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3"/>
  </p:notesMasterIdLst>
  <p:sldIdLst>
    <p:sldId id="346" r:id="rId2"/>
    <p:sldId id="260" r:id="rId3"/>
    <p:sldId id="313" r:id="rId4"/>
    <p:sldId id="269" r:id="rId5"/>
    <p:sldId id="287" r:id="rId6"/>
    <p:sldId id="310" r:id="rId7"/>
    <p:sldId id="286" r:id="rId8"/>
    <p:sldId id="288" r:id="rId9"/>
    <p:sldId id="289" r:id="rId10"/>
    <p:sldId id="290" r:id="rId11"/>
    <p:sldId id="298" r:id="rId12"/>
    <p:sldId id="291" r:id="rId13"/>
    <p:sldId id="299" r:id="rId14"/>
    <p:sldId id="295" r:id="rId15"/>
    <p:sldId id="312" r:id="rId16"/>
    <p:sldId id="292" r:id="rId17"/>
    <p:sldId id="296" r:id="rId18"/>
    <p:sldId id="301" r:id="rId19"/>
    <p:sldId id="300" r:id="rId20"/>
    <p:sldId id="297" r:id="rId21"/>
    <p:sldId id="294" r:id="rId22"/>
    <p:sldId id="302" r:id="rId23"/>
    <p:sldId id="303" r:id="rId24"/>
    <p:sldId id="311" r:id="rId25"/>
    <p:sldId id="305" r:id="rId26"/>
    <p:sldId id="306" r:id="rId27"/>
    <p:sldId id="304" r:id="rId28"/>
    <p:sldId id="285" r:id="rId29"/>
    <p:sldId id="284" r:id="rId30"/>
    <p:sldId id="262" r:id="rId31"/>
    <p:sldId id="319" r:id="rId32"/>
    <p:sldId id="320" r:id="rId33"/>
    <p:sldId id="321" r:id="rId34"/>
    <p:sldId id="322" r:id="rId35"/>
    <p:sldId id="323" r:id="rId36"/>
    <p:sldId id="324" r:id="rId37"/>
    <p:sldId id="325" r:id="rId38"/>
    <p:sldId id="326" r:id="rId39"/>
    <p:sldId id="327" r:id="rId40"/>
    <p:sldId id="328" r:id="rId41"/>
    <p:sldId id="329" r:id="rId42"/>
    <p:sldId id="330" r:id="rId43"/>
    <p:sldId id="331" r:id="rId44"/>
    <p:sldId id="332" r:id="rId45"/>
    <p:sldId id="307" r:id="rId46"/>
    <p:sldId id="333" r:id="rId47"/>
    <p:sldId id="334" r:id="rId48"/>
    <p:sldId id="335" r:id="rId49"/>
    <p:sldId id="336" r:id="rId50"/>
    <p:sldId id="337" r:id="rId51"/>
    <p:sldId id="338" r:id="rId52"/>
    <p:sldId id="339" r:id="rId53"/>
    <p:sldId id="308" r:id="rId54"/>
    <p:sldId id="293" r:id="rId55"/>
    <p:sldId id="340" r:id="rId56"/>
    <p:sldId id="309" r:id="rId57"/>
    <p:sldId id="341" r:id="rId58"/>
    <p:sldId id="342" r:id="rId59"/>
    <p:sldId id="343" r:id="rId60"/>
    <p:sldId id="344" r:id="rId61"/>
    <p:sldId id="345"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47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B361F-9B3C-468A-A962-FFA4C31A59D0}" type="datetimeFigureOut">
              <a:rPr lang="en-GB" smtClean="0"/>
              <a:t>02/07/2021</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16026F-D178-4E1B-A620-C46E0F3EB0B0}" type="slidenum">
              <a:rPr lang="en-GB" smtClean="0"/>
              <a:t>‹#›</a:t>
            </a:fld>
            <a:endParaRPr lang="en-GB" dirty="0"/>
          </a:p>
        </p:txBody>
      </p:sp>
    </p:spTree>
    <p:extLst>
      <p:ext uri="{BB962C8B-B14F-4D97-AF65-F5344CB8AC3E}">
        <p14:creationId xmlns:p14="http://schemas.microsoft.com/office/powerpoint/2010/main" val="1656342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Added for opening of course</a:t>
            </a:r>
          </a:p>
        </p:txBody>
      </p:sp>
      <p:sp>
        <p:nvSpPr>
          <p:cNvPr id="4" name="Slide Number Placeholder 3"/>
          <p:cNvSpPr>
            <a:spLocks noGrp="1"/>
          </p:cNvSpPr>
          <p:nvPr>
            <p:ph type="sldNum" sz="quarter" idx="5"/>
          </p:nvPr>
        </p:nvSpPr>
        <p:spPr/>
        <p:txBody>
          <a:bodyPr/>
          <a:lstStyle/>
          <a:p>
            <a:pPr defTabSz="471145"/>
            <a:fld id="{5827260C-95DC-194B-88B2-0B241DEC43BF}" type="slidenum">
              <a:rPr lang="en-US">
                <a:solidFill>
                  <a:prstClr val="black"/>
                </a:solidFill>
                <a:latin typeface="Calibri"/>
              </a:rPr>
              <a:pPr defTabSz="471145"/>
              <a:t>1</a:t>
            </a:fld>
            <a:endParaRPr lang="en-US" dirty="0">
              <a:solidFill>
                <a:prstClr val="black"/>
              </a:solidFill>
              <a:latin typeface="Calibri"/>
            </a:endParaRPr>
          </a:p>
        </p:txBody>
      </p:sp>
    </p:spTree>
    <p:extLst>
      <p:ext uri="{BB962C8B-B14F-4D97-AF65-F5344CB8AC3E}">
        <p14:creationId xmlns:p14="http://schemas.microsoft.com/office/powerpoint/2010/main" val="91639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27260C-95DC-194B-88B2-0B241DEC43BF}" type="slidenum">
              <a:rPr lang="en-US" smtClean="0"/>
              <a:pPr/>
              <a:t>14</a:t>
            </a:fld>
            <a:endParaRPr lang="en-US" dirty="0"/>
          </a:p>
        </p:txBody>
      </p:sp>
    </p:spTree>
    <p:extLst>
      <p:ext uri="{BB962C8B-B14F-4D97-AF65-F5344CB8AC3E}">
        <p14:creationId xmlns:p14="http://schemas.microsoft.com/office/powerpoint/2010/main" val="290159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4504A11-3BA0-4461-A1C5-454F02F9540C}" type="slidenum">
              <a:rPr lang="en-GB" smtClean="0"/>
              <a:pPr/>
              <a:t>29</a:t>
            </a:fld>
            <a:endParaRPr lang="en-GB" dirty="0"/>
          </a:p>
        </p:txBody>
      </p:sp>
    </p:spTree>
    <p:extLst>
      <p:ext uri="{BB962C8B-B14F-4D97-AF65-F5344CB8AC3E}">
        <p14:creationId xmlns:p14="http://schemas.microsoft.com/office/powerpoint/2010/main" val="1394119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Compared to </a:t>
            </a:r>
          </a:p>
        </p:txBody>
      </p:sp>
      <p:sp>
        <p:nvSpPr>
          <p:cNvPr id="4" name="Foliennummernplatzhalter 3"/>
          <p:cNvSpPr>
            <a:spLocks noGrp="1"/>
          </p:cNvSpPr>
          <p:nvPr>
            <p:ph type="sldNum" sz="quarter" idx="10"/>
          </p:nvPr>
        </p:nvSpPr>
        <p:spPr/>
        <p:txBody>
          <a:bodyPr/>
          <a:lstStyle/>
          <a:p>
            <a:fld id="{5827260C-95DC-194B-88B2-0B241DEC43BF}" type="slidenum">
              <a:rPr lang="en-US" smtClean="0"/>
              <a:pPr/>
              <a:t>32</a:t>
            </a:fld>
            <a:endParaRPr lang="en-US" dirty="0"/>
          </a:p>
        </p:txBody>
      </p:sp>
    </p:spTree>
    <p:extLst>
      <p:ext uri="{BB962C8B-B14F-4D97-AF65-F5344CB8AC3E}">
        <p14:creationId xmlns:p14="http://schemas.microsoft.com/office/powerpoint/2010/main" val="776446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Board blast Q&amp;A session or group task</a:t>
            </a:r>
          </a:p>
        </p:txBody>
      </p:sp>
      <p:sp>
        <p:nvSpPr>
          <p:cNvPr id="4" name="Slide Number Placeholder 3"/>
          <p:cNvSpPr>
            <a:spLocks noGrp="1"/>
          </p:cNvSpPr>
          <p:nvPr>
            <p:ph type="sldNum" sz="quarter" idx="5"/>
          </p:nvPr>
        </p:nvSpPr>
        <p:spPr/>
        <p:txBody>
          <a:bodyPr/>
          <a:lstStyle/>
          <a:p>
            <a:fld id="{2A9CD3EF-77D3-439D-BFD8-3D8F2DD621FD}" type="slidenum">
              <a:rPr lang="en-GB" smtClean="0"/>
              <a:t>35</a:t>
            </a:fld>
            <a:endParaRPr lang="en-GB" dirty="0"/>
          </a:p>
        </p:txBody>
      </p:sp>
    </p:spTree>
    <p:extLst>
      <p:ext uri="{BB962C8B-B14F-4D97-AF65-F5344CB8AC3E}">
        <p14:creationId xmlns:p14="http://schemas.microsoft.com/office/powerpoint/2010/main" val="3557992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9CD3EF-77D3-439D-BFD8-3D8F2DD621FD}" type="slidenum">
              <a:rPr lang="en-GB" smtClean="0"/>
              <a:t>38</a:t>
            </a:fld>
            <a:endParaRPr lang="en-GB" dirty="0"/>
          </a:p>
        </p:txBody>
      </p:sp>
    </p:spTree>
    <p:extLst>
      <p:ext uri="{BB962C8B-B14F-4D97-AF65-F5344CB8AC3E}">
        <p14:creationId xmlns:p14="http://schemas.microsoft.com/office/powerpoint/2010/main" val="2606858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5827260C-95DC-194B-88B2-0B241DEC43BF}" type="slidenum">
              <a:rPr lang="en-US" smtClean="0"/>
              <a:pPr/>
              <a:t>60</a:t>
            </a:fld>
            <a:endParaRPr lang="en-US" dirty="0"/>
          </a:p>
        </p:txBody>
      </p:sp>
    </p:spTree>
    <p:extLst>
      <p:ext uri="{BB962C8B-B14F-4D97-AF65-F5344CB8AC3E}">
        <p14:creationId xmlns:p14="http://schemas.microsoft.com/office/powerpoint/2010/main" val="3531811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4504A11-3BA0-4461-A1C5-454F02F9540C}" type="slidenum">
              <a:rPr lang="en-GB" smtClean="0"/>
              <a:pPr/>
              <a:t>61</a:t>
            </a:fld>
            <a:endParaRPr lang="en-GB" dirty="0"/>
          </a:p>
        </p:txBody>
      </p:sp>
    </p:spTree>
    <p:extLst>
      <p:ext uri="{BB962C8B-B14F-4D97-AF65-F5344CB8AC3E}">
        <p14:creationId xmlns:p14="http://schemas.microsoft.com/office/powerpoint/2010/main" val="2665162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AD3A59-0287-49DB-B623-F4C38F82B31F}" type="datetimeFigureOut">
              <a:rPr lang="en-GB" smtClean="0"/>
              <a:t>02/07/2021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420058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D3A59-0287-49DB-B623-F4C38F82B31F}" type="datetimeFigureOut">
              <a:rPr lang="en-GB" smtClean="0"/>
              <a:t>02/07/2021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52693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D3A59-0287-49DB-B623-F4C38F82B31F}" type="datetimeFigureOut">
              <a:rPr lang="en-GB" smtClean="0"/>
              <a:t>02/07/2021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177001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D3A59-0287-49DB-B623-F4C38F82B31F}" type="datetimeFigureOut">
              <a:rPr lang="en-GB" smtClean="0"/>
              <a:t>02/07/2021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446151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AD3A59-0287-49DB-B623-F4C38F82B31F}" type="datetimeFigureOut">
              <a:rPr lang="en-GB" smtClean="0"/>
              <a:t>02/07/2021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676418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AD3A59-0287-49DB-B623-F4C38F82B31F}" type="datetimeFigureOut">
              <a:rPr lang="en-GB" smtClean="0"/>
              <a:t>02/07/2021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942180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AD3A59-0287-49DB-B623-F4C38F82B31F}" type="datetimeFigureOut">
              <a:rPr lang="en-GB" smtClean="0"/>
              <a:t>02/07/2021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1017640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AD3A59-0287-49DB-B623-F4C38F82B31F}" type="datetimeFigureOut">
              <a:rPr lang="en-GB" smtClean="0"/>
              <a:t>02/07/2021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4280035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D3A59-0287-49DB-B623-F4C38F82B31F}" type="datetimeFigureOut">
              <a:rPr lang="en-GB" smtClean="0"/>
              <a:t>02/07/2021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2818537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AD3A59-0287-49DB-B623-F4C38F82B31F}" type="datetimeFigureOut">
              <a:rPr lang="en-GB" smtClean="0"/>
              <a:t>02/07/2021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829805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AD3A59-0287-49DB-B623-F4C38F82B31F}" type="datetimeFigureOut">
              <a:rPr lang="en-GB" smtClean="0"/>
              <a:t>02/07/2021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236143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D3A59-0287-49DB-B623-F4C38F82B31F}" type="datetimeFigureOut">
              <a:rPr lang="en-GB" smtClean="0"/>
              <a:t>02/07/2021</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708E8-5933-45CE-A8E6-0870F4F0539D}" type="slidenum">
              <a:rPr lang="en-GB" smtClean="0"/>
              <a:t>‹#›</a:t>
            </a:fld>
            <a:endParaRPr lang="en-GB" dirty="0"/>
          </a:p>
        </p:txBody>
      </p:sp>
      <p:pic>
        <p:nvPicPr>
          <p:cNvPr id="7" name="Picture 6">
            <a:extLst>
              <a:ext uri="{FF2B5EF4-FFF2-40B4-BE49-F238E27FC236}">
                <a16:creationId xmlns:a16="http://schemas.microsoft.com/office/drawing/2014/main" id="{CA6C967E-00FD-486E-8858-706BEDB5B0DA}"/>
              </a:ext>
            </a:extLst>
          </p:cNvPr>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51480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clker.com/clipart-10842.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audio" Target="../media/audio7.bin"/><Relationship Id="rId3" Type="http://schemas.openxmlformats.org/officeDocument/2006/relationships/audio" Target="../media/audio2.bin"/><Relationship Id="rId7" Type="http://schemas.openxmlformats.org/officeDocument/2006/relationships/audio" Target="../media/audio6.bin"/><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audio" Target="../media/audio5.bin"/><Relationship Id="rId11" Type="http://schemas.openxmlformats.org/officeDocument/2006/relationships/audio" Target="../media/audio1.bin"/><Relationship Id="rId5" Type="http://schemas.openxmlformats.org/officeDocument/2006/relationships/audio" Target="../media/audio4.bin"/><Relationship Id="rId10" Type="http://schemas.openxmlformats.org/officeDocument/2006/relationships/audio" Target="../media/audio9.bin"/><Relationship Id="rId4" Type="http://schemas.openxmlformats.org/officeDocument/2006/relationships/audio" Target="../media/audio3.bin"/><Relationship Id="rId9" Type="http://schemas.openxmlformats.org/officeDocument/2006/relationships/audio" Target="../media/audio8.bin"/></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9.emf"/><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clker.com/clipart-10842.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0A4B931-B7F0-403E-9F40-8A4054A04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74216"/>
            <a:ext cx="9144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3">
            <a:extLst>
              <a:ext uri="{FF2B5EF4-FFF2-40B4-BE49-F238E27FC236}">
                <a16:creationId xmlns:a16="http://schemas.microsoft.com/office/drawing/2014/main" id="{4CEAF602-346E-4A18-BDCE-F489E035C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74216"/>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4">
            <a:extLst>
              <a:ext uri="{FF2B5EF4-FFF2-40B4-BE49-F238E27FC236}">
                <a16:creationId xmlns:a16="http://schemas.microsoft.com/office/drawing/2014/main" id="{F74A1337-596D-453E-B873-BCF1760EE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74216"/>
            <a:ext cx="6058538"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le 7">
            <a:extLst>
              <a:ext uri="{FF2B5EF4-FFF2-40B4-BE49-F238E27FC236}">
                <a16:creationId xmlns:a16="http://schemas.microsoft.com/office/drawing/2014/main" id="{4B25791A-369E-4E8E-8246-92C6E00B8B7B}"/>
              </a:ext>
            </a:extLst>
          </p:cNvPr>
          <p:cNvSpPr>
            <a:spLocks noGrp="1"/>
          </p:cNvSpPr>
          <p:nvPr>
            <p:ph type="ctrTitle"/>
          </p:nvPr>
        </p:nvSpPr>
        <p:spPr>
          <a:xfrm>
            <a:off x="132924" y="2680854"/>
            <a:ext cx="4732053" cy="2848329"/>
          </a:xfrm>
        </p:spPr>
        <p:txBody>
          <a:bodyPr vert="horz" lIns="91440" tIns="45720" rIns="91440" bIns="45720" rtlCol="0" anchor="t">
            <a:normAutofit fontScale="90000"/>
          </a:bodyPr>
          <a:lstStyle/>
          <a:p>
            <a:pPr algn="l" defTabSz="914400">
              <a:lnSpc>
                <a:spcPct val="90000"/>
              </a:lnSpc>
            </a:pPr>
            <a:r>
              <a:rPr lang="en-US" altLang="en-US" b="1" dirty="0"/>
              <a:t>CyberEast Project:</a:t>
            </a:r>
            <a:br>
              <a:rPr lang="en-US" altLang="en-US" sz="4000" b="1" dirty="0"/>
            </a:br>
            <a:endParaRPr lang="en-US" altLang="en-US" sz="4000" b="1" dirty="0"/>
          </a:p>
          <a:p>
            <a:pPr algn="l" defTabSz="914400">
              <a:lnSpc>
                <a:spcPct val="90000"/>
              </a:lnSpc>
            </a:pPr>
            <a:r>
              <a:rPr lang="en-US" altLang="en-US" sz="3600" b="1" dirty="0"/>
              <a:t>Action on Cybercrime for Cyber Resilience in the Eastern Partnership Region</a:t>
            </a:r>
          </a:p>
        </p:txBody>
      </p:sp>
      <p:pic>
        <p:nvPicPr>
          <p:cNvPr id="4" name="Picture 3">
            <a:extLst>
              <a:ext uri="{FF2B5EF4-FFF2-40B4-BE49-F238E27FC236}">
                <a16:creationId xmlns:a16="http://schemas.microsoft.com/office/drawing/2014/main" id="{AA89388D-66E3-4DDB-A4AB-83CFF44C2748}"/>
              </a:ext>
            </a:extLst>
          </p:cNvPr>
          <p:cNvPicPr>
            <a:picLocks noChangeAspect="1"/>
          </p:cNvPicPr>
          <p:nvPr/>
        </p:nvPicPr>
        <p:blipFill>
          <a:blip r:embed="rId3"/>
          <a:stretch>
            <a:fillRect/>
          </a:stretch>
        </p:blipFill>
        <p:spPr>
          <a:xfrm>
            <a:off x="0" y="0"/>
            <a:ext cx="9144000" cy="1939155"/>
          </a:xfrm>
          <a:prstGeom prst="rect">
            <a:avLst/>
          </a:prstGeom>
        </p:spPr>
      </p:pic>
      <p:pic>
        <p:nvPicPr>
          <p:cNvPr id="2" name="Picture 1">
            <a:extLst>
              <a:ext uri="{FF2B5EF4-FFF2-40B4-BE49-F238E27FC236}">
                <a16:creationId xmlns:a16="http://schemas.microsoft.com/office/drawing/2014/main" id="{C32B8735-DA72-43A2-9CCA-D13DCBBE2F6D}"/>
              </a:ext>
            </a:extLst>
          </p:cNvPr>
          <p:cNvPicPr>
            <a:picLocks noChangeAspect="1"/>
          </p:cNvPicPr>
          <p:nvPr/>
        </p:nvPicPr>
        <p:blipFill>
          <a:blip r:embed="rId4"/>
          <a:stretch>
            <a:fillRect/>
          </a:stretch>
        </p:blipFill>
        <p:spPr>
          <a:xfrm>
            <a:off x="0" y="0"/>
            <a:ext cx="2536011" cy="1939155"/>
          </a:xfrm>
          <a:prstGeom prst="rect">
            <a:avLst/>
          </a:prstGeom>
        </p:spPr>
      </p:pic>
      <p:pic>
        <p:nvPicPr>
          <p:cNvPr id="11" name="Picture 10">
            <a:extLst>
              <a:ext uri="{FF2B5EF4-FFF2-40B4-BE49-F238E27FC236}">
                <a16:creationId xmlns:a16="http://schemas.microsoft.com/office/drawing/2014/main" id="{6616E8B5-1669-4D9C-8950-5FA166121D92}"/>
              </a:ext>
            </a:extLst>
          </p:cNvPr>
          <p:cNvPicPr>
            <a:picLocks noChangeAspect="1"/>
          </p:cNvPicPr>
          <p:nvPr/>
        </p:nvPicPr>
        <p:blipFill>
          <a:blip r:embed="rId5"/>
          <a:stretch>
            <a:fillRect/>
          </a:stretch>
        </p:blipFill>
        <p:spPr>
          <a:xfrm>
            <a:off x="2723001" y="405546"/>
            <a:ext cx="6139787" cy="1206438"/>
          </a:xfrm>
          <a:prstGeom prst="rect">
            <a:avLst/>
          </a:prstGeom>
        </p:spPr>
      </p:pic>
      <p:sp>
        <p:nvSpPr>
          <p:cNvPr id="14" name="Rectangle 13">
            <a:extLst>
              <a:ext uri="{FF2B5EF4-FFF2-40B4-BE49-F238E27FC236}">
                <a16:creationId xmlns:a16="http://schemas.microsoft.com/office/drawing/2014/main" id="{AE84DB19-ACA5-441D-B5B7-48EF2A37D155}"/>
              </a:ext>
            </a:extLst>
          </p:cNvPr>
          <p:cNvSpPr/>
          <p:nvPr/>
        </p:nvSpPr>
        <p:spPr>
          <a:xfrm>
            <a:off x="5386471" y="2280654"/>
            <a:ext cx="3757529"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LEPL Academy of the Ministry of Finance of Georgia</a:t>
            </a:r>
            <a:endParaRPr kumimoji="0" lang="en-GB"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BC3B905-D0EE-4950-9424-22652671FF13}"/>
              </a:ext>
            </a:extLst>
          </p:cNvPr>
          <p:cNvSpPr txBox="1"/>
          <p:nvPr/>
        </p:nvSpPr>
        <p:spPr>
          <a:xfrm>
            <a:off x="5362157" y="2172180"/>
            <a:ext cx="3783876" cy="1815882"/>
          </a:xfrm>
          <a:prstGeom prst="rect">
            <a:avLst/>
          </a:prstGeom>
          <a:noFill/>
        </p:spPr>
        <p:txBody>
          <a:bodyPr wrap="square" rtlCol="0">
            <a:spAutoFit/>
          </a:bodyPr>
          <a:lstStyle/>
          <a:p>
            <a:pPr lvl="0" algn="ctr">
              <a:defRPr/>
            </a:pPr>
            <a:r>
              <a:rPr lang="en-US" sz="2800" dirty="0">
                <a:solidFill>
                  <a:prstClr val="white"/>
                </a:solidFill>
              </a:rPr>
              <a:t>First Responder Training for Investigators</a:t>
            </a:r>
          </a:p>
          <a:p>
            <a:pPr lvl="0" algn="ctr">
              <a:defRPr/>
            </a:pPr>
            <a:r>
              <a:rPr lang="en-US" sz="2800" dirty="0">
                <a:solidFill>
                  <a:prstClr val="white"/>
                </a:solidFill>
              </a:rPr>
              <a:t>on Cybercrime and Electronic Evidence</a:t>
            </a:r>
          </a:p>
        </p:txBody>
      </p:sp>
    </p:spTree>
    <p:extLst>
      <p:ext uri="{BB962C8B-B14F-4D97-AF65-F5344CB8AC3E}">
        <p14:creationId xmlns:p14="http://schemas.microsoft.com/office/powerpoint/2010/main" val="1275627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056" y="922708"/>
            <a:ext cx="8229600" cy="870952"/>
          </a:xfrm>
        </p:spPr>
        <p:txBody>
          <a:bodyPr/>
          <a:lstStyle/>
          <a:p>
            <a:r>
              <a:rPr lang="en-US" b="1" dirty="0"/>
              <a:t>Storage facilities</a:t>
            </a:r>
          </a:p>
        </p:txBody>
      </p:sp>
      <p:sp>
        <p:nvSpPr>
          <p:cNvPr id="4" name="Rectangle 3"/>
          <p:cNvSpPr>
            <a:spLocks noGrp="1" noChangeArrowheads="1"/>
          </p:cNvSpPr>
          <p:nvPr>
            <p:ph idx="1"/>
          </p:nvPr>
        </p:nvSpPr>
        <p:spPr>
          <a:xfrm>
            <a:off x="306280" y="2461334"/>
            <a:ext cx="5340845" cy="4525963"/>
          </a:xfrm>
        </p:spPr>
        <p:txBody>
          <a:bodyPr>
            <a:normAutofit/>
          </a:bodyPr>
          <a:lstStyle/>
          <a:p>
            <a:pPr marL="0" lvl="1" indent="0">
              <a:buNone/>
            </a:pPr>
            <a:r>
              <a:rPr lang="en-GB" dirty="0"/>
              <a:t>Use an adequately secure store </a:t>
            </a:r>
            <a:br>
              <a:rPr lang="en-GB" dirty="0"/>
            </a:br>
            <a:r>
              <a:rPr lang="en-GB" dirty="0"/>
              <a:t>room with appropriate</a:t>
            </a:r>
            <a:endParaRPr lang="de-DE" dirty="0"/>
          </a:p>
          <a:p>
            <a:pPr marL="558800" lvl="1" indent="-457200" algn="just">
              <a:buFont typeface="Arial"/>
              <a:buChar char="•"/>
            </a:pPr>
            <a:r>
              <a:rPr lang="en-GB" dirty="0"/>
              <a:t>access control,</a:t>
            </a:r>
            <a:endParaRPr lang="de-DE" dirty="0"/>
          </a:p>
          <a:p>
            <a:pPr marL="558800" lvl="1" indent="-457200" algn="just">
              <a:buFont typeface="Arial"/>
              <a:buChar char="•"/>
            </a:pPr>
            <a:r>
              <a:rPr lang="en-GB" dirty="0"/>
              <a:t>fire protection (e.g., alarm, fire extinguishers, no smoking in the storage area or in the vicinity),</a:t>
            </a:r>
            <a:endParaRPr lang="de-DE" dirty="0"/>
          </a:p>
          <a:p>
            <a:pPr marL="558800" lvl="1" indent="-457200" algn="just">
              <a:buFont typeface="Arial"/>
              <a:buChar char="•"/>
            </a:pPr>
            <a:r>
              <a:rPr lang="en-GB" dirty="0"/>
              <a:t>temperature and humidity, and</a:t>
            </a:r>
            <a:endParaRPr lang="de-DE" dirty="0"/>
          </a:p>
          <a:p>
            <a:pPr marL="558800" lvl="1" indent="-457200" algn="just">
              <a:buFont typeface="Arial"/>
              <a:buChar char="•"/>
            </a:pPr>
            <a:r>
              <a:rPr lang="en-GB" dirty="0"/>
              <a:t>protection from magnetic sources (e.g., far from directional radio devices).</a:t>
            </a:r>
            <a:endParaRPr lang="de-DE" dirty="0"/>
          </a:p>
          <a:p>
            <a:pPr>
              <a:lnSpc>
                <a:spcPct val="150000"/>
              </a:lnSpc>
              <a:spcBef>
                <a:spcPts val="0"/>
              </a:spcBef>
            </a:pPr>
            <a:endParaRPr lang="en-GB" dirty="0"/>
          </a:p>
        </p:txBody>
      </p:sp>
      <p:pic>
        <p:nvPicPr>
          <p:cNvPr id="5" name="Picture 2"/>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679" y="1725432"/>
            <a:ext cx="3083662" cy="2312747"/>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991082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925681" y="1378685"/>
            <a:ext cx="3292637" cy="5357294"/>
            <a:chOff x="1338" y="255"/>
            <a:chExt cx="3192" cy="3900"/>
          </a:xfrm>
        </p:grpSpPr>
        <p:sp>
          <p:nvSpPr>
            <p:cNvPr id="5" name="AutoShape 3"/>
            <p:cNvSpPr>
              <a:spLocks noChangeAspect="1" noChangeArrowheads="1" noTextEdit="1"/>
            </p:cNvSpPr>
            <p:nvPr/>
          </p:nvSpPr>
          <p:spPr bwMode="auto">
            <a:xfrm>
              <a:off x="1338" y="255"/>
              <a:ext cx="3192" cy="3900"/>
            </a:xfrm>
            <a:prstGeom prst="rect">
              <a:avLst/>
            </a:prstGeom>
            <a:solidFill>
              <a:schemeClr val="bg1"/>
            </a:solidFill>
            <a:ln w="9525">
              <a:noFill/>
              <a:miter lim="800000"/>
              <a:headEnd/>
              <a:tailEnd/>
            </a:ln>
          </p:spPr>
          <p:txBody>
            <a:bodyPr/>
            <a:lstStyle/>
            <a:p>
              <a:endParaRPr lang="en-GB" dirty="0"/>
            </a:p>
          </p:txBody>
        </p:sp>
        <p:sp>
          <p:nvSpPr>
            <p:cNvPr id="6" name="AutoShape 4"/>
            <p:cNvSpPr>
              <a:spLocks noChangeArrowheads="1"/>
            </p:cNvSpPr>
            <p:nvPr/>
          </p:nvSpPr>
          <p:spPr bwMode="auto">
            <a:xfrm>
              <a:off x="1338" y="526"/>
              <a:ext cx="3188" cy="3623"/>
            </a:xfrm>
            <a:prstGeom prst="roundRect">
              <a:avLst>
                <a:gd name="adj" fmla="val 2463"/>
              </a:avLst>
            </a:prstGeom>
            <a:solidFill>
              <a:schemeClr val="accent2">
                <a:lumMod val="50000"/>
              </a:schemeClr>
            </a:solidFill>
            <a:ln w="9525">
              <a:noFill/>
              <a:round/>
              <a:headEnd/>
              <a:tailEnd/>
            </a:ln>
          </p:spPr>
          <p:txBody>
            <a:bodyPr/>
            <a:lstStyle/>
            <a:p>
              <a:pPr>
                <a:defRPr/>
              </a:pPr>
              <a:endParaRPr lang="en-GB" dirty="0"/>
            </a:p>
          </p:txBody>
        </p:sp>
        <p:sp>
          <p:nvSpPr>
            <p:cNvPr id="7" name="AutoShape 5"/>
            <p:cNvSpPr>
              <a:spLocks noChangeArrowheads="1"/>
            </p:cNvSpPr>
            <p:nvPr/>
          </p:nvSpPr>
          <p:spPr bwMode="auto">
            <a:xfrm>
              <a:off x="1419" y="526"/>
              <a:ext cx="3053" cy="3585"/>
            </a:xfrm>
            <a:prstGeom prst="roundRect">
              <a:avLst>
                <a:gd name="adj" fmla="val 2500"/>
              </a:avLst>
            </a:prstGeom>
            <a:solidFill>
              <a:srgbClr val="0070C0"/>
            </a:solidFill>
            <a:ln w="9525">
              <a:noFill/>
              <a:round/>
              <a:headEnd/>
              <a:tailEnd/>
            </a:ln>
          </p:spPr>
          <p:txBody>
            <a:bodyPr/>
            <a:lstStyle/>
            <a:p>
              <a:endParaRPr lang="en-GB" dirty="0"/>
            </a:p>
          </p:txBody>
        </p:sp>
        <p:sp>
          <p:nvSpPr>
            <p:cNvPr id="8" name="Freeform 6"/>
            <p:cNvSpPr>
              <a:spLocks/>
            </p:cNvSpPr>
            <p:nvPr/>
          </p:nvSpPr>
          <p:spPr bwMode="auto">
            <a:xfrm>
              <a:off x="1419" y="526"/>
              <a:ext cx="3047" cy="122"/>
            </a:xfrm>
            <a:custGeom>
              <a:avLst/>
              <a:gdLst/>
              <a:ahLst/>
              <a:cxnLst>
                <a:cxn ang="0">
                  <a:pos x="0" y="124"/>
                </a:cxn>
                <a:cxn ang="0">
                  <a:pos x="13" y="77"/>
                </a:cxn>
                <a:cxn ang="0">
                  <a:pos x="45" y="37"/>
                </a:cxn>
                <a:cxn ang="0">
                  <a:pos x="94" y="11"/>
                </a:cxn>
                <a:cxn ang="0">
                  <a:pos x="152" y="0"/>
                </a:cxn>
                <a:cxn ang="0">
                  <a:pos x="2896" y="0"/>
                </a:cxn>
                <a:cxn ang="0">
                  <a:pos x="2954" y="11"/>
                </a:cxn>
                <a:cxn ang="0">
                  <a:pos x="3003" y="37"/>
                </a:cxn>
                <a:cxn ang="0">
                  <a:pos x="3035" y="77"/>
                </a:cxn>
                <a:cxn ang="0">
                  <a:pos x="3048" y="124"/>
                </a:cxn>
                <a:cxn ang="0">
                  <a:pos x="2913" y="62"/>
                </a:cxn>
                <a:cxn ang="0">
                  <a:pos x="112" y="62"/>
                </a:cxn>
                <a:cxn ang="0">
                  <a:pos x="0" y="124"/>
                </a:cxn>
              </a:cxnLst>
              <a:rect l="0" t="0" r="r" b="b"/>
              <a:pathLst>
                <a:path w="3048" h="124">
                  <a:moveTo>
                    <a:pt x="0" y="124"/>
                  </a:moveTo>
                  <a:lnTo>
                    <a:pt x="13" y="77"/>
                  </a:lnTo>
                  <a:lnTo>
                    <a:pt x="45" y="37"/>
                  </a:lnTo>
                  <a:lnTo>
                    <a:pt x="94" y="11"/>
                  </a:lnTo>
                  <a:lnTo>
                    <a:pt x="152" y="0"/>
                  </a:lnTo>
                  <a:lnTo>
                    <a:pt x="2896" y="0"/>
                  </a:lnTo>
                  <a:lnTo>
                    <a:pt x="2954" y="11"/>
                  </a:lnTo>
                  <a:lnTo>
                    <a:pt x="3003" y="37"/>
                  </a:lnTo>
                  <a:lnTo>
                    <a:pt x="3035" y="77"/>
                  </a:lnTo>
                  <a:lnTo>
                    <a:pt x="3048" y="124"/>
                  </a:lnTo>
                  <a:lnTo>
                    <a:pt x="2913" y="62"/>
                  </a:lnTo>
                  <a:lnTo>
                    <a:pt x="112" y="62"/>
                  </a:lnTo>
                  <a:lnTo>
                    <a:pt x="0" y="124"/>
                  </a:lnTo>
                  <a:close/>
                </a:path>
              </a:pathLst>
            </a:custGeom>
            <a:solidFill>
              <a:schemeClr val="accent1">
                <a:lumMod val="50000"/>
              </a:schemeClr>
            </a:solidFill>
            <a:ln w="9525">
              <a:noFill/>
              <a:round/>
              <a:headEnd/>
              <a:tailEnd/>
            </a:ln>
          </p:spPr>
          <p:txBody>
            <a:bodyPr/>
            <a:lstStyle/>
            <a:p>
              <a:pPr>
                <a:defRPr/>
              </a:pPr>
              <a:endParaRPr lang="en-GB" dirty="0"/>
            </a:p>
          </p:txBody>
        </p:sp>
        <p:sp>
          <p:nvSpPr>
            <p:cNvPr id="9" name="Rectangle 7"/>
            <p:cNvSpPr>
              <a:spLocks noChangeArrowheads="1"/>
            </p:cNvSpPr>
            <p:nvPr/>
          </p:nvSpPr>
          <p:spPr bwMode="auto">
            <a:xfrm>
              <a:off x="1612" y="856"/>
              <a:ext cx="2667" cy="3006"/>
            </a:xfrm>
            <a:prstGeom prst="rect">
              <a:avLst/>
            </a:prstGeom>
            <a:solidFill>
              <a:srgbClr val="FFFFFF"/>
            </a:solidFill>
            <a:ln w="9525">
              <a:noFill/>
              <a:miter lim="800000"/>
              <a:headEnd/>
              <a:tailEnd/>
            </a:ln>
          </p:spPr>
          <p:txBody>
            <a:bodyPr/>
            <a:lstStyle/>
            <a:p>
              <a:endParaRPr lang="en-GB" dirty="0"/>
            </a:p>
          </p:txBody>
        </p:sp>
        <p:sp>
          <p:nvSpPr>
            <p:cNvPr id="10" name="Freeform 8"/>
            <p:cNvSpPr>
              <a:spLocks/>
            </p:cNvSpPr>
            <p:nvPr/>
          </p:nvSpPr>
          <p:spPr bwMode="auto">
            <a:xfrm>
              <a:off x="2402" y="380"/>
              <a:ext cx="1073" cy="421"/>
            </a:xfrm>
            <a:custGeom>
              <a:avLst/>
              <a:gdLst>
                <a:gd name="T0" fmla="*/ 359 w 1073"/>
                <a:gd name="T1" fmla="*/ 0 h 421"/>
                <a:gd name="T2" fmla="*/ 292 w 1073"/>
                <a:gd name="T3" fmla="*/ 7 h 421"/>
                <a:gd name="T4" fmla="*/ 224 w 1073"/>
                <a:gd name="T5" fmla="*/ 32 h 421"/>
                <a:gd name="T6" fmla="*/ 166 w 1073"/>
                <a:gd name="T7" fmla="*/ 65 h 421"/>
                <a:gd name="T8" fmla="*/ 112 w 1073"/>
                <a:gd name="T9" fmla="*/ 109 h 421"/>
                <a:gd name="T10" fmla="*/ 67 w 1073"/>
                <a:gd name="T11" fmla="*/ 157 h 421"/>
                <a:gd name="T12" fmla="*/ 31 w 1073"/>
                <a:gd name="T13" fmla="*/ 205 h 421"/>
                <a:gd name="T14" fmla="*/ 9 w 1073"/>
                <a:gd name="T15" fmla="*/ 252 h 421"/>
                <a:gd name="T16" fmla="*/ 0 w 1073"/>
                <a:gd name="T17" fmla="*/ 292 h 421"/>
                <a:gd name="T18" fmla="*/ 13 w 1073"/>
                <a:gd name="T19" fmla="*/ 340 h 421"/>
                <a:gd name="T20" fmla="*/ 45 w 1073"/>
                <a:gd name="T21" fmla="*/ 384 h 421"/>
                <a:gd name="T22" fmla="*/ 94 w 1073"/>
                <a:gd name="T23" fmla="*/ 410 h 421"/>
                <a:gd name="T24" fmla="*/ 126 w 1073"/>
                <a:gd name="T25" fmla="*/ 417 h 421"/>
                <a:gd name="T26" fmla="*/ 157 w 1073"/>
                <a:gd name="T27" fmla="*/ 421 h 421"/>
                <a:gd name="T28" fmla="*/ 916 w 1073"/>
                <a:gd name="T29" fmla="*/ 421 h 421"/>
                <a:gd name="T30" fmla="*/ 947 w 1073"/>
                <a:gd name="T31" fmla="*/ 417 h 421"/>
                <a:gd name="T32" fmla="*/ 974 w 1073"/>
                <a:gd name="T33" fmla="*/ 410 h 421"/>
                <a:gd name="T34" fmla="*/ 1028 w 1073"/>
                <a:gd name="T35" fmla="*/ 384 h 421"/>
                <a:gd name="T36" fmla="*/ 1060 w 1073"/>
                <a:gd name="T37" fmla="*/ 340 h 421"/>
                <a:gd name="T38" fmla="*/ 1068 w 1073"/>
                <a:gd name="T39" fmla="*/ 318 h 421"/>
                <a:gd name="T40" fmla="*/ 1073 w 1073"/>
                <a:gd name="T41" fmla="*/ 292 h 421"/>
                <a:gd name="T42" fmla="*/ 1064 w 1073"/>
                <a:gd name="T43" fmla="*/ 252 h 421"/>
                <a:gd name="T44" fmla="*/ 1037 w 1073"/>
                <a:gd name="T45" fmla="*/ 205 h 421"/>
                <a:gd name="T46" fmla="*/ 1001 w 1073"/>
                <a:gd name="T47" fmla="*/ 157 h 421"/>
                <a:gd name="T48" fmla="*/ 947 w 1073"/>
                <a:gd name="T49" fmla="*/ 109 h 421"/>
                <a:gd name="T50" fmla="*/ 889 w 1073"/>
                <a:gd name="T51" fmla="*/ 65 h 421"/>
                <a:gd name="T52" fmla="*/ 826 w 1073"/>
                <a:gd name="T53" fmla="*/ 32 h 421"/>
                <a:gd name="T54" fmla="*/ 754 w 1073"/>
                <a:gd name="T55" fmla="*/ 7 h 421"/>
                <a:gd name="T56" fmla="*/ 687 w 1073"/>
                <a:gd name="T57" fmla="*/ 0 h 421"/>
                <a:gd name="T58" fmla="*/ 359 w 1073"/>
                <a:gd name="T59" fmla="*/ 0 h 4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73"/>
                <a:gd name="T91" fmla="*/ 0 h 421"/>
                <a:gd name="T92" fmla="*/ 1073 w 1073"/>
                <a:gd name="T93" fmla="*/ 421 h 4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73" h="421">
                  <a:moveTo>
                    <a:pt x="359" y="0"/>
                  </a:moveTo>
                  <a:lnTo>
                    <a:pt x="292" y="7"/>
                  </a:lnTo>
                  <a:lnTo>
                    <a:pt x="224" y="32"/>
                  </a:lnTo>
                  <a:lnTo>
                    <a:pt x="166" y="65"/>
                  </a:lnTo>
                  <a:lnTo>
                    <a:pt x="112" y="109"/>
                  </a:lnTo>
                  <a:lnTo>
                    <a:pt x="67" y="157"/>
                  </a:lnTo>
                  <a:lnTo>
                    <a:pt x="31" y="205"/>
                  </a:lnTo>
                  <a:lnTo>
                    <a:pt x="9" y="252"/>
                  </a:lnTo>
                  <a:lnTo>
                    <a:pt x="0" y="292"/>
                  </a:lnTo>
                  <a:lnTo>
                    <a:pt x="13" y="340"/>
                  </a:lnTo>
                  <a:lnTo>
                    <a:pt x="45" y="384"/>
                  </a:lnTo>
                  <a:lnTo>
                    <a:pt x="94" y="410"/>
                  </a:lnTo>
                  <a:lnTo>
                    <a:pt x="126" y="417"/>
                  </a:lnTo>
                  <a:lnTo>
                    <a:pt x="157" y="421"/>
                  </a:lnTo>
                  <a:lnTo>
                    <a:pt x="916" y="421"/>
                  </a:lnTo>
                  <a:lnTo>
                    <a:pt x="947" y="417"/>
                  </a:lnTo>
                  <a:lnTo>
                    <a:pt x="974" y="410"/>
                  </a:lnTo>
                  <a:lnTo>
                    <a:pt x="1028" y="384"/>
                  </a:lnTo>
                  <a:lnTo>
                    <a:pt x="1060" y="340"/>
                  </a:lnTo>
                  <a:lnTo>
                    <a:pt x="1068" y="318"/>
                  </a:lnTo>
                  <a:lnTo>
                    <a:pt x="1073" y="292"/>
                  </a:lnTo>
                  <a:lnTo>
                    <a:pt x="1064" y="252"/>
                  </a:lnTo>
                  <a:lnTo>
                    <a:pt x="1037" y="205"/>
                  </a:lnTo>
                  <a:lnTo>
                    <a:pt x="1001" y="157"/>
                  </a:lnTo>
                  <a:lnTo>
                    <a:pt x="947" y="109"/>
                  </a:lnTo>
                  <a:lnTo>
                    <a:pt x="889" y="65"/>
                  </a:lnTo>
                  <a:lnTo>
                    <a:pt x="826" y="32"/>
                  </a:lnTo>
                  <a:lnTo>
                    <a:pt x="754" y="7"/>
                  </a:lnTo>
                  <a:lnTo>
                    <a:pt x="687" y="0"/>
                  </a:lnTo>
                  <a:lnTo>
                    <a:pt x="359" y="0"/>
                  </a:lnTo>
                  <a:close/>
                </a:path>
              </a:pathLst>
            </a:custGeom>
            <a:solidFill>
              <a:srgbClr val="808080"/>
            </a:solidFill>
            <a:ln w="9525">
              <a:noFill/>
              <a:round/>
              <a:headEnd/>
              <a:tailEnd/>
            </a:ln>
          </p:spPr>
          <p:txBody>
            <a:bodyPr/>
            <a:lstStyle/>
            <a:p>
              <a:endParaRPr lang="en-GB" dirty="0"/>
            </a:p>
          </p:txBody>
        </p:sp>
        <p:sp>
          <p:nvSpPr>
            <p:cNvPr id="11" name="Freeform 9"/>
            <p:cNvSpPr>
              <a:spLocks/>
            </p:cNvSpPr>
            <p:nvPr/>
          </p:nvSpPr>
          <p:spPr bwMode="auto">
            <a:xfrm>
              <a:off x="2411" y="380"/>
              <a:ext cx="1051" cy="421"/>
            </a:xfrm>
            <a:custGeom>
              <a:avLst/>
              <a:gdLst>
                <a:gd name="T0" fmla="*/ 355 w 1051"/>
                <a:gd name="T1" fmla="*/ 0 h 421"/>
                <a:gd name="T2" fmla="*/ 287 w 1051"/>
                <a:gd name="T3" fmla="*/ 7 h 421"/>
                <a:gd name="T4" fmla="*/ 220 w 1051"/>
                <a:gd name="T5" fmla="*/ 32 h 421"/>
                <a:gd name="T6" fmla="*/ 162 w 1051"/>
                <a:gd name="T7" fmla="*/ 65 h 421"/>
                <a:gd name="T8" fmla="*/ 108 w 1051"/>
                <a:gd name="T9" fmla="*/ 109 h 421"/>
                <a:gd name="T10" fmla="*/ 63 w 1051"/>
                <a:gd name="T11" fmla="*/ 157 h 421"/>
                <a:gd name="T12" fmla="*/ 31 w 1051"/>
                <a:gd name="T13" fmla="*/ 205 h 421"/>
                <a:gd name="T14" fmla="*/ 9 w 1051"/>
                <a:gd name="T15" fmla="*/ 252 h 421"/>
                <a:gd name="T16" fmla="*/ 0 w 1051"/>
                <a:gd name="T17" fmla="*/ 292 h 421"/>
                <a:gd name="T18" fmla="*/ 13 w 1051"/>
                <a:gd name="T19" fmla="*/ 340 h 421"/>
                <a:gd name="T20" fmla="*/ 45 w 1051"/>
                <a:gd name="T21" fmla="*/ 384 h 421"/>
                <a:gd name="T22" fmla="*/ 94 w 1051"/>
                <a:gd name="T23" fmla="*/ 410 h 421"/>
                <a:gd name="T24" fmla="*/ 121 w 1051"/>
                <a:gd name="T25" fmla="*/ 417 h 421"/>
                <a:gd name="T26" fmla="*/ 153 w 1051"/>
                <a:gd name="T27" fmla="*/ 421 h 421"/>
                <a:gd name="T28" fmla="*/ 898 w 1051"/>
                <a:gd name="T29" fmla="*/ 421 h 421"/>
                <a:gd name="T30" fmla="*/ 929 w 1051"/>
                <a:gd name="T31" fmla="*/ 417 h 421"/>
                <a:gd name="T32" fmla="*/ 956 w 1051"/>
                <a:gd name="T33" fmla="*/ 410 h 421"/>
                <a:gd name="T34" fmla="*/ 1006 w 1051"/>
                <a:gd name="T35" fmla="*/ 384 h 421"/>
                <a:gd name="T36" fmla="*/ 1037 w 1051"/>
                <a:gd name="T37" fmla="*/ 340 h 421"/>
                <a:gd name="T38" fmla="*/ 1051 w 1051"/>
                <a:gd name="T39" fmla="*/ 292 h 421"/>
                <a:gd name="T40" fmla="*/ 1042 w 1051"/>
                <a:gd name="T41" fmla="*/ 252 h 421"/>
                <a:gd name="T42" fmla="*/ 1019 w 1051"/>
                <a:gd name="T43" fmla="*/ 205 h 421"/>
                <a:gd name="T44" fmla="*/ 979 w 1051"/>
                <a:gd name="T45" fmla="*/ 157 h 421"/>
                <a:gd name="T46" fmla="*/ 929 w 1051"/>
                <a:gd name="T47" fmla="*/ 109 h 421"/>
                <a:gd name="T48" fmla="*/ 875 w 1051"/>
                <a:gd name="T49" fmla="*/ 65 h 421"/>
                <a:gd name="T50" fmla="*/ 808 w 1051"/>
                <a:gd name="T51" fmla="*/ 32 h 421"/>
                <a:gd name="T52" fmla="*/ 741 w 1051"/>
                <a:gd name="T53" fmla="*/ 7 h 421"/>
                <a:gd name="T54" fmla="*/ 673 w 1051"/>
                <a:gd name="T55" fmla="*/ 0 h 421"/>
                <a:gd name="T56" fmla="*/ 355 w 105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1"/>
                <a:gd name="T88" fmla="*/ 0 h 421"/>
                <a:gd name="T89" fmla="*/ 1051 w 105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1" h="421">
                  <a:moveTo>
                    <a:pt x="355" y="0"/>
                  </a:moveTo>
                  <a:lnTo>
                    <a:pt x="287" y="7"/>
                  </a:lnTo>
                  <a:lnTo>
                    <a:pt x="220" y="32"/>
                  </a:lnTo>
                  <a:lnTo>
                    <a:pt x="162" y="65"/>
                  </a:lnTo>
                  <a:lnTo>
                    <a:pt x="108" y="109"/>
                  </a:lnTo>
                  <a:lnTo>
                    <a:pt x="63" y="157"/>
                  </a:lnTo>
                  <a:lnTo>
                    <a:pt x="31" y="205"/>
                  </a:lnTo>
                  <a:lnTo>
                    <a:pt x="9" y="252"/>
                  </a:lnTo>
                  <a:lnTo>
                    <a:pt x="0" y="292"/>
                  </a:lnTo>
                  <a:lnTo>
                    <a:pt x="13" y="340"/>
                  </a:lnTo>
                  <a:lnTo>
                    <a:pt x="45" y="384"/>
                  </a:lnTo>
                  <a:lnTo>
                    <a:pt x="94" y="410"/>
                  </a:lnTo>
                  <a:lnTo>
                    <a:pt x="121" y="417"/>
                  </a:lnTo>
                  <a:lnTo>
                    <a:pt x="153" y="421"/>
                  </a:lnTo>
                  <a:lnTo>
                    <a:pt x="898" y="421"/>
                  </a:lnTo>
                  <a:lnTo>
                    <a:pt x="929" y="417"/>
                  </a:lnTo>
                  <a:lnTo>
                    <a:pt x="956" y="410"/>
                  </a:lnTo>
                  <a:lnTo>
                    <a:pt x="1006" y="384"/>
                  </a:lnTo>
                  <a:lnTo>
                    <a:pt x="1037" y="340"/>
                  </a:lnTo>
                  <a:lnTo>
                    <a:pt x="1051" y="292"/>
                  </a:lnTo>
                  <a:lnTo>
                    <a:pt x="1042" y="252"/>
                  </a:lnTo>
                  <a:lnTo>
                    <a:pt x="1019" y="205"/>
                  </a:lnTo>
                  <a:lnTo>
                    <a:pt x="979" y="157"/>
                  </a:lnTo>
                  <a:lnTo>
                    <a:pt x="929" y="109"/>
                  </a:lnTo>
                  <a:lnTo>
                    <a:pt x="875" y="65"/>
                  </a:lnTo>
                  <a:lnTo>
                    <a:pt x="808" y="32"/>
                  </a:lnTo>
                  <a:lnTo>
                    <a:pt x="741" y="7"/>
                  </a:lnTo>
                  <a:lnTo>
                    <a:pt x="673" y="0"/>
                  </a:lnTo>
                  <a:lnTo>
                    <a:pt x="355" y="0"/>
                  </a:lnTo>
                  <a:close/>
                </a:path>
              </a:pathLst>
            </a:custGeom>
            <a:solidFill>
              <a:srgbClr val="898989"/>
            </a:solidFill>
            <a:ln w="9525">
              <a:noFill/>
              <a:round/>
              <a:headEnd/>
              <a:tailEnd/>
            </a:ln>
          </p:spPr>
          <p:txBody>
            <a:bodyPr/>
            <a:lstStyle/>
            <a:p>
              <a:endParaRPr lang="en-GB" dirty="0"/>
            </a:p>
          </p:txBody>
        </p:sp>
        <p:sp>
          <p:nvSpPr>
            <p:cNvPr id="12" name="Freeform 10"/>
            <p:cNvSpPr>
              <a:spLocks/>
            </p:cNvSpPr>
            <p:nvPr/>
          </p:nvSpPr>
          <p:spPr bwMode="auto">
            <a:xfrm>
              <a:off x="2420" y="380"/>
              <a:ext cx="1033" cy="421"/>
            </a:xfrm>
            <a:custGeom>
              <a:avLst/>
              <a:gdLst>
                <a:gd name="T0" fmla="*/ 346 w 1033"/>
                <a:gd name="T1" fmla="*/ 0 h 421"/>
                <a:gd name="T2" fmla="*/ 278 w 1033"/>
                <a:gd name="T3" fmla="*/ 7 h 421"/>
                <a:gd name="T4" fmla="*/ 215 w 1033"/>
                <a:gd name="T5" fmla="*/ 32 h 421"/>
                <a:gd name="T6" fmla="*/ 157 w 1033"/>
                <a:gd name="T7" fmla="*/ 65 h 421"/>
                <a:gd name="T8" fmla="*/ 108 w 1033"/>
                <a:gd name="T9" fmla="*/ 109 h 421"/>
                <a:gd name="T10" fmla="*/ 63 w 1033"/>
                <a:gd name="T11" fmla="*/ 157 h 421"/>
                <a:gd name="T12" fmla="*/ 27 w 1033"/>
                <a:gd name="T13" fmla="*/ 205 h 421"/>
                <a:gd name="T14" fmla="*/ 9 w 1033"/>
                <a:gd name="T15" fmla="*/ 252 h 421"/>
                <a:gd name="T16" fmla="*/ 0 w 1033"/>
                <a:gd name="T17" fmla="*/ 292 h 421"/>
                <a:gd name="T18" fmla="*/ 13 w 1033"/>
                <a:gd name="T19" fmla="*/ 340 h 421"/>
                <a:gd name="T20" fmla="*/ 45 w 1033"/>
                <a:gd name="T21" fmla="*/ 384 h 421"/>
                <a:gd name="T22" fmla="*/ 94 w 1033"/>
                <a:gd name="T23" fmla="*/ 410 h 421"/>
                <a:gd name="T24" fmla="*/ 121 w 1033"/>
                <a:gd name="T25" fmla="*/ 417 h 421"/>
                <a:gd name="T26" fmla="*/ 153 w 1033"/>
                <a:gd name="T27" fmla="*/ 421 h 421"/>
                <a:gd name="T28" fmla="*/ 880 w 1033"/>
                <a:gd name="T29" fmla="*/ 421 h 421"/>
                <a:gd name="T30" fmla="*/ 911 w 1033"/>
                <a:gd name="T31" fmla="*/ 417 h 421"/>
                <a:gd name="T32" fmla="*/ 938 w 1033"/>
                <a:gd name="T33" fmla="*/ 410 h 421"/>
                <a:gd name="T34" fmla="*/ 988 w 1033"/>
                <a:gd name="T35" fmla="*/ 384 h 421"/>
                <a:gd name="T36" fmla="*/ 1019 w 1033"/>
                <a:gd name="T37" fmla="*/ 340 h 421"/>
                <a:gd name="T38" fmla="*/ 1033 w 1033"/>
                <a:gd name="T39" fmla="*/ 292 h 421"/>
                <a:gd name="T40" fmla="*/ 1024 w 1033"/>
                <a:gd name="T41" fmla="*/ 252 h 421"/>
                <a:gd name="T42" fmla="*/ 1001 w 1033"/>
                <a:gd name="T43" fmla="*/ 205 h 421"/>
                <a:gd name="T44" fmla="*/ 961 w 1033"/>
                <a:gd name="T45" fmla="*/ 157 h 421"/>
                <a:gd name="T46" fmla="*/ 916 w 1033"/>
                <a:gd name="T47" fmla="*/ 109 h 421"/>
                <a:gd name="T48" fmla="*/ 857 w 1033"/>
                <a:gd name="T49" fmla="*/ 65 h 421"/>
                <a:gd name="T50" fmla="*/ 795 w 1033"/>
                <a:gd name="T51" fmla="*/ 32 h 421"/>
                <a:gd name="T52" fmla="*/ 727 w 1033"/>
                <a:gd name="T53" fmla="*/ 7 h 421"/>
                <a:gd name="T54" fmla="*/ 660 w 1033"/>
                <a:gd name="T55" fmla="*/ 0 h 421"/>
                <a:gd name="T56" fmla="*/ 346 w 1033"/>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3"/>
                <a:gd name="T88" fmla="*/ 0 h 421"/>
                <a:gd name="T89" fmla="*/ 1033 w 1033"/>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3" h="421">
                  <a:moveTo>
                    <a:pt x="346" y="0"/>
                  </a:moveTo>
                  <a:lnTo>
                    <a:pt x="278" y="7"/>
                  </a:lnTo>
                  <a:lnTo>
                    <a:pt x="215" y="32"/>
                  </a:lnTo>
                  <a:lnTo>
                    <a:pt x="157" y="65"/>
                  </a:lnTo>
                  <a:lnTo>
                    <a:pt x="108" y="109"/>
                  </a:lnTo>
                  <a:lnTo>
                    <a:pt x="63" y="157"/>
                  </a:lnTo>
                  <a:lnTo>
                    <a:pt x="27" y="205"/>
                  </a:lnTo>
                  <a:lnTo>
                    <a:pt x="9" y="252"/>
                  </a:lnTo>
                  <a:lnTo>
                    <a:pt x="0" y="292"/>
                  </a:lnTo>
                  <a:lnTo>
                    <a:pt x="13" y="340"/>
                  </a:lnTo>
                  <a:lnTo>
                    <a:pt x="45" y="384"/>
                  </a:lnTo>
                  <a:lnTo>
                    <a:pt x="94" y="410"/>
                  </a:lnTo>
                  <a:lnTo>
                    <a:pt x="121" y="417"/>
                  </a:lnTo>
                  <a:lnTo>
                    <a:pt x="153" y="421"/>
                  </a:lnTo>
                  <a:lnTo>
                    <a:pt x="880" y="421"/>
                  </a:lnTo>
                  <a:lnTo>
                    <a:pt x="911" y="417"/>
                  </a:lnTo>
                  <a:lnTo>
                    <a:pt x="938" y="410"/>
                  </a:lnTo>
                  <a:lnTo>
                    <a:pt x="988" y="384"/>
                  </a:lnTo>
                  <a:lnTo>
                    <a:pt x="1019" y="340"/>
                  </a:lnTo>
                  <a:lnTo>
                    <a:pt x="1033" y="292"/>
                  </a:lnTo>
                  <a:lnTo>
                    <a:pt x="1024" y="252"/>
                  </a:lnTo>
                  <a:lnTo>
                    <a:pt x="1001" y="205"/>
                  </a:lnTo>
                  <a:lnTo>
                    <a:pt x="961" y="157"/>
                  </a:lnTo>
                  <a:lnTo>
                    <a:pt x="916" y="109"/>
                  </a:lnTo>
                  <a:lnTo>
                    <a:pt x="857" y="65"/>
                  </a:lnTo>
                  <a:lnTo>
                    <a:pt x="795" y="32"/>
                  </a:lnTo>
                  <a:lnTo>
                    <a:pt x="727" y="7"/>
                  </a:lnTo>
                  <a:lnTo>
                    <a:pt x="660" y="0"/>
                  </a:lnTo>
                  <a:lnTo>
                    <a:pt x="346" y="0"/>
                  </a:lnTo>
                  <a:close/>
                </a:path>
              </a:pathLst>
            </a:custGeom>
            <a:solidFill>
              <a:srgbClr val="929292"/>
            </a:solidFill>
            <a:ln w="9525">
              <a:noFill/>
              <a:round/>
              <a:headEnd/>
              <a:tailEnd/>
            </a:ln>
          </p:spPr>
          <p:txBody>
            <a:bodyPr/>
            <a:lstStyle/>
            <a:p>
              <a:endParaRPr lang="en-GB" dirty="0"/>
            </a:p>
          </p:txBody>
        </p:sp>
        <p:sp>
          <p:nvSpPr>
            <p:cNvPr id="13" name="Freeform 11"/>
            <p:cNvSpPr>
              <a:spLocks/>
            </p:cNvSpPr>
            <p:nvPr/>
          </p:nvSpPr>
          <p:spPr bwMode="auto">
            <a:xfrm>
              <a:off x="2424" y="380"/>
              <a:ext cx="1020" cy="421"/>
            </a:xfrm>
            <a:custGeom>
              <a:avLst/>
              <a:gdLst>
                <a:gd name="T0" fmla="*/ 342 w 1020"/>
                <a:gd name="T1" fmla="*/ 0 h 421"/>
                <a:gd name="T2" fmla="*/ 279 w 1020"/>
                <a:gd name="T3" fmla="*/ 7 h 421"/>
                <a:gd name="T4" fmla="*/ 216 w 1020"/>
                <a:gd name="T5" fmla="*/ 32 h 421"/>
                <a:gd name="T6" fmla="*/ 158 w 1020"/>
                <a:gd name="T7" fmla="*/ 65 h 421"/>
                <a:gd name="T8" fmla="*/ 104 w 1020"/>
                <a:gd name="T9" fmla="*/ 109 h 421"/>
                <a:gd name="T10" fmla="*/ 63 w 1020"/>
                <a:gd name="T11" fmla="*/ 157 h 421"/>
                <a:gd name="T12" fmla="*/ 27 w 1020"/>
                <a:gd name="T13" fmla="*/ 205 h 421"/>
                <a:gd name="T14" fmla="*/ 9 w 1020"/>
                <a:gd name="T15" fmla="*/ 252 h 421"/>
                <a:gd name="T16" fmla="*/ 0 w 1020"/>
                <a:gd name="T17" fmla="*/ 292 h 421"/>
                <a:gd name="T18" fmla="*/ 14 w 1020"/>
                <a:gd name="T19" fmla="*/ 340 h 421"/>
                <a:gd name="T20" fmla="*/ 45 w 1020"/>
                <a:gd name="T21" fmla="*/ 384 h 421"/>
                <a:gd name="T22" fmla="*/ 95 w 1020"/>
                <a:gd name="T23" fmla="*/ 410 h 421"/>
                <a:gd name="T24" fmla="*/ 122 w 1020"/>
                <a:gd name="T25" fmla="*/ 417 h 421"/>
                <a:gd name="T26" fmla="*/ 153 w 1020"/>
                <a:gd name="T27" fmla="*/ 421 h 421"/>
                <a:gd name="T28" fmla="*/ 867 w 1020"/>
                <a:gd name="T29" fmla="*/ 421 h 421"/>
                <a:gd name="T30" fmla="*/ 898 w 1020"/>
                <a:gd name="T31" fmla="*/ 417 h 421"/>
                <a:gd name="T32" fmla="*/ 925 w 1020"/>
                <a:gd name="T33" fmla="*/ 410 h 421"/>
                <a:gd name="T34" fmla="*/ 975 w 1020"/>
                <a:gd name="T35" fmla="*/ 384 h 421"/>
                <a:gd name="T36" fmla="*/ 1006 w 1020"/>
                <a:gd name="T37" fmla="*/ 340 h 421"/>
                <a:gd name="T38" fmla="*/ 1020 w 1020"/>
                <a:gd name="T39" fmla="*/ 292 h 421"/>
                <a:gd name="T40" fmla="*/ 1011 w 1020"/>
                <a:gd name="T41" fmla="*/ 252 h 421"/>
                <a:gd name="T42" fmla="*/ 988 w 1020"/>
                <a:gd name="T43" fmla="*/ 205 h 421"/>
                <a:gd name="T44" fmla="*/ 948 w 1020"/>
                <a:gd name="T45" fmla="*/ 157 h 421"/>
                <a:gd name="T46" fmla="*/ 903 w 1020"/>
                <a:gd name="T47" fmla="*/ 109 h 421"/>
                <a:gd name="T48" fmla="*/ 844 w 1020"/>
                <a:gd name="T49" fmla="*/ 65 h 421"/>
                <a:gd name="T50" fmla="*/ 782 w 1020"/>
                <a:gd name="T51" fmla="*/ 32 h 421"/>
                <a:gd name="T52" fmla="*/ 719 w 1020"/>
                <a:gd name="T53" fmla="*/ 7 h 421"/>
                <a:gd name="T54" fmla="*/ 651 w 1020"/>
                <a:gd name="T55" fmla="*/ 0 h 421"/>
                <a:gd name="T56" fmla="*/ 342 w 1020"/>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20"/>
                <a:gd name="T88" fmla="*/ 0 h 421"/>
                <a:gd name="T89" fmla="*/ 1020 w 1020"/>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20" h="421">
                  <a:moveTo>
                    <a:pt x="342" y="0"/>
                  </a:moveTo>
                  <a:lnTo>
                    <a:pt x="279" y="7"/>
                  </a:lnTo>
                  <a:lnTo>
                    <a:pt x="216" y="32"/>
                  </a:lnTo>
                  <a:lnTo>
                    <a:pt x="158" y="65"/>
                  </a:lnTo>
                  <a:lnTo>
                    <a:pt x="104" y="109"/>
                  </a:lnTo>
                  <a:lnTo>
                    <a:pt x="63" y="157"/>
                  </a:lnTo>
                  <a:lnTo>
                    <a:pt x="27" y="205"/>
                  </a:lnTo>
                  <a:lnTo>
                    <a:pt x="9" y="252"/>
                  </a:lnTo>
                  <a:lnTo>
                    <a:pt x="0" y="292"/>
                  </a:lnTo>
                  <a:lnTo>
                    <a:pt x="14" y="340"/>
                  </a:lnTo>
                  <a:lnTo>
                    <a:pt x="45" y="384"/>
                  </a:lnTo>
                  <a:lnTo>
                    <a:pt x="95" y="410"/>
                  </a:lnTo>
                  <a:lnTo>
                    <a:pt x="122" y="417"/>
                  </a:lnTo>
                  <a:lnTo>
                    <a:pt x="153" y="421"/>
                  </a:lnTo>
                  <a:lnTo>
                    <a:pt x="867" y="421"/>
                  </a:lnTo>
                  <a:lnTo>
                    <a:pt x="898" y="417"/>
                  </a:lnTo>
                  <a:lnTo>
                    <a:pt x="925" y="410"/>
                  </a:lnTo>
                  <a:lnTo>
                    <a:pt x="975" y="384"/>
                  </a:lnTo>
                  <a:lnTo>
                    <a:pt x="1006" y="340"/>
                  </a:lnTo>
                  <a:lnTo>
                    <a:pt x="1020" y="292"/>
                  </a:lnTo>
                  <a:lnTo>
                    <a:pt x="1011" y="252"/>
                  </a:lnTo>
                  <a:lnTo>
                    <a:pt x="988" y="205"/>
                  </a:lnTo>
                  <a:lnTo>
                    <a:pt x="948" y="157"/>
                  </a:lnTo>
                  <a:lnTo>
                    <a:pt x="903" y="109"/>
                  </a:lnTo>
                  <a:lnTo>
                    <a:pt x="844" y="65"/>
                  </a:lnTo>
                  <a:lnTo>
                    <a:pt x="782" y="32"/>
                  </a:lnTo>
                  <a:lnTo>
                    <a:pt x="719" y="7"/>
                  </a:lnTo>
                  <a:lnTo>
                    <a:pt x="651" y="0"/>
                  </a:lnTo>
                  <a:lnTo>
                    <a:pt x="342" y="0"/>
                  </a:lnTo>
                  <a:close/>
                </a:path>
              </a:pathLst>
            </a:custGeom>
            <a:solidFill>
              <a:srgbClr val="9B9B9B"/>
            </a:solidFill>
            <a:ln w="9525">
              <a:noFill/>
              <a:round/>
              <a:headEnd/>
              <a:tailEnd/>
            </a:ln>
          </p:spPr>
          <p:txBody>
            <a:bodyPr/>
            <a:lstStyle/>
            <a:p>
              <a:endParaRPr lang="en-GB" dirty="0"/>
            </a:p>
          </p:txBody>
        </p:sp>
        <p:sp>
          <p:nvSpPr>
            <p:cNvPr id="14" name="Freeform 12"/>
            <p:cNvSpPr>
              <a:spLocks/>
            </p:cNvSpPr>
            <p:nvPr/>
          </p:nvSpPr>
          <p:spPr bwMode="auto">
            <a:xfrm>
              <a:off x="2433" y="380"/>
              <a:ext cx="997" cy="421"/>
            </a:xfrm>
            <a:custGeom>
              <a:avLst/>
              <a:gdLst>
                <a:gd name="T0" fmla="*/ 337 w 997"/>
                <a:gd name="T1" fmla="*/ 0 h 421"/>
                <a:gd name="T2" fmla="*/ 274 w 997"/>
                <a:gd name="T3" fmla="*/ 7 h 421"/>
                <a:gd name="T4" fmla="*/ 211 w 997"/>
                <a:gd name="T5" fmla="*/ 32 h 421"/>
                <a:gd name="T6" fmla="*/ 153 w 997"/>
                <a:gd name="T7" fmla="*/ 65 h 421"/>
                <a:gd name="T8" fmla="*/ 104 w 997"/>
                <a:gd name="T9" fmla="*/ 109 h 421"/>
                <a:gd name="T10" fmla="*/ 59 w 997"/>
                <a:gd name="T11" fmla="*/ 157 h 421"/>
                <a:gd name="T12" fmla="*/ 27 w 997"/>
                <a:gd name="T13" fmla="*/ 205 h 421"/>
                <a:gd name="T14" fmla="*/ 9 w 997"/>
                <a:gd name="T15" fmla="*/ 252 h 421"/>
                <a:gd name="T16" fmla="*/ 0 w 997"/>
                <a:gd name="T17" fmla="*/ 292 h 421"/>
                <a:gd name="T18" fmla="*/ 14 w 997"/>
                <a:gd name="T19" fmla="*/ 340 h 421"/>
                <a:gd name="T20" fmla="*/ 45 w 997"/>
                <a:gd name="T21" fmla="*/ 384 h 421"/>
                <a:gd name="T22" fmla="*/ 90 w 997"/>
                <a:gd name="T23" fmla="*/ 410 h 421"/>
                <a:gd name="T24" fmla="*/ 117 w 997"/>
                <a:gd name="T25" fmla="*/ 417 h 421"/>
                <a:gd name="T26" fmla="*/ 149 w 997"/>
                <a:gd name="T27" fmla="*/ 421 h 421"/>
                <a:gd name="T28" fmla="*/ 853 w 997"/>
                <a:gd name="T29" fmla="*/ 421 h 421"/>
                <a:gd name="T30" fmla="*/ 885 w 997"/>
                <a:gd name="T31" fmla="*/ 417 h 421"/>
                <a:gd name="T32" fmla="*/ 912 w 997"/>
                <a:gd name="T33" fmla="*/ 410 h 421"/>
                <a:gd name="T34" fmla="*/ 957 w 997"/>
                <a:gd name="T35" fmla="*/ 384 h 421"/>
                <a:gd name="T36" fmla="*/ 988 w 997"/>
                <a:gd name="T37" fmla="*/ 340 h 421"/>
                <a:gd name="T38" fmla="*/ 997 w 997"/>
                <a:gd name="T39" fmla="*/ 292 h 421"/>
                <a:gd name="T40" fmla="*/ 988 w 997"/>
                <a:gd name="T41" fmla="*/ 252 h 421"/>
                <a:gd name="T42" fmla="*/ 966 w 997"/>
                <a:gd name="T43" fmla="*/ 205 h 421"/>
                <a:gd name="T44" fmla="*/ 930 w 997"/>
                <a:gd name="T45" fmla="*/ 157 h 421"/>
                <a:gd name="T46" fmla="*/ 885 w 997"/>
                <a:gd name="T47" fmla="*/ 109 h 421"/>
                <a:gd name="T48" fmla="*/ 831 w 997"/>
                <a:gd name="T49" fmla="*/ 65 h 421"/>
                <a:gd name="T50" fmla="*/ 768 w 997"/>
                <a:gd name="T51" fmla="*/ 32 h 421"/>
                <a:gd name="T52" fmla="*/ 705 w 997"/>
                <a:gd name="T53" fmla="*/ 7 h 421"/>
                <a:gd name="T54" fmla="*/ 642 w 997"/>
                <a:gd name="T55" fmla="*/ 0 h 421"/>
                <a:gd name="T56" fmla="*/ 337 w 997"/>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7"/>
                <a:gd name="T88" fmla="*/ 0 h 421"/>
                <a:gd name="T89" fmla="*/ 997 w 997"/>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7" h="421">
                  <a:moveTo>
                    <a:pt x="337" y="0"/>
                  </a:moveTo>
                  <a:lnTo>
                    <a:pt x="274" y="7"/>
                  </a:lnTo>
                  <a:lnTo>
                    <a:pt x="211" y="32"/>
                  </a:lnTo>
                  <a:lnTo>
                    <a:pt x="153" y="65"/>
                  </a:lnTo>
                  <a:lnTo>
                    <a:pt x="104" y="109"/>
                  </a:lnTo>
                  <a:lnTo>
                    <a:pt x="59" y="157"/>
                  </a:lnTo>
                  <a:lnTo>
                    <a:pt x="27" y="205"/>
                  </a:lnTo>
                  <a:lnTo>
                    <a:pt x="9" y="252"/>
                  </a:lnTo>
                  <a:lnTo>
                    <a:pt x="0" y="292"/>
                  </a:lnTo>
                  <a:lnTo>
                    <a:pt x="14" y="340"/>
                  </a:lnTo>
                  <a:lnTo>
                    <a:pt x="45" y="384"/>
                  </a:lnTo>
                  <a:lnTo>
                    <a:pt x="90" y="410"/>
                  </a:lnTo>
                  <a:lnTo>
                    <a:pt x="117" y="417"/>
                  </a:lnTo>
                  <a:lnTo>
                    <a:pt x="149" y="421"/>
                  </a:lnTo>
                  <a:lnTo>
                    <a:pt x="853" y="421"/>
                  </a:lnTo>
                  <a:lnTo>
                    <a:pt x="885" y="417"/>
                  </a:lnTo>
                  <a:lnTo>
                    <a:pt x="912" y="410"/>
                  </a:lnTo>
                  <a:lnTo>
                    <a:pt x="957" y="384"/>
                  </a:lnTo>
                  <a:lnTo>
                    <a:pt x="988" y="340"/>
                  </a:lnTo>
                  <a:lnTo>
                    <a:pt x="997" y="292"/>
                  </a:lnTo>
                  <a:lnTo>
                    <a:pt x="988" y="252"/>
                  </a:lnTo>
                  <a:lnTo>
                    <a:pt x="966" y="205"/>
                  </a:lnTo>
                  <a:lnTo>
                    <a:pt x="930" y="157"/>
                  </a:lnTo>
                  <a:lnTo>
                    <a:pt x="885" y="109"/>
                  </a:lnTo>
                  <a:lnTo>
                    <a:pt x="831" y="65"/>
                  </a:lnTo>
                  <a:lnTo>
                    <a:pt x="768" y="32"/>
                  </a:lnTo>
                  <a:lnTo>
                    <a:pt x="705" y="7"/>
                  </a:lnTo>
                  <a:lnTo>
                    <a:pt x="642" y="0"/>
                  </a:lnTo>
                  <a:lnTo>
                    <a:pt x="337" y="0"/>
                  </a:lnTo>
                  <a:close/>
                </a:path>
              </a:pathLst>
            </a:custGeom>
            <a:solidFill>
              <a:srgbClr val="A5A5A5"/>
            </a:solidFill>
            <a:ln w="9525">
              <a:noFill/>
              <a:round/>
              <a:headEnd/>
              <a:tailEnd/>
            </a:ln>
          </p:spPr>
          <p:txBody>
            <a:bodyPr/>
            <a:lstStyle/>
            <a:p>
              <a:endParaRPr lang="en-GB" dirty="0"/>
            </a:p>
          </p:txBody>
        </p:sp>
        <p:sp>
          <p:nvSpPr>
            <p:cNvPr id="15" name="Freeform 13"/>
            <p:cNvSpPr>
              <a:spLocks/>
            </p:cNvSpPr>
            <p:nvPr/>
          </p:nvSpPr>
          <p:spPr bwMode="auto">
            <a:xfrm>
              <a:off x="2442" y="380"/>
              <a:ext cx="979" cy="421"/>
            </a:xfrm>
            <a:custGeom>
              <a:avLst/>
              <a:gdLst>
                <a:gd name="T0" fmla="*/ 328 w 979"/>
                <a:gd name="T1" fmla="*/ 0 h 421"/>
                <a:gd name="T2" fmla="*/ 265 w 979"/>
                <a:gd name="T3" fmla="*/ 7 h 421"/>
                <a:gd name="T4" fmla="*/ 207 w 979"/>
                <a:gd name="T5" fmla="*/ 32 h 421"/>
                <a:gd name="T6" fmla="*/ 149 w 979"/>
                <a:gd name="T7" fmla="*/ 65 h 421"/>
                <a:gd name="T8" fmla="*/ 99 w 979"/>
                <a:gd name="T9" fmla="*/ 109 h 421"/>
                <a:gd name="T10" fmla="*/ 59 w 979"/>
                <a:gd name="T11" fmla="*/ 157 h 421"/>
                <a:gd name="T12" fmla="*/ 27 w 979"/>
                <a:gd name="T13" fmla="*/ 205 h 421"/>
                <a:gd name="T14" fmla="*/ 9 w 979"/>
                <a:gd name="T15" fmla="*/ 252 h 421"/>
                <a:gd name="T16" fmla="*/ 0 w 979"/>
                <a:gd name="T17" fmla="*/ 292 h 421"/>
                <a:gd name="T18" fmla="*/ 9 w 979"/>
                <a:gd name="T19" fmla="*/ 340 h 421"/>
                <a:gd name="T20" fmla="*/ 41 w 979"/>
                <a:gd name="T21" fmla="*/ 384 h 421"/>
                <a:gd name="T22" fmla="*/ 86 w 979"/>
                <a:gd name="T23" fmla="*/ 410 h 421"/>
                <a:gd name="T24" fmla="*/ 113 w 979"/>
                <a:gd name="T25" fmla="*/ 417 h 421"/>
                <a:gd name="T26" fmla="*/ 144 w 979"/>
                <a:gd name="T27" fmla="*/ 421 h 421"/>
                <a:gd name="T28" fmla="*/ 835 w 979"/>
                <a:gd name="T29" fmla="*/ 421 h 421"/>
                <a:gd name="T30" fmla="*/ 889 w 979"/>
                <a:gd name="T31" fmla="*/ 410 h 421"/>
                <a:gd name="T32" fmla="*/ 934 w 979"/>
                <a:gd name="T33" fmla="*/ 384 h 421"/>
                <a:gd name="T34" fmla="*/ 966 w 979"/>
                <a:gd name="T35" fmla="*/ 340 h 421"/>
                <a:gd name="T36" fmla="*/ 979 w 979"/>
                <a:gd name="T37" fmla="*/ 292 h 421"/>
                <a:gd name="T38" fmla="*/ 970 w 979"/>
                <a:gd name="T39" fmla="*/ 252 h 421"/>
                <a:gd name="T40" fmla="*/ 948 w 979"/>
                <a:gd name="T41" fmla="*/ 205 h 421"/>
                <a:gd name="T42" fmla="*/ 912 w 979"/>
                <a:gd name="T43" fmla="*/ 157 h 421"/>
                <a:gd name="T44" fmla="*/ 867 w 979"/>
                <a:gd name="T45" fmla="*/ 109 h 421"/>
                <a:gd name="T46" fmla="*/ 813 w 979"/>
                <a:gd name="T47" fmla="*/ 65 h 421"/>
                <a:gd name="T48" fmla="*/ 755 w 979"/>
                <a:gd name="T49" fmla="*/ 32 h 421"/>
                <a:gd name="T50" fmla="*/ 692 w 979"/>
                <a:gd name="T51" fmla="*/ 7 h 421"/>
                <a:gd name="T52" fmla="*/ 629 w 979"/>
                <a:gd name="T53" fmla="*/ 0 h 421"/>
                <a:gd name="T54" fmla="*/ 328 w 979"/>
                <a:gd name="T55" fmla="*/ 0 h 4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9"/>
                <a:gd name="T85" fmla="*/ 0 h 421"/>
                <a:gd name="T86" fmla="*/ 979 w 979"/>
                <a:gd name="T87" fmla="*/ 421 h 4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9" h="421">
                  <a:moveTo>
                    <a:pt x="328" y="0"/>
                  </a:moveTo>
                  <a:lnTo>
                    <a:pt x="265" y="7"/>
                  </a:lnTo>
                  <a:lnTo>
                    <a:pt x="207" y="32"/>
                  </a:lnTo>
                  <a:lnTo>
                    <a:pt x="149" y="65"/>
                  </a:lnTo>
                  <a:lnTo>
                    <a:pt x="99" y="109"/>
                  </a:lnTo>
                  <a:lnTo>
                    <a:pt x="59" y="157"/>
                  </a:lnTo>
                  <a:lnTo>
                    <a:pt x="27" y="205"/>
                  </a:lnTo>
                  <a:lnTo>
                    <a:pt x="9" y="252"/>
                  </a:lnTo>
                  <a:lnTo>
                    <a:pt x="0" y="292"/>
                  </a:lnTo>
                  <a:lnTo>
                    <a:pt x="9" y="340"/>
                  </a:lnTo>
                  <a:lnTo>
                    <a:pt x="41" y="384"/>
                  </a:lnTo>
                  <a:lnTo>
                    <a:pt x="86" y="410"/>
                  </a:lnTo>
                  <a:lnTo>
                    <a:pt x="113" y="417"/>
                  </a:lnTo>
                  <a:lnTo>
                    <a:pt x="144" y="421"/>
                  </a:lnTo>
                  <a:lnTo>
                    <a:pt x="835" y="421"/>
                  </a:lnTo>
                  <a:lnTo>
                    <a:pt x="889" y="410"/>
                  </a:lnTo>
                  <a:lnTo>
                    <a:pt x="934" y="384"/>
                  </a:lnTo>
                  <a:lnTo>
                    <a:pt x="966" y="340"/>
                  </a:lnTo>
                  <a:lnTo>
                    <a:pt x="979" y="292"/>
                  </a:lnTo>
                  <a:lnTo>
                    <a:pt x="970" y="252"/>
                  </a:lnTo>
                  <a:lnTo>
                    <a:pt x="948" y="205"/>
                  </a:lnTo>
                  <a:lnTo>
                    <a:pt x="912" y="157"/>
                  </a:lnTo>
                  <a:lnTo>
                    <a:pt x="867" y="109"/>
                  </a:lnTo>
                  <a:lnTo>
                    <a:pt x="813" y="65"/>
                  </a:lnTo>
                  <a:lnTo>
                    <a:pt x="755" y="32"/>
                  </a:lnTo>
                  <a:lnTo>
                    <a:pt x="692" y="7"/>
                  </a:lnTo>
                  <a:lnTo>
                    <a:pt x="629" y="0"/>
                  </a:lnTo>
                  <a:lnTo>
                    <a:pt x="328" y="0"/>
                  </a:lnTo>
                  <a:close/>
                </a:path>
              </a:pathLst>
            </a:custGeom>
            <a:solidFill>
              <a:srgbClr val="AEAEAE"/>
            </a:solidFill>
            <a:ln w="9525">
              <a:noFill/>
              <a:round/>
              <a:headEnd/>
              <a:tailEnd/>
            </a:ln>
          </p:spPr>
          <p:txBody>
            <a:bodyPr/>
            <a:lstStyle/>
            <a:p>
              <a:endParaRPr lang="en-GB" dirty="0"/>
            </a:p>
          </p:txBody>
        </p:sp>
        <p:sp>
          <p:nvSpPr>
            <p:cNvPr id="16" name="Freeform 14"/>
            <p:cNvSpPr>
              <a:spLocks/>
            </p:cNvSpPr>
            <p:nvPr/>
          </p:nvSpPr>
          <p:spPr bwMode="auto">
            <a:xfrm>
              <a:off x="2451" y="380"/>
              <a:ext cx="961" cy="421"/>
            </a:xfrm>
            <a:custGeom>
              <a:avLst/>
              <a:gdLst>
                <a:gd name="T0" fmla="*/ 319 w 961"/>
                <a:gd name="T1" fmla="*/ 0 h 421"/>
                <a:gd name="T2" fmla="*/ 256 w 961"/>
                <a:gd name="T3" fmla="*/ 7 h 421"/>
                <a:gd name="T4" fmla="*/ 198 w 961"/>
                <a:gd name="T5" fmla="*/ 32 h 421"/>
                <a:gd name="T6" fmla="*/ 144 w 961"/>
                <a:gd name="T7" fmla="*/ 65 h 421"/>
                <a:gd name="T8" fmla="*/ 99 w 961"/>
                <a:gd name="T9" fmla="*/ 109 h 421"/>
                <a:gd name="T10" fmla="*/ 59 w 961"/>
                <a:gd name="T11" fmla="*/ 157 h 421"/>
                <a:gd name="T12" fmla="*/ 27 w 961"/>
                <a:gd name="T13" fmla="*/ 205 h 421"/>
                <a:gd name="T14" fmla="*/ 9 w 961"/>
                <a:gd name="T15" fmla="*/ 252 h 421"/>
                <a:gd name="T16" fmla="*/ 0 w 961"/>
                <a:gd name="T17" fmla="*/ 292 h 421"/>
                <a:gd name="T18" fmla="*/ 9 w 961"/>
                <a:gd name="T19" fmla="*/ 340 h 421"/>
                <a:gd name="T20" fmla="*/ 41 w 961"/>
                <a:gd name="T21" fmla="*/ 384 h 421"/>
                <a:gd name="T22" fmla="*/ 86 w 961"/>
                <a:gd name="T23" fmla="*/ 410 h 421"/>
                <a:gd name="T24" fmla="*/ 113 w 961"/>
                <a:gd name="T25" fmla="*/ 417 h 421"/>
                <a:gd name="T26" fmla="*/ 140 w 961"/>
                <a:gd name="T27" fmla="*/ 421 h 421"/>
                <a:gd name="T28" fmla="*/ 817 w 961"/>
                <a:gd name="T29" fmla="*/ 421 h 421"/>
                <a:gd name="T30" fmla="*/ 849 w 961"/>
                <a:gd name="T31" fmla="*/ 417 h 421"/>
                <a:gd name="T32" fmla="*/ 876 w 961"/>
                <a:gd name="T33" fmla="*/ 410 h 421"/>
                <a:gd name="T34" fmla="*/ 921 w 961"/>
                <a:gd name="T35" fmla="*/ 384 h 421"/>
                <a:gd name="T36" fmla="*/ 952 w 961"/>
                <a:gd name="T37" fmla="*/ 340 h 421"/>
                <a:gd name="T38" fmla="*/ 961 w 961"/>
                <a:gd name="T39" fmla="*/ 292 h 421"/>
                <a:gd name="T40" fmla="*/ 952 w 961"/>
                <a:gd name="T41" fmla="*/ 252 h 421"/>
                <a:gd name="T42" fmla="*/ 930 w 961"/>
                <a:gd name="T43" fmla="*/ 205 h 421"/>
                <a:gd name="T44" fmla="*/ 894 w 961"/>
                <a:gd name="T45" fmla="*/ 157 h 421"/>
                <a:gd name="T46" fmla="*/ 849 w 961"/>
                <a:gd name="T47" fmla="*/ 109 h 421"/>
                <a:gd name="T48" fmla="*/ 800 w 961"/>
                <a:gd name="T49" fmla="*/ 65 h 421"/>
                <a:gd name="T50" fmla="*/ 741 w 961"/>
                <a:gd name="T51" fmla="*/ 32 h 421"/>
                <a:gd name="T52" fmla="*/ 678 w 961"/>
                <a:gd name="T53" fmla="*/ 7 h 421"/>
                <a:gd name="T54" fmla="*/ 615 w 961"/>
                <a:gd name="T55" fmla="*/ 0 h 421"/>
                <a:gd name="T56" fmla="*/ 319 w 96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61"/>
                <a:gd name="T88" fmla="*/ 0 h 421"/>
                <a:gd name="T89" fmla="*/ 961 w 96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61" h="421">
                  <a:moveTo>
                    <a:pt x="319" y="0"/>
                  </a:moveTo>
                  <a:lnTo>
                    <a:pt x="256" y="7"/>
                  </a:lnTo>
                  <a:lnTo>
                    <a:pt x="198" y="32"/>
                  </a:lnTo>
                  <a:lnTo>
                    <a:pt x="144" y="65"/>
                  </a:lnTo>
                  <a:lnTo>
                    <a:pt x="99" y="109"/>
                  </a:lnTo>
                  <a:lnTo>
                    <a:pt x="59" y="157"/>
                  </a:lnTo>
                  <a:lnTo>
                    <a:pt x="27" y="205"/>
                  </a:lnTo>
                  <a:lnTo>
                    <a:pt x="9" y="252"/>
                  </a:lnTo>
                  <a:lnTo>
                    <a:pt x="0" y="292"/>
                  </a:lnTo>
                  <a:lnTo>
                    <a:pt x="9" y="340"/>
                  </a:lnTo>
                  <a:lnTo>
                    <a:pt x="41" y="384"/>
                  </a:lnTo>
                  <a:lnTo>
                    <a:pt x="86" y="410"/>
                  </a:lnTo>
                  <a:lnTo>
                    <a:pt x="113" y="417"/>
                  </a:lnTo>
                  <a:lnTo>
                    <a:pt x="140" y="421"/>
                  </a:lnTo>
                  <a:lnTo>
                    <a:pt x="817" y="421"/>
                  </a:lnTo>
                  <a:lnTo>
                    <a:pt x="849" y="417"/>
                  </a:lnTo>
                  <a:lnTo>
                    <a:pt x="876" y="410"/>
                  </a:lnTo>
                  <a:lnTo>
                    <a:pt x="921" y="384"/>
                  </a:lnTo>
                  <a:lnTo>
                    <a:pt x="952" y="340"/>
                  </a:lnTo>
                  <a:lnTo>
                    <a:pt x="961" y="292"/>
                  </a:lnTo>
                  <a:lnTo>
                    <a:pt x="952" y="252"/>
                  </a:lnTo>
                  <a:lnTo>
                    <a:pt x="930" y="205"/>
                  </a:lnTo>
                  <a:lnTo>
                    <a:pt x="894" y="157"/>
                  </a:lnTo>
                  <a:lnTo>
                    <a:pt x="849" y="109"/>
                  </a:lnTo>
                  <a:lnTo>
                    <a:pt x="800" y="65"/>
                  </a:lnTo>
                  <a:lnTo>
                    <a:pt x="741" y="32"/>
                  </a:lnTo>
                  <a:lnTo>
                    <a:pt x="678" y="7"/>
                  </a:lnTo>
                  <a:lnTo>
                    <a:pt x="615" y="0"/>
                  </a:lnTo>
                  <a:lnTo>
                    <a:pt x="319" y="0"/>
                  </a:lnTo>
                  <a:close/>
                </a:path>
              </a:pathLst>
            </a:custGeom>
            <a:solidFill>
              <a:srgbClr val="B7B7B7"/>
            </a:solidFill>
            <a:ln w="9525">
              <a:noFill/>
              <a:round/>
              <a:headEnd/>
              <a:tailEnd/>
            </a:ln>
          </p:spPr>
          <p:txBody>
            <a:bodyPr/>
            <a:lstStyle/>
            <a:p>
              <a:endParaRPr lang="en-GB" dirty="0"/>
            </a:p>
          </p:txBody>
        </p:sp>
        <p:sp>
          <p:nvSpPr>
            <p:cNvPr id="17" name="Freeform 15"/>
            <p:cNvSpPr>
              <a:spLocks/>
            </p:cNvSpPr>
            <p:nvPr/>
          </p:nvSpPr>
          <p:spPr bwMode="auto">
            <a:xfrm>
              <a:off x="2460" y="380"/>
              <a:ext cx="939" cy="421"/>
            </a:xfrm>
            <a:custGeom>
              <a:avLst/>
              <a:gdLst>
                <a:gd name="T0" fmla="*/ 315 w 939"/>
                <a:gd name="T1" fmla="*/ 0 h 421"/>
                <a:gd name="T2" fmla="*/ 256 w 939"/>
                <a:gd name="T3" fmla="*/ 7 h 421"/>
                <a:gd name="T4" fmla="*/ 198 w 939"/>
                <a:gd name="T5" fmla="*/ 32 h 421"/>
                <a:gd name="T6" fmla="*/ 144 w 939"/>
                <a:gd name="T7" fmla="*/ 65 h 421"/>
                <a:gd name="T8" fmla="*/ 99 w 939"/>
                <a:gd name="T9" fmla="*/ 109 h 421"/>
                <a:gd name="T10" fmla="*/ 59 w 939"/>
                <a:gd name="T11" fmla="*/ 157 h 421"/>
                <a:gd name="T12" fmla="*/ 27 w 939"/>
                <a:gd name="T13" fmla="*/ 205 h 421"/>
                <a:gd name="T14" fmla="*/ 9 w 939"/>
                <a:gd name="T15" fmla="*/ 252 h 421"/>
                <a:gd name="T16" fmla="*/ 0 w 939"/>
                <a:gd name="T17" fmla="*/ 292 h 421"/>
                <a:gd name="T18" fmla="*/ 9 w 939"/>
                <a:gd name="T19" fmla="*/ 340 h 421"/>
                <a:gd name="T20" fmla="*/ 41 w 939"/>
                <a:gd name="T21" fmla="*/ 384 h 421"/>
                <a:gd name="T22" fmla="*/ 81 w 939"/>
                <a:gd name="T23" fmla="*/ 410 h 421"/>
                <a:gd name="T24" fmla="*/ 108 w 939"/>
                <a:gd name="T25" fmla="*/ 417 h 421"/>
                <a:gd name="T26" fmla="*/ 135 w 939"/>
                <a:gd name="T27" fmla="*/ 421 h 421"/>
                <a:gd name="T28" fmla="*/ 804 w 939"/>
                <a:gd name="T29" fmla="*/ 421 h 421"/>
                <a:gd name="T30" fmla="*/ 831 w 939"/>
                <a:gd name="T31" fmla="*/ 417 h 421"/>
                <a:gd name="T32" fmla="*/ 858 w 939"/>
                <a:gd name="T33" fmla="*/ 410 h 421"/>
                <a:gd name="T34" fmla="*/ 898 w 939"/>
                <a:gd name="T35" fmla="*/ 384 h 421"/>
                <a:gd name="T36" fmla="*/ 930 w 939"/>
                <a:gd name="T37" fmla="*/ 340 h 421"/>
                <a:gd name="T38" fmla="*/ 939 w 939"/>
                <a:gd name="T39" fmla="*/ 292 h 421"/>
                <a:gd name="T40" fmla="*/ 930 w 939"/>
                <a:gd name="T41" fmla="*/ 252 h 421"/>
                <a:gd name="T42" fmla="*/ 907 w 939"/>
                <a:gd name="T43" fmla="*/ 205 h 421"/>
                <a:gd name="T44" fmla="*/ 876 w 939"/>
                <a:gd name="T45" fmla="*/ 157 h 421"/>
                <a:gd name="T46" fmla="*/ 831 w 939"/>
                <a:gd name="T47" fmla="*/ 109 h 421"/>
                <a:gd name="T48" fmla="*/ 782 w 939"/>
                <a:gd name="T49" fmla="*/ 65 h 421"/>
                <a:gd name="T50" fmla="*/ 723 w 939"/>
                <a:gd name="T51" fmla="*/ 32 h 421"/>
                <a:gd name="T52" fmla="*/ 665 w 939"/>
                <a:gd name="T53" fmla="*/ 7 h 421"/>
                <a:gd name="T54" fmla="*/ 602 w 939"/>
                <a:gd name="T55" fmla="*/ 0 h 421"/>
                <a:gd name="T56" fmla="*/ 315 w 939"/>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39"/>
                <a:gd name="T88" fmla="*/ 0 h 421"/>
                <a:gd name="T89" fmla="*/ 939 w 939"/>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39" h="421">
                  <a:moveTo>
                    <a:pt x="315" y="0"/>
                  </a:moveTo>
                  <a:lnTo>
                    <a:pt x="256" y="7"/>
                  </a:lnTo>
                  <a:lnTo>
                    <a:pt x="198" y="32"/>
                  </a:lnTo>
                  <a:lnTo>
                    <a:pt x="144" y="65"/>
                  </a:lnTo>
                  <a:lnTo>
                    <a:pt x="99" y="109"/>
                  </a:lnTo>
                  <a:lnTo>
                    <a:pt x="59" y="157"/>
                  </a:lnTo>
                  <a:lnTo>
                    <a:pt x="27" y="205"/>
                  </a:lnTo>
                  <a:lnTo>
                    <a:pt x="9" y="252"/>
                  </a:lnTo>
                  <a:lnTo>
                    <a:pt x="0" y="292"/>
                  </a:lnTo>
                  <a:lnTo>
                    <a:pt x="9" y="340"/>
                  </a:lnTo>
                  <a:lnTo>
                    <a:pt x="41" y="384"/>
                  </a:lnTo>
                  <a:lnTo>
                    <a:pt x="81" y="410"/>
                  </a:lnTo>
                  <a:lnTo>
                    <a:pt x="108" y="417"/>
                  </a:lnTo>
                  <a:lnTo>
                    <a:pt x="135" y="421"/>
                  </a:lnTo>
                  <a:lnTo>
                    <a:pt x="804" y="421"/>
                  </a:lnTo>
                  <a:lnTo>
                    <a:pt x="831" y="417"/>
                  </a:lnTo>
                  <a:lnTo>
                    <a:pt x="858" y="410"/>
                  </a:lnTo>
                  <a:lnTo>
                    <a:pt x="898" y="384"/>
                  </a:lnTo>
                  <a:lnTo>
                    <a:pt x="930" y="340"/>
                  </a:lnTo>
                  <a:lnTo>
                    <a:pt x="939" y="292"/>
                  </a:lnTo>
                  <a:lnTo>
                    <a:pt x="930" y="252"/>
                  </a:lnTo>
                  <a:lnTo>
                    <a:pt x="907" y="205"/>
                  </a:lnTo>
                  <a:lnTo>
                    <a:pt x="876" y="157"/>
                  </a:lnTo>
                  <a:lnTo>
                    <a:pt x="831" y="109"/>
                  </a:lnTo>
                  <a:lnTo>
                    <a:pt x="782" y="65"/>
                  </a:lnTo>
                  <a:lnTo>
                    <a:pt x="723" y="32"/>
                  </a:lnTo>
                  <a:lnTo>
                    <a:pt x="665" y="7"/>
                  </a:lnTo>
                  <a:lnTo>
                    <a:pt x="602" y="0"/>
                  </a:lnTo>
                  <a:lnTo>
                    <a:pt x="315" y="0"/>
                  </a:lnTo>
                  <a:close/>
                </a:path>
              </a:pathLst>
            </a:custGeom>
            <a:solidFill>
              <a:srgbClr val="C0C0C0"/>
            </a:solidFill>
            <a:ln w="9525">
              <a:noFill/>
              <a:round/>
              <a:headEnd/>
              <a:tailEnd/>
            </a:ln>
          </p:spPr>
          <p:txBody>
            <a:bodyPr/>
            <a:lstStyle/>
            <a:p>
              <a:endParaRPr lang="en-GB" dirty="0"/>
            </a:p>
          </p:txBody>
        </p:sp>
        <p:sp>
          <p:nvSpPr>
            <p:cNvPr id="18" name="Oval 16"/>
            <p:cNvSpPr>
              <a:spLocks noChangeArrowheads="1"/>
            </p:cNvSpPr>
            <p:nvPr/>
          </p:nvSpPr>
          <p:spPr bwMode="auto">
            <a:xfrm>
              <a:off x="2460" y="629"/>
              <a:ext cx="135" cy="117"/>
            </a:xfrm>
            <a:prstGeom prst="ellipse">
              <a:avLst/>
            </a:prstGeom>
            <a:solidFill>
              <a:srgbClr val="000000"/>
            </a:solidFill>
            <a:ln w="9525">
              <a:noFill/>
              <a:round/>
              <a:headEnd/>
              <a:tailEnd/>
            </a:ln>
          </p:spPr>
          <p:txBody>
            <a:bodyPr/>
            <a:lstStyle/>
            <a:p>
              <a:endParaRPr lang="en-GB" dirty="0"/>
            </a:p>
          </p:txBody>
        </p:sp>
        <p:sp>
          <p:nvSpPr>
            <p:cNvPr id="19" name="Oval 17"/>
            <p:cNvSpPr>
              <a:spLocks noChangeArrowheads="1"/>
            </p:cNvSpPr>
            <p:nvPr/>
          </p:nvSpPr>
          <p:spPr bwMode="auto">
            <a:xfrm>
              <a:off x="2460" y="632"/>
              <a:ext cx="135" cy="106"/>
            </a:xfrm>
            <a:prstGeom prst="ellipse">
              <a:avLst/>
            </a:prstGeom>
            <a:solidFill>
              <a:srgbClr val="1B1B1B"/>
            </a:solidFill>
            <a:ln w="9525">
              <a:noFill/>
              <a:round/>
              <a:headEnd/>
              <a:tailEnd/>
            </a:ln>
          </p:spPr>
          <p:txBody>
            <a:bodyPr/>
            <a:lstStyle/>
            <a:p>
              <a:endParaRPr lang="en-GB" dirty="0"/>
            </a:p>
          </p:txBody>
        </p:sp>
        <p:sp>
          <p:nvSpPr>
            <p:cNvPr id="20" name="Oval 18"/>
            <p:cNvSpPr>
              <a:spLocks noChangeArrowheads="1"/>
            </p:cNvSpPr>
            <p:nvPr/>
          </p:nvSpPr>
          <p:spPr bwMode="auto">
            <a:xfrm>
              <a:off x="2460" y="632"/>
              <a:ext cx="126" cy="103"/>
            </a:xfrm>
            <a:prstGeom prst="ellipse">
              <a:avLst/>
            </a:prstGeom>
            <a:solidFill>
              <a:srgbClr val="373737"/>
            </a:solidFill>
            <a:ln w="9525">
              <a:noFill/>
              <a:round/>
              <a:headEnd/>
              <a:tailEnd/>
            </a:ln>
          </p:spPr>
          <p:txBody>
            <a:bodyPr/>
            <a:lstStyle/>
            <a:p>
              <a:endParaRPr lang="en-GB" dirty="0"/>
            </a:p>
          </p:txBody>
        </p:sp>
        <p:sp>
          <p:nvSpPr>
            <p:cNvPr id="21" name="Oval 19"/>
            <p:cNvSpPr>
              <a:spLocks noChangeArrowheads="1"/>
            </p:cNvSpPr>
            <p:nvPr/>
          </p:nvSpPr>
          <p:spPr bwMode="auto">
            <a:xfrm>
              <a:off x="2465" y="632"/>
              <a:ext cx="121" cy="99"/>
            </a:xfrm>
            <a:prstGeom prst="ellipse">
              <a:avLst/>
            </a:prstGeom>
            <a:solidFill>
              <a:srgbClr val="525252"/>
            </a:solidFill>
            <a:ln w="9525">
              <a:noFill/>
              <a:round/>
              <a:headEnd/>
              <a:tailEnd/>
            </a:ln>
          </p:spPr>
          <p:txBody>
            <a:bodyPr/>
            <a:lstStyle/>
            <a:p>
              <a:endParaRPr lang="en-GB" dirty="0"/>
            </a:p>
          </p:txBody>
        </p:sp>
        <p:sp>
          <p:nvSpPr>
            <p:cNvPr id="22" name="Oval 20"/>
            <p:cNvSpPr>
              <a:spLocks noChangeArrowheads="1"/>
            </p:cNvSpPr>
            <p:nvPr/>
          </p:nvSpPr>
          <p:spPr bwMode="auto">
            <a:xfrm>
              <a:off x="2465" y="632"/>
              <a:ext cx="117" cy="95"/>
            </a:xfrm>
            <a:prstGeom prst="ellipse">
              <a:avLst/>
            </a:prstGeom>
            <a:solidFill>
              <a:srgbClr val="6E6E6E"/>
            </a:solidFill>
            <a:ln w="9525">
              <a:noFill/>
              <a:round/>
              <a:headEnd/>
              <a:tailEnd/>
            </a:ln>
          </p:spPr>
          <p:txBody>
            <a:bodyPr/>
            <a:lstStyle/>
            <a:p>
              <a:endParaRPr lang="en-GB" dirty="0"/>
            </a:p>
          </p:txBody>
        </p:sp>
        <p:sp>
          <p:nvSpPr>
            <p:cNvPr id="23" name="Oval 21"/>
            <p:cNvSpPr>
              <a:spLocks noChangeArrowheads="1"/>
            </p:cNvSpPr>
            <p:nvPr/>
          </p:nvSpPr>
          <p:spPr bwMode="auto">
            <a:xfrm>
              <a:off x="2465" y="632"/>
              <a:ext cx="112" cy="92"/>
            </a:xfrm>
            <a:prstGeom prst="ellipse">
              <a:avLst/>
            </a:prstGeom>
            <a:solidFill>
              <a:srgbClr val="898989"/>
            </a:solidFill>
            <a:ln w="9525">
              <a:noFill/>
              <a:round/>
              <a:headEnd/>
              <a:tailEnd/>
            </a:ln>
          </p:spPr>
          <p:txBody>
            <a:bodyPr/>
            <a:lstStyle/>
            <a:p>
              <a:endParaRPr lang="en-GB" dirty="0"/>
            </a:p>
          </p:txBody>
        </p:sp>
        <p:sp>
          <p:nvSpPr>
            <p:cNvPr id="24" name="Oval 22"/>
            <p:cNvSpPr>
              <a:spLocks noChangeArrowheads="1"/>
            </p:cNvSpPr>
            <p:nvPr/>
          </p:nvSpPr>
          <p:spPr bwMode="auto">
            <a:xfrm>
              <a:off x="2465" y="632"/>
              <a:ext cx="108" cy="88"/>
            </a:xfrm>
            <a:prstGeom prst="ellipse">
              <a:avLst/>
            </a:prstGeom>
            <a:solidFill>
              <a:srgbClr val="A5A5A5"/>
            </a:solidFill>
            <a:ln w="9525">
              <a:noFill/>
              <a:round/>
              <a:headEnd/>
              <a:tailEnd/>
            </a:ln>
          </p:spPr>
          <p:txBody>
            <a:bodyPr/>
            <a:lstStyle/>
            <a:p>
              <a:endParaRPr lang="en-GB" dirty="0"/>
            </a:p>
          </p:txBody>
        </p:sp>
        <p:sp>
          <p:nvSpPr>
            <p:cNvPr id="25" name="Oval 23"/>
            <p:cNvSpPr>
              <a:spLocks noChangeArrowheads="1"/>
            </p:cNvSpPr>
            <p:nvPr/>
          </p:nvSpPr>
          <p:spPr bwMode="auto">
            <a:xfrm>
              <a:off x="2469" y="636"/>
              <a:ext cx="95" cy="77"/>
            </a:xfrm>
            <a:prstGeom prst="ellipse">
              <a:avLst/>
            </a:prstGeom>
            <a:solidFill>
              <a:srgbClr val="C0C0C0"/>
            </a:solidFill>
            <a:ln w="9525">
              <a:noFill/>
              <a:round/>
              <a:headEnd/>
              <a:tailEnd/>
            </a:ln>
          </p:spPr>
          <p:txBody>
            <a:bodyPr/>
            <a:lstStyle/>
            <a:p>
              <a:endParaRPr lang="en-GB" dirty="0"/>
            </a:p>
          </p:txBody>
        </p:sp>
        <p:sp>
          <p:nvSpPr>
            <p:cNvPr id="26" name="Oval 24"/>
            <p:cNvSpPr>
              <a:spLocks noChangeArrowheads="1"/>
            </p:cNvSpPr>
            <p:nvPr/>
          </p:nvSpPr>
          <p:spPr bwMode="auto">
            <a:xfrm>
              <a:off x="3304" y="629"/>
              <a:ext cx="140" cy="117"/>
            </a:xfrm>
            <a:prstGeom prst="ellipse">
              <a:avLst/>
            </a:prstGeom>
            <a:solidFill>
              <a:srgbClr val="000000"/>
            </a:solidFill>
            <a:ln w="9525">
              <a:noFill/>
              <a:round/>
              <a:headEnd/>
              <a:tailEnd/>
            </a:ln>
          </p:spPr>
          <p:txBody>
            <a:bodyPr/>
            <a:lstStyle/>
            <a:p>
              <a:endParaRPr lang="en-GB" dirty="0"/>
            </a:p>
          </p:txBody>
        </p:sp>
        <p:sp>
          <p:nvSpPr>
            <p:cNvPr id="27" name="Oval 25"/>
            <p:cNvSpPr>
              <a:spLocks noChangeArrowheads="1"/>
            </p:cNvSpPr>
            <p:nvPr/>
          </p:nvSpPr>
          <p:spPr bwMode="auto">
            <a:xfrm>
              <a:off x="3304" y="632"/>
              <a:ext cx="131" cy="106"/>
            </a:xfrm>
            <a:prstGeom prst="ellipse">
              <a:avLst/>
            </a:prstGeom>
            <a:solidFill>
              <a:srgbClr val="1B1B1B"/>
            </a:solidFill>
            <a:ln w="9525">
              <a:noFill/>
              <a:round/>
              <a:headEnd/>
              <a:tailEnd/>
            </a:ln>
          </p:spPr>
          <p:txBody>
            <a:bodyPr/>
            <a:lstStyle/>
            <a:p>
              <a:endParaRPr lang="en-GB" dirty="0"/>
            </a:p>
          </p:txBody>
        </p:sp>
        <p:sp>
          <p:nvSpPr>
            <p:cNvPr id="28" name="Oval 26"/>
            <p:cNvSpPr>
              <a:spLocks noChangeArrowheads="1"/>
            </p:cNvSpPr>
            <p:nvPr/>
          </p:nvSpPr>
          <p:spPr bwMode="auto">
            <a:xfrm>
              <a:off x="3309" y="632"/>
              <a:ext cx="126" cy="103"/>
            </a:xfrm>
            <a:prstGeom prst="ellipse">
              <a:avLst/>
            </a:prstGeom>
            <a:solidFill>
              <a:srgbClr val="373737"/>
            </a:solidFill>
            <a:ln w="9525">
              <a:noFill/>
              <a:round/>
              <a:headEnd/>
              <a:tailEnd/>
            </a:ln>
          </p:spPr>
          <p:txBody>
            <a:bodyPr/>
            <a:lstStyle/>
            <a:p>
              <a:endParaRPr lang="en-GB" dirty="0"/>
            </a:p>
          </p:txBody>
        </p:sp>
        <p:sp>
          <p:nvSpPr>
            <p:cNvPr id="29" name="Oval 27"/>
            <p:cNvSpPr>
              <a:spLocks noChangeArrowheads="1"/>
            </p:cNvSpPr>
            <p:nvPr/>
          </p:nvSpPr>
          <p:spPr bwMode="auto">
            <a:xfrm>
              <a:off x="3309" y="632"/>
              <a:ext cx="121" cy="99"/>
            </a:xfrm>
            <a:prstGeom prst="ellipse">
              <a:avLst/>
            </a:prstGeom>
            <a:solidFill>
              <a:srgbClr val="525252"/>
            </a:solidFill>
            <a:ln w="9525">
              <a:noFill/>
              <a:round/>
              <a:headEnd/>
              <a:tailEnd/>
            </a:ln>
          </p:spPr>
          <p:txBody>
            <a:bodyPr/>
            <a:lstStyle/>
            <a:p>
              <a:endParaRPr lang="en-GB" dirty="0"/>
            </a:p>
          </p:txBody>
        </p:sp>
        <p:sp>
          <p:nvSpPr>
            <p:cNvPr id="30" name="Oval 28"/>
            <p:cNvSpPr>
              <a:spLocks noChangeArrowheads="1"/>
            </p:cNvSpPr>
            <p:nvPr/>
          </p:nvSpPr>
          <p:spPr bwMode="auto">
            <a:xfrm>
              <a:off x="3309" y="632"/>
              <a:ext cx="117" cy="95"/>
            </a:xfrm>
            <a:prstGeom prst="ellipse">
              <a:avLst/>
            </a:prstGeom>
            <a:solidFill>
              <a:srgbClr val="6E6E6E"/>
            </a:solidFill>
            <a:ln w="9525">
              <a:noFill/>
              <a:round/>
              <a:headEnd/>
              <a:tailEnd/>
            </a:ln>
          </p:spPr>
          <p:txBody>
            <a:bodyPr/>
            <a:lstStyle/>
            <a:p>
              <a:endParaRPr lang="en-GB" dirty="0"/>
            </a:p>
          </p:txBody>
        </p:sp>
        <p:sp>
          <p:nvSpPr>
            <p:cNvPr id="31" name="Oval 29"/>
            <p:cNvSpPr>
              <a:spLocks noChangeArrowheads="1"/>
            </p:cNvSpPr>
            <p:nvPr/>
          </p:nvSpPr>
          <p:spPr bwMode="auto">
            <a:xfrm>
              <a:off x="3313" y="632"/>
              <a:ext cx="104" cy="92"/>
            </a:xfrm>
            <a:prstGeom prst="ellipse">
              <a:avLst/>
            </a:prstGeom>
            <a:solidFill>
              <a:srgbClr val="898989"/>
            </a:solidFill>
            <a:ln w="9525">
              <a:noFill/>
              <a:round/>
              <a:headEnd/>
              <a:tailEnd/>
            </a:ln>
          </p:spPr>
          <p:txBody>
            <a:bodyPr/>
            <a:lstStyle/>
            <a:p>
              <a:endParaRPr lang="en-GB" dirty="0"/>
            </a:p>
          </p:txBody>
        </p:sp>
        <p:sp>
          <p:nvSpPr>
            <p:cNvPr id="32" name="Oval 30"/>
            <p:cNvSpPr>
              <a:spLocks noChangeArrowheads="1"/>
            </p:cNvSpPr>
            <p:nvPr/>
          </p:nvSpPr>
          <p:spPr bwMode="auto">
            <a:xfrm>
              <a:off x="3313" y="632"/>
              <a:ext cx="104" cy="88"/>
            </a:xfrm>
            <a:prstGeom prst="ellipse">
              <a:avLst/>
            </a:prstGeom>
            <a:solidFill>
              <a:srgbClr val="A5A5A5"/>
            </a:solidFill>
            <a:ln w="9525">
              <a:noFill/>
              <a:round/>
              <a:headEnd/>
              <a:tailEnd/>
            </a:ln>
          </p:spPr>
          <p:txBody>
            <a:bodyPr/>
            <a:lstStyle/>
            <a:p>
              <a:endParaRPr lang="en-GB" dirty="0"/>
            </a:p>
          </p:txBody>
        </p:sp>
        <p:sp>
          <p:nvSpPr>
            <p:cNvPr id="33" name="Oval 31"/>
            <p:cNvSpPr>
              <a:spLocks noChangeArrowheads="1"/>
            </p:cNvSpPr>
            <p:nvPr/>
          </p:nvSpPr>
          <p:spPr bwMode="auto">
            <a:xfrm>
              <a:off x="3313" y="636"/>
              <a:ext cx="99" cy="77"/>
            </a:xfrm>
            <a:prstGeom prst="ellipse">
              <a:avLst/>
            </a:prstGeom>
            <a:solidFill>
              <a:srgbClr val="C0C0C0"/>
            </a:solidFill>
            <a:ln w="9525">
              <a:noFill/>
              <a:round/>
              <a:headEnd/>
              <a:tailEnd/>
            </a:ln>
          </p:spPr>
          <p:txBody>
            <a:bodyPr/>
            <a:lstStyle/>
            <a:p>
              <a:endParaRPr lang="en-GB" dirty="0"/>
            </a:p>
          </p:txBody>
        </p:sp>
        <p:sp>
          <p:nvSpPr>
            <p:cNvPr id="34" name="Freeform 32"/>
            <p:cNvSpPr>
              <a:spLocks/>
            </p:cNvSpPr>
            <p:nvPr/>
          </p:nvSpPr>
          <p:spPr bwMode="auto">
            <a:xfrm>
              <a:off x="2151" y="255"/>
              <a:ext cx="1562" cy="666"/>
            </a:xfrm>
            <a:custGeom>
              <a:avLst/>
              <a:gdLst>
                <a:gd name="T0" fmla="*/ 601 w 1562"/>
                <a:gd name="T1" fmla="*/ 0 h 666"/>
                <a:gd name="T2" fmla="*/ 493 w 1562"/>
                <a:gd name="T3" fmla="*/ 297 h 666"/>
                <a:gd name="T4" fmla="*/ 525 w 1562"/>
                <a:gd name="T5" fmla="*/ 527 h 666"/>
                <a:gd name="T6" fmla="*/ 49 w 1562"/>
                <a:gd name="T7" fmla="*/ 527 h 666"/>
                <a:gd name="T8" fmla="*/ 0 w 1562"/>
                <a:gd name="T9" fmla="*/ 666 h 666"/>
                <a:gd name="T10" fmla="*/ 1562 w 1562"/>
                <a:gd name="T11" fmla="*/ 666 h 666"/>
                <a:gd name="T12" fmla="*/ 1535 w 1562"/>
                <a:gd name="T13" fmla="*/ 527 h 666"/>
                <a:gd name="T14" fmla="*/ 1055 w 1562"/>
                <a:gd name="T15" fmla="*/ 527 h 666"/>
                <a:gd name="T16" fmla="*/ 1086 w 1562"/>
                <a:gd name="T17" fmla="*/ 297 h 666"/>
                <a:gd name="T18" fmla="*/ 974 w 1562"/>
                <a:gd name="T19" fmla="*/ 0 h 666"/>
                <a:gd name="T20" fmla="*/ 601 w 1562"/>
                <a:gd name="T21" fmla="*/ 0 h 6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2"/>
                <a:gd name="T34" fmla="*/ 0 h 666"/>
                <a:gd name="T35" fmla="*/ 1562 w 1562"/>
                <a:gd name="T36" fmla="*/ 666 h 6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2" h="666">
                  <a:moveTo>
                    <a:pt x="601" y="0"/>
                  </a:moveTo>
                  <a:lnTo>
                    <a:pt x="493" y="297"/>
                  </a:lnTo>
                  <a:lnTo>
                    <a:pt x="525" y="527"/>
                  </a:lnTo>
                  <a:lnTo>
                    <a:pt x="49" y="527"/>
                  </a:lnTo>
                  <a:lnTo>
                    <a:pt x="0" y="666"/>
                  </a:lnTo>
                  <a:lnTo>
                    <a:pt x="1562" y="666"/>
                  </a:lnTo>
                  <a:lnTo>
                    <a:pt x="1535" y="527"/>
                  </a:lnTo>
                  <a:lnTo>
                    <a:pt x="1055" y="527"/>
                  </a:lnTo>
                  <a:lnTo>
                    <a:pt x="1086" y="297"/>
                  </a:lnTo>
                  <a:lnTo>
                    <a:pt x="974" y="0"/>
                  </a:lnTo>
                  <a:lnTo>
                    <a:pt x="601" y="0"/>
                  </a:lnTo>
                  <a:close/>
                </a:path>
              </a:pathLst>
            </a:custGeom>
            <a:solidFill>
              <a:srgbClr val="C0C0C0"/>
            </a:solidFill>
            <a:ln w="0">
              <a:solidFill>
                <a:srgbClr val="FFFFFF"/>
              </a:solidFill>
              <a:round/>
              <a:headEnd/>
              <a:tailEnd/>
            </a:ln>
          </p:spPr>
          <p:txBody>
            <a:bodyPr/>
            <a:lstStyle/>
            <a:p>
              <a:endParaRPr lang="en-GB" dirty="0"/>
            </a:p>
          </p:txBody>
        </p:sp>
        <p:sp>
          <p:nvSpPr>
            <p:cNvPr id="35" name="Rectangle 33"/>
            <p:cNvSpPr>
              <a:spLocks noChangeArrowheads="1"/>
            </p:cNvSpPr>
            <p:nvPr/>
          </p:nvSpPr>
          <p:spPr bwMode="auto">
            <a:xfrm>
              <a:off x="2142" y="914"/>
              <a:ext cx="1584" cy="44"/>
            </a:xfrm>
            <a:prstGeom prst="rect">
              <a:avLst/>
            </a:prstGeom>
            <a:solidFill>
              <a:srgbClr val="808080"/>
            </a:solidFill>
            <a:ln w="9525">
              <a:noFill/>
              <a:miter lim="800000"/>
              <a:headEnd/>
              <a:tailEnd/>
            </a:ln>
          </p:spPr>
          <p:txBody>
            <a:bodyPr/>
            <a:lstStyle/>
            <a:p>
              <a:endParaRPr lang="en-GB" dirty="0"/>
            </a:p>
          </p:txBody>
        </p:sp>
        <p:sp>
          <p:nvSpPr>
            <p:cNvPr id="36" name="Freeform 34"/>
            <p:cNvSpPr>
              <a:spLocks/>
            </p:cNvSpPr>
            <p:nvPr/>
          </p:nvSpPr>
          <p:spPr bwMode="auto">
            <a:xfrm>
              <a:off x="2689" y="277"/>
              <a:ext cx="517" cy="286"/>
            </a:xfrm>
            <a:custGeom>
              <a:avLst/>
              <a:gdLst>
                <a:gd name="T0" fmla="*/ 0 w 517"/>
                <a:gd name="T1" fmla="*/ 286 h 286"/>
                <a:gd name="T2" fmla="*/ 95 w 517"/>
                <a:gd name="T3" fmla="*/ 0 h 286"/>
                <a:gd name="T4" fmla="*/ 427 w 517"/>
                <a:gd name="T5" fmla="*/ 4 h 286"/>
                <a:gd name="T6" fmla="*/ 517 w 517"/>
                <a:gd name="T7" fmla="*/ 282 h 286"/>
                <a:gd name="T8" fmla="*/ 395 w 517"/>
                <a:gd name="T9" fmla="*/ 44 h 286"/>
                <a:gd name="T10" fmla="*/ 113 w 517"/>
                <a:gd name="T11" fmla="*/ 44 h 286"/>
                <a:gd name="T12" fmla="*/ 0 w 517"/>
                <a:gd name="T13" fmla="*/ 286 h 286"/>
                <a:gd name="T14" fmla="*/ 0 60000 65536"/>
                <a:gd name="T15" fmla="*/ 0 60000 65536"/>
                <a:gd name="T16" fmla="*/ 0 60000 65536"/>
                <a:gd name="T17" fmla="*/ 0 60000 65536"/>
                <a:gd name="T18" fmla="*/ 0 60000 65536"/>
                <a:gd name="T19" fmla="*/ 0 60000 65536"/>
                <a:gd name="T20" fmla="*/ 0 60000 65536"/>
                <a:gd name="T21" fmla="*/ 0 w 517"/>
                <a:gd name="T22" fmla="*/ 0 h 286"/>
                <a:gd name="T23" fmla="*/ 517 w 517"/>
                <a:gd name="T24" fmla="*/ 286 h 2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7" h="286">
                  <a:moveTo>
                    <a:pt x="0" y="286"/>
                  </a:moveTo>
                  <a:lnTo>
                    <a:pt x="95" y="0"/>
                  </a:lnTo>
                  <a:lnTo>
                    <a:pt x="427" y="4"/>
                  </a:lnTo>
                  <a:lnTo>
                    <a:pt x="517" y="282"/>
                  </a:lnTo>
                  <a:lnTo>
                    <a:pt x="395" y="44"/>
                  </a:lnTo>
                  <a:lnTo>
                    <a:pt x="113" y="44"/>
                  </a:lnTo>
                  <a:lnTo>
                    <a:pt x="0" y="286"/>
                  </a:lnTo>
                  <a:close/>
                </a:path>
              </a:pathLst>
            </a:custGeom>
            <a:solidFill>
              <a:srgbClr val="404040"/>
            </a:solidFill>
            <a:ln w="9525">
              <a:noFill/>
              <a:round/>
              <a:headEnd/>
              <a:tailEnd/>
            </a:ln>
          </p:spPr>
          <p:txBody>
            <a:bodyPr/>
            <a:lstStyle/>
            <a:p>
              <a:endParaRPr lang="en-GB" dirty="0"/>
            </a:p>
          </p:txBody>
        </p:sp>
        <p:sp>
          <p:nvSpPr>
            <p:cNvPr id="37" name="AutoShape 35"/>
            <p:cNvSpPr>
              <a:spLocks noChangeArrowheads="1"/>
            </p:cNvSpPr>
            <p:nvPr/>
          </p:nvSpPr>
          <p:spPr bwMode="auto">
            <a:xfrm>
              <a:off x="2797" y="369"/>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38" name="AutoShape 36"/>
            <p:cNvSpPr>
              <a:spLocks noChangeArrowheads="1"/>
            </p:cNvSpPr>
            <p:nvPr/>
          </p:nvSpPr>
          <p:spPr bwMode="auto">
            <a:xfrm>
              <a:off x="2797" y="376"/>
              <a:ext cx="310" cy="18"/>
            </a:xfrm>
            <a:prstGeom prst="roundRect">
              <a:avLst>
                <a:gd name="adj" fmla="val 50000"/>
              </a:avLst>
            </a:prstGeom>
            <a:solidFill>
              <a:srgbClr val="404040"/>
            </a:solidFill>
            <a:ln w="9525">
              <a:noFill/>
              <a:round/>
              <a:headEnd/>
              <a:tailEnd/>
            </a:ln>
          </p:spPr>
          <p:txBody>
            <a:bodyPr/>
            <a:lstStyle/>
            <a:p>
              <a:endParaRPr lang="en-GB" dirty="0"/>
            </a:p>
          </p:txBody>
        </p:sp>
        <p:sp>
          <p:nvSpPr>
            <p:cNvPr id="39" name="AutoShape 37"/>
            <p:cNvSpPr>
              <a:spLocks noChangeArrowheads="1"/>
            </p:cNvSpPr>
            <p:nvPr/>
          </p:nvSpPr>
          <p:spPr bwMode="auto">
            <a:xfrm>
              <a:off x="2797" y="416"/>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40" name="AutoShape 38"/>
            <p:cNvSpPr>
              <a:spLocks noChangeArrowheads="1"/>
            </p:cNvSpPr>
            <p:nvPr/>
          </p:nvSpPr>
          <p:spPr bwMode="auto">
            <a:xfrm>
              <a:off x="2797" y="423"/>
              <a:ext cx="310" cy="19"/>
            </a:xfrm>
            <a:prstGeom prst="roundRect">
              <a:avLst>
                <a:gd name="adj" fmla="val 50000"/>
              </a:avLst>
            </a:prstGeom>
            <a:solidFill>
              <a:srgbClr val="404040"/>
            </a:solidFill>
            <a:ln w="9525">
              <a:noFill/>
              <a:round/>
              <a:headEnd/>
              <a:tailEnd/>
            </a:ln>
          </p:spPr>
          <p:txBody>
            <a:bodyPr/>
            <a:lstStyle/>
            <a:p>
              <a:endParaRPr lang="en-GB" dirty="0"/>
            </a:p>
          </p:txBody>
        </p:sp>
        <p:sp>
          <p:nvSpPr>
            <p:cNvPr id="41" name="AutoShape 39"/>
            <p:cNvSpPr>
              <a:spLocks noChangeArrowheads="1"/>
            </p:cNvSpPr>
            <p:nvPr/>
          </p:nvSpPr>
          <p:spPr bwMode="auto">
            <a:xfrm>
              <a:off x="2797" y="467"/>
              <a:ext cx="310" cy="30"/>
            </a:xfrm>
            <a:prstGeom prst="roundRect">
              <a:avLst>
                <a:gd name="adj" fmla="val 31250"/>
              </a:avLst>
            </a:prstGeom>
            <a:solidFill>
              <a:srgbClr val="FFFFFF"/>
            </a:solidFill>
            <a:ln w="9525">
              <a:noFill/>
              <a:round/>
              <a:headEnd/>
              <a:tailEnd/>
            </a:ln>
          </p:spPr>
          <p:txBody>
            <a:bodyPr/>
            <a:lstStyle/>
            <a:p>
              <a:endParaRPr lang="en-GB" dirty="0"/>
            </a:p>
          </p:txBody>
        </p:sp>
        <p:sp>
          <p:nvSpPr>
            <p:cNvPr id="42" name="AutoShape 40"/>
            <p:cNvSpPr>
              <a:spLocks noChangeArrowheads="1"/>
            </p:cNvSpPr>
            <p:nvPr/>
          </p:nvSpPr>
          <p:spPr bwMode="auto">
            <a:xfrm>
              <a:off x="2797" y="475"/>
              <a:ext cx="310" cy="25"/>
            </a:xfrm>
            <a:prstGeom prst="roundRect">
              <a:avLst>
                <a:gd name="adj" fmla="val 35713"/>
              </a:avLst>
            </a:prstGeom>
            <a:solidFill>
              <a:srgbClr val="404040"/>
            </a:solidFill>
            <a:ln w="9525">
              <a:noFill/>
              <a:round/>
              <a:headEnd/>
              <a:tailEnd/>
            </a:ln>
          </p:spPr>
          <p:txBody>
            <a:bodyPr/>
            <a:lstStyle/>
            <a:p>
              <a:endParaRPr lang="en-GB" dirty="0"/>
            </a:p>
          </p:txBody>
        </p:sp>
        <p:sp>
          <p:nvSpPr>
            <p:cNvPr id="43" name="AutoShape 41"/>
            <p:cNvSpPr>
              <a:spLocks noChangeArrowheads="1"/>
            </p:cNvSpPr>
            <p:nvPr/>
          </p:nvSpPr>
          <p:spPr bwMode="auto">
            <a:xfrm>
              <a:off x="2734" y="519"/>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4" name="AutoShape 42"/>
            <p:cNvSpPr>
              <a:spLocks noChangeArrowheads="1"/>
            </p:cNvSpPr>
            <p:nvPr/>
          </p:nvSpPr>
          <p:spPr bwMode="auto">
            <a:xfrm>
              <a:off x="2734" y="526"/>
              <a:ext cx="431" cy="26"/>
            </a:xfrm>
            <a:prstGeom prst="roundRect">
              <a:avLst>
                <a:gd name="adj" fmla="val 35713"/>
              </a:avLst>
            </a:prstGeom>
            <a:solidFill>
              <a:srgbClr val="404040"/>
            </a:solidFill>
            <a:ln w="9525">
              <a:noFill/>
              <a:round/>
              <a:headEnd/>
              <a:tailEnd/>
            </a:ln>
          </p:spPr>
          <p:txBody>
            <a:bodyPr/>
            <a:lstStyle/>
            <a:p>
              <a:endParaRPr lang="en-GB" dirty="0"/>
            </a:p>
          </p:txBody>
        </p:sp>
        <p:sp>
          <p:nvSpPr>
            <p:cNvPr id="45" name="AutoShape 43"/>
            <p:cNvSpPr>
              <a:spLocks noChangeArrowheads="1"/>
            </p:cNvSpPr>
            <p:nvPr/>
          </p:nvSpPr>
          <p:spPr bwMode="auto">
            <a:xfrm>
              <a:off x="2734" y="577"/>
              <a:ext cx="431" cy="26"/>
            </a:xfrm>
            <a:prstGeom prst="roundRect">
              <a:avLst>
                <a:gd name="adj" fmla="val 42856"/>
              </a:avLst>
            </a:prstGeom>
            <a:solidFill>
              <a:srgbClr val="FFFFFF"/>
            </a:solidFill>
            <a:ln w="9525">
              <a:noFill/>
              <a:round/>
              <a:headEnd/>
              <a:tailEnd/>
            </a:ln>
          </p:spPr>
          <p:txBody>
            <a:bodyPr/>
            <a:lstStyle/>
            <a:p>
              <a:endParaRPr lang="en-GB" dirty="0"/>
            </a:p>
          </p:txBody>
        </p:sp>
        <p:sp>
          <p:nvSpPr>
            <p:cNvPr id="46" name="AutoShape 44"/>
            <p:cNvSpPr>
              <a:spLocks noChangeArrowheads="1"/>
            </p:cNvSpPr>
            <p:nvPr/>
          </p:nvSpPr>
          <p:spPr bwMode="auto">
            <a:xfrm>
              <a:off x="2734" y="585"/>
              <a:ext cx="431" cy="18"/>
            </a:xfrm>
            <a:prstGeom prst="roundRect">
              <a:avLst>
                <a:gd name="adj" fmla="val 50000"/>
              </a:avLst>
            </a:prstGeom>
            <a:solidFill>
              <a:srgbClr val="404040"/>
            </a:solidFill>
            <a:ln w="9525">
              <a:noFill/>
              <a:round/>
              <a:headEnd/>
              <a:tailEnd/>
            </a:ln>
          </p:spPr>
          <p:txBody>
            <a:bodyPr/>
            <a:lstStyle/>
            <a:p>
              <a:endParaRPr lang="en-GB" dirty="0"/>
            </a:p>
          </p:txBody>
        </p:sp>
        <p:sp>
          <p:nvSpPr>
            <p:cNvPr id="47" name="AutoShape 45"/>
            <p:cNvSpPr>
              <a:spLocks noChangeArrowheads="1"/>
            </p:cNvSpPr>
            <p:nvPr/>
          </p:nvSpPr>
          <p:spPr bwMode="auto">
            <a:xfrm>
              <a:off x="2734" y="625"/>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8" name="AutoShape 46"/>
            <p:cNvSpPr>
              <a:spLocks noChangeArrowheads="1"/>
            </p:cNvSpPr>
            <p:nvPr/>
          </p:nvSpPr>
          <p:spPr bwMode="auto">
            <a:xfrm>
              <a:off x="2734" y="632"/>
              <a:ext cx="431" cy="22"/>
            </a:xfrm>
            <a:prstGeom prst="roundRect">
              <a:avLst>
                <a:gd name="adj" fmla="val 41667"/>
              </a:avLst>
            </a:prstGeom>
            <a:solidFill>
              <a:srgbClr val="404040"/>
            </a:solidFill>
            <a:ln w="9525">
              <a:noFill/>
              <a:round/>
              <a:headEnd/>
              <a:tailEnd/>
            </a:ln>
          </p:spPr>
          <p:txBody>
            <a:bodyPr/>
            <a:lstStyle/>
            <a:p>
              <a:endParaRPr lang="en-GB" dirty="0"/>
            </a:p>
          </p:txBody>
        </p:sp>
      </p:grpSp>
      <p:sp>
        <p:nvSpPr>
          <p:cNvPr id="49" name="TextBox 48"/>
          <p:cNvSpPr txBox="1"/>
          <p:nvPr/>
        </p:nvSpPr>
        <p:spPr>
          <a:xfrm>
            <a:off x="3144182" y="3026482"/>
            <a:ext cx="3069285" cy="1569660"/>
          </a:xfrm>
          <a:prstGeom prst="rect">
            <a:avLst/>
          </a:prstGeom>
          <a:noFill/>
        </p:spPr>
        <p:txBody>
          <a:bodyPr wrap="square" rtlCol="0">
            <a:spAutoFit/>
          </a:bodyPr>
          <a:lstStyle/>
          <a:p>
            <a:pPr algn="ctr"/>
            <a:r>
              <a:rPr lang="en-GB" sz="3200" b="1" dirty="0">
                <a:solidFill>
                  <a:schemeClr val="accent1">
                    <a:lumMod val="25000"/>
                  </a:schemeClr>
                </a:solidFill>
                <a:latin typeface="Calibri" pitchFamily="34" charset="0"/>
              </a:rPr>
              <a:t>Seizing</a:t>
            </a:r>
          </a:p>
          <a:p>
            <a:pPr algn="ctr"/>
            <a:r>
              <a:rPr lang="en-GB" sz="3200" b="1" dirty="0">
                <a:solidFill>
                  <a:schemeClr val="accent1">
                    <a:lumMod val="25000"/>
                  </a:schemeClr>
                </a:solidFill>
                <a:latin typeface="Calibri" pitchFamily="34" charset="0"/>
              </a:rPr>
              <a:t>Electronic</a:t>
            </a:r>
          </a:p>
          <a:p>
            <a:pPr algn="ctr"/>
            <a:r>
              <a:rPr lang="en-GB" sz="3200" b="1" dirty="0">
                <a:solidFill>
                  <a:schemeClr val="accent1">
                    <a:lumMod val="25000"/>
                  </a:schemeClr>
                </a:solidFill>
                <a:latin typeface="Calibri" pitchFamily="34" charset="0"/>
              </a:rPr>
              <a:t>Evidence</a:t>
            </a:r>
          </a:p>
        </p:txBody>
      </p:sp>
    </p:spTree>
    <p:extLst>
      <p:ext uri="{BB962C8B-B14F-4D97-AF65-F5344CB8AC3E}">
        <p14:creationId xmlns:p14="http://schemas.microsoft.com/office/powerpoint/2010/main" val="11016050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79" y="860564"/>
            <a:ext cx="8229600" cy="870952"/>
          </a:xfrm>
        </p:spPr>
        <p:txBody>
          <a:bodyPr/>
          <a:lstStyle/>
          <a:p>
            <a:r>
              <a:rPr lang="en-US" b="1" dirty="0"/>
              <a:t>Computer Systems</a:t>
            </a:r>
          </a:p>
        </p:txBody>
      </p:sp>
      <p:sp>
        <p:nvSpPr>
          <p:cNvPr id="4" name="Rectangle 3"/>
          <p:cNvSpPr>
            <a:spLocks noGrp="1" noChangeArrowheads="1"/>
          </p:cNvSpPr>
          <p:nvPr>
            <p:ph idx="1"/>
          </p:nvPr>
        </p:nvSpPr>
        <p:spPr>
          <a:xfrm>
            <a:off x="386179" y="1896343"/>
            <a:ext cx="5831450" cy="4525963"/>
          </a:xfrm>
        </p:spPr>
        <p:txBody>
          <a:bodyPr>
            <a:normAutofit fontScale="92500" lnSpcReduction="10000"/>
          </a:bodyPr>
          <a:lstStyle/>
          <a:p>
            <a:pPr marL="0" indent="0">
              <a:lnSpc>
                <a:spcPct val="150000"/>
              </a:lnSpc>
              <a:spcBef>
                <a:spcPts val="0"/>
              </a:spcBef>
              <a:buNone/>
            </a:pPr>
            <a:r>
              <a:rPr lang="en-GB" dirty="0"/>
              <a:t>Computer Systems consist of:</a:t>
            </a:r>
          </a:p>
          <a:p>
            <a:pPr lvl="0"/>
            <a:r>
              <a:rPr lang="en-GB" dirty="0"/>
              <a:t>a main unit,</a:t>
            </a:r>
            <a:endParaRPr lang="de-DE" dirty="0"/>
          </a:p>
          <a:p>
            <a:pPr lvl="0"/>
            <a:r>
              <a:rPr lang="en-GB" dirty="0"/>
              <a:t>a monitor,</a:t>
            </a:r>
            <a:endParaRPr lang="de-DE" dirty="0"/>
          </a:p>
          <a:p>
            <a:pPr lvl="0"/>
            <a:r>
              <a:rPr lang="en-GB" dirty="0"/>
              <a:t>a keyboard,</a:t>
            </a:r>
            <a:endParaRPr lang="de-DE" dirty="0"/>
          </a:p>
          <a:p>
            <a:pPr lvl="0"/>
            <a:r>
              <a:rPr lang="en-GB" dirty="0"/>
              <a:t>a mouse, </a:t>
            </a:r>
            <a:endParaRPr lang="de-DE" dirty="0"/>
          </a:p>
          <a:p>
            <a:pPr lvl="0"/>
            <a:r>
              <a:rPr lang="en-GB" dirty="0"/>
              <a:t>cables,</a:t>
            </a:r>
            <a:endParaRPr lang="de-DE" dirty="0"/>
          </a:p>
          <a:p>
            <a:pPr lvl="0"/>
            <a:r>
              <a:rPr lang="en-GB" dirty="0"/>
              <a:t>power supply units (e.g., power packs, and spare batteries),</a:t>
            </a:r>
            <a:endParaRPr lang="de-DE" dirty="0"/>
          </a:p>
          <a:p>
            <a:pPr lvl="0"/>
            <a:r>
              <a:rPr lang="en-GB" dirty="0"/>
              <a:t>possibly additional components and</a:t>
            </a:r>
            <a:endParaRPr lang="de-DE" dirty="0"/>
          </a:p>
          <a:p>
            <a:pPr lvl="0"/>
            <a:r>
              <a:rPr lang="en-GB" dirty="0"/>
              <a:t>network devices</a:t>
            </a:r>
            <a:endParaRPr lang="de-DE" dirty="0"/>
          </a:p>
          <a:p>
            <a:pPr marL="0" indent="0">
              <a:lnSpc>
                <a:spcPct val="150000"/>
              </a:lnSpc>
              <a:spcBef>
                <a:spcPts val="0"/>
              </a:spcBef>
              <a:buNone/>
            </a:pPr>
            <a:endParaRPr lang="en-GB" dirty="0"/>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954" y="1896343"/>
            <a:ext cx="2684515" cy="2072947"/>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970581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9248"/>
            <a:ext cx="8229600" cy="870952"/>
          </a:xfrm>
        </p:spPr>
        <p:txBody>
          <a:bodyPr/>
          <a:lstStyle/>
          <a:p>
            <a:r>
              <a:rPr lang="en-US" b="1" dirty="0"/>
              <a:t>Computer Systems</a:t>
            </a:r>
          </a:p>
        </p:txBody>
      </p:sp>
      <p:sp>
        <p:nvSpPr>
          <p:cNvPr id="4" name="Rectangle 3"/>
          <p:cNvSpPr>
            <a:spLocks noGrp="1" noChangeArrowheads="1"/>
          </p:cNvSpPr>
          <p:nvPr>
            <p:ph idx="1"/>
          </p:nvPr>
        </p:nvSpPr>
        <p:spPr>
          <a:xfrm>
            <a:off x="457200" y="1600200"/>
            <a:ext cx="5851625" cy="5060244"/>
          </a:xfrm>
        </p:spPr>
        <p:txBody>
          <a:bodyPr>
            <a:normAutofit fontScale="85000" lnSpcReduction="20000"/>
          </a:bodyPr>
          <a:lstStyle/>
          <a:p>
            <a:pPr marL="0" indent="0" algn="just">
              <a:lnSpc>
                <a:spcPct val="150000"/>
              </a:lnSpc>
              <a:spcBef>
                <a:spcPts val="0"/>
              </a:spcBef>
              <a:buNone/>
            </a:pPr>
            <a:r>
              <a:rPr lang="en-GB" dirty="0"/>
              <a:t>When seizing a computer system</a:t>
            </a:r>
          </a:p>
          <a:p>
            <a:pPr lvl="0" algn="just"/>
            <a:r>
              <a:rPr lang="en-US" b="1" dirty="0"/>
              <a:t>Observe the computer system and determine whether it is on or off</a:t>
            </a:r>
          </a:p>
          <a:p>
            <a:pPr lvl="0" algn="just"/>
            <a:r>
              <a:rPr lang="en-US" dirty="0"/>
              <a:t>Document the computer system, all connections and the scene continuously and record all actions you take and any changes that you observe in the monitor, computer, printer, or other devices as a result of your actions </a:t>
            </a:r>
            <a:r>
              <a:rPr lang="en-GB" dirty="0"/>
              <a:t>a monitor,</a:t>
            </a:r>
            <a:endParaRPr lang="de-DE" dirty="0"/>
          </a:p>
          <a:p>
            <a:pPr lvl="0" algn="just"/>
            <a:r>
              <a:rPr lang="en-US" dirty="0"/>
              <a:t>Do not follow any unverified advice from a potential suspect.</a:t>
            </a:r>
            <a:r>
              <a:rPr lang="de-DE"/>
              <a:t> </a:t>
            </a:r>
            <a:endParaRPr lang="de-DE" dirty="0"/>
          </a:p>
          <a:p>
            <a:pPr lvl="0" algn="just"/>
            <a:r>
              <a:rPr lang="en-US" dirty="0"/>
              <a:t>If a computer network is encountered, contact a forensic computer specialist in your agency or an external expert identified by your agency for assistance.</a:t>
            </a:r>
            <a:r>
              <a:rPr lang="de-DE" dirty="0"/>
              <a:t> </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954" y="1896343"/>
            <a:ext cx="2684515" cy="2072947"/>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226776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457200" y="4081640"/>
            <a:ext cx="7025039" cy="2776359"/>
          </a:xfrm>
        </p:spPr>
        <p:txBody>
          <a:bodyPr>
            <a:normAutofit fontScale="92500" lnSpcReduction="10000"/>
          </a:bodyPr>
          <a:lstStyle/>
          <a:p>
            <a:pPr>
              <a:lnSpc>
                <a:spcPct val="150000"/>
              </a:lnSpc>
              <a:spcBef>
                <a:spcPts val="0"/>
              </a:spcBef>
            </a:pPr>
            <a:r>
              <a:rPr lang="en-GB" dirty="0"/>
              <a:t>How to determine that a computer is on/off?</a:t>
            </a:r>
          </a:p>
          <a:p>
            <a:pPr>
              <a:lnSpc>
                <a:spcPct val="150000"/>
              </a:lnSpc>
              <a:spcBef>
                <a:spcPts val="0"/>
              </a:spcBef>
            </a:pPr>
            <a:r>
              <a:rPr lang="en-GB" dirty="0"/>
              <a:t>What to do when PC is </a:t>
            </a:r>
            <a:r>
              <a:rPr lang="en-GB" dirty="0">
                <a:ln>
                  <a:solidFill>
                    <a:srgbClr val="FF0000"/>
                  </a:solidFill>
                </a:ln>
              </a:rPr>
              <a:t>OFF</a:t>
            </a:r>
            <a:r>
              <a:rPr lang="en-GB" dirty="0"/>
              <a:t>?</a:t>
            </a:r>
          </a:p>
          <a:p>
            <a:pPr>
              <a:lnSpc>
                <a:spcPct val="150000"/>
              </a:lnSpc>
              <a:spcBef>
                <a:spcPts val="0"/>
              </a:spcBef>
            </a:pPr>
            <a:r>
              <a:rPr lang="en-GB" dirty="0"/>
              <a:t>What should you be doing when the PC is </a:t>
            </a:r>
            <a:r>
              <a:rPr lang="en-GB" dirty="0">
                <a:solidFill>
                  <a:schemeClr val="accent3">
                    <a:lumMod val="50000"/>
                  </a:schemeClr>
                </a:solidFill>
              </a:rPr>
              <a:t>ON</a:t>
            </a:r>
            <a:r>
              <a:rPr lang="en-GB" dirty="0"/>
              <a:t>?</a:t>
            </a:r>
          </a:p>
          <a:p>
            <a:pPr lvl="1">
              <a:lnSpc>
                <a:spcPct val="150000"/>
              </a:lnSpc>
              <a:spcBef>
                <a:spcPts val="0"/>
              </a:spcBef>
            </a:pPr>
            <a:r>
              <a:rPr lang="en-GB" dirty="0"/>
              <a:t>as First Responder</a:t>
            </a:r>
          </a:p>
          <a:p>
            <a:pPr lvl="1">
              <a:lnSpc>
                <a:spcPct val="150000"/>
              </a:lnSpc>
              <a:spcBef>
                <a:spcPts val="0"/>
              </a:spcBef>
            </a:pPr>
            <a:r>
              <a:rPr lang="en-GB" dirty="0"/>
              <a:t>as Forensic Specialist</a:t>
            </a:r>
          </a:p>
        </p:txBody>
      </p:sp>
      <p:pic>
        <p:nvPicPr>
          <p:cNvPr id="5" name="Bild 4"/>
          <p:cNvPicPr>
            <a:picLocks noChangeAspect="1"/>
          </p:cNvPicPr>
          <p:nvPr/>
        </p:nvPicPr>
        <p:blipFill>
          <a:blip r:embed="rId3"/>
          <a:stretch>
            <a:fillRect/>
          </a:stretch>
        </p:blipFill>
        <p:spPr>
          <a:xfrm>
            <a:off x="2471071" y="1145590"/>
            <a:ext cx="3914735" cy="2936051"/>
          </a:xfrm>
          <a:prstGeom prst="rect">
            <a:avLst/>
          </a:prstGeom>
        </p:spPr>
      </p:pic>
      <p:pic>
        <p:nvPicPr>
          <p:cNvPr id="6" name="Bild 5"/>
          <p:cNvPicPr>
            <a:picLocks noChangeAspect="1"/>
          </p:cNvPicPr>
          <p:nvPr/>
        </p:nvPicPr>
        <p:blipFill>
          <a:blip r:embed="rId4"/>
          <a:stretch>
            <a:fillRect/>
          </a:stretch>
        </p:blipFill>
        <p:spPr>
          <a:xfrm>
            <a:off x="7634095" y="4364092"/>
            <a:ext cx="651717" cy="1254839"/>
          </a:xfrm>
          <a:prstGeom prst="rect">
            <a:avLst/>
          </a:prstGeom>
          <a:effectLst>
            <a:reflection blurRad="6350" stA="52000" endA="300" endPos="35000" dir="5400000" sy="-100000" algn="bl" rotWithShape="0"/>
          </a:effectLst>
        </p:spPr>
      </p:pic>
      <p:sp>
        <p:nvSpPr>
          <p:cNvPr id="7" name="Textfeld 6"/>
          <p:cNvSpPr txBox="1"/>
          <p:nvPr/>
        </p:nvSpPr>
        <p:spPr>
          <a:xfrm>
            <a:off x="8139133" y="4431265"/>
            <a:ext cx="1032477" cy="1077218"/>
          </a:xfrm>
          <a:prstGeom prst="rect">
            <a:avLst/>
          </a:prstGeom>
          <a:noFill/>
        </p:spPr>
        <p:txBody>
          <a:bodyPr wrap="square" rtlCol="0">
            <a:spAutoFit/>
          </a:bodyPr>
          <a:lstStyle/>
          <a:p>
            <a:pPr algn="ctr"/>
            <a:r>
              <a:rPr lang="de-DE" sz="3200" dirty="0"/>
              <a:t>20</a:t>
            </a:r>
          </a:p>
          <a:p>
            <a:pPr algn="ctr"/>
            <a:r>
              <a:rPr lang="de-DE" sz="3200" dirty="0"/>
              <a:t>Min</a:t>
            </a:r>
          </a:p>
        </p:txBody>
      </p:sp>
      <p:sp>
        <p:nvSpPr>
          <p:cNvPr id="2" name="Title 1"/>
          <p:cNvSpPr>
            <a:spLocks noGrp="1"/>
          </p:cNvSpPr>
          <p:nvPr>
            <p:ph type="title"/>
          </p:nvPr>
        </p:nvSpPr>
        <p:spPr>
          <a:xfrm>
            <a:off x="56212" y="914041"/>
            <a:ext cx="8229600" cy="870952"/>
          </a:xfrm>
        </p:spPr>
        <p:txBody>
          <a:bodyPr/>
          <a:lstStyle/>
          <a:p>
            <a:r>
              <a:rPr lang="en-US" b="1" dirty="0"/>
              <a:t>Group Task</a:t>
            </a:r>
          </a:p>
        </p:txBody>
      </p:sp>
    </p:spTree>
    <p:extLst>
      <p:ext uri="{BB962C8B-B14F-4D97-AF65-F5344CB8AC3E}">
        <p14:creationId xmlns:p14="http://schemas.microsoft.com/office/powerpoint/2010/main" val="28853183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3932"/>
            <a:ext cx="8229600" cy="870952"/>
          </a:xfrm>
        </p:spPr>
        <p:txBody>
          <a:bodyPr/>
          <a:lstStyle/>
          <a:p>
            <a:r>
              <a:rPr lang="en-US" b="1" dirty="0"/>
              <a:t>Checking the power status</a:t>
            </a:r>
          </a:p>
        </p:txBody>
      </p:sp>
      <p:sp>
        <p:nvSpPr>
          <p:cNvPr id="4" name="Rectangle 3"/>
          <p:cNvSpPr>
            <a:spLocks noGrp="1" noChangeArrowheads="1"/>
          </p:cNvSpPr>
          <p:nvPr>
            <p:ph idx="1"/>
          </p:nvPr>
        </p:nvSpPr>
        <p:spPr>
          <a:xfrm>
            <a:off x="386178" y="2351278"/>
            <a:ext cx="5396064" cy="4525963"/>
          </a:xfrm>
        </p:spPr>
        <p:txBody>
          <a:bodyPr>
            <a:normAutofit/>
          </a:bodyPr>
          <a:lstStyle/>
          <a:p>
            <a:pPr>
              <a:lnSpc>
                <a:spcPct val="150000"/>
              </a:lnSpc>
              <a:spcBef>
                <a:spcPts val="0"/>
              </a:spcBef>
            </a:pPr>
            <a:r>
              <a:rPr lang="en-GB" dirty="0"/>
              <a:t>Check for indicator lights</a:t>
            </a:r>
          </a:p>
          <a:p>
            <a:pPr>
              <a:lnSpc>
                <a:spcPct val="150000"/>
              </a:lnSpc>
              <a:spcBef>
                <a:spcPts val="0"/>
              </a:spcBef>
            </a:pPr>
            <a:r>
              <a:rPr lang="en-GB" dirty="0"/>
              <a:t>Check for noise</a:t>
            </a:r>
          </a:p>
          <a:p>
            <a:pPr>
              <a:lnSpc>
                <a:spcPct val="150000"/>
              </a:lnSpc>
              <a:spcBef>
                <a:spcPts val="0"/>
              </a:spcBef>
            </a:pPr>
            <a:r>
              <a:rPr lang="en-GB" dirty="0"/>
              <a:t>Check the temperature</a:t>
            </a:r>
          </a:p>
          <a:p>
            <a:pPr>
              <a:lnSpc>
                <a:spcPct val="150000"/>
              </a:lnSpc>
              <a:spcBef>
                <a:spcPts val="0"/>
              </a:spcBef>
            </a:pPr>
            <a:r>
              <a:rPr lang="en-GB" dirty="0"/>
              <a:t>Consider standby mode, especially for portable computers</a:t>
            </a:r>
          </a:p>
        </p:txBody>
      </p:sp>
      <p:pic>
        <p:nvPicPr>
          <p:cNvPr id="3" name="Bild 2" descr="Bildschirmfoto 2013-02-25 um 14.21.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198" y="1956531"/>
            <a:ext cx="3680168" cy="2406082"/>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5426388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Appendix A - Search and Seizure LE flowchart.pdf"/>
          <p:cNvPicPr>
            <a:picLocks noGrp="1" noChangeAspect="1"/>
          </p:cNvPicPr>
          <p:nvPr>
            <p:ph idx="1"/>
          </p:nvPr>
        </p:nvPicPr>
        <p:blipFill rotWithShape="1">
          <a:blip r:embed="rId2">
            <a:extLst>
              <a:ext uri="{28A0092B-C50C-407E-A947-70E740481C1C}">
                <a14:useLocalDpi xmlns:a14="http://schemas.microsoft.com/office/drawing/2010/main" val="0"/>
              </a:ext>
            </a:extLst>
          </a:blip>
          <a:srcRect l="-82872" t="18702" r="-80314" b="2620"/>
          <a:stretch/>
        </p:blipFill>
        <p:spPr>
          <a:xfrm>
            <a:off x="-2979895" y="859893"/>
            <a:ext cx="15409670" cy="5998107"/>
          </a:xfrm>
        </p:spPr>
      </p:pic>
    </p:spTree>
    <p:extLst>
      <p:ext uri="{BB962C8B-B14F-4D97-AF65-F5344CB8AC3E}">
        <p14:creationId xmlns:p14="http://schemas.microsoft.com/office/powerpoint/2010/main" val="14687211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3831"/>
            <a:ext cx="8229600" cy="870952"/>
          </a:xfrm>
        </p:spPr>
        <p:txBody>
          <a:bodyPr/>
          <a:lstStyle/>
          <a:p>
            <a:r>
              <a:rPr lang="en-US" b="1" dirty="0"/>
              <a:t>Observing the monitor</a:t>
            </a:r>
          </a:p>
        </p:txBody>
      </p:sp>
      <p:sp>
        <p:nvSpPr>
          <p:cNvPr id="4" name="Rectangle 3"/>
          <p:cNvSpPr>
            <a:spLocks noGrp="1" noChangeArrowheads="1"/>
          </p:cNvSpPr>
          <p:nvPr>
            <p:ph idx="1"/>
          </p:nvPr>
        </p:nvSpPr>
        <p:spPr>
          <a:xfrm>
            <a:off x="457200" y="2248269"/>
            <a:ext cx="5638800" cy="4525963"/>
          </a:xfrm>
        </p:spPr>
        <p:txBody>
          <a:bodyPr>
            <a:normAutofit/>
          </a:bodyPr>
          <a:lstStyle/>
          <a:p>
            <a:pPr marL="0" lvl="0" indent="0">
              <a:buNone/>
            </a:pPr>
            <a:r>
              <a:rPr lang="en-GB" i="1" dirty="0"/>
              <a:t>Situation 1</a:t>
            </a:r>
            <a:r>
              <a:rPr lang="en-GB" dirty="0"/>
              <a:t>: </a:t>
            </a:r>
          </a:p>
          <a:p>
            <a:pPr lvl="0" algn="just"/>
            <a:r>
              <a:rPr lang="en-GB" dirty="0"/>
              <a:t>Monitor is on and work product and/or desktop is visible.</a:t>
            </a:r>
            <a:endParaRPr lang="de-DE" dirty="0"/>
          </a:p>
          <a:p>
            <a:pPr lvl="1" algn="just"/>
            <a:r>
              <a:rPr lang="en-GB" dirty="0"/>
              <a:t>Document the details of the monitor at the time of intervention </a:t>
            </a:r>
            <a:endParaRPr lang="de-DE" dirty="0"/>
          </a:p>
          <a:p>
            <a:pPr lvl="1" algn="just"/>
            <a:r>
              <a:rPr lang="en-GB" dirty="0"/>
              <a:t>Proceed to “Situation B” on the next slides. </a:t>
            </a:r>
            <a:r>
              <a:rPr lang="de-DE" dirty="0"/>
              <a:t> </a:t>
            </a:r>
            <a:endParaRPr lang="en-GB" dirty="0"/>
          </a:p>
        </p:txBody>
      </p:sp>
      <p:pic>
        <p:nvPicPr>
          <p:cNvPr id="3" name="Bild 2" descr="2012-01-13 09.41.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553" y="2314222"/>
            <a:ext cx="2823226" cy="211742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4151407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7299"/>
            <a:ext cx="8229600" cy="870952"/>
          </a:xfrm>
        </p:spPr>
        <p:txBody>
          <a:bodyPr/>
          <a:lstStyle/>
          <a:p>
            <a:r>
              <a:rPr lang="en-US" b="1" dirty="0"/>
              <a:t>Observing the monitor</a:t>
            </a:r>
          </a:p>
        </p:txBody>
      </p:sp>
      <p:sp>
        <p:nvSpPr>
          <p:cNvPr id="4" name="Rectangle 3"/>
          <p:cNvSpPr>
            <a:spLocks noGrp="1" noChangeArrowheads="1"/>
          </p:cNvSpPr>
          <p:nvPr>
            <p:ph idx="1"/>
          </p:nvPr>
        </p:nvSpPr>
        <p:spPr>
          <a:xfrm>
            <a:off x="457200" y="1678251"/>
            <a:ext cx="5188991" cy="5116689"/>
          </a:xfrm>
        </p:spPr>
        <p:txBody>
          <a:bodyPr>
            <a:normAutofit fontScale="92500" lnSpcReduction="10000"/>
          </a:bodyPr>
          <a:lstStyle/>
          <a:p>
            <a:pPr marL="0" lvl="0" indent="0">
              <a:buNone/>
            </a:pPr>
            <a:r>
              <a:rPr lang="en-GB" i="1" dirty="0"/>
              <a:t>Situation 2</a:t>
            </a:r>
            <a:r>
              <a:rPr lang="en-GB" dirty="0"/>
              <a:t>: </a:t>
            </a:r>
          </a:p>
          <a:p>
            <a:pPr lvl="0"/>
            <a:r>
              <a:rPr lang="en-GB" dirty="0"/>
              <a:t>Monitor is on and screen is blank (sleep mode) or screen saver (e.g., a picture) is visible.</a:t>
            </a:r>
            <a:endParaRPr lang="de-DE" dirty="0"/>
          </a:p>
          <a:p>
            <a:pPr lvl="1"/>
            <a:r>
              <a:rPr lang="en-GB" dirty="0"/>
              <a:t>Move the mouse slightly (without pushing buttons). The screen should change and show work product or request a password.</a:t>
            </a:r>
            <a:endParaRPr lang="de-DE" dirty="0"/>
          </a:p>
          <a:p>
            <a:pPr lvl="1"/>
            <a:r>
              <a:rPr lang="en-GB" dirty="0"/>
              <a:t>If mouse movement does not cause a change in the screen, do not perform any other keystrokes or mouse operations.</a:t>
            </a:r>
            <a:endParaRPr lang="de-DE" dirty="0"/>
          </a:p>
          <a:p>
            <a:pPr lvl="1"/>
            <a:r>
              <a:rPr lang="en-GB" dirty="0"/>
              <a:t>Document the details of the monitor at the time of intervention </a:t>
            </a:r>
            <a:endParaRPr lang="de-DE" dirty="0"/>
          </a:p>
          <a:p>
            <a:pPr lvl="1"/>
            <a:r>
              <a:rPr lang="en-GB" dirty="0"/>
              <a:t>Proceed to “Situation B” on the next slides. </a:t>
            </a:r>
            <a:endParaRPr lang="de-DE" dirty="0"/>
          </a:p>
        </p:txBody>
      </p:sp>
      <p:pic>
        <p:nvPicPr>
          <p:cNvPr id="3" name="Bild 2" descr="Bildschirmfoto 2013-02-25 um 15.03.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0972" y="2017274"/>
            <a:ext cx="3497808" cy="2459133"/>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1400031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053"/>
            <a:ext cx="8229600" cy="870952"/>
          </a:xfrm>
        </p:spPr>
        <p:txBody>
          <a:bodyPr/>
          <a:lstStyle/>
          <a:p>
            <a:r>
              <a:rPr lang="en-US" b="1" dirty="0"/>
              <a:t>Observing the monitor</a:t>
            </a:r>
          </a:p>
        </p:txBody>
      </p:sp>
      <p:sp>
        <p:nvSpPr>
          <p:cNvPr id="4" name="Rectangle 3"/>
          <p:cNvSpPr>
            <a:spLocks noGrp="1" noChangeArrowheads="1"/>
          </p:cNvSpPr>
          <p:nvPr>
            <p:ph idx="1"/>
          </p:nvPr>
        </p:nvSpPr>
        <p:spPr>
          <a:xfrm>
            <a:off x="368424" y="2237689"/>
            <a:ext cx="5630747" cy="4525963"/>
          </a:xfrm>
        </p:spPr>
        <p:txBody>
          <a:bodyPr>
            <a:normAutofit/>
          </a:bodyPr>
          <a:lstStyle/>
          <a:p>
            <a:pPr marL="0" lvl="0" indent="0">
              <a:buNone/>
            </a:pPr>
            <a:r>
              <a:rPr lang="en-GB" i="1" dirty="0"/>
              <a:t>Situation 3</a:t>
            </a:r>
            <a:r>
              <a:rPr lang="en-GB" dirty="0"/>
              <a:t>: </a:t>
            </a:r>
          </a:p>
          <a:p>
            <a:pPr lvl="0"/>
            <a:r>
              <a:rPr lang="en-GB" dirty="0"/>
              <a:t>Monitor is off.</a:t>
            </a:r>
            <a:endParaRPr lang="de-DE" dirty="0"/>
          </a:p>
          <a:p>
            <a:pPr lvl="1"/>
            <a:r>
              <a:rPr lang="en-GB" dirty="0"/>
              <a:t>Make a note of "off" status.</a:t>
            </a:r>
            <a:endParaRPr lang="de-DE" dirty="0"/>
          </a:p>
          <a:p>
            <a:pPr algn="just"/>
            <a:r>
              <a:rPr lang="en-US" dirty="0"/>
              <a:t>Turn the monitor on, then determine if the monitor status is as described in either Situation 1 or 2 above and follow those steps.</a:t>
            </a:r>
            <a:r>
              <a:rPr lang="de-DE" dirty="0"/>
              <a:t> </a:t>
            </a:r>
            <a:endParaRPr lang="en-GB" dirty="0"/>
          </a:p>
        </p:txBody>
      </p:sp>
      <p:pic>
        <p:nvPicPr>
          <p:cNvPr id="3" name="Bild 2"/>
          <p:cNvPicPr>
            <a:picLocks noChangeAspect="1"/>
          </p:cNvPicPr>
          <p:nvPr/>
        </p:nvPicPr>
        <p:blipFill>
          <a:blip r:embed="rId2"/>
          <a:stretch>
            <a:fillRect/>
          </a:stretch>
        </p:blipFill>
        <p:spPr>
          <a:xfrm>
            <a:off x="6265365" y="2228061"/>
            <a:ext cx="2646815" cy="227261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957546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744" y="1846956"/>
            <a:ext cx="8512512" cy="4891767"/>
          </a:xfrm>
        </p:spPr>
        <p:txBody>
          <a:bodyPr>
            <a:normAutofit/>
          </a:bodyPr>
          <a:lstStyle/>
          <a:p>
            <a:pPr>
              <a:buNone/>
            </a:pPr>
            <a:r>
              <a:rPr lang="en-US" sz="3000" dirty="0"/>
              <a:t>At the end of this session participants will be able to:</a:t>
            </a:r>
          </a:p>
          <a:p>
            <a:pPr lvl="0"/>
            <a:r>
              <a:rPr lang="en-GB" sz="2800" dirty="0"/>
              <a:t>Identify sources of electronic evidence based on shown scenarios</a:t>
            </a:r>
            <a:endParaRPr lang="de-DE" sz="2800" dirty="0"/>
          </a:p>
          <a:p>
            <a:pPr lvl="0"/>
            <a:r>
              <a:rPr lang="en-GB" sz="2800" dirty="0"/>
              <a:t>Describe Standard Operation Procedures for packaging, transport and storage of electronic evidence</a:t>
            </a:r>
            <a:endParaRPr lang="de-DE" sz="2800" dirty="0"/>
          </a:p>
          <a:p>
            <a:pPr lvl="0"/>
            <a:r>
              <a:rPr lang="en-GB" sz="2800" dirty="0"/>
              <a:t>Differentiate different SOPs based on the type of the device</a:t>
            </a:r>
            <a:endParaRPr lang="de-DE" sz="2800" dirty="0"/>
          </a:p>
          <a:p>
            <a:pPr lvl="0"/>
            <a:r>
              <a:rPr lang="en-GB" sz="2800" dirty="0"/>
              <a:t>Discuss techniques to check the power status of a computer system</a:t>
            </a:r>
            <a:endParaRPr lang="de-DE" sz="2800" dirty="0"/>
          </a:p>
          <a:p>
            <a:pPr lvl="0"/>
            <a:r>
              <a:rPr lang="en-GB" sz="2800" dirty="0"/>
              <a:t>Apply general seizure instructions for electronic devices</a:t>
            </a:r>
            <a:endParaRPr lang="en-GB" sz="2600" dirty="0"/>
          </a:p>
          <a:p>
            <a:pPr>
              <a:buFont typeface="Wingdings" charset="2"/>
              <a:buChar char="²"/>
            </a:pPr>
            <a:endParaRPr lang="en-US" sz="2600" dirty="0"/>
          </a:p>
        </p:txBody>
      </p:sp>
      <p:sp>
        <p:nvSpPr>
          <p:cNvPr id="4" name="Title 1"/>
          <p:cNvSpPr>
            <a:spLocks noGrp="1"/>
          </p:cNvSpPr>
          <p:nvPr>
            <p:ph type="title"/>
          </p:nvPr>
        </p:nvSpPr>
        <p:spPr>
          <a:xfrm>
            <a:off x="457200" y="904953"/>
            <a:ext cx="8229600" cy="773266"/>
          </a:xfrm>
        </p:spPr>
        <p:txBody>
          <a:bodyPr/>
          <a:lstStyle/>
          <a:p>
            <a:r>
              <a:rPr lang="en-US" b="1" dirty="0"/>
              <a:t>Session Objectives</a:t>
            </a:r>
          </a:p>
        </p:txBody>
      </p:sp>
    </p:spTree>
    <p:extLst>
      <p:ext uri="{BB962C8B-B14F-4D97-AF65-F5344CB8AC3E}">
        <p14:creationId xmlns:p14="http://schemas.microsoft.com/office/powerpoint/2010/main" val="6359390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79" y="856247"/>
            <a:ext cx="8229600" cy="870952"/>
          </a:xfrm>
        </p:spPr>
        <p:txBody>
          <a:bodyPr/>
          <a:lstStyle/>
          <a:p>
            <a:r>
              <a:rPr lang="en-US" b="1" dirty="0"/>
              <a:t>Situation A – Computer is Off</a:t>
            </a:r>
          </a:p>
        </p:txBody>
      </p:sp>
      <p:sp>
        <p:nvSpPr>
          <p:cNvPr id="4" name="Rectangle 3"/>
          <p:cNvSpPr>
            <a:spLocks noGrp="1" noChangeArrowheads="1"/>
          </p:cNvSpPr>
          <p:nvPr>
            <p:ph idx="1"/>
          </p:nvPr>
        </p:nvSpPr>
        <p:spPr>
          <a:xfrm>
            <a:off x="448323" y="2035206"/>
            <a:ext cx="5709356" cy="4525963"/>
          </a:xfrm>
        </p:spPr>
        <p:txBody>
          <a:bodyPr>
            <a:normAutofit/>
          </a:bodyPr>
          <a:lstStyle/>
          <a:p>
            <a:pPr algn="just">
              <a:lnSpc>
                <a:spcPct val="150000"/>
              </a:lnSpc>
              <a:spcBef>
                <a:spcPts val="0"/>
              </a:spcBef>
            </a:pPr>
            <a:r>
              <a:rPr lang="en-US" dirty="0"/>
              <a:t>You have determined that system is</a:t>
            </a:r>
            <a:br>
              <a:rPr lang="en-US" dirty="0"/>
            </a:br>
            <a:r>
              <a:rPr lang="en-US" dirty="0"/>
              <a:t>switched off; </a:t>
            </a:r>
            <a:r>
              <a:rPr lang="en-US" b="1" dirty="0"/>
              <a:t>do not</a:t>
            </a:r>
            <a:r>
              <a:rPr lang="en-US" dirty="0"/>
              <a:t> switch it on!</a:t>
            </a:r>
            <a:endParaRPr lang="de-DE" dirty="0"/>
          </a:p>
          <a:p>
            <a:pPr lvl="0" algn="just"/>
            <a:r>
              <a:rPr lang="en-US" dirty="0"/>
              <a:t>Remove the power supply cable from the target equipment (</a:t>
            </a:r>
            <a:r>
              <a:rPr lang="en-US" b="1" dirty="0"/>
              <a:t>do not</a:t>
            </a:r>
            <a:r>
              <a:rPr lang="en-US" dirty="0"/>
              <a:t> switch it off at the wall socket) and record the time of doing so.</a:t>
            </a:r>
            <a:endParaRPr lang="de-DE" dirty="0"/>
          </a:p>
          <a:p>
            <a:pPr algn="just"/>
            <a:r>
              <a:rPr lang="en-US" dirty="0"/>
              <a:t>If dealing with a portable device, also remove the battery pack.</a:t>
            </a:r>
            <a:r>
              <a:rPr lang="de-DE" dirty="0"/>
              <a:t> </a:t>
            </a:r>
            <a:endParaRPr lang="en-GB" dirty="0"/>
          </a:p>
        </p:txBody>
      </p:sp>
      <p:pic>
        <p:nvPicPr>
          <p:cNvPr id="3" name="Bild 2"/>
          <p:cNvPicPr>
            <a:picLocks noChangeAspect="1"/>
          </p:cNvPicPr>
          <p:nvPr/>
        </p:nvPicPr>
        <p:blipFill>
          <a:blip r:embed="rId2"/>
          <a:stretch>
            <a:fillRect/>
          </a:stretch>
        </p:blipFill>
        <p:spPr>
          <a:xfrm>
            <a:off x="6067778" y="1854198"/>
            <a:ext cx="3256844" cy="2161012"/>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934417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13" y="1011485"/>
            <a:ext cx="8229600" cy="870952"/>
          </a:xfrm>
        </p:spPr>
        <p:txBody>
          <a:bodyPr/>
          <a:lstStyle/>
          <a:p>
            <a:r>
              <a:rPr lang="en-US" b="1" dirty="0"/>
              <a:t>Situation B – Computer is On</a:t>
            </a:r>
          </a:p>
        </p:txBody>
      </p:sp>
      <p:sp>
        <p:nvSpPr>
          <p:cNvPr id="4" name="Rectangle 3"/>
          <p:cNvSpPr>
            <a:spLocks noGrp="1" noChangeArrowheads="1"/>
          </p:cNvSpPr>
          <p:nvPr>
            <p:ph idx="1"/>
          </p:nvPr>
        </p:nvSpPr>
        <p:spPr>
          <a:xfrm>
            <a:off x="226055" y="2057399"/>
            <a:ext cx="5850467" cy="4525963"/>
          </a:xfrm>
        </p:spPr>
        <p:txBody>
          <a:bodyPr>
            <a:normAutofit fontScale="92500" lnSpcReduction="10000"/>
          </a:bodyPr>
          <a:lstStyle/>
          <a:p>
            <a:pPr algn="just">
              <a:lnSpc>
                <a:spcPct val="150000"/>
              </a:lnSpc>
              <a:spcBef>
                <a:spcPts val="0"/>
              </a:spcBef>
            </a:pPr>
            <a:r>
              <a:rPr lang="en-US" dirty="0"/>
              <a:t>You have determined that the system is switched on; </a:t>
            </a:r>
            <a:r>
              <a:rPr lang="en-US" b="1" dirty="0"/>
              <a:t>do not</a:t>
            </a:r>
            <a:r>
              <a:rPr lang="en-US" dirty="0"/>
              <a:t> switch it off!</a:t>
            </a:r>
            <a:r>
              <a:rPr lang="de-DE" dirty="0"/>
              <a:t> </a:t>
            </a:r>
          </a:p>
          <a:p>
            <a:pPr lvl="0" algn="just"/>
            <a:r>
              <a:rPr lang="en-US" dirty="0"/>
              <a:t>Try to contact a specialist.</a:t>
            </a:r>
            <a:endParaRPr lang="de-DE" dirty="0"/>
          </a:p>
          <a:p>
            <a:pPr lvl="1" algn="just"/>
            <a:r>
              <a:rPr lang="en-US" dirty="0"/>
              <a:t>If a specialist is available, follow their advice.</a:t>
            </a:r>
            <a:endParaRPr lang="de-DE" dirty="0"/>
          </a:p>
          <a:p>
            <a:pPr lvl="1" algn="just"/>
            <a:r>
              <a:rPr lang="en-US" dirty="0"/>
              <a:t>If no specialist is available, continue with the next instruction.</a:t>
            </a:r>
            <a:endParaRPr lang="de-DE" dirty="0"/>
          </a:p>
          <a:p>
            <a:pPr lvl="0" algn="just"/>
            <a:r>
              <a:rPr lang="en-US" b="1" dirty="0"/>
              <a:t>Do not</a:t>
            </a:r>
            <a:r>
              <a:rPr lang="en-US" dirty="0"/>
              <a:t> touch the keyboard or other input devices.</a:t>
            </a:r>
            <a:endParaRPr lang="de-DE" dirty="0"/>
          </a:p>
          <a:p>
            <a:pPr algn="just"/>
            <a:r>
              <a:rPr lang="en-US" dirty="0"/>
              <a:t>Proceed with steps described in in the “Live Data Part” of the presentation</a:t>
            </a:r>
            <a:r>
              <a:rPr lang="de-DE" dirty="0"/>
              <a:t> </a:t>
            </a:r>
            <a:endParaRPr lang="en-GB" dirty="0"/>
          </a:p>
        </p:txBody>
      </p:sp>
      <p:pic>
        <p:nvPicPr>
          <p:cNvPr id="5" name="Grafik 13"/>
          <p:cNvPicPr/>
          <p:nvPr/>
        </p:nvPicPr>
        <p:blipFill rotWithShape="1">
          <a:blip r:embed="rId2">
            <a:extLst>
              <a:ext uri="{28A0092B-C50C-407E-A947-70E740481C1C}">
                <a14:useLocalDpi xmlns:a14="http://schemas.microsoft.com/office/drawing/2010/main" val="0"/>
              </a:ext>
            </a:extLst>
          </a:blip>
          <a:srcRect l="34261" t="33495" r="40724" b="23595"/>
          <a:stretch/>
        </p:blipFill>
        <p:spPr bwMode="auto">
          <a:xfrm>
            <a:off x="6414911" y="1947333"/>
            <a:ext cx="2503034" cy="2456394"/>
          </a:xfrm>
          <a:prstGeom prst="rect">
            <a:avLst/>
          </a:prstGeom>
          <a:noFill/>
          <a:ln>
            <a:noFill/>
          </a:ln>
          <a:effectLst>
            <a:reflection blurRad="6350" stA="52000" endA="300" endPos="35000" dir="5400000" sy="-100000" algn="bl" rotWithShape="0"/>
          </a:effectLst>
        </p:spPr>
      </p:pic>
    </p:spTree>
    <p:extLst>
      <p:ext uri="{BB962C8B-B14F-4D97-AF65-F5344CB8AC3E}">
        <p14:creationId xmlns:p14="http://schemas.microsoft.com/office/powerpoint/2010/main" val="654861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01" y="907048"/>
            <a:ext cx="8229600" cy="870952"/>
          </a:xfrm>
        </p:spPr>
        <p:txBody>
          <a:bodyPr>
            <a:normAutofit/>
          </a:bodyPr>
          <a:lstStyle/>
          <a:p>
            <a:r>
              <a:rPr lang="en-US" b="1" dirty="0"/>
              <a:t>Situation C – You cannot determine</a:t>
            </a:r>
          </a:p>
        </p:txBody>
      </p:sp>
      <p:sp>
        <p:nvSpPr>
          <p:cNvPr id="4" name="Rectangle 3"/>
          <p:cNvSpPr>
            <a:spLocks noGrp="1" noChangeArrowheads="1"/>
          </p:cNvSpPr>
          <p:nvPr>
            <p:ph idx="1"/>
          </p:nvPr>
        </p:nvSpPr>
        <p:spPr>
          <a:xfrm>
            <a:off x="377301" y="2017451"/>
            <a:ext cx="5455356" cy="5144911"/>
          </a:xfrm>
        </p:spPr>
        <p:txBody>
          <a:bodyPr>
            <a:normAutofit/>
          </a:bodyPr>
          <a:lstStyle/>
          <a:p>
            <a:pPr algn="just"/>
            <a:r>
              <a:rPr lang="en-US" dirty="0"/>
              <a:t>You cannot determine whether the system is switched on or off.</a:t>
            </a:r>
            <a:endParaRPr lang="de-DE" dirty="0"/>
          </a:p>
          <a:p>
            <a:pPr lvl="0" algn="just"/>
            <a:r>
              <a:rPr lang="en-US" dirty="0"/>
              <a:t>Assume that it is switched off. </a:t>
            </a:r>
            <a:r>
              <a:rPr lang="en-US" b="1" dirty="0"/>
              <a:t>Do not</a:t>
            </a:r>
            <a:r>
              <a:rPr lang="en-US" dirty="0"/>
              <a:t> press the switch.</a:t>
            </a:r>
            <a:endParaRPr lang="de-DE" dirty="0"/>
          </a:p>
          <a:p>
            <a:pPr lvl="0" algn="just"/>
            <a:r>
              <a:rPr lang="en-US" dirty="0"/>
              <a:t>Remove the power supply cable from the target equipment (</a:t>
            </a:r>
            <a:r>
              <a:rPr lang="en-US" b="1" dirty="0"/>
              <a:t>do not</a:t>
            </a:r>
            <a:r>
              <a:rPr lang="en-US" dirty="0"/>
              <a:t> switch it off at the wall socket) and record the time of doing so.</a:t>
            </a:r>
            <a:endParaRPr lang="de-DE" dirty="0"/>
          </a:p>
          <a:p>
            <a:pPr algn="just"/>
            <a:r>
              <a:rPr lang="en-US" dirty="0"/>
              <a:t>If dealing with a portable device, also remove the battery pack. </a:t>
            </a:r>
            <a:endParaRPr lang="en-GB" dirty="0"/>
          </a:p>
        </p:txBody>
      </p:sp>
      <p:pic>
        <p:nvPicPr>
          <p:cNvPr id="5" name="Grafik 335"/>
          <p:cNvPicPr/>
          <p:nvPr/>
        </p:nvPicPr>
        <p:blipFill rotWithShape="1">
          <a:blip r:embed="rId2">
            <a:extLst>
              <a:ext uri="{28A0092B-C50C-407E-A947-70E740481C1C}">
                <a14:useLocalDpi xmlns:a14="http://schemas.microsoft.com/office/drawing/2010/main" val="0"/>
              </a:ext>
            </a:extLst>
          </a:blip>
          <a:srcRect l="48171" t="18812" r="12878" b="19802"/>
          <a:stretch/>
        </p:blipFill>
        <p:spPr bwMode="auto">
          <a:xfrm>
            <a:off x="6019800" y="1778000"/>
            <a:ext cx="2667000" cy="2699657"/>
          </a:xfrm>
          <a:prstGeom prst="rect">
            <a:avLst/>
          </a:prstGeom>
          <a:noFill/>
          <a:ln>
            <a:noFill/>
          </a:ln>
          <a:effectLst>
            <a:reflection blurRad="6350" stA="52000" endA="300" endPos="35000" dir="5400000" sy="-100000" algn="bl" rotWithShape="0"/>
          </a:effectLst>
        </p:spPr>
      </p:pic>
    </p:spTree>
    <p:extLst>
      <p:ext uri="{BB962C8B-B14F-4D97-AF65-F5344CB8AC3E}">
        <p14:creationId xmlns:p14="http://schemas.microsoft.com/office/powerpoint/2010/main" val="23192403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6576"/>
            <a:ext cx="8229600" cy="870952"/>
          </a:xfrm>
        </p:spPr>
        <p:txBody>
          <a:bodyPr/>
          <a:lstStyle/>
          <a:p>
            <a:r>
              <a:rPr lang="en-US" b="1" dirty="0"/>
              <a:t>Computer Networks</a:t>
            </a:r>
          </a:p>
        </p:txBody>
      </p:sp>
      <p:sp>
        <p:nvSpPr>
          <p:cNvPr id="4" name="Rectangle 3"/>
          <p:cNvSpPr>
            <a:spLocks noGrp="1" noChangeArrowheads="1"/>
          </p:cNvSpPr>
          <p:nvPr>
            <p:ph idx="1"/>
          </p:nvPr>
        </p:nvSpPr>
        <p:spPr>
          <a:xfrm>
            <a:off x="457200" y="2162976"/>
            <a:ext cx="7886700" cy="4351338"/>
          </a:xfrm>
        </p:spPr>
        <p:txBody>
          <a:bodyPr>
            <a:normAutofit fontScale="70000" lnSpcReduction="20000"/>
          </a:bodyPr>
          <a:lstStyle/>
          <a:p>
            <a:pPr>
              <a:lnSpc>
                <a:spcPct val="150000"/>
              </a:lnSpc>
              <a:spcBef>
                <a:spcPts val="0"/>
              </a:spcBef>
            </a:pPr>
            <a:r>
              <a:rPr lang="en-US" dirty="0"/>
              <a:t>If you encounter a computer network, contact a forensic computer </a:t>
            </a:r>
            <a:r>
              <a:rPr lang="en-US" b="1" dirty="0"/>
              <a:t>specialist</a:t>
            </a:r>
            <a:r>
              <a:rPr lang="en-US" dirty="0"/>
              <a:t> in your agency or an external specialist recommended by your agency for assistance.</a:t>
            </a:r>
            <a:r>
              <a:rPr lang="de-DE" dirty="0"/>
              <a:t> </a:t>
            </a:r>
          </a:p>
          <a:p>
            <a:pPr>
              <a:lnSpc>
                <a:spcPct val="150000"/>
              </a:lnSpc>
              <a:spcBef>
                <a:spcPts val="0"/>
              </a:spcBef>
            </a:pPr>
            <a:endParaRPr lang="de-DE" dirty="0"/>
          </a:p>
          <a:p>
            <a:r>
              <a:rPr lang="en-US" dirty="0"/>
              <a:t>Indications for networks:</a:t>
            </a:r>
            <a:endParaRPr lang="de-DE" dirty="0"/>
          </a:p>
          <a:p>
            <a:pPr lvl="1"/>
            <a:r>
              <a:rPr lang="en-US" dirty="0"/>
              <a:t>multiple computer systems</a:t>
            </a:r>
            <a:endParaRPr lang="de-DE" dirty="0"/>
          </a:p>
          <a:p>
            <a:pPr lvl="1"/>
            <a:r>
              <a:rPr lang="en-US" dirty="0"/>
              <a:t>network components (router, hubs, switches, etc.)</a:t>
            </a:r>
          </a:p>
          <a:p>
            <a:pPr lvl="1"/>
            <a:r>
              <a:rPr lang="en-US" dirty="0"/>
              <a:t>network interface cards </a:t>
            </a:r>
          </a:p>
          <a:p>
            <a:pPr lvl="1"/>
            <a:r>
              <a:rPr lang="en-US" dirty="0"/>
              <a:t>network cables</a:t>
            </a:r>
          </a:p>
          <a:p>
            <a:pPr lvl="1"/>
            <a:r>
              <a:rPr lang="en-US" dirty="0"/>
              <a:t>antennas of Wi-Fi devices</a:t>
            </a:r>
            <a:endParaRPr lang="de-DE" dirty="0"/>
          </a:p>
          <a:p>
            <a:pPr lvl="1"/>
            <a:r>
              <a:rPr lang="en-GB" dirty="0"/>
              <a:t>servers</a:t>
            </a:r>
            <a:endParaRPr lang="en-US" dirty="0"/>
          </a:p>
          <a:p>
            <a:pPr lvl="1"/>
            <a:endParaRPr lang="de-DE" dirty="0"/>
          </a:p>
          <a:p>
            <a:r>
              <a:rPr lang="de-DE" dirty="0"/>
              <a:t>Label all </a:t>
            </a:r>
            <a:r>
              <a:rPr lang="de-DE" dirty="0" err="1"/>
              <a:t>cables</a:t>
            </a:r>
            <a:r>
              <a:rPr lang="de-DE" dirty="0"/>
              <a:t> </a:t>
            </a:r>
            <a:r>
              <a:rPr lang="de-DE" dirty="0" err="1"/>
              <a:t>and</a:t>
            </a:r>
            <a:r>
              <a:rPr lang="de-DE" dirty="0"/>
              <a:t> </a:t>
            </a:r>
            <a:r>
              <a:rPr lang="de-DE" dirty="0" err="1"/>
              <a:t>devices</a:t>
            </a:r>
            <a:r>
              <a:rPr lang="de-DE" dirty="0"/>
              <a:t> </a:t>
            </a:r>
            <a:r>
              <a:rPr lang="de-DE" dirty="0" err="1"/>
              <a:t>and</a:t>
            </a:r>
            <a:r>
              <a:rPr lang="de-DE" dirty="0"/>
              <a:t> </a:t>
            </a:r>
            <a:r>
              <a:rPr lang="de-DE" dirty="0" err="1"/>
              <a:t>document</a:t>
            </a:r>
            <a:r>
              <a:rPr lang="de-DE" dirty="0"/>
              <a:t> </a:t>
            </a:r>
            <a:r>
              <a:rPr lang="de-DE" dirty="0" err="1"/>
              <a:t>the</a:t>
            </a:r>
            <a:r>
              <a:rPr lang="de-DE" dirty="0"/>
              <a:t> </a:t>
            </a:r>
            <a:r>
              <a:rPr lang="de-DE" dirty="0" err="1"/>
              <a:t>connections</a:t>
            </a:r>
            <a:endParaRPr lang="en-US" dirty="0"/>
          </a:p>
        </p:txBody>
      </p:sp>
      <p:pic>
        <p:nvPicPr>
          <p:cNvPr id="6" name="Grafik 164"/>
          <p:cNvPicPr/>
          <p:nvPr/>
        </p:nvPicPr>
        <p:blipFill>
          <a:blip r:embed="rId2">
            <a:extLst>
              <a:ext uri="{28A0092B-C50C-407E-A947-70E740481C1C}">
                <a14:useLocalDpi xmlns:a14="http://schemas.microsoft.com/office/drawing/2010/main" val="0"/>
              </a:ext>
            </a:extLst>
          </a:blip>
          <a:srcRect/>
          <a:stretch>
            <a:fillRect/>
          </a:stretch>
        </p:blipFill>
        <p:spPr bwMode="auto">
          <a:xfrm>
            <a:off x="6379859" y="3185174"/>
            <a:ext cx="2306941" cy="2306941"/>
          </a:xfrm>
          <a:prstGeom prst="rect">
            <a:avLst/>
          </a:prstGeom>
          <a:noFill/>
          <a:ln>
            <a:noFill/>
          </a:ln>
          <a:effectLst>
            <a:reflection blurRad="6350" stA="52000" endA="300" endPos="35000" dir="5400000" sy="-100000" algn="bl" rotWithShape="0"/>
          </a:effectLst>
        </p:spPr>
      </p:pic>
    </p:spTree>
    <p:extLst>
      <p:ext uri="{BB962C8B-B14F-4D97-AF65-F5344CB8AC3E}">
        <p14:creationId xmlns:p14="http://schemas.microsoft.com/office/powerpoint/2010/main" val="2396427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37"/>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9302750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1029240"/>
            <a:ext cx="8229600" cy="870952"/>
          </a:xfrm>
        </p:spPr>
        <p:txBody>
          <a:bodyPr/>
          <a:lstStyle/>
          <a:p>
            <a:r>
              <a:rPr lang="en-US" b="1" dirty="0"/>
              <a:t>Mobile Phones / Tables</a:t>
            </a:r>
          </a:p>
        </p:txBody>
      </p:sp>
      <p:sp>
        <p:nvSpPr>
          <p:cNvPr id="4" name="Rectangle 3"/>
          <p:cNvSpPr>
            <a:spLocks noGrp="1" noChangeArrowheads="1"/>
          </p:cNvSpPr>
          <p:nvPr>
            <p:ph idx="1"/>
          </p:nvPr>
        </p:nvSpPr>
        <p:spPr/>
        <p:txBody>
          <a:bodyPr>
            <a:normAutofit fontScale="62500" lnSpcReduction="20000"/>
          </a:bodyPr>
          <a:lstStyle/>
          <a:p>
            <a:pPr>
              <a:lnSpc>
                <a:spcPct val="150000"/>
              </a:lnSpc>
              <a:spcBef>
                <a:spcPts val="0"/>
              </a:spcBef>
            </a:pPr>
            <a:r>
              <a:rPr lang="en-GB" dirty="0"/>
              <a:t>If powered on</a:t>
            </a:r>
          </a:p>
          <a:p>
            <a:pPr lvl="1">
              <a:lnSpc>
                <a:spcPct val="150000"/>
              </a:lnSpc>
              <a:spcBef>
                <a:spcPts val="0"/>
              </a:spcBef>
            </a:pPr>
            <a:r>
              <a:rPr lang="en-GB" dirty="0"/>
              <a:t>do not turn off the device</a:t>
            </a:r>
          </a:p>
          <a:p>
            <a:pPr lvl="1">
              <a:lnSpc>
                <a:spcPct val="150000"/>
              </a:lnSpc>
              <a:spcBef>
                <a:spcPts val="0"/>
              </a:spcBef>
            </a:pPr>
            <a:r>
              <a:rPr lang="en-GB" dirty="0"/>
              <a:t>document the screen</a:t>
            </a:r>
          </a:p>
          <a:p>
            <a:pPr lvl="1">
              <a:lnSpc>
                <a:spcPct val="150000"/>
              </a:lnSpc>
              <a:spcBef>
                <a:spcPts val="0"/>
              </a:spcBef>
            </a:pPr>
            <a:r>
              <a:rPr lang="en-GB" dirty="0"/>
              <a:t>if applicable turn device into flight-mode</a:t>
            </a:r>
          </a:p>
          <a:p>
            <a:pPr lvl="1">
              <a:lnSpc>
                <a:spcPct val="150000"/>
              </a:lnSpc>
              <a:spcBef>
                <a:spcPts val="0"/>
              </a:spcBef>
            </a:pPr>
            <a:r>
              <a:rPr lang="en-GB" dirty="0"/>
              <a:t>consider using a faraday bag</a:t>
            </a:r>
          </a:p>
          <a:p>
            <a:pPr lvl="1">
              <a:lnSpc>
                <a:spcPct val="150000"/>
              </a:lnSpc>
              <a:spcBef>
                <a:spcPts val="0"/>
              </a:spcBef>
            </a:pPr>
            <a:endParaRPr lang="en-GB" dirty="0"/>
          </a:p>
          <a:p>
            <a:pPr>
              <a:lnSpc>
                <a:spcPct val="150000"/>
              </a:lnSpc>
              <a:spcBef>
                <a:spcPts val="0"/>
              </a:spcBef>
            </a:pPr>
            <a:r>
              <a:rPr lang="en-GB" dirty="0"/>
              <a:t>If powered off</a:t>
            </a:r>
          </a:p>
          <a:p>
            <a:pPr lvl="1">
              <a:lnSpc>
                <a:spcPct val="150000"/>
              </a:lnSpc>
              <a:spcBef>
                <a:spcPts val="0"/>
              </a:spcBef>
            </a:pPr>
            <a:r>
              <a:rPr lang="en-GB" dirty="0"/>
              <a:t>do not turn on the device</a:t>
            </a:r>
          </a:p>
          <a:p>
            <a:pPr lvl="1">
              <a:lnSpc>
                <a:spcPct val="150000"/>
              </a:lnSpc>
              <a:spcBef>
                <a:spcPts val="0"/>
              </a:spcBef>
            </a:pPr>
            <a:endParaRPr lang="en-GB" dirty="0"/>
          </a:p>
          <a:p>
            <a:pPr>
              <a:lnSpc>
                <a:spcPct val="150000"/>
              </a:lnSpc>
              <a:spcBef>
                <a:spcPts val="0"/>
              </a:spcBef>
            </a:pPr>
            <a:r>
              <a:rPr lang="en-GB" dirty="0"/>
              <a:t>Search for further information regarding the device (manual, power supply, etc) and the SIM card (letter from telecom company, PIN, PUK, etc)</a:t>
            </a:r>
          </a:p>
        </p:txBody>
      </p:sp>
      <p:pic>
        <p:nvPicPr>
          <p:cNvPr id="5" name="Picture 118"/>
          <p:cNvPicPr>
            <a:picLocks noChangeAspect="1"/>
          </p:cNvPicPr>
          <p:nvPr/>
        </p:nvPicPr>
        <p:blipFill>
          <a:blip r:embed="rId2"/>
          <a:stretch>
            <a:fillRect/>
          </a:stretch>
        </p:blipFill>
        <p:spPr>
          <a:xfrm>
            <a:off x="5649060" y="1667963"/>
            <a:ext cx="2729598" cy="250137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1924336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053"/>
            <a:ext cx="8229600" cy="870952"/>
          </a:xfrm>
        </p:spPr>
        <p:txBody>
          <a:bodyPr/>
          <a:lstStyle/>
          <a:p>
            <a:r>
              <a:rPr lang="en-US" b="1" dirty="0"/>
              <a:t>Smart / magnetic stripe cards</a:t>
            </a:r>
          </a:p>
        </p:txBody>
      </p:sp>
      <p:sp>
        <p:nvSpPr>
          <p:cNvPr id="4" name="Rectangle 3"/>
          <p:cNvSpPr>
            <a:spLocks noGrp="1" noChangeArrowheads="1"/>
          </p:cNvSpPr>
          <p:nvPr>
            <p:ph idx="1"/>
          </p:nvPr>
        </p:nvSpPr>
        <p:spPr>
          <a:xfrm>
            <a:off x="457199" y="1803835"/>
            <a:ext cx="5766047" cy="5054165"/>
          </a:xfrm>
        </p:spPr>
        <p:txBody>
          <a:bodyPr>
            <a:normAutofit fontScale="92500" lnSpcReduction="20000"/>
          </a:bodyPr>
          <a:lstStyle/>
          <a:p>
            <a:pPr lvl="0" algn="just"/>
            <a:r>
              <a:rPr lang="en-US" dirty="0"/>
              <a:t>Do not fold the card.</a:t>
            </a:r>
            <a:endParaRPr lang="de-DE" dirty="0"/>
          </a:p>
          <a:p>
            <a:pPr lvl="0" algn="just"/>
            <a:r>
              <a:rPr lang="en-US" dirty="0"/>
              <a:t>Do not expose it to extreme temperatures.</a:t>
            </a:r>
            <a:endParaRPr lang="de-DE" dirty="0"/>
          </a:p>
          <a:p>
            <a:pPr lvl="0" algn="just"/>
            <a:r>
              <a:rPr lang="en-US" dirty="0"/>
              <a:t>Do not touch the electrical contact plate.</a:t>
            </a:r>
            <a:endParaRPr lang="de-DE" dirty="0"/>
          </a:p>
          <a:p>
            <a:pPr lvl="0" algn="just"/>
            <a:r>
              <a:rPr lang="en-US" dirty="0"/>
              <a:t>Protect from scratches, liquids, magnetic influences, etc..</a:t>
            </a:r>
            <a:endParaRPr lang="de-DE" dirty="0"/>
          </a:p>
          <a:p>
            <a:pPr lvl="0" algn="just"/>
            <a:r>
              <a:rPr lang="en-US" dirty="0"/>
              <a:t>Try to get hold of the PIN. Do not attempt to gain access to the data/functions on the card. </a:t>
            </a:r>
          </a:p>
          <a:p>
            <a:pPr lvl="0" algn="just"/>
            <a:r>
              <a:rPr lang="en-US" dirty="0"/>
              <a:t>Photograph/note/copy the information from the imprint on the card body.</a:t>
            </a:r>
            <a:endParaRPr lang="de-DE" dirty="0"/>
          </a:p>
          <a:p>
            <a:pPr lvl="0" algn="just"/>
            <a:r>
              <a:rPr lang="en-US" dirty="0"/>
              <a:t>If applicable, seize smart card readers too.</a:t>
            </a:r>
            <a:endParaRPr lang="de-DE" dirty="0"/>
          </a:p>
          <a:p>
            <a:pPr algn="just">
              <a:lnSpc>
                <a:spcPct val="150000"/>
              </a:lnSpc>
              <a:spcBef>
                <a:spcPts val="0"/>
              </a:spcBef>
            </a:pPr>
            <a:endParaRPr lang="en-GB" dirty="0"/>
          </a:p>
        </p:txBody>
      </p:sp>
      <p:pic>
        <p:nvPicPr>
          <p:cNvPr id="3" name="Bild 2"/>
          <p:cNvPicPr>
            <a:picLocks noChangeAspect="1"/>
          </p:cNvPicPr>
          <p:nvPr/>
        </p:nvPicPr>
        <p:blipFill>
          <a:blip r:embed="rId2"/>
          <a:stretch>
            <a:fillRect/>
          </a:stretch>
        </p:blipFill>
        <p:spPr>
          <a:xfrm>
            <a:off x="6305400" y="1803835"/>
            <a:ext cx="2709874" cy="2890224"/>
          </a:xfrm>
          <a:prstGeom prst="rect">
            <a:avLst/>
          </a:prstGeom>
        </p:spPr>
      </p:pic>
    </p:spTree>
    <p:extLst>
      <p:ext uri="{BB962C8B-B14F-4D97-AF65-F5344CB8AC3E}">
        <p14:creationId xmlns:p14="http://schemas.microsoft.com/office/powerpoint/2010/main" val="8791229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4673"/>
            <a:ext cx="8229600" cy="870952"/>
          </a:xfrm>
        </p:spPr>
        <p:txBody>
          <a:bodyPr/>
          <a:lstStyle/>
          <a:p>
            <a:r>
              <a:rPr lang="en-US" b="1" dirty="0"/>
              <a:t>Other electronic evidence</a:t>
            </a:r>
          </a:p>
        </p:txBody>
      </p:sp>
      <p:sp>
        <p:nvSpPr>
          <p:cNvPr id="4" name="Rectangle 3"/>
          <p:cNvSpPr>
            <a:spLocks noGrp="1" noChangeArrowheads="1"/>
          </p:cNvSpPr>
          <p:nvPr>
            <p:ph idx="1"/>
          </p:nvPr>
        </p:nvSpPr>
        <p:spPr/>
        <p:txBody>
          <a:bodyPr>
            <a:normAutofit fontScale="92500" lnSpcReduction="20000"/>
          </a:bodyPr>
          <a:lstStyle/>
          <a:p>
            <a:pPr marL="0" indent="0">
              <a:lnSpc>
                <a:spcPct val="150000"/>
              </a:lnSpc>
              <a:spcBef>
                <a:spcPts val="0"/>
              </a:spcBef>
              <a:buNone/>
            </a:pPr>
            <a:r>
              <a:rPr lang="en-GB" dirty="0"/>
              <a:t>Seizure instructions for electronic evidence:</a:t>
            </a:r>
          </a:p>
          <a:p>
            <a:pPr>
              <a:lnSpc>
                <a:spcPct val="150000"/>
              </a:lnSpc>
              <a:spcBef>
                <a:spcPts val="0"/>
              </a:spcBef>
            </a:pPr>
            <a:r>
              <a:rPr lang="en-US" dirty="0"/>
              <a:t>If the device is switched on, do not switch it off</a:t>
            </a:r>
          </a:p>
          <a:p>
            <a:pPr lvl="1"/>
            <a:r>
              <a:rPr lang="en-GB" dirty="0"/>
              <a:t>Photograph the display (if applicable) and record the information displayed.</a:t>
            </a:r>
            <a:endParaRPr lang="de-DE" dirty="0"/>
          </a:p>
          <a:p>
            <a:pPr lvl="1"/>
            <a:r>
              <a:rPr lang="en-GB" dirty="0"/>
              <a:t>Remove all power supply cables.</a:t>
            </a:r>
            <a:endParaRPr lang="de-DE" dirty="0"/>
          </a:p>
          <a:p>
            <a:pPr lvl="1"/>
            <a:r>
              <a:rPr lang="en-GB" dirty="0"/>
              <a:t>Do not try to access the internal memory or any storage media.</a:t>
            </a:r>
            <a:endParaRPr lang="de-DE" dirty="0"/>
          </a:p>
          <a:p>
            <a:pPr lvl="0"/>
            <a:r>
              <a:rPr lang="en-GB" dirty="0"/>
              <a:t>If it is switched off, do not switch it on </a:t>
            </a:r>
          </a:p>
          <a:p>
            <a:pPr lvl="0"/>
            <a:r>
              <a:rPr lang="en-GB" dirty="0"/>
              <a:t>Collect/record important information</a:t>
            </a:r>
            <a:endParaRPr lang="de-DE" dirty="0"/>
          </a:p>
          <a:p>
            <a:pPr lvl="1"/>
            <a:r>
              <a:rPr lang="en-GB" dirty="0"/>
              <a:t>Collect manuals and other instructions if available.</a:t>
            </a:r>
            <a:endParaRPr lang="de-DE" dirty="0"/>
          </a:p>
          <a:p>
            <a:r>
              <a:rPr lang="en-US" dirty="0"/>
              <a:t>Record the relevant data (e.g., phone number).</a:t>
            </a:r>
            <a:r>
              <a:rPr lang="de-DE" dirty="0"/>
              <a:t> </a:t>
            </a:r>
            <a:endParaRPr lang="en-GB" dirty="0"/>
          </a:p>
        </p:txBody>
      </p:sp>
    </p:spTree>
    <p:extLst>
      <p:ext uri="{BB962C8B-B14F-4D97-AF65-F5344CB8AC3E}">
        <p14:creationId xmlns:p14="http://schemas.microsoft.com/office/powerpoint/2010/main" val="25587493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64711"/>
            <a:ext cx="8512512" cy="4891767"/>
          </a:xfrm>
        </p:spPr>
        <p:txBody>
          <a:bodyPr>
            <a:normAutofit/>
          </a:bodyPr>
          <a:lstStyle/>
          <a:p>
            <a:pPr>
              <a:buNone/>
            </a:pPr>
            <a:r>
              <a:rPr lang="en-US" sz="3000" dirty="0"/>
              <a:t>At the end of this session participants are able to:</a:t>
            </a:r>
          </a:p>
          <a:p>
            <a:pPr lvl="0"/>
            <a:r>
              <a:rPr lang="en-GB" sz="2800" dirty="0"/>
              <a:t>Identify sources of electronic evidence based on shown scenarios</a:t>
            </a:r>
            <a:endParaRPr lang="de-DE" sz="2800" dirty="0"/>
          </a:p>
          <a:p>
            <a:pPr lvl="0"/>
            <a:r>
              <a:rPr lang="en-GB" sz="2800" dirty="0"/>
              <a:t>Describe Standard Operation Procedures for packaging, transport and storage of electronic evidence</a:t>
            </a:r>
            <a:endParaRPr lang="de-DE" sz="2800" dirty="0"/>
          </a:p>
          <a:p>
            <a:pPr lvl="0"/>
            <a:r>
              <a:rPr lang="en-GB" sz="2800" dirty="0"/>
              <a:t>Differentiate different SOPs based on the type of the device</a:t>
            </a:r>
            <a:endParaRPr lang="de-DE" sz="2800" dirty="0"/>
          </a:p>
          <a:p>
            <a:pPr lvl="0"/>
            <a:r>
              <a:rPr lang="en-GB" sz="2800" dirty="0"/>
              <a:t>Discuss techniques to check the power status of a computer system</a:t>
            </a:r>
            <a:endParaRPr lang="de-DE" sz="2800" dirty="0"/>
          </a:p>
          <a:p>
            <a:pPr lvl="0"/>
            <a:r>
              <a:rPr lang="en-GB" sz="2800" dirty="0"/>
              <a:t>Apply general seizure instructions for electronic devices</a:t>
            </a:r>
            <a:endParaRPr lang="en-GB" sz="2600" dirty="0"/>
          </a:p>
          <a:p>
            <a:pPr>
              <a:buFont typeface="Wingdings" charset="2"/>
              <a:buChar char="²"/>
            </a:pPr>
            <a:endParaRPr lang="en-US" sz="2600" dirty="0"/>
          </a:p>
        </p:txBody>
      </p:sp>
      <p:sp>
        <p:nvSpPr>
          <p:cNvPr id="4" name="Title 1"/>
          <p:cNvSpPr>
            <a:spLocks noGrp="1"/>
          </p:cNvSpPr>
          <p:nvPr>
            <p:ph type="title"/>
          </p:nvPr>
        </p:nvSpPr>
        <p:spPr>
          <a:xfrm>
            <a:off x="457200" y="887198"/>
            <a:ext cx="8229600" cy="773266"/>
          </a:xfrm>
        </p:spPr>
        <p:txBody>
          <a:bodyPr/>
          <a:lstStyle/>
          <a:p>
            <a:r>
              <a:rPr lang="en-US" b="1" dirty="0"/>
              <a:t>Summary of Session Objectives</a:t>
            </a:r>
          </a:p>
        </p:txBody>
      </p:sp>
    </p:spTree>
    <p:extLst>
      <p:ext uri="{BB962C8B-B14F-4D97-AF65-F5344CB8AC3E}">
        <p14:creationId xmlns:p14="http://schemas.microsoft.com/office/powerpoint/2010/main" val="9685008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Question Mark Clip Art">
            <a:hlinkClick r:id="rId3"/>
          </p:cNvPr>
          <p:cNvPicPr>
            <a:picLocks noChangeAspect="1" noChangeArrowheads="1"/>
          </p:cNvPicPr>
          <p:nvPr/>
        </p:nvPicPr>
        <p:blipFill>
          <a:blip r:embed="rId4" cstate="print"/>
          <a:srcRect/>
          <a:stretch>
            <a:fillRect/>
          </a:stretch>
        </p:blipFill>
        <p:spPr bwMode="auto">
          <a:xfrm>
            <a:off x="3143240" y="1357298"/>
            <a:ext cx="2857500" cy="2857500"/>
          </a:xfrm>
          <a:prstGeom prst="rect">
            <a:avLst/>
          </a:prstGeom>
          <a:noFill/>
        </p:spPr>
      </p:pic>
      <p:sp>
        <p:nvSpPr>
          <p:cNvPr id="4" name="TextBox 3"/>
          <p:cNvSpPr txBox="1"/>
          <p:nvPr/>
        </p:nvSpPr>
        <p:spPr>
          <a:xfrm>
            <a:off x="3071802" y="4500570"/>
            <a:ext cx="3081793" cy="923330"/>
          </a:xfrm>
          <a:prstGeom prst="rect">
            <a:avLst/>
          </a:prstGeom>
          <a:noFill/>
        </p:spPr>
        <p:txBody>
          <a:bodyPr wrap="none" rtlCol="0">
            <a:spAutoFit/>
          </a:bodyPr>
          <a:lstStyle/>
          <a:p>
            <a:r>
              <a:rPr lang="en-GB" sz="5400" b="1" dirty="0"/>
              <a:t>Questions</a:t>
            </a:r>
          </a:p>
        </p:txBody>
      </p:sp>
    </p:spTree>
    <p:extLst>
      <p:ext uri="{BB962C8B-B14F-4D97-AF65-F5344CB8AC3E}">
        <p14:creationId xmlns:p14="http://schemas.microsoft.com/office/powerpoint/2010/main" val="42201659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944261" y="1055283"/>
            <a:ext cx="3518683" cy="5725083"/>
            <a:chOff x="1338" y="255"/>
            <a:chExt cx="3192" cy="3900"/>
          </a:xfrm>
        </p:grpSpPr>
        <p:sp>
          <p:nvSpPr>
            <p:cNvPr id="5" name="AutoShape 3"/>
            <p:cNvSpPr>
              <a:spLocks noChangeAspect="1" noChangeArrowheads="1" noTextEdit="1"/>
            </p:cNvSpPr>
            <p:nvPr/>
          </p:nvSpPr>
          <p:spPr bwMode="auto">
            <a:xfrm>
              <a:off x="1338" y="255"/>
              <a:ext cx="3192" cy="3900"/>
            </a:xfrm>
            <a:prstGeom prst="rect">
              <a:avLst/>
            </a:prstGeom>
            <a:solidFill>
              <a:schemeClr val="bg1"/>
            </a:solidFill>
            <a:ln w="9525">
              <a:noFill/>
              <a:miter lim="800000"/>
              <a:headEnd/>
              <a:tailEnd/>
            </a:ln>
          </p:spPr>
          <p:txBody>
            <a:bodyPr/>
            <a:lstStyle/>
            <a:p>
              <a:endParaRPr lang="en-GB" dirty="0"/>
            </a:p>
          </p:txBody>
        </p:sp>
        <p:sp>
          <p:nvSpPr>
            <p:cNvPr id="6" name="AutoShape 4"/>
            <p:cNvSpPr>
              <a:spLocks noChangeArrowheads="1"/>
            </p:cNvSpPr>
            <p:nvPr/>
          </p:nvSpPr>
          <p:spPr bwMode="auto">
            <a:xfrm>
              <a:off x="1338" y="526"/>
              <a:ext cx="3188" cy="3623"/>
            </a:xfrm>
            <a:prstGeom prst="roundRect">
              <a:avLst>
                <a:gd name="adj" fmla="val 2463"/>
              </a:avLst>
            </a:prstGeom>
            <a:solidFill>
              <a:schemeClr val="accent2">
                <a:lumMod val="50000"/>
              </a:schemeClr>
            </a:solidFill>
            <a:ln w="9525">
              <a:noFill/>
              <a:round/>
              <a:headEnd/>
              <a:tailEnd/>
            </a:ln>
          </p:spPr>
          <p:txBody>
            <a:bodyPr/>
            <a:lstStyle/>
            <a:p>
              <a:pPr>
                <a:defRPr/>
              </a:pPr>
              <a:endParaRPr lang="en-GB" dirty="0"/>
            </a:p>
          </p:txBody>
        </p:sp>
        <p:sp>
          <p:nvSpPr>
            <p:cNvPr id="7" name="AutoShape 5"/>
            <p:cNvSpPr>
              <a:spLocks noChangeArrowheads="1"/>
            </p:cNvSpPr>
            <p:nvPr/>
          </p:nvSpPr>
          <p:spPr bwMode="auto">
            <a:xfrm>
              <a:off x="1419" y="526"/>
              <a:ext cx="3053" cy="3585"/>
            </a:xfrm>
            <a:prstGeom prst="roundRect">
              <a:avLst>
                <a:gd name="adj" fmla="val 2500"/>
              </a:avLst>
            </a:prstGeom>
            <a:solidFill>
              <a:srgbClr val="0070C0"/>
            </a:solidFill>
            <a:ln w="9525">
              <a:noFill/>
              <a:round/>
              <a:headEnd/>
              <a:tailEnd/>
            </a:ln>
          </p:spPr>
          <p:txBody>
            <a:bodyPr/>
            <a:lstStyle/>
            <a:p>
              <a:endParaRPr lang="en-GB" dirty="0"/>
            </a:p>
          </p:txBody>
        </p:sp>
        <p:sp>
          <p:nvSpPr>
            <p:cNvPr id="8" name="Freeform 6"/>
            <p:cNvSpPr>
              <a:spLocks/>
            </p:cNvSpPr>
            <p:nvPr/>
          </p:nvSpPr>
          <p:spPr bwMode="auto">
            <a:xfrm>
              <a:off x="1419" y="526"/>
              <a:ext cx="3047" cy="122"/>
            </a:xfrm>
            <a:custGeom>
              <a:avLst/>
              <a:gdLst/>
              <a:ahLst/>
              <a:cxnLst>
                <a:cxn ang="0">
                  <a:pos x="0" y="124"/>
                </a:cxn>
                <a:cxn ang="0">
                  <a:pos x="13" y="77"/>
                </a:cxn>
                <a:cxn ang="0">
                  <a:pos x="45" y="37"/>
                </a:cxn>
                <a:cxn ang="0">
                  <a:pos x="94" y="11"/>
                </a:cxn>
                <a:cxn ang="0">
                  <a:pos x="152" y="0"/>
                </a:cxn>
                <a:cxn ang="0">
                  <a:pos x="2896" y="0"/>
                </a:cxn>
                <a:cxn ang="0">
                  <a:pos x="2954" y="11"/>
                </a:cxn>
                <a:cxn ang="0">
                  <a:pos x="3003" y="37"/>
                </a:cxn>
                <a:cxn ang="0">
                  <a:pos x="3035" y="77"/>
                </a:cxn>
                <a:cxn ang="0">
                  <a:pos x="3048" y="124"/>
                </a:cxn>
                <a:cxn ang="0">
                  <a:pos x="2913" y="62"/>
                </a:cxn>
                <a:cxn ang="0">
                  <a:pos x="112" y="62"/>
                </a:cxn>
                <a:cxn ang="0">
                  <a:pos x="0" y="124"/>
                </a:cxn>
              </a:cxnLst>
              <a:rect l="0" t="0" r="r" b="b"/>
              <a:pathLst>
                <a:path w="3048" h="124">
                  <a:moveTo>
                    <a:pt x="0" y="124"/>
                  </a:moveTo>
                  <a:lnTo>
                    <a:pt x="13" y="77"/>
                  </a:lnTo>
                  <a:lnTo>
                    <a:pt x="45" y="37"/>
                  </a:lnTo>
                  <a:lnTo>
                    <a:pt x="94" y="11"/>
                  </a:lnTo>
                  <a:lnTo>
                    <a:pt x="152" y="0"/>
                  </a:lnTo>
                  <a:lnTo>
                    <a:pt x="2896" y="0"/>
                  </a:lnTo>
                  <a:lnTo>
                    <a:pt x="2954" y="11"/>
                  </a:lnTo>
                  <a:lnTo>
                    <a:pt x="3003" y="37"/>
                  </a:lnTo>
                  <a:lnTo>
                    <a:pt x="3035" y="77"/>
                  </a:lnTo>
                  <a:lnTo>
                    <a:pt x="3048" y="124"/>
                  </a:lnTo>
                  <a:lnTo>
                    <a:pt x="2913" y="62"/>
                  </a:lnTo>
                  <a:lnTo>
                    <a:pt x="112" y="62"/>
                  </a:lnTo>
                  <a:lnTo>
                    <a:pt x="0" y="124"/>
                  </a:lnTo>
                  <a:close/>
                </a:path>
              </a:pathLst>
            </a:custGeom>
            <a:solidFill>
              <a:schemeClr val="accent1">
                <a:lumMod val="50000"/>
              </a:schemeClr>
            </a:solidFill>
            <a:ln w="9525">
              <a:noFill/>
              <a:round/>
              <a:headEnd/>
              <a:tailEnd/>
            </a:ln>
          </p:spPr>
          <p:txBody>
            <a:bodyPr/>
            <a:lstStyle/>
            <a:p>
              <a:pPr>
                <a:defRPr/>
              </a:pPr>
              <a:endParaRPr lang="en-GB" dirty="0"/>
            </a:p>
          </p:txBody>
        </p:sp>
        <p:sp>
          <p:nvSpPr>
            <p:cNvPr id="9" name="Rectangle 7"/>
            <p:cNvSpPr>
              <a:spLocks noChangeArrowheads="1"/>
            </p:cNvSpPr>
            <p:nvPr/>
          </p:nvSpPr>
          <p:spPr bwMode="auto">
            <a:xfrm>
              <a:off x="1612" y="856"/>
              <a:ext cx="2667" cy="3006"/>
            </a:xfrm>
            <a:prstGeom prst="rect">
              <a:avLst/>
            </a:prstGeom>
            <a:solidFill>
              <a:srgbClr val="FFFFFF"/>
            </a:solidFill>
            <a:ln w="9525">
              <a:noFill/>
              <a:miter lim="800000"/>
              <a:headEnd/>
              <a:tailEnd/>
            </a:ln>
          </p:spPr>
          <p:txBody>
            <a:bodyPr/>
            <a:lstStyle/>
            <a:p>
              <a:endParaRPr lang="en-GB" dirty="0"/>
            </a:p>
          </p:txBody>
        </p:sp>
        <p:sp>
          <p:nvSpPr>
            <p:cNvPr id="10" name="Freeform 8"/>
            <p:cNvSpPr>
              <a:spLocks/>
            </p:cNvSpPr>
            <p:nvPr/>
          </p:nvSpPr>
          <p:spPr bwMode="auto">
            <a:xfrm>
              <a:off x="2402" y="380"/>
              <a:ext cx="1073" cy="421"/>
            </a:xfrm>
            <a:custGeom>
              <a:avLst/>
              <a:gdLst>
                <a:gd name="T0" fmla="*/ 359 w 1073"/>
                <a:gd name="T1" fmla="*/ 0 h 421"/>
                <a:gd name="T2" fmla="*/ 292 w 1073"/>
                <a:gd name="T3" fmla="*/ 7 h 421"/>
                <a:gd name="T4" fmla="*/ 224 w 1073"/>
                <a:gd name="T5" fmla="*/ 32 h 421"/>
                <a:gd name="T6" fmla="*/ 166 w 1073"/>
                <a:gd name="T7" fmla="*/ 65 h 421"/>
                <a:gd name="T8" fmla="*/ 112 w 1073"/>
                <a:gd name="T9" fmla="*/ 109 h 421"/>
                <a:gd name="T10" fmla="*/ 67 w 1073"/>
                <a:gd name="T11" fmla="*/ 157 h 421"/>
                <a:gd name="T12" fmla="*/ 31 w 1073"/>
                <a:gd name="T13" fmla="*/ 205 h 421"/>
                <a:gd name="T14" fmla="*/ 9 w 1073"/>
                <a:gd name="T15" fmla="*/ 252 h 421"/>
                <a:gd name="T16" fmla="*/ 0 w 1073"/>
                <a:gd name="T17" fmla="*/ 292 h 421"/>
                <a:gd name="T18" fmla="*/ 13 w 1073"/>
                <a:gd name="T19" fmla="*/ 340 h 421"/>
                <a:gd name="T20" fmla="*/ 45 w 1073"/>
                <a:gd name="T21" fmla="*/ 384 h 421"/>
                <a:gd name="T22" fmla="*/ 94 w 1073"/>
                <a:gd name="T23" fmla="*/ 410 h 421"/>
                <a:gd name="T24" fmla="*/ 126 w 1073"/>
                <a:gd name="T25" fmla="*/ 417 h 421"/>
                <a:gd name="T26" fmla="*/ 157 w 1073"/>
                <a:gd name="T27" fmla="*/ 421 h 421"/>
                <a:gd name="T28" fmla="*/ 916 w 1073"/>
                <a:gd name="T29" fmla="*/ 421 h 421"/>
                <a:gd name="T30" fmla="*/ 947 w 1073"/>
                <a:gd name="T31" fmla="*/ 417 h 421"/>
                <a:gd name="T32" fmla="*/ 974 w 1073"/>
                <a:gd name="T33" fmla="*/ 410 h 421"/>
                <a:gd name="T34" fmla="*/ 1028 w 1073"/>
                <a:gd name="T35" fmla="*/ 384 h 421"/>
                <a:gd name="T36" fmla="*/ 1060 w 1073"/>
                <a:gd name="T37" fmla="*/ 340 h 421"/>
                <a:gd name="T38" fmla="*/ 1068 w 1073"/>
                <a:gd name="T39" fmla="*/ 318 h 421"/>
                <a:gd name="T40" fmla="*/ 1073 w 1073"/>
                <a:gd name="T41" fmla="*/ 292 h 421"/>
                <a:gd name="T42" fmla="*/ 1064 w 1073"/>
                <a:gd name="T43" fmla="*/ 252 h 421"/>
                <a:gd name="T44" fmla="*/ 1037 w 1073"/>
                <a:gd name="T45" fmla="*/ 205 h 421"/>
                <a:gd name="T46" fmla="*/ 1001 w 1073"/>
                <a:gd name="T47" fmla="*/ 157 h 421"/>
                <a:gd name="T48" fmla="*/ 947 w 1073"/>
                <a:gd name="T49" fmla="*/ 109 h 421"/>
                <a:gd name="T50" fmla="*/ 889 w 1073"/>
                <a:gd name="T51" fmla="*/ 65 h 421"/>
                <a:gd name="T52" fmla="*/ 826 w 1073"/>
                <a:gd name="T53" fmla="*/ 32 h 421"/>
                <a:gd name="T54" fmla="*/ 754 w 1073"/>
                <a:gd name="T55" fmla="*/ 7 h 421"/>
                <a:gd name="T56" fmla="*/ 687 w 1073"/>
                <a:gd name="T57" fmla="*/ 0 h 421"/>
                <a:gd name="T58" fmla="*/ 359 w 1073"/>
                <a:gd name="T59" fmla="*/ 0 h 4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73"/>
                <a:gd name="T91" fmla="*/ 0 h 421"/>
                <a:gd name="T92" fmla="*/ 1073 w 1073"/>
                <a:gd name="T93" fmla="*/ 421 h 4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73" h="421">
                  <a:moveTo>
                    <a:pt x="359" y="0"/>
                  </a:moveTo>
                  <a:lnTo>
                    <a:pt x="292" y="7"/>
                  </a:lnTo>
                  <a:lnTo>
                    <a:pt x="224" y="32"/>
                  </a:lnTo>
                  <a:lnTo>
                    <a:pt x="166" y="65"/>
                  </a:lnTo>
                  <a:lnTo>
                    <a:pt x="112" y="109"/>
                  </a:lnTo>
                  <a:lnTo>
                    <a:pt x="67" y="157"/>
                  </a:lnTo>
                  <a:lnTo>
                    <a:pt x="31" y="205"/>
                  </a:lnTo>
                  <a:lnTo>
                    <a:pt x="9" y="252"/>
                  </a:lnTo>
                  <a:lnTo>
                    <a:pt x="0" y="292"/>
                  </a:lnTo>
                  <a:lnTo>
                    <a:pt x="13" y="340"/>
                  </a:lnTo>
                  <a:lnTo>
                    <a:pt x="45" y="384"/>
                  </a:lnTo>
                  <a:lnTo>
                    <a:pt x="94" y="410"/>
                  </a:lnTo>
                  <a:lnTo>
                    <a:pt x="126" y="417"/>
                  </a:lnTo>
                  <a:lnTo>
                    <a:pt x="157" y="421"/>
                  </a:lnTo>
                  <a:lnTo>
                    <a:pt x="916" y="421"/>
                  </a:lnTo>
                  <a:lnTo>
                    <a:pt x="947" y="417"/>
                  </a:lnTo>
                  <a:lnTo>
                    <a:pt x="974" y="410"/>
                  </a:lnTo>
                  <a:lnTo>
                    <a:pt x="1028" y="384"/>
                  </a:lnTo>
                  <a:lnTo>
                    <a:pt x="1060" y="340"/>
                  </a:lnTo>
                  <a:lnTo>
                    <a:pt x="1068" y="318"/>
                  </a:lnTo>
                  <a:lnTo>
                    <a:pt x="1073" y="292"/>
                  </a:lnTo>
                  <a:lnTo>
                    <a:pt x="1064" y="252"/>
                  </a:lnTo>
                  <a:lnTo>
                    <a:pt x="1037" y="205"/>
                  </a:lnTo>
                  <a:lnTo>
                    <a:pt x="1001" y="157"/>
                  </a:lnTo>
                  <a:lnTo>
                    <a:pt x="947" y="109"/>
                  </a:lnTo>
                  <a:lnTo>
                    <a:pt x="889" y="65"/>
                  </a:lnTo>
                  <a:lnTo>
                    <a:pt x="826" y="32"/>
                  </a:lnTo>
                  <a:lnTo>
                    <a:pt x="754" y="7"/>
                  </a:lnTo>
                  <a:lnTo>
                    <a:pt x="687" y="0"/>
                  </a:lnTo>
                  <a:lnTo>
                    <a:pt x="359" y="0"/>
                  </a:lnTo>
                  <a:close/>
                </a:path>
              </a:pathLst>
            </a:custGeom>
            <a:solidFill>
              <a:srgbClr val="808080"/>
            </a:solidFill>
            <a:ln w="9525">
              <a:noFill/>
              <a:round/>
              <a:headEnd/>
              <a:tailEnd/>
            </a:ln>
          </p:spPr>
          <p:txBody>
            <a:bodyPr/>
            <a:lstStyle/>
            <a:p>
              <a:endParaRPr lang="en-GB" dirty="0"/>
            </a:p>
          </p:txBody>
        </p:sp>
        <p:sp>
          <p:nvSpPr>
            <p:cNvPr id="11" name="Freeform 9"/>
            <p:cNvSpPr>
              <a:spLocks/>
            </p:cNvSpPr>
            <p:nvPr/>
          </p:nvSpPr>
          <p:spPr bwMode="auto">
            <a:xfrm>
              <a:off x="2411" y="380"/>
              <a:ext cx="1051" cy="421"/>
            </a:xfrm>
            <a:custGeom>
              <a:avLst/>
              <a:gdLst>
                <a:gd name="T0" fmla="*/ 355 w 1051"/>
                <a:gd name="T1" fmla="*/ 0 h 421"/>
                <a:gd name="T2" fmla="*/ 287 w 1051"/>
                <a:gd name="T3" fmla="*/ 7 h 421"/>
                <a:gd name="T4" fmla="*/ 220 w 1051"/>
                <a:gd name="T5" fmla="*/ 32 h 421"/>
                <a:gd name="T6" fmla="*/ 162 w 1051"/>
                <a:gd name="T7" fmla="*/ 65 h 421"/>
                <a:gd name="T8" fmla="*/ 108 w 1051"/>
                <a:gd name="T9" fmla="*/ 109 h 421"/>
                <a:gd name="T10" fmla="*/ 63 w 1051"/>
                <a:gd name="T11" fmla="*/ 157 h 421"/>
                <a:gd name="T12" fmla="*/ 31 w 1051"/>
                <a:gd name="T13" fmla="*/ 205 h 421"/>
                <a:gd name="T14" fmla="*/ 9 w 1051"/>
                <a:gd name="T15" fmla="*/ 252 h 421"/>
                <a:gd name="T16" fmla="*/ 0 w 1051"/>
                <a:gd name="T17" fmla="*/ 292 h 421"/>
                <a:gd name="T18" fmla="*/ 13 w 1051"/>
                <a:gd name="T19" fmla="*/ 340 h 421"/>
                <a:gd name="T20" fmla="*/ 45 w 1051"/>
                <a:gd name="T21" fmla="*/ 384 h 421"/>
                <a:gd name="T22" fmla="*/ 94 w 1051"/>
                <a:gd name="T23" fmla="*/ 410 h 421"/>
                <a:gd name="T24" fmla="*/ 121 w 1051"/>
                <a:gd name="T25" fmla="*/ 417 h 421"/>
                <a:gd name="T26" fmla="*/ 153 w 1051"/>
                <a:gd name="T27" fmla="*/ 421 h 421"/>
                <a:gd name="T28" fmla="*/ 898 w 1051"/>
                <a:gd name="T29" fmla="*/ 421 h 421"/>
                <a:gd name="T30" fmla="*/ 929 w 1051"/>
                <a:gd name="T31" fmla="*/ 417 h 421"/>
                <a:gd name="T32" fmla="*/ 956 w 1051"/>
                <a:gd name="T33" fmla="*/ 410 h 421"/>
                <a:gd name="T34" fmla="*/ 1006 w 1051"/>
                <a:gd name="T35" fmla="*/ 384 h 421"/>
                <a:gd name="T36" fmla="*/ 1037 w 1051"/>
                <a:gd name="T37" fmla="*/ 340 h 421"/>
                <a:gd name="T38" fmla="*/ 1051 w 1051"/>
                <a:gd name="T39" fmla="*/ 292 h 421"/>
                <a:gd name="T40" fmla="*/ 1042 w 1051"/>
                <a:gd name="T41" fmla="*/ 252 h 421"/>
                <a:gd name="T42" fmla="*/ 1019 w 1051"/>
                <a:gd name="T43" fmla="*/ 205 h 421"/>
                <a:gd name="T44" fmla="*/ 979 w 1051"/>
                <a:gd name="T45" fmla="*/ 157 h 421"/>
                <a:gd name="T46" fmla="*/ 929 w 1051"/>
                <a:gd name="T47" fmla="*/ 109 h 421"/>
                <a:gd name="T48" fmla="*/ 875 w 1051"/>
                <a:gd name="T49" fmla="*/ 65 h 421"/>
                <a:gd name="T50" fmla="*/ 808 w 1051"/>
                <a:gd name="T51" fmla="*/ 32 h 421"/>
                <a:gd name="T52" fmla="*/ 741 w 1051"/>
                <a:gd name="T53" fmla="*/ 7 h 421"/>
                <a:gd name="T54" fmla="*/ 673 w 1051"/>
                <a:gd name="T55" fmla="*/ 0 h 421"/>
                <a:gd name="T56" fmla="*/ 355 w 105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1"/>
                <a:gd name="T88" fmla="*/ 0 h 421"/>
                <a:gd name="T89" fmla="*/ 1051 w 105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1" h="421">
                  <a:moveTo>
                    <a:pt x="355" y="0"/>
                  </a:moveTo>
                  <a:lnTo>
                    <a:pt x="287" y="7"/>
                  </a:lnTo>
                  <a:lnTo>
                    <a:pt x="220" y="32"/>
                  </a:lnTo>
                  <a:lnTo>
                    <a:pt x="162" y="65"/>
                  </a:lnTo>
                  <a:lnTo>
                    <a:pt x="108" y="109"/>
                  </a:lnTo>
                  <a:lnTo>
                    <a:pt x="63" y="157"/>
                  </a:lnTo>
                  <a:lnTo>
                    <a:pt x="31" y="205"/>
                  </a:lnTo>
                  <a:lnTo>
                    <a:pt x="9" y="252"/>
                  </a:lnTo>
                  <a:lnTo>
                    <a:pt x="0" y="292"/>
                  </a:lnTo>
                  <a:lnTo>
                    <a:pt x="13" y="340"/>
                  </a:lnTo>
                  <a:lnTo>
                    <a:pt x="45" y="384"/>
                  </a:lnTo>
                  <a:lnTo>
                    <a:pt x="94" y="410"/>
                  </a:lnTo>
                  <a:lnTo>
                    <a:pt x="121" y="417"/>
                  </a:lnTo>
                  <a:lnTo>
                    <a:pt x="153" y="421"/>
                  </a:lnTo>
                  <a:lnTo>
                    <a:pt x="898" y="421"/>
                  </a:lnTo>
                  <a:lnTo>
                    <a:pt x="929" y="417"/>
                  </a:lnTo>
                  <a:lnTo>
                    <a:pt x="956" y="410"/>
                  </a:lnTo>
                  <a:lnTo>
                    <a:pt x="1006" y="384"/>
                  </a:lnTo>
                  <a:lnTo>
                    <a:pt x="1037" y="340"/>
                  </a:lnTo>
                  <a:lnTo>
                    <a:pt x="1051" y="292"/>
                  </a:lnTo>
                  <a:lnTo>
                    <a:pt x="1042" y="252"/>
                  </a:lnTo>
                  <a:lnTo>
                    <a:pt x="1019" y="205"/>
                  </a:lnTo>
                  <a:lnTo>
                    <a:pt x="979" y="157"/>
                  </a:lnTo>
                  <a:lnTo>
                    <a:pt x="929" y="109"/>
                  </a:lnTo>
                  <a:lnTo>
                    <a:pt x="875" y="65"/>
                  </a:lnTo>
                  <a:lnTo>
                    <a:pt x="808" y="32"/>
                  </a:lnTo>
                  <a:lnTo>
                    <a:pt x="741" y="7"/>
                  </a:lnTo>
                  <a:lnTo>
                    <a:pt x="673" y="0"/>
                  </a:lnTo>
                  <a:lnTo>
                    <a:pt x="355" y="0"/>
                  </a:lnTo>
                  <a:close/>
                </a:path>
              </a:pathLst>
            </a:custGeom>
            <a:solidFill>
              <a:srgbClr val="898989"/>
            </a:solidFill>
            <a:ln w="9525">
              <a:noFill/>
              <a:round/>
              <a:headEnd/>
              <a:tailEnd/>
            </a:ln>
          </p:spPr>
          <p:txBody>
            <a:bodyPr/>
            <a:lstStyle/>
            <a:p>
              <a:endParaRPr lang="en-GB" dirty="0"/>
            </a:p>
          </p:txBody>
        </p:sp>
        <p:sp>
          <p:nvSpPr>
            <p:cNvPr id="12" name="Freeform 10"/>
            <p:cNvSpPr>
              <a:spLocks/>
            </p:cNvSpPr>
            <p:nvPr/>
          </p:nvSpPr>
          <p:spPr bwMode="auto">
            <a:xfrm>
              <a:off x="2420" y="380"/>
              <a:ext cx="1033" cy="421"/>
            </a:xfrm>
            <a:custGeom>
              <a:avLst/>
              <a:gdLst>
                <a:gd name="T0" fmla="*/ 346 w 1033"/>
                <a:gd name="T1" fmla="*/ 0 h 421"/>
                <a:gd name="T2" fmla="*/ 278 w 1033"/>
                <a:gd name="T3" fmla="*/ 7 h 421"/>
                <a:gd name="T4" fmla="*/ 215 w 1033"/>
                <a:gd name="T5" fmla="*/ 32 h 421"/>
                <a:gd name="T6" fmla="*/ 157 w 1033"/>
                <a:gd name="T7" fmla="*/ 65 h 421"/>
                <a:gd name="T8" fmla="*/ 108 w 1033"/>
                <a:gd name="T9" fmla="*/ 109 h 421"/>
                <a:gd name="T10" fmla="*/ 63 w 1033"/>
                <a:gd name="T11" fmla="*/ 157 h 421"/>
                <a:gd name="T12" fmla="*/ 27 w 1033"/>
                <a:gd name="T13" fmla="*/ 205 h 421"/>
                <a:gd name="T14" fmla="*/ 9 w 1033"/>
                <a:gd name="T15" fmla="*/ 252 h 421"/>
                <a:gd name="T16" fmla="*/ 0 w 1033"/>
                <a:gd name="T17" fmla="*/ 292 h 421"/>
                <a:gd name="T18" fmla="*/ 13 w 1033"/>
                <a:gd name="T19" fmla="*/ 340 h 421"/>
                <a:gd name="T20" fmla="*/ 45 w 1033"/>
                <a:gd name="T21" fmla="*/ 384 h 421"/>
                <a:gd name="T22" fmla="*/ 94 w 1033"/>
                <a:gd name="T23" fmla="*/ 410 h 421"/>
                <a:gd name="T24" fmla="*/ 121 w 1033"/>
                <a:gd name="T25" fmla="*/ 417 h 421"/>
                <a:gd name="T26" fmla="*/ 153 w 1033"/>
                <a:gd name="T27" fmla="*/ 421 h 421"/>
                <a:gd name="T28" fmla="*/ 880 w 1033"/>
                <a:gd name="T29" fmla="*/ 421 h 421"/>
                <a:gd name="T30" fmla="*/ 911 w 1033"/>
                <a:gd name="T31" fmla="*/ 417 h 421"/>
                <a:gd name="T32" fmla="*/ 938 w 1033"/>
                <a:gd name="T33" fmla="*/ 410 h 421"/>
                <a:gd name="T34" fmla="*/ 988 w 1033"/>
                <a:gd name="T35" fmla="*/ 384 h 421"/>
                <a:gd name="T36" fmla="*/ 1019 w 1033"/>
                <a:gd name="T37" fmla="*/ 340 h 421"/>
                <a:gd name="T38" fmla="*/ 1033 w 1033"/>
                <a:gd name="T39" fmla="*/ 292 h 421"/>
                <a:gd name="T40" fmla="*/ 1024 w 1033"/>
                <a:gd name="T41" fmla="*/ 252 h 421"/>
                <a:gd name="T42" fmla="*/ 1001 w 1033"/>
                <a:gd name="T43" fmla="*/ 205 h 421"/>
                <a:gd name="T44" fmla="*/ 961 w 1033"/>
                <a:gd name="T45" fmla="*/ 157 h 421"/>
                <a:gd name="T46" fmla="*/ 916 w 1033"/>
                <a:gd name="T47" fmla="*/ 109 h 421"/>
                <a:gd name="T48" fmla="*/ 857 w 1033"/>
                <a:gd name="T49" fmla="*/ 65 h 421"/>
                <a:gd name="T50" fmla="*/ 795 w 1033"/>
                <a:gd name="T51" fmla="*/ 32 h 421"/>
                <a:gd name="T52" fmla="*/ 727 w 1033"/>
                <a:gd name="T53" fmla="*/ 7 h 421"/>
                <a:gd name="T54" fmla="*/ 660 w 1033"/>
                <a:gd name="T55" fmla="*/ 0 h 421"/>
                <a:gd name="T56" fmla="*/ 346 w 1033"/>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3"/>
                <a:gd name="T88" fmla="*/ 0 h 421"/>
                <a:gd name="T89" fmla="*/ 1033 w 1033"/>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3" h="421">
                  <a:moveTo>
                    <a:pt x="346" y="0"/>
                  </a:moveTo>
                  <a:lnTo>
                    <a:pt x="278" y="7"/>
                  </a:lnTo>
                  <a:lnTo>
                    <a:pt x="215" y="32"/>
                  </a:lnTo>
                  <a:lnTo>
                    <a:pt x="157" y="65"/>
                  </a:lnTo>
                  <a:lnTo>
                    <a:pt x="108" y="109"/>
                  </a:lnTo>
                  <a:lnTo>
                    <a:pt x="63" y="157"/>
                  </a:lnTo>
                  <a:lnTo>
                    <a:pt x="27" y="205"/>
                  </a:lnTo>
                  <a:lnTo>
                    <a:pt x="9" y="252"/>
                  </a:lnTo>
                  <a:lnTo>
                    <a:pt x="0" y="292"/>
                  </a:lnTo>
                  <a:lnTo>
                    <a:pt x="13" y="340"/>
                  </a:lnTo>
                  <a:lnTo>
                    <a:pt x="45" y="384"/>
                  </a:lnTo>
                  <a:lnTo>
                    <a:pt x="94" y="410"/>
                  </a:lnTo>
                  <a:lnTo>
                    <a:pt x="121" y="417"/>
                  </a:lnTo>
                  <a:lnTo>
                    <a:pt x="153" y="421"/>
                  </a:lnTo>
                  <a:lnTo>
                    <a:pt x="880" y="421"/>
                  </a:lnTo>
                  <a:lnTo>
                    <a:pt x="911" y="417"/>
                  </a:lnTo>
                  <a:lnTo>
                    <a:pt x="938" y="410"/>
                  </a:lnTo>
                  <a:lnTo>
                    <a:pt x="988" y="384"/>
                  </a:lnTo>
                  <a:lnTo>
                    <a:pt x="1019" y="340"/>
                  </a:lnTo>
                  <a:lnTo>
                    <a:pt x="1033" y="292"/>
                  </a:lnTo>
                  <a:lnTo>
                    <a:pt x="1024" y="252"/>
                  </a:lnTo>
                  <a:lnTo>
                    <a:pt x="1001" y="205"/>
                  </a:lnTo>
                  <a:lnTo>
                    <a:pt x="961" y="157"/>
                  </a:lnTo>
                  <a:lnTo>
                    <a:pt x="916" y="109"/>
                  </a:lnTo>
                  <a:lnTo>
                    <a:pt x="857" y="65"/>
                  </a:lnTo>
                  <a:lnTo>
                    <a:pt x="795" y="32"/>
                  </a:lnTo>
                  <a:lnTo>
                    <a:pt x="727" y="7"/>
                  </a:lnTo>
                  <a:lnTo>
                    <a:pt x="660" y="0"/>
                  </a:lnTo>
                  <a:lnTo>
                    <a:pt x="346" y="0"/>
                  </a:lnTo>
                  <a:close/>
                </a:path>
              </a:pathLst>
            </a:custGeom>
            <a:solidFill>
              <a:srgbClr val="929292"/>
            </a:solidFill>
            <a:ln w="9525">
              <a:noFill/>
              <a:round/>
              <a:headEnd/>
              <a:tailEnd/>
            </a:ln>
          </p:spPr>
          <p:txBody>
            <a:bodyPr/>
            <a:lstStyle/>
            <a:p>
              <a:endParaRPr lang="en-GB" dirty="0"/>
            </a:p>
          </p:txBody>
        </p:sp>
        <p:sp>
          <p:nvSpPr>
            <p:cNvPr id="13" name="Freeform 11"/>
            <p:cNvSpPr>
              <a:spLocks/>
            </p:cNvSpPr>
            <p:nvPr/>
          </p:nvSpPr>
          <p:spPr bwMode="auto">
            <a:xfrm>
              <a:off x="2424" y="380"/>
              <a:ext cx="1020" cy="421"/>
            </a:xfrm>
            <a:custGeom>
              <a:avLst/>
              <a:gdLst>
                <a:gd name="T0" fmla="*/ 342 w 1020"/>
                <a:gd name="T1" fmla="*/ 0 h 421"/>
                <a:gd name="T2" fmla="*/ 279 w 1020"/>
                <a:gd name="T3" fmla="*/ 7 h 421"/>
                <a:gd name="T4" fmla="*/ 216 w 1020"/>
                <a:gd name="T5" fmla="*/ 32 h 421"/>
                <a:gd name="T6" fmla="*/ 158 w 1020"/>
                <a:gd name="T7" fmla="*/ 65 h 421"/>
                <a:gd name="T8" fmla="*/ 104 w 1020"/>
                <a:gd name="T9" fmla="*/ 109 h 421"/>
                <a:gd name="T10" fmla="*/ 63 w 1020"/>
                <a:gd name="T11" fmla="*/ 157 h 421"/>
                <a:gd name="T12" fmla="*/ 27 w 1020"/>
                <a:gd name="T13" fmla="*/ 205 h 421"/>
                <a:gd name="T14" fmla="*/ 9 w 1020"/>
                <a:gd name="T15" fmla="*/ 252 h 421"/>
                <a:gd name="T16" fmla="*/ 0 w 1020"/>
                <a:gd name="T17" fmla="*/ 292 h 421"/>
                <a:gd name="T18" fmla="*/ 14 w 1020"/>
                <a:gd name="T19" fmla="*/ 340 h 421"/>
                <a:gd name="T20" fmla="*/ 45 w 1020"/>
                <a:gd name="T21" fmla="*/ 384 h 421"/>
                <a:gd name="T22" fmla="*/ 95 w 1020"/>
                <a:gd name="T23" fmla="*/ 410 h 421"/>
                <a:gd name="T24" fmla="*/ 122 w 1020"/>
                <a:gd name="T25" fmla="*/ 417 h 421"/>
                <a:gd name="T26" fmla="*/ 153 w 1020"/>
                <a:gd name="T27" fmla="*/ 421 h 421"/>
                <a:gd name="T28" fmla="*/ 867 w 1020"/>
                <a:gd name="T29" fmla="*/ 421 h 421"/>
                <a:gd name="T30" fmla="*/ 898 w 1020"/>
                <a:gd name="T31" fmla="*/ 417 h 421"/>
                <a:gd name="T32" fmla="*/ 925 w 1020"/>
                <a:gd name="T33" fmla="*/ 410 h 421"/>
                <a:gd name="T34" fmla="*/ 975 w 1020"/>
                <a:gd name="T35" fmla="*/ 384 h 421"/>
                <a:gd name="T36" fmla="*/ 1006 w 1020"/>
                <a:gd name="T37" fmla="*/ 340 h 421"/>
                <a:gd name="T38" fmla="*/ 1020 w 1020"/>
                <a:gd name="T39" fmla="*/ 292 h 421"/>
                <a:gd name="T40" fmla="*/ 1011 w 1020"/>
                <a:gd name="T41" fmla="*/ 252 h 421"/>
                <a:gd name="T42" fmla="*/ 988 w 1020"/>
                <a:gd name="T43" fmla="*/ 205 h 421"/>
                <a:gd name="T44" fmla="*/ 948 w 1020"/>
                <a:gd name="T45" fmla="*/ 157 h 421"/>
                <a:gd name="T46" fmla="*/ 903 w 1020"/>
                <a:gd name="T47" fmla="*/ 109 h 421"/>
                <a:gd name="T48" fmla="*/ 844 w 1020"/>
                <a:gd name="T49" fmla="*/ 65 h 421"/>
                <a:gd name="T50" fmla="*/ 782 w 1020"/>
                <a:gd name="T51" fmla="*/ 32 h 421"/>
                <a:gd name="T52" fmla="*/ 719 w 1020"/>
                <a:gd name="T53" fmla="*/ 7 h 421"/>
                <a:gd name="T54" fmla="*/ 651 w 1020"/>
                <a:gd name="T55" fmla="*/ 0 h 421"/>
                <a:gd name="T56" fmla="*/ 342 w 1020"/>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20"/>
                <a:gd name="T88" fmla="*/ 0 h 421"/>
                <a:gd name="T89" fmla="*/ 1020 w 1020"/>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20" h="421">
                  <a:moveTo>
                    <a:pt x="342" y="0"/>
                  </a:moveTo>
                  <a:lnTo>
                    <a:pt x="279" y="7"/>
                  </a:lnTo>
                  <a:lnTo>
                    <a:pt x="216" y="32"/>
                  </a:lnTo>
                  <a:lnTo>
                    <a:pt x="158" y="65"/>
                  </a:lnTo>
                  <a:lnTo>
                    <a:pt x="104" y="109"/>
                  </a:lnTo>
                  <a:lnTo>
                    <a:pt x="63" y="157"/>
                  </a:lnTo>
                  <a:lnTo>
                    <a:pt x="27" y="205"/>
                  </a:lnTo>
                  <a:lnTo>
                    <a:pt x="9" y="252"/>
                  </a:lnTo>
                  <a:lnTo>
                    <a:pt x="0" y="292"/>
                  </a:lnTo>
                  <a:lnTo>
                    <a:pt x="14" y="340"/>
                  </a:lnTo>
                  <a:lnTo>
                    <a:pt x="45" y="384"/>
                  </a:lnTo>
                  <a:lnTo>
                    <a:pt x="95" y="410"/>
                  </a:lnTo>
                  <a:lnTo>
                    <a:pt x="122" y="417"/>
                  </a:lnTo>
                  <a:lnTo>
                    <a:pt x="153" y="421"/>
                  </a:lnTo>
                  <a:lnTo>
                    <a:pt x="867" y="421"/>
                  </a:lnTo>
                  <a:lnTo>
                    <a:pt x="898" y="417"/>
                  </a:lnTo>
                  <a:lnTo>
                    <a:pt x="925" y="410"/>
                  </a:lnTo>
                  <a:lnTo>
                    <a:pt x="975" y="384"/>
                  </a:lnTo>
                  <a:lnTo>
                    <a:pt x="1006" y="340"/>
                  </a:lnTo>
                  <a:lnTo>
                    <a:pt x="1020" y="292"/>
                  </a:lnTo>
                  <a:lnTo>
                    <a:pt x="1011" y="252"/>
                  </a:lnTo>
                  <a:lnTo>
                    <a:pt x="988" y="205"/>
                  </a:lnTo>
                  <a:lnTo>
                    <a:pt x="948" y="157"/>
                  </a:lnTo>
                  <a:lnTo>
                    <a:pt x="903" y="109"/>
                  </a:lnTo>
                  <a:lnTo>
                    <a:pt x="844" y="65"/>
                  </a:lnTo>
                  <a:lnTo>
                    <a:pt x="782" y="32"/>
                  </a:lnTo>
                  <a:lnTo>
                    <a:pt x="719" y="7"/>
                  </a:lnTo>
                  <a:lnTo>
                    <a:pt x="651" y="0"/>
                  </a:lnTo>
                  <a:lnTo>
                    <a:pt x="342" y="0"/>
                  </a:lnTo>
                  <a:close/>
                </a:path>
              </a:pathLst>
            </a:custGeom>
            <a:solidFill>
              <a:srgbClr val="9B9B9B"/>
            </a:solidFill>
            <a:ln w="9525">
              <a:noFill/>
              <a:round/>
              <a:headEnd/>
              <a:tailEnd/>
            </a:ln>
          </p:spPr>
          <p:txBody>
            <a:bodyPr/>
            <a:lstStyle/>
            <a:p>
              <a:endParaRPr lang="en-GB" dirty="0"/>
            </a:p>
          </p:txBody>
        </p:sp>
        <p:sp>
          <p:nvSpPr>
            <p:cNvPr id="14" name="Freeform 12"/>
            <p:cNvSpPr>
              <a:spLocks/>
            </p:cNvSpPr>
            <p:nvPr/>
          </p:nvSpPr>
          <p:spPr bwMode="auto">
            <a:xfrm>
              <a:off x="2433" y="380"/>
              <a:ext cx="997" cy="421"/>
            </a:xfrm>
            <a:custGeom>
              <a:avLst/>
              <a:gdLst>
                <a:gd name="T0" fmla="*/ 337 w 997"/>
                <a:gd name="T1" fmla="*/ 0 h 421"/>
                <a:gd name="T2" fmla="*/ 274 w 997"/>
                <a:gd name="T3" fmla="*/ 7 h 421"/>
                <a:gd name="T4" fmla="*/ 211 w 997"/>
                <a:gd name="T5" fmla="*/ 32 h 421"/>
                <a:gd name="T6" fmla="*/ 153 w 997"/>
                <a:gd name="T7" fmla="*/ 65 h 421"/>
                <a:gd name="T8" fmla="*/ 104 w 997"/>
                <a:gd name="T9" fmla="*/ 109 h 421"/>
                <a:gd name="T10" fmla="*/ 59 w 997"/>
                <a:gd name="T11" fmla="*/ 157 h 421"/>
                <a:gd name="T12" fmla="*/ 27 w 997"/>
                <a:gd name="T13" fmla="*/ 205 h 421"/>
                <a:gd name="T14" fmla="*/ 9 w 997"/>
                <a:gd name="T15" fmla="*/ 252 h 421"/>
                <a:gd name="T16" fmla="*/ 0 w 997"/>
                <a:gd name="T17" fmla="*/ 292 h 421"/>
                <a:gd name="T18" fmla="*/ 14 w 997"/>
                <a:gd name="T19" fmla="*/ 340 h 421"/>
                <a:gd name="T20" fmla="*/ 45 w 997"/>
                <a:gd name="T21" fmla="*/ 384 h 421"/>
                <a:gd name="T22" fmla="*/ 90 w 997"/>
                <a:gd name="T23" fmla="*/ 410 h 421"/>
                <a:gd name="T24" fmla="*/ 117 w 997"/>
                <a:gd name="T25" fmla="*/ 417 h 421"/>
                <a:gd name="T26" fmla="*/ 149 w 997"/>
                <a:gd name="T27" fmla="*/ 421 h 421"/>
                <a:gd name="T28" fmla="*/ 853 w 997"/>
                <a:gd name="T29" fmla="*/ 421 h 421"/>
                <a:gd name="T30" fmla="*/ 885 w 997"/>
                <a:gd name="T31" fmla="*/ 417 h 421"/>
                <a:gd name="T32" fmla="*/ 912 w 997"/>
                <a:gd name="T33" fmla="*/ 410 h 421"/>
                <a:gd name="T34" fmla="*/ 957 w 997"/>
                <a:gd name="T35" fmla="*/ 384 h 421"/>
                <a:gd name="T36" fmla="*/ 988 w 997"/>
                <a:gd name="T37" fmla="*/ 340 h 421"/>
                <a:gd name="T38" fmla="*/ 997 w 997"/>
                <a:gd name="T39" fmla="*/ 292 h 421"/>
                <a:gd name="T40" fmla="*/ 988 w 997"/>
                <a:gd name="T41" fmla="*/ 252 h 421"/>
                <a:gd name="T42" fmla="*/ 966 w 997"/>
                <a:gd name="T43" fmla="*/ 205 h 421"/>
                <a:gd name="T44" fmla="*/ 930 w 997"/>
                <a:gd name="T45" fmla="*/ 157 h 421"/>
                <a:gd name="T46" fmla="*/ 885 w 997"/>
                <a:gd name="T47" fmla="*/ 109 h 421"/>
                <a:gd name="T48" fmla="*/ 831 w 997"/>
                <a:gd name="T49" fmla="*/ 65 h 421"/>
                <a:gd name="T50" fmla="*/ 768 w 997"/>
                <a:gd name="T51" fmla="*/ 32 h 421"/>
                <a:gd name="T52" fmla="*/ 705 w 997"/>
                <a:gd name="T53" fmla="*/ 7 h 421"/>
                <a:gd name="T54" fmla="*/ 642 w 997"/>
                <a:gd name="T55" fmla="*/ 0 h 421"/>
                <a:gd name="T56" fmla="*/ 337 w 997"/>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7"/>
                <a:gd name="T88" fmla="*/ 0 h 421"/>
                <a:gd name="T89" fmla="*/ 997 w 997"/>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7" h="421">
                  <a:moveTo>
                    <a:pt x="337" y="0"/>
                  </a:moveTo>
                  <a:lnTo>
                    <a:pt x="274" y="7"/>
                  </a:lnTo>
                  <a:lnTo>
                    <a:pt x="211" y="32"/>
                  </a:lnTo>
                  <a:lnTo>
                    <a:pt x="153" y="65"/>
                  </a:lnTo>
                  <a:lnTo>
                    <a:pt x="104" y="109"/>
                  </a:lnTo>
                  <a:lnTo>
                    <a:pt x="59" y="157"/>
                  </a:lnTo>
                  <a:lnTo>
                    <a:pt x="27" y="205"/>
                  </a:lnTo>
                  <a:lnTo>
                    <a:pt x="9" y="252"/>
                  </a:lnTo>
                  <a:lnTo>
                    <a:pt x="0" y="292"/>
                  </a:lnTo>
                  <a:lnTo>
                    <a:pt x="14" y="340"/>
                  </a:lnTo>
                  <a:lnTo>
                    <a:pt x="45" y="384"/>
                  </a:lnTo>
                  <a:lnTo>
                    <a:pt x="90" y="410"/>
                  </a:lnTo>
                  <a:lnTo>
                    <a:pt x="117" y="417"/>
                  </a:lnTo>
                  <a:lnTo>
                    <a:pt x="149" y="421"/>
                  </a:lnTo>
                  <a:lnTo>
                    <a:pt x="853" y="421"/>
                  </a:lnTo>
                  <a:lnTo>
                    <a:pt x="885" y="417"/>
                  </a:lnTo>
                  <a:lnTo>
                    <a:pt x="912" y="410"/>
                  </a:lnTo>
                  <a:lnTo>
                    <a:pt x="957" y="384"/>
                  </a:lnTo>
                  <a:lnTo>
                    <a:pt x="988" y="340"/>
                  </a:lnTo>
                  <a:lnTo>
                    <a:pt x="997" y="292"/>
                  </a:lnTo>
                  <a:lnTo>
                    <a:pt x="988" y="252"/>
                  </a:lnTo>
                  <a:lnTo>
                    <a:pt x="966" y="205"/>
                  </a:lnTo>
                  <a:lnTo>
                    <a:pt x="930" y="157"/>
                  </a:lnTo>
                  <a:lnTo>
                    <a:pt x="885" y="109"/>
                  </a:lnTo>
                  <a:lnTo>
                    <a:pt x="831" y="65"/>
                  </a:lnTo>
                  <a:lnTo>
                    <a:pt x="768" y="32"/>
                  </a:lnTo>
                  <a:lnTo>
                    <a:pt x="705" y="7"/>
                  </a:lnTo>
                  <a:lnTo>
                    <a:pt x="642" y="0"/>
                  </a:lnTo>
                  <a:lnTo>
                    <a:pt x="337" y="0"/>
                  </a:lnTo>
                  <a:close/>
                </a:path>
              </a:pathLst>
            </a:custGeom>
            <a:solidFill>
              <a:srgbClr val="A5A5A5"/>
            </a:solidFill>
            <a:ln w="9525">
              <a:noFill/>
              <a:round/>
              <a:headEnd/>
              <a:tailEnd/>
            </a:ln>
          </p:spPr>
          <p:txBody>
            <a:bodyPr/>
            <a:lstStyle/>
            <a:p>
              <a:endParaRPr lang="en-GB" dirty="0"/>
            </a:p>
          </p:txBody>
        </p:sp>
        <p:sp>
          <p:nvSpPr>
            <p:cNvPr id="15" name="Freeform 13"/>
            <p:cNvSpPr>
              <a:spLocks/>
            </p:cNvSpPr>
            <p:nvPr/>
          </p:nvSpPr>
          <p:spPr bwMode="auto">
            <a:xfrm>
              <a:off x="2442" y="380"/>
              <a:ext cx="979" cy="421"/>
            </a:xfrm>
            <a:custGeom>
              <a:avLst/>
              <a:gdLst>
                <a:gd name="T0" fmla="*/ 328 w 979"/>
                <a:gd name="T1" fmla="*/ 0 h 421"/>
                <a:gd name="T2" fmla="*/ 265 w 979"/>
                <a:gd name="T3" fmla="*/ 7 h 421"/>
                <a:gd name="T4" fmla="*/ 207 w 979"/>
                <a:gd name="T5" fmla="*/ 32 h 421"/>
                <a:gd name="T6" fmla="*/ 149 w 979"/>
                <a:gd name="T7" fmla="*/ 65 h 421"/>
                <a:gd name="T8" fmla="*/ 99 w 979"/>
                <a:gd name="T9" fmla="*/ 109 h 421"/>
                <a:gd name="T10" fmla="*/ 59 w 979"/>
                <a:gd name="T11" fmla="*/ 157 h 421"/>
                <a:gd name="T12" fmla="*/ 27 w 979"/>
                <a:gd name="T13" fmla="*/ 205 h 421"/>
                <a:gd name="T14" fmla="*/ 9 w 979"/>
                <a:gd name="T15" fmla="*/ 252 h 421"/>
                <a:gd name="T16" fmla="*/ 0 w 979"/>
                <a:gd name="T17" fmla="*/ 292 h 421"/>
                <a:gd name="T18" fmla="*/ 9 w 979"/>
                <a:gd name="T19" fmla="*/ 340 h 421"/>
                <a:gd name="T20" fmla="*/ 41 w 979"/>
                <a:gd name="T21" fmla="*/ 384 h 421"/>
                <a:gd name="T22" fmla="*/ 86 w 979"/>
                <a:gd name="T23" fmla="*/ 410 h 421"/>
                <a:gd name="T24" fmla="*/ 113 w 979"/>
                <a:gd name="T25" fmla="*/ 417 h 421"/>
                <a:gd name="T26" fmla="*/ 144 w 979"/>
                <a:gd name="T27" fmla="*/ 421 h 421"/>
                <a:gd name="T28" fmla="*/ 835 w 979"/>
                <a:gd name="T29" fmla="*/ 421 h 421"/>
                <a:gd name="T30" fmla="*/ 889 w 979"/>
                <a:gd name="T31" fmla="*/ 410 h 421"/>
                <a:gd name="T32" fmla="*/ 934 w 979"/>
                <a:gd name="T33" fmla="*/ 384 h 421"/>
                <a:gd name="T34" fmla="*/ 966 w 979"/>
                <a:gd name="T35" fmla="*/ 340 h 421"/>
                <a:gd name="T36" fmla="*/ 979 w 979"/>
                <a:gd name="T37" fmla="*/ 292 h 421"/>
                <a:gd name="T38" fmla="*/ 970 w 979"/>
                <a:gd name="T39" fmla="*/ 252 h 421"/>
                <a:gd name="T40" fmla="*/ 948 w 979"/>
                <a:gd name="T41" fmla="*/ 205 h 421"/>
                <a:gd name="T42" fmla="*/ 912 w 979"/>
                <a:gd name="T43" fmla="*/ 157 h 421"/>
                <a:gd name="T44" fmla="*/ 867 w 979"/>
                <a:gd name="T45" fmla="*/ 109 h 421"/>
                <a:gd name="T46" fmla="*/ 813 w 979"/>
                <a:gd name="T47" fmla="*/ 65 h 421"/>
                <a:gd name="T48" fmla="*/ 755 w 979"/>
                <a:gd name="T49" fmla="*/ 32 h 421"/>
                <a:gd name="T50" fmla="*/ 692 w 979"/>
                <a:gd name="T51" fmla="*/ 7 h 421"/>
                <a:gd name="T52" fmla="*/ 629 w 979"/>
                <a:gd name="T53" fmla="*/ 0 h 421"/>
                <a:gd name="T54" fmla="*/ 328 w 979"/>
                <a:gd name="T55" fmla="*/ 0 h 4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9"/>
                <a:gd name="T85" fmla="*/ 0 h 421"/>
                <a:gd name="T86" fmla="*/ 979 w 979"/>
                <a:gd name="T87" fmla="*/ 421 h 4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9" h="421">
                  <a:moveTo>
                    <a:pt x="328" y="0"/>
                  </a:moveTo>
                  <a:lnTo>
                    <a:pt x="265" y="7"/>
                  </a:lnTo>
                  <a:lnTo>
                    <a:pt x="207" y="32"/>
                  </a:lnTo>
                  <a:lnTo>
                    <a:pt x="149" y="65"/>
                  </a:lnTo>
                  <a:lnTo>
                    <a:pt x="99" y="109"/>
                  </a:lnTo>
                  <a:lnTo>
                    <a:pt x="59" y="157"/>
                  </a:lnTo>
                  <a:lnTo>
                    <a:pt x="27" y="205"/>
                  </a:lnTo>
                  <a:lnTo>
                    <a:pt x="9" y="252"/>
                  </a:lnTo>
                  <a:lnTo>
                    <a:pt x="0" y="292"/>
                  </a:lnTo>
                  <a:lnTo>
                    <a:pt x="9" y="340"/>
                  </a:lnTo>
                  <a:lnTo>
                    <a:pt x="41" y="384"/>
                  </a:lnTo>
                  <a:lnTo>
                    <a:pt x="86" y="410"/>
                  </a:lnTo>
                  <a:lnTo>
                    <a:pt x="113" y="417"/>
                  </a:lnTo>
                  <a:lnTo>
                    <a:pt x="144" y="421"/>
                  </a:lnTo>
                  <a:lnTo>
                    <a:pt x="835" y="421"/>
                  </a:lnTo>
                  <a:lnTo>
                    <a:pt x="889" y="410"/>
                  </a:lnTo>
                  <a:lnTo>
                    <a:pt x="934" y="384"/>
                  </a:lnTo>
                  <a:lnTo>
                    <a:pt x="966" y="340"/>
                  </a:lnTo>
                  <a:lnTo>
                    <a:pt x="979" y="292"/>
                  </a:lnTo>
                  <a:lnTo>
                    <a:pt x="970" y="252"/>
                  </a:lnTo>
                  <a:lnTo>
                    <a:pt x="948" y="205"/>
                  </a:lnTo>
                  <a:lnTo>
                    <a:pt x="912" y="157"/>
                  </a:lnTo>
                  <a:lnTo>
                    <a:pt x="867" y="109"/>
                  </a:lnTo>
                  <a:lnTo>
                    <a:pt x="813" y="65"/>
                  </a:lnTo>
                  <a:lnTo>
                    <a:pt x="755" y="32"/>
                  </a:lnTo>
                  <a:lnTo>
                    <a:pt x="692" y="7"/>
                  </a:lnTo>
                  <a:lnTo>
                    <a:pt x="629" y="0"/>
                  </a:lnTo>
                  <a:lnTo>
                    <a:pt x="328" y="0"/>
                  </a:lnTo>
                  <a:close/>
                </a:path>
              </a:pathLst>
            </a:custGeom>
            <a:solidFill>
              <a:srgbClr val="AEAEAE"/>
            </a:solidFill>
            <a:ln w="9525">
              <a:noFill/>
              <a:round/>
              <a:headEnd/>
              <a:tailEnd/>
            </a:ln>
          </p:spPr>
          <p:txBody>
            <a:bodyPr/>
            <a:lstStyle/>
            <a:p>
              <a:endParaRPr lang="en-GB" dirty="0"/>
            </a:p>
          </p:txBody>
        </p:sp>
        <p:sp>
          <p:nvSpPr>
            <p:cNvPr id="16" name="Freeform 14"/>
            <p:cNvSpPr>
              <a:spLocks/>
            </p:cNvSpPr>
            <p:nvPr/>
          </p:nvSpPr>
          <p:spPr bwMode="auto">
            <a:xfrm>
              <a:off x="2451" y="380"/>
              <a:ext cx="961" cy="421"/>
            </a:xfrm>
            <a:custGeom>
              <a:avLst/>
              <a:gdLst>
                <a:gd name="T0" fmla="*/ 319 w 961"/>
                <a:gd name="T1" fmla="*/ 0 h 421"/>
                <a:gd name="T2" fmla="*/ 256 w 961"/>
                <a:gd name="T3" fmla="*/ 7 h 421"/>
                <a:gd name="T4" fmla="*/ 198 w 961"/>
                <a:gd name="T5" fmla="*/ 32 h 421"/>
                <a:gd name="T6" fmla="*/ 144 w 961"/>
                <a:gd name="T7" fmla="*/ 65 h 421"/>
                <a:gd name="T8" fmla="*/ 99 w 961"/>
                <a:gd name="T9" fmla="*/ 109 h 421"/>
                <a:gd name="T10" fmla="*/ 59 w 961"/>
                <a:gd name="T11" fmla="*/ 157 h 421"/>
                <a:gd name="T12" fmla="*/ 27 w 961"/>
                <a:gd name="T13" fmla="*/ 205 h 421"/>
                <a:gd name="T14" fmla="*/ 9 w 961"/>
                <a:gd name="T15" fmla="*/ 252 h 421"/>
                <a:gd name="T16" fmla="*/ 0 w 961"/>
                <a:gd name="T17" fmla="*/ 292 h 421"/>
                <a:gd name="T18" fmla="*/ 9 w 961"/>
                <a:gd name="T19" fmla="*/ 340 h 421"/>
                <a:gd name="T20" fmla="*/ 41 w 961"/>
                <a:gd name="T21" fmla="*/ 384 h 421"/>
                <a:gd name="T22" fmla="*/ 86 w 961"/>
                <a:gd name="T23" fmla="*/ 410 h 421"/>
                <a:gd name="T24" fmla="*/ 113 w 961"/>
                <a:gd name="T25" fmla="*/ 417 h 421"/>
                <a:gd name="T26" fmla="*/ 140 w 961"/>
                <a:gd name="T27" fmla="*/ 421 h 421"/>
                <a:gd name="T28" fmla="*/ 817 w 961"/>
                <a:gd name="T29" fmla="*/ 421 h 421"/>
                <a:gd name="T30" fmla="*/ 849 w 961"/>
                <a:gd name="T31" fmla="*/ 417 h 421"/>
                <a:gd name="T32" fmla="*/ 876 w 961"/>
                <a:gd name="T33" fmla="*/ 410 h 421"/>
                <a:gd name="T34" fmla="*/ 921 w 961"/>
                <a:gd name="T35" fmla="*/ 384 h 421"/>
                <a:gd name="T36" fmla="*/ 952 w 961"/>
                <a:gd name="T37" fmla="*/ 340 h 421"/>
                <a:gd name="T38" fmla="*/ 961 w 961"/>
                <a:gd name="T39" fmla="*/ 292 h 421"/>
                <a:gd name="T40" fmla="*/ 952 w 961"/>
                <a:gd name="T41" fmla="*/ 252 h 421"/>
                <a:gd name="T42" fmla="*/ 930 w 961"/>
                <a:gd name="T43" fmla="*/ 205 h 421"/>
                <a:gd name="T44" fmla="*/ 894 w 961"/>
                <a:gd name="T45" fmla="*/ 157 h 421"/>
                <a:gd name="T46" fmla="*/ 849 w 961"/>
                <a:gd name="T47" fmla="*/ 109 h 421"/>
                <a:gd name="T48" fmla="*/ 800 w 961"/>
                <a:gd name="T49" fmla="*/ 65 h 421"/>
                <a:gd name="T50" fmla="*/ 741 w 961"/>
                <a:gd name="T51" fmla="*/ 32 h 421"/>
                <a:gd name="T52" fmla="*/ 678 w 961"/>
                <a:gd name="T53" fmla="*/ 7 h 421"/>
                <a:gd name="T54" fmla="*/ 615 w 961"/>
                <a:gd name="T55" fmla="*/ 0 h 421"/>
                <a:gd name="T56" fmla="*/ 319 w 96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61"/>
                <a:gd name="T88" fmla="*/ 0 h 421"/>
                <a:gd name="T89" fmla="*/ 961 w 96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61" h="421">
                  <a:moveTo>
                    <a:pt x="319" y="0"/>
                  </a:moveTo>
                  <a:lnTo>
                    <a:pt x="256" y="7"/>
                  </a:lnTo>
                  <a:lnTo>
                    <a:pt x="198" y="32"/>
                  </a:lnTo>
                  <a:lnTo>
                    <a:pt x="144" y="65"/>
                  </a:lnTo>
                  <a:lnTo>
                    <a:pt x="99" y="109"/>
                  </a:lnTo>
                  <a:lnTo>
                    <a:pt x="59" y="157"/>
                  </a:lnTo>
                  <a:lnTo>
                    <a:pt x="27" y="205"/>
                  </a:lnTo>
                  <a:lnTo>
                    <a:pt x="9" y="252"/>
                  </a:lnTo>
                  <a:lnTo>
                    <a:pt x="0" y="292"/>
                  </a:lnTo>
                  <a:lnTo>
                    <a:pt x="9" y="340"/>
                  </a:lnTo>
                  <a:lnTo>
                    <a:pt x="41" y="384"/>
                  </a:lnTo>
                  <a:lnTo>
                    <a:pt x="86" y="410"/>
                  </a:lnTo>
                  <a:lnTo>
                    <a:pt x="113" y="417"/>
                  </a:lnTo>
                  <a:lnTo>
                    <a:pt x="140" y="421"/>
                  </a:lnTo>
                  <a:lnTo>
                    <a:pt x="817" y="421"/>
                  </a:lnTo>
                  <a:lnTo>
                    <a:pt x="849" y="417"/>
                  </a:lnTo>
                  <a:lnTo>
                    <a:pt x="876" y="410"/>
                  </a:lnTo>
                  <a:lnTo>
                    <a:pt x="921" y="384"/>
                  </a:lnTo>
                  <a:lnTo>
                    <a:pt x="952" y="340"/>
                  </a:lnTo>
                  <a:lnTo>
                    <a:pt x="961" y="292"/>
                  </a:lnTo>
                  <a:lnTo>
                    <a:pt x="952" y="252"/>
                  </a:lnTo>
                  <a:lnTo>
                    <a:pt x="930" y="205"/>
                  </a:lnTo>
                  <a:lnTo>
                    <a:pt x="894" y="157"/>
                  </a:lnTo>
                  <a:lnTo>
                    <a:pt x="849" y="109"/>
                  </a:lnTo>
                  <a:lnTo>
                    <a:pt x="800" y="65"/>
                  </a:lnTo>
                  <a:lnTo>
                    <a:pt x="741" y="32"/>
                  </a:lnTo>
                  <a:lnTo>
                    <a:pt x="678" y="7"/>
                  </a:lnTo>
                  <a:lnTo>
                    <a:pt x="615" y="0"/>
                  </a:lnTo>
                  <a:lnTo>
                    <a:pt x="319" y="0"/>
                  </a:lnTo>
                  <a:close/>
                </a:path>
              </a:pathLst>
            </a:custGeom>
            <a:solidFill>
              <a:srgbClr val="B7B7B7"/>
            </a:solidFill>
            <a:ln w="9525">
              <a:noFill/>
              <a:round/>
              <a:headEnd/>
              <a:tailEnd/>
            </a:ln>
          </p:spPr>
          <p:txBody>
            <a:bodyPr/>
            <a:lstStyle/>
            <a:p>
              <a:endParaRPr lang="en-GB" dirty="0"/>
            </a:p>
          </p:txBody>
        </p:sp>
        <p:sp>
          <p:nvSpPr>
            <p:cNvPr id="17" name="Freeform 15"/>
            <p:cNvSpPr>
              <a:spLocks/>
            </p:cNvSpPr>
            <p:nvPr/>
          </p:nvSpPr>
          <p:spPr bwMode="auto">
            <a:xfrm>
              <a:off x="2460" y="380"/>
              <a:ext cx="939" cy="421"/>
            </a:xfrm>
            <a:custGeom>
              <a:avLst/>
              <a:gdLst>
                <a:gd name="T0" fmla="*/ 315 w 939"/>
                <a:gd name="T1" fmla="*/ 0 h 421"/>
                <a:gd name="T2" fmla="*/ 256 w 939"/>
                <a:gd name="T3" fmla="*/ 7 h 421"/>
                <a:gd name="T4" fmla="*/ 198 w 939"/>
                <a:gd name="T5" fmla="*/ 32 h 421"/>
                <a:gd name="T6" fmla="*/ 144 w 939"/>
                <a:gd name="T7" fmla="*/ 65 h 421"/>
                <a:gd name="T8" fmla="*/ 99 w 939"/>
                <a:gd name="T9" fmla="*/ 109 h 421"/>
                <a:gd name="T10" fmla="*/ 59 w 939"/>
                <a:gd name="T11" fmla="*/ 157 h 421"/>
                <a:gd name="T12" fmla="*/ 27 w 939"/>
                <a:gd name="T13" fmla="*/ 205 h 421"/>
                <a:gd name="T14" fmla="*/ 9 w 939"/>
                <a:gd name="T15" fmla="*/ 252 h 421"/>
                <a:gd name="T16" fmla="*/ 0 w 939"/>
                <a:gd name="T17" fmla="*/ 292 h 421"/>
                <a:gd name="T18" fmla="*/ 9 w 939"/>
                <a:gd name="T19" fmla="*/ 340 h 421"/>
                <a:gd name="T20" fmla="*/ 41 w 939"/>
                <a:gd name="T21" fmla="*/ 384 h 421"/>
                <a:gd name="T22" fmla="*/ 81 w 939"/>
                <a:gd name="T23" fmla="*/ 410 h 421"/>
                <a:gd name="T24" fmla="*/ 108 w 939"/>
                <a:gd name="T25" fmla="*/ 417 h 421"/>
                <a:gd name="T26" fmla="*/ 135 w 939"/>
                <a:gd name="T27" fmla="*/ 421 h 421"/>
                <a:gd name="T28" fmla="*/ 804 w 939"/>
                <a:gd name="T29" fmla="*/ 421 h 421"/>
                <a:gd name="T30" fmla="*/ 831 w 939"/>
                <a:gd name="T31" fmla="*/ 417 h 421"/>
                <a:gd name="T32" fmla="*/ 858 w 939"/>
                <a:gd name="T33" fmla="*/ 410 h 421"/>
                <a:gd name="T34" fmla="*/ 898 w 939"/>
                <a:gd name="T35" fmla="*/ 384 h 421"/>
                <a:gd name="T36" fmla="*/ 930 w 939"/>
                <a:gd name="T37" fmla="*/ 340 h 421"/>
                <a:gd name="T38" fmla="*/ 939 w 939"/>
                <a:gd name="T39" fmla="*/ 292 h 421"/>
                <a:gd name="T40" fmla="*/ 930 w 939"/>
                <a:gd name="T41" fmla="*/ 252 h 421"/>
                <a:gd name="T42" fmla="*/ 907 w 939"/>
                <a:gd name="T43" fmla="*/ 205 h 421"/>
                <a:gd name="T44" fmla="*/ 876 w 939"/>
                <a:gd name="T45" fmla="*/ 157 h 421"/>
                <a:gd name="T46" fmla="*/ 831 w 939"/>
                <a:gd name="T47" fmla="*/ 109 h 421"/>
                <a:gd name="T48" fmla="*/ 782 w 939"/>
                <a:gd name="T49" fmla="*/ 65 h 421"/>
                <a:gd name="T50" fmla="*/ 723 w 939"/>
                <a:gd name="T51" fmla="*/ 32 h 421"/>
                <a:gd name="T52" fmla="*/ 665 w 939"/>
                <a:gd name="T53" fmla="*/ 7 h 421"/>
                <a:gd name="T54" fmla="*/ 602 w 939"/>
                <a:gd name="T55" fmla="*/ 0 h 421"/>
                <a:gd name="T56" fmla="*/ 315 w 939"/>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39"/>
                <a:gd name="T88" fmla="*/ 0 h 421"/>
                <a:gd name="T89" fmla="*/ 939 w 939"/>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39" h="421">
                  <a:moveTo>
                    <a:pt x="315" y="0"/>
                  </a:moveTo>
                  <a:lnTo>
                    <a:pt x="256" y="7"/>
                  </a:lnTo>
                  <a:lnTo>
                    <a:pt x="198" y="32"/>
                  </a:lnTo>
                  <a:lnTo>
                    <a:pt x="144" y="65"/>
                  </a:lnTo>
                  <a:lnTo>
                    <a:pt x="99" y="109"/>
                  </a:lnTo>
                  <a:lnTo>
                    <a:pt x="59" y="157"/>
                  </a:lnTo>
                  <a:lnTo>
                    <a:pt x="27" y="205"/>
                  </a:lnTo>
                  <a:lnTo>
                    <a:pt x="9" y="252"/>
                  </a:lnTo>
                  <a:lnTo>
                    <a:pt x="0" y="292"/>
                  </a:lnTo>
                  <a:lnTo>
                    <a:pt x="9" y="340"/>
                  </a:lnTo>
                  <a:lnTo>
                    <a:pt x="41" y="384"/>
                  </a:lnTo>
                  <a:lnTo>
                    <a:pt x="81" y="410"/>
                  </a:lnTo>
                  <a:lnTo>
                    <a:pt x="108" y="417"/>
                  </a:lnTo>
                  <a:lnTo>
                    <a:pt x="135" y="421"/>
                  </a:lnTo>
                  <a:lnTo>
                    <a:pt x="804" y="421"/>
                  </a:lnTo>
                  <a:lnTo>
                    <a:pt x="831" y="417"/>
                  </a:lnTo>
                  <a:lnTo>
                    <a:pt x="858" y="410"/>
                  </a:lnTo>
                  <a:lnTo>
                    <a:pt x="898" y="384"/>
                  </a:lnTo>
                  <a:lnTo>
                    <a:pt x="930" y="340"/>
                  </a:lnTo>
                  <a:lnTo>
                    <a:pt x="939" y="292"/>
                  </a:lnTo>
                  <a:lnTo>
                    <a:pt x="930" y="252"/>
                  </a:lnTo>
                  <a:lnTo>
                    <a:pt x="907" y="205"/>
                  </a:lnTo>
                  <a:lnTo>
                    <a:pt x="876" y="157"/>
                  </a:lnTo>
                  <a:lnTo>
                    <a:pt x="831" y="109"/>
                  </a:lnTo>
                  <a:lnTo>
                    <a:pt x="782" y="65"/>
                  </a:lnTo>
                  <a:lnTo>
                    <a:pt x="723" y="32"/>
                  </a:lnTo>
                  <a:lnTo>
                    <a:pt x="665" y="7"/>
                  </a:lnTo>
                  <a:lnTo>
                    <a:pt x="602" y="0"/>
                  </a:lnTo>
                  <a:lnTo>
                    <a:pt x="315" y="0"/>
                  </a:lnTo>
                  <a:close/>
                </a:path>
              </a:pathLst>
            </a:custGeom>
            <a:solidFill>
              <a:srgbClr val="C0C0C0"/>
            </a:solidFill>
            <a:ln w="9525">
              <a:noFill/>
              <a:round/>
              <a:headEnd/>
              <a:tailEnd/>
            </a:ln>
          </p:spPr>
          <p:txBody>
            <a:bodyPr/>
            <a:lstStyle/>
            <a:p>
              <a:endParaRPr lang="en-GB" dirty="0"/>
            </a:p>
          </p:txBody>
        </p:sp>
        <p:sp>
          <p:nvSpPr>
            <p:cNvPr id="18" name="Oval 16"/>
            <p:cNvSpPr>
              <a:spLocks noChangeArrowheads="1"/>
            </p:cNvSpPr>
            <p:nvPr/>
          </p:nvSpPr>
          <p:spPr bwMode="auto">
            <a:xfrm>
              <a:off x="2460" y="629"/>
              <a:ext cx="135" cy="117"/>
            </a:xfrm>
            <a:prstGeom prst="ellipse">
              <a:avLst/>
            </a:prstGeom>
            <a:solidFill>
              <a:srgbClr val="000000"/>
            </a:solidFill>
            <a:ln w="9525">
              <a:noFill/>
              <a:round/>
              <a:headEnd/>
              <a:tailEnd/>
            </a:ln>
          </p:spPr>
          <p:txBody>
            <a:bodyPr/>
            <a:lstStyle/>
            <a:p>
              <a:endParaRPr lang="en-GB" dirty="0"/>
            </a:p>
          </p:txBody>
        </p:sp>
        <p:sp>
          <p:nvSpPr>
            <p:cNvPr id="19" name="Oval 17"/>
            <p:cNvSpPr>
              <a:spLocks noChangeArrowheads="1"/>
            </p:cNvSpPr>
            <p:nvPr/>
          </p:nvSpPr>
          <p:spPr bwMode="auto">
            <a:xfrm>
              <a:off x="2460" y="632"/>
              <a:ext cx="135" cy="106"/>
            </a:xfrm>
            <a:prstGeom prst="ellipse">
              <a:avLst/>
            </a:prstGeom>
            <a:solidFill>
              <a:srgbClr val="1B1B1B"/>
            </a:solidFill>
            <a:ln w="9525">
              <a:noFill/>
              <a:round/>
              <a:headEnd/>
              <a:tailEnd/>
            </a:ln>
          </p:spPr>
          <p:txBody>
            <a:bodyPr/>
            <a:lstStyle/>
            <a:p>
              <a:endParaRPr lang="en-GB" dirty="0"/>
            </a:p>
          </p:txBody>
        </p:sp>
        <p:sp>
          <p:nvSpPr>
            <p:cNvPr id="20" name="Oval 18"/>
            <p:cNvSpPr>
              <a:spLocks noChangeArrowheads="1"/>
            </p:cNvSpPr>
            <p:nvPr/>
          </p:nvSpPr>
          <p:spPr bwMode="auto">
            <a:xfrm>
              <a:off x="2460" y="632"/>
              <a:ext cx="126" cy="103"/>
            </a:xfrm>
            <a:prstGeom prst="ellipse">
              <a:avLst/>
            </a:prstGeom>
            <a:solidFill>
              <a:srgbClr val="373737"/>
            </a:solidFill>
            <a:ln w="9525">
              <a:noFill/>
              <a:round/>
              <a:headEnd/>
              <a:tailEnd/>
            </a:ln>
          </p:spPr>
          <p:txBody>
            <a:bodyPr/>
            <a:lstStyle/>
            <a:p>
              <a:endParaRPr lang="en-GB" dirty="0"/>
            </a:p>
          </p:txBody>
        </p:sp>
        <p:sp>
          <p:nvSpPr>
            <p:cNvPr id="21" name="Oval 19"/>
            <p:cNvSpPr>
              <a:spLocks noChangeArrowheads="1"/>
            </p:cNvSpPr>
            <p:nvPr/>
          </p:nvSpPr>
          <p:spPr bwMode="auto">
            <a:xfrm>
              <a:off x="2465" y="632"/>
              <a:ext cx="121" cy="99"/>
            </a:xfrm>
            <a:prstGeom prst="ellipse">
              <a:avLst/>
            </a:prstGeom>
            <a:solidFill>
              <a:srgbClr val="525252"/>
            </a:solidFill>
            <a:ln w="9525">
              <a:noFill/>
              <a:round/>
              <a:headEnd/>
              <a:tailEnd/>
            </a:ln>
          </p:spPr>
          <p:txBody>
            <a:bodyPr/>
            <a:lstStyle/>
            <a:p>
              <a:endParaRPr lang="en-GB" dirty="0"/>
            </a:p>
          </p:txBody>
        </p:sp>
        <p:sp>
          <p:nvSpPr>
            <p:cNvPr id="22" name="Oval 20"/>
            <p:cNvSpPr>
              <a:spLocks noChangeArrowheads="1"/>
            </p:cNvSpPr>
            <p:nvPr/>
          </p:nvSpPr>
          <p:spPr bwMode="auto">
            <a:xfrm>
              <a:off x="2465" y="632"/>
              <a:ext cx="117" cy="95"/>
            </a:xfrm>
            <a:prstGeom prst="ellipse">
              <a:avLst/>
            </a:prstGeom>
            <a:solidFill>
              <a:srgbClr val="6E6E6E"/>
            </a:solidFill>
            <a:ln w="9525">
              <a:noFill/>
              <a:round/>
              <a:headEnd/>
              <a:tailEnd/>
            </a:ln>
          </p:spPr>
          <p:txBody>
            <a:bodyPr/>
            <a:lstStyle/>
            <a:p>
              <a:endParaRPr lang="en-GB" dirty="0"/>
            </a:p>
          </p:txBody>
        </p:sp>
        <p:sp>
          <p:nvSpPr>
            <p:cNvPr id="23" name="Oval 21"/>
            <p:cNvSpPr>
              <a:spLocks noChangeArrowheads="1"/>
            </p:cNvSpPr>
            <p:nvPr/>
          </p:nvSpPr>
          <p:spPr bwMode="auto">
            <a:xfrm>
              <a:off x="2465" y="632"/>
              <a:ext cx="112" cy="92"/>
            </a:xfrm>
            <a:prstGeom prst="ellipse">
              <a:avLst/>
            </a:prstGeom>
            <a:solidFill>
              <a:srgbClr val="898989"/>
            </a:solidFill>
            <a:ln w="9525">
              <a:noFill/>
              <a:round/>
              <a:headEnd/>
              <a:tailEnd/>
            </a:ln>
          </p:spPr>
          <p:txBody>
            <a:bodyPr/>
            <a:lstStyle/>
            <a:p>
              <a:endParaRPr lang="en-GB" dirty="0"/>
            </a:p>
          </p:txBody>
        </p:sp>
        <p:sp>
          <p:nvSpPr>
            <p:cNvPr id="24" name="Oval 22"/>
            <p:cNvSpPr>
              <a:spLocks noChangeArrowheads="1"/>
            </p:cNvSpPr>
            <p:nvPr/>
          </p:nvSpPr>
          <p:spPr bwMode="auto">
            <a:xfrm>
              <a:off x="2465" y="632"/>
              <a:ext cx="108" cy="88"/>
            </a:xfrm>
            <a:prstGeom prst="ellipse">
              <a:avLst/>
            </a:prstGeom>
            <a:solidFill>
              <a:srgbClr val="A5A5A5"/>
            </a:solidFill>
            <a:ln w="9525">
              <a:noFill/>
              <a:round/>
              <a:headEnd/>
              <a:tailEnd/>
            </a:ln>
          </p:spPr>
          <p:txBody>
            <a:bodyPr/>
            <a:lstStyle/>
            <a:p>
              <a:endParaRPr lang="en-GB" dirty="0"/>
            </a:p>
          </p:txBody>
        </p:sp>
        <p:sp>
          <p:nvSpPr>
            <p:cNvPr id="25" name="Oval 23"/>
            <p:cNvSpPr>
              <a:spLocks noChangeArrowheads="1"/>
            </p:cNvSpPr>
            <p:nvPr/>
          </p:nvSpPr>
          <p:spPr bwMode="auto">
            <a:xfrm>
              <a:off x="2469" y="636"/>
              <a:ext cx="95" cy="77"/>
            </a:xfrm>
            <a:prstGeom prst="ellipse">
              <a:avLst/>
            </a:prstGeom>
            <a:solidFill>
              <a:srgbClr val="C0C0C0"/>
            </a:solidFill>
            <a:ln w="9525">
              <a:noFill/>
              <a:round/>
              <a:headEnd/>
              <a:tailEnd/>
            </a:ln>
          </p:spPr>
          <p:txBody>
            <a:bodyPr/>
            <a:lstStyle/>
            <a:p>
              <a:endParaRPr lang="en-GB" dirty="0"/>
            </a:p>
          </p:txBody>
        </p:sp>
        <p:sp>
          <p:nvSpPr>
            <p:cNvPr id="26" name="Oval 24"/>
            <p:cNvSpPr>
              <a:spLocks noChangeArrowheads="1"/>
            </p:cNvSpPr>
            <p:nvPr/>
          </p:nvSpPr>
          <p:spPr bwMode="auto">
            <a:xfrm>
              <a:off x="3304" y="629"/>
              <a:ext cx="140" cy="117"/>
            </a:xfrm>
            <a:prstGeom prst="ellipse">
              <a:avLst/>
            </a:prstGeom>
            <a:solidFill>
              <a:srgbClr val="000000"/>
            </a:solidFill>
            <a:ln w="9525">
              <a:noFill/>
              <a:round/>
              <a:headEnd/>
              <a:tailEnd/>
            </a:ln>
          </p:spPr>
          <p:txBody>
            <a:bodyPr/>
            <a:lstStyle/>
            <a:p>
              <a:endParaRPr lang="en-GB" dirty="0"/>
            </a:p>
          </p:txBody>
        </p:sp>
        <p:sp>
          <p:nvSpPr>
            <p:cNvPr id="27" name="Oval 25"/>
            <p:cNvSpPr>
              <a:spLocks noChangeArrowheads="1"/>
            </p:cNvSpPr>
            <p:nvPr/>
          </p:nvSpPr>
          <p:spPr bwMode="auto">
            <a:xfrm>
              <a:off x="3304" y="632"/>
              <a:ext cx="131" cy="106"/>
            </a:xfrm>
            <a:prstGeom prst="ellipse">
              <a:avLst/>
            </a:prstGeom>
            <a:solidFill>
              <a:srgbClr val="1B1B1B"/>
            </a:solidFill>
            <a:ln w="9525">
              <a:noFill/>
              <a:round/>
              <a:headEnd/>
              <a:tailEnd/>
            </a:ln>
          </p:spPr>
          <p:txBody>
            <a:bodyPr/>
            <a:lstStyle/>
            <a:p>
              <a:endParaRPr lang="en-GB" dirty="0"/>
            </a:p>
          </p:txBody>
        </p:sp>
        <p:sp>
          <p:nvSpPr>
            <p:cNvPr id="28" name="Oval 26"/>
            <p:cNvSpPr>
              <a:spLocks noChangeArrowheads="1"/>
            </p:cNvSpPr>
            <p:nvPr/>
          </p:nvSpPr>
          <p:spPr bwMode="auto">
            <a:xfrm>
              <a:off x="3309" y="632"/>
              <a:ext cx="126" cy="103"/>
            </a:xfrm>
            <a:prstGeom prst="ellipse">
              <a:avLst/>
            </a:prstGeom>
            <a:solidFill>
              <a:srgbClr val="373737"/>
            </a:solidFill>
            <a:ln w="9525">
              <a:noFill/>
              <a:round/>
              <a:headEnd/>
              <a:tailEnd/>
            </a:ln>
          </p:spPr>
          <p:txBody>
            <a:bodyPr/>
            <a:lstStyle/>
            <a:p>
              <a:endParaRPr lang="en-GB" dirty="0"/>
            </a:p>
          </p:txBody>
        </p:sp>
        <p:sp>
          <p:nvSpPr>
            <p:cNvPr id="29" name="Oval 27"/>
            <p:cNvSpPr>
              <a:spLocks noChangeArrowheads="1"/>
            </p:cNvSpPr>
            <p:nvPr/>
          </p:nvSpPr>
          <p:spPr bwMode="auto">
            <a:xfrm>
              <a:off x="3309" y="632"/>
              <a:ext cx="121" cy="99"/>
            </a:xfrm>
            <a:prstGeom prst="ellipse">
              <a:avLst/>
            </a:prstGeom>
            <a:solidFill>
              <a:srgbClr val="525252"/>
            </a:solidFill>
            <a:ln w="9525">
              <a:noFill/>
              <a:round/>
              <a:headEnd/>
              <a:tailEnd/>
            </a:ln>
          </p:spPr>
          <p:txBody>
            <a:bodyPr/>
            <a:lstStyle/>
            <a:p>
              <a:endParaRPr lang="en-GB" dirty="0"/>
            </a:p>
          </p:txBody>
        </p:sp>
        <p:sp>
          <p:nvSpPr>
            <p:cNvPr id="30" name="Oval 28"/>
            <p:cNvSpPr>
              <a:spLocks noChangeArrowheads="1"/>
            </p:cNvSpPr>
            <p:nvPr/>
          </p:nvSpPr>
          <p:spPr bwMode="auto">
            <a:xfrm>
              <a:off x="3309" y="632"/>
              <a:ext cx="117" cy="95"/>
            </a:xfrm>
            <a:prstGeom prst="ellipse">
              <a:avLst/>
            </a:prstGeom>
            <a:solidFill>
              <a:srgbClr val="6E6E6E"/>
            </a:solidFill>
            <a:ln w="9525">
              <a:noFill/>
              <a:round/>
              <a:headEnd/>
              <a:tailEnd/>
            </a:ln>
          </p:spPr>
          <p:txBody>
            <a:bodyPr/>
            <a:lstStyle/>
            <a:p>
              <a:endParaRPr lang="en-GB" dirty="0"/>
            </a:p>
          </p:txBody>
        </p:sp>
        <p:sp>
          <p:nvSpPr>
            <p:cNvPr id="31" name="Oval 29"/>
            <p:cNvSpPr>
              <a:spLocks noChangeArrowheads="1"/>
            </p:cNvSpPr>
            <p:nvPr/>
          </p:nvSpPr>
          <p:spPr bwMode="auto">
            <a:xfrm>
              <a:off x="3313" y="632"/>
              <a:ext cx="104" cy="92"/>
            </a:xfrm>
            <a:prstGeom prst="ellipse">
              <a:avLst/>
            </a:prstGeom>
            <a:solidFill>
              <a:srgbClr val="898989"/>
            </a:solidFill>
            <a:ln w="9525">
              <a:noFill/>
              <a:round/>
              <a:headEnd/>
              <a:tailEnd/>
            </a:ln>
          </p:spPr>
          <p:txBody>
            <a:bodyPr/>
            <a:lstStyle/>
            <a:p>
              <a:endParaRPr lang="en-GB" dirty="0"/>
            </a:p>
          </p:txBody>
        </p:sp>
        <p:sp>
          <p:nvSpPr>
            <p:cNvPr id="32" name="Oval 30"/>
            <p:cNvSpPr>
              <a:spLocks noChangeArrowheads="1"/>
            </p:cNvSpPr>
            <p:nvPr/>
          </p:nvSpPr>
          <p:spPr bwMode="auto">
            <a:xfrm>
              <a:off x="3313" y="632"/>
              <a:ext cx="104" cy="88"/>
            </a:xfrm>
            <a:prstGeom prst="ellipse">
              <a:avLst/>
            </a:prstGeom>
            <a:solidFill>
              <a:srgbClr val="A5A5A5"/>
            </a:solidFill>
            <a:ln w="9525">
              <a:noFill/>
              <a:round/>
              <a:headEnd/>
              <a:tailEnd/>
            </a:ln>
          </p:spPr>
          <p:txBody>
            <a:bodyPr/>
            <a:lstStyle/>
            <a:p>
              <a:endParaRPr lang="en-GB" dirty="0"/>
            </a:p>
          </p:txBody>
        </p:sp>
        <p:sp>
          <p:nvSpPr>
            <p:cNvPr id="33" name="Oval 31"/>
            <p:cNvSpPr>
              <a:spLocks noChangeArrowheads="1"/>
            </p:cNvSpPr>
            <p:nvPr/>
          </p:nvSpPr>
          <p:spPr bwMode="auto">
            <a:xfrm>
              <a:off x="3313" y="636"/>
              <a:ext cx="99" cy="77"/>
            </a:xfrm>
            <a:prstGeom prst="ellipse">
              <a:avLst/>
            </a:prstGeom>
            <a:solidFill>
              <a:srgbClr val="C0C0C0"/>
            </a:solidFill>
            <a:ln w="9525">
              <a:noFill/>
              <a:round/>
              <a:headEnd/>
              <a:tailEnd/>
            </a:ln>
          </p:spPr>
          <p:txBody>
            <a:bodyPr/>
            <a:lstStyle/>
            <a:p>
              <a:endParaRPr lang="en-GB" dirty="0"/>
            </a:p>
          </p:txBody>
        </p:sp>
        <p:sp>
          <p:nvSpPr>
            <p:cNvPr id="34" name="Freeform 32"/>
            <p:cNvSpPr>
              <a:spLocks/>
            </p:cNvSpPr>
            <p:nvPr/>
          </p:nvSpPr>
          <p:spPr bwMode="auto">
            <a:xfrm>
              <a:off x="2151" y="255"/>
              <a:ext cx="1562" cy="666"/>
            </a:xfrm>
            <a:custGeom>
              <a:avLst/>
              <a:gdLst>
                <a:gd name="T0" fmla="*/ 601 w 1562"/>
                <a:gd name="T1" fmla="*/ 0 h 666"/>
                <a:gd name="T2" fmla="*/ 493 w 1562"/>
                <a:gd name="T3" fmla="*/ 297 h 666"/>
                <a:gd name="T4" fmla="*/ 525 w 1562"/>
                <a:gd name="T5" fmla="*/ 527 h 666"/>
                <a:gd name="T6" fmla="*/ 49 w 1562"/>
                <a:gd name="T7" fmla="*/ 527 h 666"/>
                <a:gd name="T8" fmla="*/ 0 w 1562"/>
                <a:gd name="T9" fmla="*/ 666 h 666"/>
                <a:gd name="T10" fmla="*/ 1562 w 1562"/>
                <a:gd name="T11" fmla="*/ 666 h 666"/>
                <a:gd name="T12" fmla="*/ 1535 w 1562"/>
                <a:gd name="T13" fmla="*/ 527 h 666"/>
                <a:gd name="T14" fmla="*/ 1055 w 1562"/>
                <a:gd name="T15" fmla="*/ 527 h 666"/>
                <a:gd name="T16" fmla="*/ 1086 w 1562"/>
                <a:gd name="T17" fmla="*/ 297 h 666"/>
                <a:gd name="T18" fmla="*/ 974 w 1562"/>
                <a:gd name="T19" fmla="*/ 0 h 666"/>
                <a:gd name="T20" fmla="*/ 601 w 1562"/>
                <a:gd name="T21" fmla="*/ 0 h 6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2"/>
                <a:gd name="T34" fmla="*/ 0 h 666"/>
                <a:gd name="T35" fmla="*/ 1562 w 1562"/>
                <a:gd name="T36" fmla="*/ 666 h 6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2" h="666">
                  <a:moveTo>
                    <a:pt x="601" y="0"/>
                  </a:moveTo>
                  <a:lnTo>
                    <a:pt x="493" y="297"/>
                  </a:lnTo>
                  <a:lnTo>
                    <a:pt x="525" y="527"/>
                  </a:lnTo>
                  <a:lnTo>
                    <a:pt x="49" y="527"/>
                  </a:lnTo>
                  <a:lnTo>
                    <a:pt x="0" y="666"/>
                  </a:lnTo>
                  <a:lnTo>
                    <a:pt x="1562" y="666"/>
                  </a:lnTo>
                  <a:lnTo>
                    <a:pt x="1535" y="527"/>
                  </a:lnTo>
                  <a:lnTo>
                    <a:pt x="1055" y="527"/>
                  </a:lnTo>
                  <a:lnTo>
                    <a:pt x="1086" y="297"/>
                  </a:lnTo>
                  <a:lnTo>
                    <a:pt x="974" y="0"/>
                  </a:lnTo>
                  <a:lnTo>
                    <a:pt x="601" y="0"/>
                  </a:lnTo>
                  <a:close/>
                </a:path>
              </a:pathLst>
            </a:custGeom>
            <a:solidFill>
              <a:srgbClr val="C0C0C0"/>
            </a:solidFill>
            <a:ln w="0">
              <a:solidFill>
                <a:srgbClr val="FFFFFF"/>
              </a:solidFill>
              <a:round/>
              <a:headEnd/>
              <a:tailEnd/>
            </a:ln>
          </p:spPr>
          <p:txBody>
            <a:bodyPr/>
            <a:lstStyle/>
            <a:p>
              <a:endParaRPr lang="en-GB" dirty="0"/>
            </a:p>
          </p:txBody>
        </p:sp>
        <p:sp>
          <p:nvSpPr>
            <p:cNvPr id="35" name="Rectangle 33"/>
            <p:cNvSpPr>
              <a:spLocks noChangeArrowheads="1"/>
            </p:cNvSpPr>
            <p:nvPr/>
          </p:nvSpPr>
          <p:spPr bwMode="auto">
            <a:xfrm>
              <a:off x="2142" y="914"/>
              <a:ext cx="1584" cy="44"/>
            </a:xfrm>
            <a:prstGeom prst="rect">
              <a:avLst/>
            </a:prstGeom>
            <a:solidFill>
              <a:srgbClr val="808080"/>
            </a:solidFill>
            <a:ln w="9525">
              <a:noFill/>
              <a:miter lim="800000"/>
              <a:headEnd/>
              <a:tailEnd/>
            </a:ln>
          </p:spPr>
          <p:txBody>
            <a:bodyPr/>
            <a:lstStyle/>
            <a:p>
              <a:endParaRPr lang="en-GB" dirty="0"/>
            </a:p>
          </p:txBody>
        </p:sp>
        <p:sp>
          <p:nvSpPr>
            <p:cNvPr id="36" name="Freeform 34"/>
            <p:cNvSpPr>
              <a:spLocks/>
            </p:cNvSpPr>
            <p:nvPr/>
          </p:nvSpPr>
          <p:spPr bwMode="auto">
            <a:xfrm>
              <a:off x="2689" y="277"/>
              <a:ext cx="517" cy="286"/>
            </a:xfrm>
            <a:custGeom>
              <a:avLst/>
              <a:gdLst>
                <a:gd name="T0" fmla="*/ 0 w 517"/>
                <a:gd name="T1" fmla="*/ 286 h 286"/>
                <a:gd name="T2" fmla="*/ 95 w 517"/>
                <a:gd name="T3" fmla="*/ 0 h 286"/>
                <a:gd name="T4" fmla="*/ 427 w 517"/>
                <a:gd name="T5" fmla="*/ 4 h 286"/>
                <a:gd name="T6" fmla="*/ 517 w 517"/>
                <a:gd name="T7" fmla="*/ 282 h 286"/>
                <a:gd name="T8" fmla="*/ 395 w 517"/>
                <a:gd name="T9" fmla="*/ 44 h 286"/>
                <a:gd name="T10" fmla="*/ 113 w 517"/>
                <a:gd name="T11" fmla="*/ 44 h 286"/>
                <a:gd name="T12" fmla="*/ 0 w 517"/>
                <a:gd name="T13" fmla="*/ 286 h 286"/>
                <a:gd name="T14" fmla="*/ 0 60000 65536"/>
                <a:gd name="T15" fmla="*/ 0 60000 65536"/>
                <a:gd name="T16" fmla="*/ 0 60000 65536"/>
                <a:gd name="T17" fmla="*/ 0 60000 65536"/>
                <a:gd name="T18" fmla="*/ 0 60000 65536"/>
                <a:gd name="T19" fmla="*/ 0 60000 65536"/>
                <a:gd name="T20" fmla="*/ 0 60000 65536"/>
                <a:gd name="T21" fmla="*/ 0 w 517"/>
                <a:gd name="T22" fmla="*/ 0 h 286"/>
                <a:gd name="T23" fmla="*/ 517 w 517"/>
                <a:gd name="T24" fmla="*/ 286 h 2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7" h="286">
                  <a:moveTo>
                    <a:pt x="0" y="286"/>
                  </a:moveTo>
                  <a:lnTo>
                    <a:pt x="95" y="0"/>
                  </a:lnTo>
                  <a:lnTo>
                    <a:pt x="427" y="4"/>
                  </a:lnTo>
                  <a:lnTo>
                    <a:pt x="517" y="282"/>
                  </a:lnTo>
                  <a:lnTo>
                    <a:pt x="395" y="44"/>
                  </a:lnTo>
                  <a:lnTo>
                    <a:pt x="113" y="44"/>
                  </a:lnTo>
                  <a:lnTo>
                    <a:pt x="0" y="286"/>
                  </a:lnTo>
                  <a:close/>
                </a:path>
              </a:pathLst>
            </a:custGeom>
            <a:solidFill>
              <a:srgbClr val="404040"/>
            </a:solidFill>
            <a:ln w="9525">
              <a:noFill/>
              <a:round/>
              <a:headEnd/>
              <a:tailEnd/>
            </a:ln>
          </p:spPr>
          <p:txBody>
            <a:bodyPr/>
            <a:lstStyle/>
            <a:p>
              <a:endParaRPr lang="en-GB" dirty="0"/>
            </a:p>
          </p:txBody>
        </p:sp>
        <p:sp>
          <p:nvSpPr>
            <p:cNvPr id="37" name="AutoShape 35"/>
            <p:cNvSpPr>
              <a:spLocks noChangeArrowheads="1"/>
            </p:cNvSpPr>
            <p:nvPr/>
          </p:nvSpPr>
          <p:spPr bwMode="auto">
            <a:xfrm>
              <a:off x="2797" y="369"/>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38" name="AutoShape 36"/>
            <p:cNvSpPr>
              <a:spLocks noChangeArrowheads="1"/>
            </p:cNvSpPr>
            <p:nvPr/>
          </p:nvSpPr>
          <p:spPr bwMode="auto">
            <a:xfrm>
              <a:off x="2797" y="376"/>
              <a:ext cx="310" cy="18"/>
            </a:xfrm>
            <a:prstGeom prst="roundRect">
              <a:avLst>
                <a:gd name="adj" fmla="val 50000"/>
              </a:avLst>
            </a:prstGeom>
            <a:solidFill>
              <a:srgbClr val="404040"/>
            </a:solidFill>
            <a:ln w="9525">
              <a:noFill/>
              <a:round/>
              <a:headEnd/>
              <a:tailEnd/>
            </a:ln>
          </p:spPr>
          <p:txBody>
            <a:bodyPr/>
            <a:lstStyle/>
            <a:p>
              <a:endParaRPr lang="en-GB" dirty="0"/>
            </a:p>
          </p:txBody>
        </p:sp>
        <p:sp>
          <p:nvSpPr>
            <p:cNvPr id="39" name="AutoShape 37"/>
            <p:cNvSpPr>
              <a:spLocks noChangeArrowheads="1"/>
            </p:cNvSpPr>
            <p:nvPr/>
          </p:nvSpPr>
          <p:spPr bwMode="auto">
            <a:xfrm>
              <a:off x="2797" y="416"/>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40" name="AutoShape 38"/>
            <p:cNvSpPr>
              <a:spLocks noChangeArrowheads="1"/>
            </p:cNvSpPr>
            <p:nvPr/>
          </p:nvSpPr>
          <p:spPr bwMode="auto">
            <a:xfrm>
              <a:off x="2797" y="423"/>
              <a:ext cx="310" cy="19"/>
            </a:xfrm>
            <a:prstGeom prst="roundRect">
              <a:avLst>
                <a:gd name="adj" fmla="val 50000"/>
              </a:avLst>
            </a:prstGeom>
            <a:solidFill>
              <a:srgbClr val="404040"/>
            </a:solidFill>
            <a:ln w="9525">
              <a:noFill/>
              <a:round/>
              <a:headEnd/>
              <a:tailEnd/>
            </a:ln>
          </p:spPr>
          <p:txBody>
            <a:bodyPr/>
            <a:lstStyle/>
            <a:p>
              <a:endParaRPr lang="en-GB" dirty="0"/>
            </a:p>
          </p:txBody>
        </p:sp>
        <p:sp>
          <p:nvSpPr>
            <p:cNvPr id="41" name="AutoShape 39"/>
            <p:cNvSpPr>
              <a:spLocks noChangeArrowheads="1"/>
            </p:cNvSpPr>
            <p:nvPr/>
          </p:nvSpPr>
          <p:spPr bwMode="auto">
            <a:xfrm>
              <a:off x="2797" y="467"/>
              <a:ext cx="310" cy="30"/>
            </a:xfrm>
            <a:prstGeom prst="roundRect">
              <a:avLst>
                <a:gd name="adj" fmla="val 31250"/>
              </a:avLst>
            </a:prstGeom>
            <a:solidFill>
              <a:srgbClr val="FFFFFF"/>
            </a:solidFill>
            <a:ln w="9525">
              <a:noFill/>
              <a:round/>
              <a:headEnd/>
              <a:tailEnd/>
            </a:ln>
          </p:spPr>
          <p:txBody>
            <a:bodyPr/>
            <a:lstStyle/>
            <a:p>
              <a:endParaRPr lang="en-GB" dirty="0"/>
            </a:p>
          </p:txBody>
        </p:sp>
        <p:sp>
          <p:nvSpPr>
            <p:cNvPr id="42" name="AutoShape 40"/>
            <p:cNvSpPr>
              <a:spLocks noChangeArrowheads="1"/>
            </p:cNvSpPr>
            <p:nvPr/>
          </p:nvSpPr>
          <p:spPr bwMode="auto">
            <a:xfrm>
              <a:off x="2797" y="475"/>
              <a:ext cx="310" cy="25"/>
            </a:xfrm>
            <a:prstGeom prst="roundRect">
              <a:avLst>
                <a:gd name="adj" fmla="val 35713"/>
              </a:avLst>
            </a:prstGeom>
            <a:solidFill>
              <a:srgbClr val="404040"/>
            </a:solidFill>
            <a:ln w="9525">
              <a:noFill/>
              <a:round/>
              <a:headEnd/>
              <a:tailEnd/>
            </a:ln>
          </p:spPr>
          <p:txBody>
            <a:bodyPr/>
            <a:lstStyle/>
            <a:p>
              <a:endParaRPr lang="en-GB" dirty="0"/>
            </a:p>
          </p:txBody>
        </p:sp>
        <p:sp>
          <p:nvSpPr>
            <p:cNvPr id="43" name="AutoShape 41"/>
            <p:cNvSpPr>
              <a:spLocks noChangeArrowheads="1"/>
            </p:cNvSpPr>
            <p:nvPr/>
          </p:nvSpPr>
          <p:spPr bwMode="auto">
            <a:xfrm>
              <a:off x="2734" y="519"/>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4" name="AutoShape 42"/>
            <p:cNvSpPr>
              <a:spLocks noChangeArrowheads="1"/>
            </p:cNvSpPr>
            <p:nvPr/>
          </p:nvSpPr>
          <p:spPr bwMode="auto">
            <a:xfrm>
              <a:off x="2734" y="526"/>
              <a:ext cx="431" cy="26"/>
            </a:xfrm>
            <a:prstGeom prst="roundRect">
              <a:avLst>
                <a:gd name="adj" fmla="val 35713"/>
              </a:avLst>
            </a:prstGeom>
            <a:solidFill>
              <a:srgbClr val="404040"/>
            </a:solidFill>
            <a:ln w="9525">
              <a:noFill/>
              <a:round/>
              <a:headEnd/>
              <a:tailEnd/>
            </a:ln>
          </p:spPr>
          <p:txBody>
            <a:bodyPr/>
            <a:lstStyle/>
            <a:p>
              <a:endParaRPr lang="en-GB" dirty="0"/>
            </a:p>
          </p:txBody>
        </p:sp>
        <p:sp>
          <p:nvSpPr>
            <p:cNvPr id="45" name="AutoShape 43"/>
            <p:cNvSpPr>
              <a:spLocks noChangeArrowheads="1"/>
            </p:cNvSpPr>
            <p:nvPr/>
          </p:nvSpPr>
          <p:spPr bwMode="auto">
            <a:xfrm>
              <a:off x="2734" y="577"/>
              <a:ext cx="431" cy="26"/>
            </a:xfrm>
            <a:prstGeom prst="roundRect">
              <a:avLst>
                <a:gd name="adj" fmla="val 42856"/>
              </a:avLst>
            </a:prstGeom>
            <a:solidFill>
              <a:srgbClr val="FFFFFF"/>
            </a:solidFill>
            <a:ln w="9525">
              <a:noFill/>
              <a:round/>
              <a:headEnd/>
              <a:tailEnd/>
            </a:ln>
          </p:spPr>
          <p:txBody>
            <a:bodyPr/>
            <a:lstStyle/>
            <a:p>
              <a:endParaRPr lang="en-GB" dirty="0"/>
            </a:p>
          </p:txBody>
        </p:sp>
        <p:sp>
          <p:nvSpPr>
            <p:cNvPr id="46" name="AutoShape 44"/>
            <p:cNvSpPr>
              <a:spLocks noChangeArrowheads="1"/>
            </p:cNvSpPr>
            <p:nvPr/>
          </p:nvSpPr>
          <p:spPr bwMode="auto">
            <a:xfrm>
              <a:off x="2734" y="585"/>
              <a:ext cx="431" cy="18"/>
            </a:xfrm>
            <a:prstGeom prst="roundRect">
              <a:avLst>
                <a:gd name="adj" fmla="val 50000"/>
              </a:avLst>
            </a:prstGeom>
            <a:solidFill>
              <a:srgbClr val="404040"/>
            </a:solidFill>
            <a:ln w="9525">
              <a:noFill/>
              <a:round/>
              <a:headEnd/>
              <a:tailEnd/>
            </a:ln>
          </p:spPr>
          <p:txBody>
            <a:bodyPr/>
            <a:lstStyle/>
            <a:p>
              <a:endParaRPr lang="en-GB" dirty="0"/>
            </a:p>
          </p:txBody>
        </p:sp>
        <p:sp>
          <p:nvSpPr>
            <p:cNvPr id="47" name="AutoShape 45"/>
            <p:cNvSpPr>
              <a:spLocks noChangeArrowheads="1"/>
            </p:cNvSpPr>
            <p:nvPr/>
          </p:nvSpPr>
          <p:spPr bwMode="auto">
            <a:xfrm>
              <a:off x="2734" y="625"/>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8" name="AutoShape 46"/>
            <p:cNvSpPr>
              <a:spLocks noChangeArrowheads="1"/>
            </p:cNvSpPr>
            <p:nvPr/>
          </p:nvSpPr>
          <p:spPr bwMode="auto">
            <a:xfrm>
              <a:off x="2734" y="632"/>
              <a:ext cx="431" cy="22"/>
            </a:xfrm>
            <a:prstGeom prst="roundRect">
              <a:avLst>
                <a:gd name="adj" fmla="val 41667"/>
              </a:avLst>
            </a:prstGeom>
            <a:solidFill>
              <a:srgbClr val="404040"/>
            </a:solidFill>
            <a:ln w="9525">
              <a:noFill/>
              <a:round/>
              <a:headEnd/>
              <a:tailEnd/>
            </a:ln>
          </p:spPr>
          <p:txBody>
            <a:bodyPr/>
            <a:lstStyle/>
            <a:p>
              <a:endParaRPr lang="en-GB" dirty="0"/>
            </a:p>
          </p:txBody>
        </p:sp>
      </p:grpSp>
      <p:sp>
        <p:nvSpPr>
          <p:cNvPr id="49" name="TextBox 48"/>
          <p:cNvSpPr txBox="1"/>
          <p:nvPr/>
        </p:nvSpPr>
        <p:spPr>
          <a:xfrm>
            <a:off x="3144182" y="2874616"/>
            <a:ext cx="3069285" cy="2062103"/>
          </a:xfrm>
          <a:prstGeom prst="rect">
            <a:avLst/>
          </a:prstGeom>
          <a:noFill/>
        </p:spPr>
        <p:txBody>
          <a:bodyPr wrap="square" rtlCol="0">
            <a:spAutoFit/>
          </a:bodyPr>
          <a:lstStyle/>
          <a:p>
            <a:pPr algn="ctr"/>
            <a:r>
              <a:rPr lang="en-GB" sz="3200" b="1" dirty="0">
                <a:solidFill>
                  <a:schemeClr val="accent1">
                    <a:lumMod val="25000"/>
                  </a:schemeClr>
                </a:solidFill>
                <a:latin typeface="Calibri" pitchFamily="34" charset="0"/>
              </a:rPr>
              <a:t>Handling</a:t>
            </a:r>
          </a:p>
          <a:p>
            <a:pPr algn="ctr"/>
            <a:r>
              <a:rPr lang="en-GB" sz="3200" b="1" dirty="0">
                <a:solidFill>
                  <a:schemeClr val="accent1">
                    <a:lumMod val="25000"/>
                  </a:schemeClr>
                </a:solidFill>
                <a:latin typeface="Calibri" pitchFamily="34" charset="0"/>
              </a:rPr>
              <a:t>of </a:t>
            </a:r>
          </a:p>
          <a:p>
            <a:pPr algn="ctr"/>
            <a:r>
              <a:rPr lang="en-GB" sz="3200" b="1" dirty="0">
                <a:solidFill>
                  <a:schemeClr val="accent1">
                    <a:lumMod val="25000"/>
                  </a:schemeClr>
                </a:solidFill>
                <a:latin typeface="Calibri" pitchFamily="34" charset="0"/>
              </a:rPr>
              <a:t>Electronic</a:t>
            </a:r>
          </a:p>
          <a:p>
            <a:pPr algn="ctr"/>
            <a:r>
              <a:rPr lang="en-GB" sz="3200" b="1" dirty="0">
                <a:solidFill>
                  <a:schemeClr val="accent1">
                    <a:lumMod val="25000"/>
                  </a:schemeClr>
                </a:solidFill>
                <a:latin typeface="Calibri" pitchFamily="34" charset="0"/>
              </a:rPr>
              <a:t>Evidence</a:t>
            </a:r>
          </a:p>
        </p:txBody>
      </p:sp>
    </p:spTree>
    <p:extLst>
      <p:ext uri="{BB962C8B-B14F-4D97-AF65-F5344CB8AC3E}">
        <p14:creationId xmlns:p14="http://schemas.microsoft.com/office/powerpoint/2010/main" val="5598995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811097" y="881062"/>
            <a:ext cx="3673475" cy="5750557"/>
            <a:chOff x="1338" y="255"/>
            <a:chExt cx="3192" cy="3900"/>
          </a:xfrm>
        </p:grpSpPr>
        <p:sp>
          <p:nvSpPr>
            <p:cNvPr id="5" name="AutoShape 3"/>
            <p:cNvSpPr>
              <a:spLocks noChangeAspect="1" noChangeArrowheads="1" noTextEdit="1"/>
            </p:cNvSpPr>
            <p:nvPr/>
          </p:nvSpPr>
          <p:spPr bwMode="auto">
            <a:xfrm>
              <a:off x="1338" y="255"/>
              <a:ext cx="3192" cy="3900"/>
            </a:xfrm>
            <a:prstGeom prst="rect">
              <a:avLst/>
            </a:prstGeom>
            <a:solidFill>
              <a:schemeClr val="bg1"/>
            </a:solidFill>
            <a:ln w="9525">
              <a:noFill/>
              <a:miter lim="800000"/>
              <a:headEnd/>
              <a:tailEnd/>
            </a:ln>
          </p:spPr>
          <p:txBody>
            <a:bodyPr/>
            <a:lstStyle/>
            <a:p>
              <a:endParaRPr lang="en-GB" dirty="0"/>
            </a:p>
          </p:txBody>
        </p:sp>
        <p:sp>
          <p:nvSpPr>
            <p:cNvPr id="6" name="AutoShape 4"/>
            <p:cNvSpPr>
              <a:spLocks noChangeArrowheads="1"/>
            </p:cNvSpPr>
            <p:nvPr/>
          </p:nvSpPr>
          <p:spPr bwMode="auto">
            <a:xfrm>
              <a:off x="1338" y="526"/>
              <a:ext cx="3188" cy="3623"/>
            </a:xfrm>
            <a:prstGeom prst="roundRect">
              <a:avLst>
                <a:gd name="adj" fmla="val 2463"/>
              </a:avLst>
            </a:prstGeom>
            <a:solidFill>
              <a:schemeClr val="accent2">
                <a:lumMod val="50000"/>
              </a:schemeClr>
            </a:solidFill>
            <a:ln w="9525">
              <a:noFill/>
              <a:round/>
              <a:headEnd/>
              <a:tailEnd/>
            </a:ln>
          </p:spPr>
          <p:txBody>
            <a:bodyPr/>
            <a:lstStyle/>
            <a:p>
              <a:pPr>
                <a:defRPr/>
              </a:pPr>
              <a:endParaRPr lang="en-GB" dirty="0"/>
            </a:p>
          </p:txBody>
        </p:sp>
        <p:sp>
          <p:nvSpPr>
            <p:cNvPr id="7" name="AutoShape 5"/>
            <p:cNvSpPr>
              <a:spLocks noChangeArrowheads="1"/>
            </p:cNvSpPr>
            <p:nvPr/>
          </p:nvSpPr>
          <p:spPr bwMode="auto">
            <a:xfrm>
              <a:off x="1419" y="526"/>
              <a:ext cx="3053" cy="3585"/>
            </a:xfrm>
            <a:prstGeom prst="roundRect">
              <a:avLst>
                <a:gd name="adj" fmla="val 2500"/>
              </a:avLst>
            </a:prstGeom>
            <a:solidFill>
              <a:srgbClr val="0070C0"/>
            </a:solidFill>
            <a:ln w="9525">
              <a:noFill/>
              <a:round/>
              <a:headEnd/>
              <a:tailEnd/>
            </a:ln>
          </p:spPr>
          <p:txBody>
            <a:bodyPr/>
            <a:lstStyle/>
            <a:p>
              <a:endParaRPr lang="en-GB" dirty="0"/>
            </a:p>
          </p:txBody>
        </p:sp>
        <p:sp>
          <p:nvSpPr>
            <p:cNvPr id="8" name="Freeform 6"/>
            <p:cNvSpPr>
              <a:spLocks/>
            </p:cNvSpPr>
            <p:nvPr/>
          </p:nvSpPr>
          <p:spPr bwMode="auto">
            <a:xfrm>
              <a:off x="1419" y="526"/>
              <a:ext cx="3047" cy="122"/>
            </a:xfrm>
            <a:custGeom>
              <a:avLst/>
              <a:gdLst/>
              <a:ahLst/>
              <a:cxnLst>
                <a:cxn ang="0">
                  <a:pos x="0" y="124"/>
                </a:cxn>
                <a:cxn ang="0">
                  <a:pos x="13" y="77"/>
                </a:cxn>
                <a:cxn ang="0">
                  <a:pos x="45" y="37"/>
                </a:cxn>
                <a:cxn ang="0">
                  <a:pos x="94" y="11"/>
                </a:cxn>
                <a:cxn ang="0">
                  <a:pos x="152" y="0"/>
                </a:cxn>
                <a:cxn ang="0">
                  <a:pos x="2896" y="0"/>
                </a:cxn>
                <a:cxn ang="0">
                  <a:pos x="2954" y="11"/>
                </a:cxn>
                <a:cxn ang="0">
                  <a:pos x="3003" y="37"/>
                </a:cxn>
                <a:cxn ang="0">
                  <a:pos x="3035" y="77"/>
                </a:cxn>
                <a:cxn ang="0">
                  <a:pos x="3048" y="124"/>
                </a:cxn>
                <a:cxn ang="0">
                  <a:pos x="2913" y="62"/>
                </a:cxn>
                <a:cxn ang="0">
                  <a:pos x="112" y="62"/>
                </a:cxn>
                <a:cxn ang="0">
                  <a:pos x="0" y="124"/>
                </a:cxn>
              </a:cxnLst>
              <a:rect l="0" t="0" r="r" b="b"/>
              <a:pathLst>
                <a:path w="3048" h="124">
                  <a:moveTo>
                    <a:pt x="0" y="124"/>
                  </a:moveTo>
                  <a:lnTo>
                    <a:pt x="13" y="77"/>
                  </a:lnTo>
                  <a:lnTo>
                    <a:pt x="45" y="37"/>
                  </a:lnTo>
                  <a:lnTo>
                    <a:pt x="94" y="11"/>
                  </a:lnTo>
                  <a:lnTo>
                    <a:pt x="152" y="0"/>
                  </a:lnTo>
                  <a:lnTo>
                    <a:pt x="2896" y="0"/>
                  </a:lnTo>
                  <a:lnTo>
                    <a:pt x="2954" y="11"/>
                  </a:lnTo>
                  <a:lnTo>
                    <a:pt x="3003" y="37"/>
                  </a:lnTo>
                  <a:lnTo>
                    <a:pt x="3035" y="77"/>
                  </a:lnTo>
                  <a:lnTo>
                    <a:pt x="3048" y="124"/>
                  </a:lnTo>
                  <a:lnTo>
                    <a:pt x="2913" y="62"/>
                  </a:lnTo>
                  <a:lnTo>
                    <a:pt x="112" y="62"/>
                  </a:lnTo>
                  <a:lnTo>
                    <a:pt x="0" y="124"/>
                  </a:lnTo>
                  <a:close/>
                </a:path>
              </a:pathLst>
            </a:custGeom>
            <a:solidFill>
              <a:schemeClr val="accent1">
                <a:lumMod val="50000"/>
              </a:schemeClr>
            </a:solidFill>
            <a:ln w="9525">
              <a:noFill/>
              <a:round/>
              <a:headEnd/>
              <a:tailEnd/>
            </a:ln>
          </p:spPr>
          <p:txBody>
            <a:bodyPr/>
            <a:lstStyle/>
            <a:p>
              <a:pPr>
                <a:defRPr/>
              </a:pPr>
              <a:endParaRPr lang="en-GB" dirty="0"/>
            </a:p>
          </p:txBody>
        </p:sp>
        <p:sp>
          <p:nvSpPr>
            <p:cNvPr id="9" name="Rectangle 7"/>
            <p:cNvSpPr>
              <a:spLocks noChangeArrowheads="1"/>
            </p:cNvSpPr>
            <p:nvPr/>
          </p:nvSpPr>
          <p:spPr bwMode="auto">
            <a:xfrm>
              <a:off x="1612" y="856"/>
              <a:ext cx="2667" cy="3006"/>
            </a:xfrm>
            <a:prstGeom prst="rect">
              <a:avLst/>
            </a:prstGeom>
            <a:solidFill>
              <a:srgbClr val="FFFFFF"/>
            </a:solidFill>
            <a:ln w="9525">
              <a:noFill/>
              <a:miter lim="800000"/>
              <a:headEnd/>
              <a:tailEnd/>
            </a:ln>
          </p:spPr>
          <p:txBody>
            <a:bodyPr/>
            <a:lstStyle/>
            <a:p>
              <a:endParaRPr lang="en-GB" dirty="0"/>
            </a:p>
          </p:txBody>
        </p:sp>
        <p:sp>
          <p:nvSpPr>
            <p:cNvPr id="10" name="Freeform 8"/>
            <p:cNvSpPr>
              <a:spLocks/>
            </p:cNvSpPr>
            <p:nvPr/>
          </p:nvSpPr>
          <p:spPr bwMode="auto">
            <a:xfrm>
              <a:off x="2402" y="380"/>
              <a:ext cx="1073" cy="421"/>
            </a:xfrm>
            <a:custGeom>
              <a:avLst/>
              <a:gdLst>
                <a:gd name="T0" fmla="*/ 359 w 1073"/>
                <a:gd name="T1" fmla="*/ 0 h 421"/>
                <a:gd name="T2" fmla="*/ 292 w 1073"/>
                <a:gd name="T3" fmla="*/ 7 h 421"/>
                <a:gd name="T4" fmla="*/ 224 w 1073"/>
                <a:gd name="T5" fmla="*/ 32 h 421"/>
                <a:gd name="T6" fmla="*/ 166 w 1073"/>
                <a:gd name="T7" fmla="*/ 65 h 421"/>
                <a:gd name="T8" fmla="*/ 112 w 1073"/>
                <a:gd name="T9" fmla="*/ 109 h 421"/>
                <a:gd name="T10" fmla="*/ 67 w 1073"/>
                <a:gd name="T11" fmla="*/ 157 h 421"/>
                <a:gd name="T12" fmla="*/ 31 w 1073"/>
                <a:gd name="T13" fmla="*/ 205 h 421"/>
                <a:gd name="T14" fmla="*/ 9 w 1073"/>
                <a:gd name="T15" fmla="*/ 252 h 421"/>
                <a:gd name="T16" fmla="*/ 0 w 1073"/>
                <a:gd name="T17" fmla="*/ 292 h 421"/>
                <a:gd name="T18" fmla="*/ 13 w 1073"/>
                <a:gd name="T19" fmla="*/ 340 h 421"/>
                <a:gd name="T20" fmla="*/ 45 w 1073"/>
                <a:gd name="T21" fmla="*/ 384 h 421"/>
                <a:gd name="T22" fmla="*/ 94 w 1073"/>
                <a:gd name="T23" fmla="*/ 410 h 421"/>
                <a:gd name="T24" fmla="*/ 126 w 1073"/>
                <a:gd name="T25" fmla="*/ 417 h 421"/>
                <a:gd name="T26" fmla="*/ 157 w 1073"/>
                <a:gd name="T27" fmla="*/ 421 h 421"/>
                <a:gd name="T28" fmla="*/ 916 w 1073"/>
                <a:gd name="T29" fmla="*/ 421 h 421"/>
                <a:gd name="T30" fmla="*/ 947 w 1073"/>
                <a:gd name="T31" fmla="*/ 417 h 421"/>
                <a:gd name="T32" fmla="*/ 974 w 1073"/>
                <a:gd name="T33" fmla="*/ 410 h 421"/>
                <a:gd name="T34" fmla="*/ 1028 w 1073"/>
                <a:gd name="T35" fmla="*/ 384 h 421"/>
                <a:gd name="T36" fmla="*/ 1060 w 1073"/>
                <a:gd name="T37" fmla="*/ 340 h 421"/>
                <a:gd name="T38" fmla="*/ 1068 w 1073"/>
                <a:gd name="T39" fmla="*/ 318 h 421"/>
                <a:gd name="T40" fmla="*/ 1073 w 1073"/>
                <a:gd name="T41" fmla="*/ 292 h 421"/>
                <a:gd name="T42" fmla="*/ 1064 w 1073"/>
                <a:gd name="T43" fmla="*/ 252 h 421"/>
                <a:gd name="T44" fmla="*/ 1037 w 1073"/>
                <a:gd name="T45" fmla="*/ 205 h 421"/>
                <a:gd name="T46" fmla="*/ 1001 w 1073"/>
                <a:gd name="T47" fmla="*/ 157 h 421"/>
                <a:gd name="T48" fmla="*/ 947 w 1073"/>
                <a:gd name="T49" fmla="*/ 109 h 421"/>
                <a:gd name="T50" fmla="*/ 889 w 1073"/>
                <a:gd name="T51" fmla="*/ 65 h 421"/>
                <a:gd name="T52" fmla="*/ 826 w 1073"/>
                <a:gd name="T53" fmla="*/ 32 h 421"/>
                <a:gd name="T54" fmla="*/ 754 w 1073"/>
                <a:gd name="T55" fmla="*/ 7 h 421"/>
                <a:gd name="T56" fmla="*/ 687 w 1073"/>
                <a:gd name="T57" fmla="*/ 0 h 421"/>
                <a:gd name="T58" fmla="*/ 359 w 1073"/>
                <a:gd name="T59" fmla="*/ 0 h 4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73"/>
                <a:gd name="T91" fmla="*/ 0 h 421"/>
                <a:gd name="T92" fmla="*/ 1073 w 1073"/>
                <a:gd name="T93" fmla="*/ 421 h 4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73" h="421">
                  <a:moveTo>
                    <a:pt x="359" y="0"/>
                  </a:moveTo>
                  <a:lnTo>
                    <a:pt x="292" y="7"/>
                  </a:lnTo>
                  <a:lnTo>
                    <a:pt x="224" y="32"/>
                  </a:lnTo>
                  <a:lnTo>
                    <a:pt x="166" y="65"/>
                  </a:lnTo>
                  <a:lnTo>
                    <a:pt x="112" y="109"/>
                  </a:lnTo>
                  <a:lnTo>
                    <a:pt x="67" y="157"/>
                  </a:lnTo>
                  <a:lnTo>
                    <a:pt x="31" y="205"/>
                  </a:lnTo>
                  <a:lnTo>
                    <a:pt x="9" y="252"/>
                  </a:lnTo>
                  <a:lnTo>
                    <a:pt x="0" y="292"/>
                  </a:lnTo>
                  <a:lnTo>
                    <a:pt x="13" y="340"/>
                  </a:lnTo>
                  <a:lnTo>
                    <a:pt x="45" y="384"/>
                  </a:lnTo>
                  <a:lnTo>
                    <a:pt x="94" y="410"/>
                  </a:lnTo>
                  <a:lnTo>
                    <a:pt x="126" y="417"/>
                  </a:lnTo>
                  <a:lnTo>
                    <a:pt x="157" y="421"/>
                  </a:lnTo>
                  <a:lnTo>
                    <a:pt x="916" y="421"/>
                  </a:lnTo>
                  <a:lnTo>
                    <a:pt x="947" y="417"/>
                  </a:lnTo>
                  <a:lnTo>
                    <a:pt x="974" y="410"/>
                  </a:lnTo>
                  <a:lnTo>
                    <a:pt x="1028" y="384"/>
                  </a:lnTo>
                  <a:lnTo>
                    <a:pt x="1060" y="340"/>
                  </a:lnTo>
                  <a:lnTo>
                    <a:pt x="1068" y="318"/>
                  </a:lnTo>
                  <a:lnTo>
                    <a:pt x="1073" y="292"/>
                  </a:lnTo>
                  <a:lnTo>
                    <a:pt x="1064" y="252"/>
                  </a:lnTo>
                  <a:lnTo>
                    <a:pt x="1037" y="205"/>
                  </a:lnTo>
                  <a:lnTo>
                    <a:pt x="1001" y="157"/>
                  </a:lnTo>
                  <a:lnTo>
                    <a:pt x="947" y="109"/>
                  </a:lnTo>
                  <a:lnTo>
                    <a:pt x="889" y="65"/>
                  </a:lnTo>
                  <a:lnTo>
                    <a:pt x="826" y="32"/>
                  </a:lnTo>
                  <a:lnTo>
                    <a:pt x="754" y="7"/>
                  </a:lnTo>
                  <a:lnTo>
                    <a:pt x="687" y="0"/>
                  </a:lnTo>
                  <a:lnTo>
                    <a:pt x="359" y="0"/>
                  </a:lnTo>
                  <a:close/>
                </a:path>
              </a:pathLst>
            </a:custGeom>
            <a:solidFill>
              <a:srgbClr val="808080"/>
            </a:solidFill>
            <a:ln w="9525">
              <a:noFill/>
              <a:round/>
              <a:headEnd/>
              <a:tailEnd/>
            </a:ln>
          </p:spPr>
          <p:txBody>
            <a:bodyPr/>
            <a:lstStyle/>
            <a:p>
              <a:endParaRPr lang="en-GB" dirty="0"/>
            </a:p>
          </p:txBody>
        </p:sp>
        <p:sp>
          <p:nvSpPr>
            <p:cNvPr id="11" name="Freeform 9"/>
            <p:cNvSpPr>
              <a:spLocks/>
            </p:cNvSpPr>
            <p:nvPr/>
          </p:nvSpPr>
          <p:spPr bwMode="auto">
            <a:xfrm>
              <a:off x="2411" y="380"/>
              <a:ext cx="1051" cy="421"/>
            </a:xfrm>
            <a:custGeom>
              <a:avLst/>
              <a:gdLst>
                <a:gd name="T0" fmla="*/ 355 w 1051"/>
                <a:gd name="T1" fmla="*/ 0 h 421"/>
                <a:gd name="T2" fmla="*/ 287 w 1051"/>
                <a:gd name="T3" fmla="*/ 7 h 421"/>
                <a:gd name="T4" fmla="*/ 220 w 1051"/>
                <a:gd name="T5" fmla="*/ 32 h 421"/>
                <a:gd name="T6" fmla="*/ 162 w 1051"/>
                <a:gd name="T7" fmla="*/ 65 h 421"/>
                <a:gd name="T8" fmla="*/ 108 w 1051"/>
                <a:gd name="T9" fmla="*/ 109 h 421"/>
                <a:gd name="T10" fmla="*/ 63 w 1051"/>
                <a:gd name="T11" fmla="*/ 157 h 421"/>
                <a:gd name="T12" fmla="*/ 31 w 1051"/>
                <a:gd name="T13" fmla="*/ 205 h 421"/>
                <a:gd name="T14" fmla="*/ 9 w 1051"/>
                <a:gd name="T15" fmla="*/ 252 h 421"/>
                <a:gd name="T16" fmla="*/ 0 w 1051"/>
                <a:gd name="T17" fmla="*/ 292 h 421"/>
                <a:gd name="T18" fmla="*/ 13 w 1051"/>
                <a:gd name="T19" fmla="*/ 340 h 421"/>
                <a:gd name="T20" fmla="*/ 45 w 1051"/>
                <a:gd name="T21" fmla="*/ 384 h 421"/>
                <a:gd name="T22" fmla="*/ 94 w 1051"/>
                <a:gd name="T23" fmla="*/ 410 h 421"/>
                <a:gd name="T24" fmla="*/ 121 w 1051"/>
                <a:gd name="T25" fmla="*/ 417 h 421"/>
                <a:gd name="T26" fmla="*/ 153 w 1051"/>
                <a:gd name="T27" fmla="*/ 421 h 421"/>
                <a:gd name="T28" fmla="*/ 898 w 1051"/>
                <a:gd name="T29" fmla="*/ 421 h 421"/>
                <a:gd name="T30" fmla="*/ 929 w 1051"/>
                <a:gd name="T31" fmla="*/ 417 h 421"/>
                <a:gd name="T32" fmla="*/ 956 w 1051"/>
                <a:gd name="T33" fmla="*/ 410 h 421"/>
                <a:gd name="T34" fmla="*/ 1006 w 1051"/>
                <a:gd name="T35" fmla="*/ 384 h 421"/>
                <a:gd name="T36" fmla="*/ 1037 w 1051"/>
                <a:gd name="T37" fmla="*/ 340 h 421"/>
                <a:gd name="T38" fmla="*/ 1051 w 1051"/>
                <a:gd name="T39" fmla="*/ 292 h 421"/>
                <a:gd name="T40" fmla="*/ 1042 w 1051"/>
                <a:gd name="T41" fmla="*/ 252 h 421"/>
                <a:gd name="T42" fmla="*/ 1019 w 1051"/>
                <a:gd name="T43" fmla="*/ 205 h 421"/>
                <a:gd name="T44" fmla="*/ 979 w 1051"/>
                <a:gd name="T45" fmla="*/ 157 h 421"/>
                <a:gd name="T46" fmla="*/ 929 w 1051"/>
                <a:gd name="T47" fmla="*/ 109 h 421"/>
                <a:gd name="T48" fmla="*/ 875 w 1051"/>
                <a:gd name="T49" fmla="*/ 65 h 421"/>
                <a:gd name="T50" fmla="*/ 808 w 1051"/>
                <a:gd name="T51" fmla="*/ 32 h 421"/>
                <a:gd name="T52" fmla="*/ 741 w 1051"/>
                <a:gd name="T53" fmla="*/ 7 h 421"/>
                <a:gd name="T54" fmla="*/ 673 w 1051"/>
                <a:gd name="T55" fmla="*/ 0 h 421"/>
                <a:gd name="T56" fmla="*/ 355 w 105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1"/>
                <a:gd name="T88" fmla="*/ 0 h 421"/>
                <a:gd name="T89" fmla="*/ 1051 w 105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1" h="421">
                  <a:moveTo>
                    <a:pt x="355" y="0"/>
                  </a:moveTo>
                  <a:lnTo>
                    <a:pt x="287" y="7"/>
                  </a:lnTo>
                  <a:lnTo>
                    <a:pt x="220" y="32"/>
                  </a:lnTo>
                  <a:lnTo>
                    <a:pt x="162" y="65"/>
                  </a:lnTo>
                  <a:lnTo>
                    <a:pt x="108" y="109"/>
                  </a:lnTo>
                  <a:lnTo>
                    <a:pt x="63" y="157"/>
                  </a:lnTo>
                  <a:lnTo>
                    <a:pt x="31" y="205"/>
                  </a:lnTo>
                  <a:lnTo>
                    <a:pt x="9" y="252"/>
                  </a:lnTo>
                  <a:lnTo>
                    <a:pt x="0" y="292"/>
                  </a:lnTo>
                  <a:lnTo>
                    <a:pt x="13" y="340"/>
                  </a:lnTo>
                  <a:lnTo>
                    <a:pt x="45" y="384"/>
                  </a:lnTo>
                  <a:lnTo>
                    <a:pt x="94" y="410"/>
                  </a:lnTo>
                  <a:lnTo>
                    <a:pt x="121" y="417"/>
                  </a:lnTo>
                  <a:lnTo>
                    <a:pt x="153" y="421"/>
                  </a:lnTo>
                  <a:lnTo>
                    <a:pt x="898" y="421"/>
                  </a:lnTo>
                  <a:lnTo>
                    <a:pt x="929" y="417"/>
                  </a:lnTo>
                  <a:lnTo>
                    <a:pt x="956" y="410"/>
                  </a:lnTo>
                  <a:lnTo>
                    <a:pt x="1006" y="384"/>
                  </a:lnTo>
                  <a:lnTo>
                    <a:pt x="1037" y="340"/>
                  </a:lnTo>
                  <a:lnTo>
                    <a:pt x="1051" y="292"/>
                  </a:lnTo>
                  <a:lnTo>
                    <a:pt x="1042" y="252"/>
                  </a:lnTo>
                  <a:lnTo>
                    <a:pt x="1019" y="205"/>
                  </a:lnTo>
                  <a:lnTo>
                    <a:pt x="979" y="157"/>
                  </a:lnTo>
                  <a:lnTo>
                    <a:pt x="929" y="109"/>
                  </a:lnTo>
                  <a:lnTo>
                    <a:pt x="875" y="65"/>
                  </a:lnTo>
                  <a:lnTo>
                    <a:pt x="808" y="32"/>
                  </a:lnTo>
                  <a:lnTo>
                    <a:pt x="741" y="7"/>
                  </a:lnTo>
                  <a:lnTo>
                    <a:pt x="673" y="0"/>
                  </a:lnTo>
                  <a:lnTo>
                    <a:pt x="355" y="0"/>
                  </a:lnTo>
                  <a:close/>
                </a:path>
              </a:pathLst>
            </a:custGeom>
            <a:solidFill>
              <a:srgbClr val="898989"/>
            </a:solidFill>
            <a:ln w="9525">
              <a:noFill/>
              <a:round/>
              <a:headEnd/>
              <a:tailEnd/>
            </a:ln>
          </p:spPr>
          <p:txBody>
            <a:bodyPr/>
            <a:lstStyle/>
            <a:p>
              <a:endParaRPr lang="en-GB" dirty="0"/>
            </a:p>
          </p:txBody>
        </p:sp>
        <p:sp>
          <p:nvSpPr>
            <p:cNvPr id="12" name="Freeform 10"/>
            <p:cNvSpPr>
              <a:spLocks/>
            </p:cNvSpPr>
            <p:nvPr/>
          </p:nvSpPr>
          <p:spPr bwMode="auto">
            <a:xfrm>
              <a:off x="2420" y="380"/>
              <a:ext cx="1033" cy="421"/>
            </a:xfrm>
            <a:custGeom>
              <a:avLst/>
              <a:gdLst>
                <a:gd name="T0" fmla="*/ 346 w 1033"/>
                <a:gd name="T1" fmla="*/ 0 h 421"/>
                <a:gd name="T2" fmla="*/ 278 w 1033"/>
                <a:gd name="T3" fmla="*/ 7 h 421"/>
                <a:gd name="T4" fmla="*/ 215 w 1033"/>
                <a:gd name="T5" fmla="*/ 32 h 421"/>
                <a:gd name="T6" fmla="*/ 157 w 1033"/>
                <a:gd name="T7" fmla="*/ 65 h 421"/>
                <a:gd name="T8" fmla="*/ 108 w 1033"/>
                <a:gd name="T9" fmla="*/ 109 h 421"/>
                <a:gd name="T10" fmla="*/ 63 w 1033"/>
                <a:gd name="T11" fmla="*/ 157 h 421"/>
                <a:gd name="T12" fmla="*/ 27 w 1033"/>
                <a:gd name="T13" fmla="*/ 205 h 421"/>
                <a:gd name="T14" fmla="*/ 9 w 1033"/>
                <a:gd name="T15" fmla="*/ 252 h 421"/>
                <a:gd name="T16" fmla="*/ 0 w 1033"/>
                <a:gd name="T17" fmla="*/ 292 h 421"/>
                <a:gd name="T18" fmla="*/ 13 w 1033"/>
                <a:gd name="T19" fmla="*/ 340 h 421"/>
                <a:gd name="T20" fmla="*/ 45 w 1033"/>
                <a:gd name="T21" fmla="*/ 384 h 421"/>
                <a:gd name="T22" fmla="*/ 94 w 1033"/>
                <a:gd name="T23" fmla="*/ 410 h 421"/>
                <a:gd name="T24" fmla="*/ 121 w 1033"/>
                <a:gd name="T25" fmla="*/ 417 h 421"/>
                <a:gd name="T26" fmla="*/ 153 w 1033"/>
                <a:gd name="T27" fmla="*/ 421 h 421"/>
                <a:gd name="T28" fmla="*/ 880 w 1033"/>
                <a:gd name="T29" fmla="*/ 421 h 421"/>
                <a:gd name="T30" fmla="*/ 911 w 1033"/>
                <a:gd name="T31" fmla="*/ 417 h 421"/>
                <a:gd name="T32" fmla="*/ 938 w 1033"/>
                <a:gd name="T33" fmla="*/ 410 h 421"/>
                <a:gd name="T34" fmla="*/ 988 w 1033"/>
                <a:gd name="T35" fmla="*/ 384 h 421"/>
                <a:gd name="T36" fmla="*/ 1019 w 1033"/>
                <a:gd name="T37" fmla="*/ 340 h 421"/>
                <a:gd name="T38" fmla="*/ 1033 w 1033"/>
                <a:gd name="T39" fmla="*/ 292 h 421"/>
                <a:gd name="T40" fmla="*/ 1024 w 1033"/>
                <a:gd name="T41" fmla="*/ 252 h 421"/>
                <a:gd name="T42" fmla="*/ 1001 w 1033"/>
                <a:gd name="T43" fmla="*/ 205 h 421"/>
                <a:gd name="T44" fmla="*/ 961 w 1033"/>
                <a:gd name="T45" fmla="*/ 157 h 421"/>
                <a:gd name="T46" fmla="*/ 916 w 1033"/>
                <a:gd name="T47" fmla="*/ 109 h 421"/>
                <a:gd name="T48" fmla="*/ 857 w 1033"/>
                <a:gd name="T49" fmla="*/ 65 h 421"/>
                <a:gd name="T50" fmla="*/ 795 w 1033"/>
                <a:gd name="T51" fmla="*/ 32 h 421"/>
                <a:gd name="T52" fmla="*/ 727 w 1033"/>
                <a:gd name="T53" fmla="*/ 7 h 421"/>
                <a:gd name="T54" fmla="*/ 660 w 1033"/>
                <a:gd name="T55" fmla="*/ 0 h 421"/>
                <a:gd name="T56" fmla="*/ 346 w 1033"/>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3"/>
                <a:gd name="T88" fmla="*/ 0 h 421"/>
                <a:gd name="T89" fmla="*/ 1033 w 1033"/>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3" h="421">
                  <a:moveTo>
                    <a:pt x="346" y="0"/>
                  </a:moveTo>
                  <a:lnTo>
                    <a:pt x="278" y="7"/>
                  </a:lnTo>
                  <a:lnTo>
                    <a:pt x="215" y="32"/>
                  </a:lnTo>
                  <a:lnTo>
                    <a:pt x="157" y="65"/>
                  </a:lnTo>
                  <a:lnTo>
                    <a:pt x="108" y="109"/>
                  </a:lnTo>
                  <a:lnTo>
                    <a:pt x="63" y="157"/>
                  </a:lnTo>
                  <a:lnTo>
                    <a:pt x="27" y="205"/>
                  </a:lnTo>
                  <a:lnTo>
                    <a:pt x="9" y="252"/>
                  </a:lnTo>
                  <a:lnTo>
                    <a:pt x="0" y="292"/>
                  </a:lnTo>
                  <a:lnTo>
                    <a:pt x="13" y="340"/>
                  </a:lnTo>
                  <a:lnTo>
                    <a:pt x="45" y="384"/>
                  </a:lnTo>
                  <a:lnTo>
                    <a:pt x="94" y="410"/>
                  </a:lnTo>
                  <a:lnTo>
                    <a:pt x="121" y="417"/>
                  </a:lnTo>
                  <a:lnTo>
                    <a:pt x="153" y="421"/>
                  </a:lnTo>
                  <a:lnTo>
                    <a:pt x="880" y="421"/>
                  </a:lnTo>
                  <a:lnTo>
                    <a:pt x="911" y="417"/>
                  </a:lnTo>
                  <a:lnTo>
                    <a:pt x="938" y="410"/>
                  </a:lnTo>
                  <a:lnTo>
                    <a:pt x="988" y="384"/>
                  </a:lnTo>
                  <a:lnTo>
                    <a:pt x="1019" y="340"/>
                  </a:lnTo>
                  <a:lnTo>
                    <a:pt x="1033" y="292"/>
                  </a:lnTo>
                  <a:lnTo>
                    <a:pt x="1024" y="252"/>
                  </a:lnTo>
                  <a:lnTo>
                    <a:pt x="1001" y="205"/>
                  </a:lnTo>
                  <a:lnTo>
                    <a:pt x="961" y="157"/>
                  </a:lnTo>
                  <a:lnTo>
                    <a:pt x="916" y="109"/>
                  </a:lnTo>
                  <a:lnTo>
                    <a:pt x="857" y="65"/>
                  </a:lnTo>
                  <a:lnTo>
                    <a:pt x="795" y="32"/>
                  </a:lnTo>
                  <a:lnTo>
                    <a:pt x="727" y="7"/>
                  </a:lnTo>
                  <a:lnTo>
                    <a:pt x="660" y="0"/>
                  </a:lnTo>
                  <a:lnTo>
                    <a:pt x="346" y="0"/>
                  </a:lnTo>
                  <a:close/>
                </a:path>
              </a:pathLst>
            </a:custGeom>
            <a:solidFill>
              <a:srgbClr val="929292"/>
            </a:solidFill>
            <a:ln w="9525">
              <a:noFill/>
              <a:round/>
              <a:headEnd/>
              <a:tailEnd/>
            </a:ln>
          </p:spPr>
          <p:txBody>
            <a:bodyPr/>
            <a:lstStyle/>
            <a:p>
              <a:endParaRPr lang="en-GB" dirty="0"/>
            </a:p>
          </p:txBody>
        </p:sp>
        <p:sp>
          <p:nvSpPr>
            <p:cNvPr id="13" name="Freeform 11"/>
            <p:cNvSpPr>
              <a:spLocks/>
            </p:cNvSpPr>
            <p:nvPr/>
          </p:nvSpPr>
          <p:spPr bwMode="auto">
            <a:xfrm>
              <a:off x="2424" y="380"/>
              <a:ext cx="1020" cy="421"/>
            </a:xfrm>
            <a:custGeom>
              <a:avLst/>
              <a:gdLst>
                <a:gd name="T0" fmla="*/ 342 w 1020"/>
                <a:gd name="T1" fmla="*/ 0 h 421"/>
                <a:gd name="T2" fmla="*/ 279 w 1020"/>
                <a:gd name="T3" fmla="*/ 7 h 421"/>
                <a:gd name="T4" fmla="*/ 216 w 1020"/>
                <a:gd name="T5" fmla="*/ 32 h 421"/>
                <a:gd name="T6" fmla="*/ 158 w 1020"/>
                <a:gd name="T7" fmla="*/ 65 h 421"/>
                <a:gd name="T8" fmla="*/ 104 w 1020"/>
                <a:gd name="T9" fmla="*/ 109 h 421"/>
                <a:gd name="T10" fmla="*/ 63 w 1020"/>
                <a:gd name="T11" fmla="*/ 157 h 421"/>
                <a:gd name="T12" fmla="*/ 27 w 1020"/>
                <a:gd name="T13" fmla="*/ 205 h 421"/>
                <a:gd name="T14" fmla="*/ 9 w 1020"/>
                <a:gd name="T15" fmla="*/ 252 h 421"/>
                <a:gd name="T16" fmla="*/ 0 w 1020"/>
                <a:gd name="T17" fmla="*/ 292 h 421"/>
                <a:gd name="T18" fmla="*/ 14 w 1020"/>
                <a:gd name="T19" fmla="*/ 340 h 421"/>
                <a:gd name="T20" fmla="*/ 45 w 1020"/>
                <a:gd name="T21" fmla="*/ 384 h 421"/>
                <a:gd name="T22" fmla="*/ 95 w 1020"/>
                <a:gd name="T23" fmla="*/ 410 h 421"/>
                <a:gd name="T24" fmla="*/ 122 w 1020"/>
                <a:gd name="T25" fmla="*/ 417 h 421"/>
                <a:gd name="T26" fmla="*/ 153 w 1020"/>
                <a:gd name="T27" fmla="*/ 421 h 421"/>
                <a:gd name="T28" fmla="*/ 867 w 1020"/>
                <a:gd name="T29" fmla="*/ 421 h 421"/>
                <a:gd name="T30" fmla="*/ 898 w 1020"/>
                <a:gd name="T31" fmla="*/ 417 h 421"/>
                <a:gd name="T32" fmla="*/ 925 w 1020"/>
                <a:gd name="T33" fmla="*/ 410 h 421"/>
                <a:gd name="T34" fmla="*/ 975 w 1020"/>
                <a:gd name="T35" fmla="*/ 384 h 421"/>
                <a:gd name="T36" fmla="*/ 1006 w 1020"/>
                <a:gd name="T37" fmla="*/ 340 h 421"/>
                <a:gd name="T38" fmla="*/ 1020 w 1020"/>
                <a:gd name="T39" fmla="*/ 292 h 421"/>
                <a:gd name="T40" fmla="*/ 1011 w 1020"/>
                <a:gd name="T41" fmla="*/ 252 h 421"/>
                <a:gd name="T42" fmla="*/ 988 w 1020"/>
                <a:gd name="T43" fmla="*/ 205 h 421"/>
                <a:gd name="T44" fmla="*/ 948 w 1020"/>
                <a:gd name="T45" fmla="*/ 157 h 421"/>
                <a:gd name="T46" fmla="*/ 903 w 1020"/>
                <a:gd name="T47" fmla="*/ 109 h 421"/>
                <a:gd name="T48" fmla="*/ 844 w 1020"/>
                <a:gd name="T49" fmla="*/ 65 h 421"/>
                <a:gd name="T50" fmla="*/ 782 w 1020"/>
                <a:gd name="T51" fmla="*/ 32 h 421"/>
                <a:gd name="T52" fmla="*/ 719 w 1020"/>
                <a:gd name="T53" fmla="*/ 7 h 421"/>
                <a:gd name="T54" fmla="*/ 651 w 1020"/>
                <a:gd name="T55" fmla="*/ 0 h 421"/>
                <a:gd name="T56" fmla="*/ 342 w 1020"/>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20"/>
                <a:gd name="T88" fmla="*/ 0 h 421"/>
                <a:gd name="T89" fmla="*/ 1020 w 1020"/>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20" h="421">
                  <a:moveTo>
                    <a:pt x="342" y="0"/>
                  </a:moveTo>
                  <a:lnTo>
                    <a:pt x="279" y="7"/>
                  </a:lnTo>
                  <a:lnTo>
                    <a:pt x="216" y="32"/>
                  </a:lnTo>
                  <a:lnTo>
                    <a:pt x="158" y="65"/>
                  </a:lnTo>
                  <a:lnTo>
                    <a:pt x="104" y="109"/>
                  </a:lnTo>
                  <a:lnTo>
                    <a:pt x="63" y="157"/>
                  </a:lnTo>
                  <a:lnTo>
                    <a:pt x="27" y="205"/>
                  </a:lnTo>
                  <a:lnTo>
                    <a:pt x="9" y="252"/>
                  </a:lnTo>
                  <a:lnTo>
                    <a:pt x="0" y="292"/>
                  </a:lnTo>
                  <a:lnTo>
                    <a:pt x="14" y="340"/>
                  </a:lnTo>
                  <a:lnTo>
                    <a:pt x="45" y="384"/>
                  </a:lnTo>
                  <a:lnTo>
                    <a:pt x="95" y="410"/>
                  </a:lnTo>
                  <a:lnTo>
                    <a:pt x="122" y="417"/>
                  </a:lnTo>
                  <a:lnTo>
                    <a:pt x="153" y="421"/>
                  </a:lnTo>
                  <a:lnTo>
                    <a:pt x="867" y="421"/>
                  </a:lnTo>
                  <a:lnTo>
                    <a:pt x="898" y="417"/>
                  </a:lnTo>
                  <a:lnTo>
                    <a:pt x="925" y="410"/>
                  </a:lnTo>
                  <a:lnTo>
                    <a:pt x="975" y="384"/>
                  </a:lnTo>
                  <a:lnTo>
                    <a:pt x="1006" y="340"/>
                  </a:lnTo>
                  <a:lnTo>
                    <a:pt x="1020" y="292"/>
                  </a:lnTo>
                  <a:lnTo>
                    <a:pt x="1011" y="252"/>
                  </a:lnTo>
                  <a:lnTo>
                    <a:pt x="988" y="205"/>
                  </a:lnTo>
                  <a:lnTo>
                    <a:pt x="948" y="157"/>
                  </a:lnTo>
                  <a:lnTo>
                    <a:pt x="903" y="109"/>
                  </a:lnTo>
                  <a:lnTo>
                    <a:pt x="844" y="65"/>
                  </a:lnTo>
                  <a:lnTo>
                    <a:pt x="782" y="32"/>
                  </a:lnTo>
                  <a:lnTo>
                    <a:pt x="719" y="7"/>
                  </a:lnTo>
                  <a:lnTo>
                    <a:pt x="651" y="0"/>
                  </a:lnTo>
                  <a:lnTo>
                    <a:pt x="342" y="0"/>
                  </a:lnTo>
                  <a:close/>
                </a:path>
              </a:pathLst>
            </a:custGeom>
            <a:solidFill>
              <a:srgbClr val="9B9B9B"/>
            </a:solidFill>
            <a:ln w="9525">
              <a:noFill/>
              <a:round/>
              <a:headEnd/>
              <a:tailEnd/>
            </a:ln>
          </p:spPr>
          <p:txBody>
            <a:bodyPr/>
            <a:lstStyle/>
            <a:p>
              <a:endParaRPr lang="en-GB" dirty="0"/>
            </a:p>
          </p:txBody>
        </p:sp>
        <p:sp>
          <p:nvSpPr>
            <p:cNvPr id="14" name="Freeform 12"/>
            <p:cNvSpPr>
              <a:spLocks/>
            </p:cNvSpPr>
            <p:nvPr/>
          </p:nvSpPr>
          <p:spPr bwMode="auto">
            <a:xfrm>
              <a:off x="2433" y="380"/>
              <a:ext cx="997" cy="421"/>
            </a:xfrm>
            <a:custGeom>
              <a:avLst/>
              <a:gdLst>
                <a:gd name="T0" fmla="*/ 337 w 997"/>
                <a:gd name="T1" fmla="*/ 0 h 421"/>
                <a:gd name="T2" fmla="*/ 274 w 997"/>
                <a:gd name="T3" fmla="*/ 7 h 421"/>
                <a:gd name="T4" fmla="*/ 211 w 997"/>
                <a:gd name="T5" fmla="*/ 32 h 421"/>
                <a:gd name="T6" fmla="*/ 153 w 997"/>
                <a:gd name="T7" fmla="*/ 65 h 421"/>
                <a:gd name="T8" fmla="*/ 104 w 997"/>
                <a:gd name="T9" fmla="*/ 109 h 421"/>
                <a:gd name="T10" fmla="*/ 59 w 997"/>
                <a:gd name="T11" fmla="*/ 157 h 421"/>
                <a:gd name="T12" fmla="*/ 27 w 997"/>
                <a:gd name="T13" fmla="*/ 205 h 421"/>
                <a:gd name="T14" fmla="*/ 9 w 997"/>
                <a:gd name="T15" fmla="*/ 252 h 421"/>
                <a:gd name="T16" fmla="*/ 0 w 997"/>
                <a:gd name="T17" fmla="*/ 292 h 421"/>
                <a:gd name="T18" fmla="*/ 14 w 997"/>
                <a:gd name="T19" fmla="*/ 340 h 421"/>
                <a:gd name="T20" fmla="*/ 45 w 997"/>
                <a:gd name="T21" fmla="*/ 384 h 421"/>
                <a:gd name="T22" fmla="*/ 90 w 997"/>
                <a:gd name="T23" fmla="*/ 410 h 421"/>
                <a:gd name="T24" fmla="*/ 117 w 997"/>
                <a:gd name="T25" fmla="*/ 417 h 421"/>
                <a:gd name="T26" fmla="*/ 149 w 997"/>
                <a:gd name="T27" fmla="*/ 421 h 421"/>
                <a:gd name="T28" fmla="*/ 853 w 997"/>
                <a:gd name="T29" fmla="*/ 421 h 421"/>
                <a:gd name="T30" fmla="*/ 885 w 997"/>
                <a:gd name="T31" fmla="*/ 417 h 421"/>
                <a:gd name="T32" fmla="*/ 912 w 997"/>
                <a:gd name="T33" fmla="*/ 410 h 421"/>
                <a:gd name="T34" fmla="*/ 957 w 997"/>
                <a:gd name="T35" fmla="*/ 384 h 421"/>
                <a:gd name="T36" fmla="*/ 988 w 997"/>
                <a:gd name="T37" fmla="*/ 340 h 421"/>
                <a:gd name="T38" fmla="*/ 997 w 997"/>
                <a:gd name="T39" fmla="*/ 292 h 421"/>
                <a:gd name="T40" fmla="*/ 988 w 997"/>
                <a:gd name="T41" fmla="*/ 252 h 421"/>
                <a:gd name="T42" fmla="*/ 966 w 997"/>
                <a:gd name="T43" fmla="*/ 205 h 421"/>
                <a:gd name="T44" fmla="*/ 930 w 997"/>
                <a:gd name="T45" fmla="*/ 157 h 421"/>
                <a:gd name="T46" fmla="*/ 885 w 997"/>
                <a:gd name="T47" fmla="*/ 109 h 421"/>
                <a:gd name="T48" fmla="*/ 831 w 997"/>
                <a:gd name="T49" fmla="*/ 65 h 421"/>
                <a:gd name="T50" fmla="*/ 768 w 997"/>
                <a:gd name="T51" fmla="*/ 32 h 421"/>
                <a:gd name="T52" fmla="*/ 705 w 997"/>
                <a:gd name="T53" fmla="*/ 7 h 421"/>
                <a:gd name="T54" fmla="*/ 642 w 997"/>
                <a:gd name="T55" fmla="*/ 0 h 421"/>
                <a:gd name="T56" fmla="*/ 337 w 997"/>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7"/>
                <a:gd name="T88" fmla="*/ 0 h 421"/>
                <a:gd name="T89" fmla="*/ 997 w 997"/>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7" h="421">
                  <a:moveTo>
                    <a:pt x="337" y="0"/>
                  </a:moveTo>
                  <a:lnTo>
                    <a:pt x="274" y="7"/>
                  </a:lnTo>
                  <a:lnTo>
                    <a:pt x="211" y="32"/>
                  </a:lnTo>
                  <a:lnTo>
                    <a:pt x="153" y="65"/>
                  </a:lnTo>
                  <a:lnTo>
                    <a:pt x="104" y="109"/>
                  </a:lnTo>
                  <a:lnTo>
                    <a:pt x="59" y="157"/>
                  </a:lnTo>
                  <a:lnTo>
                    <a:pt x="27" y="205"/>
                  </a:lnTo>
                  <a:lnTo>
                    <a:pt x="9" y="252"/>
                  </a:lnTo>
                  <a:lnTo>
                    <a:pt x="0" y="292"/>
                  </a:lnTo>
                  <a:lnTo>
                    <a:pt x="14" y="340"/>
                  </a:lnTo>
                  <a:lnTo>
                    <a:pt x="45" y="384"/>
                  </a:lnTo>
                  <a:lnTo>
                    <a:pt x="90" y="410"/>
                  </a:lnTo>
                  <a:lnTo>
                    <a:pt x="117" y="417"/>
                  </a:lnTo>
                  <a:lnTo>
                    <a:pt x="149" y="421"/>
                  </a:lnTo>
                  <a:lnTo>
                    <a:pt x="853" y="421"/>
                  </a:lnTo>
                  <a:lnTo>
                    <a:pt x="885" y="417"/>
                  </a:lnTo>
                  <a:lnTo>
                    <a:pt x="912" y="410"/>
                  </a:lnTo>
                  <a:lnTo>
                    <a:pt x="957" y="384"/>
                  </a:lnTo>
                  <a:lnTo>
                    <a:pt x="988" y="340"/>
                  </a:lnTo>
                  <a:lnTo>
                    <a:pt x="997" y="292"/>
                  </a:lnTo>
                  <a:lnTo>
                    <a:pt x="988" y="252"/>
                  </a:lnTo>
                  <a:lnTo>
                    <a:pt x="966" y="205"/>
                  </a:lnTo>
                  <a:lnTo>
                    <a:pt x="930" y="157"/>
                  </a:lnTo>
                  <a:lnTo>
                    <a:pt x="885" y="109"/>
                  </a:lnTo>
                  <a:lnTo>
                    <a:pt x="831" y="65"/>
                  </a:lnTo>
                  <a:lnTo>
                    <a:pt x="768" y="32"/>
                  </a:lnTo>
                  <a:lnTo>
                    <a:pt x="705" y="7"/>
                  </a:lnTo>
                  <a:lnTo>
                    <a:pt x="642" y="0"/>
                  </a:lnTo>
                  <a:lnTo>
                    <a:pt x="337" y="0"/>
                  </a:lnTo>
                  <a:close/>
                </a:path>
              </a:pathLst>
            </a:custGeom>
            <a:solidFill>
              <a:srgbClr val="A5A5A5"/>
            </a:solidFill>
            <a:ln w="9525">
              <a:noFill/>
              <a:round/>
              <a:headEnd/>
              <a:tailEnd/>
            </a:ln>
          </p:spPr>
          <p:txBody>
            <a:bodyPr/>
            <a:lstStyle/>
            <a:p>
              <a:endParaRPr lang="en-GB" dirty="0"/>
            </a:p>
          </p:txBody>
        </p:sp>
        <p:sp>
          <p:nvSpPr>
            <p:cNvPr id="15" name="Freeform 13"/>
            <p:cNvSpPr>
              <a:spLocks/>
            </p:cNvSpPr>
            <p:nvPr/>
          </p:nvSpPr>
          <p:spPr bwMode="auto">
            <a:xfrm>
              <a:off x="2442" y="380"/>
              <a:ext cx="979" cy="421"/>
            </a:xfrm>
            <a:custGeom>
              <a:avLst/>
              <a:gdLst>
                <a:gd name="T0" fmla="*/ 328 w 979"/>
                <a:gd name="T1" fmla="*/ 0 h 421"/>
                <a:gd name="T2" fmla="*/ 265 w 979"/>
                <a:gd name="T3" fmla="*/ 7 h 421"/>
                <a:gd name="T4" fmla="*/ 207 w 979"/>
                <a:gd name="T5" fmla="*/ 32 h 421"/>
                <a:gd name="T6" fmla="*/ 149 w 979"/>
                <a:gd name="T7" fmla="*/ 65 h 421"/>
                <a:gd name="T8" fmla="*/ 99 w 979"/>
                <a:gd name="T9" fmla="*/ 109 h 421"/>
                <a:gd name="T10" fmla="*/ 59 w 979"/>
                <a:gd name="T11" fmla="*/ 157 h 421"/>
                <a:gd name="T12" fmla="*/ 27 w 979"/>
                <a:gd name="T13" fmla="*/ 205 h 421"/>
                <a:gd name="T14" fmla="*/ 9 w 979"/>
                <a:gd name="T15" fmla="*/ 252 h 421"/>
                <a:gd name="T16" fmla="*/ 0 w 979"/>
                <a:gd name="T17" fmla="*/ 292 h 421"/>
                <a:gd name="T18" fmla="*/ 9 w 979"/>
                <a:gd name="T19" fmla="*/ 340 h 421"/>
                <a:gd name="T20" fmla="*/ 41 w 979"/>
                <a:gd name="T21" fmla="*/ 384 h 421"/>
                <a:gd name="T22" fmla="*/ 86 w 979"/>
                <a:gd name="T23" fmla="*/ 410 h 421"/>
                <a:gd name="T24" fmla="*/ 113 w 979"/>
                <a:gd name="T25" fmla="*/ 417 h 421"/>
                <a:gd name="T26" fmla="*/ 144 w 979"/>
                <a:gd name="T27" fmla="*/ 421 h 421"/>
                <a:gd name="T28" fmla="*/ 835 w 979"/>
                <a:gd name="T29" fmla="*/ 421 h 421"/>
                <a:gd name="T30" fmla="*/ 889 w 979"/>
                <a:gd name="T31" fmla="*/ 410 h 421"/>
                <a:gd name="T32" fmla="*/ 934 w 979"/>
                <a:gd name="T33" fmla="*/ 384 h 421"/>
                <a:gd name="T34" fmla="*/ 966 w 979"/>
                <a:gd name="T35" fmla="*/ 340 h 421"/>
                <a:gd name="T36" fmla="*/ 979 w 979"/>
                <a:gd name="T37" fmla="*/ 292 h 421"/>
                <a:gd name="T38" fmla="*/ 970 w 979"/>
                <a:gd name="T39" fmla="*/ 252 h 421"/>
                <a:gd name="T40" fmla="*/ 948 w 979"/>
                <a:gd name="T41" fmla="*/ 205 h 421"/>
                <a:gd name="T42" fmla="*/ 912 w 979"/>
                <a:gd name="T43" fmla="*/ 157 h 421"/>
                <a:gd name="T44" fmla="*/ 867 w 979"/>
                <a:gd name="T45" fmla="*/ 109 h 421"/>
                <a:gd name="T46" fmla="*/ 813 w 979"/>
                <a:gd name="T47" fmla="*/ 65 h 421"/>
                <a:gd name="T48" fmla="*/ 755 w 979"/>
                <a:gd name="T49" fmla="*/ 32 h 421"/>
                <a:gd name="T50" fmla="*/ 692 w 979"/>
                <a:gd name="T51" fmla="*/ 7 h 421"/>
                <a:gd name="T52" fmla="*/ 629 w 979"/>
                <a:gd name="T53" fmla="*/ 0 h 421"/>
                <a:gd name="T54" fmla="*/ 328 w 979"/>
                <a:gd name="T55" fmla="*/ 0 h 4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9"/>
                <a:gd name="T85" fmla="*/ 0 h 421"/>
                <a:gd name="T86" fmla="*/ 979 w 979"/>
                <a:gd name="T87" fmla="*/ 421 h 4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9" h="421">
                  <a:moveTo>
                    <a:pt x="328" y="0"/>
                  </a:moveTo>
                  <a:lnTo>
                    <a:pt x="265" y="7"/>
                  </a:lnTo>
                  <a:lnTo>
                    <a:pt x="207" y="32"/>
                  </a:lnTo>
                  <a:lnTo>
                    <a:pt x="149" y="65"/>
                  </a:lnTo>
                  <a:lnTo>
                    <a:pt x="99" y="109"/>
                  </a:lnTo>
                  <a:lnTo>
                    <a:pt x="59" y="157"/>
                  </a:lnTo>
                  <a:lnTo>
                    <a:pt x="27" y="205"/>
                  </a:lnTo>
                  <a:lnTo>
                    <a:pt x="9" y="252"/>
                  </a:lnTo>
                  <a:lnTo>
                    <a:pt x="0" y="292"/>
                  </a:lnTo>
                  <a:lnTo>
                    <a:pt x="9" y="340"/>
                  </a:lnTo>
                  <a:lnTo>
                    <a:pt x="41" y="384"/>
                  </a:lnTo>
                  <a:lnTo>
                    <a:pt x="86" y="410"/>
                  </a:lnTo>
                  <a:lnTo>
                    <a:pt x="113" y="417"/>
                  </a:lnTo>
                  <a:lnTo>
                    <a:pt x="144" y="421"/>
                  </a:lnTo>
                  <a:lnTo>
                    <a:pt x="835" y="421"/>
                  </a:lnTo>
                  <a:lnTo>
                    <a:pt x="889" y="410"/>
                  </a:lnTo>
                  <a:lnTo>
                    <a:pt x="934" y="384"/>
                  </a:lnTo>
                  <a:lnTo>
                    <a:pt x="966" y="340"/>
                  </a:lnTo>
                  <a:lnTo>
                    <a:pt x="979" y="292"/>
                  </a:lnTo>
                  <a:lnTo>
                    <a:pt x="970" y="252"/>
                  </a:lnTo>
                  <a:lnTo>
                    <a:pt x="948" y="205"/>
                  </a:lnTo>
                  <a:lnTo>
                    <a:pt x="912" y="157"/>
                  </a:lnTo>
                  <a:lnTo>
                    <a:pt x="867" y="109"/>
                  </a:lnTo>
                  <a:lnTo>
                    <a:pt x="813" y="65"/>
                  </a:lnTo>
                  <a:lnTo>
                    <a:pt x="755" y="32"/>
                  </a:lnTo>
                  <a:lnTo>
                    <a:pt x="692" y="7"/>
                  </a:lnTo>
                  <a:lnTo>
                    <a:pt x="629" y="0"/>
                  </a:lnTo>
                  <a:lnTo>
                    <a:pt x="328" y="0"/>
                  </a:lnTo>
                  <a:close/>
                </a:path>
              </a:pathLst>
            </a:custGeom>
            <a:solidFill>
              <a:srgbClr val="AEAEAE"/>
            </a:solidFill>
            <a:ln w="9525">
              <a:noFill/>
              <a:round/>
              <a:headEnd/>
              <a:tailEnd/>
            </a:ln>
          </p:spPr>
          <p:txBody>
            <a:bodyPr/>
            <a:lstStyle/>
            <a:p>
              <a:endParaRPr lang="en-GB" dirty="0"/>
            </a:p>
          </p:txBody>
        </p:sp>
        <p:sp>
          <p:nvSpPr>
            <p:cNvPr id="16" name="Freeform 14"/>
            <p:cNvSpPr>
              <a:spLocks/>
            </p:cNvSpPr>
            <p:nvPr/>
          </p:nvSpPr>
          <p:spPr bwMode="auto">
            <a:xfrm>
              <a:off x="2451" y="380"/>
              <a:ext cx="961" cy="421"/>
            </a:xfrm>
            <a:custGeom>
              <a:avLst/>
              <a:gdLst>
                <a:gd name="T0" fmla="*/ 319 w 961"/>
                <a:gd name="T1" fmla="*/ 0 h 421"/>
                <a:gd name="T2" fmla="*/ 256 w 961"/>
                <a:gd name="T3" fmla="*/ 7 h 421"/>
                <a:gd name="T4" fmla="*/ 198 w 961"/>
                <a:gd name="T5" fmla="*/ 32 h 421"/>
                <a:gd name="T6" fmla="*/ 144 w 961"/>
                <a:gd name="T7" fmla="*/ 65 h 421"/>
                <a:gd name="T8" fmla="*/ 99 w 961"/>
                <a:gd name="T9" fmla="*/ 109 h 421"/>
                <a:gd name="T10" fmla="*/ 59 w 961"/>
                <a:gd name="T11" fmla="*/ 157 h 421"/>
                <a:gd name="T12" fmla="*/ 27 w 961"/>
                <a:gd name="T13" fmla="*/ 205 h 421"/>
                <a:gd name="T14" fmla="*/ 9 w 961"/>
                <a:gd name="T15" fmla="*/ 252 h 421"/>
                <a:gd name="T16" fmla="*/ 0 w 961"/>
                <a:gd name="T17" fmla="*/ 292 h 421"/>
                <a:gd name="T18" fmla="*/ 9 w 961"/>
                <a:gd name="T19" fmla="*/ 340 h 421"/>
                <a:gd name="T20" fmla="*/ 41 w 961"/>
                <a:gd name="T21" fmla="*/ 384 h 421"/>
                <a:gd name="T22" fmla="*/ 86 w 961"/>
                <a:gd name="T23" fmla="*/ 410 h 421"/>
                <a:gd name="T24" fmla="*/ 113 w 961"/>
                <a:gd name="T25" fmla="*/ 417 h 421"/>
                <a:gd name="T26" fmla="*/ 140 w 961"/>
                <a:gd name="T27" fmla="*/ 421 h 421"/>
                <a:gd name="T28" fmla="*/ 817 w 961"/>
                <a:gd name="T29" fmla="*/ 421 h 421"/>
                <a:gd name="T30" fmla="*/ 849 w 961"/>
                <a:gd name="T31" fmla="*/ 417 h 421"/>
                <a:gd name="T32" fmla="*/ 876 w 961"/>
                <a:gd name="T33" fmla="*/ 410 h 421"/>
                <a:gd name="T34" fmla="*/ 921 w 961"/>
                <a:gd name="T35" fmla="*/ 384 h 421"/>
                <a:gd name="T36" fmla="*/ 952 w 961"/>
                <a:gd name="T37" fmla="*/ 340 h 421"/>
                <a:gd name="T38" fmla="*/ 961 w 961"/>
                <a:gd name="T39" fmla="*/ 292 h 421"/>
                <a:gd name="T40" fmla="*/ 952 w 961"/>
                <a:gd name="T41" fmla="*/ 252 h 421"/>
                <a:gd name="T42" fmla="*/ 930 w 961"/>
                <a:gd name="T43" fmla="*/ 205 h 421"/>
                <a:gd name="T44" fmla="*/ 894 w 961"/>
                <a:gd name="T45" fmla="*/ 157 h 421"/>
                <a:gd name="T46" fmla="*/ 849 w 961"/>
                <a:gd name="T47" fmla="*/ 109 h 421"/>
                <a:gd name="T48" fmla="*/ 800 w 961"/>
                <a:gd name="T49" fmla="*/ 65 h 421"/>
                <a:gd name="T50" fmla="*/ 741 w 961"/>
                <a:gd name="T51" fmla="*/ 32 h 421"/>
                <a:gd name="T52" fmla="*/ 678 w 961"/>
                <a:gd name="T53" fmla="*/ 7 h 421"/>
                <a:gd name="T54" fmla="*/ 615 w 961"/>
                <a:gd name="T55" fmla="*/ 0 h 421"/>
                <a:gd name="T56" fmla="*/ 319 w 96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61"/>
                <a:gd name="T88" fmla="*/ 0 h 421"/>
                <a:gd name="T89" fmla="*/ 961 w 96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61" h="421">
                  <a:moveTo>
                    <a:pt x="319" y="0"/>
                  </a:moveTo>
                  <a:lnTo>
                    <a:pt x="256" y="7"/>
                  </a:lnTo>
                  <a:lnTo>
                    <a:pt x="198" y="32"/>
                  </a:lnTo>
                  <a:lnTo>
                    <a:pt x="144" y="65"/>
                  </a:lnTo>
                  <a:lnTo>
                    <a:pt x="99" y="109"/>
                  </a:lnTo>
                  <a:lnTo>
                    <a:pt x="59" y="157"/>
                  </a:lnTo>
                  <a:lnTo>
                    <a:pt x="27" y="205"/>
                  </a:lnTo>
                  <a:lnTo>
                    <a:pt x="9" y="252"/>
                  </a:lnTo>
                  <a:lnTo>
                    <a:pt x="0" y="292"/>
                  </a:lnTo>
                  <a:lnTo>
                    <a:pt x="9" y="340"/>
                  </a:lnTo>
                  <a:lnTo>
                    <a:pt x="41" y="384"/>
                  </a:lnTo>
                  <a:lnTo>
                    <a:pt x="86" y="410"/>
                  </a:lnTo>
                  <a:lnTo>
                    <a:pt x="113" y="417"/>
                  </a:lnTo>
                  <a:lnTo>
                    <a:pt x="140" y="421"/>
                  </a:lnTo>
                  <a:lnTo>
                    <a:pt x="817" y="421"/>
                  </a:lnTo>
                  <a:lnTo>
                    <a:pt x="849" y="417"/>
                  </a:lnTo>
                  <a:lnTo>
                    <a:pt x="876" y="410"/>
                  </a:lnTo>
                  <a:lnTo>
                    <a:pt x="921" y="384"/>
                  </a:lnTo>
                  <a:lnTo>
                    <a:pt x="952" y="340"/>
                  </a:lnTo>
                  <a:lnTo>
                    <a:pt x="961" y="292"/>
                  </a:lnTo>
                  <a:lnTo>
                    <a:pt x="952" y="252"/>
                  </a:lnTo>
                  <a:lnTo>
                    <a:pt x="930" y="205"/>
                  </a:lnTo>
                  <a:lnTo>
                    <a:pt x="894" y="157"/>
                  </a:lnTo>
                  <a:lnTo>
                    <a:pt x="849" y="109"/>
                  </a:lnTo>
                  <a:lnTo>
                    <a:pt x="800" y="65"/>
                  </a:lnTo>
                  <a:lnTo>
                    <a:pt x="741" y="32"/>
                  </a:lnTo>
                  <a:lnTo>
                    <a:pt x="678" y="7"/>
                  </a:lnTo>
                  <a:lnTo>
                    <a:pt x="615" y="0"/>
                  </a:lnTo>
                  <a:lnTo>
                    <a:pt x="319" y="0"/>
                  </a:lnTo>
                  <a:close/>
                </a:path>
              </a:pathLst>
            </a:custGeom>
            <a:solidFill>
              <a:srgbClr val="B7B7B7"/>
            </a:solidFill>
            <a:ln w="9525">
              <a:noFill/>
              <a:round/>
              <a:headEnd/>
              <a:tailEnd/>
            </a:ln>
          </p:spPr>
          <p:txBody>
            <a:bodyPr/>
            <a:lstStyle/>
            <a:p>
              <a:endParaRPr lang="en-GB" dirty="0"/>
            </a:p>
          </p:txBody>
        </p:sp>
        <p:sp>
          <p:nvSpPr>
            <p:cNvPr id="17" name="Freeform 15"/>
            <p:cNvSpPr>
              <a:spLocks/>
            </p:cNvSpPr>
            <p:nvPr/>
          </p:nvSpPr>
          <p:spPr bwMode="auto">
            <a:xfrm>
              <a:off x="2460" y="380"/>
              <a:ext cx="939" cy="421"/>
            </a:xfrm>
            <a:custGeom>
              <a:avLst/>
              <a:gdLst>
                <a:gd name="T0" fmla="*/ 315 w 939"/>
                <a:gd name="T1" fmla="*/ 0 h 421"/>
                <a:gd name="T2" fmla="*/ 256 w 939"/>
                <a:gd name="T3" fmla="*/ 7 h 421"/>
                <a:gd name="T4" fmla="*/ 198 w 939"/>
                <a:gd name="T5" fmla="*/ 32 h 421"/>
                <a:gd name="T6" fmla="*/ 144 w 939"/>
                <a:gd name="T7" fmla="*/ 65 h 421"/>
                <a:gd name="T8" fmla="*/ 99 w 939"/>
                <a:gd name="T9" fmla="*/ 109 h 421"/>
                <a:gd name="T10" fmla="*/ 59 w 939"/>
                <a:gd name="T11" fmla="*/ 157 h 421"/>
                <a:gd name="T12" fmla="*/ 27 w 939"/>
                <a:gd name="T13" fmla="*/ 205 h 421"/>
                <a:gd name="T14" fmla="*/ 9 w 939"/>
                <a:gd name="T15" fmla="*/ 252 h 421"/>
                <a:gd name="T16" fmla="*/ 0 w 939"/>
                <a:gd name="T17" fmla="*/ 292 h 421"/>
                <a:gd name="T18" fmla="*/ 9 w 939"/>
                <a:gd name="T19" fmla="*/ 340 h 421"/>
                <a:gd name="T20" fmla="*/ 41 w 939"/>
                <a:gd name="T21" fmla="*/ 384 h 421"/>
                <a:gd name="T22" fmla="*/ 81 w 939"/>
                <a:gd name="T23" fmla="*/ 410 h 421"/>
                <a:gd name="T24" fmla="*/ 108 w 939"/>
                <a:gd name="T25" fmla="*/ 417 h 421"/>
                <a:gd name="T26" fmla="*/ 135 w 939"/>
                <a:gd name="T27" fmla="*/ 421 h 421"/>
                <a:gd name="T28" fmla="*/ 804 w 939"/>
                <a:gd name="T29" fmla="*/ 421 h 421"/>
                <a:gd name="T30" fmla="*/ 831 w 939"/>
                <a:gd name="T31" fmla="*/ 417 h 421"/>
                <a:gd name="T32" fmla="*/ 858 w 939"/>
                <a:gd name="T33" fmla="*/ 410 h 421"/>
                <a:gd name="T34" fmla="*/ 898 w 939"/>
                <a:gd name="T35" fmla="*/ 384 h 421"/>
                <a:gd name="T36" fmla="*/ 930 w 939"/>
                <a:gd name="T37" fmla="*/ 340 h 421"/>
                <a:gd name="T38" fmla="*/ 939 w 939"/>
                <a:gd name="T39" fmla="*/ 292 h 421"/>
                <a:gd name="T40" fmla="*/ 930 w 939"/>
                <a:gd name="T41" fmla="*/ 252 h 421"/>
                <a:gd name="T42" fmla="*/ 907 w 939"/>
                <a:gd name="T43" fmla="*/ 205 h 421"/>
                <a:gd name="T44" fmla="*/ 876 w 939"/>
                <a:gd name="T45" fmla="*/ 157 h 421"/>
                <a:gd name="T46" fmla="*/ 831 w 939"/>
                <a:gd name="T47" fmla="*/ 109 h 421"/>
                <a:gd name="T48" fmla="*/ 782 w 939"/>
                <a:gd name="T49" fmla="*/ 65 h 421"/>
                <a:gd name="T50" fmla="*/ 723 w 939"/>
                <a:gd name="T51" fmla="*/ 32 h 421"/>
                <a:gd name="T52" fmla="*/ 665 w 939"/>
                <a:gd name="T53" fmla="*/ 7 h 421"/>
                <a:gd name="T54" fmla="*/ 602 w 939"/>
                <a:gd name="T55" fmla="*/ 0 h 421"/>
                <a:gd name="T56" fmla="*/ 315 w 939"/>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39"/>
                <a:gd name="T88" fmla="*/ 0 h 421"/>
                <a:gd name="T89" fmla="*/ 939 w 939"/>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39" h="421">
                  <a:moveTo>
                    <a:pt x="315" y="0"/>
                  </a:moveTo>
                  <a:lnTo>
                    <a:pt x="256" y="7"/>
                  </a:lnTo>
                  <a:lnTo>
                    <a:pt x="198" y="32"/>
                  </a:lnTo>
                  <a:lnTo>
                    <a:pt x="144" y="65"/>
                  </a:lnTo>
                  <a:lnTo>
                    <a:pt x="99" y="109"/>
                  </a:lnTo>
                  <a:lnTo>
                    <a:pt x="59" y="157"/>
                  </a:lnTo>
                  <a:lnTo>
                    <a:pt x="27" y="205"/>
                  </a:lnTo>
                  <a:lnTo>
                    <a:pt x="9" y="252"/>
                  </a:lnTo>
                  <a:lnTo>
                    <a:pt x="0" y="292"/>
                  </a:lnTo>
                  <a:lnTo>
                    <a:pt x="9" y="340"/>
                  </a:lnTo>
                  <a:lnTo>
                    <a:pt x="41" y="384"/>
                  </a:lnTo>
                  <a:lnTo>
                    <a:pt x="81" y="410"/>
                  </a:lnTo>
                  <a:lnTo>
                    <a:pt x="108" y="417"/>
                  </a:lnTo>
                  <a:lnTo>
                    <a:pt x="135" y="421"/>
                  </a:lnTo>
                  <a:lnTo>
                    <a:pt x="804" y="421"/>
                  </a:lnTo>
                  <a:lnTo>
                    <a:pt x="831" y="417"/>
                  </a:lnTo>
                  <a:lnTo>
                    <a:pt x="858" y="410"/>
                  </a:lnTo>
                  <a:lnTo>
                    <a:pt x="898" y="384"/>
                  </a:lnTo>
                  <a:lnTo>
                    <a:pt x="930" y="340"/>
                  </a:lnTo>
                  <a:lnTo>
                    <a:pt x="939" y="292"/>
                  </a:lnTo>
                  <a:lnTo>
                    <a:pt x="930" y="252"/>
                  </a:lnTo>
                  <a:lnTo>
                    <a:pt x="907" y="205"/>
                  </a:lnTo>
                  <a:lnTo>
                    <a:pt x="876" y="157"/>
                  </a:lnTo>
                  <a:lnTo>
                    <a:pt x="831" y="109"/>
                  </a:lnTo>
                  <a:lnTo>
                    <a:pt x="782" y="65"/>
                  </a:lnTo>
                  <a:lnTo>
                    <a:pt x="723" y="32"/>
                  </a:lnTo>
                  <a:lnTo>
                    <a:pt x="665" y="7"/>
                  </a:lnTo>
                  <a:lnTo>
                    <a:pt x="602" y="0"/>
                  </a:lnTo>
                  <a:lnTo>
                    <a:pt x="315" y="0"/>
                  </a:lnTo>
                  <a:close/>
                </a:path>
              </a:pathLst>
            </a:custGeom>
            <a:solidFill>
              <a:srgbClr val="C0C0C0"/>
            </a:solidFill>
            <a:ln w="9525">
              <a:noFill/>
              <a:round/>
              <a:headEnd/>
              <a:tailEnd/>
            </a:ln>
          </p:spPr>
          <p:txBody>
            <a:bodyPr/>
            <a:lstStyle/>
            <a:p>
              <a:endParaRPr lang="en-GB" dirty="0"/>
            </a:p>
          </p:txBody>
        </p:sp>
        <p:sp>
          <p:nvSpPr>
            <p:cNvPr id="18" name="Oval 16"/>
            <p:cNvSpPr>
              <a:spLocks noChangeArrowheads="1"/>
            </p:cNvSpPr>
            <p:nvPr/>
          </p:nvSpPr>
          <p:spPr bwMode="auto">
            <a:xfrm>
              <a:off x="2460" y="629"/>
              <a:ext cx="135" cy="117"/>
            </a:xfrm>
            <a:prstGeom prst="ellipse">
              <a:avLst/>
            </a:prstGeom>
            <a:solidFill>
              <a:srgbClr val="000000"/>
            </a:solidFill>
            <a:ln w="9525">
              <a:noFill/>
              <a:round/>
              <a:headEnd/>
              <a:tailEnd/>
            </a:ln>
          </p:spPr>
          <p:txBody>
            <a:bodyPr/>
            <a:lstStyle/>
            <a:p>
              <a:endParaRPr lang="en-GB" dirty="0"/>
            </a:p>
          </p:txBody>
        </p:sp>
        <p:sp>
          <p:nvSpPr>
            <p:cNvPr id="19" name="Oval 17"/>
            <p:cNvSpPr>
              <a:spLocks noChangeArrowheads="1"/>
            </p:cNvSpPr>
            <p:nvPr/>
          </p:nvSpPr>
          <p:spPr bwMode="auto">
            <a:xfrm>
              <a:off x="2460" y="632"/>
              <a:ext cx="135" cy="106"/>
            </a:xfrm>
            <a:prstGeom prst="ellipse">
              <a:avLst/>
            </a:prstGeom>
            <a:solidFill>
              <a:srgbClr val="1B1B1B"/>
            </a:solidFill>
            <a:ln w="9525">
              <a:noFill/>
              <a:round/>
              <a:headEnd/>
              <a:tailEnd/>
            </a:ln>
          </p:spPr>
          <p:txBody>
            <a:bodyPr/>
            <a:lstStyle/>
            <a:p>
              <a:endParaRPr lang="en-GB" dirty="0"/>
            </a:p>
          </p:txBody>
        </p:sp>
        <p:sp>
          <p:nvSpPr>
            <p:cNvPr id="20" name="Oval 18"/>
            <p:cNvSpPr>
              <a:spLocks noChangeArrowheads="1"/>
            </p:cNvSpPr>
            <p:nvPr/>
          </p:nvSpPr>
          <p:spPr bwMode="auto">
            <a:xfrm>
              <a:off x="2460" y="632"/>
              <a:ext cx="126" cy="103"/>
            </a:xfrm>
            <a:prstGeom prst="ellipse">
              <a:avLst/>
            </a:prstGeom>
            <a:solidFill>
              <a:srgbClr val="373737"/>
            </a:solidFill>
            <a:ln w="9525">
              <a:noFill/>
              <a:round/>
              <a:headEnd/>
              <a:tailEnd/>
            </a:ln>
          </p:spPr>
          <p:txBody>
            <a:bodyPr/>
            <a:lstStyle/>
            <a:p>
              <a:endParaRPr lang="en-GB" dirty="0"/>
            </a:p>
          </p:txBody>
        </p:sp>
        <p:sp>
          <p:nvSpPr>
            <p:cNvPr id="21" name="Oval 19"/>
            <p:cNvSpPr>
              <a:spLocks noChangeArrowheads="1"/>
            </p:cNvSpPr>
            <p:nvPr/>
          </p:nvSpPr>
          <p:spPr bwMode="auto">
            <a:xfrm>
              <a:off x="2465" y="632"/>
              <a:ext cx="121" cy="99"/>
            </a:xfrm>
            <a:prstGeom prst="ellipse">
              <a:avLst/>
            </a:prstGeom>
            <a:solidFill>
              <a:srgbClr val="525252"/>
            </a:solidFill>
            <a:ln w="9525">
              <a:noFill/>
              <a:round/>
              <a:headEnd/>
              <a:tailEnd/>
            </a:ln>
          </p:spPr>
          <p:txBody>
            <a:bodyPr/>
            <a:lstStyle/>
            <a:p>
              <a:endParaRPr lang="en-GB" dirty="0"/>
            </a:p>
          </p:txBody>
        </p:sp>
        <p:sp>
          <p:nvSpPr>
            <p:cNvPr id="22" name="Oval 20"/>
            <p:cNvSpPr>
              <a:spLocks noChangeArrowheads="1"/>
            </p:cNvSpPr>
            <p:nvPr/>
          </p:nvSpPr>
          <p:spPr bwMode="auto">
            <a:xfrm>
              <a:off x="2465" y="632"/>
              <a:ext cx="117" cy="95"/>
            </a:xfrm>
            <a:prstGeom prst="ellipse">
              <a:avLst/>
            </a:prstGeom>
            <a:solidFill>
              <a:srgbClr val="6E6E6E"/>
            </a:solidFill>
            <a:ln w="9525">
              <a:noFill/>
              <a:round/>
              <a:headEnd/>
              <a:tailEnd/>
            </a:ln>
          </p:spPr>
          <p:txBody>
            <a:bodyPr/>
            <a:lstStyle/>
            <a:p>
              <a:endParaRPr lang="en-GB" dirty="0"/>
            </a:p>
          </p:txBody>
        </p:sp>
        <p:sp>
          <p:nvSpPr>
            <p:cNvPr id="23" name="Oval 21"/>
            <p:cNvSpPr>
              <a:spLocks noChangeArrowheads="1"/>
            </p:cNvSpPr>
            <p:nvPr/>
          </p:nvSpPr>
          <p:spPr bwMode="auto">
            <a:xfrm>
              <a:off x="2465" y="632"/>
              <a:ext cx="112" cy="92"/>
            </a:xfrm>
            <a:prstGeom prst="ellipse">
              <a:avLst/>
            </a:prstGeom>
            <a:solidFill>
              <a:srgbClr val="898989"/>
            </a:solidFill>
            <a:ln w="9525">
              <a:noFill/>
              <a:round/>
              <a:headEnd/>
              <a:tailEnd/>
            </a:ln>
          </p:spPr>
          <p:txBody>
            <a:bodyPr/>
            <a:lstStyle/>
            <a:p>
              <a:endParaRPr lang="en-GB" dirty="0"/>
            </a:p>
          </p:txBody>
        </p:sp>
        <p:sp>
          <p:nvSpPr>
            <p:cNvPr id="24" name="Oval 22"/>
            <p:cNvSpPr>
              <a:spLocks noChangeArrowheads="1"/>
            </p:cNvSpPr>
            <p:nvPr/>
          </p:nvSpPr>
          <p:spPr bwMode="auto">
            <a:xfrm>
              <a:off x="2465" y="632"/>
              <a:ext cx="108" cy="88"/>
            </a:xfrm>
            <a:prstGeom prst="ellipse">
              <a:avLst/>
            </a:prstGeom>
            <a:solidFill>
              <a:srgbClr val="A5A5A5"/>
            </a:solidFill>
            <a:ln w="9525">
              <a:noFill/>
              <a:round/>
              <a:headEnd/>
              <a:tailEnd/>
            </a:ln>
          </p:spPr>
          <p:txBody>
            <a:bodyPr/>
            <a:lstStyle/>
            <a:p>
              <a:endParaRPr lang="en-GB" dirty="0"/>
            </a:p>
          </p:txBody>
        </p:sp>
        <p:sp>
          <p:nvSpPr>
            <p:cNvPr id="25" name="Oval 23"/>
            <p:cNvSpPr>
              <a:spLocks noChangeArrowheads="1"/>
            </p:cNvSpPr>
            <p:nvPr/>
          </p:nvSpPr>
          <p:spPr bwMode="auto">
            <a:xfrm>
              <a:off x="2469" y="636"/>
              <a:ext cx="95" cy="77"/>
            </a:xfrm>
            <a:prstGeom prst="ellipse">
              <a:avLst/>
            </a:prstGeom>
            <a:solidFill>
              <a:srgbClr val="C0C0C0"/>
            </a:solidFill>
            <a:ln w="9525">
              <a:noFill/>
              <a:round/>
              <a:headEnd/>
              <a:tailEnd/>
            </a:ln>
          </p:spPr>
          <p:txBody>
            <a:bodyPr/>
            <a:lstStyle/>
            <a:p>
              <a:endParaRPr lang="en-GB" dirty="0"/>
            </a:p>
          </p:txBody>
        </p:sp>
        <p:sp>
          <p:nvSpPr>
            <p:cNvPr id="26" name="Oval 24"/>
            <p:cNvSpPr>
              <a:spLocks noChangeArrowheads="1"/>
            </p:cNvSpPr>
            <p:nvPr/>
          </p:nvSpPr>
          <p:spPr bwMode="auto">
            <a:xfrm>
              <a:off x="3304" y="629"/>
              <a:ext cx="140" cy="117"/>
            </a:xfrm>
            <a:prstGeom prst="ellipse">
              <a:avLst/>
            </a:prstGeom>
            <a:solidFill>
              <a:srgbClr val="000000"/>
            </a:solidFill>
            <a:ln w="9525">
              <a:noFill/>
              <a:round/>
              <a:headEnd/>
              <a:tailEnd/>
            </a:ln>
          </p:spPr>
          <p:txBody>
            <a:bodyPr/>
            <a:lstStyle/>
            <a:p>
              <a:endParaRPr lang="en-GB" dirty="0"/>
            </a:p>
          </p:txBody>
        </p:sp>
        <p:sp>
          <p:nvSpPr>
            <p:cNvPr id="27" name="Oval 25"/>
            <p:cNvSpPr>
              <a:spLocks noChangeArrowheads="1"/>
            </p:cNvSpPr>
            <p:nvPr/>
          </p:nvSpPr>
          <p:spPr bwMode="auto">
            <a:xfrm>
              <a:off x="3304" y="632"/>
              <a:ext cx="131" cy="106"/>
            </a:xfrm>
            <a:prstGeom prst="ellipse">
              <a:avLst/>
            </a:prstGeom>
            <a:solidFill>
              <a:srgbClr val="1B1B1B"/>
            </a:solidFill>
            <a:ln w="9525">
              <a:noFill/>
              <a:round/>
              <a:headEnd/>
              <a:tailEnd/>
            </a:ln>
          </p:spPr>
          <p:txBody>
            <a:bodyPr/>
            <a:lstStyle/>
            <a:p>
              <a:endParaRPr lang="en-GB" dirty="0"/>
            </a:p>
          </p:txBody>
        </p:sp>
        <p:sp>
          <p:nvSpPr>
            <p:cNvPr id="28" name="Oval 26"/>
            <p:cNvSpPr>
              <a:spLocks noChangeArrowheads="1"/>
            </p:cNvSpPr>
            <p:nvPr/>
          </p:nvSpPr>
          <p:spPr bwMode="auto">
            <a:xfrm>
              <a:off x="3309" y="632"/>
              <a:ext cx="126" cy="103"/>
            </a:xfrm>
            <a:prstGeom prst="ellipse">
              <a:avLst/>
            </a:prstGeom>
            <a:solidFill>
              <a:srgbClr val="373737"/>
            </a:solidFill>
            <a:ln w="9525">
              <a:noFill/>
              <a:round/>
              <a:headEnd/>
              <a:tailEnd/>
            </a:ln>
          </p:spPr>
          <p:txBody>
            <a:bodyPr/>
            <a:lstStyle/>
            <a:p>
              <a:endParaRPr lang="en-GB" dirty="0"/>
            </a:p>
          </p:txBody>
        </p:sp>
        <p:sp>
          <p:nvSpPr>
            <p:cNvPr id="29" name="Oval 27"/>
            <p:cNvSpPr>
              <a:spLocks noChangeArrowheads="1"/>
            </p:cNvSpPr>
            <p:nvPr/>
          </p:nvSpPr>
          <p:spPr bwMode="auto">
            <a:xfrm>
              <a:off x="3309" y="632"/>
              <a:ext cx="121" cy="99"/>
            </a:xfrm>
            <a:prstGeom prst="ellipse">
              <a:avLst/>
            </a:prstGeom>
            <a:solidFill>
              <a:srgbClr val="525252"/>
            </a:solidFill>
            <a:ln w="9525">
              <a:noFill/>
              <a:round/>
              <a:headEnd/>
              <a:tailEnd/>
            </a:ln>
          </p:spPr>
          <p:txBody>
            <a:bodyPr/>
            <a:lstStyle/>
            <a:p>
              <a:endParaRPr lang="en-GB" dirty="0"/>
            </a:p>
          </p:txBody>
        </p:sp>
        <p:sp>
          <p:nvSpPr>
            <p:cNvPr id="30" name="Oval 28"/>
            <p:cNvSpPr>
              <a:spLocks noChangeArrowheads="1"/>
            </p:cNvSpPr>
            <p:nvPr/>
          </p:nvSpPr>
          <p:spPr bwMode="auto">
            <a:xfrm>
              <a:off x="3309" y="632"/>
              <a:ext cx="117" cy="95"/>
            </a:xfrm>
            <a:prstGeom prst="ellipse">
              <a:avLst/>
            </a:prstGeom>
            <a:solidFill>
              <a:srgbClr val="6E6E6E"/>
            </a:solidFill>
            <a:ln w="9525">
              <a:noFill/>
              <a:round/>
              <a:headEnd/>
              <a:tailEnd/>
            </a:ln>
          </p:spPr>
          <p:txBody>
            <a:bodyPr/>
            <a:lstStyle/>
            <a:p>
              <a:endParaRPr lang="en-GB" dirty="0"/>
            </a:p>
          </p:txBody>
        </p:sp>
        <p:sp>
          <p:nvSpPr>
            <p:cNvPr id="31" name="Oval 29"/>
            <p:cNvSpPr>
              <a:spLocks noChangeArrowheads="1"/>
            </p:cNvSpPr>
            <p:nvPr/>
          </p:nvSpPr>
          <p:spPr bwMode="auto">
            <a:xfrm>
              <a:off x="3313" y="632"/>
              <a:ext cx="104" cy="92"/>
            </a:xfrm>
            <a:prstGeom prst="ellipse">
              <a:avLst/>
            </a:prstGeom>
            <a:solidFill>
              <a:srgbClr val="898989"/>
            </a:solidFill>
            <a:ln w="9525">
              <a:noFill/>
              <a:round/>
              <a:headEnd/>
              <a:tailEnd/>
            </a:ln>
          </p:spPr>
          <p:txBody>
            <a:bodyPr/>
            <a:lstStyle/>
            <a:p>
              <a:endParaRPr lang="en-GB" dirty="0"/>
            </a:p>
          </p:txBody>
        </p:sp>
        <p:sp>
          <p:nvSpPr>
            <p:cNvPr id="32" name="Oval 30"/>
            <p:cNvSpPr>
              <a:spLocks noChangeArrowheads="1"/>
            </p:cNvSpPr>
            <p:nvPr/>
          </p:nvSpPr>
          <p:spPr bwMode="auto">
            <a:xfrm>
              <a:off x="3313" y="632"/>
              <a:ext cx="104" cy="88"/>
            </a:xfrm>
            <a:prstGeom prst="ellipse">
              <a:avLst/>
            </a:prstGeom>
            <a:solidFill>
              <a:srgbClr val="A5A5A5"/>
            </a:solidFill>
            <a:ln w="9525">
              <a:noFill/>
              <a:round/>
              <a:headEnd/>
              <a:tailEnd/>
            </a:ln>
          </p:spPr>
          <p:txBody>
            <a:bodyPr/>
            <a:lstStyle/>
            <a:p>
              <a:endParaRPr lang="en-GB" dirty="0"/>
            </a:p>
          </p:txBody>
        </p:sp>
        <p:sp>
          <p:nvSpPr>
            <p:cNvPr id="33" name="Oval 31"/>
            <p:cNvSpPr>
              <a:spLocks noChangeArrowheads="1"/>
            </p:cNvSpPr>
            <p:nvPr/>
          </p:nvSpPr>
          <p:spPr bwMode="auto">
            <a:xfrm>
              <a:off x="3313" y="636"/>
              <a:ext cx="99" cy="77"/>
            </a:xfrm>
            <a:prstGeom prst="ellipse">
              <a:avLst/>
            </a:prstGeom>
            <a:solidFill>
              <a:srgbClr val="C0C0C0"/>
            </a:solidFill>
            <a:ln w="9525">
              <a:noFill/>
              <a:round/>
              <a:headEnd/>
              <a:tailEnd/>
            </a:ln>
          </p:spPr>
          <p:txBody>
            <a:bodyPr/>
            <a:lstStyle/>
            <a:p>
              <a:endParaRPr lang="en-GB" dirty="0"/>
            </a:p>
          </p:txBody>
        </p:sp>
        <p:sp>
          <p:nvSpPr>
            <p:cNvPr id="34" name="Freeform 32"/>
            <p:cNvSpPr>
              <a:spLocks/>
            </p:cNvSpPr>
            <p:nvPr/>
          </p:nvSpPr>
          <p:spPr bwMode="auto">
            <a:xfrm>
              <a:off x="2151" y="255"/>
              <a:ext cx="1562" cy="666"/>
            </a:xfrm>
            <a:custGeom>
              <a:avLst/>
              <a:gdLst>
                <a:gd name="T0" fmla="*/ 601 w 1562"/>
                <a:gd name="T1" fmla="*/ 0 h 666"/>
                <a:gd name="T2" fmla="*/ 493 w 1562"/>
                <a:gd name="T3" fmla="*/ 297 h 666"/>
                <a:gd name="T4" fmla="*/ 525 w 1562"/>
                <a:gd name="T5" fmla="*/ 527 h 666"/>
                <a:gd name="T6" fmla="*/ 49 w 1562"/>
                <a:gd name="T7" fmla="*/ 527 h 666"/>
                <a:gd name="T8" fmla="*/ 0 w 1562"/>
                <a:gd name="T9" fmla="*/ 666 h 666"/>
                <a:gd name="T10" fmla="*/ 1562 w 1562"/>
                <a:gd name="T11" fmla="*/ 666 h 666"/>
                <a:gd name="T12" fmla="*/ 1535 w 1562"/>
                <a:gd name="T13" fmla="*/ 527 h 666"/>
                <a:gd name="T14" fmla="*/ 1055 w 1562"/>
                <a:gd name="T15" fmla="*/ 527 h 666"/>
                <a:gd name="T16" fmla="*/ 1086 w 1562"/>
                <a:gd name="T17" fmla="*/ 297 h 666"/>
                <a:gd name="T18" fmla="*/ 974 w 1562"/>
                <a:gd name="T19" fmla="*/ 0 h 666"/>
                <a:gd name="T20" fmla="*/ 601 w 1562"/>
                <a:gd name="T21" fmla="*/ 0 h 6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2"/>
                <a:gd name="T34" fmla="*/ 0 h 666"/>
                <a:gd name="T35" fmla="*/ 1562 w 1562"/>
                <a:gd name="T36" fmla="*/ 666 h 6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2" h="666">
                  <a:moveTo>
                    <a:pt x="601" y="0"/>
                  </a:moveTo>
                  <a:lnTo>
                    <a:pt x="493" y="297"/>
                  </a:lnTo>
                  <a:lnTo>
                    <a:pt x="525" y="527"/>
                  </a:lnTo>
                  <a:lnTo>
                    <a:pt x="49" y="527"/>
                  </a:lnTo>
                  <a:lnTo>
                    <a:pt x="0" y="666"/>
                  </a:lnTo>
                  <a:lnTo>
                    <a:pt x="1562" y="666"/>
                  </a:lnTo>
                  <a:lnTo>
                    <a:pt x="1535" y="527"/>
                  </a:lnTo>
                  <a:lnTo>
                    <a:pt x="1055" y="527"/>
                  </a:lnTo>
                  <a:lnTo>
                    <a:pt x="1086" y="297"/>
                  </a:lnTo>
                  <a:lnTo>
                    <a:pt x="974" y="0"/>
                  </a:lnTo>
                  <a:lnTo>
                    <a:pt x="601" y="0"/>
                  </a:lnTo>
                  <a:close/>
                </a:path>
              </a:pathLst>
            </a:custGeom>
            <a:solidFill>
              <a:srgbClr val="C0C0C0"/>
            </a:solidFill>
            <a:ln w="0">
              <a:solidFill>
                <a:srgbClr val="FFFFFF"/>
              </a:solidFill>
              <a:round/>
              <a:headEnd/>
              <a:tailEnd/>
            </a:ln>
          </p:spPr>
          <p:txBody>
            <a:bodyPr/>
            <a:lstStyle/>
            <a:p>
              <a:endParaRPr lang="en-GB" dirty="0"/>
            </a:p>
          </p:txBody>
        </p:sp>
        <p:sp>
          <p:nvSpPr>
            <p:cNvPr id="35" name="Rectangle 33"/>
            <p:cNvSpPr>
              <a:spLocks noChangeArrowheads="1"/>
            </p:cNvSpPr>
            <p:nvPr/>
          </p:nvSpPr>
          <p:spPr bwMode="auto">
            <a:xfrm>
              <a:off x="2142" y="914"/>
              <a:ext cx="1584" cy="44"/>
            </a:xfrm>
            <a:prstGeom prst="rect">
              <a:avLst/>
            </a:prstGeom>
            <a:solidFill>
              <a:srgbClr val="808080"/>
            </a:solidFill>
            <a:ln w="9525">
              <a:noFill/>
              <a:miter lim="800000"/>
              <a:headEnd/>
              <a:tailEnd/>
            </a:ln>
          </p:spPr>
          <p:txBody>
            <a:bodyPr/>
            <a:lstStyle/>
            <a:p>
              <a:endParaRPr lang="en-GB" dirty="0"/>
            </a:p>
          </p:txBody>
        </p:sp>
        <p:sp>
          <p:nvSpPr>
            <p:cNvPr id="36" name="Freeform 34"/>
            <p:cNvSpPr>
              <a:spLocks/>
            </p:cNvSpPr>
            <p:nvPr/>
          </p:nvSpPr>
          <p:spPr bwMode="auto">
            <a:xfrm>
              <a:off x="2689" y="277"/>
              <a:ext cx="517" cy="286"/>
            </a:xfrm>
            <a:custGeom>
              <a:avLst/>
              <a:gdLst>
                <a:gd name="T0" fmla="*/ 0 w 517"/>
                <a:gd name="T1" fmla="*/ 286 h 286"/>
                <a:gd name="T2" fmla="*/ 95 w 517"/>
                <a:gd name="T3" fmla="*/ 0 h 286"/>
                <a:gd name="T4" fmla="*/ 427 w 517"/>
                <a:gd name="T5" fmla="*/ 4 h 286"/>
                <a:gd name="T6" fmla="*/ 517 w 517"/>
                <a:gd name="T7" fmla="*/ 282 h 286"/>
                <a:gd name="T8" fmla="*/ 395 w 517"/>
                <a:gd name="T9" fmla="*/ 44 h 286"/>
                <a:gd name="T10" fmla="*/ 113 w 517"/>
                <a:gd name="T11" fmla="*/ 44 h 286"/>
                <a:gd name="T12" fmla="*/ 0 w 517"/>
                <a:gd name="T13" fmla="*/ 286 h 286"/>
                <a:gd name="T14" fmla="*/ 0 60000 65536"/>
                <a:gd name="T15" fmla="*/ 0 60000 65536"/>
                <a:gd name="T16" fmla="*/ 0 60000 65536"/>
                <a:gd name="T17" fmla="*/ 0 60000 65536"/>
                <a:gd name="T18" fmla="*/ 0 60000 65536"/>
                <a:gd name="T19" fmla="*/ 0 60000 65536"/>
                <a:gd name="T20" fmla="*/ 0 60000 65536"/>
                <a:gd name="T21" fmla="*/ 0 w 517"/>
                <a:gd name="T22" fmla="*/ 0 h 286"/>
                <a:gd name="T23" fmla="*/ 517 w 517"/>
                <a:gd name="T24" fmla="*/ 286 h 2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7" h="286">
                  <a:moveTo>
                    <a:pt x="0" y="286"/>
                  </a:moveTo>
                  <a:lnTo>
                    <a:pt x="95" y="0"/>
                  </a:lnTo>
                  <a:lnTo>
                    <a:pt x="427" y="4"/>
                  </a:lnTo>
                  <a:lnTo>
                    <a:pt x="517" y="282"/>
                  </a:lnTo>
                  <a:lnTo>
                    <a:pt x="395" y="44"/>
                  </a:lnTo>
                  <a:lnTo>
                    <a:pt x="113" y="44"/>
                  </a:lnTo>
                  <a:lnTo>
                    <a:pt x="0" y="286"/>
                  </a:lnTo>
                  <a:close/>
                </a:path>
              </a:pathLst>
            </a:custGeom>
            <a:solidFill>
              <a:srgbClr val="404040"/>
            </a:solidFill>
            <a:ln w="9525">
              <a:noFill/>
              <a:round/>
              <a:headEnd/>
              <a:tailEnd/>
            </a:ln>
          </p:spPr>
          <p:txBody>
            <a:bodyPr/>
            <a:lstStyle/>
            <a:p>
              <a:endParaRPr lang="en-GB" dirty="0"/>
            </a:p>
          </p:txBody>
        </p:sp>
        <p:sp>
          <p:nvSpPr>
            <p:cNvPr id="37" name="AutoShape 35"/>
            <p:cNvSpPr>
              <a:spLocks noChangeArrowheads="1"/>
            </p:cNvSpPr>
            <p:nvPr/>
          </p:nvSpPr>
          <p:spPr bwMode="auto">
            <a:xfrm>
              <a:off x="2797" y="369"/>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38" name="AutoShape 36"/>
            <p:cNvSpPr>
              <a:spLocks noChangeArrowheads="1"/>
            </p:cNvSpPr>
            <p:nvPr/>
          </p:nvSpPr>
          <p:spPr bwMode="auto">
            <a:xfrm>
              <a:off x="2797" y="376"/>
              <a:ext cx="310" cy="18"/>
            </a:xfrm>
            <a:prstGeom prst="roundRect">
              <a:avLst>
                <a:gd name="adj" fmla="val 50000"/>
              </a:avLst>
            </a:prstGeom>
            <a:solidFill>
              <a:srgbClr val="404040"/>
            </a:solidFill>
            <a:ln w="9525">
              <a:noFill/>
              <a:round/>
              <a:headEnd/>
              <a:tailEnd/>
            </a:ln>
          </p:spPr>
          <p:txBody>
            <a:bodyPr/>
            <a:lstStyle/>
            <a:p>
              <a:endParaRPr lang="en-GB" dirty="0"/>
            </a:p>
          </p:txBody>
        </p:sp>
        <p:sp>
          <p:nvSpPr>
            <p:cNvPr id="39" name="AutoShape 37"/>
            <p:cNvSpPr>
              <a:spLocks noChangeArrowheads="1"/>
            </p:cNvSpPr>
            <p:nvPr/>
          </p:nvSpPr>
          <p:spPr bwMode="auto">
            <a:xfrm>
              <a:off x="2797" y="416"/>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40" name="AutoShape 38"/>
            <p:cNvSpPr>
              <a:spLocks noChangeArrowheads="1"/>
            </p:cNvSpPr>
            <p:nvPr/>
          </p:nvSpPr>
          <p:spPr bwMode="auto">
            <a:xfrm>
              <a:off x="2797" y="423"/>
              <a:ext cx="310" cy="19"/>
            </a:xfrm>
            <a:prstGeom prst="roundRect">
              <a:avLst>
                <a:gd name="adj" fmla="val 50000"/>
              </a:avLst>
            </a:prstGeom>
            <a:solidFill>
              <a:srgbClr val="404040"/>
            </a:solidFill>
            <a:ln w="9525">
              <a:noFill/>
              <a:round/>
              <a:headEnd/>
              <a:tailEnd/>
            </a:ln>
          </p:spPr>
          <p:txBody>
            <a:bodyPr/>
            <a:lstStyle/>
            <a:p>
              <a:endParaRPr lang="en-GB" dirty="0"/>
            </a:p>
          </p:txBody>
        </p:sp>
        <p:sp>
          <p:nvSpPr>
            <p:cNvPr id="41" name="AutoShape 39"/>
            <p:cNvSpPr>
              <a:spLocks noChangeArrowheads="1"/>
            </p:cNvSpPr>
            <p:nvPr/>
          </p:nvSpPr>
          <p:spPr bwMode="auto">
            <a:xfrm>
              <a:off x="2797" y="467"/>
              <a:ext cx="310" cy="30"/>
            </a:xfrm>
            <a:prstGeom prst="roundRect">
              <a:avLst>
                <a:gd name="adj" fmla="val 31250"/>
              </a:avLst>
            </a:prstGeom>
            <a:solidFill>
              <a:srgbClr val="FFFFFF"/>
            </a:solidFill>
            <a:ln w="9525">
              <a:noFill/>
              <a:round/>
              <a:headEnd/>
              <a:tailEnd/>
            </a:ln>
          </p:spPr>
          <p:txBody>
            <a:bodyPr/>
            <a:lstStyle/>
            <a:p>
              <a:endParaRPr lang="en-GB" dirty="0"/>
            </a:p>
          </p:txBody>
        </p:sp>
        <p:sp>
          <p:nvSpPr>
            <p:cNvPr id="42" name="AutoShape 40"/>
            <p:cNvSpPr>
              <a:spLocks noChangeArrowheads="1"/>
            </p:cNvSpPr>
            <p:nvPr/>
          </p:nvSpPr>
          <p:spPr bwMode="auto">
            <a:xfrm>
              <a:off x="2797" y="475"/>
              <a:ext cx="310" cy="25"/>
            </a:xfrm>
            <a:prstGeom prst="roundRect">
              <a:avLst>
                <a:gd name="adj" fmla="val 35713"/>
              </a:avLst>
            </a:prstGeom>
            <a:solidFill>
              <a:srgbClr val="404040"/>
            </a:solidFill>
            <a:ln w="9525">
              <a:noFill/>
              <a:round/>
              <a:headEnd/>
              <a:tailEnd/>
            </a:ln>
          </p:spPr>
          <p:txBody>
            <a:bodyPr/>
            <a:lstStyle/>
            <a:p>
              <a:endParaRPr lang="en-GB" dirty="0"/>
            </a:p>
          </p:txBody>
        </p:sp>
        <p:sp>
          <p:nvSpPr>
            <p:cNvPr id="43" name="AutoShape 41"/>
            <p:cNvSpPr>
              <a:spLocks noChangeArrowheads="1"/>
            </p:cNvSpPr>
            <p:nvPr/>
          </p:nvSpPr>
          <p:spPr bwMode="auto">
            <a:xfrm>
              <a:off x="2734" y="519"/>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4" name="AutoShape 42"/>
            <p:cNvSpPr>
              <a:spLocks noChangeArrowheads="1"/>
            </p:cNvSpPr>
            <p:nvPr/>
          </p:nvSpPr>
          <p:spPr bwMode="auto">
            <a:xfrm>
              <a:off x="2734" y="526"/>
              <a:ext cx="431" cy="26"/>
            </a:xfrm>
            <a:prstGeom prst="roundRect">
              <a:avLst>
                <a:gd name="adj" fmla="val 35713"/>
              </a:avLst>
            </a:prstGeom>
            <a:solidFill>
              <a:srgbClr val="404040"/>
            </a:solidFill>
            <a:ln w="9525">
              <a:noFill/>
              <a:round/>
              <a:headEnd/>
              <a:tailEnd/>
            </a:ln>
          </p:spPr>
          <p:txBody>
            <a:bodyPr/>
            <a:lstStyle/>
            <a:p>
              <a:endParaRPr lang="en-GB" dirty="0"/>
            </a:p>
          </p:txBody>
        </p:sp>
        <p:sp>
          <p:nvSpPr>
            <p:cNvPr id="45" name="AutoShape 43"/>
            <p:cNvSpPr>
              <a:spLocks noChangeArrowheads="1"/>
            </p:cNvSpPr>
            <p:nvPr/>
          </p:nvSpPr>
          <p:spPr bwMode="auto">
            <a:xfrm>
              <a:off x="2734" y="577"/>
              <a:ext cx="431" cy="26"/>
            </a:xfrm>
            <a:prstGeom prst="roundRect">
              <a:avLst>
                <a:gd name="adj" fmla="val 42856"/>
              </a:avLst>
            </a:prstGeom>
            <a:solidFill>
              <a:srgbClr val="FFFFFF"/>
            </a:solidFill>
            <a:ln w="9525">
              <a:noFill/>
              <a:round/>
              <a:headEnd/>
              <a:tailEnd/>
            </a:ln>
          </p:spPr>
          <p:txBody>
            <a:bodyPr/>
            <a:lstStyle/>
            <a:p>
              <a:endParaRPr lang="en-GB" dirty="0"/>
            </a:p>
          </p:txBody>
        </p:sp>
        <p:sp>
          <p:nvSpPr>
            <p:cNvPr id="46" name="AutoShape 44"/>
            <p:cNvSpPr>
              <a:spLocks noChangeArrowheads="1"/>
            </p:cNvSpPr>
            <p:nvPr/>
          </p:nvSpPr>
          <p:spPr bwMode="auto">
            <a:xfrm>
              <a:off x="2734" y="585"/>
              <a:ext cx="431" cy="18"/>
            </a:xfrm>
            <a:prstGeom prst="roundRect">
              <a:avLst>
                <a:gd name="adj" fmla="val 50000"/>
              </a:avLst>
            </a:prstGeom>
            <a:solidFill>
              <a:srgbClr val="404040"/>
            </a:solidFill>
            <a:ln w="9525">
              <a:noFill/>
              <a:round/>
              <a:headEnd/>
              <a:tailEnd/>
            </a:ln>
          </p:spPr>
          <p:txBody>
            <a:bodyPr/>
            <a:lstStyle/>
            <a:p>
              <a:endParaRPr lang="en-GB" dirty="0"/>
            </a:p>
          </p:txBody>
        </p:sp>
        <p:sp>
          <p:nvSpPr>
            <p:cNvPr id="47" name="AutoShape 45"/>
            <p:cNvSpPr>
              <a:spLocks noChangeArrowheads="1"/>
            </p:cNvSpPr>
            <p:nvPr/>
          </p:nvSpPr>
          <p:spPr bwMode="auto">
            <a:xfrm>
              <a:off x="2734" y="625"/>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8" name="AutoShape 46"/>
            <p:cNvSpPr>
              <a:spLocks noChangeArrowheads="1"/>
            </p:cNvSpPr>
            <p:nvPr/>
          </p:nvSpPr>
          <p:spPr bwMode="auto">
            <a:xfrm>
              <a:off x="2734" y="632"/>
              <a:ext cx="431" cy="22"/>
            </a:xfrm>
            <a:prstGeom prst="roundRect">
              <a:avLst>
                <a:gd name="adj" fmla="val 41667"/>
              </a:avLst>
            </a:prstGeom>
            <a:solidFill>
              <a:srgbClr val="404040"/>
            </a:solidFill>
            <a:ln w="9525">
              <a:noFill/>
              <a:round/>
              <a:headEnd/>
              <a:tailEnd/>
            </a:ln>
          </p:spPr>
          <p:txBody>
            <a:bodyPr/>
            <a:lstStyle/>
            <a:p>
              <a:endParaRPr lang="en-GB" dirty="0"/>
            </a:p>
          </p:txBody>
        </p:sp>
      </p:grpSp>
      <p:sp>
        <p:nvSpPr>
          <p:cNvPr id="49" name="TextBox 48"/>
          <p:cNvSpPr txBox="1"/>
          <p:nvPr/>
        </p:nvSpPr>
        <p:spPr>
          <a:xfrm>
            <a:off x="3144182" y="2694587"/>
            <a:ext cx="3069285" cy="1569660"/>
          </a:xfrm>
          <a:prstGeom prst="rect">
            <a:avLst/>
          </a:prstGeom>
          <a:noFill/>
        </p:spPr>
        <p:txBody>
          <a:bodyPr wrap="square" rtlCol="0">
            <a:spAutoFit/>
          </a:bodyPr>
          <a:lstStyle/>
          <a:p>
            <a:pPr algn="ctr"/>
            <a:r>
              <a:rPr lang="de-DE" sz="3200" b="1" dirty="0">
                <a:solidFill>
                  <a:schemeClr val="accent1">
                    <a:lumMod val="25000"/>
                  </a:schemeClr>
                </a:solidFill>
                <a:latin typeface="Calibri" pitchFamily="34" charset="0"/>
              </a:rPr>
              <a:t>Live</a:t>
            </a:r>
          </a:p>
          <a:p>
            <a:pPr algn="ctr"/>
            <a:r>
              <a:rPr lang="de-DE" sz="3200" b="1" dirty="0">
                <a:solidFill>
                  <a:schemeClr val="accent1">
                    <a:lumMod val="25000"/>
                  </a:schemeClr>
                </a:solidFill>
                <a:latin typeface="Calibri" pitchFamily="34" charset="0"/>
              </a:rPr>
              <a:t>Data</a:t>
            </a:r>
          </a:p>
          <a:p>
            <a:pPr algn="ctr"/>
            <a:r>
              <a:rPr lang="de-DE" sz="3200" b="1" dirty="0" err="1">
                <a:solidFill>
                  <a:schemeClr val="accent1">
                    <a:lumMod val="25000"/>
                  </a:schemeClr>
                </a:solidFill>
                <a:latin typeface="Calibri" pitchFamily="34" charset="0"/>
              </a:rPr>
              <a:t>Forensics</a:t>
            </a:r>
            <a:endParaRPr lang="en-US" sz="3200" dirty="0"/>
          </a:p>
        </p:txBody>
      </p:sp>
    </p:spTree>
    <p:extLst>
      <p:ext uri="{BB962C8B-B14F-4D97-AF65-F5344CB8AC3E}">
        <p14:creationId xmlns:p14="http://schemas.microsoft.com/office/powerpoint/2010/main" val="37266347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4032"/>
            <a:ext cx="8512512" cy="5134771"/>
          </a:xfrm>
        </p:spPr>
        <p:txBody>
          <a:bodyPr>
            <a:normAutofit fontScale="25000" lnSpcReduction="20000"/>
          </a:bodyPr>
          <a:lstStyle/>
          <a:p>
            <a:pPr>
              <a:buNone/>
            </a:pPr>
            <a:r>
              <a:rPr lang="en-US" sz="8800" dirty="0"/>
              <a:t>At the end of this session participants will be able to:</a:t>
            </a:r>
          </a:p>
          <a:p>
            <a:pPr lvl="0"/>
            <a:r>
              <a:rPr lang="en-GB" sz="8800" dirty="0"/>
              <a:t>Define the terms “Volatile Data“, “Transient Data“ and “Live Data Forensics“</a:t>
            </a:r>
            <a:endParaRPr lang="de-DE" sz="8800" dirty="0"/>
          </a:p>
          <a:p>
            <a:pPr lvl="0"/>
            <a:r>
              <a:rPr lang="en-GB" sz="8800" dirty="0"/>
              <a:t>Explain the value of volatile data for investigations</a:t>
            </a:r>
            <a:endParaRPr lang="de-DE" sz="8800" dirty="0"/>
          </a:p>
          <a:p>
            <a:pPr lvl="0"/>
            <a:r>
              <a:rPr lang="en-GB" sz="8800" dirty="0"/>
              <a:t>List at least four types of data that would get lost without Live Data Forensics</a:t>
            </a:r>
            <a:endParaRPr lang="de-DE" sz="8800" dirty="0"/>
          </a:p>
          <a:p>
            <a:pPr lvl="0"/>
            <a:r>
              <a:rPr lang="en-GB" sz="8800" dirty="0"/>
              <a:t>Perform measures of first response when facing a running computer system.</a:t>
            </a:r>
            <a:endParaRPr lang="de-DE" sz="8800" dirty="0"/>
          </a:p>
          <a:p>
            <a:pPr lvl="0"/>
            <a:r>
              <a:rPr lang="en-GB" sz="8800" dirty="0"/>
              <a:t>Name at least four tools to acquire volatile data including Live Response and Boot-DVDs</a:t>
            </a:r>
            <a:endParaRPr lang="de-DE" sz="8800" dirty="0"/>
          </a:p>
          <a:p>
            <a:pPr lvl="0"/>
            <a:r>
              <a:rPr lang="en-GB" sz="8800" dirty="0"/>
              <a:t>Describe the challenges of encryption and the chances of Live Data Forensics in scenarios involving encryption</a:t>
            </a:r>
            <a:endParaRPr lang="de-DE" sz="8800" dirty="0"/>
          </a:p>
          <a:p>
            <a:pPr lvl="0"/>
            <a:r>
              <a:rPr lang="en-GB" sz="8800" dirty="0"/>
              <a:t>Discuss the challenges and different legal frameworks in scenarios where data is stored remotely, e.g. cloud services.</a:t>
            </a:r>
            <a:endParaRPr lang="de-DE" sz="8800" dirty="0"/>
          </a:p>
          <a:p>
            <a:pPr lvl="0"/>
            <a:r>
              <a:rPr lang="en-GB" sz="8800" dirty="0"/>
              <a:t>Define the term „Cloud Computing“</a:t>
            </a:r>
            <a:endParaRPr lang="de-DE" sz="8800" dirty="0"/>
          </a:p>
          <a:p>
            <a:r>
              <a:rPr lang="en-GB" sz="8800" dirty="0"/>
              <a:t>Compare at least three cloud services</a:t>
            </a:r>
            <a:r>
              <a:rPr lang="de-DE" sz="8800" dirty="0"/>
              <a:t> </a:t>
            </a:r>
            <a:endParaRPr lang="en-US" sz="8800" dirty="0"/>
          </a:p>
          <a:p>
            <a:pPr>
              <a:buFont typeface="Wingdings" charset="2"/>
              <a:buChar char="²"/>
            </a:pPr>
            <a:endParaRPr lang="en-US" sz="2600" dirty="0"/>
          </a:p>
        </p:txBody>
      </p:sp>
      <p:sp>
        <p:nvSpPr>
          <p:cNvPr id="4" name="Title 1"/>
          <p:cNvSpPr>
            <a:spLocks noGrp="1"/>
          </p:cNvSpPr>
          <p:nvPr>
            <p:ph type="title"/>
          </p:nvPr>
        </p:nvSpPr>
        <p:spPr>
          <a:xfrm>
            <a:off x="457200" y="700767"/>
            <a:ext cx="8229600" cy="773266"/>
          </a:xfrm>
        </p:spPr>
        <p:txBody>
          <a:bodyPr/>
          <a:lstStyle/>
          <a:p>
            <a:r>
              <a:rPr lang="en-US" b="1" dirty="0"/>
              <a:t>Session Objectives</a:t>
            </a:r>
          </a:p>
        </p:txBody>
      </p:sp>
    </p:spTree>
    <p:extLst>
      <p:ext uri="{BB962C8B-B14F-4D97-AF65-F5344CB8AC3E}">
        <p14:creationId xmlns:p14="http://schemas.microsoft.com/office/powerpoint/2010/main" val="196964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Bildschirmfoto 2013-02-24 um 13.34.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329"/>
            <a:ext cx="9144000" cy="4862840"/>
          </a:xfrm>
          <a:prstGeom prst="rect">
            <a:avLst/>
          </a:prstGeom>
        </p:spPr>
      </p:pic>
    </p:spTree>
    <p:extLst>
      <p:ext uri="{BB962C8B-B14F-4D97-AF65-F5344CB8AC3E}">
        <p14:creationId xmlns:p14="http://schemas.microsoft.com/office/powerpoint/2010/main" val="17097830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056" y="860564"/>
            <a:ext cx="8229600" cy="870952"/>
          </a:xfrm>
        </p:spPr>
        <p:txBody>
          <a:bodyPr/>
          <a:lstStyle/>
          <a:p>
            <a:r>
              <a:rPr lang="en-US" b="1" dirty="0"/>
              <a:t>What is Live Data Forensics?</a:t>
            </a:r>
          </a:p>
        </p:txBody>
      </p:sp>
      <p:sp>
        <p:nvSpPr>
          <p:cNvPr id="4" name="Rectangle 3"/>
          <p:cNvSpPr>
            <a:spLocks noGrp="1" noChangeArrowheads="1"/>
          </p:cNvSpPr>
          <p:nvPr>
            <p:ph idx="1"/>
          </p:nvPr>
        </p:nvSpPr>
        <p:spPr/>
        <p:txBody>
          <a:bodyPr>
            <a:normAutofit/>
          </a:bodyPr>
          <a:lstStyle/>
          <a:p>
            <a:pPr marL="0" indent="0" algn="just">
              <a:buNone/>
            </a:pPr>
            <a:r>
              <a:rPr lang="en-US" dirty="0"/>
              <a:t>Live Data Forensics deals with situations where it is necessary to capture </a:t>
            </a:r>
            <a:r>
              <a:rPr lang="en-US" b="1" dirty="0"/>
              <a:t>volatile data </a:t>
            </a:r>
            <a:r>
              <a:rPr lang="en-US" dirty="0"/>
              <a:t>from devices before they are turned off or disconnected from networks or power supplies. </a:t>
            </a:r>
          </a:p>
          <a:p>
            <a:pPr marL="0" indent="0" algn="just">
              <a:buNone/>
            </a:pPr>
            <a:endParaRPr lang="en-US" dirty="0"/>
          </a:p>
          <a:p>
            <a:pPr marL="0" indent="0" algn="just">
              <a:buNone/>
            </a:pPr>
            <a:r>
              <a:rPr lang="en-US" dirty="0"/>
              <a:t>It requires a higher level of specialism than the procedure in the search and seizure of dead boxes because the possibility of altering or even overwriting evidence is very high.</a:t>
            </a:r>
            <a:endParaRPr lang="de-DE" dirty="0"/>
          </a:p>
        </p:txBody>
      </p:sp>
    </p:spTree>
    <p:extLst>
      <p:ext uri="{BB962C8B-B14F-4D97-AF65-F5344CB8AC3E}">
        <p14:creationId xmlns:p14="http://schemas.microsoft.com/office/powerpoint/2010/main" val="5119570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7"/>
            <a:ext cx="8229600" cy="870952"/>
          </a:xfrm>
        </p:spPr>
        <p:txBody>
          <a:bodyPr/>
          <a:lstStyle/>
          <a:p>
            <a:r>
              <a:rPr lang="en-US" b="1" dirty="0"/>
              <a:t>What is volatile data?</a:t>
            </a:r>
          </a:p>
        </p:txBody>
      </p:sp>
      <p:sp>
        <p:nvSpPr>
          <p:cNvPr id="4" name="Rectangle 3"/>
          <p:cNvSpPr>
            <a:spLocks noGrp="1" noChangeArrowheads="1"/>
          </p:cNvSpPr>
          <p:nvPr>
            <p:ph idx="1"/>
          </p:nvPr>
        </p:nvSpPr>
        <p:spPr>
          <a:xfrm>
            <a:off x="328960" y="4351302"/>
            <a:ext cx="8229600" cy="2897903"/>
          </a:xfrm>
        </p:spPr>
        <p:txBody>
          <a:bodyPr>
            <a:normAutofit/>
          </a:bodyPr>
          <a:lstStyle/>
          <a:p>
            <a:pPr marL="0" indent="0" algn="just">
              <a:buNone/>
            </a:pPr>
            <a:r>
              <a:rPr lang="en-US" dirty="0"/>
              <a:t>Volatile Data is data, digitally stored in a way that the probability is very high for the contents to be deleted, overwritten or altered in a short amount of time by human or automated interaction.</a:t>
            </a:r>
          </a:p>
        </p:txBody>
      </p:sp>
      <p:pic>
        <p:nvPicPr>
          <p:cNvPr id="3" name="Bild 2"/>
          <p:cNvPicPr>
            <a:picLocks noChangeAspect="1"/>
          </p:cNvPicPr>
          <p:nvPr/>
        </p:nvPicPr>
        <p:blipFill>
          <a:blip r:embed="rId2"/>
          <a:stretch>
            <a:fillRect/>
          </a:stretch>
        </p:blipFill>
        <p:spPr>
          <a:xfrm>
            <a:off x="1929866" y="1977045"/>
            <a:ext cx="5027788" cy="1990594"/>
          </a:xfrm>
          <a:prstGeom prst="rect">
            <a:avLst/>
          </a:prstGeom>
        </p:spPr>
      </p:pic>
    </p:spTree>
    <p:extLst>
      <p:ext uri="{BB962C8B-B14F-4D97-AF65-F5344CB8AC3E}">
        <p14:creationId xmlns:p14="http://schemas.microsoft.com/office/powerpoint/2010/main" val="19472455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289" y="1064751"/>
            <a:ext cx="8229600" cy="870952"/>
          </a:xfrm>
        </p:spPr>
        <p:txBody>
          <a:bodyPr/>
          <a:lstStyle/>
          <a:p>
            <a:r>
              <a:rPr lang="en-US" b="1" dirty="0">
                <a:solidFill>
                  <a:srgbClr val="00B050"/>
                </a:solidFill>
              </a:rPr>
              <a:t>Examples for volatile data?</a:t>
            </a:r>
          </a:p>
        </p:txBody>
      </p:sp>
      <p:pic>
        <p:nvPicPr>
          <p:cNvPr id="6" name="Inhaltsplatzhalter 5"/>
          <p:cNvPicPr>
            <a:picLocks noGrp="1" noChangeAspect="1"/>
          </p:cNvPicPr>
          <p:nvPr>
            <p:ph idx="1"/>
          </p:nvPr>
        </p:nvPicPr>
        <p:blipFill>
          <a:blip r:embed="rId3"/>
          <a:srcRect l="-40068" r="-40068"/>
          <a:stretch>
            <a:fillRect/>
          </a:stretch>
        </p:blipFill>
        <p:spPr>
          <a:xfrm>
            <a:off x="1545571" y="1935703"/>
            <a:ext cx="6052858" cy="3328839"/>
          </a:xfrm>
          <a:effectLst>
            <a:reflection blurRad="6350" stA="52000" endA="300" endPos="35000" dir="5400000" sy="-100000" algn="bl" rotWithShape="0"/>
          </a:effectLst>
        </p:spPr>
      </p:pic>
    </p:spTree>
    <p:extLst>
      <p:ext uri="{BB962C8B-B14F-4D97-AF65-F5344CB8AC3E}">
        <p14:creationId xmlns:p14="http://schemas.microsoft.com/office/powerpoint/2010/main" val="33991519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2809"/>
            <a:ext cx="8229600" cy="870952"/>
          </a:xfrm>
        </p:spPr>
        <p:txBody>
          <a:bodyPr/>
          <a:lstStyle/>
          <a:p>
            <a:r>
              <a:rPr lang="en-US" b="1" dirty="0"/>
              <a:t>Examples for volatile data</a:t>
            </a:r>
          </a:p>
        </p:txBody>
      </p:sp>
      <p:sp>
        <p:nvSpPr>
          <p:cNvPr id="4" name="Rectangle 3"/>
          <p:cNvSpPr>
            <a:spLocks noGrp="1" noChangeArrowheads="1"/>
          </p:cNvSpPr>
          <p:nvPr>
            <p:ph idx="1"/>
          </p:nvPr>
        </p:nvSpPr>
        <p:spPr>
          <a:xfrm>
            <a:off x="457200" y="1921274"/>
            <a:ext cx="8229600" cy="4936726"/>
          </a:xfrm>
        </p:spPr>
        <p:txBody>
          <a:bodyPr>
            <a:normAutofit/>
          </a:bodyPr>
          <a:lstStyle/>
          <a:p>
            <a:r>
              <a:rPr lang="en-US" dirty="0"/>
              <a:t>Caches (e.g. arp- and dns-caches)</a:t>
            </a:r>
          </a:p>
          <a:p>
            <a:r>
              <a:rPr lang="en-US" dirty="0"/>
              <a:t>Unsaved documents</a:t>
            </a:r>
          </a:p>
          <a:p>
            <a:r>
              <a:rPr lang="en-US" dirty="0"/>
              <a:t>Running processes</a:t>
            </a:r>
          </a:p>
          <a:p>
            <a:r>
              <a:rPr lang="en-US" dirty="0"/>
              <a:t>Passwords and encryption keys</a:t>
            </a:r>
          </a:p>
          <a:p>
            <a:r>
              <a:rPr lang="en-US" dirty="0"/>
              <a:t>Open network connections</a:t>
            </a:r>
          </a:p>
          <a:p>
            <a:r>
              <a:rPr lang="en-US" dirty="0"/>
              <a:t>System information</a:t>
            </a:r>
          </a:p>
          <a:p>
            <a:r>
              <a:rPr lang="en-US" dirty="0"/>
              <a:t>Logged in users</a:t>
            </a:r>
          </a:p>
          <a:p>
            <a:r>
              <a:rPr lang="en-US" dirty="0"/>
              <a:t>Temporarily connected remote storage</a:t>
            </a:r>
          </a:p>
          <a:p>
            <a:r>
              <a:rPr lang="en-US" dirty="0"/>
              <a:t>Malware binaries only stored in RAM</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765265668"/>
      </p:ext>
    </p:extLst>
  </p:cSld>
  <p:clrMapOvr>
    <a:masterClrMapping/>
  </p:clrMapOvr>
  <mc:AlternateContent xmlns:mc="http://schemas.openxmlformats.org/markup-compatibility/2006" xmlns:p14="http://schemas.microsoft.com/office/powerpoint/2010/main">
    <mc:Choice Requires="p14">
      <p:transition spd="slow" p14:dur="6000">
        <p14:vortex dir="r"/>
        <p:sndAc>
          <p:stSnd>
            <p:snd r:embed="rId2" name="Explosion"/>
          </p:stSnd>
        </p:sndAc>
      </p:transition>
    </mc:Choice>
    <mc:Fallback xmlns="">
      <p:transition xmlns:p14="http://schemas.microsoft.com/office/powerpoint/2010/main" spd="slow">
        <p:fade/>
        <p:sndAc>
          <p:stSnd>
            <p:snd r:embed="rId11" name="Explosion"/>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decel="50000" fill="hold">
                                          <p:stCondLst>
                                            <p:cond delay="0"/>
                                          </p:stCondLst>
                                        </p:cTn>
                                        <p:tgtEl>
                                          <p:spTgt spid="4">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4">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xEl>
                                              <p:pRg st="1" end="1"/>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ngo"/>
                                        </p:tgtEl>
                                      </p:cMediaNode>
                                    </p:audio>
                                  </p:sub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500" fill="hold"/>
                                        <p:tgtEl>
                                          <p:spTgt spid="4">
                                            <p:txEl>
                                              <p:pRg st="2" end="2"/>
                                            </p:txEl>
                                          </p:spTgt>
                                        </p:tgtEl>
                                        <p:attrNameLst>
                                          <p:attrName>style.rotation</p:attrName>
                                        </p:attrNameLst>
                                      </p:cBhvr>
                                      <p:tavLst>
                                        <p:tav tm="0">
                                          <p:val>
                                            <p:fltVal val="360"/>
                                          </p:val>
                                        </p:tav>
                                        <p:tav tm="100000">
                                          <p:val>
                                            <p:fltVal val="0"/>
                                          </p:val>
                                        </p:tav>
                                      </p:tavLst>
                                    </p:anim>
                                    <p:animEffect transition="in" filter="fade">
                                      <p:cBhvr>
                                        <p:cTn id="22" dur="500"/>
                                        <p:tgtEl>
                                          <p:spTgt spid="4">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Flugzeug"/>
                                        </p:tgtEl>
                                      </p:cMediaNode>
                                    </p:audio>
                                  </p:sub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3" end="3"/>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5" name="Bleistiftstrich"/>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Glockenschlag"/>
                                        </p:tgtEl>
                                      </p:cMediaNode>
                                    </p:audio>
                                  </p:sub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wipe(down)">
                                      <p:cBhvr>
                                        <p:cTn id="41" dur="580">
                                          <p:stCondLst>
                                            <p:cond delay="0"/>
                                          </p:stCondLst>
                                        </p:cTn>
                                        <p:tgtEl>
                                          <p:spTgt spid="4">
                                            <p:txEl>
                                              <p:pRg st="5" end="5"/>
                                            </p:txEl>
                                          </p:spTgt>
                                        </p:tgtEl>
                                      </p:cBhvr>
                                    </p:animEffect>
                                    <p:anim calcmode="lin" valueType="num">
                                      <p:cBhvr>
                                        <p:cTn id="42"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xEl>
                                              <p:pRg st="5" end="5"/>
                                            </p:txEl>
                                          </p:spTgt>
                                        </p:tgtEl>
                                      </p:cBhvr>
                                      <p:to x="100000" y="60000"/>
                                    </p:animScale>
                                    <p:animScale>
                                      <p:cBhvr>
                                        <p:cTn id="48" dur="166" decel="50000">
                                          <p:stCondLst>
                                            <p:cond delay="676"/>
                                          </p:stCondLst>
                                        </p:cTn>
                                        <p:tgtEl>
                                          <p:spTgt spid="4">
                                            <p:txEl>
                                              <p:pRg st="5" end="5"/>
                                            </p:txEl>
                                          </p:spTgt>
                                        </p:tgtEl>
                                      </p:cBhvr>
                                      <p:to x="100000" y="100000"/>
                                    </p:animScale>
                                    <p:animScale>
                                      <p:cBhvr>
                                        <p:cTn id="49" dur="26">
                                          <p:stCondLst>
                                            <p:cond delay="1312"/>
                                          </p:stCondLst>
                                        </p:cTn>
                                        <p:tgtEl>
                                          <p:spTgt spid="4">
                                            <p:txEl>
                                              <p:pRg st="5" end="5"/>
                                            </p:txEl>
                                          </p:spTgt>
                                        </p:tgtEl>
                                      </p:cBhvr>
                                      <p:to x="100000" y="80000"/>
                                    </p:animScale>
                                    <p:animScale>
                                      <p:cBhvr>
                                        <p:cTn id="50" dur="166" decel="50000">
                                          <p:stCondLst>
                                            <p:cond delay="1338"/>
                                          </p:stCondLst>
                                        </p:cTn>
                                        <p:tgtEl>
                                          <p:spTgt spid="4">
                                            <p:txEl>
                                              <p:pRg st="5" end="5"/>
                                            </p:txEl>
                                          </p:spTgt>
                                        </p:tgtEl>
                                      </p:cBhvr>
                                      <p:to x="100000" y="100000"/>
                                    </p:animScale>
                                    <p:animScale>
                                      <p:cBhvr>
                                        <p:cTn id="51" dur="26">
                                          <p:stCondLst>
                                            <p:cond delay="1642"/>
                                          </p:stCondLst>
                                        </p:cTn>
                                        <p:tgtEl>
                                          <p:spTgt spid="4">
                                            <p:txEl>
                                              <p:pRg st="5" end="5"/>
                                            </p:txEl>
                                          </p:spTgt>
                                        </p:tgtEl>
                                      </p:cBhvr>
                                      <p:to x="100000" y="90000"/>
                                    </p:animScale>
                                    <p:animScale>
                                      <p:cBhvr>
                                        <p:cTn id="52" dur="166" decel="50000">
                                          <p:stCondLst>
                                            <p:cond delay="1668"/>
                                          </p:stCondLst>
                                        </p:cTn>
                                        <p:tgtEl>
                                          <p:spTgt spid="4">
                                            <p:txEl>
                                              <p:pRg st="5" end="5"/>
                                            </p:txEl>
                                          </p:spTgt>
                                        </p:tgtEl>
                                      </p:cBhvr>
                                      <p:to x="100000" y="100000"/>
                                    </p:animScale>
                                    <p:animScale>
                                      <p:cBhvr>
                                        <p:cTn id="53" dur="26">
                                          <p:stCondLst>
                                            <p:cond delay="1808"/>
                                          </p:stCondLst>
                                        </p:cTn>
                                        <p:tgtEl>
                                          <p:spTgt spid="4">
                                            <p:txEl>
                                              <p:pRg st="5" end="5"/>
                                            </p:txEl>
                                          </p:spTgt>
                                        </p:tgtEl>
                                      </p:cBhvr>
                                      <p:to x="100000" y="95000"/>
                                    </p:animScale>
                                    <p:animScale>
                                      <p:cBhvr>
                                        <p:cTn id="54" dur="166" decel="50000">
                                          <p:stCondLst>
                                            <p:cond delay="1834"/>
                                          </p:stCondLst>
                                        </p:cTn>
                                        <p:tgtEl>
                                          <p:spTgt spid="4">
                                            <p:txEl>
                                              <p:pRg st="5" end="5"/>
                                            </p:txEl>
                                          </p:spTgt>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7" name="Quietschende Bremsen"/>
                                        </p:tgtEl>
                                      </p:cMediaNode>
                                    </p:audio>
                                  </p:subTnLst>
                                </p:cTn>
                              </p:par>
                            </p:childTnLst>
                          </p:cTn>
                        </p:par>
                      </p:childTnLst>
                    </p:cTn>
                  </p:par>
                  <p:par>
                    <p:cTn id="55" fill="hold">
                      <p:stCondLst>
                        <p:cond delay="indefinite"/>
                      </p:stCondLst>
                      <p:childTnLst>
                        <p:par>
                          <p:cTn id="56" fill="hold">
                            <p:stCondLst>
                              <p:cond delay="0"/>
                            </p:stCondLst>
                            <p:childTnLst>
                              <p:par>
                                <p:cTn id="57" presetID="38" presetClass="entr" presetSubtype="0" accel="50000" fill="hold" grpId="0" nodeType="clickEffect">
                                  <p:stCondLst>
                                    <p:cond delay="0"/>
                                  </p:stCondLst>
                                  <p:iterate type="lt">
                                    <p:tmPct val="50000"/>
                                  </p:iterate>
                                  <p:childTnLst>
                                    <p:set>
                                      <p:cBhvr>
                                        <p:cTn id="58" dur="1" fill="hold">
                                          <p:stCondLst>
                                            <p:cond delay="0"/>
                                          </p:stCondLst>
                                        </p:cTn>
                                        <p:tgtEl>
                                          <p:spTgt spid="4">
                                            <p:txEl>
                                              <p:pRg st="6" end="6"/>
                                            </p:txEl>
                                          </p:spTgt>
                                        </p:tgtEl>
                                        <p:attrNameLst>
                                          <p:attrName>style.visibility</p:attrName>
                                        </p:attrNameLst>
                                      </p:cBhvr>
                                      <p:to>
                                        <p:strVal val="visible"/>
                                      </p:to>
                                    </p:set>
                                    <p:set>
                                      <p:cBhvr>
                                        <p:cTn id="59" dur="455" fill="hold">
                                          <p:stCondLst>
                                            <p:cond delay="0"/>
                                          </p:stCondLst>
                                        </p:cTn>
                                        <p:tgtEl>
                                          <p:spTgt spid="4">
                                            <p:txEl>
                                              <p:pRg st="6" end="6"/>
                                            </p:txEl>
                                          </p:spTgt>
                                        </p:tgtEl>
                                        <p:attrNameLst>
                                          <p:attrName>style.rotation</p:attrName>
                                        </p:attrNameLst>
                                      </p:cBhvr>
                                      <p:to>
                                        <p:strVal val="-45.0"/>
                                      </p:to>
                                    </p:set>
                                    <p:anim calcmode="lin" valueType="num">
                                      <p:cBhvr>
                                        <p:cTn id="60" dur="455" fill="hold">
                                          <p:stCondLst>
                                            <p:cond delay="455"/>
                                          </p:stCondLst>
                                        </p:cTn>
                                        <p:tgtEl>
                                          <p:spTgt spid="4">
                                            <p:txEl>
                                              <p:pRg st="6" end="6"/>
                                            </p:txEl>
                                          </p:spTgt>
                                        </p:tgtEl>
                                        <p:attrNameLst>
                                          <p:attrName>style.rotation</p:attrName>
                                        </p:attrNameLst>
                                      </p:cBhvr>
                                      <p:tavLst>
                                        <p:tav tm="0">
                                          <p:val>
                                            <p:fltVal val="-45"/>
                                          </p:val>
                                        </p:tav>
                                        <p:tav tm="69900">
                                          <p:val>
                                            <p:fltVal val="45"/>
                                          </p:val>
                                        </p:tav>
                                        <p:tav tm="100000">
                                          <p:val>
                                            <p:fltVal val="0"/>
                                          </p:val>
                                        </p:tav>
                                      </p:tavLst>
                                    </p:anim>
                                    <p:anim calcmode="lin" valueType="num">
                                      <p:cBhvr>
                                        <p:cTn id="61" dur="455" fill="hold">
                                          <p:stCondLst>
                                            <p:cond delay="0"/>
                                          </p:stCondLst>
                                        </p:cTn>
                                        <p:tgtEl>
                                          <p:spTgt spid="4">
                                            <p:txEl>
                                              <p:pRg st="6" end="6"/>
                                            </p:txEl>
                                          </p:spTgt>
                                        </p:tgtEl>
                                        <p:attrNameLst>
                                          <p:attrName>ppt_y</p:attrName>
                                        </p:attrNameLst>
                                      </p:cBhvr>
                                      <p:tavLst>
                                        <p:tav tm="0">
                                          <p:val>
                                            <p:strVal val="#ppt_y-1"/>
                                          </p:val>
                                        </p:tav>
                                        <p:tav tm="100000">
                                          <p:val>
                                            <p:strVal val="#ppt_y-(0.354*#ppt_w-0.172*#ppt_h)"/>
                                          </p:val>
                                        </p:tav>
                                      </p:tavLst>
                                    </p:anim>
                                    <p:anim calcmode="lin" valueType="num">
                                      <p:cBhvr>
                                        <p:cTn id="62" dur="156" decel="50000" autoRev="1" fill="hold">
                                          <p:stCondLst>
                                            <p:cond delay="455"/>
                                          </p:stCondLst>
                                        </p:cTn>
                                        <p:tgtEl>
                                          <p:spTgt spid="4">
                                            <p:txEl>
                                              <p:pRg st="6" end="6"/>
                                            </p:txEl>
                                          </p:spTgt>
                                        </p:tgtEl>
                                        <p:attrNameLst>
                                          <p:attrName>ppt_y</p:attrName>
                                        </p:attrNameLst>
                                      </p:cBhvr>
                                      <p:tavLst>
                                        <p:tav tm="0">
                                          <p:val>
                                            <p:strVal val="#ppt_y-(0.354*#ppt_w-0.172*#ppt_h)"/>
                                          </p:val>
                                        </p:tav>
                                        <p:tav tm="100000">
                                          <p:val>
                                            <p:strVal val="#ppt_y-(0.354*#ppt_w-0.172*#ppt_h)-#ppt_h/2"/>
                                          </p:val>
                                        </p:tav>
                                      </p:tavLst>
                                    </p:anim>
                                    <p:anim calcmode="lin" valueType="num">
                                      <p:cBhvr>
                                        <p:cTn id="63" dur="136" fill="hold">
                                          <p:stCondLst>
                                            <p:cond delay="864"/>
                                          </p:stCondLst>
                                        </p:cTn>
                                        <p:tgtEl>
                                          <p:spTgt spid="4">
                                            <p:txEl>
                                              <p:pRg st="6" end="6"/>
                                            </p:txEl>
                                          </p:spTgt>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8" name="Schuss"/>
                                        </p:tgtEl>
                                      </p:cMediaNode>
                                    </p:audio>
                                  </p:subTnLst>
                                </p:cTn>
                              </p:par>
                            </p:childTnLst>
                          </p:cTn>
                        </p:par>
                      </p:childTnLst>
                    </p:cTn>
                  </p:par>
                  <p:par>
                    <p:cTn id="64" fill="hold">
                      <p:stCondLst>
                        <p:cond delay="indefinite"/>
                      </p:stCondLst>
                      <p:childTnLst>
                        <p:par>
                          <p:cTn id="65" fill="hold">
                            <p:stCondLst>
                              <p:cond delay="0"/>
                            </p:stCondLst>
                            <p:childTnLst>
                              <p:par>
                                <p:cTn id="66" presetID="41" presetClass="entr" presetSubtype="0" fill="hold" grpId="0" nodeType="clickEffect">
                                  <p:stCondLst>
                                    <p:cond delay="0"/>
                                  </p:stCondLst>
                                  <p:iterate type="lt">
                                    <p:tmPct val="10000"/>
                                  </p:iterate>
                                  <p:childTnLst>
                                    <p:set>
                                      <p:cBhvr>
                                        <p:cTn id="67" dur="1" fill="hold">
                                          <p:stCondLst>
                                            <p:cond delay="0"/>
                                          </p:stCondLst>
                                        </p:cTn>
                                        <p:tgtEl>
                                          <p:spTgt spid="4">
                                            <p:txEl>
                                              <p:pRg st="7" end="7"/>
                                            </p:txEl>
                                          </p:spTgt>
                                        </p:tgtEl>
                                        <p:attrNameLst>
                                          <p:attrName>style.visibility</p:attrName>
                                        </p:attrNameLst>
                                      </p:cBhvr>
                                      <p:to>
                                        <p:strVal val="visible"/>
                                      </p:to>
                                    </p:set>
                                    <p:anim calcmode="lin" valueType="num">
                                      <p:cBhvr>
                                        <p:cTn id="68" dur="500" fill="hold"/>
                                        <p:tgtEl>
                                          <p:spTgt spid="4">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4">
                                            <p:txEl>
                                              <p:pRg st="7" end="7"/>
                                            </p:txEl>
                                          </p:spTgt>
                                        </p:tgtEl>
                                        <p:attrNameLst>
                                          <p:attrName>ppt_y</p:attrName>
                                        </p:attrNameLst>
                                      </p:cBhvr>
                                      <p:tavLst>
                                        <p:tav tm="0">
                                          <p:val>
                                            <p:strVal val="#ppt_y"/>
                                          </p:val>
                                        </p:tav>
                                        <p:tav tm="100000">
                                          <p:val>
                                            <p:strVal val="#ppt_y"/>
                                          </p:val>
                                        </p:tav>
                                      </p:tavLst>
                                    </p:anim>
                                    <p:anim calcmode="lin" valueType="num">
                                      <p:cBhvr>
                                        <p:cTn id="70" dur="500" fill="hold"/>
                                        <p:tgtEl>
                                          <p:spTgt spid="4">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4">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4">
                                            <p:txEl>
                                              <p:pRg st="7" end="7"/>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9" name="Trillerpfeife"/>
                                        </p:tgtEl>
                                      </p:cMediaNode>
                                    </p:audio>
                                  </p:sub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4">
                                            <p:txEl>
                                              <p:pRg st="8" end="8"/>
                                            </p:txEl>
                                          </p:spTgt>
                                        </p:tgtEl>
                                        <p:attrNameLst>
                                          <p:attrName>style.visibility</p:attrName>
                                        </p:attrNameLst>
                                      </p:cBhvr>
                                      <p:to>
                                        <p:strVal val="visible"/>
                                      </p:to>
                                    </p:set>
                                    <p:animEffect transition="in" filter="wipe(down)">
                                      <p:cBhvr>
                                        <p:cTn id="77" dur="580">
                                          <p:stCondLst>
                                            <p:cond delay="0"/>
                                          </p:stCondLst>
                                        </p:cTn>
                                        <p:tgtEl>
                                          <p:spTgt spid="4">
                                            <p:txEl>
                                              <p:pRg st="8" end="8"/>
                                            </p:txEl>
                                          </p:spTgt>
                                        </p:tgtEl>
                                      </p:cBhvr>
                                    </p:animEffect>
                                    <p:anim calcmode="lin" valueType="num">
                                      <p:cBhvr>
                                        <p:cTn id="78" dur="1822" tmFilter="0,0; 0.14,0.36; 0.43,0.73; 0.71,0.91; 1.0,1.0">
                                          <p:stCondLst>
                                            <p:cond delay="0"/>
                                          </p:stCondLst>
                                        </p:cTn>
                                        <p:tgtEl>
                                          <p:spTgt spid="4">
                                            <p:txEl>
                                              <p:pRg st="8" end="8"/>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
                                            <p:txEl>
                                              <p:pRg st="8" end="8"/>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
                                            <p:txEl>
                                              <p:pRg st="8" end="8"/>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
                                            <p:txEl>
                                              <p:pRg st="8" end="8"/>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
                                            <p:txEl>
                                              <p:pRg st="8" end="8"/>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4">
                                            <p:txEl>
                                              <p:pRg st="8" end="8"/>
                                            </p:txEl>
                                          </p:spTgt>
                                        </p:tgtEl>
                                      </p:cBhvr>
                                      <p:to x="100000" y="60000"/>
                                    </p:animScale>
                                    <p:animScale>
                                      <p:cBhvr>
                                        <p:cTn id="84" dur="166" decel="50000">
                                          <p:stCondLst>
                                            <p:cond delay="676"/>
                                          </p:stCondLst>
                                        </p:cTn>
                                        <p:tgtEl>
                                          <p:spTgt spid="4">
                                            <p:txEl>
                                              <p:pRg st="8" end="8"/>
                                            </p:txEl>
                                          </p:spTgt>
                                        </p:tgtEl>
                                      </p:cBhvr>
                                      <p:to x="100000" y="100000"/>
                                    </p:animScale>
                                    <p:animScale>
                                      <p:cBhvr>
                                        <p:cTn id="85" dur="26">
                                          <p:stCondLst>
                                            <p:cond delay="1312"/>
                                          </p:stCondLst>
                                        </p:cTn>
                                        <p:tgtEl>
                                          <p:spTgt spid="4">
                                            <p:txEl>
                                              <p:pRg st="8" end="8"/>
                                            </p:txEl>
                                          </p:spTgt>
                                        </p:tgtEl>
                                      </p:cBhvr>
                                      <p:to x="100000" y="80000"/>
                                    </p:animScale>
                                    <p:animScale>
                                      <p:cBhvr>
                                        <p:cTn id="86" dur="166" decel="50000">
                                          <p:stCondLst>
                                            <p:cond delay="1338"/>
                                          </p:stCondLst>
                                        </p:cTn>
                                        <p:tgtEl>
                                          <p:spTgt spid="4">
                                            <p:txEl>
                                              <p:pRg st="8" end="8"/>
                                            </p:txEl>
                                          </p:spTgt>
                                        </p:tgtEl>
                                      </p:cBhvr>
                                      <p:to x="100000" y="100000"/>
                                    </p:animScale>
                                    <p:animScale>
                                      <p:cBhvr>
                                        <p:cTn id="87" dur="26">
                                          <p:stCondLst>
                                            <p:cond delay="1642"/>
                                          </p:stCondLst>
                                        </p:cTn>
                                        <p:tgtEl>
                                          <p:spTgt spid="4">
                                            <p:txEl>
                                              <p:pRg st="8" end="8"/>
                                            </p:txEl>
                                          </p:spTgt>
                                        </p:tgtEl>
                                      </p:cBhvr>
                                      <p:to x="100000" y="90000"/>
                                    </p:animScale>
                                    <p:animScale>
                                      <p:cBhvr>
                                        <p:cTn id="88" dur="166" decel="50000">
                                          <p:stCondLst>
                                            <p:cond delay="1668"/>
                                          </p:stCondLst>
                                        </p:cTn>
                                        <p:tgtEl>
                                          <p:spTgt spid="4">
                                            <p:txEl>
                                              <p:pRg st="8" end="8"/>
                                            </p:txEl>
                                          </p:spTgt>
                                        </p:tgtEl>
                                      </p:cBhvr>
                                      <p:to x="100000" y="100000"/>
                                    </p:animScale>
                                    <p:animScale>
                                      <p:cBhvr>
                                        <p:cTn id="89" dur="26">
                                          <p:stCondLst>
                                            <p:cond delay="1808"/>
                                          </p:stCondLst>
                                        </p:cTn>
                                        <p:tgtEl>
                                          <p:spTgt spid="4">
                                            <p:txEl>
                                              <p:pRg st="8" end="8"/>
                                            </p:txEl>
                                          </p:spTgt>
                                        </p:tgtEl>
                                      </p:cBhvr>
                                      <p:to x="100000" y="95000"/>
                                    </p:animScale>
                                    <p:animScale>
                                      <p:cBhvr>
                                        <p:cTn id="90" dur="166" decel="50000">
                                          <p:stCondLst>
                                            <p:cond delay="1834"/>
                                          </p:stCondLst>
                                        </p:cTn>
                                        <p:tgtEl>
                                          <p:spTgt spid="4">
                                            <p:txEl>
                                              <p:pRg st="8" end="8"/>
                                            </p:txEl>
                                          </p:spTgt>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0" name="Zerbrechendes Gla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9077"/>
            <a:ext cx="8229600" cy="870952"/>
          </a:xfrm>
        </p:spPr>
        <p:txBody>
          <a:bodyPr/>
          <a:lstStyle/>
          <a:p>
            <a:r>
              <a:rPr lang="en-US" b="1" dirty="0"/>
              <a:t>Two types of volatile data</a:t>
            </a:r>
          </a:p>
        </p:txBody>
      </p:sp>
      <p:sp>
        <p:nvSpPr>
          <p:cNvPr id="4" name="Rectangle 3"/>
          <p:cNvSpPr>
            <a:spLocks noGrp="1" noChangeArrowheads="1"/>
          </p:cNvSpPr>
          <p:nvPr>
            <p:ph idx="1"/>
          </p:nvPr>
        </p:nvSpPr>
        <p:spPr>
          <a:xfrm>
            <a:off x="457200" y="1921274"/>
            <a:ext cx="6196746" cy="4936726"/>
          </a:xfrm>
        </p:spPr>
        <p:txBody>
          <a:bodyPr>
            <a:normAutofit fontScale="92500" lnSpcReduction="10000"/>
          </a:bodyPr>
          <a:lstStyle/>
          <a:p>
            <a:pPr lvl="0" algn="just"/>
            <a:r>
              <a:rPr lang="en-US" b="1" dirty="0"/>
              <a:t>Volatile Data on the Physical Computer</a:t>
            </a:r>
            <a:r>
              <a:rPr lang="en-US" dirty="0"/>
              <a:t> like open network connections, running processes and services, arp- and dns caches. </a:t>
            </a:r>
          </a:p>
          <a:p>
            <a:pPr lvl="0" algn="just"/>
            <a:endParaRPr lang="en-US" dirty="0"/>
          </a:p>
          <a:p>
            <a:pPr lvl="0" algn="just"/>
            <a:r>
              <a:rPr lang="en-US" b="1" dirty="0"/>
              <a:t>Transient Data</a:t>
            </a:r>
            <a:r>
              <a:rPr lang="en-US" dirty="0"/>
              <a:t> that are not volatile in their nature but are only accessible on scene. Encrypted volumes as well as remote resources are examples for this kind of data. The characteristic of these data is that the contents of the data might get inaccessible, altered or deleted after the search, if the investigator is not be able to acquire them. </a:t>
            </a:r>
            <a:endParaRPr lang="de-DE" dirty="0"/>
          </a:p>
          <a:p>
            <a:pPr algn="just"/>
            <a:endParaRPr lang="en-US" dirty="0"/>
          </a:p>
          <a:p>
            <a:pPr algn="just"/>
            <a:endParaRPr lang="en-US" dirty="0"/>
          </a:p>
          <a:p>
            <a:pPr marL="0" indent="0" algn="just">
              <a:buNone/>
            </a:pPr>
            <a:endParaRPr lang="en-US"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946" y="1558783"/>
            <a:ext cx="2365809" cy="182684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Lst>
        </p:spPr>
      </p:pic>
      <p:pic>
        <p:nvPicPr>
          <p:cNvPr id="3" name="Bild 2"/>
          <p:cNvPicPr>
            <a:picLocks noChangeAspect="1"/>
          </p:cNvPicPr>
          <p:nvPr/>
        </p:nvPicPr>
        <p:blipFill rotWithShape="1">
          <a:blip r:embed="rId3"/>
          <a:srcRect l="5351" t="12894" r="1839" b="6159"/>
          <a:stretch/>
        </p:blipFill>
        <p:spPr>
          <a:xfrm>
            <a:off x="6985264" y="4348807"/>
            <a:ext cx="2073048" cy="126000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7957546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056" y="795805"/>
            <a:ext cx="8229600" cy="870952"/>
          </a:xfrm>
        </p:spPr>
        <p:txBody>
          <a:bodyPr/>
          <a:lstStyle/>
          <a:p>
            <a:r>
              <a:rPr lang="en-US" b="1" dirty="0"/>
              <a:t>Requirements</a:t>
            </a:r>
          </a:p>
        </p:txBody>
      </p:sp>
      <p:sp>
        <p:nvSpPr>
          <p:cNvPr id="4" name="Rectangle 3"/>
          <p:cNvSpPr>
            <a:spLocks noGrp="1" noChangeArrowheads="1"/>
          </p:cNvSpPr>
          <p:nvPr>
            <p:ph idx="1"/>
          </p:nvPr>
        </p:nvSpPr>
        <p:spPr>
          <a:xfrm>
            <a:off x="395056" y="1666757"/>
            <a:ext cx="8644772" cy="5092858"/>
          </a:xfrm>
        </p:spPr>
        <p:txBody>
          <a:bodyPr>
            <a:normAutofit fontScale="70000" lnSpcReduction="20000"/>
          </a:bodyPr>
          <a:lstStyle/>
          <a:p>
            <a:pPr marL="0" indent="0">
              <a:lnSpc>
                <a:spcPct val="120000"/>
              </a:lnSpc>
              <a:spcBef>
                <a:spcPts val="0"/>
              </a:spcBef>
              <a:buNone/>
            </a:pPr>
            <a:r>
              <a:rPr lang="en-US" sz="4200" dirty="0"/>
              <a:t>Requirements for Live Data Forensics:</a:t>
            </a:r>
          </a:p>
          <a:p>
            <a:pPr marL="0" indent="0">
              <a:lnSpc>
                <a:spcPct val="120000"/>
              </a:lnSpc>
              <a:spcBef>
                <a:spcPts val="0"/>
              </a:spcBef>
              <a:buNone/>
            </a:pPr>
            <a:endParaRPr lang="en-US" sz="4200" dirty="0"/>
          </a:p>
          <a:p>
            <a:pPr>
              <a:lnSpc>
                <a:spcPct val="120000"/>
              </a:lnSpc>
              <a:spcBef>
                <a:spcPts val="0"/>
              </a:spcBef>
            </a:pPr>
            <a:r>
              <a:rPr lang="en-US" sz="4200" dirty="0"/>
              <a:t>Specialist with specific training for Live Data Forensics</a:t>
            </a:r>
          </a:p>
          <a:p>
            <a:pPr>
              <a:lnSpc>
                <a:spcPct val="120000"/>
              </a:lnSpc>
              <a:spcBef>
                <a:spcPts val="0"/>
              </a:spcBef>
            </a:pPr>
            <a:r>
              <a:rPr lang="en-US" sz="4200" dirty="0"/>
              <a:t>Hands-on practical experience</a:t>
            </a:r>
          </a:p>
          <a:p>
            <a:pPr>
              <a:lnSpc>
                <a:spcPct val="120000"/>
              </a:lnSpc>
              <a:spcBef>
                <a:spcPts val="0"/>
              </a:spcBef>
            </a:pPr>
            <a:r>
              <a:rPr lang="en-US" sz="4200" dirty="0"/>
              <a:t>A set of validated forensic tools for Live Data Forensics</a:t>
            </a:r>
          </a:p>
          <a:p>
            <a:pPr>
              <a:lnSpc>
                <a:spcPct val="120000"/>
              </a:lnSpc>
              <a:spcBef>
                <a:spcPts val="0"/>
              </a:spcBef>
            </a:pPr>
            <a:endParaRPr lang="en-US" sz="4200" dirty="0"/>
          </a:p>
          <a:p>
            <a:pPr marL="0" indent="0">
              <a:lnSpc>
                <a:spcPct val="120000"/>
              </a:lnSpc>
              <a:spcBef>
                <a:spcPts val="0"/>
              </a:spcBef>
              <a:buNone/>
            </a:pPr>
            <a:r>
              <a:rPr lang="en-US" sz="4200" dirty="0"/>
              <a:t>If no specialist is available, pulling the plug makes more sense than tampering with the evidence resulting in a possible contamination of the evidence and making it unfeasible for use in court.</a:t>
            </a:r>
            <a:endParaRPr lang="en-GB" dirty="0"/>
          </a:p>
        </p:txBody>
      </p:sp>
    </p:spTree>
    <p:extLst>
      <p:ext uri="{BB962C8B-B14F-4D97-AF65-F5344CB8AC3E}">
        <p14:creationId xmlns:p14="http://schemas.microsoft.com/office/powerpoint/2010/main" val="21687011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953139" y="949910"/>
            <a:ext cx="3673475" cy="5581882"/>
            <a:chOff x="1338" y="255"/>
            <a:chExt cx="3192" cy="3900"/>
          </a:xfrm>
        </p:grpSpPr>
        <p:sp>
          <p:nvSpPr>
            <p:cNvPr id="5" name="AutoShape 3"/>
            <p:cNvSpPr>
              <a:spLocks noChangeAspect="1" noChangeArrowheads="1" noTextEdit="1"/>
            </p:cNvSpPr>
            <p:nvPr/>
          </p:nvSpPr>
          <p:spPr bwMode="auto">
            <a:xfrm>
              <a:off x="1338" y="255"/>
              <a:ext cx="3192" cy="3900"/>
            </a:xfrm>
            <a:prstGeom prst="rect">
              <a:avLst/>
            </a:prstGeom>
            <a:solidFill>
              <a:schemeClr val="bg1"/>
            </a:solidFill>
            <a:ln w="9525">
              <a:noFill/>
              <a:miter lim="800000"/>
              <a:headEnd/>
              <a:tailEnd/>
            </a:ln>
          </p:spPr>
          <p:txBody>
            <a:bodyPr/>
            <a:lstStyle/>
            <a:p>
              <a:endParaRPr lang="en-GB" dirty="0"/>
            </a:p>
          </p:txBody>
        </p:sp>
        <p:sp>
          <p:nvSpPr>
            <p:cNvPr id="6" name="AutoShape 4"/>
            <p:cNvSpPr>
              <a:spLocks noChangeArrowheads="1"/>
            </p:cNvSpPr>
            <p:nvPr/>
          </p:nvSpPr>
          <p:spPr bwMode="auto">
            <a:xfrm>
              <a:off x="1338" y="526"/>
              <a:ext cx="3188" cy="3623"/>
            </a:xfrm>
            <a:prstGeom prst="roundRect">
              <a:avLst>
                <a:gd name="adj" fmla="val 2463"/>
              </a:avLst>
            </a:prstGeom>
            <a:solidFill>
              <a:schemeClr val="accent2">
                <a:lumMod val="50000"/>
              </a:schemeClr>
            </a:solidFill>
            <a:ln w="9525">
              <a:noFill/>
              <a:round/>
              <a:headEnd/>
              <a:tailEnd/>
            </a:ln>
          </p:spPr>
          <p:txBody>
            <a:bodyPr/>
            <a:lstStyle/>
            <a:p>
              <a:pPr>
                <a:defRPr/>
              </a:pPr>
              <a:endParaRPr lang="en-GB" dirty="0"/>
            </a:p>
          </p:txBody>
        </p:sp>
        <p:sp>
          <p:nvSpPr>
            <p:cNvPr id="7" name="AutoShape 5"/>
            <p:cNvSpPr>
              <a:spLocks noChangeArrowheads="1"/>
            </p:cNvSpPr>
            <p:nvPr/>
          </p:nvSpPr>
          <p:spPr bwMode="auto">
            <a:xfrm>
              <a:off x="1419" y="526"/>
              <a:ext cx="3053" cy="3585"/>
            </a:xfrm>
            <a:prstGeom prst="roundRect">
              <a:avLst>
                <a:gd name="adj" fmla="val 2500"/>
              </a:avLst>
            </a:prstGeom>
            <a:solidFill>
              <a:srgbClr val="0070C0"/>
            </a:solidFill>
            <a:ln w="9525">
              <a:noFill/>
              <a:round/>
              <a:headEnd/>
              <a:tailEnd/>
            </a:ln>
          </p:spPr>
          <p:txBody>
            <a:bodyPr/>
            <a:lstStyle/>
            <a:p>
              <a:endParaRPr lang="en-GB" dirty="0"/>
            </a:p>
          </p:txBody>
        </p:sp>
        <p:sp>
          <p:nvSpPr>
            <p:cNvPr id="8" name="Freeform 6"/>
            <p:cNvSpPr>
              <a:spLocks/>
            </p:cNvSpPr>
            <p:nvPr/>
          </p:nvSpPr>
          <p:spPr bwMode="auto">
            <a:xfrm>
              <a:off x="1419" y="526"/>
              <a:ext cx="3047" cy="122"/>
            </a:xfrm>
            <a:custGeom>
              <a:avLst/>
              <a:gdLst/>
              <a:ahLst/>
              <a:cxnLst>
                <a:cxn ang="0">
                  <a:pos x="0" y="124"/>
                </a:cxn>
                <a:cxn ang="0">
                  <a:pos x="13" y="77"/>
                </a:cxn>
                <a:cxn ang="0">
                  <a:pos x="45" y="37"/>
                </a:cxn>
                <a:cxn ang="0">
                  <a:pos x="94" y="11"/>
                </a:cxn>
                <a:cxn ang="0">
                  <a:pos x="152" y="0"/>
                </a:cxn>
                <a:cxn ang="0">
                  <a:pos x="2896" y="0"/>
                </a:cxn>
                <a:cxn ang="0">
                  <a:pos x="2954" y="11"/>
                </a:cxn>
                <a:cxn ang="0">
                  <a:pos x="3003" y="37"/>
                </a:cxn>
                <a:cxn ang="0">
                  <a:pos x="3035" y="77"/>
                </a:cxn>
                <a:cxn ang="0">
                  <a:pos x="3048" y="124"/>
                </a:cxn>
                <a:cxn ang="0">
                  <a:pos x="2913" y="62"/>
                </a:cxn>
                <a:cxn ang="0">
                  <a:pos x="112" y="62"/>
                </a:cxn>
                <a:cxn ang="0">
                  <a:pos x="0" y="124"/>
                </a:cxn>
              </a:cxnLst>
              <a:rect l="0" t="0" r="r" b="b"/>
              <a:pathLst>
                <a:path w="3048" h="124">
                  <a:moveTo>
                    <a:pt x="0" y="124"/>
                  </a:moveTo>
                  <a:lnTo>
                    <a:pt x="13" y="77"/>
                  </a:lnTo>
                  <a:lnTo>
                    <a:pt x="45" y="37"/>
                  </a:lnTo>
                  <a:lnTo>
                    <a:pt x="94" y="11"/>
                  </a:lnTo>
                  <a:lnTo>
                    <a:pt x="152" y="0"/>
                  </a:lnTo>
                  <a:lnTo>
                    <a:pt x="2896" y="0"/>
                  </a:lnTo>
                  <a:lnTo>
                    <a:pt x="2954" y="11"/>
                  </a:lnTo>
                  <a:lnTo>
                    <a:pt x="3003" y="37"/>
                  </a:lnTo>
                  <a:lnTo>
                    <a:pt x="3035" y="77"/>
                  </a:lnTo>
                  <a:lnTo>
                    <a:pt x="3048" y="124"/>
                  </a:lnTo>
                  <a:lnTo>
                    <a:pt x="2913" y="62"/>
                  </a:lnTo>
                  <a:lnTo>
                    <a:pt x="112" y="62"/>
                  </a:lnTo>
                  <a:lnTo>
                    <a:pt x="0" y="124"/>
                  </a:lnTo>
                  <a:close/>
                </a:path>
              </a:pathLst>
            </a:custGeom>
            <a:solidFill>
              <a:schemeClr val="accent1">
                <a:lumMod val="50000"/>
              </a:schemeClr>
            </a:solidFill>
            <a:ln w="9525">
              <a:noFill/>
              <a:round/>
              <a:headEnd/>
              <a:tailEnd/>
            </a:ln>
          </p:spPr>
          <p:txBody>
            <a:bodyPr/>
            <a:lstStyle/>
            <a:p>
              <a:pPr>
                <a:defRPr/>
              </a:pPr>
              <a:endParaRPr lang="en-GB" dirty="0"/>
            </a:p>
          </p:txBody>
        </p:sp>
        <p:sp>
          <p:nvSpPr>
            <p:cNvPr id="9" name="Rectangle 7"/>
            <p:cNvSpPr>
              <a:spLocks noChangeArrowheads="1"/>
            </p:cNvSpPr>
            <p:nvPr/>
          </p:nvSpPr>
          <p:spPr bwMode="auto">
            <a:xfrm>
              <a:off x="1612" y="856"/>
              <a:ext cx="2667" cy="3006"/>
            </a:xfrm>
            <a:prstGeom prst="rect">
              <a:avLst/>
            </a:prstGeom>
            <a:solidFill>
              <a:srgbClr val="FFFFFF"/>
            </a:solidFill>
            <a:ln w="9525">
              <a:noFill/>
              <a:miter lim="800000"/>
              <a:headEnd/>
              <a:tailEnd/>
            </a:ln>
          </p:spPr>
          <p:txBody>
            <a:bodyPr/>
            <a:lstStyle/>
            <a:p>
              <a:endParaRPr lang="en-GB" dirty="0"/>
            </a:p>
          </p:txBody>
        </p:sp>
        <p:sp>
          <p:nvSpPr>
            <p:cNvPr id="10" name="Freeform 8"/>
            <p:cNvSpPr>
              <a:spLocks/>
            </p:cNvSpPr>
            <p:nvPr/>
          </p:nvSpPr>
          <p:spPr bwMode="auto">
            <a:xfrm>
              <a:off x="2402" y="380"/>
              <a:ext cx="1073" cy="421"/>
            </a:xfrm>
            <a:custGeom>
              <a:avLst/>
              <a:gdLst>
                <a:gd name="T0" fmla="*/ 359 w 1073"/>
                <a:gd name="T1" fmla="*/ 0 h 421"/>
                <a:gd name="T2" fmla="*/ 292 w 1073"/>
                <a:gd name="T3" fmla="*/ 7 h 421"/>
                <a:gd name="T4" fmla="*/ 224 w 1073"/>
                <a:gd name="T5" fmla="*/ 32 h 421"/>
                <a:gd name="T6" fmla="*/ 166 w 1073"/>
                <a:gd name="T7" fmla="*/ 65 h 421"/>
                <a:gd name="T8" fmla="*/ 112 w 1073"/>
                <a:gd name="T9" fmla="*/ 109 h 421"/>
                <a:gd name="T10" fmla="*/ 67 w 1073"/>
                <a:gd name="T11" fmla="*/ 157 h 421"/>
                <a:gd name="T12" fmla="*/ 31 w 1073"/>
                <a:gd name="T13" fmla="*/ 205 h 421"/>
                <a:gd name="T14" fmla="*/ 9 w 1073"/>
                <a:gd name="T15" fmla="*/ 252 h 421"/>
                <a:gd name="T16" fmla="*/ 0 w 1073"/>
                <a:gd name="T17" fmla="*/ 292 h 421"/>
                <a:gd name="T18" fmla="*/ 13 w 1073"/>
                <a:gd name="T19" fmla="*/ 340 h 421"/>
                <a:gd name="T20" fmla="*/ 45 w 1073"/>
                <a:gd name="T21" fmla="*/ 384 h 421"/>
                <a:gd name="T22" fmla="*/ 94 w 1073"/>
                <a:gd name="T23" fmla="*/ 410 h 421"/>
                <a:gd name="T24" fmla="*/ 126 w 1073"/>
                <a:gd name="T25" fmla="*/ 417 h 421"/>
                <a:gd name="T26" fmla="*/ 157 w 1073"/>
                <a:gd name="T27" fmla="*/ 421 h 421"/>
                <a:gd name="T28" fmla="*/ 916 w 1073"/>
                <a:gd name="T29" fmla="*/ 421 h 421"/>
                <a:gd name="T30" fmla="*/ 947 w 1073"/>
                <a:gd name="T31" fmla="*/ 417 h 421"/>
                <a:gd name="T32" fmla="*/ 974 w 1073"/>
                <a:gd name="T33" fmla="*/ 410 h 421"/>
                <a:gd name="T34" fmla="*/ 1028 w 1073"/>
                <a:gd name="T35" fmla="*/ 384 h 421"/>
                <a:gd name="T36" fmla="*/ 1060 w 1073"/>
                <a:gd name="T37" fmla="*/ 340 h 421"/>
                <a:gd name="T38" fmla="*/ 1068 w 1073"/>
                <a:gd name="T39" fmla="*/ 318 h 421"/>
                <a:gd name="T40" fmla="*/ 1073 w 1073"/>
                <a:gd name="T41" fmla="*/ 292 h 421"/>
                <a:gd name="T42" fmla="*/ 1064 w 1073"/>
                <a:gd name="T43" fmla="*/ 252 h 421"/>
                <a:gd name="T44" fmla="*/ 1037 w 1073"/>
                <a:gd name="T45" fmla="*/ 205 h 421"/>
                <a:gd name="T46" fmla="*/ 1001 w 1073"/>
                <a:gd name="T47" fmla="*/ 157 h 421"/>
                <a:gd name="T48" fmla="*/ 947 w 1073"/>
                <a:gd name="T49" fmla="*/ 109 h 421"/>
                <a:gd name="T50" fmla="*/ 889 w 1073"/>
                <a:gd name="T51" fmla="*/ 65 h 421"/>
                <a:gd name="T52" fmla="*/ 826 w 1073"/>
                <a:gd name="T53" fmla="*/ 32 h 421"/>
                <a:gd name="T54" fmla="*/ 754 w 1073"/>
                <a:gd name="T55" fmla="*/ 7 h 421"/>
                <a:gd name="T56" fmla="*/ 687 w 1073"/>
                <a:gd name="T57" fmla="*/ 0 h 421"/>
                <a:gd name="T58" fmla="*/ 359 w 1073"/>
                <a:gd name="T59" fmla="*/ 0 h 4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73"/>
                <a:gd name="T91" fmla="*/ 0 h 421"/>
                <a:gd name="T92" fmla="*/ 1073 w 1073"/>
                <a:gd name="T93" fmla="*/ 421 h 4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73" h="421">
                  <a:moveTo>
                    <a:pt x="359" y="0"/>
                  </a:moveTo>
                  <a:lnTo>
                    <a:pt x="292" y="7"/>
                  </a:lnTo>
                  <a:lnTo>
                    <a:pt x="224" y="32"/>
                  </a:lnTo>
                  <a:lnTo>
                    <a:pt x="166" y="65"/>
                  </a:lnTo>
                  <a:lnTo>
                    <a:pt x="112" y="109"/>
                  </a:lnTo>
                  <a:lnTo>
                    <a:pt x="67" y="157"/>
                  </a:lnTo>
                  <a:lnTo>
                    <a:pt x="31" y="205"/>
                  </a:lnTo>
                  <a:lnTo>
                    <a:pt x="9" y="252"/>
                  </a:lnTo>
                  <a:lnTo>
                    <a:pt x="0" y="292"/>
                  </a:lnTo>
                  <a:lnTo>
                    <a:pt x="13" y="340"/>
                  </a:lnTo>
                  <a:lnTo>
                    <a:pt x="45" y="384"/>
                  </a:lnTo>
                  <a:lnTo>
                    <a:pt x="94" y="410"/>
                  </a:lnTo>
                  <a:lnTo>
                    <a:pt x="126" y="417"/>
                  </a:lnTo>
                  <a:lnTo>
                    <a:pt x="157" y="421"/>
                  </a:lnTo>
                  <a:lnTo>
                    <a:pt x="916" y="421"/>
                  </a:lnTo>
                  <a:lnTo>
                    <a:pt x="947" y="417"/>
                  </a:lnTo>
                  <a:lnTo>
                    <a:pt x="974" y="410"/>
                  </a:lnTo>
                  <a:lnTo>
                    <a:pt x="1028" y="384"/>
                  </a:lnTo>
                  <a:lnTo>
                    <a:pt x="1060" y="340"/>
                  </a:lnTo>
                  <a:lnTo>
                    <a:pt x="1068" y="318"/>
                  </a:lnTo>
                  <a:lnTo>
                    <a:pt x="1073" y="292"/>
                  </a:lnTo>
                  <a:lnTo>
                    <a:pt x="1064" y="252"/>
                  </a:lnTo>
                  <a:lnTo>
                    <a:pt x="1037" y="205"/>
                  </a:lnTo>
                  <a:lnTo>
                    <a:pt x="1001" y="157"/>
                  </a:lnTo>
                  <a:lnTo>
                    <a:pt x="947" y="109"/>
                  </a:lnTo>
                  <a:lnTo>
                    <a:pt x="889" y="65"/>
                  </a:lnTo>
                  <a:lnTo>
                    <a:pt x="826" y="32"/>
                  </a:lnTo>
                  <a:lnTo>
                    <a:pt x="754" y="7"/>
                  </a:lnTo>
                  <a:lnTo>
                    <a:pt x="687" y="0"/>
                  </a:lnTo>
                  <a:lnTo>
                    <a:pt x="359" y="0"/>
                  </a:lnTo>
                  <a:close/>
                </a:path>
              </a:pathLst>
            </a:custGeom>
            <a:solidFill>
              <a:srgbClr val="808080"/>
            </a:solidFill>
            <a:ln w="9525">
              <a:noFill/>
              <a:round/>
              <a:headEnd/>
              <a:tailEnd/>
            </a:ln>
          </p:spPr>
          <p:txBody>
            <a:bodyPr/>
            <a:lstStyle/>
            <a:p>
              <a:endParaRPr lang="en-GB" dirty="0"/>
            </a:p>
          </p:txBody>
        </p:sp>
        <p:sp>
          <p:nvSpPr>
            <p:cNvPr id="11" name="Freeform 9"/>
            <p:cNvSpPr>
              <a:spLocks/>
            </p:cNvSpPr>
            <p:nvPr/>
          </p:nvSpPr>
          <p:spPr bwMode="auto">
            <a:xfrm>
              <a:off x="2411" y="380"/>
              <a:ext cx="1051" cy="421"/>
            </a:xfrm>
            <a:custGeom>
              <a:avLst/>
              <a:gdLst>
                <a:gd name="T0" fmla="*/ 355 w 1051"/>
                <a:gd name="T1" fmla="*/ 0 h 421"/>
                <a:gd name="T2" fmla="*/ 287 w 1051"/>
                <a:gd name="T3" fmla="*/ 7 h 421"/>
                <a:gd name="T4" fmla="*/ 220 w 1051"/>
                <a:gd name="T5" fmla="*/ 32 h 421"/>
                <a:gd name="T6" fmla="*/ 162 w 1051"/>
                <a:gd name="T7" fmla="*/ 65 h 421"/>
                <a:gd name="T8" fmla="*/ 108 w 1051"/>
                <a:gd name="T9" fmla="*/ 109 h 421"/>
                <a:gd name="T10" fmla="*/ 63 w 1051"/>
                <a:gd name="T11" fmla="*/ 157 h 421"/>
                <a:gd name="T12" fmla="*/ 31 w 1051"/>
                <a:gd name="T13" fmla="*/ 205 h 421"/>
                <a:gd name="T14" fmla="*/ 9 w 1051"/>
                <a:gd name="T15" fmla="*/ 252 h 421"/>
                <a:gd name="T16" fmla="*/ 0 w 1051"/>
                <a:gd name="T17" fmla="*/ 292 h 421"/>
                <a:gd name="T18" fmla="*/ 13 w 1051"/>
                <a:gd name="T19" fmla="*/ 340 h 421"/>
                <a:gd name="T20" fmla="*/ 45 w 1051"/>
                <a:gd name="T21" fmla="*/ 384 h 421"/>
                <a:gd name="T22" fmla="*/ 94 w 1051"/>
                <a:gd name="T23" fmla="*/ 410 h 421"/>
                <a:gd name="T24" fmla="*/ 121 w 1051"/>
                <a:gd name="T25" fmla="*/ 417 h 421"/>
                <a:gd name="T26" fmla="*/ 153 w 1051"/>
                <a:gd name="T27" fmla="*/ 421 h 421"/>
                <a:gd name="T28" fmla="*/ 898 w 1051"/>
                <a:gd name="T29" fmla="*/ 421 h 421"/>
                <a:gd name="T30" fmla="*/ 929 w 1051"/>
                <a:gd name="T31" fmla="*/ 417 h 421"/>
                <a:gd name="T32" fmla="*/ 956 w 1051"/>
                <a:gd name="T33" fmla="*/ 410 h 421"/>
                <a:gd name="T34" fmla="*/ 1006 w 1051"/>
                <a:gd name="T35" fmla="*/ 384 h 421"/>
                <a:gd name="T36" fmla="*/ 1037 w 1051"/>
                <a:gd name="T37" fmla="*/ 340 h 421"/>
                <a:gd name="T38" fmla="*/ 1051 w 1051"/>
                <a:gd name="T39" fmla="*/ 292 h 421"/>
                <a:gd name="T40" fmla="*/ 1042 w 1051"/>
                <a:gd name="T41" fmla="*/ 252 h 421"/>
                <a:gd name="T42" fmla="*/ 1019 w 1051"/>
                <a:gd name="T43" fmla="*/ 205 h 421"/>
                <a:gd name="T44" fmla="*/ 979 w 1051"/>
                <a:gd name="T45" fmla="*/ 157 h 421"/>
                <a:gd name="T46" fmla="*/ 929 w 1051"/>
                <a:gd name="T47" fmla="*/ 109 h 421"/>
                <a:gd name="T48" fmla="*/ 875 w 1051"/>
                <a:gd name="T49" fmla="*/ 65 h 421"/>
                <a:gd name="T50" fmla="*/ 808 w 1051"/>
                <a:gd name="T51" fmla="*/ 32 h 421"/>
                <a:gd name="T52" fmla="*/ 741 w 1051"/>
                <a:gd name="T53" fmla="*/ 7 h 421"/>
                <a:gd name="T54" fmla="*/ 673 w 1051"/>
                <a:gd name="T55" fmla="*/ 0 h 421"/>
                <a:gd name="T56" fmla="*/ 355 w 105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1"/>
                <a:gd name="T88" fmla="*/ 0 h 421"/>
                <a:gd name="T89" fmla="*/ 1051 w 105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1" h="421">
                  <a:moveTo>
                    <a:pt x="355" y="0"/>
                  </a:moveTo>
                  <a:lnTo>
                    <a:pt x="287" y="7"/>
                  </a:lnTo>
                  <a:lnTo>
                    <a:pt x="220" y="32"/>
                  </a:lnTo>
                  <a:lnTo>
                    <a:pt x="162" y="65"/>
                  </a:lnTo>
                  <a:lnTo>
                    <a:pt x="108" y="109"/>
                  </a:lnTo>
                  <a:lnTo>
                    <a:pt x="63" y="157"/>
                  </a:lnTo>
                  <a:lnTo>
                    <a:pt x="31" y="205"/>
                  </a:lnTo>
                  <a:lnTo>
                    <a:pt x="9" y="252"/>
                  </a:lnTo>
                  <a:lnTo>
                    <a:pt x="0" y="292"/>
                  </a:lnTo>
                  <a:lnTo>
                    <a:pt x="13" y="340"/>
                  </a:lnTo>
                  <a:lnTo>
                    <a:pt x="45" y="384"/>
                  </a:lnTo>
                  <a:lnTo>
                    <a:pt x="94" y="410"/>
                  </a:lnTo>
                  <a:lnTo>
                    <a:pt x="121" y="417"/>
                  </a:lnTo>
                  <a:lnTo>
                    <a:pt x="153" y="421"/>
                  </a:lnTo>
                  <a:lnTo>
                    <a:pt x="898" y="421"/>
                  </a:lnTo>
                  <a:lnTo>
                    <a:pt x="929" y="417"/>
                  </a:lnTo>
                  <a:lnTo>
                    <a:pt x="956" y="410"/>
                  </a:lnTo>
                  <a:lnTo>
                    <a:pt x="1006" y="384"/>
                  </a:lnTo>
                  <a:lnTo>
                    <a:pt x="1037" y="340"/>
                  </a:lnTo>
                  <a:lnTo>
                    <a:pt x="1051" y="292"/>
                  </a:lnTo>
                  <a:lnTo>
                    <a:pt x="1042" y="252"/>
                  </a:lnTo>
                  <a:lnTo>
                    <a:pt x="1019" y="205"/>
                  </a:lnTo>
                  <a:lnTo>
                    <a:pt x="979" y="157"/>
                  </a:lnTo>
                  <a:lnTo>
                    <a:pt x="929" y="109"/>
                  </a:lnTo>
                  <a:lnTo>
                    <a:pt x="875" y="65"/>
                  </a:lnTo>
                  <a:lnTo>
                    <a:pt x="808" y="32"/>
                  </a:lnTo>
                  <a:lnTo>
                    <a:pt x="741" y="7"/>
                  </a:lnTo>
                  <a:lnTo>
                    <a:pt x="673" y="0"/>
                  </a:lnTo>
                  <a:lnTo>
                    <a:pt x="355" y="0"/>
                  </a:lnTo>
                  <a:close/>
                </a:path>
              </a:pathLst>
            </a:custGeom>
            <a:solidFill>
              <a:srgbClr val="898989"/>
            </a:solidFill>
            <a:ln w="9525">
              <a:noFill/>
              <a:round/>
              <a:headEnd/>
              <a:tailEnd/>
            </a:ln>
          </p:spPr>
          <p:txBody>
            <a:bodyPr/>
            <a:lstStyle/>
            <a:p>
              <a:endParaRPr lang="en-GB" dirty="0"/>
            </a:p>
          </p:txBody>
        </p:sp>
        <p:sp>
          <p:nvSpPr>
            <p:cNvPr id="12" name="Freeform 10"/>
            <p:cNvSpPr>
              <a:spLocks/>
            </p:cNvSpPr>
            <p:nvPr/>
          </p:nvSpPr>
          <p:spPr bwMode="auto">
            <a:xfrm>
              <a:off x="2420" y="380"/>
              <a:ext cx="1033" cy="421"/>
            </a:xfrm>
            <a:custGeom>
              <a:avLst/>
              <a:gdLst>
                <a:gd name="T0" fmla="*/ 346 w 1033"/>
                <a:gd name="T1" fmla="*/ 0 h 421"/>
                <a:gd name="T2" fmla="*/ 278 w 1033"/>
                <a:gd name="T3" fmla="*/ 7 h 421"/>
                <a:gd name="T4" fmla="*/ 215 w 1033"/>
                <a:gd name="T5" fmla="*/ 32 h 421"/>
                <a:gd name="T6" fmla="*/ 157 w 1033"/>
                <a:gd name="T7" fmla="*/ 65 h 421"/>
                <a:gd name="T8" fmla="*/ 108 w 1033"/>
                <a:gd name="T9" fmla="*/ 109 h 421"/>
                <a:gd name="T10" fmla="*/ 63 w 1033"/>
                <a:gd name="T11" fmla="*/ 157 h 421"/>
                <a:gd name="T12" fmla="*/ 27 w 1033"/>
                <a:gd name="T13" fmla="*/ 205 h 421"/>
                <a:gd name="T14" fmla="*/ 9 w 1033"/>
                <a:gd name="T15" fmla="*/ 252 h 421"/>
                <a:gd name="T16" fmla="*/ 0 w 1033"/>
                <a:gd name="T17" fmla="*/ 292 h 421"/>
                <a:gd name="T18" fmla="*/ 13 w 1033"/>
                <a:gd name="T19" fmla="*/ 340 h 421"/>
                <a:gd name="T20" fmla="*/ 45 w 1033"/>
                <a:gd name="T21" fmla="*/ 384 h 421"/>
                <a:gd name="T22" fmla="*/ 94 w 1033"/>
                <a:gd name="T23" fmla="*/ 410 h 421"/>
                <a:gd name="T24" fmla="*/ 121 w 1033"/>
                <a:gd name="T25" fmla="*/ 417 h 421"/>
                <a:gd name="T26" fmla="*/ 153 w 1033"/>
                <a:gd name="T27" fmla="*/ 421 h 421"/>
                <a:gd name="T28" fmla="*/ 880 w 1033"/>
                <a:gd name="T29" fmla="*/ 421 h 421"/>
                <a:gd name="T30" fmla="*/ 911 w 1033"/>
                <a:gd name="T31" fmla="*/ 417 h 421"/>
                <a:gd name="T32" fmla="*/ 938 w 1033"/>
                <a:gd name="T33" fmla="*/ 410 h 421"/>
                <a:gd name="T34" fmla="*/ 988 w 1033"/>
                <a:gd name="T35" fmla="*/ 384 h 421"/>
                <a:gd name="T36" fmla="*/ 1019 w 1033"/>
                <a:gd name="T37" fmla="*/ 340 h 421"/>
                <a:gd name="T38" fmla="*/ 1033 w 1033"/>
                <a:gd name="T39" fmla="*/ 292 h 421"/>
                <a:gd name="T40" fmla="*/ 1024 w 1033"/>
                <a:gd name="T41" fmla="*/ 252 h 421"/>
                <a:gd name="T42" fmla="*/ 1001 w 1033"/>
                <a:gd name="T43" fmla="*/ 205 h 421"/>
                <a:gd name="T44" fmla="*/ 961 w 1033"/>
                <a:gd name="T45" fmla="*/ 157 h 421"/>
                <a:gd name="T46" fmla="*/ 916 w 1033"/>
                <a:gd name="T47" fmla="*/ 109 h 421"/>
                <a:gd name="T48" fmla="*/ 857 w 1033"/>
                <a:gd name="T49" fmla="*/ 65 h 421"/>
                <a:gd name="T50" fmla="*/ 795 w 1033"/>
                <a:gd name="T51" fmla="*/ 32 h 421"/>
                <a:gd name="T52" fmla="*/ 727 w 1033"/>
                <a:gd name="T53" fmla="*/ 7 h 421"/>
                <a:gd name="T54" fmla="*/ 660 w 1033"/>
                <a:gd name="T55" fmla="*/ 0 h 421"/>
                <a:gd name="T56" fmla="*/ 346 w 1033"/>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3"/>
                <a:gd name="T88" fmla="*/ 0 h 421"/>
                <a:gd name="T89" fmla="*/ 1033 w 1033"/>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3" h="421">
                  <a:moveTo>
                    <a:pt x="346" y="0"/>
                  </a:moveTo>
                  <a:lnTo>
                    <a:pt x="278" y="7"/>
                  </a:lnTo>
                  <a:lnTo>
                    <a:pt x="215" y="32"/>
                  </a:lnTo>
                  <a:lnTo>
                    <a:pt x="157" y="65"/>
                  </a:lnTo>
                  <a:lnTo>
                    <a:pt x="108" y="109"/>
                  </a:lnTo>
                  <a:lnTo>
                    <a:pt x="63" y="157"/>
                  </a:lnTo>
                  <a:lnTo>
                    <a:pt x="27" y="205"/>
                  </a:lnTo>
                  <a:lnTo>
                    <a:pt x="9" y="252"/>
                  </a:lnTo>
                  <a:lnTo>
                    <a:pt x="0" y="292"/>
                  </a:lnTo>
                  <a:lnTo>
                    <a:pt x="13" y="340"/>
                  </a:lnTo>
                  <a:lnTo>
                    <a:pt x="45" y="384"/>
                  </a:lnTo>
                  <a:lnTo>
                    <a:pt x="94" y="410"/>
                  </a:lnTo>
                  <a:lnTo>
                    <a:pt x="121" y="417"/>
                  </a:lnTo>
                  <a:lnTo>
                    <a:pt x="153" y="421"/>
                  </a:lnTo>
                  <a:lnTo>
                    <a:pt x="880" y="421"/>
                  </a:lnTo>
                  <a:lnTo>
                    <a:pt x="911" y="417"/>
                  </a:lnTo>
                  <a:lnTo>
                    <a:pt x="938" y="410"/>
                  </a:lnTo>
                  <a:lnTo>
                    <a:pt x="988" y="384"/>
                  </a:lnTo>
                  <a:lnTo>
                    <a:pt x="1019" y="340"/>
                  </a:lnTo>
                  <a:lnTo>
                    <a:pt x="1033" y="292"/>
                  </a:lnTo>
                  <a:lnTo>
                    <a:pt x="1024" y="252"/>
                  </a:lnTo>
                  <a:lnTo>
                    <a:pt x="1001" y="205"/>
                  </a:lnTo>
                  <a:lnTo>
                    <a:pt x="961" y="157"/>
                  </a:lnTo>
                  <a:lnTo>
                    <a:pt x="916" y="109"/>
                  </a:lnTo>
                  <a:lnTo>
                    <a:pt x="857" y="65"/>
                  </a:lnTo>
                  <a:lnTo>
                    <a:pt x="795" y="32"/>
                  </a:lnTo>
                  <a:lnTo>
                    <a:pt x="727" y="7"/>
                  </a:lnTo>
                  <a:lnTo>
                    <a:pt x="660" y="0"/>
                  </a:lnTo>
                  <a:lnTo>
                    <a:pt x="346" y="0"/>
                  </a:lnTo>
                  <a:close/>
                </a:path>
              </a:pathLst>
            </a:custGeom>
            <a:solidFill>
              <a:srgbClr val="929292"/>
            </a:solidFill>
            <a:ln w="9525">
              <a:noFill/>
              <a:round/>
              <a:headEnd/>
              <a:tailEnd/>
            </a:ln>
          </p:spPr>
          <p:txBody>
            <a:bodyPr/>
            <a:lstStyle/>
            <a:p>
              <a:endParaRPr lang="en-GB" dirty="0"/>
            </a:p>
          </p:txBody>
        </p:sp>
        <p:sp>
          <p:nvSpPr>
            <p:cNvPr id="13" name="Freeform 11"/>
            <p:cNvSpPr>
              <a:spLocks/>
            </p:cNvSpPr>
            <p:nvPr/>
          </p:nvSpPr>
          <p:spPr bwMode="auto">
            <a:xfrm>
              <a:off x="2424" y="380"/>
              <a:ext cx="1020" cy="421"/>
            </a:xfrm>
            <a:custGeom>
              <a:avLst/>
              <a:gdLst>
                <a:gd name="T0" fmla="*/ 342 w 1020"/>
                <a:gd name="T1" fmla="*/ 0 h 421"/>
                <a:gd name="T2" fmla="*/ 279 w 1020"/>
                <a:gd name="T3" fmla="*/ 7 h 421"/>
                <a:gd name="T4" fmla="*/ 216 w 1020"/>
                <a:gd name="T5" fmla="*/ 32 h 421"/>
                <a:gd name="T6" fmla="*/ 158 w 1020"/>
                <a:gd name="T7" fmla="*/ 65 h 421"/>
                <a:gd name="T8" fmla="*/ 104 w 1020"/>
                <a:gd name="T9" fmla="*/ 109 h 421"/>
                <a:gd name="T10" fmla="*/ 63 w 1020"/>
                <a:gd name="T11" fmla="*/ 157 h 421"/>
                <a:gd name="T12" fmla="*/ 27 w 1020"/>
                <a:gd name="T13" fmla="*/ 205 h 421"/>
                <a:gd name="T14" fmla="*/ 9 w 1020"/>
                <a:gd name="T15" fmla="*/ 252 h 421"/>
                <a:gd name="T16" fmla="*/ 0 w 1020"/>
                <a:gd name="T17" fmla="*/ 292 h 421"/>
                <a:gd name="T18" fmla="*/ 14 w 1020"/>
                <a:gd name="T19" fmla="*/ 340 h 421"/>
                <a:gd name="T20" fmla="*/ 45 w 1020"/>
                <a:gd name="T21" fmla="*/ 384 h 421"/>
                <a:gd name="T22" fmla="*/ 95 w 1020"/>
                <a:gd name="T23" fmla="*/ 410 h 421"/>
                <a:gd name="T24" fmla="*/ 122 w 1020"/>
                <a:gd name="T25" fmla="*/ 417 h 421"/>
                <a:gd name="T26" fmla="*/ 153 w 1020"/>
                <a:gd name="T27" fmla="*/ 421 h 421"/>
                <a:gd name="T28" fmla="*/ 867 w 1020"/>
                <a:gd name="T29" fmla="*/ 421 h 421"/>
                <a:gd name="T30" fmla="*/ 898 w 1020"/>
                <a:gd name="T31" fmla="*/ 417 h 421"/>
                <a:gd name="T32" fmla="*/ 925 w 1020"/>
                <a:gd name="T33" fmla="*/ 410 h 421"/>
                <a:gd name="T34" fmla="*/ 975 w 1020"/>
                <a:gd name="T35" fmla="*/ 384 h 421"/>
                <a:gd name="T36" fmla="*/ 1006 w 1020"/>
                <a:gd name="T37" fmla="*/ 340 h 421"/>
                <a:gd name="T38" fmla="*/ 1020 w 1020"/>
                <a:gd name="T39" fmla="*/ 292 h 421"/>
                <a:gd name="T40" fmla="*/ 1011 w 1020"/>
                <a:gd name="T41" fmla="*/ 252 h 421"/>
                <a:gd name="T42" fmla="*/ 988 w 1020"/>
                <a:gd name="T43" fmla="*/ 205 h 421"/>
                <a:gd name="T44" fmla="*/ 948 w 1020"/>
                <a:gd name="T45" fmla="*/ 157 h 421"/>
                <a:gd name="T46" fmla="*/ 903 w 1020"/>
                <a:gd name="T47" fmla="*/ 109 h 421"/>
                <a:gd name="T48" fmla="*/ 844 w 1020"/>
                <a:gd name="T49" fmla="*/ 65 h 421"/>
                <a:gd name="T50" fmla="*/ 782 w 1020"/>
                <a:gd name="T51" fmla="*/ 32 h 421"/>
                <a:gd name="T52" fmla="*/ 719 w 1020"/>
                <a:gd name="T53" fmla="*/ 7 h 421"/>
                <a:gd name="T54" fmla="*/ 651 w 1020"/>
                <a:gd name="T55" fmla="*/ 0 h 421"/>
                <a:gd name="T56" fmla="*/ 342 w 1020"/>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20"/>
                <a:gd name="T88" fmla="*/ 0 h 421"/>
                <a:gd name="T89" fmla="*/ 1020 w 1020"/>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20" h="421">
                  <a:moveTo>
                    <a:pt x="342" y="0"/>
                  </a:moveTo>
                  <a:lnTo>
                    <a:pt x="279" y="7"/>
                  </a:lnTo>
                  <a:lnTo>
                    <a:pt x="216" y="32"/>
                  </a:lnTo>
                  <a:lnTo>
                    <a:pt x="158" y="65"/>
                  </a:lnTo>
                  <a:lnTo>
                    <a:pt x="104" y="109"/>
                  </a:lnTo>
                  <a:lnTo>
                    <a:pt x="63" y="157"/>
                  </a:lnTo>
                  <a:lnTo>
                    <a:pt x="27" y="205"/>
                  </a:lnTo>
                  <a:lnTo>
                    <a:pt x="9" y="252"/>
                  </a:lnTo>
                  <a:lnTo>
                    <a:pt x="0" y="292"/>
                  </a:lnTo>
                  <a:lnTo>
                    <a:pt x="14" y="340"/>
                  </a:lnTo>
                  <a:lnTo>
                    <a:pt x="45" y="384"/>
                  </a:lnTo>
                  <a:lnTo>
                    <a:pt x="95" y="410"/>
                  </a:lnTo>
                  <a:lnTo>
                    <a:pt x="122" y="417"/>
                  </a:lnTo>
                  <a:lnTo>
                    <a:pt x="153" y="421"/>
                  </a:lnTo>
                  <a:lnTo>
                    <a:pt x="867" y="421"/>
                  </a:lnTo>
                  <a:lnTo>
                    <a:pt x="898" y="417"/>
                  </a:lnTo>
                  <a:lnTo>
                    <a:pt x="925" y="410"/>
                  </a:lnTo>
                  <a:lnTo>
                    <a:pt x="975" y="384"/>
                  </a:lnTo>
                  <a:lnTo>
                    <a:pt x="1006" y="340"/>
                  </a:lnTo>
                  <a:lnTo>
                    <a:pt x="1020" y="292"/>
                  </a:lnTo>
                  <a:lnTo>
                    <a:pt x="1011" y="252"/>
                  </a:lnTo>
                  <a:lnTo>
                    <a:pt x="988" y="205"/>
                  </a:lnTo>
                  <a:lnTo>
                    <a:pt x="948" y="157"/>
                  </a:lnTo>
                  <a:lnTo>
                    <a:pt x="903" y="109"/>
                  </a:lnTo>
                  <a:lnTo>
                    <a:pt x="844" y="65"/>
                  </a:lnTo>
                  <a:lnTo>
                    <a:pt x="782" y="32"/>
                  </a:lnTo>
                  <a:lnTo>
                    <a:pt x="719" y="7"/>
                  </a:lnTo>
                  <a:lnTo>
                    <a:pt x="651" y="0"/>
                  </a:lnTo>
                  <a:lnTo>
                    <a:pt x="342" y="0"/>
                  </a:lnTo>
                  <a:close/>
                </a:path>
              </a:pathLst>
            </a:custGeom>
            <a:solidFill>
              <a:srgbClr val="9B9B9B"/>
            </a:solidFill>
            <a:ln w="9525">
              <a:noFill/>
              <a:round/>
              <a:headEnd/>
              <a:tailEnd/>
            </a:ln>
          </p:spPr>
          <p:txBody>
            <a:bodyPr/>
            <a:lstStyle/>
            <a:p>
              <a:endParaRPr lang="en-GB" dirty="0"/>
            </a:p>
          </p:txBody>
        </p:sp>
        <p:sp>
          <p:nvSpPr>
            <p:cNvPr id="14" name="Freeform 12"/>
            <p:cNvSpPr>
              <a:spLocks/>
            </p:cNvSpPr>
            <p:nvPr/>
          </p:nvSpPr>
          <p:spPr bwMode="auto">
            <a:xfrm>
              <a:off x="2433" y="380"/>
              <a:ext cx="997" cy="421"/>
            </a:xfrm>
            <a:custGeom>
              <a:avLst/>
              <a:gdLst>
                <a:gd name="T0" fmla="*/ 337 w 997"/>
                <a:gd name="T1" fmla="*/ 0 h 421"/>
                <a:gd name="T2" fmla="*/ 274 w 997"/>
                <a:gd name="T3" fmla="*/ 7 h 421"/>
                <a:gd name="T4" fmla="*/ 211 w 997"/>
                <a:gd name="T5" fmla="*/ 32 h 421"/>
                <a:gd name="T6" fmla="*/ 153 w 997"/>
                <a:gd name="T7" fmla="*/ 65 h 421"/>
                <a:gd name="T8" fmla="*/ 104 w 997"/>
                <a:gd name="T9" fmla="*/ 109 h 421"/>
                <a:gd name="T10" fmla="*/ 59 w 997"/>
                <a:gd name="T11" fmla="*/ 157 h 421"/>
                <a:gd name="T12" fmla="*/ 27 w 997"/>
                <a:gd name="T13" fmla="*/ 205 h 421"/>
                <a:gd name="T14" fmla="*/ 9 w 997"/>
                <a:gd name="T15" fmla="*/ 252 h 421"/>
                <a:gd name="T16" fmla="*/ 0 w 997"/>
                <a:gd name="T17" fmla="*/ 292 h 421"/>
                <a:gd name="T18" fmla="*/ 14 w 997"/>
                <a:gd name="T19" fmla="*/ 340 h 421"/>
                <a:gd name="T20" fmla="*/ 45 w 997"/>
                <a:gd name="T21" fmla="*/ 384 h 421"/>
                <a:gd name="T22" fmla="*/ 90 w 997"/>
                <a:gd name="T23" fmla="*/ 410 h 421"/>
                <a:gd name="T24" fmla="*/ 117 w 997"/>
                <a:gd name="T25" fmla="*/ 417 h 421"/>
                <a:gd name="T26" fmla="*/ 149 w 997"/>
                <a:gd name="T27" fmla="*/ 421 h 421"/>
                <a:gd name="T28" fmla="*/ 853 w 997"/>
                <a:gd name="T29" fmla="*/ 421 h 421"/>
                <a:gd name="T30" fmla="*/ 885 w 997"/>
                <a:gd name="T31" fmla="*/ 417 h 421"/>
                <a:gd name="T32" fmla="*/ 912 w 997"/>
                <a:gd name="T33" fmla="*/ 410 h 421"/>
                <a:gd name="T34" fmla="*/ 957 w 997"/>
                <a:gd name="T35" fmla="*/ 384 h 421"/>
                <a:gd name="T36" fmla="*/ 988 w 997"/>
                <a:gd name="T37" fmla="*/ 340 h 421"/>
                <a:gd name="T38" fmla="*/ 997 w 997"/>
                <a:gd name="T39" fmla="*/ 292 h 421"/>
                <a:gd name="T40" fmla="*/ 988 w 997"/>
                <a:gd name="T41" fmla="*/ 252 h 421"/>
                <a:gd name="T42" fmla="*/ 966 w 997"/>
                <a:gd name="T43" fmla="*/ 205 h 421"/>
                <a:gd name="T44" fmla="*/ 930 w 997"/>
                <a:gd name="T45" fmla="*/ 157 h 421"/>
                <a:gd name="T46" fmla="*/ 885 w 997"/>
                <a:gd name="T47" fmla="*/ 109 h 421"/>
                <a:gd name="T48" fmla="*/ 831 w 997"/>
                <a:gd name="T49" fmla="*/ 65 h 421"/>
                <a:gd name="T50" fmla="*/ 768 w 997"/>
                <a:gd name="T51" fmla="*/ 32 h 421"/>
                <a:gd name="T52" fmla="*/ 705 w 997"/>
                <a:gd name="T53" fmla="*/ 7 h 421"/>
                <a:gd name="T54" fmla="*/ 642 w 997"/>
                <a:gd name="T55" fmla="*/ 0 h 421"/>
                <a:gd name="T56" fmla="*/ 337 w 997"/>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7"/>
                <a:gd name="T88" fmla="*/ 0 h 421"/>
                <a:gd name="T89" fmla="*/ 997 w 997"/>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7" h="421">
                  <a:moveTo>
                    <a:pt x="337" y="0"/>
                  </a:moveTo>
                  <a:lnTo>
                    <a:pt x="274" y="7"/>
                  </a:lnTo>
                  <a:lnTo>
                    <a:pt x="211" y="32"/>
                  </a:lnTo>
                  <a:lnTo>
                    <a:pt x="153" y="65"/>
                  </a:lnTo>
                  <a:lnTo>
                    <a:pt x="104" y="109"/>
                  </a:lnTo>
                  <a:lnTo>
                    <a:pt x="59" y="157"/>
                  </a:lnTo>
                  <a:lnTo>
                    <a:pt x="27" y="205"/>
                  </a:lnTo>
                  <a:lnTo>
                    <a:pt x="9" y="252"/>
                  </a:lnTo>
                  <a:lnTo>
                    <a:pt x="0" y="292"/>
                  </a:lnTo>
                  <a:lnTo>
                    <a:pt x="14" y="340"/>
                  </a:lnTo>
                  <a:lnTo>
                    <a:pt x="45" y="384"/>
                  </a:lnTo>
                  <a:lnTo>
                    <a:pt x="90" y="410"/>
                  </a:lnTo>
                  <a:lnTo>
                    <a:pt x="117" y="417"/>
                  </a:lnTo>
                  <a:lnTo>
                    <a:pt x="149" y="421"/>
                  </a:lnTo>
                  <a:lnTo>
                    <a:pt x="853" y="421"/>
                  </a:lnTo>
                  <a:lnTo>
                    <a:pt x="885" y="417"/>
                  </a:lnTo>
                  <a:lnTo>
                    <a:pt x="912" y="410"/>
                  </a:lnTo>
                  <a:lnTo>
                    <a:pt x="957" y="384"/>
                  </a:lnTo>
                  <a:lnTo>
                    <a:pt x="988" y="340"/>
                  </a:lnTo>
                  <a:lnTo>
                    <a:pt x="997" y="292"/>
                  </a:lnTo>
                  <a:lnTo>
                    <a:pt x="988" y="252"/>
                  </a:lnTo>
                  <a:lnTo>
                    <a:pt x="966" y="205"/>
                  </a:lnTo>
                  <a:lnTo>
                    <a:pt x="930" y="157"/>
                  </a:lnTo>
                  <a:lnTo>
                    <a:pt x="885" y="109"/>
                  </a:lnTo>
                  <a:lnTo>
                    <a:pt x="831" y="65"/>
                  </a:lnTo>
                  <a:lnTo>
                    <a:pt x="768" y="32"/>
                  </a:lnTo>
                  <a:lnTo>
                    <a:pt x="705" y="7"/>
                  </a:lnTo>
                  <a:lnTo>
                    <a:pt x="642" y="0"/>
                  </a:lnTo>
                  <a:lnTo>
                    <a:pt x="337" y="0"/>
                  </a:lnTo>
                  <a:close/>
                </a:path>
              </a:pathLst>
            </a:custGeom>
            <a:solidFill>
              <a:srgbClr val="A5A5A5"/>
            </a:solidFill>
            <a:ln w="9525">
              <a:noFill/>
              <a:round/>
              <a:headEnd/>
              <a:tailEnd/>
            </a:ln>
          </p:spPr>
          <p:txBody>
            <a:bodyPr/>
            <a:lstStyle/>
            <a:p>
              <a:endParaRPr lang="en-GB" dirty="0"/>
            </a:p>
          </p:txBody>
        </p:sp>
        <p:sp>
          <p:nvSpPr>
            <p:cNvPr id="15" name="Freeform 13"/>
            <p:cNvSpPr>
              <a:spLocks/>
            </p:cNvSpPr>
            <p:nvPr/>
          </p:nvSpPr>
          <p:spPr bwMode="auto">
            <a:xfrm>
              <a:off x="2442" y="380"/>
              <a:ext cx="979" cy="421"/>
            </a:xfrm>
            <a:custGeom>
              <a:avLst/>
              <a:gdLst>
                <a:gd name="T0" fmla="*/ 328 w 979"/>
                <a:gd name="T1" fmla="*/ 0 h 421"/>
                <a:gd name="T2" fmla="*/ 265 w 979"/>
                <a:gd name="T3" fmla="*/ 7 h 421"/>
                <a:gd name="T4" fmla="*/ 207 w 979"/>
                <a:gd name="T5" fmla="*/ 32 h 421"/>
                <a:gd name="T6" fmla="*/ 149 w 979"/>
                <a:gd name="T7" fmla="*/ 65 h 421"/>
                <a:gd name="T8" fmla="*/ 99 w 979"/>
                <a:gd name="T9" fmla="*/ 109 h 421"/>
                <a:gd name="T10" fmla="*/ 59 w 979"/>
                <a:gd name="T11" fmla="*/ 157 h 421"/>
                <a:gd name="T12" fmla="*/ 27 w 979"/>
                <a:gd name="T13" fmla="*/ 205 h 421"/>
                <a:gd name="T14" fmla="*/ 9 w 979"/>
                <a:gd name="T15" fmla="*/ 252 h 421"/>
                <a:gd name="T16" fmla="*/ 0 w 979"/>
                <a:gd name="T17" fmla="*/ 292 h 421"/>
                <a:gd name="T18" fmla="*/ 9 w 979"/>
                <a:gd name="T19" fmla="*/ 340 h 421"/>
                <a:gd name="T20" fmla="*/ 41 w 979"/>
                <a:gd name="T21" fmla="*/ 384 h 421"/>
                <a:gd name="T22" fmla="*/ 86 w 979"/>
                <a:gd name="T23" fmla="*/ 410 h 421"/>
                <a:gd name="T24" fmla="*/ 113 w 979"/>
                <a:gd name="T25" fmla="*/ 417 h 421"/>
                <a:gd name="T26" fmla="*/ 144 w 979"/>
                <a:gd name="T27" fmla="*/ 421 h 421"/>
                <a:gd name="T28" fmla="*/ 835 w 979"/>
                <a:gd name="T29" fmla="*/ 421 h 421"/>
                <a:gd name="T30" fmla="*/ 889 w 979"/>
                <a:gd name="T31" fmla="*/ 410 h 421"/>
                <a:gd name="T32" fmla="*/ 934 w 979"/>
                <a:gd name="T33" fmla="*/ 384 h 421"/>
                <a:gd name="T34" fmla="*/ 966 w 979"/>
                <a:gd name="T35" fmla="*/ 340 h 421"/>
                <a:gd name="T36" fmla="*/ 979 w 979"/>
                <a:gd name="T37" fmla="*/ 292 h 421"/>
                <a:gd name="T38" fmla="*/ 970 w 979"/>
                <a:gd name="T39" fmla="*/ 252 h 421"/>
                <a:gd name="T40" fmla="*/ 948 w 979"/>
                <a:gd name="T41" fmla="*/ 205 h 421"/>
                <a:gd name="T42" fmla="*/ 912 w 979"/>
                <a:gd name="T43" fmla="*/ 157 h 421"/>
                <a:gd name="T44" fmla="*/ 867 w 979"/>
                <a:gd name="T45" fmla="*/ 109 h 421"/>
                <a:gd name="T46" fmla="*/ 813 w 979"/>
                <a:gd name="T47" fmla="*/ 65 h 421"/>
                <a:gd name="T48" fmla="*/ 755 w 979"/>
                <a:gd name="T49" fmla="*/ 32 h 421"/>
                <a:gd name="T50" fmla="*/ 692 w 979"/>
                <a:gd name="T51" fmla="*/ 7 h 421"/>
                <a:gd name="T52" fmla="*/ 629 w 979"/>
                <a:gd name="T53" fmla="*/ 0 h 421"/>
                <a:gd name="T54" fmla="*/ 328 w 979"/>
                <a:gd name="T55" fmla="*/ 0 h 4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9"/>
                <a:gd name="T85" fmla="*/ 0 h 421"/>
                <a:gd name="T86" fmla="*/ 979 w 979"/>
                <a:gd name="T87" fmla="*/ 421 h 4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9" h="421">
                  <a:moveTo>
                    <a:pt x="328" y="0"/>
                  </a:moveTo>
                  <a:lnTo>
                    <a:pt x="265" y="7"/>
                  </a:lnTo>
                  <a:lnTo>
                    <a:pt x="207" y="32"/>
                  </a:lnTo>
                  <a:lnTo>
                    <a:pt x="149" y="65"/>
                  </a:lnTo>
                  <a:lnTo>
                    <a:pt x="99" y="109"/>
                  </a:lnTo>
                  <a:lnTo>
                    <a:pt x="59" y="157"/>
                  </a:lnTo>
                  <a:lnTo>
                    <a:pt x="27" y="205"/>
                  </a:lnTo>
                  <a:lnTo>
                    <a:pt x="9" y="252"/>
                  </a:lnTo>
                  <a:lnTo>
                    <a:pt x="0" y="292"/>
                  </a:lnTo>
                  <a:lnTo>
                    <a:pt x="9" y="340"/>
                  </a:lnTo>
                  <a:lnTo>
                    <a:pt x="41" y="384"/>
                  </a:lnTo>
                  <a:lnTo>
                    <a:pt x="86" y="410"/>
                  </a:lnTo>
                  <a:lnTo>
                    <a:pt x="113" y="417"/>
                  </a:lnTo>
                  <a:lnTo>
                    <a:pt x="144" y="421"/>
                  </a:lnTo>
                  <a:lnTo>
                    <a:pt x="835" y="421"/>
                  </a:lnTo>
                  <a:lnTo>
                    <a:pt x="889" y="410"/>
                  </a:lnTo>
                  <a:lnTo>
                    <a:pt x="934" y="384"/>
                  </a:lnTo>
                  <a:lnTo>
                    <a:pt x="966" y="340"/>
                  </a:lnTo>
                  <a:lnTo>
                    <a:pt x="979" y="292"/>
                  </a:lnTo>
                  <a:lnTo>
                    <a:pt x="970" y="252"/>
                  </a:lnTo>
                  <a:lnTo>
                    <a:pt x="948" y="205"/>
                  </a:lnTo>
                  <a:lnTo>
                    <a:pt x="912" y="157"/>
                  </a:lnTo>
                  <a:lnTo>
                    <a:pt x="867" y="109"/>
                  </a:lnTo>
                  <a:lnTo>
                    <a:pt x="813" y="65"/>
                  </a:lnTo>
                  <a:lnTo>
                    <a:pt x="755" y="32"/>
                  </a:lnTo>
                  <a:lnTo>
                    <a:pt x="692" y="7"/>
                  </a:lnTo>
                  <a:lnTo>
                    <a:pt x="629" y="0"/>
                  </a:lnTo>
                  <a:lnTo>
                    <a:pt x="328" y="0"/>
                  </a:lnTo>
                  <a:close/>
                </a:path>
              </a:pathLst>
            </a:custGeom>
            <a:solidFill>
              <a:srgbClr val="AEAEAE"/>
            </a:solidFill>
            <a:ln w="9525">
              <a:noFill/>
              <a:round/>
              <a:headEnd/>
              <a:tailEnd/>
            </a:ln>
          </p:spPr>
          <p:txBody>
            <a:bodyPr/>
            <a:lstStyle/>
            <a:p>
              <a:endParaRPr lang="en-GB" dirty="0"/>
            </a:p>
          </p:txBody>
        </p:sp>
        <p:sp>
          <p:nvSpPr>
            <p:cNvPr id="16" name="Freeform 14"/>
            <p:cNvSpPr>
              <a:spLocks/>
            </p:cNvSpPr>
            <p:nvPr/>
          </p:nvSpPr>
          <p:spPr bwMode="auto">
            <a:xfrm>
              <a:off x="2451" y="380"/>
              <a:ext cx="961" cy="421"/>
            </a:xfrm>
            <a:custGeom>
              <a:avLst/>
              <a:gdLst>
                <a:gd name="T0" fmla="*/ 319 w 961"/>
                <a:gd name="T1" fmla="*/ 0 h 421"/>
                <a:gd name="T2" fmla="*/ 256 w 961"/>
                <a:gd name="T3" fmla="*/ 7 h 421"/>
                <a:gd name="T4" fmla="*/ 198 w 961"/>
                <a:gd name="T5" fmla="*/ 32 h 421"/>
                <a:gd name="T6" fmla="*/ 144 w 961"/>
                <a:gd name="T7" fmla="*/ 65 h 421"/>
                <a:gd name="T8" fmla="*/ 99 w 961"/>
                <a:gd name="T9" fmla="*/ 109 h 421"/>
                <a:gd name="T10" fmla="*/ 59 w 961"/>
                <a:gd name="T11" fmla="*/ 157 h 421"/>
                <a:gd name="T12" fmla="*/ 27 w 961"/>
                <a:gd name="T13" fmla="*/ 205 h 421"/>
                <a:gd name="T14" fmla="*/ 9 w 961"/>
                <a:gd name="T15" fmla="*/ 252 h 421"/>
                <a:gd name="T16" fmla="*/ 0 w 961"/>
                <a:gd name="T17" fmla="*/ 292 h 421"/>
                <a:gd name="T18" fmla="*/ 9 w 961"/>
                <a:gd name="T19" fmla="*/ 340 h 421"/>
                <a:gd name="T20" fmla="*/ 41 w 961"/>
                <a:gd name="T21" fmla="*/ 384 h 421"/>
                <a:gd name="T22" fmla="*/ 86 w 961"/>
                <a:gd name="T23" fmla="*/ 410 h 421"/>
                <a:gd name="T24" fmla="*/ 113 w 961"/>
                <a:gd name="T25" fmla="*/ 417 h 421"/>
                <a:gd name="T26" fmla="*/ 140 w 961"/>
                <a:gd name="T27" fmla="*/ 421 h 421"/>
                <a:gd name="T28" fmla="*/ 817 w 961"/>
                <a:gd name="T29" fmla="*/ 421 h 421"/>
                <a:gd name="T30" fmla="*/ 849 w 961"/>
                <a:gd name="T31" fmla="*/ 417 h 421"/>
                <a:gd name="T32" fmla="*/ 876 w 961"/>
                <a:gd name="T33" fmla="*/ 410 h 421"/>
                <a:gd name="T34" fmla="*/ 921 w 961"/>
                <a:gd name="T35" fmla="*/ 384 h 421"/>
                <a:gd name="T36" fmla="*/ 952 w 961"/>
                <a:gd name="T37" fmla="*/ 340 h 421"/>
                <a:gd name="T38" fmla="*/ 961 w 961"/>
                <a:gd name="T39" fmla="*/ 292 h 421"/>
                <a:gd name="T40" fmla="*/ 952 w 961"/>
                <a:gd name="T41" fmla="*/ 252 h 421"/>
                <a:gd name="T42" fmla="*/ 930 w 961"/>
                <a:gd name="T43" fmla="*/ 205 h 421"/>
                <a:gd name="T44" fmla="*/ 894 w 961"/>
                <a:gd name="T45" fmla="*/ 157 h 421"/>
                <a:gd name="T46" fmla="*/ 849 w 961"/>
                <a:gd name="T47" fmla="*/ 109 h 421"/>
                <a:gd name="T48" fmla="*/ 800 w 961"/>
                <a:gd name="T49" fmla="*/ 65 h 421"/>
                <a:gd name="T50" fmla="*/ 741 w 961"/>
                <a:gd name="T51" fmla="*/ 32 h 421"/>
                <a:gd name="T52" fmla="*/ 678 w 961"/>
                <a:gd name="T53" fmla="*/ 7 h 421"/>
                <a:gd name="T54" fmla="*/ 615 w 961"/>
                <a:gd name="T55" fmla="*/ 0 h 421"/>
                <a:gd name="T56" fmla="*/ 319 w 96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61"/>
                <a:gd name="T88" fmla="*/ 0 h 421"/>
                <a:gd name="T89" fmla="*/ 961 w 96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61" h="421">
                  <a:moveTo>
                    <a:pt x="319" y="0"/>
                  </a:moveTo>
                  <a:lnTo>
                    <a:pt x="256" y="7"/>
                  </a:lnTo>
                  <a:lnTo>
                    <a:pt x="198" y="32"/>
                  </a:lnTo>
                  <a:lnTo>
                    <a:pt x="144" y="65"/>
                  </a:lnTo>
                  <a:lnTo>
                    <a:pt x="99" y="109"/>
                  </a:lnTo>
                  <a:lnTo>
                    <a:pt x="59" y="157"/>
                  </a:lnTo>
                  <a:lnTo>
                    <a:pt x="27" y="205"/>
                  </a:lnTo>
                  <a:lnTo>
                    <a:pt x="9" y="252"/>
                  </a:lnTo>
                  <a:lnTo>
                    <a:pt x="0" y="292"/>
                  </a:lnTo>
                  <a:lnTo>
                    <a:pt x="9" y="340"/>
                  </a:lnTo>
                  <a:lnTo>
                    <a:pt x="41" y="384"/>
                  </a:lnTo>
                  <a:lnTo>
                    <a:pt x="86" y="410"/>
                  </a:lnTo>
                  <a:lnTo>
                    <a:pt x="113" y="417"/>
                  </a:lnTo>
                  <a:lnTo>
                    <a:pt x="140" y="421"/>
                  </a:lnTo>
                  <a:lnTo>
                    <a:pt x="817" y="421"/>
                  </a:lnTo>
                  <a:lnTo>
                    <a:pt x="849" y="417"/>
                  </a:lnTo>
                  <a:lnTo>
                    <a:pt x="876" y="410"/>
                  </a:lnTo>
                  <a:lnTo>
                    <a:pt x="921" y="384"/>
                  </a:lnTo>
                  <a:lnTo>
                    <a:pt x="952" y="340"/>
                  </a:lnTo>
                  <a:lnTo>
                    <a:pt x="961" y="292"/>
                  </a:lnTo>
                  <a:lnTo>
                    <a:pt x="952" y="252"/>
                  </a:lnTo>
                  <a:lnTo>
                    <a:pt x="930" y="205"/>
                  </a:lnTo>
                  <a:lnTo>
                    <a:pt x="894" y="157"/>
                  </a:lnTo>
                  <a:lnTo>
                    <a:pt x="849" y="109"/>
                  </a:lnTo>
                  <a:lnTo>
                    <a:pt x="800" y="65"/>
                  </a:lnTo>
                  <a:lnTo>
                    <a:pt x="741" y="32"/>
                  </a:lnTo>
                  <a:lnTo>
                    <a:pt x="678" y="7"/>
                  </a:lnTo>
                  <a:lnTo>
                    <a:pt x="615" y="0"/>
                  </a:lnTo>
                  <a:lnTo>
                    <a:pt x="319" y="0"/>
                  </a:lnTo>
                  <a:close/>
                </a:path>
              </a:pathLst>
            </a:custGeom>
            <a:solidFill>
              <a:srgbClr val="B7B7B7"/>
            </a:solidFill>
            <a:ln w="9525">
              <a:noFill/>
              <a:round/>
              <a:headEnd/>
              <a:tailEnd/>
            </a:ln>
          </p:spPr>
          <p:txBody>
            <a:bodyPr/>
            <a:lstStyle/>
            <a:p>
              <a:endParaRPr lang="en-GB" dirty="0"/>
            </a:p>
          </p:txBody>
        </p:sp>
        <p:sp>
          <p:nvSpPr>
            <p:cNvPr id="17" name="Freeform 15"/>
            <p:cNvSpPr>
              <a:spLocks/>
            </p:cNvSpPr>
            <p:nvPr/>
          </p:nvSpPr>
          <p:spPr bwMode="auto">
            <a:xfrm>
              <a:off x="2460" y="380"/>
              <a:ext cx="939" cy="421"/>
            </a:xfrm>
            <a:custGeom>
              <a:avLst/>
              <a:gdLst>
                <a:gd name="T0" fmla="*/ 315 w 939"/>
                <a:gd name="T1" fmla="*/ 0 h 421"/>
                <a:gd name="T2" fmla="*/ 256 w 939"/>
                <a:gd name="T3" fmla="*/ 7 h 421"/>
                <a:gd name="T4" fmla="*/ 198 w 939"/>
                <a:gd name="T5" fmla="*/ 32 h 421"/>
                <a:gd name="T6" fmla="*/ 144 w 939"/>
                <a:gd name="T7" fmla="*/ 65 h 421"/>
                <a:gd name="T8" fmla="*/ 99 w 939"/>
                <a:gd name="T9" fmla="*/ 109 h 421"/>
                <a:gd name="T10" fmla="*/ 59 w 939"/>
                <a:gd name="T11" fmla="*/ 157 h 421"/>
                <a:gd name="T12" fmla="*/ 27 w 939"/>
                <a:gd name="T13" fmla="*/ 205 h 421"/>
                <a:gd name="T14" fmla="*/ 9 w 939"/>
                <a:gd name="T15" fmla="*/ 252 h 421"/>
                <a:gd name="T16" fmla="*/ 0 w 939"/>
                <a:gd name="T17" fmla="*/ 292 h 421"/>
                <a:gd name="T18" fmla="*/ 9 w 939"/>
                <a:gd name="T19" fmla="*/ 340 h 421"/>
                <a:gd name="T20" fmla="*/ 41 w 939"/>
                <a:gd name="T21" fmla="*/ 384 h 421"/>
                <a:gd name="T22" fmla="*/ 81 w 939"/>
                <a:gd name="T23" fmla="*/ 410 h 421"/>
                <a:gd name="T24" fmla="*/ 108 w 939"/>
                <a:gd name="T25" fmla="*/ 417 h 421"/>
                <a:gd name="T26" fmla="*/ 135 w 939"/>
                <a:gd name="T27" fmla="*/ 421 h 421"/>
                <a:gd name="T28" fmla="*/ 804 w 939"/>
                <a:gd name="T29" fmla="*/ 421 h 421"/>
                <a:gd name="T30" fmla="*/ 831 w 939"/>
                <a:gd name="T31" fmla="*/ 417 h 421"/>
                <a:gd name="T32" fmla="*/ 858 w 939"/>
                <a:gd name="T33" fmla="*/ 410 h 421"/>
                <a:gd name="T34" fmla="*/ 898 w 939"/>
                <a:gd name="T35" fmla="*/ 384 h 421"/>
                <a:gd name="T36" fmla="*/ 930 w 939"/>
                <a:gd name="T37" fmla="*/ 340 h 421"/>
                <a:gd name="T38" fmla="*/ 939 w 939"/>
                <a:gd name="T39" fmla="*/ 292 h 421"/>
                <a:gd name="T40" fmla="*/ 930 w 939"/>
                <a:gd name="T41" fmla="*/ 252 h 421"/>
                <a:gd name="T42" fmla="*/ 907 w 939"/>
                <a:gd name="T43" fmla="*/ 205 h 421"/>
                <a:gd name="T44" fmla="*/ 876 w 939"/>
                <a:gd name="T45" fmla="*/ 157 h 421"/>
                <a:gd name="T46" fmla="*/ 831 w 939"/>
                <a:gd name="T47" fmla="*/ 109 h 421"/>
                <a:gd name="T48" fmla="*/ 782 w 939"/>
                <a:gd name="T49" fmla="*/ 65 h 421"/>
                <a:gd name="T50" fmla="*/ 723 w 939"/>
                <a:gd name="T51" fmla="*/ 32 h 421"/>
                <a:gd name="T52" fmla="*/ 665 w 939"/>
                <a:gd name="T53" fmla="*/ 7 h 421"/>
                <a:gd name="T54" fmla="*/ 602 w 939"/>
                <a:gd name="T55" fmla="*/ 0 h 421"/>
                <a:gd name="T56" fmla="*/ 315 w 939"/>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39"/>
                <a:gd name="T88" fmla="*/ 0 h 421"/>
                <a:gd name="T89" fmla="*/ 939 w 939"/>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39" h="421">
                  <a:moveTo>
                    <a:pt x="315" y="0"/>
                  </a:moveTo>
                  <a:lnTo>
                    <a:pt x="256" y="7"/>
                  </a:lnTo>
                  <a:lnTo>
                    <a:pt x="198" y="32"/>
                  </a:lnTo>
                  <a:lnTo>
                    <a:pt x="144" y="65"/>
                  </a:lnTo>
                  <a:lnTo>
                    <a:pt x="99" y="109"/>
                  </a:lnTo>
                  <a:lnTo>
                    <a:pt x="59" y="157"/>
                  </a:lnTo>
                  <a:lnTo>
                    <a:pt x="27" y="205"/>
                  </a:lnTo>
                  <a:lnTo>
                    <a:pt x="9" y="252"/>
                  </a:lnTo>
                  <a:lnTo>
                    <a:pt x="0" y="292"/>
                  </a:lnTo>
                  <a:lnTo>
                    <a:pt x="9" y="340"/>
                  </a:lnTo>
                  <a:lnTo>
                    <a:pt x="41" y="384"/>
                  </a:lnTo>
                  <a:lnTo>
                    <a:pt x="81" y="410"/>
                  </a:lnTo>
                  <a:lnTo>
                    <a:pt x="108" y="417"/>
                  </a:lnTo>
                  <a:lnTo>
                    <a:pt x="135" y="421"/>
                  </a:lnTo>
                  <a:lnTo>
                    <a:pt x="804" y="421"/>
                  </a:lnTo>
                  <a:lnTo>
                    <a:pt x="831" y="417"/>
                  </a:lnTo>
                  <a:lnTo>
                    <a:pt x="858" y="410"/>
                  </a:lnTo>
                  <a:lnTo>
                    <a:pt x="898" y="384"/>
                  </a:lnTo>
                  <a:lnTo>
                    <a:pt x="930" y="340"/>
                  </a:lnTo>
                  <a:lnTo>
                    <a:pt x="939" y="292"/>
                  </a:lnTo>
                  <a:lnTo>
                    <a:pt x="930" y="252"/>
                  </a:lnTo>
                  <a:lnTo>
                    <a:pt x="907" y="205"/>
                  </a:lnTo>
                  <a:lnTo>
                    <a:pt x="876" y="157"/>
                  </a:lnTo>
                  <a:lnTo>
                    <a:pt x="831" y="109"/>
                  </a:lnTo>
                  <a:lnTo>
                    <a:pt x="782" y="65"/>
                  </a:lnTo>
                  <a:lnTo>
                    <a:pt x="723" y="32"/>
                  </a:lnTo>
                  <a:lnTo>
                    <a:pt x="665" y="7"/>
                  </a:lnTo>
                  <a:lnTo>
                    <a:pt x="602" y="0"/>
                  </a:lnTo>
                  <a:lnTo>
                    <a:pt x="315" y="0"/>
                  </a:lnTo>
                  <a:close/>
                </a:path>
              </a:pathLst>
            </a:custGeom>
            <a:solidFill>
              <a:srgbClr val="C0C0C0"/>
            </a:solidFill>
            <a:ln w="9525">
              <a:noFill/>
              <a:round/>
              <a:headEnd/>
              <a:tailEnd/>
            </a:ln>
          </p:spPr>
          <p:txBody>
            <a:bodyPr/>
            <a:lstStyle/>
            <a:p>
              <a:endParaRPr lang="en-GB" dirty="0"/>
            </a:p>
          </p:txBody>
        </p:sp>
        <p:sp>
          <p:nvSpPr>
            <p:cNvPr id="18" name="Oval 16"/>
            <p:cNvSpPr>
              <a:spLocks noChangeArrowheads="1"/>
            </p:cNvSpPr>
            <p:nvPr/>
          </p:nvSpPr>
          <p:spPr bwMode="auto">
            <a:xfrm>
              <a:off x="2460" y="629"/>
              <a:ext cx="135" cy="117"/>
            </a:xfrm>
            <a:prstGeom prst="ellipse">
              <a:avLst/>
            </a:prstGeom>
            <a:solidFill>
              <a:srgbClr val="000000"/>
            </a:solidFill>
            <a:ln w="9525">
              <a:noFill/>
              <a:round/>
              <a:headEnd/>
              <a:tailEnd/>
            </a:ln>
          </p:spPr>
          <p:txBody>
            <a:bodyPr/>
            <a:lstStyle/>
            <a:p>
              <a:endParaRPr lang="en-GB" dirty="0"/>
            </a:p>
          </p:txBody>
        </p:sp>
        <p:sp>
          <p:nvSpPr>
            <p:cNvPr id="19" name="Oval 17"/>
            <p:cNvSpPr>
              <a:spLocks noChangeArrowheads="1"/>
            </p:cNvSpPr>
            <p:nvPr/>
          </p:nvSpPr>
          <p:spPr bwMode="auto">
            <a:xfrm>
              <a:off x="2460" y="632"/>
              <a:ext cx="135" cy="106"/>
            </a:xfrm>
            <a:prstGeom prst="ellipse">
              <a:avLst/>
            </a:prstGeom>
            <a:solidFill>
              <a:srgbClr val="1B1B1B"/>
            </a:solidFill>
            <a:ln w="9525">
              <a:noFill/>
              <a:round/>
              <a:headEnd/>
              <a:tailEnd/>
            </a:ln>
          </p:spPr>
          <p:txBody>
            <a:bodyPr/>
            <a:lstStyle/>
            <a:p>
              <a:endParaRPr lang="en-GB" dirty="0"/>
            </a:p>
          </p:txBody>
        </p:sp>
        <p:sp>
          <p:nvSpPr>
            <p:cNvPr id="20" name="Oval 18"/>
            <p:cNvSpPr>
              <a:spLocks noChangeArrowheads="1"/>
            </p:cNvSpPr>
            <p:nvPr/>
          </p:nvSpPr>
          <p:spPr bwMode="auto">
            <a:xfrm>
              <a:off x="2460" y="632"/>
              <a:ext cx="126" cy="103"/>
            </a:xfrm>
            <a:prstGeom prst="ellipse">
              <a:avLst/>
            </a:prstGeom>
            <a:solidFill>
              <a:srgbClr val="373737"/>
            </a:solidFill>
            <a:ln w="9525">
              <a:noFill/>
              <a:round/>
              <a:headEnd/>
              <a:tailEnd/>
            </a:ln>
          </p:spPr>
          <p:txBody>
            <a:bodyPr/>
            <a:lstStyle/>
            <a:p>
              <a:endParaRPr lang="en-GB" dirty="0"/>
            </a:p>
          </p:txBody>
        </p:sp>
        <p:sp>
          <p:nvSpPr>
            <p:cNvPr id="21" name="Oval 19"/>
            <p:cNvSpPr>
              <a:spLocks noChangeArrowheads="1"/>
            </p:cNvSpPr>
            <p:nvPr/>
          </p:nvSpPr>
          <p:spPr bwMode="auto">
            <a:xfrm>
              <a:off x="2465" y="632"/>
              <a:ext cx="121" cy="99"/>
            </a:xfrm>
            <a:prstGeom prst="ellipse">
              <a:avLst/>
            </a:prstGeom>
            <a:solidFill>
              <a:srgbClr val="525252"/>
            </a:solidFill>
            <a:ln w="9525">
              <a:noFill/>
              <a:round/>
              <a:headEnd/>
              <a:tailEnd/>
            </a:ln>
          </p:spPr>
          <p:txBody>
            <a:bodyPr/>
            <a:lstStyle/>
            <a:p>
              <a:endParaRPr lang="en-GB" dirty="0"/>
            </a:p>
          </p:txBody>
        </p:sp>
        <p:sp>
          <p:nvSpPr>
            <p:cNvPr id="22" name="Oval 20"/>
            <p:cNvSpPr>
              <a:spLocks noChangeArrowheads="1"/>
            </p:cNvSpPr>
            <p:nvPr/>
          </p:nvSpPr>
          <p:spPr bwMode="auto">
            <a:xfrm>
              <a:off x="2465" y="632"/>
              <a:ext cx="117" cy="95"/>
            </a:xfrm>
            <a:prstGeom prst="ellipse">
              <a:avLst/>
            </a:prstGeom>
            <a:solidFill>
              <a:srgbClr val="6E6E6E"/>
            </a:solidFill>
            <a:ln w="9525">
              <a:noFill/>
              <a:round/>
              <a:headEnd/>
              <a:tailEnd/>
            </a:ln>
          </p:spPr>
          <p:txBody>
            <a:bodyPr/>
            <a:lstStyle/>
            <a:p>
              <a:endParaRPr lang="en-GB" dirty="0"/>
            </a:p>
          </p:txBody>
        </p:sp>
        <p:sp>
          <p:nvSpPr>
            <p:cNvPr id="23" name="Oval 21"/>
            <p:cNvSpPr>
              <a:spLocks noChangeArrowheads="1"/>
            </p:cNvSpPr>
            <p:nvPr/>
          </p:nvSpPr>
          <p:spPr bwMode="auto">
            <a:xfrm>
              <a:off x="2465" y="632"/>
              <a:ext cx="112" cy="92"/>
            </a:xfrm>
            <a:prstGeom prst="ellipse">
              <a:avLst/>
            </a:prstGeom>
            <a:solidFill>
              <a:srgbClr val="898989"/>
            </a:solidFill>
            <a:ln w="9525">
              <a:noFill/>
              <a:round/>
              <a:headEnd/>
              <a:tailEnd/>
            </a:ln>
          </p:spPr>
          <p:txBody>
            <a:bodyPr/>
            <a:lstStyle/>
            <a:p>
              <a:endParaRPr lang="en-GB" dirty="0"/>
            </a:p>
          </p:txBody>
        </p:sp>
        <p:sp>
          <p:nvSpPr>
            <p:cNvPr id="24" name="Oval 22"/>
            <p:cNvSpPr>
              <a:spLocks noChangeArrowheads="1"/>
            </p:cNvSpPr>
            <p:nvPr/>
          </p:nvSpPr>
          <p:spPr bwMode="auto">
            <a:xfrm>
              <a:off x="2465" y="632"/>
              <a:ext cx="108" cy="88"/>
            </a:xfrm>
            <a:prstGeom prst="ellipse">
              <a:avLst/>
            </a:prstGeom>
            <a:solidFill>
              <a:srgbClr val="A5A5A5"/>
            </a:solidFill>
            <a:ln w="9525">
              <a:noFill/>
              <a:round/>
              <a:headEnd/>
              <a:tailEnd/>
            </a:ln>
          </p:spPr>
          <p:txBody>
            <a:bodyPr/>
            <a:lstStyle/>
            <a:p>
              <a:endParaRPr lang="en-GB" dirty="0"/>
            </a:p>
          </p:txBody>
        </p:sp>
        <p:sp>
          <p:nvSpPr>
            <p:cNvPr id="25" name="Oval 23"/>
            <p:cNvSpPr>
              <a:spLocks noChangeArrowheads="1"/>
            </p:cNvSpPr>
            <p:nvPr/>
          </p:nvSpPr>
          <p:spPr bwMode="auto">
            <a:xfrm>
              <a:off x="2469" y="636"/>
              <a:ext cx="95" cy="77"/>
            </a:xfrm>
            <a:prstGeom prst="ellipse">
              <a:avLst/>
            </a:prstGeom>
            <a:solidFill>
              <a:srgbClr val="C0C0C0"/>
            </a:solidFill>
            <a:ln w="9525">
              <a:noFill/>
              <a:round/>
              <a:headEnd/>
              <a:tailEnd/>
            </a:ln>
          </p:spPr>
          <p:txBody>
            <a:bodyPr/>
            <a:lstStyle/>
            <a:p>
              <a:endParaRPr lang="en-GB" dirty="0"/>
            </a:p>
          </p:txBody>
        </p:sp>
        <p:sp>
          <p:nvSpPr>
            <p:cNvPr id="26" name="Oval 24"/>
            <p:cNvSpPr>
              <a:spLocks noChangeArrowheads="1"/>
            </p:cNvSpPr>
            <p:nvPr/>
          </p:nvSpPr>
          <p:spPr bwMode="auto">
            <a:xfrm>
              <a:off x="3304" y="629"/>
              <a:ext cx="140" cy="117"/>
            </a:xfrm>
            <a:prstGeom prst="ellipse">
              <a:avLst/>
            </a:prstGeom>
            <a:solidFill>
              <a:srgbClr val="000000"/>
            </a:solidFill>
            <a:ln w="9525">
              <a:noFill/>
              <a:round/>
              <a:headEnd/>
              <a:tailEnd/>
            </a:ln>
          </p:spPr>
          <p:txBody>
            <a:bodyPr/>
            <a:lstStyle/>
            <a:p>
              <a:endParaRPr lang="en-GB" dirty="0"/>
            </a:p>
          </p:txBody>
        </p:sp>
        <p:sp>
          <p:nvSpPr>
            <p:cNvPr id="27" name="Oval 25"/>
            <p:cNvSpPr>
              <a:spLocks noChangeArrowheads="1"/>
            </p:cNvSpPr>
            <p:nvPr/>
          </p:nvSpPr>
          <p:spPr bwMode="auto">
            <a:xfrm>
              <a:off x="3304" y="632"/>
              <a:ext cx="131" cy="106"/>
            </a:xfrm>
            <a:prstGeom prst="ellipse">
              <a:avLst/>
            </a:prstGeom>
            <a:solidFill>
              <a:srgbClr val="1B1B1B"/>
            </a:solidFill>
            <a:ln w="9525">
              <a:noFill/>
              <a:round/>
              <a:headEnd/>
              <a:tailEnd/>
            </a:ln>
          </p:spPr>
          <p:txBody>
            <a:bodyPr/>
            <a:lstStyle/>
            <a:p>
              <a:endParaRPr lang="en-GB" dirty="0"/>
            </a:p>
          </p:txBody>
        </p:sp>
        <p:sp>
          <p:nvSpPr>
            <p:cNvPr id="28" name="Oval 26"/>
            <p:cNvSpPr>
              <a:spLocks noChangeArrowheads="1"/>
            </p:cNvSpPr>
            <p:nvPr/>
          </p:nvSpPr>
          <p:spPr bwMode="auto">
            <a:xfrm>
              <a:off x="3309" y="632"/>
              <a:ext cx="126" cy="103"/>
            </a:xfrm>
            <a:prstGeom prst="ellipse">
              <a:avLst/>
            </a:prstGeom>
            <a:solidFill>
              <a:srgbClr val="373737"/>
            </a:solidFill>
            <a:ln w="9525">
              <a:noFill/>
              <a:round/>
              <a:headEnd/>
              <a:tailEnd/>
            </a:ln>
          </p:spPr>
          <p:txBody>
            <a:bodyPr/>
            <a:lstStyle/>
            <a:p>
              <a:endParaRPr lang="en-GB" dirty="0"/>
            </a:p>
          </p:txBody>
        </p:sp>
        <p:sp>
          <p:nvSpPr>
            <p:cNvPr id="29" name="Oval 27"/>
            <p:cNvSpPr>
              <a:spLocks noChangeArrowheads="1"/>
            </p:cNvSpPr>
            <p:nvPr/>
          </p:nvSpPr>
          <p:spPr bwMode="auto">
            <a:xfrm>
              <a:off x="3309" y="632"/>
              <a:ext cx="121" cy="99"/>
            </a:xfrm>
            <a:prstGeom prst="ellipse">
              <a:avLst/>
            </a:prstGeom>
            <a:solidFill>
              <a:srgbClr val="525252"/>
            </a:solidFill>
            <a:ln w="9525">
              <a:noFill/>
              <a:round/>
              <a:headEnd/>
              <a:tailEnd/>
            </a:ln>
          </p:spPr>
          <p:txBody>
            <a:bodyPr/>
            <a:lstStyle/>
            <a:p>
              <a:endParaRPr lang="en-GB" dirty="0"/>
            </a:p>
          </p:txBody>
        </p:sp>
        <p:sp>
          <p:nvSpPr>
            <p:cNvPr id="30" name="Oval 28"/>
            <p:cNvSpPr>
              <a:spLocks noChangeArrowheads="1"/>
            </p:cNvSpPr>
            <p:nvPr/>
          </p:nvSpPr>
          <p:spPr bwMode="auto">
            <a:xfrm>
              <a:off x="3309" y="632"/>
              <a:ext cx="117" cy="95"/>
            </a:xfrm>
            <a:prstGeom prst="ellipse">
              <a:avLst/>
            </a:prstGeom>
            <a:solidFill>
              <a:srgbClr val="6E6E6E"/>
            </a:solidFill>
            <a:ln w="9525">
              <a:noFill/>
              <a:round/>
              <a:headEnd/>
              <a:tailEnd/>
            </a:ln>
          </p:spPr>
          <p:txBody>
            <a:bodyPr/>
            <a:lstStyle/>
            <a:p>
              <a:endParaRPr lang="en-GB" dirty="0"/>
            </a:p>
          </p:txBody>
        </p:sp>
        <p:sp>
          <p:nvSpPr>
            <p:cNvPr id="31" name="Oval 29"/>
            <p:cNvSpPr>
              <a:spLocks noChangeArrowheads="1"/>
            </p:cNvSpPr>
            <p:nvPr/>
          </p:nvSpPr>
          <p:spPr bwMode="auto">
            <a:xfrm>
              <a:off x="3313" y="632"/>
              <a:ext cx="104" cy="92"/>
            </a:xfrm>
            <a:prstGeom prst="ellipse">
              <a:avLst/>
            </a:prstGeom>
            <a:solidFill>
              <a:srgbClr val="898989"/>
            </a:solidFill>
            <a:ln w="9525">
              <a:noFill/>
              <a:round/>
              <a:headEnd/>
              <a:tailEnd/>
            </a:ln>
          </p:spPr>
          <p:txBody>
            <a:bodyPr/>
            <a:lstStyle/>
            <a:p>
              <a:endParaRPr lang="en-GB" dirty="0"/>
            </a:p>
          </p:txBody>
        </p:sp>
        <p:sp>
          <p:nvSpPr>
            <p:cNvPr id="32" name="Oval 30"/>
            <p:cNvSpPr>
              <a:spLocks noChangeArrowheads="1"/>
            </p:cNvSpPr>
            <p:nvPr/>
          </p:nvSpPr>
          <p:spPr bwMode="auto">
            <a:xfrm>
              <a:off x="3313" y="632"/>
              <a:ext cx="104" cy="88"/>
            </a:xfrm>
            <a:prstGeom prst="ellipse">
              <a:avLst/>
            </a:prstGeom>
            <a:solidFill>
              <a:srgbClr val="A5A5A5"/>
            </a:solidFill>
            <a:ln w="9525">
              <a:noFill/>
              <a:round/>
              <a:headEnd/>
              <a:tailEnd/>
            </a:ln>
          </p:spPr>
          <p:txBody>
            <a:bodyPr/>
            <a:lstStyle/>
            <a:p>
              <a:endParaRPr lang="en-GB" dirty="0"/>
            </a:p>
          </p:txBody>
        </p:sp>
        <p:sp>
          <p:nvSpPr>
            <p:cNvPr id="33" name="Oval 31"/>
            <p:cNvSpPr>
              <a:spLocks noChangeArrowheads="1"/>
            </p:cNvSpPr>
            <p:nvPr/>
          </p:nvSpPr>
          <p:spPr bwMode="auto">
            <a:xfrm>
              <a:off x="3313" y="636"/>
              <a:ext cx="99" cy="77"/>
            </a:xfrm>
            <a:prstGeom prst="ellipse">
              <a:avLst/>
            </a:prstGeom>
            <a:solidFill>
              <a:srgbClr val="C0C0C0"/>
            </a:solidFill>
            <a:ln w="9525">
              <a:noFill/>
              <a:round/>
              <a:headEnd/>
              <a:tailEnd/>
            </a:ln>
          </p:spPr>
          <p:txBody>
            <a:bodyPr/>
            <a:lstStyle/>
            <a:p>
              <a:endParaRPr lang="en-GB" dirty="0"/>
            </a:p>
          </p:txBody>
        </p:sp>
        <p:sp>
          <p:nvSpPr>
            <p:cNvPr id="34" name="Freeform 32"/>
            <p:cNvSpPr>
              <a:spLocks/>
            </p:cNvSpPr>
            <p:nvPr/>
          </p:nvSpPr>
          <p:spPr bwMode="auto">
            <a:xfrm>
              <a:off x="2151" y="255"/>
              <a:ext cx="1562" cy="666"/>
            </a:xfrm>
            <a:custGeom>
              <a:avLst/>
              <a:gdLst>
                <a:gd name="T0" fmla="*/ 601 w 1562"/>
                <a:gd name="T1" fmla="*/ 0 h 666"/>
                <a:gd name="T2" fmla="*/ 493 w 1562"/>
                <a:gd name="T3" fmla="*/ 297 h 666"/>
                <a:gd name="T4" fmla="*/ 525 w 1562"/>
                <a:gd name="T5" fmla="*/ 527 h 666"/>
                <a:gd name="T6" fmla="*/ 49 w 1562"/>
                <a:gd name="T7" fmla="*/ 527 h 666"/>
                <a:gd name="T8" fmla="*/ 0 w 1562"/>
                <a:gd name="T9" fmla="*/ 666 h 666"/>
                <a:gd name="T10" fmla="*/ 1562 w 1562"/>
                <a:gd name="T11" fmla="*/ 666 h 666"/>
                <a:gd name="T12" fmla="*/ 1535 w 1562"/>
                <a:gd name="T13" fmla="*/ 527 h 666"/>
                <a:gd name="T14" fmla="*/ 1055 w 1562"/>
                <a:gd name="T15" fmla="*/ 527 h 666"/>
                <a:gd name="T16" fmla="*/ 1086 w 1562"/>
                <a:gd name="T17" fmla="*/ 297 h 666"/>
                <a:gd name="T18" fmla="*/ 974 w 1562"/>
                <a:gd name="T19" fmla="*/ 0 h 666"/>
                <a:gd name="T20" fmla="*/ 601 w 1562"/>
                <a:gd name="T21" fmla="*/ 0 h 6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2"/>
                <a:gd name="T34" fmla="*/ 0 h 666"/>
                <a:gd name="T35" fmla="*/ 1562 w 1562"/>
                <a:gd name="T36" fmla="*/ 666 h 6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2" h="666">
                  <a:moveTo>
                    <a:pt x="601" y="0"/>
                  </a:moveTo>
                  <a:lnTo>
                    <a:pt x="493" y="297"/>
                  </a:lnTo>
                  <a:lnTo>
                    <a:pt x="525" y="527"/>
                  </a:lnTo>
                  <a:lnTo>
                    <a:pt x="49" y="527"/>
                  </a:lnTo>
                  <a:lnTo>
                    <a:pt x="0" y="666"/>
                  </a:lnTo>
                  <a:lnTo>
                    <a:pt x="1562" y="666"/>
                  </a:lnTo>
                  <a:lnTo>
                    <a:pt x="1535" y="527"/>
                  </a:lnTo>
                  <a:lnTo>
                    <a:pt x="1055" y="527"/>
                  </a:lnTo>
                  <a:lnTo>
                    <a:pt x="1086" y="297"/>
                  </a:lnTo>
                  <a:lnTo>
                    <a:pt x="974" y="0"/>
                  </a:lnTo>
                  <a:lnTo>
                    <a:pt x="601" y="0"/>
                  </a:lnTo>
                  <a:close/>
                </a:path>
              </a:pathLst>
            </a:custGeom>
            <a:solidFill>
              <a:srgbClr val="C0C0C0"/>
            </a:solidFill>
            <a:ln w="0">
              <a:solidFill>
                <a:srgbClr val="FFFFFF"/>
              </a:solidFill>
              <a:round/>
              <a:headEnd/>
              <a:tailEnd/>
            </a:ln>
          </p:spPr>
          <p:txBody>
            <a:bodyPr/>
            <a:lstStyle/>
            <a:p>
              <a:endParaRPr lang="en-GB" dirty="0"/>
            </a:p>
          </p:txBody>
        </p:sp>
        <p:sp>
          <p:nvSpPr>
            <p:cNvPr id="35" name="Rectangle 33"/>
            <p:cNvSpPr>
              <a:spLocks noChangeArrowheads="1"/>
            </p:cNvSpPr>
            <p:nvPr/>
          </p:nvSpPr>
          <p:spPr bwMode="auto">
            <a:xfrm>
              <a:off x="2142" y="914"/>
              <a:ext cx="1584" cy="44"/>
            </a:xfrm>
            <a:prstGeom prst="rect">
              <a:avLst/>
            </a:prstGeom>
            <a:solidFill>
              <a:srgbClr val="808080"/>
            </a:solidFill>
            <a:ln w="9525">
              <a:noFill/>
              <a:miter lim="800000"/>
              <a:headEnd/>
              <a:tailEnd/>
            </a:ln>
          </p:spPr>
          <p:txBody>
            <a:bodyPr/>
            <a:lstStyle/>
            <a:p>
              <a:endParaRPr lang="en-GB" dirty="0"/>
            </a:p>
          </p:txBody>
        </p:sp>
        <p:sp>
          <p:nvSpPr>
            <p:cNvPr id="36" name="Freeform 34"/>
            <p:cNvSpPr>
              <a:spLocks/>
            </p:cNvSpPr>
            <p:nvPr/>
          </p:nvSpPr>
          <p:spPr bwMode="auto">
            <a:xfrm>
              <a:off x="2689" y="277"/>
              <a:ext cx="517" cy="286"/>
            </a:xfrm>
            <a:custGeom>
              <a:avLst/>
              <a:gdLst>
                <a:gd name="T0" fmla="*/ 0 w 517"/>
                <a:gd name="T1" fmla="*/ 286 h 286"/>
                <a:gd name="T2" fmla="*/ 95 w 517"/>
                <a:gd name="T3" fmla="*/ 0 h 286"/>
                <a:gd name="T4" fmla="*/ 427 w 517"/>
                <a:gd name="T5" fmla="*/ 4 h 286"/>
                <a:gd name="T6" fmla="*/ 517 w 517"/>
                <a:gd name="T7" fmla="*/ 282 h 286"/>
                <a:gd name="T8" fmla="*/ 395 w 517"/>
                <a:gd name="T9" fmla="*/ 44 h 286"/>
                <a:gd name="T10" fmla="*/ 113 w 517"/>
                <a:gd name="T11" fmla="*/ 44 h 286"/>
                <a:gd name="T12" fmla="*/ 0 w 517"/>
                <a:gd name="T13" fmla="*/ 286 h 286"/>
                <a:gd name="T14" fmla="*/ 0 60000 65536"/>
                <a:gd name="T15" fmla="*/ 0 60000 65536"/>
                <a:gd name="T16" fmla="*/ 0 60000 65536"/>
                <a:gd name="T17" fmla="*/ 0 60000 65536"/>
                <a:gd name="T18" fmla="*/ 0 60000 65536"/>
                <a:gd name="T19" fmla="*/ 0 60000 65536"/>
                <a:gd name="T20" fmla="*/ 0 60000 65536"/>
                <a:gd name="T21" fmla="*/ 0 w 517"/>
                <a:gd name="T22" fmla="*/ 0 h 286"/>
                <a:gd name="T23" fmla="*/ 517 w 517"/>
                <a:gd name="T24" fmla="*/ 286 h 2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7" h="286">
                  <a:moveTo>
                    <a:pt x="0" y="286"/>
                  </a:moveTo>
                  <a:lnTo>
                    <a:pt x="95" y="0"/>
                  </a:lnTo>
                  <a:lnTo>
                    <a:pt x="427" y="4"/>
                  </a:lnTo>
                  <a:lnTo>
                    <a:pt x="517" y="282"/>
                  </a:lnTo>
                  <a:lnTo>
                    <a:pt x="395" y="44"/>
                  </a:lnTo>
                  <a:lnTo>
                    <a:pt x="113" y="44"/>
                  </a:lnTo>
                  <a:lnTo>
                    <a:pt x="0" y="286"/>
                  </a:lnTo>
                  <a:close/>
                </a:path>
              </a:pathLst>
            </a:custGeom>
            <a:solidFill>
              <a:srgbClr val="404040"/>
            </a:solidFill>
            <a:ln w="9525">
              <a:noFill/>
              <a:round/>
              <a:headEnd/>
              <a:tailEnd/>
            </a:ln>
          </p:spPr>
          <p:txBody>
            <a:bodyPr/>
            <a:lstStyle/>
            <a:p>
              <a:endParaRPr lang="en-GB" dirty="0"/>
            </a:p>
          </p:txBody>
        </p:sp>
        <p:sp>
          <p:nvSpPr>
            <p:cNvPr id="37" name="AutoShape 35"/>
            <p:cNvSpPr>
              <a:spLocks noChangeArrowheads="1"/>
            </p:cNvSpPr>
            <p:nvPr/>
          </p:nvSpPr>
          <p:spPr bwMode="auto">
            <a:xfrm>
              <a:off x="2797" y="369"/>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38" name="AutoShape 36"/>
            <p:cNvSpPr>
              <a:spLocks noChangeArrowheads="1"/>
            </p:cNvSpPr>
            <p:nvPr/>
          </p:nvSpPr>
          <p:spPr bwMode="auto">
            <a:xfrm>
              <a:off x="2797" y="376"/>
              <a:ext cx="310" cy="18"/>
            </a:xfrm>
            <a:prstGeom prst="roundRect">
              <a:avLst>
                <a:gd name="adj" fmla="val 50000"/>
              </a:avLst>
            </a:prstGeom>
            <a:solidFill>
              <a:srgbClr val="404040"/>
            </a:solidFill>
            <a:ln w="9525">
              <a:noFill/>
              <a:round/>
              <a:headEnd/>
              <a:tailEnd/>
            </a:ln>
          </p:spPr>
          <p:txBody>
            <a:bodyPr/>
            <a:lstStyle/>
            <a:p>
              <a:endParaRPr lang="en-GB" dirty="0"/>
            </a:p>
          </p:txBody>
        </p:sp>
        <p:sp>
          <p:nvSpPr>
            <p:cNvPr id="39" name="AutoShape 37"/>
            <p:cNvSpPr>
              <a:spLocks noChangeArrowheads="1"/>
            </p:cNvSpPr>
            <p:nvPr/>
          </p:nvSpPr>
          <p:spPr bwMode="auto">
            <a:xfrm>
              <a:off x="2797" y="416"/>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40" name="AutoShape 38"/>
            <p:cNvSpPr>
              <a:spLocks noChangeArrowheads="1"/>
            </p:cNvSpPr>
            <p:nvPr/>
          </p:nvSpPr>
          <p:spPr bwMode="auto">
            <a:xfrm>
              <a:off x="2797" y="423"/>
              <a:ext cx="310" cy="19"/>
            </a:xfrm>
            <a:prstGeom prst="roundRect">
              <a:avLst>
                <a:gd name="adj" fmla="val 50000"/>
              </a:avLst>
            </a:prstGeom>
            <a:solidFill>
              <a:srgbClr val="404040"/>
            </a:solidFill>
            <a:ln w="9525">
              <a:noFill/>
              <a:round/>
              <a:headEnd/>
              <a:tailEnd/>
            </a:ln>
          </p:spPr>
          <p:txBody>
            <a:bodyPr/>
            <a:lstStyle/>
            <a:p>
              <a:endParaRPr lang="en-GB" dirty="0"/>
            </a:p>
          </p:txBody>
        </p:sp>
        <p:sp>
          <p:nvSpPr>
            <p:cNvPr id="41" name="AutoShape 39"/>
            <p:cNvSpPr>
              <a:spLocks noChangeArrowheads="1"/>
            </p:cNvSpPr>
            <p:nvPr/>
          </p:nvSpPr>
          <p:spPr bwMode="auto">
            <a:xfrm>
              <a:off x="2797" y="467"/>
              <a:ext cx="310" cy="30"/>
            </a:xfrm>
            <a:prstGeom prst="roundRect">
              <a:avLst>
                <a:gd name="adj" fmla="val 31250"/>
              </a:avLst>
            </a:prstGeom>
            <a:solidFill>
              <a:srgbClr val="FFFFFF"/>
            </a:solidFill>
            <a:ln w="9525">
              <a:noFill/>
              <a:round/>
              <a:headEnd/>
              <a:tailEnd/>
            </a:ln>
          </p:spPr>
          <p:txBody>
            <a:bodyPr/>
            <a:lstStyle/>
            <a:p>
              <a:endParaRPr lang="en-GB" dirty="0"/>
            </a:p>
          </p:txBody>
        </p:sp>
        <p:sp>
          <p:nvSpPr>
            <p:cNvPr id="42" name="AutoShape 40"/>
            <p:cNvSpPr>
              <a:spLocks noChangeArrowheads="1"/>
            </p:cNvSpPr>
            <p:nvPr/>
          </p:nvSpPr>
          <p:spPr bwMode="auto">
            <a:xfrm>
              <a:off x="2797" y="475"/>
              <a:ext cx="310" cy="25"/>
            </a:xfrm>
            <a:prstGeom prst="roundRect">
              <a:avLst>
                <a:gd name="adj" fmla="val 35713"/>
              </a:avLst>
            </a:prstGeom>
            <a:solidFill>
              <a:srgbClr val="404040"/>
            </a:solidFill>
            <a:ln w="9525">
              <a:noFill/>
              <a:round/>
              <a:headEnd/>
              <a:tailEnd/>
            </a:ln>
          </p:spPr>
          <p:txBody>
            <a:bodyPr/>
            <a:lstStyle/>
            <a:p>
              <a:endParaRPr lang="en-GB" dirty="0"/>
            </a:p>
          </p:txBody>
        </p:sp>
        <p:sp>
          <p:nvSpPr>
            <p:cNvPr id="43" name="AutoShape 41"/>
            <p:cNvSpPr>
              <a:spLocks noChangeArrowheads="1"/>
            </p:cNvSpPr>
            <p:nvPr/>
          </p:nvSpPr>
          <p:spPr bwMode="auto">
            <a:xfrm>
              <a:off x="2734" y="519"/>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4" name="AutoShape 42"/>
            <p:cNvSpPr>
              <a:spLocks noChangeArrowheads="1"/>
            </p:cNvSpPr>
            <p:nvPr/>
          </p:nvSpPr>
          <p:spPr bwMode="auto">
            <a:xfrm>
              <a:off x="2734" y="526"/>
              <a:ext cx="431" cy="26"/>
            </a:xfrm>
            <a:prstGeom prst="roundRect">
              <a:avLst>
                <a:gd name="adj" fmla="val 35713"/>
              </a:avLst>
            </a:prstGeom>
            <a:solidFill>
              <a:srgbClr val="404040"/>
            </a:solidFill>
            <a:ln w="9525">
              <a:noFill/>
              <a:round/>
              <a:headEnd/>
              <a:tailEnd/>
            </a:ln>
          </p:spPr>
          <p:txBody>
            <a:bodyPr/>
            <a:lstStyle/>
            <a:p>
              <a:endParaRPr lang="en-GB" dirty="0"/>
            </a:p>
          </p:txBody>
        </p:sp>
        <p:sp>
          <p:nvSpPr>
            <p:cNvPr id="45" name="AutoShape 43"/>
            <p:cNvSpPr>
              <a:spLocks noChangeArrowheads="1"/>
            </p:cNvSpPr>
            <p:nvPr/>
          </p:nvSpPr>
          <p:spPr bwMode="auto">
            <a:xfrm>
              <a:off x="2734" y="577"/>
              <a:ext cx="431" cy="26"/>
            </a:xfrm>
            <a:prstGeom prst="roundRect">
              <a:avLst>
                <a:gd name="adj" fmla="val 42856"/>
              </a:avLst>
            </a:prstGeom>
            <a:solidFill>
              <a:srgbClr val="FFFFFF"/>
            </a:solidFill>
            <a:ln w="9525">
              <a:noFill/>
              <a:round/>
              <a:headEnd/>
              <a:tailEnd/>
            </a:ln>
          </p:spPr>
          <p:txBody>
            <a:bodyPr/>
            <a:lstStyle/>
            <a:p>
              <a:endParaRPr lang="en-GB" dirty="0"/>
            </a:p>
          </p:txBody>
        </p:sp>
        <p:sp>
          <p:nvSpPr>
            <p:cNvPr id="46" name="AutoShape 44"/>
            <p:cNvSpPr>
              <a:spLocks noChangeArrowheads="1"/>
            </p:cNvSpPr>
            <p:nvPr/>
          </p:nvSpPr>
          <p:spPr bwMode="auto">
            <a:xfrm>
              <a:off x="2734" y="585"/>
              <a:ext cx="431" cy="18"/>
            </a:xfrm>
            <a:prstGeom prst="roundRect">
              <a:avLst>
                <a:gd name="adj" fmla="val 50000"/>
              </a:avLst>
            </a:prstGeom>
            <a:solidFill>
              <a:srgbClr val="404040"/>
            </a:solidFill>
            <a:ln w="9525">
              <a:noFill/>
              <a:round/>
              <a:headEnd/>
              <a:tailEnd/>
            </a:ln>
          </p:spPr>
          <p:txBody>
            <a:bodyPr/>
            <a:lstStyle/>
            <a:p>
              <a:endParaRPr lang="en-GB" dirty="0"/>
            </a:p>
          </p:txBody>
        </p:sp>
        <p:sp>
          <p:nvSpPr>
            <p:cNvPr id="47" name="AutoShape 45"/>
            <p:cNvSpPr>
              <a:spLocks noChangeArrowheads="1"/>
            </p:cNvSpPr>
            <p:nvPr/>
          </p:nvSpPr>
          <p:spPr bwMode="auto">
            <a:xfrm>
              <a:off x="2734" y="625"/>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8" name="AutoShape 46"/>
            <p:cNvSpPr>
              <a:spLocks noChangeArrowheads="1"/>
            </p:cNvSpPr>
            <p:nvPr/>
          </p:nvSpPr>
          <p:spPr bwMode="auto">
            <a:xfrm>
              <a:off x="2734" y="632"/>
              <a:ext cx="431" cy="22"/>
            </a:xfrm>
            <a:prstGeom prst="roundRect">
              <a:avLst>
                <a:gd name="adj" fmla="val 41667"/>
              </a:avLst>
            </a:prstGeom>
            <a:solidFill>
              <a:srgbClr val="404040"/>
            </a:solidFill>
            <a:ln w="9525">
              <a:noFill/>
              <a:round/>
              <a:headEnd/>
              <a:tailEnd/>
            </a:ln>
          </p:spPr>
          <p:txBody>
            <a:bodyPr/>
            <a:lstStyle/>
            <a:p>
              <a:endParaRPr lang="en-GB" dirty="0"/>
            </a:p>
          </p:txBody>
        </p:sp>
      </p:grpSp>
      <p:sp>
        <p:nvSpPr>
          <p:cNvPr id="49" name="TextBox 48"/>
          <p:cNvSpPr txBox="1"/>
          <p:nvPr/>
        </p:nvSpPr>
        <p:spPr>
          <a:xfrm>
            <a:off x="3144182" y="2694587"/>
            <a:ext cx="3069285" cy="2062103"/>
          </a:xfrm>
          <a:prstGeom prst="rect">
            <a:avLst/>
          </a:prstGeom>
          <a:noFill/>
        </p:spPr>
        <p:txBody>
          <a:bodyPr wrap="square" rtlCol="0">
            <a:spAutoFit/>
          </a:bodyPr>
          <a:lstStyle/>
          <a:p>
            <a:pPr algn="ctr"/>
            <a:r>
              <a:rPr lang="de-DE" sz="3200" b="1" dirty="0" err="1">
                <a:solidFill>
                  <a:schemeClr val="accent1">
                    <a:lumMod val="25000"/>
                  </a:schemeClr>
                </a:solidFill>
                <a:latin typeface="Calibri" pitchFamily="34" charset="0"/>
              </a:rPr>
              <a:t>If</a:t>
            </a:r>
            <a:r>
              <a:rPr lang="de-DE" sz="3200" b="1" dirty="0">
                <a:solidFill>
                  <a:schemeClr val="accent1">
                    <a:lumMod val="25000"/>
                  </a:schemeClr>
                </a:solidFill>
                <a:latin typeface="Calibri" pitchFamily="34" charset="0"/>
              </a:rPr>
              <a:t> </a:t>
            </a:r>
            <a:r>
              <a:rPr lang="de-DE" sz="3200" b="1" dirty="0" err="1">
                <a:solidFill>
                  <a:schemeClr val="accent1">
                    <a:lumMod val="25000"/>
                  </a:schemeClr>
                </a:solidFill>
                <a:latin typeface="Calibri" pitchFamily="34" charset="0"/>
              </a:rPr>
              <a:t>you</a:t>
            </a:r>
            <a:r>
              <a:rPr lang="de-DE" sz="3200" b="1" dirty="0">
                <a:solidFill>
                  <a:schemeClr val="accent1">
                    <a:lumMod val="25000"/>
                  </a:schemeClr>
                </a:solidFill>
                <a:latin typeface="Calibri" pitchFamily="34" charset="0"/>
              </a:rPr>
              <a:t> </a:t>
            </a:r>
            <a:r>
              <a:rPr lang="de-DE" sz="3200" b="1" dirty="0" err="1">
                <a:solidFill>
                  <a:schemeClr val="accent1">
                    <a:lumMod val="25000"/>
                  </a:schemeClr>
                </a:solidFill>
                <a:latin typeface="Calibri" pitchFamily="34" charset="0"/>
              </a:rPr>
              <a:t>have</a:t>
            </a:r>
            <a:endParaRPr lang="de-DE" sz="3200" b="1" dirty="0">
              <a:solidFill>
                <a:schemeClr val="accent1">
                  <a:lumMod val="25000"/>
                </a:schemeClr>
              </a:solidFill>
              <a:latin typeface="Calibri" pitchFamily="34" charset="0"/>
            </a:endParaRPr>
          </a:p>
          <a:p>
            <a:pPr algn="ctr"/>
            <a:r>
              <a:rPr lang="de-DE" sz="3200" b="1" dirty="0" err="1">
                <a:solidFill>
                  <a:schemeClr val="accent1">
                    <a:lumMod val="25000"/>
                  </a:schemeClr>
                </a:solidFill>
                <a:latin typeface="Calibri" pitchFamily="34" charset="0"/>
              </a:rPr>
              <a:t>physical</a:t>
            </a:r>
            <a:r>
              <a:rPr lang="de-DE" sz="3200" b="1" dirty="0">
                <a:solidFill>
                  <a:schemeClr val="accent1">
                    <a:lumMod val="25000"/>
                  </a:schemeClr>
                </a:solidFill>
                <a:latin typeface="Calibri" pitchFamily="34" charset="0"/>
              </a:rPr>
              <a:t> </a:t>
            </a:r>
          </a:p>
          <a:p>
            <a:pPr algn="ctr"/>
            <a:r>
              <a:rPr lang="de-DE" sz="3200" b="1" dirty="0" err="1">
                <a:solidFill>
                  <a:schemeClr val="accent1">
                    <a:lumMod val="25000"/>
                  </a:schemeClr>
                </a:solidFill>
                <a:latin typeface="Calibri" pitchFamily="34" charset="0"/>
              </a:rPr>
              <a:t>access</a:t>
            </a:r>
            <a:r>
              <a:rPr lang="de-DE" sz="3200" b="1" dirty="0">
                <a:solidFill>
                  <a:schemeClr val="accent1">
                    <a:lumMod val="25000"/>
                  </a:schemeClr>
                </a:solidFill>
                <a:latin typeface="Calibri" pitchFamily="34" charset="0"/>
              </a:rPr>
              <a:t> </a:t>
            </a:r>
            <a:r>
              <a:rPr lang="de-DE" sz="3200" b="1" dirty="0" err="1">
                <a:solidFill>
                  <a:schemeClr val="accent1">
                    <a:lumMod val="25000"/>
                  </a:schemeClr>
                </a:solidFill>
                <a:latin typeface="Calibri" pitchFamily="34" charset="0"/>
              </a:rPr>
              <a:t>to</a:t>
            </a:r>
            <a:r>
              <a:rPr lang="de-DE" sz="3200" b="1" dirty="0">
                <a:solidFill>
                  <a:schemeClr val="accent1">
                    <a:lumMod val="25000"/>
                  </a:schemeClr>
                </a:solidFill>
                <a:latin typeface="Calibri" pitchFamily="34" charset="0"/>
              </a:rPr>
              <a:t> </a:t>
            </a:r>
          </a:p>
          <a:p>
            <a:pPr algn="ctr"/>
            <a:r>
              <a:rPr lang="de-DE" sz="3200" b="1" dirty="0" err="1">
                <a:solidFill>
                  <a:schemeClr val="accent1">
                    <a:lumMod val="25000"/>
                  </a:schemeClr>
                </a:solidFill>
                <a:latin typeface="Calibri" pitchFamily="34" charset="0"/>
              </a:rPr>
              <a:t>the</a:t>
            </a:r>
            <a:r>
              <a:rPr lang="de-DE" sz="3200" b="1" dirty="0">
                <a:solidFill>
                  <a:schemeClr val="accent1">
                    <a:lumMod val="25000"/>
                  </a:schemeClr>
                </a:solidFill>
                <a:latin typeface="Calibri" pitchFamily="34" charset="0"/>
              </a:rPr>
              <a:t> </a:t>
            </a:r>
            <a:r>
              <a:rPr lang="de-DE" sz="3200" b="1" dirty="0" err="1">
                <a:solidFill>
                  <a:schemeClr val="accent1">
                    <a:lumMod val="25000"/>
                  </a:schemeClr>
                </a:solidFill>
                <a:latin typeface="Calibri" pitchFamily="34" charset="0"/>
              </a:rPr>
              <a:t>data</a:t>
            </a:r>
            <a:endParaRPr lang="en-US" sz="3200" dirty="0"/>
          </a:p>
        </p:txBody>
      </p:sp>
    </p:spTree>
    <p:extLst>
      <p:ext uri="{BB962C8B-B14F-4D97-AF65-F5344CB8AC3E}">
        <p14:creationId xmlns:p14="http://schemas.microsoft.com/office/powerpoint/2010/main" val="41079613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116"/>
            <a:ext cx="8229600" cy="870952"/>
          </a:xfrm>
        </p:spPr>
        <p:txBody>
          <a:bodyPr/>
          <a:lstStyle/>
          <a:p>
            <a:r>
              <a:rPr lang="en-US" b="1" dirty="0"/>
              <a:t>Handling of Electronic Evidence</a:t>
            </a:r>
          </a:p>
        </p:txBody>
      </p:sp>
      <p:sp>
        <p:nvSpPr>
          <p:cNvPr id="4" name="Rectangle 3"/>
          <p:cNvSpPr>
            <a:spLocks noGrp="1" noChangeArrowheads="1"/>
          </p:cNvSpPr>
          <p:nvPr>
            <p:ph idx="1"/>
          </p:nvPr>
        </p:nvSpPr>
        <p:spPr/>
        <p:txBody>
          <a:bodyPr>
            <a:normAutofit lnSpcReduction="10000"/>
          </a:bodyPr>
          <a:lstStyle/>
          <a:p>
            <a:pPr>
              <a:lnSpc>
                <a:spcPct val="150000"/>
              </a:lnSpc>
              <a:spcBef>
                <a:spcPts val="0"/>
              </a:spcBef>
            </a:pPr>
            <a:r>
              <a:rPr lang="en-US" dirty="0"/>
              <a:t>Electronic evidence must be handled carefully and in a manner that preserves its evidential value. </a:t>
            </a:r>
          </a:p>
          <a:p>
            <a:pPr>
              <a:lnSpc>
                <a:spcPct val="150000"/>
              </a:lnSpc>
              <a:spcBef>
                <a:spcPts val="0"/>
              </a:spcBef>
            </a:pPr>
            <a:r>
              <a:rPr lang="en-US" dirty="0"/>
              <a:t>Certain types of e-evidence require special collection, packaging, and transportation. </a:t>
            </a:r>
          </a:p>
          <a:p>
            <a:pPr>
              <a:lnSpc>
                <a:spcPct val="150000"/>
              </a:lnSpc>
              <a:spcBef>
                <a:spcPts val="0"/>
              </a:spcBef>
            </a:pPr>
            <a:r>
              <a:rPr lang="en-US" dirty="0"/>
              <a:t>Do not forget traditional </a:t>
            </a:r>
            <a:br>
              <a:rPr lang="en-US" dirty="0"/>
            </a:br>
            <a:r>
              <a:rPr lang="en-US" dirty="0"/>
              <a:t>evidence: fingerprints, DNA, </a:t>
            </a:r>
            <a:br>
              <a:rPr lang="en-US" dirty="0"/>
            </a:br>
            <a:r>
              <a:rPr lang="en-US" dirty="0"/>
              <a:t>written notes, printouts, etc..</a:t>
            </a:r>
            <a:endParaRPr lang="en-GB" dirty="0"/>
          </a:p>
        </p:txBody>
      </p:sp>
      <p:pic>
        <p:nvPicPr>
          <p:cNvPr id="5" name="Grafik 1"/>
          <p:cNvPicPr/>
          <p:nvPr/>
        </p:nvPicPr>
        <p:blipFill rotWithShape="1">
          <a:blip r:embed="rId2">
            <a:extLst>
              <a:ext uri="{28A0092B-C50C-407E-A947-70E740481C1C}">
                <a14:useLocalDpi xmlns:a14="http://schemas.microsoft.com/office/drawing/2010/main" val="0"/>
              </a:ext>
            </a:extLst>
          </a:blip>
          <a:srcRect l="1425" t="60482" r="50474"/>
          <a:stretch/>
        </p:blipFill>
        <p:spPr bwMode="auto">
          <a:xfrm>
            <a:off x="5322776" y="3841884"/>
            <a:ext cx="3508022" cy="2159000"/>
          </a:xfrm>
          <a:prstGeom prst="rect">
            <a:avLst/>
          </a:prstGeom>
          <a:noFill/>
          <a:ln>
            <a:noFill/>
          </a:ln>
          <a:effectLst>
            <a:reflection blurRad="6350" stA="52000" endA="300" endPos="35000" dir="5400000" sy="-100000" algn="bl" rotWithShape="0"/>
          </a:effectLst>
        </p:spPr>
      </p:pic>
    </p:spTree>
    <p:extLst>
      <p:ext uri="{BB962C8B-B14F-4D97-AF65-F5344CB8AC3E}">
        <p14:creationId xmlns:p14="http://schemas.microsoft.com/office/powerpoint/2010/main" val="14782238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78" y="922708"/>
            <a:ext cx="8229600" cy="870952"/>
          </a:xfrm>
        </p:spPr>
        <p:txBody>
          <a:bodyPr/>
          <a:lstStyle/>
          <a:p>
            <a:r>
              <a:rPr lang="en-US" b="1" dirty="0"/>
              <a:t>First Responder</a:t>
            </a:r>
          </a:p>
        </p:txBody>
      </p:sp>
      <p:pic>
        <p:nvPicPr>
          <p:cNvPr id="3" name="Bild 2"/>
          <p:cNvPicPr>
            <a:picLocks noChangeAspect="1"/>
          </p:cNvPicPr>
          <p:nvPr/>
        </p:nvPicPr>
        <p:blipFill>
          <a:blip r:embed="rId2"/>
          <a:stretch>
            <a:fillRect/>
          </a:stretch>
        </p:blipFill>
        <p:spPr>
          <a:xfrm flipH="1">
            <a:off x="7081897" y="1659334"/>
            <a:ext cx="2062101" cy="2062101"/>
          </a:xfrm>
          <a:prstGeom prst="rect">
            <a:avLst/>
          </a:prstGeom>
          <a:effectLst>
            <a:reflection blurRad="6350" stA="52000" endA="300" endPos="35000" dir="5400000" sy="-100000" algn="bl" rotWithShape="0"/>
          </a:effectLst>
        </p:spPr>
      </p:pic>
      <p:sp>
        <p:nvSpPr>
          <p:cNvPr id="4" name="Rectangle 3"/>
          <p:cNvSpPr>
            <a:spLocks noGrp="1" noChangeArrowheads="1"/>
          </p:cNvSpPr>
          <p:nvPr>
            <p:ph idx="1"/>
          </p:nvPr>
        </p:nvSpPr>
        <p:spPr>
          <a:xfrm>
            <a:off x="386178" y="2150616"/>
            <a:ext cx="6927703" cy="4525963"/>
          </a:xfrm>
        </p:spPr>
        <p:txBody>
          <a:bodyPr>
            <a:normAutofit lnSpcReduction="10000"/>
          </a:bodyPr>
          <a:lstStyle/>
          <a:p>
            <a:pPr marL="0" indent="0" algn="just">
              <a:buNone/>
            </a:pPr>
            <a:r>
              <a:rPr lang="en-US" dirty="0"/>
              <a:t>As a first responder you can protect volatile data by running the following steps:</a:t>
            </a:r>
            <a:endParaRPr lang="de-DE" dirty="0"/>
          </a:p>
          <a:p>
            <a:pPr lvl="0" algn="just"/>
            <a:r>
              <a:rPr lang="en-US" dirty="0"/>
              <a:t>Identify, secure, document, and photograph each device containing volatile data</a:t>
            </a:r>
            <a:endParaRPr lang="de-DE" dirty="0"/>
          </a:p>
          <a:p>
            <a:pPr lvl="0" algn="just"/>
            <a:r>
              <a:rPr lang="en-US" dirty="0"/>
              <a:t>Observe potential suspects and other persons to prevent them from altering or destroying the evidence</a:t>
            </a:r>
          </a:p>
          <a:p>
            <a:pPr lvl="0" algn="just"/>
            <a:r>
              <a:rPr lang="en-US" dirty="0"/>
              <a:t>Preserve the running state by preventing screensaver, standby and sleep modes</a:t>
            </a:r>
            <a:endParaRPr lang="de-DE" dirty="0"/>
          </a:p>
          <a:p>
            <a:pPr lvl="0" algn="just"/>
            <a:r>
              <a:rPr lang="en-US" dirty="0"/>
              <a:t>Observe IT components to prevent altering or destroying the evidence.</a:t>
            </a:r>
            <a:endParaRPr lang="de-DE" dirty="0"/>
          </a:p>
          <a:p>
            <a:pPr algn="just">
              <a:lnSpc>
                <a:spcPct val="150000"/>
              </a:lnSpc>
              <a:spcBef>
                <a:spcPts val="0"/>
              </a:spcBef>
            </a:pPr>
            <a:endParaRPr lang="en-GB" dirty="0"/>
          </a:p>
        </p:txBody>
      </p:sp>
    </p:spTree>
    <p:extLst>
      <p:ext uri="{BB962C8B-B14F-4D97-AF65-F5344CB8AC3E}">
        <p14:creationId xmlns:p14="http://schemas.microsoft.com/office/powerpoint/2010/main" val="42749663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90" y="904953"/>
            <a:ext cx="8229600" cy="870952"/>
          </a:xfrm>
        </p:spPr>
        <p:txBody>
          <a:bodyPr/>
          <a:lstStyle/>
          <a:p>
            <a:r>
              <a:rPr lang="en-US" b="1" dirty="0"/>
              <a:t>Indications on the screen</a:t>
            </a:r>
          </a:p>
        </p:txBody>
      </p:sp>
      <p:sp>
        <p:nvSpPr>
          <p:cNvPr id="4" name="Rectangle 3"/>
          <p:cNvSpPr>
            <a:spLocks noGrp="1" noChangeArrowheads="1"/>
          </p:cNvSpPr>
          <p:nvPr>
            <p:ph idx="1"/>
          </p:nvPr>
        </p:nvSpPr>
        <p:spPr>
          <a:xfrm>
            <a:off x="341790" y="2008573"/>
            <a:ext cx="5856600" cy="5081777"/>
          </a:xfrm>
        </p:spPr>
        <p:txBody>
          <a:bodyPr>
            <a:normAutofit fontScale="85000" lnSpcReduction="20000"/>
          </a:bodyPr>
          <a:lstStyle/>
          <a:p>
            <a:pPr lvl="0" algn="just"/>
            <a:r>
              <a:rPr lang="en-US" dirty="0"/>
              <a:t>Check the display screen for signs that digital evidence is being destroyed. E.g. "delete," "format," "remove," "copy," "move," "cut," or "</a:t>
            </a:r>
            <a:r>
              <a:rPr lang="en-US" dirty="0">
                <a:solidFill>
                  <a:srgbClr val="FF0000"/>
                </a:solidFill>
              </a:rPr>
              <a:t>wipe</a:t>
            </a:r>
            <a:r>
              <a:rPr lang="en-US" dirty="0"/>
              <a:t>“</a:t>
            </a:r>
            <a:endParaRPr lang="de-DE" dirty="0"/>
          </a:p>
          <a:p>
            <a:pPr lvl="0" algn="just"/>
            <a:r>
              <a:rPr lang="en-US" dirty="0"/>
              <a:t>Document which windows are opened</a:t>
            </a:r>
          </a:p>
          <a:p>
            <a:pPr lvl="0" algn="just"/>
            <a:r>
              <a:rPr lang="en-US" dirty="0"/>
              <a:t>Look for indications of encryption being used (see next slides).</a:t>
            </a:r>
            <a:endParaRPr lang="de-DE" dirty="0"/>
          </a:p>
          <a:p>
            <a:pPr lvl="0" algn="just"/>
            <a:r>
              <a:rPr lang="en-US" dirty="0"/>
              <a:t>Look for indications of cloud services being used (see next slides).</a:t>
            </a:r>
            <a:endParaRPr lang="de-DE" dirty="0"/>
          </a:p>
          <a:p>
            <a:pPr lvl="0" algn="just"/>
            <a:r>
              <a:rPr lang="en-US" dirty="0"/>
              <a:t>Look for signs of active or ongoing communications with other computers or users such as instant messaging windows or chat rooms.</a:t>
            </a:r>
            <a:endParaRPr lang="de-DE" dirty="0"/>
          </a:p>
          <a:p>
            <a:pPr lvl="0" algn="just"/>
            <a:r>
              <a:rPr lang="en-US" dirty="0"/>
              <a:t>Look for signs that cameras or Web cameras (Web cams) are active.</a:t>
            </a:r>
            <a:endParaRPr lang="de-DE" dirty="0"/>
          </a:p>
        </p:txBody>
      </p:sp>
      <p:pic>
        <p:nvPicPr>
          <p:cNvPr id="3" name="Bild 2"/>
          <p:cNvPicPr>
            <a:picLocks noChangeAspect="1"/>
          </p:cNvPicPr>
          <p:nvPr/>
        </p:nvPicPr>
        <p:blipFill>
          <a:blip r:embed="rId2"/>
          <a:stretch>
            <a:fillRect/>
          </a:stretch>
        </p:blipFill>
        <p:spPr>
          <a:xfrm>
            <a:off x="6369020" y="1463408"/>
            <a:ext cx="2721939" cy="3851801"/>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78779553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Appendix B - Live forensics flowchart.pdf"/>
          <p:cNvPicPr>
            <a:picLocks noChangeAspect="1"/>
          </p:cNvPicPr>
          <p:nvPr/>
        </p:nvPicPr>
        <p:blipFill rotWithShape="1">
          <a:blip r:embed="rId2">
            <a:extLst>
              <a:ext uri="{28A0092B-C50C-407E-A947-70E740481C1C}">
                <a14:useLocalDpi xmlns:a14="http://schemas.microsoft.com/office/drawing/2010/main" val="0"/>
              </a:ext>
            </a:extLst>
          </a:blip>
          <a:srcRect t="22004"/>
          <a:stretch/>
        </p:blipFill>
        <p:spPr>
          <a:xfrm>
            <a:off x="1679969" y="583237"/>
            <a:ext cx="5784062" cy="6380938"/>
          </a:xfrm>
          <a:prstGeom prst="rect">
            <a:avLst/>
          </a:prstGeom>
        </p:spPr>
      </p:pic>
    </p:spTree>
    <p:extLst>
      <p:ext uri="{BB962C8B-B14F-4D97-AF65-F5344CB8AC3E}">
        <p14:creationId xmlns:p14="http://schemas.microsoft.com/office/powerpoint/2010/main" val="35907726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3052648" y="955957"/>
            <a:ext cx="3252352" cy="5291749"/>
            <a:chOff x="1338" y="255"/>
            <a:chExt cx="3192" cy="3900"/>
          </a:xfrm>
        </p:grpSpPr>
        <p:sp>
          <p:nvSpPr>
            <p:cNvPr id="5" name="AutoShape 3"/>
            <p:cNvSpPr>
              <a:spLocks noChangeAspect="1" noChangeArrowheads="1" noTextEdit="1"/>
            </p:cNvSpPr>
            <p:nvPr/>
          </p:nvSpPr>
          <p:spPr bwMode="auto">
            <a:xfrm>
              <a:off x="1338" y="255"/>
              <a:ext cx="3192" cy="3900"/>
            </a:xfrm>
            <a:prstGeom prst="rect">
              <a:avLst/>
            </a:prstGeom>
            <a:solidFill>
              <a:schemeClr val="bg1"/>
            </a:solidFill>
            <a:ln w="9525">
              <a:noFill/>
              <a:miter lim="800000"/>
              <a:headEnd/>
              <a:tailEnd/>
            </a:ln>
          </p:spPr>
          <p:txBody>
            <a:bodyPr/>
            <a:lstStyle/>
            <a:p>
              <a:endParaRPr lang="en-GB" dirty="0"/>
            </a:p>
          </p:txBody>
        </p:sp>
        <p:sp>
          <p:nvSpPr>
            <p:cNvPr id="6" name="AutoShape 4"/>
            <p:cNvSpPr>
              <a:spLocks noChangeArrowheads="1"/>
            </p:cNvSpPr>
            <p:nvPr/>
          </p:nvSpPr>
          <p:spPr bwMode="auto">
            <a:xfrm>
              <a:off x="1338" y="526"/>
              <a:ext cx="3188" cy="3623"/>
            </a:xfrm>
            <a:prstGeom prst="roundRect">
              <a:avLst>
                <a:gd name="adj" fmla="val 2463"/>
              </a:avLst>
            </a:prstGeom>
            <a:solidFill>
              <a:schemeClr val="accent2">
                <a:lumMod val="50000"/>
              </a:schemeClr>
            </a:solidFill>
            <a:ln w="9525">
              <a:noFill/>
              <a:round/>
              <a:headEnd/>
              <a:tailEnd/>
            </a:ln>
          </p:spPr>
          <p:txBody>
            <a:bodyPr/>
            <a:lstStyle/>
            <a:p>
              <a:pPr>
                <a:defRPr/>
              </a:pPr>
              <a:endParaRPr lang="en-GB" dirty="0"/>
            </a:p>
          </p:txBody>
        </p:sp>
        <p:sp>
          <p:nvSpPr>
            <p:cNvPr id="7" name="AutoShape 5"/>
            <p:cNvSpPr>
              <a:spLocks noChangeArrowheads="1"/>
            </p:cNvSpPr>
            <p:nvPr/>
          </p:nvSpPr>
          <p:spPr bwMode="auto">
            <a:xfrm>
              <a:off x="1419" y="526"/>
              <a:ext cx="3053" cy="3585"/>
            </a:xfrm>
            <a:prstGeom prst="roundRect">
              <a:avLst>
                <a:gd name="adj" fmla="val 2500"/>
              </a:avLst>
            </a:prstGeom>
            <a:solidFill>
              <a:srgbClr val="0070C0"/>
            </a:solidFill>
            <a:ln w="9525">
              <a:noFill/>
              <a:round/>
              <a:headEnd/>
              <a:tailEnd/>
            </a:ln>
          </p:spPr>
          <p:txBody>
            <a:bodyPr/>
            <a:lstStyle/>
            <a:p>
              <a:endParaRPr lang="en-GB" dirty="0"/>
            </a:p>
          </p:txBody>
        </p:sp>
        <p:sp>
          <p:nvSpPr>
            <p:cNvPr id="8" name="Freeform 6"/>
            <p:cNvSpPr>
              <a:spLocks/>
            </p:cNvSpPr>
            <p:nvPr/>
          </p:nvSpPr>
          <p:spPr bwMode="auto">
            <a:xfrm>
              <a:off x="1419" y="526"/>
              <a:ext cx="3047" cy="122"/>
            </a:xfrm>
            <a:custGeom>
              <a:avLst/>
              <a:gdLst/>
              <a:ahLst/>
              <a:cxnLst>
                <a:cxn ang="0">
                  <a:pos x="0" y="124"/>
                </a:cxn>
                <a:cxn ang="0">
                  <a:pos x="13" y="77"/>
                </a:cxn>
                <a:cxn ang="0">
                  <a:pos x="45" y="37"/>
                </a:cxn>
                <a:cxn ang="0">
                  <a:pos x="94" y="11"/>
                </a:cxn>
                <a:cxn ang="0">
                  <a:pos x="152" y="0"/>
                </a:cxn>
                <a:cxn ang="0">
                  <a:pos x="2896" y="0"/>
                </a:cxn>
                <a:cxn ang="0">
                  <a:pos x="2954" y="11"/>
                </a:cxn>
                <a:cxn ang="0">
                  <a:pos x="3003" y="37"/>
                </a:cxn>
                <a:cxn ang="0">
                  <a:pos x="3035" y="77"/>
                </a:cxn>
                <a:cxn ang="0">
                  <a:pos x="3048" y="124"/>
                </a:cxn>
                <a:cxn ang="0">
                  <a:pos x="2913" y="62"/>
                </a:cxn>
                <a:cxn ang="0">
                  <a:pos x="112" y="62"/>
                </a:cxn>
                <a:cxn ang="0">
                  <a:pos x="0" y="124"/>
                </a:cxn>
              </a:cxnLst>
              <a:rect l="0" t="0" r="r" b="b"/>
              <a:pathLst>
                <a:path w="3048" h="124">
                  <a:moveTo>
                    <a:pt x="0" y="124"/>
                  </a:moveTo>
                  <a:lnTo>
                    <a:pt x="13" y="77"/>
                  </a:lnTo>
                  <a:lnTo>
                    <a:pt x="45" y="37"/>
                  </a:lnTo>
                  <a:lnTo>
                    <a:pt x="94" y="11"/>
                  </a:lnTo>
                  <a:lnTo>
                    <a:pt x="152" y="0"/>
                  </a:lnTo>
                  <a:lnTo>
                    <a:pt x="2896" y="0"/>
                  </a:lnTo>
                  <a:lnTo>
                    <a:pt x="2954" y="11"/>
                  </a:lnTo>
                  <a:lnTo>
                    <a:pt x="3003" y="37"/>
                  </a:lnTo>
                  <a:lnTo>
                    <a:pt x="3035" y="77"/>
                  </a:lnTo>
                  <a:lnTo>
                    <a:pt x="3048" y="124"/>
                  </a:lnTo>
                  <a:lnTo>
                    <a:pt x="2913" y="62"/>
                  </a:lnTo>
                  <a:lnTo>
                    <a:pt x="112" y="62"/>
                  </a:lnTo>
                  <a:lnTo>
                    <a:pt x="0" y="124"/>
                  </a:lnTo>
                  <a:close/>
                </a:path>
              </a:pathLst>
            </a:custGeom>
            <a:solidFill>
              <a:schemeClr val="accent1">
                <a:lumMod val="50000"/>
              </a:schemeClr>
            </a:solidFill>
            <a:ln w="9525">
              <a:noFill/>
              <a:round/>
              <a:headEnd/>
              <a:tailEnd/>
            </a:ln>
          </p:spPr>
          <p:txBody>
            <a:bodyPr/>
            <a:lstStyle/>
            <a:p>
              <a:pPr>
                <a:defRPr/>
              </a:pPr>
              <a:endParaRPr lang="en-GB" dirty="0"/>
            </a:p>
          </p:txBody>
        </p:sp>
        <p:sp>
          <p:nvSpPr>
            <p:cNvPr id="9" name="Rectangle 7"/>
            <p:cNvSpPr>
              <a:spLocks noChangeArrowheads="1"/>
            </p:cNvSpPr>
            <p:nvPr/>
          </p:nvSpPr>
          <p:spPr bwMode="auto">
            <a:xfrm>
              <a:off x="1612" y="856"/>
              <a:ext cx="2667" cy="3006"/>
            </a:xfrm>
            <a:prstGeom prst="rect">
              <a:avLst/>
            </a:prstGeom>
            <a:solidFill>
              <a:srgbClr val="FFFFFF"/>
            </a:solidFill>
            <a:ln w="9525">
              <a:noFill/>
              <a:miter lim="800000"/>
              <a:headEnd/>
              <a:tailEnd/>
            </a:ln>
          </p:spPr>
          <p:txBody>
            <a:bodyPr/>
            <a:lstStyle/>
            <a:p>
              <a:endParaRPr lang="en-GB" dirty="0"/>
            </a:p>
          </p:txBody>
        </p:sp>
        <p:sp>
          <p:nvSpPr>
            <p:cNvPr id="10" name="Freeform 8"/>
            <p:cNvSpPr>
              <a:spLocks/>
            </p:cNvSpPr>
            <p:nvPr/>
          </p:nvSpPr>
          <p:spPr bwMode="auto">
            <a:xfrm>
              <a:off x="2402" y="380"/>
              <a:ext cx="1073" cy="421"/>
            </a:xfrm>
            <a:custGeom>
              <a:avLst/>
              <a:gdLst>
                <a:gd name="T0" fmla="*/ 359 w 1073"/>
                <a:gd name="T1" fmla="*/ 0 h 421"/>
                <a:gd name="T2" fmla="*/ 292 w 1073"/>
                <a:gd name="T3" fmla="*/ 7 h 421"/>
                <a:gd name="T4" fmla="*/ 224 w 1073"/>
                <a:gd name="T5" fmla="*/ 32 h 421"/>
                <a:gd name="T6" fmla="*/ 166 w 1073"/>
                <a:gd name="T7" fmla="*/ 65 h 421"/>
                <a:gd name="T8" fmla="*/ 112 w 1073"/>
                <a:gd name="T9" fmla="*/ 109 h 421"/>
                <a:gd name="T10" fmla="*/ 67 w 1073"/>
                <a:gd name="T11" fmla="*/ 157 h 421"/>
                <a:gd name="T12" fmla="*/ 31 w 1073"/>
                <a:gd name="T13" fmla="*/ 205 h 421"/>
                <a:gd name="T14" fmla="*/ 9 w 1073"/>
                <a:gd name="T15" fmla="*/ 252 h 421"/>
                <a:gd name="T16" fmla="*/ 0 w 1073"/>
                <a:gd name="T17" fmla="*/ 292 h 421"/>
                <a:gd name="T18" fmla="*/ 13 w 1073"/>
                <a:gd name="T19" fmla="*/ 340 h 421"/>
                <a:gd name="T20" fmla="*/ 45 w 1073"/>
                <a:gd name="T21" fmla="*/ 384 h 421"/>
                <a:gd name="T22" fmla="*/ 94 w 1073"/>
                <a:gd name="T23" fmla="*/ 410 h 421"/>
                <a:gd name="T24" fmla="*/ 126 w 1073"/>
                <a:gd name="T25" fmla="*/ 417 h 421"/>
                <a:gd name="T26" fmla="*/ 157 w 1073"/>
                <a:gd name="T27" fmla="*/ 421 h 421"/>
                <a:gd name="T28" fmla="*/ 916 w 1073"/>
                <a:gd name="T29" fmla="*/ 421 h 421"/>
                <a:gd name="T30" fmla="*/ 947 w 1073"/>
                <a:gd name="T31" fmla="*/ 417 h 421"/>
                <a:gd name="T32" fmla="*/ 974 w 1073"/>
                <a:gd name="T33" fmla="*/ 410 h 421"/>
                <a:gd name="T34" fmla="*/ 1028 w 1073"/>
                <a:gd name="T35" fmla="*/ 384 h 421"/>
                <a:gd name="T36" fmla="*/ 1060 w 1073"/>
                <a:gd name="T37" fmla="*/ 340 h 421"/>
                <a:gd name="T38" fmla="*/ 1068 w 1073"/>
                <a:gd name="T39" fmla="*/ 318 h 421"/>
                <a:gd name="T40" fmla="*/ 1073 w 1073"/>
                <a:gd name="T41" fmla="*/ 292 h 421"/>
                <a:gd name="T42" fmla="*/ 1064 w 1073"/>
                <a:gd name="T43" fmla="*/ 252 h 421"/>
                <a:gd name="T44" fmla="*/ 1037 w 1073"/>
                <a:gd name="T45" fmla="*/ 205 h 421"/>
                <a:gd name="T46" fmla="*/ 1001 w 1073"/>
                <a:gd name="T47" fmla="*/ 157 h 421"/>
                <a:gd name="T48" fmla="*/ 947 w 1073"/>
                <a:gd name="T49" fmla="*/ 109 h 421"/>
                <a:gd name="T50" fmla="*/ 889 w 1073"/>
                <a:gd name="T51" fmla="*/ 65 h 421"/>
                <a:gd name="T52" fmla="*/ 826 w 1073"/>
                <a:gd name="T53" fmla="*/ 32 h 421"/>
                <a:gd name="T54" fmla="*/ 754 w 1073"/>
                <a:gd name="T55" fmla="*/ 7 h 421"/>
                <a:gd name="T56" fmla="*/ 687 w 1073"/>
                <a:gd name="T57" fmla="*/ 0 h 421"/>
                <a:gd name="T58" fmla="*/ 359 w 1073"/>
                <a:gd name="T59" fmla="*/ 0 h 4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73"/>
                <a:gd name="T91" fmla="*/ 0 h 421"/>
                <a:gd name="T92" fmla="*/ 1073 w 1073"/>
                <a:gd name="T93" fmla="*/ 421 h 4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73" h="421">
                  <a:moveTo>
                    <a:pt x="359" y="0"/>
                  </a:moveTo>
                  <a:lnTo>
                    <a:pt x="292" y="7"/>
                  </a:lnTo>
                  <a:lnTo>
                    <a:pt x="224" y="32"/>
                  </a:lnTo>
                  <a:lnTo>
                    <a:pt x="166" y="65"/>
                  </a:lnTo>
                  <a:lnTo>
                    <a:pt x="112" y="109"/>
                  </a:lnTo>
                  <a:lnTo>
                    <a:pt x="67" y="157"/>
                  </a:lnTo>
                  <a:lnTo>
                    <a:pt x="31" y="205"/>
                  </a:lnTo>
                  <a:lnTo>
                    <a:pt x="9" y="252"/>
                  </a:lnTo>
                  <a:lnTo>
                    <a:pt x="0" y="292"/>
                  </a:lnTo>
                  <a:lnTo>
                    <a:pt x="13" y="340"/>
                  </a:lnTo>
                  <a:lnTo>
                    <a:pt x="45" y="384"/>
                  </a:lnTo>
                  <a:lnTo>
                    <a:pt x="94" y="410"/>
                  </a:lnTo>
                  <a:lnTo>
                    <a:pt x="126" y="417"/>
                  </a:lnTo>
                  <a:lnTo>
                    <a:pt x="157" y="421"/>
                  </a:lnTo>
                  <a:lnTo>
                    <a:pt x="916" y="421"/>
                  </a:lnTo>
                  <a:lnTo>
                    <a:pt x="947" y="417"/>
                  </a:lnTo>
                  <a:lnTo>
                    <a:pt x="974" y="410"/>
                  </a:lnTo>
                  <a:lnTo>
                    <a:pt x="1028" y="384"/>
                  </a:lnTo>
                  <a:lnTo>
                    <a:pt x="1060" y="340"/>
                  </a:lnTo>
                  <a:lnTo>
                    <a:pt x="1068" y="318"/>
                  </a:lnTo>
                  <a:lnTo>
                    <a:pt x="1073" y="292"/>
                  </a:lnTo>
                  <a:lnTo>
                    <a:pt x="1064" y="252"/>
                  </a:lnTo>
                  <a:lnTo>
                    <a:pt x="1037" y="205"/>
                  </a:lnTo>
                  <a:lnTo>
                    <a:pt x="1001" y="157"/>
                  </a:lnTo>
                  <a:lnTo>
                    <a:pt x="947" y="109"/>
                  </a:lnTo>
                  <a:lnTo>
                    <a:pt x="889" y="65"/>
                  </a:lnTo>
                  <a:lnTo>
                    <a:pt x="826" y="32"/>
                  </a:lnTo>
                  <a:lnTo>
                    <a:pt x="754" y="7"/>
                  </a:lnTo>
                  <a:lnTo>
                    <a:pt x="687" y="0"/>
                  </a:lnTo>
                  <a:lnTo>
                    <a:pt x="359" y="0"/>
                  </a:lnTo>
                  <a:close/>
                </a:path>
              </a:pathLst>
            </a:custGeom>
            <a:solidFill>
              <a:srgbClr val="808080"/>
            </a:solidFill>
            <a:ln w="9525">
              <a:noFill/>
              <a:round/>
              <a:headEnd/>
              <a:tailEnd/>
            </a:ln>
          </p:spPr>
          <p:txBody>
            <a:bodyPr/>
            <a:lstStyle/>
            <a:p>
              <a:endParaRPr lang="en-GB" dirty="0"/>
            </a:p>
          </p:txBody>
        </p:sp>
        <p:sp>
          <p:nvSpPr>
            <p:cNvPr id="11" name="Freeform 9"/>
            <p:cNvSpPr>
              <a:spLocks/>
            </p:cNvSpPr>
            <p:nvPr/>
          </p:nvSpPr>
          <p:spPr bwMode="auto">
            <a:xfrm>
              <a:off x="2411" y="380"/>
              <a:ext cx="1051" cy="421"/>
            </a:xfrm>
            <a:custGeom>
              <a:avLst/>
              <a:gdLst>
                <a:gd name="T0" fmla="*/ 355 w 1051"/>
                <a:gd name="T1" fmla="*/ 0 h 421"/>
                <a:gd name="T2" fmla="*/ 287 w 1051"/>
                <a:gd name="T3" fmla="*/ 7 h 421"/>
                <a:gd name="T4" fmla="*/ 220 w 1051"/>
                <a:gd name="T5" fmla="*/ 32 h 421"/>
                <a:gd name="T6" fmla="*/ 162 w 1051"/>
                <a:gd name="T7" fmla="*/ 65 h 421"/>
                <a:gd name="T8" fmla="*/ 108 w 1051"/>
                <a:gd name="T9" fmla="*/ 109 h 421"/>
                <a:gd name="T10" fmla="*/ 63 w 1051"/>
                <a:gd name="T11" fmla="*/ 157 h 421"/>
                <a:gd name="T12" fmla="*/ 31 w 1051"/>
                <a:gd name="T13" fmla="*/ 205 h 421"/>
                <a:gd name="T14" fmla="*/ 9 w 1051"/>
                <a:gd name="T15" fmla="*/ 252 h 421"/>
                <a:gd name="T16" fmla="*/ 0 w 1051"/>
                <a:gd name="T17" fmla="*/ 292 h 421"/>
                <a:gd name="T18" fmla="*/ 13 w 1051"/>
                <a:gd name="T19" fmla="*/ 340 h 421"/>
                <a:gd name="T20" fmla="*/ 45 w 1051"/>
                <a:gd name="T21" fmla="*/ 384 h 421"/>
                <a:gd name="T22" fmla="*/ 94 w 1051"/>
                <a:gd name="T23" fmla="*/ 410 h 421"/>
                <a:gd name="T24" fmla="*/ 121 w 1051"/>
                <a:gd name="T25" fmla="*/ 417 h 421"/>
                <a:gd name="T26" fmla="*/ 153 w 1051"/>
                <a:gd name="T27" fmla="*/ 421 h 421"/>
                <a:gd name="T28" fmla="*/ 898 w 1051"/>
                <a:gd name="T29" fmla="*/ 421 h 421"/>
                <a:gd name="T30" fmla="*/ 929 w 1051"/>
                <a:gd name="T31" fmla="*/ 417 h 421"/>
                <a:gd name="T32" fmla="*/ 956 w 1051"/>
                <a:gd name="T33" fmla="*/ 410 h 421"/>
                <a:gd name="T34" fmla="*/ 1006 w 1051"/>
                <a:gd name="T35" fmla="*/ 384 h 421"/>
                <a:gd name="T36" fmla="*/ 1037 w 1051"/>
                <a:gd name="T37" fmla="*/ 340 h 421"/>
                <a:gd name="T38" fmla="*/ 1051 w 1051"/>
                <a:gd name="T39" fmla="*/ 292 h 421"/>
                <a:gd name="T40" fmla="*/ 1042 w 1051"/>
                <a:gd name="T41" fmla="*/ 252 h 421"/>
                <a:gd name="T42" fmla="*/ 1019 w 1051"/>
                <a:gd name="T43" fmla="*/ 205 h 421"/>
                <a:gd name="T44" fmla="*/ 979 w 1051"/>
                <a:gd name="T45" fmla="*/ 157 h 421"/>
                <a:gd name="T46" fmla="*/ 929 w 1051"/>
                <a:gd name="T47" fmla="*/ 109 h 421"/>
                <a:gd name="T48" fmla="*/ 875 w 1051"/>
                <a:gd name="T49" fmla="*/ 65 h 421"/>
                <a:gd name="T50" fmla="*/ 808 w 1051"/>
                <a:gd name="T51" fmla="*/ 32 h 421"/>
                <a:gd name="T52" fmla="*/ 741 w 1051"/>
                <a:gd name="T53" fmla="*/ 7 h 421"/>
                <a:gd name="T54" fmla="*/ 673 w 1051"/>
                <a:gd name="T55" fmla="*/ 0 h 421"/>
                <a:gd name="T56" fmla="*/ 355 w 105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1"/>
                <a:gd name="T88" fmla="*/ 0 h 421"/>
                <a:gd name="T89" fmla="*/ 1051 w 105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1" h="421">
                  <a:moveTo>
                    <a:pt x="355" y="0"/>
                  </a:moveTo>
                  <a:lnTo>
                    <a:pt x="287" y="7"/>
                  </a:lnTo>
                  <a:lnTo>
                    <a:pt x="220" y="32"/>
                  </a:lnTo>
                  <a:lnTo>
                    <a:pt x="162" y="65"/>
                  </a:lnTo>
                  <a:lnTo>
                    <a:pt x="108" y="109"/>
                  </a:lnTo>
                  <a:lnTo>
                    <a:pt x="63" y="157"/>
                  </a:lnTo>
                  <a:lnTo>
                    <a:pt x="31" y="205"/>
                  </a:lnTo>
                  <a:lnTo>
                    <a:pt x="9" y="252"/>
                  </a:lnTo>
                  <a:lnTo>
                    <a:pt x="0" y="292"/>
                  </a:lnTo>
                  <a:lnTo>
                    <a:pt x="13" y="340"/>
                  </a:lnTo>
                  <a:lnTo>
                    <a:pt x="45" y="384"/>
                  </a:lnTo>
                  <a:lnTo>
                    <a:pt x="94" y="410"/>
                  </a:lnTo>
                  <a:lnTo>
                    <a:pt x="121" y="417"/>
                  </a:lnTo>
                  <a:lnTo>
                    <a:pt x="153" y="421"/>
                  </a:lnTo>
                  <a:lnTo>
                    <a:pt x="898" y="421"/>
                  </a:lnTo>
                  <a:lnTo>
                    <a:pt x="929" y="417"/>
                  </a:lnTo>
                  <a:lnTo>
                    <a:pt x="956" y="410"/>
                  </a:lnTo>
                  <a:lnTo>
                    <a:pt x="1006" y="384"/>
                  </a:lnTo>
                  <a:lnTo>
                    <a:pt x="1037" y="340"/>
                  </a:lnTo>
                  <a:lnTo>
                    <a:pt x="1051" y="292"/>
                  </a:lnTo>
                  <a:lnTo>
                    <a:pt x="1042" y="252"/>
                  </a:lnTo>
                  <a:lnTo>
                    <a:pt x="1019" y="205"/>
                  </a:lnTo>
                  <a:lnTo>
                    <a:pt x="979" y="157"/>
                  </a:lnTo>
                  <a:lnTo>
                    <a:pt x="929" y="109"/>
                  </a:lnTo>
                  <a:lnTo>
                    <a:pt x="875" y="65"/>
                  </a:lnTo>
                  <a:lnTo>
                    <a:pt x="808" y="32"/>
                  </a:lnTo>
                  <a:lnTo>
                    <a:pt x="741" y="7"/>
                  </a:lnTo>
                  <a:lnTo>
                    <a:pt x="673" y="0"/>
                  </a:lnTo>
                  <a:lnTo>
                    <a:pt x="355" y="0"/>
                  </a:lnTo>
                  <a:close/>
                </a:path>
              </a:pathLst>
            </a:custGeom>
            <a:solidFill>
              <a:srgbClr val="898989"/>
            </a:solidFill>
            <a:ln w="9525">
              <a:noFill/>
              <a:round/>
              <a:headEnd/>
              <a:tailEnd/>
            </a:ln>
          </p:spPr>
          <p:txBody>
            <a:bodyPr/>
            <a:lstStyle/>
            <a:p>
              <a:endParaRPr lang="en-GB" dirty="0"/>
            </a:p>
          </p:txBody>
        </p:sp>
        <p:sp>
          <p:nvSpPr>
            <p:cNvPr id="12" name="Freeform 10"/>
            <p:cNvSpPr>
              <a:spLocks/>
            </p:cNvSpPr>
            <p:nvPr/>
          </p:nvSpPr>
          <p:spPr bwMode="auto">
            <a:xfrm>
              <a:off x="2420" y="380"/>
              <a:ext cx="1033" cy="421"/>
            </a:xfrm>
            <a:custGeom>
              <a:avLst/>
              <a:gdLst>
                <a:gd name="T0" fmla="*/ 346 w 1033"/>
                <a:gd name="T1" fmla="*/ 0 h 421"/>
                <a:gd name="T2" fmla="*/ 278 w 1033"/>
                <a:gd name="T3" fmla="*/ 7 h 421"/>
                <a:gd name="T4" fmla="*/ 215 w 1033"/>
                <a:gd name="T5" fmla="*/ 32 h 421"/>
                <a:gd name="T6" fmla="*/ 157 w 1033"/>
                <a:gd name="T7" fmla="*/ 65 h 421"/>
                <a:gd name="T8" fmla="*/ 108 w 1033"/>
                <a:gd name="T9" fmla="*/ 109 h 421"/>
                <a:gd name="T10" fmla="*/ 63 w 1033"/>
                <a:gd name="T11" fmla="*/ 157 h 421"/>
                <a:gd name="T12" fmla="*/ 27 w 1033"/>
                <a:gd name="T13" fmla="*/ 205 h 421"/>
                <a:gd name="T14" fmla="*/ 9 w 1033"/>
                <a:gd name="T15" fmla="*/ 252 h 421"/>
                <a:gd name="T16" fmla="*/ 0 w 1033"/>
                <a:gd name="T17" fmla="*/ 292 h 421"/>
                <a:gd name="T18" fmla="*/ 13 w 1033"/>
                <a:gd name="T19" fmla="*/ 340 h 421"/>
                <a:gd name="T20" fmla="*/ 45 w 1033"/>
                <a:gd name="T21" fmla="*/ 384 h 421"/>
                <a:gd name="T22" fmla="*/ 94 w 1033"/>
                <a:gd name="T23" fmla="*/ 410 h 421"/>
                <a:gd name="T24" fmla="*/ 121 w 1033"/>
                <a:gd name="T25" fmla="*/ 417 h 421"/>
                <a:gd name="T26" fmla="*/ 153 w 1033"/>
                <a:gd name="T27" fmla="*/ 421 h 421"/>
                <a:gd name="T28" fmla="*/ 880 w 1033"/>
                <a:gd name="T29" fmla="*/ 421 h 421"/>
                <a:gd name="T30" fmla="*/ 911 w 1033"/>
                <a:gd name="T31" fmla="*/ 417 h 421"/>
                <a:gd name="T32" fmla="*/ 938 w 1033"/>
                <a:gd name="T33" fmla="*/ 410 h 421"/>
                <a:gd name="T34" fmla="*/ 988 w 1033"/>
                <a:gd name="T35" fmla="*/ 384 h 421"/>
                <a:gd name="T36" fmla="*/ 1019 w 1033"/>
                <a:gd name="T37" fmla="*/ 340 h 421"/>
                <a:gd name="T38" fmla="*/ 1033 w 1033"/>
                <a:gd name="T39" fmla="*/ 292 h 421"/>
                <a:gd name="T40" fmla="*/ 1024 w 1033"/>
                <a:gd name="T41" fmla="*/ 252 h 421"/>
                <a:gd name="T42" fmla="*/ 1001 w 1033"/>
                <a:gd name="T43" fmla="*/ 205 h 421"/>
                <a:gd name="T44" fmla="*/ 961 w 1033"/>
                <a:gd name="T45" fmla="*/ 157 h 421"/>
                <a:gd name="T46" fmla="*/ 916 w 1033"/>
                <a:gd name="T47" fmla="*/ 109 h 421"/>
                <a:gd name="T48" fmla="*/ 857 w 1033"/>
                <a:gd name="T49" fmla="*/ 65 h 421"/>
                <a:gd name="T50" fmla="*/ 795 w 1033"/>
                <a:gd name="T51" fmla="*/ 32 h 421"/>
                <a:gd name="T52" fmla="*/ 727 w 1033"/>
                <a:gd name="T53" fmla="*/ 7 h 421"/>
                <a:gd name="T54" fmla="*/ 660 w 1033"/>
                <a:gd name="T55" fmla="*/ 0 h 421"/>
                <a:gd name="T56" fmla="*/ 346 w 1033"/>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3"/>
                <a:gd name="T88" fmla="*/ 0 h 421"/>
                <a:gd name="T89" fmla="*/ 1033 w 1033"/>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3" h="421">
                  <a:moveTo>
                    <a:pt x="346" y="0"/>
                  </a:moveTo>
                  <a:lnTo>
                    <a:pt x="278" y="7"/>
                  </a:lnTo>
                  <a:lnTo>
                    <a:pt x="215" y="32"/>
                  </a:lnTo>
                  <a:lnTo>
                    <a:pt x="157" y="65"/>
                  </a:lnTo>
                  <a:lnTo>
                    <a:pt x="108" y="109"/>
                  </a:lnTo>
                  <a:lnTo>
                    <a:pt x="63" y="157"/>
                  </a:lnTo>
                  <a:lnTo>
                    <a:pt x="27" y="205"/>
                  </a:lnTo>
                  <a:lnTo>
                    <a:pt x="9" y="252"/>
                  </a:lnTo>
                  <a:lnTo>
                    <a:pt x="0" y="292"/>
                  </a:lnTo>
                  <a:lnTo>
                    <a:pt x="13" y="340"/>
                  </a:lnTo>
                  <a:lnTo>
                    <a:pt x="45" y="384"/>
                  </a:lnTo>
                  <a:lnTo>
                    <a:pt x="94" y="410"/>
                  </a:lnTo>
                  <a:lnTo>
                    <a:pt x="121" y="417"/>
                  </a:lnTo>
                  <a:lnTo>
                    <a:pt x="153" y="421"/>
                  </a:lnTo>
                  <a:lnTo>
                    <a:pt x="880" y="421"/>
                  </a:lnTo>
                  <a:lnTo>
                    <a:pt x="911" y="417"/>
                  </a:lnTo>
                  <a:lnTo>
                    <a:pt x="938" y="410"/>
                  </a:lnTo>
                  <a:lnTo>
                    <a:pt x="988" y="384"/>
                  </a:lnTo>
                  <a:lnTo>
                    <a:pt x="1019" y="340"/>
                  </a:lnTo>
                  <a:lnTo>
                    <a:pt x="1033" y="292"/>
                  </a:lnTo>
                  <a:lnTo>
                    <a:pt x="1024" y="252"/>
                  </a:lnTo>
                  <a:lnTo>
                    <a:pt x="1001" y="205"/>
                  </a:lnTo>
                  <a:lnTo>
                    <a:pt x="961" y="157"/>
                  </a:lnTo>
                  <a:lnTo>
                    <a:pt x="916" y="109"/>
                  </a:lnTo>
                  <a:lnTo>
                    <a:pt x="857" y="65"/>
                  </a:lnTo>
                  <a:lnTo>
                    <a:pt x="795" y="32"/>
                  </a:lnTo>
                  <a:lnTo>
                    <a:pt x="727" y="7"/>
                  </a:lnTo>
                  <a:lnTo>
                    <a:pt x="660" y="0"/>
                  </a:lnTo>
                  <a:lnTo>
                    <a:pt x="346" y="0"/>
                  </a:lnTo>
                  <a:close/>
                </a:path>
              </a:pathLst>
            </a:custGeom>
            <a:solidFill>
              <a:srgbClr val="929292"/>
            </a:solidFill>
            <a:ln w="9525">
              <a:noFill/>
              <a:round/>
              <a:headEnd/>
              <a:tailEnd/>
            </a:ln>
          </p:spPr>
          <p:txBody>
            <a:bodyPr/>
            <a:lstStyle/>
            <a:p>
              <a:endParaRPr lang="en-GB" dirty="0"/>
            </a:p>
          </p:txBody>
        </p:sp>
        <p:sp>
          <p:nvSpPr>
            <p:cNvPr id="13" name="Freeform 11"/>
            <p:cNvSpPr>
              <a:spLocks/>
            </p:cNvSpPr>
            <p:nvPr/>
          </p:nvSpPr>
          <p:spPr bwMode="auto">
            <a:xfrm>
              <a:off x="2424" y="380"/>
              <a:ext cx="1020" cy="421"/>
            </a:xfrm>
            <a:custGeom>
              <a:avLst/>
              <a:gdLst>
                <a:gd name="T0" fmla="*/ 342 w 1020"/>
                <a:gd name="T1" fmla="*/ 0 h 421"/>
                <a:gd name="T2" fmla="*/ 279 w 1020"/>
                <a:gd name="T3" fmla="*/ 7 h 421"/>
                <a:gd name="T4" fmla="*/ 216 w 1020"/>
                <a:gd name="T5" fmla="*/ 32 h 421"/>
                <a:gd name="T6" fmla="*/ 158 w 1020"/>
                <a:gd name="T7" fmla="*/ 65 h 421"/>
                <a:gd name="T8" fmla="*/ 104 w 1020"/>
                <a:gd name="T9" fmla="*/ 109 h 421"/>
                <a:gd name="T10" fmla="*/ 63 w 1020"/>
                <a:gd name="T11" fmla="*/ 157 h 421"/>
                <a:gd name="T12" fmla="*/ 27 w 1020"/>
                <a:gd name="T13" fmla="*/ 205 h 421"/>
                <a:gd name="T14" fmla="*/ 9 w 1020"/>
                <a:gd name="T15" fmla="*/ 252 h 421"/>
                <a:gd name="T16" fmla="*/ 0 w 1020"/>
                <a:gd name="T17" fmla="*/ 292 h 421"/>
                <a:gd name="T18" fmla="*/ 14 w 1020"/>
                <a:gd name="T19" fmla="*/ 340 h 421"/>
                <a:gd name="T20" fmla="*/ 45 w 1020"/>
                <a:gd name="T21" fmla="*/ 384 h 421"/>
                <a:gd name="T22" fmla="*/ 95 w 1020"/>
                <a:gd name="T23" fmla="*/ 410 h 421"/>
                <a:gd name="T24" fmla="*/ 122 w 1020"/>
                <a:gd name="T25" fmla="*/ 417 h 421"/>
                <a:gd name="T26" fmla="*/ 153 w 1020"/>
                <a:gd name="T27" fmla="*/ 421 h 421"/>
                <a:gd name="T28" fmla="*/ 867 w 1020"/>
                <a:gd name="T29" fmla="*/ 421 h 421"/>
                <a:gd name="T30" fmla="*/ 898 w 1020"/>
                <a:gd name="T31" fmla="*/ 417 h 421"/>
                <a:gd name="T32" fmla="*/ 925 w 1020"/>
                <a:gd name="T33" fmla="*/ 410 h 421"/>
                <a:gd name="T34" fmla="*/ 975 w 1020"/>
                <a:gd name="T35" fmla="*/ 384 h 421"/>
                <a:gd name="T36" fmla="*/ 1006 w 1020"/>
                <a:gd name="T37" fmla="*/ 340 h 421"/>
                <a:gd name="T38" fmla="*/ 1020 w 1020"/>
                <a:gd name="T39" fmla="*/ 292 h 421"/>
                <a:gd name="T40" fmla="*/ 1011 w 1020"/>
                <a:gd name="T41" fmla="*/ 252 h 421"/>
                <a:gd name="T42" fmla="*/ 988 w 1020"/>
                <a:gd name="T43" fmla="*/ 205 h 421"/>
                <a:gd name="T44" fmla="*/ 948 w 1020"/>
                <a:gd name="T45" fmla="*/ 157 h 421"/>
                <a:gd name="T46" fmla="*/ 903 w 1020"/>
                <a:gd name="T47" fmla="*/ 109 h 421"/>
                <a:gd name="T48" fmla="*/ 844 w 1020"/>
                <a:gd name="T49" fmla="*/ 65 h 421"/>
                <a:gd name="T50" fmla="*/ 782 w 1020"/>
                <a:gd name="T51" fmla="*/ 32 h 421"/>
                <a:gd name="T52" fmla="*/ 719 w 1020"/>
                <a:gd name="T53" fmla="*/ 7 h 421"/>
                <a:gd name="T54" fmla="*/ 651 w 1020"/>
                <a:gd name="T55" fmla="*/ 0 h 421"/>
                <a:gd name="T56" fmla="*/ 342 w 1020"/>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20"/>
                <a:gd name="T88" fmla="*/ 0 h 421"/>
                <a:gd name="T89" fmla="*/ 1020 w 1020"/>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20" h="421">
                  <a:moveTo>
                    <a:pt x="342" y="0"/>
                  </a:moveTo>
                  <a:lnTo>
                    <a:pt x="279" y="7"/>
                  </a:lnTo>
                  <a:lnTo>
                    <a:pt x="216" y="32"/>
                  </a:lnTo>
                  <a:lnTo>
                    <a:pt x="158" y="65"/>
                  </a:lnTo>
                  <a:lnTo>
                    <a:pt x="104" y="109"/>
                  </a:lnTo>
                  <a:lnTo>
                    <a:pt x="63" y="157"/>
                  </a:lnTo>
                  <a:lnTo>
                    <a:pt x="27" y="205"/>
                  </a:lnTo>
                  <a:lnTo>
                    <a:pt x="9" y="252"/>
                  </a:lnTo>
                  <a:lnTo>
                    <a:pt x="0" y="292"/>
                  </a:lnTo>
                  <a:lnTo>
                    <a:pt x="14" y="340"/>
                  </a:lnTo>
                  <a:lnTo>
                    <a:pt x="45" y="384"/>
                  </a:lnTo>
                  <a:lnTo>
                    <a:pt x="95" y="410"/>
                  </a:lnTo>
                  <a:lnTo>
                    <a:pt x="122" y="417"/>
                  </a:lnTo>
                  <a:lnTo>
                    <a:pt x="153" y="421"/>
                  </a:lnTo>
                  <a:lnTo>
                    <a:pt x="867" y="421"/>
                  </a:lnTo>
                  <a:lnTo>
                    <a:pt x="898" y="417"/>
                  </a:lnTo>
                  <a:lnTo>
                    <a:pt x="925" y="410"/>
                  </a:lnTo>
                  <a:lnTo>
                    <a:pt x="975" y="384"/>
                  </a:lnTo>
                  <a:lnTo>
                    <a:pt x="1006" y="340"/>
                  </a:lnTo>
                  <a:lnTo>
                    <a:pt x="1020" y="292"/>
                  </a:lnTo>
                  <a:lnTo>
                    <a:pt x="1011" y="252"/>
                  </a:lnTo>
                  <a:lnTo>
                    <a:pt x="988" y="205"/>
                  </a:lnTo>
                  <a:lnTo>
                    <a:pt x="948" y="157"/>
                  </a:lnTo>
                  <a:lnTo>
                    <a:pt x="903" y="109"/>
                  </a:lnTo>
                  <a:lnTo>
                    <a:pt x="844" y="65"/>
                  </a:lnTo>
                  <a:lnTo>
                    <a:pt x="782" y="32"/>
                  </a:lnTo>
                  <a:lnTo>
                    <a:pt x="719" y="7"/>
                  </a:lnTo>
                  <a:lnTo>
                    <a:pt x="651" y="0"/>
                  </a:lnTo>
                  <a:lnTo>
                    <a:pt x="342" y="0"/>
                  </a:lnTo>
                  <a:close/>
                </a:path>
              </a:pathLst>
            </a:custGeom>
            <a:solidFill>
              <a:srgbClr val="9B9B9B"/>
            </a:solidFill>
            <a:ln w="9525">
              <a:noFill/>
              <a:round/>
              <a:headEnd/>
              <a:tailEnd/>
            </a:ln>
          </p:spPr>
          <p:txBody>
            <a:bodyPr/>
            <a:lstStyle/>
            <a:p>
              <a:endParaRPr lang="en-GB" dirty="0"/>
            </a:p>
          </p:txBody>
        </p:sp>
        <p:sp>
          <p:nvSpPr>
            <p:cNvPr id="14" name="Freeform 12"/>
            <p:cNvSpPr>
              <a:spLocks/>
            </p:cNvSpPr>
            <p:nvPr/>
          </p:nvSpPr>
          <p:spPr bwMode="auto">
            <a:xfrm>
              <a:off x="2433" y="380"/>
              <a:ext cx="997" cy="421"/>
            </a:xfrm>
            <a:custGeom>
              <a:avLst/>
              <a:gdLst>
                <a:gd name="T0" fmla="*/ 337 w 997"/>
                <a:gd name="T1" fmla="*/ 0 h 421"/>
                <a:gd name="T2" fmla="*/ 274 w 997"/>
                <a:gd name="T3" fmla="*/ 7 h 421"/>
                <a:gd name="T4" fmla="*/ 211 w 997"/>
                <a:gd name="T5" fmla="*/ 32 h 421"/>
                <a:gd name="T6" fmla="*/ 153 w 997"/>
                <a:gd name="T7" fmla="*/ 65 h 421"/>
                <a:gd name="T8" fmla="*/ 104 w 997"/>
                <a:gd name="T9" fmla="*/ 109 h 421"/>
                <a:gd name="T10" fmla="*/ 59 w 997"/>
                <a:gd name="T11" fmla="*/ 157 h 421"/>
                <a:gd name="T12" fmla="*/ 27 w 997"/>
                <a:gd name="T13" fmla="*/ 205 h 421"/>
                <a:gd name="T14" fmla="*/ 9 w 997"/>
                <a:gd name="T15" fmla="*/ 252 h 421"/>
                <a:gd name="T16" fmla="*/ 0 w 997"/>
                <a:gd name="T17" fmla="*/ 292 h 421"/>
                <a:gd name="T18" fmla="*/ 14 w 997"/>
                <a:gd name="T19" fmla="*/ 340 h 421"/>
                <a:gd name="T20" fmla="*/ 45 w 997"/>
                <a:gd name="T21" fmla="*/ 384 h 421"/>
                <a:gd name="T22" fmla="*/ 90 w 997"/>
                <a:gd name="T23" fmla="*/ 410 h 421"/>
                <a:gd name="T24" fmla="*/ 117 w 997"/>
                <a:gd name="T25" fmla="*/ 417 h 421"/>
                <a:gd name="T26" fmla="*/ 149 w 997"/>
                <a:gd name="T27" fmla="*/ 421 h 421"/>
                <a:gd name="T28" fmla="*/ 853 w 997"/>
                <a:gd name="T29" fmla="*/ 421 h 421"/>
                <a:gd name="T30" fmla="*/ 885 w 997"/>
                <a:gd name="T31" fmla="*/ 417 h 421"/>
                <a:gd name="T32" fmla="*/ 912 w 997"/>
                <a:gd name="T33" fmla="*/ 410 h 421"/>
                <a:gd name="T34" fmla="*/ 957 w 997"/>
                <a:gd name="T35" fmla="*/ 384 h 421"/>
                <a:gd name="T36" fmla="*/ 988 w 997"/>
                <a:gd name="T37" fmla="*/ 340 h 421"/>
                <a:gd name="T38" fmla="*/ 997 w 997"/>
                <a:gd name="T39" fmla="*/ 292 h 421"/>
                <a:gd name="T40" fmla="*/ 988 w 997"/>
                <a:gd name="T41" fmla="*/ 252 h 421"/>
                <a:gd name="T42" fmla="*/ 966 w 997"/>
                <a:gd name="T43" fmla="*/ 205 h 421"/>
                <a:gd name="T44" fmla="*/ 930 w 997"/>
                <a:gd name="T45" fmla="*/ 157 h 421"/>
                <a:gd name="T46" fmla="*/ 885 w 997"/>
                <a:gd name="T47" fmla="*/ 109 h 421"/>
                <a:gd name="T48" fmla="*/ 831 w 997"/>
                <a:gd name="T49" fmla="*/ 65 h 421"/>
                <a:gd name="T50" fmla="*/ 768 w 997"/>
                <a:gd name="T51" fmla="*/ 32 h 421"/>
                <a:gd name="T52" fmla="*/ 705 w 997"/>
                <a:gd name="T53" fmla="*/ 7 h 421"/>
                <a:gd name="T54" fmla="*/ 642 w 997"/>
                <a:gd name="T55" fmla="*/ 0 h 421"/>
                <a:gd name="T56" fmla="*/ 337 w 997"/>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7"/>
                <a:gd name="T88" fmla="*/ 0 h 421"/>
                <a:gd name="T89" fmla="*/ 997 w 997"/>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7" h="421">
                  <a:moveTo>
                    <a:pt x="337" y="0"/>
                  </a:moveTo>
                  <a:lnTo>
                    <a:pt x="274" y="7"/>
                  </a:lnTo>
                  <a:lnTo>
                    <a:pt x="211" y="32"/>
                  </a:lnTo>
                  <a:lnTo>
                    <a:pt x="153" y="65"/>
                  </a:lnTo>
                  <a:lnTo>
                    <a:pt x="104" y="109"/>
                  </a:lnTo>
                  <a:lnTo>
                    <a:pt x="59" y="157"/>
                  </a:lnTo>
                  <a:lnTo>
                    <a:pt x="27" y="205"/>
                  </a:lnTo>
                  <a:lnTo>
                    <a:pt x="9" y="252"/>
                  </a:lnTo>
                  <a:lnTo>
                    <a:pt x="0" y="292"/>
                  </a:lnTo>
                  <a:lnTo>
                    <a:pt x="14" y="340"/>
                  </a:lnTo>
                  <a:lnTo>
                    <a:pt x="45" y="384"/>
                  </a:lnTo>
                  <a:lnTo>
                    <a:pt x="90" y="410"/>
                  </a:lnTo>
                  <a:lnTo>
                    <a:pt x="117" y="417"/>
                  </a:lnTo>
                  <a:lnTo>
                    <a:pt x="149" y="421"/>
                  </a:lnTo>
                  <a:lnTo>
                    <a:pt x="853" y="421"/>
                  </a:lnTo>
                  <a:lnTo>
                    <a:pt x="885" y="417"/>
                  </a:lnTo>
                  <a:lnTo>
                    <a:pt x="912" y="410"/>
                  </a:lnTo>
                  <a:lnTo>
                    <a:pt x="957" y="384"/>
                  </a:lnTo>
                  <a:lnTo>
                    <a:pt x="988" y="340"/>
                  </a:lnTo>
                  <a:lnTo>
                    <a:pt x="997" y="292"/>
                  </a:lnTo>
                  <a:lnTo>
                    <a:pt x="988" y="252"/>
                  </a:lnTo>
                  <a:lnTo>
                    <a:pt x="966" y="205"/>
                  </a:lnTo>
                  <a:lnTo>
                    <a:pt x="930" y="157"/>
                  </a:lnTo>
                  <a:lnTo>
                    <a:pt x="885" y="109"/>
                  </a:lnTo>
                  <a:lnTo>
                    <a:pt x="831" y="65"/>
                  </a:lnTo>
                  <a:lnTo>
                    <a:pt x="768" y="32"/>
                  </a:lnTo>
                  <a:lnTo>
                    <a:pt x="705" y="7"/>
                  </a:lnTo>
                  <a:lnTo>
                    <a:pt x="642" y="0"/>
                  </a:lnTo>
                  <a:lnTo>
                    <a:pt x="337" y="0"/>
                  </a:lnTo>
                  <a:close/>
                </a:path>
              </a:pathLst>
            </a:custGeom>
            <a:solidFill>
              <a:srgbClr val="A5A5A5"/>
            </a:solidFill>
            <a:ln w="9525">
              <a:noFill/>
              <a:round/>
              <a:headEnd/>
              <a:tailEnd/>
            </a:ln>
          </p:spPr>
          <p:txBody>
            <a:bodyPr/>
            <a:lstStyle/>
            <a:p>
              <a:endParaRPr lang="en-GB" dirty="0"/>
            </a:p>
          </p:txBody>
        </p:sp>
        <p:sp>
          <p:nvSpPr>
            <p:cNvPr id="15" name="Freeform 13"/>
            <p:cNvSpPr>
              <a:spLocks/>
            </p:cNvSpPr>
            <p:nvPr/>
          </p:nvSpPr>
          <p:spPr bwMode="auto">
            <a:xfrm>
              <a:off x="2442" y="380"/>
              <a:ext cx="979" cy="421"/>
            </a:xfrm>
            <a:custGeom>
              <a:avLst/>
              <a:gdLst>
                <a:gd name="T0" fmla="*/ 328 w 979"/>
                <a:gd name="T1" fmla="*/ 0 h 421"/>
                <a:gd name="T2" fmla="*/ 265 w 979"/>
                <a:gd name="T3" fmla="*/ 7 h 421"/>
                <a:gd name="T4" fmla="*/ 207 w 979"/>
                <a:gd name="T5" fmla="*/ 32 h 421"/>
                <a:gd name="T6" fmla="*/ 149 w 979"/>
                <a:gd name="T7" fmla="*/ 65 h 421"/>
                <a:gd name="T8" fmla="*/ 99 w 979"/>
                <a:gd name="T9" fmla="*/ 109 h 421"/>
                <a:gd name="T10" fmla="*/ 59 w 979"/>
                <a:gd name="T11" fmla="*/ 157 h 421"/>
                <a:gd name="T12" fmla="*/ 27 w 979"/>
                <a:gd name="T13" fmla="*/ 205 h 421"/>
                <a:gd name="T14" fmla="*/ 9 w 979"/>
                <a:gd name="T15" fmla="*/ 252 h 421"/>
                <a:gd name="T16" fmla="*/ 0 w 979"/>
                <a:gd name="T17" fmla="*/ 292 h 421"/>
                <a:gd name="T18" fmla="*/ 9 w 979"/>
                <a:gd name="T19" fmla="*/ 340 h 421"/>
                <a:gd name="T20" fmla="*/ 41 w 979"/>
                <a:gd name="T21" fmla="*/ 384 h 421"/>
                <a:gd name="T22" fmla="*/ 86 w 979"/>
                <a:gd name="T23" fmla="*/ 410 h 421"/>
                <a:gd name="T24" fmla="*/ 113 w 979"/>
                <a:gd name="T25" fmla="*/ 417 h 421"/>
                <a:gd name="T26" fmla="*/ 144 w 979"/>
                <a:gd name="T27" fmla="*/ 421 h 421"/>
                <a:gd name="T28" fmla="*/ 835 w 979"/>
                <a:gd name="T29" fmla="*/ 421 h 421"/>
                <a:gd name="T30" fmla="*/ 889 w 979"/>
                <a:gd name="T31" fmla="*/ 410 h 421"/>
                <a:gd name="T32" fmla="*/ 934 w 979"/>
                <a:gd name="T33" fmla="*/ 384 h 421"/>
                <a:gd name="T34" fmla="*/ 966 w 979"/>
                <a:gd name="T35" fmla="*/ 340 h 421"/>
                <a:gd name="T36" fmla="*/ 979 w 979"/>
                <a:gd name="T37" fmla="*/ 292 h 421"/>
                <a:gd name="T38" fmla="*/ 970 w 979"/>
                <a:gd name="T39" fmla="*/ 252 h 421"/>
                <a:gd name="T40" fmla="*/ 948 w 979"/>
                <a:gd name="T41" fmla="*/ 205 h 421"/>
                <a:gd name="T42" fmla="*/ 912 w 979"/>
                <a:gd name="T43" fmla="*/ 157 h 421"/>
                <a:gd name="T44" fmla="*/ 867 w 979"/>
                <a:gd name="T45" fmla="*/ 109 h 421"/>
                <a:gd name="T46" fmla="*/ 813 w 979"/>
                <a:gd name="T47" fmla="*/ 65 h 421"/>
                <a:gd name="T48" fmla="*/ 755 w 979"/>
                <a:gd name="T49" fmla="*/ 32 h 421"/>
                <a:gd name="T50" fmla="*/ 692 w 979"/>
                <a:gd name="T51" fmla="*/ 7 h 421"/>
                <a:gd name="T52" fmla="*/ 629 w 979"/>
                <a:gd name="T53" fmla="*/ 0 h 421"/>
                <a:gd name="T54" fmla="*/ 328 w 979"/>
                <a:gd name="T55" fmla="*/ 0 h 4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9"/>
                <a:gd name="T85" fmla="*/ 0 h 421"/>
                <a:gd name="T86" fmla="*/ 979 w 979"/>
                <a:gd name="T87" fmla="*/ 421 h 4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9" h="421">
                  <a:moveTo>
                    <a:pt x="328" y="0"/>
                  </a:moveTo>
                  <a:lnTo>
                    <a:pt x="265" y="7"/>
                  </a:lnTo>
                  <a:lnTo>
                    <a:pt x="207" y="32"/>
                  </a:lnTo>
                  <a:lnTo>
                    <a:pt x="149" y="65"/>
                  </a:lnTo>
                  <a:lnTo>
                    <a:pt x="99" y="109"/>
                  </a:lnTo>
                  <a:lnTo>
                    <a:pt x="59" y="157"/>
                  </a:lnTo>
                  <a:lnTo>
                    <a:pt x="27" y="205"/>
                  </a:lnTo>
                  <a:lnTo>
                    <a:pt x="9" y="252"/>
                  </a:lnTo>
                  <a:lnTo>
                    <a:pt x="0" y="292"/>
                  </a:lnTo>
                  <a:lnTo>
                    <a:pt x="9" y="340"/>
                  </a:lnTo>
                  <a:lnTo>
                    <a:pt x="41" y="384"/>
                  </a:lnTo>
                  <a:lnTo>
                    <a:pt x="86" y="410"/>
                  </a:lnTo>
                  <a:lnTo>
                    <a:pt x="113" y="417"/>
                  </a:lnTo>
                  <a:lnTo>
                    <a:pt x="144" y="421"/>
                  </a:lnTo>
                  <a:lnTo>
                    <a:pt x="835" y="421"/>
                  </a:lnTo>
                  <a:lnTo>
                    <a:pt x="889" y="410"/>
                  </a:lnTo>
                  <a:lnTo>
                    <a:pt x="934" y="384"/>
                  </a:lnTo>
                  <a:lnTo>
                    <a:pt x="966" y="340"/>
                  </a:lnTo>
                  <a:lnTo>
                    <a:pt x="979" y="292"/>
                  </a:lnTo>
                  <a:lnTo>
                    <a:pt x="970" y="252"/>
                  </a:lnTo>
                  <a:lnTo>
                    <a:pt x="948" y="205"/>
                  </a:lnTo>
                  <a:lnTo>
                    <a:pt x="912" y="157"/>
                  </a:lnTo>
                  <a:lnTo>
                    <a:pt x="867" y="109"/>
                  </a:lnTo>
                  <a:lnTo>
                    <a:pt x="813" y="65"/>
                  </a:lnTo>
                  <a:lnTo>
                    <a:pt x="755" y="32"/>
                  </a:lnTo>
                  <a:lnTo>
                    <a:pt x="692" y="7"/>
                  </a:lnTo>
                  <a:lnTo>
                    <a:pt x="629" y="0"/>
                  </a:lnTo>
                  <a:lnTo>
                    <a:pt x="328" y="0"/>
                  </a:lnTo>
                  <a:close/>
                </a:path>
              </a:pathLst>
            </a:custGeom>
            <a:solidFill>
              <a:srgbClr val="AEAEAE"/>
            </a:solidFill>
            <a:ln w="9525">
              <a:noFill/>
              <a:round/>
              <a:headEnd/>
              <a:tailEnd/>
            </a:ln>
          </p:spPr>
          <p:txBody>
            <a:bodyPr/>
            <a:lstStyle/>
            <a:p>
              <a:endParaRPr lang="en-GB" dirty="0"/>
            </a:p>
          </p:txBody>
        </p:sp>
        <p:sp>
          <p:nvSpPr>
            <p:cNvPr id="16" name="Freeform 14"/>
            <p:cNvSpPr>
              <a:spLocks/>
            </p:cNvSpPr>
            <p:nvPr/>
          </p:nvSpPr>
          <p:spPr bwMode="auto">
            <a:xfrm>
              <a:off x="2451" y="380"/>
              <a:ext cx="961" cy="421"/>
            </a:xfrm>
            <a:custGeom>
              <a:avLst/>
              <a:gdLst>
                <a:gd name="T0" fmla="*/ 319 w 961"/>
                <a:gd name="T1" fmla="*/ 0 h 421"/>
                <a:gd name="T2" fmla="*/ 256 w 961"/>
                <a:gd name="T3" fmla="*/ 7 h 421"/>
                <a:gd name="T4" fmla="*/ 198 w 961"/>
                <a:gd name="T5" fmla="*/ 32 h 421"/>
                <a:gd name="T6" fmla="*/ 144 w 961"/>
                <a:gd name="T7" fmla="*/ 65 h 421"/>
                <a:gd name="T8" fmla="*/ 99 w 961"/>
                <a:gd name="T9" fmla="*/ 109 h 421"/>
                <a:gd name="T10" fmla="*/ 59 w 961"/>
                <a:gd name="T11" fmla="*/ 157 h 421"/>
                <a:gd name="T12" fmla="*/ 27 w 961"/>
                <a:gd name="T13" fmla="*/ 205 h 421"/>
                <a:gd name="T14" fmla="*/ 9 w 961"/>
                <a:gd name="T15" fmla="*/ 252 h 421"/>
                <a:gd name="T16" fmla="*/ 0 w 961"/>
                <a:gd name="T17" fmla="*/ 292 h 421"/>
                <a:gd name="T18" fmla="*/ 9 w 961"/>
                <a:gd name="T19" fmla="*/ 340 h 421"/>
                <a:gd name="T20" fmla="*/ 41 w 961"/>
                <a:gd name="T21" fmla="*/ 384 h 421"/>
                <a:gd name="T22" fmla="*/ 86 w 961"/>
                <a:gd name="T23" fmla="*/ 410 h 421"/>
                <a:gd name="T24" fmla="*/ 113 w 961"/>
                <a:gd name="T25" fmla="*/ 417 h 421"/>
                <a:gd name="T26" fmla="*/ 140 w 961"/>
                <a:gd name="T27" fmla="*/ 421 h 421"/>
                <a:gd name="T28" fmla="*/ 817 w 961"/>
                <a:gd name="T29" fmla="*/ 421 h 421"/>
                <a:gd name="T30" fmla="*/ 849 w 961"/>
                <a:gd name="T31" fmla="*/ 417 h 421"/>
                <a:gd name="T32" fmla="*/ 876 w 961"/>
                <a:gd name="T33" fmla="*/ 410 h 421"/>
                <a:gd name="T34" fmla="*/ 921 w 961"/>
                <a:gd name="T35" fmla="*/ 384 h 421"/>
                <a:gd name="T36" fmla="*/ 952 w 961"/>
                <a:gd name="T37" fmla="*/ 340 h 421"/>
                <a:gd name="T38" fmla="*/ 961 w 961"/>
                <a:gd name="T39" fmla="*/ 292 h 421"/>
                <a:gd name="T40" fmla="*/ 952 w 961"/>
                <a:gd name="T41" fmla="*/ 252 h 421"/>
                <a:gd name="T42" fmla="*/ 930 w 961"/>
                <a:gd name="T43" fmla="*/ 205 h 421"/>
                <a:gd name="T44" fmla="*/ 894 w 961"/>
                <a:gd name="T45" fmla="*/ 157 h 421"/>
                <a:gd name="T46" fmla="*/ 849 w 961"/>
                <a:gd name="T47" fmla="*/ 109 h 421"/>
                <a:gd name="T48" fmla="*/ 800 w 961"/>
                <a:gd name="T49" fmla="*/ 65 h 421"/>
                <a:gd name="T50" fmla="*/ 741 w 961"/>
                <a:gd name="T51" fmla="*/ 32 h 421"/>
                <a:gd name="T52" fmla="*/ 678 w 961"/>
                <a:gd name="T53" fmla="*/ 7 h 421"/>
                <a:gd name="T54" fmla="*/ 615 w 961"/>
                <a:gd name="T55" fmla="*/ 0 h 421"/>
                <a:gd name="T56" fmla="*/ 319 w 96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61"/>
                <a:gd name="T88" fmla="*/ 0 h 421"/>
                <a:gd name="T89" fmla="*/ 961 w 96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61" h="421">
                  <a:moveTo>
                    <a:pt x="319" y="0"/>
                  </a:moveTo>
                  <a:lnTo>
                    <a:pt x="256" y="7"/>
                  </a:lnTo>
                  <a:lnTo>
                    <a:pt x="198" y="32"/>
                  </a:lnTo>
                  <a:lnTo>
                    <a:pt x="144" y="65"/>
                  </a:lnTo>
                  <a:lnTo>
                    <a:pt x="99" y="109"/>
                  </a:lnTo>
                  <a:lnTo>
                    <a:pt x="59" y="157"/>
                  </a:lnTo>
                  <a:lnTo>
                    <a:pt x="27" y="205"/>
                  </a:lnTo>
                  <a:lnTo>
                    <a:pt x="9" y="252"/>
                  </a:lnTo>
                  <a:lnTo>
                    <a:pt x="0" y="292"/>
                  </a:lnTo>
                  <a:lnTo>
                    <a:pt x="9" y="340"/>
                  </a:lnTo>
                  <a:lnTo>
                    <a:pt x="41" y="384"/>
                  </a:lnTo>
                  <a:lnTo>
                    <a:pt x="86" y="410"/>
                  </a:lnTo>
                  <a:lnTo>
                    <a:pt x="113" y="417"/>
                  </a:lnTo>
                  <a:lnTo>
                    <a:pt x="140" y="421"/>
                  </a:lnTo>
                  <a:lnTo>
                    <a:pt x="817" y="421"/>
                  </a:lnTo>
                  <a:lnTo>
                    <a:pt x="849" y="417"/>
                  </a:lnTo>
                  <a:lnTo>
                    <a:pt x="876" y="410"/>
                  </a:lnTo>
                  <a:lnTo>
                    <a:pt x="921" y="384"/>
                  </a:lnTo>
                  <a:lnTo>
                    <a:pt x="952" y="340"/>
                  </a:lnTo>
                  <a:lnTo>
                    <a:pt x="961" y="292"/>
                  </a:lnTo>
                  <a:lnTo>
                    <a:pt x="952" y="252"/>
                  </a:lnTo>
                  <a:lnTo>
                    <a:pt x="930" y="205"/>
                  </a:lnTo>
                  <a:lnTo>
                    <a:pt x="894" y="157"/>
                  </a:lnTo>
                  <a:lnTo>
                    <a:pt x="849" y="109"/>
                  </a:lnTo>
                  <a:lnTo>
                    <a:pt x="800" y="65"/>
                  </a:lnTo>
                  <a:lnTo>
                    <a:pt x="741" y="32"/>
                  </a:lnTo>
                  <a:lnTo>
                    <a:pt x="678" y="7"/>
                  </a:lnTo>
                  <a:lnTo>
                    <a:pt x="615" y="0"/>
                  </a:lnTo>
                  <a:lnTo>
                    <a:pt x="319" y="0"/>
                  </a:lnTo>
                  <a:close/>
                </a:path>
              </a:pathLst>
            </a:custGeom>
            <a:solidFill>
              <a:srgbClr val="B7B7B7"/>
            </a:solidFill>
            <a:ln w="9525">
              <a:noFill/>
              <a:round/>
              <a:headEnd/>
              <a:tailEnd/>
            </a:ln>
          </p:spPr>
          <p:txBody>
            <a:bodyPr/>
            <a:lstStyle/>
            <a:p>
              <a:endParaRPr lang="en-GB" dirty="0"/>
            </a:p>
          </p:txBody>
        </p:sp>
        <p:sp>
          <p:nvSpPr>
            <p:cNvPr id="17" name="Freeform 15"/>
            <p:cNvSpPr>
              <a:spLocks/>
            </p:cNvSpPr>
            <p:nvPr/>
          </p:nvSpPr>
          <p:spPr bwMode="auto">
            <a:xfrm>
              <a:off x="2460" y="380"/>
              <a:ext cx="939" cy="421"/>
            </a:xfrm>
            <a:custGeom>
              <a:avLst/>
              <a:gdLst>
                <a:gd name="T0" fmla="*/ 315 w 939"/>
                <a:gd name="T1" fmla="*/ 0 h 421"/>
                <a:gd name="T2" fmla="*/ 256 w 939"/>
                <a:gd name="T3" fmla="*/ 7 h 421"/>
                <a:gd name="T4" fmla="*/ 198 w 939"/>
                <a:gd name="T5" fmla="*/ 32 h 421"/>
                <a:gd name="T6" fmla="*/ 144 w 939"/>
                <a:gd name="T7" fmla="*/ 65 h 421"/>
                <a:gd name="T8" fmla="*/ 99 w 939"/>
                <a:gd name="T9" fmla="*/ 109 h 421"/>
                <a:gd name="T10" fmla="*/ 59 w 939"/>
                <a:gd name="T11" fmla="*/ 157 h 421"/>
                <a:gd name="T12" fmla="*/ 27 w 939"/>
                <a:gd name="T13" fmla="*/ 205 h 421"/>
                <a:gd name="T14" fmla="*/ 9 w 939"/>
                <a:gd name="T15" fmla="*/ 252 h 421"/>
                <a:gd name="T16" fmla="*/ 0 w 939"/>
                <a:gd name="T17" fmla="*/ 292 h 421"/>
                <a:gd name="T18" fmla="*/ 9 w 939"/>
                <a:gd name="T19" fmla="*/ 340 h 421"/>
                <a:gd name="T20" fmla="*/ 41 w 939"/>
                <a:gd name="T21" fmla="*/ 384 h 421"/>
                <a:gd name="T22" fmla="*/ 81 w 939"/>
                <a:gd name="T23" fmla="*/ 410 h 421"/>
                <a:gd name="T24" fmla="*/ 108 w 939"/>
                <a:gd name="T25" fmla="*/ 417 h 421"/>
                <a:gd name="T26" fmla="*/ 135 w 939"/>
                <a:gd name="T27" fmla="*/ 421 h 421"/>
                <a:gd name="T28" fmla="*/ 804 w 939"/>
                <a:gd name="T29" fmla="*/ 421 h 421"/>
                <a:gd name="T30" fmla="*/ 831 w 939"/>
                <a:gd name="T31" fmla="*/ 417 h 421"/>
                <a:gd name="T32" fmla="*/ 858 w 939"/>
                <a:gd name="T33" fmla="*/ 410 h 421"/>
                <a:gd name="T34" fmla="*/ 898 w 939"/>
                <a:gd name="T35" fmla="*/ 384 h 421"/>
                <a:gd name="T36" fmla="*/ 930 w 939"/>
                <a:gd name="T37" fmla="*/ 340 h 421"/>
                <a:gd name="T38" fmla="*/ 939 w 939"/>
                <a:gd name="T39" fmla="*/ 292 h 421"/>
                <a:gd name="T40" fmla="*/ 930 w 939"/>
                <a:gd name="T41" fmla="*/ 252 h 421"/>
                <a:gd name="T42" fmla="*/ 907 w 939"/>
                <a:gd name="T43" fmla="*/ 205 h 421"/>
                <a:gd name="T44" fmla="*/ 876 w 939"/>
                <a:gd name="T45" fmla="*/ 157 h 421"/>
                <a:gd name="T46" fmla="*/ 831 w 939"/>
                <a:gd name="T47" fmla="*/ 109 h 421"/>
                <a:gd name="T48" fmla="*/ 782 w 939"/>
                <a:gd name="T49" fmla="*/ 65 h 421"/>
                <a:gd name="T50" fmla="*/ 723 w 939"/>
                <a:gd name="T51" fmla="*/ 32 h 421"/>
                <a:gd name="T52" fmla="*/ 665 w 939"/>
                <a:gd name="T53" fmla="*/ 7 h 421"/>
                <a:gd name="T54" fmla="*/ 602 w 939"/>
                <a:gd name="T55" fmla="*/ 0 h 421"/>
                <a:gd name="T56" fmla="*/ 315 w 939"/>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39"/>
                <a:gd name="T88" fmla="*/ 0 h 421"/>
                <a:gd name="T89" fmla="*/ 939 w 939"/>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39" h="421">
                  <a:moveTo>
                    <a:pt x="315" y="0"/>
                  </a:moveTo>
                  <a:lnTo>
                    <a:pt x="256" y="7"/>
                  </a:lnTo>
                  <a:lnTo>
                    <a:pt x="198" y="32"/>
                  </a:lnTo>
                  <a:lnTo>
                    <a:pt x="144" y="65"/>
                  </a:lnTo>
                  <a:lnTo>
                    <a:pt x="99" y="109"/>
                  </a:lnTo>
                  <a:lnTo>
                    <a:pt x="59" y="157"/>
                  </a:lnTo>
                  <a:lnTo>
                    <a:pt x="27" y="205"/>
                  </a:lnTo>
                  <a:lnTo>
                    <a:pt x="9" y="252"/>
                  </a:lnTo>
                  <a:lnTo>
                    <a:pt x="0" y="292"/>
                  </a:lnTo>
                  <a:lnTo>
                    <a:pt x="9" y="340"/>
                  </a:lnTo>
                  <a:lnTo>
                    <a:pt x="41" y="384"/>
                  </a:lnTo>
                  <a:lnTo>
                    <a:pt x="81" y="410"/>
                  </a:lnTo>
                  <a:lnTo>
                    <a:pt x="108" y="417"/>
                  </a:lnTo>
                  <a:lnTo>
                    <a:pt x="135" y="421"/>
                  </a:lnTo>
                  <a:lnTo>
                    <a:pt x="804" y="421"/>
                  </a:lnTo>
                  <a:lnTo>
                    <a:pt x="831" y="417"/>
                  </a:lnTo>
                  <a:lnTo>
                    <a:pt x="858" y="410"/>
                  </a:lnTo>
                  <a:lnTo>
                    <a:pt x="898" y="384"/>
                  </a:lnTo>
                  <a:lnTo>
                    <a:pt x="930" y="340"/>
                  </a:lnTo>
                  <a:lnTo>
                    <a:pt x="939" y="292"/>
                  </a:lnTo>
                  <a:lnTo>
                    <a:pt x="930" y="252"/>
                  </a:lnTo>
                  <a:lnTo>
                    <a:pt x="907" y="205"/>
                  </a:lnTo>
                  <a:lnTo>
                    <a:pt x="876" y="157"/>
                  </a:lnTo>
                  <a:lnTo>
                    <a:pt x="831" y="109"/>
                  </a:lnTo>
                  <a:lnTo>
                    <a:pt x="782" y="65"/>
                  </a:lnTo>
                  <a:lnTo>
                    <a:pt x="723" y="32"/>
                  </a:lnTo>
                  <a:lnTo>
                    <a:pt x="665" y="7"/>
                  </a:lnTo>
                  <a:lnTo>
                    <a:pt x="602" y="0"/>
                  </a:lnTo>
                  <a:lnTo>
                    <a:pt x="315" y="0"/>
                  </a:lnTo>
                  <a:close/>
                </a:path>
              </a:pathLst>
            </a:custGeom>
            <a:solidFill>
              <a:srgbClr val="C0C0C0"/>
            </a:solidFill>
            <a:ln w="9525">
              <a:noFill/>
              <a:round/>
              <a:headEnd/>
              <a:tailEnd/>
            </a:ln>
          </p:spPr>
          <p:txBody>
            <a:bodyPr/>
            <a:lstStyle/>
            <a:p>
              <a:endParaRPr lang="en-GB" dirty="0"/>
            </a:p>
          </p:txBody>
        </p:sp>
        <p:sp>
          <p:nvSpPr>
            <p:cNvPr id="18" name="Oval 16"/>
            <p:cNvSpPr>
              <a:spLocks noChangeArrowheads="1"/>
            </p:cNvSpPr>
            <p:nvPr/>
          </p:nvSpPr>
          <p:spPr bwMode="auto">
            <a:xfrm>
              <a:off x="2460" y="629"/>
              <a:ext cx="135" cy="117"/>
            </a:xfrm>
            <a:prstGeom prst="ellipse">
              <a:avLst/>
            </a:prstGeom>
            <a:solidFill>
              <a:srgbClr val="000000"/>
            </a:solidFill>
            <a:ln w="9525">
              <a:noFill/>
              <a:round/>
              <a:headEnd/>
              <a:tailEnd/>
            </a:ln>
          </p:spPr>
          <p:txBody>
            <a:bodyPr/>
            <a:lstStyle/>
            <a:p>
              <a:endParaRPr lang="en-GB" dirty="0"/>
            </a:p>
          </p:txBody>
        </p:sp>
        <p:sp>
          <p:nvSpPr>
            <p:cNvPr id="19" name="Oval 17"/>
            <p:cNvSpPr>
              <a:spLocks noChangeArrowheads="1"/>
            </p:cNvSpPr>
            <p:nvPr/>
          </p:nvSpPr>
          <p:spPr bwMode="auto">
            <a:xfrm>
              <a:off x="2460" y="632"/>
              <a:ext cx="135" cy="106"/>
            </a:xfrm>
            <a:prstGeom prst="ellipse">
              <a:avLst/>
            </a:prstGeom>
            <a:solidFill>
              <a:srgbClr val="1B1B1B"/>
            </a:solidFill>
            <a:ln w="9525">
              <a:noFill/>
              <a:round/>
              <a:headEnd/>
              <a:tailEnd/>
            </a:ln>
          </p:spPr>
          <p:txBody>
            <a:bodyPr/>
            <a:lstStyle/>
            <a:p>
              <a:endParaRPr lang="en-GB" dirty="0"/>
            </a:p>
          </p:txBody>
        </p:sp>
        <p:sp>
          <p:nvSpPr>
            <p:cNvPr id="20" name="Oval 18"/>
            <p:cNvSpPr>
              <a:spLocks noChangeArrowheads="1"/>
            </p:cNvSpPr>
            <p:nvPr/>
          </p:nvSpPr>
          <p:spPr bwMode="auto">
            <a:xfrm>
              <a:off x="2460" y="632"/>
              <a:ext cx="126" cy="103"/>
            </a:xfrm>
            <a:prstGeom prst="ellipse">
              <a:avLst/>
            </a:prstGeom>
            <a:solidFill>
              <a:srgbClr val="373737"/>
            </a:solidFill>
            <a:ln w="9525">
              <a:noFill/>
              <a:round/>
              <a:headEnd/>
              <a:tailEnd/>
            </a:ln>
          </p:spPr>
          <p:txBody>
            <a:bodyPr/>
            <a:lstStyle/>
            <a:p>
              <a:endParaRPr lang="en-GB" dirty="0"/>
            </a:p>
          </p:txBody>
        </p:sp>
        <p:sp>
          <p:nvSpPr>
            <p:cNvPr id="21" name="Oval 19"/>
            <p:cNvSpPr>
              <a:spLocks noChangeArrowheads="1"/>
            </p:cNvSpPr>
            <p:nvPr/>
          </p:nvSpPr>
          <p:spPr bwMode="auto">
            <a:xfrm>
              <a:off x="2465" y="632"/>
              <a:ext cx="121" cy="99"/>
            </a:xfrm>
            <a:prstGeom prst="ellipse">
              <a:avLst/>
            </a:prstGeom>
            <a:solidFill>
              <a:srgbClr val="525252"/>
            </a:solidFill>
            <a:ln w="9525">
              <a:noFill/>
              <a:round/>
              <a:headEnd/>
              <a:tailEnd/>
            </a:ln>
          </p:spPr>
          <p:txBody>
            <a:bodyPr/>
            <a:lstStyle/>
            <a:p>
              <a:endParaRPr lang="en-GB" dirty="0"/>
            </a:p>
          </p:txBody>
        </p:sp>
        <p:sp>
          <p:nvSpPr>
            <p:cNvPr id="22" name="Oval 20"/>
            <p:cNvSpPr>
              <a:spLocks noChangeArrowheads="1"/>
            </p:cNvSpPr>
            <p:nvPr/>
          </p:nvSpPr>
          <p:spPr bwMode="auto">
            <a:xfrm>
              <a:off x="2465" y="632"/>
              <a:ext cx="117" cy="95"/>
            </a:xfrm>
            <a:prstGeom prst="ellipse">
              <a:avLst/>
            </a:prstGeom>
            <a:solidFill>
              <a:srgbClr val="6E6E6E"/>
            </a:solidFill>
            <a:ln w="9525">
              <a:noFill/>
              <a:round/>
              <a:headEnd/>
              <a:tailEnd/>
            </a:ln>
          </p:spPr>
          <p:txBody>
            <a:bodyPr/>
            <a:lstStyle/>
            <a:p>
              <a:endParaRPr lang="en-GB" dirty="0"/>
            </a:p>
          </p:txBody>
        </p:sp>
        <p:sp>
          <p:nvSpPr>
            <p:cNvPr id="23" name="Oval 21"/>
            <p:cNvSpPr>
              <a:spLocks noChangeArrowheads="1"/>
            </p:cNvSpPr>
            <p:nvPr/>
          </p:nvSpPr>
          <p:spPr bwMode="auto">
            <a:xfrm>
              <a:off x="2465" y="632"/>
              <a:ext cx="112" cy="92"/>
            </a:xfrm>
            <a:prstGeom prst="ellipse">
              <a:avLst/>
            </a:prstGeom>
            <a:solidFill>
              <a:srgbClr val="898989"/>
            </a:solidFill>
            <a:ln w="9525">
              <a:noFill/>
              <a:round/>
              <a:headEnd/>
              <a:tailEnd/>
            </a:ln>
          </p:spPr>
          <p:txBody>
            <a:bodyPr/>
            <a:lstStyle/>
            <a:p>
              <a:endParaRPr lang="en-GB" dirty="0"/>
            </a:p>
          </p:txBody>
        </p:sp>
        <p:sp>
          <p:nvSpPr>
            <p:cNvPr id="24" name="Oval 22"/>
            <p:cNvSpPr>
              <a:spLocks noChangeArrowheads="1"/>
            </p:cNvSpPr>
            <p:nvPr/>
          </p:nvSpPr>
          <p:spPr bwMode="auto">
            <a:xfrm>
              <a:off x="2465" y="632"/>
              <a:ext cx="108" cy="88"/>
            </a:xfrm>
            <a:prstGeom prst="ellipse">
              <a:avLst/>
            </a:prstGeom>
            <a:solidFill>
              <a:srgbClr val="A5A5A5"/>
            </a:solidFill>
            <a:ln w="9525">
              <a:noFill/>
              <a:round/>
              <a:headEnd/>
              <a:tailEnd/>
            </a:ln>
          </p:spPr>
          <p:txBody>
            <a:bodyPr/>
            <a:lstStyle/>
            <a:p>
              <a:endParaRPr lang="en-GB" dirty="0"/>
            </a:p>
          </p:txBody>
        </p:sp>
        <p:sp>
          <p:nvSpPr>
            <p:cNvPr id="25" name="Oval 23"/>
            <p:cNvSpPr>
              <a:spLocks noChangeArrowheads="1"/>
            </p:cNvSpPr>
            <p:nvPr/>
          </p:nvSpPr>
          <p:spPr bwMode="auto">
            <a:xfrm>
              <a:off x="2469" y="636"/>
              <a:ext cx="95" cy="77"/>
            </a:xfrm>
            <a:prstGeom prst="ellipse">
              <a:avLst/>
            </a:prstGeom>
            <a:solidFill>
              <a:srgbClr val="C0C0C0"/>
            </a:solidFill>
            <a:ln w="9525">
              <a:noFill/>
              <a:round/>
              <a:headEnd/>
              <a:tailEnd/>
            </a:ln>
          </p:spPr>
          <p:txBody>
            <a:bodyPr/>
            <a:lstStyle/>
            <a:p>
              <a:endParaRPr lang="en-GB" dirty="0"/>
            </a:p>
          </p:txBody>
        </p:sp>
        <p:sp>
          <p:nvSpPr>
            <p:cNvPr id="26" name="Oval 24"/>
            <p:cNvSpPr>
              <a:spLocks noChangeArrowheads="1"/>
            </p:cNvSpPr>
            <p:nvPr/>
          </p:nvSpPr>
          <p:spPr bwMode="auto">
            <a:xfrm>
              <a:off x="3304" y="629"/>
              <a:ext cx="140" cy="117"/>
            </a:xfrm>
            <a:prstGeom prst="ellipse">
              <a:avLst/>
            </a:prstGeom>
            <a:solidFill>
              <a:srgbClr val="000000"/>
            </a:solidFill>
            <a:ln w="9525">
              <a:noFill/>
              <a:round/>
              <a:headEnd/>
              <a:tailEnd/>
            </a:ln>
          </p:spPr>
          <p:txBody>
            <a:bodyPr/>
            <a:lstStyle/>
            <a:p>
              <a:endParaRPr lang="en-GB" dirty="0"/>
            </a:p>
          </p:txBody>
        </p:sp>
        <p:sp>
          <p:nvSpPr>
            <p:cNvPr id="27" name="Oval 25"/>
            <p:cNvSpPr>
              <a:spLocks noChangeArrowheads="1"/>
            </p:cNvSpPr>
            <p:nvPr/>
          </p:nvSpPr>
          <p:spPr bwMode="auto">
            <a:xfrm>
              <a:off x="3304" y="632"/>
              <a:ext cx="131" cy="106"/>
            </a:xfrm>
            <a:prstGeom prst="ellipse">
              <a:avLst/>
            </a:prstGeom>
            <a:solidFill>
              <a:srgbClr val="1B1B1B"/>
            </a:solidFill>
            <a:ln w="9525">
              <a:noFill/>
              <a:round/>
              <a:headEnd/>
              <a:tailEnd/>
            </a:ln>
          </p:spPr>
          <p:txBody>
            <a:bodyPr/>
            <a:lstStyle/>
            <a:p>
              <a:endParaRPr lang="en-GB" dirty="0"/>
            </a:p>
          </p:txBody>
        </p:sp>
        <p:sp>
          <p:nvSpPr>
            <p:cNvPr id="28" name="Oval 26"/>
            <p:cNvSpPr>
              <a:spLocks noChangeArrowheads="1"/>
            </p:cNvSpPr>
            <p:nvPr/>
          </p:nvSpPr>
          <p:spPr bwMode="auto">
            <a:xfrm>
              <a:off x="3309" y="632"/>
              <a:ext cx="126" cy="103"/>
            </a:xfrm>
            <a:prstGeom prst="ellipse">
              <a:avLst/>
            </a:prstGeom>
            <a:solidFill>
              <a:srgbClr val="373737"/>
            </a:solidFill>
            <a:ln w="9525">
              <a:noFill/>
              <a:round/>
              <a:headEnd/>
              <a:tailEnd/>
            </a:ln>
          </p:spPr>
          <p:txBody>
            <a:bodyPr/>
            <a:lstStyle/>
            <a:p>
              <a:endParaRPr lang="en-GB" dirty="0"/>
            </a:p>
          </p:txBody>
        </p:sp>
        <p:sp>
          <p:nvSpPr>
            <p:cNvPr id="29" name="Oval 27"/>
            <p:cNvSpPr>
              <a:spLocks noChangeArrowheads="1"/>
            </p:cNvSpPr>
            <p:nvPr/>
          </p:nvSpPr>
          <p:spPr bwMode="auto">
            <a:xfrm>
              <a:off x="3309" y="632"/>
              <a:ext cx="121" cy="99"/>
            </a:xfrm>
            <a:prstGeom prst="ellipse">
              <a:avLst/>
            </a:prstGeom>
            <a:solidFill>
              <a:srgbClr val="525252"/>
            </a:solidFill>
            <a:ln w="9525">
              <a:noFill/>
              <a:round/>
              <a:headEnd/>
              <a:tailEnd/>
            </a:ln>
          </p:spPr>
          <p:txBody>
            <a:bodyPr/>
            <a:lstStyle/>
            <a:p>
              <a:endParaRPr lang="en-GB" dirty="0"/>
            </a:p>
          </p:txBody>
        </p:sp>
        <p:sp>
          <p:nvSpPr>
            <p:cNvPr id="30" name="Oval 28"/>
            <p:cNvSpPr>
              <a:spLocks noChangeArrowheads="1"/>
            </p:cNvSpPr>
            <p:nvPr/>
          </p:nvSpPr>
          <p:spPr bwMode="auto">
            <a:xfrm>
              <a:off x="3309" y="632"/>
              <a:ext cx="117" cy="95"/>
            </a:xfrm>
            <a:prstGeom prst="ellipse">
              <a:avLst/>
            </a:prstGeom>
            <a:solidFill>
              <a:srgbClr val="6E6E6E"/>
            </a:solidFill>
            <a:ln w="9525">
              <a:noFill/>
              <a:round/>
              <a:headEnd/>
              <a:tailEnd/>
            </a:ln>
          </p:spPr>
          <p:txBody>
            <a:bodyPr/>
            <a:lstStyle/>
            <a:p>
              <a:endParaRPr lang="en-GB" dirty="0"/>
            </a:p>
          </p:txBody>
        </p:sp>
        <p:sp>
          <p:nvSpPr>
            <p:cNvPr id="31" name="Oval 29"/>
            <p:cNvSpPr>
              <a:spLocks noChangeArrowheads="1"/>
            </p:cNvSpPr>
            <p:nvPr/>
          </p:nvSpPr>
          <p:spPr bwMode="auto">
            <a:xfrm>
              <a:off x="3313" y="632"/>
              <a:ext cx="104" cy="92"/>
            </a:xfrm>
            <a:prstGeom prst="ellipse">
              <a:avLst/>
            </a:prstGeom>
            <a:solidFill>
              <a:srgbClr val="898989"/>
            </a:solidFill>
            <a:ln w="9525">
              <a:noFill/>
              <a:round/>
              <a:headEnd/>
              <a:tailEnd/>
            </a:ln>
          </p:spPr>
          <p:txBody>
            <a:bodyPr/>
            <a:lstStyle/>
            <a:p>
              <a:endParaRPr lang="en-GB" dirty="0"/>
            </a:p>
          </p:txBody>
        </p:sp>
        <p:sp>
          <p:nvSpPr>
            <p:cNvPr id="32" name="Oval 30"/>
            <p:cNvSpPr>
              <a:spLocks noChangeArrowheads="1"/>
            </p:cNvSpPr>
            <p:nvPr/>
          </p:nvSpPr>
          <p:spPr bwMode="auto">
            <a:xfrm>
              <a:off x="3313" y="632"/>
              <a:ext cx="104" cy="88"/>
            </a:xfrm>
            <a:prstGeom prst="ellipse">
              <a:avLst/>
            </a:prstGeom>
            <a:solidFill>
              <a:srgbClr val="A5A5A5"/>
            </a:solidFill>
            <a:ln w="9525">
              <a:noFill/>
              <a:round/>
              <a:headEnd/>
              <a:tailEnd/>
            </a:ln>
          </p:spPr>
          <p:txBody>
            <a:bodyPr/>
            <a:lstStyle/>
            <a:p>
              <a:endParaRPr lang="en-GB" dirty="0"/>
            </a:p>
          </p:txBody>
        </p:sp>
        <p:sp>
          <p:nvSpPr>
            <p:cNvPr id="33" name="Oval 31"/>
            <p:cNvSpPr>
              <a:spLocks noChangeArrowheads="1"/>
            </p:cNvSpPr>
            <p:nvPr/>
          </p:nvSpPr>
          <p:spPr bwMode="auto">
            <a:xfrm>
              <a:off x="3313" y="636"/>
              <a:ext cx="99" cy="77"/>
            </a:xfrm>
            <a:prstGeom prst="ellipse">
              <a:avLst/>
            </a:prstGeom>
            <a:solidFill>
              <a:srgbClr val="C0C0C0"/>
            </a:solidFill>
            <a:ln w="9525">
              <a:noFill/>
              <a:round/>
              <a:headEnd/>
              <a:tailEnd/>
            </a:ln>
          </p:spPr>
          <p:txBody>
            <a:bodyPr/>
            <a:lstStyle/>
            <a:p>
              <a:endParaRPr lang="en-GB" dirty="0"/>
            </a:p>
          </p:txBody>
        </p:sp>
        <p:sp>
          <p:nvSpPr>
            <p:cNvPr id="34" name="Freeform 32"/>
            <p:cNvSpPr>
              <a:spLocks/>
            </p:cNvSpPr>
            <p:nvPr/>
          </p:nvSpPr>
          <p:spPr bwMode="auto">
            <a:xfrm>
              <a:off x="2151" y="255"/>
              <a:ext cx="1562" cy="666"/>
            </a:xfrm>
            <a:custGeom>
              <a:avLst/>
              <a:gdLst>
                <a:gd name="T0" fmla="*/ 601 w 1562"/>
                <a:gd name="T1" fmla="*/ 0 h 666"/>
                <a:gd name="T2" fmla="*/ 493 w 1562"/>
                <a:gd name="T3" fmla="*/ 297 h 666"/>
                <a:gd name="T4" fmla="*/ 525 w 1562"/>
                <a:gd name="T5" fmla="*/ 527 h 666"/>
                <a:gd name="T6" fmla="*/ 49 w 1562"/>
                <a:gd name="T7" fmla="*/ 527 h 666"/>
                <a:gd name="T8" fmla="*/ 0 w 1562"/>
                <a:gd name="T9" fmla="*/ 666 h 666"/>
                <a:gd name="T10" fmla="*/ 1562 w 1562"/>
                <a:gd name="T11" fmla="*/ 666 h 666"/>
                <a:gd name="T12" fmla="*/ 1535 w 1562"/>
                <a:gd name="T13" fmla="*/ 527 h 666"/>
                <a:gd name="T14" fmla="*/ 1055 w 1562"/>
                <a:gd name="T15" fmla="*/ 527 h 666"/>
                <a:gd name="T16" fmla="*/ 1086 w 1562"/>
                <a:gd name="T17" fmla="*/ 297 h 666"/>
                <a:gd name="T18" fmla="*/ 974 w 1562"/>
                <a:gd name="T19" fmla="*/ 0 h 666"/>
                <a:gd name="T20" fmla="*/ 601 w 1562"/>
                <a:gd name="T21" fmla="*/ 0 h 6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2"/>
                <a:gd name="T34" fmla="*/ 0 h 666"/>
                <a:gd name="T35" fmla="*/ 1562 w 1562"/>
                <a:gd name="T36" fmla="*/ 666 h 6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2" h="666">
                  <a:moveTo>
                    <a:pt x="601" y="0"/>
                  </a:moveTo>
                  <a:lnTo>
                    <a:pt x="493" y="297"/>
                  </a:lnTo>
                  <a:lnTo>
                    <a:pt x="525" y="527"/>
                  </a:lnTo>
                  <a:lnTo>
                    <a:pt x="49" y="527"/>
                  </a:lnTo>
                  <a:lnTo>
                    <a:pt x="0" y="666"/>
                  </a:lnTo>
                  <a:lnTo>
                    <a:pt x="1562" y="666"/>
                  </a:lnTo>
                  <a:lnTo>
                    <a:pt x="1535" y="527"/>
                  </a:lnTo>
                  <a:lnTo>
                    <a:pt x="1055" y="527"/>
                  </a:lnTo>
                  <a:lnTo>
                    <a:pt x="1086" y="297"/>
                  </a:lnTo>
                  <a:lnTo>
                    <a:pt x="974" y="0"/>
                  </a:lnTo>
                  <a:lnTo>
                    <a:pt x="601" y="0"/>
                  </a:lnTo>
                  <a:close/>
                </a:path>
              </a:pathLst>
            </a:custGeom>
            <a:solidFill>
              <a:srgbClr val="C0C0C0"/>
            </a:solidFill>
            <a:ln w="0">
              <a:solidFill>
                <a:srgbClr val="FFFFFF"/>
              </a:solidFill>
              <a:round/>
              <a:headEnd/>
              <a:tailEnd/>
            </a:ln>
          </p:spPr>
          <p:txBody>
            <a:bodyPr/>
            <a:lstStyle/>
            <a:p>
              <a:endParaRPr lang="en-GB" dirty="0"/>
            </a:p>
          </p:txBody>
        </p:sp>
        <p:sp>
          <p:nvSpPr>
            <p:cNvPr id="35" name="Rectangle 33"/>
            <p:cNvSpPr>
              <a:spLocks noChangeArrowheads="1"/>
            </p:cNvSpPr>
            <p:nvPr/>
          </p:nvSpPr>
          <p:spPr bwMode="auto">
            <a:xfrm>
              <a:off x="2142" y="914"/>
              <a:ext cx="1584" cy="44"/>
            </a:xfrm>
            <a:prstGeom prst="rect">
              <a:avLst/>
            </a:prstGeom>
            <a:solidFill>
              <a:srgbClr val="808080"/>
            </a:solidFill>
            <a:ln w="9525">
              <a:noFill/>
              <a:miter lim="800000"/>
              <a:headEnd/>
              <a:tailEnd/>
            </a:ln>
          </p:spPr>
          <p:txBody>
            <a:bodyPr/>
            <a:lstStyle/>
            <a:p>
              <a:endParaRPr lang="en-GB" dirty="0"/>
            </a:p>
          </p:txBody>
        </p:sp>
        <p:sp>
          <p:nvSpPr>
            <p:cNvPr id="36" name="Freeform 34"/>
            <p:cNvSpPr>
              <a:spLocks/>
            </p:cNvSpPr>
            <p:nvPr/>
          </p:nvSpPr>
          <p:spPr bwMode="auto">
            <a:xfrm>
              <a:off x="2689" y="277"/>
              <a:ext cx="517" cy="286"/>
            </a:xfrm>
            <a:custGeom>
              <a:avLst/>
              <a:gdLst>
                <a:gd name="T0" fmla="*/ 0 w 517"/>
                <a:gd name="T1" fmla="*/ 286 h 286"/>
                <a:gd name="T2" fmla="*/ 95 w 517"/>
                <a:gd name="T3" fmla="*/ 0 h 286"/>
                <a:gd name="T4" fmla="*/ 427 w 517"/>
                <a:gd name="T5" fmla="*/ 4 h 286"/>
                <a:gd name="T6" fmla="*/ 517 w 517"/>
                <a:gd name="T7" fmla="*/ 282 h 286"/>
                <a:gd name="T8" fmla="*/ 395 w 517"/>
                <a:gd name="T9" fmla="*/ 44 h 286"/>
                <a:gd name="T10" fmla="*/ 113 w 517"/>
                <a:gd name="T11" fmla="*/ 44 h 286"/>
                <a:gd name="T12" fmla="*/ 0 w 517"/>
                <a:gd name="T13" fmla="*/ 286 h 286"/>
                <a:gd name="T14" fmla="*/ 0 60000 65536"/>
                <a:gd name="T15" fmla="*/ 0 60000 65536"/>
                <a:gd name="T16" fmla="*/ 0 60000 65536"/>
                <a:gd name="T17" fmla="*/ 0 60000 65536"/>
                <a:gd name="T18" fmla="*/ 0 60000 65536"/>
                <a:gd name="T19" fmla="*/ 0 60000 65536"/>
                <a:gd name="T20" fmla="*/ 0 60000 65536"/>
                <a:gd name="T21" fmla="*/ 0 w 517"/>
                <a:gd name="T22" fmla="*/ 0 h 286"/>
                <a:gd name="T23" fmla="*/ 517 w 517"/>
                <a:gd name="T24" fmla="*/ 286 h 2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7" h="286">
                  <a:moveTo>
                    <a:pt x="0" y="286"/>
                  </a:moveTo>
                  <a:lnTo>
                    <a:pt x="95" y="0"/>
                  </a:lnTo>
                  <a:lnTo>
                    <a:pt x="427" y="4"/>
                  </a:lnTo>
                  <a:lnTo>
                    <a:pt x="517" y="282"/>
                  </a:lnTo>
                  <a:lnTo>
                    <a:pt x="395" y="44"/>
                  </a:lnTo>
                  <a:lnTo>
                    <a:pt x="113" y="44"/>
                  </a:lnTo>
                  <a:lnTo>
                    <a:pt x="0" y="286"/>
                  </a:lnTo>
                  <a:close/>
                </a:path>
              </a:pathLst>
            </a:custGeom>
            <a:solidFill>
              <a:srgbClr val="404040"/>
            </a:solidFill>
            <a:ln w="9525">
              <a:noFill/>
              <a:round/>
              <a:headEnd/>
              <a:tailEnd/>
            </a:ln>
          </p:spPr>
          <p:txBody>
            <a:bodyPr/>
            <a:lstStyle/>
            <a:p>
              <a:endParaRPr lang="en-GB" dirty="0"/>
            </a:p>
          </p:txBody>
        </p:sp>
        <p:sp>
          <p:nvSpPr>
            <p:cNvPr id="37" name="AutoShape 35"/>
            <p:cNvSpPr>
              <a:spLocks noChangeArrowheads="1"/>
            </p:cNvSpPr>
            <p:nvPr/>
          </p:nvSpPr>
          <p:spPr bwMode="auto">
            <a:xfrm>
              <a:off x="2797" y="369"/>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38" name="AutoShape 36"/>
            <p:cNvSpPr>
              <a:spLocks noChangeArrowheads="1"/>
            </p:cNvSpPr>
            <p:nvPr/>
          </p:nvSpPr>
          <p:spPr bwMode="auto">
            <a:xfrm>
              <a:off x="2797" y="376"/>
              <a:ext cx="310" cy="18"/>
            </a:xfrm>
            <a:prstGeom prst="roundRect">
              <a:avLst>
                <a:gd name="adj" fmla="val 50000"/>
              </a:avLst>
            </a:prstGeom>
            <a:solidFill>
              <a:srgbClr val="404040"/>
            </a:solidFill>
            <a:ln w="9525">
              <a:noFill/>
              <a:round/>
              <a:headEnd/>
              <a:tailEnd/>
            </a:ln>
          </p:spPr>
          <p:txBody>
            <a:bodyPr/>
            <a:lstStyle/>
            <a:p>
              <a:endParaRPr lang="en-GB" dirty="0"/>
            </a:p>
          </p:txBody>
        </p:sp>
        <p:sp>
          <p:nvSpPr>
            <p:cNvPr id="39" name="AutoShape 37"/>
            <p:cNvSpPr>
              <a:spLocks noChangeArrowheads="1"/>
            </p:cNvSpPr>
            <p:nvPr/>
          </p:nvSpPr>
          <p:spPr bwMode="auto">
            <a:xfrm>
              <a:off x="2797" y="416"/>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40" name="AutoShape 38"/>
            <p:cNvSpPr>
              <a:spLocks noChangeArrowheads="1"/>
            </p:cNvSpPr>
            <p:nvPr/>
          </p:nvSpPr>
          <p:spPr bwMode="auto">
            <a:xfrm>
              <a:off x="2797" y="423"/>
              <a:ext cx="310" cy="19"/>
            </a:xfrm>
            <a:prstGeom prst="roundRect">
              <a:avLst>
                <a:gd name="adj" fmla="val 50000"/>
              </a:avLst>
            </a:prstGeom>
            <a:solidFill>
              <a:srgbClr val="404040"/>
            </a:solidFill>
            <a:ln w="9525">
              <a:noFill/>
              <a:round/>
              <a:headEnd/>
              <a:tailEnd/>
            </a:ln>
          </p:spPr>
          <p:txBody>
            <a:bodyPr/>
            <a:lstStyle/>
            <a:p>
              <a:endParaRPr lang="en-GB" dirty="0"/>
            </a:p>
          </p:txBody>
        </p:sp>
        <p:sp>
          <p:nvSpPr>
            <p:cNvPr id="41" name="AutoShape 39"/>
            <p:cNvSpPr>
              <a:spLocks noChangeArrowheads="1"/>
            </p:cNvSpPr>
            <p:nvPr/>
          </p:nvSpPr>
          <p:spPr bwMode="auto">
            <a:xfrm>
              <a:off x="2797" y="467"/>
              <a:ext cx="310" cy="30"/>
            </a:xfrm>
            <a:prstGeom prst="roundRect">
              <a:avLst>
                <a:gd name="adj" fmla="val 31250"/>
              </a:avLst>
            </a:prstGeom>
            <a:solidFill>
              <a:srgbClr val="FFFFFF"/>
            </a:solidFill>
            <a:ln w="9525">
              <a:noFill/>
              <a:round/>
              <a:headEnd/>
              <a:tailEnd/>
            </a:ln>
          </p:spPr>
          <p:txBody>
            <a:bodyPr/>
            <a:lstStyle/>
            <a:p>
              <a:endParaRPr lang="en-GB" dirty="0"/>
            </a:p>
          </p:txBody>
        </p:sp>
        <p:sp>
          <p:nvSpPr>
            <p:cNvPr id="42" name="AutoShape 40"/>
            <p:cNvSpPr>
              <a:spLocks noChangeArrowheads="1"/>
            </p:cNvSpPr>
            <p:nvPr/>
          </p:nvSpPr>
          <p:spPr bwMode="auto">
            <a:xfrm>
              <a:off x="2797" y="475"/>
              <a:ext cx="310" cy="25"/>
            </a:xfrm>
            <a:prstGeom prst="roundRect">
              <a:avLst>
                <a:gd name="adj" fmla="val 35713"/>
              </a:avLst>
            </a:prstGeom>
            <a:solidFill>
              <a:srgbClr val="404040"/>
            </a:solidFill>
            <a:ln w="9525">
              <a:noFill/>
              <a:round/>
              <a:headEnd/>
              <a:tailEnd/>
            </a:ln>
          </p:spPr>
          <p:txBody>
            <a:bodyPr/>
            <a:lstStyle/>
            <a:p>
              <a:endParaRPr lang="en-GB" dirty="0"/>
            </a:p>
          </p:txBody>
        </p:sp>
        <p:sp>
          <p:nvSpPr>
            <p:cNvPr id="43" name="AutoShape 41"/>
            <p:cNvSpPr>
              <a:spLocks noChangeArrowheads="1"/>
            </p:cNvSpPr>
            <p:nvPr/>
          </p:nvSpPr>
          <p:spPr bwMode="auto">
            <a:xfrm>
              <a:off x="2734" y="519"/>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4" name="AutoShape 42"/>
            <p:cNvSpPr>
              <a:spLocks noChangeArrowheads="1"/>
            </p:cNvSpPr>
            <p:nvPr/>
          </p:nvSpPr>
          <p:spPr bwMode="auto">
            <a:xfrm>
              <a:off x="2734" y="526"/>
              <a:ext cx="431" cy="26"/>
            </a:xfrm>
            <a:prstGeom prst="roundRect">
              <a:avLst>
                <a:gd name="adj" fmla="val 35713"/>
              </a:avLst>
            </a:prstGeom>
            <a:solidFill>
              <a:srgbClr val="404040"/>
            </a:solidFill>
            <a:ln w="9525">
              <a:noFill/>
              <a:round/>
              <a:headEnd/>
              <a:tailEnd/>
            </a:ln>
          </p:spPr>
          <p:txBody>
            <a:bodyPr/>
            <a:lstStyle/>
            <a:p>
              <a:endParaRPr lang="en-GB" dirty="0"/>
            </a:p>
          </p:txBody>
        </p:sp>
        <p:sp>
          <p:nvSpPr>
            <p:cNvPr id="45" name="AutoShape 43"/>
            <p:cNvSpPr>
              <a:spLocks noChangeArrowheads="1"/>
            </p:cNvSpPr>
            <p:nvPr/>
          </p:nvSpPr>
          <p:spPr bwMode="auto">
            <a:xfrm>
              <a:off x="2734" y="577"/>
              <a:ext cx="431" cy="26"/>
            </a:xfrm>
            <a:prstGeom prst="roundRect">
              <a:avLst>
                <a:gd name="adj" fmla="val 42856"/>
              </a:avLst>
            </a:prstGeom>
            <a:solidFill>
              <a:srgbClr val="FFFFFF"/>
            </a:solidFill>
            <a:ln w="9525">
              <a:noFill/>
              <a:round/>
              <a:headEnd/>
              <a:tailEnd/>
            </a:ln>
          </p:spPr>
          <p:txBody>
            <a:bodyPr/>
            <a:lstStyle/>
            <a:p>
              <a:endParaRPr lang="en-GB" dirty="0"/>
            </a:p>
          </p:txBody>
        </p:sp>
        <p:sp>
          <p:nvSpPr>
            <p:cNvPr id="46" name="AutoShape 44"/>
            <p:cNvSpPr>
              <a:spLocks noChangeArrowheads="1"/>
            </p:cNvSpPr>
            <p:nvPr/>
          </p:nvSpPr>
          <p:spPr bwMode="auto">
            <a:xfrm>
              <a:off x="2734" y="585"/>
              <a:ext cx="431" cy="18"/>
            </a:xfrm>
            <a:prstGeom prst="roundRect">
              <a:avLst>
                <a:gd name="adj" fmla="val 50000"/>
              </a:avLst>
            </a:prstGeom>
            <a:solidFill>
              <a:srgbClr val="404040"/>
            </a:solidFill>
            <a:ln w="9525">
              <a:noFill/>
              <a:round/>
              <a:headEnd/>
              <a:tailEnd/>
            </a:ln>
          </p:spPr>
          <p:txBody>
            <a:bodyPr/>
            <a:lstStyle/>
            <a:p>
              <a:endParaRPr lang="en-GB" dirty="0"/>
            </a:p>
          </p:txBody>
        </p:sp>
        <p:sp>
          <p:nvSpPr>
            <p:cNvPr id="47" name="AutoShape 45"/>
            <p:cNvSpPr>
              <a:spLocks noChangeArrowheads="1"/>
            </p:cNvSpPr>
            <p:nvPr/>
          </p:nvSpPr>
          <p:spPr bwMode="auto">
            <a:xfrm>
              <a:off x="2734" y="625"/>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8" name="AutoShape 46"/>
            <p:cNvSpPr>
              <a:spLocks noChangeArrowheads="1"/>
            </p:cNvSpPr>
            <p:nvPr/>
          </p:nvSpPr>
          <p:spPr bwMode="auto">
            <a:xfrm>
              <a:off x="2734" y="632"/>
              <a:ext cx="431" cy="22"/>
            </a:xfrm>
            <a:prstGeom prst="roundRect">
              <a:avLst>
                <a:gd name="adj" fmla="val 41667"/>
              </a:avLst>
            </a:prstGeom>
            <a:solidFill>
              <a:srgbClr val="404040"/>
            </a:solidFill>
            <a:ln w="9525">
              <a:noFill/>
              <a:round/>
              <a:headEnd/>
              <a:tailEnd/>
            </a:ln>
          </p:spPr>
          <p:txBody>
            <a:bodyPr/>
            <a:lstStyle/>
            <a:p>
              <a:endParaRPr lang="en-GB" dirty="0"/>
            </a:p>
          </p:txBody>
        </p:sp>
      </p:grpSp>
      <p:sp>
        <p:nvSpPr>
          <p:cNvPr id="49" name="TextBox 48"/>
          <p:cNvSpPr txBox="1"/>
          <p:nvPr/>
        </p:nvSpPr>
        <p:spPr>
          <a:xfrm>
            <a:off x="3144182" y="2694587"/>
            <a:ext cx="3069285" cy="1569660"/>
          </a:xfrm>
          <a:prstGeom prst="rect">
            <a:avLst/>
          </a:prstGeom>
          <a:noFill/>
        </p:spPr>
        <p:txBody>
          <a:bodyPr wrap="square" rtlCol="0">
            <a:spAutoFit/>
          </a:bodyPr>
          <a:lstStyle/>
          <a:p>
            <a:pPr algn="ctr"/>
            <a:r>
              <a:rPr lang="de-DE" sz="3200" b="1" dirty="0" err="1">
                <a:solidFill>
                  <a:schemeClr val="accent1">
                    <a:lumMod val="25000"/>
                  </a:schemeClr>
                </a:solidFill>
                <a:latin typeface="Calibri" pitchFamily="34" charset="0"/>
              </a:rPr>
              <a:t>Let</a:t>
            </a:r>
            <a:r>
              <a:rPr lang="de-DE" sz="3200" b="1" dirty="0">
                <a:solidFill>
                  <a:schemeClr val="accent1">
                    <a:lumMod val="25000"/>
                  </a:schemeClr>
                </a:solidFill>
                <a:latin typeface="Calibri" pitchFamily="34" charset="0"/>
              </a:rPr>
              <a:t> </a:t>
            </a:r>
            <a:r>
              <a:rPr lang="de-DE" sz="3200" b="1" dirty="0" err="1">
                <a:solidFill>
                  <a:schemeClr val="accent1">
                    <a:lumMod val="25000"/>
                  </a:schemeClr>
                </a:solidFill>
                <a:latin typeface="Calibri" pitchFamily="34" charset="0"/>
              </a:rPr>
              <a:t>us</a:t>
            </a:r>
            <a:r>
              <a:rPr lang="de-DE" sz="3200" b="1" dirty="0">
                <a:solidFill>
                  <a:schemeClr val="accent1">
                    <a:lumMod val="25000"/>
                  </a:schemeClr>
                </a:solidFill>
                <a:latin typeface="Calibri" pitchFamily="34" charset="0"/>
              </a:rPr>
              <a:t> </a:t>
            </a:r>
          </a:p>
          <a:p>
            <a:pPr algn="ctr"/>
            <a:r>
              <a:rPr lang="de-DE" sz="3200" b="1" dirty="0" err="1">
                <a:solidFill>
                  <a:schemeClr val="accent1">
                    <a:lumMod val="25000"/>
                  </a:schemeClr>
                </a:solidFill>
                <a:latin typeface="Calibri" pitchFamily="34" charset="0"/>
              </a:rPr>
              <a:t>see</a:t>
            </a:r>
            <a:r>
              <a:rPr lang="de-DE" sz="3200" b="1" dirty="0">
                <a:solidFill>
                  <a:schemeClr val="accent1">
                    <a:lumMod val="25000"/>
                  </a:schemeClr>
                </a:solidFill>
                <a:latin typeface="Calibri" pitchFamily="34" charset="0"/>
              </a:rPr>
              <a:t> </a:t>
            </a:r>
            <a:r>
              <a:rPr lang="de-DE" sz="3200" b="1" dirty="0" err="1">
                <a:solidFill>
                  <a:schemeClr val="accent1">
                    <a:lumMod val="25000"/>
                  </a:schemeClr>
                </a:solidFill>
                <a:latin typeface="Calibri" pitchFamily="34" charset="0"/>
              </a:rPr>
              <a:t>some</a:t>
            </a:r>
            <a:r>
              <a:rPr lang="de-DE" sz="3200" b="1" dirty="0">
                <a:solidFill>
                  <a:schemeClr val="accent1">
                    <a:lumMod val="25000"/>
                  </a:schemeClr>
                </a:solidFill>
                <a:latin typeface="Calibri" pitchFamily="34" charset="0"/>
              </a:rPr>
              <a:t> </a:t>
            </a:r>
            <a:r>
              <a:rPr lang="de-DE" sz="3200" b="1" dirty="0" err="1">
                <a:solidFill>
                  <a:schemeClr val="accent1">
                    <a:lumMod val="25000"/>
                  </a:schemeClr>
                </a:solidFill>
                <a:latin typeface="Calibri" pitchFamily="34" charset="0"/>
              </a:rPr>
              <a:t>examples</a:t>
            </a:r>
            <a:endParaRPr lang="en-US" sz="3200" dirty="0"/>
          </a:p>
        </p:txBody>
      </p:sp>
    </p:spTree>
    <p:extLst>
      <p:ext uri="{BB962C8B-B14F-4D97-AF65-F5344CB8AC3E}">
        <p14:creationId xmlns:p14="http://schemas.microsoft.com/office/powerpoint/2010/main" val="41059934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338"/>
          <p:cNvPicPr>
            <a:picLocks noGrp="1"/>
          </p:cNvPicPr>
          <p:nvPr>
            <p:ph idx="1"/>
          </p:nvPr>
        </p:nvPicPr>
        <p:blipFill>
          <a:blip r:embed="rId2">
            <a:extLst>
              <a:ext uri="{28A0092B-C50C-407E-A947-70E740481C1C}">
                <a14:useLocalDpi xmlns:a14="http://schemas.microsoft.com/office/drawing/2010/main" val="0"/>
              </a:ext>
            </a:extLst>
          </a:blip>
          <a:srcRect t="13074" b="13074"/>
          <a:stretch>
            <a:fillRect/>
          </a:stretch>
        </p:blipFill>
        <p:spPr bwMode="auto">
          <a:xfrm>
            <a:off x="-1" y="0"/>
            <a:ext cx="9308353" cy="6858000"/>
          </a:xfrm>
          <a:prstGeom prst="rect">
            <a:avLst/>
          </a:prstGeom>
          <a:noFill/>
          <a:ln>
            <a:noFill/>
          </a:ln>
        </p:spPr>
      </p:pic>
    </p:spTree>
    <p:extLst>
      <p:ext uri="{BB962C8B-B14F-4D97-AF65-F5344CB8AC3E}">
        <p14:creationId xmlns:p14="http://schemas.microsoft.com/office/powerpoint/2010/main" val="35012152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pic>
        <p:nvPicPr>
          <p:cNvPr id="4" name="Grafik 33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13049449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30"/>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14442133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0952"/>
          </a:xfrm>
        </p:spPr>
        <p:txBody>
          <a:bodyPr/>
          <a:lstStyle/>
          <a:p>
            <a:r>
              <a:rPr lang="en-US" b="1" dirty="0"/>
              <a:t>(Slide Heading)</a:t>
            </a:r>
          </a:p>
        </p:txBody>
      </p:sp>
      <p:sp>
        <p:nvSpPr>
          <p:cNvPr id="4" name="Rectangle 3"/>
          <p:cNvSpPr>
            <a:spLocks noGrp="1" noChangeArrowheads="1"/>
          </p:cNvSpPr>
          <p:nvPr>
            <p:ph idx="1"/>
          </p:nvPr>
        </p:nvSpPr>
        <p:spPr/>
        <p:txBody>
          <a:bodyPr>
            <a:normAutofit/>
          </a:bodyPr>
          <a:lstStyle/>
          <a:p>
            <a:pPr>
              <a:lnSpc>
                <a:spcPct val="150000"/>
              </a:lnSpc>
              <a:spcBef>
                <a:spcPts val="0"/>
              </a:spcBef>
            </a:pPr>
            <a:endParaRPr lang="en-GB" dirty="0"/>
          </a:p>
        </p:txBody>
      </p:sp>
      <p:pic>
        <p:nvPicPr>
          <p:cNvPr id="5" name="Grafik 332"/>
          <p:cNvPicPr/>
          <p:nvPr/>
        </p:nvPicPr>
        <p:blipFill>
          <a:blip r:embed="rId2">
            <a:extLst>
              <a:ext uri="{28A0092B-C50C-407E-A947-70E740481C1C}">
                <a14:useLocalDpi xmlns:a14="http://schemas.microsoft.com/office/drawing/2010/main" val="0"/>
              </a:ext>
            </a:extLst>
          </a:blip>
          <a:srcRect/>
          <a:stretch>
            <a:fillRect/>
          </a:stretch>
        </p:blipFill>
        <p:spPr bwMode="auto">
          <a:xfrm>
            <a:off x="-463176" y="3362"/>
            <a:ext cx="9607176" cy="7205383"/>
          </a:xfrm>
          <a:prstGeom prst="rect">
            <a:avLst/>
          </a:prstGeom>
          <a:noFill/>
          <a:ln>
            <a:noFill/>
          </a:ln>
        </p:spPr>
      </p:pic>
    </p:spTree>
    <p:extLst>
      <p:ext uri="{BB962C8B-B14F-4D97-AF65-F5344CB8AC3E}">
        <p14:creationId xmlns:p14="http://schemas.microsoft.com/office/powerpoint/2010/main" val="13012279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0952"/>
          </a:xfrm>
        </p:spPr>
        <p:txBody>
          <a:bodyPr/>
          <a:lstStyle/>
          <a:p>
            <a:r>
              <a:rPr lang="en-US" b="1" dirty="0"/>
              <a:t>(Slide Heading)</a:t>
            </a:r>
          </a:p>
        </p:txBody>
      </p:sp>
      <p:sp>
        <p:nvSpPr>
          <p:cNvPr id="4" name="Rectangle 3"/>
          <p:cNvSpPr>
            <a:spLocks noGrp="1" noChangeArrowheads="1"/>
          </p:cNvSpPr>
          <p:nvPr>
            <p:ph idx="1"/>
          </p:nvPr>
        </p:nvSpPr>
        <p:spPr/>
        <p:txBody>
          <a:bodyPr>
            <a:normAutofit/>
          </a:bodyPr>
          <a:lstStyle/>
          <a:p>
            <a:pPr>
              <a:lnSpc>
                <a:spcPct val="150000"/>
              </a:lnSpc>
              <a:spcBef>
                <a:spcPts val="0"/>
              </a:spcBef>
            </a:pPr>
            <a:endParaRPr lang="en-GB" dirty="0"/>
          </a:p>
        </p:txBody>
      </p:sp>
      <p:pic>
        <p:nvPicPr>
          <p:cNvPr id="5" name="Grafik 32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2" cy="6858000"/>
          </a:xfrm>
          <a:prstGeom prst="rect">
            <a:avLst/>
          </a:prstGeom>
          <a:noFill/>
          <a:ln>
            <a:noFill/>
          </a:ln>
        </p:spPr>
      </p:pic>
    </p:spTree>
    <p:extLst>
      <p:ext uri="{BB962C8B-B14F-4D97-AF65-F5344CB8AC3E}">
        <p14:creationId xmlns:p14="http://schemas.microsoft.com/office/powerpoint/2010/main" val="18382034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78" y="896075"/>
            <a:ext cx="8229600" cy="870952"/>
          </a:xfrm>
        </p:spPr>
        <p:txBody>
          <a:bodyPr/>
          <a:lstStyle/>
          <a:p>
            <a:r>
              <a:rPr lang="en-US" b="1" dirty="0"/>
              <a:t>Tools for more experienced users</a:t>
            </a:r>
          </a:p>
        </p:txBody>
      </p:sp>
      <p:sp>
        <p:nvSpPr>
          <p:cNvPr id="4" name="Rectangle 3"/>
          <p:cNvSpPr>
            <a:spLocks noGrp="1" noChangeArrowheads="1"/>
          </p:cNvSpPr>
          <p:nvPr>
            <p:ph idx="1"/>
          </p:nvPr>
        </p:nvSpPr>
        <p:spPr>
          <a:xfrm>
            <a:off x="386178" y="1643605"/>
            <a:ext cx="6222966" cy="5116010"/>
          </a:xfrm>
        </p:spPr>
        <p:txBody>
          <a:bodyPr>
            <a:normAutofit fontScale="92500" lnSpcReduction="20000"/>
          </a:bodyPr>
          <a:lstStyle/>
          <a:p>
            <a:pPr marL="0" indent="0" algn="just">
              <a:lnSpc>
                <a:spcPct val="150000"/>
              </a:lnSpc>
              <a:spcBef>
                <a:spcPts val="0"/>
              </a:spcBef>
              <a:buNone/>
            </a:pPr>
            <a:r>
              <a:rPr lang="en-US" dirty="0"/>
              <a:t>When composing a set of live data forensics tools the investigator should consider:</a:t>
            </a:r>
            <a:endParaRPr lang="de-DE" dirty="0"/>
          </a:p>
          <a:p>
            <a:pPr lvl="0" algn="just"/>
            <a:r>
              <a:rPr lang="en-US" dirty="0"/>
              <a:t>Only select tools with the least impact on the system.</a:t>
            </a:r>
            <a:endParaRPr lang="de-DE" dirty="0"/>
          </a:p>
          <a:p>
            <a:pPr lvl="0" algn="just"/>
            <a:r>
              <a:rPr lang="en-US" dirty="0"/>
              <a:t>The tool should come with its’ own executable and libraries. </a:t>
            </a:r>
          </a:p>
          <a:p>
            <a:pPr lvl="0" algn="just"/>
            <a:r>
              <a:rPr lang="en-US" dirty="0"/>
              <a:t>Only use tools and scripts whose functionality you can explain in court.</a:t>
            </a:r>
            <a:endParaRPr lang="de-DE" dirty="0"/>
          </a:p>
          <a:p>
            <a:pPr lvl="0" algn="just"/>
            <a:r>
              <a:rPr lang="en-US" dirty="0"/>
              <a:t>The tool/script should be automated.</a:t>
            </a:r>
            <a:endParaRPr lang="de-DE" dirty="0"/>
          </a:p>
          <a:p>
            <a:pPr lvl="0" algn="just"/>
            <a:r>
              <a:rPr lang="en-US" dirty="0"/>
              <a:t>Consider triage functionality for urgent cases or security incidents. </a:t>
            </a:r>
            <a:endParaRPr lang="de-DE" dirty="0"/>
          </a:p>
          <a:p>
            <a:pPr lvl="0" algn="just"/>
            <a:r>
              <a:rPr lang="en-US" dirty="0"/>
              <a:t>The tool should only gather data that are volatile.</a:t>
            </a:r>
            <a:endParaRPr lang="en-GB" dirty="0"/>
          </a:p>
        </p:txBody>
      </p:sp>
      <p:pic>
        <p:nvPicPr>
          <p:cNvPr id="3" name="Bild 2"/>
          <p:cNvPicPr>
            <a:picLocks noChangeAspect="1"/>
          </p:cNvPicPr>
          <p:nvPr/>
        </p:nvPicPr>
        <p:blipFill>
          <a:blip r:embed="rId2"/>
          <a:stretch>
            <a:fillRect/>
          </a:stretch>
        </p:blipFill>
        <p:spPr>
          <a:xfrm>
            <a:off x="6713317" y="2511706"/>
            <a:ext cx="2430683" cy="2430683"/>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41500732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056" y="731837"/>
            <a:ext cx="8229600" cy="870952"/>
          </a:xfrm>
        </p:spPr>
        <p:txBody>
          <a:bodyPr/>
          <a:lstStyle/>
          <a:p>
            <a:r>
              <a:rPr lang="en-US" b="1" dirty="0"/>
              <a:t>Tagging</a:t>
            </a:r>
          </a:p>
        </p:txBody>
      </p:sp>
      <p:sp>
        <p:nvSpPr>
          <p:cNvPr id="4" name="Rectangle 3"/>
          <p:cNvSpPr>
            <a:spLocks noGrp="1" noChangeArrowheads="1"/>
          </p:cNvSpPr>
          <p:nvPr>
            <p:ph idx="1"/>
          </p:nvPr>
        </p:nvSpPr>
        <p:spPr>
          <a:xfrm>
            <a:off x="457200" y="1600200"/>
            <a:ext cx="4871479" cy="4525963"/>
          </a:xfrm>
        </p:spPr>
        <p:txBody>
          <a:bodyPr>
            <a:normAutofit fontScale="92500" lnSpcReduction="10000"/>
          </a:bodyPr>
          <a:lstStyle/>
          <a:p>
            <a:pPr algn="just">
              <a:lnSpc>
                <a:spcPct val="150000"/>
              </a:lnSpc>
              <a:spcBef>
                <a:spcPts val="0"/>
              </a:spcBef>
            </a:pPr>
            <a:r>
              <a:rPr lang="en-GB" dirty="0"/>
              <a:t>Tag all devices and cable connections</a:t>
            </a:r>
          </a:p>
          <a:p>
            <a:pPr algn="just">
              <a:lnSpc>
                <a:spcPct val="150000"/>
              </a:lnSpc>
              <a:spcBef>
                <a:spcPts val="0"/>
              </a:spcBef>
            </a:pPr>
            <a:endParaRPr lang="en-GB" dirty="0"/>
          </a:p>
          <a:p>
            <a:pPr algn="just">
              <a:lnSpc>
                <a:spcPct val="150000"/>
              </a:lnSpc>
              <a:spcBef>
                <a:spcPts val="0"/>
              </a:spcBef>
            </a:pPr>
            <a:r>
              <a:rPr lang="en-GB" dirty="0"/>
              <a:t>Do not affix adhesive labels on the surface of storage media. Use boxes, bags and envelopes for packaging and tagging of storage media</a:t>
            </a:r>
          </a:p>
        </p:txBody>
      </p:sp>
      <p:pic>
        <p:nvPicPr>
          <p:cNvPr id="3" name="Bild 2"/>
          <p:cNvPicPr>
            <a:picLocks noChangeAspect="1"/>
          </p:cNvPicPr>
          <p:nvPr/>
        </p:nvPicPr>
        <p:blipFill>
          <a:blip r:embed="rId2"/>
          <a:stretch>
            <a:fillRect/>
          </a:stretch>
        </p:blipFill>
        <p:spPr>
          <a:xfrm>
            <a:off x="5429924" y="1876319"/>
            <a:ext cx="3614602" cy="2168761"/>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9437321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4033"/>
            <a:ext cx="8229600" cy="870952"/>
          </a:xfrm>
        </p:spPr>
        <p:txBody>
          <a:bodyPr/>
          <a:lstStyle/>
          <a:p>
            <a:r>
              <a:rPr lang="en-US" b="1" dirty="0"/>
              <a:t>Live Forensics DVDs</a:t>
            </a:r>
          </a:p>
        </p:txBody>
      </p:sp>
      <p:pic>
        <p:nvPicPr>
          <p:cNvPr id="5" name="Grafik 347"/>
          <p:cNvPicPr/>
          <p:nvPr/>
        </p:nvPicPr>
        <p:blipFill>
          <a:blip r:embed="rId2">
            <a:extLst>
              <a:ext uri="{28A0092B-C50C-407E-A947-70E740481C1C}">
                <a14:useLocalDpi xmlns:a14="http://schemas.microsoft.com/office/drawing/2010/main" val="0"/>
              </a:ext>
            </a:extLst>
          </a:blip>
          <a:srcRect/>
          <a:stretch>
            <a:fillRect/>
          </a:stretch>
        </p:blipFill>
        <p:spPr bwMode="auto">
          <a:xfrm>
            <a:off x="19765" y="1514096"/>
            <a:ext cx="3938090" cy="2768597"/>
          </a:xfrm>
          <a:prstGeom prst="rect">
            <a:avLst/>
          </a:prstGeom>
          <a:noFill/>
          <a:ln>
            <a:noFill/>
          </a:ln>
        </p:spPr>
      </p:pic>
      <p:pic>
        <p:nvPicPr>
          <p:cNvPr id="6" name="Grafik 348"/>
          <p:cNvPicPr/>
          <p:nvPr/>
        </p:nvPicPr>
        <p:blipFill rotWithShape="1">
          <a:blip r:embed="rId3">
            <a:extLst>
              <a:ext uri="{28A0092B-C50C-407E-A947-70E740481C1C}">
                <a14:useLocalDpi xmlns:a14="http://schemas.microsoft.com/office/drawing/2010/main" val="0"/>
              </a:ext>
            </a:extLst>
          </a:blip>
          <a:srcRect r="10674"/>
          <a:stretch/>
        </p:blipFill>
        <p:spPr bwMode="auto">
          <a:xfrm>
            <a:off x="4339633" y="1491976"/>
            <a:ext cx="4010212" cy="2790717"/>
          </a:xfrm>
          <a:prstGeom prst="rect">
            <a:avLst/>
          </a:prstGeom>
          <a:noFill/>
          <a:ln>
            <a:noFill/>
          </a:ln>
        </p:spPr>
      </p:pic>
      <p:pic>
        <p:nvPicPr>
          <p:cNvPr id="7" name="Grafik 288"/>
          <p:cNvPicPr/>
          <p:nvPr/>
        </p:nvPicPr>
        <p:blipFill>
          <a:blip r:embed="rId4">
            <a:extLst>
              <a:ext uri="{28A0092B-C50C-407E-A947-70E740481C1C}">
                <a14:useLocalDpi xmlns:a14="http://schemas.microsoft.com/office/drawing/2010/main" val="0"/>
              </a:ext>
            </a:extLst>
          </a:blip>
          <a:srcRect/>
          <a:stretch>
            <a:fillRect/>
          </a:stretch>
        </p:blipFill>
        <p:spPr bwMode="auto">
          <a:xfrm>
            <a:off x="401543" y="4179421"/>
            <a:ext cx="3938090" cy="2509142"/>
          </a:xfrm>
          <a:prstGeom prst="rect">
            <a:avLst/>
          </a:prstGeom>
          <a:noFill/>
          <a:ln>
            <a:noFill/>
          </a:ln>
        </p:spPr>
      </p:pic>
      <p:pic>
        <p:nvPicPr>
          <p:cNvPr id="8" name="Grafik 339"/>
          <p:cNvPicPr/>
          <p:nvPr/>
        </p:nvPicPr>
        <p:blipFill>
          <a:blip r:embed="rId5">
            <a:extLst>
              <a:ext uri="{28A0092B-C50C-407E-A947-70E740481C1C}">
                <a14:useLocalDpi xmlns:a14="http://schemas.microsoft.com/office/drawing/2010/main" val="0"/>
              </a:ext>
            </a:extLst>
          </a:blip>
          <a:srcRect/>
          <a:stretch>
            <a:fillRect/>
          </a:stretch>
        </p:blipFill>
        <p:spPr bwMode="auto">
          <a:xfrm>
            <a:off x="4721411" y="4179421"/>
            <a:ext cx="4010212" cy="2528325"/>
          </a:xfrm>
          <a:prstGeom prst="rect">
            <a:avLst/>
          </a:prstGeom>
          <a:noFill/>
          <a:ln>
            <a:noFill/>
          </a:ln>
        </p:spPr>
      </p:pic>
    </p:spTree>
    <p:extLst>
      <p:ext uri="{BB962C8B-B14F-4D97-AF65-F5344CB8AC3E}">
        <p14:creationId xmlns:p14="http://schemas.microsoft.com/office/powerpoint/2010/main" val="8331948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8"/>
          <p:cNvPicPr/>
          <p:nvPr/>
        </p:nvPicPr>
        <p:blipFill>
          <a:blip r:embed="rId2">
            <a:extLst>
              <a:ext uri="{28A0092B-C50C-407E-A947-70E740481C1C}">
                <a14:useLocalDpi xmlns:a14="http://schemas.microsoft.com/office/drawing/2010/main" val="0"/>
              </a:ext>
            </a:extLst>
          </a:blip>
          <a:srcRect/>
          <a:stretch>
            <a:fillRect/>
          </a:stretch>
        </p:blipFill>
        <p:spPr bwMode="auto">
          <a:xfrm>
            <a:off x="6184900" y="4739533"/>
            <a:ext cx="2501900" cy="1676400"/>
          </a:xfrm>
          <a:prstGeom prst="rect">
            <a:avLst/>
          </a:prstGeom>
          <a:noFill/>
          <a:ln>
            <a:noFill/>
          </a:ln>
        </p:spPr>
      </p:pic>
      <p:sp>
        <p:nvSpPr>
          <p:cNvPr id="2" name="Title 1"/>
          <p:cNvSpPr>
            <a:spLocks noGrp="1"/>
          </p:cNvSpPr>
          <p:nvPr>
            <p:ph type="title"/>
          </p:nvPr>
        </p:nvSpPr>
        <p:spPr>
          <a:xfrm>
            <a:off x="457200" y="859050"/>
            <a:ext cx="8229600" cy="870952"/>
          </a:xfrm>
        </p:spPr>
        <p:txBody>
          <a:bodyPr/>
          <a:lstStyle/>
          <a:p>
            <a:r>
              <a:rPr lang="en-US" b="1" dirty="0"/>
              <a:t>External storage media</a:t>
            </a:r>
          </a:p>
        </p:txBody>
      </p:sp>
      <p:sp>
        <p:nvSpPr>
          <p:cNvPr id="4" name="Rectangle 3"/>
          <p:cNvSpPr>
            <a:spLocks noGrp="1" noChangeArrowheads="1"/>
          </p:cNvSpPr>
          <p:nvPr>
            <p:ph idx="1"/>
          </p:nvPr>
        </p:nvSpPr>
        <p:spPr>
          <a:xfrm>
            <a:off x="457200" y="1730002"/>
            <a:ext cx="8142790" cy="4948590"/>
          </a:xfrm>
        </p:spPr>
        <p:txBody>
          <a:bodyPr>
            <a:normAutofit fontScale="62500" lnSpcReduction="20000"/>
          </a:bodyPr>
          <a:lstStyle/>
          <a:p>
            <a:pPr lvl="0" algn="just">
              <a:lnSpc>
                <a:spcPct val="150000"/>
              </a:lnSpc>
              <a:buFont typeface="Symbol"/>
              <a:buChar char=""/>
            </a:pPr>
            <a:r>
              <a:rPr lang="en-US" b="1" dirty="0">
                <a:latin typeface="Verdana"/>
                <a:ea typeface="Cambria"/>
                <a:cs typeface="Times New Roman"/>
              </a:rPr>
              <a:t>USB Sticks:</a:t>
            </a:r>
            <a:r>
              <a:rPr lang="en-US" dirty="0">
                <a:latin typeface="Verdana"/>
                <a:ea typeface="Cambria"/>
                <a:cs typeface="Times New Roman"/>
              </a:rPr>
              <a:t> Very fast and reliable, big capacities needed as the amount of RAM is growing quickly</a:t>
            </a:r>
            <a:endParaRPr lang="de-DE" dirty="0">
              <a:latin typeface="Verdana"/>
              <a:ea typeface="Cambria"/>
              <a:cs typeface="Times New Roman"/>
            </a:endParaRPr>
          </a:p>
          <a:p>
            <a:pPr lvl="0" algn="just">
              <a:lnSpc>
                <a:spcPct val="150000"/>
              </a:lnSpc>
              <a:buFont typeface="Symbol"/>
              <a:buChar char=""/>
            </a:pPr>
            <a:r>
              <a:rPr lang="en-US" b="1" dirty="0">
                <a:latin typeface="Verdana"/>
                <a:ea typeface="Cambria"/>
                <a:cs typeface="Times New Roman"/>
              </a:rPr>
              <a:t>External Hard Disks:</a:t>
            </a:r>
            <a:r>
              <a:rPr lang="en-US" dirty="0">
                <a:latin typeface="Verdana"/>
                <a:ea typeface="Cambria"/>
                <a:cs typeface="Times New Roman"/>
              </a:rPr>
              <a:t> Whenever acquisition of a large amount of files is needed. Search for models with a range of possible connectors (USB/eSATA/FW).</a:t>
            </a:r>
          </a:p>
          <a:p>
            <a:pPr lvl="0" algn="just">
              <a:lnSpc>
                <a:spcPct val="150000"/>
              </a:lnSpc>
              <a:buFont typeface="Symbol"/>
              <a:buChar char=""/>
            </a:pPr>
            <a:r>
              <a:rPr lang="en-US" b="1" dirty="0">
                <a:latin typeface="Verdana"/>
                <a:ea typeface="Cambria"/>
                <a:cs typeface="Times New Roman"/>
              </a:rPr>
              <a:t>Live DVDs:</a:t>
            </a:r>
            <a:r>
              <a:rPr lang="en-US" dirty="0">
                <a:latin typeface="Verdana"/>
                <a:ea typeface="Cambria"/>
                <a:cs typeface="Times New Roman"/>
              </a:rPr>
              <a:t> Ideal for live data forensics tools. The write protection of DVD-Rs protects the trusted binaries from being altered.</a:t>
            </a:r>
            <a:endParaRPr lang="de-DE" dirty="0">
              <a:latin typeface="Verdana"/>
              <a:ea typeface="Cambria"/>
              <a:cs typeface="Times New Roman"/>
            </a:endParaRPr>
          </a:p>
          <a:p>
            <a:pPr lvl="0">
              <a:lnSpc>
                <a:spcPct val="150000"/>
              </a:lnSpc>
              <a:spcAft>
                <a:spcPts val="1000"/>
              </a:spcAft>
              <a:buFont typeface="Symbol"/>
              <a:buChar char=""/>
            </a:pPr>
            <a:r>
              <a:rPr lang="en-US" b="1" dirty="0">
                <a:latin typeface="Verdana"/>
                <a:ea typeface="Cambria"/>
                <a:cs typeface="Times New Roman"/>
              </a:rPr>
              <a:t>External HDDs with virtual DVDs:</a:t>
            </a:r>
            <a:r>
              <a:rPr lang="en-US" dirty="0">
                <a:latin typeface="Verdana"/>
                <a:ea typeface="Cambria"/>
                <a:cs typeface="Times New Roman"/>
              </a:rPr>
              <a:t> </a:t>
            </a:r>
            <a:br>
              <a:rPr lang="en-US" dirty="0">
                <a:latin typeface="Verdana"/>
                <a:ea typeface="Cambria"/>
                <a:cs typeface="Times New Roman"/>
              </a:rPr>
            </a:br>
            <a:r>
              <a:rPr lang="en-US" dirty="0">
                <a:latin typeface="Verdana"/>
                <a:ea typeface="Cambria"/>
                <a:cs typeface="Times New Roman"/>
              </a:rPr>
              <a:t>Combine advantages of both: fast </a:t>
            </a:r>
            <a:br>
              <a:rPr lang="en-US" dirty="0">
                <a:latin typeface="Verdana"/>
                <a:ea typeface="Cambria"/>
                <a:cs typeface="Times New Roman"/>
              </a:rPr>
            </a:br>
            <a:r>
              <a:rPr lang="en-US" dirty="0">
                <a:latin typeface="Verdana"/>
                <a:ea typeface="Cambria"/>
                <a:cs typeface="Times New Roman"/>
              </a:rPr>
              <a:t>accessible, reliable storage of external </a:t>
            </a:r>
            <a:br>
              <a:rPr lang="en-US" dirty="0">
                <a:latin typeface="Verdana"/>
                <a:ea typeface="Cambria"/>
                <a:cs typeface="Times New Roman"/>
              </a:rPr>
            </a:br>
            <a:r>
              <a:rPr lang="en-US" dirty="0">
                <a:latin typeface="Verdana"/>
                <a:ea typeface="Cambria"/>
                <a:cs typeface="Times New Roman"/>
              </a:rPr>
              <a:t>hard-drive and write protection of DVD-Rom. </a:t>
            </a:r>
            <a:endParaRPr lang="en-GB" dirty="0"/>
          </a:p>
        </p:txBody>
      </p:sp>
    </p:spTree>
    <p:extLst>
      <p:ext uri="{BB962C8B-B14F-4D97-AF65-F5344CB8AC3E}">
        <p14:creationId xmlns:p14="http://schemas.microsoft.com/office/powerpoint/2010/main" val="3141055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1176"/>
            <a:ext cx="8229600" cy="870952"/>
          </a:xfrm>
        </p:spPr>
        <p:txBody>
          <a:bodyPr/>
          <a:lstStyle/>
          <a:p>
            <a:r>
              <a:rPr lang="en-US" b="1" dirty="0"/>
              <a:t>Encryption</a:t>
            </a:r>
          </a:p>
        </p:txBody>
      </p:sp>
      <p:sp>
        <p:nvSpPr>
          <p:cNvPr id="4" name="Rectangle 3"/>
          <p:cNvSpPr>
            <a:spLocks noGrp="1" noChangeArrowheads="1"/>
          </p:cNvSpPr>
          <p:nvPr>
            <p:ph idx="1"/>
          </p:nvPr>
        </p:nvSpPr>
        <p:spPr>
          <a:xfrm>
            <a:off x="457200" y="1600200"/>
            <a:ext cx="8229600" cy="5081777"/>
          </a:xfrm>
        </p:spPr>
        <p:txBody>
          <a:bodyPr>
            <a:normAutofit lnSpcReduction="10000"/>
          </a:bodyPr>
          <a:lstStyle/>
          <a:p>
            <a:pPr marL="0" indent="0">
              <a:lnSpc>
                <a:spcPct val="150000"/>
              </a:lnSpc>
              <a:spcBef>
                <a:spcPts val="0"/>
              </a:spcBef>
              <a:buNone/>
            </a:pPr>
            <a:r>
              <a:rPr lang="en-GB" dirty="0"/>
              <a:t>Examples for encryption software:</a:t>
            </a:r>
          </a:p>
          <a:p>
            <a:pPr>
              <a:lnSpc>
                <a:spcPct val="150000"/>
              </a:lnSpc>
              <a:spcBef>
                <a:spcPts val="0"/>
              </a:spcBef>
            </a:pPr>
            <a:r>
              <a:rPr lang="en-US" dirty="0"/>
              <a:t>Microsoft Bitlocker</a:t>
            </a:r>
          </a:p>
          <a:p>
            <a:pPr>
              <a:lnSpc>
                <a:spcPct val="150000"/>
              </a:lnSpc>
              <a:spcBef>
                <a:spcPts val="0"/>
              </a:spcBef>
            </a:pPr>
            <a:r>
              <a:rPr lang="en-US" dirty="0"/>
              <a:t>TrueCrypt</a:t>
            </a:r>
          </a:p>
          <a:p>
            <a:pPr>
              <a:lnSpc>
                <a:spcPct val="150000"/>
              </a:lnSpc>
              <a:spcBef>
                <a:spcPts val="0"/>
              </a:spcBef>
            </a:pPr>
            <a:r>
              <a:rPr lang="en-US" dirty="0"/>
              <a:t>Steganos Safe</a:t>
            </a:r>
          </a:p>
          <a:p>
            <a:pPr>
              <a:lnSpc>
                <a:spcPct val="150000"/>
              </a:lnSpc>
              <a:spcBef>
                <a:spcPts val="0"/>
              </a:spcBef>
            </a:pPr>
            <a:r>
              <a:rPr lang="en-US" dirty="0"/>
              <a:t>PGP</a:t>
            </a:r>
          </a:p>
          <a:p>
            <a:pPr>
              <a:lnSpc>
                <a:spcPct val="150000"/>
              </a:lnSpc>
              <a:spcBef>
                <a:spcPts val="0"/>
              </a:spcBef>
            </a:pPr>
            <a:r>
              <a:rPr lang="en-US" dirty="0"/>
              <a:t>FileVault</a:t>
            </a:r>
          </a:p>
          <a:p>
            <a:pPr marL="0" indent="0">
              <a:lnSpc>
                <a:spcPct val="150000"/>
              </a:lnSpc>
              <a:spcBef>
                <a:spcPts val="0"/>
              </a:spcBef>
              <a:buNone/>
            </a:pPr>
            <a:endParaRPr lang="en-US" sz="2100" dirty="0"/>
          </a:p>
          <a:p>
            <a:pPr marL="0" indent="0">
              <a:lnSpc>
                <a:spcPct val="150000"/>
              </a:lnSpc>
              <a:spcBef>
                <a:spcPts val="0"/>
              </a:spcBef>
              <a:buNone/>
            </a:pPr>
            <a:r>
              <a:rPr lang="en-US" sz="2100" dirty="0"/>
              <a:t>More: http://en.wikipedia.org/wiki/Comparison_of_disk_encryption_software</a:t>
            </a:r>
            <a:endParaRPr lang="en-GB" sz="2100" dirty="0"/>
          </a:p>
        </p:txBody>
      </p:sp>
      <p:pic>
        <p:nvPicPr>
          <p:cNvPr id="5" name="Grafik 20"/>
          <p:cNvPicPr/>
          <p:nvPr/>
        </p:nvPicPr>
        <p:blipFill>
          <a:blip r:embed="rId2">
            <a:extLst>
              <a:ext uri="{28A0092B-C50C-407E-A947-70E740481C1C}">
                <a14:useLocalDpi xmlns:a14="http://schemas.microsoft.com/office/drawing/2010/main" val="0"/>
              </a:ext>
            </a:extLst>
          </a:blip>
          <a:srcRect/>
          <a:stretch>
            <a:fillRect/>
          </a:stretch>
        </p:blipFill>
        <p:spPr bwMode="auto">
          <a:xfrm>
            <a:off x="5844659" y="3231106"/>
            <a:ext cx="589277" cy="778687"/>
          </a:xfrm>
          <a:prstGeom prst="rect">
            <a:avLst/>
          </a:prstGeom>
          <a:noFill/>
          <a:ln>
            <a:noFill/>
          </a:ln>
          <a:effectLst>
            <a:reflection blurRad="6350" stA="52000" endA="300" endPos="35000" dir="5400000" sy="-100000" algn="bl" rotWithShape="0"/>
          </a:effectLst>
        </p:spPr>
      </p:pic>
      <p:pic>
        <p:nvPicPr>
          <p:cNvPr id="6" name="Grafik 24"/>
          <p:cNvPicPr/>
          <p:nvPr/>
        </p:nvPicPr>
        <p:blipFill>
          <a:blip r:embed="rId3">
            <a:extLst>
              <a:ext uri="{28A0092B-C50C-407E-A947-70E740481C1C}">
                <a14:useLocalDpi xmlns:a14="http://schemas.microsoft.com/office/drawing/2010/main" val="0"/>
              </a:ext>
            </a:extLst>
          </a:blip>
          <a:srcRect/>
          <a:stretch>
            <a:fillRect/>
          </a:stretch>
        </p:blipFill>
        <p:spPr bwMode="auto">
          <a:xfrm>
            <a:off x="6580339" y="2376587"/>
            <a:ext cx="1172957" cy="1045594"/>
          </a:xfrm>
          <a:prstGeom prst="rect">
            <a:avLst/>
          </a:prstGeom>
          <a:noFill/>
          <a:ln>
            <a:noFill/>
          </a:ln>
          <a:effectLst>
            <a:reflection blurRad="6350" stA="52000" endA="300" endPos="35000" dir="5400000" sy="-100000" algn="bl" rotWithShape="0"/>
          </a:effectLst>
        </p:spPr>
      </p:pic>
      <p:pic>
        <p:nvPicPr>
          <p:cNvPr id="3" name="Bild 2" descr="Bildschirmfoto 2013-02-24 um 15.53.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6185" y="3559784"/>
            <a:ext cx="810215" cy="824185"/>
          </a:xfrm>
          <a:prstGeom prst="rect">
            <a:avLst/>
          </a:prstGeom>
          <a:effectLst>
            <a:reflection blurRad="6350" stA="52000" endA="300" endPos="35000" dir="5400000" sy="-100000" algn="bl" rotWithShape="0"/>
          </a:effectLst>
        </p:spPr>
      </p:pic>
      <p:pic>
        <p:nvPicPr>
          <p:cNvPr id="7" name="Bild 6" descr="Bildschirmfoto 2013-02-24 um 16.12.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0517" y="4413789"/>
            <a:ext cx="987123" cy="785926"/>
          </a:xfrm>
          <a:prstGeom prst="rect">
            <a:avLst/>
          </a:prstGeom>
          <a:effectLst>
            <a:reflection blurRad="6350" stA="52000" endA="300" endPos="35000" dir="5400000" sy="-100000" algn="bl" rotWithShape="0"/>
          </a:effectLst>
        </p:spPr>
      </p:pic>
      <p:pic>
        <p:nvPicPr>
          <p:cNvPr id="8" name="Bild 7" descr="Bildschirmfoto 2013-02-24 um 16.13.0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1405" y="4881935"/>
            <a:ext cx="969559" cy="995177"/>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3575590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3088650" y="1083075"/>
            <a:ext cx="3180348" cy="5174595"/>
            <a:chOff x="1338" y="255"/>
            <a:chExt cx="3192" cy="3900"/>
          </a:xfrm>
        </p:grpSpPr>
        <p:sp>
          <p:nvSpPr>
            <p:cNvPr id="5" name="AutoShape 3"/>
            <p:cNvSpPr>
              <a:spLocks noChangeAspect="1" noChangeArrowheads="1" noTextEdit="1"/>
            </p:cNvSpPr>
            <p:nvPr/>
          </p:nvSpPr>
          <p:spPr bwMode="auto">
            <a:xfrm>
              <a:off x="1338" y="255"/>
              <a:ext cx="3192" cy="3900"/>
            </a:xfrm>
            <a:prstGeom prst="rect">
              <a:avLst/>
            </a:prstGeom>
            <a:solidFill>
              <a:schemeClr val="bg1"/>
            </a:solidFill>
            <a:ln w="9525">
              <a:noFill/>
              <a:miter lim="800000"/>
              <a:headEnd/>
              <a:tailEnd/>
            </a:ln>
          </p:spPr>
          <p:txBody>
            <a:bodyPr/>
            <a:lstStyle/>
            <a:p>
              <a:endParaRPr lang="en-GB" dirty="0"/>
            </a:p>
          </p:txBody>
        </p:sp>
        <p:sp>
          <p:nvSpPr>
            <p:cNvPr id="6" name="AutoShape 4"/>
            <p:cNvSpPr>
              <a:spLocks noChangeArrowheads="1"/>
            </p:cNvSpPr>
            <p:nvPr/>
          </p:nvSpPr>
          <p:spPr bwMode="auto">
            <a:xfrm>
              <a:off x="1338" y="526"/>
              <a:ext cx="3188" cy="3623"/>
            </a:xfrm>
            <a:prstGeom prst="roundRect">
              <a:avLst>
                <a:gd name="adj" fmla="val 2463"/>
              </a:avLst>
            </a:prstGeom>
            <a:solidFill>
              <a:schemeClr val="accent2">
                <a:lumMod val="50000"/>
              </a:schemeClr>
            </a:solidFill>
            <a:ln w="9525">
              <a:noFill/>
              <a:round/>
              <a:headEnd/>
              <a:tailEnd/>
            </a:ln>
          </p:spPr>
          <p:txBody>
            <a:bodyPr/>
            <a:lstStyle/>
            <a:p>
              <a:pPr>
                <a:defRPr/>
              </a:pPr>
              <a:endParaRPr lang="en-GB" dirty="0"/>
            </a:p>
          </p:txBody>
        </p:sp>
        <p:sp>
          <p:nvSpPr>
            <p:cNvPr id="7" name="AutoShape 5"/>
            <p:cNvSpPr>
              <a:spLocks noChangeArrowheads="1"/>
            </p:cNvSpPr>
            <p:nvPr/>
          </p:nvSpPr>
          <p:spPr bwMode="auto">
            <a:xfrm>
              <a:off x="1419" y="526"/>
              <a:ext cx="3053" cy="3585"/>
            </a:xfrm>
            <a:prstGeom prst="roundRect">
              <a:avLst>
                <a:gd name="adj" fmla="val 2500"/>
              </a:avLst>
            </a:prstGeom>
            <a:solidFill>
              <a:srgbClr val="0070C0"/>
            </a:solidFill>
            <a:ln w="9525">
              <a:noFill/>
              <a:round/>
              <a:headEnd/>
              <a:tailEnd/>
            </a:ln>
          </p:spPr>
          <p:txBody>
            <a:bodyPr/>
            <a:lstStyle/>
            <a:p>
              <a:endParaRPr lang="en-GB" dirty="0"/>
            </a:p>
          </p:txBody>
        </p:sp>
        <p:sp>
          <p:nvSpPr>
            <p:cNvPr id="8" name="Freeform 6"/>
            <p:cNvSpPr>
              <a:spLocks/>
            </p:cNvSpPr>
            <p:nvPr/>
          </p:nvSpPr>
          <p:spPr bwMode="auto">
            <a:xfrm>
              <a:off x="1419" y="526"/>
              <a:ext cx="3047" cy="122"/>
            </a:xfrm>
            <a:custGeom>
              <a:avLst/>
              <a:gdLst/>
              <a:ahLst/>
              <a:cxnLst>
                <a:cxn ang="0">
                  <a:pos x="0" y="124"/>
                </a:cxn>
                <a:cxn ang="0">
                  <a:pos x="13" y="77"/>
                </a:cxn>
                <a:cxn ang="0">
                  <a:pos x="45" y="37"/>
                </a:cxn>
                <a:cxn ang="0">
                  <a:pos x="94" y="11"/>
                </a:cxn>
                <a:cxn ang="0">
                  <a:pos x="152" y="0"/>
                </a:cxn>
                <a:cxn ang="0">
                  <a:pos x="2896" y="0"/>
                </a:cxn>
                <a:cxn ang="0">
                  <a:pos x="2954" y="11"/>
                </a:cxn>
                <a:cxn ang="0">
                  <a:pos x="3003" y="37"/>
                </a:cxn>
                <a:cxn ang="0">
                  <a:pos x="3035" y="77"/>
                </a:cxn>
                <a:cxn ang="0">
                  <a:pos x="3048" y="124"/>
                </a:cxn>
                <a:cxn ang="0">
                  <a:pos x="2913" y="62"/>
                </a:cxn>
                <a:cxn ang="0">
                  <a:pos x="112" y="62"/>
                </a:cxn>
                <a:cxn ang="0">
                  <a:pos x="0" y="124"/>
                </a:cxn>
              </a:cxnLst>
              <a:rect l="0" t="0" r="r" b="b"/>
              <a:pathLst>
                <a:path w="3048" h="124">
                  <a:moveTo>
                    <a:pt x="0" y="124"/>
                  </a:moveTo>
                  <a:lnTo>
                    <a:pt x="13" y="77"/>
                  </a:lnTo>
                  <a:lnTo>
                    <a:pt x="45" y="37"/>
                  </a:lnTo>
                  <a:lnTo>
                    <a:pt x="94" y="11"/>
                  </a:lnTo>
                  <a:lnTo>
                    <a:pt x="152" y="0"/>
                  </a:lnTo>
                  <a:lnTo>
                    <a:pt x="2896" y="0"/>
                  </a:lnTo>
                  <a:lnTo>
                    <a:pt x="2954" y="11"/>
                  </a:lnTo>
                  <a:lnTo>
                    <a:pt x="3003" y="37"/>
                  </a:lnTo>
                  <a:lnTo>
                    <a:pt x="3035" y="77"/>
                  </a:lnTo>
                  <a:lnTo>
                    <a:pt x="3048" y="124"/>
                  </a:lnTo>
                  <a:lnTo>
                    <a:pt x="2913" y="62"/>
                  </a:lnTo>
                  <a:lnTo>
                    <a:pt x="112" y="62"/>
                  </a:lnTo>
                  <a:lnTo>
                    <a:pt x="0" y="124"/>
                  </a:lnTo>
                  <a:close/>
                </a:path>
              </a:pathLst>
            </a:custGeom>
            <a:solidFill>
              <a:schemeClr val="accent1">
                <a:lumMod val="50000"/>
              </a:schemeClr>
            </a:solidFill>
            <a:ln w="9525">
              <a:noFill/>
              <a:round/>
              <a:headEnd/>
              <a:tailEnd/>
            </a:ln>
          </p:spPr>
          <p:txBody>
            <a:bodyPr/>
            <a:lstStyle/>
            <a:p>
              <a:pPr>
                <a:defRPr/>
              </a:pPr>
              <a:endParaRPr lang="en-GB" dirty="0"/>
            </a:p>
          </p:txBody>
        </p:sp>
        <p:sp>
          <p:nvSpPr>
            <p:cNvPr id="9" name="Rectangle 7"/>
            <p:cNvSpPr>
              <a:spLocks noChangeArrowheads="1"/>
            </p:cNvSpPr>
            <p:nvPr/>
          </p:nvSpPr>
          <p:spPr bwMode="auto">
            <a:xfrm>
              <a:off x="1612" y="856"/>
              <a:ext cx="2667" cy="3006"/>
            </a:xfrm>
            <a:prstGeom prst="rect">
              <a:avLst/>
            </a:prstGeom>
            <a:solidFill>
              <a:srgbClr val="FFFFFF"/>
            </a:solidFill>
            <a:ln w="9525">
              <a:noFill/>
              <a:miter lim="800000"/>
              <a:headEnd/>
              <a:tailEnd/>
            </a:ln>
          </p:spPr>
          <p:txBody>
            <a:bodyPr/>
            <a:lstStyle/>
            <a:p>
              <a:endParaRPr lang="en-GB" dirty="0"/>
            </a:p>
          </p:txBody>
        </p:sp>
        <p:sp>
          <p:nvSpPr>
            <p:cNvPr id="10" name="Freeform 8"/>
            <p:cNvSpPr>
              <a:spLocks/>
            </p:cNvSpPr>
            <p:nvPr/>
          </p:nvSpPr>
          <p:spPr bwMode="auto">
            <a:xfrm>
              <a:off x="2402" y="380"/>
              <a:ext cx="1073" cy="421"/>
            </a:xfrm>
            <a:custGeom>
              <a:avLst/>
              <a:gdLst>
                <a:gd name="T0" fmla="*/ 359 w 1073"/>
                <a:gd name="T1" fmla="*/ 0 h 421"/>
                <a:gd name="T2" fmla="*/ 292 w 1073"/>
                <a:gd name="T3" fmla="*/ 7 h 421"/>
                <a:gd name="T4" fmla="*/ 224 w 1073"/>
                <a:gd name="T5" fmla="*/ 32 h 421"/>
                <a:gd name="T6" fmla="*/ 166 w 1073"/>
                <a:gd name="T7" fmla="*/ 65 h 421"/>
                <a:gd name="T8" fmla="*/ 112 w 1073"/>
                <a:gd name="T9" fmla="*/ 109 h 421"/>
                <a:gd name="T10" fmla="*/ 67 w 1073"/>
                <a:gd name="T11" fmla="*/ 157 h 421"/>
                <a:gd name="T12" fmla="*/ 31 w 1073"/>
                <a:gd name="T13" fmla="*/ 205 h 421"/>
                <a:gd name="T14" fmla="*/ 9 w 1073"/>
                <a:gd name="T15" fmla="*/ 252 h 421"/>
                <a:gd name="T16" fmla="*/ 0 w 1073"/>
                <a:gd name="T17" fmla="*/ 292 h 421"/>
                <a:gd name="T18" fmla="*/ 13 w 1073"/>
                <a:gd name="T19" fmla="*/ 340 h 421"/>
                <a:gd name="T20" fmla="*/ 45 w 1073"/>
                <a:gd name="T21" fmla="*/ 384 h 421"/>
                <a:gd name="T22" fmla="*/ 94 w 1073"/>
                <a:gd name="T23" fmla="*/ 410 h 421"/>
                <a:gd name="T24" fmla="*/ 126 w 1073"/>
                <a:gd name="T25" fmla="*/ 417 h 421"/>
                <a:gd name="T26" fmla="*/ 157 w 1073"/>
                <a:gd name="T27" fmla="*/ 421 h 421"/>
                <a:gd name="T28" fmla="*/ 916 w 1073"/>
                <a:gd name="T29" fmla="*/ 421 h 421"/>
                <a:gd name="T30" fmla="*/ 947 w 1073"/>
                <a:gd name="T31" fmla="*/ 417 h 421"/>
                <a:gd name="T32" fmla="*/ 974 w 1073"/>
                <a:gd name="T33" fmla="*/ 410 h 421"/>
                <a:gd name="T34" fmla="*/ 1028 w 1073"/>
                <a:gd name="T35" fmla="*/ 384 h 421"/>
                <a:gd name="T36" fmla="*/ 1060 w 1073"/>
                <a:gd name="T37" fmla="*/ 340 h 421"/>
                <a:gd name="T38" fmla="*/ 1068 w 1073"/>
                <a:gd name="T39" fmla="*/ 318 h 421"/>
                <a:gd name="T40" fmla="*/ 1073 w 1073"/>
                <a:gd name="T41" fmla="*/ 292 h 421"/>
                <a:gd name="T42" fmla="*/ 1064 w 1073"/>
                <a:gd name="T43" fmla="*/ 252 h 421"/>
                <a:gd name="T44" fmla="*/ 1037 w 1073"/>
                <a:gd name="T45" fmla="*/ 205 h 421"/>
                <a:gd name="T46" fmla="*/ 1001 w 1073"/>
                <a:gd name="T47" fmla="*/ 157 h 421"/>
                <a:gd name="T48" fmla="*/ 947 w 1073"/>
                <a:gd name="T49" fmla="*/ 109 h 421"/>
                <a:gd name="T50" fmla="*/ 889 w 1073"/>
                <a:gd name="T51" fmla="*/ 65 h 421"/>
                <a:gd name="T52" fmla="*/ 826 w 1073"/>
                <a:gd name="T53" fmla="*/ 32 h 421"/>
                <a:gd name="T54" fmla="*/ 754 w 1073"/>
                <a:gd name="T55" fmla="*/ 7 h 421"/>
                <a:gd name="T56" fmla="*/ 687 w 1073"/>
                <a:gd name="T57" fmla="*/ 0 h 421"/>
                <a:gd name="T58" fmla="*/ 359 w 1073"/>
                <a:gd name="T59" fmla="*/ 0 h 4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73"/>
                <a:gd name="T91" fmla="*/ 0 h 421"/>
                <a:gd name="T92" fmla="*/ 1073 w 1073"/>
                <a:gd name="T93" fmla="*/ 421 h 4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73" h="421">
                  <a:moveTo>
                    <a:pt x="359" y="0"/>
                  </a:moveTo>
                  <a:lnTo>
                    <a:pt x="292" y="7"/>
                  </a:lnTo>
                  <a:lnTo>
                    <a:pt x="224" y="32"/>
                  </a:lnTo>
                  <a:lnTo>
                    <a:pt x="166" y="65"/>
                  </a:lnTo>
                  <a:lnTo>
                    <a:pt x="112" y="109"/>
                  </a:lnTo>
                  <a:lnTo>
                    <a:pt x="67" y="157"/>
                  </a:lnTo>
                  <a:lnTo>
                    <a:pt x="31" y="205"/>
                  </a:lnTo>
                  <a:lnTo>
                    <a:pt x="9" y="252"/>
                  </a:lnTo>
                  <a:lnTo>
                    <a:pt x="0" y="292"/>
                  </a:lnTo>
                  <a:lnTo>
                    <a:pt x="13" y="340"/>
                  </a:lnTo>
                  <a:lnTo>
                    <a:pt x="45" y="384"/>
                  </a:lnTo>
                  <a:lnTo>
                    <a:pt x="94" y="410"/>
                  </a:lnTo>
                  <a:lnTo>
                    <a:pt x="126" y="417"/>
                  </a:lnTo>
                  <a:lnTo>
                    <a:pt x="157" y="421"/>
                  </a:lnTo>
                  <a:lnTo>
                    <a:pt x="916" y="421"/>
                  </a:lnTo>
                  <a:lnTo>
                    <a:pt x="947" y="417"/>
                  </a:lnTo>
                  <a:lnTo>
                    <a:pt x="974" y="410"/>
                  </a:lnTo>
                  <a:lnTo>
                    <a:pt x="1028" y="384"/>
                  </a:lnTo>
                  <a:lnTo>
                    <a:pt x="1060" y="340"/>
                  </a:lnTo>
                  <a:lnTo>
                    <a:pt x="1068" y="318"/>
                  </a:lnTo>
                  <a:lnTo>
                    <a:pt x="1073" y="292"/>
                  </a:lnTo>
                  <a:lnTo>
                    <a:pt x="1064" y="252"/>
                  </a:lnTo>
                  <a:lnTo>
                    <a:pt x="1037" y="205"/>
                  </a:lnTo>
                  <a:lnTo>
                    <a:pt x="1001" y="157"/>
                  </a:lnTo>
                  <a:lnTo>
                    <a:pt x="947" y="109"/>
                  </a:lnTo>
                  <a:lnTo>
                    <a:pt x="889" y="65"/>
                  </a:lnTo>
                  <a:lnTo>
                    <a:pt x="826" y="32"/>
                  </a:lnTo>
                  <a:lnTo>
                    <a:pt x="754" y="7"/>
                  </a:lnTo>
                  <a:lnTo>
                    <a:pt x="687" y="0"/>
                  </a:lnTo>
                  <a:lnTo>
                    <a:pt x="359" y="0"/>
                  </a:lnTo>
                  <a:close/>
                </a:path>
              </a:pathLst>
            </a:custGeom>
            <a:solidFill>
              <a:srgbClr val="808080"/>
            </a:solidFill>
            <a:ln w="9525">
              <a:noFill/>
              <a:round/>
              <a:headEnd/>
              <a:tailEnd/>
            </a:ln>
          </p:spPr>
          <p:txBody>
            <a:bodyPr/>
            <a:lstStyle/>
            <a:p>
              <a:endParaRPr lang="en-GB" dirty="0"/>
            </a:p>
          </p:txBody>
        </p:sp>
        <p:sp>
          <p:nvSpPr>
            <p:cNvPr id="11" name="Freeform 9"/>
            <p:cNvSpPr>
              <a:spLocks/>
            </p:cNvSpPr>
            <p:nvPr/>
          </p:nvSpPr>
          <p:spPr bwMode="auto">
            <a:xfrm>
              <a:off x="2411" y="380"/>
              <a:ext cx="1051" cy="421"/>
            </a:xfrm>
            <a:custGeom>
              <a:avLst/>
              <a:gdLst>
                <a:gd name="T0" fmla="*/ 355 w 1051"/>
                <a:gd name="T1" fmla="*/ 0 h 421"/>
                <a:gd name="T2" fmla="*/ 287 w 1051"/>
                <a:gd name="T3" fmla="*/ 7 h 421"/>
                <a:gd name="T4" fmla="*/ 220 w 1051"/>
                <a:gd name="T5" fmla="*/ 32 h 421"/>
                <a:gd name="T6" fmla="*/ 162 w 1051"/>
                <a:gd name="T7" fmla="*/ 65 h 421"/>
                <a:gd name="T8" fmla="*/ 108 w 1051"/>
                <a:gd name="T9" fmla="*/ 109 h 421"/>
                <a:gd name="T10" fmla="*/ 63 w 1051"/>
                <a:gd name="T11" fmla="*/ 157 h 421"/>
                <a:gd name="T12" fmla="*/ 31 w 1051"/>
                <a:gd name="T13" fmla="*/ 205 h 421"/>
                <a:gd name="T14" fmla="*/ 9 w 1051"/>
                <a:gd name="T15" fmla="*/ 252 h 421"/>
                <a:gd name="T16" fmla="*/ 0 w 1051"/>
                <a:gd name="T17" fmla="*/ 292 h 421"/>
                <a:gd name="T18" fmla="*/ 13 w 1051"/>
                <a:gd name="T19" fmla="*/ 340 h 421"/>
                <a:gd name="T20" fmla="*/ 45 w 1051"/>
                <a:gd name="T21" fmla="*/ 384 h 421"/>
                <a:gd name="T22" fmla="*/ 94 w 1051"/>
                <a:gd name="T23" fmla="*/ 410 h 421"/>
                <a:gd name="T24" fmla="*/ 121 w 1051"/>
                <a:gd name="T25" fmla="*/ 417 h 421"/>
                <a:gd name="T26" fmla="*/ 153 w 1051"/>
                <a:gd name="T27" fmla="*/ 421 h 421"/>
                <a:gd name="T28" fmla="*/ 898 w 1051"/>
                <a:gd name="T29" fmla="*/ 421 h 421"/>
                <a:gd name="T30" fmla="*/ 929 w 1051"/>
                <a:gd name="T31" fmla="*/ 417 h 421"/>
                <a:gd name="T32" fmla="*/ 956 w 1051"/>
                <a:gd name="T33" fmla="*/ 410 h 421"/>
                <a:gd name="T34" fmla="*/ 1006 w 1051"/>
                <a:gd name="T35" fmla="*/ 384 h 421"/>
                <a:gd name="T36" fmla="*/ 1037 w 1051"/>
                <a:gd name="T37" fmla="*/ 340 h 421"/>
                <a:gd name="T38" fmla="*/ 1051 w 1051"/>
                <a:gd name="T39" fmla="*/ 292 h 421"/>
                <a:gd name="T40" fmla="*/ 1042 w 1051"/>
                <a:gd name="T41" fmla="*/ 252 h 421"/>
                <a:gd name="T42" fmla="*/ 1019 w 1051"/>
                <a:gd name="T43" fmla="*/ 205 h 421"/>
                <a:gd name="T44" fmla="*/ 979 w 1051"/>
                <a:gd name="T45" fmla="*/ 157 h 421"/>
                <a:gd name="T46" fmla="*/ 929 w 1051"/>
                <a:gd name="T47" fmla="*/ 109 h 421"/>
                <a:gd name="T48" fmla="*/ 875 w 1051"/>
                <a:gd name="T49" fmla="*/ 65 h 421"/>
                <a:gd name="T50" fmla="*/ 808 w 1051"/>
                <a:gd name="T51" fmla="*/ 32 h 421"/>
                <a:gd name="T52" fmla="*/ 741 w 1051"/>
                <a:gd name="T53" fmla="*/ 7 h 421"/>
                <a:gd name="T54" fmla="*/ 673 w 1051"/>
                <a:gd name="T55" fmla="*/ 0 h 421"/>
                <a:gd name="T56" fmla="*/ 355 w 105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1"/>
                <a:gd name="T88" fmla="*/ 0 h 421"/>
                <a:gd name="T89" fmla="*/ 1051 w 105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1" h="421">
                  <a:moveTo>
                    <a:pt x="355" y="0"/>
                  </a:moveTo>
                  <a:lnTo>
                    <a:pt x="287" y="7"/>
                  </a:lnTo>
                  <a:lnTo>
                    <a:pt x="220" y="32"/>
                  </a:lnTo>
                  <a:lnTo>
                    <a:pt x="162" y="65"/>
                  </a:lnTo>
                  <a:lnTo>
                    <a:pt x="108" y="109"/>
                  </a:lnTo>
                  <a:lnTo>
                    <a:pt x="63" y="157"/>
                  </a:lnTo>
                  <a:lnTo>
                    <a:pt x="31" y="205"/>
                  </a:lnTo>
                  <a:lnTo>
                    <a:pt x="9" y="252"/>
                  </a:lnTo>
                  <a:lnTo>
                    <a:pt x="0" y="292"/>
                  </a:lnTo>
                  <a:lnTo>
                    <a:pt x="13" y="340"/>
                  </a:lnTo>
                  <a:lnTo>
                    <a:pt x="45" y="384"/>
                  </a:lnTo>
                  <a:lnTo>
                    <a:pt x="94" y="410"/>
                  </a:lnTo>
                  <a:lnTo>
                    <a:pt x="121" y="417"/>
                  </a:lnTo>
                  <a:lnTo>
                    <a:pt x="153" y="421"/>
                  </a:lnTo>
                  <a:lnTo>
                    <a:pt x="898" y="421"/>
                  </a:lnTo>
                  <a:lnTo>
                    <a:pt x="929" y="417"/>
                  </a:lnTo>
                  <a:lnTo>
                    <a:pt x="956" y="410"/>
                  </a:lnTo>
                  <a:lnTo>
                    <a:pt x="1006" y="384"/>
                  </a:lnTo>
                  <a:lnTo>
                    <a:pt x="1037" y="340"/>
                  </a:lnTo>
                  <a:lnTo>
                    <a:pt x="1051" y="292"/>
                  </a:lnTo>
                  <a:lnTo>
                    <a:pt x="1042" y="252"/>
                  </a:lnTo>
                  <a:lnTo>
                    <a:pt x="1019" y="205"/>
                  </a:lnTo>
                  <a:lnTo>
                    <a:pt x="979" y="157"/>
                  </a:lnTo>
                  <a:lnTo>
                    <a:pt x="929" y="109"/>
                  </a:lnTo>
                  <a:lnTo>
                    <a:pt x="875" y="65"/>
                  </a:lnTo>
                  <a:lnTo>
                    <a:pt x="808" y="32"/>
                  </a:lnTo>
                  <a:lnTo>
                    <a:pt x="741" y="7"/>
                  </a:lnTo>
                  <a:lnTo>
                    <a:pt x="673" y="0"/>
                  </a:lnTo>
                  <a:lnTo>
                    <a:pt x="355" y="0"/>
                  </a:lnTo>
                  <a:close/>
                </a:path>
              </a:pathLst>
            </a:custGeom>
            <a:solidFill>
              <a:srgbClr val="898989"/>
            </a:solidFill>
            <a:ln w="9525">
              <a:noFill/>
              <a:round/>
              <a:headEnd/>
              <a:tailEnd/>
            </a:ln>
          </p:spPr>
          <p:txBody>
            <a:bodyPr/>
            <a:lstStyle/>
            <a:p>
              <a:endParaRPr lang="en-GB" dirty="0"/>
            </a:p>
          </p:txBody>
        </p:sp>
        <p:sp>
          <p:nvSpPr>
            <p:cNvPr id="12" name="Freeform 10"/>
            <p:cNvSpPr>
              <a:spLocks/>
            </p:cNvSpPr>
            <p:nvPr/>
          </p:nvSpPr>
          <p:spPr bwMode="auto">
            <a:xfrm>
              <a:off x="2420" y="380"/>
              <a:ext cx="1033" cy="421"/>
            </a:xfrm>
            <a:custGeom>
              <a:avLst/>
              <a:gdLst>
                <a:gd name="T0" fmla="*/ 346 w 1033"/>
                <a:gd name="T1" fmla="*/ 0 h 421"/>
                <a:gd name="T2" fmla="*/ 278 w 1033"/>
                <a:gd name="T3" fmla="*/ 7 h 421"/>
                <a:gd name="T4" fmla="*/ 215 w 1033"/>
                <a:gd name="T5" fmla="*/ 32 h 421"/>
                <a:gd name="T6" fmla="*/ 157 w 1033"/>
                <a:gd name="T7" fmla="*/ 65 h 421"/>
                <a:gd name="T8" fmla="*/ 108 w 1033"/>
                <a:gd name="T9" fmla="*/ 109 h 421"/>
                <a:gd name="T10" fmla="*/ 63 w 1033"/>
                <a:gd name="T11" fmla="*/ 157 h 421"/>
                <a:gd name="T12" fmla="*/ 27 w 1033"/>
                <a:gd name="T13" fmla="*/ 205 h 421"/>
                <a:gd name="T14" fmla="*/ 9 w 1033"/>
                <a:gd name="T15" fmla="*/ 252 h 421"/>
                <a:gd name="T16" fmla="*/ 0 w 1033"/>
                <a:gd name="T17" fmla="*/ 292 h 421"/>
                <a:gd name="T18" fmla="*/ 13 w 1033"/>
                <a:gd name="T19" fmla="*/ 340 h 421"/>
                <a:gd name="T20" fmla="*/ 45 w 1033"/>
                <a:gd name="T21" fmla="*/ 384 h 421"/>
                <a:gd name="T22" fmla="*/ 94 w 1033"/>
                <a:gd name="T23" fmla="*/ 410 h 421"/>
                <a:gd name="T24" fmla="*/ 121 w 1033"/>
                <a:gd name="T25" fmla="*/ 417 h 421"/>
                <a:gd name="T26" fmla="*/ 153 w 1033"/>
                <a:gd name="T27" fmla="*/ 421 h 421"/>
                <a:gd name="T28" fmla="*/ 880 w 1033"/>
                <a:gd name="T29" fmla="*/ 421 h 421"/>
                <a:gd name="T30" fmla="*/ 911 w 1033"/>
                <a:gd name="T31" fmla="*/ 417 h 421"/>
                <a:gd name="T32" fmla="*/ 938 w 1033"/>
                <a:gd name="T33" fmla="*/ 410 h 421"/>
                <a:gd name="T34" fmla="*/ 988 w 1033"/>
                <a:gd name="T35" fmla="*/ 384 h 421"/>
                <a:gd name="T36" fmla="*/ 1019 w 1033"/>
                <a:gd name="T37" fmla="*/ 340 h 421"/>
                <a:gd name="T38" fmla="*/ 1033 w 1033"/>
                <a:gd name="T39" fmla="*/ 292 h 421"/>
                <a:gd name="T40" fmla="*/ 1024 w 1033"/>
                <a:gd name="T41" fmla="*/ 252 h 421"/>
                <a:gd name="T42" fmla="*/ 1001 w 1033"/>
                <a:gd name="T43" fmla="*/ 205 h 421"/>
                <a:gd name="T44" fmla="*/ 961 w 1033"/>
                <a:gd name="T45" fmla="*/ 157 h 421"/>
                <a:gd name="T46" fmla="*/ 916 w 1033"/>
                <a:gd name="T47" fmla="*/ 109 h 421"/>
                <a:gd name="T48" fmla="*/ 857 w 1033"/>
                <a:gd name="T49" fmla="*/ 65 h 421"/>
                <a:gd name="T50" fmla="*/ 795 w 1033"/>
                <a:gd name="T51" fmla="*/ 32 h 421"/>
                <a:gd name="T52" fmla="*/ 727 w 1033"/>
                <a:gd name="T53" fmla="*/ 7 h 421"/>
                <a:gd name="T54" fmla="*/ 660 w 1033"/>
                <a:gd name="T55" fmla="*/ 0 h 421"/>
                <a:gd name="T56" fmla="*/ 346 w 1033"/>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3"/>
                <a:gd name="T88" fmla="*/ 0 h 421"/>
                <a:gd name="T89" fmla="*/ 1033 w 1033"/>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3" h="421">
                  <a:moveTo>
                    <a:pt x="346" y="0"/>
                  </a:moveTo>
                  <a:lnTo>
                    <a:pt x="278" y="7"/>
                  </a:lnTo>
                  <a:lnTo>
                    <a:pt x="215" y="32"/>
                  </a:lnTo>
                  <a:lnTo>
                    <a:pt x="157" y="65"/>
                  </a:lnTo>
                  <a:lnTo>
                    <a:pt x="108" y="109"/>
                  </a:lnTo>
                  <a:lnTo>
                    <a:pt x="63" y="157"/>
                  </a:lnTo>
                  <a:lnTo>
                    <a:pt x="27" y="205"/>
                  </a:lnTo>
                  <a:lnTo>
                    <a:pt x="9" y="252"/>
                  </a:lnTo>
                  <a:lnTo>
                    <a:pt x="0" y="292"/>
                  </a:lnTo>
                  <a:lnTo>
                    <a:pt x="13" y="340"/>
                  </a:lnTo>
                  <a:lnTo>
                    <a:pt x="45" y="384"/>
                  </a:lnTo>
                  <a:lnTo>
                    <a:pt x="94" y="410"/>
                  </a:lnTo>
                  <a:lnTo>
                    <a:pt x="121" y="417"/>
                  </a:lnTo>
                  <a:lnTo>
                    <a:pt x="153" y="421"/>
                  </a:lnTo>
                  <a:lnTo>
                    <a:pt x="880" y="421"/>
                  </a:lnTo>
                  <a:lnTo>
                    <a:pt x="911" y="417"/>
                  </a:lnTo>
                  <a:lnTo>
                    <a:pt x="938" y="410"/>
                  </a:lnTo>
                  <a:lnTo>
                    <a:pt x="988" y="384"/>
                  </a:lnTo>
                  <a:lnTo>
                    <a:pt x="1019" y="340"/>
                  </a:lnTo>
                  <a:lnTo>
                    <a:pt x="1033" y="292"/>
                  </a:lnTo>
                  <a:lnTo>
                    <a:pt x="1024" y="252"/>
                  </a:lnTo>
                  <a:lnTo>
                    <a:pt x="1001" y="205"/>
                  </a:lnTo>
                  <a:lnTo>
                    <a:pt x="961" y="157"/>
                  </a:lnTo>
                  <a:lnTo>
                    <a:pt x="916" y="109"/>
                  </a:lnTo>
                  <a:lnTo>
                    <a:pt x="857" y="65"/>
                  </a:lnTo>
                  <a:lnTo>
                    <a:pt x="795" y="32"/>
                  </a:lnTo>
                  <a:lnTo>
                    <a:pt x="727" y="7"/>
                  </a:lnTo>
                  <a:lnTo>
                    <a:pt x="660" y="0"/>
                  </a:lnTo>
                  <a:lnTo>
                    <a:pt x="346" y="0"/>
                  </a:lnTo>
                  <a:close/>
                </a:path>
              </a:pathLst>
            </a:custGeom>
            <a:solidFill>
              <a:srgbClr val="929292"/>
            </a:solidFill>
            <a:ln w="9525">
              <a:noFill/>
              <a:round/>
              <a:headEnd/>
              <a:tailEnd/>
            </a:ln>
          </p:spPr>
          <p:txBody>
            <a:bodyPr/>
            <a:lstStyle/>
            <a:p>
              <a:endParaRPr lang="en-GB" dirty="0"/>
            </a:p>
          </p:txBody>
        </p:sp>
        <p:sp>
          <p:nvSpPr>
            <p:cNvPr id="13" name="Freeform 11"/>
            <p:cNvSpPr>
              <a:spLocks/>
            </p:cNvSpPr>
            <p:nvPr/>
          </p:nvSpPr>
          <p:spPr bwMode="auto">
            <a:xfrm>
              <a:off x="2424" y="380"/>
              <a:ext cx="1020" cy="421"/>
            </a:xfrm>
            <a:custGeom>
              <a:avLst/>
              <a:gdLst>
                <a:gd name="T0" fmla="*/ 342 w 1020"/>
                <a:gd name="T1" fmla="*/ 0 h 421"/>
                <a:gd name="T2" fmla="*/ 279 w 1020"/>
                <a:gd name="T3" fmla="*/ 7 h 421"/>
                <a:gd name="T4" fmla="*/ 216 w 1020"/>
                <a:gd name="T5" fmla="*/ 32 h 421"/>
                <a:gd name="T6" fmla="*/ 158 w 1020"/>
                <a:gd name="T7" fmla="*/ 65 h 421"/>
                <a:gd name="T8" fmla="*/ 104 w 1020"/>
                <a:gd name="T9" fmla="*/ 109 h 421"/>
                <a:gd name="T10" fmla="*/ 63 w 1020"/>
                <a:gd name="T11" fmla="*/ 157 h 421"/>
                <a:gd name="T12" fmla="*/ 27 w 1020"/>
                <a:gd name="T13" fmla="*/ 205 h 421"/>
                <a:gd name="T14" fmla="*/ 9 w 1020"/>
                <a:gd name="T15" fmla="*/ 252 h 421"/>
                <a:gd name="T16" fmla="*/ 0 w 1020"/>
                <a:gd name="T17" fmla="*/ 292 h 421"/>
                <a:gd name="T18" fmla="*/ 14 w 1020"/>
                <a:gd name="T19" fmla="*/ 340 h 421"/>
                <a:gd name="T20" fmla="*/ 45 w 1020"/>
                <a:gd name="T21" fmla="*/ 384 h 421"/>
                <a:gd name="T22" fmla="*/ 95 w 1020"/>
                <a:gd name="T23" fmla="*/ 410 h 421"/>
                <a:gd name="T24" fmla="*/ 122 w 1020"/>
                <a:gd name="T25" fmla="*/ 417 h 421"/>
                <a:gd name="T26" fmla="*/ 153 w 1020"/>
                <a:gd name="T27" fmla="*/ 421 h 421"/>
                <a:gd name="T28" fmla="*/ 867 w 1020"/>
                <a:gd name="T29" fmla="*/ 421 h 421"/>
                <a:gd name="T30" fmla="*/ 898 w 1020"/>
                <a:gd name="T31" fmla="*/ 417 h 421"/>
                <a:gd name="T32" fmla="*/ 925 w 1020"/>
                <a:gd name="T33" fmla="*/ 410 h 421"/>
                <a:gd name="T34" fmla="*/ 975 w 1020"/>
                <a:gd name="T35" fmla="*/ 384 h 421"/>
                <a:gd name="T36" fmla="*/ 1006 w 1020"/>
                <a:gd name="T37" fmla="*/ 340 h 421"/>
                <a:gd name="T38" fmla="*/ 1020 w 1020"/>
                <a:gd name="T39" fmla="*/ 292 h 421"/>
                <a:gd name="T40" fmla="*/ 1011 w 1020"/>
                <a:gd name="T41" fmla="*/ 252 h 421"/>
                <a:gd name="T42" fmla="*/ 988 w 1020"/>
                <a:gd name="T43" fmla="*/ 205 h 421"/>
                <a:gd name="T44" fmla="*/ 948 w 1020"/>
                <a:gd name="T45" fmla="*/ 157 h 421"/>
                <a:gd name="T46" fmla="*/ 903 w 1020"/>
                <a:gd name="T47" fmla="*/ 109 h 421"/>
                <a:gd name="T48" fmla="*/ 844 w 1020"/>
                <a:gd name="T49" fmla="*/ 65 h 421"/>
                <a:gd name="T50" fmla="*/ 782 w 1020"/>
                <a:gd name="T51" fmla="*/ 32 h 421"/>
                <a:gd name="T52" fmla="*/ 719 w 1020"/>
                <a:gd name="T53" fmla="*/ 7 h 421"/>
                <a:gd name="T54" fmla="*/ 651 w 1020"/>
                <a:gd name="T55" fmla="*/ 0 h 421"/>
                <a:gd name="T56" fmla="*/ 342 w 1020"/>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20"/>
                <a:gd name="T88" fmla="*/ 0 h 421"/>
                <a:gd name="T89" fmla="*/ 1020 w 1020"/>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20" h="421">
                  <a:moveTo>
                    <a:pt x="342" y="0"/>
                  </a:moveTo>
                  <a:lnTo>
                    <a:pt x="279" y="7"/>
                  </a:lnTo>
                  <a:lnTo>
                    <a:pt x="216" y="32"/>
                  </a:lnTo>
                  <a:lnTo>
                    <a:pt x="158" y="65"/>
                  </a:lnTo>
                  <a:lnTo>
                    <a:pt x="104" y="109"/>
                  </a:lnTo>
                  <a:lnTo>
                    <a:pt x="63" y="157"/>
                  </a:lnTo>
                  <a:lnTo>
                    <a:pt x="27" y="205"/>
                  </a:lnTo>
                  <a:lnTo>
                    <a:pt x="9" y="252"/>
                  </a:lnTo>
                  <a:lnTo>
                    <a:pt x="0" y="292"/>
                  </a:lnTo>
                  <a:lnTo>
                    <a:pt x="14" y="340"/>
                  </a:lnTo>
                  <a:lnTo>
                    <a:pt x="45" y="384"/>
                  </a:lnTo>
                  <a:lnTo>
                    <a:pt x="95" y="410"/>
                  </a:lnTo>
                  <a:lnTo>
                    <a:pt x="122" y="417"/>
                  </a:lnTo>
                  <a:lnTo>
                    <a:pt x="153" y="421"/>
                  </a:lnTo>
                  <a:lnTo>
                    <a:pt x="867" y="421"/>
                  </a:lnTo>
                  <a:lnTo>
                    <a:pt x="898" y="417"/>
                  </a:lnTo>
                  <a:lnTo>
                    <a:pt x="925" y="410"/>
                  </a:lnTo>
                  <a:lnTo>
                    <a:pt x="975" y="384"/>
                  </a:lnTo>
                  <a:lnTo>
                    <a:pt x="1006" y="340"/>
                  </a:lnTo>
                  <a:lnTo>
                    <a:pt x="1020" y="292"/>
                  </a:lnTo>
                  <a:lnTo>
                    <a:pt x="1011" y="252"/>
                  </a:lnTo>
                  <a:lnTo>
                    <a:pt x="988" y="205"/>
                  </a:lnTo>
                  <a:lnTo>
                    <a:pt x="948" y="157"/>
                  </a:lnTo>
                  <a:lnTo>
                    <a:pt x="903" y="109"/>
                  </a:lnTo>
                  <a:lnTo>
                    <a:pt x="844" y="65"/>
                  </a:lnTo>
                  <a:lnTo>
                    <a:pt x="782" y="32"/>
                  </a:lnTo>
                  <a:lnTo>
                    <a:pt x="719" y="7"/>
                  </a:lnTo>
                  <a:lnTo>
                    <a:pt x="651" y="0"/>
                  </a:lnTo>
                  <a:lnTo>
                    <a:pt x="342" y="0"/>
                  </a:lnTo>
                  <a:close/>
                </a:path>
              </a:pathLst>
            </a:custGeom>
            <a:solidFill>
              <a:srgbClr val="9B9B9B"/>
            </a:solidFill>
            <a:ln w="9525">
              <a:noFill/>
              <a:round/>
              <a:headEnd/>
              <a:tailEnd/>
            </a:ln>
          </p:spPr>
          <p:txBody>
            <a:bodyPr/>
            <a:lstStyle/>
            <a:p>
              <a:endParaRPr lang="en-GB" dirty="0"/>
            </a:p>
          </p:txBody>
        </p:sp>
        <p:sp>
          <p:nvSpPr>
            <p:cNvPr id="14" name="Freeform 12"/>
            <p:cNvSpPr>
              <a:spLocks/>
            </p:cNvSpPr>
            <p:nvPr/>
          </p:nvSpPr>
          <p:spPr bwMode="auto">
            <a:xfrm>
              <a:off x="2433" y="380"/>
              <a:ext cx="997" cy="421"/>
            </a:xfrm>
            <a:custGeom>
              <a:avLst/>
              <a:gdLst>
                <a:gd name="T0" fmla="*/ 337 w 997"/>
                <a:gd name="T1" fmla="*/ 0 h 421"/>
                <a:gd name="T2" fmla="*/ 274 w 997"/>
                <a:gd name="T3" fmla="*/ 7 h 421"/>
                <a:gd name="T4" fmla="*/ 211 w 997"/>
                <a:gd name="T5" fmla="*/ 32 h 421"/>
                <a:gd name="T6" fmla="*/ 153 w 997"/>
                <a:gd name="T7" fmla="*/ 65 h 421"/>
                <a:gd name="T8" fmla="*/ 104 w 997"/>
                <a:gd name="T9" fmla="*/ 109 h 421"/>
                <a:gd name="T10" fmla="*/ 59 w 997"/>
                <a:gd name="T11" fmla="*/ 157 h 421"/>
                <a:gd name="T12" fmla="*/ 27 w 997"/>
                <a:gd name="T13" fmla="*/ 205 h 421"/>
                <a:gd name="T14" fmla="*/ 9 w 997"/>
                <a:gd name="T15" fmla="*/ 252 h 421"/>
                <a:gd name="T16" fmla="*/ 0 w 997"/>
                <a:gd name="T17" fmla="*/ 292 h 421"/>
                <a:gd name="T18" fmla="*/ 14 w 997"/>
                <a:gd name="T19" fmla="*/ 340 h 421"/>
                <a:gd name="T20" fmla="*/ 45 w 997"/>
                <a:gd name="T21" fmla="*/ 384 h 421"/>
                <a:gd name="T22" fmla="*/ 90 w 997"/>
                <a:gd name="T23" fmla="*/ 410 h 421"/>
                <a:gd name="T24" fmla="*/ 117 w 997"/>
                <a:gd name="T25" fmla="*/ 417 h 421"/>
                <a:gd name="T26" fmla="*/ 149 w 997"/>
                <a:gd name="T27" fmla="*/ 421 h 421"/>
                <a:gd name="T28" fmla="*/ 853 w 997"/>
                <a:gd name="T29" fmla="*/ 421 h 421"/>
                <a:gd name="T30" fmla="*/ 885 w 997"/>
                <a:gd name="T31" fmla="*/ 417 h 421"/>
                <a:gd name="T32" fmla="*/ 912 w 997"/>
                <a:gd name="T33" fmla="*/ 410 h 421"/>
                <a:gd name="T34" fmla="*/ 957 w 997"/>
                <a:gd name="T35" fmla="*/ 384 h 421"/>
                <a:gd name="T36" fmla="*/ 988 w 997"/>
                <a:gd name="T37" fmla="*/ 340 h 421"/>
                <a:gd name="T38" fmla="*/ 997 w 997"/>
                <a:gd name="T39" fmla="*/ 292 h 421"/>
                <a:gd name="T40" fmla="*/ 988 w 997"/>
                <a:gd name="T41" fmla="*/ 252 h 421"/>
                <a:gd name="T42" fmla="*/ 966 w 997"/>
                <a:gd name="T43" fmla="*/ 205 h 421"/>
                <a:gd name="T44" fmla="*/ 930 w 997"/>
                <a:gd name="T45" fmla="*/ 157 h 421"/>
                <a:gd name="T46" fmla="*/ 885 w 997"/>
                <a:gd name="T47" fmla="*/ 109 h 421"/>
                <a:gd name="T48" fmla="*/ 831 w 997"/>
                <a:gd name="T49" fmla="*/ 65 h 421"/>
                <a:gd name="T50" fmla="*/ 768 w 997"/>
                <a:gd name="T51" fmla="*/ 32 h 421"/>
                <a:gd name="T52" fmla="*/ 705 w 997"/>
                <a:gd name="T53" fmla="*/ 7 h 421"/>
                <a:gd name="T54" fmla="*/ 642 w 997"/>
                <a:gd name="T55" fmla="*/ 0 h 421"/>
                <a:gd name="T56" fmla="*/ 337 w 997"/>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7"/>
                <a:gd name="T88" fmla="*/ 0 h 421"/>
                <a:gd name="T89" fmla="*/ 997 w 997"/>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7" h="421">
                  <a:moveTo>
                    <a:pt x="337" y="0"/>
                  </a:moveTo>
                  <a:lnTo>
                    <a:pt x="274" y="7"/>
                  </a:lnTo>
                  <a:lnTo>
                    <a:pt x="211" y="32"/>
                  </a:lnTo>
                  <a:lnTo>
                    <a:pt x="153" y="65"/>
                  </a:lnTo>
                  <a:lnTo>
                    <a:pt x="104" y="109"/>
                  </a:lnTo>
                  <a:lnTo>
                    <a:pt x="59" y="157"/>
                  </a:lnTo>
                  <a:lnTo>
                    <a:pt x="27" y="205"/>
                  </a:lnTo>
                  <a:lnTo>
                    <a:pt x="9" y="252"/>
                  </a:lnTo>
                  <a:lnTo>
                    <a:pt x="0" y="292"/>
                  </a:lnTo>
                  <a:lnTo>
                    <a:pt x="14" y="340"/>
                  </a:lnTo>
                  <a:lnTo>
                    <a:pt x="45" y="384"/>
                  </a:lnTo>
                  <a:lnTo>
                    <a:pt x="90" y="410"/>
                  </a:lnTo>
                  <a:lnTo>
                    <a:pt x="117" y="417"/>
                  </a:lnTo>
                  <a:lnTo>
                    <a:pt x="149" y="421"/>
                  </a:lnTo>
                  <a:lnTo>
                    <a:pt x="853" y="421"/>
                  </a:lnTo>
                  <a:lnTo>
                    <a:pt x="885" y="417"/>
                  </a:lnTo>
                  <a:lnTo>
                    <a:pt x="912" y="410"/>
                  </a:lnTo>
                  <a:lnTo>
                    <a:pt x="957" y="384"/>
                  </a:lnTo>
                  <a:lnTo>
                    <a:pt x="988" y="340"/>
                  </a:lnTo>
                  <a:lnTo>
                    <a:pt x="997" y="292"/>
                  </a:lnTo>
                  <a:lnTo>
                    <a:pt x="988" y="252"/>
                  </a:lnTo>
                  <a:lnTo>
                    <a:pt x="966" y="205"/>
                  </a:lnTo>
                  <a:lnTo>
                    <a:pt x="930" y="157"/>
                  </a:lnTo>
                  <a:lnTo>
                    <a:pt x="885" y="109"/>
                  </a:lnTo>
                  <a:lnTo>
                    <a:pt x="831" y="65"/>
                  </a:lnTo>
                  <a:lnTo>
                    <a:pt x="768" y="32"/>
                  </a:lnTo>
                  <a:lnTo>
                    <a:pt x="705" y="7"/>
                  </a:lnTo>
                  <a:lnTo>
                    <a:pt x="642" y="0"/>
                  </a:lnTo>
                  <a:lnTo>
                    <a:pt x="337" y="0"/>
                  </a:lnTo>
                  <a:close/>
                </a:path>
              </a:pathLst>
            </a:custGeom>
            <a:solidFill>
              <a:srgbClr val="A5A5A5"/>
            </a:solidFill>
            <a:ln w="9525">
              <a:noFill/>
              <a:round/>
              <a:headEnd/>
              <a:tailEnd/>
            </a:ln>
          </p:spPr>
          <p:txBody>
            <a:bodyPr/>
            <a:lstStyle/>
            <a:p>
              <a:endParaRPr lang="en-GB" dirty="0"/>
            </a:p>
          </p:txBody>
        </p:sp>
        <p:sp>
          <p:nvSpPr>
            <p:cNvPr id="15" name="Freeform 13"/>
            <p:cNvSpPr>
              <a:spLocks/>
            </p:cNvSpPr>
            <p:nvPr/>
          </p:nvSpPr>
          <p:spPr bwMode="auto">
            <a:xfrm>
              <a:off x="2442" y="380"/>
              <a:ext cx="979" cy="421"/>
            </a:xfrm>
            <a:custGeom>
              <a:avLst/>
              <a:gdLst>
                <a:gd name="T0" fmla="*/ 328 w 979"/>
                <a:gd name="T1" fmla="*/ 0 h 421"/>
                <a:gd name="T2" fmla="*/ 265 w 979"/>
                <a:gd name="T3" fmla="*/ 7 h 421"/>
                <a:gd name="T4" fmla="*/ 207 w 979"/>
                <a:gd name="T5" fmla="*/ 32 h 421"/>
                <a:gd name="T6" fmla="*/ 149 w 979"/>
                <a:gd name="T7" fmla="*/ 65 h 421"/>
                <a:gd name="T8" fmla="*/ 99 w 979"/>
                <a:gd name="T9" fmla="*/ 109 h 421"/>
                <a:gd name="T10" fmla="*/ 59 w 979"/>
                <a:gd name="T11" fmla="*/ 157 h 421"/>
                <a:gd name="T12" fmla="*/ 27 w 979"/>
                <a:gd name="T13" fmla="*/ 205 h 421"/>
                <a:gd name="T14" fmla="*/ 9 w 979"/>
                <a:gd name="T15" fmla="*/ 252 h 421"/>
                <a:gd name="T16" fmla="*/ 0 w 979"/>
                <a:gd name="T17" fmla="*/ 292 h 421"/>
                <a:gd name="T18" fmla="*/ 9 w 979"/>
                <a:gd name="T19" fmla="*/ 340 h 421"/>
                <a:gd name="T20" fmla="*/ 41 w 979"/>
                <a:gd name="T21" fmla="*/ 384 h 421"/>
                <a:gd name="T22" fmla="*/ 86 w 979"/>
                <a:gd name="T23" fmla="*/ 410 h 421"/>
                <a:gd name="T24" fmla="*/ 113 w 979"/>
                <a:gd name="T25" fmla="*/ 417 h 421"/>
                <a:gd name="T26" fmla="*/ 144 w 979"/>
                <a:gd name="T27" fmla="*/ 421 h 421"/>
                <a:gd name="T28" fmla="*/ 835 w 979"/>
                <a:gd name="T29" fmla="*/ 421 h 421"/>
                <a:gd name="T30" fmla="*/ 889 w 979"/>
                <a:gd name="T31" fmla="*/ 410 h 421"/>
                <a:gd name="T32" fmla="*/ 934 w 979"/>
                <a:gd name="T33" fmla="*/ 384 h 421"/>
                <a:gd name="T34" fmla="*/ 966 w 979"/>
                <a:gd name="T35" fmla="*/ 340 h 421"/>
                <a:gd name="T36" fmla="*/ 979 w 979"/>
                <a:gd name="T37" fmla="*/ 292 h 421"/>
                <a:gd name="T38" fmla="*/ 970 w 979"/>
                <a:gd name="T39" fmla="*/ 252 h 421"/>
                <a:gd name="T40" fmla="*/ 948 w 979"/>
                <a:gd name="T41" fmla="*/ 205 h 421"/>
                <a:gd name="T42" fmla="*/ 912 w 979"/>
                <a:gd name="T43" fmla="*/ 157 h 421"/>
                <a:gd name="T44" fmla="*/ 867 w 979"/>
                <a:gd name="T45" fmla="*/ 109 h 421"/>
                <a:gd name="T46" fmla="*/ 813 w 979"/>
                <a:gd name="T47" fmla="*/ 65 h 421"/>
                <a:gd name="T48" fmla="*/ 755 w 979"/>
                <a:gd name="T49" fmla="*/ 32 h 421"/>
                <a:gd name="T50" fmla="*/ 692 w 979"/>
                <a:gd name="T51" fmla="*/ 7 h 421"/>
                <a:gd name="T52" fmla="*/ 629 w 979"/>
                <a:gd name="T53" fmla="*/ 0 h 421"/>
                <a:gd name="T54" fmla="*/ 328 w 979"/>
                <a:gd name="T55" fmla="*/ 0 h 4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9"/>
                <a:gd name="T85" fmla="*/ 0 h 421"/>
                <a:gd name="T86" fmla="*/ 979 w 979"/>
                <a:gd name="T87" fmla="*/ 421 h 4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9" h="421">
                  <a:moveTo>
                    <a:pt x="328" y="0"/>
                  </a:moveTo>
                  <a:lnTo>
                    <a:pt x="265" y="7"/>
                  </a:lnTo>
                  <a:lnTo>
                    <a:pt x="207" y="32"/>
                  </a:lnTo>
                  <a:lnTo>
                    <a:pt x="149" y="65"/>
                  </a:lnTo>
                  <a:lnTo>
                    <a:pt x="99" y="109"/>
                  </a:lnTo>
                  <a:lnTo>
                    <a:pt x="59" y="157"/>
                  </a:lnTo>
                  <a:lnTo>
                    <a:pt x="27" y="205"/>
                  </a:lnTo>
                  <a:lnTo>
                    <a:pt x="9" y="252"/>
                  </a:lnTo>
                  <a:lnTo>
                    <a:pt x="0" y="292"/>
                  </a:lnTo>
                  <a:lnTo>
                    <a:pt x="9" y="340"/>
                  </a:lnTo>
                  <a:lnTo>
                    <a:pt x="41" y="384"/>
                  </a:lnTo>
                  <a:lnTo>
                    <a:pt x="86" y="410"/>
                  </a:lnTo>
                  <a:lnTo>
                    <a:pt x="113" y="417"/>
                  </a:lnTo>
                  <a:lnTo>
                    <a:pt x="144" y="421"/>
                  </a:lnTo>
                  <a:lnTo>
                    <a:pt x="835" y="421"/>
                  </a:lnTo>
                  <a:lnTo>
                    <a:pt x="889" y="410"/>
                  </a:lnTo>
                  <a:lnTo>
                    <a:pt x="934" y="384"/>
                  </a:lnTo>
                  <a:lnTo>
                    <a:pt x="966" y="340"/>
                  </a:lnTo>
                  <a:lnTo>
                    <a:pt x="979" y="292"/>
                  </a:lnTo>
                  <a:lnTo>
                    <a:pt x="970" y="252"/>
                  </a:lnTo>
                  <a:lnTo>
                    <a:pt x="948" y="205"/>
                  </a:lnTo>
                  <a:lnTo>
                    <a:pt x="912" y="157"/>
                  </a:lnTo>
                  <a:lnTo>
                    <a:pt x="867" y="109"/>
                  </a:lnTo>
                  <a:lnTo>
                    <a:pt x="813" y="65"/>
                  </a:lnTo>
                  <a:lnTo>
                    <a:pt x="755" y="32"/>
                  </a:lnTo>
                  <a:lnTo>
                    <a:pt x="692" y="7"/>
                  </a:lnTo>
                  <a:lnTo>
                    <a:pt x="629" y="0"/>
                  </a:lnTo>
                  <a:lnTo>
                    <a:pt x="328" y="0"/>
                  </a:lnTo>
                  <a:close/>
                </a:path>
              </a:pathLst>
            </a:custGeom>
            <a:solidFill>
              <a:srgbClr val="AEAEAE"/>
            </a:solidFill>
            <a:ln w="9525">
              <a:noFill/>
              <a:round/>
              <a:headEnd/>
              <a:tailEnd/>
            </a:ln>
          </p:spPr>
          <p:txBody>
            <a:bodyPr/>
            <a:lstStyle/>
            <a:p>
              <a:endParaRPr lang="en-GB" dirty="0"/>
            </a:p>
          </p:txBody>
        </p:sp>
        <p:sp>
          <p:nvSpPr>
            <p:cNvPr id="16" name="Freeform 14"/>
            <p:cNvSpPr>
              <a:spLocks/>
            </p:cNvSpPr>
            <p:nvPr/>
          </p:nvSpPr>
          <p:spPr bwMode="auto">
            <a:xfrm>
              <a:off x="2451" y="380"/>
              <a:ext cx="961" cy="421"/>
            </a:xfrm>
            <a:custGeom>
              <a:avLst/>
              <a:gdLst>
                <a:gd name="T0" fmla="*/ 319 w 961"/>
                <a:gd name="T1" fmla="*/ 0 h 421"/>
                <a:gd name="T2" fmla="*/ 256 w 961"/>
                <a:gd name="T3" fmla="*/ 7 h 421"/>
                <a:gd name="T4" fmla="*/ 198 w 961"/>
                <a:gd name="T5" fmla="*/ 32 h 421"/>
                <a:gd name="T6" fmla="*/ 144 w 961"/>
                <a:gd name="T7" fmla="*/ 65 h 421"/>
                <a:gd name="T8" fmla="*/ 99 w 961"/>
                <a:gd name="T9" fmla="*/ 109 h 421"/>
                <a:gd name="T10" fmla="*/ 59 w 961"/>
                <a:gd name="T11" fmla="*/ 157 h 421"/>
                <a:gd name="T12" fmla="*/ 27 w 961"/>
                <a:gd name="T13" fmla="*/ 205 h 421"/>
                <a:gd name="T14" fmla="*/ 9 w 961"/>
                <a:gd name="T15" fmla="*/ 252 h 421"/>
                <a:gd name="T16" fmla="*/ 0 w 961"/>
                <a:gd name="T17" fmla="*/ 292 h 421"/>
                <a:gd name="T18" fmla="*/ 9 w 961"/>
                <a:gd name="T19" fmla="*/ 340 h 421"/>
                <a:gd name="T20" fmla="*/ 41 w 961"/>
                <a:gd name="T21" fmla="*/ 384 h 421"/>
                <a:gd name="T22" fmla="*/ 86 w 961"/>
                <a:gd name="T23" fmla="*/ 410 h 421"/>
                <a:gd name="T24" fmla="*/ 113 w 961"/>
                <a:gd name="T25" fmla="*/ 417 h 421"/>
                <a:gd name="T26" fmla="*/ 140 w 961"/>
                <a:gd name="T27" fmla="*/ 421 h 421"/>
                <a:gd name="T28" fmla="*/ 817 w 961"/>
                <a:gd name="T29" fmla="*/ 421 h 421"/>
                <a:gd name="T30" fmla="*/ 849 w 961"/>
                <a:gd name="T31" fmla="*/ 417 h 421"/>
                <a:gd name="T32" fmla="*/ 876 w 961"/>
                <a:gd name="T33" fmla="*/ 410 h 421"/>
                <a:gd name="T34" fmla="*/ 921 w 961"/>
                <a:gd name="T35" fmla="*/ 384 h 421"/>
                <a:gd name="T36" fmla="*/ 952 w 961"/>
                <a:gd name="T37" fmla="*/ 340 h 421"/>
                <a:gd name="T38" fmla="*/ 961 w 961"/>
                <a:gd name="T39" fmla="*/ 292 h 421"/>
                <a:gd name="T40" fmla="*/ 952 w 961"/>
                <a:gd name="T41" fmla="*/ 252 h 421"/>
                <a:gd name="T42" fmla="*/ 930 w 961"/>
                <a:gd name="T43" fmla="*/ 205 h 421"/>
                <a:gd name="T44" fmla="*/ 894 w 961"/>
                <a:gd name="T45" fmla="*/ 157 h 421"/>
                <a:gd name="T46" fmla="*/ 849 w 961"/>
                <a:gd name="T47" fmla="*/ 109 h 421"/>
                <a:gd name="T48" fmla="*/ 800 w 961"/>
                <a:gd name="T49" fmla="*/ 65 h 421"/>
                <a:gd name="T50" fmla="*/ 741 w 961"/>
                <a:gd name="T51" fmla="*/ 32 h 421"/>
                <a:gd name="T52" fmla="*/ 678 w 961"/>
                <a:gd name="T53" fmla="*/ 7 h 421"/>
                <a:gd name="T54" fmla="*/ 615 w 961"/>
                <a:gd name="T55" fmla="*/ 0 h 421"/>
                <a:gd name="T56" fmla="*/ 319 w 961"/>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61"/>
                <a:gd name="T88" fmla="*/ 0 h 421"/>
                <a:gd name="T89" fmla="*/ 961 w 961"/>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61" h="421">
                  <a:moveTo>
                    <a:pt x="319" y="0"/>
                  </a:moveTo>
                  <a:lnTo>
                    <a:pt x="256" y="7"/>
                  </a:lnTo>
                  <a:lnTo>
                    <a:pt x="198" y="32"/>
                  </a:lnTo>
                  <a:lnTo>
                    <a:pt x="144" y="65"/>
                  </a:lnTo>
                  <a:lnTo>
                    <a:pt x="99" y="109"/>
                  </a:lnTo>
                  <a:lnTo>
                    <a:pt x="59" y="157"/>
                  </a:lnTo>
                  <a:lnTo>
                    <a:pt x="27" y="205"/>
                  </a:lnTo>
                  <a:lnTo>
                    <a:pt x="9" y="252"/>
                  </a:lnTo>
                  <a:lnTo>
                    <a:pt x="0" y="292"/>
                  </a:lnTo>
                  <a:lnTo>
                    <a:pt x="9" y="340"/>
                  </a:lnTo>
                  <a:lnTo>
                    <a:pt x="41" y="384"/>
                  </a:lnTo>
                  <a:lnTo>
                    <a:pt x="86" y="410"/>
                  </a:lnTo>
                  <a:lnTo>
                    <a:pt x="113" y="417"/>
                  </a:lnTo>
                  <a:lnTo>
                    <a:pt x="140" y="421"/>
                  </a:lnTo>
                  <a:lnTo>
                    <a:pt x="817" y="421"/>
                  </a:lnTo>
                  <a:lnTo>
                    <a:pt x="849" y="417"/>
                  </a:lnTo>
                  <a:lnTo>
                    <a:pt x="876" y="410"/>
                  </a:lnTo>
                  <a:lnTo>
                    <a:pt x="921" y="384"/>
                  </a:lnTo>
                  <a:lnTo>
                    <a:pt x="952" y="340"/>
                  </a:lnTo>
                  <a:lnTo>
                    <a:pt x="961" y="292"/>
                  </a:lnTo>
                  <a:lnTo>
                    <a:pt x="952" y="252"/>
                  </a:lnTo>
                  <a:lnTo>
                    <a:pt x="930" y="205"/>
                  </a:lnTo>
                  <a:lnTo>
                    <a:pt x="894" y="157"/>
                  </a:lnTo>
                  <a:lnTo>
                    <a:pt x="849" y="109"/>
                  </a:lnTo>
                  <a:lnTo>
                    <a:pt x="800" y="65"/>
                  </a:lnTo>
                  <a:lnTo>
                    <a:pt x="741" y="32"/>
                  </a:lnTo>
                  <a:lnTo>
                    <a:pt x="678" y="7"/>
                  </a:lnTo>
                  <a:lnTo>
                    <a:pt x="615" y="0"/>
                  </a:lnTo>
                  <a:lnTo>
                    <a:pt x="319" y="0"/>
                  </a:lnTo>
                  <a:close/>
                </a:path>
              </a:pathLst>
            </a:custGeom>
            <a:solidFill>
              <a:srgbClr val="B7B7B7"/>
            </a:solidFill>
            <a:ln w="9525">
              <a:noFill/>
              <a:round/>
              <a:headEnd/>
              <a:tailEnd/>
            </a:ln>
          </p:spPr>
          <p:txBody>
            <a:bodyPr/>
            <a:lstStyle/>
            <a:p>
              <a:endParaRPr lang="en-GB" dirty="0"/>
            </a:p>
          </p:txBody>
        </p:sp>
        <p:sp>
          <p:nvSpPr>
            <p:cNvPr id="17" name="Freeform 15"/>
            <p:cNvSpPr>
              <a:spLocks/>
            </p:cNvSpPr>
            <p:nvPr/>
          </p:nvSpPr>
          <p:spPr bwMode="auto">
            <a:xfrm>
              <a:off x="2460" y="380"/>
              <a:ext cx="939" cy="421"/>
            </a:xfrm>
            <a:custGeom>
              <a:avLst/>
              <a:gdLst>
                <a:gd name="T0" fmla="*/ 315 w 939"/>
                <a:gd name="T1" fmla="*/ 0 h 421"/>
                <a:gd name="T2" fmla="*/ 256 w 939"/>
                <a:gd name="T3" fmla="*/ 7 h 421"/>
                <a:gd name="T4" fmla="*/ 198 w 939"/>
                <a:gd name="T5" fmla="*/ 32 h 421"/>
                <a:gd name="T6" fmla="*/ 144 w 939"/>
                <a:gd name="T7" fmla="*/ 65 h 421"/>
                <a:gd name="T8" fmla="*/ 99 w 939"/>
                <a:gd name="T9" fmla="*/ 109 h 421"/>
                <a:gd name="T10" fmla="*/ 59 w 939"/>
                <a:gd name="T11" fmla="*/ 157 h 421"/>
                <a:gd name="T12" fmla="*/ 27 w 939"/>
                <a:gd name="T13" fmla="*/ 205 h 421"/>
                <a:gd name="T14" fmla="*/ 9 w 939"/>
                <a:gd name="T15" fmla="*/ 252 h 421"/>
                <a:gd name="T16" fmla="*/ 0 w 939"/>
                <a:gd name="T17" fmla="*/ 292 h 421"/>
                <a:gd name="T18" fmla="*/ 9 w 939"/>
                <a:gd name="T19" fmla="*/ 340 h 421"/>
                <a:gd name="T20" fmla="*/ 41 w 939"/>
                <a:gd name="T21" fmla="*/ 384 h 421"/>
                <a:gd name="T22" fmla="*/ 81 w 939"/>
                <a:gd name="T23" fmla="*/ 410 h 421"/>
                <a:gd name="T24" fmla="*/ 108 w 939"/>
                <a:gd name="T25" fmla="*/ 417 h 421"/>
                <a:gd name="T26" fmla="*/ 135 w 939"/>
                <a:gd name="T27" fmla="*/ 421 h 421"/>
                <a:gd name="T28" fmla="*/ 804 w 939"/>
                <a:gd name="T29" fmla="*/ 421 h 421"/>
                <a:gd name="T30" fmla="*/ 831 w 939"/>
                <a:gd name="T31" fmla="*/ 417 h 421"/>
                <a:gd name="T32" fmla="*/ 858 w 939"/>
                <a:gd name="T33" fmla="*/ 410 h 421"/>
                <a:gd name="T34" fmla="*/ 898 w 939"/>
                <a:gd name="T35" fmla="*/ 384 h 421"/>
                <a:gd name="T36" fmla="*/ 930 w 939"/>
                <a:gd name="T37" fmla="*/ 340 h 421"/>
                <a:gd name="T38" fmla="*/ 939 w 939"/>
                <a:gd name="T39" fmla="*/ 292 h 421"/>
                <a:gd name="T40" fmla="*/ 930 w 939"/>
                <a:gd name="T41" fmla="*/ 252 h 421"/>
                <a:gd name="T42" fmla="*/ 907 w 939"/>
                <a:gd name="T43" fmla="*/ 205 h 421"/>
                <a:gd name="T44" fmla="*/ 876 w 939"/>
                <a:gd name="T45" fmla="*/ 157 h 421"/>
                <a:gd name="T46" fmla="*/ 831 w 939"/>
                <a:gd name="T47" fmla="*/ 109 h 421"/>
                <a:gd name="T48" fmla="*/ 782 w 939"/>
                <a:gd name="T49" fmla="*/ 65 h 421"/>
                <a:gd name="T50" fmla="*/ 723 w 939"/>
                <a:gd name="T51" fmla="*/ 32 h 421"/>
                <a:gd name="T52" fmla="*/ 665 w 939"/>
                <a:gd name="T53" fmla="*/ 7 h 421"/>
                <a:gd name="T54" fmla="*/ 602 w 939"/>
                <a:gd name="T55" fmla="*/ 0 h 421"/>
                <a:gd name="T56" fmla="*/ 315 w 939"/>
                <a:gd name="T57" fmla="*/ 0 h 4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39"/>
                <a:gd name="T88" fmla="*/ 0 h 421"/>
                <a:gd name="T89" fmla="*/ 939 w 939"/>
                <a:gd name="T90" fmla="*/ 421 h 4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39" h="421">
                  <a:moveTo>
                    <a:pt x="315" y="0"/>
                  </a:moveTo>
                  <a:lnTo>
                    <a:pt x="256" y="7"/>
                  </a:lnTo>
                  <a:lnTo>
                    <a:pt x="198" y="32"/>
                  </a:lnTo>
                  <a:lnTo>
                    <a:pt x="144" y="65"/>
                  </a:lnTo>
                  <a:lnTo>
                    <a:pt x="99" y="109"/>
                  </a:lnTo>
                  <a:lnTo>
                    <a:pt x="59" y="157"/>
                  </a:lnTo>
                  <a:lnTo>
                    <a:pt x="27" y="205"/>
                  </a:lnTo>
                  <a:lnTo>
                    <a:pt x="9" y="252"/>
                  </a:lnTo>
                  <a:lnTo>
                    <a:pt x="0" y="292"/>
                  </a:lnTo>
                  <a:lnTo>
                    <a:pt x="9" y="340"/>
                  </a:lnTo>
                  <a:lnTo>
                    <a:pt x="41" y="384"/>
                  </a:lnTo>
                  <a:lnTo>
                    <a:pt x="81" y="410"/>
                  </a:lnTo>
                  <a:lnTo>
                    <a:pt x="108" y="417"/>
                  </a:lnTo>
                  <a:lnTo>
                    <a:pt x="135" y="421"/>
                  </a:lnTo>
                  <a:lnTo>
                    <a:pt x="804" y="421"/>
                  </a:lnTo>
                  <a:lnTo>
                    <a:pt x="831" y="417"/>
                  </a:lnTo>
                  <a:lnTo>
                    <a:pt x="858" y="410"/>
                  </a:lnTo>
                  <a:lnTo>
                    <a:pt x="898" y="384"/>
                  </a:lnTo>
                  <a:lnTo>
                    <a:pt x="930" y="340"/>
                  </a:lnTo>
                  <a:lnTo>
                    <a:pt x="939" y="292"/>
                  </a:lnTo>
                  <a:lnTo>
                    <a:pt x="930" y="252"/>
                  </a:lnTo>
                  <a:lnTo>
                    <a:pt x="907" y="205"/>
                  </a:lnTo>
                  <a:lnTo>
                    <a:pt x="876" y="157"/>
                  </a:lnTo>
                  <a:lnTo>
                    <a:pt x="831" y="109"/>
                  </a:lnTo>
                  <a:lnTo>
                    <a:pt x="782" y="65"/>
                  </a:lnTo>
                  <a:lnTo>
                    <a:pt x="723" y="32"/>
                  </a:lnTo>
                  <a:lnTo>
                    <a:pt x="665" y="7"/>
                  </a:lnTo>
                  <a:lnTo>
                    <a:pt x="602" y="0"/>
                  </a:lnTo>
                  <a:lnTo>
                    <a:pt x="315" y="0"/>
                  </a:lnTo>
                  <a:close/>
                </a:path>
              </a:pathLst>
            </a:custGeom>
            <a:solidFill>
              <a:srgbClr val="C0C0C0"/>
            </a:solidFill>
            <a:ln w="9525">
              <a:noFill/>
              <a:round/>
              <a:headEnd/>
              <a:tailEnd/>
            </a:ln>
          </p:spPr>
          <p:txBody>
            <a:bodyPr/>
            <a:lstStyle/>
            <a:p>
              <a:endParaRPr lang="en-GB" dirty="0"/>
            </a:p>
          </p:txBody>
        </p:sp>
        <p:sp>
          <p:nvSpPr>
            <p:cNvPr id="18" name="Oval 16"/>
            <p:cNvSpPr>
              <a:spLocks noChangeArrowheads="1"/>
            </p:cNvSpPr>
            <p:nvPr/>
          </p:nvSpPr>
          <p:spPr bwMode="auto">
            <a:xfrm>
              <a:off x="2460" y="629"/>
              <a:ext cx="135" cy="117"/>
            </a:xfrm>
            <a:prstGeom prst="ellipse">
              <a:avLst/>
            </a:prstGeom>
            <a:solidFill>
              <a:srgbClr val="000000"/>
            </a:solidFill>
            <a:ln w="9525">
              <a:noFill/>
              <a:round/>
              <a:headEnd/>
              <a:tailEnd/>
            </a:ln>
          </p:spPr>
          <p:txBody>
            <a:bodyPr/>
            <a:lstStyle/>
            <a:p>
              <a:endParaRPr lang="en-GB" dirty="0"/>
            </a:p>
          </p:txBody>
        </p:sp>
        <p:sp>
          <p:nvSpPr>
            <p:cNvPr id="19" name="Oval 17"/>
            <p:cNvSpPr>
              <a:spLocks noChangeArrowheads="1"/>
            </p:cNvSpPr>
            <p:nvPr/>
          </p:nvSpPr>
          <p:spPr bwMode="auto">
            <a:xfrm>
              <a:off x="2460" y="632"/>
              <a:ext cx="135" cy="106"/>
            </a:xfrm>
            <a:prstGeom prst="ellipse">
              <a:avLst/>
            </a:prstGeom>
            <a:solidFill>
              <a:srgbClr val="1B1B1B"/>
            </a:solidFill>
            <a:ln w="9525">
              <a:noFill/>
              <a:round/>
              <a:headEnd/>
              <a:tailEnd/>
            </a:ln>
          </p:spPr>
          <p:txBody>
            <a:bodyPr/>
            <a:lstStyle/>
            <a:p>
              <a:endParaRPr lang="en-GB" dirty="0"/>
            </a:p>
          </p:txBody>
        </p:sp>
        <p:sp>
          <p:nvSpPr>
            <p:cNvPr id="20" name="Oval 18"/>
            <p:cNvSpPr>
              <a:spLocks noChangeArrowheads="1"/>
            </p:cNvSpPr>
            <p:nvPr/>
          </p:nvSpPr>
          <p:spPr bwMode="auto">
            <a:xfrm>
              <a:off x="2460" y="632"/>
              <a:ext cx="126" cy="103"/>
            </a:xfrm>
            <a:prstGeom prst="ellipse">
              <a:avLst/>
            </a:prstGeom>
            <a:solidFill>
              <a:srgbClr val="373737"/>
            </a:solidFill>
            <a:ln w="9525">
              <a:noFill/>
              <a:round/>
              <a:headEnd/>
              <a:tailEnd/>
            </a:ln>
          </p:spPr>
          <p:txBody>
            <a:bodyPr/>
            <a:lstStyle/>
            <a:p>
              <a:endParaRPr lang="en-GB" dirty="0"/>
            </a:p>
          </p:txBody>
        </p:sp>
        <p:sp>
          <p:nvSpPr>
            <p:cNvPr id="21" name="Oval 19"/>
            <p:cNvSpPr>
              <a:spLocks noChangeArrowheads="1"/>
            </p:cNvSpPr>
            <p:nvPr/>
          </p:nvSpPr>
          <p:spPr bwMode="auto">
            <a:xfrm>
              <a:off x="2465" y="632"/>
              <a:ext cx="121" cy="99"/>
            </a:xfrm>
            <a:prstGeom prst="ellipse">
              <a:avLst/>
            </a:prstGeom>
            <a:solidFill>
              <a:srgbClr val="525252"/>
            </a:solidFill>
            <a:ln w="9525">
              <a:noFill/>
              <a:round/>
              <a:headEnd/>
              <a:tailEnd/>
            </a:ln>
          </p:spPr>
          <p:txBody>
            <a:bodyPr/>
            <a:lstStyle/>
            <a:p>
              <a:endParaRPr lang="en-GB" dirty="0"/>
            </a:p>
          </p:txBody>
        </p:sp>
        <p:sp>
          <p:nvSpPr>
            <p:cNvPr id="22" name="Oval 20"/>
            <p:cNvSpPr>
              <a:spLocks noChangeArrowheads="1"/>
            </p:cNvSpPr>
            <p:nvPr/>
          </p:nvSpPr>
          <p:spPr bwMode="auto">
            <a:xfrm>
              <a:off x="2465" y="632"/>
              <a:ext cx="117" cy="95"/>
            </a:xfrm>
            <a:prstGeom prst="ellipse">
              <a:avLst/>
            </a:prstGeom>
            <a:solidFill>
              <a:srgbClr val="6E6E6E"/>
            </a:solidFill>
            <a:ln w="9525">
              <a:noFill/>
              <a:round/>
              <a:headEnd/>
              <a:tailEnd/>
            </a:ln>
          </p:spPr>
          <p:txBody>
            <a:bodyPr/>
            <a:lstStyle/>
            <a:p>
              <a:endParaRPr lang="en-GB" dirty="0"/>
            </a:p>
          </p:txBody>
        </p:sp>
        <p:sp>
          <p:nvSpPr>
            <p:cNvPr id="23" name="Oval 21"/>
            <p:cNvSpPr>
              <a:spLocks noChangeArrowheads="1"/>
            </p:cNvSpPr>
            <p:nvPr/>
          </p:nvSpPr>
          <p:spPr bwMode="auto">
            <a:xfrm>
              <a:off x="2465" y="632"/>
              <a:ext cx="112" cy="92"/>
            </a:xfrm>
            <a:prstGeom prst="ellipse">
              <a:avLst/>
            </a:prstGeom>
            <a:solidFill>
              <a:srgbClr val="898989"/>
            </a:solidFill>
            <a:ln w="9525">
              <a:noFill/>
              <a:round/>
              <a:headEnd/>
              <a:tailEnd/>
            </a:ln>
          </p:spPr>
          <p:txBody>
            <a:bodyPr/>
            <a:lstStyle/>
            <a:p>
              <a:endParaRPr lang="en-GB" dirty="0"/>
            </a:p>
          </p:txBody>
        </p:sp>
        <p:sp>
          <p:nvSpPr>
            <p:cNvPr id="24" name="Oval 22"/>
            <p:cNvSpPr>
              <a:spLocks noChangeArrowheads="1"/>
            </p:cNvSpPr>
            <p:nvPr/>
          </p:nvSpPr>
          <p:spPr bwMode="auto">
            <a:xfrm>
              <a:off x="2465" y="632"/>
              <a:ext cx="108" cy="88"/>
            </a:xfrm>
            <a:prstGeom prst="ellipse">
              <a:avLst/>
            </a:prstGeom>
            <a:solidFill>
              <a:srgbClr val="A5A5A5"/>
            </a:solidFill>
            <a:ln w="9525">
              <a:noFill/>
              <a:round/>
              <a:headEnd/>
              <a:tailEnd/>
            </a:ln>
          </p:spPr>
          <p:txBody>
            <a:bodyPr/>
            <a:lstStyle/>
            <a:p>
              <a:endParaRPr lang="en-GB" dirty="0"/>
            </a:p>
          </p:txBody>
        </p:sp>
        <p:sp>
          <p:nvSpPr>
            <p:cNvPr id="25" name="Oval 23"/>
            <p:cNvSpPr>
              <a:spLocks noChangeArrowheads="1"/>
            </p:cNvSpPr>
            <p:nvPr/>
          </p:nvSpPr>
          <p:spPr bwMode="auto">
            <a:xfrm>
              <a:off x="2469" y="636"/>
              <a:ext cx="95" cy="77"/>
            </a:xfrm>
            <a:prstGeom prst="ellipse">
              <a:avLst/>
            </a:prstGeom>
            <a:solidFill>
              <a:srgbClr val="C0C0C0"/>
            </a:solidFill>
            <a:ln w="9525">
              <a:noFill/>
              <a:round/>
              <a:headEnd/>
              <a:tailEnd/>
            </a:ln>
          </p:spPr>
          <p:txBody>
            <a:bodyPr/>
            <a:lstStyle/>
            <a:p>
              <a:endParaRPr lang="en-GB" dirty="0"/>
            </a:p>
          </p:txBody>
        </p:sp>
        <p:sp>
          <p:nvSpPr>
            <p:cNvPr id="26" name="Oval 24"/>
            <p:cNvSpPr>
              <a:spLocks noChangeArrowheads="1"/>
            </p:cNvSpPr>
            <p:nvPr/>
          </p:nvSpPr>
          <p:spPr bwMode="auto">
            <a:xfrm>
              <a:off x="3304" y="629"/>
              <a:ext cx="140" cy="117"/>
            </a:xfrm>
            <a:prstGeom prst="ellipse">
              <a:avLst/>
            </a:prstGeom>
            <a:solidFill>
              <a:srgbClr val="000000"/>
            </a:solidFill>
            <a:ln w="9525">
              <a:noFill/>
              <a:round/>
              <a:headEnd/>
              <a:tailEnd/>
            </a:ln>
          </p:spPr>
          <p:txBody>
            <a:bodyPr/>
            <a:lstStyle/>
            <a:p>
              <a:endParaRPr lang="en-GB" dirty="0"/>
            </a:p>
          </p:txBody>
        </p:sp>
        <p:sp>
          <p:nvSpPr>
            <p:cNvPr id="27" name="Oval 25"/>
            <p:cNvSpPr>
              <a:spLocks noChangeArrowheads="1"/>
            </p:cNvSpPr>
            <p:nvPr/>
          </p:nvSpPr>
          <p:spPr bwMode="auto">
            <a:xfrm>
              <a:off x="3304" y="632"/>
              <a:ext cx="131" cy="106"/>
            </a:xfrm>
            <a:prstGeom prst="ellipse">
              <a:avLst/>
            </a:prstGeom>
            <a:solidFill>
              <a:srgbClr val="1B1B1B"/>
            </a:solidFill>
            <a:ln w="9525">
              <a:noFill/>
              <a:round/>
              <a:headEnd/>
              <a:tailEnd/>
            </a:ln>
          </p:spPr>
          <p:txBody>
            <a:bodyPr/>
            <a:lstStyle/>
            <a:p>
              <a:endParaRPr lang="en-GB" dirty="0"/>
            </a:p>
          </p:txBody>
        </p:sp>
        <p:sp>
          <p:nvSpPr>
            <p:cNvPr id="28" name="Oval 26"/>
            <p:cNvSpPr>
              <a:spLocks noChangeArrowheads="1"/>
            </p:cNvSpPr>
            <p:nvPr/>
          </p:nvSpPr>
          <p:spPr bwMode="auto">
            <a:xfrm>
              <a:off x="3309" y="632"/>
              <a:ext cx="126" cy="103"/>
            </a:xfrm>
            <a:prstGeom prst="ellipse">
              <a:avLst/>
            </a:prstGeom>
            <a:solidFill>
              <a:srgbClr val="373737"/>
            </a:solidFill>
            <a:ln w="9525">
              <a:noFill/>
              <a:round/>
              <a:headEnd/>
              <a:tailEnd/>
            </a:ln>
          </p:spPr>
          <p:txBody>
            <a:bodyPr/>
            <a:lstStyle/>
            <a:p>
              <a:endParaRPr lang="en-GB" dirty="0"/>
            </a:p>
          </p:txBody>
        </p:sp>
        <p:sp>
          <p:nvSpPr>
            <p:cNvPr id="29" name="Oval 27"/>
            <p:cNvSpPr>
              <a:spLocks noChangeArrowheads="1"/>
            </p:cNvSpPr>
            <p:nvPr/>
          </p:nvSpPr>
          <p:spPr bwMode="auto">
            <a:xfrm>
              <a:off x="3309" y="632"/>
              <a:ext cx="121" cy="99"/>
            </a:xfrm>
            <a:prstGeom prst="ellipse">
              <a:avLst/>
            </a:prstGeom>
            <a:solidFill>
              <a:srgbClr val="525252"/>
            </a:solidFill>
            <a:ln w="9525">
              <a:noFill/>
              <a:round/>
              <a:headEnd/>
              <a:tailEnd/>
            </a:ln>
          </p:spPr>
          <p:txBody>
            <a:bodyPr/>
            <a:lstStyle/>
            <a:p>
              <a:endParaRPr lang="en-GB" dirty="0"/>
            </a:p>
          </p:txBody>
        </p:sp>
        <p:sp>
          <p:nvSpPr>
            <p:cNvPr id="30" name="Oval 28"/>
            <p:cNvSpPr>
              <a:spLocks noChangeArrowheads="1"/>
            </p:cNvSpPr>
            <p:nvPr/>
          </p:nvSpPr>
          <p:spPr bwMode="auto">
            <a:xfrm>
              <a:off x="3309" y="632"/>
              <a:ext cx="117" cy="95"/>
            </a:xfrm>
            <a:prstGeom prst="ellipse">
              <a:avLst/>
            </a:prstGeom>
            <a:solidFill>
              <a:srgbClr val="6E6E6E"/>
            </a:solidFill>
            <a:ln w="9525">
              <a:noFill/>
              <a:round/>
              <a:headEnd/>
              <a:tailEnd/>
            </a:ln>
          </p:spPr>
          <p:txBody>
            <a:bodyPr/>
            <a:lstStyle/>
            <a:p>
              <a:endParaRPr lang="en-GB" dirty="0"/>
            </a:p>
          </p:txBody>
        </p:sp>
        <p:sp>
          <p:nvSpPr>
            <p:cNvPr id="31" name="Oval 29"/>
            <p:cNvSpPr>
              <a:spLocks noChangeArrowheads="1"/>
            </p:cNvSpPr>
            <p:nvPr/>
          </p:nvSpPr>
          <p:spPr bwMode="auto">
            <a:xfrm>
              <a:off x="3313" y="632"/>
              <a:ext cx="104" cy="92"/>
            </a:xfrm>
            <a:prstGeom prst="ellipse">
              <a:avLst/>
            </a:prstGeom>
            <a:solidFill>
              <a:srgbClr val="898989"/>
            </a:solidFill>
            <a:ln w="9525">
              <a:noFill/>
              <a:round/>
              <a:headEnd/>
              <a:tailEnd/>
            </a:ln>
          </p:spPr>
          <p:txBody>
            <a:bodyPr/>
            <a:lstStyle/>
            <a:p>
              <a:endParaRPr lang="en-GB" dirty="0"/>
            </a:p>
          </p:txBody>
        </p:sp>
        <p:sp>
          <p:nvSpPr>
            <p:cNvPr id="32" name="Oval 30"/>
            <p:cNvSpPr>
              <a:spLocks noChangeArrowheads="1"/>
            </p:cNvSpPr>
            <p:nvPr/>
          </p:nvSpPr>
          <p:spPr bwMode="auto">
            <a:xfrm>
              <a:off x="3313" y="632"/>
              <a:ext cx="104" cy="88"/>
            </a:xfrm>
            <a:prstGeom prst="ellipse">
              <a:avLst/>
            </a:prstGeom>
            <a:solidFill>
              <a:srgbClr val="A5A5A5"/>
            </a:solidFill>
            <a:ln w="9525">
              <a:noFill/>
              <a:round/>
              <a:headEnd/>
              <a:tailEnd/>
            </a:ln>
          </p:spPr>
          <p:txBody>
            <a:bodyPr/>
            <a:lstStyle/>
            <a:p>
              <a:endParaRPr lang="en-GB" dirty="0"/>
            </a:p>
          </p:txBody>
        </p:sp>
        <p:sp>
          <p:nvSpPr>
            <p:cNvPr id="33" name="Oval 31"/>
            <p:cNvSpPr>
              <a:spLocks noChangeArrowheads="1"/>
            </p:cNvSpPr>
            <p:nvPr/>
          </p:nvSpPr>
          <p:spPr bwMode="auto">
            <a:xfrm>
              <a:off x="3313" y="636"/>
              <a:ext cx="99" cy="77"/>
            </a:xfrm>
            <a:prstGeom prst="ellipse">
              <a:avLst/>
            </a:prstGeom>
            <a:solidFill>
              <a:srgbClr val="C0C0C0"/>
            </a:solidFill>
            <a:ln w="9525">
              <a:noFill/>
              <a:round/>
              <a:headEnd/>
              <a:tailEnd/>
            </a:ln>
          </p:spPr>
          <p:txBody>
            <a:bodyPr/>
            <a:lstStyle/>
            <a:p>
              <a:endParaRPr lang="en-GB" dirty="0"/>
            </a:p>
          </p:txBody>
        </p:sp>
        <p:sp>
          <p:nvSpPr>
            <p:cNvPr id="34" name="Freeform 32"/>
            <p:cNvSpPr>
              <a:spLocks/>
            </p:cNvSpPr>
            <p:nvPr/>
          </p:nvSpPr>
          <p:spPr bwMode="auto">
            <a:xfrm>
              <a:off x="2151" y="255"/>
              <a:ext cx="1562" cy="666"/>
            </a:xfrm>
            <a:custGeom>
              <a:avLst/>
              <a:gdLst>
                <a:gd name="T0" fmla="*/ 601 w 1562"/>
                <a:gd name="T1" fmla="*/ 0 h 666"/>
                <a:gd name="T2" fmla="*/ 493 w 1562"/>
                <a:gd name="T3" fmla="*/ 297 h 666"/>
                <a:gd name="T4" fmla="*/ 525 w 1562"/>
                <a:gd name="T5" fmla="*/ 527 h 666"/>
                <a:gd name="T6" fmla="*/ 49 w 1562"/>
                <a:gd name="T7" fmla="*/ 527 h 666"/>
                <a:gd name="T8" fmla="*/ 0 w 1562"/>
                <a:gd name="T9" fmla="*/ 666 h 666"/>
                <a:gd name="T10" fmla="*/ 1562 w 1562"/>
                <a:gd name="T11" fmla="*/ 666 h 666"/>
                <a:gd name="T12" fmla="*/ 1535 w 1562"/>
                <a:gd name="T13" fmla="*/ 527 h 666"/>
                <a:gd name="T14" fmla="*/ 1055 w 1562"/>
                <a:gd name="T15" fmla="*/ 527 h 666"/>
                <a:gd name="T16" fmla="*/ 1086 w 1562"/>
                <a:gd name="T17" fmla="*/ 297 h 666"/>
                <a:gd name="T18" fmla="*/ 974 w 1562"/>
                <a:gd name="T19" fmla="*/ 0 h 666"/>
                <a:gd name="T20" fmla="*/ 601 w 1562"/>
                <a:gd name="T21" fmla="*/ 0 h 6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2"/>
                <a:gd name="T34" fmla="*/ 0 h 666"/>
                <a:gd name="T35" fmla="*/ 1562 w 1562"/>
                <a:gd name="T36" fmla="*/ 666 h 6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2" h="666">
                  <a:moveTo>
                    <a:pt x="601" y="0"/>
                  </a:moveTo>
                  <a:lnTo>
                    <a:pt x="493" y="297"/>
                  </a:lnTo>
                  <a:lnTo>
                    <a:pt x="525" y="527"/>
                  </a:lnTo>
                  <a:lnTo>
                    <a:pt x="49" y="527"/>
                  </a:lnTo>
                  <a:lnTo>
                    <a:pt x="0" y="666"/>
                  </a:lnTo>
                  <a:lnTo>
                    <a:pt x="1562" y="666"/>
                  </a:lnTo>
                  <a:lnTo>
                    <a:pt x="1535" y="527"/>
                  </a:lnTo>
                  <a:lnTo>
                    <a:pt x="1055" y="527"/>
                  </a:lnTo>
                  <a:lnTo>
                    <a:pt x="1086" y="297"/>
                  </a:lnTo>
                  <a:lnTo>
                    <a:pt x="974" y="0"/>
                  </a:lnTo>
                  <a:lnTo>
                    <a:pt x="601" y="0"/>
                  </a:lnTo>
                  <a:close/>
                </a:path>
              </a:pathLst>
            </a:custGeom>
            <a:solidFill>
              <a:srgbClr val="C0C0C0"/>
            </a:solidFill>
            <a:ln w="0">
              <a:solidFill>
                <a:srgbClr val="FFFFFF"/>
              </a:solidFill>
              <a:round/>
              <a:headEnd/>
              <a:tailEnd/>
            </a:ln>
          </p:spPr>
          <p:txBody>
            <a:bodyPr/>
            <a:lstStyle/>
            <a:p>
              <a:endParaRPr lang="en-GB" dirty="0"/>
            </a:p>
          </p:txBody>
        </p:sp>
        <p:sp>
          <p:nvSpPr>
            <p:cNvPr id="35" name="Rectangle 33"/>
            <p:cNvSpPr>
              <a:spLocks noChangeArrowheads="1"/>
            </p:cNvSpPr>
            <p:nvPr/>
          </p:nvSpPr>
          <p:spPr bwMode="auto">
            <a:xfrm>
              <a:off x="2142" y="914"/>
              <a:ext cx="1584" cy="44"/>
            </a:xfrm>
            <a:prstGeom prst="rect">
              <a:avLst/>
            </a:prstGeom>
            <a:solidFill>
              <a:srgbClr val="808080"/>
            </a:solidFill>
            <a:ln w="9525">
              <a:noFill/>
              <a:miter lim="800000"/>
              <a:headEnd/>
              <a:tailEnd/>
            </a:ln>
          </p:spPr>
          <p:txBody>
            <a:bodyPr/>
            <a:lstStyle/>
            <a:p>
              <a:endParaRPr lang="en-GB" dirty="0"/>
            </a:p>
          </p:txBody>
        </p:sp>
        <p:sp>
          <p:nvSpPr>
            <p:cNvPr id="36" name="Freeform 34"/>
            <p:cNvSpPr>
              <a:spLocks/>
            </p:cNvSpPr>
            <p:nvPr/>
          </p:nvSpPr>
          <p:spPr bwMode="auto">
            <a:xfrm>
              <a:off x="2689" y="277"/>
              <a:ext cx="517" cy="286"/>
            </a:xfrm>
            <a:custGeom>
              <a:avLst/>
              <a:gdLst>
                <a:gd name="T0" fmla="*/ 0 w 517"/>
                <a:gd name="T1" fmla="*/ 286 h 286"/>
                <a:gd name="T2" fmla="*/ 95 w 517"/>
                <a:gd name="T3" fmla="*/ 0 h 286"/>
                <a:gd name="T4" fmla="*/ 427 w 517"/>
                <a:gd name="T5" fmla="*/ 4 h 286"/>
                <a:gd name="T6" fmla="*/ 517 w 517"/>
                <a:gd name="T7" fmla="*/ 282 h 286"/>
                <a:gd name="T8" fmla="*/ 395 w 517"/>
                <a:gd name="T9" fmla="*/ 44 h 286"/>
                <a:gd name="T10" fmla="*/ 113 w 517"/>
                <a:gd name="T11" fmla="*/ 44 h 286"/>
                <a:gd name="T12" fmla="*/ 0 w 517"/>
                <a:gd name="T13" fmla="*/ 286 h 286"/>
                <a:gd name="T14" fmla="*/ 0 60000 65536"/>
                <a:gd name="T15" fmla="*/ 0 60000 65536"/>
                <a:gd name="T16" fmla="*/ 0 60000 65536"/>
                <a:gd name="T17" fmla="*/ 0 60000 65536"/>
                <a:gd name="T18" fmla="*/ 0 60000 65536"/>
                <a:gd name="T19" fmla="*/ 0 60000 65536"/>
                <a:gd name="T20" fmla="*/ 0 60000 65536"/>
                <a:gd name="T21" fmla="*/ 0 w 517"/>
                <a:gd name="T22" fmla="*/ 0 h 286"/>
                <a:gd name="T23" fmla="*/ 517 w 517"/>
                <a:gd name="T24" fmla="*/ 286 h 2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7" h="286">
                  <a:moveTo>
                    <a:pt x="0" y="286"/>
                  </a:moveTo>
                  <a:lnTo>
                    <a:pt x="95" y="0"/>
                  </a:lnTo>
                  <a:lnTo>
                    <a:pt x="427" y="4"/>
                  </a:lnTo>
                  <a:lnTo>
                    <a:pt x="517" y="282"/>
                  </a:lnTo>
                  <a:lnTo>
                    <a:pt x="395" y="44"/>
                  </a:lnTo>
                  <a:lnTo>
                    <a:pt x="113" y="44"/>
                  </a:lnTo>
                  <a:lnTo>
                    <a:pt x="0" y="286"/>
                  </a:lnTo>
                  <a:close/>
                </a:path>
              </a:pathLst>
            </a:custGeom>
            <a:solidFill>
              <a:srgbClr val="404040"/>
            </a:solidFill>
            <a:ln w="9525">
              <a:noFill/>
              <a:round/>
              <a:headEnd/>
              <a:tailEnd/>
            </a:ln>
          </p:spPr>
          <p:txBody>
            <a:bodyPr/>
            <a:lstStyle/>
            <a:p>
              <a:endParaRPr lang="en-GB" dirty="0"/>
            </a:p>
          </p:txBody>
        </p:sp>
        <p:sp>
          <p:nvSpPr>
            <p:cNvPr id="37" name="AutoShape 35"/>
            <p:cNvSpPr>
              <a:spLocks noChangeArrowheads="1"/>
            </p:cNvSpPr>
            <p:nvPr/>
          </p:nvSpPr>
          <p:spPr bwMode="auto">
            <a:xfrm>
              <a:off x="2797" y="369"/>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38" name="AutoShape 36"/>
            <p:cNvSpPr>
              <a:spLocks noChangeArrowheads="1"/>
            </p:cNvSpPr>
            <p:nvPr/>
          </p:nvSpPr>
          <p:spPr bwMode="auto">
            <a:xfrm>
              <a:off x="2797" y="376"/>
              <a:ext cx="310" cy="18"/>
            </a:xfrm>
            <a:prstGeom prst="roundRect">
              <a:avLst>
                <a:gd name="adj" fmla="val 50000"/>
              </a:avLst>
            </a:prstGeom>
            <a:solidFill>
              <a:srgbClr val="404040"/>
            </a:solidFill>
            <a:ln w="9525">
              <a:noFill/>
              <a:round/>
              <a:headEnd/>
              <a:tailEnd/>
            </a:ln>
          </p:spPr>
          <p:txBody>
            <a:bodyPr/>
            <a:lstStyle/>
            <a:p>
              <a:endParaRPr lang="en-GB" dirty="0"/>
            </a:p>
          </p:txBody>
        </p:sp>
        <p:sp>
          <p:nvSpPr>
            <p:cNvPr id="39" name="AutoShape 37"/>
            <p:cNvSpPr>
              <a:spLocks noChangeArrowheads="1"/>
            </p:cNvSpPr>
            <p:nvPr/>
          </p:nvSpPr>
          <p:spPr bwMode="auto">
            <a:xfrm>
              <a:off x="2797" y="416"/>
              <a:ext cx="310" cy="29"/>
            </a:xfrm>
            <a:prstGeom prst="roundRect">
              <a:avLst>
                <a:gd name="adj" fmla="val 31250"/>
              </a:avLst>
            </a:prstGeom>
            <a:solidFill>
              <a:srgbClr val="FFFFFF"/>
            </a:solidFill>
            <a:ln w="9525">
              <a:noFill/>
              <a:round/>
              <a:headEnd/>
              <a:tailEnd/>
            </a:ln>
          </p:spPr>
          <p:txBody>
            <a:bodyPr/>
            <a:lstStyle/>
            <a:p>
              <a:endParaRPr lang="en-GB" dirty="0"/>
            </a:p>
          </p:txBody>
        </p:sp>
        <p:sp>
          <p:nvSpPr>
            <p:cNvPr id="40" name="AutoShape 38"/>
            <p:cNvSpPr>
              <a:spLocks noChangeArrowheads="1"/>
            </p:cNvSpPr>
            <p:nvPr/>
          </p:nvSpPr>
          <p:spPr bwMode="auto">
            <a:xfrm>
              <a:off x="2797" y="423"/>
              <a:ext cx="310" cy="19"/>
            </a:xfrm>
            <a:prstGeom prst="roundRect">
              <a:avLst>
                <a:gd name="adj" fmla="val 50000"/>
              </a:avLst>
            </a:prstGeom>
            <a:solidFill>
              <a:srgbClr val="404040"/>
            </a:solidFill>
            <a:ln w="9525">
              <a:noFill/>
              <a:round/>
              <a:headEnd/>
              <a:tailEnd/>
            </a:ln>
          </p:spPr>
          <p:txBody>
            <a:bodyPr/>
            <a:lstStyle/>
            <a:p>
              <a:endParaRPr lang="en-GB" dirty="0"/>
            </a:p>
          </p:txBody>
        </p:sp>
        <p:sp>
          <p:nvSpPr>
            <p:cNvPr id="41" name="AutoShape 39"/>
            <p:cNvSpPr>
              <a:spLocks noChangeArrowheads="1"/>
            </p:cNvSpPr>
            <p:nvPr/>
          </p:nvSpPr>
          <p:spPr bwMode="auto">
            <a:xfrm>
              <a:off x="2797" y="467"/>
              <a:ext cx="310" cy="30"/>
            </a:xfrm>
            <a:prstGeom prst="roundRect">
              <a:avLst>
                <a:gd name="adj" fmla="val 31250"/>
              </a:avLst>
            </a:prstGeom>
            <a:solidFill>
              <a:srgbClr val="FFFFFF"/>
            </a:solidFill>
            <a:ln w="9525">
              <a:noFill/>
              <a:round/>
              <a:headEnd/>
              <a:tailEnd/>
            </a:ln>
          </p:spPr>
          <p:txBody>
            <a:bodyPr/>
            <a:lstStyle/>
            <a:p>
              <a:endParaRPr lang="en-GB" dirty="0"/>
            </a:p>
          </p:txBody>
        </p:sp>
        <p:sp>
          <p:nvSpPr>
            <p:cNvPr id="42" name="AutoShape 40"/>
            <p:cNvSpPr>
              <a:spLocks noChangeArrowheads="1"/>
            </p:cNvSpPr>
            <p:nvPr/>
          </p:nvSpPr>
          <p:spPr bwMode="auto">
            <a:xfrm>
              <a:off x="2797" y="475"/>
              <a:ext cx="310" cy="25"/>
            </a:xfrm>
            <a:prstGeom prst="roundRect">
              <a:avLst>
                <a:gd name="adj" fmla="val 35713"/>
              </a:avLst>
            </a:prstGeom>
            <a:solidFill>
              <a:srgbClr val="404040"/>
            </a:solidFill>
            <a:ln w="9525">
              <a:noFill/>
              <a:round/>
              <a:headEnd/>
              <a:tailEnd/>
            </a:ln>
          </p:spPr>
          <p:txBody>
            <a:bodyPr/>
            <a:lstStyle/>
            <a:p>
              <a:endParaRPr lang="en-GB" dirty="0"/>
            </a:p>
          </p:txBody>
        </p:sp>
        <p:sp>
          <p:nvSpPr>
            <p:cNvPr id="43" name="AutoShape 41"/>
            <p:cNvSpPr>
              <a:spLocks noChangeArrowheads="1"/>
            </p:cNvSpPr>
            <p:nvPr/>
          </p:nvSpPr>
          <p:spPr bwMode="auto">
            <a:xfrm>
              <a:off x="2734" y="519"/>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4" name="AutoShape 42"/>
            <p:cNvSpPr>
              <a:spLocks noChangeArrowheads="1"/>
            </p:cNvSpPr>
            <p:nvPr/>
          </p:nvSpPr>
          <p:spPr bwMode="auto">
            <a:xfrm>
              <a:off x="2734" y="526"/>
              <a:ext cx="431" cy="26"/>
            </a:xfrm>
            <a:prstGeom prst="roundRect">
              <a:avLst>
                <a:gd name="adj" fmla="val 35713"/>
              </a:avLst>
            </a:prstGeom>
            <a:solidFill>
              <a:srgbClr val="404040"/>
            </a:solidFill>
            <a:ln w="9525">
              <a:noFill/>
              <a:round/>
              <a:headEnd/>
              <a:tailEnd/>
            </a:ln>
          </p:spPr>
          <p:txBody>
            <a:bodyPr/>
            <a:lstStyle/>
            <a:p>
              <a:endParaRPr lang="en-GB" dirty="0"/>
            </a:p>
          </p:txBody>
        </p:sp>
        <p:sp>
          <p:nvSpPr>
            <p:cNvPr id="45" name="AutoShape 43"/>
            <p:cNvSpPr>
              <a:spLocks noChangeArrowheads="1"/>
            </p:cNvSpPr>
            <p:nvPr/>
          </p:nvSpPr>
          <p:spPr bwMode="auto">
            <a:xfrm>
              <a:off x="2734" y="577"/>
              <a:ext cx="431" cy="26"/>
            </a:xfrm>
            <a:prstGeom prst="roundRect">
              <a:avLst>
                <a:gd name="adj" fmla="val 42856"/>
              </a:avLst>
            </a:prstGeom>
            <a:solidFill>
              <a:srgbClr val="FFFFFF"/>
            </a:solidFill>
            <a:ln w="9525">
              <a:noFill/>
              <a:round/>
              <a:headEnd/>
              <a:tailEnd/>
            </a:ln>
          </p:spPr>
          <p:txBody>
            <a:bodyPr/>
            <a:lstStyle/>
            <a:p>
              <a:endParaRPr lang="en-GB" dirty="0"/>
            </a:p>
          </p:txBody>
        </p:sp>
        <p:sp>
          <p:nvSpPr>
            <p:cNvPr id="46" name="AutoShape 44"/>
            <p:cNvSpPr>
              <a:spLocks noChangeArrowheads="1"/>
            </p:cNvSpPr>
            <p:nvPr/>
          </p:nvSpPr>
          <p:spPr bwMode="auto">
            <a:xfrm>
              <a:off x="2734" y="585"/>
              <a:ext cx="431" cy="18"/>
            </a:xfrm>
            <a:prstGeom prst="roundRect">
              <a:avLst>
                <a:gd name="adj" fmla="val 50000"/>
              </a:avLst>
            </a:prstGeom>
            <a:solidFill>
              <a:srgbClr val="404040"/>
            </a:solidFill>
            <a:ln w="9525">
              <a:noFill/>
              <a:round/>
              <a:headEnd/>
              <a:tailEnd/>
            </a:ln>
          </p:spPr>
          <p:txBody>
            <a:bodyPr/>
            <a:lstStyle/>
            <a:p>
              <a:endParaRPr lang="en-GB" dirty="0"/>
            </a:p>
          </p:txBody>
        </p:sp>
        <p:sp>
          <p:nvSpPr>
            <p:cNvPr id="47" name="AutoShape 45"/>
            <p:cNvSpPr>
              <a:spLocks noChangeArrowheads="1"/>
            </p:cNvSpPr>
            <p:nvPr/>
          </p:nvSpPr>
          <p:spPr bwMode="auto">
            <a:xfrm>
              <a:off x="2734" y="625"/>
              <a:ext cx="431" cy="29"/>
            </a:xfrm>
            <a:prstGeom prst="roundRect">
              <a:avLst>
                <a:gd name="adj" fmla="val 37500"/>
              </a:avLst>
            </a:prstGeom>
            <a:solidFill>
              <a:srgbClr val="FFFFFF"/>
            </a:solidFill>
            <a:ln w="9525">
              <a:noFill/>
              <a:round/>
              <a:headEnd/>
              <a:tailEnd/>
            </a:ln>
          </p:spPr>
          <p:txBody>
            <a:bodyPr/>
            <a:lstStyle/>
            <a:p>
              <a:endParaRPr lang="en-GB" dirty="0"/>
            </a:p>
          </p:txBody>
        </p:sp>
        <p:sp>
          <p:nvSpPr>
            <p:cNvPr id="48" name="AutoShape 46"/>
            <p:cNvSpPr>
              <a:spLocks noChangeArrowheads="1"/>
            </p:cNvSpPr>
            <p:nvPr/>
          </p:nvSpPr>
          <p:spPr bwMode="auto">
            <a:xfrm>
              <a:off x="2734" y="632"/>
              <a:ext cx="431" cy="22"/>
            </a:xfrm>
            <a:prstGeom prst="roundRect">
              <a:avLst>
                <a:gd name="adj" fmla="val 41667"/>
              </a:avLst>
            </a:prstGeom>
            <a:solidFill>
              <a:srgbClr val="404040"/>
            </a:solidFill>
            <a:ln w="9525">
              <a:noFill/>
              <a:round/>
              <a:headEnd/>
              <a:tailEnd/>
            </a:ln>
          </p:spPr>
          <p:txBody>
            <a:bodyPr/>
            <a:lstStyle/>
            <a:p>
              <a:endParaRPr lang="en-GB" dirty="0"/>
            </a:p>
          </p:txBody>
        </p:sp>
      </p:grpSp>
      <p:sp>
        <p:nvSpPr>
          <p:cNvPr id="49" name="TextBox 48"/>
          <p:cNvSpPr txBox="1"/>
          <p:nvPr/>
        </p:nvSpPr>
        <p:spPr>
          <a:xfrm>
            <a:off x="3144182" y="2943095"/>
            <a:ext cx="3069285" cy="1077218"/>
          </a:xfrm>
          <a:prstGeom prst="rect">
            <a:avLst/>
          </a:prstGeom>
          <a:noFill/>
        </p:spPr>
        <p:txBody>
          <a:bodyPr wrap="square" rtlCol="0">
            <a:spAutoFit/>
          </a:bodyPr>
          <a:lstStyle/>
          <a:p>
            <a:pPr algn="ctr"/>
            <a:r>
              <a:rPr lang="de-DE" sz="3200" b="1" dirty="0">
                <a:solidFill>
                  <a:schemeClr val="accent1">
                    <a:lumMod val="25000"/>
                  </a:schemeClr>
                </a:solidFill>
                <a:latin typeface="Calibri" pitchFamily="34" charset="0"/>
              </a:rPr>
              <a:t>Remote</a:t>
            </a:r>
          </a:p>
          <a:p>
            <a:pPr algn="ctr"/>
            <a:r>
              <a:rPr lang="de-DE" sz="3200" b="1" dirty="0">
                <a:solidFill>
                  <a:schemeClr val="accent1">
                    <a:lumMod val="25000"/>
                  </a:schemeClr>
                </a:solidFill>
                <a:latin typeface="Calibri" pitchFamily="34" charset="0"/>
              </a:rPr>
              <a:t>Storage</a:t>
            </a:r>
            <a:endParaRPr lang="en-US" sz="3200" dirty="0"/>
          </a:p>
        </p:txBody>
      </p:sp>
    </p:spTree>
    <p:extLst>
      <p:ext uri="{BB962C8B-B14F-4D97-AF65-F5344CB8AC3E}">
        <p14:creationId xmlns:p14="http://schemas.microsoft.com/office/powerpoint/2010/main" val="12290018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4673"/>
            <a:ext cx="8229600" cy="870952"/>
          </a:xfrm>
        </p:spPr>
        <p:txBody>
          <a:bodyPr/>
          <a:lstStyle/>
          <a:p>
            <a:r>
              <a:rPr lang="en-US" b="1" dirty="0"/>
              <a:t>Remote Storage</a:t>
            </a:r>
          </a:p>
        </p:txBody>
      </p:sp>
      <p:sp>
        <p:nvSpPr>
          <p:cNvPr id="4" name="Rectangle 3"/>
          <p:cNvSpPr>
            <a:spLocks noGrp="1" noChangeArrowheads="1"/>
          </p:cNvSpPr>
          <p:nvPr>
            <p:ph idx="1"/>
          </p:nvPr>
        </p:nvSpPr>
        <p:spPr/>
        <p:txBody>
          <a:bodyPr>
            <a:normAutofit/>
          </a:bodyPr>
          <a:lstStyle/>
          <a:p>
            <a:pPr>
              <a:lnSpc>
                <a:spcPct val="150000"/>
              </a:lnSpc>
              <a:spcBef>
                <a:spcPts val="0"/>
              </a:spcBef>
            </a:pPr>
            <a:r>
              <a:rPr lang="en-GB" dirty="0"/>
              <a:t>Data is not always stored locally</a:t>
            </a:r>
          </a:p>
          <a:p>
            <a:pPr>
              <a:lnSpc>
                <a:spcPct val="150000"/>
              </a:lnSpc>
              <a:spcBef>
                <a:spcPts val="0"/>
              </a:spcBef>
            </a:pPr>
            <a:r>
              <a:rPr lang="en-GB" dirty="0"/>
              <a:t>Especially in companies you find data stored remotely in other offices, collocated at hosting companies, etc</a:t>
            </a:r>
          </a:p>
          <a:p>
            <a:pPr>
              <a:lnSpc>
                <a:spcPct val="150000"/>
              </a:lnSpc>
              <a:spcBef>
                <a:spcPts val="0"/>
              </a:spcBef>
            </a:pPr>
            <a:r>
              <a:rPr lang="en-GB" dirty="0"/>
              <a:t>It is important to acquire remotely stored data</a:t>
            </a:r>
          </a:p>
          <a:p>
            <a:pPr>
              <a:lnSpc>
                <a:spcPct val="150000"/>
              </a:lnSpc>
              <a:spcBef>
                <a:spcPts val="0"/>
              </a:spcBef>
            </a:pPr>
            <a:r>
              <a:rPr lang="en-GB" dirty="0"/>
              <a:t>Acquisition is dependent on your legislation</a:t>
            </a:r>
          </a:p>
        </p:txBody>
      </p:sp>
    </p:spTree>
    <p:extLst>
      <p:ext uri="{BB962C8B-B14F-4D97-AF65-F5344CB8AC3E}">
        <p14:creationId xmlns:p14="http://schemas.microsoft.com/office/powerpoint/2010/main" val="18340794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1498"/>
            <a:ext cx="8229600" cy="870952"/>
          </a:xfrm>
        </p:spPr>
        <p:txBody>
          <a:bodyPr/>
          <a:lstStyle/>
          <a:p>
            <a:r>
              <a:rPr lang="en-US" b="1" dirty="0"/>
              <a:t>Examples of remote storage</a:t>
            </a:r>
          </a:p>
        </p:txBody>
      </p:sp>
      <p:sp>
        <p:nvSpPr>
          <p:cNvPr id="4" name="Rectangle 3"/>
          <p:cNvSpPr>
            <a:spLocks noGrp="1" noChangeArrowheads="1"/>
          </p:cNvSpPr>
          <p:nvPr>
            <p:ph idx="1"/>
          </p:nvPr>
        </p:nvSpPr>
        <p:spPr>
          <a:xfrm>
            <a:off x="223900" y="2237926"/>
            <a:ext cx="7886700" cy="4351338"/>
          </a:xfrm>
        </p:spPr>
        <p:txBody>
          <a:bodyPr>
            <a:normAutofit/>
          </a:bodyPr>
          <a:lstStyle/>
          <a:p>
            <a:pPr lvl="0"/>
            <a:r>
              <a:rPr lang="en-US" dirty="0"/>
              <a:t>Shared folders on other </a:t>
            </a:r>
            <a:br>
              <a:rPr lang="en-US" dirty="0"/>
            </a:br>
            <a:r>
              <a:rPr lang="en-US" dirty="0"/>
              <a:t>network computers</a:t>
            </a:r>
            <a:endParaRPr lang="de-DE" dirty="0"/>
          </a:p>
          <a:p>
            <a:pPr lvl="0"/>
            <a:r>
              <a:rPr lang="en-US" dirty="0"/>
              <a:t>Mapped network drives from </a:t>
            </a:r>
            <a:br>
              <a:rPr lang="en-US" dirty="0"/>
            </a:br>
            <a:r>
              <a:rPr lang="en-US" dirty="0"/>
              <a:t>a server</a:t>
            </a:r>
            <a:endParaRPr lang="de-DE" dirty="0"/>
          </a:p>
          <a:p>
            <a:pPr lvl="0"/>
            <a:r>
              <a:rPr lang="en-US" dirty="0"/>
              <a:t>E-Mails stored on an IMAP</a:t>
            </a:r>
            <a:br>
              <a:rPr lang="en-US" dirty="0"/>
            </a:br>
            <a:r>
              <a:rPr lang="en-US" dirty="0"/>
              <a:t>or Exchange server</a:t>
            </a:r>
            <a:endParaRPr lang="de-DE" dirty="0"/>
          </a:p>
          <a:p>
            <a:pPr lvl="0"/>
            <a:r>
              <a:rPr lang="en-US" dirty="0"/>
              <a:t>Cloud services and </a:t>
            </a:r>
            <a:br>
              <a:rPr lang="en-US" dirty="0"/>
            </a:br>
            <a:r>
              <a:rPr lang="en-US" dirty="0"/>
              <a:t>online storage</a:t>
            </a:r>
            <a:endParaRPr lang="de-DE" dirty="0"/>
          </a:p>
          <a:p>
            <a:pPr>
              <a:lnSpc>
                <a:spcPct val="150000"/>
              </a:lnSpc>
              <a:spcBef>
                <a:spcPts val="0"/>
              </a:spcBef>
            </a:pPr>
            <a:endParaRPr lang="en-GB" dirty="0"/>
          </a:p>
        </p:txBody>
      </p:sp>
      <p:pic>
        <p:nvPicPr>
          <p:cNvPr id="5" name="Bild 4"/>
          <p:cNvPicPr/>
          <p:nvPr/>
        </p:nvPicPr>
        <p:blipFill>
          <a:blip r:embed="rId2">
            <a:extLst>
              <a:ext uri="{28A0092B-C50C-407E-A947-70E740481C1C}">
                <a14:useLocalDpi xmlns:a14="http://schemas.microsoft.com/office/drawing/2010/main" val="0"/>
              </a:ext>
            </a:extLst>
          </a:blip>
          <a:srcRect r="22275" b="5872"/>
          <a:stretch>
            <a:fillRect/>
          </a:stretch>
        </p:blipFill>
        <p:spPr bwMode="auto">
          <a:xfrm>
            <a:off x="6310817" y="1366974"/>
            <a:ext cx="2609283" cy="2520330"/>
          </a:xfrm>
          <a:prstGeom prst="rect">
            <a:avLst/>
          </a:prstGeom>
          <a:noFill/>
          <a:ln>
            <a:noFill/>
          </a:ln>
        </p:spPr>
      </p:pic>
      <p:pic>
        <p:nvPicPr>
          <p:cNvPr id="6" name="Bild 5"/>
          <p:cNvPicPr/>
          <p:nvPr/>
        </p:nvPicPr>
        <p:blipFill>
          <a:blip r:embed="rId3">
            <a:extLst>
              <a:ext uri="{28A0092B-C50C-407E-A947-70E740481C1C}">
                <a14:useLocalDpi xmlns:a14="http://schemas.microsoft.com/office/drawing/2010/main" val="0"/>
              </a:ext>
            </a:extLst>
          </a:blip>
          <a:srcRect/>
          <a:stretch>
            <a:fillRect/>
          </a:stretch>
        </p:blipFill>
        <p:spPr bwMode="auto">
          <a:xfrm>
            <a:off x="5704060" y="3887304"/>
            <a:ext cx="3421532" cy="2459719"/>
          </a:xfrm>
          <a:prstGeom prst="rect">
            <a:avLst/>
          </a:prstGeom>
          <a:noFill/>
          <a:ln>
            <a:noFill/>
          </a:ln>
        </p:spPr>
      </p:pic>
    </p:spTree>
    <p:extLst>
      <p:ext uri="{BB962C8B-B14F-4D97-AF65-F5344CB8AC3E}">
        <p14:creationId xmlns:p14="http://schemas.microsoft.com/office/powerpoint/2010/main" val="17578870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780" y="729248"/>
            <a:ext cx="8229600" cy="870952"/>
          </a:xfrm>
        </p:spPr>
        <p:txBody>
          <a:bodyPr/>
          <a:lstStyle/>
          <a:p>
            <a:r>
              <a:rPr lang="en-US" b="1" dirty="0"/>
              <a:t>Data stored in the cloud</a:t>
            </a:r>
          </a:p>
        </p:txBody>
      </p:sp>
      <p:sp>
        <p:nvSpPr>
          <p:cNvPr id="4" name="Rectangle 3"/>
          <p:cNvSpPr>
            <a:spLocks noGrp="1" noChangeArrowheads="1"/>
          </p:cNvSpPr>
          <p:nvPr>
            <p:ph idx="1"/>
          </p:nvPr>
        </p:nvSpPr>
        <p:spPr>
          <a:xfrm>
            <a:off x="457200" y="1600200"/>
            <a:ext cx="8229600" cy="4896610"/>
          </a:xfrm>
        </p:spPr>
        <p:txBody>
          <a:bodyPr>
            <a:normAutofit/>
          </a:bodyPr>
          <a:lstStyle/>
          <a:p>
            <a:pPr>
              <a:lnSpc>
                <a:spcPct val="150000"/>
              </a:lnSpc>
              <a:spcBef>
                <a:spcPts val="0"/>
              </a:spcBef>
            </a:pPr>
            <a:endParaRPr lang="en-GB" dirty="0"/>
          </a:p>
          <a:p>
            <a:pPr>
              <a:lnSpc>
                <a:spcPct val="150000"/>
              </a:lnSpc>
              <a:spcBef>
                <a:spcPts val="0"/>
              </a:spcBef>
            </a:pPr>
            <a:endParaRPr lang="en-GB" dirty="0"/>
          </a:p>
          <a:p>
            <a:pPr>
              <a:lnSpc>
                <a:spcPct val="150000"/>
              </a:lnSpc>
              <a:spcBef>
                <a:spcPts val="0"/>
              </a:spcBef>
            </a:pPr>
            <a:endParaRPr lang="en-GB" dirty="0"/>
          </a:p>
          <a:p>
            <a:pPr>
              <a:lnSpc>
                <a:spcPct val="150000"/>
              </a:lnSpc>
              <a:spcBef>
                <a:spcPts val="0"/>
              </a:spcBef>
            </a:pPr>
            <a:endParaRPr lang="en-GB" dirty="0"/>
          </a:p>
          <a:p>
            <a:pPr>
              <a:lnSpc>
                <a:spcPct val="150000"/>
              </a:lnSpc>
              <a:spcBef>
                <a:spcPts val="0"/>
              </a:spcBef>
            </a:pPr>
            <a:endParaRPr lang="en-GB" dirty="0"/>
          </a:p>
          <a:p>
            <a:pPr marL="0" indent="0">
              <a:lnSpc>
                <a:spcPct val="150000"/>
              </a:lnSpc>
              <a:spcBef>
                <a:spcPts val="0"/>
              </a:spcBef>
              <a:buNone/>
            </a:pPr>
            <a:endParaRPr lang="en-GB" dirty="0"/>
          </a:p>
          <a:p>
            <a:pPr marL="0" indent="0" algn="r">
              <a:lnSpc>
                <a:spcPct val="150000"/>
              </a:lnSpc>
              <a:spcBef>
                <a:spcPts val="0"/>
              </a:spcBef>
              <a:buNone/>
            </a:pPr>
            <a:endParaRPr lang="en-GB" sz="2000" i="1" dirty="0"/>
          </a:p>
          <a:p>
            <a:pPr marL="0" indent="0" algn="r">
              <a:lnSpc>
                <a:spcPct val="150000"/>
              </a:lnSpc>
              <a:spcBef>
                <a:spcPts val="0"/>
              </a:spcBef>
              <a:buNone/>
            </a:pPr>
            <a:r>
              <a:rPr lang="en-GB" sz="2000" i="1" dirty="0"/>
              <a:t>Source: </a:t>
            </a:r>
            <a:r>
              <a:rPr lang="en-US" sz="2000" i="1" dirty="0"/>
              <a:t>Created by Sam Johnston, Wikipedia.com</a:t>
            </a:r>
            <a:r>
              <a:rPr lang="de-DE" sz="2000" i="1" dirty="0"/>
              <a:t> </a:t>
            </a:r>
            <a:endParaRPr lang="en-GB" i="1" dirty="0"/>
          </a:p>
        </p:txBody>
      </p:sp>
      <p:pic>
        <p:nvPicPr>
          <p:cNvPr id="6" name="Picture 75"/>
          <p:cNvPicPr/>
          <p:nvPr/>
        </p:nvPicPr>
        <p:blipFill>
          <a:blip r:embed="rId2">
            <a:extLst>
              <a:ext uri="{28A0092B-C50C-407E-A947-70E740481C1C}">
                <a14:useLocalDpi xmlns:a14="http://schemas.microsoft.com/office/drawing/2010/main" val="0"/>
              </a:ext>
            </a:extLst>
          </a:blip>
          <a:srcRect/>
          <a:stretch>
            <a:fillRect/>
          </a:stretch>
        </p:blipFill>
        <p:spPr bwMode="auto">
          <a:xfrm>
            <a:off x="653077" y="1403305"/>
            <a:ext cx="5386558" cy="4760214"/>
          </a:xfrm>
          <a:prstGeom prst="rect">
            <a:avLst/>
          </a:prstGeom>
          <a:noFill/>
          <a:ln>
            <a:noFill/>
          </a:ln>
        </p:spPr>
      </p:pic>
    </p:spTree>
    <p:extLst>
      <p:ext uri="{BB962C8B-B14F-4D97-AF65-F5344CB8AC3E}">
        <p14:creationId xmlns:p14="http://schemas.microsoft.com/office/powerpoint/2010/main" val="39968256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69442"/>
            <a:ext cx="8229600" cy="739439"/>
          </a:xfrm>
        </p:spPr>
        <p:txBody>
          <a:bodyPr/>
          <a:lstStyle/>
          <a:p>
            <a:r>
              <a:rPr lang="en-US" b="1" dirty="0"/>
              <a:t>Cloud computing</a:t>
            </a:r>
          </a:p>
        </p:txBody>
      </p:sp>
      <p:sp>
        <p:nvSpPr>
          <p:cNvPr id="4" name="Rectangle 3"/>
          <p:cNvSpPr>
            <a:spLocks noGrp="1" noChangeArrowheads="1"/>
          </p:cNvSpPr>
          <p:nvPr>
            <p:ph idx="1"/>
          </p:nvPr>
        </p:nvSpPr>
        <p:spPr>
          <a:xfrm>
            <a:off x="428262" y="1740394"/>
            <a:ext cx="8429987" cy="4949773"/>
          </a:xfrm>
        </p:spPr>
        <p:txBody>
          <a:bodyPr>
            <a:normAutofit/>
          </a:bodyPr>
          <a:lstStyle/>
          <a:p>
            <a:pPr marL="0" indent="0" algn="just">
              <a:lnSpc>
                <a:spcPct val="150000"/>
              </a:lnSpc>
              <a:spcBef>
                <a:spcPts val="0"/>
              </a:spcBef>
              <a:buNone/>
            </a:pPr>
            <a:r>
              <a:rPr lang="en-US" dirty="0"/>
              <a:t>Cloud computing is a model for enabling ubiquitous, convenient, on-demand network access to a shared pool of configurable computing resources (e.g., networks, servers, storage, applications, and services) that can be rapidly provisioned and released with minimal management effort or service provider interaction.[…] </a:t>
            </a:r>
          </a:p>
          <a:p>
            <a:pPr marL="0" indent="0" algn="r">
              <a:lnSpc>
                <a:spcPct val="150000"/>
              </a:lnSpc>
              <a:spcBef>
                <a:spcPts val="0"/>
              </a:spcBef>
              <a:buNone/>
            </a:pPr>
            <a:r>
              <a:rPr lang="en-US" sz="1900" i="1" dirty="0"/>
              <a:t>Source: Mell and Grance, NIST, 2011, http://csrc.nist.gov/publications/PubsSPs.html#800-145</a:t>
            </a:r>
            <a:endParaRPr lang="en-GB" sz="1900" dirty="0"/>
          </a:p>
        </p:txBody>
      </p:sp>
    </p:spTree>
    <p:extLst>
      <p:ext uri="{BB962C8B-B14F-4D97-AF65-F5344CB8AC3E}">
        <p14:creationId xmlns:p14="http://schemas.microsoft.com/office/powerpoint/2010/main" val="40309300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56" y="848351"/>
            <a:ext cx="8229600" cy="870952"/>
          </a:xfrm>
        </p:spPr>
        <p:txBody>
          <a:bodyPr/>
          <a:lstStyle/>
          <a:p>
            <a:r>
              <a:rPr lang="en-US" b="1" dirty="0"/>
              <a:t>Common cloud providers</a:t>
            </a:r>
          </a:p>
        </p:txBody>
      </p:sp>
      <p:pic>
        <p:nvPicPr>
          <p:cNvPr id="5" name="Grafik 364"/>
          <p:cNvPicPr/>
          <p:nvPr/>
        </p:nvPicPr>
        <p:blipFill>
          <a:blip r:embed="rId2">
            <a:extLst>
              <a:ext uri="{28A0092B-C50C-407E-A947-70E740481C1C}">
                <a14:useLocalDpi xmlns:a14="http://schemas.microsoft.com/office/drawing/2010/main" val="0"/>
              </a:ext>
            </a:extLst>
          </a:blip>
          <a:srcRect/>
          <a:stretch>
            <a:fillRect/>
          </a:stretch>
        </p:blipFill>
        <p:spPr bwMode="auto">
          <a:xfrm>
            <a:off x="1454204" y="2076566"/>
            <a:ext cx="1842666" cy="856450"/>
          </a:xfrm>
          <a:prstGeom prst="rect">
            <a:avLst/>
          </a:prstGeom>
          <a:noFill/>
          <a:ln>
            <a:noFill/>
          </a:ln>
          <a:effectLst>
            <a:reflection blurRad="6350" stA="52000" endA="300" endPos="35000" dir="5400000" sy="-100000" algn="bl" rotWithShape="0"/>
          </a:effectLst>
        </p:spPr>
      </p:pic>
      <p:pic>
        <p:nvPicPr>
          <p:cNvPr id="6" name="Grafik 368"/>
          <p:cNvPicPr/>
          <p:nvPr/>
        </p:nvPicPr>
        <p:blipFill>
          <a:blip r:embed="rId3">
            <a:extLst>
              <a:ext uri="{28A0092B-C50C-407E-A947-70E740481C1C}">
                <a14:useLocalDpi xmlns:a14="http://schemas.microsoft.com/office/drawing/2010/main" val="0"/>
              </a:ext>
            </a:extLst>
          </a:blip>
          <a:srcRect/>
          <a:stretch>
            <a:fillRect/>
          </a:stretch>
        </p:blipFill>
        <p:spPr bwMode="auto">
          <a:xfrm>
            <a:off x="1454204" y="3949626"/>
            <a:ext cx="1371233" cy="946344"/>
          </a:xfrm>
          <a:prstGeom prst="rect">
            <a:avLst/>
          </a:prstGeom>
          <a:noFill/>
          <a:ln>
            <a:noFill/>
          </a:ln>
          <a:effectLst>
            <a:reflection blurRad="6350" stA="52000" endA="300" endPos="35000" dir="5400000" sy="-100000" algn="bl" rotWithShape="0"/>
          </a:effectLst>
        </p:spPr>
      </p:pic>
      <p:pic>
        <p:nvPicPr>
          <p:cNvPr id="7" name="Grafik 372"/>
          <p:cNvPicPr/>
          <p:nvPr/>
        </p:nvPicPr>
        <p:blipFill>
          <a:blip r:embed="rId4">
            <a:extLst>
              <a:ext uri="{28A0092B-C50C-407E-A947-70E740481C1C}">
                <a14:useLocalDpi xmlns:a14="http://schemas.microsoft.com/office/drawing/2010/main" val="0"/>
              </a:ext>
            </a:extLst>
          </a:blip>
          <a:srcRect/>
          <a:stretch>
            <a:fillRect/>
          </a:stretch>
        </p:blipFill>
        <p:spPr bwMode="auto">
          <a:xfrm>
            <a:off x="2966181" y="5290035"/>
            <a:ext cx="1365746" cy="537091"/>
          </a:xfrm>
          <a:prstGeom prst="rect">
            <a:avLst/>
          </a:prstGeom>
          <a:noFill/>
          <a:ln>
            <a:noFill/>
          </a:ln>
          <a:effectLst>
            <a:reflection blurRad="6350" stA="52000" endA="300" endPos="35000" dir="5400000" sy="-100000" algn="bl" rotWithShape="0"/>
          </a:effectLst>
        </p:spPr>
      </p:pic>
      <p:pic>
        <p:nvPicPr>
          <p:cNvPr id="8" name="Grafik 376"/>
          <p:cNvPicPr/>
          <p:nvPr/>
        </p:nvPicPr>
        <p:blipFill>
          <a:blip r:embed="rId5">
            <a:extLst>
              <a:ext uri="{28A0092B-C50C-407E-A947-70E740481C1C}">
                <a14:useLocalDpi xmlns:a14="http://schemas.microsoft.com/office/drawing/2010/main" val="0"/>
              </a:ext>
            </a:extLst>
          </a:blip>
          <a:srcRect/>
          <a:stretch>
            <a:fillRect/>
          </a:stretch>
        </p:blipFill>
        <p:spPr bwMode="auto">
          <a:xfrm>
            <a:off x="6178400" y="4696676"/>
            <a:ext cx="1933914" cy="593360"/>
          </a:xfrm>
          <a:prstGeom prst="rect">
            <a:avLst/>
          </a:prstGeom>
          <a:noFill/>
          <a:ln>
            <a:noFill/>
          </a:ln>
          <a:effectLst>
            <a:reflection blurRad="6350" stA="52000" endA="300" endPos="35000" dir="5400000" sy="-100000" algn="bl" rotWithShape="0"/>
          </a:effectLst>
        </p:spPr>
      </p:pic>
      <p:pic>
        <p:nvPicPr>
          <p:cNvPr id="9" name="Grafik 380"/>
          <p:cNvPicPr/>
          <p:nvPr/>
        </p:nvPicPr>
        <p:blipFill>
          <a:blip r:embed="rId6">
            <a:extLst>
              <a:ext uri="{28A0092B-C50C-407E-A947-70E740481C1C}">
                <a14:useLocalDpi xmlns:a14="http://schemas.microsoft.com/office/drawing/2010/main" val="0"/>
              </a:ext>
            </a:extLst>
          </a:blip>
          <a:srcRect/>
          <a:stretch>
            <a:fillRect/>
          </a:stretch>
        </p:blipFill>
        <p:spPr bwMode="auto">
          <a:xfrm>
            <a:off x="6528786" y="2220440"/>
            <a:ext cx="1846693" cy="890758"/>
          </a:xfrm>
          <a:prstGeom prst="rect">
            <a:avLst/>
          </a:prstGeom>
          <a:noFill/>
          <a:ln>
            <a:noFill/>
          </a:ln>
          <a:effectLst>
            <a:reflection blurRad="6350" stA="52000" endA="300" endPos="35000" dir="5400000" sy="-100000" algn="bl" rotWithShape="0"/>
          </a:effectLst>
        </p:spPr>
      </p:pic>
      <p:pic>
        <p:nvPicPr>
          <p:cNvPr id="10" name="Grafik 384"/>
          <p:cNvPicPr/>
          <p:nvPr/>
        </p:nvPicPr>
        <p:blipFill>
          <a:blip r:embed="rId7">
            <a:extLst>
              <a:ext uri="{28A0092B-C50C-407E-A947-70E740481C1C}">
                <a14:useLocalDpi xmlns:a14="http://schemas.microsoft.com/office/drawing/2010/main" val="0"/>
              </a:ext>
            </a:extLst>
          </a:blip>
          <a:srcRect/>
          <a:stretch>
            <a:fillRect/>
          </a:stretch>
        </p:blipFill>
        <p:spPr bwMode="auto">
          <a:xfrm>
            <a:off x="4331927" y="3111198"/>
            <a:ext cx="1374444" cy="1086770"/>
          </a:xfrm>
          <a:prstGeom prst="rect">
            <a:avLst/>
          </a:prstGeom>
          <a:noFill/>
          <a:ln>
            <a:noFill/>
          </a:ln>
          <a:effectLst>
            <a:reflection blurRad="6350" stA="52000" endA="300" endPos="35000" dir="5400000" sy="-100000" algn="bl" rotWithShape="0"/>
          </a:effectLst>
        </p:spPr>
      </p:pic>
      <p:sp>
        <p:nvSpPr>
          <p:cNvPr id="3" name="Textfeld 2"/>
          <p:cNvSpPr txBox="1"/>
          <p:nvPr/>
        </p:nvSpPr>
        <p:spPr>
          <a:xfrm>
            <a:off x="586256" y="6341429"/>
            <a:ext cx="7344078" cy="369332"/>
          </a:xfrm>
          <a:prstGeom prst="rect">
            <a:avLst/>
          </a:prstGeom>
          <a:noFill/>
        </p:spPr>
        <p:txBody>
          <a:bodyPr wrap="none" rtlCol="0">
            <a:spAutoFit/>
          </a:bodyPr>
          <a:lstStyle/>
          <a:p>
            <a:r>
              <a:rPr lang="de-DE" dirty="0"/>
              <a:t>More: </a:t>
            </a:r>
            <a:r>
              <a:rPr lang="en-US" dirty="0"/>
              <a:t>http://en.wikipedia.org/wiki/Comparison_of_online_backup_services</a:t>
            </a:r>
          </a:p>
        </p:txBody>
      </p:sp>
    </p:spTree>
    <p:extLst>
      <p:ext uri="{BB962C8B-B14F-4D97-AF65-F5344CB8AC3E}">
        <p14:creationId xmlns:p14="http://schemas.microsoft.com/office/powerpoint/2010/main" val="5739616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2825"/>
            <a:ext cx="8229600" cy="752355"/>
          </a:xfrm>
        </p:spPr>
        <p:txBody>
          <a:bodyPr/>
          <a:lstStyle/>
          <a:p>
            <a:r>
              <a:rPr lang="en-US" b="1" dirty="0"/>
              <a:t>What to do with remote storage?</a:t>
            </a:r>
          </a:p>
        </p:txBody>
      </p:sp>
      <p:sp>
        <p:nvSpPr>
          <p:cNvPr id="4" name="Rectangle 3"/>
          <p:cNvSpPr>
            <a:spLocks noGrp="1" noChangeArrowheads="1"/>
          </p:cNvSpPr>
          <p:nvPr>
            <p:ph idx="1"/>
          </p:nvPr>
        </p:nvSpPr>
        <p:spPr>
          <a:xfrm>
            <a:off x="628650" y="1825624"/>
            <a:ext cx="8229600" cy="4818243"/>
          </a:xfrm>
        </p:spPr>
        <p:txBody>
          <a:bodyPr>
            <a:normAutofit/>
          </a:bodyPr>
          <a:lstStyle/>
          <a:p>
            <a:pPr marL="0" indent="0">
              <a:lnSpc>
                <a:spcPct val="150000"/>
              </a:lnSpc>
              <a:spcBef>
                <a:spcPts val="0"/>
              </a:spcBef>
              <a:buNone/>
            </a:pPr>
            <a:r>
              <a:rPr lang="en-GB" dirty="0"/>
              <a:t>Identification:</a:t>
            </a:r>
          </a:p>
          <a:p>
            <a:pPr lvl="0"/>
            <a:r>
              <a:rPr lang="en-US" dirty="0"/>
              <a:t>Tray icons </a:t>
            </a:r>
          </a:p>
          <a:p>
            <a:pPr lvl="0"/>
            <a:r>
              <a:rPr lang="en-US" dirty="0"/>
              <a:t>Control the installed software</a:t>
            </a:r>
            <a:endParaRPr lang="de-DE" dirty="0"/>
          </a:p>
          <a:p>
            <a:pPr lvl="0"/>
            <a:r>
              <a:rPr lang="en-US" dirty="0"/>
              <a:t>Process list </a:t>
            </a:r>
          </a:p>
          <a:p>
            <a:pPr lvl="0"/>
            <a:r>
              <a:rPr lang="en-US" dirty="0"/>
              <a:t>Network shares and mapped network drives</a:t>
            </a:r>
            <a:endParaRPr lang="de-DE" dirty="0"/>
          </a:p>
          <a:p>
            <a:pPr lvl="0"/>
            <a:r>
              <a:rPr lang="en-US" dirty="0"/>
              <a:t>Observe the network traffic</a:t>
            </a:r>
            <a:endParaRPr lang="de-DE" dirty="0"/>
          </a:p>
          <a:p>
            <a:pPr lvl="0"/>
            <a:r>
              <a:rPr lang="en-GB" dirty="0"/>
              <a:t>List </a:t>
            </a:r>
            <a:r>
              <a:rPr lang="en-US" dirty="0"/>
              <a:t>open and listening sockets for suspicious activity.</a:t>
            </a:r>
            <a:endParaRPr lang="de-DE" dirty="0"/>
          </a:p>
          <a:p>
            <a:pPr lvl="0"/>
            <a:r>
              <a:rPr lang="en-US" dirty="0"/>
              <a:t>Acquire any data that appears to be stored remotely. </a:t>
            </a:r>
            <a:endParaRPr lang="en-GB" dirty="0"/>
          </a:p>
        </p:txBody>
      </p:sp>
    </p:spTree>
    <p:extLst>
      <p:ext uri="{BB962C8B-B14F-4D97-AF65-F5344CB8AC3E}">
        <p14:creationId xmlns:p14="http://schemas.microsoft.com/office/powerpoint/2010/main" val="31127348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34"/>
          <p:cNvPicPr/>
          <p:nvPr/>
        </p:nvPicPr>
        <p:blipFill>
          <a:blip r:embed="rId2">
            <a:extLst>
              <a:ext uri="{28A0092B-C50C-407E-A947-70E740481C1C}">
                <a14:useLocalDpi xmlns:a14="http://schemas.microsoft.com/office/drawing/2010/main" val="0"/>
              </a:ext>
            </a:extLst>
          </a:blip>
          <a:srcRect/>
          <a:stretch>
            <a:fillRect/>
          </a:stretch>
        </p:blipFill>
        <p:spPr bwMode="auto">
          <a:xfrm>
            <a:off x="42333" y="497007"/>
            <a:ext cx="9144000" cy="5812216"/>
          </a:xfrm>
          <a:prstGeom prst="rect">
            <a:avLst/>
          </a:prstGeom>
          <a:noFill/>
          <a:ln>
            <a:noFill/>
          </a:ln>
        </p:spPr>
      </p:pic>
    </p:spTree>
    <p:extLst>
      <p:ext uri="{BB962C8B-B14F-4D97-AF65-F5344CB8AC3E}">
        <p14:creationId xmlns:p14="http://schemas.microsoft.com/office/powerpoint/2010/main" val="35799407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791" y="1580847"/>
            <a:ext cx="8615779" cy="5155619"/>
          </a:xfrm>
        </p:spPr>
        <p:txBody>
          <a:bodyPr>
            <a:normAutofit fontScale="25000" lnSpcReduction="20000"/>
          </a:bodyPr>
          <a:lstStyle/>
          <a:p>
            <a:pPr>
              <a:buNone/>
            </a:pPr>
            <a:r>
              <a:rPr lang="en-US" sz="9600" dirty="0"/>
              <a:t>At the end of this session participants are able to:</a:t>
            </a:r>
          </a:p>
          <a:p>
            <a:pPr>
              <a:buNone/>
            </a:pPr>
            <a:endParaRPr lang="en-US" sz="9600" dirty="0"/>
          </a:p>
          <a:p>
            <a:pPr lvl="0"/>
            <a:r>
              <a:rPr lang="en-GB" sz="9600" dirty="0"/>
              <a:t>Define the terms “Volatile Data“, “Transient Data“ and “Live Data Forensics“;</a:t>
            </a:r>
            <a:endParaRPr lang="de-DE" sz="9600" dirty="0"/>
          </a:p>
          <a:p>
            <a:pPr lvl="0"/>
            <a:r>
              <a:rPr lang="en-GB" sz="9600" dirty="0"/>
              <a:t>Understand the value of volatile data for investigations and the types of data that would get lost without Live Data Forensics;</a:t>
            </a:r>
            <a:endParaRPr lang="de-DE" sz="9600" dirty="0"/>
          </a:p>
          <a:p>
            <a:pPr lvl="0"/>
            <a:r>
              <a:rPr lang="en-GB" sz="9600" dirty="0"/>
              <a:t>Perform measures of first response when facing a running computer system.</a:t>
            </a:r>
            <a:endParaRPr lang="de-DE" sz="9600" dirty="0"/>
          </a:p>
          <a:p>
            <a:pPr lvl="0"/>
            <a:r>
              <a:rPr lang="en-GB" sz="9600" dirty="0"/>
              <a:t>Understand the challenges of encryption and the chances of Live Data Forensics in scenarios involving encryption</a:t>
            </a:r>
            <a:endParaRPr lang="de-DE" sz="9600" dirty="0"/>
          </a:p>
          <a:p>
            <a:pPr lvl="0"/>
            <a:r>
              <a:rPr lang="en-GB" sz="9600" dirty="0"/>
              <a:t>Awareness of the challenges and different legal frameworks in scenarios where data is stored remotely, e.g. cloud services.</a:t>
            </a:r>
            <a:endParaRPr lang="de-DE" sz="9600" dirty="0"/>
          </a:p>
          <a:p>
            <a:pPr lvl="0"/>
            <a:r>
              <a:rPr lang="en-GB" sz="9600" dirty="0"/>
              <a:t>Define the term “Cloud Computing“ and identify cloud services.</a:t>
            </a:r>
            <a:endParaRPr lang="en-US" dirty="0"/>
          </a:p>
        </p:txBody>
      </p:sp>
      <p:sp>
        <p:nvSpPr>
          <p:cNvPr id="4" name="Title 1"/>
          <p:cNvSpPr>
            <a:spLocks noGrp="1"/>
          </p:cNvSpPr>
          <p:nvPr>
            <p:ph type="title"/>
          </p:nvPr>
        </p:nvSpPr>
        <p:spPr>
          <a:xfrm>
            <a:off x="457200" y="771788"/>
            <a:ext cx="8229600" cy="773266"/>
          </a:xfrm>
        </p:spPr>
        <p:txBody>
          <a:bodyPr/>
          <a:lstStyle/>
          <a:p>
            <a:r>
              <a:rPr lang="en-US" b="1" dirty="0"/>
              <a:t>Session Summary</a:t>
            </a:r>
          </a:p>
        </p:txBody>
      </p:sp>
    </p:spTree>
    <p:extLst>
      <p:ext uri="{BB962C8B-B14F-4D97-AF65-F5344CB8AC3E}">
        <p14:creationId xmlns:p14="http://schemas.microsoft.com/office/powerpoint/2010/main" val="5635477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Question Mark Clip Art">
            <a:hlinkClick r:id="rId3"/>
          </p:cNvPr>
          <p:cNvPicPr>
            <a:picLocks noChangeAspect="1" noChangeArrowheads="1"/>
          </p:cNvPicPr>
          <p:nvPr/>
        </p:nvPicPr>
        <p:blipFill>
          <a:blip r:embed="rId4" cstate="print"/>
          <a:srcRect/>
          <a:stretch>
            <a:fillRect/>
          </a:stretch>
        </p:blipFill>
        <p:spPr bwMode="auto">
          <a:xfrm>
            <a:off x="3143240" y="1357298"/>
            <a:ext cx="2857500" cy="2857500"/>
          </a:xfrm>
          <a:prstGeom prst="rect">
            <a:avLst/>
          </a:prstGeom>
          <a:noFill/>
        </p:spPr>
      </p:pic>
      <p:sp>
        <p:nvSpPr>
          <p:cNvPr id="4" name="TextBox 3"/>
          <p:cNvSpPr txBox="1"/>
          <p:nvPr/>
        </p:nvSpPr>
        <p:spPr>
          <a:xfrm>
            <a:off x="3071802" y="4500570"/>
            <a:ext cx="3081793" cy="923330"/>
          </a:xfrm>
          <a:prstGeom prst="rect">
            <a:avLst/>
          </a:prstGeom>
          <a:noFill/>
        </p:spPr>
        <p:txBody>
          <a:bodyPr wrap="none" rtlCol="0">
            <a:spAutoFit/>
          </a:bodyPr>
          <a:lstStyle/>
          <a:p>
            <a:r>
              <a:rPr lang="en-GB" sz="5400" b="1" dirty="0"/>
              <a:t>Questions</a:t>
            </a:r>
          </a:p>
        </p:txBody>
      </p:sp>
    </p:spTree>
    <p:extLst>
      <p:ext uri="{BB962C8B-B14F-4D97-AF65-F5344CB8AC3E}">
        <p14:creationId xmlns:p14="http://schemas.microsoft.com/office/powerpoint/2010/main" val="6819324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46" y="809856"/>
            <a:ext cx="8229600" cy="870952"/>
          </a:xfrm>
        </p:spPr>
        <p:txBody>
          <a:bodyPr/>
          <a:lstStyle/>
          <a:p>
            <a:r>
              <a:rPr lang="en-US" b="1" dirty="0"/>
              <a:t>Packaging and Transport</a:t>
            </a:r>
          </a:p>
        </p:txBody>
      </p:sp>
      <p:sp>
        <p:nvSpPr>
          <p:cNvPr id="4" name="Rectangle 3"/>
          <p:cNvSpPr>
            <a:spLocks noGrp="1" noChangeArrowheads="1"/>
          </p:cNvSpPr>
          <p:nvPr>
            <p:ph idx="1"/>
          </p:nvPr>
        </p:nvSpPr>
        <p:spPr>
          <a:xfrm>
            <a:off x="208625" y="1883851"/>
            <a:ext cx="5170600" cy="5123194"/>
          </a:xfrm>
        </p:spPr>
        <p:txBody>
          <a:bodyPr>
            <a:normAutofit fontScale="85000" lnSpcReduction="10000"/>
          </a:bodyPr>
          <a:lstStyle/>
          <a:p>
            <a:pPr algn="just">
              <a:lnSpc>
                <a:spcPct val="150000"/>
              </a:lnSpc>
              <a:spcBef>
                <a:spcPts val="0"/>
              </a:spcBef>
            </a:pPr>
            <a:r>
              <a:rPr lang="en-US" dirty="0"/>
              <a:t>Electronic Evidence can be sensitive to temperature, humidity, physical shock, static electricity, magnetic sources, and even to some actions (e.g., switching on/off). </a:t>
            </a:r>
          </a:p>
          <a:p>
            <a:pPr algn="just">
              <a:lnSpc>
                <a:spcPct val="150000"/>
              </a:lnSpc>
              <a:spcBef>
                <a:spcPts val="0"/>
              </a:spcBef>
            </a:pPr>
            <a:endParaRPr lang="en-US" dirty="0"/>
          </a:p>
          <a:p>
            <a:pPr algn="just">
              <a:lnSpc>
                <a:spcPct val="150000"/>
              </a:lnSpc>
              <a:spcBef>
                <a:spcPts val="0"/>
              </a:spcBef>
            </a:pPr>
            <a:r>
              <a:rPr lang="en-US" dirty="0"/>
              <a:t>E-Evidence must be handled with care and appropriate bags und boxes must be used to seize the devices.</a:t>
            </a:r>
            <a:endParaRPr lang="en-GB" dirty="0"/>
          </a:p>
        </p:txBody>
      </p:sp>
      <p:pic>
        <p:nvPicPr>
          <p:cNvPr id="5" name="Bild 4"/>
          <p:cNvPicPr>
            <a:picLocks noChangeAspect="1"/>
          </p:cNvPicPr>
          <p:nvPr/>
        </p:nvPicPr>
        <p:blipFill>
          <a:blip r:embed="rId2"/>
          <a:stretch>
            <a:fillRect/>
          </a:stretch>
        </p:blipFill>
        <p:spPr>
          <a:xfrm>
            <a:off x="5627800" y="1761415"/>
            <a:ext cx="3516200" cy="2684033"/>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0216211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668" y="869442"/>
            <a:ext cx="8229600" cy="870952"/>
          </a:xfrm>
        </p:spPr>
        <p:txBody>
          <a:bodyPr/>
          <a:lstStyle/>
          <a:p>
            <a:r>
              <a:rPr lang="en-US" b="1" dirty="0"/>
              <a:t>Transport</a:t>
            </a:r>
          </a:p>
        </p:txBody>
      </p:sp>
      <p:sp>
        <p:nvSpPr>
          <p:cNvPr id="4" name="Rectangle 3"/>
          <p:cNvSpPr>
            <a:spLocks noGrp="1" noChangeArrowheads="1"/>
          </p:cNvSpPr>
          <p:nvPr>
            <p:ph idx="1"/>
          </p:nvPr>
        </p:nvSpPr>
        <p:spPr>
          <a:xfrm>
            <a:off x="350668" y="2123983"/>
            <a:ext cx="5235660" cy="4525963"/>
          </a:xfrm>
        </p:spPr>
        <p:txBody>
          <a:bodyPr>
            <a:normAutofit fontScale="92500"/>
          </a:bodyPr>
          <a:lstStyle/>
          <a:p>
            <a:pPr algn="just">
              <a:lnSpc>
                <a:spcPct val="150000"/>
              </a:lnSpc>
              <a:spcBef>
                <a:spcPts val="0"/>
              </a:spcBef>
            </a:pPr>
            <a:r>
              <a:rPr lang="en-US" sz="2600" dirty="0"/>
              <a:t>Keep electronic evidence away from magnetic sources (e.g. Radio transmitters, speaker magnets, heated seats)</a:t>
            </a:r>
          </a:p>
          <a:p>
            <a:pPr marL="342900" lvl="1" indent="-342900" algn="just">
              <a:lnSpc>
                <a:spcPct val="150000"/>
              </a:lnSpc>
              <a:spcBef>
                <a:spcPts val="0"/>
              </a:spcBef>
              <a:buFont typeface="Arial"/>
              <a:buChar char="•"/>
            </a:pPr>
            <a:r>
              <a:rPr lang="en-GB" sz="2600" dirty="0"/>
              <a:t>Ensure that the equipment is protected from shock and bumps (i.e., mechanical damage), heat, and humidity.</a:t>
            </a:r>
            <a:endParaRPr lang="de-DE" sz="2600" dirty="0"/>
          </a:p>
          <a:p>
            <a:pPr>
              <a:lnSpc>
                <a:spcPct val="150000"/>
              </a:lnSpc>
              <a:spcBef>
                <a:spcPts val="0"/>
              </a:spcBef>
            </a:pPr>
            <a:endParaRPr lang="en-GB" dirty="0"/>
          </a:p>
        </p:txBody>
      </p:sp>
      <p:pic>
        <p:nvPicPr>
          <p:cNvPr id="3" name="Bild 2" descr="Bildschirmfoto 2013-02-25 um 14.11.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850" y="1936369"/>
            <a:ext cx="3244145" cy="2164527"/>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3868128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852"/>
            <a:ext cx="8229600" cy="870952"/>
          </a:xfrm>
        </p:spPr>
        <p:txBody>
          <a:bodyPr/>
          <a:lstStyle/>
          <a:p>
            <a:r>
              <a:rPr lang="en-US" b="1" dirty="0"/>
              <a:t>Storage</a:t>
            </a:r>
          </a:p>
        </p:txBody>
      </p:sp>
      <p:sp>
        <p:nvSpPr>
          <p:cNvPr id="4" name="Rectangle 3"/>
          <p:cNvSpPr>
            <a:spLocks noGrp="1" noChangeArrowheads="1"/>
          </p:cNvSpPr>
          <p:nvPr>
            <p:ph idx="1"/>
          </p:nvPr>
        </p:nvSpPr>
        <p:spPr>
          <a:xfrm>
            <a:off x="279647" y="2416946"/>
            <a:ext cx="5266778" cy="4525963"/>
          </a:xfrm>
        </p:spPr>
        <p:txBody>
          <a:bodyPr>
            <a:normAutofit/>
          </a:bodyPr>
          <a:lstStyle/>
          <a:p>
            <a:pPr marL="285750" lvl="1" algn="just">
              <a:buFont typeface="Arial"/>
              <a:buChar char="•"/>
            </a:pPr>
            <a:r>
              <a:rPr lang="en-GB" dirty="0"/>
              <a:t>Ensure that evidence is inventoried in accordance with the relevant policies.</a:t>
            </a:r>
          </a:p>
          <a:p>
            <a:pPr marL="285750" lvl="1" algn="just">
              <a:buFont typeface="Arial"/>
              <a:buChar char="•"/>
            </a:pPr>
            <a:endParaRPr lang="de-DE" dirty="0"/>
          </a:p>
          <a:p>
            <a:pPr marL="285750" lvl="1" algn="just">
              <a:buFont typeface="Arial"/>
              <a:buChar char="•"/>
            </a:pPr>
            <a:r>
              <a:rPr lang="en-GB" dirty="0"/>
              <a:t>Store evidence in a secure area, away from extreme temperature and humidity. </a:t>
            </a:r>
          </a:p>
          <a:p>
            <a:pPr marL="285750" lvl="1" algn="just">
              <a:buFont typeface="Arial"/>
              <a:buChar char="•"/>
            </a:pPr>
            <a:endParaRPr lang="de-DE" dirty="0"/>
          </a:p>
          <a:p>
            <a:pPr marL="285750" lvl="1" algn="just">
              <a:buFont typeface="Arial"/>
              <a:buChar char="•"/>
            </a:pPr>
            <a:r>
              <a:rPr lang="en-GB" dirty="0"/>
              <a:t>Protect it from magnetic sources, moisture, dust, and other harmful particles or contaminants.</a:t>
            </a:r>
            <a:endParaRPr lang="de-DE" dirty="0"/>
          </a:p>
          <a:p>
            <a:pPr algn="just">
              <a:lnSpc>
                <a:spcPct val="150000"/>
              </a:lnSpc>
              <a:spcBef>
                <a:spcPts val="0"/>
              </a:spcBef>
            </a:pPr>
            <a:endParaRPr lang="en-GB" dirty="0"/>
          </a:p>
        </p:txBody>
      </p:sp>
      <p:pic>
        <p:nvPicPr>
          <p:cNvPr id="5" name="Bild 4"/>
          <p:cNvPicPr>
            <a:picLocks noChangeAspect="1"/>
          </p:cNvPicPr>
          <p:nvPr/>
        </p:nvPicPr>
        <p:blipFill>
          <a:blip r:embed="rId2"/>
          <a:stretch>
            <a:fillRect/>
          </a:stretch>
        </p:blipFill>
        <p:spPr>
          <a:xfrm>
            <a:off x="5834522" y="1724454"/>
            <a:ext cx="3281868" cy="1934066"/>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5632033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CyberEast theme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yberEast Template" id="{40A3B124-9129-4B9D-BC1A-B83ADD00B5B6}" vid="{129BBABC-C737-4432-8816-7CA6A819CD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CyberEast Template</Template>
  <TotalTime>30</TotalTime>
  <Words>2605</Words>
  <Application>Microsoft Office PowerPoint</Application>
  <PresentationFormat>On-screen Show (4:3)</PresentationFormat>
  <Paragraphs>302</Paragraphs>
  <Slides>61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Calibri Light</vt:lpstr>
      <vt:lpstr>Symbol</vt:lpstr>
      <vt:lpstr>Verdana</vt:lpstr>
      <vt:lpstr>Wingdings</vt:lpstr>
      <vt:lpstr>CyberEast theme template</vt:lpstr>
      <vt:lpstr>CyberEast Project:  Action on Cybercrime for Cyber Resilience in the Eastern Partnership Region</vt:lpstr>
      <vt:lpstr>Session Objectives</vt:lpstr>
      <vt:lpstr>PowerPoint Presentation</vt:lpstr>
      <vt:lpstr>Handling of Electronic Evidence</vt:lpstr>
      <vt:lpstr>Tagging</vt:lpstr>
      <vt:lpstr>PowerPoint Presentation</vt:lpstr>
      <vt:lpstr>Packaging and Transport</vt:lpstr>
      <vt:lpstr>Transport</vt:lpstr>
      <vt:lpstr>Storage</vt:lpstr>
      <vt:lpstr>Storage facilities</vt:lpstr>
      <vt:lpstr>PowerPoint Presentation</vt:lpstr>
      <vt:lpstr>Computer Systems</vt:lpstr>
      <vt:lpstr>Computer Systems</vt:lpstr>
      <vt:lpstr>Group Task</vt:lpstr>
      <vt:lpstr>Checking the power status</vt:lpstr>
      <vt:lpstr>PowerPoint Presentation</vt:lpstr>
      <vt:lpstr>Observing the monitor</vt:lpstr>
      <vt:lpstr>Observing the monitor</vt:lpstr>
      <vt:lpstr>Observing the monitor</vt:lpstr>
      <vt:lpstr>Situation A – Computer is Off</vt:lpstr>
      <vt:lpstr>Situation B – Computer is On</vt:lpstr>
      <vt:lpstr>Situation C – You cannot determine</vt:lpstr>
      <vt:lpstr>Computer Networks</vt:lpstr>
      <vt:lpstr>PowerPoint Presentation</vt:lpstr>
      <vt:lpstr>Mobile Phones / Tables</vt:lpstr>
      <vt:lpstr>Smart / magnetic stripe cards</vt:lpstr>
      <vt:lpstr>Other electronic evidence</vt:lpstr>
      <vt:lpstr>Summary of Session Objectives</vt:lpstr>
      <vt:lpstr>PowerPoint Presentation</vt:lpstr>
      <vt:lpstr>PowerPoint Presentation</vt:lpstr>
      <vt:lpstr>Session Objectives</vt:lpstr>
      <vt:lpstr>PowerPoint Presentation</vt:lpstr>
      <vt:lpstr>What is Live Data Forensics?</vt:lpstr>
      <vt:lpstr>What is volatile data?</vt:lpstr>
      <vt:lpstr>Examples for volatile data?</vt:lpstr>
      <vt:lpstr>Examples for volatile data</vt:lpstr>
      <vt:lpstr>Two types of volatile data</vt:lpstr>
      <vt:lpstr>Requirements</vt:lpstr>
      <vt:lpstr>PowerPoint Presentation</vt:lpstr>
      <vt:lpstr>First Responder</vt:lpstr>
      <vt:lpstr>Indications on the screen</vt:lpstr>
      <vt:lpstr>PowerPoint Presentation</vt:lpstr>
      <vt:lpstr>PowerPoint Presentation</vt:lpstr>
      <vt:lpstr>PowerPoint Presentation</vt:lpstr>
      <vt:lpstr>PowerPoint Presentation</vt:lpstr>
      <vt:lpstr>PowerPoint Presentation</vt:lpstr>
      <vt:lpstr>(Slide Heading)</vt:lpstr>
      <vt:lpstr>(Slide Heading)</vt:lpstr>
      <vt:lpstr>Tools for more experienced users</vt:lpstr>
      <vt:lpstr>Live Forensics DVDs</vt:lpstr>
      <vt:lpstr>External storage media</vt:lpstr>
      <vt:lpstr>Encryption</vt:lpstr>
      <vt:lpstr>PowerPoint Presentation</vt:lpstr>
      <vt:lpstr>Remote Storage</vt:lpstr>
      <vt:lpstr>Examples of remote storage</vt:lpstr>
      <vt:lpstr>Data stored in the cloud</vt:lpstr>
      <vt:lpstr>Cloud computing</vt:lpstr>
      <vt:lpstr>Common cloud providers</vt:lpstr>
      <vt:lpstr>What to do with remote storage?</vt:lpstr>
      <vt:lpstr>Session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Terry Baker</dc:creator>
  <cp:lastModifiedBy>Giorgi</cp:lastModifiedBy>
  <cp:revision>5</cp:revision>
  <dcterms:created xsi:type="dcterms:W3CDTF">2020-01-22T23:17:36Z</dcterms:created>
  <dcterms:modified xsi:type="dcterms:W3CDTF">2021-07-02T12:26:09Z</dcterms:modified>
</cp:coreProperties>
</file>