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318" r:id="rId2"/>
    <p:sldId id="285" r:id="rId3"/>
    <p:sldId id="262" r:id="rId4"/>
    <p:sldId id="269" r:id="rId5"/>
    <p:sldId id="286" r:id="rId6"/>
    <p:sldId id="302" r:id="rId7"/>
    <p:sldId id="313" r:id="rId8"/>
    <p:sldId id="303" r:id="rId9"/>
    <p:sldId id="304" r:id="rId10"/>
    <p:sldId id="301" r:id="rId11"/>
    <p:sldId id="305" r:id="rId12"/>
    <p:sldId id="295" r:id="rId13"/>
    <p:sldId id="297" r:id="rId14"/>
    <p:sldId id="296" r:id="rId15"/>
    <p:sldId id="306" r:id="rId16"/>
    <p:sldId id="287" r:id="rId17"/>
    <p:sldId id="307" r:id="rId18"/>
    <p:sldId id="290" r:id="rId19"/>
    <p:sldId id="289" r:id="rId20"/>
    <p:sldId id="291" r:id="rId21"/>
    <p:sldId id="298" r:id="rId22"/>
    <p:sldId id="299" r:id="rId23"/>
    <p:sldId id="300" r:id="rId24"/>
    <p:sldId id="292" r:id="rId25"/>
    <p:sldId id="308" r:id="rId26"/>
    <p:sldId id="293" r:id="rId27"/>
    <p:sldId id="294" r:id="rId28"/>
    <p:sldId id="309" r:id="rId29"/>
    <p:sldId id="310" r:id="rId30"/>
    <p:sldId id="311" r:id="rId31"/>
    <p:sldId id="312" r:id="rId32"/>
    <p:sldId id="319" r:id="rId33"/>
    <p:sldId id="284" r:id="rId34"/>
  </p:sldIdLst>
  <p:sldSz cx="9144000" cy="6858000" type="screen4x3"/>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6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10" autoAdjust="0"/>
  </p:normalViewPr>
  <p:slideViewPr>
    <p:cSldViewPr snapToGrid="0">
      <p:cViewPr varScale="1">
        <p:scale>
          <a:sx n="66" d="100"/>
          <a:sy n="66" d="100"/>
        </p:scale>
        <p:origin x="123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6B711-D217-496F-B838-379C131E0FA2}" type="datetimeFigureOut">
              <a:rPr lang="en-GB" smtClean="0"/>
              <a:t>14/11/2023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CD3EF-77D3-439D-BFD8-3D8F2DD621FD}" type="slidenum">
              <a:rPr lang="en-GB" smtClean="0"/>
              <a:t>‹#›</a:t>
            </a:fld>
            <a:endParaRPr lang="en-GB" dirty="0"/>
          </a:p>
        </p:txBody>
      </p:sp>
    </p:spTree>
    <p:extLst>
      <p:ext uri="{BB962C8B-B14F-4D97-AF65-F5344CB8AC3E}">
        <p14:creationId xmlns:p14="http://schemas.microsoft.com/office/powerpoint/2010/main" val="28890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Compared to </a:t>
            </a:r>
          </a:p>
        </p:txBody>
      </p:sp>
      <p:sp>
        <p:nvSpPr>
          <p:cNvPr id="4" name="Foliennummernplatzhalter 3"/>
          <p:cNvSpPr>
            <a:spLocks noGrp="1"/>
          </p:cNvSpPr>
          <p:nvPr>
            <p:ph type="sldNum" sz="quarter" idx="10"/>
          </p:nvPr>
        </p:nvSpPr>
        <p:spPr/>
        <p:txBody>
          <a:bodyPr/>
          <a:lstStyle/>
          <a:p>
            <a:fld id="{5827260C-95DC-194B-88B2-0B241DEC43BF}" type="slidenum">
              <a:rPr lang="en-US" smtClean="0"/>
              <a:pPr/>
              <a:t>4</a:t>
            </a:fld>
            <a:endParaRPr lang="en-US" dirty="0"/>
          </a:p>
        </p:txBody>
      </p:sp>
    </p:spTree>
    <p:extLst>
      <p:ext uri="{BB962C8B-B14F-4D97-AF65-F5344CB8AC3E}">
        <p14:creationId xmlns:p14="http://schemas.microsoft.com/office/powerpoint/2010/main" val="77644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Board blast Q&amp;A session or group task</a:t>
            </a:r>
          </a:p>
        </p:txBody>
      </p:sp>
      <p:sp>
        <p:nvSpPr>
          <p:cNvPr id="4" name="Slide Number Placeholder 3"/>
          <p:cNvSpPr>
            <a:spLocks noGrp="1"/>
          </p:cNvSpPr>
          <p:nvPr>
            <p:ph type="sldNum" sz="quarter" idx="5"/>
          </p:nvPr>
        </p:nvSpPr>
        <p:spPr/>
        <p:txBody>
          <a:bodyPr/>
          <a:lstStyle/>
          <a:p>
            <a:fld id="{2A9CD3EF-77D3-439D-BFD8-3D8F2DD621FD}" type="slidenum">
              <a:rPr lang="en-GB" smtClean="0"/>
              <a:t>7</a:t>
            </a:fld>
            <a:endParaRPr lang="en-GB" dirty="0"/>
          </a:p>
        </p:txBody>
      </p:sp>
    </p:spTree>
    <p:extLst>
      <p:ext uri="{BB962C8B-B14F-4D97-AF65-F5344CB8AC3E}">
        <p14:creationId xmlns:p14="http://schemas.microsoft.com/office/powerpoint/2010/main" val="355799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CD3EF-77D3-439D-BFD8-3D8F2DD621FD}" type="slidenum">
              <a:rPr lang="en-GB" smtClean="0"/>
              <a:t>10</a:t>
            </a:fld>
            <a:endParaRPr lang="en-GB" dirty="0"/>
          </a:p>
        </p:txBody>
      </p:sp>
    </p:spTree>
    <p:extLst>
      <p:ext uri="{BB962C8B-B14F-4D97-AF65-F5344CB8AC3E}">
        <p14:creationId xmlns:p14="http://schemas.microsoft.com/office/powerpoint/2010/main" val="26068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827260C-95DC-194B-88B2-0B241DEC43BF}" type="slidenum">
              <a:rPr lang="en-US" smtClean="0"/>
              <a:pPr/>
              <a:t>32</a:t>
            </a:fld>
            <a:endParaRPr lang="en-US" dirty="0"/>
          </a:p>
        </p:txBody>
      </p:sp>
    </p:spTree>
    <p:extLst>
      <p:ext uri="{BB962C8B-B14F-4D97-AF65-F5344CB8AC3E}">
        <p14:creationId xmlns:p14="http://schemas.microsoft.com/office/powerpoint/2010/main" val="353181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33</a:t>
            </a:fld>
            <a:endParaRPr lang="en-GB" dirty="0"/>
          </a:p>
        </p:txBody>
      </p:sp>
    </p:spTree>
    <p:extLst>
      <p:ext uri="{BB962C8B-B14F-4D97-AF65-F5344CB8AC3E}">
        <p14:creationId xmlns:p14="http://schemas.microsoft.com/office/powerpoint/2010/main" val="2665162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2699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10776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53577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61902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09453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40187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83604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70190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88078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46932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32576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11567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46708E8-5933-45CE-A8E6-0870F4F0539D}" type="slidenum">
              <a:rPr lang="en-GB" smtClean="0"/>
              <a:t>‹#›</a:t>
            </a:fld>
            <a:endParaRPr lang="en-GB" dirty="0"/>
          </a:p>
        </p:txBody>
      </p:sp>
      <p:pic>
        <p:nvPicPr>
          <p:cNvPr id="6" name="Picture 5">
            <a:extLst>
              <a:ext uri="{FF2B5EF4-FFF2-40B4-BE49-F238E27FC236}">
                <a16:creationId xmlns:a16="http://schemas.microsoft.com/office/drawing/2014/main" id="{EDEB0C35-A16D-4764-8205-233EF49DA57D}"/>
              </a:ext>
            </a:extLst>
          </p:cNvPr>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16016736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en.wikipedia.org/wiki/Comparison_of_disk_encryption_softwa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hyperlink" Target="http://csrc.nist.gov/publications/PubsSPs.html#800-145" TargetMode="Externa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40.sv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audio" Target="../media/audio6.bin"/><Relationship Id="rId3" Type="http://schemas.openxmlformats.org/officeDocument/2006/relationships/audio" Target="../media/audio1.bin"/><Relationship Id="rId7" Type="http://schemas.openxmlformats.org/officeDocument/2006/relationships/audio" Target="../media/audio5.bin"/><Relationship Id="rId12" Type="http://schemas.openxmlformats.org/officeDocument/2006/relationships/audio" Target="../media/audio1.bin"/><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audio" Target="../media/audio4.bin"/><Relationship Id="rId11" Type="http://schemas.openxmlformats.org/officeDocument/2006/relationships/audio" Target="../media/audio9.bin"/><Relationship Id="rId5" Type="http://schemas.openxmlformats.org/officeDocument/2006/relationships/audio" Target="../media/audio3.bin"/><Relationship Id="rId10" Type="http://schemas.openxmlformats.org/officeDocument/2006/relationships/audio" Target="../media/audio8.bin"/><Relationship Id="rId4" Type="http://schemas.openxmlformats.org/officeDocument/2006/relationships/audio" Target="../media/audio2.bin"/><Relationship Id="rId9" Type="http://schemas.openxmlformats.org/officeDocument/2006/relationships/audio" Target="../media/audio7.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803" y="5173965"/>
            <a:ext cx="3125832" cy="902744"/>
          </a:xfrm>
        </p:spPr>
        <p:txBody>
          <a:bodyPr>
            <a:normAutofit fontScale="85000" lnSpcReduction="20000"/>
          </a:bodyPr>
          <a:lstStyle/>
          <a:p>
            <a:r>
              <a:rPr lang="en-US" dirty="0">
                <a:solidFill>
                  <a:srgbClr val="2F618F"/>
                </a:solidFill>
              </a:rPr>
              <a:t>Session 14</a:t>
            </a:r>
          </a:p>
          <a:p>
            <a:r>
              <a:rPr lang="en-US" dirty="0">
                <a:solidFill>
                  <a:srgbClr val="2F618F"/>
                </a:solidFill>
              </a:rPr>
              <a:t>Search &amp; Seizure</a:t>
            </a:r>
          </a:p>
          <a:p>
            <a:r>
              <a:rPr lang="en-US" dirty="0">
                <a:solidFill>
                  <a:srgbClr val="2F618F"/>
                </a:solidFill>
              </a:rPr>
              <a:t>Live Data Scenarios</a:t>
            </a:r>
          </a:p>
        </p:txBody>
      </p:sp>
      <p:sp>
        <p:nvSpPr>
          <p:cNvPr id="11" name="TextBox 10">
            <a:extLst>
              <a:ext uri="{FF2B5EF4-FFF2-40B4-BE49-F238E27FC236}">
                <a16:creationId xmlns:a16="http://schemas.microsoft.com/office/drawing/2014/main" id="{5C58DA2A-3E49-41B6-A2BB-FD161862725D}"/>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spTree>
    <p:extLst>
      <p:ext uri="{BB962C8B-B14F-4D97-AF65-F5344CB8AC3E}">
        <p14:creationId xmlns:p14="http://schemas.microsoft.com/office/powerpoint/2010/main" val="98954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Requirements</a:t>
            </a:r>
          </a:p>
        </p:txBody>
      </p:sp>
      <p:sp>
        <p:nvSpPr>
          <p:cNvPr id="4" name="Rectangle 3"/>
          <p:cNvSpPr>
            <a:spLocks noGrp="1" noChangeArrowheads="1"/>
          </p:cNvSpPr>
          <p:nvPr>
            <p:ph idx="1"/>
          </p:nvPr>
        </p:nvSpPr>
        <p:spPr>
          <a:xfrm>
            <a:off x="249614" y="1531291"/>
            <a:ext cx="8644772" cy="5092858"/>
          </a:xfrm>
        </p:spPr>
        <p:txBody>
          <a:bodyPr>
            <a:normAutofit fontScale="62500" lnSpcReduction="20000"/>
          </a:bodyPr>
          <a:lstStyle/>
          <a:p>
            <a:pPr marL="0" indent="0">
              <a:lnSpc>
                <a:spcPct val="120000"/>
              </a:lnSpc>
              <a:spcBef>
                <a:spcPts val="0"/>
              </a:spcBef>
              <a:buNone/>
            </a:pPr>
            <a:r>
              <a:rPr lang="en-US" sz="4200" dirty="0"/>
              <a:t>Requirements for Live Data Forensics:</a:t>
            </a:r>
          </a:p>
          <a:p>
            <a:pPr marL="0" indent="0">
              <a:lnSpc>
                <a:spcPct val="120000"/>
              </a:lnSpc>
              <a:spcBef>
                <a:spcPts val="0"/>
              </a:spcBef>
              <a:buNone/>
            </a:pPr>
            <a:endParaRPr lang="en-US" sz="4200" dirty="0"/>
          </a:p>
          <a:p>
            <a:pPr>
              <a:lnSpc>
                <a:spcPct val="120000"/>
              </a:lnSpc>
              <a:spcBef>
                <a:spcPts val="0"/>
              </a:spcBef>
            </a:pPr>
            <a:r>
              <a:rPr lang="en-US" sz="4200" dirty="0"/>
              <a:t>Specialist with specific training for Live Data Forensics</a:t>
            </a:r>
          </a:p>
          <a:p>
            <a:pPr>
              <a:lnSpc>
                <a:spcPct val="120000"/>
              </a:lnSpc>
              <a:spcBef>
                <a:spcPts val="0"/>
              </a:spcBef>
            </a:pPr>
            <a:r>
              <a:rPr lang="en-US" sz="4200" dirty="0"/>
              <a:t>Hands-on practical experience</a:t>
            </a:r>
          </a:p>
          <a:p>
            <a:pPr>
              <a:lnSpc>
                <a:spcPct val="120000"/>
              </a:lnSpc>
              <a:spcBef>
                <a:spcPts val="0"/>
              </a:spcBef>
            </a:pPr>
            <a:r>
              <a:rPr lang="en-US" sz="4200" dirty="0"/>
              <a:t>A set of validated forensic tools for Live Data Forensics</a:t>
            </a:r>
          </a:p>
          <a:p>
            <a:pPr>
              <a:lnSpc>
                <a:spcPct val="120000"/>
              </a:lnSpc>
              <a:spcBef>
                <a:spcPts val="0"/>
              </a:spcBef>
            </a:pPr>
            <a:endParaRPr lang="en-US" sz="4200" dirty="0"/>
          </a:p>
          <a:p>
            <a:pPr marL="0" indent="0">
              <a:lnSpc>
                <a:spcPct val="120000"/>
              </a:lnSpc>
              <a:spcBef>
                <a:spcPts val="0"/>
              </a:spcBef>
              <a:buNone/>
            </a:pPr>
            <a:r>
              <a:rPr lang="en-US" sz="4200" dirty="0"/>
              <a:t>If no specialist is available, pulling the plug makes more sense than tampering with the evidence resulting in a possible contamination of the evidence and making it unfeasible for use in court.</a:t>
            </a:r>
            <a:endParaRPr lang="en-GB" dirty="0"/>
          </a:p>
        </p:txBody>
      </p:sp>
    </p:spTree>
    <p:custDataLst>
      <p:tags r:id="rId1"/>
    </p:custDataLst>
    <p:extLst>
      <p:ext uri="{BB962C8B-B14F-4D97-AF65-F5344CB8AC3E}">
        <p14:creationId xmlns:p14="http://schemas.microsoft.com/office/powerpoint/2010/main" val="21687011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Graphic 49" descr="Clipboard outline">
            <a:extLst>
              <a:ext uri="{FF2B5EF4-FFF2-40B4-BE49-F238E27FC236}">
                <a16:creationId xmlns:a16="http://schemas.microsoft.com/office/drawing/2014/main" id="{5AE18872-FA9B-4A5C-AD5B-C91C24AAFE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950" y="1485900"/>
            <a:ext cx="3886200" cy="3886200"/>
          </a:xfrm>
          <a:prstGeom prst="rect">
            <a:avLst/>
          </a:prstGeom>
        </p:spPr>
      </p:pic>
      <p:sp>
        <p:nvSpPr>
          <p:cNvPr id="49" name="TextBox 48"/>
          <p:cNvSpPr txBox="1"/>
          <p:nvPr/>
        </p:nvSpPr>
        <p:spPr>
          <a:xfrm>
            <a:off x="4629150" y="2523281"/>
            <a:ext cx="3886200" cy="3653682"/>
          </a:xfrm>
          <a:prstGeom prst="rect">
            <a:avLst/>
          </a:prstGeom>
        </p:spPr>
        <p:txBody>
          <a:bodyPr vert="horz" lIns="91440" tIns="45720" rIns="91440" bIns="45720" rtlCol="0">
            <a:normAutofit/>
          </a:bodyPr>
          <a:lstStyle/>
          <a:p>
            <a:pPr algn="ctr" defTabSz="914400">
              <a:lnSpc>
                <a:spcPct val="200000"/>
              </a:lnSpc>
              <a:spcAft>
                <a:spcPts val="600"/>
              </a:spcAft>
            </a:pPr>
            <a:r>
              <a:rPr lang="en-US" sz="2800" b="1" dirty="0"/>
              <a:t>If you have physical access to the data… </a:t>
            </a:r>
            <a:endParaRPr lang="en-US" sz="2800" dirty="0"/>
          </a:p>
        </p:txBody>
      </p:sp>
    </p:spTree>
    <p:custDataLst>
      <p:tags r:id="rId1"/>
    </p:custDataLst>
    <p:extLst>
      <p:ext uri="{BB962C8B-B14F-4D97-AF65-F5344CB8AC3E}">
        <p14:creationId xmlns:p14="http://schemas.microsoft.com/office/powerpoint/2010/main" val="41079613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First Responder</a:t>
            </a:r>
          </a:p>
        </p:txBody>
      </p:sp>
      <p:sp>
        <p:nvSpPr>
          <p:cNvPr id="4" name="Rectangle 3"/>
          <p:cNvSpPr>
            <a:spLocks noGrp="1" noChangeArrowheads="1"/>
          </p:cNvSpPr>
          <p:nvPr>
            <p:ph idx="1"/>
          </p:nvPr>
        </p:nvSpPr>
        <p:spPr>
          <a:xfrm>
            <a:off x="154194" y="1458453"/>
            <a:ext cx="6927703" cy="4525963"/>
          </a:xfrm>
        </p:spPr>
        <p:txBody>
          <a:bodyPr>
            <a:normAutofit/>
          </a:bodyPr>
          <a:lstStyle/>
          <a:p>
            <a:pPr marL="0" indent="0" algn="just">
              <a:buNone/>
            </a:pPr>
            <a:r>
              <a:rPr lang="en-US" dirty="0"/>
              <a:t>As a first responder you can protect volatile data by running the following steps:</a:t>
            </a:r>
            <a:endParaRPr lang="de-DE" dirty="0"/>
          </a:p>
          <a:p>
            <a:pPr lvl="0" algn="just"/>
            <a:r>
              <a:rPr lang="en-US" dirty="0"/>
              <a:t>Identify, secure, document, and photograph each device containing volatile data</a:t>
            </a:r>
            <a:endParaRPr lang="de-DE" dirty="0"/>
          </a:p>
          <a:p>
            <a:pPr lvl="0" algn="just"/>
            <a:r>
              <a:rPr lang="en-US" dirty="0"/>
              <a:t>Observe potential suspects and other persons to prevent them from altering or destroying the evidence</a:t>
            </a:r>
          </a:p>
          <a:p>
            <a:pPr lvl="0" algn="just"/>
            <a:r>
              <a:rPr lang="en-US" dirty="0"/>
              <a:t>Preserve the running state by preventing screensaver, standby and sleep modes</a:t>
            </a:r>
            <a:endParaRPr lang="de-DE" dirty="0"/>
          </a:p>
          <a:p>
            <a:pPr lvl="0" algn="just"/>
            <a:r>
              <a:rPr lang="en-US" dirty="0"/>
              <a:t>Observe IT components to prevent altering or destroying the evidence.</a:t>
            </a:r>
            <a:endParaRPr lang="de-DE" dirty="0"/>
          </a:p>
          <a:p>
            <a:pPr algn="just">
              <a:lnSpc>
                <a:spcPct val="150000"/>
              </a:lnSpc>
              <a:spcBef>
                <a:spcPts val="0"/>
              </a:spcBef>
            </a:pPr>
            <a:endParaRPr lang="en-GB" dirty="0"/>
          </a:p>
        </p:txBody>
      </p:sp>
      <p:pic>
        <p:nvPicPr>
          <p:cNvPr id="3" name="Bild 2"/>
          <p:cNvPicPr>
            <a:picLocks noChangeAspect="1"/>
          </p:cNvPicPr>
          <p:nvPr/>
        </p:nvPicPr>
        <p:blipFill>
          <a:blip r:embed="rId3"/>
          <a:stretch>
            <a:fillRect/>
          </a:stretch>
        </p:blipFill>
        <p:spPr>
          <a:xfrm flipH="1">
            <a:off x="7081897" y="1659334"/>
            <a:ext cx="2062101" cy="2062101"/>
          </a:xfrm>
          <a:prstGeom prst="rect">
            <a:avLst/>
          </a:prstGeo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4274966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Indications on the screen</a:t>
            </a:r>
          </a:p>
        </p:txBody>
      </p:sp>
      <p:sp>
        <p:nvSpPr>
          <p:cNvPr id="4" name="Rectangle 3"/>
          <p:cNvSpPr>
            <a:spLocks noGrp="1" noChangeArrowheads="1"/>
          </p:cNvSpPr>
          <p:nvPr>
            <p:ph idx="1"/>
          </p:nvPr>
        </p:nvSpPr>
        <p:spPr>
          <a:xfrm>
            <a:off x="251479" y="1263506"/>
            <a:ext cx="5856600" cy="5081777"/>
          </a:xfrm>
        </p:spPr>
        <p:txBody>
          <a:bodyPr>
            <a:normAutofit fontScale="92500" lnSpcReduction="10000"/>
          </a:bodyPr>
          <a:lstStyle/>
          <a:p>
            <a:pPr lvl="0" algn="just"/>
            <a:r>
              <a:rPr lang="en-US" dirty="0"/>
              <a:t>Check the display screen for signs that digital evidence is being destroyed. E.g. "delete," "format," "remove," "copy," "move," "cut," or "</a:t>
            </a:r>
            <a:r>
              <a:rPr lang="en-US" dirty="0">
                <a:solidFill>
                  <a:srgbClr val="FF0000"/>
                </a:solidFill>
              </a:rPr>
              <a:t>wipe</a:t>
            </a:r>
            <a:r>
              <a:rPr lang="en-US" dirty="0"/>
              <a:t>“</a:t>
            </a:r>
            <a:endParaRPr lang="de-DE" dirty="0"/>
          </a:p>
          <a:p>
            <a:pPr lvl="0" algn="just"/>
            <a:r>
              <a:rPr lang="en-US" dirty="0"/>
              <a:t>Document which windows are opened</a:t>
            </a:r>
          </a:p>
          <a:p>
            <a:pPr lvl="0" algn="just"/>
            <a:r>
              <a:rPr lang="en-US" dirty="0"/>
              <a:t>Look for indications of encryption being used (see next slides).</a:t>
            </a:r>
            <a:endParaRPr lang="de-DE" dirty="0"/>
          </a:p>
          <a:p>
            <a:pPr lvl="0" algn="just"/>
            <a:r>
              <a:rPr lang="en-US" dirty="0"/>
              <a:t>Look for indications of cloud services being used (see next slides).</a:t>
            </a:r>
            <a:endParaRPr lang="de-DE" dirty="0"/>
          </a:p>
          <a:p>
            <a:pPr lvl="0" algn="just"/>
            <a:r>
              <a:rPr lang="en-US" dirty="0"/>
              <a:t>Look for signs of active or ongoing communications with other computers or users such as instant messaging windows or chat rooms.</a:t>
            </a:r>
            <a:endParaRPr lang="de-DE" dirty="0"/>
          </a:p>
          <a:p>
            <a:pPr lvl="0" algn="just"/>
            <a:r>
              <a:rPr lang="en-US" dirty="0"/>
              <a:t>Look for signs that cameras or Web cameras (Web cams) are active.</a:t>
            </a:r>
            <a:endParaRPr lang="de-DE" dirty="0"/>
          </a:p>
        </p:txBody>
      </p:sp>
      <p:pic>
        <p:nvPicPr>
          <p:cNvPr id="3" name="Bild 2"/>
          <p:cNvPicPr>
            <a:picLocks noChangeAspect="1"/>
          </p:cNvPicPr>
          <p:nvPr/>
        </p:nvPicPr>
        <p:blipFill>
          <a:blip r:embed="rId3"/>
          <a:stretch>
            <a:fillRect/>
          </a:stretch>
        </p:blipFill>
        <p:spPr>
          <a:xfrm>
            <a:off x="6247773" y="1263506"/>
            <a:ext cx="2721939" cy="3851801"/>
          </a:xfrm>
          <a:prstGeom prst="rect">
            <a:avLst/>
          </a:prstGeo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17877955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 2" descr="Appendix B - Live forensics flowchart.pdf"/>
          <p:cNvPicPr>
            <a:picLocks noChangeAspect="1"/>
          </p:cNvPicPr>
          <p:nvPr/>
        </p:nvPicPr>
        <p:blipFill rotWithShape="1">
          <a:blip r:embed="rId3">
            <a:extLst>
              <a:ext uri="{28A0092B-C50C-407E-A947-70E740481C1C}">
                <a14:useLocalDpi xmlns:a14="http://schemas.microsoft.com/office/drawing/2010/main" val="0"/>
              </a:ext>
            </a:extLst>
          </a:blip>
          <a:srcRect t="22004"/>
          <a:stretch/>
        </p:blipFill>
        <p:spPr>
          <a:xfrm>
            <a:off x="2136349" y="1116339"/>
            <a:ext cx="4871301" cy="5373987"/>
          </a:xfrm>
          <a:prstGeom prst="rect">
            <a:avLst/>
          </a:prstGeom>
        </p:spPr>
      </p:pic>
    </p:spTree>
    <p:custDataLst>
      <p:tags r:id="rId1"/>
    </p:custDataLst>
    <p:extLst>
      <p:ext uri="{BB962C8B-B14F-4D97-AF65-F5344CB8AC3E}">
        <p14:creationId xmlns:p14="http://schemas.microsoft.com/office/powerpoint/2010/main" val="35907726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Graphic 49" descr="Clipboard outline">
            <a:extLst>
              <a:ext uri="{FF2B5EF4-FFF2-40B4-BE49-F238E27FC236}">
                <a16:creationId xmlns:a16="http://schemas.microsoft.com/office/drawing/2014/main" id="{6277E8D8-299E-42C2-8863-34F9B0601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950" y="1485900"/>
            <a:ext cx="3886200" cy="3886200"/>
          </a:xfrm>
          <a:prstGeom prst="rect">
            <a:avLst/>
          </a:prstGeom>
        </p:spPr>
      </p:pic>
      <p:sp>
        <p:nvSpPr>
          <p:cNvPr id="51" name="TextBox 50">
            <a:extLst>
              <a:ext uri="{FF2B5EF4-FFF2-40B4-BE49-F238E27FC236}">
                <a16:creationId xmlns:a16="http://schemas.microsoft.com/office/drawing/2014/main" id="{55343ED1-B120-4C59-A10B-9D543A4FCE3A}"/>
              </a:ext>
            </a:extLst>
          </p:cNvPr>
          <p:cNvSpPr txBox="1"/>
          <p:nvPr/>
        </p:nvSpPr>
        <p:spPr>
          <a:xfrm>
            <a:off x="4629150" y="2523281"/>
            <a:ext cx="3886200" cy="3653682"/>
          </a:xfrm>
          <a:prstGeom prst="rect">
            <a:avLst/>
          </a:prstGeom>
        </p:spPr>
        <p:txBody>
          <a:bodyPr vert="horz" lIns="91440" tIns="45720" rIns="91440" bIns="45720" rtlCol="0">
            <a:normAutofit/>
          </a:bodyPr>
          <a:lstStyle/>
          <a:p>
            <a:pPr algn="ctr" defTabSz="914400">
              <a:lnSpc>
                <a:spcPct val="200000"/>
              </a:lnSpc>
              <a:spcAft>
                <a:spcPts val="600"/>
              </a:spcAft>
            </a:pPr>
            <a:r>
              <a:rPr lang="en-US" sz="2800" b="1" dirty="0"/>
              <a:t>Let us </a:t>
            </a:r>
          </a:p>
          <a:p>
            <a:pPr algn="ctr" defTabSz="914400">
              <a:lnSpc>
                <a:spcPct val="200000"/>
              </a:lnSpc>
              <a:spcAft>
                <a:spcPts val="600"/>
              </a:spcAft>
            </a:pPr>
            <a:r>
              <a:rPr lang="en-US" sz="2800" b="1" dirty="0"/>
              <a:t>see some examples…</a:t>
            </a:r>
          </a:p>
        </p:txBody>
      </p:sp>
    </p:spTree>
    <p:custDataLst>
      <p:tags r:id="rId1"/>
    </p:custDataLst>
    <p:extLst>
      <p:ext uri="{BB962C8B-B14F-4D97-AF65-F5344CB8AC3E}">
        <p14:creationId xmlns:p14="http://schemas.microsoft.com/office/powerpoint/2010/main" val="4105993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338"/>
          <p:cNvPicPr>
            <a:picLocks noGrp="1"/>
          </p:cNvPicPr>
          <p:nvPr>
            <p:ph idx="1"/>
          </p:nvPr>
        </p:nvPicPr>
        <p:blipFill>
          <a:blip r:embed="rId3">
            <a:extLst>
              <a:ext uri="{28A0092B-C50C-407E-A947-70E740481C1C}">
                <a14:useLocalDpi xmlns:a14="http://schemas.microsoft.com/office/drawing/2010/main" val="0"/>
              </a:ext>
            </a:extLst>
          </a:blip>
          <a:srcRect t="13074" b="13074"/>
          <a:stretch>
            <a:fillRect/>
          </a:stretch>
        </p:blipFill>
        <p:spPr bwMode="auto">
          <a:xfrm>
            <a:off x="-1" y="0"/>
            <a:ext cx="9308353" cy="6858000"/>
          </a:xfrm>
          <a:prstGeom prst="rect">
            <a:avLst/>
          </a:prstGeom>
          <a:noFill/>
          <a:ln>
            <a:noFill/>
          </a:ln>
        </p:spPr>
      </p:pic>
    </p:spTree>
    <p:custDataLst>
      <p:tags r:id="rId1"/>
    </p:custDataLst>
    <p:extLst>
      <p:ext uri="{BB962C8B-B14F-4D97-AF65-F5344CB8AC3E}">
        <p14:creationId xmlns:p14="http://schemas.microsoft.com/office/powerpoint/2010/main" val="35012152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pic>
        <p:nvPicPr>
          <p:cNvPr id="4" name="Grafik 33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custDataLst>
      <p:tags r:id="rId1"/>
    </p:custDataLst>
    <p:extLst>
      <p:ext uri="{BB962C8B-B14F-4D97-AF65-F5344CB8AC3E}">
        <p14:creationId xmlns:p14="http://schemas.microsoft.com/office/powerpoint/2010/main" val="13049449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30"/>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custDataLst>
      <p:tags r:id="rId1"/>
    </p:custDataLst>
    <p:extLst>
      <p:ext uri="{BB962C8B-B14F-4D97-AF65-F5344CB8AC3E}">
        <p14:creationId xmlns:p14="http://schemas.microsoft.com/office/powerpoint/2010/main" val="14442133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(Slide Heading)</a:t>
            </a:r>
          </a:p>
        </p:txBody>
      </p:sp>
      <p:sp>
        <p:nvSpPr>
          <p:cNvPr id="4" name="Rectangle 3"/>
          <p:cNvSpPr>
            <a:spLocks noGrp="1" noChangeArrowheads="1"/>
          </p:cNvSpPr>
          <p:nvPr>
            <p:ph idx="1"/>
          </p:nvPr>
        </p:nvSpPr>
        <p:spPr/>
        <p:txBody>
          <a:bodyPr>
            <a:normAutofit/>
          </a:bodyPr>
          <a:lstStyle/>
          <a:p>
            <a:pPr>
              <a:lnSpc>
                <a:spcPct val="150000"/>
              </a:lnSpc>
              <a:spcBef>
                <a:spcPts val="0"/>
              </a:spcBef>
            </a:pPr>
            <a:endParaRPr lang="en-GB" dirty="0"/>
          </a:p>
        </p:txBody>
      </p:sp>
      <p:pic>
        <p:nvPicPr>
          <p:cNvPr id="5" name="Grafik 332"/>
          <p:cNvPicPr/>
          <p:nvPr/>
        </p:nvPicPr>
        <p:blipFill>
          <a:blip r:embed="rId3">
            <a:extLst>
              <a:ext uri="{28A0092B-C50C-407E-A947-70E740481C1C}">
                <a14:useLocalDpi xmlns:a14="http://schemas.microsoft.com/office/drawing/2010/main" val="0"/>
              </a:ext>
            </a:extLst>
          </a:blip>
          <a:srcRect/>
          <a:stretch>
            <a:fillRect/>
          </a:stretch>
        </p:blipFill>
        <p:spPr bwMode="auto">
          <a:xfrm>
            <a:off x="-463176" y="3362"/>
            <a:ext cx="9607176" cy="7205383"/>
          </a:xfrm>
          <a:prstGeom prst="rect">
            <a:avLst/>
          </a:prstGeom>
          <a:noFill/>
          <a:ln>
            <a:noFill/>
          </a:ln>
        </p:spPr>
      </p:pic>
    </p:spTree>
    <p:custDataLst>
      <p:tags r:id="rId1"/>
    </p:custDataLst>
    <p:extLst>
      <p:ext uri="{BB962C8B-B14F-4D97-AF65-F5344CB8AC3E}">
        <p14:creationId xmlns:p14="http://schemas.microsoft.com/office/powerpoint/2010/main" val="13012279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740112" y="110458"/>
            <a:ext cx="8229600" cy="773266"/>
          </a:xfrm>
        </p:spPr>
        <p:txBody>
          <a:bodyPr>
            <a:normAutofit/>
          </a:bodyPr>
          <a:lstStyle/>
          <a:p>
            <a:pPr algn="r"/>
            <a:r>
              <a:rPr lang="en-US" sz="3600" b="1" dirty="0">
                <a:solidFill>
                  <a:schemeClr val="bg1"/>
                </a:solidFill>
              </a:rPr>
              <a:t>Session Objectives</a:t>
            </a:r>
          </a:p>
        </p:txBody>
      </p:sp>
      <p:sp>
        <p:nvSpPr>
          <p:cNvPr id="3" name="Content Placeholder 2"/>
          <p:cNvSpPr>
            <a:spLocks noGrp="1"/>
          </p:cNvSpPr>
          <p:nvPr>
            <p:ph idx="1"/>
          </p:nvPr>
        </p:nvSpPr>
        <p:spPr>
          <a:xfrm>
            <a:off x="457200" y="1225676"/>
            <a:ext cx="8512512" cy="5134771"/>
          </a:xfrm>
        </p:spPr>
        <p:txBody>
          <a:bodyPr>
            <a:noAutofit/>
          </a:bodyPr>
          <a:lstStyle/>
          <a:p>
            <a:pPr>
              <a:lnSpc>
                <a:spcPct val="120000"/>
              </a:lnSpc>
              <a:buNone/>
            </a:pPr>
            <a:r>
              <a:rPr lang="en-US" sz="1600" dirty="0"/>
              <a:t>At the end of this session participants will be able to:</a:t>
            </a:r>
          </a:p>
          <a:p>
            <a:pPr>
              <a:lnSpc>
                <a:spcPct val="120000"/>
              </a:lnSpc>
              <a:buNone/>
            </a:pPr>
            <a:endParaRPr lang="en-US" sz="1600" dirty="0"/>
          </a:p>
          <a:p>
            <a:pPr lvl="0">
              <a:lnSpc>
                <a:spcPct val="120000"/>
              </a:lnSpc>
            </a:pPr>
            <a:r>
              <a:rPr lang="en-GB" sz="1600" dirty="0"/>
              <a:t>Define the terms “Volatile Data“, “Transient Data“ and “Live Data Forensics“</a:t>
            </a:r>
            <a:endParaRPr lang="de-DE" sz="1600" dirty="0"/>
          </a:p>
          <a:p>
            <a:pPr lvl="0">
              <a:lnSpc>
                <a:spcPct val="120000"/>
              </a:lnSpc>
            </a:pPr>
            <a:r>
              <a:rPr lang="en-GB" sz="1600" dirty="0"/>
              <a:t>Explain the value of volatile data for investigations</a:t>
            </a:r>
            <a:endParaRPr lang="de-DE" sz="1600" dirty="0"/>
          </a:p>
          <a:p>
            <a:pPr lvl="0">
              <a:lnSpc>
                <a:spcPct val="120000"/>
              </a:lnSpc>
            </a:pPr>
            <a:r>
              <a:rPr lang="en-GB" sz="1600" dirty="0"/>
              <a:t>List at least four types of data that would get lost without Live Data Forensics</a:t>
            </a:r>
            <a:endParaRPr lang="de-DE" sz="1600" dirty="0"/>
          </a:p>
          <a:p>
            <a:pPr lvl="0">
              <a:lnSpc>
                <a:spcPct val="120000"/>
              </a:lnSpc>
            </a:pPr>
            <a:r>
              <a:rPr lang="en-GB" sz="1600" dirty="0"/>
              <a:t>Perform measures of first response when facing a running computer system.</a:t>
            </a:r>
            <a:endParaRPr lang="de-DE" sz="1600" dirty="0"/>
          </a:p>
          <a:p>
            <a:pPr lvl="0">
              <a:lnSpc>
                <a:spcPct val="120000"/>
              </a:lnSpc>
            </a:pPr>
            <a:r>
              <a:rPr lang="en-GB" sz="1600" dirty="0"/>
              <a:t>Name at least four tools to acquire volatile data including Live Response and Boot-DVDs</a:t>
            </a:r>
            <a:endParaRPr lang="de-DE" sz="1600" dirty="0"/>
          </a:p>
          <a:p>
            <a:pPr lvl="0">
              <a:lnSpc>
                <a:spcPct val="120000"/>
              </a:lnSpc>
            </a:pPr>
            <a:r>
              <a:rPr lang="en-GB" sz="1600" dirty="0"/>
              <a:t>Describe the challenges of encryption and the chances of Live Data Forensics in scenarios involving encryption</a:t>
            </a:r>
            <a:endParaRPr lang="de-DE" sz="1600" dirty="0"/>
          </a:p>
          <a:p>
            <a:pPr lvl="0">
              <a:lnSpc>
                <a:spcPct val="120000"/>
              </a:lnSpc>
            </a:pPr>
            <a:r>
              <a:rPr lang="en-GB" sz="1600" dirty="0"/>
              <a:t>Discuss the challenges and different legal frameworks in scenarios where data is stored remotely, e.g. cloud services.</a:t>
            </a:r>
            <a:endParaRPr lang="de-DE" sz="1600" dirty="0"/>
          </a:p>
          <a:p>
            <a:pPr lvl="0">
              <a:lnSpc>
                <a:spcPct val="120000"/>
              </a:lnSpc>
            </a:pPr>
            <a:r>
              <a:rPr lang="en-GB" sz="1600" dirty="0"/>
              <a:t>Define the term „Cloud Computing“</a:t>
            </a:r>
            <a:endParaRPr lang="de-DE" sz="1600" dirty="0"/>
          </a:p>
          <a:p>
            <a:pPr>
              <a:lnSpc>
                <a:spcPct val="120000"/>
              </a:lnSpc>
            </a:pPr>
            <a:r>
              <a:rPr lang="en-GB" sz="1600" dirty="0"/>
              <a:t>Compare at least three cloud services</a:t>
            </a:r>
            <a:r>
              <a:rPr lang="de-DE" sz="1600" dirty="0"/>
              <a:t> </a:t>
            </a:r>
            <a:endParaRPr lang="en-US" sz="1600" dirty="0"/>
          </a:p>
          <a:p>
            <a:pPr>
              <a:lnSpc>
                <a:spcPct val="120000"/>
              </a:lnSpc>
              <a:buFont typeface="Wingdings" charset="2"/>
              <a:buChar char="²"/>
            </a:pPr>
            <a:endParaRPr lang="en-US" sz="1600" dirty="0"/>
          </a:p>
        </p:txBody>
      </p:sp>
    </p:spTree>
    <p:custDataLst>
      <p:tags r:id="rId1"/>
    </p:custDataLst>
    <p:extLst>
      <p:ext uri="{BB962C8B-B14F-4D97-AF65-F5344CB8AC3E}">
        <p14:creationId xmlns:p14="http://schemas.microsoft.com/office/powerpoint/2010/main" val="19696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(Slide Heading)</a:t>
            </a:r>
          </a:p>
        </p:txBody>
      </p:sp>
      <p:sp>
        <p:nvSpPr>
          <p:cNvPr id="4" name="Rectangle 3"/>
          <p:cNvSpPr>
            <a:spLocks noGrp="1" noChangeArrowheads="1"/>
          </p:cNvSpPr>
          <p:nvPr>
            <p:ph idx="1"/>
          </p:nvPr>
        </p:nvSpPr>
        <p:spPr/>
        <p:txBody>
          <a:bodyPr>
            <a:normAutofit/>
          </a:bodyPr>
          <a:lstStyle/>
          <a:p>
            <a:pPr>
              <a:lnSpc>
                <a:spcPct val="150000"/>
              </a:lnSpc>
              <a:spcBef>
                <a:spcPts val="0"/>
              </a:spcBef>
            </a:pPr>
            <a:endParaRPr lang="en-GB" dirty="0"/>
          </a:p>
        </p:txBody>
      </p:sp>
      <p:pic>
        <p:nvPicPr>
          <p:cNvPr id="5" name="Grafik 32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2" cy="6858000"/>
          </a:xfrm>
          <a:prstGeom prst="rect">
            <a:avLst/>
          </a:prstGeom>
          <a:noFill/>
          <a:ln>
            <a:noFill/>
          </a:ln>
        </p:spPr>
      </p:pic>
    </p:spTree>
    <p:custDataLst>
      <p:tags r:id="rId1"/>
    </p:custDataLst>
    <p:extLst>
      <p:ext uri="{BB962C8B-B14F-4D97-AF65-F5344CB8AC3E}">
        <p14:creationId xmlns:p14="http://schemas.microsoft.com/office/powerpoint/2010/main" val="18382034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Tools for more experienced users</a:t>
            </a:r>
          </a:p>
        </p:txBody>
      </p:sp>
      <p:sp>
        <p:nvSpPr>
          <p:cNvPr id="4" name="Rectangle 3"/>
          <p:cNvSpPr>
            <a:spLocks noGrp="1" noChangeArrowheads="1"/>
          </p:cNvSpPr>
          <p:nvPr>
            <p:ph idx="1"/>
          </p:nvPr>
        </p:nvSpPr>
        <p:spPr>
          <a:xfrm>
            <a:off x="262000" y="1282360"/>
            <a:ext cx="6222966" cy="5116010"/>
          </a:xfrm>
        </p:spPr>
        <p:txBody>
          <a:bodyPr>
            <a:normAutofit fontScale="92500" lnSpcReduction="10000"/>
          </a:bodyPr>
          <a:lstStyle/>
          <a:p>
            <a:pPr marL="0" indent="0" algn="just">
              <a:lnSpc>
                <a:spcPct val="150000"/>
              </a:lnSpc>
              <a:spcBef>
                <a:spcPts val="0"/>
              </a:spcBef>
              <a:buNone/>
            </a:pPr>
            <a:r>
              <a:rPr lang="en-US" dirty="0"/>
              <a:t>When composing a set of live data forensics tools the investigator should consider:</a:t>
            </a:r>
            <a:endParaRPr lang="de-DE" dirty="0"/>
          </a:p>
          <a:p>
            <a:pPr lvl="0" algn="just"/>
            <a:r>
              <a:rPr lang="en-US" dirty="0"/>
              <a:t>Only select tools with the least impact on the system.</a:t>
            </a:r>
            <a:endParaRPr lang="de-DE" dirty="0"/>
          </a:p>
          <a:p>
            <a:pPr lvl="0" algn="just"/>
            <a:r>
              <a:rPr lang="en-US" dirty="0"/>
              <a:t>The tool should come with its’ own executable and libraries. </a:t>
            </a:r>
          </a:p>
          <a:p>
            <a:pPr lvl="0" algn="just"/>
            <a:r>
              <a:rPr lang="en-US" dirty="0"/>
              <a:t>Only use tools and scripts whose functionality you can explain in court.</a:t>
            </a:r>
            <a:endParaRPr lang="de-DE" dirty="0"/>
          </a:p>
          <a:p>
            <a:pPr lvl="0" algn="just"/>
            <a:r>
              <a:rPr lang="en-US" dirty="0"/>
              <a:t>The tool/script should be automated.</a:t>
            </a:r>
            <a:endParaRPr lang="de-DE" dirty="0"/>
          </a:p>
          <a:p>
            <a:pPr lvl="0" algn="just"/>
            <a:r>
              <a:rPr lang="en-US" dirty="0"/>
              <a:t>Consider triage functionality for urgent cases or security incidents. </a:t>
            </a:r>
            <a:endParaRPr lang="de-DE" dirty="0"/>
          </a:p>
          <a:p>
            <a:pPr lvl="0" algn="just"/>
            <a:r>
              <a:rPr lang="en-US" dirty="0"/>
              <a:t>The tool should only gather data that are volatile.</a:t>
            </a:r>
            <a:endParaRPr lang="en-GB" dirty="0"/>
          </a:p>
        </p:txBody>
      </p:sp>
      <p:pic>
        <p:nvPicPr>
          <p:cNvPr id="3" name="Bild 2"/>
          <p:cNvPicPr>
            <a:picLocks noChangeAspect="1"/>
          </p:cNvPicPr>
          <p:nvPr/>
        </p:nvPicPr>
        <p:blipFill>
          <a:blip r:embed="rId3"/>
          <a:stretch>
            <a:fillRect/>
          </a:stretch>
        </p:blipFill>
        <p:spPr>
          <a:xfrm>
            <a:off x="6484966" y="1826371"/>
            <a:ext cx="2659034" cy="2659034"/>
          </a:xfrm>
          <a:prstGeom prst="rect">
            <a:avLst/>
          </a:prstGeo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41500732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Live Forensics DVDs</a:t>
            </a:r>
          </a:p>
        </p:txBody>
      </p:sp>
      <p:pic>
        <p:nvPicPr>
          <p:cNvPr id="5" name="Grafik 347"/>
          <p:cNvPicPr/>
          <p:nvPr/>
        </p:nvPicPr>
        <p:blipFill>
          <a:blip r:embed="rId3">
            <a:extLst>
              <a:ext uri="{28A0092B-C50C-407E-A947-70E740481C1C}">
                <a14:useLocalDpi xmlns:a14="http://schemas.microsoft.com/office/drawing/2010/main" val="0"/>
              </a:ext>
            </a:extLst>
          </a:blip>
          <a:srcRect/>
          <a:stretch>
            <a:fillRect/>
          </a:stretch>
        </p:blipFill>
        <p:spPr bwMode="auto">
          <a:xfrm>
            <a:off x="19765" y="1514096"/>
            <a:ext cx="3938090" cy="2768597"/>
          </a:xfrm>
          <a:prstGeom prst="rect">
            <a:avLst/>
          </a:prstGeom>
          <a:noFill/>
          <a:ln>
            <a:noFill/>
          </a:ln>
        </p:spPr>
      </p:pic>
      <p:pic>
        <p:nvPicPr>
          <p:cNvPr id="6" name="Grafik 348"/>
          <p:cNvPicPr/>
          <p:nvPr/>
        </p:nvPicPr>
        <p:blipFill rotWithShape="1">
          <a:blip r:embed="rId4">
            <a:extLst>
              <a:ext uri="{28A0092B-C50C-407E-A947-70E740481C1C}">
                <a14:useLocalDpi xmlns:a14="http://schemas.microsoft.com/office/drawing/2010/main" val="0"/>
              </a:ext>
            </a:extLst>
          </a:blip>
          <a:srcRect r="10674"/>
          <a:stretch/>
        </p:blipFill>
        <p:spPr bwMode="auto">
          <a:xfrm>
            <a:off x="4339633" y="1491976"/>
            <a:ext cx="4010212" cy="2790717"/>
          </a:xfrm>
          <a:prstGeom prst="rect">
            <a:avLst/>
          </a:prstGeom>
          <a:noFill/>
          <a:ln>
            <a:noFill/>
          </a:ln>
        </p:spPr>
      </p:pic>
      <p:pic>
        <p:nvPicPr>
          <p:cNvPr id="7" name="Grafik 288"/>
          <p:cNvPicPr/>
          <p:nvPr/>
        </p:nvPicPr>
        <p:blipFill>
          <a:blip r:embed="rId5">
            <a:extLst>
              <a:ext uri="{28A0092B-C50C-407E-A947-70E740481C1C}">
                <a14:useLocalDpi xmlns:a14="http://schemas.microsoft.com/office/drawing/2010/main" val="0"/>
              </a:ext>
            </a:extLst>
          </a:blip>
          <a:srcRect/>
          <a:stretch>
            <a:fillRect/>
          </a:stretch>
        </p:blipFill>
        <p:spPr bwMode="auto">
          <a:xfrm>
            <a:off x="320520" y="3797457"/>
            <a:ext cx="3938090" cy="2509142"/>
          </a:xfrm>
          <a:prstGeom prst="rect">
            <a:avLst/>
          </a:prstGeom>
          <a:noFill/>
          <a:ln>
            <a:noFill/>
          </a:ln>
        </p:spPr>
      </p:pic>
      <p:pic>
        <p:nvPicPr>
          <p:cNvPr id="8" name="Grafik 339"/>
          <p:cNvPicPr/>
          <p:nvPr/>
        </p:nvPicPr>
        <p:blipFill>
          <a:blip r:embed="rId6">
            <a:extLst>
              <a:ext uri="{28A0092B-C50C-407E-A947-70E740481C1C}">
                <a14:useLocalDpi xmlns:a14="http://schemas.microsoft.com/office/drawing/2010/main" val="0"/>
              </a:ext>
            </a:extLst>
          </a:blip>
          <a:srcRect/>
          <a:stretch>
            <a:fillRect/>
          </a:stretch>
        </p:blipFill>
        <p:spPr bwMode="auto">
          <a:xfrm>
            <a:off x="4813268" y="3626782"/>
            <a:ext cx="4010212" cy="2528325"/>
          </a:xfrm>
          <a:prstGeom prst="rect">
            <a:avLst/>
          </a:prstGeom>
          <a:noFill/>
          <a:ln>
            <a:noFill/>
          </a:ln>
        </p:spPr>
      </p:pic>
    </p:spTree>
    <p:custDataLst>
      <p:tags r:id="rId1"/>
    </p:custDataLst>
    <p:extLst>
      <p:ext uri="{BB962C8B-B14F-4D97-AF65-F5344CB8AC3E}">
        <p14:creationId xmlns:p14="http://schemas.microsoft.com/office/powerpoint/2010/main" val="8331948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18"/>
          <p:cNvPicPr/>
          <p:nvPr/>
        </p:nvPicPr>
        <p:blipFill>
          <a:blip r:embed="rId3">
            <a:extLst>
              <a:ext uri="{28A0092B-C50C-407E-A947-70E740481C1C}">
                <a14:useLocalDpi xmlns:a14="http://schemas.microsoft.com/office/drawing/2010/main" val="0"/>
              </a:ext>
            </a:extLst>
          </a:blip>
          <a:srcRect/>
          <a:stretch>
            <a:fillRect/>
          </a:stretch>
        </p:blipFill>
        <p:spPr bwMode="auto">
          <a:xfrm>
            <a:off x="6184900" y="4456253"/>
            <a:ext cx="2784812" cy="1959680"/>
          </a:xfrm>
          <a:prstGeom prst="rect">
            <a:avLst/>
          </a:prstGeom>
          <a:noFill/>
          <a:ln>
            <a:noFill/>
          </a:ln>
        </p:spPr>
      </p:pic>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External storage media</a:t>
            </a:r>
          </a:p>
        </p:txBody>
      </p:sp>
      <p:sp>
        <p:nvSpPr>
          <p:cNvPr id="4" name="Rectangle 3"/>
          <p:cNvSpPr>
            <a:spLocks noGrp="1" noChangeArrowheads="1"/>
          </p:cNvSpPr>
          <p:nvPr>
            <p:ph idx="1"/>
          </p:nvPr>
        </p:nvSpPr>
        <p:spPr>
          <a:xfrm>
            <a:off x="390156" y="1252854"/>
            <a:ext cx="8142790" cy="4948590"/>
          </a:xfrm>
        </p:spPr>
        <p:txBody>
          <a:bodyPr>
            <a:normAutofit fontScale="85000" lnSpcReduction="20000"/>
          </a:bodyPr>
          <a:lstStyle/>
          <a:p>
            <a:pPr lvl="0" algn="just">
              <a:lnSpc>
                <a:spcPct val="150000"/>
              </a:lnSpc>
              <a:buFont typeface="Symbol"/>
              <a:buChar char=""/>
            </a:pPr>
            <a:r>
              <a:rPr lang="en-US" b="1" dirty="0">
                <a:ea typeface="Cambria"/>
                <a:cs typeface="Times New Roman"/>
              </a:rPr>
              <a:t>USB Sticks:</a:t>
            </a:r>
            <a:r>
              <a:rPr lang="en-US" dirty="0">
                <a:ea typeface="Cambria"/>
                <a:cs typeface="Times New Roman"/>
              </a:rPr>
              <a:t> Very fast and reliable, big capacities needed as the amount of RAM is growing quickly</a:t>
            </a:r>
            <a:endParaRPr lang="de-DE" dirty="0">
              <a:ea typeface="Cambria"/>
              <a:cs typeface="Times New Roman"/>
            </a:endParaRPr>
          </a:p>
          <a:p>
            <a:pPr lvl="0" algn="just">
              <a:lnSpc>
                <a:spcPct val="150000"/>
              </a:lnSpc>
              <a:buFont typeface="Symbol"/>
              <a:buChar char=""/>
            </a:pPr>
            <a:r>
              <a:rPr lang="en-US" b="1" dirty="0">
                <a:ea typeface="Cambria"/>
                <a:cs typeface="Times New Roman"/>
              </a:rPr>
              <a:t>External Hard Disks:</a:t>
            </a:r>
            <a:r>
              <a:rPr lang="en-US" dirty="0">
                <a:ea typeface="Cambria"/>
                <a:cs typeface="Times New Roman"/>
              </a:rPr>
              <a:t> Whenever acquisition of a large amount of files is needed. Search for models with a range of possible connectors (USB/eSATA/FW).</a:t>
            </a:r>
          </a:p>
          <a:p>
            <a:pPr lvl="0" algn="just">
              <a:lnSpc>
                <a:spcPct val="150000"/>
              </a:lnSpc>
              <a:buFont typeface="Symbol"/>
              <a:buChar char=""/>
            </a:pPr>
            <a:r>
              <a:rPr lang="en-US" b="1" dirty="0">
                <a:ea typeface="Cambria"/>
                <a:cs typeface="Times New Roman"/>
              </a:rPr>
              <a:t>Live DVDs:</a:t>
            </a:r>
            <a:r>
              <a:rPr lang="en-US" dirty="0">
                <a:ea typeface="Cambria"/>
                <a:cs typeface="Times New Roman"/>
              </a:rPr>
              <a:t> Ideal for live data forensics tools. The write protection of DVD-Rs protects the trusted binaries from being altered.</a:t>
            </a:r>
            <a:endParaRPr lang="de-DE" dirty="0">
              <a:ea typeface="Cambria"/>
              <a:cs typeface="Times New Roman"/>
            </a:endParaRPr>
          </a:p>
          <a:p>
            <a:pPr lvl="0">
              <a:lnSpc>
                <a:spcPct val="150000"/>
              </a:lnSpc>
              <a:spcAft>
                <a:spcPts val="1000"/>
              </a:spcAft>
              <a:buFont typeface="Symbol"/>
              <a:buChar char=""/>
            </a:pPr>
            <a:r>
              <a:rPr lang="en-US" b="1" dirty="0">
                <a:ea typeface="Cambria"/>
                <a:cs typeface="Times New Roman"/>
              </a:rPr>
              <a:t>External HDDs with virtual DVDs:</a:t>
            </a:r>
            <a:r>
              <a:rPr lang="en-US" dirty="0">
                <a:ea typeface="Cambria"/>
                <a:cs typeface="Times New Roman"/>
              </a:rPr>
              <a:t> </a:t>
            </a:r>
            <a:br>
              <a:rPr lang="en-US" dirty="0">
                <a:ea typeface="Cambria"/>
                <a:cs typeface="Times New Roman"/>
              </a:rPr>
            </a:br>
            <a:r>
              <a:rPr lang="en-US" dirty="0">
                <a:ea typeface="Cambria"/>
                <a:cs typeface="Times New Roman"/>
              </a:rPr>
              <a:t>Combine advantages of both: fast </a:t>
            </a:r>
            <a:br>
              <a:rPr lang="en-US" dirty="0">
                <a:ea typeface="Cambria"/>
                <a:cs typeface="Times New Roman"/>
              </a:rPr>
            </a:br>
            <a:r>
              <a:rPr lang="en-US" dirty="0">
                <a:ea typeface="Cambria"/>
                <a:cs typeface="Times New Roman"/>
              </a:rPr>
              <a:t>accessible, reliable storage of external </a:t>
            </a:r>
            <a:br>
              <a:rPr lang="en-US" dirty="0">
                <a:ea typeface="Cambria"/>
                <a:cs typeface="Times New Roman"/>
              </a:rPr>
            </a:br>
            <a:r>
              <a:rPr lang="en-US" dirty="0">
                <a:ea typeface="Cambria"/>
                <a:cs typeface="Times New Roman"/>
              </a:rPr>
              <a:t>hard-drive and write protection of DVD-Rom. </a:t>
            </a:r>
            <a:endParaRPr lang="en-GB" dirty="0"/>
          </a:p>
        </p:txBody>
      </p:sp>
    </p:spTree>
    <p:custDataLst>
      <p:tags r:id="rId1"/>
    </p:custDataLst>
    <p:extLst>
      <p:ext uri="{BB962C8B-B14F-4D97-AF65-F5344CB8AC3E}">
        <p14:creationId xmlns:p14="http://schemas.microsoft.com/office/powerpoint/2010/main" val="31410558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d 6" descr="Bildschirmfoto 2013-02-24 um 16.12.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813" y="4045979"/>
            <a:ext cx="1412755" cy="1124805"/>
          </a:xfrm>
          <a:prstGeom prst="rect">
            <a:avLst/>
          </a:prstGeom>
          <a:effectLst>
            <a:reflection blurRad="6350" stA="52000" endA="300" endPos="35000" dir="5400000" sy="-100000" algn="bl" rotWithShape="0"/>
          </a:effectLst>
        </p:spPr>
      </p:pic>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Encryption</a:t>
            </a:r>
          </a:p>
        </p:txBody>
      </p:sp>
      <p:sp>
        <p:nvSpPr>
          <p:cNvPr id="4" name="Rectangle 3"/>
          <p:cNvSpPr>
            <a:spLocks noGrp="1" noChangeArrowheads="1"/>
          </p:cNvSpPr>
          <p:nvPr>
            <p:ph idx="1"/>
          </p:nvPr>
        </p:nvSpPr>
        <p:spPr>
          <a:xfrm>
            <a:off x="457200" y="1227667"/>
            <a:ext cx="8229600" cy="5081777"/>
          </a:xfrm>
        </p:spPr>
        <p:txBody>
          <a:bodyPr>
            <a:normAutofit lnSpcReduction="10000"/>
          </a:bodyPr>
          <a:lstStyle/>
          <a:p>
            <a:pPr marL="0" indent="0">
              <a:lnSpc>
                <a:spcPct val="150000"/>
              </a:lnSpc>
              <a:spcBef>
                <a:spcPts val="0"/>
              </a:spcBef>
              <a:buNone/>
            </a:pPr>
            <a:r>
              <a:rPr lang="en-GB" dirty="0"/>
              <a:t>Examples for encryption software:</a:t>
            </a:r>
          </a:p>
          <a:p>
            <a:pPr>
              <a:lnSpc>
                <a:spcPct val="150000"/>
              </a:lnSpc>
              <a:spcBef>
                <a:spcPts val="0"/>
              </a:spcBef>
            </a:pPr>
            <a:r>
              <a:rPr lang="en-US" dirty="0"/>
              <a:t>Microsoft Bitlocker</a:t>
            </a:r>
          </a:p>
          <a:p>
            <a:pPr>
              <a:lnSpc>
                <a:spcPct val="150000"/>
              </a:lnSpc>
              <a:spcBef>
                <a:spcPts val="0"/>
              </a:spcBef>
            </a:pPr>
            <a:r>
              <a:rPr lang="en-US" dirty="0"/>
              <a:t>TrueCrypt</a:t>
            </a:r>
          </a:p>
          <a:p>
            <a:pPr>
              <a:lnSpc>
                <a:spcPct val="150000"/>
              </a:lnSpc>
              <a:spcBef>
                <a:spcPts val="0"/>
              </a:spcBef>
            </a:pPr>
            <a:r>
              <a:rPr lang="en-US" dirty="0"/>
              <a:t>Steganos Safe</a:t>
            </a:r>
          </a:p>
          <a:p>
            <a:pPr>
              <a:lnSpc>
                <a:spcPct val="150000"/>
              </a:lnSpc>
              <a:spcBef>
                <a:spcPts val="0"/>
              </a:spcBef>
            </a:pPr>
            <a:r>
              <a:rPr lang="en-US" dirty="0"/>
              <a:t>PGP</a:t>
            </a:r>
          </a:p>
          <a:p>
            <a:pPr>
              <a:lnSpc>
                <a:spcPct val="150000"/>
              </a:lnSpc>
              <a:spcBef>
                <a:spcPts val="0"/>
              </a:spcBef>
            </a:pPr>
            <a:r>
              <a:rPr lang="en-US" dirty="0"/>
              <a:t>FileVault</a:t>
            </a:r>
          </a:p>
          <a:p>
            <a:pPr marL="0" indent="0">
              <a:lnSpc>
                <a:spcPct val="150000"/>
              </a:lnSpc>
              <a:spcBef>
                <a:spcPts val="0"/>
              </a:spcBef>
              <a:buNone/>
            </a:pPr>
            <a:endParaRPr lang="en-US" sz="2100" dirty="0"/>
          </a:p>
          <a:p>
            <a:pPr marL="0" indent="0">
              <a:lnSpc>
                <a:spcPct val="150000"/>
              </a:lnSpc>
              <a:spcBef>
                <a:spcPts val="0"/>
              </a:spcBef>
              <a:buNone/>
            </a:pPr>
            <a:r>
              <a:rPr lang="en-US" sz="2100" dirty="0"/>
              <a:t>More: </a:t>
            </a:r>
            <a:r>
              <a:rPr lang="en-US" sz="2100" dirty="0">
                <a:hlinkClick r:id="rId4"/>
              </a:rPr>
              <a:t>http://en.wikipedia.org/wiki/Comparison_of_disk_encryption_software</a:t>
            </a:r>
            <a:r>
              <a:rPr lang="en-US" sz="2100" dirty="0"/>
              <a:t> </a:t>
            </a:r>
            <a:endParaRPr lang="en-GB" sz="2100" dirty="0"/>
          </a:p>
        </p:txBody>
      </p:sp>
      <p:pic>
        <p:nvPicPr>
          <p:cNvPr id="5" name="Grafik 20"/>
          <p:cNvPicPr/>
          <p:nvPr/>
        </p:nvPicPr>
        <p:blipFill>
          <a:blip r:embed="rId5">
            <a:extLst>
              <a:ext uri="{28A0092B-C50C-407E-A947-70E740481C1C}">
                <a14:useLocalDpi xmlns:a14="http://schemas.microsoft.com/office/drawing/2010/main" val="0"/>
              </a:ext>
            </a:extLst>
          </a:blip>
          <a:srcRect/>
          <a:stretch>
            <a:fillRect/>
          </a:stretch>
        </p:blipFill>
        <p:spPr bwMode="auto">
          <a:xfrm>
            <a:off x="5590573" y="3231106"/>
            <a:ext cx="843364" cy="901056"/>
          </a:xfrm>
          <a:prstGeom prst="rect">
            <a:avLst/>
          </a:prstGeom>
          <a:noFill/>
          <a:ln>
            <a:noFill/>
          </a:ln>
          <a:effectLst>
            <a:reflection blurRad="6350" stA="52000" endA="300" endPos="35000" dir="5400000" sy="-100000" algn="bl" rotWithShape="0"/>
          </a:effectLst>
        </p:spPr>
      </p:pic>
      <p:pic>
        <p:nvPicPr>
          <p:cNvPr id="6" name="Grafik 24"/>
          <p:cNvPicPr/>
          <p:nvPr/>
        </p:nvPicPr>
        <p:blipFill>
          <a:blip r:embed="rId6">
            <a:extLst>
              <a:ext uri="{28A0092B-C50C-407E-A947-70E740481C1C}">
                <a14:useLocalDpi xmlns:a14="http://schemas.microsoft.com/office/drawing/2010/main" val="0"/>
              </a:ext>
            </a:extLst>
          </a:blip>
          <a:srcRect/>
          <a:stretch>
            <a:fillRect/>
          </a:stretch>
        </p:blipFill>
        <p:spPr bwMode="auto">
          <a:xfrm>
            <a:off x="7008082" y="1817665"/>
            <a:ext cx="1678718" cy="1209907"/>
          </a:xfrm>
          <a:prstGeom prst="rect">
            <a:avLst/>
          </a:prstGeom>
          <a:noFill/>
          <a:ln>
            <a:noFill/>
          </a:ln>
          <a:effectLst>
            <a:reflection blurRad="6350" stA="52000" endA="300" endPos="35000" dir="5400000" sy="-100000" algn="bl" rotWithShape="0"/>
          </a:effectLst>
        </p:spPr>
      </p:pic>
      <p:pic>
        <p:nvPicPr>
          <p:cNvPr id="3" name="Bild 2" descr="Bildschirmfoto 2013-02-24 um 15.53.2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0145" y="3429000"/>
            <a:ext cx="1159567" cy="1179561"/>
          </a:xfrm>
          <a:prstGeom prst="rect">
            <a:avLst/>
          </a:prstGeom>
          <a:effectLst>
            <a:reflection blurRad="6350" stA="52000" endA="300" endPos="35000" dir="5400000" sy="-100000" algn="bl" rotWithShape="0"/>
          </a:effectLst>
        </p:spPr>
      </p:pic>
      <p:pic>
        <p:nvPicPr>
          <p:cNvPr id="8" name="Bild 7" descr="Bildschirmfoto 2013-02-24 um 16.13.0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0573" y="1330604"/>
            <a:ext cx="1387618" cy="1424282"/>
          </a:xfrm>
          <a:prstGeom prst="rect">
            <a:avLst/>
          </a:prstGeo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23575590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Title 1">
            <a:extLst>
              <a:ext uri="{FF2B5EF4-FFF2-40B4-BE49-F238E27FC236}">
                <a16:creationId xmlns:a16="http://schemas.microsoft.com/office/drawing/2014/main" id="{32A3E328-D655-805E-DF42-C2F6B41F2177}"/>
              </a:ext>
            </a:extLst>
          </p:cNvPr>
          <p:cNvSpPr>
            <a:spLocks noGrp="1"/>
          </p:cNvSpPr>
          <p:nvPr>
            <p:ph type="title"/>
          </p:nvPr>
        </p:nvSpPr>
        <p:spPr>
          <a:xfrm>
            <a:off x="628650" y="1111624"/>
            <a:ext cx="7886700" cy="898606"/>
          </a:xfrm>
        </p:spPr>
        <p:txBody>
          <a:bodyPr/>
          <a:lstStyle/>
          <a:p>
            <a:pPr algn="ctr"/>
            <a:r>
              <a:rPr lang="en-US" dirty="0"/>
              <a:t>Remote Storage</a:t>
            </a:r>
          </a:p>
        </p:txBody>
      </p:sp>
      <p:pic>
        <p:nvPicPr>
          <p:cNvPr id="50" name="Graphic 49" descr="Clipboard outline">
            <a:extLst>
              <a:ext uri="{FF2B5EF4-FFF2-40B4-BE49-F238E27FC236}">
                <a16:creationId xmlns:a16="http://schemas.microsoft.com/office/drawing/2014/main" id="{4696E142-E34A-4ABD-B093-66C82E2C79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410999"/>
            <a:ext cx="3886200" cy="3886200"/>
          </a:xfrm>
          <a:prstGeom prst="rect">
            <a:avLst/>
          </a:prstGeom>
        </p:spPr>
      </p:pic>
    </p:spTree>
    <p:custDataLst>
      <p:tags r:id="rId1"/>
    </p:custDataLst>
    <p:extLst>
      <p:ext uri="{BB962C8B-B14F-4D97-AF65-F5344CB8AC3E}">
        <p14:creationId xmlns:p14="http://schemas.microsoft.com/office/powerpoint/2010/main" val="12290018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Remote Storage</a:t>
            </a:r>
          </a:p>
        </p:txBody>
      </p:sp>
      <p:sp>
        <p:nvSpPr>
          <p:cNvPr id="4" name="Rectangle 3"/>
          <p:cNvSpPr>
            <a:spLocks noGrp="1" noChangeArrowheads="1"/>
          </p:cNvSpPr>
          <p:nvPr>
            <p:ph idx="1"/>
          </p:nvPr>
        </p:nvSpPr>
        <p:spPr>
          <a:xfrm>
            <a:off x="911562" y="1711476"/>
            <a:ext cx="7886700" cy="3923620"/>
          </a:xfrm>
        </p:spPr>
        <p:txBody>
          <a:bodyPr>
            <a:normAutofit/>
          </a:bodyPr>
          <a:lstStyle/>
          <a:p>
            <a:pPr>
              <a:lnSpc>
                <a:spcPct val="150000"/>
              </a:lnSpc>
              <a:spcBef>
                <a:spcPts val="0"/>
              </a:spcBef>
            </a:pPr>
            <a:r>
              <a:rPr lang="en-GB" dirty="0"/>
              <a:t>Data is not always stored locally</a:t>
            </a:r>
          </a:p>
          <a:p>
            <a:pPr>
              <a:lnSpc>
                <a:spcPct val="150000"/>
              </a:lnSpc>
              <a:spcBef>
                <a:spcPts val="0"/>
              </a:spcBef>
            </a:pPr>
            <a:r>
              <a:rPr lang="en-GB" dirty="0"/>
              <a:t>Especially in companies you find data stored remotely in other offices, collocated at hosting companies, etc</a:t>
            </a:r>
          </a:p>
          <a:p>
            <a:pPr>
              <a:lnSpc>
                <a:spcPct val="150000"/>
              </a:lnSpc>
              <a:spcBef>
                <a:spcPts val="0"/>
              </a:spcBef>
            </a:pPr>
            <a:r>
              <a:rPr lang="en-GB" dirty="0"/>
              <a:t>It is important to acquire remotely stored data</a:t>
            </a:r>
          </a:p>
          <a:p>
            <a:pPr>
              <a:lnSpc>
                <a:spcPct val="150000"/>
              </a:lnSpc>
              <a:spcBef>
                <a:spcPts val="0"/>
              </a:spcBef>
            </a:pPr>
            <a:r>
              <a:rPr lang="en-GB" dirty="0"/>
              <a:t>Acquisition is dependent on your legislation</a:t>
            </a:r>
          </a:p>
        </p:txBody>
      </p:sp>
    </p:spTree>
    <p:custDataLst>
      <p:tags r:id="rId1"/>
    </p:custDataLst>
    <p:extLst>
      <p:ext uri="{BB962C8B-B14F-4D97-AF65-F5344CB8AC3E}">
        <p14:creationId xmlns:p14="http://schemas.microsoft.com/office/powerpoint/2010/main" val="18340794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Examples of remote storage</a:t>
            </a:r>
          </a:p>
        </p:txBody>
      </p:sp>
      <p:sp>
        <p:nvSpPr>
          <p:cNvPr id="4" name="Rectangle 3"/>
          <p:cNvSpPr>
            <a:spLocks noGrp="1" noChangeArrowheads="1"/>
          </p:cNvSpPr>
          <p:nvPr>
            <p:ph idx="1"/>
          </p:nvPr>
        </p:nvSpPr>
        <p:spPr>
          <a:xfrm>
            <a:off x="359366" y="1711635"/>
            <a:ext cx="7886700" cy="4351338"/>
          </a:xfrm>
        </p:spPr>
        <p:txBody>
          <a:bodyPr>
            <a:normAutofit/>
          </a:bodyPr>
          <a:lstStyle/>
          <a:p>
            <a:pPr lvl="0"/>
            <a:r>
              <a:rPr lang="en-US" dirty="0"/>
              <a:t>Shared folders on other </a:t>
            </a:r>
            <a:br>
              <a:rPr lang="en-US" dirty="0"/>
            </a:br>
            <a:r>
              <a:rPr lang="en-US" dirty="0"/>
              <a:t>network computers</a:t>
            </a:r>
            <a:endParaRPr lang="de-DE" dirty="0"/>
          </a:p>
          <a:p>
            <a:pPr lvl="0"/>
            <a:r>
              <a:rPr lang="en-US" dirty="0"/>
              <a:t>Mapped network drives from </a:t>
            </a:r>
            <a:br>
              <a:rPr lang="en-US" dirty="0"/>
            </a:br>
            <a:r>
              <a:rPr lang="en-US" dirty="0"/>
              <a:t>a server</a:t>
            </a:r>
            <a:endParaRPr lang="de-DE" dirty="0"/>
          </a:p>
          <a:p>
            <a:pPr lvl="0"/>
            <a:r>
              <a:rPr lang="en-US" dirty="0"/>
              <a:t>E-Mails stored on an IMAP</a:t>
            </a:r>
            <a:br>
              <a:rPr lang="en-US" dirty="0"/>
            </a:br>
            <a:r>
              <a:rPr lang="en-US" dirty="0"/>
              <a:t>or Exchange server</a:t>
            </a:r>
            <a:endParaRPr lang="de-DE" dirty="0"/>
          </a:p>
          <a:p>
            <a:pPr lvl="0"/>
            <a:r>
              <a:rPr lang="en-US" dirty="0"/>
              <a:t>Cloud services and </a:t>
            </a:r>
            <a:br>
              <a:rPr lang="en-US" dirty="0"/>
            </a:br>
            <a:r>
              <a:rPr lang="en-US" dirty="0"/>
              <a:t>online storage</a:t>
            </a:r>
            <a:endParaRPr lang="de-DE" dirty="0"/>
          </a:p>
          <a:p>
            <a:pPr>
              <a:lnSpc>
                <a:spcPct val="150000"/>
              </a:lnSpc>
              <a:spcBef>
                <a:spcPts val="0"/>
              </a:spcBef>
            </a:pPr>
            <a:endParaRPr lang="en-GB" dirty="0"/>
          </a:p>
        </p:txBody>
      </p:sp>
      <p:pic>
        <p:nvPicPr>
          <p:cNvPr id="5" name="Bild 4"/>
          <p:cNvPicPr/>
          <p:nvPr/>
        </p:nvPicPr>
        <p:blipFill>
          <a:blip r:embed="rId3">
            <a:extLst>
              <a:ext uri="{28A0092B-C50C-407E-A947-70E740481C1C}">
                <a14:useLocalDpi xmlns:a14="http://schemas.microsoft.com/office/drawing/2010/main" val="0"/>
              </a:ext>
            </a:extLst>
          </a:blip>
          <a:srcRect r="22275" b="5872"/>
          <a:stretch>
            <a:fillRect/>
          </a:stretch>
        </p:blipFill>
        <p:spPr bwMode="auto">
          <a:xfrm>
            <a:off x="6449713" y="1082924"/>
            <a:ext cx="2609283" cy="2520330"/>
          </a:xfrm>
          <a:prstGeom prst="rect">
            <a:avLst/>
          </a:prstGeom>
          <a:noFill/>
          <a:ln>
            <a:noFill/>
          </a:ln>
        </p:spPr>
      </p:pic>
      <p:pic>
        <p:nvPicPr>
          <p:cNvPr id="6" name="Bild 5"/>
          <p:cNvPicPr/>
          <p:nvPr/>
        </p:nvPicPr>
        <p:blipFill>
          <a:blip r:embed="rId4">
            <a:extLst>
              <a:ext uri="{28A0092B-C50C-407E-A947-70E740481C1C}">
                <a14:useLocalDpi xmlns:a14="http://schemas.microsoft.com/office/drawing/2010/main" val="0"/>
              </a:ext>
            </a:extLst>
          </a:blip>
          <a:srcRect/>
          <a:stretch>
            <a:fillRect/>
          </a:stretch>
        </p:blipFill>
        <p:spPr bwMode="auto">
          <a:xfrm>
            <a:off x="5208608" y="3698283"/>
            <a:ext cx="3676768" cy="2573770"/>
          </a:xfrm>
          <a:prstGeom prst="rect">
            <a:avLst/>
          </a:prstGeom>
          <a:noFill/>
          <a:ln>
            <a:noFill/>
          </a:ln>
        </p:spPr>
      </p:pic>
    </p:spTree>
    <p:custDataLst>
      <p:tags r:id="rId1"/>
    </p:custDataLst>
    <p:extLst>
      <p:ext uri="{BB962C8B-B14F-4D97-AF65-F5344CB8AC3E}">
        <p14:creationId xmlns:p14="http://schemas.microsoft.com/office/powerpoint/2010/main" val="17578870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Data stored in the cloud</a:t>
            </a:r>
          </a:p>
        </p:txBody>
      </p:sp>
      <p:sp>
        <p:nvSpPr>
          <p:cNvPr id="4" name="Rectangle 3"/>
          <p:cNvSpPr>
            <a:spLocks noGrp="1" noChangeArrowheads="1"/>
          </p:cNvSpPr>
          <p:nvPr>
            <p:ph idx="1"/>
          </p:nvPr>
        </p:nvSpPr>
        <p:spPr>
          <a:xfrm>
            <a:off x="457200" y="1600200"/>
            <a:ext cx="8229600" cy="4896610"/>
          </a:xfrm>
        </p:spPr>
        <p:txBody>
          <a:bodyPr>
            <a:normAutofit/>
          </a:bodyPr>
          <a:lstStyle/>
          <a:p>
            <a:pPr>
              <a:lnSpc>
                <a:spcPct val="150000"/>
              </a:lnSpc>
              <a:spcBef>
                <a:spcPts val="0"/>
              </a:spcBef>
            </a:pPr>
            <a:endParaRPr lang="en-GB" dirty="0"/>
          </a:p>
          <a:p>
            <a:pPr>
              <a:lnSpc>
                <a:spcPct val="150000"/>
              </a:lnSpc>
              <a:spcBef>
                <a:spcPts val="0"/>
              </a:spcBef>
            </a:pPr>
            <a:endParaRPr lang="en-GB" dirty="0"/>
          </a:p>
          <a:p>
            <a:pPr>
              <a:lnSpc>
                <a:spcPct val="150000"/>
              </a:lnSpc>
              <a:spcBef>
                <a:spcPts val="0"/>
              </a:spcBef>
            </a:pPr>
            <a:endParaRPr lang="en-GB" dirty="0"/>
          </a:p>
          <a:p>
            <a:pPr>
              <a:lnSpc>
                <a:spcPct val="150000"/>
              </a:lnSpc>
              <a:spcBef>
                <a:spcPts val="0"/>
              </a:spcBef>
            </a:pPr>
            <a:endParaRPr lang="en-GB" dirty="0"/>
          </a:p>
          <a:p>
            <a:pPr>
              <a:lnSpc>
                <a:spcPct val="150000"/>
              </a:lnSpc>
              <a:spcBef>
                <a:spcPts val="0"/>
              </a:spcBef>
            </a:pPr>
            <a:endParaRPr lang="en-GB" dirty="0"/>
          </a:p>
          <a:p>
            <a:pPr marL="0" indent="0">
              <a:lnSpc>
                <a:spcPct val="150000"/>
              </a:lnSpc>
              <a:spcBef>
                <a:spcPts val="0"/>
              </a:spcBef>
              <a:buNone/>
            </a:pPr>
            <a:endParaRPr lang="en-GB" dirty="0"/>
          </a:p>
          <a:p>
            <a:pPr marL="0" indent="0" algn="r">
              <a:lnSpc>
                <a:spcPct val="150000"/>
              </a:lnSpc>
              <a:spcBef>
                <a:spcPts val="0"/>
              </a:spcBef>
              <a:buNone/>
            </a:pPr>
            <a:endParaRPr lang="en-GB" sz="2000" i="1" dirty="0"/>
          </a:p>
          <a:p>
            <a:pPr marL="0" indent="0" algn="r">
              <a:lnSpc>
                <a:spcPct val="150000"/>
              </a:lnSpc>
              <a:spcBef>
                <a:spcPts val="0"/>
              </a:spcBef>
              <a:buNone/>
            </a:pPr>
            <a:endParaRPr lang="en-GB" sz="2000" i="1" dirty="0"/>
          </a:p>
          <a:p>
            <a:pPr marL="0" indent="0" algn="r">
              <a:lnSpc>
                <a:spcPct val="150000"/>
              </a:lnSpc>
              <a:spcBef>
                <a:spcPts val="0"/>
              </a:spcBef>
              <a:buNone/>
            </a:pPr>
            <a:r>
              <a:rPr lang="en-GB" sz="2000" i="1" dirty="0"/>
              <a:t>Source: </a:t>
            </a:r>
            <a:r>
              <a:rPr lang="en-US" sz="2000" i="1" dirty="0"/>
              <a:t>Created by Sam Johnston, Wikipedia.com</a:t>
            </a:r>
            <a:r>
              <a:rPr lang="de-DE" sz="2000" i="1" dirty="0"/>
              <a:t> </a:t>
            </a:r>
            <a:endParaRPr lang="en-GB" i="1" dirty="0"/>
          </a:p>
        </p:txBody>
      </p:sp>
      <p:pic>
        <p:nvPicPr>
          <p:cNvPr id="6" name="Picture 75"/>
          <p:cNvPicPr/>
          <p:nvPr/>
        </p:nvPicPr>
        <p:blipFill>
          <a:blip r:embed="rId3">
            <a:extLst>
              <a:ext uri="{28A0092B-C50C-407E-A947-70E740481C1C}">
                <a14:useLocalDpi xmlns:a14="http://schemas.microsoft.com/office/drawing/2010/main" val="0"/>
              </a:ext>
            </a:extLst>
          </a:blip>
          <a:srcRect/>
          <a:stretch>
            <a:fillRect/>
          </a:stretch>
        </p:blipFill>
        <p:spPr bwMode="auto">
          <a:xfrm>
            <a:off x="1536155" y="1221003"/>
            <a:ext cx="6071689" cy="4589487"/>
          </a:xfrm>
          <a:prstGeom prst="rect">
            <a:avLst/>
          </a:prstGeom>
          <a:noFill/>
          <a:ln>
            <a:noFill/>
          </a:ln>
        </p:spPr>
      </p:pic>
    </p:spTree>
    <p:custDataLst>
      <p:tags r:id="rId1"/>
    </p:custDataLst>
    <p:extLst>
      <p:ext uri="{BB962C8B-B14F-4D97-AF65-F5344CB8AC3E}">
        <p14:creationId xmlns:p14="http://schemas.microsoft.com/office/powerpoint/2010/main" val="39968256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Cloud computing</a:t>
            </a:r>
          </a:p>
        </p:txBody>
      </p:sp>
      <p:sp>
        <p:nvSpPr>
          <p:cNvPr id="4" name="Rectangle 3"/>
          <p:cNvSpPr>
            <a:spLocks noGrp="1" noChangeArrowheads="1"/>
          </p:cNvSpPr>
          <p:nvPr>
            <p:ph idx="1"/>
          </p:nvPr>
        </p:nvSpPr>
        <p:spPr>
          <a:xfrm>
            <a:off x="357006" y="1367861"/>
            <a:ext cx="8429987" cy="4949773"/>
          </a:xfrm>
        </p:spPr>
        <p:txBody>
          <a:bodyPr>
            <a:normAutofit/>
          </a:bodyPr>
          <a:lstStyle/>
          <a:p>
            <a:pPr marL="0" indent="0" algn="just">
              <a:lnSpc>
                <a:spcPct val="150000"/>
              </a:lnSpc>
              <a:spcBef>
                <a:spcPts val="0"/>
              </a:spcBef>
              <a:buNone/>
            </a:pPr>
            <a:r>
              <a:rPr lang="en-US" dirty="0"/>
              <a:t>Cloud computing is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a:t>
            </a:r>
          </a:p>
          <a:p>
            <a:pPr marL="0" indent="0" algn="r">
              <a:lnSpc>
                <a:spcPct val="150000"/>
              </a:lnSpc>
              <a:spcBef>
                <a:spcPts val="0"/>
              </a:spcBef>
              <a:buNone/>
            </a:pPr>
            <a:endParaRPr lang="en-US" sz="1900" i="1" dirty="0"/>
          </a:p>
          <a:p>
            <a:pPr marL="0" indent="0" algn="r">
              <a:lnSpc>
                <a:spcPct val="150000"/>
              </a:lnSpc>
              <a:spcBef>
                <a:spcPts val="0"/>
              </a:spcBef>
              <a:buNone/>
            </a:pPr>
            <a:r>
              <a:rPr lang="en-US" sz="1900" i="1" dirty="0"/>
              <a:t>Source: Mell and Grance, NIST, 2011, </a:t>
            </a:r>
            <a:r>
              <a:rPr lang="en-US" sz="1900" i="1" dirty="0">
                <a:hlinkClick r:id="rId3"/>
              </a:rPr>
              <a:t>http://csrc.nist.gov/publications/PubsSPs.html#800-145</a:t>
            </a:r>
            <a:r>
              <a:rPr lang="en-US" sz="1900" i="1" dirty="0"/>
              <a:t> </a:t>
            </a:r>
            <a:endParaRPr lang="en-GB" sz="1900" dirty="0"/>
          </a:p>
        </p:txBody>
      </p:sp>
    </p:spTree>
    <p:custDataLst>
      <p:tags r:id="rId1"/>
    </p:custDataLst>
    <p:extLst>
      <p:ext uri="{BB962C8B-B14F-4D97-AF65-F5344CB8AC3E}">
        <p14:creationId xmlns:p14="http://schemas.microsoft.com/office/powerpoint/2010/main" val="40309300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extBox 48"/>
          <p:cNvSpPr txBox="1"/>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vert="horz" lIns="91440" tIns="45720" rIns="91440" bIns="45720" rtlCol="0" anchor="ctr">
            <a:normAutofit/>
          </a:bodyPr>
          <a:lstStyle/>
          <a:p>
            <a:pPr algn="ctr" defTabSz="914400">
              <a:lnSpc>
                <a:spcPct val="90000"/>
              </a:lnSpc>
              <a:spcBef>
                <a:spcPct val="0"/>
              </a:spcBef>
              <a:spcAft>
                <a:spcPts val="600"/>
              </a:spcAft>
            </a:pPr>
            <a:r>
              <a:rPr lang="en-US" sz="4000" b="1" kern="1200" dirty="0">
                <a:solidFill>
                  <a:srgbClr val="005E8E"/>
                </a:solidFill>
                <a:latin typeface="+mj-lt"/>
                <a:ea typeface="+mj-ea"/>
                <a:cs typeface="+mj-cs"/>
              </a:rPr>
              <a:t>Live Data Forensics</a:t>
            </a:r>
          </a:p>
        </p:txBody>
      </p:sp>
      <p:pic>
        <p:nvPicPr>
          <p:cNvPr id="50" name="Graphic 49" descr="Clipboard outline">
            <a:extLst>
              <a:ext uri="{FF2B5EF4-FFF2-40B4-BE49-F238E27FC236}">
                <a16:creationId xmlns:a16="http://schemas.microsoft.com/office/drawing/2014/main" id="{E23FB896-1A17-48F3-BDF2-82A4BD49B3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376276"/>
            <a:ext cx="3886200" cy="3886200"/>
          </a:xfrm>
          <a:prstGeom prst="rect">
            <a:avLst/>
          </a:prstGeom>
        </p:spPr>
      </p:pic>
    </p:spTree>
    <p:custDataLst>
      <p:tags r:id="rId1"/>
    </p:custDataLst>
    <p:extLst>
      <p:ext uri="{BB962C8B-B14F-4D97-AF65-F5344CB8AC3E}">
        <p14:creationId xmlns:p14="http://schemas.microsoft.com/office/powerpoint/2010/main" val="37266347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Common cloud providers</a:t>
            </a:r>
          </a:p>
        </p:txBody>
      </p:sp>
      <p:pic>
        <p:nvPicPr>
          <p:cNvPr id="5" name="Grafik 364"/>
          <p:cNvPicPr/>
          <p:nvPr/>
        </p:nvPicPr>
        <p:blipFill>
          <a:blip r:embed="rId3">
            <a:extLst>
              <a:ext uri="{28A0092B-C50C-407E-A947-70E740481C1C}">
                <a14:useLocalDpi xmlns:a14="http://schemas.microsoft.com/office/drawing/2010/main" val="0"/>
              </a:ext>
            </a:extLst>
          </a:blip>
          <a:srcRect/>
          <a:stretch>
            <a:fillRect/>
          </a:stretch>
        </p:blipFill>
        <p:spPr bwMode="auto">
          <a:xfrm>
            <a:off x="740112" y="1759352"/>
            <a:ext cx="2556758" cy="1173664"/>
          </a:xfrm>
          <a:prstGeom prst="rect">
            <a:avLst/>
          </a:prstGeom>
          <a:noFill/>
          <a:ln>
            <a:noFill/>
          </a:ln>
          <a:effectLst>
            <a:reflection blurRad="6350" stA="52000" endA="300" endPos="35000" dir="5400000" sy="-100000" algn="bl" rotWithShape="0"/>
          </a:effectLst>
        </p:spPr>
      </p:pic>
      <p:pic>
        <p:nvPicPr>
          <p:cNvPr id="6" name="Grafik 368"/>
          <p:cNvPicPr/>
          <p:nvPr/>
        </p:nvPicPr>
        <p:blipFill>
          <a:blip r:embed="rId4">
            <a:extLst>
              <a:ext uri="{28A0092B-C50C-407E-A947-70E740481C1C}">
                <a14:useLocalDpi xmlns:a14="http://schemas.microsoft.com/office/drawing/2010/main" val="0"/>
              </a:ext>
            </a:extLst>
          </a:blip>
          <a:srcRect/>
          <a:stretch>
            <a:fillRect/>
          </a:stretch>
        </p:blipFill>
        <p:spPr bwMode="auto">
          <a:xfrm>
            <a:off x="863895" y="3948048"/>
            <a:ext cx="1842666" cy="1173664"/>
          </a:xfrm>
          <a:prstGeom prst="rect">
            <a:avLst/>
          </a:prstGeom>
          <a:noFill/>
          <a:ln>
            <a:noFill/>
          </a:ln>
          <a:effectLst>
            <a:reflection blurRad="6350" stA="52000" endA="300" endPos="35000" dir="5400000" sy="-100000" algn="bl" rotWithShape="0"/>
          </a:effectLst>
        </p:spPr>
      </p:pic>
      <p:pic>
        <p:nvPicPr>
          <p:cNvPr id="7" name="Grafik 372"/>
          <p:cNvPicPr/>
          <p:nvPr/>
        </p:nvPicPr>
        <p:blipFill>
          <a:blip r:embed="rId5">
            <a:extLst>
              <a:ext uri="{28A0092B-C50C-407E-A947-70E740481C1C}">
                <a14:useLocalDpi xmlns:a14="http://schemas.microsoft.com/office/drawing/2010/main" val="0"/>
              </a:ext>
            </a:extLst>
          </a:blip>
          <a:srcRect/>
          <a:stretch>
            <a:fillRect/>
          </a:stretch>
        </p:blipFill>
        <p:spPr bwMode="auto">
          <a:xfrm>
            <a:off x="2966180" y="5053861"/>
            <a:ext cx="2080381" cy="773266"/>
          </a:xfrm>
          <a:prstGeom prst="rect">
            <a:avLst/>
          </a:prstGeom>
          <a:noFill/>
          <a:ln>
            <a:noFill/>
          </a:ln>
          <a:effectLst>
            <a:reflection blurRad="6350" stA="52000" endA="300" endPos="35000" dir="5400000" sy="-100000" algn="bl" rotWithShape="0"/>
          </a:effectLst>
        </p:spPr>
      </p:pic>
      <p:pic>
        <p:nvPicPr>
          <p:cNvPr id="8" name="Grafik 376"/>
          <p:cNvPicPr/>
          <p:nvPr/>
        </p:nvPicPr>
        <p:blipFill>
          <a:blip r:embed="rId6">
            <a:extLst>
              <a:ext uri="{28A0092B-C50C-407E-A947-70E740481C1C}">
                <a14:useLocalDpi xmlns:a14="http://schemas.microsoft.com/office/drawing/2010/main" val="0"/>
              </a:ext>
            </a:extLst>
          </a:blip>
          <a:srcRect/>
          <a:stretch>
            <a:fillRect/>
          </a:stretch>
        </p:blipFill>
        <p:spPr bwMode="auto">
          <a:xfrm>
            <a:off x="6269648" y="4370358"/>
            <a:ext cx="2255524" cy="893896"/>
          </a:xfrm>
          <a:prstGeom prst="rect">
            <a:avLst/>
          </a:prstGeom>
          <a:noFill/>
          <a:ln>
            <a:noFill/>
          </a:ln>
          <a:effectLst>
            <a:reflection blurRad="6350" stA="52000" endA="300" endPos="35000" dir="5400000" sy="-100000" algn="bl" rotWithShape="0"/>
          </a:effectLst>
        </p:spPr>
      </p:pic>
      <p:pic>
        <p:nvPicPr>
          <p:cNvPr id="9" name="Grafik 380"/>
          <p:cNvPicPr/>
          <p:nvPr/>
        </p:nvPicPr>
        <p:blipFill>
          <a:blip r:embed="rId7">
            <a:extLst>
              <a:ext uri="{28A0092B-C50C-407E-A947-70E740481C1C}">
                <a14:useLocalDpi xmlns:a14="http://schemas.microsoft.com/office/drawing/2010/main" val="0"/>
              </a:ext>
            </a:extLst>
          </a:blip>
          <a:srcRect/>
          <a:stretch>
            <a:fillRect/>
          </a:stretch>
        </p:blipFill>
        <p:spPr bwMode="auto">
          <a:xfrm>
            <a:off x="6138506" y="1961900"/>
            <a:ext cx="2831206" cy="1264952"/>
          </a:xfrm>
          <a:prstGeom prst="rect">
            <a:avLst/>
          </a:prstGeom>
          <a:noFill/>
          <a:ln>
            <a:noFill/>
          </a:ln>
          <a:effectLst>
            <a:reflection blurRad="6350" stA="52000" endA="300" endPos="35000" dir="5400000" sy="-100000" algn="bl" rotWithShape="0"/>
          </a:effectLst>
        </p:spPr>
      </p:pic>
      <p:pic>
        <p:nvPicPr>
          <p:cNvPr id="10" name="Grafik 384"/>
          <p:cNvPicPr/>
          <p:nvPr/>
        </p:nvPicPr>
        <p:blipFill>
          <a:blip r:embed="rId8">
            <a:extLst>
              <a:ext uri="{28A0092B-C50C-407E-A947-70E740481C1C}">
                <a14:useLocalDpi xmlns:a14="http://schemas.microsoft.com/office/drawing/2010/main" val="0"/>
              </a:ext>
            </a:extLst>
          </a:blip>
          <a:srcRect/>
          <a:stretch>
            <a:fillRect/>
          </a:stretch>
        </p:blipFill>
        <p:spPr bwMode="auto">
          <a:xfrm>
            <a:off x="4021509" y="2546575"/>
            <a:ext cx="1666806" cy="1264952"/>
          </a:xfrm>
          <a:prstGeom prst="rect">
            <a:avLst/>
          </a:prstGeom>
          <a:noFill/>
          <a:ln>
            <a:noFill/>
          </a:ln>
          <a:effectLst>
            <a:reflection blurRad="6350" stA="52000" endA="300" endPos="35000" dir="5400000" sy="-100000" algn="bl" rotWithShape="0"/>
          </a:effectLst>
        </p:spPr>
      </p:pic>
      <p:sp>
        <p:nvSpPr>
          <p:cNvPr id="3" name="Textfeld 2"/>
          <p:cNvSpPr txBox="1"/>
          <p:nvPr/>
        </p:nvSpPr>
        <p:spPr>
          <a:xfrm>
            <a:off x="586256" y="6341429"/>
            <a:ext cx="7344078" cy="369332"/>
          </a:xfrm>
          <a:prstGeom prst="rect">
            <a:avLst/>
          </a:prstGeom>
          <a:noFill/>
        </p:spPr>
        <p:txBody>
          <a:bodyPr wrap="none" rtlCol="0">
            <a:spAutoFit/>
          </a:bodyPr>
          <a:lstStyle/>
          <a:p>
            <a:r>
              <a:rPr lang="de-DE" dirty="0"/>
              <a:t>More: </a:t>
            </a:r>
            <a:r>
              <a:rPr lang="en-US" dirty="0"/>
              <a:t>http://en.wikipedia.org/wiki/Comparison_of_online_backup_services</a:t>
            </a:r>
          </a:p>
        </p:txBody>
      </p:sp>
    </p:spTree>
    <p:custDataLst>
      <p:tags r:id="rId1"/>
    </p:custDataLst>
    <p:extLst>
      <p:ext uri="{BB962C8B-B14F-4D97-AF65-F5344CB8AC3E}">
        <p14:creationId xmlns:p14="http://schemas.microsoft.com/office/powerpoint/2010/main" val="5739616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What to do with remote storage?</a:t>
            </a:r>
          </a:p>
        </p:txBody>
      </p:sp>
      <p:sp>
        <p:nvSpPr>
          <p:cNvPr id="4" name="Rectangle 3"/>
          <p:cNvSpPr>
            <a:spLocks noGrp="1" noChangeArrowheads="1"/>
          </p:cNvSpPr>
          <p:nvPr>
            <p:ph idx="1"/>
          </p:nvPr>
        </p:nvSpPr>
        <p:spPr>
          <a:xfrm>
            <a:off x="457200" y="1407935"/>
            <a:ext cx="8229600" cy="4818243"/>
          </a:xfrm>
        </p:spPr>
        <p:txBody>
          <a:bodyPr>
            <a:normAutofit/>
          </a:bodyPr>
          <a:lstStyle/>
          <a:p>
            <a:pPr marL="0" indent="0">
              <a:lnSpc>
                <a:spcPct val="150000"/>
              </a:lnSpc>
              <a:spcBef>
                <a:spcPts val="0"/>
              </a:spcBef>
              <a:buNone/>
            </a:pPr>
            <a:r>
              <a:rPr lang="en-GB" dirty="0"/>
              <a:t>Identification:</a:t>
            </a:r>
          </a:p>
          <a:p>
            <a:pPr lvl="0"/>
            <a:r>
              <a:rPr lang="en-US" dirty="0"/>
              <a:t>Tray icons </a:t>
            </a:r>
          </a:p>
          <a:p>
            <a:pPr lvl="0"/>
            <a:r>
              <a:rPr lang="en-US" dirty="0"/>
              <a:t>Control the installed software</a:t>
            </a:r>
            <a:endParaRPr lang="de-DE" dirty="0"/>
          </a:p>
          <a:p>
            <a:pPr lvl="0"/>
            <a:r>
              <a:rPr lang="en-US" dirty="0"/>
              <a:t>Process list </a:t>
            </a:r>
          </a:p>
          <a:p>
            <a:pPr lvl="0"/>
            <a:r>
              <a:rPr lang="en-US" dirty="0"/>
              <a:t>Network shares and mapped network drives</a:t>
            </a:r>
            <a:endParaRPr lang="de-DE" dirty="0"/>
          </a:p>
          <a:p>
            <a:pPr lvl="0"/>
            <a:r>
              <a:rPr lang="en-US" dirty="0"/>
              <a:t>Observe the network traffic</a:t>
            </a:r>
            <a:endParaRPr lang="de-DE" dirty="0"/>
          </a:p>
          <a:p>
            <a:pPr lvl="0"/>
            <a:r>
              <a:rPr lang="en-GB" dirty="0"/>
              <a:t>List </a:t>
            </a:r>
            <a:r>
              <a:rPr lang="en-US" dirty="0"/>
              <a:t>open and listening sockets for suspicious activity.</a:t>
            </a:r>
            <a:endParaRPr lang="de-DE" dirty="0"/>
          </a:p>
          <a:p>
            <a:pPr lvl="0"/>
            <a:r>
              <a:rPr lang="en-US" dirty="0"/>
              <a:t>Acquire any data that appears to be stored remotely. </a:t>
            </a:r>
            <a:endParaRPr lang="en-GB" dirty="0"/>
          </a:p>
        </p:txBody>
      </p:sp>
    </p:spTree>
    <p:custDataLst>
      <p:tags r:id="rId1"/>
    </p:custDataLst>
    <p:extLst>
      <p:ext uri="{BB962C8B-B14F-4D97-AF65-F5344CB8AC3E}">
        <p14:creationId xmlns:p14="http://schemas.microsoft.com/office/powerpoint/2010/main" val="31127348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Session Summary</a:t>
            </a:r>
          </a:p>
        </p:txBody>
      </p:sp>
      <p:sp>
        <p:nvSpPr>
          <p:cNvPr id="3" name="Content Placeholder 2"/>
          <p:cNvSpPr>
            <a:spLocks noGrp="1"/>
          </p:cNvSpPr>
          <p:nvPr>
            <p:ph idx="1"/>
          </p:nvPr>
        </p:nvSpPr>
        <p:spPr>
          <a:xfrm>
            <a:off x="353933" y="1208314"/>
            <a:ext cx="8615779" cy="5155619"/>
          </a:xfrm>
        </p:spPr>
        <p:txBody>
          <a:bodyPr>
            <a:noAutofit/>
          </a:bodyPr>
          <a:lstStyle/>
          <a:p>
            <a:pPr>
              <a:lnSpc>
                <a:spcPct val="100000"/>
              </a:lnSpc>
              <a:buNone/>
            </a:pPr>
            <a:r>
              <a:rPr lang="en-US" sz="2000" dirty="0"/>
              <a:t>At the end of this session participants are able to:</a:t>
            </a:r>
          </a:p>
          <a:p>
            <a:pPr>
              <a:lnSpc>
                <a:spcPct val="100000"/>
              </a:lnSpc>
              <a:buNone/>
            </a:pPr>
            <a:endParaRPr lang="en-US" sz="2000" dirty="0"/>
          </a:p>
          <a:p>
            <a:pPr lvl="0">
              <a:lnSpc>
                <a:spcPct val="100000"/>
              </a:lnSpc>
            </a:pPr>
            <a:r>
              <a:rPr lang="en-GB" sz="2000" dirty="0"/>
              <a:t>Define the terms “Volatile Data“, “Transient Data“ and “Live Data Forensics“;</a:t>
            </a:r>
            <a:endParaRPr lang="de-DE" sz="2000" dirty="0"/>
          </a:p>
          <a:p>
            <a:pPr lvl="0">
              <a:lnSpc>
                <a:spcPct val="100000"/>
              </a:lnSpc>
            </a:pPr>
            <a:r>
              <a:rPr lang="en-GB" sz="2000" dirty="0"/>
              <a:t>Understand the value of volatile data for investigations and the types of data that would get lost without Live Data Forensics;</a:t>
            </a:r>
            <a:endParaRPr lang="de-DE" sz="2000" dirty="0"/>
          </a:p>
          <a:p>
            <a:pPr lvl="0">
              <a:lnSpc>
                <a:spcPct val="100000"/>
              </a:lnSpc>
            </a:pPr>
            <a:r>
              <a:rPr lang="en-GB" sz="2000" dirty="0"/>
              <a:t>Perform measures of first response when facing a running computer system.</a:t>
            </a:r>
            <a:endParaRPr lang="de-DE" sz="2000" dirty="0"/>
          </a:p>
          <a:p>
            <a:pPr lvl="0">
              <a:lnSpc>
                <a:spcPct val="100000"/>
              </a:lnSpc>
            </a:pPr>
            <a:r>
              <a:rPr lang="en-GB" sz="2000" dirty="0"/>
              <a:t>Understand the challenges of encryption and the chances of Live Data Forensics in scenarios involving encryption</a:t>
            </a:r>
            <a:endParaRPr lang="de-DE" sz="2000" dirty="0"/>
          </a:p>
          <a:p>
            <a:pPr lvl="0">
              <a:lnSpc>
                <a:spcPct val="100000"/>
              </a:lnSpc>
            </a:pPr>
            <a:r>
              <a:rPr lang="en-GB" sz="2000" dirty="0"/>
              <a:t>Awareness of the challenges and different legal frameworks in scenarios where data is stored remotely, e.g. cloud services.</a:t>
            </a:r>
            <a:endParaRPr lang="de-DE" sz="2000" dirty="0"/>
          </a:p>
          <a:p>
            <a:pPr lvl="0">
              <a:lnSpc>
                <a:spcPct val="100000"/>
              </a:lnSpc>
            </a:pPr>
            <a:r>
              <a:rPr lang="en-GB" sz="2000" dirty="0"/>
              <a:t>Define the term “Cloud Computing“ and identify cloud services.</a:t>
            </a:r>
            <a:endParaRPr lang="en-US" sz="500" dirty="0"/>
          </a:p>
        </p:txBody>
      </p:sp>
    </p:spTree>
    <p:custDataLst>
      <p:tags r:id="rId1"/>
    </p:custDataLst>
    <p:extLst>
      <p:ext uri="{BB962C8B-B14F-4D97-AF65-F5344CB8AC3E}">
        <p14:creationId xmlns:p14="http://schemas.microsoft.com/office/powerpoint/2010/main" val="5635477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D56BF572-1C11-4AE5-93CB-59D327C447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AFB57664-4D83-40A4-A257-D7E11E195F7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6819324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 5" descr="Bildschirmfoto 2013-02-24 um 13.34.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8329"/>
            <a:ext cx="9144000" cy="4862840"/>
          </a:xfrm>
          <a:prstGeom prst="rect">
            <a:avLst/>
          </a:prstGeom>
        </p:spPr>
      </p:pic>
    </p:spTree>
    <p:custDataLst>
      <p:tags r:id="rId1"/>
    </p:custDataLst>
    <p:extLst>
      <p:ext uri="{BB962C8B-B14F-4D97-AF65-F5344CB8AC3E}">
        <p14:creationId xmlns:p14="http://schemas.microsoft.com/office/powerpoint/2010/main" val="17097830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What is Live Data Forensics?</a:t>
            </a:r>
          </a:p>
        </p:txBody>
      </p:sp>
      <p:sp>
        <p:nvSpPr>
          <p:cNvPr id="4" name="Rectangle 3"/>
          <p:cNvSpPr>
            <a:spLocks noGrp="1" noChangeArrowheads="1"/>
          </p:cNvSpPr>
          <p:nvPr>
            <p:ph idx="1"/>
          </p:nvPr>
        </p:nvSpPr>
        <p:spPr>
          <a:xfrm>
            <a:off x="628650" y="1824365"/>
            <a:ext cx="7886700" cy="3923620"/>
          </a:xfrm>
        </p:spPr>
        <p:txBody>
          <a:bodyPr>
            <a:normAutofit/>
          </a:bodyPr>
          <a:lstStyle/>
          <a:p>
            <a:pPr marL="0" indent="0" algn="just">
              <a:buNone/>
            </a:pPr>
            <a:r>
              <a:rPr lang="en-US" dirty="0"/>
              <a:t>Live Data Forensics deals with situations where it is necessary to capture </a:t>
            </a:r>
            <a:r>
              <a:rPr lang="en-US" b="1" dirty="0"/>
              <a:t>volatile data </a:t>
            </a:r>
            <a:r>
              <a:rPr lang="en-US" dirty="0"/>
              <a:t>from devices before they are turned off or disconnected from networks or power supplies. </a:t>
            </a:r>
          </a:p>
          <a:p>
            <a:pPr marL="0" indent="0" algn="just">
              <a:buNone/>
            </a:pPr>
            <a:endParaRPr lang="en-US" dirty="0"/>
          </a:p>
          <a:p>
            <a:pPr marL="0" indent="0" algn="just">
              <a:buNone/>
            </a:pPr>
            <a:r>
              <a:rPr lang="en-US" dirty="0"/>
              <a:t>It requires a higher level of specialism than the procedure in the search and seizure of dead boxes because the possibility of altering or even overwriting evidence is very high.</a:t>
            </a:r>
            <a:endParaRPr lang="de-DE" dirty="0"/>
          </a:p>
        </p:txBody>
      </p:sp>
    </p:spTree>
    <p:custDataLst>
      <p:tags r:id="rId1"/>
    </p:custDataLst>
    <p:extLst>
      <p:ext uri="{BB962C8B-B14F-4D97-AF65-F5344CB8AC3E}">
        <p14:creationId xmlns:p14="http://schemas.microsoft.com/office/powerpoint/2010/main" val="5119570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What is volatile data?</a:t>
            </a:r>
          </a:p>
        </p:txBody>
      </p:sp>
      <p:sp>
        <p:nvSpPr>
          <p:cNvPr id="4" name="Rectangle 3"/>
          <p:cNvSpPr>
            <a:spLocks noGrp="1" noChangeArrowheads="1"/>
          </p:cNvSpPr>
          <p:nvPr>
            <p:ph idx="1"/>
          </p:nvPr>
        </p:nvSpPr>
        <p:spPr>
          <a:xfrm>
            <a:off x="328960" y="3960097"/>
            <a:ext cx="8229600" cy="2897903"/>
          </a:xfrm>
        </p:spPr>
        <p:txBody>
          <a:bodyPr>
            <a:normAutofit/>
          </a:bodyPr>
          <a:lstStyle/>
          <a:p>
            <a:pPr marL="0" indent="0" algn="just">
              <a:buNone/>
            </a:pPr>
            <a:r>
              <a:rPr lang="en-US" dirty="0"/>
              <a:t>Volatile Data is data, digitally stored in a way that the probability is very high for the contents to be deleted, overwritten or altered in a short amount of time by human or automated interaction.</a:t>
            </a:r>
          </a:p>
        </p:txBody>
      </p:sp>
      <p:pic>
        <p:nvPicPr>
          <p:cNvPr id="3" name="Bild 2"/>
          <p:cNvPicPr>
            <a:picLocks noChangeAspect="1"/>
          </p:cNvPicPr>
          <p:nvPr/>
        </p:nvPicPr>
        <p:blipFill>
          <a:blip r:embed="rId3"/>
          <a:stretch>
            <a:fillRect/>
          </a:stretch>
        </p:blipFill>
        <p:spPr>
          <a:xfrm>
            <a:off x="1929866" y="1622216"/>
            <a:ext cx="5027788" cy="1990594"/>
          </a:xfrm>
          <a:prstGeom prst="rect">
            <a:avLst/>
          </a:prstGeom>
        </p:spPr>
      </p:pic>
    </p:spTree>
    <p:custDataLst>
      <p:tags r:id="rId1"/>
    </p:custDataLst>
    <p:extLst>
      <p:ext uri="{BB962C8B-B14F-4D97-AF65-F5344CB8AC3E}">
        <p14:creationId xmlns:p14="http://schemas.microsoft.com/office/powerpoint/2010/main" val="1947245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Examples for volatile data?</a:t>
            </a:r>
          </a:p>
        </p:txBody>
      </p:sp>
      <p:pic>
        <p:nvPicPr>
          <p:cNvPr id="6" name="Inhaltsplatzhalter 5"/>
          <p:cNvPicPr>
            <a:picLocks noGrp="1" noChangeAspect="1"/>
          </p:cNvPicPr>
          <p:nvPr>
            <p:ph idx="1"/>
          </p:nvPr>
        </p:nvPicPr>
        <p:blipFill>
          <a:blip r:embed="rId4"/>
          <a:srcRect l="-40068" r="-40068"/>
          <a:stretch>
            <a:fillRect/>
          </a:stretch>
        </p:blipFill>
        <p:spPr>
          <a:xfrm>
            <a:off x="1545571" y="1333820"/>
            <a:ext cx="6052858" cy="3328839"/>
          </a:xfr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33991519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Examples for volatile data</a:t>
            </a:r>
          </a:p>
        </p:txBody>
      </p:sp>
      <p:sp>
        <p:nvSpPr>
          <p:cNvPr id="4" name="Rectangle 3"/>
          <p:cNvSpPr>
            <a:spLocks noGrp="1" noChangeArrowheads="1"/>
          </p:cNvSpPr>
          <p:nvPr>
            <p:ph idx="1"/>
          </p:nvPr>
        </p:nvSpPr>
        <p:spPr>
          <a:xfrm>
            <a:off x="457200" y="1560030"/>
            <a:ext cx="8229600" cy="4936726"/>
          </a:xfrm>
        </p:spPr>
        <p:txBody>
          <a:bodyPr>
            <a:normAutofit/>
          </a:bodyPr>
          <a:lstStyle/>
          <a:p>
            <a:r>
              <a:rPr lang="en-US" dirty="0"/>
              <a:t>Caches (e.g. arp- and dns-caches)</a:t>
            </a:r>
          </a:p>
          <a:p>
            <a:r>
              <a:rPr lang="en-US" dirty="0"/>
              <a:t>Unsaved documents</a:t>
            </a:r>
          </a:p>
          <a:p>
            <a:r>
              <a:rPr lang="en-US" dirty="0"/>
              <a:t>Running processes</a:t>
            </a:r>
          </a:p>
          <a:p>
            <a:r>
              <a:rPr lang="en-US" dirty="0"/>
              <a:t>Passwords and encryption keys</a:t>
            </a:r>
          </a:p>
          <a:p>
            <a:r>
              <a:rPr lang="en-US" dirty="0"/>
              <a:t>Open network connections</a:t>
            </a:r>
          </a:p>
          <a:p>
            <a:r>
              <a:rPr lang="en-US" dirty="0"/>
              <a:t>System information</a:t>
            </a:r>
          </a:p>
          <a:p>
            <a:r>
              <a:rPr lang="en-US" dirty="0"/>
              <a:t>Logged in users</a:t>
            </a:r>
          </a:p>
          <a:p>
            <a:r>
              <a:rPr lang="en-US" dirty="0"/>
              <a:t>Temporarily connected remote storage</a:t>
            </a:r>
          </a:p>
          <a:p>
            <a:r>
              <a:rPr lang="en-US" dirty="0"/>
              <a:t>Malware binaries only stored in RAM</a:t>
            </a:r>
          </a:p>
          <a:p>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765265668"/>
      </p:ext>
    </p:extLst>
  </p:cSld>
  <p:clrMapOvr>
    <a:masterClrMapping/>
  </p:clrMapOvr>
  <mc:AlternateContent xmlns:mc="http://schemas.openxmlformats.org/markup-compatibility/2006" xmlns:p14="http://schemas.microsoft.com/office/powerpoint/2010/main">
    <mc:Choice Requires="p14">
      <p:transition spd="slow" p14:dur="6000">
        <p14:vortex dir="r"/>
        <p:sndAc>
          <p:stSnd>
            <p:snd r:embed="rId3" name="Explosion"/>
          </p:stSnd>
        </p:sndAc>
      </p:transition>
    </mc:Choice>
    <mc:Fallback xmlns="">
      <p:transition xmlns:p14="http://schemas.microsoft.com/office/powerpoint/2010/main" spd="slow">
        <p:fade/>
        <p:sndAc>
          <p:stSnd>
            <p:snd r:embed="rId12" name="Explosion"/>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Bongo"/>
                                        </p:tgtEl>
                                      </p:cMediaNode>
                                    </p:audio>
                                  </p:sub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4">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5" name="Flugzeug"/>
                                        </p:tgtEl>
                                      </p:cMediaNode>
                                    </p:audio>
                                  </p:sub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6" name="Bleistiftstrich"/>
                                        </p:tgtEl>
                                      </p:cMediaNode>
                                    </p:audio>
                                  </p:sub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7" name="Glockenschlag"/>
                                        </p:tgtEl>
                                      </p:cMediaNode>
                                    </p:audio>
                                  </p:sub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ipe(down)">
                                      <p:cBhvr>
                                        <p:cTn id="41" dur="580">
                                          <p:stCondLst>
                                            <p:cond delay="0"/>
                                          </p:stCondLst>
                                        </p:cTn>
                                        <p:tgtEl>
                                          <p:spTgt spid="4">
                                            <p:txEl>
                                              <p:pRg st="5" end="5"/>
                                            </p:txEl>
                                          </p:spTgt>
                                        </p:tgtEl>
                                      </p:cBhvr>
                                    </p:animEffect>
                                    <p:anim calcmode="lin" valueType="num">
                                      <p:cBhvr>
                                        <p:cTn id="4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5" end="5"/>
                                            </p:txEl>
                                          </p:spTgt>
                                        </p:tgtEl>
                                      </p:cBhvr>
                                      <p:to x="100000" y="60000"/>
                                    </p:animScale>
                                    <p:animScale>
                                      <p:cBhvr>
                                        <p:cTn id="48" dur="166" decel="50000">
                                          <p:stCondLst>
                                            <p:cond delay="676"/>
                                          </p:stCondLst>
                                        </p:cTn>
                                        <p:tgtEl>
                                          <p:spTgt spid="4">
                                            <p:txEl>
                                              <p:pRg st="5" end="5"/>
                                            </p:txEl>
                                          </p:spTgt>
                                        </p:tgtEl>
                                      </p:cBhvr>
                                      <p:to x="100000" y="100000"/>
                                    </p:animScale>
                                    <p:animScale>
                                      <p:cBhvr>
                                        <p:cTn id="49" dur="26">
                                          <p:stCondLst>
                                            <p:cond delay="1312"/>
                                          </p:stCondLst>
                                        </p:cTn>
                                        <p:tgtEl>
                                          <p:spTgt spid="4">
                                            <p:txEl>
                                              <p:pRg st="5" end="5"/>
                                            </p:txEl>
                                          </p:spTgt>
                                        </p:tgtEl>
                                      </p:cBhvr>
                                      <p:to x="100000" y="80000"/>
                                    </p:animScale>
                                    <p:animScale>
                                      <p:cBhvr>
                                        <p:cTn id="50" dur="166" decel="50000">
                                          <p:stCondLst>
                                            <p:cond delay="1338"/>
                                          </p:stCondLst>
                                        </p:cTn>
                                        <p:tgtEl>
                                          <p:spTgt spid="4">
                                            <p:txEl>
                                              <p:pRg st="5" end="5"/>
                                            </p:txEl>
                                          </p:spTgt>
                                        </p:tgtEl>
                                      </p:cBhvr>
                                      <p:to x="100000" y="100000"/>
                                    </p:animScale>
                                    <p:animScale>
                                      <p:cBhvr>
                                        <p:cTn id="51" dur="26">
                                          <p:stCondLst>
                                            <p:cond delay="1642"/>
                                          </p:stCondLst>
                                        </p:cTn>
                                        <p:tgtEl>
                                          <p:spTgt spid="4">
                                            <p:txEl>
                                              <p:pRg st="5" end="5"/>
                                            </p:txEl>
                                          </p:spTgt>
                                        </p:tgtEl>
                                      </p:cBhvr>
                                      <p:to x="100000" y="90000"/>
                                    </p:animScale>
                                    <p:animScale>
                                      <p:cBhvr>
                                        <p:cTn id="52" dur="166" decel="50000">
                                          <p:stCondLst>
                                            <p:cond delay="1668"/>
                                          </p:stCondLst>
                                        </p:cTn>
                                        <p:tgtEl>
                                          <p:spTgt spid="4">
                                            <p:txEl>
                                              <p:pRg st="5" end="5"/>
                                            </p:txEl>
                                          </p:spTgt>
                                        </p:tgtEl>
                                      </p:cBhvr>
                                      <p:to x="100000" y="100000"/>
                                    </p:animScale>
                                    <p:animScale>
                                      <p:cBhvr>
                                        <p:cTn id="53" dur="26">
                                          <p:stCondLst>
                                            <p:cond delay="1808"/>
                                          </p:stCondLst>
                                        </p:cTn>
                                        <p:tgtEl>
                                          <p:spTgt spid="4">
                                            <p:txEl>
                                              <p:pRg st="5" end="5"/>
                                            </p:txEl>
                                          </p:spTgt>
                                        </p:tgtEl>
                                      </p:cBhvr>
                                      <p:to x="100000" y="95000"/>
                                    </p:animScale>
                                    <p:animScale>
                                      <p:cBhvr>
                                        <p:cTn id="54" dur="166" decel="50000">
                                          <p:stCondLst>
                                            <p:cond delay="1834"/>
                                          </p:stCondLst>
                                        </p:cTn>
                                        <p:tgtEl>
                                          <p:spTgt spid="4">
                                            <p:txEl>
                                              <p:pRg st="5" end="5"/>
                                            </p:txEl>
                                          </p:spTgt>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8" name="Quietschende Bremsen"/>
                                        </p:tgtEl>
                                      </p:cMediaNode>
                                    </p:audio>
                                  </p:subTnLst>
                                </p:cTn>
                              </p:par>
                            </p:childTnLst>
                          </p:cTn>
                        </p:par>
                      </p:childTnLst>
                    </p:cTn>
                  </p:par>
                  <p:par>
                    <p:cTn id="55" fill="hold">
                      <p:stCondLst>
                        <p:cond delay="indefinite"/>
                      </p:stCondLst>
                      <p:childTnLst>
                        <p:par>
                          <p:cTn id="56" fill="hold">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4">
                                            <p:txEl>
                                              <p:pRg st="6" end="6"/>
                                            </p:txEl>
                                          </p:spTgt>
                                        </p:tgtEl>
                                        <p:attrNameLst>
                                          <p:attrName>style.visibility</p:attrName>
                                        </p:attrNameLst>
                                      </p:cBhvr>
                                      <p:to>
                                        <p:strVal val="visible"/>
                                      </p:to>
                                    </p:set>
                                    <p:set>
                                      <p:cBhvr>
                                        <p:cTn id="59" dur="455" fill="hold">
                                          <p:stCondLst>
                                            <p:cond delay="0"/>
                                          </p:stCondLst>
                                        </p:cTn>
                                        <p:tgtEl>
                                          <p:spTgt spid="4">
                                            <p:txEl>
                                              <p:pRg st="6" end="6"/>
                                            </p:txEl>
                                          </p:spTgt>
                                        </p:tgtEl>
                                        <p:attrNameLst>
                                          <p:attrName>style.rotation</p:attrName>
                                        </p:attrNameLst>
                                      </p:cBhvr>
                                      <p:to>
                                        <p:strVal val="-45.0"/>
                                      </p:to>
                                    </p:set>
                                    <p:anim calcmode="lin" valueType="num">
                                      <p:cBhvr>
                                        <p:cTn id="60" dur="455" fill="hold">
                                          <p:stCondLst>
                                            <p:cond delay="455"/>
                                          </p:stCondLst>
                                        </p:cTn>
                                        <p:tgtEl>
                                          <p:spTgt spid="4">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4">
                                            <p:txEl>
                                              <p:pRg st="6" end="6"/>
                                            </p:txEl>
                                          </p:spTgt>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4">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4">
                                            <p:txEl>
                                              <p:pRg st="6" end="6"/>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9" name="Schuss"/>
                                        </p:tgtEl>
                                      </p:cMediaNode>
                                    </p:audio>
                                  </p:subTnLst>
                                </p:cTn>
                              </p:par>
                            </p:childTnLst>
                          </p:cTn>
                        </p:par>
                      </p:childTnLst>
                    </p:cTn>
                  </p:par>
                  <p:par>
                    <p:cTn id="64" fill="hold">
                      <p:stCondLst>
                        <p:cond delay="indefinite"/>
                      </p:stCondLst>
                      <p:childTnLst>
                        <p:par>
                          <p:cTn id="65" fill="hold">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4">
                                            <p:txEl>
                                              <p:pRg st="7" end="7"/>
                                            </p:txEl>
                                          </p:spTgt>
                                        </p:tgtEl>
                                        <p:attrNameLst>
                                          <p:attrName>style.visibility</p:attrName>
                                        </p:attrNameLst>
                                      </p:cBhvr>
                                      <p:to>
                                        <p:strVal val="visible"/>
                                      </p:to>
                                    </p:set>
                                    <p:anim calcmode="lin" valueType="num">
                                      <p:cBhvr>
                                        <p:cTn id="68" dur="500" fill="hold"/>
                                        <p:tgtEl>
                                          <p:spTgt spid="4">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
                                            <p:txEl>
                                              <p:pRg st="7" end="7"/>
                                            </p:txEl>
                                          </p:spTgt>
                                        </p:tgtEl>
                                        <p:attrNameLst>
                                          <p:attrName>ppt_y</p:attrName>
                                        </p:attrNameLst>
                                      </p:cBhvr>
                                      <p:tavLst>
                                        <p:tav tm="0">
                                          <p:val>
                                            <p:strVal val="#ppt_y"/>
                                          </p:val>
                                        </p:tav>
                                        <p:tav tm="100000">
                                          <p:val>
                                            <p:strVal val="#ppt_y"/>
                                          </p:val>
                                        </p:tav>
                                      </p:tavLst>
                                    </p:anim>
                                    <p:anim calcmode="lin" valueType="num">
                                      <p:cBhvr>
                                        <p:cTn id="70" dur="500" fill="hold"/>
                                        <p:tgtEl>
                                          <p:spTgt spid="4">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
                                            <p:txEl>
                                              <p:pRg st="7" end="7"/>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10" name="Trillerpfeife"/>
                                        </p:tgtEl>
                                      </p:cMediaNode>
                                    </p:audio>
                                  </p:sub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Effect transition="in" filter="wipe(down)">
                                      <p:cBhvr>
                                        <p:cTn id="77" dur="580">
                                          <p:stCondLst>
                                            <p:cond delay="0"/>
                                          </p:stCondLst>
                                        </p:cTn>
                                        <p:tgtEl>
                                          <p:spTgt spid="4">
                                            <p:txEl>
                                              <p:pRg st="8" end="8"/>
                                            </p:txEl>
                                          </p:spTgt>
                                        </p:tgtEl>
                                      </p:cBhvr>
                                    </p:animEffect>
                                    <p:anim calcmode="lin" valueType="num">
                                      <p:cBhvr>
                                        <p:cTn id="78"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4">
                                            <p:txEl>
                                              <p:pRg st="8" end="8"/>
                                            </p:txEl>
                                          </p:spTgt>
                                        </p:tgtEl>
                                      </p:cBhvr>
                                      <p:to x="100000" y="60000"/>
                                    </p:animScale>
                                    <p:animScale>
                                      <p:cBhvr>
                                        <p:cTn id="84" dur="166" decel="50000">
                                          <p:stCondLst>
                                            <p:cond delay="676"/>
                                          </p:stCondLst>
                                        </p:cTn>
                                        <p:tgtEl>
                                          <p:spTgt spid="4">
                                            <p:txEl>
                                              <p:pRg st="8" end="8"/>
                                            </p:txEl>
                                          </p:spTgt>
                                        </p:tgtEl>
                                      </p:cBhvr>
                                      <p:to x="100000" y="100000"/>
                                    </p:animScale>
                                    <p:animScale>
                                      <p:cBhvr>
                                        <p:cTn id="85" dur="26">
                                          <p:stCondLst>
                                            <p:cond delay="1312"/>
                                          </p:stCondLst>
                                        </p:cTn>
                                        <p:tgtEl>
                                          <p:spTgt spid="4">
                                            <p:txEl>
                                              <p:pRg st="8" end="8"/>
                                            </p:txEl>
                                          </p:spTgt>
                                        </p:tgtEl>
                                      </p:cBhvr>
                                      <p:to x="100000" y="80000"/>
                                    </p:animScale>
                                    <p:animScale>
                                      <p:cBhvr>
                                        <p:cTn id="86" dur="166" decel="50000">
                                          <p:stCondLst>
                                            <p:cond delay="1338"/>
                                          </p:stCondLst>
                                        </p:cTn>
                                        <p:tgtEl>
                                          <p:spTgt spid="4">
                                            <p:txEl>
                                              <p:pRg st="8" end="8"/>
                                            </p:txEl>
                                          </p:spTgt>
                                        </p:tgtEl>
                                      </p:cBhvr>
                                      <p:to x="100000" y="100000"/>
                                    </p:animScale>
                                    <p:animScale>
                                      <p:cBhvr>
                                        <p:cTn id="87" dur="26">
                                          <p:stCondLst>
                                            <p:cond delay="1642"/>
                                          </p:stCondLst>
                                        </p:cTn>
                                        <p:tgtEl>
                                          <p:spTgt spid="4">
                                            <p:txEl>
                                              <p:pRg st="8" end="8"/>
                                            </p:txEl>
                                          </p:spTgt>
                                        </p:tgtEl>
                                      </p:cBhvr>
                                      <p:to x="100000" y="90000"/>
                                    </p:animScale>
                                    <p:animScale>
                                      <p:cBhvr>
                                        <p:cTn id="88" dur="166" decel="50000">
                                          <p:stCondLst>
                                            <p:cond delay="1668"/>
                                          </p:stCondLst>
                                        </p:cTn>
                                        <p:tgtEl>
                                          <p:spTgt spid="4">
                                            <p:txEl>
                                              <p:pRg st="8" end="8"/>
                                            </p:txEl>
                                          </p:spTgt>
                                        </p:tgtEl>
                                      </p:cBhvr>
                                      <p:to x="100000" y="100000"/>
                                    </p:animScale>
                                    <p:animScale>
                                      <p:cBhvr>
                                        <p:cTn id="89" dur="26">
                                          <p:stCondLst>
                                            <p:cond delay="1808"/>
                                          </p:stCondLst>
                                        </p:cTn>
                                        <p:tgtEl>
                                          <p:spTgt spid="4">
                                            <p:txEl>
                                              <p:pRg st="8" end="8"/>
                                            </p:txEl>
                                          </p:spTgt>
                                        </p:tgtEl>
                                      </p:cBhvr>
                                      <p:to x="100000" y="95000"/>
                                    </p:animScale>
                                    <p:animScale>
                                      <p:cBhvr>
                                        <p:cTn id="90" dur="166" decel="50000">
                                          <p:stCondLst>
                                            <p:cond delay="1834"/>
                                          </p:stCondLst>
                                        </p:cTn>
                                        <p:tgtEl>
                                          <p:spTgt spid="4">
                                            <p:txEl>
                                              <p:pRg st="8" end="8"/>
                                            </p:txEl>
                                          </p:spTgt>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11" name="Zerbrechendes Gla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0112" y="110458"/>
            <a:ext cx="8229600" cy="773266"/>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Two types of volatile data</a:t>
            </a:r>
          </a:p>
        </p:txBody>
      </p:sp>
      <p:sp>
        <p:nvSpPr>
          <p:cNvPr id="4" name="Rectangle 3"/>
          <p:cNvSpPr>
            <a:spLocks noGrp="1" noChangeArrowheads="1"/>
          </p:cNvSpPr>
          <p:nvPr>
            <p:ph idx="1"/>
          </p:nvPr>
        </p:nvSpPr>
        <p:spPr>
          <a:xfrm>
            <a:off x="457200" y="1379408"/>
            <a:ext cx="6196746" cy="4936726"/>
          </a:xfrm>
        </p:spPr>
        <p:txBody>
          <a:bodyPr>
            <a:normAutofit lnSpcReduction="10000"/>
          </a:bodyPr>
          <a:lstStyle/>
          <a:p>
            <a:pPr lvl="0" algn="just"/>
            <a:r>
              <a:rPr lang="en-US" b="1" dirty="0"/>
              <a:t>Volatile Data on the Physical Computer</a:t>
            </a:r>
            <a:r>
              <a:rPr lang="en-US" dirty="0"/>
              <a:t> like open network connections, running processes and services, arp- and dns caches. </a:t>
            </a:r>
          </a:p>
          <a:p>
            <a:pPr lvl="0" algn="just"/>
            <a:endParaRPr lang="en-US" dirty="0"/>
          </a:p>
          <a:p>
            <a:pPr lvl="0" algn="just"/>
            <a:r>
              <a:rPr lang="en-US" b="1" dirty="0"/>
              <a:t>Transient Data</a:t>
            </a:r>
            <a:r>
              <a:rPr lang="en-US" dirty="0"/>
              <a:t> that are not volatile in their nature but are only accessible on scene. Encrypted volumes as well as remote resources are examples for this kind of data. The characteristic of these data is that the contents of the data might get inaccessible, altered or deleted after the search, if the investigator is not be able to acquire them. </a:t>
            </a:r>
            <a:endParaRPr lang="de-DE" dirty="0"/>
          </a:p>
          <a:p>
            <a:pPr algn="just"/>
            <a:endParaRPr lang="en-US" dirty="0"/>
          </a:p>
          <a:p>
            <a:pPr algn="just"/>
            <a:endParaRPr lang="en-US" dirty="0"/>
          </a:p>
          <a:p>
            <a:pPr marL="0" indent="0" algn="just">
              <a:buNone/>
            </a:pPr>
            <a:endParaRPr lang="en-US"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946" y="1558783"/>
            <a:ext cx="2365809" cy="1826846"/>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3" name="Bild 2"/>
          <p:cNvPicPr>
            <a:picLocks noChangeAspect="1"/>
          </p:cNvPicPr>
          <p:nvPr/>
        </p:nvPicPr>
        <p:blipFill rotWithShape="1">
          <a:blip r:embed="rId4"/>
          <a:srcRect l="5351" t="12894" r="1839" b="6159"/>
          <a:stretch/>
        </p:blipFill>
        <p:spPr>
          <a:xfrm>
            <a:off x="6985264" y="4348807"/>
            <a:ext cx="2073048" cy="1260000"/>
          </a:xfrm>
          <a:prstGeom prst="rect">
            <a:avLst/>
          </a:prstGeo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7957546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37</TotalTime>
  <Words>1257</Words>
  <Application>Microsoft Office PowerPoint</Application>
  <PresentationFormat>On-screen Show (4:3)</PresentationFormat>
  <Paragraphs>142</Paragraphs>
  <Slides>33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Georgia</vt:lpstr>
      <vt:lpstr>Helvetica</vt:lpstr>
      <vt:lpstr>Symbol</vt:lpstr>
      <vt:lpstr>Wingdings</vt:lpstr>
      <vt:lpstr>PPT_theme_v7</vt:lpstr>
      <vt:lpstr>PowerPoint Presentation</vt:lpstr>
      <vt:lpstr>Session Objectives</vt:lpstr>
      <vt:lpstr>PowerPoint Presentation</vt:lpstr>
      <vt:lpstr>PowerPoint Presentation</vt:lpstr>
      <vt:lpstr>What is Live Data Forensics?</vt:lpstr>
      <vt:lpstr>What is volatile data?</vt:lpstr>
      <vt:lpstr>Examples for volatile data?</vt:lpstr>
      <vt:lpstr>Examples for volatile data</vt:lpstr>
      <vt:lpstr>Two types of volatile data</vt:lpstr>
      <vt:lpstr>Requirements</vt:lpstr>
      <vt:lpstr>PowerPoint Presentation</vt:lpstr>
      <vt:lpstr>First Responder</vt:lpstr>
      <vt:lpstr>Indications on the screen</vt:lpstr>
      <vt:lpstr>PowerPoint Presentation</vt:lpstr>
      <vt:lpstr>PowerPoint Presentation</vt:lpstr>
      <vt:lpstr>PowerPoint Presentation</vt:lpstr>
      <vt:lpstr>PowerPoint Presentation</vt:lpstr>
      <vt:lpstr>PowerPoint Presentation</vt:lpstr>
      <vt:lpstr>(Slide Heading)</vt:lpstr>
      <vt:lpstr>(Slide Heading)</vt:lpstr>
      <vt:lpstr>Tools for more experienced users</vt:lpstr>
      <vt:lpstr>Live Forensics DVDs</vt:lpstr>
      <vt:lpstr>External storage media</vt:lpstr>
      <vt:lpstr>Encryption</vt:lpstr>
      <vt:lpstr>Remote Storage</vt:lpstr>
      <vt:lpstr>Remote Storage</vt:lpstr>
      <vt:lpstr>Examples of remote storage</vt:lpstr>
      <vt:lpstr>Data stored in the cloud</vt:lpstr>
      <vt:lpstr>Cloud computing</vt:lpstr>
      <vt:lpstr>Common cloud providers</vt:lpstr>
      <vt:lpstr>What to do with remote storage?</vt:lpstr>
      <vt:lpstr>Session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Hortensia Pasalau</cp:lastModifiedBy>
  <cp:revision>9</cp:revision>
  <dcterms:created xsi:type="dcterms:W3CDTF">2020-01-22T23:27:42Z</dcterms:created>
  <dcterms:modified xsi:type="dcterms:W3CDTF">2023-11-14T12:16:07Z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0240DBFA-A7BA-4BD6-83C0-FA0488FCEE49</vt:lpwstr>
  </property>
  <property fmtid="{D5CDD505-2E9C-101B-9397-08002B2CF9AE}" pid="3" name="ArticulatePath">
    <vt:lpwstr>Session 14 Search and Seizure Live Data Scenarios Final 29Jan20</vt:lpwstr>
  </property>
</Properties>
</file>