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97" r:id="rId2"/>
    <p:sldMasterId id="2147483709" r:id="rId3"/>
    <p:sldMasterId id="2147483721" r:id="rId4"/>
  </p:sldMasterIdLst>
  <p:notesMasterIdLst>
    <p:notesMasterId r:id="rId78"/>
  </p:notesMasterIdLst>
  <p:sldIdLst>
    <p:sldId id="260" r:id="rId5"/>
    <p:sldId id="264" r:id="rId6"/>
    <p:sldId id="265" r:id="rId7"/>
    <p:sldId id="266" r:id="rId8"/>
    <p:sldId id="267" r:id="rId9"/>
    <p:sldId id="271" r:id="rId10"/>
    <p:sldId id="272" r:id="rId11"/>
    <p:sldId id="693" r:id="rId12"/>
    <p:sldId id="695" r:id="rId13"/>
    <p:sldId id="696" r:id="rId14"/>
    <p:sldId id="697" r:id="rId15"/>
    <p:sldId id="767" r:id="rId16"/>
    <p:sldId id="700" r:id="rId17"/>
    <p:sldId id="263" r:id="rId18"/>
    <p:sldId id="701" r:id="rId19"/>
    <p:sldId id="702" r:id="rId20"/>
    <p:sldId id="768" r:id="rId21"/>
    <p:sldId id="705" r:id="rId22"/>
    <p:sldId id="706" r:id="rId23"/>
    <p:sldId id="707" r:id="rId24"/>
    <p:sldId id="763" r:id="rId25"/>
    <p:sldId id="710" r:id="rId26"/>
    <p:sldId id="711" r:id="rId27"/>
    <p:sldId id="712" r:id="rId28"/>
    <p:sldId id="713" r:id="rId29"/>
    <p:sldId id="714" r:id="rId30"/>
    <p:sldId id="715" r:id="rId31"/>
    <p:sldId id="764" r:id="rId32"/>
    <p:sldId id="717" r:id="rId33"/>
    <p:sldId id="718" r:id="rId34"/>
    <p:sldId id="719" r:id="rId35"/>
    <p:sldId id="720" r:id="rId36"/>
    <p:sldId id="721" r:id="rId37"/>
    <p:sldId id="722" r:id="rId38"/>
    <p:sldId id="723" r:id="rId39"/>
    <p:sldId id="724" r:id="rId40"/>
    <p:sldId id="725" r:id="rId41"/>
    <p:sldId id="726" r:id="rId42"/>
    <p:sldId id="727" r:id="rId43"/>
    <p:sldId id="728" r:id="rId44"/>
    <p:sldId id="729" r:id="rId45"/>
    <p:sldId id="730" r:id="rId46"/>
    <p:sldId id="731" r:id="rId47"/>
    <p:sldId id="732" r:id="rId48"/>
    <p:sldId id="733" r:id="rId49"/>
    <p:sldId id="734" r:id="rId50"/>
    <p:sldId id="735" r:id="rId51"/>
    <p:sldId id="736" r:id="rId52"/>
    <p:sldId id="737" r:id="rId53"/>
    <p:sldId id="738" r:id="rId54"/>
    <p:sldId id="739" r:id="rId55"/>
    <p:sldId id="740" r:id="rId56"/>
    <p:sldId id="741" r:id="rId57"/>
    <p:sldId id="742" r:id="rId58"/>
    <p:sldId id="765" r:id="rId59"/>
    <p:sldId id="744" r:id="rId60"/>
    <p:sldId id="745" r:id="rId61"/>
    <p:sldId id="746" r:id="rId62"/>
    <p:sldId id="748" r:id="rId63"/>
    <p:sldId id="749" r:id="rId64"/>
    <p:sldId id="750" r:id="rId65"/>
    <p:sldId id="751" r:id="rId66"/>
    <p:sldId id="752" r:id="rId67"/>
    <p:sldId id="753" r:id="rId68"/>
    <p:sldId id="754" r:id="rId69"/>
    <p:sldId id="755" r:id="rId70"/>
    <p:sldId id="756" r:id="rId71"/>
    <p:sldId id="757" r:id="rId72"/>
    <p:sldId id="758" r:id="rId73"/>
    <p:sldId id="759" r:id="rId74"/>
    <p:sldId id="766" r:id="rId75"/>
    <p:sldId id="761" r:id="rId76"/>
    <p:sldId id="762"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2CD8423E-0CCD-48E0-A715-3EC094151D76}">
          <p14:sldIdLst>
            <p14:sldId id="260"/>
          </p14:sldIdLst>
        </p14:section>
        <p14:section name="Introduction" id="{DEED0A68-EF9C-4733-ADAA-766A859E58BB}">
          <p14:sldIdLst>
            <p14:sldId id="264"/>
            <p14:sldId id="265"/>
            <p14:sldId id="266"/>
          </p14:sldIdLst>
        </p14:section>
        <p14:section name="Section 1" id="{1F767E79-2A4A-4837-8114-C2475E36F49A}">
          <p14:sldIdLst>
            <p14:sldId id="267"/>
            <p14:sldId id="271"/>
            <p14:sldId id="272"/>
            <p14:sldId id="693"/>
            <p14:sldId id="695"/>
            <p14:sldId id="696"/>
            <p14:sldId id="697"/>
            <p14:sldId id="767"/>
            <p14:sldId id="700"/>
            <p14:sldId id="263"/>
          </p14:sldIdLst>
        </p14:section>
        <p14:section name="Section 2" id="{A68F2295-F5DD-4D3C-80C5-77D5AA65452C}">
          <p14:sldIdLst>
            <p14:sldId id="701"/>
            <p14:sldId id="702"/>
            <p14:sldId id="768"/>
            <p14:sldId id="705"/>
            <p14:sldId id="706"/>
            <p14:sldId id="707"/>
            <p14:sldId id="763"/>
          </p14:sldIdLst>
        </p14:section>
        <p14:section name="Section 3" id="{BA7BF245-99FD-4D81-8A44-4744348AA3CC}">
          <p14:sldIdLst>
            <p14:sldId id="710"/>
            <p14:sldId id="711"/>
            <p14:sldId id="712"/>
            <p14:sldId id="713"/>
            <p14:sldId id="714"/>
            <p14:sldId id="715"/>
            <p14:sldId id="764"/>
          </p14:sldIdLst>
        </p14:section>
        <p14:section name="Section 4" id="{FB826E72-E892-40AE-91C2-8D1AE172E25E}">
          <p14:sldIdLst>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39"/>
            <p14:sldId id="740"/>
            <p14:sldId id="741"/>
            <p14:sldId id="742"/>
            <p14:sldId id="765"/>
          </p14:sldIdLst>
        </p14:section>
        <p14:section name="Section 5" id="{F02F9B30-F047-4103-8293-60F95F8F1681}">
          <p14:sldIdLst>
            <p14:sldId id="744"/>
            <p14:sldId id="745"/>
            <p14:sldId id="746"/>
            <p14:sldId id="748"/>
            <p14:sldId id="749"/>
            <p14:sldId id="750"/>
            <p14:sldId id="751"/>
            <p14:sldId id="752"/>
            <p14:sldId id="753"/>
            <p14:sldId id="754"/>
            <p14:sldId id="755"/>
            <p14:sldId id="756"/>
            <p14:sldId id="757"/>
            <p14:sldId id="758"/>
            <p14:sldId id="759"/>
            <p14:sldId id="766"/>
          </p14:sldIdLst>
        </p14:section>
        <p14:section name="Conclusions" id="{5A5BBFAC-6BFB-427D-AB14-4EC77CB984B5}">
          <p14:sldIdLst>
            <p14:sldId id="761"/>
            <p14:sldId id="76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2" clrIdx="0">
    <p:extLst>
      <p:ext uri="{19B8F6BF-5375-455C-9EA6-DF929625EA0E}">
        <p15:presenceInfo xmlns:p15="http://schemas.microsoft.com/office/powerpoint/2012/main" userId="Windows User" providerId="None"/>
      </p:ext>
    </p:extLst>
  </p:cmAuthor>
  <p:cmAuthor id="2" name="DUTA Elena" initials="DE" lastIdx="9" clrIdx="1">
    <p:extLst>
      <p:ext uri="{19B8F6BF-5375-455C-9EA6-DF929625EA0E}">
        <p15:presenceInfo xmlns:p15="http://schemas.microsoft.com/office/powerpoint/2012/main" userId="S::Elena.DUTA@coe.int::7f159a90-0e48-49d6-b4b9-b4cad375a6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24" autoAdjust="0"/>
    <p:restoredTop sz="89322" autoAdjust="0"/>
  </p:normalViewPr>
  <p:slideViewPr>
    <p:cSldViewPr snapToGrid="0">
      <p:cViewPr>
        <p:scale>
          <a:sx n="100" d="100"/>
          <a:sy n="100" d="100"/>
        </p:scale>
        <p:origin x="571" y="-576"/>
      </p:cViewPr>
      <p:guideLst/>
    </p:cSldViewPr>
  </p:slideViewPr>
  <p:notesTextViewPr>
    <p:cViewPr>
      <p:scale>
        <a:sx n="1" d="1"/>
        <a:sy n="1" d="1"/>
      </p:scale>
      <p:origin x="0" y="0"/>
    </p:cViewPr>
  </p:notesTextViewPr>
  <p:notesViewPr>
    <p:cSldViewPr snapToGrid="0">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5F8CF0-4504-4ECB-8231-4EBF0278FE49}" type="doc">
      <dgm:prSet loTypeId="urn:microsoft.com/office/officeart/2005/8/layout/hChevron3" loCatId="process" qsTypeId="urn:microsoft.com/office/officeart/2005/8/quickstyle/simple1" qsCatId="simple" csTypeId="urn:microsoft.com/office/officeart/2005/8/colors/accent1_2" csCatId="accent1" phldr="1"/>
      <dgm:spPr/>
    </dgm:pt>
    <dgm:pt modelId="{0EE6F383-1829-4BBD-9A89-A0EA712ED0FE}">
      <dgm:prSet phldrT="[Text]"/>
      <dgm:spPr>
        <a:solidFill>
          <a:srgbClr val="FFC000"/>
        </a:solidFill>
      </dgm:spPr>
      <dgm:t>
        <a:bodyPr/>
        <a:lstStyle/>
        <a:p>
          <a:r>
            <a:rPr lang="en-GB" b="1" noProof="0" dirty="0"/>
            <a:t>Ac</a:t>
          </a:r>
          <a:r>
            <a:rPr lang="ro-RO" b="1" noProof="0" dirty="0" err="1"/>
            <a:t>hiziția</a:t>
          </a:r>
          <a:endParaRPr lang="en-GB" b="1" noProof="0" dirty="0"/>
        </a:p>
      </dgm:t>
    </dgm:pt>
    <dgm:pt modelId="{DB5D72B8-5F40-4D6F-B13C-2F4B3CFAA3B3}" type="parTrans" cxnId="{F2590711-9A3E-45A4-BF04-B41AC57288BF}">
      <dgm:prSet/>
      <dgm:spPr/>
      <dgm:t>
        <a:bodyPr/>
        <a:lstStyle/>
        <a:p>
          <a:endParaRPr lang="de-DE"/>
        </a:p>
      </dgm:t>
    </dgm:pt>
    <dgm:pt modelId="{5D4BEF66-D5EE-4A77-BA22-4BB7B418E4CE}" type="sibTrans" cxnId="{F2590711-9A3E-45A4-BF04-B41AC57288BF}">
      <dgm:prSet/>
      <dgm:spPr/>
      <dgm:t>
        <a:bodyPr/>
        <a:lstStyle/>
        <a:p>
          <a:endParaRPr lang="de-DE"/>
        </a:p>
      </dgm:t>
    </dgm:pt>
    <dgm:pt modelId="{2FDADE6F-CB3F-4AE6-8982-684365E8ADBD}">
      <dgm:prSet phldrT="[Text]"/>
      <dgm:spPr>
        <a:solidFill>
          <a:srgbClr val="00B050"/>
        </a:solidFill>
      </dgm:spPr>
      <dgm:t>
        <a:bodyPr/>
        <a:lstStyle/>
        <a:p>
          <a:r>
            <a:rPr lang="en-GB" b="1" noProof="0" dirty="0" err="1"/>
            <a:t>Pr</a:t>
          </a:r>
          <a:r>
            <a:rPr lang="ro-RO" b="1" noProof="0" dirty="0" err="1"/>
            <a:t>elucrarea</a:t>
          </a:r>
          <a:endParaRPr lang="en-GB" b="1" noProof="0" dirty="0"/>
        </a:p>
      </dgm:t>
    </dgm:pt>
    <dgm:pt modelId="{E8899724-4751-40F2-A2A9-A8CBA859A0F4}" type="parTrans" cxnId="{B306E225-BEE8-480E-A364-F55826619151}">
      <dgm:prSet/>
      <dgm:spPr/>
      <dgm:t>
        <a:bodyPr/>
        <a:lstStyle/>
        <a:p>
          <a:endParaRPr lang="de-DE"/>
        </a:p>
      </dgm:t>
    </dgm:pt>
    <dgm:pt modelId="{97CFFFB1-C0BC-4B09-913D-EC46EB301898}" type="sibTrans" cxnId="{B306E225-BEE8-480E-A364-F55826619151}">
      <dgm:prSet/>
      <dgm:spPr/>
      <dgm:t>
        <a:bodyPr/>
        <a:lstStyle/>
        <a:p>
          <a:endParaRPr lang="de-DE"/>
        </a:p>
      </dgm:t>
    </dgm:pt>
    <dgm:pt modelId="{47A89173-DB96-4A86-B75D-01212DE1A64B}">
      <dgm:prSet phldrT="[Text]"/>
      <dgm:spPr/>
      <dgm:t>
        <a:bodyPr/>
        <a:lstStyle/>
        <a:p>
          <a:r>
            <a:rPr lang="en-GB" b="1" noProof="0" dirty="0"/>
            <a:t>Anal</a:t>
          </a:r>
          <a:r>
            <a:rPr lang="ro-RO" b="1" noProof="0" dirty="0" err="1"/>
            <a:t>iza</a:t>
          </a:r>
          <a:endParaRPr lang="en-GB" b="1" noProof="0" dirty="0"/>
        </a:p>
      </dgm:t>
    </dgm:pt>
    <dgm:pt modelId="{2FB33732-1844-40E6-9012-D43AC3413C71}" type="parTrans" cxnId="{EEEB637D-C0AE-4013-849B-7D7F685C40C8}">
      <dgm:prSet/>
      <dgm:spPr/>
      <dgm:t>
        <a:bodyPr/>
        <a:lstStyle/>
        <a:p>
          <a:endParaRPr lang="de-DE"/>
        </a:p>
      </dgm:t>
    </dgm:pt>
    <dgm:pt modelId="{F3AAA990-CB48-463E-B9F0-CC07838B3502}" type="sibTrans" cxnId="{EEEB637D-C0AE-4013-849B-7D7F685C40C8}">
      <dgm:prSet/>
      <dgm:spPr/>
      <dgm:t>
        <a:bodyPr/>
        <a:lstStyle/>
        <a:p>
          <a:endParaRPr lang="de-DE"/>
        </a:p>
      </dgm:t>
    </dgm:pt>
    <dgm:pt modelId="{D9ACE7BF-3E96-4269-AA26-5DF561108E1A}">
      <dgm:prSet/>
      <dgm:spPr>
        <a:solidFill>
          <a:schemeClr val="accent4">
            <a:lumMod val="75000"/>
          </a:schemeClr>
        </a:solidFill>
      </dgm:spPr>
      <dgm:t>
        <a:bodyPr/>
        <a:lstStyle/>
        <a:p>
          <a:r>
            <a:rPr lang="en-GB" b="1" noProof="0" dirty="0"/>
            <a:t>Pre</a:t>
          </a:r>
          <a:r>
            <a:rPr lang="ro-RO" b="1" noProof="0" dirty="0" err="1"/>
            <a:t>zentarea</a:t>
          </a:r>
          <a:endParaRPr lang="en-GB" b="1" noProof="0" dirty="0"/>
        </a:p>
      </dgm:t>
    </dgm:pt>
    <dgm:pt modelId="{837BBB3F-9098-4A3E-9592-0D358F0810EF}" type="parTrans" cxnId="{986050D1-80D0-419C-B782-3947110D81A2}">
      <dgm:prSet/>
      <dgm:spPr/>
      <dgm:t>
        <a:bodyPr/>
        <a:lstStyle/>
        <a:p>
          <a:endParaRPr lang="de-DE"/>
        </a:p>
      </dgm:t>
    </dgm:pt>
    <dgm:pt modelId="{CBAA65B7-6F10-4AED-BD94-63F90AF14F15}" type="sibTrans" cxnId="{986050D1-80D0-419C-B782-3947110D81A2}">
      <dgm:prSet/>
      <dgm:spPr/>
      <dgm:t>
        <a:bodyPr/>
        <a:lstStyle/>
        <a:p>
          <a:endParaRPr lang="de-DE"/>
        </a:p>
      </dgm:t>
    </dgm:pt>
    <dgm:pt modelId="{59828533-5546-40F3-BAD2-1CA1044A0B64}" type="pres">
      <dgm:prSet presAssocID="{625F8CF0-4504-4ECB-8231-4EBF0278FE49}" presName="Name0" presStyleCnt="0">
        <dgm:presLayoutVars>
          <dgm:dir/>
          <dgm:resizeHandles val="exact"/>
        </dgm:presLayoutVars>
      </dgm:prSet>
      <dgm:spPr/>
    </dgm:pt>
    <dgm:pt modelId="{E0BAD33D-1F14-41F7-B89E-21D0B308F589}" type="pres">
      <dgm:prSet presAssocID="{0EE6F383-1829-4BBD-9A89-A0EA712ED0FE}" presName="parTxOnly" presStyleLbl="node1" presStyleIdx="0" presStyleCnt="4">
        <dgm:presLayoutVars>
          <dgm:bulletEnabled val="1"/>
        </dgm:presLayoutVars>
      </dgm:prSet>
      <dgm:spPr/>
    </dgm:pt>
    <dgm:pt modelId="{D2C37382-0CD8-43EA-89AC-D0F847C31E51}" type="pres">
      <dgm:prSet presAssocID="{5D4BEF66-D5EE-4A77-BA22-4BB7B418E4CE}" presName="parSpace" presStyleCnt="0"/>
      <dgm:spPr/>
    </dgm:pt>
    <dgm:pt modelId="{468B4480-34CD-4997-9F6B-2196D6114E0E}" type="pres">
      <dgm:prSet presAssocID="{2FDADE6F-CB3F-4AE6-8982-684365E8ADBD}" presName="parTxOnly" presStyleLbl="node1" presStyleIdx="1" presStyleCnt="4">
        <dgm:presLayoutVars>
          <dgm:bulletEnabled val="1"/>
        </dgm:presLayoutVars>
      </dgm:prSet>
      <dgm:spPr/>
    </dgm:pt>
    <dgm:pt modelId="{05320372-CD1D-4238-8BDE-7B8CA36C592A}" type="pres">
      <dgm:prSet presAssocID="{97CFFFB1-C0BC-4B09-913D-EC46EB301898}" presName="parSpace" presStyleCnt="0"/>
      <dgm:spPr/>
    </dgm:pt>
    <dgm:pt modelId="{F5457D1C-4EE2-4B58-8069-31794885CDD4}" type="pres">
      <dgm:prSet presAssocID="{47A89173-DB96-4A86-B75D-01212DE1A64B}" presName="parTxOnly" presStyleLbl="node1" presStyleIdx="2" presStyleCnt="4">
        <dgm:presLayoutVars>
          <dgm:bulletEnabled val="1"/>
        </dgm:presLayoutVars>
      </dgm:prSet>
      <dgm:spPr/>
    </dgm:pt>
    <dgm:pt modelId="{278A53E7-1DB5-4D6E-BE50-31004BFA7B55}" type="pres">
      <dgm:prSet presAssocID="{F3AAA990-CB48-463E-B9F0-CC07838B3502}" presName="parSpace" presStyleCnt="0"/>
      <dgm:spPr/>
    </dgm:pt>
    <dgm:pt modelId="{E8716B41-D4EA-4C19-A2AD-FB871FEC2B6C}" type="pres">
      <dgm:prSet presAssocID="{D9ACE7BF-3E96-4269-AA26-5DF561108E1A}" presName="parTxOnly" presStyleLbl="node1" presStyleIdx="3" presStyleCnt="4">
        <dgm:presLayoutVars>
          <dgm:bulletEnabled val="1"/>
        </dgm:presLayoutVars>
      </dgm:prSet>
      <dgm:spPr/>
    </dgm:pt>
  </dgm:ptLst>
  <dgm:cxnLst>
    <dgm:cxn modelId="{F2590711-9A3E-45A4-BF04-B41AC57288BF}" srcId="{625F8CF0-4504-4ECB-8231-4EBF0278FE49}" destId="{0EE6F383-1829-4BBD-9A89-A0EA712ED0FE}" srcOrd="0" destOrd="0" parTransId="{DB5D72B8-5F40-4D6F-B13C-2F4B3CFAA3B3}" sibTransId="{5D4BEF66-D5EE-4A77-BA22-4BB7B418E4CE}"/>
    <dgm:cxn modelId="{B306E225-BEE8-480E-A364-F55826619151}" srcId="{625F8CF0-4504-4ECB-8231-4EBF0278FE49}" destId="{2FDADE6F-CB3F-4AE6-8982-684365E8ADBD}" srcOrd="1" destOrd="0" parTransId="{E8899724-4751-40F2-A2A9-A8CBA859A0F4}" sibTransId="{97CFFFB1-C0BC-4B09-913D-EC46EB301898}"/>
    <dgm:cxn modelId="{9FC4352F-B37B-4DA6-B2B6-9E672AEB97F3}" type="presOf" srcId="{625F8CF0-4504-4ECB-8231-4EBF0278FE49}" destId="{59828533-5546-40F3-BAD2-1CA1044A0B64}" srcOrd="0" destOrd="0" presId="urn:microsoft.com/office/officeart/2005/8/layout/hChevron3"/>
    <dgm:cxn modelId="{9EC15A5F-4A9B-4A11-8989-16427A3C5E8C}" type="presOf" srcId="{2FDADE6F-CB3F-4AE6-8982-684365E8ADBD}" destId="{468B4480-34CD-4997-9F6B-2196D6114E0E}" srcOrd="0" destOrd="0" presId="urn:microsoft.com/office/officeart/2005/8/layout/hChevron3"/>
    <dgm:cxn modelId="{C4817F7A-DE75-4BA1-9B2D-E5DA2F1CC35D}" type="presOf" srcId="{D9ACE7BF-3E96-4269-AA26-5DF561108E1A}" destId="{E8716B41-D4EA-4C19-A2AD-FB871FEC2B6C}" srcOrd="0" destOrd="0" presId="urn:microsoft.com/office/officeart/2005/8/layout/hChevron3"/>
    <dgm:cxn modelId="{EEEB637D-C0AE-4013-849B-7D7F685C40C8}" srcId="{625F8CF0-4504-4ECB-8231-4EBF0278FE49}" destId="{47A89173-DB96-4A86-B75D-01212DE1A64B}" srcOrd="2" destOrd="0" parTransId="{2FB33732-1844-40E6-9012-D43AC3413C71}" sibTransId="{F3AAA990-CB48-463E-B9F0-CC07838B3502}"/>
    <dgm:cxn modelId="{849CD4AC-A24D-4516-9F19-DFCAB12F91D2}" type="presOf" srcId="{47A89173-DB96-4A86-B75D-01212DE1A64B}" destId="{F5457D1C-4EE2-4B58-8069-31794885CDD4}" srcOrd="0" destOrd="0" presId="urn:microsoft.com/office/officeart/2005/8/layout/hChevron3"/>
    <dgm:cxn modelId="{986050D1-80D0-419C-B782-3947110D81A2}" srcId="{625F8CF0-4504-4ECB-8231-4EBF0278FE49}" destId="{D9ACE7BF-3E96-4269-AA26-5DF561108E1A}" srcOrd="3" destOrd="0" parTransId="{837BBB3F-9098-4A3E-9592-0D358F0810EF}" sibTransId="{CBAA65B7-6F10-4AED-BD94-63F90AF14F15}"/>
    <dgm:cxn modelId="{F1572AFD-E900-4B1E-842B-F0F4534B03B0}" type="presOf" srcId="{0EE6F383-1829-4BBD-9A89-A0EA712ED0FE}" destId="{E0BAD33D-1F14-41F7-B89E-21D0B308F589}" srcOrd="0" destOrd="0" presId="urn:microsoft.com/office/officeart/2005/8/layout/hChevron3"/>
    <dgm:cxn modelId="{DD7AE474-33EF-4CAE-BF0A-D193639FD241}" type="presParOf" srcId="{59828533-5546-40F3-BAD2-1CA1044A0B64}" destId="{E0BAD33D-1F14-41F7-B89E-21D0B308F589}" srcOrd="0" destOrd="0" presId="urn:microsoft.com/office/officeart/2005/8/layout/hChevron3"/>
    <dgm:cxn modelId="{C19AE90F-F1B3-4191-B733-8EE578C0F6DB}" type="presParOf" srcId="{59828533-5546-40F3-BAD2-1CA1044A0B64}" destId="{D2C37382-0CD8-43EA-89AC-D0F847C31E51}" srcOrd="1" destOrd="0" presId="urn:microsoft.com/office/officeart/2005/8/layout/hChevron3"/>
    <dgm:cxn modelId="{4B8FA183-8A50-421A-9799-6B851489BFEB}" type="presParOf" srcId="{59828533-5546-40F3-BAD2-1CA1044A0B64}" destId="{468B4480-34CD-4997-9F6B-2196D6114E0E}" srcOrd="2" destOrd="0" presId="urn:microsoft.com/office/officeart/2005/8/layout/hChevron3"/>
    <dgm:cxn modelId="{3EBB3B7D-9F4E-47FB-887B-3F2542EAABA2}" type="presParOf" srcId="{59828533-5546-40F3-BAD2-1CA1044A0B64}" destId="{05320372-CD1D-4238-8BDE-7B8CA36C592A}" srcOrd="3" destOrd="0" presId="urn:microsoft.com/office/officeart/2005/8/layout/hChevron3"/>
    <dgm:cxn modelId="{566B27A8-45BB-4C86-B633-504BA746F2AE}" type="presParOf" srcId="{59828533-5546-40F3-BAD2-1CA1044A0B64}" destId="{F5457D1C-4EE2-4B58-8069-31794885CDD4}" srcOrd="4" destOrd="0" presId="urn:microsoft.com/office/officeart/2005/8/layout/hChevron3"/>
    <dgm:cxn modelId="{1870AB86-337A-4CD0-9F2E-5C13DD7BDC54}" type="presParOf" srcId="{59828533-5546-40F3-BAD2-1CA1044A0B64}" destId="{278A53E7-1DB5-4D6E-BE50-31004BFA7B55}" srcOrd="5" destOrd="0" presId="urn:microsoft.com/office/officeart/2005/8/layout/hChevron3"/>
    <dgm:cxn modelId="{F6B54941-23A6-4EB9-B5DD-CB611F34A7E4}" type="presParOf" srcId="{59828533-5546-40F3-BAD2-1CA1044A0B64}" destId="{E8716B41-D4EA-4C19-A2AD-FB871FEC2B6C}"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AD33D-1F14-41F7-B89E-21D0B308F589}">
      <dsp:nvSpPr>
        <dsp:cNvPr id="0" name=""/>
        <dsp:cNvSpPr/>
      </dsp:nvSpPr>
      <dsp:spPr>
        <a:xfrm>
          <a:off x="2411" y="1779171"/>
          <a:ext cx="2419052" cy="967620"/>
        </a:xfrm>
        <a:prstGeom prst="homePlat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56007" rIns="28004" bIns="56007" numCol="1" spcCol="1270" anchor="ctr" anchorCtr="0">
          <a:noAutofit/>
        </a:bodyPr>
        <a:lstStyle/>
        <a:p>
          <a:pPr marL="0" lvl="0" indent="0" algn="ctr" defTabSz="933450">
            <a:lnSpc>
              <a:spcPct val="90000"/>
            </a:lnSpc>
            <a:spcBef>
              <a:spcPct val="0"/>
            </a:spcBef>
            <a:spcAft>
              <a:spcPct val="35000"/>
            </a:spcAft>
            <a:buNone/>
          </a:pPr>
          <a:r>
            <a:rPr lang="en-GB" sz="2100" b="1" kern="1200" noProof="0" dirty="0"/>
            <a:t>Ac</a:t>
          </a:r>
          <a:r>
            <a:rPr lang="ro-RO" sz="2100" b="1" kern="1200" noProof="0" dirty="0" err="1"/>
            <a:t>hiziția</a:t>
          </a:r>
          <a:endParaRPr lang="en-GB" sz="2100" b="1" kern="1200" noProof="0" dirty="0"/>
        </a:p>
      </dsp:txBody>
      <dsp:txXfrm>
        <a:off x="2411" y="1779171"/>
        <a:ext cx="2177147" cy="967620"/>
      </dsp:txXfrm>
    </dsp:sp>
    <dsp:sp modelId="{468B4480-34CD-4997-9F6B-2196D6114E0E}">
      <dsp:nvSpPr>
        <dsp:cNvPr id="0" name=""/>
        <dsp:cNvSpPr/>
      </dsp:nvSpPr>
      <dsp:spPr>
        <a:xfrm>
          <a:off x="1937652" y="1779171"/>
          <a:ext cx="2419052" cy="96762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en-GB" sz="2100" b="1" kern="1200" noProof="0" dirty="0" err="1"/>
            <a:t>Pr</a:t>
          </a:r>
          <a:r>
            <a:rPr lang="ro-RO" sz="2100" b="1" kern="1200" noProof="0" dirty="0" err="1"/>
            <a:t>elucrarea</a:t>
          </a:r>
          <a:endParaRPr lang="en-GB" sz="2100" b="1" kern="1200" noProof="0" dirty="0"/>
        </a:p>
      </dsp:txBody>
      <dsp:txXfrm>
        <a:off x="2421462" y="1779171"/>
        <a:ext cx="1451432" cy="967620"/>
      </dsp:txXfrm>
    </dsp:sp>
    <dsp:sp modelId="{F5457D1C-4EE2-4B58-8069-31794885CDD4}">
      <dsp:nvSpPr>
        <dsp:cNvPr id="0" name=""/>
        <dsp:cNvSpPr/>
      </dsp:nvSpPr>
      <dsp:spPr>
        <a:xfrm>
          <a:off x="3872894" y="1779171"/>
          <a:ext cx="2419052" cy="9676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en-GB" sz="2100" b="1" kern="1200" noProof="0" dirty="0"/>
            <a:t>Anal</a:t>
          </a:r>
          <a:r>
            <a:rPr lang="ro-RO" sz="2100" b="1" kern="1200" noProof="0" dirty="0" err="1"/>
            <a:t>iza</a:t>
          </a:r>
          <a:endParaRPr lang="en-GB" sz="2100" b="1" kern="1200" noProof="0" dirty="0"/>
        </a:p>
      </dsp:txBody>
      <dsp:txXfrm>
        <a:off x="4356704" y="1779171"/>
        <a:ext cx="1451432" cy="967620"/>
      </dsp:txXfrm>
    </dsp:sp>
    <dsp:sp modelId="{E8716B41-D4EA-4C19-A2AD-FB871FEC2B6C}">
      <dsp:nvSpPr>
        <dsp:cNvPr id="0" name=""/>
        <dsp:cNvSpPr/>
      </dsp:nvSpPr>
      <dsp:spPr>
        <a:xfrm>
          <a:off x="5808136" y="1779171"/>
          <a:ext cx="2419052" cy="967620"/>
        </a:xfrm>
        <a:prstGeom prst="chevron">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en-GB" sz="2100" b="1" kern="1200" noProof="0" dirty="0"/>
            <a:t>Pre</a:t>
          </a:r>
          <a:r>
            <a:rPr lang="ro-RO" sz="2100" b="1" kern="1200" noProof="0" dirty="0" err="1"/>
            <a:t>zentarea</a:t>
          </a:r>
          <a:endParaRPr lang="en-GB" sz="2100" b="1" kern="1200" noProof="0" dirty="0"/>
        </a:p>
      </dsp:txBody>
      <dsp:txXfrm>
        <a:off x="6291946" y="1779171"/>
        <a:ext cx="1451432" cy="96762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48BC7-8A05-4CF5-B7E9-1CE8C11A5071}" type="datetimeFigureOut">
              <a:rPr lang="en-GB" smtClean="0"/>
              <a:t>27/03/2021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DFBB1-7B02-4717-AEA4-A0D2A92F6065}" type="slidenum">
              <a:rPr lang="en-GB" smtClean="0"/>
              <a:t>‹#›</a:t>
            </a:fld>
            <a:endParaRPr lang="en-GB"/>
          </a:p>
        </p:txBody>
      </p:sp>
    </p:spTree>
    <p:extLst>
      <p:ext uri="{BB962C8B-B14F-4D97-AF65-F5344CB8AC3E}">
        <p14:creationId xmlns:p14="http://schemas.microsoft.com/office/powerpoint/2010/main" val="237759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mirror.co.uk/news/uk-news/police-officer-remotely-wiped-evidence-7838193"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howtogeek.com/165845/more-than-headsets-5-things-you-can-do-with-bluetooth/"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howtogeek.com/137862/htg-explains-how-gps-actually-works/"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howtogeek.com/165845/more-than-headsets-5-things-you-can-do-with-bluetooth/"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howtogeek.com/137862/htg-explains-how-gps-actually-work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howtogeek.com/165845/more-than-headsets-5-things-you-can-do-with-bluetooth/"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howtogeek.com/137862/htg-explains-how-gps-actually-works/"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Această</a:t>
            </a:r>
            <a:r>
              <a:rPr lang="fr-FR" dirty="0"/>
              <a:t> </a:t>
            </a:r>
            <a:r>
              <a:rPr lang="fr-FR" dirty="0" err="1"/>
              <a:t>sesiune</a:t>
            </a:r>
            <a:r>
              <a:rPr lang="fr-FR" dirty="0"/>
              <a:t> </a:t>
            </a:r>
            <a:r>
              <a:rPr lang="fr-FR" dirty="0" err="1"/>
              <a:t>durează</a:t>
            </a:r>
            <a:r>
              <a:rPr lang="fr-FR" dirty="0"/>
              <a:t> 90 de minute</a:t>
            </a:r>
            <a:endParaRPr lang="en-GB" dirty="0"/>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1</a:t>
            </a:fld>
            <a:endParaRPr lang="en-GB"/>
          </a:p>
        </p:txBody>
      </p:sp>
    </p:spTree>
    <p:extLst>
      <p:ext uri="{BB962C8B-B14F-4D97-AF65-F5344CB8AC3E}">
        <p14:creationId xmlns:p14="http://schemas.microsoft.com/office/powerpoint/2010/main" val="191012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Nu </a:t>
            </a:r>
            <a:r>
              <a:rPr lang="en-GB" sz="1200" kern="1200" dirty="0" err="1">
                <a:solidFill>
                  <a:schemeClr val="tx1"/>
                </a:solidFill>
                <a:latin typeface="+mn-lt"/>
                <a:ea typeface="+mn-ea"/>
                <a:cs typeface="+mn-cs"/>
              </a:rPr>
              <a:t>este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necesar</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să</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revizuiți</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întreaga</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listă</a:t>
            </a:r>
            <a:r>
              <a:rPr lang="en-GB" sz="1200" kern="1200" dirty="0">
                <a:solidFill>
                  <a:schemeClr val="tx1"/>
                </a:solidFill>
                <a:latin typeface="+mn-lt"/>
                <a:ea typeface="+mn-ea"/>
                <a:cs typeface="+mn-cs"/>
              </a:rPr>
              <a:t> de </a:t>
            </a:r>
            <a:r>
              <a:rPr lang="en-GB" sz="1200" kern="1200" dirty="0" err="1">
                <a:solidFill>
                  <a:schemeClr val="tx1"/>
                </a:solidFill>
                <a:latin typeface="+mn-lt"/>
                <a:ea typeface="+mn-ea"/>
                <a:cs typeface="+mn-cs"/>
              </a:rPr>
              <a:t>tipuri</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și</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surse</a:t>
            </a:r>
            <a:r>
              <a:rPr lang="en-GB" sz="1200" kern="1200" dirty="0">
                <a:solidFill>
                  <a:schemeClr val="tx1"/>
                </a:solidFill>
                <a:latin typeface="+mn-lt"/>
                <a:ea typeface="+mn-ea"/>
                <a:cs typeface="+mn-cs"/>
              </a:rPr>
              <a:t> de probe care au </a:t>
            </a:r>
            <a:r>
              <a:rPr lang="en-GB" sz="1200" kern="1200" dirty="0" err="1">
                <a:solidFill>
                  <a:schemeClr val="tx1"/>
                </a:solidFill>
                <a:latin typeface="+mn-lt"/>
                <a:ea typeface="+mn-ea"/>
                <a:cs typeface="+mn-cs"/>
              </a:rPr>
              <a:t>fost</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identificate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în</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secțiunea</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privind</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tehnologia</a:t>
            </a:r>
            <a:r>
              <a:rPr lang="en-GB" sz="1200" kern="1200" dirty="0">
                <a:solidFill>
                  <a:schemeClr val="tx1"/>
                </a:solidFill>
                <a:latin typeface="+mn-lt"/>
                <a:ea typeface="+mn-ea"/>
                <a:cs typeface="+mn-cs"/>
              </a:rPr>
              <a:t> a </a:t>
            </a:r>
            <a:r>
              <a:rPr lang="en-GB" sz="1200" kern="1200" dirty="0" err="1">
                <a:solidFill>
                  <a:schemeClr val="tx1"/>
                </a:solidFill>
                <a:latin typeface="+mn-lt"/>
                <a:ea typeface="+mn-ea"/>
                <a:cs typeface="+mn-cs"/>
              </a:rPr>
              <a:t>acestui</a:t>
            </a:r>
            <a:r>
              <a:rPr lang="en-GB" sz="1200" kern="1200" dirty="0">
                <a:solidFill>
                  <a:schemeClr val="tx1"/>
                </a:solidFill>
                <a:latin typeface="+mn-lt"/>
                <a:ea typeface="+mn-ea"/>
                <a:cs typeface="+mn-cs"/>
              </a:rPr>
              <a:t> curs. </a:t>
            </a:r>
            <a:r>
              <a:rPr lang="en-GB" sz="1200" kern="1200" dirty="0" err="1">
                <a:solidFill>
                  <a:schemeClr val="tx1"/>
                </a:solidFill>
                <a:latin typeface="+mn-lt"/>
                <a:ea typeface="+mn-ea"/>
                <a:cs typeface="+mn-cs"/>
              </a:rPr>
              <a:t>Formatorul</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trebui</a:t>
            </a:r>
            <a:r>
              <a:rPr lang="ro-RO" sz="1200" kern="1200" dirty="0">
                <a:solidFill>
                  <a:schemeClr val="tx1"/>
                </a:solidFill>
                <a:latin typeface="+mn-lt"/>
                <a:ea typeface="+mn-ea"/>
                <a:cs typeface="+mn-cs"/>
              </a:rPr>
              <a:t>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să</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recapituleze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folosind</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lista</a:t>
            </a:r>
            <a:r>
              <a:rPr lang="en-GB" sz="1200" kern="1200" dirty="0">
                <a:solidFill>
                  <a:schemeClr val="tx1"/>
                </a:solidFill>
                <a:latin typeface="+mn-lt"/>
                <a:ea typeface="+mn-ea"/>
                <a:cs typeface="+mn-cs"/>
              </a:rPr>
              <a:t> care a </a:t>
            </a:r>
            <a:r>
              <a:rPr lang="en-GB" sz="1200" kern="1200" dirty="0" err="1">
                <a:solidFill>
                  <a:schemeClr val="tx1"/>
                </a:solidFill>
                <a:latin typeface="+mn-lt"/>
                <a:ea typeface="+mn-ea"/>
                <a:cs typeface="+mn-cs"/>
              </a:rPr>
              <a:t>fost</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creată</a:t>
            </a:r>
            <a:r>
              <a:rPr lang="en-GB" sz="1200" kern="1200" dirty="0">
                <a:solidFill>
                  <a:schemeClr val="tx1"/>
                </a:solidFill>
                <a:latin typeface="+mn-lt"/>
                <a:ea typeface="+mn-ea"/>
                <a:cs typeface="+mn-cs"/>
              </a:rPr>
              <a:t> la </a:t>
            </a:r>
            <a:r>
              <a:rPr lang="en-GB" sz="1200" kern="1200" dirty="0" err="1">
                <a:solidFill>
                  <a:schemeClr val="tx1"/>
                </a:solidFill>
                <a:latin typeface="+mn-lt"/>
                <a:ea typeface="+mn-ea"/>
                <a:cs typeface="+mn-cs"/>
              </a:rPr>
              <a:t>începutul</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acestei</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sesiuni</a:t>
            </a:r>
            <a:r>
              <a:rPr lang="en-GB" sz="1200" kern="1200" dirty="0">
                <a:solidFill>
                  <a:schemeClr val="tx1"/>
                </a:solidFill>
                <a:latin typeface="+mn-lt"/>
                <a:ea typeface="+mn-ea"/>
                <a:cs typeface="+mn-cs"/>
              </a:rPr>
              <a:t>.</a:t>
            </a:r>
          </a:p>
          <a:p>
            <a:r>
              <a:rPr lang="en-GB" sz="1200" kern="1200" dirty="0" err="1">
                <a:solidFill>
                  <a:schemeClr val="tx1"/>
                </a:solidFill>
                <a:latin typeface="+mn-lt"/>
                <a:ea typeface="+mn-ea"/>
                <a:cs typeface="+mn-cs"/>
              </a:rPr>
              <a:t>Sursele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acoperă</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orice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dispozitiv</a:t>
            </a:r>
            <a:r>
              <a:rPr lang="en-GB" sz="1200" kern="1200" dirty="0">
                <a:solidFill>
                  <a:schemeClr val="tx1"/>
                </a:solidFill>
                <a:latin typeface="+mn-lt"/>
                <a:ea typeface="+mn-ea"/>
                <a:cs typeface="+mn-cs"/>
              </a:rPr>
              <a:t> electronic. Este </a:t>
            </a:r>
            <a:r>
              <a:rPr lang="en-GB" sz="1200" kern="1200" dirty="0" err="1">
                <a:solidFill>
                  <a:schemeClr val="tx1"/>
                </a:solidFill>
                <a:latin typeface="+mn-lt"/>
                <a:ea typeface="+mn-ea"/>
                <a:cs typeface="+mn-cs"/>
              </a:rPr>
              <a:t>posibil</a:t>
            </a:r>
            <a:r>
              <a:rPr lang="en-GB" sz="1200" kern="1200" dirty="0">
                <a:solidFill>
                  <a:schemeClr val="tx1"/>
                </a:solidFill>
                <a:latin typeface="+mn-lt"/>
                <a:ea typeface="+mn-ea"/>
                <a:cs typeface="+mn-cs"/>
              </a:rPr>
              <a:t> ca </a:t>
            </a:r>
            <a:r>
              <a:rPr lang="en-GB" sz="1200" kern="1200" dirty="0" err="1">
                <a:solidFill>
                  <a:schemeClr val="tx1"/>
                </a:solidFill>
                <a:latin typeface="+mn-lt"/>
                <a:ea typeface="+mn-ea"/>
                <a:cs typeface="+mn-cs"/>
              </a:rPr>
              <a:t>formatorul</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să</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dorească</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să</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identifice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în</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această</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etapă</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importanța</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probelor</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electronice</a:t>
            </a:r>
            <a:r>
              <a:rPr lang="en-GB" sz="1200" kern="1200" dirty="0">
                <a:solidFill>
                  <a:schemeClr val="tx1"/>
                </a:solidFill>
                <a:latin typeface="+mn-lt"/>
                <a:ea typeface="+mn-ea"/>
                <a:cs typeface="+mn-cs"/>
              </a:rPr>
              <a:t> de la </a:t>
            </a:r>
            <a:r>
              <a:rPr lang="en-GB" sz="1200" kern="1200" dirty="0" err="1">
                <a:solidFill>
                  <a:schemeClr val="tx1"/>
                </a:solidFill>
                <a:latin typeface="+mn-lt"/>
                <a:ea typeface="+mn-ea"/>
                <a:cs typeface="+mn-cs"/>
              </a:rPr>
              <a:t>diferite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dispozitive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și</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rolul</a:t>
            </a:r>
            <a:r>
              <a:rPr lang="en-GB" sz="1200" kern="1200" dirty="0">
                <a:solidFill>
                  <a:schemeClr val="tx1"/>
                </a:solidFill>
                <a:latin typeface="+mn-lt"/>
                <a:ea typeface="+mn-ea"/>
                <a:cs typeface="+mn-cs"/>
              </a:rPr>
              <a:t> pe care l-au </a:t>
            </a:r>
            <a:r>
              <a:rPr lang="en-GB" sz="1200" kern="1200" dirty="0" err="1">
                <a:solidFill>
                  <a:schemeClr val="tx1"/>
                </a:solidFill>
                <a:latin typeface="+mn-lt"/>
                <a:ea typeface="+mn-ea"/>
                <a:cs typeface="+mn-cs"/>
              </a:rPr>
              <a:t>jucat</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în</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cazuri</a:t>
            </a:r>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T</a:t>
            </a:r>
            <a:r>
              <a:rPr lang="ro-RO" sz="1200" kern="1200" dirty="0" err="1">
                <a:solidFill>
                  <a:schemeClr val="tx1"/>
                </a:solidFill>
                <a:latin typeface="+mn-lt"/>
                <a:ea typeface="+mn-ea"/>
                <a:cs typeface="+mn-cs"/>
              </a:rPr>
              <a:t>ipurile</a:t>
            </a:r>
            <a:r>
              <a:rPr lang="ro-RO" sz="1200" kern="1200" dirty="0">
                <a:solidFill>
                  <a:schemeClr val="tx1"/>
                </a:solidFill>
                <a:latin typeface="+mn-lt"/>
                <a:ea typeface="+mn-ea"/>
                <a:cs typeface="+mn-cs"/>
              </a:rPr>
              <a:t> de probe care trebuie acoperite sunt cele care implică</a:t>
            </a:r>
            <a:r>
              <a:rPr lang="en-GB" sz="1200" kern="1200" dirty="0">
                <a:solidFill>
                  <a:schemeClr val="tx1"/>
                </a:solidFill>
                <a:latin typeface="+mn-lt"/>
                <a:ea typeface="+mn-ea"/>
                <a:cs typeface="+mn-cs"/>
              </a:rPr>
              <a:t>:</a:t>
            </a:r>
          </a:p>
          <a:p>
            <a:r>
              <a:rPr lang="ro-RO" sz="1200" kern="1200" dirty="0">
                <a:solidFill>
                  <a:schemeClr val="tx1"/>
                </a:solidFill>
                <a:latin typeface="+mn-lt"/>
                <a:ea typeface="+mn-ea"/>
                <a:cs typeface="+mn-cs"/>
              </a:rPr>
              <a:t>Date s</a:t>
            </a:r>
            <a:r>
              <a:rPr lang="en-GB" sz="1200" kern="1200" dirty="0" err="1">
                <a:solidFill>
                  <a:schemeClr val="tx1"/>
                </a:solidFill>
                <a:latin typeface="+mn-lt"/>
                <a:ea typeface="+mn-ea"/>
                <a:cs typeface="+mn-cs"/>
              </a:rPr>
              <a:t>tatic</a:t>
            </a:r>
            <a:r>
              <a:rPr lang="ro-RO" sz="1200" kern="1200" dirty="0">
                <a:solidFill>
                  <a:schemeClr val="tx1"/>
                </a:solidFill>
                <a:latin typeface="+mn-lt"/>
                <a:ea typeface="+mn-ea"/>
                <a:cs typeface="+mn-cs"/>
              </a:rPr>
              <a:t>e</a:t>
            </a:r>
            <a:endParaRPr lang="en-GB" sz="1200" kern="1200" dirty="0">
              <a:solidFill>
                <a:schemeClr val="tx1"/>
              </a:solidFill>
              <a:latin typeface="+mn-lt"/>
              <a:ea typeface="+mn-ea"/>
              <a:cs typeface="+mn-cs"/>
            </a:endParaRPr>
          </a:p>
          <a:p>
            <a:r>
              <a:rPr lang="ro-RO" sz="1200" kern="1200" dirty="0">
                <a:solidFill>
                  <a:schemeClr val="tx1"/>
                </a:solidFill>
                <a:latin typeface="+mn-lt"/>
                <a:ea typeface="+mn-ea"/>
                <a:cs typeface="+mn-cs"/>
              </a:rPr>
              <a:t>Date în timp real (l</a:t>
            </a:r>
            <a:r>
              <a:rPr lang="en-GB" sz="1200" kern="1200" dirty="0" err="1">
                <a:solidFill>
                  <a:schemeClr val="tx1"/>
                </a:solidFill>
                <a:latin typeface="+mn-lt"/>
                <a:ea typeface="+mn-ea"/>
                <a:cs typeface="+mn-cs"/>
              </a:rPr>
              <a:t>ive</a:t>
            </a:r>
            <a:r>
              <a:rPr lang="ro-RO" sz="1200" kern="1200" dirty="0">
                <a:solidFill>
                  <a:schemeClr val="tx1"/>
                </a:solidFill>
                <a:latin typeface="+mn-lt"/>
                <a:ea typeface="+mn-ea"/>
                <a:cs typeface="+mn-cs"/>
              </a:rPr>
              <a:t>)</a:t>
            </a:r>
            <a:endParaRPr lang="en-GB" sz="1200" kern="1200" dirty="0">
              <a:solidFill>
                <a:schemeClr val="tx1"/>
              </a:solidFill>
              <a:latin typeface="+mn-lt"/>
              <a:ea typeface="+mn-ea"/>
              <a:cs typeface="+mn-cs"/>
            </a:endParaRPr>
          </a:p>
          <a:p>
            <a:r>
              <a:rPr lang="ro-RO" sz="1200" kern="1200" dirty="0">
                <a:solidFill>
                  <a:schemeClr val="tx1"/>
                </a:solidFill>
                <a:latin typeface="+mn-lt"/>
                <a:ea typeface="+mn-ea"/>
                <a:cs typeface="+mn-cs"/>
              </a:rPr>
              <a:t>Date </a:t>
            </a:r>
            <a:r>
              <a:rPr lang="en-GB" sz="1200" kern="1200" dirty="0">
                <a:solidFill>
                  <a:schemeClr val="tx1"/>
                </a:solidFill>
                <a:latin typeface="+mn-lt"/>
                <a:ea typeface="+mn-ea"/>
                <a:cs typeface="+mn-cs"/>
              </a:rPr>
              <a:t>Internet</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a:t>
            </a:fld>
            <a:endParaRPr lang="en-US" altLang="en-US"/>
          </a:p>
        </p:txBody>
      </p:sp>
    </p:spTree>
    <p:extLst>
      <p:ext uri="{BB962C8B-B14F-4D97-AF65-F5344CB8AC3E}">
        <p14:creationId xmlns:p14="http://schemas.microsoft.com/office/powerpoint/2010/main" val="4189386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Acest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slide</a:t>
            </a:r>
            <a:r>
              <a:rPr lang="ro-RO" sz="1800" dirty="0">
                <a:effectLst/>
                <a:latin typeface="Calibri" panose="020F0502020204030204" pitchFamily="34" charset="0"/>
                <a:ea typeface="Calibri" panose="020F0502020204030204" pitchFamily="34" charset="0"/>
                <a:cs typeface="Times New Roman" panose="02020603050405020304" pitchFamily="18" charset="0"/>
              </a:rPr>
              <a:t> reduce numărul de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slide</a:t>
            </a:r>
            <a:r>
              <a:rPr lang="ro-RO" sz="1800" dirty="0">
                <a:effectLst/>
                <a:latin typeface="Calibri" panose="020F0502020204030204" pitchFamily="34" charset="0"/>
                <a:ea typeface="Calibri" panose="020F0502020204030204" pitchFamily="34" charset="0"/>
                <a:cs typeface="Times New Roman" panose="02020603050405020304" pitchFamily="18" charset="0"/>
              </a:rPr>
              <a:t>-uri din pachetul de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slide</a:t>
            </a:r>
            <a:r>
              <a:rPr lang="ro-RO" sz="1800" dirty="0">
                <a:effectLst/>
                <a:latin typeface="Calibri" panose="020F0502020204030204" pitchFamily="34" charset="0"/>
                <a:ea typeface="Calibri" panose="020F0502020204030204" pitchFamily="34" charset="0"/>
                <a:cs typeface="Times New Roman" panose="02020603050405020304" pitchFamily="18" charset="0"/>
              </a:rPr>
              <a:t>-uri – și, de asemenea cristalizează sursele de probe.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Din T-B, L-R – PC, laptop, server, HDD, disc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blu-ray</a:t>
            </a:r>
            <a:r>
              <a:rPr lang="ro-RO" sz="1800" dirty="0">
                <a:effectLst/>
                <a:latin typeface="Calibri" panose="020F0502020204030204" pitchFamily="34" charset="0"/>
                <a:ea typeface="Calibri" panose="020F0502020204030204" pitchFamily="34" charset="0"/>
                <a:cs typeface="Times New Roman" panose="02020603050405020304" pitchFamily="18" charset="0"/>
              </a:rPr>
              <a:t>, card micro-</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sd</a:t>
            </a:r>
            <a:r>
              <a:rPr lang="ro-RO" sz="1800" dirty="0">
                <a:effectLst/>
                <a:latin typeface="Calibri" panose="020F0502020204030204" pitchFamily="34" charset="0"/>
                <a:ea typeface="Calibri" panose="020F0502020204030204" pitchFamily="34" charset="0"/>
                <a:cs typeface="Times New Roman" panose="02020603050405020304" pitchFamily="18" charset="0"/>
              </a:rPr>
              <a:t>, partiție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usb</a:t>
            </a:r>
            <a:r>
              <a:rPr lang="ro-RO" sz="1800" dirty="0">
                <a:effectLst/>
                <a:latin typeface="Calibri" panose="020F0502020204030204" pitchFamily="34" charset="0"/>
                <a:ea typeface="Calibri" panose="020F0502020204030204" pitchFamily="34" charset="0"/>
                <a:cs typeface="Times New Roman" panose="02020603050405020304" pitchFamily="18" charset="0"/>
              </a:rPr>
              <a:t>, dispozitiv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usb</a:t>
            </a:r>
            <a:r>
              <a:rPr lang="ro-RO" sz="1800" dirty="0">
                <a:effectLst/>
                <a:latin typeface="Calibri" panose="020F0502020204030204" pitchFamily="34" charset="0"/>
                <a:ea typeface="Calibri" panose="020F0502020204030204" pitchFamily="34" charset="0"/>
                <a:cs typeface="Times New Roman" panose="02020603050405020304" pitchFamily="18" charset="0"/>
              </a:rPr>
              <a:t> portabil, backup pe bandă, imprimantă, scanner, cititor de carduri, aparat fax, aparat de etichetat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Tabletă, telefon sau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smartphone</a:t>
            </a:r>
            <a:r>
              <a:rPr lang="ro-RO" sz="1800" dirty="0">
                <a:effectLst/>
                <a:latin typeface="Calibri" panose="020F0502020204030204" pitchFamily="34" charset="0"/>
                <a:ea typeface="Calibri" panose="020F0502020204030204" pitchFamily="34" charset="0"/>
                <a:cs typeface="Times New Roman" panose="02020603050405020304" pitchFamily="18" charset="0"/>
              </a:rPr>
              <a:t>, cameră, dispozitiv de înregistrare portabil,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spy</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pen</a:t>
            </a:r>
            <a:r>
              <a:rPr lang="ro-RO" sz="1800" dirty="0">
                <a:effectLst/>
                <a:latin typeface="Calibri" panose="020F0502020204030204" pitchFamily="34" charset="0"/>
                <a:ea typeface="Calibri" panose="020F0502020204030204" pitchFamily="34" charset="0"/>
                <a:cs typeface="Times New Roman" panose="02020603050405020304" pitchFamily="18" charset="0"/>
              </a:rPr>
              <a:t>, cameră video, video VHS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Dispozitiv de înregistrare vocală, CCTV,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ipod</a:t>
            </a:r>
            <a:r>
              <a:rPr lang="ro-RO" sz="1800" dirty="0">
                <a:effectLst/>
                <a:latin typeface="Calibri" panose="020F0502020204030204" pitchFamily="34" charset="0"/>
                <a:ea typeface="Calibri" panose="020F0502020204030204" pitchFamily="34" charset="0"/>
                <a:cs typeface="Times New Roman" panose="02020603050405020304" pitchFamily="18" charset="0"/>
              </a:rPr>
              <a:t>/</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music</a:t>
            </a:r>
            <a:r>
              <a:rPr lang="ro-RO" sz="1800" dirty="0">
                <a:effectLst/>
                <a:latin typeface="Calibri" panose="020F0502020204030204" pitchFamily="34" charset="0"/>
                <a:ea typeface="Calibri" panose="020F0502020204030204" pitchFamily="34" charset="0"/>
                <a:cs typeface="Times New Roman" panose="02020603050405020304" pitchFamily="18" charset="0"/>
              </a:rPr>
              <a:t> player, consolă jocuri, stocare de rețea externă, router, firewall, punct de acces wireless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Mai jos există elemente descriptive, dacă este necesar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Server – Un server este un computer sau un dispozitiv care furnizează informații și/sau servicii către alte computere pe o rețea. Dacă există software-</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ul</a:t>
            </a:r>
            <a:r>
              <a:rPr lang="ro-RO" sz="1800" dirty="0">
                <a:effectLst/>
                <a:latin typeface="Calibri" panose="020F0502020204030204" pitchFamily="34" charset="0"/>
                <a:ea typeface="Calibri" panose="020F0502020204030204" pitchFamily="34" charset="0"/>
                <a:cs typeface="Times New Roman" panose="02020603050405020304" pitchFamily="18" charset="0"/>
              </a:rPr>
              <a:t> potrivit, orice computer conectat la rețea poate fi configurat ca server. În majoritatea cazurilor, un server va fi un computer puternic dedicate conceput să fie „permanent disponibil”. Un computer server poate rula mai multe servicii (de ex. server web, server email, server fișier, server imprimare etc.). În afaceri, are sens să se ruleze servicii diferite pe dispozitive diferite, din motive de securitate și să se minimizeze impactul oricărei erori.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Partițiile hard disk (HDD) reprezintă principalele dispozitive din sistemele informatice. Acestea constau dintr-o placă de circuit, date și conexiuni electrice. În interiorul partiției hard disc există plăci ceramice, metalice sau de sticlă încărcate magnetic (adică plăci sau discuri) care se rotesc la viteză mare. Un braț se deplasează pe suprafața plăcii, ca la aparatele vechi pentru redarea discurilor și „scrie” datele pe disc. Nu este neobișnuit să se descopere unități de hard disk separate, în timpul unei căutări, care nu sunt conectate la sau instalate într-un sistem informatic. De obicei, o partiție hard disk din computere desktop va măsura 3.5 inch (8.9 cm) în diametru și 2.5 inch (6.35 cm) în diametru la laptopuri.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Discurile solid state (SSD) au o structură diferită de cea a hard disk-urilor și devin tot mai populare. În loc să stocheze date pe plăci, discurile solid state stochează date cu ajutorul microcipurilor și nu au părți mobile. Ca atare, au șanse mai mici să se deterioreze în cazul căderii sau lovirii și permit accesul mai rapid la date.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Compact discul (CD), video discul digital4 (DVD) și discurile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blu-ray</a:t>
            </a:r>
            <a:r>
              <a:rPr lang="ro-RO" sz="1800" dirty="0">
                <a:effectLst/>
                <a:latin typeface="Calibri" panose="020F0502020204030204" pitchFamily="34" charset="0"/>
                <a:ea typeface="Calibri" panose="020F0502020204030204" pitchFamily="34" charset="0"/>
                <a:cs typeface="Times New Roman" panose="02020603050405020304" pitchFamily="18" charset="0"/>
              </a:rPr>
              <a:t> (BD) se utilizează în mod normal pentru stocarea fișierelor video sau audio mari. Totuși, acestea pot deține și volume mari de alte tipuri de date care pot avea valoare probatorie. Deși arată foarte asemănător, capacitățile de stocare variază foarte mult.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Cardurile de memorie, cunoscute și sub denumirea de carduri flash, sunt și dispozitive pentru stocarea informațiilor digitale. Acestea sunt utilizate în dispozitive precum camere digitale, telefoane mobile, laptopuri, playere muzicale și console de jocuri. Acestea păstrează datele fără alimentare și pot stoca volume uriașe de date, fiind în același timp ușor de ascuns.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Universal Serial Bus (USB) este denumirea dată unui set de norme sau „protocoale” utilizate pentru comunicații, conexiuni și alimentarea dispozitivelor conectate la computere. Gama de dispozitive care utilizează acest protocol a crescut enorm de când a fost introdus, în anii 1990. Câteva exemple de dispozitive USB mai obișnuite sunt prezentate mai jos.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Stocarea datelor pe bandă este mai probabil să se întâlnească într-o firmă, mai degrabă decât într-un cadru domestic. Cel mai obișnuit tip utilizat acum este tehnologia „Linear Tape-Open” (LTO) (înregistrare pe bandă magnetică) dezvoltată în anii 1990 ca standard open-format9. Benzile sunt utilizate în mod normal pentru backup și, prin urmare, pot fi utile în cazurile în care este necesară o analiză a istoricului sau dacă nu este disponibil computerul original.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Perifericele sunt dispozitive care nu fac parte integrantă din computer, dar se conectează la acesta pentru a-și mări gama de funcții. Exemple de dispozitive periferice sunt: scanere; imprimante; unități de bandă; camere web; difuzoare; microfoane; calculatoare; aparate de fax; robot telefonic; și cititoare de carduri. Multe dintre aceste dispozitive au capacitate proprie de stocare a datelor și pot fi relevante pentru anumite tipuri de investigații (de exemplu, prezența unui cititor de carduri poate fi relevantă într-o investigație privind clonarea cardurilor de credit). Iată câteva imagini cu doar câteva dintre tipurile de periferice care pot fi întâlnite: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Un computer tabletă este un dispozitiv acționat prin atingerea ecranului, mai degrabă decât prin utilizarea unei tastaturi sau a unui mouse. În mod normal, este mai mare decât un telefon mobil sau un asistent digital personal (PDA). Tabletele pot stoca date sub formă de hard disk sau memorie flash dar, din ce în ce mai mult, datele generate de utilizator sunt stocate în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cloud</a:t>
            </a:r>
            <a:r>
              <a:rPr lang="ro-RO" sz="1800" dirty="0">
                <a:effectLst/>
                <a:latin typeface="Calibri" panose="020F0502020204030204" pitchFamily="34" charset="0"/>
                <a:ea typeface="Calibri" panose="020F0502020204030204" pitchFamily="34" charset="0"/>
                <a:cs typeface="Times New Roman" panose="02020603050405020304" pitchFamily="18" charset="0"/>
              </a:rPr>
              <a:t>. Tabletele au devenit foarte populare în ultimii ani. Acestea își rulează propriile sisteme de operare și sunt adesea conectate la Internet printr-o rețea locală fără fir (WLAN), telecomunicații mobile de generația a treia (3G) (devenind acum încet generația a patra sau 4G) sau rețele de evoluție pe termen lung (LTE) 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Vremea în care telefonul era folosit doar pentru efectuarea și primirea apelurilor a apus de mult. În zilele noastre, telefoanele mobile sau „celulare” sunt utilizate pentru multe alte sarcini: trimiterea și primirea de mesaje text sau multimedia; accesarea internetului și a e-mailului; jocuri, muzică și fotografiere. Multe telefoane mobile moderne sunt adevărate computere, deși conectivitatea lor necesită manipularea într-o manieră oarecum diferită. Este important să rețineți că diferite telefoane au capacități diferite și modul în care se conectează („interfețele lor de conexiune”) poate necesita echipamente specializate, pentru a capta dovezi.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Camerele digitale realizează fotografii statice sau video, sub forma a mii de mici puncte de lumină, denumite pixeli. Majoritatea camerelor digitale moderne pot înregistra, de asemenea, sunetul, precum și imaginile. Camerele digitale pot stoca mii de imagini pe „carduri de memorie” mici (vezi 2.1.1.3 de mai sus) sau pe camera în sine. Pentru investigațiile care implică fotografii, este posibil să se demonstreze ce cameră anume a realizat o anumită fotografie, deoarece anumite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metadate</a:t>
            </a:r>
            <a:r>
              <a:rPr lang="ro-RO" sz="1800" dirty="0">
                <a:effectLst/>
                <a:latin typeface="Calibri" panose="020F0502020204030204" pitchFamily="34" charset="0"/>
                <a:ea typeface="Calibri" panose="020F0502020204030204" pitchFamily="34" charset="0"/>
                <a:cs typeface="Times New Roman" panose="02020603050405020304" pitchFamily="18" charset="0"/>
              </a:rPr>
              <a:t> sunt adesea stocate împreună cu imaginea15. Exemple de tipuri obișnuite de camere digitale sunt prezentate mai jos, împreună cu unele camere deghizate sub forma altor dispozitive.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O cameră video digitală își stochează adesea imaginile pe suporturi amovibile, dar poate, de asemenea, să înregistreze pe un hard disk din camera în sine. În unele cazuri, aceste camere arată foarte asemănător cu camerele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foto</a:t>
            </a:r>
            <a:r>
              <a:rPr lang="ro-RO" sz="1800" dirty="0">
                <a:effectLst/>
                <a:latin typeface="Calibri" panose="020F0502020204030204" pitchFamily="34" charset="0"/>
                <a:ea typeface="Calibri" panose="020F0502020204030204" pitchFamily="34" charset="0"/>
                <a:cs typeface="Times New Roman" panose="02020603050405020304" pitchFamily="18" charset="0"/>
              </a:rPr>
              <a:t> digitale (având în vedere că (,) camerele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foto</a:t>
            </a:r>
            <a:r>
              <a:rPr lang="ro-RO" sz="1800" dirty="0">
                <a:effectLst/>
                <a:latin typeface="Calibri" panose="020F0502020204030204" pitchFamily="34" charset="0"/>
                <a:ea typeface="Calibri" panose="020F0502020204030204" pitchFamily="34" charset="0"/>
                <a:cs typeface="Times New Roman" panose="02020603050405020304" pitchFamily="18" charset="0"/>
              </a:rPr>
              <a:t> digitale pot, de obicei, să realizeze și videoclipuri, iar o cameră video digitală poate face fotografii statice). Câteva exemple de camere video sunt prezentate mai jos.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Aparatele de înregistrare video se găsesc, de obicei, în mediul casnic și sunt utilizate pentru a înregistra programe TV sau alte activități la nivel local. Ele sunt, de asemenea, utilizate pentru redarea de filme preînregistrate, muzică și alte date. Aparatele de înregistrare Video Home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System</a:t>
            </a:r>
            <a:r>
              <a:rPr lang="ro-RO" sz="1800" dirty="0">
                <a:effectLst/>
                <a:latin typeface="Calibri" panose="020F0502020204030204" pitchFamily="34" charset="0"/>
                <a:ea typeface="Calibri" panose="020F0502020204030204" pitchFamily="34" charset="0"/>
                <a:cs typeface="Times New Roman" panose="02020603050405020304" pitchFamily="18" charset="0"/>
              </a:rPr>
              <a:t> (VHS) s-au evidențiat încă din anii 1970, până când au fost devansate de versiunile digitale. VHS înregistra și reda folosind casete mari, care pot fi găsite încă, în anumite circumstanțe. Anumite tipuri de discuri optice au fost produse de asemenea, dar nu au devenit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mainstream</a:t>
            </a:r>
            <a:r>
              <a:rPr lang="ro-RO" sz="1800" dirty="0">
                <a:effectLst/>
                <a:latin typeface="Calibri" panose="020F0502020204030204" pitchFamily="34" charset="0"/>
                <a:ea typeface="Calibri" panose="020F0502020204030204" pitchFamily="34" charset="0"/>
                <a:cs typeface="Times New Roman" panose="02020603050405020304" pitchFamily="18" charset="0"/>
              </a:rPr>
              <a:t>. În schimb, Digital Versatile Disk (DVD) a devenit standard. DVD-urile și evoluția lor ulterioară, discurile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Blu-ray</a:t>
            </a:r>
            <a:r>
              <a:rPr lang="ro-RO" sz="1800" dirty="0">
                <a:effectLst/>
                <a:latin typeface="Calibri" panose="020F0502020204030204" pitchFamily="34" charset="0"/>
                <a:ea typeface="Calibri" panose="020F0502020204030204" pitchFamily="34" charset="0"/>
                <a:cs typeface="Times New Roman" panose="02020603050405020304" pitchFamily="18" charset="0"/>
              </a:rPr>
              <a:t>, sunt încă folosite astăzi, dar unele aparate de înregistrare video moderne își stochează înregistrările pe hard disk-uri încorporate.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Aparatele de înregistrare digitale audio sunt dispozitive portabile mici, utilizate pentru a înregistra sunetul pe un cip de memorie, pentru redarea înregistrării. Sunt disponibile în diferite variante de capacitate, în ceea ce privește timpul și calitatea maximă de înregistrare. Unele aparate de înregistrare au o capacitate USB care permite încărcarea înregistrărilor pe un computer și pot avea asociate un software de recunoaștere vocală care să permită crearea transcrierilor de schiță automate.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Camerele de televiziune cu circuit închis (CCTV) sunt utilizate de companii, autorități și persoane fizice. Camerele CCTV pot fi active permanent sau pentru monitorizarea unei anumite activități. În unele țări, acestea au devenit un instrument de supraveghere în locuri publice, monitorizând traficul sau fluxul pietonal, depistând perturbarea ordinii publice sau activități infracționale. Unele camere CCTV înregistrează imagini pe suporturi de stocare, în timp ce altele sunt utilizate doar pentru monitorizarea live. De asemenea, pot fi activate prin mișcare și pot funcționa în condiții de lumină slabă sau în condiții de infraroșu. Acestea trebuie considerate întotdeauna drept o sursă potențială de probe electronice oriunde s-ar afla, la locul faptei sau în apropierea acestuia. Câteva exemple despre cum pot arăta camerele CCTV sunt prezentate mai jos.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Playere-le media portabile precum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iPod</a:t>
            </a:r>
            <a:r>
              <a:rPr lang="ro-RO" sz="1800" dirty="0">
                <a:effectLst/>
                <a:latin typeface="Calibri" panose="020F0502020204030204" pitchFamily="34" charset="0"/>
                <a:ea typeface="Calibri" panose="020F0502020204030204" pitchFamily="34" charset="0"/>
                <a:cs typeface="Times New Roman" panose="02020603050405020304" pitchFamily="18" charset="0"/>
              </a:rPr>
              <a:t>-uri sau playere MP3 stochează și redau suporturi digitale. Acestea pot include muzică și alte materiale audio, fotografii sau video, precum și documente și alte tipuri de fișiere. Încă o dată, aceste dispozitive prezintă multe asemănări cu computerele. Unele dintre aceste dispozitive utilizează stocarea flash amovibilă, în timp ce altele au hard disk-uri mari, capabile să stocheze mii de fișiere. Câteva exemple de playere media portabile sunt oferite mai jos.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Consolele de jocuri video au existat de la începutul anilor 1970, dar s-au dezvoltat foarte mult de-a lungul anilor. Aceste dispozitive utilizează stocarea la bord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onboard</a:t>
            </a:r>
            <a:r>
              <a:rPr lang="ro-RO" sz="1800" dirty="0">
                <a:effectLst/>
                <a:latin typeface="Calibri" panose="020F0502020204030204" pitchFamily="34" charset="0"/>
                <a:ea typeface="Calibri" panose="020F0502020204030204" pitchFamily="34" charset="0"/>
                <a:cs typeface="Times New Roman" panose="02020603050405020304" pitchFamily="18" charset="0"/>
              </a:rPr>
              <a:t>) sau detașabilă care permite utilizatorilor nu numai să joace jocuri, ci și să acceseze pagini web și să stocheze și să redea videoclipuri, fotografii și muzică. Din acest motiv, ele nu trebuie niciodată trecute cu vederea ca surse de probe electronice, chiar dacă par „inofensive” la prima vedere. Principalii producători de console includ Sony,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Nintendo</a:t>
            </a:r>
            <a:r>
              <a:rPr lang="ro-RO" sz="1800" dirty="0">
                <a:effectLst/>
                <a:latin typeface="Calibri" panose="020F0502020204030204" pitchFamily="34" charset="0"/>
                <a:ea typeface="Calibri" panose="020F0502020204030204" pitchFamily="34" charset="0"/>
                <a:cs typeface="Times New Roman" panose="02020603050405020304" pitchFamily="18" charset="0"/>
              </a:rPr>
              <a:t> și Microsoft, iar aceste companii dețin în prezent majoritatea pieței de console și jocuri.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Atunci când două sau mai multe computere sunt conectate prin cabluri de date sau prin conectivitate fără fir, se stabilește o „rețea”. Calculatoarele dintr-o rețea sunt capabile să partajeze date și alte resurse între ele și vor fi adesea conectate la componente hardware suplimentare care le extind sfera de acțiune și funcțiile disponibile. Rețelele de calculatoare pot fi limitate, cum ar fi cele regăsite în locuințele particulare (de exemplu, atunci când membrii unei familii stabilesc o rețea care partajează un modem Internet) sau la fel de extinse precum cele utilizate de marile corporații sau autorități, care interconectează sute., sau chiar mii de computere.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Rețeaua locală (Local </a:t>
            </a:r>
            <a:r>
              <a:rPr lang="ro-RO" sz="1800" b="1" dirty="0" err="1">
                <a:effectLst/>
                <a:latin typeface="Calibri" panose="020F0502020204030204" pitchFamily="34" charset="0"/>
                <a:ea typeface="Calibri" panose="020F0502020204030204" pitchFamily="34" charset="0"/>
                <a:cs typeface="Times New Roman" panose="02020603050405020304" pitchFamily="18" charset="0"/>
              </a:rPr>
              <a:t>Area</a:t>
            </a:r>
            <a:r>
              <a:rPr lang="ro-RO" sz="1800" b="1" dirty="0">
                <a:effectLst/>
                <a:latin typeface="Calibri" panose="020F0502020204030204" pitchFamily="34" charset="0"/>
                <a:ea typeface="Calibri" panose="020F0502020204030204" pitchFamily="34" charset="0"/>
                <a:cs typeface="Times New Roman" panose="02020603050405020304" pitchFamily="18" charset="0"/>
              </a:rPr>
              <a:t> </a:t>
            </a:r>
            <a:r>
              <a:rPr lang="ro-RO" sz="1800" b="1" dirty="0" err="1">
                <a:effectLst/>
                <a:latin typeface="Calibri" panose="020F0502020204030204" pitchFamily="34" charset="0"/>
                <a:ea typeface="Calibri" panose="020F0502020204030204" pitchFamily="34" charset="0"/>
                <a:cs typeface="Times New Roman" panose="02020603050405020304" pitchFamily="18" charset="0"/>
              </a:rPr>
              <a:t>Network</a:t>
            </a:r>
            <a:r>
              <a:rPr lang="ro-RO" sz="1800" b="1" dirty="0">
                <a:effectLst/>
                <a:latin typeface="Calibri" panose="020F0502020204030204" pitchFamily="34" charset="0"/>
                <a:ea typeface="Calibri" panose="020F0502020204030204" pitchFamily="34" charset="0"/>
                <a:cs typeface="Times New Roman" panose="02020603050405020304" pitchFamily="18" charset="0"/>
              </a:rPr>
              <a:t> -LAN) </a:t>
            </a:r>
            <a:r>
              <a:rPr lang="ro-RO" sz="1800" dirty="0">
                <a:effectLst/>
                <a:latin typeface="Calibri" panose="020F0502020204030204" pitchFamily="34" charset="0"/>
                <a:ea typeface="Calibri" panose="020F0502020204030204" pitchFamily="34" charset="0"/>
                <a:cs typeface="Times New Roman" panose="02020603050405020304" pitchFamily="18" charset="0"/>
              </a:rPr>
              <a:t>– O rețea locală este o rețea de calculatoare care acoperă o zonă „locală” limitată, cum ar fi o locuință, un birou sau un grup de clădiri (cum ar fi o școală). Caracteristicile definitorii ale rețelelor LAN includ viteza mult mai mare pe care o pot atinge pentru transferul de date între calculatoare din rețea, raza geografică limitată și faptul că nu trebuie să închirieze linii de la companii de telecomunicații.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Rețeaua extinsă (</a:t>
            </a:r>
            <a:r>
              <a:rPr lang="ro-RO" sz="1800" b="1" dirty="0" err="1">
                <a:effectLst/>
                <a:latin typeface="Calibri" panose="020F0502020204030204" pitchFamily="34" charset="0"/>
                <a:ea typeface="Calibri" panose="020F0502020204030204" pitchFamily="34" charset="0"/>
                <a:cs typeface="Times New Roman" panose="02020603050405020304" pitchFamily="18" charset="0"/>
              </a:rPr>
              <a:t>Wide</a:t>
            </a:r>
            <a:r>
              <a:rPr lang="ro-RO" sz="1800" b="1" dirty="0">
                <a:effectLst/>
                <a:latin typeface="Calibri" panose="020F0502020204030204" pitchFamily="34" charset="0"/>
                <a:ea typeface="Calibri" panose="020F0502020204030204" pitchFamily="34" charset="0"/>
                <a:cs typeface="Times New Roman" panose="02020603050405020304" pitchFamily="18" charset="0"/>
              </a:rPr>
              <a:t> </a:t>
            </a:r>
            <a:r>
              <a:rPr lang="ro-RO" sz="1800" b="1" dirty="0" err="1">
                <a:effectLst/>
                <a:latin typeface="Calibri" panose="020F0502020204030204" pitchFamily="34" charset="0"/>
                <a:ea typeface="Calibri" panose="020F0502020204030204" pitchFamily="34" charset="0"/>
                <a:cs typeface="Times New Roman" panose="02020603050405020304" pitchFamily="18" charset="0"/>
              </a:rPr>
              <a:t>Area</a:t>
            </a:r>
            <a:r>
              <a:rPr lang="ro-RO" sz="1800" b="1" dirty="0">
                <a:effectLst/>
                <a:latin typeface="Calibri" panose="020F0502020204030204" pitchFamily="34" charset="0"/>
                <a:ea typeface="Calibri" panose="020F0502020204030204" pitchFamily="34" charset="0"/>
                <a:cs typeface="Times New Roman" panose="02020603050405020304" pitchFamily="18" charset="0"/>
              </a:rPr>
              <a:t> </a:t>
            </a:r>
            <a:r>
              <a:rPr lang="ro-RO" sz="1800" b="1" dirty="0" err="1">
                <a:effectLst/>
                <a:latin typeface="Calibri" panose="020F0502020204030204" pitchFamily="34" charset="0"/>
                <a:ea typeface="Calibri" panose="020F0502020204030204" pitchFamily="34" charset="0"/>
                <a:cs typeface="Times New Roman" panose="02020603050405020304" pitchFamily="18" charset="0"/>
              </a:rPr>
              <a:t>Network</a:t>
            </a:r>
            <a:r>
              <a:rPr lang="ro-RO" sz="1800" b="1" dirty="0">
                <a:effectLst/>
                <a:latin typeface="Calibri" panose="020F0502020204030204" pitchFamily="34" charset="0"/>
                <a:ea typeface="Calibri" panose="020F0502020204030204" pitchFamily="34" charset="0"/>
                <a:cs typeface="Times New Roman" panose="02020603050405020304" pitchFamily="18" charset="0"/>
              </a:rPr>
              <a:t> -WAN) </a:t>
            </a:r>
            <a:r>
              <a:rPr lang="ro-RO" sz="1800" dirty="0">
                <a:effectLst/>
                <a:latin typeface="Calibri" panose="020F0502020204030204" pitchFamily="34" charset="0"/>
                <a:ea typeface="Calibri" panose="020F0502020204030204" pitchFamily="34" charset="0"/>
                <a:cs typeface="Times New Roman" panose="02020603050405020304" pitchFamily="18" charset="0"/>
              </a:rPr>
              <a:t>– O rețea extinsă este o rețea de calculatoare care acoperă o zonă mai amplă și va include orice rețea care traversează frontierele metropolitane, regionale sau naționale. Termenul implică o rețea care utilizează routere24 și legături de comunicații publice. Puneți aceasta în opoziție cu rețele de zonă personală (PAN), rețele de zonă de campus (CAN) sau rețele de zonă metropolitană (MAN), care sunt de obicei limitate la o cameră, o clădire, un campus sau, respectiv, o zonă metropolitană. Cel mai mare și mai cunoscut exemplu de rețea WAN este Internetul.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O parte din terminologia și dispozitivele care pot fi întâlnite atunci când este vorba despre rețele sunt: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Port </a:t>
            </a:r>
            <a:r>
              <a:rPr lang="ro-RO" sz="1800" dirty="0">
                <a:effectLst/>
                <a:latin typeface="Calibri" panose="020F0502020204030204" pitchFamily="34" charset="0"/>
                <a:ea typeface="Calibri" panose="020F0502020204030204" pitchFamily="34" charset="0"/>
                <a:cs typeface="Times New Roman" panose="02020603050405020304" pitchFamily="18" charset="0"/>
              </a:rPr>
              <a:t>– Există două tipuri de porturi: porturi de computer, sau hardware și porturi de rețea, sau internet. Un port de computer este un punct de conexiune între un computer și un alt dispozitiv în care informațiile intră și ies (exemple includ porturi USB, Ethernet și paralele prin care dispozitivele pot fi atașate). Un port de rețea este situat în software în punctul în care software-</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ul</a:t>
            </a:r>
            <a:r>
              <a:rPr lang="ro-RO" sz="1800" dirty="0">
                <a:effectLst/>
                <a:latin typeface="Calibri" panose="020F0502020204030204" pitchFamily="34" charset="0"/>
                <a:ea typeface="Calibri" panose="020F0502020204030204" pitchFamily="34" charset="0"/>
                <a:cs typeface="Times New Roman" panose="02020603050405020304" pitchFamily="18" charset="0"/>
              </a:rPr>
              <a:t> se conectează la internet sau servicii de rețea. O analogie obișnuită ar fi ușile și ferestrele unei clădiri. Fiecărui port i se alocă un număr diferit în programarea computerului. Numărul identifică rolul și funcția portului și este stabilit conform standardelor comune.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Lățime de bandă</a:t>
            </a:r>
            <a:r>
              <a:rPr lang="ro-RO" sz="1800" dirty="0">
                <a:effectLst/>
                <a:latin typeface="Calibri" panose="020F0502020204030204" pitchFamily="34" charset="0"/>
                <a:ea typeface="Calibri" panose="020F0502020204030204" pitchFamily="34" charset="0"/>
                <a:cs typeface="Times New Roman" panose="02020603050405020304" pitchFamily="18" charset="0"/>
              </a:rPr>
              <a:t> – La fel ca diametrul unei țevi, lățimea de bandă indică volumul maxim de informații care pot fi transportate de-a lungul unei linii telefonice, linii de cablu, alimentare prin satelit etc. Cu cât lățimea de bandă este mai mare, cu atât este mai mare viteza potențială pentru descărcarea și încărcarea datelor. Adresa Media Access Control (MAC) - Adresa MAC este un cod unic de referință atribuit de producător majorității adaptoarelor de rețea sau a plăcilor de interfață de rețea (NIC). Adresele MAC funcționează ca o adresă într-o rețea, astfel încât dispozitivele să poată fi identificate și datele corespunzătoare să poată fi transmise către aceasta.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Dispozitiv de stocare pentru rețea (</a:t>
            </a:r>
            <a:r>
              <a:rPr lang="ro-RO" sz="1800" b="1" dirty="0" err="1">
                <a:effectLst/>
                <a:latin typeface="Calibri" panose="020F0502020204030204" pitchFamily="34" charset="0"/>
                <a:ea typeface="Calibri" panose="020F0502020204030204" pitchFamily="34" charset="0"/>
                <a:cs typeface="Times New Roman" panose="02020603050405020304" pitchFamily="18" charset="0"/>
              </a:rPr>
              <a:t>Network</a:t>
            </a:r>
            <a:r>
              <a:rPr lang="ro-RO" sz="1800" b="1" dirty="0">
                <a:effectLst/>
                <a:latin typeface="Calibri" panose="020F0502020204030204" pitchFamily="34" charset="0"/>
                <a:ea typeface="Calibri" panose="020F0502020204030204" pitchFamily="34" charset="0"/>
                <a:cs typeface="Times New Roman" panose="02020603050405020304" pitchFamily="18" charset="0"/>
              </a:rPr>
              <a:t> </a:t>
            </a:r>
            <a:r>
              <a:rPr lang="ro-RO" sz="1800" b="1" dirty="0" err="1">
                <a:effectLst/>
                <a:latin typeface="Calibri" panose="020F0502020204030204" pitchFamily="34" charset="0"/>
                <a:ea typeface="Calibri" panose="020F0502020204030204" pitchFamily="34" charset="0"/>
                <a:cs typeface="Times New Roman" panose="02020603050405020304" pitchFamily="18" charset="0"/>
              </a:rPr>
              <a:t>Attached</a:t>
            </a:r>
            <a:r>
              <a:rPr lang="ro-RO" sz="1800" b="1" dirty="0">
                <a:effectLst/>
                <a:latin typeface="Calibri" panose="020F0502020204030204" pitchFamily="34" charset="0"/>
                <a:ea typeface="Calibri" panose="020F0502020204030204" pitchFamily="34" charset="0"/>
                <a:cs typeface="Times New Roman" panose="02020603050405020304" pitchFamily="18" charset="0"/>
              </a:rPr>
              <a:t> </a:t>
            </a:r>
            <a:r>
              <a:rPr lang="ro-RO" sz="1800" b="1" dirty="0" err="1">
                <a:effectLst/>
                <a:latin typeface="Calibri" panose="020F0502020204030204" pitchFamily="34" charset="0"/>
                <a:ea typeface="Calibri" panose="020F0502020204030204" pitchFamily="34" charset="0"/>
                <a:cs typeface="Times New Roman" panose="02020603050405020304" pitchFamily="18" charset="0"/>
              </a:rPr>
              <a:t>Storage</a:t>
            </a:r>
            <a:r>
              <a:rPr lang="ro-RO" sz="1800" b="1" dirty="0">
                <a:effectLst/>
                <a:latin typeface="Calibri" panose="020F0502020204030204" pitchFamily="34" charset="0"/>
                <a:ea typeface="Calibri" panose="020F0502020204030204" pitchFamily="34" charset="0"/>
                <a:cs typeface="Times New Roman" panose="02020603050405020304" pitchFamily="18" charset="0"/>
              </a:rPr>
              <a:t> -NAS) </a:t>
            </a:r>
            <a:r>
              <a:rPr lang="ro-RO" sz="1800" dirty="0">
                <a:effectLst/>
                <a:latin typeface="Calibri" panose="020F0502020204030204" pitchFamily="34" charset="0"/>
                <a:ea typeface="Calibri" panose="020F0502020204030204" pitchFamily="34" charset="0"/>
                <a:cs typeface="Times New Roman" panose="02020603050405020304" pitchFamily="18" charset="0"/>
              </a:rPr>
              <a:t>– Un NAS este similar cu un hard disk extern, cu diferența că oferă spațiu de stocare pentru o întreagă rețea, mai degrabă decât pentru un singur PC. NAS poate oferi adesea mult mai mult decât simpla stocare a datelor. Un NAS poate fi folosit ca un server de descărcare automată (de exemplu,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uTorrent</a:t>
            </a:r>
            <a:r>
              <a:rPr lang="ro-RO" sz="1800" dirty="0">
                <a:effectLst/>
                <a:latin typeface="Calibri" panose="020F0502020204030204" pitchFamily="34" charset="0"/>
                <a:ea typeface="Calibri" panose="020F0502020204030204" pitchFamily="34" charset="0"/>
                <a:cs typeface="Times New Roman" panose="02020603050405020304" pitchFamily="18" charset="0"/>
              </a:rPr>
              <a:t>) și chiar ca un server web mic. Multe dispozitive NAS găzduiesc mai mult de un singur hard disk și oferă funcționalitate „RAID”.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O așa-numită „Redundant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Array</a:t>
            </a:r>
            <a:r>
              <a:rPr lang="ro-RO" sz="1800" dirty="0">
                <a:effectLst/>
                <a:latin typeface="Calibri" panose="020F0502020204030204" pitchFamily="34" charset="0"/>
                <a:ea typeface="Calibri" panose="020F0502020204030204" pitchFamily="34" charset="0"/>
                <a:cs typeface="Times New Roman" panose="02020603050405020304" pitchFamily="18" charset="0"/>
              </a:rPr>
              <a:t> of Independent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Disks</a:t>
            </a:r>
            <a:r>
              <a:rPr lang="ro-RO" sz="1800" dirty="0">
                <a:effectLst/>
                <a:latin typeface="Calibri" panose="020F0502020204030204" pitchFamily="34" charset="0"/>
                <a:ea typeface="Calibri" panose="020F0502020204030204" pitchFamily="34" charset="0"/>
                <a:cs typeface="Times New Roman" panose="02020603050405020304" pitchFamily="18" charset="0"/>
              </a:rPr>
              <a:t>” (RAID) reprezintă o modalitate de a aranja stocarea datelor (o „configurare” a datelor) utilizând mai multe unități de disc. Datele sunt stocate pe discurile individuale pentru a asigura cel mai bun nivel de performanță și / sau fiabilitate a datelor. Sistemul de operare va accesa RAID ca și cum ar fi un singur hard disk. Accesul este controlat și coordonat fie de software, fie de un controler RAID hardware. RAID-urile independente se găsesc în mod obișnuit în configurațiile de rețea și pot conține volume uriașe de probe electronice.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Comutator de rețea - Un comutator de rețea este foarte asemănător cu un hub. Comutatoarele sunt utilizate în principal pentru a conecta grupuri de dispozitive de rețea între ele. Spre deosebire de hub-uri, acestea folosesc baze de date stocate intern pentru a-și aminti ce adresă MAC a folosit care port anume al comutatorului. Aceasta permite trecerea la direcționarea pachetelor de date către un anumit dispozitiv, mai degrabă decât către toate dispozitivele.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Router - Un router este precum un sortator la oficiul poștal. Este un dispozitiv care identifică destinația către care se îndreaptă un colet sau un pachet de date și apoi trimite acel pachet către următorul punct din rețeaua cea mai apropiată de locul în care trebuie să ajungă acesta. Deși un router trebuie să fie localizat la poarta de acces (gateway) dintre rețele, nu trebuie neapărat să fie conectat la Internet. Router-ele sunt utilizate în mod obișnuit în locuințe, pentru conectarea la o conexiune de bandă largă. Într-o astfel de situație, acesta va servi adesea mai multor scopuri, acționând ca un comutator, punct de acces, firewall, router și gateway, toate laolaltă.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Firewall – Un firewall este un dispozitiv hardware sau un serviciu software care este utilizat pentru a crește securitatea unei rețele, prin prevenirea accesului neautorizat. De exemplu, un firewall poate fi configurat (setat) pentru a detecta și bloca orice încercare de a intra într-o rețea utilizând mai multe porturi, cu excepția acelor porturi care au fost configurate pentru a permite traficul de intrare. În locuințe, este mai uzual să se regăsească un firewall software, dar în mediile business, este mai probabil ca investigatorul să se confrunte cu firewall hardware.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Punct de acces fără fir (wireless)- Punctele de acces fără fir conectează dispozitivele LAN fără fir la restul rețelei. În fiecare infrastructură WLAN este necesar un punct de acces, ori de câte ori există mai mult de două dispozitive. Router-ele moderne pot funcționa adesea ca punct de acces. NIC-ul unui computer sau chiar un telefon mobil pot fi, de asemenea, configurate pentru a acționa ca punct de acces.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În vreme ce dispozitivele de rețea enumerate mai sus pot fi dispozitive independente așa cum se arată în fotografii, este foarte probabil ca un singur dispozitiv să servească unor scopuri multiple. Router-ele din locuințe funcționează adesea ca modem, firewall, comutator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switch</a:t>
            </a:r>
            <a:r>
              <a:rPr lang="ro-RO" sz="1800" dirty="0">
                <a:effectLst/>
                <a:latin typeface="Calibri" panose="020F0502020204030204" pitchFamily="34" charset="0"/>
                <a:ea typeface="Calibri" panose="020F0502020204030204" pitchFamily="34" charset="0"/>
                <a:cs typeface="Times New Roman" panose="02020603050405020304" pitchFamily="18" charset="0"/>
              </a:rPr>
              <a:t>) și punct de acces, iar un dispozitiv de stocare pentru rețea (NAS) poate servi, de asemenea, ca rețea privată virtuală, poștă electronică și server web cu funcții de comutare și puncte de acces.</a:t>
            </a:r>
            <a:endParaRPr lang="en-US" sz="1200" kern="1200" dirty="0">
              <a:solidFill>
                <a:schemeClr val="tx1"/>
              </a:solidFill>
              <a:effectLst/>
              <a:latin typeface="+mn-lt"/>
              <a:ea typeface="+mn-ea"/>
              <a:cs typeface="+mn-cs"/>
            </a:endParaRP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a:t>
            </a:fld>
            <a:endParaRPr lang="en-US" altLang="en-US"/>
          </a:p>
        </p:txBody>
      </p:sp>
    </p:spTree>
    <p:extLst>
      <p:ext uri="{BB962C8B-B14F-4D97-AF65-F5344CB8AC3E}">
        <p14:creationId xmlns:p14="http://schemas.microsoft.com/office/powerpoint/2010/main" val="3144737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err="1"/>
              <a:t>Următoarele</a:t>
            </a:r>
            <a:r>
              <a:rPr lang="en-US" dirty="0"/>
              <a:t> slide-</a:t>
            </a:r>
            <a:r>
              <a:rPr lang="en-US" dirty="0" err="1"/>
              <a:t>uri</a:t>
            </a:r>
            <a:r>
              <a:rPr lang="en-US" dirty="0"/>
              <a:t> </a:t>
            </a:r>
            <a:r>
              <a:rPr lang="en-US" dirty="0" err="1"/>
              <a:t>conduc</a:t>
            </a:r>
            <a:r>
              <a:rPr lang="en-US" dirty="0"/>
              <a:t> </a:t>
            </a:r>
            <a:r>
              <a:rPr lang="en-US" dirty="0" err="1"/>
              <a:t>formatorul</a:t>
            </a:r>
            <a:r>
              <a:rPr lang="en-US" dirty="0"/>
              <a:t> de la </a:t>
            </a:r>
            <a:r>
              <a:rPr lang="en-US" dirty="0" err="1"/>
              <a:t>descrierile</a:t>
            </a:r>
            <a:r>
              <a:rPr lang="en-US" dirty="0"/>
              <a:t> </a:t>
            </a:r>
            <a:r>
              <a:rPr lang="en-US" dirty="0" err="1"/>
              <a:t>dispozitivelor</a:t>
            </a:r>
            <a:r>
              <a:rPr lang="en-US" dirty="0"/>
              <a:t> la </a:t>
            </a:r>
            <a:r>
              <a:rPr lang="en-US" dirty="0" err="1"/>
              <a:t>discuția</a:t>
            </a:r>
            <a:r>
              <a:rPr lang="en-US" dirty="0"/>
              <a:t> </a:t>
            </a:r>
            <a:r>
              <a:rPr lang="en-US" dirty="0" err="1"/>
              <a:t>despre</a:t>
            </a:r>
            <a:r>
              <a:rPr lang="en-US" dirty="0"/>
              <a:t> </a:t>
            </a:r>
            <a:r>
              <a:rPr lang="en-US" dirty="0" err="1"/>
              <a:t>caracteristicile</a:t>
            </a:r>
            <a:r>
              <a:rPr lang="en-US" dirty="0"/>
              <a:t> </a:t>
            </a:r>
            <a:r>
              <a:rPr lang="en-US" dirty="0" err="1"/>
              <a:t>și</a:t>
            </a:r>
            <a:r>
              <a:rPr lang="en-US" dirty="0"/>
              <a:t> </a:t>
            </a:r>
            <a:r>
              <a:rPr lang="en-US" dirty="0" err="1"/>
              <a:t>considerentele</a:t>
            </a:r>
            <a:r>
              <a:rPr lang="en-US" dirty="0"/>
              <a:t> </a:t>
            </a:r>
            <a:r>
              <a:rPr lang="en-US" dirty="0" err="1"/>
              <a:t>privind</a:t>
            </a:r>
            <a:r>
              <a:rPr lang="en-US" dirty="0"/>
              <a:t> </a:t>
            </a:r>
            <a:r>
              <a:rPr lang="en-US" dirty="0" err="1"/>
              <a:t>probele</a:t>
            </a:r>
            <a:r>
              <a:rPr lang="en-US" dirty="0"/>
              <a:t> </a:t>
            </a:r>
            <a:r>
              <a:rPr lang="en-US" dirty="0" err="1"/>
              <a:t>electronice</a:t>
            </a:r>
            <a:r>
              <a:rPr lang="en-US" dirty="0"/>
              <a:t> care pot fi </a:t>
            </a:r>
            <a:r>
              <a:rPr lang="en-US" dirty="0" err="1"/>
              <a:t>prezente</a:t>
            </a:r>
            <a:r>
              <a:rPr lang="en-US" dirty="0"/>
              <a:t> pe </a:t>
            </a:r>
            <a:r>
              <a:rPr lang="en-US" dirty="0" err="1"/>
              <a:t>aceste</a:t>
            </a:r>
            <a:r>
              <a:rPr lang="en-US" dirty="0"/>
              <a:t> </a:t>
            </a:r>
            <a:r>
              <a:rPr lang="en-US" dirty="0" err="1"/>
              <a:t>dispozitive</a:t>
            </a:r>
            <a:r>
              <a:rPr lang="en-US" dirty="0"/>
              <a:t>.</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a:t>
            </a:fld>
            <a:endParaRPr lang="en-US" altLang="en-US"/>
          </a:p>
        </p:txBody>
      </p:sp>
    </p:spTree>
    <p:extLst>
      <p:ext uri="{BB962C8B-B14F-4D97-AF65-F5344CB8AC3E}">
        <p14:creationId xmlns:p14="http://schemas.microsoft.com/office/powerpoint/2010/main" val="891839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b="1" kern="1200" dirty="0">
                <a:solidFill>
                  <a:schemeClr val="tx1"/>
                </a:solidFill>
                <a:effectLst/>
                <a:latin typeface="+mn-lt"/>
                <a:ea typeface="+mn-ea"/>
                <a:cs typeface="+mn-cs"/>
              </a:rPr>
              <a:t>Gestionarea de către </a:t>
            </a:r>
            <a:r>
              <a:rPr lang="en-US" sz="1200" b="1" kern="1200" dirty="0" err="1">
                <a:solidFill>
                  <a:schemeClr val="tx1"/>
                </a:solidFill>
                <a:effectLst/>
                <a:latin typeface="+mn-lt"/>
                <a:ea typeface="+mn-ea"/>
                <a:cs typeface="+mn-cs"/>
              </a:rPr>
              <a:t>speciali</a:t>
            </a:r>
            <a:r>
              <a:rPr lang="ro-RO" sz="1200" b="1" kern="1200" dirty="0">
                <a:solidFill>
                  <a:schemeClr val="tx1"/>
                </a:solidFill>
                <a:effectLst/>
                <a:latin typeface="+mn-lt"/>
                <a:ea typeface="+mn-ea"/>
                <a:cs typeface="+mn-cs"/>
              </a:rPr>
              <a:t>ști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Fiecare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dispozitiv</a:t>
            </a:r>
            <a:r>
              <a:rPr lang="en-US" sz="1200" kern="1200" dirty="0">
                <a:solidFill>
                  <a:schemeClr val="tx1"/>
                </a:solidFill>
                <a:effectLst/>
                <a:latin typeface="+mn-lt"/>
                <a:ea typeface="+mn-ea"/>
                <a:cs typeface="+mn-cs"/>
              </a:rPr>
              <a:t> electronic are </a:t>
            </a:r>
            <a:r>
              <a:rPr lang="en-US" sz="1200" kern="1200" dirty="0" err="1">
                <a:solidFill>
                  <a:schemeClr val="tx1"/>
                </a:solidFill>
                <a:effectLst/>
                <a:latin typeface="+mn-lt"/>
                <a:ea typeface="+mn-ea"/>
                <a:cs typeface="+mn-cs"/>
              </a:rPr>
              <a:t>caracteristici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specifice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procedurile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specifice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trebuie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respectate</a:t>
            </a:r>
            <a:r>
              <a:rPr lang="en-US" sz="1200" kern="1200" dirty="0">
                <a:solidFill>
                  <a:schemeClr val="tx1"/>
                </a:solidFill>
                <a:effectLst/>
                <a:latin typeface="+mn-lt"/>
                <a:ea typeface="+mn-ea"/>
                <a:cs typeface="+mn-cs"/>
              </a:rPr>
              <a:t> cu </a:t>
            </a:r>
            <a:r>
              <a:rPr lang="en-US" sz="1200" kern="1200" dirty="0" err="1">
                <a:solidFill>
                  <a:schemeClr val="tx1"/>
                </a:solidFill>
                <a:effectLst/>
                <a:latin typeface="+mn-lt"/>
                <a:ea typeface="+mn-ea"/>
                <a:cs typeface="+mn-cs"/>
              </a:rPr>
              <a:t>strictețe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pentru</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accesarea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memoriei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acestuia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în</a:t>
            </a:r>
            <a:r>
              <a:rPr lang="en-US" sz="1200" kern="1200" dirty="0">
                <a:solidFill>
                  <a:schemeClr val="tx1"/>
                </a:solidFill>
                <a:effectLst/>
                <a:latin typeface="+mn-lt"/>
                <a:ea typeface="+mn-ea"/>
                <a:cs typeface="+mn-cs"/>
              </a:rPr>
              <a:t> care </a:t>
            </a:r>
            <a:r>
              <a:rPr lang="en-US" sz="1200" kern="1200" dirty="0" err="1">
                <a:solidFill>
                  <a:schemeClr val="tx1"/>
                </a:solidFill>
                <a:effectLst/>
                <a:latin typeface="+mn-lt"/>
                <a:ea typeface="+mn-ea"/>
                <a:cs typeface="+mn-cs"/>
              </a:rPr>
              <a: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putea</a:t>
            </a:r>
            <a:r>
              <a:rPr lang="en-US" sz="1200" kern="1200" dirty="0">
                <a:solidFill>
                  <a:schemeClr val="tx1"/>
                </a:solidFill>
                <a:effectLst/>
                <a:latin typeface="+mn-lt"/>
                <a:ea typeface="+mn-ea"/>
                <a:cs typeface="+mn-cs"/>
              </a:rPr>
              <a:t> fi </a:t>
            </a:r>
            <a:r>
              <a:rPr lang="en-US" sz="1200" kern="1200" dirty="0" err="1">
                <a:solidFill>
                  <a:schemeClr val="tx1"/>
                </a:solidFill>
                <a:effectLst/>
                <a:latin typeface="+mn-lt"/>
                <a:ea typeface="+mn-ea"/>
                <a:cs typeface="+mn-cs"/>
              </a:rPr>
              <a:t>stocate</a:t>
            </a:r>
            <a:r>
              <a:rPr lang="en-US" sz="1200" kern="1200" dirty="0">
                <a:solidFill>
                  <a:schemeClr val="tx1"/>
                </a:solidFill>
                <a:effectLst/>
                <a:latin typeface="+mn-lt"/>
                <a:ea typeface="+mn-ea"/>
                <a:cs typeface="+mn-cs"/>
              </a:rPr>
              <a:t> probe </a:t>
            </a:r>
            <a:r>
              <a:rPr lang="en-US" sz="1200" kern="1200" dirty="0" err="1">
                <a:solidFill>
                  <a:schemeClr val="tx1"/>
                </a:solidFill>
                <a:effectLst/>
                <a:latin typeface="+mn-lt"/>
                <a:ea typeface="+mn-ea"/>
                <a:cs typeface="+mn-cs"/>
              </a:rPr>
              <a:t>electronice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În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cazul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probelor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electronice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unul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dintre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importante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riscuri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modificarea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neintenționată</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unei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părți</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probelor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lucru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putea</a:t>
            </a:r>
            <a:r>
              <a:rPr lang="en-US" sz="1200" kern="1200" dirty="0">
                <a:solidFill>
                  <a:schemeClr val="tx1"/>
                </a:solidFill>
                <a:effectLst/>
                <a:latin typeface="+mn-lt"/>
                <a:ea typeface="+mn-ea"/>
                <a:cs typeface="+mn-cs"/>
              </a:rPr>
              <a:t> genera </a:t>
            </a:r>
            <a:r>
              <a:rPr lang="en-US" sz="1200" kern="1200" dirty="0" err="1">
                <a:solidFill>
                  <a:schemeClr val="tx1"/>
                </a:solidFill>
                <a:effectLst/>
                <a:latin typeface="+mn-lt"/>
                <a:ea typeface="+mn-ea"/>
                <a:cs typeface="+mn-cs"/>
              </a:rPr>
              <a:t>îndoieli</a:t>
            </a:r>
            <a:r>
              <a:rPr lang="en-US" sz="1200" kern="1200" dirty="0">
                <a:solidFill>
                  <a:schemeClr val="tx1"/>
                </a:solidFill>
                <a:effectLst/>
                <a:latin typeface="+mn-lt"/>
                <a:ea typeface="+mn-ea"/>
                <a:cs typeface="+mn-cs"/>
              </a:rPr>
              <a:t> cu </a:t>
            </a:r>
            <a:r>
              <a:rPr lang="en-US" sz="1200" kern="1200" dirty="0" err="1">
                <a:solidFill>
                  <a:schemeClr val="tx1"/>
                </a:solidFill>
                <a:effectLst/>
                <a:latin typeface="+mn-lt"/>
                <a:ea typeface="+mn-ea"/>
                <a:cs typeface="+mn-cs"/>
              </a:rPr>
              <a:t>privire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modificările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specifice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dacă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probele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incriminatoare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exonerante</a:t>
            </a:r>
            <a:r>
              <a:rPr lang="en-US" sz="1200" kern="1200" dirty="0">
                <a:solidFill>
                  <a:schemeClr val="tx1"/>
                </a:solidFill>
                <a:effectLst/>
                <a:latin typeface="+mn-lt"/>
                <a:ea typeface="+mn-ea"/>
                <a:cs typeface="+mn-cs"/>
              </a:rPr>
              <a:t> au </a:t>
            </a:r>
            <a:r>
              <a:rPr lang="en-US" sz="1200" kern="1200" dirty="0" err="1">
                <a:solidFill>
                  <a:schemeClr val="tx1"/>
                </a:solidFill>
                <a:effectLst/>
                <a:latin typeface="+mn-lt"/>
                <a:ea typeface="+mn-ea"/>
                <a:cs typeface="+mn-cs"/>
              </a:rPr>
              <a:t>fost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modificate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fapt</a:t>
            </a:r>
            <a:r>
              <a:rPr lang="en-US" sz="1200" kern="1200" dirty="0">
                <a:solidFill>
                  <a:schemeClr val="tx1"/>
                </a:solidFill>
                <a:effectLst/>
                <a:latin typeface="+mn-lt"/>
                <a:ea typeface="+mn-ea"/>
                <a:cs typeface="+mn-cs"/>
              </a:rPr>
              <a:t> care </a:t>
            </a:r>
            <a:r>
              <a:rPr lang="en-US" sz="1200" kern="1200" dirty="0" err="1">
                <a:solidFill>
                  <a:schemeClr val="tx1"/>
                </a:solidFill>
                <a:effectLst/>
                <a:latin typeface="+mn-lt"/>
                <a:ea typeface="+mn-ea"/>
                <a:cs typeface="+mn-cs"/>
              </a:rPr>
              <a:t>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putea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ridica</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rândul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probleme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admisibilitate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în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instanță</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ro-RO" sz="1200" b="1" kern="1200" dirty="0">
                <a:solidFill>
                  <a:schemeClr val="tx1"/>
                </a:solidFill>
                <a:effectLst/>
                <a:latin typeface="+mn-lt"/>
                <a:ea typeface="+mn-ea"/>
                <a:cs typeface="+mn-cs"/>
              </a:rPr>
              <a:t>Evoluția rapidă a surselor de </a:t>
            </a:r>
            <a:r>
              <a:rPr lang="en-US" sz="1200" b="1" kern="1200" dirty="0">
                <a:solidFill>
                  <a:schemeClr val="tx1"/>
                </a:solidFill>
                <a:effectLst/>
                <a:latin typeface="+mn-lt"/>
                <a:ea typeface="+mn-ea"/>
                <a:cs typeface="+mn-cs"/>
              </a:rPr>
              <a:t>probe </a:t>
            </a:r>
            <a:r>
              <a:rPr lang="en-US" sz="1200" b="1" kern="1200" dirty="0" err="1">
                <a:solidFill>
                  <a:schemeClr val="tx1"/>
                </a:solidFill>
                <a:effectLst/>
                <a:latin typeface="+mn-lt"/>
                <a:ea typeface="+mn-ea"/>
                <a:cs typeface="+mn-cs"/>
              </a:rPr>
              <a:t>electronice</a:t>
            </a:r>
            <a:r>
              <a:rPr lang="en-US" sz="12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Noile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tehnologii</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dezvoltă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foarte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nevoie</a:t>
            </a:r>
            <a:r>
              <a:rPr lang="en-US" sz="1200" kern="1200" dirty="0">
                <a:solidFill>
                  <a:schemeClr val="tx1"/>
                </a:solidFill>
                <a:effectLst/>
                <a:latin typeface="+mn-lt"/>
                <a:ea typeface="+mn-ea"/>
                <a:cs typeface="+mn-cs"/>
              </a:rPr>
              <a:t> de o </a:t>
            </a:r>
            <a:r>
              <a:rPr lang="en-US" sz="1200" kern="1200" dirty="0" err="1">
                <a:solidFill>
                  <a:schemeClr val="tx1"/>
                </a:solidFill>
                <a:effectLst/>
                <a:latin typeface="+mn-lt"/>
                <a:ea typeface="+mn-ea"/>
                <a:cs typeface="+mn-cs"/>
              </a:rPr>
              <a:t>actualizare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constantă</a:t>
            </a:r>
            <a:r>
              <a:rPr lang="en-US" sz="1200" kern="1200" dirty="0">
                <a:solidFill>
                  <a:schemeClr val="tx1"/>
                </a:solidFill>
                <a:effectLst/>
                <a:latin typeface="+mn-lt"/>
                <a:ea typeface="+mn-ea"/>
                <a:cs typeface="+mn-cs"/>
              </a:rPr>
              <a:t> nu </a:t>
            </a:r>
            <a:r>
              <a:rPr lang="en-US" sz="1200" kern="1200" dirty="0" err="1">
                <a:solidFill>
                  <a:schemeClr val="tx1"/>
                </a:solidFill>
                <a:effectLst/>
                <a:latin typeface="+mn-lt"/>
                <a:ea typeface="+mn-ea"/>
                <a:cs typeface="+mn-cs"/>
              </a:rPr>
              <a:t>numai</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noilor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tehnologii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în</a:t>
            </a:r>
            <a:r>
              <a:rPr lang="en-US" sz="1200" kern="1200" dirty="0">
                <a:solidFill>
                  <a:schemeClr val="tx1"/>
                </a:solidFill>
                <a:effectLst/>
                <a:latin typeface="+mn-lt"/>
                <a:ea typeface="+mn-ea"/>
                <a:cs typeface="+mn-cs"/>
              </a:rPr>
              <a:t> sine, ci </a:t>
            </a:r>
            <a:r>
              <a:rPr lang="en-US" sz="1200" kern="1200" dirty="0" err="1">
                <a:solidFill>
                  <a:schemeClr val="tx1"/>
                </a:solidFill>
                <a:effectLst/>
                <a:latin typeface="+mn-lt"/>
                <a:ea typeface="+mn-ea"/>
                <a:cs typeface="+mn-cs"/>
              </a:rPr>
              <a:t>și</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procedurilor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tehnicilor</a:t>
            </a:r>
            <a:r>
              <a:rPr lang="en-US" sz="1200" kern="1200" dirty="0">
                <a:solidFill>
                  <a:schemeClr val="tx1"/>
                </a:solidFill>
                <a:effectLst/>
                <a:latin typeface="+mn-lt"/>
                <a:ea typeface="+mn-ea"/>
                <a:cs typeface="+mn-cs"/>
              </a:rPr>
              <a:t> care </a:t>
            </a:r>
            <a:r>
              <a:rPr lang="en-US" sz="1200" kern="1200" dirty="0" err="1">
                <a:solidFill>
                  <a:schemeClr val="tx1"/>
                </a:solidFill>
                <a:effectLst/>
                <a:latin typeface="+mn-lt"/>
                <a:ea typeface="+mn-ea"/>
                <a:cs typeface="+mn-cs"/>
              </a:rPr>
              <a:t>trebuie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aplicate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pentru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captarea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analiza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conținutului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acestora</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a:t>
            </a:r>
            <a:r>
              <a:rPr lang="ro-RO" sz="1200" b="1" kern="1200" dirty="0" err="1">
                <a:solidFill>
                  <a:schemeClr val="tx1"/>
                </a:solidFill>
                <a:effectLst/>
                <a:latin typeface="+mn-lt"/>
                <a:ea typeface="+mn-ea"/>
                <a:cs typeface="+mn-cs"/>
              </a:rPr>
              <a:t>tilizarea</a:t>
            </a:r>
            <a:r>
              <a:rPr lang="ro-RO"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procedur</a:t>
            </a:r>
            <a:r>
              <a:rPr lang="ro-RO" sz="1200" b="1" kern="1200" dirty="0" err="1">
                <a:solidFill>
                  <a:schemeClr val="tx1"/>
                </a:solidFill>
                <a:effectLst/>
                <a:latin typeface="+mn-lt"/>
                <a:ea typeface="+mn-ea"/>
                <a:cs typeface="+mn-cs"/>
              </a:rPr>
              <a:t>ilor</a:t>
            </a:r>
            <a:r>
              <a:rPr lang="ro-RO" sz="1200" b="1" kern="1200" dirty="0">
                <a:solidFill>
                  <a:schemeClr val="tx1"/>
                </a:solidFill>
                <a:effectLst/>
                <a:latin typeface="+mn-lt"/>
                <a:ea typeface="+mn-ea"/>
                <a:cs typeface="+mn-cs"/>
              </a:rPr>
              <a:t>, tehnicilor și instrumentelor adecvate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fel</a:t>
            </a:r>
            <a:r>
              <a:rPr lang="en-US" sz="1200" kern="1200" dirty="0">
                <a:solidFill>
                  <a:schemeClr val="tx1"/>
                </a:solidFill>
                <a:effectLst/>
                <a:latin typeface="+mn-lt"/>
                <a:ea typeface="+mn-ea"/>
                <a:cs typeface="+mn-cs"/>
              </a:rPr>
              <a:t> ca </a:t>
            </a:r>
            <a:r>
              <a:rPr lang="en-US" sz="1200" kern="1200" dirty="0" err="1">
                <a:solidFill>
                  <a:schemeClr val="tx1"/>
                </a:solidFill>
                <a:effectLst/>
                <a:latin typeface="+mn-lt"/>
                <a:ea typeface="+mn-ea"/>
                <a:cs typeface="+mn-cs"/>
              </a:rPr>
              <a:t>în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disciplinele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criminalistice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tradiționale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specialiștii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în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criminalistică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digitală</a:t>
            </a:r>
            <a:r>
              <a:rPr lang="en-US" sz="1200" kern="1200" dirty="0">
                <a:solidFill>
                  <a:schemeClr val="tx1"/>
                </a:solidFill>
                <a:effectLst/>
                <a:latin typeface="+mn-lt"/>
                <a:ea typeface="+mn-ea"/>
                <a:cs typeface="+mn-cs"/>
              </a:rPr>
              <a:t> au </a:t>
            </a:r>
            <a:r>
              <a:rPr lang="en-US" sz="1200" kern="1200" dirty="0" err="1">
                <a:solidFill>
                  <a:schemeClr val="tx1"/>
                </a:solidFill>
                <a:effectLst/>
                <a:latin typeface="+mn-lt"/>
                <a:ea typeface="+mn-ea"/>
                <a:cs typeface="+mn-cs"/>
              </a:rPr>
              <a:t>nevoie</a:t>
            </a:r>
            <a:r>
              <a:rPr lang="en-US" sz="1200" kern="1200" dirty="0">
                <a:solidFill>
                  <a:schemeClr val="tx1"/>
                </a:solidFill>
                <a:effectLst/>
                <a:latin typeface="+mn-lt"/>
                <a:ea typeface="+mn-ea"/>
                <a:cs typeface="+mn-cs"/>
              </a:rPr>
              <a:t>, pe </a:t>
            </a:r>
            <a:r>
              <a:rPr lang="en-US" sz="1200" kern="1200" dirty="0" err="1">
                <a:solidFill>
                  <a:schemeClr val="tx1"/>
                </a:solidFill>
                <a:effectLst/>
                <a:latin typeface="+mn-lt"/>
                <a:ea typeface="+mn-ea"/>
                <a:cs typeface="+mn-cs"/>
              </a:rPr>
              <a:t>lângă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cunoștințele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specialitate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instrumente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specifice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pentru</a:t>
            </a:r>
            <a:r>
              <a:rPr lang="en-US" sz="1200" kern="1200" dirty="0">
                <a:solidFill>
                  <a:schemeClr val="tx1"/>
                </a:solidFill>
                <a:effectLst/>
                <a:latin typeface="+mn-lt"/>
                <a:ea typeface="+mn-ea"/>
                <a:cs typeface="+mn-cs"/>
              </a:rPr>
              <a:t> a-</a:t>
            </a:r>
            <a:r>
              <a:rPr lang="en-US" sz="1200" kern="1200" dirty="0" err="1">
                <a:solidFill>
                  <a:schemeClr val="tx1"/>
                </a:solidFill>
                <a:effectLst/>
                <a:latin typeface="+mn-lt"/>
                <a:ea typeface="+mn-ea"/>
                <a:cs typeface="+mn-cs"/>
              </a:rPr>
              <a:t>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îndeplini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sarcina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în</a:t>
            </a:r>
            <a:r>
              <a:rPr lang="en-US" sz="1200" kern="1200" dirty="0">
                <a:solidFill>
                  <a:schemeClr val="tx1"/>
                </a:solidFill>
                <a:effectLst/>
                <a:latin typeface="+mn-lt"/>
                <a:ea typeface="+mn-ea"/>
                <a:cs typeface="+mn-cs"/>
              </a:rPr>
              <a:t> mod </a:t>
            </a:r>
            <a:r>
              <a:rPr lang="en-US" sz="1200" kern="1200" dirty="0" err="1">
                <a:solidFill>
                  <a:schemeClr val="tx1"/>
                </a:solidFill>
                <a:effectLst/>
                <a:latin typeface="+mn-lt"/>
                <a:ea typeface="+mn-ea"/>
                <a:cs typeface="+mn-cs"/>
              </a:rPr>
              <a:t>corespunzător</a:t>
            </a:r>
            <a:r>
              <a:rPr lang="en-US" sz="1200" kern="1200" dirty="0">
                <a:solidFill>
                  <a:schemeClr val="tx1"/>
                </a:solidFill>
                <a:effectLst/>
                <a:latin typeface="+mn-lt"/>
                <a:ea typeface="+mn-ea"/>
                <a:cs typeface="+mn-cs"/>
              </a:rPr>
              <a:t>, cum </a:t>
            </a:r>
            <a:r>
              <a:rPr lang="en-US" sz="1200" kern="1200" dirty="0" err="1">
                <a:solidFill>
                  <a:schemeClr val="tx1"/>
                </a:solidFill>
                <a:effectLst/>
                <a:latin typeface="+mn-lt"/>
                <a:ea typeface="+mn-ea"/>
                <a:cs typeface="+mn-cs"/>
              </a:rPr>
              <a:t>ar</a:t>
            </a:r>
            <a:r>
              <a:rPr lang="en-US" sz="1200" kern="1200" dirty="0">
                <a:solidFill>
                  <a:schemeClr val="tx1"/>
                </a:solidFill>
                <a:effectLst/>
                <a:latin typeface="+mn-lt"/>
                <a:ea typeface="+mn-ea"/>
                <a:cs typeface="+mn-cs"/>
              </a:rPr>
              <a:t> fi </a:t>
            </a:r>
            <a:r>
              <a:rPr lang="en-US" sz="1200" kern="1200" dirty="0" err="1">
                <a:solidFill>
                  <a:schemeClr val="tx1"/>
                </a:solidFill>
                <a:effectLst/>
                <a:latin typeface="+mn-lt"/>
                <a:ea typeface="+mn-ea"/>
                <a:cs typeface="+mn-cs"/>
              </a:rPr>
              <a:t>captarea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tuturor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informațiilor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originale</a:t>
            </a:r>
            <a:r>
              <a:rPr lang="en-US" sz="1200" kern="1200" dirty="0">
                <a:solidFill>
                  <a:schemeClr val="tx1"/>
                </a:solidFill>
                <a:effectLst/>
                <a:latin typeface="+mn-lt"/>
                <a:ea typeface="+mn-ea"/>
                <a:cs typeface="+mn-cs"/>
              </a:rPr>
              <a:t> din </a:t>
            </a:r>
            <a:r>
              <a:rPr lang="en-US" sz="1200" kern="1200" dirty="0" err="1">
                <a:solidFill>
                  <a:schemeClr val="tx1"/>
                </a:solidFill>
                <a:effectLst/>
                <a:latin typeface="+mn-lt"/>
                <a:ea typeface="+mn-ea"/>
                <a:cs typeface="+mn-cs"/>
              </a:rPr>
              <a:t>înștiințare</a:t>
            </a:r>
            <a:r>
              <a:rPr lang="en-US" sz="1200" kern="1200" dirty="0">
                <a:solidFill>
                  <a:schemeClr val="tx1"/>
                </a:solidFill>
                <a:effectLst/>
                <a:latin typeface="+mn-lt"/>
                <a:ea typeface="+mn-ea"/>
                <a:cs typeface="+mn-cs"/>
              </a:rPr>
              <a:t>. Este </a:t>
            </a:r>
            <a:r>
              <a:rPr lang="en-US" sz="1200" kern="1200" dirty="0" err="1">
                <a:solidFill>
                  <a:schemeClr val="tx1"/>
                </a:solidFill>
                <a:effectLst/>
                <a:latin typeface="+mn-lt"/>
                <a:ea typeface="+mn-ea"/>
                <a:cs typeface="+mn-cs"/>
              </a:rPr>
              <a:t>imperativ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să</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utilizeze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tehnici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instrumente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adecvate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și</a:t>
            </a:r>
            <a:r>
              <a:rPr lang="en-US" sz="1200" kern="1200" dirty="0">
                <a:solidFill>
                  <a:schemeClr val="tx1"/>
                </a:solidFill>
                <a:effectLst/>
                <a:latin typeface="+mn-lt"/>
                <a:ea typeface="+mn-ea"/>
                <a:cs typeface="+mn-cs"/>
              </a:rPr>
              <a:t> ca </a:t>
            </a:r>
            <a:r>
              <a:rPr lang="en-US" sz="1200" kern="1200" dirty="0" err="1">
                <a:solidFill>
                  <a:schemeClr val="tx1"/>
                </a:solidFill>
                <a:effectLst/>
                <a:latin typeface="+mn-lt"/>
                <a:ea typeface="+mn-ea"/>
                <a:cs typeface="+mn-cs"/>
              </a:rPr>
              <a:t>procedurile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să</a:t>
            </a:r>
            <a:r>
              <a:rPr lang="en-US" sz="1200" kern="1200" dirty="0">
                <a:solidFill>
                  <a:schemeClr val="tx1"/>
                </a:solidFill>
                <a:effectLst/>
                <a:latin typeface="+mn-lt"/>
                <a:ea typeface="+mn-ea"/>
                <a:cs typeface="+mn-cs"/>
              </a:rPr>
              <a:t> fie </a:t>
            </a:r>
            <a:r>
              <a:rPr lang="en-US" sz="1200" kern="1200" dirty="0" err="1">
                <a:solidFill>
                  <a:schemeClr val="tx1"/>
                </a:solidFill>
                <a:effectLst/>
                <a:latin typeface="+mn-lt"/>
                <a:ea typeface="+mn-ea"/>
                <a:cs typeface="+mn-cs"/>
              </a:rPr>
              <a:t>trasabile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repetabile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către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specialiști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astfel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încât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informațiile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captate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aibă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valoare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probatorie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Admis</a:t>
            </a:r>
            <a:r>
              <a:rPr lang="ro-RO" sz="1200" b="1" kern="1200" dirty="0" err="1">
                <a:solidFill>
                  <a:schemeClr val="tx1"/>
                </a:solidFill>
                <a:effectLst/>
                <a:latin typeface="+mn-lt"/>
                <a:ea typeface="+mn-ea"/>
                <a:cs typeface="+mn-cs"/>
              </a:rPr>
              <a:t>ibilitatea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Deoarece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scopul</a:t>
            </a:r>
            <a:r>
              <a:rPr lang="en-US" sz="1200" kern="1200" dirty="0">
                <a:solidFill>
                  <a:schemeClr val="tx1"/>
                </a:solidFill>
                <a:effectLst/>
                <a:latin typeface="+mn-lt"/>
                <a:ea typeface="+mn-ea"/>
                <a:cs typeface="+mn-cs"/>
              </a:rPr>
              <a:t> final </a:t>
            </a:r>
            <a:r>
              <a:rPr lang="en-US" sz="1200" kern="1200" dirty="0" err="1">
                <a:solidFill>
                  <a:schemeClr val="tx1"/>
                </a:solidFill>
                <a:effectLst/>
                <a:latin typeface="+mn-lt"/>
                <a:ea typeface="+mn-ea"/>
                <a:cs typeface="+mn-cs"/>
              </a:rPr>
              <a:t>este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utilizarea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probelor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dobândite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analizate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pentru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susținerea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cauze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în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instanță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probele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electronice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trebuie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obținute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în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conformitate</a:t>
            </a:r>
            <a:r>
              <a:rPr lang="en-US" sz="1200" kern="1200" dirty="0">
                <a:solidFill>
                  <a:schemeClr val="tx1"/>
                </a:solidFill>
                <a:effectLst/>
                <a:latin typeface="+mn-lt"/>
                <a:ea typeface="+mn-ea"/>
                <a:cs typeface="+mn-cs"/>
              </a:rPr>
              <a:t> cu </a:t>
            </a:r>
            <a:r>
              <a:rPr lang="en-US" sz="1200" kern="1200" dirty="0" err="1">
                <a:solidFill>
                  <a:schemeClr val="tx1"/>
                </a:solidFill>
                <a:effectLst/>
                <a:latin typeface="+mn-lt"/>
                <a:ea typeface="+mn-ea"/>
                <a:cs typeface="+mn-cs"/>
              </a:rPr>
              <a:t>legislația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existentă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procedura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privind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practici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pentru</a:t>
            </a:r>
            <a:r>
              <a:rPr lang="en-US" sz="1200" kern="1200" dirty="0">
                <a:solidFill>
                  <a:schemeClr val="tx1"/>
                </a:solidFill>
                <a:effectLst/>
                <a:latin typeface="+mn-lt"/>
                <a:ea typeface="+mn-ea"/>
                <a:cs typeface="+mn-cs"/>
              </a:rPr>
              <a:t> a fi </a:t>
            </a:r>
            <a:r>
              <a:rPr lang="en-US" sz="1200" kern="1200" dirty="0" err="1">
                <a:solidFill>
                  <a:schemeClr val="tx1"/>
                </a:solidFill>
                <a:effectLst/>
                <a:latin typeface="+mn-lt"/>
                <a:ea typeface="+mn-ea"/>
                <a:cs typeface="+mn-cs"/>
              </a:rPr>
              <a:t>admisibil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într</a:t>
            </a:r>
            <a:r>
              <a:rPr lang="en-US" sz="1200" kern="1200" dirty="0">
                <a:solidFill>
                  <a:schemeClr val="tx1"/>
                </a:solidFill>
                <a:effectLst/>
                <a:latin typeface="+mn-lt"/>
                <a:ea typeface="+mn-ea"/>
                <a:cs typeface="+mn-cs"/>
              </a:rPr>
              <a:t>-un </a:t>
            </a:r>
            <a:r>
              <a:rPr lang="en-US" sz="1200" kern="1200" dirty="0" err="1">
                <a:solidFill>
                  <a:schemeClr val="tx1"/>
                </a:solidFill>
                <a:effectLst/>
                <a:latin typeface="+mn-lt"/>
                <a:ea typeface="+mn-ea"/>
                <a:cs typeface="+mn-cs"/>
              </a:rPr>
              <a:t>proces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detaliile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diferă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în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funcție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legislația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națională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următoarele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criterii</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bază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trebuie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luate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în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considerare</a:t>
            </a:r>
            <a:r>
              <a:rPr lang="ro-RO"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în</a:t>
            </a:r>
            <a:r>
              <a:rPr lang="en-US" sz="1200" kern="1200" dirty="0">
                <a:solidFill>
                  <a:schemeClr val="tx1"/>
                </a:solidFill>
                <a:effectLst/>
                <a:latin typeface="+mn-lt"/>
                <a:ea typeface="+mn-ea"/>
                <a:cs typeface="+mn-cs"/>
              </a:rPr>
              <a:t> general.</a:t>
            </a:r>
            <a:endParaRPr lang="en-GB"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Autenticit</a:t>
            </a:r>
            <a:r>
              <a:rPr lang="ro-RO" sz="1200" b="1" kern="1200" dirty="0" err="1">
                <a:solidFill>
                  <a:schemeClr val="tx1"/>
                </a:solidFill>
                <a:effectLst/>
                <a:latin typeface="+mn-lt"/>
                <a:ea typeface="+mn-ea"/>
                <a:cs typeface="+mn-cs"/>
              </a:rPr>
              <a:t>ate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Trebuie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să</a:t>
            </a:r>
            <a:r>
              <a:rPr lang="en-US" sz="1200" kern="1200" dirty="0">
                <a:solidFill>
                  <a:schemeClr val="tx1"/>
                </a:solidFill>
                <a:effectLst/>
                <a:latin typeface="+mn-lt"/>
                <a:ea typeface="+mn-ea"/>
                <a:cs typeface="+mn-cs"/>
              </a:rPr>
              <a:t> fie </a:t>
            </a:r>
            <a:r>
              <a:rPr lang="en-US" sz="1200" kern="1200" dirty="0" err="1">
                <a:solidFill>
                  <a:schemeClr val="tx1"/>
                </a:solidFill>
                <a:effectLst/>
                <a:latin typeface="+mn-lt"/>
                <a:ea typeface="+mn-ea"/>
                <a:cs typeface="+mn-cs"/>
              </a:rPr>
              <a:t>posibilă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relaționarea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pozitivă</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probelor</a:t>
            </a:r>
            <a:r>
              <a:rPr lang="en-US" sz="1200" kern="1200" dirty="0">
                <a:solidFill>
                  <a:schemeClr val="tx1"/>
                </a:solidFill>
                <a:effectLst/>
                <a:latin typeface="+mn-lt"/>
                <a:ea typeface="+mn-ea"/>
                <a:cs typeface="+mn-cs"/>
              </a:rPr>
              <a:t> cu </a:t>
            </a:r>
            <a:r>
              <a:rPr lang="en-US" sz="1200" kern="1200" dirty="0" err="1">
                <a:solidFill>
                  <a:schemeClr val="tx1"/>
                </a:solidFill>
                <a:effectLst/>
                <a:latin typeface="+mn-lt"/>
                <a:ea typeface="+mn-ea"/>
                <a:cs typeface="+mn-cs"/>
              </a:rPr>
              <a:t>incidentul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anchetat</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t>
            </a:r>
            <a:r>
              <a:rPr lang="ro-RO" sz="1200" b="1" kern="1200" dirty="0" err="1">
                <a:solidFill>
                  <a:schemeClr val="tx1"/>
                </a:solidFill>
                <a:effectLst/>
                <a:latin typeface="+mn-lt"/>
                <a:ea typeface="+mn-ea"/>
                <a:cs typeface="+mn-cs"/>
              </a:rPr>
              <a:t>aracter</a:t>
            </a:r>
            <a:r>
              <a:rPr lang="ro-RO" sz="1200" b="1" kern="1200" dirty="0">
                <a:solidFill>
                  <a:schemeClr val="tx1"/>
                </a:solidFill>
                <a:effectLst/>
                <a:latin typeface="+mn-lt"/>
                <a:ea typeface="+mn-ea"/>
                <a:cs typeface="+mn-cs"/>
              </a:rPr>
              <a:t> c</a:t>
            </a:r>
            <a:r>
              <a:rPr lang="en-US" sz="1200" b="1" kern="1200" dirty="0" err="1">
                <a:solidFill>
                  <a:schemeClr val="tx1"/>
                </a:solidFill>
                <a:effectLst/>
                <a:latin typeface="+mn-lt"/>
                <a:ea typeface="+mn-ea"/>
                <a:cs typeface="+mn-cs"/>
              </a:rPr>
              <a:t>omplet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Trebuie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redea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povestea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completă</a:t>
            </a:r>
            <a:r>
              <a:rPr lang="en-US" sz="1200" kern="1200" dirty="0">
                <a:solidFill>
                  <a:schemeClr val="tx1"/>
                </a:solidFill>
                <a:effectLst/>
                <a:latin typeface="+mn-lt"/>
                <a:ea typeface="+mn-ea"/>
                <a:cs typeface="+mn-cs"/>
              </a:rPr>
              <a:t>, nu </a:t>
            </a:r>
            <a:r>
              <a:rPr lang="en-US" sz="1200" kern="1200" dirty="0" err="1">
                <a:solidFill>
                  <a:schemeClr val="tx1"/>
                </a:solidFill>
                <a:effectLst/>
                <a:latin typeface="+mn-lt"/>
                <a:ea typeface="+mn-ea"/>
                <a:cs typeface="+mn-cs"/>
              </a:rPr>
              <a:t>doar</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anumită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perspectivă</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ro-RO" sz="1200" b="1" kern="1200" dirty="0">
                <a:solidFill>
                  <a:schemeClr val="tx1"/>
                </a:solidFill>
                <a:effectLst/>
                <a:latin typeface="+mn-lt"/>
                <a:ea typeface="+mn-ea"/>
                <a:cs typeface="+mn-cs"/>
              </a:rPr>
              <a:t>Fiabilitate</a:t>
            </a:r>
            <a:r>
              <a:rPr lang="en-US" sz="1200" kern="1200" dirty="0">
                <a:solidFill>
                  <a:schemeClr val="tx1"/>
                </a:solidFill>
                <a:effectLst/>
                <a:latin typeface="+mn-lt"/>
                <a:ea typeface="+mn-ea"/>
                <a:cs typeface="+mn-cs"/>
              </a:rPr>
              <a:t>: Nu </a:t>
            </a:r>
            <a:r>
              <a:rPr lang="en-US" sz="1200" kern="1200" dirty="0" err="1">
                <a:solidFill>
                  <a:schemeClr val="tx1"/>
                </a:solidFill>
                <a:effectLst/>
                <a:latin typeface="+mn-lt"/>
                <a:ea typeface="+mn-ea"/>
                <a:cs typeface="+mn-cs"/>
              </a:rPr>
              <a:t>trebuie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existe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nimic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legat</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modul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în</a:t>
            </a:r>
            <a:r>
              <a:rPr lang="en-US" sz="1200" kern="1200" dirty="0">
                <a:solidFill>
                  <a:schemeClr val="tx1"/>
                </a:solidFill>
                <a:effectLst/>
                <a:latin typeface="+mn-lt"/>
                <a:ea typeface="+mn-ea"/>
                <a:cs typeface="+mn-cs"/>
              </a:rPr>
              <a:t> care </a:t>
            </a:r>
            <a:r>
              <a:rPr lang="en-US" sz="1200" kern="1200" dirty="0" err="1">
                <a:solidFill>
                  <a:schemeClr val="tx1"/>
                </a:solidFill>
                <a:effectLst/>
                <a:latin typeface="+mn-lt"/>
                <a:ea typeface="+mn-ea"/>
                <a:cs typeface="+mn-cs"/>
              </a:rPr>
              <a:t>dovezile</a:t>
            </a:r>
            <a:r>
              <a:rPr lang="en-US" sz="1200" kern="1200" dirty="0">
                <a:solidFill>
                  <a:schemeClr val="tx1"/>
                </a:solidFill>
                <a:effectLst/>
                <a:latin typeface="+mn-lt"/>
                <a:ea typeface="+mn-ea"/>
                <a:cs typeface="+mn-cs"/>
              </a:rPr>
              <a:t> au </a:t>
            </a:r>
            <a:r>
              <a:rPr lang="en-US" sz="1200" kern="1200" dirty="0" err="1">
                <a:solidFill>
                  <a:schemeClr val="tx1"/>
                </a:solidFill>
                <a:effectLst/>
                <a:latin typeface="+mn-lt"/>
                <a:ea typeface="+mn-ea"/>
                <a:cs typeface="+mn-cs"/>
              </a:rPr>
              <a:t>fost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colectate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și</a:t>
            </a:r>
            <a:r>
              <a:rPr lang="en-US" sz="1200" kern="1200" dirty="0">
                <a:solidFill>
                  <a:schemeClr val="tx1"/>
                </a:solidFill>
                <a:effectLst/>
                <a:latin typeface="+mn-lt"/>
                <a:ea typeface="+mn-ea"/>
                <a:cs typeface="+mn-cs"/>
              </a:rPr>
              <a:t> ulterior manipulate, care </a:t>
            </a:r>
            <a:r>
              <a:rPr lang="en-US" sz="1200" kern="1200" dirty="0" err="1">
                <a:solidFill>
                  <a:schemeClr val="tx1"/>
                </a:solidFill>
                <a:effectLst/>
                <a:latin typeface="+mn-lt"/>
                <a:ea typeface="+mn-ea"/>
                <a:cs typeface="+mn-cs"/>
              </a:rPr>
              <a:t>să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provoace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îndoieli</a:t>
            </a:r>
            <a:r>
              <a:rPr lang="en-US" sz="1200" kern="1200" dirty="0">
                <a:solidFill>
                  <a:schemeClr val="tx1"/>
                </a:solidFill>
                <a:effectLst/>
                <a:latin typeface="+mn-lt"/>
                <a:ea typeface="+mn-ea"/>
                <a:cs typeface="+mn-cs"/>
              </a:rPr>
              <a:t> cu </a:t>
            </a:r>
            <a:r>
              <a:rPr lang="en-US" sz="1200" kern="1200" dirty="0" err="1">
                <a:solidFill>
                  <a:schemeClr val="tx1"/>
                </a:solidFill>
                <a:effectLst/>
                <a:latin typeface="+mn-lt"/>
                <a:ea typeface="+mn-ea"/>
                <a:cs typeface="+mn-cs"/>
              </a:rPr>
              <a:t>privire</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autenticitatea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veridicitatea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acestora</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ro-RO" sz="1200" b="1" kern="1200" dirty="0">
                <a:solidFill>
                  <a:schemeClr val="tx1"/>
                </a:solidFill>
                <a:effectLst/>
                <a:latin typeface="+mn-lt"/>
                <a:ea typeface="+mn-ea"/>
                <a:cs typeface="+mn-cs"/>
              </a:rPr>
              <a:t>Credibilitate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Trebuie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să</a:t>
            </a:r>
            <a:r>
              <a:rPr lang="en-US" sz="1200" kern="1200" dirty="0">
                <a:solidFill>
                  <a:schemeClr val="tx1"/>
                </a:solidFill>
                <a:effectLst/>
                <a:latin typeface="+mn-lt"/>
                <a:ea typeface="+mn-ea"/>
                <a:cs typeface="+mn-cs"/>
              </a:rPr>
              <a:t> fie </a:t>
            </a:r>
            <a:r>
              <a:rPr lang="en-US" sz="1200" kern="1200" dirty="0" err="1">
                <a:solidFill>
                  <a:schemeClr val="tx1"/>
                </a:solidFill>
                <a:effectLst/>
                <a:latin typeface="+mn-lt"/>
                <a:ea typeface="+mn-ea"/>
                <a:cs typeface="+mn-cs"/>
              </a:rPr>
              <a:t>ușor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crezut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și</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înțeles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către</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judecător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și</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membri</a:t>
            </a:r>
            <a:r>
              <a:rPr lang="en-US" sz="1200" kern="1200" dirty="0">
                <a:solidFill>
                  <a:schemeClr val="tx1"/>
                </a:solidFill>
                <a:effectLst/>
                <a:latin typeface="+mn-lt"/>
                <a:ea typeface="+mn-ea"/>
                <a:cs typeface="+mn-cs"/>
              </a:rPr>
              <a:t> ai </a:t>
            </a:r>
            <a:r>
              <a:rPr lang="en-US" sz="1200" kern="1200" dirty="0" err="1">
                <a:solidFill>
                  <a:schemeClr val="tx1"/>
                </a:solidFill>
                <a:effectLst/>
                <a:latin typeface="+mn-lt"/>
                <a:ea typeface="+mn-ea"/>
                <a:cs typeface="+mn-cs"/>
              </a:rPr>
              <a:t>unui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juriu</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Propor</a:t>
            </a:r>
            <a:r>
              <a:rPr lang="ro-RO" sz="1200" b="1" kern="1200" dirty="0">
                <a:solidFill>
                  <a:schemeClr val="tx1"/>
                </a:solidFill>
                <a:effectLst/>
                <a:latin typeface="+mn-lt"/>
                <a:ea typeface="+mn-ea"/>
                <a:cs typeface="+mn-cs"/>
              </a:rPr>
              <a:t>ț</a:t>
            </a:r>
            <a:r>
              <a:rPr lang="en-US" sz="1200" b="1" kern="1200" dirty="0" err="1">
                <a:solidFill>
                  <a:schemeClr val="tx1"/>
                </a:solidFill>
                <a:effectLst/>
                <a:latin typeface="+mn-lt"/>
                <a:ea typeface="+mn-ea"/>
                <a:cs typeface="+mn-cs"/>
              </a:rPr>
              <a:t>ionalit</a:t>
            </a:r>
            <a:r>
              <a:rPr lang="ro-RO" sz="1200" b="1" kern="1200" dirty="0" err="1">
                <a:solidFill>
                  <a:schemeClr val="tx1"/>
                </a:solidFill>
                <a:effectLst/>
                <a:latin typeface="+mn-lt"/>
                <a:ea typeface="+mn-ea"/>
                <a:cs typeface="+mn-cs"/>
              </a:rPr>
              <a:t>ate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aplicarea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în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criminalistica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digitală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stabilește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faptul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întregul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proces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anchetă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trebuie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să</a:t>
            </a:r>
            <a:r>
              <a:rPr lang="en-US" sz="1200" kern="1200" dirty="0">
                <a:solidFill>
                  <a:schemeClr val="tx1"/>
                </a:solidFill>
                <a:effectLst/>
                <a:latin typeface="+mn-lt"/>
                <a:ea typeface="+mn-ea"/>
                <a:cs typeface="+mn-cs"/>
              </a:rPr>
              <a:t> fie </a:t>
            </a:r>
            <a:r>
              <a:rPr lang="en-US" sz="1200" kern="1200" dirty="0" err="1">
                <a:solidFill>
                  <a:schemeClr val="tx1"/>
                </a:solidFill>
                <a:effectLst/>
                <a:latin typeface="+mn-lt"/>
                <a:ea typeface="+mn-ea"/>
                <a:cs typeface="+mn-cs"/>
              </a:rPr>
              <a:t>adecvat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corespunzător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avantajele</a:t>
            </a:r>
            <a:r>
              <a:rPr lang="en-US" sz="1200" kern="1200" dirty="0">
                <a:solidFill>
                  <a:schemeClr val="tx1"/>
                </a:solidFill>
                <a:effectLst/>
                <a:latin typeface="+mn-lt"/>
                <a:ea typeface="+mn-ea"/>
                <a:cs typeface="+mn-cs"/>
              </a:rPr>
              <a:t> care </a:t>
            </a:r>
            <a:r>
              <a:rPr lang="en-US" sz="1200" kern="1200" dirty="0" err="1">
                <a:solidFill>
                  <a:schemeClr val="tx1"/>
                </a:solidFill>
                <a:effectLst/>
                <a:latin typeface="+mn-lt"/>
                <a:ea typeface="+mn-ea"/>
                <a:cs typeface="+mn-cs"/>
              </a:rPr>
              <a:t>trebuie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obținute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utilizarea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măsuri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specifice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trebuie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depășească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daunele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pentru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părțile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afectate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măsură</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dirty="0"/>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a:t>
            </a:fld>
            <a:endParaRPr lang="en-US" altLang="en-US"/>
          </a:p>
        </p:txBody>
      </p:sp>
    </p:spTree>
    <p:extLst>
      <p:ext uri="{BB962C8B-B14F-4D97-AF65-F5344CB8AC3E}">
        <p14:creationId xmlns:p14="http://schemas.microsoft.com/office/powerpoint/2010/main" val="656858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Înainte</a:t>
            </a:r>
            <a:r>
              <a:rPr lang="en-GB" dirty="0"/>
              <a:t> de a </a:t>
            </a:r>
            <a:r>
              <a:rPr lang="en-GB" dirty="0" err="1"/>
              <a:t>trece</a:t>
            </a:r>
            <a:r>
              <a:rPr lang="en-GB" dirty="0"/>
              <a:t> la internet, </a:t>
            </a:r>
            <a:r>
              <a:rPr lang="en-GB" dirty="0" err="1"/>
              <a:t>trebuie</a:t>
            </a:r>
            <a:r>
              <a:rPr lang="en-GB" dirty="0"/>
              <a:t> </a:t>
            </a:r>
            <a:r>
              <a:rPr lang="en-GB" dirty="0" err="1"/>
              <a:t>să</a:t>
            </a:r>
            <a:r>
              <a:rPr lang="en-GB" dirty="0"/>
              <a:t> </a:t>
            </a:r>
            <a:r>
              <a:rPr lang="en-GB" dirty="0" err="1"/>
              <a:t>punem</a:t>
            </a:r>
            <a:r>
              <a:rPr lang="en-GB" dirty="0"/>
              <a:t> </a:t>
            </a:r>
            <a:r>
              <a:rPr lang="en-GB" dirty="0" err="1"/>
              <a:t>puțin</a:t>
            </a:r>
            <a:r>
              <a:rPr lang="en-GB" dirty="0"/>
              <a:t> </a:t>
            </a:r>
            <a:r>
              <a:rPr lang="en-GB" dirty="0" err="1"/>
              <a:t>în</a:t>
            </a:r>
            <a:r>
              <a:rPr lang="en-GB" dirty="0"/>
              <a:t> </a:t>
            </a:r>
            <a:r>
              <a:rPr lang="en-GB" dirty="0" err="1"/>
              <a:t>perspectivă</a:t>
            </a:r>
            <a:r>
              <a:rPr lang="en-GB" dirty="0"/>
              <a:t> </a:t>
            </a:r>
            <a:r>
              <a:rPr lang="en-GB" dirty="0" err="1"/>
              <a:t>ce</a:t>
            </a:r>
            <a:r>
              <a:rPr lang="en-GB" dirty="0"/>
              <a:t> </a:t>
            </a:r>
            <a:r>
              <a:rPr lang="en-GB" dirty="0" err="1"/>
              <a:t>anume</a:t>
            </a:r>
            <a:r>
              <a:rPr lang="en-GB" dirty="0"/>
              <a:t> </a:t>
            </a:r>
            <a:r>
              <a:rPr lang="en-GB" dirty="0" err="1"/>
              <a:t>reprezintă</a:t>
            </a:r>
            <a:r>
              <a:rPr lang="en-GB" dirty="0"/>
              <a:t> o </a:t>
            </a:r>
            <a:r>
              <a:rPr lang="en-GB" dirty="0" err="1"/>
              <a:t>rețea</a:t>
            </a:r>
            <a:r>
              <a:rPr lang="en-GB" dirty="0"/>
              <a:t> </a:t>
            </a:r>
            <a:r>
              <a:rPr lang="en-GB" dirty="0" err="1"/>
              <a:t>și</a:t>
            </a:r>
            <a:r>
              <a:rPr lang="en-GB" dirty="0"/>
              <a:t> din </a:t>
            </a:r>
            <a:r>
              <a:rPr lang="en-GB" dirty="0" err="1"/>
              <a:t>ce</a:t>
            </a:r>
            <a:r>
              <a:rPr lang="en-GB" dirty="0"/>
              <a:t> </a:t>
            </a:r>
            <a:r>
              <a:rPr lang="en-GB" dirty="0" err="1"/>
              <a:t>este</a:t>
            </a:r>
            <a:r>
              <a:rPr lang="en-GB" dirty="0"/>
              <a:t> </a:t>
            </a:r>
            <a:r>
              <a:rPr lang="en-GB" dirty="0" err="1"/>
              <a:t>aceasta</a:t>
            </a:r>
            <a:r>
              <a:rPr lang="en-GB" dirty="0"/>
              <a:t> </a:t>
            </a:r>
            <a:r>
              <a:rPr lang="en-GB" dirty="0" err="1"/>
              <a:t>constituită</a:t>
            </a:r>
            <a:r>
              <a:rPr lang="en-GB" dirty="0"/>
              <a:t>– aspect important </a:t>
            </a:r>
            <a:r>
              <a:rPr lang="en-GB" dirty="0" err="1"/>
              <a:t>pentru</a:t>
            </a:r>
            <a:r>
              <a:rPr lang="en-GB" dirty="0"/>
              <a:t> a </a:t>
            </a:r>
            <a:r>
              <a:rPr lang="en-GB" dirty="0" err="1"/>
              <a:t>putea</a:t>
            </a:r>
            <a:r>
              <a:rPr lang="en-GB" dirty="0"/>
              <a:t> </a:t>
            </a:r>
            <a:r>
              <a:rPr lang="en-GB" dirty="0" err="1"/>
              <a:t>înțelege</a:t>
            </a:r>
            <a:r>
              <a:rPr lang="en-GB" dirty="0"/>
              <a:t> </a:t>
            </a:r>
            <a:r>
              <a:rPr lang="en-GB" dirty="0" err="1"/>
              <a:t>modul</a:t>
            </a:r>
            <a:r>
              <a:rPr lang="en-GB" dirty="0"/>
              <a:t> </a:t>
            </a:r>
            <a:r>
              <a:rPr lang="en-GB" dirty="0" err="1"/>
              <a:t>în</a:t>
            </a:r>
            <a:r>
              <a:rPr lang="en-GB" dirty="0"/>
              <a:t> care </a:t>
            </a:r>
            <a:r>
              <a:rPr lang="en-GB" dirty="0" err="1"/>
              <a:t>funcționează</a:t>
            </a:r>
            <a:r>
              <a:rPr lang="en-GB" dirty="0"/>
              <a:t> </a:t>
            </a:r>
            <a:r>
              <a:rPr lang="en-GB" dirty="0" err="1"/>
              <a:t>internetul</a:t>
            </a:r>
            <a:endParaRPr lang="en-GB" dirty="0"/>
          </a:p>
          <a:p>
            <a:endParaRPr lang="en-GB" dirty="0"/>
          </a:p>
          <a:p>
            <a:r>
              <a:rPr lang="en-GB" dirty="0" err="1"/>
              <a:t>Formatorul</a:t>
            </a:r>
            <a:r>
              <a:rPr lang="en-GB" dirty="0"/>
              <a:t> </a:t>
            </a:r>
            <a:r>
              <a:rPr lang="en-GB" dirty="0" err="1"/>
              <a:t>trebuie</a:t>
            </a:r>
            <a:r>
              <a:rPr lang="en-GB" dirty="0"/>
              <a:t> </a:t>
            </a:r>
            <a:r>
              <a:rPr lang="en-GB" dirty="0" err="1"/>
              <a:t>să</a:t>
            </a:r>
            <a:r>
              <a:rPr lang="en-GB" dirty="0"/>
              <a:t> </a:t>
            </a:r>
            <a:r>
              <a:rPr lang="en-GB" dirty="0" err="1"/>
              <a:t>deschidă</a:t>
            </a:r>
            <a:r>
              <a:rPr lang="en-GB" dirty="0"/>
              <a:t> </a:t>
            </a:r>
            <a:r>
              <a:rPr lang="en-GB" dirty="0" err="1"/>
              <a:t>această</a:t>
            </a:r>
            <a:r>
              <a:rPr lang="en-GB" dirty="0"/>
              <a:t> </a:t>
            </a:r>
            <a:r>
              <a:rPr lang="en-GB" dirty="0" err="1"/>
              <a:t>sesiune</a:t>
            </a:r>
            <a:r>
              <a:rPr lang="en-GB" dirty="0"/>
              <a:t> cu o </a:t>
            </a:r>
            <a:r>
              <a:rPr lang="en-GB" dirty="0" err="1"/>
              <a:t>întrebare</a:t>
            </a:r>
            <a:r>
              <a:rPr lang="en-GB" dirty="0"/>
              <a:t> </a:t>
            </a:r>
            <a:r>
              <a:rPr lang="en-GB" dirty="0" err="1"/>
              <a:t>deschisă</a:t>
            </a:r>
            <a:r>
              <a:rPr lang="en-GB" dirty="0"/>
              <a:t> </a:t>
            </a:r>
            <a:r>
              <a:rPr lang="en-GB" dirty="0" err="1"/>
              <a:t>adresată</a:t>
            </a:r>
            <a:r>
              <a:rPr lang="en-GB" dirty="0"/>
              <a:t> </a:t>
            </a:r>
            <a:r>
              <a:rPr lang="en-GB" dirty="0" err="1"/>
              <a:t>delegaților</a:t>
            </a:r>
            <a:r>
              <a:rPr lang="en-GB" dirty="0"/>
              <a:t> – </a:t>
            </a:r>
            <a:r>
              <a:rPr lang="en-GB" dirty="0" err="1"/>
              <a:t>petrecând</a:t>
            </a:r>
            <a:r>
              <a:rPr lang="en-GB" dirty="0"/>
              <a:t> </a:t>
            </a:r>
            <a:r>
              <a:rPr lang="en-GB" dirty="0" err="1"/>
              <a:t>puțin</a:t>
            </a:r>
            <a:r>
              <a:rPr lang="en-GB" dirty="0"/>
              <a:t> </a:t>
            </a:r>
            <a:r>
              <a:rPr lang="en-GB" dirty="0" err="1"/>
              <a:t>timp</a:t>
            </a:r>
            <a:r>
              <a:rPr lang="en-GB" dirty="0"/>
              <a:t> </a:t>
            </a:r>
            <a:r>
              <a:rPr lang="en-GB" dirty="0" err="1"/>
              <a:t>în</a:t>
            </a:r>
            <a:r>
              <a:rPr lang="en-GB" dirty="0"/>
              <a:t> </a:t>
            </a:r>
            <a:r>
              <a:rPr lang="en-GB" dirty="0" err="1"/>
              <a:t>încercarea</a:t>
            </a:r>
            <a:r>
              <a:rPr lang="en-GB" dirty="0"/>
              <a:t> de a-</a:t>
            </a:r>
            <a:r>
              <a:rPr lang="en-GB" dirty="0" err="1"/>
              <a:t>i</a:t>
            </a:r>
            <a:r>
              <a:rPr lang="en-GB" dirty="0"/>
              <a:t> </a:t>
            </a:r>
            <a:r>
              <a:rPr lang="en-GB" dirty="0" err="1"/>
              <a:t>determina</a:t>
            </a:r>
            <a:r>
              <a:rPr lang="en-GB" dirty="0"/>
              <a:t> </a:t>
            </a:r>
            <a:r>
              <a:rPr lang="en-GB" dirty="0" err="1"/>
              <a:t>să</a:t>
            </a:r>
            <a:r>
              <a:rPr lang="en-GB" dirty="0"/>
              <a:t> </a:t>
            </a:r>
            <a:r>
              <a:rPr lang="en-GB" dirty="0" err="1"/>
              <a:t>descrie</a:t>
            </a:r>
            <a:r>
              <a:rPr lang="en-GB" dirty="0"/>
              <a:t> </a:t>
            </a:r>
            <a:r>
              <a:rPr lang="en-GB" dirty="0" err="1"/>
              <a:t>ce</a:t>
            </a:r>
            <a:r>
              <a:rPr lang="en-GB" dirty="0"/>
              <a:t> </a:t>
            </a:r>
            <a:r>
              <a:rPr lang="en-GB" dirty="0" err="1"/>
              <a:t>anume</a:t>
            </a:r>
            <a:r>
              <a:rPr lang="en-GB" dirty="0"/>
              <a:t> cred </a:t>
            </a:r>
            <a:r>
              <a:rPr lang="en-GB" dirty="0" err="1"/>
              <a:t>ei</a:t>
            </a:r>
            <a:r>
              <a:rPr lang="en-GB" dirty="0"/>
              <a:t> </a:t>
            </a:r>
            <a:r>
              <a:rPr lang="en-GB" dirty="0" err="1"/>
              <a:t>că</a:t>
            </a:r>
            <a:r>
              <a:rPr lang="en-GB" dirty="0"/>
              <a:t> </a:t>
            </a:r>
            <a:r>
              <a:rPr lang="en-GB" dirty="0" err="1"/>
              <a:t>este</a:t>
            </a:r>
            <a:r>
              <a:rPr lang="en-GB" dirty="0"/>
              <a:t> </a:t>
            </a:r>
            <a:r>
              <a:rPr lang="en-GB" dirty="0" err="1"/>
              <a:t>criminalitatea</a:t>
            </a:r>
            <a:r>
              <a:rPr lang="en-GB" dirty="0"/>
              <a:t> </a:t>
            </a:r>
            <a:r>
              <a:rPr lang="en-GB" dirty="0" err="1"/>
              <a:t>informatică</a:t>
            </a:r>
            <a:r>
              <a:rPr lang="en-GB" dirty="0"/>
              <a:t>.</a:t>
            </a:r>
          </a:p>
          <a:p>
            <a:endParaRPr lang="en-GB" dirty="0"/>
          </a:p>
          <a:p>
            <a:r>
              <a:rPr lang="en-GB" dirty="0"/>
              <a:t>Se </a:t>
            </a:r>
            <a:r>
              <a:rPr lang="en-GB" dirty="0" err="1"/>
              <a:t>poate</a:t>
            </a:r>
            <a:r>
              <a:rPr lang="en-GB" dirty="0"/>
              <a:t> face </a:t>
            </a:r>
            <a:r>
              <a:rPr lang="en-GB" dirty="0" err="1"/>
              <a:t>în</a:t>
            </a:r>
            <a:r>
              <a:rPr lang="en-GB" dirty="0"/>
              <a:t> forum </a:t>
            </a:r>
            <a:r>
              <a:rPr lang="en-GB" dirty="0" err="1"/>
              <a:t>deschis</a:t>
            </a:r>
            <a:r>
              <a:rPr lang="en-GB" dirty="0"/>
              <a:t> – </a:t>
            </a:r>
            <a:r>
              <a:rPr lang="en-GB" dirty="0" err="1"/>
              <a:t>sau</a:t>
            </a:r>
            <a:r>
              <a:rPr lang="en-GB" dirty="0"/>
              <a:t> se </a:t>
            </a:r>
            <a:r>
              <a:rPr lang="en-GB" dirty="0" err="1"/>
              <a:t>poate</a:t>
            </a:r>
            <a:r>
              <a:rPr lang="en-GB" dirty="0"/>
              <a:t> face </a:t>
            </a:r>
            <a:r>
              <a:rPr lang="en-GB" dirty="0" err="1"/>
              <a:t>în</a:t>
            </a:r>
            <a:r>
              <a:rPr lang="en-GB" dirty="0"/>
              <a:t> </a:t>
            </a:r>
            <a:r>
              <a:rPr lang="en-GB" dirty="0" err="1"/>
              <a:t>grupuri</a:t>
            </a:r>
            <a:r>
              <a:rPr lang="en-GB" dirty="0"/>
              <a:t> </a:t>
            </a:r>
            <a:r>
              <a:rPr lang="en-GB" dirty="0" err="1"/>
              <a:t>mai</a:t>
            </a:r>
            <a:r>
              <a:rPr lang="en-GB" dirty="0"/>
              <a:t> </a:t>
            </a:r>
            <a:r>
              <a:rPr lang="en-GB" dirty="0" err="1"/>
              <a:t>mici</a:t>
            </a:r>
            <a:r>
              <a:rPr lang="en-GB" dirty="0"/>
              <a:t>. </a:t>
            </a:r>
            <a:r>
              <a:rPr lang="pt-BR" dirty="0"/>
              <a:t>Ideea este de a obține o definiție nespecialistă a ce anume reprezintă aceasta</a:t>
            </a:r>
            <a:endParaRPr lang="en-GB" dirty="0"/>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14</a:t>
            </a:fld>
            <a:endParaRPr lang="en-GB"/>
          </a:p>
        </p:txBody>
      </p:sp>
    </p:spTree>
    <p:extLst>
      <p:ext uri="{BB962C8B-B14F-4D97-AF65-F5344CB8AC3E}">
        <p14:creationId xmlns:p14="http://schemas.microsoft.com/office/powerpoint/2010/main" val="2423915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Înainte</a:t>
            </a:r>
            <a:r>
              <a:rPr lang="en-GB" dirty="0"/>
              <a:t> de a </a:t>
            </a:r>
            <a:r>
              <a:rPr lang="en-GB" dirty="0" err="1"/>
              <a:t>trece</a:t>
            </a:r>
            <a:r>
              <a:rPr lang="en-GB" dirty="0"/>
              <a:t> la internet, </a:t>
            </a:r>
            <a:r>
              <a:rPr lang="en-GB" dirty="0" err="1"/>
              <a:t>trebuie</a:t>
            </a:r>
            <a:r>
              <a:rPr lang="en-GB" dirty="0"/>
              <a:t> </a:t>
            </a:r>
            <a:r>
              <a:rPr lang="en-GB" dirty="0" err="1"/>
              <a:t>să</a:t>
            </a:r>
            <a:r>
              <a:rPr lang="en-GB" dirty="0"/>
              <a:t> </a:t>
            </a:r>
            <a:r>
              <a:rPr lang="en-GB" dirty="0" err="1"/>
              <a:t>punem</a:t>
            </a:r>
            <a:r>
              <a:rPr lang="en-GB" dirty="0"/>
              <a:t> </a:t>
            </a:r>
            <a:r>
              <a:rPr lang="en-GB" dirty="0" err="1"/>
              <a:t>puțin</a:t>
            </a:r>
            <a:r>
              <a:rPr lang="en-GB" dirty="0"/>
              <a:t> </a:t>
            </a:r>
            <a:r>
              <a:rPr lang="en-GB" dirty="0" err="1"/>
              <a:t>în</a:t>
            </a:r>
            <a:r>
              <a:rPr lang="en-GB" dirty="0"/>
              <a:t> </a:t>
            </a:r>
            <a:r>
              <a:rPr lang="en-GB" dirty="0" err="1"/>
              <a:t>perspectivă</a:t>
            </a:r>
            <a:r>
              <a:rPr lang="en-GB" dirty="0"/>
              <a:t> </a:t>
            </a:r>
            <a:r>
              <a:rPr lang="en-GB" dirty="0" err="1"/>
              <a:t>ce</a:t>
            </a:r>
            <a:r>
              <a:rPr lang="en-GB" dirty="0"/>
              <a:t> </a:t>
            </a:r>
            <a:r>
              <a:rPr lang="en-GB" dirty="0" err="1"/>
              <a:t>anume</a:t>
            </a:r>
            <a:r>
              <a:rPr lang="en-GB" dirty="0"/>
              <a:t> </a:t>
            </a:r>
            <a:r>
              <a:rPr lang="en-GB" dirty="0" err="1"/>
              <a:t>reprezintă</a:t>
            </a:r>
            <a:r>
              <a:rPr lang="en-GB" dirty="0"/>
              <a:t> o </a:t>
            </a:r>
            <a:r>
              <a:rPr lang="en-GB" dirty="0" err="1"/>
              <a:t>rețea</a:t>
            </a:r>
            <a:r>
              <a:rPr lang="en-GB" dirty="0"/>
              <a:t> </a:t>
            </a:r>
            <a:r>
              <a:rPr lang="en-GB" dirty="0" err="1"/>
              <a:t>și</a:t>
            </a:r>
            <a:r>
              <a:rPr lang="en-GB" dirty="0"/>
              <a:t> din </a:t>
            </a:r>
            <a:r>
              <a:rPr lang="en-GB" dirty="0" err="1"/>
              <a:t>ce</a:t>
            </a:r>
            <a:r>
              <a:rPr lang="en-GB" dirty="0"/>
              <a:t> </a:t>
            </a:r>
            <a:r>
              <a:rPr lang="en-GB" dirty="0" err="1"/>
              <a:t>este</a:t>
            </a:r>
            <a:r>
              <a:rPr lang="en-GB" dirty="0"/>
              <a:t> </a:t>
            </a:r>
            <a:r>
              <a:rPr lang="en-GB" dirty="0" err="1"/>
              <a:t>aceasta</a:t>
            </a:r>
            <a:r>
              <a:rPr lang="en-GB" dirty="0"/>
              <a:t> </a:t>
            </a:r>
            <a:r>
              <a:rPr lang="en-GB" dirty="0" err="1"/>
              <a:t>constituită</a:t>
            </a:r>
            <a:r>
              <a:rPr lang="en-GB" dirty="0"/>
              <a:t> – aspect important </a:t>
            </a:r>
            <a:r>
              <a:rPr lang="en-GB" dirty="0" err="1"/>
              <a:t>pentru</a:t>
            </a:r>
            <a:r>
              <a:rPr lang="en-GB" dirty="0"/>
              <a:t> a </a:t>
            </a:r>
            <a:r>
              <a:rPr lang="en-GB" dirty="0" err="1"/>
              <a:t>putea</a:t>
            </a:r>
            <a:r>
              <a:rPr lang="en-GB" dirty="0"/>
              <a:t> </a:t>
            </a:r>
            <a:r>
              <a:rPr lang="en-GB" dirty="0" err="1"/>
              <a:t>înțelege</a:t>
            </a:r>
            <a:r>
              <a:rPr lang="en-GB" dirty="0"/>
              <a:t> </a:t>
            </a:r>
            <a:r>
              <a:rPr lang="en-GB" dirty="0" err="1"/>
              <a:t>modul</a:t>
            </a:r>
            <a:r>
              <a:rPr lang="en-GB" dirty="0"/>
              <a:t> </a:t>
            </a:r>
            <a:r>
              <a:rPr lang="en-GB" dirty="0" err="1"/>
              <a:t>în</a:t>
            </a:r>
            <a:r>
              <a:rPr lang="en-GB" dirty="0"/>
              <a:t> care </a:t>
            </a:r>
            <a:r>
              <a:rPr lang="en-GB" dirty="0" err="1"/>
              <a:t>funcționează</a:t>
            </a:r>
            <a:r>
              <a:rPr lang="en-GB" dirty="0"/>
              <a:t> </a:t>
            </a:r>
            <a:r>
              <a:rPr lang="en-GB" dirty="0" err="1"/>
              <a:t>internetul</a:t>
            </a:r>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15</a:t>
            </a:fld>
            <a:endParaRPr lang="en-US" altLang="en-US"/>
          </a:p>
        </p:txBody>
      </p:sp>
    </p:spTree>
    <p:extLst>
      <p:ext uri="{BB962C8B-B14F-4D97-AF65-F5344CB8AC3E}">
        <p14:creationId xmlns:p14="http://schemas.microsoft.com/office/powerpoint/2010/main" val="2629596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Acest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slide</a:t>
            </a:r>
            <a:r>
              <a:rPr lang="ro-RO" sz="1800" dirty="0">
                <a:effectLst/>
                <a:latin typeface="Calibri" panose="020F0502020204030204" pitchFamily="34" charset="0"/>
                <a:ea typeface="Calibri" panose="020F0502020204030204" pitchFamily="34" charset="0"/>
                <a:cs typeface="Times New Roman" panose="02020603050405020304" pitchFamily="18" charset="0"/>
              </a:rPr>
              <a:t> reprezintă o simplă introducere la ghid. Este important ca pentru formarea națională, formatorul să includă legislația națională și orice orientări care ar putea fi disponibile. Se indică faptul că o comparație între orientările naționale și cele ale COE sunt utile ca și indicații privind compatibilitatea standardelor naționale cu cele aplicate la nivel internațional.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Ghidul poate fi aplicat în toate cazurile în care ar trebui confiscate probe electronice.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Fiecare țară trebuie să ia în considerare propriile documente și reglementări legale, atunci când interpretează măsurile propuse în acest document.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În plus, fiecare țară trebuie să adauge informațiile de contact ale propriilor unități experte.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O organizație sau agenție care dorește să aplice procedurile recomandate trebuie să stabilească responsabilitățile pentru pașii/acțiunile individuale în conformitate cu structura sa internă.</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16</a:t>
            </a:fld>
            <a:endParaRPr lang="en-US" altLang="en-US"/>
          </a:p>
        </p:txBody>
      </p:sp>
    </p:spTree>
    <p:extLst>
      <p:ext uri="{BB962C8B-B14F-4D97-AF65-F5344CB8AC3E}">
        <p14:creationId xmlns:p14="http://schemas.microsoft.com/office/powerpoint/2010/main" val="2165624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Necesitatea: </a:t>
            </a:r>
            <a:r>
              <a:rPr lang="ro-RO" sz="1800" dirty="0">
                <a:effectLst/>
                <a:latin typeface="Calibri" panose="020F0502020204030204" pitchFamily="34" charset="0"/>
                <a:ea typeface="Calibri" panose="020F0502020204030204" pitchFamily="34" charset="0"/>
                <a:cs typeface="Times New Roman" panose="02020603050405020304" pitchFamily="18" charset="0"/>
              </a:rPr>
              <a:t>Solicitări făcute de participanții la numeroase activități organizate în cadrul diferitelor proiecte de criminalitate informatică ale Consiliului Europei, inclusiv proiecte comune cu Uniunea Europeană, care subliniază necesitatea unei mai bune îndrumări în tratarea probelor electronice.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Acest ghid este destinat utilizării de către persoanele care se confruntă cu surse de probe electronice în cursul activității lor și care intenționează să utilizeze informațiile obținute din acele surse din sistemul de justiție al țării lor, sau în sistemul de justiție dintr-o altă jurisdicție.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Acest ghid trebuie privit ca un șablon de document care poate fi adaptat și personalizat de către țări, pe baza legislației, practicii și procedurii proprii.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Ghidul stabilește câteva principii generale, pentru orientarea cititorului. Aceste principii sunt în conformitate cu cele general acceptate la nivel internațional drept bune practici în tratarea probelor electronice.</a:t>
            </a:r>
            <a:r>
              <a:rPr lang="en-US" dirty="0"/>
              <a:t>  </a:t>
            </a:r>
            <a:endParaRPr lang="en-GB" dirty="0"/>
          </a:p>
          <a:p>
            <a:pPr algn="just"/>
            <a:endParaRPr lang="en-GB" dirty="0"/>
          </a:p>
          <a:p>
            <a:pPr algn="just">
              <a:lnSpc>
                <a:spcPct val="120000"/>
              </a:lnSpc>
            </a:pPr>
            <a:endParaRPr lang="en-GB" dirty="0">
              <a:effectLst/>
            </a:endParaRP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17</a:t>
            </a:fld>
            <a:endParaRPr lang="en-US" altLang="en-US"/>
          </a:p>
        </p:txBody>
      </p:sp>
    </p:spTree>
    <p:extLst>
      <p:ext uri="{BB962C8B-B14F-4D97-AF65-F5344CB8AC3E}">
        <p14:creationId xmlns:p14="http://schemas.microsoft.com/office/powerpoint/2010/main" val="2973392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Acest ghid a fost elaborat în scopul utilizării de către țările care își dezvoltă răspunsul față de criminalitatea informatică și stabilesc norme și protocoale pentru a face față probelor electronice.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Majoritatea ghidurilor existente au fost create pentru comunitatea din domeniul aplicării legii.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Acest ghid este destinat unui public mai larg și include, de asemenea, judecători, procurori și alți membri ai sistemului de justiție, precum anchetatori din sectorul privat, avocați, notari și grefieri.</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18</a:t>
            </a:fld>
            <a:endParaRPr lang="en-US" altLang="en-US"/>
          </a:p>
        </p:txBody>
      </p:sp>
    </p:spTree>
    <p:extLst>
      <p:ext uri="{BB962C8B-B14F-4D97-AF65-F5344CB8AC3E}">
        <p14:creationId xmlns:p14="http://schemas.microsoft.com/office/powerpoint/2010/main" val="1814126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Cititorul trebuie să se asigure că este pe deplin familiarizat cu legislația din propria țară care vizează probele electronice și admisibilitatea acestora.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Legea națională este sursa principală de referință, în toate circumstanțele. Nu este de așteptat ca indicațiile oferite în ghid să contravină oricărei legislații naționale în ceea ce privește aspectele practice ale gestionării acestor probe.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Ghidul este împărțit în secțiuni cronologice care urmăresc să ofere asistență oricărei persoane care gestionează probe electronice.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Acestea acoperă toate etapele, de la identificarea inițială a surselor de probe potențiale, până la căutarea și confiscarea datelor, inclusiv captarea de pe Internet, până la analiza, pregătirea și raportarea probelor.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Urmează apoi secțiuni specializate pentru sectorul de aplicare a legii, procurori, judecători și anchetatori din sectorul privat, avocați, notari și grefieri.</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19</a:t>
            </a:fld>
            <a:endParaRPr lang="en-US" altLang="en-US"/>
          </a:p>
        </p:txBody>
      </p:sp>
    </p:spTree>
    <p:extLst>
      <p:ext uri="{BB962C8B-B14F-4D97-AF65-F5344CB8AC3E}">
        <p14:creationId xmlns:p14="http://schemas.microsoft.com/office/powerpoint/2010/main" val="4112098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dirty="0"/>
              <a:t>Această sesiune urmează să fie divizată în 5</a:t>
            </a:r>
            <a:r>
              <a:rPr lang="en-GB" sz="1200" dirty="0"/>
              <a:t> p</a:t>
            </a:r>
            <a:r>
              <a:rPr lang="ro-RO" sz="1200" dirty="0" err="1"/>
              <a:t>ărți</a:t>
            </a:r>
            <a:r>
              <a:rPr lang="ro-RO" sz="1200" dirty="0"/>
              <a:t>, pentru a oferi perioade de pauză naturală</a:t>
            </a:r>
            <a:r>
              <a:rPr lang="en-GB" sz="1200" dirty="0"/>
              <a:t>.</a:t>
            </a:r>
          </a:p>
          <a:p>
            <a:r>
              <a:rPr lang="en-GB" sz="1200" dirty="0"/>
              <a:t>Ide</a:t>
            </a:r>
            <a:r>
              <a:rPr lang="ro-RO" sz="1200" dirty="0"/>
              <a:t>e</a:t>
            </a:r>
            <a:r>
              <a:rPr lang="en-GB" sz="1200" dirty="0"/>
              <a:t>a </a:t>
            </a:r>
            <a:r>
              <a:rPr lang="ro-RO" sz="1200" dirty="0"/>
              <a:t>este să se descrie ce anume reprezintă un </a:t>
            </a:r>
            <a:r>
              <a:rPr lang="ro-RO" sz="1200" dirty="0" err="1"/>
              <a:t>co</a:t>
            </a:r>
            <a:r>
              <a:rPr lang="en-GB" sz="1200" dirty="0" err="1"/>
              <a:t>mputer</a:t>
            </a:r>
            <a:r>
              <a:rPr lang="en-GB" sz="1200" dirty="0"/>
              <a:t> – </a:t>
            </a:r>
            <a:r>
              <a:rPr lang="ro-RO" sz="1200" dirty="0"/>
              <a:t>sau un dispozitiv </a:t>
            </a:r>
            <a:r>
              <a:rPr lang="en-GB" sz="1200" dirty="0" err="1"/>
              <a:t>capab</a:t>
            </a:r>
            <a:r>
              <a:rPr lang="ro-RO" sz="1200" dirty="0"/>
              <a:t>i</a:t>
            </a:r>
            <a:r>
              <a:rPr lang="en-GB" sz="1200" dirty="0"/>
              <a:t>l</a:t>
            </a:r>
            <a:r>
              <a:rPr lang="ro-RO" sz="1200" dirty="0"/>
              <a:t> să se c</a:t>
            </a:r>
            <a:r>
              <a:rPr lang="en-GB" sz="1200" dirty="0" err="1"/>
              <a:t>onect</a:t>
            </a:r>
            <a:r>
              <a:rPr lang="ro-RO" sz="1200" dirty="0" err="1"/>
              <a:t>eze</a:t>
            </a:r>
            <a:r>
              <a:rPr lang="ro-RO" sz="1200" dirty="0"/>
              <a:t> la I</a:t>
            </a:r>
            <a:r>
              <a:rPr lang="en-GB" sz="1200" dirty="0" err="1"/>
              <a:t>nternet</a:t>
            </a:r>
            <a:r>
              <a:rPr lang="ro-RO" sz="1200" dirty="0"/>
              <a:t>,</a:t>
            </a:r>
            <a:r>
              <a:rPr lang="en-GB" sz="1200" dirty="0"/>
              <a:t> </a:t>
            </a:r>
            <a:r>
              <a:rPr lang="ro-RO" sz="1200" dirty="0"/>
              <a:t>toate prezentând </a:t>
            </a:r>
            <a:r>
              <a:rPr lang="en-GB" sz="1200" dirty="0" err="1"/>
              <a:t>similarit</a:t>
            </a:r>
            <a:r>
              <a:rPr lang="ro-RO" sz="1200" dirty="0" err="1"/>
              <a:t>ăți</a:t>
            </a:r>
            <a:endParaRPr lang="en-GB" sz="1200" dirty="0"/>
          </a:p>
          <a:p>
            <a:r>
              <a:rPr lang="ro-RO" sz="1200" dirty="0"/>
              <a:t>Se va </a:t>
            </a:r>
            <a:r>
              <a:rPr lang="en-GB" sz="1200" dirty="0" err="1"/>
              <a:t>descri</a:t>
            </a:r>
            <a:r>
              <a:rPr lang="ro-RO" sz="1200" dirty="0"/>
              <a:t>e ce reprezintă I</a:t>
            </a:r>
            <a:r>
              <a:rPr lang="en-GB" sz="1200" dirty="0" err="1"/>
              <a:t>nternet</a:t>
            </a:r>
            <a:r>
              <a:rPr lang="ro-RO" sz="1200" dirty="0" err="1"/>
              <a:t>ul</a:t>
            </a:r>
            <a:r>
              <a:rPr lang="ro-RO" sz="1200" dirty="0"/>
              <a:t> și cum anume funcționează</a:t>
            </a:r>
            <a:endParaRPr lang="en-GB" sz="1200" dirty="0"/>
          </a:p>
          <a:p>
            <a:r>
              <a:rPr lang="ro-RO" sz="1200" dirty="0"/>
              <a:t>Apoi se verifică modul în care </a:t>
            </a:r>
            <a:r>
              <a:rPr lang="en-GB" sz="1200" dirty="0"/>
              <a:t>computer</a:t>
            </a:r>
            <a:r>
              <a:rPr lang="ro-RO" sz="1200" dirty="0" err="1"/>
              <a:t>ul</a:t>
            </a:r>
            <a:r>
              <a:rPr lang="en-GB" sz="1200" dirty="0"/>
              <a:t> </a:t>
            </a:r>
            <a:r>
              <a:rPr lang="ro-RO" sz="1200" dirty="0"/>
              <a:t>se </a:t>
            </a:r>
            <a:r>
              <a:rPr lang="en-GB" sz="1200" dirty="0" err="1"/>
              <a:t>conect</a:t>
            </a:r>
            <a:r>
              <a:rPr lang="ro-RO" sz="1200" dirty="0" err="1"/>
              <a:t>ează</a:t>
            </a:r>
            <a:r>
              <a:rPr lang="ro-RO" sz="1200" dirty="0"/>
              <a:t> la I</a:t>
            </a:r>
            <a:r>
              <a:rPr lang="en-GB" sz="1200" dirty="0" err="1"/>
              <a:t>nternet</a:t>
            </a:r>
            <a:endParaRPr lang="en-GB" sz="1200" dirty="0"/>
          </a:p>
          <a:p>
            <a:r>
              <a:rPr lang="en-GB" sz="1200" dirty="0"/>
              <a:t>A</a:t>
            </a:r>
            <a:r>
              <a:rPr lang="ro-RO" sz="1200" dirty="0" err="1"/>
              <a:t>poi</a:t>
            </a:r>
            <a:r>
              <a:rPr lang="ro-RO" sz="1200" dirty="0"/>
              <a:t> se verifică ce există pe Internetul în sine</a:t>
            </a:r>
            <a:endParaRPr lang="en-GB" sz="1200" dirty="0"/>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2</a:t>
            </a:fld>
            <a:endParaRPr lang="en-GB"/>
          </a:p>
        </p:txBody>
      </p:sp>
    </p:spTree>
    <p:extLst>
      <p:ext uri="{BB962C8B-B14F-4D97-AF65-F5344CB8AC3E}">
        <p14:creationId xmlns:p14="http://schemas.microsoft.com/office/powerpoint/2010/main" val="3009816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Acest </a:t>
            </a:r>
            <a:r>
              <a:rPr lang="en-GB" dirty="0"/>
              <a:t>slide </a:t>
            </a:r>
            <a:r>
              <a:rPr lang="ro-RO" dirty="0"/>
              <a:t>evidențiază modul în care este alcătuit ghidul</a:t>
            </a:r>
            <a:r>
              <a:rPr lang="en-GB" dirty="0"/>
              <a:t> – </a:t>
            </a:r>
            <a:r>
              <a:rPr lang="ro-RO" dirty="0"/>
              <a:t>și conținutul acestuia</a:t>
            </a:r>
            <a:endParaRPr lang="en-GB" dirty="0"/>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20</a:t>
            </a:fld>
            <a:endParaRPr lang="en-US" altLang="en-US"/>
          </a:p>
        </p:txBody>
      </p:sp>
    </p:spTree>
    <p:extLst>
      <p:ext uri="{BB962C8B-B14F-4D97-AF65-F5344CB8AC3E}">
        <p14:creationId xmlns:p14="http://schemas.microsoft.com/office/powerpoint/2010/main" val="2776139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Înainte</a:t>
            </a:r>
            <a:r>
              <a:rPr lang="en-GB" dirty="0"/>
              <a:t> de a </a:t>
            </a:r>
            <a:r>
              <a:rPr lang="en-GB" dirty="0" err="1"/>
              <a:t>trece</a:t>
            </a:r>
            <a:r>
              <a:rPr lang="en-GB" dirty="0"/>
              <a:t> la internet, </a:t>
            </a:r>
            <a:r>
              <a:rPr lang="en-GB" dirty="0" err="1"/>
              <a:t>trebuie</a:t>
            </a:r>
            <a:r>
              <a:rPr lang="en-GB" dirty="0"/>
              <a:t> </a:t>
            </a:r>
            <a:r>
              <a:rPr lang="en-GB" dirty="0" err="1"/>
              <a:t>să</a:t>
            </a:r>
            <a:r>
              <a:rPr lang="en-GB" dirty="0"/>
              <a:t> </a:t>
            </a:r>
            <a:r>
              <a:rPr lang="en-GB" dirty="0" err="1"/>
              <a:t>punem</a:t>
            </a:r>
            <a:r>
              <a:rPr lang="en-GB" dirty="0"/>
              <a:t> </a:t>
            </a:r>
            <a:r>
              <a:rPr lang="en-GB" dirty="0" err="1"/>
              <a:t>puțin</a:t>
            </a:r>
            <a:r>
              <a:rPr lang="en-GB" dirty="0"/>
              <a:t> </a:t>
            </a:r>
            <a:r>
              <a:rPr lang="en-GB" dirty="0" err="1"/>
              <a:t>în</a:t>
            </a:r>
            <a:r>
              <a:rPr lang="en-GB" dirty="0"/>
              <a:t> </a:t>
            </a:r>
            <a:r>
              <a:rPr lang="en-GB" dirty="0" err="1"/>
              <a:t>perspectivă</a:t>
            </a:r>
            <a:r>
              <a:rPr lang="en-GB" dirty="0"/>
              <a:t> </a:t>
            </a:r>
            <a:r>
              <a:rPr lang="en-GB" dirty="0" err="1"/>
              <a:t>ce</a:t>
            </a:r>
            <a:r>
              <a:rPr lang="en-GB" dirty="0"/>
              <a:t> </a:t>
            </a:r>
            <a:r>
              <a:rPr lang="en-GB" dirty="0" err="1"/>
              <a:t>anume</a:t>
            </a:r>
            <a:r>
              <a:rPr lang="en-GB" dirty="0"/>
              <a:t> </a:t>
            </a:r>
            <a:r>
              <a:rPr lang="en-GB" dirty="0" err="1"/>
              <a:t>reprezintă</a:t>
            </a:r>
            <a:r>
              <a:rPr lang="en-GB" dirty="0"/>
              <a:t> o </a:t>
            </a:r>
            <a:r>
              <a:rPr lang="en-GB" dirty="0" err="1"/>
              <a:t>rețea</a:t>
            </a:r>
            <a:r>
              <a:rPr lang="en-GB" dirty="0"/>
              <a:t> </a:t>
            </a:r>
            <a:r>
              <a:rPr lang="en-GB" dirty="0" err="1"/>
              <a:t>și</a:t>
            </a:r>
            <a:r>
              <a:rPr lang="en-GB" dirty="0"/>
              <a:t> din </a:t>
            </a:r>
            <a:r>
              <a:rPr lang="en-GB" dirty="0" err="1"/>
              <a:t>ce</a:t>
            </a:r>
            <a:r>
              <a:rPr lang="en-GB" dirty="0"/>
              <a:t> </a:t>
            </a:r>
            <a:r>
              <a:rPr lang="en-GB" dirty="0" err="1"/>
              <a:t>este</a:t>
            </a:r>
            <a:r>
              <a:rPr lang="en-GB" dirty="0"/>
              <a:t> </a:t>
            </a:r>
            <a:r>
              <a:rPr lang="en-GB" dirty="0" err="1"/>
              <a:t>aceasta</a:t>
            </a:r>
            <a:r>
              <a:rPr lang="en-GB" dirty="0"/>
              <a:t> </a:t>
            </a:r>
            <a:r>
              <a:rPr lang="en-GB" dirty="0" err="1"/>
              <a:t>constituită</a:t>
            </a:r>
            <a:r>
              <a:rPr lang="en-GB" dirty="0"/>
              <a:t>– aspect important </a:t>
            </a:r>
            <a:r>
              <a:rPr lang="en-GB" dirty="0" err="1"/>
              <a:t>pentru</a:t>
            </a:r>
            <a:r>
              <a:rPr lang="en-GB" dirty="0"/>
              <a:t> a </a:t>
            </a:r>
            <a:r>
              <a:rPr lang="en-GB" dirty="0" err="1"/>
              <a:t>putea</a:t>
            </a:r>
            <a:r>
              <a:rPr lang="en-GB" dirty="0"/>
              <a:t> </a:t>
            </a:r>
            <a:r>
              <a:rPr lang="en-GB" dirty="0" err="1"/>
              <a:t>înțelege</a:t>
            </a:r>
            <a:r>
              <a:rPr lang="en-GB" dirty="0"/>
              <a:t> </a:t>
            </a:r>
            <a:r>
              <a:rPr lang="en-GB" dirty="0" err="1"/>
              <a:t>modul</a:t>
            </a:r>
            <a:r>
              <a:rPr lang="en-GB" dirty="0"/>
              <a:t> </a:t>
            </a:r>
            <a:r>
              <a:rPr lang="en-GB" dirty="0" err="1"/>
              <a:t>în</a:t>
            </a:r>
            <a:r>
              <a:rPr lang="en-GB" dirty="0"/>
              <a:t> care </a:t>
            </a:r>
            <a:r>
              <a:rPr lang="en-GB" dirty="0" err="1"/>
              <a:t>funcționează</a:t>
            </a:r>
            <a:r>
              <a:rPr lang="en-GB" dirty="0"/>
              <a:t> </a:t>
            </a:r>
            <a:r>
              <a:rPr lang="en-GB" dirty="0" err="1"/>
              <a:t>internetul</a:t>
            </a:r>
            <a:endParaRPr lang="en-GB" dirty="0"/>
          </a:p>
          <a:p>
            <a:endParaRPr lang="en-GB" dirty="0"/>
          </a:p>
          <a:p>
            <a:r>
              <a:rPr lang="en-GB" dirty="0" err="1"/>
              <a:t>Formatorul</a:t>
            </a:r>
            <a:r>
              <a:rPr lang="en-GB" dirty="0"/>
              <a:t> </a:t>
            </a:r>
            <a:r>
              <a:rPr lang="en-GB" dirty="0" err="1"/>
              <a:t>trebuie</a:t>
            </a:r>
            <a:r>
              <a:rPr lang="en-GB" dirty="0"/>
              <a:t> </a:t>
            </a:r>
            <a:r>
              <a:rPr lang="en-GB" dirty="0" err="1"/>
              <a:t>să</a:t>
            </a:r>
            <a:r>
              <a:rPr lang="en-GB" dirty="0"/>
              <a:t> </a:t>
            </a:r>
            <a:r>
              <a:rPr lang="en-GB" dirty="0" err="1"/>
              <a:t>deschidă</a:t>
            </a:r>
            <a:r>
              <a:rPr lang="en-GB" dirty="0"/>
              <a:t> </a:t>
            </a:r>
            <a:r>
              <a:rPr lang="en-GB" dirty="0" err="1"/>
              <a:t>această</a:t>
            </a:r>
            <a:r>
              <a:rPr lang="en-GB" dirty="0"/>
              <a:t> </a:t>
            </a:r>
            <a:r>
              <a:rPr lang="en-GB" dirty="0" err="1"/>
              <a:t>sesiune</a:t>
            </a:r>
            <a:r>
              <a:rPr lang="en-GB" dirty="0"/>
              <a:t> cu o </a:t>
            </a:r>
            <a:r>
              <a:rPr lang="en-GB" dirty="0" err="1"/>
              <a:t>întrebare</a:t>
            </a:r>
            <a:r>
              <a:rPr lang="en-GB" dirty="0"/>
              <a:t> </a:t>
            </a:r>
            <a:r>
              <a:rPr lang="en-GB" dirty="0" err="1"/>
              <a:t>deschisă</a:t>
            </a:r>
            <a:r>
              <a:rPr lang="en-GB" dirty="0"/>
              <a:t> </a:t>
            </a:r>
            <a:r>
              <a:rPr lang="en-GB" dirty="0" err="1"/>
              <a:t>adresată</a:t>
            </a:r>
            <a:r>
              <a:rPr lang="en-GB" dirty="0"/>
              <a:t> </a:t>
            </a:r>
            <a:r>
              <a:rPr lang="en-GB" dirty="0" err="1"/>
              <a:t>delegaților</a:t>
            </a:r>
            <a:r>
              <a:rPr lang="en-GB" dirty="0"/>
              <a:t> – </a:t>
            </a:r>
            <a:r>
              <a:rPr lang="en-GB" dirty="0" err="1"/>
              <a:t>petrecând</a:t>
            </a:r>
            <a:r>
              <a:rPr lang="en-GB" dirty="0"/>
              <a:t> </a:t>
            </a:r>
            <a:r>
              <a:rPr lang="en-GB" dirty="0" err="1"/>
              <a:t>puțin</a:t>
            </a:r>
            <a:r>
              <a:rPr lang="en-GB" dirty="0"/>
              <a:t> </a:t>
            </a:r>
            <a:r>
              <a:rPr lang="en-GB" dirty="0" err="1"/>
              <a:t>timp</a:t>
            </a:r>
            <a:r>
              <a:rPr lang="en-GB" dirty="0"/>
              <a:t> </a:t>
            </a:r>
            <a:r>
              <a:rPr lang="en-GB" dirty="0" err="1"/>
              <a:t>în</a:t>
            </a:r>
            <a:r>
              <a:rPr lang="en-GB" dirty="0"/>
              <a:t> </a:t>
            </a:r>
            <a:r>
              <a:rPr lang="en-GB" dirty="0" err="1"/>
              <a:t>încercarea</a:t>
            </a:r>
            <a:r>
              <a:rPr lang="en-GB" dirty="0"/>
              <a:t> de a-</a:t>
            </a:r>
            <a:r>
              <a:rPr lang="en-GB" dirty="0" err="1"/>
              <a:t>i</a:t>
            </a:r>
            <a:r>
              <a:rPr lang="en-GB" dirty="0"/>
              <a:t> </a:t>
            </a:r>
            <a:r>
              <a:rPr lang="en-GB" dirty="0" err="1"/>
              <a:t>determina</a:t>
            </a:r>
            <a:r>
              <a:rPr lang="en-GB" dirty="0"/>
              <a:t> </a:t>
            </a:r>
            <a:r>
              <a:rPr lang="en-GB" dirty="0" err="1"/>
              <a:t>să</a:t>
            </a:r>
            <a:r>
              <a:rPr lang="en-GB" dirty="0"/>
              <a:t> </a:t>
            </a:r>
            <a:r>
              <a:rPr lang="en-GB" dirty="0" err="1"/>
              <a:t>descrie</a:t>
            </a:r>
            <a:r>
              <a:rPr lang="en-GB" dirty="0"/>
              <a:t> </a:t>
            </a:r>
            <a:r>
              <a:rPr lang="en-GB" dirty="0" err="1"/>
              <a:t>ce</a:t>
            </a:r>
            <a:r>
              <a:rPr lang="en-GB" dirty="0"/>
              <a:t> </a:t>
            </a:r>
            <a:r>
              <a:rPr lang="en-GB" dirty="0" err="1"/>
              <a:t>anume</a:t>
            </a:r>
            <a:r>
              <a:rPr lang="en-GB" dirty="0"/>
              <a:t> cred </a:t>
            </a:r>
            <a:r>
              <a:rPr lang="en-GB" dirty="0" err="1"/>
              <a:t>ei</a:t>
            </a:r>
            <a:r>
              <a:rPr lang="en-GB" dirty="0"/>
              <a:t> </a:t>
            </a:r>
            <a:r>
              <a:rPr lang="en-GB" dirty="0" err="1"/>
              <a:t>că</a:t>
            </a:r>
            <a:r>
              <a:rPr lang="en-GB" dirty="0"/>
              <a:t> </a:t>
            </a:r>
            <a:r>
              <a:rPr lang="en-GB" dirty="0" err="1"/>
              <a:t>este</a:t>
            </a:r>
            <a:r>
              <a:rPr lang="en-GB" dirty="0"/>
              <a:t> </a:t>
            </a:r>
            <a:r>
              <a:rPr lang="en-GB" dirty="0" err="1"/>
              <a:t>criminalitatea</a:t>
            </a:r>
            <a:r>
              <a:rPr lang="en-GB" dirty="0"/>
              <a:t> </a:t>
            </a:r>
            <a:r>
              <a:rPr lang="en-GB" dirty="0" err="1"/>
              <a:t>informatică</a:t>
            </a:r>
            <a:r>
              <a:rPr lang="en-GB" dirty="0"/>
              <a:t>.</a:t>
            </a:r>
          </a:p>
          <a:p>
            <a:endParaRPr lang="en-GB" dirty="0"/>
          </a:p>
          <a:p>
            <a:r>
              <a:rPr lang="en-GB" dirty="0"/>
              <a:t>Se </a:t>
            </a:r>
            <a:r>
              <a:rPr lang="en-GB" dirty="0" err="1"/>
              <a:t>poate</a:t>
            </a:r>
            <a:r>
              <a:rPr lang="en-GB" dirty="0"/>
              <a:t> face </a:t>
            </a:r>
            <a:r>
              <a:rPr lang="en-GB" dirty="0" err="1"/>
              <a:t>în</a:t>
            </a:r>
            <a:r>
              <a:rPr lang="en-GB" dirty="0"/>
              <a:t> forum </a:t>
            </a:r>
            <a:r>
              <a:rPr lang="en-GB" dirty="0" err="1"/>
              <a:t>deschis</a:t>
            </a:r>
            <a:r>
              <a:rPr lang="en-GB" dirty="0"/>
              <a:t> – </a:t>
            </a:r>
            <a:r>
              <a:rPr lang="en-GB" dirty="0" err="1"/>
              <a:t>sau</a:t>
            </a:r>
            <a:r>
              <a:rPr lang="en-GB" dirty="0"/>
              <a:t> se </a:t>
            </a:r>
            <a:r>
              <a:rPr lang="en-GB" dirty="0" err="1"/>
              <a:t>poate</a:t>
            </a:r>
            <a:r>
              <a:rPr lang="en-GB" dirty="0"/>
              <a:t> face </a:t>
            </a:r>
            <a:r>
              <a:rPr lang="en-GB" dirty="0" err="1"/>
              <a:t>în</a:t>
            </a:r>
            <a:r>
              <a:rPr lang="en-GB" dirty="0"/>
              <a:t> </a:t>
            </a:r>
            <a:r>
              <a:rPr lang="en-GB" dirty="0" err="1"/>
              <a:t>grupuri</a:t>
            </a:r>
            <a:r>
              <a:rPr lang="en-GB" dirty="0"/>
              <a:t> </a:t>
            </a:r>
            <a:r>
              <a:rPr lang="en-GB" dirty="0" err="1"/>
              <a:t>mai</a:t>
            </a:r>
            <a:r>
              <a:rPr lang="en-GB" dirty="0"/>
              <a:t> </a:t>
            </a:r>
            <a:r>
              <a:rPr lang="en-GB" dirty="0" err="1"/>
              <a:t>mici</a:t>
            </a:r>
            <a:r>
              <a:rPr lang="en-GB" dirty="0"/>
              <a:t>. </a:t>
            </a:r>
            <a:r>
              <a:rPr lang="pt-BR" dirty="0"/>
              <a:t>Ideea este de a obține o definiție nespecialistă a ce anume reprezintă aceasta</a:t>
            </a:r>
            <a:endParaRPr lang="en-GB" dirty="0"/>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878230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Formatorul trebuie să prezinte acestea - și apoi să citească întregul principiu - înainte de a continua să articuleze puncte care apar ca puncte marcate cu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bullet</a:t>
            </a:r>
            <a:r>
              <a:rPr lang="ro-RO"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Toate procedurile penale depind de probe pentru a decide vinovăția sau nevinovăția unui acuzat, sau pentru a decide fondul unui caz în cadrul procedurilor civile. În mod tradițional și istoric, dovezile au existat în formă fizică (cum ar fi documente sau fotografii, etc.) sau ca mărturie orală a martorilor.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Probele electronice sunt derivate din dispozitive electronice, precum computerele și dispozitivele periferice ale acestora, rețele de calculatoare, telefoane mobile, camere digitale și alte echipamente portabile (inclusiv dispozitive de stocare a datelor), precum și de pe Internet. Informațiile pe care le conțin nu au o formă fizică independentă.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Cu toate acestea, în multe privințe, probele electronice nu diferă de probele tradiționale prin faptul că partea care le introduce în procedurile judiciare trebuie să poată demonstra faptul că acestea reflectă același set de circumstanțe și informații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factuale</a:t>
            </a:r>
            <a:r>
              <a:rPr lang="ro-RO" sz="1800" dirty="0">
                <a:effectLst/>
                <a:latin typeface="Calibri" panose="020F0502020204030204" pitchFamily="34" charset="0"/>
                <a:ea typeface="Calibri" panose="020F0502020204030204" pitchFamily="34" charset="0"/>
                <a:cs typeface="Times New Roman" panose="02020603050405020304" pitchFamily="18" charset="0"/>
              </a:rPr>
              <a:t> ca și în momentul comiterii infracțiunii. Cu alte cuvinte, trebuie să poată demonstra că nu au avut loc (sau că ar putea avea loc) modificări, ștergeri, adăugiri sau alte schimbări.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Natura intangibilă a oricăror date și informații stocate în formă electronică le face mult mai ușor de manipulat și mai predispuse la modificări decât formele tradiționale ale probelor. Acest lucru a creat provocări speciale pentru sistemul de justiție, care impune ca aceste date să fie tratate într-un mod special, pentru a asigura integritatea probelor pe care le oferă.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Având în vedere caracteristicile speciale ale acestora, probele electronice ar putea fi definite ca: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Orice informație generată, stocată sau transmisă în formă digitală, care poate fi necesară ulterior pentru a dovedi sau respinge un fapt contestat în cadrul procedurilor legale.</a:t>
            </a:r>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22</a:t>
            </a:fld>
            <a:endParaRPr lang="en-US" altLang="en-US"/>
          </a:p>
        </p:txBody>
      </p:sp>
    </p:spTree>
    <p:extLst>
      <p:ext uri="{BB962C8B-B14F-4D97-AF65-F5344CB8AC3E}">
        <p14:creationId xmlns:p14="http://schemas.microsoft.com/office/powerpoint/2010/main" val="1300747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Atunci când se manipulează dispozitive și date electronice, acestea nu trebuie schimbate, nici în raport cu hardware-</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ul</a:t>
            </a:r>
            <a:r>
              <a:rPr lang="ro-RO" sz="1800" dirty="0">
                <a:effectLst/>
                <a:latin typeface="Calibri" panose="020F0502020204030204" pitchFamily="34" charset="0"/>
                <a:ea typeface="Calibri" panose="020F0502020204030204" pitchFamily="34" charset="0"/>
                <a:cs typeface="Times New Roman" panose="02020603050405020304" pitchFamily="18" charset="0"/>
              </a:rPr>
              <a:t> și nici cu software-</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ul</a:t>
            </a:r>
            <a:r>
              <a:rPr lang="ro-RO" sz="1800" dirty="0">
                <a:effectLst/>
                <a:latin typeface="Calibri" panose="020F0502020204030204" pitchFamily="34" charset="0"/>
                <a:ea typeface="Calibri" panose="020F0502020204030204" pitchFamily="34" charset="0"/>
                <a:cs typeface="Times New Roman" panose="02020603050405020304" pitchFamily="18" charset="0"/>
              </a:rPr>
              <a:t>. Responsabilul este răspunzător pentru integritatea materialului recuperat de la locul faptei și, astfel, pentru inițierea unui lanț de custodie criminalistică.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Există circumstanțe în care se va lua decizia de a accesa datele de pe un sistem informatic „live” pentru a evita pierderea probelor potențiale. Acest lucru trebuie întreprins de o manieră care provoacă impact minim asupra datelor, și de către o persoană calificată în acest sens. Principiile 2-5 trebuie luate în considerare în cazul în care această direcție de acțiune este considerată necesară.</a:t>
            </a:r>
            <a:endParaRPr lang="en-GB" dirty="0"/>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23</a:t>
            </a:fld>
            <a:endParaRPr lang="en-US" altLang="en-US"/>
          </a:p>
        </p:txBody>
      </p:sp>
    </p:spTree>
    <p:extLst>
      <p:ext uri="{BB962C8B-B14F-4D97-AF65-F5344CB8AC3E}">
        <p14:creationId xmlns:p14="http://schemas.microsoft.com/office/powerpoint/2010/main" val="2497248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lnSpc>
                <a:spcPct val="120000"/>
              </a:lnSpc>
            </a:pPr>
            <a:r>
              <a:rPr lang="ro-RO" sz="1800" dirty="0">
                <a:effectLst/>
                <a:latin typeface="Calibri" panose="020F0502020204030204" pitchFamily="34" charset="0"/>
                <a:ea typeface="Calibri" panose="020F0502020204030204" pitchFamily="34" charset="0"/>
                <a:cs typeface="Times New Roman" panose="02020603050405020304" pitchFamily="18" charset="0"/>
              </a:rPr>
              <a:t>Este imperativ să se înregistreze cu exactitate toate activitățile pentru a permite unei terțe părți să reconstruiască acțiunile prim respondentului la fața locului, pentru a asigura valoare probatorie în instanță. Toate activitățile legate de confiscarea, accesul, stocarea sau transferul probelor electronice trebuie să fie complet documentate, păstrate și disponibile pentru revizuire.</a:t>
            </a:r>
            <a:endParaRPr lang="en-GB" dirty="0"/>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24</a:t>
            </a:fld>
            <a:endParaRPr lang="en-US" altLang="en-US"/>
          </a:p>
        </p:txBody>
      </p:sp>
    </p:spTree>
    <p:extLst>
      <p:ext uri="{BB962C8B-B14F-4D97-AF65-F5344CB8AC3E}">
        <p14:creationId xmlns:p14="http://schemas.microsoft.com/office/powerpoint/2010/main" val="2124929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Pentru investigații care implică căutarea și confiscarea de probe electronice, poate fi necesar să se consulte specialiști externi. Toți specialiștii externi trebuie să fie familiarizați cu principiile stabilite în acest document, sau în documente relevante similare. Un specialist trebuie să aibă: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Expertiza de specialitate necesară și experiență în domeniu,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Cunoștințele de investigație necesare,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Cunoașterea necesară privind problema de față,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Cunoștințe juridice necesare,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Competențe de comunicare adecvate (pentru explicații verbale și în scris)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Competențe lingvistice adecvate necesare.</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25</a:t>
            </a:fld>
            <a:endParaRPr lang="en-US" altLang="en-US"/>
          </a:p>
        </p:txBody>
      </p:sp>
    </p:spTree>
    <p:extLst>
      <p:ext uri="{BB962C8B-B14F-4D97-AF65-F5344CB8AC3E}">
        <p14:creationId xmlns:p14="http://schemas.microsoft.com/office/powerpoint/2010/main" val="1508028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800" dirty="0">
                <a:effectLst/>
                <a:latin typeface="Calibri" panose="020F0502020204030204" pitchFamily="34" charset="0"/>
                <a:ea typeface="Calibri" panose="020F0502020204030204" pitchFamily="34" charset="0"/>
                <a:cs typeface="Times New Roman" panose="02020603050405020304" pitchFamily="18" charset="0"/>
              </a:rPr>
              <a:t>În circumstanțe excepționale în care este necesar ca un prim respondent să colecteze probe electronice și/sau să acceseze datele originale prezente pe un dispozitiv electronic sau pe un suport de stocare digital, prim respondentul trebuie să fie pregătit să facă acest lucru în mod corespunzător și să explice relevanța și implicațiile acțiunilor sale</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26</a:t>
            </a:fld>
            <a:endParaRPr lang="en-US" altLang="en-US"/>
          </a:p>
        </p:txBody>
      </p:sp>
    </p:spTree>
    <p:extLst>
      <p:ext uri="{BB962C8B-B14F-4D97-AF65-F5344CB8AC3E}">
        <p14:creationId xmlns:p14="http://schemas.microsoft.com/office/powerpoint/2010/main" val="774174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Fiecare stat membru trebui să ia în considerare propriile sale documente și reglementări juridice, atunci când interpretează măsurile propuse în acest document.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27</a:t>
            </a:fld>
            <a:endParaRPr lang="en-US" altLang="en-US"/>
          </a:p>
        </p:txBody>
      </p:sp>
    </p:spTree>
    <p:extLst>
      <p:ext uri="{BB962C8B-B14F-4D97-AF65-F5344CB8AC3E}">
        <p14:creationId xmlns:p14="http://schemas.microsoft.com/office/powerpoint/2010/main" val="1596233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Înainte</a:t>
            </a:r>
            <a:r>
              <a:rPr lang="en-GB" dirty="0"/>
              <a:t> de a </a:t>
            </a:r>
            <a:r>
              <a:rPr lang="en-GB" dirty="0" err="1"/>
              <a:t>trece</a:t>
            </a:r>
            <a:r>
              <a:rPr lang="en-GB" dirty="0"/>
              <a:t> la internet, </a:t>
            </a:r>
            <a:r>
              <a:rPr lang="en-GB" dirty="0" err="1"/>
              <a:t>trebuie</a:t>
            </a:r>
            <a:r>
              <a:rPr lang="en-GB" dirty="0"/>
              <a:t> </a:t>
            </a:r>
            <a:r>
              <a:rPr lang="en-GB" dirty="0" err="1"/>
              <a:t>să</a:t>
            </a:r>
            <a:r>
              <a:rPr lang="en-GB" dirty="0"/>
              <a:t> </a:t>
            </a:r>
            <a:r>
              <a:rPr lang="en-GB" dirty="0" err="1"/>
              <a:t>punem</a:t>
            </a:r>
            <a:r>
              <a:rPr lang="en-GB" dirty="0"/>
              <a:t> </a:t>
            </a:r>
            <a:r>
              <a:rPr lang="en-GB" dirty="0" err="1"/>
              <a:t>puțin</a:t>
            </a:r>
            <a:r>
              <a:rPr lang="en-GB" dirty="0"/>
              <a:t> </a:t>
            </a:r>
            <a:r>
              <a:rPr lang="en-GB" dirty="0" err="1"/>
              <a:t>în</a:t>
            </a:r>
            <a:r>
              <a:rPr lang="en-GB" dirty="0"/>
              <a:t> </a:t>
            </a:r>
            <a:r>
              <a:rPr lang="en-GB" dirty="0" err="1"/>
              <a:t>perspectivă</a:t>
            </a:r>
            <a:r>
              <a:rPr lang="en-GB" dirty="0"/>
              <a:t> </a:t>
            </a:r>
            <a:r>
              <a:rPr lang="en-GB" dirty="0" err="1"/>
              <a:t>ce</a:t>
            </a:r>
            <a:r>
              <a:rPr lang="en-GB" dirty="0"/>
              <a:t> </a:t>
            </a:r>
            <a:r>
              <a:rPr lang="en-GB" dirty="0" err="1"/>
              <a:t>anume</a:t>
            </a:r>
            <a:r>
              <a:rPr lang="en-GB" dirty="0"/>
              <a:t> </a:t>
            </a:r>
            <a:r>
              <a:rPr lang="en-GB" dirty="0" err="1"/>
              <a:t>reprezintă</a:t>
            </a:r>
            <a:r>
              <a:rPr lang="en-GB" dirty="0"/>
              <a:t> o </a:t>
            </a:r>
            <a:r>
              <a:rPr lang="en-GB" dirty="0" err="1"/>
              <a:t>rețea</a:t>
            </a:r>
            <a:r>
              <a:rPr lang="en-GB" dirty="0"/>
              <a:t> </a:t>
            </a:r>
            <a:r>
              <a:rPr lang="en-GB" dirty="0" err="1"/>
              <a:t>și</a:t>
            </a:r>
            <a:r>
              <a:rPr lang="en-GB" dirty="0"/>
              <a:t> din </a:t>
            </a:r>
            <a:r>
              <a:rPr lang="en-GB" dirty="0" err="1"/>
              <a:t>ce</a:t>
            </a:r>
            <a:r>
              <a:rPr lang="en-GB" dirty="0"/>
              <a:t> </a:t>
            </a:r>
            <a:r>
              <a:rPr lang="en-GB" dirty="0" err="1"/>
              <a:t>este</a:t>
            </a:r>
            <a:r>
              <a:rPr lang="en-GB" dirty="0"/>
              <a:t> </a:t>
            </a:r>
            <a:r>
              <a:rPr lang="en-GB" dirty="0" err="1"/>
              <a:t>aceasta</a:t>
            </a:r>
            <a:r>
              <a:rPr lang="en-GB" dirty="0"/>
              <a:t> </a:t>
            </a:r>
            <a:r>
              <a:rPr lang="en-GB" dirty="0" err="1"/>
              <a:t>constituită</a:t>
            </a:r>
            <a:r>
              <a:rPr lang="en-GB" dirty="0"/>
              <a:t>– aspect important </a:t>
            </a:r>
            <a:r>
              <a:rPr lang="en-GB" dirty="0" err="1"/>
              <a:t>pentru</a:t>
            </a:r>
            <a:r>
              <a:rPr lang="en-GB" dirty="0"/>
              <a:t> a </a:t>
            </a:r>
            <a:r>
              <a:rPr lang="en-GB" dirty="0" err="1"/>
              <a:t>putea</a:t>
            </a:r>
            <a:r>
              <a:rPr lang="en-GB" dirty="0"/>
              <a:t> </a:t>
            </a:r>
            <a:r>
              <a:rPr lang="en-GB" dirty="0" err="1"/>
              <a:t>înțelege</a:t>
            </a:r>
            <a:r>
              <a:rPr lang="en-GB" dirty="0"/>
              <a:t> </a:t>
            </a:r>
            <a:r>
              <a:rPr lang="en-GB" dirty="0" err="1"/>
              <a:t>modul</a:t>
            </a:r>
            <a:r>
              <a:rPr lang="en-GB" dirty="0"/>
              <a:t> </a:t>
            </a:r>
            <a:r>
              <a:rPr lang="en-GB" dirty="0" err="1"/>
              <a:t>în</a:t>
            </a:r>
            <a:r>
              <a:rPr lang="en-GB" dirty="0"/>
              <a:t> care </a:t>
            </a:r>
            <a:r>
              <a:rPr lang="en-GB" dirty="0" err="1"/>
              <a:t>funcționează</a:t>
            </a:r>
            <a:r>
              <a:rPr lang="en-GB" dirty="0"/>
              <a:t> </a:t>
            </a:r>
            <a:r>
              <a:rPr lang="en-GB" dirty="0" err="1"/>
              <a:t>internetul</a:t>
            </a:r>
            <a:endParaRPr lang="en-GB" dirty="0"/>
          </a:p>
          <a:p>
            <a:endParaRPr lang="en-GB" dirty="0"/>
          </a:p>
          <a:p>
            <a:r>
              <a:rPr lang="en-GB" dirty="0" err="1"/>
              <a:t>Formatorul</a:t>
            </a:r>
            <a:r>
              <a:rPr lang="en-GB" dirty="0"/>
              <a:t> </a:t>
            </a:r>
            <a:r>
              <a:rPr lang="en-GB" dirty="0" err="1"/>
              <a:t>trebuie</a:t>
            </a:r>
            <a:r>
              <a:rPr lang="en-GB" dirty="0"/>
              <a:t> </a:t>
            </a:r>
            <a:r>
              <a:rPr lang="en-GB" dirty="0" err="1"/>
              <a:t>să</a:t>
            </a:r>
            <a:r>
              <a:rPr lang="en-GB" dirty="0"/>
              <a:t> </a:t>
            </a:r>
            <a:r>
              <a:rPr lang="en-GB" dirty="0" err="1"/>
              <a:t>deschidă</a:t>
            </a:r>
            <a:r>
              <a:rPr lang="en-GB" dirty="0"/>
              <a:t> </a:t>
            </a:r>
            <a:r>
              <a:rPr lang="en-GB" dirty="0" err="1"/>
              <a:t>această</a:t>
            </a:r>
            <a:r>
              <a:rPr lang="en-GB" dirty="0"/>
              <a:t> </a:t>
            </a:r>
            <a:r>
              <a:rPr lang="en-GB" dirty="0" err="1"/>
              <a:t>sesiune</a:t>
            </a:r>
            <a:r>
              <a:rPr lang="en-GB" dirty="0"/>
              <a:t> cu o </a:t>
            </a:r>
            <a:r>
              <a:rPr lang="en-GB" dirty="0" err="1"/>
              <a:t>întrebare</a:t>
            </a:r>
            <a:r>
              <a:rPr lang="en-GB" dirty="0"/>
              <a:t> </a:t>
            </a:r>
            <a:r>
              <a:rPr lang="en-GB" dirty="0" err="1"/>
              <a:t>deschisă</a:t>
            </a:r>
            <a:r>
              <a:rPr lang="en-GB" dirty="0"/>
              <a:t> </a:t>
            </a:r>
            <a:r>
              <a:rPr lang="en-GB" dirty="0" err="1"/>
              <a:t>adresată</a:t>
            </a:r>
            <a:r>
              <a:rPr lang="en-GB" dirty="0"/>
              <a:t> </a:t>
            </a:r>
            <a:r>
              <a:rPr lang="en-GB" dirty="0" err="1"/>
              <a:t>delegaților</a:t>
            </a:r>
            <a:r>
              <a:rPr lang="en-GB" dirty="0"/>
              <a:t> – </a:t>
            </a:r>
            <a:r>
              <a:rPr lang="en-GB" dirty="0" err="1"/>
              <a:t>petrecând</a:t>
            </a:r>
            <a:r>
              <a:rPr lang="en-GB" dirty="0"/>
              <a:t> </a:t>
            </a:r>
            <a:r>
              <a:rPr lang="en-GB" dirty="0" err="1"/>
              <a:t>puțin</a:t>
            </a:r>
            <a:r>
              <a:rPr lang="en-GB" dirty="0"/>
              <a:t> </a:t>
            </a:r>
            <a:r>
              <a:rPr lang="en-GB" dirty="0" err="1"/>
              <a:t>timp</a:t>
            </a:r>
            <a:r>
              <a:rPr lang="en-GB" dirty="0"/>
              <a:t> </a:t>
            </a:r>
            <a:r>
              <a:rPr lang="en-GB" dirty="0" err="1"/>
              <a:t>în</a:t>
            </a:r>
            <a:r>
              <a:rPr lang="en-GB" dirty="0"/>
              <a:t> </a:t>
            </a:r>
            <a:r>
              <a:rPr lang="en-GB" dirty="0" err="1"/>
              <a:t>încercarea</a:t>
            </a:r>
            <a:r>
              <a:rPr lang="en-GB" dirty="0"/>
              <a:t> de a-</a:t>
            </a:r>
            <a:r>
              <a:rPr lang="en-GB" dirty="0" err="1"/>
              <a:t>i</a:t>
            </a:r>
            <a:r>
              <a:rPr lang="en-GB" dirty="0"/>
              <a:t> </a:t>
            </a:r>
            <a:r>
              <a:rPr lang="en-GB" dirty="0" err="1"/>
              <a:t>determina</a:t>
            </a:r>
            <a:r>
              <a:rPr lang="en-GB" dirty="0"/>
              <a:t> </a:t>
            </a:r>
            <a:r>
              <a:rPr lang="en-GB" dirty="0" err="1"/>
              <a:t>să</a:t>
            </a:r>
            <a:r>
              <a:rPr lang="en-GB" dirty="0"/>
              <a:t> </a:t>
            </a:r>
            <a:r>
              <a:rPr lang="en-GB" dirty="0" err="1"/>
              <a:t>descrie</a:t>
            </a:r>
            <a:r>
              <a:rPr lang="en-GB" dirty="0"/>
              <a:t> </a:t>
            </a:r>
            <a:r>
              <a:rPr lang="en-GB" dirty="0" err="1"/>
              <a:t>ce</a:t>
            </a:r>
            <a:r>
              <a:rPr lang="en-GB" dirty="0"/>
              <a:t> </a:t>
            </a:r>
            <a:r>
              <a:rPr lang="en-GB" dirty="0" err="1"/>
              <a:t>anume</a:t>
            </a:r>
            <a:r>
              <a:rPr lang="en-GB" dirty="0"/>
              <a:t> cred </a:t>
            </a:r>
            <a:r>
              <a:rPr lang="en-GB" dirty="0" err="1"/>
              <a:t>ei</a:t>
            </a:r>
            <a:r>
              <a:rPr lang="en-GB" dirty="0"/>
              <a:t> </a:t>
            </a:r>
            <a:r>
              <a:rPr lang="en-GB" dirty="0" err="1"/>
              <a:t>că</a:t>
            </a:r>
            <a:r>
              <a:rPr lang="en-GB" dirty="0"/>
              <a:t> </a:t>
            </a:r>
            <a:r>
              <a:rPr lang="en-GB" dirty="0" err="1"/>
              <a:t>este</a:t>
            </a:r>
            <a:r>
              <a:rPr lang="en-GB" dirty="0"/>
              <a:t> </a:t>
            </a:r>
            <a:r>
              <a:rPr lang="en-GB" dirty="0" err="1"/>
              <a:t>criminalitatea</a:t>
            </a:r>
            <a:r>
              <a:rPr lang="en-GB" dirty="0"/>
              <a:t> </a:t>
            </a:r>
            <a:r>
              <a:rPr lang="en-GB" dirty="0" err="1"/>
              <a:t>informatică</a:t>
            </a:r>
            <a:r>
              <a:rPr lang="en-GB" dirty="0"/>
              <a:t>.</a:t>
            </a:r>
          </a:p>
          <a:p>
            <a:endParaRPr lang="en-GB" dirty="0"/>
          </a:p>
          <a:p>
            <a:r>
              <a:rPr lang="en-GB" dirty="0"/>
              <a:t>Se </a:t>
            </a:r>
            <a:r>
              <a:rPr lang="en-GB" dirty="0" err="1"/>
              <a:t>poate</a:t>
            </a:r>
            <a:r>
              <a:rPr lang="en-GB" dirty="0"/>
              <a:t> face </a:t>
            </a:r>
            <a:r>
              <a:rPr lang="en-GB" dirty="0" err="1"/>
              <a:t>în</a:t>
            </a:r>
            <a:r>
              <a:rPr lang="en-GB" dirty="0"/>
              <a:t> forum </a:t>
            </a:r>
            <a:r>
              <a:rPr lang="en-GB" dirty="0" err="1"/>
              <a:t>deschis</a:t>
            </a:r>
            <a:r>
              <a:rPr lang="en-GB" dirty="0"/>
              <a:t> – </a:t>
            </a:r>
            <a:r>
              <a:rPr lang="en-GB" dirty="0" err="1"/>
              <a:t>sau</a:t>
            </a:r>
            <a:r>
              <a:rPr lang="en-GB" dirty="0"/>
              <a:t> se </a:t>
            </a:r>
            <a:r>
              <a:rPr lang="en-GB" dirty="0" err="1"/>
              <a:t>poate</a:t>
            </a:r>
            <a:r>
              <a:rPr lang="en-GB" dirty="0"/>
              <a:t> face </a:t>
            </a:r>
            <a:r>
              <a:rPr lang="en-GB" dirty="0" err="1"/>
              <a:t>în</a:t>
            </a:r>
            <a:r>
              <a:rPr lang="en-GB" dirty="0"/>
              <a:t> </a:t>
            </a:r>
            <a:r>
              <a:rPr lang="en-GB" dirty="0" err="1"/>
              <a:t>grupuri</a:t>
            </a:r>
            <a:r>
              <a:rPr lang="en-GB" dirty="0"/>
              <a:t> </a:t>
            </a:r>
            <a:r>
              <a:rPr lang="en-GB" dirty="0" err="1"/>
              <a:t>mai</a:t>
            </a:r>
            <a:r>
              <a:rPr lang="en-GB" dirty="0"/>
              <a:t> </a:t>
            </a:r>
            <a:r>
              <a:rPr lang="en-GB" dirty="0" err="1"/>
              <a:t>mici</a:t>
            </a:r>
            <a:r>
              <a:rPr lang="en-GB" dirty="0"/>
              <a:t>. </a:t>
            </a:r>
            <a:r>
              <a:rPr lang="pt-BR" dirty="0"/>
              <a:t>Ideea este de a obține o definiție nespecialistă a ce anume reprezintă aceasta</a:t>
            </a:r>
            <a:endParaRPr lang="en-GB" dirty="0"/>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3187053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O asemenea decizie va fi finalizată la fața locului (lucrurile sunt mai clare)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Totuși, oricât de multe informații am avea, este întotdeauna mai bine - să știi în ce anume te angajezi poate fi util mai ales într-o situație neobișnuită.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1 este simplă și directă – simpla confiscare și prezentare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2 este mai complexă – și poate necesita cunoștințe cu grad mai mare de specializare</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30</a:t>
            </a:fld>
            <a:endParaRPr lang="en-US" altLang="en-US"/>
          </a:p>
        </p:txBody>
      </p:sp>
    </p:spTree>
    <p:extLst>
      <p:ext uri="{BB962C8B-B14F-4D97-AF65-F5344CB8AC3E}">
        <p14:creationId xmlns:p14="http://schemas.microsoft.com/office/powerpoint/2010/main" val="4287381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dirty="0"/>
              <a:t>Scopul este unul foarte amplu</a:t>
            </a:r>
            <a:r>
              <a:rPr lang="en-GB" sz="1200" dirty="0"/>
              <a:t> – </a:t>
            </a:r>
            <a:r>
              <a:rPr lang="ro-RO" sz="1200" dirty="0"/>
              <a:t>și urmărește furnizarea unei viziuni generale </a:t>
            </a:r>
            <a:r>
              <a:rPr lang="en-GB" sz="1200" dirty="0"/>
              <a:t>informative </a:t>
            </a:r>
            <a:r>
              <a:rPr lang="ro-RO" sz="1200" dirty="0"/>
              <a:t>fără a intra într-o descriere de natură extrem de tehnică.</a:t>
            </a:r>
            <a:r>
              <a:rPr lang="en-GB" sz="1200" dirty="0"/>
              <a:t> </a:t>
            </a:r>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3</a:t>
            </a:fld>
            <a:endParaRPr lang="en-GB"/>
          </a:p>
        </p:txBody>
      </p:sp>
    </p:spTree>
    <p:extLst>
      <p:ext uri="{BB962C8B-B14F-4D97-AF65-F5344CB8AC3E}">
        <p14:creationId xmlns:p14="http://schemas.microsoft.com/office/powerpoint/2010/main" val="170310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Dacă se știe sau se suspectează că ar putea fi găsite probe electronice la fața locului, echipa de investigație trebuie să includă membri instruiți special pentru funcția respectivă, precum și un specialist independent, dacă este necesar.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Dacă sistemul este administrat sau întreținut de o companie externă sau de un administrator, anchetatorul ar putea lua în considerare implicarea acestora în calitate de martori experți (desigur, dacă respectivele persoane nu sunt considerate suspecți și dacă nu apar orice alte conflicte de interese).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Ca și condiție minimală, cei care se ocupă de probe electronice (și, în mod ideal, toți cei prezenți) ar trebui să fi beneficiat de o pregătire de bază în ceea ce privește identificarea și colectarea surselor potențiale de astfel de probe.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Dacă este posibil, fiecare grup însărcinat cu confiscarea de probe electronice trebuie să fie format din cel puțin doi ofițeri, astfel încât să poată exista doi martori pentru fiecare acțiune.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Toți membrii echipei trebuie să cunoască principiile care trebuie aplicate atunci când gestionează probe electronice, precum și pe cele utilizate pentru tratarea altor probe materiale. Aceștia trebuie să aibă cunoștință despre orice măsuri speciale necesare (de exemplu, să nu utilizeze pulbere de aluminiu pentru colectarea amprentelor digitale de pe dispozitivele electronice).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De asemenea, aceștia trebuie să știe că, în anumite situații, trebuie să contacteze o unitate specializată și că trebuie să aibă aceste informații de contact pregătite, în cazul în care nu au implicat specialiști în percheziție.</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31</a:t>
            </a:fld>
            <a:endParaRPr lang="en-US" altLang="en-US"/>
          </a:p>
        </p:txBody>
      </p:sp>
    </p:spTree>
    <p:extLst>
      <p:ext uri="{BB962C8B-B14F-4D97-AF65-F5344CB8AC3E}">
        <p14:creationId xmlns:p14="http://schemas.microsoft.com/office/powerpoint/2010/main" val="1703759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Deoarece criminalistica digitală este atât de complexă și sunt implicate atât de multe discipline diferite, un examinator în domeniul criminalisticii digitale tinde să se specializeze pe o anumită zonă a probelor electronice. Acest lucru înseamnă că un anchetator sau procuror poate avea uneori nevoie să apeleze la serviciile unui specialist digital pentru a asista în anumite situații de natură tehnică. Atunci când este selectat un specialist, poate fi util să se verifice existența unei forme de acreditare formală, acordată de un organism academic sau profesional respectat. Acreditarea reflectă un anumit nivel de studii și oferă o modalitate de evaluare independentă a acreditării expertului atunci când nivelul său de expertiză este examinat în instanță. În mod similar, un istoric al publicării în reviste/jurnale recunoscute în cadrul comunității, experiența în cazuri anterioare și reputația profesională, toate ajută la sporirea acestei încrederi.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Procesul de selecție nu trebuie să fie unul întâmplător, ci activ și structurat încă de la început. Unitățile de criminalitate informatică pot oferi instrucțiuni suplimentare cu privire la criteriile de selecție, cu toate acestea, următoarele criterii pot ajuta la stabilirea valorii și reputației unui martor consultant intern.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Competențe de specialitate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 Calificări și acreditări academice și profesionale relevante;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b.</a:t>
            </a:r>
            <a:r>
              <a:rPr lang="ro-RO" sz="1800" dirty="0">
                <a:effectLst/>
                <a:latin typeface="Calibri" panose="020F0502020204030204" pitchFamily="34" charset="0"/>
                <a:ea typeface="Calibri" panose="020F0502020204030204" pitchFamily="34" charset="0"/>
                <a:cs typeface="Times New Roman" panose="02020603050405020304" pitchFamily="18" charset="0"/>
              </a:rPr>
              <a:t> Competențe specifice pe care acesta/aceasta le deține, relevante pentru cazul de față;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 Implicarea în orice institute sau asociații profesionale de specialitate relevante;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 O reputație recunoscută pentru activitatea sa în aria de expertiză necesară (de exemplu, specialistul deține recunoașteri pentru activitatea sa?).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Experiență de specialitate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 Amploarea și natura experienței în acest tip de activitate;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b.</a:t>
            </a:r>
            <a:r>
              <a:rPr lang="ro-RO" sz="1800" dirty="0">
                <a:effectLst/>
                <a:latin typeface="Calibri" panose="020F0502020204030204" pitchFamily="34" charset="0"/>
                <a:ea typeface="Calibri" panose="020F0502020204030204" pitchFamily="34" charset="0"/>
                <a:cs typeface="Times New Roman" panose="02020603050405020304" pitchFamily="18" charset="0"/>
              </a:rPr>
              <a:t> Nivelul și vechimea;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 Numărul de cazuri ajunse în instanță, în care a fost implicat;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 Tipul și complexitatea cazurilor în care a fost implicat specialistul;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e. Probe pentru demonstrarea nivelului și a calității experienței (de exemplu, participarea ca orator invitat la evenimente de renume; publicații în reviste de specialitate de renume, numiri oficiale și onorifice relevante pentru specializare).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Cunoașterea metodelor de investigație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Înțelegerea naturii și nevoilor unei investigații în ceea ce privește confidențialitatea, relevanța și distincția dintre informații, informații privilegiate și probe.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Cunoașterea contextuală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Înțelegerea diferenței dintre abordările, limbajul, filozofiile, practicile și rolurile organelor de poliție și ale legii, și cunoștințele tehnice necesare în domeniul tehnologiei informației precum și familiarizarea cu conceptul de probabilitate în sensul său cel mai larg și cunoașterea diferenței dintre standardele științifice și legale de probă.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Cunoștințe juridice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Înțelegerea aspectelor relevante ale legii cu privire la: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 Declarații;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b.</a:t>
            </a:r>
            <a:r>
              <a:rPr lang="ro-RO" sz="1800" dirty="0">
                <a:effectLst/>
                <a:latin typeface="Calibri" panose="020F0502020204030204" pitchFamily="34" charset="0"/>
                <a:ea typeface="Calibri" panose="020F0502020204030204" pitchFamily="34" charset="0"/>
                <a:cs typeface="Times New Roman" panose="02020603050405020304" pitchFamily="18" charset="0"/>
              </a:rPr>
              <a:t> Continuitate;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 Norme în materie de probe;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 Proceduri judiciare (inclusiv diferențele dintre rolurile apărării și ale acuzării);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e. O înțelegere clară a rolurilor și responsabilităților martorului expert.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Competențe de comunicare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Capacitatea de exprimare și explicare în limbajul obișnuit: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 Natura specialității;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b.</a:t>
            </a:r>
            <a:r>
              <a:rPr lang="ro-RO" sz="1800" dirty="0">
                <a:effectLst/>
                <a:latin typeface="Calibri" panose="020F0502020204030204" pitchFamily="34" charset="0"/>
                <a:ea typeface="Calibri" panose="020F0502020204030204" pitchFamily="34" charset="0"/>
                <a:cs typeface="Times New Roman" panose="02020603050405020304" pitchFamily="18" charset="0"/>
              </a:rPr>
              <a:t> Tehnicile și echipamentele utilizate în examinare;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 Metodele de interpretare utilizate;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 Punctele forte și punctele slabe cu privire la probe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e. Eventuale explicații alternative pentru faptele descoperite.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Generalități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 Este posibil ca expertul să aibă nevoie de autorizații de securitate la nivelul de securitate adecvat pentru a putea gestiona probele;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b.</a:t>
            </a:r>
            <a:r>
              <a:rPr lang="ro-RO" sz="1800" dirty="0">
                <a:effectLst/>
                <a:latin typeface="Calibri" panose="020F0502020204030204" pitchFamily="34" charset="0"/>
                <a:ea typeface="Calibri" panose="020F0502020204030204" pitchFamily="34" charset="0"/>
                <a:cs typeface="Times New Roman" panose="02020603050405020304" pitchFamily="18" charset="0"/>
              </a:rPr>
              <a:t> Expertul trebuie să semneze un acord de nedivulgare (pentru a se asigura că orice cunoștințe dobândite în timpul examinării rămâne confidențială);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 Acolo unde este relevant, expertul trebuie să fie informat cu privire la orice orientări relevante cu privire la materialul legat de pedofilie, inclusiv efectul pe care un astfel de material îl poate avea asupra celorlalți implicați și i se poate solicita să evalueze riscul în mod corespunzător;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 Specialistul nu trebuie să se afle în situația de conflict de interese și trebuie să i se solicite să ofere o declarație în acest sens.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Unde sunt găzduite datele (adică, stocate propriu-zis)?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Nu este ceva neobișnuit ca datele să fie găzduite într-o altă locație decât cea în care este prezent echipamentul. Dacă ajungeți la locul percheziției fără a lua în considerare mai întâi această posibilitate, puteți constata că ar putea fi necesară o autorizație legală suplimentară (mai ales dacă datele sunt stocate într-o altă jurisdicție) sau că ar putea fi necesare abilități sau echipamente tehnice suplimentare.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Cât de sofisticat este suspectul?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Este înțelept să colectați cât mai multă informație despre suspect. Un suspect specializat în informatică ar putea implementa proceduri anti-criminalistice pentru a interfera cu confiscarea echipamentelor sau capturarea datelor (de exemplu, este posibil să fi criptat toate dispozitivele de stocare a datelor, sau să fi instalat opțiunea de ștergere a datelor la apăsarea unei singure taste pe computerele lor). Dacă acesta este cazul, va fi necesar să se pregătească în avans contramăsuri. Suspectul poate, de asemenea, să aibă date stocate în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cloud</a:t>
            </a:r>
            <a:r>
              <a:rPr lang="ro-RO" sz="1800" dirty="0">
                <a:effectLst/>
                <a:latin typeface="Calibri" panose="020F0502020204030204" pitchFamily="34" charset="0"/>
                <a:ea typeface="Calibri" panose="020F0502020204030204" pitchFamily="34" charset="0"/>
                <a:cs typeface="Times New Roman" panose="02020603050405020304" pitchFamily="18" charset="0"/>
              </a:rPr>
              <a:t> sau să utilizeze o altă resursă online, astfel încât să nu se găsească date pe echipamentul lor.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Există surse alternative sau complementare de probe?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Înainte de a iniția orice acțiune care poate implica contactul direct cu un suspect, confiscarea echipamentului sau captarea datelor acestuia, trebuie să se ia în considerare, în faza de planificare, dacă există alte surse, mai de preferat, din care ar putea fi obținute aceleași informații. De exemplu, ați putea lua în considerare contactarea altor părți la o tranzacție online (cum ar fi un schimb de e-mail), o terță parte, cum ar fi un furnizor de servicii de internet (ISP) sau un furnizor de servicii online. Cu o utilizare mai amplă 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cloud</a:t>
            </a:r>
            <a:r>
              <a:rPr lang="ro-RO" sz="1800" dirty="0">
                <a:effectLst/>
                <a:latin typeface="Calibri" panose="020F0502020204030204" pitchFamily="34" charset="0"/>
                <a:ea typeface="Calibri" panose="020F0502020204030204" pitchFamily="34" charset="0"/>
                <a:cs typeface="Times New Roman" panose="02020603050405020304" pitchFamily="18" charset="0"/>
              </a:rPr>
              <a:t>-ului, aceleași date pot fi recuperabile dintr-o astfel de sursă a unei terțe părți. Este o decizie tactică dacă se recuperează date de la suspect sau de la deținătorul alternativ al datelor. În unele jurisdicții, terților li se cere prin lege să notifice clienților lor orice cerere de acces la date, care poate alerta în mod neconvenabil un suspect și îl poate determina să ascundă sau să distrugă probe. Anchetatorul sau procurorul responsabil va trebui să ia în considerare modul în care procedura de recuperare a datelor de la terți ar putea avea impact asupra eficacității unei anchete (mai ales dacă datele sunt păstrate într-o altă jurisdicție). De asemenea, va fi important să se decidă ce sursă de probe este cea mai bună în scopul investigației și cea mai valoroasă pentru rezultatul său final.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Unele întrebări pentru procesul de planificare ar include: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Ce hardware de calculator/sistem de operare/software/aplicații și suporturi de stocare, echipamente de comunicații și de rețea (ISP, telefon, fax, modem, echipamente de rețea LAN etc.) este probabil să fie găsite?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Cine este responsabil pentru sistemul informatic și/sau rețea (de exemplu, există un administrator local sau sistemul este administrat de o companie externă)?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Ce volum de echipamente este probabil să existe?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Ce volum de date este posibil să necesite copiere?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Există o copie de rezervă a sistemului disponibilă pe suportul de stocare?</a:t>
            </a:r>
            <a:endParaRPr lang="en-US" dirty="0"/>
          </a:p>
          <a:p>
            <a:pPr marL="0" indent="0" eaLnBrk="1" hangingPunct="1">
              <a:buFontTx/>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32</a:t>
            </a:fld>
            <a:endParaRPr lang="en-US" altLang="en-US"/>
          </a:p>
        </p:txBody>
      </p:sp>
    </p:spTree>
    <p:extLst>
      <p:ext uri="{BB962C8B-B14F-4D97-AF65-F5344CB8AC3E}">
        <p14:creationId xmlns:p14="http://schemas.microsoft.com/office/powerpoint/2010/main" val="2547021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Odată ce planificarea și raționamentele inițiale au fost realizate, pregătirea pentru intrarea și percheziția propriu-zise trebuie să includă pașii următori: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Verificați dacă intrarea în incintă și confiscarea probelor electronice a fost autorizată în mod corespunzător prin lege (de exemplu, obțineți un mandat de percheziție sau altă autorizație în conformitate cu legile aplicabile);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Asigurați-vă că sunt disponibile și au fost puse la punct mijloace de intrare sigure și rapide;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Selectați membrii echipei (inclusiv specialiști externi, dacă este necesar);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Alocați sarcini individuale membrilor echipei;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Informați membrii echipei despre modul în care trebuie să își îndeplinească sarcinile (aceștia trebuie să fi promovat stagiul de pregătire elementară corespunzătoare); și,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Furnizați instrumentele și echipamentele necesare în vederea confiscării</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33</a:t>
            </a:fld>
            <a:endParaRPr lang="en-US" altLang="en-US"/>
          </a:p>
        </p:txBody>
      </p:sp>
    </p:spTree>
    <p:extLst>
      <p:ext uri="{BB962C8B-B14F-4D97-AF65-F5344CB8AC3E}">
        <p14:creationId xmlns:p14="http://schemas.microsoft.com/office/powerpoint/2010/main" val="27114202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Deoarece criminalistica digitală este atât de complexă și sunt implicate atât de multe discipline diferite, un examinator în domeniul criminalisticii digitale tinde să se specializeze pe o anumită zonă a probelor electronice. Acest lucru înseamnă că un anchetator sau procuror poate avea uneori nevoie să apeleze la serviciile unui specialist digital pentru a asista în anumite situații de natură tehnică. Atunci când este selectat un specialist, poate fi util să se verifice existența unei forme de acreditare formală, acordată de un organism academic sau profesional respectat. Acreditarea reflectă un anumit nivel de studii și oferă o modalitate de evaluare independentă a acreditării expertului atunci când nivelul său de expertiză este examinat în instanță. În mod similar, un istoric al publicării în reviste/jurnale recunoscute în cadrul comunității, experiența în cazuri anterioare și reputația profesională, toate ajută la sporirea acestei încrederi. Procesul de selecție nu trebuie să fie unul întâmplător, ci activ și structurat încă de la început. Unitățile de criminalitate informatică pot oferi instrucțiuni suplimentare cu privire la criteriile de selecție, cu toate acestea, următoarele criterii pot ajuta la stabilirea valorii și reputației a unui martor consultant independent (aceste criterii sunt identice cu cele prezentate în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slide</a:t>
            </a:r>
            <a:r>
              <a:rPr lang="ro-RO" sz="1800" dirty="0">
                <a:effectLst/>
                <a:latin typeface="Calibri" panose="020F0502020204030204" pitchFamily="34" charset="0"/>
                <a:ea typeface="Calibri" panose="020F0502020204030204" pitchFamily="34" charset="0"/>
                <a:cs typeface="Times New Roman" panose="02020603050405020304" pitchFamily="18" charset="0"/>
              </a:rPr>
              <a:t> 79, în legătură cu martorul consultant intern).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Competențe de specialitate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 Calificări și acreditări academice și profesionale relevante;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b.</a:t>
            </a:r>
            <a:r>
              <a:rPr lang="ro-RO" sz="1800" dirty="0">
                <a:effectLst/>
                <a:latin typeface="Calibri" panose="020F0502020204030204" pitchFamily="34" charset="0"/>
                <a:ea typeface="Calibri" panose="020F0502020204030204" pitchFamily="34" charset="0"/>
                <a:cs typeface="Times New Roman" panose="02020603050405020304" pitchFamily="18" charset="0"/>
              </a:rPr>
              <a:t> Competențe specifice pe care acesta/aceasta le deține, relevante pentru cazul de față;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 Implicarea în orice institute sau asociații profesionale de specialitate relevante;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 O reputație recunoscută pentru activitatea sa în aria de expertiză necesară (de exemplu, specialistul deține recunoașteri pentru activitatea sa?).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Experiență de specialitate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 Amploarea și natura experienței în acest tip de activitate;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b.</a:t>
            </a:r>
            <a:r>
              <a:rPr lang="ro-RO" sz="1800" dirty="0">
                <a:effectLst/>
                <a:latin typeface="Calibri" panose="020F0502020204030204" pitchFamily="34" charset="0"/>
                <a:ea typeface="Calibri" panose="020F0502020204030204" pitchFamily="34" charset="0"/>
                <a:cs typeface="Times New Roman" panose="02020603050405020304" pitchFamily="18" charset="0"/>
              </a:rPr>
              <a:t> Nivelul și vechimea;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 Numărul de cazuri ajunse în instanță, în care a fost implicat;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 Tipul și complexitatea cazurilor în care a fost implicat specialistul;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e. Probe pentru demonstrarea nivelului și a calității experienței (de exemplu, participarea ca orator invitat la evenimente de renume; publicații în reviste de specialitate de renume, numiri oficiale și onorifice relevante pentru specializare).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Cunoașterea metodelor de investigație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Înțelegerea naturii și nevoilor unei investigații în ceea ce privește confidențialitatea, relevanța și distincția dintre informații, informații privilegiate și probe.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Cunoașterea contextuală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Înțelegerea diferenței dintre abordările, limbajul, filozofiile, practicile și rolurile organelor de poliție și ale legii, și cunoștințele tehnice necesare în domeniul tehnologiei informației precum și familiarizarea cu conceptul de probabilitate în sensul său cel mai larg și cunoașterea diferenței dintre standardele științifice și legale de probă.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Cunoștințe juridice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Înțelegerea aspectelor relevante ale legii cu privire la: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 Declarații;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b.</a:t>
            </a:r>
            <a:r>
              <a:rPr lang="ro-RO" sz="1800" dirty="0">
                <a:effectLst/>
                <a:latin typeface="Calibri" panose="020F0502020204030204" pitchFamily="34" charset="0"/>
                <a:ea typeface="Calibri" panose="020F0502020204030204" pitchFamily="34" charset="0"/>
                <a:cs typeface="Times New Roman" panose="02020603050405020304" pitchFamily="18" charset="0"/>
              </a:rPr>
              <a:t> Continuitate;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 Norme în materie de probe;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 Proceduri judiciare (inclusiv diferențele dintre rolurile apărării și ale acuzării);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e. O înțelegere clară a rolurilor și responsabilităților martorului expert.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Competențe de comunicare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Capacitatea de exprimare și explicare în limbajul obișnuit: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 Natura specialității;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b.</a:t>
            </a:r>
            <a:r>
              <a:rPr lang="ro-RO" sz="1800" dirty="0">
                <a:effectLst/>
                <a:latin typeface="Calibri" panose="020F0502020204030204" pitchFamily="34" charset="0"/>
                <a:ea typeface="Calibri" panose="020F0502020204030204" pitchFamily="34" charset="0"/>
                <a:cs typeface="Times New Roman" panose="02020603050405020304" pitchFamily="18" charset="0"/>
              </a:rPr>
              <a:t> Tehnicile și echipamentele utilizate în examinare;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 Metodele de interpretare utilizate;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 Punctele forte și punctele slabe cu privire la probe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e. Eventuale explicații alternative pentru faptele descoperite.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Generalități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 Este posibil ca expertul să aibă nevoie de autorizații de securitate la nivelul de securitate adecvat pentru a putea gestiona probele;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b.</a:t>
            </a:r>
            <a:r>
              <a:rPr lang="ro-RO" sz="1800" dirty="0">
                <a:effectLst/>
                <a:latin typeface="Calibri" panose="020F0502020204030204" pitchFamily="34" charset="0"/>
                <a:ea typeface="Calibri" panose="020F0502020204030204" pitchFamily="34" charset="0"/>
                <a:cs typeface="Times New Roman" panose="02020603050405020304" pitchFamily="18" charset="0"/>
              </a:rPr>
              <a:t> Expertul trebuie să semneze un acord de nedivulgare (pentru a se asigura că orice cunoștințe dobândite în timpul examinării rămâne confidențială);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 Acolo unde este relevant, expertul trebuie să fie informat cu privire la orice orientări relevante cu privire la materialul legat de pedofilie inclusiv efectul pe care un astfel de material îl poate avea asupra celorlalți implicați și i se poate solicita să  evalueze riscul în mod corespunzător;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d. Specialistul nu trebuie să se afle în situația de conflict de interese și trebuie să i se solicite să ofere o declarație în acest sens.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34</a:t>
            </a:fld>
            <a:endParaRPr lang="en-US" altLang="en-US"/>
          </a:p>
        </p:txBody>
      </p:sp>
    </p:spTree>
    <p:extLst>
      <p:ext uri="{BB962C8B-B14F-4D97-AF65-F5344CB8AC3E}">
        <p14:creationId xmlns:p14="http://schemas.microsoft.com/office/powerpoint/2010/main" val="2516083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Pentru a colecta probe electronice pot fi necesare instrumente și echipamente speciale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Progresele tehnologice pot determina modificări ale instrumentelor și echipamentelor necesare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Cap plat și cap în cruce și specific producătorului, de ex.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Hewlett</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Packard</a:t>
            </a:r>
            <a:r>
              <a:rPr lang="ro-RO" sz="1800" dirty="0">
                <a:effectLst/>
                <a:latin typeface="Calibri" panose="020F0502020204030204" pitchFamily="34" charset="0"/>
                <a:ea typeface="Calibri" panose="020F0502020204030204" pitchFamily="34" charset="0"/>
                <a:cs typeface="Times New Roman" panose="02020603050405020304" pitchFamily="18" charset="0"/>
              </a:rPr>
              <a:t>, Apple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Cap hexagonal, cap în stea și secure-bit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Standard și cu cioc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Pentru îndepărtarea brățărilor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autoblocante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Calculatoarele și dispozitivele conexe sunt instrumente electronice fragile, sensibile la temperatură, umiditate, impact fizic, electricitate statică, surse magnetice și chiar la anumite funcții operaționale (de exemplu, pornire / oprire). Prin urmare, trebuie luate măsuri de precauție speciale atunci când ambalați, transportați și stocați probe electronice. Pentru a menține lanțul de custodie, ambalarea, transportul și depozitarea trebuie să fie înregistrate și orice modificare a custodiei sau a stării bunului confiscat trebuie să fie cronometrată și înregistrată. Gestionarea ne-expertă poate provoca deteriorarea sau distrugerea probelor electronice și trebuie luate următoarele măsuri de precauție: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Ambalarea: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Asigurați-vă că toate probele electronice colectate sunt corect documentate și etichetate înainte de ambalare;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Ori de câte ori este posibil, transportați probele electronice colectate în ambalajul original;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Dacă nu este disponibil ambalajul original, utilizați ambalaj antistatic (de exemplu, pungi de hârtie sau plastic antistatic). Evitați utilizarea materialelor care pot produce electricitate statică, cum ar fi pungile de plastic standard;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Nu pliați, îndoiți sau zgâriați suporturi de stocare, cum ar fi dischete, CD-ROM-uri și benzi;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Nu lipiți etichete adezive pe suprafața suportului de stocare. Utilizați cutii sau plicuri pentru ambalarea suporturilor de stocare, ori de câte ori este posibil;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Asigurați-vă că toate recipientele care conțin probe sunt etichetate corespunzător;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Dacă sunt colectate mai multe sisteme de calculatoare, etichetați fiecare sistem astfel încât să poată fi reasamblat așa cum a fost găsit.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Lăsați telefoanele celulare, mobile sau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smartphone</a:t>
            </a:r>
            <a:r>
              <a:rPr lang="ro-RO" sz="1800" dirty="0">
                <a:effectLst/>
                <a:latin typeface="Calibri" panose="020F0502020204030204" pitchFamily="34" charset="0"/>
                <a:ea typeface="Calibri" panose="020F0502020204030204" pitchFamily="34" charset="0"/>
                <a:cs typeface="Times New Roman" panose="02020603050405020304" pitchFamily="18" charset="0"/>
              </a:rPr>
              <a:t> în starea de alimentare (pornit sau oprit) în care au fost găsite.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Împachetați telefoanele mobile sau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smartphone</a:t>
            </a:r>
            <a:r>
              <a:rPr lang="ro-RO" sz="1800" dirty="0">
                <a:effectLst/>
                <a:latin typeface="Calibri" panose="020F0502020204030204" pitchFamily="34" charset="0"/>
                <a:ea typeface="Calibri" panose="020F0502020204030204" pitchFamily="34" charset="0"/>
                <a:cs typeface="Times New Roman" panose="02020603050405020304" pitchFamily="18" charset="0"/>
              </a:rPr>
              <a:t> în materiale de blocare a semnalului, cum sunt pungile de izolare Faraday, material de protecție la radiofrecvență sau înveliți în folie de aluminiu pentru a împiedica trimiterea sau primirea mesajelor de date de către dispozitive. Dacă este ambalat incorect sau este scos din ambalajul de protecție, dispozitivul poate fi capabil să trimită și să primească mesaje de date. Rețineți că păstrarea dispozitivelor în ambalajele de blocare a semnalului poate reduce semnificativ durata de viață a bateriei. În cazul în care bateria este aproape descărcată, luați în considerare plasarea dispozitivelor în modul „avion”.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Transport: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Păstrați probele electronice la distanță de sursele magnetice. Transmițătoarele radio, magneții difuzoarelor și suprafețele încălzite sunt exemple de elemente care pot deteriora probele electronice;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Asigurați-vă că echipamentul este protejat de șocuri și impact (adică deteriorări mecanice), căldură și umiditate;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Asigurați-vă că computerele și alte dispozitive care nu sunt ambalate în containere sunt securizate în timpul transportului, pentru a evita șocurile și vibrațiile excesive. De exemplu, computerele trebuie așezate pe podeaua vehiculului și monitoarele așezate pe scaun cu ecranul în jos și fixate de o centură de siguranță;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Nu așezați obiecte grele peste echipamente mai mici/suporturi de stocare;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Ori de câte ori este posibil, nu depozitați probe electronice în vehicule pentru perioade lungi de timp;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Documentați transportul probelor digitale și mențineți lanțul de custodie pentru toate probele transportate.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Pentru protecția echipamentelor detașate, cum ar fi plăcile de circuite. Trebuie evitate materialele care pot produce electricitate statică, cum ar fi pungile de polietilenă.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Pentru fixarea cablurilor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Trebuie evitate materialele care pot produce electricitate statică, cum ar fi polistirenul sau granulele de polistiren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Ambalajul original trebuie utilizat ori de câte ori este posibil.</a:t>
            </a:r>
            <a:endParaRPr lang="en-GB" dirty="0">
              <a:latin typeface="Calibri" charset="0"/>
            </a:endParaRPr>
          </a:p>
          <a:p>
            <a:pPr marL="0" indent="0" eaLnBrk="1" hangingPunct="1">
              <a:lnSpc>
                <a:spcPct val="80000"/>
              </a:lnSpc>
              <a:buFont typeface="Calibri" charset="0"/>
              <a:buNone/>
            </a:pPr>
            <a:endParaRPr lang="en-GB" dirty="0">
              <a:latin typeface="Calibri" charset="0"/>
            </a:endParaRPr>
          </a:p>
          <a:p>
            <a:pPr marL="0" indent="0" eaLnBrk="1" hangingPunct="1">
              <a:lnSpc>
                <a:spcPct val="80000"/>
              </a:lnSpc>
              <a:buFont typeface="Calibri" charset="0"/>
              <a:buNone/>
            </a:pPr>
            <a:endParaRPr lang="en-US" dirty="0">
              <a:latin typeface="Calibri" charset="0"/>
            </a:endParaRP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35</a:t>
            </a:fld>
            <a:endParaRPr lang="en-US" altLang="en-US"/>
          </a:p>
        </p:txBody>
      </p:sp>
    </p:spTree>
    <p:extLst>
      <p:ext uri="{BB962C8B-B14F-4D97-AF65-F5344CB8AC3E}">
        <p14:creationId xmlns:p14="http://schemas.microsoft.com/office/powerpoint/2010/main" val="1175070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Un computer laptop încărcat cu toate instrumentele de criminalistică standard;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Cabluri de rețea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Twisted</a:t>
            </a:r>
            <a:r>
              <a:rPr lang="ro-RO" sz="1800" dirty="0">
                <a:effectLst/>
                <a:latin typeface="Calibri" panose="020F0502020204030204" pitchFamily="34" charset="0"/>
                <a:ea typeface="Calibri" panose="020F0502020204030204" pitchFamily="34" charset="0"/>
                <a:cs typeface="Times New Roman" panose="02020603050405020304" pitchFamily="18" charset="0"/>
              </a:rPr>
              <a:t> Pair și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Crossover</a:t>
            </a:r>
            <a:r>
              <a:rPr lang="ro-RO"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Capacitate suficientă pe unitatea de disc (de exemplu, unități de hard disk externe Terabyte);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Dispozitive de blocare la scriere (pentru imagini la fața locului și scopuri de triaj);</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DVD-uri de boot-are criminalistică (atunci când ofițerii sunt instruiți în utilizarea lor, în scopuri criminalistice);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Instrumente de criminalistică de date în timp real (Live Data) (când ofițerii sunt instruiți în utilizarea lor, în scopuri criminalistice);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 Transport (la și de la fața locului, pentru membrii echipei, instrumente și echipamente de confiscare și probele confiscate).</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36</a:t>
            </a:fld>
            <a:endParaRPr lang="en-US" altLang="en-US"/>
          </a:p>
        </p:txBody>
      </p:sp>
    </p:spTree>
    <p:extLst>
      <p:ext uri="{BB962C8B-B14F-4D97-AF65-F5344CB8AC3E}">
        <p14:creationId xmlns:p14="http://schemas.microsoft.com/office/powerpoint/2010/main" val="1541737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Un computer laptop încărcat cu toate instrumentele de criminalistică standard;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Cabluri de rețea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Twisted</a:t>
            </a:r>
            <a:r>
              <a:rPr lang="ro-RO" sz="1800" dirty="0">
                <a:effectLst/>
                <a:latin typeface="Calibri" panose="020F0502020204030204" pitchFamily="34" charset="0"/>
                <a:ea typeface="Calibri" panose="020F0502020204030204" pitchFamily="34" charset="0"/>
                <a:cs typeface="Times New Roman" panose="02020603050405020304" pitchFamily="18" charset="0"/>
              </a:rPr>
              <a:t> Pair și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Crossover</a:t>
            </a:r>
            <a:r>
              <a:rPr lang="ro-RO"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Capacitate suficientă pe unitatea de disc (de exemplu, unități de hard disk externe Terabyte);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Dispozitive de blocare la scriere (pentru imagini la fața locului și scopuri de triaj);</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DVD-uri de boot-are criminalistică (atunci când ofițerii sunt instruiți în utilizarea lor, în scopuri criminalistice);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Instrumente de criminalistică de date în timp real (Live Data) (când ofițerii sunt instruiți în utilizarea lor, în scopuri criminalistice);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 Transport (la și de la fața locului, pentru membrii echipei, instrumente și echipamente de confiscare și probele confiscate).</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37</a:t>
            </a:fld>
            <a:endParaRPr lang="en-US" altLang="en-US"/>
          </a:p>
        </p:txBody>
      </p:sp>
    </p:spTree>
    <p:extLst>
      <p:ext uri="{BB962C8B-B14F-4D97-AF65-F5344CB8AC3E}">
        <p14:creationId xmlns:p14="http://schemas.microsoft.com/office/powerpoint/2010/main" val="644390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Securizarea locului faptei implică pașii următori: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Respectați politica și procedura standard din jurisdicția dumneavoastră pentru a securiza locul faptei: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Îndepărtați toate persoanele din zona oricăror probe care trebuie colectate (inclusiv echipamente și sursă de alimentare);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Securizați toate dispozitivele electronice, inclusiv dispozitivele personale și portabile;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Refuzați oferte de ajutor sau asistență tehnică din partea oricărei persoane neautorizate.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Lăsați un computer sau un dispozitiv electronic oprit, dacă acesta este deja oprit.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Dacă un computer este pornit sau starea nu poate fi determinată, investigatorul trebuie să urmeze pașii descriși în secțiunea 3.4.3 a ghidului;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Protejați datele volatile fizic și electronic urmând pașii descriși în secțiunea 3.5;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Identificați și documentați componentele electronice conexe care nu vor fi colectate;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Identificați liniile telefonice și de rețea atașate dispozitivelor, documentați și etichetați;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Decideți dacă sunt necesare alte probe de pe un dispozitiv care trebuie confiscat (de exemplu, ADN, amprente digitale, medicamente,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acceleranți</a:t>
            </a:r>
            <a:r>
              <a:rPr lang="ro-RO"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Dacă da, urmați procedurile generale privind manipularea acelui tip de probe, prevăzute în manualul relevant;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Amânați tehnicile distructive până după efectuarea recuperării probelor electronice;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 Colectați amprente latente după finalizarea recuperării probelor electronice (deoarece tastaturile, mouse-ul computerului, dischetele, CD-urile sau alte componente pot avea amprente latente sau alte dovezi fizice care trebuie conservate);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  § Nu utilizați pulbere de aluminiu pentru a colecta amprente de la fața locului, deoarece aceasta poate deteriora echipamentele și datele.</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38</a:t>
            </a:fld>
            <a:endParaRPr lang="en-US" altLang="en-US"/>
          </a:p>
        </p:txBody>
      </p:sp>
    </p:spTree>
    <p:extLst>
      <p:ext uri="{BB962C8B-B14F-4D97-AF65-F5344CB8AC3E}">
        <p14:creationId xmlns:p14="http://schemas.microsoft.com/office/powerpoint/2010/main" val="2118038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Decideți dacă sunt necesare alte probe de pe un dispozitiv care trebuie confiscat (de exemplu, ADN, amprente digitale, medicamente,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acceleranți</a:t>
            </a:r>
            <a:r>
              <a:rPr lang="ro-RO"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Dacă da, urmați procedurile generale privind manipularea acelui tip de probe, prevăzute în manualul relevant;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Amânați tehnicile distructive până după efectuarea recuperării probelor electronice;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 Colectați amprente latente după finalizarea recuperării probelor electronice (deoarece tastaturile, mouse-ul computerului, dischetele, CD-urile sau alte componente pot avea amprente latente sau alte dovezi fizice care trebuie conservate);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  § Nu utilizați pulbere de aluminiu pentru a colecta amprente de la fața locului, deoarece aceasta poate deteriora echipamentele și datele.</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39</a:t>
            </a:fld>
            <a:endParaRPr lang="en-US" altLang="en-US"/>
          </a:p>
        </p:txBody>
      </p:sp>
    </p:spTree>
    <p:extLst>
      <p:ext uri="{BB962C8B-B14F-4D97-AF65-F5344CB8AC3E}">
        <p14:creationId xmlns:p14="http://schemas.microsoft.com/office/powerpoint/2010/main" val="2203491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Documentarea locului faptei este un proces continuu, pe parcursul întregii proceduri de confiscare. Este de o importanță crucială să se documenteze cu exactitate locația și starea computerelor, mediilor de stocare și a altor dispozitive electronice și convenționale. Această secțiune oferă doar un rezumat al informațiilor care trebuie documentate.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Scena fizică a faptei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Probe electronice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Persoane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Detalii despre toate echipamentele relevante găsite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Starea și locația fiecărui sistem informatic care conține sau prezintă probe electronice, inclusiv statusul de alimentare al computerului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Documentarea tuturor conexiunilor (prin cablu sau fără fir) la și de la sistemul informatic sau alte dispozitive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Etichetarea tuturor porturilor și cablurilor pentru a permite ulterior reasamblarea exactă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Etichetarea porturilor de conectare neutilizate ca „neutilizat”. Identificarea stațiilor de andocare pentru laptop, pentru a identifica alte medii de stocare.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Documentarea detaliilor la nivelul monitorului la momentul intervenției.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Fotografierea părții frontale a computerului, precum și a ecranului monitorului și altor componente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Observații în scris despre ce anume apare pe ecranul monitorului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Programe video active sau documentarea mai extinsă a activității ecranului monitorului.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Documentarea componentelor electronice relevante care nu vor fi colectate</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40</a:t>
            </a:fld>
            <a:endParaRPr lang="en-US" altLang="en-US"/>
          </a:p>
        </p:txBody>
      </p:sp>
    </p:spTree>
    <p:extLst>
      <p:ext uri="{BB962C8B-B14F-4D97-AF65-F5344CB8AC3E}">
        <p14:creationId xmlns:p14="http://schemas.microsoft.com/office/powerpoint/2010/main" val="3079915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dirty="0"/>
              <a:t>Această sesiune urmează să fie divizată în 5</a:t>
            </a:r>
            <a:r>
              <a:rPr lang="en-GB" sz="1200" dirty="0"/>
              <a:t> p</a:t>
            </a:r>
            <a:r>
              <a:rPr lang="ro-RO" sz="1200" dirty="0" err="1"/>
              <a:t>ărți</a:t>
            </a:r>
            <a:r>
              <a:rPr lang="ro-RO" sz="1200" dirty="0"/>
              <a:t>, pentru a oferi perioade de pauză naturală</a:t>
            </a:r>
            <a:r>
              <a:rPr lang="en-GB" sz="1200" dirty="0"/>
              <a:t>.</a:t>
            </a:r>
          </a:p>
          <a:p>
            <a:r>
              <a:rPr lang="en-GB" sz="1200" dirty="0"/>
              <a:t>Ide</a:t>
            </a:r>
            <a:r>
              <a:rPr lang="ro-RO" sz="1200" dirty="0"/>
              <a:t>e</a:t>
            </a:r>
            <a:r>
              <a:rPr lang="en-GB" sz="1200" dirty="0"/>
              <a:t>a </a:t>
            </a:r>
            <a:r>
              <a:rPr lang="ro-RO" sz="1200" dirty="0"/>
              <a:t>este să se descrie ce anume reprezintă un </a:t>
            </a:r>
            <a:r>
              <a:rPr lang="ro-RO" sz="1200" dirty="0" err="1"/>
              <a:t>co</a:t>
            </a:r>
            <a:r>
              <a:rPr lang="en-GB" sz="1200" dirty="0" err="1"/>
              <a:t>mputer</a:t>
            </a:r>
            <a:r>
              <a:rPr lang="en-GB" sz="1200" dirty="0"/>
              <a:t> – </a:t>
            </a:r>
            <a:r>
              <a:rPr lang="ro-RO" sz="1200" dirty="0"/>
              <a:t>sau un dispozitiv </a:t>
            </a:r>
            <a:r>
              <a:rPr lang="en-GB" sz="1200" dirty="0" err="1"/>
              <a:t>capab</a:t>
            </a:r>
            <a:r>
              <a:rPr lang="ro-RO" sz="1200" dirty="0"/>
              <a:t>i</a:t>
            </a:r>
            <a:r>
              <a:rPr lang="en-GB" sz="1200" dirty="0"/>
              <a:t>l</a:t>
            </a:r>
            <a:r>
              <a:rPr lang="ro-RO" sz="1200" dirty="0"/>
              <a:t> să se c</a:t>
            </a:r>
            <a:r>
              <a:rPr lang="en-GB" sz="1200" dirty="0" err="1"/>
              <a:t>onect</a:t>
            </a:r>
            <a:r>
              <a:rPr lang="ro-RO" sz="1200" dirty="0" err="1"/>
              <a:t>eze</a:t>
            </a:r>
            <a:r>
              <a:rPr lang="ro-RO" sz="1200" dirty="0"/>
              <a:t> la I</a:t>
            </a:r>
            <a:r>
              <a:rPr lang="en-GB" sz="1200" dirty="0" err="1"/>
              <a:t>nternet</a:t>
            </a:r>
            <a:r>
              <a:rPr lang="ro-RO" sz="1200" dirty="0"/>
              <a:t>,</a:t>
            </a:r>
            <a:r>
              <a:rPr lang="en-GB" sz="1200" dirty="0"/>
              <a:t> </a:t>
            </a:r>
            <a:r>
              <a:rPr lang="ro-RO" sz="1200" dirty="0"/>
              <a:t>toate prezentând </a:t>
            </a:r>
            <a:r>
              <a:rPr lang="en-GB" sz="1200" dirty="0" err="1"/>
              <a:t>similarit</a:t>
            </a:r>
            <a:r>
              <a:rPr lang="ro-RO" sz="1200" dirty="0" err="1"/>
              <a:t>ăți</a:t>
            </a:r>
            <a:endParaRPr lang="en-GB" sz="1200" dirty="0"/>
          </a:p>
          <a:p>
            <a:r>
              <a:rPr lang="ro-RO" sz="1200" dirty="0"/>
              <a:t>Se va </a:t>
            </a:r>
            <a:r>
              <a:rPr lang="en-GB" sz="1200" dirty="0" err="1"/>
              <a:t>descri</a:t>
            </a:r>
            <a:r>
              <a:rPr lang="ro-RO" sz="1200" dirty="0"/>
              <a:t>e ce reprezintă I</a:t>
            </a:r>
            <a:r>
              <a:rPr lang="en-GB" sz="1200" dirty="0" err="1"/>
              <a:t>nternet</a:t>
            </a:r>
            <a:r>
              <a:rPr lang="ro-RO" sz="1200" dirty="0" err="1"/>
              <a:t>ul</a:t>
            </a:r>
            <a:r>
              <a:rPr lang="ro-RO" sz="1200" dirty="0"/>
              <a:t> și cum anume funcționează</a:t>
            </a:r>
            <a:endParaRPr lang="en-GB" sz="1200" dirty="0"/>
          </a:p>
          <a:p>
            <a:r>
              <a:rPr lang="ro-RO" sz="1200" dirty="0"/>
              <a:t>Apoi se verifică modul în care </a:t>
            </a:r>
            <a:r>
              <a:rPr lang="en-GB" sz="1200" dirty="0"/>
              <a:t>computer</a:t>
            </a:r>
            <a:r>
              <a:rPr lang="ro-RO" sz="1200" dirty="0" err="1"/>
              <a:t>ul</a:t>
            </a:r>
            <a:r>
              <a:rPr lang="en-GB" sz="1200" dirty="0"/>
              <a:t> </a:t>
            </a:r>
            <a:r>
              <a:rPr lang="ro-RO" sz="1200" dirty="0"/>
              <a:t>se </a:t>
            </a:r>
            <a:r>
              <a:rPr lang="en-GB" sz="1200" dirty="0" err="1"/>
              <a:t>conect</a:t>
            </a:r>
            <a:r>
              <a:rPr lang="ro-RO" sz="1200" dirty="0" err="1"/>
              <a:t>ează</a:t>
            </a:r>
            <a:r>
              <a:rPr lang="ro-RO" sz="1200" dirty="0"/>
              <a:t> la I</a:t>
            </a:r>
            <a:r>
              <a:rPr lang="en-GB" sz="1200" dirty="0" err="1"/>
              <a:t>nternet</a:t>
            </a:r>
            <a:endParaRPr lang="en-GB" sz="1200" dirty="0"/>
          </a:p>
          <a:p>
            <a:r>
              <a:rPr lang="en-GB" sz="1200" dirty="0"/>
              <a:t>A</a:t>
            </a:r>
            <a:r>
              <a:rPr lang="ro-RO" sz="1200" dirty="0" err="1"/>
              <a:t>poi</a:t>
            </a:r>
            <a:r>
              <a:rPr lang="ro-RO" sz="1200" dirty="0"/>
              <a:t> se verifică ce există pe Internetul în sine</a:t>
            </a:r>
            <a:endParaRPr lang="en-GB" sz="1200" dirty="0"/>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4</a:t>
            </a:fld>
            <a:endParaRPr lang="en-GB"/>
          </a:p>
        </p:txBody>
      </p:sp>
    </p:spTree>
    <p:extLst>
      <p:ext uri="{BB962C8B-B14F-4D97-AF65-F5344CB8AC3E}">
        <p14:creationId xmlns:p14="http://schemas.microsoft.com/office/powerpoint/2010/main" val="33050465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Scopul dispozitivului/sistemului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Proprietari și/sau utilizatori ai dispozitivelor/sistemelor găsite la fața locului, precum și parole, nume de utilizatori și furnizor de servicii de internet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Orice parolă necesară pentru a accesa sistemul, software-</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ul</a:t>
            </a:r>
            <a:r>
              <a:rPr lang="ro-RO" sz="1800" dirty="0">
                <a:effectLst/>
                <a:latin typeface="Calibri" panose="020F0502020204030204" pitchFamily="34" charset="0"/>
                <a:ea typeface="Calibri" panose="020F0502020204030204" pitchFamily="34" charset="0"/>
                <a:cs typeface="Times New Roman" panose="02020603050405020304" pitchFamily="18" charset="0"/>
              </a:rPr>
              <a:t> sau datele.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Orice scheme de securitate unice sau dispozitive distructive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Facebook sau alte informații despre conturi pe site-uri web de rețele de socializare online.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Orice stocare de date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offsite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Orice documentație care explică hardware-</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ul</a:t>
            </a:r>
            <a:r>
              <a:rPr lang="ro-RO" sz="1800" dirty="0">
                <a:effectLst/>
                <a:latin typeface="Calibri" panose="020F0502020204030204" pitchFamily="34" charset="0"/>
                <a:ea typeface="Calibri" panose="020F0502020204030204" pitchFamily="34" charset="0"/>
                <a:cs typeface="Times New Roman" panose="02020603050405020304" pitchFamily="18" charset="0"/>
              </a:rPr>
              <a:t> sau software-</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ul</a:t>
            </a:r>
            <a:r>
              <a:rPr lang="ro-RO" sz="1800" dirty="0">
                <a:effectLst/>
                <a:latin typeface="Calibri" panose="020F0502020204030204" pitchFamily="34" charset="0"/>
                <a:ea typeface="Calibri" panose="020F0502020204030204" pitchFamily="34" charset="0"/>
                <a:cs typeface="Times New Roman" panose="02020603050405020304" pitchFamily="18" charset="0"/>
              </a:rPr>
              <a:t> instalat pe sistem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Orice alte informații relevante</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41</a:t>
            </a:fld>
            <a:endParaRPr lang="en-US" altLang="en-US"/>
          </a:p>
        </p:txBody>
      </p:sp>
    </p:spTree>
    <p:extLst>
      <p:ext uri="{BB962C8B-B14F-4D97-AF65-F5344CB8AC3E}">
        <p14:creationId xmlns:p14="http://schemas.microsoft.com/office/powerpoint/2010/main" val="1867088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800" dirty="0">
                <a:effectLst/>
                <a:latin typeface="Calibri" panose="020F0502020204030204" pitchFamily="34" charset="0"/>
                <a:ea typeface="Calibri" panose="020F0502020204030204" pitchFamily="34" charset="0"/>
                <a:cs typeface="Times New Roman" panose="02020603050405020304" pitchFamily="18" charset="0"/>
              </a:rPr>
              <a:t>Aceste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slide</a:t>
            </a:r>
            <a:r>
              <a:rPr lang="ro-RO" sz="1800" dirty="0">
                <a:effectLst/>
                <a:latin typeface="Calibri" panose="020F0502020204030204" pitchFamily="34" charset="0"/>
                <a:ea typeface="Calibri" panose="020F0502020204030204" pitchFamily="34" charset="0"/>
                <a:cs typeface="Times New Roman" panose="02020603050405020304" pitchFamily="18" charset="0"/>
              </a:rPr>
              <a:t>-uri sunt, pur și simplu, exemple vizuale pentru ceea ce se poate găsi. Este posibil ca formatorul să dorească să configureze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slide</a:t>
            </a:r>
            <a:r>
              <a:rPr lang="ro-RO" sz="1800" dirty="0">
                <a:effectLst/>
                <a:latin typeface="Calibri" panose="020F0502020204030204" pitchFamily="34" charset="0"/>
                <a:ea typeface="Calibri" panose="020F0502020204030204" pitchFamily="34" charset="0"/>
                <a:cs typeface="Times New Roman" panose="02020603050405020304" pitchFamily="18" charset="0"/>
              </a:rPr>
              <a:t>-urile astfel încât descriptorii să fie ascunși, pentru a permite solicitarea delegaților să identifice sursele de probe potențiale din imagini.</a:t>
            </a:r>
            <a:endParaRPr lang="en-US" dirty="0"/>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42</a:t>
            </a:fld>
            <a:endParaRPr lang="en-US" altLang="en-US"/>
          </a:p>
        </p:txBody>
      </p:sp>
    </p:spTree>
    <p:extLst>
      <p:ext uri="{BB962C8B-B14F-4D97-AF65-F5344CB8AC3E}">
        <p14:creationId xmlns:p14="http://schemas.microsoft.com/office/powerpoint/2010/main" val="38888486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Scopul dispozitivului/sistemului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Proprietari și/sau utilizatori ai dispozitivelor/sistemelor găsite la fața locului, precum și parole, nume de utilizatori și furnizor de servicii de internet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Orice parolă necesară pentru a accesa sistemul, software-</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ul</a:t>
            </a:r>
            <a:r>
              <a:rPr lang="ro-RO" sz="1800" dirty="0">
                <a:effectLst/>
                <a:latin typeface="Calibri" panose="020F0502020204030204" pitchFamily="34" charset="0"/>
                <a:ea typeface="Calibri" panose="020F0502020204030204" pitchFamily="34" charset="0"/>
                <a:cs typeface="Times New Roman" panose="02020603050405020304" pitchFamily="18" charset="0"/>
              </a:rPr>
              <a:t> sau datele.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Orice scheme de securitate unice sau dispozitive distructive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Facebook sau alte informații despre conturi pe site-uri web de rețele de socializare online.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Orice stocare de date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offsite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Orice documentație care explică hardware-</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ul</a:t>
            </a:r>
            <a:r>
              <a:rPr lang="ro-RO" sz="1800" dirty="0">
                <a:effectLst/>
                <a:latin typeface="Calibri" panose="020F0502020204030204" pitchFamily="34" charset="0"/>
                <a:ea typeface="Calibri" panose="020F0502020204030204" pitchFamily="34" charset="0"/>
                <a:cs typeface="Times New Roman" panose="02020603050405020304" pitchFamily="18" charset="0"/>
              </a:rPr>
              <a:t> sau software-</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ul</a:t>
            </a:r>
            <a:r>
              <a:rPr lang="ro-RO" sz="1800" dirty="0">
                <a:effectLst/>
                <a:latin typeface="Calibri" panose="020F0502020204030204" pitchFamily="34" charset="0"/>
                <a:ea typeface="Calibri" panose="020F0502020204030204" pitchFamily="34" charset="0"/>
                <a:cs typeface="Times New Roman" panose="02020603050405020304" pitchFamily="18" charset="0"/>
              </a:rPr>
              <a:t> instalat pe sistem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Orice alte informații relevante</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43</a:t>
            </a:fld>
            <a:endParaRPr lang="en-US" altLang="en-US"/>
          </a:p>
        </p:txBody>
      </p:sp>
    </p:spTree>
    <p:extLst>
      <p:ext uri="{BB962C8B-B14F-4D97-AF65-F5344CB8AC3E}">
        <p14:creationId xmlns:p14="http://schemas.microsoft.com/office/powerpoint/2010/main" val="36489833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După ce ați stabilit dacă computerul este pornit sau oprit, trebuie să realizați una dintre următoarele: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Situația A: Ați stabilit că sistemul este oprit; nu îl porniți!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Îndepărtați cablul de alimentare de la echipamentul țintă (nu îl deconectați de la priza de perete) și înregistrați ora la care s-a realizat această acțiune.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Dacă este vorba despre un dispozitiv portabil, îndepărtați și acumulatorul. Îndepărtați orice baterii suplimentare, dacă este cazul (unele dispozitive portabile au o a doua baterie în compartimentul multifuncțional, în loc de o unitate de dischetă sau CD).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Dacă sistemul computerului este oprit, lăsați-l oprit, deoarece procesul de pornire va modifica datele computerului și ar putea distruge probele.</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44</a:t>
            </a:fld>
            <a:endParaRPr lang="en-US" altLang="en-US"/>
          </a:p>
        </p:txBody>
      </p:sp>
    </p:spTree>
    <p:extLst>
      <p:ext uri="{BB962C8B-B14F-4D97-AF65-F5344CB8AC3E}">
        <p14:creationId xmlns:p14="http://schemas.microsoft.com/office/powerpoint/2010/main" val="21091261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Situația B: Ați stabilit că sistemul este pornit; nu îl opriți!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încercați să contactați un specialist: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Dacă este disponibil un specialist, urmați indicațiile acestuia;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Dacă nu este disponibil un specialist, continuați cu instrucțiunea următoare.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Nu atingeți tastatura sau alte dispozitive de intrare.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Continuați cu pașii descriși în 3.5.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Rețineți: Scoaterea cablului de alimentare din sistemul computerului va afecta toate programele aflate în desfășurare la momentul respectiv și toate datele stocate în memoria RAM a computerului (inclusiv datele relevante, cum ar fi parolele) se pierd. Aceasta include orice conexiune la Internet, imprimare sau criptare.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Rețineți: Atunci când un sistem este pornit, este de importanță crucială ca suspectul să se afle la distanță de panouri de siguranțe, comutatoare de alimentare, precum și dispozitive de comunicații mobile. Au existat cazuri în care sisteme aflate în funcțiune cu criptare pe disc completă au fost deconectate în timpul căutării doar pentru că suspectul a reușit să ajungă la panoul de siguranțe sau să transmită un semnal către un adaptor de alimentare controlabil de la distanță.</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45</a:t>
            </a:fld>
            <a:endParaRPr lang="en-US" altLang="en-US"/>
          </a:p>
        </p:txBody>
      </p:sp>
    </p:spTree>
    <p:extLst>
      <p:ext uri="{BB962C8B-B14F-4D97-AF65-F5344CB8AC3E}">
        <p14:creationId xmlns:p14="http://schemas.microsoft.com/office/powerpoint/2010/main" val="9054483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Situația C: Nu puteți stabili dacă sistemul este pornit sau oprit.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Presupuneți că acesta este deconectat. Nu apăsați butonul de pornire.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Îndepărtați cablul de alimentare de la echipamentul țintă (nu îl deconectați de la priza de perete) și înregistrați ora la care s-a realizat această acțiune.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 Dacă este vorba despre un dispozitiv portabil, îndepărtați și acumulatorul. Îndepărtați orice baterii suplimentare dacă este cazul (unele dispozitive portabile au o a doua baterie în compartimentul multifuncțional, în loc de o unitate de dischetă sau CD).</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46</a:t>
            </a:fld>
            <a:endParaRPr lang="en-US" altLang="en-US"/>
          </a:p>
        </p:txBody>
      </p:sp>
    </p:spTree>
    <p:extLst>
      <p:ext uri="{BB962C8B-B14F-4D97-AF65-F5344CB8AC3E}">
        <p14:creationId xmlns:p14="http://schemas.microsoft.com/office/powerpoint/2010/main" val="26658941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Dacă întâlniți o rețea de calculatoare, contactați un specialist în informatică criminalistică din agenția dumneavoastră sau un specialist extern recomandat de agenția dumneavoastră, pentru asistență.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Indicații pentru rețele: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sisteme informatice multiple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componente de rețea (router, hub-uri, comutatoare, etc)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carduri de interfață de rețea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cabluri de rețea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antene sau dispozitive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wifi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servere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etichetați toate cablurile și dispozitivele și documentați conexiunea</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47</a:t>
            </a:fld>
            <a:endParaRPr lang="en-US" altLang="en-US"/>
          </a:p>
        </p:txBody>
      </p:sp>
    </p:spTree>
    <p:extLst>
      <p:ext uri="{BB962C8B-B14F-4D97-AF65-F5344CB8AC3E}">
        <p14:creationId xmlns:p14="http://schemas.microsoft.com/office/powerpoint/2010/main" val="22344619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Descriere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slide-ul</a:t>
            </a:r>
            <a:r>
              <a:rPr lang="ro-RO" sz="1800" dirty="0">
                <a:effectLst/>
                <a:latin typeface="Calibri" panose="020F0502020204030204" pitchFamily="34" charset="0"/>
                <a:ea typeface="Calibri" panose="020F0502020204030204" pitchFamily="34" charset="0"/>
                <a:cs typeface="Times New Roman" panose="02020603050405020304" pitchFamily="18" charset="0"/>
              </a:rPr>
              <a:t> următor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ro-RO" sz="1800" dirty="0">
                <a:effectLst/>
                <a:latin typeface="Calibri" panose="020F0502020204030204" pitchFamily="34" charset="0"/>
                <a:ea typeface="Calibri" panose="020F0502020204030204" pitchFamily="34" charset="0"/>
                <a:cs typeface="Times New Roman" panose="02020603050405020304" pitchFamily="18" charset="0"/>
              </a:rPr>
              <a:t>Un telefon reprezintă un receptor care se regăsește: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Ca atare (cum este cazul telefoanelor mobile);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Cu o stație de bază la distanță (fără fir), sau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 Conectat direct la sistemul fix.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Un telefon mobil poate avea unele funcționalități suplimentare (de exemplu, capacitatea de a face fotografii digitale). Telefoanele mobile moderne au adesea un sistem de operare (cum ar fi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iOS</a:t>
            </a:r>
            <a:r>
              <a:rPr lang="ro-RO" sz="1800" dirty="0">
                <a:effectLst/>
                <a:latin typeface="Calibri" panose="020F0502020204030204" pitchFamily="34" charset="0"/>
                <a:ea typeface="Calibri" panose="020F0502020204030204" pitchFamily="34" charset="0"/>
                <a:cs typeface="Times New Roman" panose="02020603050405020304" pitchFamily="18" charset="0"/>
              </a:rPr>
              <a:t>, Android, Windows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Phone</a:t>
            </a:r>
            <a:r>
              <a:rPr lang="ro-RO" sz="1800" dirty="0">
                <a:effectLst/>
                <a:latin typeface="Calibri" panose="020F0502020204030204" pitchFamily="34" charset="0"/>
                <a:ea typeface="Calibri" panose="020F0502020204030204" pitchFamily="34" charset="0"/>
                <a:cs typeface="Times New Roman" panose="02020603050405020304" pitchFamily="18" charset="0"/>
              </a:rPr>
              <a:t>) care permite utilizatorului să efectueze sarcini care sunt de obicei asociate cu sistemele de calcul tradiționale, inclusiv primirea și trimiterea de e-mailuri, navigarea pe Internet, conversația prin chat, jocuri etc. Telefoanele mobile cu o astfel de funcționalitate extinsă sunt denumite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smartphone</a:t>
            </a:r>
            <a:r>
              <a:rPr lang="ro-RO"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Un telefon se poate alimenta de la o baterie internă, o priză electrică sau direct din sistemul de telefonie. Comunicarea bidirecțională se stabilește de la un receptor la altul prin utilizarea liniilor terestre, a transmisiei radio, a sistemelor celulare sau a unei combinații de sisteme. Multe telefoane pot stoca nume, numere de telefon și informații de identificare a apelantului. Multe telefoane mobile pot, de asemenea, să stocheze nume, adrese, informații despre calendar, detalii despre apelurile primite, să primească e-mailuri, să trimită mesaje text, să acționeze ca un dispozitiv de înregistrare vocală și pot fi utilizate pentru a accesa Internetul (astfel încât acestea să conțină date de acces la Internet). Accesul la multe telefoane mobile va necesita coduri PIN, parole sau alte coduri de acces.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Tabletele sunt foarte asemănătoare cu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smartphone</a:t>
            </a:r>
            <a:r>
              <a:rPr lang="ro-RO" sz="1800" dirty="0">
                <a:effectLst/>
                <a:latin typeface="Calibri" panose="020F0502020204030204" pitchFamily="34" charset="0"/>
                <a:ea typeface="Calibri" panose="020F0502020204030204" pitchFamily="34" charset="0"/>
                <a:cs typeface="Times New Roman" panose="02020603050405020304" pitchFamily="18" charset="0"/>
              </a:rPr>
              <a:t>-urile, dar au un ecran mai mare. Acestea vin cu propriile lor sisteme de operare bazate pe versiunile de telefonie mobilă ale sistemelor de operare. La fel ca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smartphone</a:t>
            </a:r>
            <a:r>
              <a:rPr lang="ro-RO" sz="1800" dirty="0">
                <a:effectLst/>
                <a:latin typeface="Calibri" panose="020F0502020204030204" pitchFamily="34" charset="0"/>
                <a:ea typeface="Calibri" panose="020F0502020204030204" pitchFamily="34" charset="0"/>
                <a:cs typeface="Times New Roman" panose="02020603050405020304" pitchFamily="18" charset="0"/>
              </a:rPr>
              <a:t>-urile, acestea oferă o varietate aproape interminabilă de funcționalități și permit utilizatorului să își instaleze propriile aplicații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apps</a:t>
            </a:r>
            <a:r>
              <a:rPr lang="ro-RO"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Vă rugăm să consultați informațiile de mai sus pentru instrucțiunile generale cu privire la confiscare, ambalare, transport și depozitare. A se vedea, de asemenea, secțiunea 3.4. a ghidului COE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Formatorul trebuie să se asigure că furnizează suficiente informații despre utilizarea și scopul pungilor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faraday</a:t>
            </a:r>
            <a:r>
              <a:rPr lang="ro-RO" sz="1800" dirty="0">
                <a:effectLst/>
                <a:latin typeface="Calibri" panose="020F0502020204030204" pitchFamily="34" charset="0"/>
                <a:ea typeface="Calibri" panose="020F0502020204030204" pitchFamily="34" charset="0"/>
                <a:cs typeface="Times New Roman" panose="02020603050405020304" pitchFamily="18" charset="0"/>
              </a:rPr>
              <a:t>. Auditoriul poate să fie familiarizat sau nu cu utilizarea acestora, deci este important ca formatorul să stabilească nivelul de cunoștințe al auditoriului. Dacă este posibil, formatorul poate aduce o pungă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faraday</a:t>
            </a:r>
            <a:r>
              <a:rPr lang="ro-RO" sz="1800" dirty="0">
                <a:effectLst/>
                <a:latin typeface="Calibri" panose="020F0502020204030204" pitchFamily="34" charset="0"/>
                <a:ea typeface="Calibri" panose="020F0502020204030204" pitchFamily="34" charset="0"/>
                <a:cs typeface="Times New Roman" panose="02020603050405020304" pitchFamily="18" charset="0"/>
              </a:rPr>
              <a:t>, pentru a prezenta rolul acesteia. De asemenea, poate demonstra, folosind folie de argint, cum anume pot fi blocate semnalele. Acesta este un mod util de a explica posibilitatea ca dovezile să fie pierdute sau modificate. Rapoartele din Marea Britanie au arătat că într-o perioadă de timp, mai multe dispozitive mobile au fost accesate de la distanță.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Într</a:t>
            </a:r>
            <a:r>
              <a:rPr lang="ro-RO" sz="1800" dirty="0">
                <a:effectLst/>
                <a:latin typeface="Calibri" panose="020F0502020204030204" pitchFamily="34" charset="0"/>
                <a:ea typeface="Calibri" panose="020F0502020204030204" pitchFamily="34" charset="0"/>
                <a:cs typeface="Times New Roman" panose="02020603050405020304" pitchFamily="18" charset="0"/>
              </a:rPr>
              <a:t>-unul dintre cazuri, un polițist a șters de la distanță probele de pe un dispozitiv aflat în custodia poliției. Consultați linkurile de mai jos, pentru informații suplimentare.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http://www.bbc.co.uk/news/technology-29464889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http://www.mirror.co.uk/news/uk-news/police-officer-remotely-wiped-evidence-7838193</a:t>
            </a:r>
            <a:endParaRPr lang="en-US" sz="1200" kern="1200" dirty="0">
              <a:solidFill>
                <a:schemeClr val="tx1"/>
              </a:solidFill>
              <a:effectLst/>
              <a:latin typeface="+mn-lt"/>
              <a:ea typeface="+mn-ea"/>
              <a:cs typeface="+mn-cs"/>
            </a:endParaRPr>
          </a:p>
          <a:p>
            <a:pPr>
              <a:lnSpc>
                <a:spcPct val="150000"/>
              </a:lnSpc>
              <a:spcBef>
                <a:spcPts val="0"/>
              </a:spcBef>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48</a:t>
            </a:fld>
            <a:endParaRPr lang="en-US" altLang="en-US"/>
          </a:p>
        </p:txBody>
      </p:sp>
    </p:spTree>
    <p:extLst>
      <p:ext uri="{BB962C8B-B14F-4D97-AF65-F5344CB8AC3E}">
        <p14:creationId xmlns:p14="http://schemas.microsoft.com/office/powerpoint/2010/main" val="28956613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Aceasta este o temă dificil de acoperit într-un singur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slide</a:t>
            </a:r>
            <a:r>
              <a:rPr lang="ro-RO" sz="1800" dirty="0">
                <a:effectLst/>
                <a:latin typeface="Calibri" panose="020F0502020204030204" pitchFamily="34" charset="0"/>
                <a:ea typeface="Calibri" panose="020F0502020204030204" pitchFamily="34" charset="0"/>
                <a:cs typeface="Times New Roman" panose="02020603050405020304" pitchFamily="18" charset="0"/>
              </a:rPr>
              <a:t> - în mod ideal, ar trebui să oprim dispozitivul, ceea ce nu ar aduce nicio modificare, în afară de oprirea funcționării.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Cu toate acestea, unele dispozitive (în special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iPhone</a:t>
            </a:r>
            <a:r>
              <a:rPr lang="ro-RO" sz="1800" dirty="0">
                <a:effectLst/>
                <a:latin typeface="Calibri" panose="020F0502020204030204" pitchFamily="34" charset="0"/>
                <a:ea typeface="Calibri" panose="020F0502020204030204" pitchFamily="34" charset="0"/>
                <a:cs typeface="Times New Roman" panose="02020603050405020304" pitchFamily="18" charset="0"/>
              </a:rPr>
              <a:t>) înglobează caracteristici de securitate care determină ca, dacă dispozitivul este oprit complet, să fie mult mai dificil de repornit fără o parolă, decât este de evitat acest cod atunci când dispozitivul este pornit. Așadar, păstrarea anumitor dispozitive pornite este avantajoasă.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Prin urmare, trebuie să le izolăm de rețea – GSM,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Wifi</a:t>
            </a:r>
            <a:r>
              <a:rPr lang="ro-RO" sz="1800" dirty="0">
                <a:effectLst/>
                <a:latin typeface="Calibri" panose="020F0502020204030204" pitchFamily="34" charset="0"/>
                <a:ea typeface="Calibri" panose="020F0502020204030204" pitchFamily="34" charset="0"/>
                <a:cs typeface="Times New Roman" panose="02020603050405020304" pitchFamily="18" charset="0"/>
              </a:rPr>
              <a:t>, BT &amp; GPS. Faraday și modul avion reprezintă modalități obișnuite pentru a face acest lucru.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Pungile Faraday</a:t>
            </a:r>
            <a:r>
              <a:rPr lang="ro-RO" sz="1800" dirty="0">
                <a:effectLst/>
                <a:latin typeface="Calibri" panose="020F0502020204030204" pitchFamily="34" charset="0"/>
                <a:ea typeface="Calibri" panose="020F0502020204030204" pitchFamily="34" charset="0"/>
                <a:cs typeface="Times New Roman" panose="02020603050405020304" pitchFamily="18" charset="0"/>
              </a:rPr>
              <a:t>, numite după inventatorul cuștii Faraday care blochează trimiterea și primirea semnalelor RF de către un dispozitiv electronic, cum ar fi un telefon mobil, cheia mașinii sau laptopul.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Dispozitivele precum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smartphone</a:t>
            </a:r>
            <a:r>
              <a:rPr lang="ro-RO" sz="1800" dirty="0">
                <a:effectLst/>
                <a:latin typeface="Calibri" panose="020F0502020204030204" pitchFamily="34" charset="0"/>
                <a:ea typeface="Calibri" panose="020F0502020204030204" pitchFamily="34" charset="0"/>
                <a:cs typeface="Times New Roman" panose="02020603050405020304" pitchFamily="18" charset="0"/>
              </a:rPr>
              <a:t>-urile se conectează la rețelele telefonice prin semnale wireless, dar au și alte capacități de conexiune wireless, cum ar fi Bluetooth sau rețelele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Wi</a:t>
            </a:r>
            <a:r>
              <a:rPr lang="ro-RO" sz="1800" dirty="0">
                <a:effectLst/>
                <a:latin typeface="Calibri" panose="020F0502020204030204" pitchFamily="34" charset="0"/>
                <a:ea typeface="Calibri" panose="020F0502020204030204" pitchFamily="34" charset="0"/>
                <a:cs typeface="Times New Roman" panose="02020603050405020304" pitchFamily="18" charset="0"/>
              </a:rPr>
              <a:t>-Fi fără fir, precum standardul 802.11b / g / n. Chiar și cu funcțiile de securitate standard de pe un dispozitiv inteligent, acestea pot fi în continuare susceptibile de a fi atacate dintr-o sursă externă pentru modificarea, ștergerea sau chiar adăugarea de dovezi în telefon sau un alt dispozitiv.</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Punga Faraday, la fel ca și cușca Faraday, reprezintă o unitate închisă, sigilată, care împiedică trimiterea și primirea semnalelor datorită materialului din care este confecționată punga. Acest lucru este important în cazurile de dispozitive confiscate în care datele conținute de acesta sunt folosite ca probe în instanță, deoarece punga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faraday</a:t>
            </a:r>
            <a:r>
              <a:rPr lang="ro-RO" sz="1800" dirty="0">
                <a:effectLst/>
                <a:latin typeface="Calibri" panose="020F0502020204030204" pitchFamily="34" charset="0"/>
                <a:ea typeface="Calibri" panose="020F0502020204030204" pitchFamily="34" charset="0"/>
                <a:cs typeface="Times New Roman" panose="02020603050405020304" pitchFamily="18" charset="0"/>
              </a:rPr>
              <a:t> va asigura faptul că acestea nu au fost modificate.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Modul avion </a:t>
            </a:r>
            <a:r>
              <a:rPr lang="ro-RO" sz="1800" dirty="0">
                <a:effectLst/>
                <a:latin typeface="Calibri" panose="020F0502020204030204" pitchFamily="34" charset="0"/>
                <a:ea typeface="Calibri" panose="020F0502020204030204" pitchFamily="34" charset="0"/>
                <a:cs typeface="Times New Roman" panose="02020603050405020304" pitchFamily="18" charset="0"/>
              </a:rPr>
              <a:t>dezactivează aceleași funcții hardware. Acestea includ: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Celular</a:t>
            </a:r>
            <a:r>
              <a:rPr lang="ro-RO" sz="1800" dirty="0">
                <a:effectLst/>
                <a:latin typeface="Calibri" panose="020F0502020204030204" pitchFamily="34" charset="0"/>
                <a:ea typeface="Calibri" panose="020F0502020204030204" pitchFamily="34" charset="0"/>
                <a:cs typeface="Times New Roman" panose="02020603050405020304" pitchFamily="18" charset="0"/>
              </a:rPr>
              <a:t>: Dispozitivul dumneavoastră nu va mai comunica cu turnurile celulare. Nu veți putea trimite sau primi nimic ce depinde de date celulare, de la apeluri vocale la mesaje SMS, la date mobile.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ro-RO" sz="1800" b="1" dirty="0" err="1">
                <a:effectLst/>
                <a:latin typeface="Calibri" panose="020F0502020204030204" pitchFamily="34" charset="0"/>
                <a:ea typeface="Calibri" panose="020F0502020204030204" pitchFamily="34" charset="0"/>
                <a:cs typeface="Times New Roman" panose="02020603050405020304" pitchFamily="18" charset="0"/>
              </a:rPr>
              <a:t>Wi</a:t>
            </a:r>
            <a:r>
              <a:rPr lang="ro-RO" sz="1800" b="1" dirty="0">
                <a:effectLst/>
                <a:latin typeface="Calibri" panose="020F0502020204030204" pitchFamily="34" charset="0"/>
                <a:ea typeface="Calibri" panose="020F0502020204030204" pitchFamily="34" charset="0"/>
                <a:cs typeface="Times New Roman" panose="02020603050405020304" pitchFamily="18" charset="0"/>
              </a:rPr>
              <a:t>-Fi</a:t>
            </a:r>
            <a:r>
              <a:rPr lang="ro-RO" sz="1800" dirty="0">
                <a:effectLst/>
                <a:latin typeface="Calibri" panose="020F0502020204030204" pitchFamily="34" charset="0"/>
                <a:ea typeface="Calibri" panose="020F0502020204030204" pitchFamily="34" charset="0"/>
                <a:cs typeface="Times New Roman" panose="02020603050405020304" pitchFamily="18" charset="0"/>
              </a:rPr>
              <a:t>: Telefonul va înceta scanarea după rețelele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Wi</a:t>
            </a:r>
            <a:r>
              <a:rPr lang="ro-RO" sz="1800" dirty="0">
                <a:effectLst/>
                <a:latin typeface="Calibri" panose="020F0502020204030204" pitchFamily="34" charset="0"/>
                <a:ea typeface="Calibri" panose="020F0502020204030204" pitchFamily="34" charset="0"/>
                <a:cs typeface="Times New Roman" panose="02020603050405020304" pitchFamily="18" charset="0"/>
              </a:rPr>
              <a:t>-Fi din apropiere și încercarea de conectare la acestea. Dacă sunteți deja conectat la o rețea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Wi</a:t>
            </a:r>
            <a:r>
              <a:rPr lang="ro-RO" sz="1800" dirty="0">
                <a:effectLst/>
                <a:latin typeface="Calibri" panose="020F0502020204030204" pitchFamily="34" charset="0"/>
                <a:ea typeface="Calibri" panose="020F0502020204030204" pitchFamily="34" charset="0"/>
                <a:cs typeface="Times New Roman" panose="02020603050405020304" pitchFamily="18" charset="0"/>
              </a:rPr>
              <a:t>-Fi, veți fi deconectat.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Bluetooth</a:t>
            </a:r>
            <a:r>
              <a:rPr lang="ro-RO" sz="1800" dirty="0">
                <a:effectLst/>
                <a:latin typeface="Calibri" panose="020F0502020204030204" pitchFamily="34" charset="0"/>
                <a:ea typeface="Calibri" panose="020F0502020204030204" pitchFamily="34" charset="0"/>
                <a:cs typeface="Times New Roman" panose="02020603050405020304" pitchFamily="18" charset="0"/>
              </a:rPr>
              <a:t>: Modul avion dezactivează Bluetooth, o tehnologie de comunicații wireless pe care majoritatea oamenilor o asociază cu căștile wireless. Dar </a:t>
            </a:r>
            <a:r>
              <a:rPr lang="ro-RO"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Bluetooth</a:t>
            </a:r>
            <a:r>
              <a:rPr lang="ro-RO" sz="1800" dirty="0">
                <a:effectLst/>
                <a:latin typeface="Calibri" panose="020F0502020204030204" pitchFamily="34" charset="0"/>
                <a:ea typeface="Calibri" panose="020F0502020204030204" pitchFamily="34" charset="0"/>
                <a:cs typeface="Times New Roman" panose="02020603050405020304" pitchFamily="18" charset="0"/>
              </a:rPr>
              <a:t> se poate utiliza pentru multe alte lucruri, inclusiv tastaturi și mouse.</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GPS</a:t>
            </a:r>
            <a:r>
              <a:rPr lang="ro-RO" sz="1800" dirty="0">
                <a:effectLst/>
                <a:latin typeface="Calibri" panose="020F0502020204030204" pitchFamily="34" charset="0"/>
                <a:ea typeface="Calibri" panose="020F0502020204030204" pitchFamily="34" charset="0"/>
                <a:cs typeface="Times New Roman" panose="02020603050405020304" pitchFamily="18" charset="0"/>
              </a:rPr>
              <a:t>: Modul avion dezactivează și funcții de recepție GPS, dar numai pe unele dispozitive. Acest lucru este puțin confuz și inconsecvent. Teoretic, GPS este diferit de tot restul tehnologiilor de aici—</a:t>
            </a:r>
            <a:r>
              <a:rPr lang="ro-RO"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un dispozitiv cu GPS activ se conformează doar semnalelor GPS pe care le primește</a:t>
            </a:r>
            <a:r>
              <a:rPr lang="ro-RO" sz="1800" dirty="0">
                <a:effectLst/>
                <a:latin typeface="Calibri" panose="020F0502020204030204" pitchFamily="34" charset="0"/>
                <a:ea typeface="Calibri" panose="020F0502020204030204" pitchFamily="34" charset="0"/>
                <a:cs typeface="Times New Roman" panose="02020603050405020304" pitchFamily="18" charset="0"/>
              </a:rPr>
              <a:t>, nu transmite niciun fel de semnale. Cu toate acestea, unele reglementări aeronautice nu permit utilizarea funcțiilor de recepție GPS, indiferent de motiv.</a:t>
            </a:r>
            <a:endParaRPr lang="en-GB" b="0" i="0" dirty="0">
              <a:solidFill>
                <a:srgbClr val="333333"/>
              </a:solidFill>
              <a:effectLst/>
              <a:latin typeface="Din-Light"/>
            </a:endParaRPr>
          </a:p>
          <a:p>
            <a:pPr>
              <a:lnSpc>
                <a:spcPct val="150000"/>
              </a:lnSpc>
              <a:spcBef>
                <a:spcPts val="0"/>
              </a:spcBef>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49</a:t>
            </a:fld>
            <a:endParaRPr lang="en-US" altLang="en-US"/>
          </a:p>
        </p:txBody>
      </p:sp>
    </p:spTree>
    <p:extLst>
      <p:ext uri="{BB962C8B-B14F-4D97-AF65-F5344CB8AC3E}">
        <p14:creationId xmlns:p14="http://schemas.microsoft.com/office/powerpoint/2010/main" val="16498144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Legend</a:t>
            </a:r>
            <a:r>
              <a:rPr lang="ro-RO" sz="1800" dirty="0">
                <a:effectLst/>
                <a:latin typeface="Calibri" panose="020F0502020204030204" pitchFamily="34" charset="0"/>
                <a:ea typeface="Calibri" panose="020F0502020204030204" pitchFamily="34" charset="0"/>
                <a:cs typeface="Times New Roman" panose="02020603050405020304" pitchFamily="18" charset="0"/>
              </a:rPr>
              <a:t>ă:</a:t>
            </a:r>
          </a:p>
          <a:p>
            <a:pPr marL="0" marR="0">
              <a:lnSpc>
                <a:spcPct val="107000"/>
              </a:lnSpc>
              <a:spcBef>
                <a:spcPts val="0"/>
              </a:spcBef>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Electronic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Evidence</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Guide</a:t>
            </a:r>
            <a:r>
              <a:rPr lang="ro-RO" sz="1800" dirty="0">
                <a:effectLst/>
                <a:latin typeface="Calibri" panose="020F0502020204030204" pitchFamily="34" charset="0"/>
                <a:ea typeface="Calibri" panose="020F0502020204030204" pitchFamily="34" charset="0"/>
                <a:cs typeface="Times New Roman" panose="02020603050405020304" pitchFamily="18" charset="0"/>
              </a:rPr>
              <a:t>= Ghid privind probele electronice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Search</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seizure</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flowchart</a:t>
            </a:r>
            <a:r>
              <a:rPr lang="ro-RO" sz="1800" dirty="0">
                <a:effectLst/>
                <a:latin typeface="Calibri" panose="020F0502020204030204" pitchFamily="34" charset="0"/>
                <a:ea typeface="Calibri" panose="020F0502020204030204" pitchFamily="34" charset="0"/>
                <a:cs typeface="Times New Roman" panose="02020603050405020304" pitchFamily="18" charset="0"/>
              </a:rPr>
              <a:t>= organigramă privind percheziția și confiscarea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Secure crime scene= Securizați locul faptei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a:effectLst/>
                <a:latin typeface="Calibri" panose="020F0502020204030204" pitchFamily="34" charset="0"/>
                <a:ea typeface="Calibri" panose="020F0502020204030204" pitchFamily="34" charset="0"/>
                <a:cs typeface="Times New Roman" panose="02020603050405020304" pitchFamily="18" charset="0"/>
              </a:rPr>
              <a:t>Document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draw</a:t>
            </a:r>
            <a:r>
              <a:rPr lang="ro-RO" sz="800" dirty="0">
                <a:effectLst/>
                <a:latin typeface="Calibri" panose="020F0502020204030204" pitchFamily="34" charset="0"/>
                <a:ea typeface="Calibri" panose="020F0502020204030204" pitchFamily="34" charset="0"/>
                <a:cs typeface="Times New Roman" panose="02020603050405020304" pitchFamily="18" charset="0"/>
              </a:rPr>
              <a:t> plan of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800" dirty="0">
                <a:effectLst/>
                <a:latin typeface="Calibri" panose="020F0502020204030204" pitchFamily="34" charset="0"/>
                <a:ea typeface="Calibri" panose="020F0502020204030204" pitchFamily="34" charset="0"/>
                <a:cs typeface="Times New Roman" panose="02020603050405020304" pitchFamily="18" charset="0"/>
              </a:rPr>
              <a:t> scene. Take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photographs</a:t>
            </a:r>
            <a:r>
              <a:rPr lang="ro-RO" sz="800" dirty="0">
                <a:effectLst/>
                <a:latin typeface="Calibri" panose="020F0502020204030204" pitchFamily="34" charset="0"/>
                <a:ea typeface="Calibri" panose="020F0502020204030204" pitchFamily="34" charset="0"/>
                <a:cs typeface="Times New Roman" panose="02020603050405020304" pitchFamily="18" charset="0"/>
              </a:rPr>
              <a:t> of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800" dirty="0">
                <a:effectLst/>
                <a:latin typeface="Calibri" panose="020F0502020204030204" pitchFamily="34" charset="0"/>
                <a:ea typeface="Calibri" panose="020F0502020204030204" pitchFamily="34" charset="0"/>
                <a:cs typeface="Times New Roman" panose="02020603050405020304" pitchFamily="18" charset="0"/>
              </a:rPr>
              <a:t> scene,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devices</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screens</a:t>
            </a:r>
            <a:r>
              <a:rPr lang="ro-RO" sz="800" dirty="0">
                <a:effectLst/>
                <a:latin typeface="Calibri" panose="020F0502020204030204" pitchFamily="34" charset="0"/>
                <a:ea typeface="Calibri" panose="020F0502020204030204" pitchFamily="34" charset="0"/>
                <a:cs typeface="Times New Roman" panose="02020603050405020304" pitchFamily="18" charset="0"/>
              </a:rPr>
              <a:t>= Documentați și trasați planul scenei. Realizați fotografii ale scenei, dispozitivelor și ecranelor.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err="1">
                <a:effectLst/>
                <a:latin typeface="Calibri" panose="020F0502020204030204" pitchFamily="34" charset="0"/>
                <a:ea typeface="Calibri" panose="020F0502020204030204" pitchFamily="34" charset="0"/>
                <a:cs typeface="Times New Roman" panose="02020603050405020304" pitchFamily="18" charset="0"/>
              </a:rPr>
              <a:t>Check</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if</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machines</a:t>
            </a:r>
            <a:r>
              <a:rPr lang="ro-RO" sz="800" dirty="0">
                <a:effectLst/>
                <a:latin typeface="Calibri" panose="020F0502020204030204" pitchFamily="34" charset="0"/>
                <a:ea typeface="Calibri" panose="020F0502020204030204" pitchFamily="34" charset="0"/>
                <a:cs typeface="Times New Roman" panose="02020603050405020304" pitchFamily="18" charset="0"/>
              </a:rPr>
              <a:t> are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running</a:t>
            </a:r>
            <a:r>
              <a:rPr lang="ro-RO" sz="800" dirty="0">
                <a:effectLst/>
                <a:latin typeface="Calibri" panose="020F0502020204030204" pitchFamily="34" charset="0"/>
                <a:ea typeface="Calibri" panose="020F0502020204030204" pitchFamily="34" charset="0"/>
                <a:cs typeface="Times New Roman" panose="02020603050405020304" pitchFamily="18" charset="0"/>
              </a:rPr>
              <a:t> = Verificați dacă aparatele funcționează</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err="1">
                <a:effectLst/>
                <a:latin typeface="Calibri" panose="020F0502020204030204" pitchFamily="34" charset="0"/>
                <a:ea typeface="Calibri" panose="020F0502020204030204" pitchFamily="34" charset="0"/>
                <a:cs typeface="Times New Roman" panose="02020603050405020304" pitchFamily="18" charset="0"/>
              </a:rPr>
              <a:t>Is</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screen</a:t>
            </a:r>
            <a:r>
              <a:rPr lang="ro-RO" sz="800" dirty="0">
                <a:effectLst/>
                <a:latin typeface="Calibri" panose="020F0502020204030204" pitchFamily="34" charset="0"/>
                <a:ea typeface="Calibri" panose="020F0502020204030204" pitchFamily="34" charset="0"/>
                <a:cs typeface="Times New Roman" panose="02020603050405020304" pitchFamily="18" charset="0"/>
              </a:rPr>
              <a:t> on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connected</a:t>
            </a:r>
            <a:r>
              <a:rPr lang="ro-RO" sz="800" dirty="0">
                <a:effectLst/>
                <a:latin typeface="Calibri" panose="020F0502020204030204" pitchFamily="34" charset="0"/>
                <a:ea typeface="Calibri" panose="020F0502020204030204" pitchFamily="34" charset="0"/>
                <a:cs typeface="Times New Roman" panose="02020603050405020304" pitchFamily="18" charset="0"/>
              </a:rPr>
              <a:t>? = Ecranul este pornit și conectat?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err="1">
                <a:effectLst/>
                <a:latin typeface="Calibri" panose="020F0502020204030204" pitchFamily="34" charset="0"/>
                <a:ea typeface="Calibri" panose="020F0502020204030204" pitchFamily="34" charset="0"/>
                <a:cs typeface="Times New Roman" panose="02020603050405020304" pitchFamily="18" charset="0"/>
              </a:rPr>
              <a:t>Move</a:t>
            </a:r>
            <a:r>
              <a:rPr lang="ro-RO" sz="800" dirty="0">
                <a:effectLst/>
                <a:latin typeface="Calibri" panose="020F0502020204030204" pitchFamily="34" charset="0"/>
                <a:ea typeface="Calibri" panose="020F0502020204030204" pitchFamily="34" charset="0"/>
                <a:cs typeface="Times New Roman" panose="02020603050405020304" pitchFamily="18" charset="0"/>
              </a:rPr>
              <a:t> mouse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to</a:t>
            </a:r>
            <a:r>
              <a:rPr lang="ro-RO" sz="800" dirty="0">
                <a:effectLst/>
                <a:latin typeface="Calibri" panose="020F0502020204030204" pitchFamily="34" charset="0"/>
                <a:ea typeface="Calibri" panose="020F0502020204030204" pitchFamily="34" charset="0"/>
                <a:cs typeface="Times New Roman" panose="02020603050405020304" pitchFamily="18" charset="0"/>
              </a:rPr>
              <a:t> activate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screen</a:t>
            </a:r>
            <a:r>
              <a:rPr lang="ro-RO" sz="800" dirty="0">
                <a:effectLst/>
                <a:latin typeface="Calibri" panose="020F0502020204030204" pitchFamily="34" charset="0"/>
                <a:ea typeface="Calibri" panose="020F0502020204030204" pitchFamily="34" charset="0"/>
                <a:cs typeface="Times New Roman" panose="02020603050405020304" pitchFamily="18" charset="0"/>
              </a:rPr>
              <a:t>= Mișcați mouse-ul pentru activarea ecranului</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err="1">
                <a:effectLst/>
                <a:latin typeface="Calibri" panose="020F0502020204030204" pitchFamily="34" charset="0"/>
                <a:ea typeface="Calibri" panose="020F0502020204030204" pitchFamily="34" charset="0"/>
                <a:cs typeface="Times New Roman" panose="02020603050405020304" pitchFamily="18" charset="0"/>
              </a:rPr>
              <a:t>Check</a:t>
            </a:r>
            <a:r>
              <a:rPr lang="ro-RO" sz="800" dirty="0">
                <a:effectLst/>
                <a:latin typeface="Calibri" panose="020F0502020204030204" pitchFamily="34" charset="0"/>
                <a:ea typeface="Calibri" panose="020F0502020204030204" pitchFamily="34" charset="0"/>
                <a:cs typeface="Times New Roman" panose="02020603050405020304" pitchFamily="18" charset="0"/>
              </a:rPr>
              <a:t> for indicator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lights</a:t>
            </a:r>
            <a:r>
              <a:rPr lang="ro-RO" sz="800" dirty="0">
                <a:effectLst/>
                <a:latin typeface="Calibri" panose="020F0502020204030204" pitchFamily="34" charset="0"/>
                <a:ea typeface="Calibri" panose="020F0502020204030204" pitchFamily="34" charset="0"/>
                <a:cs typeface="Times New Roman" panose="02020603050405020304" pitchFamily="18" charset="0"/>
              </a:rPr>
              <a:t>= Verificați dacă există indicatoare luminoase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err="1">
                <a:effectLst/>
                <a:latin typeface="Calibri" panose="020F0502020204030204" pitchFamily="34" charset="0"/>
                <a:ea typeface="Calibri" panose="020F0502020204030204" pitchFamily="34" charset="0"/>
                <a:cs typeface="Times New Roman" panose="02020603050405020304" pitchFamily="18" charset="0"/>
              </a:rPr>
              <a:t>Listen</a:t>
            </a:r>
            <a:r>
              <a:rPr lang="ro-RO" sz="800" dirty="0">
                <a:effectLst/>
                <a:latin typeface="Calibri" panose="020F0502020204030204" pitchFamily="34" charset="0"/>
                <a:ea typeface="Calibri" panose="020F0502020204030204" pitchFamily="34" charset="0"/>
                <a:cs typeface="Times New Roman" panose="02020603050405020304" pitchFamily="18" charset="0"/>
              </a:rPr>
              <a:t> for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activity</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noise</a:t>
            </a:r>
            <a:r>
              <a:rPr lang="ro-RO" sz="800" dirty="0">
                <a:effectLst/>
                <a:latin typeface="Calibri" panose="020F0502020204030204" pitchFamily="34" charset="0"/>
                <a:ea typeface="Calibri" panose="020F0502020204030204" pitchFamily="34" charset="0"/>
                <a:cs typeface="Times New Roman" panose="02020603050405020304" pitchFamily="18" charset="0"/>
              </a:rPr>
              <a:t>= Ascultați, se aude un sunet care să indice faptul că este pornit?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a:effectLst/>
                <a:latin typeface="Calibri" panose="020F0502020204030204" pitchFamily="34" charset="0"/>
                <a:ea typeface="Calibri" panose="020F0502020204030204" pitchFamily="34" charset="0"/>
                <a:cs typeface="Times New Roman" panose="02020603050405020304" pitchFamily="18" charset="0"/>
              </a:rPr>
              <a:t>Are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machines</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running</a:t>
            </a:r>
            <a:r>
              <a:rPr lang="ro-RO" sz="800" dirty="0">
                <a:effectLst/>
                <a:latin typeface="Calibri" panose="020F0502020204030204" pitchFamily="34" charset="0"/>
                <a:ea typeface="Calibri" panose="020F0502020204030204" pitchFamily="34" charset="0"/>
                <a:cs typeface="Times New Roman" panose="02020603050405020304" pitchFamily="18" charset="0"/>
              </a:rPr>
              <a:t>?= Aparatele funcționează?</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a:effectLst/>
                <a:latin typeface="Calibri" panose="020F0502020204030204" pitchFamily="34" charset="0"/>
                <a:ea typeface="Calibri" panose="020F0502020204030204" pitchFamily="34" charset="0"/>
                <a:cs typeface="Times New Roman" panose="02020603050405020304" pitchFamily="18" charset="0"/>
              </a:rPr>
              <a:t>Yes= Da</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a:effectLst/>
                <a:latin typeface="Calibri" panose="020F0502020204030204" pitchFamily="34" charset="0"/>
                <a:ea typeface="Calibri" panose="020F0502020204030204" pitchFamily="34" charset="0"/>
                <a:cs typeface="Times New Roman" panose="02020603050405020304" pitchFamily="18" charset="0"/>
              </a:rPr>
              <a:t>No= Nu</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err="1">
                <a:effectLst/>
                <a:latin typeface="Calibri" panose="020F0502020204030204" pitchFamily="34" charset="0"/>
                <a:ea typeface="Calibri" panose="020F0502020204030204" pitchFamily="34" charset="0"/>
                <a:cs typeface="Times New Roman" panose="02020603050405020304" pitchFamily="18" charset="0"/>
              </a:rPr>
              <a:t>Follow</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guidance</a:t>
            </a:r>
            <a:r>
              <a:rPr lang="ro-RO" sz="800" dirty="0">
                <a:effectLst/>
                <a:latin typeface="Calibri" panose="020F0502020204030204" pitchFamily="34" charset="0"/>
                <a:ea typeface="Calibri" panose="020F0502020204030204" pitchFamily="34" charset="0"/>
                <a:cs typeface="Times New Roman" panose="02020603050405020304" pitchFamily="18" charset="0"/>
              </a:rPr>
              <a:t> in ”Live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Forensic</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flowchart</a:t>
            </a:r>
            <a:r>
              <a:rPr lang="ro-RO" sz="800" dirty="0">
                <a:effectLst/>
                <a:latin typeface="Calibri" panose="020F0502020204030204" pitchFamily="34" charset="0"/>
                <a:ea typeface="Calibri" panose="020F0502020204030204" pitchFamily="34" charset="0"/>
                <a:cs typeface="Times New Roman" panose="02020603050405020304" pitchFamily="18" charset="0"/>
              </a:rPr>
              <a:t>” = Urmați orientările din „Organigrama privind criminalistica datelor în timp real”</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a:effectLst/>
                <a:latin typeface="Calibri" panose="020F0502020204030204" pitchFamily="34" charset="0"/>
                <a:ea typeface="Calibri" panose="020F0502020204030204" pitchFamily="34" charset="0"/>
                <a:cs typeface="Times New Roman" panose="02020603050405020304" pitchFamily="18" charset="0"/>
              </a:rPr>
              <a:t>Do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not</a:t>
            </a:r>
            <a:r>
              <a:rPr lang="ro-RO" sz="800" dirty="0">
                <a:effectLst/>
                <a:latin typeface="Calibri" panose="020F0502020204030204" pitchFamily="34" charset="0"/>
                <a:ea typeface="Calibri" panose="020F0502020204030204" pitchFamily="34" charset="0"/>
                <a:cs typeface="Times New Roman" panose="02020603050405020304" pitchFamily="18" charset="0"/>
              </a:rPr>
              <a:t> turn on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800" dirty="0">
                <a:effectLst/>
                <a:latin typeface="Calibri" panose="020F0502020204030204" pitchFamily="34" charset="0"/>
                <a:ea typeface="Calibri" panose="020F0502020204030204" pitchFamily="34" charset="0"/>
                <a:cs typeface="Times New Roman" panose="02020603050405020304" pitchFamily="18" charset="0"/>
              </a:rPr>
              <a:t> computer= Nu porniți computerul</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err="1">
                <a:effectLst/>
                <a:latin typeface="Calibri" panose="020F0502020204030204" pitchFamily="34" charset="0"/>
                <a:ea typeface="Calibri" panose="020F0502020204030204" pitchFamily="34" charset="0"/>
                <a:cs typeface="Times New Roman" panose="02020603050405020304" pitchFamily="18" charset="0"/>
              </a:rPr>
              <a:t>Label</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connections</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cables</a:t>
            </a:r>
            <a:r>
              <a:rPr lang="ro-RO" sz="800" dirty="0">
                <a:effectLst/>
                <a:latin typeface="Calibri" panose="020F0502020204030204" pitchFamily="34" charset="0"/>
                <a:ea typeface="Calibri" panose="020F0502020204030204" pitchFamily="34" charset="0"/>
                <a:cs typeface="Times New Roman" panose="02020603050405020304" pitchFamily="18" charset="0"/>
              </a:rPr>
              <a:t> of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computers</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attached</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devices</a:t>
            </a:r>
            <a:r>
              <a:rPr lang="ro-RO" sz="800" dirty="0">
                <a:effectLst/>
                <a:latin typeface="Calibri" panose="020F0502020204030204" pitchFamily="34" charset="0"/>
                <a:ea typeface="Calibri" panose="020F0502020204030204" pitchFamily="34" charset="0"/>
                <a:cs typeface="Times New Roman" panose="02020603050405020304" pitchFamily="18" charset="0"/>
              </a:rPr>
              <a:t>= Etichetați conexiunile, cablurile computerelor și dispozitivele atașate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err="1">
                <a:effectLst/>
                <a:latin typeface="Calibri" panose="020F0502020204030204" pitchFamily="34" charset="0"/>
                <a:ea typeface="Calibri" panose="020F0502020204030204" pitchFamily="34" charset="0"/>
                <a:cs typeface="Times New Roman" panose="02020603050405020304" pitchFamily="18" charset="0"/>
              </a:rPr>
              <a:t>Photograph</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800" dirty="0">
                <a:effectLst/>
                <a:latin typeface="Calibri" panose="020F0502020204030204" pitchFamily="34" charset="0"/>
                <a:ea typeface="Calibri" panose="020F0502020204030204" pitchFamily="34" charset="0"/>
                <a:cs typeface="Times New Roman" panose="02020603050405020304" pitchFamily="18" charset="0"/>
              </a:rPr>
              <a:t> document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labeled</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computers</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attached</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cables</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connections</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devices</a:t>
            </a:r>
            <a:r>
              <a:rPr lang="ro-RO" sz="800" dirty="0">
                <a:effectLst/>
                <a:latin typeface="Calibri" panose="020F0502020204030204" pitchFamily="34" charset="0"/>
                <a:ea typeface="Calibri" panose="020F0502020204030204" pitchFamily="34" charset="0"/>
                <a:cs typeface="Times New Roman" panose="02020603050405020304" pitchFamily="18" charset="0"/>
              </a:rPr>
              <a:t>= Fotografiați și documentați computerele etichetate și cablurile atașate, conexiunile și dispozitivele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err="1">
                <a:effectLst/>
                <a:latin typeface="Calibri" panose="020F0502020204030204" pitchFamily="34" charset="0"/>
                <a:ea typeface="Calibri" panose="020F0502020204030204" pitchFamily="34" charset="0"/>
                <a:cs typeface="Times New Roman" panose="02020603050405020304" pitchFamily="18" charset="0"/>
              </a:rPr>
              <a:t>Pull</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power</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plugs</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from</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800" dirty="0">
                <a:effectLst/>
                <a:latin typeface="Calibri" panose="020F0502020204030204" pitchFamily="34" charset="0"/>
                <a:ea typeface="Calibri" panose="020F0502020204030204" pitchFamily="34" charset="0"/>
                <a:cs typeface="Times New Roman" panose="02020603050405020304" pitchFamily="18" charset="0"/>
              </a:rPr>
              <a:t> back of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machines</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remove</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all</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cables</a:t>
            </a:r>
            <a:r>
              <a:rPr lang="ro-RO" sz="800" dirty="0">
                <a:effectLst/>
                <a:latin typeface="Calibri" panose="020F0502020204030204" pitchFamily="34" charset="0"/>
                <a:ea typeface="Calibri" panose="020F0502020204030204" pitchFamily="34" charset="0"/>
                <a:cs typeface="Times New Roman" panose="02020603050405020304" pitchFamily="18" charset="0"/>
              </a:rPr>
              <a:t> = Deconectați fișele de alimentare de la partea din spate a aparatelor și îndepărtați toate cablurile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a:effectLst/>
                <a:latin typeface="Calibri" panose="020F0502020204030204" pitchFamily="34" charset="0"/>
                <a:ea typeface="Calibri" panose="020F0502020204030204" pitchFamily="34" charset="0"/>
                <a:cs typeface="Times New Roman" panose="02020603050405020304" pitchFamily="18" charset="0"/>
              </a:rPr>
              <a:t>Bag,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tag</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800" dirty="0">
                <a:effectLst/>
                <a:latin typeface="Calibri" panose="020F0502020204030204" pitchFamily="34" charset="0"/>
                <a:ea typeface="Calibri" panose="020F0502020204030204" pitchFamily="34" charset="0"/>
                <a:cs typeface="Times New Roman" panose="02020603050405020304" pitchFamily="18" charset="0"/>
              </a:rPr>
              <a:t> transport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all</a:t>
            </a:r>
            <a:r>
              <a:rPr lang="ro-RO" sz="800" dirty="0">
                <a:effectLst/>
                <a:latin typeface="Calibri" panose="020F0502020204030204" pitchFamily="34" charset="0"/>
                <a:ea typeface="Calibri" panose="020F0502020204030204" pitchFamily="34" charset="0"/>
                <a:cs typeface="Times New Roman" panose="02020603050405020304" pitchFamily="18" charset="0"/>
              </a:rPr>
              <a:t> electronic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evidence</a:t>
            </a:r>
            <a:r>
              <a:rPr lang="ro-RO" sz="800" dirty="0">
                <a:effectLst/>
                <a:latin typeface="Calibri" panose="020F0502020204030204" pitchFamily="34" charset="0"/>
                <a:ea typeface="Calibri" panose="020F0502020204030204" pitchFamily="34" charset="0"/>
                <a:cs typeface="Times New Roman" panose="02020603050405020304" pitchFamily="18" charset="0"/>
              </a:rPr>
              <a:t> in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accordance</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with</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agency</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procedures</a:t>
            </a:r>
            <a:r>
              <a:rPr lang="ro-RO" sz="800" dirty="0">
                <a:effectLst/>
                <a:latin typeface="Calibri" panose="020F0502020204030204" pitchFamily="34" charset="0"/>
                <a:ea typeface="Calibri" panose="020F0502020204030204" pitchFamily="34" charset="0"/>
                <a:cs typeface="Times New Roman" panose="02020603050405020304" pitchFamily="18" charset="0"/>
              </a:rPr>
              <a:t>= Colectați, etichetați și transportați toate probele electronice în conformitate cu procedurile agenției</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err="1">
                <a:effectLst/>
                <a:latin typeface="Calibri" panose="020F0502020204030204" pitchFamily="34" charset="0"/>
                <a:ea typeface="Calibri" panose="020F0502020204030204" pitchFamily="34" charset="0"/>
                <a:cs typeface="Times New Roman" panose="02020603050405020304" pitchFamily="18" charset="0"/>
              </a:rPr>
              <a:t>Follow</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guidance</a:t>
            </a:r>
            <a:r>
              <a:rPr lang="ro-RO" sz="800" dirty="0">
                <a:effectLst/>
                <a:latin typeface="Calibri" panose="020F0502020204030204" pitchFamily="34" charset="0"/>
                <a:ea typeface="Calibri" panose="020F0502020204030204" pitchFamily="34" charset="0"/>
                <a:cs typeface="Times New Roman" panose="02020603050405020304" pitchFamily="18" charset="0"/>
              </a:rPr>
              <a:t> in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Acquisition</a:t>
            </a:r>
            <a:r>
              <a:rPr lang="ro-RO" sz="800" dirty="0">
                <a:effectLst/>
                <a:latin typeface="Calibri" panose="020F0502020204030204" pitchFamily="34" charset="0"/>
                <a:ea typeface="Calibri" panose="020F0502020204030204" pitchFamily="34" charset="0"/>
                <a:cs typeface="Times New Roman" panose="02020603050405020304" pitchFamily="18" charset="0"/>
              </a:rPr>
              <a:t> of digital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storage</a:t>
            </a:r>
            <a:r>
              <a:rPr lang="ro-RO" sz="800" dirty="0">
                <a:effectLst/>
                <a:latin typeface="Calibri" panose="020F0502020204030204" pitchFamily="34" charset="0"/>
                <a:ea typeface="Calibri" panose="020F0502020204030204" pitchFamily="34" charset="0"/>
                <a:cs typeface="Times New Roman" panose="02020603050405020304" pitchFamily="18" charset="0"/>
              </a:rPr>
              <a:t> media” = Respectați orientările din „Achiziția mediilor de stocare digitală”</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err="1">
                <a:effectLst/>
                <a:latin typeface="Calibri" panose="020F0502020204030204" pitchFamily="34" charset="0"/>
                <a:ea typeface="Calibri" panose="020F0502020204030204" pitchFamily="34" charset="0"/>
                <a:cs typeface="Times New Roman" panose="02020603050405020304" pitchFamily="18" charset="0"/>
              </a:rPr>
              <a:t>Reminder</a:t>
            </a:r>
            <a:r>
              <a:rPr lang="ro-RO" sz="800" dirty="0">
                <a:effectLst/>
                <a:latin typeface="Calibri" panose="020F0502020204030204" pitchFamily="34" charset="0"/>
                <a:ea typeface="Calibri" panose="020F0502020204030204" pitchFamily="34" charset="0"/>
                <a:cs typeface="Times New Roman" panose="02020603050405020304" pitchFamily="18" charset="0"/>
              </a:rPr>
              <a:t> = Reamintire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a:effectLst/>
                <a:latin typeface="Calibri" panose="020F0502020204030204" pitchFamily="34" charset="0"/>
                <a:ea typeface="Calibri" panose="020F0502020204030204" pitchFamily="34" charset="0"/>
                <a:cs typeface="Times New Roman" panose="02020603050405020304" pitchFamily="18" charset="0"/>
              </a:rPr>
              <a:t>Remember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to</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collect</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all</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forms</a:t>
            </a:r>
            <a:r>
              <a:rPr lang="ro-RO" sz="800" dirty="0">
                <a:effectLst/>
                <a:latin typeface="Calibri" panose="020F0502020204030204" pitchFamily="34" charset="0"/>
                <a:ea typeface="Calibri" panose="020F0502020204030204" pitchFamily="34" charset="0"/>
                <a:cs typeface="Times New Roman" panose="02020603050405020304" pitchFamily="18" charset="0"/>
              </a:rPr>
              <a:t> of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potential</a:t>
            </a:r>
            <a:r>
              <a:rPr lang="ro-RO" sz="800" dirty="0">
                <a:effectLst/>
                <a:latin typeface="Calibri" panose="020F0502020204030204" pitchFamily="34" charset="0"/>
                <a:ea typeface="Calibri" panose="020F0502020204030204" pitchFamily="34" charset="0"/>
                <a:cs typeface="Times New Roman" panose="02020603050405020304" pitchFamily="18" charset="0"/>
              </a:rPr>
              <a:t> electronic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evidence</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such</a:t>
            </a:r>
            <a:r>
              <a:rPr lang="ro-RO" sz="800" dirty="0">
                <a:effectLst/>
                <a:latin typeface="Calibri" panose="020F0502020204030204" pitchFamily="34" charset="0"/>
                <a:ea typeface="Calibri" panose="020F0502020204030204" pitchFamily="34" charset="0"/>
                <a:cs typeface="Times New Roman" panose="02020603050405020304" pitchFamily="18" charset="0"/>
              </a:rPr>
              <a:t> as: USB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storage</a:t>
            </a:r>
            <a:r>
              <a:rPr lang="ro-RO" sz="800" dirty="0">
                <a:effectLst/>
                <a:latin typeface="Calibri" panose="020F0502020204030204" pitchFamily="34" charset="0"/>
                <a:ea typeface="Calibri" panose="020F0502020204030204" pitchFamily="34" charset="0"/>
                <a:cs typeface="Times New Roman" panose="02020603050405020304" pitchFamily="18" charset="0"/>
              </a:rPr>
              <a:t> media,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optical</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discs</a:t>
            </a:r>
            <a:r>
              <a:rPr lang="ro-RO" sz="800" dirty="0">
                <a:effectLst/>
                <a:latin typeface="Calibri" panose="020F0502020204030204" pitchFamily="34" charset="0"/>
                <a:ea typeface="Calibri" panose="020F0502020204030204" pitchFamily="34" charset="0"/>
                <a:cs typeface="Times New Roman" panose="02020603050405020304" pitchFamily="18" charset="0"/>
              </a:rPr>
              <a:t>, mobile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phones</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tablets</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laptops</a:t>
            </a:r>
            <a:r>
              <a:rPr lang="ro-RO" sz="800" dirty="0">
                <a:effectLst/>
                <a:latin typeface="Calibri" panose="020F0502020204030204" pitchFamily="34" charset="0"/>
                <a:ea typeface="Calibri" panose="020F0502020204030204" pitchFamily="34" charset="0"/>
                <a:cs typeface="Times New Roman" panose="02020603050405020304" pitchFamily="18" charset="0"/>
              </a:rPr>
              <a:t>, SD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800" dirty="0">
                <a:effectLst/>
                <a:latin typeface="Calibri" panose="020F0502020204030204" pitchFamily="34" charset="0"/>
                <a:ea typeface="Calibri" panose="020F0502020204030204" pitchFamily="34" charset="0"/>
                <a:cs typeface="Times New Roman" panose="02020603050405020304" pitchFamily="18" charset="0"/>
              </a:rPr>
              <a:t> similar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cards</a:t>
            </a:r>
            <a:r>
              <a:rPr lang="ro-RO" sz="800" dirty="0">
                <a:effectLst/>
                <a:latin typeface="Calibri" panose="020F0502020204030204" pitchFamily="34" charset="0"/>
                <a:ea typeface="Calibri" panose="020F0502020204030204" pitchFamily="34" charset="0"/>
                <a:cs typeface="Times New Roman" panose="02020603050405020304" pitchFamily="18" charset="0"/>
              </a:rPr>
              <a:t>, NAS = Trebuie să colectați toate formele de potențiale probe electronice, cum ar fi: medii de stocare USB, discuri optice, telefoane mobile, tablete, laptopuri, carduri SD și similare, NAS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a:effectLst/>
                <a:latin typeface="Calibri" panose="020F0502020204030204" pitchFamily="34" charset="0"/>
                <a:ea typeface="Calibri" panose="020F0502020204030204" pitchFamily="34" charset="0"/>
                <a:cs typeface="Times New Roman" panose="02020603050405020304" pitchFamily="18" charset="0"/>
              </a:rPr>
              <a:t>Consider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other</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forms</a:t>
            </a:r>
            <a:r>
              <a:rPr lang="ro-RO" sz="800" dirty="0">
                <a:effectLst/>
                <a:latin typeface="Calibri" panose="020F0502020204030204" pitchFamily="34" charset="0"/>
                <a:ea typeface="Calibri" panose="020F0502020204030204" pitchFamily="34" charset="0"/>
                <a:cs typeface="Times New Roman" panose="02020603050405020304" pitchFamily="18" charset="0"/>
              </a:rPr>
              <a:t> of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forensic</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evidence</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such</a:t>
            </a:r>
            <a:r>
              <a:rPr lang="ro-RO" sz="800" dirty="0">
                <a:effectLst/>
                <a:latin typeface="Calibri" panose="020F0502020204030204" pitchFamily="34" charset="0"/>
                <a:ea typeface="Calibri" panose="020F0502020204030204" pitchFamily="34" charset="0"/>
                <a:cs typeface="Times New Roman" panose="02020603050405020304" pitchFamily="18" charset="0"/>
              </a:rPr>
              <a:t> as: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fingerprints</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800" dirty="0">
                <a:effectLst/>
                <a:latin typeface="Calibri" panose="020F0502020204030204" pitchFamily="34" charset="0"/>
                <a:ea typeface="Calibri" panose="020F0502020204030204" pitchFamily="34" charset="0"/>
                <a:cs typeface="Times New Roman" panose="02020603050405020304" pitchFamily="18" charset="0"/>
              </a:rPr>
              <a:t> DNA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before</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collection</a:t>
            </a:r>
            <a:r>
              <a:rPr lang="ro-RO" sz="800" dirty="0">
                <a:effectLst/>
                <a:latin typeface="Calibri" panose="020F0502020204030204" pitchFamily="34" charset="0"/>
                <a:ea typeface="Calibri" panose="020F0502020204030204" pitchFamily="34" charset="0"/>
                <a:cs typeface="Times New Roman" panose="02020603050405020304" pitchFamily="18" charset="0"/>
              </a:rPr>
              <a:t> of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devices</a:t>
            </a:r>
            <a:r>
              <a:rPr lang="ro-RO" sz="800" dirty="0">
                <a:effectLst/>
                <a:latin typeface="Calibri" panose="020F0502020204030204" pitchFamily="34" charset="0"/>
                <a:ea typeface="Calibri" panose="020F0502020204030204" pitchFamily="34" charset="0"/>
                <a:cs typeface="Times New Roman" panose="02020603050405020304" pitchFamily="18" charset="0"/>
              </a:rPr>
              <a:t>= Luați în considerare alte forme de probe criminalistice, cum ar fi: amprente și ADN, înainte de colectarea dispozitivelor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800" dirty="0">
                <a:effectLst/>
                <a:latin typeface="Calibri" panose="020F0502020204030204" pitchFamily="34" charset="0"/>
                <a:ea typeface="Calibri" panose="020F0502020204030204" pitchFamily="34" charset="0"/>
                <a:cs typeface="Times New Roman" panose="02020603050405020304" pitchFamily="18" charset="0"/>
              </a:rPr>
              <a:t>Consider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other</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forms</a:t>
            </a:r>
            <a:r>
              <a:rPr lang="ro-RO" sz="800" dirty="0">
                <a:effectLst/>
                <a:latin typeface="Calibri" panose="020F0502020204030204" pitchFamily="34" charset="0"/>
                <a:ea typeface="Calibri" panose="020F0502020204030204" pitchFamily="34" charset="0"/>
                <a:cs typeface="Times New Roman" panose="02020603050405020304" pitchFamily="18" charset="0"/>
              </a:rPr>
              <a:t> of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associated</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evidence</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such</a:t>
            </a:r>
            <a:r>
              <a:rPr lang="ro-RO" sz="800" dirty="0">
                <a:effectLst/>
                <a:latin typeface="Calibri" panose="020F0502020204030204" pitchFamily="34" charset="0"/>
                <a:ea typeface="Calibri" panose="020F0502020204030204" pitchFamily="34" charset="0"/>
                <a:cs typeface="Times New Roman" panose="02020603050405020304" pitchFamily="18" charset="0"/>
              </a:rPr>
              <a:t> as: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passwords</a:t>
            </a:r>
            <a:r>
              <a:rPr lang="ro-RO" sz="800" dirty="0">
                <a:effectLst/>
                <a:latin typeface="Calibri" panose="020F0502020204030204" pitchFamily="34" charset="0"/>
                <a:ea typeface="Calibri" panose="020F0502020204030204" pitchFamily="34" charset="0"/>
                <a:cs typeface="Times New Roman" panose="02020603050405020304" pitchFamily="18" charset="0"/>
              </a:rPr>
              <a:t>, notes,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paper</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documents</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other</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information</a:t>
            </a:r>
            <a:r>
              <a:rPr lang="ro-RO" sz="800" dirty="0">
                <a:effectLst/>
                <a:latin typeface="Calibri" panose="020F0502020204030204" pitchFamily="34" charset="0"/>
                <a:ea typeface="Calibri" panose="020F0502020204030204" pitchFamily="34" charset="0"/>
                <a:cs typeface="Times New Roman" panose="02020603050405020304" pitchFamily="18" charset="0"/>
              </a:rPr>
              <a:t> relevant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to</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investigation</a:t>
            </a:r>
            <a:r>
              <a:rPr lang="ro-RO" sz="800" dirty="0">
                <a:effectLst/>
                <a:latin typeface="Calibri" panose="020F0502020204030204" pitchFamily="34" charset="0"/>
                <a:ea typeface="Calibri" panose="020F0502020204030204" pitchFamily="34" charset="0"/>
                <a:cs typeface="Times New Roman" panose="02020603050405020304" pitchFamily="18" charset="0"/>
              </a:rPr>
              <a:t>= Luați în considerare alte forme de probe relaționate, cum ar fi: parole, note, documente pe suport de hârtie, alte informații relevante pentru investigație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800" dirty="0">
                <a:effectLst/>
                <a:latin typeface="Calibri" panose="020F0502020204030204" pitchFamily="34" charset="0"/>
                <a:ea typeface="Calibri" panose="020F0502020204030204" pitchFamily="34" charset="0"/>
                <a:cs typeface="Times New Roman" panose="02020603050405020304" pitchFamily="18" charset="0"/>
              </a:rPr>
              <a:t>For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detailed</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guidance</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see</a:t>
            </a:r>
            <a:r>
              <a:rPr lang="ro-RO" sz="800" dirty="0">
                <a:effectLst/>
                <a:latin typeface="Calibri" panose="020F0502020204030204" pitchFamily="34" charset="0"/>
                <a:ea typeface="Calibri" panose="020F0502020204030204" pitchFamily="34" charset="0"/>
                <a:cs typeface="Times New Roman" panose="02020603050405020304" pitchFamily="18" charset="0"/>
              </a:rPr>
              <a:t> </a:t>
            </a:r>
            <a:r>
              <a:rPr lang="ro-RO" sz="800" dirty="0" err="1">
                <a:effectLst/>
                <a:latin typeface="Calibri" panose="020F0502020204030204" pitchFamily="34" charset="0"/>
                <a:ea typeface="Calibri" panose="020F0502020204030204" pitchFamily="34" charset="0"/>
                <a:cs typeface="Times New Roman" panose="02020603050405020304" pitchFamily="18" charset="0"/>
              </a:rPr>
              <a:t>chapter</a:t>
            </a:r>
            <a:r>
              <a:rPr lang="ro-RO" sz="800" dirty="0">
                <a:effectLst/>
                <a:latin typeface="Calibri" panose="020F0502020204030204" pitchFamily="34" charset="0"/>
                <a:ea typeface="Calibri" panose="020F0502020204030204" pitchFamily="34" charset="0"/>
                <a:cs typeface="Times New Roman" panose="02020603050405020304" pitchFamily="18" charset="0"/>
              </a:rPr>
              <a:t> 4= Pentru orientări detaliate, a se vedea capitolul 4</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Aceasta este o temă dificil de acoperit într-un singur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slide</a:t>
            </a:r>
            <a:r>
              <a:rPr lang="ro-RO" sz="1800" dirty="0">
                <a:effectLst/>
                <a:latin typeface="Calibri" panose="020F0502020204030204" pitchFamily="34" charset="0"/>
                <a:ea typeface="Calibri" panose="020F0502020204030204" pitchFamily="34" charset="0"/>
                <a:cs typeface="Times New Roman" panose="02020603050405020304" pitchFamily="18" charset="0"/>
              </a:rPr>
              <a:t> - în mod ideal, ar trebui să oprim dispozitivul, ceea ce nu ar aduce nicio modificare, în afară de oprirea funcționării.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Cu toate acestea, unele dispozitive (în special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iPhone</a:t>
            </a:r>
            <a:r>
              <a:rPr lang="ro-RO" sz="1800" dirty="0">
                <a:effectLst/>
                <a:latin typeface="Calibri" panose="020F0502020204030204" pitchFamily="34" charset="0"/>
                <a:ea typeface="Calibri" panose="020F0502020204030204" pitchFamily="34" charset="0"/>
                <a:cs typeface="Times New Roman" panose="02020603050405020304" pitchFamily="18" charset="0"/>
              </a:rPr>
              <a:t>) înglobează caracteristici de securitate care determină ca, dacă dispozitivul este oprit complet, să fie mult mai dificil de repornit fără o parolă, decât este de evitat acest cod atunci când dispozitivul este pornit. Așadar, păstrarea anumitor dispozitive pornite este avantajoasă.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Prin urmare, trebuie să le izolăm de rețea – GSM,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Wifi</a:t>
            </a:r>
            <a:r>
              <a:rPr lang="ro-RO" sz="1800" dirty="0">
                <a:effectLst/>
                <a:latin typeface="Calibri" panose="020F0502020204030204" pitchFamily="34" charset="0"/>
                <a:ea typeface="Calibri" panose="020F0502020204030204" pitchFamily="34" charset="0"/>
                <a:cs typeface="Times New Roman" panose="02020603050405020304" pitchFamily="18" charset="0"/>
              </a:rPr>
              <a:t>, BT &amp; GPS. Faraday și modul avion reprezintă modalități obișnuite pentru a face acest lucru.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Pungile Faraday</a:t>
            </a:r>
            <a:r>
              <a:rPr lang="ro-RO" sz="1800" dirty="0">
                <a:effectLst/>
                <a:latin typeface="Calibri" panose="020F0502020204030204" pitchFamily="34" charset="0"/>
                <a:ea typeface="Calibri" panose="020F0502020204030204" pitchFamily="34" charset="0"/>
                <a:cs typeface="Times New Roman" panose="02020603050405020304" pitchFamily="18" charset="0"/>
              </a:rPr>
              <a:t>, numite după inventatorul cuștii Faraday care blochează trimiterea și primirea semnalelor RF de către un dispozitiv electronic, cum ar fi un telefon mobil, cheia mașinii sau laptopul.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Dispozitivele precum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smartphone</a:t>
            </a:r>
            <a:r>
              <a:rPr lang="ro-RO" sz="1800" dirty="0">
                <a:effectLst/>
                <a:latin typeface="Calibri" panose="020F0502020204030204" pitchFamily="34" charset="0"/>
                <a:ea typeface="Calibri" panose="020F0502020204030204" pitchFamily="34" charset="0"/>
                <a:cs typeface="Times New Roman" panose="02020603050405020304" pitchFamily="18" charset="0"/>
              </a:rPr>
              <a:t>-urile se conectează la rețelele telefonice prin semnale wireless, dar au și alte capacități de conexiune wireless, cum ar fi Bluetooth sau rețele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Wi</a:t>
            </a:r>
            <a:r>
              <a:rPr lang="ro-RO" sz="1800" dirty="0">
                <a:effectLst/>
                <a:latin typeface="Calibri" panose="020F0502020204030204" pitchFamily="34" charset="0"/>
                <a:ea typeface="Calibri" panose="020F0502020204030204" pitchFamily="34" charset="0"/>
                <a:cs typeface="Times New Roman" panose="02020603050405020304" pitchFamily="18" charset="0"/>
              </a:rPr>
              <a:t>-Fi wireless precum standardul 802.11b/g/n. Chiar și cu funcțiile de securitate standard de pe un dispozitiv inteligent, acestea pot fi în continuare susceptibile de a fi atacate dintr-o sursă externă pentru modificarea, ștergerea sau chiar adăugarea de dovezi în telefon sau un alt dispozitiv.</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Punga Faraday, la fel ca și cușca Faraday, reprezintă o unitate închisă, sigilată, care împiedică trimiterea și primirea semnalelor datorită materialului din care este confecționată punga. Acest lucru este important în cazurile de dispozitive confiscate în care datele conținute de acesta sunt folosite ca probe în instanță, deoarece punga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faraday</a:t>
            </a:r>
            <a:r>
              <a:rPr lang="ro-RO" sz="1800" dirty="0">
                <a:effectLst/>
                <a:latin typeface="Calibri" panose="020F0502020204030204" pitchFamily="34" charset="0"/>
                <a:ea typeface="Calibri" panose="020F0502020204030204" pitchFamily="34" charset="0"/>
                <a:cs typeface="Times New Roman" panose="02020603050405020304" pitchFamily="18" charset="0"/>
              </a:rPr>
              <a:t> va asigura faptul că acestea nu au fost modificate.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Modul avion </a:t>
            </a:r>
            <a:r>
              <a:rPr lang="ro-RO" sz="1800" dirty="0">
                <a:effectLst/>
                <a:latin typeface="Calibri" panose="020F0502020204030204" pitchFamily="34" charset="0"/>
                <a:ea typeface="Calibri" panose="020F0502020204030204" pitchFamily="34" charset="0"/>
                <a:cs typeface="Times New Roman" panose="02020603050405020304" pitchFamily="18" charset="0"/>
              </a:rPr>
              <a:t>dezactivează aceleași funcții hardware. Acestea includ: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Celular</a:t>
            </a:r>
            <a:r>
              <a:rPr lang="ro-RO" sz="1800" dirty="0">
                <a:effectLst/>
                <a:latin typeface="Calibri" panose="020F0502020204030204" pitchFamily="34" charset="0"/>
                <a:ea typeface="Calibri" panose="020F0502020204030204" pitchFamily="34" charset="0"/>
                <a:cs typeface="Times New Roman" panose="02020603050405020304" pitchFamily="18" charset="0"/>
              </a:rPr>
              <a:t>: Dispozitivul dumneavoastră nu va mai comunica cu turnurile celulare. Nu veți putea trimite sau primi nimic ce depinde de date celulare, de la apeluri vocale la mesaje SMS, la date mobile.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ro-RO" sz="1800" b="1" dirty="0" err="1">
                <a:effectLst/>
                <a:latin typeface="Calibri" panose="020F0502020204030204" pitchFamily="34" charset="0"/>
                <a:ea typeface="Calibri" panose="020F0502020204030204" pitchFamily="34" charset="0"/>
                <a:cs typeface="Times New Roman" panose="02020603050405020304" pitchFamily="18" charset="0"/>
              </a:rPr>
              <a:t>Wi</a:t>
            </a:r>
            <a:r>
              <a:rPr lang="ro-RO" sz="1800" b="1" dirty="0">
                <a:effectLst/>
                <a:latin typeface="Calibri" panose="020F0502020204030204" pitchFamily="34" charset="0"/>
                <a:ea typeface="Calibri" panose="020F0502020204030204" pitchFamily="34" charset="0"/>
                <a:cs typeface="Times New Roman" panose="02020603050405020304" pitchFamily="18" charset="0"/>
              </a:rPr>
              <a:t>-Fi</a:t>
            </a:r>
            <a:r>
              <a:rPr lang="ro-RO" sz="1800" dirty="0">
                <a:effectLst/>
                <a:latin typeface="Calibri" panose="020F0502020204030204" pitchFamily="34" charset="0"/>
                <a:ea typeface="Calibri" panose="020F0502020204030204" pitchFamily="34" charset="0"/>
                <a:cs typeface="Times New Roman" panose="02020603050405020304" pitchFamily="18" charset="0"/>
              </a:rPr>
              <a:t>: Telefonul va înceta scanarea după rețelele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Wi</a:t>
            </a:r>
            <a:r>
              <a:rPr lang="ro-RO" sz="1800" dirty="0">
                <a:effectLst/>
                <a:latin typeface="Calibri" panose="020F0502020204030204" pitchFamily="34" charset="0"/>
                <a:ea typeface="Calibri" panose="020F0502020204030204" pitchFamily="34" charset="0"/>
                <a:cs typeface="Times New Roman" panose="02020603050405020304" pitchFamily="18" charset="0"/>
              </a:rPr>
              <a:t>-Fi din apropiere și încercarea de conectare la acestea. Dacă sunteți deja conectat la o rețea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Wi</a:t>
            </a:r>
            <a:r>
              <a:rPr lang="ro-RO" sz="1800" dirty="0">
                <a:effectLst/>
                <a:latin typeface="Calibri" panose="020F0502020204030204" pitchFamily="34" charset="0"/>
                <a:ea typeface="Calibri" panose="020F0502020204030204" pitchFamily="34" charset="0"/>
                <a:cs typeface="Times New Roman" panose="02020603050405020304" pitchFamily="18" charset="0"/>
              </a:rPr>
              <a:t>-Fi, veți fi deconectat.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Bluetooth</a:t>
            </a:r>
            <a:r>
              <a:rPr lang="ro-RO" sz="1800" dirty="0">
                <a:effectLst/>
                <a:latin typeface="Calibri" panose="020F0502020204030204" pitchFamily="34" charset="0"/>
                <a:ea typeface="Calibri" panose="020F0502020204030204" pitchFamily="34" charset="0"/>
                <a:cs typeface="Times New Roman" panose="02020603050405020304" pitchFamily="18" charset="0"/>
              </a:rPr>
              <a:t>: Modul avion dezactivează Bluetooth, o tehnologie de comunicații wireless pe care majoritatea oamenilor o asociază cu căștile wireless. Dar </a:t>
            </a:r>
            <a:r>
              <a:rPr lang="ro-RO"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Bluetooth</a:t>
            </a:r>
            <a:r>
              <a:rPr lang="ro-RO" sz="1800" dirty="0">
                <a:effectLst/>
                <a:latin typeface="Calibri" panose="020F0502020204030204" pitchFamily="34" charset="0"/>
                <a:ea typeface="Calibri" panose="020F0502020204030204" pitchFamily="34" charset="0"/>
                <a:cs typeface="Times New Roman" panose="02020603050405020304" pitchFamily="18" charset="0"/>
              </a:rPr>
              <a:t> se poate utiliza pentru multe alte lucruri, inclusiv tastaturi și mouse.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GPS</a:t>
            </a:r>
            <a:r>
              <a:rPr lang="ro-RO" sz="1800" dirty="0">
                <a:effectLst/>
                <a:latin typeface="Calibri" panose="020F0502020204030204" pitchFamily="34" charset="0"/>
                <a:ea typeface="Calibri" panose="020F0502020204030204" pitchFamily="34" charset="0"/>
                <a:cs typeface="Times New Roman" panose="02020603050405020304" pitchFamily="18" charset="0"/>
              </a:rPr>
              <a:t>: Modul avion dezactivează și funcții de recepție GPS, dar numai pe unele dispozitive. Acest lucru este puțin confuz și inconsecvent. Teoretic, GPS este diferit de tot restul tehnologiilor de aici—</a:t>
            </a:r>
            <a:r>
              <a:rPr lang="ro-RO"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un dispozitiv cu GPS activ se conformează doar semnalelor GPS pe care le primește</a:t>
            </a:r>
            <a:r>
              <a:rPr lang="ro-RO" sz="1800" dirty="0">
                <a:effectLst/>
                <a:latin typeface="Calibri" panose="020F0502020204030204" pitchFamily="34" charset="0"/>
                <a:ea typeface="Calibri" panose="020F0502020204030204" pitchFamily="34" charset="0"/>
                <a:cs typeface="Times New Roman" panose="02020603050405020304" pitchFamily="18" charset="0"/>
              </a:rPr>
              <a:t>, nu transmite niciun fel de semnale. Cu toate acestea, unele reglementări aeronautice nu permit utilizarea funcțiilor de recepție GPS, indiferent de motiv.</a:t>
            </a:r>
            <a:endParaRPr lang="en-GB" b="0" i="0" dirty="0">
              <a:solidFill>
                <a:srgbClr val="333333"/>
              </a:solidFill>
              <a:effectLst/>
              <a:latin typeface="Din-Light"/>
            </a:endParaRPr>
          </a:p>
          <a:p>
            <a:pPr>
              <a:lnSpc>
                <a:spcPct val="150000"/>
              </a:lnSpc>
              <a:spcBef>
                <a:spcPts val="0"/>
              </a:spcBef>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50</a:t>
            </a:fld>
            <a:endParaRPr lang="en-US" altLang="en-US"/>
          </a:p>
        </p:txBody>
      </p:sp>
    </p:spTree>
    <p:extLst>
      <p:ext uri="{BB962C8B-B14F-4D97-AF65-F5344CB8AC3E}">
        <p14:creationId xmlns:p14="http://schemas.microsoft.com/office/powerpoint/2010/main" val="4259348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5</a:t>
            </a:fld>
            <a:endParaRPr lang="en-GB"/>
          </a:p>
        </p:txBody>
      </p:sp>
    </p:spTree>
    <p:extLst>
      <p:ext uri="{BB962C8B-B14F-4D97-AF65-F5344CB8AC3E}">
        <p14:creationId xmlns:p14="http://schemas.microsoft.com/office/powerpoint/2010/main" val="15776100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Criminalistica datelor în timp real este un proces tehnic care trebuie întreprins doar de persoane calificate, care dispun de instrumentele și echipamentele corespunzătoare.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Este tratată în detalii minore în acest curs, pentru ca judecătorii și procurorii să fie conștienți de existența sa și de efectul utilizării sale asupra probelor.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Criminalistica datelor în timp real (Live Data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Forensics</a:t>
            </a:r>
            <a:r>
              <a:rPr lang="ro-RO" sz="1800" dirty="0">
                <a:effectLst/>
                <a:latin typeface="Calibri" panose="020F0502020204030204" pitchFamily="34" charset="0"/>
                <a:ea typeface="Calibri" panose="020F0502020204030204" pitchFamily="34" charset="0"/>
                <a:cs typeface="Times New Roman" panose="02020603050405020304" pitchFamily="18" charset="0"/>
              </a:rPr>
              <a:t>) se ocupă de situațiile în care este necesară captarea </a:t>
            </a:r>
            <a:r>
              <a:rPr lang="ro-RO" sz="1800" b="1" dirty="0">
                <a:effectLst/>
                <a:latin typeface="Calibri" panose="020F0502020204030204" pitchFamily="34" charset="0"/>
                <a:ea typeface="Calibri" panose="020F0502020204030204" pitchFamily="34" charset="0"/>
                <a:cs typeface="Times New Roman" panose="02020603050405020304" pitchFamily="18" charset="0"/>
              </a:rPr>
              <a:t>datelor volatile</a:t>
            </a:r>
            <a:r>
              <a:rPr lang="ro-RO" sz="1800" dirty="0">
                <a:effectLst/>
                <a:latin typeface="Calibri" panose="020F0502020204030204" pitchFamily="34" charset="0"/>
                <a:ea typeface="Calibri" panose="020F0502020204030204" pitchFamily="34" charset="0"/>
                <a:cs typeface="Times New Roman" panose="02020603050405020304" pitchFamily="18" charset="0"/>
              </a:rPr>
              <a:t> de pe dispozitive, înainte ca acestea să fie oprite sau deconectate de la rețele sau surse de alimentare.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Necesită un nivel de specialitate mai ridicat decât procedura în cazul percheziției și confiscării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dead</a:t>
            </a:r>
            <a:r>
              <a:rPr lang="ro-RO" sz="1800" dirty="0">
                <a:effectLst/>
                <a:latin typeface="Calibri" panose="020F0502020204030204" pitchFamily="34" charset="0"/>
                <a:ea typeface="Calibri" panose="020F0502020204030204" pitchFamily="34" charset="0"/>
                <a:cs typeface="Times New Roman" panose="02020603050405020304" pitchFamily="18" charset="0"/>
              </a:rPr>
              <a:t> box”, deoarece posibilitatea de modificare sau chiar de suprascriere a probelor este foarte mare.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Datele volatile sunt date stocate digital într-un mod în care probabilitatea de ștergere, suprascriere sau modificare a conținutului lor într-o perioadă scurtă de timp, prin interacțiunea umană sau automată, este una foarte mare.</a:t>
            </a: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51</a:t>
            </a:fld>
            <a:endParaRPr lang="en-US" altLang="en-US"/>
          </a:p>
        </p:txBody>
      </p:sp>
    </p:spTree>
    <p:extLst>
      <p:ext uri="{BB962C8B-B14F-4D97-AF65-F5344CB8AC3E}">
        <p14:creationId xmlns:p14="http://schemas.microsoft.com/office/powerpoint/2010/main" val="20909818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Din nou, scopul acestui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slide</a:t>
            </a:r>
            <a:r>
              <a:rPr lang="ro-RO" sz="1800" dirty="0">
                <a:effectLst/>
                <a:latin typeface="Calibri" panose="020F0502020204030204" pitchFamily="34" charset="0"/>
                <a:ea typeface="Calibri" panose="020F0502020204030204" pitchFamily="34" charset="0"/>
                <a:cs typeface="Times New Roman" panose="02020603050405020304" pitchFamily="18" charset="0"/>
              </a:rPr>
              <a:t> nu este de a iniția o sesiune care ar necesita pentru explicare mai mult de un singur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slide</a:t>
            </a:r>
            <a:r>
              <a:rPr lang="ro-RO" sz="1800" dirty="0">
                <a:effectLst/>
                <a:latin typeface="Calibri" panose="020F0502020204030204" pitchFamily="34" charset="0"/>
                <a:ea typeface="Calibri" panose="020F0502020204030204" pitchFamily="34" charset="0"/>
                <a:cs typeface="Times New Roman" panose="02020603050405020304" pitchFamily="18" charset="0"/>
              </a:rPr>
              <a:t> - ci de a oferi o idee generală judecătorilor și procurorilor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Ideea de bază este că se poate realiza – dar că nu se recomandă realizarea de către nicio persoană care nu deține pregătirea necesară. Interacțiunea cu dispozitivul va determina modificări care contravin Principiul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Primul aspect se explică de la sine, într-un mod rațional.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Al doilea implică niște arii de mai mare dificultate – inclusiv cele în care sistemele juridice se deosebesc.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Dispozitivele criptate montate ar putea avea nevoie de explicații - acolo unde criptarea este deschisă (decriptată) pentru a permite citirea și acolo unde se întâlnește. Închiderea determină recriptarea și inaccesibilitatea. Prin urmare, este preferabilă gestionarea atunci când dispozitivul este deschis.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Stocarea la distanță este mai dificilă - deoarece datele există într-un alt loc sau, eventual, într-o altă jurisdicție -, dar sunt accesibile de pe dispozitiv în acel moment. Prin urmare, captarea reprezintă o posibilitate - în funcție de statutul juridic al respectivelor date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Formatorul nu trebuie să intre într-o discuție cu privire la chestiuni juridice - doar despre posibilitatea de a face acest lucru</a:t>
            </a:r>
            <a:endParaRPr lang="en-US" sz="1200" dirty="0"/>
          </a:p>
          <a:p>
            <a:pPr marL="0" indent="0" algn="just">
              <a:lnSpc>
                <a:spcPts val="3860"/>
              </a:lnSpc>
              <a:spcAft>
                <a:spcPts val="1200"/>
              </a:spcAft>
              <a:buFont typeface="Arial" charset="0"/>
              <a:buNone/>
            </a:pPr>
            <a:endParaRPr lang="en-US" sz="1200" dirty="0"/>
          </a:p>
          <a:p>
            <a:pPr marL="0" indent="0" algn="just">
              <a:lnSpc>
                <a:spcPts val="3860"/>
              </a:lnSpc>
              <a:spcAft>
                <a:spcPts val="1200"/>
              </a:spcAft>
              <a:buFont typeface="Arial" charset="0"/>
              <a:buNone/>
            </a:pPr>
            <a:endParaRPr lang="en-US" sz="1200" dirty="0"/>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52</a:t>
            </a:fld>
            <a:endParaRPr lang="en-US" altLang="en-US"/>
          </a:p>
        </p:txBody>
      </p:sp>
    </p:spTree>
    <p:extLst>
      <p:ext uri="{BB962C8B-B14F-4D97-AF65-F5344CB8AC3E}">
        <p14:creationId xmlns:p14="http://schemas.microsoft.com/office/powerpoint/2010/main" val="4015602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Criminalistica datelor în timp real nu trebuie realizată de oricine! Este nevoie de o persoană pregătită la un nivel la care deține competența și confidența în lucrul cu date live. De asemenea, aceasta are nevoie de un set de instrumente validate pe care să știe să le folosească pentru a extrage informațiile necesare - și pentru a înregistra ceea ce face.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Aceste instrumente pot fi reprezentate de software pe care îl ia la locul faptei, sau un laptop pentru a extrage date de pe un router. De asemenea, este necesar un suport golit de date, pentru captarea informațiilor.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Atunci când nu există nimeni disponibil pentru a face acest lucru cu pregătire și echipamente, rămâne opțiunea deconectării cablului de la dispozitiv și închiderea acestuia - pierzând astfel potențiale probe, dar evitând compromiterea a ceea ce există deja.</a:t>
            </a: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53</a:t>
            </a:fld>
            <a:endParaRPr lang="en-US" altLang="en-US"/>
          </a:p>
        </p:txBody>
      </p:sp>
    </p:spTree>
    <p:extLst>
      <p:ext uri="{BB962C8B-B14F-4D97-AF65-F5344CB8AC3E}">
        <p14:creationId xmlns:p14="http://schemas.microsoft.com/office/powerpoint/2010/main" val="1575799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Legendă:</a:t>
            </a:r>
          </a:p>
          <a:p>
            <a:pPr marL="0" marR="0">
              <a:lnSpc>
                <a:spcPct val="107000"/>
              </a:lnSpc>
              <a:spcBef>
                <a:spcPts val="0"/>
              </a:spcBef>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Electronic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Evidence</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Guide</a:t>
            </a:r>
            <a:r>
              <a:rPr lang="ro-RO" sz="1800" dirty="0">
                <a:effectLst/>
                <a:latin typeface="Calibri" panose="020F0502020204030204" pitchFamily="34" charset="0"/>
                <a:ea typeface="Calibri" panose="020F0502020204030204" pitchFamily="34" charset="0"/>
                <a:cs typeface="Times New Roman" panose="02020603050405020304" pitchFamily="18" charset="0"/>
              </a:rPr>
              <a:t> = Ghid privind probele electronice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Live Data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Forensics</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Flowchart</a:t>
            </a:r>
            <a:r>
              <a:rPr lang="ro-RO" sz="1800" dirty="0">
                <a:effectLst/>
                <a:latin typeface="Calibri" panose="020F0502020204030204" pitchFamily="34" charset="0"/>
                <a:ea typeface="Calibri" panose="020F0502020204030204" pitchFamily="34" charset="0"/>
                <a:cs typeface="Times New Roman" panose="02020603050405020304" pitchFamily="18" charset="0"/>
              </a:rPr>
              <a:t>= Organigrama privind criminalistica datelor în timp real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Isolate</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800" dirty="0">
                <a:effectLst/>
                <a:latin typeface="Calibri" panose="020F0502020204030204" pitchFamily="34" charset="0"/>
                <a:ea typeface="Calibri" panose="020F0502020204030204" pitchFamily="34" charset="0"/>
                <a:cs typeface="Times New Roman" panose="02020603050405020304" pitchFamily="18" charset="0"/>
              </a:rPr>
              <a:t> crime scene= Izolați locul faptei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Are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you</a:t>
            </a:r>
            <a:r>
              <a:rPr lang="ro-RO" sz="1800" dirty="0">
                <a:effectLst/>
                <a:latin typeface="Calibri" panose="020F0502020204030204" pitchFamily="34" charset="0"/>
                <a:ea typeface="Calibri" panose="020F0502020204030204" pitchFamily="34" charset="0"/>
                <a:cs typeface="Times New Roman" panose="02020603050405020304" pitchFamily="18" charset="0"/>
              </a:rPr>
              <a:t> a specialist in live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forensics</a:t>
            </a:r>
            <a:r>
              <a:rPr lang="ro-RO" sz="1800" dirty="0">
                <a:effectLst/>
                <a:latin typeface="Calibri" panose="020F0502020204030204" pitchFamily="34" charset="0"/>
                <a:ea typeface="Calibri" panose="020F0502020204030204" pitchFamily="34" charset="0"/>
                <a:cs typeface="Times New Roman" panose="02020603050405020304" pitchFamily="18" charset="0"/>
              </a:rPr>
              <a:t>? = Sunteți specialist în criminalistica live?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Yes= Da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No= Nu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Only</a:t>
            </a:r>
            <a:r>
              <a:rPr lang="ro-RO" sz="1800" dirty="0">
                <a:effectLst/>
                <a:latin typeface="Calibri" panose="020F0502020204030204" pitchFamily="34" charset="0"/>
                <a:ea typeface="Calibri" panose="020F0502020204030204" pitchFamily="34" charset="0"/>
                <a:cs typeface="Times New Roman" panose="02020603050405020304" pitchFamily="18" charset="0"/>
              </a:rPr>
              <a:t> a specialist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may</a:t>
            </a:r>
            <a:r>
              <a:rPr lang="ro-RO" sz="1800" dirty="0">
                <a:effectLst/>
                <a:latin typeface="Calibri" panose="020F0502020204030204" pitchFamily="34" charset="0"/>
                <a:ea typeface="Calibri" panose="020F0502020204030204" pitchFamily="34" charset="0"/>
                <a:cs typeface="Times New Roman" panose="02020603050405020304" pitchFamily="18" charset="0"/>
              </a:rPr>
              <a:t> continue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with</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next</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steps</a:t>
            </a:r>
            <a:r>
              <a:rPr lang="ro-RO" sz="1800" dirty="0">
                <a:effectLst/>
                <a:latin typeface="Calibri" panose="020F0502020204030204" pitchFamily="34" charset="0"/>
                <a:ea typeface="Calibri" panose="020F0502020204030204" pitchFamily="34" charset="0"/>
                <a:cs typeface="Times New Roman" panose="02020603050405020304" pitchFamily="18" charset="0"/>
              </a:rPr>
              <a:t>= Doar un specialist poate trece la etapele următoare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Screensaver</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password</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enabled</a:t>
            </a:r>
            <a:r>
              <a:rPr lang="ro-RO" sz="1800" dirty="0">
                <a:effectLst/>
                <a:latin typeface="Calibri" panose="020F0502020204030204" pitchFamily="34" charset="0"/>
                <a:ea typeface="Calibri" panose="020F0502020204030204" pitchFamily="34" charset="0"/>
                <a:cs typeface="Times New Roman" panose="02020603050405020304" pitchFamily="18" charset="0"/>
              </a:rPr>
              <a:t>?= Parola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screensaver</a:t>
            </a:r>
            <a:r>
              <a:rPr lang="ro-RO" sz="1800" dirty="0">
                <a:effectLst/>
                <a:latin typeface="Calibri" panose="020F0502020204030204" pitchFamily="34" charset="0"/>
                <a:ea typeface="Calibri" panose="020F0502020204030204" pitchFamily="34" charset="0"/>
                <a:cs typeface="Times New Roman" panose="02020603050405020304" pitchFamily="18" charset="0"/>
              </a:rPr>
              <a:t> activată?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Can</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you</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obtain</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password</a:t>
            </a:r>
            <a:r>
              <a:rPr lang="ro-RO" sz="1800" dirty="0">
                <a:effectLst/>
                <a:latin typeface="Calibri" panose="020F0502020204030204" pitchFamily="34" charset="0"/>
                <a:ea typeface="Calibri" panose="020F0502020204030204" pitchFamily="34" charset="0"/>
                <a:cs typeface="Times New Roman" panose="02020603050405020304" pitchFamily="18" charset="0"/>
              </a:rPr>
              <a:t>?= Puteți obține parola?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Cold</a:t>
            </a:r>
            <a:r>
              <a:rPr lang="ro-RO" sz="1800" dirty="0">
                <a:effectLst/>
                <a:latin typeface="Calibri" panose="020F0502020204030204" pitchFamily="34" charset="0"/>
                <a:ea typeface="Calibri" panose="020F0502020204030204" pitchFamily="34" charset="0"/>
                <a:cs typeface="Times New Roman" panose="02020603050405020304" pitchFamily="18" charset="0"/>
              </a:rPr>
              <a:t>-Boot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to</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capture</a:t>
            </a:r>
            <a:r>
              <a:rPr lang="ro-RO" sz="1800" dirty="0">
                <a:effectLst/>
                <a:latin typeface="Calibri" panose="020F0502020204030204" pitchFamily="34" charset="0"/>
                <a:ea typeface="Calibri" panose="020F0502020204030204" pitchFamily="34" charset="0"/>
                <a:cs typeface="Times New Roman" panose="02020603050405020304" pitchFamily="18" charset="0"/>
              </a:rPr>
              <a:t> RAM=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Cold</a:t>
            </a:r>
            <a:r>
              <a:rPr lang="ro-RO" sz="1800" dirty="0">
                <a:effectLst/>
                <a:latin typeface="Calibri" panose="020F0502020204030204" pitchFamily="34" charset="0"/>
                <a:ea typeface="Calibri" panose="020F0502020204030204" pitchFamily="34" charset="0"/>
                <a:cs typeface="Times New Roman" panose="02020603050405020304" pitchFamily="18" charset="0"/>
              </a:rPr>
              <a:t>-Boot pentru captarea RAM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Call</a:t>
            </a:r>
            <a:r>
              <a:rPr lang="ro-RO" sz="1800" dirty="0">
                <a:effectLst/>
                <a:latin typeface="Calibri" panose="020F0502020204030204" pitchFamily="34" charset="0"/>
                <a:ea typeface="Calibri" panose="020F0502020204030204" pitchFamily="34" charset="0"/>
                <a:cs typeface="Times New Roman" panose="02020603050405020304" pitchFamily="18" charset="0"/>
              </a:rPr>
              <a:t> specialist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from</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forensics</a:t>
            </a:r>
            <a:r>
              <a:rPr lang="ro-RO" sz="1800" dirty="0">
                <a:effectLst/>
                <a:latin typeface="Calibri" panose="020F0502020204030204" pitchFamily="34" charset="0"/>
                <a:ea typeface="Calibri" panose="020F0502020204030204" pitchFamily="34" charset="0"/>
                <a:cs typeface="Times New Roman" panose="02020603050405020304" pitchFamily="18" charset="0"/>
              </a:rPr>
              <a:t> unit= Contactați un specialist de la unitatea criminalistică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Is</a:t>
            </a:r>
            <a:r>
              <a:rPr lang="ro-RO" sz="1800" dirty="0">
                <a:effectLst/>
                <a:latin typeface="Calibri" panose="020F0502020204030204" pitchFamily="34" charset="0"/>
                <a:ea typeface="Calibri" panose="020F0502020204030204" pitchFamily="34" charset="0"/>
                <a:cs typeface="Times New Roman" panose="02020603050405020304" pitchFamily="18" charset="0"/>
              </a:rPr>
              <a:t> a specialist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available</a:t>
            </a:r>
            <a:r>
              <a:rPr lang="ro-RO" sz="1800" dirty="0">
                <a:effectLst/>
                <a:latin typeface="Calibri" panose="020F0502020204030204" pitchFamily="34" charset="0"/>
                <a:ea typeface="Calibri" panose="020F0502020204030204" pitchFamily="34" charset="0"/>
                <a:cs typeface="Times New Roman" panose="02020603050405020304" pitchFamily="18" charset="0"/>
              </a:rPr>
              <a:t>?= Este disponibil un specialist?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Pull</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power</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plugs</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from</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800" dirty="0">
                <a:effectLst/>
                <a:latin typeface="Calibri" panose="020F0502020204030204" pitchFamily="34" charset="0"/>
                <a:ea typeface="Calibri" panose="020F0502020204030204" pitchFamily="34" charset="0"/>
                <a:cs typeface="Times New Roman" panose="02020603050405020304" pitchFamily="18" charset="0"/>
              </a:rPr>
              <a:t> back of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machines</a:t>
            </a:r>
            <a:r>
              <a:rPr lang="ro-RO" sz="1800" dirty="0">
                <a:effectLst/>
                <a:latin typeface="Calibri" panose="020F0502020204030204" pitchFamily="34" charset="0"/>
                <a:ea typeface="Calibri" panose="020F0502020204030204" pitchFamily="34" charset="0"/>
                <a:cs typeface="Times New Roman" panose="02020603050405020304" pitchFamily="18" charset="0"/>
              </a:rPr>
              <a:t>= Deconectați fișele de alimentare de pe spatele aparatelor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Check</a:t>
            </a:r>
            <a:r>
              <a:rPr lang="ro-RO" sz="1800" dirty="0">
                <a:effectLst/>
                <a:latin typeface="Calibri" panose="020F0502020204030204" pitchFamily="34" charset="0"/>
                <a:ea typeface="Calibri" panose="020F0502020204030204" pitchFamily="34" charset="0"/>
                <a:cs typeface="Times New Roman" panose="02020603050405020304" pitchFamily="18" charset="0"/>
              </a:rPr>
              <a:t> for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encryption</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Is</a:t>
            </a:r>
            <a:r>
              <a:rPr lang="ro-RO" sz="1800" dirty="0">
                <a:effectLst/>
                <a:latin typeface="Calibri" panose="020F0502020204030204" pitchFamily="34" charset="0"/>
                <a:ea typeface="Calibri" panose="020F0502020204030204" pitchFamily="34" charset="0"/>
                <a:cs typeface="Times New Roman" panose="02020603050405020304" pitchFamily="18" charset="0"/>
              </a:rPr>
              <a:t> it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enabled</a:t>
            </a:r>
            <a:r>
              <a:rPr lang="ro-RO" sz="1800" dirty="0">
                <a:effectLst/>
                <a:latin typeface="Calibri" panose="020F0502020204030204" pitchFamily="34" charset="0"/>
                <a:ea typeface="Calibri" panose="020F0502020204030204" pitchFamily="34" charset="0"/>
                <a:cs typeface="Times New Roman" panose="02020603050405020304" pitchFamily="18" charset="0"/>
              </a:rPr>
              <a:t>?= Verificați criptarea. Este activată?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Obtain</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Recovery</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Key</a:t>
            </a:r>
            <a:r>
              <a:rPr lang="ro-RO" sz="1800" dirty="0">
                <a:effectLst/>
                <a:latin typeface="Calibri" panose="020F0502020204030204" pitchFamily="34" charset="0"/>
                <a:ea typeface="Calibri" panose="020F0502020204030204" pitchFamily="34" charset="0"/>
                <a:cs typeface="Times New Roman" panose="02020603050405020304" pitchFamily="18" charset="0"/>
              </a:rPr>
              <a:t>= Obțineți cheia de recuperare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Copy</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logical</a:t>
            </a:r>
            <a:r>
              <a:rPr lang="ro-RO" sz="1800" dirty="0">
                <a:effectLst/>
                <a:latin typeface="Calibri" panose="020F0502020204030204" pitchFamily="34" charset="0"/>
                <a:ea typeface="Calibri" panose="020F0502020204030204" pitchFamily="34" charset="0"/>
                <a:cs typeface="Times New Roman" panose="02020603050405020304" pitchFamily="18" charset="0"/>
              </a:rPr>
              <a:t> data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from</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encrypted</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volumes</a:t>
            </a:r>
            <a:r>
              <a:rPr lang="ro-RO" sz="1800" dirty="0">
                <a:effectLst/>
                <a:latin typeface="Calibri" panose="020F0502020204030204" pitchFamily="34" charset="0"/>
                <a:ea typeface="Calibri" panose="020F0502020204030204" pitchFamily="34" charset="0"/>
                <a:cs typeface="Times New Roman" panose="02020603050405020304" pitchFamily="18" charset="0"/>
              </a:rPr>
              <a:t>= Copiați date logice din volume criptate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Capture</a:t>
            </a:r>
            <a:r>
              <a:rPr lang="ro-RO" sz="1800" dirty="0">
                <a:effectLst/>
                <a:latin typeface="Calibri" panose="020F0502020204030204" pitchFamily="34" charset="0"/>
                <a:ea typeface="Calibri" panose="020F0502020204030204" pitchFamily="34" charset="0"/>
                <a:cs typeface="Times New Roman" panose="02020603050405020304" pitchFamily="18" charset="0"/>
              </a:rPr>
              <a:t> volatile data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caches</a:t>
            </a:r>
            <a:r>
              <a:rPr lang="ro-RO" sz="1800" dirty="0">
                <a:effectLst/>
                <a:latin typeface="Calibri" panose="020F0502020204030204" pitchFamily="34" charset="0"/>
                <a:ea typeface="Calibri" panose="020F0502020204030204" pitchFamily="34" charset="0"/>
                <a:cs typeface="Times New Roman" panose="02020603050405020304" pitchFamily="18" charset="0"/>
              </a:rPr>
              <a:t>, RAM,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processes</a:t>
            </a:r>
            <a:r>
              <a:rPr lang="ro-RO" sz="1800" dirty="0">
                <a:effectLst/>
                <a:latin typeface="Calibri" panose="020F0502020204030204" pitchFamily="34" charset="0"/>
                <a:ea typeface="Calibri" panose="020F0502020204030204" pitchFamily="34" charset="0"/>
                <a:cs typeface="Times New Roman" panose="02020603050405020304" pitchFamily="18" charset="0"/>
              </a:rPr>
              <a:t>)= Captați date volatile (cache, RAM, procese)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Is</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machine</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networked</a:t>
            </a:r>
            <a:r>
              <a:rPr lang="ro-RO" sz="1800" dirty="0">
                <a:effectLst/>
                <a:latin typeface="Calibri" panose="020F0502020204030204" pitchFamily="34" charset="0"/>
                <a:ea typeface="Calibri" panose="020F0502020204030204" pitchFamily="34" charset="0"/>
                <a:cs typeface="Times New Roman" panose="02020603050405020304" pitchFamily="18" charset="0"/>
              </a:rPr>
              <a:t>?= Aparatul este conectat în rețea?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Capture</a:t>
            </a:r>
            <a:r>
              <a:rPr lang="ro-RO" sz="1800" dirty="0">
                <a:effectLst/>
                <a:latin typeface="Calibri" panose="020F0502020204030204" pitchFamily="34" charset="0"/>
                <a:ea typeface="Calibri" panose="020F0502020204030204" pitchFamily="34" charset="0"/>
                <a:cs typeface="Times New Roman" panose="02020603050405020304" pitchFamily="18" charset="0"/>
              </a:rPr>
              <a:t> data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held</a:t>
            </a:r>
            <a:r>
              <a:rPr lang="ro-RO" sz="1800" dirty="0">
                <a:effectLst/>
                <a:latin typeface="Calibri" panose="020F0502020204030204" pitchFamily="34" charset="0"/>
                <a:ea typeface="Calibri" panose="020F0502020204030204" pitchFamily="34" charset="0"/>
                <a:cs typeface="Times New Roman" panose="02020603050405020304" pitchFamily="18" charset="0"/>
              </a:rPr>
              <a:t> on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network</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storage</a:t>
            </a:r>
            <a:r>
              <a:rPr lang="ro-RO" sz="1800" dirty="0">
                <a:effectLst/>
                <a:latin typeface="Calibri" panose="020F0502020204030204" pitchFamily="34" charset="0"/>
                <a:ea typeface="Calibri" panose="020F0502020204030204" pitchFamily="34" charset="0"/>
                <a:cs typeface="Times New Roman" panose="02020603050405020304" pitchFamily="18" charset="0"/>
              </a:rPr>
              <a:t>= Captați date stocate în rețea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err="1">
                <a:effectLst/>
                <a:latin typeface="Calibri" panose="020F0502020204030204" pitchFamily="34" charset="0"/>
                <a:ea typeface="Calibri" panose="020F0502020204030204" pitchFamily="34" charset="0"/>
                <a:cs typeface="Times New Roman" panose="02020603050405020304" pitchFamily="18" charset="0"/>
              </a:rPr>
              <a:t>Follow</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guidance</a:t>
            </a:r>
            <a:r>
              <a:rPr lang="ro-RO" sz="1800" dirty="0">
                <a:effectLst/>
                <a:latin typeface="Calibri" panose="020F0502020204030204" pitchFamily="34" charset="0"/>
                <a:ea typeface="Calibri" panose="020F0502020204030204" pitchFamily="34" charset="0"/>
                <a:cs typeface="Times New Roman" panose="02020603050405020304" pitchFamily="18" charset="0"/>
              </a:rPr>
              <a:t> in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Search</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and</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Seizure</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Flowchart</a:t>
            </a:r>
            <a:r>
              <a:rPr lang="ro-RO" sz="1800" dirty="0">
                <a:effectLst/>
                <a:latin typeface="Calibri" panose="020F0502020204030204" pitchFamily="34" charset="0"/>
                <a:ea typeface="Calibri" panose="020F0502020204030204" pitchFamily="34" charset="0"/>
                <a:cs typeface="Times New Roman" panose="02020603050405020304" pitchFamily="18" charset="0"/>
              </a:rPr>
              <a:t>”= Urmați instrucțiunile din „Organigrama privind Percheziția și confiscarea”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Aceasta este o temă dificil de acoperit într-un singur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slide</a:t>
            </a:r>
            <a:r>
              <a:rPr lang="ro-RO" sz="1800" dirty="0">
                <a:effectLst/>
                <a:latin typeface="Calibri" panose="020F0502020204030204" pitchFamily="34" charset="0"/>
                <a:ea typeface="Calibri" panose="020F0502020204030204" pitchFamily="34" charset="0"/>
                <a:cs typeface="Times New Roman" panose="02020603050405020304" pitchFamily="18" charset="0"/>
              </a:rPr>
              <a:t> - în mod ideal, ar trebui să oprim dispozitivul, ceea ce nu ar aduce nicio modificare, în afară de oprirea funcționării.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Cu toate acestea, unele dispozitive (în special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iPhone</a:t>
            </a:r>
            <a:r>
              <a:rPr lang="ro-RO" sz="1800" dirty="0">
                <a:effectLst/>
                <a:latin typeface="Calibri" panose="020F0502020204030204" pitchFamily="34" charset="0"/>
                <a:ea typeface="Calibri" panose="020F0502020204030204" pitchFamily="34" charset="0"/>
                <a:cs typeface="Times New Roman" panose="02020603050405020304" pitchFamily="18" charset="0"/>
              </a:rPr>
              <a:t>) înglobează caracteristici de securitate care determină ca, dacă dispozitivul este oprit complet, să fie mult mai dificil de repornit fără o parolă, decât este de evitat acest cod atunci când dispozitivul este pornit. Așadar, păstrarea anumitor dispozitive pornite este avantajoasă.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Prin urmare, trebuie să le izolăm de rețea – GSM,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Wifi</a:t>
            </a:r>
            <a:r>
              <a:rPr lang="ro-RO" sz="1800" dirty="0">
                <a:effectLst/>
                <a:latin typeface="Calibri" panose="020F0502020204030204" pitchFamily="34" charset="0"/>
                <a:ea typeface="Calibri" panose="020F0502020204030204" pitchFamily="34" charset="0"/>
                <a:cs typeface="Times New Roman" panose="02020603050405020304" pitchFamily="18" charset="0"/>
              </a:rPr>
              <a:t>, BT &amp; GPS. Faraday și modul avion reprezintă modalități obișnuite pentru a face acest lucru.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Pungile Faraday</a:t>
            </a:r>
            <a:r>
              <a:rPr lang="ro-RO" sz="1800" dirty="0">
                <a:effectLst/>
                <a:latin typeface="Calibri" panose="020F0502020204030204" pitchFamily="34" charset="0"/>
                <a:ea typeface="Calibri" panose="020F0502020204030204" pitchFamily="34" charset="0"/>
                <a:cs typeface="Times New Roman" panose="02020603050405020304" pitchFamily="18" charset="0"/>
              </a:rPr>
              <a:t>, numite după inventatorul cuștii Faraday care blochează trimiterea și primirea semnalelor RF de către un dispozitiv electronic, cum ar fi un telefon mobil, cheia mașinii sau laptopul.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Dispozitivele precum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smartphone</a:t>
            </a:r>
            <a:r>
              <a:rPr lang="ro-RO" sz="1800" dirty="0">
                <a:effectLst/>
                <a:latin typeface="Calibri" panose="020F0502020204030204" pitchFamily="34" charset="0"/>
                <a:ea typeface="Calibri" panose="020F0502020204030204" pitchFamily="34" charset="0"/>
                <a:cs typeface="Times New Roman" panose="02020603050405020304" pitchFamily="18" charset="0"/>
              </a:rPr>
              <a:t>-urile se conectează la rețelele telefonice prin semnale wireless, dar au și alte capacități de conexiune wireless, cum ar fi Bluetooth sau rețele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Wi</a:t>
            </a:r>
            <a:r>
              <a:rPr lang="ro-RO" sz="1800" dirty="0">
                <a:effectLst/>
                <a:latin typeface="Calibri" panose="020F0502020204030204" pitchFamily="34" charset="0"/>
                <a:ea typeface="Calibri" panose="020F0502020204030204" pitchFamily="34" charset="0"/>
                <a:cs typeface="Times New Roman" panose="02020603050405020304" pitchFamily="18" charset="0"/>
              </a:rPr>
              <a:t>-Fi wireless precum standardul 802.11b/g/n. Chiar și cu funcțiile de securitate standard de pe un dispozitiv inteligent, acestea pot fi în continuare susceptibile de a fi atacate dintr-o sursă externă pentru modificarea, ștergerea sau chiar adăugarea de dovezi în telefon sau un alt dispozitiv.</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Punga Faraday, la fel ca și cușca Faraday, reprezintă o unitate închisă, sigilată, care împiedică trimiterea și primirea semnalelor datorită materialului din care este confecționată punga. Acest lucru este important în cazurile de dispozitive confiscate în care datele conținute de acesta sunt folosite ca probe în instanță, deoarece punga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faraday</a:t>
            </a:r>
            <a:r>
              <a:rPr lang="ro-RO" sz="1800" dirty="0">
                <a:effectLst/>
                <a:latin typeface="Calibri" panose="020F0502020204030204" pitchFamily="34" charset="0"/>
                <a:ea typeface="Calibri" panose="020F0502020204030204" pitchFamily="34" charset="0"/>
                <a:cs typeface="Times New Roman" panose="02020603050405020304" pitchFamily="18" charset="0"/>
              </a:rPr>
              <a:t> va asigura faptul că acestea nu au fost modificate.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Modul avion </a:t>
            </a:r>
            <a:r>
              <a:rPr lang="ro-RO" sz="1800" dirty="0">
                <a:effectLst/>
                <a:latin typeface="Calibri" panose="020F0502020204030204" pitchFamily="34" charset="0"/>
                <a:ea typeface="Calibri" panose="020F0502020204030204" pitchFamily="34" charset="0"/>
                <a:cs typeface="Times New Roman" panose="02020603050405020304" pitchFamily="18" charset="0"/>
              </a:rPr>
              <a:t>dezactivează aceleași funcții hardware. Acestea includ: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Celular</a:t>
            </a:r>
            <a:r>
              <a:rPr lang="ro-RO" sz="1800" dirty="0">
                <a:effectLst/>
                <a:latin typeface="Calibri" panose="020F0502020204030204" pitchFamily="34" charset="0"/>
                <a:ea typeface="Calibri" panose="020F0502020204030204" pitchFamily="34" charset="0"/>
                <a:cs typeface="Times New Roman" panose="02020603050405020304" pitchFamily="18" charset="0"/>
              </a:rPr>
              <a:t>: Dispozitivul dumneavoastră nu va mai comunica cu turnurile celulare. Nu veți putea trimite sau primi nimic ce depinde de date celulare, de la apeluri vocale la mesaje SMS, la date mobile.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ro-RO" sz="1800" b="1" dirty="0" err="1">
                <a:effectLst/>
                <a:latin typeface="Calibri" panose="020F0502020204030204" pitchFamily="34" charset="0"/>
                <a:ea typeface="Calibri" panose="020F0502020204030204" pitchFamily="34" charset="0"/>
                <a:cs typeface="Times New Roman" panose="02020603050405020304" pitchFamily="18" charset="0"/>
              </a:rPr>
              <a:t>Wi</a:t>
            </a:r>
            <a:r>
              <a:rPr lang="ro-RO" sz="1800" b="1" dirty="0">
                <a:effectLst/>
                <a:latin typeface="Calibri" panose="020F0502020204030204" pitchFamily="34" charset="0"/>
                <a:ea typeface="Calibri" panose="020F0502020204030204" pitchFamily="34" charset="0"/>
                <a:cs typeface="Times New Roman" panose="02020603050405020304" pitchFamily="18" charset="0"/>
              </a:rPr>
              <a:t>-Fi</a:t>
            </a:r>
            <a:r>
              <a:rPr lang="ro-RO" sz="1800" dirty="0">
                <a:effectLst/>
                <a:latin typeface="Calibri" panose="020F0502020204030204" pitchFamily="34" charset="0"/>
                <a:ea typeface="Calibri" panose="020F0502020204030204" pitchFamily="34" charset="0"/>
                <a:cs typeface="Times New Roman" panose="02020603050405020304" pitchFamily="18" charset="0"/>
              </a:rPr>
              <a:t>: Telefonul va înceta scanarea după rețelele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Wi</a:t>
            </a:r>
            <a:r>
              <a:rPr lang="ro-RO" sz="1800" dirty="0">
                <a:effectLst/>
                <a:latin typeface="Calibri" panose="020F0502020204030204" pitchFamily="34" charset="0"/>
                <a:ea typeface="Calibri" panose="020F0502020204030204" pitchFamily="34" charset="0"/>
                <a:cs typeface="Times New Roman" panose="02020603050405020304" pitchFamily="18" charset="0"/>
              </a:rPr>
              <a:t>-Fi din apropiere și încercarea de conectare la acestea. Dacă sunteți deja conectat la o rețea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Wi</a:t>
            </a:r>
            <a:r>
              <a:rPr lang="ro-RO" sz="1800" dirty="0">
                <a:effectLst/>
                <a:latin typeface="Calibri" panose="020F0502020204030204" pitchFamily="34" charset="0"/>
                <a:ea typeface="Calibri" panose="020F0502020204030204" pitchFamily="34" charset="0"/>
                <a:cs typeface="Times New Roman" panose="02020603050405020304" pitchFamily="18" charset="0"/>
              </a:rPr>
              <a:t>-Fi, veți fi deconectat.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Bluetooth</a:t>
            </a:r>
            <a:r>
              <a:rPr lang="ro-RO" sz="1800" dirty="0">
                <a:effectLst/>
                <a:latin typeface="Calibri" panose="020F0502020204030204" pitchFamily="34" charset="0"/>
                <a:ea typeface="Calibri" panose="020F0502020204030204" pitchFamily="34" charset="0"/>
                <a:cs typeface="Times New Roman" panose="02020603050405020304" pitchFamily="18" charset="0"/>
              </a:rPr>
              <a:t>: Modul avion dezactivează Bluetooth, o tehnologie de comunicații wireless pe care majoritatea oamenilor o asociază cu căștile wireless. Dar </a:t>
            </a:r>
            <a:r>
              <a:rPr lang="ro-RO"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Bluetooth</a:t>
            </a:r>
            <a:r>
              <a:rPr lang="ro-RO" sz="1800" dirty="0">
                <a:effectLst/>
                <a:latin typeface="Calibri" panose="020F0502020204030204" pitchFamily="34" charset="0"/>
                <a:ea typeface="Calibri" panose="020F0502020204030204" pitchFamily="34" charset="0"/>
                <a:cs typeface="Times New Roman" panose="02020603050405020304" pitchFamily="18" charset="0"/>
              </a:rPr>
              <a:t> se poate utiliza pentru multe alte lucruri, inclusiv tastaturi și mouse.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GPS</a:t>
            </a:r>
            <a:r>
              <a:rPr lang="ro-RO" sz="1800" dirty="0">
                <a:effectLst/>
                <a:latin typeface="Calibri" panose="020F0502020204030204" pitchFamily="34" charset="0"/>
                <a:ea typeface="Calibri" panose="020F0502020204030204" pitchFamily="34" charset="0"/>
                <a:cs typeface="Times New Roman" panose="02020603050405020304" pitchFamily="18" charset="0"/>
              </a:rPr>
              <a:t>: Modul avion dezactivează și funcții de recepție GPS, dar numai pe unele dispozitive. Acest lucru este puțin confuz și inconsecvent. Teoretic, GPS este diferit de tot restul tehnologiilor de aici—</a:t>
            </a:r>
            <a:r>
              <a:rPr lang="ro-RO"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un dispozitiv cu GPS activ se conformează doar semnalelor GPS pe care le primește</a:t>
            </a:r>
            <a:r>
              <a:rPr lang="ro-RO" sz="1800" dirty="0">
                <a:effectLst/>
                <a:latin typeface="Calibri" panose="020F0502020204030204" pitchFamily="34" charset="0"/>
                <a:ea typeface="Calibri" panose="020F0502020204030204" pitchFamily="34" charset="0"/>
                <a:cs typeface="Times New Roman" panose="02020603050405020304" pitchFamily="18" charset="0"/>
              </a:rPr>
              <a:t>, nu transmite niciun fel de semnale. Cu toate acestea, unele reglementări aeronautice nu permit utilizarea funcțiilor de recepție GPS, indiferent de motiv.</a:t>
            </a:r>
            <a:endParaRPr lang="en-GB" b="0" i="0" dirty="0">
              <a:solidFill>
                <a:srgbClr val="333333"/>
              </a:solidFill>
              <a:effectLst/>
              <a:latin typeface="Din-Light"/>
            </a:endParaRPr>
          </a:p>
          <a:p>
            <a:pPr>
              <a:lnSpc>
                <a:spcPct val="150000"/>
              </a:lnSpc>
              <a:spcBef>
                <a:spcPts val="0"/>
              </a:spcBef>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54</a:t>
            </a:fld>
            <a:endParaRPr lang="en-US" altLang="en-US"/>
          </a:p>
        </p:txBody>
      </p:sp>
    </p:spTree>
    <p:extLst>
      <p:ext uri="{BB962C8B-B14F-4D97-AF65-F5344CB8AC3E}">
        <p14:creationId xmlns:p14="http://schemas.microsoft.com/office/powerpoint/2010/main" val="16549459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Înainte</a:t>
            </a:r>
            <a:r>
              <a:rPr lang="en-GB" dirty="0"/>
              <a:t> de a </a:t>
            </a:r>
            <a:r>
              <a:rPr lang="en-GB" dirty="0" err="1"/>
              <a:t>trece</a:t>
            </a:r>
            <a:r>
              <a:rPr lang="en-GB" dirty="0"/>
              <a:t> la internet, </a:t>
            </a:r>
            <a:r>
              <a:rPr lang="en-GB" dirty="0" err="1"/>
              <a:t>trebuie</a:t>
            </a:r>
            <a:r>
              <a:rPr lang="en-GB" dirty="0"/>
              <a:t> </a:t>
            </a:r>
            <a:r>
              <a:rPr lang="en-GB" dirty="0" err="1"/>
              <a:t>să</a:t>
            </a:r>
            <a:r>
              <a:rPr lang="en-GB" dirty="0"/>
              <a:t> </a:t>
            </a:r>
            <a:r>
              <a:rPr lang="en-GB" dirty="0" err="1"/>
              <a:t>punem</a:t>
            </a:r>
            <a:r>
              <a:rPr lang="en-GB" dirty="0"/>
              <a:t> </a:t>
            </a:r>
            <a:r>
              <a:rPr lang="en-GB" dirty="0" err="1"/>
              <a:t>puțin</a:t>
            </a:r>
            <a:r>
              <a:rPr lang="en-GB" dirty="0"/>
              <a:t> </a:t>
            </a:r>
            <a:r>
              <a:rPr lang="en-GB" dirty="0" err="1"/>
              <a:t>în</a:t>
            </a:r>
            <a:r>
              <a:rPr lang="en-GB" dirty="0"/>
              <a:t> </a:t>
            </a:r>
            <a:r>
              <a:rPr lang="en-GB" dirty="0" err="1"/>
              <a:t>perspectivă</a:t>
            </a:r>
            <a:r>
              <a:rPr lang="en-GB" dirty="0"/>
              <a:t> </a:t>
            </a:r>
            <a:r>
              <a:rPr lang="en-GB" dirty="0" err="1"/>
              <a:t>ce</a:t>
            </a:r>
            <a:r>
              <a:rPr lang="en-GB" dirty="0"/>
              <a:t> </a:t>
            </a:r>
            <a:r>
              <a:rPr lang="en-GB" dirty="0" err="1"/>
              <a:t>anume</a:t>
            </a:r>
            <a:r>
              <a:rPr lang="en-GB" dirty="0"/>
              <a:t> </a:t>
            </a:r>
            <a:r>
              <a:rPr lang="en-GB" dirty="0" err="1"/>
              <a:t>reprezintă</a:t>
            </a:r>
            <a:r>
              <a:rPr lang="en-GB" dirty="0"/>
              <a:t> o </a:t>
            </a:r>
            <a:r>
              <a:rPr lang="en-GB" dirty="0" err="1"/>
              <a:t>rețea</a:t>
            </a:r>
            <a:r>
              <a:rPr lang="en-GB" dirty="0"/>
              <a:t> </a:t>
            </a:r>
            <a:r>
              <a:rPr lang="en-GB" dirty="0" err="1"/>
              <a:t>și</a:t>
            </a:r>
            <a:r>
              <a:rPr lang="en-GB" dirty="0"/>
              <a:t> din </a:t>
            </a:r>
            <a:r>
              <a:rPr lang="en-GB" dirty="0" err="1"/>
              <a:t>ce</a:t>
            </a:r>
            <a:r>
              <a:rPr lang="en-GB" dirty="0"/>
              <a:t> </a:t>
            </a:r>
            <a:r>
              <a:rPr lang="en-GB" dirty="0" err="1"/>
              <a:t>este</a:t>
            </a:r>
            <a:r>
              <a:rPr lang="en-GB" dirty="0"/>
              <a:t> </a:t>
            </a:r>
            <a:r>
              <a:rPr lang="en-GB" dirty="0" err="1"/>
              <a:t>aceasta</a:t>
            </a:r>
            <a:r>
              <a:rPr lang="en-GB" dirty="0"/>
              <a:t> </a:t>
            </a:r>
            <a:r>
              <a:rPr lang="en-GB" dirty="0" err="1"/>
              <a:t>constituită</a:t>
            </a:r>
            <a:r>
              <a:rPr lang="en-GB" dirty="0"/>
              <a:t>– aspect important </a:t>
            </a:r>
            <a:r>
              <a:rPr lang="en-GB" dirty="0" err="1"/>
              <a:t>pentru</a:t>
            </a:r>
            <a:r>
              <a:rPr lang="en-GB" dirty="0"/>
              <a:t> a </a:t>
            </a:r>
            <a:r>
              <a:rPr lang="en-GB" dirty="0" err="1"/>
              <a:t>putea</a:t>
            </a:r>
            <a:r>
              <a:rPr lang="en-GB" dirty="0"/>
              <a:t> </a:t>
            </a:r>
            <a:r>
              <a:rPr lang="en-GB" dirty="0" err="1"/>
              <a:t>înțelege</a:t>
            </a:r>
            <a:r>
              <a:rPr lang="en-GB" dirty="0"/>
              <a:t> </a:t>
            </a:r>
            <a:r>
              <a:rPr lang="en-GB" dirty="0" err="1"/>
              <a:t>modul</a:t>
            </a:r>
            <a:r>
              <a:rPr lang="en-GB" dirty="0"/>
              <a:t> </a:t>
            </a:r>
            <a:r>
              <a:rPr lang="en-GB" dirty="0" err="1"/>
              <a:t>în</a:t>
            </a:r>
            <a:r>
              <a:rPr lang="en-GB" dirty="0"/>
              <a:t> care </a:t>
            </a:r>
            <a:r>
              <a:rPr lang="en-GB" dirty="0" err="1"/>
              <a:t>funcționează</a:t>
            </a:r>
            <a:r>
              <a:rPr lang="en-GB" dirty="0"/>
              <a:t> </a:t>
            </a:r>
            <a:r>
              <a:rPr lang="en-GB" dirty="0" err="1"/>
              <a:t>internetul</a:t>
            </a:r>
            <a:endParaRPr lang="en-GB" dirty="0"/>
          </a:p>
          <a:p>
            <a:endParaRPr lang="en-GB" dirty="0"/>
          </a:p>
          <a:p>
            <a:r>
              <a:rPr lang="en-GB" dirty="0" err="1"/>
              <a:t>Formatorul</a:t>
            </a:r>
            <a:r>
              <a:rPr lang="en-GB" dirty="0"/>
              <a:t> </a:t>
            </a:r>
            <a:r>
              <a:rPr lang="en-GB" dirty="0" err="1"/>
              <a:t>trebuie</a:t>
            </a:r>
            <a:r>
              <a:rPr lang="en-GB" dirty="0"/>
              <a:t> </a:t>
            </a:r>
            <a:r>
              <a:rPr lang="en-GB" dirty="0" err="1"/>
              <a:t>să</a:t>
            </a:r>
            <a:r>
              <a:rPr lang="en-GB" dirty="0"/>
              <a:t> </a:t>
            </a:r>
            <a:r>
              <a:rPr lang="en-GB" dirty="0" err="1"/>
              <a:t>deschidă</a:t>
            </a:r>
            <a:r>
              <a:rPr lang="en-GB" dirty="0"/>
              <a:t> </a:t>
            </a:r>
            <a:r>
              <a:rPr lang="en-GB" dirty="0" err="1"/>
              <a:t>această</a:t>
            </a:r>
            <a:r>
              <a:rPr lang="en-GB" dirty="0"/>
              <a:t> </a:t>
            </a:r>
            <a:r>
              <a:rPr lang="en-GB" dirty="0" err="1"/>
              <a:t>sesiune</a:t>
            </a:r>
            <a:r>
              <a:rPr lang="en-GB" dirty="0"/>
              <a:t> cu o </a:t>
            </a:r>
            <a:r>
              <a:rPr lang="en-GB" dirty="0" err="1"/>
              <a:t>întrebare</a:t>
            </a:r>
            <a:r>
              <a:rPr lang="en-GB" dirty="0"/>
              <a:t> </a:t>
            </a:r>
            <a:r>
              <a:rPr lang="en-GB" dirty="0" err="1"/>
              <a:t>deschisă</a:t>
            </a:r>
            <a:r>
              <a:rPr lang="en-GB" dirty="0"/>
              <a:t> </a:t>
            </a:r>
            <a:r>
              <a:rPr lang="en-GB" dirty="0" err="1"/>
              <a:t>adresată</a:t>
            </a:r>
            <a:r>
              <a:rPr lang="en-GB" dirty="0"/>
              <a:t> </a:t>
            </a:r>
            <a:r>
              <a:rPr lang="en-GB" dirty="0" err="1"/>
              <a:t>delegaților</a:t>
            </a:r>
            <a:r>
              <a:rPr lang="en-GB" dirty="0"/>
              <a:t> – </a:t>
            </a:r>
            <a:r>
              <a:rPr lang="en-GB" dirty="0" err="1"/>
              <a:t>petrecând</a:t>
            </a:r>
            <a:r>
              <a:rPr lang="en-GB" dirty="0"/>
              <a:t> </a:t>
            </a:r>
            <a:r>
              <a:rPr lang="en-GB" dirty="0" err="1"/>
              <a:t>puțin</a:t>
            </a:r>
            <a:r>
              <a:rPr lang="en-GB" dirty="0"/>
              <a:t> </a:t>
            </a:r>
            <a:r>
              <a:rPr lang="en-GB" dirty="0" err="1"/>
              <a:t>timp</a:t>
            </a:r>
            <a:r>
              <a:rPr lang="en-GB" dirty="0"/>
              <a:t> </a:t>
            </a:r>
            <a:r>
              <a:rPr lang="en-GB" dirty="0" err="1"/>
              <a:t>în</a:t>
            </a:r>
            <a:r>
              <a:rPr lang="en-GB" dirty="0"/>
              <a:t> </a:t>
            </a:r>
            <a:r>
              <a:rPr lang="en-GB" dirty="0" err="1"/>
              <a:t>încercarea</a:t>
            </a:r>
            <a:r>
              <a:rPr lang="en-GB" dirty="0"/>
              <a:t> de a-</a:t>
            </a:r>
            <a:r>
              <a:rPr lang="en-GB" dirty="0" err="1"/>
              <a:t>i</a:t>
            </a:r>
            <a:r>
              <a:rPr lang="en-GB" dirty="0"/>
              <a:t> </a:t>
            </a:r>
            <a:r>
              <a:rPr lang="en-GB" dirty="0" err="1"/>
              <a:t>determina</a:t>
            </a:r>
            <a:r>
              <a:rPr lang="en-GB" dirty="0"/>
              <a:t> </a:t>
            </a:r>
            <a:r>
              <a:rPr lang="en-GB" dirty="0" err="1"/>
              <a:t>să</a:t>
            </a:r>
            <a:r>
              <a:rPr lang="en-GB" dirty="0"/>
              <a:t> </a:t>
            </a:r>
            <a:r>
              <a:rPr lang="en-GB" dirty="0" err="1"/>
              <a:t>descrie</a:t>
            </a:r>
            <a:r>
              <a:rPr lang="en-GB" dirty="0"/>
              <a:t> </a:t>
            </a:r>
            <a:r>
              <a:rPr lang="en-GB" dirty="0" err="1"/>
              <a:t>ce</a:t>
            </a:r>
            <a:r>
              <a:rPr lang="en-GB" dirty="0"/>
              <a:t> </a:t>
            </a:r>
            <a:r>
              <a:rPr lang="en-GB" dirty="0" err="1"/>
              <a:t>anume</a:t>
            </a:r>
            <a:r>
              <a:rPr lang="en-GB" dirty="0"/>
              <a:t> cred </a:t>
            </a:r>
            <a:r>
              <a:rPr lang="en-GB" dirty="0" err="1"/>
              <a:t>ei</a:t>
            </a:r>
            <a:r>
              <a:rPr lang="en-GB" dirty="0"/>
              <a:t> </a:t>
            </a:r>
            <a:r>
              <a:rPr lang="en-GB" dirty="0" err="1"/>
              <a:t>că</a:t>
            </a:r>
            <a:r>
              <a:rPr lang="en-GB" dirty="0"/>
              <a:t> </a:t>
            </a:r>
            <a:r>
              <a:rPr lang="en-GB" dirty="0" err="1"/>
              <a:t>este</a:t>
            </a:r>
            <a:r>
              <a:rPr lang="en-GB" dirty="0"/>
              <a:t> </a:t>
            </a:r>
            <a:r>
              <a:rPr lang="en-GB" dirty="0" err="1"/>
              <a:t>criminalitatea</a:t>
            </a:r>
            <a:r>
              <a:rPr lang="en-GB" dirty="0"/>
              <a:t> </a:t>
            </a:r>
            <a:r>
              <a:rPr lang="en-GB" dirty="0" err="1"/>
              <a:t>informatică</a:t>
            </a:r>
            <a:r>
              <a:rPr lang="en-GB" dirty="0"/>
              <a:t>.</a:t>
            </a:r>
          </a:p>
          <a:p>
            <a:endParaRPr lang="en-GB" dirty="0"/>
          </a:p>
          <a:p>
            <a:r>
              <a:rPr lang="en-GB" dirty="0"/>
              <a:t>Se </a:t>
            </a:r>
            <a:r>
              <a:rPr lang="en-GB" dirty="0" err="1"/>
              <a:t>poate</a:t>
            </a:r>
            <a:r>
              <a:rPr lang="en-GB" dirty="0"/>
              <a:t> face </a:t>
            </a:r>
            <a:r>
              <a:rPr lang="en-GB" dirty="0" err="1"/>
              <a:t>în</a:t>
            </a:r>
            <a:r>
              <a:rPr lang="en-GB" dirty="0"/>
              <a:t> forum </a:t>
            </a:r>
            <a:r>
              <a:rPr lang="en-GB" dirty="0" err="1"/>
              <a:t>deschis</a:t>
            </a:r>
            <a:r>
              <a:rPr lang="en-GB" dirty="0"/>
              <a:t> – </a:t>
            </a:r>
            <a:r>
              <a:rPr lang="en-GB" dirty="0" err="1"/>
              <a:t>sau</a:t>
            </a:r>
            <a:r>
              <a:rPr lang="en-GB" dirty="0"/>
              <a:t> se </a:t>
            </a:r>
            <a:r>
              <a:rPr lang="en-GB" dirty="0" err="1"/>
              <a:t>poate</a:t>
            </a:r>
            <a:r>
              <a:rPr lang="en-GB" dirty="0"/>
              <a:t> face </a:t>
            </a:r>
            <a:r>
              <a:rPr lang="en-GB" dirty="0" err="1"/>
              <a:t>în</a:t>
            </a:r>
            <a:r>
              <a:rPr lang="en-GB" dirty="0"/>
              <a:t> </a:t>
            </a:r>
            <a:r>
              <a:rPr lang="en-GB" dirty="0" err="1"/>
              <a:t>grupuri</a:t>
            </a:r>
            <a:r>
              <a:rPr lang="en-GB" dirty="0"/>
              <a:t> </a:t>
            </a:r>
            <a:r>
              <a:rPr lang="en-GB" dirty="0" err="1"/>
              <a:t>mai</a:t>
            </a:r>
            <a:r>
              <a:rPr lang="en-GB" dirty="0"/>
              <a:t> </a:t>
            </a:r>
            <a:r>
              <a:rPr lang="en-GB" dirty="0" err="1"/>
              <a:t>mici</a:t>
            </a:r>
            <a:r>
              <a:rPr lang="en-GB" dirty="0"/>
              <a:t>. </a:t>
            </a:r>
            <a:r>
              <a:rPr lang="pt-BR" dirty="0"/>
              <a:t>Ideea este de a obține o definiție nespecialistă a ce anume reprezintă aceasta</a:t>
            </a:r>
            <a:endParaRPr lang="en-GB" dirty="0"/>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25488484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Criminalistica nu este nouă - am dezvoltat numeroase discipline care se încadrează în categoria științelor criminalistice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Criminalistica = teste sau tehnici științifice utilizate în legătură cu depistarea infracțiunilor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Criminalistica digitală este una dintre cele mai noi dintre acestea - intrând în curentul principal abia între începutul și mijlocul anilor 1990. Au existat computere și înainte - dar puțini le foloseau în scopul furnizării de probe.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La debutul criminalisticii digitale, la fel ca în cazul tuturor celorlalte științe criminalistice premergătoare, era necesară stabilirea unor norme și standarde – astfel încât să ofere probe acceptabile, pe care instanțele să le accepte</a:t>
            </a: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57</a:t>
            </a:fld>
            <a:endParaRPr lang="en-US" altLang="en-US"/>
          </a:p>
        </p:txBody>
      </p:sp>
    </p:spTree>
    <p:extLst>
      <p:ext uri="{BB962C8B-B14F-4D97-AF65-F5344CB8AC3E}">
        <p14:creationId xmlns:p14="http://schemas.microsoft.com/office/powerpoint/2010/main" val="25956279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În lumea reală, locul faptei trebuie securizat - deși nu sunt sigur ce anume a făcut colegul din această imagine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În lumea criminalisticii digitale poți avea aceeași scenă a faptei, de asemenea. Așa încât investigatorii trebuie să securizeze scena în același mod în care ar face-o în criminalistica tradițională. Dar, în lumea criminalisticii digitale putem avea un al doilea loc al faptei [clic]. Un sistem informatic ar fi putut fi folosit pentru a comite o infracțiune. Acest lucru îl face să fie o probă valoroasă pentru cazul nostru. Dar chiar dacă computerul în sine nu a fost utilizat pentru a comite infracțiunea, acesta ar putea deține totuși informații importante despre infracțiune, faza de pregătire a infracțiunii, foi de calcul ale documentelor, conversații între victimă și suspect, sau alte circumstanțe care au legătură cu infracțiunea.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Purtați întotdeauna mânuși atunci când asigurați locul faptei - acest vechi principiu din criminalistica tradițională este valabil și pentru criminalistica digitală. În același mod în care nu v-ați dori propriile amprente și ADN pe arma folosită pentru comiterea unei crime, nu v-ați dori să lăsați urme pe o probă digitală, cum ar fi un hard disk.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Acum intră în scenă dispozitivele de blocare la scriere. Există diferite tipuri de dispozitive de blocare la scriere. Unele dintre acestea sunt doar mici piese software care încearcă să dezactiveze accesul la scrierea pe un disc (dispozitive de blocare la scriere software). Iar altele sunt dispozitive hardware propriu-zise, care dezactivează fizic semnalul responsabil pentru trimiterea comenzilor de scriere la un hard disk (dispozitive de blocare la scriere hardware). În această imagine puteți vedea un dispozitiv de blocare la scriere hardware, de la compania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Tableau</a:t>
            </a:r>
            <a:r>
              <a:rPr lang="ro-RO" sz="1800" dirty="0">
                <a:effectLst/>
                <a:latin typeface="Calibri" panose="020F0502020204030204" pitchFamily="34" charset="0"/>
                <a:ea typeface="Calibri" panose="020F0502020204030204" pitchFamily="34" charset="0"/>
                <a:cs typeface="Times New Roman" panose="02020603050405020304" pitchFamily="18" charset="0"/>
              </a:rPr>
              <a:t>. Există și altele, de la companii precum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Wiebetech</a:t>
            </a:r>
            <a:r>
              <a:rPr lang="ro-RO" sz="1800" dirty="0">
                <a:effectLst/>
                <a:latin typeface="Calibri" panose="020F0502020204030204" pitchFamily="34" charset="0"/>
                <a:ea typeface="Calibri" panose="020F0502020204030204" pitchFamily="34" charset="0"/>
                <a:cs typeface="Times New Roman" panose="02020603050405020304" pitchFamily="18" charset="0"/>
              </a:rPr>
              <a:t> sau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MyKey</a:t>
            </a:r>
            <a:r>
              <a:rPr lang="ro-RO" sz="1800" dirty="0">
                <a:effectLst/>
                <a:latin typeface="Calibri" panose="020F0502020204030204" pitchFamily="34" charset="0"/>
                <a:ea typeface="Calibri" panose="020F0502020204030204" pitchFamily="34" charset="0"/>
                <a:cs typeface="Times New Roman" panose="02020603050405020304" pitchFamily="18" charset="0"/>
              </a:rPr>
              <a:t> Technologies. Toate au în comun faptul că există unele porturi pentru conectarea unui hard disk sursă (exponatul) și alte porturi pentru conectarea dispozitivului de blocare la scriere la dispozitivul criminalistic al examinatorului.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În criminalistica tradițională, anchetatorii locului crimei pot găsi și securiza amprente, fibre, ADN și alte urme, ca dovezi care pot conduce la suspect. Urme foarte similare pot fi găsite și pe surse digitale: site-uri web accesate de către suspect, documente pe care le-a creat, imagini pe care le-a deschis sau chiar urme ale unui atacator care a pătruns într-un sistem. La fel ca ADN-ul din criminalistica tradițională, unele urme digitale nu sunt evident de observat și necesită tehnici speciale pentru extragerea conținutului probator din acestea. [clic] Fragmentele de fișiere în zone nealocate de pe discuri reprezintă un exemplu în acest sens. Uneori, examinatorii criminaliști trebuie să verifice în profunzime structurile de disc, sistemele de fișiere, spațiile libere și structurile de date proprietare pentru a găsi probele necesare pentru proces.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Iată un alt exemplu de similaritate între științele criminalistice tradiționale și criminalistica digitală. Atunci când anchetatorii găsesc amprente pe instrumentul care folosit pentru a comite o infracțiune, aceștia scanează baza de date pentru a găsi exact aceeași amprentă. Dacă au succes în căutarea lor, pot spune cu siguranță că amprenta de pe instrument aparține unei anumite persoane din baza lor de date. În criminalistica digitală există o modalitate similară de a compara și găsi anumite fișiere și de a demonstra că fișierul căutat și fișierul găsit se potrivesc exact. Poate că unii dintre dumneavoastră au auzit despre astfel de metode. Are cineva idee?...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Poate acum?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Hashing</a:t>
            </a:r>
            <a:r>
              <a:rPr lang="ro-RO" sz="1800" dirty="0">
                <a:effectLst/>
                <a:latin typeface="Calibri" panose="020F0502020204030204" pitchFamily="34" charset="0"/>
                <a:ea typeface="Calibri" panose="020F0502020204030204" pitchFamily="34" charset="0"/>
                <a:cs typeface="Times New Roman" panose="02020603050405020304" pitchFamily="18" charset="0"/>
              </a:rPr>
              <a:t> (distribuire) este termenul pe care îl căutam. Într-o analiză de distribuire, expertul criminalist calculează sume de distribuire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hash</a:t>
            </a:r>
            <a:r>
              <a:rPr lang="ro-RO" sz="1800" dirty="0">
                <a:effectLst/>
                <a:latin typeface="Calibri" panose="020F0502020204030204" pitchFamily="34" charset="0"/>
                <a:ea typeface="Calibri" panose="020F0502020204030204" pitchFamily="34" charset="0"/>
                <a:cs typeface="Times New Roman" panose="02020603050405020304" pitchFamily="18" charset="0"/>
              </a:rPr>
              <a:t>) ale unui fișier sau unui disc. MD5, SHA-1, SHA-256, etc. sunt doar câteva dintre exemplele mai frecvente de algoritmi de distribuire criptografici. Odată ce această valoare de distribuire, care este practic un șir lung de numere și litere, a fost calculată, aceasta este unică pentru conținutul acestui fișier. Niciun alt fișier nu va avea aceeași valoare de distribuire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hash</a:t>
            </a:r>
            <a:r>
              <a:rPr lang="ro-RO" sz="1800" dirty="0">
                <a:effectLst/>
                <a:latin typeface="Calibri" panose="020F0502020204030204" pitchFamily="34" charset="0"/>
                <a:ea typeface="Calibri" panose="020F0502020204030204" pitchFamily="34" charset="0"/>
                <a:cs typeface="Times New Roman" panose="02020603050405020304" pitchFamily="18" charset="0"/>
              </a:rPr>
              <a:t>), decât dacă are exact același conținut. Acesta este motivul pentru care examinatorii pot utiliza valori de distribuire pentru a căuta fișiere notabile și pentru a verifica dacă conținutul unei copii criminalistice a unui hard disk este același cu cel al hard disk-ului original.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În termeni de probabilitate: Cât de probabil credeți că este ca două persoane să aibă aceeași amprentă? … </a:t>
            </a:r>
            <a:r>
              <a:rPr lang="ro-RO" sz="1800" b="1" dirty="0">
                <a:effectLst/>
                <a:latin typeface="Calibri" panose="020F0502020204030204" pitchFamily="34" charset="0"/>
                <a:ea typeface="Calibri" panose="020F0502020204030204" pitchFamily="34" charset="0"/>
                <a:cs typeface="Times New Roman" panose="02020603050405020304" pitchFamily="18" charset="0"/>
              </a:rPr>
              <a:t>1 la 64 miliarde</a:t>
            </a:r>
            <a:r>
              <a:rPr lang="ro-RO" sz="1800" dirty="0">
                <a:effectLst/>
                <a:latin typeface="Calibri" panose="020F0502020204030204" pitchFamily="34" charset="0"/>
                <a:ea typeface="Calibri" panose="020F0502020204030204" pitchFamily="34" charset="0"/>
                <a:cs typeface="Times New Roman" panose="02020603050405020304" pitchFamily="18" charset="0"/>
              </a:rPr>
              <a:t>! [clic] Și cât de probabil ar fi, în opinia dumneavoastră, să câștigați marele premiu la loteria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Euromillions</a:t>
            </a:r>
            <a:r>
              <a:rPr lang="ro-RO" sz="1800" dirty="0">
                <a:effectLst/>
                <a:latin typeface="Calibri" panose="020F0502020204030204" pitchFamily="34" charset="0"/>
                <a:ea typeface="Calibri" panose="020F0502020204030204" pitchFamily="34" charset="0"/>
                <a:cs typeface="Times New Roman" panose="02020603050405020304" pitchFamily="18" charset="0"/>
              </a:rPr>
              <a:t>? … </a:t>
            </a:r>
            <a:r>
              <a:rPr lang="ro-RO" sz="1800" b="1" dirty="0">
                <a:effectLst/>
                <a:latin typeface="Calibri" panose="020F0502020204030204" pitchFamily="34" charset="0"/>
                <a:ea typeface="Calibri" panose="020F0502020204030204" pitchFamily="34" charset="0"/>
                <a:cs typeface="Times New Roman" panose="02020603050405020304" pitchFamily="18" charset="0"/>
              </a:rPr>
              <a:t>1 la 116 milioane! </a:t>
            </a:r>
            <a:r>
              <a:rPr lang="ro-RO" sz="1800" dirty="0">
                <a:effectLst/>
                <a:latin typeface="Calibri" panose="020F0502020204030204" pitchFamily="34" charset="0"/>
                <a:ea typeface="Calibri" panose="020F0502020204030204" pitchFamily="34" charset="0"/>
                <a:cs typeface="Times New Roman" panose="02020603050405020304" pitchFamily="18" charset="0"/>
              </a:rPr>
              <a:t>Acum. Când cunoașteți aceste valori, care credeți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cî</a:t>
            </a:r>
            <a:r>
              <a:rPr lang="ro-RO" sz="1800" dirty="0">
                <a:effectLst/>
                <a:latin typeface="Calibri" panose="020F0502020204030204" pitchFamily="34" charset="0"/>
                <a:ea typeface="Calibri" panose="020F0502020204030204" pitchFamily="34" charset="0"/>
                <a:cs typeface="Times New Roman" panose="02020603050405020304" pitchFamily="18" charset="0"/>
              </a:rPr>
              <a:t> sunt șansele ca două fișiere să aibă aceeași valoare de distribuire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hash</a:t>
            </a:r>
            <a:r>
              <a:rPr lang="ro-RO" sz="1800" dirty="0">
                <a:effectLst/>
                <a:latin typeface="Calibri" panose="020F0502020204030204" pitchFamily="34" charset="0"/>
                <a:ea typeface="Calibri" panose="020F0502020204030204" pitchFamily="34" charset="0"/>
                <a:cs typeface="Times New Roman" panose="02020603050405020304" pitchFamily="18" charset="0"/>
              </a:rPr>
              <a:t>)? … Utilizând algoritmul MD5, probabilitatea ca două fișiere să aibă aceeași valoare este [clic] </a:t>
            </a:r>
            <a:r>
              <a:rPr lang="ro-RO" sz="1800" b="1" dirty="0">
                <a:effectLst/>
                <a:latin typeface="Calibri" panose="020F0502020204030204" pitchFamily="34" charset="0"/>
                <a:ea typeface="Calibri" panose="020F0502020204030204" pitchFamily="34" charset="0"/>
                <a:cs typeface="Times New Roman" panose="02020603050405020304" pitchFamily="18" charset="0"/>
              </a:rPr>
              <a:t>1 la peste 340 miliarde de miliarde de miliarde de miliarde </a:t>
            </a:r>
            <a:r>
              <a:rPr lang="ro-RO" sz="1800" dirty="0">
                <a:effectLst/>
                <a:latin typeface="Calibri" panose="020F0502020204030204" pitchFamily="34" charset="0"/>
                <a:ea typeface="Calibri" panose="020F0502020204030204" pitchFamily="34" charset="0"/>
                <a:cs typeface="Times New Roman" panose="02020603050405020304" pitchFamily="18" charset="0"/>
              </a:rPr>
              <a:t>(2 la puterea 128), în vreme ce probabilitatea cu SHA-1 este de peste </a:t>
            </a:r>
            <a:r>
              <a:rPr lang="ro-RO" sz="1800" b="1" dirty="0">
                <a:effectLst/>
                <a:latin typeface="Calibri" panose="020F0502020204030204" pitchFamily="34" charset="0"/>
                <a:ea typeface="Calibri" panose="020F0502020204030204" pitchFamily="34" charset="0"/>
                <a:cs typeface="Times New Roman" panose="02020603050405020304" pitchFamily="18" charset="0"/>
              </a:rPr>
              <a:t>o mie de miliarde de miliarde de miliarde de miliarde de miliarde </a:t>
            </a:r>
            <a:r>
              <a:rPr lang="ro-RO" sz="1800" dirty="0">
                <a:effectLst/>
                <a:latin typeface="Calibri" panose="020F0502020204030204" pitchFamily="34" charset="0"/>
                <a:ea typeface="Calibri" panose="020F0502020204030204" pitchFamily="34" charset="0"/>
                <a:cs typeface="Times New Roman" panose="02020603050405020304" pitchFamily="18" charset="0"/>
              </a:rPr>
              <a:t>(2 la puterea 160). Cu toate acestea – doar cu titlu informativ – cercetătorii au reușit să producă coliziuni de distribuire în condiții de laborator.</a:t>
            </a:r>
            <a:endParaRPr lang="de-DE" sz="1200" b="0" i="0" u="none" strike="noStrike" kern="1200" baseline="0" dirty="0">
              <a:solidFill>
                <a:schemeClr val="tx1"/>
              </a:solidFill>
              <a:latin typeface="+mn-lt"/>
              <a:ea typeface="+mn-ea"/>
              <a:cs typeface="+mn-cs"/>
            </a:endParaRPr>
          </a:p>
          <a:p>
            <a:endParaRPr lang="en-GB" sz="1200" baseline="0" noProof="0" dirty="0"/>
          </a:p>
          <a:p>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58</a:t>
            </a:fld>
            <a:endParaRPr lang="en-US" altLang="en-US"/>
          </a:p>
        </p:txBody>
      </p:sp>
    </p:spTree>
    <p:extLst>
      <p:ext uri="{BB962C8B-B14F-4D97-AF65-F5344CB8AC3E}">
        <p14:creationId xmlns:p14="http://schemas.microsoft.com/office/powerpoint/2010/main" val="2445380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Există trei categorii principale de criminalistică digitală.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Criminalistica informatică este cea mai veche dintre aceste categorii. Aceasta vizează computerele personale, servere și medii de stocare. Există patru sub-categorii ale criminalisticii informatice. Acestea sunt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ro-RO" sz="1800" dirty="0">
                <a:effectLst/>
                <a:latin typeface="Calibri" panose="020F0502020204030204" pitchFamily="34" charset="0"/>
                <a:ea typeface="Calibri" panose="020F0502020204030204" pitchFamily="34" charset="0"/>
                <a:cs typeface="Times New Roman" panose="02020603050405020304" pitchFamily="18" charset="0"/>
              </a:rPr>
              <a:t>Criminalistica Post Mortem, care se referă la modul de achiziționare, procesare, analizare și raportare a datelor stocate pe sistemele informatice care nu sunt pornite. Aceasta este cea mai tradițională categorie criminalistică.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ro-RO" sz="1800" dirty="0">
                <a:effectLst/>
                <a:latin typeface="Calibri" panose="020F0502020204030204" pitchFamily="34" charset="0"/>
                <a:ea typeface="Calibri" panose="020F0502020204030204" pitchFamily="34" charset="0"/>
                <a:cs typeface="Times New Roman" panose="02020603050405020304" pitchFamily="18" charset="0"/>
              </a:rPr>
              <a:t>Criminalistica datelor în timp real (Live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Forensics</a:t>
            </a:r>
            <a:r>
              <a:rPr lang="ro-RO" sz="1800" dirty="0">
                <a:effectLst/>
                <a:latin typeface="Calibri" panose="020F0502020204030204" pitchFamily="34" charset="0"/>
                <a:ea typeface="Calibri" panose="020F0502020204030204" pitchFamily="34" charset="0"/>
                <a:cs typeface="Times New Roman" panose="02020603050405020304" pitchFamily="18" charset="0"/>
              </a:rPr>
              <a:t>) se referă la cum achiziționați, procesați, analizați și raportați datele stocate pe sisteme computerizate active. În comparație cu criminalistica de tip post mortem, este o subcategorie destul de recentă, dar care devine din ce în ce mai importantă, deoarece multe date sunt actualmente stocate temporar, de la distanță sau criptate.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ro-RO" sz="1800" dirty="0">
                <a:effectLst/>
                <a:latin typeface="Calibri" panose="020F0502020204030204" pitchFamily="34" charset="0"/>
                <a:ea typeface="Calibri" panose="020F0502020204030204" pitchFamily="34" charset="0"/>
                <a:cs typeface="Times New Roman" panose="02020603050405020304" pitchFamily="18" charset="0"/>
              </a:rPr>
              <a:t>Criminalistica aplicațiilor este subcategoria care se axează pe analiza urmelor și a artefactelor lăsate de mii de aplicații diferite.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ro-RO" sz="1800" dirty="0">
                <a:effectLst/>
                <a:latin typeface="Calibri" panose="020F0502020204030204" pitchFamily="34" charset="0"/>
                <a:ea typeface="Calibri" panose="020F0502020204030204" pitchFamily="34" charset="0"/>
                <a:cs typeface="Times New Roman" panose="02020603050405020304" pitchFamily="18" charset="0"/>
              </a:rPr>
              <a:t>Ultima categorie este criminalistica referitoare la alte dispozitive hardware, cum ar fi dispozitive de înregistrare video digitale,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routere</a:t>
            </a:r>
            <a:r>
              <a:rPr lang="ro-RO" sz="1800" dirty="0">
                <a:effectLst/>
                <a:latin typeface="Calibri" panose="020F0502020204030204" pitchFamily="34" charset="0"/>
                <a:ea typeface="Calibri" panose="020F0502020204030204" pitchFamily="34" charset="0"/>
                <a:cs typeface="Times New Roman" panose="02020603050405020304" pitchFamily="18" charset="0"/>
              </a:rPr>
              <a:t>, console de jocuri, dispozitive de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skimming</a:t>
            </a:r>
            <a:r>
              <a:rPr lang="ro-RO" sz="1800" dirty="0">
                <a:effectLst/>
                <a:latin typeface="Calibri" panose="020F0502020204030204" pitchFamily="34" charset="0"/>
                <a:ea typeface="Calibri" panose="020F0502020204030204" pitchFamily="34" charset="0"/>
                <a:cs typeface="Times New Roman" panose="02020603050405020304" pitchFamily="18" charset="0"/>
              </a:rPr>
              <a:t> și multe altele. Multe dintre aceste dispozitive au propriile lor sisteme de fișiere proprietare și sisteme de operare.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Primele trei categorii au subcategorii pentru diferite sisteme de operare, cum ar fi Windows, Linux, Mac OS 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Criminalistica dispozitivelor mobile (Mobile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Forensics</a:t>
            </a:r>
            <a:r>
              <a:rPr lang="ro-RO" sz="1800" dirty="0">
                <a:effectLst/>
                <a:latin typeface="Calibri" panose="020F0502020204030204" pitchFamily="34" charset="0"/>
                <a:ea typeface="Calibri" panose="020F0502020204030204" pitchFamily="34" charset="0"/>
                <a:cs typeface="Times New Roman" panose="02020603050405020304" pitchFamily="18" charset="0"/>
              </a:rPr>
              <a:t>) este o categorie destul de recentă, dar care devine destul de populară, deoarece o mulțime de date care pot fi de interes pentru o investigație pot fi stocate pe dispozitive mobile, cum ar fi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smartphone</a:t>
            </a:r>
            <a:r>
              <a:rPr lang="ro-RO" sz="1800" dirty="0">
                <a:effectLst/>
                <a:latin typeface="Calibri" panose="020F0502020204030204" pitchFamily="34" charset="0"/>
                <a:ea typeface="Calibri" panose="020F0502020204030204" pitchFamily="34" charset="0"/>
                <a:cs typeface="Times New Roman" panose="02020603050405020304" pitchFamily="18" charset="0"/>
              </a:rPr>
              <a:t>-uri și tablete. Subcategoriile reflectă diferitele sisteme de operare. Cele mai populare în acest moment sunt Google Android și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iOS</a:t>
            </a:r>
            <a:r>
              <a:rPr lang="ro-RO" sz="1800" dirty="0">
                <a:effectLst/>
                <a:latin typeface="Calibri" panose="020F0502020204030204" pitchFamily="34" charset="0"/>
                <a:ea typeface="Calibri" panose="020F0502020204030204" pitchFamily="34" charset="0"/>
                <a:cs typeface="Times New Roman" panose="02020603050405020304" pitchFamily="18" charset="0"/>
              </a:rPr>
              <a:t> de pe Mac.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Categoria criminalisticii rețelelor administrează probe electronice transmise printr-o rețea, fie ea wireless sau prin cablu, fie că este vorba despre internet sau despre o rețea locală. În criminalistica rețelei live, anchetatorii se confruntă cu o situație în care interceptează o conexiune la rețea și trebuie să analizeze fluxurile de date din mers. În timp ce criminalistica pachetelor de date captate se ocupă cu analiza fișierelor care conțin trafic de rețea înregistrat.</a:t>
            </a: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59</a:t>
            </a:fld>
            <a:endParaRPr lang="en-US" altLang="en-US"/>
          </a:p>
        </p:txBody>
      </p:sp>
    </p:spTree>
    <p:extLst>
      <p:ext uri="{BB962C8B-B14F-4D97-AF65-F5344CB8AC3E}">
        <p14:creationId xmlns:p14="http://schemas.microsoft.com/office/powerpoint/2010/main" val="13422713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Notă: Acest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slide</a:t>
            </a:r>
            <a:r>
              <a:rPr lang="ro-RO" sz="1800" dirty="0">
                <a:effectLst/>
                <a:latin typeface="Calibri" panose="020F0502020204030204" pitchFamily="34" charset="0"/>
                <a:ea typeface="Calibri" panose="020F0502020204030204" pitchFamily="34" charset="0"/>
                <a:cs typeface="Times New Roman" panose="02020603050405020304" pitchFamily="18" charset="0"/>
              </a:rPr>
              <a:t> este animat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Într-un caz care implică criminalistica digitală, procedura standard constă în mod normal din patru pași: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[clic] Achiziția: Probele digitale trebuie achiziționate. Acest lucru se poate realiza prin colectarea datelor volatile într-un scenariu de căutare și confiscare, prin achiziționarea discului unui suspect de pe un computer confiscat sau în orice alt proces pe parcursul unui caz în care anchetatorul trebuie să achiziționeze criminalistic date din alte surse. Pasul achiziției este unul crucial, deoarece în această etapă pot fi comise o mulțime de erori ireversibile. Este importantă păstrarea lanțului de custodie intact, documentarea tuturor pașilor și verificarea a tot ceea ce a fost achiziționat.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[clic] Prelucrarea: Etapa prelucrării este importantă ori de câte ori timpul, eficacitatea sau volumele mari de date reprezintă o problemă. În această fază, examinatorii criminaliști pot acorda prioritate anumitor dispozitive sau date, pot aplica filtre inteligente, specifice cazului (Data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Mining</a:t>
            </a:r>
            <a:r>
              <a:rPr lang="ro-RO" sz="1800" dirty="0">
                <a:effectLst/>
                <a:latin typeface="Calibri" panose="020F0502020204030204" pitchFamily="34" charset="0"/>
                <a:ea typeface="Calibri" panose="020F0502020204030204" pitchFamily="34" charset="0"/>
                <a:cs typeface="Times New Roman" panose="02020603050405020304" pitchFamily="18" charset="0"/>
              </a:rPr>
              <a:t>) sau pot procesa imaginea într-un mod în care un investigator normal realizează analiza (de exemplu, recuperând fișierele șterse, asamblând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contain</a:t>
            </a:r>
            <a:r>
              <a:rPr lang="ro-RO" sz="1800" dirty="0">
                <a:effectLst/>
                <a:latin typeface="Calibri" panose="020F0502020204030204" pitchFamily="34" charset="0"/>
                <a:ea typeface="Calibri" panose="020F0502020204030204" pitchFamily="34" charset="0"/>
                <a:cs typeface="Times New Roman" panose="02020603050405020304" pitchFamily="18" charset="0"/>
              </a:rPr>
              <a:t>-ere, spărgând criptarea, analizând datele aplicațiilor precum istoric de navigare pe internet, jurnale de chat etc.).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[clic] Analiza: În cadrul analizei, examinatorul caută de fapt dovezi digitale în imagini. Acest pas poate necesita mult timp și o mulțime de cunoștințe de specialitate, pentru a putea interpreta urmele și artefactele.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[clic] Prezentarea: După ce toate probele au fost găsite în etapa de analiză, examinatorul trebuie să creeze un raport pentru proces. Sarcina acestuia este să ilustreze și să transpună contexte tehnice complicate în forme din care dumneavoastră, în calitate de judecători și procurori, să înțelegeți cu ușurință ce probe anume au fost găsite, unde au fost găsite, cum au fost găsite și cum ar fi putut ajunge acolo.</a:t>
            </a: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60</a:t>
            </a:fld>
            <a:endParaRPr lang="en-US" altLang="en-US"/>
          </a:p>
        </p:txBody>
      </p:sp>
    </p:spTree>
    <p:extLst>
      <p:ext uri="{BB962C8B-B14F-4D97-AF65-F5344CB8AC3E}">
        <p14:creationId xmlns:p14="http://schemas.microsoft.com/office/powerpoint/2010/main" val="36920985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Acest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slide</a:t>
            </a:r>
            <a:r>
              <a:rPr lang="ro-RO" sz="1800" dirty="0">
                <a:effectLst/>
                <a:latin typeface="Calibri" panose="020F0502020204030204" pitchFamily="34" charset="0"/>
                <a:ea typeface="Calibri" panose="020F0502020204030204" pitchFamily="34" charset="0"/>
                <a:cs typeface="Times New Roman" panose="02020603050405020304" pitchFamily="18" charset="0"/>
              </a:rPr>
              <a:t> descrie procesul de achiziție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Formatorul trebuie să precizeze că majoritatea achizițiilor criminalistice se vor face folosind un instrument de formare a imaginii - creând o copie a datelor bit cu bit. Aici puteți realiza achiziția cu un dispozitiv USB de capacitate redusă, pentru a ilustra atât formarea imaginii, cât și distribuirea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hashing</a:t>
            </a:r>
            <a:r>
              <a:rPr lang="ro-RO"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Explicarea a ce anume reprezintă E01 și DD – formate de imagine diferite, ambele credibile în sfera criminalisticii digitale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Blocarea la scriere trebuie explicată – plasarea unui dispozitiv hardware (sau software) între dispozitivul suspect și unitatea de recepție țintă - ceea ce înseamnă că nu se pot aduce modificări la original și respectând Principiul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Distribuirea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hashing</a:t>
            </a:r>
            <a:r>
              <a:rPr lang="ro-RO" sz="1800" dirty="0">
                <a:effectLst/>
                <a:latin typeface="Calibri" panose="020F0502020204030204" pitchFamily="34" charset="0"/>
                <a:ea typeface="Calibri" panose="020F0502020204030204" pitchFamily="34" charset="0"/>
                <a:cs typeface="Times New Roman" panose="02020603050405020304" pitchFamily="18" charset="0"/>
              </a:rPr>
              <a:t>) este un subiect la care am putea sta o oră întreagă, pentru a-l discuta și explica pe deplin - dar este suficient să precizăm că instrumentele de imagine trebuie să creeze imaginea dar să verifice și conținutul, de asemenea - care poate fi apoi verificat ca fiind identic cu originalul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Analogia simplă este „amprenta digitală” - dar tehnic corectă este utilizarea termenului de „algoritm matematic”.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În general, sunt utilizați doi algoritmi – MD5 (128bit – 32 caractere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hex</a:t>
            </a:r>
            <a:r>
              <a:rPr lang="ro-RO" sz="1800" dirty="0">
                <a:effectLst/>
                <a:latin typeface="Calibri" panose="020F0502020204030204" pitchFamily="34" charset="0"/>
                <a:ea typeface="Calibri" panose="020F0502020204030204" pitchFamily="34" charset="0"/>
                <a:cs typeface="Times New Roman" panose="02020603050405020304" pitchFamily="18" charset="0"/>
              </a:rPr>
              <a:t>) &amp; SHA1 (160 bit – 40 caractere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hex</a:t>
            </a:r>
            <a:r>
              <a:rPr lang="ro-RO"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Poate fi necesară explicarea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hex</a:t>
            </a:r>
            <a:r>
              <a:rPr lang="ro-RO" sz="1800" dirty="0">
                <a:effectLst/>
                <a:latin typeface="Calibri" panose="020F0502020204030204" pitchFamily="34" charset="0"/>
                <a:ea typeface="Calibri" panose="020F0502020204030204" pitchFamily="34" charset="0"/>
                <a:cs typeface="Times New Roman" panose="02020603050405020304" pitchFamily="18" charset="0"/>
              </a:rPr>
              <a:t>” de către formator – ceea ce, din nou, aduce în discuție faptul că sunt necesare noțiuni de bază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Distribuirea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hashing</a:t>
            </a:r>
            <a:r>
              <a:rPr lang="ro-RO" sz="1800" dirty="0">
                <a:effectLst/>
                <a:latin typeface="Calibri" panose="020F0502020204030204" pitchFamily="34" charset="0"/>
                <a:ea typeface="Calibri" panose="020F0502020204030204" pitchFamily="34" charset="0"/>
                <a:cs typeface="Times New Roman" panose="02020603050405020304" pitchFamily="18" charset="0"/>
              </a:rPr>
              <a:t>) utilizată pentru verificarea datelor este achiziționată corect – și nu este modificată ulterior.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Se utilizează și pentru identificarea fișierelor – pentru eliminarea fișierelor cunoscute și găsirea fișierelor notabile</a:t>
            </a: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61</a:t>
            </a:fld>
            <a:endParaRPr lang="en-US" altLang="en-US"/>
          </a:p>
        </p:txBody>
      </p:sp>
    </p:spTree>
    <p:extLst>
      <p:ext uri="{BB962C8B-B14F-4D97-AF65-F5344CB8AC3E}">
        <p14:creationId xmlns:p14="http://schemas.microsoft.com/office/powerpoint/2010/main" val="4024981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12700" algn="just">
              <a:buNone/>
            </a:pPr>
            <a:r>
              <a:rPr lang="ro-RO" dirty="0"/>
              <a:t>Proba reprezintă „</a:t>
            </a:r>
            <a:r>
              <a:rPr lang="en-US" dirty="0" err="1"/>
              <a:t>orice</a:t>
            </a:r>
            <a:r>
              <a:rPr lang="en-US" dirty="0"/>
              <a:t> specie de </a:t>
            </a:r>
            <a:r>
              <a:rPr lang="en-US" dirty="0" err="1"/>
              <a:t>probă</a:t>
            </a:r>
            <a:r>
              <a:rPr lang="en-US" dirty="0"/>
              <a:t> </a:t>
            </a:r>
            <a:r>
              <a:rPr lang="en-US" dirty="0" err="1"/>
              <a:t>sau</a:t>
            </a:r>
            <a:r>
              <a:rPr lang="en-US" dirty="0"/>
              <a:t> </a:t>
            </a:r>
            <a:r>
              <a:rPr lang="en-US" dirty="0" err="1"/>
              <a:t>probatoriu</a:t>
            </a:r>
            <a:r>
              <a:rPr lang="en-US" dirty="0"/>
              <a:t>, </a:t>
            </a:r>
            <a:r>
              <a:rPr lang="en-US" dirty="0" err="1"/>
              <a:t>prezentată</a:t>
            </a:r>
            <a:r>
              <a:rPr lang="en-US" dirty="0"/>
              <a:t> legal la </a:t>
            </a:r>
            <a:r>
              <a:rPr lang="en-US" dirty="0" err="1"/>
              <a:t>judecarea</a:t>
            </a:r>
            <a:r>
              <a:rPr lang="en-US" dirty="0"/>
              <a:t> </a:t>
            </a:r>
            <a:r>
              <a:rPr lang="en-US" dirty="0" err="1"/>
              <a:t>unei</a:t>
            </a:r>
            <a:r>
              <a:rPr lang="en-US" dirty="0"/>
              <a:t> </a:t>
            </a:r>
            <a:r>
              <a:rPr lang="en-US" dirty="0" err="1"/>
              <a:t>probleme</a:t>
            </a:r>
            <a:r>
              <a:rPr lang="en-US" dirty="0"/>
              <a:t>, </a:t>
            </a:r>
            <a:r>
              <a:rPr lang="en-US" dirty="0" err="1"/>
              <a:t>prin</a:t>
            </a:r>
            <a:r>
              <a:rPr lang="en-US" dirty="0"/>
              <a:t> </a:t>
            </a:r>
            <a:r>
              <a:rPr lang="en-US" dirty="0" err="1"/>
              <a:t>actul</a:t>
            </a:r>
            <a:r>
              <a:rPr lang="en-US" dirty="0"/>
              <a:t> </a:t>
            </a:r>
            <a:r>
              <a:rPr lang="en-US" dirty="0" err="1"/>
              <a:t>părților</a:t>
            </a:r>
            <a:r>
              <a:rPr lang="en-US" dirty="0"/>
              <a:t> </a:t>
            </a:r>
            <a:r>
              <a:rPr lang="en-US" dirty="0" err="1"/>
              <a:t>și</a:t>
            </a:r>
            <a:r>
              <a:rPr lang="en-US" dirty="0"/>
              <a:t> </a:t>
            </a:r>
            <a:r>
              <a:rPr lang="en-US" dirty="0" err="1"/>
              <a:t>prin</a:t>
            </a:r>
            <a:r>
              <a:rPr lang="en-US" dirty="0"/>
              <a:t> </a:t>
            </a:r>
            <a:r>
              <a:rPr lang="en-US" dirty="0" err="1"/>
              <a:t>intermediul</a:t>
            </a:r>
            <a:r>
              <a:rPr lang="en-US" dirty="0"/>
              <a:t> </a:t>
            </a:r>
            <a:r>
              <a:rPr lang="en-US" dirty="0" err="1"/>
              <a:t>martorilor</a:t>
            </a:r>
            <a:r>
              <a:rPr lang="en-US" dirty="0"/>
              <a:t>, </a:t>
            </a:r>
            <a:r>
              <a:rPr lang="en-US" dirty="0" err="1"/>
              <a:t>înregistrărilor</a:t>
            </a:r>
            <a:r>
              <a:rPr lang="en-US" dirty="0"/>
              <a:t>, </a:t>
            </a:r>
            <a:r>
              <a:rPr lang="en-US" dirty="0" err="1"/>
              <a:t>documentelor</a:t>
            </a:r>
            <a:r>
              <a:rPr lang="en-US" dirty="0"/>
              <a:t>, </a:t>
            </a:r>
            <a:r>
              <a:rPr lang="en-US" dirty="0" err="1"/>
              <a:t>exponatelor</a:t>
            </a:r>
            <a:r>
              <a:rPr lang="en-US" dirty="0"/>
              <a:t>, </a:t>
            </a:r>
            <a:r>
              <a:rPr lang="en-US" dirty="0" err="1"/>
              <a:t>obiectelor</a:t>
            </a:r>
            <a:r>
              <a:rPr lang="en-US" dirty="0"/>
              <a:t> concrete etc. </a:t>
            </a:r>
            <a:r>
              <a:rPr lang="en-US" dirty="0" err="1"/>
              <a:t>în</a:t>
            </a:r>
            <a:r>
              <a:rPr lang="en-US" dirty="0"/>
              <a:t> </a:t>
            </a:r>
            <a:r>
              <a:rPr lang="en-US" dirty="0" err="1"/>
              <a:t>scopul</a:t>
            </a:r>
            <a:r>
              <a:rPr lang="en-US" dirty="0"/>
              <a:t> </a:t>
            </a:r>
            <a:r>
              <a:rPr lang="en-US" dirty="0" err="1"/>
              <a:t>inducerii</a:t>
            </a:r>
            <a:r>
              <a:rPr lang="en-US" dirty="0"/>
              <a:t> </a:t>
            </a:r>
            <a:r>
              <a:rPr lang="en-US" dirty="0" err="1"/>
              <a:t>convingerii</a:t>
            </a:r>
            <a:r>
              <a:rPr lang="en-US" dirty="0"/>
              <a:t> </a:t>
            </a:r>
            <a:r>
              <a:rPr lang="en-US" dirty="0" err="1"/>
              <a:t>în</a:t>
            </a:r>
            <a:r>
              <a:rPr lang="en-US" dirty="0"/>
              <a:t> </a:t>
            </a:r>
            <a:r>
              <a:rPr lang="en-US" dirty="0" err="1"/>
              <a:t>mintea</a:t>
            </a:r>
            <a:r>
              <a:rPr lang="en-US" dirty="0"/>
              <a:t> </a:t>
            </a:r>
            <a:r>
              <a:rPr lang="en-US" dirty="0" err="1"/>
              <a:t>instanței</a:t>
            </a:r>
            <a:r>
              <a:rPr lang="en-US" dirty="0"/>
              <a:t> </a:t>
            </a:r>
            <a:r>
              <a:rPr lang="en-US" dirty="0" err="1"/>
              <a:t>sau</a:t>
            </a:r>
            <a:r>
              <a:rPr lang="en-US" dirty="0"/>
              <a:t> a </a:t>
            </a:r>
            <a:r>
              <a:rPr lang="en-US" dirty="0" err="1"/>
              <a:t>juriului</a:t>
            </a:r>
            <a:r>
              <a:rPr lang="en-US" dirty="0"/>
              <a:t>, </a:t>
            </a:r>
            <a:r>
              <a:rPr lang="en-US" dirty="0" err="1"/>
              <a:t>în</a:t>
            </a:r>
            <a:r>
              <a:rPr lang="en-US" dirty="0"/>
              <a:t> </a:t>
            </a:r>
            <a:r>
              <a:rPr lang="en-US" dirty="0" err="1"/>
              <a:t>susținerea</a:t>
            </a:r>
            <a:r>
              <a:rPr lang="en-US" dirty="0"/>
              <a:t> </a:t>
            </a:r>
            <a:r>
              <a:rPr lang="en-US" dirty="0" err="1"/>
              <a:t>acestora</a:t>
            </a:r>
            <a:r>
              <a:rPr lang="ro-RO" dirty="0"/>
              <a:t>”</a:t>
            </a:r>
            <a:r>
              <a:rPr lang="en-US" dirty="0"/>
              <a:t> </a:t>
            </a:r>
            <a:r>
              <a:rPr lang="en-US" dirty="0" err="1"/>
              <a:t>Informațiile</a:t>
            </a:r>
            <a:r>
              <a:rPr lang="en-US" dirty="0"/>
              <a:t> </a:t>
            </a:r>
            <a:r>
              <a:rPr lang="en-US" dirty="0" err="1"/>
              <a:t>electronice</a:t>
            </a:r>
            <a:r>
              <a:rPr lang="en-US" dirty="0"/>
              <a:t> sunt, </a:t>
            </a:r>
            <a:r>
              <a:rPr lang="en-US" dirty="0" err="1"/>
              <a:t>în</a:t>
            </a:r>
            <a:r>
              <a:rPr lang="en-US" dirty="0"/>
              <a:t> general, </a:t>
            </a:r>
            <a:r>
              <a:rPr lang="en-US" dirty="0" err="1"/>
              <a:t>admisibile</a:t>
            </a:r>
            <a:r>
              <a:rPr lang="en-US" dirty="0"/>
              <a:t> ca probe </a:t>
            </a:r>
            <a:r>
              <a:rPr lang="en-US" dirty="0" err="1"/>
              <a:t>într</a:t>
            </a:r>
            <a:r>
              <a:rPr lang="en-US" dirty="0"/>
              <a:t>-o </a:t>
            </a:r>
            <a:r>
              <a:rPr lang="en-US" dirty="0" err="1"/>
              <a:t>procedură</a:t>
            </a:r>
            <a:r>
              <a:rPr lang="en-US" dirty="0"/>
              <a:t> </a:t>
            </a:r>
            <a:r>
              <a:rPr lang="en-US" dirty="0" err="1"/>
              <a:t>juridică</a:t>
            </a:r>
            <a:r>
              <a:rPr lang="en-US" dirty="0"/>
              <a:t>.</a:t>
            </a:r>
          </a:p>
          <a:p>
            <a:pPr marL="0" indent="12700" algn="just">
              <a:buNone/>
            </a:pPr>
            <a:endParaRPr lang="en-US" dirty="0"/>
          </a:p>
          <a:p>
            <a:pPr marL="0" indent="0" algn="just">
              <a:buFont typeface="Arial"/>
              <a:buNone/>
            </a:pPr>
            <a:r>
              <a:rPr lang="en-US" sz="1200" dirty="0" err="1"/>
              <a:t>Toate</a:t>
            </a:r>
            <a:r>
              <a:rPr lang="en-US" sz="1200" dirty="0"/>
              <a:t> </a:t>
            </a:r>
            <a:r>
              <a:rPr lang="en-US" sz="1200" dirty="0" err="1"/>
              <a:t>procedurile</a:t>
            </a:r>
            <a:r>
              <a:rPr lang="en-US" sz="1200" dirty="0"/>
              <a:t> </a:t>
            </a:r>
            <a:r>
              <a:rPr lang="en-US" sz="1200" dirty="0" err="1"/>
              <a:t>judiciare</a:t>
            </a:r>
            <a:r>
              <a:rPr lang="en-US" sz="1200" dirty="0"/>
              <a:t> se </a:t>
            </a:r>
            <a:r>
              <a:rPr lang="en-US" sz="1200" dirty="0" err="1"/>
              <a:t>bazează</a:t>
            </a:r>
            <a:r>
              <a:rPr lang="en-US" sz="1200" dirty="0"/>
              <a:t> pe </a:t>
            </a:r>
            <a:r>
              <a:rPr lang="en-US" sz="1200" dirty="0" err="1"/>
              <a:t>furnizarea</a:t>
            </a:r>
            <a:r>
              <a:rPr lang="en-US" sz="1200" dirty="0"/>
              <a:t> de probe</a:t>
            </a:r>
            <a:r>
              <a:rPr lang="ro-RO" sz="1200" dirty="0"/>
              <a:t>,</a:t>
            </a:r>
            <a:r>
              <a:rPr lang="en-US" sz="1200" dirty="0"/>
              <a:t> </a:t>
            </a:r>
            <a:r>
              <a:rPr lang="en-US" sz="1200" dirty="0" err="1"/>
              <a:t>pentru</a:t>
            </a:r>
            <a:r>
              <a:rPr lang="en-US" sz="1200" dirty="0"/>
              <a:t> a </a:t>
            </a:r>
            <a:r>
              <a:rPr lang="en-US" sz="1200" dirty="0" err="1"/>
              <a:t>avea</a:t>
            </a:r>
            <a:r>
              <a:rPr lang="en-US" sz="1200" dirty="0"/>
              <a:t> loc. </a:t>
            </a:r>
          </a:p>
          <a:p>
            <a:pPr marL="0" indent="0" algn="just">
              <a:buFont typeface="Arial"/>
              <a:buNone/>
            </a:pPr>
            <a:r>
              <a:rPr lang="en-US" sz="1200" dirty="0" err="1"/>
              <a:t>În</a:t>
            </a:r>
            <a:r>
              <a:rPr lang="en-US" sz="1200" dirty="0"/>
              <a:t> mod </a:t>
            </a:r>
            <a:r>
              <a:rPr lang="en-US" sz="1200" dirty="0" err="1"/>
              <a:t>tradițional</a:t>
            </a:r>
            <a:r>
              <a:rPr lang="en-US" sz="1200" dirty="0"/>
              <a:t> </a:t>
            </a:r>
            <a:r>
              <a:rPr lang="en-US" sz="1200" dirty="0" err="1"/>
              <a:t>și</a:t>
            </a:r>
            <a:r>
              <a:rPr lang="en-US" sz="1200" dirty="0"/>
              <a:t> </a:t>
            </a:r>
            <a:r>
              <a:rPr lang="en-US" sz="1200" dirty="0" err="1"/>
              <a:t>istoric</a:t>
            </a:r>
            <a:r>
              <a:rPr lang="en-US" sz="1200" dirty="0"/>
              <a:t>, </a:t>
            </a:r>
            <a:r>
              <a:rPr lang="en-US" sz="1200" dirty="0" err="1"/>
              <a:t>aceste</a:t>
            </a:r>
            <a:r>
              <a:rPr lang="en-US" sz="1200" dirty="0"/>
              <a:t> </a:t>
            </a:r>
            <a:r>
              <a:rPr lang="en-US" sz="1200" dirty="0" err="1"/>
              <a:t>dovezi</a:t>
            </a:r>
            <a:r>
              <a:rPr lang="en-US" sz="1200" dirty="0"/>
              <a:t> au </a:t>
            </a:r>
            <a:r>
              <a:rPr lang="en-US" sz="1200" dirty="0" err="1"/>
              <a:t>existat</a:t>
            </a:r>
            <a:r>
              <a:rPr lang="en-US" sz="1200" dirty="0"/>
              <a:t> </a:t>
            </a:r>
            <a:r>
              <a:rPr lang="en-US" sz="1200" dirty="0" err="1"/>
              <a:t>într</a:t>
            </a:r>
            <a:r>
              <a:rPr lang="en-US" sz="1200" dirty="0"/>
              <a:t>-o </a:t>
            </a:r>
            <a:r>
              <a:rPr lang="en-US" sz="1200" dirty="0" err="1"/>
              <a:t>formă</a:t>
            </a:r>
            <a:r>
              <a:rPr lang="en-US" sz="1200" dirty="0"/>
              <a:t> </a:t>
            </a:r>
            <a:r>
              <a:rPr lang="en-US" sz="1200" dirty="0" err="1"/>
              <a:t>fizică</a:t>
            </a:r>
            <a:r>
              <a:rPr lang="en-US" sz="1200" dirty="0"/>
              <a:t>, cum </a:t>
            </a:r>
            <a:r>
              <a:rPr lang="en-US" sz="1200" dirty="0" err="1"/>
              <a:t>ar</a:t>
            </a:r>
            <a:r>
              <a:rPr lang="en-US" sz="1200" dirty="0"/>
              <a:t> fi </a:t>
            </a:r>
            <a:r>
              <a:rPr lang="en-US" sz="1200" dirty="0" err="1"/>
              <a:t>documente</a:t>
            </a:r>
            <a:r>
              <a:rPr lang="en-US" sz="1200" dirty="0"/>
              <a:t>, </a:t>
            </a:r>
            <a:r>
              <a:rPr lang="en-US" sz="1200" dirty="0" err="1"/>
              <a:t>fotografii</a:t>
            </a:r>
            <a:r>
              <a:rPr lang="en-US" sz="1200" dirty="0"/>
              <a:t> etc. </a:t>
            </a:r>
          </a:p>
          <a:p>
            <a:pPr marL="0" indent="0" algn="just">
              <a:buFont typeface="Arial"/>
              <a:buNone/>
            </a:pPr>
            <a:r>
              <a:rPr lang="en-US" sz="1200" dirty="0" err="1"/>
              <a:t>Dovezile</a:t>
            </a:r>
            <a:r>
              <a:rPr lang="en-US" sz="1200" dirty="0"/>
              <a:t> </a:t>
            </a:r>
            <a:r>
              <a:rPr lang="en-US" sz="1200" dirty="0" err="1"/>
              <a:t>utilizate</a:t>
            </a:r>
            <a:r>
              <a:rPr lang="en-US" sz="1200" dirty="0"/>
              <a:t> </a:t>
            </a:r>
            <a:r>
              <a:rPr lang="en-US" sz="1200" dirty="0" err="1"/>
              <a:t>în</a:t>
            </a:r>
            <a:r>
              <a:rPr lang="en-US" sz="1200" dirty="0"/>
              <a:t> </a:t>
            </a:r>
            <a:r>
              <a:rPr lang="en-US" sz="1200" dirty="0" err="1"/>
              <a:t>procedurile</a:t>
            </a:r>
            <a:r>
              <a:rPr lang="en-US" sz="1200" dirty="0"/>
              <a:t> </a:t>
            </a:r>
            <a:r>
              <a:rPr lang="en-US" sz="1200" dirty="0" err="1"/>
              <a:t>judiciare</a:t>
            </a:r>
            <a:r>
              <a:rPr lang="en-US" sz="1200" dirty="0"/>
              <a:t> care </a:t>
            </a:r>
            <a:r>
              <a:rPr lang="en-US" sz="1200" dirty="0" err="1"/>
              <a:t>emană</a:t>
            </a:r>
            <a:r>
              <a:rPr lang="en-US" sz="1200" dirty="0"/>
              <a:t> de la </a:t>
            </a:r>
            <a:r>
              <a:rPr lang="en-US" sz="1200" dirty="0" err="1"/>
              <a:t>dispozitive</a:t>
            </a:r>
            <a:r>
              <a:rPr lang="en-US" sz="1200" dirty="0"/>
              <a:t> </a:t>
            </a:r>
            <a:r>
              <a:rPr lang="en-US" sz="1200" dirty="0" err="1"/>
              <a:t>electronice</a:t>
            </a:r>
            <a:r>
              <a:rPr lang="en-US" sz="1200" dirty="0"/>
              <a:t> precum </a:t>
            </a:r>
            <a:r>
              <a:rPr lang="en-US" sz="1200" dirty="0" err="1"/>
              <a:t>computere</a:t>
            </a:r>
            <a:r>
              <a:rPr lang="en-US" sz="1200" dirty="0"/>
              <a:t> </a:t>
            </a:r>
            <a:r>
              <a:rPr lang="en-US" sz="1200" dirty="0" err="1"/>
              <a:t>și</a:t>
            </a:r>
            <a:r>
              <a:rPr lang="en-US" sz="1200" dirty="0"/>
              <a:t> </a:t>
            </a:r>
            <a:r>
              <a:rPr lang="en-US" sz="1200" dirty="0" err="1"/>
              <a:t>dispozitivele</a:t>
            </a:r>
            <a:r>
              <a:rPr lang="en-US" sz="1200" dirty="0"/>
              <a:t> </a:t>
            </a:r>
            <a:r>
              <a:rPr lang="en-US" sz="1200" dirty="0" err="1"/>
              <a:t>periferice</a:t>
            </a:r>
            <a:r>
              <a:rPr lang="en-US" sz="1200" dirty="0"/>
              <a:t> ale </a:t>
            </a:r>
            <a:r>
              <a:rPr lang="en-US" sz="1200" dirty="0" err="1"/>
              <a:t>acestora</a:t>
            </a:r>
            <a:r>
              <a:rPr lang="en-US" sz="1200" dirty="0"/>
              <a:t>, </a:t>
            </a:r>
            <a:r>
              <a:rPr lang="en-US" sz="1200" dirty="0" err="1"/>
              <a:t>rețele</a:t>
            </a:r>
            <a:r>
              <a:rPr lang="en-US" sz="1200" dirty="0"/>
              <a:t> de </a:t>
            </a:r>
            <a:r>
              <a:rPr lang="en-US" sz="1200" dirty="0" err="1"/>
              <a:t>calculatoare</a:t>
            </a:r>
            <a:r>
              <a:rPr lang="en-US" sz="1200" dirty="0"/>
              <a:t>, </a:t>
            </a:r>
            <a:r>
              <a:rPr lang="en-US" sz="1200" dirty="0" err="1"/>
              <a:t>telefoane</a:t>
            </a:r>
            <a:r>
              <a:rPr lang="en-US" sz="1200" dirty="0"/>
              <a:t> mobile, </a:t>
            </a:r>
            <a:r>
              <a:rPr lang="en-US" sz="1200" dirty="0" err="1"/>
              <a:t>camere</a:t>
            </a:r>
            <a:r>
              <a:rPr lang="en-US" sz="1200" dirty="0"/>
              <a:t> </a:t>
            </a:r>
            <a:r>
              <a:rPr lang="en-US" sz="1200" dirty="0" err="1"/>
              <a:t>digitale</a:t>
            </a:r>
            <a:r>
              <a:rPr lang="en-US" sz="1200" dirty="0"/>
              <a:t>, </a:t>
            </a:r>
            <a:r>
              <a:rPr lang="en-US" sz="1200" dirty="0" err="1"/>
              <a:t>alte</a:t>
            </a:r>
            <a:r>
              <a:rPr lang="en-US" sz="1200" dirty="0"/>
              <a:t> </a:t>
            </a:r>
            <a:r>
              <a:rPr lang="en-US" sz="1200" dirty="0" err="1"/>
              <a:t>dispozitive</a:t>
            </a:r>
            <a:r>
              <a:rPr lang="en-US" sz="1200" dirty="0"/>
              <a:t> mobile, </a:t>
            </a:r>
            <a:r>
              <a:rPr lang="en-US" sz="1200" dirty="0" err="1"/>
              <a:t>inclusiv</a:t>
            </a:r>
            <a:r>
              <a:rPr lang="en-US" sz="1200" dirty="0"/>
              <a:t> </a:t>
            </a:r>
            <a:r>
              <a:rPr lang="en-US" sz="1200" dirty="0" err="1"/>
              <a:t>dispozitive</a:t>
            </a:r>
            <a:r>
              <a:rPr lang="en-US" sz="1200" dirty="0"/>
              <a:t> de </a:t>
            </a:r>
            <a:r>
              <a:rPr lang="en-US" sz="1200" dirty="0" err="1"/>
              <a:t>stocare</a:t>
            </a:r>
            <a:r>
              <a:rPr lang="en-US" sz="1200" dirty="0"/>
              <a:t> a </a:t>
            </a:r>
            <a:r>
              <a:rPr lang="en-US" sz="1200" dirty="0" err="1"/>
              <a:t>datelor</a:t>
            </a:r>
            <a:r>
              <a:rPr lang="en-US" sz="1200" dirty="0"/>
              <a:t>, precum </a:t>
            </a:r>
            <a:r>
              <a:rPr lang="en-US" sz="1200" dirty="0" err="1"/>
              <a:t>și</a:t>
            </a:r>
            <a:r>
              <a:rPr lang="en-US" sz="1200" dirty="0"/>
              <a:t> de pe internet, </a:t>
            </a:r>
            <a:r>
              <a:rPr lang="en-US" sz="1200" dirty="0" err="1"/>
              <a:t>reprezintă</a:t>
            </a:r>
            <a:r>
              <a:rPr lang="en-US" sz="1200" dirty="0"/>
              <a:t> </a:t>
            </a:r>
            <a:r>
              <a:rPr lang="en-US" sz="1200" dirty="0" err="1"/>
              <a:t>toate</a:t>
            </a:r>
            <a:r>
              <a:rPr lang="en-US" sz="1200" dirty="0"/>
              <a:t> </a:t>
            </a:r>
            <a:r>
              <a:rPr lang="en-US" sz="1200" dirty="0" err="1"/>
              <a:t>forme</a:t>
            </a:r>
            <a:r>
              <a:rPr lang="en-US" sz="1200" dirty="0"/>
              <a:t> ale </a:t>
            </a:r>
            <a:r>
              <a:rPr lang="en-US" sz="1200" dirty="0" err="1"/>
              <a:t>probelor</a:t>
            </a:r>
            <a:r>
              <a:rPr lang="en-US" sz="1200" dirty="0"/>
              <a:t> </a:t>
            </a:r>
            <a:r>
              <a:rPr lang="en-US" sz="1200" dirty="0" err="1"/>
              <a:t>electronice</a:t>
            </a:r>
            <a:r>
              <a:rPr lang="en-US" sz="1200" dirty="0"/>
              <a:t>.</a:t>
            </a:r>
            <a:endParaRPr lang="en-GB" sz="1200" dirty="0"/>
          </a:p>
          <a:p>
            <a:pPr marL="0" indent="0" algn="just">
              <a:buFont typeface="Arial" panose="020B0604020202020204" pitchFamily="34" charset="0"/>
              <a:buNone/>
            </a:pPr>
            <a:endParaRPr lang="en-US" dirty="0"/>
          </a:p>
          <a:p>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solidFill>
                  <a:prstClr val="black"/>
                </a:solidFill>
              </a:rPr>
              <a:pPr/>
              <a:t>6</a:t>
            </a:fld>
            <a:endParaRPr lang="en-US" altLang="en-US">
              <a:solidFill>
                <a:prstClr val="black"/>
              </a:solidFill>
            </a:endParaRPr>
          </a:p>
        </p:txBody>
      </p:sp>
    </p:spTree>
    <p:extLst>
      <p:ext uri="{BB962C8B-B14F-4D97-AF65-F5344CB8AC3E}">
        <p14:creationId xmlns:p14="http://schemas.microsoft.com/office/powerpoint/2010/main" val="695542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Prelucrarea poate dura ore întregi, în funcție de complexitatea datelor – și ce anume se vizează legat de ele.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Suite de criminalistică uzuale actualmente sunt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Encase</a:t>
            </a:r>
            <a:r>
              <a:rPr lang="ro-RO" sz="1800" dirty="0">
                <a:effectLst/>
                <a:latin typeface="Calibri" panose="020F0502020204030204" pitchFamily="34" charset="0"/>
                <a:ea typeface="Calibri" panose="020F0502020204030204" pitchFamily="34" charset="0"/>
                <a:cs typeface="Times New Roman" panose="02020603050405020304" pitchFamily="18" charset="0"/>
              </a:rPr>
              <a:t>, Access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Data’s</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Forensic</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Toolkit</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Nuix</a:t>
            </a:r>
            <a:r>
              <a:rPr lang="ro-RO" sz="1800" dirty="0">
                <a:effectLst/>
                <a:latin typeface="Calibri" panose="020F0502020204030204" pitchFamily="34" charset="0"/>
                <a:ea typeface="Calibri" panose="020F0502020204030204" pitchFamily="34" charset="0"/>
                <a:cs typeface="Times New Roman" panose="02020603050405020304" pitchFamily="18" charset="0"/>
              </a:rPr>
              <a:t>, X-</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Ways</a:t>
            </a:r>
            <a:r>
              <a:rPr lang="ro-RO" sz="18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Forensics</a:t>
            </a:r>
            <a:r>
              <a:rPr lang="ro-RO" sz="1800" dirty="0">
                <a:effectLst/>
                <a:latin typeface="Calibri" panose="020F0502020204030204" pitchFamily="34" charset="0"/>
                <a:ea typeface="Calibri" panose="020F0502020204030204" pitchFamily="34" charset="0"/>
                <a:cs typeface="Times New Roman" panose="02020603050405020304" pitchFamily="18" charset="0"/>
              </a:rPr>
              <a:t> &amp; Magnet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Forensics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În esență, instrumentul criminalistic ia datele brute care constituie o imagine și stabilește cum arătau în dispozitivul original - adică ce sistem de operare rula, ce sistem de fișiere folosea - și apoi începe să analizeze fișierele.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Deoarece vizează date la nivel de disc, poate interpreta nu numai datele în timp real (live), ci și datele șterse - și de îndată ce prelucrarea este finalizată, software-</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ul</a:t>
            </a:r>
            <a:r>
              <a:rPr lang="ro-RO" sz="1800" dirty="0">
                <a:effectLst/>
                <a:latin typeface="Calibri" panose="020F0502020204030204" pitchFamily="34" charset="0"/>
                <a:ea typeface="Calibri" panose="020F0502020204030204" pitchFamily="34" charset="0"/>
                <a:cs typeface="Times New Roman" panose="02020603050405020304" pitchFamily="18" charset="0"/>
              </a:rPr>
              <a:t> criminalistic creează indexuri de șiruri de caractere, care pot fi apoi investigate</a:t>
            </a:r>
            <a:endParaRPr lang="en-US" sz="1200" dirty="0"/>
          </a:p>
          <a:p>
            <a:pPr marL="0" indent="0" algn="just">
              <a:lnSpc>
                <a:spcPts val="3860"/>
              </a:lnSpc>
              <a:spcAft>
                <a:spcPts val="1200"/>
              </a:spcAft>
              <a:buFont typeface="Arial" charset="0"/>
              <a:buNone/>
            </a:pPr>
            <a:endParaRPr lang="en-US" sz="1200" dirty="0"/>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62</a:t>
            </a:fld>
            <a:endParaRPr lang="en-US" altLang="en-US"/>
          </a:p>
        </p:txBody>
      </p:sp>
    </p:spTree>
    <p:extLst>
      <p:ext uri="{BB962C8B-B14F-4D97-AF65-F5344CB8AC3E}">
        <p14:creationId xmlns:p14="http://schemas.microsoft.com/office/powerpoint/2010/main" val="42516432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Analiza poate dura zile întregi, în funcție de caz și de ceea ce este necesar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Un sistem informatic comun are probabil 200.000 de fișiere - și orice are o activitate extinsă pe internet poate depăși cu ușurință 1 milion de fișiere - care trebuie luate în considerare </a:t>
            </a: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63</a:t>
            </a:fld>
            <a:endParaRPr lang="en-US" altLang="en-US"/>
          </a:p>
        </p:txBody>
      </p:sp>
    </p:spTree>
    <p:extLst>
      <p:ext uri="{BB962C8B-B14F-4D97-AF65-F5344CB8AC3E}">
        <p14:creationId xmlns:p14="http://schemas.microsoft.com/office/powerpoint/2010/main" val="23472349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Producerea unui raport complet care include, printre altele, etapele investigației și metodele utilizate pentru obținerea probelor.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Experții criminaliști pot fi martori experți care ajută persoanele implicate în procedurile judiciare să înțeleagă procesele prin care au fost create probele, procedurile utilizate pentru colectarea probelor și evaluarea probelor.</a:t>
            </a: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64</a:t>
            </a:fld>
            <a:endParaRPr lang="en-US" altLang="en-US"/>
          </a:p>
        </p:txBody>
      </p:sp>
    </p:spTree>
    <p:extLst>
      <p:ext uri="{BB962C8B-B14F-4D97-AF65-F5344CB8AC3E}">
        <p14:creationId xmlns:p14="http://schemas.microsoft.com/office/powerpoint/2010/main" val="42918830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65</a:t>
            </a:fld>
            <a:endParaRPr lang="en-US" altLang="en-US"/>
          </a:p>
        </p:txBody>
      </p:sp>
    </p:spTree>
    <p:extLst>
      <p:ext uri="{BB962C8B-B14F-4D97-AF65-F5344CB8AC3E}">
        <p14:creationId xmlns:p14="http://schemas.microsoft.com/office/powerpoint/2010/main" val="37148735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Există două tipuri de urme digitale: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Urme evitabile: Acestea sunt urme stocate de sistemul de operare și aplicații în mod implicit, dar care pot fi configurate pentru a nu fi stocate. Luați ca exemplu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browserul</a:t>
            </a:r>
            <a:r>
              <a:rPr lang="ro-RO" sz="1800" dirty="0">
                <a:effectLst/>
                <a:latin typeface="Calibri" panose="020F0502020204030204" pitchFamily="34" charset="0"/>
                <a:ea typeface="Calibri" panose="020F0502020204030204" pitchFamily="34" charset="0"/>
                <a:cs typeface="Times New Roman" panose="02020603050405020304" pitchFamily="18" charset="0"/>
              </a:rPr>
              <a:t> dumneavoastră web. Introduceți adresa URL a site-ului preferat. Apoi, o zi mai târziu, doriți să vizitați din nou acest site web și să începeți să tastați din nou adresa URL când, deodată,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browserul</a:t>
            </a:r>
            <a:r>
              <a:rPr lang="ro-RO" sz="1800" dirty="0">
                <a:effectLst/>
                <a:latin typeface="Calibri" panose="020F0502020204030204" pitchFamily="34" charset="0"/>
                <a:ea typeface="Calibri" panose="020F0502020204030204" pitchFamily="34" charset="0"/>
                <a:cs typeface="Times New Roman" panose="02020603050405020304" pitchFamily="18" charset="0"/>
              </a:rPr>
              <a:t> completează automat adresa URL. Așadar, trebuie să existe undeva un loc pe hard disk unde sunt stocate exact acele informații. Un alt exemplu sunt meniul de start și programele Office; acestea își amintesc ce fișiere anume ați deschis recent. Există o mulțime de astfel de informații stocate pe hard disk. Unele dintre ele sunt menționate pe acest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slide</a:t>
            </a:r>
            <a:r>
              <a:rPr lang="ro-RO" sz="1800" dirty="0">
                <a:effectLst/>
                <a:latin typeface="Calibri" panose="020F0502020204030204" pitchFamily="34" charset="0"/>
                <a:ea typeface="Calibri" panose="020F0502020204030204" pitchFamily="34" charset="0"/>
                <a:cs typeface="Times New Roman" panose="02020603050405020304" pitchFamily="18" charset="0"/>
              </a:rPr>
              <a:t>. Totuși, puteți interveni în configurațiile sistemului și ale programului și puteți schimba acest comportament. Astfel încât să puteți evita aceste urme.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Urme inevitabile: Spre deosebire de urmele evitabile, cele inevitabile nu pot fi configurate pentru a fi oprite. Așadar, probabilitatea de a găsi date de tip probe stocate neintenționat în aceste zone este destul de mare, chiar dacă suspectul a încercat să își acopere urmele. Vă voi explica în câteva momente termenul „</a:t>
            </a:r>
            <a:r>
              <a:rPr lang="ro-RO" sz="1800" dirty="0" err="1">
                <a:effectLst/>
                <a:latin typeface="Calibri" panose="020F0502020204030204" pitchFamily="34" charset="0"/>
                <a:ea typeface="Calibri" panose="020F0502020204030204" pitchFamily="34" charset="0"/>
                <a:cs typeface="Times New Roman" panose="02020603050405020304" pitchFamily="18" charset="0"/>
              </a:rPr>
              <a:t>slack</a:t>
            </a:r>
            <a:r>
              <a:rPr lang="ro-RO" sz="1800" dirty="0">
                <a:effectLst/>
                <a:latin typeface="Calibri" panose="020F0502020204030204" pitchFamily="34" charset="0"/>
                <a:ea typeface="Calibri" panose="020F0502020204030204" pitchFamily="34" charset="0"/>
                <a:cs typeface="Times New Roman" panose="02020603050405020304" pitchFamily="18" charset="0"/>
              </a:rPr>
              <a:t>” și „spațiu nealocat” dar, din păcate, nu putem intra în mai multe detalii în această etapă.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Să aruncăm o privire la modul în care criminalistica digitală vă poate ajuta în privința acestor urme.</a:t>
            </a: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66</a:t>
            </a:fld>
            <a:endParaRPr lang="en-US" altLang="en-US"/>
          </a:p>
        </p:txBody>
      </p:sp>
    </p:spTree>
    <p:extLst>
      <p:ext uri="{BB962C8B-B14F-4D97-AF65-F5344CB8AC3E}">
        <p14:creationId xmlns:p14="http://schemas.microsoft.com/office/powerpoint/2010/main" val="34291845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200" dirty="0">
                <a:effectLst/>
                <a:latin typeface="Calibri" panose="020F0502020204030204" pitchFamily="34" charset="0"/>
                <a:ea typeface="Calibri" panose="020F0502020204030204" pitchFamily="34" charset="0"/>
                <a:cs typeface="Times New Roman" panose="02020603050405020304" pitchFamily="18" charset="0"/>
              </a:rPr>
              <a:t>Există două tipuri de urme digitale: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200" dirty="0">
                <a:effectLst/>
                <a:latin typeface="Calibri" panose="020F0502020204030204" pitchFamily="34" charset="0"/>
                <a:ea typeface="Calibri" panose="020F0502020204030204" pitchFamily="34" charset="0"/>
                <a:cs typeface="Times New Roman" panose="02020603050405020304" pitchFamily="18" charset="0"/>
              </a:rPr>
              <a:t>Urme evitabile: Acestea sunt urme stocate de sistemul de operare și aplicații în mod implicit, dar care pot fi configurate pentru a nu fi stocate. Luați ca exemplu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browserul</a:t>
            </a:r>
            <a:r>
              <a:rPr lang="ro-RO" sz="1200" dirty="0">
                <a:effectLst/>
                <a:latin typeface="Calibri" panose="020F0502020204030204" pitchFamily="34" charset="0"/>
                <a:ea typeface="Calibri" panose="020F0502020204030204" pitchFamily="34" charset="0"/>
                <a:cs typeface="Times New Roman" panose="02020603050405020304" pitchFamily="18" charset="0"/>
              </a:rPr>
              <a:t> dumneavoastră web. Introduceți adresa URL a site-ului preferat. Apoi, o zi mai târziu, doriți să vizitați din nou acest site web și să începeți să tastați din nou adresa URL când, deodată,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browserul</a:t>
            </a:r>
            <a:r>
              <a:rPr lang="ro-RO" sz="1200" dirty="0">
                <a:effectLst/>
                <a:latin typeface="Calibri" panose="020F0502020204030204" pitchFamily="34" charset="0"/>
                <a:ea typeface="Calibri" panose="020F0502020204030204" pitchFamily="34" charset="0"/>
                <a:cs typeface="Times New Roman" panose="02020603050405020304" pitchFamily="18" charset="0"/>
              </a:rPr>
              <a:t> completează automat adresa URL. Așadar, trebuie să existe undeva un loc pe hard disk unde sunt stocate exact acele informații. Un alt exemplu sunt meniul de start și programele Office; acestea își amintesc ce fișiere anume ați deschis recent. Există o mulțime de astfel de informații stocate pe hard disk. Unele dintre ele sunt menționate pe acest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slide</a:t>
            </a:r>
            <a:r>
              <a:rPr lang="ro-RO" sz="1200" dirty="0">
                <a:effectLst/>
                <a:latin typeface="Calibri" panose="020F0502020204030204" pitchFamily="34" charset="0"/>
                <a:ea typeface="Calibri" panose="020F0502020204030204" pitchFamily="34" charset="0"/>
                <a:cs typeface="Times New Roman" panose="02020603050405020304" pitchFamily="18" charset="0"/>
              </a:rPr>
              <a:t>. Totuși, puteți interveni în configurațiile sistemului și ale programului și puteți schimba acest comportament. Astfel încât să puteți evita aceste urme.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200" dirty="0">
                <a:effectLst/>
                <a:latin typeface="Calibri" panose="020F0502020204030204" pitchFamily="34" charset="0"/>
                <a:ea typeface="Calibri" panose="020F0502020204030204" pitchFamily="34" charset="0"/>
                <a:cs typeface="Times New Roman" panose="02020603050405020304" pitchFamily="18" charset="0"/>
              </a:rPr>
              <a:t>Urme inevitabile: Spre deosebire de urmele evitabile, cele inevitabile nu pot fi configurate pentru a fi oprite. Așadar, probabilitatea de a găsi date de tip probe stocate neintenționat în aceste zone este destul de mare, chiar dacă suspectul a încercat să își acopere urmele. Vă voi explica în câteva momente termenul „</a:t>
            </a:r>
            <a:r>
              <a:rPr lang="ro-RO" sz="1200" dirty="0" err="1">
                <a:effectLst/>
                <a:latin typeface="Calibri" panose="020F0502020204030204" pitchFamily="34" charset="0"/>
                <a:ea typeface="Calibri" panose="020F0502020204030204" pitchFamily="34" charset="0"/>
                <a:cs typeface="Times New Roman" panose="02020603050405020304" pitchFamily="18" charset="0"/>
              </a:rPr>
              <a:t>slack</a:t>
            </a:r>
            <a:r>
              <a:rPr lang="ro-RO" sz="1200" dirty="0">
                <a:effectLst/>
                <a:latin typeface="Calibri" panose="020F0502020204030204" pitchFamily="34" charset="0"/>
                <a:ea typeface="Calibri" panose="020F0502020204030204" pitchFamily="34" charset="0"/>
                <a:cs typeface="Times New Roman" panose="02020603050405020304" pitchFamily="18" charset="0"/>
              </a:rPr>
              <a:t>” și „spațiu nealocat” dar, din păcate, nu putem intra în mai multe detalii în această etapă.</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200" dirty="0">
                <a:effectLst/>
                <a:latin typeface="Calibri" panose="020F0502020204030204" pitchFamily="34" charset="0"/>
                <a:ea typeface="Calibri" panose="020F0502020204030204" pitchFamily="34" charset="0"/>
                <a:cs typeface="Times New Roman" panose="02020603050405020304" pitchFamily="18" charset="0"/>
              </a:rPr>
              <a:t>Să aruncăm o privire la modul în care criminalistica digitală vă poate ajuta în privința acestor urme.</a:t>
            </a:r>
            <a:endParaRPr lang="en-US" sz="1000" dirty="0"/>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67</a:t>
            </a:fld>
            <a:endParaRPr lang="en-US" altLang="en-US"/>
          </a:p>
        </p:txBody>
      </p:sp>
    </p:spTree>
    <p:extLst>
      <p:ext uri="{BB962C8B-B14F-4D97-AF65-F5344CB8AC3E}">
        <p14:creationId xmlns:p14="http://schemas.microsoft.com/office/powerpoint/2010/main" val="23623498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Iată câteva exemple de tipuri de date pe care examinarea criminalistică digitală vi le poate oferi: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Date de utilizator specifice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Programe utilizate, pagini web accesate, căutări realizate, fișiere deschise/salvate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800" b="1" dirty="0">
                <a:effectLst/>
                <a:latin typeface="Calibri" panose="020F0502020204030204" pitchFamily="34" charset="0"/>
                <a:ea typeface="Calibri" panose="020F0502020204030204" pitchFamily="34" charset="0"/>
                <a:cs typeface="Times New Roman" panose="02020603050405020304" pitchFamily="18" charset="0"/>
              </a:rPr>
              <a:t>Date </a:t>
            </a:r>
            <a:r>
              <a:rPr lang="ro-RO" sz="1800" b="1" dirty="0" err="1">
                <a:effectLst/>
                <a:latin typeface="Calibri" panose="020F0502020204030204" pitchFamily="34" charset="0"/>
                <a:ea typeface="Calibri" panose="020F0502020204030204" pitchFamily="34" charset="0"/>
                <a:cs typeface="Times New Roman" panose="02020603050405020304" pitchFamily="18" charset="0"/>
              </a:rPr>
              <a:t>Exif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800" dirty="0">
                <a:effectLst/>
                <a:latin typeface="Calibri" panose="020F0502020204030204" pitchFamily="34" charset="0"/>
                <a:ea typeface="Calibri" panose="020F0502020204030204" pitchFamily="34" charset="0"/>
                <a:cs typeface="Times New Roman" panose="02020603050405020304" pitchFamily="18" charset="0"/>
              </a:rPr>
              <a:t>Unde și când a fost realizată o fotografie, cu ce model de cameră, număr de serie</a:t>
            </a: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68</a:t>
            </a:fld>
            <a:endParaRPr lang="en-US" altLang="en-US"/>
          </a:p>
        </p:txBody>
      </p:sp>
    </p:spTree>
    <p:extLst>
      <p:ext uri="{BB962C8B-B14F-4D97-AF65-F5344CB8AC3E}">
        <p14:creationId xmlns:p14="http://schemas.microsoft.com/office/powerpoint/2010/main" val="4805241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200" dirty="0">
                <a:effectLst/>
                <a:latin typeface="Calibri" panose="020F0502020204030204" pitchFamily="34" charset="0"/>
                <a:ea typeface="Calibri" panose="020F0502020204030204" pitchFamily="34" charset="0"/>
                <a:cs typeface="Times New Roman" panose="02020603050405020304" pitchFamily="18" charset="0"/>
              </a:rPr>
              <a:t>Iată câteva exemple de tipuri de date pe care examinarea criminalistică digitală vi le poate oferi: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200" b="1" dirty="0">
                <a:effectLst/>
                <a:latin typeface="Calibri" panose="020F0502020204030204" pitchFamily="34" charset="0"/>
                <a:ea typeface="Calibri" panose="020F0502020204030204" pitchFamily="34" charset="0"/>
                <a:cs typeface="Times New Roman" panose="02020603050405020304" pitchFamily="18" charset="0"/>
              </a:rPr>
              <a:t>Date de utilizator specifice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200" dirty="0">
                <a:effectLst/>
                <a:latin typeface="Calibri" panose="020F0502020204030204" pitchFamily="34" charset="0"/>
                <a:ea typeface="Calibri" panose="020F0502020204030204" pitchFamily="34" charset="0"/>
                <a:cs typeface="Times New Roman" panose="02020603050405020304" pitchFamily="18" charset="0"/>
              </a:rPr>
              <a:t>Programe utilizate, pagini web accesate, căutări realizate, fișiere deschise/salvate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200" b="1" dirty="0">
                <a:effectLst/>
                <a:latin typeface="Calibri" panose="020F0502020204030204" pitchFamily="34" charset="0"/>
                <a:ea typeface="Calibri" panose="020F0502020204030204" pitchFamily="34" charset="0"/>
                <a:cs typeface="Times New Roman" panose="02020603050405020304" pitchFamily="18" charset="0"/>
              </a:rPr>
              <a:t>Date </a:t>
            </a:r>
            <a:r>
              <a:rPr lang="ro-RO" sz="1200" b="1" dirty="0" err="1">
                <a:effectLst/>
                <a:latin typeface="Calibri" panose="020F0502020204030204" pitchFamily="34" charset="0"/>
                <a:ea typeface="Calibri" panose="020F0502020204030204" pitchFamily="34" charset="0"/>
                <a:cs typeface="Times New Roman" panose="02020603050405020304" pitchFamily="18" charset="0"/>
              </a:rPr>
              <a:t>Exif</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200" dirty="0">
                <a:effectLst/>
                <a:latin typeface="Calibri" panose="020F0502020204030204" pitchFamily="34" charset="0"/>
                <a:ea typeface="Calibri" panose="020F0502020204030204" pitchFamily="34" charset="0"/>
                <a:cs typeface="Times New Roman" panose="02020603050405020304" pitchFamily="18" charset="0"/>
              </a:rPr>
              <a:t>Unde și când a fost realizată o fotografie, cu ce model de cameră, număr de serie</a:t>
            </a:r>
            <a:endParaRPr lang="en-US" sz="1000" dirty="0"/>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69</a:t>
            </a:fld>
            <a:endParaRPr lang="en-US" altLang="en-US"/>
          </a:p>
        </p:txBody>
      </p:sp>
    </p:spTree>
    <p:extLst>
      <p:ext uri="{BB962C8B-B14F-4D97-AF65-F5344CB8AC3E}">
        <p14:creationId xmlns:p14="http://schemas.microsoft.com/office/powerpoint/2010/main" val="4815847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ro-RO" sz="1200" dirty="0">
                <a:effectLst/>
                <a:latin typeface="Calibri" panose="020F0502020204030204" pitchFamily="34" charset="0"/>
                <a:ea typeface="Calibri" panose="020F0502020204030204" pitchFamily="34" charset="0"/>
                <a:cs typeface="Times New Roman" panose="02020603050405020304" pitchFamily="18" charset="0"/>
              </a:rPr>
              <a:t>Iată câteva exemple de tipuri de date pe care examinarea criminalistică digitală vi le poate oferi: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200" b="1" dirty="0">
                <a:effectLst/>
                <a:latin typeface="Calibri" panose="020F0502020204030204" pitchFamily="34" charset="0"/>
                <a:ea typeface="Calibri" panose="020F0502020204030204" pitchFamily="34" charset="0"/>
                <a:cs typeface="Times New Roman" panose="02020603050405020304" pitchFamily="18" charset="0"/>
              </a:rPr>
              <a:t>Date de utilizator specifice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200" dirty="0">
                <a:effectLst/>
                <a:latin typeface="Calibri" panose="020F0502020204030204" pitchFamily="34" charset="0"/>
                <a:ea typeface="Calibri" panose="020F0502020204030204" pitchFamily="34" charset="0"/>
                <a:cs typeface="Times New Roman" panose="02020603050405020304" pitchFamily="18" charset="0"/>
              </a:rPr>
              <a:t>Programe utilizate, pagini web accesate, căutări realizate, fișiere deschise/salvate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ro-RO" sz="1200" b="1" dirty="0">
                <a:effectLst/>
                <a:latin typeface="Calibri" panose="020F0502020204030204" pitchFamily="34" charset="0"/>
                <a:ea typeface="Calibri" panose="020F0502020204030204" pitchFamily="34" charset="0"/>
                <a:cs typeface="Times New Roman" panose="02020603050405020304" pitchFamily="18" charset="0"/>
              </a:rPr>
              <a:t>Date </a:t>
            </a:r>
            <a:r>
              <a:rPr lang="ro-RO" sz="1200" b="1" dirty="0" err="1">
                <a:effectLst/>
                <a:latin typeface="Calibri" panose="020F0502020204030204" pitchFamily="34" charset="0"/>
                <a:ea typeface="Calibri" panose="020F0502020204030204" pitchFamily="34" charset="0"/>
                <a:cs typeface="Times New Roman" panose="02020603050405020304" pitchFamily="18" charset="0"/>
              </a:rPr>
              <a:t>Exif</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ro-RO" sz="1200" dirty="0">
                <a:effectLst/>
                <a:latin typeface="Calibri" panose="020F0502020204030204" pitchFamily="34" charset="0"/>
                <a:ea typeface="Calibri" panose="020F0502020204030204" pitchFamily="34" charset="0"/>
                <a:cs typeface="Times New Roman" panose="02020603050405020304" pitchFamily="18" charset="0"/>
              </a:rPr>
              <a:t>Unde și când a fost realizată o fotografie, cu ce model de cameră, număr de serie</a:t>
            </a:r>
            <a:endParaRPr lang="en-US" sz="1000" dirty="0"/>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70</a:t>
            </a:fld>
            <a:endParaRPr lang="en-US" altLang="en-US"/>
          </a:p>
        </p:txBody>
      </p:sp>
    </p:spTree>
    <p:extLst>
      <p:ext uri="{BB962C8B-B14F-4D97-AF65-F5344CB8AC3E}">
        <p14:creationId xmlns:p14="http://schemas.microsoft.com/office/powerpoint/2010/main" val="13054689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Înainte</a:t>
            </a:r>
            <a:r>
              <a:rPr lang="en-GB" dirty="0"/>
              <a:t> de a </a:t>
            </a:r>
            <a:r>
              <a:rPr lang="en-GB" dirty="0" err="1"/>
              <a:t>trece</a:t>
            </a:r>
            <a:r>
              <a:rPr lang="en-GB" dirty="0"/>
              <a:t> la internet, </a:t>
            </a:r>
            <a:r>
              <a:rPr lang="en-GB" dirty="0" err="1"/>
              <a:t>trebuie</a:t>
            </a:r>
            <a:r>
              <a:rPr lang="en-GB" dirty="0"/>
              <a:t> </a:t>
            </a:r>
            <a:r>
              <a:rPr lang="en-GB" dirty="0" err="1"/>
              <a:t>să</a:t>
            </a:r>
            <a:r>
              <a:rPr lang="en-GB" dirty="0"/>
              <a:t> </a:t>
            </a:r>
            <a:r>
              <a:rPr lang="en-GB" dirty="0" err="1"/>
              <a:t>punem</a:t>
            </a:r>
            <a:r>
              <a:rPr lang="en-GB" dirty="0"/>
              <a:t> </a:t>
            </a:r>
            <a:r>
              <a:rPr lang="en-GB" dirty="0" err="1"/>
              <a:t>puțin</a:t>
            </a:r>
            <a:r>
              <a:rPr lang="en-GB" dirty="0"/>
              <a:t> </a:t>
            </a:r>
            <a:r>
              <a:rPr lang="en-GB" dirty="0" err="1"/>
              <a:t>în</a:t>
            </a:r>
            <a:r>
              <a:rPr lang="en-GB" dirty="0"/>
              <a:t> </a:t>
            </a:r>
            <a:r>
              <a:rPr lang="en-GB" dirty="0" err="1"/>
              <a:t>perspectivă</a:t>
            </a:r>
            <a:r>
              <a:rPr lang="en-GB" dirty="0"/>
              <a:t> </a:t>
            </a:r>
            <a:r>
              <a:rPr lang="en-GB" dirty="0" err="1"/>
              <a:t>ce</a:t>
            </a:r>
            <a:r>
              <a:rPr lang="en-GB" dirty="0"/>
              <a:t> </a:t>
            </a:r>
            <a:r>
              <a:rPr lang="en-GB" dirty="0" err="1"/>
              <a:t>anume</a:t>
            </a:r>
            <a:r>
              <a:rPr lang="en-GB" dirty="0"/>
              <a:t> </a:t>
            </a:r>
            <a:r>
              <a:rPr lang="en-GB" dirty="0" err="1"/>
              <a:t>reprezintă</a:t>
            </a:r>
            <a:r>
              <a:rPr lang="en-GB" dirty="0"/>
              <a:t> o </a:t>
            </a:r>
            <a:r>
              <a:rPr lang="en-GB" dirty="0" err="1"/>
              <a:t>rețea</a:t>
            </a:r>
            <a:r>
              <a:rPr lang="en-GB" dirty="0"/>
              <a:t> </a:t>
            </a:r>
            <a:r>
              <a:rPr lang="en-GB" dirty="0" err="1"/>
              <a:t>și</a:t>
            </a:r>
            <a:r>
              <a:rPr lang="en-GB" dirty="0"/>
              <a:t> din </a:t>
            </a:r>
            <a:r>
              <a:rPr lang="en-GB" dirty="0" err="1"/>
              <a:t>ce</a:t>
            </a:r>
            <a:r>
              <a:rPr lang="en-GB" dirty="0"/>
              <a:t> </a:t>
            </a:r>
            <a:r>
              <a:rPr lang="en-GB" dirty="0" err="1"/>
              <a:t>este</a:t>
            </a:r>
            <a:r>
              <a:rPr lang="en-GB" dirty="0"/>
              <a:t> </a:t>
            </a:r>
            <a:r>
              <a:rPr lang="en-GB" dirty="0" err="1"/>
              <a:t>aceasta</a:t>
            </a:r>
            <a:r>
              <a:rPr lang="en-GB" dirty="0"/>
              <a:t> </a:t>
            </a:r>
            <a:r>
              <a:rPr lang="en-GB" dirty="0" err="1"/>
              <a:t>constituită</a:t>
            </a:r>
            <a:r>
              <a:rPr lang="en-GB" dirty="0"/>
              <a:t>– aspect important </a:t>
            </a:r>
            <a:r>
              <a:rPr lang="en-GB" dirty="0" err="1"/>
              <a:t>pentru</a:t>
            </a:r>
            <a:r>
              <a:rPr lang="en-GB" dirty="0"/>
              <a:t> a </a:t>
            </a:r>
            <a:r>
              <a:rPr lang="en-GB" dirty="0" err="1"/>
              <a:t>putea</a:t>
            </a:r>
            <a:r>
              <a:rPr lang="en-GB" dirty="0"/>
              <a:t> </a:t>
            </a:r>
            <a:r>
              <a:rPr lang="en-GB" dirty="0" err="1"/>
              <a:t>înțelege</a:t>
            </a:r>
            <a:r>
              <a:rPr lang="en-GB" dirty="0"/>
              <a:t> </a:t>
            </a:r>
            <a:r>
              <a:rPr lang="en-GB" dirty="0" err="1"/>
              <a:t>modul</a:t>
            </a:r>
            <a:r>
              <a:rPr lang="en-GB" dirty="0"/>
              <a:t> </a:t>
            </a:r>
            <a:r>
              <a:rPr lang="en-GB" dirty="0" err="1"/>
              <a:t>în</a:t>
            </a:r>
            <a:r>
              <a:rPr lang="en-GB" dirty="0"/>
              <a:t> care </a:t>
            </a:r>
            <a:r>
              <a:rPr lang="en-GB" dirty="0" err="1"/>
              <a:t>funcționează</a:t>
            </a:r>
            <a:r>
              <a:rPr lang="en-GB" dirty="0"/>
              <a:t> </a:t>
            </a:r>
            <a:r>
              <a:rPr lang="en-GB" dirty="0" err="1"/>
              <a:t>internetul</a:t>
            </a:r>
            <a:endParaRPr lang="en-GB" dirty="0"/>
          </a:p>
          <a:p>
            <a:endParaRPr lang="en-GB" dirty="0"/>
          </a:p>
          <a:p>
            <a:r>
              <a:rPr lang="en-GB" dirty="0" err="1"/>
              <a:t>Formatorul</a:t>
            </a:r>
            <a:r>
              <a:rPr lang="en-GB" dirty="0"/>
              <a:t> </a:t>
            </a:r>
            <a:r>
              <a:rPr lang="en-GB" dirty="0" err="1"/>
              <a:t>trebuie</a:t>
            </a:r>
            <a:r>
              <a:rPr lang="en-GB" dirty="0"/>
              <a:t> </a:t>
            </a:r>
            <a:r>
              <a:rPr lang="en-GB" dirty="0" err="1"/>
              <a:t>să</a:t>
            </a:r>
            <a:r>
              <a:rPr lang="en-GB" dirty="0"/>
              <a:t> </a:t>
            </a:r>
            <a:r>
              <a:rPr lang="en-GB" dirty="0" err="1"/>
              <a:t>deschidă</a:t>
            </a:r>
            <a:r>
              <a:rPr lang="en-GB" dirty="0"/>
              <a:t> </a:t>
            </a:r>
            <a:r>
              <a:rPr lang="en-GB" dirty="0" err="1"/>
              <a:t>această</a:t>
            </a:r>
            <a:r>
              <a:rPr lang="en-GB" dirty="0"/>
              <a:t> </a:t>
            </a:r>
            <a:r>
              <a:rPr lang="en-GB" dirty="0" err="1"/>
              <a:t>sesiune</a:t>
            </a:r>
            <a:r>
              <a:rPr lang="en-GB" dirty="0"/>
              <a:t> cu o </a:t>
            </a:r>
            <a:r>
              <a:rPr lang="en-GB" dirty="0" err="1"/>
              <a:t>întrebare</a:t>
            </a:r>
            <a:r>
              <a:rPr lang="en-GB" dirty="0"/>
              <a:t> </a:t>
            </a:r>
            <a:r>
              <a:rPr lang="en-GB" dirty="0" err="1"/>
              <a:t>deschisă</a:t>
            </a:r>
            <a:r>
              <a:rPr lang="en-GB" dirty="0"/>
              <a:t> </a:t>
            </a:r>
            <a:r>
              <a:rPr lang="en-GB" dirty="0" err="1"/>
              <a:t>adresată</a:t>
            </a:r>
            <a:r>
              <a:rPr lang="en-GB" dirty="0"/>
              <a:t> </a:t>
            </a:r>
            <a:r>
              <a:rPr lang="en-GB" dirty="0" err="1"/>
              <a:t>delegaților</a:t>
            </a:r>
            <a:r>
              <a:rPr lang="en-GB" dirty="0"/>
              <a:t> – </a:t>
            </a:r>
            <a:r>
              <a:rPr lang="en-GB" dirty="0" err="1"/>
              <a:t>petrecând</a:t>
            </a:r>
            <a:r>
              <a:rPr lang="en-GB" dirty="0"/>
              <a:t> </a:t>
            </a:r>
            <a:r>
              <a:rPr lang="en-GB" dirty="0" err="1"/>
              <a:t>puțin</a:t>
            </a:r>
            <a:r>
              <a:rPr lang="en-GB" dirty="0"/>
              <a:t> </a:t>
            </a:r>
            <a:r>
              <a:rPr lang="en-GB" dirty="0" err="1"/>
              <a:t>timp</a:t>
            </a:r>
            <a:r>
              <a:rPr lang="en-GB" dirty="0"/>
              <a:t> </a:t>
            </a:r>
            <a:r>
              <a:rPr lang="en-GB" dirty="0" err="1"/>
              <a:t>în</a:t>
            </a:r>
            <a:r>
              <a:rPr lang="en-GB" dirty="0"/>
              <a:t> </a:t>
            </a:r>
            <a:r>
              <a:rPr lang="en-GB" dirty="0" err="1"/>
              <a:t>încercarea</a:t>
            </a:r>
            <a:r>
              <a:rPr lang="en-GB" dirty="0"/>
              <a:t> de a-</a:t>
            </a:r>
            <a:r>
              <a:rPr lang="en-GB" dirty="0" err="1"/>
              <a:t>i</a:t>
            </a:r>
            <a:r>
              <a:rPr lang="en-GB" dirty="0"/>
              <a:t> </a:t>
            </a:r>
            <a:r>
              <a:rPr lang="en-GB" dirty="0" err="1"/>
              <a:t>determina</a:t>
            </a:r>
            <a:r>
              <a:rPr lang="en-GB" dirty="0"/>
              <a:t> </a:t>
            </a:r>
            <a:r>
              <a:rPr lang="en-GB" dirty="0" err="1"/>
              <a:t>să</a:t>
            </a:r>
            <a:r>
              <a:rPr lang="en-GB" dirty="0"/>
              <a:t> </a:t>
            </a:r>
            <a:r>
              <a:rPr lang="en-GB" dirty="0" err="1"/>
              <a:t>descrie</a:t>
            </a:r>
            <a:r>
              <a:rPr lang="en-GB" dirty="0"/>
              <a:t> </a:t>
            </a:r>
            <a:r>
              <a:rPr lang="en-GB" dirty="0" err="1"/>
              <a:t>ce</a:t>
            </a:r>
            <a:r>
              <a:rPr lang="en-GB" dirty="0"/>
              <a:t> </a:t>
            </a:r>
            <a:r>
              <a:rPr lang="en-GB" dirty="0" err="1"/>
              <a:t>anume</a:t>
            </a:r>
            <a:r>
              <a:rPr lang="en-GB" dirty="0"/>
              <a:t> cred </a:t>
            </a:r>
            <a:r>
              <a:rPr lang="en-GB" dirty="0" err="1"/>
              <a:t>ei</a:t>
            </a:r>
            <a:r>
              <a:rPr lang="en-GB" dirty="0"/>
              <a:t> </a:t>
            </a:r>
            <a:r>
              <a:rPr lang="en-GB" dirty="0" err="1"/>
              <a:t>că</a:t>
            </a:r>
            <a:r>
              <a:rPr lang="en-GB" dirty="0"/>
              <a:t> </a:t>
            </a:r>
            <a:r>
              <a:rPr lang="en-GB" dirty="0" err="1"/>
              <a:t>este</a:t>
            </a:r>
            <a:r>
              <a:rPr lang="en-GB" dirty="0"/>
              <a:t> </a:t>
            </a:r>
            <a:r>
              <a:rPr lang="en-GB" dirty="0" err="1"/>
              <a:t>criminalitatea</a:t>
            </a:r>
            <a:r>
              <a:rPr lang="en-GB" dirty="0"/>
              <a:t> </a:t>
            </a:r>
            <a:r>
              <a:rPr lang="en-GB" dirty="0" err="1"/>
              <a:t>informatică</a:t>
            </a:r>
            <a:r>
              <a:rPr lang="en-GB" dirty="0"/>
              <a:t>.</a:t>
            </a:r>
          </a:p>
          <a:p>
            <a:endParaRPr lang="en-GB" dirty="0"/>
          </a:p>
          <a:p>
            <a:r>
              <a:rPr lang="en-GB" dirty="0"/>
              <a:t>Se </a:t>
            </a:r>
            <a:r>
              <a:rPr lang="en-GB" dirty="0" err="1"/>
              <a:t>poate</a:t>
            </a:r>
            <a:r>
              <a:rPr lang="en-GB" dirty="0"/>
              <a:t> face </a:t>
            </a:r>
            <a:r>
              <a:rPr lang="en-GB" dirty="0" err="1"/>
              <a:t>în</a:t>
            </a:r>
            <a:r>
              <a:rPr lang="en-GB" dirty="0"/>
              <a:t> forum </a:t>
            </a:r>
            <a:r>
              <a:rPr lang="en-GB" dirty="0" err="1"/>
              <a:t>deschis</a:t>
            </a:r>
            <a:r>
              <a:rPr lang="en-GB" dirty="0"/>
              <a:t> – </a:t>
            </a:r>
            <a:r>
              <a:rPr lang="en-GB" dirty="0" err="1"/>
              <a:t>sau</a:t>
            </a:r>
            <a:r>
              <a:rPr lang="en-GB" dirty="0"/>
              <a:t> se </a:t>
            </a:r>
            <a:r>
              <a:rPr lang="en-GB" dirty="0" err="1"/>
              <a:t>poate</a:t>
            </a:r>
            <a:r>
              <a:rPr lang="en-GB" dirty="0"/>
              <a:t> face </a:t>
            </a:r>
            <a:r>
              <a:rPr lang="en-GB" dirty="0" err="1"/>
              <a:t>în</a:t>
            </a:r>
            <a:r>
              <a:rPr lang="en-GB" dirty="0"/>
              <a:t> </a:t>
            </a:r>
            <a:r>
              <a:rPr lang="en-GB" dirty="0" err="1"/>
              <a:t>grupuri</a:t>
            </a:r>
            <a:r>
              <a:rPr lang="en-GB" dirty="0"/>
              <a:t> </a:t>
            </a:r>
            <a:r>
              <a:rPr lang="en-GB" dirty="0" err="1"/>
              <a:t>mai</a:t>
            </a:r>
            <a:r>
              <a:rPr lang="en-GB" dirty="0"/>
              <a:t> </a:t>
            </a:r>
            <a:r>
              <a:rPr lang="en-GB" dirty="0" err="1"/>
              <a:t>mici</a:t>
            </a:r>
            <a:r>
              <a:rPr lang="en-GB" dirty="0"/>
              <a:t>. </a:t>
            </a:r>
            <a:r>
              <a:rPr lang="pt-BR" dirty="0"/>
              <a:t>Ideea este de a obține o definiție nespecialistă a ce anume reprezintă aceasta</a:t>
            </a:r>
            <a:endParaRPr lang="en-GB" dirty="0"/>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solidFill>
                  <a:prstClr val="black"/>
                </a:solidFill>
              </a:rPr>
              <a:pPr/>
              <a:t>71</a:t>
            </a:fld>
            <a:endParaRPr lang="en-GB">
              <a:solidFill>
                <a:prstClr val="black"/>
              </a:solidFill>
            </a:endParaRPr>
          </a:p>
        </p:txBody>
      </p:sp>
    </p:spTree>
    <p:extLst>
      <p:ext uri="{BB962C8B-B14F-4D97-AF65-F5344CB8AC3E}">
        <p14:creationId xmlns:p14="http://schemas.microsoft.com/office/powerpoint/2010/main" val="1370926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93663" marR="0" lvl="0" indent="-3175" algn="l" defTabSz="457200" rtl="0" eaLnBrk="1" fontAlgn="auto" latinLnBrk="0" hangingPunct="1">
              <a:lnSpc>
                <a:spcPct val="100000"/>
              </a:lnSpc>
              <a:spcBef>
                <a:spcPts val="0"/>
              </a:spcBef>
              <a:spcAft>
                <a:spcPts val="0"/>
              </a:spcAft>
              <a:buClrTx/>
              <a:buSzTx/>
              <a:buFontTx/>
              <a:buNone/>
              <a:tabLst/>
              <a:defRPr/>
            </a:pPr>
            <a:r>
              <a:rPr lang="en-US" dirty="0"/>
              <a:t>N</a:t>
            </a:r>
            <a:r>
              <a:rPr lang="ro-RO" dirty="0"/>
              <a:t>u există o definiție a </a:t>
            </a:r>
            <a:r>
              <a:rPr lang="en-GB" sz="1200" kern="1200" dirty="0">
                <a:solidFill>
                  <a:schemeClr val="tx1"/>
                </a:solidFill>
                <a:effectLst/>
                <a:latin typeface="+mn-lt"/>
                <a:ea typeface="+mn-ea"/>
                <a:cs typeface="+mn-cs"/>
              </a:rPr>
              <a:t>probe</a:t>
            </a:r>
            <a:r>
              <a:rPr lang="ro-RO" sz="1200" kern="1200" dirty="0">
                <a:solidFill>
                  <a:schemeClr val="tx1"/>
                </a:solidFill>
                <a:effectLst/>
                <a:latin typeface="+mn-lt"/>
                <a:ea typeface="+mn-ea"/>
                <a:cs typeface="+mn-cs"/>
              </a:rPr>
              <a:t>lor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electronice</a:t>
            </a:r>
            <a:r>
              <a:rPr lang="ro-RO" sz="1200" kern="1200" dirty="0">
                <a:solidFill>
                  <a:schemeClr val="tx1"/>
                </a:solidFill>
                <a:effectLst/>
                <a:latin typeface="+mn-lt"/>
                <a:ea typeface="+mn-ea"/>
                <a:cs typeface="+mn-cs"/>
              </a:rPr>
              <a:t> </a:t>
            </a:r>
            <a:r>
              <a:rPr lang="ro-RO" dirty="0"/>
              <a:t>acceptată la nivel </a:t>
            </a:r>
            <a:r>
              <a:rPr lang="en-US" dirty="0"/>
              <a:t>interna</a:t>
            </a:r>
            <a:r>
              <a:rPr lang="ro-RO" dirty="0"/>
              <a:t>ț</a:t>
            </a:r>
            <a:r>
              <a:rPr lang="en-US" dirty="0" err="1"/>
              <a:t>ional</a:t>
            </a:r>
            <a:r>
              <a:rPr lang="ro-RO" dirty="0"/>
              <a:t>. </a:t>
            </a:r>
            <a:r>
              <a:rPr lang="en-GB" sz="1200" kern="1200" dirty="0">
                <a:solidFill>
                  <a:schemeClr val="tx1"/>
                </a:solidFill>
                <a:effectLst/>
                <a:latin typeface="+mn-lt"/>
                <a:ea typeface="+mn-ea"/>
                <a:cs typeface="+mn-cs"/>
              </a:rPr>
              <a:t>Cu </a:t>
            </a:r>
            <a:r>
              <a:rPr lang="en-GB" sz="1200" kern="1200" dirty="0" err="1">
                <a:solidFill>
                  <a:schemeClr val="tx1"/>
                </a:solidFill>
                <a:effectLst/>
                <a:latin typeface="+mn-lt"/>
                <a:ea typeface="+mn-ea"/>
                <a:cs typeface="+mn-cs"/>
              </a:rPr>
              <a:t>toate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acestea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în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toate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țările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există</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reglementări</a:t>
            </a:r>
            <a:r>
              <a:rPr lang="en-GB" sz="1200" kern="1200" dirty="0">
                <a:solidFill>
                  <a:schemeClr val="tx1"/>
                </a:solidFill>
                <a:effectLst/>
                <a:latin typeface="+mn-lt"/>
                <a:ea typeface="+mn-ea"/>
                <a:cs typeface="+mn-cs"/>
              </a:rPr>
              <a:t> care </a:t>
            </a:r>
            <a:r>
              <a:rPr lang="en-GB" sz="1200" kern="1200" dirty="0" err="1">
                <a:solidFill>
                  <a:schemeClr val="tx1"/>
                </a:solidFill>
                <a:effectLst/>
                <a:latin typeface="+mn-lt"/>
                <a:ea typeface="+mn-ea"/>
                <a:cs typeface="+mn-cs"/>
              </a:rPr>
              <a:t>conțin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precepte</a:t>
            </a:r>
            <a:r>
              <a:rPr lang="en-GB" sz="1200" kern="1200" dirty="0">
                <a:solidFill>
                  <a:schemeClr val="tx1"/>
                </a:solidFill>
                <a:effectLst/>
                <a:latin typeface="+mn-lt"/>
                <a:ea typeface="+mn-ea"/>
                <a:cs typeface="+mn-cs"/>
              </a:rPr>
              <a:t> care, </a:t>
            </a:r>
            <a:r>
              <a:rPr lang="en-GB" sz="1200" kern="1200" dirty="0" err="1">
                <a:solidFill>
                  <a:schemeClr val="tx1"/>
                </a:solidFill>
                <a:effectLst/>
                <a:latin typeface="+mn-lt"/>
                <a:ea typeface="+mn-ea"/>
                <a:cs typeface="+mn-cs"/>
              </a:rPr>
              <a:t>într</a:t>
            </a:r>
            <a:r>
              <a:rPr lang="en-GB" sz="1200" kern="1200" dirty="0">
                <a:solidFill>
                  <a:schemeClr val="tx1"/>
                </a:solidFill>
                <a:effectLst/>
                <a:latin typeface="+mn-lt"/>
                <a:ea typeface="+mn-ea"/>
                <a:cs typeface="+mn-cs"/>
              </a:rPr>
              <a:t>-un </a:t>
            </a:r>
            <a:r>
              <a:rPr lang="en-GB" sz="1200" kern="1200" dirty="0" err="1">
                <a:solidFill>
                  <a:schemeClr val="tx1"/>
                </a:solidFill>
                <a:effectLst/>
                <a:latin typeface="+mn-lt"/>
                <a:ea typeface="+mn-ea"/>
                <a:cs typeface="+mn-cs"/>
              </a:rPr>
              <a:t>fel</a:t>
            </a:r>
            <a:r>
              <a:rPr lang="en-GB" sz="1200" kern="1200" dirty="0">
                <a:solidFill>
                  <a:schemeClr val="tx1"/>
                </a:solidFill>
                <a:effectLst/>
                <a:latin typeface="+mn-lt"/>
                <a:ea typeface="+mn-ea"/>
                <a:cs typeface="+mn-cs"/>
              </a:rPr>
              <a:t>, se </a:t>
            </a:r>
            <a:r>
              <a:rPr lang="en-GB" sz="1200" kern="1200" dirty="0" err="1">
                <a:solidFill>
                  <a:schemeClr val="tx1"/>
                </a:solidFill>
                <a:effectLst/>
                <a:latin typeface="+mn-lt"/>
                <a:ea typeface="+mn-ea"/>
                <a:cs typeface="+mn-cs"/>
              </a:rPr>
              <a:t>referă</a:t>
            </a:r>
            <a:r>
              <a:rPr lang="en-GB" sz="1200" kern="1200" dirty="0">
                <a:solidFill>
                  <a:schemeClr val="tx1"/>
                </a:solidFill>
                <a:effectLst/>
                <a:latin typeface="+mn-lt"/>
                <a:ea typeface="+mn-ea"/>
                <a:cs typeface="+mn-cs"/>
              </a:rPr>
              <a:t> la </a:t>
            </a:r>
            <a:r>
              <a:rPr lang="en-GB" sz="1200" i="1" kern="1200" dirty="0">
                <a:solidFill>
                  <a:schemeClr val="tx1"/>
                </a:solidFill>
                <a:effectLst/>
                <a:latin typeface="+mn-lt"/>
                <a:ea typeface="+mn-ea"/>
                <a:cs typeface="+mn-cs"/>
              </a:rPr>
              <a:t>probe </a:t>
            </a:r>
            <a:r>
              <a:rPr lang="en-GB" sz="1200" i="1" kern="1200" dirty="0" err="1">
                <a:solidFill>
                  <a:schemeClr val="tx1"/>
                </a:solidFill>
                <a:effectLst/>
                <a:latin typeface="+mn-lt"/>
                <a:ea typeface="+mn-ea"/>
                <a:cs typeface="+mn-cs"/>
              </a:rPr>
              <a:t>electronice</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93663" indent="-3175" algn="just">
              <a:buNone/>
            </a:pPr>
            <a:endParaRPr lang="en-US" dirty="0"/>
          </a:p>
          <a:p>
            <a:pPr marL="93663" indent="-3175" algn="just">
              <a:buNone/>
            </a:pPr>
            <a:r>
              <a:rPr lang="ro-RO" dirty="0"/>
              <a:t>„Definiția” din ghidul COE este</a:t>
            </a:r>
            <a:r>
              <a:rPr lang="en-US" dirty="0"/>
              <a:t>:</a:t>
            </a:r>
          </a:p>
          <a:p>
            <a:pPr marL="0" indent="0" algn="just">
              <a:buNone/>
            </a:pPr>
            <a:r>
              <a:rPr lang="ro-RO" b="1" i="1" dirty="0"/>
              <a:t>„Orice </a:t>
            </a:r>
            <a:r>
              <a:rPr lang="en-US" b="1" i="1" dirty="0" err="1"/>
              <a:t>informa</a:t>
            </a:r>
            <a:r>
              <a:rPr lang="ro-RO" b="1" i="1" dirty="0"/>
              <a:t>ții </a:t>
            </a:r>
            <a:r>
              <a:rPr lang="en-US" b="1" i="1" dirty="0"/>
              <a:t>generate, </a:t>
            </a:r>
            <a:r>
              <a:rPr lang="en-US" b="1" i="1" dirty="0" err="1"/>
              <a:t>sto</a:t>
            </a:r>
            <a:r>
              <a:rPr lang="ro-RO" b="1" i="1" dirty="0"/>
              <a:t>cate sau t</a:t>
            </a:r>
            <a:r>
              <a:rPr lang="en-US" b="1" i="1" dirty="0" err="1"/>
              <a:t>ransmi</a:t>
            </a:r>
            <a:r>
              <a:rPr lang="ro-RO" b="1" i="1" dirty="0"/>
              <a:t>se în formă digitală care pot fi necesare ulterior pentru a confirma sau infirma un</a:t>
            </a:r>
            <a:r>
              <a:rPr lang="en-US" b="1" i="1" dirty="0"/>
              <a:t> fa</a:t>
            </a:r>
            <a:r>
              <a:rPr lang="ro-RO" b="1" i="1" dirty="0"/>
              <a:t>p</a:t>
            </a:r>
            <a:r>
              <a:rPr lang="en-US" b="1" i="1" dirty="0"/>
              <a:t>t </a:t>
            </a:r>
            <a:r>
              <a:rPr lang="ro-RO" b="1" i="1" dirty="0"/>
              <a:t>aflată în dispută în cadrul procedurilor juridice</a:t>
            </a:r>
            <a:r>
              <a:rPr lang="en-US" b="1" i="1"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ro-RO" sz="1200" kern="1200" dirty="0">
                <a:solidFill>
                  <a:schemeClr val="tx1"/>
                </a:solidFill>
                <a:latin typeface="+mn-lt"/>
                <a:ea typeface="+mn-ea"/>
                <a:cs typeface="+mn-cs"/>
              </a:rPr>
              <a:t>Încă o dată, este </a:t>
            </a:r>
            <a:r>
              <a:rPr lang="en-GB" sz="1200" kern="1200" dirty="0" err="1">
                <a:solidFill>
                  <a:schemeClr val="tx1"/>
                </a:solidFill>
                <a:latin typeface="+mn-lt"/>
                <a:ea typeface="+mn-ea"/>
                <a:cs typeface="+mn-cs"/>
              </a:rPr>
              <a:t>respons</a:t>
            </a:r>
            <a:r>
              <a:rPr lang="ro-RO" sz="1200" kern="1200" dirty="0">
                <a:solidFill>
                  <a:schemeClr val="tx1"/>
                </a:solidFill>
                <a:latin typeface="+mn-lt"/>
                <a:ea typeface="+mn-ea"/>
                <a:cs typeface="+mn-cs"/>
              </a:rPr>
              <a:t>a</a:t>
            </a:r>
            <a:r>
              <a:rPr lang="en-GB" sz="1200" kern="1200" dirty="0" err="1">
                <a:solidFill>
                  <a:schemeClr val="tx1"/>
                </a:solidFill>
                <a:latin typeface="+mn-lt"/>
                <a:ea typeface="+mn-ea"/>
                <a:cs typeface="+mn-cs"/>
              </a:rPr>
              <a:t>bilit</a:t>
            </a:r>
            <a:r>
              <a:rPr lang="ro-RO" sz="1200" kern="1200" dirty="0" err="1">
                <a:solidFill>
                  <a:schemeClr val="tx1"/>
                </a:solidFill>
                <a:latin typeface="+mn-lt"/>
                <a:ea typeface="+mn-ea"/>
                <a:cs typeface="+mn-cs"/>
              </a:rPr>
              <a:t>atea</a:t>
            </a:r>
            <a:r>
              <a:rPr lang="ro-RO" sz="1200" kern="1200" dirty="0">
                <a:solidFill>
                  <a:schemeClr val="tx1"/>
                </a:solidFill>
                <a:latin typeface="+mn-lt"/>
                <a:ea typeface="+mn-ea"/>
                <a:cs typeface="+mn-cs"/>
              </a:rPr>
              <a:t> formatorului să se asigure că orice definiție </a:t>
            </a:r>
            <a:r>
              <a:rPr lang="en-GB" sz="1200" kern="1200" dirty="0" err="1">
                <a:solidFill>
                  <a:schemeClr val="tx1"/>
                </a:solidFill>
                <a:latin typeface="+mn-lt"/>
                <a:ea typeface="+mn-ea"/>
                <a:cs typeface="+mn-cs"/>
              </a:rPr>
              <a:t>na</a:t>
            </a:r>
            <a:r>
              <a:rPr lang="ro-RO" sz="1200" kern="1200" dirty="0">
                <a:solidFill>
                  <a:schemeClr val="tx1"/>
                </a:solidFill>
                <a:latin typeface="+mn-lt"/>
                <a:ea typeface="+mn-ea"/>
                <a:cs typeface="+mn-cs"/>
              </a:rPr>
              <a:t>ț</a:t>
            </a:r>
            <a:r>
              <a:rPr lang="en-GB" sz="1200" kern="1200" dirty="0" err="1">
                <a:solidFill>
                  <a:schemeClr val="tx1"/>
                </a:solidFill>
                <a:latin typeface="+mn-lt"/>
                <a:ea typeface="+mn-ea"/>
                <a:cs typeface="+mn-cs"/>
              </a:rPr>
              <a:t>ional</a:t>
            </a:r>
            <a:r>
              <a:rPr lang="ro-RO" sz="1200" kern="1200" dirty="0">
                <a:solidFill>
                  <a:schemeClr val="tx1"/>
                </a:solidFill>
                <a:latin typeface="+mn-lt"/>
                <a:ea typeface="+mn-ea"/>
                <a:cs typeface="+mn-cs"/>
              </a:rPr>
              <a:t>ă care poate </a:t>
            </a:r>
            <a:r>
              <a:rPr lang="en-GB" sz="1200" kern="1200" dirty="0">
                <a:solidFill>
                  <a:schemeClr val="tx1"/>
                </a:solidFill>
                <a:latin typeface="+mn-lt"/>
                <a:ea typeface="+mn-ea"/>
                <a:cs typeface="+mn-cs"/>
              </a:rPr>
              <a:t>exist</a:t>
            </a:r>
            <a:r>
              <a:rPr lang="ro-RO" sz="1200" kern="1200" dirty="0">
                <a:solidFill>
                  <a:schemeClr val="tx1"/>
                </a:solidFill>
                <a:latin typeface="+mn-lt"/>
                <a:ea typeface="+mn-ea"/>
                <a:cs typeface="+mn-cs"/>
              </a:rPr>
              <a:t>a</a:t>
            </a:r>
            <a:r>
              <a:rPr lang="en-GB" sz="1200" kern="1200" dirty="0">
                <a:solidFill>
                  <a:schemeClr val="tx1"/>
                </a:solidFill>
                <a:latin typeface="+mn-lt"/>
                <a:ea typeface="+mn-ea"/>
                <a:cs typeface="+mn-cs"/>
              </a:rPr>
              <a:t> </a:t>
            </a:r>
            <a:r>
              <a:rPr lang="ro-RO" sz="1200" kern="1200" dirty="0">
                <a:solidFill>
                  <a:schemeClr val="tx1"/>
                </a:solidFill>
                <a:latin typeface="+mn-lt"/>
                <a:ea typeface="+mn-ea"/>
                <a:cs typeface="+mn-cs"/>
              </a:rPr>
              <a:t>este </a:t>
            </a:r>
            <a:r>
              <a:rPr lang="en-GB" sz="1200" kern="1200" dirty="0" err="1">
                <a:solidFill>
                  <a:schemeClr val="tx1"/>
                </a:solidFill>
                <a:latin typeface="+mn-lt"/>
                <a:ea typeface="+mn-ea"/>
                <a:cs typeface="+mn-cs"/>
              </a:rPr>
              <a:t>inclu</a:t>
            </a:r>
            <a:r>
              <a:rPr lang="ro-RO" sz="1200" kern="1200" dirty="0">
                <a:solidFill>
                  <a:schemeClr val="tx1"/>
                </a:solidFill>
                <a:latin typeface="+mn-lt"/>
                <a:ea typeface="+mn-ea"/>
                <a:cs typeface="+mn-cs"/>
              </a:rPr>
              <a:t>să în cursul pentru pregătire internă, la nivelul țării</a:t>
            </a:r>
            <a:r>
              <a:rPr lang="en-GB" sz="1200" kern="1200" dirty="0">
                <a:solidFill>
                  <a:schemeClr val="tx1"/>
                </a:solidFill>
                <a:latin typeface="+mn-lt"/>
                <a:ea typeface="+mn-ea"/>
                <a:cs typeface="+mn-cs"/>
              </a:rPr>
              <a:t>.</a:t>
            </a:r>
          </a:p>
          <a:p>
            <a:endParaRPr lang="en-GB" sz="1200" kern="1200" dirty="0">
              <a:solidFill>
                <a:schemeClr val="tx1"/>
              </a:solidFill>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0A9CA34D-D136-324F-8C5C-F0F921B45548}"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2968251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15714A6-B05B-47A5-B92B-D727BD3A45D0}"/>
              </a:ext>
            </a:extLst>
          </p:cNvPr>
          <p:cNvSpPr>
            <a:spLocks noGrp="1"/>
          </p:cNvSpPr>
          <p:nvPr>
            <p:ph type="body" idx="1"/>
          </p:nvPr>
        </p:nvSpPr>
        <p:spPr/>
        <p:txBody>
          <a:bodyPr/>
          <a:lstStyle/>
          <a:p>
            <a:endParaRPr lang="en-GB" sz="3600" dirty="0"/>
          </a:p>
        </p:txBody>
      </p:sp>
    </p:spTree>
    <p:extLst>
      <p:ext uri="{BB962C8B-B14F-4D97-AF65-F5344CB8AC3E}">
        <p14:creationId xmlns:p14="http://schemas.microsoft.com/office/powerpoint/2010/main" val="3996898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err="1"/>
              <a:t>Următoarele</a:t>
            </a:r>
            <a:r>
              <a:rPr lang="en-US" dirty="0"/>
              <a:t> </a:t>
            </a:r>
            <a:r>
              <a:rPr lang="en-US" dirty="0" err="1"/>
              <a:t>două</a:t>
            </a:r>
            <a:r>
              <a:rPr lang="en-US" dirty="0"/>
              <a:t> slide-</a:t>
            </a:r>
            <a:r>
              <a:rPr lang="en-US" dirty="0" err="1"/>
              <a:t>uri</a:t>
            </a:r>
            <a:r>
              <a:rPr lang="en-US" dirty="0"/>
              <a:t> </a:t>
            </a:r>
            <a:r>
              <a:rPr lang="en-US" dirty="0" err="1"/>
              <a:t>prezintă</a:t>
            </a:r>
            <a:r>
              <a:rPr lang="en-US" dirty="0"/>
              <a:t> </a:t>
            </a:r>
            <a:r>
              <a:rPr lang="en-US" dirty="0" err="1"/>
              <a:t>în</a:t>
            </a:r>
            <a:r>
              <a:rPr lang="en-US" dirty="0"/>
              <a:t> </a:t>
            </a:r>
            <a:r>
              <a:rPr lang="en-US" dirty="0" err="1"/>
              <a:t>termeni</a:t>
            </a:r>
            <a:r>
              <a:rPr lang="en-US" dirty="0"/>
              <a:t> </a:t>
            </a:r>
            <a:r>
              <a:rPr lang="en-US" dirty="0" err="1"/>
              <a:t>generali</a:t>
            </a:r>
            <a:r>
              <a:rPr lang="en-US" dirty="0"/>
              <a:t> </a:t>
            </a:r>
            <a:r>
              <a:rPr lang="en-US" dirty="0" err="1"/>
              <a:t>cerințele</a:t>
            </a:r>
            <a:r>
              <a:rPr lang="en-US" dirty="0"/>
              <a:t> </a:t>
            </a:r>
            <a:r>
              <a:rPr lang="en-US" dirty="0" err="1"/>
              <a:t>pentru</a:t>
            </a:r>
            <a:r>
              <a:rPr lang="en-US" dirty="0"/>
              <a:t> </a:t>
            </a:r>
            <a:r>
              <a:rPr lang="en-US" dirty="0" err="1"/>
              <a:t>producerea</a:t>
            </a:r>
            <a:r>
              <a:rPr lang="en-US" dirty="0"/>
              <a:t> de probe </a:t>
            </a:r>
            <a:r>
              <a:rPr lang="en-US" dirty="0" err="1"/>
              <a:t>și</a:t>
            </a:r>
            <a:r>
              <a:rPr lang="en-US" dirty="0"/>
              <a:t> </a:t>
            </a:r>
            <a:r>
              <a:rPr lang="en-US" dirty="0" err="1"/>
              <a:t>explică</a:t>
            </a:r>
            <a:r>
              <a:rPr lang="en-US" dirty="0"/>
              <a:t> </a:t>
            </a:r>
            <a:r>
              <a:rPr lang="en-US" dirty="0" err="1"/>
              <a:t>diferențele</a:t>
            </a:r>
            <a:r>
              <a:rPr lang="en-US" dirty="0"/>
              <a:t> </a:t>
            </a:r>
            <a:r>
              <a:rPr lang="en-US" dirty="0" err="1"/>
              <a:t>și</a:t>
            </a:r>
            <a:r>
              <a:rPr lang="en-US" dirty="0"/>
              <a:t> </a:t>
            </a:r>
            <a:r>
              <a:rPr lang="en-US" dirty="0" err="1"/>
              <a:t>provocările</a:t>
            </a:r>
            <a:r>
              <a:rPr lang="en-US" dirty="0"/>
              <a:t> </a:t>
            </a:r>
            <a:r>
              <a:rPr lang="en-US" dirty="0" err="1"/>
              <a:t>referitor</a:t>
            </a:r>
            <a:r>
              <a:rPr lang="en-US" dirty="0"/>
              <a:t> la </a:t>
            </a:r>
            <a:r>
              <a:rPr lang="en-US" dirty="0" err="1"/>
              <a:t>probele</a:t>
            </a:r>
            <a:r>
              <a:rPr lang="en-US" dirty="0"/>
              <a:t> </a:t>
            </a:r>
            <a:r>
              <a:rPr lang="en-US" dirty="0" err="1"/>
              <a:t>electronice</a:t>
            </a:r>
            <a:r>
              <a:rPr lang="en-US" baseline="0" dirty="0"/>
              <a:t>.</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a:t>
            </a:fld>
            <a:endParaRPr lang="en-US" altLang="en-US"/>
          </a:p>
        </p:txBody>
      </p:sp>
    </p:spTree>
    <p:extLst>
      <p:ext uri="{BB962C8B-B14F-4D97-AF65-F5344CB8AC3E}">
        <p14:creationId xmlns:p14="http://schemas.microsoft.com/office/powerpoint/2010/main" val="3279322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Nu </a:t>
            </a:r>
            <a:r>
              <a:rPr lang="en-GB" sz="1200" kern="1200" dirty="0" err="1">
                <a:solidFill>
                  <a:schemeClr val="tx1"/>
                </a:solidFill>
                <a:latin typeface="+mn-lt"/>
                <a:ea typeface="+mn-ea"/>
                <a:cs typeface="+mn-cs"/>
              </a:rPr>
              <a:t>este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necesar</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să</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revizuiți</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întreaga</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listă</a:t>
            </a:r>
            <a:r>
              <a:rPr lang="en-GB" sz="1200" kern="1200" dirty="0">
                <a:solidFill>
                  <a:schemeClr val="tx1"/>
                </a:solidFill>
                <a:latin typeface="+mn-lt"/>
                <a:ea typeface="+mn-ea"/>
                <a:cs typeface="+mn-cs"/>
              </a:rPr>
              <a:t> de </a:t>
            </a:r>
            <a:r>
              <a:rPr lang="en-GB" sz="1200" kern="1200" dirty="0" err="1">
                <a:solidFill>
                  <a:schemeClr val="tx1"/>
                </a:solidFill>
                <a:latin typeface="+mn-lt"/>
                <a:ea typeface="+mn-ea"/>
                <a:cs typeface="+mn-cs"/>
              </a:rPr>
              <a:t>tipuri</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și</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surse</a:t>
            </a:r>
            <a:r>
              <a:rPr lang="en-GB" sz="1200" kern="1200" dirty="0">
                <a:solidFill>
                  <a:schemeClr val="tx1"/>
                </a:solidFill>
                <a:latin typeface="+mn-lt"/>
                <a:ea typeface="+mn-ea"/>
                <a:cs typeface="+mn-cs"/>
              </a:rPr>
              <a:t> de probe care au </a:t>
            </a:r>
            <a:r>
              <a:rPr lang="en-GB" sz="1200" kern="1200" dirty="0" err="1">
                <a:solidFill>
                  <a:schemeClr val="tx1"/>
                </a:solidFill>
                <a:latin typeface="+mn-lt"/>
                <a:ea typeface="+mn-ea"/>
                <a:cs typeface="+mn-cs"/>
              </a:rPr>
              <a:t>fost</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identificate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în</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secțiunea</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privind</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tehnologia</a:t>
            </a:r>
            <a:r>
              <a:rPr lang="en-GB" sz="1200" kern="1200" dirty="0">
                <a:solidFill>
                  <a:schemeClr val="tx1"/>
                </a:solidFill>
                <a:latin typeface="+mn-lt"/>
                <a:ea typeface="+mn-ea"/>
                <a:cs typeface="+mn-cs"/>
              </a:rPr>
              <a:t> a </a:t>
            </a:r>
            <a:r>
              <a:rPr lang="en-GB" sz="1200" kern="1200" dirty="0" err="1">
                <a:solidFill>
                  <a:schemeClr val="tx1"/>
                </a:solidFill>
                <a:latin typeface="+mn-lt"/>
                <a:ea typeface="+mn-ea"/>
                <a:cs typeface="+mn-cs"/>
              </a:rPr>
              <a:t>acestui</a:t>
            </a:r>
            <a:r>
              <a:rPr lang="en-GB" sz="1200" kern="1200" dirty="0">
                <a:solidFill>
                  <a:schemeClr val="tx1"/>
                </a:solidFill>
                <a:latin typeface="+mn-lt"/>
                <a:ea typeface="+mn-ea"/>
                <a:cs typeface="+mn-cs"/>
              </a:rPr>
              <a:t> curs. </a:t>
            </a:r>
            <a:r>
              <a:rPr lang="en-GB" sz="1200" kern="1200" dirty="0" err="1">
                <a:solidFill>
                  <a:schemeClr val="tx1"/>
                </a:solidFill>
                <a:latin typeface="+mn-lt"/>
                <a:ea typeface="+mn-ea"/>
                <a:cs typeface="+mn-cs"/>
              </a:rPr>
              <a:t>Formatorul</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trebui</a:t>
            </a:r>
            <a:r>
              <a:rPr lang="ro-RO" sz="1200" kern="1200" dirty="0">
                <a:solidFill>
                  <a:schemeClr val="tx1"/>
                </a:solidFill>
                <a:latin typeface="+mn-lt"/>
                <a:ea typeface="+mn-ea"/>
                <a:cs typeface="+mn-cs"/>
              </a:rPr>
              <a:t>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să</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recapituleze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folosind</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lista</a:t>
            </a:r>
            <a:r>
              <a:rPr lang="en-GB" sz="1200" kern="1200" dirty="0">
                <a:solidFill>
                  <a:schemeClr val="tx1"/>
                </a:solidFill>
                <a:latin typeface="+mn-lt"/>
                <a:ea typeface="+mn-ea"/>
                <a:cs typeface="+mn-cs"/>
              </a:rPr>
              <a:t> care a </a:t>
            </a:r>
            <a:r>
              <a:rPr lang="en-GB" sz="1200" kern="1200" dirty="0" err="1">
                <a:solidFill>
                  <a:schemeClr val="tx1"/>
                </a:solidFill>
                <a:latin typeface="+mn-lt"/>
                <a:ea typeface="+mn-ea"/>
                <a:cs typeface="+mn-cs"/>
              </a:rPr>
              <a:t>fost</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creată</a:t>
            </a:r>
            <a:r>
              <a:rPr lang="en-GB" sz="1200" kern="1200" dirty="0">
                <a:solidFill>
                  <a:schemeClr val="tx1"/>
                </a:solidFill>
                <a:latin typeface="+mn-lt"/>
                <a:ea typeface="+mn-ea"/>
                <a:cs typeface="+mn-cs"/>
              </a:rPr>
              <a:t> la </a:t>
            </a:r>
            <a:r>
              <a:rPr lang="en-GB" sz="1200" kern="1200" dirty="0" err="1">
                <a:solidFill>
                  <a:schemeClr val="tx1"/>
                </a:solidFill>
                <a:latin typeface="+mn-lt"/>
                <a:ea typeface="+mn-ea"/>
                <a:cs typeface="+mn-cs"/>
              </a:rPr>
              <a:t>începutul</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acestei</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sesiuni</a:t>
            </a:r>
            <a:r>
              <a:rPr lang="en-GB" sz="1200" kern="1200" dirty="0">
                <a:solidFill>
                  <a:schemeClr val="tx1"/>
                </a:solidFill>
                <a:latin typeface="+mn-lt"/>
                <a:ea typeface="+mn-ea"/>
                <a:cs typeface="+mn-cs"/>
              </a:rPr>
              <a:t>.</a:t>
            </a:r>
          </a:p>
          <a:p>
            <a:r>
              <a:rPr lang="en-GB" sz="1200" kern="1200" dirty="0" err="1">
                <a:solidFill>
                  <a:schemeClr val="tx1"/>
                </a:solidFill>
                <a:latin typeface="+mn-lt"/>
                <a:ea typeface="+mn-ea"/>
                <a:cs typeface="+mn-cs"/>
              </a:rPr>
              <a:t>Sursele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acoperă</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orice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dispozitiv</a:t>
            </a:r>
            <a:r>
              <a:rPr lang="en-GB" sz="1200" kern="1200" dirty="0">
                <a:solidFill>
                  <a:schemeClr val="tx1"/>
                </a:solidFill>
                <a:latin typeface="+mn-lt"/>
                <a:ea typeface="+mn-ea"/>
                <a:cs typeface="+mn-cs"/>
              </a:rPr>
              <a:t> electronic. Este </a:t>
            </a:r>
            <a:r>
              <a:rPr lang="en-GB" sz="1200" kern="1200" dirty="0" err="1">
                <a:solidFill>
                  <a:schemeClr val="tx1"/>
                </a:solidFill>
                <a:latin typeface="+mn-lt"/>
                <a:ea typeface="+mn-ea"/>
                <a:cs typeface="+mn-cs"/>
              </a:rPr>
              <a:t>posibil</a:t>
            </a:r>
            <a:r>
              <a:rPr lang="en-GB" sz="1200" kern="1200" dirty="0">
                <a:solidFill>
                  <a:schemeClr val="tx1"/>
                </a:solidFill>
                <a:latin typeface="+mn-lt"/>
                <a:ea typeface="+mn-ea"/>
                <a:cs typeface="+mn-cs"/>
              </a:rPr>
              <a:t> ca </a:t>
            </a:r>
            <a:r>
              <a:rPr lang="en-GB" sz="1200" kern="1200" dirty="0" err="1">
                <a:solidFill>
                  <a:schemeClr val="tx1"/>
                </a:solidFill>
                <a:latin typeface="+mn-lt"/>
                <a:ea typeface="+mn-ea"/>
                <a:cs typeface="+mn-cs"/>
              </a:rPr>
              <a:t>formatorul</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să</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dorească</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să</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identifice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în</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această</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etapă</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importanța</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probelor</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electronice</a:t>
            </a:r>
            <a:r>
              <a:rPr lang="en-GB" sz="1200" kern="1200" dirty="0">
                <a:solidFill>
                  <a:schemeClr val="tx1"/>
                </a:solidFill>
                <a:latin typeface="+mn-lt"/>
                <a:ea typeface="+mn-ea"/>
                <a:cs typeface="+mn-cs"/>
              </a:rPr>
              <a:t> de la </a:t>
            </a:r>
            <a:r>
              <a:rPr lang="en-GB" sz="1200" kern="1200" dirty="0" err="1">
                <a:solidFill>
                  <a:schemeClr val="tx1"/>
                </a:solidFill>
                <a:latin typeface="+mn-lt"/>
                <a:ea typeface="+mn-ea"/>
                <a:cs typeface="+mn-cs"/>
              </a:rPr>
              <a:t>diferite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dispozitive</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și</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rolul</a:t>
            </a:r>
            <a:r>
              <a:rPr lang="en-GB" sz="1200" kern="1200" dirty="0">
                <a:solidFill>
                  <a:schemeClr val="tx1"/>
                </a:solidFill>
                <a:latin typeface="+mn-lt"/>
                <a:ea typeface="+mn-ea"/>
                <a:cs typeface="+mn-cs"/>
              </a:rPr>
              <a:t> pe care l-au </a:t>
            </a:r>
            <a:r>
              <a:rPr lang="en-GB" sz="1200" kern="1200" dirty="0" err="1">
                <a:solidFill>
                  <a:schemeClr val="tx1"/>
                </a:solidFill>
                <a:latin typeface="+mn-lt"/>
                <a:ea typeface="+mn-ea"/>
                <a:cs typeface="+mn-cs"/>
              </a:rPr>
              <a:t>jucat</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în</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cazuri</a:t>
            </a:r>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T</a:t>
            </a:r>
            <a:r>
              <a:rPr lang="ro-RO" sz="1200" kern="1200" dirty="0" err="1">
                <a:solidFill>
                  <a:schemeClr val="tx1"/>
                </a:solidFill>
                <a:latin typeface="+mn-lt"/>
                <a:ea typeface="+mn-ea"/>
                <a:cs typeface="+mn-cs"/>
              </a:rPr>
              <a:t>ipurile</a:t>
            </a:r>
            <a:r>
              <a:rPr lang="ro-RO" sz="1200" kern="1200" dirty="0">
                <a:solidFill>
                  <a:schemeClr val="tx1"/>
                </a:solidFill>
                <a:latin typeface="+mn-lt"/>
                <a:ea typeface="+mn-ea"/>
                <a:cs typeface="+mn-cs"/>
              </a:rPr>
              <a:t> de probe care trebuie acoperite sunt cele care implică</a:t>
            </a:r>
            <a:r>
              <a:rPr lang="en-GB" sz="1200" kern="1200" dirty="0">
                <a:solidFill>
                  <a:schemeClr val="tx1"/>
                </a:solidFill>
                <a:latin typeface="+mn-lt"/>
                <a:ea typeface="+mn-ea"/>
                <a:cs typeface="+mn-cs"/>
              </a:rPr>
              <a:t>:</a:t>
            </a:r>
          </a:p>
          <a:p>
            <a:r>
              <a:rPr lang="ro-RO" sz="1200" kern="1200" dirty="0">
                <a:solidFill>
                  <a:schemeClr val="tx1"/>
                </a:solidFill>
                <a:latin typeface="+mn-lt"/>
                <a:ea typeface="+mn-ea"/>
                <a:cs typeface="+mn-cs"/>
              </a:rPr>
              <a:t>Date s</a:t>
            </a:r>
            <a:r>
              <a:rPr lang="en-GB" sz="1200" kern="1200" dirty="0" err="1">
                <a:solidFill>
                  <a:schemeClr val="tx1"/>
                </a:solidFill>
                <a:latin typeface="+mn-lt"/>
                <a:ea typeface="+mn-ea"/>
                <a:cs typeface="+mn-cs"/>
              </a:rPr>
              <a:t>tatic</a:t>
            </a:r>
            <a:r>
              <a:rPr lang="ro-RO" sz="1200" kern="1200" dirty="0">
                <a:solidFill>
                  <a:schemeClr val="tx1"/>
                </a:solidFill>
                <a:latin typeface="+mn-lt"/>
                <a:ea typeface="+mn-ea"/>
                <a:cs typeface="+mn-cs"/>
              </a:rPr>
              <a:t>e</a:t>
            </a:r>
            <a:endParaRPr lang="en-GB" sz="1200" kern="1200" dirty="0">
              <a:solidFill>
                <a:schemeClr val="tx1"/>
              </a:solidFill>
              <a:latin typeface="+mn-lt"/>
              <a:ea typeface="+mn-ea"/>
              <a:cs typeface="+mn-cs"/>
            </a:endParaRPr>
          </a:p>
          <a:p>
            <a:r>
              <a:rPr lang="ro-RO" sz="1200" kern="1200" dirty="0">
                <a:solidFill>
                  <a:schemeClr val="tx1"/>
                </a:solidFill>
                <a:latin typeface="+mn-lt"/>
                <a:ea typeface="+mn-ea"/>
                <a:cs typeface="+mn-cs"/>
              </a:rPr>
              <a:t>Date în timp real (l</a:t>
            </a:r>
            <a:r>
              <a:rPr lang="en-GB" sz="1200" kern="1200" dirty="0" err="1">
                <a:solidFill>
                  <a:schemeClr val="tx1"/>
                </a:solidFill>
                <a:latin typeface="+mn-lt"/>
                <a:ea typeface="+mn-ea"/>
                <a:cs typeface="+mn-cs"/>
              </a:rPr>
              <a:t>ive</a:t>
            </a:r>
            <a:r>
              <a:rPr lang="ro-RO" sz="1200" kern="1200" dirty="0">
                <a:solidFill>
                  <a:schemeClr val="tx1"/>
                </a:solidFill>
                <a:latin typeface="+mn-lt"/>
                <a:ea typeface="+mn-ea"/>
                <a:cs typeface="+mn-cs"/>
              </a:rPr>
              <a:t>)</a:t>
            </a:r>
            <a:endParaRPr lang="en-GB" sz="1200" kern="1200" dirty="0">
              <a:solidFill>
                <a:schemeClr val="tx1"/>
              </a:solidFill>
              <a:latin typeface="+mn-lt"/>
              <a:ea typeface="+mn-ea"/>
              <a:cs typeface="+mn-cs"/>
            </a:endParaRPr>
          </a:p>
          <a:p>
            <a:r>
              <a:rPr lang="ro-RO" sz="1200" kern="1200" dirty="0">
                <a:solidFill>
                  <a:schemeClr val="tx1"/>
                </a:solidFill>
                <a:latin typeface="+mn-lt"/>
                <a:ea typeface="+mn-ea"/>
                <a:cs typeface="+mn-cs"/>
              </a:rPr>
              <a:t>Date </a:t>
            </a:r>
            <a:r>
              <a:rPr lang="en-GB" sz="1200" kern="1200" dirty="0">
                <a:solidFill>
                  <a:schemeClr val="tx1"/>
                </a:solidFill>
                <a:latin typeface="+mn-lt"/>
                <a:ea typeface="+mn-ea"/>
                <a:cs typeface="+mn-cs"/>
              </a:rPr>
              <a:t>Internet</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a:t>
            </a:fld>
            <a:endParaRPr lang="en-US" altLang="en-US"/>
          </a:p>
        </p:txBody>
      </p:sp>
    </p:spTree>
    <p:extLst>
      <p:ext uri="{BB962C8B-B14F-4D97-AF65-F5344CB8AC3E}">
        <p14:creationId xmlns:p14="http://schemas.microsoft.com/office/powerpoint/2010/main" val="2869887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39009769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56117480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88663528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9DE959-8F66-48C8-9B75-7129AEC57E19}"/>
              </a:ext>
            </a:extLst>
          </p:cNvPr>
          <p:cNvSpPr>
            <a:spLocks noGrp="1"/>
          </p:cNvSpPr>
          <p:nvPr>
            <p:ph type="sldNum" sz="quarter" idx="10"/>
          </p:nvPr>
        </p:nvSpPr>
        <p:spPr/>
        <p:txBody>
          <a:bodyPr/>
          <a:lstStyle/>
          <a:p>
            <a:fld id="{49C04F3A-82BD-4011-AADB-1F79FD7DF4BC}" type="slidenum">
              <a:rPr lang="en-GB" smtClean="0"/>
              <a:pPr/>
              <a:t>‹#›</a:t>
            </a:fld>
            <a:endParaRPr lang="en-GB" dirty="0"/>
          </a:p>
        </p:txBody>
      </p:sp>
      <p:pic>
        <p:nvPicPr>
          <p:cNvPr id="6" name="Picture 5">
            <a:extLst>
              <a:ext uri="{FF2B5EF4-FFF2-40B4-BE49-F238E27FC236}">
                <a16:creationId xmlns:a16="http://schemas.microsoft.com/office/drawing/2014/main" id="{090E9091-F932-449D-A1EF-35B8A21AFB4E}"/>
              </a:ext>
            </a:extLst>
          </p:cNvPr>
          <p:cNvPicPr>
            <a:picLocks noChangeAspect="1"/>
          </p:cNvPicPr>
          <p:nvPr userDrawn="1"/>
        </p:nvPicPr>
        <p:blipFill>
          <a:blip r:embed="rId2"/>
          <a:stretch>
            <a:fillRect/>
          </a:stretch>
        </p:blipFill>
        <p:spPr>
          <a:xfrm>
            <a:off x="5041214" y="101678"/>
            <a:ext cx="4090771" cy="713294"/>
          </a:xfrm>
          <a:prstGeom prst="rect">
            <a:avLst/>
          </a:prstGeom>
        </p:spPr>
      </p:pic>
      <p:sp>
        <p:nvSpPr>
          <p:cNvPr id="11" name="Content Placeholder 10">
            <a:extLst>
              <a:ext uri="{FF2B5EF4-FFF2-40B4-BE49-F238E27FC236}">
                <a16:creationId xmlns:a16="http://schemas.microsoft.com/office/drawing/2014/main" id="{6FC767A1-DF76-4191-99F0-1311E413B2AA}"/>
              </a:ext>
            </a:extLst>
          </p:cNvPr>
          <p:cNvSpPr>
            <a:spLocks noGrp="1"/>
          </p:cNvSpPr>
          <p:nvPr>
            <p:ph sz="quarter" idx="11"/>
          </p:nvPr>
        </p:nvSpPr>
        <p:spPr>
          <a:xfrm>
            <a:off x="448274" y="1251040"/>
            <a:ext cx="8074025" cy="517525"/>
          </a:xfrm>
        </p:spPr>
        <p:txBody>
          <a:bodyPr>
            <a:normAutofit/>
          </a:bodyPr>
          <a:lstStyle>
            <a:lvl1pPr marL="0" indent="0" algn="ctr">
              <a:buNone/>
              <a:defRPr sz="1600" b="1" baseline="0">
                <a:latin typeface="Calibri" panose="020F0502020204030204" pitchFamily="34" charset="0"/>
              </a:defRPr>
            </a:lvl1pPr>
          </a:lstStyle>
          <a:p>
            <a:pPr lvl="0"/>
            <a:r>
              <a:rPr lang="en-US" dirty="0"/>
              <a:t>Click to edit Master text styles</a:t>
            </a:r>
          </a:p>
        </p:txBody>
      </p:sp>
      <p:sp>
        <p:nvSpPr>
          <p:cNvPr id="13" name="Text Placeholder 12">
            <a:extLst>
              <a:ext uri="{FF2B5EF4-FFF2-40B4-BE49-F238E27FC236}">
                <a16:creationId xmlns:a16="http://schemas.microsoft.com/office/drawing/2014/main" id="{DBE4024A-0EF9-41A2-B175-DDA4AA7DE116}"/>
              </a:ext>
            </a:extLst>
          </p:cNvPr>
          <p:cNvSpPr>
            <a:spLocks noGrp="1"/>
          </p:cNvSpPr>
          <p:nvPr>
            <p:ph type="body" sz="quarter" idx="12"/>
          </p:nvPr>
        </p:nvSpPr>
        <p:spPr>
          <a:xfrm>
            <a:off x="447677" y="2579688"/>
            <a:ext cx="8074024" cy="2673350"/>
          </a:xfrm>
        </p:spPr>
        <p:txBody>
          <a:bodyPr>
            <a:normAutofit/>
          </a:bodyPr>
          <a:lstStyle>
            <a:lvl1pPr marL="0" indent="0" algn="ctr">
              <a:buNone/>
              <a:defRPr sz="3400" b="1" i="0" baseline="0">
                <a:latin typeface="Calibri" panose="020F0502020204030204" pitchFamily="34" charset="0"/>
              </a:defRPr>
            </a:lvl1pPr>
          </a:lstStyle>
          <a:p>
            <a:pPr lvl="0"/>
            <a:endParaRPr lang="en-US" dirty="0"/>
          </a:p>
          <a:p>
            <a:pPr lvl="0"/>
            <a:endParaRPr lang="en-GB" dirty="0"/>
          </a:p>
          <a:p>
            <a:pPr lvl="0"/>
            <a:endParaRPr lang="en-GB" dirty="0"/>
          </a:p>
        </p:txBody>
      </p:sp>
      <p:sp>
        <p:nvSpPr>
          <p:cNvPr id="15" name="Text Placeholder 14">
            <a:extLst>
              <a:ext uri="{FF2B5EF4-FFF2-40B4-BE49-F238E27FC236}">
                <a16:creationId xmlns:a16="http://schemas.microsoft.com/office/drawing/2014/main" id="{7A2FE8F4-0B2F-4B6E-B4B0-927F13D7F719}"/>
              </a:ext>
            </a:extLst>
          </p:cNvPr>
          <p:cNvSpPr>
            <a:spLocks noGrp="1"/>
          </p:cNvSpPr>
          <p:nvPr>
            <p:ph type="body" sz="quarter" idx="13"/>
          </p:nvPr>
        </p:nvSpPr>
        <p:spPr>
          <a:xfrm>
            <a:off x="447675" y="5589588"/>
            <a:ext cx="8074025" cy="604837"/>
          </a:xfrm>
        </p:spPr>
        <p:txBody>
          <a:bodyPr>
            <a:normAutofit/>
          </a:bodyPr>
          <a:lstStyle>
            <a:lvl1pPr marL="0" indent="0" algn="ctr">
              <a:buNone/>
              <a:defRPr sz="1400" baseline="0">
                <a:latin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959844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0D344A87-61DB-4835-BEB0-346EDFB422AE}"/>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366814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0D344A87-61DB-4835-BEB0-346EDFB422AE}"/>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56989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0D344A87-61DB-4835-BEB0-346EDFB422AE}"/>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861022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0562" y="4106085"/>
            <a:ext cx="7886700" cy="1500187"/>
          </a:xfrm>
          <a:prstGeom prst="rect">
            <a:avLst/>
          </a:prstGeom>
        </p:spPr>
        <p:txBody>
          <a:bodyPr anchor="t" anchorCtr="0"/>
          <a:lstStyle>
            <a:lvl1pPr>
              <a:defRPr sz="4000" b="1" i="0" cap="all" baseline="0">
                <a:latin typeface="Calibri (heading)"/>
              </a:defRPr>
            </a:lvl1pPr>
          </a:lstStyle>
          <a:p>
            <a:r>
              <a:rPr lang="en-US" dirty="0"/>
              <a:t>Click to edit Master title style</a:t>
            </a:r>
          </a:p>
        </p:txBody>
      </p:sp>
      <p:sp>
        <p:nvSpPr>
          <p:cNvPr id="3" name="Text Placeholder 2"/>
          <p:cNvSpPr>
            <a:spLocks noGrp="1"/>
          </p:cNvSpPr>
          <p:nvPr>
            <p:ph type="body" idx="1"/>
          </p:nvPr>
        </p:nvSpPr>
        <p:spPr>
          <a:xfrm>
            <a:off x="550562" y="3666226"/>
            <a:ext cx="7886700" cy="439859"/>
          </a:xfrm>
        </p:spPr>
        <p:txBody>
          <a:bodyPr>
            <a:normAutofit/>
          </a:bodyPr>
          <a:lstStyle>
            <a:lvl1pPr marL="0" indent="0">
              <a:buNone/>
              <a:defRPr sz="2000" baseline="0">
                <a:solidFill>
                  <a:schemeClr val="tx1">
                    <a:lumMod val="50000"/>
                    <a:lumOff val="50000"/>
                  </a:schemeClr>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20A8AF00-8302-4EB6-B590-39BD369534EC}"/>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id="{D233DBE3-4DCE-45EA-88E9-4DFE54A70D1C}"/>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3396787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F3D9741-60F0-480D-8B47-D9BDE25B27A7}"/>
              </a:ext>
            </a:extLst>
          </p:cNvPr>
          <p:cNvSpPr>
            <a:spLocks noGrp="1"/>
          </p:cNvSpPr>
          <p:nvPr>
            <p:ph type="sldNum" sz="quarter" idx="10"/>
          </p:nvPr>
        </p:nvSpPr>
        <p:spPr/>
        <p:txBody>
          <a:bodyPr/>
          <a:lstStyle/>
          <a:p>
            <a:fld id="{49C04F3A-82BD-4011-AADB-1F79FD7DF4BC}" type="slidenum">
              <a:rPr lang="en-GB" smtClean="0"/>
              <a:pPr/>
              <a:t>‹#›</a:t>
            </a:fld>
            <a:endParaRPr lang="en-GB" dirty="0"/>
          </a:p>
        </p:txBody>
      </p:sp>
      <p:pic>
        <p:nvPicPr>
          <p:cNvPr id="11" name="Picture 2" descr="Asking questions | TeachingEnglish | British Council | BBC">
            <a:extLst>
              <a:ext uri="{FF2B5EF4-FFF2-40B4-BE49-F238E27FC236}">
                <a16:creationId xmlns:a16="http://schemas.microsoft.com/office/drawing/2014/main" id="{4847C7E7-B06A-4BDA-9B87-24735A9E21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0" y="2225616"/>
            <a:ext cx="4572000" cy="279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032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68F01E-E28F-48CF-A919-4F87EC7314AB}"/>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Slide Number Placeholder 4">
            <a:extLst>
              <a:ext uri="{FF2B5EF4-FFF2-40B4-BE49-F238E27FC236}">
                <a16:creationId xmlns:a16="http://schemas.microsoft.com/office/drawing/2014/main" id="{38142138-4AA3-4144-B07B-05168E07F5FA}"/>
              </a:ext>
            </a:extLst>
          </p:cNvPr>
          <p:cNvSpPr>
            <a:spLocks noGrp="1"/>
          </p:cNvSpPr>
          <p:nvPr>
            <p:ph type="sldNum" sz="quarter" idx="12"/>
          </p:nvPr>
        </p:nvSpPr>
        <p:spPr>
          <a:xfrm>
            <a:off x="7086600" y="6588125"/>
            <a:ext cx="2057400" cy="285810"/>
          </a:xfrm>
          <a:prstGeom prst="rect">
            <a:avLst/>
          </a:prstGeom>
        </p:spPr>
        <p:txBody>
          <a:bodyPr/>
          <a:lstStyle>
            <a:lvl1pPr>
              <a:defRPr sz="900" baseline="0">
                <a:latin typeface="Verdana" panose="020B0604030504040204" pitchFamily="34" charset="0"/>
              </a:defRPr>
            </a:lvl1pPr>
          </a:lstStyle>
          <a:p>
            <a:fld id="{49C04F3A-82BD-4011-AADB-1F79FD7DF4BC}" type="slidenum">
              <a:rPr lang="en-GB" smtClean="0"/>
              <a:pPr/>
              <a:t>‹#›</a:t>
            </a:fld>
            <a:endParaRPr lang="en-GB" dirty="0"/>
          </a:p>
        </p:txBody>
      </p:sp>
      <p:sp>
        <p:nvSpPr>
          <p:cNvPr id="11" name="Rectangle 11">
            <a:extLst>
              <a:ext uri="{FF2B5EF4-FFF2-40B4-BE49-F238E27FC236}">
                <a16:creationId xmlns:a16="http://schemas.microsoft.com/office/drawing/2014/main" id="{4E9086BA-5439-49E6-9E91-FC32A560FF1E}"/>
              </a:ext>
            </a:extLst>
          </p:cNvPr>
          <p:cNvSpPr>
            <a:spLocks noChangeArrowheads="1"/>
          </p:cNvSpPr>
          <p:nvPr userDrawn="1"/>
        </p:nvSpPr>
        <p:spPr bwMode="auto">
          <a:xfrm>
            <a:off x="0" y="6622629"/>
            <a:ext cx="39604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900" b="1" baseline="0" dirty="0">
                <a:solidFill>
                  <a:srgbClr val="FFFFFF"/>
                </a:solidFill>
                <a:latin typeface="Verdana" panose="020B0604030504040204" pitchFamily="34" charset="0"/>
              </a:rPr>
              <a:t>www.coe.int/cybercrime			</a:t>
            </a:r>
          </a:p>
        </p:txBody>
      </p:sp>
      <p:sp>
        <p:nvSpPr>
          <p:cNvPr id="15" name="Text Placeholder 11">
            <a:extLst>
              <a:ext uri="{FF2B5EF4-FFF2-40B4-BE49-F238E27FC236}">
                <a16:creationId xmlns:a16="http://schemas.microsoft.com/office/drawing/2014/main" id="{65D2B4B2-A487-46F2-91AA-C4BF2735A54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047415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9F79EE9D-52D5-4B6B-99C5-F7B7EF500FFC}"/>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id="{CCA4FC42-7865-44A1-A558-6DAB208B7BBA}"/>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055842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3315512933"/>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617213"/>
            <a:ext cx="3868340"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617213"/>
            <a:ext cx="3887391"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D8D75C77-33AE-4D9D-81BB-E84439877287}"/>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3" name="Text Placeholder 11">
            <a:extLst>
              <a:ext uri="{FF2B5EF4-FFF2-40B4-BE49-F238E27FC236}">
                <a16:creationId xmlns:a16="http://schemas.microsoft.com/office/drawing/2014/main" id="{E8360835-D07D-47DB-8A8D-6D70C8BFA691}"/>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3399336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F3D9741-60F0-480D-8B47-D9BDE25B27A7}"/>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9" name="Text Placeholder 11">
            <a:extLst>
              <a:ext uri="{FF2B5EF4-FFF2-40B4-BE49-F238E27FC236}">
                <a16:creationId xmlns:a16="http://schemas.microsoft.com/office/drawing/2014/main" id="{A0DF66FC-D0BD-42D5-88C2-0C899A2415A4}"/>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945462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319841"/>
            <a:ext cx="1971675" cy="4857122"/>
          </a:xfrm>
          <a:prstGeom prst="rect">
            <a:avLst/>
          </a:prstGeom>
        </p:spPr>
        <p:txBody>
          <a:bodyPr vert="eaVert"/>
          <a:lstStyle>
            <a:lvl1pPr>
              <a:defRPr baseline="0">
                <a:latin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1319841"/>
            <a:ext cx="5800725" cy="4857121"/>
          </a:xfrm>
        </p:spPr>
        <p:txBody>
          <a:bodyPr vert="eaVert"/>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B9F9D650-1009-46ED-8222-4EE43ED14297}"/>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0" name="Text Placeholder 11">
            <a:extLst>
              <a:ext uri="{FF2B5EF4-FFF2-40B4-BE49-F238E27FC236}">
                <a16:creationId xmlns:a16="http://schemas.microsoft.com/office/drawing/2014/main" id="{5C16D1AC-E422-4575-9A0B-452840BC04C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4272525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27/03/2021</a:t>
            </a:fld>
            <a:endParaRPr lang="en-GB"/>
          </a:p>
        </p:txBody>
      </p:sp>
      <p:sp>
        <p:nvSpPr>
          <p:cNvPr id="5" name="Footer Placeholder 4">
            <a:extLst>
              <a:ext uri="{FF2B5EF4-FFF2-40B4-BE49-F238E27FC236}">
                <a16:creationId xmlns:a16="http://schemas.microsoft.com/office/drawing/2014/main" id="{F678A98B-0E09-4612-9346-46C6FC3C697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EC23F55A-8CF0-4C9C-A0A6-604CE946188C}"/>
              </a:ext>
            </a:extLst>
          </p:cNvPr>
          <p:cNvSpPr>
            <a:spLocks noGrp="1"/>
          </p:cNvSpPr>
          <p:nvPr>
            <p:ph type="sldNum" sz="quarter" idx="12"/>
          </p:nvPr>
        </p:nvSpPr>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648863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89B147-4B66-4E97-B70A-11C2806E34CA}"/>
              </a:ext>
            </a:extLst>
          </p:cNvPr>
          <p:cNvSpPr>
            <a:spLocks noGrp="1"/>
          </p:cNvSpPr>
          <p:nvPr>
            <p:ph type="dt" sz="half" idx="10"/>
          </p:nvPr>
        </p:nvSpPr>
        <p:spPr/>
        <p:txBody>
          <a:bodyPr/>
          <a:lstStyle>
            <a:lvl1pPr>
              <a:defRPr/>
            </a:lvl1pPr>
          </a:lstStyle>
          <a:p>
            <a:pPr>
              <a:defRPr/>
            </a:pPr>
            <a:fld id="{80AF0C5A-254C-4B55-9DDA-00B85131A43C}" type="datetimeFigureOut">
              <a:rPr lang="en-GB"/>
              <a:pPr>
                <a:defRPr/>
              </a:pPr>
              <a:t>27/03/2021</a:t>
            </a:fld>
            <a:endParaRPr lang="en-GB"/>
          </a:p>
        </p:txBody>
      </p:sp>
      <p:sp>
        <p:nvSpPr>
          <p:cNvPr id="5" name="Footer Placeholder 4">
            <a:extLst>
              <a:ext uri="{FF2B5EF4-FFF2-40B4-BE49-F238E27FC236}">
                <a16:creationId xmlns:a16="http://schemas.microsoft.com/office/drawing/2014/main" id="{B041ED0F-3F4F-4191-95D9-03287ACFF4E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9CA3C550-FDA0-40D4-90E1-A3D5C9AB77DC}"/>
              </a:ext>
            </a:extLst>
          </p:cNvPr>
          <p:cNvSpPr>
            <a:spLocks noGrp="1"/>
          </p:cNvSpPr>
          <p:nvPr>
            <p:ph type="sldNum" sz="quarter" idx="12"/>
          </p:nvPr>
        </p:nvSpPr>
        <p:spPr/>
        <p:txBody>
          <a:bodyPr/>
          <a:lstStyle>
            <a:lvl1pPr>
              <a:defRPr/>
            </a:lvl1pPr>
          </a:lstStyle>
          <a:p>
            <a:fld id="{0C938412-91F3-4CFB-A3F9-23742A0FFCC3}" type="slidenum">
              <a:rPr lang="en-GB" altLang="en-US"/>
              <a:pPr/>
              <a:t>‹#›</a:t>
            </a:fld>
            <a:endParaRPr lang="en-GB" altLang="en-US"/>
          </a:p>
        </p:txBody>
      </p:sp>
      <p:sp>
        <p:nvSpPr>
          <p:cNvPr id="7" name="Rectangle 11">
            <a:extLst>
              <a:ext uri="{FF2B5EF4-FFF2-40B4-BE49-F238E27FC236}">
                <a16:creationId xmlns:a16="http://schemas.microsoft.com/office/drawing/2014/main" id="{4DD249EA-50C8-4951-AB06-5D28EB1690D8}"/>
              </a:ext>
            </a:extLst>
          </p:cNvPr>
          <p:cNvSpPr>
            <a:spLocks noChangeArrowheads="1"/>
          </p:cNvSpPr>
          <p:nvPr userDrawn="1"/>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n-US" sz="1200" b="1" dirty="0">
                <a:solidFill>
                  <a:srgbClr val="FFFFFF"/>
                </a:solidFill>
                <a:latin typeface="Verdana" charset="0"/>
                <a:ea typeface="MS PGothic" panose="020B0600070205080204" pitchFamily="34" charset="-128"/>
                <a:cs typeface="Verdana" charset="0"/>
              </a:rPr>
              <a:t>www.coe.int/cybercrime						                        - </a:t>
            </a:r>
            <a:fld id="{F50FF694-912A-834E-AD45-B984C7BF2CE4}" type="slidenum">
              <a:rPr lang="en-US" sz="1200" b="1">
                <a:solidFill>
                  <a:srgbClr val="FFFFFF"/>
                </a:solidFill>
                <a:latin typeface="Verdana" charset="0"/>
                <a:ea typeface="MS PGothic" panose="020B0600070205080204" pitchFamily="34" charset="-128"/>
                <a:cs typeface="Verdana" charset="0"/>
              </a:rPr>
              <a:pPr defTabSz="914400" eaLnBrk="0" fontAlgn="base" hangingPunct="0">
                <a:spcBef>
                  <a:spcPct val="0"/>
                </a:spcBef>
                <a:spcAft>
                  <a:spcPct val="0"/>
                </a:spcAft>
              </a:pPr>
              <a:t>‹#›</a:t>
            </a:fld>
            <a:r>
              <a:rPr lang="en-US" sz="1200" b="1" dirty="0">
                <a:solidFill>
                  <a:srgbClr val="FFFFFF"/>
                </a:solidFill>
                <a:latin typeface="Verdana" charset="0"/>
                <a:ea typeface="MS PGothic" panose="020B0600070205080204" pitchFamily="34" charset="-128"/>
                <a:cs typeface="Verdana" charset="0"/>
              </a:rPr>
              <a:t> -</a:t>
            </a:r>
          </a:p>
        </p:txBody>
      </p:sp>
    </p:spTree>
    <p:extLst>
      <p:ext uri="{BB962C8B-B14F-4D97-AF65-F5344CB8AC3E}">
        <p14:creationId xmlns:p14="http://schemas.microsoft.com/office/powerpoint/2010/main" val="1813083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27/03/2021</a:t>
            </a:fld>
            <a:endParaRPr lang="en-GB"/>
          </a:p>
        </p:txBody>
      </p:sp>
      <p:sp>
        <p:nvSpPr>
          <p:cNvPr id="5" name="Footer Placeholder 4">
            <a:extLst>
              <a:ext uri="{FF2B5EF4-FFF2-40B4-BE49-F238E27FC236}">
                <a16:creationId xmlns:a16="http://schemas.microsoft.com/office/drawing/2014/main" id="{8A268102-AF15-496D-8BA6-68A51B185041}"/>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E36EC1A9-0935-48AF-98AC-717D1CEB4CF4}"/>
              </a:ext>
            </a:extLst>
          </p:cNvPr>
          <p:cNvSpPr>
            <a:spLocks noGrp="1"/>
          </p:cNvSpPr>
          <p:nvPr>
            <p:ph type="sldNum" sz="quarter" idx="12"/>
          </p:nvPr>
        </p:nvSpPr>
        <p:spPr/>
        <p:txBody>
          <a:bodyPr/>
          <a:lstStyle>
            <a:lvl1pPr>
              <a:defRPr/>
            </a:lvl1pPr>
          </a:lstStyle>
          <a:p>
            <a:fld id="{A4A5ECFF-5C9A-42B4-A985-E4790B0921A2}" type="slidenum">
              <a:rPr lang="en-GB" altLang="en-US"/>
              <a:pPr/>
              <a:t>‹#›</a:t>
            </a:fld>
            <a:endParaRPr lang="en-GB" altLang="en-US"/>
          </a:p>
        </p:txBody>
      </p:sp>
    </p:spTree>
    <p:extLst>
      <p:ext uri="{BB962C8B-B14F-4D97-AF65-F5344CB8AC3E}">
        <p14:creationId xmlns:p14="http://schemas.microsoft.com/office/powerpoint/2010/main" val="424565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88522707-CA25-4A35-91C8-F5196EFF8F16}"/>
              </a:ext>
            </a:extLst>
          </p:cNvPr>
          <p:cNvSpPr>
            <a:spLocks noGrp="1"/>
          </p:cNvSpPr>
          <p:nvPr>
            <p:ph type="dt" sz="half" idx="10"/>
          </p:nvPr>
        </p:nvSpPr>
        <p:spPr/>
        <p:txBody>
          <a:bodyPr/>
          <a:lstStyle>
            <a:lvl1pPr>
              <a:defRPr/>
            </a:lvl1pPr>
          </a:lstStyle>
          <a:p>
            <a:pPr>
              <a:defRPr/>
            </a:pPr>
            <a:fld id="{CFBDBF1B-221B-4F7A-A787-AD32B8234FCA}" type="datetimeFigureOut">
              <a:rPr lang="en-GB"/>
              <a:pPr>
                <a:defRPr/>
              </a:pPr>
              <a:t>27/03/2021</a:t>
            </a:fld>
            <a:endParaRPr lang="en-GB"/>
          </a:p>
        </p:txBody>
      </p:sp>
      <p:sp>
        <p:nvSpPr>
          <p:cNvPr id="6" name="Footer Placeholder 4">
            <a:extLst>
              <a:ext uri="{FF2B5EF4-FFF2-40B4-BE49-F238E27FC236}">
                <a16:creationId xmlns:a16="http://schemas.microsoft.com/office/drawing/2014/main" id="{84FC7A3D-6216-4157-97A2-E55D98E64C4F}"/>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0ABDE962-6F93-4861-9652-CEB273EC9807}"/>
              </a:ext>
            </a:extLst>
          </p:cNvPr>
          <p:cNvSpPr>
            <a:spLocks noGrp="1"/>
          </p:cNvSpPr>
          <p:nvPr>
            <p:ph type="sldNum" sz="quarter" idx="12"/>
          </p:nvPr>
        </p:nvSpPr>
        <p:spPr/>
        <p:txBody>
          <a:bodyPr/>
          <a:lstStyle>
            <a:lvl1pPr>
              <a:defRPr/>
            </a:lvl1pPr>
          </a:lstStyle>
          <a:p>
            <a:fld id="{A87C200B-5CD9-4424-B25D-14B538795F4F}" type="slidenum">
              <a:rPr lang="en-GB" altLang="en-US"/>
              <a:pPr/>
              <a:t>‹#›</a:t>
            </a:fld>
            <a:endParaRPr lang="en-GB" altLang="en-US"/>
          </a:p>
        </p:txBody>
      </p:sp>
    </p:spTree>
    <p:extLst>
      <p:ext uri="{BB962C8B-B14F-4D97-AF65-F5344CB8AC3E}">
        <p14:creationId xmlns:p14="http://schemas.microsoft.com/office/powerpoint/2010/main" val="3882075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69C0712E-9343-4428-96C7-F978B4708EB4}"/>
              </a:ext>
            </a:extLst>
          </p:cNvPr>
          <p:cNvSpPr>
            <a:spLocks noGrp="1"/>
          </p:cNvSpPr>
          <p:nvPr>
            <p:ph type="dt" sz="half" idx="10"/>
          </p:nvPr>
        </p:nvSpPr>
        <p:spPr/>
        <p:txBody>
          <a:bodyPr/>
          <a:lstStyle>
            <a:lvl1pPr>
              <a:defRPr/>
            </a:lvl1pPr>
          </a:lstStyle>
          <a:p>
            <a:pPr>
              <a:defRPr/>
            </a:pPr>
            <a:fld id="{03D3FF4A-8C1F-4811-AA1E-4D9763EFA5E9}" type="datetimeFigureOut">
              <a:rPr lang="en-GB"/>
              <a:pPr>
                <a:defRPr/>
              </a:pPr>
              <a:t>27/03/2021</a:t>
            </a:fld>
            <a:endParaRPr lang="en-GB"/>
          </a:p>
        </p:txBody>
      </p:sp>
      <p:sp>
        <p:nvSpPr>
          <p:cNvPr id="8" name="Footer Placeholder 4">
            <a:extLst>
              <a:ext uri="{FF2B5EF4-FFF2-40B4-BE49-F238E27FC236}">
                <a16:creationId xmlns:a16="http://schemas.microsoft.com/office/drawing/2014/main" id="{55DF5386-8042-47D5-8E50-6BCDD37A2A50}"/>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a:extLst>
              <a:ext uri="{FF2B5EF4-FFF2-40B4-BE49-F238E27FC236}">
                <a16:creationId xmlns:a16="http://schemas.microsoft.com/office/drawing/2014/main" id="{64CDF31D-1F28-4032-982F-E4C4F975CE1C}"/>
              </a:ext>
            </a:extLst>
          </p:cNvPr>
          <p:cNvSpPr>
            <a:spLocks noGrp="1"/>
          </p:cNvSpPr>
          <p:nvPr>
            <p:ph type="sldNum" sz="quarter" idx="12"/>
          </p:nvPr>
        </p:nvSpPr>
        <p:spPr/>
        <p:txBody>
          <a:bodyPr/>
          <a:lstStyle>
            <a:lvl1pPr>
              <a:defRPr/>
            </a:lvl1pPr>
          </a:lstStyle>
          <a:p>
            <a:fld id="{1C22D96E-6A4B-4992-9941-EE62BBE18CC4}" type="slidenum">
              <a:rPr lang="en-GB" altLang="en-US"/>
              <a:pPr/>
              <a:t>‹#›</a:t>
            </a:fld>
            <a:endParaRPr lang="en-GB" altLang="en-US"/>
          </a:p>
        </p:txBody>
      </p:sp>
    </p:spTree>
    <p:extLst>
      <p:ext uri="{BB962C8B-B14F-4D97-AF65-F5344CB8AC3E}">
        <p14:creationId xmlns:p14="http://schemas.microsoft.com/office/powerpoint/2010/main" val="4086906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EB796652-2DDF-42FE-BC47-20F2A543A9DB}"/>
              </a:ext>
            </a:extLst>
          </p:cNvPr>
          <p:cNvSpPr>
            <a:spLocks noGrp="1"/>
          </p:cNvSpPr>
          <p:nvPr>
            <p:ph type="dt" sz="half" idx="10"/>
          </p:nvPr>
        </p:nvSpPr>
        <p:spPr/>
        <p:txBody>
          <a:bodyPr/>
          <a:lstStyle>
            <a:lvl1pPr>
              <a:defRPr/>
            </a:lvl1pPr>
          </a:lstStyle>
          <a:p>
            <a:pPr>
              <a:defRPr/>
            </a:pPr>
            <a:fld id="{5743225B-D9D3-4CFC-9C98-4B74D307A0BF}" type="datetimeFigureOut">
              <a:rPr lang="en-GB"/>
              <a:pPr>
                <a:defRPr/>
              </a:pPr>
              <a:t>27/03/2021</a:t>
            </a:fld>
            <a:endParaRPr lang="en-GB"/>
          </a:p>
        </p:txBody>
      </p:sp>
      <p:sp>
        <p:nvSpPr>
          <p:cNvPr id="4" name="Footer Placeholder 4">
            <a:extLst>
              <a:ext uri="{FF2B5EF4-FFF2-40B4-BE49-F238E27FC236}">
                <a16:creationId xmlns:a16="http://schemas.microsoft.com/office/drawing/2014/main" id="{4CA0948E-F417-447C-AF17-F61E2B8D4239}"/>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a:extLst>
              <a:ext uri="{FF2B5EF4-FFF2-40B4-BE49-F238E27FC236}">
                <a16:creationId xmlns:a16="http://schemas.microsoft.com/office/drawing/2014/main" id="{3B2ED847-8FDB-4679-A1FE-31D54EA6E917}"/>
              </a:ext>
            </a:extLst>
          </p:cNvPr>
          <p:cNvSpPr>
            <a:spLocks noGrp="1"/>
          </p:cNvSpPr>
          <p:nvPr>
            <p:ph type="sldNum" sz="quarter" idx="12"/>
          </p:nvPr>
        </p:nvSpPr>
        <p:spPr/>
        <p:txBody>
          <a:bodyPr/>
          <a:lstStyle>
            <a:lvl1pPr>
              <a:defRPr/>
            </a:lvl1pPr>
          </a:lstStyle>
          <a:p>
            <a:fld id="{0E9A14AB-7979-4D59-8DB0-CC742D2030E8}" type="slidenum">
              <a:rPr lang="en-GB" altLang="en-US"/>
              <a:pPr/>
              <a:t>‹#›</a:t>
            </a:fld>
            <a:endParaRPr lang="en-GB" altLang="en-US"/>
          </a:p>
        </p:txBody>
      </p:sp>
    </p:spTree>
    <p:extLst>
      <p:ext uri="{BB962C8B-B14F-4D97-AF65-F5344CB8AC3E}">
        <p14:creationId xmlns:p14="http://schemas.microsoft.com/office/powerpoint/2010/main" val="18017950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A87DC2B-F18E-437B-AE66-AA6863346763}"/>
              </a:ext>
            </a:extLst>
          </p:cNvPr>
          <p:cNvSpPr>
            <a:spLocks noGrp="1"/>
          </p:cNvSpPr>
          <p:nvPr>
            <p:ph type="dt" sz="half" idx="10"/>
          </p:nvPr>
        </p:nvSpPr>
        <p:spPr/>
        <p:txBody>
          <a:bodyPr/>
          <a:lstStyle>
            <a:lvl1pPr>
              <a:defRPr/>
            </a:lvl1pPr>
          </a:lstStyle>
          <a:p>
            <a:pPr>
              <a:defRPr/>
            </a:pPr>
            <a:fld id="{315D585F-7DF6-4099-B3B1-B29AEE74FA12}" type="datetimeFigureOut">
              <a:rPr lang="en-GB"/>
              <a:pPr>
                <a:defRPr/>
              </a:pPr>
              <a:t>27/03/2021</a:t>
            </a:fld>
            <a:endParaRPr lang="en-GB"/>
          </a:p>
        </p:txBody>
      </p:sp>
      <p:sp>
        <p:nvSpPr>
          <p:cNvPr id="3" name="Footer Placeholder 4">
            <a:extLst>
              <a:ext uri="{FF2B5EF4-FFF2-40B4-BE49-F238E27FC236}">
                <a16:creationId xmlns:a16="http://schemas.microsoft.com/office/drawing/2014/main" id="{39CE1A02-9C12-48FF-85B4-8F55C95EE835}"/>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a:extLst>
              <a:ext uri="{FF2B5EF4-FFF2-40B4-BE49-F238E27FC236}">
                <a16:creationId xmlns:a16="http://schemas.microsoft.com/office/drawing/2014/main" id="{E4F884D8-CC65-425E-96A5-C9DB1A68FD5C}"/>
              </a:ext>
            </a:extLst>
          </p:cNvPr>
          <p:cNvSpPr>
            <a:spLocks noGrp="1"/>
          </p:cNvSpPr>
          <p:nvPr>
            <p:ph type="sldNum" sz="quarter" idx="12"/>
          </p:nvPr>
        </p:nvSpPr>
        <p:spPr/>
        <p:txBody>
          <a:bodyPr/>
          <a:lstStyle>
            <a:lvl1pPr>
              <a:defRPr/>
            </a:lvl1pPr>
          </a:lstStyle>
          <a:p>
            <a:fld id="{1CA2AF26-9F61-4375-9904-07B3C44DE3B4}" type="slidenum">
              <a:rPr lang="en-GB" altLang="en-US"/>
              <a:pPr/>
              <a:t>‹#›</a:t>
            </a:fld>
            <a:endParaRPr lang="en-GB" altLang="en-US"/>
          </a:p>
        </p:txBody>
      </p:sp>
    </p:spTree>
    <p:extLst>
      <p:ext uri="{BB962C8B-B14F-4D97-AF65-F5344CB8AC3E}">
        <p14:creationId xmlns:p14="http://schemas.microsoft.com/office/powerpoint/2010/main" val="290011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411519352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D9FCAF7-77A1-450E-B8FE-DBB4C5A35537}"/>
              </a:ext>
            </a:extLst>
          </p:cNvPr>
          <p:cNvSpPr>
            <a:spLocks noGrp="1"/>
          </p:cNvSpPr>
          <p:nvPr>
            <p:ph type="dt" sz="half" idx="10"/>
          </p:nvPr>
        </p:nvSpPr>
        <p:spPr/>
        <p:txBody>
          <a:bodyPr/>
          <a:lstStyle>
            <a:lvl1pPr>
              <a:defRPr/>
            </a:lvl1pPr>
          </a:lstStyle>
          <a:p>
            <a:pPr>
              <a:defRPr/>
            </a:pPr>
            <a:fld id="{7E82634E-6A25-496A-A1DE-14D5F9558A36}" type="datetimeFigureOut">
              <a:rPr lang="en-GB"/>
              <a:pPr>
                <a:defRPr/>
              </a:pPr>
              <a:t>27/03/2021</a:t>
            </a:fld>
            <a:endParaRPr lang="en-GB"/>
          </a:p>
        </p:txBody>
      </p:sp>
      <p:sp>
        <p:nvSpPr>
          <p:cNvPr id="6" name="Footer Placeholder 4">
            <a:extLst>
              <a:ext uri="{FF2B5EF4-FFF2-40B4-BE49-F238E27FC236}">
                <a16:creationId xmlns:a16="http://schemas.microsoft.com/office/drawing/2014/main" id="{329AC9A5-E986-4516-BC71-1640C6D1A584}"/>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AC2E3C16-F90C-4A5C-92C6-808CC6AA9F03}"/>
              </a:ext>
            </a:extLst>
          </p:cNvPr>
          <p:cNvSpPr>
            <a:spLocks noGrp="1"/>
          </p:cNvSpPr>
          <p:nvPr>
            <p:ph type="sldNum" sz="quarter" idx="12"/>
          </p:nvPr>
        </p:nvSpPr>
        <p:spPr/>
        <p:txBody>
          <a:bodyPr/>
          <a:lstStyle>
            <a:lvl1pPr>
              <a:defRPr/>
            </a:lvl1pPr>
          </a:lstStyle>
          <a:p>
            <a:fld id="{0F903D91-5CD2-4A20-90E6-826B208C6E2C}" type="slidenum">
              <a:rPr lang="en-GB" altLang="en-US"/>
              <a:pPr/>
              <a:t>‹#›</a:t>
            </a:fld>
            <a:endParaRPr lang="en-GB" altLang="en-US"/>
          </a:p>
        </p:txBody>
      </p:sp>
    </p:spTree>
    <p:extLst>
      <p:ext uri="{BB962C8B-B14F-4D97-AF65-F5344CB8AC3E}">
        <p14:creationId xmlns:p14="http://schemas.microsoft.com/office/powerpoint/2010/main" val="37044946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E66474-BA1F-4CCE-87C3-9CC3590E9944}"/>
              </a:ext>
            </a:extLst>
          </p:cNvPr>
          <p:cNvSpPr>
            <a:spLocks noGrp="1"/>
          </p:cNvSpPr>
          <p:nvPr>
            <p:ph type="dt" sz="half" idx="10"/>
          </p:nvPr>
        </p:nvSpPr>
        <p:spPr/>
        <p:txBody>
          <a:bodyPr/>
          <a:lstStyle>
            <a:lvl1pPr>
              <a:defRPr/>
            </a:lvl1pPr>
          </a:lstStyle>
          <a:p>
            <a:pPr>
              <a:defRPr/>
            </a:pPr>
            <a:fld id="{25BC5EDC-D594-4278-970D-290EA121163D}" type="datetimeFigureOut">
              <a:rPr lang="en-GB"/>
              <a:pPr>
                <a:defRPr/>
              </a:pPr>
              <a:t>27/03/2021</a:t>
            </a:fld>
            <a:endParaRPr lang="en-GB"/>
          </a:p>
        </p:txBody>
      </p:sp>
      <p:sp>
        <p:nvSpPr>
          <p:cNvPr id="6" name="Footer Placeholder 4">
            <a:extLst>
              <a:ext uri="{FF2B5EF4-FFF2-40B4-BE49-F238E27FC236}">
                <a16:creationId xmlns:a16="http://schemas.microsoft.com/office/drawing/2014/main" id="{A313C3A8-FB62-4F8B-9C10-6891A464F70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7273EE7A-1211-40C2-949F-C8F1A15F87C6}"/>
              </a:ext>
            </a:extLst>
          </p:cNvPr>
          <p:cNvSpPr>
            <a:spLocks noGrp="1"/>
          </p:cNvSpPr>
          <p:nvPr>
            <p:ph type="sldNum" sz="quarter" idx="12"/>
          </p:nvPr>
        </p:nvSpPr>
        <p:spPr/>
        <p:txBody>
          <a:bodyPr/>
          <a:lstStyle>
            <a:lvl1pPr>
              <a:defRPr/>
            </a:lvl1pPr>
          </a:lstStyle>
          <a:p>
            <a:fld id="{5839961C-352D-4F10-8AFB-928D3069139E}" type="slidenum">
              <a:rPr lang="en-GB" altLang="en-US"/>
              <a:pPr/>
              <a:t>‹#›</a:t>
            </a:fld>
            <a:endParaRPr lang="en-GB" altLang="en-US"/>
          </a:p>
        </p:txBody>
      </p:sp>
    </p:spTree>
    <p:extLst>
      <p:ext uri="{BB962C8B-B14F-4D97-AF65-F5344CB8AC3E}">
        <p14:creationId xmlns:p14="http://schemas.microsoft.com/office/powerpoint/2010/main" val="1300995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6B50AA-6EA1-4197-874F-5AA5F82C4C9E}"/>
              </a:ext>
            </a:extLst>
          </p:cNvPr>
          <p:cNvSpPr>
            <a:spLocks noGrp="1"/>
          </p:cNvSpPr>
          <p:nvPr>
            <p:ph type="dt" sz="half" idx="10"/>
          </p:nvPr>
        </p:nvSpPr>
        <p:spPr/>
        <p:txBody>
          <a:bodyPr/>
          <a:lstStyle>
            <a:lvl1pPr>
              <a:defRPr/>
            </a:lvl1pPr>
          </a:lstStyle>
          <a:p>
            <a:pPr>
              <a:defRPr/>
            </a:pPr>
            <a:fld id="{C9A0B0A9-557F-4E9D-BD5E-102B52301720}" type="datetimeFigureOut">
              <a:rPr lang="en-GB"/>
              <a:pPr>
                <a:defRPr/>
              </a:pPr>
              <a:t>27/03/2021</a:t>
            </a:fld>
            <a:endParaRPr lang="en-GB"/>
          </a:p>
        </p:txBody>
      </p:sp>
      <p:sp>
        <p:nvSpPr>
          <p:cNvPr id="5" name="Footer Placeholder 4">
            <a:extLst>
              <a:ext uri="{FF2B5EF4-FFF2-40B4-BE49-F238E27FC236}">
                <a16:creationId xmlns:a16="http://schemas.microsoft.com/office/drawing/2014/main" id="{A1DEE2BA-BFE8-4B46-B335-6DCD2D482F7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89ADEED0-3E16-4A3B-A7BA-F5786EFB83F6}"/>
              </a:ext>
            </a:extLst>
          </p:cNvPr>
          <p:cNvSpPr>
            <a:spLocks noGrp="1"/>
          </p:cNvSpPr>
          <p:nvPr>
            <p:ph type="sldNum" sz="quarter" idx="12"/>
          </p:nvPr>
        </p:nvSpPr>
        <p:spPr/>
        <p:txBody>
          <a:bodyPr/>
          <a:lstStyle>
            <a:lvl1pPr>
              <a:defRPr/>
            </a:lvl1pPr>
          </a:lstStyle>
          <a:p>
            <a:fld id="{A20241E6-97D7-4E7D-A193-4E61319E5ED9}" type="slidenum">
              <a:rPr lang="en-GB" altLang="en-US"/>
              <a:pPr/>
              <a:t>‹#›</a:t>
            </a:fld>
            <a:endParaRPr lang="en-GB" altLang="en-US"/>
          </a:p>
        </p:txBody>
      </p:sp>
    </p:spTree>
    <p:extLst>
      <p:ext uri="{BB962C8B-B14F-4D97-AF65-F5344CB8AC3E}">
        <p14:creationId xmlns:p14="http://schemas.microsoft.com/office/powerpoint/2010/main" val="2758793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EF5336-F098-435D-9C76-2AFD8EF15737}"/>
              </a:ext>
            </a:extLst>
          </p:cNvPr>
          <p:cNvSpPr>
            <a:spLocks noGrp="1"/>
          </p:cNvSpPr>
          <p:nvPr>
            <p:ph type="dt" sz="half" idx="10"/>
          </p:nvPr>
        </p:nvSpPr>
        <p:spPr/>
        <p:txBody>
          <a:bodyPr/>
          <a:lstStyle>
            <a:lvl1pPr>
              <a:defRPr/>
            </a:lvl1pPr>
          </a:lstStyle>
          <a:p>
            <a:pPr>
              <a:defRPr/>
            </a:pPr>
            <a:fld id="{A80CEAD9-E06A-4240-9A97-5C311D1CFEC8}" type="datetimeFigureOut">
              <a:rPr lang="en-GB"/>
              <a:pPr>
                <a:defRPr/>
              </a:pPr>
              <a:t>27/03/2021</a:t>
            </a:fld>
            <a:endParaRPr lang="en-GB"/>
          </a:p>
        </p:txBody>
      </p:sp>
      <p:sp>
        <p:nvSpPr>
          <p:cNvPr id="5" name="Footer Placeholder 4">
            <a:extLst>
              <a:ext uri="{FF2B5EF4-FFF2-40B4-BE49-F238E27FC236}">
                <a16:creationId xmlns:a16="http://schemas.microsoft.com/office/drawing/2014/main" id="{31C8E76E-893D-43EC-B676-0EC06A67A462}"/>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F441B863-6F29-48C1-8364-E6DBD84DDF9C}"/>
              </a:ext>
            </a:extLst>
          </p:cNvPr>
          <p:cNvSpPr>
            <a:spLocks noGrp="1"/>
          </p:cNvSpPr>
          <p:nvPr>
            <p:ph type="sldNum" sz="quarter" idx="12"/>
          </p:nvPr>
        </p:nvSpPr>
        <p:spPr/>
        <p:txBody>
          <a:bodyPr/>
          <a:lstStyle>
            <a:lvl1pPr>
              <a:defRPr/>
            </a:lvl1pPr>
          </a:lstStyle>
          <a:p>
            <a:fld id="{A54D3723-295C-4A9F-A2AD-C6CFD171C873}" type="slidenum">
              <a:rPr lang="en-GB" altLang="en-US"/>
              <a:pPr/>
              <a:t>‹#›</a:t>
            </a:fld>
            <a:endParaRPr lang="en-GB" altLang="en-US"/>
          </a:p>
        </p:txBody>
      </p:sp>
    </p:spTree>
    <p:extLst>
      <p:ext uri="{BB962C8B-B14F-4D97-AF65-F5344CB8AC3E}">
        <p14:creationId xmlns:p14="http://schemas.microsoft.com/office/powerpoint/2010/main" val="3396716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27/03/2021</a:t>
            </a:fld>
            <a:endParaRPr lang="en-GB"/>
          </a:p>
        </p:txBody>
      </p:sp>
      <p:sp>
        <p:nvSpPr>
          <p:cNvPr id="5" name="Footer Placeholder 4">
            <a:extLst>
              <a:ext uri="{FF2B5EF4-FFF2-40B4-BE49-F238E27FC236}">
                <a16:creationId xmlns:a16="http://schemas.microsoft.com/office/drawing/2014/main" id="{F678A98B-0E09-4612-9346-46C6FC3C697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EC23F55A-8CF0-4C9C-A0A6-604CE946188C}"/>
              </a:ext>
            </a:extLst>
          </p:cNvPr>
          <p:cNvSpPr>
            <a:spLocks noGrp="1"/>
          </p:cNvSpPr>
          <p:nvPr>
            <p:ph type="sldNum" sz="quarter" idx="12"/>
          </p:nvPr>
        </p:nvSpPr>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2566088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89B147-4B66-4E97-B70A-11C2806E34CA}"/>
              </a:ext>
            </a:extLst>
          </p:cNvPr>
          <p:cNvSpPr>
            <a:spLocks noGrp="1"/>
          </p:cNvSpPr>
          <p:nvPr>
            <p:ph type="dt" sz="half" idx="10"/>
          </p:nvPr>
        </p:nvSpPr>
        <p:spPr/>
        <p:txBody>
          <a:bodyPr/>
          <a:lstStyle>
            <a:lvl1pPr>
              <a:defRPr/>
            </a:lvl1pPr>
          </a:lstStyle>
          <a:p>
            <a:pPr>
              <a:defRPr/>
            </a:pPr>
            <a:fld id="{80AF0C5A-254C-4B55-9DDA-00B85131A43C}" type="datetimeFigureOut">
              <a:rPr lang="en-GB"/>
              <a:pPr>
                <a:defRPr/>
              </a:pPr>
              <a:t>27/03/2021</a:t>
            </a:fld>
            <a:endParaRPr lang="en-GB"/>
          </a:p>
        </p:txBody>
      </p:sp>
      <p:sp>
        <p:nvSpPr>
          <p:cNvPr id="5" name="Footer Placeholder 4">
            <a:extLst>
              <a:ext uri="{FF2B5EF4-FFF2-40B4-BE49-F238E27FC236}">
                <a16:creationId xmlns:a16="http://schemas.microsoft.com/office/drawing/2014/main" id="{B041ED0F-3F4F-4191-95D9-03287ACFF4E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9CA3C550-FDA0-40D4-90E1-A3D5C9AB77DC}"/>
              </a:ext>
            </a:extLst>
          </p:cNvPr>
          <p:cNvSpPr>
            <a:spLocks noGrp="1"/>
          </p:cNvSpPr>
          <p:nvPr>
            <p:ph type="sldNum" sz="quarter" idx="12"/>
          </p:nvPr>
        </p:nvSpPr>
        <p:spPr/>
        <p:txBody>
          <a:bodyPr/>
          <a:lstStyle>
            <a:lvl1pPr>
              <a:defRPr/>
            </a:lvl1pPr>
          </a:lstStyle>
          <a:p>
            <a:fld id="{0C938412-91F3-4CFB-A3F9-23742A0FFCC3}" type="slidenum">
              <a:rPr lang="en-GB" altLang="en-US"/>
              <a:pPr/>
              <a:t>‹#›</a:t>
            </a:fld>
            <a:endParaRPr lang="en-GB" altLang="en-US"/>
          </a:p>
        </p:txBody>
      </p:sp>
      <p:sp>
        <p:nvSpPr>
          <p:cNvPr id="7" name="Rectangle 11">
            <a:extLst>
              <a:ext uri="{FF2B5EF4-FFF2-40B4-BE49-F238E27FC236}">
                <a16:creationId xmlns:a16="http://schemas.microsoft.com/office/drawing/2014/main" id="{4DD249EA-50C8-4951-AB06-5D28EB1690D8}"/>
              </a:ext>
            </a:extLst>
          </p:cNvPr>
          <p:cNvSpPr>
            <a:spLocks noChangeArrowheads="1"/>
          </p:cNvSpPr>
          <p:nvPr userDrawn="1"/>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n-US" sz="1200" b="1" dirty="0">
                <a:solidFill>
                  <a:srgbClr val="FFFFFF"/>
                </a:solidFill>
                <a:latin typeface="Verdana" charset="0"/>
                <a:ea typeface="MS PGothic" panose="020B0600070205080204" pitchFamily="34" charset="-128"/>
                <a:cs typeface="Verdana" charset="0"/>
              </a:rPr>
              <a:t>www.coe.int/cybercrime						                        - </a:t>
            </a:r>
            <a:fld id="{F50FF694-912A-834E-AD45-B984C7BF2CE4}" type="slidenum">
              <a:rPr lang="en-US" sz="1200" b="1">
                <a:solidFill>
                  <a:srgbClr val="FFFFFF"/>
                </a:solidFill>
                <a:latin typeface="Verdana" charset="0"/>
                <a:ea typeface="MS PGothic" panose="020B0600070205080204" pitchFamily="34" charset="-128"/>
                <a:cs typeface="Verdana" charset="0"/>
              </a:rPr>
              <a:pPr defTabSz="914400" eaLnBrk="0" fontAlgn="base" hangingPunct="0">
                <a:spcBef>
                  <a:spcPct val="0"/>
                </a:spcBef>
                <a:spcAft>
                  <a:spcPct val="0"/>
                </a:spcAft>
              </a:pPr>
              <a:t>‹#›</a:t>
            </a:fld>
            <a:r>
              <a:rPr lang="en-US" sz="1200" b="1" dirty="0">
                <a:solidFill>
                  <a:srgbClr val="FFFFFF"/>
                </a:solidFill>
                <a:latin typeface="Verdana" charset="0"/>
                <a:ea typeface="MS PGothic" panose="020B0600070205080204" pitchFamily="34" charset="-128"/>
                <a:cs typeface="Verdana" charset="0"/>
              </a:rPr>
              <a:t> -</a:t>
            </a:r>
          </a:p>
        </p:txBody>
      </p:sp>
    </p:spTree>
    <p:extLst>
      <p:ext uri="{BB962C8B-B14F-4D97-AF65-F5344CB8AC3E}">
        <p14:creationId xmlns:p14="http://schemas.microsoft.com/office/powerpoint/2010/main" val="448809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27/03/2021</a:t>
            </a:fld>
            <a:endParaRPr lang="en-GB"/>
          </a:p>
        </p:txBody>
      </p:sp>
      <p:sp>
        <p:nvSpPr>
          <p:cNvPr id="5" name="Footer Placeholder 4">
            <a:extLst>
              <a:ext uri="{FF2B5EF4-FFF2-40B4-BE49-F238E27FC236}">
                <a16:creationId xmlns:a16="http://schemas.microsoft.com/office/drawing/2014/main" id="{8A268102-AF15-496D-8BA6-68A51B185041}"/>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E36EC1A9-0935-48AF-98AC-717D1CEB4CF4}"/>
              </a:ext>
            </a:extLst>
          </p:cNvPr>
          <p:cNvSpPr>
            <a:spLocks noGrp="1"/>
          </p:cNvSpPr>
          <p:nvPr>
            <p:ph type="sldNum" sz="quarter" idx="12"/>
          </p:nvPr>
        </p:nvSpPr>
        <p:spPr/>
        <p:txBody>
          <a:bodyPr/>
          <a:lstStyle>
            <a:lvl1pPr>
              <a:defRPr/>
            </a:lvl1pPr>
          </a:lstStyle>
          <a:p>
            <a:fld id="{A4A5ECFF-5C9A-42B4-A985-E4790B0921A2}" type="slidenum">
              <a:rPr lang="en-GB" altLang="en-US"/>
              <a:pPr/>
              <a:t>‹#›</a:t>
            </a:fld>
            <a:endParaRPr lang="en-GB" altLang="en-US"/>
          </a:p>
        </p:txBody>
      </p:sp>
    </p:spTree>
    <p:extLst>
      <p:ext uri="{BB962C8B-B14F-4D97-AF65-F5344CB8AC3E}">
        <p14:creationId xmlns:p14="http://schemas.microsoft.com/office/powerpoint/2010/main" val="3210831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88522707-CA25-4A35-91C8-F5196EFF8F16}"/>
              </a:ext>
            </a:extLst>
          </p:cNvPr>
          <p:cNvSpPr>
            <a:spLocks noGrp="1"/>
          </p:cNvSpPr>
          <p:nvPr>
            <p:ph type="dt" sz="half" idx="10"/>
          </p:nvPr>
        </p:nvSpPr>
        <p:spPr/>
        <p:txBody>
          <a:bodyPr/>
          <a:lstStyle>
            <a:lvl1pPr>
              <a:defRPr/>
            </a:lvl1pPr>
          </a:lstStyle>
          <a:p>
            <a:pPr>
              <a:defRPr/>
            </a:pPr>
            <a:fld id="{CFBDBF1B-221B-4F7A-A787-AD32B8234FCA}" type="datetimeFigureOut">
              <a:rPr lang="en-GB"/>
              <a:pPr>
                <a:defRPr/>
              </a:pPr>
              <a:t>27/03/2021</a:t>
            </a:fld>
            <a:endParaRPr lang="en-GB"/>
          </a:p>
        </p:txBody>
      </p:sp>
      <p:sp>
        <p:nvSpPr>
          <p:cNvPr id="6" name="Footer Placeholder 4">
            <a:extLst>
              <a:ext uri="{FF2B5EF4-FFF2-40B4-BE49-F238E27FC236}">
                <a16:creationId xmlns:a16="http://schemas.microsoft.com/office/drawing/2014/main" id="{84FC7A3D-6216-4157-97A2-E55D98E64C4F}"/>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0ABDE962-6F93-4861-9652-CEB273EC9807}"/>
              </a:ext>
            </a:extLst>
          </p:cNvPr>
          <p:cNvSpPr>
            <a:spLocks noGrp="1"/>
          </p:cNvSpPr>
          <p:nvPr>
            <p:ph type="sldNum" sz="quarter" idx="12"/>
          </p:nvPr>
        </p:nvSpPr>
        <p:spPr/>
        <p:txBody>
          <a:bodyPr/>
          <a:lstStyle>
            <a:lvl1pPr>
              <a:defRPr/>
            </a:lvl1pPr>
          </a:lstStyle>
          <a:p>
            <a:fld id="{A87C200B-5CD9-4424-B25D-14B538795F4F}" type="slidenum">
              <a:rPr lang="en-GB" altLang="en-US"/>
              <a:pPr/>
              <a:t>‹#›</a:t>
            </a:fld>
            <a:endParaRPr lang="en-GB" altLang="en-US"/>
          </a:p>
        </p:txBody>
      </p:sp>
    </p:spTree>
    <p:extLst>
      <p:ext uri="{BB962C8B-B14F-4D97-AF65-F5344CB8AC3E}">
        <p14:creationId xmlns:p14="http://schemas.microsoft.com/office/powerpoint/2010/main" val="1663529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69C0712E-9343-4428-96C7-F978B4708EB4}"/>
              </a:ext>
            </a:extLst>
          </p:cNvPr>
          <p:cNvSpPr>
            <a:spLocks noGrp="1"/>
          </p:cNvSpPr>
          <p:nvPr>
            <p:ph type="dt" sz="half" idx="10"/>
          </p:nvPr>
        </p:nvSpPr>
        <p:spPr/>
        <p:txBody>
          <a:bodyPr/>
          <a:lstStyle>
            <a:lvl1pPr>
              <a:defRPr/>
            </a:lvl1pPr>
          </a:lstStyle>
          <a:p>
            <a:pPr>
              <a:defRPr/>
            </a:pPr>
            <a:fld id="{03D3FF4A-8C1F-4811-AA1E-4D9763EFA5E9}" type="datetimeFigureOut">
              <a:rPr lang="en-GB"/>
              <a:pPr>
                <a:defRPr/>
              </a:pPr>
              <a:t>27/03/2021</a:t>
            </a:fld>
            <a:endParaRPr lang="en-GB"/>
          </a:p>
        </p:txBody>
      </p:sp>
      <p:sp>
        <p:nvSpPr>
          <p:cNvPr id="8" name="Footer Placeholder 4">
            <a:extLst>
              <a:ext uri="{FF2B5EF4-FFF2-40B4-BE49-F238E27FC236}">
                <a16:creationId xmlns:a16="http://schemas.microsoft.com/office/drawing/2014/main" id="{55DF5386-8042-47D5-8E50-6BCDD37A2A50}"/>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a:extLst>
              <a:ext uri="{FF2B5EF4-FFF2-40B4-BE49-F238E27FC236}">
                <a16:creationId xmlns:a16="http://schemas.microsoft.com/office/drawing/2014/main" id="{64CDF31D-1F28-4032-982F-E4C4F975CE1C}"/>
              </a:ext>
            </a:extLst>
          </p:cNvPr>
          <p:cNvSpPr>
            <a:spLocks noGrp="1"/>
          </p:cNvSpPr>
          <p:nvPr>
            <p:ph type="sldNum" sz="quarter" idx="12"/>
          </p:nvPr>
        </p:nvSpPr>
        <p:spPr/>
        <p:txBody>
          <a:bodyPr/>
          <a:lstStyle>
            <a:lvl1pPr>
              <a:defRPr/>
            </a:lvl1pPr>
          </a:lstStyle>
          <a:p>
            <a:fld id="{1C22D96E-6A4B-4992-9941-EE62BBE18CC4}" type="slidenum">
              <a:rPr lang="en-GB" altLang="en-US"/>
              <a:pPr/>
              <a:t>‹#›</a:t>
            </a:fld>
            <a:endParaRPr lang="en-GB" altLang="en-US"/>
          </a:p>
        </p:txBody>
      </p:sp>
    </p:spTree>
    <p:extLst>
      <p:ext uri="{BB962C8B-B14F-4D97-AF65-F5344CB8AC3E}">
        <p14:creationId xmlns:p14="http://schemas.microsoft.com/office/powerpoint/2010/main" val="3546346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EB796652-2DDF-42FE-BC47-20F2A543A9DB}"/>
              </a:ext>
            </a:extLst>
          </p:cNvPr>
          <p:cNvSpPr>
            <a:spLocks noGrp="1"/>
          </p:cNvSpPr>
          <p:nvPr>
            <p:ph type="dt" sz="half" idx="10"/>
          </p:nvPr>
        </p:nvSpPr>
        <p:spPr/>
        <p:txBody>
          <a:bodyPr/>
          <a:lstStyle>
            <a:lvl1pPr>
              <a:defRPr/>
            </a:lvl1pPr>
          </a:lstStyle>
          <a:p>
            <a:pPr>
              <a:defRPr/>
            </a:pPr>
            <a:fld id="{5743225B-D9D3-4CFC-9C98-4B74D307A0BF}" type="datetimeFigureOut">
              <a:rPr lang="en-GB"/>
              <a:pPr>
                <a:defRPr/>
              </a:pPr>
              <a:t>27/03/2021</a:t>
            </a:fld>
            <a:endParaRPr lang="en-GB"/>
          </a:p>
        </p:txBody>
      </p:sp>
      <p:sp>
        <p:nvSpPr>
          <p:cNvPr id="4" name="Footer Placeholder 4">
            <a:extLst>
              <a:ext uri="{FF2B5EF4-FFF2-40B4-BE49-F238E27FC236}">
                <a16:creationId xmlns:a16="http://schemas.microsoft.com/office/drawing/2014/main" id="{4CA0948E-F417-447C-AF17-F61E2B8D4239}"/>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a:extLst>
              <a:ext uri="{FF2B5EF4-FFF2-40B4-BE49-F238E27FC236}">
                <a16:creationId xmlns:a16="http://schemas.microsoft.com/office/drawing/2014/main" id="{3B2ED847-8FDB-4679-A1FE-31D54EA6E917}"/>
              </a:ext>
            </a:extLst>
          </p:cNvPr>
          <p:cNvSpPr>
            <a:spLocks noGrp="1"/>
          </p:cNvSpPr>
          <p:nvPr>
            <p:ph type="sldNum" sz="quarter" idx="12"/>
          </p:nvPr>
        </p:nvSpPr>
        <p:spPr/>
        <p:txBody>
          <a:bodyPr/>
          <a:lstStyle>
            <a:lvl1pPr>
              <a:defRPr/>
            </a:lvl1pPr>
          </a:lstStyle>
          <a:p>
            <a:fld id="{0E9A14AB-7979-4D59-8DB0-CC742D2030E8}" type="slidenum">
              <a:rPr lang="en-GB" altLang="en-US"/>
              <a:pPr/>
              <a:t>‹#›</a:t>
            </a:fld>
            <a:endParaRPr lang="en-GB" altLang="en-US"/>
          </a:p>
        </p:txBody>
      </p:sp>
    </p:spTree>
    <p:extLst>
      <p:ext uri="{BB962C8B-B14F-4D97-AF65-F5344CB8AC3E}">
        <p14:creationId xmlns:p14="http://schemas.microsoft.com/office/powerpoint/2010/main" val="2240804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96640143"/>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A87DC2B-F18E-437B-AE66-AA6863346763}"/>
              </a:ext>
            </a:extLst>
          </p:cNvPr>
          <p:cNvSpPr>
            <a:spLocks noGrp="1"/>
          </p:cNvSpPr>
          <p:nvPr>
            <p:ph type="dt" sz="half" idx="10"/>
          </p:nvPr>
        </p:nvSpPr>
        <p:spPr/>
        <p:txBody>
          <a:bodyPr/>
          <a:lstStyle>
            <a:lvl1pPr>
              <a:defRPr/>
            </a:lvl1pPr>
          </a:lstStyle>
          <a:p>
            <a:pPr>
              <a:defRPr/>
            </a:pPr>
            <a:fld id="{315D585F-7DF6-4099-B3B1-B29AEE74FA12}" type="datetimeFigureOut">
              <a:rPr lang="en-GB"/>
              <a:pPr>
                <a:defRPr/>
              </a:pPr>
              <a:t>27/03/2021</a:t>
            </a:fld>
            <a:endParaRPr lang="en-GB"/>
          </a:p>
        </p:txBody>
      </p:sp>
      <p:sp>
        <p:nvSpPr>
          <p:cNvPr id="3" name="Footer Placeholder 4">
            <a:extLst>
              <a:ext uri="{FF2B5EF4-FFF2-40B4-BE49-F238E27FC236}">
                <a16:creationId xmlns:a16="http://schemas.microsoft.com/office/drawing/2014/main" id="{39CE1A02-9C12-48FF-85B4-8F55C95EE835}"/>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a:extLst>
              <a:ext uri="{FF2B5EF4-FFF2-40B4-BE49-F238E27FC236}">
                <a16:creationId xmlns:a16="http://schemas.microsoft.com/office/drawing/2014/main" id="{E4F884D8-CC65-425E-96A5-C9DB1A68FD5C}"/>
              </a:ext>
            </a:extLst>
          </p:cNvPr>
          <p:cNvSpPr>
            <a:spLocks noGrp="1"/>
          </p:cNvSpPr>
          <p:nvPr>
            <p:ph type="sldNum" sz="quarter" idx="12"/>
          </p:nvPr>
        </p:nvSpPr>
        <p:spPr/>
        <p:txBody>
          <a:bodyPr/>
          <a:lstStyle>
            <a:lvl1pPr>
              <a:defRPr/>
            </a:lvl1pPr>
          </a:lstStyle>
          <a:p>
            <a:fld id="{1CA2AF26-9F61-4375-9904-07B3C44DE3B4}" type="slidenum">
              <a:rPr lang="en-GB" altLang="en-US"/>
              <a:pPr/>
              <a:t>‹#›</a:t>
            </a:fld>
            <a:endParaRPr lang="en-GB" altLang="en-US"/>
          </a:p>
        </p:txBody>
      </p:sp>
    </p:spTree>
    <p:extLst>
      <p:ext uri="{BB962C8B-B14F-4D97-AF65-F5344CB8AC3E}">
        <p14:creationId xmlns:p14="http://schemas.microsoft.com/office/powerpoint/2010/main" val="1121603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D9FCAF7-77A1-450E-B8FE-DBB4C5A35537}"/>
              </a:ext>
            </a:extLst>
          </p:cNvPr>
          <p:cNvSpPr>
            <a:spLocks noGrp="1"/>
          </p:cNvSpPr>
          <p:nvPr>
            <p:ph type="dt" sz="half" idx="10"/>
          </p:nvPr>
        </p:nvSpPr>
        <p:spPr/>
        <p:txBody>
          <a:bodyPr/>
          <a:lstStyle>
            <a:lvl1pPr>
              <a:defRPr/>
            </a:lvl1pPr>
          </a:lstStyle>
          <a:p>
            <a:pPr>
              <a:defRPr/>
            </a:pPr>
            <a:fld id="{7E82634E-6A25-496A-A1DE-14D5F9558A36}" type="datetimeFigureOut">
              <a:rPr lang="en-GB"/>
              <a:pPr>
                <a:defRPr/>
              </a:pPr>
              <a:t>27/03/2021</a:t>
            </a:fld>
            <a:endParaRPr lang="en-GB"/>
          </a:p>
        </p:txBody>
      </p:sp>
      <p:sp>
        <p:nvSpPr>
          <p:cNvPr id="6" name="Footer Placeholder 4">
            <a:extLst>
              <a:ext uri="{FF2B5EF4-FFF2-40B4-BE49-F238E27FC236}">
                <a16:creationId xmlns:a16="http://schemas.microsoft.com/office/drawing/2014/main" id="{329AC9A5-E986-4516-BC71-1640C6D1A584}"/>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AC2E3C16-F90C-4A5C-92C6-808CC6AA9F03}"/>
              </a:ext>
            </a:extLst>
          </p:cNvPr>
          <p:cNvSpPr>
            <a:spLocks noGrp="1"/>
          </p:cNvSpPr>
          <p:nvPr>
            <p:ph type="sldNum" sz="quarter" idx="12"/>
          </p:nvPr>
        </p:nvSpPr>
        <p:spPr/>
        <p:txBody>
          <a:bodyPr/>
          <a:lstStyle>
            <a:lvl1pPr>
              <a:defRPr/>
            </a:lvl1pPr>
          </a:lstStyle>
          <a:p>
            <a:fld id="{0F903D91-5CD2-4A20-90E6-826B208C6E2C}" type="slidenum">
              <a:rPr lang="en-GB" altLang="en-US"/>
              <a:pPr/>
              <a:t>‹#›</a:t>
            </a:fld>
            <a:endParaRPr lang="en-GB" altLang="en-US"/>
          </a:p>
        </p:txBody>
      </p:sp>
    </p:spTree>
    <p:extLst>
      <p:ext uri="{BB962C8B-B14F-4D97-AF65-F5344CB8AC3E}">
        <p14:creationId xmlns:p14="http://schemas.microsoft.com/office/powerpoint/2010/main" val="128982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E66474-BA1F-4CCE-87C3-9CC3590E9944}"/>
              </a:ext>
            </a:extLst>
          </p:cNvPr>
          <p:cNvSpPr>
            <a:spLocks noGrp="1"/>
          </p:cNvSpPr>
          <p:nvPr>
            <p:ph type="dt" sz="half" idx="10"/>
          </p:nvPr>
        </p:nvSpPr>
        <p:spPr/>
        <p:txBody>
          <a:bodyPr/>
          <a:lstStyle>
            <a:lvl1pPr>
              <a:defRPr/>
            </a:lvl1pPr>
          </a:lstStyle>
          <a:p>
            <a:pPr>
              <a:defRPr/>
            </a:pPr>
            <a:fld id="{25BC5EDC-D594-4278-970D-290EA121163D}" type="datetimeFigureOut">
              <a:rPr lang="en-GB"/>
              <a:pPr>
                <a:defRPr/>
              </a:pPr>
              <a:t>27/03/2021</a:t>
            </a:fld>
            <a:endParaRPr lang="en-GB"/>
          </a:p>
        </p:txBody>
      </p:sp>
      <p:sp>
        <p:nvSpPr>
          <p:cNvPr id="6" name="Footer Placeholder 4">
            <a:extLst>
              <a:ext uri="{FF2B5EF4-FFF2-40B4-BE49-F238E27FC236}">
                <a16:creationId xmlns:a16="http://schemas.microsoft.com/office/drawing/2014/main" id="{A313C3A8-FB62-4F8B-9C10-6891A464F70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7273EE7A-1211-40C2-949F-C8F1A15F87C6}"/>
              </a:ext>
            </a:extLst>
          </p:cNvPr>
          <p:cNvSpPr>
            <a:spLocks noGrp="1"/>
          </p:cNvSpPr>
          <p:nvPr>
            <p:ph type="sldNum" sz="quarter" idx="12"/>
          </p:nvPr>
        </p:nvSpPr>
        <p:spPr/>
        <p:txBody>
          <a:bodyPr/>
          <a:lstStyle>
            <a:lvl1pPr>
              <a:defRPr/>
            </a:lvl1pPr>
          </a:lstStyle>
          <a:p>
            <a:fld id="{5839961C-352D-4F10-8AFB-928D3069139E}" type="slidenum">
              <a:rPr lang="en-GB" altLang="en-US"/>
              <a:pPr/>
              <a:t>‹#›</a:t>
            </a:fld>
            <a:endParaRPr lang="en-GB" altLang="en-US"/>
          </a:p>
        </p:txBody>
      </p:sp>
    </p:spTree>
    <p:extLst>
      <p:ext uri="{BB962C8B-B14F-4D97-AF65-F5344CB8AC3E}">
        <p14:creationId xmlns:p14="http://schemas.microsoft.com/office/powerpoint/2010/main" val="1104455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6B50AA-6EA1-4197-874F-5AA5F82C4C9E}"/>
              </a:ext>
            </a:extLst>
          </p:cNvPr>
          <p:cNvSpPr>
            <a:spLocks noGrp="1"/>
          </p:cNvSpPr>
          <p:nvPr>
            <p:ph type="dt" sz="half" idx="10"/>
          </p:nvPr>
        </p:nvSpPr>
        <p:spPr/>
        <p:txBody>
          <a:bodyPr/>
          <a:lstStyle>
            <a:lvl1pPr>
              <a:defRPr/>
            </a:lvl1pPr>
          </a:lstStyle>
          <a:p>
            <a:pPr>
              <a:defRPr/>
            </a:pPr>
            <a:fld id="{C9A0B0A9-557F-4E9D-BD5E-102B52301720}" type="datetimeFigureOut">
              <a:rPr lang="en-GB"/>
              <a:pPr>
                <a:defRPr/>
              </a:pPr>
              <a:t>27/03/2021</a:t>
            </a:fld>
            <a:endParaRPr lang="en-GB"/>
          </a:p>
        </p:txBody>
      </p:sp>
      <p:sp>
        <p:nvSpPr>
          <p:cNvPr id="5" name="Footer Placeholder 4">
            <a:extLst>
              <a:ext uri="{FF2B5EF4-FFF2-40B4-BE49-F238E27FC236}">
                <a16:creationId xmlns:a16="http://schemas.microsoft.com/office/drawing/2014/main" id="{A1DEE2BA-BFE8-4B46-B335-6DCD2D482F7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89ADEED0-3E16-4A3B-A7BA-F5786EFB83F6}"/>
              </a:ext>
            </a:extLst>
          </p:cNvPr>
          <p:cNvSpPr>
            <a:spLocks noGrp="1"/>
          </p:cNvSpPr>
          <p:nvPr>
            <p:ph type="sldNum" sz="quarter" idx="12"/>
          </p:nvPr>
        </p:nvSpPr>
        <p:spPr/>
        <p:txBody>
          <a:bodyPr/>
          <a:lstStyle>
            <a:lvl1pPr>
              <a:defRPr/>
            </a:lvl1pPr>
          </a:lstStyle>
          <a:p>
            <a:fld id="{A20241E6-97D7-4E7D-A193-4E61319E5ED9}" type="slidenum">
              <a:rPr lang="en-GB" altLang="en-US"/>
              <a:pPr/>
              <a:t>‹#›</a:t>
            </a:fld>
            <a:endParaRPr lang="en-GB" altLang="en-US"/>
          </a:p>
        </p:txBody>
      </p:sp>
    </p:spTree>
    <p:extLst>
      <p:ext uri="{BB962C8B-B14F-4D97-AF65-F5344CB8AC3E}">
        <p14:creationId xmlns:p14="http://schemas.microsoft.com/office/powerpoint/2010/main" val="21781601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EF5336-F098-435D-9C76-2AFD8EF15737}"/>
              </a:ext>
            </a:extLst>
          </p:cNvPr>
          <p:cNvSpPr>
            <a:spLocks noGrp="1"/>
          </p:cNvSpPr>
          <p:nvPr>
            <p:ph type="dt" sz="half" idx="10"/>
          </p:nvPr>
        </p:nvSpPr>
        <p:spPr/>
        <p:txBody>
          <a:bodyPr/>
          <a:lstStyle>
            <a:lvl1pPr>
              <a:defRPr/>
            </a:lvl1pPr>
          </a:lstStyle>
          <a:p>
            <a:pPr>
              <a:defRPr/>
            </a:pPr>
            <a:fld id="{A80CEAD9-E06A-4240-9A97-5C311D1CFEC8}" type="datetimeFigureOut">
              <a:rPr lang="en-GB"/>
              <a:pPr>
                <a:defRPr/>
              </a:pPr>
              <a:t>27/03/2021</a:t>
            </a:fld>
            <a:endParaRPr lang="en-GB"/>
          </a:p>
        </p:txBody>
      </p:sp>
      <p:sp>
        <p:nvSpPr>
          <p:cNvPr id="5" name="Footer Placeholder 4">
            <a:extLst>
              <a:ext uri="{FF2B5EF4-FFF2-40B4-BE49-F238E27FC236}">
                <a16:creationId xmlns:a16="http://schemas.microsoft.com/office/drawing/2014/main" id="{31C8E76E-893D-43EC-B676-0EC06A67A462}"/>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F441B863-6F29-48C1-8364-E6DBD84DDF9C}"/>
              </a:ext>
            </a:extLst>
          </p:cNvPr>
          <p:cNvSpPr>
            <a:spLocks noGrp="1"/>
          </p:cNvSpPr>
          <p:nvPr>
            <p:ph type="sldNum" sz="quarter" idx="12"/>
          </p:nvPr>
        </p:nvSpPr>
        <p:spPr/>
        <p:txBody>
          <a:bodyPr/>
          <a:lstStyle>
            <a:lvl1pPr>
              <a:defRPr/>
            </a:lvl1pPr>
          </a:lstStyle>
          <a:p>
            <a:fld id="{A54D3723-295C-4A9F-A2AD-C6CFD171C873}" type="slidenum">
              <a:rPr lang="en-GB" altLang="en-US"/>
              <a:pPr/>
              <a:t>‹#›</a:t>
            </a:fld>
            <a:endParaRPr lang="en-GB" altLang="en-US"/>
          </a:p>
        </p:txBody>
      </p:sp>
    </p:spTree>
    <p:extLst>
      <p:ext uri="{BB962C8B-B14F-4D97-AF65-F5344CB8AC3E}">
        <p14:creationId xmlns:p14="http://schemas.microsoft.com/office/powerpoint/2010/main" val="3113920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27/03/2021</a:t>
            </a:fld>
            <a:endParaRPr lang="en-GB"/>
          </a:p>
        </p:txBody>
      </p:sp>
      <p:sp>
        <p:nvSpPr>
          <p:cNvPr id="5" name="Footer Placeholder 4">
            <a:extLst>
              <a:ext uri="{FF2B5EF4-FFF2-40B4-BE49-F238E27FC236}">
                <a16:creationId xmlns:a16="http://schemas.microsoft.com/office/drawing/2014/main" id="{F678A98B-0E09-4612-9346-46C6FC3C697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EC23F55A-8CF0-4C9C-A0A6-604CE946188C}"/>
              </a:ext>
            </a:extLst>
          </p:cNvPr>
          <p:cNvSpPr>
            <a:spLocks noGrp="1"/>
          </p:cNvSpPr>
          <p:nvPr>
            <p:ph type="sldNum" sz="quarter" idx="12"/>
          </p:nvPr>
        </p:nvSpPr>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1699084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89B147-4B66-4E97-B70A-11C2806E34CA}"/>
              </a:ext>
            </a:extLst>
          </p:cNvPr>
          <p:cNvSpPr>
            <a:spLocks noGrp="1"/>
          </p:cNvSpPr>
          <p:nvPr>
            <p:ph type="dt" sz="half" idx="10"/>
          </p:nvPr>
        </p:nvSpPr>
        <p:spPr/>
        <p:txBody>
          <a:bodyPr/>
          <a:lstStyle>
            <a:lvl1pPr>
              <a:defRPr/>
            </a:lvl1pPr>
          </a:lstStyle>
          <a:p>
            <a:pPr>
              <a:defRPr/>
            </a:pPr>
            <a:fld id="{80AF0C5A-254C-4B55-9DDA-00B85131A43C}" type="datetimeFigureOut">
              <a:rPr lang="en-GB"/>
              <a:pPr>
                <a:defRPr/>
              </a:pPr>
              <a:t>27/03/2021</a:t>
            </a:fld>
            <a:endParaRPr lang="en-GB"/>
          </a:p>
        </p:txBody>
      </p:sp>
      <p:sp>
        <p:nvSpPr>
          <p:cNvPr id="5" name="Footer Placeholder 4">
            <a:extLst>
              <a:ext uri="{FF2B5EF4-FFF2-40B4-BE49-F238E27FC236}">
                <a16:creationId xmlns:a16="http://schemas.microsoft.com/office/drawing/2014/main" id="{B041ED0F-3F4F-4191-95D9-03287ACFF4E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9CA3C550-FDA0-40D4-90E1-A3D5C9AB77DC}"/>
              </a:ext>
            </a:extLst>
          </p:cNvPr>
          <p:cNvSpPr>
            <a:spLocks noGrp="1"/>
          </p:cNvSpPr>
          <p:nvPr>
            <p:ph type="sldNum" sz="quarter" idx="12"/>
          </p:nvPr>
        </p:nvSpPr>
        <p:spPr/>
        <p:txBody>
          <a:bodyPr/>
          <a:lstStyle>
            <a:lvl1pPr>
              <a:defRPr/>
            </a:lvl1pPr>
          </a:lstStyle>
          <a:p>
            <a:fld id="{0C938412-91F3-4CFB-A3F9-23742A0FFCC3}" type="slidenum">
              <a:rPr lang="en-GB" altLang="en-US"/>
              <a:pPr/>
              <a:t>‹#›</a:t>
            </a:fld>
            <a:endParaRPr lang="en-GB" altLang="en-US"/>
          </a:p>
        </p:txBody>
      </p:sp>
      <p:sp>
        <p:nvSpPr>
          <p:cNvPr id="7" name="Rectangle 11">
            <a:extLst>
              <a:ext uri="{FF2B5EF4-FFF2-40B4-BE49-F238E27FC236}">
                <a16:creationId xmlns:a16="http://schemas.microsoft.com/office/drawing/2014/main" id="{4DD249EA-50C8-4951-AB06-5D28EB1690D8}"/>
              </a:ext>
            </a:extLst>
          </p:cNvPr>
          <p:cNvSpPr>
            <a:spLocks noChangeArrowheads="1"/>
          </p:cNvSpPr>
          <p:nvPr userDrawn="1"/>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n-US" sz="1200" b="1" dirty="0">
                <a:solidFill>
                  <a:srgbClr val="FFFFFF"/>
                </a:solidFill>
                <a:latin typeface="Verdana" charset="0"/>
                <a:ea typeface="MS PGothic" panose="020B0600070205080204" pitchFamily="34" charset="-128"/>
                <a:cs typeface="Verdana" charset="0"/>
              </a:rPr>
              <a:t>www.coe.int/cybercrime						                        - </a:t>
            </a:r>
            <a:fld id="{F50FF694-912A-834E-AD45-B984C7BF2CE4}" type="slidenum">
              <a:rPr lang="en-US" sz="1200" b="1">
                <a:solidFill>
                  <a:srgbClr val="FFFFFF"/>
                </a:solidFill>
                <a:latin typeface="Verdana" charset="0"/>
                <a:ea typeface="MS PGothic" panose="020B0600070205080204" pitchFamily="34" charset="-128"/>
                <a:cs typeface="Verdana" charset="0"/>
              </a:rPr>
              <a:pPr defTabSz="914400" eaLnBrk="0" fontAlgn="base" hangingPunct="0">
                <a:spcBef>
                  <a:spcPct val="0"/>
                </a:spcBef>
                <a:spcAft>
                  <a:spcPct val="0"/>
                </a:spcAft>
              </a:pPr>
              <a:t>‹#›</a:t>
            </a:fld>
            <a:r>
              <a:rPr lang="en-US" sz="1200" b="1" dirty="0">
                <a:solidFill>
                  <a:srgbClr val="FFFFFF"/>
                </a:solidFill>
                <a:latin typeface="Verdana" charset="0"/>
                <a:ea typeface="MS PGothic" panose="020B0600070205080204" pitchFamily="34" charset="-128"/>
                <a:cs typeface="Verdana" charset="0"/>
              </a:rPr>
              <a:t> -</a:t>
            </a:r>
          </a:p>
        </p:txBody>
      </p:sp>
    </p:spTree>
    <p:extLst>
      <p:ext uri="{BB962C8B-B14F-4D97-AF65-F5344CB8AC3E}">
        <p14:creationId xmlns:p14="http://schemas.microsoft.com/office/powerpoint/2010/main" val="1034256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27/03/2021</a:t>
            </a:fld>
            <a:endParaRPr lang="en-GB"/>
          </a:p>
        </p:txBody>
      </p:sp>
      <p:sp>
        <p:nvSpPr>
          <p:cNvPr id="5" name="Footer Placeholder 4">
            <a:extLst>
              <a:ext uri="{FF2B5EF4-FFF2-40B4-BE49-F238E27FC236}">
                <a16:creationId xmlns:a16="http://schemas.microsoft.com/office/drawing/2014/main" id="{8A268102-AF15-496D-8BA6-68A51B185041}"/>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E36EC1A9-0935-48AF-98AC-717D1CEB4CF4}"/>
              </a:ext>
            </a:extLst>
          </p:cNvPr>
          <p:cNvSpPr>
            <a:spLocks noGrp="1"/>
          </p:cNvSpPr>
          <p:nvPr>
            <p:ph type="sldNum" sz="quarter" idx="12"/>
          </p:nvPr>
        </p:nvSpPr>
        <p:spPr/>
        <p:txBody>
          <a:bodyPr/>
          <a:lstStyle>
            <a:lvl1pPr>
              <a:defRPr/>
            </a:lvl1pPr>
          </a:lstStyle>
          <a:p>
            <a:fld id="{A4A5ECFF-5C9A-42B4-A985-E4790B0921A2}" type="slidenum">
              <a:rPr lang="en-GB" altLang="en-US"/>
              <a:pPr/>
              <a:t>‹#›</a:t>
            </a:fld>
            <a:endParaRPr lang="en-GB" altLang="en-US"/>
          </a:p>
        </p:txBody>
      </p:sp>
    </p:spTree>
    <p:extLst>
      <p:ext uri="{BB962C8B-B14F-4D97-AF65-F5344CB8AC3E}">
        <p14:creationId xmlns:p14="http://schemas.microsoft.com/office/powerpoint/2010/main" val="41692776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88522707-CA25-4A35-91C8-F5196EFF8F16}"/>
              </a:ext>
            </a:extLst>
          </p:cNvPr>
          <p:cNvSpPr>
            <a:spLocks noGrp="1"/>
          </p:cNvSpPr>
          <p:nvPr>
            <p:ph type="dt" sz="half" idx="10"/>
          </p:nvPr>
        </p:nvSpPr>
        <p:spPr/>
        <p:txBody>
          <a:bodyPr/>
          <a:lstStyle>
            <a:lvl1pPr>
              <a:defRPr/>
            </a:lvl1pPr>
          </a:lstStyle>
          <a:p>
            <a:pPr>
              <a:defRPr/>
            </a:pPr>
            <a:fld id="{CFBDBF1B-221B-4F7A-A787-AD32B8234FCA}" type="datetimeFigureOut">
              <a:rPr lang="en-GB"/>
              <a:pPr>
                <a:defRPr/>
              </a:pPr>
              <a:t>27/03/2021</a:t>
            </a:fld>
            <a:endParaRPr lang="en-GB"/>
          </a:p>
        </p:txBody>
      </p:sp>
      <p:sp>
        <p:nvSpPr>
          <p:cNvPr id="6" name="Footer Placeholder 4">
            <a:extLst>
              <a:ext uri="{FF2B5EF4-FFF2-40B4-BE49-F238E27FC236}">
                <a16:creationId xmlns:a16="http://schemas.microsoft.com/office/drawing/2014/main" id="{84FC7A3D-6216-4157-97A2-E55D98E64C4F}"/>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0ABDE962-6F93-4861-9652-CEB273EC9807}"/>
              </a:ext>
            </a:extLst>
          </p:cNvPr>
          <p:cNvSpPr>
            <a:spLocks noGrp="1"/>
          </p:cNvSpPr>
          <p:nvPr>
            <p:ph type="sldNum" sz="quarter" idx="12"/>
          </p:nvPr>
        </p:nvSpPr>
        <p:spPr/>
        <p:txBody>
          <a:bodyPr/>
          <a:lstStyle>
            <a:lvl1pPr>
              <a:defRPr/>
            </a:lvl1pPr>
          </a:lstStyle>
          <a:p>
            <a:fld id="{A87C200B-5CD9-4424-B25D-14B538795F4F}" type="slidenum">
              <a:rPr lang="en-GB" altLang="en-US"/>
              <a:pPr/>
              <a:t>‹#›</a:t>
            </a:fld>
            <a:endParaRPr lang="en-GB" altLang="en-US"/>
          </a:p>
        </p:txBody>
      </p:sp>
    </p:spTree>
    <p:extLst>
      <p:ext uri="{BB962C8B-B14F-4D97-AF65-F5344CB8AC3E}">
        <p14:creationId xmlns:p14="http://schemas.microsoft.com/office/powerpoint/2010/main" val="35823413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69C0712E-9343-4428-96C7-F978B4708EB4}"/>
              </a:ext>
            </a:extLst>
          </p:cNvPr>
          <p:cNvSpPr>
            <a:spLocks noGrp="1"/>
          </p:cNvSpPr>
          <p:nvPr>
            <p:ph type="dt" sz="half" idx="10"/>
          </p:nvPr>
        </p:nvSpPr>
        <p:spPr/>
        <p:txBody>
          <a:bodyPr/>
          <a:lstStyle>
            <a:lvl1pPr>
              <a:defRPr/>
            </a:lvl1pPr>
          </a:lstStyle>
          <a:p>
            <a:pPr>
              <a:defRPr/>
            </a:pPr>
            <a:fld id="{03D3FF4A-8C1F-4811-AA1E-4D9763EFA5E9}" type="datetimeFigureOut">
              <a:rPr lang="en-GB"/>
              <a:pPr>
                <a:defRPr/>
              </a:pPr>
              <a:t>27/03/2021</a:t>
            </a:fld>
            <a:endParaRPr lang="en-GB"/>
          </a:p>
        </p:txBody>
      </p:sp>
      <p:sp>
        <p:nvSpPr>
          <p:cNvPr id="8" name="Footer Placeholder 4">
            <a:extLst>
              <a:ext uri="{FF2B5EF4-FFF2-40B4-BE49-F238E27FC236}">
                <a16:creationId xmlns:a16="http://schemas.microsoft.com/office/drawing/2014/main" id="{55DF5386-8042-47D5-8E50-6BCDD37A2A50}"/>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a:extLst>
              <a:ext uri="{FF2B5EF4-FFF2-40B4-BE49-F238E27FC236}">
                <a16:creationId xmlns:a16="http://schemas.microsoft.com/office/drawing/2014/main" id="{64CDF31D-1F28-4032-982F-E4C4F975CE1C}"/>
              </a:ext>
            </a:extLst>
          </p:cNvPr>
          <p:cNvSpPr>
            <a:spLocks noGrp="1"/>
          </p:cNvSpPr>
          <p:nvPr>
            <p:ph type="sldNum" sz="quarter" idx="12"/>
          </p:nvPr>
        </p:nvSpPr>
        <p:spPr/>
        <p:txBody>
          <a:bodyPr/>
          <a:lstStyle>
            <a:lvl1pPr>
              <a:defRPr/>
            </a:lvl1pPr>
          </a:lstStyle>
          <a:p>
            <a:fld id="{1C22D96E-6A4B-4992-9941-EE62BBE18CC4}" type="slidenum">
              <a:rPr lang="en-GB" altLang="en-US"/>
              <a:pPr/>
              <a:t>‹#›</a:t>
            </a:fld>
            <a:endParaRPr lang="en-GB" altLang="en-US"/>
          </a:p>
        </p:txBody>
      </p:sp>
    </p:spTree>
    <p:extLst>
      <p:ext uri="{BB962C8B-B14F-4D97-AF65-F5344CB8AC3E}">
        <p14:creationId xmlns:p14="http://schemas.microsoft.com/office/powerpoint/2010/main" val="311720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133425108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EB796652-2DDF-42FE-BC47-20F2A543A9DB}"/>
              </a:ext>
            </a:extLst>
          </p:cNvPr>
          <p:cNvSpPr>
            <a:spLocks noGrp="1"/>
          </p:cNvSpPr>
          <p:nvPr>
            <p:ph type="dt" sz="half" idx="10"/>
          </p:nvPr>
        </p:nvSpPr>
        <p:spPr/>
        <p:txBody>
          <a:bodyPr/>
          <a:lstStyle>
            <a:lvl1pPr>
              <a:defRPr/>
            </a:lvl1pPr>
          </a:lstStyle>
          <a:p>
            <a:pPr>
              <a:defRPr/>
            </a:pPr>
            <a:fld id="{5743225B-D9D3-4CFC-9C98-4B74D307A0BF}" type="datetimeFigureOut">
              <a:rPr lang="en-GB"/>
              <a:pPr>
                <a:defRPr/>
              </a:pPr>
              <a:t>27/03/2021</a:t>
            </a:fld>
            <a:endParaRPr lang="en-GB"/>
          </a:p>
        </p:txBody>
      </p:sp>
      <p:sp>
        <p:nvSpPr>
          <p:cNvPr id="4" name="Footer Placeholder 4">
            <a:extLst>
              <a:ext uri="{FF2B5EF4-FFF2-40B4-BE49-F238E27FC236}">
                <a16:creationId xmlns:a16="http://schemas.microsoft.com/office/drawing/2014/main" id="{4CA0948E-F417-447C-AF17-F61E2B8D4239}"/>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a:extLst>
              <a:ext uri="{FF2B5EF4-FFF2-40B4-BE49-F238E27FC236}">
                <a16:creationId xmlns:a16="http://schemas.microsoft.com/office/drawing/2014/main" id="{3B2ED847-8FDB-4679-A1FE-31D54EA6E917}"/>
              </a:ext>
            </a:extLst>
          </p:cNvPr>
          <p:cNvSpPr>
            <a:spLocks noGrp="1"/>
          </p:cNvSpPr>
          <p:nvPr>
            <p:ph type="sldNum" sz="quarter" idx="12"/>
          </p:nvPr>
        </p:nvSpPr>
        <p:spPr/>
        <p:txBody>
          <a:bodyPr/>
          <a:lstStyle>
            <a:lvl1pPr>
              <a:defRPr/>
            </a:lvl1pPr>
          </a:lstStyle>
          <a:p>
            <a:fld id="{0E9A14AB-7979-4D59-8DB0-CC742D2030E8}" type="slidenum">
              <a:rPr lang="en-GB" altLang="en-US"/>
              <a:pPr/>
              <a:t>‹#›</a:t>
            </a:fld>
            <a:endParaRPr lang="en-GB" altLang="en-US"/>
          </a:p>
        </p:txBody>
      </p:sp>
    </p:spTree>
    <p:extLst>
      <p:ext uri="{BB962C8B-B14F-4D97-AF65-F5344CB8AC3E}">
        <p14:creationId xmlns:p14="http://schemas.microsoft.com/office/powerpoint/2010/main" val="13981119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A87DC2B-F18E-437B-AE66-AA6863346763}"/>
              </a:ext>
            </a:extLst>
          </p:cNvPr>
          <p:cNvSpPr>
            <a:spLocks noGrp="1"/>
          </p:cNvSpPr>
          <p:nvPr>
            <p:ph type="dt" sz="half" idx="10"/>
          </p:nvPr>
        </p:nvSpPr>
        <p:spPr/>
        <p:txBody>
          <a:bodyPr/>
          <a:lstStyle>
            <a:lvl1pPr>
              <a:defRPr/>
            </a:lvl1pPr>
          </a:lstStyle>
          <a:p>
            <a:pPr>
              <a:defRPr/>
            </a:pPr>
            <a:fld id="{315D585F-7DF6-4099-B3B1-B29AEE74FA12}" type="datetimeFigureOut">
              <a:rPr lang="en-GB"/>
              <a:pPr>
                <a:defRPr/>
              </a:pPr>
              <a:t>27/03/2021</a:t>
            </a:fld>
            <a:endParaRPr lang="en-GB"/>
          </a:p>
        </p:txBody>
      </p:sp>
      <p:sp>
        <p:nvSpPr>
          <p:cNvPr id="3" name="Footer Placeholder 4">
            <a:extLst>
              <a:ext uri="{FF2B5EF4-FFF2-40B4-BE49-F238E27FC236}">
                <a16:creationId xmlns:a16="http://schemas.microsoft.com/office/drawing/2014/main" id="{39CE1A02-9C12-48FF-85B4-8F55C95EE835}"/>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a:extLst>
              <a:ext uri="{FF2B5EF4-FFF2-40B4-BE49-F238E27FC236}">
                <a16:creationId xmlns:a16="http://schemas.microsoft.com/office/drawing/2014/main" id="{E4F884D8-CC65-425E-96A5-C9DB1A68FD5C}"/>
              </a:ext>
            </a:extLst>
          </p:cNvPr>
          <p:cNvSpPr>
            <a:spLocks noGrp="1"/>
          </p:cNvSpPr>
          <p:nvPr>
            <p:ph type="sldNum" sz="quarter" idx="12"/>
          </p:nvPr>
        </p:nvSpPr>
        <p:spPr/>
        <p:txBody>
          <a:bodyPr/>
          <a:lstStyle>
            <a:lvl1pPr>
              <a:defRPr/>
            </a:lvl1pPr>
          </a:lstStyle>
          <a:p>
            <a:fld id="{1CA2AF26-9F61-4375-9904-07B3C44DE3B4}" type="slidenum">
              <a:rPr lang="en-GB" altLang="en-US"/>
              <a:pPr/>
              <a:t>‹#›</a:t>
            </a:fld>
            <a:endParaRPr lang="en-GB" altLang="en-US"/>
          </a:p>
        </p:txBody>
      </p:sp>
    </p:spTree>
    <p:extLst>
      <p:ext uri="{BB962C8B-B14F-4D97-AF65-F5344CB8AC3E}">
        <p14:creationId xmlns:p14="http://schemas.microsoft.com/office/powerpoint/2010/main" val="18769035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D9FCAF7-77A1-450E-B8FE-DBB4C5A35537}"/>
              </a:ext>
            </a:extLst>
          </p:cNvPr>
          <p:cNvSpPr>
            <a:spLocks noGrp="1"/>
          </p:cNvSpPr>
          <p:nvPr>
            <p:ph type="dt" sz="half" idx="10"/>
          </p:nvPr>
        </p:nvSpPr>
        <p:spPr/>
        <p:txBody>
          <a:bodyPr/>
          <a:lstStyle>
            <a:lvl1pPr>
              <a:defRPr/>
            </a:lvl1pPr>
          </a:lstStyle>
          <a:p>
            <a:pPr>
              <a:defRPr/>
            </a:pPr>
            <a:fld id="{7E82634E-6A25-496A-A1DE-14D5F9558A36}" type="datetimeFigureOut">
              <a:rPr lang="en-GB"/>
              <a:pPr>
                <a:defRPr/>
              </a:pPr>
              <a:t>27/03/2021</a:t>
            </a:fld>
            <a:endParaRPr lang="en-GB"/>
          </a:p>
        </p:txBody>
      </p:sp>
      <p:sp>
        <p:nvSpPr>
          <p:cNvPr id="6" name="Footer Placeholder 4">
            <a:extLst>
              <a:ext uri="{FF2B5EF4-FFF2-40B4-BE49-F238E27FC236}">
                <a16:creationId xmlns:a16="http://schemas.microsoft.com/office/drawing/2014/main" id="{329AC9A5-E986-4516-BC71-1640C6D1A584}"/>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AC2E3C16-F90C-4A5C-92C6-808CC6AA9F03}"/>
              </a:ext>
            </a:extLst>
          </p:cNvPr>
          <p:cNvSpPr>
            <a:spLocks noGrp="1"/>
          </p:cNvSpPr>
          <p:nvPr>
            <p:ph type="sldNum" sz="quarter" idx="12"/>
          </p:nvPr>
        </p:nvSpPr>
        <p:spPr/>
        <p:txBody>
          <a:bodyPr/>
          <a:lstStyle>
            <a:lvl1pPr>
              <a:defRPr/>
            </a:lvl1pPr>
          </a:lstStyle>
          <a:p>
            <a:fld id="{0F903D91-5CD2-4A20-90E6-826B208C6E2C}" type="slidenum">
              <a:rPr lang="en-GB" altLang="en-US"/>
              <a:pPr/>
              <a:t>‹#›</a:t>
            </a:fld>
            <a:endParaRPr lang="en-GB" altLang="en-US"/>
          </a:p>
        </p:txBody>
      </p:sp>
    </p:spTree>
    <p:extLst>
      <p:ext uri="{BB962C8B-B14F-4D97-AF65-F5344CB8AC3E}">
        <p14:creationId xmlns:p14="http://schemas.microsoft.com/office/powerpoint/2010/main" val="3591693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E66474-BA1F-4CCE-87C3-9CC3590E9944}"/>
              </a:ext>
            </a:extLst>
          </p:cNvPr>
          <p:cNvSpPr>
            <a:spLocks noGrp="1"/>
          </p:cNvSpPr>
          <p:nvPr>
            <p:ph type="dt" sz="half" idx="10"/>
          </p:nvPr>
        </p:nvSpPr>
        <p:spPr/>
        <p:txBody>
          <a:bodyPr/>
          <a:lstStyle>
            <a:lvl1pPr>
              <a:defRPr/>
            </a:lvl1pPr>
          </a:lstStyle>
          <a:p>
            <a:pPr>
              <a:defRPr/>
            </a:pPr>
            <a:fld id="{25BC5EDC-D594-4278-970D-290EA121163D}" type="datetimeFigureOut">
              <a:rPr lang="en-GB"/>
              <a:pPr>
                <a:defRPr/>
              </a:pPr>
              <a:t>27/03/2021</a:t>
            </a:fld>
            <a:endParaRPr lang="en-GB"/>
          </a:p>
        </p:txBody>
      </p:sp>
      <p:sp>
        <p:nvSpPr>
          <p:cNvPr id="6" name="Footer Placeholder 4">
            <a:extLst>
              <a:ext uri="{FF2B5EF4-FFF2-40B4-BE49-F238E27FC236}">
                <a16:creationId xmlns:a16="http://schemas.microsoft.com/office/drawing/2014/main" id="{A313C3A8-FB62-4F8B-9C10-6891A464F70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7273EE7A-1211-40C2-949F-C8F1A15F87C6}"/>
              </a:ext>
            </a:extLst>
          </p:cNvPr>
          <p:cNvSpPr>
            <a:spLocks noGrp="1"/>
          </p:cNvSpPr>
          <p:nvPr>
            <p:ph type="sldNum" sz="quarter" idx="12"/>
          </p:nvPr>
        </p:nvSpPr>
        <p:spPr/>
        <p:txBody>
          <a:bodyPr/>
          <a:lstStyle>
            <a:lvl1pPr>
              <a:defRPr/>
            </a:lvl1pPr>
          </a:lstStyle>
          <a:p>
            <a:fld id="{5839961C-352D-4F10-8AFB-928D3069139E}" type="slidenum">
              <a:rPr lang="en-GB" altLang="en-US"/>
              <a:pPr/>
              <a:t>‹#›</a:t>
            </a:fld>
            <a:endParaRPr lang="en-GB" altLang="en-US"/>
          </a:p>
        </p:txBody>
      </p:sp>
    </p:spTree>
    <p:extLst>
      <p:ext uri="{BB962C8B-B14F-4D97-AF65-F5344CB8AC3E}">
        <p14:creationId xmlns:p14="http://schemas.microsoft.com/office/powerpoint/2010/main" val="24478068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6B50AA-6EA1-4197-874F-5AA5F82C4C9E}"/>
              </a:ext>
            </a:extLst>
          </p:cNvPr>
          <p:cNvSpPr>
            <a:spLocks noGrp="1"/>
          </p:cNvSpPr>
          <p:nvPr>
            <p:ph type="dt" sz="half" idx="10"/>
          </p:nvPr>
        </p:nvSpPr>
        <p:spPr/>
        <p:txBody>
          <a:bodyPr/>
          <a:lstStyle>
            <a:lvl1pPr>
              <a:defRPr/>
            </a:lvl1pPr>
          </a:lstStyle>
          <a:p>
            <a:pPr>
              <a:defRPr/>
            </a:pPr>
            <a:fld id="{C9A0B0A9-557F-4E9D-BD5E-102B52301720}" type="datetimeFigureOut">
              <a:rPr lang="en-GB"/>
              <a:pPr>
                <a:defRPr/>
              </a:pPr>
              <a:t>27/03/2021</a:t>
            </a:fld>
            <a:endParaRPr lang="en-GB"/>
          </a:p>
        </p:txBody>
      </p:sp>
      <p:sp>
        <p:nvSpPr>
          <p:cNvPr id="5" name="Footer Placeholder 4">
            <a:extLst>
              <a:ext uri="{FF2B5EF4-FFF2-40B4-BE49-F238E27FC236}">
                <a16:creationId xmlns:a16="http://schemas.microsoft.com/office/drawing/2014/main" id="{A1DEE2BA-BFE8-4B46-B335-6DCD2D482F7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89ADEED0-3E16-4A3B-A7BA-F5786EFB83F6}"/>
              </a:ext>
            </a:extLst>
          </p:cNvPr>
          <p:cNvSpPr>
            <a:spLocks noGrp="1"/>
          </p:cNvSpPr>
          <p:nvPr>
            <p:ph type="sldNum" sz="quarter" idx="12"/>
          </p:nvPr>
        </p:nvSpPr>
        <p:spPr/>
        <p:txBody>
          <a:bodyPr/>
          <a:lstStyle>
            <a:lvl1pPr>
              <a:defRPr/>
            </a:lvl1pPr>
          </a:lstStyle>
          <a:p>
            <a:fld id="{A20241E6-97D7-4E7D-A193-4E61319E5ED9}" type="slidenum">
              <a:rPr lang="en-GB" altLang="en-US"/>
              <a:pPr/>
              <a:t>‹#›</a:t>
            </a:fld>
            <a:endParaRPr lang="en-GB" altLang="en-US"/>
          </a:p>
        </p:txBody>
      </p:sp>
    </p:spTree>
    <p:extLst>
      <p:ext uri="{BB962C8B-B14F-4D97-AF65-F5344CB8AC3E}">
        <p14:creationId xmlns:p14="http://schemas.microsoft.com/office/powerpoint/2010/main" val="3891615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EF5336-F098-435D-9C76-2AFD8EF15737}"/>
              </a:ext>
            </a:extLst>
          </p:cNvPr>
          <p:cNvSpPr>
            <a:spLocks noGrp="1"/>
          </p:cNvSpPr>
          <p:nvPr>
            <p:ph type="dt" sz="half" idx="10"/>
          </p:nvPr>
        </p:nvSpPr>
        <p:spPr/>
        <p:txBody>
          <a:bodyPr/>
          <a:lstStyle>
            <a:lvl1pPr>
              <a:defRPr/>
            </a:lvl1pPr>
          </a:lstStyle>
          <a:p>
            <a:pPr>
              <a:defRPr/>
            </a:pPr>
            <a:fld id="{A80CEAD9-E06A-4240-9A97-5C311D1CFEC8}" type="datetimeFigureOut">
              <a:rPr lang="en-GB"/>
              <a:pPr>
                <a:defRPr/>
              </a:pPr>
              <a:t>27/03/2021</a:t>
            </a:fld>
            <a:endParaRPr lang="en-GB"/>
          </a:p>
        </p:txBody>
      </p:sp>
      <p:sp>
        <p:nvSpPr>
          <p:cNvPr id="5" name="Footer Placeholder 4">
            <a:extLst>
              <a:ext uri="{FF2B5EF4-FFF2-40B4-BE49-F238E27FC236}">
                <a16:creationId xmlns:a16="http://schemas.microsoft.com/office/drawing/2014/main" id="{31C8E76E-893D-43EC-B676-0EC06A67A462}"/>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F441B863-6F29-48C1-8364-E6DBD84DDF9C}"/>
              </a:ext>
            </a:extLst>
          </p:cNvPr>
          <p:cNvSpPr>
            <a:spLocks noGrp="1"/>
          </p:cNvSpPr>
          <p:nvPr>
            <p:ph type="sldNum" sz="quarter" idx="12"/>
          </p:nvPr>
        </p:nvSpPr>
        <p:spPr/>
        <p:txBody>
          <a:bodyPr/>
          <a:lstStyle>
            <a:lvl1pPr>
              <a:defRPr/>
            </a:lvl1pPr>
          </a:lstStyle>
          <a:p>
            <a:fld id="{A54D3723-295C-4A9F-A2AD-C6CFD171C873}" type="slidenum">
              <a:rPr lang="en-GB" altLang="en-US"/>
              <a:pPr/>
              <a:t>‹#›</a:t>
            </a:fld>
            <a:endParaRPr lang="en-GB" altLang="en-US"/>
          </a:p>
        </p:txBody>
      </p:sp>
    </p:spTree>
    <p:extLst>
      <p:ext uri="{BB962C8B-B14F-4D97-AF65-F5344CB8AC3E}">
        <p14:creationId xmlns:p14="http://schemas.microsoft.com/office/powerpoint/2010/main" val="2920049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173988881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13961896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96622155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19787390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3/27/2021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04F3A-82BD-4011-AADB-1F79FD7DF4BC}" type="slidenum">
              <a:rPr lang="en-GB" smtClean="0"/>
              <a:pPr/>
              <a:t>‹#›</a:t>
            </a:fld>
            <a:endParaRPr lang="en-GB" dirty="0"/>
          </a:p>
        </p:txBody>
      </p:sp>
      <p:sp>
        <p:nvSpPr>
          <p:cNvPr id="7" name="Rectangle 6">
            <a:extLst>
              <a:ext uri="{FF2B5EF4-FFF2-40B4-BE49-F238E27FC236}">
                <a16:creationId xmlns:a16="http://schemas.microsoft.com/office/drawing/2014/main" id="{D9BE315B-93AB-4182-A682-D2D6C37D4D23}"/>
              </a:ext>
            </a:extLst>
          </p:cNvPr>
          <p:cNvSpPr/>
          <p:nvPr userDrawn="1"/>
        </p:nvSpPr>
        <p:spPr>
          <a:xfrm>
            <a:off x="0" y="-26988"/>
            <a:ext cx="9144000"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8" name="Picture 4">
            <a:extLst>
              <a:ext uri="{FF2B5EF4-FFF2-40B4-BE49-F238E27FC236}">
                <a16:creationId xmlns:a16="http://schemas.microsoft.com/office/drawing/2014/main" id="{4840FB52-8F74-4C62-BC14-146E37352582}"/>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899" y="-22225"/>
            <a:ext cx="1322388" cy="107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AD8571B3-F2B3-4C41-8AB6-8D4158A1697F}"/>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endParaRPr lang="en-GB"/>
          </a:p>
        </p:txBody>
      </p:sp>
      <p:sp>
        <p:nvSpPr>
          <p:cNvPr id="10" name="Rectangle 11">
            <a:extLst>
              <a:ext uri="{FF2B5EF4-FFF2-40B4-BE49-F238E27FC236}">
                <a16:creationId xmlns:a16="http://schemas.microsoft.com/office/drawing/2014/main" id="{C0713AAC-84AF-4971-8FCB-8CABFE853DD0}"/>
              </a:ext>
            </a:extLst>
          </p:cNvPr>
          <p:cNvSpPr>
            <a:spLocks noChangeArrowheads="1"/>
          </p:cNvSpPr>
          <p:nvPr userDrawn="1"/>
        </p:nvSpPr>
        <p:spPr bwMode="auto">
          <a:xfrm>
            <a:off x="-60382" y="6596936"/>
            <a:ext cx="32176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000" b="0" i="0" baseline="0" dirty="0">
                <a:solidFill>
                  <a:srgbClr val="FFFFFF"/>
                </a:solidFill>
                <a:latin typeface="Calibri" panose="020F0502020204030204" pitchFamily="34" charset="0"/>
              </a:rPr>
              <a:t>www.coe.int/cybercrime			</a:t>
            </a:r>
          </a:p>
        </p:txBody>
      </p:sp>
    </p:spTree>
    <p:extLst>
      <p:ext uri="{BB962C8B-B14F-4D97-AF65-F5344CB8AC3E}">
        <p14:creationId xmlns:p14="http://schemas.microsoft.com/office/powerpoint/2010/main" val="8350459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6" r:id="rId17"/>
    <p:sldLayoutId id="2147483672" r:id="rId18"/>
    <p:sldLayoutId id="2147483664" r:id="rId19"/>
    <p:sldLayoutId id="2147483665" r:id="rId20"/>
    <p:sldLayoutId id="2147483666" r:id="rId21"/>
    <p:sldLayoutId id="2147483671"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D95FE2F-BE1B-43FF-B951-32D239725E5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23104279-0E29-4FAB-AB8C-2C78160299F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EA7F34A8-E451-42E9-B8E4-C0981E8442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0"/>
                <a:cs typeface="MS PGothic" charset="0"/>
              </a:defRPr>
            </a:lvl1pPr>
          </a:lstStyle>
          <a:p>
            <a:pPr defTabSz="914400" fontAlgn="base">
              <a:spcBef>
                <a:spcPct val="0"/>
              </a:spcBef>
              <a:spcAft>
                <a:spcPct val="0"/>
              </a:spcAft>
              <a:defRPr/>
            </a:pPr>
            <a:fld id="{D8D012CA-83C7-43BF-AC9E-7461E7903907}" type="datetimeFigureOut">
              <a:rPr lang="en-GB"/>
              <a:pPr defTabSz="914400" fontAlgn="base">
                <a:spcBef>
                  <a:spcPct val="0"/>
                </a:spcBef>
                <a:spcAft>
                  <a:spcPct val="0"/>
                </a:spcAft>
                <a:defRPr/>
              </a:pPr>
              <a:t>27/03/2021</a:t>
            </a:fld>
            <a:endParaRPr lang="en-GB"/>
          </a:p>
        </p:txBody>
      </p:sp>
      <p:sp>
        <p:nvSpPr>
          <p:cNvPr id="5" name="Footer Placeholder 4">
            <a:extLst>
              <a:ext uri="{FF2B5EF4-FFF2-40B4-BE49-F238E27FC236}">
                <a16:creationId xmlns:a16="http://schemas.microsoft.com/office/drawing/2014/main" id="{A0807050-62B4-4EEF-B773-F3E1C9CCF03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C6A1DCF9-0280-41FE-A589-4AC346EF37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E8953D8D-E641-4349-A400-3F0BD5E4150E}" type="slidenum">
              <a:rPr lang="en-GB" altLang="en-US">
                <a:ea typeface="MS PGothic" panose="020B0600070205080204" pitchFamily="34" charset="-128"/>
              </a:rPr>
              <a:pPr defTabSz="914400" fontAlgn="base">
                <a:spcBef>
                  <a:spcPct val="0"/>
                </a:spcBef>
                <a:spcAft>
                  <a:spcPct val="0"/>
                </a:spcAft>
              </a:pPr>
              <a:t>‹#›</a:t>
            </a:fld>
            <a:endParaRPr lang="en-GB" altLang="en-US">
              <a:ea typeface="MS PGothic" panose="020B0600070205080204" pitchFamily="34" charset="-128"/>
            </a:endParaRPr>
          </a:p>
        </p:txBody>
      </p:sp>
    </p:spTree>
    <p:extLst>
      <p:ext uri="{BB962C8B-B14F-4D97-AF65-F5344CB8AC3E}">
        <p14:creationId xmlns:p14="http://schemas.microsoft.com/office/powerpoint/2010/main" val="72021221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D95FE2F-BE1B-43FF-B951-32D239725E5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23104279-0E29-4FAB-AB8C-2C78160299F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EA7F34A8-E451-42E9-B8E4-C0981E8442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0"/>
                <a:cs typeface="MS PGothic" charset="0"/>
              </a:defRPr>
            </a:lvl1pPr>
          </a:lstStyle>
          <a:p>
            <a:pPr defTabSz="914400" fontAlgn="base">
              <a:spcBef>
                <a:spcPct val="0"/>
              </a:spcBef>
              <a:spcAft>
                <a:spcPct val="0"/>
              </a:spcAft>
              <a:defRPr/>
            </a:pPr>
            <a:fld id="{D8D012CA-83C7-43BF-AC9E-7461E7903907}" type="datetimeFigureOut">
              <a:rPr lang="en-GB"/>
              <a:pPr defTabSz="914400" fontAlgn="base">
                <a:spcBef>
                  <a:spcPct val="0"/>
                </a:spcBef>
                <a:spcAft>
                  <a:spcPct val="0"/>
                </a:spcAft>
                <a:defRPr/>
              </a:pPr>
              <a:t>27/03/2021</a:t>
            </a:fld>
            <a:endParaRPr lang="en-GB"/>
          </a:p>
        </p:txBody>
      </p:sp>
      <p:sp>
        <p:nvSpPr>
          <p:cNvPr id="5" name="Footer Placeholder 4">
            <a:extLst>
              <a:ext uri="{FF2B5EF4-FFF2-40B4-BE49-F238E27FC236}">
                <a16:creationId xmlns:a16="http://schemas.microsoft.com/office/drawing/2014/main" id="{A0807050-62B4-4EEF-B773-F3E1C9CCF03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C6A1DCF9-0280-41FE-A589-4AC346EF37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E8953D8D-E641-4349-A400-3F0BD5E4150E}" type="slidenum">
              <a:rPr lang="en-GB" altLang="en-US">
                <a:ea typeface="MS PGothic" panose="020B0600070205080204" pitchFamily="34" charset="-128"/>
              </a:rPr>
              <a:pPr defTabSz="914400" fontAlgn="base">
                <a:spcBef>
                  <a:spcPct val="0"/>
                </a:spcBef>
                <a:spcAft>
                  <a:spcPct val="0"/>
                </a:spcAft>
              </a:pPr>
              <a:t>‹#›</a:t>
            </a:fld>
            <a:endParaRPr lang="en-GB" altLang="en-US">
              <a:ea typeface="MS PGothic" panose="020B0600070205080204" pitchFamily="34" charset="-128"/>
            </a:endParaRPr>
          </a:p>
        </p:txBody>
      </p:sp>
    </p:spTree>
    <p:extLst>
      <p:ext uri="{BB962C8B-B14F-4D97-AF65-F5344CB8AC3E}">
        <p14:creationId xmlns:p14="http://schemas.microsoft.com/office/powerpoint/2010/main" val="173506947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D95FE2F-BE1B-43FF-B951-32D239725E5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23104279-0E29-4FAB-AB8C-2C78160299F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EA7F34A8-E451-42E9-B8E4-C0981E8442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0"/>
                <a:cs typeface="MS PGothic" charset="0"/>
              </a:defRPr>
            </a:lvl1pPr>
          </a:lstStyle>
          <a:p>
            <a:pPr defTabSz="914400" fontAlgn="base">
              <a:spcBef>
                <a:spcPct val="0"/>
              </a:spcBef>
              <a:spcAft>
                <a:spcPct val="0"/>
              </a:spcAft>
              <a:defRPr/>
            </a:pPr>
            <a:fld id="{D8D012CA-83C7-43BF-AC9E-7461E7903907}" type="datetimeFigureOut">
              <a:rPr lang="en-GB"/>
              <a:pPr defTabSz="914400" fontAlgn="base">
                <a:spcBef>
                  <a:spcPct val="0"/>
                </a:spcBef>
                <a:spcAft>
                  <a:spcPct val="0"/>
                </a:spcAft>
                <a:defRPr/>
              </a:pPr>
              <a:t>27/03/2021</a:t>
            </a:fld>
            <a:endParaRPr lang="en-GB"/>
          </a:p>
        </p:txBody>
      </p:sp>
      <p:sp>
        <p:nvSpPr>
          <p:cNvPr id="5" name="Footer Placeholder 4">
            <a:extLst>
              <a:ext uri="{FF2B5EF4-FFF2-40B4-BE49-F238E27FC236}">
                <a16:creationId xmlns:a16="http://schemas.microsoft.com/office/drawing/2014/main" id="{A0807050-62B4-4EEF-B773-F3E1C9CCF03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C6A1DCF9-0280-41FE-A589-4AC346EF37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E8953D8D-E641-4349-A400-3F0BD5E4150E}" type="slidenum">
              <a:rPr lang="en-GB" altLang="en-US">
                <a:ea typeface="MS PGothic" panose="020B0600070205080204" pitchFamily="34" charset="-128"/>
              </a:rPr>
              <a:pPr defTabSz="914400" fontAlgn="base">
                <a:spcBef>
                  <a:spcPct val="0"/>
                </a:spcBef>
                <a:spcAft>
                  <a:spcPct val="0"/>
                </a:spcAft>
              </a:pPr>
              <a:t>‹#›</a:t>
            </a:fld>
            <a:endParaRPr lang="en-GB" altLang="en-US">
              <a:ea typeface="MS PGothic" panose="020B0600070205080204" pitchFamily="34" charset="-128"/>
            </a:endParaRPr>
          </a:p>
        </p:txBody>
      </p:sp>
    </p:spTree>
    <p:extLst>
      <p:ext uri="{BB962C8B-B14F-4D97-AF65-F5344CB8AC3E}">
        <p14:creationId xmlns:p14="http://schemas.microsoft.com/office/powerpoint/2010/main" val="106173095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tteo.lucchetti@coe.int"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11.xml"/><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35.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46.xml"/><Relationship Id="rId5" Type="http://schemas.openxmlformats.org/officeDocument/2006/relationships/image" Target="../media/image43.pn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46.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46.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46.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46.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46.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46.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46.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46.xml"/><Relationship Id="rId5" Type="http://schemas.openxmlformats.org/officeDocument/2006/relationships/image" Target="../media/image52.jpe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4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46.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46.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46.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46.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46.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46.xml"/><Relationship Id="rId6" Type="http://schemas.openxmlformats.org/officeDocument/2006/relationships/image" Target="../media/image60.png"/><Relationship Id="rId11" Type="http://schemas.openxmlformats.org/officeDocument/2006/relationships/image" Target="../media/image65.jpe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jpeg"/></Relationships>
</file>

<file path=ppt/slides/_rels/slide5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1.png"/><Relationship Id="rId7"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46.xml"/><Relationship Id="rId6" Type="http://schemas.openxmlformats.org/officeDocument/2006/relationships/image" Target="../media/image69.jpeg"/><Relationship Id="rId11" Type="http://schemas.openxmlformats.org/officeDocument/2006/relationships/image" Target="../media/image73.png"/><Relationship Id="rId5" Type="http://schemas.openxmlformats.org/officeDocument/2006/relationships/image" Target="../media/image68.png"/><Relationship Id="rId10" Type="http://schemas.openxmlformats.org/officeDocument/2006/relationships/image" Target="../media/image72.jpeg"/><Relationship Id="rId4" Type="http://schemas.openxmlformats.org/officeDocument/2006/relationships/image" Target="../media/image67.png"/><Relationship Id="rId9"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46.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58.xml"/><Relationship Id="rId1" Type="http://schemas.openxmlformats.org/officeDocument/2006/relationships/slideLayout" Target="../slideLayouts/slideLayout4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4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69.jpeg"/></Relationships>
</file>

<file path=ppt/slides/_rels/slide62.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1.png"/><Relationship Id="rId7"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4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46.xml"/><Relationship Id="rId4" Type="http://schemas.openxmlformats.org/officeDocument/2006/relationships/image" Target="../media/image82.jpe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46.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46.xml"/><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46.xml"/><Relationship Id="rId5" Type="http://schemas.openxmlformats.org/officeDocument/2006/relationships/image" Target="../media/image89.png"/><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46.xml"/><Relationship Id="rId5" Type="http://schemas.openxmlformats.org/officeDocument/2006/relationships/image" Target="../media/image91.png"/><Relationship Id="rId4" Type="http://schemas.openxmlformats.org/officeDocument/2006/relationships/image" Target="../media/image90.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46.xml"/><Relationship Id="rId5" Type="http://schemas.openxmlformats.org/officeDocument/2006/relationships/image" Target="../media/image93.png"/><Relationship Id="rId4" Type="http://schemas.openxmlformats.org/officeDocument/2006/relationships/image" Target="../media/image9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45.xml"/><Relationship Id="rId4" Type="http://schemas.openxmlformats.org/officeDocument/2006/relationships/hyperlink" Target="mailto:matteo.lucchetti@coe.in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a:extLst>
              <a:ext uri="{FF2B5EF4-FFF2-40B4-BE49-F238E27FC236}">
                <a16:creationId xmlns:a16="http://schemas.microsoft.com/office/drawing/2014/main" id="{DBB67D73-B6F5-4B2A-AAA2-032087A05B37}"/>
              </a:ext>
            </a:extLst>
          </p:cNvPr>
          <p:cNvSpPr>
            <a:spLocks noGrp="1"/>
          </p:cNvSpPr>
          <p:nvPr>
            <p:ph sz="quarter" idx="11"/>
          </p:nvPr>
        </p:nvSpPr>
        <p:spPr>
          <a:xfrm>
            <a:off x="448274" y="1251039"/>
            <a:ext cx="8255888" cy="724409"/>
          </a:xfrm>
        </p:spPr>
        <p:txBody>
          <a:bodyPr>
            <a:normAutofit/>
          </a:bodyPr>
          <a:lstStyle/>
          <a:p>
            <a:r>
              <a:rPr lang="en-US" altLang="en-US" sz="1900" dirty="0">
                <a:latin typeface="+mn-lt"/>
              </a:rPr>
              <a:t>Curs </a:t>
            </a:r>
            <a:r>
              <a:rPr lang="en-US" altLang="en-US" sz="1900" dirty="0" err="1">
                <a:latin typeface="+mn-lt"/>
              </a:rPr>
              <a:t>introductiv</a:t>
            </a:r>
            <a:r>
              <a:rPr lang="en-US" altLang="en-US" sz="1900" dirty="0">
                <a:latin typeface="+mn-lt"/>
              </a:rPr>
              <a:t> de </a:t>
            </a:r>
            <a:r>
              <a:rPr lang="en-US" altLang="en-US" sz="1900" dirty="0" err="1">
                <a:latin typeface="+mn-lt"/>
              </a:rPr>
              <a:t>formare</a:t>
            </a:r>
            <a:r>
              <a:rPr lang="en-US" altLang="en-US" sz="1900" dirty="0">
                <a:latin typeface="+mn-lt"/>
              </a:rPr>
              <a:t> </a:t>
            </a:r>
            <a:r>
              <a:rPr lang="en-US" altLang="en-US" sz="1900" dirty="0" err="1">
                <a:latin typeface="+mn-lt"/>
              </a:rPr>
              <a:t>judiciară</a:t>
            </a:r>
            <a:r>
              <a:rPr lang="en-US" altLang="en-US" sz="1900" dirty="0">
                <a:latin typeface="+mn-lt"/>
              </a:rPr>
              <a:t> </a:t>
            </a:r>
            <a:r>
              <a:rPr lang="en-US" altLang="en-US" sz="1900" dirty="0" err="1">
                <a:latin typeface="+mn-lt"/>
              </a:rPr>
              <a:t>privind</a:t>
            </a:r>
            <a:r>
              <a:rPr lang="en-US" altLang="en-US" sz="1900" dirty="0">
                <a:latin typeface="+mn-lt"/>
              </a:rPr>
              <a:t> </a:t>
            </a:r>
            <a:r>
              <a:rPr lang="en-US" altLang="en-US" sz="1900" dirty="0" err="1">
                <a:latin typeface="+mn-lt"/>
              </a:rPr>
              <a:t>criminalitatea</a:t>
            </a:r>
            <a:r>
              <a:rPr lang="en-US" altLang="en-US" sz="1900" dirty="0">
                <a:latin typeface="+mn-lt"/>
              </a:rPr>
              <a:t> </a:t>
            </a:r>
            <a:r>
              <a:rPr lang="en-US" altLang="en-US" sz="1900" dirty="0" err="1">
                <a:latin typeface="+mn-lt"/>
              </a:rPr>
              <a:t>informatică</a:t>
            </a:r>
            <a:r>
              <a:rPr lang="en-US" altLang="en-US" sz="1900" dirty="0">
                <a:latin typeface="+mn-lt"/>
              </a:rPr>
              <a:t> </a:t>
            </a:r>
            <a:r>
              <a:rPr lang="en-US" altLang="en-US" sz="1900" dirty="0" err="1">
                <a:latin typeface="+mn-lt"/>
              </a:rPr>
              <a:t>și</a:t>
            </a:r>
            <a:r>
              <a:rPr lang="en-US" altLang="en-US" sz="1900" dirty="0">
                <a:latin typeface="+mn-lt"/>
              </a:rPr>
              <a:t> </a:t>
            </a:r>
            <a:r>
              <a:rPr lang="ro-RO" altLang="en-US" sz="1900" dirty="0">
                <a:latin typeface="+mn-lt"/>
              </a:rPr>
              <a:t>probele</a:t>
            </a:r>
            <a:r>
              <a:rPr lang="en-US" altLang="en-US" sz="1900" dirty="0">
                <a:latin typeface="+mn-lt"/>
              </a:rPr>
              <a:t> </a:t>
            </a:r>
            <a:r>
              <a:rPr lang="en-US" altLang="en-US" sz="1900" dirty="0" err="1">
                <a:latin typeface="+mn-lt"/>
              </a:rPr>
              <a:t>electronice</a:t>
            </a:r>
            <a:endParaRPr lang="en-GB" dirty="0"/>
          </a:p>
        </p:txBody>
      </p:sp>
      <p:sp>
        <p:nvSpPr>
          <p:cNvPr id="31" name="Text Placeholder 30">
            <a:extLst>
              <a:ext uri="{FF2B5EF4-FFF2-40B4-BE49-F238E27FC236}">
                <a16:creationId xmlns:a16="http://schemas.microsoft.com/office/drawing/2014/main" id="{A3637711-684D-4890-8B1A-C347F5BBB59D}"/>
              </a:ext>
            </a:extLst>
          </p:cNvPr>
          <p:cNvSpPr>
            <a:spLocks noGrp="1"/>
          </p:cNvSpPr>
          <p:nvPr>
            <p:ph type="body" sz="quarter" idx="12"/>
          </p:nvPr>
        </p:nvSpPr>
        <p:spPr/>
        <p:txBody>
          <a:bodyPr>
            <a:normAutofit/>
          </a:bodyPr>
          <a:lstStyle/>
          <a:p>
            <a:pPr>
              <a:spcBef>
                <a:spcPct val="0"/>
              </a:spcBef>
            </a:pPr>
            <a:r>
              <a:rPr lang="en-GB" altLang="en-US" sz="3000" dirty="0" err="1">
                <a:latin typeface="+mn-lt"/>
              </a:rPr>
              <a:t>Ses</a:t>
            </a:r>
            <a:r>
              <a:rPr lang="ro-RO" altLang="en-US" sz="3000" dirty="0" err="1">
                <a:latin typeface="+mn-lt"/>
              </a:rPr>
              <a:t>iunea</a:t>
            </a:r>
            <a:r>
              <a:rPr lang="en-GB" altLang="en-US" sz="3000" dirty="0">
                <a:latin typeface="+mn-lt"/>
              </a:rPr>
              <a:t> 2.1</a:t>
            </a:r>
          </a:p>
          <a:p>
            <a:pPr>
              <a:spcBef>
                <a:spcPct val="0"/>
              </a:spcBef>
            </a:pPr>
            <a:r>
              <a:rPr lang="en-GB" altLang="en-US" sz="3000" dirty="0" err="1">
                <a:latin typeface="+mn-lt"/>
              </a:rPr>
              <a:t>Probele</a:t>
            </a:r>
            <a:r>
              <a:rPr lang="en-GB" altLang="en-US" sz="3000" dirty="0">
                <a:latin typeface="+mn-lt"/>
              </a:rPr>
              <a:t> </a:t>
            </a:r>
            <a:r>
              <a:rPr lang="en-GB" altLang="en-US" sz="3000" dirty="0" err="1">
                <a:latin typeface="+mn-lt"/>
              </a:rPr>
              <a:t>digitale</a:t>
            </a:r>
            <a:r>
              <a:rPr lang="en-GB" altLang="en-US" sz="3000" dirty="0">
                <a:latin typeface="+mn-lt"/>
              </a:rPr>
              <a:t> </a:t>
            </a:r>
            <a:r>
              <a:rPr lang="en-GB" altLang="en-US" sz="3000" dirty="0" err="1">
                <a:latin typeface="+mn-lt"/>
              </a:rPr>
              <a:t>și</a:t>
            </a:r>
            <a:r>
              <a:rPr lang="en-GB" altLang="en-US" sz="3000" dirty="0">
                <a:latin typeface="+mn-lt"/>
              </a:rPr>
              <a:t> </a:t>
            </a:r>
            <a:r>
              <a:rPr lang="en-GB" altLang="en-US" sz="3000" dirty="0" err="1">
                <a:latin typeface="+mn-lt"/>
              </a:rPr>
              <a:t>electronice</a:t>
            </a:r>
            <a:endParaRPr lang="en-GB" altLang="en-US" sz="3000" dirty="0">
              <a:latin typeface="+mn-lt"/>
            </a:endParaRPr>
          </a:p>
          <a:p>
            <a:pPr>
              <a:spcBef>
                <a:spcPct val="0"/>
              </a:spcBef>
            </a:pPr>
            <a:endParaRPr lang="en-GB" altLang="en-US" sz="1100" dirty="0">
              <a:latin typeface="+mn-lt"/>
            </a:endParaRPr>
          </a:p>
          <a:p>
            <a:pPr>
              <a:spcBef>
                <a:spcPct val="0"/>
              </a:spcBef>
            </a:pPr>
            <a:endParaRPr lang="en-GB" altLang="en-US" sz="1100" dirty="0">
              <a:latin typeface="+mn-lt"/>
            </a:endParaRPr>
          </a:p>
          <a:p>
            <a:pPr>
              <a:spcBef>
                <a:spcPct val="0"/>
              </a:spcBef>
            </a:pPr>
            <a:endParaRPr lang="en-GB" altLang="en-US" sz="1100" dirty="0">
              <a:latin typeface="+mn-lt"/>
            </a:endParaRPr>
          </a:p>
          <a:p>
            <a:pPr>
              <a:spcBef>
                <a:spcPct val="0"/>
              </a:spcBef>
            </a:pPr>
            <a:endParaRPr lang="en-GB" altLang="en-US" sz="1400" dirty="0">
              <a:latin typeface="+mn-lt"/>
            </a:endParaRPr>
          </a:p>
          <a:p>
            <a:pPr>
              <a:spcBef>
                <a:spcPct val="0"/>
              </a:spcBef>
            </a:pPr>
            <a:r>
              <a:rPr lang="en-GB" altLang="en-US" sz="1600" dirty="0" err="1">
                <a:latin typeface="+mn-lt"/>
              </a:rPr>
              <a:t>Xxxxx</a:t>
            </a:r>
            <a:r>
              <a:rPr lang="en-GB" altLang="en-US" sz="1600" dirty="0">
                <a:latin typeface="+mn-lt"/>
              </a:rPr>
              <a:t> XXXXXXXX</a:t>
            </a:r>
          </a:p>
          <a:p>
            <a:pPr>
              <a:spcBef>
                <a:spcPct val="0"/>
              </a:spcBef>
            </a:pPr>
            <a:endParaRPr lang="en-GB" altLang="en-US" sz="1600" dirty="0">
              <a:latin typeface="+mn-lt"/>
            </a:endParaRPr>
          </a:p>
          <a:p>
            <a:pPr>
              <a:spcBef>
                <a:spcPct val="0"/>
              </a:spcBef>
            </a:pPr>
            <a:r>
              <a:rPr lang="en-GB" altLang="en-US" sz="1600" b="0" i="1" dirty="0" err="1">
                <a:latin typeface="+mn-lt"/>
              </a:rPr>
              <a:t>Consiliul</a:t>
            </a:r>
            <a:r>
              <a:rPr lang="en-GB" altLang="en-US" sz="1600" b="0" i="1" dirty="0">
                <a:latin typeface="+mn-lt"/>
              </a:rPr>
              <a:t> </a:t>
            </a:r>
            <a:r>
              <a:rPr lang="en-GB" altLang="en-US" sz="1600" b="0" i="1" dirty="0" err="1">
                <a:latin typeface="+mn-lt"/>
              </a:rPr>
              <a:t>Europei</a:t>
            </a:r>
            <a:endParaRPr lang="en-GB" altLang="en-US" sz="1600" b="0" i="1" dirty="0">
              <a:latin typeface="+mn-lt"/>
            </a:endParaRPr>
          </a:p>
          <a:p>
            <a:pPr>
              <a:spcBef>
                <a:spcPct val="0"/>
              </a:spcBef>
            </a:pPr>
            <a:endParaRPr lang="en-GB" altLang="en-US" sz="1600" dirty="0">
              <a:solidFill>
                <a:srgbClr val="2F618F"/>
              </a:solidFill>
              <a:latin typeface="+mn-lt"/>
              <a:hlinkClick r:id="rId3"/>
            </a:endParaRPr>
          </a:p>
          <a:p>
            <a:pPr>
              <a:spcBef>
                <a:spcPct val="0"/>
              </a:spcBef>
            </a:pPr>
            <a:r>
              <a:rPr lang="en-GB" altLang="en-US" sz="1600" dirty="0">
                <a:solidFill>
                  <a:srgbClr val="2F618F"/>
                </a:solidFill>
                <a:latin typeface="+mn-lt"/>
              </a:rPr>
              <a:t>email</a:t>
            </a:r>
          </a:p>
          <a:p>
            <a:pPr>
              <a:spcBef>
                <a:spcPct val="0"/>
              </a:spcBef>
            </a:pPr>
            <a:endParaRPr lang="en-GB" altLang="en-US" sz="1400" dirty="0">
              <a:latin typeface="Verdana" panose="020B0604030504040204" pitchFamily="34" charset="0"/>
            </a:endParaRPr>
          </a:p>
          <a:p>
            <a:pPr>
              <a:spcBef>
                <a:spcPct val="0"/>
              </a:spcBef>
            </a:pPr>
            <a:endParaRPr lang="en-GB" altLang="en-US" sz="1400" dirty="0">
              <a:latin typeface="Verdana" panose="020B0604030504040204" pitchFamily="34" charset="0"/>
            </a:endParaRPr>
          </a:p>
          <a:p>
            <a:pPr>
              <a:spcBef>
                <a:spcPct val="0"/>
              </a:spcBef>
            </a:pPr>
            <a:endParaRPr lang="en-GB" altLang="en-US" sz="1200" dirty="0">
              <a:latin typeface="Verdana" panose="020B0604030504040204" pitchFamily="34" charset="0"/>
            </a:endParaRPr>
          </a:p>
          <a:p>
            <a:endParaRPr lang="en-GB" dirty="0"/>
          </a:p>
        </p:txBody>
      </p:sp>
      <p:sp>
        <p:nvSpPr>
          <p:cNvPr id="32" name="Text Placeholder 31">
            <a:extLst>
              <a:ext uri="{FF2B5EF4-FFF2-40B4-BE49-F238E27FC236}">
                <a16:creationId xmlns:a16="http://schemas.microsoft.com/office/drawing/2014/main" id="{4E9FDC2C-93EC-4C8A-9ECF-4C1E10889CE9}"/>
              </a:ext>
            </a:extLst>
          </p:cNvPr>
          <p:cNvSpPr>
            <a:spLocks noGrp="1"/>
          </p:cNvSpPr>
          <p:nvPr>
            <p:ph type="body" sz="quarter" idx="13"/>
          </p:nvPr>
        </p:nvSpPr>
        <p:spPr/>
        <p:txBody>
          <a:bodyPr/>
          <a:lstStyle/>
          <a:p>
            <a:r>
              <a:rPr lang="ro-RO" altLang="en-US" sz="1600" b="1" dirty="0">
                <a:latin typeface="+mn-lt"/>
              </a:rPr>
              <a:t>ZZ</a:t>
            </a:r>
            <a:r>
              <a:rPr lang="en-GB" altLang="en-US" sz="1600" b="1" dirty="0">
                <a:latin typeface="+mn-lt"/>
              </a:rPr>
              <a:t> </a:t>
            </a:r>
            <a:r>
              <a:rPr lang="ro-RO" altLang="en-US" sz="1600" b="1" dirty="0">
                <a:latin typeface="+mn-lt"/>
              </a:rPr>
              <a:t>Luna</a:t>
            </a:r>
            <a:r>
              <a:rPr lang="en-GB" altLang="en-US" sz="1600" b="1" dirty="0">
                <a:latin typeface="+mn-lt"/>
              </a:rPr>
              <a:t> </a:t>
            </a:r>
            <a:r>
              <a:rPr lang="ro-RO" altLang="en-US" sz="1600" b="1" dirty="0">
                <a:latin typeface="+mn-lt"/>
              </a:rPr>
              <a:t>AAAA</a:t>
            </a:r>
            <a:endParaRPr lang="en-GB" altLang="en-US" sz="1600" b="1" dirty="0">
              <a:latin typeface="+mn-lt"/>
            </a:endParaRPr>
          </a:p>
          <a:p>
            <a:endParaRPr lang="en-GB" dirty="0"/>
          </a:p>
        </p:txBody>
      </p:sp>
    </p:spTree>
    <p:extLst>
      <p:ext uri="{BB962C8B-B14F-4D97-AF65-F5344CB8AC3E}">
        <p14:creationId xmlns:p14="http://schemas.microsoft.com/office/powerpoint/2010/main" val="2337309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Definiții conform Convenției de la </a:t>
            </a:r>
            <a:r>
              <a:rPr lang="en-GB" sz="3200" dirty="0">
                <a:solidFill>
                  <a:schemeClr val="bg1"/>
                </a:solidFill>
                <a:latin typeface="Verdana" charset="0"/>
                <a:cs typeface="Verdana" charset="0"/>
              </a:rPr>
              <a:t>Budapest</a:t>
            </a:r>
            <a:r>
              <a:rPr lang="ro-RO" sz="3200" dirty="0">
                <a:solidFill>
                  <a:schemeClr val="bg1"/>
                </a:solidFill>
                <a:latin typeface="Verdana" charset="0"/>
                <a:cs typeface="Verdana" charset="0"/>
              </a:rPr>
              <a:t>a</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ro-RO" b="1" dirty="0">
                <a:solidFill>
                  <a:srgbClr val="0070C0"/>
                </a:solidFill>
              </a:rPr>
              <a:t>Sistem </a:t>
            </a:r>
            <a:r>
              <a:rPr lang="en-GB" b="1" dirty="0">
                <a:solidFill>
                  <a:srgbClr val="0070C0"/>
                </a:solidFill>
              </a:rPr>
              <a:t>informatic</a:t>
            </a:r>
          </a:p>
          <a:p>
            <a:pPr lvl="1"/>
            <a:r>
              <a:rPr lang="en-US" dirty="0" err="1"/>
              <a:t>orice</a:t>
            </a:r>
            <a:r>
              <a:rPr lang="en-US" dirty="0"/>
              <a:t> </a:t>
            </a:r>
            <a:r>
              <a:rPr lang="en-US" dirty="0" err="1"/>
              <a:t>dispozitiv</a:t>
            </a:r>
            <a:r>
              <a:rPr lang="en-US" dirty="0"/>
              <a:t> </a:t>
            </a:r>
            <a:r>
              <a:rPr lang="en-US" dirty="0" err="1"/>
              <a:t>sau</a:t>
            </a:r>
            <a:r>
              <a:rPr lang="en-US" dirty="0"/>
              <a:t> </a:t>
            </a:r>
            <a:r>
              <a:rPr lang="en-US" dirty="0" err="1"/>
              <a:t>grup</a:t>
            </a:r>
            <a:r>
              <a:rPr lang="en-US" dirty="0"/>
              <a:t> de </a:t>
            </a:r>
            <a:r>
              <a:rPr lang="en-US" dirty="0" err="1"/>
              <a:t>dispozitive</a:t>
            </a:r>
            <a:r>
              <a:rPr lang="en-US" dirty="0"/>
              <a:t> </a:t>
            </a:r>
            <a:r>
              <a:rPr lang="en-US" dirty="0" err="1"/>
              <a:t>interconectate</a:t>
            </a:r>
            <a:r>
              <a:rPr lang="en-US" dirty="0"/>
              <a:t> </a:t>
            </a:r>
            <a:r>
              <a:rPr lang="en-US" dirty="0" err="1"/>
              <a:t>sau</a:t>
            </a:r>
            <a:r>
              <a:rPr lang="en-US" dirty="0"/>
              <a:t> </a:t>
            </a:r>
            <a:r>
              <a:rPr lang="en-US" dirty="0" err="1"/>
              <a:t>conexe</a:t>
            </a:r>
            <a:r>
              <a:rPr lang="en-US" dirty="0"/>
              <a:t>, </a:t>
            </a:r>
            <a:r>
              <a:rPr lang="en-US" dirty="0" err="1"/>
              <a:t>dintre</a:t>
            </a:r>
            <a:r>
              <a:rPr lang="en-US" dirty="0"/>
              <a:t> care </a:t>
            </a:r>
            <a:r>
              <a:rPr lang="en-US" dirty="0" err="1"/>
              <a:t>unul</a:t>
            </a:r>
            <a:r>
              <a:rPr lang="en-US" dirty="0"/>
              <a:t> </a:t>
            </a:r>
            <a:r>
              <a:rPr lang="en-US" dirty="0" err="1"/>
              <a:t>sau</a:t>
            </a:r>
            <a:r>
              <a:rPr lang="en-US" dirty="0"/>
              <a:t> </a:t>
            </a:r>
            <a:r>
              <a:rPr lang="en-US" dirty="0" err="1"/>
              <a:t>mai</a:t>
            </a:r>
            <a:r>
              <a:rPr lang="en-US" dirty="0"/>
              <a:t> </a:t>
            </a:r>
            <a:r>
              <a:rPr lang="en-US" dirty="0" err="1"/>
              <a:t>multe</a:t>
            </a:r>
            <a:r>
              <a:rPr lang="en-US" dirty="0"/>
              <a:t>, </a:t>
            </a:r>
            <a:r>
              <a:rPr lang="en-US" dirty="0" err="1"/>
              <a:t>în</a:t>
            </a:r>
            <a:r>
              <a:rPr lang="en-US" dirty="0"/>
              <a:t> </a:t>
            </a:r>
            <a:r>
              <a:rPr lang="en-US" dirty="0" err="1"/>
              <a:t>conformitate</a:t>
            </a:r>
            <a:r>
              <a:rPr lang="en-US" dirty="0"/>
              <a:t> cu un program, </a:t>
            </a:r>
            <a:r>
              <a:rPr lang="en-US" dirty="0" err="1"/>
              <a:t>efectuează</a:t>
            </a:r>
            <a:r>
              <a:rPr lang="en-US" dirty="0"/>
              <a:t> </a:t>
            </a:r>
            <a:r>
              <a:rPr lang="en-US" dirty="0" err="1"/>
              <a:t>prelucrarea</a:t>
            </a:r>
            <a:r>
              <a:rPr lang="en-US" dirty="0"/>
              <a:t> </a:t>
            </a:r>
            <a:r>
              <a:rPr lang="en-US" dirty="0" err="1"/>
              <a:t>automată</a:t>
            </a:r>
            <a:r>
              <a:rPr lang="en-US" dirty="0"/>
              <a:t> a </a:t>
            </a:r>
            <a:r>
              <a:rPr lang="en-US" dirty="0" err="1"/>
              <a:t>datelor</a:t>
            </a:r>
            <a:endParaRPr lang="ro-RO" dirty="0"/>
          </a:p>
          <a:p>
            <a:pPr marL="457200" lvl="1" indent="0">
              <a:buNone/>
            </a:pPr>
            <a:r>
              <a:rPr lang="ro-RO" b="1" dirty="0">
                <a:solidFill>
                  <a:srgbClr val="0070C0"/>
                </a:solidFill>
              </a:rPr>
              <a:t>D</a:t>
            </a:r>
            <a:r>
              <a:rPr lang="en-US" b="1" dirty="0">
                <a:solidFill>
                  <a:srgbClr val="0070C0"/>
                </a:solidFill>
              </a:rPr>
              <a:t>ate </a:t>
            </a:r>
            <a:r>
              <a:rPr lang="en-US" b="1" dirty="0" err="1">
                <a:solidFill>
                  <a:srgbClr val="0070C0"/>
                </a:solidFill>
              </a:rPr>
              <a:t>informatice</a:t>
            </a:r>
            <a:endParaRPr lang="en-US" b="1" dirty="0">
              <a:solidFill>
                <a:srgbClr val="0070C0"/>
              </a:solidFill>
            </a:endParaRPr>
          </a:p>
          <a:p>
            <a:pPr lvl="1"/>
            <a:r>
              <a:rPr lang="en-US" dirty="0" err="1"/>
              <a:t>orice</a:t>
            </a:r>
            <a:r>
              <a:rPr lang="en-US" dirty="0"/>
              <a:t> </a:t>
            </a:r>
            <a:r>
              <a:rPr lang="en-US" dirty="0" err="1"/>
              <a:t>reprezentare</a:t>
            </a:r>
            <a:r>
              <a:rPr lang="en-US" dirty="0"/>
              <a:t> a </a:t>
            </a:r>
            <a:r>
              <a:rPr lang="en-US" dirty="0" err="1"/>
              <a:t>faptelor</a:t>
            </a:r>
            <a:r>
              <a:rPr lang="en-US" dirty="0"/>
              <a:t>, </a:t>
            </a:r>
            <a:r>
              <a:rPr lang="en-US" dirty="0" err="1"/>
              <a:t>informațiilor</a:t>
            </a:r>
            <a:r>
              <a:rPr lang="en-US" dirty="0"/>
              <a:t> </a:t>
            </a:r>
            <a:r>
              <a:rPr lang="en-US" dirty="0" err="1"/>
              <a:t>sau</a:t>
            </a:r>
            <a:r>
              <a:rPr lang="en-US" dirty="0"/>
              <a:t> </a:t>
            </a:r>
            <a:r>
              <a:rPr lang="en-US" dirty="0" err="1"/>
              <a:t>conceptelor</a:t>
            </a:r>
            <a:r>
              <a:rPr lang="en-US" dirty="0"/>
              <a:t> </a:t>
            </a:r>
            <a:r>
              <a:rPr lang="en-US" dirty="0" err="1"/>
              <a:t>într</a:t>
            </a:r>
            <a:r>
              <a:rPr lang="en-US" dirty="0"/>
              <a:t>-o </a:t>
            </a:r>
            <a:r>
              <a:rPr lang="en-US" dirty="0" err="1"/>
              <a:t>formă</a:t>
            </a:r>
            <a:r>
              <a:rPr lang="en-US" dirty="0"/>
              <a:t> </a:t>
            </a:r>
            <a:r>
              <a:rPr lang="en-US" dirty="0" err="1"/>
              <a:t>adecvată</a:t>
            </a:r>
            <a:r>
              <a:rPr lang="en-US" dirty="0"/>
              <a:t> </a:t>
            </a:r>
            <a:r>
              <a:rPr lang="en-US" dirty="0" err="1"/>
              <a:t>procesării</a:t>
            </a:r>
            <a:r>
              <a:rPr lang="en-US" dirty="0"/>
              <a:t> </a:t>
            </a:r>
            <a:r>
              <a:rPr lang="en-US" dirty="0" err="1"/>
              <a:t>într</a:t>
            </a:r>
            <a:r>
              <a:rPr lang="en-US" dirty="0"/>
              <a:t>-un </a:t>
            </a:r>
            <a:r>
              <a:rPr lang="en-US" dirty="0" err="1"/>
              <a:t>sistem</a:t>
            </a:r>
            <a:r>
              <a:rPr lang="en-US" dirty="0"/>
              <a:t> informatic, </a:t>
            </a:r>
            <a:r>
              <a:rPr lang="en-US" dirty="0" err="1"/>
              <a:t>inclusiv</a:t>
            </a:r>
            <a:r>
              <a:rPr lang="en-US" dirty="0"/>
              <a:t> un program </a:t>
            </a:r>
            <a:r>
              <a:rPr lang="en-US" dirty="0" err="1"/>
              <a:t>adecvat</a:t>
            </a:r>
            <a:r>
              <a:rPr lang="en-US" dirty="0"/>
              <a:t> </a:t>
            </a:r>
            <a:r>
              <a:rPr lang="en-US" dirty="0" err="1"/>
              <a:t>pentru</a:t>
            </a:r>
            <a:r>
              <a:rPr lang="en-US" dirty="0"/>
              <a:t> a </a:t>
            </a:r>
            <a:r>
              <a:rPr lang="en-US" dirty="0" err="1"/>
              <a:t>determina</a:t>
            </a:r>
            <a:r>
              <a:rPr lang="en-US" dirty="0"/>
              <a:t> un </a:t>
            </a:r>
            <a:r>
              <a:rPr lang="en-US" dirty="0" err="1"/>
              <a:t>sistem</a:t>
            </a:r>
            <a:r>
              <a:rPr lang="en-US" dirty="0"/>
              <a:t> informatic </a:t>
            </a:r>
            <a:r>
              <a:rPr lang="en-US" dirty="0" err="1"/>
              <a:t>să</a:t>
            </a:r>
            <a:r>
              <a:rPr lang="en-US" dirty="0"/>
              <a:t> </a:t>
            </a:r>
            <a:r>
              <a:rPr lang="en-US" dirty="0" err="1"/>
              <a:t>îndeplinească</a:t>
            </a:r>
            <a:r>
              <a:rPr lang="en-US" dirty="0"/>
              <a:t> o </a:t>
            </a:r>
            <a:r>
              <a:rPr lang="en-US" dirty="0" err="1"/>
              <a:t>funcție</a:t>
            </a:r>
            <a:endParaRPr lang="en-US" dirty="0"/>
          </a:p>
        </p:txBody>
      </p:sp>
    </p:spTree>
    <p:extLst>
      <p:ext uri="{BB962C8B-B14F-4D97-AF65-F5344CB8AC3E}">
        <p14:creationId xmlns:p14="http://schemas.microsoft.com/office/powerpoint/2010/main" val="180128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Sur</a:t>
            </a:r>
            <a:r>
              <a:rPr lang="ro-RO" sz="3200" dirty="0">
                <a:solidFill>
                  <a:schemeClr val="bg1"/>
                </a:solidFill>
                <a:latin typeface="Verdana" charset="0"/>
                <a:cs typeface="Verdana" charset="0"/>
              </a:rPr>
              <a:t>se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1F3A46C7-1142-46D6-9246-DACC355FBC4C}"/>
              </a:ext>
            </a:extLst>
          </p:cNvPr>
          <p:cNvPicPr>
            <a:picLocks noChangeAspect="1"/>
          </p:cNvPicPr>
          <p:nvPr/>
        </p:nvPicPr>
        <p:blipFill>
          <a:blip r:embed="rId4"/>
          <a:stretch>
            <a:fillRect/>
          </a:stretch>
        </p:blipFill>
        <p:spPr>
          <a:xfrm>
            <a:off x="35496" y="1052736"/>
            <a:ext cx="1552098" cy="1224136"/>
          </a:xfrm>
          <a:prstGeom prst="rect">
            <a:avLst/>
          </a:prstGeom>
        </p:spPr>
      </p:pic>
      <p:pic>
        <p:nvPicPr>
          <p:cNvPr id="7" name="Picture 6">
            <a:extLst>
              <a:ext uri="{FF2B5EF4-FFF2-40B4-BE49-F238E27FC236}">
                <a16:creationId xmlns:a16="http://schemas.microsoft.com/office/drawing/2014/main" id="{5DC68E51-1FA8-475F-A41B-8667BF33BC47}"/>
              </a:ext>
            </a:extLst>
          </p:cNvPr>
          <p:cNvPicPr>
            <a:picLocks noChangeAspect="1"/>
          </p:cNvPicPr>
          <p:nvPr/>
        </p:nvPicPr>
        <p:blipFill>
          <a:blip r:embed="rId5"/>
          <a:stretch>
            <a:fillRect/>
          </a:stretch>
        </p:blipFill>
        <p:spPr>
          <a:xfrm>
            <a:off x="1619672" y="1180042"/>
            <a:ext cx="1214352" cy="969523"/>
          </a:xfrm>
          <a:prstGeom prst="rect">
            <a:avLst/>
          </a:prstGeom>
        </p:spPr>
      </p:pic>
      <p:pic>
        <p:nvPicPr>
          <p:cNvPr id="1026" name="Picture 2" descr="What is a Server?">
            <a:extLst>
              <a:ext uri="{FF2B5EF4-FFF2-40B4-BE49-F238E27FC236}">
                <a16:creationId xmlns:a16="http://schemas.microsoft.com/office/drawing/2014/main" id="{E4E47E0B-947D-44AF-885D-9739702A393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0961"/>
          <a:stretch/>
        </p:blipFill>
        <p:spPr bwMode="auto">
          <a:xfrm>
            <a:off x="2987824" y="1268760"/>
            <a:ext cx="1080120" cy="7996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28BAF59-E431-4BE5-AACF-1BD6AA00C9CB}"/>
              </a:ext>
            </a:extLst>
          </p:cNvPr>
          <p:cNvPicPr>
            <a:picLocks noChangeAspect="1"/>
          </p:cNvPicPr>
          <p:nvPr/>
        </p:nvPicPr>
        <p:blipFill>
          <a:blip r:embed="rId7"/>
          <a:stretch>
            <a:fillRect/>
          </a:stretch>
        </p:blipFill>
        <p:spPr>
          <a:xfrm>
            <a:off x="4211960" y="1063499"/>
            <a:ext cx="1443236" cy="1160716"/>
          </a:xfrm>
          <a:prstGeom prst="rect">
            <a:avLst/>
          </a:prstGeom>
        </p:spPr>
      </p:pic>
      <p:pic>
        <p:nvPicPr>
          <p:cNvPr id="15" name="Picture 14">
            <a:extLst>
              <a:ext uri="{FF2B5EF4-FFF2-40B4-BE49-F238E27FC236}">
                <a16:creationId xmlns:a16="http://schemas.microsoft.com/office/drawing/2014/main" id="{99DDA323-6FF4-46EF-9091-F5C43AA13A1B}"/>
              </a:ext>
            </a:extLst>
          </p:cNvPr>
          <p:cNvPicPr>
            <a:picLocks noChangeAspect="1"/>
          </p:cNvPicPr>
          <p:nvPr/>
        </p:nvPicPr>
        <p:blipFill>
          <a:blip r:embed="rId8"/>
          <a:stretch>
            <a:fillRect/>
          </a:stretch>
        </p:blipFill>
        <p:spPr>
          <a:xfrm>
            <a:off x="5580112" y="1112944"/>
            <a:ext cx="1098054" cy="1100719"/>
          </a:xfrm>
          <a:prstGeom prst="rect">
            <a:avLst/>
          </a:prstGeom>
        </p:spPr>
      </p:pic>
      <p:pic>
        <p:nvPicPr>
          <p:cNvPr id="17" name="Picture 16">
            <a:extLst>
              <a:ext uri="{FF2B5EF4-FFF2-40B4-BE49-F238E27FC236}">
                <a16:creationId xmlns:a16="http://schemas.microsoft.com/office/drawing/2014/main" id="{9B9351AB-0F8D-477A-A4D5-133B58721B95}"/>
              </a:ext>
            </a:extLst>
          </p:cNvPr>
          <p:cNvPicPr>
            <a:picLocks noChangeAspect="1"/>
          </p:cNvPicPr>
          <p:nvPr/>
        </p:nvPicPr>
        <p:blipFill>
          <a:blip r:embed="rId9"/>
          <a:stretch>
            <a:fillRect/>
          </a:stretch>
        </p:blipFill>
        <p:spPr>
          <a:xfrm>
            <a:off x="6732240" y="1216088"/>
            <a:ext cx="1205358" cy="855538"/>
          </a:xfrm>
          <a:prstGeom prst="rect">
            <a:avLst/>
          </a:prstGeom>
        </p:spPr>
      </p:pic>
      <p:pic>
        <p:nvPicPr>
          <p:cNvPr id="19" name="Picture 18">
            <a:extLst>
              <a:ext uri="{FF2B5EF4-FFF2-40B4-BE49-F238E27FC236}">
                <a16:creationId xmlns:a16="http://schemas.microsoft.com/office/drawing/2014/main" id="{E8F37D80-C902-443A-AFFC-AD8CAF68D8CF}"/>
              </a:ext>
            </a:extLst>
          </p:cNvPr>
          <p:cNvPicPr>
            <a:picLocks noChangeAspect="1"/>
          </p:cNvPicPr>
          <p:nvPr/>
        </p:nvPicPr>
        <p:blipFill>
          <a:blip r:embed="rId10"/>
          <a:stretch>
            <a:fillRect/>
          </a:stretch>
        </p:blipFill>
        <p:spPr>
          <a:xfrm>
            <a:off x="7956376" y="1066769"/>
            <a:ext cx="1127648" cy="1100719"/>
          </a:xfrm>
          <a:prstGeom prst="rect">
            <a:avLst/>
          </a:prstGeom>
        </p:spPr>
      </p:pic>
      <p:pic>
        <p:nvPicPr>
          <p:cNvPr id="21" name="Picture 20">
            <a:extLst>
              <a:ext uri="{FF2B5EF4-FFF2-40B4-BE49-F238E27FC236}">
                <a16:creationId xmlns:a16="http://schemas.microsoft.com/office/drawing/2014/main" id="{5428B946-33A5-4A5A-89F9-1E2AE3B8E297}"/>
              </a:ext>
            </a:extLst>
          </p:cNvPr>
          <p:cNvPicPr>
            <a:picLocks noChangeAspect="1"/>
          </p:cNvPicPr>
          <p:nvPr/>
        </p:nvPicPr>
        <p:blipFill>
          <a:blip r:embed="rId11"/>
          <a:stretch>
            <a:fillRect/>
          </a:stretch>
        </p:blipFill>
        <p:spPr>
          <a:xfrm>
            <a:off x="35496" y="2545388"/>
            <a:ext cx="1178730" cy="969235"/>
          </a:xfrm>
          <a:prstGeom prst="rect">
            <a:avLst/>
          </a:prstGeom>
        </p:spPr>
      </p:pic>
      <p:pic>
        <p:nvPicPr>
          <p:cNvPr id="23" name="Picture 22">
            <a:extLst>
              <a:ext uri="{FF2B5EF4-FFF2-40B4-BE49-F238E27FC236}">
                <a16:creationId xmlns:a16="http://schemas.microsoft.com/office/drawing/2014/main" id="{788E48E0-8CEC-4753-A86F-6754B9D6B164}"/>
              </a:ext>
            </a:extLst>
          </p:cNvPr>
          <p:cNvPicPr>
            <a:picLocks noChangeAspect="1"/>
          </p:cNvPicPr>
          <p:nvPr/>
        </p:nvPicPr>
        <p:blipFill>
          <a:blip r:embed="rId12"/>
          <a:stretch>
            <a:fillRect/>
          </a:stretch>
        </p:blipFill>
        <p:spPr>
          <a:xfrm>
            <a:off x="1403648" y="2450439"/>
            <a:ext cx="1542088" cy="1092451"/>
          </a:xfrm>
          <a:prstGeom prst="rect">
            <a:avLst/>
          </a:prstGeom>
        </p:spPr>
      </p:pic>
      <p:pic>
        <p:nvPicPr>
          <p:cNvPr id="25" name="Picture 24">
            <a:extLst>
              <a:ext uri="{FF2B5EF4-FFF2-40B4-BE49-F238E27FC236}">
                <a16:creationId xmlns:a16="http://schemas.microsoft.com/office/drawing/2014/main" id="{EAA113BE-0D99-4817-9CA9-D03A12186B3A}"/>
              </a:ext>
            </a:extLst>
          </p:cNvPr>
          <p:cNvPicPr>
            <a:picLocks noChangeAspect="1"/>
          </p:cNvPicPr>
          <p:nvPr/>
        </p:nvPicPr>
        <p:blipFill>
          <a:blip r:embed="rId13"/>
          <a:stretch>
            <a:fillRect/>
          </a:stretch>
        </p:blipFill>
        <p:spPr>
          <a:xfrm>
            <a:off x="3059832" y="2420888"/>
            <a:ext cx="1252310" cy="1276627"/>
          </a:xfrm>
          <a:prstGeom prst="rect">
            <a:avLst/>
          </a:prstGeom>
        </p:spPr>
      </p:pic>
      <p:pic>
        <p:nvPicPr>
          <p:cNvPr id="27" name="Picture 26">
            <a:extLst>
              <a:ext uri="{FF2B5EF4-FFF2-40B4-BE49-F238E27FC236}">
                <a16:creationId xmlns:a16="http://schemas.microsoft.com/office/drawing/2014/main" id="{C7043A15-FCA2-4589-9242-759EBE6C5057}"/>
              </a:ext>
            </a:extLst>
          </p:cNvPr>
          <p:cNvPicPr>
            <a:picLocks noChangeAspect="1"/>
          </p:cNvPicPr>
          <p:nvPr/>
        </p:nvPicPr>
        <p:blipFill>
          <a:blip r:embed="rId14"/>
          <a:stretch>
            <a:fillRect/>
          </a:stretch>
        </p:blipFill>
        <p:spPr>
          <a:xfrm>
            <a:off x="4355976" y="2565093"/>
            <a:ext cx="1399201" cy="988215"/>
          </a:xfrm>
          <a:prstGeom prst="rect">
            <a:avLst/>
          </a:prstGeom>
        </p:spPr>
      </p:pic>
      <p:pic>
        <p:nvPicPr>
          <p:cNvPr id="29" name="Picture 28">
            <a:extLst>
              <a:ext uri="{FF2B5EF4-FFF2-40B4-BE49-F238E27FC236}">
                <a16:creationId xmlns:a16="http://schemas.microsoft.com/office/drawing/2014/main" id="{70D6CAA9-7A11-4842-9FC7-3ECC6805E37D}"/>
              </a:ext>
            </a:extLst>
          </p:cNvPr>
          <p:cNvPicPr>
            <a:picLocks noChangeAspect="1"/>
          </p:cNvPicPr>
          <p:nvPr/>
        </p:nvPicPr>
        <p:blipFill>
          <a:blip r:embed="rId15"/>
          <a:stretch>
            <a:fillRect/>
          </a:stretch>
        </p:blipFill>
        <p:spPr>
          <a:xfrm>
            <a:off x="5580112" y="2697769"/>
            <a:ext cx="1135534" cy="855539"/>
          </a:xfrm>
          <a:prstGeom prst="rect">
            <a:avLst/>
          </a:prstGeom>
        </p:spPr>
      </p:pic>
      <p:pic>
        <p:nvPicPr>
          <p:cNvPr id="31" name="Picture 30">
            <a:extLst>
              <a:ext uri="{FF2B5EF4-FFF2-40B4-BE49-F238E27FC236}">
                <a16:creationId xmlns:a16="http://schemas.microsoft.com/office/drawing/2014/main" id="{40771EAA-0246-42CA-808C-9BC3B40E98A1}"/>
              </a:ext>
            </a:extLst>
          </p:cNvPr>
          <p:cNvPicPr>
            <a:picLocks noChangeAspect="1"/>
          </p:cNvPicPr>
          <p:nvPr/>
        </p:nvPicPr>
        <p:blipFill>
          <a:blip r:embed="rId16"/>
          <a:stretch>
            <a:fillRect/>
          </a:stretch>
        </p:blipFill>
        <p:spPr>
          <a:xfrm>
            <a:off x="6804248" y="2543944"/>
            <a:ext cx="1135534" cy="1009364"/>
          </a:xfrm>
          <a:prstGeom prst="rect">
            <a:avLst/>
          </a:prstGeom>
        </p:spPr>
      </p:pic>
      <p:pic>
        <p:nvPicPr>
          <p:cNvPr id="1025" name="Picture 1024">
            <a:extLst>
              <a:ext uri="{FF2B5EF4-FFF2-40B4-BE49-F238E27FC236}">
                <a16:creationId xmlns:a16="http://schemas.microsoft.com/office/drawing/2014/main" id="{12A7E402-3A3B-4988-AA9D-294E3FA58D80}"/>
              </a:ext>
            </a:extLst>
          </p:cNvPr>
          <p:cNvPicPr>
            <a:picLocks noChangeAspect="1"/>
          </p:cNvPicPr>
          <p:nvPr/>
        </p:nvPicPr>
        <p:blipFill>
          <a:blip r:embed="rId17"/>
          <a:stretch>
            <a:fillRect/>
          </a:stretch>
        </p:blipFill>
        <p:spPr>
          <a:xfrm>
            <a:off x="7956376" y="2520023"/>
            <a:ext cx="1076241" cy="1144846"/>
          </a:xfrm>
          <a:prstGeom prst="rect">
            <a:avLst/>
          </a:prstGeom>
        </p:spPr>
      </p:pic>
      <p:pic>
        <p:nvPicPr>
          <p:cNvPr id="1028" name="Picture 1027">
            <a:extLst>
              <a:ext uri="{FF2B5EF4-FFF2-40B4-BE49-F238E27FC236}">
                <a16:creationId xmlns:a16="http://schemas.microsoft.com/office/drawing/2014/main" id="{BE9D84AA-FF69-4AFB-80E3-6ACBEAD9FE6B}"/>
              </a:ext>
            </a:extLst>
          </p:cNvPr>
          <p:cNvPicPr>
            <a:picLocks noChangeAspect="1"/>
          </p:cNvPicPr>
          <p:nvPr/>
        </p:nvPicPr>
        <p:blipFill>
          <a:blip r:embed="rId18"/>
          <a:stretch>
            <a:fillRect/>
          </a:stretch>
        </p:blipFill>
        <p:spPr>
          <a:xfrm>
            <a:off x="141358" y="3789040"/>
            <a:ext cx="1340374" cy="1136162"/>
          </a:xfrm>
          <a:prstGeom prst="rect">
            <a:avLst/>
          </a:prstGeom>
        </p:spPr>
      </p:pic>
      <p:pic>
        <p:nvPicPr>
          <p:cNvPr id="1030" name="Picture 1029">
            <a:extLst>
              <a:ext uri="{FF2B5EF4-FFF2-40B4-BE49-F238E27FC236}">
                <a16:creationId xmlns:a16="http://schemas.microsoft.com/office/drawing/2014/main" id="{AEE22EA4-7EA8-48B8-A966-8C0D6DB47839}"/>
              </a:ext>
            </a:extLst>
          </p:cNvPr>
          <p:cNvPicPr>
            <a:picLocks noChangeAspect="1"/>
          </p:cNvPicPr>
          <p:nvPr/>
        </p:nvPicPr>
        <p:blipFill>
          <a:blip r:embed="rId19"/>
          <a:stretch>
            <a:fillRect/>
          </a:stretch>
        </p:blipFill>
        <p:spPr>
          <a:xfrm>
            <a:off x="1587594" y="3789040"/>
            <a:ext cx="786077" cy="1298134"/>
          </a:xfrm>
          <a:prstGeom prst="rect">
            <a:avLst/>
          </a:prstGeom>
        </p:spPr>
      </p:pic>
      <p:pic>
        <p:nvPicPr>
          <p:cNvPr id="1032" name="Picture 1031">
            <a:extLst>
              <a:ext uri="{FF2B5EF4-FFF2-40B4-BE49-F238E27FC236}">
                <a16:creationId xmlns:a16="http://schemas.microsoft.com/office/drawing/2014/main" id="{C9E51B79-D05F-4BDC-A6FC-00C9A3A94F6E}"/>
              </a:ext>
            </a:extLst>
          </p:cNvPr>
          <p:cNvPicPr>
            <a:picLocks noChangeAspect="1"/>
          </p:cNvPicPr>
          <p:nvPr/>
        </p:nvPicPr>
        <p:blipFill>
          <a:blip r:embed="rId20"/>
          <a:stretch>
            <a:fillRect/>
          </a:stretch>
        </p:blipFill>
        <p:spPr>
          <a:xfrm>
            <a:off x="2479533" y="3926754"/>
            <a:ext cx="1135534" cy="966556"/>
          </a:xfrm>
          <a:prstGeom prst="rect">
            <a:avLst/>
          </a:prstGeom>
        </p:spPr>
      </p:pic>
      <p:pic>
        <p:nvPicPr>
          <p:cNvPr id="1034" name="Picture 1033">
            <a:extLst>
              <a:ext uri="{FF2B5EF4-FFF2-40B4-BE49-F238E27FC236}">
                <a16:creationId xmlns:a16="http://schemas.microsoft.com/office/drawing/2014/main" id="{0F969BAE-998D-4961-9EC0-D24BF5E6574A}"/>
              </a:ext>
            </a:extLst>
          </p:cNvPr>
          <p:cNvPicPr>
            <a:picLocks noChangeAspect="1"/>
          </p:cNvPicPr>
          <p:nvPr/>
        </p:nvPicPr>
        <p:blipFill>
          <a:blip r:embed="rId21"/>
          <a:stretch>
            <a:fillRect/>
          </a:stretch>
        </p:blipFill>
        <p:spPr>
          <a:xfrm>
            <a:off x="3819810" y="3910147"/>
            <a:ext cx="1068998" cy="1065769"/>
          </a:xfrm>
          <a:prstGeom prst="rect">
            <a:avLst/>
          </a:prstGeom>
        </p:spPr>
      </p:pic>
      <p:pic>
        <p:nvPicPr>
          <p:cNvPr id="1036" name="Picture 1035">
            <a:extLst>
              <a:ext uri="{FF2B5EF4-FFF2-40B4-BE49-F238E27FC236}">
                <a16:creationId xmlns:a16="http://schemas.microsoft.com/office/drawing/2014/main" id="{1B82BDD8-C2F9-4708-8CD5-C7F97863C317}"/>
              </a:ext>
            </a:extLst>
          </p:cNvPr>
          <p:cNvPicPr>
            <a:picLocks noChangeAspect="1"/>
          </p:cNvPicPr>
          <p:nvPr/>
        </p:nvPicPr>
        <p:blipFill>
          <a:blip r:embed="rId22"/>
          <a:stretch>
            <a:fillRect/>
          </a:stretch>
        </p:blipFill>
        <p:spPr>
          <a:xfrm>
            <a:off x="5031455" y="3899945"/>
            <a:ext cx="824588" cy="1053282"/>
          </a:xfrm>
          <a:prstGeom prst="rect">
            <a:avLst/>
          </a:prstGeom>
        </p:spPr>
      </p:pic>
      <p:pic>
        <p:nvPicPr>
          <p:cNvPr id="1038" name="Picture 1037">
            <a:extLst>
              <a:ext uri="{FF2B5EF4-FFF2-40B4-BE49-F238E27FC236}">
                <a16:creationId xmlns:a16="http://schemas.microsoft.com/office/drawing/2014/main" id="{9CC8BC95-B981-427C-9D31-EC1A9D250BCD}"/>
              </a:ext>
            </a:extLst>
          </p:cNvPr>
          <p:cNvPicPr>
            <a:picLocks noChangeAspect="1"/>
          </p:cNvPicPr>
          <p:nvPr/>
        </p:nvPicPr>
        <p:blipFill>
          <a:blip r:embed="rId23"/>
          <a:stretch>
            <a:fillRect/>
          </a:stretch>
        </p:blipFill>
        <p:spPr>
          <a:xfrm>
            <a:off x="5940152" y="3923140"/>
            <a:ext cx="1347190" cy="973784"/>
          </a:xfrm>
          <a:prstGeom prst="rect">
            <a:avLst/>
          </a:prstGeom>
        </p:spPr>
      </p:pic>
      <p:pic>
        <p:nvPicPr>
          <p:cNvPr id="1040" name="Picture 1039">
            <a:extLst>
              <a:ext uri="{FF2B5EF4-FFF2-40B4-BE49-F238E27FC236}">
                <a16:creationId xmlns:a16="http://schemas.microsoft.com/office/drawing/2014/main" id="{79BD5883-EE1C-4EB5-8751-8BB985A8DA73}"/>
              </a:ext>
            </a:extLst>
          </p:cNvPr>
          <p:cNvPicPr>
            <a:picLocks noChangeAspect="1"/>
          </p:cNvPicPr>
          <p:nvPr/>
        </p:nvPicPr>
        <p:blipFill>
          <a:blip r:embed="rId24"/>
          <a:stretch>
            <a:fillRect/>
          </a:stretch>
        </p:blipFill>
        <p:spPr>
          <a:xfrm>
            <a:off x="7592848" y="3976067"/>
            <a:ext cx="1135534" cy="736634"/>
          </a:xfrm>
          <a:prstGeom prst="rect">
            <a:avLst/>
          </a:prstGeom>
        </p:spPr>
      </p:pic>
      <p:pic>
        <p:nvPicPr>
          <p:cNvPr id="1042" name="Picture 1041">
            <a:extLst>
              <a:ext uri="{FF2B5EF4-FFF2-40B4-BE49-F238E27FC236}">
                <a16:creationId xmlns:a16="http://schemas.microsoft.com/office/drawing/2014/main" id="{614B8264-A1EC-4F9E-A6F8-426AE181D6B3}"/>
              </a:ext>
            </a:extLst>
          </p:cNvPr>
          <p:cNvPicPr>
            <a:picLocks noChangeAspect="1"/>
          </p:cNvPicPr>
          <p:nvPr/>
        </p:nvPicPr>
        <p:blipFill>
          <a:blip r:embed="rId25"/>
          <a:stretch>
            <a:fillRect/>
          </a:stretch>
        </p:blipFill>
        <p:spPr>
          <a:xfrm>
            <a:off x="-36512" y="5237239"/>
            <a:ext cx="565973" cy="1200821"/>
          </a:xfrm>
          <a:prstGeom prst="rect">
            <a:avLst/>
          </a:prstGeom>
        </p:spPr>
      </p:pic>
      <p:pic>
        <p:nvPicPr>
          <p:cNvPr id="1044" name="Picture 1043">
            <a:extLst>
              <a:ext uri="{FF2B5EF4-FFF2-40B4-BE49-F238E27FC236}">
                <a16:creationId xmlns:a16="http://schemas.microsoft.com/office/drawing/2014/main" id="{FF291215-3EE9-42F1-9D6B-E6BB17D3FE5D}"/>
              </a:ext>
            </a:extLst>
          </p:cNvPr>
          <p:cNvPicPr>
            <a:picLocks noChangeAspect="1"/>
          </p:cNvPicPr>
          <p:nvPr/>
        </p:nvPicPr>
        <p:blipFill>
          <a:blip r:embed="rId26"/>
          <a:stretch>
            <a:fillRect/>
          </a:stretch>
        </p:blipFill>
        <p:spPr>
          <a:xfrm>
            <a:off x="539552" y="5260387"/>
            <a:ext cx="1206618" cy="1144846"/>
          </a:xfrm>
          <a:prstGeom prst="rect">
            <a:avLst/>
          </a:prstGeom>
        </p:spPr>
      </p:pic>
      <p:pic>
        <p:nvPicPr>
          <p:cNvPr id="1046" name="Picture 1045">
            <a:extLst>
              <a:ext uri="{FF2B5EF4-FFF2-40B4-BE49-F238E27FC236}">
                <a16:creationId xmlns:a16="http://schemas.microsoft.com/office/drawing/2014/main" id="{A8C2B44F-0920-444B-96A1-B1953EC2F1C8}"/>
              </a:ext>
            </a:extLst>
          </p:cNvPr>
          <p:cNvPicPr>
            <a:picLocks noChangeAspect="1"/>
          </p:cNvPicPr>
          <p:nvPr/>
        </p:nvPicPr>
        <p:blipFill>
          <a:blip r:embed="rId27"/>
          <a:stretch>
            <a:fillRect/>
          </a:stretch>
        </p:blipFill>
        <p:spPr>
          <a:xfrm>
            <a:off x="1691680" y="5250144"/>
            <a:ext cx="1236472" cy="1182241"/>
          </a:xfrm>
          <a:prstGeom prst="rect">
            <a:avLst/>
          </a:prstGeom>
        </p:spPr>
      </p:pic>
      <p:pic>
        <p:nvPicPr>
          <p:cNvPr id="1048" name="Picture 1047">
            <a:extLst>
              <a:ext uri="{FF2B5EF4-FFF2-40B4-BE49-F238E27FC236}">
                <a16:creationId xmlns:a16="http://schemas.microsoft.com/office/drawing/2014/main" id="{4E2A4394-0E15-4593-9006-8ED843DB8C88}"/>
              </a:ext>
            </a:extLst>
          </p:cNvPr>
          <p:cNvPicPr>
            <a:picLocks noChangeAspect="1"/>
          </p:cNvPicPr>
          <p:nvPr/>
        </p:nvPicPr>
        <p:blipFill>
          <a:blip r:embed="rId28"/>
          <a:stretch>
            <a:fillRect/>
          </a:stretch>
        </p:blipFill>
        <p:spPr>
          <a:xfrm>
            <a:off x="2843808" y="5350256"/>
            <a:ext cx="1227660" cy="935360"/>
          </a:xfrm>
          <a:prstGeom prst="rect">
            <a:avLst/>
          </a:prstGeom>
        </p:spPr>
      </p:pic>
      <p:pic>
        <p:nvPicPr>
          <p:cNvPr id="1050" name="Picture 1049">
            <a:extLst>
              <a:ext uri="{FF2B5EF4-FFF2-40B4-BE49-F238E27FC236}">
                <a16:creationId xmlns:a16="http://schemas.microsoft.com/office/drawing/2014/main" id="{4875B6AC-8B81-4AF5-A43A-F74A184E2E42}"/>
              </a:ext>
            </a:extLst>
          </p:cNvPr>
          <p:cNvPicPr>
            <a:picLocks noChangeAspect="1"/>
          </p:cNvPicPr>
          <p:nvPr/>
        </p:nvPicPr>
        <p:blipFill>
          <a:blip r:embed="rId29"/>
          <a:stretch>
            <a:fillRect/>
          </a:stretch>
        </p:blipFill>
        <p:spPr>
          <a:xfrm>
            <a:off x="4196118" y="5166805"/>
            <a:ext cx="1135534" cy="1087870"/>
          </a:xfrm>
          <a:prstGeom prst="rect">
            <a:avLst/>
          </a:prstGeom>
        </p:spPr>
      </p:pic>
      <p:pic>
        <p:nvPicPr>
          <p:cNvPr id="1052" name="Picture 1051">
            <a:extLst>
              <a:ext uri="{FF2B5EF4-FFF2-40B4-BE49-F238E27FC236}">
                <a16:creationId xmlns:a16="http://schemas.microsoft.com/office/drawing/2014/main" id="{334186FC-36E7-42D4-84B9-E58E3767AF3F}"/>
              </a:ext>
            </a:extLst>
          </p:cNvPr>
          <p:cNvPicPr>
            <a:picLocks noChangeAspect="1"/>
          </p:cNvPicPr>
          <p:nvPr/>
        </p:nvPicPr>
        <p:blipFill>
          <a:blip r:embed="rId30"/>
          <a:stretch>
            <a:fillRect/>
          </a:stretch>
        </p:blipFill>
        <p:spPr>
          <a:xfrm>
            <a:off x="5443749" y="5101272"/>
            <a:ext cx="1475656" cy="465037"/>
          </a:xfrm>
          <a:prstGeom prst="rect">
            <a:avLst/>
          </a:prstGeom>
        </p:spPr>
      </p:pic>
      <p:pic>
        <p:nvPicPr>
          <p:cNvPr id="1054" name="Picture 1053">
            <a:extLst>
              <a:ext uri="{FF2B5EF4-FFF2-40B4-BE49-F238E27FC236}">
                <a16:creationId xmlns:a16="http://schemas.microsoft.com/office/drawing/2014/main" id="{775866EA-4513-4018-8F67-8C4B1FD5BF8D}"/>
              </a:ext>
            </a:extLst>
          </p:cNvPr>
          <p:cNvPicPr>
            <a:picLocks noChangeAspect="1"/>
          </p:cNvPicPr>
          <p:nvPr/>
        </p:nvPicPr>
        <p:blipFill>
          <a:blip r:embed="rId31"/>
          <a:stretch>
            <a:fillRect/>
          </a:stretch>
        </p:blipFill>
        <p:spPr>
          <a:xfrm>
            <a:off x="6442171" y="5637909"/>
            <a:ext cx="1239788" cy="845788"/>
          </a:xfrm>
          <a:prstGeom prst="rect">
            <a:avLst/>
          </a:prstGeom>
        </p:spPr>
      </p:pic>
      <p:pic>
        <p:nvPicPr>
          <p:cNvPr id="1056" name="Picture 1055">
            <a:extLst>
              <a:ext uri="{FF2B5EF4-FFF2-40B4-BE49-F238E27FC236}">
                <a16:creationId xmlns:a16="http://schemas.microsoft.com/office/drawing/2014/main" id="{AD121D74-7A51-479A-98A1-AE25247D12B0}"/>
              </a:ext>
            </a:extLst>
          </p:cNvPr>
          <p:cNvPicPr>
            <a:picLocks noChangeAspect="1"/>
          </p:cNvPicPr>
          <p:nvPr/>
        </p:nvPicPr>
        <p:blipFill>
          <a:blip r:embed="rId32"/>
          <a:stretch>
            <a:fillRect/>
          </a:stretch>
        </p:blipFill>
        <p:spPr>
          <a:xfrm>
            <a:off x="7828143" y="5111250"/>
            <a:ext cx="1061127" cy="1253456"/>
          </a:xfrm>
          <a:prstGeom prst="rect">
            <a:avLst/>
          </a:prstGeom>
        </p:spPr>
      </p:pic>
    </p:spTree>
    <p:extLst>
      <p:ext uri="{BB962C8B-B14F-4D97-AF65-F5344CB8AC3E}">
        <p14:creationId xmlns:p14="http://schemas.microsoft.com/office/powerpoint/2010/main" val="2144922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5167C5-F14A-4852-8B0D-2C2231C6BEDF}"/>
              </a:ext>
            </a:extLst>
          </p:cNvPr>
          <p:cNvPicPr>
            <a:picLocks noChangeAspect="1"/>
          </p:cNvPicPr>
          <p:nvPr/>
        </p:nvPicPr>
        <p:blipFill>
          <a:blip r:embed="rId3"/>
          <a:stretch>
            <a:fillRect/>
          </a:stretch>
        </p:blipFill>
        <p:spPr>
          <a:xfrm>
            <a:off x="7148165" y="5430199"/>
            <a:ext cx="1887885" cy="1090531"/>
          </a:xfrm>
          <a:prstGeom prst="rect">
            <a:avLst/>
          </a:prstGeom>
        </p:spPr>
      </p:pic>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err="1">
                <a:solidFill>
                  <a:schemeClr val="bg1"/>
                </a:solidFill>
                <a:latin typeface="Verdana" charset="0"/>
                <a:cs typeface="Verdana" charset="0"/>
              </a:rPr>
              <a:t>Caracteristic</a:t>
            </a:r>
            <a:r>
              <a:rPr lang="ro-RO" sz="3200" dirty="0">
                <a:solidFill>
                  <a:schemeClr val="bg1"/>
                </a:solidFill>
                <a:latin typeface="Verdana" charset="0"/>
                <a:cs typeface="Verdana" charset="0"/>
              </a:rPr>
              <a:t>i ale datelor</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ro-RO" dirty="0">
                <a:ea typeface="Verdana" panose="020B0604030504040204" pitchFamily="34" charset="0"/>
              </a:rPr>
              <a:t>Probele/datele e</a:t>
            </a:r>
            <a:r>
              <a:rPr lang="en-GB" dirty="0" err="1">
                <a:ea typeface="Verdana" panose="020B0604030504040204" pitchFamily="34" charset="0"/>
              </a:rPr>
              <a:t>lectronic</a:t>
            </a:r>
            <a:r>
              <a:rPr lang="ro-RO" dirty="0">
                <a:ea typeface="Verdana" panose="020B0604030504040204" pitchFamily="34" charset="0"/>
              </a:rPr>
              <a:t>e sunt unice</a:t>
            </a:r>
            <a:r>
              <a:rPr lang="en-GB" dirty="0">
                <a:ea typeface="Verdana" panose="020B0604030504040204" pitchFamily="34" charset="0"/>
              </a:rPr>
              <a:t>:</a:t>
            </a:r>
          </a:p>
          <a:p>
            <a:r>
              <a:rPr lang="ro-RO" b="1" dirty="0">
                <a:solidFill>
                  <a:srgbClr val="0070C0"/>
                </a:solidFill>
              </a:rPr>
              <a:t>Generate de utilizator</a:t>
            </a:r>
            <a:r>
              <a:rPr lang="en-GB" b="1" dirty="0">
                <a:solidFill>
                  <a:srgbClr val="0070C0"/>
                </a:solidFill>
              </a:rPr>
              <a:t> </a:t>
            </a:r>
            <a:r>
              <a:rPr lang="en-GB" dirty="0"/>
              <a:t>– doc</a:t>
            </a:r>
            <a:r>
              <a:rPr lang="ro-RO" dirty="0" err="1"/>
              <a:t>umente</a:t>
            </a:r>
            <a:r>
              <a:rPr lang="ro-RO" dirty="0"/>
              <a:t>,</a:t>
            </a:r>
            <a:r>
              <a:rPr lang="en-GB" dirty="0"/>
              <a:t> </a:t>
            </a:r>
            <a:r>
              <a:rPr lang="ro-RO" dirty="0"/>
              <a:t>fotografii</a:t>
            </a:r>
            <a:r>
              <a:rPr lang="en-GB" dirty="0"/>
              <a:t>, etc</a:t>
            </a:r>
          </a:p>
          <a:p>
            <a:r>
              <a:rPr lang="en-GB" b="1" dirty="0">
                <a:solidFill>
                  <a:srgbClr val="0070C0"/>
                </a:solidFill>
              </a:rPr>
              <a:t>Generate</a:t>
            </a:r>
            <a:r>
              <a:rPr lang="ro-RO" b="1" dirty="0">
                <a:solidFill>
                  <a:srgbClr val="0070C0"/>
                </a:solidFill>
              </a:rPr>
              <a:t> </a:t>
            </a:r>
            <a:r>
              <a:rPr lang="en-GB" b="1" dirty="0">
                <a:solidFill>
                  <a:srgbClr val="0070C0"/>
                </a:solidFill>
              </a:rPr>
              <a:t>d</a:t>
            </a:r>
            <a:r>
              <a:rPr lang="ro-RO" b="1" dirty="0">
                <a:solidFill>
                  <a:srgbClr val="0070C0"/>
                </a:solidFill>
              </a:rPr>
              <a:t>e dispozitiv</a:t>
            </a:r>
            <a:r>
              <a:rPr lang="en-GB" b="1" dirty="0">
                <a:solidFill>
                  <a:srgbClr val="0070C0"/>
                </a:solidFill>
              </a:rPr>
              <a:t> </a:t>
            </a:r>
            <a:r>
              <a:rPr lang="en-GB" dirty="0"/>
              <a:t>- </a:t>
            </a:r>
            <a:r>
              <a:rPr lang="en-GB" dirty="0" err="1"/>
              <a:t>istori</a:t>
            </a:r>
            <a:r>
              <a:rPr lang="ro-RO" dirty="0"/>
              <a:t>c</a:t>
            </a:r>
            <a:r>
              <a:rPr lang="en-GB" dirty="0"/>
              <a:t>, </a:t>
            </a:r>
            <a:r>
              <a:rPr lang="ro-RO" dirty="0"/>
              <a:t>registre</a:t>
            </a:r>
            <a:endParaRPr lang="en-GB" dirty="0"/>
          </a:p>
          <a:p>
            <a:r>
              <a:rPr lang="en-GB" b="1" dirty="0" err="1">
                <a:solidFill>
                  <a:srgbClr val="0070C0"/>
                </a:solidFill>
              </a:rPr>
              <a:t>Invi</a:t>
            </a:r>
            <a:r>
              <a:rPr lang="ro-RO" b="1" dirty="0" err="1">
                <a:solidFill>
                  <a:srgbClr val="0070C0"/>
                </a:solidFill>
              </a:rPr>
              <a:t>zibile</a:t>
            </a:r>
            <a:r>
              <a:rPr lang="en-GB" b="1" dirty="0">
                <a:solidFill>
                  <a:srgbClr val="0070C0"/>
                </a:solidFill>
              </a:rPr>
              <a:t> </a:t>
            </a:r>
            <a:r>
              <a:rPr lang="en-GB" dirty="0"/>
              <a:t>– </a:t>
            </a:r>
            <a:r>
              <a:rPr lang="ro-RO" dirty="0"/>
              <a:t>pentru nespecialiști</a:t>
            </a:r>
            <a:endParaRPr lang="en-US" dirty="0"/>
          </a:p>
          <a:p>
            <a:r>
              <a:rPr lang="en-US" b="1" dirty="0">
                <a:solidFill>
                  <a:srgbClr val="0070C0"/>
                </a:solidFill>
              </a:rPr>
              <a:t>Interpret</a:t>
            </a:r>
            <a:r>
              <a:rPr lang="ro-RO" b="1" dirty="0" err="1">
                <a:solidFill>
                  <a:srgbClr val="0070C0"/>
                </a:solidFill>
              </a:rPr>
              <a:t>ate</a:t>
            </a:r>
            <a:r>
              <a:rPr lang="en-US" b="1" dirty="0">
                <a:solidFill>
                  <a:srgbClr val="0070C0"/>
                </a:solidFill>
              </a:rPr>
              <a:t> </a:t>
            </a:r>
            <a:r>
              <a:rPr lang="en-US" dirty="0"/>
              <a:t>–</a:t>
            </a:r>
            <a:r>
              <a:rPr lang="en-US" b="1" dirty="0">
                <a:solidFill>
                  <a:srgbClr val="0070C0"/>
                </a:solidFill>
              </a:rPr>
              <a:t> </a:t>
            </a:r>
            <a:r>
              <a:rPr lang="ro-RO" dirty="0"/>
              <a:t>de către un </a:t>
            </a:r>
            <a:r>
              <a:rPr lang="en-US" dirty="0"/>
              <a:t>specialist</a:t>
            </a:r>
          </a:p>
          <a:p>
            <a:r>
              <a:rPr lang="en-US" b="1" dirty="0">
                <a:solidFill>
                  <a:srgbClr val="0070C0"/>
                </a:solidFill>
              </a:rPr>
              <a:t>Volatile </a:t>
            </a:r>
            <a:r>
              <a:rPr lang="en-US" dirty="0"/>
              <a:t>– </a:t>
            </a:r>
            <a:r>
              <a:rPr lang="ro-RO" dirty="0"/>
              <a:t>se pot modifica rapid și ușor</a:t>
            </a:r>
            <a:endParaRPr lang="en-US" dirty="0"/>
          </a:p>
          <a:p>
            <a:r>
              <a:rPr lang="en-US" b="1" dirty="0">
                <a:solidFill>
                  <a:srgbClr val="0070C0"/>
                </a:solidFill>
              </a:rPr>
              <a:t>Alter</a:t>
            </a:r>
            <a:r>
              <a:rPr lang="ro-RO" b="1" dirty="0" err="1">
                <a:solidFill>
                  <a:srgbClr val="0070C0"/>
                </a:solidFill>
              </a:rPr>
              <a:t>ate</a:t>
            </a:r>
            <a:r>
              <a:rPr lang="ro-RO" b="1" dirty="0">
                <a:solidFill>
                  <a:srgbClr val="0070C0"/>
                </a:solidFill>
              </a:rPr>
              <a:t> sau </a:t>
            </a:r>
            <a:r>
              <a:rPr lang="en-US" b="1" dirty="0">
                <a:solidFill>
                  <a:srgbClr val="0070C0"/>
                </a:solidFill>
              </a:rPr>
              <a:t>d</a:t>
            </a:r>
            <a:r>
              <a:rPr lang="ro-RO" b="1" dirty="0" err="1">
                <a:solidFill>
                  <a:srgbClr val="0070C0"/>
                </a:solidFill>
              </a:rPr>
              <a:t>istruse</a:t>
            </a:r>
            <a:r>
              <a:rPr lang="en-US" b="1" dirty="0">
                <a:solidFill>
                  <a:srgbClr val="0070C0"/>
                </a:solidFill>
              </a:rPr>
              <a:t> </a:t>
            </a:r>
            <a:r>
              <a:rPr lang="en-US" dirty="0"/>
              <a:t>- </a:t>
            </a:r>
            <a:r>
              <a:rPr lang="ro-RO" dirty="0"/>
              <a:t>î</a:t>
            </a:r>
            <a:r>
              <a:rPr lang="en-US" dirty="0"/>
              <a:t>n </a:t>
            </a:r>
            <a:r>
              <a:rPr lang="ro-RO" dirty="0"/>
              <a:t>cursul utilizării normale</a:t>
            </a:r>
            <a:endParaRPr lang="en-US" dirty="0"/>
          </a:p>
          <a:p>
            <a:r>
              <a:rPr lang="en-US" b="1" dirty="0" err="1">
                <a:solidFill>
                  <a:srgbClr val="0070C0"/>
                </a:solidFill>
              </a:rPr>
              <a:t>Copi</a:t>
            </a:r>
            <a:r>
              <a:rPr lang="ro-RO" b="1" dirty="0" err="1">
                <a:solidFill>
                  <a:srgbClr val="0070C0"/>
                </a:solidFill>
              </a:rPr>
              <a:t>ate</a:t>
            </a:r>
            <a:r>
              <a:rPr lang="en-US" b="1" dirty="0">
                <a:solidFill>
                  <a:srgbClr val="0070C0"/>
                </a:solidFill>
              </a:rPr>
              <a:t> </a:t>
            </a:r>
            <a:r>
              <a:rPr lang="en-US" dirty="0"/>
              <a:t>– </a:t>
            </a:r>
            <a:r>
              <a:rPr lang="ro-RO" dirty="0"/>
              <a:t>de multe ori, fără</a:t>
            </a:r>
            <a:r>
              <a:rPr lang="en-US" dirty="0"/>
              <a:t> limit</a:t>
            </a:r>
            <a:r>
              <a:rPr lang="ro-RO" dirty="0"/>
              <a:t>ă</a:t>
            </a:r>
            <a:endParaRPr lang="en-US" dirty="0"/>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42124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Consider</a:t>
            </a:r>
            <a:r>
              <a:rPr lang="ro-RO" sz="3200" dirty="0" err="1">
                <a:solidFill>
                  <a:schemeClr val="bg1"/>
                </a:solidFill>
                <a:latin typeface="Verdana" charset="0"/>
                <a:cs typeface="Verdana" charset="0"/>
              </a:rPr>
              <a:t>ente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843184"/>
            <a:ext cx="8640960" cy="5256584"/>
          </a:xfrm>
        </p:spPr>
        <p:txBody>
          <a:bodyPr/>
          <a:lstStyle/>
          <a:p>
            <a:pPr>
              <a:spcBef>
                <a:spcPts val="0"/>
              </a:spcBef>
            </a:pPr>
            <a:r>
              <a:rPr lang="ro-RO" b="1" dirty="0">
                <a:solidFill>
                  <a:srgbClr val="0070C0"/>
                </a:solidFill>
              </a:rPr>
              <a:t>Gestionare</a:t>
            </a:r>
            <a:r>
              <a:rPr lang="en-GB" b="1" dirty="0">
                <a:solidFill>
                  <a:srgbClr val="0070C0"/>
                </a:solidFill>
              </a:rPr>
              <a:t> </a:t>
            </a:r>
            <a:r>
              <a:rPr lang="en-GB" dirty="0"/>
              <a:t>– </a:t>
            </a:r>
            <a:r>
              <a:rPr lang="ro-RO" dirty="0"/>
              <a:t>de către </a:t>
            </a:r>
            <a:r>
              <a:rPr lang="en-US" dirty="0" err="1"/>
              <a:t>speciali</a:t>
            </a:r>
            <a:r>
              <a:rPr lang="ro-RO" dirty="0"/>
              <a:t>ști</a:t>
            </a:r>
            <a:endParaRPr lang="en-US" dirty="0"/>
          </a:p>
          <a:p>
            <a:pPr>
              <a:spcBef>
                <a:spcPts val="0"/>
              </a:spcBef>
            </a:pPr>
            <a:r>
              <a:rPr lang="en-US" b="1" dirty="0" err="1">
                <a:solidFill>
                  <a:srgbClr val="0070C0"/>
                </a:solidFill>
              </a:rPr>
              <a:t>Evolu</a:t>
            </a:r>
            <a:r>
              <a:rPr lang="ro-RO" b="1" dirty="0">
                <a:solidFill>
                  <a:srgbClr val="0070C0"/>
                </a:solidFill>
              </a:rPr>
              <a:t>ție</a:t>
            </a:r>
            <a:r>
              <a:rPr lang="en-US" b="1" dirty="0">
                <a:solidFill>
                  <a:srgbClr val="0070C0"/>
                </a:solidFill>
              </a:rPr>
              <a:t> </a:t>
            </a:r>
            <a:r>
              <a:rPr lang="en-US" dirty="0"/>
              <a:t>–</a:t>
            </a:r>
            <a:r>
              <a:rPr lang="en-US" b="1" dirty="0">
                <a:solidFill>
                  <a:srgbClr val="0070C0"/>
                </a:solidFill>
              </a:rPr>
              <a:t> </a:t>
            </a:r>
            <a:r>
              <a:rPr lang="ro-RO" dirty="0"/>
              <a:t>modificarea rapidă a surselor</a:t>
            </a:r>
            <a:endParaRPr lang="en-US" dirty="0"/>
          </a:p>
          <a:p>
            <a:pPr>
              <a:spcBef>
                <a:spcPts val="0"/>
              </a:spcBef>
            </a:pPr>
            <a:r>
              <a:rPr lang="en-US" b="1" dirty="0" err="1">
                <a:solidFill>
                  <a:srgbClr val="0070C0"/>
                </a:solidFill>
              </a:rPr>
              <a:t>Procedur</a:t>
            </a:r>
            <a:r>
              <a:rPr lang="ro-RO" b="1" dirty="0">
                <a:solidFill>
                  <a:srgbClr val="0070C0"/>
                </a:solidFill>
              </a:rPr>
              <a:t>i</a:t>
            </a:r>
            <a:r>
              <a:rPr lang="en-US" b="1" dirty="0">
                <a:solidFill>
                  <a:srgbClr val="0070C0"/>
                </a:solidFill>
              </a:rPr>
              <a:t> </a:t>
            </a:r>
            <a:r>
              <a:rPr lang="en-US" dirty="0"/>
              <a:t>– </a:t>
            </a:r>
            <a:r>
              <a:rPr lang="ro-RO" dirty="0"/>
              <a:t>instrumente și </a:t>
            </a:r>
            <a:r>
              <a:rPr lang="en-US" dirty="0" err="1"/>
              <a:t>tehni</a:t>
            </a:r>
            <a:r>
              <a:rPr lang="ro-RO" dirty="0"/>
              <a:t>ci adecvate</a:t>
            </a:r>
            <a:endParaRPr lang="en-US" dirty="0"/>
          </a:p>
          <a:p>
            <a:pPr>
              <a:spcBef>
                <a:spcPts val="0"/>
              </a:spcBef>
            </a:pPr>
            <a:r>
              <a:rPr lang="en-US" b="1" dirty="0" err="1">
                <a:solidFill>
                  <a:srgbClr val="0070C0"/>
                </a:solidFill>
              </a:rPr>
              <a:t>Admisibilit</a:t>
            </a:r>
            <a:r>
              <a:rPr lang="ro-RO" b="1" dirty="0" err="1">
                <a:solidFill>
                  <a:srgbClr val="0070C0"/>
                </a:solidFill>
              </a:rPr>
              <a:t>ate</a:t>
            </a:r>
            <a:r>
              <a:rPr lang="en-US" b="1" dirty="0">
                <a:solidFill>
                  <a:srgbClr val="0070C0"/>
                </a:solidFill>
              </a:rPr>
              <a:t> </a:t>
            </a:r>
            <a:r>
              <a:rPr lang="en-US" dirty="0"/>
              <a:t>– </a:t>
            </a:r>
            <a:r>
              <a:rPr lang="ro-RO" dirty="0"/>
              <a:t>respectarea orientărilor și </a:t>
            </a:r>
            <a:r>
              <a:rPr lang="en-US" dirty="0" err="1"/>
              <a:t>princip</a:t>
            </a:r>
            <a:r>
              <a:rPr lang="ro-RO" dirty="0"/>
              <a:t>iilor</a:t>
            </a:r>
            <a:endParaRPr lang="en-US" dirty="0"/>
          </a:p>
          <a:p>
            <a:pPr>
              <a:spcBef>
                <a:spcPts val="0"/>
              </a:spcBef>
            </a:pPr>
            <a:r>
              <a:rPr lang="en-US" b="1" dirty="0" err="1">
                <a:solidFill>
                  <a:srgbClr val="0070C0"/>
                </a:solidFill>
              </a:rPr>
              <a:t>Autenticit</a:t>
            </a:r>
            <a:r>
              <a:rPr lang="ro-RO" b="1" dirty="0" err="1">
                <a:solidFill>
                  <a:srgbClr val="0070C0"/>
                </a:solidFill>
              </a:rPr>
              <a:t>ate</a:t>
            </a:r>
            <a:r>
              <a:rPr lang="en-US" b="1" dirty="0">
                <a:solidFill>
                  <a:srgbClr val="0070C0"/>
                </a:solidFill>
              </a:rPr>
              <a:t> </a:t>
            </a:r>
            <a:r>
              <a:rPr lang="en-US" dirty="0"/>
              <a:t>– </a:t>
            </a:r>
            <a:r>
              <a:rPr lang="ro-RO" dirty="0"/>
              <a:t>trebuie să fie relaționate cu </a:t>
            </a:r>
            <a:r>
              <a:rPr lang="en-US" dirty="0"/>
              <a:t>incident</a:t>
            </a:r>
            <a:r>
              <a:rPr lang="ro-RO" dirty="0" err="1"/>
              <a:t>ul</a:t>
            </a:r>
            <a:endParaRPr lang="en-US" dirty="0"/>
          </a:p>
          <a:p>
            <a:pPr>
              <a:spcBef>
                <a:spcPts val="0"/>
              </a:spcBef>
            </a:pPr>
            <a:r>
              <a:rPr lang="ro-RO" b="1" dirty="0">
                <a:solidFill>
                  <a:srgbClr val="0070C0"/>
                </a:solidFill>
              </a:rPr>
              <a:t>Caracter c</a:t>
            </a:r>
            <a:r>
              <a:rPr lang="en-US" b="1" dirty="0" err="1">
                <a:solidFill>
                  <a:srgbClr val="0070C0"/>
                </a:solidFill>
              </a:rPr>
              <a:t>omplet</a:t>
            </a:r>
            <a:r>
              <a:rPr lang="en-US" dirty="0"/>
              <a:t> – </a:t>
            </a:r>
            <a:r>
              <a:rPr lang="ro-RO" dirty="0"/>
              <a:t>povestea completă, fără selecții</a:t>
            </a:r>
            <a:endParaRPr lang="en-US" dirty="0"/>
          </a:p>
          <a:p>
            <a:pPr>
              <a:spcBef>
                <a:spcPts val="0"/>
              </a:spcBef>
            </a:pPr>
            <a:r>
              <a:rPr lang="ro-RO" b="1" dirty="0">
                <a:solidFill>
                  <a:srgbClr val="0070C0"/>
                </a:solidFill>
              </a:rPr>
              <a:t>Fiabilitate</a:t>
            </a:r>
            <a:r>
              <a:rPr lang="en-US" dirty="0"/>
              <a:t> – </a:t>
            </a:r>
            <a:r>
              <a:rPr lang="ro-RO" dirty="0"/>
              <a:t>lipsa oricărui dubiu</a:t>
            </a:r>
            <a:endParaRPr lang="en-US" dirty="0"/>
          </a:p>
          <a:p>
            <a:pPr>
              <a:spcBef>
                <a:spcPts val="0"/>
              </a:spcBef>
            </a:pPr>
            <a:r>
              <a:rPr lang="ro-RO" b="1" dirty="0">
                <a:solidFill>
                  <a:srgbClr val="0070C0"/>
                </a:solidFill>
              </a:rPr>
              <a:t>Credibilitate</a:t>
            </a:r>
            <a:r>
              <a:rPr lang="en-US" dirty="0"/>
              <a:t> – </a:t>
            </a:r>
            <a:r>
              <a:rPr lang="ro-RO" dirty="0"/>
              <a:t>să poată fi înțelese</a:t>
            </a:r>
            <a:endParaRPr lang="en-US" dirty="0"/>
          </a:p>
          <a:p>
            <a:pPr>
              <a:spcBef>
                <a:spcPts val="0"/>
              </a:spcBef>
            </a:pPr>
            <a:r>
              <a:rPr lang="en-US" b="1" dirty="0" err="1">
                <a:solidFill>
                  <a:srgbClr val="0070C0"/>
                </a:solidFill>
              </a:rPr>
              <a:t>Propor</a:t>
            </a:r>
            <a:r>
              <a:rPr lang="ro-RO" b="1" dirty="0">
                <a:solidFill>
                  <a:srgbClr val="0070C0"/>
                </a:solidFill>
              </a:rPr>
              <a:t>ț</a:t>
            </a:r>
            <a:r>
              <a:rPr lang="en-US" b="1" dirty="0" err="1">
                <a:solidFill>
                  <a:srgbClr val="0070C0"/>
                </a:solidFill>
              </a:rPr>
              <a:t>ionalit</a:t>
            </a:r>
            <a:r>
              <a:rPr lang="ro-RO" b="1" dirty="0" err="1">
                <a:solidFill>
                  <a:srgbClr val="0070C0"/>
                </a:solidFill>
              </a:rPr>
              <a:t>ate</a:t>
            </a:r>
            <a:r>
              <a:rPr lang="en-US" dirty="0"/>
              <a:t> – </a:t>
            </a:r>
            <a:r>
              <a:rPr lang="ro-RO" dirty="0"/>
              <a:t>să îndeplinească cerințele testelor</a:t>
            </a:r>
            <a:endParaRPr lang="en-US" dirty="0"/>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115167C5-F14A-4852-8B0D-2C2231C6BEDF}"/>
              </a:ext>
            </a:extLst>
          </p:cNvPr>
          <p:cNvPicPr>
            <a:picLocks noChangeAspect="1"/>
          </p:cNvPicPr>
          <p:nvPr/>
        </p:nvPicPr>
        <p:blipFill>
          <a:blip r:embed="rId4"/>
          <a:stretch>
            <a:fillRect/>
          </a:stretch>
        </p:blipFill>
        <p:spPr>
          <a:xfrm>
            <a:off x="7148165" y="5430199"/>
            <a:ext cx="1887885" cy="1090531"/>
          </a:xfrm>
          <a:prstGeom prst="rect">
            <a:avLst/>
          </a:prstGeom>
        </p:spPr>
      </p:pic>
    </p:spTree>
    <p:extLst>
      <p:ext uri="{BB962C8B-B14F-4D97-AF65-F5344CB8AC3E}">
        <p14:creationId xmlns:p14="http://schemas.microsoft.com/office/powerpoint/2010/main" val="392249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48AB73-6CF7-4B50-ACEB-48BD4182E7C5}"/>
              </a:ext>
            </a:extLst>
          </p:cNvPr>
          <p:cNvSpPr>
            <a:spLocks noGrp="1"/>
          </p:cNvSpPr>
          <p:nvPr>
            <p:ph type="sldNum" sz="quarter" idx="10"/>
          </p:nvPr>
        </p:nvSpPr>
        <p:spPr/>
        <p:txBody>
          <a:bodyPr/>
          <a:lstStyle/>
          <a:p>
            <a:fld id="{49C04F3A-82BD-4011-AADB-1F79FD7DF4BC}" type="slidenum">
              <a:rPr lang="en-GB" smtClean="0"/>
              <a:pPr/>
              <a:t>14</a:t>
            </a:fld>
            <a:endParaRPr lang="en-GB" dirty="0"/>
          </a:p>
        </p:txBody>
      </p:sp>
    </p:spTree>
    <p:extLst>
      <p:ext uri="{BB962C8B-B14F-4D97-AF65-F5344CB8AC3E}">
        <p14:creationId xmlns:p14="http://schemas.microsoft.com/office/powerpoint/2010/main" val="1334815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ro-RO" dirty="0"/>
              <a:t>GHIDUL PRIVIND </a:t>
            </a:r>
            <a:r>
              <a:rPr lang="en-GB" dirty="0"/>
              <a:t>probe</a:t>
            </a:r>
            <a:r>
              <a:rPr lang="ro-RO" dirty="0"/>
              <a:t>LE</a:t>
            </a:r>
            <a:r>
              <a:rPr lang="en-GB" dirty="0"/>
              <a:t> </a:t>
            </a:r>
            <a:r>
              <a:rPr lang="en-GB" dirty="0" err="1"/>
              <a:t>electronice</a:t>
            </a:r>
            <a:r>
              <a:rPr lang="en-GB" dirty="0"/>
              <a:t> </a:t>
            </a:r>
            <a:r>
              <a:rPr lang="ro-RO" dirty="0"/>
              <a:t>AL </a:t>
            </a:r>
            <a:r>
              <a:rPr lang="en-GB" dirty="0" err="1"/>
              <a:t>Consiliul</a:t>
            </a:r>
            <a:r>
              <a:rPr lang="ro-RO" dirty="0"/>
              <a:t>UI</a:t>
            </a:r>
            <a:r>
              <a:rPr lang="en-GB" dirty="0"/>
              <a:t> </a:t>
            </a:r>
            <a:r>
              <a:rPr lang="en-GB" dirty="0" err="1"/>
              <a:t>Europei</a:t>
            </a:r>
            <a:r>
              <a:rPr lang="en-GB" dirty="0"/>
              <a:t> </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n-GB" dirty="0" err="1"/>
              <a:t>Probele</a:t>
            </a:r>
            <a:r>
              <a:rPr lang="en-GB" dirty="0"/>
              <a:t> </a:t>
            </a:r>
            <a:r>
              <a:rPr lang="en-GB" dirty="0" err="1"/>
              <a:t>digitale</a:t>
            </a:r>
            <a:r>
              <a:rPr lang="en-GB" dirty="0"/>
              <a:t> </a:t>
            </a:r>
            <a:r>
              <a:rPr lang="en-GB" dirty="0" err="1"/>
              <a:t>și</a:t>
            </a:r>
            <a:r>
              <a:rPr lang="en-GB" dirty="0"/>
              <a:t> </a:t>
            </a:r>
            <a:r>
              <a:rPr lang="en-GB" dirty="0" err="1"/>
              <a:t>electronice</a:t>
            </a:r>
            <a:endParaRPr lang="en-GB" dirty="0"/>
          </a:p>
        </p:txBody>
      </p:sp>
      <p:sp>
        <p:nvSpPr>
          <p:cNvPr id="4" name="Rectangle 3">
            <a:extLst>
              <a:ext uri="{FF2B5EF4-FFF2-40B4-BE49-F238E27FC236}">
                <a16:creationId xmlns:a16="http://schemas.microsoft.com/office/drawing/2014/main" id="{954D42CC-1A2D-40A7-84EC-460AA3E58D0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5" name="Rectangle 4">
            <a:extLst>
              <a:ext uri="{FF2B5EF4-FFF2-40B4-BE49-F238E27FC236}">
                <a16:creationId xmlns:a16="http://schemas.microsoft.com/office/drawing/2014/main" id="{4A79A5F6-4DD8-45CE-B41D-A8226D1891A7}"/>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id="{EE44B28D-96A4-4B71-A353-916AB5467157}"/>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Sec</a:t>
            </a:r>
            <a:r>
              <a:rPr lang="ro-RO" sz="3200" dirty="0" err="1">
                <a:solidFill>
                  <a:schemeClr val="bg1"/>
                </a:solidFill>
                <a:latin typeface="Verdana" charset="0"/>
                <a:cs typeface="Verdana" charset="0"/>
              </a:rPr>
              <a:t>țiunea</a:t>
            </a:r>
            <a:r>
              <a:rPr lang="en-GB" sz="3200" dirty="0">
                <a:solidFill>
                  <a:schemeClr val="bg1"/>
                </a:solidFill>
                <a:latin typeface="Verdana" charset="0"/>
                <a:cs typeface="Verdana" charset="0"/>
              </a:rPr>
              <a:t> 2</a:t>
            </a:r>
            <a:endParaRPr lang="en-GB" sz="2000" dirty="0">
              <a:solidFill>
                <a:schemeClr val="bg1"/>
              </a:solidFill>
              <a:latin typeface="Verdana" charset="0"/>
              <a:cs typeface="Verdana" charset="0"/>
            </a:endParaRPr>
          </a:p>
        </p:txBody>
      </p:sp>
      <p:pic>
        <p:nvPicPr>
          <p:cNvPr id="7" name="Picture 4">
            <a:extLst>
              <a:ext uri="{FF2B5EF4-FFF2-40B4-BE49-F238E27FC236}">
                <a16:creationId xmlns:a16="http://schemas.microsoft.com/office/drawing/2014/main" id="{1A5C7640-AA2C-4B63-9841-E12A54FE03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0C586476-3D4B-4FB0-8239-59DBBE9C9648}"/>
              </a:ext>
            </a:extLst>
          </p:cNvPr>
          <p:cNvPicPr>
            <a:picLocks noChangeAspect="1"/>
          </p:cNvPicPr>
          <p:nvPr/>
        </p:nvPicPr>
        <p:blipFill>
          <a:blip r:embed="rId4"/>
          <a:stretch>
            <a:fillRect/>
          </a:stretch>
        </p:blipFill>
        <p:spPr>
          <a:xfrm>
            <a:off x="6513993" y="1323181"/>
            <a:ext cx="1981113" cy="2813050"/>
          </a:xfrm>
          <a:prstGeom prst="rect">
            <a:avLst/>
          </a:prstGeom>
          <a:scene3d>
            <a:camera prst="orthographicFront">
              <a:rot lat="21407214" lon="1320155" rev="21041167"/>
            </a:camera>
            <a:lightRig rig="threePt" dir="t"/>
          </a:scene3d>
          <a:sp3d>
            <a:bevelT/>
            <a:bevelB w="165100" prst="coolSlant"/>
          </a:sp3d>
        </p:spPr>
      </p:pic>
    </p:spTree>
    <p:extLst>
      <p:ext uri="{BB962C8B-B14F-4D97-AF65-F5344CB8AC3E}">
        <p14:creationId xmlns:p14="http://schemas.microsoft.com/office/powerpoint/2010/main" val="2134838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Ghidul privind </a:t>
            </a:r>
            <a:r>
              <a:rPr lang="en-GB" sz="3200" dirty="0">
                <a:solidFill>
                  <a:schemeClr val="bg1"/>
                </a:solidFill>
                <a:latin typeface="Verdana" charset="0"/>
                <a:cs typeface="Verdana" charset="0"/>
              </a:rPr>
              <a:t>probe</a:t>
            </a:r>
            <a:r>
              <a:rPr lang="ro-RO" sz="3200" dirty="0">
                <a:solidFill>
                  <a:schemeClr val="bg1"/>
                </a:solidFill>
                <a:latin typeface="Verdana" charset="0"/>
                <a:cs typeface="Verdana" charset="0"/>
              </a:rPr>
              <a:t>le</a:t>
            </a:r>
            <a:r>
              <a:rPr lang="en-GB" sz="3200" dirty="0">
                <a:solidFill>
                  <a:schemeClr val="bg1"/>
                </a:solidFill>
                <a:latin typeface="Verdana" charset="0"/>
                <a:cs typeface="Verdana" charset="0"/>
              </a:rPr>
              <a:t> </a:t>
            </a:r>
            <a:r>
              <a:rPr lang="en-GB" sz="3200" dirty="0" err="1">
                <a:solidFill>
                  <a:schemeClr val="bg1"/>
                </a:solidFill>
                <a:latin typeface="Verdana" charset="0"/>
                <a:cs typeface="Verdana" charset="0"/>
              </a:rPr>
              <a:t>electronice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n-GB" b="1" dirty="0" err="1">
                <a:solidFill>
                  <a:srgbClr val="0070C0"/>
                </a:solidFill>
              </a:rPr>
              <a:t>Prefa</a:t>
            </a:r>
            <a:r>
              <a:rPr lang="ro-RO" b="1" dirty="0" err="1">
                <a:solidFill>
                  <a:srgbClr val="0070C0"/>
                </a:solidFill>
              </a:rPr>
              <a:t>ță</a:t>
            </a:r>
            <a:endParaRPr lang="en-GB" b="1" dirty="0">
              <a:solidFill>
                <a:srgbClr val="0070C0"/>
              </a:solidFill>
            </a:endParaRPr>
          </a:p>
          <a:p>
            <a:pPr algn="just"/>
            <a:r>
              <a:rPr lang="ro-RO" dirty="0">
                <a:ea typeface="Verdana" panose="020B0604030504040204" pitchFamily="34" charset="0"/>
              </a:rPr>
              <a:t>Se poate aplica TUTUROR </a:t>
            </a:r>
            <a:r>
              <a:rPr lang="en-GB" dirty="0">
                <a:ea typeface="Verdana" panose="020B0604030504040204" pitchFamily="34" charset="0"/>
              </a:rPr>
              <a:t>ca</a:t>
            </a:r>
            <a:r>
              <a:rPr lang="ro-RO" dirty="0" err="1">
                <a:ea typeface="Verdana" panose="020B0604030504040204" pitchFamily="34" charset="0"/>
              </a:rPr>
              <a:t>zurilor</a:t>
            </a:r>
            <a:r>
              <a:rPr lang="ro-RO" dirty="0">
                <a:ea typeface="Verdana" panose="020B0604030504040204" pitchFamily="34" charset="0"/>
              </a:rPr>
              <a:t> de </a:t>
            </a:r>
            <a:r>
              <a:rPr lang="en-GB" dirty="0">
                <a:ea typeface="Verdana" panose="020B0604030504040204" pitchFamily="34" charset="0"/>
              </a:rPr>
              <a:t>probe </a:t>
            </a:r>
            <a:r>
              <a:rPr lang="en-GB" dirty="0" err="1">
                <a:ea typeface="Verdana" panose="020B0604030504040204" pitchFamily="34" charset="0"/>
              </a:rPr>
              <a:t>electronice</a:t>
            </a:r>
            <a:endParaRPr lang="en-GB" dirty="0">
              <a:ea typeface="Verdana" panose="020B0604030504040204" pitchFamily="34" charset="0"/>
            </a:endParaRPr>
          </a:p>
          <a:p>
            <a:pPr algn="just"/>
            <a:r>
              <a:rPr lang="ro-RO" dirty="0">
                <a:ea typeface="Verdana" panose="020B0604030504040204" pitchFamily="34" charset="0"/>
              </a:rPr>
              <a:t>Statele trebuie să își ia propriile </a:t>
            </a:r>
            <a:r>
              <a:rPr lang="en-GB" dirty="0">
                <a:ea typeface="Verdana" panose="020B0604030504040204" pitchFamily="34" charset="0"/>
              </a:rPr>
              <a:t>document</a:t>
            </a:r>
            <a:r>
              <a:rPr lang="ro-RO" dirty="0">
                <a:ea typeface="Verdana" panose="020B0604030504040204" pitchFamily="34" charset="0"/>
              </a:rPr>
              <a:t>e și măsuri legale în considerare</a:t>
            </a:r>
            <a:endParaRPr lang="en-GB" dirty="0">
              <a:ea typeface="Verdana" panose="020B0604030504040204" pitchFamily="34" charset="0"/>
            </a:endParaRPr>
          </a:p>
          <a:p>
            <a:pPr algn="just"/>
            <a:r>
              <a:rPr lang="ro-RO" dirty="0">
                <a:ea typeface="Verdana" panose="020B0604030504040204" pitchFamily="34" charset="0"/>
              </a:rPr>
              <a:t>Statele trebuie să adauge detaliile de contact ale propriei unități </a:t>
            </a:r>
            <a:r>
              <a:rPr lang="en-GB" dirty="0">
                <a:ea typeface="Verdana" panose="020B0604030504040204" pitchFamily="34" charset="0"/>
              </a:rPr>
              <a:t>expert</a:t>
            </a:r>
            <a:r>
              <a:rPr lang="ro-RO" dirty="0">
                <a:ea typeface="Verdana" panose="020B0604030504040204" pitchFamily="34" charset="0"/>
              </a:rPr>
              <a:t>e</a:t>
            </a:r>
            <a:endParaRPr lang="en-GB" dirty="0">
              <a:ea typeface="Verdana" panose="020B0604030504040204" pitchFamily="34" charset="0"/>
            </a:endParaRPr>
          </a:p>
          <a:p>
            <a:pPr marL="0" indent="0">
              <a:buNone/>
            </a:pPr>
            <a:endParaRPr lang="en-US" dirty="0"/>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5920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Ghidul privind </a:t>
            </a:r>
            <a:r>
              <a:rPr lang="en-GB" sz="3200" dirty="0">
                <a:solidFill>
                  <a:schemeClr val="bg1"/>
                </a:solidFill>
                <a:latin typeface="Verdana" charset="0"/>
                <a:cs typeface="Verdana" charset="0"/>
              </a:rPr>
              <a:t>probe</a:t>
            </a:r>
            <a:r>
              <a:rPr lang="ro-RO" sz="3200" dirty="0">
                <a:solidFill>
                  <a:schemeClr val="bg1"/>
                </a:solidFill>
                <a:latin typeface="Verdana" charset="0"/>
                <a:cs typeface="Verdana" charset="0"/>
              </a:rPr>
              <a:t>le</a:t>
            </a:r>
            <a:r>
              <a:rPr lang="en-GB" sz="3200" dirty="0">
                <a:solidFill>
                  <a:schemeClr val="bg1"/>
                </a:solidFill>
                <a:latin typeface="Verdana" charset="0"/>
                <a:cs typeface="Verdana" charset="0"/>
              </a:rPr>
              <a:t> </a:t>
            </a:r>
            <a:r>
              <a:rPr lang="en-GB" sz="3200" dirty="0" err="1">
                <a:solidFill>
                  <a:schemeClr val="bg1"/>
                </a:solidFill>
                <a:latin typeface="Verdana" charset="0"/>
                <a:cs typeface="Verdana" charset="0"/>
              </a:rPr>
              <a:t>electronice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ro-RO" b="1" dirty="0">
                <a:solidFill>
                  <a:srgbClr val="0070C0"/>
                </a:solidFill>
              </a:rPr>
              <a:t>Scop</a:t>
            </a:r>
            <a:endParaRPr lang="en-GB" b="1" dirty="0">
              <a:solidFill>
                <a:srgbClr val="0070C0"/>
              </a:solidFill>
            </a:endParaRPr>
          </a:p>
          <a:p>
            <a:r>
              <a:rPr lang="en-GB" dirty="0" err="1">
                <a:ea typeface="Verdana" panose="020B0604030504040204" pitchFamily="34" charset="0"/>
              </a:rPr>
              <a:t>Su</a:t>
            </a:r>
            <a:r>
              <a:rPr lang="ro-RO" dirty="0" err="1">
                <a:ea typeface="Verdana" panose="020B0604030504040204" pitchFamily="34" charset="0"/>
              </a:rPr>
              <a:t>sținere</a:t>
            </a:r>
            <a:r>
              <a:rPr lang="ro-RO" dirty="0">
                <a:ea typeface="Verdana" panose="020B0604030504040204" pitchFamily="34" charset="0"/>
              </a:rPr>
              <a:t> și</a:t>
            </a:r>
            <a:r>
              <a:rPr lang="en-GB" dirty="0">
                <a:ea typeface="Verdana" panose="020B0604030504040204" pitchFamily="34" charset="0"/>
              </a:rPr>
              <a:t> </a:t>
            </a:r>
            <a:r>
              <a:rPr lang="ro-RO" dirty="0">
                <a:ea typeface="Verdana" panose="020B0604030504040204" pitchFamily="34" charset="0"/>
              </a:rPr>
              <a:t>orientare în </a:t>
            </a:r>
            <a:r>
              <a:rPr lang="en-GB" dirty="0" err="1">
                <a:ea typeface="Verdana" panose="020B0604030504040204" pitchFamily="34" charset="0"/>
              </a:rPr>
              <a:t>identifica</a:t>
            </a:r>
            <a:r>
              <a:rPr lang="ro-RO" dirty="0">
                <a:ea typeface="Verdana" panose="020B0604030504040204" pitchFamily="34" charset="0"/>
              </a:rPr>
              <a:t>rea, gestionarea și </a:t>
            </a:r>
            <a:r>
              <a:rPr lang="en-GB" dirty="0" err="1">
                <a:ea typeface="Verdana" panose="020B0604030504040204" pitchFamily="34" charset="0"/>
              </a:rPr>
              <a:t>examina</a:t>
            </a:r>
            <a:r>
              <a:rPr lang="ro-RO" dirty="0">
                <a:ea typeface="Verdana" panose="020B0604030504040204" pitchFamily="34" charset="0"/>
              </a:rPr>
              <a:t>rea </a:t>
            </a:r>
            <a:r>
              <a:rPr lang="en-GB" dirty="0">
                <a:ea typeface="Verdana" panose="020B0604030504040204" pitchFamily="34" charset="0"/>
              </a:rPr>
              <a:t>probe</a:t>
            </a:r>
            <a:r>
              <a:rPr lang="ro-RO" dirty="0">
                <a:ea typeface="Verdana" panose="020B0604030504040204" pitchFamily="34" charset="0"/>
              </a:rPr>
              <a:t>lor</a:t>
            </a:r>
            <a:r>
              <a:rPr lang="en-GB" dirty="0">
                <a:ea typeface="Verdana" panose="020B0604030504040204" pitchFamily="34" charset="0"/>
              </a:rPr>
              <a:t> </a:t>
            </a:r>
            <a:r>
              <a:rPr lang="en-GB" dirty="0" err="1">
                <a:ea typeface="Verdana" panose="020B0604030504040204" pitchFamily="34" charset="0"/>
              </a:rPr>
              <a:t>electronice</a:t>
            </a:r>
            <a:endParaRPr lang="en-GB" dirty="0">
              <a:ea typeface="Verdana" panose="020B0604030504040204" pitchFamily="34" charset="0"/>
            </a:endParaRPr>
          </a:p>
          <a:p>
            <a:r>
              <a:rPr lang="en-GB" dirty="0"/>
              <a:t>N</a:t>
            </a:r>
            <a:r>
              <a:rPr lang="ro-RO" dirty="0"/>
              <a:t>u este un manual de tip „pas cu pas”</a:t>
            </a:r>
            <a:endParaRPr lang="en-GB" dirty="0"/>
          </a:p>
          <a:p>
            <a:r>
              <a:rPr lang="ro-RO" dirty="0"/>
              <a:t>Document de nivel de bază, cu indicații </a:t>
            </a:r>
            <a:r>
              <a:rPr lang="en-GB" dirty="0" err="1"/>
              <a:t>practic</a:t>
            </a:r>
            <a:r>
              <a:rPr lang="ro-RO" dirty="0"/>
              <a:t>e</a:t>
            </a:r>
            <a:endParaRPr lang="en-GB" dirty="0"/>
          </a:p>
          <a:p>
            <a:r>
              <a:rPr lang="ro-RO" dirty="0"/>
              <a:t>Șablon de d</a:t>
            </a:r>
            <a:r>
              <a:rPr lang="en-GB" dirty="0" err="1"/>
              <a:t>ocument</a:t>
            </a:r>
            <a:r>
              <a:rPr lang="en-GB" dirty="0"/>
              <a:t> </a:t>
            </a:r>
            <a:r>
              <a:rPr lang="ro-RO" dirty="0"/>
              <a:t>care se poate </a:t>
            </a:r>
            <a:r>
              <a:rPr lang="en-GB" dirty="0"/>
              <a:t>adapt</a:t>
            </a:r>
            <a:r>
              <a:rPr lang="ro-RO" dirty="0"/>
              <a:t>a și personaliza</a:t>
            </a:r>
            <a:endParaRPr lang="en-GB" dirty="0"/>
          </a:p>
          <a:p>
            <a:pPr lvl="1"/>
            <a:r>
              <a:rPr lang="en-GB" dirty="0"/>
              <a:t>cu principii </a:t>
            </a:r>
            <a:r>
              <a:rPr lang="en-GB" dirty="0" err="1"/>
              <a:t>globale</a:t>
            </a:r>
            <a:r>
              <a:rPr lang="ro-RO" dirty="0"/>
              <a:t>,</a:t>
            </a:r>
            <a:r>
              <a:rPr lang="en-GB" dirty="0"/>
              <a:t> </a:t>
            </a:r>
            <a:r>
              <a:rPr lang="en-GB" dirty="0" err="1"/>
              <a:t>acceptate</a:t>
            </a:r>
            <a:r>
              <a:rPr lang="en-GB" dirty="0"/>
              <a:t> la </a:t>
            </a:r>
            <a:r>
              <a:rPr lang="en-GB" dirty="0" err="1"/>
              <a:t>nivel</a:t>
            </a:r>
            <a:r>
              <a:rPr lang="en-GB" dirty="0"/>
              <a:t> </a:t>
            </a:r>
            <a:r>
              <a:rPr lang="en-GB" dirty="0" err="1"/>
              <a:t>internațional</a:t>
            </a:r>
            <a:endParaRPr lang="en-US" dirty="0"/>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615675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Ghidul privind </a:t>
            </a:r>
            <a:r>
              <a:rPr lang="en-GB" sz="3200" dirty="0">
                <a:solidFill>
                  <a:schemeClr val="bg1"/>
                </a:solidFill>
                <a:latin typeface="Verdana" charset="0"/>
                <a:cs typeface="Verdana" charset="0"/>
              </a:rPr>
              <a:t>probe</a:t>
            </a:r>
            <a:r>
              <a:rPr lang="ro-RO" sz="3200" dirty="0">
                <a:solidFill>
                  <a:schemeClr val="bg1"/>
                </a:solidFill>
                <a:latin typeface="Verdana" charset="0"/>
                <a:cs typeface="Verdana" charset="0"/>
              </a:rPr>
              <a:t>le</a:t>
            </a:r>
            <a:r>
              <a:rPr lang="en-GB" sz="3200" dirty="0">
                <a:solidFill>
                  <a:schemeClr val="bg1"/>
                </a:solidFill>
                <a:latin typeface="Verdana" charset="0"/>
                <a:cs typeface="Verdana" charset="0"/>
              </a:rPr>
              <a:t> </a:t>
            </a:r>
            <a:r>
              <a:rPr lang="en-GB" sz="3200" dirty="0" err="1">
                <a:solidFill>
                  <a:schemeClr val="bg1"/>
                </a:solidFill>
                <a:latin typeface="Verdana" charset="0"/>
                <a:cs typeface="Verdana" charset="0"/>
              </a:rPr>
              <a:t>electronice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ro-RO" b="1" dirty="0">
                <a:solidFill>
                  <a:srgbClr val="0070C0"/>
                </a:solidFill>
              </a:rPr>
              <a:t>Cui se adresează</a:t>
            </a:r>
            <a:r>
              <a:rPr lang="en-GB" b="1" dirty="0">
                <a:solidFill>
                  <a:srgbClr val="0070C0"/>
                </a:solidFill>
              </a:rPr>
              <a:t>?</a:t>
            </a:r>
          </a:p>
          <a:p>
            <a:r>
              <a:rPr lang="en-GB" dirty="0" err="1">
                <a:ea typeface="Verdana" panose="020B0604030504040204" pitchFamily="34" charset="0"/>
              </a:rPr>
              <a:t>Statelor</a:t>
            </a:r>
            <a:r>
              <a:rPr lang="en-GB" dirty="0">
                <a:ea typeface="Verdana" panose="020B0604030504040204" pitchFamily="34" charset="0"/>
              </a:rPr>
              <a:t> care </a:t>
            </a:r>
            <a:r>
              <a:rPr lang="en-GB" dirty="0" err="1">
                <a:ea typeface="Verdana" panose="020B0604030504040204" pitchFamily="34" charset="0"/>
              </a:rPr>
              <a:t>dezvoltă</a:t>
            </a:r>
            <a:r>
              <a:rPr lang="en-GB" dirty="0">
                <a:ea typeface="Verdana" panose="020B0604030504040204" pitchFamily="34" charset="0"/>
              </a:rPr>
              <a:t> </a:t>
            </a:r>
            <a:r>
              <a:rPr lang="en-GB" dirty="0" err="1">
                <a:ea typeface="Verdana" panose="020B0604030504040204" pitchFamily="34" charset="0"/>
              </a:rPr>
              <a:t>răspunsul</a:t>
            </a:r>
            <a:r>
              <a:rPr lang="en-GB" dirty="0">
                <a:ea typeface="Verdana" panose="020B0604030504040204" pitchFamily="34" charset="0"/>
              </a:rPr>
              <a:t> la </a:t>
            </a:r>
            <a:r>
              <a:rPr lang="en-GB" dirty="0" err="1">
                <a:ea typeface="Verdana" panose="020B0604030504040204" pitchFamily="34" charset="0"/>
              </a:rPr>
              <a:t>criminalitatea</a:t>
            </a:r>
            <a:r>
              <a:rPr lang="en-GB" dirty="0">
                <a:ea typeface="Verdana" panose="020B0604030504040204" pitchFamily="34" charset="0"/>
              </a:rPr>
              <a:t> </a:t>
            </a:r>
            <a:r>
              <a:rPr lang="en-GB" dirty="0" err="1">
                <a:ea typeface="Verdana" panose="020B0604030504040204" pitchFamily="34" charset="0"/>
              </a:rPr>
              <a:t>informatică</a:t>
            </a:r>
            <a:r>
              <a:rPr lang="en-GB" dirty="0">
                <a:ea typeface="Verdana" panose="020B0604030504040204" pitchFamily="34" charset="0"/>
              </a:rPr>
              <a:t> </a:t>
            </a:r>
            <a:r>
              <a:rPr lang="en-GB" dirty="0" err="1">
                <a:ea typeface="Verdana" panose="020B0604030504040204" pitchFamily="34" charset="0"/>
              </a:rPr>
              <a:t>și</a:t>
            </a:r>
            <a:r>
              <a:rPr lang="en-GB" dirty="0">
                <a:ea typeface="Verdana" panose="020B0604030504040204" pitchFamily="34" charset="0"/>
              </a:rPr>
              <a:t> </a:t>
            </a:r>
            <a:r>
              <a:rPr lang="en-GB" dirty="0" err="1">
                <a:ea typeface="Verdana" panose="020B0604030504040204" pitchFamily="34" charset="0"/>
              </a:rPr>
              <a:t>stabilesc</a:t>
            </a:r>
            <a:r>
              <a:rPr lang="en-GB" dirty="0">
                <a:ea typeface="Verdana" panose="020B0604030504040204" pitchFamily="34" charset="0"/>
              </a:rPr>
              <a:t> </a:t>
            </a:r>
            <a:r>
              <a:rPr lang="en-GB" dirty="0" err="1">
                <a:ea typeface="Verdana" panose="020B0604030504040204" pitchFamily="34" charset="0"/>
              </a:rPr>
              <a:t>norme</a:t>
            </a:r>
            <a:r>
              <a:rPr lang="en-GB" dirty="0">
                <a:ea typeface="Verdana" panose="020B0604030504040204" pitchFamily="34" charset="0"/>
              </a:rPr>
              <a:t>/</a:t>
            </a:r>
            <a:r>
              <a:rPr lang="en-GB" dirty="0" err="1">
                <a:ea typeface="Verdana" panose="020B0604030504040204" pitchFamily="34" charset="0"/>
              </a:rPr>
              <a:t>protocoale</a:t>
            </a:r>
            <a:r>
              <a:rPr lang="en-GB" dirty="0">
                <a:ea typeface="Verdana" panose="020B0604030504040204" pitchFamily="34" charset="0"/>
              </a:rPr>
              <a:t> </a:t>
            </a:r>
            <a:r>
              <a:rPr lang="en-GB" dirty="0" err="1">
                <a:ea typeface="Verdana" panose="020B0604030504040204" pitchFamily="34" charset="0"/>
              </a:rPr>
              <a:t>pentru</a:t>
            </a:r>
            <a:r>
              <a:rPr lang="en-GB" dirty="0">
                <a:ea typeface="Verdana" panose="020B0604030504040204" pitchFamily="34" charset="0"/>
              </a:rPr>
              <a:t> </a:t>
            </a:r>
            <a:r>
              <a:rPr lang="en-GB" dirty="0" err="1">
                <a:ea typeface="Verdana" panose="020B0604030504040204" pitchFamily="34" charset="0"/>
              </a:rPr>
              <a:t>probele</a:t>
            </a:r>
            <a:r>
              <a:rPr lang="en-GB" dirty="0">
                <a:ea typeface="Verdana" panose="020B0604030504040204" pitchFamily="34" charset="0"/>
              </a:rPr>
              <a:t> </a:t>
            </a:r>
            <a:r>
              <a:rPr lang="en-GB" dirty="0" err="1">
                <a:ea typeface="Verdana" panose="020B0604030504040204" pitchFamily="34" charset="0"/>
              </a:rPr>
              <a:t>electronice</a:t>
            </a:r>
            <a:endParaRPr lang="ro-RO" dirty="0">
              <a:ea typeface="Verdana" panose="020B0604030504040204" pitchFamily="34" charset="0"/>
            </a:endParaRPr>
          </a:p>
          <a:p>
            <a:r>
              <a:rPr lang="en-GB" dirty="0" err="1">
                <a:ea typeface="Verdana" panose="020B0604030504040204" pitchFamily="34" charset="0"/>
              </a:rPr>
              <a:t>Majoritatea</a:t>
            </a:r>
            <a:r>
              <a:rPr lang="en-GB" dirty="0">
                <a:ea typeface="Verdana" panose="020B0604030504040204" pitchFamily="34" charset="0"/>
              </a:rPr>
              <a:t> </a:t>
            </a:r>
            <a:r>
              <a:rPr lang="en-GB" dirty="0" err="1">
                <a:ea typeface="Verdana" panose="020B0604030504040204" pitchFamily="34" charset="0"/>
              </a:rPr>
              <a:t>ghidurilor</a:t>
            </a:r>
            <a:r>
              <a:rPr lang="en-GB" dirty="0">
                <a:ea typeface="Verdana" panose="020B0604030504040204" pitchFamily="34" charset="0"/>
              </a:rPr>
              <a:t> </a:t>
            </a:r>
            <a:r>
              <a:rPr lang="en-GB" dirty="0" err="1">
                <a:ea typeface="Verdana" panose="020B0604030504040204" pitchFamily="34" charset="0"/>
              </a:rPr>
              <a:t>existente</a:t>
            </a:r>
            <a:r>
              <a:rPr lang="en-GB" dirty="0">
                <a:ea typeface="Verdana" panose="020B0604030504040204" pitchFamily="34" charset="0"/>
              </a:rPr>
              <a:t> sunt destinate </a:t>
            </a:r>
            <a:r>
              <a:rPr lang="en-GB" dirty="0" err="1">
                <a:ea typeface="Verdana" panose="020B0604030504040204" pitchFamily="34" charset="0"/>
              </a:rPr>
              <a:t>aplicării</a:t>
            </a:r>
            <a:r>
              <a:rPr lang="en-GB" dirty="0">
                <a:ea typeface="Verdana" panose="020B0604030504040204" pitchFamily="34" charset="0"/>
              </a:rPr>
              <a:t> </a:t>
            </a:r>
            <a:r>
              <a:rPr lang="en-GB" dirty="0" err="1">
                <a:ea typeface="Verdana" panose="020B0604030504040204" pitchFamily="34" charset="0"/>
              </a:rPr>
              <a:t>legii</a:t>
            </a:r>
            <a:r>
              <a:rPr lang="en-GB" dirty="0">
                <a:ea typeface="Verdana" panose="020B0604030504040204" pitchFamily="34" charset="0"/>
              </a:rPr>
              <a:t> - </a:t>
            </a:r>
            <a:r>
              <a:rPr lang="en-GB" dirty="0" err="1">
                <a:ea typeface="Verdana" panose="020B0604030504040204" pitchFamily="34" charset="0"/>
              </a:rPr>
              <a:t>acesta</a:t>
            </a:r>
            <a:r>
              <a:rPr lang="en-GB" dirty="0">
                <a:ea typeface="Verdana" panose="020B0604030504040204" pitchFamily="34" charset="0"/>
              </a:rPr>
              <a:t> </a:t>
            </a:r>
            <a:r>
              <a:rPr lang="en-GB" dirty="0" err="1">
                <a:ea typeface="Verdana" panose="020B0604030504040204" pitchFamily="34" charset="0"/>
              </a:rPr>
              <a:t>vizează</a:t>
            </a:r>
            <a:r>
              <a:rPr lang="en-GB" dirty="0">
                <a:ea typeface="Verdana" panose="020B0604030504040204" pitchFamily="34" charset="0"/>
              </a:rPr>
              <a:t> un public </a:t>
            </a:r>
            <a:r>
              <a:rPr lang="en-GB" dirty="0" err="1">
                <a:ea typeface="Verdana" panose="020B0604030504040204" pitchFamily="34" charset="0"/>
              </a:rPr>
              <a:t>mai</a:t>
            </a:r>
            <a:r>
              <a:rPr lang="en-GB" dirty="0">
                <a:ea typeface="Verdana" panose="020B0604030504040204" pitchFamily="34" charset="0"/>
              </a:rPr>
              <a:t> </a:t>
            </a:r>
            <a:r>
              <a:rPr lang="en-GB" dirty="0" err="1">
                <a:ea typeface="Verdana" panose="020B0604030504040204" pitchFamily="34" charset="0"/>
              </a:rPr>
              <a:t>larg</a:t>
            </a:r>
            <a:r>
              <a:rPr lang="en-GB" dirty="0">
                <a:ea typeface="Verdana" panose="020B0604030504040204" pitchFamily="34" charset="0"/>
              </a:rPr>
              <a:t>, </a:t>
            </a:r>
            <a:r>
              <a:rPr lang="en-GB" dirty="0" err="1">
                <a:ea typeface="Verdana" panose="020B0604030504040204" pitchFamily="34" charset="0"/>
              </a:rPr>
              <a:t>inclusiv</a:t>
            </a:r>
            <a:r>
              <a:rPr lang="en-GB" dirty="0">
                <a:ea typeface="Verdana" panose="020B0604030504040204" pitchFamily="34" charset="0"/>
              </a:rPr>
              <a:t> </a:t>
            </a:r>
            <a:r>
              <a:rPr lang="en-GB" dirty="0" err="1">
                <a:ea typeface="Verdana" panose="020B0604030504040204" pitchFamily="34" charset="0"/>
              </a:rPr>
              <a:t>judecători</a:t>
            </a:r>
            <a:r>
              <a:rPr lang="en-GB" dirty="0">
                <a:ea typeface="Verdana" panose="020B0604030504040204" pitchFamily="34" charset="0"/>
              </a:rPr>
              <a:t> </a:t>
            </a:r>
            <a:r>
              <a:rPr lang="en-GB" dirty="0" err="1">
                <a:ea typeface="Verdana" panose="020B0604030504040204" pitchFamily="34" charset="0"/>
              </a:rPr>
              <a:t>și</a:t>
            </a:r>
            <a:r>
              <a:rPr lang="en-GB" dirty="0">
                <a:ea typeface="Verdana" panose="020B0604030504040204" pitchFamily="34" charset="0"/>
              </a:rPr>
              <a:t> </a:t>
            </a:r>
            <a:r>
              <a:rPr lang="en-GB" dirty="0" err="1">
                <a:ea typeface="Verdana" panose="020B0604030504040204" pitchFamily="34" charset="0"/>
              </a:rPr>
              <a:t>procurori</a:t>
            </a:r>
            <a:r>
              <a:rPr lang="en-GB" dirty="0">
                <a:ea typeface="Verdana" panose="020B0604030504040204" pitchFamily="34" charset="0"/>
              </a:rPr>
              <a:t>, </a:t>
            </a:r>
            <a:r>
              <a:rPr lang="en-GB" dirty="0" err="1">
                <a:ea typeface="Verdana" panose="020B0604030504040204" pitchFamily="34" charset="0"/>
              </a:rPr>
              <a:t>avocați</a:t>
            </a:r>
            <a:r>
              <a:rPr lang="en-GB" dirty="0">
                <a:ea typeface="Verdana" panose="020B0604030504040204" pitchFamily="34" charset="0"/>
              </a:rPr>
              <a:t> din </a:t>
            </a:r>
            <a:r>
              <a:rPr lang="en-GB" dirty="0" err="1">
                <a:ea typeface="Verdana" panose="020B0604030504040204" pitchFamily="34" charset="0"/>
              </a:rPr>
              <a:t>sectorul</a:t>
            </a:r>
            <a:r>
              <a:rPr lang="en-GB" dirty="0">
                <a:ea typeface="Verdana" panose="020B0604030504040204" pitchFamily="34" charset="0"/>
              </a:rPr>
              <a:t> </a:t>
            </a:r>
            <a:r>
              <a:rPr lang="en-GB" dirty="0" err="1">
                <a:ea typeface="Verdana" panose="020B0604030504040204" pitchFamily="34" charset="0"/>
              </a:rPr>
              <a:t>privat</a:t>
            </a:r>
            <a:r>
              <a:rPr lang="en-GB" dirty="0">
                <a:ea typeface="Verdana" panose="020B0604030504040204" pitchFamily="34" charset="0"/>
              </a:rPr>
              <a:t>, </a:t>
            </a:r>
            <a:r>
              <a:rPr lang="en-GB" dirty="0" err="1">
                <a:ea typeface="Verdana" panose="020B0604030504040204" pitchFamily="34" charset="0"/>
              </a:rPr>
              <a:t>notari</a:t>
            </a:r>
            <a:r>
              <a:rPr lang="en-GB" dirty="0">
                <a:ea typeface="Verdana" panose="020B0604030504040204" pitchFamily="34" charset="0"/>
              </a:rPr>
              <a:t> etc.</a:t>
            </a:r>
            <a:endParaRPr lang="en-US" dirty="0"/>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421917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Ghidul privind </a:t>
            </a:r>
            <a:r>
              <a:rPr lang="en-GB" sz="3200" dirty="0">
                <a:solidFill>
                  <a:schemeClr val="bg1"/>
                </a:solidFill>
                <a:latin typeface="Verdana" charset="0"/>
                <a:cs typeface="Verdana" charset="0"/>
              </a:rPr>
              <a:t>probe</a:t>
            </a:r>
            <a:r>
              <a:rPr lang="ro-RO" sz="3200" dirty="0">
                <a:solidFill>
                  <a:schemeClr val="bg1"/>
                </a:solidFill>
                <a:latin typeface="Verdana" charset="0"/>
                <a:cs typeface="Verdana" charset="0"/>
              </a:rPr>
              <a:t>le</a:t>
            </a:r>
            <a:r>
              <a:rPr lang="en-GB" sz="3200" dirty="0">
                <a:solidFill>
                  <a:schemeClr val="bg1"/>
                </a:solidFill>
                <a:latin typeface="Verdana" charset="0"/>
                <a:cs typeface="Verdana" charset="0"/>
              </a:rPr>
              <a:t> </a:t>
            </a:r>
            <a:r>
              <a:rPr lang="en-GB" sz="3200" dirty="0" err="1">
                <a:solidFill>
                  <a:schemeClr val="bg1"/>
                </a:solidFill>
                <a:latin typeface="Verdana" charset="0"/>
                <a:cs typeface="Verdana" charset="0"/>
              </a:rPr>
              <a:t>electronice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ro-RO" b="1" dirty="0">
                <a:solidFill>
                  <a:srgbClr val="0070C0"/>
                </a:solidFill>
              </a:rPr>
              <a:t>Cum trebuie utilizat</a:t>
            </a:r>
            <a:endParaRPr lang="en-GB" b="1" dirty="0">
              <a:solidFill>
                <a:srgbClr val="0070C0"/>
              </a:solidFill>
            </a:endParaRPr>
          </a:p>
          <a:p>
            <a:r>
              <a:rPr lang="en-GB" dirty="0" err="1">
                <a:ea typeface="Verdana" panose="020B0604030504040204" pitchFamily="34" charset="0"/>
              </a:rPr>
              <a:t>Trebuie</a:t>
            </a:r>
            <a:r>
              <a:rPr lang="en-GB" dirty="0">
                <a:ea typeface="Verdana" panose="020B0604030504040204" pitchFamily="34" charset="0"/>
              </a:rPr>
              <a:t> </a:t>
            </a:r>
            <a:r>
              <a:rPr lang="en-GB" dirty="0" err="1">
                <a:ea typeface="Verdana" panose="020B0604030504040204" pitchFamily="34" charset="0"/>
              </a:rPr>
              <a:t>să</a:t>
            </a:r>
            <a:r>
              <a:rPr lang="en-GB" dirty="0">
                <a:ea typeface="Verdana" panose="020B0604030504040204" pitchFamily="34" charset="0"/>
              </a:rPr>
              <a:t> </a:t>
            </a:r>
            <a:r>
              <a:rPr lang="en-GB" dirty="0" err="1">
                <a:ea typeface="Verdana" panose="020B0604030504040204" pitchFamily="34" charset="0"/>
              </a:rPr>
              <a:t>cunoașteți</a:t>
            </a:r>
            <a:r>
              <a:rPr lang="en-GB" dirty="0">
                <a:ea typeface="Verdana" panose="020B0604030504040204" pitchFamily="34" charset="0"/>
              </a:rPr>
              <a:t> pe </a:t>
            </a:r>
            <a:r>
              <a:rPr lang="en-GB" dirty="0" err="1">
                <a:ea typeface="Verdana" panose="020B0604030504040204" pitchFamily="34" charset="0"/>
              </a:rPr>
              <a:t>deplin</a:t>
            </a:r>
            <a:r>
              <a:rPr lang="en-GB" dirty="0">
                <a:ea typeface="Verdana" panose="020B0604030504040204" pitchFamily="34" charset="0"/>
              </a:rPr>
              <a:t> </a:t>
            </a:r>
            <a:r>
              <a:rPr lang="en-GB" dirty="0" err="1">
                <a:ea typeface="Verdana" panose="020B0604030504040204" pitchFamily="34" charset="0"/>
              </a:rPr>
              <a:t>legislația</a:t>
            </a:r>
            <a:r>
              <a:rPr lang="en-GB" dirty="0">
                <a:ea typeface="Verdana" panose="020B0604030504040204" pitchFamily="34" charset="0"/>
              </a:rPr>
              <a:t> </a:t>
            </a:r>
            <a:r>
              <a:rPr lang="en-GB" dirty="0" err="1">
                <a:ea typeface="Verdana" panose="020B0604030504040204" pitchFamily="34" charset="0"/>
              </a:rPr>
              <a:t>țării</a:t>
            </a:r>
            <a:r>
              <a:rPr lang="en-GB" dirty="0">
                <a:ea typeface="Verdana" panose="020B0604030504040204" pitchFamily="34" charset="0"/>
              </a:rPr>
              <a:t> dumneavoastră </a:t>
            </a:r>
            <a:r>
              <a:rPr lang="en-GB" dirty="0" err="1">
                <a:ea typeface="Verdana" panose="020B0604030504040204" pitchFamily="34" charset="0"/>
              </a:rPr>
              <a:t>în</a:t>
            </a:r>
            <a:r>
              <a:rPr lang="en-GB" dirty="0">
                <a:ea typeface="Verdana" panose="020B0604030504040204" pitchFamily="34" charset="0"/>
              </a:rPr>
              <a:t> </a:t>
            </a:r>
            <a:r>
              <a:rPr lang="en-GB" dirty="0" err="1">
                <a:ea typeface="Verdana" panose="020B0604030504040204" pitchFamily="34" charset="0"/>
              </a:rPr>
              <a:t>acest</a:t>
            </a:r>
            <a:r>
              <a:rPr lang="en-GB" dirty="0">
                <a:ea typeface="Verdana" panose="020B0604030504040204" pitchFamily="34" charset="0"/>
              </a:rPr>
              <a:t> </a:t>
            </a:r>
            <a:r>
              <a:rPr lang="en-GB" dirty="0" err="1">
                <a:ea typeface="Verdana" panose="020B0604030504040204" pitchFamily="34" charset="0"/>
              </a:rPr>
              <a:t>domeniu</a:t>
            </a:r>
            <a:endParaRPr lang="en-GB" dirty="0">
              <a:ea typeface="Verdana" panose="020B0604030504040204" pitchFamily="34" charset="0"/>
            </a:endParaRPr>
          </a:p>
          <a:p>
            <a:pPr lvl="1"/>
            <a:r>
              <a:rPr lang="en-GB" dirty="0" err="1">
                <a:ea typeface="Verdana" panose="020B0604030504040204" pitchFamily="34" charset="0"/>
              </a:rPr>
              <a:t>Legislația</a:t>
            </a:r>
            <a:r>
              <a:rPr lang="en-GB" dirty="0">
                <a:ea typeface="Verdana" panose="020B0604030504040204" pitchFamily="34" charset="0"/>
              </a:rPr>
              <a:t> </a:t>
            </a:r>
            <a:r>
              <a:rPr lang="en-GB" dirty="0" err="1">
                <a:ea typeface="Verdana" panose="020B0604030504040204" pitchFamily="34" charset="0"/>
              </a:rPr>
              <a:t>națională</a:t>
            </a:r>
            <a:r>
              <a:rPr lang="en-GB" dirty="0">
                <a:ea typeface="Verdana" panose="020B0604030504040204" pitchFamily="34" charset="0"/>
              </a:rPr>
              <a:t> </a:t>
            </a:r>
            <a:r>
              <a:rPr lang="en-GB" dirty="0" err="1">
                <a:ea typeface="Verdana" panose="020B0604030504040204" pitchFamily="34" charset="0"/>
              </a:rPr>
              <a:t>este</a:t>
            </a:r>
            <a:r>
              <a:rPr lang="en-GB" dirty="0">
                <a:ea typeface="Verdana" panose="020B0604030504040204" pitchFamily="34" charset="0"/>
              </a:rPr>
              <a:t> </a:t>
            </a:r>
            <a:r>
              <a:rPr lang="en-GB" dirty="0" err="1">
                <a:ea typeface="Verdana" panose="020B0604030504040204" pitchFamily="34" charset="0"/>
              </a:rPr>
              <a:t>principala</a:t>
            </a:r>
            <a:r>
              <a:rPr lang="en-GB" dirty="0">
                <a:ea typeface="Verdana" panose="020B0604030504040204" pitchFamily="34" charset="0"/>
              </a:rPr>
              <a:t> </a:t>
            </a:r>
            <a:r>
              <a:rPr lang="en-GB" dirty="0" err="1">
                <a:ea typeface="Verdana" panose="020B0604030504040204" pitchFamily="34" charset="0"/>
              </a:rPr>
              <a:t>sursă</a:t>
            </a:r>
            <a:r>
              <a:rPr lang="en-GB" dirty="0">
                <a:ea typeface="Verdana" panose="020B0604030504040204" pitchFamily="34" charset="0"/>
              </a:rPr>
              <a:t> de </a:t>
            </a:r>
            <a:r>
              <a:rPr lang="en-GB" dirty="0" err="1">
                <a:ea typeface="Verdana" panose="020B0604030504040204" pitchFamily="34" charset="0"/>
              </a:rPr>
              <a:t>referință</a:t>
            </a:r>
            <a:endParaRPr lang="en-GB" dirty="0">
              <a:ea typeface="Verdana" panose="020B0604030504040204" pitchFamily="34" charset="0"/>
            </a:endParaRPr>
          </a:p>
          <a:p>
            <a:pPr lvl="1"/>
            <a:r>
              <a:rPr lang="en-GB" dirty="0">
                <a:ea typeface="Verdana" panose="020B0604030504040204" pitchFamily="34" charset="0"/>
              </a:rPr>
              <a:t>Nu </a:t>
            </a:r>
            <a:r>
              <a:rPr lang="en-GB" dirty="0" err="1">
                <a:ea typeface="Verdana" panose="020B0604030504040204" pitchFamily="34" charset="0"/>
              </a:rPr>
              <a:t>este</a:t>
            </a:r>
            <a:r>
              <a:rPr lang="en-GB" dirty="0">
                <a:ea typeface="Verdana" panose="020B0604030504040204" pitchFamily="34" charset="0"/>
              </a:rPr>
              <a:t> de </a:t>
            </a:r>
            <a:r>
              <a:rPr lang="en-GB" dirty="0" err="1">
                <a:ea typeface="Verdana" panose="020B0604030504040204" pitchFamily="34" charset="0"/>
              </a:rPr>
              <a:t>așteptat</a:t>
            </a:r>
            <a:r>
              <a:rPr lang="en-GB" dirty="0">
                <a:ea typeface="Verdana" panose="020B0604030504040204" pitchFamily="34" charset="0"/>
              </a:rPr>
              <a:t> ca </a:t>
            </a:r>
            <a:r>
              <a:rPr lang="en-GB" dirty="0" err="1">
                <a:ea typeface="Verdana" panose="020B0604030504040204" pitchFamily="34" charset="0"/>
              </a:rPr>
              <a:t>ghidul</a:t>
            </a:r>
            <a:r>
              <a:rPr lang="en-GB" dirty="0">
                <a:ea typeface="Verdana" panose="020B0604030504040204" pitchFamily="34" charset="0"/>
              </a:rPr>
              <a:t> </a:t>
            </a:r>
            <a:r>
              <a:rPr lang="en-GB" dirty="0" err="1">
                <a:ea typeface="Verdana" panose="020B0604030504040204" pitchFamily="34" charset="0"/>
              </a:rPr>
              <a:t>să</a:t>
            </a:r>
            <a:r>
              <a:rPr lang="en-GB" dirty="0">
                <a:ea typeface="Verdana" panose="020B0604030504040204" pitchFamily="34" charset="0"/>
              </a:rPr>
              <a:t> </a:t>
            </a:r>
            <a:r>
              <a:rPr lang="en-GB" dirty="0" err="1">
                <a:ea typeface="Verdana" panose="020B0604030504040204" pitchFamily="34" charset="0"/>
              </a:rPr>
              <a:t>contravină</a:t>
            </a:r>
            <a:r>
              <a:rPr lang="en-GB" dirty="0">
                <a:ea typeface="Verdana" panose="020B0604030504040204" pitchFamily="34" charset="0"/>
              </a:rPr>
              <a:t> </a:t>
            </a:r>
            <a:r>
              <a:rPr lang="en-GB" dirty="0" err="1">
                <a:ea typeface="Verdana" panose="020B0604030504040204" pitchFamily="34" charset="0"/>
              </a:rPr>
              <a:t>acestora</a:t>
            </a:r>
            <a:endParaRPr lang="en-GB" dirty="0">
              <a:ea typeface="Verdana" panose="020B0604030504040204" pitchFamily="34" charset="0"/>
            </a:endParaRPr>
          </a:p>
          <a:p>
            <a:r>
              <a:rPr lang="it-IT" dirty="0" err="1">
                <a:ea typeface="Verdana" panose="020B0604030504040204" pitchFamily="34" charset="0"/>
              </a:rPr>
              <a:t>Divizat</a:t>
            </a:r>
            <a:r>
              <a:rPr lang="it-IT" dirty="0">
                <a:ea typeface="Verdana" panose="020B0604030504040204" pitchFamily="34" charset="0"/>
              </a:rPr>
              <a:t> </a:t>
            </a:r>
            <a:r>
              <a:rPr lang="it-IT" dirty="0" err="1">
                <a:ea typeface="Verdana" panose="020B0604030504040204" pitchFamily="34" charset="0"/>
              </a:rPr>
              <a:t>în</a:t>
            </a:r>
            <a:r>
              <a:rPr lang="it-IT" dirty="0">
                <a:ea typeface="Verdana" panose="020B0604030504040204" pitchFamily="34" charset="0"/>
              </a:rPr>
              <a:t> </a:t>
            </a:r>
            <a:r>
              <a:rPr lang="it-IT" dirty="0" err="1">
                <a:ea typeface="Verdana" panose="020B0604030504040204" pitchFamily="34" charset="0"/>
              </a:rPr>
              <a:t>secțiuni</a:t>
            </a:r>
            <a:r>
              <a:rPr lang="it-IT" dirty="0">
                <a:ea typeface="Verdana" panose="020B0604030504040204" pitchFamily="34" charset="0"/>
              </a:rPr>
              <a:t>, </a:t>
            </a:r>
            <a:r>
              <a:rPr lang="it-IT" dirty="0" err="1">
                <a:ea typeface="Verdana" panose="020B0604030504040204" pitchFamily="34" charset="0"/>
              </a:rPr>
              <a:t>pentru</a:t>
            </a:r>
            <a:r>
              <a:rPr lang="it-IT" dirty="0">
                <a:ea typeface="Verdana" panose="020B0604030504040204" pitchFamily="34" charset="0"/>
              </a:rPr>
              <a:t> </a:t>
            </a:r>
            <a:r>
              <a:rPr lang="it-IT" dirty="0" err="1">
                <a:ea typeface="Verdana" panose="020B0604030504040204" pitchFamily="34" charset="0"/>
              </a:rPr>
              <a:t>ușurarea</a:t>
            </a:r>
            <a:r>
              <a:rPr lang="it-IT" dirty="0">
                <a:ea typeface="Verdana" panose="020B0604030504040204" pitchFamily="34" charset="0"/>
              </a:rPr>
              <a:t> </a:t>
            </a:r>
            <a:r>
              <a:rPr lang="it-IT" dirty="0" err="1">
                <a:ea typeface="Verdana" panose="020B0604030504040204" pitchFamily="34" charset="0"/>
              </a:rPr>
              <a:t>demersului</a:t>
            </a:r>
            <a:endParaRPr lang="en-GB" dirty="0">
              <a:ea typeface="Verdana" panose="020B0604030504040204" pitchFamily="34" charset="0"/>
            </a:endParaRPr>
          </a:p>
          <a:p>
            <a:pPr lvl="1"/>
            <a:r>
              <a:rPr lang="ro-RO" dirty="0">
                <a:ea typeface="Verdana" panose="020B0604030504040204" pitchFamily="34" charset="0"/>
              </a:rPr>
              <a:t>Din perspectiva întregului ciclu de viață</a:t>
            </a:r>
            <a:endParaRPr lang="en-GB" dirty="0">
              <a:ea typeface="Verdana" panose="020B0604030504040204" pitchFamily="34" charset="0"/>
            </a:endParaRPr>
          </a:p>
          <a:p>
            <a:r>
              <a:rPr lang="ro-RO" dirty="0">
                <a:ea typeface="Verdana" panose="020B0604030504040204" pitchFamily="34" charset="0"/>
              </a:rPr>
              <a:t>Există secțiuni destinate s</a:t>
            </a:r>
            <a:r>
              <a:rPr lang="en-GB" dirty="0" err="1">
                <a:ea typeface="Verdana" panose="020B0604030504040204" pitchFamily="34" charset="0"/>
              </a:rPr>
              <a:t>peciali</a:t>
            </a:r>
            <a:r>
              <a:rPr lang="ro-RO" dirty="0" err="1">
                <a:ea typeface="Verdana" panose="020B0604030504040204" pitchFamily="34" charset="0"/>
              </a:rPr>
              <a:t>știlor</a:t>
            </a:r>
            <a:endParaRPr lang="en-GB" dirty="0">
              <a:ea typeface="Verdana" panose="020B0604030504040204" pitchFamily="34" charset="0"/>
            </a:endParaRPr>
          </a:p>
          <a:p>
            <a:pPr lvl="1"/>
            <a:r>
              <a:rPr lang="ro-RO" dirty="0">
                <a:ea typeface="Verdana" panose="020B0604030504040204" pitchFamily="34" charset="0"/>
              </a:rPr>
              <a:t>Aplicarea legii, </a:t>
            </a:r>
            <a:r>
              <a:rPr lang="en-GB" dirty="0" err="1">
                <a:ea typeface="Verdana" panose="020B0604030504040204" pitchFamily="34" charset="0"/>
              </a:rPr>
              <a:t>jud</a:t>
            </a:r>
            <a:r>
              <a:rPr lang="ro-RO" dirty="0" err="1">
                <a:ea typeface="Verdana" panose="020B0604030504040204" pitchFamily="34" charset="0"/>
              </a:rPr>
              <a:t>ecători</a:t>
            </a:r>
            <a:r>
              <a:rPr lang="ro-RO" dirty="0">
                <a:ea typeface="Verdana" panose="020B0604030504040204" pitchFamily="34" charset="0"/>
              </a:rPr>
              <a:t>, </a:t>
            </a:r>
            <a:r>
              <a:rPr lang="en-GB" dirty="0">
                <a:ea typeface="Verdana" panose="020B0604030504040204" pitchFamily="34" charset="0"/>
              </a:rPr>
              <a:t>pro</a:t>
            </a:r>
            <a:r>
              <a:rPr lang="ro-RO" dirty="0" err="1">
                <a:ea typeface="Verdana" panose="020B0604030504040204" pitchFamily="34" charset="0"/>
              </a:rPr>
              <a:t>curori</a:t>
            </a:r>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329317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E3C051-7F78-4EAF-8CA3-B9689E461A1C}"/>
              </a:ext>
            </a:extLst>
          </p:cNvPr>
          <p:cNvSpPr>
            <a:spLocks noGrp="1"/>
          </p:cNvSpPr>
          <p:nvPr>
            <p:ph idx="1"/>
          </p:nvPr>
        </p:nvSpPr>
        <p:spPr/>
        <p:txBody>
          <a:bodyPr>
            <a:normAutofit lnSpcReduction="10000"/>
          </a:bodyPr>
          <a:lstStyle/>
          <a:p>
            <a:pPr marL="514350" indent="-514350">
              <a:lnSpc>
                <a:spcPct val="150000"/>
              </a:lnSpc>
              <a:buFont typeface="+mj-lt"/>
              <a:buAutoNum type="arabicPeriod"/>
            </a:pPr>
            <a:r>
              <a:rPr lang="ro-RO" dirty="0">
                <a:ea typeface="Verdana" panose="020B0604030504040204" pitchFamily="34" charset="0"/>
              </a:rPr>
              <a:t>Ce reprezintă „probele </a:t>
            </a:r>
            <a:r>
              <a:rPr lang="en-GB" dirty="0">
                <a:ea typeface="Verdana" panose="020B0604030504040204" pitchFamily="34" charset="0"/>
              </a:rPr>
              <a:t>electronic</a:t>
            </a:r>
            <a:r>
              <a:rPr lang="ro-RO" dirty="0">
                <a:ea typeface="Verdana" panose="020B0604030504040204" pitchFamily="34" charset="0"/>
              </a:rPr>
              <a:t>e”</a:t>
            </a:r>
            <a:r>
              <a:rPr lang="en-GB" dirty="0">
                <a:ea typeface="Verdana" panose="020B0604030504040204" pitchFamily="34" charset="0"/>
              </a:rPr>
              <a:t>?</a:t>
            </a:r>
          </a:p>
          <a:p>
            <a:pPr marL="514350" indent="-514350">
              <a:lnSpc>
                <a:spcPct val="150000"/>
              </a:lnSpc>
              <a:buFont typeface="+mj-lt"/>
              <a:buAutoNum type="arabicPeriod"/>
            </a:pPr>
            <a:r>
              <a:rPr lang="ro-RO" dirty="0">
                <a:ea typeface="Verdana" panose="020B0604030504040204" pitchFamily="34" charset="0"/>
              </a:rPr>
              <a:t>Ghidul privind </a:t>
            </a:r>
            <a:r>
              <a:rPr lang="en-GB" dirty="0">
                <a:ea typeface="Verdana" panose="020B0604030504040204" pitchFamily="34" charset="0"/>
              </a:rPr>
              <a:t>probe</a:t>
            </a:r>
            <a:r>
              <a:rPr lang="ro-RO" dirty="0">
                <a:ea typeface="Verdana" panose="020B0604030504040204" pitchFamily="34" charset="0"/>
              </a:rPr>
              <a:t>le</a:t>
            </a:r>
            <a:r>
              <a:rPr lang="en-GB" dirty="0">
                <a:ea typeface="Verdana" panose="020B0604030504040204" pitchFamily="34" charset="0"/>
              </a:rPr>
              <a:t> </a:t>
            </a:r>
            <a:r>
              <a:rPr lang="en-GB" dirty="0" err="1">
                <a:ea typeface="Verdana" panose="020B0604030504040204" pitchFamily="34" charset="0"/>
              </a:rPr>
              <a:t>electronice</a:t>
            </a:r>
            <a:r>
              <a:rPr lang="ro-RO" dirty="0">
                <a:ea typeface="Verdana" panose="020B0604030504040204" pitchFamily="34" charset="0"/>
              </a:rPr>
              <a:t> al </a:t>
            </a:r>
            <a:r>
              <a:rPr lang="en-GB" dirty="0" err="1">
                <a:ea typeface="Verdana" panose="020B0604030504040204" pitchFamily="34" charset="0"/>
              </a:rPr>
              <a:t>Consiliul</a:t>
            </a:r>
            <a:r>
              <a:rPr lang="ro-RO" dirty="0">
                <a:ea typeface="Verdana" panose="020B0604030504040204" pitchFamily="34" charset="0"/>
              </a:rPr>
              <a:t>ui</a:t>
            </a:r>
            <a:r>
              <a:rPr lang="en-GB" dirty="0">
                <a:ea typeface="Verdana" panose="020B0604030504040204" pitchFamily="34" charset="0"/>
              </a:rPr>
              <a:t> </a:t>
            </a:r>
            <a:r>
              <a:rPr lang="en-GB" dirty="0" err="1">
                <a:ea typeface="Verdana" panose="020B0604030504040204" pitchFamily="34" charset="0"/>
              </a:rPr>
              <a:t>Europei</a:t>
            </a:r>
            <a:r>
              <a:rPr lang="en-GB" dirty="0">
                <a:ea typeface="Verdana" panose="020B0604030504040204" pitchFamily="34" charset="0"/>
              </a:rPr>
              <a:t> </a:t>
            </a:r>
          </a:p>
          <a:p>
            <a:pPr marL="514350" indent="-514350">
              <a:lnSpc>
                <a:spcPct val="150000"/>
              </a:lnSpc>
              <a:buFont typeface="+mj-lt"/>
              <a:buAutoNum type="arabicPeriod"/>
            </a:pPr>
            <a:r>
              <a:rPr lang="ro-RO" dirty="0">
                <a:ea typeface="Verdana" panose="020B0604030504040204" pitchFamily="34" charset="0"/>
              </a:rPr>
              <a:t>Principiile </a:t>
            </a:r>
            <a:r>
              <a:rPr lang="en-GB" dirty="0">
                <a:ea typeface="Verdana" panose="020B0604030504040204" pitchFamily="34" charset="0"/>
              </a:rPr>
              <a:t>probe</a:t>
            </a:r>
            <a:r>
              <a:rPr lang="ro-RO" dirty="0">
                <a:ea typeface="Verdana" panose="020B0604030504040204" pitchFamily="34" charset="0"/>
              </a:rPr>
              <a:t>lor</a:t>
            </a:r>
            <a:r>
              <a:rPr lang="en-GB" dirty="0">
                <a:ea typeface="Verdana" panose="020B0604030504040204" pitchFamily="34" charset="0"/>
              </a:rPr>
              <a:t> </a:t>
            </a:r>
            <a:r>
              <a:rPr lang="en-GB" dirty="0" err="1">
                <a:ea typeface="Verdana" panose="020B0604030504040204" pitchFamily="34" charset="0"/>
              </a:rPr>
              <a:t>electronice</a:t>
            </a:r>
            <a:endParaRPr lang="en-GB" dirty="0">
              <a:ea typeface="Verdana" panose="020B0604030504040204" pitchFamily="34" charset="0"/>
            </a:endParaRPr>
          </a:p>
          <a:p>
            <a:pPr marL="514350" indent="-514350">
              <a:lnSpc>
                <a:spcPct val="150000"/>
              </a:lnSpc>
              <a:buFont typeface="+mj-lt"/>
              <a:buAutoNum type="arabicPeriod"/>
            </a:pPr>
            <a:r>
              <a:rPr lang="ro-RO" dirty="0">
                <a:ea typeface="Verdana" panose="020B0604030504040204" pitchFamily="34" charset="0"/>
              </a:rPr>
              <a:t>Scene privind </a:t>
            </a:r>
            <a:r>
              <a:rPr lang="en-GB" dirty="0">
                <a:ea typeface="Verdana" panose="020B0604030504040204" pitchFamily="34" charset="0"/>
              </a:rPr>
              <a:t>probe</a:t>
            </a:r>
            <a:r>
              <a:rPr lang="ro-RO" dirty="0">
                <a:ea typeface="Verdana" panose="020B0604030504040204" pitchFamily="34" charset="0"/>
              </a:rPr>
              <a:t>le</a:t>
            </a:r>
            <a:r>
              <a:rPr lang="en-GB" dirty="0">
                <a:ea typeface="Verdana" panose="020B0604030504040204" pitchFamily="34" charset="0"/>
              </a:rPr>
              <a:t> </a:t>
            </a:r>
            <a:r>
              <a:rPr lang="en-GB" dirty="0" err="1">
                <a:ea typeface="Verdana" panose="020B0604030504040204" pitchFamily="34" charset="0"/>
              </a:rPr>
              <a:t>electronice</a:t>
            </a:r>
            <a:endParaRPr lang="en-GB" dirty="0">
              <a:ea typeface="Verdana" panose="020B0604030504040204" pitchFamily="34" charset="0"/>
            </a:endParaRPr>
          </a:p>
          <a:p>
            <a:pPr marL="514350" indent="-514350">
              <a:lnSpc>
                <a:spcPct val="150000"/>
              </a:lnSpc>
              <a:buFont typeface="+mj-lt"/>
              <a:buAutoNum type="arabicPeriod"/>
            </a:pPr>
            <a:r>
              <a:rPr lang="en-GB" dirty="0" err="1">
                <a:ea typeface="Verdana" panose="020B0604030504040204" pitchFamily="34" charset="0"/>
              </a:rPr>
              <a:t>Criminalistică</a:t>
            </a:r>
            <a:r>
              <a:rPr lang="en-GB" dirty="0">
                <a:ea typeface="Verdana" panose="020B0604030504040204" pitchFamily="34" charset="0"/>
              </a:rPr>
              <a:t> </a:t>
            </a:r>
            <a:r>
              <a:rPr lang="en-GB" dirty="0" err="1">
                <a:ea typeface="Verdana" panose="020B0604030504040204" pitchFamily="34" charset="0"/>
              </a:rPr>
              <a:t>digitală</a:t>
            </a:r>
            <a:endParaRPr lang="en-GB" dirty="0">
              <a:ea typeface="Verdana" panose="020B0604030504040204" pitchFamily="34" charset="0"/>
            </a:endParaRPr>
          </a:p>
          <a:p>
            <a:pPr marL="0" indent="0">
              <a:buNone/>
            </a:pPr>
            <a:endParaRPr lang="en-GB" dirty="0"/>
          </a:p>
        </p:txBody>
      </p:sp>
      <p:sp>
        <p:nvSpPr>
          <p:cNvPr id="3" name="Slide Number Placeholder 2">
            <a:extLst>
              <a:ext uri="{FF2B5EF4-FFF2-40B4-BE49-F238E27FC236}">
                <a16:creationId xmlns:a16="http://schemas.microsoft.com/office/drawing/2014/main" id="{326DEE90-BBA0-4583-ACBF-ECFB113664A1}"/>
              </a:ext>
            </a:extLst>
          </p:cNvPr>
          <p:cNvSpPr>
            <a:spLocks noGrp="1"/>
          </p:cNvSpPr>
          <p:nvPr>
            <p:ph type="sldNum" sz="quarter" idx="10"/>
          </p:nvPr>
        </p:nvSpPr>
        <p:spPr/>
        <p:txBody>
          <a:bodyPr/>
          <a:lstStyle/>
          <a:p>
            <a:fld id="{49C04F3A-82BD-4011-AADB-1F79FD7DF4BC}" type="slidenum">
              <a:rPr lang="en-GB" smtClean="0"/>
              <a:pPr/>
              <a:t>2</a:t>
            </a:fld>
            <a:endParaRPr lang="en-GB" dirty="0"/>
          </a:p>
        </p:txBody>
      </p:sp>
      <p:sp>
        <p:nvSpPr>
          <p:cNvPr id="4" name="Text Placeholder 3">
            <a:extLst>
              <a:ext uri="{FF2B5EF4-FFF2-40B4-BE49-F238E27FC236}">
                <a16:creationId xmlns:a16="http://schemas.microsoft.com/office/drawing/2014/main" id="{B9B1F5F5-B558-4D71-96FB-A9C9C54C9C78}"/>
              </a:ext>
            </a:extLst>
          </p:cNvPr>
          <p:cNvSpPr>
            <a:spLocks noGrp="1"/>
          </p:cNvSpPr>
          <p:nvPr>
            <p:ph type="body" sz="quarter" idx="11"/>
          </p:nvPr>
        </p:nvSpPr>
        <p:spPr/>
        <p:txBody>
          <a:bodyPr/>
          <a:lstStyle/>
          <a:p>
            <a:endParaRPr lang="en-GB" dirty="0">
              <a:latin typeface="Verdana" charset="0"/>
              <a:cs typeface="Verdana" charset="0"/>
            </a:endParaRPr>
          </a:p>
          <a:p>
            <a:r>
              <a:rPr lang="ro-RO" dirty="0">
                <a:latin typeface="Verdana" charset="0"/>
                <a:cs typeface="Verdana" charset="0"/>
              </a:rPr>
              <a:t>Cuprinsul s</a:t>
            </a:r>
            <a:r>
              <a:rPr lang="en-GB" dirty="0">
                <a:latin typeface="Verdana" charset="0"/>
                <a:cs typeface="Verdana" charset="0"/>
              </a:rPr>
              <a:t>es</a:t>
            </a:r>
            <a:r>
              <a:rPr lang="ro-RO" dirty="0" err="1">
                <a:latin typeface="Verdana" charset="0"/>
                <a:cs typeface="Verdana" charset="0"/>
              </a:rPr>
              <a:t>iunii</a:t>
            </a:r>
            <a:endParaRPr lang="en-GB" sz="2000" dirty="0">
              <a:latin typeface="Verdana" charset="0"/>
              <a:cs typeface="Verdana" charset="0"/>
            </a:endParaRPr>
          </a:p>
          <a:p>
            <a:endParaRPr lang="en-GB" dirty="0"/>
          </a:p>
        </p:txBody>
      </p:sp>
    </p:spTree>
    <p:extLst>
      <p:ext uri="{BB962C8B-B14F-4D97-AF65-F5344CB8AC3E}">
        <p14:creationId xmlns:p14="http://schemas.microsoft.com/office/powerpoint/2010/main" val="2485740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Ghidul privind </a:t>
            </a:r>
            <a:r>
              <a:rPr lang="en-GB" sz="3200" dirty="0">
                <a:solidFill>
                  <a:schemeClr val="bg1"/>
                </a:solidFill>
                <a:latin typeface="Verdana" charset="0"/>
                <a:cs typeface="Verdana" charset="0"/>
              </a:rPr>
              <a:t>probe</a:t>
            </a:r>
            <a:r>
              <a:rPr lang="ro-RO" sz="3200" dirty="0">
                <a:solidFill>
                  <a:schemeClr val="bg1"/>
                </a:solidFill>
                <a:latin typeface="Verdana" charset="0"/>
                <a:cs typeface="Verdana" charset="0"/>
              </a:rPr>
              <a:t>le</a:t>
            </a:r>
            <a:r>
              <a:rPr lang="en-GB" sz="3200" dirty="0">
                <a:solidFill>
                  <a:schemeClr val="bg1"/>
                </a:solidFill>
                <a:latin typeface="Verdana" charset="0"/>
                <a:cs typeface="Verdana" charset="0"/>
              </a:rPr>
              <a:t> </a:t>
            </a:r>
            <a:r>
              <a:rPr lang="en-GB" sz="3200" dirty="0" err="1">
                <a:solidFill>
                  <a:schemeClr val="bg1"/>
                </a:solidFill>
                <a:latin typeface="Verdana" charset="0"/>
                <a:cs typeface="Verdana" charset="0"/>
              </a:rPr>
              <a:t>electronice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ro-RO" b="1" dirty="0">
                <a:solidFill>
                  <a:srgbClr val="0070C0"/>
                </a:solidFill>
              </a:rPr>
              <a:t>Acesta </a:t>
            </a:r>
            <a:r>
              <a:rPr lang="en-GB" b="1" dirty="0">
                <a:solidFill>
                  <a:srgbClr val="0070C0"/>
                </a:solidFill>
              </a:rPr>
              <a:t>c</a:t>
            </a:r>
            <a:r>
              <a:rPr lang="ro-RO" b="1" dirty="0" err="1">
                <a:solidFill>
                  <a:srgbClr val="0070C0"/>
                </a:solidFill>
              </a:rPr>
              <a:t>uprinde</a:t>
            </a:r>
            <a:endParaRPr lang="en-GB" b="1" dirty="0">
              <a:solidFill>
                <a:srgbClr val="0070C0"/>
              </a:solidFill>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pic>
        <p:nvPicPr>
          <p:cNvPr id="5" name="Picture 4">
            <a:extLst>
              <a:ext uri="{FF2B5EF4-FFF2-40B4-BE49-F238E27FC236}">
                <a16:creationId xmlns:a16="http://schemas.microsoft.com/office/drawing/2014/main" id="{3B978CEF-5878-436C-A277-FB7A16E1D62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23774" y="1855168"/>
            <a:ext cx="977999" cy="908306"/>
          </a:xfrm>
          <a:prstGeom prst="rect">
            <a:avLst/>
          </a:prstGeom>
          <a:noFill/>
        </p:spPr>
      </p:pic>
      <p:pic>
        <p:nvPicPr>
          <p:cNvPr id="6" name="Bild 1">
            <a:extLst>
              <a:ext uri="{FF2B5EF4-FFF2-40B4-BE49-F238E27FC236}">
                <a16:creationId xmlns:a16="http://schemas.microsoft.com/office/drawing/2014/main" id="{A14F180F-E942-4409-A15B-28048112668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835696" y="1915558"/>
            <a:ext cx="890841" cy="867867"/>
          </a:xfrm>
          <a:prstGeom prst="rect">
            <a:avLst/>
          </a:prstGeom>
          <a:noFill/>
          <a:ln>
            <a:noFill/>
          </a:ln>
        </p:spPr>
      </p:pic>
      <p:pic>
        <p:nvPicPr>
          <p:cNvPr id="7" name="Picture 6" descr="C:\Users\URASMUSSEN\AppData\Local\Microsoft\Windows\Temporary Internet Files\Content.Word\gnome_terminal-1.png">
            <a:extLst>
              <a:ext uri="{FF2B5EF4-FFF2-40B4-BE49-F238E27FC236}">
                <a16:creationId xmlns:a16="http://schemas.microsoft.com/office/drawing/2014/main" id="{88FE8A33-034B-47E2-950E-7D1B124DCEBE}"/>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330660" y="1932984"/>
            <a:ext cx="839595" cy="777565"/>
          </a:xfrm>
          <a:prstGeom prst="rect">
            <a:avLst/>
          </a:prstGeom>
          <a:noFill/>
          <a:ln>
            <a:noFill/>
          </a:ln>
        </p:spPr>
      </p:pic>
      <p:pic>
        <p:nvPicPr>
          <p:cNvPr id="8" name="Grafik 87">
            <a:extLst>
              <a:ext uri="{FF2B5EF4-FFF2-40B4-BE49-F238E27FC236}">
                <a16:creationId xmlns:a16="http://schemas.microsoft.com/office/drawing/2014/main" id="{7895817D-FD14-4BBF-99EF-8E6626C768CD}"/>
              </a:ext>
            </a:extLst>
          </p:cNvPr>
          <p:cNvPicPr/>
          <p:nvPr/>
        </p:nvPicPr>
        <p:blipFill>
          <a:blip r:embed="rId8">
            <a:extLst>
              <a:ext uri="{28A0092B-C50C-407E-A947-70E740481C1C}">
                <a14:useLocalDpi xmlns:a14="http://schemas.microsoft.com/office/drawing/2010/main" val="0"/>
              </a:ext>
            </a:extLst>
          </a:blip>
          <a:stretch>
            <a:fillRect/>
          </a:stretch>
        </p:blipFill>
        <p:spPr>
          <a:xfrm>
            <a:off x="5034913" y="1830407"/>
            <a:ext cx="949495" cy="1060420"/>
          </a:xfrm>
          <a:prstGeom prst="rect">
            <a:avLst/>
          </a:prstGeom>
        </p:spPr>
      </p:pic>
      <p:pic>
        <p:nvPicPr>
          <p:cNvPr id="18" name="Grafik 397">
            <a:extLst>
              <a:ext uri="{FF2B5EF4-FFF2-40B4-BE49-F238E27FC236}">
                <a16:creationId xmlns:a16="http://schemas.microsoft.com/office/drawing/2014/main" id="{57C3005B-F79D-41A9-9425-F1B99A60B5D1}"/>
              </a:ext>
            </a:extLst>
          </p:cNvPr>
          <p:cNvPicPr/>
          <p:nvPr/>
        </p:nvPicPr>
        <p:blipFill>
          <a:blip r:embed="rId9">
            <a:extLst>
              <a:ext uri="{28A0092B-C50C-407E-A947-70E740481C1C}">
                <a14:useLocalDpi xmlns:a14="http://schemas.microsoft.com/office/drawing/2010/main" val="0"/>
              </a:ext>
            </a:extLst>
          </a:blip>
          <a:stretch>
            <a:fillRect/>
          </a:stretch>
        </p:blipFill>
        <p:spPr>
          <a:xfrm>
            <a:off x="6262930" y="1825408"/>
            <a:ext cx="1007392" cy="1048166"/>
          </a:xfrm>
          <a:prstGeom prst="rect">
            <a:avLst/>
          </a:prstGeom>
        </p:spPr>
      </p:pic>
      <p:pic>
        <p:nvPicPr>
          <p:cNvPr id="20" name="Grafik 398">
            <a:extLst>
              <a:ext uri="{FF2B5EF4-FFF2-40B4-BE49-F238E27FC236}">
                <a16:creationId xmlns:a16="http://schemas.microsoft.com/office/drawing/2014/main" id="{5AE964E5-7599-4CB5-90CC-D89DB343FE99}"/>
              </a:ext>
            </a:extLst>
          </p:cNvPr>
          <p:cNvPicPr/>
          <p:nvPr/>
        </p:nvPicPr>
        <p:blipFill>
          <a:blip r:embed="rId10">
            <a:extLst>
              <a:ext uri="{28A0092B-C50C-407E-A947-70E740481C1C}">
                <a14:useLocalDpi xmlns:a14="http://schemas.microsoft.com/office/drawing/2010/main" val="0"/>
              </a:ext>
            </a:extLst>
          </a:blip>
          <a:stretch>
            <a:fillRect/>
          </a:stretch>
        </p:blipFill>
        <p:spPr>
          <a:xfrm>
            <a:off x="7488144" y="1825408"/>
            <a:ext cx="1036089" cy="1048163"/>
          </a:xfrm>
          <a:prstGeom prst="rect">
            <a:avLst/>
          </a:prstGeom>
        </p:spPr>
      </p:pic>
      <p:sp>
        <p:nvSpPr>
          <p:cNvPr id="22" name="TextBox 21">
            <a:extLst>
              <a:ext uri="{FF2B5EF4-FFF2-40B4-BE49-F238E27FC236}">
                <a16:creationId xmlns:a16="http://schemas.microsoft.com/office/drawing/2014/main" id="{CAD6DD3A-B7CB-4DC8-ABF8-AE93F332D0B7}"/>
              </a:ext>
            </a:extLst>
          </p:cNvPr>
          <p:cNvSpPr txBox="1"/>
          <p:nvPr/>
        </p:nvSpPr>
        <p:spPr>
          <a:xfrm>
            <a:off x="259738" y="2783425"/>
            <a:ext cx="1106072" cy="369332"/>
          </a:xfrm>
          <a:prstGeom prst="rect">
            <a:avLst/>
          </a:prstGeom>
          <a:noFill/>
        </p:spPr>
        <p:txBody>
          <a:bodyPr wrap="none" rtlCol="0">
            <a:spAutoFit/>
          </a:bodyPr>
          <a:lstStyle/>
          <a:p>
            <a:pPr algn="ctr"/>
            <a:r>
              <a:rPr lang="en-US" dirty="0"/>
              <a:t>Informa</a:t>
            </a:r>
            <a:r>
              <a:rPr lang="ro-RO" dirty="0"/>
              <a:t>ții</a:t>
            </a:r>
            <a:endParaRPr lang="en-US" dirty="0"/>
          </a:p>
        </p:txBody>
      </p:sp>
      <p:sp>
        <p:nvSpPr>
          <p:cNvPr id="24" name="TextBox 23">
            <a:extLst>
              <a:ext uri="{FF2B5EF4-FFF2-40B4-BE49-F238E27FC236}">
                <a16:creationId xmlns:a16="http://schemas.microsoft.com/office/drawing/2014/main" id="{B95876F1-3A42-4121-8044-D3D41304DBC5}"/>
              </a:ext>
            </a:extLst>
          </p:cNvPr>
          <p:cNvSpPr txBox="1"/>
          <p:nvPr/>
        </p:nvSpPr>
        <p:spPr>
          <a:xfrm>
            <a:off x="1661109" y="2782669"/>
            <a:ext cx="1240019" cy="646331"/>
          </a:xfrm>
          <a:prstGeom prst="rect">
            <a:avLst/>
          </a:prstGeom>
          <a:noFill/>
        </p:spPr>
        <p:txBody>
          <a:bodyPr wrap="none" rtlCol="0">
            <a:spAutoFit/>
          </a:bodyPr>
          <a:lstStyle/>
          <a:p>
            <a:pPr algn="ctr"/>
            <a:r>
              <a:rPr lang="en-US" dirty="0"/>
              <a:t>I</a:t>
            </a:r>
            <a:r>
              <a:rPr lang="ro-RO" dirty="0" err="1"/>
              <a:t>nformații</a:t>
            </a:r>
            <a:r>
              <a:rPr lang="ro-RO" dirty="0"/>
              <a:t> </a:t>
            </a:r>
          </a:p>
          <a:p>
            <a:pPr algn="ctr"/>
            <a:r>
              <a:rPr lang="ro-RO" dirty="0"/>
              <a:t>i</a:t>
            </a:r>
            <a:r>
              <a:rPr lang="en-US" dirty="0" err="1"/>
              <a:t>mpor</a:t>
            </a:r>
            <a:r>
              <a:rPr lang="ro-RO" dirty="0" err="1"/>
              <a:t>tante</a:t>
            </a:r>
            <a:endParaRPr lang="en-US" dirty="0"/>
          </a:p>
        </p:txBody>
      </p:sp>
      <p:sp>
        <p:nvSpPr>
          <p:cNvPr id="26" name="TextBox 25">
            <a:extLst>
              <a:ext uri="{FF2B5EF4-FFF2-40B4-BE49-F238E27FC236}">
                <a16:creationId xmlns:a16="http://schemas.microsoft.com/office/drawing/2014/main" id="{FFEAEF8C-8046-4ED6-9287-9CF6A701C615}"/>
              </a:ext>
            </a:extLst>
          </p:cNvPr>
          <p:cNvSpPr txBox="1"/>
          <p:nvPr/>
        </p:nvSpPr>
        <p:spPr>
          <a:xfrm>
            <a:off x="2628137" y="2782669"/>
            <a:ext cx="2244652" cy="646331"/>
          </a:xfrm>
          <a:prstGeom prst="rect">
            <a:avLst/>
          </a:prstGeom>
          <a:noFill/>
        </p:spPr>
        <p:txBody>
          <a:bodyPr wrap="none" rtlCol="0">
            <a:spAutoFit/>
          </a:bodyPr>
          <a:lstStyle/>
          <a:p>
            <a:pPr algn="ctr"/>
            <a:r>
              <a:rPr lang="ro-RO" dirty="0"/>
              <a:t>Informații cu caracter </a:t>
            </a:r>
          </a:p>
          <a:p>
            <a:pPr algn="ctr"/>
            <a:r>
              <a:rPr lang="ro-RO" dirty="0"/>
              <a:t>tehnic pronunțat</a:t>
            </a:r>
            <a:endParaRPr lang="en-US" dirty="0"/>
          </a:p>
        </p:txBody>
      </p:sp>
      <p:sp>
        <p:nvSpPr>
          <p:cNvPr id="28" name="TextBox 27">
            <a:extLst>
              <a:ext uri="{FF2B5EF4-FFF2-40B4-BE49-F238E27FC236}">
                <a16:creationId xmlns:a16="http://schemas.microsoft.com/office/drawing/2014/main" id="{33FA2AE2-6862-48F0-A125-ED25642302C6}"/>
              </a:ext>
            </a:extLst>
          </p:cNvPr>
          <p:cNvSpPr txBox="1"/>
          <p:nvPr/>
        </p:nvSpPr>
        <p:spPr>
          <a:xfrm>
            <a:off x="4883111" y="2782669"/>
            <a:ext cx="1253100" cy="646331"/>
          </a:xfrm>
          <a:prstGeom prst="rect">
            <a:avLst/>
          </a:prstGeom>
          <a:noFill/>
        </p:spPr>
        <p:txBody>
          <a:bodyPr wrap="none" rtlCol="0">
            <a:spAutoFit/>
          </a:bodyPr>
          <a:lstStyle/>
          <a:p>
            <a:pPr algn="ctr"/>
            <a:r>
              <a:rPr lang="ro-RO" dirty="0"/>
              <a:t>Cunoștințe </a:t>
            </a:r>
          </a:p>
          <a:p>
            <a:pPr algn="ctr"/>
            <a:r>
              <a:rPr lang="ro-RO" dirty="0"/>
              <a:t>de bază</a:t>
            </a:r>
            <a:endParaRPr lang="en-US" dirty="0"/>
          </a:p>
        </p:txBody>
      </p:sp>
      <p:sp>
        <p:nvSpPr>
          <p:cNvPr id="30" name="TextBox 29">
            <a:extLst>
              <a:ext uri="{FF2B5EF4-FFF2-40B4-BE49-F238E27FC236}">
                <a16:creationId xmlns:a16="http://schemas.microsoft.com/office/drawing/2014/main" id="{B76693FF-F482-402E-B658-D7CC20365898}"/>
              </a:ext>
            </a:extLst>
          </p:cNvPr>
          <p:cNvSpPr txBox="1"/>
          <p:nvPr/>
        </p:nvSpPr>
        <p:spPr>
          <a:xfrm>
            <a:off x="6166527" y="2787724"/>
            <a:ext cx="1200200" cy="646331"/>
          </a:xfrm>
          <a:prstGeom prst="rect">
            <a:avLst/>
          </a:prstGeom>
          <a:noFill/>
        </p:spPr>
        <p:txBody>
          <a:bodyPr wrap="none" rtlCol="0">
            <a:spAutoFit/>
          </a:bodyPr>
          <a:lstStyle/>
          <a:p>
            <a:pPr algn="ctr"/>
            <a:r>
              <a:rPr lang="ro-RO" dirty="0"/>
              <a:t>Cunoștințe</a:t>
            </a:r>
          </a:p>
          <a:p>
            <a:pPr algn="ctr"/>
            <a:r>
              <a:rPr lang="ro-RO" dirty="0"/>
              <a:t> avansate</a:t>
            </a:r>
            <a:endParaRPr lang="en-US" dirty="0"/>
          </a:p>
        </p:txBody>
      </p:sp>
      <p:sp>
        <p:nvSpPr>
          <p:cNvPr id="32" name="TextBox 31">
            <a:extLst>
              <a:ext uri="{FF2B5EF4-FFF2-40B4-BE49-F238E27FC236}">
                <a16:creationId xmlns:a16="http://schemas.microsoft.com/office/drawing/2014/main" id="{85689E26-2E51-4904-9489-5F49443E21F1}"/>
              </a:ext>
            </a:extLst>
          </p:cNvPr>
          <p:cNvSpPr txBox="1"/>
          <p:nvPr/>
        </p:nvSpPr>
        <p:spPr>
          <a:xfrm>
            <a:off x="7359522" y="2782669"/>
            <a:ext cx="1264641" cy="646331"/>
          </a:xfrm>
          <a:prstGeom prst="rect">
            <a:avLst/>
          </a:prstGeom>
          <a:noFill/>
        </p:spPr>
        <p:txBody>
          <a:bodyPr wrap="none" rtlCol="0">
            <a:spAutoFit/>
          </a:bodyPr>
          <a:lstStyle/>
          <a:p>
            <a:pPr algn="ctr"/>
            <a:r>
              <a:rPr lang="ro-RO" dirty="0"/>
              <a:t>Cunoștințe </a:t>
            </a:r>
          </a:p>
          <a:p>
            <a:pPr algn="ctr"/>
            <a:r>
              <a:rPr lang="ro-RO" dirty="0"/>
              <a:t>s</a:t>
            </a:r>
            <a:r>
              <a:rPr lang="en-US" dirty="0" err="1"/>
              <a:t>peciali</a:t>
            </a:r>
            <a:r>
              <a:rPr lang="ro-RO" dirty="0" err="1"/>
              <a:t>zate</a:t>
            </a:r>
            <a:endParaRPr lang="en-US" dirty="0"/>
          </a:p>
        </p:txBody>
      </p:sp>
      <p:sp>
        <p:nvSpPr>
          <p:cNvPr id="37" name="TextBox 36">
            <a:extLst>
              <a:ext uri="{FF2B5EF4-FFF2-40B4-BE49-F238E27FC236}">
                <a16:creationId xmlns:a16="http://schemas.microsoft.com/office/drawing/2014/main" id="{936A2BEB-1273-4C82-A445-F0F8CA3EA00E}"/>
              </a:ext>
            </a:extLst>
          </p:cNvPr>
          <p:cNvSpPr txBox="1"/>
          <p:nvPr/>
        </p:nvSpPr>
        <p:spPr>
          <a:xfrm>
            <a:off x="178728" y="3455035"/>
            <a:ext cx="1437888" cy="461665"/>
          </a:xfrm>
          <a:prstGeom prst="rect">
            <a:avLst/>
          </a:prstGeom>
          <a:solidFill>
            <a:srgbClr val="BDD8F3"/>
          </a:solidFill>
        </p:spPr>
        <p:txBody>
          <a:bodyPr wrap="square" rtlCol="0">
            <a:spAutoFit/>
          </a:bodyPr>
          <a:lstStyle/>
          <a:p>
            <a:pPr algn="ctr"/>
            <a:r>
              <a:rPr lang="en-GB" sz="2400" dirty="0">
                <a:solidFill>
                  <a:schemeClr val="tx1">
                    <a:lumMod val="65000"/>
                    <a:lumOff val="35000"/>
                  </a:schemeClr>
                </a:solidFill>
                <a:latin typeface="+mj-lt"/>
              </a:rPr>
              <a:t>C</a:t>
            </a:r>
            <a:r>
              <a:rPr lang="ro-RO" sz="2400" dirty="0" err="1">
                <a:solidFill>
                  <a:schemeClr val="tx1">
                    <a:lumMod val="65000"/>
                    <a:lumOff val="35000"/>
                  </a:schemeClr>
                </a:solidFill>
                <a:latin typeface="+mj-lt"/>
              </a:rPr>
              <a:t>uprins</a:t>
            </a:r>
            <a:endParaRPr lang="en-GB" sz="2400" dirty="0">
              <a:solidFill>
                <a:schemeClr val="tx1">
                  <a:lumMod val="65000"/>
                  <a:lumOff val="35000"/>
                </a:schemeClr>
              </a:solidFill>
              <a:latin typeface="+mj-lt"/>
            </a:endParaRPr>
          </a:p>
        </p:txBody>
      </p:sp>
      <p:sp>
        <p:nvSpPr>
          <p:cNvPr id="38" name="TextBox 37">
            <a:extLst>
              <a:ext uri="{FF2B5EF4-FFF2-40B4-BE49-F238E27FC236}">
                <a16:creationId xmlns:a16="http://schemas.microsoft.com/office/drawing/2014/main" id="{EA793EB8-448B-437E-9A56-F34E56384649}"/>
              </a:ext>
            </a:extLst>
          </p:cNvPr>
          <p:cNvSpPr txBox="1"/>
          <p:nvPr/>
        </p:nvSpPr>
        <p:spPr>
          <a:xfrm>
            <a:off x="4419600" y="3483020"/>
            <a:ext cx="2276706" cy="830997"/>
          </a:xfrm>
          <a:prstGeom prst="rect">
            <a:avLst/>
          </a:prstGeom>
          <a:solidFill>
            <a:srgbClr val="BDD8F3"/>
          </a:solidFill>
        </p:spPr>
        <p:txBody>
          <a:bodyPr wrap="square" rtlCol="0">
            <a:spAutoFit/>
          </a:bodyPr>
          <a:lstStyle/>
          <a:p>
            <a:pPr algn="ctr"/>
            <a:r>
              <a:rPr lang="ro-RO" sz="2400" dirty="0">
                <a:solidFill>
                  <a:schemeClr val="tx1">
                    <a:lumMod val="65000"/>
                    <a:lumOff val="35000"/>
                  </a:schemeClr>
                </a:solidFill>
                <a:latin typeface="+mj-lt"/>
              </a:rPr>
              <a:t>Documente de r</a:t>
            </a:r>
            <a:r>
              <a:rPr lang="en-GB" sz="2400" dirty="0" err="1">
                <a:solidFill>
                  <a:schemeClr val="tx1">
                    <a:lumMod val="65000"/>
                    <a:lumOff val="35000"/>
                  </a:schemeClr>
                </a:solidFill>
                <a:latin typeface="+mj-lt"/>
              </a:rPr>
              <a:t>efer</a:t>
            </a:r>
            <a:r>
              <a:rPr lang="ro-RO" sz="2400" dirty="0" err="1">
                <a:solidFill>
                  <a:schemeClr val="tx1">
                    <a:lumMod val="65000"/>
                    <a:lumOff val="35000"/>
                  </a:schemeClr>
                </a:solidFill>
                <a:latin typeface="+mj-lt"/>
              </a:rPr>
              <a:t>ință</a:t>
            </a:r>
            <a:endParaRPr lang="en-GB" sz="2400" dirty="0">
              <a:solidFill>
                <a:schemeClr val="tx1">
                  <a:lumMod val="65000"/>
                  <a:lumOff val="35000"/>
                </a:schemeClr>
              </a:solidFill>
              <a:latin typeface="+mj-lt"/>
            </a:endParaRPr>
          </a:p>
        </p:txBody>
      </p:sp>
      <p:sp>
        <p:nvSpPr>
          <p:cNvPr id="27" name="TextBox 26">
            <a:extLst>
              <a:ext uri="{FF2B5EF4-FFF2-40B4-BE49-F238E27FC236}">
                <a16:creationId xmlns:a16="http://schemas.microsoft.com/office/drawing/2014/main" id="{4A7A413B-9B06-40E7-9D2A-45E8B694044C}"/>
              </a:ext>
            </a:extLst>
          </p:cNvPr>
          <p:cNvSpPr txBox="1"/>
          <p:nvPr/>
        </p:nvSpPr>
        <p:spPr>
          <a:xfrm>
            <a:off x="329945" y="3990274"/>
            <a:ext cx="3205735" cy="2585323"/>
          </a:xfrm>
          <a:prstGeom prst="rect">
            <a:avLst/>
          </a:prstGeom>
          <a:noFill/>
        </p:spPr>
        <p:txBody>
          <a:bodyPr wrap="square">
            <a:spAutoFit/>
          </a:bodyPr>
          <a:lstStyle/>
          <a:p>
            <a:r>
              <a:rPr lang="ro-RO" sz="1800" b="0" i="0" u="none" strike="noStrike" baseline="-25000" dirty="0">
                <a:solidFill>
                  <a:srgbClr val="000000"/>
                </a:solidFill>
                <a:latin typeface="Calibri" panose="020F0502020204030204" pitchFamily="34" charset="0"/>
              </a:rPr>
              <a:t>1.</a:t>
            </a:r>
            <a:r>
              <a:rPr lang="en-US" sz="1800" b="0" i="0" u="none" strike="noStrike" baseline="-25000" dirty="0" err="1">
                <a:solidFill>
                  <a:srgbClr val="000000"/>
                </a:solidFill>
                <a:latin typeface="Calibri" panose="020F0502020204030204" pitchFamily="34" charset="0"/>
              </a:rPr>
              <a:t>Introduc</a:t>
            </a:r>
            <a:r>
              <a:rPr lang="ro-RO" sz="1800" b="0" i="0" u="none" strike="noStrike" baseline="-25000" dirty="0">
                <a:solidFill>
                  <a:srgbClr val="000000"/>
                </a:solidFill>
                <a:latin typeface="Calibri" panose="020F0502020204030204" pitchFamily="34" charset="0"/>
              </a:rPr>
              <a:t>ere</a:t>
            </a:r>
            <a:endParaRPr lang="en-US" sz="1800" b="0" i="0" u="none" strike="noStrike" baseline="-25000" dirty="0">
              <a:solidFill>
                <a:srgbClr val="000000"/>
              </a:solidFill>
              <a:latin typeface="Calibri" panose="020F0502020204030204" pitchFamily="34" charset="0"/>
            </a:endParaRPr>
          </a:p>
          <a:p>
            <a:r>
              <a:rPr lang="ro-RO" sz="1800" b="0" i="0" u="none" strike="noStrike" baseline="-25000" dirty="0">
                <a:solidFill>
                  <a:srgbClr val="000000"/>
                </a:solidFill>
                <a:latin typeface="Calibri" panose="020F0502020204030204" pitchFamily="34" charset="0"/>
              </a:rPr>
              <a:t>2. Surse de probe</a:t>
            </a:r>
            <a:endParaRPr lang="en-US" sz="1800" b="0" i="0" u="none" strike="noStrike" baseline="-25000" dirty="0">
              <a:solidFill>
                <a:srgbClr val="000000"/>
              </a:solidFill>
              <a:latin typeface="Calibri" panose="020F0502020204030204" pitchFamily="34" charset="0"/>
            </a:endParaRPr>
          </a:p>
          <a:p>
            <a:r>
              <a:rPr lang="ro-RO" sz="1800" b="0" i="0" u="none" strike="noStrike" baseline="-25000" dirty="0">
                <a:solidFill>
                  <a:srgbClr val="000000"/>
                </a:solidFill>
                <a:latin typeface="Calibri" panose="020F0502020204030204" pitchFamily="34" charset="0"/>
              </a:rPr>
              <a:t>3. </a:t>
            </a:r>
            <a:r>
              <a:rPr lang="en-US" sz="1800" b="0" i="0" u="none" strike="noStrike" baseline="-25000" dirty="0" err="1">
                <a:solidFill>
                  <a:srgbClr val="000000"/>
                </a:solidFill>
                <a:latin typeface="Calibri" panose="020F0502020204030204" pitchFamily="34" charset="0"/>
              </a:rPr>
              <a:t>Căutare</a:t>
            </a:r>
            <a:r>
              <a:rPr lang="en-US" sz="1800" b="0" i="0" u="none" strike="noStrike" baseline="-25000" dirty="0">
                <a:solidFill>
                  <a:srgbClr val="000000"/>
                </a:solidFill>
                <a:latin typeface="Calibri" panose="020F0502020204030204" pitchFamily="34" charset="0"/>
              </a:rPr>
              <a:t> </a:t>
            </a:r>
            <a:r>
              <a:rPr lang="en-US" sz="1800" b="0" i="0" u="none" strike="noStrike" baseline="-25000" dirty="0" err="1">
                <a:solidFill>
                  <a:srgbClr val="000000"/>
                </a:solidFill>
                <a:latin typeface="Calibri" panose="020F0502020204030204" pitchFamily="34" charset="0"/>
              </a:rPr>
              <a:t>și</a:t>
            </a:r>
            <a:r>
              <a:rPr lang="en-US" sz="1800" b="0" i="0" u="none" strike="noStrike" baseline="-25000" dirty="0">
                <a:solidFill>
                  <a:srgbClr val="000000"/>
                </a:solidFill>
                <a:latin typeface="Calibri" panose="020F0502020204030204" pitchFamily="34" charset="0"/>
              </a:rPr>
              <a:t> </a:t>
            </a:r>
            <a:r>
              <a:rPr lang="en-US" sz="1800" b="0" i="0" u="none" strike="noStrike" baseline="-25000" dirty="0" err="1">
                <a:solidFill>
                  <a:srgbClr val="000000"/>
                </a:solidFill>
                <a:latin typeface="Calibri" panose="020F0502020204030204" pitchFamily="34" charset="0"/>
              </a:rPr>
              <a:t>colectare</a:t>
            </a:r>
            <a:r>
              <a:rPr lang="en-US" sz="1800" b="0" i="0" u="none" strike="noStrike" baseline="-25000" dirty="0">
                <a:solidFill>
                  <a:srgbClr val="000000"/>
                </a:solidFill>
                <a:latin typeface="Calibri" panose="020F0502020204030204" pitchFamily="34" charset="0"/>
              </a:rPr>
              <a:t> - la </a:t>
            </a:r>
            <a:r>
              <a:rPr lang="en-US" sz="1800" b="0" i="0" u="none" strike="noStrike" baseline="-25000" dirty="0" err="1">
                <a:solidFill>
                  <a:srgbClr val="000000"/>
                </a:solidFill>
                <a:latin typeface="Calibri" panose="020F0502020204030204" pitchFamily="34" charset="0"/>
              </a:rPr>
              <a:t>fața</a:t>
            </a:r>
            <a:r>
              <a:rPr lang="en-US" sz="1800" b="0" i="0" u="none" strike="noStrike" baseline="-25000" dirty="0">
                <a:solidFill>
                  <a:srgbClr val="000000"/>
                </a:solidFill>
                <a:latin typeface="Calibri" panose="020F0502020204030204" pitchFamily="34" charset="0"/>
              </a:rPr>
              <a:t> </a:t>
            </a:r>
            <a:r>
              <a:rPr lang="en-US" sz="1800" b="0" i="0" u="none" strike="noStrike" baseline="-25000" dirty="0" err="1">
                <a:solidFill>
                  <a:srgbClr val="000000"/>
                </a:solidFill>
                <a:latin typeface="Calibri" panose="020F0502020204030204" pitchFamily="34" charset="0"/>
              </a:rPr>
              <a:t>locului</a:t>
            </a:r>
            <a:r>
              <a:rPr lang="en-US" sz="1800" b="0" i="0" u="none" strike="noStrike" baseline="-25000" dirty="0">
                <a:solidFill>
                  <a:srgbClr val="000000"/>
                </a:solidFill>
                <a:latin typeface="Calibri" panose="020F0502020204030204" pitchFamily="34" charset="0"/>
              </a:rPr>
              <a:t>/suspect</a:t>
            </a:r>
          </a:p>
          <a:p>
            <a:r>
              <a:rPr lang="ro-RO" sz="1800" b="0" i="0" u="none" strike="noStrike" baseline="-25000" dirty="0">
                <a:solidFill>
                  <a:srgbClr val="000000"/>
                </a:solidFill>
                <a:latin typeface="Calibri" panose="020F0502020204030204" pitchFamily="34" charset="0"/>
              </a:rPr>
              <a:t>4. </a:t>
            </a:r>
            <a:r>
              <a:rPr lang="en-US" sz="1800" b="0" i="0" u="none" strike="noStrike" baseline="-25000" dirty="0" err="1">
                <a:solidFill>
                  <a:srgbClr val="000000"/>
                </a:solidFill>
                <a:latin typeface="Calibri" panose="020F0502020204030204" pitchFamily="34" charset="0"/>
              </a:rPr>
              <a:t>Capt</a:t>
            </a:r>
            <a:r>
              <a:rPr lang="ro-RO" sz="1800" b="0" i="0" u="none" strike="noStrike" baseline="-25000" dirty="0" err="1">
                <a:solidFill>
                  <a:srgbClr val="000000"/>
                </a:solidFill>
                <a:latin typeface="Calibri" panose="020F0502020204030204" pitchFamily="34" charset="0"/>
              </a:rPr>
              <a:t>area</a:t>
            </a:r>
            <a:r>
              <a:rPr lang="ro-RO" sz="1800" b="0" i="0" u="none" strike="noStrike" baseline="-25000" dirty="0">
                <a:solidFill>
                  <a:srgbClr val="000000"/>
                </a:solidFill>
                <a:latin typeface="Calibri" panose="020F0502020204030204" pitchFamily="34" charset="0"/>
              </a:rPr>
              <a:t> probelor de pe </a:t>
            </a:r>
            <a:r>
              <a:rPr lang="en-US" sz="1800" b="0" i="0" u="none" strike="noStrike" baseline="-25000" dirty="0">
                <a:solidFill>
                  <a:srgbClr val="000000"/>
                </a:solidFill>
                <a:latin typeface="Calibri" panose="020F0502020204030204" pitchFamily="34" charset="0"/>
              </a:rPr>
              <a:t>Internet</a:t>
            </a:r>
          </a:p>
          <a:p>
            <a:r>
              <a:rPr lang="ro-RO" sz="1800" b="0" i="0" u="none" strike="noStrike" baseline="-25000" dirty="0">
                <a:solidFill>
                  <a:srgbClr val="000000"/>
                </a:solidFill>
                <a:latin typeface="Calibri" panose="020F0502020204030204" pitchFamily="34" charset="0"/>
              </a:rPr>
              <a:t>5. </a:t>
            </a:r>
            <a:r>
              <a:rPr lang="en-US" sz="1800" b="0" i="0" u="none" strike="noStrike" baseline="-25000" dirty="0" err="1">
                <a:solidFill>
                  <a:srgbClr val="000000"/>
                </a:solidFill>
                <a:latin typeface="Calibri" panose="020F0502020204030204" pitchFamily="34" charset="0"/>
              </a:rPr>
              <a:t>Dat</a:t>
            </a:r>
            <a:r>
              <a:rPr lang="ro-RO" sz="1800" b="0" i="0" u="none" strike="noStrike" baseline="-25000" dirty="0">
                <a:solidFill>
                  <a:srgbClr val="000000"/>
                </a:solidFill>
                <a:latin typeface="Calibri" panose="020F0502020204030204" pitchFamily="34" charset="0"/>
              </a:rPr>
              <a:t>e deținute de terți</a:t>
            </a:r>
            <a:endParaRPr lang="en-US" sz="1800" b="0" i="0" u="none" strike="noStrike" baseline="-25000" dirty="0">
              <a:solidFill>
                <a:srgbClr val="000000"/>
              </a:solidFill>
              <a:latin typeface="Calibri" panose="020F0502020204030204" pitchFamily="34" charset="0"/>
            </a:endParaRPr>
          </a:p>
          <a:p>
            <a:r>
              <a:rPr lang="ro-RO" sz="1800" b="0" i="0" u="none" strike="noStrike" baseline="-25000" dirty="0">
                <a:solidFill>
                  <a:srgbClr val="000000"/>
                </a:solidFill>
                <a:latin typeface="Calibri" panose="020F0502020204030204" pitchFamily="34" charset="0"/>
              </a:rPr>
              <a:t>6. </a:t>
            </a:r>
            <a:r>
              <a:rPr lang="en-US" sz="1800" b="0" i="0" u="none" strike="noStrike" baseline="-25000" dirty="0">
                <a:solidFill>
                  <a:srgbClr val="000000"/>
                </a:solidFill>
                <a:latin typeface="Calibri" panose="020F0502020204030204" pitchFamily="34" charset="0"/>
              </a:rPr>
              <a:t>Anal</a:t>
            </a:r>
            <a:r>
              <a:rPr lang="ro-RO" sz="1800" b="0" i="0" u="none" strike="noStrike" baseline="-25000" dirty="0" err="1">
                <a:solidFill>
                  <a:srgbClr val="000000"/>
                </a:solidFill>
                <a:latin typeface="Calibri" panose="020F0502020204030204" pitchFamily="34" charset="0"/>
              </a:rPr>
              <a:t>iza</a:t>
            </a:r>
            <a:r>
              <a:rPr lang="ro-RO" sz="1800" b="0" i="0" u="none" strike="noStrike" baseline="-25000" dirty="0">
                <a:solidFill>
                  <a:srgbClr val="000000"/>
                </a:solidFill>
                <a:latin typeface="Calibri" panose="020F0502020204030204" pitchFamily="34" charset="0"/>
              </a:rPr>
              <a:t> probelor</a:t>
            </a:r>
            <a:endParaRPr lang="en-US" sz="1800" b="0" i="0" u="none" strike="noStrike" baseline="-25000" dirty="0">
              <a:solidFill>
                <a:srgbClr val="000000"/>
              </a:solidFill>
              <a:latin typeface="Calibri" panose="020F0502020204030204" pitchFamily="34" charset="0"/>
            </a:endParaRPr>
          </a:p>
          <a:p>
            <a:r>
              <a:rPr lang="ro-RO" sz="1800" b="0" i="0" u="none" strike="noStrike" baseline="-25000" dirty="0">
                <a:solidFill>
                  <a:srgbClr val="000000"/>
                </a:solidFill>
                <a:latin typeface="Calibri" panose="020F0502020204030204" pitchFamily="34" charset="0"/>
              </a:rPr>
              <a:t>7. </a:t>
            </a:r>
            <a:r>
              <a:rPr lang="en-US" sz="1800" b="0" i="0" u="none" strike="noStrike" baseline="-25000" dirty="0">
                <a:solidFill>
                  <a:srgbClr val="000000"/>
                </a:solidFill>
                <a:latin typeface="Calibri" panose="020F0502020204030204" pitchFamily="34" charset="0"/>
              </a:rPr>
              <a:t>Pre</a:t>
            </a:r>
            <a:r>
              <a:rPr lang="ro-RO" sz="1800" b="0" i="0" u="none" strike="noStrike" baseline="-25000" dirty="0">
                <a:solidFill>
                  <a:srgbClr val="000000"/>
                </a:solidFill>
                <a:latin typeface="Calibri" panose="020F0502020204030204" pitchFamily="34" charset="0"/>
              </a:rPr>
              <a:t>gătirea și p</a:t>
            </a:r>
            <a:r>
              <a:rPr lang="en-US" sz="1800" b="0" i="0" u="none" strike="noStrike" baseline="-25000" dirty="0">
                <a:solidFill>
                  <a:srgbClr val="000000"/>
                </a:solidFill>
                <a:latin typeface="Calibri" panose="020F0502020204030204" pitchFamily="34" charset="0"/>
              </a:rPr>
              <a:t>re</a:t>
            </a:r>
            <a:r>
              <a:rPr lang="ro-RO" sz="1800" b="0" i="0" u="none" strike="noStrike" baseline="-25000" dirty="0" err="1">
                <a:solidFill>
                  <a:srgbClr val="000000"/>
                </a:solidFill>
                <a:latin typeface="Calibri" panose="020F0502020204030204" pitchFamily="34" charset="0"/>
              </a:rPr>
              <a:t>zentarea</a:t>
            </a:r>
            <a:r>
              <a:rPr lang="ro-RO" sz="1800" b="0" i="0" u="none" strike="noStrike" baseline="-25000" dirty="0">
                <a:solidFill>
                  <a:srgbClr val="000000"/>
                </a:solidFill>
                <a:latin typeface="Calibri" panose="020F0502020204030204" pitchFamily="34" charset="0"/>
              </a:rPr>
              <a:t> probelor</a:t>
            </a:r>
            <a:endParaRPr lang="en-US" sz="1800" b="0" i="0" u="none" strike="noStrike" baseline="-25000" dirty="0">
              <a:solidFill>
                <a:srgbClr val="000000"/>
              </a:solidFill>
              <a:latin typeface="Calibri" panose="020F0502020204030204" pitchFamily="34" charset="0"/>
            </a:endParaRPr>
          </a:p>
          <a:p>
            <a:r>
              <a:rPr lang="ro-RO" sz="1800" b="0" i="0" u="none" strike="noStrike" baseline="-25000" dirty="0">
                <a:solidFill>
                  <a:srgbClr val="000000"/>
                </a:solidFill>
                <a:latin typeface="Calibri" panose="020F0502020204030204" pitchFamily="34" charset="0"/>
              </a:rPr>
              <a:t>8. </a:t>
            </a:r>
            <a:r>
              <a:rPr lang="en-US" sz="1800" b="0" i="0" u="none" strike="noStrike" baseline="-25000" dirty="0" err="1">
                <a:solidFill>
                  <a:srgbClr val="000000"/>
                </a:solidFill>
                <a:latin typeface="Calibri" panose="020F0502020204030204" pitchFamily="34" charset="0"/>
              </a:rPr>
              <a:t>Jurisdic</a:t>
            </a:r>
            <a:r>
              <a:rPr lang="ro-RO" sz="1800" b="0" i="0" u="none" strike="noStrike" baseline="-25000" dirty="0">
                <a:solidFill>
                  <a:srgbClr val="000000"/>
                </a:solidFill>
                <a:latin typeface="Calibri" panose="020F0502020204030204" pitchFamily="34" charset="0"/>
              </a:rPr>
              <a:t>ție</a:t>
            </a:r>
            <a:endParaRPr lang="en-US" sz="1800" b="0" i="0" u="none" strike="noStrike" baseline="-25000" dirty="0">
              <a:solidFill>
                <a:srgbClr val="000000"/>
              </a:solidFill>
              <a:latin typeface="Calibri" panose="020F0502020204030204" pitchFamily="34" charset="0"/>
            </a:endParaRPr>
          </a:p>
          <a:p>
            <a:r>
              <a:rPr lang="ro-RO" sz="1800" b="0" i="0" u="none" strike="noStrike" baseline="-25000" dirty="0">
                <a:solidFill>
                  <a:srgbClr val="000000"/>
                </a:solidFill>
                <a:latin typeface="Calibri" panose="020F0502020204030204" pitchFamily="34" charset="0"/>
              </a:rPr>
              <a:t>9. Considerente s</a:t>
            </a:r>
            <a:r>
              <a:rPr lang="en-US" sz="1800" b="0" i="0" u="none" strike="noStrike" baseline="-25000" dirty="0" err="1">
                <a:solidFill>
                  <a:srgbClr val="000000"/>
                </a:solidFill>
                <a:latin typeface="Calibri" panose="020F0502020204030204" pitchFamily="34" charset="0"/>
              </a:rPr>
              <a:t>pecific</a:t>
            </a:r>
            <a:r>
              <a:rPr lang="ro-RO" sz="1800" b="0" i="0" u="none" strike="noStrike" baseline="-25000" dirty="0">
                <a:solidFill>
                  <a:srgbClr val="000000"/>
                </a:solidFill>
                <a:latin typeface="Calibri" panose="020F0502020204030204" pitchFamily="34" charset="0"/>
              </a:rPr>
              <a:t>e</a:t>
            </a:r>
            <a:r>
              <a:rPr lang="en-US" sz="1800" b="0" i="0" u="none" strike="noStrike" baseline="-25000" dirty="0">
                <a:solidFill>
                  <a:srgbClr val="000000"/>
                </a:solidFill>
                <a:latin typeface="Calibri" panose="020F0502020204030204" pitchFamily="34" charset="0"/>
              </a:rPr>
              <a:t> </a:t>
            </a:r>
            <a:r>
              <a:rPr lang="ro-RO" sz="1800" b="0" i="0" u="none" strike="noStrike" baseline="-25000" dirty="0">
                <a:solidFill>
                  <a:srgbClr val="000000"/>
                </a:solidFill>
                <a:latin typeface="Calibri" panose="020F0502020204030204" pitchFamily="34" charset="0"/>
              </a:rPr>
              <a:t>rolului</a:t>
            </a:r>
            <a:endParaRPr lang="en-US" sz="1800" b="0" i="0" u="none" strike="noStrike" baseline="-25000" dirty="0">
              <a:solidFill>
                <a:srgbClr val="000000"/>
              </a:solidFill>
              <a:latin typeface="Calibri" panose="020F0502020204030204" pitchFamily="34" charset="0"/>
            </a:endParaRPr>
          </a:p>
          <a:p>
            <a:r>
              <a:rPr lang="ro-RO" sz="1800" b="0" i="0" u="none" strike="noStrike" baseline="-25000" dirty="0">
                <a:solidFill>
                  <a:srgbClr val="000000"/>
                </a:solidFill>
                <a:latin typeface="Calibri" panose="020F0502020204030204" pitchFamily="34" charset="0"/>
              </a:rPr>
              <a:t>10. </a:t>
            </a:r>
            <a:r>
              <a:rPr lang="en-US" sz="1800" b="0" i="0" u="none" strike="noStrike" baseline="-25000" dirty="0">
                <a:solidFill>
                  <a:srgbClr val="000000"/>
                </a:solidFill>
                <a:latin typeface="Calibri" panose="020F0502020204030204" pitchFamily="34" charset="0"/>
              </a:rPr>
              <a:t>Ca</a:t>
            </a:r>
            <a:r>
              <a:rPr lang="ro-RO" sz="1800" b="0" i="0" u="none" strike="noStrike" baseline="-25000" dirty="0" err="1">
                <a:solidFill>
                  <a:srgbClr val="000000"/>
                </a:solidFill>
                <a:latin typeface="Calibri" panose="020F0502020204030204" pitchFamily="34" charset="0"/>
              </a:rPr>
              <a:t>zuri</a:t>
            </a:r>
            <a:endParaRPr lang="en-US" sz="1800" b="0" i="0" u="none" strike="noStrike" baseline="-25000" dirty="0">
              <a:solidFill>
                <a:srgbClr val="000000"/>
              </a:solidFill>
              <a:latin typeface="Calibri" panose="020F0502020204030204" pitchFamily="34" charset="0"/>
            </a:endParaRPr>
          </a:p>
          <a:p>
            <a:r>
              <a:rPr lang="ro-RO" sz="1800" b="0" i="0" u="none" strike="noStrike" baseline="-25000" dirty="0">
                <a:solidFill>
                  <a:srgbClr val="000000"/>
                </a:solidFill>
                <a:latin typeface="Calibri" panose="020F0502020204030204" pitchFamily="34" charset="0"/>
              </a:rPr>
              <a:t>11. </a:t>
            </a:r>
            <a:r>
              <a:rPr lang="en-US" sz="1800" b="0" i="0" u="none" strike="noStrike" baseline="-25000" dirty="0" err="1">
                <a:solidFill>
                  <a:srgbClr val="000000"/>
                </a:solidFill>
                <a:latin typeface="Calibri" panose="020F0502020204030204" pitchFamily="34" charset="0"/>
              </a:rPr>
              <a:t>Glos</a:t>
            </a:r>
            <a:r>
              <a:rPr lang="ro-RO" sz="1800" b="0" i="0" u="none" strike="noStrike" baseline="-25000" dirty="0">
                <a:solidFill>
                  <a:srgbClr val="000000"/>
                </a:solidFill>
                <a:latin typeface="Calibri" panose="020F0502020204030204" pitchFamily="34" charset="0"/>
              </a:rPr>
              <a:t>ar</a:t>
            </a:r>
            <a:endParaRPr lang="en-US" sz="1800" b="0" i="0" u="none" strike="noStrike" baseline="-25000" dirty="0">
              <a:solidFill>
                <a:srgbClr val="000000"/>
              </a:solidFill>
              <a:latin typeface="Calibri" panose="020F0502020204030204" pitchFamily="34" charset="0"/>
            </a:endParaRPr>
          </a:p>
          <a:p>
            <a:r>
              <a:rPr lang="ro-RO" sz="1800" b="0" i="0" u="none" strike="noStrike" baseline="-25000" dirty="0">
                <a:solidFill>
                  <a:srgbClr val="000000"/>
                </a:solidFill>
                <a:latin typeface="Calibri" panose="020F0502020204030204" pitchFamily="34" charset="0"/>
              </a:rPr>
              <a:t>12. Alte i</a:t>
            </a:r>
            <a:r>
              <a:rPr lang="en-US" sz="1800" b="0" i="0" u="none" strike="noStrike" baseline="-25000" dirty="0" err="1">
                <a:solidFill>
                  <a:srgbClr val="000000"/>
                </a:solidFill>
                <a:latin typeface="Calibri" panose="020F0502020204030204" pitchFamily="34" charset="0"/>
              </a:rPr>
              <a:t>nforma</a:t>
            </a:r>
            <a:r>
              <a:rPr lang="ro-RO" sz="1800" b="0" i="0" u="none" strike="noStrike" baseline="-25000" dirty="0">
                <a:solidFill>
                  <a:srgbClr val="000000"/>
                </a:solidFill>
                <a:latin typeface="Calibri" panose="020F0502020204030204" pitchFamily="34" charset="0"/>
              </a:rPr>
              <a:t>ții</a:t>
            </a:r>
            <a:endParaRPr lang="en-US" sz="1800" b="0" i="0" u="none" strike="noStrike" baseline="-25000" dirty="0">
              <a:solidFill>
                <a:srgbClr val="000000"/>
              </a:solidFill>
              <a:latin typeface="Calibri" panose="020F0502020204030204" pitchFamily="34" charset="0"/>
            </a:endParaRPr>
          </a:p>
          <a:p>
            <a:r>
              <a:rPr lang="ro-RO" sz="1800" b="0" i="0" u="none" strike="noStrike" baseline="-25000" dirty="0">
                <a:solidFill>
                  <a:srgbClr val="000000"/>
                </a:solidFill>
                <a:latin typeface="Calibri" panose="020F0502020204030204" pitchFamily="34" charset="0"/>
              </a:rPr>
              <a:t>13. </a:t>
            </a:r>
            <a:r>
              <a:rPr lang="en-US" sz="1800" b="0" i="0" u="none" strike="noStrike" baseline="-25000" dirty="0">
                <a:solidFill>
                  <a:srgbClr val="000000"/>
                </a:solidFill>
                <a:latin typeface="Calibri" panose="020F0502020204030204" pitchFamily="34" charset="0"/>
              </a:rPr>
              <a:t>A</a:t>
            </a:r>
            <a:r>
              <a:rPr lang="ro-RO" sz="1800" b="0" i="0" u="none" strike="noStrike" baseline="-25000" dirty="0" err="1">
                <a:solidFill>
                  <a:srgbClr val="000000"/>
                </a:solidFill>
                <a:latin typeface="Calibri" panose="020F0502020204030204" pitchFamily="34" charset="0"/>
              </a:rPr>
              <a:t>nexe</a:t>
            </a:r>
            <a:endParaRPr lang="en-US" dirty="0"/>
          </a:p>
        </p:txBody>
      </p:sp>
      <p:sp>
        <p:nvSpPr>
          <p:cNvPr id="29" name="TextBox 28">
            <a:extLst>
              <a:ext uri="{FF2B5EF4-FFF2-40B4-BE49-F238E27FC236}">
                <a16:creationId xmlns:a16="http://schemas.microsoft.com/office/drawing/2014/main" id="{416EAC1E-229E-4FAB-922D-0DD240323A13}"/>
              </a:ext>
            </a:extLst>
          </p:cNvPr>
          <p:cNvSpPr txBox="1"/>
          <p:nvPr/>
        </p:nvSpPr>
        <p:spPr>
          <a:xfrm>
            <a:off x="3576015" y="4161322"/>
            <a:ext cx="4695917" cy="2585323"/>
          </a:xfrm>
          <a:prstGeom prst="rect">
            <a:avLst/>
          </a:prstGeom>
          <a:noFill/>
        </p:spPr>
        <p:txBody>
          <a:bodyPr wrap="square">
            <a:spAutoFit/>
          </a:bodyPr>
          <a:lstStyle/>
          <a:p>
            <a:r>
              <a:rPr lang="en-US" sz="1800" b="0" i="0" u="none" strike="noStrike" baseline="-25000" dirty="0">
                <a:solidFill>
                  <a:srgbClr val="000000"/>
                </a:solidFill>
                <a:latin typeface="Calibri" panose="020F0502020204030204" pitchFamily="34" charset="0"/>
              </a:rPr>
              <a:t>A</a:t>
            </a:r>
            <a:r>
              <a:rPr lang="ro-RO" sz="1800" b="0" i="0" u="none" strike="noStrike" baseline="-25000" dirty="0" err="1">
                <a:solidFill>
                  <a:srgbClr val="000000"/>
                </a:solidFill>
                <a:latin typeface="Calibri" panose="020F0502020204030204" pitchFamily="34" charset="0"/>
              </a:rPr>
              <a:t>nexa</a:t>
            </a:r>
            <a:r>
              <a:rPr lang="en-US" sz="1800" b="0" i="0" u="none" strike="noStrike" baseline="-25000" dirty="0">
                <a:solidFill>
                  <a:srgbClr val="000000"/>
                </a:solidFill>
                <a:latin typeface="Calibri" panose="020F0502020204030204" pitchFamily="34" charset="0"/>
              </a:rPr>
              <a:t> A - Organigram</a:t>
            </a:r>
            <a:r>
              <a:rPr lang="ro-RO" sz="1800" b="0" i="0" u="none" strike="noStrike" baseline="-25000" dirty="0">
                <a:solidFill>
                  <a:srgbClr val="000000"/>
                </a:solidFill>
                <a:latin typeface="Calibri" panose="020F0502020204030204" pitchFamily="34" charset="0"/>
              </a:rPr>
              <a:t>ă</a:t>
            </a:r>
            <a:r>
              <a:rPr lang="en-US" sz="1800" b="0" i="0" u="none" strike="noStrike" baseline="-25000" dirty="0">
                <a:solidFill>
                  <a:srgbClr val="000000"/>
                </a:solidFill>
                <a:latin typeface="Calibri" panose="020F0502020204030204" pitchFamily="34" charset="0"/>
              </a:rPr>
              <a:t> de </a:t>
            </a:r>
            <a:r>
              <a:rPr lang="en-US" sz="1800" b="0" i="0" u="none" strike="noStrike" baseline="-25000" dirty="0" err="1">
                <a:solidFill>
                  <a:srgbClr val="000000"/>
                </a:solidFill>
                <a:latin typeface="Calibri" panose="020F0502020204030204" pitchFamily="34" charset="0"/>
              </a:rPr>
              <a:t>aplicare</a:t>
            </a:r>
            <a:r>
              <a:rPr lang="en-US" sz="1800" b="0" i="0" u="none" strike="noStrike" baseline="-25000" dirty="0">
                <a:solidFill>
                  <a:srgbClr val="000000"/>
                </a:solidFill>
                <a:latin typeface="Calibri" panose="020F0502020204030204" pitchFamily="34" charset="0"/>
              </a:rPr>
              <a:t> a </a:t>
            </a:r>
            <a:r>
              <a:rPr lang="en-US" sz="1800" b="0" i="0" u="none" strike="noStrike" baseline="-25000" dirty="0" err="1">
                <a:solidFill>
                  <a:srgbClr val="000000"/>
                </a:solidFill>
                <a:latin typeface="Calibri" panose="020F0502020204030204" pitchFamily="34" charset="0"/>
              </a:rPr>
              <a:t>legii</a:t>
            </a:r>
            <a:r>
              <a:rPr lang="en-US" sz="1800" b="0" i="0" u="none" strike="noStrike" baseline="-25000" dirty="0">
                <a:solidFill>
                  <a:srgbClr val="000000"/>
                </a:solidFill>
                <a:latin typeface="Calibri" panose="020F0502020204030204" pitchFamily="34" charset="0"/>
              </a:rPr>
              <a:t> </a:t>
            </a:r>
            <a:r>
              <a:rPr lang="en-US" sz="1800" b="0" i="0" u="none" strike="noStrike" baseline="-25000" dirty="0" err="1">
                <a:solidFill>
                  <a:srgbClr val="000000"/>
                </a:solidFill>
                <a:latin typeface="Calibri" panose="020F0502020204030204" pitchFamily="34" charset="0"/>
              </a:rPr>
              <a:t>privind</a:t>
            </a:r>
            <a:r>
              <a:rPr lang="en-US" sz="1800" b="0" i="0" u="none" strike="noStrike" baseline="-25000" dirty="0">
                <a:solidFill>
                  <a:srgbClr val="000000"/>
                </a:solidFill>
                <a:latin typeface="Calibri" panose="020F0502020204030204" pitchFamily="34" charset="0"/>
              </a:rPr>
              <a:t> </a:t>
            </a:r>
            <a:r>
              <a:rPr lang="en-US" sz="1800" b="0" i="0" u="none" strike="noStrike" baseline="-25000" dirty="0" err="1">
                <a:solidFill>
                  <a:srgbClr val="000000"/>
                </a:solidFill>
                <a:latin typeface="Calibri" panose="020F0502020204030204" pitchFamily="34" charset="0"/>
              </a:rPr>
              <a:t>căutarea</a:t>
            </a:r>
            <a:r>
              <a:rPr lang="en-US" sz="1800" b="0" i="0" u="none" strike="noStrike" baseline="-25000" dirty="0">
                <a:solidFill>
                  <a:srgbClr val="000000"/>
                </a:solidFill>
                <a:latin typeface="Calibri" panose="020F0502020204030204" pitchFamily="34" charset="0"/>
              </a:rPr>
              <a:t> </a:t>
            </a:r>
            <a:r>
              <a:rPr lang="en-US" sz="1800" b="0" i="0" u="none" strike="noStrike" baseline="-25000" dirty="0" err="1">
                <a:solidFill>
                  <a:srgbClr val="000000"/>
                </a:solidFill>
                <a:latin typeface="Calibri" panose="020F0502020204030204" pitchFamily="34" charset="0"/>
              </a:rPr>
              <a:t>și</a:t>
            </a:r>
            <a:r>
              <a:rPr lang="en-US" sz="1800" b="0" i="0" u="none" strike="noStrike" baseline="-25000" dirty="0">
                <a:solidFill>
                  <a:srgbClr val="000000"/>
                </a:solidFill>
                <a:latin typeface="Calibri" panose="020F0502020204030204" pitchFamily="34" charset="0"/>
              </a:rPr>
              <a:t> </a:t>
            </a:r>
            <a:r>
              <a:rPr lang="en-US" sz="1800" b="0" i="0" u="none" strike="noStrike" baseline="-25000" dirty="0" err="1">
                <a:solidFill>
                  <a:srgbClr val="000000"/>
                </a:solidFill>
                <a:latin typeface="Calibri" panose="020F0502020204030204" pitchFamily="34" charset="0"/>
              </a:rPr>
              <a:t>confiscarea</a:t>
            </a:r>
            <a:endParaRPr lang="en-US" sz="2000" b="0" i="0" u="none" strike="noStrike" baseline="0" dirty="0">
              <a:solidFill>
                <a:srgbClr val="000000"/>
              </a:solidFill>
              <a:latin typeface="Times New Roman" panose="02020603050405020304" pitchFamily="18" charset="0"/>
            </a:endParaRPr>
          </a:p>
          <a:p>
            <a:r>
              <a:rPr lang="en-US" sz="1800" b="0" i="0" u="none" strike="noStrike" baseline="-25000" dirty="0">
                <a:solidFill>
                  <a:srgbClr val="000000"/>
                </a:solidFill>
                <a:latin typeface="Calibri" panose="020F0502020204030204" pitchFamily="34" charset="0"/>
              </a:rPr>
              <a:t>A</a:t>
            </a:r>
            <a:r>
              <a:rPr lang="ro-RO" sz="1800" b="0" i="0" u="none" strike="noStrike" baseline="-25000" dirty="0" err="1">
                <a:solidFill>
                  <a:srgbClr val="000000"/>
                </a:solidFill>
                <a:latin typeface="Calibri" panose="020F0502020204030204" pitchFamily="34" charset="0"/>
              </a:rPr>
              <a:t>nexa</a:t>
            </a:r>
            <a:r>
              <a:rPr lang="en-US" sz="1800" b="0" i="0" u="none" strike="noStrike" baseline="-25000" dirty="0">
                <a:solidFill>
                  <a:srgbClr val="000000"/>
                </a:solidFill>
                <a:latin typeface="Calibri" panose="020F0502020204030204" pitchFamily="34" charset="0"/>
              </a:rPr>
              <a:t> B - Organigram</a:t>
            </a:r>
            <a:r>
              <a:rPr lang="ro-RO" sz="1800" b="0" i="0" u="none" strike="noStrike" baseline="-25000" dirty="0">
                <a:solidFill>
                  <a:srgbClr val="000000"/>
                </a:solidFill>
                <a:latin typeface="Calibri" panose="020F0502020204030204" pitchFamily="34" charset="0"/>
              </a:rPr>
              <a:t>ă privind criminalistica datelor în timp real</a:t>
            </a:r>
            <a:r>
              <a:rPr lang="en-US" sz="1800" b="0" i="0" u="none" strike="noStrike" baseline="-25000" dirty="0">
                <a:solidFill>
                  <a:srgbClr val="000000"/>
                </a:solidFill>
                <a:latin typeface="Calibri" panose="020F0502020204030204" pitchFamily="34" charset="0"/>
              </a:rPr>
              <a:t> </a:t>
            </a:r>
            <a:endParaRPr lang="en-US" sz="2000" b="0" i="0" u="none" strike="noStrike" baseline="0" dirty="0">
              <a:solidFill>
                <a:srgbClr val="000000"/>
              </a:solidFill>
              <a:latin typeface="Times New Roman" panose="02020603050405020304" pitchFamily="18" charset="0"/>
            </a:endParaRPr>
          </a:p>
          <a:p>
            <a:r>
              <a:rPr lang="en-US" sz="1800" b="0" i="0" u="none" strike="noStrike" baseline="-25000" dirty="0">
                <a:solidFill>
                  <a:srgbClr val="000000"/>
                </a:solidFill>
                <a:latin typeface="Calibri" panose="020F0502020204030204" pitchFamily="34" charset="0"/>
              </a:rPr>
              <a:t>A</a:t>
            </a:r>
            <a:r>
              <a:rPr lang="ro-RO" sz="1800" b="0" i="0" u="none" strike="noStrike" baseline="-25000" dirty="0" err="1">
                <a:solidFill>
                  <a:srgbClr val="000000"/>
                </a:solidFill>
                <a:latin typeface="Calibri" panose="020F0502020204030204" pitchFamily="34" charset="0"/>
              </a:rPr>
              <a:t>nexa</a:t>
            </a:r>
            <a:r>
              <a:rPr lang="en-US" sz="1800" b="0" i="0" u="none" strike="noStrike" baseline="-25000" dirty="0">
                <a:solidFill>
                  <a:srgbClr val="000000"/>
                </a:solidFill>
                <a:latin typeface="Calibri" panose="020F0502020204030204" pitchFamily="34" charset="0"/>
              </a:rPr>
              <a:t> C - Organigram</a:t>
            </a:r>
            <a:r>
              <a:rPr lang="ro-RO" sz="1800" b="0" i="0" u="none" strike="noStrike" baseline="-25000" dirty="0">
                <a:solidFill>
                  <a:srgbClr val="000000"/>
                </a:solidFill>
                <a:latin typeface="Calibri" panose="020F0502020204030204" pitchFamily="34" charset="0"/>
              </a:rPr>
              <a:t>ă privind elaborarea în sectorul p</a:t>
            </a:r>
            <a:r>
              <a:rPr lang="en-US" sz="1800" b="0" i="0" u="none" strike="noStrike" baseline="-25000" dirty="0" err="1">
                <a:solidFill>
                  <a:srgbClr val="000000"/>
                </a:solidFill>
                <a:latin typeface="Calibri" panose="020F0502020204030204" pitchFamily="34" charset="0"/>
              </a:rPr>
              <a:t>rivat</a:t>
            </a:r>
            <a:r>
              <a:rPr lang="en-US" sz="1800" b="0" i="0" u="none" strike="noStrike" baseline="-25000" dirty="0">
                <a:solidFill>
                  <a:srgbClr val="000000"/>
                </a:solidFill>
                <a:latin typeface="Calibri" panose="020F0502020204030204" pitchFamily="34" charset="0"/>
              </a:rPr>
              <a:t> </a:t>
            </a:r>
            <a:endParaRPr lang="en-US" sz="2000" b="0" i="0" u="none" strike="noStrike" baseline="0" dirty="0">
              <a:solidFill>
                <a:srgbClr val="000000"/>
              </a:solidFill>
              <a:latin typeface="Times New Roman" panose="02020603050405020304" pitchFamily="18" charset="0"/>
            </a:endParaRPr>
          </a:p>
          <a:p>
            <a:r>
              <a:rPr lang="en-US" sz="1800" b="0" i="0" u="none" strike="noStrike" baseline="-25000" dirty="0">
                <a:solidFill>
                  <a:srgbClr val="000000"/>
                </a:solidFill>
                <a:latin typeface="Calibri" panose="020F0502020204030204" pitchFamily="34" charset="0"/>
              </a:rPr>
              <a:t>A</a:t>
            </a:r>
            <a:r>
              <a:rPr lang="ro-RO" sz="1800" b="0" i="0" u="none" strike="noStrike" baseline="-25000" dirty="0" err="1">
                <a:solidFill>
                  <a:srgbClr val="000000"/>
                </a:solidFill>
                <a:latin typeface="Calibri" panose="020F0502020204030204" pitchFamily="34" charset="0"/>
              </a:rPr>
              <a:t>nexa</a:t>
            </a:r>
            <a:r>
              <a:rPr lang="en-US" sz="1800" b="0" i="0" u="none" strike="noStrike" baseline="-25000" dirty="0">
                <a:solidFill>
                  <a:srgbClr val="000000"/>
                </a:solidFill>
                <a:latin typeface="Calibri" panose="020F0502020204030204" pitchFamily="34" charset="0"/>
              </a:rPr>
              <a:t> D - Organigram</a:t>
            </a:r>
            <a:r>
              <a:rPr lang="ro-RO" sz="1800" b="0" i="0" u="none" strike="noStrike" baseline="-25000" dirty="0">
                <a:solidFill>
                  <a:srgbClr val="000000"/>
                </a:solidFill>
                <a:latin typeface="Calibri" panose="020F0502020204030204" pitchFamily="34" charset="0"/>
              </a:rPr>
              <a:t>ă privind căutarea și confiscarea în sectorul p</a:t>
            </a:r>
            <a:r>
              <a:rPr lang="en-US" sz="1800" b="0" i="0" u="none" strike="noStrike" baseline="-25000" dirty="0" err="1">
                <a:solidFill>
                  <a:srgbClr val="000000"/>
                </a:solidFill>
                <a:latin typeface="Calibri" panose="020F0502020204030204" pitchFamily="34" charset="0"/>
              </a:rPr>
              <a:t>rivat</a:t>
            </a:r>
            <a:endParaRPr lang="en-US" sz="2000" b="0" i="0" u="none" strike="noStrike" baseline="0" dirty="0">
              <a:solidFill>
                <a:srgbClr val="000000"/>
              </a:solidFill>
              <a:latin typeface="Times New Roman" panose="02020603050405020304" pitchFamily="18" charset="0"/>
            </a:endParaRPr>
          </a:p>
          <a:p>
            <a:r>
              <a:rPr lang="en-US" sz="1800" b="0" i="0" u="none" strike="noStrike" baseline="-25000" dirty="0">
                <a:solidFill>
                  <a:srgbClr val="000000"/>
                </a:solidFill>
                <a:latin typeface="Calibri" panose="020F0502020204030204" pitchFamily="34" charset="0"/>
              </a:rPr>
              <a:t>A</a:t>
            </a:r>
            <a:r>
              <a:rPr lang="ro-RO" sz="1800" b="0" i="0" u="none" strike="noStrike" baseline="-25000" dirty="0" err="1">
                <a:solidFill>
                  <a:srgbClr val="000000"/>
                </a:solidFill>
                <a:latin typeface="Calibri" panose="020F0502020204030204" pitchFamily="34" charset="0"/>
              </a:rPr>
              <a:t>nexa</a:t>
            </a:r>
            <a:r>
              <a:rPr lang="en-US" sz="1800" b="0" i="0" u="none" strike="noStrike" baseline="-25000" dirty="0">
                <a:solidFill>
                  <a:srgbClr val="000000"/>
                </a:solidFill>
                <a:latin typeface="Calibri" panose="020F0502020204030204" pitchFamily="34" charset="0"/>
              </a:rPr>
              <a:t> E - Organigram</a:t>
            </a:r>
            <a:r>
              <a:rPr lang="ro-RO" sz="1800" b="0" i="0" u="none" strike="noStrike" baseline="-25000" dirty="0">
                <a:solidFill>
                  <a:srgbClr val="000000"/>
                </a:solidFill>
                <a:latin typeface="Calibri" panose="020F0502020204030204" pitchFamily="34" charset="0"/>
              </a:rPr>
              <a:t>ă privind a</a:t>
            </a:r>
            <a:r>
              <a:rPr lang="en-US" sz="1800" b="0" i="0" u="none" strike="noStrike" baseline="-25000" dirty="0">
                <a:solidFill>
                  <a:srgbClr val="000000"/>
                </a:solidFill>
                <a:latin typeface="Calibri" panose="020F0502020204030204" pitchFamily="34" charset="0"/>
              </a:rPr>
              <a:t>c</a:t>
            </a:r>
            <a:r>
              <a:rPr lang="ro-RO" sz="1800" b="0" i="0" u="none" strike="noStrike" baseline="-25000" dirty="0" err="1">
                <a:solidFill>
                  <a:srgbClr val="000000"/>
                </a:solidFill>
                <a:latin typeface="Calibri" panose="020F0502020204030204" pitchFamily="34" charset="0"/>
              </a:rPr>
              <a:t>hiziția</a:t>
            </a:r>
            <a:r>
              <a:rPr lang="ro-RO" sz="1800" b="0" i="0" u="none" strike="noStrike" baseline="-25000" dirty="0">
                <a:solidFill>
                  <a:srgbClr val="000000"/>
                </a:solidFill>
                <a:latin typeface="Calibri" panose="020F0502020204030204" pitchFamily="34" charset="0"/>
              </a:rPr>
              <a:t> probelor </a:t>
            </a:r>
            <a:r>
              <a:rPr lang="en-US" sz="1800" b="0" i="0" u="none" strike="noStrike" baseline="-25000" dirty="0">
                <a:solidFill>
                  <a:srgbClr val="000000"/>
                </a:solidFill>
                <a:latin typeface="Calibri" panose="020F0502020204030204" pitchFamily="34" charset="0"/>
              </a:rPr>
              <a:t>digital</a:t>
            </a:r>
            <a:r>
              <a:rPr lang="ro-RO" sz="1800" b="0" i="0" u="none" strike="noStrike" baseline="-25000" dirty="0">
                <a:solidFill>
                  <a:srgbClr val="000000"/>
                </a:solidFill>
                <a:latin typeface="Calibri" panose="020F0502020204030204" pitchFamily="34" charset="0"/>
              </a:rPr>
              <a:t>e</a:t>
            </a:r>
            <a:r>
              <a:rPr lang="en-US" sz="1800" b="0" i="0" u="none" strike="noStrike" baseline="-25000" dirty="0">
                <a:solidFill>
                  <a:srgbClr val="000000"/>
                </a:solidFill>
                <a:latin typeface="Calibri" panose="020F0502020204030204" pitchFamily="34" charset="0"/>
              </a:rPr>
              <a:t> </a:t>
            </a:r>
            <a:endParaRPr lang="en-US" sz="2000" b="0" i="0" u="none" strike="noStrike" baseline="0" dirty="0">
              <a:solidFill>
                <a:srgbClr val="000000"/>
              </a:solidFill>
              <a:latin typeface="Times New Roman" panose="02020603050405020304" pitchFamily="18" charset="0"/>
            </a:endParaRPr>
          </a:p>
          <a:p>
            <a:r>
              <a:rPr lang="en-US" sz="1800" b="0" i="0" u="none" strike="noStrike" baseline="-25000" dirty="0">
                <a:solidFill>
                  <a:srgbClr val="000000"/>
                </a:solidFill>
                <a:latin typeface="Calibri" panose="020F0502020204030204" pitchFamily="34" charset="0"/>
              </a:rPr>
              <a:t>A</a:t>
            </a:r>
            <a:r>
              <a:rPr lang="ro-RO" sz="1800" b="0" i="0" u="none" strike="noStrike" baseline="-25000" dirty="0" err="1">
                <a:solidFill>
                  <a:srgbClr val="000000"/>
                </a:solidFill>
                <a:latin typeface="Calibri" panose="020F0502020204030204" pitchFamily="34" charset="0"/>
              </a:rPr>
              <a:t>nexa</a:t>
            </a:r>
            <a:r>
              <a:rPr lang="en-US" sz="1800" b="0" i="0" u="none" strike="noStrike" baseline="-25000" dirty="0">
                <a:solidFill>
                  <a:srgbClr val="000000"/>
                </a:solidFill>
                <a:latin typeface="Calibri" panose="020F0502020204030204" pitchFamily="34" charset="0"/>
              </a:rPr>
              <a:t> F – </a:t>
            </a:r>
            <a:r>
              <a:rPr lang="ro-RO" baseline="-25000" dirty="0">
                <a:solidFill>
                  <a:srgbClr val="000000"/>
                </a:solidFill>
                <a:latin typeface="Calibri" panose="020F0502020204030204" pitchFamily="34" charset="0"/>
              </a:rPr>
              <a:t>E</a:t>
            </a:r>
            <a:r>
              <a:rPr lang="ro-RO" sz="1800" b="0" i="0" u="none" strike="noStrike" baseline="-25000" dirty="0">
                <a:solidFill>
                  <a:srgbClr val="000000"/>
                </a:solidFill>
                <a:latin typeface="Calibri" panose="020F0502020204030204" pitchFamily="34" charset="0"/>
              </a:rPr>
              <a:t>vidența lanțului de </a:t>
            </a:r>
            <a:r>
              <a:rPr lang="en-US" sz="1800" b="0" i="0" u="none" strike="noStrike" baseline="-25000" dirty="0" err="1">
                <a:solidFill>
                  <a:srgbClr val="000000"/>
                </a:solidFill>
                <a:latin typeface="Calibri" panose="020F0502020204030204" pitchFamily="34" charset="0"/>
              </a:rPr>
              <a:t>custod</a:t>
            </a:r>
            <a:r>
              <a:rPr lang="ro-RO" sz="1800" b="0" i="0" u="none" strike="noStrike" baseline="-25000" dirty="0">
                <a:solidFill>
                  <a:srgbClr val="000000"/>
                </a:solidFill>
                <a:latin typeface="Calibri" panose="020F0502020204030204" pitchFamily="34" charset="0"/>
              </a:rPr>
              <a:t>ie</a:t>
            </a:r>
            <a:endParaRPr lang="en-US" sz="2000" b="0" i="0" u="none" strike="noStrike" baseline="0" dirty="0">
              <a:solidFill>
                <a:srgbClr val="000000"/>
              </a:solidFill>
              <a:latin typeface="Times New Roman" panose="02020603050405020304" pitchFamily="18" charset="0"/>
            </a:endParaRPr>
          </a:p>
          <a:p>
            <a:r>
              <a:rPr lang="en-US" sz="1800" b="0" i="0" u="none" strike="noStrike" baseline="-25000" dirty="0">
                <a:solidFill>
                  <a:srgbClr val="000000"/>
                </a:solidFill>
                <a:latin typeface="Calibri" panose="020F0502020204030204" pitchFamily="34" charset="0"/>
              </a:rPr>
              <a:t>A</a:t>
            </a:r>
            <a:r>
              <a:rPr lang="ro-RO" sz="1800" b="0" i="0" u="none" strike="noStrike" baseline="-25000" dirty="0" err="1">
                <a:solidFill>
                  <a:srgbClr val="000000"/>
                </a:solidFill>
                <a:latin typeface="Calibri" panose="020F0502020204030204" pitchFamily="34" charset="0"/>
              </a:rPr>
              <a:t>nexa</a:t>
            </a:r>
            <a:r>
              <a:rPr lang="en-US" sz="1800" b="0" i="0" u="none" strike="noStrike" baseline="-25000" dirty="0">
                <a:solidFill>
                  <a:srgbClr val="000000"/>
                </a:solidFill>
                <a:latin typeface="Calibri" panose="020F0502020204030204" pitchFamily="34" charset="0"/>
              </a:rPr>
              <a:t> G – </a:t>
            </a:r>
            <a:r>
              <a:rPr lang="ro-RO" sz="1800" b="0" i="0" u="none" strike="noStrike" baseline="-25000" dirty="0" err="1">
                <a:solidFill>
                  <a:srgbClr val="000000"/>
                </a:solidFill>
                <a:latin typeface="Calibri" panose="020F0502020204030204" pitchFamily="34" charset="0"/>
              </a:rPr>
              <a:t>Chesionar</a:t>
            </a:r>
            <a:r>
              <a:rPr lang="ro-RO" sz="1800" b="0" i="0" u="none" strike="noStrike" baseline="-25000" dirty="0">
                <a:solidFill>
                  <a:srgbClr val="000000"/>
                </a:solidFill>
                <a:latin typeface="Calibri" panose="020F0502020204030204" pitchFamily="34" charset="0"/>
              </a:rPr>
              <a:t> custode</a:t>
            </a:r>
            <a:endParaRPr lang="en-US" sz="2000" b="0" i="0" u="none" strike="noStrike" baseline="0" dirty="0">
              <a:solidFill>
                <a:srgbClr val="000000"/>
              </a:solidFill>
              <a:latin typeface="Times New Roman" panose="02020603050405020304" pitchFamily="18" charset="0"/>
            </a:endParaRPr>
          </a:p>
          <a:p>
            <a:r>
              <a:rPr lang="en-US" sz="1800" b="0" i="0" u="none" strike="noStrike" baseline="-25000" dirty="0">
                <a:solidFill>
                  <a:srgbClr val="000000"/>
                </a:solidFill>
                <a:latin typeface="Calibri" panose="020F0502020204030204" pitchFamily="34" charset="0"/>
              </a:rPr>
              <a:t>A</a:t>
            </a:r>
            <a:r>
              <a:rPr lang="ro-RO" sz="1800" b="0" i="0" u="none" strike="noStrike" baseline="-25000" dirty="0" err="1">
                <a:solidFill>
                  <a:srgbClr val="000000"/>
                </a:solidFill>
                <a:latin typeface="Calibri" panose="020F0502020204030204" pitchFamily="34" charset="0"/>
              </a:rPr>
              <a:t>nexa</a:t>
            </a:r>
            <a:r>
              <a:rPr lang="en-US" sz="1800" b="0" i="0" u="none" strike="noStrike" baseline="-25000" dirty="0">
                <a:solidFill>
                  <a:srgbClr val="000000"/>
                </a:solidFill>
                <a:latin typeface="Calibri" panose="020F0502020204030204" pitchFamily="34" charset="0"/>
              </a:rPr>
              <a:t> H - </a:t>
            </a:r>
            <a:r>
              <a:rPr lang="ro-RO" sz="1800" b="0" i="0" u="none" strike="noStrike" baseline="-25000" dirty="0">
                <a:solidFill>
                  <a:srgbClr val="000000"/>
                </a:solidFill>
                <a:latin typeface="Calibri" panose="020F0502020204030204" pitchFamily="34" charset="0"/>
              </a:rPr>
              <a:t>Șablon etichete de </a:t>
            </a:r>
            <a:r>
              <a:rPr lang="en-US" sz="1800" b="0" i="0" u="none" strike="noStrike" baseline="-25000" dirty="0">
                <a:solidFill>
                  <a:srgbClr val="000000"/>
                </a:solidFill>
                <a:latin typeface="Calibri" panose="020F0502020204030204" pitchFamily="34" charset="0"/>
              </a:rPr>
              <a:t>ex</a:t>
            </a:r>
            <a:r>
              <a:rPr lang="ro-RO" sz="1800" b="0" i="0" u="none" strike="noStrike" baseline="-25000" dirty="0" err="1">
                <a:solidFill>
                  <a:srgbClr val="000000"/>
                </a:solidFill>
                <a:latin typeface="Calibri" panose="020F0502020204030204" pitchFamily="34" charset="0"/>
              </a:rPr>
              <a:t>ponate</a:t>
            </a:r>
            <a:endParaRPr lang="en-US" sz="2000" b="0" i="0" u="none" strike="noStrike" baseline="0" dirty="0">
              <a:solidFill>
                <a:srgbClr val="000000"/>
              </a:solidFill>
              <a:latin typeface="Times New Roman" panose="02020603050405020304" pitchFamily="18" charset="0"/>
            </a:endParaRPr>
          </a:p>
          <a:p>
            <a:r>
              <a:rPr lang="en-US" sz="1800" b="0" i="0" u="none" strike="noStrike" baseline="-25000" dirty="0">
                <a:solidFill>
                  <a:srgbClr val="000000"/>
                </a:solidFill>
                <a:latin typeface="Calibri" panose="020F0502020204030204" pitchFamily="34" charset="0"/>
              </a:rPr>
              <a:t>A</a:t>
            </a:r>
            <a:r>
              <a:rPr lang="ro-RO" sz="1800" b="0" i="0" u="none" strike="noStrike" baseline="-25000" dirty="0" err="1">
                <a:solidFill>
                  <a:srgbClr val="000000"/>
                </a:solidFill>
                <a:latin typeface="Calibri" panose="020F0502020204030204" pitchFamily="34" charset="0"/>
              </a:rPr>
              <a:t>nexa</a:t>
            </a:r>
            <a:r>
              <a:rPr lang="en-US" sz="1800" b="0" i="0" u="none" strike="noStrike" baseline="-25000" dirty="0">
                <a:solidFill>
                  <a:srgbClr val="000000"/>
                </a:solidFill>
                <a:latin typeface="Calibri" panose="020F0502020204030204" pitchFamily="34" charset="0"/>
              </a:rPr>
              <a:t> I – </a:t>
            </a:r>
            <a:r>
              <a:rPr lang="ro-RO" sz="1800" b="0" i="0" u="none" strike="noStrike" baseline="-25000" dirty="0">
                <a:solidFill>
                  <a:srgbClr val="000000"/>
                </a:solidFill>
                <a:latin typeface="Calibri" panose="020F0502020204030204" pitchFamily="34" charset="0"/>
              </a:rPr>
              <a:t>Fișă de achiziții</a:t>
            </a:r>
            <a:endParaRPr lang="en-US" dirty="0"/>
          </a:p>
        </p:txBody>
      </p:sp>
    </p:spTree>
    <p:extLst>
      <p:ext uri="{BB962C8B-B14F-4D97-AF65-F5344CB8AC3E}">
        <p14:creationId xmlns:p14="http://schemas.microsoft.com/office/powerpoint/2010/main" val="174825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4" grpId="0"/>
      <p:bldP spid="26" grpId="0"/>
      <p:bldP spid="28" grpId="0"/>
      <p:bldP spid="30" grpId="0"/>
      <p:bldP spid="32" grpId="0"/>
      <p:bldP spid="37"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48AB73-6CF7-4B50-ACEB-48BD4182E7C5}"/>
              </a:ext>
            </a:extLst>
          </p:cNvPr>
          <p:cNvSpPr>
            <a:spLocks noGrp="1"/>
          </p:cNvSpPr>
          <p:nvPr>
            <p:ph type="sldNum" sz="quarter" idx="10"/>
          </p:nvPr>
        </p:nvSpPr>
        <p:spPr/>
        <p:txBody>
          <a:bodyPr/>
          <a:lstStyle/>
          <a:p>
            <a:fld id="{49C04F3A-82BD-4011-AADB-1F79FD7DF4BC}" type="slidenum">
              <a:rPr lang="en-GB" smtClean="0">
                <a:solidFill>
                  <a:prstClr val="black">
                    <a:tint val="75000"/>
                  </a:prstClr>
                </a:solidFill>
              </a:rPr>
              <a:pPr/>
              <a:t>21</a:t>
            </a:fld>
            <a:endParaRPr lang="en-GB" dirty="0">
              <a:solidFill>
                <a:prstClr val="black">
                  <a:tint val="75000"/>
                </a:prstClr>
              </a:solidFill>
            </a:endParaRPr>
          </a:p>
        </p:txBody>
      </p:sp>
    </p:spTree>
    <p:extLst>
      <p:ext uri="{BB962C8B-B14F-4D97-AF65-F5344CB8AC3E}">
        <p14:creationId xmlns:p14="http://schemas.microsoft.com/office/powerpoint/2010/main" val="2018230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ro-RO" dirty="0"/>
              <a:t>PRINCIPII PRIVIND PROBELE </a:t>
            </a:r>
            <a:r>
              <a:rPr lang="en-GB" dirty="0"/>
              <a:t>Electronic</a:t>
            </a:r>
            <a:r>
              <a:rPr lang="ro-RO" dirty="0"/>
              <a:t>E</a:t>
            </a:r>
            <a:endParaRPr lang="en-GB" dirty="0"/>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n-GB" dirty="0" err="1"/>
              <a:t>Probele</a:t>
            </a:r>
            <a:r>
              <a:rPr lang="en-GB" dirty="0"/>
              <a:t> </a:t>
            </a:r>
            <a:r>
              <a:rPr lang="en-GB" dirty="0" err="1"/>
              <a:t>digitale</a:t>
            </a:r>
            <a:r>
              <a:rPr lang="en-GB" dirty="0"/>
              <a:t> </a:t>
            </a:r>
            <a:r>
              <a:rPr lang="en-GB" dirty="0" err="1"/>
              <a:t>și</a:t>
            </a:r>
            <a:r>
              <a:rPr lang="en-GB" dirty="0"/>
              <a:t> </a:t>
            </a:r>
            <a:r>
              <a:rPr lang="en-GB" dirty="0" err="1"/>
              <a:t>electronice</a:t>
            </a:r>
            <a:endParaRPr lang="en-GB" dirty="0"/>
          </a:p>
        </p:txBody>
      </p:sp>
      <p:sp>
        <p:nvSpPr>
          <p:cNvPr id="4" name="Rectangle 3">
            <a:extLst>
              <a:ext uri="{FF2B5EF4-FFF2-40B4-BE49-F238E27FC236}">
                <a16:creationId xmlns:a16="http://schemas.microsoft.com/office/drawing/2014/main" id="{22188A15-5D10-4E43-B2D0-E84064454AA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5" name="Rectangle 4">
            <a:extLst>
              <a:ext uri="{FF2B5EF4-FFF2-40B4-BE49-F238E27FC236}">
                <a16:creationId xmlns:a16="http://schemas.microsoft.com/office/drawing/2014/main" id="{923C29F6-78C3-483A-8B62-087ECFF6E1DE}"/>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id="{B56E239A-32FB-4A4C-8FCA-79491A7D860B}"/>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Sec</a:t>
            </a:r>
            <a:r>
              <a:rPr lang="ro-RO" sz="3200" dirty="0" err="1">
                <a:solidFill>
                  <a:schemeClr val="bg1"/>
                </a:solidFill>
                <a:latin typeface="Verdana" charset="0"/>
                <a:cs typeface="Verdana" charset="0"/>
              </a:rPr>
              <a:t>țiunea</a:t>
            </a:r>
            <a:r>
              <a:rPr lang="en-GB" sz="3200" dirty="0">
                <a:solidFill>
                  <a:schemeClr val="bg1"/>
                </a:solidFill>
                <a:latin typeface="Verdana" charset="0"/>
                <a:cs typeface="Verdana" charset="0"/>
              </a:rPr>
              <a:t> 3</a:t>
            </a:r>
            <a:endParaRPr lang="en-GB" sz="2000" dirty="0">
              <a:solidFill>
                <a:schemeClr val="bg1"/>
              </a:solidFill>
              <a:latin typeface="Verdana" charset="0"/>
              <a:cs typeface="Verdana" charset="0"/>
            </a:endParaRPr>
          </a:p>
        </p:txBody>
      </p:sp>
      <p:pic>
        <p:nvPicPr>
          <p:cNvPr id="7" name="Picture 4">
            <a:extLst>
              <a:ext uri="{FF2B5EF4-FFF2-40B4-BE49-F238E27FC236}">
                <a16:creationId xmlns:a16="http://schemas.microsoft.com/office/drawing/2014/main" id="{F59A7F22-9657-4005-8851-8F5F6E1D88A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Bild 11">
            <a:extLst>
              <a:ext uri="{FF2B5EF4-FFF2-40B4-BE49-F238E27FC236}">
                <a16:creationId xmlns:a16="http://schemas.microsoft.com/office/drawing/2014/main" id="{D15424A8-92F0-47D1-B300-2109533CA6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908720"/>
            <a:ext cx="2427071" cy="3445514"/>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035901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Princip</a:t>
            </a:r>
            <a:r>
              <a:rPr lang="ro-RO" sz="3200" dirty="0">
                <a:solidFill>
                  <a:schemeClr val="bg1"/>
                </a:solidFill>
                <a:latin typeface="Verdana" charset="0"/>
                <a:cs typeface="Verdana" charset="0"/>
              </a:rPr>
              <a:t>ii privind probele electronice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917353"/>
            <a:ext cx="8640960" cy="5256584"/>
          </a:xfrm>
        </p:spPr>
        <p:txBody>
          <a:bodyPr/>
          <a:lstStyle/>
          <a:p>
            <a:pPr marL="514350" indent="-514350">
              <a:buAutoNum type="arabicPeriod"/>
            </a:pPr>
            <a:r>
              <a:rPr lang="en-GB" b="1" dirty="0" err="1">
                <a:solidFill>
                  <a:srgbClr val="0070C0"/>
                </a:solidFill>
              </a:rPr>
              <a:t>Integrit</a:t>
            </a:r>
            <a:r>
              <a:rPr lang="ro-RO" b="1" dirty="0" err="1">
                <a:solidFill>
                  <a:srgbClr val="0070C0"/>
                </a:solidFill>
              </a:rPr>
              <a:t>atea</a:t>
            </a:r>
            <a:r>
              <a:rPr lang="ro-RO" b="1" dirty="0">
                <a:solidFill>
                  <a:srgbClr val="0070C0"/>
                </a:solidFill>
              </a:rPr>
              <a:t> datelor</a:t>
            </a:r>
            <a:endParaRPr lang="en-GB" b="1" dirty="0">
              <a:solidFill>
                <a:srgbClr val="0070C0"/>
              </a:solidFill>
            </a:endParaRPr>
          </a:p>
          <a:p>
            <a:pPr marL="0" indent="0" algn="ctr">
              <a:buNone/>
            </a:pPr>
            <a:r>
              <a:rPr lang="ro-RO" b="1" i="1" dirty="0"/>
              <a:t>„</a:t>
            </a:r>
            <a:r>
              <a:rPr lang="en-US" b="1" i="1" dirty="0"/>
              <a:t>N</a:t>
            </a:r>
            <a:r>
              <a:rPr lang="ro-RO" b="1" i="1" dirty="0"/>
              <a:t>ici</a:t>
            </a:r>
            <a:r>
              <a:rPr lang="en-US" b="1" i="1" dirty="0"/>
              <a:t>o ac</a:t>
            </a:r>
            <a:r>
              <a:rPr lang="ro-RO" b="1" i="1" dirty="0" err="1"/>
              <a:t>țiune</a:t>
            </a:r>
            <a:r>
              <a:rPr lang="ro-RO" b="1" i="1" dirty="0"/>
              <a:t> întreprinsă nu trebuie să provoace modificări la nivelul dispozitivelor sau mediilor </a:t>
            </a:r>
            <a:r>
              <a:rPr lang="en-US" b="1" i="1" dirty="0"/>
              <a:t>electronic</a:t>
            </a:r>
            <a:r>
              <a:rPr lang="ro-RO" b="1" i="1" dirty="0"/>
              <a:t>e</a:t>
            </a:r>
            <a:r>
              <a:rPr lang="en-US" b="1" i="1" dirty="0"/>
              <a:t>, </a:t>
            </a:r>
            <a:r>
              <a:rPr lang="ro-RO" b="1" i="1" dirty="0"/>
              <a:t>care pot servi ulterior ca mijloace probatorii în instanță”</a:t>
            </a:r>
            <a:endParaRPr lang="en-US" b="1" i="1" dirty="0"/>
          </a:p>
          <a:p>
            <a:pPr lvl="1">
              <a:buFont typeface="Wingdings" panose="05000000000000000000" pitchFamily="2" charset="2"/>
              <a:buChar char="Ø"/>
            </a:pPr>
            <a:r>
              <a:rPr lang="ro-RO" dirty="0">
                <a:ea typeface="Verdana" panose="020B0604030504040204" pitchFamily="34" charset="0"/>
              </a:rPr>
              <a:t>Scopul este să nu se aducă nicio modificare</a:t>
            </a:r>
            <a:endParaRPr lang="en-GB" dirty="0">
              <a:ea typeface="Verdana" panose="020B0604030504040204" pitchFamily="34" charset="0"/>
            </a:endParaRPr>
          </a:p>
          <a:p>
            <a:pPr lvl="1">
              <a:buFont typeface="Wingdings" panose="05000000000000000000" pitchFamily="2" charset="2"/>
              <a:buChar char="Ø"/>
            </a:pPr>
            <a:r>
              <a:rPr lang="en-GB" dirty="0">
                <a:ea typeface="Verdana" panose="020B0604030504040204" pitchFamily="34" charset="0"/>
              </a:rPr>
              <a:t>OIC </a:t>
            </a:r>
            <a:r>
              <a:rPr lang="ro-RO" dirty="0">
                <a:ea typeface="Verdana" panose="020B0604030504040204" pitchFamily="34" charset="0"/>
              </a:rPr>
              <a:t>este </a:t>
            </a:r>
            <a:r>
              <a:rPr lang="en-GB" dirty="0" err="1">
                <a:ea typeface="Verdana" panose="020B0604030504040204" pitchFamily="34" charset="0"/>
              </a:rPr>
              <a:t>respons</a:t>
            </a:r>
            <a:r>
              <a:rPr lang="ro-RO" dirty="0">
                <a:ea typeface="Verdana" panose="020B0604030504040204" pitchFamily="34" charset="0"/>
              </a:rPr>
              <a:t>abil pentru </a:t>
            </a:r>
            <a:r>
              <a:rPr lang="en-GB" dirty="0" err="1">
                <a:ea typeface="Verdana" panose="020B0604030504040204" pitchFamily="34" charset="0"/>
              </a:rPr>
              <a:t>integrit</a:t>
            </a:r>
            <a:r>
              <a:rPr lang="ro-RO" dirty="0" err="1">
                <a:ea typeface="Verdana" panose="020B0604030504040204" pitchFamily="34" charset="0"/>
              </a:rPr>
              <a:t>ate</a:t>
            </a:r>
            <a:r>
              <a:rPr lang="ro-RO" dirty="0">
                <a:ea typeface="Verdana" panose="020B0604030504040204" pitchFamily="34" charset="0"/>
              </a:rPr>
              <a:t> și lanțul criminalistic</a:t>
            </a:r>
            <a:endParaRPr lang="en-GB" dirty="0">
              <a:ea typeface="Verdana" panose="020B0604030504040204" pitchFamily="34" charset="0"/>
            </a:endParaRPr>
          </a:p>
          <a:p>
            <a:pPr lvl="1">
              <a:buFont typeface="Wingdings" panose="05000000000000000000" pitchFamily="2" charset="2"/>
              <a:buChar char="Ø"/>
            </a:pPr>
            <a:r>
              <a:rPr lang="en-GB" dirty="0" err="1">
                <a:ea typeface="Verdana" panose="020B0604030504040204" pitchFamily="34" charset="0"/>
              </a:rPr>
              <a:t>Dat</a:t>
            </a:r>
            <a:r>
              <a:rPr lang="ro-RO" dirty="0">
                <a:ea typeface="Verdana" panose="020B0604030504040204" pitchFamily="34" charset="0"/>
              </a:rPr>
              <a:t>ele de pe un dispozitiv „</a:t>
            </a:r>
            <a:r>
              <a:rPr lang="en-GB" dirty="0">
                <a:ea typeface="Verdana" panose="020B0604030504040204" pitchFamily="34" charset="0"/>
              </a:rPr>
              <a:t>live</a:t>
            </a:r>
            <a:r>
              <a:rPr lang="ro-RO" dirty="0">
                <a:ea typeface="Verdana" panose="020B0604030504040204" pitchFamily="34" charset="0"/>
              </a:rPr>
              <a:t>” (în timp real) se pot modifica</a:t>
            </a:r>
            <a:endParaRPr lang="en-GB" dirty="0">
              <a:ea typeface="Verdana" panose="020B0604030504040204" pitchFamily="34" charset="0"/>
            </a:endParaRPr>
          </a:p>
          <a:p>
            <a:pPr lvl="2"/>
            <a:r>
              <a:rPr lang="ro-RO" dirty="0">
                <a:ea typeface="Verdana" panose="020B0604030504040204" pitchFamily="34" charset="0"/>
              </a:rPr>
              <a:t>Modificarea trebuie să provoace impact minim</a:t>
            </a:r>
            <a:endParaRPr lang="en-GB" dirty="0">
              <a:ea typeface="Verdana" panose="020B0604030504040204" pitchFamily="34" charset="0"/>
            </a:endParaRPr>
          </a:p>
          <a:p>
            <a:pPr lvl="2"/>
            <a:r>
              <a:rPr lang="ro-RO" dirty="0">
                <a:ea typeface="Verdana" panose="020B0604030504040204" pitchFamily="34" charset="0"/>
              </a:rPr>
              <a:t>Realizarea de manieră specială</a:t>
            </a:r>
            <a:endParaRPr lang="en-GB" dirty="0">
              <a:ea typeface="Verdana" panose="020B0604030504040204" pitchFamily="34" charset="0"/>
            </a:endParaRPr>
          </a:p>
          <a:p>
            <a:pPr lvl="2"/>
            <a:r>
              <a:rPr lang="ro-RO" dirty="0">
                <a:ea typeface="Verdana" panose="020B0604030504040204" pitchFamily="34" charset="0"/>
              </a:rPr>
              <a:t>De către o persoană calificată în acest sens</a:t>
            </a:r>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68327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Princip</a:t>
            </a:r>
            <a:r>
              <a:rPr lang="ro-RO" sz="3200" dirty="0">
                <a:solidFill>
                  <a:schemeClr val="bg1"/>
                </a:solidFill>
                <a:latin typeface="Verdana" charset="0"/>
                <a:cs typeface="Verdana" charset="0"/>
              </a:rPr>
              <a:t>ii privind probele electronice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n-GB" b="1" dirty="0">
                <a:solidFill>
                  <a:srgbClr val="0070C0"/>
                </a:solidFill>
              </a:rPr>
              <a:t>2. </a:t>
            </a:r>
            <a:r>
              <a:rPr lang="ro-RO" b="1" dirty="0">
                <a:solidFill>
                  <a:srgbClr val="0070C0"/>
                </a:solidFill>
              </a:rPr>
              <a:t>Pista de a</a:t>
            </a:r>
            <a:r>
              <a:rPr lang="en-GB" b="1" dirty="0" err="1">
                <a:solidFill>
                  <a:srgbClr val="0070C0"/>
                </a:solidFill>
              </a:rPr>
              <a:t>udit</a:t>
            </a:r>
            <a:endParaRPr lang="en-GB" b="1" dirty="0">
              <a:solidFill>
                <a:srgbClr val="0070C0"/>
              </a:solidFill>
            </a:endParaRPr>
          </a:p>
          <a:p>
            <a:pPr marL="0" indent="0" algn="ctr">
              <a:buNone/>
            </a:pPr>
            <a:r>
              <a:rPr lang="ro-RO" b="1" i="1" dirty="0"/>
              <a:t>„</a:t>
            </a:r>
            <a:r>
              <a:rPr lang="en-US" b="1" i="1" dirty="0"/>
              <a:t> </a:t>
            </a:r>
            <a:r>
              <a:rPr lang="en-US" b="1" i="1" dirty="0" err="1"/>
              <a:t>Trebuie</a:t>
            </a:r>
            <a:r>
              <a:rPr lang="en-US" b="1" i="1" dirty="0"/>
              <a:t> </a:t>
            </a:r>
            <a:r>
              <a:rPr lang="en-US" b="1" i="1" dirty="0" err="1"/>
              <a:t>creată</a:t>
            </a:r>
            <a:r>
              <a:rPr lang="en-US" b="1" i="1" dirty="0"/>
              <a:t> </a:t>
            </a:r>
            <a:r>
              <a:rPr lang="en-US" b="1" i="1" dirty="0" err="1"/>
              <a:t>și</a:t>
            </a:r>
            <a:r>
              <a:rPr lang="en-US" b="1" i="1" dirty="0"/>
              <a:t> </a:t>
            </a:r>
            <a:r>
              <a:rPr lang="en-US" b="1" i="1" dirty="0" err="1"/>
              <a:t>păstrată</a:t>
            </a:r>
            <a:r>
              <a:rPr lang="en-US" b="1" i="1" dirty="0"/>
              <a:t> o </a:t>
            </a:r>
            <a:r>
              <a:rPr lang="en-US" b="1" i="1" dirty="0" err="1"/>
              <a:t>pistă</a:t>
            </a:r>
            <a:r>
              <a:rPr lang="en-US" b="1" i="1" dirty="0"/>
              <a:t> de audit </a:t>
            </a:r>
            <a:r>
              <a:rPr lang="en-US" b="1" i="1" dirty="0" err="1"/>
              <a:t>sau</a:t>
            </a:r>
            <a:r>
              <a:rPr lang="en-US" b="1" i="1" dirty="0"/>
              <a:t> o </a:t>
            </a:r>
            <a:r>
              <a:rPr lang="en-US" b="1" i="1" dirty="0" err="1"/>
              <a:t>altă</a:t>
            </a:r>
            <a:r>
              <a:rPr lang="en-US" b="1" i="1" dirty="0"/>
              <a:t> </a:t>
            </a:r>
            <a:r>
              <a:rPr lang="en-US" b="1" i="1" dirty="0" err="1"/>
              <a:t>înregistrare</a:t>
            </a:r>
            <a:r>
              <a:rPr lang="en-US" b="1" i="1" dirty="0"/>
              <a:t> a </a:t>
            </a:r>
            <a:r>
              <a:rPr lang="en-US" b="1" i="1" dirty="0" err="1"/>
              <a:t>tuturor</a:t>
            </a:r>
            <a:r>
              <a:rPr lang="en-US" b="1" i="1" dirty="0"/>
              <a:t> </a:t>
            </a:r>
            <a:r>
              <a:rPr lang="en-US" b="1" i="1" dirty="0" err="1"/>
              <a:t>acțiunilor</a:t>
            </a:r>
            <a:r>
              <a:rPr lang="en-US" b="1" i="1" dirty="0"/>
              <a:t> </a:t>
            </a:r>
            <a:r>
              <a:rPr lang="en-US" b="1" i="1" dirty="0" err="1"/>
              <a:t>întreprinse</a:t>
            </a:r>
            <a:r>
              <a:rPr lang="en-US" b="1" i="1" dirty="0"/>
              <a:t> la </a:t>
            </a:r>
            <a:r>
              <a:rPr lang="en-US" b="1" i="1" dirty="0" err="1"/>
              <a:t>gestionarea</a:t>
            </a:r>
            <a:r>
              <a:rPr lang="en-US" b="1" i="1" dirty="0"/>
              <a:t> </a:t>
            </a:r>
            <a:r>
              <a:rPr lang="en-US" b="1" i="1" dirty="0" err="1"/>
              <a:t>probelor</a:t>
            </a:r>
            <a:r>
              <a:rPr lang="en-US" b="1" i="1" dirty="0"/>
              <a:t> </a:t>
            </a:r>
            <a:r>
              <a:rPr lang="en-US" b="1" i="1" dirty="0" err="1"/>
              <a:t>electronice</a:t>
            </a:r>
            <a:r>
              <a:rPr lang="en-US" b="1" i="1" dirty="0"/>
              <a:t>. Un </a:t>
            </a:r>
            <a:r>
              <a:rPr lang="en-US" b="1" i="1" dirty="0" err="1"/>
              <a:t>terț</a:t>
            </a:r>
            <a:r>
              <a:rPr lang="en-US" b="1" i="1" dirty="0"/>
              <a:t> independent </a:t>
            </a:r>
            <a:r>
              <a:rPr lang="en-US" b="1" i="1" dirty="0" err="1"/>
              <a:t>ar</a:t>
            </a:r>
            <a:r>
              <a:rPr lang="en-US" b="1" i="1" dirty="0"/>
              <a:t> </a:t>
            </a:r>
            <a:r>
              <a:rPr lang="en-US" b="1" i="1" dirty="0" err="1"/>
              <a:t>trebui</a:t>
            </a:r>
            <a:r>
              <a:rPr lang="en-US" b="1" i="1" dirty="0"/>
              <a:t> </a:t>
            </a:r>
            <a:r>
              <a:rPr lang="en-US" b="1" i="1" dirty="0" err="1"/>
              <a:t>să</a:t>
            </a:r>
            <a:r>
              <a:rPr lang="en-US" b="1" i="1" dirty="0"/>
              <a:t> </a:t>
            </a:r>
            <a:r>
              <a:rPr lang="en-US" b="1" i="1" dirty="0" err="1"/>
              <a:t>poată</a:t>
            </a:r>
            <a:r>
              <a:rPr lang="en-US" b="1" i="1" dirty="0"/>
              <a:t> </a:t>
            </a:r>
            <a:r>
              <a:rPr lang="en-US" b="1" i="1" dirty="0" err="1"/>
              <a:t>examina</a:t>
            </a:r>
            <a:r>
              <a:rPr lang="en-US" b="1" i="1" dirty="0"/>
              <a:t> </a:t>
            </a:r>
            <a:r>
              <a:rPr lang="en-US" b="1" i="1" dirty="0" err="1"/>
              <a:t>acțiunile</a:t>
            </a:r>
            <a:r>
              <a:rPr lang="en-US" b="1" i="1" dirty="0"/>
              <a:t> respective </a:t>
            </a:r>
            <a:r>
              <a:rPr lang="en-US" b="1" i="1" dirty="0" err="1"/>
              <a:t>și</a:t>
            </a:r>
            <a:r>
              <a:rPr lang="en-US" b="1" i="1" dirty="0"/>
              <a:t> </a:t>
            </a:r>
            <a:r>
              <a:rPr lang="en-US" b="1" i="1" dirty="0" err="1"/>
              <a:t>să</a:t>
            </a:r>
            <a:r>
              <a:rPr lang="en-US" b="1" i="1" dirty="0"/>
              <a:t> </a:t>
            </a:r>
            <a:r>
              <a:rPr lang="en-US" b="1" i="1" dirty="0" err="1"/>
              <a:t>obțină</a:t>
            </a:r>
            <a:r>
              <a:rPr lang="en-US" b="1" i="1" dirty="0"/>
              <a:t> </a:t>
            </a:r>
            <a:r>
              <a:rPr lang="en-US" b="1" i="1" dirty="0" err="1"/>
              <a:t>același</a:t>
            </a:r>
            <a:r>
              <a:rPr lang="en-US" b="1" i="1" dirty="0"/>
              <a:t> </a:t>
            </a:r>
            <a:r>
              <a:rPr lang="en-US" b="1" i="1" dirty="0" err="1"/>
              <a:t>rezultat</a:t>
            </a:r>
            <a:r>
              <a:rPr lang="ro-RO" b="1" i="1" dirty="0"/>
              <a:t>”</a:t>
            </a:r>
            <a:endParaRPr lang="en-US" b="1" i="1" dirty="0"/>
          </a:p>
          <a:p>
            <a:pPr marL="0" indent="0" algn="ctr">
              <a:buNone/>
            </a:pPr>
            <a:endParaRPr lang="en-US" b="1" i="1" dirty="0"/>
          </a:p>
          <a:p>
            <a:pPr lvl="1">
              <a:buFont typeface="Wingdings" panose="05000000000000000000" pitchFamily="2" charset="2"/>
              <a:buChar char="Ø"/>
            </a:pPr>
            <a:r>
              <a:rPr lang="en-GB" dirty="0" err="1">
                <a:ea typeface="Verdana" panose="020B0604030504040204" pitchFamily="34" charset="0"/>
              </a:rPr>
              <a:t>Înregistrarea</a:t>
            </a:r>
            <a:r>
              <a:rPr lang="en-GB" dirty="0">
                <a:ea typeface="Verdana" panose="020B0604030504040204" pitchFamily="34" charset="0"/>
              </a:rPr>
              <a:t> </a:t>
            </a:r>
            <a:r>
              <a:rPr lang="en-GB" dirty="0" err="1">
                <a:ea typeface="Verdana" panose="020B0604030504040204" pitchFamily="34" charset="0"/>
              </a:rPr>
              <a:t>exactă</a:t>
            </a:r>
            <a:r>
              <a:rPr lang="en-GB" dirty="0">
                <a:ea typeface="Verdana" panose="020B0604030504040204" pitchFamily="34" charset="0"/>
              </a:rPr>
              <a:t> a </a:t>
            </a:r>
            <a:r>
              <a:rPr lang="en-GB" dirty="0" err="1">
                <a:ea typeface="Verdana" panose="020B0604030504040204" pitchFamily="34" charset="0"/>
              </a:rPr>
              <a:t>tuturor</a:t>
            </a:r>
            <a:r>
              <a:rPr lang="en-GB" dirty="0">
                <a:ea typeface="Verdana" panose="020B0604030504040204" pitchFamily="34" charset="0"/>
              </a:rPr>
              <a:t> </a:t>
            </a:r>
            <a:r>
              <a:rPr lang="en-GB" dirty="0" err="1">
                <a:ea typeface="Verdana" panose="020B0604030504040204" pitchFamily="34" charset="0"/>
              </a:rPr>
              <a:t>acțiunilor</a:t>
            </a:r>
            <a:endParaRPr lang="ro-RO"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Poate fi </a:t>
            </a:r>
            <a:r>
              <a:rPr lang="en-GB" dirty="0" err="1">
                <a:ea typeface="Verdana" panose="020B0604030504040204" pitchFamily="34" charset="0"/>
              </a:rPr>
              <a:t>revi</a:t>
            </a:r>
            <a:r>
              <a:rPr lang="ro-RO" dirty="0" err="1">
                <a:ea typeface="Verdana" panose="020B0604030504040204" pitchFamily="34" charset="0"/>
              </a:rPr>
              <a:t>zuită</a:t>
            </a:r>
            <a:r>
              <a:rPr lang="ro-RO" dirty="0">
                <a:ea typeface="Verdana" panose="020B0604030504040204" pitchFamily="34" charset="0"/>
              </a:rPr>
              <a:t> </a:t>
            </a:r>
            <a:r>
              <a:rPr lang="en-GB" dirty="0">
                <a:ea typeface="Verdana" panose="020B0604030504040204" pitchFamily="34" charset="0"/>
              </a:rPr>
              <a:t>– </a:t>
            </a:r>
            <a:r>
              <a:rPr lang="ro-RO" dirty="0">
                <a:ea typeface="Verdana" panose="020B0604030504040204" pitchFamily="34" charset="0"/>
              </a:rPr>
              <a:t>și</a:t>
            </a:r>
            <a:r>
              <a:rPr lang="en-GB" dirty="0">
                <a:ea typeface="Verdana" panose="020B0604030504040204" pitchFamily="34" charset="0"/>
              </a:rPr>
              <a:t> </a:t>
            </a:r>
            <a:r>
              <a:rPr lang="en-GB" dirty="0" err="1">
                <a:ea typeface="Verdana" panose="020B0604030504040204" pitchFamily="34" charset="0"/>
              </a:rPr>
              <a:t>recreat</a:t>
            </a:r>
            <a:r>
              <a:rPr lang="ro-RO" dirty="0">
                <a:ea typeface="Verdana" panose="020B0604030504040204" pitchFamily="34" charset="0"/>
              </a:rPr>
              <a:t>ă</a:t>
            </a:r>
            <a:endParaRPr lang="en-GB"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Trebuie menținută</a:t>
            </a:r>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23708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Princip</a:t>
            </a:r>
            <a:r>
              <a:rPr lang="ro-RO" sz="3200" dirty="0">
                <a:solidFill>
                  <a:schemeClr val="bg1"/>
                </a:solidFill>
                <a:latin typeface="Verdana" charset="0"/>
                <a:cs typeface="Verdana" charset="0"/>
              </a:rPr>
              <a:t>ii privind probele electronice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n-GB" b="1" dirty="0">
                <a:solidFill>
                  <a:srgbClr val="0070C0"/>
                </a:solidFill>
              </a:rPr>
              <a:t>3. S</a:t>
            </a:r>
            <a:r>
              <a:rPr lang="ro-RO" b="1" dirty="0" err="1">
                <a:solidFill>
                  <a:srgbClr val="0070C0"/>
                </a:solidFill>
              </a:rPr>
              <a:t>uport</a:t>
            </a:r>
            <a:r>
              <a:rPr lang="ro-RO" b="1" dirty="0">
                <a:solidFill>
                  <a:srgbClr val="0070C0"/>
                </a:solidFill>
              </a:rPr>
              <a:t> de s</a:t>
            </a:r>
            <a:r>
              <a:rPr lang="en-GB" b="1" dirty="0" err="1">
                <a:solidFill>
                  <a:srgbClr val="0070C0"/>
                </a:solidFill>
              </a:rPr>
              <a:t>peciali</a:t>
            </a:r>
            <a:r>
              <a:rPr lang="ro-RO" b="1" dirty="0" err="1">
                <a:solidFill>
                  <a:srgbClr val="0070C0"/>
                </a:solidFill>
              </a:rPr>
              <a:t>tate</a:t>
            </a:r>
            <a:endParaRPr lang="en-GB" b="1" dirty="0">
              <a:solidFill>
                <a:srgbClr val="0070C0"/>
              </a:solidFill>
            </a:endParaRPr>
          </a:p>
          <a:p>
            <a:pPr marL="0" indent="0" algn="ctr">
              <a:buNone/>
            </a:pPr>
            <a:r>
              <a:rPr lang="ro-RO" b="1" i="1" dirty="0"/>
              <a:t>„</a:t>
            </a:r>
            <a:r>
              <a:rPr lang="en-US" b="1" i="1" dirty="0" err="1"/>
              <a:t>Dacă</a:t>
            </a:r>
            <a:r>
              <a:rPr lang="en-US" b="1" i="1" dirty="0"/>
              <a:t> se </a:t>
            </a:r>
            <a:r>
              <a:rPr lang="en-US" b="1" i="1" dirty="0" err="1"/>
              <a:t>presupune</a:t>
            </a:r>
            <a:r>
              <a:rPr lang="en-US" b="1" i="1" dirty="0"/>
              <a:t> </a:t>
            </a:r>
            <a:r>
              <a:rPr lang="en-US" b="1" i="1" dirty="0" err="1"/>
              <a:t>că</a:t>
            </a:r>
            <a:r>
              <a:rPr lang="en-US" b="1" i="1" dirty="0"/>
              <a:t> </a:t>
            </a:r>
            <a:r>
              <a:rPr lang="en-US" b="1" i="1" dirty="0" err="1"/>
              <a:t>probele</a:t>
            </a:r>
            <a:r>
              <a:rPr lang="en-US" b="1" i="1" dirty="0"/>
              <a:t> </a:t>
            </a:r>
            <a:r>
              <a:rPr lang="en-US" b="1" i="1" dirty="0" err="1"/>
              <a:t>electronice</a:t>
            </a:r>
            <a:r>
              <a:rPr lang="en-US" b="1" i="1" dirty="0"/>
              <a:t> </a:t>
            </a:r>
            <a:r>
              <a:rPr lang="en-US" b="1" i="1" dirty="0" err="1"/>
              <a:t>poate</a:t>
            </a:r>
            <a:r>
              <a:rPr lang="en-US" b="1" i="1" dirty="0"/>
              <a:t> fi </a:t>
            </a:r>
            <a:r>
              <a:rPr lang="en-US" b="1" i="1" dirty="0" err="1"/>
              <a:t>găsite</a:t>
            </a:r>
            <a:r>
              <a:rPr lang="en-US" b="1" i="1" dirty="0"/>
              <a:t> </a:t>
            </a:r>
            <a:r>
              <a:rPr lang="en-US" b="1" i="1" dirty="0" err="1"/>
              <a:t>în</a:t>
            </a:r>
            <a:r>
              <a:rPr lang="en-US" b="1" i="1" dirty="0"/>
              <a:t> </a:t>
            </a:r>
            <a:r>
              <a:rPr lang="en-US" b="1" i="1" dirty="0" err="1"/>
              <a:t>cursul</a:t>
            </a:r>
            <a:r>
              <a:rPr lang="en-US" b="1" i="1" dirty="0"/>
              <a:t> </a:t>
            </a:r>
            <a:r>
              <a:rPr lang="en-US" b="1" i="1" dirty="0" err="1"/>
              <a:t>unei</a:t>
            </a:r>
            <a:r>
              <a:rPr lang="en-US" b="1" i="1" dirty="0"/>
              <a:t> </a:t>
            </a:r>
            <a:r>
              <a:rPr lang="en-US" b="1" i="1" dirty="0" err="1"/>
              <a:t>operațiuni</a:t>
            </a:r>
            <a:r>
              <a:rPr lang="en-US" b="1" i="1" dirty="0"/>
              <a:t>, </a:t>
            </a:r>
            <a:r>
              <a:rPr lang="en-US" b="1" i="1" dirty="0" err="1"/>
              <a:t>persoana</a:t>
            </a:r>
            <a:r>
              <a:rPr lang="en-US" b="1" i="1" dirty="0"/>
              <a:t> </a:t>
            </a:r>
            <a:r>
              <a:rPr lang="en-US" b="1" i="1" dirty="0" err="1"/>
              <a:t>responsabilă</a:t>
            </a:r>
            <a:r>
              <a:rPr lang="en-US" b="1" i="1" dirty="0"/>
              <a:t> </a:t>
            </a:r>
            <a:r>
              <a:rPr lang="en-US" b="1" i="1" dirty="0" err="1"/>
              <a:t>trebuie</a:t>
            </a:r>
            <a:r>
              <a:rPr lang="en-US" b="1" i="1" dirty="0"/>
              <a:t> </a:t>
            </a:r>
            <a:r>
              <a:rPr lang="en-US" b="1" i="1" dirty="0" err="1"/>
              <a:t>să</a:t>
            </a:r>
            <a:r>
              <a:rPr lang="en-US" b="1" i="1" dirty="0"/>
              <a:t> </a:t>
            </a:r>
            <a:r>
              <a:rPr lang="en-US" b="1" i="1" dirty="0" err="1"/>
              <a:t>anunțe</a:t>
            </a:r>
            <a:r>
              <a:rPr lang="en-US" b="1" i="1" dirty="0"/>
              <a:t> </a:t>
            </a:r>
            <a:r>
              <a:rPr lang="en-US" b="1" i="1" dirty="0" err="1"/>
              <a:t>specialiștii</a:t>
            </a:r>
            <a:r>
              <a:rPr lang="en-US" b="1" i="1" dirty="0"/>
              <a:t>/</a:t>
            </a:r>
            <a:r>
              <a:rPr lang="en-US" b="1" i="1" dirty="0" err="1"/>
              <a:t>consilierii</a:t>
            </a:r>
            <a:r>
              <a:rPr lang="en-US" b="1" i="1" dirty="0"/>
              <a:t> </a:t>
            </a:r>
            <a:r>
              <a:rPr lang="en-US" b="1" i="1" dirty="0" err="1"/>
              <a:t>externi</a:t>
            </a:r>
            <a:r>
              <a:rPr lang="en-US" b="1" i="1" dirty="0"/>
              <a:t> </a:t>
            </a:r>
            <a:r>
              <a:rPr lang="en-US" b="1" i="1" dirty="0" err="1"/>
              <a:t>în</a:t>
            </a:r>
            <a:r>
              <a:rPr lang="en-US" b="1" i="1" dirty="0"/>
              <a:t> </a:t>
            </a:r>
            <a:r>
              <a:rPr lang="en-US" b="1" i="1" dirty="0" err="1"/>
              <a:t>timp</a:t>
            </a:r>
            <a:r>
              <a:rPr lang="en-US" b="1" i="1" dirty="0"/>
              <a:t> util</a:t>
            </a:r>
            <a:r>
              <a:rPr lang="ro-RO" b="1" i="1" dirty="0"/>
              <a:t>”</a:t>
            </a:r>
            <a:endParaRPr lang="en-US" b="1" i="1" dirty="0"/>
          </a:p>
          <a:p>
            <a:pPr lvl="1">
              <a:buFont typeface="Wingdings" panose="05000000000000000000" pitchFamily="2" charset="2"/>
              <a:buChar char="Ø"/>
            </a:pPr>
            <a:r>
              <a:rPr lang="ro-RO" dirty="0">
                <a:ea typeface="Verdana" panose="020B0604030504040204" pitchFamily="34" charset="0"/>
              </a:rPr>
              <a:t>De la căutare și confiscare la </a:t>
            </a:r>
            <a:r>
              <a:rPr lang="en-GB" dirty="0">
                <a:ea typeface="Verdana" panose="020B0604030504040204" pitchFamily="34" charset="0"/>
              </a:rPr>
              <a:t>pre</a:t>
            </a:r>
            <a:r>
              <a:rPr lang="ro-RO" dirty="0">
                <a:ea typeface="Verdana" panose="020B0604030504040204" pitchFamily="34" charset="0"/>
              </a:rPr>
              <a:t>z</a:t>
            </a:r>
            <a:r>
              <a:rPr lang="en-GB" dirty="0" err="1">
                <a:ea typeface="Verdana" panose="020B0604030504040204" pitchFamily="34" charset="0"/>
              </a:rPr>
              <a:t>enta</a:t>
            </a:r>
            <a:r>
              <a:rPr lang="ro-RO" dirty="0">
                <a:ea typeface="Verdana" panose="020B0604030504040204" pitchFamily="34" charset="0"/>
              </a:rPr>
              <a:t>re</a:t>
            </a:r>
            <a:endParaRPr lang="en-GB" dirty="0">
              <a:ea typeface="Verdana" panose="020B0604030504040204" pitchFamily="34" charset="0"/>
            </a:endParaRPr>
          </a:p>
          <a:p>
            <a:pPr lvl="1">
              <a:buFont typeface="Wingdings" panose="05000000000000000000" pitchFamily="2" charset="2"/>
              <a:buChar char="Ø"/>
            </a:pPr>
            <a:r>
              <a:rPr lang="en-GB" dirty="0">
                <a:ea typeface="Verdana" panose="020B0604030504040204" pitchFamily="34" charset="0"/>
              </a:rPr>
              <a:t>Familiar</a:t>
            </a:r>
            <a:r>
              <a:rPr lang="ro-RO" dirty="0" err="1">
                <a:ea typeface="Verdana" panose="020B0604030504040204" pitchFamily="34" charset="0"/>
              </a:rPr>
              <a:t>izarea</a:t>
            </a:r>
            <a:r>
              <a:rPr lang="ro-RO" dirty="0">
                <a:ea typeface="Verdana" panose="020B0604030504040204" pitchFamily="34" charset="0"/>
              </a:rPr>
              <a:t> cu orientările</a:t>
            </a:r>
            <a:endParaRPr lang="en-GB"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Deținerea expertizei și experienței de </a:t>
            </a:r>
            <a:r>
              <a:rPr lang="en-GB" dirty="0" err="1">
                <a:ea typeface="Verdana" panose="020B0604030504040204" pitchFamily="34" charset="0"/>
              </a:rPr>
              <a:t>speciali</a:t>
            </a:r>
            <a:r>
              <a:rPr lang="ro-RO" dirty="0" err="1">
                <a:ea typeface="Verdana" panose="020B0604030504040204" pitchFamily="34" charset="0"/>
              </a:rPr>
              <a:t>tate</a:t>
            </a:r>
            <a:endParaRPr lang="en-GB"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Cunoștințe i</a:t>
            </a:r>
            <a:r>
              <a:rPr lang="en-GB" dirty="0" err="1">
                <a:ea typeface="Verdana" panose="020B0604030504040204" pitchFamily="34" charset="0"/>
              </a:rPr>
              <a:t>nvestigative</a:t>
            </a:r>
            <a:r>
              <a:rPr lang="en-GB" dirty="0">
                <a:ea typeface="Verdana" panose="020B0604030504040204" pitchFamily="34" charset="0"/>
              </a:rPr>
              <a:t> </a:t>
            </a:r>
            <a:r>
              <a:rPr lang="ro-RO" dirty="0">
                <a:ea typeface="Verdana" panose="020B0604030504040204" pitchFamily="34" charset="0"/>
              </a:rPr>
              <a:t>și juridice</a:t>
            </a:r>
            <a:endParaRPr lang="en-GB"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Competențe de c</a:t>
            </a:r>
            <a:r>
              <a:rPr lang="en-GB" dirty="0" err="1">
                <a:ea typeface="Verdana" panose="020B0604030504040204" pitchFamily="34" charset="0"/>
              </a:rPr>
              <a:t>omunica</a:t>
            </a:r>
            <a:r>
              <a:rPr lang="ro-RO" dirty="0">
                <a:ea typeface="Verdana" panose="020B0604030504040204" pitchFamily="34" charset="0"/>
              </a:rPr>
              <a:t>re și </a:t>
            </a:r>
            <a:r>
              <a:rPr lang="en-GB" dirty="0">
                <a:ea typeface="Verdana" panose="020B0604030504040204" pitchFamily="34" charset="0"/>
              </a:rPr>
              <a:t>l</a:t>
            </a:r>
            <a:r>
              <a:rPr lang="ro-RO" dirty="0" err="1">
                <a:ea typeface="Verdana" panose="020B0604030504040204" pitchFamily="34" charset="0"/>
              </a:rPr>
              <a:t>ingvistice</a:t>
            </a:r>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282702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Princip</a:t>
            </a:r>
            <a:r>
              <a:rPr lang="ro-RO" sz="3200" dirty="0">
                <a:solidFill>
                  <a:schemeClr val="bg1"/>
                </a:solidFill>
                <a:latin typeface="Verdana" charset="0"/>
                <a:cs typeface="Verdana" charset="0"/>
              </a:rPr>
              <a:t>ii privind probele electronice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072927"/>
            <a:ext cx="8640960" cy="5256584"/>
          </a:xfrm>
        </p:spPr>
        <p:txBody>
          <a:bodyPr/>
          <a:lstStyle/>
          <a:p>
            <a:pPr marL="0" indent="0">
              <a:buNone/>
            </a:pPr>
            <a:r>
              <a:rPr lang="en-GB" b="1" dirty="0">
                <a:solidFill>
                  <a:srgbClr val="0070C0"/>
                </a:solidFill>
              </a:rPr>
              <a:t>4. </a:t>
            </a:r>
            <a:r>
              <a:rPr lang="ro-RO" b="1" dirty="0">
                <a:solidFill>
                  <a:srgbClr val="0070C0"/>
                </a:solidFill>
              </a:rPr>
              <a:t>Formarea corespunzătoare</a:t>
            </a:r>
            <a:endParaRPr lang="en-GB" b="1" dirty="0">
              <a:solidFill>
                <a:srgbClr val="0070C0"/>
              </a:solidFill>
            </a:endParaRPr>
          </a:p>
          <a:p>
            <a:pPr marL="0" indent="0" algn="ctr">
              <a:buNone/>
            </a:pPr>
            <a:r>
              <a:rPr lang="ro-RO" b="1" i="1" dirty="0"/>
              <a:t>„Prim r</a:t>
            </a:r>
            <a:r>
              <a:rPr lang="en-US" b="1" i="1" dirty="0" err="1"/>
              <a:t>espondenții</a:t>
            </a:r>
            <a:r>
              <a:rPr lang="en-US" b="1" i="1" dirty="0"/>
              <a:t> </a:t>
            </a:r>
            <a:r>
              <a:rPr lang="en-US" b="1" i="1" dirty="0" err="1"/>
              <a:t>trebuie</a:t>
            </a:r>
            <a:r>
              <a:rPr lang="en-US" b="1" i="1" dirty="0"/>
              <a:t> </a:t>
            </a:r>
            <a:r>
              <a:rPr lang="en-US" b="1" i="1" dirty="0" err="1"/>
              <a:t>să</a:t>
            </a:r>
            <a:r>
              <a:rPr lang="en-US" b="1" i="1" dirty="0"/>
              <a:t> fie </a:t>
            </a:r>
            <a:r>
              <a:rPr lang="en-US" b="1" i="1" dirty="0" err="1"/>
              <a:t>instruiți</a:t>
            </a:r>
            <a:r>
              <a:rPr lang="en-US" b="1" i="1" dirty="0"/>
              <a:t> </a:t>
            </a:r>
            <a:r>
              <a:rPr lang="en-US" b="1" i="1" dirty="0" err="1"/>
              <a:t>în</a:t>
            </a:r>
            <a:r>
              <a:rPr lang="en-US" b="1" i="1" dirty="0"/>
              <a:t> mod </a:t>
            </a:r>
            <a:r>
              <a:rPr lang="en-US" b="1" i="1" dirty="0" err="1"/>
              <a:t>corespunzător</a:t>
            </a:r>
            <a:r>
              <a:rPr lang="en-US" b="1" i="1" dirty="0"/>
              <a:t> </a:t>
            </a:r>
            <a:r>
              <a:rPr lang="en-US" b="1" i="1" dirty="0" err="1"/>
              <a:t>pentru</a:t>
            </a:r>
            <a:r>
              <a:rPr lang="en-US" b="1" i="1" dirty="0"/>
              <a:t> a </a:t>
            </a:r>
            <a:r>
              <a:rPr lang="en-US" b="1" i="1" dirty="0" err="1"/>
              <a:t>putea</a:t>
            </a:r>
            <a:r>
              <a:rPr lang="en-US" b="1" i="1" dirty="0"/>
              <a:t> </a:t>
            </a:r>
            <a:r>
              <a:rPr lang="en-US" b="1" i="1" dirty="0" err="1"/>
              <a:t>căuta</a:t>
            </a:r>
            <a:r>
              <a:rPr lang="en-US" b="1" i="1" dirty="0"/>
              <a:t> </a:t>
            </a:r>
            <a:r>
              <a:rPr lang="en-US" b="1" i="1" dirty="0" err="1"/>
              <a:t>și</a:t>
            </a:r>
            <a:r>
              <a:rPr lang="en-US" b="1" i="1" dirty="0"/>
              <a:t> </a:t>
            </a:r>
            <a:r>
              <a:rPr lang="en-US" b="1" i="1" dirty="0" err="1"/>
              <a:t>confisca</a:t>
            </a:r>
            <a:r>
              <a:rPr lang="en-US" b="1" i="1" dirty="0"/>
              <a:t> probe </a:t>
            </a:r>
            <a:r>
              <a:rPr lang="en-US" b="1" i="1" dirty="0" err="1"/>
              <a:t>electronice</a:t>
            </a:r>
            <a:r>
              <a:rPr lang="en-US" b="1" i="1" dirty="0"/>
              <a:t>, </a:t>
            </a:r>
            <a:r>
              <a:rPr lang="en-US" b="1" i="1" dirty="0" err="1"/>
              <a:t>în</a:t>
            </a:r>
            <a:r>
              <a:rPr lang="en-US" b="1" i="1" dirty="0"/>
              <a:t> </a:t>
            </a:r>
            <a:r>
              <a:rPr lang="en-US" b="1" i="1" dirty="0" err="1"/>
              <a:t>cazul</a:t>
            </a:r>
            <a:r>
              <a:rPr lang="en-US" b="1" i="1" dirty="0"/>
              <a:t> </a:t>
            </a:r>
            <a:r>
              <a:rPr lang="en-US" b="1" i="1" dirty="0" err="1"/>
              <a:t>în</a:t>
            </a:r>
            <a:r>
              <a:rPr lang="en-US" b="1" i="1" dirty="0"/>
              <a:t> care nu sunt </a:t>
            </a:r>
            <a:r>
              <a:rPr lang="en-US" b="1" i="1" dirty="0" err="1"/>
              <a:t>disponibili</a:t>
            </a:r>
            <a:r>
              <a:rPr lang="en-US" b="1" i="1" dirty="0"/>
              <a:t> </a:t>
            </a:r>
            <a:r>
              <a:rPr lang="en-US" b="1" i="1" dirty="0" err="1"/>
              <a:t>experți</a:t>
            </a:r>
            <a:r>
              <a:rPr lang="en-US" b="1" i="1" dirty="0"/>
              <a:t> la </a:t>
            </a:r>
            <a:r>
              <a:rPr lang="en-US" b="1" i="1" dirty="0" err="1"/>
              <a:t>fața</a:t>
            </a:r>
            <a:r>
              <a:rPr lang="en-US" b="1" i="1" dirty="0"/>
              <a:t> </a:t>
            </a:r>
            <a:r>
              <a:rPr lang="en-US" b="1" i="1" dirty="0" err="1"/>
              <a:t>locului</a:t>
            </a:r>
            <a:r>
              <a:rPr lang="ro-RO" b="1" i="1" dirty="0"/>
              <a:t>”</a:t>
            </a:r>
            <a:endParaRPr lang="en-US" b="1" i="1" dirty="0"/>
          </a:p>
          <a:p>
            <a:pPr marL="0" indent="0" algn="ctr">
              <a:buNone/>
            </a:pPr>
            <a:endParaRPr lang="en-US" b="1" i="1" dirty="0"/>
          </a:p>
          <a:p>
            <a:pPr lvl="1">
              <a:buFont typeface="Wingdings" panose="05000000000000000000" pitchFamily="2" charset="2"/>
              <a:buChar char="Ø"/>
            </a:pPr>
            <a:r>
              <a:rPr lang="ro-RO" dirty="0">
                <a:ea typeface="Verdana" panose="020B0604030504040204" pitchFamily="34" charset="0"/>
              </a:rPr>
              <a:t>Pregătirea este de importanță </a:t>
            </a:r>
            <a:r>
              <a:rPr lang="en-GB" dirty="0">
                <a:ea typeface="Verdana" panose="020B0604030504040204" pitchFamily="34" charset="0"/>
              </a:rPr>
              <a:t>vital</a:t>
            </a:r>
            <a:r>
              <a:rPr lang="ro-RO" dirty="0">
                <a:ea typeface="Verdana" panose="020B0604030504040204" pitchFamily="34" charset="0"/>
              </a:rPr>
              <a:t>ă pentru toți prim </a:t>
            </a:r>
            <a:r>
              <a:rPr lang="en-GB" dirty="0" err="1">
                <a:ea typeface="Verdana" panose="020B0604030504040204" pitchFamily="34" charset="0"/>
              </a:rPr>
              <a:t>responde</a:t>
            </a:r>
            <a:r>
              <a:rPr lang="ro-RO" dirty="0" err="1">
                <a:ea typeface="Verdana" panose="020B0604030504040204" pitchFamily="34" charset="0"/>
              </a:rPr>
              <a:t>nții</a:t>
            </a:r>
            <a:endParaRPr lang="en-GB"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Este posibil să fie nevoie de </a:t>
            </a:r>
            <a:r>
              <a:rPr lang="en-GB" dirty="0" err="1">
                <a:ea typeface="Verdana" panose="020B0604030504040204" pitchFamily="34" charset="0"/>
              </a:rPr>
              <a:t>colect</a:t>
            </a:r>
            <a:r>
              <a:rPr lang="ro-RO" dirty="0" err="1">
                <a:ea typeface="Verdana" panose="020B0604030504040204" pitchFamily="34" charset="0"/>
              </a:rPr>
              <a:t>eze</a:t>
            </a:r>
            <a:r>
              <a:rPr lang="en-GB" dirty="0">
                <a:ea typeface="Verdana" panose="020B0604030504040204" pitchFamily="34" charset="0"/>
              </a:rPr>
              <a:t>/</a:t>
            </a:r>
            <a:r>
              <a:rPr lang="en-GB" dirty="0" err="1">
                <a:ea typeface="Verdana" panose="020B0604030504040204" pitchFamily="34" charset="0"/>
              </a:rPr>
              <a:t>acces</a:t>
            </a:r>
            <a:r>
              <a:rPr lang="ro-RO" dirty="0" err="1">
                <a:ea typeface="Verdana" panose="020B0604030504040204" pitchFamily="34" charset="0"/>
              </a:rPr>
              <a:t>eze</a:t>
            </a:r>
            <a:r>
              <a:rPr lang="ro-RO" dirty="0">
                <a:ea typeface="Verdana" panose="020B0604030504040204" pitchFamily="34" charset="0"/>
              </a:rPr>
              <a:t> date</a:t>
            </a:r>
            <a:endParaRPr lang="en-GB"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Trebuie să e</a:t>
            </a:r>
            <a:r>
              <a:rPr lang="en-GB" dirty="0" err="1">
                <a:ea typeface="Verdana" panose="020B0604030504040204" pitchFamily="34" charset="0"/>
              </a:rPr>
              <a:t>xpl</a:t>
            </a:r>
            <a:r>
              <a:rPr lang="ro-RO" dirty="0" err="1">
                <a:ea typeface="Verdana" panose="020B0604030504040204" pitchFamily="34" charset="0"/>
              </a:rPr>
              <a:t>ice</a:t>
            </a:r>
            <a:r>
              <a:rPr lang="ro-RO" dirty="0">
                <a:ea typeface="Verdana" panose="020B0604030504040204" pitchFamily="34" charset="0"/>
              </a:rPr>
              <a:t> </a:t>
            </a:r>
            <a:r>
              <a:rPr lang="en-GB" dirty="0" err="1">
                <a:ea typeface="Verdana" panose="020B0604030504040204" pitchFamily="34" charset="0"/>
              </a:rPr>
              <a:t>relevan</a:t>
            </a:r>
            <a:r>
              <a:rPr lang="ro-RO" dirty="0">
                <a:ea typeface="Verdana" panose="020B0604030504040204" pitchFamily="34" charset="0"/>
              </a:rPr>
              <a:t>ța și </a:t>
            </a:r>
            <a:r>
              <a:rPr lang="en-GB" dirty="0" err="1">
                <a:ea typeface="Verdana" panose="020B0604030504040204" pitchFamily="34" charset="0"/>
              </a:rPr>
              <a:t>implica</a:t>
            </a:r>
            <a:r>
              <a:rPr lang="ro-RO" dirty="0" err="1">
                <a:ea typeface="Verdana" panose="020B0604030504040204" pitchFamily="34" charset="0"/>
              </a:rPr>
              <a:t>țiile</a:t>
            </a:r>
            <a:r>
              <a:rPr lang="ro-RO" dirty="0">
                <a:ea typeface="Verdana" panose="020B0604030504040204" pitchFamily="34" charset="0"/>
              </a:rPr>
              <a:t> </a:t>
            </a:r>
            <a:r>
              <a:rPr lang="en-GB" dirty="0">
                <a:ea typeface="Verdana" panose="020B0604030504040204" pitchFamily="34" charset="0"/>
              </a:rPr>
              <a:t>ac</a:t>
            </a:r>
            <a:r>
              <a:rPr lang="ro-RO" dirty="0" err="1">
                <a:ea typeface="Verdana" panose="020B0604030504040204" pitchFamily="34" charset="0"/>
              </a:rPr>
              <a:t>țiunilor</a:t>
            </a:r>
            <a:r>
              <a:rPr lang="ro-RO" dirty="0">
                <a:ea typeface="Verdana" panose="020B0604030504040204" pitchFamily="34" charset="0"/>
              </a:rPr>
              <a:t> lor</a:t>
            </a:r>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355689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Princip</a:t>
            </a:r>
            <a:r>
              <a:rPr lang="ro-RO" sz="3200" dirty="0">
                <a:solidFill>
                  <a:schemeClr val="bg1"/>
                </a:solidFill>
                <a:latin typeface="Verdana" charset="0"/>
                <a:cs typeface="Verdana" charset="0"/>
              </a:rPr>
              <a:t>ii privind probele electronice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26972" y="1196752"/>
            <a:ext cx="8712968" cy="5256584"/>
          </a:xfrm>
        </p:spPr>
        <p:txBody>
          <a:bodyPr/>
          <a:lstStyle/>
          <a:p>
            <a:pPr marL="0" indent="0">
              <a:buNone/>
            </a:pPr>
            <a:r>
              <a:rPr lang="en-GB" b="1" dirty="0">
                <a:solidFill>
                  <a:srgbClr val="0070C0"/>
                </a:solidFill>
              </a:rPr>
              <a:t>5. </a:t>
            </a:r>
            <a:r>
              <a:rPr lang="ro-RO" b="1" dirty="0">
                <a:solidFill>
                  <a:srgbClr val="0070C0"/>
                </a:solidFill>
              </a:rPr>
              <a:t>Caracterul l</a:t>
            </a:r>
            <a:r>
              <a:rPr lang="en-GB" b="1" dirty="0">
                <a:solidFill>
                  <a:srgbClr val="0070C0"/>
                </a:solidFill>
              </a:rPr>
              <a:t>egal</a:t>
            </a:r>
          </a:p>
          <a:p>
            <a:pPr marL="0" indent="0" algn="ctr">
              <a:buNone/>
            </a:pPr>
            <a:r>
              <a:rPr lang="ro-RO" b="1" i="1" dirty="0"/>
              <a:t>„</a:t>
            </a:r>
            <a:r>
              <a:rPr lang="en-US" b="1" i="1" dirty="0"/>
              <a:t> </a:t>
            </a:r>
            <a:r>
              <a:rPr lang="en-US" b="1" i="1" dirty="0" err="1"/>
              <a:t>Persoana</a:t>
            </a:r>
            <a:r>
              <a:rPr lang="en-US" b="1" i="1" dirty="0"/>
              <a:t> </a:t>
            </a:r>
            <a:r>
              <a:rPr lang="en-US" b="1" i="1" dirty="0" err="1"/>
              <a:t>și</a:t>
            </a:r>
            <a:r>
              <a:rPr lang="en-US" b="1" i="1" dirty="0"/>
              <a:t> </a:t>
            </a:r>
            <a:r>
              <a:rPr lang="en-US" b="1" i="1" dirty="0" err="1"/>
              <a:t>agenția</a:t>
            </a:r>
            <a:r>
              <a:rPr lang="en-US" b="1" i="1" dirty="0"/>
              <a:t> </a:t>
            </a:r>
            <a:r>
              <a:rPr lang="en-US" b="1" i="1" dirty="0" err="1"/>
              <a:t>responsabilă</a:t>
            </a:r>
            <a:r>
              <a:rPr lang="en-US" b="1" i="1" dirty="0"/>
              <a:t> de </a:t>
            </a:r>
            <a:r>
              <a:rPr lang="en-US" b="1" i="1" dirty="0" err="1"/>
              <a:t>caz</a:t>
            </a:r>
            <a:r>
              <a:rPr lang="en-US" b="1" i="1" dirty="0"/>
              <a:t> </a:t>
            </a:r>
            <a:r>
              <a:rPr lang="en-US" b="1" i="1" dirty="0" err="1"/>
              <a:t>răspund</a:t>
            </a:r>
            <a:r>
              <a:rPr lang="en-US" b="1" i="1" dirty="0"/>
              <a:t> de </a:t>
            </a:r>
            <a:r>
              <a:rPr lang="en-US" b="1" i="1" dirty="0" err="1"/>
              <a:t>asigurarea</a:t>
            </a:r>
            <a:r>
              <a:rPr lang="en-US" b="1" i="1" dirty="0"/>
              <a:t> </a:t>
            </a:r>
            <a:r>
              <a:rPr lang="en-US" b="1" i="1" dirty="0" err="1"/>
              <a:t>respectării</a:t>
            </a:r>
            <a:r>
              <a:rPr lang="en-US" b="1" i="1" dirty="0"/>
              <a:t> </a:t>
            </a:r>
            <a:r>
              <a:rPr lang="en-US" b="1" i="1" dirty="0" err="1"/>
              <a:t>legii</a:t>
            </a:r>
            <a:r>
              <a:rPr lang="en-US" b="1" i="1" dirty="0"/>
              <a:t>, a </a:t>
            </a:r>
            <a:r>
              <a:rPr lang="en-US" b="1" i="1" dirty="0" err="1"/>
              <a:t>principiilor</a:t>
            </a:r>
            <a:r>
              <a:rPr lang="en-US" b="1" i="1" dirty="0"/>
              <a:t> </a:t>
            </a:r>
            <a:r>
              <a:rPr lang="en-US" b="1" i="1" dirty="0" err="1"/>
              <a:t>generale</a:t>
            </a:r>
            <a:r>
              <a:rPr lang="en-US" b="1" i="1" dirty="0"/>
              <a:t> de </a:t>
            </a:r>
            <a:r>
              <a:rPr lang="en-US" b="1" i="1" dirty="0" err="1"/>
              <a:t>criminalistică</a:t>
            </a:r>
            <a:r>
              <a:rPr lang="en-US" b="1" i="1" dirty="0"/>
              <a:t> </a:t>
            </a:r>
            <a:r>
              <a:rPr lang="en-US" b="1" i="1" dirty="0" err="1"/>
              <a:t>și</a:t>
            </a:r>
            <a:r>
              <a:rPr lang="en-US" b="1" i="1" dirty="0"/>
              <a:t> </a:t>
            </a:r>
            <a:r>
              <a:rPr lang="en-US" b="1" i="1" dirty="0" err="1"/>
              <a:t>procedură</a:t>
            </a:r>
            <a:r>
              <a:rPr lang="en-US" b="1" i="1" dirty="0"/>
              <a:t> </a:t>
            </a:r>
            <a:r>
              <a:rPr lang="en-US" b="1" i="1" dirty="0" err="1"/>
              <a:t>și</a:t>
            </a:r>
            <a:r>
              <a:rPr lang="en-US" b="1" i="1" dirty="0"/>
              <a:t> a </a:t>
            </a:r>
            <a:r>
              <a:rPr lang="en-US" b="1" i="1" dirty="0" err="1"/>
              <a:t>principiilor</a:t>
            </a:r>
            <a:r>
              <a:rPr lang="en-US" b="1" i="1" dirty="0"/>
              <a:t> enumerate </a:t>
            </a:r>
            <a:r>
              <a:rPr lang="en-US" b="1" i="1" dirty="0" err="1"/>
              <a:t>mai</a:t>
            </a:r>
            <a:r>
              <a:rPr lang="en-US" b="1" i="1" dirty="0"/>
              <a:t> sus. </a:t>
            </a:r>
            <a:r>
              <a:rPr lang="en-US" b="1" i="1" dirty="0" err="1"/>
              <a:t>Aceasta</a:t>
            </a:r>
            <a:r>
              <a:rPr lang="en-US" b="1" i="1" dirty="0"/>
              <a:t> se </a:t>
            </a:r>
            <a:r>
              <a:rPr lang="en-US" b="1" i="1" dirty="0" err="1"/>
              <a:t>aplică</a:t>
            </a:r>
            <a:r>
              <a:rPr lang="en-US" b="1" i="1" dirty="0"/>
              <a:t> </a:t>
            </a:r>
            <a:r>
              <a:rPr lang="en-US" b="1" i="1" dirty="0" err="1"/>
              <a:t>deținerii</a:t>
            </a:r>
            <a:r>
              <a:rPr lang="en-US" b="1" i="1" dirty="0"/>
              <a:t> </a:t>
            </a:r>
            <a:r>
              <a:rPr lang="en-US" b="1" i="1" dirty="0" err="1"/>
              <a:t>și</a:t>
            </a:r>
            <a:r>
              <a:rPr lang="en-US" b="1" i="1" dirty="0"/>
              <a:t> </a:t>
            </a:r>
            <a:r>
              <a:rPr lang="en-US" b="1" i="1" dirty="0" err="1"/>
              <a:t>accesului</a:t>
            </a:r>
            <a:r>
              <a:rPr lang="en-US" b="1" i="1" dirty="0"/>
              <a:t> la probe </a:t>
            </a:r>
            <a:r>
              <a:rPr lang="en-US" b="1" i="1" dirty="0" err="1"/>
              <a:t>electronice</a:t>
            </a:r>
            <a:r>
              <a:rPr lang="ro-RO" b="1" i="1" dirty="0"/>
              <a:t>”</a:t>
            </a:r>
            <a:endParaRPr lang="en-US" b="1" i="1" dirty="0"/>
          </a:p>
          <a:p>
            <a:pPr marL="0" indent="0" algn="ctr">
              <a:buNone/>
            </a:pPr>
            <a:endParaRPr lang="en-US" b="1" i="1" dirty="0"/>
          </a:p>
          <a:p>
            <a:pPr lvl="1">
              <a:buFont typeface="Wingdings" panose="05000000000000000000" pitchFamily="2" charset="2"/>
              <a:buChar char="Ø"/>
            </a:pPr>
            <a:r>
              <a:rPr lang="it-IT" dirty="0">
                <a:ea typeface="Verdana" panose="020B0604030504040204" pitchFamily="34" charset="0"/>
              </a:rPr>
              <a:t>Statele </a:t>
            </a:r>
            <a:r>
              <a:rPr lang="it-IT" dirty="0" err="1">
                <a:ea typeface="Verdana" panose="020B0604030504040204" pitchFamily="34" charset="0"/>
              </a:rPr>
              <a:t>membre</a:t>
            </a:r>
            <a:r>
              <a:rPr lang="it-IT" dirty="0">
                <a:ea typeface="Verdana" panose="020B0604030504040204" pitchFamily="34" charset="0"/>
              </a:rPr>
              <a:t> </a:t>
            </a:r>
            <a:r>
              <a:rPr lang="it-IT" dirty="0" err="1">
                <a:ea typeface="Verdana" panose="020B0604030504040204" pitchFamily="34" charset="0"/>
              </a:rPr>
              <a:t>trebuie</a:t>
            </a:r>
            <a:r>
              <a:rPr lang="it-IT" dirty="0">
                <a:ea typeface="Verdana" panose="020B0604030504040204" pitchFamily="34" charset="0"/>
              </a:rPr>
              <a:t> </a:t>
            </a:r>
            <a:r>
              <a:rPr lang="it-IT" dirty="0" err="1">
                <a:ea typeface="Verdana" panose="020B0604030504040204" pitchFamily="34" charset="0"/>
              </a:rPr>
              <a:t>să</a:t>
            </a:r>
            <a:r>
              <a:rPr lang="it-IT" dirty="0">
                <a:ea typeface="Verdana" panose="020B0604030504040204" pitchFamily="34" charset="0"/>
              </a:rPr>
              <a:t> </a:t>
            </a:r>
            <a:r>
              <a:rPr lang="it-IT" dirty="0" err="1">
                <a:ea typeface="Verdana" panose="020B0604030504040204" pitchFamily="34" charset="0"/>
              </a:rPr>
              <a:t>aibă</a:t>
            </a:r>
            <a:r>
              <a:rPr lang="it-IT" dirty="0">
                <a:ea typeface="Verdana" panose="020B0604030504040204" pitchFamily="34" charset="0"/>
              </a:rPr>
              <a:t> propria </a:t>
            </a:r>
            <a:r>
              <a:rPr lang="it-IT" dirty="0" err="1">
                <a:ea typeface="Verdana" panose="020B0604030504040204" pitchFamily="34" charset="0"/>
              </a:rPr>
              <a:t>documentație</a:t>
            </a:r>
            <a:endParaRPr lang="ro-RO" dirty="0">
              <a:ea typeface="Verdana" panose="020B0604030504040204" pitchFamily="34" charset="0"/>
            </a:endParaRPr>
          </a:p>
          <a:p>
            <a:pPr lvl="1">
              <a:buFont typeface="Wingdings" panose="05000000000000000000" pitchFamily="2" charset="2"/>
              <a:buChar char="Ø"/>
            </a:pPr>
            <a:r>
              <a:rPr lang="en-GB" dirty="0">
                <a:ea typeface="Verdana" panose="020B0604030504040204" pitchFamily="34" charset="0"/>
              </a:rPr>
              <a:t>Ne</a:t>
            </a:r>
            <a:r>
              <a:rPr lang="ro-RO" dirty="0" err="1">
                <a:ea typeface="Verdana" panose="020B0604030504040204" pitchFamily="34" charset="0"/>
              </a:rPr>
              <a:t>cesită</a:t>
            </a:r>
            <a:r>
              <a:rPr lang="ro-RO" dirty="0">
                <a:ea typeface="Verdana" panose="020B0604030504040204" pitchFamily="34" charset="0"/>
              </a:rPr>
              <a:t> implementarea </a:t>
            </a:r>
            <a:r>
              <a:rPr lang="en-GB" dirty="0" err="1">
                <a:ea typeface="Verdana" panose="020B0604030504040204" pitchFamily="34" charset="0"/>
              </a:rPr>
              <a:t>proces</a:t>
            </a:r>
            <a:r>
              <a:rPr lang="ro-RO" dirty="0" err="1">
                <a:ea typeface="Verdana" panose="020B0604030504040204" pitchFamily="34" charset="0"/>
              </a:rPr>
              <a:t>elor</a:t>
            </a:r>
            <a:r>
              <a:rPr lang="ro-RO" dirty="0">
                <a:ea typeface="Verdana" panose="020B0604030504040204" pitchFamily="34" charset="0"/>
              </a:rPr>
              <a:t> și formării</a:t>
            </a:r>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57204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48AB73-6CF7-4B50-ACEB-48BD4182E7C5}"/>
              </a:ext>
            </a:extLst>
          </p:cNvPr>
          <p:cNvSpPr>
            <a:spLocks noGrp="1"/>
          </p:cNvSpPr>
          <p:nvPr>
            <p:ph type="sldNum" sz="quarter" idx="10"/>
          </p:nvPr>
        </p:nvSpPr>
        <p:spPr/>
        <p:txBody>
          <a:bodyPr/>
          <a:lstStyle/>
          <a:p>
            <a:fld id="{49C04F3A-82BD-4011-AADB-1F79FD7DF4BC}" type="slidenum">
              <a:rPr lang="en-GB" smtClean="0">
                <a:solidFill>
                  <a:prstClr val="black">
                    <a:tint val="75000"/>
                  </a:prstClr>
                </a:solidFill>
              </a:rPr>
              <a:pPr/>
              <a:t>28</a:t>
            </a:fld>
            <a:endParaRPr lang="en-GB" dirty="0">
              <a:solidFill>
                <a:prstClr val="black">
                  <a:tint val="75000"/>
                </a:prstClr>
              </a:solidFill>
            </a:endParaRPr>
          </a:p>
        </p:txBody>
      </p:sp>
    </p:spTree>
    <p:extLst>
      <p:ext uri="{BB962C8B-B14F-4D97-AF65-F5344CB8AC3E}">
        <p14:creationId xmlns:p14="http://schemas.microsoft.com/office/powerpoint/2010/main" val="1546353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ro-RO" dirty="0"/>
              <a:t>SCENE PRIVIND PROBELE </a:t>
            </a:r>
            <a:r>
              <a:rPr lang="en-GB" dirty="0"/>
              <a:t>Electronic</a:t>
            </a:r>
            <a:r>
              <a:rPr lang="ro-RO" dirty="0"/>
              <a:t>E</a:t>
            </a:r>
            <a:endParaRPr lang="en-GB" dirty="0"/>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n-GB" dirty="0" err="1"/>
              <a:t>Probele</a:t>
            </a:r>
            <a:r>
              <a:rPr lang="en-GB" dirty="0"/>
              <a:t> </a:t>
            </a:r>
            <a:r>
              <a:rPr lang="en-GB" dirty="0" err="1"/>
              <a:t>digitale</a:t>
            </a:r>
            <a:r>
              <a:rPr lang="en-GB" dirty="0"/>
              <a:t> </a:t>
            </a:r>
            <a:r>
              <a:rPr lang="en-GB" dirty="0" err="1"/>
              <a:t>și</a:t>
            </a:r>
            <a:r>
              <a:rPr lang="en-GB" dirty="0"/>
              <a:t> </a:t>
            </a:r>
            <a:r>
              <a:rPr lang="en-GB" dirty="0" err="1"/>
              <a:t>electronice</a:t>
            </a:r>
            <a:endParaRPr lang="en-GB" dirty="0"/>
          </a:p>
        </p:txBody>
      </p:sp>
      <p:sp>
        <p:nvSpPr>
          <p:cNvPr id="4" name="Rectangle 3">
            <a:extLst>
              <a:ext uri="{FF2B5EF4-FFF2-40B4-BE49-F238E27FC236}">
                <a16:creationId xmlns:a16="http://schemas.microsoft.com/office/drawing/2014/main" id="{22188A15-5D10-4E43-B2D0-E84064454AA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5" name="Rectangle 4">
            <a:extLst>
              <a:ext uri="{FF2B5EF4-FFF2-40B4-BE49-F238E27FC236}">
                <a16:creationId xmlns:a16="http://schemas.microsoft.com/office/drawing/2014/main" id="{923C29F6-78C3-483A-8B62-087ECFF6E1DE}"/>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id="{B56E239A-32FB-4A4C-8FCA-79491A7D860B}"/>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Sec</a:t>
            </a:r>
            <a:r>
              <a:rPr lang="ro-RO" sz="3200" dirty="0" err="1">
                <a:solidFill>
                  <a:schemeClr val="bg1"/>
                </a:solidFill>
                <a:latin typeface="Verdana" charset="0"/>
                <a:cs typeface="Verdana" charset="0"/>
              </a:rPr>
              <a:t>țiunea</a:t>
            </a:r>
            <a:r>
              <a:rPr lang="en-GB" sz="3200" dirty="0">
                <a:solidFill>
                  <a:schemeClr val="bg1"/>
                </a:solidFill>
                <a:latin typeface="Verdana" charset="0"/>
                <a:cs typeface="Verdana" charset="0"/>
              </a:rPr>
              <a:t> 4</a:t>
            </a:r>
            <a:endParaRPr lang="en-GB" sz="2000" dirty="0">
              <a:solidFill>
                <a:schemeClr val="bg1"/>
              </a:solidFill>
              <a:latin typeface="Verdana" charset="0"/>
              <a:cs typeface="Verdana" charset="0"/>
            </a:endParaRPr>
          </a:p>
        </p:txBody>
      </p:sp>
      <p:pic>
        <p:nvPicPr>
          <p:cNvPr id="7" name="Picture 4">
            <a:extLst>
              <a:ext uri="{FF2B5EF4-FFF2-40B4-BE49-F238E27FC236}">
                <a16:creationId xmlns:a16="http://schemas.microsoft.com/office/drawing/2014/main" id="{F59A7F22-9657-4005-8851-8F5F6E1D88A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1146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just">
              <a:buNone/>
            </a:pPr>
            <a:r>
              <a:rPr lang="ro-RO" dirty="0">
                <a:ea typeface="Verdana" panose="020B0604030504040204" pitchFamily="34" charset="0"/>
              </a:rPr>
              <a:t>Să ofere </a:t>
            </a:r>
            <a:r>
              <a:rPr lang="en-GB" dirty="0" err="1">
                <a:ea typeface="Verdana" panose="020B0604030504040204" pitchFamily="34" charset="0"/>
              </a:rPr>
              <a:t>jud</a:t>
            </a:r>
            <a:r>
              <a:rPr lang="ro-RO" dirty="0" err="1">
                <a:ea typeface="Verdana" panose="020B0604030504040204" pitchFamily="34" charset="0"/>
              </a:rPr>
              <a:t>ecătorilor</a:t>
            </a:r>
            <a:r>
              <a:rPr lang="ro-RO" dirty="0">
                <a:ea typeface="Verdana" panose="020B0604030504040204" pitchFamily="34" charset="0"/>
              </a:rPr>
              <a:t> și procurorilor informații cu privire la aspecte legate de probele </a:t>
            </a:r>
            <a:r>
              <a:rPr lang="en-GB" dirty="0">
                <a:ea typeface="Verdana" panose="020B0604030504040204" pitchFamily="34" charset="0"/>
              </a:rPr>
              <a:t>electronic</a:t>
            </a:r>
            <a:r>
              <a:rPr lang="ro-RO" dirty="0">
                <a:ea typeface="Verdana" panose="020B0604030504040204" pitchFamily="34" charset="0"/>
              </a:rPr>
              <a:t>e,</a:t>
            </a:r>
            <a:r>
              <a:rPr lang="en-GB" dirty="0">
                <a:ea typeface="Verdana" panose="020B0604030504040204" pitchFamily="34" charset="0"/>
              </a:rPr>
              <a:t> </a:t>
            </a:r>
            <a:r>
              <a:rPr lang="ro-RO" dirty="0">
                <a:ea typeface="Verdana" panose="020B0604030504040204" pitchFamily="34" charset="0"/>
              </a:rPr>
              <a:t>cum ar fi</a:t>
            </a:r>
            <a:r>
              <a:rPr lang="en-GB" dirty="0">
                <a:ea typeface="Verdana" panose="020B0604030504040204" pitchFamily="34" charset="0"/>
              </a:rPr>
              <a:t>:</a:t>
            </a:r>
          </a:p>
          <a:p>
            <a:pPr marL="0" indent="0" algn="just">
              <a:buNone/>
            </a:pPr>
            <a:endParaRPr lang="en-GB" dirty="0">
              <a:ea typeface="Verdana" panose="020B0604030504040204" pitchFamily="34" charset="0"/>
            </a:endParaRPr>
          </a:p>
          <a:p>
            <a:pPr lvl="1">
              <a:buFont typeface="Wingdings" panose="05000000000000000000" pitchFamily="2" charset="2"/>
              <a:buChar char="Ø"/>
            </a:pPr>
            <a:r>
              <a:rPr lang="it-IT" dirty="0" err="1">
                <a:ea typeface="Verdana" panose="020B0604030504040204" pitchFamily="34" charset="0"/>
              </a:rPr>
              <a:t>diferitele</a:t>
            </a:r>
            <a:r>
              <a:rPr lang="it-IT" dirty="0">
                <a:ea typeface="Verdana" panose="020B0604030504040204" pitchFamily="34" charset="0"/>
              </a:rPr>
              <a:t> </a:t>
            </a:r>
            <a:r>
              <a:rPr lang="it-IT" dirty="0" err="1">
                <a:ea typeface="Verdana" panose="020B0604030504040204" pitchFamily="34" charset="0"/>
              </a:rPr>
              <a:t>tipuri</a:t>
            </a:r>
            <a:r>
              <a:rPr lang="it-IT" dirty="0">
                <a:ea typeface="Verdana" panose="020B0604030504040204" pitchFamily="34" charset="0"/>
              </a:rPr>
              <a:t> de probe </a:t>
            </a:r>
            <a:r>
              <a:rPr lang="it-IT" dirty="0" err="1">
                <a:ea typeface="Verdana" panose="020B0604030504040204" pitchFamily="34" charset="0"/>
              </a:rPr>
              <a:t>electronice</a:t>
            </a:r>
            <a:r>
              <a:rPr lang="it-IT" dirty="0">
                <a:ea typeface="Verdana" panose="020B0604030504040204" pitchFamily="34" charset="0"/>
              </a:rPr>
              <a:t> pe care le </a:t>
            </a:r>
            <a:r>
              <a:rPr lang="it-IT" dirty="0" err="1">
                <a:ea typeface="Verdana" panose="020B0604030504040204" pitchFamily="34" charset="0"/>
              </a:rPr>
              <a:t>pot</a:t>
            </a:r>
            <a:r>
              <a:rPr lang="it-IT" dirty="0">
                <a:ea typeface="Verdana" panose="020B0604030504040204" pitchFamily="34" charset="0"/>
              </a:rPr>
              <a:t> </a:t>
            </a:r>
            <a:r>
              <a:rPr lang="it-IT" dirty="0" err="1">
                <a:ea typeface="Verdana" panose="020B0604030504040204" pitchFamily="34" charset="0"/>
              </a:rPr>
              <a:t>întâlni</a:t>
            </a:r>
            <a:endParaRPr lang="ro-RO"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modul în care sunt recuperate și gestionate în cursul </a:t>
            </a:r>
            <a:r>
              <a:rPr lang="en-GB" dirty="0" err="1">
                <a:ea typeface="Verdana" panose="020B0604030504040204" pitchFamily="34" charset="0"/>
              </a:rPr>
              <a:t>investiga</a:t>
            </a:r>
            <a:r>
              <a:rPr lang="ro-RO" dirty="0" err="1">
                <a:ea typeface="Verdana" panose="020B0604030504040204" pitchFamily="34" charset="0"/>
              </a:rPr>
              <a:t>țiilor</a:t>
            </a:r>
            <a:endParaRPr lang="en-GB"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provocări privind extragerea și analiza datelor</a:t>
            </a:r>
            <a:endParaRPr lang="en-GB"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modul în care pot fi furnizate probe e</a:t>
            </a:r>
            <a:r>
              <a:rPr lang="en-GB" dirty="0" err="1">
                <a:ea typeface="Verdana" panose="020B0604030504040204" pitchFamily="34" charset="0"/>
              </a:rPr>
              <a:t>lectronic</a:t>
            </a:r>
            <a:r>
              <a:rPr lang="ro-RO" dirty="0">
                <a:ea typeface="Verdana" panose="020B0604030504040204" pitchFamily="34" charset="0"/>
              </a:rPr>
              <a:t>e</a:t>
            </a:r>
            <a:r>
              <a:rPr lang="en-GB" dirty="0">
                <a:ea typeface="Verdana" panose="020B0604030504040204" pitchFamily="34" charset="0"/>
              </a:rPr>
              <a:t> </a:t>
            </a:r>
            <a:r>
              <a:rPr lang="ro-RO" dirty="0">
                <a:ea typeface="Verdana" panose="020B0604030504040204" pitchFamily="34" charset="0"/>
              </a:rPr>
              <a:t>pentru procese penale</a:t>
            </a:r>
            <a:endParaRPr lang="en-GB" dirty="0">
              <a:ea typeface="Verdana" panose="020B0604030504040204" pitchFamily="34" charset="0"/>
            </a:endParaRPr>
          </a:p>
          <a:p>
            <a:pPr marL="0" indent="0">
              <a:buNone/>
            </a:pPr>
            <a:endParaRPr lang="en-US" dirty="0"/>
          </a:p>
        </p:txBody>
      </p:sp>
      <p:sp>
        <p:nvSpPr>
          <p:cNvPr id="3" name="Slide Number Placeholder 2"/>
          <p:cNvSpPr>
            <a:spLocks noGrp="1"/>
          </p:cNvSpPr>
          <p:nvPr>
            <p:ph type="sldNum" sz="quarter" idx="10"/>
          </p:nvPr>
        </p:nvSpPr>
        <p:spPr/>
        <p:txBody>
          <a:bodyPr/>
          <a:lstStyle/>
          <a:p>
            <a:fld id="{49C04F3A-82BD-4011-AADB-1F79FD7DF4BC}" type="slidenum">
              <a:rPr lang="en-GB" smtClean="0"/>
              <a:pPr/>
              <a:t>3</a:t>
            </a:fld>
            <a:endParaRPr lang="en-GB" dirty="0"/>
          </a:p>
        </p:txBody>
      </p:sp>
      <p:sp>
        <p:nvSpPr>
          <p:cNvPr id="4" name="Text Placeholder 3"/>
          <p:cNvSpPr>
            <a:spLocks noGrp="1"/>
          </p:cNvSpPr>
          <p:nvPr>
            <p:ph type="body" sz="quarter" idx="11"/>
          </p:nvPr>
        </p:nvSpPr>
        <p:spPr/>
        <p:txBody>
          <a:bodyPr/>
          <a:lstStyle/>
          <a:p>
            <a:endParaRPr lang="en-GB" dirty="0">
              <a:latin typeface="Verdana" charset="0"/>
              <a:cs typeface="Verdana" charset="0"/>
            </a:endParaRPr>
          </a:p>
          <a:p>
            <a:r>
              <a:rPr lang="ro-RO" dirty="0">
                <a:latin typeface="Verdana" charset="0"/>
                <a:cs typeface="Verdana" charset="0"/>
              </a:rPr>
              <a:t>Scopul sesiunii</a:t>
            </a:r>
            <a:endParaRPr lang="en-GB" sz="2000" dirty="0">
              <a:latin typeface="Verdana" charset="0"/>
              <a:cs typeface="Verdana" charset="0"/>
            </a:endParaRPr>
          </a:p>
          <a:p>
            <a:endParaRPr lang="en-US" dirty="0"/>
          </a:p>
        </p:txBody>
      </p:sp>
    </p:spTree>
    <p:extLst>
      <p:ext uri="{BB962C8B-B14F-4D97-AF65-F5344CB8AC3E}">
        <p14:creationId xmlns:p14="http://schemas.microsoft.com/office/powerpoint/2010/main" val="3580181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Confiscarea</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n-GB" b="1" dirty="0">
                <a:ea typeface="Verdana" panose="020B0604030504040204" pitchFamily="34" charset="0"/>
              </a:rPr>
              <a:t>T</a:t>
            </a:r>
            <a:r>
              <a:rPr lang="ro-RO" b="1" dirty="0" err="1">
                <a:ea typeface="Verdana" panose="020B0604030504040204" pitchFamily="34" charset="0"/>
              </a:rPr>
              <a:t>rei</a:t>
            </a:r>
            <a:r>
              <a:rPr lang="ro-RO" b="1" dirty="0">
                <a:ea typeface="Verdana" panose="020B0604030504040204" pitchFamily="34" charset="0"/>
              </a:rPr>
              <a:t> </a:t>
            </a:r>
            <a:r>
              <a:rPr lang="en-GB" b="1" dirty="0" err="1">
                <a:ea typeface="Verdana" panose="020B0604030504040204" pitchFamily="34" charset="0"/>
              </a:rPr>
              <a:t>poten</a:t>
            </a:r>
            <a:r>
              <a:rPr lang="ro-RO" b="1" dirty="0">
                <a:ea typeface="Verdana" panose="020B0604030504040204" pitchFamily="34" charset="0"/>
              </a:rPr>
              <a:t>ț</a:t>
            </a:r>
            <a:r>
              <a:rPr lang="en-GB" b="1" dirty="0" err="1">
                <a:ea typeface="Verdana" panose="020B0604030504040204" pitchFamily="34" charset="0"/>
              </a:rPr>
              <a:t>ial</a:t>
            </a:r>
            <a:r>
              <a:rPr lang="ro-RO" b="1" dirty="0">
                <a:ea typeface="Verdana" panose="020B0604030504040204" pitchFamily="34" charset="0"/>
              </a:rPr>
              <a:t>e</a:t>
            </a:r>
            <a:r>
              <a:rPr lang="en-GB" b="1" dirty="0">
                <a:ea typeface="Verdana" panose="020B0604030504040204" pitchFamily="34" charset="0"/>
              </a:rPr>
              <a:t> t</a:t>
            </a:r>
            <a:r>
              <a:rPr lang="ro-RO" b="1" dirty="0">
                <a:ea typeface="Verdana" panose="020B0604030504040204" pitchFamily="34" charset="0"/>
              </a:rPr>
              <a:t>i</a:t>
            </a:r>
            <a:r>
              <a:rPr lang="en-GB" b="1" dirty="0">
                <a:ea typeface="Verdana" panose="020B0604030504040204" pitchFamily="34" charset="0"/>
              </a:rPr>
              <a:t>p</a:t>
            </a:r>
            <a:r>
              <a:rPr lang="ro-RO" b="1" dirty="0">
                <a:ea typeface="Verdana" panose="020B0604030504040204" pitchFamily="34" charset="0"/>
              </a:rPr>
              <a:t>uri</a:t>
            </a:r>
            <a:r>
              <a:rPr lang="en-GB" b="1" dirty="0">
                <a:ea typeface="Verdana" panose="020B0604030504040204" pitchFamily="34" charset="0"/>
              </a:rPr>
              <a:t>:</a:t>
            </a:r>
          </a:p>
          <a:p>
            <a:pPr marL="0" indent="0">
              <a:buNone/>
            </a:pPr>
            <a:endParaRPr lang="en-GB" dirty="0">
              <a:ea typeface="Verdana" panose="020B0604030504040204" pitchFamily="34" charset="0"/>
            </a:endParaRPr>
          </a:p>
          <a:p>
            <a:pPr marL="914400" lvl="1" indent="-514350">
              <a:buFont typeface="+mj-lt"/>
              <a:buAutoNum type="arabicPeriod"/>
            </a:pPr>
            <a:r>
              <a:rPr lang="ro-RO" dirty="0">
                <a:ea typeface="Verdana" panose="020B0604030504040204" pitchFamily="34" charset="0"/>
              </a:rPr>
              <a:t>Tip „d</a:t>
            </a:r>
            <a:r>
              <a:rPr lang="en-GB" dirty="0" err="1">
                <a:ea typeface="Verdana" panose="020B0604030504040204" pitchFamily="34" charset="0"/>
              </a:rPr>
              <a:t>ead</a:t>
            </a:r>
            <a:r>
              <a:rPr lang="en-GB" dirty="0">
                <a:ea typeface="Verdana" panose="020B0604030504040204" pitchFamily="34" charset="0"/>
              </a:rPr>
              <a:t> box</a:t>
            </a:r>
            <a:r>
              <a:rPr lang="ro-RO" dirty="0">
                <a:ea typeface="Verdana" panose="020B0604030504040204" pitchFamily="34" charset="0"/>
              </a:rPr>
              <a:t>”</a:t>
            </a:r>
            <a:r>
              <a:rPr lang="en-GB" dirty="0">
                <a:ea typeface="Verdana" panose="020B0604030504040204" pitchFamily="34" charset="0"/>
              </a:rPr>
              <a:t> </a:t>
            </a:r>
            <a:r>
              <a:rPr lang="ro-RO" dirty="0">
                <a:ea typeface="Verdana" panose="020B0604030504040204" pitchFamily="34" charset="0"/>
              </a:rPr>
              <a:t>când dispozitivul țintă este deconectat</a:t>
            </a:r>
            <a:endParaRPr lang="en-GB" dirty="0">
              <a:ea typeface="Verdana" panose="020B0604030504040204" pitchFamily="34" charset="0"/>
            </a:endParaRPr>
          </a:p>
          <a:p>
            <a:pPr marL="914400" lvl="1" indent="-514350">
              <a:buFont typeface="+mj-lt"/>
              <a:buAutoNum type="arabicPeriod"/>
            </a:pPr>
            <a:r>
              <a:rPr lang="ro-RO" dirty="0">
                <a:ea typeface="Verdana" panose="020B0604030504040204" pitchFamily="34" charset="0"/>
              </a:rPr>
              <a:t>Tip „l</a:t>
            </a:r>
            <a:r>
              <a:rPr lang="en-GB" dirty="0" err="1">
                <a:ea typeface="Verdana" panose="020B0604030504040204" pitchFamily="34" charset="0"/>
              </a:rPr>
              <a:t>ive</a:t>
            </a:r>
            <a:r>
              <a:rPr lang="ro-RO" dirty="0">
                <a:ea typeface="Verdana" panose="020B0604030504040204" pitchFamily="34" charset="0"/>
              </a:rPr>
              <a:t>”,</a:t>
            </a:r>
            <a:r>
              <a:rPr lang="en-GB" dirty="0">
                <a:ea typeface="Verdana" panose="020B0604030504040204" pitchFamily="34" charset="0"/>
              </a:rPr>
              <a:t> </a:t>
            </a:r>
            <a:r>
              <a:rPr lang="ro-RO" dirty="0">
                <a:ea typeface="Verdana" panose="020B0604030504040204" pitchFamily="34" charset="0"/>
              </a:rPr>
              <a:t>când un dispozitiv este pornit și funcționează</a:t>
            </a:r>
            <a:endParaRPr lang="en-GB" dirty="0">
              <a:ea typeface="Verdana" panose="020B0604030504040204" pitchFamily="34" charset="0"/>
            </a:endParaRPr>
          </a:p>
          <a:p>
            <a:pPr marL="1314450" lvl="2" indent="-514350"/>
            <a:r>
              <a:rPr lang="ro-RO" sz="2800" dirty="0">
                <a:ea typeface="Verdana" panose="020B0604030504040204" pitchFamily="34" charset="0"/>
              </a:rPr>
              <a:t>Cu luarea deciziei privind</a:t>
            </a:r>
            <a:r>
              <a:rPr lang="en-GB" sz="2800" dirty="0">
                <a:ea typeface="Verdana" panose="020B0604030504040204" pitchFamily="34" charset="0"/>
              </a:rPr>
              <a:t>:</a:t>
            </a:r>
          </a:p>
          <a:p>
            <a:pPr marL="1771650" lvl="3" indent="-514350">
              <a:buFont typeface="Wingdings" panose="05000000000000000000" pitchFamily="2" charset="2"/>
              <a:buChar char="Ø"/>
            </a:pPr>
            <a:r>
              <a:rPr lang="ro-RO" sz="2800" dirty="0">
                <a:ea typeface="Verdana" panose="020B0604030504040204" pitchFamily="34" charset="0"/>
              </a:rPr>
              <a:t>Deconectarea acestuia</a:t>
            </a:r>
            <a:endParaRPr lang="en-GB" sz="2800" dirty="0">
              <a:ea typeface="Verdana" panose="020B0604030504040204" pitchFamily="34" charset="0"/>
            </a:endParaRPr>
          </a:p>
          <a:p>
            <a:pPr marL="1771650" lvl="3" indent="-514350">
              <a:buFont typeface="Wingdings" panose="05000000000000000000" pitchFamily="2" charset="2"/>
              <a:buChar char="Ø"/>
            </a:pPr>
            <a:r>
              <a:rPr lang="en-GB" sz="2800" dirty="0" err="1">
                <a:ea typeface="Verdana" panose="020B0604030504040204" pitchFamily="34" charset="0"/>
              </a:rPr>
              <a:t>Interac</a:t>
            </a:r>
            <a:r>
              <a:rPr lang="ro-RO" sz="2800" dirty="0" err="1">
                <a:ea typeface="Verdana" panose="020B0604030504040204" pitchFamily="34" charset="0"/>
              </a:rPr>
              <a:t>țiunea</a:t>
            </a:r>
            <a:r>
              <a:rPr lang="ro-RO" sz="2800" dirty="0">
                <a:ea typeface="Verdana" panose="020B0604030504040204" pitchFamily="34" charset="0"/>
              </a:rPr>
              <a:t> cu acesta</a:t>
            </a:r>
            <a:endParaRPr lang="en-GB" sz="2800" dirty="0">
              <a:ea typeface="Verdana" panose="020B0604030504040204" pitchFamily="34" charset="0"/>
            </a:endParaRPr>
          </a:p>
          <a:p>
            <a:pPr marL="914400" lvl="1" indent="-514350">
              <a:buFont typeface="+mj-lt"/>
              <a:buAutoNum type="arabicPeriod"/>
            </a:pPr>
            <a:r>
              <a:rPr lang="ro-RO" dirty="0">
                <a:ea typeface="Verdana" panose="020B0604030504040204" pitchFamily="34" charset="0"/>
              </a:rPr>
              <a:t>O</a:t>
            </a:r>
            <a:r>
              <a:rPr lang="en-GB" dirty="0">
                <a:ea typeface="Verdana" panose="020B0604030504040204" pitchFamily="34" charset="0"/>
              </a:rPr>
              <a:t> </a:t>
            </a:r>
            <a:r>
              <a:rPr lang="en-GB" dirty="0" err="1">
                <a:ea typeface="Verdana" panose="020B0604030504040204" pitchFamily="34" charset="0"/>
              </a:rPr>
              <a:t>combina</a:t>
            </a:r>
            <a:r>
              <a:rPr lang="ro-RO" dirty="0">
                <a:ea typeface="Verdana" panose="020B0604030504040204" pitchFamily="34" charset="0"/>
              </a:rPr>
              <a:t>ție a ambelor</a:t>
            </a:r>
            <a:endParaRPr lang="en-US" dirty="0"/>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54078BA9-B3B6-441A-AE1F-23B60658F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1666759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err="1">
                <a:solidFill>
                  <a:schemeClr val="bg1"/>
                </a:solidFill>
                <a:latin typeface="Verdana" charset="0"/>
                <a:cs typeface="Verdana" charset="0"/>
              </a:rPr>
              <a:t>Considerente</a:t>
            </a:r>
            <a:r>
              <a:rPr lang="en-GB" sz="3200" dirty="0">
                <a:solidFill>
                  <a:schemeClr val="bg1"/>
                </a:solidFill>
                <a:latin typeface="Verdana" charset="0"/>
                <a:cs typeface="Verdana" charset="0"/>
              </a:rPr>
              <a:t> </a:t>
            </a:r>
            <a:r>
              <a:rPr lang="en-GB" sz="3200" dirty="0" err="1">
                <a:solidFill>
                  <a:schemeClr val="bg1"/>
                </a:solidFill>
                <a:latin typeface="Verdana" charset="0"/>
                <a:cs typeface="Verdana" charset="0"/>
              </a:rPr>
              <a:t>privind</a:t>
            </a:r>
            <a:r>
              <a:rPr lang="en-GB" sz="3200" dirty="0">
                <a:solidFill>
                  <a:schemeClr val="bg1"/>
                </a:solidFill>
                <a:latin typeface="Verdana" charset="0"/>
                <a:cs typeface="Verdana" charset="0"/>
              </a:rPr>
              <a:t> </a:t>
            </a:r>
            <a:r>
              <a:rPr lang="en-GB" sz="3200" dirty="0" err="1">
                <a:solidFill>
                  <a:schemeClr val="bg1"/>
                </a:solidFill>
                <a:latin typeface="Verdana" charset="0"/>
                <a:cs typeface="Verdana" charset="0"/>
              </a:rPr>
              <a:t>confiscarea</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911002"/>
            <a:ext cx="8640960" cy="5256584"/>
          </a:xfrm>
        </p:spPr>
        <p:txBody>
          <a:bodyPr/>
          <a:lstStyle/>
          <a:p>
            <a:pPr>
              <a:buFont typeface="Wingdings" panose="05000000000000000000" pitchFamily="2" charset="2"/>
              <a:buChar char="Ø"/>
            </a:pPr>
            <a:r>
              <a:rPr lang="en-GB" dirty="0" err="1">
                <a:ea typeface="Verdana" panose="020B0604030504040204" pitchFamily="34" charset="0"/>
              </a:rPr>
              <a:t>Echipa</a:t>
            </a:r>
            <a:r>
              <a:rPr lang="en-GB" dirty="0">
                <a:ea typeface="Verdana" panose="020B0604030504040204" pitchFamily="34" charset="0"/>
              </a:rPr>
              <a:t> de c</a:t>
            </a:r>
            <a:r>
              <a:rPr lang="ro-RO" dirty="0">
                <a:ea typeface="Verdana" panose="020B0604030504040204" pitchFamily="34" charset="0"/>
              </a:rPr>
              <a:t>ă</a:t>
            </a:r>
            <a:r>
              <a:rPr lang="en-GB" dirty="0" err="1">
                <a:ea typeface="Verdana" panose="020B0604030504040204" pitchFamily="34" charset="0"/>
              </a:rPr>
              <a:t>utare</a:t>
            </a:r>
            <a:r>
              <a:rPr lang="en-GB" dirty="0">
                <a:ea typeface="Verdana" panose="020B0604030504040204" pitchFamily="34" charset="0"/>
              </a:rPr>
              <a:t> </a:t>
            </a:r>
            <a:r>
              <a:rPr lang="ro-RO" dirty="0">
                <a:ea typeface="Verdana" panose="020B0604030504040204" pitchFamily="34" charset="0"/>
              </a:rPr>
              <a:t>constă în membri cu pregătire specială</a:t>
            </a:r>
            <a:endParaRPr lang="en-GB" dirty="0">
              <a:ea typeface="Verdana" panose="020B0604030504040204" pitchFamily="34" charset="0"/>
            </a:endParaRPr>
          </a:p>
          <a:p>
            <a:pPr lvl="1"/>
            <a:r>
              <a:rPr lang="ro-RO" dirty="0">
                <a:ea typeface="Verdana" panose="020B0604030504040204" pitchFamily="34" charset="0"/>
              </a:rPr>
              <a:t>Poate avea </a:t>
            </a:r>
            <a:r>
              <a:rPr lang="en-GB" dirty="0" err="1">
                <a:ea typeface="Verdana" panose="020B0604030504040204" pitchFamily="34" charset="0"/>
              </a:rPr>
              <a:t>speciali</a:t>
            </a:r>
            <a:r>
              <a:rPr lang="ro-RO" dirty="0">
                <a:ea typeface="Verdana" panose="020B0604030504040204" pitchFamily="34" charset="0"/>
              </a:rPr>
              <a:t>ști </a:t>
            </a:r>
            <a:r>
              <a:rPr lang="en-GB" dirty="0" err="1">
                <a:ea typeface="Verdana" panose="020B0604030504040204" pitchFamily="34" charset="0"/>
              </a:rPr>
              <a:t>independen</a:t>
            </a:r>
            <a:r>
              <a:rPr lang="ro-RO" dirty="0">
                <a:ea typeface="Verdana" panose="020B0604030504040204" pitchFamily="34" charset="0"/>
              </a:rPr>
              <a:t>ți</a:t>
            </a:r>
            <a:endParaRPr lang="en-GB" dirty="0">
              <a:ea typeface="Verdana" panose="020B0604030504040204" pitchFamily="34" charset="0"/>
            </a:endParaRPr>
          </a:p>
          <a:p>
            <a:pPr>
              <a:buFont typeface="Wingdings" panose="05000000000000000000" pitchFamily="2" charset="2"/>
              <a:buChar char="Ø"/>
            </a:pPr>
            <a:r>
              <a:rPr lang="en-GB" dirty="0">
                <a:ea typeface="Verdana" panose="020B0604030504040204" pitchFamily="34" charset="0"/>
              </a:rPr>
              <a:t>Administrator</a:t>
            </a:r>
            <a:r>
              <a:rPr lang="ro-RO" dirty="0">
                <a:ea typeface="Verdana" panose="020B0604030504040204" pitchFamily="34" charset="0"/>
              </a:rPr>
              <a:t> de si</a:t>
            </a:r>
            <a:r>
              <a:rPr lang="en-GB" dirty="0">
                <a:ea typeface="Verdana" panose="020B0604030504040204" pitchFamily="34" charset="0"/>
              </a:rPr>
              <a:t>stem/</a:t>
            </a:r>
            <a:r>
              <a:rPr lang="ro-RO" dirty="0">
                <a:ea typeface="Verdana" panose="020B0604030504040204" pitchFamily="34" charset="0"/>
              </a:rPr>
              <a:t>companie </a:t>
            </a:r>
            <a:r>
              <a:rPr lang="en-GB" dirty="0">
                <a:ea typeface="Verdana" panose="020B0604030504040204" pitchFamily="34" charset="0"/>
              </a:rPr>
              <a:t>extern</a:t>
            </a:r>
            <a:r>
              <a:rPr lang="ro-RO" dirty="0">
                <a:ea typeface="Verdana" panose="020B0604030504040204" pitchFamily="34" charset="0"/>
              </a:rPr>
              <a:t>ă</a:t>
            </a:r>
            <a:endParaRPr lang="en-GB" dirty="0">
              <a:ea typeface="Verdana" panose="020B0604030504040204" pitchFamily="34" charset="0"/>
            </a:endParaRPr>
          </a:p>
          <a:p>
            <a:pPr lvl="1"/>
            <a:r>
              <a:rPr lang="ro-RO" dirty="0">
                <a:ea typeface="Verdana" panose="020B0604030504040204" pitchFamily="34" charset="0"/>
              </a:rPr>
              <a:t>Pot asista</a:t>
            </a:r>
            <a:r>
              <a:rPr lang="en-GB" dirty="0">
                <a:ea typeface="Verdana" panose="020B0604030504040204" pitchFamily="34" charset="0"/>
              </a:rPr>
              <a:t>?</a:t>
            </a:r>
          </a:p>
          <a:p>
            <a:pPr>
              <a:buFont typeface="Wingdings" panose="05000000000000000000" pitchFamily="2" charset="2"/>
              <a:buChar char="Ø"/>
            </a:pPr>
            <a:r>
              <a:rPr lang="ro-RO" dirty="0">
                <a:ea typeface="Verdana" panose="020B0604030504040204" pitchFamily="34" charset="0"/>
              </a:rPr>
              <a:t>Orice persoană implicată trebuie să dețină instruire de bază</a:t>
            </a:r>
          </a:p>
          <a:p>
            <a:pPr>
              <a:buFont typeface="Wingdings" panose="05000000000000000000" pitchFamily="2" charset="2"/>
              <a:buChar char="Ø"/>
            </a:pPr>
            <a:r>
              <a:rPr lang="ro-RO" dirty="0">
                <a:ea typeface="Verdana" panose="020B0604030504040204" pitchFamily="34" charset="0"/>
              </a:rPr>
              <a:t>Probarea și înregistrarea tuturor </a:t>
            </a:r>
            <a:r>
              <a:rPr lang="en-GB" dirty="0">
                <a:ea typeface="Verdana" panose="020B0604030504040204" pitchFamily="34" charset="0"/>
              </a:rPr>
              <a:t>ac</a:t>
            </a:r>
            <a:r>
              <a:rPr lang="ro-RO" dirty="0" err="1">
                <a:ea typeface="Verdana" panose="020B0604030504040204" pitchFamily="34" charset="0"/>
              </a:rPr>
              <a:t>țiunilor</a:t>
            </a:r>
            <a:endParaRPr lang="en-GB" dirty="0">
              <a:ea typeface="Verdana" panose="020B0604030504040204" pitchFamily="34" charset="0"/>
            </a:endParaRPr>
          </a:p>
          <a:p>
            <a:pPr>
              <a:buFont typeface="Wingdings" panose="05000000000000000000" pitchFamily="2" charset="2"/>
              <a:buChar char="Ø"/>
            </a:pPr>
            <a:r>
              <a:rPr lang="ro-RO" dirty="0">
                <a:ea typeface="Verdana" panose="020B0604030504040204" pitchFamily="34" charset="0"/>
              </a:rPr>
              <a:t>Conștientizarea </a:t>
            </a:r>
            <a:r>
              <a:rPr lang="en-GB" dirty="0" err="1">
                <a:ea typeface="Verdana" panose="020B0604030504040204" pitchFamily="34" charset="0"/>
              </a:rPr>
              <a:t>princip</a:t>
            </a:r>
            <a:r>
              <a:rPr lang="ro-RO" dirty="0">
                <a:ea typeface="Verdana" panose="020B0604030504040204" pitchFamily="34" charset="0"/>
              </a:rPr>
              <a:t>iilor</a:t>
            </a:r>
            <a:r>
              <a:rPr lang="en-GB" dirty="0">
                <a:ea typeface="Verdana" panose="020B0604030504040204" pitchFamily="34" charset="0"/>
              </a:rPr>
              <a:t>/</a:t>
            </a:r>
            <a:r>
              <a:rPr lang="ro-RO" dirty="0">
                <a:ea typeface="Verdana" panose="020B0604030504040204" pitchFamily="34" charset="0"/>
              </a:rPr>
              <a:t>criminalistică pe echipe</a:t>
            </a:r>
            <a:endParaRPr lang="en-GB" dirty="0">
              <a:ea typeface="Verdana" panose="020B0604030504040204" pitchFamily="34" charset="0"/>
            </a:endParaRPr>
          </a:p>
          <a:p>
            <a:pPr>
              <a:buFont typeface="Wingdings" panose="05000000000000000000" pitchFamily="2" charset="2"/>
              <a:buChar char="Ø"/>
            </a:pPr>
            <a:r>
              <a:rPr lang="ro-RO" dirty="0">
                <a:ea typeface="Verdana" panose="020B0604030504040204" pitchFamily="34" charset="0"/>
              </a:rPr>
              <a:t>Informații de contact unitate s</a:t>
            </a:r>
            <a:r>
              <a:rPr lang="en-GB" dirty="0" err="1">
                <a:ea typeface="Verdana" panose="020B0604030504040204" pitchFamily="34" charset="0"/>
              </a:rPr>
              <a:t>peciali</a:t>
            </a:r>
            <a:r>
              <a:rPr lang="ro-RO" dirty="0" err="1">
                <a:ea typeface="Verdana" panose="020B0604030504040204" pitchFamily="34" charset="0"/>
              </a:rPr>
              <a:t>zată</a:t>
            </a:r>
            <a:r>
              <a:rPr lang="ro-RO" dirty="0">
                <a:ea typeface="Verdana" panose="020B0604030504040204" pitchFamily="34" charset="0"/>
              </a:rPr>
              <a:t> disponibile</a:t>
            </a:r>
            <a:endParaRPr lang="en-US" dirty="0"/>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01957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Plan</a:t>
            </a:r>
            <a:r>
              <a:rPr lang="ro-RO" sz="3200" dirty="0" err="1">
                <a:solidFill>
                  <a:schemeClr val="bg1"/>
                </a:solidFill>
                <a:latin typeface="Verdana" charset="0"/>
                <a:cs typeface="Verdana" charset="0"/>
              </a:rPr>
              <a:t>ificare</a:t>
            </a:r>
            <a:r>
              <a:rPr lang="ro-RO" sz="3200" dirty="0">
                <a:solidFill>
                  <a:schemeClr val="bg1"/>
                </a:solidFill>
                <a:latin typeface="Verdana" charset="0"/>
                <a:cs typeface="Verdana" charset="0"/>
              </a:rPr>
              <a:t> și pregătire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923369"/>
            <a:ext cx="8640960" cy="5256584"/>
          </a:xfrm>
        </p:spPr>
        <p:txBody>
          <a:bodyPr/>
          <a:lstStyle/>
          <a:p>
            <a:r>
              <a:rPr lang="en-GB" dirty="0" err="1">
                <a:ea typeface="Verdana" panose="020B0604030504040204" pitchFamily="34" charset="0"/>
              </a:rPr>
              <a:t>Suficient</a:t>
            </a:r>
            <a:r>
              <a:rPr lang="en-GB" dirty="0">
                <a:ea typeface="Verdana" panose="020B0604030504040204" pitchFamily="34" charset="0"/>
              </a:rPr>
              <a:t> de rig</a:t>
            </a:r>
            <a:r>
              <a:rPr lang="ro-RO" dirty="0">
                <a:ea typeface="Verdana" panose="020B0604030504040204" pitchFamily="34" charset="0"/>
              </a:rPr>
              <a:t>u</a:t>
            </a:r>
            <a:r>
              <a:rPr lang="en-GB" dirty="0" err="1">
                <a:ea typeface="Verdana" panose="020B0604030504040204" pitchFamily="34" charset="0"/>
              </a:rPr>
              <a:t>ro</a:t>
            </a:r>
            <a:r>
              <a:rPr lang="ro-RO" dirty="0">
                <a:ea typeface="Verdana" panose="020B0604030504040204" pitchFamily="34" charset="0"/>
              </a:rPr>
              <a:t>a</a:t>
            </a:r>
            <a:r>
              <a:rPr lang="en-GB" dirty="0">
                <a:ea typeface="Verdana" panose="020B0604030504040204" pitchFamily="34" charset="0"/>
              </a:rPr>
              <a:t>s</a:t>
            </a:r>
            <a:r>
              <a:rPr lang="ro-RO" dirty="0">
                <a:ea typeface="Verdana" panose="020B0604030504040204" pitchFamily="34" charset="0"/>
              </a:rPr>
              <a:t>e</a:t>
            </a:r>
            <a:r>
              <a:rPr lang="en-GB" dirty="0">
                <a:ea typeface="Verdana" panose="020B0604030504040204" pitchFamily="34" charset="0"/>
              </a:rPr>
              <a:t> </a:t>
            </a:r>
            <a:r>
              <a:rPr lang="ro-RO" dirty="0">
                <a:ea typeface="Verdana" panose="020B0604030504040204" pitchFamily="34" charset="0"/>
              </a:rPr>
              <a:t>pentru a </a:t>
            </a:r>
            <a:r>
              <a:rPr lang="en-GB" dirty="0" err="1">
                <a:ea typeface="Verdana" panose="020B0604030504040204" pitchFamily="34" charset="0"/>
              </a:rPr>
              <a:t>identif</a:t>
            </a:r>
            <a:r>
              <a:rPr lang="ro-RO" dirty="0" err="1">
                <a:ea typeface="Verdana" panose="020B0604030504040204" pitchFamily="34" charset="0"/>
              </a:rPr>
              <a:t>ica</a:t>
            </a:r>
            <a:r>
              <a:rPr lang="en-GB" dirty="0">
                <a:ea typeface="Verdana" panose="020B0604030504040204" pitchFamily="34" charset="0"/>
              </a:rPr>
              <a:t> </a:t>
            </a:r>
            <a:r>
              <a:rPr lang="en-GB" dirty="0" err="1">
                <a:ea typeface="Verdana" panose="020B0604030504040204" pitchFamily="34" charset="0"/>
              </a:rPr>
              <a:t>poten</a:t>
            </a:r>
            <a:r>
              <a:rPr lang="ro-RO" dirty="0">
                <a:ea typeface="Verdana" panose="020B0604030504040204" pitchFamily="34" charset="0"/>
              </a:rPr>
              <a:t>ț</a:t>
            </a:r>
            <a:r>
              <a:rPr lang="en-GB" dirty="0" err="1">
                <a:ea typeface="Verdana" panose="020B0604030504040204" pitchFamily="34" charset="0"/>
              </a:rPr>
              <a:t>ial</a:t>
            </a:r>
            <a:r>
              <a:rPr lang="ro-RO" dirty="0">
                <a:ea typeface="Verdana" panose="020B0604030504040204" pitchFamily="34" charset="0"/>
              </a:rPr>
              <a:t>e probleme</a:t>
            </a:r>
            <a:endParaRPr lang="en-GB" dirty="0">
              <a:ea typeface="Verdana" panose="020B0604030504040204" pitchFamily="34" charset="0"/>
            </a:endParaRPr>
          </a:p>
          <a:p>
            <a:pPr lvl="1"/>
            <a:r>
              <a:rPr lang="ro-RO" dirty="0">
                <a:ea typeface="Verdana" panose="020B0604030504040204" pitchFamily="34" charset="0"/>
              </a:rPr>
              <a:t>ce anume se va regăsi</a:t>
            </a:r>
            <a:r>
              <a:rPr lang="en-GB" dirty="0">
                <a:ea typeface="Verdana" panose="020B0604030504040204" pitchFamily="34" charset="0"/>
              </a:rPr>
              <a:t> – e</a:t>
            </a:r>
            <a:r>
              <a:rPr lang="ro-RO" dirty="0" err="1">
                <a:ea typeface="Verdana" panose="020B0604030504040204" pitchFamily="34" charset="0"/>
              </a:rPr>
              <a:t>chi</a:t>
            </a:r>
            <a:r>
              <a:rPr lang="en-GB" dirty="0">
                <a:ea typeface="Verdana" panose="020B0604030504040204" pitchFamily="34" charset="0"/>
              </a:rPr>
              <a:t>p</a:t>
            </a:r>
            <a:r>
              <a:rPr lang="ro-RO" dirty="0">
                <a:ea typeface="Verdana" panose="020B0604030504040204" pitchFamily="34" charset="0"/>
              </a:rPr>
              <a:t>a</a:t>
            </a:r>
            <a:r>
              <a:rPr lang="en-GB" dirty="0" err="1">
                <a:ea typeface="Verdana" panose="020B0604030504040204" pitchFamily="34" charset="0"/>
              </a:rPr>
              <a:t>ment</a:t>
            </a:r>
            <a:r>
              <a:rPr lang="ro-RO" dirty="0">
                <a:ea typeface="Verdana" panose="020B0604030504040204" pitchFamily="34" charset="0"/>
              </a:rPr>
              <a:t>e</a:t>
            </a:r>
            <a:r>
              <a:rPr lang="en-GB" dirty="0">
                <a:ea typeface="Verdana" panose="020B0604030504040204" pitchFamily="34" charset="0"/>
              </a:rPr>
              <a:t>/pe</a:t>
            </a:r>
            <a:r>
              <a:rPr lang="ro-RO" dirty="0" err="1">
                <a:ea typeface="Verdana" panose="020B0604030504040204" pitchFamily="34" charset="0"/>
              </a:rPr>
              <a:t>rsoane</a:t>
            </a:r>
            <a:r>
              <a:rPr lang="en-GB" dirty="0">
                <a:ea typeface="Verdana" panose="020B0604030504040204" pitchFamily="34" charset="0"/>
              </a:rPr>
              <a:t>?</a:t>
            </a:r>
          </a:p>
          <a:p>
            <a:pPr lvl="1"/>
            <a:r>
              <a:rPr lang="ro-RO" dirty="0">
                <a:ea typeface="Verdana" panose="020B0604030504040204" pitchFamily="34" charset="0"/>
              </a:rPr>
              <a:t>este </a:t>
            </a:r>
            <a:r>
              <a:rPr lang="en-GB" dirty="0">
                <a:ea typeface="Verdana" panose="020B0604030504040204" pitchFamily="34" charset="0"/>
              </a:rPr>
              <a:t>ne</a:t>
            </a:r>
            <a:r>
              <a:rPr lang="ro-RO" dirty="0" err="1">
                <a:ea typeface="Verdana" panose="020B0604030504040204" pitchFamily="34" charset="0"/>
              </a:rPr>
              <a:t>cesară</a:t>
            </a:r>
            <a:r>
              <a:rPr lang="ro-RO" dirty="0">
                <a:ea typeface="Verdana" panose="020B0604030504040204" pitchFamily="34" charset="0"/>
              </a:rPr>
              <a:t> expertiză </a:t>
            </a:r>
            <a:r>
              <a:rPr lang="ro-RO" dirty="0" err="1">
                <a:ea typeface="Verdana" panose="020B0604030504040204" pitchFamily="34" charset="0"/>
              </a:rPr>
              <a:t>criminlaistică</a:t>
            </a:r>
            <a:r>
              <a:rPr lang="ro-RO" dirty="0">
                <a:ea typeface="Verdana" panose="020B0604030504040204" pitchFamily="34" charset="0"/>
              </a:rPr>
              <a:t> </a:t>
            </a:r>
            <a:r>
              <a:rPr lang="en-GB" dirty="0">
                <a:ea typeface="Verdana" panose="020B0604030504040204" pitchFamily="34" charset="0"/>
              </a:rPr>
              <a:t>digital</a:t>
            </a:r>
            <a:r>
              <a:rPr lang="ro-RO" dirty="0">
                <a:ea typeface="Verdana" panose="020B0604030504040204" pitchFamily="34" charset="0"/>
              </a:rPr>
              <a:t>ă la locul faptei</a:t>
            </a:r>
            <a:r>
              <a:rPr lang="en-GB" dirty="0">
                <a:ea typeface="Verdana" panose="020B0604030504040204" pitchFamily="34" charset="0"/>
              </a:rPr>
              <a:t>?</a:t>
            </a:r>
          </a:p>
          <a:p>
            <a:r>
              <a:rPr lang="ro-RO" dirty="0"/>
              <a:t>Unde se află datele</a:t>
            </a:r>
            <a:r>
              <a:rPr lang="en-US" dirty="0"/>
              <a:t>?</a:t>
            </a:r>
          </a:p>
          <a:p>
            <a:r>
              <a:rPr lang="ro-RO" dirty="0"/>
              <a:t>Cât de multe există</a:t>
            </a:r>
            <a:r>
              <a:rPr lang="en-US" dirty="0"/>
              <a:t>?</a:t>
            </a:r>
          </a:p>
          <a:p>
            <a:r>
              <a:rPr lang="ro-RO" dirty="0"/>
              <a:t>Cât anume se copiază</a:t>
            </a:r>
            <a:r>
              <a:rPr lang="en-US" dirty="0"/>
              <a:t> – </a:t>
            </a:r>
            <a:r>
              <a:rPr lang="ro-RO" dirty="0"/>
              <a:t>l</a:t>
            </a:r>
            <a:r>
              <a:rPr lang="en-US" dirty="0"/>
              <a:t>a</a:t>
            </a:r>
            <a:r>
              <a:rPr lang="ro-RO" dirty="0"/>
              <a:t> locul faptei sau în </a:t>
            </a:r>
            <a:r>
              <a:rPr lang="en-US" dirty="0"/>
              <a:t>lab</a:t>
            </a:r>
            <a:r>
              <a:rPr lang="ro-RO" dirty="0"/>
              <a:t>orator</a:t>
            </a:r>
            <a:r>
              <a:rPr lang="en-US" dirty="0"/>
              <a:t>?</a:t>
            </a:r>
          </a:p>
          <a:p>
            <a:r>
              <a:rPr lang="ro-RO" dirty="0"/>
              <a:t>Cât de </a:t>
            </a:r>
            <a:r>
              <a:rPr lang="en-US" dirty="0"/>
              <a:t>so</a:t>
            </a:r>
            <a:r>
              <a:rPr lang="ro-RO" dirty="0"/>
              <a:t>f</a:t>
            </a:r>
            <a:r>
              <a:rPr lang="en-US" dirty="0" err="1"/>
              <a:t>isticat</a:t>
            </a:r>
            <a:r>
              <a:rPr lang="ro-RO" dirty="0"/>
              <a:t> este </a:t>
            </a:r>
            <a:r>
              <a:rPr lang="en-US" dirty="0"/>
              <a:t>suspect</a:t>
            </a:r>
            <a:r>
              <a:rPr lang="ro-RO" dirty="0" err="1"/>
              <a:t>ul</a:t>
            </a:r>
            <a:r>
              <a:rPr lang="en-US" dirty="0"/>
              <a:t>?</a:t>
            </a:r>
          </a:p>
          <a:p>
            <a:r>
              <a:rPr lang="ro-RO" dirty="0"/>
              <a:t>Surse a</a:t>
            </a:r>
            <a:r>
              <a:rPr lang="en-US" dirty="0" err="1"/>
              <a:t>lternative</a:t>
            </a:r>
            <a:r>
              <a:rPr lang="en-US" dirty="0"/>
              <a:t> </a:t>
            </a:r>
            <a:r>
              <a:rPr lang="ro-RO" dirty="0"/>
              <a:t>pentru aceleași probe</a:t>
            </a:r>
            <a:r>
              <a:rPr lang="en-US" dirty="0"/>
              <a:t>?</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E08E061B-739C-4EE7-8F08-B5D787EA1B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255831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382142" y="190500"/>
            <a:ext cx="76327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err="1">
                <a:solidFill>
                  <a:schemeClr val="bg1"/>
                </a:solidFill>
                <a:latin typeface="Verdana" charset="0"/>
                <a:cs typeface="Verdana" charset="0"/>
              </a:rPr>
              <a:t>Planificare</a:t>
            </a:r>
            <a:r>
              <a:rPr lang="en-GB" sz="3200" dirty="0">
                <a:solidFill>
                  <a:schemeClr val="bg1"/>
                </a:solidFill>
                <a:latin typeface="Verdana" charset="0"/>
                <a:cs typeface="Verdana" charset="0"/>
              </a:rPr>
              <a:t> </a:t>
            </a:r>
            <a:r>
              <a:rPr lang="en-GB" sz="3200" dirty="0" err="1">
                <a:solidFill>
                  <a:schemeClr val="bg1"/>
                </a:solidFill>
                <a:latin typeface="Verdana" charset="0"/>
                <a:cs typeface="Verdana" charset="0"/>
              </a:rPr>
              <a:t>și</a:t>
            </a:r>
            <a:r>
              <a:rPr lang="en-GB" sz="3200" dirty="0">
                <a:solidFill>
                  <a:schemeClr val="bg1"/>
                </a:solidFill>
                <a:latin typeface="Verdana" charset="0"/>
                <a:cs typeface="Verdana" charset="0"/>
              </a:rPr>
              <a:t> </a:t>
            </a:r>
            <a:r>
              <a:rPr lang="en-GB" sz="3200" dirty="0" err="1">
                <a:solidFill>
                  <a:schemeClr val="bg1"/>
                </a:solidFill>
                <a:latin typeface="Verdana" charset="0"/>
                <a:cs typeface="Verdana" charset="0"/>
              </a:rPr>
              <a:t>pregătire</a:t>
            </a:r>
            <a:endParaRPr lang="en-GB" sz="3200" dirty="0">
              <a:solidFill>
                <a:schemeClr val="bg1"/>
              </a:solidFill>
              <a:latin typeface="Verdana" charset="0"/>
              <a:cs typeface="Verdana" charset="0"/>
            </a:endParaRPr>
          </a:p>
          <a:p>
            <a:pPr algn="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a:buFont typeface="Wingdings" panose="05000000000000000000" pitchFamily="2" charset="2"/>
              <a:buChar char="Ø"/>
            </a:pPr>
            <a:endParaRPr lang="en-GB" dirty="0">
              <a:ea typeface="Verdana" panose="020B0604030504040204" pitchFamily="34" charset="0"/>
            </a:endParaRPr>
          </a:p>
          <a:p>
            <a:pPr>
              <a:buFont typeface="Wingdings" panose="05000000000000000000" pitchFamily="2" charset="2"/>
              <a:buChar char="Ø"/>
            </a:pPr>
            <a:r>
              <a:rPr lang="ro-RO" dirty="0">
                <a:ea typeface="Verdana" panose="020B0604030504040204" pitchFamily="34" charset="0"/>
              </a:rPr>
              <a:t>Autorizare adecvată</a:t>
            </a:r>
            <a:r>
              <a:rPr lang="en-GB" dirty="0">
                <a:ea typeface="Verdana" panose="020B0604030504040204" pitchFamily="34" charset="0"/>
              </a:rPr>
              <a:t> (</a:t>
            </a:r>
            <a:r>
              <a:rPr lang="ro-RO" dirty="0">
                <a:ea typeface="Verdana" panose="020B0604030504040204" pitchFamily="34" charset="0"/>
              </a:rPr>
              <a:t>garanție</a:t>
            </a:r>
            <a:r>
              <a:rPr lang="en-GB" dirty="0">
                <a:ea typeface="Verdana" panose="020B0604030504040204" pitchFamily="34" charset="0"/>
              </a:rPr>
              <a:t>, etc.)</a:t>
            </a:r>
          </a:p>
          <a:p>
            <a:pPr>
              <a:buFont typeface="Wingdings" panose="05000000000000000000" pitchFamily="2" charset="2"/>
              <a:buChar char="Ø"/>
            </a:pPr>
            <a:r>
              <a:rPr lang="ro-RO" dirty="0"/>
              <a:t>Se poate realiza intrarea r</a:t>
            </a:r>
            <a:r>
              <a:rPr lang="en-US" dirty="0" err="1"/>
              <a:t>apid</a:t>
            </a:r>
            <a:r>
              <a:rPr lang="ro-RO" dirty="0"/>
              <a:t>ă, dacă este </a:t>
            </a:r>
            <a:r>
              <a:rPr lang="en-US" dirty="0" err="1"/>
              <a:t>necesar</a:t>
            </a:r>
            <a:endParaRPr lang="en-US" dirty="0"/>
          </a:p>
          <a:p>
            <a:pPr>
              <a:buFont typeface="Wingdings" panose="05000000000000000000" pitchFamily="2" charset="2"/>
              <a:buChar char="Ø"/>
            </a:pPr>
            <a:r>
              <a:rPr lang="ro-RO" dirty="0"/>
              <a:t>Alegerea membrilor echipei și </a:t>
            </a:r>
            <a:r>
              <a:rPr lang="en-US" dirty="0" err="1"/>
              <a:t>speciali</a:t>
            </a:r>
            <a:r>
              <a:rPr lang="ro-RO" dirty="0" err="1"/>
              <a:t>știlor</a:t>
            </a:r>
            <a:endParaRPr lang="en-US" dirty="0"/>
          </a:p>
          <a:p>
            <a:pPr>
              <a:buFont typeface="Wingdings" panose="05000000000000000000" pitchFamily="2" charset="2"/>
              <a:buChar char="Ø"/>
            </a:pPr>
            <a:r>
              <a:rPr lang="en-US" dirty="0"/>
              <a:t>A</a:t>
            </a:r>
            <a:r>
              <a:rPr lang="ro-RO" dirty="0" err="1"/>
              <a:t>tribuire</a:t>
            </a:r>
            <a:r>
              <a:rPr lang="ro-RO" dirty="0"/>
              <a:t> de sarcini și </a:t>
            </a:r>
            <a:r>
              <a:rPr lang="en-US" dirty="0" err="1"/>
              <a:t>rol</a:t>
            </a:r>
            <a:r>
              <a:rPr lang="ro-RO" dirty="0"/>
              <a:t>uri</a:t>
            </a:r>
            <a:r>
              <a:rPr lang="en-US" dirty="0"/>
              <a:t> – pe</a:t>
            </a:r>
            <a:r>
              <a:rPr lang="ro-RO" dirty="0" err="1"/>
              <a:t>rs</a:t>
            </a:r>
            <a:r>
              <a:rPr lang="en-US" dirty="0"/>
              <a:t>o</a:t>
            </a:r>
            <a:r>
              <a:rPr lang="ro-RO" dirty="0" err="1"/>
              <a:t>ane</a:t>
            </a:r>
            <a:r>
              <a:rPr lang="en-US" dirty="0"/>
              <a:t>, e</a:t>
            </a:r>
            <a:r>
              <a:rPr lang="ro-RO" dirty="0" err="1"/>
              <a:t>chipamente</a:t>
            </a:r>
            <a:r>
              <a:rPr lang="en-US" dirty="0"/>
              <a:t>, etc.</a:t>
            </a:r>
          </a:p>
          <a:p>
            <a:pPr>
              <a:buFont typeface="Wingdings" panose="05000000000000000000" pitchFamily="2" charset="2"/>
              <a:buChar char="Ø"/>
            </a:pPr>
            <a:r>
              <a:rPr lang="ro-RO" dirty="0"/>
              <a:t>Rezumat</a:t>
            </a:r>
            <a:r>
              <a:rPr lang="en-US" dirty="0"/>
              <a:t> </a:t>
            </a:r>
          </a:p>
          <a:p>
            <a:pPr>
              <a:buFont typeface="Wingdings" panose="05000000000000000000" pitchFamily="2" charset="2"/>
              <a:buChar char="Ø"/>
            </a:pPr>
            <a:r>
              <a:rPr lang="ro-RO" dirty="0"/>
              <a:t>Furnizare unelte și echipamente</a:t>
            </a:r>
            <a:endParaRPr lang="en-US" dirty="0"/>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518A8C10-BE7A-48EE-979C-FFDB8CC22A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362393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Martori consultanți e</a:t>
            </a:r>
            <a:r>
              <a:rPr lang="en-GB" sz="3200" dirty="0" err="1">
                <a:solidFill>
                  <a:schemeClr val="bg1"/>
                </a:solidFill>
                <a:latin typeface="Verdana" charset="0"/>
                <a:cs typeface="Verdana" charset="0"/>
              </a:rPr>
              <a:t>xtern</a:t>
            </a:r>
            <a:r>
              <a:rPr lang="ro-RO" sz="3200" dirty="0">
                <a:solidFill>
                  <a:schemeClr val="bg1"/>
                </a:solidFill>
                <a:latin typeface="Verdana" charset="0"/>
                <a:cs typeface="Verdana" charset="0"/>
              </a:rPr>
              <a:t>i</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endParaRPr lang="en-GB" dirty="0">
              <a:ea typeface="Verdana" panose="020B0604030504040204" pitchFamily="34" charset="0"/>
            </a:endParaRPr>
          </a:p>
          <a:p>
            <a:pPr>
              <a:buFont typeface="Wingdings" panose="05000000000000000000" pitchFamily="2" charset="2"/>
              <a:buChar char="Ø"/>
            </a:pPr>
            <a:r>
              <a:rPr lang="ro-RO" dirty="0">
                <a:ea typeface="Verdana" panose="020B0604030504040204" pitchFamily="34" charset="0"/>
              </a:rPr>
              <a:t>Set de competențe</a:t>
            </a:r>
            <a:endParaRPr lang="en-GB" dirty="0">
              <a:ea typeface="Verdana" panose="020B0604030504040204" pitchFamily="34" charset="0"/>
            </a:endParaRPr>
          </a:p>
          <a:p>
            <a:pPr>
              <a:buFont typeface="Wingdings" panose="05000000000000000000" pitchFamily="2" charset="2"/>
              <a:buChar char="Ø"/>
            </a:pPr>
            <a:r>
              <a:rPr lang="ro-RO" dirty="0">
                <a:ea typeface="Verdana" panose="020B0604030504040204" pitchFamily="34" charset="0"/>
              </a:rPr>
              <a:t>Experiență s</a:t>
            </a:r>
            <a:r>
              <a:rPr lang="en-GB" dirty="0" err="1">
                <a:ea typeface="Verdana" panose="020B0604030504040204" pitchFamily="34" charset="0"/>
              </a:rPr>
              <a:t>peciali</a:t>
            </a:r>
            <a:r>
              <a:rPr lang="ro-RO" dirty="0" err="1">
                <a:ea typeface="Verdana" panose="020B0604030504040204" pitchFamily="34" charset="0"/>
              </a:rPr>
              <a:t>zată</a:t>
            </a:r>
            <a:endParaRPr lang="en-GB" dirty="0">
              <a:ea typeface="Verdana" panose="020B0604030504040204" pitchFamily="34" charset="0"/>
            </a:endParaRPr>
          </a:p>
          <a:p>
            <a:pPr>
              <a:buFont typeface="Wingdings" panose="05000000000000000000" pitchFamily="2" charset="2"/>
              <a:buChar char="Ø"/>
            </a:pPr>
            <a:r>
              <a:rPr lang="ro-RO" dirty="0">
                <a:ea typeface="Verdana" panose="020B0604030504040204" pitchFamily="34" charset="0"/>
              </a:rPr>
              <a:t>Cunoștințe privind </a:t>
            </a:r>
            <a:r>
              <a:rPr lang="en-GB" dirty="0" err="1">
                <a:ea typeface="Verdana" panose="020B0604030504040204" pitchFamily="34" charset="0"/>
              </a:rPr>
              <a:t>investiga</a:t>
            </a:r>
            <a:r>
              <a:rPr lang="ro-RO" dirty="0" err="1">
                <a:ea typeface="Verdana" panose="020B0604030504040204" pitchFamily="34" charset="0"/>
              </a:rPr>
              <a:t>țiile</a:t>
            </a:r>
            <a:endParaRPr lang="en-GB" dirty="0">
              <a:ea typeface="Verdana" panose="020B0604030504040204" pitchFamily="34" charset="0"/>
            </a:endParaRPr>
          </a:p>
          <a:p>
            <a:pPr>
              <a:buFont typeface="Wingdings" panose="05000000000000000000" pitchFamily="2" charset="2"/>
              <a:buChar char="Ø"/>
            </a:pPr>
            <a:r>
              <a:rPr lang="ro-RO" dirty="0">
                <a:ea typeface="Verdana" panose="020B0604030504040204" pitchFamily="34" charset="0"/>
              </a:rPr>
              <a:t>Cunoștințe c</a:t>
            </a:r>
            <a:r>
              <a:rPr lang="en-GB" dirty="0" err="1">
                <a:ea typeface="Verdana" panose="020B0604030504040204" pitchFamily="34" charset="0"/>
              </a:rPr>
              <a:t>ontextual</a:t>
            </a:r>
            <a:r>
              <a:rPr lang="ro-RO" dirty="0">
                <a:ea typeface="Verdana" panose="020B0604030504040204" pitchFamily="34" charset="0"/>
              </a:rPr>
              <a:t>e</a:t>
            </a:r>
            <a:endParaRPr lang="en-GB" dirty="0">
              <a:ea typeface="Verdana" panose="020B0604030504040204" pitchFamily="34" charset="0"/>
            </a:endParaRPr>
          </a:p>
          <a:p>
            <a:pPr>
              <a:buFont typeface="Wingdings" panose="05000000000000000000" pitchFamily="2" charset="2"/>
              <a:buChar char="Ø"/>
            </a:pPr>
            <a:r>
              <a:rPr lang="ro-RO" dirty="0">
                <a:ea typeface="Verdana" panose="020B0604030504040204" pitchFamily="34" charset="0"/>
              </a:rPr>
              <a:t>Cunoștințe juridice</a:t>
            </a:r>
            <a:endParaRPr lang="en-GB" dirty="0">
              <a:ea typeface="Verdana" panose="020B0604030504040204" pitchFamily="34" charset="0"/>
            </a:endParaRPr>
          </a:p>
          <a:p>
            <a:pPr>
              <a:buFont typeface="Wingdings" panose="05000000000000000000" pitchFamily="2" charset="2"/>
              <a:buChar char="Ø"/>
            </a:pPr>
            <a:r>
              <a:rPr lang="ro-RO" dirty="0">
                <a:ea typeface="Verdana" panose="020B0604030504040204" pitchFamily="34" charset="0"/>
              </a:rPr>
              <a:t>Competențe de c</a:t>
            </a:r>
            <a:r>
              <a:rPr lang="en-GB" dirty="0" err="1">
                <a:ea typeface="Verdana" panose="020B0604030504040204" pitchFamily="34" charset="0"/>
              </a:rPr>
              <a:t>omunica</a:t>
            </a:r>
            <a:r>
              <a:rPr lang="ro-RO" dirty="0">
                <a:ea typeface="Verdana" panose="020B0604030504040204" pitchFamily="34" charset="0"/>
              </a:rPr>
              <a:t>re</a:t>
            </a:r>
            <a:endParaRPr lang="en-US" dirty="0"/>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234C2191-3A3C-4164-A06C-4497C7B09D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362747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De luat la locul faptei</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r>
              <a:rPr lang="ro-RO" dirty="0">
                <a:ea typeface="Verdana" panose="020B0604030504040204" pitchFamily="34" charset="0"/>
              </a:rPr>
              <a:t>Unelte și </a:t>
            </a:r>
            <a:r>
              <a:rPr lang="en-GB" dirty="0">
                <a:ea typeface="Verdana" panose="020B0604030504040204" pitchFamily="34" charset="0"/>
              </a:rPr>
              <a:t>e</a:t>
            </a:r>
            <a:r>
              <a:rPr lang="ro-RO" dirty="0" err="1">
                <a:ea typeface="Verdana" panose="020B0604030504040204" pitchFamily="34" charset="0"/>
              </a:rPr>
              <a:t>chipa</a:t>
            </a:r>
            <a:r>
              <a:rPr lang="en-GB" dirty="0" err="1">
                <a:ea typeface="Verdana" panose="020B0604030504040204" pitchFamily="34" charset="0"/>
              </a:rPr>
              <a:t>ment</a:t>
            </a:r>
            <a:r>
              <a:rPr lang="ro-RO" dirty="0">
                <a:ea typeface="Verdana" panose="020B0604030504040204" pitchFamily="34" charset="0"/>
              </a:rPr>
              <a:t>e</a:t>
            </a:r>
            <a:endParaRPr lang="en-GB" dirty="0">
              <a:ea typeface="Verdana" panose="020B0604030504040204" pitchFamily="34" charset="0"/>
            </a:endParaRPr>
          </a:p>
          <a:p>
            <a:pPr lvl="1"/>
            <a:r>
              <a:rPr lang="ro-RO" dirty="0">
                <a:ea typeface="Verdana" panose="020B0604030504040204" pitchFamily="34" charset="0"/>
              </a:rPr>
              <a:t>schimbările de ordin </a:t>
            </a:r>
            <a:r>
              <a:rPr lang="en-GB" dirty="0" err="1">
                <a:ea typeface="Verdana" panose="020B0604030504040204" pitchFamily="34" charset="0"/>
              </a:rPr>
              <a:t>tehnolog</a:t>
            </a:r>
            <a:r>
              <a:rPr lang="ro-RO" dirty="0">
                <a:ea typeface="Verdana" panose="020B0604030504040204" pitchFamily="34" charset="0"/>
              </a:rPr>
              <a:t>ic vor dicta ce anume se impune</a:t>
            </a:r>
            <a:endParaRPr lang="en-US" dirty="0"/>
          </a:p>
          <a:p>
            <a:pPr lvl="1"/>
            <a:r>
              <a:rPr lang="ro-RO" dirty="0"/>
              <a:t>mânuși</a:t>
            </a:r>
            <a:endParaRPr lang="en-US" dirty="0"/>
          </a:p>
          <a:p>
            <a:r>
              <a:rPr lang="ro-RO" dirty="0">
                <a:ea typeface="Verdana" panose="020B0604030504040204" pitchFamily="34" charset="0"/>
              </a:rPr>
              <a:t>Documente de căutare corespunzătoare</a:t>
            </a:r>
            <a:endParaRPr lang="en-US" dirty="0">
              <a:ea typeface="Verdana" panose="020B0604030504040204" pitchFamily="34" charset="0"/>
            </a:endParaRPr>
          </a:p>
          <a:p>
            <a:pPr lvl="1"/>
            <a:r>
              <a:rPr lang="en-US" dirty="0">
                <a:ea typeface="Verdana" panose="020B0604030504040204" pitchFamily="34" charset="0"/>
              </a:rPr>
              <a:t>re</a:t>
            </a:r>
            <a:r>
              <a:rPr lang="ro-RO" dirty="0" err="1">
                <a:ea typeface="Verdana" panose="020B0604030504040204" pitchFamily="34" charset="0"/>
              </a:rPr>
              <a:t>gistre</a:t>
            </a:r>
            <a:r>
              <a:rPr lang="en-US" dirty="0">
                <a:ea typeface="Verdana" panose="020B0604030504040204" pitchFamily="34" charset="0"/>
              </a:rPr>
              <a:t>, </a:t>
            </a:r>
            <a:r>
              <a:rPr lang="ro-RO" dirty="0">
                <a:ea typeface="Verdana" panose="020B0604030504040204" pitchFamily="34" charset="0"/>
              </a:rPr>
              <a:t>etichete</a:t>
            </a:r>
            <a:r>
              <a:rPr lang="en-US" dirty="0">
                <a:ea typeface="Verdana" panose="020B0604030504040204" pitchFamily="34" charset="0"/>
              </a:rPr>
              <a:t>, </a:t>
            </a:r>
            <a:r>
              <a:rPr lang="ro-RO" dirty="0">
                <a:ea typeface="Verdana" panose="020B0604030504040204" pitchFamily="34" charset="0"/>
              </a:rPr>
              <a:t>bandă</a:t>
            </a:r>
            <a:r>
              <a:rPr lang="en-US" dirty="0">
                <a:ea typeface="Verdana" panose="020B0604030504040204" pitchFamily="34" charset="0"/>
              </a:rPr>
              <a:t>, </a:t>
            </a:r>
            <a:r>
              <a:rPr lang="ro-RO" dirty="0">
                <a:ea typeface="Verdana" panose="020B0604030504040204" pitchFamily="34" charset="0"/>
              </a:rPr>
              <a:t>marcaje</a:t>
            </a:r>
            <a:r>
              <a:rPr lang="en-US" dirty="0">
                <a:ea typeface="Verdana" panose="020B0604030504040204" pitchFamily="34" charset="0"/>
              </a:rPr>
              <a:t>, form</a:t>
            </a:r>
            <a:r>
              <a:rPr lang="ro-RO" dirty="0" err="1">
                <a:ea typeface="Verdana" panose="020B0604030504040204" pitchFamily="34" charset="0"/>
              </a:rPr>
              <a:t>ulare</a:t>
            </a:r>
            <a:r>
              <a:rPr lang="en-US" dirty="0">
                <a:ea typeface="Verdana" panose="020B0604030504040204" pitchFamily="34" charset="0"/>
              </a:rPr>
              <a:t>, </a:t>
            </a:r>
            <a:r>
              <a:rPr lang="ro-RO" dirty="0">
                <a:ea typeface="Verdana" panose="020B0604030504040204" pitchFamily="34" charset="0"/>
              </a:rPr>
              <a:t>mânuși</a:t>
            </a:r>
            <a:r>
              <a:rPr lang="en-US" dirty="0">
                <a:ea typeface="Verdana" panose="020B0604030504040204" pitchFamily="34" charset="0"/>
              </a:rPr>
              <a:t>, etc.</a:t>
            </a:r>
          </a:p>
          <a:p>
            <a:r>
              <a:rPr lang="en-GB" dirty="0" err="1">
                <a:ea typeface="Verdana" panose="020B0604030504040204" pitchFamily="34" charset="0"/>
              </a:rPr>
              <a:t>Camer</a:t>
            </a:r>
            <a:r>
              <a:rPr lang="ro-RO" dirty="0">
                <a:ea typeface="Verdana" panose="020B0604030504040204" pitchFamily="34" charset="0"/>
              </a:rPr>
              <a:t>ă</a:t>
            </a:r>
            <a:r>
              <a:rPr lang="en-GB" dirty="0">
                <a:ea typeface="Verdana" panose="020B0604030504040204" pitchFamily="34" charset="0"/>
              </a:rPr>
              <a:t> (</a:t>
            </a:r>
            <a:r>
              <a:rPr lang="en-GB" dirty="0" err="1">
                <a:ea typeface="Verdana" panose="020B0604030504040204" pitchFamily="34" charset="0"/>
              </a:rPr>
              <a:t>st</a:t>
            </a:r>
            <a:r>
              <a:rPr lang="ro-RO" dirty="0">
                <a:ea typeface="Verdana" panose="020B0604030504040204" pitchFamily="34" charset="0"/>
              </a:rPr>
              <a:t>atică și </a:t>
            </a:r>
            <a:r>
              <a:rPr lang="en-GB" dirty="0">
                <a:ea typeface="Verdana" panose="020B0604030504040204" pitchFamily="34" charset="0"/>
              </a:rPr>
              <a:t>video)</a:t>
            </a:r>
          </a:p>
          <a:p>
            <a:r>
              <a:rPr lang="ro-RO" dirty="0">
                <a:ea typeface="Verdana" panose="020B0604030504040204" pitchFamily="34" charset="0"/>
              </a:rPr>
              <a:t>Cutii, pungi</a:t>
            </a:r>
            <a:r>
              <a:rPr lang="en-GB" dirty="0">
                <a:ea typeface="Verdana" panose="020B0604030504040204" pitchFamily="34" charset="0"/>
              </a:rPr>
              <a:t>, </a:t>
            </a:r>
            <a:r>
              <a:rPr lang="ro-RO" dirty="0">
                <a:ea typeface="Verdana" panose="020B0604030504040204" pitchFamily="34" charset="0"/>
              </a:rPr>
              <a:t>folie cu bule</a:t>
            </a:r>
            <a:r>
              <a:rPr lang="en-GB" dirty="0">
                <a:ea typeface="Verdana" panose="020B0604030504040204" pitchFamily="34" charset="0"/>
              </a:rPr>
              <a:t>, </a:t>
            </a:r>
            <a:r>
              <a:rPr lang="ro-RO" dirty="0">
                <a:ea typeface="Verdana" panose="020B0604030504040204" pitchFamily="34" charset="0"/>
              </a:rPr>
              <a:t>curele </a:t>
            </a:r>
            <a:r>
              <a:rPr lang="ro-RO" dirty="0" err="1">
                <a:ea typeface="Verdana" panose="020B0604030504040204" pitchFamily="34" charset="0"/>
              </a:rPr>
              <a:t>autoblocante</a:t>
            </a:r>
            <a:r>
              <a:rPr lang="ro-RO" dirty="0">
                <a:ea typeface="Verdana" panose="020B0604030504040204" pitchFamily="34" charset="0"/>
              </a:rPr>
              <a:t>, pungi pentru probe</a:t>
            </a:r>
            <a:endParaRPr lang="en-GB" dirty="0">
              <a:ea typeface="Verdana" panose="020B0604030504040204" pitchFamily="34" charset="0"/>
            </a:endParaRPr>
          </a:p>
          <a:p>
            <a:pPr lvl="1"/>
            <a:r>
              <a:rPr lang="ro-RO" dirty="0">
                <a:ea typeface="Verdana" panose="020B0604030504040204" pitchFamily="34" charset="0"/>
              </a:rPr>
              <a:t>genți F</a:t>
            </a:r>
            <a:r>
              <a:rPr lang="en-GB" dirty="0" err="1">
                <a:ea typeface="Verdana" panose="020B0604030504040204" pitchFamily="34" charset="0"/>
              </a:rPr>
              <a:t>araday</a:t>
            </a:r>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B192569C-EA32-44DF-8087-FB6EE31722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366519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De luat la locul faptei</a:t>
            </a:r>
            <a:r>
              <a:rPr lang="en-GB" sz="3200" dirty="0">
                <a:solidFill>
                  <a:schemeClr val="bg1"/>
                </a:solidFill>
                <a:latin typeface="Verdana" charset="0"/>
                <a:cs typeface="Verdana" charset="0"/>
              </a:rPr>
              <a:t> (</a:t>
            </a:r>
            <a:r>
              <a:rPr lang="ro-RO" sz="3200" dirty="0">
                <a:solidFill>
                  <a:schemeClr val="bg1"/>
                </a:solidFill>
                <a:latin typeface="Verdana" charset="0"/>
                <a:cs typeface="Verdana" charset="0"/>
              </a:rPr>
              <a:t>investigație criminalistică în timp real</a:t>
            </a:r>
            <a:r>
              <a:rPr lang="en-GB" sz="3200" dirty="0">
                <a:solidFill>
                  <a:schemeClr val="bg1"/>
                </a:solidFill>
                <a:latin typeface="Verdana" charset="0"/>
                <a:cs typeface="Verdana" charset="0"/>
              </a:rPr>
              <a:t>)</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endParaRPr lang="en-GB" dirty="0">
              <a:ea typeface="Verdana" panose="020B0604030504040204" pitchFamily="34" charset="0"/>
            </a:endParaRPr>
          </a:p>
          <a:p>
            <a:r>
              <a:rPr lang="en-GB" dirty="0">
                <a:ea typeface="Verdana" panose="020B0604030504040204" pitchFamily="34" charset="0"/>
              </a:rPr>
              <a:t>Laptop (</a:t>
            </a:r>
            <a:r>
              <a:rPr lang="ro-RO" dirty="0">
                <a:ea typeface="Verdana" panose="020B0604030504040204" pitchFamily="34" charset="0"/>
              </a:rPr>
              <a:t>cu </a:t>
            </a:r>
            <a:r>
              <a:rPr lang="ro-RO" dirty="0" err="1">
                <a:ea typeface="Verdana" panose="020B0604030504040204" pitchFamily="34" charset="0"/>
              </a:rPr>
              <a:t>intrumente</a:t>
            </a:r>
            <a:r>
              <a:rPr lang="ro-RO" dirty="0">
                <a:ea typeface="Verdana" panose="020B0604030504040204" pitchFamily="34" charset="0"/>
              </a:rPr>
              <a:t> de criminalistică </a:t>
            </a:r>
            <a:r>
              <a:rPr lang="en-GB" dirty="0">
                <a:ea typeface="Verdana" panose="020B0604030504040204" pitchFamily="34" charset="0"/>
              </a:rPr>
              <a:t>standard)</a:t>
            </a:r>
          </a:p>
          <a:p>
            <a:r>
              <a:rPr lang="ro-RO" dirty="0">
                <a:ea typeface="Verdana" panose="020B0604030504040204" pitchFamily="34" charset="0"/>
              </a:rPr>
              <a:t>Cabluri de rețea</a:t>
            </a:r>
            <a:endParaRPr lang="en-GB" dirty="0">
              <a:ea typeface="Verdana" panose="020B0604030504040204" pitchFamily="34" charset="0"/>
            </a:endParaRPr>
          </a:p>
          <a:p>
            <a:r>
              <a:rPr lang="ro-RO" dirty="0">
                <a:ea typeface="Verdana" panose="020B0604030504040204" pitchFamily="34" charset="0"/>
              </a:rPr>
              <a:t>Partiție h</a:t>
            </a:r>
            <a:r>
              <a:rPr lang="en-GB" dirty="0" err="1">
                <a:ea typeface="Verdana" panose="020B0604030504040204" pitchFamily="34" charset="0"/>
              </a:rPr>
              <a:t>ard</a:t>
            </a:r>
            <a:r>
              <a:rPr lang="en-GB" dirty="0">
                <a:ea typeface="Verdana" panose="020B0604030504040204" pitchFamily="34" charset="0"/>
              </a:rPr>
              <a:t> (</a:t>
            </a:r>
            <a:r>
              <a:rPr lang="ro-RO" dirty="0">
                <a:ea typeface="Verdana" panose="020B0604030504040204" pitchFamily="34" charset="0"/>
              </a:rPr>
              <a:t>de mare </a:t>
            </a:r>
            <a:r>
              <a:rPr lang="en-GB" dirty="0" err="1">
                <a:ea typeface="Verdana" panose="020B0604030504040204" pitchFamily="34" charset="0"/>
              </a:rPr>
              <a:t>capacit</a:t>
            </a:r>
            <a:r>
              <a:rPr lang="ro-RO" dirty="0" err="1">
                <a:ea typeface="Verdana" panose="020B0604030504040204" pitchFamily="34" charset="0"/>
              </a:rPr>
              <a:t>ate</a:t>
            </a:r>
            <a:r>
              <a:rPr lang="en-GB" dirty="0">
                <a:ea typeface="Verdana" panose="020B0604030504040204" pitchFamily="34" charset="0"/>
              </a:rPr>
              <a:t>)</a:t>
            </a:r>
          </a:p>
          <a:p>
            <a:r>
              <a:rPr lang="ro-RO" dirty="0">
                <a:ea typeface="Verdana" panose="020B0604030504040204" pitchFamily="34" charset="0"/>
              </a:rPr>
              <a:t>Dispozitive de blocare la scriere (</a:t>
            </a:r>
            <a:r>
              <a:rPr lang="en-GB" dirty="0">
                <a:ea typeface="Verdana" panose="020B0604030504040204" pitchFamily="34" charset="0"/>
              </a:rPr>
              <a:t>write blockers</a:t>
            </a:r>
            <a:r>
              <a:rPr lang="ro-RO" dirty="0">
                <a:ea typeface="Verdana" panose="020B0604030504040204" pitchFamily="34" charset="0"/>
              </a:rPr>
              <a:t>)</a:t>
            </a:r>
            <a:endParaRPr lang="en-GB" dirty="0">
              <a:ea typeface="Verdana" panose="020B0604030504040204" pitchFamily="34" charset="0"/>
            </a:endParaRPr>
          </a:p>
          <a:p>
            <a:r>
              <a:rPr lang="ro-RO" dirty="0">
                <a:ea typeface="Verdana" panose="020B0604030504040204" pitchFamily="34" charset="0"/>
              </a:rPr>
              <a:t>Medii de boot-are criminalistică</a:t>
            </a:r>
            <a:r>
              <a:rPr lang="en-GB" dirty="0">
                <a:ea typeface="Verdana" panose="020B0604030504040204" pitchFamily="34" charset="0"/>
              </a:rPr>
              <a:t> (DVD/USB)</a:t>
            </a:r>
          </a:p>
          <a:p>
            <a:r>
              <a:rPr lang="ro-RO" dirty="0">
                <a:ea typeface="Verdana" panose="020B0604030504040204" pitchFamily="34" charset="0"/>
              </a:rPr>
              <a:t>Instrumente de date live</a:t>
            </a:r>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14B2575E-77A9-4789-A6D9-1B831D07C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385400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err="1">
                <a:solidFill>
                  <a:schemeClr val="bg1"/>
                </a:solidFill>
                <a:latin typeface="Verdana" charset="0"/>
                <a:cs typeface="Verdana" charset="0"/>
              </a:rPr>
              <a:t>Securi</a:t>
            </a:r>
            <a:r>
              <a:rPr lang="ro-RO" sz="3200" dirty="0">
                <a:solidFill>
                  <a:schemeClr val="bg1"/>
                </a:solidFill>
                <a:latin typeface="Verdana" charset="0"/>
                <a:cs typeface="Verdana" charset="0"/>
              </a:rPr>
              <a:t>zarea locului faptei</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3581400"/>
            <a:ext cx="8640960" cy="2871936"/>
          </a:xfrm>
        </p:spPr>
        <p:txBody>
          <a:bodyPr/>
          <a:lstStyle/>
          <a:p>
            <a:r>
              <a:rPr lang="en-GB" dirty="0">
                <a:ea typeface="Verdana" panose="020B0604030504040204" pitchFamily="34" charset="0"/>
              </a:rPr>
              <a:t>S</a:t>
            </a:r>
            <a:r>
              <a:rPr lang="ro-RO" dirty="0" err="1">
                <a:ea typeface="Verdana" panose="020B0604030504040204" pitchFamily="34" charset="0"/>
              </a:rPr>
              <a:t>iguranța</a:t>
            </a:r>
            <a:r>
              <a:rPr lang="ro-RO" dirty="0">
                <a:ea typeface="Verdana" panose="020B0604030504040204" pitchFamily="34" charset="0"/>
              </a:rPr>
              <a:t> persoanelor</a:t>
            </a:r>
            <a:endParaRPr lang="en-GB" dirty="0">
              <a:ea typeface="Verdana" panose="020B0604030504040204" pitchFamily="34" charset="0"/>
            </a:endParaRPr>
          </a:p>
          <a:p>
            <a:r>
              <a:rPr lang="en-GB" dirty="0" err="1">
                <a:ea typeface="Verdana" panose="020B0604030504040204" pitchFamily="34" charset="0"/>
              </a:rPr>
              <a:t>Integrit</a:t>
            </a:r>
            <a:r>
              <a:rPr lang="ro-RO" dirty="0" err="1">
                <a:ea typeface="Verdana" panose="020B0604030504040204" pitchFamily="34" charset="0"/>
              </a:rPr>
              <a:t>atea</a:t>
            </a:r>
            <a:r>
              <a:rPr lang="ro-RO" dirty="0">
                <a:ea typeface="Verdana" panose="020B0604030504040204" pitchFamily="34" charset="0"/>
              </a:rPr>
              <a:t> probelor</a:t>
            </a:r>
            <a:endParaRPr lang="en-GB" dirty="0">
              <a:ea typeface="Verdana" panose="020B0604030504040204" pitchFamily="34" charset="0"/>
            </a:endParaRPr>
          </a:p>
          <a:p>
            <a:pPr lvl="1"/>
            <a:r>
              <a:rPr lang="ro-RO" dirty="0">
                <a:ea typeface="Verdana" panose="020B0604030504040204" pitchFamily="34" charset="0"/>
              </a:rPr>
              <a:t>Probele e</a:t>
            </a:r>
            <a:r>
              <a:rPr lang="en-GB" dirty="0" err="1">
                <a:ea typeface="Verdana" panose="020B0604030504040204" pitchFamily="34" charset="0"/>
              </a:rPr>
              <a:t>lectronic</a:t>
            </a:r>
            <a:r>
              <a:rPr lang="ro-RO" dirty="0">
                <a:ea typeface="Verdana" panose="020B0604030504040204" pitchFamily="34" charset="0"/>
              </a:rPr>
              <a:t>e</a:t>
            </a:r>
            <a:r>
              <a:rPr lang="en-GB" dirty="0">
                <a:ea typeface="Verdana" panose="020B0604030504040204" pitchFamily="34" charset="0"/>
              </a:rPr>
              <a:t> </a:t>
            </a:r>
            <a:r>
              <a:rPr lang="ro-RO" dirty="0">
                <a:ea typeface="Verdana" panose="020B0604030504040204" pitchFamily="34" charset="0"/>
              </a:rPr>
              <a:t>pot fi cu ușurință modificate, șterse sau distruse</a:t>
            </a:r>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4" descr="C:\Users\User\Dropbox\COE - Personal\Session 1.3.3 Search and Seizure\Photos\stop.jpg">
            <a:extLst>
              <a:ext uri="{FF2B5EF4-FFF2-40B4-BE49-F238E27FC236}">
                <a16:creationId xmlns:a16="http://schemas.microsoft.com/office/drawing/2014/main" id="{6CA17B8C-48B8-4E6C-9176-DC1BD0A16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0349" y="1340683"/>
            <a:ext cx="1983301" cy="199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73A8E0B-E1E2-4465-BFDE-F439E208B8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278821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err="1">
                <a:solidFill>
                  <a:schemeClr val="bg1"/>
                </a:solidFill>
                <a:latin typeface="Verdana" charset="0"/>
                <a:cs typeface="Verdana" charset="0"/>
              </a:rPr>
              <a:t>Securi</a:t>
            </a:r>
            <a:r>
              <a:rPr lang="ro-RO" sz="3200" dirty="0">
                <a:solidFill>
                  <a:schemeClr val="bg1"/>
                </a:solidFill>
                <a:latin typeface="Verdana" charset="0"/>
                <a:cs typeface="Verdana" charset="0"/>
              </a:rPr>
              <a:t>zarea locului faptei</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902351"/>
            <a:ext cx="8640960" cy="5183335"/>
          </a:xfrm>
        </p:spPr>
        <p:txBody>
          <a:bodyPr/>
          <a:lstStyle/>
          <a:p>
            <a:r>
              <a:rPr lang="ro-RO" dirty="0">
                <a:ea typeface="Verdana" panose="020B0604030504040204" pitchFamily="34" charset="0"/>
              </a:rPr>
              <a:t>Respectarea politicii privind </a:t>
            </a:r>
            <a:r>
              <a:rPr lang="en-GB" dirty="0" err="1">
                <a:ea typeface="Verdana" panose="020B0604030504040204" pitchFamily="34" charset="0"/>
              </a:rPr>
              <a:t>jurisdic</a:t>
            </a:r>
            <a:r>
              <a:rPr lang="ro-RO" dirty="0" err="1">
                <a:ea typeface="Verdana" panose="020B0604030504040204" pitchFamily="34" charset="0"/>
              </a:rPr>
              <a:t>ția</a:t>
            </a:r>
            <a:endParaRPr lang="en-GB" dirty="0">
              <a:ea typeface="Verdana" panose="020B0604030504040204" pitchFamily="34" charset="0"/>
            </a:endParaRPr>
          </a:p>
          <a:p>
            <a:r>
              <a:rPr lang="ro-RO" dirty="0">
                <a:ea typeface="Verdana" panose="020B0604030504040204" pitchFamily="34" charset="0"/>
              </a:rPr>
              <a:t>Îndepărtarea persoanelor</a:t>
            </a:r>
            <a:r>
              <a:rPr lang="en-GB" dirty="0">
                <a:ea typeface="Verdana" panose="020B0604030504040204" pitchFamily="34" charset="0"/>
              </a:rPr>
              <a:t> </a:t>
            </a:r>
          </a:p>
          <a:p>
            <a:pPr lvl="1"/>
            <a:r>
              <a:rPr lang="ro-RO" dirty="0">
                <a:ea typeface="Verdana" panose="020B0604030504040204" pitchFamily="34" charset="0"/>
              </a:rPr>
              <a:t>de la </a:t>
            </a:r>
            <a:r>
              <a:rPr lang="en-GB" dirty="0">
                <a:ea typeface="Verdana" panose="020B0604030504040204" pitchFamily="34" charset="0"/>
              </a:rPr>
              <a:t>computer</a:t>
            </a:r>
            <a:r>
              <a:rPr lang="ro-RO" dirty="0">
                <a:ea typeface="Verdana" panose="020B0604030504040204" pitchFamily="34" charset="0"/>
              </a:rPr>
              <a:t>e</a:t>
            </a:r>
            <a:r>
              <a:rPr lang="en-GB" dirty="0">
                <a:ea typeface="Verdana" panose="020B0604030504040204" pitchFamily="34" charset="0"/>
              </a:rPr>
              <a:t> </a:t>
            </a:r>
            <a:r>
              <a:rPr lang="ro-RO" dirty="0">
                <a:ea typeface="Verdana" panose="020B0604030504040204" pitchFamily="34" charset="0"/>
              </a:rPr>
              <a:t>și dispozitive</a:t>
            </a:r>
            <a:endParaRPr lang="en-GB" dirty="0">
              <a:ea typeface="Verdana" panose="020B0604030504040204" pitchFamily="34" charset="0"/>
            </a:endParaRPr>
          </a:p>
          <a:p>
            <a:r>
              <a:rPr lang="en-GB" dirty="0" err="1">
                <a:ea typeface="Verdana" panose="020B0604030504040204" pitchFamily="34" charset="0"/>
              </a:rPr>
              <a:t>Secur</a:t>
            </a:r>
            <a:r>
              <a:rPr lang="ro-RO" dirty="0" err="1">
                <a:ea typeface="Verdana" panose="020B0604030504040204" pitchFamily="34" charset="0"/>
              </a:rPr>
              <a:t>izarea</a:t>
            </a:r>
            <a:r>
              <a:rPr lang="en-GB" dirty="0">
                <a:ea typeface="Verdana" panose="020B0604030504040204" pitchFamily="34" charset="0"/>
              </a:rPr>
              <a:t> d</a:t>
            </a:r>
            <a:r>
              <a:rPr lang="ro-RO" dirty="0" err="1">
                <a:ea typeface="Verdana" panose="020B0604030504040204" pitchFamily="34" charset="0"/>
              </a:rPr>
              <a:t>ispozitivelor</a:t>
            </a:r>
            <a:r>
              <a:rPr lang="en-GB" dirty="0">
                <a:ea typeface="Verdana" panose="020B0604030504040204" pitchFamily="34" charset="0"/>
              </a:rPr>
              <a:t> (</a:t>
            </a:r>
            <a:r>
              <a:rPr lang="en-GB" dirty="0" err="1">
                <a:ea typeface="Verdana" panose="020B0604030504040204" pitchFamily="34" charset="0"/>
              </a:rPr>
              <a:t>inclu</a:t>
            </a:r>
            <a:r>
              <a:rPr lang="ro-RO" dirty="0">
                <a:ea typeface="Verdana" panose="020B0604030504040204" pitchFamily="34" charset="0"/>
              </a:rPr>
              <a:t>siv </a:t>
            </a:r>
            <a:r>
              <a:rPr lang="en-GB" dirty="0">
                <a:ea typeface="Verdana" panose="020B0604030504040204" pitchFamily="34" charset="0"/>
              </a:rPr>
              <a:t>personal</a:t>
            </a:r>
            <a:r>
              <a:rPr lang="ro-RO" dirty="0">
                <a:ea typeface="Verdana" panose="020B0604030504040204" pitchFamily="34" charset="0"/>
              </a:rPr>
              <a:t>e și </a:t>
            </a:r>
            <a:r>
              <a:rPr lang="en-GB" dirty="0" err="1">
                <a:ea typeface="Verdana" panose="020B0604030504040204" pitchFamily="34" charset="0"/>
              </a:rPr>
              <a:t>portab</a:t>
            </a:r>
            <a:r>
              <a:rPr lang="ro-RO" dirty="0">
                <a:ea typeface="Verdana" panose="020B0604030504040204" pitchFamily="34" charset="0"/>
              </a:rPr>
              <a:t>i</a:t>
            </a:r>
            <a:r>
              <a:rPr lang="en-GB" dirty="0">
                <a:ea typeface="Verdana" panose="020B0604030504040204" pitchFamily="34" charset="0"/>
              </a:rPr>
              <a:t>le)</a:t>
            </a:r>
          </a:p>
          <a:p>
            <a:r>
              <a:rPr lang="en-GB" dirty="0" err="1">
                <a:ea typeface="Verdana" panose="020B0604030504040204" pitchFamily="34" charset="0"/>
              </a:rPr>
              <a:t>Refu</a:t>
            </a:r>
            <a:r>
              <a:rPr lang="ro-RO" dirty="0" err="1">
                <a:ea typeface="Verdana" panose="020B0604030504040204" pitchFamily="34" charset="0"/>
              </a:rPr>
              <a:t>zul</a:t>
            </a:r>
            <a:r>
              <a:rPr lang="ro-RO" dirty="0">
                <a:ea typeface="Verdana" panose="020B0604030504040204" pitchFamily="34" charset="0"/>
              </a:rPr>
              <a:t> asistenței din partea persoanelor neautorizate</a:t>
            </a:r>
            <a:endParaRPr lang="en-GB" dirty="0">
              <a:ea typeface="Verdana" panose="020B0604030504040204" pitchFamily="34" charset="0"/>
            </a:endParaRPr>
          </a:p>
          <a:p>
            <a:r>
              <a:rPr lang="en-GB" dirty="0">
                <a:ea typeface="Verdana" panose="020B0604030504040204" pitchFamily="34" charset="0"/>
              </a:rPr>
              <a:t>L</a:t>
            </a:r>
            <a:r>
              <a:rPr lang="ro-RO" dirty="0" err="1">
                <a:ea typeface="Verdana" panose="020B0604030504040204" pitchFamily="34" charset="0"/>
              </a:rPr>
              <a:t>ăsarea</a:t>
            </a:r>
            <a:r>
              <a:rPr lang="ro-RO" dirty="0">
                <a:ea typeface="Verdana" panose="020B0604030504040204" pitchFamily="34" charset="0"/>
              </a:rPr>
              <a:t> dispozitivului oprit, dacă acesta este deja oprit</a:t>
            </a:r>
            <a:endParaRPr lang="en-GB" dirty="0">
              <a:ea typeface="Verdana" panose="020B0604030504040204" pitchFamily="34" charset="0"/>
            </a:endParaRPr>
          </a:p>
          <a:p>
            <a:r>
              <a:rPr lang="ro-RO" dirty="0">
                <a:ea typeface="Verdana" panose="020B0604030504040204" pitchFamily="34" charset="0"/>
              </a:rPr>
              <a:t>Verificarea statusului </a:t>
            </a:r>
            <a:r>
              <a:rPr lang="en-GB" dirty="0">
                <a:ea typeface="Verdana" panose="020B0604030504040204" pitchFamily="34" charset="0"/>
              </a:rPr>
              <a:t>d</a:t>
            </a:r>
            <a:r>
              <a:rPr lang="ro-RO" dirty="0" err="1">
                <a:ea typeface="Verdana" panose="020B0604030504040204" pitchFamily="34" charset="0"/>
              </a:rPr>
              <a:t>ispozitivului</a:t>
            </a:r>
            <a:endParaRPr lang="en-GB" dirty="0">
              <a:ea typeface="Verdana" panose="020B0604030504040204" pitchFamily="34" charset="0"/>
            </a:endParaRPr>
          </a:p>
          <a:p>
            <a:r>
              <a:rPr lang="en-GB" dirty="0">
                <a:ea typeface="Verdana" panose="020B0604030504040204" pitchFamily="34" charset="0"/>
              </a:rPr>
              <a:t>Protec</a:t>
            </a:r>
            <a:r>
              <a:rPr lang="ro-RO" dirty="0" err="1">
                <a:ea typeface="Verdana" panose="020B0604030504040204" pitchFamily="34" charset="0"/>
              </a:rPr>
              <a:t>ția</a:t>
            </a:r>
            <a:r>
              <a:rPr lang="ro-RO" dirty="0">
                <a:ea typeface="Verdana" panose="020B0604030504040204" pitchFamily="34" charset="0"/>
              </a:rPr>
              <a:t> datelor </a:t>
            </a:r>
            <a:r>
              <a:rPr lang="en-GB" dirty="0">
                <a:ea typeface="Verdana" panose="020B0604030504040204" pitchFamily="34" charset="0"/>
              </a:rPr>
              <a:t>volatile</a:t>
            </a:r>
          </a:p>
          <a:p>
            <a:r>
              <a:rPr lang="en-GB" dirty="0" err="1">
                <a:ea typeface="Verdana" panose="020B0604030504040204" pitchFamily="34" charset="0"/>
              </a:rPr>
              <a:t>Identif</a:t>
            </a:r>
            <a:r>
              <a:rPr lang="ro-RO" dirty="0" err="1">
                <a:ea typeface="Verdana" panose="020B0604030504040204" pitchFamily="34" charset="0"/>
              </a:rPr>
              <a:t>icarea</a:t>
            </a:r>
            <a:r>
              <a:rPr lang="en-GB" dirty="0">
                <a:ea typeface="Verdana" panose="020B0604030504040204" pitchFamily="34" charset="0"/>
              </a:rPr>
              <a:t> d</a:t>
            </a:r>
            <a:r>
              <a:rPr lang="ro-RO" dirty="0" err="1">
                <a:ea typeface="Verdana" panose="020B0604030504040204" pitchFamily="34" charset="0"/>
              </a:rPr>
              <a:t>ispozitivelor</a:t>
            </a:r>
            <a:r>
              <a:rPr lang="en-GB" dirty="0">
                <a:ea typeface="Verdana" panose="020B0604030504040204" pitchFamily="34" charset="0"/>
              </a:rPr>
              <a:t> – </a:t>
            </a:r>
            <a:r>
              <a:rPr lang="ro-RO" dirty="0">
                <a:ea typeface="Verdana" panose="020B0604030504040204" pitchFamily="34" charset="0"/>
              </a:rPr>
              <a:t>în scopul </a:t>
            </a:r>
            <a:r>
              <a:rPr lang="en-GB" dirty="0" err="1">
                <a:ea typeface="Verdana" panose="020B0604030504040204" pitchFamily="34" charset="0"/>
              </a:rPr>
              <a:t>colect</a:t>
            </a:r>
            <a:r>
              <a:rPr lang="ro-RO" dirty="0" err="1">
                <a:ea typeface="Verdana" panose="020B0604030504040204" pitchFamily="34" charset="0"/>
              </a:rPr>
              <a:t>ării</a:t>
            </a:r>
            <a:r>
              <a:rPr lang="ro-RO" dirty="0">
                <a:ea typeface="Verdana" panose="020B0604030504040204" pitchFamily="34" charset="0"/>
              </a:rPr>
              <a:t> sau lăsării la locul faptei</a:t>
            </a:r>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F73A8E0B-E1E2-4465-BFDE-F439E208B8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254195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err="1">
                <a:solidFill>
                  <a:schemeClr val="bg1"/>
                </a:solidFill>
                <a:latin typeface="Verdana" charset="0"/>
                <a:cs typeface="Verdana" charset="0"/>
              </a:rPr>
              <a:t>Securi</a:t>
            </a:r>
            <a:r>
              <a:rPr lang="ro-RO" sz="3200" dirty="0">
                <a:solidFill>
                  <a:schemeClr val="bg1"/>
                </a:solidFill>
                <a:latin typeface="Verdana" charset="0"/>
                <a:cs typeface="Verdana" charset="0"/>
              </a:rPr>
              <a:t>zarea locului faptei</a:t>
            </a:r>
            <a:endParaRPr lang="en-GB" sz="2000" dirty="0">
              <a:solidFill>
                <a:schemeClr val="bg1"/>
              </a:solidFill>
              <a:latin typeface="Verdana" charset="0"/>
              <a:cs typeface="Verdana" charset="0"/>
            </a:endParaRPr>
          </a:p>
          <a:p>
            <a:pPr algn="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endParaRPr lang="en-GB" dirty="0">
              <a:ea typeface="Verdana" panose="020B0604030504040204" pitchFamily="34" charset="0"/>
            </a:endParaRPr>
          </a:p>
          <a:p>
            <a:r>
              <a:rPr lang="en-GB" dirty="0" err="1">
                <a:ea typeface="Verdana" panose="020B0604030504040204" pitchFamily="34" charset="0"/>
              </a:rPr>
              <a:t>Prioriti</a:t>
            </a:r>
            <a:r>
              <a:rPr lang="ro-RO" dirty="0">
                <a:ea typeface="Verdana" panose="020B0604030504040204" pitchFamily="34" charset="0"/>
              </a:rPr>
              <a:t>zarea</a:t>
            </a:r>
            <a:r>
              <a:rPr lang="en-GB" dirty="0">
                <a:ea typeface="Verdana" panose="020B0604030504040204" pitchFamily="34" charset="0"/>
              </a:rPr>
              <a:t> probe</a:t>
            </a:r>
            <a:r>
              <a:rPr lang="ro-RO" dirty="0">
                <a:ea typeface="Verdana" panose="020B0604030504040204" pitchFamily="34" charset="0"/>
              </a:rPr>
              <a:t>lor</a:t>
            </a:r>
            <a:r>
              <a:rPr lang="en-GB" dirty="0">
                <a:ea typeface="Verdana" panose="020B0604030504040204" pitchFamily="34" charset="0"/>
              </a:rPr>
              <a:t> </a:t>
            </a:r>
            <a:r>
              <a:rPr lang="en-GB" dirty="0" err="1">
                <a:ea typeface="Verdana" panose="020B0604030504040204" pitchFamily="34" charset="0"/>
              </a:rPr>
              <a:t>electronice</a:t>
            </a:r>
            <a:r>
              <a:rPr lang="en-GB" dirty="0">
                <a:ea typeface="Verdana" panose="020B0604030504040204" pitchFamily="34" charset="0"/>
              </a:rPr>
              <a:t> </a:t>
            </a:r>
            <a:r>
              <a:rPr lang="ro-RO" dirty="0">
                <a:ea typeface="Verdana" panose="020B0604030504040204" pitchFamily="34" charset="0"/>
              </a:rPr>
              <a:t>și probelor criminalistice</a:t>
            </a:r>
            <a:endParaRPr lang="en-GB" dirty="0">
              <a:ea typeface="Verdana" panose="020B0604030504040204" pitchFamily="34" charset="0"/>
            </a:endParaRPr>
          </a:p>
          <a:p>
            <a:r>
              <a:rPr lang="ro-RO" dirty="0">
                <a:ea typeface="Verdana" panose="020B0604030504040204" pitchFamily="34" charset="0"/>
              </a:rPr>
              <a:t>Căutarea altor </a:t>
            </a:r>
            <a:r>
              <a:rPr lang="en-GB" dirty="0">
                <a:ea typeface="Verdana" panose="020B0604030504040204" pitchFamily="34" charset="0"/>
              </a:rPr>
              <a:t>material</a:t>
            </a:r>
            <a:r>
              <a:rPr lang="ro-RO" dirty="0">
                <a:ea typeface="Verdana" panose="020B0604030504040204" pitchFamily="34" charset="0"/>
              </a:rPr>
              <a:t>e </a:t>
            </a:r>
            <a:r>
              <a:rPr lang="en-GB" dirty="0">
                <a:ea typeface="Verdana" panose="020B0604030504040204" pitchFamily="34" charset="0"/>
              </a:rPr>
              <a:t>non-electronic</a:t>
            </a:r>
            <a:r>
              <a:rPr lang="ro-RO" dirty="0">
                <a:ea typeface="Verdana" panose="020B0604030504040204" pitchFamily="34" charset="0"/>
              </a:rPr>
              <a:t>e</a:t>
            </a:r>
            <a:endParaRPr lang="en-GB" dirty="0">
              <a:ea typeface="Verdana" panose="020B0604030504040204" pitchFamily="34" charset="0"/>
            </a:endParaRPr>
          </a:p>
          <a:p>
            <a:pPr lvl="1"/>
            <a:r>
              <a:rPr lang="en-GB" dirty="0">
                <a:ea typeface="Verdana" panose="020B0604030504040204" pitchFamily="34" charset="0"/>
              </a:rPr>
              <a:t>Pa</a:t>
            </a:r>
            <a:r>
              <a:rPr lang="ro-RO" dirty="0">
                <a:ea typeface="Verdana" panose="020B0604030504040204" pitchFamily="34" charset="0"/>
              </a:rPr>
              <a:t>role, </a:t>
            </a:r>
            <a:r>
              <a:rPr lang="en-GB" dirty="0">
                <a:ea typeface="Verdana" panose="020B0604030504040204" pitchFamily="34" charset="0"/>
              </a:rPr>
              <a:t>note, manual</a:t>
            </a:r>
            <a:r>
              <a:rPr lang="ro-RO" dirty="0">
                <a:ea typeface="Verdana" panose="020B0604030504040204" pitchFamily="34" charset="0"/>
              </a:rPr>
              <a:t>e</a:t>
            </a:r>
            <a:r>
              <a:rPr lang="en-GB" dirty="0">
                <a:ea typeface="Verdana" panose="020B0604030504040204" pitchFamily="34" charset="0"/>
              </a:rPr>
              <a:t>, </a:t>
            </a:r>
            <a:r>
              <a:rPr lang="ro-RO" dirty="0">
                <a:ea typeface="Verdana" panose="020B0604030504040204" pitchFamily="34" charset="0"/>
              </a:rPr>
              <a:t>materiale imprimate</a:t>
            </a:r>
            <a:r>
              <a:rPr lang="en-GB" dirty="0">
                <a:ea typeface="Verdana" panose="020B0604030504040204" pitchFamily="34" charset="0"/>
              </a:rPr>
              <a:t>, </a:t>
            </a:r>
            <a:r>
              <a:rPr lang="ro-RO" dirty="0">
                <a:ea typeface="Verdana" panose="020B0604030504040204" pitchFamily="34" charset="0"/>
              </a:rPr>
              <a:t>fotografii</a:t>
            </a:r>
            <a:endParaRPr lang="en-GB" dirty="0">
              <a:ea typeface="Verdana" panose="020B0604030504040204" pitchFamily="34" charset="0"/>
            </a:endParaRPr>
          </a:p>
          <a:p>
            <a:r>
              <a:rPr lang="ro-RO" dirty="0">
                <a:ea typeface="Verdana" panose="020B0604030504040204" pitchFamily="34" charset="0"/>
              </a:rPr>
              <a:t>F</a:t>
            </a:r>
            <a:r>
              <a:rPr lang="en-GB" dirty="0" err="1">
                <a:ea typeface="Verdana" panose="020B0604030504040204" pitchFamily="34" charset="0"/>
              </a:rPr>
              <a:t>otogra</a:t>
            </a:r>
            <a:r>
              <a:rPr lang="ro-RO" dirty="0">
                <a:ea typeface="Verdana" panose="020B0604030504040204" pitchFamily="34" charset="0"/>
              </a:rPr>
              <a:t>fie</a:t>
            </a:r>
            <a:r>
              <a:rPr lang="en-GB" dirty="0">
                <a:ea typeface="Verdana" panose="020B0604030504040204" pitchFamily="34" charset="0"/>
              </a:rPr>
              <a:t>/video in situ (</a:t>
            </a:r>
            <a:r>
              <a:rPr lang="ro-RO" dirty="0">
                <a:ea typeface="Verdana" panose="020B0604030504040204" pitchFamily="34" charset="0"/>
              </a:rPr>
              <a:t>cu toate </a:t>
            </a:r>
            <a:r>
              <a:rPr lang="en-GB" dirty="0" err="1">
                <a:ea typeface="Verdana" panose="020B0604030504040204" pitchFamily="34" charset="0"/>
              </a:rPr>
              <a:t>deta</a:t>
            </a:r>
            <a:r>
              <a:rPr lang="ro-RO" dirty="0" err="1">
                <a:ea typeface="Verdana" panose="020B0604030504040204" pitchFamily="34" charset="0"/>
              </a:rPr>
              <a:t>liile</a:t>
            </a:r>
            <a:r>
              <a:rPr lang="en-GB" dirty="0">
                <a:ea typeface="Verdana" panose="020B0604030504040204" pitchFamily="34" charset="0"/>
              </a:rPr>
              <a:t>)</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F73A8E0B-E1E2-4465-BFDE-F439E208B8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147731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640430"/>
            <a:ext cx="7886700" cy="4351338"/>
          </a:xfrm>
        </p:spPr>
        <p:txBody>
          <a:bodyPr>
            <a:normAutofit fontScale="77500" lnSpcReduction="20000"/>
          </a:bodyPr>
          <a:lstStyle/>
          <a:p>
            <a:pPr marL="0" lvl="0" indent="0" eaLnBrk="0" fontAlgn="base" hangingPunct="0">
              <a:lnSpc>
                <a:spcPct val="100000"/>
              </a:lnSpc>
              <a:spcBef>
                <a:spcPct val="20000"/>
              </a:spcBef>
              <a:spcAft>
                <a:spcPct val="0"/>
              </a:spcAft>
              <a:buNone/>
            </a:pPr>
            <a:r>
              <a:rPr lang="ro-RO" sz="3200" b="1" dirty="0">
                <a:solidFill>
                  <a:prstClr val="black"/>
                </a:solidFill>
                <a:latin typeface="Calibri"/>
                <a:ea typeface="Verdana" panose="020B0604030504040204" pitchFamily="34" charset="0"/>
              </a:rPr>
              <a:t>Până la finalul </a:t>
            </a:r>
            <a:r>
              <a:rPr lang="en-GB" sz="3200" b="1" dirty="0" err="1">
                <a:solidFill>
                  <a:prstClr val="black"/>
                </a:solidFill>
                <a:latin typeface="Calibri"/>
                <a:ea typeface="Verdana" panose="020B0604030504040204" pitchFamily="34" charset="0"/>
              </a:rPr>
              <a:t>ses</a:t>
            </a:r>
            <a:r>
              <a:rPr lang="ro-RO" sz="3200" b="1" dirty="0" err="1">
                <a:solidFill>
                  <a:prstClr val="black"/>
                </a:solidFill>
                <a:latin typeface="Calibri"/>
                <a:ea typeface="Verdana" panose="020B0604030504040204" pitchFamily="34" charset="0"/>
              </a:rPr>
              <a:t>iunii</a:t>
            </a:r>
            <a:r>
              <a:rPr lang="ro-RO" sz="3200" b="1" dirty="0">
                <a:solidFill>
                  <a:prstClr val="black"/>
                </a:solidFill>
                <a:latin typeface="Calibri"/>
                <a:ea typeface="Verdana" panose="020B0604030504040204" pitchFamily="34" charset="0"/>
              </a:rPr>
              <a:t>, </a:t>
            </a:r>
            <a:r>
              <a:rPr lang="en-GB" sz="3200" b="1" dirty="0" err="1">
                <a:solidFill>
                  <a:prstClr val="black"/>
                </a:solidFill>
                <a:latin typeface="Calibri"/>
                <a:ea typeface="Verdana" panose="020B0604030504040204" pitchFamily="34" charset="0"/>
              </a:rPr>
              <a:t>delega</a:t>
            </a:r>
            <a:r>
              <a:rPr lang="ro-RO" sz="3200" b="1" dirty="0">
                <a:solidFill>
                  <a:prstClr val="black"/>
                </a:solidFill>
                <a:latin typeface="Calibri"/>
                <a:ea typeface="Verdana" panose="020B0604030504040204" pitchFamily="34" charset="0"/>
              </a:rPr>
              <a:t>ții vor fi capabili</a:t>
            </a:r>
            <a:r>
              <a:rPr lang="en-GB" sz="3200" b="1" dirty="0">
                <a:solidFill>
                  <a:prstClr val="black"/>
                </a:solidFill>
                <a:latin typeface="Calibri"/>
                <a:ea typeface="Verdana" panose="020B0604030504040204" pitchFamily="34" charset="0"/>
              </a:rPr>
              <a:t>:</a:t>
            </a:r>
          </a:p>
          <a:p>
            <a:pPr marL="0" lvl="0" indent="0" eaLnBrk="0" fontAlgn="base" hangingPunct="0">
              <a:lnSpc>
                <a:spcPct val="100000"/>
              </a:lnSpc>
              <a:spcBef>
                <a:spcPct val="20000"/>
              </a:spcBef>
              <a:spcAft>
                <a:spcPct val="0"/>
              </a:spcAft>
              <a:buNone/>
            </a:pPr>
            <a:endParaRPr lang="en-GB" sz="3200" dirty="0">
              <a:solidFill>
                <a:prstClr val="black"/>
              </a:solidFill>
              <a:latin typeface="Calibri"/>
              <a:ea typeface="Verdana" panose="020B0604030504040204" pitchFamily="34" charset="0"/>
            </a:endParaRPr>
          </a:p>
          <a:p>
            <a:pPr marL="342900" lvl="0" indent="-342900" algn="just" eaLnBrk="0" fontAlgn="base" hangingPunct="0">
              <a:lnSpc>
                <a:spcPct val="100000"/>
              </a:lnSpc>
              <a:spcBef>
                <a:spcPct val="20000"/>
              </a:spcBef>
              <a:spcAft>
                <a:spcPct val="0"/>
              </a:spcAft>
            </a:pPr>
            <a:r>
              <a:rPr lang="ro-RO" dirty="0">
                <a:solidFill>
                  <a:prstClr val="black"/>
                </a:solidFill>
                <a:latin typeface="Calibri"/>
                <a:ea typeface="Verdana" panose="020B0604030504040204" pitchFamily="34" charset="0"/>
              </a:rPr>
              <a:t>Să discute despre diverse tipuri de </a:t>
            </a:r>
            <a:r>
              <a:rPr lang="en-GB" dirty="0">
                <a:solidFill>
                  <a:prstClr val="black"/>
                </a:solidFill>
                <a:latin typeface="Calibri"/>
                <a:ea typeface="Verdana" panose="020B0604030504040204" pitchFamily="34" charset="0"/>
              </a:rPr>
              <a:t>probe </a:t>
            </a:r>
            <a:r>
              <a:rPr lang="en-GB" dirty="0" err="1">
                <a:solidFill>
                  <a:prstClr val="black"/>
                </a:solidFill>
                <a:latin typeface="Calibri"/>
                <a:ea typeface="Verdana" panose="020B0604030504040204" pitchFamily="34" charset="0"/>
              </a:rPr>
              <a:t>electronice</a:t>
            </a:r>
            <a:endParaRPr lang="en-GB" dirty="0">
              <a:solidFill>
                <a:prstClr val="black"/>
              </a:solidFill>
              <a:latin typeface="Calibri"/>
              <a:ea typeface="Verdana" panose="020B0604030504040204" pitchFamily="34" charset="0"/>
            </a:endParaRPr>
          </a:p>
          <a:p>
            <a:pPr marL="342900" lvl="0" indent="-342900" algn="just" eaLnBrk="0" fontAlgn="base" hangingPunct="0">
              <a:lnSpc>
                <a:spcPct val="100000"/>
              </a:lnSpc>
              <a:spcBef>
                <a:spcPct val="20000"/>
              </a:spcBef>
              <a:spcAft>
                <a:spcPct val="0"/>
              </a:spcAft>
            </a:pPr>
            <a:r>
              <a:rPr lang="ro-RO" dirty="0">
                <a:solidFill>
                  <a:prstClr val="black"/>
                </a:solidFill>
                <a:latin typeface="Calibri"/>
                <a:ea typeface="Verdana" panose="020B0604030504040204" pitchFamily="34" charset="0"/>
              </a:rPr>
              <a:t>Să rezume punctele-cheie din Ghidul privind </a:t>
            </a:r>
            <a:r>
              <a:rPr lang="en-GB" dirty="0">
                <a:solidFill>
                  <a:prstClr val="black"/>
                </a:solidFill>
                <a:latin typeface="Calibri"/>
                <a:ea typeface="Verdana" panose="020B0604030504040204" pitchFamily="34" charset="0"/>
              </a:rPr>
              <a:t>probe</a:t>
            </a:r>
            <a:r>
              <a:rPr lang="ro-RO" dirty="0">
                <a:solidFill>
                  <a:prstClr val="black"/>
                </a:solidFill>
                <a:latin typeface="Calibri"/>
                <a:ea typeface="Verdana" panose="020B0604030504040204" pitchFamily="34" charset="0"/>
              </a:rPr>
              <a:t>le</a:t>
            </a:r>
            <a:r>
              <a:rPr lang="en-GB" dirty="0">
                <a:solidFill>
                  <a:prstClr val="black"/>
                </a:solidFill>
                <a:latin typeface="Calibri"/>
                <a:ea typeface="Verdana" panose="020B0604030504040204" pitchFamily="34" charset="0"/>
              </a:rPr>
              <a:t> </a:t>
            </a:r>
            <a:r>
              <a:rPr lang="en-GB" dirty="0" err="1">
                <a:solidFill>
                  <a:prstClr val="black"/>
                </a:solidFill>
                <a:latin typeface="Calibri"/>
                <a:ea typeface="Verdana" panose="020B0604030504040204" pitchFamily="34" charset="0"/>
              </a:rPr>
              <a:t>electronice</a:t>
            </a:r>
            <a:r>
              <a:rPr lang="ro-RO" dirty="0">
                <a:solidFill>
                  <a:prstClr val="black"/>
                </a:solidFill>
                <a:latin typeface="Calibri"/>
                <a:ea typeface="Verdana" panose="020B0604030504040204" pitchFamily="34" charset="0"/>
              </a:rPr>
              <a:t> al </a:t>
            </a:r>
            <a:r>
              <a:rPr lang="en-GB" dirty="0" err="1">
                <a:solidFill>
                  <a:prstClr val="black"/>
                </a:solidFill>
                <a:latin typeface="Calibri"/>
                <a:ea typeface="Verdana" panose="020B0604030504040204" pitchFamily="34" charset="0"/>
              </a:rPr>
              <a:t>CoE</a:t>
            </a:r>
            <a:r>
              <a:rPr lang="ro-RO" dirty="0">
                <a:solidFill>
                  <a:prstClr val="black"/>
                </a:solidFill>
                <a:latin typeface="Calibri"/>
                <a:ea typeface="Verdana" panose="020B0604030504040204" pitchFamily="34" charset="0"/>
              </a:rPr>
              <a:t>, în s</a:t>
            </a:r>
            <a:r>
              <a:rPr lang="en-GB" dirty="0" err="1">
                <a:solidFill>
                  <a:prstClr val="black"/>
                </a:solidFill>
                <a:latin typeface="Calibri"/>
                <a:ea typeface="Verdana" panose="020B0604030504040204" pitchFamily="34" charset="0"/>
              </a:rPr>
              <a:t>pecial</a:t>
            </a:r>
            <a:r>
              <a:rPr lang="ro-RO" dirty="0">
                <a:solidFill>
                  <a:prstClr val="black"/>
                </a:solidFill>
                <a:latin typeface="Calibri"/>
                <a:ea typeface="Verdana" panose="020B0604030504040204" pitchFamily="34" charset="0"/>
              </a:rPr>
              <a:t> </a:t>
            </a:r>
            <a:r>
              <a:rPr lang="en-GB" dirty="0" err="1">
                <a:solidFill>
                  <a:prstClr val="black"/>
                </a:solidFill>
                <a:latin typeface="Calibri"/>
                <a:ea typeface="Verdana" panose="020B0604030504040204" pitchFamily="34" charset="0"/>
              </a:rPr>
              <a:t>princip</a:t>
            </a:r>
            <a:r>
              <a:rPr lang="ro-RO" dirty="0">
                <a:solidFill>
                  <a:prstClr val="black"/>
                </a:solidFill>
                <a:latin typeface="Calibri"/>
                <a:ea typeface="Verdana" panose="020B0604030504040204" pitchFamily="34" charset="0"/>
              </a:rPr>
              <a:t>iile colectării și gestionării</a:t>
            </a:r>
            <a:endParaRPr lang="en-GB" dirty="0">
              <a:solidFill>
                <a:prstClr val="black"/>
              </a:solidFill>
              <a:latin typeface="Calibri"/>
              <a:ea typeface="Verdana" panose="020B0604030504040204" pitchFamily="34" charset="0"/>
            </a:endParaRPr>
          </a:p>
          <a:p>
            <a:pPr marL="342900" lvl="0" indent="-342900" algn="just" eaLnBrk="0" fontAlgn="base" hangingPunct="0">
              <a:lnSpc>
                <a:spcPct val="100000"/>
              </a:lnSpc>
              <a:spcBef>
                <a:spcPct val="20000"/>
              </a:spcBef>
              <a:spcAft>
                <a:spcPct val="0"/>
              </a:spcAft>
            </a:pPr>
            <a:r>
              <a:rPr lang="ro-RO" dirty="0">
                <a:solidFill>
                  <a:prstClr val="black"/>
                </a:solidFill>
                <a:latin typeface="Calibri"/>
                <a:ea typeface="Verdana" panose="020B0604030504040204" pitchFamily="34" charset="0"/>
              </a:rPr>
              <a:t>Să i</a:t>
            </a:r>
            <a:r>
              <a:rPr lang="en-GB" dirty="0" err="1">
                <a:solidFill>
                  <a:prstClr val="black"/>
                </a:solidFill>
                <a:latin typeface="Calibri"/>
                <a:ea typeface="Verdana" panose="020B0604030504040204" pitchFamily="34" charset="0"/>
              </a:rPr>
              <a:t>dentif</a:t>
            </a:r>
            <a:r>
              <a:rPr lang="ro-RO" dirty="0" err="1">
                <a:solidFill>
                  <a:prstClr val="black"/>
                </a:solidFill>
                <a:latin typeface="Calibri"/>
                <a:ea typeface="Verdana" panose="020B0604030504040204" pitchFamily="34" charset="0"/>
              </a:rPr>
              <a:t>ice</a:t>
            </a:r>
            <a:r>
              <a:rPr lang="ro-RO" dirty="0">
                <a:solidFill>
                  <a:prstClr val="black"/>
                </a:solidFill>
                <a:latin typeface="Calibri"/>
                <a:ea typeface="Verdana" panose="020B0604030504040204" pitchFamily="34" charset="0"/>
              </a:rPr>
              <a:t> </a:t>
            </a:r>
            <a:r>
              <a:rPr lang="en-GB" dirty="0" err="1">
                <a:solidFill>
                  <a:prstClr val="black"/>
                </a:solidFill>
                <a:latin typeface="Calibri"/>
                <a:ea typeface="Verdana" panose="020B0604030504040204" pitchFamily="34" charset="0"/>
              </a:rPr>
              <a:t>dif</a:t>
            </a:r>
            <a:r>
              <a:rPr lang="ro-RO" dirty="0" err="1">
                <a:solidFill>
                  <a:prstClr val="black"/>
                </a:solidFill>
                <a:latin typeface="Calibri"/>
                <a:ea typeface="Verdana" panose="020B0604030504040204" pitchFamily="34" charset="0"/>
              </a:rPr>
              <a:t>erite</a:t>
            </a:r>
            <a:r>
              <a:rPr lang="ro-RO" dirty="0">
                <a:solidFill>
                  <a:prstClr val="black"/>
                </a:solidFill>
                <a:latin typeface="Calibri"/>
                <a:ea typeface="Verdana" panose="020B0604030504040204" pitchFamily="34" charset="0"/>
              </a:rPr>
              <a:t> provocări prezentate de criminalistica „</a:t>
            </a:r>
            <a:r>
              <a:rPr lang="en-GB" dirty="0">
                <a:solidFill>
                  <a:prstClr val="black"/>
                </a:solidFill>
                <a:latin typeface="Calibri"/>
                <a:ea typeface="Verdana" panose="020B0604030504040204" pitchFamily="34" charset="0"/>
              </a:rPr>
              <a:t>dead box</a:t>
            </a:r>
            <a:r>
              <a:rPr lang="ro-RO" dirty="0">
                <a:solidFill>
                  <a:prstClr val="black"/>
                </a:solidFill>
                <a:latin typeface="Calibri"/>
                <a:ea typeface="Verdana" panose="020B0604030504040204" pitchFamily="34" charset="0"/>
              </a:rPr>
              <a:t>”</a:t>
            </a:r>
            <a:r>
              <a:rPr lang="en-GB" dirty="0">
                <a:solidFill>
                  <a:prstClr val="black"/>
                </a:solidFill>
                <a:latin typeface="Calibri"/>
                <a:ea typeface="Verdana" panose="020B0604030504040204" pitchFamily="34" charset="0"/>
              </a:rPr>
              <a:t> &amp; </a:t>
            </a:r>
            <a:r>
              <a:rPr lang="ro-RO" dirty="0">
                <a:solidFill>
                  <a:prstClr val="black"/>
                </a:solidFill>
                <a:latin typeface="Calibri"/>
                <a:ea typeface="Verdana" panose="020B0604030504040204" pitchFamily="34" charset="0"/>
              </a:rPr>
              <a:t>„</a:t>
            </a:r>
            <a:r>
              <a:rPr lang="en-GB" dirty="0">
                <a:solidFill>
                  <a:prstClr val="black"/>
                </a:solidFill>
                <a:latin typeface="Calibri"/>
                <a:ea typeface="Verdana" panose="020B0604030504040204" pitchFamily="34" charset="0"/>
              </a:rPr>
              <a:t>live data</a:t>
            </a:r>
            <a:r>
              <a:rPr lang="ro-RO" dirty="0">
                <a:solidFill>
                  <a:prstClr val="black"/>
                </a:solidFill>
                <a:latin typeface="Calibri"/>
                <a:ea typeface="Verdana" panose="020B0604030504040204" pitchFamily="34" charset="0"/>
              </a:rPr>
              <a:t>” (date în timp real),</a:t>
            </a:r>
            <a:r>
              <a:rPr lang="en-GB" dirty="0">
                <a:solidFill>
                  <a:prstClr val="black"/>
                </a:solidFill>
                <a:latin typeface="Calibri"/>
                <a:ea typeface="Verdana" panose="020B0604030504040204" pitchFamily="34" charset="0"/>
              </a:rPr>
              <a:t> </a:t>
            </a:r>
            <a:r>
              <a:rPr lang="ro-RO" dirty="0">
                <a:solidFill>
                  <a:prstClr val="black"/>
                </a:solidFill>
                <a:latin typeface="Calibri"/>
                <a:ea typeface="Verdana" panose="020B0604030504040204" pitchFamily="34" charset="0"/>
              </a:rPr>
              <a:t>precum și</a:t>
            </a:r>
            <a:r>
              <a:rPr lang="en-GB" dirty="0">
                <a:solidFill>
                  <a:prstClr val="black"/>
                </a:solidFill>
                <a:latin typeface="Calibri"/>
                <a:ea typeface="Verdana" panose="020B0604030504040204" pitchFamily="34" charset="0"/>
              </a:rPr>
              <a:t> </a:t>
            </a:r>
            <a:r>
              <a:rPr lang="ro-RO" dirty="0">
                <a:solidFill>
                  <a:prstClr val="black"/>
                </a:solidFill>
                <a:latin typeface="Calibri"/>
                <a:ea typeface="Verdana" panose="020B0604030504040204" pitchFamily="34" charset="0"/>
              </a:rPr>
              <a:t>„</a:t>
            </a:r>
            <a:r>
              <a:rPr lang="en-GB" dirty="0">
                <a:solidFill>
                  <a:prstClr val="black"/>
                </a:solidFill>
                <a:latin typeface="Calibri"/>
                <a:ea typeface="Verdana" panose="020B0604030504040204" pitchFamily="34" charset="0"/>
              </a:rPr>
              <a:t>date </a:t>
            </a:r>
            <a:r>
              <a:rPr lang="en-GB" dirty="0" err="1">
                <a:solidFill>
                  <a:prstClr val="black"/>
                </a:solidFill>
                <a:latin typeface="Calibri"/>
                <a:ea typeface="Verdana" panose="020B0604030504040204" pitchFamily="34" charset="0"/>
              </a:rPr>
              <a:t>bazate</a:t>
            </a:r>
            <a:r>
              <a:rPr lang="en-GB" dirty="0">
                <a:solidFill>
                  <a:prstClr val="black"/>
                </a:solidFill>
                <a:latin typeface="Calibri"/>
                <a:ea typeface="Verdana" panose="020B0604030504040204" pitchFamily="34" charset="0"/>
              </a:rPr>
              <a:t> pe cloud’</a:t>
            </a:r>
          </a:p>
          <a:p>
            <a:pPr marL="342900" lvl="0" indent="-342900" algn="just" eaLnBrk="0" fontAlgn="base" hangingPunct="0">
              <a:lnSpc>
                <a:spcPct val="100000"/>
              </a:lnSpc>
              <a:spcBef>
                <a:spcPct val="20000"/>
              </a:spcBef>
              <a:spcAft>
                <a:spcPct val="0"/>
              </a:spcAft>
            </a:pPr>
            <a:r>
              <a:rPr lang="ro-RO" dirty="0">
                <a:solidFill>
                  <a:prstClr val="black"/>
                </a:solidFill>
                <a:latin typeface="Calibri"/>
                <a:ea typeface="Verdana" panose="020B0604030504040204" pitchFamily="34" charset="0"/>
              </a:rPr>
              <a:t>Să d</a:t>
            </a:r>
            <a:r>
              <a:rPr lang="en-GB" dirty="0" err="1">
                <a:solidFill>
                  <a:prstClr val="black"/>
                </a:solidFill>
                <a:latin typeface="Calibri"/>
                <a:ea typeface="Verdana" panose="020B0604030504040204" pitchFamily="34" charset="0"/>
              </a:rPr>
              <a:t>iscu</a:t>
            </a:r>
            <a:r>
              <a:rPr lang="ro-RO" dirty="0">
                <a:solidFill>
                  <a:prstClr val="black"/>
                </a:solidFill>
                <a:latin typeface="Calibri"/>
                <a:ea typeface="Verdana" panose="020B0604030504040204" pitchFamily="34" charset="0"/>
              </a:rPr>
              <a:t>te privind </a:t>
            </a:r>
            <a:r>
              <a:rPr lang="en-GB" dirty="0" err="1">
                <a:solidFill>
                  <a:prstClr val="black"/>
                </a:solidFill>
                <a:latin typeface="Calibri"/>
                <a:ea typeface="Verdana" panose="020B0604030504040204" pitchFamily="34" charset="0"/>
              </a:rPr>
              <a:t>admisibilit</a:t>
            </a:r>
            <a:r>
              <a:rPr lang="ro-RO" dirty="0" err="1">
                <a:solidFill>
                  <a:prstClr val="black"/>
                </a:solidFill>
                <a:latin typeface="Calibri"/>
                <a:ea typeface="Verdana" panose="020B0604030504040204" pitchFamily="34" charset="0"/>
              </a:rPr>
              <a:t>atea</a:t>
            </a:r>
            <a:r>
              <a:rPr lang="ro-RO" dirty="0">
                <a:solidFill>
                  <a:prstClr val="black"/>
                </a:solidFill>
                <a:latin typeface="Calibri"/>
                <a:ea typeface="Verdana" panose="020B0604030504040204" pitchFamily="34" charset="0"/>
              </a:rPr>
              <a:t> </a:t>
            </a:r>
            <a:r>
              <a:rPr lang="en-GB" dirty="0">
                <a:solidFill>
                  <a:prstClr val="black"/>
                </a:solidFill>
                <a:latin typeface="Calibri"/>
                <a:ea typeface="Verdana" panose="020B0604030504040204" pitchFamily="34" charset="0"/>
              </a:rPr>
              <a:t>probe</a:t>
            </a:r>
            <a:r>
              <a:rPr lang="ro-RO" dirty="0">
                <a:solidFill>
                  <a:prstClr val="black"/>
                </a:solidFill>
                <a:latin typeface="Calibri"/>
                <a:ea typeface="Verdana" panose="020B0604030504040204" pitchFamily="34" charset="0"/>
              </a:rPr>
              <a:t>lor</a:t>
            </a:r>
            <a:r>
              <a:rPr lang="en-GB" dirty="0">
                <a:solidFill>
                  <a:prstClr val="black"/>
                </a:solidFill>
                <a:latin typeface="Calibri"/>
                <a:ea typeface="Verdana" panose="020B0604030504040204" pitchFamily="34" charset="0"/>
              </a:rPr>
              <a:t> </a:t>
            </a:r>
            <a:r>
              <a:rPr lang="en-GB" dirty="0" err="1">
                <a:solidFill>
                  <a:prstClr val="black"/>
                </a:solidFill>
                <a:latin typeface="Calibri"/>
                <a:ea typeface="Verdana" panose="020B0604030504040204" pitchFamily="34" charset="0"/>
              </a:rPr>
              <a:t>electronice</a:t>
            </a:r>
            <a:endParaRPr lang="en-GB" dirty="0">
              <a:solidFill>
                <a:prstClr val="black"/>
              </a:solidFill>
              <a:latin typeface="Calibri"/>
              <a:ea typeface="Verdana" panose="020B0604030504040204" pitchFamily="34" charset="0"/>
            </a:endParaRPr>
          </a:p>
          <a:p>
            <a:pPr marL="342900" lvl="0" indent="-342900" algn="just" eaLnBrk="0" fontAlgn="base" hangingPunct="0">
              <a:lnSpc>
                <a:spcPct val="100000"/>
              </a:lnSpc>
              <a:spcBef>
                <a:spcPct val="20000"/>
              </a:spcBef>
              <a:spcAft>
                <a:spcPct val="0"/>
              </a:spcAft>
            </a:pPr>
            <a:r>
              <a:rPr lang="ro-RO" dirty="0">
                <a:solidFill>
                  <a:prstClr val="black"/>
                </a:solidFill>
                <a:latin typeface="Calibri"/>
                <a:ea typeface="Verdana" panose="020B0604030504040204" pitchFamily="34" charset="0"/>
              </a:rPr>
              <a:t>Să c</a:t>
            </a:r>
            <a:r>
              <a:rPr lang="en-GB" dirty="0" err="1">
                <a:solidFill>
                  <a:prstClr val="black"/>
                </a:solidFill>
                <a:latin typeface="Calibri"/>
                <a:ea typeface="Verdana" panose="020B0604030504040204" pitchFamily="34" charset="0"/>
              </a:rPr>
              <a:t>ompare</a:t>
            </a:r>
            <a:r>
              <a:rPr lang="en-GB" dirty="0">
                <a:solidFill>
                  <a:prstClr val="black"/>
                </a:solidFill>
                <a:latin typeface="Calibri"/>
                <a:ea typeface="Verdana" panose="020B0604030504040204" pitchFamily="34" charset="0"/>
              </a:rPr>
              <a:t> </a:t>
            </a:r>
            <a:r>
              <a:rPr lang="ro-RO" dirty="0">
                <a:solidFill>
                  <a:prstClr val="black"/>
                </a:solidFill>
                <a:latin typeface="Calibri"/>
                <a:ea typeface="Verdana" panose="020B0604030504040204" pitchFamily="34" charset="0"/>
              </a:rPr>
              <a:t>„</a:t>
            </a:r>
            <a:r>
              <a:rPr lang="en-GB" dirty="0" err="1">
                <a:solidFill>
                  <a:prstClr val="black"/>
                </a:solidFill>
                <a:latin typeface="Calibri"/>
                <a:ea typeface="Verdana" panose="020B0604030504040204" pitchFamily="34" charset="0"/>
              </a:rPr>
              <a:t>criminalistica</a:t>
            </a:r>
            <a:r>
              <a:rPr lang="en-GB" dirty="0">
                <a:solidFill>
                  <a:prstClr val="black"/>
                </a:solidFill>
                <a:latin typeface="Calibri"/>
                <a:ea typeface="Verdana" panose="020B0604030504040204" pitchFamily="34" charset="0"/>
              </a:rPr>
              <a:t> </a:t>
            </a:r>
            <a:r>
              <a:rPr lang="en-GB" dirty="0" err="1">
                <a:solidFill>
                  <a:prstClr val="black"/>
                </a:solidFill>
                <a:latin typeface="Calibri"/>
                <a:ea typeface="Verdana" panose="020B0604030504040204" pitchFamily="34" charset="0"/>
              </a:rPr>
              <a:t>digitală</a:t>
            </a:r>
            <a:r>
              <a:rPr lang="ro-RO" dirty="0">
                <a:solidFill>
                  <a:prstClr val="black"/>
                </a:solidFill>
                <a:latin typeface="Calibri"/>
                <a:ea typeface="Verdana" panose="020B0604030504040204" pitchFamily="34" charset="0"/>
              </a:rPr>
              <a:t>” cu „criminalistica tradițională”</a:t>
            </a:r>
            <a:endParaRPr lang="en-GB" dirty="0">
              <a:solidFill>
                <a:prstClr val="black"/>
              </a:solidFill>
              <a:latin typeface="Calibri"/>
              <a:ea typeface="Verdana" panose="020B0604030504040204" pitchFamily="34" charset="0"/>
            </a:endParaRPr>
          </a:p>
          <a:p>
            <a:pPr marL="342900" lvl="0" indent="-342900" algn="just" eaLnBrk="0" fontAlgn="base" hangingPunct="0">
              <a:lnSpc>
                <a:spcPct val="100000"/>
              </a:lnSpc>
              <a:spcBef>
                <a:spcPct val="20000"/>
              </a:spcBef>
              <a:spcAft>
                <a:spcPct val="0"/>
              </a:spcAft>
            </a:pPr>
            <a:r>
              <a:rPr lang="ro-RO" dirty="0">
                <a:solidFill>
                  <a:prstClr val="black"/>
                </a:solidFill>
                <a:latin typeface="Calibri"/>
                <a:ea typeface="Verdana" panose="020B0604030504040204" pitchFamily="34" charset="0"/>
              </a:rPr>
              <a:t>Să i</a:t>
            </a:r>
            <a:r>
              <a:rPr lang="en-GB" dirty="0" err="1">
                <a:solidFill>
                  <a:prstClr val="black"/>
                </a:solidFill>
                <a:latin typeface="Calibri"/>
                <a:ea typeface="Verdana" panose="020B0604030504040204" pitchFamily="34" charset="0"/>
              </a:rPr>
              <a:t>dentif</a:t>
            </a:r>
            <a:r>
              <a:rPr lang="ro-RO" dirty="0" err="1">
                <a:solidFill>
                  <a:prstClr val="black"/>
                </a:solidFill>
                <a:latin typeface="Calibri"/>
                <a:ea typeface="Verdana" panose="020B0604030504040204" pitchFamily="34" charset="0"/>
              </a:rPr>
              <a:t>ice</a:t>
            </a:r>
            <a:r>
              <a:rPr lang="ro-RO" dirty="0">
                <a:solidFill>
                  <a:prstClr val="black"/>
                </a:solidFill>
                <a:latin typeface="Calibri"/>
                <a:ea typeface="Verdana" panose="020B0604030504040204" pitchFamily="34" charset="0"/>
              </a:rPr>
              <a:t> patru etape-cheie ale unei examinări criminalistice digitale</a:t>
            </a:r>
            <a:endParaRPr lang="en-GB" dirty="0">
              <a:solidFill>
                <a:prstClr val="black"/>
              </a:solidFill>
              <a:latin typeface="Calibri"/>
              <a:ea typeface="Verdana" panose="020B0604030504040204" pitchFamily="34" charset="0"/>
            </a:endParaRPr>
          </a:p>
          <a:p>
            <a:pPr marL="0" indent="0">
              <a:buNone/>
            </a:pPr>
            <a:endParaRPr lang="en-US" dirty="0"/>
          </a:p>
        </p:txBody>
      </p:sp>
      <p:sp>
        <p:nvSpPr>
          <p:cNvPr id="3" name="Slide Number Placeholder 2"/>
          <p:cNvSpPr>
            <a:spLocks noGrp="1"/>
          </p:cNvSpPr>
          <p:nvPr>
            <p:ph type="sldNum" sz="quarter" idx="10"/>
          </p:nvPr>
        </p:nvSpPr>
        <p:spPr/>
        <p:txBody>
          <a:bodyPr/>
          <a:lstStyle/>
          <a:p>
            <a:fld id="{49C04F3A-82BD-4011-AADB-1F79FD7DF4BC}" type="slidenum">
              <a:rPr lang="en-GB" smtClean="0"/>
              <a:pPr/>
              <a:t>4</a:t>
            </a:fld>
            <a:endParaRPr lang="en-GB" dirty="0"/>
          </a:p>
        </p:txBody>
      </p:sp>
      <p:sp>
        <p:nvSpPr>
          <p:cNvPr id="4" name="Text Placeholder 3"/>
          <p:cNvSpPr>
            <a:spLocks noGrp="1"/>
          </p:cNvSpPr>
          <p:nvPr>
            <p:ph type="body" sz="quarter" idx="11"/>
          </p:nvPr>
        </p:nvSpPr>
        <p:spPr/>
        <p:txBody>
          <a:bodyPr/>
          <a:lstStyle/>
          <a:p>
            <a:endParaRPr lang="en-GB" dirty="0">
              <a:latin typeface="Verdana" charset="0"/>
              <a:cs typeface="Verdana" charset="0"/>
            </a:endParaRPr>
          </a:p>
          <a:p>
            <a:r>
              <a:rPr lang="ro-RO" dirty="0">
                <a:latin typeface="Verdana" charset="0"/>
                <a:cs typeface="Verdana" charset="0"/>
              </a:rPr>
              <a:t>Obiectivele sesiunii</a:t>
            </a:r>
            <a:endParaRPr lang="en-GB" sz="2000" dirty="0">
              <a:latin typeface="Verdana" charset="0"/>
              <a:cs typeface="Verdana" charset="0"/>
            </a:endParaRPr>
          </a:p>
          <a:p>
            <a:endParaRPr lang="en-US" dirty="0"/>
          </a:p>
        </p:txBody>
      </p:sp>
    </p:spTree>
    <p:extLst>
      <p:ext uri="{BB962C8B-B14F-4D97-AF65-F5344CB8AC3E}">
        <p14:creationId xmlns:p14="http://schemas.microsoft.com/office/powerpoint/2010/main" val="962391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Lemon\Desktop\BackUp\COE Training\Photos\documenting.jpg">
            <a:extLst>
              <a:ext uri="{FF2B5EF4-FFF2-40B4-BE49-F238E27FC236}">
                <a16:creationId xmlns:a16="http://schemas.microsoft.com/office/drawing/2014/main" id="{BFAD447E-C8E8-4C84-9BB1-AABC667DF3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996" b="18363"/>
          <a:stretch/>
        </p:blipFill>
        <p:spPr bwMode="auto">
          <a:xfrm>
            <a:off x="7308304" y="5327767"/>
            <a:ext cx="1763688" cy="119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Document</a:t>
            </a:r>
            <a:r>
              <a:rPr lang="ro-RO" sz="3200" dirty="0" err="1">
                <a:solidFill>
                  <a:schemeClr val="bg1"/>
                </a:solidFill>
                <a:latin typeface="Verdana" charset="0"/>
                <a:cs typeface="Verdana" charset="0"/>
              </a:rPr>
              <a:t>area</a:t>
            </a:r>
            <a:r>
              <a:rPr lang="ro-RO" sz="3200" dirty="0">
                <a:solidFill>
                  <a:schemeClr val="bg1"/>
                </a:solidFill>
                <a:latin typeface="Verdana" charset="0"/>
                <a:cs typeface="Verdana" charset="0"/>
              </a:rPr>
              <a:t> </a:t>
            </a:r>
            <a:r>
              <a:rPr lang="en-GB" sz="3200" dirty="0">
                <a:solidFill>
                  <a:schemeClr val="bg1"/>
                </a:solidFill>
                <a:latin typeface="Verdana" charset="0"/>
                <a:cs typeface="Verdana" charset="0"/>
              </a:rPr>
              <a:t>scene</a:t>
            </a:r>
            <a:r>
              <a:rPr lang="ro-RO" sz="3200" dirty="0">
                <a:solidFill>
                  <a:schemeClr val="bg1"/>
                </a:solidFill>
                <a:latin typeface="Verdana" charset="0"/>
                <a:cs typeface="Verdana" charset="0"/>
              </a:rPr>
              <a:t>i</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r>
              <a:rPr lang="en-GB" dirty="0">
                <a:ea typeface="Verdana" panose="020B0604030504040204" pitchFamily="34" charset="0"/>
              </a:rPr>
              <a:t>S</a:t>
            </a:r>
            <a:r>
              <a:rPr lang="ro-RO" dirty="0" err="1">
                <a:ea typeface="Verdana" panose="020B0604030504040204" pitchFamily="34" charset="0"/>
              </a:rPr>
              <a:t>chițarea</a:t>
            </a:r>
            <a:r>
              <a:rPr lang="ro-RO" dirty="0">
                <a:ea typeface="Verdana" panose="020B0604030504040204" pitchFamily="34" charset="0"/>
              </a:rPr>
              <a:t> </a:t>
            </a:r>
            <a:r>
              <a:rPr lang="en-GB" dirty="0">
                <a:ea typeface="Verdana" panose="020B0604030504040204" pitchFamily="34" charset="0"/>
              </a:rPr>
              <a:t>plan</a:t>
            </a:r>
            <a:r>
              <a:rPr lang="ro-RO" dirty="0">
                <a:ea typeface="Verdana" panose="020B0604030504040204" pitchFamily="34" charset="0"/>
              </a:rPr>
              <a:t>ului</a:t>
            </a:r>
            <a:endParaRPr lang="en-GB" dirty="0">
              <a:ea typeface="Verdana" panose="020B0604030504040204" pitchFamily="34" charset="0"/>
            </a:endParaRPr>
          </a:p>
          <a:p>
            <a:r>
              <a:rPr lang="ro-RO" dirty="0">
                <a:ea typeface="Verdana" panose="020B0604030504040204" pitchFamily="34" charset="0"/>
              </a:rPr>
              <a:t>F</a:t>
            </a:r>
            <a:r>
              <a:rPr lang="en-GB" dirty="0" err="1">
                <a:ea typeface="Verdana" panose="020B0604030504040204" pitchFamily="34" charset="0"/>
              </a:rPr>
              <a:t>otogra</a:t>
            </a:r>
            <a:r>
              <a:rPr lang="ro-RO" dirty="0">
                <a:ea typeface="Verdana" panose="020B0604030504040204" pitchFamily="34" charset="0"/>
              </a:rPr>
              <a:t>fierea</a:t>
            </a:r>
            <a:r>
              <a:rPr lang="en-GB" dirty="0">
                <a:ea typeface="Verdana" panose="020B0604030504040204" pitchFamily="34" charset="0"/>
              </a:rPr>
              <a:t>/</a:t>
            </a:r>
            <a:r>
              <a:rPr lang="ro-RO" dirty="0">
                <a:ea typeface="Verdana" panose="020B0604030504040204" pitchFamily="34" charset="0"/>
              </a:rPr>
              <a:t>înregistrarea integrală a scenei</a:t>
            </a:r>
            <a:endParaRPr lang="en-GB" dirty="0">
              <a:ea typeface="Verdana" panose="020B0604030504040204" pitchFamily="34" charset="0"/>
            </a:endParaRPr>
          </a:p>
          <a:p>
            <a:pPr lvl="1"/>
            <a:r>
              <a:rPr lang="ro-RO" dirty="0">
                <a:ea typeface="Verdana" panose="020B0604030504040204" pitchFamily="34" charset="0"/>
              </a:rPr>
              <a:t>Fotografierea s</a:t>
            </a:r>
            <a:r>
              <a:rPr lang="en-GB" dirty="0" err="1">
                <a:ea typeface="Verdana" panose="020B0604030504040204" pitchFamily="34" charset="0"/>
              </a:rPr>
              <a:t>pecific</a:t>
            </a:r>
            <a:r>
              <a:rPr lang="ro-RO" dirty="0">
                <a:ea typeface="Verdana" panose="020B0604030504040204" pitchFamily="34" charset="0"/>
              </a:rPr>
              <a:t>ă a </a:t>
            </a:r>
            <a:r>
              <a:rPr lang="en-GB" dirty="0">
                <a:ea typeface="Verdana" panose="020B0604030504040204" pitchFamily="34" charset="0"/>
              </a:rPr>
              <a:t>d</a:t>
            </a:r>
            <a:r>
              <a:rPr lang="ro-RO" dirty="0" err="1">
                <a:ea typeface="Verdana" panose="020B0604030504040204" pitchFamily="34" charset="0"/>
              </a:rPr>
              <a:t>ispozitivelor</a:t>
            </a:r>
            <a:r>
              <a:rPr lang="ro-RO" dirty="0">
                <a:ea typeface="Verdana" panose="020B0604030504040204" pitchFamily="34" charset="0"/>
              </a:rPr>
              <a:t> pentru </a:t>
            </a:r>
            <a:r>
              <a:rPr lang="en-GB" dirty="0">
                <a:ea typeface="Verdana" panose="020B0604030504040204" pitchFamily="34" charset="0"/>
              </a:rPr>
              <a:t>refer</a:t>
            </a:r>
            <a:r>
              <a:rPr lang="ro-RO" dirty="0" err="1">
                <a:ea typeface="Verdana" panose="020B0604030504040204" pitchFamily="34" charset="0"/>
              </a:rPr>
              <a:t>ință</a:t>
            </a:r>
            <a:endParaRPr lang="en-GB" dirty="0">
              <a:ea typeface="Verdana" panose="020B0604030504040204" pitchFamily="34" charset="0"/>
            </a:endParaRPr>
          </a:p>
          <a:p>
            <a:r>
              <a:rPr lang="en-GB" dirty="0" err="1">
                <a:ea typeface="Verdana" panose="020B0604030504040204" pitchFamily="34" charset="0"/>
              </a:rPr>
              <a:t>Deta</a:t>
            </a:r>
            <a:r>
              <a:rPr lang="ro-RO" dirty="0" err="1">
                <a:ea typeface="Verdana" panose="020B0604030504040204" pitchFamily="34" charset="0"/>
              </a:rPr>
              <a:t>lierea</a:t>
            </a:r>
            <a:r>
              <a:rPr lang="ro-RO" dirty="0">
                <a:ea typeface="Verdana" panose="020B0604030504040204" pitchFamily="34" charset="0"/>
              </a:rPr>
              <a:t> tuturor </a:t>
            </a:r>
            <a:r>
              <a:rPr lang="en-GB" dirty="0">
                <a:ea typeface="Verdana" panose="020B0604030504040204" pitchFamily="34" charset="0"/>
              </a:rPr>
              <a:t>d</a:t>
            </a:r>
            <a:r>
              <a:rPr lang="ro-RO" dirty="0" err="1">
                <a:ea typeface="Verdana" panose="020B0604030504040204" pitchFamily="34" charset="0"/>
              </a:rPr>
              <a:t>ispozitivelor</a:t>
            </a:r>
            <a:r>
              <a:rPr lang="en-GB" dirty="0">
                <a:ea typeface="Verdana" panose="020B0604030504040204" pitchFamily="34" charset="0"/>
              </a:rPr>
              <a:t> – </a:t>
            </a:r>
            <a:r>
              <a:rPr lang="ro-RO" dirty="0">
                <a:ea typeface="Verdana" panose="020B0604030504040204" pitchFamily="34" charset="0"/>
              </a:rPr>
              <a:t>cu statusul alimentării de la sursă</a:t>
            </a:r>
            <a:endParaRPr lang="en-GB" dirty="0">
              <a:ea typeface="Verdana" panose="020B0604030504040204" pitchFamily="34" charset="0"/>
            </a:endParaRPr>
          </a:p>
          <a:p>
            <a:r>
              <a:rPr lang="en-GB" dirty="0">
                <a:ea typeface="Verdana" panose="020B0604030504040204" pitchFamily="34" charset="0"/>
              </a:rPr>
              <a:t>Con</a:t>
            </a:r>
            <a:r>
              <a:rPr lang="ro-RO" dirty="0" err="1">
                <a:ea typeface="Verdana" panose="020B0604030504040204" pitchFamily="34" charset="0"/>
              </a:rPr>
              <a:t>exiuni</a:t>
            </a:r>
            <a:r>
              <a:rPr lang="ro-RO" dirty="0">
                <a:ea typeface="Verdana" panose="020B0604030504040204" pitchFamily="34" charset="0"/>
              </a:rPr>
              <a:t> și porturi de etichetă</a:t>
            </a:r>
            <a:endParaRPr lang="en-GB" dirty="0">
              <a:ea typeface="Verdana" panose="020B0604030504040204" pitchFamily="34" charset="0"/>
            </a:endParaRPr>
          </a:p>
          <a:p>
            <a:r>
              <a:rPr lang="en-GB" dirty="0">
                <a:ea typeface="Verdana" panose="020B0604030504040204" pitchFamily="34" charset="0"/>
              </a:rPr>
              <a:t>S</a:t>
            </a:r>
            <a:r>
              <a:rPr lang="ro-RO" dirty="0" err="1">
                <a:ea typeface="Verdana" panose="020B0604030504040204" pitchFamily="34" charset="0"/>
              </a:rPr>
              <a:t>tatus</a:t>
            </a:r>
            <a:r>
              <a:rPr lang="ro-RO" dirty="0">
                <a:ea typeface="Verdana" panose="020B0604030504040204" pitchFamily="34" charset="0"/>
              </a:rPr>
              <a:t> ecran</a:t>
            </a:r>
            <a:r>
              <a:rPr lang="en-GB" dirty="0">
                <a:ea typeface="Verdana" panose="020B0604030504040204" pitchFamily="34" charset="0"/>
              </a:rPr>
              <a:t> – </a:t>
            </a:r>
            <a:r>
              <a:rPr lang="ro-RO" dirty="0">
                <a:ea typeface="Verdana" panose="020B0604030504040204" pitchFamily="34" charset="0"/>
              </a:rPr>
              <a:t>dacă este pornit </a:t>
            </a:r>
            <a:r>
              <a:rPr lang="en-GB" dirty="0">
                <a:ea typeface="Verdana" panose="020B0604030504040204" pitchFamily="34" charset="0"/>
              </a:rPr>
              <a:t>(</a:t>
            </a:r>
            <a:r>
              <a:rPr lang="ro-RO" dirty="0">
                <a:ea typeface="Verdana" panose="020B0604030504040204" pitchFamily="34" charset="0"/>
              </a:rPr>
              <a:t>f</a:t>
            </a:r>
            <a:r>
              <a:rPr lang="en-GB" dirty="0" err="1">
                <a:ea typeface="Verdana" panose="020B0604030504040204" pitchFamily="34" charset="0"/>
              </a:rPr>
              <a:t>otogra</a:t>
            </a:r>
            <a:r>
              <a:rPr lang="ro-RO" dirty="0">
                <a:ea typeface="Verdana" panose="020B0604030504040204" pitchFamily="34" charset="0"/>
              </a:rPr>
              <a:t>fiere și înregistrare</a:t>
            </a:r>
            <a:r>
              <a:rPr lang="en-GB" dirty="0">
                <a:ea typeface="Verdana" panose="020B0604030504040204" pitchFamily="34" charset="0"/>
              </a:rPr>
              <a:t>)</a:t>
            </a:r>
          </a:p>
          <a:p>
            <a:r>
              <a:rPr lang="ro-RO" dirty="0">
                <a:ea typeface="Verdana" panose="020B0604030504040204" pitchFamily="34" charset="0"/>
              </a:rPr>
              <a:t>Toate </a:t>
            </a:r>
            <a:r>
              <a:rPr lang="en-GB" dirty="0">
                <a:ea typeface="Verdana" panose="020B0604030504040204" pitchFamily="34" charset="0"/>
              </a:rPr>
              <a:t>ac</a:t>
            </a:r>
            <a:r>
              <a:rPr lang="ro-RO" dirty="0" err="1">
                <a:ea typeface="Verdana" panose="020B0604030504040204" pitchFamily="34" charset="0"/>
              </a:rPr>
              <a:t>țiunile</a:t>
            </a:r>
            <a:r>
              <a:rPr lang="ro-RO" dirty="0">
                <a:ea typeface="Verdana" panose="020B0604030504040204" pitchFamily="34" charset="0"/>
              </a:rPr>
              <a:t> realizate trebuie </a:t>
            </a:r>
            <a:r>
              <a:rPr lang="en-GB" dirty="0" err="1">
                <a:ea typeface="Verdana" panose="020B0604030504040204" pitchFamily="34" charset="0"/>
              </a:rPr>
              <a:t>docume</a:t>
            </a:r>
            <a:r>
              <a:rPr lang="ro-RO" dirty="0" err="1">
                <a:ea typeface="Verdana" panose="020B0604030504040204" pitchFamily="34" charset="0"/>
              </a:rPr>
              <a:t>ntate</a:t>
            </a:r>
            <a:r>
              <a:rPr lang="ro-RO" dirty="0">
                <a:ea typeface="Verdana" panose="020B0604030504040204" pitchFamily="34" charset="0"/>
              </a:rPr>
              <a:t>.</a:t>
            </a:r>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15967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Pe</a:t>
            </a:r>
            <a:r>
              <a:rPr lang="ro-RO" sz="3200" dirty="0" err="1">
                <a:solidFill>
                  <a:schemeClr val="bg1"/>
                </a:solidFill>
                <a:latin typeface="Verdana" charset="0"/>
                <a:cs typeface="Verdana" charset="0"/>
              </a:rPr>
              <a:t>rsoane</a:t>
            </a:r>
            <a:r>
              <a:rPr lang="en-GB" sz="3200" dirty="0">
                <a:solidFill>
                  <a:schemeClr val="bg1"/>
                </a:solidFill>
                <a:latin typeface="Verdana" charset="0"/>
                <a:cs typeface="Verdana" charset="0"/>
              </a:rPr>
              <a:t>/</a:t>
            </a:r>
            <a:r>
              <a:rPr lang="en-GB" sz="3200" dirty="0" err="1">
                <a:solidFill>
                  <a:schemeClr val="bg1"/>
                </a:solidFill>
                <a:latin typeface="Verdana" charset="0"/>
                <a:cs typeface="Verdana" charset="0"/>
              </a:rPr>
              <a:t>Intervi</a:t>
            </a:r>
            <a:r>
              <a:rPr lang="ro-RO" sz="3200" dirty="0">
                <a:solidFill>
                  <a:schemeClr val="bg1"/>
                </a:solidFill>
                <a:latin typeface="Verdana" charset="0"/>
                <a:cs typeface="Verdana" charset="0"/>
              </a:rPr>
              <a:t>uri</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r>
              <a:rPr lang="en-GB" dirty="0">
                <a:ea typeface="Verdana" panose="020B0604030504040204" pitchFamily="34" charset="0"/>
              </a:rPr>
              <a:t>Co</a:t>
            </a:r>
            <a:r>
              <a:rPr lang="ro-RO" dirty="0">
                <a:ea typeface="Verdana" panose="020B0604030504040204" pitchFamily="34" charset="0"/>
              </a:rPr>
              <a:t>ordonate conform legislației/politicii </a:t>
            </a:r>
            <a:r>
              <a:rPr lang="en-GB" dirty="0" err="1">
                <a:ea typeface="Verdana" panose="020B0604030504040204" pitchFamily="34" charset="0"/>
              </a:rPr>
              <a:t>na</a:t>
            </a:r>
            <a:r>
              <a:rPr lang="ro-RO" dirty="0">
                <a:ea typeface="Verdana" panose="020B0604030504040204" pitchFamily="34" charset="0"/>
              </a:rPr>
              <a:t>ț</a:t>
            </a:r>
            <a:r>
              <a:rPr lang="en-GB" dirty="0" err="1">
                <a:ea typeface="Verdana" panose="020B0604030504040204" pitchFamily="34" charset="0"/>
              </a:rPr>
              <a:t>ional</a:t>
            </a:r>
            <a:r>
              <a:rPr lang="ro-RO" dirty="0">
                <a:ea typeface="Verdana" panose="020B0604030504040204" pitchFamily="34" charset="0"/>
              </a:rPr>
              <a:t>e</a:t>
            </a:r>
            <a:endParaRPr lang="en-GB" dirty="0">
              <a:ea typeface="Verdana" panose="020B0604030504040204" pitchFamily="34" charset="0"/>
            </a:endParaRPr>
          </a:p>
          <a:p>
            <a:r>
              <a:rPr lang="en-GB" dirty="0" err="1">
                <a:ea typeface="Verdana" panose="020B0604030504040204" pitchFamily="34" charset="0"/>
              </a:rPr>
              <a:t>Identif</a:t>
            </a:r>
            <a:r>
              <a:rPr lang="ro-RO" dirty="0" err="1">
                <a:ea typeface="Verdana" panose="020B0604030504040204" pitchFamily="34" charset="0"/>
              </a:rPr>
              <a:t>icarea</a:t>
            </a:r>
            <a:r>
              <a:rPr lang="ro-RO" dirty="0">
                <a:ea typeface="Verdana" panose="020B0604030504040204" pitchFamily="34" charset="0"/>
              </a:rPr>
              <a:t> </a:t>
            </a:r>
            <a:r>
              <a:rPr lang="en-GB" dirty="0">
                <a:ea typeface="Verdana" panose="020B0604030504040204" pitchFamily="34" charset="0"/>
              </a:rPr>
              <a:t>pe</a:t>
            </a:r>
            <a:r>
              <a:rPr lang="ro-RO" dirty="0" err="1">
                <a:ea typeface="Verdana" panose="020B0604030504040204" pitchFamily="34" charset="0"/>
              </a:rPr>
              <a:t>rsoanelor</a:t>
            </a:r>
            <a:r>
              <a:rPr lang="en-GB" dirty="0">
                <a:ea typeface="Verdana" panose="020B0604030504040204" pitchFamily="34" charset="0"/>
              </a:rPr>
              <a:t> pre</a:t>
            </a:r>
            <a:r>
              <a:rPr lang="ro-RO" dirty="0" err="1">
                <a:ea typeface="Verdana" panose="020B0604030504040204" pitchFamily="34" charset="0"/>
              </a:rPr>
              <a:t>zente</a:t>
            </a:r>
            <a:endParaRPr lang="en-GB"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înregistrarea</a:t>
            </a:r>
            <a:r>
              <a:rPr lang="en-GB" dirty="0">
                <a:ea typeface="Verdana" panose="020B0604030504040204" pitchFamily="34" charset="0"/>
              </a:rPr>
              <a:t> </a:t>
            </a:r>
            <a:r>
              <a:rPr lang="en-GB" dirty="0" err="1">
                <a:ea typeface="Verdana" panose="020B0604030504040204" pitchFamily="34" charset="0"/>
              </a:rPr>
              <a:t>deta</a:t>
            </a:r>
            <a:r>
              <a:rPr lang="ro-RO" dirty="0" err="1">
                <a:ea typeface="Verdana" panose="020B0604030504040204" pitchFamily="34" charset="0"/>
              </a:rPr>
              <a:t>liilor</a:t>
            </a:r>
            <a:r>
              <a:rPr lang="en-GB" dirty="0">
                <a:ea typeface="Verdana" panose="020B0604030504040204" pitchFamily="34" charset="0"/>
              </a:rPr>
              <a:t>, </a:t>
            </a:r>
            <a:r>
              <a:rPr lang="ro-RO" dirty="0">
                <a:ea typeface="Verdana" panose="020B0604030504040204" pitchFamily="34" charset="0"/>
              </a:rPr>
              <a:t>timpi intrare</a:t>
            </a:r>
            <a:r>
              <a:rPr lang="en-GB" dirty="0">
                <a:ea typeface="Verdana" panose="020B0604030504040204" pitchFamily="34" charset="0"/>
              </a:rPr>
              <a:t>, etc.</a:t>
            </a:r>
          </a:p>
          <a:p>
            <a:r>
              <a:rPr lang="ro-RO" dirty="0">
                <a:ea typeface="Verdana" panose="020B0604030504040204" pitchFamily="34" charset="0"/>
              </a:rPr>
              <a:t>Pot fi de dorit</a:t>
            </a:r>
            <a:r>
              <a:rPr lang="en-GB" dirty="0">
                <a:ea typeface="Verdana" panose="020B0604030504040204" pitchFamily="34" charset="0"/>
              </a:rPr>
              <a:t> –</a:t>
            </a:r>
          </a:p>
          <a:p>
            <a:pPr lvl="1">
              <a:buFont typeface="Wingdings" panose="05000000000000000000" pitchFamily="2" charset="2"/>
              <a:buChar char="Ø"/>
            </a:pPr>
            <a:r>
              <a:rPr lang="ro-RO" dirty="0">
                <a:ea typeface="Verdana" panose="020B0604030504040204" pitchFamily="34" charset="0"/>
              </a:rPr>
              <a:t>obiectivul </a:t>
            </a:r>
            <a:r>
              <a:rPr lang="en-GB" dirty="0">
                <a:ea typeface="Verdana" panose="020B0604030504040204" pitchFamily="34" charset="0"/>
              </a:rPr>
              <a:t>d</a:t>
            </a:r>
            <a:r>
              <a:rPr lang="ro-RO" dirty="0" err="1">
                <a:ea typeface="Verdana" panose="020B0604030504040204" pitchFamily="34" charset="0"/>
              </a:rPr>
              <a:t>ispozitivului</a:t>
            </a:r>
            <a:r>
              <a:rPr lang="en-GB" dirty="0">
                <a:ea typeface="Verdana" panose="020B0604030504040204" pitchFamily="34" charset="0"/>
              </a:rPr>
              <a:t>, </a:t>
            </a:r>
            <a:r>
              <a:rPr lang="ro-RO" dirty="0">
                <a:ea typeface="Verdana" panose="020B0604030504040204" pitchFamily="34" charset="0"/>
              </a:rPr>
              <a:t>proprietar, </a:t>
            </a:r>
            <a:r>
              <a:rPr lang="en-GB" dirty="0">
                <a:ea typeface="Verdana" panose="020B0604030504040204" pitchFamily="34" charset="0"/>
              </a:rPr>
              <a:t>u</a:t>
            </a:r>
            <a:r>
              <a:rPr lang="ro-RO" dirty="0" err="1">
                <a:ea typeface="Verdana" panose="020B0604030504040204" pitchFamily="34" charset="0"/>
              </a:rPr>
              <a:t>tilizator</a:t>
            </a:r>
            <a:r>
              <a:rPr lang="ro-RO" dirty="0">
                <a:ea typeface="Verdana" panose="020B0604030504040204" pitchFamily="34" charset="0"/>
              </a:rPr>
              <a:t>, nume de utilizator</a:t>
            </a:r>
            <a:r>
              <a:rPr lang="en-GB" dirty="0">
                <a:ea typeface="Verdana" panose="020B0604030504040204" pitchFamily="34" charset="0"/>
              </a:rPr>
              <a:t>, </a:t>
            </a:r>
            <a:r>
              <a:rPr lang="en-GB" dirty="0" err="1">
                <a:ea typeface="Verdana" panose="020B0604030504040204" pitchFamily="34" charset="0"/>
              </a:rPr>
              <a:t>informa</a:t>
            </a:r>
            <a:r>
              <a:rPr lang="ro-RO" dirty="0">
                <a:ea typeface="Verdana" panose="020B0604030504040204" pitchFamily="34" charset="0"/>
              </a:rPr>
              <a:t>ții cont</a:t>
            </a:r>
            <a:r>
              <a:rPr lang="en-GB" dirty="0">
                <a:ea typeface="Verdana" panose="020B0604030504040204" pitchFamily="34" charset="0"/>
              </a:rPr>
              <a:t>, </a:t>
            </a:r>
            <a:r>
              <a:rPr lang="en-GB" dirty="0" err="1">
                <a:ea typeface="Verdana" panose="020B0604030504040204" pitchFamily="34" charset="0"/>
              </a:rPr>
              <a:t>documenta</a:t>
            </a:r>
            <a:r>
              <a:rPr lang="ro-RO" dirty="0">
                <a:ea typeface="Verdana" panose="020B0604030504040204" pitchFamily="34" charset="0"/>
              </a:rPr>
              <a:t>ție</a:t>
            </a:r>
            <a:endParaRPr lang="en-GB" dirty="0">
              <a:ea typeface="Verdana" panose="020B0604030504040204" pitchFamily="34" charset="0"/>
            </a:endParaRPr>
          </a:p>
          <a:p>
            <a:pPr lvl="1">
              <a:buFont typeface="Wingdings" panose="05000000000000000000" pitchFamily="2" charset="2"/>
              <a:buChar char="Ø"/>
            </a:pPr>
            <a:r>
              <a:rPr lang="en-GB" dirty="0">
                <a:ea typeface="Verdana" panose="020B0604030504040204" pitchFamily="34" charset="0"/>
              </a:rPr>
              <a:t>pa</a:t>
            </a:r>
            <a:r>
              <a:rPr lang="ro-RO" dirty="0">
                <a:ea typeface="Verdana" panose="020B0604030504040204" pitchFamily="34" charset="0"/>
              </a:rPr>
              <a:t>role</a:t>
            </a:r>
            <a:r>
              <a:rPr lang="en-GB" dirty="0">
                <a:ea typeface="Verdana" panose="020B0604030504040204" pitchFamily="34" charset="0"/>
              </a:rPr>
              <a:t> (d</a:t>
            </a:r>
            <a:r>
              <a:rPr lang="ro-RO" dirty="0" err="1">
                <a:ea typeface="Verdana" panose="020B0604030504040204" pitchFamily="34" charset="0"/>
              </a:rPr>
              <a:t>ispozitive</a:t>
            </a:r>
            <a:r>
              <a:rPr lang="en-GB" dirty="0">
                <a:ea typeface="Verdana" panose="020B0604030504040204" pitchFamily="34" charset="0"/>
              </a:rPr>
              <a:t>, server</a:t>
            </a:r>
            <a:r>
              <a:rPr lang="ro-RO" dirty="0">
                <a:ea typeface="Verdana" panose="020B0604030504040204" pitchFamily="34" charset="0"/>
              </a:rPr>
              <a:t>e</a:t>
            </a:r>
            <a:r>
              <a:rPr lang="en-GB" dirty="0">
                <a:ea typeface="Verdana" panose="020B0604030504040204" pitchFamily="34" charset="0"/>
              </a:rPr>
              <a:t>, </a:t>
            </a:r>
            <a:r>
              <a:rPr lang="ro-RO" dirty="0">
                <a:ea typeface="Verdana" panose="020B0604030504040204" pitchFamily="34" charset="0"/>
              </a:rPr>
              <a:t>criptare</a:t>
            </a:r>
            <a:r>
              <a:rPr lang="en-GB" dirty="0">
                <a:ea typeface="Verdana" panose="020B0604030504040204" pitchFamily="34" charset="0"/>
              </a:rPr>
              <a:t>)</a:t>
            </a:r>
          </a:p>
          <a:p>
            <a:pPr lvl="1">
              <a:buFont typeface="Wingdings" panose="05000000000000000000" pitchFamily="2" charset="2"/>
              <a:buChar char="Ø"/>
            </a:pPr>
            <a:r>
              <a:rPr lang="en-GB" dirty="0" err="1">
                <a:ea typeface="Verdana" panose="020B0604030504040204" pitchFamily="34" charset="0"/>
              </a:rPr>
              <a:t>deta</a:t>
            </a:r>
            <a:r>
              <a:rPr lang="ro-RO" dirty="0">
                <a:ea typeface="Verdana" panose="020B0604030504040204" pitchFamily="34" charset="0"/>
              </a:rPr>
              <a:t>lii</a:t>
            </a:r>
            <a:r>
              <a:rPr lang="en-GB" dirty="0">
                <a:ea typeface="Verdana" panose="020B0604030504040204" pitchFamily="34" charset="0"/>
              </a:rPr>
              <a:t> </a:t>
            </a:r>
            <a:r>
              <a:rPr lang="ro-RO" dirty="0">
                <a:ea typeface="Verdana" panose="020B0604030504040204" pitchFamily="34" charset="0"/>
              </a:rPr>
              <a:t>p</a:t>
            </a:r>
            <a:r>
              <a:rPr lang="en-GB" dirty="0">
                <a:ea typeface="Verdana" panose="020B0604030504040204" pitchFamily="34" charset="0"/>
              </a:rPr>
              <a:t>r</a:t>
            </a:r>
            <a:r>
              <a:rPr lang="ro-RO" dirty="0">
                <a:ea typeface="Verdana" panose="020B0604030504040204" pitchFamily="34" charset="0"/>
              </a:rPr>
              <a:t>ivind stocarea o</a:t>
            </a:r>
            <a:r>
              <a:rPr lang="en-GB" dirty="0" err="1">
                <a:ea typeface="Verdana" panose="020B0604030504040204" pitchFamily="34" charset="0"/>
              </a:rPr>
              <a:t>ffsite</a:t>
            </a:r>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D4C7EE2B-7305-4068-9639-0CCFF7BFB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100" y="5733257"/>
            <a:ext cx="3779875" cy="787474"/>
          </a:xfrm>
          <a:prstGeom prst="rect">
            <a:avLst/>
          </a:prstGeom>
        </p:spPr>
      </p:pic>
    </p:spTree>
    <p:extLst>
      <p:ext uri="{BB962C8B-B14F-4D97-AF65-F5344CB8AC3E}">
        <p14:creationId xmlns:p14="http://schemas.microsoft.com/office/powerpoint/2010/main" val="37145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Ex</a:t>
            </a:r>
            <a:r>
              <a:rPr lang="ro-RO" sz="3200" dirty="0">
                <a:solidFill>
                  <a:schemeClr val="bg1"/>
                </a:solidFill>
                <a:latin typeface="Verdana" charset="0"/>
                <a:cs typeface="Verdana" charset="0"/>
              </a:rPr>
              <a:t>e</a:t>
            </a:r>
            <a:r>
              <a:rPr lang="en-GB" sz="3200" dirty="0" err="1">
                <a:solidFill>
                  <a:schemeClr val="bg1"/>
                </a:solidFill>
                <a:latin typeface="Verdana" charset="0"/>
                <a:cs typeface="Verdana" charset="0"/>
              </a:rPr>
              <a:t>mple</a:t>
            </a:r>
            <a:r>
              <a:rPr lang="ro-RO" sz="3200" dirty="0">
                <a:solidFill>
                  <a:schemeClr val="bg1"/>
                </a:solidFill>
                <a:latin typeface="Verdana" charset="0"/>
                <a:cs typeface="Verdana" charset="0"/>
              </a:rPr>
              <a:t> de </a:t>
            </a:r>
            <a:r>
              <a:rPr lang="en-GB" sz="3200" dirty="0">
                <a:solidFill>
                  <a:schemeClr val="bg1"/>
                </a:solidFill>
                <a:latin typeface="Verdana" charset="0"/>
                <a:cs typeface="Verdana" charset="0"/>
              </a:rPr>
              <a:t>s</a:t>
            </a:r>
            <a:r>
              <a:rPr lang="ro-RO" sz="3200" dirty="0" err="1">
                <a:solidFill>
                  <a:schemeClr val="bg1"/>
                </a:solidFill>
                <a:latin typeface="Verdana" charset="0"/>
                <a:cs typeface="Verdana" charset="0"/>
              </a:rPr>
              <a:t>cene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Grafik 13">
            <a:extLst>
              <a:ext uri="{FF2B5EF4-FFF2-40B4-BE49-F238E27FC236}">
                <a16:creationId xmlns:a16="http://schemas.microsoft.com/office/drawing/2014/main" id="{A96244F8-6C35-41B2-B555-FDA4C29BA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95" t="4359" r="1274" b="2637"/>
          <a:stretch>
            <a:fillRect/>
          </a:stretch>
        </p:blipFill>
        <p:spPr bwMode="auto">
          <a:xfrm>
            <a:off x="728700" y="1227266"/>
            <a:ext cx="7686600" cy="5083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424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Ex</a:t>
            </a:r>
            <a:r>
              <a:rPr lang="ro-RO" sz="3200" dirty="0" err="1">
                <a:solidFill>
                  <a:schemeClr val="bg1"/>
                </a:solidFill>
                <a:latin typeface="Verdana" charset="0"/>
                <a:cs typeface="Verdana" charset="0"/>
              </a:rPr>
              <a:t>emple</a:t>
            </a:r>
            <a:r>
              <a:rPr lang="ro-RO" sz="3200" dirty="0">
                <a:solidFill>
                  <a:schemeClr val="bg1"/>
                </a:solidFill>
                <a:latin typeface="Verdana" charset="0"/>
                <a:cs typeface="Verdana" charset="0"/>
              </a:rPr>
              <a:t> de scene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Grafik 335">
            <a:extLst>
              <a:ext uri="{FF2B5EF4-FFF2-40B4-BE49-F238E27FC236}">
                <a16:creationId xmlns:a16="http://schemas.microsoft.com/office/drawing/2014/main" id="{8500DED8-359E-4EC1-BDBC-FC33F61FCF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395994"/>
            <a:ext cx="7128792" cy="489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088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Gestionarea </a:t>
            </a:r>
            <a:r>
              <a:rPr lang="en-GB" sz="3200" dirty="0">
                <a:solidFill>
                  <a:schemeClr val="bg1"/>
                </a:solidFill>
                <a:latin typeface="Verdana" charset="0"/>
                <a:cs typeface="Verdana" charset="0"/>
              </a:rPr>
              <a:t>d</a:t>
            </a:r>
            <a:r>
              <a:rPr lang="ro-RO" sz="3200" dirty="0" err="1">
                <a:solidFill>
                  <a:schemeClr val="bg1"/>
                </a:solidFill>
                <a:latin typeface="Verdana" charset="0"/>
                <a:cs typeface="Verdana" charset="0"/>
              </a:rPr>
              <a:t>ispozitivelor</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buNone/>
            </a:pPr>
            <a:endParaRPr lang="en-GB" b="1" dirty="0">
              <a:solidFill>
                <a:srgbClr val="0070C0"/>
              </a:solidFill>
            </a:endParaRPr>
          </a:p>
          <a:p>
            <a:pPr marL="0" indent="0">
              <a:buNone/>
            </a:pPr>
            <a:r>
              <a:rPr lang="en-GB" b="1" dirty="0">
                <a:solidFill>
                  <a:srgbClr val="0070C0"/>
                </a:solidFill>
              </a:rPr>
              <a:t>Ca</a:t>
            </a:r>
            <a:r>
              <a:rPr lang="ro-RO" b="1" dirty="0" err="1">
                <a:solidFill>
                  <a:srgbClr val="0070C0"/>
                </a:solidFill>
              </a:rPr>
              <a:t>zul</a:t>
            </a:r>
            <a:r>
              <a:rPr lang="en-GB" b="1" dirty="0">
                <a:solidFill>
                  <a:srgbClr val="0070C0"/>
                </a:solidFill>
              </a:rPr>
              <a:t> A – Computer</a:t>
            </a:r>
            <a:r>
              <a:rPr lang="ro-RO" b="1" dirty="0" err="1">
                <a:solidFill>
                  <a:srgbClr val="0070C0"/>
                </a:solidFill>
              </a:rPr>
              <a:t>ul</a:t>
            </a:r>
            <a:r>
              <a:rPr lang="en-GB" b="1" dirty="0">
                <a:solidFill>
                  <a:srgbClr val="0070C0"/>
                </a:solidFill>
              </a:rPr>
              <a:t> </a:t>
            </a:r>
            <a:r>
              <a:rPr lang="ro-RO" b="1" dirty="0">
                <a:solidFill>
                  <a:srgbClr val="0070C0"/>
                </a:solidFill>
              </a:rPr>
              <a:t>este OPRIT</a:t>
            </a:r>
            <a:endParaRPr lang="en-GB" b="1" dirty="0">
              <a:solidFill>
                <a:srgbClr val="0070C0"/>
              </a:solidFill>
            </a:endParaRPr>
          </a:p>
          <a:p>
            <a:r>
              <a:rPr lang="ro-RO" dirty="0">
                <a:ea typeface="Verdana" panose="020B0604030504040204" pitchFamily="34" charset="0"/>
              </a:rPr>
              <a:t>Nu porniți!</a:t>
            </a:r>
            <a:endParaRPr lang="en-GB" dirty="0">
              <a:ea typeface="Verdana" panose="020B0604030504040204" pitchFamily="34" charset="0"/>
            </a:endParaRPr>
          </a:p>
          <a:p>
            <a:pPr lvl="1"/>
            <a:r>
              <a:rPr lang="en-GB" dirty="0" err="1">
                <a:ea typeface="Verdana" panose="020B0604030504040204" pitchFamily="34" charset="0"/>
              </a:rPr>
              <a:t>Secur</a:t>
            </a:r>
            <a:r>
              <a:rPr lang="ro-RO" dirty="0" err="1">
                <a:ea typeface="Verdana" panose="020B0604030504040204" pitchFamily="34" charset="0"/>
              </a:rPr>
              <a:t>izați</a:t>
            </a:r>
            <a:r>
              <a:rPr lang="en-GB" dirty="0">
                <a:ea typeface="Verdana" panose="020B0604030504040204" pitchFamily="34" charset="0"/>
              </a:rPr>
              <a:t>, </a:t>
            </a:r>
            <a:r>
              <a:rPr lang="ro-RO" dirty="0">
                <a:ea typeface="Verdana" panose="020B0604030504040204" pitchFamily="34" charset="0"/>
              </a:rPr>
              <a:t>f</a:t>
            </a:r>
            <a:r>
              <a:rPr lang="en-GB" dirty="0" err="1">
                <a:ea typeface="Verdana" panose="020B0604030504040204" pitchFamily="34" charset="0"/>
              </a:rPr>
              <a:t>otogra</a:t>
            </a:r>
            <a:r>
              <a:rPr lang="ro-RO" dirty="0" err="1">
                <a:ea typeface="Verdana" panose="020B0604030504040204" pitchFamily="34" charset="0"/>
              </a:rPr>
              <a:t>fiați</a:t>
            </a:r>
            <a:r>
              <a:rPr lang="en-GB" dirty="0">
                <a:ea typeface="Verdana" panose="020B0604030504040204" pitchFamily="34" charset="0"/>
              </a:rPr>
              <a:t>, d</a:t>
            </a:r>
            <a:r>
              <a:rPr lang="ro-RO" dirty="0" err="1">
                <a:ea typeface="Verdana" panose="020B0604030504040204" pitchFamily="34" charset="0"/>
              </a:rPr>
              <a:t>ezasamblați</a:t>
            </a:r>
            <a:endParaRPr lang="en-GB" dirty="0">
              <a:ea typeface="Verdana" panose="020B0604030504040204" pitchFamily="34" charset="0"/>
            </a:endParaRPr>
          </a:p>
          <a:p>
            <a:r>
              <a:rPr lang="ro-RO" dirty="0">
                <a:ea typeface="Verdana" panose="020B0604030504040204" pitchFamily="34" charset="0"/>
              </a:rPr>
              <a:t>Dacă este un dispozitiv </a:t>
            </a:r>
            <a:r>
              <a:rPr lang="en-GB" dirty="0" err="1">
                <a:ea typeface="Verdana" panose="020B0604030504040204" pitchFamily="34" charset="0"/>
              </a:rPr>
              <a:t>portab</a:t>
            </a:r>
            <a:r>
              <a:rPr lang="ro-RO" dirty="0">
                <a:ea typeface="Verdana" panose="020B0604030504040204" pitchFamily="34" charset="0"/>
              </a:rPr>
              <a:t>i</a:t>
            </a:r>
            <a:r>
              <a:rPr lang="en-GB" dirty="0">
                <a:ea typeface="Verdana" panose="020B0604030504040204" pitchFamily="34" charset="0"/>
              </a:rPr>
              <a:t>l, </a:t>
            </a:r>
            <a:r>
              <a:rPr lang="ro-RO" dirty="0">
                <a:ea typeface="Verdana" panose="020B0604030504040204" pitchFamily="34" charset="0"/>
              </a:rPr>
              <a:t>îndepărtați și bateria</a:t>
            </a:r>
            <a:endParaRPr lang="en-GB" dirty="0">
              <a:ea typeface="Verdana" panose="020B0604030504040204" pitchFamily="34" charset="0"/>
            </a:endParaRPr>
          </a:p>
          <a:p>
            <a:pPr marL="0" indent="0" algn="ctr">
              <a:buNone/>
            </a:pPr>
            <a:endParaRPr lang="en-GB" b="1" dirty="0">
              <a:ea typeface="Verdana" panose="020B0604030504040204" pitchFamily="34" charset="0"/>
            </a:endParaRPr>
          </a:p>
          <a:p>
            <a:pPr marL="0" indent="0" algn="ctr">
              <a:buNone/>
            </a:pPr>
            <a:r>
              <a:rPr lang="ro-RO" b="1" dirty="0">
                <a:ea typeface="Verdana" panose="020B0604030504040204" pitchFamily="34" charset="0"/>
              </a:rPr>
              <a:t>Șansa optimă de </a:t>
            </a:r>
            <a:r>
              <a:rPr lang="en-GB" b="1" dirty="0">
                <a:ea typeface="Verdana" panose="020B0604030504040204" pitchFamily="34" charset="0"/>
              </a:rPr>
              <a:t>co</a:t>
            </a:r>
            <a:r>
              <a:rPr lang="ro-RO" b="1" dirty="0" err="1">
                <a:ea typeface="Verdana" panose="020B0604030504040204" pitchFamily="34" charset="0"/>
              </a:rPr>
              <a:t>nformare</a:t>
            </a:r>
            <a:r>
              <a:rPr lang="ro-RO" b="1" dirty="0">
                <a:ea typeface="Verdana" panose="020B0604030504040204" pitchFamily="34" charset="0"/>
              </a:rPr>
              <a:t> cu </a:t>
            </a:r>
            <a:endParaRPr lang="en-GB" b="1" dirty="0">
              <a:ea typeface="Verdana" panose="020B0604030504040204" pitchFamily="34" charset="0"/>
            </a:endParaRPr>
          </a:p>
          <a:p>
            <a:pPr marL="0" indent="0" algn="ctr">
              <a:buNone/>
            </a:pPr>
            <a:r>
              <a:rPr lang="en-GB" b="1" dirty="0">
                <a:ea typeface="Verdana" panose="020B0604030504040204" pitchFamily="34" charset="0"/>
              </a:rPr>
              <a:t>Princip</a:t>
            </a:r>
            <a:r>
              <a:rPr lang="ro-RO" b="1" dirty="0">
                <a:ea typeface="Verdana" panose="020B0604030504040204" pitchFamily="34" charset="0"/>
              </a:rPr>
              <a:t>iul</a:t>
            </a:r>
            <a:r>
              <a:rPr lang="en-GB" b="1" dirty="0">
                <a:ea typeface="Verdana" panose="020B0604030504040204" pitchFamily="34" charset="0"/>
              </a:rPr>
              <a:t> 1</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Bild 2">
            <a:extLst>
              <a:ext uri="{FF2B5EF4-FFF2-40B4-BE49-F238E27FC236}">
                <a16:creationId xmlns:a16="http://schemas.microsoft.com/office/drawing/2014/main" id="{D5C9CDBF-093F-4474-9634-68181BCC806F}"/>
              </a:ext>
            </a:extLst>
          </p:cNvPr>
          <p:cNvPicPr>
            <a:picLocks noChangeAspect="1"/>
          </p:cNvPicPr>
          <p:nvPr/>
        </p:nvPicPr>
        <p:blipFill rotWithShape="1">
          <a:blip r:embed="rId4"/>
          <a:srcRect t="1" b="470"/>
          <a:stretch/>
        </p:blipFill>
        <p:spPr>
          <a:xfrm>
            <a:off x="7331113" y="5323475"/>
            <a:ext cx="1812887" cy="1197256"/>
          </a:xfrm>
          <a:prstGeom prst="rect">
            <a:avLst/>
          </a:prstGeom>
          <a:effectLst/>
        </p:spPr>
      </p:pic>
    </p:spTree>
    <p:extLst>
      <p:ext uri="{BB962C8B-B14F-4D97-AF65-F5344CB8AC3E}">
        <p14:creationId xmlns:p14="http://schemas.microsoft.com/office/powerpoint/2010/main" val="74132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Gestionarea </a:t>
            </a:r>
            <a:r>
              <a:rPr lang="en-GB" sz="3200" dirty="0">
                <a:solidFill>
                  <a:schemeClr val="bg1"/>
                </a:solidFill>
                <a:latin typeface="Verdana" charset="0"/>
                <a:cs typeface="Verdana" charset="0"/>
              </a:rPr>
              <a:t>d</a:t>
            </a:r>
            <a:r>
              <a:rPr lang="ro-RO" sz="3200" dirty="0" err="1">
                <a:solidFill>
                  <a:schemeClr val="bg1"/>
                </a:solidFill>
                <a:latin typeface="Verdana" charset="0"/>
                <a:cs typeface="Verdana" charset="0"/>
              </a:rPr>
              <a:t>ispozitivelor</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buNone/>
            </a:pPr>
            <a:endParaRPr lang="en-GB" b="1" dirty="0">
              <a:solidFill>
                <a:srgbClr val="0070C0"/>
              </a:solidFill>
            </a:endParaRPr>
          </a:p>
          <a:p>
            <a:pPr marL="0" indent="0">
              <a:buNone/>
            </a:pPr>
            <a:r>
              <a:rPr lang="en-GB" b="1" dirty="0">
                <a:solidFill>
                  <a:srgbClr val="0070C0"/>
                </a:solidFill>
              </a:rPr>
              <a:t>Ca</a:t>
            </a:r>
            <a:r>
              <a:rPr lang="ro-RO" b="1" dirty="0" err="1">
                <a:solidFill>
                  <a:srgbClr val="0070C0"/>
                </a:solidFill>
              </a:rPr>
              <a:t>zul</a:t>
            </a:r>
            <a:r>
              <a:rPr lang="en-GB" b="1" dirty="0">
                <a:solidFill>
                  <a:srgbClr val="0070C0"/>
                </a:solidFill>
              </a:rPr>
              <a:t> B – Computer</a:t>
            </a:r>
            <a:r>
              <a:rPr lang="ro-RO" b="1" dirty="0" err="1">
                <a:solidFill>
                  <a:srgbClr val="0070C0"/>
                </a:solidFill>
              </a:rPr>
              <a:t>ul</a:t>
            </a:r>
            <a:r>
              <a:rPr lang="en-GB" b="1" dirty="0">
                <a:solidFill>
                  <a:srgbClr val="0070C0"/>
                </a:solidFill>
              </a:rPr>
              <a:t> </a:t>
            </a:r>
            <a:r>
              <a:rPr lang="ro-RO" b="1" dirty="0">
                <a:solidFill>
                  <a:srgbClr val="0070C0"/>
                </a:solidFill>
              </a:rPr>
              <a:t>este PORNIT</a:t>
            </a:r>
            <a:endParaRPr lang="en-GB" b="1" dirty="0">
              <a:solidFill>
                <a:srgbClr val="0070C0"/>
              </a:solidFill>
            </a:endParaRPr>
          </a:p>
          <a:p>
            <a:r>
              <a:rPr lang="ro-RO" dirty="0">
                <a:ea typeface="Verdana" panose="020B0604030504040204" pitchFamily="34" charset="0"/>
              </a:rPr>
              <a:t>Nu închideți!</a:t>
            </a:r>
            <a:endParaRPr lang="en-GB" dirty="0">
              <a:ea typeface="Verdana" panose="020B0604030504040204" pitchFamily="34" charset="0"/>
            </a:endParaRPr>
          </a:p>
          <a:p>
            <a:pPr lvl="1"/>
            <a:r>
              <a:rPr lang="en-GB" dirty="0" err="1">
                <a:ea typeface="Verdana" panose="020B0604030504040204" pitchFamily="34" charset="0"/>
              </a:rPr>
              <a:t>Secur</a:t>
            </a:r>
            <a:r>
              <a:rPr lang="ro-RO" dirty="0" err="1">
                <a:ea typeface="Verdana" panose="020B0604030504040204" pitchFamily="34" charset="0"/>
              </a:rPr>
              <a:t>izați</a:t>
            </a:r>
            <a:r>
              <a:rPr lang="ro-RO" dirty="0">
                <a:ea typeface="Verdana" panose="020B0604030504040204" pitchFamily="34" charset="0"/>
              </a:rPr>
              <a:t>, f</a:t>
            </a:r>
            <a:r>
              <a:rPr lang="en-GB" dirty="0" err="1">
                <a:ea typeface="Verdana" panose="020B0604030504040204" pitchFamily="34" charset="0"/>
              </a:rPr>
              <a:t>otogra</a:t>
            </a:r>
            <a:r>
              <a:rPr lang="ro-RO" dirty="0" err="1">
                <a:ea typeface="Verdana" panose="020B0604030504040204" pitchFamily="34" charset="0"/>
              </a:rPr>
              <a:t>fiați</a:t>
            </a:r>
            <a:r>
              <a:rPr lang="en-GB" dirty="0">
                <a:ea typeface="Verdana" panose="020B0604030504040204" pitchFamily="34" charset="0"/>
              </a:rPr>
              <a:t>, </a:t>
            </a:r>
            <a:r>
              <a:rPr lang="ro-RO" dirty="0">
                <a:ea typeface="Verdana" panose="020B0604030504040204" pitchFamily="34" charset="0"/>
              </a:rPr>
              <a:t>evaluați</a:t>
            </a:r>
            <a:endParaRPr lang="en-GB" dirty="0">
              <a:ea typeface="Verdana" panose="020B0604030504040204" pitchFamily="34" charset="0"/>
            </a:endParaRPr>
          </a:p>
          <a:p>
            <a:r>
              <a:rPr lang="ro-RO" dirty="0">
                <a:ea typeface="Verdana" panose="020B0604030504040204" pitchFamily="34" charset="0"/>
              </a:rPr>
              <a:t>Intervenție s</a:t>
            </a:r>
            <a:r>
              <a:rPr lang="en-GB" dirty="0" err="1">
                <a:ea typeface="Verdana" panose="020B0604030504040204" pitchFamily="34" charset="0"/>
              </a:rPr>
              <a:t>peciali</a:t>
            </a:r>
            <a:r>
              <a:rPr lang="ro-RO" dirty="0" err="1">
                <a:ea typeface="Verdana" panose="020B0604030504040204" pitchFamily="34" charset="0"/>
              </a:rPr>
              <a:t>zată</a:t>
            </a:r>
            <a:endParaRPr lang="en-GB" dirty="0">
              <a:ea typeface="Verdana" panose="020B0604030504040204" pitchFamily="34" charset="0"/>
            </a:endParaRPr>
          </a:p>
          <a:p>
            <a:r>
              <a:rPr lang="ro-RO" dirty="0">
                <a:ea typeface="Verdana" panose="020B0604030504040204" pitchFamily="34" charset="0"/>
              </a:rPr>
              <a:t>Luați în c</a:t>
            </a:r>
            <a:r>
              <a:rPr lang="en-GB" dirty="0" err="1">
                <a:ea typeface="Verdana" panose="020B0604030504040204" pitchFamily="34" charset="0"/>
              </a:rPr>
              <a:t>onsider</a:t>
            </a:r>
            <a:r>
              <a:rPr lang="ro-RO" dirty="0">
                <a:ea typeface="Verdana" panose="020B0604030504040204" pitchFamily="34" charset="0"/>
              </a:rPr>
              <a:t>are colectarea </a:t>
            </a:r>
            <a:r>
              <a:rPr lang="en-GB" dirty="0">
                <a:ea typeface="Verdana" panose="020B0604030504040204" pitchFamily="34" charset="0"/>
              </a:rPr>
              <a:t> </a:t>
            </a:r>
            <a:r>
              <a:rPr lang="ro-RO" dirty="0">
                <a:ea typeface="Verdana" panose="020B0604030504040204" pitchFamily="34" charset="0"/>
              </a:rPr>
              <a:t>„datelor în timp real” (l</a:t>
            </a:r>
            <a:r>
              <a:rPr lang="en-GB" dirty="0" err="1">
                <a:ea typeface="Verdana" panose="020B0604030504040204" pitchFamily="34" charset="0"/>
              </a:rPr>
              <a:t>ive</a:t>
            </a:r>
            <a:r>
              <a:rPr lang="ro-RO" dirty="0">
                <a:ea typeface="Verdana" panose="020B0604030504040204" pitchFamily="34" charset="0"/>
              </a:rPr>
              <a:t>)</a:t>
            </a:r>
            <a:endParaRPr lang="en-GB" dirty="0">
              <a:ea typeface="Verdana" panose="020B0604030504040204" pitchFamily="34" charset="0"/>
            </a:endParaRPr>
          </a:p>
          <a:p>
            <a:pPr marL="0" indent="0" algn="ctr">
              <a:buNone/>
            </a:pPr>
            <a:endParaRPr lang="en-GB" b="1" dirty="0">
              <a:ea typeface="Verdana" panose="020B0604030504040204" pitchFamily="34" charset="0"/>
            </a:endParaRPr>
          </a:p>
          <a:p>
            <a:pPr marL="0" indent="0" algn="ctr">
              <a:buNone/>
            </a:pPr>
            <a:r>
              <a:rPr lang="ro-RO" b="1" dirty="0">
                <a:ea typeface="Verdana" panose="020B0604030504040204" pitchFamily="34" charset="0"/>
              </a:rPr>
              <a:t>Șanse mai slabe de </a:t>
            </a:r>
            <a:r>
              <a:rPr lang="en-GB" b="1" dirty="0">
                <a:ea typeface="Verdana" panose="020B0604030504040204" pitchFamily="34" charset="0"/>
              </a:rPr>
              <a:t>co</a:t>
            </a:r>
            <a:r>
              <a:rPr lang="ro-RO" b="1" dirty="0" err="1">
                <a:ea typeface="Verdana" panose="020B0604030504040204" pitchFamily="34" charset="0"/>
              </a:rPr>
              <a:t>nformare</a:t>
            </a:r>
            <a:r>
              <a:rPr lang="ro-RO" b="1" dirty="0">
                <a:ea typeface="Verdana" panose="020B0604030504040204" pitchFamily="34" charset="0"/>
              </a:rPr>
              <a:t> cu </a:t>
            </a:r>
          </a:p>
          <a:p>
            <a:pPr marL="0" indent="0" algn="ctr">
              <a:buNone/>
            </a:pPr>
            <a:r>
              <a:rPr lang="ro-RO" b="1" dirty="0">
                <a:ea typeface="Verdana" panose="020B0604030504040204" pitchFamily="34" charset="0"/>
              </a:rPr>
              <a:t>P</a:t>
            </a:r>
            <a:r>
              <a:rPr lang="en-GB" b="1" dirty="0" err="1">
                <a:ea typeface="Verdana" panose="020B0604030504040204" pitchFamily="34" charset="0"/>
              </a:rPr>
              <a:t>rincip</a:t>
            </a:r>
            <a:r>
              <a:rPr lang="ro-RO" b="1" dirty="0">
                <a:ea typeface="Verdana" panose="020B0604030504040204" pitchFamily="34" charset="0"/>
              </a:rPr>
              <a:t>iul</a:t>
            </a:r>
            <a:r>
              <a:rPr lang="en-GB" b="1" dirty="0">
                <a:ea typeface="Verdana" panose="020B0604030504040204" pitchFamily="34" charset="0"/>
              </a:rPr>
              <a:t> 1</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Bild 2">
            <a:extLst>
              <a:ext uri="{FF2B5EF4-FFF2-40B4-BE49-F238E27FC236}">
                <a16:creationId xmlns:a16="http://schemas.microsoft.com/office/drawing/2014/main" id="{D5C9CDBF-093F-4474-9634-68181BCC806F}"/>
              </a:ext>
            </a:extLst>
          </p:cNvPr>
          <p:cNvPicPr>
            <a:picLocks noChangeAspect="1"/>
          </p:cNvPicPr>
          <p:nvPr/>
        </p:nvPicPr>
        <p:blipFill rotWithShape="1">
          <a:blip r:embed="rId4"/>
          <a:srcRect t="1" b="470"/>
          <a:stretch/>
        </p:blipFill>
        <p:spPr>
          <a:xfrm>
            <a:off x="7331113" y="5323475"/>
            <a:ext cx="1812887" cy="1197256"/>
          </a:xfrm>
          <a:prstGeom prst="rect">
            <a:avLst/>
          </a:prstGeom>
          <a:effectLst/>
        </p:spPr>
      </p:pic>
    </p:spTree>
    <p:extLst>
      <p:ext uri="{BB962C8B-B14F-4D97-AF65-F5344CB8AC3E}">
        <p14:creationId xmlns:p14="http://schemas.microsoft.com/office/powerpoint/2010/main" val="155449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Gestionarea </a:t>
            </a:r>
            <a:r>
              <a:rPr lang="en-GB" sz="3200" dirty="0">
                <a:solidFill>
                  <a:schemeClr val="bg1"/>
                </a:solidFill>
                <a:latin typeface="Verdana" charset="0"/>
                <a:cs typeface="Verdana" charset="0"/>
              </a:rPr>
              <a:t>d</a:t>
            </a:r>
            <a:r>
              <a:rPr lang="ro-RO" sz="3200" dirty="0" err="1">
                <a:solidFill>
                  <a:schemeClr val="bg1"/>
                </a:solidFill>
                <a:latin typeface="Verdana" charset="0"/>
                <a:cs typeface="Verdana" charset="0"/>
              </a:rPr>
              <a:t>ispozitivelor</a:t>
            </a:r>
            <a:r>
              <a:rPr lang="ro-RO" sz="3200" dirty="0">
                <a:solidFill>
                  <a:schemeClr val="bg1"/>
                </a:solidFill>
                <a:latin typeface="Verdana" charset="0"/>
                <a:cs typeface="Verdana" charset="0"/>
              </a:rPr>
              <a:t> </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buNone/>
            </a:pPr>
            <a:endParaRPr lang="en-GB" b="1" dirty="0">
              <a:solidFill>
                <a:srgbClr val="0070C0"/>
              </a:solidFill>
            </a:endParaRPr>
          </a:p>
          <a:p>
            <a:pPr marL="0" indent="0">
              <a:buNone/>
            </a:pPr>
            <a:r>
              <a:rPr lang="en-GB" b="1" dirty="0">
                <a:solidFill>
                  <a:srgbClr val="0070C0"/>
                </a:solidFill>
              </a:rPr>
              <a:t>Ca</a:t>
            </a:r>
            <a:r>
              <a:rPr lang="ro-RO" b="1" dirty="0" err="1">
                <a:solidFill>
                  <a:srgbClr val="0070C0"/>
                </a:solidFill>
              </a:rPr>
              <a:t>zul</a:t>
            </a:r>
            <a:r>
              <a:rPr lang="en-GB" b="1" dirty="0">
                <a:solidFill>
                  <a:srgbClr val="0070C0"/>
                </a:solidFill>
              </a:rPr>
              <a:t> C – </a:t>
            </a:r>
            <a:r>
              <a:rPr lang="ro-RO" b="1" dirty="0">
                <a:solidFill>
                  <a:srgbClr val="0070C0"/>
                </a:solidFill>
              </a:rPr>
              <a:t>Nu puteți d</a:t>
            </a:r>
            <a:r>
              <a:rPr lang="en-GB" b="1" dirty="0" err="1">
                <a:solidFill>
                  <a:srgbClr val="0070C0"/>
                </a:solidFill>
              </a:rPr>
              <a:t>etermin</a:t>
            </a:r>
            <a:r>
              <a:rPr lang="ro-RO" b="1" dirty="0">
                <a:solidFill>
                  <a:srgbClr val="0070C0"/>
                </a:solidFill>
              </a:rPr>
              <a:t>a</a:t>
            </a:r>
            <a:endParaRPr lang="en-GB" b="1" dirty="0">
              <a:solidFill>
                <a:srgbClr val="0070C0"/>
              </a:solidFill>
            </a:endParaRPr>
          </a:p>
          <a:p>
            <a:r>
              <a:rPr lang="ro-RO" dirty="0">
                <a:ea typeface="Verdana" panose="020B0604030504040204" pitchFamily="34" charset="0"/>
              </a:rPr>
              <a:t>Presupuneți că este OPRIT</a:t>
            </a:r>
            <a:endParaRPr lang="en-GB" dirty="0">
              <a:ea typeface="Verdana" panose="020B0604030504040204" pitchFamily="34" charset="0"/>
            </a:endParaRPr>
          </a:p>
          <a:p>
            <a:r>
              <a:rPr lang="ro-RO" dirty="0">
                <a:ea typeface="Verdana" panose="020B0604030504040204" pitchFamily="34" charset="0"/>
              </a:rPr>
              <a:t>Îndepărtați sursa de alimentare</a:t>
            </a:r>
            <a:endParaRPr lang="en-GB" dirty="0">
              <a:ea typeface="Verdana" panose="020B0604030504040204" pitchFamily="34" charset="0"/>
            </a:endParaRPr>
          </a:p>
          <a:p>
            <a:pPr lvl="1"/>
            <a:r>
              <a:rPr lang="en-GB" dirty="0" err="1">
                <a:ea typeface="Verdana" panose="020B0604030504040204" pitchFamily="34" charset="0"/>
              </a:rPr>
              <a:t>Secur</a:t>
            </a:r>
            <a:r>
              <a:rPr lang="ro-RO" dirty="0" err="1">
                <a:ea typeface="Verdana" panose="020B0604030504040204" pitchFamily="34" charset="0"/>
              </a:rPr>
              <a:t>izați</a:t>
            </a:r>
            <a:r>
              <a:rPr lang="en-GB" dirty="0">
                <a:ea typeface="Verdana" panose="020B0604030504040204" pitchFamily="34" charset="0"/>
              </a:rPr>
              <a:t>, </a:t>
            </a:r>
            <a:r>
              <a:rPr lang="ro-RO" dirty="0">
                <a:ea typeface="Verdana" panose="020B0604030504040204" pitchFamily="34" charset="0"/>
              </a:rPr>
              <a:t>f</a:t>
            </a:r>
            <a:r>
              <a:rPr lang="en-GB" dirty="0" err="1">
                <a:ea typeface="Verdana" panose="020B0604030504040204" pitchFamily="34" charset="0"/>
              </a:rPr>
              <a:t>otogra</a:t>
            </a:r>
            <a:r>
              <a:rPr lang="ro-RO" dirty="0" err="1">
                <a:ea typeface="Verdana" panose="020B0604030504040204" pitchFamily="34" charset="0"/>
              </a:rPr>
              <a:t>fiați</a:t>
            </a:r>
            <a:r>
              <a:rPr lang="en-GB" dirty="0">
                <a:ea typeface="Verdana" panose="020B0604030504040204" pitchFamily="34" charset="0"/>
              </a:rPr>
              <a:t>, d</a:t>
            </a:r>
            <a:r>
              <a:rPr lang="ro-RO" dirty="0" err="1">
                <a:ea typeface="Verdana" panose="020B0604030504040204" pitchFamily="34" charset="0"/>
              </a:rPr>
              <a:t>ezasamblați</a:t>
            </a:r>
            <a:endParaRPr lang="en-GB" dirty="0">
              <a:ea typeface="Verdana" panose="020B0604030504040204" pitchFamily="34" charset="0"/>
            </a:endParaRPr>
          </a:p>
          <a:p>
            <a:pPr marL="0" indent="0">
              <a:buNone/>
            </a:pPr>
            <a:endParaRPr lang="en-GB" dirty="0">
              <a:ea typeface="Verdana" panose="020B0604030504040204" pitchFamily="34" charset="0"/>
            </a:endParaRPr>
          </a:p>
          <a:p>
            <a:pPr marL="0" indent="0" algn="ctr">
              <a:buNone/>
            </a:pPr>
            <a:r>
              <a:rPr lang="ro-RO" b="1" dirty="0">
                <a:ea typeface="Verdana" panose="020B0604030504040204" pitchFamily="34" charset="0"/>
              </a:rPr>
              <a:t>Oarecare șanse de </a:t>
            </a:r>
            <a:r>
              <a:rPr lang="en-GB" b="1" dirty="0">
                <a:ea typeface="Verdana" panose="020B0604030504040204" pitchFamily="34" charset="0"/>
              </a:rPr>
              <a:t>co</a:t>
            </a:r>
            <a:r>
              <a:rPr lang="ro-RO" b="1" dirty="0" err="1">
                <a:ea typeface="Verdana" panose="020B0604030504040204" pitchFamily="34" charset="0"/>
              </a:rPr>
              <a:t>nformare</a:t>
            </a:r>
            <a:r>
              <a:rPr lang="ro-RO" b="1" dirty="0">
                <a:ea typeface="Verdana" panose="020B0604030504040204" pitchFamily="34" charset="0"/>
              </a:rPr>
              <a:t> cu</a:t>
            </a:r>
            <a:r>
              <a:rPr lang="en-GB" b="1" dirty="0">
                <a:ea typeface="Verdana" panose="020B0604030504040204" pitchFamily="34" charset="0"/>
              </a:rPr>
              <a:t> </a:t>
            </a:r>
          </a:p>
          <a:p>
            <a:pPr marL="0" indent="0" algn="ctr">
              <a:buNone/>
            </a:pPr>
            <a:r>
              <a:rPr lang="en-GB" b="1" dirty="0">
                <a:ea typeface="Verdana" panose="020B0604030504040204" pitchFamily="34" charset="0"/>
              </a:rPr>
              <a:t>Princip</a:t>
            </a:r>
            <a:r>
              <a:rPr lang="ro-RO" b="1" dirty="0">
                <a:ea typeface="Verdana" panose="020B0604030504040204" pitchFamily="34" charset="0"/>
              </a:rPr>
              <a:t>iul</a:t>
            </a:r>
            <a:r>
              <a:rPr lang="en-GB" b="1" dirty="0">
                <a:ea typeface="Verdana" panose="020B0604030504040204" pitchFamily="34" charset="0"/>
              </a:rPr>
              <a:t> 1</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Bild 2">
            <a:extLst>
              <a:ext uri="{FF2B5EF4-FFF2-40B4-BE49-F238E27FC236}">
                <a16:creationId xmlns:a16="http://schemas.microsoft.com/office/drawing/2014/main" id="{D5C9CDBF-093F-4474-9634-68181BCC806F}"/>
              </a:ext>
            </a:extLst>
          </p:cNvPr>
          <p:cNvPicPr>
            <a:picLocks noChangeAspect="1"/>
          </p:cNvPicPr>
          <p:nvPr/>
        </p:nvPicPr>
        <p:blipFill rotWithShape="1">
          <a:blip r:embed="rId4"/>
          <a:srcRect t="1" b="470"/>
          <a:stretch/>
        </p:blipFill>
        <p:spPr>
          <a:xfrm>
            <a:off x="7331113" y="5323475"/>
            <a:ext cx="1812887" cy="1197256"/>
          </a:xfrm>
          <a:prstGeom prst="rect">
            <a:avLst/>
          </a:prstGeom>
          <a:effectLst/>
        </p:spPr>
      </p:pic>
    </p:spTree>
    <p:extLst>
      <p:ext uri="{BB962C8B-B14F-4D97-AF65-F5344CB8AC3E}">
        <p14:creationId xmlns:p14="http://schemas.microsoft.com/office/powerpoint/2010/main" val="134308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R</a:t>
            </a:r>
            <a:r>
              <a:rPr lang="en-GB" sz="3200" dirty="0">
                <a:solidFill>
                  <a:schemeClr val="bg1"/>
                </a:solidFill>
                <a:latin typeface="Verdana" charset="0"/>
                <a:cs typeface="Verdana" charset="0"/>
              </a:rPr>
              <a:t>e</a:t>
            </a:r>
            <a:r>
              <a:rPr lang="ro-RO" sz="3200" dirty="0" err="1">
                <a:solidFill>
                  <a:schemeClr val="bg1"/>
                </a:solidFill>
                <a:latin typeface="Verdana" charset="0"/>
                <a:cs typeface="Verdana" charset="0"/>
              </a:rPr>
              <a:t>țele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buNone/>
            </a:pPr>
            <a:r>
              <a:rPr lang="en-GB" dirty="0">
                <a:ea typeface="Verdana" panose="020B0604030504040204" pitchFamily="34" charset="0"/>
              </a:rPr>
              <a:t>Contact</a:t>
            </a:r>
            <a:r>
              <a:rPr lang="ro-RO" dirty="0">
                <a:ea typeface="Verdana" panose="020B0604030504040204" pitchFamily="34" charset="0"/>
              </a:rPr>
              <a:t>ați un</a:t>
            </a:r>
            <a:r>
              <a:rPr lang="en-GB" dirty="0">
                <a:ea typeface="Verdana" panose="020B0604030504040204" pitchFamily="34" charset="0"/>
              </a:rPr>
              <a:t> specialist</a:t>
            </a:r>
          </a:p>
          <a:p>
            <a:pPr marL="0" indent="0">
              <a:buNone/>
            </a:pPr>
            <a:endParaRPr lang="en-GB"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Căutarea mai multor </a:t>
            </a:r>
            <a:r>
              <a:rPr lang="en-GB" dirty="0">
                <a:ea typeface="Verdana" panose="020B0604030504040204" pitchFamily="34" charset="0"/>
              </a:rPr>
              <a:t>computer</a:t>
            </a:r>
            <a:r>
              <a:rPr lang="ro-RO" dirty="0">
                <a:ea typeface="Verdana" panose="020B0604030504040204" pitchFamily="34" charset="0"/>
              </a:rPr>
              <a:t>e</a:t>
            </a:r>
            <a:endParaRPr lang="en-GB"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Server c</a:t>
            </a:r>
            <a:r>
              <a:rPr lang="en-GB" dirty="0" err="1">
                <a:ea typeface="Verdana" panose="020B0604030504040204" pitchFamily="34" charset="0"/>
              </a:rPr>
              <a:t>entral</a:t>
            </a:r>
            <a:endParaRPr lang="en-GB" dirty="0">
              <a:ea typeface="Verdana" panose="020B0604030504040204" pitchFamily="34" charset="0"/>
            </a:endParaRPr>
          </a:p>
          <a:p>
            <a:pPr lvl="1">
              <a:buFont typeface="Wingdings" panose="05000000000000000000" pitchFamily="2" charset="2"/>
              <a:buChar char="Ø"/>
            </a:pPr>
            <a:r>
              <a:rPr lang="en-GB" dirty="0" err="1">
                <a:ea typeface="Verdana" panose="020B0604030504040204" pitchFamily="34" charset="0"/>
              </a:rPr>
              <a:t>Cabl</a:t>
            </a:r>
            <a:r>
              <a:rPr lang="ro-RO" dirty="0" err="1">
                <a:ea typeface="Verdana" panose="020B0604030504040204" pitchFamily="34" charset="0"/>
              </a:rPr>
              <a:t>aj</a:t>
            </a:r>
            <a:endParaRPr lang="en-GB" dirty="0">
              <a:ea typeface="Verdana" panose="020B0604030504040204" pitchFamily="34" charset="0"/>
            </a:endParaRPr>
          </a:p>
          <a:p>
            <a:pPr lvl="1">
              <a:buFont typeface="Wingdings" panose="05000000000000000000" pitchFamily="2" charset="2"/>
              <a:buChar char="Ø"/>
            </a:pPr>
            <a:r>
              <a:rPr lang="en-GB" dirty="0">
                <a:ea typeface="Verdana" panose="020B0604030504040204" pitchFamily="34" charset="0"/>
              </a:rPr>
              <a:t>Router</a:t>
            </a:r>
          </a:p>
          <a:p>
            <a:pPr lvl="1">
              <a:buFont typeface="Wingdings" panose="05000000000000000000" pitchFamily="2" charset="2"/>
              <a:buChar char="Ø"/>
            </a:pPr>
            <a:r>
              <a:rPr lang="ro-RO" dirty="0">
                <a:ea typeface="Verdana" panose="020B0604030504040204" pitchFamily="34" charset="0"/>
              </a:rPr>
              <a:t>Se poate afla altundeva</a:t>
            </a:r>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Grafik 337">
            <a:extLst>
              <a:ext uri="{FF2B5EF4-FFF2-40B4-BE49-F238E27FC236}">
                <a16:creationId xmlns:a16="http://schemas.microsoft.com/office/drawing/2014/main" id="{CA7596EB-6A12-4171-B308-0F64C2BEFA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76018" y="3276600"/>
            <a:ext cx="4860032" cy="3218786"/>
          </a:xfrm>
          <a:prstGeom prst="rect">
            <a:avLst/>
          </a:prstGeom>
          <a:noFill/>
          <a:ln>
            <a:noFill/>
          </a:ln>
        </p:spPr>
      </p:pic>
    </p:spTree>
    <p:extLst>
      <p:ext uri="{BB962C8B-B14F-4D97-AF65-F5344CB8AC3E}">
        <p14:creationId xmlns:p14="http://schemas.microsoft.com/office/powerpoint/2010/main" val="405959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091381" y="190500"/>
            <a:ext cx="794466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Telefoane m</a:t>
            </a:r>
            <a:r>
              <a:rPr lang="en-GB" sz="3200" dirty="0" err="1">
                <a:solidFill>
                  <a:schemeClr val="bg1"/>
                </a:solidFill>
                <a:latin typeface="Verdana" charset="0"/>
                <a:cs typeface="Verdana" charset="0"/>
              </a:rPr>
              <a:t>obile</a:t>
            </a:r>
            <a:r>
              <a:rPr lang="en-GB" sz="3200" dirty="0">
                <a:solidFill>
                  <a:schemeClr val="bg1"/>
                </a:solidFill>
                <a:latin typeface="Verdana" charset="0"/>
                <a:cs typeface="Verdana" charset="0"/>
              </a:rPr>
              <a:t>/Smartphone/Tablet</a:t>
            </a:r>
            <a:r>
              <a:rPr lang="ro-RO" sz="3200" dirty="0">
                <a:solidFill>
                  <a:schemeClr val="bg1"/>
                </a:solidFill>
                <a:latin typeface="Verdana" charset="0"/>
                <a:cs typeface="Verdana" charset="0"/>
              </a:rPr>
              <a:t>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buNone/>
            </a:pPr>
            <a:r>
              <a:rPr lang="ro-RO" b="1" dirty="0">
                <a:solidFill>
                  <a:srgbClr val="0070C0"/>
                </a:solidFill>
              </a:rPr>
              <a:t>Dacă este PORNIT</a:t>
            </a:r>
            <a:endParaRPr lang="en-GB" b="1" dirty="0">
              <a:solidFill>
                <a:srgbClr val="0070C0"/>
              </a:solidFill>
            </a:endParaRPr>
          </a:p>
          <a:p>
            <a:pPr lvl="1">
              <a:buFont typeface="Wingdings" panose="05000000000000000000" pitchFamily="2" charset="2"/>
              <a:buChar char="Ø"/>
            </a:pPr>
            <a:r>
              <a:rPr lang="ro-RO" dirty="0">
                <a:ea typeface="Verdana" panose="020B0604030504040204" pitchFamily="34" charset="0"/>
              </a:rPr>
              <a:t>Nu opriți</a:t>
            </a:r>
            <a:endParaRPr lang="en-GB" dirty="0">
              <a:ea typeface="Verdana" panose="020B0604030504040204" pitchFamily="34" charset="0"/>
            </a:endParaRPr>
          </a:p>
          <a:p>
            <a:pPr lvl="1">
              <a:buFont typeface="Wingdings" panose="05000000000000000000" pitchFamily="2" charset="2"/>
              <a:buChar char="Ø"/>
            </a:pPr>
            <a:r>
              <a:rPr lang="en-GB" dirty="0">
                <a:ea typeface="Verdana" panose="020B0604030504040204" pitchFamily="34" charset="0"/>
              </a:rPr>
              <a:t>Document</a:t>
            </a:r>
            <a:r>
              <a:rPr lang="ro-RO" dirty="0">
                <a:ea typeface="Verdana" panose="020B0604030504040204" pitchFamily="34" charset="0"/>
              </a:rPr>
              <a:t>ați</a:t>
            </a:r>
            <a:r>
              <a:rPr lang="en-GB" dirty="0">
                <a:ea typeface="Verdana" panose="020B0604030504040204" pitchFamily="34" charset="0"/>
              </a:rPr>
              <a:t> </a:t>
            </a:r>
            <a:r>
              <a:rPr lang="ro-RO" dirty="0">
                <a:ea typeface="Verdana" panose="020B0604030504040204" pitchFamily="34" charset="0"/>
              </a:rPr>
              <a:t>starea ecranului</a:t>
            </a:r>
          </a:p>
          <a:p>
            <a:pPr lvl="1">
              <a:buFont typeface="Wingdings" panose="05000000000000000000" pitchFamily="2" charset="2"/>
              <a:buChar char="Ø"/>
            </a:pPr>
            <a:r>
              <a:rPr lang="ro-RO" dirty="0">
                <a:ea typeface="Verdana" panose="020B0604030504040204" pitchFamily="34" charset="0"/>
              </a:rPr>
              <a:t>Luați în calcul </a:t>
            </a:r>
            <a:r>
              <a:rPr lang="en-US" dirty="0">
                <a:ea typeface="Verdana" panose="020B0604030504040204" pitchFamily="34" charset="0"/>
              </a:rPr>
              <a:t>punga</a:t>
            </a:r>
            <a:r>
              <a:rPr lang="ro-RO" dirty="0">
                <a:ea typeface="Verdana" panose="020B0604030504040204" pitchFamily="34" charset="0"/>
              </a:rPr>
              <a:t> </a:t>
            </a:r>
            <a:r>
              <a:rPr lang="en-GB" dirty="0">
                <a:ea typeface="Verdana" panose="020B0604030504040204" pitchFamily="34" charset="0"/>
              </a:rPr>
              <a:t>Faraday*</a:t>
            </a:r>
          </a:p>
          <a:p>
            <a:pPr lvl="1">
              <a:buFont typeface="Wingdings" panose="05000000000000000000" pitchFamily="2" charset="2"/>
              <a:buChar char="Ø"/>
            </a:pPr>
            <a:r>
              <a:rPr lang="ro-RO" dirty="0">
                <a:ea typeface="Verdana" panose="020B0604030504040204" pitchFamily="34" charset="0"/>
              </a:rPr>
              <a:t>Setați pe „mod avion”</a:t>
            </a:r>
            <a:r>
              <a:rPr lang="en-GB" dirty="0">
                <a:ea typeface="Verdana" panose="020B0604030504040204" pitchFamily="34" charset="0"/>
              </a:rPr>
              <a:t>*</a:t>
            </a:r>
          </a:p>
          <a:p>
            <a:pPr lvl="1">
              <a:buFont typeface="Wingdings" panose="05000000000000000000" pitchFamily="2" charset="2"/>
              <a:buChar char="Ø"/>
            </a:pPr>
            <a:r>
              <a:rPr lang="ro-RO" dirty="0">
                <a:ea typeface="Verdana" panose="020B0604030504040204" pitchFamily="34" charset="0"/>
              </a:rPr>
              <a:t>Luați în calcul încărcarea dispozitivului</a:t>
            </a:r>
            <a:endParaRPr lang="en-GB" dirty="0">
              <a:ea typeface="Verdana" panose="020B0604030504040204" pitchFamily="34" charset="0"/>
            </a:endParaRPr>
          </a:p>
          <a:p>
            <a:pPr marL="57150" indent="0">
              <a:buNone/>
            </a:pPr>
            <a:r>
              <a:rPr lang="ro-RO" b="1" dirty="0">
                <a:solidFill>
                  <a:srgbClr val="0070C0"/>
                </a:solidFill>
              </a:rPr>
              <a:t>Dacă este OPRIT</a:t>
            </a:r>
            <a:endParaRPr lang="en-GB" b="1" dirty="0">
              <a:solidFill>
                <a:srgbClr val="0070C0"/>
              </a:solidFill>
            </a:endParaRPr>
          </a:p>
          <a:p>
            <a:pPr lvl="1">
              <a:buFont typeface="Wingdings" panose="05000000000000000000" pitchFamily="2" charset="2"/>
              <a:buChar char="Ø"/>
            </a:pPr>
            <a:r>
              <a:rPr lang="ro-RO" dirty="0">
                <a:ea typeface="Verdana" panose="020B0604030504040204" pitchFamily="34" charset="0"/>
              </a:rPr>
              <a:t>Nu porniți</a:t>
            </a:r>
            <a:endParaRPr lang="en-GB"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Confiscați, </a:t>
            </a:r>
            <a:r>
              <a:rPr lang="en-GB" dirty="0">
                <a:ea typeface="Verdana" panose="020B0604030504040204" pitchFamily="34" charset="0"/>
              </a:rPr>
              <a:t>document</a:t>
            </a:r>
            <a:r>
              <a:rPr lang="ro-RO" dirty="0">
                <a:ea typeface="Verdana" panose="020B0604030504040204" pitchFamily="34" charset="0"/>
              </a:rPr>
              <a:t>ați și predați</a:t>
            </a:r>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118">
            <a:extLst>
              <a:ext uri="{FF2B5EF4-FFF2-40B4-BE49-F238E27FC236}">
                <a16:creationId xmlns:a16="http://schemas.microsoft.com/office/drawing/2014/main" id="{74EE88E1-4D82-423C-A5E5-B57CC487DC9C}"/>
              </a:ext>
            </a:extLst>
          </p:cNvPr>
          <p:cNvPicPr>
            <a:picLocks noChangeAspect="1"/>
          </p:cNvPicPr>
          <p:nvPr/>
        </p:nvPicPr>
        <p:blipFill>
          <a:blip r:embed="rId4"/>
          <a:stretch>
            <a:fillRect/>
          </a:stretch>
        </p:blipFill>
        <p:spPr>
          <a:xfrm>
            <a:off x="6714837" y="4299753"/>
            <a:ext cx="2177643" cy="1995566"/>
          </a:xfrm>
          <a:prstGeom prst="rect">
            <a:avLst/>
          </a:prstGeom>
          <a:effectLst/>
        </p:spPr>
      </p:pic>
      <p:pic>
        <p:nvPicPr>
          <p:cNvPr id="3074" name="Picture 2" descr="Opinion: Will Huawei smartphones become the new Lumias ...">
            <a:extLst>
              <a:ext uri="{FF2B5EF4-FFF2-40B4-BE49-F238E27FC236}">
                <a16:creationId xmlns:a16="http://schemas.microsoft.com/office/drawing/2014/main" id="{BBE885FE-1441-44F6-B93D-4816261CE9A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675" r="31888"/>
          <a:stretch/>
        </p:blipFill>
        <p:spPr bwMode="auto">
          <a:xfrm>
            <a:off x="5436096" y="1484784"/>
            <a:ext cx="1299754" cy="2750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04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Telefoane m</a:t>
            </a:r>
            <a:r>
              <a:rPr lang="en-GB" sz="3200" dirty="0" err="1">
                <a:solidFill>
                  <a:schemeClr val="bg1"/>
                </a:solidFill>
                <a:latin typeface="Verdana" charset="0"/>
                <a:cs typeface="Verdana" charset="0"/>
              </a:rPr>
              <a:t>obile</a:t>
            </a:r>
            <a:r>
              <a:rPr lang="en-GB" sz="3200" dirty="0">
                <a:solidFill>
                  <a:schemeClr val="bg1"/>
                </a:solidFill>
                <a:latin typeface="Verdana" charset="0"/>
                <a:cs typeface="Verdana" charset="0"/>
              </a:rPr>
              <a:t>/Smartphone/Tablet</a:t>
            </a:r>
            <a:r>
              <a:rPr lang="ro-RO" sz="3200" dirty="0">
                <a:solidFill>
                  <a:schemeClr val="bg1"/>
                </a:solidFill>
                <a:latin typeface="Verdana" charset="0"/>
                <a:cs typeface="Verdana" charset="0"/>
              </a:rPr>
              <a:t>e</a:t>
            </a:r>
            <a:endParaRPr lang="en-GB" sz="2000" dirty="0">
              <a:solidFill>
                <a:schemeClr val="bg1"/>
              </a:solidFill>
              <a:latin typeface="Verdana" charset="0"/>
              <a:cs typeface="Verdana" charset="0"/>
            </a:endParaRPr>
          </a:p>
          <a:p>
            <a:pPr algn="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buNone/>
            </a:pPr>
            <a:r>
              <a:rPr lang="ro-RO" b="1" dirty="0">
                <a:solidFill>
                  <a:srgbClr val="0070C0"/>
                </a:solidFill>
              </a:rPr>
              <a:t>Unele </a:t>
            </a:r>
            <a:r>
              <a:rPr lang="en-GB" b="1" dirty="0" err="1">
                <a:solidFill>
                  <a:srgbClr val="0070C0"/>
                </a:solidFill>
              </a:rPr>
              <a:t>observa</a:t>
            </a:r>
            <a:r>
              <a:rPr lang="ro-RO" b="1" dirty="0">
                <a:solidFill>
                  <a:srgbClr val="0070C0"/>
                </a:solidFill>
              </a:rPr>
              <a:t>ții</a:t>
            </a:r>
            <a:endParaRPr lang="en-GB" b="1" dirty="0">
              <a:solidFill>
                <a:srgbClr val="0070C0"/>
              </a:solidFill>
            </a:endParaRPr>
          </a:p>
          <a:p>
            <a:pPr>
              <a:lnSpc>
                <a:spcPct val="250000"/>
              </a:lnSpc>
            </a:pPr>
            <a:r>
              <a:rPr lang="en-US" dirty="0">
                <a:ea typeface="Verdana" panose="020B0604030504040204" pitchFamily="34" charset="0"/>
              </a:rPr>
              <a:t>Pungi</a:t>
            </a:r>
            <a:r>
              <a:rPr lang="ro-RO" dirty="0">
                <a:ea typeface="Verdana" panose="020B0604030504040204" pitchFamily="34" charset="0"/>
              </a:rPr>
              <a:t> </a:t>
            </a:r>
            <a:r>
              <a:rPr lang="en-GB" dirty="0">
                <a:ea typeface="Verdana" panose="020B0604030504040204" pitchFamily="34" charset="0"/>
              </a:rPr>
              <a:t>Faraday</a:t>
            </a:r>
          </a:p>
          <a:p>
            <a:pPr>
              <a:lnSpc>
                <a:spcPct val="250000"/>
              </a:lnSpc>
            </a:pPr>
            <a:r>
              <a:rPr lang="ro-RO" dirty="0">
                <a:ea typeface="Verdana" panose="020B0604030504040204" pitchFamily="34" charset="0"/>
              </a:rPr>
              <a:t>Mod zbor</a:t>
            </a:r>
            <a:r>
              <a:rPr lang="en-GB" dirty="0">
                <a:ea typeface="Verdana" panose="020B0604030504040204" pitchFamily="34" charset="0"/>
              </a:rPr>
              <a:t>/a</a:t>
            </a:r>
            <a:r>
              <a:rPr lang="ro-RO" dirty="0">
                <a:ea typeface="Verdana" panose="020B0604030504040204" pitchFamily="34" charset="0"/>
              </a:rPr>
              <a:t>v</a:t>
            </a:r>
            <a:r>
              <a:rPr lang="en-GB" dirty="0" err="1">
                <a:ea typeface="Verdana" panose="020B0604030504040204" pitchFamily="34" charset="0"/>
              </a:rPr>
              <a:t>i</a:t>
            </a:r>
            <a:r>
              <a:rPr lang="ro-RO" dirty="0">
                <a:ea typeface="Verdana" panose="020B0604030504040204" pitchFamily="34" charset="0"/>
              </a:rPr>
              <a:t>on</a:t>
            </a:r>
            <a:endParaRPr lang="en-GB" dirty="0">
              <a:ea typeface="Verdana" panose="020B0604030504040204" pitchFamily="34" charset="0"/>
            </a:endParaRPr>
          </a:p>
          <a:p>
            <a:endParaRPr lang="en-GB"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Menținerea unui </a:t>
            </a:r>
            <a:r>
              <a:rPr lang="en-GB" dirty="0">
                <a:ea typeface="Verdana" panose="020B0604030504040204" pitchFamily="34" charset="0"/>
              </a:rPr>
              <a:t>d</a:t>
            </a:r>
            <a:r>
              <a:rPr lang="ro-RO" dirty="0" err="1">
                <a:ea typeface="Verdana" panose="020B0604030504040204" pitchFamily="34" charset="0"/>
              </a:rPr>
              <a:t>ispozitiv</a:t>
            </a:r>
            <a:r>
              <a:rPr lang="ro-RO" dirty="0">
                <a:ea typeface="Verdana" panose="020B0604030504040204" pitchFamily="34" charset="0"/>
              </a:rPr>
              <a:t> pornit poate prezenta </a:t>
            </a:r>
            <a:r>
              <a:rPr lang="en-GB" dirty="0" err="1">
                <a:ea typeface="Verdana" panose="020B0604030504040204" pitchFamily="34" charset="0"/>
              </a:rPr>
              <a:t>avanta</a:t>
            </a:r>
            <a:r>
              <a:rPr lang="ro-RO" dirty="0" err="1">
                <a:ea typeface="Verdana" panose="020B0604030504040204" pitchFamily="34" charset="0"/>
              </a:rPr>
              <a:t>je</a:t>
            </a:r>
            <a:r>
              <a:rPr lang="ro-RO" dirty="0">
                <a:ea typeface="Verdana" panose="020B0604030504040204" pitchFamily="34" charset="0"/>
              </a:rPr>
              <a:t> din perspectiva contracarării mecanismelor de </a:t>
            </a:r>
            <a:r>
              <a:rPr lang="en-GB" dirty="0" err="1">
                <a:ea typeface="Verdana" panose="020B0604030504040204" pitchFamily="34" charset="0"/>
              </a:rPr>
              <a:t>securit</a:t>
            </a:r>
            <a:r>
              <a:rPr lang="ro-RO" dirty="0" err="1">
                <a:ea typeface="Verdana" panose="020B0604030504040204" pitchFamily="34" charset="0"/>
              </a:rPr>
              <a:t>ate</a:t>
            </a:r>
            <a:endParaRPr lang="en-GB"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Conexiunea la rețea poate permite modificări</a:t>
            </a:r>
            <a:r>
              <a:rPr lang="en-GB" dirty="0">
                <a:ea typeface="Verdana" panose="020B0604030504040204" pitchFamily="34" charset="0"/>
              </a:rPr>
              <a:t>/</a:t>
            </a:r>
            <a:r>
              <a:rPr lang="ro-RO" dirty="0">
                <a:ea typeface="Verdana" panose="020B0604030504040204" pitchFamily="34" charset="0"/>
              </a:rPr>
              <a:t>ștergerea de la distanță</a:t>
            </a:r>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4" name="Picture 2" descr="Opinion: Will Huawei smartphones become the new Lumias ...">
            <a:extLst>
              <a:ext uri="{FF2B5EF4-FFF2-40B4-BE49-F238E27FC236}">
                <a16:creationId xmlns:a16="http://schemas.microsoft.com/office/drawing/2014/main" id="{BBE885FE-1441-44F6-B93D-4816261CE9A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675" r="31888"/>
          <a:stretch/>
        </p:blipFill>
        <p:spPr bwMode="auto">
          <a:xfrm>
            <a:off x="6570850" y="1896804"/>
            <a:ext cx="787001" cy="1312401"/>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Mission Darkness™ NeoLok Non-window Faraday Bag for Tablets – MOS ...">
            <a:extLst>
              <a:ext uri="{FF2B5EF4-FFF2-40B4-BE49-F238E27FC236}">
                <a16:creationId xmlns:a16="http://schemas.microsoft.com/office/drawing/2014/main" id="{8E80175B-6150-4033-A8BB-69D8758DF9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329" b="16573"/>
          <a:stretch/>
        </p:blipFill>
        <p:spPr bwMode="auto">
          <a:xfrm>
            <a:off x="3203848" y="2057078"/>
            <a:ext cx="2619375" cy="115212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6868" name="Picture 4" descr="Airplane mode no longer needed on European flights | TechRadar">
            <a:extLst>
              <a:ext uri="{FF2B5EF4-FFF2-40B4-BE49-F238E27FC236}">
                <a16:creationId xmlns:a16="http://schemas.microsoft.com/office/drawing/2014/main" id="{D4D4DC47-6FF0-4F88-9AE0-4357692AB5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3535" y="3486834"/>
            <a:ext cx="2448272" cy="137647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01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8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z="3200" dirty="0">
                <a:latin typeface="+mn-lt"/>
              </a:rPr>
              <a:t>CE REPREZINTĂ „</a:t>
            </a:r>
            <a:r>
              <a:rPr lang="en-GB" sz="3200" dirty="0">
                <a:latin typeface="+mn-lt"/>
              </a:rPr>
              <a:t>probe</a:t>
            </a:r>
            <a:r>
              <a:rPr lang="ro-RO" sz="3200" dirty="0">
                <a:latin typeface="+mn-lt"/>
              </a:rPr>
              <a:t>LE</a:t>
            </a:r>
            <a:r>
              <a:rPr lang="en-GB" sz="3200" dirty="0">
                <a:latin typeface="+mn-lt"/>
              </a:rPr>
              <a:t> </a:t>
            </a:r>
            <a:r>
              <a:rPr lang="en-GB" sz="3200" dirty="0" err="1">
                <a:latin typeface="+mn-lt"/>
              </a:rPr>
              <a:t>electronice</a:t>
            </a:r>
            <a:r>
              <a:rPr lang="ro-RO" sz="3200" dirty="0">
                <a:latin typeface="+mn-lt"/>
              </a:rPr>
              <a:t>”</a:t>
            </a:r>
            <a:r>
              <a:rPr lang="en-GB" sz="3200" dirty="0">
                <a:latin typeface="+mn-lt"/>
              </a:rPr>
              <a:t>?</a:t>
            </a:r>
            <a:endParaRPr lang="en-US" sz="3200" dirty="0">
              <a:latin typeface="+mn-lt"/>
            </a:endParaRPr>
          </a:p>
        </p:txBody>
      </p:sp>
      <p:sp>
        <p:nvSpPr>
          <p:cNvPr id="3" name="Text Placeholder 2"/>
          <p:cNvSpPr>
            <a:spLocks noGrp="1"/>
          </p:cNvSpPr>
          <p:nvPr>
            <p:ph type="body" idx="1"/>
          </p:nvPr>
        </p:nvSpPr>
        <p:spPr/>
        <p:txBody>
          <a:bodyPr/>
          <a:lstStyle/>
          <a:p>
            <a:r>
              <a:rPr lang="en-GB" dirty="0" err="1"/>
              <a:t>Probele</a:t>
            </a:r>
            <a:r>
              <a:rPr lang="en-GB" dirty="0"/>
              <a:t> </a:t>
            </a:r>
            <a:r>
              <a:rPr lang="en-GB" dirty="0" err="1"/>
              <a:t>digitale</a:t>
            </a:r>
            <a:r>
              <a:rPr lang="en-GB" dirty="0"/>
              <a:t> </a:t>
            </a:r>
            <a:r>
              <a:rPr lang="en-GB" dirty="0" err="1"/>
              <a:t>și</a:t>
            </a:r>
            <a:r>
              <a:rPr lang="en-GB" dirty="0"/>
              <a:t> </a:t>
            </a:r>
            <a:r>
              <a:rPr lang="en-GB" dirty="0" err="1"/>
              <a:t>electronice</a:t>
            </a:r>
            <a:endParaRPr lang="en-GB" dirty="0"/>
          </a:p>
          <a:p>
            <a:endParaRPr lang="en-US" dirty="0"/>
          </a:p>
        </p:txBody>
      </p:sp>
      <p:sp>
        <p:nvSpPr>
          <p:cNvPr id="4" name="Slide Number Placeholder 3"/>
          <p:cNvSpPr>
            <a:spLocks noGrp="1"/>
          </p:cNvSpPr>
          <p:nvPr>
            <p:ph type="sldNum" sz="quarter" idx="10"/>
          </p:nvPr>
        </p:nvSpPr>
        <p:spPr/>
        <p:txBody>
          <a:bodyPr/>
          <a:lstStyle/>
          <a:p>
            <a:fld id="{49C04F3A-82BD-4011-AADB-1F79FD7DF4BC}" type="slidenum">
              <a:rPr lang="en-GB" smtClean="0"/>
              <a:pPr/>
              <a:t>5</a:t>
            </a:fld>
            <a:endParaRPr lang="en-GB" dirty="0"/>
          </a:p>
        </p:txBody>
      </p:sp>
      <p:sp>
        <p:nvSpPr>
          <p:cNvPr id="5" name="Text Placeholder 4"/>
          <p:cNvSpPr>
            <a:spLocks noGrp="1"/>
          </p:cNvSpPr>
          <p:nvPr>
            <p:ph type="body" sz="quarter" idx="11"/>
          </p:nvPr>
        </p:nvSpPr>
        <p:spPr/>
        <p:txBody>
          <a:bodyPr>
            <a:normAutofit lnSpcReduction="10000"/>
          </a:bodyPr>
          <a:lstStyle/>
          <a:p>
            <a:endParaRPr lang="en-GB" dirty="0">
              <a:latin typeface="Verdana" charset="0"/>
              <a:cs typeface="Verdana" charset="0"/>
            </a:endParaRPr>
          </a:p>
          <a:p>
            <a:r>
              <a:rPr lang="en-GB" dirty="0">
                <a:latin typeface="Verdana" charset="0"/>
                <a:cs typeface="Verdana" charset="0"/>
              </a:rPr>
              <a:t>Sec</a:t>
            </a:r>
            <a:r>
              <a:rPr lang="ro-RO" dirty="0" err="1">
                <a:latin typeface="Verdana" charset="0"/>
                <a:cs typeface="Verdana" charset="0"/>
              </a:rPr>
              <a:t>țiunea</a:t>
            </a:r>
            <a:r>
              <a:rPr lang="en-GB" dirty="0">
                <a:latin typeface="Verdana" charset="0"/>
                <a:cs typeface="Verdana" charset="0"/>
              </a:rPr>
              <a:t> 1</a:t>
            </a:r>
            <a:endParaRPr lang="en-GB" sz="2000" dirty="0">
              <a:latin typeface="Verdana" charset="0"/>
              <a:cs typeface="Verdana" charset="0"/>
            </a:endParaRPr>
          </a:p>
          <a:p>
            <a:endParaRPr lang="en-US" dirty="0"/>
          </a:p>
        </p:txBody>
      </p:sp>
    </p:spTree>
    <p:extLst>
      <p:ext uri="{BB962C8B-B14F-4D97-AF65-F5344CB8AC3E}">
        <p14:creationId xmlns:p14="http://schemas.microsoft.com/office/powerpoint/2010/main" val="2568189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Organigrama </a:t>
            </a:r>
            <a:r>
              <a:rPr lang="en-GB" sz="3200" dirty="0" err="1">
                <a:solidFill>
                  <a:schemeClr val="bg1"/>
                </a:solidFill>
                <a:latin typeface="Verdana" charset="0"/>
                <a:cs typeface="Verdana" charset="0"/>
              </a:rPr>
              <a:t>CoE</a:t>
            </a:r>
            <a:r>
              <a:rPr lang="en-GB" sz="3200" dirty="0">
                <a:solidFill>
                  <a:schemeClr val="bg1"/>
                </a:solidFill>
                <a:latin typeface="Verdana" charset="0"/>
                <a:cs typeface="Verdana" charset="0"/>
              </a:rPr>
              <a:t> </a:t>
            </a:r>
            <a:r>
              <a:rPr lang="ro-RO" sz="3200" dirty="0">
                <a:solidFill>
                  <a:schemeClr val="bg1"/>
                </a:solidFill>
                <a:latin typeface="Verdana" charset="0"/>
                <a:cs typeface="Verdana" charset="0"/>
              </a:rPr>
              <a:t>privind percheziția</a:t>
            </a:r>
            <a:r>
              <a:rPr lang="en-GB" sz="3200" dirty="0">
                <a:solidFill>
                  <a:schemeClr val="bg1"/>
                </a:solidFill>
                <a:latin typeface="Verdana" charset="0"/>
                <a:cs typeface="Verdana" charset="0"/>
              </a:rPr>
              <a:t>/</a:t>
            </a:r>
            <a:r>
              <a:rPr lang="ro-RO" sz="3200" dirty="0">
                <a:solidFill>
                  <a:schemeClr val="bg1"/>
                </a:solidFill>
                <a:latin typeface="Verdana" charset="0"/>
                <a:cs typeface="Verdana" charset="0"/>
              </a:rPr>
              <a:t>confiscarea</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58307A4D-9302-4D5C-90B7-6C4AA5ED3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9996" y="1052513"/>
            <a:ext cx="4414938" cy="5531130"/>
          </a:xfrm>
          <a:prstGeom prst="rect">
            <a:avLst/>
          </a:prstGeom>
        </p:spPr>
      </p:pic>
    </p:spTree>
    <p:extLst>
      <p:ext uri="{BB962C8B-B14F-4D97-AF65-F5344CB8AC3E}">
        <p14:creationId xmlns:p14="http://schemas.microsoft.com/office/powerpoint/2010/main" val="2690565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22784"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Criminalistica datelor în timp real</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lgn="just">
              <a:buNone/>
            </a:pPr>
            <a:r>
              <a:rPr lang="en-GB" sz="2800" dirty="0">
                <a:ea typeface="Verdana" panose="020B0604030504040204" pitchFamily="34" charset="0"/>
              </a:rPr>
              <a:t>Included here for awareness purposes</a:t>
            </a:r>
          </a:p>
          <a:p>
            <a:pPr marL="0" indent="0" algn="just">
              <a:buNone/>
            </a:pPr>
            <a:r>
              <a:rPr lang="en-GB" sz="2800" dirty="0">
                <a:ea typeface="Verdana" panose="020B0604030504040204" pitchFamily="34" charset="0"/>
              </a:rPr>
              <a:t>Only done by trained &amp; qualified individuals</a:t>
            </a:r>
          </a:p>
          <a:p>
            <a:pPr marL="0" indent="0" algn="just">
              <a:buNone/>
            </a:pPr>
            <a:r>
              <a:rPr lang="en-GB" sz="2800" dirty="0">
                <a:ea typeface="Verdana" panose="020B0604030504040204" pitchFamily="34" charset="0"/>
              </a:rPr>
              <a:t>Deals with </a:t>
            </a:r>
            <a:r>
              <a:rPr lang="en-GB" sz="2800" b="1" dirty="0">
                <a:solidFill>
                  <a:srgbClr val="0070C0"/>
                </a:solidFill>
              </a:rPr>
              <a:t>VOLATILE</a:t>
            </a:r>
            <a:r>
              <a:rPr lang="en-GB" sz="2800" dirty="0">
                <a:ea typeface="Verdana" panose="020B0604030504040204" pitchFamily="34" charset="0"/>
              </a:rPr>
              <a:t> data from a device</a:t>
            </a:r>
          </a:p>
          <a:p>
            <a:pPr lvl="1">
              <a:buFont typeface="Wingdings" panose="05000000000000000000" pitchFamily="2" charset="2"/>
              <a:buChar char="Ø"/>
            </a:pPr>
            <a:r>
              <a:rPr lang="en-GB" dirty="0">
                <a:ea typeface="Verdana" panose="020B0604030504040204" pitchFamily="34" charset="0"/>
              </a:rPr>
              <a:t>Before powering off</a:t>
            </a:r>
          </a:p>
          <a:p>
            <a:pPr lvl="1">
              <a:buFont typeface="Wingdings" panose="05000000000000000000" pitchFamily="2" charset="2"/>
              <a:buChar char="Ø"/>
            </a:pPr>
            <a:r>
              <a:rPr lang="en-GB" dirty="0">
                <a:ea typeface="Verdana" panose="020B0604030504040204" pitchFamily="34" charset="0"/>
              </a:rPr>
              <a:t>Information that would be lost (RAM, caches)</a:t>
            </a:r>
          </a:p>
          <a:p>
            <a:pPr lvl="1">
              <a:buFont typeface="Wingdings" panose="05000000000000000000" pitchFamily="2" charset="2"/>
              <a:buChar char="Ø"/>
            </a:pPr>
            <a:r>
              <a:rPr lang="en-GB" dirty="0">
                <a:ea typeface="Verdana" panose="020B0604030504040204" pitchFamily="34" charset="0"/>
              </a:rPr>
              <a:t>Information that could quickly be used for interview, etc</a:t>
            </a:r>
          </a:p>
          <a:p>
            <a:pPr marL="57150" indent="0">
              <a:buNone/>
            </a:pPr>
            <a:r>
              <a:rPr lang="en-GB" sz="2400" dirty="0">
                <a:ea typeface="Verdana" panose="020B0604030504040204" pitchFamily="34" charset="0"/>
              </a:rPr>
              <a:t>Examples – caches (</a:t>
            </a:r>
            <a:r>
              <a:rPr lang="en-GB" sz="2400" dirty="0" err="1">
                <a:ea typeface="Verdana" panose="020B0604030504040204" pitchFamily="34" charset="0"/>
              </a:rPr>
              <a:t>arp</a:t>
            </a:r>
            <a:r>
              <a:rPr lang="en-GB" sz="2400" dirty="0">
                <a:ea typeface="Verdana" panose="020B0604030504040204" pitchFamily="34" charset="0"/>
              </a:rPr>
              <a:t>, </a:t>
            </a:r>
            <a:r>
              <a:rPr lang="en-GB" sz="2400" dirty="0" err="1">
                <a:ea typeface="Verdana" panose="020B0604030504040204" pitchFamily="34" charset="0"/>
              </a:rPr>
              <a:t>dns</a:t>
            </a:r>
            <a:r>
              <a:rPr lang="en-GB" sz="2400" dirty="0">
                <a:ea typeface="Verdana" panose="020B0604030504040204" pitchFamily="34" charset="0"/>
              </a:rPr>
              <a:t>), unsaved docs, running processes, passwords/encryption keys, network connections, system info, users, connected storage, data like binaries stored in RAM</a:t>
            </a:r>
          </a:p>
          <a:p>
            <a:pPr marL="0" indent="0">
              <a:buNone/>
            </a:pPr>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Content Placeholder 3">
            <a:extLst>
              <a:ext uri="{FF2B5EF4-FFF2-40B4-BE49-F238E27FC236}">
                <a16:creationId xmlns:a16="http://schemas.microsoft.com/office/drawing/2014/main" id="{8DC27631-4B43-4C28-B8D7-9A2C6929A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349434" y="6165303"/>
            <a:ext cx="1706050" cy="35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40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Criminalistica datelor în timp real</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buNone/>
            </a:pPr>
            <a:r>
              <a:rPr lang="ro-RO" b="1" dirty="0">
                <a:ea typeface="Verdana" panose="020B0604030504040204" pitchFamily="34" charset="0"/>
              </a:rPr>
              <a:t>Două tipuri</a:t>
            </a:r>
            <a:endParaRPr lang="en-GB" b="1" dirty="0">
              <a:ea typeface="Verdana" panose="020B0604030504040204" pitchFamily="34" charset="0"/>
            </a:endParaRPr>
          </a:p>
          <a:p>
            <a:r>
              <a:rPr lang="ro-RO" sz="2800" b="1" dirty="0">
                <a:solidFill>
                  <a:srgbClr val="0070C0"/>
                </a:solidFill>
              </a:rPr>
              <a:t>Date v</a:t>
            </a:r>
            <a:r>
              <a:rPr lang="en-GB" sz="2800" b="1" dirty="0" err="1">
                <a:solidFill>
                  <a:srgbClr val="0070C0"/>
                </a:solidFill>
              </a:rPr>
              <a:t>olatile</a:t>
            </a:r>
            <a:r>
              <a:rPr lang="en-GB" sz="2800" b="1" dirty="0">
                <a:solidFill>
                  <a:srgbClr val="0070C0"/>
                </a:solidFill>
              </a:rPr>
              <a:t> </a:t>
            </a:r>
            <a:r>
              <a:rPr lang="ro-RO" sz="2800" b="1" dirty="0">
                <a:solidFill>
                  <a:srgbClr val="0070C0"/>
                </a:solidFill>
              </a:rPr>
              <a:t>PE </a:t>
            </a:r>
            <a:r>
              <a:rPr lang="en-GB" sz="2800" b="1" dirty="0">
                <a:solidFill>
                  <a:srgbClr val="0070C0"/>
                </a:solidFill>
              </a:rPr>
              <a:t>d</a:t>
            </a:r>
            <a:r>
              <a:rPr lang="ro-RO" sz="2800" b="1" dirty="0" err="1">
                <a:solidFill>
                  <a:srgbClr val="0070C0"/>
                </a:solidFill>
              </a:rPr>
              <a:t>ispozitiv</a:t>
            </a:r>
            <a:endParaRPr lang="en-GB" sz="2800" b="1" dirty="0">
              <a:solidFill>
                <a:srgbClr val="0070C0"/>
              </a:solidFill>
            </a:endParaRPr>
          </a:p>
          <a:p>
            <a:pPr lvl="1"/>
            <a:r>
              <a:rPr lang="en-GB" sz="2000" dirty="0">
                <a:ea typeface="Verdana" panose="020B0604030504040204" pitchFamily="34" charset="0"/>
              </a:rPr>
              <a:t>RAM, </a:t>
            </a:r>
            <a:r>
              <a:rPr lang="ro-RO" sz="2000" dirty="0">
                <a:ea typeface="Verdana" panose="020B0604030504040204" pitchFamily="34" charset="0"/>
              </a:rPr>
              <a:t>conexiuni la rețea</a:t>
            </a:r>
            <a:r>
              <a:rPr lang="en-GB" sz="2000" dirty="0">
                <a:ea typeface="Verdana" panose="020B0604030504040204" pitchFamily="34" charset="0"/>
              </a:rPr>
              <a:t>, cache, </a:t>
            </a:r>
            <a:r>
              <a:rPr lang="ro-RO" sz="2000" dirty="0">
                <a:ea typeface="Verdana" panose="020B0604030504040204" pitchFamily="34" charset="0"/>
              </a:rPr>
              <a:t>procese rulare</a:t>
            </a:r>
            <a:r>
              <a:rPr lang="en-GB" sz="2000" dirty="0">
                <a:ea typeface="Verdana" panose="020B0604030504040204" pitchFamily="34" charset="0"/>
              </a:rPr>
              <a:t>, </a:t>
            </a:r>
            <a:r>
              <a:rPr lang="en-GB" sz="2000" dirty="0" err="1">
                <a:ea typeface="Verdana" panose="020B0604030504040204" pitchFamily="34" charset="0"/>
              </a:rPr>
              <a:t>Registr</a:t>
            </a:r>
            <a:r>
              <a:rPr lang="ro-RO" sz="2000" dirty="0">
                <a:ea typeface="Verdana" panose="020B0604030504040204" pitchFamily="34" charset="0"/>
              </a:rPr>
              <a:t>u</a:t>
            </a:r>
            <a:endParaRPr lang="en-GB" sz="2000" dirty="0">
              <a:ea typeface="Verdana" panose="020B0604030504040204" pitchFamily="34" charset="0"/>
            </a:endParaRPr>
          </a:p>
          <a:p>
            <a:r>
              <a:rPr lang="ro-RO" sz="2800" b="1" dirty="0">
                <a:solidFill>
                  <a:srgbClr val="0070C0"/>
                </a:solidFill>
              </a:rPr>
              <a:t>Date t</a:t>
            </a:r>
            <a:r>
              <a:rPr lang="en-GB" sz="2800" b="1" dirty="0">
                <a:solidFill>
                  <a:srgbClr val="0070C0"/>
                </a:solidFill>
              </a:rPr>
              <a:t>ran</a:t>
            </a:r>
            <a:r>
              <a:rPr lang="ro-RO" sz="2800" b="1" dirty="0" err="1">
                <a:solidFill>
                  <a:srgbClr val="0070C0"/>
                </a:solidFill>
              </a:rPr>
              <a:t>zitorii</a:t>
            </a:r>
            <a:endParaRPr lang="en-GB" sz="2800" b="1" dirty="0">
              <a:solidFill>
                <a:srgbClr val="0070C0"/>
              </a:solidFill>
            </a:endParaRPr>
          </a:p>
          <a:p>
            <a:r>
              <a:rPr lang="en-GB" sz="2800" b="1" dirty="0" err="1">
                <a:solidFill>
                  <a:srgbClr val="0070C0"/>
                </a:solidFill>
              </a:rPr>
              <a:t>Dat</a:t>
            </a:r>
            <a:r>
              <a:rPr lang="ro-RO" sz="2800" b="1" dirty="0">
                <a:solidFill>
                  <a:srgbClr val="0070C0"/>
                </a:solidFill>
              </a:rPr>
              <a:t>e</a:t>
            </a:r>
            <a:r>
              <a:rPr lang="en-GB" sz="2800" b="1" dirty="0">
                <a:solidFill>
                  <a:srgbClr val="0070C0"/>
                </a:solidFill>
              </a:rPr>
              <a:t> </a:t>
            </a:r>
            <a:r>
              <a:rPr lang="en-GB" sz="2800" b="1" dirty="0" err="1">
                <a:solidFill>
                  <a:srgbClr val="0070C0"/>
                </a:solidFill>
              </a:rPr>
              <a:t>accesib</a:t>
            </a:r>
            <a:r>
              <a:rPr lang="ro-RO" sz="2800" b="1" dirty="0">
                <a:solidFill>
                  <a:srgbClr val="0070C0"/>
                </a:solidFill>
              </a:rPr>
              <a:t>i</a:t>
            </a:r>
            <a:r>
              <a:rPr lang="en-GB" sz="2800" b="1" dirty="0">
                <a:solidFill>
                  <a:srgbClr val="0070C0"/>
                </a:solidFill>
              </a:rPr>
              <a:t>le </a:t>
            </a:r>
            <a:r>
              <a:rPr lang="ro-RO" sz="2800" b="1" dirty="0">
                <a:solidFill>
                  <a:srgbClr val="0070C0"/>
                </a:solidFill>
              </a:rPr>
              <a:t>l</a:t>
            </a:r>
            <a:r>
              <a:rPr lang="en-GB" sz="2800" b="1" dirty="0">
                <a:solidFill>
                  <a:srgbClr val="0070C0"/>
                </a:solidFill>
              </a:rPr>
              <a:t>a</a:t>
            </a:r>
            <a:r>
              <a:rPr lang="ro-RO" sz="2800" b="1" dirty="0">
                <a:solidFill>
                  <a:srgbClr val="0070C0"/>
                </a:solidFill>
              </a:rPr>
              <a:t> locul faptei</a:t>
            </a:r>
            <a:endParaRPr lang="en-GB" sz="2800" b="1" dirty="0">
              <a:solidFill>
                <a:srgbClr val="0070C0"/>
              </a:solidFill>
            </a:endParaRPr>
          </a:p>
          <a:p>
            <a:pPr lvl="1"/>
            <a:r>
              <a:rPr lang="ro-RO" sz="2000" dirty="0">
                <a:ea typeface="Verdana" panose="020B0604030504040204" pitchFamily="34" charset="0"/>
              </a:rPr>
              <a:t>Volume montate criptate</a:t>
            </a:r>
            <a:endParaRPr lang="en-GB" sz="2000" dirty="0">
              <a:ea typeface="Verdana" panose="020B0604030504040204" pitchFamily="34" charset="0"/>
            </a:endParaRPr>
          </a:p>
          <a:p>
            <a:pPr lvl="1"/>
            <a:r>
              <a:rPr lang="ro-RO" sz="2000" dirty="0">
                <a:ea typeface="Verdana" panose="020B0604030504040204" pitchFamily="34" charset="0"/>
              </a:rPr>
              <a:t>Stocare la distanță de tip bazat pe c</a:t>
            </a:r>
            <a:r>
              <a:rPr lang="en-GB" sz="2000" dirty="0">
                <a:ea typeface="Verdana" panose="020B0604030504040204" pitchFamily="34" charset="0"/>
              </a:rPr>
              <a:t>loud</a:t>
            </a:r>
            <a:r>
              <a:rPr lang="ro-RO" sz="2000" dirty="0">
                <a:ea typeface="Verdana" panose="020B0604030504040204" pitchFamily="34" charset="0"/>
              </a:rPr>
              <a:t> </a:t>
            </a:r>
            <a:r>
              <a:rPr lang="en-GB" sz="2000" dirty="0">
                <a:ea typeface="Verdana" panose="020B0604030504040204" pitchFamily="34" charset="0"/>
              </a:rPr>
              <a:t>(sub</a:t>
            </a:r>
            <a:r>
              <a:rPr lang="ro-RO" sz="2000" dirty="0">
                <a:ea typeface="Verdana" panose="020B0604030504040204" pitchFamily="34" charset="0"/>
              </a:rPr>
              <a:t> rezerva orientărilor legale</a:t>
            </a:r>
            <a:r>
              <a:rPr lang="en-GB" sz="2000" dirty="0">
                <a:ea typeface="Verdana" panose="020B0604030504040204" pitchFamily="34" charset="0"/>
              </a:rPr>
              <a:t>)</a:t>
            </a:r>
            <a:endParaRPr lang="en-GB" dirty="0">
              <a:ea typeface="Verdana" panose="020B0604030504040204" pitchFamily="34" charset="0"/>
            </a:endParaRPr>
          </a:p>
          <a:p>
            <a:pPr marL="0" indent="0" algn="ctr">
              <a:buNone/>
            </a:pPr>
            <a:r>
              <a:rPr lang="ro-RO" sz="2800" b="1" dirty="0">
                <a:solidFill>
                  <a:srgbClr val="FF0000"/>
                </a:solidFill>
                <a:ea typeface="Verdana" panose="020B0604030504040204" pitchFamily="34" charset="0"/>
              </a:rPr>
              <a:t>Acestea vor determina modificări conform </a:t>
            </a:r>
            <a:r>
              <a:rPr lang="en-GB" sz="2800" b="1" dirty="0">
                <a:solidFill>
                  <a:srgbClr val="FF0000"/>
                </a:solidFill>
                <a:ea typeface="Verdana" panose="020B0604030504040204" pitchFamily="34" charset="0"/>
              </a:rPr>
              <a:t>Princip</a:t>
            </a:r>
            <a:r>
              <a:rPr lang="ro-RO" sz="2800" b="1" dirty="0" err="1">
                <a:solidFill>
                  <a:srgbClr val="FF0000"/>
                </a:solidFill>
                <a:ea typeface="Verdana" panose="020B0604030504040204" pitchFamily="34" charset="0"/>
              </a:rPr>
              <a:t>iului</a:t>
            </a:r>
            <a:r>
              <a:rPr lang="en-GB" sz="2800" b="1" dirty="0">
                <a:solidFill>
                  <a:srgbClr val="FF0000"/>
                </a:solidFill>
                <a:ea typeface="Verdana" panose="020B0604030504040204" pitchFamily="34" charset="0"/>
              </a:rPr>
              <a:t> 1</a:t>
            </a:r>
            <a:r>
              <a:rPr lang="ro-RO" sz="2800" b="1" dirty="0">
                <a:solidFill>
                  <a:srgbClr val="FF0000"/>
                </a:solidFill>
                <a:ea typeface="Verdana" panose="020B0604030504040204" pitchFamily="34" charset="0"/>
              </a:rPr>
              <a:t> și vor fi supuse analizei amănunțite</a:t>
            </a:r>
            <a:endParaRPr lang="en-GB" sz="2800" b="1" dirty="0">
              <a:solidFill>
                <a:srgbClr val="FF0000"/>
              </a:solidFill>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Content Placeholder 3">
            <a:extLst>
              <a:ext uri="{FF2B5EF4-FFF2-40B4-BE49-F238E27FC236}">
                <a16:creationId xmlns:a16="http://schemas.microsoft.com/office/drawing/2014/main" id="{8DC27631-4B43-4C28-B8D7-9A2C6929A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349434" y="6165303"/>
            <a:ext cx="1706050" cy="35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47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Criminalistica datelor în timp real</a:t>
            </a:r>
            <a:endParaRPr lang="en-GB" sz="2000" dirty="0">
              <a:solidFill>
                <a:schemeClr val="bg1"/>
              </a:solidFill>
              <a:latin typeface="Verdana" charset="0"/>
              <a:cs typeface="Verdana" charset="0"/>
            </a:endParaRPr>
          </a:p>
          <a:p>
            <a:pPr algn="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buNone/>
            </a:pPr>
            <a:r>
              <a:rPr lang="ro-RO" b="1" dirty="0">
                <a:ea typeface="Verdana" panose="020B0604030504040204" pitchFamily="34" charset="0"/>
              </a:rPr>
              <a:t>Pentru executarea datelor în timp real</a:t>
            </a:r>
            <a:endParaRPr lang="en-GB" b="1" dirty="0">
              <a:ea typeface="Verdana" panose="020B0604030504040204" pitchFamily="34" charset="0"/>
            </a:endParaRPr>
          </a:p>
          <a:p>
            <a:r>
              <a:rPr lang="ro-RO" dirty="0">
                <a:ea typeface="Verdana" panose="020B0604030504040204" pitchFamily="34" charset="0"/>
              </a:rPr>
              <a:t>Este necesar un </a:t>
            </a:r>
            <a:r>
              <a:rPr lang="en-GB" dirty="0">
                <a:ea typeface="Verdana" panose="020B0604030504040204" pitchFamily="34" charset="0"/>
              </a:rPr>
              <a:t>specialist </a:t>
            </a:r>
            <a:r>
              <a:rPr lang="ro-RO" dirty="0">
                <a:ea typeface="Verdana" panose="020B0604030504040204" pitchFamily="34" charset="0"/>
              </a:rPr>
              <a:t>cu pregătire </a:t>
            </a:r>
            <a:r>
              <a:rPr lang="en-GB" dirty="0">
                <a:ea typeface="Verdana" panose="020B0604030504040204" pitchFamily="34" charset="0"/>
              </a:rPr>
              <a:t>specific</a:t>
            </a:r>
            <a:r>
              <a:rPr lang="ro-RO" dirty="0">
                <a:ea typeface="Verdana" panose="020B0604030504040204" pitchFamily="34" charset="0"/>
              </a:rPr>
              <a:t>ă</a:t>
            </a:r>
          </a:p>
          <a:p>
            <a:r>
              <a:rPr lang="ro-RO" dirty="0">
                <a:ea typeface="Verdana" panose="020B0604030504040204" pitchFamily="34" charset="0"/>
              </a:rPr>
              <a:t>Experiență </a:t>
            </a:r>
            <a:r>
              <a:rPr lang="en-GB" dirty="0" err="1">
                <a:ea typeface="Verdana" panose="020B0604030504040204" pitchFamily="34" charset="0"/>
              </a:rPr>
              <a:t>practic</a:t>
            </a:r>
            <a:r>
              <a:rPr lang="ro-RO" dirty="0">
                <a:ea typeface="Verdana" panose="020B0604030504040204" pitchFamily="34" charset="0"/>
              </a:rPr>
              <a:t>ă interactivă</a:t>
            </a:r>
            <a:endParaRPr lang="en-GB" dirty="0">
              <a:ea typeface="Verdana" panose="020B0604030504040204" pitchFamily="34" charset="0"/>
            </a:endParaRPr>
          </a:p>
          <a:p>
            <a:r>
              <a:rPr lang="ro-RO" dirty="0">
                <a:ea typeface="Verdana" panose="020B0604030504040204" pitchFamily="34" charset="0"/>
              </a:rPr>
              <a:t>Un </a:t>
            </a:r>
            <a:r>
              <a:rPr lang="en-GB" dirty="0">
                <a:ea typeface="Verdana" panose="020B0604030504040204" pitchFamily="34" charset="0"/>
              </a:rPr>
              <a:t>set </a:t>
            </a:r>
            <a:r>
              <a:rPr lang="ro-RO" dirty="0">
                <a:ea typeface="Verdana" panose="020B0604030504040204" pitchFamily="34" charset="0"/>
              </a:rPr>
              <a:t>de instrumente </a:t>
            </a:r>
            <a:r>
              <a:rPr lang="en-GB" dirty="0">
                <a:ea typeface="Verdana" panose="020B0604030504040204" pitchFamily="34" charset="0"/>
              </a:rPr>
              <a:t>validate</a:t>
            </a:r>
          </a:p>
          <a:p>
            <a:pPr marL="0" indent="0">
              <a:buNone/>
            </a:pPr>
            <a:endParaRPr lang="en-GB" dirty="0">
              <a:ea typeface="Verdana" panose="020B0604030504040204" pitchFamily="34" charset="0"/>
            </a:endParaRPr>
          </a:p>
          <a:p>
            <a:pPr marL="0" indent="0">
              <a:buNone/>
            </a:pPr>
            <a:r>
              <a:rPr lang="ro-RO" sz="2800" dirty="0">
                <a:ea typeface="Verdana" panose="020B0604030504040204" pitchFamily="34" charset="0"/>
              </a:rPr>
              <a:t>Dacă nu există nicio persoană disponibilă pentru aceasta, este mai rațională deconectarea dispozitivului și ratarea oportunității, decât intervenția asupra datelor</a:t>
            </a:r>
            <a:r>
              <a:rPr lang="en-GB" sz="2800" dirty="0">
                <a:ea typeface="Verdana" panose="020B0604030504040204" pitchFamily="34" charset="0"/>
              </a:rPr>
              <a:t> – </a:t>
            </a:r>
            <a:r>
              <a:rPr lang="ro-RO" sz="2800" dirty="0">
                <a:ea typeface="Verdana" panose="020B0604030504040204" pitchFamily="34" charset="0"/>
              </a:rPr>
              <a:t>și, prin urmare, </a:t>
            </a:r>
            <a:r>
              <a:rPr lang="en-GB" sz="2800" dirty="0" err="1">
                <a:ea typeface="Verdana" panose="020B0604030504040204" pitchFamily="34" charset="0"/>
              </a:rPr>
              <a:t>contamina</a:t>
            </a:r>
            <a:r>
              <a:rPr lang="ro-RO" sz="2800" dirty="0">
                <a:ea typeface="Verdana" panose="020B0604030504040204" pitchFamily="34" charset="0"/>
              </a:rPr>
              <a:t>rea acestora până la nivelul la care să devină inutilizabile.</a:t>
            </a:r>
            <a:endParaRPr lang="en-GB" sz="2800"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Content Placeholder 3">
            <a:extLst>
              <a:ext uri="{FF2B5EF4-FFF2-40B4-BE49-F238E27FC236}">
                <a16:creationId xmlns:a16="http://schemas.microsoft.com/office/drawing/2014/main" id="{8DC27631-4B43-4C28-B8D7-9A2C6929A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349434" y="6165303"/>
            <a:ext cx="1706050" cy="35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30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Organigramă </a:t>
            </a:r>
            <a:r>
              <a:rPr lang="en-GB" sz="3200" dirty="0" err="1">
                <a:solidFill>
                  <a:schemeClr val="bg1"/>
                </a:solidFill>
                <a:latin typeface="Verdana" charset="0"/>
                <a:cs typeface="Verdana" charset="0"/>
              </a:rPr>
              <a:t>CoE</a:t>
            </a:r>
            <a:r>
              <a:rPr lang="en-GB" sz="3200" dirty="0">
                <a:solidFill>
                  <a:schemeClr val="bg1"/>
                </a:solidFill>
                <a:latin typeface="Verdana" charset="0"/>
                <a:cs typeface="Verdana" charset="0"/>
              </a:rPr>
              <a:t> </a:t>
            </a:r>
            <a:r>
              <a:rPr lang="ro-RO" sz="3200" dirty="0">
                <a:solidFill>
                  <a:schemeClr val="bg1"/>
                </a:solidFill>
                <a:latin typeface="Verdana" charset="0"/>
                <a:cs typeface="Verdana" charset="0"/>
              </a:rPr>
              <a:t>privind datele în timp real</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1">
            <a:extLst>
              <a:ext uri="{FF2B5EF4-FFF2-40B4-BE49-F238E27FC236}">
                <a16:creationId xmlns:a16="http://schemas.microsoft.com/office/drawing/2014/main" id="{35F7350E-24B2-4776-9A2A-E85551317E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1196752"/>
            <a:ext cx="4032448" cy="5297598"/>
          </a:xfrm>
          <a:prstGeom prst="rect">
            <a:avLst/>
          </a:prstGeom>
        </p:spPr>
      </p:pic>
    </p:spTree>
    <p:extLst>
      <p:ext uri="{BB962C8B-B14F-4D97-AF65-F5344CB8AC3E}">
        <p14:creationId xmlns:p14="http://schemas.microsoft.com/office/powerpoint/2010/main" val="3153152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48AB73-6CF7-4B50-ACEB-48BD4182E7C5}"/>
              </a:ext>
            </a:extLst>
          </p:cNvPr>
          <p:cNvSpPr>
            <a:spLocks noGrp="1"/>
          </p:cNvSpPr>
          <p:nvPr>
            <p:ph type="sldNum" sz="quarter" idx="10"/>
          </p:nvPr>
        </p:nvSpPr>
        <p:spPr/>
        <p:txBody>
          <a:bodyPr/>
          <a:lstStyle/>
          <a:p>
            <a:fld id="{49C04F3A-82BD-4011-AADB-1F79FD7DF4BC}" type="slidenum">
              <a:rPr lang="en-GB" smtClean="0">
                <a:solidFill>
                  <a:prstClr val="black">
                    <a:tint val="75000"/>
                  </a:prstClr>
                </a:solidFill>
              </a:rPr>
              <a:pPr/>
              <a:t>55</a:t>
            </a:fld>
            <a:endParaRPr lang="en-GB" dirty="0">
              <a:solidFill>
                <a:prstClr val="black">
                  <a:tint val="75000"/>
                </a:prstClr>
              </a:solidFill>
            </a:endParaRPr>
          </a:p>
        </p:txBody>
      </p:sp>
    </p:spTree>
    <p:extLst>
      <p:ext uri="{BB962C8B-B14F-4D97-AF65-F5344CB8AC3E}">
        <p14:creationId xmlns:p14="http://schemas.microsoft.com/office/powerpoint/2010/main" val="21294050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ro-RO" dirty="0"/>
              <a:t>CRIMINALISTICĂ </a:t>
            </a:r>
            <a:r>
              <a:rPr lang="en-GB" dirty="0"/>
              <a:t>Digital</a:t>
            </a:r>
            <a:r>
              <a:rPr lang="ro-RO" dirty="0"/>
              <a:t>Ă</a:t>
            </a:r>
            <a:endParaRPr lang="en-GB" dirty="0"/>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n-GB" dirty="0" err="1"/>
              <a:t>Probele</a:t>
            </a:r>
            <a:r>
              <a:rPr lang="en-GB" dirty="0"/>
              <a:t> </a:t>
            </a:r>
            <a:r>
              <a:rPr lang="en-GB" dirty="0" err="1"/>
              <a:t>digitale</a:t>
            </a:r>
            <a:r>
              <a:rPr lang="en-GB" dirty="0"/>
              <a:t> </a:t>
            </a:r>
            <a:r>
              <a:rPr lang="en-GB" dirty="0" err="1"/>
              <a:t>și</a:t>
            </a:r>
            <a:r>
              <a:rPr lang="en-GB" dirty="0"/>
              <a:t> </a:t>
            </a:r>
            <a:r>
              <a:rPr lang="en-GB" dirty="0" err="1"/>
              <a:t>electronice</a:t>
            </a:r>
            <a:endParaRPr lang="en-GB" dirty="0"/>
          </a:p>
        </p:txBody>
      </p:sp>
      <p:sp>
        <p:nvSpPr>
          <p:cNvPr id="4" name="Rectangle 3">
            <a:extLst>
              <a:ext uri="{FF2B5EF4-FFF2-40B4-BE49-F238E27FC236}">
                <a16:creationId xmlns:a16="http://schemas.microsoft.com/office/drawing/2014/main" id="{22188A15-5D10-4E43-B2D0-E84064454AA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5" name="Rectangle 4">
            <a:extLst>
              <a:ext uri="{FF2B5EF4-FFF2-40B4-BE49-F238E27FC236}">
                <a16:creationId xmlns:a16="http://schemas.microsoft.com/office/drawing/2014/main" id="{923C29F6-78C3-483A-8B62-087ECFF6E1DE}"/>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id="{B56E239A-32FB-4A4C-8FCA-79491A7D860B}"/>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Sec</a:t>
            </a:r>
            <a:r>
              <a:rPr lang="ro-RO" sz="3200" dirty="0" err="1">
                <a:solidFill>
                  <a:schemeClr val="bg1"/>
                </a:solidFill>
                <a:latin typeface="Verdana" charset="0"/>
                <a:cs typeface="Verdana" charset="0"/>
              </a:rPr>
              <a:t>țiunea</a:t>
            </a:r>
            <a:r>
              <a:rPr lang="en-GB" sz="3200" dirty="0">
                <a:solidFill>
                  <a:schemeClr val="bg1"/>
                </a:solidFill>
                <a:latin typeface="Verdana" charset="0"/>
                <a:cs typeface="Verdana" charset="0"/>
              </a:rPr>
              <a:t> 5</a:t>
            </a:r>
            <a:endParaRPr lang="en-GB" sz="2000" dirty="0">
              <a:solidFill>
                <a:schemeClr val="bg1"/>
              </a:solidFill>
              <a:latin typeface="Verdana" charset="0"/>
              <a:cs typeface="Verdana" charset="0"/>
            </a:endParaRPr>
          </a:p>
        </p:txBody>
      </p:sp>
      <p:pic>
        <p:nvPicPr>
          <p:cNvPr id="7" name="Picture 4">
            <a:extLst>
              <a:ext uri="{FF2B5EF4-FFF2-40B4-BE49-F238E27FC236}">
                <a16:creationId xmlns:a16="http://schemas.microsoft.com/office/drawing/2014/main" id="{F59A7F22-9657-4005-8851-8F5F6E1D88A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1281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Știința criminalistică</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CD7F0883-DEF5-4772-9F8A-7B4A989ED9C1}"/>
              </a:ext>
            </a:extLst>
          </p:cNvPr>
          <p:cNvPicPr>
            <a:picLocks noChangeAspect="1"/>
          </p:cNvPicPr>
          <p:nvPr/>
        </p:nvPicPr>
        <p:blipFill>
          <a:blip r:embed="rId4"/>
          <a:stretch>
            <a:fillRect/>
          </a:stretch>
        </p:blipFill>
        <p:spPr>
          <a:xfrm>
            <a:off x="851150" y="1486194"/>
            <a:ext cx="2196775" cy="1407058"/>
          </a:xfrm>
          <a:prstGeom prst="rect">
            <a:avLst/>
          </a:prstGeom>
        </p:spPr>
      </p:pic>
      <p:pic>
        <p:nvPicPr>
          <p:cNvPr id="15" name="Picture 14">
            <a:extLst>
              <a:ext uri="{FF2B5EF4-FFF2-40B4-BE49-F238E27FC236}">
                <a16:creationId xmlns:a16="http://schemas.microsoft.com/office/drawing/2014/main" id="{1B3D136C-3283-45AB-BE63-B11CC31894DD}"/>
              </a:ext>
            </a:extLst>
          </p:cNvPr>
          <p:cNvPicPr>
            <a:picLocks noChangeAspect="1"/>
          </p:cNvPicPr>
          <p:nvPr/>
        </p:nvPicPr>
        <p:blipFill>
          <a:blip r:embed="rId5"/>
          <a:stretch>
            <a:fillRect/>
          </a:stretch>
        </p:blipFill>
        <p:spPr>
          <a:xfrm>
            <a:off x="3710090" y="1486193"/>
            <a:ext cx="2128445" cy="1407059"/>
          </a:xfrm>
          <a:prstGeom prst="rect">
            <a:avLst/>
          </a:prstGeom>
          <a:ln>
            <a:solidFill>
              <a:schemeClr val="accent1"/>
            </a:solidFill>
          </a:ln>
        </p:spPr>
      </p:pic>
      <p:pic>
        <p:nvPicPr>
          <p:cNvPr id="16" name="Picture 15">
            <a:extLst>
              <a:ext uri="{FF2B5EF4-FFF2-40B4-BE49-F238E27FC236}">
                <a16:creationId xmlns:a16="http://schemas.microsoft.com/office/drawing/2014/main" id="{08A02C0D-523A-4C8C-B291-409F9B10F51E}"/>
              </a:ext>
            </a:extLst>
          </p:cNvPr>
          <p:cNvPicPr>
            <a:picLocks noChangeAspect="1"/>
          </p:cNvPicPr>
          <p:nvPr/>
        </p:nvPicPr>
        <p:blipFill>
          <a:blip r:embed="rId6"/>
          <a:stretch>
            <a:fillRect/>
          </a:stretch>
        </p:blipFill>
        <p:spPr>
          <a:xfrm>
            <a:off x="6789102" y="1498748"/>
            <a:ext cx="1902547" cy="1407059"/>
          </a:xfrm>
          <a:prstGeom prst="rect">
            <a:avLst/>
          </a:prstGeom>
        </p:spPr>
      </p:pic>
      <p:pic>
        <p:nvPicPr>
          <p:cNvPr id="17" name="Picture 16">
            <a:extLst>
              <a:ext uri="{FF2B5EF4-FFF2-40B4-BE49-F238E27FC236}">
                <a16:creationId xmlns:a16="http://schemas.microsoft.com/office/drawing/2014/main" id="{BDE2D5EC-E71A-4065-A8DF-CF990541DE69}"/>
              </a:ext>
            </a:extLst>
          </p:cNvPr>
          <p:cNvPicPr>
            <a:picLocks noChangeAspect="1"/>
          </p:cNvPicPr>
          <p:nvPr/>
        </p:nvPicPr>
        <p:blipFill>
          <a:blip r:embed="rId7"/>
          <a:stretch>
            <a:fillRect/>
          </a:stretch>
        </p:blipFill>
        <p:spPr>
          <a:xfrm>
            <a:off x="990352" y="3210031"/>
            <a:ext cx="2048892" cy="1411351"/>
          </a:xfrm>
          <a:prstGeom prst="rect">
            <a:avLst/>
          </a:prstGeom>
          <a:ln>
            <a:solidFill>
              <a:schemeClr val="accent1"/>
            </a:solidFill>
          </a:ln>
        </p:spPr>
      </p:pic>
      <p:pic>
        <p:nvPicPr>
          <p:cNvPr id="18" name="Picture 17">
            <a:extLst>
              <a:ext uri="{FF2B5EF4-FFF2-40B4-BE49-F238E27FC236}">
                <a16:creationId xmlns:a16="http://schemas.microsoft.com/office/drawing/2014/main" id="{4F9D2658-45E4-4403-9E96-4FC740463AD9}"/>
              </a:ext>
            </a:extLst>
          </p:cNvPr>
          <p:cNvPicPr>
            <a:picLocks noChangeAspect="1"/>
          </p:cNvPicPr>
          <p:nvPr/>
        </p:nvPicPr>
        <p:blipFill>
          <a:blip r:embed="rId8"/>
          <a:stretch>
            <a:fillRect/>
          </a:stretch>
        </p:blipFill>
        <p:spPr>
          <a:xfrm>
            <a:off x="3555759" y="3280521"/>
            <a:ext cx="2437105" cy="1340861"/>
          </a:xfrm>
          <a:prstGeom prst="rect">
            <a:avLst/>
          </a:prstGeom>
          <a:ln>
            <a:solidFill>
              <a:schemeClr val="accent1"/>
            </a:solidFill>
          </a:ln>
        </p:spPr>
      </p:pic>
      <p:pic>
        <p:nvPicPr>
          <p:cNvPr id="19" name="Picture 2" descr="Image result for fingerprint">
            <a:extLst>
              <a:ext uri="{FF2B5EF4-FFF2-40B4-BE49-F238E27FC236}">
                <a16:creationId xmlns:a16="http://schemas.microsoft.com/office/drawing/2014/main" id="{E5251DA6-15BE-42FD-89FE-11E830BA225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5142" y="3152850"/>
            <a:ext cx="1953381" cy="14650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9E7DF8A-78CC-4F79-BD47-09E15ED60144}"/>
              </a:ext>
            </a:extLst>
          </p:cNvPr>
          <p:cNvPicPr>
            <a:picLocks noChangeAspect="1"/>
          </p:cNvPicPr>
          <p:nvPr/>
        </p:nvPicPr>
        <p:blipFill>
          <a:blip r:embed="rId10"/>
          <a:stretch>
            <a:fillRect/>
          </a:stretch>
        </p:blipFill>
        <p:spPr>
          <a:xfrm>
            <a:off x="713576" y="5121260"/>
            <a:ext cx="2146945" cy="1251790"/>
          </a:xfrm>
          <a:prstGeom prst="rect">
            <a:avLst/>
          </a:prstGeom>
          <a:ln>
            <a:solidFill>
              <a:schemeClr val="accent1"/>
            </a:solidFill>
          </a:ln>
        </p:spPr>
      </p:pic>
      <p:pic>
        <p:nvPicPr>
          <p:cNvPr id="21" name="Picture 2" descr="Image result for dna">
            <a:extLst>
              <a:ext uri="{FF2B5EF4-FFF2-40B4-BE49-F238E27FC236}">
                <a16:creationId xmlns:a16="http://schemas.microsoft.com/office/drawing/2014/main" id="{50D4AA9F-E20E-40CD-90EE-3CB6AC90E34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61725" y="5158915"/>
            <a:ext cx="1862403" cy="126643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3E9CBFB4-C7C0-4488-B7B8-67FED4DF1917}"/>
              </a:ext>
            </a:extLst>
          </p:cNvPr>
          <p:cNvSpPr/>
          <p:nvPr/>
        </p:nvSpPr>
        <p:spPr>
          <a:xfrm>
            <a:off x="72486" y="1182611"/>
            <a:ext cx="1397804" cy="8717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275 BC</a:t>
            </a:r>
          </a:p>
          <a:p>
            <a:pPr algn="ctr"/>
            <a:r>
              <a:rPr lang="en-GB" dirty="0" err="1"/>
              <a:t>Arhimede</a:t>
            </a:r>
            <a:endParaRPr lang="en-GB" dirty="0"/>
          </a:p>
        </p:txBody>
      </p:sp>
      <p:sp>
        <p:nvSpPr>
          <p:cNvPr id="23" name="Rectangle: Rounded Corners 22">
            <a:extLst>
              <a:ext uri="{FF2B5EF4-FFF2-40B4-BE49-F238E27FC236}">
                <a16:creationId xmlns:a16="http://schemas.microsoft.com/office/drawing/2014/main" id="{D1F0F349-BD2D-4D70-97F6-A773158A84F4}"/>
              </a:ext>
            </a:extLst>
          </p:cNvPr>
          <p:cNvSpPr/>
          <p:nvPr/>
        </p:nvSpPr>
        <p:spPr>
          <a:xfrm>
            <a:off x="3258830" y="1199807"/>
            <a:ext cx="1135517" cy="8278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1302</a:t>
            </a:r>
          </a:p>
          <a:p>
            <a:pPr algn="ctr"/>
            <a:r>
              <a:rPr lang="en-GB" dirty="0" err="1"/>
              <a:t>Autops</a:t>
            </a:r>
            <a:r>
              <a:rPr lang="ro-RO" dirty="0"/>
              <a:t>ia</a:t>
            </a:r>
            <a:endParaRPr lang="en-GB" dirty="0"/>
          </a:p>
        </p:txBody>
      </p:sp>
      <p:sp>
        <p:nvSpPr>
          <p:cNvPr id="24" name="Rectangle: Rounded Corners 23">
            <a:extLst>
              <a:ext uri="{FF2B5EF4-FFF2-40B4-BE49-F238E27FC236}">
                <a16:creationId xmlns:a16="http://schemas.microsoft.com/office/drawing/2014/main" id="{4E0C5212-E31A-4B5D-9582-A777F1CA6AEF}"/>
              </a:ext>
            </a:extLst>
          </p:cNvPr>
          <p:cNvSpPr/>
          <p:nvPr/>
        </p:nvSpPr>
        <p:spPr>
          <a:xfrm>
            <a:off x="6078951" y="1182611"/>
            <a:ext cx="1420302" cy="776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1590</a:t>
            </a:r>
          </a:p>
          <a:p>
            <a:pPr algn="ctr"/>
            <a:r>
              <a:rPr lang="en-GB" dirty="0" err="1"/>
              <a:t>Microsco</a:t>
            </a:r>
            <a:r>
              <a:rPr lang="ro-RO" dirty="0" err="1"/>
              <a:t>pia</a:t>
            </a:r>
            <a:endParaRPr lang="en-GB" dirty="0"/>
          </a:p>
        </p:txBody>
      </p:sp>
      <p:sp>
        <p:nvSpPr>
          <p:cNvPr id="25" name="Rectangle: Rounded Corners 24">
            <a:extLst>
              <a:ext uri="{FF2B5EF4-FFF2-40B4-BE49-F238E27FC236}">
                <a16:creationId xmlns:a16="http://schemas.microsoft.com/office/drawing/2014/main" id="{714C10EF-1769-4AF4-A531-E336B5490606}"/>
              </a:ext>
            </a:extLst>
          </p:cNvPr>
          <p:cNvSpPr/>
          <p:nvPr/>
        </p:nvSpPr>
        <p:spPr>
          <a:xfrm>
            <a:off x="126986" y="3013577"/>
            <a:ext cx="1145148" cy="8717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1835</a:t>
            </a:r>
            <a:br>
              <a:rPr lang="en-GB" dirty="0"/>
            </a:br>
            <a:r>
              <a:rPr lang="en-GB" dirty="0" err="1"/>
              <a:t>Balistic</a:t>
            </a:r>
            <a:r>
              <a:rPr lang="ro-RO" dirty="0"/>
              <a:t>a</a:t>
            </a:r>
            <a:endParaRPr lang="en-GB" dirty="0"/>
          </a:p>
        </p:txBody>
      </p:sp>
      <p:sp>
        <p:nvSpPr>
          <p:cNvPr id="26" name="Rectangle: Rounded Corners 25">
            <a:extLst>
              <a:ext uri="{FF2B5EF4-FFF2-40B4-BE49-F238E27FC236}">
                <a16:creationId xmlns:a16="http://schemas.microsoft.com/office/drawing/2014/main" id="{86F983ED-1B47-4E2B-B85D-99DFFD43FF29}"/>
              </a:ext>
            </a:extLst>
          </p:cNvPr>
          <p:cNvSpPr/>
          <p:nvPr/>
        </p:nvSpPr>
        <p:spPr>
          <a:xfrm>
            <a:off x="3185588" y="2968825"/>
            <a:ext cx="926123" cy="9400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1888</a:t>
            </a:r>
          </a:p>
          <a:p>
            <a:pPr algn="ctr"/>
            <a:r>
              <a:rPr lang="ro-RO" dirty="0"/>
              <a:t>Fotografierea</a:t>
            </a:r>
            <a:endParaRPr lang="en-GB" dirty="0"/>
          </a:p>
        </p:txBody>
      </p:sp>
      <p:sp>
        <p:nvSpPr>
          <p:cNvPr id="27" name="Rectangle: Rounded Corners 26">
            <a:extLst>
              <a:ext uri="{FF2B5EF4-FFF2-40B4-BE49-F238E27FC236}">
                <a16:creationId xmlns:a16="http://schemas.microsoft.com/office/drawing/2014/main" id="{20A1977F-3A30-41D6-BB51-DED0AE85CD7B}"/>
              </a:ext>
            </a:extLst>
          </p:cNvPr>
          <p:cNvSpPr/>
          <p:nvPr/>
        </p:nvSpPr>
        <p:spPr>
          <a:xfrm>
            <a:off x="6285275" y="3080319"/>
            <a:ext cx="926123" cy="897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1892</a:t>
            </a:r>
          </a:p>
          <a:p>
            <a:pPr algn="ctr"/>
            <a:r>
              <a:rPr lang="ro-RO" dirty="0"/>
              <a:t>Amprentarea </a:t>
            </a:r>
            <a:endParaRPr lang="en-GB" dirty="0"/>
          </a:p>
        </p:txBody>
      </p:sp>
      <p:sp>
        <p:nvSpPr>
          <p:cNvPr id="28" name="Rectangle: Rounded Corners 27">
            <a:extLst>
              <a:ext uri="{FF2B5EF4-FFF2-40B4-BE49-F238E27FC236}">
                <a16:creationId xmlns:a16="http://schemas.microsoft.com/office/drawing/2014/main" id="{27C5E0C3-E0B2-416F-B48A-36A0A5092B8C}"/>
              </a:ext>
            </a:extLst>
          </p:cNvPr>
          <p:cNvSpPr/>
          <p:nvPr/>
        </p:nvSpPr>
        <p:spPr>
          <a:xfrm>
            <a:off x="412910" y="4926338"/>
            <a:ext cx="1145148" cy="8447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1901</a:t>
            </a:r>
          </a:p>
          <a:p>
            <a:pPr algn="ctr"/>
            <a:r>
              <a:rPr lang="ro-RO" dirty="0"/>
              <a:t>Analiza sângelui</a:t>
            </a:r>
            <a:endParaRPr lang="en-GB" dirty="0"/>
          </a:p>
        </p:txBody>
      </p:sp>
      <p:sp>
        <p:nvSpPr>
          <p:cNvPr id="29" name="Rectangle: Rounded Corners 28">
            <a:extLst>
              <a:ext uri="{FF2B5EF4-FFF2-40B4-BE49-F238E27FC236}">
                <a16:creationId xmlns:a16="http://schemas.microsoft.com/office/drawing/2014/main" id="{31857FD7-C55F-465D-A9E6-4F62496FAD0F}"/>
              </a:ext>
            </a:extLst>
          </p:cNvPr>
          <p:cNvSpPr/>
          <p:nvPr/>
        </p:nvSpPr>
        <p:spPr>
          <a:xfrm>
            <a:off x="3254728" y="4968895"/>
            <a:ext cx="926123" cy="7818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1984</a:t>
            </a:r>
          </a:p>
          <a:p>
            <a:pPr algn="ctr"/>
            <a:r>
              <a:rPr lang="ro-RO" dirty="0"/>
              <a:t>Analiza A</a:t>
            </a:r>
            <a:r>
              <a:rPr lang="en-GB" dirty="0"/>
              <a:t>DN</a:t>
            </a:r>
          </a:p>
        </p:txBody>
      </p:sp>
      <p:pic>
        <p:nvPicPr>
          <p:cNvPr id="31" name="Picture 4">
            <a:extLst>
              <a:ext uri="{FF2B5EF4-FFF2-40B4-BE49-F238E27FC236}">
                <a16:creationId xmlns:a16="http://schemas.microsoft.com/office/drawing/2014/main" id="{5DFD052A-9B7E-4EE6-8ED9-E5688DDE35E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65445"/>
          <a:stretch/>
        </p:blipFill>
        <p:spPr bwMode="auto">
          <a:xfrm>
            <a:off x="6465662" y="5172961"/>
            <a:ext cx="2108710" cy="12523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A2C1C41E-9FF0-42D8-8E99-D277F63985C8}"/>
              </a:ext>
            </a:extLst>
          </p:cNvPr>
          <p:cNvSpPr/>
          <p:nvPr/>
        </p:nvSpPr>
        <p:spPr>
          <a:xfrm>
            <a:off x="5877521" y="4989275"/>
            <a:ext cx="1535643" cy="9555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1993</a:t>
            </a:r>
          </a:p>
          <a:p>
            <a:pPr algn="ctr"/>
            <a:r>
              <a:rPr lang="ro-RO" dirty="0"/>
              <a:t>Criminalistica digitală</a:t>
            </a:r>
            <a:endParaRPr lang="en-GB" dirty="0"/>
          </a:p>
        </p:txBody>
      </p:sp>
    </p:spTree>
    <p:extLst>
      <p:ext uri="{BB962C8B-B14F-4D97-AF65-F5344CB8AC3E}">
        <p14:creationId xmlns:p14="http://schemas.microsoft.com/office/powerpoint/2010/main" val="101595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Analog</a:t>
            </a:r>
            <a:r>
              <a:rPr lang="ro-RO" sz="3200" dirty="0">
                <a:solidFill>
                  <a:schemeClr val="bg1"/>
                </a:solidFill>
                <a:latin typeface="Verdana" charset="0"/>
                <a:cs typeface="Verdana" charset="0"/>
              </a:rPr>
              <a:t>ic</a:t>
            </a:r>
            <a:r>
              <a:rPr lang="en-GB" sz="3200" dirty="0">
                <a:solidFill>
                  <a:schemeClr val="bg1"/>
                </a:solidFill>
                <a:latin typeface="Verdana" charset="0"/>
                <a:cs typeface="Verdana" charset="0"/>
              </a:rPr>
              <a:t> v</a:t>
            </a:r>
            <a:r>
              <a:rPr lang="ro-RO" sz="3200" dirty="0" err="1">
                <a:solidFill>
                  <a:schemeClr val="bg1"/>
                </a:solidFill>
                <a:latin typeface="Verdana" charset="0"/>
                <a:cs typeface="Verdana" charset="0"/>
              </a:rPr>
              <a:t>ersus</a:t>
            </a:r>
            <a:r>
              <a:rPr lang="en-GB" sz="3200" dirty="0">
                <a:solidFill>
                  <a:schemeClr val="bg1"/>
                </a:solidFill>
                <a:latin typeface="Verdana" charset="0"/>
                <a:cs typeface="Verdana" charset="0"/>
              </a:rPr>
              <a:t> Digital</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2">
            <a:extLst>
              <a:ext uri="{FF2B5EF4-FFF2-40B4-BE49-F238E27FC236}">
                <a16:creationId xmlns:a16="http://schemas.microsoft.com/office/drawing/2014/main" id="{060C1CD8-18EA-47B7-8E99-2BF5762D1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288664"/>
            <a:ext cx="2304256" cy="174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descr="http://www.stitec.de/images/pictures/computer.png">
            <a:extLst>
              <a:ext uri="{FF2B5EF4-FFF2-40B4-BE49-F238E27FC236}">
                <a16:creationId xmlns:a16="http://schemas.microsoft.com/office/drawing/2014/main" id="{E969852F-4EF5-4440-B7CE-E08E7E78B45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076" b="8249"/>
          <a:stretch/>
        </p:blipFill>
        <p:spPr bwMode="auto">
          <a:xfrm>
            <a:off x="2191164" y="2259315"/>
            <a:ext cx="2023190" cy="15917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whereismydata.files.wordpress.com/2009/04/e-sata-write-blocker.jpg">
            <a:extLst>
              <a:ext uri="{FF2B5EF4-FFF2-40B4-BE49-F238E27FC236}">
                <a16:creationId xmlns:a16="http://schemas.microsoft.com/office/drawing/2014/main" id="{E47A8158-4A83-4AB1-B78F-04E1FD20FF6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8990" y="1899442"/>
            <a:ext cx="1215498" cy="19839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xelajo-onlineshop.de/images/articles/a537781214defc642c78a37c74bf3764_5.jpg">
            <a:extLst>
              <a:ext uri="{FF2B5EF4-FFF2-40B4-BE49-F238E27FC236}">
                <a16:creationId xmlns:a16="http://schemas.microsoft.com/office/drawing/2014/main" id="{ABD01D36-839D-4689-9835-FE020BAB3AD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1342" r="8998" b="21475"/>
          <a:stretch/>
        </p:blipFill>
        <p:spPr bwMode="auto">
          <a:xfrm>
            <a:off x="4972876" y="1256519"/>
            <a:ext cx="2839484" cy="11919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hillsborotx.org/wp-content/uploads/2010/02/crime-scene-31.jpg">
            <a:extLst>
              <a:ext uri="{FF2B5EF4-FFF2-40B4-BE49-F238E27FC236}">
                <a16:creationId xmlns:a16="http://schemas.microsoft.com/office/drawing/2014/main" id="{FC80CB1D-D699-4346-AB5B-10B3B3D9CA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905" y="3883433"/>
            <a:ext cx="1156890" cy="20125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6715F35B-4618-4267-91BB-2E6B49E395D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58660"/>
          <a:stretch/>
        </p:blipFill>
        <p:spPr bwMode="auto">
          <a:xfrm>
            <a:off x="2083087" y="4661766"/>
            <a:ext cx="2135040" cy="15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http://www.vetmed.vt.edu/education/curriculum/vm8054/labs/lab14/IMAGES/FINGERPRINT.jpg">
            <a:extLst>
              <a:ext uri="{FF2B5EF4-FFF2-40B4-BE49-F238E27FC236}">
                <a16:creationId xmlns:a16="http://schemas.microsoft.com/office/drawing/2014/main" id="{20D42B88-33DB-4B07-93A3-62518DAE4D5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62772" y="3479392"/>
            <a:ext cx="1599305" cy="23129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http://osx.wdfiles.com/local--files/icon:hashtab/HashTab.png">
            <a:extLst>
              <a:ext uri="{FF2B5EF4-FFF2-40B4-BE49-F238E27FC236}">
                <a16:creationId xmlns:a16="http://schemas.microsoft.com/office/drawing/2014/main" id="{1AD895B8-702B-4E37-9E8F-2FD44E18E68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6256" y="4409492"/>
            <a:ext cx="1845036" cy="1845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50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Definiția criminalisticii d</a:t>
            </a:r>
            <a:r>
              <a:rPr lang="en-GB" sz="3200" dirty="0" err="1">
                <a:solidFill>
                  <a:schemeClr val="bg1"/>
                </a:solidFill>
                <a:latin typeface="Verdana" charset="0"/>
                <a:cs typeface="Verdana" charset="0"/>
              </a:rPr>
              <a:t>igital</a:t>
            </a:r>
            <a:r>
              <a:rPr lang="ro-RO" sz="3200" dirty="0">
                <a:solidFill>
                  <a:schemeClr val="bg1"/>
                </a:solidFill>
                <a:latin typeface="Verdana" charset="0"/>
                <a:cs typeface="Verdana" charset="0"/>
              </a:rPr>
              <a:t>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BFC0A3CC-0EBA-44B4-A92E-9461E5DB4557}"/>
              </a:ext>
            </a:extLst>
          </p:cNvPr>
          <p:cNvPicPr>
            <a:picLocks noChangeAspect="1"/>
          </p:cNvPicPr>
          <p:nvPr/>
        </p:nvPicPr>
        <p:blipFill>
          <a:blip r:embed="rId4"/>
          <a:stretch>
            <a:fillRect/>
          </a:stretch>
        </p:blipFill>
        <p:spPr>
          <a:xfrm>
            <a:off x="729444" y="1270001"/>
            <a:ext cx="7380312" cy="4896860"/>
          </a:xfrm>
          <a:prstGeom prst="rect">
            <a:avLst/>
          </a:prstGeom>
        </p:spPr>
      </p:pic>
    </p:spTree>
    <p:extLst>
      <p:ext uri="{BB962C8B-B14F-4D97-AF65-F5344CB8AC3E}">
        <p14:creationId xmlns:p14="http://schemas.microsoft.com/office/powerpoint/2010/main" val="1685006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0" fontAlgn="base" hangingPunct="0">
              <a:spcBef>
                <a:spcPct val="0"/>
              </a:spcBef>
              <a:spcAft>
                <a:spcPct val="0"/>
              </a:spcAft>
              <a:defRPr/>
            </a:pPr>
            <a:r>
              <a:rPr lang="en-US" sz="1200" b="1" dirty="0">
                <a:solidFill>
                  <a:srgbClr val="FFFFFF"/>
                </a:solidFill>
                <a:latin typeface="Verdana" charset="0"/>
                <a:cs typeface="Verdana" charset="0"/>
              </a:rPr>
              <a:t>www.coe.int/cybercrime</a:t>
            </a:r>
            <a:endParaRPr lang="en-GB" sz="1200" dirty="0">
              <a:solidFill>
                <a:prstClr val="white"/>
              </a:solidFill>
            </a:endParaRPr>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GB">
              <a:solidFill>
                <a:prstClr val="white"/>
              </a:solidFill>
            </a:endParaRPr>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defTabSz="914400" eaLnBrk="0" fontAlgn="base" hangingPunct="0">
              <a:spcBef>
                <a:spcPct val="0"/>
              </a:spcBef>
              <a:spcAft>
                <a:spcPct val="0"/>
              </a:spcAft>
            </a:pPr>
            <a:r>
              <a:rPr lang="en-GB" sz="3200" dirty="0" err="1">
                <a:solidFill>
                  <a:schemeClr val="bg1"/>
                </a:solidFill>
                <a:latin typeface="Verdana" charset="0"/>
                <a:cs typeface="Verdana" charset="0"/>
              </a:rPr>
              <a:t>Defini</a:t>
            </a:r>
            <a:r>
              <a:rPr lang="ro-RO" sz="3200" dirty="0">
                <a:solidFill>
                  <a:schemeClr val="bg1"/>
                </a:solidFill>
                <a:latin typeface="Verdana" charset="0"/>
                <a:cs typeface="Verdana" charset="0"/>
              </a:rPr>
              <a:t>ții</a:t>
            </a:r>
            <a:endParaRPr lang="en-GB" sz="2000" dirty="0">
              <a:solidFill>
                <a:prstClr val="white"/>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457200" y="1172465"/>
            <a:ext cx="8229600" cy="4525963"/>
          </a:xfrm>
        </p:spPr>
        <p:txBody>
          <a:bodyPr/>
          <a:lstStyle/>
          <a:p>
            <a:pPr marL="0" indent="0">
              <a:buNone/>
            </a:pPr>
            <a:r>
              <a:rPr lang="ro-RO" b="1" dirty="0">
                <a:solidFill>
                  <a:srgbClr val="0070C0"/>
                </a:solidFill>
              </a:rPr>
              <a:t>Probe</a:t>
            </a:r>
            <a:endParaRPr lang="en-GB" b="1" dirty="0">
              <a:solidFill>
                <a:srgbClr val="0070C0"/>
              </a:solidFill>
            </a:endParaRPr>
          </a:p>
          <a:p>
            <a:pPr lvl="1" algn="just"/>
            <a:r>
              <a:rPr lang="ro-RO" dirty="0"/>
              <a:t>„</a:t>
            </a:r>
            <a:r>
              <a:rPr lang="en-US" dirty="0" err="1"/>
              <a:t>orice</a:t>
            </a:r>
            <a:r>
              <a:rPr lang="en-US" dirty="0"/>
              <a:t> specie de </a:t>
            </a:r>
            <a:r>
              <a:rPr lang="en-US" dirty="0" err="1"/>
              <a:t>probă</a:t>
            </a:r>
            <a:r>
              <a:rPr lang="en-US" dirty="0"/>
              <a:t> </a:t>
            </a:r>
            <a:r>
              <a:rPr lang="en-US" dirty="0" err="1"/>
              <a:t>sau</a:t>
            </a:r>
            <a:r>
              <a:rPr lang="en-US" dirty="0"/>
              <a:t> </a:t>
            </a:r>
            <a:r>
              <a:rPr lang="en-US" dirty="0" err="1"/>
              <a:t>probatoriu</a:t>
            </a:r>
            <a:r>
              <a:rPr lang="en-US" dirty="0"/>
              <a:t>, </a:t>
            </a:r>
            <a:r>
              <a:rPr lang="en-US" dirty="0" err="1"/>
              <a:t>prezentată</a:t>
            </a:r>
            <a:r>
              <a:rPr lang="en-US" dirty="0"/>
              <a:t> legal la </a:t>
            </a:r>
            <a:r>
              <a:rPr lang="en-US" dirty="0" err="1"/>
              <a:t>judecarea</a:t>
            </a:r>
            <a:r>
              <a:rPr lang="en-US" dirty="0"/>
              <a:t> </a:t>
            </a:r>
            <a:r>
              <a:rPr lang="en-US" dirty="0" err="1"/>
              <a:t>unei</a:t>
            </a:r>
            <a:r>
              <a:rPr lang="en-US" dirty="0"/>
              <a:t> </a:t>
            </a:r>
            <a:r>
              <a:rPr lang="en-US" dirty="0" err="1"/>
              <a:t>probleme</a:t>
            </a:r>
            <a:r>
              <a:rPr lang="en-US" dirty="0"/>
              <a:t>, </a:t>
            </a:r>
            <a:r>
              <a:rPr lang="en-US" dirty="0" err="1"/>
              <a:t>prin</a:t>
            </a:r>
            <a:r>
              <a:rPr lang="en-US" dirty="0"/>
              <a:t> </a:t>
            </a:r>
            <a:r>
              <a:rPr lang="en-US" dirty="0" err="1"/>
              <a:t>actul</a:t>
            </a:r>
            <a:r>
              <a:rPr lang="en-US" dirty="0"/>
              <a:t> </a:t>
            </a:r>
            <a:r>
              <a:rPr lang="en-US" dirty="0" err="1"/>
              <a:t>părților</a:t>
            </a:r>
            <a:r>
              <a:rPr lang="en-US" dirty="0"/>
              <a:t> </a:t>
            </a:r>
            <a:r>
              <a:rPr lang="en-US" dirty="0" err="1"/>
              <a:t>și</a:t>
            </a:r>
            <a:r>
              <a:rPr lang="en-US" dirty="0"/>
              <a:t> </a:t>
            </a:r>
            <a:r>
              <a:rPr lang="en-US" dirty="0" err="1"/>
              <a:t>prin</a:t>
            </a:r>
            <a:r>
              <a:rPr lang="en-US" dirty="0"/>
              <a:t> </a:t>
            </a:r>
            <a:r>
              <a:rPr lang="en-US" dirty="0" err="1"/>
              <a:t>intermediul</a:t>
            </a:r>
            <a:r>
              <a:rPr lang="en-US" dirty="0"/>
              <a:t> </a:t>
            </a:r>
            <a:r>
              <a:rPr lang="en-US" dirty="0" err="1"/>
              <a:t>martorilor</a:t>
            </a:r>
            <a:r>
              <a:rPr lang="en-US" dirty="0"/>
              <a:t>, </a:t>
            </a:r>
            <a:r>
              <a:rPr lang="en-US" dirty="0" err="1"/>
              <a:t>înregistrărilor</a:t>
            </a:r>
            <a:r>
              <a:rPr lang="en-US" dirty="0"/>
              <a:t>, </a:t>
            </a:r>
            <a:r>
              <a:rPr lang="en-US" dirty="0" err="1"/>
              <a:t>documentelor</a:t>
            </a:r>
            <a:r>
              <a:rPr lang="en-US" dirty="0"/>
              <a:t>, </a:t>
            </a:r>
            <a:r>
              <a:rPr lang="en-US" dirty="0" err="1"/>
              <a:t>exponatelor</a:t>
            </a:r>
            <a:r>
              <a:rPr lang="en-US" dirty="0"/>
              <a:t>, </a:t>
            </a:r>
            <a:r>
              <a:rPr lang="en-US" dirty="0" err="1"/>
              <a:t>obiectelor</a:t>
            </a:r>
            <a:r>
              <a:rPr lang="en-US" dirty="0"/>
              <a:t> concrete etc. </a:t>
            </a:r>
            <a:r>
              <a:rPr lang="en-US" dirty="0" err="1"/>
              <a:t>în</a:t>
            </a:r>
            <a:r>
              <a:rPr lang="en-US" dirty="0"/>
              <a:t> </a:t>
            </a:r>
            <a:r>
              <a:rPr lang="en-US" dirty="0" err="1"/>
              <a:t>scopul</a:t>
            </a:r>
            <a:r>
              <a:rPr lang="en-US" dirty="0"/>
              <a:t> </a:t>
            </a:r>
            <a:r>
              <a:rPr lang="en-US" dirty="0" err="1"/>
              <a:t>inducerii</a:t>
            </a:r>
            <a:r>
              <a:rPr lang="en-US" dirty="0"/>
              <a:t> </a:t>
            </a:r>
            <a:r>
              <a:rPr lang="en-US" dirty="0" err="1"/>
              <a:t>convingerii</a:t>
            </a:r>
            <a:r>
              <a:rPr lang="en-US" dirty="0"/>
              <a:t> </a:t>
            </a:r>
            <a:r>
              <a:rPr lang="en-US" dirty="0" err="1"/>
              <a:t>în</a:t>
            </a:r>
            <a:r>
              <a:rPr lang="en-US" dirty="0"/>
              <a:t> </a:t>
            </a:r>
            <a:r>
              <a:rPr lang="en-US" dirty="0" err="1"/>
              <a:t>mintea</a:t>
            </a:r>
            <a:r>
              <a:rPr lang="en-US" dirty="0"/>
              <a:t> </a:t>
            </a:r>
            <a:r>
              <a:rPr lang="en-US" dirty="0" err="1"/>
              <a:t>instanței</a:t>
            </a:r>
            <a:r>
              <a:rPr lang="en-US" dirty="0"/>
              <a:t> </a:t>
            </a:r>
            <a:r>
              <a:rPr lang="en-US" dirty="0" err="1"/>
              <a:t>sau</a:t>
            </a:r>
            <a:r>
              <a:rPr lang="en-US" dirty="0"/>
              <a:t> a </a:t>
            </a:r>
            <a:r>
              <a:rPr lang="en-US" dirty="0" err="1"/>
              <a:t>juriului</a:t>
            </a:r>
            <a:r>
              <a:rPr lang="en-US" dirty="0"/>
              <a:t>, </a:t>
            </a:r>
            <a:r>
              <a:rPr lang="en-US" dirty="0" err="1"/>
              <a:t>în</a:t>
            </a:r>
            <a:r>
              <a:rPr lang="en-US" dirty="0"/>
              <a:t> </a:t>
            </a:r>
            <a:r>
              <a:rPr lang="en-US" dirty="0" err="1"/>
              <a:t>susținerea</a:t>
            </a:r>
            <a:r>
              <a:rPr lang="en-US" dirty="0"/>
              <a:t> </a:t>
            </a:r>
            <a:r>
              <a:rPr lang="en-US" dirty="0" err="1"/>
              <a:t>acestora</a:t>
            </a:r>
            <a:r>
              <a:rPr lang="ro-RO" dirty="0"/>
              <a:t>”</a:t>
            </a:r>
            <a:endParaRPr lang="en-US" dirty="0"/>
          </a:p>
          <a:p>
            <a:pPr marL="57150" indent="0">
              <a:buNone/>
            </a:pPr>
            <a:r>
              <a:rPr lang="ro-RO" b="1" dirty="0">
                <a:solidFill>
                  <a:srgbClr val="0070C0"/>
                </a:solidFill>
              </a:rPr>
              <a:t>Probe e</a:t>
            </a:r>
            <a:r>
              <a:rPr lang="en-US" b="1" dirty="0" err="1">
                <a:solidFill>
                  <a:srgbClr val="0070C0"/>
                </a:solidFill>
              </a:rPr>
              <a:t>lectronic</a:t>
            </a:r>
            <a:r>
              <a:rPr lang="ro-RO" b="1" dirty="0">
                <a:solidFill>
                  <a:srgbClr val="0070C0"/>
                </a:solidFill>
              </a:rPr>
              <a:t>e</a:t>
            </a:r>
            <a:r>
              <a:rPr lang="en-US" b="1" dirty="0">
                <a:solidFill>
                  <a:srgbClr val="0070C0"/>
                </a:solidFill>
              </a:rPr>
              <a:t>?</a:t>
            </a:r>
          </a:p>
          <a:p>
            <a:pPr lvl="1" algn="just"/>
            <a:r>
              <a:rPr lang="en-US" dirty="0" err="1"/>
              <a:t>Dovezi</a:t>
            </a:r>
            <a:r>
              <a:rPr lang="en-US" dirty="0"/>
              <a:t> care </a:t>
            </a:r>
            <a:r>
              <a:rPr lang="en-US" dirty="0" err="1"/>
              <a:t>emană</a:t>
            </a:r>
            <a:r>
              <a:rPr lang="en-US" dirty="0"/>
              <a:t> de la un </a:t>
            </a:r>
            <a:r>
              <a:rPr lang="en-US" dirty="0" err="1"/>
              <a:t>dispozitiv</a:t>
            </a:r>
            <a:r>
              <a:rPr lang="en-US" dirty="0"/>
              <a:t> electronic</a:t>
            </a:r>
            <a:endParaRPr lang="ro-RO" dirty="0"/>
          </a:p>
          <a:p>
            <a:pPr lvl="1" algn="just"/>
            <a:r>
              <a:rPr lang="ro-RO" dirty="0"/>
              <a:t>În general, </a:t>
            </a:r>
            <a:r>
              <a:rPr lang="en-US" dirty="0"/>
              <a:t>admis</a:t>
            </a:r>
            <a:r>
              <a:rPr lang="ro-RO" dirty="0" err="1"/>
              <a:t>ibile</a:t>
            </a:r>
            <a:r>
              <a:rPr lang="ro-RO" dirty="0"/>
              <a:t> în </a:t>
            </a:r>
            <a:r>
              <a:rPr lang="en-US" dirty="0" err="1"/>
              <a:t>proce</a:t>
            </a:r>
            <a:r>
              <a:rPr lang="ro-RO" dirty="0"/>
              <a:t>duri juridice</a:t>
            </a:r>
            <a:endParaRPr lang="en-GB" dirty="0"/>
          </a:p>
          <a:p>
            <a:endParaRPr lang="en-US" dirty="0"/>
          </a:p>
        </p:txBody>
      </p:sp>
      <p:sp>
        <p:nvSpPr>
          <p:cNvPr id="13" name="TextBox 12">
            <a:extLst>
              <a:ext uri="{FF2B5EF4-FFF2-40B4-BE49-F238E27FC236}">
                <a16:creationId xmlns:a16="http://schemas.microsoft.com/office/drawing/2014/main" id="{B55BEA0C-5F17-494A-A733-C5B83EC6AFB8}"/>
              </a:ext>
            </a:extLst>
          </p:cNvPr>
          <p:cNvSpPr txBox="1"/>
          <p:nvPr/>
        </p:nvSpPr>
        <p:spPr>
          <a:xfrm>
            <a:off x="6467654" y="4535942"/>
            <a:ext cx="2411782" cy="307777"/>
          </a:xfrm>
          <a:prstGeom prst="rect">
            <a:avLst/>
          </a:prstGeom>
          <a:noFill/>
        </p:spPr>
        <p:txBody>
          <a:bodyPr wrap="square" rtlCol="0">
            <a:spAutoFit/>
          </a:bodyPr>
          <a:lstStyle/>
          <a:p>
            <a:r>
              <a:rPr lang="en-US" sz="1400" dirty="0"/>
              <a:t>S</a:t>
            </a:r>
            <a:r>
              <a:rPr lang="ro-RO" sz="1400" dirty="0"/>
              <a:t>ursa</a:t>
            </a:r>
            <a:r>
              <a:rPr lang="en-US" sz="1400" dirty="0"/>
              <a:t>: Black’s Law Dictionary</a:t>
            </a:r>
          </a:p>
        </p:txBody>
      </p:sp>
    </p:spTree>
    <p:extLst>
      <p:ext uri="{BB962C8B-B14F-4D97-AF65-F5344CB8AC3E}">
        <p14:creationId xmlns:p14="http://schemas.microsoft.com/office/powerpoint/2010/main" val="40071698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Etape în </a:t>
            </a:r>
            <a:r>
              <a:rPr lang="en-GB" sz="3200" dirty="0" err="1">
                <a:solidFill>
                  <a:schemeClr val="bg1"/>
                </a:solidFill>
                <a:latin typeface="Verdana" charset="0"/>
                <a:cs typeface="Verdana" charset="0"/>
              </a:rPr>
              <a:t>criminalistica</a:t>
            </a:r>
            <a:r>
              <a:rPr lang="en-GB" sz="3200" dirty="0">
                <a:solidFill>
                  <a:schemeClr val="bg1"/>
                </a:solidFill>
                <a:latin typeface="Verdana" charset="0"/>
                <a:cs typeface="Verdana" charset="0"/>
              </a:rPr>
              <a:t> </a:t>
            </a:r>
            <a:r>
              <a:rPr lang="en-GB" sz="3200" dirty="0" err="1">
                <a:solidFill>
                  <a:schemeClr val="bg1"/>
                </a:solidFill>
                <a:latin typeface="Verdana" charset="0"/>
                <a:cs typeface="Verdana" charset="0"/>
              </a:rPr>
              <a:t>digitală</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8" name="Inhaltsplatzhalter 2">
            <a:extLst>
              <a:ext uri="{FF2B5EF4-FFF2-40B4-BE49-F238E27FC236}">
                <a16:creationId xmlns:a16="http://schemas.microsoft.com/office/drawing/2014/main" id="{D65C9EEA-E922-47B9-A328-77BA6121F1B7}"/>
              </a:ext>
            </a:extLst>
          </p:cNvPr>
          <p:cNvGraphicFramePr>
            <a:graphicFrameLocks noGrp="1"/>
          </p:cNvGraphicFramePr>
          <p:nvPr>
            <p:ph idx="1"/>
            <p:extLst>
              <p:ext uri="{D42A27DB-BD31-4B8C-83A1-F6EECF244321}">
                <p14:modId xmlns:p14="http://schemas.microsoft.com/office/powerpoint/2010/main" val="37180226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4629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graphicEl>
                                              <a:dgm id="{E0BAD33D-1F14-41F7-B89E-21D0B308F589}"/>
                                            </p:graphicEl>
                                          </p:spTgt>
                                        </p:tgtEl>
                                        <p:attrNameLst>
                                          <p:attrName>style.visibility</p:attrName>
                                        </p:attrNameLst>
                                      </p:cBhvr>
                                      <p:to>
                                        <p:strVal val="visible"/>
                                      </p:to>
                                    </p:set>
                                    <p:animEffect transition="in" filter="wipe(left)">
                                      <p:cBhvr>
                                        <p:cTn id="7" dur="500"/>
                                        <p:tgtEl>
                                          <p:spTgt spid="8">
                                            <p:graphicEl>
                                              <a:dgm id="{E0BAD33D-1F14-41F7-B89E-21D0B308F58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dgm id="{468B4480-34CD-4997-9F6B-2196D6114E0E}"/>
                                            </p:graphicEl>
                                          </p:spTgt>
                                        </p:tgtEl>
                                        <p:attrNameLst>
                                          <p:attrName>style.visibility</p:attrName>
                                        </p:attrNameLst>
                                      </p:cBhvr>
                                      <p:to>
                                        <p:strVal val="visible"/>
                                      </p:to>
                                    </p:set>
                                    <p:animEffect transition="in" filter="wipe(left)">
                                      <p:cBhvr>
                                        <p:cTn id="12" dur="500"/>
                                        <p:tgtEl>
                                          <p:spTgt spid="8">
                                            <p:graphicEl>
                                              <a:dgm id="{468B4480-34CD-4997-9F6B-2196D6114E0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graphicEl>
                                              <a:dgm id="{F5457D1C-4EE2-4B58-8069-31794885CDD4}"/>
                                            </p:graphicEl>
                                          </p:spTgt>
                                        </p:tgtEl>
                                        <p:attrNameLst>
                                          <p:attrName>style.visibility</p:attrName>
                                        </p:attrNameLst>
                                      </p:cBhvr>
                                      <p:to>
                                        <p:strVal val="visible"/>
                                      </p:to>
                                    </p:set>
                                    <p:animEffect transition="in" filter="wipe(left)">
                                      <p:cBhvr>
                                        <p:cTn id="17" dur="500"/>
                                        <p:tgtEl>
                                          <p:spTgt spid="8">
                                            <p:graphicEl>
                                              <a:dgm id="{F5457D1C-4EE2-4B58-8069-31794885CDD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graphicEl>
                                              <a:dgm id="{E8716B41-D4EA-4C19-A2AD-FB871FEC2B6C}"/>
                                            </p:graphicEl>
                                          </p:spTgt>
                                        </p:tgtEl>
                                        <p:attrNameLst>
                                          <p:attrName>style.visibility</p:attrName>
                                        </p:attrNameLst>
                                      </p:cBhvr>
                                      <p:to>
                                        <p:strVal val="visible"/>
                                      </p:to>
                                    </p:set>
                                    <p:animEffect transition="in" filter="wipe(left)">
                                      <p:cBhvr>
                                        <p:cTn id="22" dur="500"/>
                                        <p:tgtEl>
                                          <p:spTgt spid="8">
                                            <p:graphicEl>
                                              <a:dgm id="{E8716B41-D4EA-4C19-A2AD-FB871FEC2B6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Ac</a:t>
            </a:r>
            <a:r>
              <a:rPr lang="ro-RO" sz="3200" dirty="0" err="1">
                <a:solidFill>
                  <a:schemeClr val="bg1"/>
                </a:solidFill>
                <a:latin typeface="Verdana" charset="0"/>
                <a:cs typeface="Verdana" charset="0"/>
              </a:rPr>
              <a:t>hiziția</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24744"/>
            <a:ext cx="8640960" cy="5183335"/>
          </a:xfrm>
        </p:spPr>
        <p:txBody>
          <a:bodyPr/>
          <a:lstStyle/>
          <a:p>
            <a:pPr marL="0" indent="0">
              <a:buNone/>
            </a:pPr>
            <a:r>
              <a:rPr lang="en-GB" b="1" dirty="0" err="1">
                <a:solidFill>
                  <a:srgbClr val="0070C0"/>
                </a:solidFill>
              </a:rPr>
              <a:t>Imagi</a:t>
            </a:r>
            <a:r>
              <a:rPr lang="ro-RO" b="1" dirty="0" err="1">
                <a:solidFill>
                  <a:srgbClr val="0070C0"/>
                </a:solidFill>
              </a:rPr>
              <a:t>stica</a:t>
            </a:r>
            <a:r>
              <a:rPr lang="en-GB" b="1" dirty="0">
                <a:solidFill>
                  <a:srgbClr val="0070C0"/>
                </a:solidFill>
              </a:rPr>
              <a:t> </a:t>
            </a:r>
          </a:p>
          <a:p>
            <a:pPr lvl="1">
              <a:buFont typeface="Wingdings" panose="05000000000000000000" pitchFamily="2" charset="2"/>
              <a:buChar char="Ø"/>
            </a:pPr>
            <a:r>
              <a:rPr lang="ro-RO" dirty="0">
                <a:ea typeface="Verdana" panose="020B0604030504040204" pitchFamily="34" charset="0"/>
              </a:rPr>
              <a:t>c</a:t>
            </a:r>
            <a:r>
              <a:rPr lang="en-GB" dirty="0">
                <a:ea typeface="Verdana" panose="020B0604030504040204" pitchFamily="34" charset="0"/>
              </a:rPr>
              <a:t>rea</a:t>
            </a:r>
            <a:r>
              <a:rPr lang="ro-RO" dirty="0">
                <a:ea typeface="Verdana" panose="020B0604030504040204" pitchFamily="34" charset="0"/>
              </a:rPr>
              <a:t>rea</a:t>
            </a:r>
            <a:r>
              <a:rPr lang="en-GB" dirty="0">
                <a:ea typeface="Verdana" panose="020B0604030504040204" pitchFamily="34" charset="0"/>
              </a:rPr>
              <a:t> </a:t>
            </a:r>
            <a:r>
              <a:rPr lang="ro-RO" dirty="0">
                <a:ea typeface="Verdana" panose="020B0604030504040204" pitchFamily="34" charset="0"/>
              </a:rPr>
              <a:t>unei copii a datelor </a:t>
            </a:r>
            <a:r>
              <a:rPr lang="en-GB" dirty="0">
                <a:ea typeface="Verdana" panose="020B0604030504040204" pitchFamily="34" charset="0"/>
              </a:rPr>
              <a:t>bit-by-bit</a:t>
            </a:r>
          </a:p>
          <a:p>
            <a:pPr lvl="1">
              <a:buFont typeface="Wingdings" panose="05000000000000000000" pitchFamily="2" charset="2"/>
              <a:buChar char="Ø"/>
            </a:pPr>
            <a:r>
              <a:rPr lang="en-GB" dirty="0">
                <a:ea typeface="Verdana" panose="020B0604030504040204" pitchFamily="34" charset="0"/>
              </a:rPr>
              <a:t>Rec</a:t>
            </a:r>
            <a:r>
              <a:rPr lang="ro-RO" dirty="0" err="1">
                <a:ea typeface="Verdana" panose="020B0604030504040204" pitchFamily="34" charset="0"/>
              </a:rPr>
              <a:t>unoașterea</a:t>
            </a:r>
            <a:r>
              <a:rPr lang="ro-RO" dirty="0">
                <a:ea typeface="Verdana" panose="020B0604030504040204" pitchFamily="34" charset="0"/>
              </a:rPr>
              <a:t> </a:t>
            </a:r>
            <a:r>
              <a:rPr lang="en-GB" dirty="0">
                <a:ea typeface="Verdana" panose="020B0604030504040204" pitchFamily="34" charset="0"/>
              </a:rPr>
              <a:t>format</a:t>
            </a:r>
            <a:r>
              <a:rPr lang="ro-RO" dirty="0" err="1">
                <a:ea typeface="Verdana" panose="020B0604030504040204" pitchFamily="34" charset="0"/>
              </a:rPr>
              <a:t>elor</a:t>
            </a:r>
            <a:r>
              <a:rPr lang="en-GB" dirty="0">
                <a:ea typeface="Verdana" panose="020B0604030504040204" pitchFamily="34" charset="0"/>
              </a:rPr>
              <a:t> (dd &amp; E01)</a:t>
            </a:r>
          </a:p>
          <a:p>
            <a:pPr lvl="1">
              <a:buFont typeface="Wingdings" panose="05000000000000000000" pitchFamily="2" charset="2"/>
              <a:buChar char="Ø"/>
            </a:pPr>
            <a:r>
              <a:rPr lang="en-GB" dirty="0">
                <a:ea typeface="Verdana" panose="020B0604030504040204" pitchFamily="34" charset="0"/>
              </a:rPr>
              <a:t>U</a:t>
            </a:r>
            <a:r>
              <a:rPr lang="ro-RO" dirty="0" err="1">
                <a:ea typeface="Verdana" panose="020B0604030504040204" pitchFamily="34" charset="0"/>
              </a:rPr>
              <a:t>tilizarea</a:t>
            </a:r>
            <a:r>
              <a:rPr lang="ro-RO" dirty="0">
                <a:ea typeface="Verdana" panose="020B0604030504040204" pitchFamily="34" charset="0"/>
              </a:rPr>
              <a:t> tehnologiei de blocare a scrierii</a:t>
            </a:r>
            <a:endParaRPr lang="en-GB" dirty="0">
              <a:ea typeface="Verdana" panose="020B0604030504040204" pitchFamily="34" charset="0"/>
            </a:endParaRPr>
          </a:p>
          <a:p>
            <a:pPr lvl="1"/>
            <a:endParaRPr lang="en-GB" dirty="0">
              <a:ea typeface="Verdana" panose="020B0604030504040204" pitchFamily="34" charset="0"/>
            </a:endParaRPr>
          </a:p>
          <a:p>
            <a:pPr marL="57150" indent="0">
              <a:buNone/>
            </a:pPr>
            <a:r>
              <a:rPr lang="ro-RO" b="1" dirty="0">
                <a:solidFill>
                  <a:srgbClr val="0070C0"/>
                </a:solidFill>
              </a:rPr>
              <a:t>Dispersarea (ha</a:t>
            </a:r>
            <a:r>
              <a:rPr lang="en-GB" b="1" dirty="0">
                <a:solidFill>
                  <a:srgbClr val="0070C0"/>
                </a:solidFill>
              </a:rPr>
              <a:t>shing</a:t>
            </a:r>
            <a:r>
              <a:rPr lang="ro-RO" b="1" dirty="0">
                <a:solidFill>
                  <a:srgbClr val="0070C0"/>
                </a:solidFill>
              </a:rPr>
              <a:t>)</a:t>
            </a:r>
            <a:endParaRPr lang="en-GB" b="1" dirty="0">
              <a:solidFill>
                <a:srgbClr val="0070C0"/>
              </a:solidFill>
            </a:endParaRPr>
          </a:p>
          <a:p>
            <a:pPr lvl="1">
              <a:buFont typeface="Wingdings" panose="05000000000000000000" pitchFamily="2" charset="2"/>
              <a:buChar char="Ø"/>
            </a:pPr>
            <a:r>
              <a:rPr lang="en-GB" dirty="0" err="1">
                <a:ea typeface="Verdana" panose="020B0604030504040204" pitchFamily="34" charset="0"/>
              </a:rPr>
              <a:t>crea</a:t>
            </a:r>
            <a:r>
              <a:rPr lang="ro-RO" dirty="0">
                <a:ea typeface="Verdana" panose="020B0604030504040204" pitchFamily="34" charset="0"/>
              </a:rPr>
              <a:t>rea</a:t>
            </a:r>
            <a:r>
              <a:rPr lang="en-GB" dirty="0">
                <a:ea typeface="Verdana" panose="020B0604030504040204" pitchFamily="34" charset="0"/>
              </a:rPr>
              <a:t> </a:t>
            </a:r>
            <a:r>
              <a:rPr lang="ro-RO" dirty="0">
                <a:ea typeface="Verdana" panose="020B0604030504040204" pitchFamily="34" charset="0"/>
              </a:rPr>
              <a:t>„amprentei </a:t>
            </a:r>
            <a:r>
              <a:rPr lang="en-GB" dirty="0">
                <a:ea typeface="Verdana" panose="020B0604030504040204" pitchFamily="34" charset="0"/>
              </a:rPr>
              <a:t>digital</a:t>
            </a:r>
            <a:r>
              <a:rPr lang="ro-RO" dirty="0">
                <a:ea typeface="Verdana" panose="020B0604030504040204" pitchFamily="34" charset="0"/>
              </a:rPr>
              <a:t>e” a datelor</a:t>
            </a:r>
            <a:endParaRPr lang="en-GB" dirty="0">
              <a:ea typeface="Verdana" panose="020B0604030504040204" pitchFamily="34" charset="0"/>
            </a:endParaRPr>
          </a:p>
          <a:p>
            <a:pPr lvl="1">
              <a:buFont typeface="Wingdings" panose="05000000000000000000" pitchFamily="2" charset="2"/>
              <a:buChar char="Ø"/>
            </a:pPr>
            <a:r>
              <a:rPr lang="en-GB" dirty="0">
                <a:ea typeface="Verdana" panose="020B0604030504040204" pitchFamily="34" charset="0"/>
              </a:rPr>
              <a:t>u</a:t>
            </a:r>
            <a:r>
              <a:rPr lang="ro-RO" dirty="0" err="1">
                <a:ea typeface="Verdana" panose="020B0604030504040204" pitchFamily="34" charset="0"/>
              </a:rPr>
              <a:t>tilizarea</a:t>
            </a:r>
            <a:r>
              <a:rPr lang="en-GB" dirty="0">
                <a:ea typeface="Verdana" panose="020B0604030504040204" pitchFamily="34" charset="0"/>
              </a:rPr>
              <a:t> </a:t>
            </a:r>
            <a:r>
              <a:rPr lang="ro-RO" dirty="0">
                <a:ea typeface="Verdana" panose="020B0604030504040204" pitchFamily="34" charset="0"/>
              </a:rPr>
              <a:t>algoritmului </a:t>
            </a:r>
            <a:r>
              <a:rPr lang="en-GB" dirty="0" err="1">
                <a:ea typeface="Verdana" panose="020B0604030504040204" pitchFamily="34" charset="0"/>
              </a:rPr>
              <a:t>matematic</a:t>
            </a:r>
            <a:r>
              <a:rPr lang="ro-RO" dirty="0">
                <a:ea typeface="Verdana" panose="020B0604030504040204" pitchFamily="34" charset="0"/>
              </a:rPr>
              <a:t> </a:t>
            </a:r>
            <a:r>
              <a:rPr lang="en-GB" dirty="0">
                <a:ea typeface="Verdana" panose="020B0604030504040204" pitchFamily="34" charset="0"/>
              </a:rPr>
              <a:t>(MD5 &amp; SHA1)</a:t>
            </a:r>
          </a:p>
          <a:p>
            <a:pPr lvl="1">
              <a:buFont typeface="Wingdings" panose="05000000000000000000" pitchFamily="2" charset="2"/>
              <a:buChar char="Ø"/>
            </a:pPr>
            <a:r>
              <a:rPr lang="en-GB" dirty="0">
                <a:ea typeface="Verdana" panose="020B0604030504040204" pitchFamily="34" charset="0"/>
              </a:rPr>
              <a:t>U</a:t>
            </a:r>
            <a:r>
              <a:rPr lang="ro-RO" dirty="0" err="1">
                <a:ea typeface="Verdana" panose="020B0604030504040204" pitchFamily="34" charset="0"/>
              </a:rPr>
              <a:t>tilizată</a:t>
            </a:r>
            <a:r>
              <a:rPr lang="ro-RO" dirty="0">
                <a:ea typeface="Verdana" panose="020B0604030504040204" pitchFamily="34" charset="0"/>
              </a:rPr>
              <a:t> pentru</a:t>
            </a:r>
            <a:r>
              <a:rPr lang="en-GB" dirty="0">
                <a:ea typeface="Verdana" panose="020B0604030504040204" pitchFamily="34" charset="0"/>
              </a:rPr>
              <a:t> </a:t>
            </a:r>
            <a:r>
              <a:rPr lang="en-GB" b="1" dirty="0" err="1">
                <a:solidFill>
                  <a:srgbClr val="0070C0"/>
                </a:solidFill>
              </a:rPr>
              <a:t>verifica</a:t>
            </a:r>
            <a:r>
              <a:rPr lang="ro-RO" b="1" dirty="0">
                <a:solidFill>
                  <a:srgbClr val="0070C0"/>
                </a:solidFill>
              </a:rPr>
              <a:t>re</a:t>
            </a:r>
            <a:endParaRPr lang="en-GB" b="1" dirty="0">
              <a:solidFill>
                <a:srgbClr val="0070C0"/>
              </a:solidFill>
            </a:endParaRPr>
          </a:p>
          <a:p>
            <a:pPr lvl="1">
              <a:buFont typeface="Wingdings" panose="05000000000000000000" pitchFamily="2" charset="2"/>
              <a:buChar char="Ø"/>
            </a:pPr>
            <a:r>
              <a:rPr lang="ro-RO" dirty="0">
                <a:ea typeface="Verdana" panose="020B0604030504040204" pitchFamily="34" charset="0"/>
              </a:rPr>
              <a:t>Și pentru</a:t>
            </a:r>
            <a:r>
              <a:rPr lang="en-GB" dirty="0">
                <a:ea typeface="Verdana" panose="020B0604030504040204" pitchFamily="34" charset="0"/>
              </a:rPr>
              <a:t> </a:t>
            </a:r>
            <a:r>
              <a:rPr lang="en-GB" b="1" dirty="0" err="1">
                <a:solidFill>
                  <a:srgbClr val="0070C0"/>
                </a:solidFill>
              </a:rPr>
              <a:t>identifica</a:t>
            </a:r>
            <a:r>
              <a:rPr lang="ro-RO" b="1" dirty="0">
                <a:solidFill>
                  <a:srgbClr val="0070C0"/>
                </a:solidFill>
              </a:rPr>
              <a:t>re</a:t>
            </a:r>
            <a:r>
              <a:rPr lang="en-GB" b="1" dirty="0">
                <a:solidFill>
                  <a:srgbClr val="0070C0"/>
                </a:solidFill>
              </a:rPr>
              <a:t> </a:t>
            </a:r>
            <a:r>
              <a:rPr lang="en-GB" dirty="0">
                <a:ea typeface="Verdana" panose="020B0604030504040204" pitchFamily="34" charset="0"/>
              </a:rPr>
              <a:t>(</a:t>
            </a:r>
            <a:r>
              <a:rPr lang="ro-RO" dirty="0">
                <a:ea typeface="Verdana" panose="020B0604030504040204" pitchFamily="34" charset="0"/>
              </a:rPr>
              <a:t>fișiere cunoscute și semnificative</a:t>
            </a:r>
            <a:r>
              <a:rPr lang="en-GB" dirty="0">
                <a:ea typeface="Verdana" panose="020B0604030504040204" pitchFamily="34" charset="0"/>
              </a:rPr>
              <a:t>)</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5" name="Picture 4" descr="https://whereismydata.files.wordpress.com/2009/04/e-sata-write-blocker.jpg">
            <a:extLst>
              <a:ext uri="{FF2B5EF4-FFF2-40B4-BE49-F238E27FC236}">
                <a16:creationId xmlns:a16="http://schemas.microsoft.com/office/drawing/2014/main" id="{8DD74692-4292-4A80-B62F-2772FBE686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2373" y="1359154"/>
            <a:ext cx="1215498" cy="19839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http://osx.wdfiles.com/local--files/icon:hashtab/HashTab.png">
            <a:extLst>
              <a:ext uri="{FF2B5EF4-FFF2-40B4-BE49-F238E27FC236}">
                <a16:creationId xmlns:a16="http://schemas.microsoft.com/office/drawing/2014/main" id="{0712C5CD-E392-4294-9784-56289921F5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2745" y="5013176"/>
            <a:ext cx="850253" cy="8502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BCD0F61-63E6-40C4-85F7-BEB8FA83A708}"/>
              </a:ext>
            </a:extLst>
          </p:cNvPr>
          <p:cNvPicPr>
            <a:picLocks noChangeAspect="1"/>
          </p:cNvPicPr>
          <p:nvPr/>
        </p:nvPicPr>
        <p:blipFill>
          <a:blip r:embed="rId6"/>
          <a:stretch>
            <a:fillRect/>
          </a:stretch>
        </p:blipFill>
        <p:spPr>
          <a:xfrm>
            <a:off x="3635896" y="3482062"/>
            <a:ext cx="5076056" cy="401971"/>
          </a:xfrm>
          <a:prstGeom prst="rect">
            <a:avLst/>
          </a:prstGeom>
          <a:ln>
            <a:solidFill>
              <a:schemeClr val="accent1"/>
            </a:solidFill>
          </a:ln>
        </p:spPr>
      </p:pic>
    </p:spTree>
    <p:extLst>
      <p:ext uri="{BB962C8B-B14F-4D97-AF65-F5344CB8AC3E}">
        <p14:creationId xmlns:p14="http://schemas.microsoft.com/office/powerpoint/2010/main" val="391239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err="1">
                <a:solidFill>
                  <a:schemeClr val="bg1"/>
                </a:solidFill>
                <a:latin typeface="Verdana" charset="0"/>
                <a:cs typeface="Verdana" charset="0"/>
              </a:rPr>
              <a:t>Pr</a:t>
            </a:r>
            <a:r>
              <a:rPr lang="ro-RO" sz="3200" dirty="0" err="1">
                <a:solidFill>
                  <a:schemeClr val="bg1"/>
                </a:solidFill>
                <a:latin typeface="Verdana" charset="0"/>
                <a:cs typeface="Verdana" charset="0"/>
              </a:rPr>
              <a:t>elucrarea</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996735"/>
            <a:ext cx="8640960" cy="5183335"/>
          </a:xfrm>
        </p:spPr>
        <p:txBody>
          <a:bodyPr/>
          <a:lstStyle/>
          <a:p>
            <a:pPr marL="0" indent="0" algn="just">
              <a:buNone/>
            </a:pPr>
            <a:r>
              <a:rPr lang="en-GB" b="1" dirty="0" err="1">
                <a:solidFill>
                  <a:srgbClr val="0070C0"/>
                </a:solidFill>
              </a:rPr>
              <a:t>Proces</a:t>
            </a:r>
            <a:r>
              <a:rPr lang="ro-RO" b="1" dirty="0" err="1">
                <a:solidFill>
                  <a:srgbClr val="0070C0"/>
                </a:solidFill>
              </a:rPr>
              <a:t>ul</a:t>
            </a:r>
            <a:r>
              <a:rPr lang="ro-RO" b="1" dirty="0">
                <a:solidFill>
                  <a:srgbClr val="0070C0"/>
                </a:solidFill>
              </a:rPr>
              <a:t> </a:t>
            </a:r>
            <a:r>
              <a:rPr lang="ro-RO" dirty="0">
                <a:ea typeface="Verdana" panose="020B0604030504040204" pitchFamily="34" charset="0"/>
              </a:rPr>
              <a:t>unei suite </a:t>
            </a:r>
            <a:r>
              <a:rPr lang="en-GB" dirty="0">
                <a:ea typeface="Verdana" panose="020B0604030504040204" pitchFamily="34" charset="0"/>
              </a:rPr>
              <a:t>software </a:t>
            </a:r>
            <a:r>
              <a:rPr lang="ro-RO" dirty="0">
                <a:ea typeface="Verdana" panose="020B0604030504040204" pitchFamily="34" charset="0"/>
              </a:rPr>
              <a:t>de criminalistică realizează preluarea datelor de </a:t>
            </a:r>
            <a:r>
              <a:rPr lang="en-GB" dirty="0" err="1">
                <a:ea typeface="Verdana" panose="020B0604030504040204" pitchFamily="34" charset="0"/>
              </a:rPr>
              <a:t>imag</a:t>
            </a:r>
            <a:r>
              <a:rPr lang="ro-RO" dirty="0">
                <a:ea typeface="Verdana" panose="020B0604030504040204" pitchFamily="34" charset="0"/>
              </a:rPr>
              <a:t>in</a:t>
            </a:r>
            <a:r>
              <a:rPr lang="en-GB" dirty="0">
                <a:ea typeface="Verdana" panose="020B0604030504040204" pitchFamily="34" charset="0"/>
              </a:rPr>
              <a:t>e – </a:t>
            </a:r>
            <a:r>
              <a:rPr lang="ro-RO" dirty="0">
                <a:ea typeface="Verdana" panose="020B0604030504040204" pitchFamily="34" charset="0"/>
              </a:rPr>
              <a:t>și le face să fie inteligibile</a:t>
            </a:r>
            <a:r>
              <a:rPr lang="en-GB" dirty="0">
                <a:ea typeface="Verdana" panose="020B0604030504040204" pitchFamily="34" charset="0"/>
              </a:rPr>
              <a:t> </a:t>
            </a:r>
          </a:p>
          <a:p>
            <a:pPr lvl="1">
              <a:buFont typeface="Wingdings" panose="05000000000000000000" pitchFamily="2" charset="2"/>
              <a:buChar char="Ø"/>
            </a:pPr>
            <a:r>
              <a:rPr lang="ro-RO" dirty="0">
                <a:ea typeface="Verdana" panose="020B0604030504040204" pitchFamily="34" charset="0"/>
              </a:rPr>
              <a:t>sunt identificate sisteme de </a:t>
            </a:r>
            <a:r>
              <a:rPr lang="en-GB" dirty="0">
                <a:ea typeface="Verdana" panose="020B0604030504040204" pitchFamily="34" charset="0"/>
              </a:rPr>
              <a:t>opera</a:t>
            </a:r>
            <a:r>
              <a:rPr lang="ro-RO" dirty="0">
                <a:ea typeface="Verdana" panose="020B0604030504040204" pitchFamily="34" charset="0"/>
              </a:rPr>
              <a:t>re</a:t>
            </a:r>
            <a:r>
              <a:rPr lang="en-GB" dirty="0">
                <a:ea typeface="Verdana" panose="020B0604030504040204" pitchFamily="34" charset="0"/>
              </a:rPr>
              <a:t>, </a:t>
            </a:r>
            <a:r>
              <a:rPr lang="ro-RO" dirty="0">
                <a:ea typeface="Verdana" panose="020B0604030504040204" pitchFamily="34" charset="0"/>
              </a:rPr>
              <a:t>sisteme de </a:t>
            </a:r>
            <a:r>
              <a:rPr lang="en-GB" dirty="0">
                <a:ea typeface="Verdana" panose="020B0604030504040204" pitchFamily="34" charset="0"/>
              </a:rPr>
              <a:t>fi</a:t>
            </a:r>
            <a:r>
              <a:rPr lang="ro-RO" dirty="0" err="1">
                <a:ea typeface="Verdana" panose="020B0604030504040204" pitchFamily="34" charset="0"/>
              </a:rPr>
              <a:t>șiere</a:t>
            </a:r>
            <a:r>
              <a:rPr lang="ro-RO" dirty="0">
                <a:ea typeface="Verdana" panose="020B0604030504040204" pitchFamily="34" charset="0"/>
              </a:rPr>
              <a:t> și formate de fișiere</a:t>
            </a:r>
            <a:endParaRPr lang="en-GB" dirty="0">
              <a:ea typeface="Verdana" panose="020B0604030504040204" pitchFamily="34" charset="0"/>
            </a:endParaRPr>
          </a:p>
          <a:p>
            <a:pPr lvl="1">
              <a:buFont typeface="Wingdings" panose="05000000000000000000" pitchFamily="2" charset="2"/>
              <a:buChar char="Ø"/>
            </a:pPr>
            <a:r>
              <a:rPr lang="en-GB" dirty="0">
                <a:ea typeface="Verdana" panose="020B0604030504040204" pitchFamily="34" charset="0"/>
              </a:rPr>
              <a:t>extra</a:t>
            </a:r>
            <a:r>
              <a:rPr lang="ro-RO" dirty="0" err="1">
                <a:ea typeface="Verdana" panose="020B0604030504040204" pitchFamily="34" charset="0"/>
              </a:rPr>
              <a:t>ge</a:t>
            </a:r>
            <a:r>
              <a:rPr lang="en-GB" dirty="0">
                <a:ea typeface="Verdana" panose="020B0604030504040204" pitchFamily="34" charset="0"/>
              </a:rPr>
              <a:t> </a:t>
            </a:r>
            <a:r>
              <a:rPr lang="ro-RO" dirty="0">
                <a:ea typeface="Verdana" panose="020B0604030504040204" pitchFamily="34" charset="0"/>
              </a:rPr>
              <a:t>date din </a:t>
            </a:r>
            <a:r>
              <a:rPr lang="en-GB" dirty="0">
                <a:ea typeface="Verdana" panose="020B0604030504040204" pitchFamily="34" charset="0"/>
              </a:rPr>
              <a:t>s</a:t>
            </a:r>
            <a:r>
              <a:rPr lang="ro-RO" dirty="0">
                <a:ea typeface="Verdana" panose="020B0604030504040204" pitchFamily="34" charset="0"/>
              </a:rPr>
              <a:t>i</a:t>
            </a:r>
            <a:r>
              <a:rPr lang="en-GB" dirty="0">
                <a:ea typeface="Verdana" panose="020B0604030504040204" pitchFamily="34" charset="0"/>
              </a:rPr>
              <a:t>stem</a:t>
            </a:r>
          </a:p>
          <a:p>
            <a:pPr lvl="1">
              <a:buFont typeface="Wingdings" panose="05000000000000000000" pitchFamily="2" charset="2"/>
              <a:buChar char="Ø"/>
            </a:pPr>
            <a:r>
              <a:rPr lang="ro-RO" dirty="0">
                <a:ea typeface="Verdana" panose="020B0604030504040204" pitchFamily="34" charset="0"/>
              </a:rPr>
              <a:t>poate</a:t>
            </a:r>
            <a:r>
              <a:rPr lang="en-GB" dirty="0">
                <a:ea typeface="Verdana" panose="020B0604030504040204" pitchFamily="34" charset="0"/>
              </a:rPr>
              <a:t> rec</a:t>
            </a:r>
            <a:r>
              <a:rPr lang="ro-RO" dirty="0" err="1">
                <a:ea typeface="Verdana" panose="020B0604030504040204" pitchFamily="34" charset="0"/>
              </a:rPr>
              <a:t>upera</a:t>
            </a:r>
            <a:r>
              <a:rPr lang="ro-RO" dirty="0">
                <a:ea typeface="Verdana" panose="020B0604030504040204" pitchFamily="34" charset="0"/>
              </a:rPr>
              <a:t> atât fișiere în timp real (live) cât și fișiere șterse din </a:t>
            </a:r>
            <a:r>
              <a:rPr lang="en-GB" dirty="0" err="1">
                <a:ea typeface="Verdana" panose="020B0604030504040204" pitchFamily="34" charset="0"/>
              </a:rPr>
              <a:t>imag</a:t>
            </a:r>
            <a:r>
              <a:rPr lang="ro-RO" dirty="0" err="1">
                <a:ea typeface="Verdana" panose="020B0604030504040204" pitchFamily="34" charset="0"/>
              </a:rPr>
              <a:t>ini</a:t>
            </a:r>
            <a:endParaRPr lang="en-GB"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permite</a:t>
            </a:r>
            <a:r>
              <a:rPr lang="en-GB" dirty="0">
                <a:ea typeface="Verdana" panose="020B0604030504040204" pitchFamily="34" charset="0"/>
              </a:rPr>
              <a:t> </a:t>
            </a:r>
            <a:r>
              <a:rPr lang="ro-RO" dirty="0">
                <a:ea typeface="Verdana" panose="020B0604030504040204" pitchFamily="34" charset="0"/>
              </a:rPr>
              <a:t>căutarea</a:t>
            </a:r>
            <a:endParaRPr lang="en-GB" dirty="0">
              <a:ea typeface="Verdana" panose="020B0604030504040204" pitchFamily="34" charset="0"/>
            </a:endParaRPr>
          </a:p>
          <a:p>
            <a:pPr marL="0" indent="0">
              <a:buNone/>
            </a:pPr>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561FD42A-4983-4E28-BB19-62A2402C6475}"/>
              </a:ext>
            </a:extLst>
          </p:cNvPr>
          <p:cNvPicPr>
            <a:picLocks noChangeAspect="1"/>
          </p:cNvPicPr>
          <p:nvPr/>
        </p:nvPicPr>
        <p:blipFill>
          <a:blip r:embed="rId4"/>
          <a:stretch>
            <a:fillRect/>
          </a:stretch>
        </p:blipFill>
        <p:spPr>
          <a:xfrm>
            <a:off x="179512" y="5301208"/>
            <a:ext cx="1944216" cy="934924"/>
          </a:xfrm>
          <a:prstGeom prst="rect">
            <a:avLst/>
          </a:prstGeom>
        </p:spPr>
      </p:pic>
      <p:pic>
        <p:nvPicPr>
          <p:cNvPr id="5" name="Picture 4">
            <a:extLst>
              <a:ext uri="{FF2B5EF4-FFF2-40B4-BE49-F238E27FC236}">
                <a16:creationId xmlns:a16="http://schemas.microsoft.com/office/drawing/2014/main" id="{94D9DC78-4C2D-4B9A-8C67-7124213EB395}"/>
              </a:ext>
            </a:extLst>
          </p:cNvPr>
          <p:cNvPicPr>
            <a:picLocks noChangeAspect="1"/>
          </p:cNvPicPr>
          <p:nvPr/>
        </p:nvPicPr>
        <p:blipFill>
          <a:blip r:embed="rId5"/>
          <a:stretch>
            <a:fillRect/>
          </a:stretch>
        </p:blipFill>
        <p:spPr>
          <a:xfrm>
            <a:off x="2411760" y="5379580"/>
            <a:ext cx="1224136" cy="762577"/>
          </a:xfrm>
          <a:prstGeom prst="rect">
            <a:avLst/>
          </a:prstGeom>
        </p:spPr>
      </p:pic>
      <p:pic>
        <p:nvPicPr>
          <p:cNvPr id="6" name="Picture 2" descr="Image result for nuix&quot;">
            <a:extLst>
              <a:ext uri="{FF2B5EF4-FFF2-40B4-BE49-F238E27FC236}">
                <a16:creationId xmlns:a16="http://schemas.microsoft.com/office/drawing/2014/main" id="{CD23643C-9A96-442E-9ED4-DF51B58C7E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7904" y="5301208"/>
            <a:ext cx="1872208" cy="8184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xways">
            <a:extLst>
              <a:ext uri="{FF2B5EF4-FFF2-40B4-BE49-F238E27FC236}">
                <a16:creationId xmlns:a16="http://schemas.microsoft.com/office/drawing/2014/main" id="{635904F7-9403-4CEB-9C9B-1E2C78C728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096" y="5581587"/>
            <a:ext cx="1872209" cy="5370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magnet axiom&quot;">
            <a:extLst>
              <a:ext uri="{FF2B5EF4-FFF2-40B4-BE49-F238E27FC236}">
                <a16:creationId xmlns:a16="http://schemas.microsoft.com/office/drawing/2014/main" id="{DE12E88C-D96A-4E39-AAA9-A72358FA2A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4328" y="5033822"/>
            <a:ext cx="1423641" cy="1276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5134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Anal</a:t>
            </a:r>
            <a:r>
              <a:rPr lang="ro-RO" sz="3200" dirty="0" err="1">
                <a:solidFill>
                  <a:schemeClr val="bg1"/>
                </a:solidFill>
                <a:latin typeface="Verdana" charset="0"/>
                <a:cs typeface="Verdana" charset="0"/>
              </a:rPr>
              <a:t>iza</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buNone/>
            </a:pPr>
            <a:r>
              <a:rPr lang="ro-RO" dirty="0">
                <a:ea typeface="Verdana" panose="020B0604030504040204" pitchFamily="34" charset="0"/>
              </a:rPr>
              <a:t>Software-</a:t>
            </a:r>
            <a:r>
              <a:rPr lang="ro-RO" dirty="0" err="1">
                <a:ea typeface="Verdana" panose="020B0604030504040204" pitchFamily="34" charset="0"/>
              </a:rPr>
              <a:t>ul</a:t>
            </a:r>
            <a:r>
              <a:rPr lang="ro-RO" dirty="0">
                <a:ea typeface="Verdana" panose="020B0604030504040204" pitchFamily="34" charset="0"/>
              </a:rPr>
              <a:t> criminalistic permite apoi analistului să </a:t>
            </a:r>
            <a:r>
              <a:rPr lang="en-GB" b="1" dirty="0">
                <a:solidFill>
                  <a:srgbClr val="0070C0"/>
                </a:solidFill>
              </a:rPr>
              <a:t>anal</a:t>
            </a:r>
            <a:r>
              <a:rPr lang="ro-RO" b="1" dirty="0" err="1">
                <a:solidFill>
                  <a:srgbClr val="0070C0"/>
                </a:solidFill>
              </a:rPr>
              <a:t>izeze</a:t>
            </a:r>
            <a:r>
              <a:rPr lang="en-GB" dirty="0">
                <a:ea typeface="Verdana" panose="020B0604030504040204" pitchFamily="34" charset="0"/>
              </a:rPr>
              <a:t> </a:t>
            </a:r>
            <a:r>
              <a:rPr lang="ro-RO" dirty="0">
                <a:ea typeface="Verdana" panose="020B0604030504040204" pitchFamily="34" charset="0"/>
              </a:rPr>
              <a:t>ce anume a prelucrat</a:t>
            </a:r>
            <a:endParaRPr lang="en-GB"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Permite căutarea </a:t>
            </a:r>
            <a:r>
              <a:rPr lang="en-GB" dirty="0">
                <a:ea typeface="Verdana" panose="020B0604030504040204" pitchFamily="34" charset="0"/>
              </a:rPr>
              <a:t>specific</a:t>
            </a:r>
            <a:r>
              <a:rPr lang="ro-RO" dirty="0">
                <a:ea typeface="Verdana" panose="020B0604030504040204" pitchFamily="34" charset="0"/>
              </a:rPr>
              <a:t>ă pentru tipuri de fișiere, conținut al fișierelor, </a:t>
            </a:r>
            <a:r>
              <a:rPr lang="en-GB" dirty="0" err="1">
                <a:ea typeface="Verdana" panose="020B0604030504040204" pitchFamily="34" charset="0"/>
              </a:rPr>
              <a:t>metadat</a:t>
            </a:r>
            <a:r>
              <a:rPr lang="ro-RO" dirty="0">
                <a:ea typeface="Verdana" panose="020B0604030504040204" pitchFamily="34" charset="0"/>
              </a:rPr>
              <a:t>e</a:t>
            </a:r>
            <a:r>
              <a:rPr lang="en-GB" dirty="0">
                <a:ea typeface="Verdana" panose="020B0604030504040204" pitchFamily="34" charset="0"/>
              </a:rPr>
              <a:t>, artefact</a:t>
            </a:r>
            <a:r>
              <a:rPr lang="ro-RO" dirty="0">
                <a:ea typeface="Verdana" panose="020B0604030504040204" pitchFamily="34" charset="0"/>
              </a:rPr>
              <a:t>e</a:t>
            </a:r>
            <a:endParaRPr lang="en-GB" dirty="0">
              <a:ea typeface="Verdana" panose="020B0604030504040204" pitchFamily="34" charset="0"/>
            </a:endParaRPr>
          </a:p>
          <a:p>
            <a:pPr lvl="1">
              <a:buFont typeface="Wingdings" panose="05000000000000000000" pitchFamily="2" charset="2"/>
              <a:buChar char="Ø"/>
            </a:pPr>
            <a:r>
              <a:rPr lang="en-GB" dirty="0">
                <a:ea typeface="Verdana" panose="020B0604030504040204" pitchFamily="34" charset="0"/>
              </a:rPr>
              <a:t>Software</a:t>
            </a:r>
            <a:r>
              <a:rPr lang="ro-RO" dirty="0">
                <a:ea typeface="Verdana" panose="020B0604030504040204" pitchFamily="34" charset="0"/>
              </a:rPr>
              <a:t>-</a:t>
            </a:r>
            <a:r>
              <a:rPr lang="ro-RO" dirty="0" err="1">
                <a:ea typeface="Verdana" panose="020B0604030504040204" pitchFamily="34" charset="0"/>
              </a:rPr>
              <a:t>ul</a:t>
            </a:r>
            <a:r>
              <a:rPr lang="ro-RO" dirty="0">
                <a:ea typeface="Verdana" panose="020B0604030504040204" pitchFamily="34" charset="0"/>
              </a:rPr>
              <a:t> permite</a:t>
            </a:r>
            <a:r>
              <a:rPr lang="en-GB" dirty="0">
                <a:ea typeface="Verdana" panose="020B0604030504040204" pitchFamily="34" charset="0"/>
              </a:rPr>
              <a:t> anal</a:t>
            </a:r>
            <a:r>
              <a:rPr lang="ro-RO" dirty="0">
                <a:ea typeface="Verdana" panose="020B0604030504040204" pitchFamily="34" charset="0"/>
              </a:rPr>
              <a:t>iștilor gruparea elementelor de interes și apoi crearea </a:t>
            </a:r>
            <a:r>
              <a:rPr lang="en-GB" dirty="0">
                <a:ea typeface="Verdana" panose="020B0604030504040204" pitchFamily="34" charset="0"/>
              </a:rPr>
              <a:t>r</a:t>
            </a:r>
            <a:r>
              <a:rPr lang="ro-RO" dirty="0">
                <a:ea typeface="Verdana" panose="020B0604030504040204" pitchFamily="34" charset="0"/>
              </a:rPr>
              <a:t>a</a:t>
            </a:r>
            <a:r>
              <a:rPr lang="en-GB" dirty="0">
                <a:ea typeface="Verdana" panose="020B0604030504040204" pitchFamily="34" charset="0"/>
              </a:rPr>
              <a:t>po</a:t>
            </a:r>
            <a:r>
              <a:rPr lang="ro-RO" dirty="0">
                <a:ea typeface="Verdana" panose="020B0604030504040204" pitchFamily="34" charset="0"/>
              </a:rPr>
              <a:t>a</a:t>
            </a:r>
            <a:r>
              <a:rPr lang="en-GB" dirty="0">
                <a:ea typeface="Verdana" panose="020B0604030504040204" pitchFamily="34" charset="0"/>
              </a:rPr>
              <a:t>rt</a:t>
            </a:r>
            <a:r>
              <a:rPr lang="ro-RO" dirty="0" err="1">
                <a:ea typeface="Verdana" panose="020B0604030504040204" pitchFamily="34" charset="0"/>
              </a:rPr>
              <a:t>elor</a:t>
            </a:r>
            <a:r>
              <a:rPr lang="ro-RO" dirty="0">
                <a:ea typeface="Verdana" panose="020B0604030504040204" pitchFamily="34" charset="0"/>
              </a:rPr>
              <a:t> care pot fi vizualizate de către ofițerii care se ocupă de caz</a:t>
            </a:r>
            <a:endParaRPr lang="en-GB" dirty="0">
              <a:ea typeface="Verdana" panose="020B0604030504040204" pitchFamily="34" charset="0"/>
            </a:endParaRPr>
          </a:p>
          <a:p>
            <a:pPr marL="57150" indent="0" algn="ctr">
              <a:buNone/>
            </a:pPr>
            <a:r>
              <a:rPr lang="en-GB" b="1" dirty="0">
                <a:solidFill>
                  <a:srgbClr val="FF0000"/>
                </a:solidFill>
                <a:ea typeface="Verdana" panose="020B0604030504040204" pitchFamily="34" charset="0"/>
              </a:rPr>
              <a:t>Anal</a:t>
            </a:r>
            <a:r>
              <a:rPr lang="ro-RO" b="1" dirty="0" err="1">
                <a:solidFill>
                  <a:srgbClr val="FF0000"/>
                </a:solidFill>
                <a:ea typeface="Verdana" panose="020B0604030504040204" pitchFamily="34" charset="0"/>
              </a:rPr>
              <a:t>iza</a:t>
            </a:r>
            <a:r>
              <a:rPr lang="en-GB" b="1" dirty="0">
                <a:solidFill>
                  <a:srgbClr val="FF0000"/>
                </a:solidFill>
                <a:ea typeface="Verdana" panose="020B0604030504040204" pitchFamily="34" charset="0"/>
              </a:rPr>
              <a:t> </a:t>
            </a:r>
            <a:r>
              <a:rPr lang="ro-RO" b="1" dirty="0">
                <a:solidFill>
                  <a:srgbClr val="FF0000"/>
                </a:solidFill>
                <a:ea typeface="Verdana" panose="020B0604030504040204" pitchFamily="34" charset="0"/>
              </a:rPr>
              <a:t>seturilor de </a:t>
            </a:r>
            <a:r>
              <a:rPr lang="en-GB" b="1" dirty="0" err="1">
                <a:solidFill>
                  <a:srgbClr val="FF0000"/>
                </a:solidFill>
                <a:ea typeface="Verdana" panose="020B0604030504040204" pitchFamily="34" charset="0"/>
              </a:rPr>
              <a:t>dat</a:t>
            </a:r>
            <a:r>
              <a:rPr lang="ro-RO" b="1" dirty="0">
                <a:solidFill>
                  <a:srgbClr val="FF0000"/>
                </a:solidFill>
                <a:ea typeface="Verdana" panose="020B0604030504040204" pitchFamily="34" charset="0"/>
              </a:rPr>
              <a:t>e și fișiere poate dura o perioadă </a:t>
            </a:r>
            <a:r>
              <a:rPr lang="en-GB" b="1" dirty="0" err="1">
                <a:solidFill>
                  <a:srgbClr val="FF0000"/>
                </a:solidFill>
                <a:ea typeface="Verdana" panose="020B0604030504040204" pitchFamily="34" charset="0"/>
              </a:rPr>
              <a:t>considerab</a:t>
            </a:r>
            <a:r>
              <a:rPr lang="ro-RO" b="1" dirty="0" err="1">
                <a:solidFill>
                  <a:srgbClr val="FF0000"/>
                </a:solidFill>
                <a:ea typeface="Verdana" panose="020B0604030504040204" pitchFamily="34" charset="0"/>
              </a:rPr>
              <a:t>ilă</a:t>
            </a:r>
            <a:r>
              <a:rPr lang="ro-RO" b="1" dirty="0">
                <a:solidFill>
                  <a:srgbClr val="FF0000"/>
                </a:solidFill>
                <a:ea typeface="Verdana" panose="020B0604030504040204" pitchFamily="34" charset="0"/>
              </a:rPr>
              <a:t>, în funcție de volumul datelor și de ce anume se caută</a:t>
            </a:r>
            <a:endParaRPr lang="en-GB" dirty="0">
              <a:ea typeface="Verdana" panose="020B0604030504040204" pitchFamily="34" charset="0"/>
            </a:endParaRPr>
          </a:p>
          <a:p>
            <a:pPr lvl="1"/>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059731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Pre</a:t>
            </a:r>
            <a:r>
              <a:rPr lang="ro-RO" sz="3200" dirty="0" err="1">
                <a:solidFill>
                  <a:schemeClr val="bg1"/>
                </a:solidFill>
                <a:latin typeface="Verdana" charset="0"/>
                <a:cs typeface="Verdana" charset="0"/>
              </a:rPr>
              <a:t>zentarea</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179512" y="5529304"/>
            <a:ext cx="8784530" cy="974020"/>
          </a:xfrm>
        </p:spPr>
        <p:txBody>
          <a:bodyPr/>
          <a:lstStyle/>
          <a:p>
            <a:pPr marL="57150" indent="0" algn="ctr">
              <a:buNone/>
            </a:pPr>
            <a:r>
              <a:rPr lang="ro-RO" sz="2800" b="1" dirty="0">
                <a:solidFill>
                  <a:srgbClr val="FF0000"/>
                </a:solidFill>
                <a:ea typeface="Verdana" panose="020B0604030504040204" pitchFamily="34" charset="0"/>
              </a:rPr>
              <a:t>Impune </a:t>
            </a:r>
            <a:r>
              <a:rPr lang="en-GB" sz="2800" b="1" dirty="0">
                <a:solidFill>
                  <a:srgbClr val="FF0000"/>
                </a:solidFill>
                <a:ea typeface="Verdana" panose="020B0604030504040204" pitchFamily="34" charset="0"/>
              </a:rPr>
              <a:t>anal</a:t>
            </a:r>
            <a:r>
              <a:rPr lang="ro-RO" sz="2800" b="1" dirty="0">
                <a:solidFill>
                  <a:srgbClr val="FF0000"/>
                </a:solidFill>
                <a:ea typeface="Verdana" panose="020B0604030504040204" pitchFamily="34" charset="0"/>
              </a:rPr>
              <a:t>istului să </a:t>
            </a:r>
            <a:r>
              <a:rPr lang="en-GB" sz="2800" b="1" dirty="0">
                <a:solidFill>
                  <a:srgbClr val="FF0000"/>
                </a:solidFill>
                <a:ea typeface="Verdana" panose="020B0604030504040204" pitchFamily="34" charset="0"/>
              </a:rPr>
              <a:t>pre</a:t>
            </a:r>
            <a:r>
              <a:rPr lang="ro-RO" sz="2800" b="1" dirty="0" err="1">
                <a:solidFill>
                  <a:srgbClr val="FF0000"/>
                </a:solidFill>
                <a:ea typeface="Verdana" panose="020B0604030504040204" pitchFamily="34" charset="0"/>
              </a:rPr>
              <a:t>zinte</a:t>
            </a:r>
            <a:r>
              <a:rPr lang="ro-RO" sz="2800" b="1" dirty="0">
                <a:solidFill>
                  <a:srgbClr val="FF0000"/>
                </a:solidFill>
                <a:ea typeface="Verdana" panose="020B0604030504040204" pitchFamily="34" charset="0"/>
              </a:rPr>
              <a:t> datele </a:t>
            </a:r>
            <a:r>
              <a:rPr lang="en-GB" sz="2800" b="1" dirty="0" err="1">
                <a:solidFill>
                  <a:srgbClr val="FF0000"/>
                </a:solidFill>
                <a:ea typeface="Verdana" panose="020B0604030504040204" pitchFamily="34" charset="0"/>
              </a:rPr>
              <a:t>tehnic</a:t>
            </a:r>
            <a:r>
              <a:rPr lang="ro-RO" sz="2800" b="1" dirty="0">
                <a:solidFill>
                  <a:srgbClr val="FF0000"/>
                </a:solidFill>
                <a:ea typeface="Verdana" panose="020B0604030504040204" pitchFamily="34" charset="0"/>
              </a:rPr>
              <a:t>e într-un mod non-tehnic</a:t>
            </a:r>
            <a:r>
              <a:rPr lang="en-GB" sz="2800" b="1" dirty="0">
                <a:solidFill>
                  <a:srgbClr val="FF0000"/>
                </a:solidFill>
                <a:ea typeface="Verdana" panose="020B0604030504040204" pitchFamily="34" charset="0"/>
              </a:rPr>
              <a:t> – </a:t>
            </a:r>
            <a:r>
              <a:rPr lang="ro-RO" sz="2800" b="1" dirty="0">
                <a:solidFill>
                  <a:srgbClr val="FF0000"/>
                </a:solidFill>
                <a:ea typeface="Verdana" panose="020B0604030504040204" pitchFamily="34" charset="0"/>
              </a:rPr>
              <a:t>a</a:t>
            </a:r>
            <a:r>
              <a:rPr lang="en-GB" sz="2800" b="1" dirty="0">
                <a:solidFill>
                  <a:srgbClr val="FF0000"/>
                </a:solidFill>
                <a:ea typeface="Verdana" panose="020B0604030504040204" pitchFamily="34" charset="0"/>
              </a:rPr>
              <a:t>s</a:t>
            </a:r>
            <a:r>
              <a:rPr lang="ro-RO" sz="2800" b="1" dirty="0" err="1">
                <a:solidFill>
                  <a:srgbClr val="FF0000"/>
                </a:solidFill>
                <a:ea typeface="Verdana" panose="020B0604030504040204" pitchFamily="34" charset="0"/>
              </a:rPr>
              <a:t>tfel</a:t>
            </a:r>
            <a:r>
              <a:rPr lang="ro-RO" sz="2800" b="1" dirty="0">
                <a:solidFill>
                  <a:srgbClr val="FF0000"/>
                </a:solidFill>
                <a:ea typeface="Verdana" panose="020B0604030504040204" pitchFamily="34" charset="0"/>
              </a:rPr>
              <a:t> încât să poată fi înțelese</a:t>
            </a:r>
            <a:endParaRPr lang="en-GB" sz="2800" b="1" dirty="0">
              <a:solidFill>
                <a:srgbClr val="FF0000"/>
              </a:solidFill>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Content Placeholder 1">
            <a:extLst>
              <a:ext uri="{FF2B5EF4-FFF2-40B4-BE49-F238E27FC236}">
                <a16:creationId xmlns:a16="http://schemas.microsoft.com/office/drawing/2014/main" id="{94C71E7B-3764-469A-80F5-8BDE4A10B958}"/>
              </a:ext>
            </a:extLst>
          </p:cNvPr>
          <p:cNvSpPr txBox="1">
            <a:spLocks/>
          </p:cNvSpPr>
          <p:nvPr/>
        </p:nvSpPr>
        <p:spPr bwMode="auto">
          <a:xfrm>
            <a:off x="392101" y="1512277"/>
            <a:ext cx="5692067" cy="481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ro-RO" sz="2800" dirty="0">
                <a:ea typeface="Verdana" panose="020B0604030504040204" pitchFamily="34" charset="0"/>
              </a:rPr>
              <a:t>Indiferent de activitatea realizată pentru a ajunge în etapa analizei, produsul finit trebuie prezentat</a:t>
            </a:r>
            <a:endParaRPr lang="en-GB" sz="2800"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î</a:t>
            </a:r>
            <a:r>
              <a:rPr lang="en-GB" dirty="0">
                <a:ea typeface="Verdana" panose="020B0604030504040204" pitchFamily="34" charset="0"/>
              </a:rPr>
              <a:t>n</a:t>
            </a:r>
            <a:r>
              <a:rPr lang="ro-RO" dirty="0">
                <a:ea typeface="Verdana" panose="020B0604030504040204" pitchFamily="34" charset="0"/>
              </a:rPr>
              <a:t>tr-un mod în care să poată fi înțeles</a:t>
            </a:r>
            <a:endParaRPr lang="en-GB"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în mod credibil</a:t>
            </a:r>
            <a:endParaRPr lang="en-GB" dirty="0">
              <a:ea typeface="Verdana" panose="020B0604030504040204" pitchFamily="34" charset="0"/>
            </a:endParaRPr>
          </a:p>
          <a:p>
            <a:pPr lvl="1">
              <a:buFont typeface="Wingdings" panose="05000000000000000000" pitchFamily="2" charset="2"/>
              <a:buChar char="Ø"/>
            </a:pPr>
            <a:r>
              <a:rPr lang="ro-RO" dirty="0">
                <a:ea typeface="Verdana" panose="020B0604030504040204" pitchFamily="34" charset="0"/>
              </a:rPr>
              <a:t>să poată fi reperat retroactiv și raportat</a:t>
            </a:r>
            <a:r>
              <a:rPr lang="en-GB" dirty="0">
                <a:ea typeface="Verdana" panose="020B0604030504040204" pitchFamily="34" charset="0"/>
              </a:rPr>
              <a:t> </a:t>
            </a:r>
            <a:r>
              <a:rPr lang="ro-RO" dirty="0">
                <a:ea typeface="Verdana" panose="020B0604030504040204" pitchFamily="34" charset="0"/>
              </a:rPr>
              <a:t>în toate etapele, până la fișierul imagine inițial</a:t>
            </a:r>
            <a:endParaRPr lang="en-GB" dirty="0">
              <a:ea typeface="Verdana" panose="020B0604030504040204" pitchFamily="34" charset="0"/>
            </a:endParaRPr>
          </a:p>
        </p:txBody>
      </p:sp>
      <p:pic>
        <p:nvPicPr>
          <p:cNvPr id="39938" name="Picture 2" descr="Expert Witness | Technical Arboriculture">
            <a:extLst>
              <a:ext uri="{FF2B5EF4-FFF2-40B4-BE49-F238E27FC236}">
                <a16:creationId xmlns:a16="http://schemas.microsoft.com/office/drawing/2014/main" id="{4D2A1B58-0A27-424C-B46A-19854D44B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524" y="2436646"/>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8919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Probe d</a:t>
            </a:r>
            <a:r>
              <a:rPr lang="en-GB" sz="3200" dirty="0" err="1">
                <a:solidFill>
                  <a:schemeClr val="bg1"/>
                </a:solidFill>
                <a:latin typeface="Verdana" charset="0"/>
                <a:cs typeface="Verdana" charset="0"/>
              </a:rPr>
              <a:t>igital</a:t>
            </a:r>
            <a:r>
              <a:rPr lang="ro-RO" sz="3200" dirty="0">
                <a:solidFill>
                  <a:schemeClr val="bg1"/>
                </a:solidFill>
                <a:latin typeface="Verdana" charset="0"/>
                <a:cs typeface="Verdana" charset="0"/>
              </a:rPr>
              <a:t>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lgn="ctr">
              <a:spcBef>
                <a:spcPts val="0"/>
              </a:spcBef>
              <a:buNone/>
              <a:defRPr/>
            </a:pPr>
            <a:r>
              <a:rPr lang="ro-RO" sz="2800" dirty="0">
                <a:ea typeface="Verdana" panose="020B0604030504040204" pitchFamily="34" charset="0"/>
              </a:rPr>
              <a:t>Există numeroase cazuri </a:t>
            </a:r>
            <a:r>
              <a:rPr lang="en-US" sz="2800" dirty="0">
                <a:ea typeface="Verdana" panose="020B0604030504040204" pitchFamily="34" charset="0"/>
              </a:rPr>
              <a:t>s</a:t>
            </a:r>
            <a:r>
              <a:rPr lang="ro-RO" sz="2800" dirty="0" err="1">
                <a:ea typeface="Verdana" panose="020B0604030504040204" pitchFamily="34" charset="0"/>
              </a:rPr>
              <a:t>imple</a:t>
            </a:r>
            <a:r>
              <a:rPr lang="en-US" sz="2800" dirty="0">
                <a:ea typeface="Verdana" panose="020B0604030504040204" pitchFamily="34" charset="0"/>
              </a:rPr>
              <a:t>: </a:t>
            </a:r>
          </a:p>
          <a:p>
            <a:pPr marL="0" indent="0" algn="ctr">
              <a:spcBef>
                <a:spcPts val="0"/>
              </a:spcBef>
              <a:buNone/>
              <a:defRPr/>
            </a:pPr>
            <a:r>
              <a:rPr lang="ro-RO" sz="2800" dirty="0">
                <a:ea typeface="Verdana" panose="020B0604030504040204" pitchFamily="34" charset="0"/>
              </a:rPr>
              <a:t>Confiscare, </a:t>
            </a:r>
            <a:r>
              <a:rPr lang="en-US" sz="2800" dirty="0">
                <a:ea typeface="Verdana" panose="020B0604030504040204" pitchFamily="34" charset="0"/>
              </a:rPr>
              <a:t>ac</a:t>
            </a:r>
            <a:r>
              <a:rPr lang="ro-RO" sz="2800" dirty="0" err="1">
                <a:ea typeface="Verdana" panose="020B0604030504040204" pitchFamily="34" charset="0"/>
              </a:rPr>
              <a:t>hiziție</a:t>
            </a:r>
            <a:r>
              <a:rPr lang="ro-RO" sz="2800" dirty="0">
                <a:ea typeface="Verdana" panose="020B0604030504040204" pitchFamily="34" charset="0"/>
              </a:rPr>
              <a:t>, </a:t>
            </a:r>
            <a:r>
              <a:rPr lang="en-US" sz="2800" dirty="0">
                <a:ea typeface="Verdana" panose="020B0604030504040204" pitchFamily="34" charset="0"/>
              </a:rPr>
              <a:t>pr</a:t>
            </a:r>
            <a:r>
              <a:rPr lang="ro-RO" sz="2800" dirty="0" err="1">
                <a:ea typeface="Verdana" panose="020B0604030504040204" pitchFamily="34" charset="0"/>
              </a:rPr>
              <a:t>elucrare</a:t>
            </a:r>
            <a:r>
              <a:rPr lang="ro-RO" sz="2800" dirty="0">
                <a:ea typeface="Verdana" panose="020B0604030504040204" pitchFamily="34" charset="0"/>
              </a:rPr>
              <a:t>, </a:t>
            </a:r>
            <a:r>
              <a:rPr lang="en-US" sz="2800" dirty="0">
                <a:ea typeface="Verdana" panose="020B0604030504040204" pitchFamily="34" charset="0"/>
              </a:rPr>
              <a:t>anal</a:t>
            </a:r>
            <a:r>
              <a:rPr lang="ro-RO" sz="2800" dirty="0" err="1">
                <a:ea typeface="Verdana" panose="020B0604030504040204" pitchFamily="34" charset="0"/>
              </a:rPr>
              <a:t>iză</a:t>
            </a:r>
            <a:r>
              <a:rPr lang="ro-RO" sz="2800" dirty="0">
                <a:ea typeface="Verdana" panose="020B0604030504040204" pitchFamily="34" charset="0"/>
              </a:rPr>
              <a:t> și apoi </a:t>
            </a:r>
            <a:r>
              <a:rPr lang="en-US" sz="2800" dirty="0">
                <a:ea typeface="Verdana" panose="020B0604030504040204" pitchFamily="34" charset="0"/>
              </a:rPr>
              <a:t>pre</a:t>
            </a:r>
            <a:r>
              <a:rPr lang="ro-RO" sz="2800" dirty="0" err="1">
                <a:ea typeface="Verdana" panose="020B0604030504040204" pitchFamily="34" charset="0"/>
              </a:rPr>
              <a:t>zentarea</a:t>
            </a:r>
            <a:r>
              <a:rPr lang="en-US" sz="2800" dirty="0">
                <a:ea typeface="Verdana" panose="020B0604030504040204" pitchFamily="34" charset="0"/>
              </a:rPr>
              <a:t> …..</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1FA23445-EC46-41AE-8A06-035A0F6EE560}"/>
              </a:ext>
            </a:extLst>
          </p:cNvPr>
          <p:cNvPicPr>
            <a:picLocks noChangeAspect="1"/>
          </p:cNvPicPr>
          <p:nvPr/>
        </p:nvPicPr>
        <p:blipFill>
          <a:blip r:embed="rId4"/>
          <a:stretch>
            <a:fillRect/>
          </a:stretch>
        </p:blipFill>
        <p:spPr>
          <a:xfrm>
            <a:off x="1484963" y="2924944"/>
            <a:ext cx="3480355" cy="3379278"/>
          </a:xfrm>
          <a:prstGeom prst="rect">
            <a:avLst/>
          </a:prstGeom>
          <a:ln>
            <a:solidFill>
              <a:schemeClr val="accent1"/>
            </a:solidFill>
          </a:ln>
        </p:spPr>
      </p:pic>
      <p:pic>
        <p:nvPicPr>
          <p:cNvPr id="41988" name="Picture 4" descr="Docx Reader - Word, Document, Office Reader - 2020 - Apps on ...">
            <a:extLst>
              <a:ext uri="{FF2B5EF4-FFF2-40B4-BE49-F238E27FC236}">
                <a16:creationId xmlns:a16="http://schemas.microsoft.com/office/drawing/2014/main" id="{21403D4C-1FB0-4E8A-9054-03B17F7C13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327" y="2838174"/>
            <a:ext cx="926232" cy="926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building, flower, sitting, table&#10;&#10;Description automatically generated">
            <a:extLst>
              <a:ext uri="{FF2B5EF4-FFF2-40B4-BE49-F238E27FC236}">
                <a16:creationId xmlns:a16="http://schemas.microsoft.com/office/drawing/2014/main" id="{F4DEA929-FEBC-439D-9001-A0F42F690C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076563" y="3424409"/>
            <a:ext cx="3291215" cy="2468411"/>
          </a:xfrm>
          <a:prstGeom prst="rect">
            <a:avLst/>
          </a:prstGeom>
        </p:spPr>
      </p:pic>
      <p:pic>
        <p:nvPicPr>
          <p:cNvPr id="41986" name="Picture 2" descr="Tips for using the jpg format | Logaster">
            <a:extLst>
              <a:ext uri="{FF2B5EF4-FFF2-40B4-BE49-F238E27FC236}">
                <a16:creationId xmlns:a16="http://schemas.microsoft.com/office/drawing/2014/main" id="{3A264928-B5D4-4AE1-A83D-7B47A2389C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8993" y="2419195"/>
            <a:ext cx="1187624" cy="1187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74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Indicii d</a:t>
            </a:r>
            <a:r>
              <a:rPr lang="en-GB" sz="3200" dirty="0" err="1">
                <a:solidFill>
                  <a:schemeClr val="bg1"/>
                </a:solidFill>
                <a:latin typeface="Verdana" charset="0"/>
                <a:cs typeface="Verdana" charset="0"/>
              </a:rPr>
              <a:t>igital</a:t>
            </a:r>
            <a:r>
              <a:rPr lang="ro-RO" sz="3200" dirty="0">
                <a:solidFill>
                  <a:schemeClr val="bg1"/>
                </a:solidFill>
                <a:latin typeface="Verdana" charset="0"/>
                <a:cs typeface="Verdana" charset="0"/>
              </a:rPr>
              <a:t>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13" name="Inhaltsplatzhalter 2">
            <a:extLst>
              <a:ext uri="{FF2B5EF4-FFF2-40B4-BE49-F238E27FC236}">
                <a16:creationId xmlns:a16="http://schemas.microsoft.com/office/drawing/2014/main" id="{4B3CB114-79F7-4732-A67E-1E6F004AD5A2}"/>
              </a:ext>
            </a:extLst>
          </p:cNvPr>
          <p:cNvGraphicFramePr>
            <a:graphicFrameLocks noGrp="1"/>
          </p:cNvGraphicFramePr>
          <p:nvPr>
            <p:ph idx="1"/>
            <p:extLst>
              <p:ext uri="{D42A27DB-BD31-4B8C-83A1-F6EECF244321}">
                <p14:modId xmlns:p14="http://schemas.microsoft.com/office/powerpoint/2010/main" val="4198701028"/>
              </p:ext>
            </p:extLst>
          </p:nvPr>
        </p:nvGraphicFramePr>
        <p:xfrm>
          <a:off x="457200" y="1327785"/>
          <a:ext cx="8229600" cy="5273040"/>
        </p:xfrm>
        <a:graphic>
          <a:graphicData uri="http://schemas.openxmlformats.org/drawingml/2006/table">
            <a:tbl>
              <a:tblPr firstRow="1" bandRow="1">
                <a:effectLst/>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55607">
                <a:tc>
                  <a:txBody>
                    <a:bodyPr/>
                    <a:lstStyle/>
                    <a:p>
                      <a:r>
                        <a:rPr lang="ro-RO" sz="2800" dirty="0"/>
                        <a:t>Indicii evitabile</a:t>
                      </a:r>
                      <a:endParaRPr lang="de-DE" sz="2800" dirty="0"/>
                    </a:p>
                  </a:txBody>
                  <a:tcPr/>
                </a:tc>
                <a:tc>
                  <a:txBody>
                    <a:bodyPr/>
                    <a:lstStyle/>
                    <a:p>
                      <a:r>
                        <a:rPr lang="ro-RO" sz="2800" dirty="0"/>
                        <a:t>Indicii inevitabile</a:t>
                      </a:r>
                      <a:endParaRPr lang="de-DE" sz="2800" dirty="0"/>
                    </a:p>
                  </a:txBody>
                  <a:tcPr/>
                </a:tc>
                <a:extLst>
                  <a:ext uri="{0D108BD9-81ED-4DB2-BD59-A6C34878D82A}">
                    <a16:rowId xmlns:a16="http://schemas.microsoft.com/office/drawing/2014/main" val="10000"/>
                  </a:ext>
                </a:extLst>
              </a:tr>
              <a:tr h="4214364">
                <a:tc>
                  <a:txBody>
                    <a:bodyPr/>
                    <a:lstStyle/>
                    <a:p>
                      <a:r>
                        <a:rPr lang="de-DE" sz="2400" b="1" dirty="0" err="1"/>
                        <a:t>Thumbcache</a:t>
                      </a:r>
                      <a:endParaRPr lang="de-DE" sz="2400" b="1" dirty="0"/>
                    </a:p>
                    <a:p>
                      <a:r>
                        <a:rPr lang="ro-RO" sz="2400" b="1" dirty="0"/>
                        <a:t>Cele mai recent utilizate liste</a:t>
                      </a:r>
                      <a:endParaRPr lang="de-DE" sz="2400" b="1" dirty="0"/>
                    </a:p>
                    <a:p>
                      <a:pPr marL="0" marR="0" indent="0" algn="l" defTabSz="457200" rtl="0" eaLnBrk="1" fontAlgn="auto" latinLnBrk="0" hangingPunct="1">
                        <a:lnSpc>
                          <a:spcPct val="100000"/>
                        </a:lnSpc>
                        <a:spcBef>
                          <a:spcPts val="0"/>
                        </a:spcBef>
                        <a:spcAft>
                          <a:spcPts val="0"/>
                        </a:spcAft>
                        <a:buClrTx/>
                        <a:buSzTx/>
                        <a:buFontTx/>
                        <a:buNone/>
                        <a:tabLst/>
                        <a:defRPr/>
                      </a:pPr>
                      <a:r>
                        <a:rPr lang="ro-RO" sz="2400" b="1" dirty="0"/>
                        <a:t>Fișiere jurnal</a:t>
                      </a:r>
                      <a:endParaRPr lang="de-DE" sz="2400" b="1" dirty="0"/>
                    </a:p>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err="1"/>
                        <a:t>Istori</a:t>
                      </a:r>
                      <a:r>
                        <a:rPr lang="ro-RO" sz="2400" b="1" dirty="0"/>
                        <a:t>c de navigare</a:t>
                      </a:r>
                      <a:endParaRPr lang="de-DE" sz="2400" b="1" dirty="0"/>
                    </a:p>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t>Cache</a:t>
                      </a:r>
                      <a:r>
                        <a:rPr lang="ro-RO" sz="2400" b="1" dirty="0"/>
                        <a:t> motor de căutare</a:t>
                      </a:r>
                      <a:endParaRPr lang="de-DE" sz="2400" b="1" dirty="0"/>
                    </a:p>
                    <a:p>
                      <a:pPr marL="0" marR="0" indent="0" algn="l" defTabSz="457200" rtl="0" eaLnBrk="1" fontAlgn="auto" latinLnBrk="0" hangingPunct="1">
                        <a:lnSpc>
                          <a:spcPct val="100000"/>
                        </a:lnSpc>
                        <a:spcBef>
                          <a:spcPts val="0"/>
                        </a:spcBef>
                        <a:spcAft>
                          <a:spcPts val="0"/>
                        </a:spcAft>
                        <a:buClrTx/>
                        <a:buSzTx/>
                        <a:buFontTx/>
                        <a:buNone/>
                        <a:tabLst/>
                        <a:defRPr/>
                      </a:pPr>
                      <a:r>
                        <a:rPr lang="ro-RO" sz="2400" b="1" dirty="0"/>
                        <a:t>Cele mai utilizate programe</a:t>
                      </a:r>
                      <a:endParaRPr lang="de-DE" sz="2400" b="1" dirty="0"/>
                    </a:p>
                    <a:p>
                      <a:pPr marL="0" marR="0" indent="0" algn="l" defTabSz="457200" rtl="0" eaLnBrk="1" fontAlgn="auto" latinLnBrk="0" hangingPunct="1">
                        <a:lnSpc>
                          <a:spcPct val="100000"/>
                        </a:lnSpc>
                        <a:spcBef>
                          <a:spcPts val="0"/>
                        </a:spcBef>
                        <a:spcAft>
                          <a:spcPts val="0"/>
                        </a:spcAft>
                        <a:buClrTx/>
                        <a:buSzTx/>
                        <a:buFontTx/>
                        <a:buNone/>
                        <a:tabLst/>
                        <a:defRPr/>
                      </a:pPr>
                      <a:r>
                        <a:rPr lang="ro-RO" sz="2400" b="1" dirty="0"/>
                        <a:t>Date de formular</a:t>
                      </a:r>
                      <a:endParaRPr lang="de-DE" sz="2400" b="1" dirty="0"/>
                    </a:p>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t>Pagefile.sys</a:t>
                      </a:r>
                    </a:p>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t>Hiberfil.sys</a:t>
                      </a:r>
                    </a:p>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t>Volume Shadow Cop</a:t>
                      </a:r>
                      <a:r>
                        <a:rPr lang="ro-RO" sz="2400" b="1" dirty="0"/>
                        <a:t>ies (copii volum de rezervă)</a:t>
                      </a:r>
                      <a:endParaRPr lang="de-DE" sz="2400" b="1" dirty="0"/>
                    </a:p>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t>…</a:t>
                      </a:r>
                    </a:p>
                    <a:p>
                      <a:endParaRPr lang="de-DE"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800" b="1" dirty="0" err="1"/>
                        <a:t>Slack</a:t>
                      </a:r>
                      <a:r>
                        <a:rPr lang="de-DE" sz="2800" b="1" dirty="0"/>
                        <a:t> </a:t>
                      </a:r>
                      <a:r>
                        <a:rPr lang="de-DE" sz="2800" b="1" dirty="0" err="1"/>
                        <a:t>space</a:t>
                      </a:r>
                      <a:r>
                        <a:rPr lang="ro-RO" sz="2800" b="1" dirty="0"/>
                        <a:t> (spațiu neutilizat)</a:t>
                      </a:r>
                      <a:endParaRPr lang="de-DE" sz="2800" b="1" dirty="0"/>
                    </a:p>
                    <a:p>
                      <a:pPr marL="0" marR="0" indent="0" algn="l" defTabSz="457200" rtl="0" eaLnBrk="1" fontAlgn="auto" latinLnBrk="0" hangingPunct="1">
                        <a:lnSpc>
                          <a:spcPct val="100000"/>
                        </a:lnSpc>
                        <a:spcBef>
                          <a:spcPts val="0"/>
                        </a:spcBef>
                        <a:spcAft>
                          <a:spcPts val="0"/>
                        </a:spcAft>
                        <a:buClrTx/>
                        <a:buSzTx/>
                        <a:buFontTx/>
                        <a:buNone/>
                        <a:tabLst/>
                        <a:defRPr/>
                      </a:pPr>
                      <a:r>
                        <a:rPr lang="ro-RO" sz="2800" b="1" dirty="0"/>
                        <a:t>Spațiu pe disc nealocat</a:t>
                      </a:r>
                      <a:endParaRPr lang="de-DE" sz="2800" b="1" dirty="0"/>
                    </a:p>
                    <a:p>
                      <a:pPr marL="0" marR="0" indent="0" algn="l" defTabSz="457200" rtl="0" eaLnBrk="1" fontAlgn="auto" latinLnBrk="0" hangingPunct="1">
                        <a:lnSpc>
                          <a:spcPct val="100000"/>
                        </a:lnSpc>
                        <a:spcBef>
                          <a:spcPts val="0"/>
                        </a:spcBef>
                        <a:spcAft>
                          <a:spcPts val="0"/>
                        </a:spcAft>
                        <a:buClrTx/>
                        <a:buSzTx/>
                        <a:buFontTx/>
                        <a:buNone/>
                        <a:tabLst/>
                        <a:defRPr/>
                      </a:pPr>
                      <a:r>
                        <a:rPr lang="ro-RO" sz="2800" b="1" dirty="0"/>
                        <a:t>Intrări </a:t>
                      </a:r>
                      <a:r>
                        <a:rPr lang="de-DE" sz="2800" b="1" dirty="0"/>
                        <a:t>MFT</a:t>
                      </a:r>
                    </a:p>
                    <a:p>
                      <a:pPr marL="0" marR="0" indent="0" algn="l" defTabSz="457200" rtl="0" eaLnBrk="1" fontAlgn="auto" latinLnBrk="0" hangingPunct="1">
                        <a:lnSpc>
                          <a:spcPct val="100000"/>
                        </a:lnSpc>
                        <a:spcBef>
                          <a:spcPts val="0"/>
                        </a:spcBef>
                        <a:spcAft>
                          <a:spcPts val="0"/>
                        </a:spcAft>
                        <a:buClrTx/>
                        <a:buSzTx/>
                        <a:buFontTx/>
                        <a:buNone/>
                        <a:tabLst/>
                        <a:defRPr/>
                      </a:pPr>
                      <a:r>
                        <a:rPr lang="de-DE" sz="2800" b="1" dirty="0"/>
                        <a:t>RAM</a:t>
                      </a:r>
                    </a:p>
                    <a:p>
                      <a:pPr marL="0" marR="0" indent="0" algn="l" defTabSz="457200" rtl="0" eaLnBrk="1" fontAlgn="auto" latinLnBrk="0" hangingPunct="1">
                        <a:lnSpc>
                          <a:spcPct val="100000"/>
                        </a:lnSpc>
                        <a:spcBef>
                          <a:spcPts val="0"/>
                        </a:spcBef>
                        <a:spcAft>
                          <a:spcPts val="0"/>
                        </a:spcAft>
                        <a:buClrTx/>
                        <a:buSzTx/>
                        <a:buFontTx/>
                        <a:buNone/>
                        <a:tabLst/>
                        <a:defRPr/>
                      </a:pPr>
                      <a:r>
                        <a:rPr lang="ro-RO" sz="2800" b="1" dirty="0"/>
                        <a:t>unele</a:t>
                      </a:r>
                      <a:r>
                        <a:rPr lang="de-DE" sz="2800" b="1" baseline="0" dirty="0"/>
                        <a:t> </a:t>
                      </a:r>
                      <a:r>
                        <a:rPr lang="ro-RO" sz="2800" b="1" baseline="0" dirty="0"/>
                        <a:t>indicii privind </a:t>
                      </a:r>
                      <a:r>
                        <a:rPr lang="de-DE" sz="2800" b="1" baseline="0" dirty="0" err="1"/>
                        <a:t>aplica</a:t>
                      </a:r>
                      <a:r>
                        <a:rPr lang="ro-RO" sz="2800" b="1" baseline="0" dirty="0" err="1"/>
                        <a:t>ția</a:t>
                      </a:r>
                      <a:endParaRPr lang="de-DE" sz="2800" b="1"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905360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Indicii d</a:t>
            </a:r>
            <a:r>
              <a:rPr lang="en-GB" sz="3200" dirty="0" err="1">
                <a:solidFill>
                  <a:schemeClr val="bg1"/>
                </a:solidFill>
                <a:latin typeface="Verdana" charset="0"/>
                <a:cs typeface="Verdana" charset="0"/>
              </a:rPr>
              <a:t>igital</a:t>
            </a:r>
            <a:r>
              <a:rPr lang="ro-RO" sz="3200" dirty="0">
                <a:solidFill>
                  <a:schemeClr val="bg1"/>
                </a:solidFill>
                <a:latin typeface="Verdana" charset="0"/>
                <a:cs typeface="Verdana" charset="0"/>
              </a:rPr>
              <a:t>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2">
            <a:extLst>
              <a:ext uri="{FF2B5EF4-FFF2-40B4-BE49-F238E27FC236}">
                <a16:creationId xmlns:a16="http://schemas.microsoft.com/office/drawing/2014/main" id="{CAEE4870-D17C-40A3-BEC6-93E5AF471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50" y="1272132"/>
            <a:ext cx="8858200" cy="533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9123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Indicii d</a:t>
            </a:r>
            <a:r>
              <a:rPr lang="en-GB" sz="3200" dirty="0" err="1">
                <a:solidFill>
                  <a:schemeClr val="bg1"/>
                </a:solidFill>
                <a:latin typeface="Verdana" charset="0"/>
                <a:cs typeface="Verdana" charset="0"/>
              </a:rPr>
              <a:t>igital</a:t>
            </a:r>
            <a:r>
              <a:rPr lang="ro-RO" sz="3200" dirty="0">
                <a:solidFill>
                  <a:schemeClr val="bg1"/>
                </a:solidFill>
                <a:latin typeface="Verdana" charset="0"/>
                <a:cs typeface="Verdana" charset="0"/>
              </a:rPr>
              <a:t>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Rectangle 3">
            <a:extLst>
              <a:ext uri="{FF2B5EF4-FFF2-40B4-BE49-F238E27FC236}">
                <a16:creationId xmlns:a16="http://schemas.microsoft.com/office/drawing/2014/main" id="{CE3E4253-5D48-466D-B577-AF635AD1E47A}"/>
              </a:ext>
            </a:extLst>
          </p:cNvPr>
          <p:cNvSpPr>
            <a:spLocks noGrp="1" noChangeArrowheads="1"/>
          </p:cNvSpPr>
          <p:nvPr>
            <p:ph idx="1"/>
          </p:nvPr>
        </p:nvSpPr>
        <p:spPr>
          <a:xfrm>
            <a:off x="2094614" y="1334386"/>
            <a:ext cx="6592186" cy="4525963"/>
          </a:xfrm>
        </p:spPr>
        <p:txBody>
          <a:bodyPr>
            <a:normAutofit fontScale="85000" lnSpcReduction="10000"/>
          </a:bodyPr>
          <a:lstStyle/>
          <a:p>
            <a:pPr marL="0" indent="0">
              <a:lnSpc>
                <a:spcPct val="150000"/>
              </a:lnSpc>
              <a:spcBef>
                <a:spcPts val="0"/>
              </a:spcBef>
              <a:buNone/>
            </a:pPr>
            <a:r>
              <a:rPr lang="ro-RO" b="1" dirty="0"/>
              <a:t>Date specifice de utilizator</a:t>
            </a:r>
            <a:endParaRPr lang="en-GB" b="1" dirty="0"/>
          </a:p>
          <a:p>
            <a:pPr marL="0" indent="0">
              <a:lnSpc>
                <a:spcPct val="150000"/>
              </a:lnSpc>
              <a:spcBef>
                <a:spcPts val="0"/>
              </a:spcBef>
              <a:buNone/>
            </a:pPr>
            <a:r>
              <a:rPr lang="en-GB" dirty="0"/>
              <a:t>Program</a:t>
            </a:r>
            <a:r>
              <a:rPr lang="ro-RO" dirty="0"/>
              <a:t>e</a:t>
            </a:r>
            <a:r>
              <a:rPr lang="en-GB" dirty="0"/>
              <a:t> u</a:t>
            </a:r>
            <a:r>
              <a:rPr lang="ro-RO" dirty="0" err="1"/>
              <a:t>tilizate</a:t>
            </a:r>
            <a:r>
              <a:rPr lang="en-GB" dirty="0"/>
              <a:t>, website</a:t>
            </a:r>
            <a:r>
              <a:rPr lang="ro-RO" dirty="0"/>
              <a:t>-uri accesate, căutări realizate, </a:t>
            </a:r>
            <a:r>
              <a:rPr lang="en-GB" dirty="0"/>
              <a:t>fi</a:t>
            </a:r>
            <a:r>
              <a:rPr lang="ro-RO" dirty="0" err="1"/>
              <a:t>șiere</a:t>
            </a:r>
            <a:r>
              <a:rPr lang="en-GB" dirty="0"/>
              <a:t> </a:t>
            </a:r>
            <a:r>
              <a:rPr lang="ro-RO" dirty="0"/>
              <a:t>deschise</a:t>
            </a:r>
            <a:r>
              <a:rPr lang="en-GB" dirty="0"/>
              <a:t>/</a:t>
            </a:r>
            <a:r>
              <a:rPr lang="en-GB" dirty="0" err="1"/>
              <a:t>sa</a:t>
            </a:r>
            <a:r>
              <a:rPr lang="ro-RO" dirty="0"/>
              <a:t>l</a:t>
            </a:r>
            <a:r>
              <a:rPr lang="en-GB" dirty="0"/>
              <a:t>v</a:t>
            </a:r>
            <a:r>
              <a:rPr lang="ro-RO" dirty="0" err="1"/>
              <a:t>ate</a:t>
            </a:r>
            <a:endParaRPr lang="en-GB" dirty="0"/>
          </a:p>
          <a:p>
            <a:pPr marL="0" indent="0">
              <a:lnSpc>
                <a:spcPct val="150000"/>
              </a:lnSpc>
              <a:spcBef>
                <a:spcPts val="0"/>
              </a:spcBef>
              <a:buNone/>
            </a:pPr>
            <a:endParaRPr lang="en-GB" b="1" dirty="0"/>
          </a:p>
          <a:p>
            <a:pPr marL="0" indent="0">
              <a:lnSpc>
                <a:spcPct val="150000"/>
              </a:lnSpc>
              <a:spcBef>
                <a:spcPts val="0"/>
              </a:spcBef>
              <a:buNone/>
            </a:pPr>
            <a:r>
              <a:rPr lang="ro-RO" b="1" dirty="0"/>
              <a:t>Date </a:t>
            </a:r>
            <a:r>
              <a:rPr lang="en-GB" b="1" dirty="0" err="1"/>
              <a:t>Exif</a:t>
            </a:r>
            <a:endParaRPr lang="en-GB" b="1" dirty="0"/>
          </a:p>
          <a:p>
            <a:pPr marL="0" indent="0">
              <a:lnSpc>
                <a:spcPct val="150000"/>
              </a:lnSpc>
              <a:spcBef>
                <a:spcPts val="0"/>
              </a:spcBef>
              <a:buNone/>
            </a:pPr>
            <a:r>
              <a:rPr lang="ro-RO" dirty="0"/>
              <a:t>Când și unde a fost realizată o imagine, inclusiv modelul camerei, numărul de serie</a:t>
            </a:r>
            <a:endParaRPr lang="en-GB" dirty="0"/>
          </a:p>
        </p:txBody>
      </p:sp>
      <p:pic>
        <p:nvPicPr>
          <p:cNvPr id="13" name="Picture 2" descr="http://icons.iconarchive.com/icons/artua/dragon-soft/512/User-icon.png">
            <a:extLst>
              <a:ext uri="{FF2B5EF4-FFF2-40B4-BE49-F238E27FC236}">
                <a16:creationId xmlns:a16="http://schemas.microsoft.com/office/drawing/2014/main" id="{93DEB0AC-2395-412A-BBE1-CFFB12A64E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692" y="1515177"/>
            <a:ext cx="1759652" cy="17596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jmarior.net/wp-images/aperture-icon.png">
            <a:extLst>
              <a:ext uri="{FF2B5EF4-FFF2-40B4-BE49-F238E27FC236}">
                <a16:creationId xmlns:a16="http://schemas.microsoft.com/office/drawing/2014/main" id="{79748D68-90E4-4A7B-9A37-112E491079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224" y="3838358"/>
            <a:ext cx="1679943" cy="1679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0260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Indicii d</a:t>
            </a:r>
            <a:r>
              <a:rPr lang="en-GB" sz="3200" dirty="0" err="1">
                <a:solidFill>
                  <a:schemeClr val="bg1"/>
                </a:solidFill>
                <a:latin typeface="Verdana" charset="0"/>
                <a:cs typeface="Verdana" charset="0"/>
              </a:rPr>
              <a:t>igital</a:t>
            </a:r>
            <a:r>
              <a:rPr lang="ro-RO" sz="3200" dirty="0">
                <a:solidFill>
                  <a:schemeClr val="bg1"/>
                </a:solidFill>
                <a:latin typeface="Verdana" charset="0"/>
                <a:cs typeface="Verdana" charset="0"/>
              </a:rPr>
              <a:t>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Rectangle 3">
            <a:extLst>
              <a:ext uri="{FF2B5EF4-FFF2-40B4-BE49-F238E27FC236}">
                <a16:creationId xmlns:a16="http://schemas.microsoft.com/office/drawing/2014/main" id="{FA05A751-97EF-45E4-858B-B8A99FE3CCA2}"/>
              </a:ext>
            </a:extLst>
          </p:cNvPr>
          <p:cNvSpPr>
            <a:spLocks noGrp="1" noChangeArrowheads="1"/>
          </p:cNvSpPr>
          <p:nvPr>
            <p:ph idx="1"/>
          </p:nvPr>
        </p:nvSpPr>
        <p:spPr>
          <a:xfrm>
            <a:off x="2279030" y="1600200"/>
            <a:ext cx="6613450" cy="4525963"/>
          </a:xfrm>
        </p:spPr>
        <p:txBody>
          <a:bodyPr>
            <a:normAutofit fontScale="92500" lnSpcReduction="10000"/>
          </a:bodyPr>
          <a:lstStyle/>
          <a:p>
            <a:pPr marL="0" indent="0">
              <a:lnSpc>
                <a:spcPct val="150000"/>
              </a:lnSpc>
              <a:spcBef>
                <a:spcPts val="0"/>
              </a:spcBef>
              <a:buNone/>
            </a:pPr>
            <a:r>
              <a:rPr lang="ro-RO" b="1" dirty="0"/>
              <a:t>Date de a</a:t>
            </a:r>
            <a:r>
              <a:rPr lang="en-GB" b="1" dirty="0"/>
              <a:t>plica</a:t>
            </a:r>
            <a:r>
              <a:rPr lang="ro-RO" b="1" dirty="0"/>
              <a:t>ție</a:t>
            </a:r>
            <a:endParaRPr lang="en-GB" b="1" dirty="0"/>
          </a:p>
          <a:p>
            <a:pPr marL="0" indent="0">
              <a:lnSpc>
                <a:spcPct val="150000"/>
              </a:lnSpc>
              <a:spcBef>
                <a:spcPts val="0"/>
              </a:spcBef>
              <a:buNone/>
            </a:pPr>
            <a:r>
              <a:rPr lang="ro-RO" dirty="0"/>
              <a:t>Clienți e</a:t>
            </a:r>
            <a:r>
              <a:rPr lang="en-GB" dirty="0"/>
              <a:t>-</a:t>
            </a:r>
            <a:r>
              <a:rPr lang="ro-RO" dirty="0"/>
              <a:t>m</a:t>
            </a:r>
            <a:r>
              <a:rPr lang="en-GB" dirty="0"/>
              <a:t>ail, </a:t>
            </a:r>
            <a:r>
              <a:rPr lang="ro-RO" dirty="0"/>
              <a:t>istoric c</a:t>
            </a:r>
            <a:r>
              <a:rPr lang="en-GB" dirty="0"/>
              <a:t>hat, </a:t>
            </a:r>
            <a:r>
              <a:rPr lang="ro-RO" dirty="0"/>
              <a:t>baze de date</a:t>
            </a:r>
            <a:r>
              <a:rPr lang="en-GB" dirty="0"/>
              <a:t>, </a:t>
            </a:r>
            <a:r>
              <a:rPr lang="en-GB" dirty="0" err="1"/>
              <a:t>configura</a:t>
            </a:r>
            <a:r>
              <a:rPr lang="ro-RO" dirty="0"/>
              <a:t>ții</a:t>
            </a:r>
            <a:r>
              <a:rPr lang="en-GB" dirty="0"/>
              <a:t>, </a:t>
            </a:r>
            <a:r>
              <a:rPr lang="ro-RO" dirty="0"/>
              <a:t>analiză </a:t>
            </a:r>
            <a:r>
              <a:rPr lang="en-GB" dirty="0"/>
              <a:t>malware</a:t>
            </a:r>
          </a:p>
          <a:p>
            <a:pPr marL="0" indent="0">
              <a:lnSpc>
                <a:spcPct val="150000"/>
              </a:lnSpc>
              <a:spcBef>
                <a:spcPts val="0"/>
              </a:spcBef>
              <a:buNone/>
            </a:pPr>
            <a:endParaRPr lang="en-GB" sz="1900" b="1" dirty="0"/>
          </a:p>
          <a:p>
            <a:pPr marL="0" indent="0">
              <a:lnSpc>
                <a:spcPct val="150000"/>
              </a:lnSpc>
              <a:spcBef>
                <a:spcPts val="0"/>
              </a:spcBef>
              <a:buNone/>
            </a:pPr>
            <a:r>
              <a:rPr lang="en-GB" b="1" dirty="0"/>
              <a:t>Fragment</a:t>
            </a:r>
            <a:r>
              <a:rPr lang="ro-RO" b="1" dirty="0"/>
              <a:t>e</a:t>
            </a:r>
            <a:endParaRPr lang="en-GB" b="1" dirty="0"/>
          </a:p>
          <a:p>
            <a:pPr marL="0" indent="0">
              <a:lnSpc>
                <a:spcPct val="150000"/>
              </a:lnSpc>
              <a:spcBef>
                <a:spcPts val="0"/>
              </a:spcBef>
              <a:buNone/>
            </a:pPr>
            <a:r>
              <a:rPr lang="en-GB" dirty="0"/>
              <a:t>Fragment</a:t>
            </a:r>
            <a:r>
              <a:rPr lang="ro-RO" dirty="0"/>
              <a:t>e</a:t>
            </a:r>
            <a:r>
              <a:rPr lang="en-GB" dirty="0"/>
              <a:t> </a:t>
            </a:r>
            <a:r>
              <a:rPr lang="ro-RO" dirty="0"/>
              <a:t>de imagini, documente, istoric, fișiere jurnal cu rol de probe</a:t>
            </a:r>
            <a:r>
              <a:rPr lang="en-GB" dirty="0"/>
              <a:t>…</a:t>
            </a:r>
          </a:p>
        </p:txBody>
      </p:sp>
      <p:pic>
        <p:nvPicPr>
          <p:cNvPr id="16" name="Picture 1">
            <a:extLst>
              <a:ext uri="{FF2B5EF4-FFF2-40B4-BE49-F238E27FC236}">
                <a16:creationId xmlns:a16="http://schemas.microsoft.com/office/drawing/2014/main" id="{7AEBEAEF-2812-4B82-8939-80B2028EE0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440" y="1689313"/>
            <a:ext cx="1878640" cy="156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descr="http://www.linux-magazine.com/var/linux_magazin/storage/images/linux-magazine.com/issues/2008/93/undeleted/figure-1/430023-1-eng-US/Figure-1_reference.png">
            <a:extLst>
              <a:ext uri="{FF2B5EF4-FFF2-40B4-BE49-F238E27FC236}">
                <a16:creationId xmlns:a16="http://schemas.microsoft.com/office/drawing/2014/main" id="{C83D4DCF-BE2B-41B7-94C8-A18E1EA211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440" y="4178587"/>
            <a:ext cx="1831057" cy="1834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15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268761"/>
            <a:ext cx="8640960" cy="4392487"/>
          </a:xfrm>
        </p:spPr>
        <p:txBody>
          <a:bodyPr>
            <a:normAutofit fontScale="92500" lnSpcReduction="10000"/>
          </a:bodyPr>
          <a:lstStyle/>
          <a:p>
            <a:pPr marL="0" indent="0">
              <a:buNone/>
            </a:pPr>
            <a:r>
              <a:rPr lang="ro-RO" b="1" dirty="0">
                <a:solidFill>
                  <a:srgbClr val="0070C0"/>
                </a:solidFill>
              </a:rPr>
              <a:t>Probe e</a:t>
            </a:r>
            <a:r>
              <a:rPr lang="en-GB" b="1" dirty="0" err="1">
                <a:solidFill>
                  <a:srgbClr val="0070C0"/>
                </a:solidFill>
              </a:rPr>
              <a:t>lectronic</a:t>
            </a:r>
            <a:r>
              <a:rPr lang="ro-RO" b="1" dirty="0">
                <a:solidFill>
                  <a:srgbClr val="0070C0"/>
                </a:solidFill>
              </a:rPr>
              <a:t>e</a:t>
            </a:r>
            <a:endParaRPr lang="en-GB" b="1" dirty="0">
              <a:solidFill>
                <a:srgbClr val="0070C0"/>
              </a:solidFill>
            </a:endParaRPr>
          </a:p>
          <a:p>
            <a:pPr marL="0" indent="0">
              <a:buNone/>
            </a:pPr>
            <a:endParaRPr lang="en-GB" b="1" dirty="0">
              <a:solidFill>
                <a:srgbClr val="0070C0"/>
              </a:solidFill>
            </a:endParaRPr>
          </a:p>
          <a:p>
            <a:pPr lvl="1"/>
            <a:r>
              <a:rPr lang="en-US" dirty="0"/>
              <a:t>N</a:t>
            </a:r>
            <a:r>
              <a:rPr lang="ro-RO" dirty="0"/>
              <a:t>u există o definiție acceptată la nivel </a:t>
            </a:r>
            <a:r>
              <a:rPr lang="en-US" dirty="0"/>
              <a:t>interna</a:t>
            </a:r>
            <a:r>
              <a:rPr lang="ro-RO" dirty="0"/>
              <a:t>ț</a:t>
            </a:r>
            <a:r>
              <a:rPr lang="en-US" dirty="0" err="1"/>
              <a:t>ional</a:t>
            </a:r>
            <a:endParaRPr lang="en-US" dirty="0"/>
          </a:p>
          <a:p>
            <a:pPr lvl="1"/>
            <a:r>
              <a:rPr lang="ro-RO" dirty="0"/>
              <a:t>Ghidul </a:t>
            </a:r>
            <a:r>
              <a:rPr lang="en-US" dirty="0" err="1"/>
              <a:t>Consiliul</a:t>
            </a:r>
            <a:r>
              <a:rPr lang="ro-RO" dirty="0"/>
              <a:t>ui</a:t>
            </a:r>
            <a:r>
              <a:rPr lang="en-US" dirty="0"/>
              <a:t> </a:t>
            </a:r>
            <a:r>
              <a:rPr lang="en-US" dirty="0" err="1"/>
              <a:t>Europei</a:t>
            </a:r>
            <a:r>
              <a:rPr lang="en-US" dirty="0"/>
              <a:t> </a:t>
            </a:r>
            <a:r>
              <a:rPr lang="ro-RO" dirty="0"/>
              <a:t>oferă aceasta</a:t>
            </a:r>
            <a:r>
              <a:rPr lang="en-US" dirty="0"/>
              <a:t>:</a:t>
            </a:r>
          </a:p>
          <a:p>
            <a:pPr marL="57150" indent="0" algn="ctr">
              <a:buNone/>
            </a:pPr>
            <a:endParaRPr lang="en-US" dirty="0"/>
          </a:p>
          <a:p>
            <a:pPr marL="57150" indent="0" algn="ctr">
              <a:buNone/>
            </a:pPr>
            <a:r>
              <a:rPr lang="ro-RO" b="1" dirty="0"/>
              <a:t>„</a:t>
            </a:r>
            <a:r>
              <a:rPr lang="en-US" b="1" dirty="0" err="1"/>
              <a:t>Orice</a:t>
            </a:r>
            <a:r>
              <a:rPr lang="en-US" b="1" dirty="0"/>
              <a:t> </a:t>
            </a:r>
            <a:r>
              <a:rPr lang="en-US" b="1" dirty="0" err="1"/>
              <a:t>informație</a:t>
            </a:r>
            <a:r>
              <a:rPr lang="en-US" b="1" dirty="0"/>
              <a:t> </a:t>
            </a:r>
            <a:r>
              <a:rPr lang="en-US" b="1" dirty="0" err="1"/>
              <a:t>generată</a:t>
            </a:r>
            <a:r>
              <a:rPr lang="en-US" b="1" dirty="0"/>
              <a:t>, </a:t>
            </a:r>
            <a:r>
              <a:rPr lang="en-US" b="1" dirty="0" err="1"/>
              <a:t>stocată</a:t>
            </a:r>
            <a:r>
              <a:rPr lang="en-US" b="1" dirty="0"/>
              <a:t> </a:t>
            </a:r>
            <a:r>
              <a:rPr lang="en-US" b="1" dirty="0" err="1"/>
              <a:t>sau</a:t>
            </a:r>
            <a:r>
              <a:rPr lang="en-US" b="1" dirty="0"/>
              <a:t> </a:t>
            </a:r>
            <a:r>
              <a:rPr lang="en-US" b="1" dirty="0" err="1"/>
              <a:t>transmisă</a:t>
            </a:r>
            <a:r>
              <a:rPr lang="en-US" b="1" dirty="0"/>
              <a:t> </a:t>
            </a:r>
            <a:r>
              <a:rPr lang="en-US" b="1" dirty="0" err="1"/>
              <a:t>în</a:t>
            </a:r>
            <a:r>
              <a:rPr lang="en-US" b="1" dirty="0"/>
              <a:t> </a:t>
            </a:r>
            <a:r>
              <a:rPr lang="en-US" b="1" dirty="0" err="1"/>
              <a:t>formă</a:t>
            </a:r>
            <a:r>
              <a:rPr lang="en-US" b="1" dirty="0"/>
              <a:t> </a:t>
            </a:r>
            <a:r>
              <a:rPr lang="en-US" b="1" dirty="0" err="1"/>
              <a:t>digitală</a:t>
            </a:r>
            <a:r>
              <a:rPr lang="en-US" b="1" dirty="0"/>
              <a:t>, care </a:t>
            </a:r>
            <a:r>
              <a:rPr lang="en-US" b="1" dirty="0" err="1"/>
              <a:t>poate</a:t>
            </a:r>
            <a:r>
              <a:rPr lang="en-US" b="1" dirty="0"/>
              <a:t> fi </a:t>
            </a:r>
            <a:r>
              <a:rPr lang="en-US" b="1" dirty="0" err="1"/>
              <a:t>necesară</a:t>
            </a:r>
            <a:r>
              <a:rPr lang="en-US" b="1" dirty="0"/>
              <a:t> ulterior </a:t>
            </a:r>
            <a:r>
              <a:rPr lang="en-US" b="1" dirty="0" err="1"/>
              <a:t>pentru</a:t>
            </a:r>
            <a:r>
              <a:rPr lang="en-US" b="1" dirty="0"/>
              <a:t> a </a:t>
            </a:r>
            <a:r>
              <a:rPr lang="en-US" b="1" dirty="0" err="1"/>
              <a:t>demonstra</a:t>
            </a:r>
            <a:r>
              <a:rPr lang="en-US" b="1" dirty="0"/>
              <a:t> </a:t>
            </a:r>
            <a:r>
              <a:rPr lang="en-US" b="1" dirty="0" err="1"/>
              <a:t>sau</a:t>
            </a:r>
            <a:r>
              <a:rPr lang="en-US" b="1" dirty="0"/>
              <a:t> </a:t>
            </a:r>
            <a:r>
              <a:rPr lang="en-US" b="1" dirty="0" err="1"/>
              <a:t>respinge</a:t>
            </a:r>
            <a:r>
              <a:rPr lang="en-US" b="1" dirty="0"/>
              <a:t> un </a:t>
            </a:r>
            <a:r>
              <a:rPr lang="en-US" b="1" dirty="0" err="1"/>
              <a:t>fapt</a:t>
            </a:r>
            <a:r>
              <a:rPr lang="en-US" b="1" dirty="0"/>
              <a:t> </a:t>
            </a:r>
            <a:r>
              <a:rPr lang="en-US" b="1" dirty="0" err="1"/>
              <a:t>contestat</a:t>
            </a:r>
            <a:r>
              <a:rPr lang="en-US" b="1" dirty="0"/>
              <a:t> </a:t>
            </a:r>
            <a:r>
              <a:rPr lang="en-US" b="1" dirty="0" err="1"/>
              <a:t>în</a:t>
            </a:r>
            <a:r>
              <a:rPr lang="en-US" b="1" dirty="0"/>
              <a:t> </a:t>
            </a:r>
            <a:r>
              <a:rPr lang="en-US" b="1" dirty="0" err="1"/>
              <a:t>cadrul</a:t>
            </a:r>
            <a:r>
              <a:rPr lang="en-US" b="1" dirty="0"/>
              <a:t> </a:t>
            </a:r>
            <a:r>
              <a:rPr lang="en-US" b="1" dirty="0" err="1"/>
              <a:t>procedurilor</a:t>
            </a:r>
            <a:r>
              <a:rPr lang="en-US" b="1" dirty="0"/>
              <a:t> </a:t>
            </a:r>
            <a:r>
              <a:rPr lang="en-US" b="1" dirty="0" err="1"/>
              <a:t>legale</a:t>
            </a:r>
            <a:r>
              <a:rPr lang="ro-RO" b="1" dirty="0"/>
              <a:t>”</a:t>
            </a:r>
            <a:endParaRPr lang="en-US" b="1" dirty="0"/>
          </a:p>
          <a:p>
            <a:pPr marL="0" indent="0" algn="just">
              <a:lnSpc>
                <a:spcPct val="120000"/>
              </a:lnSpc>
              <a:spcBef>
                <a:spcPts val="600"/>
              </a:spcBef>
              <a:spcAft>
                <a:spcPts val="600"/>
              </a:spcAft>
              <a:buNone/>
            </a:pPr>
            <a:endParaRPr lang="en-US" dirty="0"/>
          </a:p>
        </p:txBody>
      </p:sp>
      <p:sp>
        <p:nvSpPr>
          <p:cNvPr id="18434"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eaLnBrk="0" fontAlgn="base" hangingPunct="0">
              <a:spcBef>
                <a:spcPct val="0"/>
              </a:spcBef>
              <a:spcAft>
                <a:spcPct val="0"/>
              </a:spcAft>
            </a:pPr>
            <a:endParaRPr lang="en-GB">
              <a:solidFill>
                <a:prstClr val="black"/>
              </a:solidFill>
              <a:ea typeface="MS PGothic" panose="020B0600070205080204" pitchFamily="34" charset="-128"/>
            </a:endParaRPr>
          </a:p>
        </p:txBody>
      </p:sp>
      <p:sp>
        <p:nvSpPr>
          <p:cNvPr id="7" name="Rectangle 6"/>
          <p:cNvSpPr/>
          <p:nvPr/>
        </p:nvSpPr>
        <p:spPr>
          <a:xfrm>
            <a:off x="184734" y="-26985"/>
            <a:ext cx="8959267"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GB">
              <a:solidFill>
                <a:prstClr val="white"/>
              </a:solidFill>
            </a:endParaRPr>
          </a:p>
        </p:txBody>
      </p:sp>
      <p:sp>
        <p:nvSpPr>
          <p:cNvPr id="18436" name="TextBox 7"/>
          <p:cNvSpPr txBox="1">
            <a:spLocks noChangeArrowheads="1"/>
          </p:cNvSpPr>
          <p:nvPr/>
        </p:nvSpPr>
        <p:spPr bwMode="auto">
          <a:xfrm>
            <a:off x="1403350" y="18864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defTabSz="914400" eaLnBrk="0" fontAlgn="base" hangingPunct="0">
              <a:spcBef>
                <a:spcPct val="0"/>
              </a:spcBef>
              <a:spcAft>
                <a:spcPct val="0"/>
              </a:spcAft>
            </a:pPr>
            <a:r>
              <a:rPr lang="en-GB" sz="3200" dirty="0">
                <a:solidFill>
                  <a:prstClr val="white"/>
                </a:solidFill>
                <a:latin typeface="Verdana" charset="0"/>
                <a:cs typeface="Verdana" charset="0"/>
              </a:rPr>
              <a:t> </a:t>
            </a:r>
            <a:r>
              <a:rPr lang="en-GB" sz="3200" dirty="0" err="1">
                <a:solidFill>
                  <a:schemeClr val="bg1"/>
                </a:solidFill>
                <a:latin typeface="Verdana" charset="0"/>
                <a:cs typeface="Verdana" charset="0"/>
              </a:rPr>
              <a:t>Defini</a:t>
            </a:r>
            <a:r>
              <a:rPr lang="ro-RO" sz="3200" dirty="0">
                <a:solidFill>
                  <a:schemeClr val="bg1"/>
                </a:solidFill>
                <a:latin typeface="Verdana" charset="0"/>
                <a:cs typeface="Verdana" charset="0"/>
              </a:rPr>
              <a:t>ții</a:t>
            </a:r>
            <a:endParaRPr lang="en-GB" sz="2000" dirty="0">
              <a:solidFill>
                <a:prstClr val="white"/>
              </a:solidFill>
              <a:latin typeface="Verdana" charset="0"/>
              <a:cs typeface="Verdana" charset="0"/>
            </a:endParaRPr>
          </a:p>
        </p:txBody>
      </p:sp>
      <p:sp>
        <p:nvSpPr>
          <p:cNvPr id="9" name="Rectangle 8"/>
          <p:cNvSpPr/>
          <p:nvPr/>
        </p:nvSpPr>
        <p:spPr>
          <a:xfrm>
            <a:off x="-34925" y="6588133"/>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GB">
              <a:solidFill>
                <a:prstClr val="white"/>
              </a:solidFill>
            </a:endParaRPr>
          </a:p>
        </p:txBody>
      </p:sp>
      <p:sp>
        <p:nvSpPr>
          <p:cNvPr id="10" name="Rectangle 11"/>
          <p:cNvSpPr>
            <a:spLocks noChangeArrowheads="1"/>
          </p:cNvSpPr>
          <p:nvPr/>
        </p:nvSpPr>
        <p:spPr bwMode="auto">
          <a:xfrm>
            <a:off x="7938" y="6597658"/>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n-US" sz="1200" b="1" dirty="0">
                <a:solidFill>
                  <a:srgbClr val="FFFFFF"/>
                </a:solidFill>
                <a:latin typeface="Verdana" charset="0"/>
                <a:ea typeface="MS PGothic" panose="020B0600070205080204" pitchFamily="34" charset="-128"/>
                <a:cs typeface="Verdana" charset="0"/>
              </a:rPr>
              <a:t>Sur</a:t>
            </a:r>
            <a:r>
              <a:rPr lang="ro-RO" sz="1200" b="1" dirty="0">
                <a:solidFill>
                  <a:srgbClr val="FFFFFF"/>
                </a:solidFill>
                <a:latin typeface="Verdana" charset="0"/>
                <a:ea typeface="MS PGothic" panose="020B0600070205080204" pitchFamily="34" charset="-128"/>
                <a:cs typeface="Verdana" charset="0"/>
              </a:rPr>
              <a:t>sa</a:t>
            </a:r>
            <a:r>
              <a:rPr lang="en-US" sz="1200" b="1" dirty="0">
                <a:solidFill>
                  <a:srgbClr val="FFFFFF"/>
                </a:solidFill>
                <a:latin typeface="Verdana" charset="0"/>
                <a:ea typeface="MS PGothic" panose="020B0600070205080204" pitchFamily="34" charset="-128"/>
                <a:cs typeface="Verdana" charset="0"/>
              </a:rPr>
              <a:t>: O</a:t>
            </a:r>
            <a:r>
              <a:rPr lang="ro-RO" sz="1200" b="1" dirty="0">
                <a:solidFill>
                  <a:srgbClr val="FFFFFF"/>
                </a:solidFill>
                <a:latin typeface="Verdana" charset="0"/>
                <a:ea typeface="MS PGothic" panose="020B0600070205080204" pitchFamily="34" charset="-128"/>
                <a:cs typeface="Verdana" charset="0"/>
              </a:rPr>
              <a:t>CDE</a:t>
            </a:r>
            <a:r>
              <a:rPr lang="en-US" sz="1200" b="1" dirty="0">
                <a:solidFill>
                  <a:srgbClr val="FFFFFF"/>
                </a:solidFill>
                <a:latin typeface="Verdana" charset="0"/>
                <a:ea typeface="MS PGothic" panose="020B0600070205080204" pitchFamily="34" charset="-128"/>
                <a:cs typeface="Verdana" charset="0"/>
              </a:rPr>
              <a:t>						                      	      - </a:t>
            </a:r>
            <a:fld id="{F50FF694-912A-834E-AD45-B984C7BF2CE4}" type="slidenum">
              <a:rPr lang="en-US" sz="1200" b="1">
                <a:solidFill>
                  <a:srgbClr val="FFFFFF"/>
                </a:solidFill>
                <a:latin typeface="Verdana" charset="0"/>
                <a:ea typeface="MS PGothic" panose="020B0600070205080204" pitchFamily="34" charset="-128"/>
                <a:cs typeface="Verdana" charset="0"/>
              </a:rPr>
              <a:pPr defTabSz="914400" eaLnBrk="0" fontAlgn="base" hangingPunct="0">
                <a:spcBef>
                  <a:spcPct val="0"/>
                </a:spcBef>
                <a:spcAft>
                  <a:spcPct val="0"/>
                </a:spcAft>
              </a:pPr>
              <a:t>7</a:t>
            </a:fld>
            <a:r>
              <a:rPr lang="en-US" sz="1200" b="1" dirty="0">
                <a:solidFill>
                  <a:srgbClr val="FFFFFF"/>
                </a:solidFill>
                <a:latin typeface="Verdana" charset="0"/>
                <a:ea typeface="MS PGothic" panose="020B0600070205080204" pitchFamily="34" charset="-128"/>
                <a:cs typeface="Verdana" charset="0"/>
              </a:rPr>
              <a:t> -</a:t>
            </a:r>
          </a:p>
        </p:txBody>
      </p:sp>
      <p:sp>
        <p:nvSpPr>
          <p:cNvPr id="2" name="Rectangle 1"/>
          <p:cNvSpPr/>
          <p:nvPr/>
        </p:nvSpPr>
        <p:spPr>
          <a:xfrm>
            <a:off x="184734" y="5879013"/>
            <a:ext cx="8851316" cy="276999"/>
          </a:xfrm>
          <a:prstGeom prst="rect">
            <a:avLst/>
          </a:prstGeom>
        </p:spPr>
        <p:txBody>
          <a:bodyPr wrap="square">
            <a:spAutoFit/>
          </a:bodyPr>
          <a:lstStyle/>
          <a:p>
            <a:pPr defTabSz="914400" eaLnBrk="0" fontAlgn="base" hangingPunct="0">
              <a:spcBef>
                <a:spcPct val="0"/>
              </a:spcBef>
              <a:spcAft>
                <a:spcPct val="0"/>
              </a:spcAft>
            </a:pPr>
            <a:endParaRPr lang="en-US" sz="1200" dirty="0">
              <a:solidFill>
                <a:prstClr val="black"/>
              </a:solidFill>
              <a:ea typeface="Verdana" panose="020B0604030504040204" pitchFamily="34" charset="0"/>
              <a:cs typeface="Verdana" panose="020B0604030504040204" pitchFamily="34"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04461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Indicii d</a:t>
            </a:r>
            <a:r>
              <a:rPr lang="en-GB" sz="3200" dirty="0" err="1">
                <a:solidFill>
                  <a:schemeClr val="bg1"/>
                </a:solidFill>
                <a:latin typeface="Verdana" charset="0"/>
                <a:cs typeface="Verdana" charset="0"/>
              </a:rPr>
              <a:t>igital</a:t>
            </a:r>
            <a:r>
              <a:rPr lang="ro-RO" sz="3200" dirty="0">
                <a:solidFill>
                  <a:schemeClr val="bg1"/>
                </a:solidFill>
                <a:latin typeface="Verdana" charset="0"/>
                <a:cs typeface="Verdana" charset="0"/>
              </a:rPr>
              <a:t>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Rectangle 3">
            <a:extLst>
              <a:ext uri="{FF2B5EF4-FFF2-40B4-BE49-F238E27FC236}">
                <a16:creationId xmlns:a16="http://schemas.microsoft.com/office/drawing/2014/main" id="{0DEFEE57-F452-4F77-93D7-98992C2423B6}"/>
              </a:ext>
            </a:extLst>
          </p:cNvPr>
          <p:cNvSpPr>
            <a:spLocks noGrp="1" noChangeArrowheads="1"/>
          </p:cNvSpPr>
          <p:nvPr>
            <p:ph idx="1"/>
          </p:nvPr>
        </p:nvSpPr>
        <p:spPr>
          <a:xfrm>
            <a:off x="2279030" y="1600200"/>
            <a:ext cx="6613450" cy="4525963"/>
          </a:xfrm>
        </p:spPr>
        <p:txBody>
          <a:bodyPr>
            <a:normAutofit fontScale="77500" lnSpcReduction="20000"/>
          </a:bodyPr>
          <a:lstStyle/>
          <a:p>
            <a:pPr marL="0" indent="0">
              <a:lnSpc>
                <a:spcPct val="150000"/>
              </a:lnSpc>
              <a:spcBef>
                <a:spcPts val="0"/>
              </a:spcBef>
              <a:buNone/>
            </a:pPr>
            <a:r>
              <a:rPr lang="ro-RO" b="1" dirty="0"/>
              <a:t>Documente cu rol de probe</a:t>
            </a:r>
            <a:endParaRPr lang="en-GB" b="1" dirty="0"/>
          </a:p>
          <a:p>
            <a:pPr marL="0" indent="0">
              <a:lnSpc>
                <a:spcPct val="150000"/>
              </a:lnSpc>
              <a:spcBef>
                <a:spcPts val="0"/>
              </a:spcBef>
              <a:buNone/>
            </a:pPr>
            <a:r>
              <a:rPr lang="ro-RO" dirty="0"/>
              <a:t>extrase de </a:t>
            </a:r>
            <a:r>
              <a:rPr lang="en-GB" dirty="0" err="1"/>
              <a:t>cont</a:t>
            </a:r>
            <a:r>
              <a:rPr lang="en-GB" dirty="0"/>
              <a:t>, </a:t>
            </a:r>
            <a:r>
              <a:rPr lang="ro-RO" dirty="0"/>
              <a:t>scrisori de șantaj</a:t>
            </a:r>
            <a:r>
              <a:rPr lang="en-GB" dirty="0"/>
              <a:t>, </a:t>
            </a:r>
            <a:r>
              <a:rPr lang="ro-RO" dirty="0"/>
              <a:t>imagini </a:t>
            </a:r>
            <a:r>
              <a:rPr lang="en-GB" dirty="0" err="1"/>
              <a:t>ilegal</a:t>
            </a:r>
            <a:r>
              <a:rPr lang="ro-RO" dirty="0"/>
              <a:t>e</a:t>
            </a:r>
            <a:r>
              <a:rPr lang="en-GB" dirty="0"/>
              <a:t>, contact</a:t>
            </a:r>
            <a:r>
              <a:rPr lang="ro-RO" dirty="0"/>
              <a:t>e</a:t>
            </a:r>
            <a:r>
              <a:rPr lang="en-GB" dirty="0"/>
              <a:t>, </a:t>
            </a:r>
            <a:r>
              <a:rPr lang="ro-RO" dirty="0"/>
              <a:t>fișiere jurnal</a:t>
            </a:r>
            <a:r>
              <a:rPr lang="en-GB" dirty="0"/>
              <a:t>, </a:t>
            </a:r>
            <a:r>
              <a:rPr lang="ro-RO" dirty="0"/>
              <a:t>planuri furate</a:t>
            </a:r>
            <a:r>
              <a:rPr lang="en-GB" dirty="0"/>
              <a:t>,…</a:t>
            </a:r>
          </a:p>
          <a:p>
            <a:pPr marL="0" indent="0">
              <a:lnSpc>
                <a:spcPct val="150000"/>
              </a:lnSpc>
              <a:spcBef>
                <a:spcPts val="0"/>
              </a:spcBef>
              <a:buNone/>
            </a:pPr>
            <a:endParaRPr lang="en-GB" dirty="0"/>
          </a:p>
          <a:p>
            <a:pPr marL="0" indent="0">
              <a:lnSpc>
                <a:spcPct val="150000"/>
              </a:lnSpc>
              <a:spcBef>
                <a:spcPts val="0"/>
              </a:spcBef>
              <a:buNone/>
            </a:pPr>
            <a:r>
              <a:rPr lang="ro-RO" b="1" dirty="0"/>
              <a:t>Date i</a:t>
            </a:r>
            <a:r>
              <a:rPr lang="en-GB" b="1" dirty="0" err="1"/>
              <a:t>nacces</a:t>
            </a:r>
            <a:r>
              <a:rPr lang="ro-RO" b="1" dirty="0" err="1"/>
              <a:t>ibile</a:t>
            </a:r>
            <a:r>
              <a:rPr lang="en-GB" dirty="0"/>
              <a:t> </a:t>
            </a:r>
          </a:p>
          <a:p>
            <a:pPr marL="0" indent="0">
              <a:lnSpc>
                <a:spcPct val="150000"/>
              </a:lnSpc>
              <a:spcBef>
                <a:spcPts val="0"/>
              </a:spcBef>
              <a:buNone/>
            </a:pPr>
            <a:r>
              <a:rPr lang="ro-RO" dirty="0"/>
              <a:t>fișiere ascunse</a:t>
            </a:r>
            <a:r>
              <a:rPr lang="en-GB" dirty="0"/>
              <a:t>, </a:t>
            </a:r>
            <a:r>
              <a:rPr lang="ro-RO" dirty="0"/>
              <a:t>fișiere </a:t>
            </a:r>
            <a:r>
              <a:rPr lang="en-GB" dirty="0" err="1"/>
              <a:t>cr</a:t>
            </a:r>
            <a:r>
              <a:rPr lang="ro-RO" dirty="0" err="1"/>
              <a:t>iptate</a:t>
            </a:r>
            <a:r>
              <a:rPr lang="en-GB" dirty="0"/>
              <a:t>, </a:t>
            </a:r>
            <a:r>
              <a:rPr lang="ro-RO" dirty="0"/>
              <a:t>date șterse</a:t>
            </a:r>
            <a:r>
              <a:rPr lang="en-GB" dirty="0"/>
              <a:t>,</a:t>
            </a:r>
          </a:p>
          <a:p>
            <a:pPr marL="0" indent="0">
              <a:lnSpc>
                <a:spcPct val="150000"/>
              </a:lnSpc>
              <a:spcBef>
                <a:spcPts val="0"/>
              </a:spcBef>
              <a:buNone/>
            </a:pPr>
            <a:r>
              <a:rPr lang="ro-RO" dirty="0"/>
              <a:t>fișiere de tip „</a:t>
            </a:r>
            <a:r>
              <a:rPr lang="en-GB" dirty="0" err="1"/>
              <a:t>steganized</a:t>
            </a:r>
            <a:r>
              <a:rPr lang="en-GB" dirty="0"/>
              <a:t> files</a:t>
            </a:r>
            <a:r>
              <a:rPr lang="ro-RO" dirty="0"/>
              <a:t>”</a:t>
            </a:r>
            <a:r>
              <a:rPr lang="en-GB" dirty="0"/>
              <a:t>, </a:t>
            </a:r>
            <a:r>
              <a:rPr lang="ro-RO" dirty="0"/>
              <a:t>stocare în </a:t>
            </a:r>
            <a:r>
              <a:rPr lang="en-GB" dirty="0"/>
              <a:t>cloud/</a:t>
            </a:r>
            <a:r>
              <a:rPr lang="ro-RO" dirty="0"/>
              <a:t>rețea</a:t>
            </a:r>
            <a:endParaRPr lang="en-GB" dirty="0"/>
          </a:p>
        </p:txBody>
      </p:sp>
      <p:pic>
        <p:nvPicPr>
          <p:cNvPr id="14" name="Picture 6" descr="http://files.softicons.com/download/folder-icons/terra-project-icons-by-aerotox/png/512/Black%20Terra%20Stop.png">
            <a:extLst>
              <a:ext uri="{FF2B5EF4-FFF2-40B4-BE49-F238E27FC236}">
                <a16:creationId xmlns:a16="http://schemas.microsoft.com/office/drawing/2014/main" id="{E2438C2B-67D3-4692-8541-5EE28A83D4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048" y="3993614"/>
            <a:ext cx="1983636" cy="19836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www.veryicon.com/icon/png/System/Simple/My%20Documents.png">
            <a:extLst>
              <a:ext uri="{FF2B5EF4-FFF2-40B4-BE49-F238E27FC236}">
                <a16:creationId xmlns:a16="http://schemas.microsoft.com/office/drawing/2014/main" id="{5B7B0A54-AFAB-4DF6-A174-CE81141258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24" y="1560264"/>
            <a:ext cx="1820894" cy="182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234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48AB73-6CF7-4B50-ACEB-48BD4182E7C5}"/>
              </a:ext>
            </a:extLst>
          </p:cNvPr>
          <p:cNvSpPr>
            <a:spLocks noGrp="1"/>
          </p:cNvSpPr>
          <p:nvPr>
            <p:ph type="sldNum" sz="quarter" idx="10"/>
          </p:nvPr>
        </p:nvSpPr>
        <p:spPr/>
        <p:txBody>
          <a:bodyPr/>
          <a:lstStyle/>
          <a:p>
            <a:fld id="{49C04F3A-82BD-4011-AADB-1F79FD7DF4BC}" type="slidenum">
              <a:rPr lang="en-GB" smtClean="0">
                <a:solidFill>
                  <a:prstClr val="black">
                    <a:tint val="75000"/>
                  </a:prstClr>
                </a:solidFill>
              </a:rPr>
              <a:pPr/>
              <a:t>71</a:t>
            </a:fld>
            <a:endParaRPr lang="en-GB" dirty="0">
              <a:solidFill>
                <a:prstClr val="black">
                  <a:tint val="75000"/>
                </a:prstClr>
              </a:solidFill>
            </a:endParaRPr>
          </a:p>
        </p:txBody>
      </p:sp>
    </p:spTree>
    <p:extLst>
      <p:ext uri="{BB962C8B-B14F-4D97-AF65-F5344CB8AC3E}">
        <p14:creationId xmlns:p14="http://schemas.microsoft.com/office/powerpoint/2010/main" val="17469960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1" name="TextBox 7"/>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ro-RO" sz="3200" dirty="0">
                <a:solidFill>
                  <a:schemeClr val="bg1"/>
                </a:solidFill>
                <a:latin typeface="Verdana" charset="0"/>
                <a:cs typeface="Verdana" charset="0"/>
              </a:rPr>
              <a:t>Obiectivele sesiunii</a:t>
            </a:r>
            <a:endParaRPr lang="en-GB" sz="2000" dirty="0">
              <a:solidFill>
                <a:schemeClr val="bg1"/>
              </a:solidFill>
              <a:latin typeface="Verdana" charset="0"/>
              <a:cs typeface="Verdana" charset="0"/>
            </a:endParaRPr>
          </a:p>
        </p:txBody>
      </p:sp>
      <p:pic>
        <p:nvPicPr>
          <p:cNvPr id="5325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4" name="Rectangle 11"/>
          <p:cNvSpPr>
            <a:spLocks noChangeArrowheads="1"/>
          </p:cNvSpPr>
          <p:nvPr/>
        </p:nvSpPr>
        <p:spPr bwMode="auto">
          <a:xfrm>
            <a:off x="7937" y="6581001"/>
            <a:ext cx="9244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b="1" dirty="0">
                <a:solidFill>
                  <a:srgbClr val="FFFFFF"/>
                </a:solidFill>
                <a:latin typeface="Verdana" charset="0"/>
                <a:cs typeface="Verdana" charset="0"/>
              </a:rPr>
              <a:t>www.coe.int/cybercrime						</a:t>
            </a:r>
          </a:p>
        </p:txBody>
      </p:sp>
      <p:sp>
        <p:nvSpPr>
          <p:cNvPr id="3" name="Content Placeholder 2">
            <a:extLst>
              <a:ext uri="{FF2B5EF4-FFF2-40B4-BE49-F238E27FC236}">
                <a16:creationId xmlns:a16="http://schemas.microsoft.com/office/drawing/2014/main" id="{77B18497-BF37-4A20-ABA6-353886C26CA1}"/>
              </a:ext>
            </a:extLst>
          </p:cNvPr>
          <p:cNvSpPr>
            <a:spLocks noGrp="1"/>
          </p:cNvSpPr>
          <p:nvPr>
            <p:ph idx="1"/>
          </p:nvPr>
        </p:nvSpPr>
        <p:spPr>
          <a:xfrm>
            <a:off x="323528" y="1340767"/>
            <a:ext cx="8712522" cy="5240233"/>
          </a:xfrm>
        </p:spPr>
        <p:txBody>
          <a:bodyPr>
            <a:normAutofit fontScale="92500" lnSpcReduction="10000"/>
          </a:bodyPr>
          <a:lstStyle/>
          <a:p>
            <a:pPr marL="0" indent="0">
              <a:buNone/>
            </a:pPr>
            <a:r>
              <a:rPr lang="ro-RO" b="1" dirty="0">
                <a:ea typeface="Verdana" panose="020B0604030504040204" pitchFamily="34" charset="0"/>
              </a:rPr>
              <a:t>După această sesiune</a:t>
            </a:r>
            <a:r>
              <a:rPr lang="en-GB" b="1" dirty="0">
                <a:ea typeface="Verdana" panose="020B0604030504040204" pitchFamily="34" charset="0"/>
              </a:rPr>
              <a:t>, </a:t>
            </a:r>
            <a:r>
              <a:rPr lang="en-GB" b="1" dirty="0" err="1">
                <a:ea typeface="Verdana" panose="020B0604030504040204" pitchFamily="34" charset="0"/>
              </a:rPr>
              <a:t>delega</a:t>
            </a:r>
            <a:r>
              <a:rPr lang="ro-RO" b="1" dirty="0">
                <a:ea typeface="Verdana" panose="020B0604030504040204" pitchFamily="34" charset="0"/>
              </a:rPr>
              <a:t>ții trebuie să fie apți</a:t>
            </a:r>
            <a:r>
              <a:rPr lang="en-GB" b="1" dirty="0">
                <a:ea typeface="Verdana" panose="020B0604030504040204" pitchFamily="34" charset="0"/>
              </a:rPr>
              <a:t>:</a:t>
            </a:r>
          </a:p>
          <a:p>
            <a:r>
              <a:rPr lang="ro-RO" sz="2800" dirty="0">
                <a:ea typeface="Verdana" panose="020B0604030504040204" pitchFamily="34" charset="0"/>
              </a:rPr>
              <a:t>Să discute despre diverse tipuri de </a:t>
            </a:r>
            <a:r>
              <a:rPr lang="en-GB" sz="2800" dirty="0">
                <a:ea typeface="Verdana" panose="020B0604030504040204" pitchFamily="34" charset="0"/>
              </a:rPr>
              <a:t>probe </a:t>
            </a:r>
            <a:r>
              <a:rPr lang="en-GB" sz="2800" dirty="0" err="1">
                <a:ea typeface="Verdana" panose="020B0604030504040204" pitchFamily="34" charset="0"/>
              </a:rPr>
              <a:t>electronice</a:t>
            </a:r>
            <a:endParaRPr lang="en-GB" sz="2800" dirty="0">
              <a:ea typeface="Verdana" panose="020B0604030504040204" pitchFamily="34" charset="0"/>
            </a:endParaRPr>
          </a:p>
          <a:p>
            <a:r>
              <a:rPr lang="en-GB" sz="2800" dirty="0">
                <a:ea typeface="Verdana" panose="020B0604030504040204" pitchFamily="34" charset="0"/>
              </a:rPr>
              <a:t>S</a:t>
            </a:r>
            <a:r>
              <a:rPr lang="ro-RO" sz="2800" dirty="0">
                <a:ea typeface="Verdana" panose="020B0604030504040204" pitchFamily="34" charset="0"/>
              </a:rPr>
              <a:t>ă rezume punctele-cheie din Ghidul </a:t>
            </a:r>
            <a:r>
              <a:rPr lang="en-GB" sz="2800" dirty="0" err="1">
                <a:ea typeface="Verdana" panose="020B0604030504040204" pitchFamily="34" charset="0"/>
              </a:rPr>
              <a:t>CoE</a:t>
            </a:r>
            <a:r>
              <a:rPr lang="en-GB" sz="2800" dirty="0">
                <a:ea typeface="Verdana" panose="020B0604030504040204" pitchFamily="34" charset="0"/>
              </a:rPr>
              <a:t> </a:t>
            </a:r>
            <a:r>
              <a:rPr lang="ro-RO" sz="2800" dirty="0">
                <a:ea typeface="Verdana" panose="020B0604030504040204" pitchFamily="34" charset="0"/>
              </a:rPr>
              <a:t>privind </a:t>
            </a:r>
            <a:r>
              <a:rPr lang="en-GB" sz="2800" dirty="0">
                <a:ea typeface="Verdana" panose="020B0604030504040204" pitchFamily="34" charset="0"/>
              </a:rPr>
              <a:t>probe</a:t>
            </a:r>
            <a:r>
              <a:rPr lang="ro-RO" sz="2800" dirty="0">
                <a:ea typeface="Verdana" panose="020B0604030504040204" pitchFamily="34" charset="0"/>
              </a:rPr>
              <a:t>le</a:t>
            </a:r>
            <a:r>
              <a:rPr lang="en-GB" sz="2800" dirty="0">
                <a:ea typeface="Verdana" panose="020B0604030504040204" pitchFamily="34" charset="0"/>
              </a:rPr>
              <a:t> </a:t>
            </a:r>
            <a:r>
              <a:rPr lang="en-GB" sz="2800" dirty="0" err="1">
                <a:ea typeface="Verdana" panose="020B0604030504040204" pitchFamily="34" charset="0"/>
              </a:rPr>
              <a:t>electronice</a:t>
            </a:r>
            <a:r>
              <a:rPr lang="ro-RO" sz="2800" dirty="0">
                <a:ea typeface="Verdana" panose="020B0604030504040204" pitchFamily="34" charset="0"/>
              </a:rPr>
              <a:t>, în special </a:t>
            </a:r>
            <a:r>
              <a:rPr lang="en-GB" sz="2800" dirty="0" err="1">
                <a:ea typeface="Verdana" panose="020B0604030504040204" pitchFamily="34" charset="0"/>
              </a:rPr>
              <a:t>princip</a:t>
            </a:r>
            <a:r>
              <a:rPr lang="ro-RO" sz="2800" dirty="0">
                <a:ea typeface="Verdana" panose="020B0604030504040204" pitchFamily="34" charset="0"/>
              </a:rPr>
              <a:t>iile confiscării și gestionării</a:t>
            </a:r>
            <a:endParaRPr lang="en-GB" sz="2800" dirty="0">
              <a:ea typeface="Verdana" panose="020B0604030504040204" pitchFamily="34" charset="0"/>
            </a:endParaRPr>
          </a:p>
          <a:p>
            <a:r>
              <a:rPr lang="ro-RO" sz="2800" dirty="0">
                <a:ea typeface="Verdana" panose="020B0604030504040204" pitchFamily="34" charset="0"/>
              </a:rPr>
              <a:t>Să i</a:t>
            </a:r>
            <a:r>
              <a:rPr lang="en-GB" sz="2800" dirty="0" err="1">
                <a:ea typeface="Verdana" panose="020B0604030504040204" pitchFamily="34" charset="0"/>
              </a:rPr>
              <a:t>dentif</a:t>
            </a:r>
            <a:r>
              <a:rPr lang="ro-RO" sz="2800" dirty="0" err="1">
                <a:ea typeface="Verdana" panose="020B0604030504040204" pitchFamily="34" charset="0"/>
              </a:rPr>
              <a:t>ice</a:t>
            </a:r>
            <a:r>
              <a:rPr lang="ro-RO" sz="2800" dirty="0">
                <a:ea typeface="Verdana" panose="020B0604030504040204" pitchFamily="34" charset="0"/>
              </a:rPr>
              <a:t> diferite provocări pe care le prezintă criminalistica de tip „d</a:t>
            </a:r>
            <a:r>
              <a:rPr lang="en-GB" sz="2800" dirty="0" err="1">
                <a:ea typeface="Verdana" panose="020B0604030504040204" pitchFamily="34" charset="0"/>
              </a:rPr>
              <a:t>ead</a:t>
            </a:r>
            <a:r>
              <a:rPr lang="en-GB" sz="2800" dirty="0">
                <a:ea typeface="Verdana" panose="020B0604030504040204" pitchFamily="34" charset="0"/>
              </a:rPr>
              <a:t> box</a:t>
            </a:r>
            <a:r>
              <a:rPr lang="ro-RO" sz="2800" dirty="0">
                <a:ea typeface="Verdana" panose="020B0604030504040204" pitchFamily="34" charset="0"/>
              </a:rPr>
              <a:t>” și „</a:t>
            </a:r>
            <a:r>
              <a:rPr lang="en-GB" sz="2800" dirty="0">
                <a:ea typeface="Verdana" panose="020B0604030504040204" pitchFamily="34" charset="0"/>
              </a:rPr>
              <a:t>live data</a:t>
            </a:r>
            <a:r>
              <a:rPr lang="ro-RO" sz="2800" dirty="0">
                <a:ea typeface="Verdana" panose="020B0604030504040204" pitchFamily="34" charset="0"/>
              </a:rPr>
              <a:t>”, precum și „</a:t>
            </a:r>
            <a:r>
              <a:rPr lang="en-GB" sz="2800" dirty="0">
                <a:ea typeface="Verdana" panose="020B0604030504040204" pitchFamily="34" charset="0"/>
              </a:rPr>
              <a:t>date </a:t>
            </a:r>
            <a:r>
              <a:rPr lang="en-GB" sz="2800" dirty="0" err="1">
                <a:ea typeface="Verdana" panose="020B0604030504040204" pitchFamily="34" charset="0"/>
              </a:rPr>
              <a:t>bazate</a:t>
            </a:r>
            <a:r>
              <a:rPr lang="en-GB" sz="2800" dirty="0">
                <a:ea typeface="Verdana" panose="020B0604030504040204" pitchFamily="34" charset="0"/>
              </a:rPr>
              <a:t> pe cloud</a:t>
            </a:r>
            <a:r>
              <a:rPr lang="ro-RO" sz="2800" dirty="0">
                <a:ea typeface="Verdana" panose="020B0604030504040204" pitchFamily="34" charset="0"/>
              </a:rPr>
              <a:t>”</a:t>
            </a:r>
            <a:endParaRPr lang="en-GB" sz="2800" dirty="0">
              <a:ea typeface="Verdana" panose="020B0604030504040204" pitchFamily="34" charset="0"/>
            </a:endParaRPr>
          </a:p>
          <a:p>
            <a:r>
              <a:rPr lang="ro-RO" sz="2800" dirty="0">
                <a:ea typeface="Verdana" panose="020B0604030504040204" pitchFamily="34" charset="0"/>
              </a:rPr>
              <a:t>Să discute </a:t>
            </a:r>
            <a:r>
              <a:rPr lang="en-GB" sz="2800" dirty="0" err="1">
                <a:ea typeface="Verdana" panose="020B0604030504040204" pitchFamily="34" charset="0"/>
              </a:rPr>
              <a:t>admisibilit</a:t>
            </a:r>
            <a:r>
              <a:rPr lang="ro-RO" sz="2800" dirty="0" err="1">
                <a:ea typeface="Verdana" panose="020B0604030504040204" pitchFamily="34" charset="0"/>
              </a:rPr>
              <a:t>atea</a:t>
            </a:r>
            <a:r>
              <a:rPr lang="ro-RO" sz="2800" dirty="0">
                <a:ea typeface="Verdana" panose="020B0604030504040204" pitchFamily="34" charset="0"/>
              </a:rPr>
              <a:t> </a:t>
            </a:r>
            <a:r>
              <a:rPr lang="en-GB" sz="2800" dirty="0">
                <a:ea typeface="Verdana" panose="020B0604030504040204" pitchFamily="34" charset="0"/>
              </a:rPr>
              <a:t>probe</a:t>
            </a:r>
            <a:r>
              <a:rPr lang="ro-RO" sz="2800" dirty="0">
                <a:ea typeface="Verdana" panose="020B0604030504040204" pitchFamily="34" charset="0"/>
              </a:rPr>
              <a:t>lor</a:t>
            </a:r>
            <a:r>
              <a:rPr lang="en-GB" sz="2800" dirty="0">
                <a:ea typeface="Verdana" panose="020B0604030504040204" pitchFamily="34" charset="0"/>
              </a:rPr>
              <a:t> </a:t>
            </a:r>
            <a:r>
              <a:rPr lang="en-GB" sz="2800" dirty="0" err="1">
                <a:ea typeface="Verdana" panose="020B0604030504040204" pitchFamily="34" charset="0"/>
              </a:rPr>
              <a:t>electronice</a:t>
            </a:r>
            <a:endParaRPr lang="en-GB" sz="2800" dirty="0">
              <a:ea typeface="Verdana" panose="020B0604030504040204" pitchFamily="34" charset="0"/>
            </a:endParaRPr>
          </a:p>
          <a:p>
            <a:r>
              <a:rPr lang="ro-RO" sz="2800" dirty="0">
                <a:ea typeface="Verdana" panose="020B0604030504040204" pitchFamily="34" charset="0"/>
              </a:rPr>
              <a:t>Să c</a:t>
            </a:r>
            <a:r>
              <a:rPr lang="en-GB" sz="2800" dirty="0" err="1">
                <a:ea typeface="Verdana" panose="020B0604030504040204" pitchFamily="34" charset="0"/>
              </a:rPr>
              <a:t>ompare</a:t>
            </a:r>
            <a:r>
              <a:rPr lang="en-GB" sz="2800" dirty="0">
                <a:ea typeface="Verdana" panose="020B0604030504040204" pitchFamily="34" charset="0"/>
              </a:rPr>
              <a:t> </a:t>
            </a:r>
            <a:r>
              <a:rPr lang="ro-RO" sz="2800" dirty="0">
                <a:ea typeface="Verdana" panose="020B0604030504040204" pitchFamily="34" charset="0"/>
              </a:rPr>
              <a:t>„</a:t>
            </a:r>
            <a:r>
              <a:rPr lang="en-GB" sz="2800" dirty="0" err="1">
                <a:ea typeface="Verdana" panose="020B0604030504040204" pitchFamily="34" charset="0"/>
              </a:rPr>
              <a:t>criminalistica</a:t>
            </a:r>
            <a:r>
              <a:rPr lang="en-GB" sz="2800" dirty="0">
                <a:ea typeface="Verdana" panose="020B0604030504040204" pitchFamily="34" charset="0"/>
              </a:rPr>
              <a:t> </a:t>
            </a:r>
            <a:r>
              <a:rPr lang="en-GB" sz="2800" dirty="0" err="1">
                <a:ea typeface="Verdana" panose="020B0604030504040204" pitchFamily="34" charset="0"/>
              </a:rPr>
              <a:t>digitală</a:t>
            </a:r>
            <a:r>
              <a:rPr lang="ro-RO" sz="2800" dirty="0">
                <a:ea typeface="Verdana" panose="020B0604030504040204" pitchFamily="34" charset="0"/>
              </a:rPr>
              <a:t>” cu criminalistica </a:t>
            </a:r>
            <a:r>
              <a:rPr lang="en-GB" sz="2800" dirty="0" err="1">
                <a:ea typeface="Verdana" panose="020B0604030504040204" pitchFamily="34" charset="0"/>
              </a:rPr>
              <a:t>tradi</a:t>
            </a:r>
            <a:r>
              <a:rPr lang="ro-RO" sz="2800" dirty="0">
                <a:ea typeface="Verdana" panose="020B0604030504040204" pitchFamily="34" charset="0"/>
              </a:rPr>
              <a:t>ț</a:t>
            </a:r>
            <a:r>
              <a:rPr lang="en-GB" sz="2800" dirty="0" err="1">
                <a:ea typeface="Verdana" panose="020B0604030504040204" pitchFamily="34" charset="0"/>
              </a:rPr>
              <a:t>ional</a:t>
            </a:r>
            <a:r>
              <a:rPr lang="ro-RO" sz="2800" dirty="0">
                <a:ea typeface="Verdana" panose="020B0604030504040204" pitchFamily="34" charset="0"/>
              </a:rPr>
              <a:t>ă</a:t>
            </a:r>
            <a:endParaRPr lang="en-GB" sz="2800" dirty="0">
              <a:ea typeface="Verdana" panose="020B0604030504040204" pitchFamily="34" charset="0"/>
            </a:endParaRPr>
          </a:p>
          <a:p>
            <a:r>
              <a:rPr lang="ro-RO" sz="2800" dirty="0">
                <a:ea typeface="Verdana" panose="020B0604030504040204" pitchFamily="34" charset="0"/>
              </a:rPr>
              <a:t>Să i</a:t>
            </a:r>
            <a:r>
              <a:rPr lang="en-GB" sz="2800" dirty="0" err="1">
                <a:ea typeface="Verdana" panose="020B0604030504040204" pitchFamily="34" charset="0"/>
              </a:rPr>
              <a:t>dentif</a:t>
            </a:r>
            <a:r>
              <a:rPr lang="ro-RO" sz="2800" dirty="0" err="1">
                <a:ea typeface="Verdana" panose="020B0604030504040204" pitchFamily="34" charset="0"/>
              </a:rPr>
              <a:t>ice</a:t>
            </a:r>
            <a:r>
              <a:rPr lang="ro-RO" sz="2800" dirty="0">
                <a:ea typeface="Verdana" panose="020B0604030504040204" pitchFamily="34" charset="0"/>
              </a:rPr>
              <a:t> patru etape-cheie ale unei examinări criminalistice </a:t>
            </a:r>
            <a:r>
              <a:rPr lang="en-GB" sz="2800" dirty="0">
                <a:ea typeface="Verdana" panose="020B0604030504040204" pitchFamily="34" charset="0"/>
              </a:rPr>
              <a:t>digital</a:t>
            </a:r>
            <a:r>
              <a:rPr lang="ro-RO" sz="2800" dirty="0">
                <a:ea typeface="Verdana" panose="020B0604030504040204" pitchFamily="34" charset="0"/>
              </a:rPr>
              <a:t>e</a:t>
            </a:r>
            <a:endParaRPr lang="en-GB" sz="2800" dirty="0">
              <a:ea typeface="Verdana" panose="020B0604030504040204" pitchFamily="34" charset="0"/>
            </a:endParaRPr>
          </a:p>
        </p:txBody>
      </p:sp>
    </p:spTree>
    <p:extLst>
      <p:ext uri="{BB962C8B-B14F-4D97-AF65-F5344CB8AC3E}">
        <p14:creationId xmlns:p14="http://schemas.microsoft.com/office/powerpoint/2010/main" val="28346461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sp>
        <p:nvSpPr>
          <p:cNvPr id="12" name="Rectangle 11">
            <a:extLst>
              <a:ext uri="{FF2B5EF4-FFF2-40B4-BE49-F238E27FC236}">
                <a16:creationId xmlns:a16="http://schemas.microsoft.com/office/drawing/2014/main" id="{F2E812E5-70E7-496A-A514-625E50D09C58}"/>
              </a:ext>
            </a:extLst>
          </p:cNvPr>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2" name="Picture 4">
            <a:extLst>
              <a:ext uri="{FF2B5EF4-FFF2-40B4-BE49-F238E27FC236}">
                <a16:creationId xmlns:a16="http://schemas.microsoft.com/office/drawing/2014/main" id="{15364E51-4F34-4DA1-8843-ADA973D0B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22225"/>
            <a:ext cx="1322388"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8">
            <a:extLst>
              <a:ext uri="{FF2B5EF4-FFF2-40B4-BE49-F238E27FC236}">
                <a16:creationId xmlns:a16="http://schemas.microsoft.com/office/drawing/2014/main" id="{B2A2B581-F8BC-48D4-AF7E-AAF0CE808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8913"/>
            <a:ext cx="40878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C53FF83-4B1D-4AE3-8AD4-F83CA631845F}"/>
              </a:ext>
            </a:extLst>
          </p:cNvPr>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56" name="Rectangle 11">
            <a:extLst>
              <a:ext uri="{FF2B5EF4-FFF2-40B4-BE49-F238E27FC236}">
                <a16:creationId xmlns:a16="http://schemas.microsoft.com/office/drawing/2014/main" id="{88C73A7D-5780-471E-8BE6-4A42E697E15C}"/>
              </a:ext>
            </a:extLst>
          </p:cNvPr>
          <p:cNvSpPr>
            <a:spLocks noChangeArrowheads="1"/>
          </p:cNvSpPr>
          <p:nvPr/>
        </p:nvSpPr>
        <p:spPr bwMode="auto">
          <a:xfrm>
            <a:off x="7938" y="6597650"/>
            <a:ext cx="913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dirty="0">
                <a:solidFill>
                  <a:srgbClr val="FFFFFF"/>
                </a:solidFill>
                <a:latin typeface="Verdana" panose="020B0604030504040204" pitchFamily="34" charset="0"/>
              </a:rPr>
              <a:t>www.coe.int/cybercrime						                        - -</a:t>
            </a:r>
          </a:p>
        </p:txBody>
      </p:sp>
      <p:sp>
        <p:nvSpPr>
          <p:cNvPr id="2057" name="Rectangle 2">
            <a:extLst>
              <a:ext uri="{FF2B5EF4-FFF2-40B4-BE49-F238E27FC236}">
                <a16:creationId xmlns:a16="http://schemas.microsoft.com/office/drawing/2014/main" id="{D192EA30-54CE-4062-B518-E86D1D7BEC69}"/>
              </a:ext>
            </a:extLst>
          </p:cNvPr>
          <p:cNvSpPr>
            <a:spLocks noChangeArrowheads="1"/>
          </p:cNvSpPr>
          <p:nvPr/>
        </p:nvSpPr>
        <p:spPr bwMode="auto">
          <a:xfrm>
            <a:off x="290513" y="2352650"/>
            <a:ext cx="8599487"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endParaRPr lang="en-GB" altLang="en-US" b="1" dirty="0">
              <a:latin typeface="+mn-lt"/>
            </a:endParaRPr>
          </a:p>
          <a:p>
            <a:pPr algn="ctr" eaLnBrk="1" hangingPunct="1">
              <a:spcBef>
                <a:spcPct val="0"/>
              </a:spcBef>
              <a:buFontTx/>
              <a:buNone/>
            </a:pPr>
            <a:r>
              <a:rPr lang="ro-RO" altLang="en-US" b="1" dirty="0">
                <a:latin typeface="+mn-lt"/>
              </a:rPr>
              <a:t>Vă mulțumim!</a:t>
            </a:r>
            <a:endParaRPr lang="en-GB" altLang="en-US" b="1" dirty="0">
              <a:latin typeface="+mn-lt"/>
            </a:endParaRPr>
          </a:p>
          <a:p>
            <a:pPr algn="ctr" eaLnBrk="1" hangingPunct="1">
              <a:spcBef>
                <a:spcPct val="0"/>
              </a:spcBef>
              <a:buFontTx/>
              <a:buNone/>
            </a:pPr>
            <a:endParaRPr lang="en-GB" altLang="en-US" sz="1200" b="1" dirty="0">
              <a:latin typeface="+mn-lt"/>
            </a:endParaRPr>
          </a:p>
          <a:p>
            <a:pPr algn="ctr" eaLnBrk="1" hangingPunct="1">
              <a:spcBef>
                <a:spcPct val="0"/>
              </a:spcBef>
              <a:buFontTx/>
              <a:buNone/>
            </a:pPr>
            <a:endParaRPr lang="en-GB" altLang="en-US" sz="1200" b="1" dirty="0">
              <a:latin typeface="+mn-lt"/>
            </a:endParaRPr>
          </a:p>
          <a:p>
            <a:pPr algn="ctr" eaLnBrk="1" hangingPunct="1">
              <a:spcBef>
                <a:spcPct val="0"/>
              </a:spcBef>
              <a:buFontTx/>
              <a:buNone/>
            </a:pPr>
            <a:endParaRPr lang="en-GB" altLang="en-US" sz="1200" b="1" dirty="0">
              <a:latin typeface="+mn-lt"/>
            </a:endParaRPr>
          </a:p>
          <a:p>
            <a:pPr algn="ctr" eaLnBrk="1" hangingPunct="1">
              <a:spcBef>
                <a:spcPct val="0"/>
              </a:spcBef>
              <a:buFontTx/>
              <a:buNone/>
            </a:pPr>
            <a:endParaRPr lang="en-GB" altLang="en-US" sz="1200" b="1" dirty="0">
              <a:latin typeface="+mn-lt"/>
            </a:endParaRPr>
          </a:p>
          <a:p>
            <a:pPr algn="ctr" eaLnBrk="1" hangingPunct="1">
              <a:spcBef>
                <a:spcPct val="0"/>
              </a:spcBef>
              <a:buFontTx/>
              <a:buNone/>
            </a:pPr>
            <a:endParaRPr lang="en-GB" altLang="en-US" sz="1600" b="1" dirty="0">
              <a:latin typeface="+mn-lt"/>
            </a:endParaRPr>
          </a:p>
          <a:p>
            <a:pPr algn="ctr" eaLnBrk="1" hangingPunct="1">
              <a:spcBef>
                <a:spcPct val="0"/>
              </a:spcBef>
              <a:buFontTx/>
              <a:buNone/>
            </a:pPr>
            <a:r>
              <a:rPr lang="en-GB" altLang="en-US" sz="1800" b="1" dirty="0" err="1">
                <a:latin typeface="+mn-lt"/>
              </a:rPr>
              <a:t>Xxxxx</a:t>
            </a:r>
            <a:r>
              <a:rPr lang="en-GB" altLang="en-US" sz="1800" b="1" dirty="0">
                <a:latin typeface="+mn-lt"/>
              </a:rPr>
              <a:t> XXXXXXXX</a:t>
            </a:r>
          </a:p>
          <a:p>
            <a:pPr algn="ctr" eaLnBrk="1" hangingPunct="1">
              <a:spcBef>
                <a:spcPct val="0"/>
              </a:spcBef>
              <a:buFontTx/>
              <a:buNone/>
            </a:pPr>
            <a:endParaRPr lang="en-GB" altLang="en-US" sz="600" dirty="0">
              <a:latin typeface="+mn-lt"/>
            </a:endParaRPr>
          </a:p>
          <a:p>
            <a:pPr algn="ctr" eaLnBrk="1" hangingPunct="1">
              <a:spcBef>
                <a:spcPct val="0"/>
              </a:spcBef>
              <a:buFontTx/>
              <a:buNone/>
            </a:pPr>
            <a:r>
              <a:rPr lang="en-GB" altLang="en-US" sz="1400" i="1" dirty="0" err="1">
                <a:latin typeface="+mn-lt"/>
              </a:rPr>
              <a:t>Consiliul</a:t>
            </a:r>
            <a:r>
              <a:rPr lang="en-GB" altLang="en-US" sz="1400" i="1" dirty="0">
                <a:latin typeface="+mn-lt"/>
              </a:rPr>
              <a:t> </a:t>
            </a:r>
            <a:r>
              <a:rPr lang="en-GB" altLang="en-US" sz="1400" i="1" dirty="0" err="1">
                <a:latin typeface="+mn-lt"/>
              </a:rPr>
              <a:t>Europei</a:t>
            </a:r>
            <a:endParaRPr lang="en-GB" altLang="en-US" sz="1400" i="1" dirty="0">
              <a:latin typeface="+mn-lt"/>
            </a:endParaRPr>
          </a:p>
          <a:p>
            <a:pPr algn="ctr" eaLnBrk="1" hangingPunct="1">
              <a:spcBef>
                <a:spcPct val="0"/>
              </a:spcBef>
              <a:buFontTx/>
              <a:buNone/>
            </a:pPr>
            <a:endParaRPr lang="en-GB" altLang="en-US" sz="1400" b="1" dirty="0">
              <a:solidFill>
                <a:srgbClr val="2F618F"/>
              </a:solidFill>
              <a:latin typeface="+mn-lt"/>
              <a:hlinkClick r:id="rId4"/>
            </a:endParaRPr>
          </a:p>
          <a:p>
            <a:pPr algn="ctr" eaLnBrk="1" hangingPunct="1">
              <a:spcBef>
                <a:spcPct val="0"/>
              </a:spcBef>
              <a:buFontTx/>
              <a:buNone/>
            </a:pPr>
            <a:r>
              <a:rPr lang="en-GB" altLang="en-US" sz="1600" b="1" dirty="0">
                <a:solidFill>
                  <a:srgbClr val="2F618F"/>
                </a:solidFill>
                <a:latin typeface="+mn-lt"/>
              </a:rPr>
              <a:t>email</a:t>
            </a: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endParaRPr lang="en-GB" altLang="en-US" sz="1400" b="1" dirty="0">
              <a:latin typeface="Verdana" panose="020B0604030504040204" pitchFamily="34" charset="0"/>
            </a:endParaRPr>
          </a:p>
          <a:p>
            <a:pPr algn="ctr" eaLnBrk="1" hangingPunct="1">
              <a:spcBef>
                <a:spcPct val="0"/>
              </a:spcBef>
              <a:buFontTx/>
              <a:buNone/>
            </a:pPr>
            <a:r>
              <a:rPr lang="ro-RO" altLang="en-US" sz="1600" b="1" dirty="0">
                <a:latin typeface="+mn-lt"/>
              </a:rPr>
              <a:t>ZZ</a:t>
            </a:r>
            <a:r>
              <a:rPr lang="en-GB" altLang="en-US" sz="1600" b="1" dirty="0">
                <a:latin typeface="+mn-lt"/>
              </a:rPr>
              <a:t> </a:t>
            </a:r>
            <a:r>
              <a:rPr lang="ro-RO" altLang="en-US" sz="1600" b="1" dirty="0">
                <a:latin typeface="+mn-lt"/>
              </a:rPr>
              <a:t>Luna AAAA</a:t>
            </a:r>
            <a:endParaRPr lang="en-GB" altLang="en-US" sz="1600" b="1" dirty="0">
              <a:latin typeface="+mn-lt"/>
            </a:endParaRPr>
          </a:p>
        </p:txBody>
      </p:sp>
      <p:sp>
        <p:nvSpPr>
          <p:cNvPr id="10" name="Rectangle 2">
            <a:extLst>
              <a:ext uri="{FF2B5EF4-FFF2-40B4-BE49-F238E27FC236}">
                <a16:creationId xmlns:a16="http://schemas.microsoft.com/office/drawing/2014/main" id="{DF1503B2-B0B3-4330-9439-3D5954CA1625}"/>
              </a:ext>
            </a:extLst>
          </p:cNvPr>
          <p:cNvSpPr>
            <a:spLocks noChangeArrowheads="1"/>
          </p:cNvSpPr>
          <p:nvPr/>
        </p:nvSpPr>
        <p:spPr bwMode="auto">
          <a:xfrm>
            <a:off x="365125" y="1177588"/>
            <a:ext cx="85994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a:buNone/>
            </a:pPr>
            <a:r>
              <a:rPr lang="en-US" altLang="en-US" sz="2400" b="1" dirty="0">
                <a:latin typeface="+mn-lt"/>
              </a:rPr>
              <a:t>Curs </a:t>
            </a:r>
            <a:r>
              <a:rPr lang="en-US" altLang="en-US" sz="2400" b="1" dirty="0" err="1">
                <a:latin typeface="+mn-lt"/>
              </a:rPr>
              <a:t>introductiv</a:t>
            </a:r>
            <a:r>
              <a:rPr lang="en-US" altLang="en-US" sz="2400" b="1" dirty="0">
                <a:latin typeface="+mn-lt"/>
              </a:rPr>
              <a:t> de </a:t>
            </a:r>
            <a:r>
              <a:rPr lang="en-US" altLang="en-US" sz="2400" b="1" dirty="0" err="1">
                <a:latin typeface="+mn-lt"/>
              </a:rPr>
              <a:t>formare</a:t>
            </a:r>
            <a:r>
              <a:rPr lang="en-US" altLang="en-US" sz="2400" b="1" dirty="0">
                <a:latin typeface="+mn-lt"/>
              </a:rPr>
              <a:t> </a:t>
            </a:r>
            <a:r>
              <a:rPr lang="en-US" altLang="en-US" sz="2400" b="1" dirty="0" err="1">
                <a:latin typeface="+mn-lt"/>
              </a:rPr>
              <a:t>judiciară</a:t>
            </a:r>
            <a:r>
              <a:rPr lang="en-US" altLang="en-US" sz="2400" b="1" dirty="0">
                <a:latin typeface="+mn-lt"/>
              </a:rPr>
              <a:t> </a:t>
            </a:r>
            <a:r>
              <a:rPr lang="en-US" altLang="en-US" sz="2400" b="1" dirty="0" err="1">
                <a:latin typeface="+mn-lt"/>
              </a:rPr>
              <a:t>privind</a:t>
            </a:r>
            <a:r>
              <a:rPr lang="en-US" altLang="en-US" sz="2400" b="1" dirty="0">
                <a:latin typeface="+mn-lt"/>
              </a:rPr>
              <a:t> </a:t>
            </a:r>
            <a:r>
              <a:rPr lang="en-US" altLang="en-US" sz="2400" b="1" dirty="0" err="1">
                <a:latin typeface="+mn-lt"/>
              </a:rPr>
              <a:t>criminalitatea</a:t>
            </a:r>
            <a:r>
              <a:rPr lang="en-US" altLang="en-US" sz="2400" b="1" dirty="0">
                <a:latin typeface="+mn-lt"/>
              </a:rPr>
              <a:t> </a:t>
            </a:r>
            <a:r>
              <a:rPr lang="en-US" altLang="en-US" sz="2400" b="1" dirty="0" err="1">
                <a:latin typeface="+mn-lt"/>
              </a:rPr>
              <a:t>informatică</a:t>
            </a:r>
            <a:r>
              <a:rPr lang="en-US" altLang="en-US" sz="2400" b="1" dirty="0">
                <a:latin typeface="+mn-lt"/>
              </a:rPr>
              <a:t> </a:t>
            </a:r>
            <a:r>
              <a:rPr lang="en-US" altLang="en-US" sz="2400" b="1" dirty="0" err="1">
                <a:latin typeface="+mn-lt"/>
              </a:rPr>
              <a:t>și</a:t>
            </a:r>
            <a:r>
              <a:rPr lang="en-US" altLang="en-US" sz="2400" b="1" dirty="0">
                <a:latin typeface="+mn-lt"/>
              </a:rPr>
              <a:t> </a:t>
            </a:r>
            <a:r>
              <a:rPr lang="ro-RO" altLang="en-US" sz="2400" b="1" dirty="0">
                <a:latin typeface="+mn-lt"/>
              </a:rPr>
              <a:t>probele</a:t>
            </a:r>
            <a:r>
              <a:rPr lang="en-US" altLang="en-US" sz="2400" b="1" dirty="0">
                <a:latin typeface="+mn-lt"/>
              </a:rPr>
              <a:t> </a:t>
            </a:r>
            <a:r>
              <a:rPr lang="en-US" altLang="en-US" sz="2400" b="1" dirty="0" err="1">
                <a:latin typeface="+mn-lt"/>
              </a:rPr>
              <a:t>electronice</a:t>
            </a:r>
            <a:endParaRPr lang="en-GB" sz="1200" b="1" dirty="0"/>
          </a:p>
        </p:txBody>
      </p:sp>
    </p:spTree>
    <p:extLst>
      <p:ext uri="{BB962C8B-B14F-4D97-AF65-F5344CB8AC3E}">
        <p14:creationId xmlns:p14="http://schemas.microsoft.com/office/powerpoint/2010/main" val="4269965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err="1">
                <a:solidFill>
                  <a:schemeClr val="bg1"/>
                </a:solidFill>
                <a:latin typeface="Verdana" charset="0"/>
                <a:cs typeface="Verdana" charset="0"/>
              </a:rPr>
              <a:t>Diferen</a:t>
            </a:r>
            <a:r>
              <a:rPr lang="ro-RO" sz="3200" dirty="0" err="1">
                <a:solidFill>
                  <a:schemeClr val="bg1"/>
                </a:solidFill>
                <a:latin typeface="Verdana" charset="0"/>
                <a:cs typeface="Verdana" charset="0"/>
              </a:rPr>
              <a:t>țe</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ro-RO" b="1" dirty="0">
                <a:solidFill>
                  <a:srgbClr val="0070C0"/>
                </a:solidFill>
              </a:rPr>
              <a:t>Probe e</a:t>
            </a:r>
            <a:r>
              <a:rPr lang="en-GB" b="1" dirty="0" err="1">
                <a:solidFill>
                  <a:srgbClr val="0070C0"/>
                </a:solidFill>
              </a:rPr>
              <a:t>lectronic</a:t>
            </a:r>
            <a:r>
              <a:rPr lang="ro-RO" b="1" dirty="0">
                <a:solidFill>
                  <a:srgbClr val="0070C0"/>
                </a:solidFill>
              </a:rPr>
              <a:t>e</a:t>
            </a:r>
            <a:endParaRPr lang="en-GB" b="1" dirty="0">
              <a:solidFill>
                <a:srgbClr val="0070C0"/>
              </a:solidFill>
            </a:endParaRPr>
          </a:p>
          <a:p>
            <a:pPr lvl="1"/>
            <a:r>
              <a:rPr lang="en-US" dirty="0"/>
              <a:t>N</a:t>
            </a:r>
            <a:r>
              <a:rPr lang="ro-RO" dirty="0"/>
              <a:t>u </a:t>
            </a:r>
            <a:r>
              <a:rPr lang="en-US" dirty="0" err="1"/>
              <a:t>dif</a:t>
            </a:r>
            <a:r>
              <a:rPr lang="ro-RO" dirty="0"/>
              <a:t>eră de probele t</a:t>
            </a:r>
            <a:r>
              <a:rPr lang="en-US" dirty="0" err="1"/>
              <a:t>radi</a:t>
            </a:r>
            <a:r>
              <a:rPr lang="ro-RO" dirty="0"/>
              <a:t>ț</a:t>
            </a:r>
            <a:r>
              <a:rPr lang="en-US" dirty="0" err="1"/>
              <a:t>ional</a:t>
            </a:r>
            <a:r>
              <a:rPr lang="ro-RO" dirty="0"/>
              <a:t>e</a:t>
            </a:r>
            <a:endParaRPr lang="en-US" dirty="0"/>
          </a:p>
          <a:p>
            <a:pPr lvl="1"/>
            <a:r>
              <a:rPr lang="en-US" dirty="0"/>
              <a:t>Este </a:t>
            </a:r>
            <a:r>
              <a:rPr lang="en-US" dirty="0" err="1"/>
              <a:t>necesar</a:t>
            </a:r>
            <a:r>
              <a:rPr lang="en-US" dirty="0"/>
              <a:t> ca </a:t>
            </a:r>
            <a:r>
              <a:rPr lang="en-US" dirty="0" err="1"/>
              <a:t>partea</a:t>
            </a:r>
            <a:r>
              <a:rPr lang="en-US" dirty="0"/>
              <a:t> care le introduce </a:t>
            </a:r>
            <a:r>
              <a:rPr lang="en-US" dirty="0" err="1"/>
              <a:t>în</a:t>
            </a:r>
            <a:r>
              <a:rPr lang="en-US" dirty="0"/>
              <a:t> </a:t>
            </a:r>
            <a:r>
              <a:rPr lang="en-US" dirty="0" err="1"/>
              <a:t>procedurile</a:t>
            </a:r>
            <a:r>
              <a:rPr lang="en-US" dirty="0"/>
              <a:t> </a:t>
            </a:r>
            <a:r>
              <a:rPr lang="en-US" dirty="0" err="1"/>
              <a:t>legale</a:t>
            </a:r>
            <a:r>
              <a:rPr lang="en-US" dirty="0"/>
              <a:t> </a:t>
            </a:r>
            <a:r>
              <a:rPr lang="en-US" dirty="0" err="1"/>
              <a:t>să</a:t>
            </a:r>
            <a:r>
              <a:rPr lang="en-US" dirty="0"/>
              <a:t> </a:t>
            </a:r>
            <a:r>
              <a:rPr lang="en-US" dirty="0" err="1"/>
              <a:t>poată</a:t>
            </a:r>
            <a:r>
              <a:rPr lang="en-US" dirty="0"/>
              <a:t> </a:t>
            </a:r>
            <a:r>
              <a:rPr lang="en-US" dirty="0" err="1"/>
              <a:t>demonstra</a:t>
            </a:r>
            <a:r>
              <a:rPr lang="en-US" dirty="0"/>
              <a:t> </a:t>
            </a:r>
            <a:r>
              <a:rPr lang="en-US" dirty="0" err="1"/>
              <a:t>faptul</a:t>
            </a:r>
            <a:r>
              <a:rPr lang="en-US" dirty="0"/>
              <a:t> </a:t>
            </a:r>
            <a:r>
              <a:rPr lang="en-US" dirty="0" err="1"/>
              <a:t>că</a:t>
            </a:r>
            <a:r>
              <a:rPr lang="en-US" dirty="0"/>
              <a:t> </a:t>
            </a:r>
            <a:r>
              <a:rPr lang="en-US" dirty="0" err="1"/>
              <a:t>acestea</a:t>
            </a:r>
            <a:r>
              <a:rPr lang="en-US" dirty="0"/>
              <a:t> nu </a:t>
            </a:r>
            <a:r>
              <a:rPr lang="en-US" dirty="0" err="1"/>
              <a:t>reprezintă</a:t>
            </a:r>
            <a:r>
              <a:rPr lang="en-US" dirty="0"/>
              <a:t> </a:t>
            </a:r>
            <a:r>
              <a:rPr lang="en-US" dirty="0" err="1"/>
              <a:t>nici</a:t>
            </a:r>
            <a:r>
              <a:rPr lang="en-US" dirty="0"/>
              <a:t> </a:t>
            </a:r>
            <a:r>
              <a:rPr lang="en-US" dirty="0" err="1"/>
              <a:t>mai</a:t>
            </a:r>
            <a:r>
              <a:rPr lang="en-US" dirty="0"/>
              <a:t> </a:t>
            </a:r>
            <a:r>
              <a:rPr lang="en-US" dirty="0" err="1"/>
              <a:t>mult</a:t>
            </a:r>
            <a:r>
              <a:rPr lang="en-US" dirty="0"/>
              <a:t> </a:t>
            </a:r>
            <a:r>
              <a:rPr lang="en-US" dirty="0" err="1"/>
              <a:t>și</a:t>
            </a:r>
            <a:r>
              <a:rPr lang="en-US" dirty="0"/>
              <a:t> </a:t>
            </a:r>
            <a:r>
              <a:rPr lang="en-US" dirty="0" err="1"/>
              <a:t>nici</a:t>
            </a:r>
            <a:r>
              <a:rPr lang="en-US" dirty="0"/>
              <a:t> </a:t>
            </a:r>
            <a:r>
              <a:rPr lang="en-US" dirty="0" err="1"/>
              <a:t>mai</a:t>
            </a:r>
            <a:r>
              <a:rPr lang="en-US" dirty="0"/>
              <a:t> </a:t>
            </a:r>
            <a:r>
              <a:rPr lang="en-US" dirty="0" err="1"/>
              <a:t>puțin</a:t>
            </a:r>
            <a:r>
              <a:rPr lang="en-US" dirty="0"/>
              <a:t> </a:t>
            </a:r>
            <a:r>
              <a:rPr lang="en-US" dirty="0" err="1"/>
              <a:t>decât</a:t>
            </a:r>
            <a:r>
              <a:rPr lang="en-US" dirty="0"/>
              <a:t> </a:t>
            </a:r>
            <a:r>
              <a:rPr lang="en-US" dirty="0" err="1"/>
              <a:t>în</a:t>
            </a:r>
            <a:r>
              <a:rPr lang="en-US" dirty="0"/>
              <a:t> </a:t>
            </a:r>
            <a:r>
              <a:rPr lang="en-US" dirty="0" err="1"/>
              <a:t>momentul</a:t>
            </a:r>
            <a:r>
              <a:rPr lang="en-US" dirty="0"/>
              <a:t> </a:t>
            </a:r>
            <a:r>
              <a:rPr lang="en-US" dirty="0" err="1"/>
              <a:t>în</a:t>
            </a:r>
            <a:r>
              <a:rPr lang="en-US" dirty="0"/>
              <a:t> care au </a:t>
            </a:r>
            <a:r>
              <a:rPr lang="en-US" dirty="0" err="1"/>
              <a:t>intrat</a:t>
            </a:r>
            <a:r>
              <a:rPr lang="en-US" dirty="0"/>
              <a:t> </a:t>
            </a:r>
            <a:r>
              <a:rPr lang="en-US" dirty="0" err="1"/>
              <a:t>în</a:t>
            </a:r>
            <a:r>
              <a:rPr lang="en-US" dirty="0"/>
              <a:t> </a:t>
            </a:r>
            <a:r>
              <a:rPr lang="en-US" dirty="0" err="1"/>
              <a:t>posesia</a:t>
            </a:r>
            <a:r>
              <a:rPr lang="en-US" dirty="0"/>
              <a:t> </a:t>
            </a:r>
            <a:r>
              <a:rPr lang="en-US" dirty="0" err="1"/>
              <a:t>sa</a:t>
            </a:r>
            <a:endParaRPr lang="ro-RO" dirty="0"/>
          </a:p>
          <a:p>
            <a:pPr lvl="1"/>
            <a:r>
              <a:rPr lang="en-US" dirty="0"/>
              <a:t>Cu </a:t>
            </a:r>
            <a:r>
              <a:rPr lang="en-US" dirty="0" err="1"/>
              <a:t>alte</a:t>
            </a:r>
            <a:r>
              <a:rPr lang="en-US" dirty="0"/>
              <a:t> </a:t>
            </a:r>
            <a:r>
              <a:rPr lang="en-US" dirty="0" err="1"/>
              <a:t>cuvinte</a:t>
            </a:r>
            <a:r>
              <a:rPr lang="en-US" dirty="0"/>
              <a:t>, </a:t>
            </a:r>
            <a:r>
              <a:rPr lang="en-US" dirty="0" err="1"/>
              <a:t>să</a:t>
            </a:r>
            <a:r>
              <a:rPr lang="en-US" dirty="0"/>
              <a:t> </a:t>
            </a:r>
            <a:r>
              <a:rPr lang="en-US" dirty="0" err="1"/>
              <a:t>arate</a:t>
            </a:r>
            <a:r>
              <a:rPr lang="en-US" dirty="0"/>
              <a:t> </a:t>
            </a:r>
            <a:r>
              <a:rPr lang="en-US" dirty="0" err="1"/>
              <a:t>că</a:t>
            </a:r>
            <a:r>
              <a:rPr lang="en-US" dirty="0"/>
              <a:t> nu au </a:t>
            </a:r>
            <a:r>
              <a:rPr lang="en-US" dirty="0" err="1"/>
              <a:t>avut</a:t>
            </a:r>
            <a:r>
              <a:rPr lang="en-US" dirty="0"/>
              <a:t> loc </a:t>
            </a:r>
            <a:r>
              <a:rPr lang="en-US" dirty="0" err="1"/>
              <a:t>modificări</a:t>
            </a:r>
            <a:r>
              <a:rPr lang="en-US" dirty="0"/>
              <a:t>, </a:t>
            </a:r>
            <a:r>
              <a:rPr lang="en-US" dirty="0" err="1"/>
              <a:t>ștergeri</a:t>
            </a:r>
            <a:r>
              <a:rPr lang="en-US" dirty="0"/>
              <a:t>, </a:t>
            </a:r>
            <a:r>
              <a:rPr lang="en-US" dirty="0" err="1"/>
              <a:t>adăugiri</a:t>
            </a:r>
            <a:r>
              <a:rPr lang="en-US" dirty="0"/>
              <a:t> </a:t>
            </a:r>
            <a:r>
              <a:rPr lang="en-US" dirty="0" err="1"/>
              <a:t>sau</a:t>
            </a:r>
            <a:r>
              <a:rPr lang="en-US" dirty="0"/>
              <a:t> </a:t>
            </a:r>
            <a:r>
              <a:rPr lang="en-US" dirty="0" err="1"/>
              <a:t>alte</a:t>
            </a:r>
            <a:r>
              <a:rPr lang="en-US" dirty="0"/>
              <a:t> </a:t>
            </a:r>
            <a:r>
              <a:rPr lang="en-US" dirty="0" err="1"/>
              <a:t>schimbări</a:t>
            </a:r>
            <a:endParaRPr lang="en-US" dirty="0"/>
          </a:p>
        </p:txBody>
      </p:sp>
      <p:sp>
        <p:nvSpPr>
          <p:cNvPr id="7" name="TextBox 6">
            <a:extLst>
              <a:ext uri="{FF2B5EF4-FFF2-40B4-BE49-F238E27FC236}">
                <a16:creationId xmlns:a16="http://schemas.microsoft.com/office/drawing/2014/main" id="{E31F9DB2-737B-48F0-AABB-B436F92755A8}"/>
              </a:ext>
            </a:extLst>
          </p:cNvPr>
          <p:cNvSpPr txBox="1"/>
          <p:nvPr/>
        </p:nvSpPr>
        <p:spPr>
          <a:xfrm>
            <a:off x="1743693" y="5301208"/>
            <a:ext cx="5656614" cy="830997"/>
          </a:xfrm>
          <a:prstGeom prst="rect">
            <a:avLst/>
          </a:prstGeom>
          <a:solidFill>
            <a:srgbClr val="F08A34"/>
          </a:solidFill>
        </p:spPr>
        <p:txBody>
          <a:bodyPr wrap="square" rtlCol="0">
            <a:spAutoFit/>
          </a:bodyPr>
          <a:lstStyle/>
          <a:p>
            <a:pPr algn="ctr"/>
            <a:r>
              <a:rPr lang="ro-RO" sz="2400" dirty="0">
                <a:solidFill>
                  <a:schemeClr val="bg1"/>
                </a:solidFill>
                <a:latin typeface="+mj-lt"/>
              </a:rPr>
              <a:t>Aceasta este </a:t>
            </a:r>
            <a:r>
              <a:rPr lang="en-GB" sz="2400" dirty="0" err="1">
                <a:solidFill>
                  <a:schemeClr val="bg1"/>
                </a:solidFill>
                <a:latin typeface="+mj-lt"/>
              </a:rPr>
              <a:t>dificult</a:t>
            </a:r>
            <a:r>
              <a:rPr lang="ro-RO" sz="2400" dirty="0" err="1">
                <a:solidFill>
                  <a:schemeClr val="bg1"/>
                </a:solidFill>
                <a:latin typeface="+mj-lt"/>
              </a:rPr>
              <a:t>atea</a:t>
            </a:r>
            <a:r>
              <a:rPr lang="ro-RO" sz="2400" dirty="0">
                <a:solidFill>
                  <a:schemeClr val="bg1"/>
                </a:solidFill>
                <a:latin typeface="+mj-lt"/>
              </a:rPr>
              <a:t> în privința </a:t>
            </a:r>
            <a:endParaRPr lang="en-GB" sz="2400" dirty="0">
              <a:solidFill>
                <a:schemeClr val="bg1"/>
              </a:solidFill>
              <a:latin typeface="+mj-lt"/>
            </a:endParaRPr>
          </a:p>
          <a:p>
            <a:pPr algn="ctr"/>
            <a:r>
              <a:rPr lang="en-GB" sz="2400" dirty="0">
                <a:solidFill>
                  <a:schemeClr val="bg1"/>
                </a:solidFill>
                <a:latin typeface="+mj-lt"/>
              </a:rPr>
              <a:t>probe</a:t>
            </a:r>
            <a:r>
              <a:rPr lang="ro-RO" sz="2400" dirty="0">
                <a:solidFill>
                  <a:schemeClr val="bg1"/>
                </a:solidFill>
                <a:latin typeface="+mj-lt"/>
              </a:rPr>
              <a:t>lor</a:t>
            </a:r>
            <a:r>
              <a:rPr lang="en-GB" sz="2400" dirty="0">
                <a:solidFill>
                  <a:schemeClr val="bg1"/>
                </a:solidFill>
                <a:latin typeface="+mj-lt"/>
              </a:rPr>
              <a:t> </a:t>
            </a:r>
            <a:r>
              <a:rPr lang="en-GB" sz="2400" dirty="0" err="1">
                <a:solidFill>
                  <a:schemeClr val="bg1"/>
                </a:solidFill>
                <a:latin typeface="+mj-lt"/>
              </a:rPr>
              <a:t>electronice</a:t>
            </a:r>
            <a:r>
              <a:rPr lang="en-GB" sz="2400" dirty="0">
                <a:solidFill>
                  <a:schemeClr val="bg1"/>
                </a:solidFill>
                <a:latin typeface="+mj-lt"/>
              </a:rPr>
              <a:t>!</a:t>
            </a:r>
          </a:p>
        </p:txBody>
      </p:sp>
    </p:spTree>
    <p:extLst>
      <p:ext uri="{BB962C8B-B14F-4D97-AF65-F5344CB8AC3E}">
        <p14:creationId xmlns:p14="http://schemas.microsoft.com/office/powerpoint/2010/main" val="73775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S</a:t>
            </a:r>
            <a:r>
              <a:rPr lang="ro-RO" sz="3200" dirty="0">
                <a:solidFill>
                  <a:schemeClr val="bg1"/>
                </a:solidFill>
                <a:latin typeface="Verdana" charset="0"/>
                <a:cs typeface="Verdana" charset="0"/>
              </a:rPr>
              <a:t>urse și tipuri</a:t>
            </a:r>
            <a:endParaRPr lang="en-GB"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n-GB" b="1" dirty="0">
                <a:solidFill>
                  <a:srgbClr val="0070C0"/>
                </a:solidFill>
              </a:rPr>
              <a:t>Sur</a:t>
            </a:r>
            <a:r>
              <a:rPr lang="ro-RO" b="1" dirty="0">
                <a:solidFill>
                  <a:srgbClr val="0070C0"/>
                </a:solidFill>
              </a:rPr>
              <a:t>se</a:t>
            </a:r>
            <a:endParaRPr lang="en-GB" b="1" dirty="0">
              <a:solidFill>
                <a:srgbClr val="0070C0"/>
              </a:solidFill>
            </a:endParaRPr>
          </a:p>
          <a:p>
            <a:pPr lvl="1"/>
            <a:r>
              <a:rPr lang="ro-RO" dirty="0"/>
              <a:t>Orice dispozitiv </a:t>
            </a:r>
            <a:r>
              <a:rPr lang="en-US" dirty="0"/>
              <a:t>electronic</a:t>
            </a:r>
          </a:p>
          <a:p>
            <a:pPr marL="57150" indent="0">
              <a:buNone/>
            </a:pPr>
            <a:r>
              <a:rPr lang="en-US" b="1" dirty="0">
                <a:solidFill>
                  <a:srgbClr val="0070C0"/>
                </a:solidFill>
              </a:rPr>
              <a:t>T</a:t>
            </a:r>
            <a:r>
              <a:rPr lang="ro-RO" b="1" dirty="0">
                <a:solidFill>
                  <a:srgbClr val="0070C0"/>
                </a:solidFill>
              </a:rPr>
              <a:t>i</a:t>
            </a:r>
            <a:r>
              <a:rPr lang="en-US" b="1" dirty="0">
                <a:solidFill>
                  <a:srgbClr val="0070C0"/>
                </a:solidFill>
              </a:rPr>
              <a:t>p</a:t>
            </a:r>
            <a:r>
              <a:rPr lang="ro-RO" b="1" dirty="0">
                <a:solidFill>
                  <a:srgbClr val="0070C0"/>
                </a:solidFill>
              </a:rPr>
              <a:t>uri</a:t>
            </a:r>
            <a:endParaRPr lang="en-US" b="1" dirty="0">
              <a:solidFill>
                <a:srgbClr val="0070C0"/>
              </a:solidFill>
            </a:endParaRPr>
          </a:p>
          <a:p>
            <a:pPr lvl="1"/>
            <a:r>
              <a:rPr lang="ro-RO" dirty="0"/>
              <a:t>Date s</a:t>
            </a:r>
            <a:r>
              <a:rPr lang="en-US" dirty="0" err="1"/>
              <a:t>tatic</a:t>
            </a:r>
            <a:r>
              <a:rPr lang="ro-RO" dirty="0"/>
              <a:t>e</a:t>
            </a:r>
            <a:r>
              <a:rPr lang="en-US" dirty="0"/>
              <a:t> (Dead Box)</a:t>
            </a:r>
          </a:p>
          <a:p>
            <a:pPr lvl="1"/>
            <a:r>
              <a:rPr lang="ro-RO" dirty="0"/>
              <a:t>Date în timp real (</a:t>
            </a:r>
            <a:r>
              <a:rPr lang="en-US" dirty="0"/>
              <a:t>Live data</a:t>
            </a:r>
            <a:r>
              <a:rPr lang="ro-RO" dirty="0"/>
              <a:t>)</a:t>
            </a:r>
            <a:r>
              <a:rPr lang="en-US" dirty="0"/>
              <a:t> (</a:t>
            </a:r>
            <a:r>
              <a:rPr lang="en-US" dirty="0" err="1"/>
              <a:t>Memor</a:t>
            </a:r>
            <a:r>
              <a:rPr lang="ro-RO" dirty="0"/>
              <a:t>ie și s</a:t>
            </a:r>
            <a:r>
              <a:rPr lang="en-US" dirty="0" err="1"/>
              <a:t>erver</a:t>
            </a:r>
            <a:r>
              <a:rPr lang="ro-RO" dirty="0"/>
              <a:t>e</a:t>
            </a:r>
            <a:r>
              <a:rPr lang="en-US" dirty="0"/>
              <a:t>)</a:t>
            </a:r>
          </a:p>
          <a:p>
            <a:pPr lvl="1"/>
            <a:r>
              <a:rPr lang="ro-RO" dirty="0"/>
              <a:t>Date de pe </a:t>
            </a:r>
            <a:r>
              <a:rPr lang="en-US" dirty="0"/>
              <a:t>Internet</a:t>
            </a:r>
          </a:p>
        </p:txBody>
      </p:sp>
    </p:spTree>
    <p:extLst>
      <p:ext uri="{BB962C8B-B14F-4D97-AF65-F5344CB8AC3E}">
        <p14:creationId xmlns:p14="http://schemas.microsoft.com/office/powerpoint/2010/main" val="38100464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2362</TotalTime>
  <Words>20645</Words>
  <Application>Microsoft Office PowerPoint</Application>
  <PresentationFormat>On-screen Show (4:3)</PresentationFormat>
  <Paragraphs>1284</Paragraphs>
  <Slides>73</Slides>
  <Notes>70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73</vt:i4>
      </vt:variant>
    </vt:vector>
  </HeadingPairs>
  <TitlesOfParts>
    <vt:vector size="85" baseType="lpstr">
      <vt:lpstr>Arial</vt:lpstr>
      <vt:lpstr>Calibri</vt:lpstr>
      <vt:lpstr>Calibri (heading)</vt:lpstr>
      <vt:lpstr>Calibri Light</vt:lpstr>
      <vt:lpstr>Din-Light</vt:lpstr>
      <vt:lpstr>Times New Roman</vt:lpstr>
      <vt:lpstr>Verdana</vt:lpstr>
      <vt:lpstr>Wingdings</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CE REPREZINTĂ „probeLE electronice”?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GHIDUL PRIVIND probeLE electronice AL ConsiliulUI Europei </vt:lpstr>
      <vt:lpstr>PowerPoint Presentation</vt:lpstr>
      <vt:lpstr>PowerPoint Presentation</vt:lpstr>
      <vt:lpstr>PowerPoint Presentation</vt:lpstr>
      <vt:lpstr>PowerPoint Presentation</vt:lpstr>
      <vt:lpstr>PowerPoint Presentation</vt:lpstr>
      <vt:lpstr>PowerPoint Presentation</vt:lpstr>
      <vt:lpstr>PRINCIPII PRIVIND PROBELE ElectronicE</vt:lpstr>
      <vt:lpstr>PowerPoint Presentation</vt:lpstr>
      <vt:lpstr>PowerPoint Presentation</vt:lpstr>
      <vt:lpstr>PowerPoint Presentation</vt:lpstr>
      <vt:lpstr>PowerPoint Presentation</vt:lpstr>
      <vt:lpstr>PowerPoint Presentation</vt:lpstr>
      <vt:lpstr>PowerPoint Presentation</vt:lpstr>
      <vt:lpstr>SCENE PRIVIND PROBELE ElectronicE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CRIMINALISTICĂ DigitalĂ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dc:creator>
  <cp:lastModifiedBy>Alina Miki B.</cp:lastModifiedBy>
  <cp:revision>543</cp:revision>
  <dcterms:created xsi:type="dcterms:W3CDTF">2020-10-07T11:36:01Z</dcterms:created>
  <dcterms:modified xsi:type="dcterms:W3CDTF">2021-03-27T19:10:04Z</dcterms:modified>
</cp:coreProperties>
</file>