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ags/tag2.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3.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tags/tag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ags/tag6.xml" ContentType="application/vnd.openxmlformats-officedocument.presentationml.tags+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ags/tag7.xml" ContentType="application/vnd.openxmlformats-officedocument.presentationml.tags+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6" r:id="rId1"/>
  </p:sldMasterIdLst>
  <p:notesMasterIdLst>
    <p:notesMasterId r:id="rId169"/>
  </p:notesMasterIdLst>
  <p:handoutMasterIdLst>
    <p:handoutMasterId r:id="rId170"/>
  </p:handoutMasterIdLst>
  <p:sldIdLst>
    <p:sldId id="256" r:id="rId2"/>
    <p:sldId id="448" r:id="rId3"/>
    <p:sldId id="492" r:id="rId4"/>
    <p:sldId id="440" r:id="rId5"/>
    <p:sldId id="257" r:id="rId6"/>
    <p:sldId id="396" r:id="rId7"/>
    <p:sldId id="433" r:id="rId8"/>
    <p:sldId id="262" r:id="rId9"/>
    <p:sldId id="466" r:id="rId10"/>
    <p:sldId id="465" r:id="rId11"/>
    <p:sldId id="402" r:id="rId12"/>
    <p:sldId id="403" r:id="rId13"/>
    <p:sldId id="301" r:id="rId14"/>
    <p:sldId id="454" r:id="rId15"/>
    <p:sldId id="533" r:id="rId16"/>
    <p:sldId id="534" r:id="rId17"/>
    <p:sldId id="535" r:id="rId18"/>
    <p:sldId id="388" r:id="rId19"/>
    <p:sldId id="473" r:id="rId20"/>
    <p:sldId id="269" r:id="rId21"/>
    <p:sldId id="471" r:id="rId22"/>
    <p:sldId id="472" r:id="rId23"/>
    <p:sldId id="477" r:id="rId24"/>
    <p:sldId id="478" r:id="rId25"/>
    <p:sldId id="536" r:id="rId26"/>
    <p:sldId id="555" r:id="rId27"/>
    <p:sldId id="590" r:id="rId28"/>
    <p:sldId id="591" r:id="rId29"/>
    <p:sldId id="593" r:id="rId30"/>
    <p:sldId id="592" r:id="rId31"/>
    <p:sldId id="594" r:id="rId32"/>
    <p:sldId id="539" r:id="rId33"/>
    <p:sldId id="546" r:id="rId34"/>
    <p:sldId id="285" r:id="rId35"/>
    <p:sldId id="547" r:id="rId36"/>
    <p:sldId id="548" r:id="rId37"/>
    <p:sldId id="549" r:id="rId38"/>
    <p:sldId id="550" r:id="rId39"/>
    <p:sldId id="551" r:id="rId40"/>
    <p:sldId id="552" r:id="rId41"/>
    <p:sldId id="553" r:id="rId42"/>
    <p:sldId id="575" r:id="rId43"/>
    <p:sldId id="576" r:id="rId44"/>
    <p:sldId id="578" r:id="rId45"/>
    <p:sldId id="579" r:id="rId46"/>
    <p:sldId id="577" r:id="rId47"/>
    <p:sldId id="580" r:id="rId48"/>
    <p:sldId id="581" r:id="rId49"/>
    <p:sldId id="582" r:id="rId50"/>
    <p:sldId id="583" r:id="rId51"/>
    <p:sldId id="584" r:id="rId52"/>
    <p:sldId id="585" r:id="rId53"/>
    <p:sldId id="589" r:id="rId54"/>
    <p:sldId id="586" r:id="rId55"/>
    <p:sldId id="587" r:id="rId56"/>
    <p:sldId id="438" r:id="rId57"/>
    <p:sldId id="263" r:id="rId58"/>
    <p:sldId id="470" r:id="rId59"/>
    <p:sldId id="299" r:id="rId60"/>
    <p:sldId id="300" r:id="rId61"/>
    <p:sldId id="303" r:id="rId62"/>
    <p:sldId id="304" r:id="rId63"/>
    <p:sldId id="305" r:id="rId64"/>
    <p:sldId id="306" r:id="rId65"/>
    <p:sldId id="308" r:id="rId66"/>
    <p:sldId id="309" r:id="rId67"/>
    <p:sldId id="311" r:id="rId68"/>
    <p:sldId id="312" r:id="rId69"/>
    <p:sldId id="313" r:id="rId70"/>
    <p:sldId id="314" r:id="rId71"/>
    <p:sldId id="439" r:id="rId72"/>
    <p:sldId id="327" r:id="rId73"/>
    <p:sldId id="328" r:id="rId74"/>
    <p:sldId id="329" r:id="rId75"/>
    <p:sldId id="330" r:id="rId76"/>
    <p:sldId id="331" r:id="rId77"/>
    <p:sldId id="333" r:id="rId78"/>
    <p:sldId id="334" r:id="rId79"/>
    <p:sldId id="335" r:id="rId80"/>
    <p:sldId id="336" r:id="rId81"/>
    <p:sldId id="339" r:id="rId82"/>
    <p:sldId id="449" r:id="rId83"/>
    <p:sldId id="441" r:id="rId84"/>
    <p:sldId id="343" r:id="rId85"/>
    <p:sldId id="451" r:id="rId86"/>
    <p:sldId id="450" r:id="rId87"/>
    <p:sldId id="344" r:id="rId88"/>
    <p:sldId id="345" r:id="rId89"/>
    <p:sldId id="348" r:id="rId90"/>
    <p:sldId id="567" r:id="rId91"/>
    <p:sldId id="569" r:id="rId92"/>
    <p:sldId id="568" r:id="rId93"/>
    <p:sldId id="349" r:id="rId94"/>
    <p:sldId id="483" r:id="rId95"/>
    <p:sldId id="484" r:id="rId96"/>
    <p:sldId id="350" r:id="rId97"/>
    <p:sldId id="351" r:id="rId98"/>
    <p:sldId id="486" r:id="rId99"/>
    <p:sldId id="485" r:id="rId100"/>
    <p:sldId id="487" r:id="rId101"/>
    <p:sldId id="488" r:id="rId102"/>
    <p:sldId id="442" r:id="rId103"/>
    <p:sldId id="489" r:id="rId104"/>
    <p:sldId id="595" r:id="rId105"/>
    <p:sldId id="455" r:id="rId106"/>
    <p:sldId id="596" r:id="rId107"/>
    <p:sldId id="456" r:id="rId108"/>
    <p:sldId id="352" r:id="rId109"/>
    <p:sldId id="443" r:id="rId110"/>
    <p:sldId id="457" r:id="rId111"/>
    <p:sldId id="356" r:id="rId112"/>
    <p:sldId id="357" r:id="rId113"/>
    <p:sldId id="560" r:id="rId114"/>
    <p:sldId id="561" r:id="rId115"/>
    <p:sldId id="562" r:id="rId116"/>
    <p:sldId id="444" r:id="rId117"/>
    <p:sldId id="362" r:id="rId118"/>
    <p:sldId id="364" r:id="rId119"/>
    <p:sldId id="365" r:id="rId120"/>
    <p:sldId id="366" r:id="rId121"/>
    <p:sldId id="367" r:id="rId122"/>
    <p:sldId id="363" r:id="rId123"/>
    <p:sldId id="501" r:id="rId124"/>
    <p:sldId id="564" r:id="rId125"/>
    <p:sldId id="563" r:id="rId126"/>
    <p:sldId id="502" r:id="rId127"/>
    <p:sldId id="566" r:id="rId128"/>
    <p:sldId id="500" r:id="rId129"/>
    <p:sldId id="499" r:id="rId130"/>
    <p:sldId id="368" r:id="rId131"/>
    <p:sldId id="369" r:id="rId132"/>
    <p:sldId id="517" r:id="rId133"/>
    <p:sldId id="573" r:id="rId134"/>
    <p:sldId id="572" r:id="rId135"/>
    <p:sldId id="571" r:id="rId136"/>
    <p:sldId id="522" r:id="rId137"/>
    <p:sldId id="523" r:id="rId138"/>
    <p:sldId id="524" r:id="rId139"/>
    <p:sldId id="525" r:id="rId140"/>
    <p:sldId id="526" r:id="rId141"/>
    <p:sldId id="528" r:id="rId142"/>
    <p:sldId id="527" r:id="rId143"/>
    <p:sldId id="452" r:id="rId144"/>
    <p:sldId id="490" r:id="rId145"/>
    <p:sldId id="288" r:id="rId146"/>
    <p:sldId id="503" r:id="rId147"/>
    <p:sldId id="504" r:id="rId148"/>
    <p:sldId id="505" r:id="rId149"/>
    <p:sldId id="516" r:id="rId150"/>
    <p:sldId id="506" r:id="rId151"/>
    <p:sldId id="597" r:id="rId152"/>
    <p:sldId id="512" r:id="rId153"/>
    <p:sldId id="513" r:id="rId154"/>
    <p:sldId id="514" r:id="rId155"/>
    <p:sldId id="515" r:id="rId156"/>
    <p:sldId id="297" r:id="rId157"/>
    <p:sldId id="290" r:id="rId158"/>
    <p:sldId id="291" r:id="rId159"/>
    <p:sldId id="292" r:id="rId160"/>
    <p:sldId id="293" r:id="rId161"/>
    <p:sldId id="294" r:id="rId162"/>
    <p:sldId id="295" r:id="rId163"/>
    <p:sldId id="296" r:id="rId164"/>
    <p:sldId id="446" r:id="rId165"/>
    <p:sldId id="264" r:id="rId166"/>
    <p:sldId id="265" r:id="rId167"/>
    <p:sldId id="447" r:id="rId16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8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1348" autoAdjust="0"/>
    <p:restoredTop sz="95165" autoAdjust="0"/>
  </p:normalViewPr>
  <p:slideViewPr>
    <p:cSldViewPr snapToGrid="0" snapToObjects="1">
      <p:cViewPr>
        <p:scale>
          <a:sx n="85" d="100"/>
          <a:sy n="85" d="100"/>
        </p:scale>
        <p:origin x="773" y="5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presProps" Target="presProp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2"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tableStyles" Target="tableStyle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s>
</file>

<file path=ppt/diagrams/_rels/data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image" Target="../media/image3.jpg"/><Relationship Id="rId5" Type="http://schemas.openxmlformats.org/officeDocument/2006/relationships/image" Target="../media/image7.jpg"/><Relationship Id="rId4" Type="http://schemas.openxmlformats.org/officeDocument/2006/relationships/image" Target="../media/image6.jpg"/></Relationships>
</file>

<file path=ppt/diagrams/_rels/drawing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3DBE3-C616-3B46-8275-49F26DBCA056}" type="doc">
      <dgm:prSet loTypeId="urn:microsoft.com/office/officeart/2008/layout/HexagonCluster" loCatId="" qsTypeId="urn:microsoft.com/office/officeart/2005/8/quickstyle/simple3" qsCatId="simple" csTypeId="urn:microsoft.com/office/officeart/2005/8/colors/accent1_2" csCatId="accent1" phldr="1"/>
      <dgm:spPr/>
      <dgm:t>
        <a:bodyPr/>
        <a:lstStyle/>
        <a:p>
          <a:endParaRPr lang="en-US"/>
        </a:p>
      </dgm:t>
    </dgm:pt>
    <dgm:pt modelId="{F12872B5-4201-1E49-A032-9F057CE8573B}">
      <dgm:prSet custT="1"/>
      <dgm:spPr/>
      <dgm:t>
        <a:bodyPr/>
        <a:lstStyle/>
        <a:p>
          <a:pPr rtl="0"/>
          <a:r>
            <a:rPr lang="en-US" sz="1700" dirty="0"/>
            <a:t>1. </a:t>
          </a:r>
          <a:br>
            <a:rPr lang="en-US" sz="1700" dirty="0"/>
          </a:br>
          <a:r>
            <a:rPr lang="en-US" sz="1700" dirty="0"/>
            <a:t>The Internet</a:t>
          </a:r>
        </a:p>
      </dgm:t>
    </dgm:pt>
    <dgm:pt modelId="{61F0C215-A994-B446-A155-8FCA7233703B}" type="parTrans" cxnId="{8F8BB900-D3DD-004D-8D69-C905BD7116B7}">
      <dgm:prSet/>
      <dgm:spPr/>
      <dgm:t>
        <a:bodyPr/>
        <a:lstStyle/>
        <a:p>
          <a:endParaRPr lang="en-US"/>
        </a:p>
      </dgm:t>
    </dgm:pt>
    <dgm:pt modelId="{09978F3E-4A31-2F4A-8F43-1B97F60F82EC}" type="sibTrans" cxnId="{8F8BB900-D3DD-004D-8D69-C905BD7116B7}">
      <dgm:prSet/>
      <dgm:spPr>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554EA551-2942-5744-AFF4-B537EBADFBB2}">
      <dgm:prSet custT="1"/>
      <dgm:spPr/>
      <dgm:t>
        <a:bodyPr/>
        <a:lstStyle/>
        <a:p>
          <a:pPr rtl="0"/>
          <a:r>
            <a:rPr lang="en-US" sz="1700" b="0" dirty="0"/>
            <a:t>2. </a:t>
          </a:r>
          <a:br>
            <a:rPr lang="en-US" sz="1700" b="0" dirty="0"/>
          </a:br>
          <a:r>
            <a:rPr lang="en-US" sz="1700" b="0" dirty="0"/>
            <a:t>Internet Services</a:t>
          </a:r>
        </a:p>
      </dgm:t>
    </dgm:pt>
    <dgm:pt modelId="{52C0F5C1-CA14-434D-A449-2BADF847EFB5}" type="parTrans" cxnId="{2DB464B7-30A7-7B4A-A776-BA72D8973E46}">
      <dgm:prSet/>
      <dgm:spPr/>
      <dgm:t>
        <a:bodyPr/>
        <a:lstStyle/>
        <a:p>
          <a:endParaRPr lang="en-US"/>
        </a:p>
      </dgm:t>
    </dgm:pt>
    <dgm:pt modelId="{65DBDE44-6B90-E043-ACAA-FA9126416293}" type="sibTrans" cxnId="{2DB464B7-30A7-7B4A-A776-BA72D8973E46}">
      <dgm:prSet/>
      <dgm:spPr>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2ABF6988-A29A-C14A-9FD8-C33EB4309DCC}">
      <dgm:prSet/>
      <dgm:spPr/>
      <dgm:t>
        <a:bodyPr/>
        <a:lstStyle/>
        <a:p>
          <a:pPr rtl="0"/>
          <a:r>
            <a:rPr lang="en-US" dirty="0"/>
            <a:t>3. </a:t>
          </a:r>
          <a:br>
            <a:rPr lang="en-US" dirty="0"/>
          </a:br>
          <a:r>
            <a:rPr lang="en-US" dirty="0"/>
            <a:t>Internet Applications</a:t>
          </a:r>
        </a:p>
      </dgm:t>
    </dgm:pt>
    <dgm:pt modelId="{E73AEFC9-A00B-AF44-BA41-97F4401C2CD6}" type="parTrans" cxnId="{D8DA7854-E0D8-BE40-B051-95B28A7B079D}">
      <dgm:prSet/>
      <dgm:spPr/>
      <dgm:t>
        <a:bodyPr/>
        <a:lstStyle/>
        <a:p>
          <a:endParaRPr lang="en-US"/>
        </a:p>
      </dgm:t>
    </dgm:pt>
    <dgm:pt modelId="{F23F7FFA-16C5-1E4F-8324-A421A0F131A3}" type="sibTrans" cxnId="{D8DA7854-E0D8-BE40-B051-95B28A7B079D}">
      <dgm:prSet/>
      <dgm:spPr>
        <a:blipFill>
          <a:blip xmlns:r="http://schemas.openxmlformats.org/officeDocument/2006/relationships"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42263DAC-9F9F-B840-8872-88407E37EB82}">
      <dgm:prSet/>
      <dgm:spPr/>
      <dgm:t>
        <a:bodyPr/>
        <a:lstStyle/>
        <a:p>
          <a:pPr rtl="0"/>
          <a:r>
            <a:rPr lang="en-US" dirty="0"/>
            <a:t>4. </a:t>
          </a:r>
          <a:br>
            <a:rPr lang="en-US" dirty="0"/>
          </a:br>
          <a:r>
            <a:rPr lang="en-US" dirty="0"/>
            <a:t>Internet Crimes</a:t>
          </a:r>
        </a:p>
      </dgm:t>
    </dgm:pt>
    <dgm:pt modelId="{2F37C8D8-1E08-274B-99AF-6134200EB7F5}" type="parTrans" cxnId="{0F878950-611E-754D-9E8C-30FAD53EBB73}">
      <dgm:prSet/>
      <dgm:spPr/>
      <dgm:t>
        <a:bodyPr/>
        <a:lstStyle/>
        <a:p>
          <a:endParaRPr lang="en-US"/>
        </a:p>
      </dgm:t>
    </dgm:pt>
    <dgm:pt modelId="{54163501-0E99-AF44-8A7D-1EF1941B9B23}" type="sibTrans" cxnId="{0F878950-611E-754D-9E8C-30FAD53EBB73}">
      <dgm:prSet/>
      <dgm:spPr>
        <a:blipFill>
          <a:blip xmlns:r="http://schemas.openxmlformats.org/officeDocument/2006/relationships"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l="-19000" r="-19000"/>
          </a:stretch>
        </a:blipFill>
      </dgm:spPr>
      <dgm:t>
        <a:bodyPr/>
        <a:lstStyle/>
        <a:p>
          <a:endParaRPr lang="en-US"/>
        </a:p>
      </dgm:t>
    </dgm:pt>
    <dgm:pt modelId="{7A63331A-C946-444B-8C13-622052FB6F60}">
      <dgm:prSet custT="1"/>
      <dgm:spPr/>
      <dgm:t>
        <a:bodyPr/>
        <a:lstStyle/>
        <a:p>
          <a:pPr rtl="0"/>
          <a:endParaRPr lang="en-US" sz="1700" dirty="0"/>
        </a:p>
      </dgm:t>
    </dgm:pt>
    <dgm:pt modelId="{4374EC29-EC46-F047-8658-D99D70C3D251}" type="sibTrans" cxnId="{8D375D04-98C3-D146-A601-B7B14675059C}">
      <dgm:prSet/>
      <dgm:spPr>
        <a:blipFill>
          <a:blip xmlns:r="http://schemas.openxmlformats.org/officeDocument/2006/relationships"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l="-26000" r="-26000"/>
          </a:stretch>
        </a:blipFill>
      </dgm:spPr>
      <dgm:t>
        <a:bodyPr/>
        <a:lstStyle/>
        <a:p>
          <a:endParaRPr lang="en-US"/>
        </a:p>
      </dgm:t>
    </dgm:pt>
    <dgm:pt modelId="{DE6C8DF8-392E-E048-834D-0C99B4AF9CD7}" type="parTrans" cxnId="{8D375D04-98C3-D146-A601-B7B14675059C}">
      <dgm:prSet/>
      <dgm:spPr/>
      <dgm:t>
        <a:bodyPr/>
        <a:lstStyle/>
        <a:p>
          <a:endParaRPr lang="en-US"/>
        </a:p>
      </dgm:t>
    </dgm:pt>
    <dgm:pt modelId="{329F104B-5E96-BC47-A612-BFA00F90D6A7}" type="pres">
      <dgm:prSet presAssocID="{F3F3DBE3-C616-3B46-8275-49F26DBCA056}" presName="Name0" presStyleCnt="0">
        <dgm:presLayoutVars>
          <dgm:chMax val="21"/>
          <dgm:chPref val="21"/>
        </dgm:presLayoutVars>
      </dgm:prSet>
      <dgm:spPr/>
    </dgm:pt>
    <dgm:pt modelId="{C8AF56CF-64D4-A345-8E20-4044C1957FF1}" type="pres">
      <dgm:prSet presAssocID="{7A63331A-C946-444B-8C13-622052FB6F60}" presName="text1" presStyleCnt="0"/>
      <dgm:spPr/>
    </dgm:pt>
    <dgm:pt modelId="{FD17A5D8-858B-4843-B6BB-5F6EC4F5C033}" type="pres">
      <dgm:prSet presAssocID="{7A63331A-C946-444B-8C13-622052FB6F60}" presName="textRepeatNode" presStyleLbl="alignNode1" presStyleIdx="0" presStyleCnt="5" custLinFactNeighborX="-86055" custLinFactNeighborY="-54664">
        <dgm:presLayoutVars>
          <dgm:chMax val="0"/>
          <dgm:chPref val="0"/>
          <dgm:bulletEnabled val="1"/>
        </dgm:presLayoutVars>
      </dgm:prSet>
      <dgm:spPr/>
    </dgm:pt>
    <dgm:pt modelId="{C167CB71-6298-4D46-9CC7-1FFA0555AEFD}" type="pres">
      <dgm:prSet presAssocID="{7A63331A-C946-444B-8C13-622052FB6F60}" presName="textaccent1" presStyleCnt="0"/>
      <dgm:spPr/>
    </dgm:pt>
    <dgm:pt modelId="{F89BCB8B-911D-874B-A499-AFA243FB6CAD}" type="pres">
      <dgm:prSet presAssocID="{7A63331A-C946-444B-8C13-622052FB6F60}" presName="accentRepeatNode" presStyleLbl="solidAlignAcc1" presStyleIdx="0" presStyleCnt="10" custLinFactX="-85342" custLinFactY="-10133" custLinFactNeighborX="-100000" custLinFactNeighborY="-100000"/>
      <dgm:spPr/>
    </dgm:pt>
    <dgm:pt modelId="{D6571E26-6AAC-D546-A500-D10D8978633B}" type="pres">
      <dgm:prSet presAssocID="{4374EC29-EC46-F047-8658-D99D70C3D251}" presName="image1" presStyleCnt="0"/>
      <dgm:spPr/>
    </dgm:pt>
    <dgm:pt modelId="{A0E7D1AE-21B3-1842-89B6-F5A65B7FB7A3}" type="pres">
      <dgm:prSet presAssocID="{4374EC29-EC46-F047-8658-D99D70C3D251}" presName="imageRepeatNode" presStyleLbl="alignAcc1" presStyleIdx="0" presStyleCnt="5" custLinFactNeighborX="85425" custLinFactNeighborY="54050"/>
      <dgm:spPr/>
    </dgm:pt>
    <dgm:pt modelId="{7225D69A-BA2D-5B4C-80F7-40FE7FCB8D10}" type="pres">
      <dgm:prSet presAssocID="{4374EC29-EC46-F047-8658-D99D70C3D251}" presName="imageaccent1" presStyleCnt="0"/>
      <dgm:spPr/>
    </dgm:pt>
    <dgm:pt modelId="{C80C9880-7B49-DC49-B162-4F286078388B}" type="pres">
      <dgm:prSet presAssocID="{4374EC29-EC46-F047-8658-D99D70C3D251}" presName="accentRepeatNode" presStyleLbl="solidAlignAcc1" presStyleIdx="1" presStyleCnt="10" custLinFactX="67253" custLinFactNeighborX="100000" custLinFactNeighborY="94398"/>
      <dgm:spPr/>
    </dgm:pt>
    <dgm:pt modelId="{31E498B7-6D95-7346-BC64-5121865EBC20}" type="pres">
      <dgm:prSet presAssocID="{F12872B5-4201-1E49-A032-9F057CE8573B}" presName="text2" presStyleCnt="0"/>
      <dgm:spPr/>
    </dgm:pt>
    <dgm:pt modelId="{37E71FAB-C072-BD43-8225-8845B2F5E8CC}" type="pres">
      <dgm:prSet presAssocID="{F12872B5-4201-1E49-A032-9F057CE8573B}" presName="textRepeatNode" presStyleLbl="alignNode1" presStyleIdx="1" presStyleCnt="5" custLinFactNeighborX="-88060" custLinFactNeighborY="-57120">
        <dgm:presLayoutVars>
          <dgm:chMax val="0"/>
          <dgm:chPref val="0"/>
          <dgm:bulletEnabled val="1"/>
        </dgm:presLayoutVars>
      </dgm:prSet>
      <dgm:spPr/>
    </dgm:pt>
    <dgm:pt modelId="{AB0A2E13-1356-8841-A180-8356ADADDD8B}" type="pres">
      <dgm:prSet presAssocID="{F12872B5-4201-1E49-A032-9F057CE8573B}" presName="textaccent2" presStyleCnt="0"/>
      <dgm:spPr/>
    </dgm:pt>
    <dgm:pt modelId="{5C4E1317-78F7-F548-8C2C-E03323E5B888}" type="pres">
      <dgm:prSet presAssocID="{F12872B5-4201-1E49-A032-9F057CE8573B}" presName="accentRepeatNode" presStyleLbl="solidAlignAcc1" presStyleIdx="2" presStyleCnt="10" custLinFactX="-359445" custLinFactY="-600000" custLinFactNeighborX="-400000" custLinFactNeighborY="-606224"/>
      <dgm:spPr/>
    </dgm:pt>
    <dgm:pt modelId="{8F125996-96A1-BA4B-9CE7-6C68FB1D5B2C}" type="pres">
      <dgm:prSet presAssocID="{09978F3E-4A31-2F4A-8F43-1B97F60F82EC}" presName="image2" presStyleCnt="0"/>
      <dgm:spPr/>
    </dgm:pt>
    <dgm:pt modelId="{C53CF8C4-B6F2-B347-A1C5-41089BE9C917}" type="pres">
      <dgm:prSet presAssocID="{09978F3E-4A31-2F4A-8F43-1B97F60F82EC}" presName="imageRepeatNode" presStyleLbl="alignAcc1" presStyleIdx="1" presStyleCnt="5"/>
      <dgm:spPr/>
    </dgm:pt>
    <dgm:pt modelId="{2B17FE15-C965-5848-B5AA-4E9669691E41}" type="pres">
      <dgm:prSet presAssocID="{09978F3E-4A31-2F4A-8F43-1B97F60F82EC}" presName="imageaccent2" presStyleCnt="0"/>
      <dgm:spPr/>
    </dgm:pt>
    <dgm:pt modelId="{DD98FBA0-1325-524E-B6AE-49400F7E9879}" type="pres">
      <dgm:prSet presAssocID="{09978F3E-4A31-2F4A-8F43-1B97F60F82EC}" presName="accentRepeatNode" presStyleLbl="solidAlignAcc1" presStyleIdx="3" presStyleCnt="10"/>
      <dgm:spPr/>
    </dgm:pt>
    <dgm:pt modelId="{3A45F317-4C47-DD40-9389-981C65957B83}" type="pres">
      <dgm:prSet presAssocID="{554EA551-2942-5744-AFF4-B537EBADFBB2}" presName="text3" presStyleCnt="0"/>
      <dgm:spPr/>
    </dgm:pt>
    <dgm:pt modelId="{7E972A90-9411-2B42-96D9-A42FB5FC6596}" type="pres">
      <dgm:prSet presAssocID="{554EA551-2942-5744-AFF4-B537EBADFBB2}" presName="textRepeatNode" presStyleLbl="alignNode1" presStyleIdx="2" presStyleCnt="5" custLinFactNeighborX="85952" custLinFactNeighborY="54050">
        <dgm:presLayoutVars>
          <dgm:chMax val="0"/>
          <dgm:chPref val="0"/>
          <dgm:bulletEnabled val="1"/>
        </dgm:presLayoutVars>
      </dgm:prSet>
      <dgm:spPr/>
    </dgm:pt>
    <dgm:pt modelId="{B7405C1D-3700-0C48-8181-47DC54301201}" type="pres">
      <dgm:prSet presAssocID="{554EA551-2942-5744-AFF4-B537EBADFBB2}" presName="textaccent3" presStyleCnt="0"/>
      <dgm:spPr/>
    </dgm:pt>
    <dgm:pt modelId="{53214A49-CB06-B247-B6E5-8DAE78EEF32D}" type="pres">
      <dgm:prSet presAssocID="{554EA551-2942-5744-AFF4-B537EBADFBB2}" presName="accentRepeatNode" presStyleLbl="solidAlignAcc1" presStyleIdx="4" presStyleCnt="10" custLinFactX="341360" custLinFactY="580001" custLinFactNeighborX="400000" custLinFactNeighborY="600000"/>
      <dgm:spPr/>
    </dgm:pt>
    <dgm:pt modelId="{42D4B2CD-C56A-F94A-889D-6995F43AC35C}" type="pres">
      <dgm:prSet presAssocID="{65DBDE44-6B90-E043-ACAA-FA9126416293}" presName="image3" presStyleCnt="0"/>
      <dgm:spPr/>
    </dgm:pt>
    <dgm:pt modelId="{33F09F42-8317-7742-B8A4-56D49B6D19B5}" type="pres">
      <dgm:prSet presAssocID="{65DBDE44-6B90-E043-ACAA-FA9126416293}" presName="imageRepeatNode" presStyleLbl="alignAcc1" presStyleIdx="2" presStyleCnt="5"/>
      <dgm:spPr/>
    </dgm:pt>
    <dgm:pt modelId="{0283AF2E-5BED-4047-8F1F-CD492816641D}" type="pres">
      <dgm:prSet presAssocID="{65DBDE44-6B90-E043-ACAA-FA9126416293}" presName="imageaccent3" presStyleCnt="0"/>
      <dgm:spPr/>
    </dgm:pt>
    <dgm:pt modelId="{2495BDC9-A845-3942-8DB3-C3B36CC9FEB9}" type="pres">
      <dgm:prSet presAssocID="{65DBDE44-6B90-E043-ACAA-FA9126416293}" presName="accentRepeatNode" presStyleLbl="solidAlignAcc1" presStyleIdx="5" presStyleCnt="10"/>
      <dgm:spPr/>
    </dgm:pt>
    <dgm:pt modelId="{48F411F1-5ABA-824F-B71D-F29E48969BA4}" type="pres">
      <dgm:prSet presAssocID="{2ABF6988-A29A-C14A-9FD8-C33EB4309DCC}" presName="text4" presStyleCnt="0"/>
      <dgm:spPr/>
    </dgm:pt>
    <dgm:pt modelId="{824CC2F5-17EA-2343-BF3D-D0C9FEAE83A8}" type="pres">
      <dgm:prSet presAssocID="{2ABF6988-A29A-C14A-9FD8-C33EB4309DCC}" presName="textRepeatNode" presStyleLbl="alignNode1" presStyleIdx="3" presStyleCnt="5">
        <dgm:presLayoutVars>
          <dgm:chMax val="0"/>
          <dgm:chPref val="0"/>
          <dgm:bulletEnabled val="1"/>
        </dgm:presLayoutVars>
      </dgm:prSet>
      <dgm:spPr/>
    </dgm:pt>
    <dgm:pt modelId="{49CF65F7-4E98-5F4F-8CB6-2D1FA95944FE}" type="pres">
      <dgm:prSet presAssocID="{2ABF6988-A29A-C14A-9FD8-C33EB4309DCC}" presName="textaccent4" presStyleCnt="0"/>
      <dgm:spPr/>
    </dgm:pt>
    <dgm:pt modelId="{B39171CA-EB1F-4C4C-A68F-9EF272717343}" type="pres">
      <dgm:prSet presAssocID="{2ABF6988-A29A-C14A-9FD8-C33EB4309DCC}" presName="accentRepeatNode" presStyleLbl="solidAlignAcc1" presStyleIdx="6" presStyleCnt="10"/>
      <dgm:spPr/>
    </dgm:pt>
    <dgm:pt modelId="{2C937557-05A9-BC4F-9884-BE25B415A37D}" type="pres">
      <dgm:prSet presAssocID="{F23F7FFA-16C5-1E4F-8324-A421A0F131A3}" presName="image4" presStyleCnt="0"/>
      <dgm:spPr/>
    </dgm:pt>
    <dgm:pt modelId="{0E7A8C1F-C02B-5A41-B9F3-97BF72316333}" type="pres">
      <dgm:prSet presAssocID="{F23F7FFA-16C5-1E4F-8324-A421A0F131A3}" presName="imageRepeatNode" presStyleLbl="alignAcc1" presStyleIdx="3" presStyleCnt="5"/>
      <dgm:spPr/>
    </dgm:pt>
    <dgm:pt modelId="{20FF55B6-74FA-E445-89F7-95CA5640E84E}" type="pres">
      <dgm:prSet presAssocID="{F23F7FFA-16C5-1E4F-8324-A421A0F131A3}" presName="imageaccent4" presStyleCnt="0"/>
      <dgm:spPr/>
    </dgm:pt>
    <dgm:pt modelId="{1C1CE8CE-2186-7D4E-AECB-24C8B702F630}" type="pres">
      <dgm:prSet presAssocID="{F23F7FFA-16C5-1E4F-8324-A421A0F131A3}" presName="accentRepeatNode" presStyleLbl="solidAlignAcc1" presStyleIdx="7" presStyleCnt="10"/>
      <dgm:spPr/>
    </dgm:pt>
    <dgm:pt modelId="{EB83A6FF-2415-C041-A3CC-EE2DFF7AEF7D}" type="pres">
      <dgm:prSet presAssocID="{42263DAC-9F9F-B840-8872-88407E37EB82}" presName="text5" presStyleCnt="0"/>
      <dgm:spPr/>
    </dgm:pt>
    <dgm:pt modelId="{07608ED5-D363-3745-A9D7-87A616992022}" type="pres">
      <dgm:prSet presAssocID="{42263DAC-9F9F-B840-8872-88407E37EB82}" presName="textRepeatNode" presStyleLbl="alignNode1" presStyleIdx="4" presStyleCnt="5">
        <dgm:presLayoutVars>
          <dgm:chMax val="0"/>
          <dgm:chPref val="0"/>
          <dgm:bulletEnabled val="1"/>
        </dgm:presLayoutVars>
      </dgm:prSet>
      <dgm:spPr/>
    </dgm:pt>
    <dgm:pt modelId="{7E0A0A87-8F87-354A-B8BE-6892254A9F85}" type="pres">
      <dgm:prSet presAssocID="{42263DAC-9F9F-B840-8872-88407E37EB82}" presName="textaccent5" presStyleCnt="0"/>
      <dgm:spPr/>
    </dgm:pt>
    <dgm:pt modelId="{094749A8-CEC3-1040-B6F2-CB1CFBF3EE3C}" type="pres">
      <dgm:prSet presAssocID="{42263DAC-9F9F-B840-8872-88407E37EB82}" presName="accentRepeatNode" presStyleLbl="solidAlignAcc1" presStyleIdx="8" presStyleCnt="10"/>
      <dgm:spPr/>
    </dgm:pt>
    <dgm:pt modelId="{0BBDC222-F916-B941-87E7-2D943A6687F1}" type="pres">
      <dgm:prSet presAssocID="{54163501-0E99-AF44-8A7D-1EF1941B9B23}" presName="image5" presStyleCnt="0"/>
      <dgm:spPr/>
    </dgm:pt>
    <dgm:pt modelId="{3972241D-AE77-B846-ABF1-DE5537600659}" type="pres">
      <dgm:prSet presAssocID="{54163501-0E99-AF44-8A7D-1EF1941B9B23}" presName="imageRepeatNode" presStyleLbl="alignAcc1" presStyleIdx="4" presStyleCnt="5"/>
      <dgm:spPr/>
    </dgm:pt>
    <dgm:pt modelId="{436F8CDF-C39A-FD46-BB24-4A9A94479A47}" type="pres">
      <dgm:prSet presAssocID="{54163501-0E99-AF44-8A7D-1EF1941B9B23}" presName="imageaccent5" presStyleCnt="0"/>
      <dgm:spPr/>
    </dgm:pt>
    <dgm:pt modelId="{38B1B12B-AD45-7A4C-840A-797C0141FED9}" type="pres">
      <dgm:prSet presAssocID="{54163501-0E99-AF44-8A7D-1EF1941B9B23}" presName="accentRepeatNode" presStyleLbl="solidAlignAcc1" presStyleIdx="9" presStyleCnt="10"/>
      <dgm:spPr/>
    </dgm:pt>
  </dgm:ptLst>
  <dgm:cxnLst>
    <dgm:cxn modelId="{8F8BB900-D3DD-004D-8D69-C905BD7116B7}" srcId="{F3F3DBE3-C616-3B46-8275-49F26DBCA056}" destId="{F12872B5-4201-1E49-A032-9F057CE8573B}" srcOrd="1" destOrd="0" parTransId="{61F0C215-A994-B446-A155-8FCA7233703B}" sibTransId="{09978F3E-4A31-2F4A-8F43-1B97F60F82EC}"/>
    <dgm:cxn modelId="{8D375D04-98C3-D146-A601-B7B14675059C}" srcId="{F3F3DBE3-C616-3B46-8275-49F26DBCA056}" destId="{7A63331A-C946-444B-8C13-622052FB6F60}" srcOrd="0" destOrd="0" parTransId="{DE6C8DF8-392E-E048-834D-0C99B4AF9CD7}" sibTransId="{4374EC29-EC46-F047-8658-D99D70C3D251}"/>
    <dgm:cxn modelId="{A7C03C09-FA23-4F4C-88D6-46E12B8BB131}" type="presOf" srcId="{54163501-0E99-AF44-8A7D-1EF1941B9B23}" destId="{3972241D-AE77-B846-ABF1-DE5537600659}" srcOrd="0" destOrd="0" presId="urn:microsoft.com/office/officeart/2008/layout/HexagonCluster"/>
    <dgm:cxn modelId="{3D23600A-B98F-1A44-A9ED-1A41C1AD8188}" type="presOf" srcId="{2ABF6988-A29A-C14A-9FD8-C33EB4309DCC}" destId="{824CC2F5-17EA-2343-BF3D-D0C9FEAE83A8}" srcOrd="0" destOrd="0" presId="urn:microsoft.com/office/officeart/2008/layout/HexagonCluster"/>
    <dgm:cxn modelId="{9BE8A81E-F98C-1F45-A755-2A3D0BC44610}" type="presOf" srcId="{65DBDE44-6B90-E043-ACAA-FA9126416293}" destId="{33F09F42-8317-7742-B8A4-56D49B6D19B5}" srcOrd="0" destOrd="0" presId="urn:microsoft.com/office/officeart/2008/layout/HexagonCluster"/>
    <dgm:cxn modelId="{33CCA525-1694-DF49-9E38-6617CC687949}" type="presOf" srcId="{F12872B5-4201-1E49-A032-9F057CE8573B}" destId="{37E71FAB-C072-BD43-8225-8845B2F5E8CC}" srcOrd="0" destOrd="0" presId="urn:microsoft.com/office/officeart/2008/layout/HexagonCluster"/>
    <dgm:cxn modelId="{0F2C8332-C821-AB40-84A4-D53C2503788A}" type="presOf" srcId="{09978F3E-4A31-2F4A-8F43-1B97F60F82EC}" destId="{C53CF8C4-B6F2-B347-A1C5-41089BE9C917}" srcOrd="0" destOrd="0" presId="urn:microsoft.com/office/officeart/2008/layout/HexagonCluster"/>
    <dgm:cxn modelId="{CF185D3B-B0DA-F74A-9F0B-6A6614AA192F}" type="presOf" srcId="{7A63331A-C946-444B-8C13-622052FB6F60}" destId="{FD17A5D8-858B-4843-B6BB-5F6EC4F5C033}" srcOrd="0" destOrd="0" presId="urn:microsoft.com/office/officeart/2008/layout/HexagonCluster"/>
    <dgm:cxn modelId="{09E69C4E-0FB7-024F-9757-B738C0F04914}" type="presOf" srcId="{F3F3DBE3-C616-3B46-8275-49F26DBCA056}" destId="{329F104B-5E96-BC47-A612-BFA00F90D6A7}" srcOrd="0" destOrd="0" presId="urn:microsoft.com/office/officeart/2008/layout/HexagonCluster"/>
    <dgm:cxn modelId="{0F878950-611E-754D-9E8C-30FAD53EBB73}" srcId="{F3F3DBE3-C616-3B46-8275-49F26DBCA056}" destId="{42263DAC-9F9F-B840-8872-88407E37EB82}" srcOrd="4" destOrd="0" parTransId="{2F37C8D8-1E08-274B-99AF-6134200EB7F5}" sibTransId="{54163501-0E99-AF44-8A7D-1EF1941B9B23}"/>
    <dgm:cxn modelId="{D8DA7854-E0D8-BE40-B051-95B28A7B079D}" srcId="{F3F3DBE3-C616-3B46-8275-49F26DBCA056}" destId="{2ABF6988-A29A-C14A-9FD8-C33EB4309DCC}" srcOrd="3" destOrd="0" parTransId="{E73AEFC9-A00B-AF44-BA41-97F4401C2CD6}" sibTransId="{F23F7FFA-16C5-1E4F-8324-A421A0F131A3}"/>
    <dgm:cxn modelId="{9C4E4D56-8BB8-264C-B4B9-F131E007A0E4}" type="presOf" srcId="{F23F7FFA-16C5-1E4F-8324-A421A0F131A3}" destId="{0E7A8C1F-C02B-5A41-B9F3-97BF72316333}" srcOrd="0" destOrd="0" presId="urn:microsoft.com/office/officeart/2008/layout/HexagonCluster"/>
    <dgm:cxn modelId="{16F23AA2-0997-4C48-B9B5-9F794AE56B51}" type="presOf" srcId="{554EA551-2942-5744-AFF4-B537EBADFBB2}" destId="{7E972A90-9411-2B42-96D9-A42FB5FC6596}" srcOrd="0" destOrd="0" presId="urn:microsoft.com/office/officeart/2008/layout/HexagonCluster"/>
    <dgm:cxn modelId="{C99DBDA5-AE2E-4747-A7CA-E53350945436}" type="presOf" srcId="{42263DAC-9F9F-B840-8872-88407E37EB82}" destId="{07608ED5-D363-3745-A9D7-87A616992022}" srcOrd="0" destOrd="0" presId="urn:microsoft.com/office/officeart/2008/layout/HexagonCluster"/>
    <dgm:cxn modelId="{2DB464B7-30A7-7B4A-A776-BA72D8973E46}" srcId="{F3F3DBE3-C616-3B46-8275-49F26DBCA056}" destId="{554EA551-2942-5744-AFF4-B537EBADFBB2}" srcOrd="2" destOrd="0" parTransId="{52C0F5C1-CA14-434D-A449-2BADF847EFB5}" sibTransId="{65DBDE44-6B90-E043-ACAA-FA9126416293}"/>
    <dgm:cxn modelId="{FBFE22DA-FA84-4746-8993-3CF752865251}" type="presOf" srcId="{4374EC29-EC46-F047-8658-D99D70C3D251}" destId="{A0E7D1AE-21B3-1842-89B6-F5A65B7FB7A3}" srcOrd="0" destOrd="0" presId="urn:microsoft.com/office/officeart/2008/layout/HexagonCluster"/>
    <dgm:cxn modelId="{5114D8A5-2B2C-DE45-A00A-451DC9C98EF4}" type="presParOf" srcId="{329F104B-5E96-BC47-A612-BFA00F90D6A7}" destId="{C8AF56CF-64D4-A345-8E20-4044C1957FF1}" srcOrd="0" destOrd="0" presId="urn:microsoft.com/office/officeart/2008/layout/HexagonCluster"/>
    <dgm:cxn modelId="{638B953D-E015-9C4F-A0FB-41FD06D828FA}" type="presParOf" srcId="{C8AF56CF-64D4-A345-8E20-4044C1957FF1}" destId="{FD17A5D8-858B-4843-B6BB-5F6EC4F5C033}" srcOrd="0" destOrd="0" presId="urn:microsoft.com/office/officeart/2008/layout/HexagonCluster"/>
    <dgm:cxn modelId="{DB70462F-27F4-8E4C-816A-F58649DFC418}" type="presParOf" srcId="{329F104B-5E96-BC47-A612-BFA00F90D6A7}" destId="{C167CB71-6298-4D46-9CC7-1FFA0555AEFD}" srcOrd="1" destOrd="0" presId="urn:microsoft.com/office/officeart/2008/layout/HexagonCluster"/>
    <dgm:cxn modelId="{BA32CFE2-AE4B-1643-8442-5109E6898870}" type="presParOf" srcId="{C167CB71-6298-4D46-9CC7-1FFA0555AEFD}" destId="{F89BCB8B-911D-874B-A499-AFA243FB6CAD}" srcOrd="0" destOrd="0" presId="urn:microsoft.com/office/officeart/2008/layout/HexagonCluster"/>
    <dgm:cxn modelId="{3083720B-834B-7244-A6A4-F68D420ED4B1}" type="presParOf" srcId="{329F104B-5E96-BC47-A612-BFA00F90D6A7}" destId="{D6571E26-6AAC-D546-A500-D10D8978633B}" srcOrd="2" destOrd="0" presId="urn:microsoft.com/office/officeart/2008/layout/HexagonCluster"/>
    <dgm:cxn modelId="{41A9AFBC-BEC4-DF49-89E8-E2A315E4C1B9}" type="presParOf" srcId="{D6571E26-6AAC-D546-A500-D10D8978633B}" destId="{A0E7D1AE-21B3-1842-89B6-F5A65B7FB7A3}" srcOrd="0" destOrd="0" presId="urn:microsoft.com/office/officeart/2008/layout/HexagonCluster"/>
    <dgm:cxn modelId="{9EDED72F-A104-2348-A1F3-254ADAFCEBF1}" type="presParOf" srcId="{329F104B-5E96-BC47-A612-BFA00F90D6A7}" destId="{7225D69A-BA2D-5B4C-80F7-40FE7FCB8D10}" srcOrd="3" destOrd="0" presId="urn:microsoft.com/office/officeart/2008/layout/HexagonCluster"/>
    <dgm:cxn modelId="{52E8ED57-6D05-E247-B69B-EBCE759AD4F1}" type="presParOf" srcId="{7225D69A-BA2D-5B4C-80F7-40FE7FCB8D10}" destId="{C80C9880-7B49-DC49-B162-4F286078388B}" srcOrd="0" destOrd="0" presId="urn:microsoft.com/office/officeart/2008/layout/HexagonCluster"/>
    <dgm:cxn modelId="{981C29F7-FBF4-9643-9B81-1A1A0AACDF77}" type="presParOf" srcId="{329F104B-5E96-BC47-A612-BFA00F90D6A7}" destId="{31E498B7-6D95-7346-BC64-5121865EBC20}" srcOrd="4" destOrd="0" presId="urn:microsoft.com/office/officeart/2008/layout/HexagonCluster"/>
    <dgm:cxn modelId="{64AD469C-D60D-1847-85FF-663ECD150BA2}" type="presParOf" srcId="{31E498B7-6D95-7346-BC64-5121865EBC20}" destId="{37E71FAB-C072-BD43-8225-8845B2F5E8CC}" srcOrd="0" destOrd="0" presId="urn:microsoft.com/office/officeart/2008/layout/HexagonCluster"/>
    <dgm:cxn modelId="{63C4CB0A-5A50-0548-82CD-3E4E4C1631D6}" type="presParOf" srcId="{329F104B-5E96-BC47-A612-BFA00F90D6A7}" destId="{AB0A2E13-1356-8841-A180-8356ADADDD8B}" srcOrd="5" destOrd="0" presId="urn:microsoft.com/office/officeart/2008/layout/HexagonCluster"/>
    <dgm:cxn modelId="{C74A804B-575C-704D-BFF3-5AAEBFE271A4}" type="presParOf" srcId="{AB0A2E13-1356-8841-A180-8356ADADDD8B}" destId="{5C4E1317-78F7-F548-8C2C-E03323E5B888}" srcOrd="0" destOrd="0" presId="urn:microsoft.com/office/officeart/2008/layout/HexagonCluster"/>
    <dgm:cxn modelId="{3BAE0DA4-8F39-C843-BDA2-5D295B71480A}" type="presParOf" srcId="{329F104B-5E96-BC47-A612-BFA00F90D6A7}" destId="{8F125996-96A1-BA4B-9CE7-6C68FB1D5B2C}" srcOrd="6" destOrd="0" presId="urn:microsoft.com/office/officeart/2008/layout/HexagonCluster"/>
    <dgm:cxn modelId="{9A374C39-615F-0F49-834A-6AABAB75AAC5}" type="presParOf" srcId="{8F125996-96A1-BA4B-9CE7-6C68FB1D5B2C}" destId="{C53CF8C4-B6F2-B347-A1C5-41089BE9C917}" srcOrd="0" destOrd="0" presId="urn:microsoft.com/office/officeart/2008/layout/HexagonCluster"/>
    <dgm:cxn modelId="{EE5E6188-719B-0D49-8F9B-632D539E589D}" type="presParOf" srcId="{329F104B-5E96-BC47-A612-BFA00F90D6A7}" destId="{2B17FE15-C965-5848-B5AA-4E9669691E41}" srcOrd="7" destOrd="0" presId="urn:microsoft.com/office/officeart/2008/layout/HexagonCluster"/>
    <dgm:cxn modelId="{61CDDBCA-7784-A941-8850-2185EF37B6A0}" type="presParOf" srcId="{2B17FE15-C965-5848-B5AA-4E9669691E41}" destId="{DD98FBA0-1325-524E-B6AE-49400F7E9879}" srcOrd="0" destOrd="0" presId="urn:microsoft.com/office/officeart/2008/layout/HexagonCluster"/>
    <dgm:cxn modelId="{5D1A6EA7-6D67-DB4C-9346-336B682D48E8}" type="presParOf" srcId="{329F104B-5E96-BC47-A612-BFA00F90D6A7}" destId="{3A45F317-4C47-DD40-9389-981C65957B83}" srcOrd="8" destOrd="0" presId="urn:microsoft.com/office/officeart/2008/layout/HexagonCluster"/>
    <dgm:cxn modelId="{CDB5E297-2BDA-2548-ADEC-DFC81CF2EEE8}" type="presParOf" srcId="{3A45F317-4C47-DD40-9389-981C65957B83}" destId="{7E972A90-9411-2B42-96D9-A42FB5FC6596}" srcOrd="0" destOrd="0" presId="urn:microsoft.com/office/officeart/2008/layout/HexagonCluster"/>
    <dgm:cxn modelId="{76BDC939-CDFA-7641-8B22-1BB837D1E363}" type="presParOf" srcId="{329F104B-5E96-BC47-A612-BFA00F90D6A7}" destId="{B7405C1D-3700-0C48-8181-47DC54301201}" srcOrd="9" destOrd="0" presId="urn:microsoft.com/office/officeart/2008/layout/HexagonCluster"/>
    <dgm:cxn modelId="{674EF342-81D6-B146-8A36-B87575F11BC9}" type="presParOf" srcId="{B7405C1D-3700-0C48-8181-47DC54301201}" destId="{53214A49-CB06-B247-B6E5-8DAE78EEF32D}" srcOrd="0" destOrd="0" presId="urn:microsoft.com/office/officeart/2008/layout/HexagonCluster"/>
    <dgm:cxn modelId="{E8CD1840-CA32-2D40-9FE4-EE31179232CF}" type="presParOf" srcId="{329F104B-5E96-BC47-A612-BFA00F90D6A7}" destId="{42D4B2CD-C56A-F94A-889D-6995F43AC35C}" srcOrd="10" destOrd="0" presId="urn:microsoft.com/office/officeart/2008/layout/HexagonCluster"/>
    <dgm:cxn modelId="{E7C39FBE-2F9D-604F-B169-DD97D9E1F4E6}" type="presParOf" srcId="{42D4B2CD-C56A-F94A-889D-6995F43AC35C}" destId="{33F09F42-8317-7742-B8A4-56D49B6D19B5}" srcOrd="0" destOrd="0" presId="urn:microsoft.com/office/officeart/2008/layout/HexagonCluster"/>
    <dgm:cxn modelId="{7A4D7B8D-287D-4A44-9F77-87B873A2523E}" type="presParOf" srcId="{329F104B-5E96-BC47-A612-BFA00F90D6A7}" destId="{0283AF2E-5BED-4047-8F1F-CD492816641D}" srcOrd="11" destOrd="0" presId="urn:microsoft.com/office/officeart/2008/layout/HexagonCluster"/>
    <dgm:cxn modelId="{69E959E2-830E-6640-AA6D-044A463BB569}" type="presParOf" srcId="{0283AF2E-5BED-4047-8F1F-CD492816641D}" destId="{2495BDC9-A845-3942-8DB3-C3B36CC9FEB9}" srcOrd="0" destOrd="0" presId="urn:microsoft.com/office/officeart/2008/layout/HexagonCluster"/>
    <dgm:cxn modelId="{EB090E8A-69CF-2340-BD3E-603ABE251E35}" type="presParOf" srcId="{329F104B-5E96-BC47-A612-BFA00F90D6A7}" destId="{48F411F1-5ABA-824F-B71D-F29E48969BA4}" srcOrd="12" destOrd="0" presId="urn:microsoft.com/office/officeart/2008/layout/HexagonCluster"/>
    <dgm:cxn modelId="{17980922-E491-6244-A8AF-9210464691D6}" type="presParOf" srcId="{48F411F1-5ABA-824F-B71D-F29E48969BA4}" destId="{824CC2F5-17EA-2343-BF3D-D0C9FEAE83A8}" srcOrd="0" destOrd="0" presId="urn:microsoft.com/office/officeart/2008/layout/HexagonCluster"/>
    <dgm:cxn modelId="{E442655C-A67F-B145-B138-4991F8A5BA7F}" type="presParOf" srcId="{329F104B-5E96-BC47-A612-BFA00F90D6A7}" destId="{49CF65F7-4E98-5F4F-8CB6-2D1FA95944FE}" srcOrd="13" destOrd="0" presId="urn:microsoft.com/office/officeart/2008/layout/HexagonCluster"/>
    <dgm:cxn modelId="{99A29243-4F45-4D4E-8CCC-274FF5405368}" type="presParOf" srcId="{49CF65F7-4E98-5F4F-8CB6-2D1FA95944FE}" destId="{B39171CA-EB1F-4C4C-A68F-9EF272717343}" srcOrd="0" destOrd="0" presId="urn:microsoft.com/office/officeart/2008/layout/HexagonCluster"/>
    <dgm:cxn modelId="{6AE968B7-7D28-3C4B-B28F-A15DD158C31E}" type="presParOf" srcId="{329F104B-5E96-BC47-A612-BFA00F90D6A7}" destId="{2C937557-05A9-BC4F-9884-BE25B415A37D}" srcOrd="14" destOrd="0" presId="urn:microsoft.com/office/officeart/2008/layout/HexagonCluster"/>
    <dgm:cxn modelId="{5D2E3F1C-5C5E-CA4F-A85C-9201AE752AE7}" type="presParOf" srcId="{2C937557-05A9-BC4F-9884-BE25B415A37D}" destId="{0E7A8C1F-C02B-5A41-B9F3-97BF72316333}" srcOrd="0" destOrd="0" presId="urn:microsoft.com/office/officeart/2008/layout/HexagonCluster"/>
    <dgm:cxn modelId="{C3D266D0-EF13-2C4D-98A7-5FA16698E64F}" type="presParOf" srcId="{329F104B-5E96-BC47-A612-BFA00F90D6A7}" destId="{20FF55B6-74FA-E445-89F7-95CA5640E84E}" srcOrd="15" destOrd="0" presId="urn:microsoft.com/office/officeart/2008/layout/HexagonCluster"/>
    <dgm:cxn modelId="{8F707688-1A64-7848-857B-006AC86B0A10}" type="presParOf" srcId="{20FF55B6-74FA-E445-89F7-95CA5640E84E}" destId="{1C1CE8CE-2186-7D4E-AECB-24C8B702F630}" srcOrd="0" destOrd="0" presId="urn:microsoft.com/office/officeart/2008/layout/HexagonCluster"/>
    <dgm:cxn modelId="{C5EF4D5A-C0DB-9547-917A-5F7F79C6B2D8}" type="presParOf" srcId="{329F104B-5E96-BC47-A612-BFA00F90D6A7}" destId="{EB83A6FF-2415-C041-A3CC-EE2DFF7AEF7D}" srcOrd="16" destOrd="0" presId="urn:microsoft.com/office/officeart/2008/layout/HexagonCluster"/>
    <dgm:cxn modelId="{C36F945D-6A44-5E41-BD32-129712F77736}" type="presParOf" srcId="{EB83A6FF-2415-C041-A3CC-EE2DFF7AEF7D}" destId="{07608ED5-D363-3745-A9D7-87A616992022}" srcOrd="0" destOrd="0" presId="urn:microsoft.com/office/officeart/2008/layout/HexagonCluster"/>
    <dgm:cxn modelId="{967929A9-9028-D443-8307-352DCF08BEFA}" type="presParOf" srcId="{329F104B-5E96-BC47-A612-BFA00F90D6A7}" destId="{7E0A0A87-8F87-354A-B8BE-6892254A9F85}" srcOrd="17" destOrd="0" presId="urn:microsoft.com/office/officeart/2008/layout/HexagonCluster"/>
    <dgm:cxn modelId="{CED60A2A-1E0A-3F4A-B570-6DA2CC369228}" type="presParOf" srcId="{7E0A0A87-8F87-354A-B8BE-6892254A9F85}" destId="{094749A8-CEC3-1040-B6F2-CB1CFBF3EE3C}" srcOrd="0" destOrd="0" presId="urn:microsoft.com/office/officeart/2008/layout/HexagonCluster"/>
    <dgm:cxn modelId="{A14A512F-38A3-FB41-BCA9-5D6B51D98717}" type="presParOf" srcId="{329F104B-5E96-BC47-A612-BFA00F90D6A7}" destId="{0BBDC222-F916-B941-87E7-2D943A6687F1}" srcOrd="18" destOrd="0" presId="urn:microsoft.com/office/officeart/2008/layout/HexagonCluster"/>
    <dgm:cxn modelId="{F77DA1AF-1E12-EC42-936E-DB710623862D}" type="presParOf" srcId="{0BBDC222-F916-B941-87E7-2D943A6687F1}" destId="{3972241D-AE77-B846-ABF1-DE5537600659}" srcOrd="0" destOrd="0" presId="urn:microsoft.com/office/officeart/2008/layout/HexagonCluster"/>
    <dgm:cxn modelId="{065B13D5-B915-E748-84BC-69F4EC65DAD0}" type="presParOf" srcId="{329F104B-5E96-BC47-A612-BFA00F90D6A7}" destId="{436F8CDF-C39A-FD46-BB24-4A9A94479A47}" srcOrd="19" destOrd="0" presId="urn:microsoft.com/office/officeart/2008/layout/HexagonCluster"/>
    <dgm:cxn modelId="{F4A9E432-A885-8A48-9893-A3EF90819E97}" type="presParOf" srcId="{436F8CDF-C39A-FD46-BB24-4A9A94479A47}" destId="{38B1B12B-AD45-7A4C-840A-797C0141FED9}" srcOrd="0" destOrd="0" presId="urn:microsoft.com/office/officeart/2008/layout/HexagonCluster"/>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17A5D8-858B-4843-B6BB-5F6EC4F5C033}">
      <dsp:nvSpPr>
        <dsp:cNvPr id="0" name=""/>
        <dsp:cNvSpPr/>
      </dsp:nvSpPr>
      <dsp:spPr>
        <a:xfrm>
          <a:off x="2" y="2449789"/>
          <a:ext cx="1605631" cy="1378482"/>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1590" rIns="0" bIns="21590" numCol="1" spcCol="1270" anchor="ctr" anchorCtr="0">
          <a:noAutofit/>
        </a:bodyPr>
        <a:lstStyle/>
        <a:p>
          <a:pPr marL="0" lvl="0" indent="0" algn="ctr" defTabSz="755650" rtl="0">
            <a:lnSpc>
              <a:spcPct val="90000"/>
            </a:lnSpc>
            <a:spcBef>
              <a:spcPct val="0"/>
            </a:spcBef>
            <a:spcAft>
              <a:spcPct val="35000"/>
            </a:spcAft>
            <a:buNone/>
          </a:pPr>
          <a:endParaRPr lang="en-US" sz="1700" kern="1200" dirty="0"/>
        </a:p>
      </dsp:txBody>
      <dsp:txXfrm>
        <a:off x="248678" y="2663285"/>
        <a:ext cx="1108279" cy="951490"/>
      </dsp:txXfrm>
    </dsp:sp>
    <dsp:sp modelId="{F89BCB8B-911D-874B-A499-AFA243FB6CAD}">
      <dsp:nvSpPr>
        <dsp:cNvPr id="0" name=""/>
        <dsp:cNvSpPr/>
      </dsp:nvSpPr>
      <dsp:spPr>
        <a:xfrm>
          <a:off x="1072901" y="3641933"/>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A0E7D1AE-21B3-1842-89B6-F5A65B7FB7A3}">
      <dsp:nvSpPr>
        <dsp:cNvPr id="0" name=""/>
        <dsp:cNvSpPr/>
      </dsp:nvSpPr>
      <dsp:spPr>
        <a:xfrm>
          <a:off x="1371610" y="3186319"/>
          <a:ext cx="1605631" cy="1378482"/>
        </a:xfrm>
        <a:prstGeom prst="hexagon">
          <a:avLst>
            <a:gd name="adj" fmla="val 25000"/>
            <a:gd name="vf" fmla="val 115470"/>
          </a:avLst>
        </a:prstGeom>
        <a:blipFill>
          <a:blip xmlns:r="http://schemas.openxmlformats.org/officeDocument/2006/relationships" r:embed="rId1">
            <a:duotone>
              <a:schemeClr val="accent1">
                <a:shade val="45000"/>
                <a:satMod val="135000"/>
              </a:schemeClr>
              <a:prstClr val="white"/>
            </a:duotone>
            <a:extLst>
              <a:ext uri="{28A0092B-C50C-407E-A947-70E740481C1C}">
                <a14:useLocalDpi xmlns:a14="http://schemas.microsoft.com/office/drawing/2010/main" val="0"/>
              </a:ext>
            </a:extLst>
          </a:blip>
          <a:srcRect/>
          <a:stretch>
            <a:fillRect l="-26000" r="-26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80C9880-7B49-DC49-B162-4F286078388B}">
      <dsp:nvSpPr>
        <dsp:cNvPr id="0" name=""/>
        <dsp:cNvSpPr/>
      </dsp:nvSpPr>
      <dsp:spPr>
        <a:xfrm>
          <a:off x="1413191" y="3789040"/>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7E71FAB-C072-BD43-8225-8845B2F5E8CC}">
      <dsp:nvSpPr>
        <dsp:cNvPr id="0" name=""/>
        <dsp:cNvSpPr/>
      </dsp:nvSpPr>
      <dsp:spPr>
        <a:xfrm>
          <a:off x="1349537" y="1649458"/>
          <a:ext cx="1605631" cy="1378482"/>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1590" rIns="0" bIns="21590" numCol="1" spcCol="1270" anchor="ctr" anchorCtr="0">
          <a:noAutofit/>
        </a:bodyPr>
        <a:lstStyle/>
        <a:p>
          <a:pPr marL="0" lvl="0" indent="0" algn="ctr" defTabSz="755650" rtl="0">
            <a:lnSpc>
              <a:spcPct val="90000"/>
            </a:lnSpc>
            <a:spcBef>
              <a:spcPct val="0"/>
            </a:spcBef>
            <a:spcAft>
              <a:spcPct val="35000"/>
            </a:spcAft>
            <a:buNone/>
          </a:pPr>
          <a:r>
            <a:rPr lang="en-US" sz="1700" kern="1200" dirty="0"/>
            <a:t>1. </a:t>
          </a:r>
          <a:br>
            <a:rPr lang="en-US" sz="1700" kern="1200" dirty="0"/>
          </a:br>
          <a:r>
            <a:rPr lang="en-US" sz="1700" kern="1200" dirty="0"/>
            <a:t>The Internet</a:t>
          </a:r>
        </a:p>
      </dsp:txBody>
      <dsp:txXfrm>
        <a:off x="1598213" y="1862954"/>
        <a:ext cx="1108279" cy="951490"/>
      </dsp:txXfrm>
    </dsp:sp>
    <dsp:sp modelId="{5C4E1317-78F7-F548-8C2C-E03323E5B888}">
      <dsp:nvSpPr>
        <dsp:cNvPr id="0" name=""/>
        <dsp:cNvSpPr/>
      </dsp:nvSpPr>
      <dsp:spPr>
        <a:xfrm>
          <a:off x="2446094" y="1681971"/>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53CF8C4-B6F2-B347-A1C5-41089BE9C917}">
      <dsp:nvSpPr>
        <dsp:cNvPr id="0" name=""/>
        <dsp:cNvSpPr/>
      </dsp:nvSpPr>
      <dsp:spPr>
        <a:xfrm>
          <a:off x="4144333" y="3200387"/>
          <a:ext cx="1605631" cy="1378482"/>
        </a:xfrm>
        <a:prstGeom prst="hexagon">
          <a:avLst>
            <a:gd name="adj" fmla="val 25000"/>
            <a:gd name="vf" fmla="val 115470"/>
          </a:avLst>
        </a:prstGeom>
        <a:blipFill>
          <a:blip xmlns:r="http://schemas.openxmlformats.org/officeDocument/2006/relationships" r:embed="rId2">
            <a:duotone>
              <a:schemeClr val="accent1">
                <a:shade val="45000"/>
                <a:satMod val="135000"/>
              </a:schemeClr>
              <a:prstClr val="white"/>
            </a:duotone>
            <a:extLst>
              <a:ext uri="{28A0092B-C50C-407E-A947-70E740481C1C}">
                <a14:useLocalDpi xmlns:a14="http://schemas.microsoft.com/office/drawing/2010/main" val="0"/>
              </a:ext>
            </a:extLst>
          </a:blip>
          <a:srcRect/>
          <a:stretch>
            <a:fillRect l="-26000" r="-26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DD98FBA0-1325-524E-B6AE-49400F7E9879}">
      <dsp:nvSpPr>
        <dsp:cNvPr id="0" name=""/>
        <dsp:cNvSpPr/>
      </dsp:nvSpPr>
      <dsp:spPr>
        <a:xfrm>
          <a:off x="4183495" y="3813862"/>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7E972A90-9411-2B42-96D9-A42FB5FC6596}">
      <dsp:nvSpPr>
        <dsp:cNvPr id="0" name=""/>
        <dsp:cNvSpPr/>
      </dsp:nvSpPr>
      <dsp:spPr>
        <a:xfrm>
          <a:off x="2761800" y="2424247"/>
          <a:ext cx="1605631" cy="1378482"/>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21590" rIns="0" bIns="21590" numCol="1" spcCol="1270" anchor="ctr" anchorCtr="0">
          <a:noAutofit/>
        </a:bodyPr>
        <a:lstStyle/>
        <a:p>
          <a:pPr marL="0" lvl="0" indent="0" algn="ctr" defTabSz="755650" rtl="0">
            <a:lnSpc>
              <a:spcPct val="90000"/>
            </a:lnSpc>
            <a:spcBef>
              <a:spcPct val="0"/>
            </a:spcBef>
            <a:spcAft>
              <a:spcPct val="35000"/>
            </a:spcAft>
            <a:buNone/>
          </a:pPr>
          <a:r>
            <a:rPr lang="en-US" sz="1700" b="0" kern="1200" dirty="0"/>
            <a:t>2. </a:t>
          </a:r>
          <a:br>
            <a:rPr lang="en-US" sz="1700" b="0" kern="1200" dirty="0"/>
          </a:br>
          <a:r>
            <a:rPr lang="en-US" sz="1700" b="0" kern="1200" dirty="0"/>
            <a:t>Internet Services</a:t>
          </a:r>
        </a:p>
      </dsp:txBody>
      <dsp:txXfrm>
        <a:off x="3010476" y="2637743"/>
        <a:ext cx="1108279" cy="951490"/>
      </dsp:txXfrm>
    </dsp:sp>
    <dsp:sp modelId="{53214A49-CB06-B247-B6E5-8DAE78EEF32D}">
      <dsp:nvSpPr>
        <dsp:cNvPr id="0" name=""/>
        <dsp:cNvSpPr/>
      </dsp:nvSpPr>
      <dsp:spPr>
        <a:xfrm>
          <a:off x="3870194" y="3610228"/>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3F09F42-8317-7742-B8A4-56D49B6D19B5}">
      <dsp:nvSpPr>
        <dsp:cNvPr id="0" name=""/>
        <dsp:cNvSpPr/>
      </dsp:nvSpPr>
      <dsp:spPr>
        <a:xfrm>
          <a:off x="2763456" y="912701"/>
          <a:ext cx="1605631" cy="1378482"/>
        </a:xfrm>
        <a:prstGeom prst="hexagon">
          <a:avLst>
            <a:gd name="adj" fmla="val 25000"/>
            <a:gd name="vf" fmla="val 115470"/>
          </a:avLst>
        </a:prstGeom>
        <a:blipFill>
          <a:blip xmlns:r="http://schemas.openxmlformats.org/officeDocument/2006/relationships"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l="-26000" r="-26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2495BDC9-A845-3942-8DB3-C3B36CC9FEB9}">
      <dsp:nvSpPr>
        <dsp:cNvPr id="0" name=""/>
        <dsp:cNvSpPr/>
      </dsp:nvSpPr>
      <dsp:spPr>
        <a:xfrm>
          <a:off x="2808577" y="1523607"/>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824CC2F5-17EA-2343-BF3D-D0C9FEAE83A8}">
      <dsp:nvSpPr>
        <dsp:cNvPr id="0" name=""/>
        <dsp:cNvSpPr/>
      </dsp:nvSpPr>
      <dsp:spPr>
        <a:xfrm>
          <a:off x="4144333" y="1676242"/>
          <a:ext cx="1605631" cy="1378482"/>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19050" rIns="0"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3. </a:t>
          </a:r>
          <a:br>
            <a:rPr lang="en-US" sz="1500" kern="1200" dirty="0"/>
          </a:br>
          <a:r>
            <a:rPr lang="en-US" sz="1500" kern="1200" dirty="0"/>
            <a:t>Internet Applications</a:t>
          </a:r>
        </a:p>
      </dsp:txBody>
      <dsp:txXfrm>
        <a:off x="4393009" y="1889738"/>
        <a:ext cx="1108279" cy="951490"/>
      </dsp:txXfrm>
    </dsp:sp>
    <dsp:sp modelId="{B39171CA-EB1F-4C4C-A68F-9EF272717343}">
      <dsp:nvSpPr>
        <dsp:cNvPr id="0" name=""/>
        <dsp:cNvSpPr/>
      </dsp:nvSpPr>
      <dsp:spPr>
        <a:xfrm>
          <a:off x="5533724" y="2287147"/>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E7A8C1F-C02B-5A41-B9F3-97BF72316333}">
      <dsp:nvSpPr>
        <dsp:cNvPr id="0" name=""/>
        <dsp:cNvSpPr/>
      </dsp:nvSpPr>
      <dsp:spPr>
        <a:xfrm>
          <a:off x="5526062" y="2451156"/>
          <a:ext cx="1605631" cy="1378482"/>
        </a:xfrm>
        <a:prstGeom prst="hexagon">
          <a:avLst>
            <a:gd name="adj" fmla="val 25000"/>
            <a:gd name="vf" fmla="val 115470"/>
          </a:avLst>
        </a:prstGeom>
        <a:blipFill>
          <a:blip xmlns:r="http://schemas.openxmlformats.org/officeDocument/2006/relationships"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l="-26000" r="-26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1C1CE8CE-2186-7D4E-AECB-24C8B702F630}">
      <dsp:nvSpPr>
        <dsp:cNvPr id="0" name=""/>
        <dsp:cNvSpPr/>
      </dsp:nvSpPr>
      <dsp:spPr>
        <a:xfrm>
          <a:off x="5839356" y="2476106"/>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07608ED5-D363-3745-A9D7-87A616992022}">
      <dsp:nvSpPr>
        <dsp:cNvPr id="0" name=""/>
        <dsp:cNvSpPr/>
      </dsp:nvSpPr>
      <dsp:spPr>
        <a:xfrm>
          <a:off x="5526062" y="927377"/>
          <a:ext cx="1605631" cy="1378482"/>
        </a:xfrm>
        <a:prstGeom prst="hexagon">
          <a:avLst>
            <a:gd name="adj" fmla="val 25000"/>
            <a:gd name="vf" fmla="val 115470"/>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0" tIns="19050" rIns="0" bIns="19050" numCol="1" spcCol="1270" anchor="ctr" anchorCtr="0">
          <a:noAutofit/>
        </a:bodyPr>
        <a:lstStyle/>
        <a:p>
          <a:pPr marL="0" lvl="0" indent="0" algn="ctr" defTabSz="666750" rtl="0">
            <a:lnSpc>
              <a:spcPct val="90000"/>
            </a:lnSpc>
            <a:spcBef>
              <a:spcPct val="0"/>
            </a:spcBef>
            <a:spcAft>
              <a:spcPct val="35000"/>
            </a:spcAft>
            <a:buNone/>
          </a:pPr>
          <a:r>
            <a:rPr lang="en-US" sz="1500" kern="1200" dirty="0"/>
            <a:t>4. </a:t>
          </a:r>
          <a:br>
            <a:rPr lang="en-US" sz="1500" kern="1200" dirty="0"/>
          </a:br>
          <a:r>
            <a:rPr lang="en-US" sz="1500" kern="1200" dirty="0"/>
            <a:t>Internet Crimes</a:t>
          </a:r>
        </a:p>
      </dsp:txBody>
      <dsp:txXfrm>
        <a:off x="5774738" y="1140873"/>
        <a:ext cx="1108279" cy="951490"/>
      </dsp:txXfrm>
    </dsp:sp>
    <dsp:sp modelId="{094749A8-CEC3-1040-B6F2-CB1CFBF3EE3C}">
      <dsp:nvSpPr>
        <dsp:cNvPr id="0" name=""/>
        <dsp:cNvSpPr/>
      </dsp:nvSpPr>
      <dsp:spPr>
        <a:xfrm>
          <a:off x="6915452" y="1545255"/>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972241D-AE77-B846-ABF1-DE5537600659}">
      <dsp:nvSpPr>
        <dsp:cNvPr id="0" name=""/>
        <dsp:cNvSpPr/>
      </dsp:nvSpPr>
      <dsp:spPr>
        <a:xfrm>
          <a:off x="6907790" y="1696422"/>
          <a:ext cx="1605631" cy="1378482"/>
        </a:xfrm>
        <a:prstGeom prst="hexagon">
          <a:avLst>
            <a:gd name="adj" fmla="val 25000"/>
            <a:gd name="vf" fmla="val 115470"/>
          </a:avLst>
        </a:prstGeom>
        <a:blipFill>
          <a:blip xmlns:r="http://schemas.openxmlformats.org/officeDocument/2006/relationships" r:embed="rId5">
            <a:duotone>
              <a:schemeClr val="accent1">
                <a:shade val="45000"/>
                <a:satMod val="135000"/>
              </a:schemeClr>
              <a:prstClr val="white"/>
            </a:duotone>
            <a:extLst>
              <a:ext uri="{28A0092B-C50C-407E-A947-70E740481C1C}">
                <a14:useLocalDpi xmlns:a14="http://schemas.microsoft.com/office/drawing/2010/main" val="0"/>
              </a:ext>
            </a:extLst>
          </a:blip>
          <a:srcRect/>
          <a:stretch>
            <a:fillRect l="-19000" r="-19000"/>
          </a:stretch>
        </a:blip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38B1B12B-AD45-7A4C-840A-797C0141FED9}">
      <dsp:nvSpPr>
        <dsp:cNvPr id="0" name=""/>
        <dsp:cNvSpPr/>
      </dsp:nvSpPr>
      <dsp:spPr>
        <a:xfrm>
          <a:off x="7227895" y="1727242"/>
          <a:ext cx="187295" cy="161440"/>
        </a:xfrm>
        <a:prstGeom prst="hexagon">
          <a:avLst>
            <a:gd name="adj" fmla="val 25000"/>
            <a:gd name="vf" fmla="val 115470"/>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exagonCluster">
  <dgm:title val=""/>
  <dgm:desc val=""/>
  <dgm:catLst>
    <dgm:cat type="picture" pri="21000"/>
    <dgm:cat type="relationship" pri="3200"/>
    <dgm:cat type="pictureconvert" pri="21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tyleData>
  <dgm:clr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clrData>
  <dgm:layoutNode name="Name0">
    <dgm:varLst>
      <dgm:chMax val="21"/>
      <dgm:chPref val="21"/>
    </dgm:varLst>
    <dgm:shape xmlns:r="http://schemas.openxmlformats.org/officeDocument/2006/relationships" r:blip="">
      <dgm:adjLst/>
    </dgm:shape>
    <dgm:choose name="Name1">
      <dgm:if name="Name2" axis="ch" ptType="node" func="cnt" op="equ" val="1">
        <dgm:alg type="composite">
          <dgm:param type="ar" val="1.3871"/>
        </dgm:alg>
        <dgm:constrLst>
          <dgm:constr type="primFontSz" for="des" ptType="node" op="equ" val="65"/>
          <dgm:constr type="l" for="ch" forName="text1" refType="w" fact="0.4525"/>
          <dgm:constr type="t" for="ch" forName="text1" refType="h" fact="0.346"/>
          <dgm:constr type="w" for="ch" forName="text1" refType="w" fact="0.5475"/>
          <dgm:constr type="h" for="ch" forName="text1" refType="h" fact="0.654"/>
          <dgm:constr type="l" for="ch" forName="textaccent1" refType="w" fact="0.4652"/>
          <dgm:constr type="t" for="ch" forName="textaccent1" refType="h" fact="0.6348"/>
          <dgm:constr type="w" for="ch" forName="textaccent1" refType="w" fact="0.0639"/>
          <dgm:constr type="h" for="ch" forName="textaccent1" refType="h" fact="0.0765"/>
          <dgm:constr type="l" for="ch" forName="image1" refType="w" fact="0"/>
          <dgm:constr type="t" for="ch" forName="image1" refType="h" fact="0"/>
          <dgm:constr type="w" for="ch" forName="image1" refType="w" fact="0.5468"/>
          <dgm:constr type="h" for="ch" forName="image1" refType="h" fact="0.6538"/>
          <dgm:constr type="l" for="ch" forName="imageaccent1" refType="w" fact="0.3702"/>
          <dgm:constr type="t" for="ch" forName="imageaccent1" refType="h" fact="0.5633"/>
          <dgm:constr type="w" for="ch" forName="imageaccent1" refType="w" fact="0.0639"/>
          <dgm:constr type="h" for="ch" forName="imageaccent1" refType="h" fact="0.0765"/>
        </dgm:constrLst>
      </dgm:if>
      <dgm:if name="Name3" axis="ch" ptType="node" func="cnt" op="equ" val="2">
        <dgm:alg type="composite">
          <dgm:param type="ar" val="2.6443"/>
        </dgm:alg>
        <dgm:constrLst>
          <dgm:constr type="primFontSz" for="des" ptType="node" op="equ" val="65"/>
          <dgm:constr type="l" for="ch" forName="text1" refType="w" fact="0.2383"/>
          <dgm:constr type="t" for="ch" forName="text1" refType="h" fact="0.3501"/>
          <dgm:constr type="w" for="ch" forName="text1" refType="w" fact="0.285"/>
          <dgm:constr type="h" for="ch" forName="text1" refType="h" fact="0.6499"/>
          <dgm:constr type="l" for="ch" forName="textaccent1" refType="w" fact="0.2472"/>
          <dgm:constr type="t" for="ch" forName="textaccent1" refType="h" fact="0.6371"/>
          <dgm:constr type="w" for="ch" forName="textaccent1" refType="w" fact="0.0333"/>
          <dgm:constr type="h" for="ch" forName="textaccent1" refType="h" fact="0.076"/>
          <dgm:constr type="l" for="ch" forName="image1" refType="w" fact="0"/>
          <dgm:constr type="t" for="ch" forName="image1" refType="h" fact="0"/>
          <dgm:constr type="w" for="ch" forName="image1" refType="w" fact="0.285"/>
          <dgm:constr type="h" for="ch" forName="image1" refType="h" fact="0.6499"/>
          <dgm:constr type="l" for="ch" forName="imageaccent1" refType="w" fact="0.1942"/>
          <dgm:constr type="t" for="ch" forName="imageaccent1" refType="h" fact="0.5602"/>
          <dgm:constr type="w" for="ch" forName="imageaccent1" refType="w" fact="0.0333"/>
          <dgm:constr type="h" for="ch" forName="imageaccent1" refType="h" fact="0.076"/>
          <dgm:constr type="l" for="ch" forName="text2" refType="w" fact="0.4767"/>
          <dgm:constr type="t" for="ch" forName="text2" refType="h" fact="0"/>
          <dgm:constr type="w" for="ch" forName="text2" refType="w" fact="0.285"/>
          <dgm:constr type="h" for="ch" forName="text2" refType="h" fact="0.6499"/>
          <dgm:constr type="l" for="ch" forName="textaccent2" refType="w" fact="0.6709"/>
          <dgm:constr type="t" for="ch" forName="textaccent2" refType="h" fact="0.5602"/>
          <dgm:constr type="w" for="ch" forName="textaccent2" refType="w" fact="0.0333"/>
          <dgm:constr type="h" for="ch" forName="textaccent2" refType="h" fact="0.076"/>
          <dgm:constr type="l" for="ch" forName="image2" refType="w" fact="0.715"/>
          <dgm:constr type="t" for="ch" forName="image2" refType="h" fact="0.3501"/>
          <dgm:constr type="w" for="ch" forName="image2" refType="w" fact="0.285"/>
          <dgm:constr type="h" for="ch" forName="image2" refType="h" fact="0.6499"/>
          <dgm:constr type="l" for="ch" forName="imageaccent2" refType="w" fact="0.7239"/>
          <dgm:constr type="t" for="ch" forName="imageaccent2" refType="h" fact="0.6371"/>
          <dgm:constr type="w" for="ch" forName="imageaccent2" refType="w" fact="0.0333"/>
          <dgm:constr type="h" for="ch" forName="imageaccent2" refType="h" fact="0.076"/>
        </dgm:constrLst>
      </dgm:if>
      <dgm:if name="Name4" axis="ch" ptType="node" func="cnt" op="equ" val="3">
        <dgm:alg type="composite">
          <dgm:param type="ar" val="1.5623"/>
        </dgm:alg>
        <dgm:constrLst>
          <dgm:constr type="primFontSz" for="des" ptType="node" op="equ" val="65"/>
          <dgm:constr type="l" for="ch" forName="text1" refType="w" fact="0.2402"/>
          <dgm:constr type="t" for="ch" forName="text1" refType="h" fact="0.6215"/>
          <dgm:constr type="w" for="ch" forName="text1" refType="w" fact="0.281"/>
          <dgm:constr type="h" for="ch" forName="text1" refType="h" fact="0.3785"/>
          <dgm:constr type="l" for="ch" forName="textaccent1" refType="w" fact="0.2475"/>
          <dgm:constr type="t" for="ch" forName="textaccent1" refType="h" fact="0.7886"/>
          <dgm:constr type="w" for="ch" forName="textaccent1" refType="w" fact="0.0329"/>
          <dgm:constr type="h" for="ch" forName="textaccent1" refType="h" fact="0.0443"/>
          <dgm:constr type="l" for="ch" forName="image1" refType="w" fact="0"/>
          <dgm:constr type="t" for="ch" forName="image1" refType="h" fact="0.4182"/>
          <dgm:constr type="w" for="ch" forName="image1" refType="w" fact="0.281"/>
          <dgm:constr type="h" for="ch" forName="image1" refType="h" fact="0.3785"/>
          <dgm:constr type="l" for="ch" forName="imageaccent1" refType="w" fact="0.1913"/>
          <dgm:constr type="t" for="ch" forName="imageaccent1" refType="h" fact="0.7467"/>
          <dgm:constr type="w" for="ch" forName="imageaccent1" refType="w" fact="0.0329"/>
          <dgm:constr type="h" for="ch" forName="imageaccent1" refType="h" fact="0.0443"/>
          <dgm:constr type="l" for="ch" forName="text2" refType="w" fact="0.4796"/>
          <dgm:constr type="t" for="ch" forName="text2" refType="h" fact="0.4137"/>
          <dgm:constr type="w" for="ch" forName="text2" refType="w" fact="0.281"/>
          <dgm:constr type="h" for="ch" forName="text2" refType="h" fact="0.3785"/>
          <dgm:constr type="l" for="ch" forName="textaccent2" refType="w" fact="0.6717"/>
          <dgm:constr type="t" for="ch" forName="textaccent2" refType="h" fact="0.7418"/>
          <dgm:constr type="w" for="ch" forName="textaccent2" refType="w" fact="0.0329"/>
          <dgm:constr type="h" for="ch" forName="textaccent2" refType="h" fact="0.0443"/>
          <dgm:constr type="l" for="ch" forName="image2" refType="w" fact="0.719"/>
          <dgm:constr type="t" for="ch" forName="image2" refType="h" fact="0.6215"/>
          <dgm:constr type="w" for="ch" forName="image2" refType="w" fact="0.281"/>
          <dgm:constr type="h" for="ch" forName="image2" refType="h" fact="0.3785"/>
          <dgm:constr type="l" for="ch" forName="imageaccent2" refType="w" fact="0.7263"/>
          <dgm:constr type="t" for="ch" forName="imageaccent2" refType="h" fact="0.7886"/>
          <dgm:constr type="w" for="ch" forName="imageaccent2" refType="w" fact="0.0329"/>
          <dgm:constr type="h" for="ch" forName="imageaccent2" refType="h" fact="0.0443"/>
          <dgm:constr type="l" for="ch" forName="text3" refType="w" fact="0.2402"/>
          <dgm:constr type="t" for="ch" forName="text3" refType="h" fact="0.2068"/>
          <dgm:constr type="w" for="ch" forName="text3" refType="w" fact="0.281"/>
          <dgm:constr type="h" for="ch" forName="text3" refType="h" fact="0.3785"/>
          <dgm:constr type="l" for="ch" forName="textaccent3" refType="w" fact="0.4307"/>
          <dgm:constr type="t" for="ch" forName="textaccent3" refType="h" fact="0.215"/>
          <dgm:constr type="w" for="ch" forName="textaccent3" refType="w" fact="0.0329"/>
          <dgm:constr type="h" for="ch" forName="textaccent3" refType="h" fact="0.0443"/>
          <dgm:constr type="l" for="ch" forName="image3" refType="w" fact="0.4796"/>
          <dgm:constr type="t" for="ch" forName="image3" refType="h" fact="0"/>
          <dgm:constr type="w" for="ch" forName="image3" refType="w" fact="0.281"/>
          <dgm:constr type="h" for="ch" forName="image3" refType="h" fact="0.3785"/>
          <dgm:constr type="l" for="ch" forName="imageaccent3" refType="w" fact="0.4879"/>
          <dgm:constr type="t" for="ch" forName="imageaccent3" refType="h" fact="0.1662"/>
          <dgm:constr type="w" for="ch" forName="imageaccent3" refType="w" fact="0.0329"/>
          <dgm:constr type="h" for="ch" forName="imageaccent3" refType="h" fact="0.0443"/>
        </dgm:constrLst>
      </dgm:if>
      <dgm:if name="Name5" axis="ch" ptType="node" func="cnt" op="equ" val="4">
        <dgm:alg type="composite">
          <dgm:param type="ar" val="1.943"/>
        </dgm:alg>
        <dgm:constrLst>
          <dgm:constr type="primFontSz" for="des" ptType="node" op="equ" val="65"/>
          <dgm:constr type="l" for="ch" forName="image2" refType="w" fact="0.5787"/>
          <dgm:constr type="t" for="ch" forName="image2" refType="h" fact="0.6208"/>
          <dgm:constr type="w" for="ch" forName="image2" refType="w" fact="0.227"/>
          <dgm:constr type="h" for="ch" forName="image2" refType="h" fact="0.3786"/>
          <dgm:constr type="l" for="ch" forName="text4" refType="w" fact="0.5787"/>
          <dgm:constr type="t" for="ch" forName="text4" refType="h" fact="0.2081"/>
          <dgm:constr type="w" for="ch" forName="text4" refType="w" fact="0.227"/>
          <dgm:constr type="h" for="ch" forName="text4" refType="h" fact="0.3786"/>
          <dgm:constr type="l" for="ch" forName="text2" refType="w" fact="0.3852"/>
          <dgm:constr type="t" for="ch" forName="text2" refType="h" fact="0.4127"/>
          <dgm:constr type="w" for="ch" forName="text2" refType="w" fact="0.227"/>
          <dgm:constr type="h" for="ch" forName="text2" refType="h" fact="0.3786"/>
          <dgm:constr type="l" for="ch" forName="image3" refType="w" fact="0.3852"/>
          <dgm:constr type="t" for="ch" forName="image3" refType="h" fact="0"/>
          <dgm:constr type="w" for="ch" forName="image3" refType="w" fact="0.227"/>
          <dgm:constr type="h" for="ch" forName="image3" refType="h" fact="0.3786"/>
          <dgm:constr type="l" for="ch" forName="text1" refType="w" fact="0.1927"/>
          <dgm:constr type="t" for="ch" forName="text1" refType="h" fact="0.6214"/>
          <dgm:constr type="w" for="ch" forName="text1" refType="w" fact="0.227"/>
          <dgm:constr type="h" for="ch" forName="text1" refType="h" fact="0.3786"/>
          <dgm:constr type="l" for="ch" forName="textaccent1" refType="w" fact="0.1998"/>
          <dgm:constr type="t" for="ch" forName="textaccent1" refType="h" fact="0.7887"/>
          <dgm:constr type="w" for="ch" forName="textaccent1" refType="w" fact="0.0265"/>
          <dgm:constr type="h" for="ch" forName="textaccent1" refType="h" fact="0.0444"/>
          <dgm:constr type="l" for="ch" forName="image1" refType="w" fact="0"/>
          <dgm:constr type="t" for="ch" forName="image1" refType="h" fact="0.4156"/>
          <dgm:constr type="w" for="ch" forName="image1" refType="w" fact="0.227"/>
          <dgm:constr type="h" for="ch" forName="image1" refType="h" fact="0.3786"/>
          <dgm:constr type="l" for="ch" forName="imageaccent1" refType="w" fact="0.1537"/>
          <dgm:constr type="t" for="ch" forName="imageaccent1" refType="h" fact="0.7417"/>
          <dgm:constr type="w" for="ch" forName="imageaccent1" refType="w" fact="0.0265"/>
          <dgm:constr type="h" for="ch" forName="imageaccent1" refType="h" fact="0.0444"/>
          <dgm:constr type="l" for="ch" forName="textaccent2" refType="w" fact="0.5407"/>
          <dgm:constr type="t" for="ch" forName="textaccent2" refType="h" fact="0.7384"/>
          <dgm:constr type="w" for="ch" forName="textaccent2" refType="w" fact="0.0265"/>
          <dgm:constr type="h" for="ch" forName="textaccent2" refType="h" fact="0.0444"/>
          <dgm:constr type="l" for="ch" forName="imageaccent2" refType="w" fact="0.5839"/>
          <dgm:constr type="t" for="ch" forName="imageaccent2" refType="h" fact="0.7904"/>
          <dgm:constr type="w" for="ch" forName="imageaccent2" refType="w" fact="0.0265"/>
          <dgm:constr type="h" for="ch" forName="imageaccent2" refType="h" fact="0.0444"/>
          <dgm:constr type="l" for="ch" forName="text3" refType="w" fact="0.1927"/>
          <dgm:constr type="t" for="ch" forName="text3" refType="h" fact="0.2087"/>
          <dgm:constr type="w" for="ch" forName="text3" refType="w" fact="0.227"/>
          <dgm:constr type="h" for="ch" forName="text3" refType="h" fact="0.3786"/>
          <dgm:constr type="l" for="ch" forName="textaccent3" refType="w" fact="0.3472"/>
          <dgm:constr type="t" for="ch" forName="textaccent3" refType="h" fact="0.2165"/>
          <dgm:constr type="w" for="ch" forName="textaccent3" refType="w" fact="0.0265"/>
          <dgm:constr type="h" for="ch" forName="textaccent3" refType="h" fact="0.0444"/>
          <dgm:constr type="l" for="ch" forName="imageaccent3" refType="w" fact="0.3904"/>
          <dgm:constr type="t" for="ch" forName="imageaccent3" refType="h" fact="0.1678"/>
          <dgm:constr type="w" for="ch" forName="imageaccent3" refType="w" fact="0.0265"/>
          <dgm:constr type="h" for="ch" forName="imageaccent3" refType="h" fact="0.0444"/>
          <dgm:constr type="l" for="ch" forName="textaccent4" refType="w" fact="0.7739"/>
          <dgm:constr type="t" for="ch" forName="textaccent4" refType="h" fact="0.3752"/>
          <dgm:constr type="w" for="ch" forName="textaccent4" refType="w" fact="0.0265"/>
          <dgm:constr type="h" for="ch" forName="textaccent4" refType="h" fact="0.0444"/>
          <dgm:constr type="l" for="ch" forName="image4" refType="w" fact="0.773"/>
          <dgm:constr type="t" for="ch" forName="image4" refType="h" fact="0.4162"/>
          <dgm:constr type="w" for="ch" forName="image4" refType="w" fact="0.227"/>
          <dgm:constr type="h" for="ch" forName="image4" refType="h" fact="0.3786"/>
          <dgm:constr type="l" for="ch" forName="imageaccent4" refType="w" fact="0.8188"/>
          <dgm:constr type="t" for="ch" forName="imageaccent4" refType="h" fact="0.4229"/>
          <dgm:constr type="w" for="ch" forName="imageaccent4" refType="w" fact="0.0265"/>
          <dgm:constr type="h" for="ch" forName="imageaccent4" refType="h" fact="0.0444"/>
        </dgm:constrLst>
      </dgm:if>
      <dgm:if name="Name6" axis="ch" ptType="node" func="cnt" op="equ" val="5">
        <dgm:alg type="composite">
          <dgm:param type="ar" val="2.3203"/>
        </dgm:alg>
        <dgm:constrLst>
          <dgm:constr type="primFontSz" for="des" ptType="node" op="equ" val="65"/>
          <dgm:constr type="l" for="ch" forName="image4" refType="w" fact="0.6491"/>
          <dgm:constr type="t" for="ch" forName="image4" refType="h" fact="0.4193"/>
          <dgm:constr type="w" for="ch" forName="image4" refType="w" fact="0.1886"/>
          <dgm:constr type="h" for="ch" forName="image4" refType="h" fact="0.3757"/>
          <dgm:constr type="l" for="ch" forName="text5" refType="w" fact="0.6491"/>
          <dgm:constr type="t" for="ch" forName="text5" refType="h" fact="0.004"/>
          <dgm:constr type="w" for="ch" forName="text5" refType="w" fact="0.1886"/>
          <dgm:constr type="h" for="ch" forName="text5" refType="h" fact="0.3757"/>
          <dgm:constr type="l" for="ch" forName="image5" refType="w" fact="0.8114"/>
          <dgm:constr type="t" for="ch" forName="image5" refType="h" fact="0.2136"/>
          <dgm:constr type="w" for="ch" forName="image5" refType="w" fact="0.1886"/>
          <dgm:constr type="h" for="ch" forName="image5" refType="h" fact="0.3757"/>
          <dgm:constr type="l" for="ch" forName="image2" refType="w" fact="0.4868"/>
          <dgm:constr type="t" for="ch" forName="image2" refType="h" fact="0.6235"/>
          <dgm:constr type="w" for="ch" forName="image2" refType="w" fact="0.1886"/>
          <dgm:constr type="h" for="ch" forName="image2" refType="h" fact="0.3757"/>
          <dgm:constr type="l" for="ch" forName="text4" refType="w" fact="0.4868"/>
          <dgm:constr type="t" for="ch" forName="text4" refType="h" fact="0.2081"/>
          <dgm:constr type="w" for="ch" forName="text4" refType="w" fact="0.1886"/>
          <dgm:constr type="h" for="ch" forName="text4" refType="h" fact="0.3757"/>
          <dgm:constr type="l" for="ch" forName="text2" refType="w" fact="0.3246"/>
          <dgm:constr type="t" for="ch" forName="text2" refType="h" fact="0.4154"/>
          <dgm:constr type="w" for="ch" forName="text2" refType="w" fact="0.1886"/>
          <dgm:constr type="h" for="ch" forName="text2" refType="h" fact="0.3757"/>
          <dgm:constr type="l" for="ch" forName="image3" refType="w" fact="0.3246"/>
          <dgm:constr type="t" for="ch" forName="image3" refType="h" fact="0"/>
          <dgm:constr type="w" for="ch" forName="image3" refType="w" fact="0.1886"/>
          <dgm:constr type="h" for="ch" forName="image3" refType="h" fact="0.3757"/>
          <dgm:constr type="l" for="ch" forName="text1" refType="w" fact="0.1623"/>
          <dgm:constr type="t" for="ch" forName="text1" refType="h" fact="0.6243"/>
          <dgm:constr type="w" for="ch" forName="text1" refType="w" fact="0.1886"/>
          <dgm:constr type="h" for="ch" forName="text1" refType="h" fact="0.3757"/>
          <dgm:constr type="l" for="ch" forName="text3" refType="w" fact="0.1623"/>
          <dgm:constr type="t" for="ch" forName="text3" refType="h" fact="0.2089"/>
          <dgm:constr type="w" for="ch" forName="text3" refType="w" fact="0.1886"/>
          <dgm:constr type="h" for="ch" forName="text3" refType="h" fact="0.3757"/>
          <dgm:constr type="l" for="ch" forName="textaccent1" refType="w" fact="0.1668"/>
          <dgm:constr type="t" for="ch" forName="textaccent1" refType="h" fact="0.7923"/>
          <dgm:constr type="w" for="ch" forName="textaccent1" refType="w" fact="0.022"/>
          <dgm:constr type="h" for="ch" forName="textaccent1" refType="h" fact="0.044"/>
          <dgm:constr type="l" for="ch" forName="image1" refType="w" fact="0"/>
          <dgm:constr type="t" for="ch" forName="image1" refType="h" fact="0.4166"/>
          <dgm:constr type="w" for="ch" forName="image1" refType="w" fact="0.1886"/>
          <dgm:constr type="h" for="ch" forName="image1" refType="h" fact="0.3757"/>
          <dgm:constr type="l" for="ch" forName="imageaccent1" refType="w" fact="0.1292"/>
          <dgm:constr type="t" for="ch" forName="imageaccent1" refType="h" fact="0.7424"/>
          <dgm:constr type="w" for="ch" forName="imageaccent1" refType="w" fact="0.022"/>
          <dgm:constr type="h" for="ch" forName="imageaccent1" refType="h" fact="0.044"/>
          <dgm:constr type="l" for="ch" forName="textaccent2" refType="w" fact="0.4544"/>
          <dgm:constr type="t" for="ch" forName="textaccent2" refType="h" fact="0.7404"/>
          <dgm:constr type="w" for="ch" forName="textaccent2" refType="w" fact="0.022"/>
          <dgm:constr type="h" for="ch" forName="textaccent2" refType="h" fact="0.044"/>
          <dgm:constr type="l" for="ch" forName="imageaccent2" refType="w" fact="0.4914"/>
          <dgm:constr type="t" for="ch" forName="imageaccent2" refType="h" fact="0.7907"/>
          <dgm:constr type="w" for="ch" forName="imageaccent2" refType="w" fact="0.022"/>
          <dgm:constr type="h" for="ch" forName="imageaccent2" refType="h" fact="0.044"/>
          <dgm:constr type="l" for="ch" forName="textaccent3" refType="w" fact="0.2915"/>
          <dgm:constr type="t" for="ch" forName="textaccent3" refType="h" fact="0.216"/>
          <dgm:constr type="w" for="ch" forName="textaccent3" refType="w" fact="0.022"/>
          <dgm:constr type="h" for="ch" forName="textaccent3" refType="h" fact="0.044"/>
          <dgm:constr type="l" for="ch" forName="imageaccent3" refType="w" fact="0.3299"/>
          <dgm:constr type="t" for="ch" forName="imageaccent3" refType="h" fact="0.1665"/>
          <dgm:constr type="w" for="ch" forName="imageaccent3" refType="w" fact="0.022"/>
          <dgm:constr type="h" for="ch" forName="imageaccent3" refType="h" fact="0.044"/>
          <dgm:constr type="l" for="ch" forName="textaccent4" refType="w" fact="0.65"/>
          <dgm:constr type="t" for="ch" forName="textaccent4" refType="h" fact="0.3746"/>
          <dgm:constr type="w" for="ch" forName="textaccent4" refType="w" fact="0.022"/>
          <dgm:constr type="h" for="ch" forName="textaccent4" refType="h" fact="0.044"/>
          <dgm:constr type="l" for="ch" forName="imageaccent4" refType="w" fact="0.6859"/>
          <dgm:constr type="t" for="ch" forName="imageaccent4" refType="h" fact="0.4261"/>
          <dgm:constr type="w" for="ch" forName="imageaccent4" refType="w" fact="0.022"/>
          <dgm:constr type="h" for="ch" forName="imageaccent4" refType="h" fact="0.044"/>
          <dgm:constr type="l" for="ch" forName="textaccent5" refType="w" fact="0.8123"/>
          <dgm:constr type="t" for="ch" forName="textaccent5" refType="h" fact="0.1724"/>
          <dgm:constr type="w" for="ch" forName="textaccent5" refType="w" fact="0.022"/>
          <dgm:constr type="h" for="ch" forName="textaccent5" refType="h" fact="0.044"/>
          <dgm:constr type="l" for="ch" forName="imageaccent5" refType="w" fact="0.849"/>
          <dgm:constr type="t" for="ch" forName="imageaccent5" refType="h" fact="0.222"/>
          <dgm:constr type="w" for="ch" forName="imageaccent5" refType="w" fact="0.022"/>
          <dgm:constr type="h" for="ch" forName="imageaccent5" refType="h" fact="0.044"/>
        </dgm:constrLst>
      </dgm:if>
      <dgm:if name="Name7" axis="ch" ptType="node" func="cnt" op="equ" val="6">
        <dgm:alg type="composite">
          <dgm:param type="ar" val="1.9179"/>
        </dgm:alg>
        <dgm:constrLst>
          <dgm:constr type="primFontSz" for="des" ptType="node" op="equ" val="65"/>
          <dgm:constr type="l" for="ch" forName="image4" refType="w" fact="0.6491"/>
          <dgm:constr type="t" for="ch" forName="image4" refType="h" fact="0.3466"/>
          <dgm:constr type="w" for="ch" forName="image4" refType="w" fact="0.1886"/>
          <dgm:constr type="h" for="ch" forName="image4" refType="h" fact="0.3106"/>
          <dgm:constr type="l" for="ch" forName="text5" refType="w" fact="0.6491"/>
          <dgm:constr type="t" for="ch" forName="text5" refType="h" fact="0.0033"/>
          <dgm:constr type="w" for="ch" forName="text5" refType="w" fact="0.1886"/>
          <dgm:constr type="h" for="ch" forName="text5" refType="h" fact="0.3106"/>
          <dgm:constr type="l" for="ch" forName="image5" refType="w" fact="0.8114"/>
          <dgm:constr type="t" for="ch" forName="image5" refType="h" fact="0.1766"/>
          <dgm:constr type="w" for="ch" forName="image5" refType="w" fact="0.1886"/>
          <dgm:constr type="h" for="ch" forName="image5" refType="h" fact="0.3106"/>
          <dgm:constr type="l" for="ch" forName="image2" refType="w" fact="0.4868"/>
          <dgm:constr type="t" for="ch" forName="image2" refType="h" fact="0.5154"/>
          <dgm:constr type="w" for="ch" forName="image2" refType="w" fact="0.1886"/>
          <dgm:constr type="h" for="ch" forName="image2" refType="h" fact="0.3106"/>
          <dgm:constr type="l" for="ch" forName="text4" refType="w" fact="0.4868"/>
          <dgm:constr type="t" for="ch" forName="text4" refType="h" fact="0.172"/>
          <dgm:constr type="w" for="ch" forName="text4" refType="w" fact="0.1886"/>
          <dgm:constr type="h" for="ch" forName="text4" refType="h" fact="0.3106"/>
          <dgm:constr type="l" for="ch" forName="text2" refType="w" fact="0.3246"/>
          <dgm:constr type="t" for="ch" forName="text2" refType="h" fact="0.3434"/>
          <dgm:constr type="w" for="ch" forName="text2" refType="w" fact="0.1886"/>
          <dgm:constr type="h" for="ch" forName="text2" refType="h" fact="0.3106"/>
          <dgm:constr type="l" for="ch" forName="image3" refType="w" fact="0.3246"/>
          <dgm:constr type="t" for="ch" forName="image3" refType="h" fact="0"/>
          <dgm:constr type="w" for="ch" forName="image3" refType="w" fact="0.1886"/>
          <dgm:constr type="h" for="ch" forName="image3" refType="h" fact="0.3106"/>
          <dgm:constr type="l" for="ch" forName="text1" refType="w" fact="0.1623"/>
          <dgm:constr type="t" for="ch" forName="text1" refType="h" fact="0.516"/>
          <dgm:constr type="w" for="ch" forName="text1" refType="w" fact="0.1886"/>
          <dgm:constr type="h" for="ch" forName="text1" refType="h" fact="0.3106"/>
          <dgm:constr type="l" for="ch" forName="text3" refType="w" fact="0.1623"/>
          <dgm:constr type="t" for="ch" forName="text3" refType="h" fact="0.1727"/>
          <dgm:constr type="w" for="ch" forName="text3" refType="w" fact="0.1886"/>
          <dgm:constr type="h" for="ch" forName="text3" refType="h" fact="0.3106"/>
          <dgm:constr type="l" for="ch" forName="textaccent1" refType="w" fact="0.1668"/>
          <dgm:constr type="t" for="ch" forName="textaccent1" refType="h" fact="0.6549"/>
          <dgm:constr type="w" for="ch" forName="textaccent1" refType="w" fact="0.022"/>
          <dgm:constr type="h" for="ch" forName="textaccent1" refType="h" fact="0.0364"/>
          <dgm:constr type="l" for="ch" forName="image1" refType="w" fact="0"/>
          <dgm:constr type="t" for="ch" forName="image1" refType="h" fact="0.3443"/>
          <dgm:constr type="w" for="ch" forName="image1" refType="w" fact="0.1886"/>
          <dgm:constr type="h" for="ch" forName="image1" refType="h" fact="0.3106"/>
          <dgm:constr type="l" for="ch" forName="imageaccent1" refType="w" fact="0.1292"/>
          <dgm:constr type="t" for="ch" forName="imageaccent1" refType="h" fact="0.6137"/>
          <dgm:constr type="w" for="ch" forName="imageaccent1" refType="w" fact="0.022"/>
          <dgm:constr type="h" for="ch" forName="imageaccent1" refType="h" fact="0.0364"/>
          <dgm:constr type="l" for="ch" forName="textaccent2" refType="w" fact="0.4544"/>
          <dgm:constr type="t" for="ch" forName="textaccent2" refType="h" fact="0.612"/>
          <dgm:constr type="w" for="ch" forName="textaccent2" refType="w" fact="0.022"/>
          <dgm:constr type="h" for="ch" forName="textaccent2" refType="h" fact="0.0364"/>
          <dgm:constr type="l" for="ch" forName="imageaccent2" refType="w" fact="0.4914"/>
          <dgm:constr type="t" for="ch" forName="imageaccent2" refType="h" fact="0.6536"/>
          <dgm:constr type="w" for="ch" forName="imageaccent2" refType="w" fact="0.022"/>
          <dgm:constr type="h" for="ch" forName="imageaccent2" refType="h" fact="0.0364"/>
          <dgm:constr type="l" for="ch" forName="textaccent3" refType="w" fact="0.2915"/>
          <dgm:constr type="t" for="ch" forName="textaccent3" refType="h" fact="0.1786"/>
          <dgm:constr type="w" for="ch" forName="textaccent3" refType="w" fact="0.022"/>
          <dgm:constr type="h" for="ch" forName="textaccent3" refType="h" fact="0.0364"/>
          <dgm:constr type="l" for="ch" forName="imageaccent3" refType="w" fact="0.3299"/>
          <dgm:constr type="t" for="ch" forName="imageaccent3" refType="h" fact="0.1376"/>
          <dgm:constr type="w" for="ch" forName="imageaccent3" refType="w" fact="0.022"/>
          <dgm:constr type="h" for="ch" forName="imageaccent3" refType="h" fact="0.0364"/>
          <dgm:constr type="l" for="ch" forName="textaccent4" refType="w" fact="0.65"/>
          <dgm:constr type="t" for="ch" forName="textaccent4" refType="h" fact="0.3096"/>
          <dgm:constr type="w" for="ch" forName="textaccent4" refType="w" fact="0.022"/>
          <dgm:constr type="h" for="ch" forName="textaccent4" refType="h" fact="0.0364"/>
          <dgm:constr type="l" for="ch" forName="imageaccent4" refType="w" fact="0.6859"/>
          <dgm:constr type="t" for="ch" forName="imageaccent4" refType="h" fact="0.3522"/>
          <dgm:constr type="w" for="ch" forName="imageaccent4" refType="w" fact="0.022"/>
          <dgm:constr type="h" for="ch" forName="imageaccent4" refType="h" fact="0.0364"/>
          <dgm:constr type="l" for="ch" forName="textaccent5" refType="w" fact="0.8123"/>
          <dgm:constr type="t" for="ch" forName="textaccent5" refType="h" fact="0.1425"/>
          <dgm:constr type="w" for="ch" forName="textaccent5" refType="w" fact="0.022"/>
          <dgm:constr type="h" for="ch" forName="textaccent5" refType="h" fact="0.0364"/>
          <dgm:constr type="l" for="ch" forName="imageaccent5" refType="w" fact="0.849"/>
          <dgm:constr type="t" for="ch" forName="imageaccent5" refType="h" fact="0.1835"/>
          <dgm:constr type="w" for="ch" forName="imageaccent5" refType="w" fact="0.022"/>
          <dgm:constr type="h" for="ch" forName="imageaccent5" refType="h" fact="0.0364"/>
          <dgm:constr type="l" for="ch" forName="image6" refType="w" fact="0.6491"/>
          <dgm:constr type="t" for="ch" forName="image6" refType="h" fact="0.6894"/>
          <dgm:constr type="w" for="ch" forName="image6" refType="w" fact="0.1886"/>
          <dgm:constr type="h" for="ch" forName="image6" refType="h" fact="0.3106"/>
          <dgm:constr type="l" for="ch" forName="text6" refType="w" fact="0.8114"/>
          <dgm:constr type="t" for="ch" forName="text6" refType="h" fact="0.5194"/>
          <dgm:constr type="w" for="ch" forName="text6" refType="w" fact="0.1886"/>
          <dgm:constr type="h" for="ch" forName="text6" refType="h" fact="0.3106"/>
          <dgm:constr type="l" for="ch" forName="imageaccent6" refType="w" fact="0.8138"/>
          <dgm:constr type="t" for="ch" forName="imageaccent6" refType="h" fact="0.8257"/>
          <dgm:constr type="w" for="ch" forName="imageaccent6" refType="w" fact="0.022"/>
          <dgm:constr type="h" for="ch" forName="imageaccent6" refType="h" fact="0.0364"/>
          <dgm:constr type="l" for="ch" forName="textaccent6" refType="w" fact="0.8488"/>
          <dgm:constr type="t" for="ch" forName="textaccent6" refType="h" fact="0.7914"/>
          <dgm:constr type="w" for="ch" forName="textaccent6" refType="w" fact="0.022"/>
          <dgm:constr type="h" for="ch" forName="textaccent6" refType="h" fact="0.0364"/>
        </dgm:constrLst>
      </dgm:if>
      <dgm:if name="Name8" axis="ch" ptType="node" func="cnt" op="equ" val="7">
        <dgm:alg type="composite">
          <dgm:param type="ar" val="1.6382"/>
        </dgm:alg>
        <dgm:constrLst>
          <dgm:constr type="primFontSz" for="des" ptType="node" op="equ" val="65"/>
          <dgm:constr type="l" for="ch" forName="image4" refType="w" fact="0.6491"/>
          <dgm:constr type="t" for="ch" forName="image4" refType="h" fact="0.2961"/>
          <dgm:constr type="w" for="ch" forName="image4" refType="w" fact="0.1886"/>
          <dgm:constr type="h" for="ch" forName="image4" refType="h" fact="0.2653"/>
          <dgm:constr type="l" for="ch" forName="text5" refType="w" fact="0.6491"/>
          <dgm:constr type="t" for="ch" forName="text5" refType="h" fact="0.0028"/>
          <dgm:constr type="w" for="ch" forName="text5" refType="w" fact="0.1886"/>
          <dgm:constr type="h" for="ch" forName="text5" refType="h" fact="0.2653"/>
          <dgm:constr type="l" for="ch" forName="image5" refType="w" fact="0.8114"/>
          <dgm:constr type="t" for="ch" forName="image5" refType="h" fact="0.1508"/>
          <dgm:constr type="w" for="ch" forName="image5" refType="w" fact="0.1886"/>
          <dgm:constr type="h" for="ch" forName="image5" refType="h" fact="0.2653"/>
          <dgm:constr type="l" for="ch" forName="image2" refType="w" fact="0.4868"/>
          <dgm:constr type="t" for="ch" forName="image2" refType="h" fact="0.4402"/>
          <dgm:constr type="w" for="ch" forName="image2" refType="w" fact="0.1886"/>
          <dgm:constr type="h" for="ch" forName="image2" refType="h" fact="0.2653"/>
          <dgm:constr type="l" for="ch" forName="text4" refType="w" fact="0.4868"/>
          <dgm:constr type="t" for="ch" forName="text4" refType="h" fact="0.1469"/>
          <dgm:constr type="w" for="ch" forName="text4" refType="w" fact="0.1886"/>
          <dgm:constr type="h" for="ch" forName="text4" refType="h" fact="0.2653"/>
          <dgm:constr type="l" for="ch" forName="text2" refType="w" fact="0.3246"/>
          <dgm:constr type="t" for="ch" forName="text2" refType="h" fact="0.2933"/>
          <dgm:constr type="w" for="ch" forName="text2" refType="w" fact="0.1886"/>
          <dgm:constr type="h" for="ch" forName="text2" refType="h" fact="0.2653"/>
          <dgm:constr type="l" for="ch" forName="image3" refType="w" fact="0.3246"/>
          <dgm:constr type="t" for="ch" forName="image3" refType="h" fact="0"/>
          <dgm:constr type="w" for="ch" forName="image3" refType="w" fact="0.1886"/>
          <dgm:constr type="h" for="ch" forName="image3" refType="h" fact="0.2653"/>
          <dgm:constr type="l" for="ch" forName="text1" refType="w" fact="0.1623"/>
          <dgm:constr type="t" for="ch" forName="text1" refType="h" fact="0.4408"/>
          <dgm:constr type="w" for="ch" forName="text1" refType="w" fact="0.1886"/>
          <dgm:constr type="h" for="ch" forName="text1" refType="h" fact="0.2653"/>
          <dgm:constr type="l" for="ch" forName="text3" refType="w" fact="0.1623"/>
          <dgm:constr type="t" for="ch" forName="text3" refType="h" fact="0.1475"/>
          <dgm:constr type="w" for="ch" forName="text3" refType="w" fact="0.1886"/>
          <dgm:constr type="h" for="ch" forName="text3" refType="h" fact="0.2653"/>
          <dgm:constr type="l" for="ch" forName="textaccent1" refType="w" fact="0.1668"/>
          <dgm:constr type="t" for="ch" forName="textaccent1" refType="h" fact="0.5594"/>
          <dgm:constr type="w" for="ch" forName="textaccent1" refType="w" fact="0.022"/>
          <dgm:constr type="h" for="ch" forName="textaccent1" refType="h" fact="0.0311"/>
          <dgm:constr type="l" for="ch" forName="image1" refType="w" fact="0"/>
          <dgm:constr type="t" for="ch" forName="image1" refType="h" fact="0.2941"/>
          <dgm:constr type="w" for="ch" forName="image1" refType="w" fact="0.1886"/>
          <dgm:constr type="h" for="ch" forName="image1" refType="h" fact="0.2653"/>
          <dgm:constr type="l" for="ch" forName="imageaccent1" refType="w" fact="0.1292"/>
          <dgm:constr type="t" for="ch" forName="imageaccent1" refType="h" fact="0.5242"/>
          <dgm:constr type="w" for="ch" forName="imageaccent1" refType="w" fact="0.022"/>
          <dgm:constr type="h" for="ch" forName="imageaccent1" refType="h" fact="0.0311"/>
          <dgm:constr type="l" for="ch" forName="textaccent2" refType="w" fact="0.4544"/>
          <dgm:constr type="t" for="ch" forName="textaccent2" refType="h" fact="0.5228"/>
          <dgm:constr type="w" for="ch" forName="textaccent2" refType="w" fact="0.022"/>
          <dgm:constr type="h" for="ch" forName="textaccent2" refType="h" fact="0.0311"/>
          <dgm:constr type="l" for="ch" forName="imageaccent2" refType="w" fact="0.4914"/>
          <dgm:constr type="t" for="ch" forName="imageaccent2" refType="h" fact="0.5583"/>
          <dgm:constr type="w" for="ch" forName="imageaccent2" refType="w" fact="0.022"/>
          <dgm:constr type="h" for="ch" forName="imageaccent2" refType="h" fact="0.0311"/>
          <dgm:constr type="l" for="ch" forName="textaccent3" refType="w" fact="0.2907"/>
          <dgm:constr type="t" for="ch" forName="textaccent3" refType="h" fact="0.1511"/>
          <dgm:constr type="w" for="ch" forName="textaccent3" refType="w" fact="0.022"/>
          <dgm:constr type="h" for="ch" forName="textaccent3" refType="h" fact="0.0311"/>
          <dgm:constr type="l" for="ch" forName="imageaccent3" refType="w" fact="0.3299"/>
          <dgm:constr type="t" for="ch" forName="imageaccent3" refType="h" fact="0.1175"/>
          <dgm:constr type="w" for="ch" forName="imageaccent3" refType="w" fact="0.022"/>
          <dgm:constr type="h" for="ch" forName="imageaccent3" refType="h" fact="0.0311"/>
          <dgm:constr type="l" for="ch" forName="textaccent4" refType="w" fact="0.65"/>
          <dgm:constr type="t" for="ch" forName="textaccent4" refType="h" fact="0.2645"/>
          <dgm:constr type="w" for="ch" forName="textaccent4" refType="w" fact="0.022"/>
          <dgm:constr type="h" for="ch" forName="textaccent4" refType="h" fact="0.0311"/>
          <dgm:constr type="l" for="ch" forName="imageaccent4" refType="w" fact="0.6859"/>
          <dgm:constr type="t" for="ch" forName="imageaccent4" refType="h" fact="0.3008"/>
          <dgm:constr type="w" for="ch" forName="imageaccent4" refType="w" fact="0.022"/>
          <dgm:constr type="h" for="ch" forName="imageaccent4" refType="h" fact="0.0311"/>
          <dgm:constr type="l" for="ch" forName="textaccent5" refType="w" fact="0.8123"/>
          <dgm:constr type="t" for="ch" forName="textaccent5" refType="h" fact="0.1217"/>
          <dgm:constr type="w" for="ch" forName="textaccent5" refType="w" fact="0.022"/>
          <dgm:constr type="h" for="ch" forName="textaccent5" refType="h" fact="0.0311"/>
          <dgm:constr type="l" for="ch" forName="imageaccent5" refType="w" fact="0.849"/>
          <dgm:constr type="t" for="ch" forName="imageaccent5" refType="h" fact="0.1567"/>
          <dgm:constr type="w" for="ch" forName="imageaccent5" refType="w" fact="0.022"/>
          <dgm:constr type="h" for="ch" forName="imageaccent5" refType="h" fact="0.0311"/>
          <dgm:constr type="l" for="ch" forName="image6" refType="w" fact="0.6491"/>
          <dgm:constr type="t" for="ch" forName="image6" refType="h" fact="0.5889"/>
          <dgm:constr type="w" for="ch" forName="image6" refType="w" fact="0.1886"/>
          <dgm:constr type="h" for="ch" forName="image6" refType="h" fact="0.2653"/>
          <dgm:constr type="l" for="ch" forName="text6" refType="w" fact="0.8114"/>
          <dgm:constr type="t" for="ch" forName="text6" refType="h" fact="0.4436"/>
          <dgm:constr type="w" for="ch" forName="text6" refType="w" fact="0.1886"/>
          <dgm:constr type="h" for="ch" forName="text6" refType="h" fact="0.2653"/>
          <dgm:constr type="l" for="ch" forName="imageaccent6" refType="w" fact="0.8138"/>
          <dgm:constr type="t" for="ch" forName="imageaccent6" refType="h" fact="0.7053"/>
          <dgm:constr type="w" for="ch" forName="imageaccent6" refType="w" fact="0.022"/>
          <dgm:constr type="h" for="ch" forName="imageaccent6" refType="h" fact="0.0311"/>
          <dgm:constr type="l" for="ch" forName="textaccent6" refType="w" fact="0.8488"/>
          <dgm:constr type="t" for="ch" forName="textaccent6" refType="h" fact="0.676"/>
          <dgm:constr type="w" for="ch" forName="textaccent6" refType="w" fact="0.022"/>
          <dgm:constr type="h" for="ch" forName="textaccent6" refType="h" fact="0.0311"/>
          <dgm:constr type="l" for="ch" forName="text7" refType="w" fact="0.3244"/>
          <dgm:constr type="t" for="ch" forName="text7" refType="h" fact="0.5872"/>
          <dgm:constr type="w" for="ch" forName="text7" refType="w" fact="0.1886"/>
          <dgm:constr type="h" for="ch" forName="text7" refType="h" fact="0.2653"/>
          <dgm:constr type="l" for="ch" forName="image7" refType="w" fact="0.1622"/>
          <dgm:constr type="t" for="ch" forName="image7" refType="h" fact="0.7347"/>
          <dgm:constr type="w" for="ch" forName="image7" refType="w" fact="0.1886"/>
          <dgm:constr type="h" for="ch" forName="image7" refType="h" fact="0.2653"/>
          <dgm:constr type="l" for="ch" forName="imageaccent7" refType="w" fact="0.2905"/>
          <dgm:constr type="t" for="ch" forName="imageaccent7" refType="h" fact="0.7384"/>
          <dgm:constr type="w" for="ch" forName="imageaccent7" refType="w" fact="0.022"/>
          <dgm:constr type="h" for="ch" forName="imageaccent7" refType="h" fact="0.0311"/>
          <dgm:constr type="l" for="ch" forName="textaccent7" refType="w" fact="0.3298"/>
          <dgm:constr type="t" for="ch" forName="textaccent7" refType="h" fact="0.7048"/>
          <dgm:constr type="w" for="ch" forName="textaccent7" refType="w" fact="0.022"/>
          <dgm:constr type="h" for="ch" forName="textaccent7" refType="h" fact="0.0311"/>
        </dgm:constrLst>
      </dgm:if>
      <dgm:if name="Name9" axis="ch" ptType="node" func="cnt" op="equ" val="8">
        <dgm:alg type="composite">
          <dgm:param type="ar" val="1.8974"/>
        </dgm:alg>
        <dgm:constrLst>
          <dgm:constr type="primFontSz" for="des" ptType="node" op="equ" val="65"/>
          <dgm:constr type="l" for="ch" forName="image4" refType="w" fact="0.5589"/>
          <dgm:constr type="t" for="ch" forName="image4" refType="h" fact="0.2952"/>
          <dgm:constr type="w" for="ch" forName="image4" refType="w" fact="0.1624"/>
          <dgm:constr type="h" for="ch" forName="image4" refType="h" fact="0.2645"/>
          <dgm:constr type="l" for="ch" forName="text5" refType="w" fact="0.5589"/>
          <dgm:constr type="t" for="ch" forName="text5" refType="h" fact="0.0028"/>
          <dgm:constr type="w" for="ch" forName="text5" refType="w" fact="0.1624"/>
          <dgm:constr type="h" for="ch" forName="text5" refType="h" fact="0.2645"/>
          <dgm:constr type="l" for="ch" forName="image5" refType="w" fact="0.6986"/>
          <dgm:constr type="t" for="ch" forName="image5" refType="h" fact="0.1504"/>
          <dgm:constr type="w" for="ch" forName="image5" refType="w" fact="0.1624"/>
          <dgm:constr type="h" for="ch" forName="image5" refType="h" fact="0.2645"/>
          <dgm:constr type="l" for="ch" forName="image2" refType="w" fact="0.4192"/>
          <dgm:constr type="t" for="ch" forName="image2" refType="h" fact="0.439"/>
          <dgm:constr type="w" for="ch" forName="image2" refType="w" fact="0.1624"/>
          <dgm:constr type="h" for="ch" forName="image2" refType="h" fact="0.2645"/>
          <dgm:constr type="l" for="ch" forName="text4" refType="w" fact="0.4192"/>
          <dgm:constr type="t" for="ch" forName="text4" refType="h" fact="0.1465"/>
          <dgm:constr type="w" for="ch" forName="text4" refType="w" fact="0.1624"/>
          <dgm:constr type="h" for="ch" forName="text4" refType="h" fact="0.2645"/>
          <dgm:constr type="l" for="ch" forName="text2" refType="w" fact="0.2794"/>
          <dgm:constr type="t" for="ch" forName="text2" refType="h" fact="0.2925"/>
          <dgm:constr type="w" for="ch" forName="text2" refType="w" fact="0.1624"/>
          <dgm:constr type="h" for="ch" forName="text2" refType="h" fact="0.2645"/>
          <dgm:constr type="l" for="ch" forName="image3" refType="w" fact="0.2794"/>
          <dgm:constr type="t" for="ch" forName="image3" refType="h" fact="0"/>
          <dgm:constr type="w" for="ch" forName="image3" refType="w" fact="0.1624"/>
          <dgm:constr type="h" for="ch" forName="image3" refType="h" fact="0.2645"/>
          <dgm:constr type="l" for="ch" forName="text1" refType="w" fact="0.1397"/>
          <dgm:constr type="t" for="ch" forName="text1" refType="h" fact="0.4395"/>
          <dgm:constr type="w" for="ch" forName="text1" refType="w" fact="0.1624"/>
          <dgm:constr type="h" for="ch" forName="text1" refType="h" fact="0.2645"/>
          <dgm:constr type="l" for="ch" forName="text3" refType="w" fact="0.1397"/>
          <dgm:constr type="t" for="ch" forName="text3" refType="h" fact="0.1471"/>
          <dgm:constr type="w" for="ch" forName="text3" refType="w" fact="0.1624"/>
          <dgm:constr type="h" for="ch" forName="text3" refType="h" fact="0.2645"/>
          <dgm:constr type="l" for="ch" forName="textaccent1" refType="w" fact="0.1436"/>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4"/>
          <dgm:constr type="h" for="ch" forName="image1" refType="h" fact="0.2645"/>
          <dgm:constr type="l" for="ch" forName="imageaccent1" refType="w" fact="0.1112"/>
          <dgm:constr type="t" for="ch" forName="imageaccent1" refType="h" fact="0.5227"/>
          <dgm:constr type="w" for="ch" forName="imageaccent1" refType="w" fact="0.0189"/>
          <dgm:constr type="h" for="ch" forName="imageaccent1" refType="h" fact="0.031"/>
          <dgm:constr type="l" for="ch" forName="textaccent2" refType="w" fact="0.3912"/>
          <dgm:constr type="t" for="ch" forName="textaccent2" refType="h" fact="0.5213"/>
          <dgm:constr type="w" for="ch" forName="textaccent2" refType="w" fact="0.0189"/>
          <dgm:constr type="h" for="ch" forName="textaccent2" refType="h" fact="0.031"/>
          <dgm:constr type="l" for="ch" forName="imageaccent2" refType="w" fact="0.4231"/>
          <dgm:constr type="t" for="ch" forName="imageaccent2" refType="h" fact="0.5567"/>
          <dgm:constr type="w" for="ch" forName="imageaccent2" refType="w" fact="0.0189"/>
          <dgm:constr type="h" for="ch" forName="imageaccent2" refType="h" fact="0.031"/>
          <dgm:constr type="l" for="ch" forName="textaccent3" refType="w" fact="0.2502"/>
          <dgm:constr type="t" for="ch" forName="textaccent3" refType="h" fact="0.1507"/>
          <dgm:constr type="w" for="ch" forName="textaccent3" refType="w" fact="0.0189"/>
          <dgm:constr type="h" for="ch" forName="textaccent3" refType="h" fact="0.031"/>
          <dgm:constr type="l" for="ch" forName="imageaccent3" refType="w" fact="0.2841"/>
          <dgm:constr type="t" for="ch" forName="imageaccent3" refType="h" fact="0.1172"/>
          <dgm:constr type="w" for="ch" forName="imageaccent3" refType="w" fact="0.0189"/>
          <dgm:constr type="h" for="ch" forName="imageaccent3" refType="h" fact="0.031"/>
          <dgm:constr type="l" for="ch" forName="textaccent4" refType="w" fact="0.5596"/>
          <dgm:constr type="t" for="ch" forName="textaccent4" refType="h" fact="0.2637"/>
          <dgm:constr type="w" for="ch" forName="textaccent4" refType="w" fact="0.0189"/>
          <dgm:constr type="h" for="ch" forName="textaccent4" refType="h" fact="0.031"/>
          <dgm:constr type="l" for="ch" forName="imageaccent4" refType="w" fact="0.5905"/>
          <dgm:constr type="t" for="ch" forName="imageaccent4" refType="h" fact="0.3"/>
          <dgm:constr type="w" for="ch" forName="imageaccent4" refType="w" fact="0.0189"/>
          <dgm:constr type="h" for="ch" forName="imageaccent4" refType="h" fact="0.031"/>
          <dgm:constr type="l" for="ch" forName="textaccent5" refType="w" fact="0.6993"/>
          <dgm:constr type="t" for="ch" forName="textaccent5" refType="h" fact="0.1214"/>
          <dgm:constr type="w" for="ch" forName="textaccent5" refType="w" fact="0.0189"/>
          <dgm:constr type="h" for="ch" forName="textaccent5" refType="h" fact="0.031"/>
          <dgm:constr type="l" for="ch" forName="imageaccent5" refType="w" fact="0.731"/>
          <dgm:constr type="t" for="ch" forName="imageaccent5" refType="h" fact="0.1563"/>
          <dgm:constr type="w" for="ch" forName="imageaccent5" refType="w" fact="0.0189"/>
          <dgm:constr type="h" for="ch" forName="imageaccent5" refType="h" fact="0.031"/>
          <dgm:constr type="l" for="ch" forName="image6" refType="w" fact="0.5589"/>
          <dgm:constr type="t" for="ch" forName="image6" refType="h" fact="0.5872"/>
          <dgm:constr type="w" for="ch" forName="image6" refType="w" fact="0.1624"/>
          <dgm:constr type="h" for="ch" forName="image6" refType="h" fact="0.2645"/>
          <dgm:constr type="l" for="ch" forName="text6" refType="w" fact="0.6986"/>
          <dgm:constr type="t" for="ch" forName="text6" refType="h" fact="0.4424"/>
          <dgm:constr type="w" for="ch" forName="text6" refType="w" fact="0.1624"/>
          <dgm:constr type="h" for="ch" forName="text6" refType="h" fact="0.2645"/>
          <dgm:constr type="l" for="ch" forName="imageaccent6" refType="w" fact="0.7007"/>
          <dgm:constr type="t" for="ch" forName="imageaccent6" refType="h" fact="0.7033"/>
          <dgm:constr type="w" for="ch" forName="imageaccent6" refType="w" fact="0.0189"/>
          <dgm:constr type="h" for="ch" forName="imageaccent6" refType="h" fact="0.031"/>
          <dgm:constr type="l" for="ch" forName="textaccent6" refType="w" fact="0.7308"/>
          <dgm:constr type="t" for="ch" forName="textaccent6" refType="h" fact="0.6741"/>
          <dgm:constr type="w" for="ch" forName="textaccent6" refType="w" fact="0.0189"/>
          <dgm:constr type="h" for="ch" forName="textaccent6" refType="h" fact="0.031"/>
          <dgm:constr type="l" for="ch" forName="text7" refType="w" fact="0.2793"/>
          <dgm:constr type="t" for="ch" forName="text7" refType="h" fact="0.5856"/>
          <dgm:constr type="w" for="ch" forName="text7" refType="w" fact="0.1624"/>
          <dgm:constr type="h" for="ch" forName="text7" refType="h" fact="0.2645"/>
          <dgm:constr type="l" for="ch" forName="image7" refType="w" fact="0.1396"/>
          <dgm:constr type="t" for="ch" forName="image7" refType="h" fact="0.7326"/>
          <dgm:constr type="w" for="ch" forName="image7" refType="w" fact="0.1624"/>
          <dgm:constr type="h" for="ch" forName="image7" refType="h" fact="0.2645"/>
          <dgm:constr type="l" for="ch" forName="imageaccent7" refType="w" fact="0.2501"/>
          <dgm:constr type="t" for="ch" forName="imageaccent7" refType="h" fact="0.7363"/>
          <dgm:constr type="w" for="ch" forName="imageaccent7" refType="w" fact="0.0189"/>
          <dgm:constr type="h" for="ch" forName="imageaccent7" refType="h" fact="0.031"/>
          <dgm:constr type="l" for="ch" forName="textaccent7" refType="w" fact="0.284"/>
          <dgm:constr type="t" for="ch" forName="textaccent7" refType="h" fact="0.7028"/>
          <dgm:constr type="w" for="ch" forName="textaccent7" refType="w" fact="0.0189"/>
          <dgm:constr type="h" for="ch" forName="textaccent7" refType="h" fact="0.031"/>
          <dgm:constr type="l" for="ch" forName="image8" refType="w" fact="0.6979"/>
          <dgm:constr type="t" for="ch" forName="image8" refType="h" fact="0.7355"/>
          <dgm:constr type="w" for="ch" forName="image8" refType="w" fact="0.1624"/>
          <dgm:constr type="h" for="ch" forName="image8" refType="h" fact="0.2645"/>
          <dgm:constr type="l" for="ch" forName="text8" refType="w" fact="0.8376"/>
          <dgm:constr type="t" for="ch" forName="text8" refType="h" fact="0.5906"/>
          <dgm:constr type="w" for="ch" forName="text8" refType="w" fact="0.1624"/>
          <dgm:constr type="h" for="ch" forName="text8" refType="h" fact="0.2645"/>
          <dgm:constr type="l" for="ch" forName="imageaccent8" refType="w" fact="0.8397"/>
          <dgm:constr type="t" for="ch" forName="imageaccent8" refType="h" fact="0.8516"/>
          <dgm:constr type="w" for="ch" forName="imageaccent8" refType="w" fact="0.0189"/>
          <dgm:constr type="h" for="ch" forName="imageaccent8" refType="h" fact="0.031"/>
          <dgm:constr type="l" for="ch" forName="textaccent8" refType="w" fact="0.8698"/>
          <dgm:constr type="t" for="ch" forName="textaccent8" refType="h" fact="0.8223"/>
          <dgm:constr type="w" for="ch" forName="textaccent8" refType="w" fact="0.0189"/>
          <dgm:constr type="h" for="ch" forName="textaccent8" refType="h" fact="0.031"/>
        </dgm:constrLst>
      </dgm:if>
      <dgm:if name="Name10" axis="ch" ptType="node" func="cnt" op="equ" val="9">
        <dgm:alg type="composite">
          <dgm:param type="ar" val="1.8986"/>
        </dgm:alg>
        <dgm:constrLst>
          <dgm:constr type="primFontSz" for="des" ptType="node" op="equ" val="65"/>
          <dgm:constr type="l" for="ch" forName="image4" refType="w" fact="0.5585"/>
          <dgm:constr type="t" for="ch" forName="image4" refType="h" fact="0.2952"/>
          <dgm:constr type="w" for="ch" forName="image4" refType="w" fact="0.1623"/>
          <dgm:constr type="h" for="ch" forName="image4" refType="h" fact="0.2645"/>
          <dgm:constr type="l" for="ch" forName="text5" refType="w" fact="0.5585"/>
          <dgm:constr type="t" for="ch" forName="text5" refType="h" fact="0.0028"/>
          <dgm:constr type="w" for="ch" forName="text5" refType="w" fact="0.1623"/>
          <dgm:constr type="h" for="ch" forName="text5" refType="h" fact="0.2645"/>
          <dgm:constr type="l" for="ch" forName="image5" refType="w" fact="0.6982"/>
          <dgm:constr type="t" for="ch" forName="image5" refType="h" fact="0.1504"/>
          <dgm:constr type="w" for="ch" forName="image5" refType="w" fact="0.1623"/>
          <dgm:constr type="h" for="ch" forName="image5" refType="h" fact="0.2645"/>
          <dgm:constr type="l" for="ch" forName="image2" refType="w" fact="0.4189"/>
          <dgm:constr type="t" for="ch" forName="image2" refType="h" fact="0.439"/>
          <dgm:constr type="w" for="ch" forName="image2" refType="w" fact="0.1623"/>
          <dgm:constr type="h" for="ch" forName="image2" refType="h" fact="0.2645"/>
          <dgm:constr type="l" for="ch" forName="text4" refType="w" fact="0.4189"/>
          <dgm:constr type="t" for="ch" forName="text4" refType="h" fact="0.1465"/>
          <dgm:constr type="w" for="ch" forName="text4" refType="w" fact="0.1623"/>
          <dgm:constr type="h" for="ch" forName="text4" refType="h" fact="0.2645"/>
          <dgm:constr type="l" for="ch" forName="text2" refType="w" fact="0.2793"/>
          <dgm:constr type="t" for="ch" forName="text2" refType="h" fact="0.2925"/>
          <dgm:constr type="w" for="ch" forName="text2" refType="w" fact="0.1623"/>
          <dgm:constr type="h" for="ch" forName="text2" refType="h" fact="0.2645"/>
          <dgm:constr type="l" for="ch" forName="image3" refType="w" fact="0.2793"/>
          <dgm:constr type="t" for="ch" forName="image3" refType="h" fact="0"/>
          <dgm:constr type="w" for="ch" forName="image3" refType="w" fact="0.1623"/>
          <dgm:constr type="h" for="ch" forName="image3" refType="h" fact="0.2645"/>
          <dgm:constr type="l" for="ch" forName="text1" refType="w" fact="0.1396"/>
          <dgm:constr type="t" for="ch" forName="text1" refType="h" fact="0.4395"/>
          <dgm:constr type="w" for="ch" forName="text1" refType="w" fact="0.1623"/>
          <dgm:constr type="h" for="ch" forName="text1" refType="h" fact="0.2645"/>
          <dgm:constr type="l" for="ch" forName="text3" refType="w" fact="0.1396"/>
          <dgm:constr type="t" for="ch" forName="text3" refType="h" fact="0.1471"/>
          <dgm:constr type="w" for="ch" forName="text3" refType="w" fact="0.1623"/>
          <dgm:constr type="h" for="ch" forName="text3" refType="h" fact="0.2645"/>
          <dgm:constr type="l" for="ch" forName="textaccent1" refType="w" fact="0.1435"/>
          <dgm:constr type="t" for="ch" forName="textaccent1" refType="h" fact="0.5578"/>
          <dgm:constr type="w" for="ch" forName="textaccent1" refType="w" fact="0.0189"/>
          <dgm:constr type="h" for="ch" forName="textaccent1" refType="h" fact="0.031"/>
          <dgm:constr type="l" for="ch" forName="image1" refType="w" fact="0"/>
          <dgm:constr type="t" for="ch" forName="image1" refType="h" fact="0.2933"/>
          <dgm:constr type="w" for="ch" forName="image1" refType="w" fact="0.1623"/>
          <dgm:constr type="h" for="ch" forName="image1" refType="h" fact="0.2645"/>
          <dgm:constr type="l" for="ch" forName="imageaccent1" refType="w" fact="0.1111"/>
          <dgm:constr type="t" for="ch" forName="imageaccent1" refType="h" fact="0.5227"/>
          <dgm:constr type="w" for="ch" forName="imageaccent1" refType="w" fact="0.0189"/>
          <dgm:constr type="h" for="ch" forName="imageaccent1" refType="h" fact="0.031"/>
          <dgm:constr type="l" for="ch" forName="textaccent2" refType="w" fact="0.391"/>
          <dgm:constr type="t" for="ch" forName="textaccent2" refType="h" fact="0.5213"/>
          <dgm:constr type="w" for="ch" forName="textaccent2" refType="w" fact="0.0189"/>
          <dgm:constr type="h" for="ch" forName="textaccent2" refType="h" fact="0.031"/>
          <dgm:constr type="l" for="ch" forName="imageaccent2" refType="w" fact="0.4228"/>
          <dgm:constr type="t" for="ch" forName="imageaccent2" refType="h" fact="0.5567"/>
          <dgm:constr type="w" for="ch" forName="imageaccent2" refType="w" fact="0.0189"/>
          <dgm:constr type="h" for="ch" forName="imageaccent2" refType="h" fact="0.031"/>
          <dgm:constr type="l" for="ch" forName="textaccent3" refType="w" fact="0.2501"/>
          <dgm:constr type="t" for="ch" forName="textaccent3" refType="h" fact="0.1507"/>
          <dgm:constr type="w" for="ch" forName="textaccent3" refType="w" fact="0.0189"/>
          <dgm:constr type="h" for="ch" forName="textaccent3" refType="h" fact="0.031"/>
          <dgm:constr type="l" for="ch" forName="imageaccent3" refType="w" fact="0.2839"/>
          <dgm:constr type="t" for="ch" forName="imageaccent3" refType="h" fact="0.1172"/>
          <dgm:constr type="w" for="ch" forName="imageaccent3" refType="w" fact="0.0189"/>
          <dgm:constr type="h" for="ch" forName="imageaccent3" refType="h" fact="0.031"/>
          <dgm:constr type="l" for="ch" forName="textaccent4" refType="w" fact="0.5593"/>
          <dgm:constr type="t" for="ch" forName="textaccent4" refType="h" fact="0.2637"/>
          <dgm:constr type="w" for="ch" forName="textaccent4" refType="w" fact="0.0189"/>
          <dgm:constr type="h" for="ch" forName="textaccent4" refType="h" fact="0.031"/>
          <dgm:constr type="l" for="ch" forName="imageaccent4" refType="w" fact="0.5901"/>
          <dgm:constr type="t" for="ch" forName="imageaccent4" refType="h" fact="0.3"/>
          <dgm:constr type="w" for="ch" forName="imageaccent4" refType="w" fact="0.0189"/>
          <dgm:constr type="h" for="ch" forName="imageaccent4" refType="h" fact="0.031"/>
          <dgm:constr type="l" for="ch" forName="textaccent5" refType="w" fact="0.6989"/>
          <dgm:constr type="t" for="ch" forName="textaccent5" refType="h" fact="0.1214"/>
          <dgm:constr type="w" for="ch" forName="textaccent5" refType="w" fact="0.0189"/>
          <dgm:constr type="h" for="ch" forName="textaccent5" refType="h" fact="0.031"/>
          <dgm:constr type="l" for="ch" forName="imageaccent5" refType="w" fact="0.7305"/>
          <dgm:constr type="t" for="ch" forName="imageaccent5" refType="h" fact="0.1563"/>
          <dgm:constr type="w" for="ch" forName="imageaccent5" refType="w" fact="0.0189"/>
          <dgm:constr type="h" for="ch" forName="imageaccent5" refType="h" fact="0.031"/>
          <dgm:constr type="l" for="ch" forName="image6" refType="w" fact="0.5585"/>
          <dgm:constr type="t" for="ch" forName="image6" refType="h" fact="0.5872"/>
          <dgm:constr type="w" for="ch" forName="image6" refType="w" fact="0.1623"/>
          <dgm:constr type="h" for="ch" forName="image6" refType="h" fact="0.2645"/>
          <dgm:constr type="l" for="ch" forName="text6" refType="w" fact="0.6982"/>
          <dgm:constr type="t" for="ch" forName="text6" refType="h" fact="0.4424"/>
          <dgm:constr type="w" for="ch" forName="text6" refType="w" fact="0.1623"/>
          <dgm:constr type="h" for="ch" forName="text6" refType="h" fact="0.2645"/>
          <dgm:constr type="l" for="ch" forName="imageaccent6" refType="w" fact="0.7002"/>
          <dgm:constr type="t" for="ch" forName="imageaccent6" refType="h" fact="0.7033"/>
          <dgm:constr type="w" for="ch" forName="imageaccent6" refType="w" fact="0.0189"/>
          <dgm:constr type="h" for="ch" forName="imageaccent6" refType="h" fact="0.031"/>
          <dgm:constr type="l" for="ch" forName="textaccent6" refType="w" fact="0.7303"/>
          <dgm:constr type="t" for="ch" forName="textaccent6" refType="h" fact="0.6741"/>
          <dgm:constr type="w" for="ch" forName="textaccent6" refType="w" fact="0.0189"/>
          <dgm:constr type="h" for="ch" forName="textaccent6" refType="h" fact="0.031"/>
          <dgm:constr type="l" for="ch" forName="text7" refType="w" fact="0.2792"/>
          <dgm:constr type="t" for="ch" forName="text7" refType="h" fact="0.5856"/>
          <dgm:constr type="w" for="ch" forName="text7" refType="w" fact="0.1623"/>
          <dgm:constr type="h" for="ch" forName="text7" refType="h" fact="0.2645"/>
          <dgm:constr type="l" for="ch" forName="image7" refType="w" fact="0.1395"/>
          <dgm:constr type="t" for="ch" forName="image7" refType="h" fact="0.7326"/>
          <dgm:constr type="w" for="ch" forName="image7" refType="w" fact="0.1623"/>
          <dgm:constr type="h" for="ch" forName="image7" refType="h" fact="0.2645"/>
          <dgm:constr type="l" for="ch" forName="imageaccent7" refType="w" fact="0.25"/>
          <dgm:constr type="t" for="ch" forName="imageaccent7" refType="h" fact="0.7363"/>
          <dgm:constr type="w" for="ch" forName="imageaccent7" refType="w" fact="0.0189"/>
          <dgm:constr type="h" for="ch" forName="imageaccent7" refType="h" fact="0.031"/>
          <dgm:constr type="l" for="ch" forName="textaccent7" refType="w" fact="0.2838"/>
          <dgm:constr type="t" for="ch" forName="textaccent7" refType="h" fact="0.7028"/>
          <dgm:constr type="w" for="ch" forName="textaccent7" refType="w" fact="0.0189"/>
          <dgm:constr type="h" for="ch" forName="textaccent7" refType="h" fact="0.031"/>
          <dgm:constr type="l" for="ch" forName="image8" refType="w" fact="0.6975"/>
          <dgm:constr type="t" for="ch" forName="image8" refType="h" fact="0.7355"/>
          <dgm:constr type="w" for="ch" forName="image8" refType="w" fact="0.1623"/>
          <dgm:constr type="h" for="ch" forName="image8" refType="h" fact="0.2645"/>
          <dgm:constr type="l" for="ch" forName="text8" refType="w" fact="0.8371"/>
          <dgm:constr type="t" for="ch" forName="text8" refType="h" fact="0.5906"/>
          <dgm:constr type="w" for="ch" forName="text8" refType="w" fact="0.1623"/>
          <dgm:constr type="h" for="ch" forName="text8" refType="h" fact="0.2645"/>
          <dgm:constr type="l" for="ch" forName="imageaccent8" refType="w" fact="0.8392"/>
          <dgm:constr type="t" for="ch" forName="imageaccent8" refType="h" fact="0.8516"/>
          <dgm:constr type="w" for="ch" forName="imageaccent8" refType="w" fact="0.0189"/>
          <dgm:constr type="h" for="ch" forName="imageaccent8" refType="h" fact="0.031"/>
          <dgm:constr type="l" for="ch" forName="textaccent8" refType="w" fact="0.8693"/>
          <dgm:constr type="t" for="ch" forName="textaccent8" refType="h" fact="0.8223"/>
          <dgm:constr type="w" for="ch" forName="textaccent8" refType="w" fact="0.0189"/>
          <dgm:constr type="h" for="ch" forName="textaccent8" refType="h" fact="0.031"/>
          <dgm:constr type="l" for="ch" forName="text9" refType="w" fact="0.8377"/>
          <dgm:constr type="t" for="ch" forName="text9" refType="h" fact="0.0057"/>
          <dgm:constr type="w" for="ch" forName="text9" refType="w" fact="0.1623"/>
          <dgm:constr type="h" for="ch" forName="text9" refType="h" fact="0.2645"/>
          <dgm:constr type="l" for="ch" forName="textaccent9" refType="w" fact="0.95"/>
          <dgm:constr type="t" for="ch" forName="textaccent9" refType="h" fact="0.2383"/>
          <dgm:constr type="w" for="ch" forName="textaccent9" refType="w" fact="0.0189"/>
          <dgm:constr type="h" for="ch" forName="textaccent9" refType="h" fact="0.031"/>
          <dgm:constr type="l" for="ch" forName="image9" refType="w" fact="0.8377"/>
          <dgm:constr type="t" for="ch" forName="image9" refType="h" fact="0.2977"/>
          <dgm:constr type="w" for="ch" forName="image9" refType="w" fact="0.1623"/>
          <dgm:constr type="h" for="ch" forName="image9" refType="h" fact="0.2645"/>
          <dgm:constr type="l" for="ch" forName="imageaccent9" refType="w" fact="0.95"/>
          <dgm:constr type="t" for="ch" forName="imageaccent9" refType="h" fact="0.2993"/>
          <dgm:constr type="w" for="ch" forName="imageaccent9" refType="w" fact="0.0189"/>
          <dgm:constr type="h" for="ch" forName="imageaccent9" refType="h" fact="0.031"/>
        </dgm:constrLst>
      </dgm:if>
      <dgm:if name="Name11" axis="ch" ptType="node" func="cnt" op="equ" val="10">
        <dgm:alg type="composite">
          <dgm:param type="ar" val="1.6608"/>
        </dgm:alg>
        <dgm:constrLst>
          <dgm:constr type="primFontSz" for="des" ptType="node" op="equ" val="65"/>
          <dgm:constr type="l" for="ch" forName="image4" refType="w" fact="0.5585"/>
          <dgm:constr type="t" for="ch" forName="image4" refType="h" fact="0.2583"/>
          <dgm:constr type="w" for="ch" forName="image4" refType="w" fact="0.1623"/>
          <dgm:constr type="h" for="ch" forName="image4" refType="h" fact="0.2314"/>
          <dgm:constr type="l" for="ch" forName="text5" refType="w" fact="0.5585"/>
          <dgm:constr type="t" for="ch" forName="text5" refType="h" fact="0.0024"/>
          <dgm:constr type="w" for="ch" forName="text5" refType="w" fact="0.1623"/>
          <dgm:constr type="h" for="ch" forName="text5" refType="h" fact="0.2314"/>
          <dgm:constr type="l" for="ch" forName="image5" refType="w" fact="0.6982"/>
          <dgm:constr type="t" for="ch" forName="image5" refType="h" fact="0.1316"/>
          <dgm:constr type="w" for="ch" forName="image5" refType="w" fact="0.1623"/>
          <dgm:constr type="h" for="ch" forName="image5" refType="h" fact="0.2314"/>
          <dgm:constr type="l" for="ch" forName="image2" refType="w" fact="0.4189"/>
          <dgm:constr type="t" for="ch" forName="image2" refType="h" fact="0.384"/>
          <dgm:constr type="w" for="ch" forName="image2" refType="w" fact="0.1623"/>
          <dgm:constr type="h" for="ch" forName="image2" refType="h" fact="0.2314"/>
          <dgm:constr type="l" for="ch" forName="text4" refType="w" fact="0.4189"/>
          <dgm:constr type="t" for="ch" forName="text4" refType="h" fact="0.1282"/>
          <dgm:constr type="w" for="ch" forName="text4" refType="w" fact="0.1623"/>
          <dgm:constr type="h" for="ch" forName="text4" refType="h" fact="0.2314"/>
          <dgm:constr type="l" for="ch" forName="text2" refType="w" fact="0.2793"/>
          <dgm:constr type="t" for="ch" forName="text2" refType="h" fact="0.2558"/>
          <dgm:constr type="w" for="ch" forName="text2" refType="w" fact="0.1623"/>
          <dgm:constr type="h" for="ch" forName="text2" refType="h" fact="0.2314"/>
          <dgm:constr type="l" for="ch" forName="image3" refType="w" fact="0.2793"/>
          <dgm:constr type="t" for="ch" forName="image3" refType="h" fact="0"/>
          <dgm:constr type="w" for="ch" forName="image3" refType="w" fact="0.1623"/>
          <dgm:constr type="h" for="ch" forName="image3" refType="h" fact="0.2314"/>
          <dgm:constr type="l" for="ch" forName="text1" refType="w" fact="0.1396"/>
          <dgm:constr type="t" for="ch" forName="text1" refType="h" fact="0.3845"/>
          <dgm:constr type="w" for="ch" forName="text1" refType="w" fact="0.1623"/>
          <dgm:constr type="h" for="ch" forName="text1" refType="h" fact="0.2314"/>
          <dgm:constr type="l" for="ch" forName="text3" refType="w" fact="0.1396"/>
          <dgm:constr type="t" for="ch" forName="text3" refType="h" fact="0.1286"/>
          <dgm:constr type="w" for="ch" forName="text3" refType="w" fact="0.1623"/>
          <dgm:constr type="h" for="ch" forName="text3" refType="h" fact="0.2314"/>
          <dgm:constr type="l" for="ch" forName="textaccent1" refType="w" fact="0.1435"/>
          <dgm:constr type="t" for="ch" forName="textaccent1" refType="h" fact="0.488"/>
          <dgm:constr type="w" for="ch" forName="textaccent1" refType="w" fact="0.0189"/>
          <dgm:constr type="h" for="ch" forName="textaccent1" refType="h" fact="0.0271"/>
          <dgm:constr type="l" for="ch" forName="image1" refType="w" fact="0"/>
          <dgm:constr type="t" for="ch" forName="image1" refType="h" fact="0.2566"/>
          <dgm:constr type="w" for="ch" forName="image1" refType="w" fact="0.1623"/>
          <dgm:constr type="h" for="ch" forName="image1" refType="h" fact="0.2314"/>
          <dgm:constr type="l" for="ch" forName="imageaccent1" refType="w" fact="0.1111"/>
          <dgm:constr type="t" for="ch" forName="imageaccent1" refType="h" fact="0.4572"/>
          <dgm:constr type="w" for="ch" forName="imageaccent1" refType="w" fact="0.0189"/>
          <dgm:constr type="h" for="ch" forName="imageaccent1" refType="h" fact="0.0271"/>
          <dgm:constr type="l" for="ch" forName="textaccent2" refType="w" fact="0.391"/>
          <dgm:constr type="t" for="ch" forName="textaccent2" refType="h" fact="0.456"/>
          <dgm:constr type="w" for="ch" forName="textaccent2" refType="w" fact="0.0189"/>
          <dgm:constr type="h" for="ch" forName="textaccent2" refType="h" fact="0.0271"/>
          <dgm:constr type="l" for="ch" forName="imageaccent2" refType="w" fact="0.4228"/>
          <dgm:constr type="t" for="ch" forName="imageaccent2" refType="h" fact="0.487"/>
          <dgm:constr type="w" for="ch" forName="imageaccent2" refType="w" fact="0.0189"/>
          <dgm:constr type="h" for="ch" forName="imageaccent2" refType="h" fact="0.0271"/>
          <dgm:constr type="l" for="ch" forName="textaccent3" refType="w" fact="0.2501"/>
          <dgm:constr type="t" for="ch" forName="textaccent3" refType="h" fact="0.1318"/>
          <dgm:constr type="w" for="ch" forName="textaccent3" refType="w" fact="0.0189"/>
          <dgm:constr type="h" for="ch" forName="textaccent3" refType="h" fact="0.0271"/>
          <dgm:constr type="l" for="ch" forName="imageaccent3" refType="w" fact="0.2839"/>
          <dgm:constr type="t" for="ch" forName="imageaccent3" refType="h" fact="0.1025"/>
          <dgm:constr type="w" for="ch" forName="imageaccent3" refType="w" fact="0.0189"/>
          <dgm:constr type="h" for="ch" forName="imageaccent3" refType="h" fact="0.0271"/>
          <dgm:constr type="l" for="ch" forName="textaccent4" refType="w" fact="0.5593"/>
          <dgm:constr type="t" for="ch" forName="textaccent4" refType="h" fact="0.2307"/>
          <dgm:constr type="w" for="ch" forName="textaccent4" refType="w" fact="0.0189"/>
          <dgm:constr type="h" for="ch" forName="textaccent4" refType="h" fact="0.0271"/>
          <dgm:constr type="l" for="ch" forName="imageaccent4" refType="w" fact="0.5901"/>
          <dgm:constr type="t" for="ch" forName="imageaccent4" refType="h" fact="0.2624"/>
          <dgm:constr type="w" for="ch" forName="imageaccent4" refType="w" fact="0.0189"/>
          <dgm:constr type="h" for="ch" forName="imageaccent4" refType="h" fact="0.0271"/>
          <dgm:constr type="l" for="ch" forName="textaccent5" refType="w" fact="0.6989"/>
          <dgm:constr type="t" for="ch" forName="textaccent5" refType="h" fact="0.1062"/>
          <dgm:constr type="w" for="ch" forName="textaccent5" refType="w" fact="0.0189"/>
          <dgm:constr type="h" for="ch" forName="textaccent5" refType="h" fact="0.0271"/>
          <dgm:constr type="l" for="ch" forName="imageaccent5" refType="w" fact="0.7305"/>
          <dgm:constr type="t" for="ch" forName="imageaccent5" refType="h" fact="0.1367"/>
          <dgm:constr type="w" for="ch" forName="imageaccent5" refType="w" fact="0.0189"/>
          <dgm:constr type="h" for="ch" forName="imageaccent5" refType="h" fact="0.0271"/>
          <dgm:constr type="l" for="ch" forName="image6" refType="w" fact="0.5585"/>
          <dgm:constr type="t" for="ch" forName="image6" refType="h" fact="0.5137"/>
          <dgm:constr type="w" for="ch" forName="image6" refType="w" fact="0.1623"/>
          <dgm:constr type="h" for="ch" forName="image6" refType="h" fact="0.2314"/>
          <dgm:constr type="l" for="ch" forName="text6" refType="w" fact="0.6982"/>
          <dgm:constr type="t" for="ch" forName="text6" refType="h" fact="0.387"/>
          <dgm:constr type="w" for="ch" forName="text6" refType="w" fact="0.1623"/>
          <dgm:constr type="h" for="ch" forName="text6" refType="h" fact="0.2314"/>
          <dgm:constr type="l" for="ch" forName="imageaccent6" refType="w" fact="0.7002"/>
          <dgm:constr type="t" for="ch" forName="imageaccent6" refType="h" fact="0.6152"/>
          <dgm:constr type="w" for="ch" forName="imageaccent6" refType="w" fact="0.0189"/>
          <dgm:constr type="h" for="ch" forName="imageaccent6" refType="h" fact="0.0271"/>
          <dgm:constr type="l" for="ch" forName="textaccent6" refType="w" fact="0.7303"/>
          <dgm:constr type="t" for="ch" forName="textaccent6" refType="h" fact="0.5897"/>
          <dgm:constr type="w" for="ch" forName="textaccent6" refType="w" fact="0.0189"/>
          <dgm:constr type="h" for="ch" forName="textaccent6" refType="h" fact="0.0271"/>
          <dgm:constr type="l" for="ch" forName="text7" refType="w" fact="0.2792"/>
          <dgm:constr type="t" for="ch" forName="text7" refType="h" fact="0.5122"/>
          <dgm:constr type="w" for="ch" forName="text7" refType="w" fact="0.1623"/>
          <dgm:constr type="h" for="ch" forName="text7" refType="h" fact="0.2314"/>
          <dgm:constr type="l" for="ch" forName="image7" refType="w" fact="0.1395"/>
          <dgm:constr type="t" for="ch" forName="image7" refType="h" fact="0.6409"/>
          <dgm:constr type="w" for="ch" forName="image7" refType="w" fact="0.1623"/>
          <dgm:constr type="h" for="ch" forName="image7" refType="h" fact="0.2314"/>
          <dgm:constr type="l" for="ch" forName="imageaccent7" refType="w" fact="0.25"/>
          <dgm:constr type="t" for="ch" forName="imageaccent7" refType="h" fact="0.6441"/>
          <dgm:constr type="w" for="ch" forName="imageaccent7" refType="w" fact="0.0189"/>
          <dgm:constr type="h" for="ch" forName="imageaccent7" refType="h" fact="0.0271"/>
          <dgm:constr type="l" for="ch" forName="textaccent7" refType="w" fact="0.2838"/>
          <dgm:constr type="t" for="ch" forName="textaccent7" refType="h" fact="0.6148"/>
          <dgm:constr type="w" for="ch" forName="textaccent7" refType="w" fact="0.0189"/>
          <dgm:constr type="h" for="ch" forName="textaccent7" refType="h" fact="0.0271"/>
          <dgm:constr type="l" for="ch" forName="image8" refType="w" fact="0.6975"/>
          <dgm:constr type="t" for="ch" forName="image8" refType="h" fact="0.6433"/>
          <dgm:constr type="w" for="ch" forName="image8" refType="w" fact="0.1623"/>
          <dgm:constr type="h" for="ch" forName="image8" refType="h" fact="0.2314"/>
          <dgm:constr type="l" for="ch" forName="text8" refType="w" fact="0.8371"/>
          <dgm:constr type="t" for="ch" forName="text8" refType="h" fact="0.5167"/>
          <dgm:constr type="w" for="ch" forName="text8" refType="w" fact="0.1623"/>
          <dgm:constr type="h" for="ch" forName="text8" refType="h" fact="0.2314"/>
          <dgm:constr type="l" for="ch" forName="imageaccent8" refType="w" fact="0.8392"/>
          <dgm:constr type="t" for="ch" forName="imageaccent8" refType="h" fact="0.7449"/>
          <dgm:constr type="w" for="ch" forName="imageaccent8" refType="w" fact="0.0189"/>
          <dgm:constr type="h" for="ch" forName="imageaccent8" refType="h" fact="0.0271"/>
          <dgm:constr type="l" for="ch" forName="textaccent8" refType="w" fact="0.8693"/>
          <dgm:constr type="t" for="ch" forName="textaccent8" refType="h" fact="0.7194"/>
          <dgm:constr type="w" for="ch" forName="textaccent8" refType="w" fact="0.0189"/>
          <dgm:constr type="h" for="ch" forName="textaccent8" refType="h" fact="0.0271"/>
          <dgm:constr type="l" for="ch" forName="text9" refType="w" fact="0.8377"/>
          <dgm:constr type="t" for="ch" forName="text9" refType="h" fact="0.005"/>
          <dgm:constr type="w" for="ch" forName="text9" refType="w" fact="0.1623"/>
          <dgm:constr type="h" for="ch" forName="text9" refType="h" fact="0.2314"/>
          <dgm:constr type="l" for="ch" forName="textaccent9" refType="w" fact="0.95"/>
          <dgm:constr type="t" for="ch" forName="textaccent9" refType="h" fact="0.2084"/>
          <dgm:constr type="w" for="ch" forName="textaccent9" refType="w" fact="0.0189"/>
          <dgm:constr type="h" for="ch" forName="textaccent9" refType="h" fact="0.0271"/>
          <dgm:constr type="l" for="ch" forName="image9" refType="w" fact="0.8377"/>
          <dgm:constr type="t" for="ch" forName="image9" refType="h" fact="0.2604"/>
          <dgm:constr type="w" for="ch" forName="image9" refType="w" fact="0.1623"/>
          <dgm:constr type="h" for="ch" forName="image9" refType="h" fact="0.2314"/>
          <dgm:constr type="l" for="ch" forName="imageaccent9" refType="w" fact="0.95"/>
          <dgm:constr type="t" for="ch" forName="imageaccent9" refType="h" fact="0.2618"/>
          <dgm:constr type="w" for="ch" forName="imageaccent9" refType="w" fact="0.0189"/>
          <dgm:constr type="h" for="ch" forName="imageaccent9" refType="h" fact="0.0271"/>
          <dgm:constr type="l" for="ch" forName="image10" refType="w" fact="0.2786"/>
          <dgm:constr type="t" for="ch" forName="image10" refType="h" fact="0.7686"/>
          <dgm:constr type="w" for="ch" forName="image10" refType="w" fact="0.1623"/>
          <dgm:constr type="h" for="ch" forName="image10" refType="h" fact="0.2314"/>
          <dgm:constr type="l" for="ch" forName="text10" refType="w" fact="0.4183"/>
          <dgm:constr type="t" for="ch" forName="text10" refType="h" fact="0.6419"/>
          <dgm:constr type="w" for="ch" forName="text10" refType="w" fact="0.1623"/>
          <dgm:constr type="h" for="ch" forName="text10" refType="h" fact="0.2314"/>
          <dgm:constr type="l" for="ch" forName="imageaccent10" refType="w" fact="0.4203"/>
          <dgm:constr type="t" for="ch" forName="imageaccent10" refType="h" fact="0.8701"/>
          <dgm:constr type="w" for="ch" forName="imageaccent10" refType="w" fact="0.0189"/>
          <dgm:constr type="h" for="ch" forName="imageaccent10" refType="h" fact="0.0271"/>
          <dgm:constr type="l" for="ch" forName="textaccent10" refType="w" fact="0.4504"/>
          <dgm:constr type="t" for="ch" forName="textaccent10" refType="h" fact="0.8446"/>
          <dgm:constr type="w" for="ch" forName="textaccent10" refType="w" fact="0.0189"/>
          <dgm:constr type="h" for="ch" forName="textaccent10" refType="h" fact="0.0271"/>
        </dgm:constrLst>
      </dgm:if>
      <dgm:if name="Name12" axis="ch" ptType="node" func="cnt" op="equ" val="11">
        <dgm:alg type="composite">
          <dgm:param type="ar" val="1.4704"/>
        </dgm:alg>
        <dgm:constrLst>
          <dgm:constr type="primFontSz" for="des" ptType="node" op="equ" val="65"/>
          <dgm:constr type="l" for="ch" forName="image4" refType="w" fact="0.5585"/>
          <dgm:constr type="t" for="ch" forName="image4" refType="h" fact="0.2287"/>
          <dgm:constr type="w" for="ch" forName="image4" refType="w" fact="0.1623"/>
          <dgm:constr type="h" for="ch" forName="image4" refType="h" fact="0.2049"/>
          <dgm:constr type="l" for="ch" forName="text5" refType="w" fact="0.5585"/>
          <dgm:constr type="t" for="ch" forName="text5" refType="h" fact="0.0022"/>
          <dgm:constr type="w" for="ch" forName="text5" refType="w" fact="0.1623"/>
          <dgm:constr type="h" for="ch" forName="text5" refType="h" fact="0.2049"/>
          <dgm:constr type="l" for="ch" forName="image5" refType="w" fact="0.6982"/>
          <dgm:constr type="t" for="ch" forName="image5" refType="h" fact="0.1165"/>
          <dgm:constr type="w" for="ch" forName="image5" refType="w" fact="0.1623"/>
          <dgm:constr type="h" for="ch" forName="image5" refType="h" fact="0.2049"/>
          <dgm:constr type="l" for="ch" forName="image2" refType="w" fact="0.4189"/>
          <dgm:constr type="t" for="ch" forName="image2" refType="h" fact="0.34"/>
          <dgm:constr type="w" for="ch" forName="image2" refType="w" fact="0.1623"/>
          <dgm:constr type="h" for="ch" forName="image2" refType="h" fact="0.2049"/>
          <dgm:constr type="l" for="ch" forName="text4" refType="w" fact="0.4189"/>
          <dgm:constr type="t" for="ch" forName="text4" refType="h" fact="0.1135"/>
          <dgm:constr type="w" for="ch" forName="text4" refType="w" fact="0.1623"/>
          <dgm:constr type="h" for="ch" forName="text4" refType="h" fact="0.2049"/>
          <dgm:constr type="l" for="ch" forName="text2" refType="w" fact="0.2793"/>
          <dgm:constr type="t" for="ch" forName="text2" refType="h" fact="0.2265"/>
          <dgm:constr type="w" for="ch" forName="text2" refType="w" fact="0.1623"/>
          <dgm:constr type="h" for="ch" forName="text2" refType="h" fact="0.2049"/>
          <dgm:constr type="l" for="ch" forName="image3" refType="w" fact="0.2793"/>
          <dgm:constr type="t" for="ch" forName="image3" refType="h" fact="0"/>
          <dgm:constr type="w" for="ch" forName="image3" refType="w" fact="0.1623"/>
          <dgm:constr type="h" for="ch" forName="image3" refType="h" fact="0.2049"/>
          <dgm:constr type="l" for="ch" forName="text1" refType="w" fact="0.1396"/>
          <dgm:constr type="t" for="ch" forName="text1" refType="h" fact="0.3404"/>
          <dgm:constr type="w" for="ch" forName="text1" refType="w" fact="0.1623"/>
          <dgm:constr type="h" for="ch" forName="text1" refType="h" fact="0.2049"/>
          <dgm:constr type="l" for="ch" forName="text3" refType="w" fact="0.1396"/>
          <dgm:constr type="t" for="ch" forName="text3" refType="h" fact="0.1139"/>
          <dgm:constr type="w" for="ch" forName="text3" refType="w" fact="0.1623"/>
          <dgm:constr type="h" for="ch" forName="text3" refType="h" fact="0.2049"/>
          <dgm:constr type="l" for="ch" forName="textaccent1" refType="w" fact="0.1435"/>
          <dgm:constr type="t" for="ch" forName="textaccent1" refType="h" fact="0.432"/>
          <dgm:constr type="w" for="ch" forName="textaccent1" refType="w" fact="0.0189"/>
          <dgm:constr type="h" for="ch" forName="textaccent1" refType="h" fact="0.024"/>
          <dgm:constr type="l" for="ch" forName="image1" refType="w" fact="0"/>
          <dgm:constr type="t" for="ch" forName="image1" refType="h" fact="0.2272"/>
          <dgm:constr type="w" for="ch" forName="image1" refType="w" fact="0.1623"/>
          <dgm:constr type="h" for="ch" forName="image1" refType="h" fact="0.2049"/>
          <dgm:constr type="l" for="ch" forName="imageaccent1" refType="w" fact="0.1111"/>
          <dgm:constr type="t" for="ch" forName="imageaccent1" refType="h" fact="0.4048"/>
          <dgm:constr type="w" for="ch" forName="imageaccent1" refType="w" fact="0.0189"/>
          <dgm:constr type="h" for="ch" forName="imageaccent1" refType="h" fact="0.024"/>
          <dgm:constr type="l" for="ch" forName="textaccent2" refType="w" fact="0.391"/>
          <dgm:constr type="t" for="ch" forName="textaccent2" refType="h" fact="0.4038"/>
          <dgm:constr type="w" for="ch" forName="textaccent2" refType="w" fact="0.0189"/>
          <dgm:constr type="h" for="ch" forName="textaccent2" refType="h" fact="0.024"/>
          <dgm:constr type="l" for="ch" forName="imageaccent2" refType="w" fact="0.4228"/>
          <dgm:constr type="t" for="ch" forName="imageaccent2" refType="h" fact="0.4312"/>
          <dgm:constr type="w" for="ch" forName="imageaccent2" refType="w" fact="0.0189"/>
          <dgm:constr type="h" for="ch" forName="imageaccent2" refType="h" fact="0.024"/>
          <dgm:constr type="l" for="ch" forName="textaccent3" refType="w" fact="0.2501"/>
          <dgm:constr type="t" for="ch" forName="textaccent3" refType="h" fact="0.1167"/>
          <dgm:constr type="w" for="ch" forName="textaccent3" refType="w" fact="0.0189"/>
          <dgm:constr type="h" for="ch" forName="textaccent3" refType="h" fact="0.024"/>
          <dgm:constr type="l" for="ch" forName="imageaccent3" refType="w" fact="0.2839"/>
          <dgm:constr type="t" for="ch" forName="imageaccent3" refType="h" fact="0.0908"/>
          <dgm:constr type="w" for="ch" forName="imageaccent3" refType="w" fact="0.0189"/>
          <dgm:constr type="h" for="ch" forName="imageaccent3" refType="h" fact="0.024"/>
          <dgm:constr type="l" for="ch" forName="textaccent4" refType="w" fact="0.5593"/>
          <dgm:constr type="t" for="ch" forName="textaccent4" refType="h" fact="0.2042"/>
          <dgm:constr type="w" for="ch" forName="textaccent4" refType="w" fact="0.0189"/>
          <dgm:constr type="h" for="ch" forName="textaccent4" refType="h" fact="0.024"/>
          <dgm:constr type="l" for="ch" forName="imageaccent4" refType="w" fact="0.5901"/>
          <dgm:constr type="t" for="ch" forName="imageaccent4" refType="h" fact="0.2323"/>
          <dgm:constr type="w" for="ch" forName="imageaccent4" refType="w" fact="0.0189"/>
          <dgm:constr type="h" for="ch" forName="imageaccent4" refType="h" fact="0.024"/>
          <dgm:constr type="l" for="ch" forName="textaccent5" refType="w" fact="0.6989"/>
          <dgm:constr type="t" for="ch" forName="textaccent5" refType="h" fact="0.094"/>
          <dgm:constr type="w" for="ch" forName="textaccent5" refType="w" fact="0.0189"/>
          <dgm:constr type="h" for="ch" forName="textaccent5" refType="h" fact="0.024"/>
          <dgm:constr type="l" for="ch" forName="imageaccent5" refType="w" fact="0.7305"/>
          <dgm:constr type="t" for="ch" forName="imageaccent5" refType="h" fact="0.121"/>
          <dgm:constr type="w" for="ch" forName="imageaccent5" refType="w" fact="0.0189"/>
          <dgm:constr type="h" for="ch" forName="imageaccent5" refType="h" fact="0.024"/>
          <dgm:constr type="l" for="ch" forName="image6" refType="w" fact="0.5585"/>
          <dgm:constr type="t" for="ch" forName="image6" refType="h" fact="0.4548"/>
          <dgm:constr type="w" for="ch" forName="image6" refType="w" fact="0.1623"/>
          <dgm:constr type="h" for="ch" forName="image6" refType="h" fact="0.2049"/>
          <dgm:constr type="l" for="ch" forName="text6" refType="w" fact="0.6982"/>
          <dgm:constr type="t" for="ch" forName="text6" refType="h" fact="0.3426"/>
          <dgm:constr type="w" for="ch" forName="text6" refType="w" fact="0.1623"/>
          <dgm:constr type="h" for="ch" forName="text6" refType="h" fact="0.2049"/>
          <dgm:constr type="l" for="ch" forName="imageaccent6" refType="w" fact="0.7002"/>
          <dgm:constr type="t" for="ch" forName="imageaccent6" refType="h" fact="0.5447"/>
          <dgm:constr type="w" for="ch" forName="imageaccent6" refType="w" fact="0.0189"/>
          <dgm:constr type="h" for="ch" forName="imageaccent6" refType="h" fact="0.024"/>
          <dgm:constr type="l" for="ch" forName="textaccent6" refType="w" fact="0.7303"/>
          <dgm:constr type="t" for="ch" forName="textaccent6" refType="h" fact="0.5221"/>
          <dgm:constr type="w" for="ch" forName="textaccent6" refType="w" fact="0.0189"/>
          <dgm:constr type="h" for="ch" forName="textaccent6" refType="h" fact="0.024"/>
          <dgm:constr type="l" for="ch" forName="text7" refType="w" fact="0.2792"/>
          <dgm:constr type="t" for="ch" forName="text7" refType="h" fact="0.4535"/>
          <dgm:constr type="w" for="ch" forName="text7" refType="w" fact="0.1623"/>
          <dgm:constr type="h" for="ch" forName="text7" refType="h" fact="0.2049"/>
          <dgm:constr type="l" for="ch" forName="image7" refType="w" fact="0.1395"/>
          <dgm:constr type="t" for="ch" forName="image7" refType="h" fact="0.5674"/>
          <dgm:constr type="w" for="ch" forName="image7" refType="w" fact="0.1623"/>
          <dgm:constr type="h" for="ch" forName="image7" refType="h" fact="0.2049"/>
          <dgm:constr type="l" for="ch" forName="imageaccent7" refType="w" fact="0.25"/>
          <dgm:constr type="t" for="ch" forName="imageaccent7" refType="h" fact="0.5703"/>
          <dgm:constr type="w" for="ch" forName="imageaccent7" refType="w" fact="0.0189"/>
          <dgm:constr type="h" for="ch" forName="imageaccent7" refType="h" fact="0.024"/>
          <dgm:constr type="l" for="ch" forName="textaccent7" refType="w" fact="0.2838"/>
          <dgm:constr type="t" for="ch" forName="textaccent7" refType="h" fact="0.5443"/>
          <dgm:constr type="w" for="ch" forName="textaccent7" refType="w" fact="0.0189"/>
          <dgm:constr type="h" for="ch" forName="textaccent7" refType="h" fact="0.024"/>
          <dgm:constr type="l" for="ch" forName="image8" refType="w" fact="0.6975"/>
          <dgm:constr type="t" for="ch" forName="image8" refType="h" fact="0.5696"/>
          <dgm:constr type="w" for="ch" forName="image8" refType="w" fact="0.1623"/>
          <dgm:constr type="h" for="ch" forName="image8" refType="h" fact="0.2049"/>
          <dgm:constr type="l" for="ch" forName="text8" refType="w" fact="0.8371"/>
          <dgm:constr type="t" for="ch" forName="text8" refType="h" fact="0.4574"/>
          <dgm:constr type="w" for="ch" forName="text8" refType="w" fact="0.1623"/>
          <dgm:constr type="h" for="ch" forName="text8" refType="h" fact="0.2049"/>
          <dgm:constr type="l" for="ch" forName="imageaccent8" refType="w" fact="0.8392"/>
          <dgm:constr type="t" for="ch" forName="imageaccent8" refType="h" fact="0.6595"/>
          <dgm:constr type="w" for="ch" forName="imageaccent8" refType="w" fact="0.0189"/>
          <dgm:constr type="h" for="ch" forName="imageaccent8" refType="h" fact="0.024"/>
          <dgm:constr type="l" for="ch" forName="textaccent8" refType="w" fact="0.8693"/>
          <dgm:constr type="t" for="ch" forName="textaccent8" refType="h" fact="0.6369"/>
          <dgm:constr type="w" for="ch" forName="textaccent8" refType="w" fact="0.0189"/>
          <dgm:constr type="h" for="ch" forName="textaccent8" refType="h" fact="0.024"/>
          <dgm:constr type="l" for="ch" forName="text9" refType="w" fact="0.8377"/>
          <dgm:constr type="t" for="ch" forName="text9" refType="h" fact="0.0044"/>
          <dgm:constr type="w" for="ch" forName="text9" refType="w" fact="0.1623"/>
          <dgm:constr type="h" for="ch" forName="text9" refType="h" fact="0.2049"/>
          <dgm:constr type="l" for="ch" forName="textaccent9" refType="w" fact="0.95"/>
          <dgm:constr type="t" for="ch" forName="textaccent9" refType="h" fact="0.1846"/>
          <dgm:constr type="w" for="ch" forName="textaccent9" refType="w" fact="0.0189"/>
          <dgm:constr type="h" for="ch" forName="textaccent9" refType="h" fact="0.024"/>
          <dgm:constr type="l" for="ch" forName="image9" refType="w" fact="0.8377"/>
          <dgm:constr type="t" for="ch" forName="image9" refType="h" fact="0.2306"/>
          <dgm:constr type="w" for="ch" forName="image9" refType="w" fact="0.1623"/>
          <dgm:constr type="h" for="ch" forName="image9" refType="h" fact="0.2049"/>
          <dgm:constr type="l" for="ch" forName="imageaccent9" refType="w" fact="0.95"/>
          <dgm:constr type="t" for="ch" forName="imageaccent9" refType="h" fact="0.2318"/>
          <dgm:constr type="w" for="ch" forName="imageaccent9" refType="w" fact="0.0189"/>
          <dgm:constr type="h" for="ch" forName="imageaccent9" refType="h" fact="0.024"/>
          <dgm:constr type="l" for="ch" forName="image10" refType="w" fact="0.2786"/>
          <dgm:constr type="t" for="ch" forName="image10" refType="h" fact="0.6805"/>
          <dgm:constr type="w" for="ch" forName="image10" refType="w" fact="0.1623"/>
          <dgm:constr type="h" for="ch" forName="image10" refType="h" fact="0.2049"/>
          <dgm:constr type="l" for="ch" forName="text10" refType="w" fact="0.4183"/>
          <dgm:constr type="t" for="ch" forName="text10" refType="h" fact="0.5683"/>
          <dgm:constr type="w" for="ch" forName="text10" refType="w" fact="0.1623"/>
          <dgm:constr type="h" for="ch" forName="text10" refType="h" fact="0.2049"/>
          <dgm:constr type="l" for="ch" forName="imageaccent10" refType="w" fact="0.4203"/>
          <dgm:constr type="t" for="ch" forName="imageaccent10" refType="h" fact="0.7704"/>
          <dgm:constr type="w" for="ch" forName="imageaccent10" refType="w" fact="0.0189"/>
          <dgm:constr type="h" for="ch" forName="imageaccent10" refType="h" fact="0.024"/>
          <dgm:constr type="l" for="ch" forName="textaccent10" refType="w" fact="0.4504"/>
          <dgm:constr type="t" for="ch" forName="textaccent10" refType="h" fact="0.7478"/>
          <dgm:constr type="w" for="ch" forName="textaccent10" refType="w" fact="0.0189"/>
          <dgm:constr type="h" for="ch" forName="textaccent10" refType="h" fact="0.024"/>
          <dgm:constr type="l" for="ch" forName="text11" refType="w" fact="0.6971"/>
          <dgm:constr type="t" for="ch" forName="text11" refType="h" fact="0.7951"/>
          <dgm:constr type="w" for="ch" forName="text11" refType="w" fact="0.1623"/>
          <dgm:constr type="h" for="ch" forName="text11" refType="h" fact="0.2049"/>
          <dgm:constr type="l" for="ch" forName="image11" refType="w" fact="0.5575"/>
          <dgm:constr type="t" for="ch" forName="image11" refType="h" fact="0.6816"/>
          <dgm:constr type="w" for="ch" forName="image11" refType="w" fact="0.1623"/>
          <dgm:constr type="h" for="ch" forName="image11" refType="h" fact="0.2049"/>
          <dgm:constr type="l" for="ch" forName="imageaccent11" refType="w" fact="0.6692"/>
          <dgm:constr type="t" for="ch" forName="imageaccent11" refType="h" fact="0.8589"/>
          <dgm:constr type="w" for="ch" forName="imageaccent11" refType="w" fact="0.0189"/>
          <dgm:constr type="h" for="ch" forName="imageaccent11" refType="h" fact="0.024"/>
          <dgm:constr type="l" for="ch" forName="textaccent11" refType="w" fact="0.701"/>
          <dgm:constr type="t" for="ch" forName="textaccent11" refType="h" fact="0.8863"/>
          <dgm:constr type="w" for="ch" forName="textaccent11" refType="w" fact="0.0189"/>
          <dgm:constr type="h" for="ch" forName="textaccent11" refType="h" fact="0.024"/>
        </dgm:constrLst>
      </dgm:if>
      <dgm:else name="Name13">
        <dgm:alg type="composite">
          <dgm:param type="ar" val="1.675"/>
        </dgm:alg>
        <dgm:constrLst>
          <dgm:constr type="primFontSz" for="des" ptType="node" op="equ" val="65"/>
          <dgm:constr type="l" for="ch" forName="image4" refType="w" fact="0.4903"/>
          <dgm:constr type="t" for="ch" forName="image4" refType="h" fact="0.2287"/>
          <dgm:constr type="w" for="ch" forName="image4" refType="w" fact="0.1425"/>
          <dgm:constr type="h" for="ch" forName="image4" refType="h" fact="0.2049"/>
          <dgm:constr type="l" for="ch" forName="text5" refType="w" fact="0.4903"/>
          <dgm:constr type="t" for="ch" forName="text5" refType="h" fact="0.0022"/>
          <dgm:constr type="w" for="ch" forName="text5" refType="w" fact="0.1425"/>
          <dgm:constr type="h" for="ch" forName="text5" refType="h" fact="0.2049"/>
          <dgm:constr type="l" for="ch" forName="image5" refType="w" fact="0.6129"/>
          <dgm:constr type="t" for="ch" forName="image5" refType="h" fact="0.1165"/>
          <dgm:constr type="w" for="ch" forName="image5" refType="w" fact="0.1425"/>
          <dgm:constr type="h" for="ch" forName="image5" refType="h" fact="0.2049"/>
          <dgm:constr type="l" for="ch" forName="image2" refType="w" fact="0.3677"/>
          <dgm:constr type="t" for="ch" forName="image2" refType="h" fact="0.34"/>
          <dgm:constr type="w" for="ch" forName="image2" refType="w" fact="0.1425"/>
          <dgm:constr type="h" for="ch" forName="image2" refType="h" fact="0.2049"/>
          <dgm:constr type="l" for="ch" forName="text4" refType="w" fact="0.3677"/>
          <dgm:constr type="t" for="ch" forName="text4" refType="h" fact="0.1135"/>
          <dgm:constr type="w" for="ch" forName="text4" refType="w" fact="0.1425"/>
          <dgm:constr type="h" for="ch" forName="text4" refType="h" fact="0.2049"/>
          <dgm:constr type="l" for="ch" forName="text2" refType="w" fact="0.2452"/>
          <dgm:constr type="t" for="ch" forName="text2" refType="h" fact="0.2265"/>
          <dgm:constr type="w" for="ch" forName="text2" refType="w" fact="0.1425"/>
          <dgm:constr type="h" for="ch" forName="text2" refType="h" fact="0.2049"/>
          <dgm:constr type="l" for="ch" forName="image3" refType="w" fact="0.2452"/>
          <dgm:constr type="t" for="ch" forName="image3" refType="h" fact="0"/>
          <dgm:constr type="w" for="ch" forName="image3" refType="w" fact="0.1425"/>
          <dgm:constr type="h" for="ch" forName="image3" refType="h" fact="0.2049"/>
          <dgm:constr type="l" for="ch" forName="text1" refType="w" fact="0.1226"/>
          <dgm:constr type="t" for="ch" forName="text1" refType="h" fact="0.3404"/>
          <dgm:constr type="w" for="ch" forName="text1" refType="w" fact="0.1425"/>
          <dgm:constr type="h" for="ch" forName="text1" refType="h" fact="0.2049"/>
          <dgm:constr type="l" for="ch" forName="text3" refType="w" fact="0.1226"/>
          <dgm:constr type="t" for="ch" forName="text3" refType="h" fact="0.1139"/>
          <dgm:constr type="w" for="ch" forName="text3" refType="w" fact="0.1425"/>
          <dgm:constr type="h" for="ch" forName="text3" refType="h" fact="0.2049"/>
          <dgm:constr type="l" for="ch" forName="textaccent1" refType="w" fact="0.126"/>
          <dgm:constr type="t" for="ch" forName="textaccent1" refType="h" fact="0.432"/>
          <dgm:constr type="w" for="ch" forName="textaccent1" refType="w" fact="0.0166"/>
          <dgm:constr type="h" for="ch" forName="textaccent1" refType="h" fact="0.024"/>
          <dgm:constr type="l" for="ch" forName="image1" refType="w" fact="0"/>
          <dgm:constr type="t" for="ch" forName="image1" refType="h" fact="0.2272"/>
          <dgm:constr type="w" for="ch" forName="image1" refType="w" fact="0.1425"/>
          <dgm:constr type="h" for="ch" forName="image1" refType="h" fact="0.2049"/>
          <dgm:constr type="l" for="ch" forName="imageaccent1" refType="w" fact="0.0976"/>
          <dgm:constr type="t" for="ch" forName="imageaccent1" refType="h" fact="0.4048"/>
          <dgm:constr type="w" for="ch" forName="imageaccent1" refType="w" fact="0.0166"/>
          <dgm:constr type="h" for="ch" forName="imageaccent1" refType="h" fact="0.024"/>
          <dgm:constr type="l" for="ch" forName="textaccent2" refType="w" fact="0.3432"/>
          <dgm:constr type="t" for="ch" forName="textaccent2" refType="h" fact="0.4038"/>
          <dgm:constr type="w" for="ch" forName="textaccent2" refType="w" fact="0.0166"/>
          <dgm:constr type="h" for="ch" forName="textaccent2" refType="h" fact="0.024"/>
          <dgm:constr type="l" for="ch" forName="imageaccent2" refType="w" fact="0.3712"/>
          <dgm:constr type="t" for="ch" forName="imageaccent2" refType="h" fact="0.4312"/>
          <dgm:constr type="w" for="ch" forName="imageaccent2" refType="w" fact="0.0166"/>
          <dgm:constr type="h" for="ch" forName="imageaccent2" refType="h" fact="0.024"/>
          <dgm:constr type="l" for="ch" forName="textaccent3" refType="w" fact="0.2196"/>
          <dgm:constr type="t" for="ch" forName="textaccent3" refType="h" fact="0.1167"/>
          <dgm:constr type="w" for="ch" forName="textaccent3" refType="w" fact="0.0166"/>
          <dgm:constr type="h" for="ch" forName="textaccent3" refType="h" fact="0.024"/>
          <dgm:constr type="l" for="ch" forName="imageaccent3" refType="w" fact="0.2492"/>
          <dgm:constr type="t" for="ch" forName="imageaccent3" refType="h" fact="0.0908"/>
          <dgm:constr type="w" for="ch" forName="imageaccent3" refType="w" fact="0.0166"/>
          <dgm:constr type="h" for="ch" forName="imageaccent3" refType="h" fact="0.024"/>
          <dgm:constr type="l" for="ch" forName="textaccent4" refType="w" fact="0.491"/>
          <dgm:constr type="t" for="ch" forName="textaccent4" refType="h" fact="0.2042"/>
          <dgm:constr type="w" for="ch" forName="textaccent4" refType="w" fact="0.0166"/>
          <dgm:constr type="h" for="ch" forName="textaccent4" refType="h" fact="0.024"/>
          <dgm:constr type="l" for="ch" forName="imageaccent4" refType="w" fact="0.5181"/>
          <dgm:constr type="t" for="ch" forName="imageaccent4" refType="h" fact="0.2323"/>
          <dgm:constr type="w" for="ch" forName="imageaccent4" refType="w" fact="0.0166"/>
          <dgm:constr type="h" for="ch" forName="imageaccent4" refType="h" fact="0.024"/>
          <dgm:constr type="l" for="ch" forName="textaccent5" refType="w" fact="0.6136"/>
          <dgm:constr type="t" for="ch" forName="textaccent5" refType="h" fact="0.094"/>
          <dgm:constr type="w" for="ch" forName="textaccent5" refType="w" fact="0.0166"/>
          <dgm:constr type="h" for="ch" forName="textaccent5" refType="h" fact="0.024"/>
          <dgm:constr type="l" for="ch" forName="imageaccent5" refType="w" fact="0.6413"/>
          <dgm:constr type="t" for="ch" forName="imageaccent5" refType="h" fact="0.121"/>
          <dgm:constr type="w" for="ch" forName="imageaccent5" refType="w" fact="0.0166"/>
          <dgm:constr type="h" for="ch" forName="imageaccent5" refType="h" fact="0.024"/>
          <dgm:constr type="l" for="ch" forName="image6" refType="w" fact="0.4903"/>
          <dgm:constr type="t" for="ch" forName="image6" refType="h" fact="0.4548"/>
          <dgm:constr type="w" for="ch" forName="image6" refType="w" fact="0.1425"/>
          <dgm:constr type="h" for="ch" forName="image6" refType="h" fact="0.2049"/>
          <dgm:constr type="l" for="ch" forName="text6" refType="w" fact="0.6129"/>
          <dgm:constr type="t" for="ch" forName="text6" refType="h" fact="0.3426"/>
          <dgm:constr type="w" for="ch" forName="text6" refType="w" fact="0.1425"/>
          <dgm:constr type="h" for="ch" forName="text6" refType="h" fact="0.2049"/>
          <dgm:constr type="l" for="ch" forName="imageaccent6" refType="w" fact="0.6147"/>
          <dgm:constr type="t" for="ch" forName="imageaccent6" refType="h" fact="0.5447"/>
          <dgm:constr type="w" for="ch" forName="imageaccent6" refType="w" fact="0.0166"/>
          <dgm:constr type="h" for="ch" forName="imageaccent6" refType="h" fact="0.024"/>
          <dgm:constr type="l" for="ch" forName="textaccent6" refType="w" fact="0.6411"/>
          <dgm:constr type="t" for="ch" forName="textaccent6" refType="h" fact="0.5221"/>
          <dgm:constr type="w" for="ch" forName="textaccent6" refType="w" fact="0.0166"/>
          <dgm:constr type="h" for="ch" forName="textaccent6" refType="h" fact="0.024"/>
          <dgm:constr type="l" for="ch" forName="text7" refType="w" fact="0.2451"/>
          <dgm:constr type="t" for="ch" forName="text7" refType="h" fact="0.4535"/>
          <dgm:constr type="w" for="ch" forName="text7" refType="w" fact="0.1425"/>
          <dgm:constr type="h" for="ch" forName="text7" refType="h" fact="0.2049"/>
          <dgm:constr type="l" for="ch" forName="image7" refType="w" fact="0.1225"/>
          <dgm:constr type="t" for="ch" forName="image7" refType="h" fact="0.5674"/>
          <dgm:constr type="w" for="ch" forName="image7" refType="w" fact="0.1425"/>
          <dgm:constr type="h" for="ch" forName="image7" refType="h" fact="0.2049"/>
          <dgm:constr type="l" for="ch" forName="imageaccent7" refType="w" fact="0.2195"/>
          <dgm:constr type="t" for="ch" forName="imageaccent7" refType="h" fact="0.5703"/>
          <dgm:constr type="w" for="ch" forName="imageaccent7" refType="w" fact="0.0166"/>
          <dgm:constr type="h" for="ch" forName="imageaccent7" refType="h" fact="0.024"/>
          <dgm:constr type="l" for="ch" forName="textaccent7" refType="w" fact="0.2491"/>
          <dgm:constr type="t" for="ch" forName="textaccent7" refType="h" fact="0.5443"/>
          <dgm:constr type="w" for="ch" forName="textaccent7" refType="w" fact="0.0166"/>
          <dgm:constr type="h" for="ch" forName="textaccent7" refType="h" fact="0.024"/>
          <dgm:constr type="l" for="ch" forName="image8" refType="w" fact="0.6123"/>
          <dgm:constr type="t" for="ch" forName="image8" refType="h" fact="0.5696"/>
          <dgm:constr type="w" for="ch" forName="image8" refType="w" fact="0.1425"/>
          <dgm:constr type="h" for="ch" forName="image8" refType="h" fact="0.2049"/>
          <dgm:constr type="l" for="ch" forName="text8" refType="w" fact="0.7349"/>
          <dgm:constr type="t" for="ch" forName="text8" refType="h" fact="0.4574"/>
          <dgm:constr type="w" for="ch" forName="text8" refType="w" fact="0.1425"/>
          <dgm:constr type="h" for="ch" forName="text8" refType="h" fact="0.2049"/>
          <dgm:constr type="l" for="ch" forName="imageaccent8" refType="w" fact="0.7367"/>
          <dgm:constr type="t" for="ch" forName="imageaccent8" refType="h" fact="0.6595"/>
          <dgm:constr type="w" for="ch" forName="imageaccent8" refType="w" fact="0.0166"/>
          <dgm:constr type="h" for="ch" forName="imageaccent8" refType="h" fact="0.024"/>
          <dgm:constr type="l" for="ch" forName="textaccent8" refType="w" fact="0.7631"/>
          <dgm:constr type="t" for="ch" forName="textaccent8" refType="h" fact="0.6369"/>
          <dgm:constr type="w" for="ch" forName="textaccent8" refType="w" fact="0.0166"/>
          <dgm:constr type="h" for="ch" forName="textaccent8" refType="h" fact="0.024"/>
          <dgm:constr type="l" for="ch" forName="text9" refType="w" fact="0.7354"/>
          <dgm:constr type="t" for="ch" forName="text9" refType="h" fact="0.0044"/>
          <dgm:constr type="w" for="ch" forName="text9" refType="w" fact="0.1425"/>
          <dgm:constr type="h" for="ch" forName="text9" refType="h" fact="0.2049"/>
          <dgm:constr type="l" for="ch" forName="textaccent9" refType="w" fact="0.8339"/>
          <dgm:constr type="t" for="ch" forName="textaccent9" refType="h" fact="0.1846"/>
          <dgm:constr type="w" for="ch" forName="textaccent9" refType="w" fact="0.0166"/>
          <dgm:constr type="h" for="ch" forName="textaccent9" refType="h" fact="0.024"/>
          <dgm:constr type="l" for="ch" forName="image9" refType="w" fact="0.7354"/>
          <dgm:constr type="t" for="ch" forName="image9" refType="h" fact="0.2306"/>
          <dgm:constr type="w" for="ch" forName="image9" refType="w" fact="0.1425"/>
          <dgm:constr type="h" for="ch" forName="image9" refType="h" fact="0.2049"/>
          <dgm:constr type="l" for="ch" forName="imageaccent9" refType="w" fact="0.8339"/>
          <dgm:constr type="t" for="ch" forName="imageaccent9" refType="h" fact="0.2318"/>
          <dgm:constr type="w" for="ch" forName="imageaccent9" refType="w" fact="0.0166"/>
          <dgm:constr type="h" for="ch" forName="imageaccent9" refType="h" fact="0.024"/>
          <dgm:constr type="l" for="ch" forName="image10" refType="w" fact="0.2446"/>
          <dgm:constr type="t" for="ch" forName="image10" refType="h" fact="0.6805"/>
          <dgm:constr type="w" for="ch" forName="image10" refType="w" fact="0.1425"/>
          <dgm:constr type="h" for="ch" forName="image10" refType="h" fact="0.2049"/>
          <dgm:constr type="l" for="ch" forName="text10" refType="w" fact="0.3672"/>
          <dgm:constr type="t" for="ch" forName="text10" refType="h" fact="0.5683"/>
          <dgm:constr type="w" for="ch" forName="text10" refType="w" fact="0.1425"/>
          <dgm:constr type="h" for="ch" forName="text10" refType="h" fact="0.2049"/>
          <dgm:constr type="l" for="ch" forName="imageaccent10" refType="w" fact="0.369"/>
          <dgm:constr type="t" for="ch" forName="imageaccent10" refType="h" fact="0.7704"/>
          <dgm:constr type="w" for="ch" forName="imageaccent10" refType="w" fact="0.0166"/>
          <dgm:constr type="h" for="ch" forName="imageaccent10" refType="h" fact="0.024"/>
          <dgm:constr type="l" for="ch" forName="textaccent10" refType="w" fact="0.3954"/>
          <dgm:constr type="t" for="ch" forName="textaccent10" refType="h" fact="0.7478"/>
          <dgm:constr type="w" for="ch" forName="textaccent10" refType="w" fact="0.0166"/>
          <dgm:constr type="h" for="ch" forName="textaccent10" refType="h" fact="0.024"/>
          <dgm:constr type="l" for="ch" forName="text11" refType="w" fact="0.612"/>
          <dgm:constr type="t" for="ch" forName="text11" refType="h" fact="0.7951"/>
          <dgm:constr type="w" for="ch" forName="text11" refType="w" fact="0.1425"/>
          <dgm:constr type="h" for="ch" forName="text11" refType="h" fact="0.2049"/>
          <dgm:constr type="l" for="ch" forName="image11" refType="w" fact="0.4894"/>
          <dgm:constr type="t" for="ch" forName="image11" refType="h" fact="0.6816"/>
          <dgm:constr type="w" for="ch" forName="image11" refType="w" fact="0.1425"/>
          <dgm:constr type="h" for="ch" forName="image11" refType="h" fact="0.2049"/>
          <dgm:constr type="l" for="ch" forName="imageaccent11" refType="w" fact="0.5874"/>
          <dgm:constr type="t" for="ch" forName="imageaccent11" refType="h" fact="0.8589"/>
          <dgm:constr type="w" for="ch" forName="imageaccent11" refType="w" fact="0.0166"/>
          <dgm:constr type="h" for="ch" forName="imageaccent11" refType="h" fact="0.024"/>
          <dgm:constr type="l" for="ch" forName="textaccent11" refType="w" fact="0.6154"/>
          <dgm:constr type="t" for="ch" forName="textaccent11" refType="h" fact="0.8863"/>
          <dgm:constr type="w" for="ch" forName="textaccent11" refType="w" fact="0.0166"/>
          <dgm:constr type="h" for="ch" forName="textaccent11" refType="h" fact="0.024"/>
          <dgm:constr type="l" for="ch" forName="text12" refType="w" fact="0.735"/>
          <dgm:constr type="t" for="ch" forName="text12" refType="h" fact="0.684"/>
          <dgm:constr type="w" for="ch" forName="text12" refType="w" fact="0.1425"/>
          <dgm:constr type="h" for="ch" forName="text12" refType="h" fact="0.2049"/>
          <dgm:constr type="l" for="ch" forName="image12" refType="w" fact="0.8575"/>
          <dgm:constr type="t" for="ch" forName="image12" refType="h" fact="0.5718"/>
          <dgm:constr type="w" for="ch" forName="image12" refType="w" fact="0.1425"/>
          <dgm:constr type="h" for="ch" forName="image12" refType="h" fact="0.2049"/>
          <dgm:constr type="l" for="ch" forName="textaccent12" refType="w" fact="0.8594"/>
          <dgm:constr type="t" for="ch" forName="textaccent12" refType="h" fact="0.7739"/>
          <dgm:constr type="w" for="ch" forName="textaccent12" refType="w" fact="0.0166"/>
          <dgm:constr type="h" for="ch" forName="textaccent12" refType="h" fact="0.024"/>
          <dgm:constr type="l" for="ch" forName="imageaccent12" refType="w" fact="0.8858"/>
          <dgm:constr type="t" for="ch" forName="imageaccent12" refType="h" fact="0.7513"/>
          <dgm:constr type="w" for="ch" forName="imageaccent12" refType="w" fact="0.0166"/>
          <dgm:constr type="h" for="ch" forName="imageaccent12" refType="h" fact="0.024"/>
        </dgm:constrLst>
      </dgm:else>
    </dgm:choose>
    <dgm:forEach name="wrapper" axis="self" ptType="parTrans">
      <dgm:forEach name="wrapper2" axis="self" ptType="sibTrans" st="2">
        <dgm:forEach name="textRepeat" axis="self">
          <dgm:layoutNode name="textRepeatNode" styleLbl="alignNode1">
            <dgm:varLst>
              <dgm:chMax val="0"/>
              <dgm:chPref val="0"/>
              <dgm:bulletEnabled val="1"/>
            </dgm:varLst>
            <dgm:alg type="tx"/>
            <dgm:shape xmlns:r="http://schemas.openxmlformats.org/officeDocument/2006/relationships" type="hexagon" r:blip="">
              <dgm:adjLst>
                <dgm:adj idx="1" val="0.25"/>
                <dgm:adj idx="2" val="1.1547"/>
              </dgm:adjLst>
            </dgm:shape>
            <dgm:presOf axis="desOrSelf" ptType="node"/>
            <dgm:constrLst>
              <dgm:constr type="lMarg" refType="primFontSz" fact="0"/>
              <dgm:constr type="rMarg" refType="primFontSz" fact="0"/>
              <dgm:constr type="tMarg" refType="primFontSz" fact="0.1"/>
              <dgm:constr type="bMarg" refType="primFontSz" fact="0.1"/>
            </dgm:constrLst>
            <dgm:ruleLst>
              <dgm:rule type="primFontSz" val="5" fact="NaN" max="NaN"/>
            </dgm:ruleLst>
          </dgm:layoutNode>
        </dgm:forEach>
        <dgm:forEach name="accentRepeat" axis="self">
          <dgm:layoutNode name="accentRepeatNode" styleLbl="solidAlignAcc1">
            <dgm:alg type="sp"/>
            <dgm:shape xmlns:r="http://schemas.openxmlformats.org/officeDocument/2006/relationships" type="hexagon" r:blip="">
              <dgm:adjLst>
                <dgm:adj idx="1" val="0.25"/>
                <dgm:adj idx="2" val="1.1547"/>
              </dgm:adjLst>
            </dgm:shape>
            <dgm:presOf/>
          </dgm:layoutNode>
        </dgm:forEach>
        <dgm:forEach name="imageRepeat" axis="self">
          <dgm:layoutNode name="imageRepeatNode" styleLbl="alignAcc1">
            <dgm:alg type="sp"/>
            <dgm:shape xmlns:r="http://schemas.openxmlformats.org/officeDocument/2006/relationships" type="hexagon" r:blip="" blipPhldr="1">
              <dgm:adjLst>
                <dgm:adj idx="1" val="0.25"/>
                <dgm:adj idx="2" val="1.1547"/>
              </dgm:adjLst>
            </dgm:shape>
            <dgm:presOf axis="self"/>
          </dgm:layoutNode>
        </dgm:forEach>
      </dgm:forEach>
    </dgm:forEach>
    <dgm:forEach name="Name14" axis="ch" ptType="node" cnt="1">
      <dgm:layoutNode name="text1">
        <dgm:alg type="sp"/>
        <dgm:shape xmlns:r="http://schemas.openxmlformats.org/officeDocument/2006/relationships" r:blip="">
          <dgm:adjLst/>
        </dgm:shape>
        <dgm:presOf/>
        <dgm:constrLst/>
        <dgm:forEach name="Name15" ref="textRepeat"/>
      </dgm:layoutNode>
      <dgm:layoutNode name="textaccent1">
        <dgm:alg type="sp"/>
        <dgm:shape xmlns:r="http://schemas.openxmlformats.org/officeDocument/2006/relationships" r:blip="">
          <dgm:adjLst/>
        </dgm:shape>
        <dgm:presOf/>
        <dgm:constrLst/>
        <dgm:forEach name="Name16" ref="accentRepeat"/>
      </dgm:layoutNode>
    </dgm:forEach>
    <dgm:forEach name="Name17" axis="ch" ptType="sibTrans" hideLastTrans="0" cnt="1">
      <dgm:layoutNode name="image1">
        <dgm:alg type="sp"/>
        <dgm:shape xmlns:r="http://schemas.openxmlformats.org/officeDocument/2006/relationships" r:blip="">
          <dgm:adjLst/>
        </dgm:shape>
        <dgm:presOf/>
        <dgm:constrLst/>
        <dgm:forEach name="Name18" ref="imageRepeat"/>
      </dgm:layoutNode>
      <dgm:layoutNode name="imageaccent1">
        <dgm:alg type="sp"/>
        <dgm:shape xmlns:r="http://schemas.openxmlformats.org/officeDocument/2006/relationships" r:blip="">
          <dgm:adjLst/>
        </dgm:shape>
        <dgm:presOf/>
        <dgm:constrLst/>
        <dgm:forEach name="Name19" ref="accentRepeat"/>
      </dgm:layoutNode>
    </dgm:forEach>
    <dgm:forEach name="Name20" axis="ch" ptType="node" st="2" cnt="1">
      <dgm:layoutNode name="text2">
        <dgm:alg type="sp"/>
        <dgm:shape xmlns:r="http://schemas.openxmlformats.org/officeDocument/2006/relationships" r:blip="">
          <dgm:adjLst/>
        </dgm:shape>
        <dgm:presOf/>
        <dgm:constrLst/>
        <dgm:forEach name="Name21" ref="textRepeat"/>
      </dgm:layoutNode>
      <dgm:layoutNode name="textaccent2">
        <dgm:alg type="sp"/>
        <dgm:shape xmlns:r="http://schemas.openxmlformats.org/officeDocument/2006/relationships" r:blip="">
          <dgm:adjLst/>
        </dgm:shape>
        <dgm:presOf/>
        <dgm:constrLst/>
        <dgm:forEach name="Name22" ref="accentRepeat"/>
      </dgm:layoutNode>
    </dgm:forEach>
    <dgm:forEach name="Name23" axis="ch" ptType="sibTrans" hideLastTrans="0" st="2" cnt="1">
      <dgm:layoutNode name="image2">
        <dgm:alg type="sp"/>
        <dgm:shape xmlns:r="http://schemas.openxmlformats.org/officeDocument/2006/relationships" r:blip="">
          <dgm:adjLst/>
        </dgm:shape>
        <dgm:presOf/>
        <dgm:constrLst/>
        <dgm:forEach name="Name24" ref="imageRepeat"/>
      </dgm:layoutNode>
      <dgm:layoutNode name="imageaccent2">
        <dgm:alg type="sp"/>
        <dgm:shape xmlns:r="http://schemas.openxmlformats.org/officeDocument/2006/relationships" r:blip="">
          <dgm:adjLst/>
        </dgm:shape>
        <dgm:presOf/>
        <dgm:constrLst/>
        <dgm:forEach name="Name25" ref="accentRepeat"/>
      </dgm:layoutNode>
    </dgm:forEach>
    <dgm:forEach name="Name26" axis="ch" ptType="node" st="3" cnt="1">
      <dgm:layoutNode name="text3">
        <dgm:alg type="sp"/>
        <dgm:shape xmlns:r="http://schemas.openxmlformats.org/officeDocument/2006/relationships" r:blip="">
          <dgm:adjLst/>
        </dgm:shape>
        <dgm:presOf/>
        <dgm:constrLst/>
        <dgm:forEach name="Name27" ref="textRepeat"/>
      </dgm:layoutNode>
      <dgm:layoutNode name="textaccent3">
        <dgm:alg type="sp"/>
        <dgm:shape xmlns:r="http://schemas.openxmlformats.org/officeDocument/2006/relationships" r:blip="">
          <dgm:adjLst/>
        </dgm:shape>
        <dgm:presOf/>
        <dgm:constrLst/>
        <dgm:forEach name="Name28" ref="accentRepeat"/>
      </dgm:layoutNode>
    </dgm:forEach>
    <dgm:forEach name="Name29" axis="ch" ptType="sibTrans" hideLastTrans="0" st="3" cnt="1">
      <dgm:layoutNode name="image3">
        <dgm:alg type="sp"/>
        <dgm:shape xmlns:r="http://schemas.openxmlformats.org/officeDocument/2006/relationships" r:blip="">
          <dgm:adjLst/>
        </dgm:shape>
        <dgm:presOf/>
        <dgm:constrLst/>
        <dgm:forEach name="Name30" ref="imageRepeat"/>
      </dgm:layoutNode>
      <dgm:layoutNode name="imageaccent3">
        <dgm:alg type="sp"/>
        <dgm:shape xmlns:r="http://schemas.openxmlformats.org/officeDocument/2006/relationships" r:blip="">
          <dgm:adjLst/>
        </dgm:shape>
        <dgm:presOf/>
        <dgm:constrLst/>
        <dgm:forEach name="Name31" ref="accentRepeat"/>
      </dgm:layoutNode>
    </dgm:forEach>
    <dgm:forEach name="Name32" axis="ch" ptType="node" st="4" cnt="1">
      <dgm:layoutNode name="text4">
        <dgm:alg type="sp"/>
        <dgm:shape xmlns:r="http://schemas.openxmlformats.org/officeDocument/2006/relationships" r:blip="">
          <dgm:adjLst/>
        </dgm:shape>
        <dgm:presOf/>
        <dgm:constrLst/>
        <dgm:forEach name="Name33" ref="textRepeat"/>
      </dgm:layoutNode>
      <dgm:layoutNode name="textaccent4">
        <dgm:alg type="sp"/>
        <dgm:shape xmlns:r="http://schemas.openxmlformats.org/officeDocument/2006/relationships" r:blip="">
          <dgm:adjLst/>
        </dgm:shape>
        <dgm:presOf/>
        <dgm:constrLst/>
        <dgm:forEach name="Name34" ref="accentRepeat"/>
      </dgm:layoutNode>
    </dgm:forEach>
    <dgm:forEach name="Name35" axis="ch" ptType="sibTrans" hideLastTrans="0" st="4" cnt="1">
      <dgm:layoutNode name="image4">
        <dgm:alg type="sp"/>
        <dgm:shape xmlns:r="http://schemas.openxmlformats.org/officeDocument/2006/relationships" r:blip="">
          <dgm:adjLst/>
        </dgm:shape>
        <dgm:presOf/>
        <dgm:constrLst/>
        <dgm:forEach name="Name36" ref="imageRepeat"/>
      </dgm:layoutNode>
      <dgm:layoutNode name="imageaccent4">
        <dgm:alg type="sp"/>
        <dgm:shape xmlns:r="http://schemas.openxmlformats.org/officeDocument/2006/relationships" r:blip="">
          <dgm:adjLst/>
        </dgm:shape>
        <dgm:presOf/>
        <dgm:constrLst/>
        <dgm:forEach name="Name37" ref="accentRepeat"/>
      </dgm:layoutNode>
    </dgm:forEach>
    <dgm:forEach name="Name38" axis="ch" ptType="node" st="5" cnt="1">
      <dgm:layoutNode name="text5">
        <dgm:alg type="sp"/>
        <dgm:shape xmlns:r="http://schemas.openxmlformats.org/officeDocument/2006/relationships" r:blip="">
          <dgm:adjLst/>
        </dgm:shape>
        <dgm:presOf/>
        <dgm:constrLst/>
        <dgm:forEach name="Name39" ref="textRepeat"/>
      </dgm:layoutNode>
      <dgm:layoutNode name="textaccent5">
        <dgm:alg type="sp"/>
        <dgm:shape xmlns:r="http://schemas.openxmlformats.org/officeDocument/2006/relationships" r:blip="">
          <dgm:adjLst/>
        </dgm:shape>
        <dgm:presOf/>
        <dgm:constrLst/>
        <dgm:forEach name="Name40" ref="accentRepeat"/>
      </dgm:layoutNode>
    </dgm:forEach>
    <dgm:forEach name="Name41" axis="ch" ptType="sibTrans" hideLastTrans="0" st="5" cnt="1">
      <dgm:layoutNode name="image5">
        <dgm:alg type="sp"/>
        <dgm:shape xmlns:r="http://schemas.openxmlformats.org/officeDocument/2006/relationships" r:blip="">
          <dgm:adjLst/>
        </dgm:shape>
        <dgm:presOf/>
        <dgm:constrLst/>
        <dgm:forEach name="Name42" ref="imageRepeat"/>
      </dgm:layoutNode>
      <dgm:layoutNode name="imageaccent5">
        <dgm:alg type="sp"/>
        <dgm:shape xmlns:r="http://schemas.openxmlformats.org/officeDocument/2006/relationships" r:blip="">
          <dgm:adjLst/>
        </dgm:shape>
        <dgm:presOf/>
        <dgm:constrLst/>
        <dgm:forEach name="Name43" ref="accentRepeat"/>
      </dgm:layoutNode>
    </dgm:forEach>
    <dgm:forEach name="Name44" axis="ch" ptType="node" st="6" cnt="1">
      <dgm:layoutNode name="text6">
        <dgm:alg type="sp"/>
        <dgm:shape xmlns:r="http://schemas.openxmlformats.org/officeDocument/2006/relationships" r:blip="">
          <dgm:adjLst/>
        </dgm:shape>
        <dgm:presOf/>
        <dgm:constrLst/>
        <dgm:forEach name="Name45" ref="textRepeat"/>
      </dgm:layoutNode>
      <dgm:layoutNode name="textaccent6">
        <dgm:alg type="sp"/>
        <dgm:shape xmlns:r="http://schemas.openxmlformats.org/officeDocument/2006/relationships" r:blip="">
          <dgm:adjLst/>
        </dgm:shape>
        <dgm:presOf/>
        <dgm:constrLst/>
        <dgm:forEach name="Name46" ref="accentRepeat"/>
      </dgm:layoutNode>
    </dgm:forEach>
    <dgm:forEach name="Name47" axis="ch" ptType="sibTrans" hideLastTrans="0" st="6" cnt="1">
      <dgm:layoutNode name="image6">
        <dgm:alg type="sp"/>
        <dgm:shape xmlns:r="http://schemas.openxmlformats.org/officeDocument/2006/relationships" r:blip="">
          <dgm:adjLst/>
        </dgm:shape>
        <dgm:presOf/>
        <dgm:constrLst/>
        <dgm:forEach name="Name48" ref="imageRepeat"/>
      </dgm:layoutNode>
      <dgm:layoutNode name="imageaccent6">
        <dgm:alg type="sp"/>
        <dgm:shape xmlns:r="http://schemas.openxmlformats.org/officeDocument/2006/relationships" r:blip="">
          <dgm:adjLst/>
        </dgm:shape>
        <dgm:presOf/>
        <dgm:constrLst/>
        <dgm:forEach name="Name49" ref="accentRepeat"/>
      </dgm:layoutNode>
    </dgm:forEach>
    <dgm:forEach name="Name50" axis="ch" ptType="node" st="7" cnt="1">
      <dgm:layoutNode name="text7">
        <dgm:alg type="sp"/>
        <dgm:shape xmlns:r="http://schemas.openxmlformats.org/officeDocument/2006/relationships" r:blip="">
          <dgm:adjLst/>
        </dgm:shape>
        <dgm:presOf/>
        <dgm:constrLst/>
        <dgm:forEach name="Name51" ref="textRepeat"/>
      </dgm:layoutNode>
      <dgm:layoutNode name="textaccent7">
        <dgm:alg type="sp"/>
        <dgm:shape xmlns:r="http://schemas.openxmlformats.org/officeDocument/2006/relationships" r:blip="">
          <dgm:adjLst/>
        </dgm:shape>
        <dgm:presOf/>
        <dgm:constrLst/>
        <dgm:forEach name="Name52" ref="accentRepeat"/>
      </dgm:layoutNode>
    </dgm:forEach>
    <dgm:forEach name="Name53" axis="ch" ptType="sibTrans" hideLastTrans="0" st="7" cnt="1">
      <dgm:layoutNode name="image7">
        <dgm:alg type="sp"/>
        <dgm:shape xmlns:r="http://schemas.openxmlformats.org/officeDocument/2006/relationships" r:blip="">
          <dgm:adjLst/>
        </dgm:shape>
        <dgm:presOf/>
        <dgm:constrLst/>
        <dgm:forEach name="Name54" ref="imageRepeat"/>
      </dgm:layoutNode>
      <dgm:layoutNode name="imageaccent7">
        <dgm:alg type="sp"/>
        <dgm:shape xmlns:r="http://schemas.openxmlformats.org/officeDocument/2006/relationships" r:blip="">
          <dgm:adjLst/>
        </dgm:shape>
        <dgm:presOf/>
        <dgm:constrLst/>
        <dgm:forEach name="Name55" ref="accentRepeat"/>
      </dgm:layoutNode>
    </dgm:forEach>
    <dgm:forEach name="Name56" axis="ch" ptType="node" st="8" cnt="1">
      <dgm:layoutNode name="text8">
        <dgm:alg type="sp"/>
        <dgm:shape xmlns:r="http://schemas.openxmlformats.org/officeDocument/2006/relationships" r:blip="">
          <dgm:adjLst/>
        </dgm:shape>
        <dgm:presOf/>
        <dgm:constrLst/>
        <dgm:forEach name="Name57" ref="textRepeat"/>
      </dgm:layoutNode>
      <dgm:layoutNode name="textaccent8">
        <dgm:alg type="sp"/>
        <dgm:shape xmlns:r="http://schemas.openxmlformats.org/officeDocument/2006/relationships" r:blip="">
          <dgm:adjLst/>
        </dgm:shape>
        <dgm:presOf/>
        <dgm:constrLst/>
        <dgm:forEach name="Name58" ref="accentRepeat"/>
      </dgm:layoutNode>
    </dgm:forEach>
    <dgm:forEach name="Name59" axis="ch" ptType="sibTrans" hideLastTrans="0" st="8" cnt="1">
      <dgm:layoutNode name="image8">
        <dgm:alg type="sp"/>
        <dgm:shape xmlns:r="http://schemas.openxmlformats.org/officeDocument/2006/relationships" r:blip="">
          <dgm:adjLst/>
        </dgm:shape>
        <dgm:presOf/>
        <dgm:constrLst/>
        <dgm:forEach name="Name60" ref="imageRepeat"/>
      </dgm:layoutNode>
      <dgm:layoutNode name="imageaccent8">
        <dgm:alg type="sp"/>
        <dgm:shape xmlns:r="http://schemas.openxmlformats.org/officeDocument/2006/relationships" r:blip="">
          <dgm:adjLst/>
        </dgm:shape>
        <dgm:presOf/>
        <dgm:constrLst/>
        <dgm:forEach name="Name61" ref="accentRepeat"/>
      </dgm:layoutNode>
    </dgm:forEach>
    <dgm:forEach name="Name62" axis="ch" ptType="node" st="9" cnt="1">
      <dgm:layoutNode name="text9">
        <dgm:alg type="sp"/>
        <dgm:shape xmlns:r="http://schemas.openxmlformats.org/officeDocument/2006/relationships" r:blip="">
          <dgm:adjLst/>
        </dgm:shape>
        <dgm:presOf/>
        <dgm:constrLst/>
        <dgm:forEach name="Name63" ref="textRepeat"/>
      </dgm:layoutNode>
      <dgm:layoutNode name="textaccent9">
        <dgm:alg type="sp"/>
        <dgm:shape xmlns:r="http://schemas.openxmlformats.org/officeDocument/2006/relationships" r:blip="">
          <dgm:adjLst/>
        </dgm:shape>
        <dgm:presOf/>
        <dgm:constrLst/>
        <dgm:forEach name="Name64" ref="accentRepeat"/>
      </dgm:layoutNode>
    </dgm:forEach>
    <dgm:forEach name="Name65" axis="ch" ptType="sibTrans" hideLastTrans="0" st="9" cnt="1">
      <dgm:layoutNode name="image9">
        <dgm:alg type="sp"/>
        <dgm:shape xmlns:r="http://schemas.openxmlformats.org/officeDocument/2006/relationships" r:blip="">
          <dgm:adjLst/>
        </dgm:shape>
        <dgm:presOf/>
        <dgm:constrLst/>
        <dgm:forEach name="Name66" ref="imageRepeat"/>
      </dgm:layoutNode>
      <dgm:layoutNode name="imageaccent9">
        <dgm:alg type="sp"/>
        <dgm:shape xmlns:r="http://schemas.openxmlformats.org/officeDocument/2006/relationships" r:blip="">
          <dgm:adjLst/>
        </dgm:shape>
        <dgm:presOf/>
        <dgm:constrLst/>
        <dgm:forEach name="Name67" ref="accentRepeat"/>
      </dgm:layoutNode>
    </dgm:forEach>
    <dgm:forEach name="Name68" axis="ch" ptType="node" st="10" cnt="1">
      <dgm:layoutNode name="text10">
        <dgm:alg type="sp"/>
        <dgm:shape xmlns:r="http://schemas.openxmlformats.org/officeDocument/2006/relationships" r:blip="">
          <dgm:adjLst/>
        </dgm:shape>
        <dgm:presOf/>
        <dgm:constrLst/>
        <dgm:forEach name="Name69" ref="textRepeat"/>
      </dgm:layoutNode>
      <dgm:layoutNode name="textaccent10">
        <dgm:alg type="sp"/>
        <dgm:shape xmlns:r="http://schemas.openxmlformats.org/officeDocument/2006/relationships" r:blip="">
          <dgm:adjLst/>
        </dgm:shape>
        <dgm:presOf/>
        <dgm:constrLst/>
        <dgm:forEach name="Name70" ref="accentRepeat"/>
      </dgm:layoutNode>
    </dgm:forEach>
    <dgm:forEach name="Name71" axis="ch" ptType="sibTrans" hideLastTrans="0" st="10" cnt="1">
      <dgm:layoutNode name="image10">
        <dgm:alg type="sp"/>
        <dgm:shape xmlns:r="http://schemas.openxmlformats.org/officeDocument/2006/relationships" r:blip="">
          <dgm:adjLst/>
        </dgm:shape>
        <dgm:presOf/>
        <dgm:constrLst/>
        <dgm:forEach name="Name72" ref="imageRepeat"/>
      </dgm:layoutNode>
      <dgm:layoutNode name="imageaccent10">
        <dgm:alg type="sp"/>
        <dgm:shape xmlns:r="http://schemas.openxmlformats.org/officeDocument/2006/relationships" r:blip="">
          <dgm:adjLst/>
        </dgm:shape>
        <dgm:presOf/>
        <dgm:constrLst/>
        <dgm:forEach name="Name73" ref="accentRepeat"/>
      </dgm:layoutNode>
    </dgm:forEach>
    <dgm:forEach name="Name74" axis="ch" ptType="node" st="11" cnt="1">
      <dgm:layoutNode name="text11">
        <dgm:alg type="sp"/>
        <dgm:shape xmlns:r="http://schemas.openxmlformats.org/officeDocument/2006/relationships" r:blip="">
          <dgm:adjLst/>
        </dgm:shape>
        <dgm:presOf/>
        <dgm:constrLst/>
        <dgm:forEach name="Name75" ref="textRepeat"/>
      </dgm:layoutNode>
      <dgm:layoutNode name="textaccent11">
        <dgm:alg type="sp"/>
        <dgm:shape xmlns:r="http://schemas.openxmlformats.org/officeDocument/2006/relationships" r:blip="">
          <dgm:adjLst/>
        </dgm:shape>
        <dgm:presOf/>
        <dgm:constrLst/>
        <dgm:forEach name="Name76" ref="accentRepeat"/>
      </dgm:layoutNode>
    </dgm:forEach>
    <dgm:forEach name="Name77" axis="ch" ptType="sibTrans" hideLastTrans="0" st="11" cnt="1">
      <dgm:layoutNode name="image11">
        <dgm:alg type="sp"/>
        <dgm:shape xmlns:r="http://schemas.openxmlformats.org/officeDocument/2006/relationships" r:blip="">
          <dgm:adjLst/>
        </dgm:shape>
        <dgm:presOf/>
        <dgm:constrLst/>
        <dgm:forEach name="Name78" ref="imageRepeat"/>
      </dgm:layoutNode>
      <dgm:layoutNode name="imageaccent11">
        <dgm:alg type="sp"/>
        <dgm:shape xmlns:r="http://schemas.openxmlformats.org/officeDocument/2006/relationships" r:blip="">
          <dgm:adjLst/>
        </dgm:shape>
        <dgm:presOf/>
        <dgm:constrLst/>
        <dgm:forEach name="Name79" ref="accentRepeat"/>
      </dgm:layoutNode>
    </dgm:forEach>
    <dgm:forEach name="Name80" axis="ch" ptType="node" st="12" cnt="1">
      <dgm:layoutNode name="text12">
        <dgm:alg type="sp"/>
        <dgm:shape xmlns:r="http://schemas.openxmlformats.org/officeDocument/2006/relationships" r:blip="">
          <dgm:adjLst/>
        </dgm:shape>
        <dgm:presOf/>
        <dgm:constrLst/>
        <dgm:forEach name="Name81" ref="textRepeat"/>
      </dgm:layoutNode>
      <dgm:layoutNode name="textaccent12">
        <dgm:alg type="sp"/>
        <dgm:shape xmlns:r="http://schemas.openxmlformats.org/officeDocument/2006/relationships" r:blip="">
          <dgm:adjLst/>
        </dgm:shape>
        <dgm:presOf/>
        <dgm:constrLst/>
        <dgm:forEach name="Name82" ref="accentRepeat"/>
      </dgm:layoutNode>
    </dgm:forEach>
    <dgm:forEach name="Name83" axis="ch" ptType="sibTrans" hideLastTrans="0" st="12" cnt="1">
      <dgm:layoutNode name="image12">
        <dgm:alg type="sp"/>
        <dgm:shape xmlns:r="http://schemas.openxmlformats.org/officeDocument/2006/relationships" r:blip="">
          <dgm:adjLst/>
        </dgm:shape>
        <dgm:presOf/>
        <dgm:constrLst/>
        <dgm:forEach name="Name84" ref="imageRepeat"/>
      </dgm:layoutNode>
      <dgm:layoutNode name="imageaccent12">
        <dgm:alg type="sp"/>
        <dgm:shape xmlns:r="http://schemas.openxmlformats.org/officeDocument/2006/relationships" r:blip="">
          <dgm:adjLst/>
        </dgm:shape>
        <dgm:presOf/>
        <dgm:constrLst/>
        <dgm:forEach name="Name85" ref="accentRepea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0EC5B9-F61F-9249-A658-0F2D6B7F667A}" type="datetimeFigureOut">
              <a:rPr lang="en-US" smtClean="0"/>
              <a:pPr/>
              <a:t>11/10/2023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E6C0AAD-8443-9D4A-94B7-EFA286386D47}" type="slidenum">
              <a:rPr lang="en-US" smtClean="0"/>
              <a:pPr/>
              <a:t>‹#›</a:t>
            </a:fld>
            <a:endParaRPr lang="en-US"/>
          </a:p>
        </p:txBody>
      </p:sp>
    </p:spTree>
    <p:extLst>
      <p:ext uri="{BB962C8B-B14F-4D97-AF65-F5344CB8AC3E}">
        <p14:creationId xmlns:p14="http://schemas.microsoft.com/office/powerpoint/2010/main" val="411400732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88541D7-08E2-C04F-88F4-7F9390566DF9}" type="datetimeFigureOut">
              <a:rPr lang="en-US" smtClean="0"/>
              <a:pPr/>
              <a:t>11/10/2023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221978-7AB2-D644-A1FF-AF545A1745C1}" type="slidenum">
              <a:rPr lang="en-US" smtClean="0"/>
              <a:pPr/>
              <a:t>‹#›</a:t>
            </a:fld>
            <a:endParaRPr lang="en-US"/>
          </a:p>
        </p:txBody>
      </p:sp>
    </p:spTree>
    <p:extLst>
      <p:ext uri="{BB962C8B-B14F-4D97-AF65-F5344CB8AC3E}">
        <p14:creationId xmlns:p14="http://schemas.microsoft.com/office/powerpoint/2010/main" val="309208733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warriorsofthe.net"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3" Type="http://schemas.openxmlformats.org/officeDocument/2006/relationships/hyperlink" Target="http://www.sheffield.ac.uk/.../Guide%20to%20setting%20objectives.doc" TargetMode="External"/><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en.wikipedia.org/wiki/Ethernet"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8" Type="http://schemas.openxmlformats.org/officeDocument/2006/relationships/hyperlink" Target="http://www.guide-internet.com/" TargetMode="External"/><Relationship Id="rId13" Type="http://schemas.openxmlformats.org/officeDocument/2006/relationships/hyperlink" Target="http://www.youtube.com/watch?v=hwcpvy7zU1U" TargetMode="External"/><Relationship Id="rId18" Type="http://schemas.openxmlformats.org/officeDocument/2006/relationships/hyperlink" Target="http://www.youtube.com/watch?v=S0iSXruroxQ" TargetMode="External"/><Relationship Id="rId3" Type="http://schemas.openxmlformats.org/officeDocument/2006/relationships/hyperlink" Target="http://www.youtube.com/watch?v=PBWhzz_Gn10" TargetMode="External"/><Relationship Id="rId7" Type="http://schemas.openxmlformats.org/officeDocument/2006/relationships/hyperlink" Target="http://www.youtube.com/watch?v=nWCCLRgHT_k" TargetMode="External"/><Relationship Id="rId12" Type="http://schemas.openxmlformats.org/officeDocument/2006/relationships/hyperlink" Target="http://www.kuunders.com/leon.info" TargetMode="External"/><Relationship Id="rId17" Type="http://schemas.openxmlformats.org/officeDocument/2006/relationships/hyperlink" Target="http://www.youtube.com/watch?v=zWGL6Py0SfQ" TargetMode="External"/><Relationship Id="rId2" Type="http://schemas.openxmlformats.org/officeDocument/2006/relationships/slide" Target="../slides/slide34.xml"/><Relationship Id="rId16" Type="http://schemas.openxmlformats.org/officeDocument/2006/relationships/hyperlink" Target="http://www.youtube.com/watch?v=nWQZJ9qXSF8" TargetMode="External"/><Relationship Id="rId20" Type="http://schemas.openxmlformats.org/officeDocument/2006/relationships/hyperlink" Target="http://www.internetworldstats.com/" TargetMode="External"/><Relationship Id="rId1" Type="http://schemas.openxmlformats.org/officeDocument/2006/relationships/notesMaster" Target="../notesMasters/notesMaster1.xml"/><Relationship Id="rId6" Type="http://schemas.openxmlformats.org/officeDocument/2006/relationships/hyperlink" Target="http://www.youtube.com/watch?v=4VxPazlA0Zc" TargetMode="External"/><Relationship Id="rId11" Type="http://schemas.openxmlformats.org/officeDocument/2006/relationships/hyperlink" Target="http://www.youtube.com/watch?v=cxi13GHjkzk" TargetMode="External"/><Relationship Id="rId5" Type="http://schemas.openxmlformats.org/officeDocument/2006/relationships/hyperlink" Target="http://www.youtube.com/watch?v=e6SU42eP7e4" TargetMode="External"/><Relationship Id="rId15" Type="http://schemas.openxmlformats.org/officeDocument/2006/relationships/hyperlink" Target="http://www.youtube.com/watch?v=A8Vt8NvOEEc" TargetMode="External"/><Relationship Id="rId10" Type="http://schemas.openxmlformats.org/officeDocument/2006/relationships/hyperlink" Target="http://www.pcphobia.co.il/" TargetMode="External"/><Relationship Id="rId19" Type="http://schemas.openxmlformats.org/officeDocument/2006/relationships/hyperlink" Target="http://www.youtube.com/watch?v=9ZMHta1Ohto" TargetMode="External"/><Relationship Id="rId4" Type="http://schemas.openxmlformats.org/officeDocument/2006/relationships/hyperlink" Target="http://www.youtube.com/watch?v=2kezQTo57yM" TargetMode="External"/><Relationship Id="rId9" Type="http://schemas.openxmlformats.org/officeDocument/2006/relationships/hyperlink" Target="http://www.youtube.com/watch?v=zfrzRY1f4KQ" TargetMode="External"/><Relationship Id="rId14" Type="http://schemas.openxmlformats.org/officeDocument/2006/relationships/hyperlink" Target="http://www.youtube.com/watch?v=mMzNH8Mi8k8" TargetMode="Externa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learnthenet.com/english/html/20how.htm" TargetMode="External"/><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ezinearticles.com/?How-Peer-to-Peer-(P2P)-Works&amp;id=60126" TargetMode="External"/><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3" Type="http://schemas.openxmlformats.org/officeDocument/2006/relationships/hyperlink" Target="http://communication.howstuffworks.com/how-social-networks-work.htm"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Technology for Judges and Prosecutors</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This session is intended to provide trainers with a framework for developing training material to be delivered as part of a wider programme.  It cannot be comprehensive as technology changes so rapidly that any detailed technical specifications would be out of date almost as soon as the document is published.  Ensuring that Judges and prosecutors have sufficient understanding of technical issues as they relate to matters before them is essential to the fair running of any judicial system.  This session provides an overview of the relevant aspects of technology and its relevance to the criminal justice system.  A PowerPoint presentation is provided as a resource for trainers to use if considered appropriate.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An additional resource in the form of the video clip Warriors of the Net is provided to give the delegates a good and clear understanding of how networks function.  The video is available from </a:t>
            </a:r>
            <a:r>
              <a:rPr lang="en-GB" sz="1200" u="sng" kern="1200" dirty="0">
                <a:solidFill>
                  <a:schemeClr val="tx1"/>
                </a:solidFill>
                <a:latin typeface="+mn-lt"/>
                <a:ea typeface="+mn-ea"/>
                <a:cs typeface="+mn-cs"/>
                <a:hlinkClick r:id="rId3"/>
              </a:rPr>
              <a:t>www.warriorsofthe.net</a:t>
            </a:r>
            <a:r>
              <a:rPr lang="en-GB" sz="1200" kern="1200" dirty="0">
                <a:solidFill>
                  <a:schemeClr val="tx1"/>
                </a:solidFill>
                <a:latin typeface="+mn-lt"/>
                <a:ea typeface="+mn-ea"/>
                <a:cs typeface="+mn-cs"/>
              </a:rPr>
              <a:t> and is available in the following languages: </a:t>
            </a:r>
            <a:r>
              <a:rPr lang="en-US" sz="1200" kern="1200" dirty="0">
                <a:solidFill>
                  <a:schemeClr val="tx1"/>
                </a:solidFill>
                <a:latin typeface="+mn-lt"/>
                <a:ea typeface="+mn-ea"/>
                <a:cs typeface="+mn-cs"/>
              </a:rPr>
              <a:t>English, German, French, Hebrew, Dutch, Swedish, Italian, Portuguese, Danish, Norwegian, Hungarian, Czech, Spanish and </a:t>
            </a:r>
            <a:r>
              <a:rPr lang="en-US" sz="1200" kern="1200" dirty="0" err="1">
                <a:solidFill>
                  <a:schemeClr val="tx1"/>
                </a:solidFill>
                <a:latin typeface="+mn-lt"/>
                <a:ea typeface="+mn-ea"/>
                <a:cs typeface="+mn-cs"/>
              </a:rPr>
              <a:t>Ukranian</a:t>
            </a:r>
            <a:r>
              <a:rPr lang="en-US" sz="1200" kern="1200" dirty="0">
                <a:solidFill>
                  <a:schemeClr val="tx1"/>
                </a:solidFill>
                <a:latin typeface="+mn-lt"/>
                <a:ea typeface="+mn-ea"/>
                <a:cs typeface="+mn-cs"/>
              </a:rPr>
              <a:t>.</a:t>
            </a:r>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 </a:t>
            </a:r>
          </a:p>
          <a:p>
            <a:r>
              <a:rPr lang="en-GB" sz="1200" i="0" kern="1200" dirty="0">
                <a:solidFill>
                  <a:schemeClr val="tx1"/>
                </a:solidFill>
                <a:latin typeface="+mn-lt"/>
                <a:ea typeface="+mn-ea"/>
                <a:cs typeface="+mn-cs"/>
              </a:rPr>
              <a:t>This session provides information about technology that will be encountered by Judges and prosecutors during their work and which is used by criminals to commit crime and law enforcement to detect it.   </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The trainer could ask the audience about which operating systems they know.</a:t>
            </a:r>
          </a:p>
          <a:p>
            <a:endParaRPr lang="en-GB" dirty="0"/>
          </a:p>
          <a:p>
            <a:r>
              <a:rPr lang="en-GB" dirty="0"/>
              <a:t>Some</a:t>
            </a:r>
            <a:r>
              <a:rPr lang="en-GB" baseline="0" dirty="0"/>
              <a:t> examples of the most populare OS’s are shown in the next slide.</a:t>
            </a:r>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11</a:t>
            </a:fld>
            <a:endParaRPr lang="en-GB"/>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sz="1200" kern="1200" noProof="0" dirty="0">
                <a:solidFill>
                  <a:schemeClr val="tx1"/>
                </a:solidFill>
                <a:effectLst/>
                <a:latin typeface="+mn-lt"/>
                <a:ea typeface="+mn-ea"/>
                <a:cs typeface="+mn-cs"/>
              </a:rPr>
              <a:t>The Deep Web and in particular the </a:t>
            </a:r>
            <a:r>
              <a:rPr lang="en-US" sz="1200" kern="1200" noProof="0" dirty="0" err="1">
                <a:solidFill>
                  <a:schemeClr val="tx1"/>
                </a:solidFill>
                <a:effectLst/>
                <a:latin typeface="+mn-lt"/>
                <a:ea typeface="+mn-ea"/>
                <a:cs typeface="+mn-cs"/>
              </a:rPr>
              <a:t>Darknet</a:t>
            </a:r>
            <a:r>
              <a:rPr lang="en-US" sz="1200" kern="1200" noProof="0" dirty="0">
                <a:solidFill>
                  <a:schemeClr val="tx1"/>
                </a:solidFill>
                <a:effectLst/>
                <a:latin typeface="+mn-lt"/>
                <a:ea typeface="+mn-ea"/>
                <a:cs typeface="+mn-cs"/>
              </a:rPr>
              <a:t> are relevant to law enforcement investigations because the anonymity of the </a:t>
            </a:r>
            <a:r>
              <a:rPr lang="en-US" sz="1200" kern="1200" noProof="0" dirty="0" err="1">
                <a:solidFill>
                  <a:schemeClr val="tx1"/>
                </a:solidFill>
                <a:effectLst/>
                <a:latin typeface="+mn-lt"/>
                <a:ea typeface="+mn-ea"/>
                <a:cs typeface="+mn-cs"/>
              </a:rPr>
              <a:t>Darknet</a:t>
            </a:r>
            <a:r>
              <a:rPr lang="en-US" sz="1200" kern="1200" noProof="0" dirty="0">
                <a:solidFill>
                  <a:schemeClr val="tx1"/>
                </a:solidFill>
                <a:effectLst/>
                <a:latin typeface="+mn-lt"/>
                <a:ea typeface="+mn-ea"/>
                <a:cs typeface="+mn-cs"/>
              </a:rPr>
              <a:t> has attracted merchants and customers trading in illegal material and services such as weapons, drugs, counterfeit money, fake ID cards, stolen identities, botnets, hacking services, child-abuse material, even child-abuse services and contract killers. The most prominent example of such a marketplace is the “Silk Road”. </a:t>
            </a:r>
            <a:endParaRPr lang="en-US" noProof="0" dirty="0"/>
          </a:p>
          <a:p>
            <a:r>
              <a:rPr lang="en-US" sz="1200" kern="1200" noProof="0" dirty="0">
                <a:solidFill>
                  <a:schemeClr val="tx1"/>
                </a:solidFill>
                <a:effectLst/>
                <a:latin typeface="+mn-lt"/>
                <a:ea typeface="+mn-ea"/>
                <a:cs typeface="+mn-cs"/>
              </a:rPr>
              <a:t>Investigation into the Deep Web and the </a:t>
            </a:r>
            <a:r>
              <a:rPr lang="en-US" sz="1200" kern="1200" noProof="0" dirty="0" err="1">
                <a:solidFill>
                  <a:schemeClr val="tx1"/>
                </a:solidFill>
                <a:effectLst/>
                <a:latin typeface="+mn-lt"/>
                <a:ea typeface="+mn-ea"/>
                <a:cs typeface="+mn-cs"/>
              </a:rPr>
              <a:t>Darknet</a:t>
            </a:r>
            <a:r>
              <a:rPr lang="en-US" sz="1200" kern="1200" noProof="0" dirty="0">
                <a:solidFill>
                  <a:schemeClr val="tx1"/>
                </a:solidFill>
                <a:effectLst/>
                <a:latin typeface="+mn-lt"/>
                <a:ea typeface="+mn-ea"/>
                <a:cs typeface="+mn-cs"/>
              </a:rPr>
              <a:t> is a specialist task that goes beyond the scope of this basic course. However the following reading list might point readers into the right direction: </a:t>
            </a:r>
          </a:p>
          <a:p>
            <a:endParaRPr lang="en-US" noProof="0" dirty="0"/>
          </a:p>
          <a:p>
            <a:r>
              <a:rPr lang="en-US" sz="1200" kern="1200" noProof="0" dirty="0">
                <a:solidFill>
                  <a:schemeClr val="tx1"/>
                </a:solidFill>
                <a:effectLst/>
                <a:latin typeface="+mn-lt"/>
                <a:ea typeface="+mn-ea"/>
                <a:cs typeface="+mn-cs"/>
              </a:rPr>
              <a:t>A beginner’s guide to exploring the Dark Net: http://electronician.hubpages.com/hub/A-Beginners-Guide-to-Exploring-the-Darknet </a:t>
            </a:r>
            <a:endParaRPr lang="en-US" noProof="0" dirty="0">
              <a:effectLst/>
            </a:endParaRPr>
          </a:p>
          <a:p>
            <a:r>
              <a:rPr lang="en-US" sz="1200" kern="1200" noProof="0" dirty="0">
                <a:solidFill>
                  <a:schemeClr val="tx1"/>
                </a:solidFill>
                <a:effectLst/>
                <a:latin typeface="+mn-lt"/>
                <a:ea typeface="+mn-ea"/>
                <a:cs typeface="+mn-cs"/>
              </a:rPr>
              <a:t>Deep Web Links: http://deepweblinks.org </a:t>
            </a:r>
            <a:endParaRPr lang="en-US" noProof="0" dirty="0">
              <a:effectLst/>
            </a:endParaRPr>
          </a:p>
          <a:p>
            <a:r>
              <a:rPr lang="en-US" sz="1200" kern="1200" noProof="0" dirty="0">
                <a:solidFill>
                  <a:schemeClr val="tx1"/>
                </a:solidFill>
                <a:effectLst/>
                <a:latin typeface="+mn-lt"/>
                <a:ea typeface="+mn-ea"/>
                <a:cs typeface="+mn-cs"/>
              </a:rPr>
              <a:t>Deep Web Directories and search engines: </a:t>
            </a:r>
            <a:r>
              <a:rPr lang="en-US" sz="1200" kern="1200" baseline="0" noProof="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http://www.thehiddenwiki.net/deep-web-directories-search-engines/ </a:t>
            </a:r>
            <a:endParaRPr lang="en-US" noProof="0" dirty="0">
              <a:effectLst/>
            </a:endParaRPr>
          </a:p>
          <a:p>
            <a:r>
              <a:rPr lang="en-US" sz="1200" kern="1200" noProof="0" dirty="0">
                <a:solidFill>
                  <a:schemeClr val="tx1"/>
                </a:solidFill>
                <a:effectLst/>
                <a:latin typeface="+mn-lt"/>
                <a:ea typeface="+mn-ea"/>
                <a:cs typeface="+mn-cs"/>
              </a:rPr>
              <a:t>Guide to TOR hidden services and elements of the TOR network: </a:t>
            </a:r>
            <a:r>
              <a:rPr lang="en-US" sz="1200" kern="1200" baseline="0" noProof="0" dirty="0">
                <a:solidFill>
                  <a:schemeClr val="tx1"/>
                </a:solidFill>
                <a:effectLst/>
                <a:latin typeface="+mn-lt"/>
                <a:ea typeface="+mn-ea"/>
                <a:cs typeface="+mn-cs"/>
              </a:rPr>
              <a:t> </a:t>
            </a:r>
            <a:r>
              <a:rPr lang="en-US" sz="1200" kern="1200" noProof="0" dirty="0">
                <a:solidFill>
                  <a:schemeClr val="tx1"/>
                </a:solidFill>
                <a:effectLst/>
                <a:latin typeface="+mn-lt"/>
                <a:ea typeface="+mn-ea"/>
                <a:cs typeface="+mn-cs"/>
              </a:rPr>
              <a:t>http://en.wikibooks.org/wiki/Guide_to_Tor_hidden_services_and_elements_of_the_Tor_ network </a:t>
            </a:r>
            <a:endParaRPr lang="en-US" noProof="0" dirty="0">
              <a:effectLst/>
            </a:endParaRPr>
          </a:p>
          <a:p>
            <a:r>
              <a:rPr lang="en-US" sz="1200" kern="1200" noProof="0" dirty="0">
                <a:solidFill>
                  <a:schemeClr val="tx1"/>
                </a:solidFill>
                <a:effectLst/>
                <a:latin typeface="+mn-lt"/>
                <a:ea typeface="+mn-ea"/>
                <a:cs typeface="+mn-cs"/>
              </a:rPr>
              <a:t>An Adaptive Crawler for Locating Hidden-Web Entry Points, Luciano Barbosa, University of Utah, http://www.cs.utah.edu/~juliana/pub/ache-www2007.pdf </a:t>
            </a:r>
            <a:endParaRPr lang="en-US" noProof="0" dirty="0">
              <a:effectLst/>
            </a:endParaRPr>
          </a:p>
          <a:p>
            <a:endParaRPr lang="en-US" noProof="0"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126</a:t>
            </a:fld>
            <a:endParaRPr lang="en-US"/>
          </a:p>
        </p:txBody>
      </p:sp>
    </p:spTree>
    <p:extLst>
      <p:ext uri="{BB962C8B-B14F-4D97-AF65-F5344CB8AC3E}">
        <p14:creationId xmlns:p14="http://schemas.microsoft.com/office/powerpoint/2010/main" val="395305038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B2221978-7AB2-D644-A1FF-AF545A1745C1}" type="slidenum">
              <a:rPr lang="en-US" smtClean="0"/>
              <a:pPr/>
              <a:t>127</a:t>
            </a:fld>
            <a:endParaRPr lang="en-US"/>
          </a:p>
        </p:txBody>
      </p:sp>
    </p:spTree>
    <p:extLst>
      <p:ext uri="{BB962C8B-B14F-4D97-AF65-F5344CB8AC3E}">
        <p14:creationId xmlns:p14="http://schemas.microsoft.com/office/powerpoint/2010/main" val="3953050381"/>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77500" lnSpcReduction="20000"/>
          </a:bodyPr>
          <a:lstStyle/>
          <a:p>
            <a:r>
              <a:rPr lang="en-GB" sz="1200" b="0" i="0" u="none" strike="noStrike" kern="1200" baseline="0" dirty="0">
                <a:solidFill>
                  <a:schemeClr val="tx1"/>
                </a:solidFill>
                <a:latin typeface="+mn-lt"/>
                <a:ea typeface="+mn-ea"/>
                <a:cs typeface="+mn-cs"/>
              </a:rPr>
              <a:t>Widely acknowledged definitions of virtual currencies/digital currencies refer to the work done by the Financial Action Task Force (FATF), an inter-governmental body developing and promoting policies to combat money laundering and terrorist financing. </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According to FATF, </a:t>
            </a:r>
            <a:r>
              <a:rPr lang="en-GB" sz="1200" b="0" i="1" u="none" strike="noStrike" kern="1200" baseline="0" dirty="0">
                <a:solidFill>
                  <a:schemeClr val="tx1"/>
                </a:solidFill>
                <a:latin typeface="+mn-lt"/>
                <a:ea typeface="+mn-ea"/>
                <a:cs typeface="+mn-cs"/>
              </a:rPr>
              <a:t>A virtual currency is a digital representation of value that can be digitally traded and functions as </a:t>
            </a:r>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1. a medium of exchange; </a:t>
            </a:r>
          </a:p>
          <a:p>
            <a:r>
              <a:rPr lang="en-GB" sz="1200" b="0" i="0" u="none" strike="noStrike" kern="1200" baseline="0" dirty="0">
                <a:solidFill>
                  <a:schemeClr val="tx1"/>
                </a:solidFill>
                <a:latin typeface="+mn-lt"/>
                <a:ea typeface="+mn-ea"/>
                <a:cs typeface="+mn-cs"/>
              </a:rPr>
              <a:t>2. </a:t>
            </a:r>
            <a:r>
              <a:rPr lang="en-GB" sz="1200" b="0" i="1" u="none" strike="noStrike" kern="1200" baseline="0" dirty="0">
                <a:solidFill>
                  <a:schemeClr val="tx1"/>
                </a:solidFill>
                <a:latin typeface="+mn-lt"/>
                <a:ea typeface="+mn-ea"/>
                <a:cs typeface="+mn-cs"/>
              </a:rPr>
              <a:t>a unit of account; and/or(3) a store of value, but does not have legal tender status in any jurisdiction. </a:t>
            </a:r>
          </a:p>
          <a:p>
            <a:endParaRPr lang="en-GB" sz="1200" b="0" i="1"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According to FATF, </a:t>
            </a:r>
            <a:r>
              <a:rPr lang="en-GB" sz="1200" b="0" i="1" u="none" strike="noStrike" kern="1200" baseline="0" dirty="0">
                <a:solidFill>
                  <a:schemeClr val="tx1"/>
                </a:solidFill>
                <a:latin typeface="+mn-lt"/>
                <a:ea typeface="+mn-ea"/>
                <a:cs typeface="+mn-cs"/>
              </a:rPr>
              <a:t>Digital currency can mean a digital representation of either virtual currency (non-fiat) or e-money (fiat). </a:t>
            </a:r>
            <a:r>
              <a:rPr lang="en-GB" sz="1200" b="0" i="0" u="none" strike="noStrike" kern="1200" baseline="0" dirty="0">
                <a:solidFill>
                  <a:schemeClr val="tx1"/>
                </a:solidFill>
                <a:latin typeface="+mn-lt"/>
                <a:ea typeface="+mn-ea"/>
                <a:cs typeface="+mn-cs"/>
              </a:rPr>
              <a:t>The term digital currency provides a term by which it is possible to refer to digital representations of both fiat and non-fiat currencies. </a:t>
            </a:r>
          </a:p>
          <a:p>
            <a:pPr marL="0" indent="0" algn="just">
              <a:lnSpc>
                <a:spcPct val="150000"/>
              </a:lnSpc>
              <a:spcBef>
                <a:spcPts val="0"/>
              </a:spcBef>
              <a:buNone/>
            </a:pPr>
            <a:endParaRPr lang="en-US" b="0" baseline="0" noProof="0" dirty="0"/>
          </a:p>
          <a:p>
            <a:pPr marL="0" indent="0" algn="just">
              <a:lnSpc>
                <a:spcPct val="150000"/>
              </a:lnSpc>
              <a:spcBef>
                <a:spcPts val="0"/>
              </a:spcBef>
              <a:buNone/>
            </a:pPr>
            <a:r>
              <a:rPr lang="en-US" b="0" baseline="0" noProof="0" dirty="0"/>
              <a:t>A crypto currency is a</a:t>
            </a:r>
            <a:r>
              <a:rPr lang="en-US" b="0" noProof="0" dirty="0"/>
              <a:t> digital currency in which encryption techniques are used to regulate the generation of units of currency and verify the transfer of funds, operating independently of a central bank. Crypto currencies are a subset of alternative currencies, or specifically of digital currencies.</a:t>
            </a:r>
          </a:p>
          <a:p>
            <a:pPr marL="0" indent="0" algn="just">
              <a:lnSpc>
                <a:spcPct val="150000"/>
              </a:lnSpc>
              <a:spcBef>
                <a:spcPts val="0"/>
              </a:spcBef>
              <a:buNone/>
            </a:pPr>
            <a:endParaRPr lang="en-US" b="0" noProof="0" dirty="0"/>
          </a:p>
          <a:p>
            <a:r>
              <a:rPr lang="en-US" sz="1200" kern="1200" dirty="0">
                <a:solidFill>
                  <a:schemeClr val="tx1"/>
                </a:solidFill>
                <a:effectLst/>
                <a:latin typeface="+mn-lt"/>
                <a:ea typeface="+mn-ea"/>
                <a:cs typeface="+mn-cs"/>
              </a:rPr>
              <a:t>Definition given by the European Court of Justice: “49. Transactions involving non-traditional currencies, that is to say, currencies other than those that are legal tender in one or more countries, in so far as those currencies have been accepted by the parties to a transaction as an alternative to legal tender and have no purpose other than to be a means of payment, are financial transactions.</a:t>
            </a:r>
          </a:p>
          <a:p>
            <a:r>
              <a:rPr lang="en-US" sz="1200" kern="1200" dirty="0">
                <a:solidFill>
                  <a:schemeClr val="tx1"/>
                </a:solidFill>
                <a:effectLst/>
                <a:latin typeface="+mn-lt"/>
                <a:ea typeface="+mn-ea"/>
                <a:cs typeface="+mn-cs"/>
              </a:rPr>
              <a:t>52. In the case in the main proceedings, it is common ground that the ‘</a:t>
            </a:r>
            <a:r>
              <a:rPr lang="en-US" sz="1200" kern="1200" dirty="0" err="1">
                <a:solidFill>
                  <a:schemeClr val="tx1"/>
                </a:solidFill>
                <a:effectLst/>
                <a:latin typeface="+mn-lt"/>
                <a:ea typeface="+mn-ea"/>
                <a:cs typeface="+mn-cs"/>
              </a:rPr>
              <a:t>bitcoin</a:t>
            </a:r>
            <a:r>
              <a:rPr lang="en-US" sz="1200" kern="1200" dirty="0">
                <a:solidFill>
                  <a:schemeClr val="tx1"/>
                </a:solidFill>
                <a:effectLst/>
                <a:latin typeface="+mn-lt"/>
                <a:ea typeface="+mn-ea"/>
                <a:cs typeface="+mn-cs"/>
              </a:rPr>
              <a:t>’ virtual currency has </a:t>
            </a:r>
            <a:r>
              <a:rPr lang="en-US" sz="1200" b="1" kern="1200" dirty="0">
                <a:solidFill>
                  <a:schemeClr val="tx1"/>
                </a:solidFill>
                <a:effectLst/>
                <a:latin typeface="+mn-lt"/>
                <a:ea typeface="+mn-ea"/>
                <a:cs typeface="+mn-cs"/>
              </a:rPr>
              <a:t>no other purpose than to be a means of payment</a:t>
            </a:r>
            <a:r>
              <a:rPr lang="en-US" sz="1200" kern="1200" dirty="0">
                <a:solidFill>
                  <a:schemeClr val="tx1"/>
                </a:solidFill>
                <a:effectLst/>
                <a:latin typeface="+mn-lt"/>
                <a:ea typeface="+mn-ea"/>
                <a:cs typeface="+mn-cs"/>
              </a:rPr>
              <a:t> and that it is accepted for that purpose by certain operators.</a:t>
            </a:r>
          </a:p>
          <a:p>
            <a:r>
              <a:rPr lang="en-US" sz="1200" kern="1200" dirty="0">
                <a:solidFill>
                  <a:schemeClr val="tx1"/>
                </a:solidFill>
                <a:effectLst/>
                <a:latin typeface="+mn-lt"/>
                <a:ea typeface="+mn-ea"/>
                <a:cs typeface="+mn-cs"/>
              </a:rPr>
              <a:t>55. It is common ground that the ‘</a:t>
            </a:r>
            <a:r>
              <a:rPr lang="en-US" sz="1200" kern="1200" dirty="0" err="1">
                <a:solidFill>
                  <a:schemeClr val="tx1"/>
                </a:solidFill>
                <a:effectLst/>
                <a:latin typeface="+mn-lt"/>
                <a:ea typeface="+mn-ea"/>
                <a:cs typeface="+mn-cs"/>
              </a:rPr>
              <a:t>bitcoin</a:t>
            </a:r>
            <a:r>
              <a:rPr lang="en-US" sz="1200" kern="1200" dirty="0">
                <a:solidFill>
                  <a:schemeClr val="tx1"/>
                </a:solidFill>
                <a:effectLst/>
                <a:latin typeface="+mn-lt"/>
                <a:ea typeface="+mn-ea"/>
                <a:cs typeface="+mn-cs"/>
              </a:rPr>
              <a:t>’ virtual currency is neither a security conferring a property right nor a security of a comparable nature.” (European Court of Justice Judgment </a:t>
            </a:r>
            <a:r>
              <a:rPr lang="is-IS" sz="1200" kern="1200" dirty="0">
                <a:solidFill>
                  <a:schemeClr val="tx1"/>
                </a:solidFill>
                <a:effectLst/>
                <a:latin typeface="+mn-lt"/>
                <a:ea typeface="+mn-ea"/>
                <a:cs typeface="+mn-cs"/>
              </a:rPr>
              <a:t>C-264/14</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October 22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2015)</a:t>
            </a:r>
          </a:p>
          <a:p>
            <a:pPr marL="0" indent="0" algn="just">
              <a:lnSpc>
                <a:spcPct val="150000"/>
              </a:lnSpc>
              <a:spcBef>
                <a:spcPts val="0"/>
              </a:spcBef>
              <a:buNone/>
            </a:pPr>
            <a:endParaRPr lang="en-US" b="0" noProof="0" dirty="0"/>
          </a:p>
          <a:p>
            <a:pPr marL="0" indent="0" algn="just">
              <a:lnSpc>
                <a:spcPct val="150000"/>
              </a:lnSpc>
              <a:spcBef>
                <a:spcPts val="0"/>
              </a:spcBef>
              <a:buNone/>
            </a:pPr>
            <a:endParaRPr lang="en-US" b="0"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US" noProof="0" dirty="0"/>
              <a:t>[The trainer can ask the participants</a:t>
            </a:r>
            <a:r>
              <a:rPr lang="en-US" baseline="0" noProof="0" dirty="0"/>
              <a:t> if they ever heard of crypto currency. If nobody answers the trainer can continue asking if anybody ever heard of „</a:t>
            </a:r>
            <a:r>
              <a:rPr lang="en-US" baseline="0" noProof="0" dirty="0" err="1"/>
              <a:t>Bitcoin</a:t>
            </a:r>
            <a:r>
              <a:rPr lang="en-US" baseline="0" noProof="0" dirty="0"/>
              <a:t>“. Depending on the answers the trainer can continue engaging the audience by asking if they ever had a case involving crypto currency.]</a:t>
            </a:r>
            <a:endParaRPr lang="en-US" noProof="0" dirty="0"/>
          </a:p>
          <a:p>
            <a:endParaRPr lang="de-DE" b="0" baseline="0" dirty="0"/>
          </a:p>
        </p:txBody>
      </p:sp>
      <p:sp>
        <p:nvSpPr>
          <p:cNvPr id="4" name="Foliennummernplatzhalter 3"/>
          <p:cNvSpPr>
            <a:spLocks noGrp="1"/>
          </p:cNvSpPr>
          <p:nvPr>
            <p:ph type="sldNum" sz="quarter" idx="10"/>
          </p:nvPr>
        </p:nvSpPr>
        <p:spPr/>
        <p:txBody>
          <a:bodyPr/>
          <a:lstStyle/>
          <a:p>
            <a:fld id="{5827260C-95DC-194B-88B2-0B241DEC43BF}" type="slidenum">
              <a:rPr lang="en-US" smtClean="0"/>
              <a:pPr/>
              <a:t>133</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r>
              <a:rPr lang="en-US" baseline="0" noProof="0" dirty="0"/>
              <a:t>[This slide is animated.]</a:t>
            </a:r>
          </a:p>
          <a:p>
            <a:endParaRPr lang="en-US" baseline="0" noProof="0" dirty="0"/>
          </a:p>
          <a:p>
            <a:r>
              <a:rPr lang="en-US" baseline="0" noProof="0" dirty="0"/>
              <a:t>„All of you know your real currency and crypto currency might be something completely new for you. You might ask yourself how someone could spend real money to buy something completely virtual. But think about it: In former times, the currency was bound to the gold-standard which meant that every money bill in your wallet represented the promise that you could go to a bank and exchange that money for a certain amount of physical gold. That meant that there was only as much money circulated as there was gold in the stocks of the central banks. Now that the major currencies are not bound to the gold-standard anymore your „real“ money bills basically only have the value of the paper they are printed on. Of course this is not entirely true, but basically the value of the bill relies on the trust that you can buy certain goods for exactly this amount of money. Inflation and deflation can have a big impact on the value of your currency.</a:t>
            </a:r>
          </a:p>
          <a:p>
            <a:endParaRPr lang="en-US" baseline="0" noProof="0" dirty="0"/>
          </a:p>
          <a:p>
            <a:r>
              <a:rPr lang="en-US" baseline="0" noProof="0" dirty="0"/>
              <a:t>Going one step further, most of your money is stored and transferred on bank accounts. You do not see the money bills anymore, it‘s just binary digits on computer systems. So each and every month you work hard only to get a certain amount of digits transferred to your account. The real value of those digits comes with the acceptance of them in a variety of shops and persons like your landlord.</a:t>
            </a:r>
          </a:p>
          <a:p>
            <a:endParaRPr lang="en-US" baseline="0" noProof="0" dirty="0"/>
          </a:p>
          <a:p>
            <a:r>
              <a:rPr lang="en-US" baseline="0" noProof="0" dirty="0"/>
              <a:t>Crypto currency is very similar to those digits. It is just stored in another form of account and has one big disadvantage at the moment: It is not publicly accepted by everybody.</a:t>
            </a:r>
          </a:p>
          <a:p>
            <a:endParaRPr lang="en-US" baseline="0" noProof="0" dirty="0"/>
          </a:p>
          <a:p>
            <a:r>
              <a:rPr lang="en-US" baseline="0" noProof="0" dirty="0"/>
              <a:t>In addition to that, crypto currencies have some characteristics that distinguish them from traditional currency:</a:t>
            </a:r>
          </a:p>
          <a:p>
            <a:endParaRPr lang="en-US" baseline="0" noProof="0" dirty="0"/>
          </a:p>
          <a:p>
            <a:r>
              <a:rPr lang="en-US" baseline="0" noProof="0" dirty="0"/>
              <a:t>1. </a:t>
            </a:r>
            <a:r>
              <a:rPr lang="en-US" baseline="0" noProof="0" dirty="0" err="1"/>
              <a:t>decentralised</a:t>
            </a:r>
            <a:endParaRPr lang="en-US" baseline="0" noProof="0" dirty="0"/>
          </a:p>
          <a:p>
            <a:endParaRPr lang="en-US" baseline="0" noProof="0" dirty="0"/>
          </a:p>
          <a:p>
            <a:r>
              <a:rPr lang="en-US" baseline="0" noProof="0" dirty="0"/>
              <a:t>The networks of crypto currencies are not controlled by one central authority. Every machine that mines coins and processes transactions makes up a part of the network, and the machines work together. That means that, in theory, one central authority can’t tinker with monetary policy and cause a meltdown – or simply decide to take people’s </a:t>
            </a:r>
            <a:r>
              <a:rPr lang="en-US" baseline="0" noProof="0" dirty="0" err="1"/>
              <a:t>bitcoins</a:t>
            </a:r>
            <a:r>
              <a:rPr lang="en-US" baseline="0" noProof="0" dirty="0"/>
              <a:t> away from them, as the Central European Bank decided to do in Cyprus in early 2013. And if some part of the network goes offline for some reason, the money keeps on flowing.</a:t>
            </a:r>
          </a:p>
          <a:p>
            <a:endParaRPr lang="en-US" baseline="0" noProof="0" dirty="0"/>
          </a:p>
          <a:p>
            <a:r>
              <a:rPr lang="en-US" baseline="0" noProof="0" dirty="0"/>
              <a:t>2. easy to set up</a:t>
            </a:r>
          </a:p>
          <a:p>
            <a:endParaRPr lang="en-US" baseline="0" noProof="0" dirty="0"/>
          </a:p>
          <a:p>
            <a:r>
              <a:rPr lang="en-US" baseline="0" noProof="0" dirty="0"/>
              <a:t>Setting up a bank account at a conventional banks requires you to fill out an array of forms and to pass certain requirements. Setting up merchant accounts for payment is another Kafkaesque task, beset by bureaucracy. However, you can set up a </a:t>
            </a:r>
            <a:r>
              <a:rPr lang="en-US" baseline="0" noProof="0" dirty="0" err="1"/>
              <a:t>bitcoin</a:t>
            </a:r>
            <a:r>
              <a:rPr lang="en-US" baseline="0" noProof="0" dirty="0"/>
              <a:t> address in seconds, no questions asked, and with no fees payable.</a:t>
            </a:r>
          </a:p>
          <a:p>
            <a:endParaRPr lang="en-US" baseline="0" noProof="0" dirty="0"/>
          </a:p>
          <a:p>
            <a:r>
              <a:rPr lang="en-US" baseline="0" noProof="0" dirty="0"/>
              <a:t>3. anonymous</a:t>
            </a:r>
          </a:p>
          <a:p>
            <a:endParaRPr lang="en-US" baseline="0" noProof="0" dirty="0"/>
          </a:p>
          <a:p>
            <a:r>
              <a:rPr lang="en-US" baseline="0" noProof="0" dirty="0"/>
              <a:t>Sending and receiving money in a virtual wallet instead of a real bank account seems to offer a higher anonymity. There is no need to proof your identity when setting up a wallet. A single user can hold multiple </a:t>
            </a:r>
            <a:r>
              <a:rPr lang="en-US" baseline="0" noProof="0" dirty="0" err="1"/>
              <a:t>bitcoin</a:t>
            </a:r>
            <a:r>
              <a:rPr lang="en-US" baseline="0" noProof="0" dirty="0"/>
              <a:t> addresses, and they aren’t linked to names, addresses, or other personally identifying information. However…</a:t>
            </a:r>
          </a:p>
          <a:p>
            <a:endParaRPr lang="en-US" baseline="0" noProof="0" dirty="0"/>
          </a:p>
          <a:p>
            <a:r>
              <a:rPr lang="en-US" baseline="0" noProof="0" dirty="0"/>
              <a:t>4. completely transparent</a:t>
            </a:r>
          </a:p>
          <a:p>
            <a:endParaRPr lang="en-US" baseline="0" noProof="0" dirty="0"/>
          </a:p>
          <a:p>
            <a:r>
              <a:rPr lang="en-US" baseline="0" noProof="0" dirty="0"/>
              <a:t>…</a:t>
            </a:r>
            <a:r>
              <a:rPr lang="en-US" baseline="0" noProof="0" dirty="0" err="1"/>
              <a:t>bitcoin</a:t>
            </a:r>
            <a:r>
              <a:rPr lang="en-US" baseline="0" noProof="0" dirty="0"/>
              <a:t> stores details of every single transaction that ever happened in the network in a huge version of a general ledger, called the </a:t>
            </a:r>
            <a:r>
              <a:rPr lang="en-US" baseline="0" noProof="0" dirty="0" err="1"/>
              <a:t>blockchain</a:t>
            </a:r>
            <a:r>
              <a:rPr lang="en-US" baseline="0" noProof="0" dirty="0"/>
              <a:t>. The </a:t>
            </a:r>
            <a:r>
              <a:rPr lang="en-US" baseline="0" noProof="0" dirty="0" err="1"/>
              <a:t>blockchain</a:t>
            </a:r>
            <a:r>
              <a:rPr lang="en-US" baseline="0" noProof="0" dirty="0"/>
              <a:t> tells all.</a:t>
            </a:r>
          </a:p>
          <a:p>
            <a:endParaRPr lang="en-US" baseline="0" noProof="0" dirty="0"/>
          </a:p>
          <a:p>
            <a:r>
              <a:rPr lang="en-US" baseline="0" noProof="0" dirty="0"/>
              <a:t>If you have a publicly used </a:t>
            </a:r>
            <a:r>
              <a:rPr lang="en-US" baseline="0" noProof="0" dirty="0" err="1"/>
              <a:t>bitcoin</a:t>
            </a:r>
            <a:r>
              <a:rPr lang="en-US" baseline="0" noProof="0" dirty="0"/>
              <a:t> address, anyone can tell how many </a:t>
            </a:r>
            <a:r>
              <a:rPr lang="en-US" baseline="0" noProof="0" dirty="0" err="1"/>
              <a:t>bitcoins</a:t>
            </a:r>
            <a:r>
              <a:rPr lang="en-US" baseline="0" noProof="0" dirty="0"/>
              <a:t> are stored at that address. They just don’t know that it’s yours.</a:t>
            </a:r>
          </a:p>
          <a:p>
            <a:endParaRPr lang="en-US" baseline="0" noProof="0" dirty="0"/>
          </a:p>
          <a:p>
            <a:r>
              <a:rPr lang="en-US" baseline="0" noProof="0" dirty="0"/>
              <a:t>There are measures that people can take to make their activities more opaque on the </a:t>
            </a:r>
            <a:r>
              <a:rPr lang="en-US" baseline="0" noProof="0" dirty="0" err="1"/>
              <a:t>bitcoin</a:t>
            </a:r>
            <a:r>
              <a:rPr lang="en-US" baseline="0" noProof="0" dirty="0"/>
              <a:t> network, though, such as not using the same </a:t>
            </a:r>
            <a:r>
              <a:rPr lang="en-US" baseline="0" noProof="0" dirty="0" err="1"/>
              <a:t>bitcoin</a:t>
            </a:r>
            <a:r>
              <a:rPr lang="en-US" baseline="0" noProof="0" dirty="0"/>
              <a:t> addresses consistently, and not transferring lots of </a:t>
            </a:r>
            <a:r>
              <a:rPr lang="en-US" baseline="0" noProof="0" dirty="0" err="1"/>
              <a:t>bitcoin</a:t>
            </a:r>
            <a:r>
              <a:rPr lang="en-US" baseline="0" noProof="0" dirty="0"/>
              <a:t> to a single address.</a:t>
            </a:r>
          </a:p>
          <a:p>
            <a:endParaRPr lang="en-US" baseline="0" noProof="0" dirty="0"/>
          </a:p>
          <a:p>
            <a:r>
              <a:rPr lang="en-US" baseline="0" noProof="0" dirty="0"/>
              <a:t>5. Transaction fees are low</a:t>
            </a:r>
          </a:p>
          <a:p>
            <a:endParaRPr lang="en-US" baseline="0" noProof="0" dirty="0"/>
          </a:p>
          <a:p>
            <a:r>
              <a:rPr lang="en-US" baseline="0" noProof="0" dirty="0"/>
              <a:t>Your bank may charge you a 10 EUR fee for international transfers. </a:t>
            </a:r>
            <a:r>
              <a:rPr lang="en-US" baseline="0" noProof="0" dirty="0" err="1"/>
              <a:t>Bitcoin</a:t>
            </a:r>
            <a:r>
              <a:rPr lang="en-US" baseline="0" noProof="0" dirty="0"/>
              <a:t> doesn’t – there are only very low transaction costs that are used to reward the work and costs of the miners.</a:t>
            </a:r>
          </a:p>
          <a:p>
            <a:endParaRPr lang="en-US" baseline="0" noProof="0" dirty="0"/>
          </a:p>
          <a:p>
            <a:r>
              <a:rPr lang="en-US" baseline="0" noProof="0" dirty="0"/>
              <a:t>6. Fast transfers</a:t>
            </a:r>
          </a:p>
          <a:p>
            <a:endParaRPr lang="en-US" baseline="0" noProof="0" dirty="0"/>
          </a:p>
          <a:p>
            <a:r>
              <a:rPr lang="en-US" baseline="0" noProof="0" dirty="0"/>
              <a:t>You can send money anywhere and it will arrive minutes later, as soon as the </a:t>
            </a:r>
            <a:r>
              <a:rPr lang="en-US" baseline="0" noProof="0" dirty="0" err="1"/>
              <a:t>bitcoin</a:t>
            </a:r>
            <a:r>
              <a:rPr lang="en-US" baseline="0" noProof="0" dirty="0"/>
              <a:t> network processes the payment.</a:t>
            </a:r>
          </a:p>
          <a:p>
            <a:endParaRPr lang="en-US" baseline="0"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a:t>7. </a:t>
            </a:r>
            <a:r>
              <a:rPr lang="en-US" dirty="0"/>
              <a:t>Irreversible transactions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noProof="0" dirty="0"/>
          </a:p>
          <a:p>
            <a:r>
              <a:rPr lang="en-US" baseline="0" noProof="0" dirty="0"/>
              <a:t>When your </a:t>
            </a:r>
            <a:r>
              <a:rPr lang="en-US" baseline="0" noProof="0" dirty="0" err="1"/>
              <a:t>bitcoins</a:t>
            </a:r>
            <a:r>
              <a:rPr lang="en-US" baseline="0" noProof="0" dirty="0"/>
              <a:t> are sent, there is no getting them back, unless the recipient returns them to you. They are gone forever.</a:t>
            </a:r>
          </a:p>
          <a:p>
            <a:r>
              <a:rPr lang="en-US" baseline="0" noProof="0" dirty="0"/>
              <a:t>„</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134</a:t>
            </a:fld>
            <a:endParaRPr lang="en-US"/>
          </a:p>
        </p:txBody>
      </p:sp>
    </p:spTree>
    <p:extLst>
      <p:ext uri="{BB962C8B-B14F-4D97-AF65-F5344CB8AC3E}">
        <p14:creationId xmlns:p14="http://schemas.microsoft.com/office/powerpoint/2010/main" val="2717139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0" i="0" u="none" strike="noStrike" kern="1200" baseline="0" dirty="0">
                <a:solidFill>
                  <a:schemeClr val="tx1"/>
                </a:solidFill>
                <a:latin typeface="+mn-lt"/>
                <a:ea typeface="+mn-ea"/>
                <a:cs typeface="+mn-cs"/>
              </a:rPr>
              <a:t>The usual classification of Virtual Currencies refers to the work done by the FATF, which distinguishes four classes of Virtual Currencies as depicted in the Taxonomy illustrated on the slide.</a:t>
            </a:r>
            <a:endParaRPr lang="en-US" baseline="0" noProof="0" dirty="0"/>
          </a:p>
        </p:txBody>
      </p:sp>
      <p:sp>
        <p:nvSpPr>
          <p:cNvPr id="4" name="Foliennummernplatzhalter 3"/>
          <p:cNvSpPr>
            <a:spLocks noGrp="1"/>
          </p:cNvSpPr>
          <p:nvPr>
            <p:ph type="sldNum" sz="quarter" idx="10"/>
          </p:nvPr>
        </p:nvSpPr>
        <p:spPr/>
        <p:txBody>
          <a:bodyPr/>
          <a:lstStyle/>
          <a:p>
            <a:fld id="{5827260C-95DC-194B-88B2-0B241DEC43BF}" type="slidenum">
              <a:rPr lang="en-US" smtClean="0"/>
              <a:pPr/>
              <a:t>135</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[This </a:t>
            </a:r>
            <a:r>
              <a:rPr lang="de-DE" baseline="0" dirty="0" err="1"/>
              <a:t>slide</a:t>
            </a:r>
            <a:r>
              <a:rPr lang="de-DE" baseline="0" dirty="0"/>
              <a:t> </a:t>
            </a:r>
            <a:r>
              <a:rPr lang="de-DE" baseline="0" dirty="0" err="1"/>
              <a:t>is</a:t>
            </a:r>
            <a:r>
              <a:rPr lang="de-DE" baseline="0" dirty="0"/>
              <a:t> </a:t>
            </a:r>
            <a:r>
              <a:rPr lang="de-DE" baseline="0" dirty="0" err="1"/>
              <a:t>animated</a:t>
            </a:r>
            <a:r>
              <a:rPr lang="de-DE" baseline="0" dirty="0"/>
              <a:t>.]</a:t>
            </a:r>
          </a:p>
          <a:p>
            <a:endParaRPr lang="de-DE" baseline="0" dirty="0"/>
          </a:p>
          <a:p>
            <a:r>
              <a:rPr lang="de-DE" baseline="0" dirty="0"/>
              <a:t>This </a:t>
            </a:r>
            <a:r>
              <a:rPr lang="de-DE" baseline="0" dirty="0" err="1"/>
              <a:t>slide</a:t>
            </a:r>
            <a:r>
              <a:rPr lang="de-DE" baseline="0" dirty="0"/>
              <a:t> </a:t>
            </a:r>
            <a:r>
              <a:rPr lang="de-DE" baseline="0" dirty="0" err="1"/>
              <a:t>shows</a:t>
            </a:r>
            <a:r>
              <a:rPr lang="de-DE" baseline="0" dirty="0"/>
              <a:t> </a:t>
            </a:r>
            <a:r>
              <a:rPr lang="de-DE" baseline="0" dirty="0" err="1"/>
              <a:t>some</a:t>
            </a:r>
            <a:r>
              <a:rPr lang="de-DE" baseline="0" dirty="0"/>
              <a:t> </a:t>
            </a:r>
            <a:r>
              <a:rPr lang="de-DE" baseline="0" dirty="0" err="1"/>
              <a:t>examples</a:t>
            </a:r>
            <a:r>
              <a:rPr lang="de-DE" baseline="0" dirty="0"/>
              <a:t> </a:t>
            </a:r>
            <a:r>
              <a:rPr lang="de-DE" baseline="0" dirty="0" err="1"/>
              <a:t>of</a:t>
            </a:r>
            <a:r>
              <a:rPr lang="de-DE" baseline="0" dirty="0"/>
              <a:t> </a:t>
            </a:r>
            <a:r>
              <a:rPr lang="de-DE" baseline="0" dirty="0" err="1"/>
              <a:t>crypto</a:t>
            </a:r>
            <a:r>
              <a:rPr lang="de-DE" baseline="0" dirty="0"/>
              <a:t> </a:t>
            </a:r>
            <a:r>
              <a:rPr lang="de-DE" baseline="0" dirty="0" err="1"/>
              <a:t>currencies</a:t>
            </a:r>
            <a:r>
              <a:rPr lang="de-DE" baseline="0" dirty="0"/>
              <a:t> in </a:t>
            </a:r>
            <a:r>
              <a:rPr lang="de-DE" baseline="0" dirty="0" err="1"/>
              <a:t>the</a:t>
            </a:r>
            <a:r>
              <a:rPr lang="de-DE" baseline="0" dirty="0"/>
              <a:t> </a:t>
            </a:r>
            <a:r>
              <a:rPr lang="de-DE" baseline="0" dirty="0" err="1"/>
              <a:t>news</a:t>
            </a:r>
            <a:r>
              <a:rPr lang="de-DE" baseline="0" dirty="0"/>
              <a:t> </a:t>
            </a:r>
            <a:r>
              <a:rPr lang="de-DE" baseline="0" dirty="0" err="1"/>
              <a:t>and</a:t>
            </a:r>
            <a:r>
              <a:rPr lang="de-DE" baseline="0" dirty="0"/>
              <a:t> also </a:t>
            </a:r>
            <a:r>
              <a:rPr lang="de-DE" baseline="0" dirty="0" err="1"/>
              <a:t>indicated</a:t>
            </a:r>
            <a:r>
              <a:rPr lang="de-DE" baseline="0" dirty="0"/>
              <a:t> </a:t>
            </a:r>
            <a:r>
              <a:rPr lang="de-DE" baseline="0" dirty="0" err="1"/>
              <a:t>why</a:t>
            </a:r>
            <a:r>
              <a:rPr lang="de-DE" baseline="0" dirty="0"/>
              <a:t> </a:t>
            </a:r>
            <a:r>
              <a:rPr lang="de-DE" baseline="0" dirty="0" err="1"/>
              <a:t>they</a:t>
            </a:r>
            <a:r>
              <a:rPr lang="de-DE" baseline="0" dirty="0"/>
              <a:t> </a:t>
            </a:r>
            <a:r>
              <a:rPr lang="de-DE" baseline="0" dirty="0" err="1"/>
              <a:t>are</a:t>
            </a:r>
            <a:r>
              <a:rPr lang="de-DE" baseline="0" dirty="0"/>
              <a:t> relevant </a:t>
            </a:r>
            <a:r>
              <a:rPr lang="de-DE" baseline="0" dirty="0" err="1"/>
              <a:t>to</a:t>
            </a:r>
            <a:r>
              <a:rPr lang="de-DE" baseline="0" dirty="0"/>
              <a:t> </a:t>
            </a:r>
            <a:r>
              <a:rPr lang="de-DE" baseline="0" dirty="0" err="1"/>
              <a:t>law</a:t>
            </a:r>
            <a:r>
              <a:rPr lang="de-DE" baseline="0" dirty="0"/>
              <a:t> </a:t>
            </a:r>
            <a:r>
              <a:rPr lang="de-DE" baseline="0" dirty="0" err="1"/>
              <a:t>enforcement</a:t>
            </a:r>
            <a:r>
              <a:rPr lang="de-DE" baseline="0" dirty="0"/>
              <a:t>.</a:t>
            </a:r>
          </a:p>
        </p:txBody>
      </p:sp>
      <p:sp>
        <p:nvSpPr>
          <p:cNvPr id="4" name="Foliennummernplatzhalter 3"/>
          <p:cNvSpPr>
            <a:spLocks noGrp="1"/>
          </p:cNvSpPr>
          <p:nvPr>
            <p:ph type="sldNum" sz="quarter" idx="10"/>
          </p:nvPr>
        </p:nvSpPr>
        <p:spPr/>
        <p:txBody>
          <a:bodyPr/>
          <a:lstStyle/>
          <a:p>
            <a:fld id="{5827260C-95DC-194B-88B2-0B241DEC43BF}" type="slidenum">
              <a:rPr lang="en-US" smtClean="0"/>
              <a:pPr/>
              <a:t>136</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noProof="0" dirty="0"/>
              <a:t>There are over 640 different crypto currencies (07/2015). A nice overview can be found here: http://coinmarketcap.com/all/views/all/ </a:t>
            </a:r>
          </a:p>
          <a:p>
            <a:endParaRPr lang="en-US" baseline="0" noProof="0" dirty="0"/>
          </a:p>
          <a:p>
            <a:r>
              <a:rPr lang="en-US" baseline="0" noProof="0" dirty="0"/>
              <a:t>The by far most important and most well-known crypto currency is </a:t>
            </a:r>
            <a:r>
              <a:rPr lang="en-US" baseline="0" noProof="0" dirty="0" err="1"/>
              <a:t>Bitcoin</a:t>
            </a:r>
            <a:r>
              <a:rPr lang="en-US" baseline="0" noProof="0" dirty="0"/>
              <a:t> which was invented in late 2008 by „Satoshi </a:t>
            </a:r>
            <a:r>
              <a:rPr lang="en-US" baseline="0" noProof="0" dirty="0" err="1"/>
              <a:t>Nakamoto</a:t>
            </a:r>
            <a:r>
              <a:rPr lang="en-US" baseline="0" noProof="0" dirty="0"/>
              <a:t>“. However, it is important to know that there are also other crypto currencies as well. Some of them were created because </a:t>
            </a:r>
            <a:r>
              <a:rPr lang="en-US" baseline="0" noProof="0" dirty="0" err="1"/>
              <a:t>Bitcoin</a:t>
            </a:r>
            <a:r>
              <a:rPr lang="en-US" baseline="0" noProof="0" dirty="0"/>
              <a:t> became too „heavy“ – meaning that it is not really handy to pay transactions. Others were created to overcome weaknesses of </a:t>
            </a:r>
            <a:r>
              <a:rPr lang="en-US" baseline="0" noProof="0" dirty="0" err="1"/>
              <a:t>Bitcoin</a:t>
            </a:r>
            <a:r>
              <a:rPr lang="en-US" baseline="0" noProof="0" dirty="0"/>
              <a:t>, e.g. DASH (the X11 Logo; formerly known as </a:t>
            </a:r>
            <a:r>
              <a:rPr lang="en-US" baseline="0" noProof="0" dirty="0" err="1"/>
              <a:t>Darkcoin</a:t>
            </a:r>
            <a:r>
              <a:rPr lang="en-US" baseline="0" noProof="0" dirty="0"/>
              <a:t>) to allow fully anonymous transactions or </a:t>
            </a:r>
            <a:r>
              <a:rPr lang="en-US" baseline="0" noProof="0" dirty="0" err="1"/>
              <a:t>Litecoin</a:t>
            </a:r>
            <a:r>
              <a:rPr lang="en-US" baseline="0" noProof="0" dirty="0"/>
              <a:t> to allow faster transactions as well as smaller transactions. </a:t>
            </a:r>
          </a:p>
          <a:p>
            <a:endParaRPr lang="en-US" baseline="0" noProof="0" dirty="0"/>
          </a:p>
          <a:p>
            <a:r>
              <a:rPr lang="en-US" baseline="0" noProof="0" dirty="0"/>
              <a:t>Most of the currency are based on the same approach: A peer-to-peer network to mine coin and validate transactions and a pre-defined, limited supply of the currency.</a:t>
            </a:r>
          </a:p>
        </p:txBody>
      </p:sp>
      <p:sp>
        <p:nvSpPr>
          <p:cNvPr id="4" name="Foliennummernplatzhalter 3"/>
          <p:cNvSpPr>
            <a:spLocks noGrp="1"/>
          </p:cNvSpPr>
          <p:nvPr>
            <p:ph type="sldNum" sz="quarter" idx="10"/>
          </p:nvPr>
        </p:nvSpPr>
        <p:spPr/>
        <p:txBody>
          <a:bodyPr/>
          <a:lstStyle/>
          <a:p>
            <a:fld id="{5827260C-95DC-194B-88B2-0B241DEC43BF}" type="slidenum">
              <a:rPr lang="en-US" smtClean="0"/>
              <a:pPr/>
              <a:t>137</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noProof="0" dirty="0"/>
              <a:t>[ A recommendation would be to show the video found on https://bitcoin.org/ (https://youtu.be/Gc2en3nHxA4)]</a:t>
            </a:r>
          </a:p>
          <a:p>
            <a:endParaRPr lang="en-US" baseline="0" noProof="0" dirty="0"/>
          </a:p>
          <a:p>
            <a:r>
              <a:rPr lang="en-US" baseline="0" noProof="0" dirty="0"/>
              <a:t>Here is a simplified example of how </a:t>
            </a:r>
            <a:r>
              <a:rPr lang="en-US" baseline="0" noProof="0" dirty="0" err="1"/>
              <a:t>Bitrcoin</a:t>
            </a:r>
            <a:r>
              <a:rPr lang="en-US" baseline="0" noProof="0" dirty="0"/>
              <a:t> works:</a:t>
            </a:r>
          </a:p>
          <a:p>
            <a:endParaRPr lang="en-US" baseline="0" noProof="0" dirty="0"/>
          </a:p>
          <a:p>
            <a:r>
              <a:rPr lang="en-US" baseline="0" noProof="0" dirty="0"/>
              <a:t>The sender and receiver both have a wallet for a certain crypto currency (in this case </a:t>
            </a:r>
            <a:r>
              <a:rPr lang="en-US" baseline="0" noProof="0" dirty="0" err="1"/>
              <a:t>Bitcoin</a:t>
            </a:r>
            <a:r>
              <a:rPr lang="en-US" baseline="0" noProof="0" dirty="0"/>
              <a:t>). The wallet has a certain address – similar to your bank account number. Now the sender advises his </a:t>
            </a:r>
            <a:r>
              <a:rPr lang="en-US" baseline="0" noProof="0" dirty="0" err="1"/>
              <a:t>Bitcoin</a:t>
            </a:r>
            <a:r>
              <a:rPr lang="en-US" baseline="0" noProof="0" dirty="0"/>
              <a:t> client to send a certain amount of </a:t>
            </a:r>
            <a:r>
              <a:rPr lang="en-US" baseline="0" noProof="0" dirty="0" err="1"/>
              <a:t>Bitcoins</a:t>
            </a:r>
            <a:r>
              <a:rPr lang="en-US" baseline="0" noProof="0" dirty="0"/>
              <a:t> to the receiver. He authenticates himself with his private key. Only when the private key is correct, the transaction will be started. Once the transaction is created the whole network of miners now starts to solve an extremely complex mathematical exercise to validate this exact transfer. The miners get a small transaction fee for their work. This guarantees that there are enough miners there and that all the transactions get validated. Once the transaction is validated it gets written to the </a:t>
            </a:r>
            <a:r>
              <a:rPr lang="en-US" baseline="0" noProof="0" dirty="0" err="1"/>
              <a:t>blockchain</a:t>
            </a:r>
            <a:r>
              <a:rPr lang="en-US" baseline="0" noProof="0" dirty="0"/>
              <a:t>, a register that records all transactions ever made. The </a:t>
            </a:r>
            <a:r>
              <a:rPr lang="en-US" baseline="0" noProof="0" dirty="0" err="1"/>
              <a:t>blockchain</a:t>
            </a:r>
            <a:r>
              <a:rPr lang="en-US" baseline="0" noProof="0" dirty="0"/>
              <a:t> is stored at every single client in the </a:t>
            </a:r>
            <a:r>
              <a:rPr lang="en-US" baseline="0" noProof="0" dirty="0" err="1"/>
              <a:t>Bitcoin</a:t>
            </a:r>
            <a:r>
              <a:rPr lang="en-US" baseline="0" noProof="0" dirty="0"/>
              <a:t> network. </a:t>
            </a:r>
          </a:p>
          <a:p>
            <a:endParaRPr lang="en-US" baseline="0" noProof="0" dirty="0"/>
          </a:p>
          <a:p>
            <a:r>
              <a:rPr lang="en-US" baseline="0" noProof="0" dirty="0"/>
              <a:t>As the graphic  shows there are also other receivers of </a:t>
            </a:r>
            <a:r>
              <a:rPr lang="en-US" baseline="0" noProof="0" dirty="0" err="1"/>
              <a:t>Bitcoin</a:t>
            </a:r>
            <a:r>
              <a:rPr lang="en-US" baseline="0" noProof="0" dirty="0"/>
              <a:t> than just private persons. A sender can also send his </a:t>
            </a:r>
            <a:r>
              <a:rPr lang="en-US" baseline="0" noProof="0" dirty="0" err="1"/>
              <a:t>Bitcoins</a:t>
            </a:r>
            <a:r>
              <a:rPr lang="en-US" baseline="0" noProof="0" dirty="0"/>
              <a:t> to Banks, money transfer services and exchanges to exchange </a:t>
            </a:r>
            <a:r>
              <a:rPr lang="en-US" baseline="0" noProof="0" dirty="0" err="1"/>
              <a:t>Bitcoins</a:t>
            </a:r>
            <a:r>
              <a:rPr lang="en-US" baseline="0" noProof="0" dirty="0"/>
              <a:t> to real money or other crypto currencies. And of course: there are also a number of shops, both on the internet and in real life, that accept </a:t>
            </a:r>
            <a:r>
              <a:rPr lang="en-US" baseline="0" noProof="0" dirty="0" err="1"/>
              <a:t>Bitcoin</a:t>
            </a:r>
            <a:r>
              <a:rPr lang="en-US" baseline="0" noProof="0" dirty="0"/>
              <a:t> as payment for their products and services.</a:t>
            </a:r>
          </a:p>
        </p:txBody>
      </p:sp>
      <p:sp>
        <p:nvSpPr>
          <p:cNvPr id="4" name="Foliennummernplatzhalter 3"/>
          <p:cNvSpPr>
            <a:spLocks noGrp="1"/>
          </p:cNvSpPr>
          <p:nvPr>
            <p:ph type="sldNum" sz="quarter" idx="10"/>
          </p:nvPr>
        </p:nvSpPr>
        <p:spPr/>
        <p:txBody>
          <a:bodyPr/>
          <a:lstStyle/>
          <a:p>
            <a:fld id="{5827260C-95DC-194B-88B2-0B241DEC43BF}" type="slidenum">
              <a:rPr lang="en-US" smtClean="0"/>
              <a:pPr/>
              <a:t>138</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aseline="0" noProof="0" dirty="0"/>
              <a:t>Here are some explanations for vocabulary that is frequently used when talking about crypto currencies:</a:t>
            </a:r>
          </a:p>
          <a:p>
            <a:endParaRPr lang="en-US" baseline="0" noProof="0" dirty="0"/>
          </a:p>
          <a:p>
            <a:r>
              <a:rPr lang="en-US" baseline="0" noProof="0" dirty="0"/>
              <a:t>The Wallet: A wallet is loosely the equivalent of a physical wallet on a crypto currency network. The wallet actually contains the owner‘s private keys which allow him to spend coins allocated to his address in the block chain.</a:t>
            </a:r>
          </a:p>
          <a:p>
            <a:endParaRPr lang="en-US" baseline="0" noProof="0" dirty="0"/>
          </a:p>
          <a:p>
            <a:r>
              <a:rPr lang="en-US" baseline="0" noProof="0" dirty="0"/>
              <a:t>The Miner: Mining is the process of making computer hardware do mathematical calculations for the crypto currency network to confirm transactions.</a:t>
            </a:r>
          </a:p>
          <a:p>
            <a:endParaRPr lang="en-US" baseline="0" noProof="0" dirty="0"/>
          </a:p>
          <a:p>
            <a:r>
              <a:rPr lang="en-US" baseline="0" noProof="0" dirty="0"/>
              <a:t>The block chain: The block chain is a public record of all transactions in the network of the crypto currency. They are stored in chronological order. The block chain is shared between all users of that network and is used to verify the balance of wallet addresses.</a:t>
            </a:r>
          </a:p>
          <a:p>
            <a:endParaRPr lang="en-US" baseline="0" noProof="0" dirty="0"/>
          </a:p>
          <a:p>
            <a:r>
              <a:rPr lang="en-US" baseline="0" noProof="0" dirty="0"/>
              <a:t>The private key: The private key is a secret piece of data that proves your right to spend coins from a specific wallet address through a cryptographic signature. Each wallet address has </a:t>
            </a:r>
            <a:r>
              <a:rPr lang="en-US" baseline="0" noProof="0" dirty="0" err="1"/>
              <a:t>ist</a:t>
            </a:r>
            <a:r>
              <a:rPr lang="en-US" baseline="0" noProof="0" dirty="0"/>
              <a:t> own unique private key.</a:t>
            </a:r>
          </a:p>
        </p:txBody>
      </p:sp>
      <p:sp>
        <p:nvSpPr>
          <p:cNvPr id="4" name="Foliennummernplatzhalter 3"/>
          <p:cNvSpPr>
            <a:spLocks noGrp="1"/>
          </p:cNvSpPr>
          <p:nvPr>
            <p:ph type="sldNum" sz="quarter" idx="10"/>
          </p:nvPr>
        </p:nvSpPr>
        <p:spPr/>
        <p:txBody>
          <a:bodyPr/>
          <a:lstStyle/>
          <a:p>
            <a:fld id="{5827260C-95DC-194B-88B2-0B241DEC43BF}" type="slidenum">
              <a:rPr lang="en-US" smtClean="0"/>
              <a:pPr/>
              <a:t>139</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62500" lnSpcReduction="20000"/>
          </a:bodyPr>
          <a:lstStyle/>
          <a:p>
            <a:pPr marL="0" marR="0" indent="0" algn="l" defTabSz="457200" rtl="0" eaLnBrk="1" fontAlgn="auto" latinLnBrk="0" hangingPunct="1">
              <a:lnSpc>
                <a:spcPct val="150000"/>
              </a:lnSpc>
              <a:spcBef>
                <a:spcPts val="0"/>
              </a:spcBef>
              <a:spcAft>
                <a:spcPts val="0"/>
              </a:spcAft>
              <a:buClrTx/>
              <a:buSzTx/>
              <a:buFontTx/>
              <a:buNone/>
              <a:tabLst/>
              <a:defRPr/>
            </a:pPr>
            <a:r>
              <a:rPr lang="de-DE" baseline="0" dirty="0"/>
              <a:t>[This </a:t>
            </a:r>
            <a:r>
              <a:rPr lang="de-DE" baseline="0" dirty="0" err="1"/>
              <a:t>slide</a:t>
            </a:r>
            <a:r>
              <a:rPr lang="de-DE" baseline="0" dirty="0"/>
              <a:t> </a:t>
            </a:r>
            <a:r>
              <a:rPr lang="de-DE" baseline="0" dirty="0" err="1"/>
              <a:t>is</a:t>
            </a:r>
            <a:r>
              <a:rPr lang="de-DE" baseline="0" dirty="0"/>
              <a:t> </a:t>
            </a:r>
            <a:r>
              <a:rPr lang="de-DE" baseline="0" dirty="0" err="1"/>
              <a:t>animated</a:t>
            </a:r>
            <a:r>
              <a:rPr lang="de-DE" baseline="0" dirty="0"/>
              <a:t>.]</a:t>
            </a:r>
          </a:p>
          <a:p>
            <a:pPr marL="0" indent="0">
              <a:lnSpc>
                <a:spcPct val="150000"/>
              </a:lnSpc>
              <a:spcBef>
                <a:spcPts val="0"/>
              </a:spcBef>
              <a:buNone/>
            </a:pPr>
            <a:endParaRPr lang="en-GB" b="0" dirty="0"/>
          </a:p>
          <a:p>
            <a:pPr marL="0" indent="0">
              <a:lnSpc>
                <a:spcPct val="150000"/>
              </a:lnSpc>
              <a:spcBef>
                <a:spcPts val="0"/>
              </a:spcBef>
              <a:buNone/>
            </a:pPr>
            <a:r>
              <a:rPr lang="en-GB" b="0" dirty="0"/>
              <a:t>The fact that all transactions in the network are publicly </a:t>
            </a:r>
            <a:r>
              <a:rPr lang="en-GB" b="0" dirty="0" err="1"/>
              <a:t>trackable</a:t>
            </a:r>
            <a:r>
              <a:rPr lang="en-GB" b="0" dirty="0"/>
              <a:t> in the block chain could prove that certain amounts</a:t>
            </a:r>
            <a:r>
              <a:rPr lang="en-GB" b="0" baseline="0" dirty="0"/>
              <a:t> of coins have been exchanged between certain users at a certain point of time over even over and over again. That could prove relationships between accounts or even connections to certain crimes. That is why different solutions were created to better protect privacy and to better disguise tracks in an open system like a crypto currency network. The two main solutions that are of interest for money launderers are:</a:t>
            </a:r>
          </a:p>
          <a:p>
            <a:pPr marL="0" indent="0">
              <a:lnSpc>
                <a:spcPct val="150000"/>
              </a:lnSpc>
              <a:spcBef>
                <a:spcPts val="0"/>
              </a:spcBef>
              <a:buNone/>
            </a:pPr>
            <a:endParaRPr lang="en-GB" b="0" dirty="0"/>
          </a:p>
          <a:p>
            <a:pPr marL="0" indent="0">
              <a:lnSpc>
                <a:spcPct val="150000"/>
              </a:lnSpc>
              <a:spcBef>
                <a:spcPts val="0"/>
              </a:spcBef>
              <a:buNone/>
            </a:pPr>
            <a:r>
              <a:rPr lang="en-GB" b="0" dirty="0"/>
              <a:t>- Mixers</a:t>
            </a:r>
          </a:p>
          <a:p>
            <a:pPr lvl="1">
              <a:lnSpc>
                <a:spcPct val="150000"/>
              </a:lnSpc>
              <a:spcBef>
                <a:spcPts val="0"/>
              </a:spcBef>
            </a:pPr>
            <a:r>
              <a:rPr lang="en-GB" sz="2000" b="0" dirty="0"/>
              <a:t>Coins deriving from criminal transactions get mixed with coins of other users at a central Mixer address. </a:t>
            </a:r>
          </a:p>
          <a:p>
            <a:pPr lvl="1">
              <a:lnSpc>
                <a:spcPct val="150000"/>
              </a:lnSpc>
              <a:spcBef>
                <a:spcPts val="0"/>
              </a:spcBef>
            </a:pPr>
            <a:r>
              <a:rPr lang="en-GB" sz="2000" b="0" dirty="0"/>
              <a:t>The Mixer sends back individual transactions.</a:t>
            </a:r>
          </a:p>
          <a:p>
            <a:pPr marL="457200" lvl="1" indent="0">
              <a:lnSpc>
                <a:spcPct val="150000"/>
              </a:lnSpc>
              <a:spcBef>
                <a:spcPts val="0"/>
              </a:spcBef>
              <a:buNone/>
            </a:pPr>
            <a:endParaRPr lang="en-GB" sz="2000" b="0" dirty="0"/>
          </a:p>
          <a:p>
            <a:pPr marL="0" indent="0">
              <a:lnSpc>
                <a:spcPct val="150000"/>
              </a:lnSpc>
              <a:spcBef>
                <a:spcPts val="0"/>
              </a:spcBef>
              <a:buNone/>
            </a:pPr>
            <a:r>
              <a:rPr lang="en-GB" b="0" dirty="0"/>
              <a:t>- Tumblers</a:t>
            </a:r>
          </a:p>
          <a:p>
            <a:pPr lvl="1">
              <a:lnSpc>
                <a:spcPct val="150000"/>
              </a:lnSpc>
              <a:spcBef>
                <a:spcPts val="0"/>
              </a:spcBef>
            </a:pPr>
            <a:r>
              <a:rPr lang="en-GB" sz="2000" b="0" dirty="0"/>
              <a:t>Coins deriving from criminal transactions are sent to a tumbler service.</a:t>
            </a:r>
          </a:p>
          <a:p>
            <a:pPr lvl="1">
              <a:lnSpc>
                <a:spcPct val="150000"/>
              </a:lnSpc>
              <a:spcBef>
                <a:spcPts val="0"/>
              </a:spcBef>
            </a:pPr>
            <a:r>
              <a:rPr lang="en-GB" sz="2000" b="0" dirty="0"/>
              <a:t>The Tumbler will mix coins, transfer them through different other wallets in different amounts.</a:t>
            </a:r>
          </a:p>
          <a:p>
            <a:pPr lvl="1">
              <a:lnSpc>
                <a:spcPct val="150000"/>
              </a:lnSpc>
              <a:spcBef>
                <a:spcPts val="0"/>
              </a:spcBef>
            </a:pPr>
            <a:r>
              <a:rPr lang="en-GB" sz="2000" b="0" dirty="0"/>
              <a:t>The Tumbler will send the coins back in a variety of transactions with different amounts.</a:t>
            </a:r>
            <a:endParaRPr lang="en-GB" b="0" dirty="0"/>
          </a:p>
          <a:p>
            <a:endParaRPr lang="de-DE" b="0" baseline="0" dirty="0"/>
          </a:p>
        </p:txBody>
      </p:sp>
      <p:sp>
        <p:nvSpPr>
          <p:cNvPr id="4" name="Foliennummernplatzhalter 3"/>
          <p:cNvSpPr>
            <a:spLocks noGrp="1"/>
          </p:cNvSpPr>
          <p:nvPr>
            <p:ph type="sldNum" sz="quarter" idx="10"/>
          </p:nvPr>
        </p:nvSpPr>
        <p:spPr/>
        <p:txBody>
          <a:bodyPr/>
          <a:lstStyle/>
          <a:p>
            <a:fld id="{5827260C-95DC-194B-88B2-0B241DEC43BF}" type="slidenum">
              <a:rPr lang="en-US" smtClean="0"/>
              <a:pPr/>
              <a:t>140</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4504A11-3BA0-4461-A1C5-454F02F9540C}" type="slidenum">
              <a:rPr lang="en-GB" smtClean="0"/>
              <a:pPr/>
              <a:t>12</a:t>
            </a:fld>
            <a:endParaRPr lang="en-GB"/>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noProof="0" dirty="0"/>
              <a:t>[This slide is animated.]</a:t>
            </a:r>
          </a:p>
          <a:p>
            <a:endParaRPr lang="en-US" baseline="0" noProof="0" dirty="0"/>
          </a:p>
          <a:p>
            <a:r>
              <a:rPr lang="en-US" baseline="0" noProof="0" dirty="0"/>
              <a:t>[If Internet is available, it might be a good idea to show www.blockchain.info live.]</a:t>
            </a:r>
          </a:p>
          <a:p>
            <a:endParaRPr lang="en-US" baseline="0" noProof="0" dirty="0"/>
          </a:p>
          <a:p>
            <a:r>
              <a:rPr lang="en-US" baseline="0" noProof="0" dirty="0"/>
              <a:t>We already discussed that crypto currencies are not traded anonymously because all transactions are stored publicly in the block chain. You can access information from the block through either a client or different websites. One of those websites is blockchain.info.</a:t>
            </a:r>
          </a:p>
          <a:p>
            <a:endParaRPr lang="en-US" baseline="0" noProof="0" dirty="0"/>
          </a:p>
          <a:p>
            <a:r>
              <a:rPr lang="en-US" baseline="0" noProof="0" dirty="0"/>
              <a:t>Using the information that you can see in the following pictures you can search for a certain transaction (the one relevant for your case) and you can get further information about this transaction, e.g. which wallet address sent which amount to which receiving wallet address, or even the IP address that started that transaction. That could be a first hint. Another option is to request information about a certain wallet address (the one that is interesting for your case) from the big exchange platforms and markets, e.g. btc-e.net or even local </a:t>
            </a:r>
            <a:r>
              <a:rPr lang="en-US" baseline="0" noProof="0" dirty="0" err="1"/>
              <a:t>bitcoin</a:t>
            </a:r>
            <a:r>
              <a:rPr lang="en-US" baseline="0" noProof="0" dirty="0"/>
              <a:t> markets like bitcoin.de. Some of these platforms even require the users to verify their identity with their ID and to provide a validated bank account (to buy coins).</a:t>
            </a:r>
          </a:p>
          <a:p>
            <a:endParaRPr lang="en-US" baseline="0" noProof="0" dirty="0"/>
          </a:p>
          <a:p>
            <a:r>
              <a:rPr lang="en-US" baseline="0" noProof="0" dirty="0"/>
              <a:t>Those are the kind of traces that can help our investigations. Nevertheless – investigations on crypto currencies remain challenging.</a:t>
            </a:r>
          </a:p>
        </p:txBody>
      </p:sp>
      <p:sp>
        <p:nvSpPr>
          <p:cNvPr id="4" name="Foliennummernplatzhalter 3"/>
          <p:cNvSpPr>
            <a:spLocks noGrp="1"/>
          </p:cNvSpPr>
          <p:nvPr>
            <p:ph type="sldNum" sz="quarter" idx="10"/>
          </p:nvPr>
        </p:nvSpPr>
        <p:spPr/>
        <p:txBody>
          <a:bodyPr/>
          <a:lstStyle/>
          <a:p>
            <a:fld id="{5827260C-95DC-194B-88B2-0B241DEC43BF}" type="slidenum">
              <a:rPr lang="en-US" smtClean="0"/>
              <a:pPr/>
              <a:t>141</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10000"/>
          </a:bodyPr>
          <a:lstStyle/>
          <a:p>
            <a:pPr marL="0" marR="0" indent="0" algn="l" defTabSz="457200" rtl="0" eaLnBrk="1" fontAlgn="auto" latinLnBrk="0" hangingPunct="1">
              <a:lnSpc>
                <a:spcPct val="150000"/>
              </a:lnSpc>
              <a:spcBef>
                <a:spcPts val="0"/>
              </a:spcBef>
              <a:spcAft>
                <a:spcPts val="0"/>
              </a:spcAft>
              <a:buClrTx/>
              <a:buSzTx/>
              <a:buFontTx/>
              <a:buNone/>
              <a:tabLst/>
              <a:defRPr/>
            </a:pPr>
            <a:r>
              <a:rPr lang="de-DE" baseline="0" dirty="0"/>
              <a:t>[</a:t>
            </a:r>
            <a:r>
              <a:rPr lang="en-US" baseline="0" noProof="0" dirty="0"/>
              <a:t>This slide is animated.]</a:t>
            </a:r>
          </a:p>
          <a:p>
            <a:pPr>
              <a:lnSpc>
                <a:spcPct val="150000"/>
              </a:lnSpc>
              <a:spcBef>
                <a:spcPts val="0"/>
              </a:spcBef>
            </a:pPr>
            <a:endParaRPr lang="en-US" b="0" noProof="0" dirty="0"/>
          </a:p>
          <a:p>
            <a:pPr>
              <a:lnSpc>
                <a:spcPct val="150000"/>
              </a:lnSpc>
              <a:spcBef>
                <a:spcPts val="0"/>
              </a:spcBef>
            </a:pPr>
            <a:r>
              <a:rPr lang="en-US" b="0" noProof="0" dirty="0"/>
              <a:t>As you can imagine,</a:t>
            </a:r>
            <a:r>
              <a:rPr lang="en-US" b="0" baseline="0" noProof="0" dirty="0"/>
              <a:t> crypto currencies put up some challenges for law enforcement &amp; judiciary. Those challenges include but are not limited to:</a:t>
            </a:r>
            <a:endParaRPr lang="en-US" b="0" noProof="0" dirty="0"/>
          </a:p>
          <a:p>
            <a:pPr>
              <a:lnSpc>
                <a:spcPct val="150000"/>
              </a:lnSpc>
              <a:spcBef>
                <a:spcPts val="0"/>
              </a:spcBef>
            </a:pPr>
            <a:endParaRPr lang="en-US" b="0" noProof="0" dirty="0"/>
          </a:p>
          <a:p>
            <a:pPr marL="171450" indent="-171450">
              <a:lnSpc>
                <a:spcPct val="150000"/>
              </a:lnSpc>
              <a:spcBef>
                <a:spcPts val="0"/>
              </a:spcBef>
              <a:buFontTx/>
              <a:buChar char="-"/>
            </a:pPr>
            <a:r>
              <a:rPr lang="en-US" b="0" noProof="0" dirty="0"/>
              <a:t>The “follow the money”, “follow the goods” approach alone (!) will not work anymore. We still have to follow</a:t>
            </a:r>
            <a:r>
              <a:rPr lang="en-US" b="0" baseline="0" noProof="0" dirty="0"/>
              <a:t> the (virtual) money but that will lead us traces that need further investigations (e.g. IP addresses).</a:t>
            </a:r>
          </a:p>
          <a:p>
            <a:pPr marL="171450" indent="-171450">
              <a:lnSpc>
                <a:spcPct val="150000"/>
              </a:lnSpc>
              <a:spcBef>
                <a:spcPts val="0"/>
              </a:spcBef>
              <a:buFontTx/>
              <a:buChar char="-"/>
            </a:pPr>
            <a:r>
              <a:rPr lang="en-US" b="0" baseline="0" noProof="0" dirty="0"/>
              <a:t>Investigating crypto currencies is </a:t>
            </a:r>
            <a:r>
              <a:rPr lang="en-US" b="0" noProof="0" dirty="0"/>
              <a:t>technically more sophisticated. Law</a:t>
            </a:r>
            <a:r>
              <a:rPr lang="en-US" b="0" baseline="0" noProof="0" dirty="0"/>
              <a:t> enforcement and judiciary need to be trained.</a:t>
            </a:r>
          </a:p>
          <a:p>
            <a:pPr marL="171450" indent="-171450">
              <a:lnSpc>
                <a:spcPct val="150000"/>
              </a:lnSpc>
              <a:spcBef>
                <a:spcPts val="0"/>
              </a:spcBef>
              <a:buFontTx/>
              <a:buChar char="-"/>
            </a:pPr>
            <a:r>
              <a:rPr lang="en-US" b="0" baseline="0" noProof="0" dirty="0"/>
              <a:t>Even though crypto currencies are </a:t>
            </a:r>
            <a:r>
              <a:rPr lang="en-US" b="0" noProof="0" dirty="0"/>
              <a:t>not anonymous, it is oftentimes difficult to track the</a:t>
            </a:r>
            <a:r>
              <a:rPr lang="en-US" b="0" baseline="0" noProof="0" dirty="0"/>
              <a:t> suspect when mixers/tumblers are used</a:t>
            </a:r>
          </a:p>
          <a:p>
            <a:pPr marL="171450" indent="-171450">
              <a:lnSpc>
                <a:spcPct val="150000"/>
              </a:lnSpc>
              <a:spcBef>
                <a:spcPts val="0"/>
              </a:spcBef>
              <a:buFontTx/>
              <a:buChar char="-"/>
            </a:pPr>
            <a:r>
              <a:rPr lang="en-US" b="0" baseline="0" noProof="0" dirty="0"/>
              <a:t>The investigation of a suspect </a:t>
            </a:r>
            <a:r>
              <a:rPr lang="en-US" b="0" noProof="0" dirty="0"/>
              <a:t>heavily relies on information from service providers</a:t>
            </a:r>
            <a:r>
              <a:rPr lang="en-US" b="0" baseline="0" noProof="0" dirty="0"/>
              <a:t> (wallet services, exchange services, ISP, </a:t>
            </a:r>
            <a:r>
              <a:rPr lang="en-US" b="0" baseline="0" noProof="0" dirty="0" err="1"/>
              <a:t>etc</a:t>
            </a:r>
            <a:r>
              <a:rPr lang="en-US" b="0" baseline="0" noProof="0" dirty="0"/>
              <a:t>).</a:t>
            </a:r>
          </a:p>
          <a:p>
            <a:pPr marL="171450" indent="-171450">
              <a:lnSpc>
                <a:spcPct val="150000"/>
              </a:lnSpc>
              <a:spcBef>
                <a:spcPts val="0"/>
              </a:spcBef>
              <a:buFontTx/>
              <a:buChar char="-"/>
            </a:pPr>
            <a:r>
              <a:rPr lang="en-US" b="0" baseline="0" noProof="0" dirty="0"/>
              <a:t>Lack of SOPs for seizing crypto currencies as criminal proceed.</a:t>
            </a:r>
            <a:endParaRPr lang="en-US" b="0" noProof="0" dirty="0"/>
          </a:p>
          <a:p>
            <a:endParaRPr lang="en-US" baseline="0" noProof="0" dirty="0"/>
          </a:p>
          <a:p>
            <a:r>
              <a:rPr lang="en-US" baseline="0" noProof="0" dirty="0"/>
              <a:t>The picture on the slide should shown how criminal marketplaces accept </a:t>
            </a:r>
            <a:r>
              <a:rPr lang="en-US" baseline="0" noProof="0" dirty="0" err="1"/>
              <a:t>bitcoin</a:t>
            </a:r>
            <a:r>
              <a:rPr lang="en-US" baseline="0" noProof="0" dirty="0"/>
              <a:t> as option for payment.</a:t>
            </a:r>
          </a:p>
        </p:txBody>
      </p:sp>
      <p:sp>
        <p:nvSpPr>
          <p:cNvPr id="4" name="Foliennummernplatzhalter 3"/>
          <p:cNvSpPr>
            <a:spLocks noGrp="1"/>
          </p:cNvSpPr>
          <p:nvPr>
            <p:ph type="sldNum" sz="quarter" idx="10"/>
          </p:nvPr>
        </p:nvSpPr>
        <p:spPr/>
        <p:txBody>
          <a:bodyPr/>
          <a:lstStyle/>
          <a:p>
            <a:fld id="{5827260C-95DC-194B-88B2-0B241DEC43BF}" type="slidenum">
              <a:rPr lang="en-US" smtClean="0"/>
              <a:pPr/>
              <a:t>142</a:t>
            </a:fld>
            <a:endParaRPr lang="en-US"/>
          </a:p>
        </p:txBody>
      </p:sp>
    </p:spTree>
    <p:extLst>
      <p:ext uri="{BB962C8B-B14F-4D97-AF65-F5344CB8AC3E}">
        <p14:creationId xmlns:p14="http://schemas.microsoft.com/office/powerpoint/2010/main" val="12675562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trainer should give participants an opportunity to ask any questions that they may have in relation to part Four of the lesson.</a:t>
            </a:r>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143</a:t>
            </a:fld>
            <a:endParaRPr lang="en-GB"/>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As the final substantive section of the lesson, the trainer should seek to identify ways in which the technology that has been explained is used in the commission of criminal offences. The session starts out with some statistics</a:t>
            </a:r>
            <a:r>
              <a:rPr lang="en-GB" sz="1200" kern="1200" baseline="0" dirty="0">
                <a:solidFill>
                  <a:schemeClr val="tx1"/>
                </a:solidFill>
                <a:latin typeface="+mn-lt"/>
                <a:ea typeface="+mn-ea"/>
                <a:cs typeface="+mn-cs"/>
              </a:rPr>
              <a:t> that should give the audience an idea about typical cyber crime cases.</a:t>
            </a:r>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144</a:t>
            </a:fld>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there is something</a:t>
            </a:r>
            <a:r>
              <a:rPr lang="en-US" baseline="0" dirty="0"/>
              <a:t> like a “typical” cyber crime investigation it will probably fall into the categories of online fraud (e.g. BEC/CEO fraud or “just” </a:t>
            </a:r>
            <a:r>
              <a:rPr lang="en-US" baseline="0" dirty="0" err="1"/>
              <a:t>ebay</a:t>
            </a:r>
            <a:r>
              <a:rPr lang="en-US" baseline="0" dirty="0"/>
              <a:t> fraud) or ransomware being used for cyber extortion. </a:t>
            </a:r>
          </a:p>
          <a:p>
            <a:endParaRPr lang="en-US" sz="1200" kern="1200" baseline="0" dirty="0">
              <a:solidFill>
                <a:schemeClr val="tx1"/>
              </a:solidFill>
              <a:latin typeface="+mn-lt"/>
              <a:ea typeface="+mn-ea"/>
              <a:cs typeface="+mn-cs"/>
            </a:endParaRPr>
          </a:p>
          <a:p>
            <a:r>
              <a:rPr lang="en-US" sz="1200" b="1" kern="1200" dirty="0" err="1">
                <a:solidFill>
                  <a:schemeClr val="tx1"/>
                </a:solidFill>
                <a:latin typeface="+mn-lt"/>
                <a:ea typeface="+mn-ea"/>
                <a:cs typeface="+mn-cs"/>
              </a:rPr>
              <a:t>Ransomware</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is malware that typically enables cyber extortion for financial gain. Criminals can hide links to ransomware in seemingly normal emails or web pages. Once activated, ransomware prevents users from interacting with their files, applications or systems until a ransom is paid, typically in the form of an anonymous currency such as Bitcoin. </a:t>
            </a:r>
          </a:p>
          <a:p>
            <a:r>
              <a:rPr lang="en-US" sz="1200" kern="1200" dirty="0" err="1">
                <a:solidFill>
                  <a:schemeClr val="tx1"/>
                </a:solidFill>
                <a:latin typeface="+mn-lt"/>
                <a:ea typeface="+mn-ea"/>
                <a:cs typeface="+mn-cs"/>
              </a:rPr>
              <a:t>Ransomware</a:t>
            </a:r>
            <a:r>
              <a:rPr lang="en-US" sz="1200" kern="1200" dirty="0">
                <a:solidFill>
                  <a:schemeClr val="tx1"/>
                </a:solidFill>
                <a:latin typeface="+mn-lt"/>
                <a:ea typeface="+mn-ea"/>
                <a:cs typeface="+mn-cs"/>
              </a:rPr>
              <a:t> is a serious and growing cyber threat that often affects individuals and has recently made headlines for broader attacks on businesses. Payment demands vary based on targeted organisations, and can range from hundreds to millions of dollars.</a:t>
            </a:r>
          </a:p>
          <a:p>
            <a:r>
              <a:rPr lang="en-US" sz="1200" kern="1200" dirty="0">
                <a:solidFill>
                  <a:schemeClr val="tx1"/>
                </a:solidFill>
                <a:latin typeface="+mn-lt"/>
                <a:ea typeface="+mn-ea"/>
                <a:cs typeface="+mn-cs"/>
              </a:rPr>
              <a:t>Once infected, a victim has little recourse. If they do not pay the ransom, they suffer business down time, loss of sensitive information or any other penalty specified by the attacker. And even when they do pay the ransom, they remain vulnerable to attack from the same attacker or a new one, and reward attackers for their successful tactics.</a:t>
            </a:r>
          </a:p>
          <a:p>
            <a:endParaRPr lang="en-US" baseline="0" dirty="0"/>
          </a:p>
          <a:p>
            <a:r>
              <a:rPr lang="en-US" baseline="0" dirty="0"/>
              <a:t>In those cases as described the </a:t>
            </a:r>
            <a:r>
              <a:rPr lang="en-US" dirty="0"/>
              <a:t>victims report this crime.</a:t>
            </a:r>
            <a:r>
              <a:rPr lang="en-US" baseline="0" dirty="0"/>
              <a:t> The v</a:t>
            </a:r>
            <a:r>
              <a:rPr lang="en-US" dirty="0"/>
              <a:t>ictim computers are then analysed by LE</a:t>
            </a:r>
            <a:r>
              <a:rPr lang="en-US" baseline="0" dirty="0"/>
              <a:t>. Most r</a:t>
            </a:r>
            <a:r>
              <a:rPr lang="en-US" dirty="0"/>
              <a:t>ansomware shows behaviour to communicate back to their servers (in order to check for successful payment to decrypt</a:t>
            </a:r>
            <a:r>
              <a:rPr lang="en-US" baseline="0" dirty="0"/>
              <a:t> the user data).</a:t>
            </a:r>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150</a:t>
            </a:fld>
            <a:endParaRPr lang="en-US"/>
          </a:p>
        </p:txBody>
      </p:sp>
    </p:spTree>
    <p:extLst>
      <p:ext uri="{BB962C8B-B14F-4D97-AF65-F5344CB8AC3E}">
        <p14:creationId xmlns:p14="http://schemas.microsoft.com/office/powerpoint/2010/main" val="51131172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there is something</a:t>
            </a:r>
            <a:r>
              <a:rPr lang="en-US" baseline="0" dirty="0"/>
              <a:t> like a “typical” cyber crime investigation it will probably fall into the categories of online fraud (e.g. BEC/CEO fraud or “just” </a:t>
            </a:r>
            <a:r>
              <a:rPr lang="en-US" baseline="0" dirty="0" err="1"/>
              <a:t>ebay</a:t>
            </a:r>
            <a:r>
              <a:rPr lang="en-US" baseline="0" dirty="0"/>
              <a:t> fraud) or ransomware being used for cyber extortion. </a:t>
            </a:r>
          </a:p>
          <a:p>
            <a:endParaRPr lang="en-US" sz="1200" kern="1200" baseline="0" dirty="0">
              <a:solidFill>
                <a:schemeClr val="tx1"/>
              </a:solidFill>
              <a:latin typeface="+mn-lt"/>
              <a:ea typeface="+mn-ea"/>
              <a:cs typeface="+mn-cs"/>
            </a:endParaRPr>
          </a:p>
          <a:p>
            <a:r>
              <a:rPr lang="en-US" sz="1200" b="1" kern="1200" dirty="0" err="1">
                <a:solidFill>
                  <a:schemeClr val="tx1"/>
                </a:solidFill>
                <a:latin typeface="+mn-lt"/>
                <a:ea typeface="+mn-ea"/>
                <a:cs typeface="+mn-cs"/>
              </a:rPr>
              <a:t>Ransomware</a:t>
            </a:r>
            <a:r>
              <a:rPr lang="en-US" sz="1200" b="1" kern="1200" dirty="0">
                <a:solidFill>
                  <a:schemeClr val="tx1"/>
                </a:solidFill>
                <a:latin typeface="+mn-lt"/>
                <a:ea typeface="+mn-ea"/>
                <a:cs typeface="+mn-cs"/>
              </a:rPr>
              <a:t> </a:t>
            </a:r>
            <a:r>
              <a:rPr lang="en-US" sz="1200" kern="1200" dirty="0">
                <a:solidFill>
                  <a:schemeClr val="tx1"/>
                </a:solidFill>
                <a:latin typeface="+mn-lt"/>
                <a:ea typeface="+mn-ea"/>
                <a:cs typeface="+mn-cs"/>
              </a:rPr>
              <a:t>is malware that typically enables cyber extortion for financial gain. Criminals can hide links to ransomware in seemingly normal emails or web pages. Once activated, ransomware prevents users from interacting with their files, applications or systems until a ransom is paid, typically in the form of an anonymous currency such as Bitcoin. </a:t>
            </a:r>
          </a:p>
          <a:p>
            <a:r>
              <a:rPr lang="en-US" sz="1200" kern="1200" dirty="0" err="1">
                <a:solidFill>
                  <a:schemeClr val="tx1"/>
                </a:solidFill>
                <a:latin typeface="+mn-lt"/>
                <a:ea typeface="+mn-ea"/>
                <a:cs typeface="+mn-cs"/>
              </a:rPr>
              <a:t>Ransomware</a:t>
            </a:r>
            <a:r>
              <a:rPr lang="en-US" sz="1200" kern="1200" dirty="0">
                <a:solidFill>
                  <a:schemeClr val="tx1"/>
                </a:solidFill>
                <a:latin typeface="+mn-lt"/>
                <a:ea typeface="+mn-ea"/>
                <a:cs typeface="+mn-cs"/>
              </a:rPr>
              <a:t> is a serious and growing cyber threat that often affects individuals and has recently made headlines for broader attacks on businesses. Payment demands vary based on targeted organisations, and can range from hundreds to millions of dollars.</a:t>
            </a:r>
          </a:p>
          <a:p>
            <a:r>
              <a:rPr lang="en-US" sz="1200" kern="1200" dirty="0">
                <a:solidFill>
                  <a:schemeClr val="tx1"/>
                </a:solidFill>
                <a:latin typeface="+mn-lt"/>
                <a:ea typeface="+mn-ea"/>
                <a:cs typeface="+mn-cs"/>
              </a:rPr>
              <a:t>Once infected, a victim has little recourse. If they do not pay the ransom, they suffer business down time, loss of sensitive information or any other penalty specified by the attacker. And even when they do pay the ransom, they remain vulnerable to attack from the same attacker or a new one, and reward attackers for their successful tactics.</a:t>
            </a:r>
          </a:p>
          <a:p>
            <a:endParaRPr lang="en-US" baseline="0" dirty="0"/>
          </a:p>
          <a:p>
            <a:r>
              <a:rPr lang="en-US" baseline="0" dirty="0"/>
              <a:t>In those cases as described the </a:t>
            </a:r>
            <a:r>
              <a:rPr lang="en-US" dirty="0"/>
              <a:t>victims report this crime.</a:t>
            </a:r>
            <a:r>
              <a:rPr lang="en-US" baseline="0" dirty="0"/>
              <a:t> The v</a:t>
            </a:r>
            <a:r>
              <a:rPr lang="en-US" dirty="0"/>
              <a:t>ictim computers are then analysed by LE</a:t>
            </a:r>
            <a:r>
              <a:rPr lang="en-US" baseline="0" dirty="0"/>
              <a:t>. Most r</a:t>
            </a:r>
            <a:r>
              <a:rPr lang="en-US" dirty="0"/>
              <a:t>ansomware shows behaviour to communicate back to their servers (in order to check for successful payment to decrypt</a:t>
            </a:r>
            <a:r>
              <a:rPr lang="en-US" baseline="0" dirty="0"/>
              <a:t> the user data).</a:t>
            </a:r>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151</a:t>
            </a:fld>
            <a:endParaRPr lang="en-US"/>
          </a:p>
        </p:txBody>
      </p:sp>
    </p:spTree>
    <p:extLst>
      <p:ext uri="{BB962C8B-B14F-4D97-AF65-F5344CB8AC3E}">
        <p14:creationId xmlns:p14="http://schemas.microsoft.com/office/powerpoint/2010/main" val="115413300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Current, ongoing cases.</a:t>
            </a:r>
            <a:r>
              <a:rPr lang="en-US" baseline="0" dirty="0"/>
              <a:t> </a:t>
            </a:r>
            <a:r>
              <a:rPr lang="en-US" dirty="0"/>
              <a:t>Massive phishing attacks for</a:t>
            </a:r>
            <a:r>
              <a:rPr lang="en-US" baseline="0" dirty="0"/>
              <a:t> online banking credentials </a:t>
            </a:r>
            <a:r>
              <a:rPr lang="en-US" dirty="0"/>
              <a:t>via spoofed banking e-mails</a:t>
            </a:r>
            <a:r>
              <a:rPr lang="en-US" baseline="0" dirty="0"/>
              <a:t>. Analysis of e-mail headers and subsequent investigations have let to a suspect. A </a:t>
            </a:r>
            <a:r>
              <a:rPr lang="en-US" dirty="0"/>
              <a:t>wiretapping have been ordered on that suspect’s DSL</a:t>
            </a:r>
            <a:r>
              <a:rPr lang="en-US" baseline="0" dirty="0"/>
              <a:t> line. While the suspect uses encrypted communication for most of the time, one session could be recorded that was unencrypted and included credentials </a:t>
            </a:r>
            <a:r>
              <a:rPr lang="en-US" dirty="0">
                <a:sym typeface="Wingdings"/>
              </a:rPr>
              <a:t>Credentials to a mail account.</a:t>
            </a:r>
            <a:r>
              <a:rPr lang="en-US" baseline="0" dirty="0">
                <a:sym typeface="Wingdings"/>
              </a:rPr>
              <a:t> </a:t>
            </a:r>
            <a:r>
              <a:rPr lang="en-US" dirty="0"/>
              <a:t>LE has access to the mail account</a:t>
            </a:r>
            <a:r>
              <a:rPr lang="en-US" baseline="0" dirty="0"/>
              <a:t> and reports that </a:t>
            </a:r>
            <a:r>
              <a:rPr lang="en-US" dirty="0"/>
              <a:t>the mail account being used as a draft account.</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The</a:t>
            </a:r>
            <a:r>
              <a:rPr lang="en-US" baseline="0" dirty="0"/>
              <a:t> trainer could ask and exchange experience with the audience if their legislation allows them to produce an order for accessing and copying the data that mail account even if it was not clear whether the mail server is physically located within the territory of their country. </a:t>
            </a:r>
            <a:endParaRPr lang="en-US" dirty="0"/>
          </a:p>
          <a:p>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153</a:t>
            </a:fld>
            <a:endParaRPr lang="en-US"/>
          </a:p>
        </p:txBody>
      </p:sp>
    </p:spTree>
    <p:extLst>
      <p:ext uri="{BB962C8B-B14F-4D97-AF65-F5344CB8AC3E}">
        <p14:creationId xmlns:p14="http://schemas.microsoft.com/office/powerpoint/2010/main" val="109148743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general terms, SQL Injection (</a:t>
            </a:r>
            <a:r>
              <a:rPr lang="en-GB" dirty="0" err="1"/>
              <a:t>SQLi</a:t>
            </a:r>
            <a:r>
              <a:rPr lang="en-GB" dirty="0"/>
              <a:t>) refers to an injection attack wherein an attacker can execute malicious code that control a web application’s database. </a:t>
            </a:r>
          </a:p>
          <a:p>
            <a:r>
              <a:rPr lang="en-GB" dirty="0"/>
              <a:t>Since an SQL Injection vulnerability could possibly affect any website or web application that makes use of an SQL-based database, the vulnerability is one of the oldest, most prevalent and most dangerous of web application vulnerabilities.</a:t>
            </a:r>
          </a:p>
          <a:p>
            <a:r>
              <a:rPr lang="en-GB" dirty="0"/>
              <a:t>By leveraging an SQL Injection vulnerability, given the right circumstances, an attacker can use it to bypass a web application’s authentication and authorization mechanisms and retrieve the contents of an entire database. SQL Injection can also be used to add, modify and delete records in a database, affecting data integrity.</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154</a:t>
            </a:fld>
            <a:endParaRPr lang="en-US"/>
          </a:p>
        </p:txBody>
      </p:sp>
    </p:spTree>
    <p:extLst>
      <p:ext uri="{BB962C8B-B14F-4D97-AF65-F5344CB8AC3E}">
        <p14:creationId xmlns:p14="http://schemas.microsoft.com/office/powerpoint/2010/main" val="28500624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Current, ongoing case.</a:t>
            </a:r>
            <a:r>
              <a:rPr lang="en-US" baseline="0" dirty="0"/>
              <a:t> </a:t>
            </a:r>
            <a:r>
              <a:rPr lang="en-US" dirty="0"/>
              <a:t>Hacking case involving several suspects.</a:t>
            </a:r>
            <a:r>
              <a:rPr lang="en-US" baseline="0" dirty="0"/>
              <a:t> </a:t>
            </a:r>
            <a:r>
              <a:rPr lang="en-US" dirty="0"/>
              <a:t>One or more main suspect(s) being the provider of a server </a:t>
            </a:r>
            <a:r>
              <a:rPr lang="en-US" dirty="0" err="1"/>
              <a:t>specialised</a:t>
            </a:r>
            <a:r>
              <a:rPr lang="en-US" dirty="0"/>
              <a:t> in conducting SQL injections on other servers.</a:t>
            </a:r>
            <a:r>
              <a:rPr lang="en-US" baseline="0" dirty="0"/>
              <a:t> </a:t>
            </a:r>
          </a:p>
          <a:p>
            <a:endParaRPr lang="en-US" baseline="0" dirty="0"/>
          </a:p>
          <a:p>
            <a:r>
              <a:rPr lang="en-US" dirty="0"/>
              <a:t>One of their customers got arrested for carrying out these injections.This customer gave out the credentials of the server.</a:t>
            </a:r>
            <a:r>
              <a:rPr lang="en-US" baseline="0" dirty="0"/>
              <a:t> </a:t>
            </a:r>
            <a:r>
              <a:rPr lang="en-US" dirty="0"/>
              <a:t>LEA imaged the hard drive to potentially get hold of the main suspect(s). The</a:t>
            </a:r>
            <a:r>
              <a:rPr lang="en-US" baseline="0" dirty="0"/>
              <a:t> trainer could ask and exchange experience with the audience if their legislation allows them to produce an order for imaging the data on the remote server even if it was not clear whether the server is physically located within the territory of their country. </a:t>
            </a:r>
            <a:endParaRPr lang="en-US" dirty="0"/>
          </a:p>
          <a:p>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155</a:t>
            </a:fld>
            <a:endParaRPr lang="en-US"/>
          </a:p>
        </p:txBody>
      </p:sp>
    </p:spTree>
    <p:extLst>
      <p:ext uri="{BB962C8B-B14F-4D97-AF65-F5344CB8AC3E}">
        <p14:creationId xmlns:p14="http://schemas.microsoft.com/office/powerpoint/2010/main" val="196093807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trainer should seek to identify relevant cases from the region in which the course is being held and use these as examples.  At the end of the session, the trainer should encourage the participants to share their own knowledge and experience of internet crimes.</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156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F3BA1DB-F744-41F0-9EF7-60B5B80BB42D}" type="slidenum">
              <a:rPr lang="en-GB" smtClean="0"/>
              <a:pPr/>
              <a:t>13</a:t>
            </a:fld>
            <a:endParaRPr lang="en-GB"/>
          </a:p>
        </p:txBody>
      </p:sp>
      <p:sp>
        <p:nvSpPr>
          <p:cNvPr id="69635" name="Rectangle 2"/>
          <p:cNvSpPr>
            <a:spLocks noGrp="1" noRot="1" noChangeAspect="1" noChangeArrowheads="1" noTextEdit="1"/>
          </p:cNvSpPr>
          <p:nvPr>
            <p:ph type="sldImg"/>
          </p:nvPr>
        </p:nvSpPr>
        <p:spPr>
          <a:xfrm>
            <a:off x="1144588" y="685800"/>
            <a:ext cx="4572000" cy="3429000"/>
          </a:xfrm>
          <a:ln/>
        </p:spPr>
      </p:sp>
      <p:sp>
        <p:nvSpPr>
          <p:cNvPr id="69636" name="Rectangle 3"/>
          <p:cNvSpPr>
            <a:spLocks noGrp="1" noChangeArrowheads="1"/>
          </p:cNvSpPr>
          <p:nvPr>
            <p:ph type="body" idx="1"/>
          </p:nvPr>
        </p:nvSpPr>
        <p:spPr>
          <a:xfrm>
            <a:off x="914400" y="4343400"/>
            <a:ext cx="5029200" cy="3325813"/>
          </a:xfrm>
          <a:noFill/>
          <a:ln/>
        </p:spPr>
        <p:txBody>
          <a:bodyPr/>
          <a:lstStyle/>
          <a:p>
            <a:pPr eaLnBrk="1" hangingPunct="1"/>
            <a:r>
              <a:rPr lang="en-GB" sz="1000" dirty="0"/>
              <a:t>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trainer should give participants an opportunity to ask any questions that they may have in relation to part Five of the lesson.</a:t>
            </a:r>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164</a:t>
            </a:fld>
            <a:endParaRPr lang="en-GB"/>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200" kern="1200" dirty="0">
                <a:solidFill>
                  <a:schemeClr val="tx1"/>
                </a:solidFill>
                <a:latin typeface="+mn-lt"/>
                <a:ea typeface="+mn-ea"/>
                <a:cs typeface="+mn-cs"/>
              </a:rPr>
              <a:t>This lesson has sought to provide some guidance as to the type and level of technology knowledge that is required by Judges and prosecutors to fulfil their role effectively. It does not purport to be a complete analysis of the issues and where relevant indicates where further information may be obtained.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It is recommended that training developers ensure that the material they prepare is as up to date and incorporates the latest technology issues as they impact on criminal behaviour; its impact on the legal, procedural and evidential rules within the jurisdiction where the training is to be delivered.  There are technological changes that will affect the criminal justice system, such as solid state storage of data and Web 2.0. These will be important issues to include in training programmes and require inclusion as they become more prevalent.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As with any other programme, any training course developed for Judges should have clear objectives, which are SMART (Specific, Measurable, Achievable, Relevant and Time Bound). This is essential to be able to ensure the objectives are met.  Avoid use of objectives with words such as “understand” or “know” as these do not meet the criteria.  For example how do you measure if the objective of “knowing” a subject is achieved?  It is better to use words such as list or identify, which are measurable. A guide to setting SMART objectives may be found at </a:t>
            </a:r>
            <a:r>
              <a:rPr lang="en-GB" sz="1200" u="sng" kern="1200" dirty="0">
                <a:solidFill>
                  <a:schemeClr val="tx1"/>
                </a:solidFill>
                <a:latin typeface="+mn-lt"/>
                <a:ea typeface="+mn-ea"/>
                <a:cs typeface="+mn-cs"/>
                <a:hlinkClick r:id="rId3" invalidUrl="http://www.sheffield.ac.uk/.../Guide to setting objectives.doc"/>
              </a:rPr>
              <a:t>www.sheffield.ac.uk/.../Guide%20to%20setting%20objectives.doc</a:t>
            </a:r>
            <a:r>
              <a:rPr lang="en-GB" sz="1200" i="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The use of case studies to inform the learning is considered suitable for this type of training and is more in keeping with adult learning styles than purely didactic teaching.</a:t>
            </a:r>
          </a:p>
          <a:p>
            <a:r>
              <a:rPr lang="en-GB" sz="1200" kern="1200" dirty="0">
                <a:solidFill>
                  <a:schemeClr val="tx1"/>
                </a:solidFill>
                <a:latin typeface="+mn-lt"/>
                <a:ea typeface="+mn-ea"/>
                <a:cs typeface="+mn-cs"/>
              </a:rPr>
              <a:t>The key role of the training developer is to ensure the overall aim of any learning event and the specific objectives are achieved. This chapter provides some information to assist that process. </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165</a:t>
            </a:fld>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GB" sz="1200" b="1" kern="1200" dirty="0">
                <a:solidFill>
                  <a:schemeClr val="tx1"/>
                </a:solidFill>
                <a:effectLst/>
                <a:latin typeface="+mn-lt"/>
                <a:ea typeface="+mn-ea"/>
                <a:cs typeface="+mn-cs"/>
              </a:rPr>
              <a:t>Review of Session Objectives</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The trainer should recap / test knowledge on the following objectives to ensure they have been met during the session:</a:t>
            </a:r>
          </a:p>
          <a:p>
            <a:r>
              <a:rPr lang="en-GB" sz="1200" kern="1200" dirty="0">
                <a:solidFill>
                  <a:schemeClr val="tx1"/>
                </a:solidFill>
                <a:effectLst/>
                <a:latin typeface="+mn-lt"/>
                <a:ea typeface="+mn-ea"/>
                <a:cs typeface="+mn-cs"/>
              </a:rPr>
              <a:t> </a:t>
            </a:r>
          </a:p>
          <a:p>
            <a:pPr lvl="0"/>
            <a:r>
              <a:rPr lang="de-DE" sz="1200" kern="1200" dirty="0">
                <a:solidFill>
                  <a:schemeClr val="tx1"/>
                </a:solidFill>
                <a:effectLst/>
                <a:latin typeface="+mn-lt"/>
                <a:ea typeface="+mn-ea"/>
                <a:cs typeface="+mn-cs"/>
              </a:rPr>
              <a:t>- List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component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parts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 </a:t>
            </a:r>
            <a:r>
              <a:rPr lang="de-DE" sz="1200" kern="1200" dirty="0" err="1">
                <a:solidFill>
                  <a:schemeClr val="tx1"/>
                </a:solidFill>
                <a:effectLst/>
                <a:latin typeface="+mn-lt"/>
                <a:ea typeface="+mn-ea"/>
                <a:cs typeface="+mn-cs"/>
              </a:rPr>
              <a:t>computer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system</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Identify</a:t>
            </a:r>
            <a:r>
              <a:rPr lang="de-DE" sz="1200" kern="1200" dirty="0">
                <a:solidFill>
                  <a:schemeClr val="tx1"/>
                </a:solidFill>
                <a:effectLst/>
                <a:latin typeface="+mn-lt"/>
                <a:ea typeface="+mn-ea"/>
                <a:cs typeface="+mn-cs"/>
              </a:rPr>
              <a:t> different </a:t>
            </a:r>
            <a:r>
              <a:rPr lang="de-DE" sz="1200" kern="1200" dirty="0" err="1">
                <a:solidFill>
                  <a:schemeClr val="tx1"/>
                </a:solidFill>
                <a:effectLst/>
                <a:latin typeface="+mn-lt"/>
                <a:ea typeface="+mn-ea"/>
                <a:cs typeface="+mn-cs"/>
              </a:rPr>
              <a:t>types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data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storage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device</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Consider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criminal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justice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implications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of</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exponential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data</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storage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capacity</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Identify</a:t>
            </a:r>
            <a:r>
              <a:rPr lang="de-DE" sz="1200" kern="1200" dirty="0">
                <a:solidFill>
                  <a:schemeClr val="tx1"/>
                </a:solidFill>
                <a:effectLst/>
                <a:latin typeface="+mn-lt"/>
                <a:ea typeface="+mn-ea"/>
                <a:cs typeface="+mn-cs"/>
              </a:rPr>
              <a:t> different </a:t>
            </a:r>
            <a:r>
              <a:rPr lang="de-DE" sz="1200" kern="1200" dirty="0" err="1">
                <a:solidFill>
                  <a:schemeClr val="tx1"/>
                </a:solidFill>
                <a:effectLst/>
                <a:latin typeface="+mn-lt"/>
                <a:ea typeface="+mn-ea"/>
                <a:cs typeface="+mn-cs"/>
              </a:rPr>
              <a:t>computer</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operating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systems</a:t>
            </a:r>
            <a:r>
              <a:rPr lang="de-DE" sz="1200"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Explain the basics of how networks function</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Describe the functions of the Internet</a:t>
            </a:r>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 Identify at least 5 major Internet applications</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Explain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how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Internet </a:t>
            </a:r>
            <a:r>
              <a:rPr lang="de-DE" sz="1200" kern="1200" dirty="0" err="1">
                <a:solidFill>
                  <a:schemeClr val="tx1"/>
                </a:solidFill>
                <a:effectLst/>
                <a:latin typeface="+mn-lt"/>
                <a:ea typeface="+mn-ea"/>
                <a:cs typeface="+mn-cs"/>
              </a:rPr>
              <a:t>has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developed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from</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its</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beginning</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today</a:t>
            </a:r>
            <a:r>
              <a:rPr lang="de-DE" sz="1200" kern="1200" dirty="0">
                <a:solidFill>
                  <a:schemeClr val="tx1"/>
                </a:solidFill>
                <a:effectLst/>
                <a:latin typeface="+mn-lt"/>
                <a:ea typeface="+mn-ea"/>
                <a:cs typeface="+mn-cs"/>
              </a:rPr>
              <a:t>.</a:t>
            </a:r>
            <a:endParaRPr lang="en-GB"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Differentiate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between</a:t>
            </a:r>
            <a:r>
              <a:rPr lang="de-DE" sz="1200" kern="1200" dirty="0">
                <a:solidFill>
                  <a:schemeClr val="tx1"/>
                </a:solidFill>
                <a:effectLst/>
                <a:latin typeface="+mn-lt"/>
                <a:ea typeface="+mn-ea"/>
                <a:cs typeface="+mn-cs"/>
              </a:rPr>
              <a:t> different Internet </a:t>
            </a:r>
            <a:r>
              <a:rPr lang="de-DE" sz="1200" kern="1200" dirty="0" err="1">
                <a:solidFill>
                  <a:schemeClr val="tx1"/>
                </a:solidFill>
                <a:effectLst/>
                <a:latin typeface="+mn-lt"/>
                <a:ea typeface="+mn-ea"/>
                <a:cs typeface="+mn-cs"/>
              </a:rPr>
              <a:t>applications</a:t>
            </a:r>
            <a:endParaRPr lang="de-DE" sz="1200" kern="1200" dirty="0">
              <a:solidFill>
                <a:schemeClr val="tx1"/>
              </a:solidFill>
              <a:effectLst/>
              <a:latin typeface="+mn-lt"/>
              <a:ea typeface="+mn-ea"/>
              <a:cs typeface="+mn-cs"/>
            </a:endParaRPr>
          </a:p>
          <a:p>
            <a:pPr lvl="0"/>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Describe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difference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between</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Darknet</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and</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Deepweb</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Explain the basics of crypto currencies</a:t>
            </a:r>
          </a:p>
          <a:p>
            <a:pPr lvl="0"/>
            <a:r>
              <a:rPr lang="en-GB" sz="1200" kern="1200" dirty="0">
                <a:solidFill>
                  <a:schemeClr val="tx1"/>
                </a:solidFill>
                <a:effectLst/>
                <a:latin typeface="+mn-lt"/>
                <a:ea typeface="+mn-ea"/>
                <a:cs typeface="+mn-cs"/>
              </a:rPr>
              <a:t>- Identify how criminals use the various Internet applications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may be achieved by way of group discussion, questioning of the participants, a quiz or other recognised methods.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This lesson has sought to provide some guidance as to the type and level of knowledge of electronic evidence that is required by Judges and prosecutors to fulfil their role effectively. It does not purport to be a complete analysis of the issues and where relevant indicates where further information may be obtained.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It is recommended that training developers ensure that the material they prepare is as up to date and incorporates the latest issues as they impact on criminal behaviour; its impact on the legal, procedural and evidential rules within the jurisdiction where the training is to be delivered. There are technological changes that will affect the criminal justice system, such as solid state storage of data and Web 2.0. These will be important issues to include in training programmes and require inclusion as they become more prevalent.</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166</a:t>
            </a:fld>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trainer should give participants an opportunity to ask any questions that they may have in relation to the lesson.</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Practical Exercises </a:t>
            </a:r>
            <a:r>
              <a:rPr lang="en-GB" sz="1200" kern="1200" dirty="0">
                <a:solidFill>
                  <a:schemeClr val="tx1"/>
                </a:solidFill>
                <a:effectLst/>
                <a:latin typeface="+mn-lt"/>
                <a:ea typeface="+mn-ea"/>
                <a:cs typeface="+mn-cs"/>
              </a:rPr>
              <a:t>(if applicable)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No practical exercises are envisaged for this particular session as there is no guarantee that the level of technology and Internet access to deliver such exercises will be available at all venues. </a:t>
            </a:r>
          </a:p>
          <a:p>
            <a:r>
              <a:rPr lang="en-GB" sz="1200" kern="1200" dirty="0">
                <a:solidFill>
                  <a:schemeClr val="tx1"/>
                </a:solidFill>
                <a:effectLst/>
                <a:latin typeface="+mn-lt"/>
                <a:ea typeface="+mn-ea"/>
                <a:cs typeface="+mn-cs"/>
              </a:rPr>
              <a:t>Trainers may in the future seek to supplement to learning by adding exercises, where the training is delivered in an environment where the facilities are suitable. Examples for such exercises are: </a:t>
            </a:r>
            <a:r>
              <a:rPr lang="en-GB" sz="1200" kern="1200" dirty="0" err="1">
                <a:solidFill>
                  <a:schemeClr val="tx1"/>
                </a:solidFill>
                <a:effectLst/>
                <a:latin typeface="+mn-lt"/>
                <a:ea typeface="+mn-ea"/>
                <a:cs typeface="+mn-cs"/>
              </a:rPr>
              <a:t>Whois</a:t>
            </a:r>
            <a:r>
              <a:rPr lang="en-GB" sz="1200" kern="1200" dirty="0">
                <a:solidFill>
                  <a:schemeClr val="tx1"/>
                </a:solidFill>
                <a:effectLst/>
                <a:latin typeface="+mn-lt"/>
                <a:ea typeface="+mn-ea"/>
                <a:cs typeface="+mn-cs"/>
              </a:rPr>
              <a:t> queries, IP-geolocation lookups, Bitcoin </a:t>
            </a:r>
            <a:r>
              <a:rPr lang="en-GB" sz="1200" kern="1200" dirty="0" err="1">
                <a:solidFill>
                  <a:schemeClr val="tx1"/>
                </a:solidFill>
                <a:effectLst/>
                <a:latin typeface="+mn-lt"/>
                <a:ea typeface="+mn-ea"/>
                <a:cs typeface="+mn-cs"/>
              </a:rPr>
              <a:t>Blockchain</a:t>
            </a:r>
            <a:r>
              <a:rPr lang="en-GB" sz="1200" kern="1200" dirty="0">
                <a:solidFill>
                  <a:schemeClr val="tx1"/>
                </a:solidFill>
                <a:effectLst/>
                <a:latin typeface="+mn-lt"/>
                <a:ea typeface="+mn-ea"/>
                <a:cs typeface="+mn-cs"/>
              </a:rPr>
              <a:t> demonstrations, etc.</a:t>
            </a:r>
          </a:p>
          <a:p>
            <a:endParaRPr lang="en-GB" dirty="0"/>
          </a:p>
          <a:p>
            <a:r>
              <a:rPr lang="en-GB" sz="1200" b="1" kern="1200" dirty="0">
                <a:solidFill>
                  <a:schemeClr val="tx1"/>
                </a:solidFill>
                <a:effectLst/>
                <a:latin typeface="+mn-lt"/>
                <a:ea typeface="+mn-ea"/>
                <a:cs typeface="+mn-cs"/>
              </a:rPr>
              <a:t>Knowledge Check</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No specific knowledge check is currently envisaged for this course. No official assessment has been requested</a:t>
            </a:r>
            <a:endParaRPr lang="en-GB" dirty="0"/>
          </a:p>
          <a:p>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167</a:t>
            </a:fld>
            <a:endParaRPr 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14</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F3BA1DB-F744-41F0-9EF7-60B5B80BB42D}" type="slidenum">
              <a:rPr lang="en-GB" smtClean="0"/>
              <a:pPr/>
              <a:t>15</a:t>
            </a:fld>
            <a:endParaRPr lang="en-GB"/>
          </a:p>
        </p:txBody>
      </p:sp>
      <p:sp>
        <p:nvSpPr>
          <p:cNvPr id="69635" name="Rectangle 2"/>
          <p:cNvSpPr>
            <a:spLocks noGrp="1" noRot="1" noChangeAspect="1" noChangeArrowheads="1" noTextEdit="1"/>
          </p:cNvSpPr>
          <p:nvPr>
            <p:ph type="sldImg"/>
          </p:nvPr>
        </p:nvSpPr>
        <p:spPr>
          <a:xfrm>
            <a:off x="1144588" y="685800"/>
            <a:ext cx="4572000" cy="3429000"/>
          </a:xfrm>
          <a:ln/>
        </p:spPr>
      </p:sp>
      <p:sp>
        <p:nvSpPr>
          <p:cNvPr id="69636" name="Rectangle 3"/>
          <p:cNvSpPr>
            <a:spLocks noGrp="1" noChangeArrowheads="1"/>
          </p:cNvSpPr>
          <p:nvPr>
            <p:ph type="body" idx="1"/>
          </p:nvPr>
        </p:nvSpPr>
        <p:spPr>
          <a:xfrm>
            <a:off x="914400" y="4343400"/>
            <a:ext cx="5029200" cy="3325813"/>
          </a:xfrm>
          <a:noFill/>
          <a:ln/>
        </p:spPr>
        <p:txBody>
          <a:bodyPr/>
          <a:lstStyle/>
          <a:p>
            <a:pPr eaLnBrk="1" hangingPunct="1"/>
            <a:r>
              <a:rPr lang="en-GB" sz="1000" dirty="0"/>
              <a:t> E-Mail clients</a:t>
            </a:r>
            <a:r>
              <a:rPr lang="en-GB" sz="1000" baseline="0" dirty="0"/>
              <a:t> are software programs that help the user to create, view, receive, send and manage e-mail messages from their e-mail servers. </a:t>
            </a:r>
            <a:endParaRPr lang="en-GB" sz="10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statistic shows</a:t>
            </a:r>
            <a:r>
              <a:rPr lang="en-US" baseline="0" dirty="0"/>
              <a:t> the most popular mail clients. It is an overall statistics of desktop, mobile and webmail clients and </a:t>
            </a:r>
            <a:r>
              <a:rPr lang="en-US" dirty="0"/>
              <a:t>is calculated</a:t>
            </a:r>
            <a:r>
              <a:rPr lang="en-US" baseline="0" dirty="0"/>
              <a:t> from 1,44 billion emails. One thing to notice is how e-mail has shifted from a typical desktop application (by using clients such as Outlook or Thunderbird) into a mobile and web driven application. The typical desktop clients (Outlook, Apple Mail, Windows (Live) Mail) make less then 15% of usage.</a:t>
            </a:r>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16</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BF3BA1DB-F744-41F0-9EF7-60B5B80BB42D}" type="slidenum">
              <a:rPr lang="en-GB" smtClean="0"/>
              <a:pPr/>
              <a:t>17</a:t>
            </a:fld>
            <a:endParaRPr lang="en-GB"/>
          </a:p>
        </p:txBody>
      </p:sp>
      <p:sp>
        <p:nvSpPr>
          <p:cNvPr id="69635" name="Rectangle 2"/>
          <p:cNvSpPr>
            <a:spLocks noGrp="1" noRot="1" noChangeAspect="1" noChangeArrowheads="1" noTextEdit="1"/>
          </p:cNvSpPr>
          <p:nvPr>
            <p:ph type="sldImg"/>
          </p:nvPr>
        </p:nvSpPr>
        <p:spPr>
          <a:xfrm>
            <a:off x="1144588" y="685800"/>
            <a:ext cx="4572000" cy="3429000"/>
          </a:xfrm>
          <a:ln/>
        </p:spPr>
      </p:sp>
      <p:sp>
        <p:nvSpPr>
          <p:cNvPr id="69636" name="Rectangle 3"/>
          <p:cNvSpPr>
            <a:spLocks noGrp="1" noChangeArrowheads="1"/>
          </p:cNvSpPr>
          <p:nvPr>
            <p:ph type="body" idx="1"/>
          </p:nvPr>
        </p:nvSpPr>
        <p:spPr>
          <a:xfrm>
            <a:off x="914400" y="4343400"/>
            <a:ext cx="5029200" cy="3325813"/>
          </a:xfrm>
          <a:noFill/>
          <a:ln/>
        </p:spPr>
        <p:txBody>
          <a:bodyPr/>
          <a:lstStyle/>
          <a:p>
            <a:pPr eaLnBrk="1" hangingPunct="1"/>
            <a:r>
              <a:rPr lang="en-GB" sz="1000" dirty="0"/>
              <a:t>The trainer might ask the audience which other typical applications of a computer they could think of.</a:t>
            </a:r>
            <a:r>
              <a:rPr lang="en-GB" sz="1000" baseline="0" dirty="0"/>
              <a:t> The pictures on the slides show mainly office applications such as Microsoft Office (animation 1), LibreOffice (animation 2), Mac Pages/Keynote/numbers (animation 3) and Adobe PDF (animation 4). Of course other software like anti-virus, games, photo-/video playing and editing software and many </a:t>
            </a:r>
            <a:r>
              <a:rPr lang="en-GB" sz="1000" baseline="0" dirty="0" err="1"/>
              <a:t>many</a:t>
            </a:r>
            <a:r>
              <a:rPr lang="en-GB" sz="1000" baseline="0" dirty="0"/>
              <a:t> more are available.</a:t>
            </a:r>
            <a:endParaRPr lang="en-GB" sz="1000"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trainer should give participants an opportunity to ask any questions that they may have in relation to part One of the lesson.</a:t>
            </a:r>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18</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term INTERNET comes from the contraction of the words </a:t>
            </a:r>
            <a:r>
              <a:rPr lang="en-GB" sz="1200" kern="1200" dirty="0" err="1">
                <a:solidFill>
                  <a:schemeClr val="tx1"/>
                </a:solidFill>
                <a:latin typeface="+mn-lt"/>
                <a:ea typeface="+mn-ea"/>
                <a:cs typeface="+mn-cs"/>
              </a:rPr>
              <a:t>INTERconnected</a:t>
            </a:r>
            <a:r>
              <a:rPr lang="en-GB" sz="1200" kern="1200" dirty="0">
                <a:solidFill>
                  <a:schemeClr val="tx1"/>
                </a:solidFill>
                <a:latin typeface="+mn-lt"/>
                <a:ea typeface="+mn-ea"/>
                <a:cs typeface="+mn-cs"/>
              </a:rPr>
              <a:t>  </a:t>
            </a:r>
            <a:r>
              <a:rPr lang="en-GB" sz="1200" kern="1200" dirty="0" err="1">
                <a:solidFill>
                  <a:schemeClr val="tx1"/>
                </a:solidFill>
                <a:latin typeface="+mn-lt"/>
                <a:ea typeface="+mn-ea"/>
                <a:cs typeface="+mn-cs"/>
              </a:rPr>
              <a:t>NETwork</a:t>
            </a:r>
            <a:r>
              <a:rPr lang="en-GB" sz="1200" kern="1200" dirty="0">
                <a:solidFill>
                  <a:schemeClr val="tx1"/>
                </a:solidFill>
                <a:latin typeface="+mn-lt"/>
                <a:ea typeface="+mn-ea"/>
                <a:cs typeface="+mn-cs"/>
              </a:rPr>
              <a:t>. Many criminal activities involve the use of the Internet and this includes particular types of crime such as hacking, distribution of viruses and phishing attacks as well as more traditional crimes such as fraud.  In order for Judges to effectively manage such cases that appear before them, it is necessary for them to understand the fundamentals of the Internet and its applications such as the World Wide Web and email.  The following provides an introduction to the subject and provides the template for a successful training module.</a:t>
            </a:r>
          </a:p>
          <a:p>
            <a:endParaRPr lang="en-GB" dirty="0"/>
          </a:p>
        </p:txBody>
      </p:sp>
      <p:sp>
        <p:nvSpPr>
          <p:cNvPr id="4" name="Slide Number Placeholder 3"/>
          <p:cNvSpPr>
            <a:spLocks noGrp="1"/>
          </p:cNvSpPr>
          <p:nvPr>
            <p:ph type="sldNum" sz="quarter" idx="10"/>
          </p:nvPr>
        </p:nvSpPr>
        <p:spPr/>
        <p:txBody>
          <a:bodyPr/>
          <a:lstStyle/>
          <a:p>
            <a:fld id="{1E32082D-732D-4F7A-83DD-2A291781AFFB}" type="slidenum">
              <a:rPr lang="en-GB" smtClean="0"/>
              <a:pPr/>
              <a:t>19</a:t>
            </a:fld>
            <a:endParaRPr 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B56353-B42D-4742-B390-177E1589F434}" type="slidenum">
              <a:rPr lang="en-GB"/>
              <a:pPr/>
              <a:t>20</a:t>
            </a:fld>
            <a:endParaRPr lang="en-GB"/>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a:xfrm>
            <a:off x="914400" y="4343400"/>
            <a:ext cx="5029200" cy="4114800"/>
          </a:xfrm>
        </p:spPr>
        <p:txBody>
          <a:bodyPr/>
          <a:lstStyle/>
          <a:p>
            <a:r>
              <a:rPr lang="en-US" dirty="0"/>
              <a:t>This slide is simply</a:t>
            </a:r>
            <a:r>
              <a:rPr lang="en-US" baseline="0" dirty="0"/>
              <a:t> to demonstrate how communications are constantly changing.</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i="0" kern="1200" dirty="0">
                <a:solidFill>
                  <a:schemeClr val="tx1"/>
                </a:solidFill>
                <a:latin typeface="+mn-lt"/>
                <a:ea typeface="+mn-ea"/>
                <a:cs typeface="+mn-cs"/>
              </a:rPr>
              <a:t>Agenda</a:t>
            </a:r>
            <a:endParaRPr lang="en-GB" sz="1200" kern="1200" dirty="0">
              <a:solidFill>
                <a:schemeClr val="tx1"/>
              </a:solidFill>
              <a:latin typeface="+mn-lt"/>
              <a:ea typeface="+mn-ea"/>
              <a:cs typeface="+mn-cs"/>
            </a:endParaRPr>
          </a:p>
          <a:p>
            <a:r>
              <a:rPr lang="en-GB" sz="1200" i="0" kern="1200" dirty="0">
                <a:solidFill>
                  <a:schemeClr val="tx1"/>
                </a:solidFill>
                <a:latin typeface="+mn-lt"/>
                <a:ea typeface="+mn-ea"/>
                <a:cs typeface="+mn-cs"/>
              </a:rPr>
              <a:t>The agenda slides list the parts of the session and the trainer should go through these elaborating where necessary on specific aspects that have emphasis for particular groups of students.  The trainer should explain how the materials will be delivered and that there will be time for interaction and questions.  The trainer should emphasise that this training is designed to be interactive and that delegates will be expected to participate throughout.  The trainer should explain whether there is an assessment and what form that would take, including details of any pass mark that is applied.  (For this pilot programme, no assessment is included).</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dirty="0">
                <a:solidFill>
                  <a:schemeClr val="tx1"/>
                </a:solidFill>
                <a:latin typeface="+mn-lt"/>
                <a:ea typeface="+mn-ea"/>
                <a:cs typeface="+mn-cs"/>
              </a:rPr>
              <a:t>The Internet began its life as the ARPANET in the 1960’s. The relevance of this information may not be immediately apparent; however, the fact that the Internet was never designed to be secure may explain why it is comparatively easy for criminals to abuse the systems. The first physical links were created in 1969 with 4 nodes being universities.  The first email was sent in 1972 and the following year a new communications protocol TCP/IP was created, which now forms the basis upon which Internet communications take place.  The development of the Internet as we now know it was low key in the beginning as there were disjointed separate networks, served only by limited gateways between them. This led to the application of packet switching to develop a protocol for internetworking, where multiple different networks could be joined together into a super-framework of networks.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This enabled further interconnection, which began to occur more quickly across the advanced networks of the western world, and then began to penetrate into the rest of the world. The disparity of growth between advanced nations and the developing world led to a digital divide that still exists today.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There followed the commercialisation of the Internet and the introduction of privately run Internet Service Providers in the 1980s. These enabled more popular access, which really developed in the 1990’s. The Internet has had a huge impact on commerce as well as culture. There now exists near instant communication by electronic mail (e-mail) social networking sites, text based discussion forums, and the World Wide Web. The Internet continues to grow, driven by commerce, greater amounts of online information and knowledge. The advent of Web 2.0 is upon us.</a:t>
            </a:r>
          </a:p>
          <a:p>
            <a:endParaRPr lang="en-GB" dirty="0"/>
          </a:p>
        </p:txBody>
      </p:sp>
      <p:sp>
        <p:nvSpPr>
          <p:cNvPr id="4" name="Slide Number Placeholder 3"/>
          <p:cNvSpPr>
            <a:spLocks noGrp="1"/>
          </p:cNvSpPr>
          <p:nvPr>
            <p:ph type="sldNum" sz="quarter" idx="10"/>
          </p:nvPr>
        </p:nvSpPr>
        <p:spPr/>
        <p:txBody>
          <a:bodyPr/>
          <a:lstStyle/>
          <a:p>
            <a:fld id="{1E32082D-732D-4F7A-83DD-2A291781AFFB}" type="slidenum">
              <a:rPr lang="en-GB" smtClean="0"/>
              <a:pPr/>
              <a:t>21</a:t>
            </a:fld>
            <a:endParaRPr 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p>
            <a:fld id="{09D092DE-4118-4BCE-A218-187591BC172D}" type="slidenum">
              <a:rPr lang="en-GB" smtClean="0"/>
              <a:pPr/>
              <a:t>22</a:t>
            </a:fld>
            <a:endParaRPr lang="en-GB"/>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xfrm>
            <a:off x="685800" y="4341814"/>
            <a:ext cx="5486400" cy="4116387"/>
          </a:xfrm>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trainer should ensure that information is provided to the participants that will enable them to understand the basics of networking and its limitations.  They should be able to differentiate between local and wide area networks.  These slides provide that basic information.  Trainers should consider giving examples and encouraging participants to discuss different types of networks and how the Internet has developed.  An explanation of some common relevant networking terms such as Ports and Bandwidth should be provided at this stage.  Delegates should be encouraged to consider their own personal experiences; for example through their Internet access at home or at work.</a:t>
            </a:r>
          </a:p>
          <a:p>
            <a:endParaRPr lang="en-GB" dirty="0"/>
          </a:p>
        </p:txBody>
      </p:sp>
      <p:sp>
        <p:nvSpPr>
          <p:cNvPr id="4" name="Slide Number Placeholder 3"/>
          <p:cNvSpPr>
            <a:spLocks noGrp="1"/>
          </p:cNvSpPr>
          <p:nvPr>
            <p:ph type="sldNum" sz="quarter" idx="10"/>
          </p:nvPr>
        </p:nvSpPr>
        <p:spPr/>
        <p:txBody>
          <a:bodyPr/>
          <a:lstStyle/>
          <a:p>
            <a:fld id="{1E32082D-732D-4F7A-83DD-2A291781AFFB}" type="slidenum">
              <a:rPr lang="en-GB" smtClean="0"/>
              <a:pPr/>
              <a:t>23</a:t>
            </a:fld>
            <a:endParaRPr lang="en-GB"/>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1" kern="1200" dirty="0">
                <a:solidFill>
                  <a:schemeClr val="tx1"/>
                </a:solidFill>
                <a:latin typeface="+mn-lt"/>
                <a:ea typeface="+mn-ea"/>
                <a:cs typeface="+mn-cs"/>
              </a:rPr>
              <a:t>Local Area Network (LAN) – </a:t>
            </a:r>
            <a:r>
              <a:rPr lang="en-US" sz="1200" kern="1200" dirty="0">
                <a:solidFill>
                  <a:schemeClr val="tx1"/>
                </a:solidFill>
                <a:latin typeface="+mn-lt"/>
                <a:ea typeface="+mn-ea"/>
                <a:cs typeface="+mn-cs"/>
              </a:rPr>
              <a:t>is a computer network covering a small geographic area, like a home, office, or group of buildings e.g. a school. The defining characteristics of LANs, include their much higher data-transfer rates, smaller geographic range, and lack of a need for leased telecom lines.</a:t>
            </a:r>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32082D-732D-4F7A-83DD-2A291781AFFB}" type="slidenum">
              <a:rPr lang="en-GB" smtClean="0"/>
              <a:pPr/>
              <a:t>24</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Wide Area Network (WAN)</a:t>
            </a:r>
            <a:r>
              <a:rPr lang="en-GB" sz="1200" kern="1200" dirty="0">
                <a:solidFill>
                  <a:schemeClr val="tx1"/>
                </a:solidFill>
                <a:latin typeface="+mn-lt"/>
                <a:ea typeface="+mn-ea"/>
                <a:cs typeface="+mn-cs"/>
              </a:rPr>
              <a:t> – is a computer network that covers a broad area (i.e., any network whose communications links cross metropolitan, regional, or national boundaries). Or, less formally, a network that uses routers and public communications links.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Contrast with personal area networks (</a:t>
            </a:r>
            <a:r>
              <a:rPr lang="en-GB" sz="1200" kern="1200" dirty="0" err="1">
                <a:solidFill>
                  <a:schemeClr val="tx1"/>
                </a:solidFill>
                <a:latin typeface="+mn-lt"/>
                <a:ea typeface="+mn-ea"/>
                <a:cs typeface="+mn-cs"/>
              </a:rPr>
              <a:t>PANs</a:t>
            </a:r>
            <a:r>
              <a:rPr lang="en-GB" sz="1200" kern="1200" dirty="0">
                <a:solidFill>
                  <a:schemeClr val="tx1"/>
                </a:solidFill>
                <a:latin typeface="+mn-lt"/>
                <a:ea typeface="+mn-ea"/>
                <a:cs typeface="+mn-cs"/>
              </a:rPr>
              <a:t>), campus area networks (</a:t>
            </a:r>
            <a:r>
              <a:rPr lang="en-GB" sz="1200" kern="1200" dirty="0" err="1">
                <a:solidFill>
                  <a:schemeClr val="tx1"/>
                </a:solidFill>
                <a:latin typeface="+mn-lt"/>
                <a:ea typeface="+mn-ea"/>
                <a:cs typeface="+mn-cs"/>
              </a:rPr>
              <a:t>CANs</a:t>
            </a:r>
            <a:r>
              <a:rPr lang="en-GB" sz="1200" kern="1200" dirty="0">
                <a:solidFill>
                  <a:schemeClr val="tx1"/>
                </a:solidFill>
                <a:latin typeface="+mn-lt"/>
                <a:ea typeface="+mn-ea"/>
                <a:cs typeface="+mn-cs"/>
              </a:rPr>
              <a:t>), or metropolitan area networks (</a:t>
            </a:r>
            <a:r>
              <a:rPr lang="en-GB" sz="1200" kern="1200" dirty="0" err="1">
                <a:solidFill>
                  <a:schemeClr val="tx1"/>
                </a:solidFill>
                <a:latin typeface="+mn-lt"/>
                <a:ea typeface="+mn-ea"/>
                <a:cs typeface="+mn-cs"/>
              </a:rPr>
              <a:t>MANs</a:t>
            </a:r>
            <a:r>
              <a:rPr lang="en-GB" sz="1200" kern="1200" dirty="0">
                <a:solidFill>
                  <a:schemeClr val="tx1"/>
                </a:solidFill>
                <a:latin typeface="+mn-lt"/>
                <a:ea typeface="+mn-ea"/>
                <a:cs typeface="+mn-cs"/>
              </a:rPr>
              <a:t>) which are usually limited to a room, building, campus or specific metropolitan area (e.g., a city) respectively.  The largest and most well-known example of a WAN is the INTERNET.</a:t>
            </a:r>
            <a:r>
              <a:rPr lang="en-GB" sz="1200" u="sng" kern="1200" dirty="0">
                <a:solidFill>
                  <a:schemeClr val="tx1"/>
                </a:solidFill>
                <a:latin typeface="+mn-lt"/>
                <a:ea typeface="+mn-ea"/>
                <a:cs typeface="+mn-cs"/>
                <a:hlinkClick r:id="rId3"/>
              </a:rPr>
              <a:t> </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32082D-732D-4F7A-83DD-2A291781AFFB}" type="slidenum">
              <a:rPr lang="en-GB" smtClean="0"/>
              <a:pPr/>
              <a:t>25</a:t>
            </a:fld>
            <a:endParaRPr 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Network Address Translation</a:t>
            </a:r>
            <a:r>
              <a:rPr lang="en-GB" sz="1200" kern="1200" dirty="0">
                <a:solidFill>
                  <a:schemeClr val="tx1"/>
                </a:solidFill>
                <a:latin typeface="+mn-lt"/>
                <a:ea typeface="+mn-ea"/>
                <a:cs typeface="+mn-cs"/>
              </a:rPr>
              <a:t> – is a technique where the source and/or destination IP address is re-written as it passes through the firewall or router. It is most common to find it used for multiple hosts on a private network to access the Internet on a single IP address.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trainer should</a:t>
            </a:r>
            <a:r>
              <a:rPr lang="en-GB" sz="1200" kern="1200" baseline="0" dirty="0">
                <a:solidFill>
                  <a:schemeClr val="tx1"/>
                </a:solidFill>
                <a:latin typeface="+mn-lt"/>
                <a:ea typeface="+mn-ea"/>
                <a:cs typeface="+mn-cs"/>
              </a:rPr>
              <a:t> point out that NAT can be seen in the picture at the point where the router in the middle of the pictures connects the devices in the LAN (right hand side) to the ISP.</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The trainer can explain</a:t>
            </a:r>
            <a:r>
              <a:rPr lang="en-GB" sz="1200" kern="1200" baseline="0" dirty="0">
                <a:solidFill>
                  <a:schemeClr val="tx1"/>
                </a:solidFill>
                <a:latin typeface="+mn-lt"/>
                <a:ea typeface="+mn-ea"/>
                <a:cs typeface="+mn-cs"/>
              </a:rPr>
              <a:t> to the students that they will get more information on IP addresses in a few minutes and that they will see the flow of data from a LAN to a WAN in the upcoming video.</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1E32082D-732D-4F7A-83DD-2A291781AFFB}" type="slidenum">
              <a:rPr lang="en-GB" smtClean="0"/>
              <a:pPr/>
              <a:t>26</a:t>
            </a:fld>
            <a:endParaRPr 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Network Interface Controller (NIC)</a:t>
            </a:r>
            <a:r>
              <a:rPr lang="en-GB" sz="1200" kern="1200" dirty="0">
                <a:solidFill>
                  <a:schemeClr val="tx1"/>
                </a:solidFill>
                <a:latin typeface="+mn-lt"/>
                <a:ea typeface="+mn-ea"/>
                <a:cs typeface="+mn-cs"/>
              </a:rPr>
              <a:t> – is a circuit board or card installed into a computer that allows it to connect to a network</a:t>
            </a:r>
          </a:p>
          <a:p>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Media Access Control (MAC) address</a:t>
            </a:r>
            <a:r>
              <a:rPr lang="en-GB" sz="1200" kern="1200" dirty="0">
                <a:solidFill>
                  <a:schemeClr val="tx1"/>
                </a:solidFill>
                <a:latin typeface="+mn-lt"/>
                <a:ea typeface="+mn-ea"/>
                <a:cs typeface="+mn-cs"/>
              </a:rPr>
              <a:t> – is a quasi-unique identifier assigned to most network adapters or network interface cards (</a:t>
            </a:r>
            <a:r>
              <a:rPr lang="en-GB" sz="1200" kern="1200" dirty="0" err="1">
                <a:solidFill>
                  <a:schemeClr val="tx1"/>
                </a:solidFill>
                <a:latin typeface="+mn-lt"/>
                <a:ea typeface="+mn-ea"/>
                <a:cs typeface="+mn-cs"/>
              </a:rPr>
              <a:t>NICs</a:t>
            </a:r>
            <a:r>
              <a:rPr lang="en-GB" sz="1200" kern="1200" dirty="0">
                <a:solidFill>
                  <a:schemeClr val="tx1"/>
                </a:solidFill>
                <a:latin typeface="+mn-lt"/>
                <a:ea typeface="+mn-ea"/>
                <a:cs typeface="+mn-cs"/>
              </a:rPr>
              <a:t>) by the manufacturer for identification and which provides a unique value.</a:t>
            </a:r>
          </a:p>
          <a:p>
            <a:r>
              <a:rPr lang="en-GB" sz="1200" b="1" kern="1200" dirty="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27</a:t>
            </a:fld>
            <a:endParaRPr lang="en-US"/>
          </a:p>
        </p:txBody>
      </p:sp>
    </p:spTree>
    <p:extLst>
      <p:ext uri="{BB962C8B-B14F-4D97-AF65-F5344CB8AC3E}">
        <p14:creationId xmlns:p14="http://schemas.microsoft.com/office/powerpoint/2010/main" val="379105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D272464-C3EF-42DD-B0CA-77E38CFC4EE6}" type="slidenum">
              <a:rPr lang="en-GB" smtClean="0"/>
              <a:pPr/>
              <a:t>28</a:t>
            </a:fld>
            <a:endParaRPr lang="en-GB"/>
          </a:p>
        </p:txBody>
      </p:sp>
      <p:sp>
        <p:nvSpPr>
          <p:cNvPr id="125955" name="Rectangle 2"/>
          <p:cNvSpPr>
            <a:spLocks noGrp="1" noRot="1" noChangeAspect="1" noChangeArrowheads="1" noTextEdit="1"/>
          </p:cNvSpPr>
          <p:nvPr>
            <p:ph type="sldImg"/>
          </p:nvPr>
        </p:nvSpPr>
        <p:spPr>
          <a:xfrm>
            <a:off x="1144588" y="685800"/>
            <a:ext cx="4570412" cy="3427413"/>
          </a:xfrm>
          <a:ln/>
        </p:spPr>
      </p:sp>
      <p:sp>
        <p:nvSpPr>
          <p:cNvPr id="125956" name="Rectangle 3"/>
          <p:cNvSpPr>
            <a:spLocks noGrp="1" noChangeArrowheads="1"/>
          </p:cNvSpPr>
          <p:nvPr>
            <p:ph type="body" idx="1"/>
          </p:nvPr>
        </p:nvSpPr>
        <p:spPr>
          <a:xfrm>
            <a:off x="687389" y="4341814"/>
            <a:ext cx="5483225" cy="4116387"/>
          </a:xfrm>
          <a:noFill/>
          <a:ln/>
        </p:spPr>
        <p:txBody>
          <a:bodyPr/>
          <a:lstStyle/>
          <a:p>
            <a:r>
              <a:rPr lang="en-GB" sz="1200" b="1" kern="1200" dirty="0">
                <a:solidFill>
                  <a:schemeClr val="tx1"/>
                </a:solidFill>
                <a:latin typeface="+mn-lt"/>
                <a:ea typeface="+mn-ea"/>
                <a:cs typeface="+mn-cs"/>
              </a:rPr>
              <a:t>Ports</a:t>
            </a:r>
            <a:r>
              <a:rPr lang="en-GB" sz="1200" kern="1200" dirty="0">
                <a:solidFill>
                  <a:schemeClr val="tx1"/>
                </a:solidFill>
                <a:latin typeface="+mn-lt"/>
                <a:ea typeface="+mn-ea"/>
                <a:cs typeface="+mn-cs"/>
              </a:rPr>
              <a:t> – are an endpoint or "channel" for network communications. Port numbers allow different applications on the same computer to utilise network resources without interfering with each other. Ports are ‘virtual’ – NOT the socket you plug into!</a:t>
            </a:r>
          </a:p>
          <a:p>
            <a:r>
              <a:rPr lang="en-GB" sz="1200" b="1" kern="1200" dirty="0">
                <a:solidFill>
                  <a:schemeClr val="tx1"/>
                </a:solidFill>
                <a:latin typeface="+mn-lt"/>
                <a:ea typeface="+mn-ea"/>
                <a:cs typeface="+mn-cs"/>
              </a:rPr>
              <a:t> </a:t>
            </a:r>
            <a:endParaRPr lang="en-GB" sz="1200" b="0" kern="1200" dirty="0">
              <a:solidFill>
                <a:schemeClr val="tx1"/>
              </a:solidFill>
              <a:latin typeface="+mn-lt"/>
              <a:ea typeface="+mn-ea"/>
              <a:cs typeface="+mn-cs"/>
            </a:endParaRPr>
          </a:p>
          <a:p>
            <a:r>
              <a:rPr lang="en-GB" sz="1200" b="0" kern="1200" dirty="0">
                <a:solidFill>
                  <a:schemeClr val="tx1"/>
                </a:solidFill>
                <a:latin typeface="+mn-lt"/>
                <a:ea typeface="+mn-ea"/>
                <a:cs typeface="+mn-cs"/>
              </a:rPr>
              <a:t>The</a:t>
            </a:r>
            <a:r>
              <a:rPr lang="en-GB" sz="1200" b="0" kern="1200" baseline="0" dirty="0">
                <a:solidFill>
                  <a:schemeClr val="tx1"/>
                </a:solidFill>
                <a:latin typeface="+mn-lt"/>
                <a:ea typeface="+mn-ea"/>
                <a:cs typeface="+mn-cs"/>
              </a:rPr>
              <a:t> picture can be used to describe how the PCs on the top right of the pictures can community to the Internet via outgoing ports, while incoming traffic is limited to only the traffic coming in through ports that are allowed by the firewall (ports 80, 110 and 3333 in this case). All traffic coming in through these allowed ports is then forwarded to specific computers within the network (e.g. port 80 and 110 to the webserver within the network).</a:t>
            </a:r>
            <a:endParaRPr lang="en-GB" sz="1200" b="0" kern="1200" dirty="0">
              <a:solidFill>
                <a:schemeClr val="tx1"/>
              </a:solidFill>
              <a:latin typeface="+mn-lt"/>
              <a:ea typeface="+mn-ea"/>
              <a:cs typeface="+mn-cs"/>
            </a:endParaRPr>
          </a:p>
        </p:txBody>
      </p:sp>
    </p:spTree>
    <p:extLst>
      <p:ext uri="{BB962C8B-B14F-4D97-AF65-F5344CB8AC3E}">
        <p14:creationId xmlns:p14="http://schemas.microsoft.com/office/powerpoint/2010/main" val="289725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Server</a:t>
            </a:r>
            <a:r>
              <a:rPr lang="en-GB" sz="1200" kern="1200" dirty="0">
                <a:solidFill>
                  <a:schemeClr val="tx1"/>
                </a:solidFill>
                <a:latin typeface="+mn-lt"/>
                <a:ea typeface="+mn-ea"/>
                <a:cs typeface="+mn-cs"/>
              </a:rPr>
              <a:t> – is a computer or device that provides information or services to other computers on a network. Given the right software, any network connected computer can be configured as a server.  In most cases, a dedicated powerful computer designed to be “always available”.  One computer can run several services – e.g. web server, email server, file server, print server etc.  In a business reality it often makes sense to run different services on different</a:t>
            </a:r>
            <a:r>
              <a:rPr lang="en-GB" sz="1200" b="1" kern="1200" dirty="0">
                <a:solidFill>
                  <a:schemeClr val="tx1"/>
                </a:solidFill>
                <a:latin typeface="+mn-lt"/>
                <a:ea typeface="+mn-ea"/>
                <a:cs typeface="+mn-cs"/>
              </a:rPr>
              <a:t> </a:t>
            </a:r>
            <a:r>
              <a:rPr lang="en-GB" sz="1200" kern="1200" dirty="0">
                <a:solidFill>
                  <a:schemeClr val="tx1"/>
                </a:solidFill>
                <a:latin typeface="+mn-lt"/>
                <a:ea typeface="+mn-ea"/>
                <a:cs typeface="+mn-cs"/>
              </a:rPr>
              <a:t>machines for reasons of security and to minimise the impact of any failure.</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29</a:t>
            </a:fld>
            <a:endParaRPr lang="en-US"/>
          </a:p>
        </p:txBody>
      </p:sp>
    </p:spTree>
    <p:extLst>
      <p:ext uri="{BB962C8B-B14F-4D97-AF65-F5344CB8AC3E}">
        <p14:creationId xmlns:p14="http://schemas.microsoft.com/office/powerpoint/2010/main" val="739030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Network Hub</a:t>
            </a:r>
            <a:r>
              <a:rPr lang="en-GB" sz="1200" kern="1200" dirty="0">
                <a:solidFill>
                  <a:schemeClr val="tx1"/>
                </a:solidFill>
                <a:latin typeface="+mn-lt"/>
                <a:ea typeface="+mn-ea"/>
                <a:cs typeface="+mn-cs"/>
              </a:rPr>
              <a:t> - </a:t>
            </a:r>
            <a:r>
              <a:rPr lang="en-US" sz="1200" kern="1200" dirty="0">
                <a:solidFill>
                  <a:schemeClr val="tx1"/>
                </a:solidFill>
                <a:latin typeface="+mn-lt"/>
                <a:ea typeface="+mn-ea"/>
                <a:cs typeface="+mn-cs"/>
              </a:rPr>
              <a:t>or concentrator is a device for connecting multiple twisted pair or </a:t>
            </a:r>
            <a:r>
              <a:rPr lang="en-US" sz="1200" kern="1200" dirty="0" err="1">
                <a:solidFill>
                  <a:schemeClr val="tx1"/>
                </a:solidFill>
                <a:latin typeface="+mn-lt"/>
                <a:ea typeface="+mn-ea"/>
                <a:cs typeface="+mn-cs"/>
              </a:rPr>
              <a:t>fibre</a:t>
            </a:r>
            <a:r>
              <a:rPr lang="en-US" sz="1200" kern="1200" dirty="0">
                <a:solidFill>
                  <a:schemeClr val="tx1"/>
                </a:solidFill>
                <a:latin typeface="+mn-lt"/>
                <a:ea typeface="+mn-ea"/>
                <a:cs typeface="+mn-cs"/>
              </a:rPr>
              <a:t> optic Ethernet devices together, making them act as a single network segment. Hubs work at the physical layer (layer 1) of the OSI model, and the term ‘layer 1 switch’ is often used interchangeably with hub. The device is thus a form of multi-port repeater. Network hubs are also responsible for forwarding a jam signal to all ports if it detects a collision.</a:t>
            </a:r>
            <a:endParaRPr lang="en-GB" sz="1200" kern="1200" dirty="0">
              <a:solidFill>
                <a:schemeClr val="tx1"/>
              </a:solidFill>
              <a:latin typeface="+mn-lt"/>
              <a:ea typeface="+mn-ea"/>
              <a:cs typeface="+mn-cs"/>
            </a:endParaRPr>
          </a:p>
          <a:p>
            <a:endParaRPr lang="en-US" dirty="0"/>
          </a:p>
          <a:p>
            <a:r>
              <a:rPr lang="en-US" sz="1200" b="1" kern="1200" dirty="0">
                <a:solidFill>
                  <a:schemeClr val="tx1"/>
                </a:solidFill>
                <a:latin typeface="+mn-lt"/>
                <a:ea typeface="+mn-ea"/>
                <a:cs typeface="+mn-cs"/>
              </a:rPr>
              <a:t>Network Switch - </a:t>
            </a:r>
            <a:r>
              <a:rPr lang="en-US" sz="1200" kern="1200" dirty="0">
                <a:solidFill>
                  <a:schemeClr val="tx1"/>
                </a:solidFill>
                <a:latin typeface="+mn-lt"/>
                <a:ea typeface="+mn-ea"/>
                <a:cs typeface="+mn-cs"/>
              </a:rPr>
              <a:t>is a computer networking device that connects network segments. In the past, it was faster to use Layer 2 techniques to switch, when only MAC addresses could be looked up in content addressable memory (CAM). With the advent of ternary CAM (TCAM), it was equally fast to look up an IP address or a MAC address. </a:t>
            </a:r>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 </a:t>
            </a:r>
            <a:endParaRPr lang="en-GB" sz="1200" kern="1200" dirty="0">
              <a:solidFill>
                <a:schemeClr val="tx1"/>
              </a:solidFill>
              <a:latin typeface="+mn-lt"/>
              <a:ea typeface="+mn-ea"/>
              <a:cs typeface="+mn-cs"/>
            </a:endParaRPr>
          </a:p>
          <a:p>
            <a:r>
              <a:rPr lang="en-GB" sz="1200" b="1" kern="1200" dirty="0">
                <a:solidFill>
                  <a:schemeClr val="tx1"/>
                </a:solidFill>
                <a:latin typeface="+mn-lt"/>
                <a:ea typeface="+mn-ea"/>
                <a:cs typeface="+mn-cs"/>
              </a:rPr>
              <a:t>Router</a:t>
            </a:r>
            <a:r>
              <a:rPr lang="en-GB" sz="1200" kern="1200" dirty="0">
                <a:solidFill>
                  <a:schemeClr val="tx1"/>
                </a:solidFill>
                <a:latin typeface="+mn-lt"/>
                <a:ea typeface="+mn-ea"/>
                <a:cs typeface="+mn-cs"/>
              </a:rPr>
              <a:t> - is a device that determines the next network point that a packet should be forwarded towards its destination. It must be connected to at least 2 networks. It is intelligent and works on routing tables. It is located at the gateway to a network. </a:t>
            </a:r>
            <a:r>
              <a:rPr lang="en-US" sz="1200" kern="1200" dirty="0">
                <a:solidFill>
                  <a:schemeClr val="tx1"/>
                </a:solidFill>
                <a:latin typeface="+mn-lt"/>
                <a:ea typeface="+mn-ea"/>
                <a:cs typeface="+mn-cs"/>
              </a:rPr>
              <a:t>The term ‘layer 3 switch’ often is used interchangeably with router, but a switch is really a general term without a rigorous technical definition. </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2221978-7AB2-D644-A1FF-AF545A1745C1}" type="slidenum">
              <a:rPr lang="en-US" smtClean="0"/>
              <a:pPr/>
              <a:t>30</a:t>
            </a:fld>
            <a:endParaRPr lang="en-US"/>
          </a:p>
        </p:txBody>
      </p:sp>
    </p:spTree>
    <p:extLst>
      <p:ext uri="{BB962C8B-B14F-4D97-AF65-F5344CB8AC3E}">
        <p14:creationId xmlns:p14="http://schemas.microsoft.com/office/powerpoint/2010/main" val="2105531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i="0" kern="1200" dirty="0">
                <a:solidFill>
                  <a:schemeClr val="tx1"/>
                </a:solidFill>
                <a:latin typeface="+mn-lt"/>
                <a:ea typeface="+mn-ea"/>
                <a:cs typeface="+mn-cs"/>
              </a:rPr>
              <a:t>Agenda</a:t>
            </a:r>
            <a:endParaRPr lang="en-GB" sz="1200" kern="1200" dirty="0">
              <a:solidFill>
                <a:schemeClr val="tx1"/>
              </a:solidFill>
              <a:latin typeface="+mn-lt"/>
              <a:ea typeface="+mn-ea"/>
              <a:cs typeface="+mn-cs"/>
            </a:endParaRPr>
          </a:p>
          <a:p>
            <a:r>
              <a:rPr lang="en-GB" sz="1200" i="0" kern="1200" dirty="0">
                <a:solidFill>
                  <a:schemeClr val="tx1"/>
                </a:solidFill>
                <a:latin typeface="+mn-lt"/>
                <a:ea typeface="+mn-ea"/>
                <a:cs typeface="+mn-cs"/>
              </a:rPr>
              <a:t>The agenda slides list the parts of the session and the trainer should go through these elaborating where necessary on specific aspects that have emphasis for particular groups of students.  The trainer should explain how the materials will be delivered and that there will be time for interaction and questions.  The trainer should emphasis that this training is designed to be interactive and that delegates will be expected to participate throughout.  The trainer should explain whether there is an assessment and what form that would take, including details of any pass mark that is applied.  (For this pilot programme, no assessment is included).</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fld id="{3D272464-C3EF-42DD-B0CA-77E38CFC4EE6}" type="slidenum">
              <a:rPr lang="en-GB" smtClean="0"/>
              <a:pPr/>
              <a:t>31</a:t>
            </a:fld>
            <a:endParaRPr lang="en-GB"/>
          </a:p>
        </p:txBody>
      </p:sp>
      <p:sp>
        <p:nvSpPr>
          <p:cNvPr id="125955" name="Rectangle 2"/>
          <p:cNvSpPr>
            <a:spLocks noGrp="1" noRot="1" noChangeAspect="1" noChangeArrowheads="1" noTextEdit="1"/>
          </p:cNvSpPr>
          <p:nvPr>
            <p:ph type="sldImg"/>
          </p:nvPr>
        </p:nvSpPr>
        <p:spPr>
          <a:xfrm>
            <a:off x="1144588" y="685800"/>
            <a:ext cx="4570412" cy="3427413"/>
          </a:xfrm>
          <a:ln/>
        </p:spPr>
      </p:sp>
      <p:sp>
        <p:nvSpPr>
          <p:cNvPr id="125956" name="Rectangle 3"/>
          <p:cNvSpPr>
            <a:spLocks noGrp="1" noChangeArrowheads="1"/>
          </p:cNvSpPr>
          <p:nvPr>
            <p:ph type="body" idx="1"/>
          </p:nvPr>
        </p:nvSpPr>
        <p:spPr>
          <a:xfrm>
            <a:off x="687389" y="4341814"/>
            <a:ext cx="5483225" cy="4116387"/>
          </a:xfrm>
          <a:noFill/>
          <a:ln/>
        </p:spPr>
        <p:txBody>
          <a:bodyPr/>
          <a:lstStyle/>
          <a:p>
            <a:r>
              <a:rPr lang="en-GB" sz="1200" b="1" kern="1200" dirty="0">
                <a:solidFill>
                  <a:schemeClr val="tx1"/>
                </a:solidFill>
                <a:latin typeface="+mn-lt"/>
                <a:ea typeface="+mn-ea"/>
                <a:cs typeface="+mn-cs"/>
              </a:rPr>
              <a:t>Bandwidth</a:t>
            </a:r>
            <a:r>
              <a:rPr lang="en-GB" sz="1200" kern="1200" dirty="0">
                <a:solidFill>
                  <a:schemeClr val="tx1"/>
                </a:solidFill>
                <a:latin typeface="+mn-lt"/>
                <a:ea typeface="+mn-ea"/>
                <a:cs typeface="+mn-cs"/>
              </a:rPr>
              <a:t> – is the amount of information that can be carried through a phone line, cable line, satellite feed, and so on. The greater the bandwidth, the greater the speed of your connection and the more your Internet experience approaches a more instant-download, TV-style experience.</a:t>
            </a:r>
          </a:p>
          <a:p>
            <a:pPr eaLnBrk="1" hangingPunct="1"/>
            <a:endParaRPr lang="en-US" dirty="0"/>
          </a:p>
        </p:txBody>
      </p:sp>
    </p:spTree>
    <p:extLst>
      <p:ext uri="{BB962C8B-B14F-4D97-AF65-F5344CB8AC3E}">
        <p14:creationId xmlns:p14="http://schemas.microsoft.com/office/powerpoint/2010/main" val="5718199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This slide can be used to give the audience an overview over:</a:t>
            </a:r>
          </a:p>
          <a:p>
            <a:pPr marL="228600" indent="-228600">
              <a:buAutoNum type="alphaLcParenR"/>
            </a:pPr>
            <a:r>
              <a:rPr lang="en-US" baseline="0" dirty="0"/>
              <a:t>which devices can be connected to a network</a:t>
            </a:r>
          </a:p>
          <a:p>
            <a:pPr marL="228600" indent="-228600">
              <a:buAutoNum type="alphaLcParenR"/>
            </a:pPr>
            <a:r>
              <a:rPr lang="en-US" baseline="0" dirty="0"/>
              <a:t>how the devices are connected together (switch)</a:t>
            </a:r>
          </a:p>
          <a:p>
            <a:pPr marL="228600" indent="-228600">
              <a:buAutoNum type="alphaLcParenR"/>
            </a:pPr>
            <a:r>
              <a:rPr lang="en-US" baseline="0" dirty="0"/>
              <a:t>how the router connects the local network to the Internet</a:t>
            </a:r>
          </a:p>
          <a:p>
            <a:pPr marL="0" indent="0">
              <a:buNone/>
            </a:pPr>
            <a:endParaRPr lang="en-US" baseline="0" dirty="0"/>
          </a:p>
          <a:p>
            <a:pPr marL="0" indent="0">
              <a:buNone/>
            </a:pPr>
            <a:r>
              <a:rPr lang="en-US" baseline="0" dirty="0"/>
              <a:t>It can also be used by the trainer to explain the flow of data when one of the client computer from a local network sends a request to the switch, which forwards it the router, which then forwards it to a server on the Internet.</a:t>
            </a:r>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32</a:t>
            </a:fld>
            <a:endParaRPr lang="en-US"/>
          </a:p>
        </p:txBody>
      </p:sp>
    </p:spTree>
    <p:extLst>
      <p:ext uri="{BB962C8B-B14F-4D97-AF65-F5344CB8AC3E}">
        <p14:creationId xmlns:p14="http://schemas.microsoft.com/office/powerpoint/2010/main" val="36573376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The Internet can be thought of as the infrastructure over which many different applications can be run simultaneously.</a:t>
            </a:r>
            <a:r>
              <a:rPr lang="en-GB" sz="1200" b="1" kern="1200" dirty="0">
                <a:solidFill>
                  <a:schemeClr val="tx1"/>
                </a:solidFill>
                <a:latin typeface="+mn-lt"/>
                <a:ea typeface="+mn-ea"/>
                <a:cs typeface="+mn-cs"/>
              </a:rPr>
              <a:t> </a:t>
            </a:r>
            <a:r>
              <a:rPr lang="en-GB" sz="1200" kern="1200" dirty="0">
                <a:solidFill>
                  <a:schemeClr val="tx1"/>
                </a:solidFill>
                <a:latin typeface="+mn-lt"/>
                <a:ea typeface="+mn-ea"/>
                <a:cs typeface="+mn-cs"/>
              </a:rPr>
              <a:t>If any part of the Internet malfunctions or is destroyed, communication can still continue. No-one owns the Internet – no organisation, no corporation, no government. It is largely self regulated. It all uses the same connection technology.</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Most modern data networks, like the Internet, are described as “connectionless” or “packet switched”. Traffic is split into small packets which make their own way from sender to receiver. They do not all follow the same route and are joined together again when they reach their destination.</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Most people connect to the Internet through an Internet Service Provider (ISP). These are commercial organisations that rent out space. They keep records…but for how long? There are national and international legal data protection or privacy issues that impact on how long data may be retained by ISP’s.  This of course has an impact on the ability of criminal justice officials to secure evidence from these sources. Connection is normally made by one of the following methods; Dial-up, Broadband (ADSL), ISDN, Cable, Wireless hotspot or Satellite.</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33</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An excellent resource for explaining the Internet is a movie called “Warriors of the Net”.  It is the perfect tool for introducing Internet to novice users. It helps the newcomers visualise how the Net works. The movie is 12 minutes long. It is about an IP packets journey through net past routers, firewalls and transatlantic cables. It is available for free download for non-commercial use from </a:t>
            </a:r>
            <a:r>
              <a:rPr lang="en-GB" sz="1200" u="sng" kern="1200" dirty="0">
                <a:solidFill>
                  <a:schemeClr val="tx1"/>
                </a:solidFill>
                <a:latin typeface="+mn-lt"/>
                <a:ea typeface="+mn-ea"/>
                <a:cs typeface="+mn-cs"/>
              </a:rPr>
              <a:t>http://www.warriorsofthe.net/movie.html</a:t>
            </a:r>
            <a:r>
              <a:rPr lang="en-GB" sz="1200" kern="1200" dirty="0">
                <a:solidFill>
                  <a:schemeClr val="tx1"/>
                </a:solidFill>
                <a:latin typeface="+mn-lt"/>
                <a:ea typeface="+mn-ea"/>
                <a:cs typeface="+mn-cs"/>
              </a:rPr>
              <a:t> and is currently available (Jan 2017) in the following languages: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r>
              <a:rPr lang="en-US" sz="1200" kern="1200" dirty="0">
                <a:solidFill>
                  <a:schemeClr val="tx1"/>
                </a:solidFill>
                <a:latin typeface="+mn-lt"/>
                <a:ea typeface="+mn-ea"/>
                <a:cs typeface="+mn-cs"/>
                <a:hlinkClick r:id="rId3"/>
              </a:rPr>
              <a:t>English. Subtitles in Russian, Chinese, Croatian and Polish	</a:t>
            </a:r>
          </a:p>
          <a:p>
            <a:r>
              <a:rPr lang="en-US" sz="1200" kern="1200" dirty="0">
                <a:solidFill>
                  <a:schemeClr val="tx1"/>
                </a:solidFill>
                <a:latin typeface="+mn-lt"/>
                <a:ea typeface="+mn-ea"/>
                <a:cs typeface="+mn-cs"/>
                <a:hlinkClick r:id="rId4"/>
              </a:rPr>
              <a:t>Spanish</a:t>
            </a:r>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hlinkClick r:id="rId5"/>
              </a:rPr>
              <a:t>Portugese</a:t>
            </a:r>
            <a:r>
              <a:rPr lang="en-US" sz="1200" kern="1200" dirty="0">
                <a:solidFill>
                  <a:schemeClr val="tx1"/>
                </a:solidFill>
                <a:latin typeface="+mn-lt"/>
                <a:ea typeface="+mn-ea"/>
                <a:cs typeface="+mn-cs"/>
                <a:hlinkClick r:id="rId5"/>
              </a:rPr>
              <a:t> (Brazilian)</a:t>
            </a:r>
          </a:p>
          <a:p>
            <a:r>
              <a:rPr lang="en-US" sz="1200" kern="1200" dirty="0">
                <a:solidFill>
                  <a:schemeClr val="tx1"/>
                </a:solidFill>
                <a:latin typeface="+mn-lt"/>
                <a:ea typeface="+mn-ea"/>
                <a:cs typeface="+mn-cs"/>
                <a:hlinkClick r:id="rId6"/>
              </a:rPr>
              <a:t>German</a:t>
            </a:r>
          </a:p>
          <a:p>
            <a:r>
              <a:rPr lang="en-US" sz="1200" kern="1200" dirty="0">
                <a:solidFill>
                  <a:schemeClr val="tx1"/>
                </a:solidFill>
                <a:latin typeface="+mn-lt"/>
                <a:ea typeface="+mn-ea"/>
                <a:cs typeface="+mn-cs"/>
                <a:hlinkClick r:id="rId7"/>
              </a:rPr>
              <a:t>French</a:t>
            </a:r>
            <a:endParaRPr lang="en-US" sz="1200" kern="1200" dirty="0">
              <a:solidFill>
                <a:schemeClr val="tx1"/>
              </a:solidFill>
              <a:latin typeface="+mn-lt"/>
              <a:ea typeface="+mn-ea"/>
              <a:cs typeface="+mn-cs"/>
              <a:hlinkClick r:id="rId8"/>
            </a:endParaRPr>
          </a:p>
          <a:p>
            <a:r>
              <a:rPr lang="en-US" sz="1200" kern="1200" dirty="0">
                <a:solidFill>
                  <a:schemeClr val="tx1"/>
                </a:solidFill>
                <a:latin typeface="+mn-lt"/>
                <a:ea typeface="+mn-ea"/>
                <a:cs typeface="+mn-cs"/>
                <a:hlinkClick r:id="rId9"/>
              </a:rPr>
              <a:t>Hebrew</a:t>
            </a:r>
            <a:endParaRPr lang="en-US" sz="1200" kern="1200" dirty="0">
              <a:solidFill>
                <a:schemeClr val="tx1"/>
              </a:solidFill>
              <a:latin typeface="+mn-lt"/>
              <a:ea typeface="+mn-ea"/>
              <a:cs typeface="+mn-cs"/>
              <a:hlinkClick r:id="rId10"/>
            </a:endParaRPr>
          </a:p>
          <a:p>
            <a:r>
              <a:rPr lang="en-US" sz="1200" kern="1200" dirty="0">
                <a:solidFill>
                  <a:schemeClr val="tx1"/>
                </a:solidFill>
                <a:latin typeface="+mn-lt"/>
                <a:ea typeface="+mn-ea"/>
                <a:cs typeface="+mn-cs"/>
                <a:hlinkClick r:id="rId11"/>
              </a:rPr>
              <a:t>Dutch</a:t>
            </a:r>
            <a:endParaRPr lang="en-US" sz="1200" kern="1200" dirty="0">
              <a:solidFill>
                <a:schemeClr val="tx1"/>
              </a:solidFill>
              <a:latin typeface="+mn-lt"/>
              <a:ea typeface="+mn-ea"/>
              <a:cs typeface="+mn-cs"/>
              <a:hlinkClick r:id="rId12"/>
            </a:endParaRPr>
          </a:p>
          <a:p>
            <a:r>
              <a:rPr lang="en-US" sz="1200" kern="1200" dirty="0">
                <a:solidFill>
                  <a:schemeClr val="tx1"/>
                </a:solidFill>
                <a:latin typeface="+mn-lt"/>
                <a:ea typeface="+mn-ea"/>
                <a:cs typeface="+mn-cs"/>
                <a:hlinkClick r:id="rId13"/>
              </a:rPr>
              <a:t>Swedish</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hlinkClick r:id="rId14"/>
              </a:rPr>
              <a:t>Danish</a:t>
            </a:r>
          </a:p>
          <a:p>
            <a:r>
              <a:rPr lang="en-US" sz="1200" kern="1200" dirty="0">
                <a:solidFill>
                  <a:schemeClr val="tx1"/>
                </a:solidFill>
                <a:latin typeface="+mn-lt"/>
                <a:ea typeface="+mn-ea"/>
                <a:cs typeface="+mn-cs"/>
                <a:hlinkClick r:id="rId15"/>
              </a:rPr>
              <a:t>Italian</a:t>
            </a:r>
          </a:p>
          <a:p>
            <a:r>
              <a:rPr lang="en-US" sz="1200" kern="1200" dirty="0">
                <a:solidFill>
                  <a:schemeClr val="tx1"/>
                </a:solidFill>
                <a:latin typeface="+mn-lt"/>
                <a:ea typeface="+mn-ea"/>
                <a:cs typeface="+mn-cs"/>
                <a:hlinkClick r:id="rId16"/>
              </a:rPr>
              <a:t>Norwegian</a:t>
            </a:r>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hlinkClick r:id="rId17"/>
              </a:rPr>
              <a:t>Hungarian</a:t>
            </a:r>
          </a:p>
          <a:p>
            <a:r>
              <a:rPr lang="en-US" sz="1200" kern="1200" dirty="0" err="1">
                <a:solidFill>
                  <a:schemeClr val="tx1"/>
                </a:solidFill>
                <a:latin typeface="+mn-lt"/>
                <a:ea typeface="+mn-ea"/>
                <a:cs typeface="+mn-cs"/>
                <a:hlinkClick r:id="rId18"/>
              </a:rPr>
              <a:t>Czeck</a:t>
            </a:r>
            <a:endParaRPr lang="en-US" sz="1200" kern="1200" dirty="0">
              <a:solidFill>
                <a:schemeClr val="tx1"/>
              </a:solidFill>
              <a:latin typeface="+mn-lt"/>
              <a:ea typeface="+mn-ea"/>
              <a:cs typeface="+mn-cs"/>
            </a:endParaRPr>
          </a:p>
          <a:p>
            <a:r>
              <a:rPr lang="en-US" sz="1200" kern="1200" dirty="0" err="1">
                <a:solidFill>
                  <a:schemeClr val="tx1"/>
                </a:solidFill>
                <a:latin typeface="+mn-lt"/>
                <a:ea typeface="+mn-ea"/>
                <a:cs typeface="+mn-cs"/>
                <a:hlinkClick r:id="rId19"/>
              </a:rPr>
              <a:t>Ukranian</a:t>
            </a:r>
            <a:r>
              <a:rPr lang="en-US" sz="1200" kern="1200" dirty="0">
                <a:solidFill>
                  <a:schemeClr val="tx1"/>
                </a:solidFill>
                <a:latin typeface="+mn-lt"/>
                <a:ea typeface="+mn-ea"/>
                <a:cs typeface="+mn-cs"/>
                <a:hlinkClick r:id="rId19"/>
              </a:rPr>
              <a:t> </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 A further useful resource in order to establish the level in Internet penetration and growth in countries or regions may be found at </a:t>
            </a:r>
            <a:r>
              <a:rPr lang="en-GB" sz="1200" u="sng" kern="1200" dirty="0">
                <a:solidFill>
                  <a:schemeClr val="tx1"/>
                </a:solidFill>
                <a:latin typeface="+mn-lt"/>
                <a:ea typeface="+mn-ea"/>
                <a:cs typeface="+mn-cs"/>
                <a:hlinkClick r:id="rId20"/>
              </a:rPr>
              <a:t>http://www.internetworldstats.com/</a:t>
            </a:r>
            <a:r>
              <a:rPr lang="en-GB" sz="1200" kern="1200" dirty="0">
                <a:solidFill>
                  <a:schemeClr val="tx1"/>
                </a:solidFill>
                <a:latin typeface="+mn-lt"/>
                <a:ea typeface="+mn-ea"/>
                <a:cs typeface="+mn-cs"/>
              </a:rPr>
              <a:t> It is recommended that an element of statistical information is provided within training to ensure that delegates are able to assess the impact of the Internet on their own country.</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As the video already explains quite some network</a:t>
            </a:r>
            <a:r>
              <a:rPr lang="en-GB" sz="1200" kern="1200" baseline="0" dirty="0">
                <a:solidFill>
                  <a:schemeClr val="tx1"/>
                </a:solidFill>
                <a:latin typeface="+mn-lt"/>
                <a:ea typeface="+mn-ea"/>
                <a:cs typeface="+mn-cs"/>
              </a:rPr>
              <a:t> devices and terms, the following slides should be seen as suplimentary for the video.</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34</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p>
            <a:fld id="{EE087DCE-1631-4900-AE02-76BA13F7D8C7}" type="slidenum">
              <a:rPr lang="en-GB" smtClean="0"/>
              <a:pPr/>
              <a:t>35</a:t>
            </a:fld>
            <a:endParaRPr lang="en-GB"/>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xfrm>
            <a:off x="914400" y="4343400"/>
            <a:ext cx="5029200" cy="4114800"/>
          </a:xfrm>
          <a:noFill/>
          <a:ln/>
        </p:spPr>
        <p:txBody>
          <a:bodyPr>
            <a:normAutofit lnSpcReduction="10000"/>
          </a:bodyPr>
          <a:lstStyle/>
          <a:p>
            <a:r>
              <a:rPr lang="en-GB" dirty="0"/>
              <a:t>The underlying principle of the Internet is that it was designed as we will see shortly, to withstand war and disaster, and still enable communication.  The background to the design was military communication, and the need for it to continue in times of national emergency.</a:t>
            </a:r>
          </a:p>
          <a:p>
            <a:endParaRPr lang="en-GB" dirty="0"/>
          </a:p>
          <a:p>
            <a:r>
              <a:rPr lang="en-GB" dirty="0"/>
              <a:t>As we will go on to see later, the Internet is made up of networks of computer from all around the world, all of which can communicate easily and with resilience.  Indeed someone sending an e-mail to another part of the world would probably find that the parts of that message would all go in different routes to reach the same place – and in the blink of an eye.</a:t>
            </a:r>
          </a:p>
          <a:p>
            <a:endParaRPr lang="en-GB" dirty="0"/>
          </a:p>
          <a:p>
            <a:r>
              <a:rPr lang="en-GB" dirty="0"/>
              <a:t>The Internet has evolved globally over the years – it is not owned, unlike many other computing ideas and systems, by one company.  No government owns the Internet – although the US seem to take most of the responsibility for it and claim most of the success in its development.  And later we will see that the French tried to legislate to stop the Internet – and failed.  In fact the Afghans are the only ones we know have stopped it almost completely – by banning it in its totality.</a:t>
            </a:r>
          </a:p>
          <a:p>
            <a:endParaRPr lang="en-GB" dirty="0"/>
          </a:p>
          <a:p>
            <a:r>
              <a:rPr lang="en-GB" dirty="0"/>
              <a:t>There is no Internet police force, and although we are now trying to find ways of stopping illegality that takes place either on or through the Internet there are problems of technology and of local, national and trans-national borders and jurisdictions to overcome.  </a:t>
            </a:r>
          </a:p>
          <a:p>
            <a:endParaRPr lang="en-GB" dirty="0"/>
          </a:p>
          <a:p>
            <a:endParaRPr lang="en-GB"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p>
            <a:fld id="{B09129F4-726A-4BD4-863C-346A1030B68B}" type="slidenum">
              <a:rPr lang="en-GB" smtClean="0"/>
              <a:pPr/>
              <a:t>36</a:t>
            </a:fld>
            <a:endParaRPr lang="en-GB"/>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xfrm>
            <a:off x="914400" y="4343400"/>
            <a:ext cx="5029200" cy="4114800"/>
          </a:xfrm>
          <a:noFill/>
          <a:ln/>
        </p:spPr>
        <p:txBody>
          <a:bodyPr/>
          <a:lstStyle/>
          <a:p>
            <a:r>
              <a:rPr lang="en-GB" dirty="0"/>
              <a:t>Or looking at it another way.</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Internet Protocols</a:t>
            </a:r>
            <a:r>
              <a:rPr lang="en-GB" sz="1200" kern="1200" dirty="0">
                <a:solidFill>
                  <a:schemeClr val="tx1"/>
                </a:solidFill>
                <a:latin typeface="+mn-lt"/>
                <a:ea typeface="+mn-ea"/>
                <a:cs typeface="+mn-cs"/>
              </a:rPr>
              <a:t> </a:t>
            </a:r>
            <a:r>
              <a:rPr lang="mr-IN" sz="1200" kern="1200" dirty="0">
                <a:solidFill>
                  <a:schemeClr val="tx1"/>
                </a:solidFill>
                <a:latin typeface="+mn-lt"/>
                <a:ea typeface="+mn-ea"/>
                <a:cs typeface="+mn-cs"/>
              </a:rPr>
              <a:t>–</a:t>
            </a:r>
            <a:r>
              <a:rPr lang="en-GB" sz="1200" kern="1200" dirty="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latin typeface="+mn-lt"/>
                <a:ea typeface="+mn-ea"/>
                <a:cs typeface="+mn-cs"/>
              </a:rPr>
              <a:t>All</a:t>
            </a:r>
            <a:r>
              <a:rPr lang="en-GB" sz="1200" b="0" kern="1200" baseline="0" dirty="0">
                <a:solidFill>
                  <a:schemeClr val="tx1"/>
                </a:solidFill>
                <a:latin typeface="+mn-lt"/>
                <a:ea typeface="+mn-ea"/>
                <a:cs typeface="+mn-cs"/>
              </a:rPr>
              <a:t> of the services/parts of the Internet that were shown on the previous slide have to follow a certain set of rules, the protocols. The protocols define stadards of how data packets have to be formed in order to be sent and received by any sender/receiver over the world. </a:t>
            </a:r>
            <a:endParaRPr lang="en-GB" sz="1200" b="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There are quite a few of these protocols</a:t>
            </a:r>
            <a:r>
              <a:rPr lang="en-GB" sz="1200" kern="1200" baseline="0" dirty="0">
                <a:solidFill>
                  <a:schemeClr val="tx1"/>
                </a:solidFill>
                <a:latin typeface="+mn-lt"/>
                <a:ea typeface="+mn-ea"/>
                <a:cs typeface="+mn-cs"/>
              </a:rPr>
              <a:t> </a:t>
            </a:r>
            <a:r>
              <a:rPr lang="en-GB" sz="1200" kern="1200" dirty="0">
                <a:solidFill>
                  <a:schemeClr val="tx1"/>
                </a:solidFill>
                <a:latin typeface="+mn-lt"/>
                <a:ea typeface="+mn-ea"/>
                <a:cs typeface="+mn-cs"/>
              </a:rPr>
              <a:t>of which the most important is the Internet Protocol (IP). Each computer connected to the Internet MUST use it. An IP Address is your Internet ‘telephone number’ and without an IP Addresses you would not be able to use the Internet. Different applications and services use different protocols to communicate across networks, some are: HTTP – </a:t>
            </a:r>
            <a:r>
              <a:rPr lang="en-GB" sz="1200" kern="1200" dirty="0" err="1">
                <a:solidFill>
                  <a:schemeClr val="tx1"/>
                </a:solidFill>
                <a:latin typeface="+mn-lt"/>
                <a:ea typeface="+mn-ea"/>
                <a:cs typeface="+mn-cs"/>
              </a:rPr>
              <a:t>HyperText</a:t>
            </a:r>
            <a:r>
              <a:rPr lang="en-GB" sz="1200" kern="1200" dirty="0">
                <a:solidFill>
                  <a:schemeClr val="tx1"/>
                </a:solidFill>
                <a:latin typeface="+mn-lt"/>
                <a:ea typeface="+mn-ea"/>
                <a:cs typeface="+mn-cs"/>
              </a:rPr>
              <a:t> Transfer Protocol; SMTP – Simple Mail Transfer Protocol; FTP – File Transfer Protocol; NNTP – Network News Transfer Protocol. </a:t>
            </a:r>
            <a:r>
              <a:rPr lang="en-GB" sz="1200" i="1" kern="1200" dirty="0">
                <a:solidFill>
                  <a:schemeClr val="tx1"/>
                </a:solidFill>
                <a:latin typeface="+mn-lt"/>
                <a:ea typeface="+mn-ea"/>
                <a:cs typeface="+mn-cs"/>
              </a:rPr>
              <a:t>These are said to run “over” IP (not instead of).</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37</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E4E3CD71-EF1A-4935-B83E-BC160AB3A567}" type="slidenum">
              <a:rPr lang="en-GB" smtClean="0"/>
              <a:pPr/>
              <a:t>38</a:t>
            </a:fld>
            <a:endParaRPr lang="en-GB"/>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xfrm>
            <a:off x="914401" y="4343400"/>
            <a:ext cx="5029200" cy="4114800"/>
          </a:xfrm>
          <a:noFill/>
          <a:ln/>
        </p:spPr>
        <p:txBody>
          <a:bodyPr>
            <a:normAutofit fontScale="850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Information should be provided about how connections are made to the Internet and participants encouraged to discuss their own experiences. It should be explained that ISPs do keep records but data protection legislation restricts how long they can keep hold of them.</a:t>
            </a:r>
          </a:p>
          <a:p>
            <a:endParaRPr lang="en-GB" dirty="0"/>
          </a:p>
          <a:p>
            <a:r>
              <a:rPr lang="en-GB" sz="1200" kern="1200" dirty="0">
                <a:solidFill>
                  <a:schemeClr val="tx1"/>
                </a:solidFill>
                <a:latin typeface="+mn-lt"/>
                <a:ea typeface="+mn-ea"/>
                <a:cs typeface="+mn-cs"/>
              </a:rPr>
              <a:t>The role of the IPS should be explained, explaining their legal status and numbers.  This is a good opportunity to discuss the importance of relationship with ISP’s in relation to accessing data and conducting lawful interception.</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The simple terminology is that ISP’s rent out their access to the Internet to people – whether they are individuals or organisations.</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Each ISP will keep certain information about their customers.  The details and amount of it will depend on the ISP involved, and it will only last for so long – hours or days depending what is needed.</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It should be possible to get – </a:t>
            </a:r>
          </a:p>
          <a:p>
            <a:r>
              <a:rPr lang="en-GB" sz="1200" kern="1200" dirty="0">
                <a:solidFill>
                  <a:schemeClr val="tx1"/>
                </a:solidFill>
                <a:latin typeface="+mn-lt"/>
                <a:ea typeface="+mn-ea"/>
                <a:cs typeface="+mn-cs"/>
              </a:rPr>
              <a:t>Name, address &amp; other info used for registration</a:t>
            </a:r>
          </a:p>
          <a:p>
            <a:r>
              <a:rPr lang="en-GB" sz="1200" kern="1200" dirty="0">
                <a:solidFill>
                  <a:schemeClr val="tx1"/>
                </a:solidFill>
                <a:latin typeface="+mn-lt"/>
                <a:ea typeface="+mn-ea"/>
                <a:cs typeface="+mn-cs"/>
              </a:rPr>
              <a:t>Date registered, and how the person registered</a:t>
            </a:r>
          </a:p>
          <a:p>
            <a:r>
              <a:rPr lang="en-GB" sz="1200" kern="1200" dirty="0">
                <a:solidFill>
                  <a:schemeClr val="tx1"/>
                </a:solidFill>
                <a:latin typeface="+mn-lt"/>
                <a:ea typeface="+mn-ea"/>
                <a:cs typeface="+mn-cs"/>
              </a:rPr>
              <a:t>Specific e-mail addresses or screen names unique to the user</a:t>
            </a:r>
          </a:p>
          <a:p>
            <a:r>
              <a:rPr lang="en-GB" sz="1200" kern="1200" dirty="0">
                <a:solidFill>
                  <a:schemeClr val="tx1"/>
                </a:solidFill>
                <a:latin typeface="+mn-lt"/>
                <a:ea typeface="+mn-ea"/>
                <a:cs typeface="+mn-cs"/>
              </a:rPr>
              <a:t>Financial details like credit cards used to sign up to the ISP</a:t>
            </a:r>
          </a:p>
          <a:p>
            <a:r>
              <a:rPr lang="en-GB" sz="1200" kern="1200" dirty="0">
                <a:solidFill>
                  <a:schemeClr val="tx1"/>
                </a:solidFill>
                <a:latin typeface="+mn-lt"/>
                <a:ea typeface="+mn-ea"/>
                <a:cs typeface="+mn-cs"/>
              </a:rPr>
              <a:t>Possibly some software detail about the user</a:t>
            </a:r>
          </a:p>
          <a:p>
            <a:r>
              <a:rPr lang="en-GB" sz="1200" kern="1200" dirty="0">
                <a:solidFill>
                  <a:schemeClr val="tx1"/>
                </a:solidFill>
                <a:latin typeface="+mn-lt"/>
                <a:ea typeface="+mn-ea"/>
                <a:cs typeface="+mn-cs"/>
              </a:rPr>
              <a:t>Most importantly, detail of the history of the user’s on-line activity – dates, times &amp; duration</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TIMES ARE VITAL (Time zone issues are dealt with later in this session)</a:t>
            </a:r>
          </a:p>
          <a:p>
            <a:r>
              <a:rPr lang="en-GB" sz="1200" kern="1200" dirty="0">
                <a:solidFill>
                  <a:schemeClr val="tx1"/>
                </a:solidFill>
                <a:latin typeface="+mn-lt"/>
                <a:ea typeface="+mn-ea"/>
                <a:cs typeface="+mn-cs"/>
              </a:rPr>
              <a:t>It should be pointed out that it is possible to use false details to obtain an account.</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Can an ISP intercept suspect Internet traffic – YES – but depends on special equipment to record usage and monitors what is happening – so need manpower to do – costs?  Also, we have to consider the authority needed to do it. In any event it is necessary to contact the ISP very early into an investigation.</a:t>
            </a:r>
          </a:p>
          <a:p>
            <a:endParaRPr lang="en-GB"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419340D4-5CFD-4572-97B1-64F2ADE33B30}" type="slidenum">
              <a:rPr lang="en-GB" smtClean="0"/>
              <a:pPr/>
              <a:t>39</a:t>
            </a:fld>
            <a:endParaRPr lang="en-GB"/>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xfrm>
            <a:off x="914401" y="4343400"/>
            <a:ext cx="5029200" cy="4114800"/>
          </a:xfrm>
          <a:noFill/>
          <a:ln/>
        </p:spPr>
        <p:txBody>
          <a:bodyPr>
            <a:normAutofit fontScale="92500" lnSpcReduction="20000"/>
          </a:bodyPr>
          <a:lstStyle/>
          <a:p>
            <a:r>
              <a:rPr lang="en-GB" sz="1200" kern="1200" dirty="0">
                <a:solidFill>
                  <a:schemeClr val="tx1"/>
                </a:solidFill>
                <a:latin typeface="+mn-lt"/>
                <a:ea typeface="+mn-ea"/>
                <a:cs typeface="+mn-cs"/>
              </a:rPr>
              <a:t>The role of the ISP should be explained, explaining their legal status and numbers.  This is a good opportunity to discuss the importance of relationship with ISP’s in relation to accessing data and conducting lawful interception.</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The simple terminology is that ISP’s rent out their access to the Internet to people – whether they are individuals or organisations.</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Each ISP will keep certain information about their customers.  The details and amount of it will depend on the ISP involved, and it will only last for so long – hours or days depending what is needed.</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It should be possible to get – </a:t>
            </a:r>
          </a:p>
          <a:p>
            <a:r>
              <a:rPr lang="en-GB" sz="1200" kern="1200" dirty="0">
                <a:solidFill>
                  <a:schemeClr val="tx1"/>
                </a:solidFill>
                <a:latin typeface="+mn-lt"/>
                <a:ea typeface="+mn-ea"/>
                <a:cs typeface="+mn-cs"/>
              </a:rPr>
              <a:t>Name, address &amp; other info used for registration</a:t>
            </a:r>
          </a:p>
          <a:p>
            <a:r>
              <a:rPr lang="en-GB" sz="1200" kern="1200" dirty="0">
                <a:solidFill>
                  <a:schemeClr val="tx1"/>
                </a:solidFill>
                <a:latin typeface="+mn-lt"/>
                <a:ea typeface="+mn-ea"/>
                <a:cs typeface="+mn-cs"/>
              </a:rPr>
              <a:t>Date registered, and how the person registered</a:t>
            </a:r>
          </a:p>
          <a:p>
            <a:r>
              <a:rPr lang="en-GB" sz="1200" kern="1200" dirty="0">
                <a:solidFill>
                  <a:schemeClr val="tx1"/>
                </a:solidFill>
                <a:latin typeface="+mn-lt"/>
                <a:ea typeface="+mn-ea"/>
                <a:cs typeface="+mn-cs"/>
              </a:rPr>
              <a:t>Specific e-mail addresses or screen names unique to the user</a:t>
            </a:r>
          </a:p>
          <a:p>
            <a:r>
              <a:rPr lang="en-GB" sz="1200" kern="1200" dirty="0">
                <a:solidFill>
                  <a:schemeClr val="tx1"/>
                </a:solidFill>
                <a:latin typeface="+mn-lt"/>
                <a:ea typeface="+mn-ea"/>
                <a:cs typeface="+mn-cs"/>
              </a:rPr>
              <a:t>Financial details like credit cards used to sign up to the ISP</a:t>
            </a:r>
          </a:p>
          <a:p>
            <a:r>
              <a:rPr lang="en-GB" sz="1200" kern="1200" dirty="0">
                <a:solidFill>
                  <a:schemeClr val="tx1"/>
                </a:solidFill>
                <a:latin typeface="+mn-lt"/>
                <a:ea typeface="+mn-ea"/>
                <a:cs typeface="+mn-cs"/>
              </a:rPr>
              <a:t>Possibly some software detail about the user</a:t>
            </a:r>
          </a:p>
          <a:p>
            <a:r>
              <a:rPr lang="en-GB" sz="1200" kern="1200" dirty="0">
                <a:solidFill>
                  <a:schemeClr val="tx1"/>
                </a:solidFill>
                <a:latin typeface="+mn-lt"/>
                <a:ea typeface="+mn-ea"/>
                <a:cs typeface="+mn-cs"/>
              </a:rPr>
              <a:t>Most importantly, detail of the history of the user’s on-line activity – dates, times &amp; duration</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TIMES ARE VITAL (Time zone issues are dealt with later in this session)</a:t>
            </a:r>
          </a:p>
          <a:p>
            <a:r>
              <a:rPr lang="en-GB" sz="1200" kern="1200" dirty="0">
                <a:solidFill>
                  <a:schemeClr val="tx1"/>
                </a:solidFill>
                <a:latin typeface="+mn-lt"/>
                <a:ea typeface="+mn-ea"/>
                <a:cs typeface="+mn-cs"/>
              </a:rPr>
              <a:t>It should be pointed out that it is possible to use false details to obtain an account.</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Can an ISP intercept suspect Internet traffic – YES – but depends on special equipment to record usage and monitors what is happening – so need manpower to do – costs?  Also, we have to consider the authority needed to do it. In any event it is necessary to contact the ISP very early into an investigation.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extent of the use of the Internet on a global basis is an important feature.  The two slides provided here, demonstrate the infiltration of different languages into Internet usage and the changes over a period of 8 years.  As with other time relevant information, the trainer will need to ensure that the information is as up to date as possible and sources acknowledged.</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40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GB" sz="1200" b="1" i="0" kern="1200" dirty="0">
                <a:solidFill>
                  <a:schemeClr val="tx1"/>
                </a:solidFill>
                <a:latin typeface="+mn-lt"/>
                <a:ea typeface="+mn-ea"/>
                <a:cs typeface="+mn-cs"/>
              </a:rPr>
              <a:t>Agenda</a:t>
            </a:r>
            <a:endParaRPr lang="en-GB" sz="1200" kern="1200" dirty="0">
              <a:solidFill>
                <a:schemeClr val="tx1"/>
              </a:solidFill>
              <a:latin typeface="+mn-lt"/>
              <a:ea typeface="+mn-ea"/>
              <a:cs typeface="+mn-cs"/>
            </a:endParaRPr>
          </a:p>
          <a:p>
            <a:r>
              <a:rPr lang="en-GB" sz="1200" i="0" kern="1200" dirty="0">
                <a:solidFill>
                  <a:schemeClr val="tx1"/>
                </a:solidFill>
                <a:latin typeface="+mn-lt"/>
                <a:ea typeface="+mn-ea"/>
                <a:cs typeface="+mn-cs"/>
              </a:rPr>
              <a:t>The agenda slides list the parts of the session and the trainer should go through these elaborating where necessary on specific aspects that have emphasis for particular groups of students.  The trainer should explain how the materials will be delivered and that there will be time for interaction and questions.  The trainer should emphasis that this training is designed to be interactive and that delegates will be expected to participate throughout.  The trainer should explain whether there is an assessment and what form that would take, including details of any pass mark that is applied.  (For this pilot programme, no assessment is included).</a:t>
            </a:r>
            <a:endParaRPr lang="en-GB" sz="1200" kern="1200" dirty="0">
              <a:solidFill>
                <a:schemeClr val="tx1"/>
              </a:solidFill>
              <a:latin typeface="+mn-lt"/>
              <a:ea typeface="+mn-ea"/>
              <a:cs typeface="+mn-cs"/>
            </a:endParaRPr>
          </a:p>
          <a:p>
            <a:endParaRPr lang="en-US"/>
          </a:p>
        </p:txBody>
      </p:sp>
      <p:sp>
        <p:nvSpPr>
          <p:cNvPr id="4" name="Foliennummernplatzhalter 3"/>
          <p:cNvSpPr>
            <a:spLocks noGrp="1"/>
          </p:cNvSpPr>
          <p:nvPr>
            <p:ph type="sldNum" sz="quarter" idx="10"/>
          </p:nvPr>
        </p:nvSpPr>
        <p:spPr/>
        <p:txBody>
          <a:bodyPr/>
          <a:lstStyle/>
          <a:p>
            <a:fld id="{B2221978-7AB2-D644-A1FF-AF545A1745C1}" type="slidenum">
              <a:rPr lang="en-US" smtClean="0"/>
              <a:pPr/>
              <a:t>4</a:t>
            </a:fld>
            <a:endParaRPr lang="en-US"/>
          </a:p>
        </p:txBody>
      </p:sp>
    </p:spTree>
    <p:extLst>
      <p:ext uri="{BB962C8B-B14F-4D97-AF65-F5344CB8AC3E}">
        <p14:creationId xmlns:p14="http://schemas.microsoft.com/office/powerpoint/2010/main" val="10140761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slides</a:t>
            </a:r>
            <a:r>
              <a:rPr lang="en-US" baseline="0" dirty="0"/>
              <a:t> giving a comparison between 2008 and 2016 are both included so that the trainer may use the data to draw conclusions about the extent that different languages are used on the Internet as well as the increase of people with access to the internet (note the different scale on the x-axis, 500 million compared to 1100 million). Trainers should consider gathering information about their country and/or region to see the changes in their own Internet usage.</a:t>
            </a:r>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41</a:t>
            </a:fld>
            <a:endParaRPr lang="en-US"/>
          </a:p>
        </p:txBody>
      </p:sp>
    </p:spTree>
    <p:extLst>
      <p:ext uri="{BB962C8B-B14F-4D97-AF65-F5344CB8AC3E}">
        <p14:creationId xmlns:p14="http://schemas.microsoft.com/office/powerpoint/2010/main" val="4233271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This session is designed to allow the delegates to gain an understanding of how data is passed around the Internet.  The information is very basic as required for this particular audience.</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42</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FE33FD9-5FEF-490B-8B4E-16595F14C25D}" type="slidenum">
              <a:rPr lang="en-GB" smtClean="0"/>
              <a:pPr/>
              <a:t>43</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1813"/>
            <a:ext cx="5486400" cy="4116387"/>
          </a:xfrm>
          <a:noFill/>
          <a:ln/>
        </p:spPr>
        <p:txBody>
          <a:bodyPr/>
          <a:lstStyle/>
          <a:p>
            <a:pPr indent="0" eaLnBrk="1" hangingPunct="1">
              <a:buFontTx/>
              <a:buNone/>
            </a:pPr>
            <a:endParaRPr lang="en-GB" sz="1600" dirty="0">
              <a:latin typeface="Calibri" pitchFamily="34" charset="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FE33FD9-5FEF-490B-8B4E-16595F14C25D}" type="slidenum">
              <a:rPr lang="en-GB" smtClean="0"/>
              <a:pPr/>
              <a:t>44</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1813"/>
            <a:ext cx="5486400" cy="4116387"/>
          </a:xfrm>
          <a:noFill/>
          <a:ln/>
        </p:spPr>
        <p:txBody>
          <a:bodyPr/>
          <a:lstStyle/>
          <a:p>
            <a:r>
              <a:rPr lang="en-US" dirty="0"/>
              <a:t>The teacher can use</a:t>
            </a:r>
            <a:r>
              <a:rPr lang="en-US" baseline="0" dirty="0"/>
              <a:t> this slide to give examples of some random IP addresses and to point out that there are private IP address ranges which are internal to lan area network and thus do not allow asking ISPs for subscriber data. </a:t>
            </a:r>
          </a:p>
          <a:p>
            <a:endParaRPr lang="en-US" baseline="0" dirty="0"/>
          </a:p>
          <a:p>
            <a:r>
              <a:rPr lang="en-US" baseline="0" dirty="0"/>
              <a:t>The </a:t>
            </a:r>
            <a:r>
              <a:rPr lang="en-US" b="1" baseline="0" dirty="0"/>
              <a:t>red</a:t>
            </a:r>
            <a:r>
              <a:rPr lang="en-US" baseline="0" dirty="0"/>
              <a:t> examples are private IP addresses. The ranges are:</a:t>
            </a:r>
          </a:p>
          <a:p>
            <a:endParaRPr lang="en-US" baseline="0" dirty="0"/>
          </a:p>
          <a:p>
            <a:r>
              <a:rPr lang="hr-HR" sz="1200" kern="1200">
                <a:solidFill>
                  <a:schemeClr val="tx1"/>
                </a:solidFill>
                <a:latin typeface="+mn-lt"/>
                <a:ea typeface="+mn-ea"/>
                <a:cs typeface="+mn-cs"/>
              </a:rPr>
              <a:t>10.0.0.0 - 10.255.255.255</a:t>
            </a:r>
          </a:p>
          <a:p>
            <a:r>
              <a:rPr lang="hr-HR" sz="1200" kern="1200">
                <a:solidFill>
                  <a:schemeClr val="tx1"/>
                </a:solidFill>
                <a:latin typeface="+mn-lt"/>
                <a:ea typeface="+mn-ea"/>
                <a:cs typeface="+mn-cs"/>
              </a:rPr>
              <a:t>172.16.0.0 - 172.31.255.255</a:t>
            </a:r>
          </a:p>
          <a:p>
            <a:r>
              <a:rPr lang="nb-NO" sz="1200" kern="1200">
                <a:solidFill>
                  <a:schemeClr val="tx1"/>
                </a:solidFill>
                <a:latin typeface="+mn-lt"/>
                <a:ea typeface="+mn-ea"/>
                <a:cs typeface="+mn-cs"/>
              </a:rPr>
              <a:t>192.168.0.0 - 192.168.255.255</a:t>
            </a:r>
          </a:p>
          <a:p>
            <a:endParaRPr lang="en-US" baseline="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FE33FD9-5FEF-490B-8B4E-16595F14C25D}" type="slidenum">
              <a:rPr lang="en-GB" smtClean="0"/>
              <a:pPr/>
              <a:t>45</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1813"/>
            <a:ext cx="5486400" cy="4116387"/>
          </a:xfrm>
          <a:noFill/>
          <a:ln/>
        </p:spPr>
        <p:txBody>
          <a:bodyPr/>
          <a:lstStyle/>
          <a:p>
            <a:r>
              <a:rPr lang="de-DE" dirty="0"/>
              <a:t>The teacher can point out how an</a:t>
            </a:r>
            <a:r>
              <a:rPr lang="de-DE" baseline="0" dirty="0"/>
              <a:t> IPv6 address looks different to the IPv4 addresses shown just a few slides before. It may also be pointed out that there are portions of the IPv6 address that belong to a site/customer and other portions that can be allocated to interfaces/devices on that site/in that LAN. A further explanation will probably go beyond the scope of this course.</a:t>
            </a:r>
            <a:endParaRPr lang="hr-HR" sz="1200" kern="1200">
              <a:solidFill>
                <a:schemeClr val="tx1"/>
              </a:solidFill>
              <a:latin typeface="+mn-lt"/>
              <a:ea typeface="+mn-ea"/>
              <a:cs typeface="+mn-cs"/>
            </a:endParaRPr>
          </a:p>
          <a:p>
            <a:endParaRPr lang="en-US" baseline="0"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fld id="{77F2C411-D9E7-48F4-B8C2-0AB10739E62C}" type="slidenum">
              <a:rPr lang="en-GB" smtClean="0"/>
              <a:pPr/>
              <a:t>46</a:t>
            </a:fld>
            <a:endParaRPr lang="en-GB"/>
          </a:p>
        </p:txBody>
      </p:sp>
      <p:sp>
        <p:nvSpPr>
          <p:cNvPr id="123907" name="Rectangle 2"/>
          <p:cNvSpPr>
            <a:spLocks noGrp="1" noRot="1" noChangeAspect="1" noChangeArrowheads="1" noTextEdit="1"/>
          </p:cNvSpPr>
          <p:nvPr>
            <p:ph type="sldImg"/>
          </p:nvPr>
        </p:nvSpPr>
        <p:spPr>
          <a:xfrm>
            <a:off x="1144588" y="685800"/>
            <a:ext cx="4570412" cy="3427413"/>
          </a:xfrm>
          <a:ln/>
        </p:spPr>
      </p:sp>
      <p:sp>
        <p:nvSpPr>
          <p:cNvPr id="123908" name="Rectangle 3"/>
          <p:cNvSpPr>
            <a:spLocks noGrp="1" noChangeArrowheads="1"/>
          </p:cNvSpPr>
          <p:nvPr>
            <p:ph type="body" idx="1"/>
          </p:nvPr>
        </p:nvSpPr>
        <p:spPr>
          <a:xfrm>
            <a:off x="687388" y="4341813"/>
            <a:ext cx="5483225" cy="4116387"/>
          </a:xfrm>
          <a:noFill/>
          <a:ln/>
        </p:spPr>
        <p:txBody>
          <a:bodyPr>
            <a:normAutofit fontScale="92500" lnSpcReduction="20000"/>
          </a:bodyPr>
          <a:lstStyle/>
          <a:p>
            <a:pPr>
              <a:lnSpc>
                <a:spcPct val="90000"/>
              </a:lnSpc>
              <a:buNone/>
              <a:tabLst>
                <a:tab pos="895350" algn="l"/>
              </a:tabLst>
            </a:pPr>
            <a:r>
              <a:rPr lang="en-GB" sz="3500" b="1" dirty="0">
                <a:latin typeface="Calibri" pitchFamily="34" charset="0"/>
                <a:cs typeface="Arial" charset="0"/>
              </a:rPr>
              <a:t>IPv4</a:t>
            </a:r>
            <a:r>
              <a:rPr lang="en-GB" sz="3500" dirty="0">
                <a:latin typeface="Calibri" pitchFamily="34" charset="0"/>
                <a:cs typeface="Arial" charset="0"/>
              </a:rPr>
              <a:t> (32 bit or 4 octets)</a:t>
            </a:r>
          </a:p>
          <a:p>
            <a:pPr marL="784225" lvl="1" indent="-327025" eaLnBrk="1" hangingPunct="1">
              <a:lnSpc>
                <a:spcPct val="90000"/>
              </a:lnSpc>
              <a:buClr>
                <a:srgbClr val="FF3300"/>
              </a:buClr>
              <a:buFontTx/>
              <a:buNone/>
              <a:tabLst>
                <a:tab pos="895350" algn="l"/>
              </a:tabLst>
            </a:pPr>
            <a:r>
              <a:rPr lang="en-GB" dirty="0">
                <a:latin typeface="Calibri" pitchFamily="34" charset="0"/>
                <a:cs typeface="Arial" charset="0"/>
              </a:rPr>
              <a:t>				254x254x254x254 	= 	4.1x10</a:t>
            </a:r>
            <a:r>
              <a:rPr lang="en-GB" baseline="30000" dirty="0">
                <a:latin typeface="Calibri" pitchFamily="34" charset="0"/>
                <a:cs typeface="Arial" charset="0"/>
              </a:rPr>
              <a:t>9 </a:t>
            </a:r>
          </a:p>
          <a:p>
            <a:pPr marL="784225" lvl="1" indent="-327025" eaLnBrk="1" hangingPunct="1">
              <a:lnSpc>
                <a:spcPct val="90000"/>
              </a:lnSpc>
              <a:buClr>
                <a:srgbClr val="FF3300"/>
              </a:buClr>
              <a:buFontTx/>
              <a:buNone/>
              <a:tabLst>
                <a:tab pos="895350" algn="l"/>
              </a:tabLst>
            </a:pPr>
            <a:r>
              <a:rPr lang="en-GB" dirty="0">
                <a:latin typeface="Calibri" pitchFamily="34" charset="0"/>
                <a:cs typeface="Arial" charset="0"/>
              </a:rPr>
              <a:t>							or 	</a:t>
            </a:r>
            <a:r>
              <a:rPr lang="en-GB" b="1" dirty="0">
                <a:latin typeface="Calibri" pitchFamily="34" charset="0"/>
                <a:cs typeface="Arial" charset="0"/>
              </a:rPr>
              <a:t>4,162,314,256 addresses</a:t>
            </a:r>
          </a:p>
          <a:p>
            <a:pPr eaLnBrk="1" hangingPunct="1">
              <a:lnSpc>
                <a:spcPct val="90000"/>
              </a:lnSpc>
              <a:buClr>
                <a:srgbClr val="FF3300"/>
              </a:buClr>
              <a:tabLst>
                <a:tab pos="895350" algn="l"/>
              </a:tabLst>
            </a:pPr>
            <a:endParaRPr lang="en-GB" sz="2400" dirty="0">
              <a:latin typeface="Calibri" pitchFamily="34" charset="0"/>
              <a:cs typeface="Arial" charset="0"/>
            </a:endParaRPr>
          </a:p>
          <a:p>
            <a:pPr eaLnBrk="1" hangingPunct="1">
              <a:lnSpc>
                <a:spcPct val="90000"/>
              </a:lnSpc>
              <a:buClr>
                <a:srgbClr val="FF3300"/>
              </a:buClr>
              <a:buNone/>
              <a:tabLst>
                <a:tab pos="895350" algn="l"/>
              </a:tabLst>
            </a:pPr>
            <a:r>
              <a:rPr lang="en-GB" sz="3500" b="1" dirty="0">
                <a:latin typeface="Calibri" pitchFamily="34" charset="0"/>
              </a:rPr>
              <a:t>IPv6</a:t>
            </a:r>
            <a:r>
              <a:rPr lang="en-GB" sz="3500" dirty="0">
                <a:latin typeface="Calibri" pitchFamily="34" charset="0"/>
              </a:rPr>
              <a:t> (128 bit or 16 octets)</a:t>
            </a:r>
          </a:p>
          <a:p>
            <a:pPr eaLnBrk="1" hangingPunct="1">
              <a:lnSpc>
                <a:spcPct val="90000"/>
              </a:lnSpc>
              <a:buClr>
                <a:srgbClr val="FF3300"/>
              </a:buClr>
              <a:buFontTx/>
              <a:buNone/>
              <a:tabLst>
                <a:tab pos="895350" algn="l"/>
              </a:tabLst>
            </a:pPr>
            <a:r>
              <a:rPr lang="en-GB" sz="1600" dirty="0">
                <a:latin typeface="Calibri" pitchFamily="34" charset="0"/>
                <a:cs typeface="Arial" charset="0"/>
              </a:rPr>
              <a:t>		</a:t>
            </a:r>
            <a:r>
              <a:rPr lang="en-GB" sz="1900" dirty="0">
                <a:latin typeface="Calibri" pitchFamily="34" charset="0"/>
                <a:cs typeface="Arial" charset="0"/>
              </a:rPr>
              <a:t>254x254x254x254x254x254x254x254x254x254x254x254x254x254x254x254 </a:t>
            </a:r>
          </a:p>
          <a:p>
            <a:pPr eaLnBrk="1" hangingPunct="1">
              <a:lnSpc>
                <a:spcPct val="90000"/>
              </a:lnSpc>
              <a:buClr>
                <a:srgbClr val="FF3300"/>
              </a:buClr>
              <a:buFontTx/>
              <a:buNone/>
              <a:tabLst>
                <a:tab pos="895350" algn="l"/>
              </a:tabLst>
            </a:pPr>
            <a:r>
              <a:rPr lang="en-GB" sz="1900" dirty="0">
                <a:latin typeface="Calibri" pitchFamily="34" charset="0"/>
                <a:cs typeface="Arial" charset="0"/>
              </a:rPr>
              <a:t>								= 	3.4x10</a:t>
            </a:r>
            <a:r>
              <a:rPr lang="en-GB" sz="1900" baseline="30000" dirty="0">
                <a:latin typeface="Calibri" pitchFamily="34" charset="0"/>
                <a:cs typeface="Arial" charset="0"/>
              </a:rPr>
              <a:t>38</a:t>
            </a:r>
            <a:r>
              <a:rPr lang="en-GB" sz="1900" dirty="0">
                <a:latin typeface="Calibri" pitchFamily="34" charset="0"/>
                <a:cs typeface="Arial" charset="0"/>
              </a:rPr>
              <a:t> </a:t>
            </a:r>
          </a:p>
          <a:p>
            <a:pPr eaLnBrk="1" hangingPunct="1">
              <a:lnSpc>
                <a:spcPct val="90000"/>
              </a:lnSpc>
              <a:buClr>
                <a:srgbClr val="FF3300"/>
              </a:buClr>
              <a:buFontTx/>
              <a:buNone/>
              <a:tabLst>
                <a:tab pos="895350" algn="l"/>
              </a:tabLst>
            </a:pPr>
            <a:r>
              <a:rPr lang="en-GB" sz="2400" dirty="0">
                <a:latin typeface="Calibri" pitchFamily="34" charset="0"/>
                <a:cs typeface="Arial" charset="0"/>
              </a:rPr>
              <a:t>		or </a:t>
            </a:r>
            <a:r>
              <a:rPr lang="en-GB" dirty="0">
                <a:latin typeface="Calibri" pitchFamily="34" charset="0"/>
                <a:cs typeface="Arial" charset="0"/>
              </a:rPr>
              <a:t> </a:t>
            </a:r>
            <a:r>
              <a:rPr lang="en-GB" sz="2000" b="1" dirty="0">
                <a:latin typeface="Calibri" pitchFamily="34" charset="0"/>
              </a:rPr>
              <a:t>340,000,000,000,000,000,000,000,000,000,000,000,000 addresses</a:t>
            </a:r>
          </a:p>
          <a:p>
            <a:pPr marL="784225" lvl="1" indent="-327025" eaLnBrk="1" hangingPunct="1">
              <a:lnSpc>
                <a:spcPct val="90000"/>
              </a:lnSpc>
              <a:buClr>
                <a:srgbClr val="FF3300"/>
              </a:buClr>
              <a:buFontTx/>
              <a:buNone/>
              <a:tabLst>
                <a:tab pos="895350" algn="l"/>
              </a:tabLst>
            </a:pPr>
            <a:endParaRPr lang="en-GB" sz="1800" baseline="30000" dirty="0">
              <a:latin typeface="Calibri" pitchFamily="34" charset="0"/>
              <a:cs typeface="Arial" charset="0"/>
            </a:endParaRPr>
          </a:p>
          <a:p>
            <a:pPr marL="784225" lvl="1" indent="-327025">
              <a:lnSpc>
                <a:spcPct val="90000"/>
              </a:lnSpc>
              <a:buClr>
                <a:srgbClr val="FF3300"/>
              </a:buClr>
              <a:buNone/>
              <a:tabLst>
                <a:tab pos="895350" algn="l"/>
              </a:tabLst>
            </a:pPr>
            <a:r>
              <a:rPr lang="en-GB" sz="3500" dirty="0">
                <a:solidFill>
                  <a:schemeClr val="accent1">
                    <a:lumMod val="25000"/>
                  </a:schemeClr>
                </a:solidFill>
                <a:latin typeface="Calibri" pitchFamily="34" charset="0"/>
                <a:cs typeface="Arial" charset="0"/>
              </a:rPr>
              <a:t>So it will be not 4 but 16 Blocks of 8 SWITCHES</a:t>
            </a:r>
            <a:endParaRPr lang="en-GB" sz="3500" baseline="30000" dirty="0">
              <a:solidFill>
                <a:schemeClr val="accent1">
                  <a:lumMod val="25000"/>
                </a:schemeClr>
              </a:solidFill>
              <a:latin typeface="Calibri" pitchFamily="34" charset="0"/>
              <a:cs typeface="Arial" charset="0"/>
            </a:endParaRPr>
          </a:p>
          <a:p>
            <a:pPr marL="784225" lvl="1" indent="-327025" eaLnBrk="1" hangingPunct="1">
              <a:lnSpc>
                <a:spcPct val="90000"/>
              </a:lnSpc>
              <a:buClr>
                <a:srgbClr val="FF3300"/>
              </a:buClr>
              <a:buFontTx/>
              <a:buNone/>
              <a:tabLst>
                <a:tab pos="895350" algn="l"/>
              </a:tabLst>
            </a:pPr>
            <a:endParaRPr lang="en-GB" sz="1800" baseline="30000" dirty="0">
              <a:latin typeface="Calibri" pitchFamily="34" charset="0"/>
              <a:cs typeface="Arial" charset="0"/>
            </a:endParaRPr>
          </a:p>
          <a:p>
            <a:pPr marL="784225" lvl="1" indent="-327025" eaLnBrk="1" hangingPunct="1">
              <a:lnSpc>
                <a:spcPct val="90000"/>
              </a:lnSpc>
              <a:buClr>
                <a:srgbClr val="FF3300"/>
              </a:buClr>
              <a:buNone/>
              <a:tabLst>
                <a:tab pos="895350" algn="l"/>
              </a:tabLst>
            </a:pPr>
            <a:r>
              <a:rPr lang="en-GB" dirty="0">
                <a:latin typeface="Calibri" pitchFamily="34" charset="0"/>
              </a:rPr>
              <a:t>	</a:t>
            </a:r>
            <a:r>
              <a:rPr lang="en-GB" i="1" dirty="0">
                <a:latin typeface="Calibri" pitchFamily="34" charset="0"/>
              </a:rPr>
              <a:t>If the address space of IPv4 is compared to 1 millimetre, the address space of IPv6 would be 80 times the diameter of the entire galactic system </a:t>
            </a:r>
          </a:p>
          <a:p>
            <a:pPr eaLnBrk="1" hangingPunct="1"/>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FE33FD9-5FEF-490B-8B4E-16595F14C25D}" type="slidenum">
              <a:rPr lang="en-GB" smtClean="0"/>
              <a:pPr/>
              <a:t>47</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1813"/>
            <a:ext cx="5486400" cy="4116387"/>
          </a:xfrm>
          <a:noFill/>
          <a:ln/>
        </p:spPr>
        <p:txBody>
          <a:bodyPr/>
          <a:lstStyle/>
          <a:p>
            <a:r>
              <a:rPr lang="de-DE" dirty="0"/>
              <a:t>The teacher can point out how an</a:t>
            </a:r>
            <a:r>
              <a:rPr lang="de-DE" baseline="0" dirty="0"/>
              <a:t> IPv6 address looks different to the IPv4 addresses shown just a few slides before. It may also be pointed out that there are portions of the IPv6 address that belong to a site/customer and other portions that can be allocated to interfaces/devices on that site/in that LAN. A further explanation will probably go beyond the scope of this course.</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The teacher can demonstrate the „ipconfig“ command on the current system.</a:t>
            </a:r>
            <a:endParaRPr lang="hr-HR" sz="1200" kern="1200">
              <a:solidFill>
                <a:schemeClr val="tx1"/>
              </a:solidFill>
              <a:latin typeface="+mn-lt"/>
              <a:ea typeface="+mn-ea"/>
              <a:cs typeface="+mn-cs"/>
            </a:endParaRPr>
          </a:p>
          <a:p>
            <a:endParaRPr lang="en-US" baseline="0"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FE33FD9-5FEF-490B-8B4E-16595F14C25D}" type="slidenum">
              <a:rPr lang="en-GB" smtClean="0"/>
              <a:pPr/>
              <a:t>48</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1813"/>
            <a:ext cx="5486400" cy="4116387"/>
          </a:xfrm>
          <a:noFill/>
          <a:ln/>
        </p:spPr>
        <p:txBody>
          <a:bodyPr/>
          <a:lstStyle/>
          <a:p>
            <a:r>
              <a:rPr lang="de-DE" dirty="0"/>
              <a:t>The teacher can point out how an</a:t>
            </a:r>
            <a:r>
              <a:rPr lang="de-DE" baseline="0" dirty="0"/>
              <a:t> IPv6 address looks different to the IPv4 addresses shown just a few slides before. It may also be pointed out that there are portions of the IPv6 address that belong to a site/customer and other portions that can be allocated to interfaces/devices on that site/in that LAN. A further explanation will probably go beyond the scope of this course.</a:t>
            </a:r>
          </a:p>
          <a:p>
            <a:endParaRPr lang="de-DE" sz="1200" kern="1200" baseline="0" dirty="0">
              <a:solidFill>
                <a:schemeClr val="tx1"/>
              </a:solidFill>
              <a:latin typeface="+mn-lt"/>
              <a:ea typeface="+mn-ea"/>
              <a:cs typeface="+mn-cs"/>
            </a:endParaRPr>
          </a:p>
          <a:p>
            <a:r>
              <a:rPr lang="de-DE" sz="1200" kern="1200" baseline="0" dirty="0">
                <a:solidFill>
                  <a:schemeClr val="tx1"/>
                </a:solidFill>
                <a:latin typeface="+mn-lt"/>
                <a:ea typeface="+mn-ea"/>
                <a:cs typeface="+mn-cs"/>
              </a:rPr>
              <a:t>The teacher can demonstrate one of the webpages:</a:t>
            </a:r>
          </a:p>
          <a:p>
            <a:r>
              <a:rPr lang="de-DE" sz="1200" kern="1200">
                <a:solidFill>
                  <a:schemeClr val="tx1"/>
                </a:solidFill>
                <a:effectLst/>
                <a:latin typeface="+mn-lt"/>
                <a:ea typeface="+mn-ea"/>
                <a:cs typeface="+mn-cs"/>
              </a:rPr>
              <a:t>whatismyip.com </a:t>
            </a:r>
            <a:endParaRPr lang="de-DE">
              <a:effectLst/>
            </a:endParaRPr>
          </a:p>
          <a:p>
            <a:r>
              <a:rPr lang="de-DE" sz="1200" kern="1200">
                <a:solidFill>
                  <a:schemeClr val="tx1"/>
                </a:solidFill>
                <a:effectLst/>
                <a:latin typeface="+mn-lt"/>
                <a:ea typeface="+mn-ea"/>
                <a:cs typeface="+mn-cs"/>
              </a:rPr>
              <a:t>whatsmyip.org</a:t>
            </a:r>
            <a:br>
              <a:rPr lang="de-DE" sz="1200" kern="1200">
                <a:solidFill>
                  <a:schemeClr val="tx1"/>
                </a:solidFill>
                <a:effectLst/>
                <a:latin typeface="+mn-lt"/>
                <a:ea typeface="+mn-ea"/>
                <a:cs typeface="+mn-cs"/>
              </a:rPr>
            </a:br>
            <a:r>
              <a:rPr lang="de-DE" sz="1200" kern="1200">
                <a:solidFill>
                  <a:schemeClr val="tx1"/>
                </a:solidFill>
                <a:effectLst/>
                <a:latin typeface="+mn-lt"/>
                <a:ea typeface="+mn-ea"/>
                <a:cs typeface="+mn-cs"/>
              </a:rPr>
              <a:t>ip-adress.eu</a:t>
            </a:r>
            <a:br>
              <a:rPr lang="de-DE" sz="1200" kern="1200">
                <a:solidFill>
                  <a:schemeClr val="tx1"/>
                </a:solidFill>
                <a:effectLst/>
                <a:latin typeface="+mn-lt"/>
                <a:ea typeface="+mn-ea"/>
                <a:cs typeface="+mn-cs"/>
              </a:rPr>
            </a:br>
            <a:r>
              <a:rPr lang="de-DE" sz="1200" kern="1200">
                <a:solidFill>
                  <a:schemeClr val="tx1"/>
                </a:solidFill>
                <a:effectLst/>
                <a:latin typeface="+mn-lt"/>
                <a:ea typeface="+mn-ea"/>
                <a:cs typeface="+mn-cs"/>
              </a:rPr>
              <a:t>myipaddress.com/show-my-ip-address/ </a:t>
            </a:r>
          </a:p>
          <a:p>
            <a:r>
              <a:rPr lang="de-DE" sz="1200" kern="1200">
                <a:solidFill>
                  <a:schemeClr val="tx1"/>
                </a:solidFill>
                <a:effectLst/>
                <a:latin typeface="+mn-lt"/>
                <a:ea typeface="+mn-ea"/>
                <a:cs typeface="+mn-cs"/>
              </a:rPr>
              <a:t>ip-lookup.net</a:t>
            </a:r>
            <a:br>
              <a:rPr lang="de-DE" sz="1200" kern="1200">
                <a:solidFill>
                  <a:schemeClr val="tx1"/>
                </a:solidFill>
                <a:effectLst/>
                <a:latin typeface="+mn-lt"/>
                <a:ea typeface="+mn-ea"/>
                <a:cs typeface="+mn-cs"/>
              </a:rPr>
            </a:br>
            <a:endParaRPr lang="de-DE">
              <a:effectLst/>
            </a:endParaRPr>
          </a:p>
          <a:p>
            <a:endParaRPr lang="hr-HR" sz="1200" kern="1200">
              <a:solidFill>
                <a:schemeClr val="tx1"/>
              </a:solidFill>
              <a:latin typeface="+mn-lt"/>
              <a:ea typeface="+mn-ea"/>
              <a:cs typeface="+mn-cs"/>
            </a:endParaRPr>
          </a:p>
          <a:p>
            <a:endParaRPr lang="en-US" baseline="0"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40C4ABA-6856-41A9-83F4-3B77AFE012FA}" type="slidenum">
              <a:rPr lang="en-GB" smtClean="0"/>
              <a:pPr/>
              <a:t>49</a:t>
            </a:fld>
            <a:endParaRPr lang="en-GB"/>
          </a:p>
        </p:txBody>
      </p:sp>
      <p:sp>
        <p:nvSpPr>
          <p:cNvPr id="71683" name="Rectangle 2"/>
          <p:cNvSpPr>
            <a:spLocks noGrp="1" noRot="1" noChangeAspect="1" noChangeArrowheads="1" noTextEdit="1"/>
          </p:cNvSpPr>
          <p:nvPr>
            <p:ph type="sldImg"/>
          </p:nvPr>
        </p:nvSpPr>
        <p:spPr>
          <a:xfrm>
            <a:off x="1154113" y="701675"/>
            <a:ext cx="4586287" cy="3440113"/>
          </a:xfrm>
          <a:ln/>
        </p:spPr>
      </p:sp>
      <p:sp>
        <p:nvSpPr>
          <p:cNvPr id="71684" name="Rectangle 3"/>
          <p:cNvSpPr>
            <a:spLocks noGrp="1" noChangeArrowheads="1"/>
          </p:cNvSpPr>
          <p:nvPr>
            <p:ph type="body" idx="1"/>
          </p:nvPr>
        </p:nvSpPr>
        <p:spPr>
          <a:xfrm>
            <a:off x="939800" y="4351338"/>
            <a:ext cx="5014913" cy="4141787"/>
          </a:xfrm>
          <a:noFill/>
          <a:ln/>
        </p:spPr>
        <p:txBody>
          <a:bodyPr>
            <a:normAutofit fontScale="925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a:t>[This slide is animated.]</a:t>
            </a:r>
          </a:p>
          <a:p>
            <a:pPr eaLnBrk="1" hangingPunct="1"/>
            <a:endParaRPr lang="en-GB" dirty="0"/>
          </a:p>
          <a:p>
            <a:pPr eaLnBrk="1" hangingPunct="1"/>
            <a:r>
              <a:rPr lang="en-GB" dirty="0"/>
              <a:t>Static IP addresses are permanently allocated and effectively always on line.</a:t>
            </a:r>
          </a:p>
          <a:p>
            <a:pPr eaLnBrk="1" hangingPunct="1"/>
            <a:endParaRPr lang="en-GB" dirty="0"/>
          </a:p>
          <a:p>
            <a:pPr eaLnBrk="1" hangingPunct="1"/>
            <a:r>
              <a:rPr lang="en-GB" dirty="0"/>
              <a:t>Dynamic IP addresses are allocated each time you go on line, however, seconds after logging off, the IP address may be reallocated. Dynamic</a:t>
            </a:r>
            <a:r>
              <a:rPr lang="en-GB" baseline="0" dirty="0"/>
              <a:t> IP addresses are typically allocated by the ISP using the </a:t>
            </a:r>
            <a:r>
              <a:rPr lang="en-US" sz="1200" kern="1200">
                <a:solidFill>
                  <a:schemeClr val="tx1"/>
                </a:solidFill>
                <a:latin typeface="+mn-lt"/>
                <a:ea typeface="+mn-ea"/>
                <a:cs typeface="+mn-cs"/>
              </a:rPr>
              <a:t>Dynamic Host Configuration Protocol (DHCP). DHCP can also be used by a router in a LAN to dynamically</a:t>
            </a:r>
            <a:r>
              <a:rPr lang="en-US" sz="1200" kern="1200" baseline="0">
                <a:solidFill>
                  <a:schemeClr val="tx1"/>
                </a:solidFill>
                <a:latin typeface="+mn-lt"/>
                <a:ea typeface="+mn-ea"/>
                <a:cs typeface="+mn-cs"/>
              </a:rPr>
              <a:t> allocate internal IP addresses to the clients in the LAN.</a:t>
            </a:r>
            <a:endParaRPr lang="en-GB" dirty="0"/>
          </a:p>
          <a:p>
            <a:pPr eaLnBrk="1" hangingPunct="1"/>
            <a:endParaRPr lang="en-GB" dirty="0"/>
          </a:p>
          <a:p>
            <a:r>
              <a:rPr lang="en-GB" sz="1200" kern="1200" dirty="0">
                <a:solidFill>
                  <a:schemeClr val="tx1"/>
                </a:solidFill>
                <a:latin typeface="+mn-lt"/>
                <a:ea typeface="+mn-ea"/>
                <a:cs typeface="+mn-cs"/>
              </a:rPr>
              <a:t>Further explanation should be given of the difference between static and dynamic IP addresses and the effect this may have on investigations. An explanation of the changes in IP Version 6 should be given and the need for the change in version being that the Internet is running out of IP addresses.</a:t>
            </a:r>
          </a:p>
          <a:p>
            <a:pPr eaLnBrk="1" hangingPunct="1"/>
            <a:r>
              <a:rPr lang="en-GB" dirty="0"/>
              <a:t>Most ISPs have less IP addresses than customers – rely on the fact that not all will be connected at the same time. Use dynamic IP address allocation to recycle addresses.</a:t>
            </a:r>
          </a:p>
          <a:p>
            <a:pPr eaLnBrk="1" hangingPunct="1"/>
            <a:endParaRPr lang="en-GB" dirty="0"/>
          </a:p>
          <a:p>
            <a:pPr eaLnBrk="1" hangingPunct="1"/>
            <a:r>
              <a:rPr lang="en-GB" dirty="0"/>
              <a:t>As the same IP address is quite likely to be used by different people on the same day, time and date (and </a:t>
            </a:r>
            <a:r>
              <a:rPr lang="en-GB" dirty="0" err="1"/>
              <a:t>timezone</a:t>
            </a:r>
            <a:r>
              <a:rPr lang="en-GB" dirty="0"/>
              <a:t>) are critical when doing ISP checks against suspects. It is for this reason that the exact time of internet access is essential.</a:t>
            </a:r>
          </a:p>
          <a:p>
            <a:pPr eaLnBrk="1" hangingPunct="1"/>
            <a:endParaRPr lang="en-GB" dirty="0"/>
          </a:p>
          <a:p>
            <a:pPr eaLnBrk="1" hangingPunct="1"/>
            <a:r>
              <a:rPr lang="en-GB" dirty="0"/>
              <a:t>ISPs will offer static IP addresses (which are clearly a requirement for a website for example) – but at a higher cost</a:t>
            </a:r>
            <a:endParaRPr lang="en-US" dirty="0"/>
          </a:p>
          <a:p>
            <a:pPr eaLnBrk="1" hangingPunct="1"/>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E40C4ABA-6856-41A9-83F4-3B77AFE012FA}" type="slidenum">
              <a:rPr lang="en-GB" smtClean="0"/>
              <a:pPr/>
              <a:t>50</a:t>
            </a:fld>
            <a:endParaRPr lang="en-GB"/>
          </a:p>
        </p:txBody>
      </p:sp>
      <p:sp>
        <p:nvSpPr>
          <p:cNvPr id="71683" name="Rectangle 2"/>
          <p:cNvSpPr>
            <a:spLocks noGrp="1" noRot="1" noChangeAspect="1" noChangeArrowheads="1" noTextEdit="1"/>
          </p:cNvSpPr>
          <p:nvPr>
            <p:ph type="sldImg"/>
          </p:nvPr>
        </p:nvSpPr>
        <p:spPr>
          <a:xfrm>
            <a:off x="1154113" y="701675"/>
            <a:ext cx="4586287" cy="3440113"/>
          </a:xfrm>
          <a:ln/>
        </p:spPr>
      </p:sp>
      <p:sp>
        <p:nvSpPr>
          <p:cNvPr id="71684" name="Rectangle 3"/>
          <p:cNvSpPr>
            <a:spLocks noGrp="1" noChangeArrowheads="1"/>
          </p:cNvSpPr>
          <p:nvPr>
            <p:ph type="body" idx="1"/>
          </p:nvPr>
        </p:nvSpPr>
        <p:spPr>
          <a:xfrm>
            <a:off x="939800" y="4351338"/>
            <a:ext cx="5014913" cy="4141787"/>
          </a:xfrm>
          <a:noFill/>
          <a:ln/>
        </p:spPr>
        <p:txBody>
          <a:bodyPr/>
          <a:lstStyle/>
          <a:p>
            <a:pPr eaLnBrk="1" hangingPunct="1"/>
            <a:r>
              <a:rPr lang="de-DE"/>
              <a:t>[This slide is animated.]</a:t>
            </a:r>
          </a:p>
          <a:p>
            <a:pPr eaLnBrk="1" hangingPunct="1"/>
            <a:endParaRPr lang="de-DE"/>
          </a:p>
          <a:p>
            <a:pPr algn="just" eaLnBrk="0" hangingPunct="0">
              <a:spcBef>
                <a:spcPct val="50000"/>
              </a:spcBef>
            </a:pPr>
            <a:r>
              <a:rPr lang="en-GB" sz="1200" b="1" dirty="0">
                <a:latin typeface="Calibri" pitchFamily="34" charset="0"/>
              </a:rPr>
              <a:t>What can we learn from an IP address?</a:t>
            </a:r>
          </a:p>
          <a:p>
            <a:pPr algn="just" eaLnBrk="0" hangingPunct="0">
              <a:spcBef>
                <a:spcPct val="50000"/>
              </a:spcBef>
            </a:pPr>
            <a:endParaRPr lang="en-GB" sz="1200" b="1" dirty="0">
              <a:latin typeface="Calibri" pitchFamily="34" charset="0"/>
            </a:endParaRPr>
          </a:p>
          <a:p>
            <a:pPr marL="0" indent="0" algn="just" eaLnBrk="0" hangingPunct="0">
              <a:spcBef>
                <a:spcPct val="50000"/>
              </a:spcBef>
              <a:buFont typeface="Arial"/>
              <a:buNone/>
            </a:pPr>
            <a:r>
              <a:rPr lang="en-US" sz="1200" dirty="0">
                <a:solidFill>
                  <a:schemeClr val="accent1">
                    <a:lumMod val="25000"/>
                  </a:schemeClr>
                </a:solidFill>
                <a:latin typeface="Calibri" pitchFamily="34" charset="0"/>
              </a:rPr>
              <a:t>The public IP address is owned by a company (e.g. an Internet Service Provider (ISP))</a:t>
            </a:r>
          </a:p>
          <a:p>
            <a:pPr marL="0" indent="0" algn="just" eaLnBrk="0" hangingPunct="0">
              <a:spcBef>
                <a:spcPct val="50000"/>
              </a:spcBef>
              <a:buFont typeface="Arial"/>
              <a:buNone/>
            </a:pPr>
            <a:r>
              <a:rPr lang="en-US" sz="1200" dirty="0">
                <a:solidFill>
                  <a:schemeClr val="accent1">
                    <a:lumMod val="25000"/>
                  </a:schemeClr>
                </a:solidFill>
                <a:latin typeface="Calibri" pitchFamily="34" charset="0"/>
              </a:rPr>
              <a:t>Depending on the data rentention legislation in place the ISP keeps logs about which IP address and port was assigned to which subscriber at a certain point of time.</a:t>
            </a:r>
          </a:p>
          <a:p>
            <a:pPr marL="0" indent="0" algn="just" eaLnBrk="0" hangingPunct="0">
              <a:spcBef>
                <a:spcPct val="50000"/>
              </a:spcBef>
              <a:buFont typeface="Arial"/>
              <a:buNone/>
            </a:pPr>
            <a:r>
              <a:rPr lang="en-US" sz="1200" dirty="0">
                <a:solidFill>
                  <a:schemeClr val="accent1">
                    <a:lumMod val="25000"/>
                  </a:schemeClr>
                </a:solidFill>
                <a:latin typeface="Calibri" pitchFamily="34" charset="0"/>
              </a:rPr>
              <a:t>When requesting such information from ISPs the correct IP address, port number (if available), date, time and timezone need to be provided.</a:t>
            </a:r>
          </a:p>
          <a:p>
            <a:pPr algn="just" eaLnBrk="0" hangingPunct="0">
              <a:spcBef>
                <a:spcPct val="50000"/>
              </a:spcBef>
            </a:pPr>
            <a:r>
              <a:rPr lang="en-US" sz="1200" dirty="0">
                <a:solidFill>
                  <a:schemeClr val="accent1">
                    <a:lumMod val="25000"/>
                  </a:schemeClr>
                </a:solidFill>
                <a:latin typeface="Calibri" pitchFamily="34" charset="0"/>
              </a:rPr>
              <a:t>The address of the subscriber does not necessarily need to be the physical location of the Interne</a:t>
            </a:r>
            <a:endParaRPr lang="en-US" sz="1200" b="1" u="sng" dirty="0">
              <a:solidFill>
                <a:schemeClr val="accent1">
                  <a:lumMod val="25000"/>
                </a:schemeClr>
              </a:solidFill>
              <a:latin typeface="Calibri" pitchFamily="34" charset="0"/>
            </a:endParaRPr>
          </a:p>
          <a:p>
            <a:pPr eaLnBrk="1" hangingPunct="1"/>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b="1" kern="1200" dirty="0">
                <a:solidFill>
                  <a:schemeClr val="tx1"/>
                </a:solidFill>
                <a:latin typeface="+mn-lt"/>
                <a:ea typeface="+mn-ea"/>
                <a:cs typeface="+mn-cs"/>
              </a:rPr>
              <a:t>Session Objectives</a:t>
            </a:r>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It is important that the delegates should understand what the objectives of the lesson are.  These should be “SMART” objectives and explained in detail to the delegates before the session begins, using the information on the slide.</a:t>
            </a:r>
          </a:p>
          <a:p>
            <a:endParaRPr lang="en-US" dirty="0"/>
          </a:p>
          <a:p>
            <a:r>
              <a:rPr lang="en-US" dirty="0"/>
              <a:t>It is also important to point out that the main aim of this session is to make the</a:t>
            </a:r>
            <a:r>
              <a:rPr lang="en-US" baseline="0" dirty="0"/>
              <a:t> audience familiar with some technologies that can play a role in their cases. However, this session is not intended to provide them with information about which electronic evidence can be gathered from those technologies.</a:t>
            </a:r>
            <a:r>
              <a:rPr lang="en-US" sz="1200" kern="1200" dirty="0">
                <a:solidFill>
                  <a:schemeClr val="tx1"/>
                </a:solidFill>
                <a:latin typeface="+mn-lt"/>
                <a:ea typeface="+mn-ea"/>
                <a:cs typeface="+mn-cs"/>
              </a:rPr>
              <a:t> There is another session on day 3 of this training covering the evidential aspects of the devices.</a:t>
            </a:r>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FE33FD9-5FEF-490B-8B4E-16595F14C25D}" type="slidenum">
              <a:rPr lang="en-GB" smtClean="0"/>
              <a:pPr/>
              <a:t>51</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1813"/>
            <a:ext cx="5486400" cy="4116387"/>
          </a:xfrm>
          <a:noFill/>
          <a:ln/>
        </p:spPr>
        <p:txBody>
          <a:bodyPr/>
          <a:lstStyle/>
          <a:p>
            <a:r>
              <a:rPr lang="en-GB" dirty="0">
                <a:latin typeface="Calibri" pitchFamily="34" charset="0"/>
                <a:cs typeface="Arial" charset="0"/>
              </a:rPr>
              <a:t>Every computer on the Internet needs to have an IP address.</a:t>
            </a:r>
            <a:r>
              <a:rPr lang="en-GB" baseline="0" dirty="0">
                <a:latin typeface="Calibri" pitchFamily="34" charset="0"/>
                <a:cs typeface="Arial" charset="0"/>
              </a:rPr>
              <a:t> </a:t>
            </a:r>
            <a:r>
              <a:rPr lang="en-GB" dirty="0">
                <a:latin typeface="Calibri" pitchFamily="34" charset="0"/>
                <a:cs typeface="Arial" charset="0"/>
              </a:rPr>
              <a:t>These IP addresses are not easy to remember.</a:t>
            </a:r>
            <a:r>
              <a:rPr lang="en-GB" baseline="0" dirty="0">
                <a:latin typeface="Calibri" pitchFamily="34" charset="0"/>
                <a:cs typeface="Arial" charset="0"/>
              </a:rPr>
              <a:t> </a:t>
            </a:r>
            <a:r>
              <a:rPr lang="de-DE" dirty="0"/>
              <a:t>Webservers typically serve their data on certain domains, e.g. the Google webservers serve the contents of the Google Website on the domain google.com. </a:t>
            </a:r>
          </a:p>
          <a:p>
            <a:r>
              <a:rPr lang="de-DE" dirty="0"/>
              <a:t>However, another computer on the Internet cannot request data from a domain. It can only request data from an IP address. </a:t>
            </a:r>
          </a:p>
          <a:p>
            <a:r>
              <a:rPr lang="de-DE" dirty="0"/>
              <a:t>The Domain Name System (DNS) was in</a:t>
            </a:r>
            <a:r>
              <a:rPr lang="en-US" dirty="0"/>
              <a:t>vented </a:t>
            </a:r>
            <a:r>
              <a:rPr lang="de-DE" dirty="0"/>
              <a:t>to easily resolve domain names to IP addresses.</a:t>
            </a:r>
            <a:endParaRPr lang="de-DE"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lang="de-DE"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de-DE" baseline="0" dirty="0"/>
              <a:t>The Domain Name System (DNS) is a hierarchical distributed naming system for computers, services, or any resource connected to the Internet or a private network. It associates various information with domain names assigned to each of the participating entities. A Domain Name Service resolves queries for domain names (which are easier to understand and utilize when accessing the internet) into IP addresses for the purpose of locating computer services and devices worldwide. An often-used analogy to explain the Domain Name System is that it serves as the phone book for the Internet by translating human-friendly computer hostnames into IP addresses. For example, the domain name www.example.com translates to the addresses 192.0.43.10 (IPv4) and 2620:0:2d0:200::10 (IPv6).</a:t>
            </a:r>
            <a:endParaRPr lang="en-US" baseline="0"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FE33FD9-5FEF-490B-8B4E-16595F14C25D}" type="slidenum">
              <a:rPr lang="en-GB" smtClean="0"/>
              <a:pPr/>
              <a:t>52</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1813"/>
            <a:ext cx="5486400" cy="4116387"/>
          </a:xfrm>
          <a:noFill/>
          <a:ln/>
        </p:spPr>
        <p:txBody>
          <a:bodyPr/>
          <a:lstStyle/>
          <a:p>
            <a:r>
              <a:rPr lang="en-GB" dirty="0">
                <a:latin typeface="Calibri" pitchFamily="34" charset="0"/>
                <a:cs typeface="Arial" charset="0"/>
              </a:rPr>
              <a:t>In order to identify the owner of a domain name or the ISP of a certain IP address </a:t>
            </a:r>
            <a:r>
              <a:rPr lang="en-GB" b="1" dirty="0">
                <a:latin typeface="Calibri" pitchFamily="34" charset="0"/>
                <a:cs typeface="Arial" charset="0"/>
              </a:rPr>
              <a:t>whois</a:t>
            </a:r>
            <a:r>
              <a:rPr lang="en-GB" dirty="0">
                <a:latin typeface="Calibri" pitchFamily="34" charset="0"/>
                <a:cs typeface="Arial" charset="0"/>
              </a:rPr>
              <a:t> services can be used</a:t>
            </a:r>
          </a:p>
          <a:p>
            <a:r>
              <a:rPr lang="en-GB" dirty="0">
                <a:latin typeface="Calibri" pitchFamily="34" charset="0"/>
                <a:cs typeface="Arial" charset="0"/>
              </a:rPr>
              <a:t>Whois information for </a:t>
            </a:r>
            <a:r>
              <a:rPr lang="en-GB" b="1" dirty="0">
                <a:latin typeface="Calibri" pitchFamily="34" charset="0"/>
                <a:cs typeface="Arial" charset="0"/>
              </a:rPr>
              <a:t>domains</a:t>
            </a:r>
            <a:r>
              <a:rPr lang="en-GB" dirty="0">
                <a:latin typeface="Calibri" pitchFamily="34" charset="0"/>
                <a:cs typeface="Arial" charset="0"/>
              </a:rPr>
              <a:t> include data about the registrar, registrant, registration dates as well as administrative and technical contact details.</a:t>
            </a:r>
            <a:r>
              <a:rPr lang="en-GB" baseline="0" dirty="0">
                <a:latin typeface="Calibri" pitchFamily="34" charset="0"/>
                <a:cs typeface="Arial" charset="0"/>
              </a:rPr>
              <a:t> However, these data can be anonymised by using anonymising registration services, e.g. https://ititch.com</a:t>
            </a:r>
            <a:endParaRPr lang="en-GB" dirty="0">
              <a:latin typeface="Calibri" pitchFamily="34" charset="0"/>
              <a:cs typeface="Arial" charset="0"/>
            </a:endParaRPr>
          </a:p>
          <a:p>
            <a:r>
              <a:rPr lang="en-GB" dirty="0">
                <a:latin typeface="Calibri" pitchFamily="34" charset="0"/>
                <a:cs typeface="Arial" charset="0"/>
              </a:rPr>
              <a:t>Whois information for </a:t>
            </a:r>
            <a:r>
              <a:rPr lang="en-GB" b="1" dirty="0">
                <a:latin typeface="Calibri" pitchFamily="34" charset="0"/>
                <a:cs typeface="Arial" charset="0"/>
              </a:rPr>
              <a:t>IP addresses </a:t>
            </a:r>
            <a:r>
              <a:rPr lang="en-GB" dirty="0">
                <a:latin typeface="Calibri" pitchFamily="34" charset="0"/>
                <a:cs typeface="Arial" charset="0"/>
              </a:rPr>
              <a:t>include data about the owning/managing company and their administrative and technical contact details. </a:t>
            </a:r>
          </a:p>
          <a:p>
            <a:endParaRPr lang="en-GB" dirty="0">
              <a:latin typeface="Calibri" pitchFamily="34" charset="0"/>
              <a:cs typeface="Arial" charset="0"/>
            </a:endParaRPr>
          </a:p>
          <a:p>
            <a:r>
              <a:rPr lang="en-GB" dirty="0">
                <a:latin typeface="Calibri" pitchFamily="34" charset="0"/>
                <a:cs typeface="Arial" charset="0"/>
              </a:rPr>
              <a:t>NB: Upcoming Privacy regulation</a:t>
            </a:r>
            <a:r>
              <a:rPr lang="en-GB" baseline="0" dirty="0">
                <a:latin typeface="Calibri" pitchFamily="34" charset="0"/>
                <a:cs typeface="Arial" charset="0"/>
              </a:rPr>
              <a:t>s will limit the information that will be possible to retrieve publicly from the </a:t>
            </a:r>
            <a:r>
              <a:rPr lang="en-GB" baseline="0" dirty="0" err="1">
                <a:latin typeface="Calibri" pitchFamily="34" charset="0"/>
                <a:cs typeface="Arial" charset="0"/>
              </a:rPr>
              <a:t>Whois</a:t>
            </a:r>
            <a:r>
              <a:rPr lang="en-GB" baseline="0" dirty="0">
                <a:latin typeface="Calibri" pitchFamily="34" charset="0"/>
                <a:cs typeface="Arial" charset="0"/>
              </a:rPr>
              <a:t>, and law enforcement officers will have to request that same information to the service provider through a court order.</a:t>
            </a:r>
            <a:endParaRPr lang="de-DE" dirty="0"/>
          </a:p>
          <a:p>
            <a:endParaRPr lang="en-US" baseline="0" dirty="0"/>
          </a:p>
          <a:p>
            <a:r>
              <a:rPr lang="en-US" baseline="0" dirty="0"/>
              <a:t>The trainer can demonstrate those whois queries at a service like: https://www.ultratools.com/tools/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p:spPr>
        <p:txBody>
          <a:bodyPr/>
          <a:lstStyle/>
          <a:p>
            <a:fld id="{CFE33FD9-5FEF-490B-8B4E-16595F14C25D}" type="slidenum">
              <a:rPr lang="en-GB" smtClean="0"/>
              <a:pPr/>
              <a:t>54</a:t>
            </a:fld>
            <a:endParaRPr lang="en-GB"/>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xfrm>
            <a:off x="685800" y="4341813"/>
            <a:ext cx="5486400" cy="4116387"/>
          </a:xfrm>
          <a:noFill/>
          <a:ln/>
        </p:spPr>
        <p:txBody>
          <a:bodyPr/>
          <a:lstStyle/>
          <a:p>
            <a:r>
              <a:rPr lang="en-GB" sz="1200" dirty="0">
                <a:latin typeface="Calibri" pitchFamily="34" charset="0"/>
                <a:cs typeface="Arial" charset="0"/>
              </a:rPr>
              <a:t>IP addresses can be mapped to a physical area by using </a:t>
            </a:r>
            <a:r>
              <a:rPr lang="en-GB" sz="1200" b="1" dirty="0">
                <a:latin typeface="Calibri" pitchFamily="34" charset="0"/>
                <a:cs typeface="Arial" charset="0"/>
              </a:rPr>
              <a:t>IP-geolocation</a:t>
            </a:r>
            <a:r>
              <a:rPr lang="en-GB" sz="1200" dirty="0">
                <a:latin typeface="Calibri" pitchFamily="34" charset="0"/>
                <a:cs typeface="Arial" charset="0"/>
              </a:rPr>
              <a:t> services. One such service is http://www.ip-tracker.org</a:t>
            </a:r>
            <a:r>
              <a:rPr lang="en-GB" sz="1200" baseline="0" dirty="0">
                <a:latin typeface="Calibri" pitchFamily="34" charset="0"/>
                <a:cs typeface="Arial" charset="0"/>
              </a:rPr>
              <a:t> . This service can be used by the trainer to demonstrate IP geolocation</a:t>
            </a:r>
            <a:endParaRPr lang="en-GB" sz="1200" dirty="0">
              <a:latin typeface="Calibri" pitchFamily="34" charset="0"/>
              <a:cs typeface="Arial" charset="0"/>
            </a:endParaRPr>
          </a:p>
          <a:p>
            <a:r>
              <a:rPr lang="en-GB" sz="1200" dirty="0">
                <a:latin typeface="Calibri" pitchFamily="34" charset="0"/>
                <a:cs typeface="Arial" charset="0"/>
              </a:rPr>
              <a:t>This </a:t>
            </a:r>
            <a:r>
              <a:rPr lang="en-GB" sz="1200" u="sng" dirty="0">
                <a:latin typeface="Calibri" pitchFamily="34" charset="0"/>
                <a:cs typeface="Arial" charset="0"/>
              </a:rPr>
              <a:t>can</a:t>
            </a:r>
            <a:r>
              <a:rPr lang="en-GB" sz="1200" dirty="0">
                <a:latin typeface="Calibri" pitchFamily="34" charset="0"/>
                <a:cs typeface="Arial" charset="0"/>
              </a:rPr>
              <a:t> give an indication about the physical location of the subscriber using the IP address</a:t>
            </a:r>
          </a:p>
          <a:p>
            <a:r>
              <a:rPr lang="en-GB" sz="1200" dirty="0">
                <a:latin typeface="Calibri" pitchFamily="34" charset="0"/>
                <a:cs typeface="Arial" charset="0"/>
              </a:rPr>
              <a:t>However, IP geolocation is not precise and can easily be spoofed.</a:t>
            </a:r>
            <a:endParaRPr lang="en-GB" sz="1100" dirty="0">
              <a:latin typeface="Calibri" pitchFamily="34" charset="0"/>
              <a:cs typeface="Arial" charset="0"/>
            </a:endParaRPr>
          </a:p>
          <a:p>
            <a:endParaRPr lang="en-US" baseline="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Examples of how the Internet is changing and the affect these changes will make to how investigations are conducted and managed should be provided that are relevant to the particular audience.  The effects on bandwidth, commerce and wireless are provided as such examples.</a:t>
            </a:r>
            <a:endParaRPr lang="en-GB" sz="1200" kern="1200" dirty="0">
              <a:solidFill>
                <a:schemeClr val="tx1"/>
              </a:solidFill>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1E32082D-732D-4F7A-83DD-2A291781AFFB}" type="slidenum">
              <a:rPr lang="en-GB" smtClean="0"/>
              <a:pPr/>
              <a:t>55</a:t>
            </a:fld>
            <a:endParaRPr lang="en-GB"/>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trainer should give participants an opportunity to ask any questions that they may have in relation to part Two of the lesson.</a:t>
            </a:r>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56</a:t>
            </a:fld>
            <a:endParaRPr lang="en-GB"/>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This session goes into more detail about the services that are available on the Internet, in particular the World Wide Web and Email.</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57</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Before going into detail about the services available on the Internet, it is worth reflecting on how much countries now rely on those services at the national level.  Trainers should provide an overview of the critical national infrastructure in their own countries to ensure that delegates understand how important the Internet has become in national infrastructure security issues in a short space of time.</a:t>
            </a:r>
          </a:p>
          <a:p>
            <a:endParaRPr lang="en-GB" dirty="0"/>
          </a:p>
        </p:txBody>
      </p:sp>
      <p:sp>
        <p:nvSpPr>
          <p:cNvPr id="36868" name="Slide Number Placeholder 3"/>
          <p:cNvSpPr>
            <a:spLocks noGrp="1"/>
          </p:cNvSpPr>
          <p:nvPr>
            <p:ph type="sldNum" sz="quarter" idx="5"/>
          </p:nvPr>
        </p:nvSpPr>
        <p:spPr>
          <a:noFill/>
        </p:spPr>
        <p:txBody>
          <a:bodyPr/>
          <a:lstStyle/>
          <a:p>
            <a:fld id="{C0A9C4D6-768A-4E7A-A795-90C7D68138C3}" type="slidenum">
              <a:rPr lang="en-US"/>
              <a:pPr/>
              <a:t>58</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C0739FC5-A38F-44CD-9E08-2562C4AF1784}" type="slidenum">
              <a:rPr lang="en-GB" smtClean="0"/>
              <a:pPr/>
              <a:t>60</a:t>
            </a:fld>
            <a:endParaRPr lang="en-GB"/>
          </a:p>
        </p:txBody>
      </p:sp>
      <p:sp>
        <p:nvSpPr>
          <p:cNvPr id="68611" name="Rectangle 2"/>
          <p:cNvSpPr>
            <a:spLocks noGrp="1" noRot="1" noChangeAspect="1" noChangeArrowheads="1" noTextEdit="1"/>
          </p:cNvSpPr>
          <p:nvPr>
            <p:ph type="sldImg"/>
          </p:nvPr>
        </p:nvSpPr>
        <p:spPr>
          <a:xfrm>
            <a:off x="1144588" y="685800"/>
            <a:ext cx="4572000" cy="3429000"/>
          </a:xfrm>
          <a:ln/>
        </p:spPr>
      </p:sp>
      <p:sp>
        <p:nvSpPr>
          <p:cNvPr id="68612" name="Rectangle 3"/>
          <p:cNvSpPr>
            <a:spLocks noGrp="1" noChangeArrowheads="1"/>
          </p:cNvSpPr>
          <p:nvPr>
            <p:ph type="body" idx="1"/>
          </p:nvPr>
        </p:nvSpPr>
        <p:spPr>
          <a:xfrm>
            <a:off x="914400" y="4343400"/>
            <a:ext cx="5029200" cy="4114800"/>
          </a:xfrm>
          <a:noFill/>
          <a:ln/>
        </p:spPr>
        <p:txBody>
          <a:bodyPr/>
          <a:lstStyle/>
          <a:p>
            <a:r>
              <a:rPr lang="en-GB" sz="1200" kern="1200" dirty="0">
                <a:solidFill>
                  <a:schemeClr val="tx1"/>
                </a:solidFill>
                <a:latin typeface="+mn-lt"/>
                <a:ea typeface="+mn-ea"/>
                <a:cs typeface="+mn-cs"/>
              </a:rPr>
              <a:t>The World Wide Web (WWW) was </a:t>
            </a:r>
            <a:r>
              <a:rPr lang="en-US" sz="1200" kern="1200" dirty="0">
                <a:solidFill>
                  <a:schemeClr val="tx1"/>
                </a:solidFill>
                <a:latin typeface="+mn-lt"/>
                <a:ea typeface="+mn-ea"/>
                <a:cs typeface="+mn-cs"/>
              </a:rPr>
              <a:t>effectively born in 1991 when HTML – Hyper Text Markup Language was invented by Sir Tim Berners-Lee. </a:t>
            </a:r>
            <a:r>
              <a:rPr lang="en-GB" sz="1200" kern="1200" dirty="0">
                <a:solidFill>
                  <a:schemeClr val="tx1"/>
                </a:solidFill>
                <a:latin typeface="+mn-lt"/>
                <a:ea typeface="+mn-ea"/>
                <a:cs typeface="+mn-cs"/>
              </a:rPr>
              <a:t>HTML provided the platform to combine words, pictures and sounds on web pages. Web standards are created by World Wide Web Consortium (W3C). The following explanation goes someway to explaining the name.</a:t>
            </a:r>
          </a:p>
          <a:p>
            <a:r>
              <a:rPr lang="en-US" sz="1200" b="1" kern="1200" dirty="0">
                <a:solidFill>
                  <a:schemeClr val="tx1"/>
                </a:solidFill>
                <a:latin typeface="+mn-lt"/>
                <a:ea typeface="+mn-ea"/>
                <a:cs typeface="+mn-cs"/>
              </a:rPr>
              <a:t>“The W3 world view is of documents referring to each other by links. For its likeness to a spider's construction, this world is called the Web.”</a:t>
            </a:r>
            <a:r>
              <a:rPr lang="en-US" sz="1200" kern="1200" dirty="0">
                <a:solidFill>
                  <a:schemeClr val="tx1"/>
                </a:solidFill>
                <a:latin typeface="+mn-lt"/>
                <a:ea typeface="+mn-ea"/>
                <a:cs typeface="+mn-cs"/>
              </a:rPr>
              <a:t> </a:t>
            </a:r>
            <a:r>
              <a:rPr lang="en-US" sz="1200" i="1" kern="1200" dirty="0">
                <a:solidFill>
                  <a:schemeClr val="tx1"/>
                </a:solidFill>
                <a:latin typeface="+mn-lt"/>
                <a:ea typeface="+mn-ea"/>
                <a:cs typeface="+mn-cs"/>
              </a:rPr>
              <a:t>(Tim Berners-Lee, Robert </a:t>
            </a:r>
            <a:r>
              <a:rPr lang="en-US" sz="1200" i="1" kern="1200" dirty="0" err="1">
                <a:solidFill>
                  <a:schemeClr val="tx1"/>
                </a:solidFill>
                <a:latin typeface="+mn-lt"/>
                <a:ea typeface="+mn-ea"/>
                <a:cs typeface="+mn-cs"/>
              </a:rPr>
              <a:t>Cailliau</a:t>
            </a:r>
            <a:r>
              <a:rPr lang="en-US" sz="1200" i="1" kern="1200" dirty="0">
                <a:solidFill>
                  <a:schemeClr val="tx1"/>
                </a:solidFill>
                <a:latin typeface="+mn-lt"/>
                <a:ea typeface="+mn-ea"/>
                <a:cs typeface="+mn-cs"/>
              </a:rPr>
              <a:t>; </a:t>
            </a:r>
            <a:r>
              <a:rPr lang="en-US" sz="1200" i="1" kern="1200" dirty="0" err="1">
                <a:solidFill>
                  <a:schemeClr val="tx1"/>
                </a:solidFill>
                <a:latin typeface="+mn-lt"/>
                <a:ea typeface="+mn-ea"/>
                <a:cs typeface="+mn-cs"/>
              </a:rPr>
              <a:t>World­Wide</a:t>
            </a:r>
            <a:r>
              <a:rPr lang="en-US" sz="1200" i="1" kern="1200" dirty="0">
                <a:solidFill>
                  <a:schemeClr val="tx1"/>
                </a:solidFill>
                <a:latin typeface="+mn-lt"/>
                <a:ea typeface="+mn-ea"/>
                <a:cs typeface="+mn-cs"/>
              </a:rPr>
              <a:t> Web; Sept 1992</a:t>
            </a:r>
            <a:endParaRPr lang="en-GB" sz="1200" kern="1200" dirty="0">
              <a:solidFill>
                <a:schemeClr val="tx1"/>
              </a:solidFill>
              <a:latin typeface="+mn-lt"/>
              <a:ea typeface="+mn-ea"/>
              <a:cs typeface="+mn-cs"/>
            </a:endParaRPr>
          </a:p>
          <a:p>
            <a:pPr eaLnBrk="1" hangingPunct="1"/>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This section is designed to provide delegates with a  basic understanding of IP addresses and what they mean, without going in to great detail about how IP addresses and domain names relate to each other.  The technical detail is considered beyond the scope of this course.  It is important that the trainer makes this aspect as easy to explain as possible.  The presentation material provided seeks to identify how that may be achieved. </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63</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4B70E16E-21BC-4198-B63F-3438507C4089}" type="slidenum">
              <a:rPr lang="en-GB" smtClean="0"/>
              <a:pPr/>
              <a:t>64</a:t>
            </a:fld>
            <a:endParaRPr lang="en-GB"/>
          </a:p>
        </p:txBody>
      </p:sp>
      <p:sp>
        <p:nvSpPr>
          <p:cNvPr id="70659" name="Rectangle 2"/>
          <p:cNvSpPr>
            <a:spLocks noGrp="1" noRot="1" noChangeAspect="1" noChangeArrowheads="1" noTextEdit="1"/>
          </p:cNvSpPr>
          <p:nvPr>
            <p:ph type="sldImg"/>
          </p:nvPr>
        </p:nvSpPr>
        <p:spPr>
          <a:xfrm>
            <a:off x="1144588" y="685800"/>
            <a:ext cx="4572000" cy="3429000"/>
          </a:xfrm>
          <a:ln/>
        </p:spPr>
      </p:sp>
      <p:sp>
        <p:nvSpPr>
          <p:cNvPr id="70660" name="Rectangle 3"/>
          <p:cNvSpPr>
            <a:spLocks noGrp="1" noChangeArrowheads="1"/>
          </p:cNvSpPr>
          <p:nvPr>
            <p:ph type="body" idx="1"/>
          </p:nvPr>
        </p:nvSpPr>
        <p:spPr>
          <a:xfrm>
            <a:off x="914400" y="4343400"/>
            <a:ext cx="5029200" cy="4114800"/>
          </a:xfrm>
          <a:noFill/>
          <a:ln/>
        </p:spPr>
        <p:txBody>
          <a:bodyPr/>
          <a:lstStyle/>
          <a:p>
            <a:pPr eaLnBrk="1" hangingPunct="1"/>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purpose of this slide is to show that even the most technology literate people could not have envisaged the changes that technology would bring.  The delegates are not alone in perhaps not understanding the impact that technology has on their role and the quotes on this slide may encourage them to believe that technology in the criminal justice system should not be feared but embraced with all the necessary safeguards in place.</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fld id="{F010AD09-6A22-406F-A1E1-207F2C1C357E}" type="slidenum">
              <a:rPr lang="en-GB" smtClean="0"/>
              <a:pPr/>
              <a:t>65</a:t>
            </a:fld>
            <a:endParaRPr lang="en-GB"/>
          </a:p>
        </p:txBody>
      </p:sp>
      <p:sp>
        <p:nvSpPr>
          <p:cNvPr id="72707" name="Rectangle 2"/>
          <p:cNvSpPr>
            <a:spLocks noGrp="1" noRot="1" noChangeAspect="1" noChangeArrowheads="1" noTextEdit="1"/>
          </p:cNvSpPr>
          <p:nvPr>
            <p:ph type="sldImg"/>
          </p:nvPr>
        </p:nvSpPr>
        <p:spPr>
          <a:xfrm>
            <a:off x="1154113" y="701675"/>
            <a:ext cx="4586287" cy="3440113"/>
          </a:xfrm>
          <a:ln/>
        </p:spPr>
      </p:sp>
      <p:sp>
        <p:nvSpPr>
          <p:cNvPr id="72708" name="Rectangle 3"/>
          <p:cNvSpPr>
            <a:spLocks noGrp="1" noChangeArrowheads="1"/>
          </p:cNvSpPr>
          <p:nvPr>
            <p:ph type="body" idx="1"/>
          </p:nvPr>
        </p:nvSpPr>
        <p:spPr>
          <a:xfrm>
            <a:off x="939800" y="4351338"/>
            <a:ext cx="5014913" cy="4141787"/>
          </a:xfrm>
          <a:noFill/>
          <a:ln/>
        </p:spPr>
        <p:txBody>
          <a:bodyPr/>
          <a:lstStyle/>
          <a:p>
            <a:pPr eaLnBrk="1" hangingPunct="1"/>
            <a:r>
              <a:rPr lang="en-GB" dirty="0"/>
              <a:t>An explanation of the protocols used on the internet.</a:t>
            </a:r>
          </a:p>
          <a:p>
            <a:pPr eaLnBrk="1" hangingPunct="1"/>
            <a:endParaRPr lang="en-GB" dirty="0"/>
          </a:p>
          <a:p>
            <a:pPr eaLnBrk="1" hangingPunct="1"/>
            <a:r>
              <a:rPr lang="en-GB" dirty="0"/>
              <a:t>Domain names and IP addresses are interchangeable, if you knew the IP address you should be able to enter that on the address line and be connected to the same site.</a:t>
            </a:r>
          </a:p>
          <a:p>
            <a:pPr eaLnBrk="1" hangingPunct="1"/>
            <a:endParaRPr lang="en-GB" dirty="0"/>
          </a:p>
          <a:p>
            <a:pPr eaLnBrk="1" hangingPunct="1"/>
            <a:r>
              <a:rPr lang="en-GB" dirty="0"/>
              <a:t>In practice what normally happens is that you enter the user friendly domain name www.google.com.qa and servers within the internet system translate it for you and send you to the correct site.</a:t>
            </a:r>
          </a:p>
          <a:p>
            <a:pPr eaLnBrk="1" hangingPunct="1"/>
            <a:endParaRPr lang="en-GB" dirty="0"/>
          </a:p>
          <a:p>
            <a:pPr eaLnBrk="1" hangingPunct="1"/>
            <a:r>
              <a:rPr lang="en-GB" dirty="0"/>
              <a:t>In Internet Protocol Addresses the domain name is converted in a unique 32 bit number, normally written in a Dotted Quad notation, a series of four 8 bit numbers written in decimal and separated by periods. As above 212.140.189.10, all numbers in this sequence must range between 0 and 255 (actually 256 alternatives). Obviously in the example given the last number should read 010, however, convention allows this to be shortened to 10 only. </a:t>
            </a:r>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An important aspect of dealing with cybercrime is understanding what traces may be left by investigators using the Internet to conduct investigations.  This is relevant not only to the investigator but also to the prosecutor that may order investigations and to judges form the perspective of the admissibility of evidence.  This section should seek to provide the basic knowledge that will allow participants to understand the risks that going online may bring to an investigation.</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66</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information provided on the presentation slides gives basic information that should be imparted to the delegates, working through the slides to show what information is left behind by anyone, including investigators who visit web sites. This should be linked to the importance of ensuring that investigators protect their identity in these circumstances and identifying that in some jurisdictions, there may be legal conditions to be fulfilled in order for such investigations to take place.</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67</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trainer should give participants an opportunity to ask any questions that they may have in relation to the topics discussed so far in part Three of the lesson.</a:t>
            </a:r>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71</a:t>
            </a:fld>
            <a:endParaRPr lang="en-GB"/>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Electronic Mail or Email is a method of exchanging digital messages. </a:t>
            </a:r>
          </a:p>
          <a:p>
            <a:r>
              <a:rPr lang="en-GB" sz="1200" kern="1200" dirty="0">
                <a:solidFill>
                  <a:schemeClr val="tx1"/>
                </a:solidFill>
                <a:latin typeface="+mn-lt"/>
                <a:ea typeface="+mn-ea"/>
                <a:cs typeface="+mn-cs"/>
              </a:rPr>
              <a:t>To the user, </a:t>
            </a:r>
            <a:r>
              <a:rPr lang="en-US" sz="1200" kern="1200" dirty="0">
                <a:solidFill>
                  <a:schemeClr val="tx1"/>
                </a:solidFill>
                <a:latin typeface="+mn-lt"/>
                <a:ea typeface="+mn-ea"/>
                <a:cs typeface="+mn-cs"/>
              </a:rPr>
              <a:t>It appears that E-mail is passed directly from the sender's machine to the recipient's; however each message typically passes through at least four computers during its lifetime. </a:t>
            </a:r>
            <a:endParaRPr lang="en-GB"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2221978-7AB2-D644-A1FF-AF545A1745C1}" type="slidenum">
              <a:rPr lang="en-US" smtClean="0"/>
              <a:pPr/>
              <a:t>73</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r>
              <a:rPr lang="en-US" sz="1200" kern="1200" dirty="0">
                <a:solidFill>
                  <a:schemeClr val="tx1"/>
                </a:solidFill>
                <a:latin typeface="+mn-lt"/>
                <a:ea typeface="+mn-ea"/>
                <a:cs typeface="+mn-cs"/>
              </a:rPr>
              <a:t>A Message is composed on user’s own computer, then sent to ISP's outgoing SMTP mail server* (Simple Mail Transfer Protocol or SMTP)</a:t>
            </a:r>
            <a:endParaRPr lang="en-GB" sz="1200" kern="1200" dirty="0">
              <a:solidFill>
                <a:schemeClr val="tx1"/>
              </a:solidFill>
              <a:latin typeface="+mn-lt"/>
              <a:ea typeface="+mn-ea"/>
              <a:cs typeface="+mn-cs"/>
            </a:endParaRPr>
          </a:p>
          <a:p>
            <a:pPr lvl="1"/>
            <a:r>
              <a:rPr lang="en-US" sz="1200" kern="1200" dirty="0">
                <a:solidFill>
                  <a:schemeClr val="tx1"/>
                </a:solidFill>
                <a:latin typeface="+mn-lt"/>
                <a:ea typeface="+mn-ea"/>
                <a:cs typeface="+mn-cs"/>
              </a:rPr>
              <a:t>Outgoing ISP forwards e-mail onto recipient’s ISP SMTP mail server*  (SMTP – SMTP)</a:t>
            </a:r>
            <a:endParaRPr lang="en-GB" sz="1200" kern="1200" dirty="0">
              <a:solidFill>
                <a:schemeClr val="tx1"/>
              </a:solidFill>
              <a:latin typeface="+mn-lt"/>
              <a:ea typeface="+mn-ea"/>
              <a:cs typeface="+mn-cs"/>
            </a:endParaRPr>
          </a:p>
          <a:p>
            <a:pPr lvl="1"/>
            <a:r>
              <a:rPr lang="en-US" sz="1200" kern="1200" dirty="0">
                <a:solidFill>
                  <a:schemeClr val="tx1"/>
                </a:solidFill>
                <a:latin typeface="+mn-lt"/>
                <a:ea typeface="+mn-ea"/>
                <a:cs typeface="+mn-cs"/>
              </a:rPr>
              <a:t>Recipient’s mail server finds recipient's incoming mail server (Post Office Protocol or POP3) and delivers message to ‘recipient’s post box’</a:t>
            </a:r>
            <a:endParaRPr lang="en-GB" sz="1200" kern="1200" dirty="0">
              <a:solidFill>
                <a:schemeClr val="tx1"/>
              </a:solidFill>
              <a:latin typeface="+mn-lt"/>
              <a:ea typeface="+mn-ea"/>
              <a:cs typeface="+mn-cs"/>
            </a:endParaRPr>
          </a:p>
          <a:p>
            <a:pPr lvl="1"/>
            <a:r>
              <a:rPr lang="en-US" sz="1200" kern="1200" dirty="0">
                <a:solidFill>
                  <a:schemeClr val="tx1"/>
                </a:solidFill>
                <a:latin typeface="+mn-lt"/>
                <a:ea typeface="+mn-ea"/>
                <a:cs typeface="+mn-cs"/>
              </a:rPr>
              <a:t>Recipient logs onto account and message is retrieved into recipient’s inbox, normally deleting it from the mail server in the process</a:t>
            </a:r>
            <a:endParaRPr lang="en-GB" sz="1200" kern="1200" dirty="0">
              <a:solidFill>
                <a:schemeClr val="tx1"/>
              </a:solidFill>
              <a:latin typeface="+mn-lt"/>
              <a:ea typeface="+mn-ea"/>
              <a:cs typeface="+mn-cs"/>
            </a:endParaRPr>
          </a:p>
          <a:p>
            <a:r>
              <a:rPr lang="en-GB" sz="1200" i="1" kern="1200" dirty="0">
                <a:solidFill>
                  <a:schemeClr val="tx1"/>
                </a:solidFill>
                <a:latin typeface="+mn-lt"/>
                <a:ea typeface="+mn-ea"/>
                <a:cs typeface="+mn-cs"/>
              </a:rPr>
              <a:t>* Mail server – dedicated computer used to handle mail</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74</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3890C7BE-C292-4BA3-BA9E-D74D51922507}" type="slidenum">
              <a:rPr lang="en-GB" smtClean="0"/>
              <a:pPr/>
              <a:t>75</a:t>
            </a:fld>
            <a:endParaRPr lang="en-GB"/>
          </a:p>
        </p:txBody>
      </p:sp>
      <p:sp>
        <p:nvSpPr>
          <p:cNvPr id="55299" name="Rectangle 2"/>
          <p:cNvSpPr>
            <a:spLocks noGrp="1" noRot="1" noChangeAspect="1" noChangeArrowheads="1" noTextEdit="1"/>
          </p:cNvSpPr>
          <p:nvPr>
            <p:ph type="sldImg"/>
          </p:nvPr>
        </p:nvSpPr>
        <p:spPr>
          <a:xfrm>
            <a:off x="1144588" y="688975"/>
            <a:ext cx="4565650" cy="3424238"/>
          </a:xfrm>
          <a:ln w="12700" cap="flat"/>
        </p:spPr>
      </p:sp>
      <p:sp>
        <p:nvSpPr>
          <p:cNvPr id="55300" name="Rectangle 3"/>
          <p:cNvSpPr>
            <a:spLocks noGrp="1" noChangeArrowheads="1"/>
          </p:cNvSpPr>
          <p:nvPr>
            <p:ph type="body" idx="1"/>
          </p:nvPr>
        </p:nvSpPr>
        <p:spPr>
          <a:xfrm>
            <a:off x="914400" y="4343400"/>
            <a:ext cx="5027613" cy="4114800"/>
          </a:xfrm>
          <a:noFill/>
          <a:ln/>
        </p:spPr>
        <p:txBody>
          <a:bodyPr lIns="92075" tIns="46038" rIns="92075" bIns="46038"/>
          <a:lstStyle/>
          <a:p>
            <a:pPr eaLnBrk="1" hangingPunct="1"/>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03031541-0223-4DF2-9DDA-72A46988E519}" type="slidenum">
              <a:rPr lang="en-GB" smtClean="0"/>
              <a:pPr/>
              <a:t>76</a:t>
            </a:fld>
            <a:endParaRPr lang="en-GB"/>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684213" y="4341813"/>
            <a:ext cx="5489575" cy="4116387"/>
          </a:xfrm>
          <a:noFill/>
          <a:ln/>
        </p:spPr>
        <p:txBody>
          <a:bodyPr/>
          <a:lstStyle/>
          <a:p>
            <a:pPr eaLnBrk="1" hangingPunct="1"/>
            <a:r>
              <a:rPr lang="en-GB" dirty="0"/>
              <a:t>Alternatively – the user may choose to use a mail server elsewhere on the net… </a:t>
            </a:r>
            <a:r>
              <a:rPr lang="en-GB" dirty="0" err="1"/>
              <a:t>ie</a:t>
            </a:r>
            <a:r>
              <a:rPr lang="en-GB" dirty="0"/>
              <a:t> </a:t>
            </a:r>
            <a:r>
              <a:rPr lang="en-GB" dirty="0" err="1"/>
              <a:t>hotmail</a:t>
            </a:r>
            <a:r>
              <a:rPr lang="en-GB" dirty="0"/>
              <a:t> or they may have a domain, in which case the mail will be handled by the web providers mail servers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There are different types of electronic mail; </a:t>
            </a:r>
          </a:p>
          <a:p>
            <a:r>
              <a:rPr lang="en-GB" sz="1200" kern="1200" dirty="0">
                <a:solidFill>
                  <a:schemeClr val="tx1"/>
                </a:solidFill>
                <a:latin typeface="+mn-lt"/>
                <a:ea typeface="+mn-ea"/>
                <a:cs typeface="+mn-cs"/>
              </a:rPr>
              <a:t>E-mail - The traditional Outlook type mail – sent via SMTP – retrieved via POP3 and once downloaded resident on your own machine</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Web-based mail</a:t>
            </a:r>
            <a:r>
              <a:rPr lang="en-GB" sz="1200" b="1" kern="1200" dirty="0">
                <a:solidFill>
                  <a:schemeClr val="tx1"/>
                </a:solidFill>
                <a:latin typeface="+mn-lt"/>
                <a:ea typeface="+mn-ea"/>
                <a:cs typeface="+mn-cs"/>
              </a:rPr>
              <a:t> - </a:t>
            </a:r>
            <a:r>
              <a:rPr lang="en-GB" sz="1200" kern="1200" dirty="0">
                <a:solidFill>
                  <a:schemeClr val="tx1"/>
                </a:solidFill>
                <a:latin typeface="+mn-lt"/>
                <a:ea typeface="+mn-ea"/>
                <a:cs typeface="+mn-cs"/>
              </a:rPr>
              <a:t>POP3 mail; for instance using Outlook Express – when you log in you normally download all new mail into you inbox resident on your machine; IMAP mail – ‘true’ web-mail – viewed via your machine but still resident on a remote server – can be organised into folders, etc. but only visible when online. </a:t>
            </a:r>
          </a:p>
          <a:p>
            <a:endParaRPr lang="en-US" dirty="0"/>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77</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It is often easier to compare email to a letter when explaining email. E-mail messages have a header part (the envelope), and a body part (the letter itself) with attachments. The message header is the primary focus for investigators as it contains information about sender, recipient, IP-addresses, mail servers, time-stamps etc. This information is used to assist the tracing of the sender of a message where it is not immediately apparent, for example in the case of a ransom demand issued via email. The full or extended header is vital to tracing the source of a message and it is important that Judges appreciate the difference between the headers seen when a message is delivered and the extended header that contains all the relevant information.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latin typeface="+mn-lt"/>
                <a:ea typeface="+mn-ea"/>
                <a:cs typeface="+mn-cs"/>
              </a:rPr>
              <a:t>Email is one of the most common applications that will be encountered by Judges and training designers should ensure they include the most up to date information on different types of email and how evidence about them is correctly obtained from messages themselves as well as the Internet Service Providers through who services the messages pass</a:t>
            </a:r>
            <a:r>
              <a:rPr lang="en-GB" sz="1200" kern="1200" dirty="0">
                <a:solidFill>
                  <a:schemeClr val="tx1"/>
                </a:solidFill>
                <a:latin typeface="+mn-lt"/>
                <a:ea typeface="+mn-ea"/>
                <a:cs typeface="+mn-cs"/>
              </a:rPr>
              <a:t>.    </a:t>
            </a: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Further information about email works that may be of use to training designers may be found at </a:t>
            </a:r>
            <a:r>
              <a:rPr lang="en-GB" sz="1200" u="sng" kern="1200" dirty="0">
                <a:solidFill>
                  <a:schemeClr val="tx1"/>
                </a:solidFill>
                <a:latin typeface="+mn-lt"/>
                <a:ea typeface="+mn-ea"/>
                <a:cs typeface="+mn-cs"/>
                <a:hlinkClick r:id="rId3"/>
              </a:rPr>
              <a:t>http://www.learnthenet.com/english/html/20how.htm</a:t>
            </a:r>
            <a:r>
              <a:rPr lang="en-GB"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79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p>
            <a:fld id="{515729BB-4BA1-4602-A4CB-6D97CF0F60EA}" type="slidenum">
              <a:rPr lang="en-GB" smtClean="0"/>
              <a:pPr/>
              <a:t>7</a:t>
            </a:fld>
            <a:endParaRPr lang="en-GB"/>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xfrm>
            <a:off x="685800" y="4341813"/>
            <a:ext cx="5486400" cy="4116387"/>
          </a:xfrm>
          <a:noFill/>
          <a:ln/>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trainer should provide a brief explanation of the development of computers from them being standalone, through mainframe terminals into the world of networking, as an introduction to beginning the explanation of computer components.</a:t>
            </a:r>
          </a:p>
          <a:p>
            <a:pPr eaLnBrk="1" hangingPunct="1"/>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a:t>If the trainer wants to demo</a:t>
            </a:r>
            <a:r>
              <a:rPr lang="en-US" baseline="0" dirty="0"/>
              <a:t> the analysis of an e-mail header it is important to stress that the headers are read from the bottom to the top and that the “Received by” fields are relevant. </a:t>
            </a:r>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81</a:t>
            </a:fld>
            <a:endParaRPr lang="en-US"/>
          </a:p>
        </p:txBody>
      </p:sp>
    </p:spTree>
    <p:extLst>
      <p:ext uri="{BB962C8B-B14F-4D97-AF65-F5344CB8AC3E}">
        <p14:creationId xmlns:p14="http://schemas.microsoft.com/office/powerpoint/2010/main" val="45669260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effectLst/>
                <a:latin typeface="+mn-lt"/>
                <a:ea typeface="+mn-ea"/>
                <a:cs typeface="+mn-cs"/>
              </a:rPr>
              <a:t>The trainer should give participants an opportunity to ask any questions that they may have in relation to part Three of the lesson.</a:t>
            </a:r>
            <a:endParaRPr lang="en-GB" dirty="0"/>
          </a:p>
        </p:txBody>
      </p:sp>
      <p:sp>
        <p:nvSpPr>
          <p:cNvPr id="4" name="Slide Number Placeholder 3"/>
          <p:cNvSpPr>
            <a:spLocks noGrp="1"/>
          </p:cNvSpPr>
          <p:nvPr>
            <p:ph type="sldNum" sz="quarter" idx="10"/>
          </p:nvPr>
        </p:nvSpPr>
        <p:spPr/>
        <p:txBody>
          <a:bodyPr/>
          <a:lstStyle/>
          <a:p>
            <a:fld id="{D4504A11-3BA0-4461-A1C5-454F02F9540C}" type="slidenum">
              <a:rPr lang="en-GB" smtClean="0"/>
              <a:pPr/>
              <a:t>82</a:t>
            </a:fld>
            <a:endParaRPr lang="en-GB"/>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This section of the course is designed to give the participants an overview of the applications on the Internet that are not included in the previous sections.  These are necessary as they will be encountered in the normal course of the activities of the target audience.  This information will support the objectives of the course.  The level of detail provided is considered suitable for the level of teaching that is required.  Care should be taken by the trainers not to provide too much in depth knowledge as this will be included in the advanced course that is being developed.</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83</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dirty="0"/>
              <a:t>Cloud computing is a model for enabling ubiquitous, convenient, on-demand network access to a shared pool of configurable computing resources (e.g. networks, servers, storage, applications, and services) that can be rapidly provisioned and released with minimal management effort or service provider interaction. </a:t>
            </a:r>
            <a:endParaRPr lang="en-US" sz="1200" dirty="0"/>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Mell and </a:t>
            </a:r>
            <a:r>
              <a:rPr lang="en-GB" sz="1200" kern="1200" dirty="0" err="1">
                <a:solidFill>
                  <a:schemeClr val="tx1"/>
                </a:solidFill>
                <a:effectLst/>
                <a:latin typeface="+mn-lt"/>
                <a:ea typeface="+mn-ea"/>
                <a:cs typeface="+mn-cs"/>
              </a:rPr>
              <a:t>Grance</a:t>
            </a:r>
            <a:r>
              <a:rPr lang="en-GB" sz="1200" kern="1200" dirty="0">
                <a:solidFill>
                  <a:schemeClr val="tx1"/>
                </a:solidFill>
                <a:effectLst/>
                <a:latin typeface="+mn-lt"/>
                <a:ea typeface="+mn-ea"/>
                <a:cs typeface="+mn-cs"/>
              </a:rPr>
              <a:t> from the National Institute of Standards and Technology (NIST)  identify three service models for Cloud Computing.</a:t>
            </a:r>
            <a:r>
              <a:rPr lang="en-GB" sz="1200" kern="1200" baseline="30000" dirty="0">
                <a:solidFill>
                  <a:schemeClr val="tx1"/>
                </a:solidFill>
                <a:effectLst/>
                <a:latin typeface="+mn-lt"/>
                <a:ea typeface="+mn-ea"/>
                <a:cs typeface="+mn-cs"/>
              </a:rPr>
              <a:t> </a:t>
            </a:r>
            <a:endParaRPr lang="de-D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Software as a Service (SaaS):</a:t>
            </a:r>
            <a:r>
              <a:rPr lang="en-GB" sz="1200" kern="1200" dirty="0">
                <a:solidFill>
                  <a:schemeClr val="tx1"/>
                </a:solidFill>
                <a:effectLst/>
                <a:latin typeface="+mn-lt"/>
                <a:ea typeface="+mn-ea"/>
                <a:cs typeface="+mn-cs"/>
              </a:rPr>
              <a:t> The consumer is provided with the capability of using the provider’s applications running on a cloud infrastructure. The applications are accessible from various client devices through either a thin client interface, such as a web browser (e.g. web-based email), or a program interface. The consumer does not manage or control the underlying cloud infrastructure (including the network, servers, operating systems or storage) or even individual applications, with the possible exception of limited user-specific application settings. </a:t>
            </a:r>
            <a:endParaRPr lang="de-D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Platform as a Service (PaaS):</a:t>
            </a:r>
            <a:r>
              <a:rPr lang="en-GB" sz="1200" kern="1200" dirty="0">
                <a:solidFill>
                  <a:schemeClr val="tx1"/>
                </a:solidFill>
                <a:effectLst/>
                <a:latin typeface="+mn-lt"/>
                <a:ea typeface="+mn-ea"/>
                <a:cs typeface="+mn-cs"/>
              </a:rPr>
              <a:t> The consumer is provided with the capability of deploying consumer-created or acquired applications onto the cloud infrastructure created using programming languages, libraries, services, and tools supported by the provider. The consumer does not manage or control the underlying cloud infrastructure (including the network, servers, operating systems, or storage), but does have control over the applications deployed and possibly over the configuration settings for the application-hosting environment. </a:t>
            </a:r>
            <a:endParaRPr lang="de-DE"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Infrastructure as a Service (IaaS):</a:t>
            </a:r>
            <a:r>
              <a:rPr lang="en-GB" sz="1200" kern="1200" dirty="0">
                <a:solidFill>
                  <a:schemeClr val="tx1"/>
                </a:solidFill>
                <a:effectLst/>
                <a:latin typeface="+mn-lt"/>
                <a:ea typeface="+mn-ea"/>
                <a:cs typeface="+mn-cs"/>
              </a:rPr>
              <a:t> The consumer is provided with processing, storage, network, and other fundamental computing resources and is able to deploy and run arbitrary software (including operating systems and applications). The consumer does not manage or control the underlying cloud infrastructure, but has ‘broad freedom to choose’ operating systems, storage, and deployed applications; and possibly limited control of select networking components (e.g. host firewalls). </a:t>
            </a:r>
            <a:endParaRPr lang="de-DE" sz="1200" kern="1200" dirty="0">
              <a:solidFill>
                <a:schemeClr val="tx1"/>
              </a:solidFill>
              <a:effectLst/>
              <a:latin typeface="+mn-lt"/>
              <a:ea typeface="+mn-ea"/>
              <a:cs typeface="+mn-cs"/>
            </a:endParaRPr>
          </a:p>
          <a:p>
            <a:r>
              <a:rPr lang="en-GB" sz="1200" i="1" kern="1200" dirty="0">
                <a:solidFill>
                  <a:schemeClr val="tx1"/>
                </a:solidFill>
                <a:effectLst/>
                <a:latin typeface="+mn-lt"/>
                <a:ea typeface="+mn-ea"/>
                <a:cs typeface="+mn-cs"/>
              </a:rPr>
              <a:t>Mell and </a:t>
            </a:r>
            <a:r>
              <a:rPr lang="en-GB" sz="1200" i="1" kern="1200" dirty="0" err="1">
                <a:solidFill>
                  <a:schemeClr val="tx1"/>
                </a:solidFill>
                <a:effectLst/>
                <a:latin typeface="+mn-lt"/>
                <a:ea typeface="+mn-ea"/>
                <a:cs typeface="+mn-cs"/>
              </a:rPr>
              <a:t>Grance</a:t>
            </a:r>
            <a:r>
              <a:rPr lang="en-GB" sz="1200" i="1" kern="1200" dirty="0">
                <a:solidFill>
                  <a:schemeClr val="tx1"/>
                </a:solidFill>
                <a:effectLst/>
                <a:latin typeface="+mn-lt"/>
                <a:ea typeface="+mn-ea"/>
                <a:cs typeface="+mn-cs"/>
              </a:rPr>
              <a:t>, NIST, 2011, http://csrc.nist.gov/publications/PubsSPs.html#800-145</a:t>
            </a:r>
            <a:endParaRPr lang="de-DE" sz="1200" kern="1200" dirty="0">
              <a:solidFill>
                <a:schemeClr val="tx1"/>
              </a:solidFill>
              <a:effectLst/>
              <a:latin typeface="+mn-lt"/>
              <a:ea typeface="+mn-ea"/>
              <a:cs typeface="+mn-cs"/>
            </a:endParaRPr>
          </a:p>
          <a:p>
            <a:endParaRPr lang="en-US" sz="1200" b="0" u="none" kern="1200" baseline="0" dirty="0">
              <a:solidFill>
                <a:schemeClr val="tx1"/>
              </a:solidFill>
              <a:latin typeface="+mn-lt"/>
              <a:ea typeface="+mn-ea"/>
              <a:cs typeface="+mn-cs"/>
            </a:endParaRPr>
          </a:p>
          <a:p>
            <a:endParaRPr lang="en-US" sz="1200" b="0" u="none" dirty="0">
              <a:latin typeface="+mn-lt"/>
            </a:endParaRPr>
          </a:p>
        </p:txBody>
      </p:sp>
      <p:sp>
        <p:nvSpPr>
          <p:cNvPr id="4" name="Slide Number Placeholder 3"/>
          <p:cNvSpPr>
            <a:spLocks noGrp="1"/>
          </p:cNvSpPr>
          <p:nvPr>
            <p:ph type="sldNum" sz="quarter" idx="10"/>
          </p:nvPr>
        </p:nvSpPr>
        <p:spPr/>
        <p:txBody>
          <a:bodyPr/>
          <a:lstStyle/>
          <a:p>
            <a:fld id="{B2221978-7AB2-D644-A1FF-AF545A1745C1}" type="slidenum">
              <a:rPr lang="en-US" smtClean="0"/>
              <a:pPr/>
              <a:t>85</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Information may be provided by the trainer about the prevalence of online storage and as an example the number of Google searches and the increase over a period of time, gives an idea of the interest that there is in such storage.  Information should be provided about the different types of online storage differentiating between free and paid for services.  The fact that criminals may use this type of storage should be made clear (see next slide).</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87</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fact that criminals may use this type of storage in the same way it can be used for legitimate purposes should be made clear.</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88</a:t>
            </a:fld>
            <a:endParaRPr lang="en-US"/>
          </a:p>
        </p:txBody>
      </p:sp>
    </p:spTree>
    <p:extLst>
      <p:ext uri="{BB962C8B-B14F-4D97-AF65-F5344CB8AC3E}">
        <p14:creationId xmlns:p14="http://schemas.microsoft.com/office/powerpoint/2010/main" val="338878513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2221978-7AB2-D644-A1FF-AF545A1745C1}" type="slidenum">
              <a:rPr lang="en-US" smtClean="0"/>
              <a:pPr/>
              <a:t>90</a:t>
            </a:fld>
            <a:endParaRPr lang="en-US"/>
          </a:p>
        </p:txBody>
      </p:sp>
    </p:spTree>
    <p:extLst>
      <p:ext uri="{BB962C8B-B14F-4D97-AF65-F5344CB8AC3E}">
        <p14:creationId xmlns:p14="http://schemas.microsoft.com/office/powerpoint/2010/main" val="54139490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85000" lnSpcReduction="20000"/>
          </a:bodyPr>
          <a:lstStyle/>
          <a:p>
            <a:r>
              <a:rPr lang="en-US" dirty="0"/>
              <a:t>The </a:t>
            </a:r>
            <a:r>
              <a:rPr lang="en-US" dirty="0" err="1"/>
              <a:t>Mirai</a:t>
            </a:r>
            <a:r>
              <a:rPr lang="en-US" baseline="0" dirty="0"/>
              <a:t> Botnet:</a:t>
            </a:r>
          </a:p>
          <a:p>
            <a:endParaRPr lang="en-US"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Verdana" charset="0"/>
                <a:cs typeface="Verdana" charset="0"/>
              </a:rPr>
              <a:t>The incident (December 2016) took offline some of the most popular sites on the web, including </a:t>
            </a:r>
            <a:r>
              <a:rPr lang="en-US" sz="1200" b="1" dirty="0">
                <a:latin typeface="Verdana" charset="0"/>
                <a:cs typeface="Verdana" charset="0"/>
              </a:rPr>
              <a:t>Netflix, Twitter, </a:t>
            </a:r>
            <a:r>
              <a:rPr lang="en-US" sz="1200" b="1" dirty="0" err="1">
                <a:latin typeface="Verdana" charset="0"/>
                <a:cs typeface="Verdana" charset="0"/>
              </a:rPr>
              <a:t>Spotify</a:t>
            </a:r>
            <a:r>
              <a:rPr lang="en-US" sz="1200" b="1" dirty="0">
                <a:latin typeface="Verdana" charset="0"/>
                <a:cs typeface="Verdana" charset="0"/>
              </a:rPr>
              <a:t>, </a:t>
            </a:r>
            <a:r>
              <a:rPr lang="en-US" sz="1200" b="1" dirty="0" err="1">
                <a:latin typeface="Verdana" charset="0"/>
                <a:cs typeface="Verdana" charset="0"/>
              </a:rPr>
              <a:t>Reddit</a:t>
            </a:r>
            <a:r>
              <a:rPr lang="en-US" sz="1200" b="1" dirty="0">
                <a:latin typeface="Verdana" charset="0"/>
                <a:cs typeface="Verdana" charset="0"/>
              </a:rPr>
              <a:t>, CNN, PayPal, </a:t>
            </a:r>
            <a:r>
              <a:rPr lang="en-US" sz="1200" b="1" dirty="0" err="1">
                <a:latin typeface="Verdana" charset="0"/>
                <a:cs typeface="Verdana" charset="0"/>
              </a:rPr>
              <a:t>Pinterest</a:t>
            </a:r>
            <a:r>
              <a:rPr lang="en-US" sz="1200" b="1" dirty="0">
                <a:latin typeface="Verdana" charset="0"/>
                <a:cs typeface="Verdana" charset="0"/>
              </a:rPr>
              <a:t> and Fox News </a:t>
            </a:r>
            <a:r>
              <a:rPr lang="en-US" sz="1200" dirty="0">
                <a:latin typeface="Verdana" charset="0"/>
                <a:cs typeface="Verdana" charset="0"/>
              </a:rPr>
              <a:t>– as well as newspapers including </a:t>
            </a:r>
            <a:r>
              <a:rPr lang="en-US" sz="1200" b="1" dirty="0">
                <a:latin typeface="Verdana" charset="0"/>
                <a:cs typeface="Verdana" charset="0"/>
              </a:rPr>
              <a:t>the Guardian, the New York Times and the Wall Street Journal</a:t>
            </a:r>
            <a:r>
              <a:rPr lang="en-US" sz="1200" dirty="0">
                <a:latin typeface="Verdana" charset="0"/>
                <a:cs typeface="Verdana" charset="0"/>
              </a:rPr>
              <a:t>.</a:t>
            </a: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Verdana" charset="0"/>
                <a:cs typeface="Verdana" charset="0"/>
              </a:rPr>
              <a:t>The cause of the outage was a </a:t>
            </a:r>
            <a:r>
              <a:rPr lang="en-US" sz="1200" b="1" dirty="0">
                <a:latin typeface="Verdana" charset="0"/>
                <a:cs typeface="Verdana" charset="0"/>
              </a:rPr>
              <a:t>distributed denial of service </a:t>
            </a:r>
            <a:r>
              <a:rPr lang="en-US" sz="1200" dirty="0">
                <a:latin typeface="Verdana" charset="0"/>
                <a:cs typeface="Verdana" charset="0"/>
              </a:rPr>
              <a:t>(</a:t>
            </a:r>
            <a:r>
              <a:rPr lang="en-US" sz="1200" dirty="0" err="1">
                <a:latin typeface="Verdana" charset="0"/>
                <a:cs typeface="Verdana" charset="0"/>
              </a:rPr>
              <a:t>DDoS</a:t>
            </a:r>
            <a:r>
              <a:rPr lang="en-US" sz="1200" dirty="0">
                <a:latin typeface="Verdana" charset="0"/>
                <a:cs typeface="Verdana" charset="0"/>
              </a:rPr>
              <a:t>) attack, in which a network of computers infected with special malware, a “botnet”, are coordinated into bombarding a server with traffic until it collapses under the strain.</a:t>
            </a:r>
          </a:p>
          <a:p>
            <a:pPr marL="0" indent="0">
              <a:spcBef>
                <a:spcPts val="600"/>
              </a:spcBef>
              <a:spcAft>
                <a:spcPts val="600"/>
              </a:spcAft>
              <a:buFont typeface="Arial" charset="0"/>
              <a:buNone/>
            </a:pPr>
            <a:endParaRPr lang="en-US" sz="1200" dirty="0">
              <a:latin typeface="+mn-lt"/>
              <a:cs typeface="+mn-cs"/>
            </a:endParaRPr>
          </a:p>
          <a:p>
            <a:pPr marL="0" indent="0">
              <a:spcBef>
                <a:spcPts val="600"/>
              </a:spcBef>
              <a:spcAft>
                <a:spcPts val="600"/>
              </a:spcAft>
              <a:buFont typeface="Arial" charset="0"/>
              <a:buNone/>
            </a:pPr>
            <a:r>
              <a:rPr lang="en-US" sz="1200" dirty="0">
                <a:latin typeface="Verdana" charset="0"/>
                <a:cs typeface="Verdana" charset="0"/>
              </a:rPr>
              <a:t>Unlike other botnets, which are typically made up of computers, the </a:t>
            </a:r>
            <a:r>
              <a:rPr lang="en-US" sz="1200" dirty="0" err="1">
                <a:latin typeface="Verdana" charset="0"/>
                <a:cs typeface="Verdana" charset="0"/>
              </a:rPr>
              <a:t>Mirai</a:t>
            </a:r>
            <a:r>
              <a:rPr lang="en-US" sz="1200" dirty="0">
                <a:latin typeface="Verdana" charset="0"/>
                <a:cs typeface="Verdana" charset="0"/>
              </a:rPr>
              <a:t> botnet was largely made up of so-called “internet of things” (</a:t>
            </a:r>
            <a:r>
              <a:rPr lang="en-US" sz="1200" dirty="0" err="1">
                <a:latin typeface="Verdana" charset="0"/>
                <a:cs typeface="Verdana" charset="0"/>
              </a:rPr>
              <a:t>IoT</a:t>
            </a:r>
            <a:r>
              <a:rPr lang="en-US" sz="1200" dirty="0">
                <a:latin typeface="Verdana" charset="0"/>
                <a:cs typeface="Verdana" charset="0"/>
              </a:rPr>
              <a:t>) devices such as digital cameras and DVR players.</a:t>
            </a:r>
          </a:p>
          <a:p>
            <a:pPr marL="0" indent="0">
              <a:spcBef>
                <a:spcPts val="600"/>
              </a:spcBef>
              <a:spcAft>
                <a:spcPts val="600"/>
              </a:spcAft>
              <a:buFont typeface="Arial" charset="0"/>
              <a:buNone/>
            </a:pPr>
            <a:endParaRPr lang="en-US" sz="1200" dirty="0">
              <a:latin typeface="Verdana" charset="0"/>
              <a:cs typeface="Verdana" charset="0"/>
            </a:endParaRPr>
          </a:p>
          <a:p>
            <a:pPr marL="0" indent="0">
              <a:spcBef>
                <a:spcPts val="600"/>
              </a:spcBef>
              <a:spcAft>
                <a:spcPts val="600"/>
              </a:spcAft>
              <a:buFont typeface="Arial" charset="0"/>
              <a:buNone/>
            </a:pPr>
            <a:r>
              <a:rPr lang="en-US" sz="1200" dirty="0">
                <a:latin typeface="Verdana" charset="0"/>
                <a:cs typeface="Verdana" charset="0"/>
              </a:rPr>
              <a:t>Because it has so many internet-connected devices to choose from, attacks from </a:t>
            </a:r>
            <a:r>
              <a:rPr lang="en-US" sz="1200" dirty="0" err="1">
                <a:latin typeface="Verdana" charset="0"/>
                <a:cs typeface="Verdana" charset="0"/>
              </a:rPr>
              <a:t>Mirai</a:t>
            </a:r>
            <a:r>
              <a:rPr lang="en-US" sz="1200" dirty="0">
                <a:latin typeface="Verdana" charset="0"/>
                <a:cs typeface="Verdana" charset="0"/>
              </a:rPr>
              <a:t> could be much larger than what most </a:t>
            </a:r>
            <a:r>
              <a:rPr lang="en-US" sz="1200" dirty="0" err="1">
                <a:latin typeface="Verdana" charset="0"/>
                <a:cs typeface="Verdana" charset="0"/>
              </a:rPr>
              <a:t>DDoS</a:t>
            </a:r>
            <a:r>
              <a:rPr lang="en-US" sz="1200" dirty="0">
                <a:latin typeface="Verdana" charset="0"/>
                <a:cs typeface="Verdana" charset="0"/>
              </a:rPr>
              <a:t> attacks could previously achieve. </a:t>
            </a:r>
          </a:p>
          <a:p>
            <a:pPr marL="0" indent="0">
              <a:spcBef>
                <a:spcPts val="600"/>
              </a:spcBef>
              <a:spcAft>
                <a:spcPts val="600"/>
              </a:spcAft>
              <a:buFont typeface="Arial" charset="0"/>
              <a:buNone/>
            </a:pPr>
            <a:endParaRPr lang="en-US" sz="1200" dirty="0">
              <a:latin typeface="Verdana" charset="0"/>
              <a:cs typeface="Verdana" charset="0"/>
            </a:endParaRPr>
          </a:p>
          <a:p>
            <a:pPr marL="0" indent="0">
              <a:spcBef>
                <a:spcPts val="600"/>
              </a:spcBef>
              <a:spcAft>
                <a:spcPts val="600"/>
              </a:spcAft>
              <a:buFont typeface="Arial" charset="0"/>
              <a:buNone/>
            </a:pPr>
            <a:r>
              <a:rPr lang="en-US" sz="1200" dirty="0">
                <a:latin typeface="Verdana" charset="0"/>
                <a:cs typeface="Verdana" charset="0"/>
              </a:rPr>
              <a:t>It was estimated that the attack had involved </a:t>
            </a:r>
            <a:r>
              <a:rPr lang="en-US" sz="1200" b="1" dirty="0">
                <a:latin typeface="Verdana" charset="0"/>
                <a:cs typeface="Verdana" charset="0"/>
              </a:rPr>
              <a:t>“100,000 malicious endpoints”</a:t>
            </a:r>
            <a:r>
              <a:rPr lang="en-US" altLang="ja-JP" sz="1200" dirty="0">
                <a:latin typeface="Verdana" charset="0"/>
                <a:cs typeface="Verdana" charset="0"/>
              </a:rPr>
              <a:t>, and there had been reports of an extraordinary attack </a:t>
            </a:r>
            <a:r>
              <a:rPr lang="en-US" altLang="ja-JP" sz="1200" b="1" dirty="0">
                <a:latin typeface="Verdana" charset="0"/>
                <a:cs typeface="Verdana" charset="0"/>
              </a:rPr>
              <a:t>strength of 1.2Tbps</a:t>
            </a:r>
            <a:r>
              <a:rPr lang="en-US" sz="1200" dirty="0">
                <a:latin typeface="Verdana" charset="0"/>
                <a:cs typeface="Verdana" charset="0"/>
              </a:rPr>
              <a:t>, roughly </a:t>
            </a:r>
            <a:r>
              <a:rPr lang="en-US" sz="1200" b="1" dirty="0">
                <a:latin typeface="Verdana" charset="0"/>
                <a:cs typeface="Verdana" charset="0"/>
              </a:rPr>
              <a:t>twice as powerful as any similar attack on record.</a:t>
            </a:r>
          </a:p>
          <a:p>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91</a:t>
            </a:fld>
            <a:endParaRPr lang="en-US"/>
          </a:p>
        </p:txBody>
      </p:sp>
    </p:spTree>
    <p:extLst>
      <p:ext uri="{BB962C8B-B14F-4D97-AF65-F5344CB8AC3E}">
        <p14:creationId xmlns:p14="http://schemas.microsoft.com/office/powerpoint/2010/main" val="54139490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Different ways in which criminals use the Internet services should be of interest to the participants.  One such use is by was of a “dead letter box”.  This may be explained by the trainer as it is fairly easy to understand how this method of communication may be used with little risk of capture.</a:t>
            </a:r>
          </a:p>
          <a:p>
            <a:endParaRPr lang="en-US" dirty="0"/>
          </a:p>
          <a:p>
            <a:r>
              <a:rPr lang="en-US" dirty="0"/>
              <a:t>Depending on the time and resources available</a:t>
            </a:r>
            <a:r>
              <a:rPr lang="en-US" baseline="0" dirty="0"/>
              <a:t>, t</a:t>
            </a:r>
            <a:r>
              <a:rPr lang="en-US" dirty="0"/>
              <a:t>his exercise can done</a:t>
            </a:r>
            <a:r>
              <a:rPr lang="en-US" baseline="0" dirty="0"/>
              <a:t> by all participants or only be shown/explained by the trainer.</a:t>
            </a:r>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93</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a:p>
        </p:txBody>
      </p:sp>
      <p:sp>
        <p:nvSpPr>
          <p:cNvPr id="4" name="Foliennummernplatzhalter 3"/>
          <p:cNvSpPr>
            <a:spLocks noGrp="1"/>
          </p:cNvSpPr>
          <p:nvPr>
            <p:ph type="sldNum" sz="quarter" idx="10"/>
          </p:nvPr>
        </p:nvSpPr>
        <p:spPr/>
        <p:txBody>
          <a:bodyPr/>
          <a:lstStyle/>
          <a:p>
            <a:fld id="{B2221978-7AB2-D644-A1FF-AF545A1745C1}" type="slidenum">
              <a:rPr lang="en-US" smtClean="0"/>
              <a:pPr/>
              <a:t>94</a:t>
            </a:fld>
            <a:endParaRPr lang="en-US"/>
          </a:p>
        </p:txBody>
      </p:sp>
    </p:spTree>
    <p:extLst>
      <p:ext uri="{BB962C8B-B14F-4D97-AF65-F5344CB8AC3E}">
        <p14:creationId xmlns:p14="http://schemas.microsoft.com/office/powerpoint/2010/main" val="13399540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This session provides basic information about the history, functioning and services available on the Internet as well as providing information that allows the participants to differentiate and clearly define the components of the Internet and understand how it impacts on the criminal justice system. Trainers should ensure that examples of a practical nature are introduced to add value to the technical data that is included in the presentation.</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Peer to Peer services have for many years allowed the transfer of illegal files as well as files that are subject to intellectual property rights.  Peer to peer clients have been popular among criminal groups involved in these activities. First generation peer-to-peer architecture worked on the principle of using a centralised server to which people connected in order to download files.  This made identification of those offering illegal services fairly easy to locate and close down.  Second generation peer to peer clients use different methods of connectivity from those that hold lists of available files to make searching easier to those that act as </a:t>
            </a:r>
            <a:r>
              <a:rPr lang="en-GB" sz="1200" kern="1200" dirty="0" err="1">
                <a:solidFill>
                  <a:schemeClr val="tx1"/>
                </a:solidFill>
                <a:latin typeface="+mn-lt"/>
                <a:ea typeface="+mn-ea"/>
                <a:cs typeface="+mn-cs"/>
              </a:rPr>
              <a:t>supernodes</a:t>
            </a:r>
            <a:r>
              <a:rPr lang="en-GB" sz="1200" kern="1200" dirty="0">
                <a:solidFill>
                  <a:schemeClr val="tx1"/>
                </a:solidFill>
                <a:latin typeface="+mn-lt"/>
                <a:ea typeface="+mn-ea"/>
                <a:cs typeface="+mn-cs"/>
              </a:rPr>
              <a:t> that identify where files are available.  </a:t>
            </a:r>
          </a:p>
          <a:p>
            <a:r>
              <a:rPr lang="en-GB" sz="1200" kern="1200" dirty="0">
                <a:solidFill>
                  <a:schemeClr val="tx1"/>
                </a:solidFill>
                <a:latin typeface="+mn-lt"/>
                <a:ea typeface="+mn-ea"/>
                <a:cs typeface="+mn-cs"/>
              </a:rPr>
              <a:t> </a:t>
            </a:r>
          </a:p>
          <a:p>
            <a:r>
              <a:rPr lang="en-GB" sz="1200" kern="1200" dirty="0">
                <a:solidFill>
                  <a:schemeClr val="tx1"/>
                </a:solidFill>
                <a:latin typeface="+mn-lt"/>
                <a:ea typeface="+mn-ea"/>
                <a:cs typeface="+mn-cs"/>
              </a:rPr>
              <a:t>Judges will need to be aware of peer to peer activity as it may be relevant to many types of criminal and civil trial. An in depth knowledge is not necessary and training designers should consider using sites such as </a:t>
            </a:r>
            <a:r>
              <a:rPr lang="en-GB" sz="1200" u="sng" kern="1200" dirty="0">
                <a:solidFill>
                  <a:schemeClr val="tx1"/>
                </a:solidFill>
                <a:latin typeface="+mn-lt"/>
                <a:ea typeface="+mn-ea"/>
                <a:cs typeface="+mn-cs"/>
                <a:hlinkClick r:id="rId3"/>
              </a:rPr>
              <a:t>http://ezinearticles.com/?How-Peer-to-Peer-(P2P)-Works&amp;id=60126</a:t>
            </a:r>
            <a:r>
              <a:rPr lang="en-GB" sz="1200" kern="1200" dirty="0">
                <a:solidFill>
                  <a:schemeClr val="tx1"/>
                </a:solidFill>
                <a:latin typeface="+mn-lt"/>
                <a:ea typeface="+mn-ea"/>
                <a:cs typeface="+mn-cs"/>
              </a:rPr>
              <a:t> to provide up to date information.</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95</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The term Newsgroup is somewhat of a misleading description as they tend to host discussions. They are technically different but function in a similar way to discussion forums hosted on the World Wide Web. Newsgroup servers are hosted by various organisations who agree with others that they will synchronise their information on a regular basis. This allows users to post messages to one server and be seen by a larger audience.</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97</a:t>
            </a:fld>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Why do Judges need to know of the existence of FTP services?  The answer is that they may encounter the use of such files in cases where criminals are exchanging files with each other or where FTP is used as the method of transfer by other protocols such as Internet relay Chat (IRC). </a:t>
            </a:r>
            <a:endParaRPr lang="en-GB" dirty="0"/>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99</a:t>
            </a:fld>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It is a protocol used by criminals and a rudimentary knowledge of its functions is required by Judges and prosecutors.</a:t>
            </a:r>
          </a:p>
          <a:p>
            <a:endParaRPr lang="en-GB" dirty="0"/>
          </a:p>
          <a:p>
            <a:endParaRPr lang="en-US" dirty="0"/>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101</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Instant Messaging and Social Networking have taken over as the communications tool of choice in recent years with many well known examples providing instant and user friendly access to other users throughout the world. The main feature of these sites is the ability to create a personal profile and share information about yourself and to meet new people.  It is possible to share photos music and videos. The amount of personal information that is posted by individuals can make them a target for criminals for example those involved in identity theft and those wishing to groom children.   Further information that may assist in the development of training materials may be found at </a:t>
            </a:r>
            <a:r>
              <a:rPr lang="en-GB" sz="1200" u="sng" kern="1200" dirty="0">
                <a:solidFill>
                  <a:schemeClr val="tx1"/>
                </a:solidFill>
                <a:latin typeface="+mn-lt"/>
                <a:ea typeface="+mn-ea"/>
                <a:cs typeface="+mn-cs"/>
                <a:hlinkClick r:id="rId3"/>
              </a:rPr>
              <a:t>http://communication.howstuffworks.com/how-social-networks-work.htm</a:t>
            </a:r>
            <a:r>
              <a:rPr lang="en-GB" sz="1200" kern="1200" dirty="0">
                <a:solidFill>
                  <a:schemeClr val="tx1"/>
                </a:solidFill>
                <a:latin typeface="+mn-lt"/>
                <a:ea typeface="+mn-ea"/>
                <a:cs typeface="+mn-cs"/>
              </a:rPr>
              <a:t> . Instant messaging is a form of real time direct chat between two or more individuals using shared clients. This type of chat involves contact between known person as opposed to other types of chat that allow communication between unknown persons.  Criminals are known to use instant messaging as a method of communication.</a:t>
            </a:r>
          </a:p>
          <a:p>
            <a:r>
              <a:rPr lang="en-GB" sz="1200" kern="1200" dirty="0">
                <a:solidFill>
                  <a:schemeClr val="tx1"/>
                </a:solidFill>
                <a:latin typeface="+mn-lt"/>
                <a:ea typeface="+mn-ea"/>
                <a:cs typeface="+mn-cs"/>
              </a:rPr>
              <a:t> </a:t>
            </a:r>
          </a:p>
        </p:txBody>
      </p:sp>
      <p:sp>
        <p:nvSpPr>
          <p:cNvPr id="4" name="Slide Number Placeholder 3"/>
          <p:cNvSpPr>
            <a:spLocks noGrp="1"/>
          </p:cNvSpPr>
          <p:nvPr>
            <p:ph type="sldNum" sz="quarter" idx="10"/>
          </p:nvPr>
        </p:nvSpPr>
        <p:spPr/>
        <p:txBody>
          <a:bodyPr/>
          <a:lstStyle/>
          <a:p>
            <a:fld id="{B2221978-7AB2-D644-A1FF-AF545A1745C1}" type="slidenum">
              <a:rPr lang="en-US" smtClean="0"/>
              <a:pPr/>
              <a:t>102</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Further information may be provided by the trainer in the form of statistical data about the increase in the use of social networking.  Examples of the growth of specific sites and the global impact are provided as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 note should be done on the use of mobile to connect to social</a:t>
            </a:r>
            <a:r>
              <a:rPr lang="en-GB" sz="1200" kern="1200" baseline="0" dirty="0">
                <a:solidFill>
                  <a:schemeClr val="tx1"/>
                </a:solidFill>
                <a:latin typeface="+mn-lt"/>
                <a:ea typeface="+mn-ea"/>
                <a:cs typeface="+mn-cs"/>
              </a:rPr>
              <a:t> networks</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105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Further information may be provided by the trainer in the form of statistical data about the increase in the use of social networking.  Examples of the growth of specific sites and the global impact are provided as examples.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A note should be done on the use of mobile to connect to </a:t>
            </a:r>
            <a:r>
              <a:rPr lang="en-GB" sz="1200" kern="1200">
                <a:solidFill>
                  <a:schemeClr val="tx1"/>
                </a:solidFill>
                <a:latin typeface="+mn-lt"/>
                <a:ea typeface="+mn-ea"/>
                <a:cs typeface="+mn-cs"/>
              </a:rPr>
              <a:t>social</a:t>
            </a:r>
            <a:r>
              <a:rPr lang="en-GB" sz="1200" kern="1200" baseline="0">
                <a:solidFill>
                  <a:schemeClr val="tx1"/>
                </a:solidFill>
                <a:latin typeface="+mn-lt"/>
                <a:ea typeface="+mn-ea"/>
                <a:cs typeface="+mn-cs"/>
              </a:rPr>
              <a:t> networks</a:t>
            </a:r>
            <a:endParaRPr lang="en-GB"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106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kern="1200" dirty="0">
                <a:solidFill>
                  <a:schemeClr val="tx1"/>
                </a:solidFill>
                <a:latin typeface="+mn-lt"/>
                <a:ea typeface="+mn-ea"/>
                <a:cs typeface="+mn-cs"/>
              </a:rPr>
              <a:t>The trainer should consider providing examples of the types of information that is available to investigators.  Some examples are provided in the presentation that may be of use, although trainers should try to find examples relevant to the geographical location of the participants.</a:t>
            </a:r>
          </a:p>
          <a:p>
            <a:r>
              <a:rPr lang="en-GB"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108</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information can be retrieved</a:t>
            </a:r>
            <a:r>
              <a:rPr lang="en-US" baseline="0" dirty="0"/>
              <a:t> here: </a:t>
            </a:r>
          </a:p>
          <a:p>
            <a:endParaRPr lang="en-US" baseline="0" dirty="0"/>
          </a:p>
          <a:p>
            <a:r>
              <a:rPr lang="en-US" baseline="0" dirty="0"/>
              <a:t>https://www.getcybersafe.gc.ca/cnt/blg/pst-20161017-en.aspx</a:t>
            </a:r>
          </a:p>
          <a:p>
            <a:endParaRPr lang="en-US" dirty="0"/>
          </a:p>
          <a:p>
            <a:r>
              <a:rPr lang="en-US" dirty="0"/>
              <a:t>And here:</a:t>
            </a:r>
          </a:p>
          <a:p>
            <a:endParaRPr lang="en-US" dirty="0"/>
          </a:p>
          <a:p>
            <a:r>
              <a:rPr lang="en-US" dirty="0"/>
              <a:t>https://www.cybrary.it/2016/10/cybercrime-gaming-industry/</a:t>
            </a:r>
          </a:p>
          <a:p>
            <a:endParaRPr lang="en-US" dirty="0"/>
          </a:p>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111</a:t>
            </a:fld>
            <a:endParaRPr lang="en-US"/>
          </a:p>
        </p:txBody>
      </p:sp>
    </p:spTree>
    <p:extLst>
      <p:ext uri="{BB962C8B-B14F-4D97-AF65-F5344CB8AC3E}">
        <p14:creationId xmlns:p14="http://schemas.microsoft.com/office/powerpoint/2010/main" val="22345617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1"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9</a:t>
            </a:fld>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en-GB" sz="1200" dirty="0">
                <a:latin typeface="Calibri" pitchFamily="34" charset="0"/>
              </a:rPr>
              <a:t>Streaming media is multimedia that is constantly received by and presented to an end-user while being delivered by a provider</a:t>
            </a:r>
          </a:p>
          <a:p>
            <a:pPr algn="just"/>
            <a:r>
              <a:rPr lang="en-GB" sz="1200" dirty="0">
                <a:latin typeface="Calibri" pitchFamily="34" charset="0"/>
              </a:rPr>
              <a:t>Typically audio and video signals are streamed</a:t>
            </a:r>
          </a:p>
          <a:p>
            <a:pPr algn="just"/>
            <a:r>
              <a:rPr lang="en-GB" sz="1200" dirty="0">
                <a:latin typeface="Calibri" pitchFamily="34" charset="0"/>
              </a:rPr>
              <a:t>It is an alternative to file downloading, a process in which the end-user obtains the entire file for the content before watching or listening to it.</a:t>
            </a:r>
            <a:endParaRPr lang="en-GB" sz="1200" dirty="0"/>
          </a:p>
          <a:p>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114</a:t>
            </a:fld>
            <a:endParaRPr lang="en-US"/>
          </a:p>
        </p:txBody>
      </p:sp>
    </p:spTree>
    <p:extLst>
      <p:ext uri="{BB962C8B-B14F-4D97-AF65-F5344CB8AC3E}">
        <p14:creationId xmlns:p14="http://schemas.microsoft.com/office/powerpoint/2010/main" val="23768503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algn="just"/>
            <a:r>
              <a:rPr lang="en-GB" sz="1200" dirty="0">
                <a:latin typeface="Calibri" pitchFamily="34" charset="0"/>
              </a:rPr>
              <a:t>Legislation varies when it comes to streaming. In some countries streaming copyright protected material is considered illegal since part of the data might be temporarely buffered/stored on the user’s computer (depending of the streaming client).</a:t>
            </a:r>
          </a:p>
          <a:p>
            <a:pPr algn="just"/>
            <a:r>
              <a:rPr lang="en-GB" sz="1200" dirty="0">
                <a:latin typeface="Calibri" pitchFamily="34" charset="0"/>
              </a:rPr>
              <a:t>However, depending on the client that is used for streaming there might be no evidential data on the suspect’s computer.</a:t>
            </a:r>
            <a:endParaRPr lang="en-GB" sz="1200" dirty="0"/>
          </a:p>
          <a:p>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115</a:t>
            </a:fld>
            <a:endParaRPr lang="en-US"/>
          </a:p>
        </p:txBody>
      </p:sp>
    </p:spTree>
    <p:extLst>
      <p:ext uri="{BB962C8B-B14F-4D97-AF65-F5344CB8AC3E}">
        <p14:creationId xmlns:p14="http://schemas.microsoft.com/office/powerpoint/2010/main" val="237685037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Internet anonymity is an important subject to be covered at the basic level on this course.  These terms will be encountered by judges and prosecutors on a regular basis.  Examples of anonymous services should be given with an explanation of how they work.  The difference between anonymous and transparent transmission should be explained.  The slides provided in the presentation may assist trainers in developing their own materials.</a:t>
            </a:r>
          </a:p>
          <a:p>
            <a:endParaRPr lang="en-US" b="1"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116</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purpose of anonymity</a:t>
            </a:r>
            <a:r>
              <a:rPr lang="en-US" b="1" baseline="0" dirty="0"/>
              <a:t> on Internet – conceal the user’s identity or to spoof a certain </a:t>
            </a:r>
            <a:r>
              <a:rPr lang="en-US" b="1" baseline="0" dirty="0" err="1"/>
              <a:t>geolocation</a:t>
            </a:r>
            <a:r>
              <a:rPr lang="en-US" b="1" baseline="0" dirty="0"/>
              <a:t>. </a:t>
            </a:r>
          </a:p>
          <a:p>
            <a:endParaRPr lang="en-US" b="1" baseline="0" dirty="0"/>
          </a:p>
          <a:p>
            <a:r>
              <a:rPr lang="en-US" baseline="0" dirty="0"/>
              <a:t>What can be the scope of application?</a:t>
            </a:r>
          </a:p>
          <a:p>
            <a:pPr marL="171450" indent="-171450">
              <a:buFont typeface="Arial" panose="020B0604020202020204" pitchFamily="34" charset="0"/>
              <a:buChar char="•"/>
            </a:pPr>
            <a:r>
              <a:rPr lang="en-US" baseline="0" dirty="0"/>
              <a:t>Free speech without fear;</a:t>
            </a:r>
          </a:p>
          <a:p>
            <a:pPr marL="171450" indent="-171450">
              <a:buFont typeface="Arial" panose="020B0604020202020204" pitchFamily="34" charset="0"/>
              <a:buChar char="•"/>
            </a:pPr>
            <a:r>
              <a:rPr lang="en-US" baseline="0" dirty="0"/>
              <a:t>Ability to access media from all over the world without any restriction;</a:t>
            </a:r>
          </a:p>
          <a:p>
            <a:pPr marL="171450" indent="-171450">
              <a:buFont typeface="Arial" panose="020B0604020202020204" pitchFamily="34" charset="0"/>
              <a:buChar char="•"/>
            </a:pPr>
            <a:r>
              <a:rPr lang="en-US" baseline="0" dirty="0"/>
              <a:t>Securing communication;</a:t>
            </a:r>
          </a:p>
          <a:p>
            <a:pPr marL="171450" indent="-171450">
              <a:buFont typeface="Arial" panose="020B0604020202020204" pitchFamily="34" charset="0"/>
              <a:buChar char="•"/>
            </a:pPr>
            <a:r>
              <a:rPr lang="en-US" baseline="0" dirty="0"/>
              <a:t>and anonymity is an obvious advantage for an offender.</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117</a:t>
            </a:fld>
            <a:endParaRPr lang="en-US"/>
          </a:p>
        </p:txBody>
      </p:sp>
    </p:spTree>
    <p:extLst>
      <p:ext uri="{BB962C8B-B14F-4D97-AF65-F5344CB8AC3E}">
        <p14:creationId xmlns:p14="http://schemas.microsoft.com/office/powerpoint/2010/main" val="137749530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119</a:t>
            </a:fld>
            <a:endParaRPr lang="en-US"/>
          </a:p>
        </p:txBody>
      </p:sp>
    </p:spTree>
    <p:extLst>
      <p:ext uri="{BB962C8B-B14F-4D97-AF65-F5344CB8AC3E}">
        <p14:creationId xmlns:p14="http://schemas.microsoft.com/office/powerpoint/2010/main" val="15324246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fontScale="92500" lnSpcReduction="20000"/>
          </a:bodyPr>
          <a:lstStyle/>
          <a:p>
            <a:r>
              <a:rPr lang="en-US" sz="1200" kern="1200" noProof="0" dirty="0">
                <a:solidFill>
                  <a:schemeClr val="tx1"/>
                </a:solidFill>
                <a:effectLst/>
                <a:latin typeface="+mn-lt"/>
                <a:ea typeface="+mn-ea"/>
                <a:cs typeface="+mn-cs"/>
              </a:rPr>
              <a:t>While the Internet is a place where service and information providers typically want to publish and share data with the general public, there is also a demand for more private areas accessible to a restricted group of people for exclusive purposes. Some of these areas are public places that can only be found by people who have the correct address. Take for example, the couple that want to share photographs of their wedding with their family and friends. They would not want every user of the Internet to see the photos. In this case they could upload the pictures to a cloud service and share the link to the gallery only with personal friends and family. Of course this is not a very secure way to share private data, but it is easy and since the photos would not be regarded as highly confidential this solution might be enough for most people. </a:t>
            </a:r>
            <a:endParaRPr lang="en-US" noProof="0" dirty="0"/>
          </a:p>
          <a:p>
            <a:r>
              <a:rPr lang="en-US" sz="1200" kern="1200" noProof="0" dirty="0">
                <a:solidFill>
                  <a:schemeClr val="tx1"/>
                </a:solidFill>
                <a:effectLst/>
                <a:latin typeface="+mn-lt"/>
                <a:ea typeface="+mn-ea"/>
                <a:cs typeface="+mn-cs"/>
              </a:rPr>
              <a:t>There are also other hidden areas of the Internet for which login credentials are needed. A typical bulletin board and a normal webmail account are just two examples of private areas that cannot be found by a search engine or accessed because of their login requirement. Besides the sites that are intentionally hidden from public search engines, there are also websites and databases which cannot be indexed by the search engines because their contents cannot be understood or </a:t>
            </a:r>
            <a:r>
              <a:rPr lang="en-US" sz="1200" kern="1200" noProof="0" dirty="0" err="1">
                <a:solidFill>
                  <a:schemeClr val="tx1"/>
                </a:solidFill>
                <a:effectLst/>
                <a:latin typeface="+mn-lt"/>
                <a:ea typeface="+mn-ea"/>
                <a:cs typeface="+mn-cs"/>
              </a:rPr>
              <a:t>analysed</a:t>
            </a:r>
            <a:r>
              <a:rPr lang="en-US" sz="1200" kern="1200" noProof="0" dirty="0">
                <a:solidFill>
                  <a:schemeClr val="tx1"/>
                </a:solidFill>
                <a:effectLst/>
                <a:latin typeface="+mn-lt"/>
                <a:ea typeface="+mn-ea"/>
                <a:cs typeface="+mn-cs"/>
              </a:rPr>
              <a:t> by them. </a:t>
            </a:r>
            <a:endParaRPr lang="en-US" noProof="0" dirty="0"/>
          </a:p>
          <a:p>
            <a:r>
              <a:rPr lang="en-US" sz="1200" kern="1200" noProof="0" dirty="0">
                <a:solidFill>
                  <a:schemeClr val="tx1"/>
                </a:solidFill>
                <a:effectLst/>
                <a:latin typeface="+mn-lt"/>
                <a:ea typeface="+mn-ea"/>
                <a:cs typeface="+mn-cs"/>
              </a:rPr>
              <a:t>The collective name for all those areas of the Interne that are hidden from search engines is called the “</a:t>
            </a:r>
            <a:r>
              <a:rPr lang="en-US" sz="1200" b="1" kern="1200" noProof="0" dirty="0">
                <a:solidFill>
                  <a:schemeClr val="tx1"/>
                </a:solidFill>
                <a:effectLst/>
                <a:latin typeface="+mn-lt"/>
                <a:ea typeface="+mn-ea"/>
                <a:cs typeface="+mn-cs"/>
              </a:rPr>
              <a:t>Deep Web</a:t>
            </a:r>
            <a:r>
              <a:rPr lang="en-US" sz="1200" kern="1200" noProof="0" dirty="0">
                <a:solidFill>
                  <a:schemeClr val="tx1"/>
                </a:solidFill>
                <a:effectLst/>
                <a:latin typeface="+mn-lt"/>
                <a:ea typeface="+mn-ea"/>
                <a:cs typeface="+mn-cs"/>
              </a:rPr>
              <a:t>” (other names are “Hidden Web”, “Invisible Web” or “</a:t>
            </a:r>
            <a:r>
              <a:rPr lang="en-US" sz="1200" kern="1200" noProof="0" dirty="0" err="1">
                <a:solidFill>
                  <a:schemeClr val="tx1"/>
                </a:solidFill>
                <a:effectLst/>
                <a:latin typeface="+mn-lt"/>
                <a:ea typeface="+mn-ea"/>
                <a:cs typeface="+mn-cs"/>
              </a:rPr>
              <a:t>Deepnet</a:t>
            </a:r>
            <a:r>
              <a:rPr lang="en-US" sz="1200" kern="1200" noProof="0" dirty="0">
                <a:solidFill>
                  <a:schemeClr val="tx1"/>
                </a:solidFill>
                <a:effectLst/>
                <a:latin typeface="+mn-lt"/>
                <a:ea typeface="+mn-ea"/>
                <a:cs typeface="+mn-cs"/>
              </a:rPr>
              <a:t>”).</a:t>
            </a:r>
          </a:p>
          <a:p>
            <a:r>
              <a:rPr lang="en-US" sz="1200" kern="1200" noProof="0" dirty="0">
                <a:solidFill>
                  <a:schemeClr val="tx1"/>
                </a:solidFill>
                <a:effectLst/>
                <a:latin typeface="+mn-lt"/>
                <a:ea typeface="+mn-ea"/>
                <a:cs typeface="+mn-cs"/>
              </a:rPr>
              <a:t> </a:t>
            </a:r>
            <a:endParaRPr lang="en-US" noProof="0"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Besides the websites, databases and documents that are not indexed by the search engines there is another layer of the Deep Web: the so-called “</a:t>
            </a:r>
            <a:r>
              <a:rPr lang="en-US" sz="1200" b="1" kern="1200" noProof="0" dirty="0" err="1">
                <a:solidFill>
                  <a:schemeClr val="tx1"/>
                </a:solidFill>
                <a:effectLst/>
                <a:latin typeface="+mn-lt"/>
                <a:ea typeface="+mn-ea"/>
                <a:cs typeface="+mn-cs"/>
              </a:rPr>
              <a:t>Darkweb</a:t>
            </a:r>
            <a:r>
              <a:rPr lang="en-US" sz="1200" kern="1200" noProof="0" dirty="0">
                <a:solidFill>
                  <a:schemeClr val="tx1"/>
                </a:solidFill>
                <a:effectLst/>
                <a:latin typeface="+mn-lt"/>
                <a:ea typeface="+mn-ea"/>
                <a:cs typeface="+mn-cs"/>
              </a:rPr>
              <a:t>”. The Dark Web, cannot be searched by the standard search engines. However, while Deep Web websites can be accessed by a normal web browser if the visitor knows the address or the login credentials this is not true for Dark Web websites.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noProof="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noProof="0" dirty="0">
                <a:solidFill>
                  <a:schemeClr val="tx1"/>
                </a:solidFill>
                <a:effectLst/>
                <a:latin typeface="+mn-lt"/>
                <a:ea typeface="+mn-ea"/>
                <a:cs typeface="+mn-cs"/>
              </a:rPr>
              <a:t>The </a:t>
            </a:r>
            <a:r>
              <a:rPr lang="en-US" sz="1200" b="1" kern="1200" noProof="0" dirty="0">
                <a:solidFill>
                  <a:schemeClr val="tx1"/>
                </a:solidFill>
                <a:effectLst/>
                <a:latin typeface="+mn-lt"/>
                <a:ea typeface="+mn-ea"/>
                <a:cs typeface="+mn-cs"/>
              </a:rPr>
              <a:t>Dark Web</a:t>
            </a:r>
            <a:r>
              <a:rPr lang="en-US" sz="1200" b="1" kern="1200" baseline="0" noProof="0" dirty="0">
                <a:solidFill>
                  <a:schemeClr val="tx1"/>
                </a:solidFill>
                <a:effectLst/>
                <a:latin typeface="+mn-lt"/>
                <a:ea typeface="+mn-ea"/>
                <a:cs typeface="+mn-cs"/>
              </a:rPr>
              <a:t> </a:t>
            </a:r>
            <a:r>
              <a:rPr lang="en-US" sz="1200" kern="1200" baseline="0" noProof="0" dirty="0">
                <a:solidFill>
                  <a:schemeClr val="tx1"/>
                </a:solidFill>
                <a:effectLst/>
                <a:latin typeface="+mn-lt"/>
                <a:ea typeface="+mn-ea"/>
                <a:cs typeface="+mn-cs"/>
              </a:rPr>
              <a:t>is constituted from </a:t>
            </a:r>
            <a:r>
              <a:rPr lang="en-US" sz="1200" b="1" kern="1200" baseline="0" noProof="0" dirty="0">
                <a:solidFill>
                  <a:schemeClr val="tx1"/>
                </a:solidFill>
                <a:effectLst/>
                <a:latin typeface="+mn-lt"/>
                <a:ea typeface="+mn-ea"/>
                <a:cs typeface="+mn-cs"/>
              </a:rPr>
              <a:t>Dark nets </a:t>
            </a:r>
            <a:r>
              <a:rPr lang="en-US" sz="1200" b="0" kern="1200" baseline="0" noProof="0" dirty="0">
                <a:solidFill>
                  <a:schemeClr val="tx1"/>
                </a:solidFill>
                <a:effectLst/>
                <a:latin typeface="+mn-lt"/>
                <a:ea typeface="+mn-ea"/>
                <a:cs typeface="+mn-cs"/>
              </a:rPr>
              <a:t>that are small peer-to-peer networks, as well as large popular networks like </a:t>
            </a:r>
            <a:r>
              <a:rPr lang="en-US" sz="1200" b="0" kern="1200" baseline="0" noProof="0" dirty="0" err="1">
                <a:solidFill>
                  <a:schemeClr val="tx1"/>
                </a:solidFill>
                <a:effectLst/>
                <a:latin typeface="+mn-lt"/>
                <a:ea typeface="+mn-ea"/>
                <a:cs typeface="+mn-cs"/>
              </a:rPr>
              <a:t>Freenet</a:t>
            </a:r>
            <a:r>
              <a:rPr lang="en-US" sz="1200" b="0" kern="1200" baseline="0" noProof="0" dirty="0">
                <a:solidFill>
                  <a:schemeClr val="tx1"/>
                </a:solidFill>
                <a:effectLst/>
                <a:latin typeface="+mn-lt"/>
                <a:ea typeface="+mn-ea"/>
                <a:cs typeface="+mn-cs"/>
              </a:rPr>
              <a:t>, I2P and </a:t>
            </a:r>
            <a:r>
              <a:rPr lang="en-US" sz="1200" b="0" kern="1200" baseline="0" noProof="0" dirty="0" err="1">
                <a:solidFill>
                  <a:schemeClr val="tx1"/>
                </a:solidFill>
                <a:effectLst/>
                <a:latin typeface="+mn-lt"/>
                <a:ea typeface="+mn-ea"/>
                <a:cs typeface="+mn-cs"/>
              </a:rPr>
              <a:t>ToR</a:t>
            </a:r>
            <a:r>
              <a:rPr lang="en-US" sz="1200" b="0" kern="1200" baseline="0" noProof="0" dirty="0">
                <a:solidFill>
                  <a:schemeClr val="tx1"/>
                </a:solidFill>
                <a:effectLst/>
                <a:latin typeface="+mn-lt"/>
                <a:ea typeface="+mn-ea"/>
                <a:cs typeface="+mn-cs"/>
              </a:rPr>
              <a:t>.</a:t>
            </a:r>
            <a:endParaRPr lang="en-US" b="0" noProof="0" dirty="0"/>
          </a:p>
          <a:p>
            <a:endParaRPr lang="en-US" dirty="0"/>
          </a:p>
          <a:p>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121</a:t>
            </a:fld>
            <a:endParaRPr lang="en-US"/>
          </a:p>
        </p:txBody>
      </p:sp>
    </p:spTree>
    <p:extLst>
      <p:ext uri="{BB962C8B-B14F-4D97-AF65-F5344CB8AC3E}">
        <p14:creationId xmlns:p14="http://schemas.microsoft.com/office/powerpoint/2010/main" val="39530503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spcBef>
                <a:spcPts val="600"/>
              </a:spcBef>
              <a:spcAft>
                <a:spcPts val="600"/>
              </a:spcAft>
            </a:pPr>
            <a:r>
              <a:rPr lang="en-US" dirty="0">
                <a:latin typeface="Verdana"/>
                <a:cs typeface="Verdana"/>
              </a:rPr>
              <a:t>TOR – The Onion Router – It’s an anonymous communication system over the Internet</a:t>
            </a:r>
          </a:p>
          <a:p>
            <a:pPr>
              <a:lnSpc>
                <a:spcPct val="120000"/>
              </a:lnSpc>
              <a:spcBef>
                <a:spcPts val="600"/>
              </a:spcBef>
              <a:spcAft>
                <a:spcPts val="600"/>
              </a:spcAft>
            </a:pPr>
            <a:endParaRPr lang="en-US" dirty="0">
              <a:latin typeface="Verdana"/>
              <a:cs typeface="Verdana"/>
            </a:endParaRPr>
          </a:p>
          <a:p>
            <a:pPr>
              <a:lnSpc>
                <a:spcPct val="120000"/>
              </a:lnSpc>
            </a:pPr>
            <a:r>
              <a:rPr lang="en-US" dirty="0">
                <a:latin typeface="Verdana"/>
                <a:cs typeface="Verdana"/>
              </a:rPr>
              <a:t>Created in mid 1990’s</a:t>
            </a:r>
            <a:r>
              <a:rPr lang="en-US" baseline="0" dirty="0">
                <a:latin typeface="Verdana"/>
                <a:cs typeface="Verdana"/>
              </a:rPr>
              <a:t> for </a:t>
            </a:r>
            <a:r>
              <a:rPr lang="en-US" dirty="0">
                <a:latin typeface="Verdana"/>
                <a:cs typeface="Verdana"/>
              </a:rPr>
              <a:t>military use, it has been used with time as</a:t>
            </a:r>
          </a:p>
          <a:p>
            <a:pPr marL="628650" lvl="1" indent="-171450">
              <a:lnSpc>
                <a:spcPct val="120000"/>
              </a:lnSpc>
              <a:buFont typeface="Arial" panose="020B0604020202020204" pitchFamily="34" charset="0"/>
              <a:buChar char="•"/>
            </a:pPr>
            <a:r>
              <a:rPr lang="en-US" dirty="0">
                <a:latin typeface="Verdana"/>
                <a:cs typeface="Verdana"/>
              </a:rPr>
              <a:t>A way to circumvent censorship</a:t>
            </a:r>
          </a:p>
          <a:p>
            <a:pPr marL="628650" lvl="1" indent="-171450">
              <a:lnSpc>
                <a:spcPct val="120000"/>
              </a:lnSpc>
              <a:buFont typeface="Arial" panose="020B0604020202020204" pitchFamily="34" charset="0"/>
              <a:buChar char="•"/>
            </a:pPr>
            <a:r>
              <a:rPr lang="en-US" dirty="0">
                <a:latin typeface="Verdana"/>
                <a:cs typeface="Verdana"/>
              </a:rPr>
              <a:t>Suitable to gather anonymous reports/ data/ information by journalists</a:t>
            </a:r>
          </a:p>
          <a:p>
            <a:pPr marL="628650" lvl="1" indent="-171450">
              <a:lnSpc>
                <a:spcPct val="120000"/>
              </a:lnSpc>
              <a:buFont typeface="Arial" panose="020B0604020202020204" pitchFamily="34" charset="0"/>
              <a:buChar char="•"/>
            </a:pPr>
            <a:endParaRPr lang="en-US" dirty="0">
              <a:latin typeface="Verdana"/>
              <a:cs typeface="Verdana"/>
            </a:endParaRPr>
          </a:p>
          <a:p>
            <a:pPr>
              <a:lnSpc>
                <a:spcPct val="120000"/>
              </a:lnSpc>
            </a:pPr>
            <a:r>
              <a:rPr lang="en-US" dirty="0">
                <a:latin typeface="Verdana"/>
                <a:cs typeface="Verdana"/>
              </a:rPr>
              <a:t>Traffic encryption makes it resistant to eavesdropping and traffic analysis</a:t>
            </a:r>
          </a:p>
          <a:p>
            <a:endParaRPr lang="en-US" dirty="0"/>
          </a:p>
          <a:p>
            <a:r>
              <a:rPr lang="en-US" dirty="0"/>
              <a:t>A specific browser (the TOR browser) is needed to access websites on the </a:t>
            </a:r>
            <a:r>
              <a:rPr lang="en-US" dirty="0" err="1"/>
              <a:t>Darknets</a:t>
            </a:r>
            <a:r>
              <a:rPr lang="en-US" dirty="0"/>
              <a:t>, not accessible otherwise through usual browsers</a:t>
            </a:r>
            <a:r>
              <a:rPr lang="en-US" baseline="0" dirty="0"/>
              <a:t> such as Firefox, Explorer, Chrome, Opera, etc.</a:t>
            </a:r>
            <a:endParaRPr lang="en-US" dirty="0"/>
          </a:p>
        </p:txBody>
      </p:sp>
      <p:sp>
        <p:nvSpPr>
          <p:cNvPr id="4" name="Slide Number Placeholder 3"/>
          <p:cNvSpPr>
            <a:spLocks noGrp="1"/>
          </p:cNvSpPr>
          <p:nvPr>
            <p:ph type="sldNum" sz="quarter" idx="10"/>
          </p:nvPr>
        </p:nvSpPr>
        <p:spPr/>
        <p:txBody>
          <a:bodyPr/>
          <a:lstStyle/>
          <a:p>
            <a:fld id="{B2221978-7AB2-D644-A1FF-AF545A1745C1}" type="slidenum">
              <a:rPr lang="en-US" smtClean="0"/>
              <a:pPr/>
              <a:t>122</a:t>
            </a:fld>
            <a:endParaRPr lang="en-US"/>
          </a:p>
        </p:txBody>
      </p:sp>
    </p:spTree>
    <p:extLst>
      <p:ext uri="{BB962C8B-B14F-4D97-AF65-F5344CB8AC3E}">
        <p14:creationId xmlns:p14="http://schemas.microsoft.com/office/powerpoint/2010/main" val="94381820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r>
              <a:rPr lang="en-US" dirty="0"/>
              <a:t>Explanation should be given of the decoupling mechanism effected by the Middle relay and on the fact that information passes through a series of consecutive encryption steps, so that the address of the source is not</a:t>
            </a:r>
            <a:r>
              <a:rPr lang="en-US" baseline="0" dirty="0"/>
              <a:t> detectable at the destination.</a:t>
            </a:r>
            <a:endParaRPr lang="en-US" dirty="0"/>
          </a:p>
        </p:txBody>
      </p:sp>
      <p:sp>
        <p:nvSpPr>
          <p:cNvPr id="4" name="Foliennummernplatzhalter 3"/>
          <p:cNvSpPr>
            <a:spLocks noGrp="1"/>
          </p:cNvSpPr>
          <p:nvPr>
            <p:ph type="sldNum" sz="quarter" idx="10"/>
          </p:nvPr>
        </p:nvSpPr>
        <p:spPr/>
        <p:txBody>
          <a:bodyPr/>
          <a:lstStyle/>
          <a:p>
            <a:fld id="{B2221978-7AB2-D644-A1FF-AF545A1745C1}" type="slidenum">
              <a:rPr lang="en-US" smtClean="0"/>
              <a:pPr/>
              <a:t>123</a:t>
            </a:fld>
            <a:endParaRPr lang="en-US"/>
          </a:p>
        </p:txBody>
      </p:sp>
    </p:spTree>
    <p:extLst>
      <p:ext uri="{BB962C8B-B14F-4D97-AF65-F5344CB8AC3E}">
        <p14:creationId xmlns:p14="http://schemas.microsoft.com/office/powerpoint/2010/main" val="395305038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B2221978-7AB2-D644-A1FF-AF545A1745C1}" type="slidenum">
              <a:rPr lang="en-US" smtClean="0"/>
              <a:pPr/>
              <a:t>124</a:t>
            </a:fld>
            <a:endParaRPr lang="en-US"/>
          </a:p>
        </p:txBody>
      </p:sp>
    </p:spTree>
    <p:extLst>
      <p:ext uri="{BB962C8B-B14F-4D97-AF65-F5344CB8AC3E}">
        <p14:creationId xmlns:p14="http://schemas.microsoft.com/office/powerpoint/2010/main" val="39530503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endParaRPr lang="en-US"/>
          </a:p>
        </p:txBody>
      </p:sp>
      <p:sp>
        <p:nvSpPr>
          <p:cNvPr id="4" name="Foliennummernplatzhalter 3"/>
          <p:cNvSpPr>
            <a:spLocks noGrp="1"/>
          </p:cNvSpPr>
          <p:nvPr>
            <p:ph type="sldNum" sz="quarter" idx="10"/>
          </p:nvPr>
        </p:nvSpPr>
        <p:spPr/>
        <p:txBody>
          <a:bodyPr/>
          <a:lstStyle/>
          <a:p>
            <a:fld id="{B2221978-7AB2-D644-A1FF-AF545A1745C1}" type="slidenum">
              <a:rPr lang="en-US" smtClean="0"/>
              <a:pPr/>
              <a:t>125</a:t>
            </a:fld>
            <a:endParaRPr lang="en-US"/>
          </a:p>
        </p:txBody>
      </p:sp>
    </p:spTree>
    <p:extLst>
      <p:ext uri="{BB962C8B-B14F-4D97-AF65-F5344CB8AC3E}">
        <p14:creationId xmlns:p14="http://schemas.microsoft.com/office/powerpoint/2010/main" val="39530503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0630" y="2735035"/>
            <a:ext cx="6229350" cy="1820636"/>
          </a:xfrm>
        </p:spPr>
        <p:txBody>
          <a:bodyPr anchor="b">
            <a:normAutofit/>
          </a:bodyPr>
          <a:lstStyle>
            <a:lvl1pPr algn="ctr">
              <a:defRPr sz="3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30630" y="5216979"/>
            <a:ext cx="3077934" cy="791936"/>
          </a:xfrm>
        </p:spPr>
        <p:txBody>
          <a:bodyPr>
            <a:normAutofit/>
          </a:bodyPr>
          <a:lstStyle>
            <a:lvl1pPr marL="0" indent="0" algn="ctr">
              <a:buNone/>
              <a:defRPr sz="2000" b="1" i="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420068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1045028"/>
            <a:ext cx="2949178" cy="1507671"/>
          </a:xfrm>
        </p:spPr>
        <p:txBody>
          <a:bodyPr anchor="b"/>
          <a:lstStyle>
            <a:lvl1pPr>
              <a:defRPr sz="3200" b="1">
                <a:solidFill>
                  <a:srgbClr val="005E8E"/>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1045028"/>
            <a:ext cx="4629150" cy="5119008"/>
          </a:xfrm>
        </p:spPr>
        <p:txBody>
          <a:bodyPr anchor="t">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612570"/>
            <a:ext cx="2949178" cy="355146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DCF8A3FA-4EB1-4A10-9AFE-2313F8D14348}" type="slidenum">
              <a:rPr lang="en-GB" smtClean="0"/>
              <a:t>‹#›</a:t>
            </a:fld>
            <a:endParaRPr lang="en-GB"/>
          </a:p>
        </p:txBody>
      </p:sp>
    </p:spTree>
    <p:extLst>
      <p:ext uri="{BB962C8B-B14F-4D97-AF65-F5344CB8AC3E}">
        <p14:creationId xmlns:p14="http://schemas.microsoft.com/office/powerpoint/2010/main" val="7437063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28650" y="963499"/>
            <a:ext cx="7886700" cy="1126670"/>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2179863"/>
            <a:ext cx="7886700" cy="3997099"/>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D7EA9C4C-AC6A-490B-A902-7E48F5BEA41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355094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1111623"/>
            <a:ext cx="1971675" cy="5065339"/>
          </a:xfrm>
        </p:spPr>
        <p:txBody>
          <a:bodyPr vert="eaVert">
            <a:normAutofit/>
          </a:bodyPr>
          <a:lstStyle>
            <a:lvl1pPr>
              <a:defRPr sz="4000">
                <a:solidFill>
                  <a:srgbClr val="005E8E"/>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28650" y="1111623"/>
            <a:ext cx="5800725" cy="5065340"/>
          </a:xfrm>
        </p:spPr>
        <p:txBody>
          <a:bodyPr vert="eaVert"/>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CC09C25C-8921-4FF5-B354-D78C972E2AC3}"/>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31683043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quarter" idx="1"/>
          </p:nvPr>
        </p:nvSpPr>
        <p:spPr>
          <a:xfrm>
            <a:off x="468313" y="1557338"/>
            <a:ext cx="4038600" cy="2190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quarter" idx="2"/>
          </p:nvPr>
        </p:nvSpPr>
        <p:spPr>
          <a:xfrm>
            <a:off x="468313" y="3900488"/>
            <a:ext cx="4038600" cy="21923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half" idx="3"/>
          </p:nvPr>
        </p:nvSpPr>
        <p:spPr>
          <a:xfrm>
            <a:off x="4659313" y="1557338"/>
            <a:ext cx="4038600"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p:cNvSpPr>
            <a:spLocks noGrp="1" noChangeArrowheads="1"/>
          </p:cNvSpPr>
          <p:nvPr>
            <p:ph type="dt" sz="half" idx="10"/>
          </p:nvPr>
        </p:nvSpPr>
        <p:spPr>
          <a:ln/>
        </p:spPr>
        <p:txBody>
          <a:bodyPr/>
          <a:lstStyle>
            <a:lvl1pPr>
              <a:defRPr/>
            </a:lvl1pPr>
          </a:lstStyle>
          <a:p>
            <a:pPr>
              <a:defRPr/>
            </a:pPr>
            <a:fld id="{ECC18B51-9CBC-2241-B53D-BE644EB23E06}" type="datetime1">
              <a:rPr lang="en-US" smtClean="0"/>
              <a:pPr>
                <a:defRPr/>
              </a:pPr>
              <a:t>11/10/2023</a:t>
            </a:fld>
            <a:endParaRPr lang="en-GB"/>
          </a:p>
        </p:txBody>
      </p:sp>
      <p:sp>
        <p:nvSpPr>
          <p:cNvPr id="7"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0858414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29600" cy="1143000"/>
          </a:xfrm>
          <a:prstGeom prst="rect">
            <a:avLst/>
          </a:prstGeom>
        </p:spPr>
        <p:txBody>
          <a:bodyPr/>
          <a:lstStyle/>
          <a:p>
            <a:r>
              <a:rPr lang="en-US"/>
              <a:t>Click to edit Master title style</a:t>
            </a:r>
            <a:endParaRPr lang="en-GB"/>
          </a:p>
        </p:txBody>
      </p:sp>
      <p:sp>
        <p:nvSpPr>
          <p:cNvPr id="3" name="Content Placeholder 2"/>
          <p:cNvSpPr>
            <a:spLocks noGrp="1"/>
          </p:cNvSpPr>
          <p:nvPr>
            <p:ph sz="half" idx="1"/>
          </p:nvPr>
        </p:nvSpPr>
        <p:spPr>
          <a:xfrm>
            <a:off x="468313" y="1557338"/>
            <a:ext cx="4038600"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659313" y="1557338"/>
            <a:ext cx="4038600"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0BF12D66-79F4-A043-96F4-AA90AF326B99}" type="datetime1">
              <a:rPr lang="en-US" smtClean="0"/>
              <a:pPr>
                <a:defRPr/>
              </a:pPr>
              <a:t>11/10/2023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1846391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29600" cy="1143000"/>
          </a:xfrm>
          <a:prstGeom prst="rect">
            <a:avLst/>
          </a:prstGeom>
        </p:spPr>
        <p:txBody>
          <a:bodyPr/>
          <a:lstStyle/>
          <a:p>
            <a:r>
              <a:rPr lang="en-US"/>
              <a:t>Click to edit Master title style</a:t>
            </a:r>
            <a:endParaRPr lang="en-GB"/>
          </a:p>
        </p:txBody>
      </p:sp>
      <p:sp>
        <p:nvSpPr>
          <p:cNvPr id="3" name="ClipArt Placeholder 2"/>
          <p:cNvSpPr>
            <a:spLocks noGrp="1"/>
          </p:cNvSpPr>
          <p:nvPr>
            <p:ph type="clipArt" sz="half" idx="1"/>
          </p:nvPr>
        </p:nvSpPr>
        <p:spPr>
          <a:xfrm>
            <a:off x="468313" y="1557338"/>
            <a:ext cx="4038600" cy="4535487"/>
          </a:xfrm>
        </p:spPr>
        <p:txBody>
          <a:bodyPr/>
          <a:lstStyle/>
          <a:p>
            <a:pPr lvl="0"/>
            <a:endParaRPr lang="en-GB" noProof="0"/>
          </a:p>
        </p:txBody>
      </p:sp>
      <p:sp>
        <p:nvSpPr>
          <p:cNvPr id="4" name="Text Placeholder 3"/>
          <p:cNvSpPr>
            <a:spLocks noGrp="1"/>
          </p:cNvSpPr>
          <p:nvPr>
            <p:ph type="body" sz="half" idx="2"/>
          </p:nvPr>
        </p:nvSpPr>
        <p:spPr>
          <a:xfrm>
            <a:off x="4659313" y="1557338"/>
            <a:ext cx="4038600" cy="4535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C19DFA51-F258-7841-BBA6-69AC11A15E33}" type="datetime1">
              <a:rPr lang="en-US" smtClean="0"/>
              <a:pPr>
                <a:defRPr/>
              </a:pPr>
              <a:t>11/10/2023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37965145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260350"/>
            <a:ext cx="8229600" cy="1143000"/>
          </a:xfrm>
          <a:prstGeom prst="rect">
            <a:avLst/>
          </a:prstGeom>
        </p:spPr>
        <p:txBody>
          <a:bodyPr/>
          <a:lstStyle/>
          <a:p>
            <a:r>
              <a:rPr lang="en-US"/>
              <a:t>Click to edit Master title style</a:t>
            </a:r>
            <a:endParaRPr lang="en-GB"/>
          </a:p>
        </p:txBody>
      </p:sp>
      <p:sp>
        <p:nvSpPr>
          <p:cNvPr id="3" name="Text Placeholder 2"/>
          <p:cNvSpPr>
            <a:spLocks noGrp="1"/>
          </p:cNvSpPr>
          <p:nvPr>
            <p:ph type="body" sz="half" idx="1"/>
          </p:nvPr>
        </p:nvSpPr>
        <p:spPr>
          <a:xfrm>
            <a:off x="468313" y="1484313"/>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59313" y="1484313"/>
            <a:ext cx="4038600" cy="4525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fld id="{A4C343FD-6BC3-A646-BD03-11CCBDED0FDF}" type="datetime1">
              <a:rPr lang="en-US" smtClean="0"/>
              <a:pPr>
                <a:defRPr/>
              </a:pPr>
              <a:t>11/10/2023</a:t>
            </a:fld>
            <a:endParaRPr lang="en-GB"/>
          </a:p>
        </p:txBody>
      </p:sp>
      <p:sp>
        <p:nvSpPr>
          <p:cNvPr id="6" name="Rectangle 5"/>
          <p:cNvSpPr>
            <a:spLocks noGrp="1" noChangeArrowheads="1"/>
          </p:cNvSpPr>
          <p:nvPr>
            <p:ph type="ftr" sz="quarter" idx="11"/>
          </p:nvPr>
        </p:nvSpPr>
        <p:spPr>
          <a:ln/>
        </p:spPr>
        <p:txBody>
          <a:bodyPr/>
          <a:lstStyle>
            <a:lvl1pPr>
              <a:defRPr/>
            </a:lvl1pPr>
          </a:lstStyle>
          <a:p>
            <a:pPr>
              <a:defRPr/>
            </a:pPr>
            <a:endParaRPr lang="en-GB"/>
          </a:p>
        </p:txBody>
      </p:sp>
    </p:spTree>
    <p:extLst>
      <p:ext uri="{BB962C8B-B14F-4D97-AF65-F5344CB8AC3E}">
        <p14:creationId xmlns:p14="http://schemas.microsoft.com/office/powerpoint/2010/main" val="2006096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845480"/>
          </a:xfrm>
        </p:spPr>
        <p:txBody>
          <a:bodyPr anchor="b">
            <a:normAutofit/>
          </a:bodyPr>
          <a:lstStyle>
            <a:lvl1pPr algn="ctr">
              <a:defRPr sz="4500" b="1">
                <a:solidFill>
                  <a:srgbClr val="005E8E"/>
                </a:solidFill>
                <a:latin typeface="+mn-lt"/>
              </a:defRPr>
            </a:lvl1pPr>
          </a:lstStyle>
          <a:p>
            <a:r>
              <a:rPr lang="en-US"/>
              <a:t>Click to edit Master title style</a:t>
            </a:r>
            <a:endParaRPr lang="en-US" dirty="0"/>
          </a:p>
        </p:txBody>
      </p:sp>
      <p:sp>
        <p:nvSpPr>
          <p:cNvPr id="3" name="Subtitle 2"/>
          <p:cNvSpPr>
            <a:spLocks noGrp="1"/>
          </p:cNvSpPr>
          <p:nvPr>
            <p:ph type="subTitle" idx="1"/>
          </p:nvPr>
        </p:nvSpPr>
        <p:spPr>
          <a:xfrm>
            <a:off x="1143000" y="4261756"/>
            <a:ext cx="6858000" cy="996043"/>
          </a:xfrm>
        </p:spPr>
        <p:txBody>
          <a:bodyPr/>
          <a:lstStyle>
            <a:lvl1pPr marL="0" indent="0" algn="ctr">
              <a:buNone/>
              <a:defRPr sz="2400" b="1" i="1">
                <a:solidFill>
                  <a:srgbClr val="005E8E"/>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Slide Number Placeholder 5">
            <a:extLst>
              <a:ext uri="{FF2B5EF4-FFF2-40B4-BE49-F238E27FC236}">
                <a16:creationId xmlns:a16="http://schemas.microsoft.com/office/drawing/2014/main" id="{0A38B994-6D08-4BA4-AE2D-186DFD1EE049}"/>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67252458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064303"/>
            <a:ext cx="7886700" cy="10096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628650" y="2253343"/>
            <a:ext cx="7886700" cy="3923620"/>
          </a:xfrm>
        </p:spPr>
        <p:txBody>
          <a:bodyPr/>
          <a:lstStyle>
            <a:lvl1pPr>
              <a:defRPr sz="2400" b="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85947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1257579"/>
          </a:xfrm>
        </p:spPr>
        <p:txBody>
          <a:bodyPr anchor="b">
            <a:normAutofit/>
          </a:bodyPr>
          <a:lstStyle>
            <a:lvl1pPr>
              <a:defRPr sz="45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3888" y="3110754"/>
            <a:ext cx="7886700" cy="2978898"/>
          </a:xfrm>
          <a:solidFill>
            <a:srgbClr val="005E8E"/>
          </a:solidFill>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Slide Number Placeholder 5">
            <a:extLst>
              <a:ext uri="{FF2B5EF4-FFF2-40B4-BE49-F238E27FC236}">
                <a16:creationId xmlns:a16="http://schemas.microsoft.com/office/drawing/2014/main" id="{48AE3919-D0EC-4ACD-A757-9B1CCECADEE4}"/>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6011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1111624"/>
            <a:ext cx="7886700" cy="898606"/>
          </a:xfrm>
          <a:custGeom>
            <a:avLst/>
            <a:gdLst>
              <a:gd name="connsiteX0" fmla="*/ 0 w 7886700"/>
              <a:gd name="connsiteY0" fmla="*/ 0 h 898606"/>
              <a:gd name="connsiteX1" fmla="*/ 578358 w 7886700"/>
              <a:gd name="connsiteY1" fmla="*/ 0 h 898606"/>
              <a:gd name="connsiteX2" fmla="*/ 1314450 w 7886700"/>
              <a:gd name="connsiteY2" fmla="*/ 0 h 898606"/>
              <a:gd name="connsiteX3" fmla="*/ 1813941 w 7886700"/>
              <a:gd name="connsiteY3" fmla="*/ 0 h 898606"/>
              <a:gd name="connsiteX4" fmla="*/ 2471166 w 7886700"/>
              <a:gd name="connsiteY4" fmla="*/ 0 h 898606"/>
              <a:gd name="connsiteX5" fmla="*/ 2891790 w 7886700"/>
              <a:gd name="connsiteY5" fmla="*/ 0 h 898606"/>
              <a:gd name="connsiteX6" fmla="*/ 3706749 w 7886700"/>
              <a:gd name="connsiteY6" fmla="*/ 0 h 898606"/>
              <a:gd name="connsiteX7" fmla="*/ 4127373 w 7886700"/>
              <a:gd name="connsiteY7" fmla="*/ 0 h 898606"/>
              <a:gd name="connsiteX8" fmla="*/ 4626864 w 7886700"/>
              <a:gd name="connsiteY8" fmla="*/ 0 h 898606"/>
              <a:gd name="connsiteX9" fmla="*/ 5284089 w 7886700"/>
              <a:gd name="connsiteY9" fmla="*/ 0 h 898606"/>
              <a:gd name="connsiteX10" fmla="*/ 6020181 w 7886700"/>
              <a:gd name="connsiteY10" fmla="*/ 0 h 898606"/>
              <a:gd name="connsiteX11" fmla="*/ 6598539 w 7886700"/>
              <a:gd name="connsiteY11" fmla="*/ 0 h 898606"/>
              <a:gd name="connsiteX12" fmla="*/ 7098030 w 7886700"/>
              <a:gd name="connsiteY12" fmla="*/ 0 h 898606"/>
              <a:gd name="connsiteX13" fmla="*/ 7886700 w 7886700"/>
              <a:gd name="connsiteY13" fmla="*/ 0 h 898606"/>
              <a:gd name="connsiteX14" fmla="*/ 7886700 w 7886700"/>
              <a:gd name="connsiteY14" fmla="*/ 449303 h 898606"/>
              <a:gd name="connsiteX15" fmla="*/ 7886700 w 7886700"/>
              <a:gd name="connsiteY15" fmla="*/ 898606 h 898606"/>
              <a:gd name="connsiteX16" fmla="*/ 7150608 w 7886700"/>
              <a:gd name="connsiteY16" fmla="*/ 898606 h 898606"/>
              <a:gd name="connsiteX17" fmla="*/ 6651117 w 7886700"/>
              <a:gd name="connsiteY17" fmla="*/ 898606 h 898606"/>
              <a:gd name="connsiteX18" fmla="*/ 6072759 w 7886700"/>
              <a:gd name="connsiteY18" fmla="*/ 898606 h 898606"/>
              <a:gd name="connsiteX19" fmla="*/ 5415534 w 7886700"/>
              <a:gd name="connsiteY19" fmla="*/ 898606 h 898606"/>
              <a:gd name="connsiteX20" fmla="*/ 4994910 w 7886700"/>
              <a:gd name="connsiteY20" fmla="*/ 898606 h 898606"/>
              <a:gd name="connsiteX21" fmla="*/ 4337685 w 7886700"/>
              <a:gd name="connsiteY21" fmla="*/ 898606 h 898606"/>
              <a:gd name="connsiteX22" fmla="*/ 3680460 w 7886700"/>
              <a:gd name="connsiteY22" fmla="*/ 898606 h 898606"/>
              <a:gd name="connsiteX23" fmla="*/ 3180969 w 7886700"/>
              <a:gd name="connsiteY23" fmla="*/ 898606 h 898606"/>
              <a:gd name="connsiteX24" fmla="*/ 2760345 w 7886700"/>
              <a:gd name="connsiteY24" fmla="*/ 898606 h 898606"/>
              <a:gd name="connsiteX25" fmla="*/ 2181987 w 7886700"/>
              <a:gd name="connsiteY25" fmla="*/ 898606 h 898606"/>
              <a:gd name="connsiteX26" fmla="*/ 1367028 w 7886700"/>
              <a:gd name="connsiteY26" fmla="*/ 898606 h 898606"/>
              <a:gd name="connsiteX27" fmla="*/ 788670 w 7886700"/>
              <a:gd name="connsiteY27" fmla="*/ 898606 h 898606"/>
              <a:gd name="connsiteX28" fmla="*/ 0 w 7886700"/>
              <a:gd name="connsiteY28" fmla="*/ 898606 h 898606"/>
              <a:gd name="connsiteX29" fmla="*/ 0 w 7886700"/>
              <a:gd name="connsiteY29" fmla="*/ 440317 h 898606"/>
              <a:gd name="connsiteX30" fmla="*/ 0 w 7886700"/>
              <a:gd name="connsiteY30" fmla="*/ 0 h 89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86700" h="898606" fill="none" extrusionOk="0">
                <a:moveTo>
                  <a:pt x="0" y="0"/>
                </a:moveTo>
                <a:cubicBezTo>
                  <a:pt x="195292" y="-21074"/>
                  <a:pt x="336224" y="12306"/>
                  <a:pt x="578358" y="0"/>
                </a:cubicBezTo>
                <a:cubicBezTo>
                  <a:pt x="820492" y="-12306"/>
                  <a:pt x="1021439" y="-3393"/>
                  <a:pt x="1314450" y="0"/>
                </a:cubicBezTo>
                <a:cubicBezTo>
                  <a:pt x="1607461" y="3393"/>
                  <a:pt x="1664131" y="10189"/>
                  <a:pt x="1813941" y="0"/>
                </a:cubicBezTo>
                <a:cubicBezTo>
                  <a:pt x="1963751" y="-10189"/>
                  <a:pt x="2181052" y="8295"/>
                  <a:pt x="2471166" y="0"/>
                </a:cubicBezTo>
                <a:cubicBezTo>
                  <a:pt x="2761280" y="-8295"/>
                  <a:pt x="2742339" y="-8290"/>
                  <a:pt x="2891790" y="0"/>
                </a:cubicBezTo>
                <a:cubicBezTo>
                  <a:pt x="3041241" y="8290"/>
                  <a:pt x="3426953" y="31820"/>
                  <a:pt x="3706749" y="0"/>
                </a:cubicBezTo>
                <a:cubicBezTo>
                  <a:pt x="3986545" y="-31820"/>
                  <a:pt x="3929874" y="-485"/>
                  <a:pt x="4127373" y="0"/>
                </a:cubicBezTo>
                <a:cubicBezTo>
                  <a:pt x="4324872" y="485"/>
                  <a:pt x="4497687" y="-2027"/>
                  <a:pt x="4626864" y="0"/>
                </a:cubicBezTo>
                <a:cubicBezTo>
                  <a:pt x="4756041" y="2027"/>
                  <a:pt x="5009808" y="-13914"/>
                  <a:pt x="5284089" y="0"/>
                </a:cubicBezTo>
                <a:cubicBezTo>
                  <a:pt x="5558370" y="13914"/>
                  <a:pt x="5682373" y="-15850"/>
                  <a:pt x="6020181" y="0"/>
                </a:cubicBezTo>
                <a:cubicBezTo>
                  <a:pt x="6357989" y="15850"/>
                  <a:pt x="6326190" y="6280"/>
                  <a:pt x="6598539" y="0"/>
                </a:cubicBezTo>
                <a:cubicBezTo>
                  <a:pt x="6870888" y="-6280"/>
                  <a:pt x="6920085" y="-2213"/>
                  <a:pt x="7098030" y="0"/>
                </a:cubicBezTo>
                <a:cubicBezTo>
                  <a:pt x="7275975" y="2213"/>
                  <a:pt x="7521648" y="29230"/>
                  <a:pt x="7886700" y="0"/>
                </a:cubicBezTo>
                <a:cubicBezTo>
                  <a:pt x="7884721" y="108245"/>
                  <a:pt x="7898948" y="338295"/>
                  <a:pt x="7886700" y="449303"/>
                </a:cubicBezTo>
                <a:cubicBezTo>
                  <a:pt x="7874452" y="560311"/>
                  <a:pt x="7866198" y="726180"/>
                  <a:pt x="7886700" y="898606"/>
                </a:cubicBezTo>
                <a:cubicBezTo>
                  <a:pt x="7678853" y="874656"/>
                  <a:pt x="7460024" y="887112"/>
                  <a:pt x="7150608" y="898606"/>
                </a:cubicBezTo>
                <a:cubicBezTo>
                  <a:pt x="6841192" y="910100"/>
                  <a:pt x="6825168" y="907546"/>
                  <a:pt x="6651117" y="898606"/>
                </a:cubicBezTo>
                <a:cubicBezTo>
                  <a:pt x="6477066" y="889666"/>
                  <a:pt x="6338245" y="897915"/>
                  <a:pt x="6072759" y="898606"/>
                </a:cubicBezTo>
                <a:cubicBezTo>
                  <a:pt x="5807273" y="899297"/>
                  <a:pt x="5675761" y="870279"/>
                  <a:pt x="5415534" y="898606"/>
                </a:cubicBezTo>
                <a:cubicBezTo>
                  <a:pt x="5155307" y="926933"/>
                  <a:pt x="5176474" y="877755"/>
                  <a:pt x="4994910" y="898606"/>
                </a:cubicBezTo>
                <a:cubicBezTo>
                  <a:pt x="4813346" y="919457"/>
                  <a:pt x="4501069" y="884830"/>
                  <a:pt x="4337685" y="898606"/>
                </a:cubicBezTo>
                <a:cubicBezTo>
                  <a:pt x="4174301" y="912382"/>
                  <a:pt x="3931716" y="884060"/>
                  <a:pt x="3680460" y="898606"/>
                </a:cubicBezTo>
                <a:cubicBezTo>
                  <a:pt x="3429205" y="913152"/>
                  <a:pt x="3338025" y="903618"/>
                  <a:pt x="3180969" y="898606"/>
                </a:cubicBezTo>
                <a:cubicBezTo>
                  <a:pt x="3023913" y="893594"/>
                  <a:pt x="2936236" y="907549"/>
                  <a:pt x="2760345" y="898606"/>
                </a:cubicBezTo>
                <a:cubicBezTo>
                  <a:pt x="2584454" y="889663"/>
                  <a:pt x="2356790" y="891915"/>
                  <a:pt x="2181987" y="898606"/>
                </a:cubicBezTo>
                <a:cubicBezTo>
                  <a:pt x="2007184" y="905297"/>
                  <a:pt x="1562870" y="863112"/>
                  <a:pt x="1367028" y="898606"/>
                </a:cubicBezTo>
                <a:cubicBezTo>
                  <a:pt x="1171186" y="934100"/>
                  <a:pt x="1069898" y="902727"/>
                  <a:pt x="788670" y="898606"/>
                </a:cubicBezTo>
                <a:cubicBezTo>
                  <a:pt x="507442" y="894485"/>
                  <a:pt x="223432" y="865317"/>
                  <a:pt x="0" y="898606"/>
                </a:cubicBezTo>
                <a:cubicBezTo>
                  <a:pt x="22844" y="752400"/>
                  <a:pt x="-9782" y="627885"/>
                  <a:pt x="0" y="440317"/>
                </a:cubicBezTo>
                <a:cubicBezTo>
                  <a:pt x="9782" y="252749"/>
                  <a:pt x="-3553" y="147521"/>
                  <a:pt x="0" y="0"/>
                </a:cubicBezTo>
                <a:close/>
              </a:path>
              <a:path w="7886700" h="898606" stroke="0" extrusionOk="0">
                <a:moveTo>
                  <a:pt x="0" y="0"/>
                </a:moveTo>
                <a:cubicBezTo>
                  <a:pt x="122704" y="14500"/>
                  <a:pt x="317424" y="3930"/>
                  <a:pt x="499491" y="0"/>
                </a:cubicBezTo>
                <a:cubicBezTo>
                  <a:pt x="681558" y="-3930"/>
                  <a:pt x="919994" y="31237"/>
                  <a:pt x="1314450" y="0"/>
                </a:cubicBezTo>
                <a:cubicBezTo>
                  <a:pt x="1708906" y="-31237"/>
                  <a:pt x="1647307" y="14438"/>
                  <a:pt x="1735074" y="0"/>
                </a:cubicBezTo>
                <a:cubicBezTo>
                  <a:pt x="1822841" y="-14438"/>
                  <a:pt x="2274496" y="6385"/>
                  <a:pt x="2550033" y="0"/>
                </a:cubicBezTo>
                <a:cubicBezTo>
                  <a:pt x="2825570" y="-6385"/>
                  <a:pt x="2990687" y="8444"/>
                  <a:pt x="3286125" y="0"/>
                </a:cubicBezTo>
                <a:cubicBezTo>
                  <a:pt x="3581563" y="-8444"/>
                  <a:pt x="3668821" y="21012"/>
                  <a:pt x="3785616" y="0"/>
                </a:cubicBezTo>
                <a:cubicBezTo>
                  <a:pt x="3902411" y="-21012"/>
                  <a:pt x="4194431" y="-25005"/>
                  <a:pt x="4363974" y="0"/>
                </a:cubicBezTo>
                <a:cubicBezTo>
                  <a:pt x="4533517" y="25005"/>
                  <a:pt x="4742928" y="-7804"/>
                  <a:pt x="4863465" y="0"/>
                </a:cubicBezTo>
                <a:cubicBezTo>
                  <a:pt x="4984002" y="7804"/>
                  <a:pt x="5316896" y="15003"/>
                  <a:pt x="5520690" y="0"/>
                </a:cubicBezTo>
                <a:cubicBezTo>
                  <a:pt x="5724485" y="-15003"/>
                  <a:pt x="5971797" y="7127"/>
                  <a:pt x="6335649" y="0"/>
                </a:cubicBezTo>
                <a:cubicBezTo>
                  <a:pt x="6699501" y="-7127"/>
                  <a:pt x="6649666" y="-6972"/>
                  <a:pt x="6756273" y="0"/>
                </a:cubicBezTo>
                <a:cubicBezTo>
                  <a:pt x="6862880" y="6972"/>
                  <a:pt x="7550410" y="-48378"/>
                  <a:pt x="7886700" y="0"/>
                </a:cubicBezTo>
                <a:cubicBezTo>
                  <a:pt x="7882019" y="111801"/>
                  <a:pt x="7876831" y="271665"/>
                  <a:pt x="7886700" y="422345"/>
                </a:cubicBezTo>
                <a:cubicBezTo>
                  <a:pt x="7896569" y="573026"/>
                  <a:pt x="7907020" y="694044"/>
                  <a:pt x="7886700" y="898606"/>
                </a:cubicBezTo>
                <a:cubicBezTo>
                  <a:pt x="7747996" y="930222"/>
                  <a:pt x="7472638" y="868425"/>
                  <a:pt x="7229475" y="898606"/>
                </a:cubicBezTo>
                <a:cubicBezTo>
                  <a:pt x="6986313" y="928787"/>
                  <a:pt x="6878421" y="880582"/>
                  <a:pt x="6572250" y="898606"/>
                </a:cubicBezTo>
                <a:cubicBezTo>
                  <a:pt x="6266079" y="916630"/>
                  <a:pt x="6274525" y="892700"/>
                  <a:pt x="6151626" y="898606"/>
                </a:cubicBezTo>
                <a:cubicBezTo>
                  <a:pt x="6028727" y="904512"/>
                  <a:pt x="5873470" y="891715"/>
                  <a:pt x="5652135" y="898606"/>
                </a:cubicBezTo>
                <a:cubicBezTo>
                  <a:pt x="5430800" y="905497"/>
                  <a:pt x="5370996" y="882266"/>
                  <a:pt x="5152644" y="898606"/>
                </a:cubicBezTo>
                <a:cubicBezTo>
                  <a:pt x="4934292" y="914946"/>
                  <a:pt x="4789638" y="923991"/>
                  <a:pt x="4574286" y="898606"/>
                </a:cubicBezTo>
                <a:cubicBezTo>
                  <a:pt x="4358934" y="873221"/>
                  <a:pt x="4277605" y="915043"/>
                  <a:pt x="4153662" y="898606"/>
                </a:cubicBezTo>
                <a:cubicBezTo>
                  <a:pt x="4029719" y="882169"/>
                  <a:pt x="3761634" y="913647"/>
                  <a:pt x="3575304" y="898606"/>
                </a:cubicBezTo>
                <a:cubicBezTo>
                  <a:pt x="3388974" y="883565"/>
                  <a:pt x="2977800" y="938274"/>
                  <a:pt x="2760345" y="898606"/>
                </a:cubicBezTo>
                <a:cubicBezTo>
                  <a:pt x="2542890" y="858938"/>
                  <a:pt x="2283708" y="876132"/>
                  <a:pt x="2103120" y="898606"/>
                </a:cubicBezTo>
                <a:cubicBezTo>
                  <a:pt x="1922533" y="921080"/>
                  <a:pt x="1782115" y="876537"/>
                  <a:pt x="1524762" y="898606"/>
                </a:cubicBezTo>
                <a:cubicBezTo>
                  <a:pt x="1267409" y="920675"/>
                  <a:pt x="1295275" y="906150"/>
                  <a:pt x="1104138" y="898606"/>
                </a:cubicBezTo>
                <a:cubicBezTo>
                  <a:pt x="913001" y="891062"/>
                  <a:pt x="367820" y="865925"/>
                  <a:pt x="0" y="898606"/>
                </a:cubicBezTo>
                <a:cubicBezTo>
                  <a:pt x="8530" y="790428"/>
                  <a:pt x="-19458" y="589111"/>
                  <a:pt x="0" y="476261"/>
                </a:cubicBezTo>
                <a:cubicBezTo>
                  <a:pt x="19458" y="363412"/>
                  <a:pt x="-7196" y="134630"/>
                  <a:pt x="0" y="0"/>
                </a:cubicBezTo>
                <a:close/>
              </a:path>
            </a:pathLst>
          </a:custGeom>
          <a:ln w="38100">
            <a:solidFill>
              <a:srgbClr val="005E8E"/>
            </a:solidFill>
            <a:extLst>
              <a:ext uri="{C807C97D-BFC1-408E-A445-0C87EB9F89A2}">
                <ask:lineSketchStyleProps xmlns:ask="http://schemas.microsoft.com/office/drawing/2018/sketchyshapes" sd="971909512">
                  <ask:type>
                    <ask:lineSketchFreehand/>
                  </ask:type>
                </ask:lineSketchStyleProps>
              </a:ext>
            </a:extLst>
          </a:ln>
        </p:spPr>
        <p:txBody>
          <a:bodyPr>
            <a:normAutofit/>
          </a:bodyPr>
          <a:lstStyle>
            <a:lvl1pPr>
              <a:defRPr sz="4000" b="1">
                <a:solidFill>
                  <a:srgbClr val="005E8E"/>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28650" y="2114549"/>
            <a:ext cx="3886200" cy="4062413"/>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2114549"/>
            <a:ext cx="3886200" cy="4062414"/>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4D8427B9-7570-4D50-9A1B-571BB5D3B2A7}"/>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3659079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8650" y="944221"/>
            <a:ext cx="7886700" cy="1022352"/>
          </a:xfrm>
        </p:spPr>
        <p:txBody>
          <a:bodyPr>
            <a:normAutofit/>
          </a:bodyPr>
          <a:lstStyle>
            <a:lvl1pPr>
              <a:defRPr sz="4000" b="1">
                <a:solidFill>
                  <a:srgbClr val="005E8E"/>
                </a:solidFill>
              </a:defRPr>
            </a:lvl1pPr>
          </a:lstStyle>
          <a:p>
            <a:r>
              <a:rPr lang="en-US"/>
              <a:t>Click to edit Master title style</a:t>
            </a:r>
            <a:endParaRPr lang="en-US" dirty="0"/>
          </a:p>
        </p:txBody>
      </p:sp>
      <p:sp>
        <p:nvSpPr>
          <p:cNvPr id="3" name="Text Placeholder 2"/>
          <p:cNvSpPr>
            <a:spLocks noGrp="1"/>
          </p:cNvSpPr>
          <p:nvPr>
            <p:ph type="body" idx="1"/>
          </p:nvPr>
        </p:nvSpPr>
        <p:spPr>
          <a:xfrm>
            <a:off x="627459" y="1966573"/>
            <a:ext cx="3868340"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873829"/>
            <a:ext cx="3868340" cy="3315834"/>
          </a:xfrm>
        </p:spPr>
        <p:txBody>
          <a:bodyPr/>
          <a:lstStyle>
            <a:lvl1pPr>
              <a:lnSpc>
                <a:spcPct val="100000"/>
              </a:lnSpc>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7959" y="1966573"/>
            <a:ext cx="3887391" cy="823912"/>
          </a:xfrm>
          <a:solidFill>
            <a:srgbClr val="005E8E"/>
          </a:solidFill>
        </p:spPr>
        <p:txBody>
          <a:bodyPr anchor="b"/>
          <a:lstStyle>
            <a:lvl1pPr marL="0" indent="0">
              <a:buNone/>
              <a:defRPr sz="2400" b="1" i="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873827"/>
            <a:ext cx="3887391" cy="3315835"/>
          </a:xfrm>
        </p:spPr>
        <p:txBody>
          <a:bodyPr/>
          <a:lstStyle>
            <a:lvl1pPr>
              <a:defRPr sz="2400"/>
            </a:lvl1pPr>
            <a:lvl3pPr>
              <a:defRPr sz="20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5">
            <a:extLst>
              <a:ext uri="{FF2B5EF4-FFF2-40B4-BE49-F238E27FC236}">
                <a16:creationId xmlns:a16="http://schemas.microsoft.com/office/drawing/2014/main" id="{25768BDF-CF8C-4E6A-B64D-4BAED37CF42E}"/>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328557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28650" y="1001941"/>
            <a:ext cx="7886700" cy="1325563"/>
          </a:xfrm>
        </p:spPr>
        <p:txBody>
          <a:bodyPr>
            <a:normAutofit/>
          </a:bodyPr>
          <a:lstStyle>
            <a:lvl1pPr>
              <a:defRPr sz="4000" b="1">
                <a:solidFill>
                  <a:srgbClr val="005E8E"/>
                </a:solidFill>
              </a:defRPr>
            </a:lvl1pPr>
          </a:lstStyle>
          <a:p>
            <a:r>
              <a:rPr lang="en-US"/>
              <a:t>Click to edit Master title style</a:t>
            </a:r>
            <a:endParaRPr lang="en-US" dirty="0"/>
          </a:p>
        </p:txBody>
      </p:sp>
      <p:sp>
        <p:nvSpPr>
          <p:cNvPr id="4" name="Slide Number Placeholder 5">
            <a:extLst>
              <a:ext uri="{FF2B5EF4-FFF2-40B4-BE49-F238E27FC236}">
                <a16:creationId xmlns:a16="http://schemas.microsoft.com/office/drawing/2014/main" id="{09BEDAF7-EDB4-4016-918B-530B329B1011}"/>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2165678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F7CAF8D5-8C09-46D3-AF32-2EB2FE3A7DEF}"/>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2348184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7459" y="1048871"/>
            <a:ext cx="2949178" cy="1375922"/>
          </a:xfrm>
        </p:spPr>
        <p:txBody>
          <a:bodyPr anchor="b"/>
          <a:lstStyle>
            <a:lvl1pPr>
              <a:defRPr sz="3200" b="1">
                <a:solidFill>
                  <a:srgbClr val="005E8E"/>
                </a:solidFill>
              </a:defRPr>
            </a:lvl1pPr>
          </a:lstStyle>
          <a:p>
            <a:r>
              <a:rPr lang="en-US"/>
              <a:t>Click to edit Master title style</a:t>
            </a:r>
            <a:endParaRPr lang="en-US" dirty="0"/>
          </a:p>
        </p:txBody>
      </p:sp>
      <p:sp>
        <p:nvSpPr>
          <p:cNvPr id="3" name="Content Placeholder 2"/>
          <p:cNvSpPr>
            <a:spLocks noGrp="1"/>
          </p:cNvSpPr>
          <p:nvPr>
            <p:ph idx="1"/>
          </p:nvPr>
        </p:nvSpPr>
        <p:spPr>
          <a:xfrm>
            <a:off x="3887391" y="1048871"/>
            <a:ext cx="4629150" cy="5090672"/>
          </a:xfrm>
        </p:spPr>
        <p:txBody>
          <a:bodyPr/>
          <a:lstStyle>
            <a:lvl1pPr>
              <a:defRPr sz="2400"/>
            </a:lvl1pPr>
            <a:lvl2pPr>
              <a:defRPr sz="24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582471"/>
            <a:ext cx="2949178" cy="3557072"/>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Slide Number Placeholder 5">
            <a:extLst>
              <a:ext uri="{FF2B5EF4-FFF2-40B4-BE49-F238E27FC236}">
                <a16:creationId xmlns:a16="http://schemas.microsoft.com/office/drawing/2014/main" id="{EA9B1BD2-9498-4D9E-A752-27AD4491298C}"/>
              </a:ext>
            </a:extLst>
          </p:cNvPr>
          <p:cNvSpPr>
            <a:spLocks noGrp="1"/>
          </p:cNvSpPr>
          <p:nvPr>
            <p:ph type="sldNum" sz="quarter" idx="12"/>
          </p:nvPr>
        </p:nvSpPr>
        <p:spPr>
          <a:xfrm>
            <a:off x="3543300" y="6356351"/>
            <a:ext cx="2057400" cy="365125"/>
          </a:xfrm>
          <a:prstGeom prst="rect">
            <a:avLst/>
          </a:prstGeom>
        </p:spPr>
        <p:txBody>
          <a:bodyPr/>
          <a:lstStyle>
            <a:lvl1pPr algn="ctr">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566441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1045142"/>
            <a:ext cx="7886700" cy="107768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2212521"/>
            <a:ext cx="7886700" cy="396444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a:extLst>
              <a:ext uri="{FF2B5EF4-FFF2-40B4-BE49-F238E27FC236}">
                <a16:creationId xmlns:a16="http://schemas.microsoft.com/office/drawing/2014/main" id="{E324CDE4-C7C6-433A-8DD4-DA42A6990985}"/>
              </a:ext>
            </a:extLst>
          </p:cNvPr>
          <p:cNvSpPr>
            <a:spLocks noGrp="1"/>
          </p:cNvSpPr>
          <p:nvPr>
            <p:ph type="sldNum" sz="quarter" idx="4"/>
          </p:nvPr>
        </p:nvSpPr>
        <p:spPr>
          <a:xfrm>
            <a:off x="3543300" y="6356351"/>
            <a:ext cx="2057400" cy="365125"/>
          </a:xfrm>
          <a:prstGeom prst="rect">
            <a:avLst/>
          </a:prstGeom>
        </p:spPr>
        <p:txBody>
          <a:bodyPr/>
          <a:lstStyle>
            <a:lvl1pPr algn="ctr">
              <a:defRPr>
                <a:solidFill>
                  <a:schemeClr val="bg1"/>
                </a:solidFill>
              </a:defRPr>
            </a:lvl1pPr>
          </a:lstStyle>
          <a:p>
            <a:fld id="{DCF8A3FA-4EB1-4A10-9AFE-2313F8D14348}" type="slidenum">
              <a:rPr lang="en-GB" smtClean="0"/>
              <a:pPr/>
              <a:t>‹#›</a:t>
            </a:fld>
            <a:endParaRPr lang="en-GB" dirty="0"/>
          </a:p>
        </p:txBody>
      </p:sp>
    </p:spTree>
    <p:extLst>
      <p:ext uri="{BB962C8B-B14F-4D97-AF65-F5344CB8AC3E}">
        <p14:creationId xmlns:p14="http://schemas.microsoft.com/office/powerpoint/2010/main" val="1239013034"/>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Lst>
  <p:hf hdr="0" ftr="0" dt="0"/>
  <p:txStyles>
    <p:title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4.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hyperlink" Target="https://www.slideshare.net/wearesocialsg/digital-in-2017-global-overview" TargetMode="External"/><Relationship Id="rId2" Type="http://schemas.openxmlformats.org/officeDocument/2006/relationships/image" Target="../media/image83.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3.jpe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110.xml.rels><?xml version="1.0" encoding="UTF-8" standalone="yes"?>
<Relationships xmlns="http://schemas.openxmlformats.org/package/2006/relationships"><Relationship Id="rId2" Type="http://schemas.openxmlformats.org/officeDocument/2006/relationships/hyperlink" Target="http://www.wikipedia.com/" TargetMode="Externa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9.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114.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117.xml.rels><?xml version="1.0" encoding="UTF-8" standalone="yes"?>
<Relationships xmlns="http://schemas.openxmlformats.org/package/2006/relationships"><Relationship Id="rId3" Type="http://schemas.openxmlformats.org/officeDocument/2006/relationships/hyperlink" Target="http://www.anonymizer.com/" TargetMode="External"/><Relationship Id="rId2" Type="http://schemas.openxmlformats.org/officeDocument/2006/relationships/notesSlide" Target="../notesSlides/notesSlide93.xml"/><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87.png"/></Relationships>
</file>

<file path=ppt/slides/_rels/slide11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89.jpeg"/><Relationship Id="rId1" Type="http://schemas.openxmlformats.org/officeDocument/2006/relationships/slideLayout" Target="../slideLayouts/slideLayout3.xml"/><Relationship Id="rId4" Type="http://schemas.openxmlformats.org/officeDocument/2006/relationships/image" Target="../media/image90.jpeg"/></Relationships>
</file>

<file path=ppt/slides/_rels/slide119.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94.xml"/><Relationship Id="rId1" Type="http://schemas.openxmlformats.org/officeDocument/2006/relationships/slideLayout" Target="../slideLayouts/slideLayout3.xml"/><Relationship Id="rId6" Type="http://schemas.openxmlformats.org/officeDocument/2006/relationships/image" Target="../media/image94.jpeg"/><Relationship Id="rId5" Type="http://schemas.openxmlformats.org/officeDocument/2006/relationships/image" Target="../media/image93.jpeg"/><Relationship Id="rId4" Type="http://schemas.openxmlformats.org/officeDocument/2006/relationships/image" Target="../media/image92.jpeg"/><Relationship Id="rId9" Type="http://schemas.openxmlformats.org/officeDocument/2006/relationships/image" Target="../media/image97.jpeg"/></Relationships>
</file>

<file path=ppt/slides/_rels/slide12.xml.rels><?xml version="1.0" encoding="UTF-8" standalone="yes"?>
<Relationships xmlns="http://schemas.openxmlformats.org/package/2006/relationships"><Relationship Id="rId3" Type="http://schemas.openxmlformats.org/officeDocument/2006/relationships/hyperlink" Target="http://www.w3counter.com/globalstats.php" TargetMode="External"/><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6.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12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9.xml"/><Relationship Id="rId1" Type="http://schemas.openxmlformats.org/officeDocument/2006/relationships/slideLayout" Target="../slideLayouts/slideLayout3.xml"/><Relationship Id="rId5" Type="http://schemas.openxmlformats.org/officeDocument/2006/relationships/image" Target="../media/image104.png"/><Relationship Id="rId4" Type="http://schemas.openxmlformats.org/officeDocument/2006/relationships/image" Target="../media/image103.pn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2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hyperlink" Target="http://www.mozilla.org/" TargetMode="External"/><Relationship Id="rId13" Type="http://schemas.openxmlformats.org/officeDocument/2006/relationships/image" Target="../media/image25.jpeg"/><Relationship Id="rId18" Type="http://schemas.openxmlformats.org/officeDocument/2006/relationships/image" Target="../media/image29.png"/><Relationship Id="rId3" Type="http://schemas.openxmlformats.org/officeDocument/2006/relationships/notesSlide" Target="../notesSlides/notesSlide12.xml"/><Relationship Id="rId7" Type="http://schemas.openxmlformats.org/officeDocument/2006/relationships/image" Target="../media/image21.png"/><Relationship Id="rId12" Type="http://schemas.openxmlformats.org/officeDocument/2006/relationships/image" Target="../media/image24.png"/><Relationship Id="rId17" Type="http://schemas.openxmlformats.org/officeDocument/2006/relationships/hyperlink" Target="http://www.konqueror.org/features/browser.php" TargetMode="External"/><Relationship Id="rId2" Type="http://schemas.openxmlformats.org/officeDocument/2006/relationships/slideLayout" Target="../slideLayouts/slideLayout13.xml"/><Relationship Id="rId16" Type="http://schemas.openxmlformats.org/officeDocument/2006/relationships/image" Target="../media/image28.png"/><Relationship Id="rId1" Type="http://schemas.openxmlformats.org/officeDocument/2006/relationships/tags" Target="../tags/tag1.xml"/><Relationship Id="rId6" Type="http://schemas.openxmlformats.org/officeDocument/2006/relationships/image" Target="../media/image20.png"/><Relationship Id="rId11" Type="http://schemas.openxmlformats.org/officeDocument/2006/relationships/image" Target="../media/image23.png"/><Relationship Id="rId5" Type="http://schemas.openxmlformats.org/officeDocument/2006/relationships/image" Target="../media/image19.png"/><Relationship Id="rId15" Type="http://schemas.openxmlformats.org/officeDocument/2006/relationships/image" Target="../media/image27.jpeg"/><Relationship Id="rId10" Type="http://schemas.openxmlformats.org/officeDocument/2006/relationships/hyperlink" Target="http://galeon.sourceforge.net/" TargetMode="External"/><Relationship Id="rId4" Type="http://schemas.openxmlformats.org/officeDocument/2006/relationships/image" Target="../media/image18.png"/><Relationship Id="rId9" Type="http://schemas.openxmlformats.org/officeDocument/2006/relationships/image" Target="../media/image22.png"/><Relationship Id="rId14" Type="http://schemas.openxmlformats.org/officeDocument/2006/relationships/image" Target="../media/image26.png"/></Relationships>
</file>

<file path=ppt/slides/_rels/slide13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3.xml"/></Relationships>
</file>

<file path=ppt/slides/_rels/slide1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4.xml"/><Relationship Id="rId1" Type="http://schemas.openxmlformats.org/officeDocument/2006/relationships/slideLayout" Target="../slideLayouts/slideLayout3.xml"/><Relationship Id="rId4" Type="http://schemas.microsoft.com/office/2007/relationships/hdphoto" Target="../media/hdphoto1.wdp"/></Relationships>
</file>

<file path=ppt/slides/_rels/slide136.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13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6.xml"/><Relationship Id="rId1" Type="http://schemas.openxmlformats.org/officeDocument/2006/relationships/slideLayout" Target="../slideLayouts/slideLayout3.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13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7.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08.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www.w3schools.com/browsers/browsers_stats.asp" TargetMode="External"/><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110.xml"/><Relationship Id="rId1" Type="http://schemas.openxmlformats.org/officeDocument/2006/relationships/slideLayout" Target="../slideLayouts/slideLayout3.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14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1.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2.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1.png"/></Relationships>
</file>

<file path=ppt/slides/_rels/slide15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14.xml"/><Relationship Id="rId1" Type="http://schemas.openxmlformats.org/officeDocument/2006/relationships/slideLayout" Target="../slideLayouts/slideLayout3.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151.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png"/><Relationship Id="rId2" Type="http://schemas.openxmlformats.org/officeDocument/2006/relationships/notesSlide" Target="../notesSlides/notesSlide115.xml"/><Relationship Id="rId1" Type="http://schemas.openxmlformats.org/officeDocument/2006/relationships/slideLayout" Target="../slideLayouts/slideLayout3.xml"/><Relationship Id="rId6" Type="http://schemas.openxmlformats.org/officeDocument/2006/relationships/image" Target="../media/image135.png"/><Relationship Id="rId11" Type="http://schemas.openxmlformats.org/officeDocument/2006/relationships/image" Target="../media/image140.png"/><Relationship Id="rId5" Type="http://schemas.openxmlformats.org/officeDocument/2006/relationships/image" Target="../media/image134.png"/><Relationship Id="rId10" Type="http://schemas.openxmlformats.org/officeDocument/2006/relationships/image" Target="../media/image139.png"/><Relationship Id="rId4" Type="http://schemas.openxmlformats.org/officeDocument/2006/relationships/image" Target="../media/image133.png"/><Relationship Id="rId9" Type="http://schemas.openxmlformats.org/officeDocument/2006/relationships/image" Target="../media/image138.png"/></Relationships>
</file>

<file path=ppt/slides/_rels/slide152.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8.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17.xml"/><Relationship Id="rId1" Type="http://schemas.openxmlformats.org/officeDocument/2006/relationships/slideLayout" Target="../slideLayouts/slideLayout8.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9.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http://emailclientmarketshare.com/" TargetMode="External"/><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32.png"/></Relationships>
</file>

<file path=ppt/slides/_rels/slide16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3.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0.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3.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6.png"/><Relationship Id="rId2" Type="http://schemas.openxmlformats.org/officeDocument/2006/relationships/slideLayout" Target="../slideLayouts/slideLayout13.xml"/><Relationship Id="rId1" Type="http://schemas.openxmlformats.org/officeDocument/2006/relationships/tags" Target="../tags/tag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en.wikipedia.org/wiki/Ethernet"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tif"/><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52.tif"/><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video" Target="https://www.youtube.com/embed/PBWhzz_Gn10?ecver=1" TargetMode="External"/><Relationship Id="rId4" Type="http://schemas.openxmlformats.org/officeDocument/2006/relationships/image" Target="../media/image55.png"/></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4.xml"/><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3.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0.xml"/><Relationship Id="rId1" Type="http://schemas.openxmlformats.org/officeDocument/2006/relationships/slideLayout" Target="../slideLayouts/slideLayout15.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1.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15.xml"/></Relationships>
</file>

<file path=ppt/slides/_rels/slide5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16.xml"/><Relationship Id="rId1" Type="http://schemas.openxmlformats.org/officeDocument/2006/relationships/tags" Target="../tags/tag6.xml"/><Relationship Id="rId4" Type="http://schemas.openxmlformats.org/officeDocument/2006/relationships/image" Target="../media/image70.jpeg"/></Relationships>
</file>

<file path=ppt/slides/_rels/slide6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3.xml"/><Relationship Id="rId5" Type="http://schemas.openxmlformats.org/officeDocument/2006/relationships/image" Target="../media/image75.png"/><Relationship Id="rId4"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3.xml"/><Relationship Id="rId1" Type="http://schemas.openxmlformats.org/officeDocument/2006/relationships/tags" Target="../tags/tag7.xml"/></Relationships>
</file>

<file path=ppt/slides/_rels/slide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1.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3.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7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hyperlink" Target="http://images.google.com/imgres?imgurl=www.avatarsystems.net/adm/images/server.gif&amp;imgrefurl=http://www.avatarsystems.net/adm/hosting.htm&amp;hl=da&amp;h=200&amp;w=142&amp;prev=/images?q=server.gif&amp;svnum=10&amp;hl=da&amp;lr=&amp;ie=UTF-8&amp;oe=UTF-8&amp;sa=N" TargetMode="External"/><Relationship Id="rId7" Type="http://schemas.openxmlformats.org/officeDocument/2006/relationships/hyperlink" Target="http://images.google.com/imgres?imgurl=www.superiorcomputer.net/images/workstation.gif&amp;imgrefurl=http://www.superiorcomputer.net/body.html&amp;hl=da&amp;h=173&amp;w=200&amp;prev=/images?q=workstation.gif&amp;start=60&amp;svnum=10&amp;hl=da&amp;lr=&amp;ie=UTF-8&amp;oe=UTF-8&amp;sa=N" TargetMode="External"/><Relationship Id="rId2" Type="http://schemas.openxmlformats.org/officeDocument/2006/relationships/notesSlide" Target="../notesSlides/notesSlide67.xml"/><Relationship Id="rId1" Type="http://schemas.openxmlformats.org/officeDocument/2006/relationships/slideLayout" Target="../slideLayouts/slideLayout8.xml"/><Relationship Id="rId6" Type="http://schemas.openxmlformats.org/officeDocument/2006/relationships/image" Target="../media/image77.jpeg"/><Relationship Id="rId5" Type="http://schemas.openxmlformats.org/officeDocument/2006/relationships/hyperlink" Target="http://images.google.com/imgres?imgurl=www.myweb.ne.jp/images/server.gif&amp;imgrefurl=http://www.myweb.ne.jp/&amp;hl=da&amp;h=197&amp;w=144&amp;prev=/images?q=server.gif&amp;svnum=10&amp;hl=da&amp;lr=&amp;ie=UTF-8&amp;oe=UTF-8&amp;sa=N" TargetMode="External"/><Relationship Id="rId4" Type="http://schemas.openxmlformats.org/officeDocument/2006/relationships/image" Target="../media/image76.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1.xml"/><Relationship Id="rId1" Type="http://schemas.openxmlformats.org/officeDocument/2006/relationships/slideLayout" Target="../slideLayouts/slideLayout3.xml"/><Relationship Id="rId4" Type="http://schemas.openxmlformats.org/officeDocument/2006/relationships/image" Target="../media/image38.svg"/></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9.xml"/><Relationship Id="rId1" Type="http://schemas.openxmlformats.org/officeDocument/2006/relationships/slideLayout" Target="../slideLayouts/slideLayout5.xml"/><Relationship Id="rId4" Type="http://schemas.openxmlformats.org/officeDocument/2006/relationships/image" Target="../media/image9.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0630" y="2766826"/>
            <a:ext cx="6189488" cy="1733456"/>
          </a:xfrm>
          <a:ln/>
        </p:spPr>
        <p:txBody>
          <a:bodyPr anchor="ctr">
            <a:noAutofit/>
          </a:bodyPr>
          <a:lstStyle/>
          <a:p>
            <a:r>
              <a:rPr lang="en-US" sz="3600" dirty="0"/>
              <a:t>Introductory Cybercrime Training for Judges and Prosecutors</a:t>
            </a:r>
          </a:p>
        </p:txBody>
      </p:sp>
      <p:sp>
        <p:nvSpPr>
          <p:cNvPr id="3" name="Subtitle 2"/>
          <p:cNvSpPr>
            <a:spLocks noGrp="1"/>
          </p:cNvSpPr>
          <p:nvPr>
            <p:ph type="subTitle" idx="1"/>
          </p:nvPr>
        </p:nvSpPr>
        <p:spPr>
          <a:xfrm>
            <a:off x="130630" y="5181600"/>
            <a:ext cx="3078735" cy="887506"/>
          </a:xfrm>
          <a:ln/>
        </p:spPr>
        <p:txBody>
          <a:bodyPr anchor="ctr">
            <a:noAutofit/>
          </a:bodyPr>
          <a:lstStyle/>
          <a:p>
            <a:r>
              <a:rPr lang="en-US" sz="1900" dirty="0">
                <a:solidFill>
                  <a:srgbClr val="005E8E"/>
                </a:solidFill>
              </a:rPr>
              <a:t>Sessions 1.1.3</a:t>
            </a:r>
          </a:p>
          <a:p>
            <a:r>
              <a:rPr lang="en-US" sz="1900" dirty="0">
                <a:solidFill>
                  <a:srgbClr val="005E8E"/>
                </a:solidFill>
              </a:rPr>
              <a:t>Introduction to technology</a:t>
            </a:r>
          </a:p>
        </p:txBody>
      </p:sp>
      <p:sp>
        <p:nvSpPr>
          <p:cNvPr id="11" name="TextBox 13">
            <a:extLst>
              <a:ext uri="{FF2B5EF4-FFF2-40B4-BE49-F238E27FC236}">
                <a16:creationId xmlns:a16="http://schemas.microsoft.com/office/drawing/2014/main" id="{B5A8FA32-6067-4C85-964D-4DB78754BDD8}"/>
              </a:ext>
            </a:extLst>
          </p:cNvPr>
          <p:cNvSpPr txBox="1">
            <a:spLocks noChangeArrowheads="1"/>
          </p:cNvSpPr>
          <p:nvPr/>
        </p:nvSpPr>
        <p:spPr bwMode="auto">
          <a:xfrm>
            <a:off x="130630" y="1362635"/>
            <a:ext cx="3817937" cy="126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en-GB" altLang="en-US" b="1" dirty="0" err="1">
                <a:solidFill>
                  <a:schemeClr val="bg1"/>
                </a:solidFill>
                <a:latin typeface="Arial Narrow" panose="020B0606020202030204" pitchFamily="34" charset="0"/>
              </a:rPr>
              <a:t>iPROCEEDS</a:t>
            </a:r>
            <a:r>
              <a:rPr lang="en-GB" altLang="en-US" b="1" dirty="0">
                <a:solidFill>
                  <a:schemeClr val="bg1"/>
                </a:solidFill>
                <a:latin typeface="Arial Narrow" panose="020B0606020202030204" pitchFamily="34" charset="0"/>
              </a:rPr>
              <a:t> </a:t>
            </a:r>
          </a:p>
          <a:p>
            <a:pPr eaLnBrk="1" hangingPunct="1">
              <a:spcBef>
                <a:spcPct val="0"/>
              </a:spcBef>
              <a:buFontTx/>
              <a:buNone/>
            </a:pPr>
            <a:r>
              <a:rPr lang="en-GB" altLang="en-US" sz="1400" b="1" dirty="0">
                <a:solidFill>
                  <a:schemeClr val="bg1"/>
                </a:solidFill>
              </a:rPr>
              <a:t>Project on targeting crime proceeds on the Internet in South-eastern Europe and Turkey</a:t>
            </a:r>
            <a:endParaRPr lang="en-US" altLang="en-US" sz="1400" dirty="0">
              <a:solidFill>
                <a:schemeClr val="bg1"/>
              </a:solidFill>
            </a:endParaRPr>
          </a:p>
          <a:p>
            <a:pPr eaLnBrk="1" hangingPunct="1">
              <a:spcBef>
                <a:spcPct val="0"/>
              </a:spcBef>
              <a:buFontTx/>
              <a:buNone/>
            </a:pPr>
            <a:endParaRPr lang="en-GB" altLang="en-US" sz="1600" b="1" dirty="0">
              <a:solidFill>
                <a:schemeClr val="bg1"/>
              </a:solidFill>
              <a:latin typeface="Arial Narrow" panose="020B060602020203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Operating Systems</a:t>
            </a:r>
          </a:p>
        </p:txBody>
      </p:sp>
      <p:sp>
        <p:nvSpPr>
          <p:cNvPr id="3" name="Content Placeholder 2"/>
          <p:cNvSpPr>
            <a:spLocks noGrp="1"/>
          </p:cNvSpPr>
          <p:nvPr>
            <p:ph idx="1"/>
          </p:nvPr>
        </p:nvSpPr>
        <p:spPr>
          <a:xfrm>
            <a:off x="628650" y="1479176"/>
            <a:ext cx="7886700" cy="4697787"/>
          </a:xfrm>
        </p:spPr>
        <p:txBody>
          <a:bodyPr>
            <a:normAutofit/>
          </a:bodyPr>
          <a:lstStyle/>
          <a:p>
            <a:r>
              <a:rPr lang="en-GB" dirty="0">
                <a:latin typeface="Georgia" panose="02040502050405020303" pitchFamily="18" charset="0"/>
              </a:rPr>
              <a:t>An operating system is a software programme that allows the hardware to communicate with software programmes. Without an operating system the computer would not be able to function.  There are different types of operating system depending on the type of computer or other digital device.</a:t>
            </a:r>
          </a:p>
          <a:p>
            <a:endParaRPr lang="en-GB" dirty="0">
              <a:latin typeface="Georgia" panose="02040502050405020303" pitchFamily="18" charset="0"/>
            </a:endParaRPr>
          </a:p>
          <a:p>
            <a:r>
              <a:rPr lang="en-GB" dirty="0">
                <a:latin typeface="Georgia" panose="02040502050405020303" pitchFamily="18" charset="0"/>
              </a:rPr>
              <a:t>Most applications developed for computers are written for specific operating systems although it is now more common for them to be available for more than one platform.  </a:t>
            </a:r>
            <a:endParaRPr lang="en-US" dirty="0">
              <a:latin typeface="Georgia" panose="02040502050405020303" pitchFamily="18"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05DEEA88-982A-B391-9FD6-6B618D19ED94}"/>
              </a:ext>
            </a:extLst>
          </p:cNvPr>
          <p:cNvSpPr>
            <a:spLocks noGrp="1"/>
          </p:cNvSpPr>
          <p:nvPr>
            <p:ph type="title"/>
          </p:nvPr>
        </p:nvSpPr>
        <p:spPr>
          <a:xfrm>
            <a:off x="628650" y="1111624"/>
            <a:ext cx="7886700" cy="898606"/>
          </a:xfrm>
        </p:spPr>
        <p:txBody>
          <a:bodyPr/>
          <a:lstStyle/>
          <a:p>
            <a:pPr algn="ctr"/>
            <a:r>
              <a:rPr lang="en-US" dirty="0"/>
              <a:t>Internet Relay Chat </a:t>
            </a:r>
          </a:p>
        </p:txBody>
      </p:sp>
      <p:pic>
        <p:nvPicPr>
          <p:cNvPr id="48" name="Graphic 47" descr="Clipboard outline">
            <a:extLst>
              <a:ext uri="{FF2B5EF4-FFF2-40B4-BE49-F238E27FC236}">
                <a16:creationId xmlns:a16="http://schemas.microsoft.com/office/drawing/2014/main" id="{13DA11FC-1926-4DA3-B607-62698E03B51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470151"/>
            <a:ext cx="3886200" cy="3886200"/>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Internet Relay Chat</a:t>
            </a:r>
          </a:p>
        </p:txBody>
      </p:sp>
      <p:sp>
        <p:nvSpPr>
          <p:cNvPr id="3" name="Content Placeholder 2"/>
          <p:cNvSpPr>
            <a:spLocks noGrp="1"/>
          </p:cNvSpPr>
          <p:nvPr>
            <p:ph idx="1"/>
          </p:nvPr>
        </p:nvSpPr>
        <p:spPr>
          <a:xfrm>
            <a:off x="457200" y="1126068"/>
            <a:ext cx="8229600" cy="5000096"/>
          </a:xfrm>
        </p:spPr>
        <p:txBody>
          <a:bodyPr>
            <a:normAutofit/>
          </a:bodyPr>
          <a:lstStyle/>
          <a:p>
            <a:r>
              <a:rPr lang="en-GB" dirty="0">
                <a:latin typeface="Georgia" panose="02040502050405020303" pitchFamily="18" charset="0"/>
              </a:rPr>
              <a:t>Internet Relay Chat (IRC) is in effect a teleconferencing system that is somewhat dated but still used by criminals to communicate and exchange files. </a:t>
            </a:r>
          </a:p>
          <a:p>
            <a:r>
              <a:rPr lang="en-GB" dirty="0">
                <a:latin typeface="Georgia" panose="02040502050405020303" pitchFamily="18" charset="0"/>
              </a:rPr>
              <a:t>It works by a series of servers connecting to each other and sharing messages that are posted in “Channels”, which are text based, virtual meeting rooms. </a:t>
            </a:r>
          </a:p>
          <a:p>
            <a:r>
              <a:rPr lang="en-GB" dirty="0">
                <a:latin typeface="Georgia" panose="02040502050405020303" pitchFamily="18" charset="0"/>
              </a:rPr>
              <a:t>The discussion topics are listed and users who have an IRC client may connect to one or more channels at any time to engage in discussion with likeminded people. </a:t>
            </a:r>
          </a:p>
          <a:p>
            <a:r>
              <a:rPr lang="en-GB" dirty="0">
                <a:latin typeface="Georgia" panose="02040502050405020303" pitchFamily="18" charset="0"/>
              </a:rPr>
              <a:t>IRC is not the most user friendly service on the Internet and is mostly used by those who are more experienced and potentially older users. </a:t>
            </a:r>
            <a:endParaRPr lang="en-US" dirty="0">
              <a:latin typeface="Georgia" panose="02040502050405020303" pitchFamily="18"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877F902C-1AD6-9456-ED2D-9857CBE045A7}"/>
              </a:ext>
            </a:extLst>
          </p:cNvPr>
          <p:cNvSpPr>
            <a:spLocks noGrp="1"/>
          </p:cNvSpPr>
          <p:nvPr>
            <p:ph type="title"/>
          </p:nvPr>
        </p:nvSpPr>
        <p:spPr>
          <a:xfrm>
            <a:off x="628650" y="1111624"/>
            <a:ext cx="7886700" cy="898606"/>
          </a:xfrm>
        </p:spPr>
        <p:txBody>
          <a:bodyPr/>
          <a:lstStyle/>
          <a:p>
            <a:pPr algn="ctr"/>
            <a:r>
              <a:rPr lang="en-US" dirty="0"/>
              <a:t>Social Networking</a:t>
            </a:r>
          </a:p>
        </p:txBody>
      </p:sp>
      <p:pic>
        <p:nvPicPr>
          <p:cNvPr id="48" name="Graphic 47" descr="Clipboard outline">
            <a:extLst>
              <a:ext uri="{FF2B5EF4-FFF2-40B4-BE49-F238E27FC236}">
                <a16:creationId xmlns:a16="http://schemas.microsoft.com/office/drawing/2014/main" id="{294925DC-56A8-4D5E-BFAC-326D56E372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02655"/>
            <a:ext cx="3886200" cy="38862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Social Networking</a:t>
            </a:r>
          </a:p>
        </p:txBody>
      </p:sp>
      <p:sp>
        <p:nvSpPr>
          <p:cNvPr id="3" name="Content Placeholder 2"/>
          <p:cNvSpPr>
            <a:spLocks noGrp="1"/>
          </p:cNvSpPr>
          <p:nvPr>
            <p:ph idx="1"/>
          </p:nvPr>
        </p:nvSpPr>
        <p:spPr>
          <a:xfrm>
            <a:off x="457200" y="1210734"/>
            <a:ext cx="8229600" cy="4915430"/>
          </a:xfrm>
        </p:spPr>
        <p:txBody>
          <a:bodyPr>
            <a:normAutofit fontScale="92500" lnSpcReduction="10000"/>
          </a:bodyPr>
          <a:lstStyle/>
          <a:p>
            <a:pPr>
              <a:lnSpc>
                <a:spcPct val="120000"/>
              </a:lnSpc>
            </a:pPr>
            <a:r>
              <a:rPr lang="en-GB" dirty="0">
                <a:latin typeface="Georgia" panose="02040502050405020303" pitchFamily="18" charset="0"/>
              </a:rPr>
              <a:t>Instant Messaging and Social Networking have taken over as the </a:t>
            </a:r>
            <a:r>
              <a:rPr lang="en-GB" b="1" dirty="0">
                <a:latin typeface="Georgia" panose="02040502050405020303" pitchFamily="18" charset="0"/>
              </a:rPr>
              <a:t>communications tool of choice in recent years </a:t>
            </a:r>
            <a:r>
              <a:rPr lang="en-GB" dirty="0">
                <a:latin typeface="Georgia" panose="02040502050405020303" pitchFamily="18" charset="0"/>
              </a:rPr>
              <a:t>with many well known examples providing instant and user friendly access to other users throughout the world. </a:t>
            </a:r>
          </a:p>
          <a:p>
            <a:pPr>
              <a:lnSpc>
                <a:spcPct val="120000"/>
              </a:lnSpc>
            </a:pPr>
            <a:r>
              <a:rPr lang="en-GB" dirty="0">
                <a:latin typeface="Georgia" panose="02040502050405020303" pitchFamily="18" charset="0"/>
              </a:rPr>
              <a:t>The main feature of these sites is the ability to create a </a:t>
            </a:r>
            <a:r>
              <a:rPr lang="en-GB" b="1" dirty="0">
                <a:latin typeface="Georgia" panose="02040502050405020303" pitchFamily="18" charset="0"/>
              </a:rPr>
              <a:t>personal profile and share information </a:t>
            </a:r>
            <a:r>
              <a:rPr lang="en-GB" dirty="0">
                <a:latin typeface="Georgia" panose="02040502050405020303" pitchFamily="18" charset="0"/>
              </a:rPr>
              <a:t>about yourself and to meet new people.  It is possible to share photos music and videos. </a:t>
            </a:r>
          </a:p>
          <a:p>
            <a:pPr>
              <a:lnSpc>
                <a:spcPct val="120000"/>
              </a:lnSpc>
            </a:pPr>
            <a:r>
              <a:rPr lang="en-GB" dirty="0">
                <a:latin typeface="Georgia" panose="02040502050405020303" pitchFamily="18" charset="0"/>
              </a:rPr>
              <a:t>The amount of </a:t>
            </a:r>
            <a:r>
              <a:rPr lang="en-GB" b="1" dirty="0">
                <a:latin typeface="Georgia" panose="02040502050405020303" pitchFamily="18" charset="0"/>
              </a:rPr>
              <a:t>personal information </a:t>
            </a:r>
            <a:r>
              <a:rPr lang="en-GB" dirty="0">
                <a:latin typeface="Georgia" panose="02040502050405020303" pitchFamily="18" charset="0"/>
              </a:rPr>
              <a:t>that is posted by individuals can make them a </a:t>
            </a:r>
            <a:r>
              <a:rPr lang="en-GB" b="1" dirty="0">
                <a:latin typeface="Georgia" panose="02040502050405020303" pitchFamily="18" charset="0"/>
              </a:rPr>
              <a:t>target for criminals </a:t>
            </a:r>
            <a:r>
              <a:rPr lang="en-GB" dirty="0">
                <a:latin typeface="Georgia" panose="02040502050405020303" pitchFamily="18" charset="0"/>
              </a:rPr>
              <a:t>for example those involved in identity theft and those wishing to groom children.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Social Networking</a:t>
            </a:r>
          </a:p>
        </p:txBody>
      </p:sp>
      <p:sp>
        <p:nvSpPr>
          <p:cNvPr id="3" name="Content Placeholder 2"/>
          <p:cNvSpPr>
            <a:spLocks noGrp="1"/>
          </p:cNvSpPr>
          <p:nvPr>
            <p:ph idx="1"/>
          </p:nvPr>
        </p:nvSpPr>
        <p:spPr>
          <a:xfrm>
            <a:off x="457200" y="1319220"/>
            <a:ext cx="8229600" cy="4915430"/>
          </a:xfrm>
        </p:spPr>
        <p:txBody>
          <a:bodyPr>
            <a:normAutofit lnSpcReduction="10000"/>
          </a:bodyPr>
          <a:lstStyle/>
          <a:p>
            <a:pPr>
              <a:lnSpc>
                <a:spcPct val="120000"/>
              </a:lnSpc>
            </a:pPr>
            <a:r>
              <a:rPr lang="en-GB" dirty="0">
                <a:latin typeface="Georgia" panose="02040502050405020303" pitchFamily="18" charset="0"/>
              </a:rPr>
              <a:t>Social Networking sites are a </a:t>
            </a:r>
            <a:r>
              <a:rPr lang="en-GB" b="1" dirty="0">
                <a:latin typeface="Georgia" panose="02040502050405020303" pitchFamily="18" charset="0"/>
              </a:rPr>
              <a:t>very useful vehicle for law enforcement to gather information about suspects </a:t>
            </a:r>
            <a:r>
              <a:rPr lang="en-GB" dirty="0">
                <a:latin typeface="Georgia" panose="02040502050405020303" pitchFamily="18" charset="0"/>
              </a:rPr>
              <a:t>and illegal activities</a:t>
            </a:r>
          </a:p>
          <a:p>
            <a:pPr>
              <a:lnSpc>
                <a:spcPct val="120000"/>
              </a:lnSpc>
            </a:pPr>
            <a:endParaRPr lang="en-GB" dirty="0">
              <a:latin typeface="Georgia" panose="02040502050405020303" pitchFamily="18" charset="0"/>
            </a:endParaRPr>
          </a:p>
          <a:p>
            <a:pPr>
              <a:lnSpc>
                <a:spcPct val="120000"/>
              </a:lnSpc>
            </a:pPr>
            <a:r>
              <a:rPr lang="en-GB" b="1" dirty="0">
                <a:latin typeface="Georgia" panose="02040502050405020303" pitchFamily="18" charset="0"/>
              </a:rPr>
              <a:t>Instant messaging </a:t>
            </a:r>
            <a:r>
              <a:rPr lang="en-GB" dirty="0">
                <a:latin typeface="Georgia" panose="02040502050405020303" pitchFamily="18" charset="0"/>
              </a:rPr>
              <a:t>is a form of real time direct chat between two or more individuals using shared clients. </a:t>
            </a:r>
          </a:p>
          <a:p>
            <a:pPr>
              <a:lnSpc>
                <a:spcPct val="120000"/>
              </a:lnSpc>
            </a:pPr>
            <a:r>
              <a:rPr lang="en-GB" dirty="0">
                <a:latin typeface="Georgia" panose="02040502050405020303" pitchFamily="18" charset="0"/>
              </a:rPr>
              <a:t>This type of chat involves contact between known person as opposed to other types of chat that allow communication between unknown persons.  Criminals are known to use instant messaging as a method of communication.</a:t>
            </a:r>
          </a:p>
          <a:p>
            <a:pPr>
              <a:lnSpc>
                <a:spcPct val="120000"/>
              </a:lnSpc>
            </a:pPr>
            <a:endParaRPr lang="en-US" dirty="0"/>
          </a:p>
        </p:txBody>
      </p:sp>
    </p:spTree>
    <p:extLst>
      <p:ext uri="{BB962C8B-B14F-4D97-AF65-F5344CB8AC3E}">
        <p14:creationId xmlns:p14="http://schemas.microsoft.com/office/powerpoint/2010/main" val="372537634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algn="r"/>
            <a:r>
              <a:rPr lang="en-US" sz="3800" dirty="0">
                <a:solidFill>
                  <a:srgbClr val="FFFFFF"/>
                </a:solidFill>
                <a:latin typeface="Helvetica" panose="020B0604020202020204" pitchFamily="34" charset="0"/>
              </a:rPr>
              <a:t>How Prevalent is Social Networking</a:t>
            </a:r>
          </a:p>
        </p:txBody>
      </p:sp>
      <p:pic>
        <p:nvPicPr>
          <p:cNvPr id="7" name="Content Placeholder 6"/>
          <p:cNvPicPr>
            <a:picLocks noGrp="1" noChangeAspect="1"/>
          </p:cNvPicPr>
          <p:nvPr>
            <p:ph idx="1"/>
          </p:nvPr>
        </p:nvPicPr>
        <p:blipFill rotWithShape="1">
          <a:blip r:embed="rId3"/>
          <a:stretch/>
        </p:blipFill>
        <p:spPr>
          <a:xfrm>
            <a:off x="499120" y="1085864"/>
            <a:ext cx="8145759" cy="5091100"/>
          </a:xfrm>
          <a:prstGeom prst="rect">
            <a:avLst/>
          </a:prstGeom>
        </p:spPr>
      </p:pic>
      <p:sp>
        <p:nvSpPr>
          <p:cNvPr id="6" name="TextBox 5"/>
          <p:cNvSpPr txBox="1"/>
          <p:nvPr/>
        </p:nvSpPr>
        <p:spPr>
          <a:xfrm>
            <a:off x="3739648" y="6135373"/>
            <a:ext cx="1827744" cy="307777"/>
          </a:xfrm>
          <a:prstGeom prst="rect">
            <a:avLst/>
          </a:prstGeom>
          <a:noFill/>
        </p:spPr>
        <p:txBody>
          <a:bodyPr wrap="none" rtlCol="0">
            <a:spAutoFit/>
          </a:bodyPr>
          <a:lstStyle/>
          <a:p>
            <a:r>
              <a:rPr lang="en-US" sz="1400" dirty="0"/>
              <a:t>Source: statista.com</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Key Global Social Platforms</a:t>
            </a:r>
          </a:p>
        </p:txBody>
      </p:sp>
      <p:pic>
        <p:nvPicPr>
          <p:cNvPr id="9" name="Content Placeholder 8"/>
          <p:cNvPicPr>
            <a:picLocks noGrp="1" noChangeAspect="1"/>
          </p:cNvPicPr>
          <p:nvPr>
            <p:ph idx="1"/>
          </p:nvPr>
        </p:nvPicPr>
        <p:blipFill rotWithShape="1">
          <a:blip r:embed="rId3"/>
          <a:stretch/>
        </p:blipFill>
        <p:spPr>
          <a:xfrm>
            <a:off x="444537" y="1080106"/>
            <a:ext cx="8254926" cy="5159329"/>
          </a:xfrm>
          <a:prstGeom prst="rect">
            <a:avLst/>
          </a:prstGeom>
        </p:spPr>
      </p:pic>
      <p:sp>
        <p:nvSpPr>
          <p:cNvPr id="6" name="TextBox 5"/>
          <p:cNvSpPr txBox="1"/>
          <p:nvPr/>
        </p:nvSpPr>
        <p:spPr>
          <a:xfrm>
            <a:off x="3739649" y="6192086"/>
            <a:ext cx="1664701" cy="307777"/>
          </a:xfrm>
          <a:prstGeom prst="rect">
            <a:avLst/>
          </a:prstGeom>
          <a:noFill/>
        </p:spPr>
        <p:txBody>
          <a:bodyPr wrap="none" rtlCol="0">
            <a:spAutoFit/>
          </a:bodyPr>
          <a:lstStyle/>
          <a:p>
            <a:r>
              <a:rPr lang="en-US" sz="1400" dirty="0"/>
              <a:t>Source: statista.com</a:t>
            </a:r>
          </a:p>
        </p:txBody>
      </p:sp>
    </p:spTree>
    <p:extLst>
      <p:ext uri="{BB962C8B-B14F-4D97-AF65-F5344CB8AC3E}">
        <p14:creationId xmlns:p14="http://schemas.microsoft.com/office/powerpoint/2010/main" val="312710234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algn="r"/>
            <a:r>
              <a:rPr lang="en-US" dirty="0">
                <a:solidFill>
                  <a:srgbClr val="FFFFFF"/>
                </a:solidFill>
                <a:latin typeface="Helvetica" panose="020B0604020202020204" pitchFamily="34" charset="0"/>
              </a:rPr>
              <a:t>Social Network Use by Region 2017</a:t>
            </a:r>
          </a:p>
        </p:txBody>
      </p:sp>
      <p:pic>
        <p:nvPicPr>
          <p:cNvPr id="7" name="Content Placeholder 6"/>
          <p:cNvPicPr>
            <a:picLocks noGrp="1" noChangeAspect="1"/>
          </p:cNvPicPr>
          <p:nvPr>
            <p:ph idx="1"/>
          </p:nvPr>
        </p:nvPicPr>
        <p:blipFill rotWithShape="1">
          <a:blip r:embed="rId2"/>
          <a:stretch/>
        </p:blipFill>
        <p:spPr>
          <a:xfrm>
            <a:off x="545950" y="1105180"/>
            <a:ext cx="8052099" cy="5032562"/>
          </a:xfrm>
          <a:prstGeom prst="rect">
            <a:avLst/>
          </a:prstGeom>
        </p:spPr>
      </p:pic>
      <p:sp>
        <p:nvSpPr>
          <p:cNvPr id="6" name="TextBox 5"/>
          <p:cNvSpPr txBox="1"/>
          <p:nvPr/>
        </p:nvSpPr>
        <p:spPr>
          <a:xfrm>
            <a:off x="1021976" y="6115467"/>
            <a:ext cx="7422777" cy="307777"/>
          </a:xfrm>
          <a:prstGeom prst="rect">
            <a:avLst/>
          </a:prstGeom>
          <a:noFill/>
        </p:spPr>
        <p:txBody>
          <a:bodyPr wrap="square" rtlCol="0">
            <a:spAutoFit/>
          </a:bodyPr>
          <a:lstStyle/>
          <a:p>
            <a:r>
              <a:rPr lang="en-US" sz="1400" b="1" dirty="0">
                <a:solidFill>
                  <a:srgbClr val="FFFFFF"/>
                </a:solidFill>
                <a:hlinkClick r:id="rId3"/>
              </a:rPr>
              <a:t>https://www.slideshare.net/wearesocialsg/digital-in-2017-global-overview</a:t>
            </a:r>
            <a:r>
              <a:rPr lang="en-US" sz="1400" b="1" dirty="0">
                <a:solidFill>
                  <a:srgbClr val="FFFFFF"/>
                </a:solidFill>
              </a:rPr>
              <a:t> </a:t>
            </a:r>
            <a:endParaRPr lang="en-US" sz="1400" dirty="0"/>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algn="r"/>
            <a:r>
              <a:rPr lang="en-GB" sz="2800" dirty="0">
                <a:solidFill>
                  <a:srgbClr val="FFFFFF"/>
                </a:solidFill>
                <a:latin typeface="Helvetica" panose="020B0604020202020204" pitchFamily="34" charset="0"/>
              </a:rPr>
              <a:t>Post and be damned!</a:t>
            </a:r>
            <a:br>
              <a:rPr lang="en-GB" sz="2800" dirty="0">
                <a:solidFill>
                  <a:srgbClr val="FFFFFF"/>
                </a:solidFill>
                <a:latin typeface="Helvetica" panose="020B0604020202020204" pitchFamily="34" charset="0"/>
              </a:rPr>
            </a:br>
            <a:r>
              <a:rPr lang="en-GB" sz="2800" dirty="0">
                <a:solidFill>
                  <a:srgbClr val="FFFFFF"/>
                </a:solidFill>
                <a:latin typeface="Helvetica" panose="020B0604020202020204" pitchFamily="34" charset="0"/>
              </a:rPr>
              <a:t>aka “I didn’t expect it to be read by you!!”</a:t>
            </a:r>
          </a:p>
        </p:txBody>
      </p:sp>
      <p:sp>
        <p:nvSpPr>
          <p:cNvPr id="3" name="Content Placeholder 2"/>
          <p:cNvSpPr>
            <a:spLocks noGrp="1"/>
          </p:cNvSpPr>
          <p:nvPr>
            <p:ph idx="1"/>
          </p:nvPr>
        </p:nvSpPr>
        <p:spPr>
          <a:xfrm>
            <a:off x="7143768" y="1158793"/>
            <a:ext cx="1892656" cy="5245693"/>
          </a:xfrm>
          <a:solidFill>
            <a:schemeClr val="accent5">
              <a:lumMod val="90000"/>
            </a:schemeClr>
          </a:solidFill>
        </p:spPr>
        <p:txBody>
          <a:bodyPr>
            <a:normAutofit/>
          </a:bodyPr>
          <a:lstStyle/>
          <a:p>
            <a:pPr marL="0" indent="0">
              <a:buNone/>
            </a:pPr>
            <a:r>
              <a:rPr lang="en-GB" sz="2400" dirty="0">
                <a:latin typeface="Georgia" panose="02040502050405020303" pitchFamily="18" charset="0"/>
                <a:cs typeface="Times New Roman" pitchFamily="18" charset="0"/>
              </a:rPr>
              <a:t>Sacked for calling job ‘boring’ on </a:t>
            </a:r>
            <a:r>
              <a:rPr lang="en-GB" sz="2400" dirty="0" err="1">
                <a:latin typeface="Georgia" panose="02040502050405020303" pitchFamily="18" charset="0"/>
                <a:cs typeface="Times New Roman" pitchFamily="18" charset="0"/>
              </a:rPr>
              <a:t>Facebook</a:t>
            </a:r>
            <a:endParaRPr lang="en-GB" sz="2400" dirty="0">
              <a:latin typeface="Georgia" panose="02040502050405020303" pitchFamily="18" charset="0"/>
              <a:cs typeface="Times New Roman" pitchFamily="18" charset="0"/>
            </a:endParaRPr>
          </a:p>
          <a:p>
            <a:pPr marL="0" indent="0">
              <a:buNone/>
            </a:pPr>
            <a:r>
              <a:rPr lang="en-GB" sz="900" dirty="0">
                <a:latin typeface="Georgia" panose="02040502050405020303" pitchFamily="18" charset="0"/>
                <a:cs typeface="Arial" pitchFamily="34" charset="0"/>
              </a:rPr>
              <a:t>By Daily Telegraph Reporter</a:t>
            </a:r>
          </a:p>
          <a:p>
            <a:pPr marL="0" indent="0">
              <a:buNone/>
            </a:pPr>
            <a:endParaRPr lang="en-GB" sz="600" dirty="0">
              <a:latin typeface="Georgia" panose="02040502050405020303" pitchFamily="18" charset="0"/>
              <a:cs typeface="Arial" pitchFamily="34" charset="0"/>
            </a:endParaRPr>
          </a:p>
          <a:p>
            <a:pPr marL="0" indent="0" algn="just">
              <a:buNone/>
            </a:pPr>
            <a:r>
              <a:rPr lang="en-GB" sz="1050" b="0" dirty="0">
                <a:latin typeface="Georgia" panose="02040502050405020303" pitchFamily="18" charset="0"/>
                <a:cs typeface="Times New Roman" pitchFamily="18" charset="0"/>
              </a:rPr>
              <a:t>A TEENAGER has been sacked after calling her office job “boring” on </a:t>
            </a:r>
            <a:r>
              <a:rPr lang="en-GB" sz="1050" b="0" dirty="0" err="1">
                <a:latin typeface="Georgia" panose="02040502050405020303" pitchFamily="18" charset="0"/>
                <a:cs typeface="Times New Roman" pitchFamily="18" charset="0"/>
              </a:rPr>
              <a:t>Facebook</a:t>
            </a:r>
            <a:r>
              <a:rPr lang="en-GB" sz="1050" b="0" dirty="0">
                <a:latin typeface="Georgia" panose="02040502050405020303" pitchFamily="18" charset="0"/>
                <a:cs typeface="Times New Roman" pitchFamily="18" charset="0"/>
              </a:rPr>
              <a:t>.</a:t>
            </a:r>
          </a:p>
          <a:p>
            <a:pPr marL="0" indent="0" algn="just">
              <a:buNone/>
            </a:pPr>
            <a:r>
              <a:rPr lang="en-GB" sz="1050" b="0" dirty="0">
                <a:latin typeface="Georgia" panose="02040502050405020303" pitchFamily="18" charset="0"/>
                <a:cs typeface="Times New Roman" pitchFamily="18" charset="0"/>
              </a:rPr>
              <a:t>  Kimberley Swann, 16, said she was taken into the manager’s office and told her employment would be terminated because of her comments on the social networking website.</a:t>
            </a:r>
          </a:p>
          <a:p>
            <a:pPr marL="0" indent="0" algn="just">
              <a:buNone/>
            </a:pPr>
            <a:r>
              <a:rPr lang="en-GB" sz="1050" b="0" dirty="0">
                <a:latin typeface="Georgia" panose="02040502050405020303" pitchFamily="18" charset="0"/>
                <a:cs typeface="Times New Roman" pitchFamily="18" charset="0"/>
              </a:rPr>
              <a:t>She was handed a letter that read: “ Following your comments made on </a:t>
            </a:r>
            <a:r>
              <a:rPr lang="en-GB" sz="1050" b="0" dirty="0" err="1">
                <a:latin typeface="Georgia" panose="02040502050405020303" pitchFamily="18" charset="0"/>
                <a:cs typeface="Times New Roman" pitchFamily="18" charset="0"/>
              </a:rPr>
              <a:t>Facebook</a:t>
            </a:r>
            <a:r>
              <a:rPr lang="en-GB" sz="1050" b="0" dirty="0">
                <a:latin typeface="Georgia" panose="02040502050405020303" pitchFamily="18" charset="0"/>
                <a:cs typeface="Times New Roman" pitchFamily="18" charset="0"/>
              </a:rPr>
              <a:t> about your job and the company we feel it is better that as you are not happy and do not enjoy your work we end your employment with …”</a:t>
            </a:r>
          </a:p>
        </p:txBody>
      </p:sp>
      <p:pic>
        <p:nvPicPr>
          <p:cNvPr id="1026" name="Picture 2" descr="C:\Users\Jim\AppData\Local\Temp\scl1.PNG"/>
          <p:cNvPicPr>
            <a:picLocks noChangeAspect="1" noChangeArrowheads="1"/>
          </p:cNvPicPr>
          <p:nvPr/>
        </p:nvPicPr>
        <p:blipFill>
          <a:blip r:embed="rId3" cstate="print"/>
          <a:srcRect/>
          <a:stretch>
            <a:fillRect/>
          </a:stretch>
        </p:blipFill>
        <p:spPr bwMode="auto">
          <a:xfrm>
            <a:off x="2441291" y="1079393"/>
            <a:ext cx="4702477" cy="3886198"/>
          </a:xfrm>
          <a:prstGeom prst="rect">
            <a:avLst/>
          </a:prstGeom>
          <a:noFill/>
        </p:spPr>
      </p:pic>
      <p:cxnSp>
        <p:nvCxnSpPr>
          <p:cNvPr id="6" name="Straight Connector 5"/>
          <p:cNvCxnSpPr/>
          <p:nvPr/>
        </p:nvCxnSpPr>
        <p:spPr>
          <a:xfrm>
            <a:off x="7215206" y="3429000"/>
            <a:ext cx="1571636" cy="1588"/>
          </a:xfrm>
          <a:prstGeom prst="line">
            <a:avLst/>
          </a:prstGeom>
          <a:ln w="31750" cmpd="sng">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42844" y="1158793"/>
            <a:ext cx="2286016" cy="5078313"/>
          </a:xfrm>
          <a:prstGeom prst="rect">
            <a:avLst/>
          </a:prstGeom>
          <a:solidFill>
            <a:srgbClr val="FFC000"/>
          </a:solidFill>
        </p:spPr>
        <p:txBody>
          <a:bodyPr wrap="square" rtlCol="0">
            <a:spAutoFit/>
          </a:bodyPr>
          <a:lstStyle/>
          <a:p>
            <a:r>
              <a:rPr lang="en-GB" sz="1200" b="1" dirty="0"/>
              <a:t>Social networking site Friendster sacks employee over blog</a:t>
            </a:r>
          </a:p>
          <a:p>
            <a:r>
              <a:rPr lang="en-GB" sz="1100" dirty="0"/>
              <a:t>Writing about site's "pokey" performance at issue...</a:t>
            </a:r>
          </a:p>
          <a:p>
            <a:endParaRPr lang="en-GB" sz="600" dirty="0"/>
          </a:p>
          <a:p>
            <a:pPr algn="just"/>
            <a:r>
              <a:rPr lang="en-GB" sz="1000" dirty="0"/>
              <a:t>Friendster, known for breaking new ground in online social networking and promoting self-expression among peers, fired one of its employees on Monday for her personal web log, or online diary.</a:t>
            </a:r>
          </a:p>
          <a:p>
            <a:pPr algn="just"/>
            <a:r>
              <a:rPr lang="en-GB" sz="1000" dirty="0"/>
              <a:t>Joyce Park, a web developer living in Sunnyvale, California, said her managers told her on Monday that she stepped over the line with her blog, </a:t>
            </a:r>
            <a:r>
              <a:rPr lang="en-GB" sz="1000" dirty="0" err="1"/>
              <a:t>Troutgirl</a:t>
            </a:r>
            <a:r>
              <a:rPr lang="en-GB" sz="1000" dirty="0"/>
              <a:t>. They declined to elaborate, except to say that it was CEO Scott </a:t>
            </a:r>
            <a:r>
              <a:rPr lang="en-GB" sz="1000" dirty="0" err="1"/>
              <a:t>Sassa's</a:t>
            </a:r>
            <a:r>
              <a:rPr lang="en-GB" sz="1000" dirty="0"/>
              <a:t> ultimate decision, Park said.</a:t>
            </a:r>
          </a:p>
          <a:p>
            <a:pPr algn="just"/>
            <a:r>
              <a:rPr lang="en-GB" sz="1000" dirty="0"/>
              <a:t>Park, 35, said: "I only made three posts about Friendster on my blog before they decided to fire me, and it was all publicly available information. They did not have any policy, didn't give me any warning, they didn't ask me to take anything down."</a:t>
            </a:r>
          </a:p>
          <a:p>
            <a:pPr algn="just"/>
            <a:r>
              <a:rPr lang="en-GB" sz="1000" dirty="0"/>
              <a:t>Friendster spokeswoman Lisa Kopp said that the company does not comment about employee matters.</a:t>
            </a:r>
          </a:p>
          <a:p>
            <a:pPr algn="just"/>
            <a:endParaRPr lang="en-GB" sz="1000" dirty="0"/>
          </a:p>
        </p:txBody>
      </p:sp>
      <p:sp>
        <p:nvSpPr>
          <p:cNvPr id="11" name="TextBox 10"/>
          <p:cNvSpPr txBox="1"/>
          <p:nvPr/>
        </p:nvSpPr>
        <p:spPr>
          <a:xfrm>
            <a:off x="2441290" y="3890682"/>
            <a:ext cx="4702477" cy="2497561"/>
          </a:xfrm>
          <a:prstGeom prst="rect">
            <a:avLst/>
          </a:prstGeom>
          <a:solidFill>
            <a:schemeClr val="accent6">
              <a:lumMod val="40000"/>
              <a:lumOff val="60000"/>
            </a:schemeClr>
          </a:solidFill>
        </p:spPr>
        <p:txBody>
          <a:bodyPr wrap="square" rtlCol="0">
            <a:spAutoFit/>
          </a:bodyPr>
          <a:lstStyle/>
          <a:p>
            <a:r>
              <a:rPr lang="en-GB" sz="2000" b="1" dirty="0">
                <a:latin typeface="Times New Roman" pitchFamily="18" charset="0"/>
                <a:cs typeface="Times New Roman" pitchFamily="18" charset="0"/>
              </a:rPr>
              <a:t>Students' trial by </a:t>
            </a:r>
            <a:r>
              <a:rPr lang="en-GB" sz="2000" b="1" dirty="0" err="1">
                <a:latin typeface="Times New Roman" pitchFamily="18" charset="0"/>
                <a:cs typeface="Times New Roman" pitchFamily="18" charset="0"/>
              </a:rPr>
              <a:t>Facebook</a:t>
            </a:r>
            <a:endParaRPr lang="en-GB" sz="2000" b="1" dirty="0">
              <a:latin typeface="Times New Roman" pitchFamily="18" charset="0"/>
              <a:cs typeface="Times New Roman" pitchFamily="18" charset="0"/>
            </a:endParaRPr>
          </a:p>
          <a:p>
            <a:pPr algn="just"/>
            <a:r>
              <a:rPr lang="en-GB" sz="1100" dirty="0"/>
              <a:t>Oxford University staff are logging on to </a:t>
            </a:r>
            <a:r>
              <a:rPr lang="en-GB" sz="1100" dirty="0" err="1"/>
              <a:t>Facebook</a:t>
            </a:r>
            <a:r>
              <a:rPr lang="en-GB" sz="1100" dirty="0"/>
              <a:t> and using evidence they find on student profiles to discipline students.</a:t>
            </a:r>
          </a:p>
          <a:p>
            <a:pPr algn="just"/>
            <a:r>
              <a:rPr lang="en-GB" sz="1100" dirty="0"/>
              <a:t>Photos on the social networking website of undergraduates celebrating the end of their exams have been emailed to students by the proctors, Oxford's disciplinary body, as evidence of breaches of the University's code of conduct.</a:t>
            </a:r>
          </a:p>
          <a:p>
            <a:pPr algn="just"/>
            <a:r>
              <a:rPr lang="en-GB" sz="1100" dirty="0"/>
              <a:t>Students now face fines of up to £100 after proctors collected evidence of students celebrating the end of exams by "trashing" their friends, covering them with champagne, confetti, flour, and even foodstuffs including raw meat and octopus.</a:t>
            </a:r>
          </a:p>
          <a:p>
            <a:pPr algn="just"/>
            <a:r>
              <a:rPr lang="en-GB" sz="1100" dirty="0"/>
              <a:t>Students may be unable to graduate until the disciplinary hearings are resolved.</a:t>
            </a:r>
            <a:endParaRPr lang="en-GB" dirty="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BDE0CED2-A8B8-DD88-EBF2-1E8398BDFA5B}"/>
              </a:ext>
            </a:extLst>
          </p:cNvPr>
          <p:cNvSpPr>
            <a:spLocks noGrp="1"/>
          </p:cNvSpPr>
          <p:nvPr>
            <p:ph type="title"/>
          </p:nvPr>
        </p:nvSpPr>
        <p:spPr>
          <a:xfrm>
            <a:off x="628650" y="1111624"/>
            <a:ext cx="7886700" cy="898606"/>
          </a:xfrm>
        </p:spPr>
        <p:txBody>
          <a:bodyPr/>
          <a:lstStyle/>
          <a:p>
            <a:pPr algn="ctr"/>
            <a:r>
              <a:rPr lang="en-US" dirty="0"/>
              <a:t>Online Gaming </a:t>
            </a:r>
          </a:p>
        </p:txBody>
      </p:sp>
      <p:pic>
        <p:nvPicPr>
          <p:cNvPr id="48" name="Graphic 47" descr="Clipboard outline">
            <a:extLst>
              <a:ext uri="{FF2B5EF4-FFF2-40B4-BE49-F238E27FC236}">
                <a16:creationId xmlns:a16="http://schemas.microsoft.com/office/drawing/2014/main" id="{08AEFFE8-4DFA-4093-875E-6B972876F5A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274373"/>
            <a:ext cx="3886200" cy="38862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 20"/>
          <p:cNvPicPr>
            <a:picLocks noChangeAspect="1"/>
          </p:cNvPicPr>
          <p:nvPr/>
        </p:nvPicPr>
        <p:blipFill>
          <a:blip r:embed="rId3"/>
          <a:stretch>
            <a:fillRect/>
          </a:stretch>
        </p:blipFill>
        <p:spPr>
          <a:xfrm>
            <a:off x="465242" y="2817127"/>
            <a:ext cx="2850493" cy="1417862"/>
          </a:xfrm>
          <a:prstGeom prst="rect">
            <a:avLst/>
          </a:prstGeom>
        </p:spPr>
      </p:pic>
      <p:pic>
        <p:nvPicPr>
          <p:cNvPr id="19" name="Bild 18"/>
          <p:cNvPicPr>
            <a:picLocks noChangeAspect="1"/>
          </p:cNvPicPr>
          <p:nvPr/>
        </p:nvPicPr>
        <p:blipFill>
          <a:blip r:embed="rId4"/>
          <a:stretch>
            <a:fillRect/>
          </a:stretch>
        </p:blipFill>
        <p:spPr>
          <a:xfrm>
            <a:off x="3064097" y="1349574"/>
            <a:ext cx="4615987" cy="2566692"/>
          </a:xfrm>
          <a:prstGeom prst="rect">
            <a:avLst/>
          </a:prstGeom>
        </p:spPr>
      </p:pic>
      <p:pic>
        <p:nvPicPr>
          <p:cNvPr id="16" name="Bild 15"/>
          <p:cNvPicPr>
            <a:picLocks noChangeAspect="1"/>
          </p:cNvPicPr>
          <p:nvPr/>
        </p:nvPicPr>
        <p:blipFill>
          <a:blip r:embed="rId5"/>
          <a:stretch>
            <a:fillRect/>
          </a:stretch>
        </p:blipFill>
        <p:spPr>
          <a:xfrm>
            <a:off x="2104451" y="4121868"/>
            <a:ext cx="3979574" cy="1989787"/>
          </a:xfrm>
          <a:prstGeom prst="rect">
            <a:avLst/>
          </a:prstGeom>
        </p:spPr>
      </p:pic>
      <p:pic>
        <p:nvPicPr>
          <p:cNvPr id="7" name="Picture 6" descr="imagesCABN2JJC.jpg"/>
          <p:cNvPicPr>
            <a:picLocks noChangeAspect="1"/>
          </p:cNvPicPr>
          <p:nvPr/>
        </p:nvPicPr>
        <p:blipFill>
          <a:blip r:embed="rId6" cstate="print"/>
          <a:stretch>
            <a:fillRect/>
          </a:stretch>
        </p:blipFill>
        <p:spPr>
          <a:xfrm rot="1582198">
            <a:off x="6833159" y="3433829"/>
            <a:ext cx="2057360" cy="1546775"/>
          </a:xfrm>
          <a:prstGeom prst="rect">
            <a:avLst/>
          </a:prstGeom>
        </p:spPr>
      </p:pic>
      <p:sp>
        <p:nvSpPr>
          <p:cNvPr id="2" name="Title 1"/>
          <p:cNvSpPr>
            <a:spLocks noGrp="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Operating Systems</a:t>
            </a:r>
          </a:p>
        </p:txBody>
      </p:sp>
      <p:pic>
        <p:nvPicPr>
          <p:cNvPr id="3" name="Bild 2"/>
          <p:cNvPicPr>
            <a:picLocks noChangeAspect="1"/>
          </p:cNvPicPr>
          <p:nvPr/>
        </p:nvPicPr>
        <p:blipFill>
          <a:blip r:embed="rId7"/>
          <a:stretch>
            <a:fillRect/>
          </a:stretch>
        </p:blipFill>
        <p:spPr>
          <a:xfrm rot="20271558">
            <a:off x="5880709" y="1518605"/>
            <a:ext cx="2975830" cy="1980419"/>
          </a:xfrm>
          <a:prstGeom prst="rect">
            <a:avLst/>
          </a:prstGeom>
        </p:spPr>
      </p:pic>
      <p:pic>
        <p:nvPicPr>
          <p:cNvPr id="15" name="Bild 14"/>
          <p:cNvPicPr>
            <a:picLocks noChangeAspect="1"/>
          </p:cNvPicPr>
          <p:nvPr/>
        </p:nvPicPr>
        <p:blipFill>
          <a:blip r:embed="rId8"/>
          <a:stretch>
            <a:fillRect/>
          </a:stretch>
        </p:blipFill>
        <p:spPr>
          <a:xfrm>
            <a:off x="313526" y="3403706"/>
            <a:ext cx="1639209" cy="2914149"/>
          </a:xfrm>
          <a:prstGeom prst="rect">
            <a:avLst/>
          </a:prstGeom>
        </p:spPr>
      </p:pic>
      <p:pic>
        <p:nvPicPr>
          <p:cNvPr id="17" name="Bild 16"/>
          <p:cNvPicPr>
            <a:picLocks noChangeAspect="1"/>
          </p:cNvPicPr>
          <p:nvPr/>
        </p:nvPicPr>
        <p:blipFill>
          <a:blip r:embed="rId9"/>
          <a:stretch>
            <a:fillRect/>
          </a:stretch>
        </p:blipFill>
        <p:spPr>
          <a:xfrm>
            <a:off x="5255989" y="4292274"/>
            <a:ext cx="2168733" cy="2096505"/>
          </a:xfrm>
          <a:prstGeom prst="rect">
            <a:avLst/>
          </a:prstGeom>
        </p:spPr>
      </p:pic>
      <p:pic>
        <p:nvPicPr>
          <p:cNvPr id="20" name="Bild 19"/>
          <p:cNvPicPr>
            <a:picLocks noChangeAspect="1"/>
          </p:cNvPicPr>
          <p:nvPr/>
        </p:nvPicPr>
        <p:blipFill>
          <a:blip r:embed="rId10"/>
          <a:stretch>
            <a:fillRect/>
          </a:stretch>
        </p:blipFill>
        <p:spPr>
          <a:xfrm rot="543157">
            <a:off x="151922" y="1205448"/>
            <a:ext cx="2574120" cy="1617368"/>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What is Online Gaming</a:t>
            </a:r>
          </a:p>
        </p:txBody>
      </p:sp>
      <p:sp>
        <p:nvSpPr>
          <p:cNvPr id="3" name="Content Placeholder 2"/>
          <p:cNvSpPr>
            <a:spLocks noGrp="1"/>
          </p:cNvSpPr>
          <p:nvPr>
            <p:ph idx="1"/>
          </p:nvPr>
        </p:nvSpPr>
        <p:spPr>
          <a:xfrm>
            <a:off x="457200" y="1270000"/>
            <a:ext cx="8229600" cy="4856163"/>
          </a:xfrm>
        </p:spPr>
        <p:txBody>
          <a:bodyPr>
            <a:normAutofit fontScale="92500"/>
          </a:bodyPr>
          <a:lstStyle/>
          <a:p>
            <a:pPr marL="274638" indent="-274638" algn="just"/>
            <a:r>
              <a:rPr lang="en-US" dirty="0">
                <a:latin typeface="Georgia" panose="02040502050405020303" pitchFamily="18" charset="0"/>
              </a:rPr>
              <a:t>An online game is a game played over some form of computer network.  This almost always means the Internet or equivalent technology, but games have always used what technology was current; modems before the Internet and hard wired terminals before modems.  </a:t>
            </a:r>
          </a:p>
          <a:p>
            <a:pPr marL="274638" indent="-274638" algn="just"/>
            <a:r>
              <a:rPr lang="en-US" dirty="0">
                <a:latin typeface="Georgia" panose="02040502050405020303" pitchFamily="18" charset="0"/>
              </a:rPr>
              <a:t>The expansion of online gaming has reflected the overall expansion of computer networks from small local networks to the Internet and the growth of Internet access itself. </a:t>
            </a:r>
          </a:p>
          <a:p>
            <a:pPr marL="271463" indent="-255588" algn="just"/>
            <a:r>
              <a:rPr lang="en-US" dirty="0">
                <a:latin typeface="Georgia" panose="02040502050405020303" pitchFamily="18" charset="0"/>
              </a:rPr>
              <a:t>Online games can range from simple text based games to games incorporating complex graphics and virtual worlds populated by many players simultaneously. </a:t>
            </a:r>
          </a:p>
          <a:p>
            <a:pPr marL="274638" indent="-274638" algn="just"/>
            <a:r>
              <a:rPr lang="en-US" b="1" dirty="0">
                <a:latin typeface="Georgia" panose="02040502050405020303" pitchFamily="18" charset="0"/>
              </a:rPr>
              <a:t>Many online games have associated online communities, making online games a from of social activity beyond single player games</a:t>
            </a:r>
          </a:p>
        </p:txBody>
      </p:sp>
      <p:sp>
        <p:nvSpPr>
          <p:cNvPr id="4" name="TextBox 3"/>
          <p:cNvSpPr txBox="1"/>
          <p:nvPr/>
        </p:nvSpPr>
        <p:spPr>
          <a:xfrm>
            <a:off x="6258850" y="6114820"/>
            <a:ext cx="2470548" cy="307777"/>
          </a:xfrm>
          <a:prstGeom prst="rect">
            <a:avLst/>
          </a:prstGeom>
          <a:noFill/>
        </p:spPr>
        <p:txBody>
          <a:bodyPr wrap="none" rtlCol="0">
            <a:spAutoFit/>
          </a:bodyPr>
          <a:lstStyle/>
          <a:p>
            <a:r>
              <a:rPr lang="en-US" sz="1400" dirty="0"/>
              <a:t>Source: </a:t>
            </a:r>
            <a:r>
              <a:rPr lang="en-US" sz="1400" dirty="0">
                <a:hlinkClick r:id="rId2"/>
              </a:rPr>
              <a:t>www.wikipedia.com</a:t>
            </a:r>
            <a:r>
              <a:rPr lang="en-US" sz="1400" dirty="0"/>
              <a:t>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Cybercrime in online gaming</a:t>
            </a:r>
          </a:p>
        </p:txBody>
      </p:sp>
      <p:sp>
        <p:nvSpPr>
          <p:cNvPr id="24579" name="Content Placeholder 2"/>
          <p:cNvSpPr>
            <a:spLocks noGrp="1"/>
          </p:cNvSpPr>
          <p:nvPr>
            <p:ph idx="1"/>
          </p:nvPr>
        </p:nvSpPr>
        <p:spPr>
          <a:xfrm>
            <a:off x="357188" y="1500188"/>
            <a:ext cx="8572500" cy="5000625"/>
          </a:xfrm>
        </p:spPr>
        <p:txBody>
          <a:bodyPr>
            <a:normAutofit lnSpcReduction="10000"/>
          </a:bodyPr>
          <a:lstStyle/>
          <a:p>
            <a:pPr marL="0" indent="0" algn="just">
              <a:buNone/>
            </a:pPr>
            <a:r>
              <a:rPr lang="en-GB" sz="2000" dirty="0">
                <a:latin typeface="Georgia" panose="02040502050405020303" pitchFamily="18" charset="0"/>
              </a:rPr>
              <a:t>Decades ago, “crime” in relation to gaming might have meant stealing a game or gaming console from a store in a shopping centre. Now, with online gaming, there are many more ways for criminals to lie, cheat, and steal for their own advantage, or to take down other players.</a:t>
            </a:r>
          </a:p>
          <a:p>
            <a:pPr marL="0" indent="0" algn="just">
              <a:buNone/>
            </a:pPr>
            <a:endParaRPr lang="en-GB" sz="2000" dirty="0">
              <a:latin typeface="Georgia" panose="02040502050405020303" pitchFamily="18" charset="0"/>
            </a:endParaRPr>
          </a:p>
          <a:p>
            <a:pPr marL="0" indent="0" algn="just">
              <a:buNone/>
            </a:pPr>
            <a:r>
              <a:rPr lang="en-GB" sz="2000" dirty="0">
                <a:latin typeface="Georgia" panose="02040502050405020303" pitchFamily="18" charset="0"/>
              </a:rPr>
              <a:t>Examples:</a:t>
            </a:r>
          </a:p>
          <a:p>
            <a:pPr algn="just"/>
            <a:r>
              <a:rPr lang="en-GB" sz="2000" b="1" dirty="0">
                <a:latin typeface="Georgia" panose="02040502050405020303" pitchFamily="18" charset="0"/>
              </a:rPr>
              <a:t>Hacking - </a:t>
            </a:r>
            <a:r>
              <a:rPr lang="en-GB" sz="2000" dirty="0">
                <a:latin typeface="Georgia" panose="02040502050405020303" pitchFamily="18" charset="0"/>
              </a:rPr>
              <a:t>Some cyber criminals may try to lure you to give information about yourself so they can hack your personal or gaming accounts</a:t>
            </a:r>
          </a:p>
          <a:p>
            <a:pPr algn="just"/>
            <a:r>
              <a:rPr lang="en-GB" sz="2000" b="1" dirty="0">
                <a:latin typeface="Georgia" panose="02040502050405020303" pitchFamily="18" charset="0"/>
              </a:rPr>
              <a:t>Phishing - </a:t>
            </a:r>
            <a:r>
              <a:rPr lang="en-GB" sz="2000" dirty="0">
                <a:latin typeface="Georgia" panose="02040502050405020303" pitchFamily="18" charset="0"/>
              </a:rPr>
              <a:t>They may tell you they can help you get more game currency or level up faster.</a:t>
            </a:r>
          </a:p>
          <a:p>
            <a:pPr algn="just"/>
            <a:r>
              <a:rPr lang="en-GB" sz="2000" b="1" dirty="0">
                <a:latin typeface="Georgia" panose="02040502050405020303" pitchFamily="18" charset="0"/>
              </a:rPr>
              <a:t>Gold-farming - </a:t>
            </a:r>
            <a:r>
              <a:rPr lang="en-GB" sz="2000" dirty="0">
                <a:latin typeface="Georgia" panose="02040502050405020303" pitchFamily="18" charset="0"/>
              </a:rPr>
              <a:t>Some cyber criminals use botnets to generate in-game assets—such as “gold”, “coins”, or “gems”—which they may try to sell to other players, typically at a discount.</a:t>
            </a:r>
          </a:p>
          <a:p>
            <a:pPr algn="just"/>
            <a:r>
              <a:rPr lang="en-GB" sz="2000" b="1" dirty="0" err="1">
                <a:latin typeface="Georgia" panose="02040502050405020303" pitchFamily="18" charset="0"/>
              </a:rPr>
              <a:t>Cyberbullying</a:t>
            </a:r>
            <a:r>
              <a:rPr lang="en-GB" sz="2000" b="1" dirty="0">
                <a:latin typeface="Georgia" panose="02040502050405020303" pitchFamily="18" charset="0"/>
              </a:rPr>
              <a:t> - </a:t>
            </a:r>
            <a:r>
              <a:rPr lang="en-GB" sz="2000" dirty="0">
                <a:latin typeface="Georgia" panose="02040502050405020303" pitchFamily="18" charset="0"/>
              </a:rPr>
              <a:t>Part of the fun in online gaming is the competiveness between players. However, there is a difference between harmless competition and </a:t>
            </a:r>
            <a:r>
              <a:rPr lang="en-GB" sz="2000" dirty="0" err="1">
                <a:latin typeface="Georgia" panose="02040502050405020303" pitchFamily="18" charset="0"/>
              </a:rPr>
              <a:t>cyberbullying</a:t>
            </a:r>
            <a:endParaRPr lang="en-GB" sz="2000" b="1" dirty="0">
              <a:latin typeface="Georgia" panose="02040502050405020303" pitchFamily="18"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06824" y="113273"/>
            <a:ext cx="8229600" cy="860293"/>
          </a:xfrm>
          <a:ln/>
        </p:spPr>
        <p:txBody>
          <a:bodyPr anchor="ctr">
            <a:noAutofit/>
          </a:bodyPr>
          <a:lstStyle/>
          <a:p>
            <a:pPr algn="r"/>
            <a:r>
              <a:rPr lang="en-GB" sz="3600" dirty="0">
                <a:solidFill>
                  <a:srgbClr val="FFFFFF"/>
                </a:solidFill>
                <a:latin typeface="Helvetica" panose="020B0604020202020204" pitchFamily="34" charset="0"/>
              </a:rPr>
              <a:t>Chinese man stabbed over </a:t>
            </a:r>
            <a:br>
              <a:rPr lang="en-GB" sz="3600" dirty="0">
                <a:solidFill>
                  <a:srgbClr val="FFFFFF"/>
                </a:solidFill>
                <a:latin typeface="Helvetica" panose="020B0604020202020204" pitchFamily="34" charset="0"/>
              </a:rPr>
            </a:br>
            <a:r>
              <a:rPr lang="en-GB" sz="3600" dirty="0">
                <a:solidFill>
                  <a:srgbClr val="FFFFFF"/>
                </a:solidFill>
                <a:latin typeface="Helvetica" panose="020B0604020202020204" pitchFamily="34" charset="0"/>
              </a:rPr>
              <a:t>'theft' of virtual sword</a:t>
            </a:r>
          </a:p>
        </p:txBody>
      </p:sp>
      <p:sp>
        <p:nvSpPr>
          <p:cNvPr id="25603" name="Content Placeholder 2"/>
          <p:cNvSpPr>
            <a:spLocks noGrp="1"/>
          </p:cNvSpPr>
          <p:nvPr>
            <p:ph idx="1"/>
          </p:nvPr>
        </p:nvSpPr>
        <p:spPr>
          <a:xfrm>
            <a:off x="0" y="1129553"/>
            <a:ext cx="7429500" cy="5728447"/>
          </a:xfrm>
        </p:spPr>
        <p:txBody>
          <a:bodyPr/>
          <a:lstStyle/>
          <a:p>
            <a:pPr algn="just"/>
            <a:r>
              <a:rPr lang="en-GB" sz="2000" dirty="0">
                <a:latin typeface="Georgia" panose="02040502050405020303" pitchFamily="18" charset="0"/>
              </a:rPr>
              <a:t>Virtual reality turned into murder in China after a spat between gamers ended with a man being stabbed to death for 'stealing' a weapon that existed only in an online role playing game.</a:t>
            </a:r>
          </a:p>
          <a:p>
            <a:pPr algn="just"/>
            <a:r>
              <a:rPr lang="en-GB" sz="2000" dirty="0">
                <a:latin typeface="Georgia" panose="02040502050405020303" pitchFamily="18" charset="0"/>
              </a:rPr>
              <a:t>Qui Chengwei, 41, from Shanghai, had won the 'dragon sabre' in the Internet game </a:t>
            </a:r>
            <a:r>
              <a:rPr lang="en-GB" sz="2000" i="1" dirty="0">
                <a:latin typeface="Georgia" panose="02040502050405020303" pitchFamily="18" charset="0"/>
              </a:rPr>
              <a:t>Legend of Mir III</a:t>
            </a:r>
            <a:r>
              <a:rPr lang="en-GB" sz="2000" dirty="0">
                <a:latin typeface="Georgia" panose="02040502050405020303" pitchFamily="18" charset="0"/>
              </a:rPr>
              <a:t>, but decided to lend it to his fellow player Zhu Caoyuan. The row flared when Caoyuan sold the virtual weapon to another gamer for about £500 without Chengwei's consent.</a:t>
            </a:r>
          </a:p>
          <a:p>
            <a:pPr algn="just"/>
            <a:r>
              <a:rPr lang="en-GB" sz="2000" dirty="0">
                <a:latin typeface="Georgia" panose="02040502050405020303" pitchFamily="18" charset="0"/>
              </a:rPr>
              <a:t>Chengwei's pleas to local police fell on deaf ears as it was decided that no theft had legally been committed because the sword did not exist in the physical world. After hearing this ruling Chengwei broke into Caoyuan's home and stabbed him in the chest.</a:t>
            </a:r>
          </a:p>
          <a:p>
            <a:pPr algn="just"/>
            <a:r>
              <a:rPr lang="en-GB" sz="2000" dirty="0">
                <a:latin typeface="Georgia" panose="02040502050405020303" pitchFamily="18" charset="0"/>
              </a:rPr>
              <a:t>Chengwei was found guilty of murder and given a suspended death sentence but will spend the rest of his life in prison.</a:t>
            </a:r>
          </a:p>
          <a:p>
            <a:pPr algn="r"/>
            <a:r>
              <a:rPr lang="en-GB" sz="2000" i="1" dirty="0">
                <a:solidFill>
                  <a:srgbClr val="002060"/>
                </a:solidFill>
                <a:latin typeface="Georgia" panose="02040502050405020303" pitchFamily="18" charset="0"/>
              </a:rPr>
              <a:t>Source - vnunet.com, 9th June 2005</a:t>
            </a:r>
          </a:p>
          <a:p>
            <a:pPr algn="just"/>
            <a:endParaRPr lang="en-GB" sz="2000" dirty="0"/>
          </a:p>
        </p:txBody>
      </p:sp>
      <p:pic>
        <p:nvPicPr>
          <p:cNvPr id="25604" name="Picture 5" descr="C:\Users\Jim\AppData\Local\Temp\scl2.PNG"/>
          <p:cNvPicPr>
            <a:picLocks noChangeAspect="1" noChangeArrowheads="1"/>
          </p:cNvPicPr>
          <p:nvPr/>
        </p:nvPicPr>
        <p:blipFill>
          <a:blip r:embed="rId2" cstate="print"/>
          <a:srcRect/>
          <a:stretch>
            <a:fillRect/>
          </a:stretch>
        </p:blipFill>
        <p:spPr bwMode="auto">
          <a:xfrm>
            <a:off x="7475911" y="2178423"/>
            <a:ext cx="1560513" cy="3176588"/>
          </a:xfrm>
          <a:prstGeom prst="rect">
            <a:avLst/>
          </a:prstGeom>
          <a:noFill/>
          <a:ln w="9525">
            <a:noFill/>
            <a:miter lim="800000"/>
            <a:headEnd/>
            <a:tailEnd/>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243C4A11-1438-982F-0A06-7AB2BF2FD93B}"/>
              </a:ext>
            </a:extLst>
          </p:cNvPr>
          <p:cNvSpPr>
            <a:spLocks noGrp="1"/>
          </p:cNvSpPr>
          <p:nvPr>
            <p:ph type="title"/>
          </p:nvPr>
        </p:nvSpPr>
        <p:spPr>
          <a:xfrm>
            <a:off x="628650" y="1111624"/>
            <a:ext cx="7886700" cy="898606"/>
          </a:xfrm>
        </p:spPr>
        <p:txBody>
          <a:bodyPr/>
          <a:lstStyle/>
          <a:p>
            <a:pPr algn="ctr"/>
            <a:r>
              <a:rPr lang="en-US" dirty="0"/>
              <a:t>Streaming </a:t>
            </a:r>
          </a:p>
        </p:txBody>
      </p:sp>
      <p:pic>
        <p:nvPicPr>
          <p:cNvPr id="48" name="Graphic 47" descr="Clipboard outline">
            <a:extLst>
              <a:ext uri="{FF2B5EF4-FFF2-40B4-BE49-F238E27FC236}">
                <a16:creationId xmlns:a16="http://schemas.microsoft.com/office/drawing/2014/main" id="{02610442-6279-435C-8FD1-D224BB9EA2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310232"/>
            <a:ext cx="3886200" cy="3886200"/>
          </a:xfrm>
          <a:prstGeom prst="rect">
            <a:avLst/>
          </a:prstGeom>
        </p:spPr>
      </p:pic>
    </p:spTree>
    <p:extLst>
      <p:ext uri="{BB962C8B-B14F-4D97-AF65-F5344CB8AC3E}">
        <p14:creationId xmlns:p14="http://schemas.microsoft.com/office/powerpoint/2010/main" val="36612337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Media streaming</a:t>
            </a:r>
          </a:p>
        </p:txBody>
      </p:sp>
      <p:sp>
        <p:nvSpPr>
          <p:cNvPr id="25603" name="Content Placeholder 2"/>
          <p:cNvSpPr>
            <a:spLocks noGrp="1"/>
          </p:cNvSpPr>
          <p:nvPr>
            <p:ph idx="1"/>
          </p:nvPr>
        </p:nvSpPr>
        <p:spPr>
          <a:xfrm>
            <a:off x="3366787" y="1183341"/>
            <a:ext cx="5669637" cy="5674659"/>
          </a:xfrm>
        </p:spPr>
        <p:txBody>
          <a:bodyPr>
            <a:noAutofit/>
          </a:bodyPr>
          <a:lstStyle/>
          <a:p>
            <a:pPr algn="just"/>
            <a:r>
              <a:rPr lang="en-GB" sz="2800" dirty="0">
                <a:latin typeface="Georgia" panose="02040502050405020303" pitchFamily="18" charset="0"/>
              </a:rPr>
              <a:t>Streaming media is multimedia that is constantly received by and presented to an end-user while being delivered by a provider</a:t>
            </a:r>
          </a:p>
          <a:p>
            <a:pPr algn="just"/>
            <a:r>
              <a:rPr lang="en-GB" sz="2800" dirty="0">
                <a:latin typeface="Georgia" panose="02040502050405020303" pitchFamily="18" charset="0"/>
              </a:rPr>
              <a:t>Typically audio and video signals are streamed</a:t>
            </a:r>
          </a:p>
          <a:p>
            <a:pPr algn="just"/>
            <a:r>
              <a:rPr lang="en-GB" sz="2800" dirty="0">
                <a:latin typeface="Georgia" panose="02040502050405020303" pitchFamily="18" charset="0"/>
              </a:rPr>
              <a:t>It is an alternative to file downloading, a process in which the end-user obtains the entire file for the content before watching or listening to it.</a:t>
            </a:r>
          </a:p>
        </p:txBody>
      </p:sp>
      <p:pic>
        <p:nvPicPr>
          <p:cNvPr id="3" name="Bild 2"/>
          <p:cNvPicPr>
            <a:picLocks noChangeAspect="1"/>
          </p:cNvPicPr>
          <p:nvPr/>
        </p:nvPicPr>
        <p:blipFill>
          <a:blip r:embed="rId3"/>
          <a:stretch>
            <a:fillRect/>
          </a:stretch>
        </p:blipFill>
        <p:spPr>
          <a:xfrm>
            <a:off x="107576" y="2104652"/>
            <a:ext cx="3161457" cy="2610783"/>
          </a:xfrm>
          <a:prstGeom prst="rect">
            <a:avLst/>
          </a:prstGeom>
        </p:spPr>
      </p:pic>
    </p:spTree>
    <p:extLst>
      <p:ext uri="{BB962C8B-B14F-4D97-AF65-F5344CB8AC3E}">
        <p14:creationId xmlns:p14="http://schemas.microsoft.com/office/powerpoint/2010/main" val="39174374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Media streaming</a:t>
            </a:r>
          </a:p>
        </p:txBody>
      </p:sp>
      <p:sp>
        <p:nvSpPr>
          <p:cNvPr id="25603" name="Content Placeholder 2"/>
          <p:cNvSpPr>
            <a:spLocks noGrp="1"/>
          </p:cNvSpPr>
          <p:nvPr>
            <p:ph idx="1"/>
          </p:nvPr>
        </p:nvSpPr>
        <p:spPr>
          <a:xfrm>
            <a:off x="3366787" y="1141880"/>
            <a:ext cx="5638656" cy="5429250"/>
          </a:xfrm>
        </p:spPr>
        <p:txBody>
          <a:bodyPr>
            <a:noAutofit/>
          </a:bodyPr>
          <a:lstStyle/>
          <a:p>
            <a:pPr algn="just"/>
            <a:r>
              <a:rPr lang="en-GB" sz="2800" dirty="0">
                <a:latin typeface="Georgia" panose="02040502050405020303" pitchFamily="18" charset="0"/>
              </a:rPr>
              <a:t>Legislation varies when it comes to streaming. In some countries streaming copyright protected material is considered illegal since part of the data might be temporarely buffered/stored on the user’s computer (depending of the streaming client).</a:t>
            </a:r>
          </a:p>
          <a:p>
            <a:pPr algn="just"/>
            <a:r>
              <a:rPr lang="en-GB" sz="2800" dirty="0">
                <a:latin typeface="Georgia" panose="02040502050405020303" pitchFamily="18" charset="0"/>
              </a:rPr>
              <a:t>However, depending on the client that is used for streaming </a:t>
            </a:r>
            <a:r>
              <a:rPr lang="en-GB" sz="2800" b="1" dirty="0">
                <a:latin typeface="Georgia" panose="02040502050405020303" pitchFamily="18" charset="0"/>
              </a:rPr>
              <a:t>there might be no evidential data on the suspect’s computer</a:t>
            </a:r>
            <a:r>
              <a:rPr lang="en-GB" sz="2800" dirty="0">
                <a:latin typeface="Georgia" panose="02040502050405020303" pitchFamily="18" charset="0"/>
              </a:rPr>
              <a:t>.</a:t>
            </a:r>
          </a:p>
        </p:txBody>
      </p:sp>
      <p:pic>
        <p:nvPicPr>
          <p:cNvPr id="3" name="Bild 2"/>
          <p:cNvPicPr>
            <a:picLocks noChangeAspect="1"/>
          </p:cNvPicPr>
          <p:nvPr/>
        </p:nvPicPr>
        <p:blipFill>
          <a:blip r:embed="rId3"/>
          <a:stretch>
            <a:fillRect/>
          </a:stretch>
        </p:blipFill>
        <p:spPr>
          <a:xfrm>
            <a:off x="138557" y="1943287"/>
            <a:ext cx="3454559" cy="2852831"/>
          </a:xfrm>
          <a:prstGeom prst="rect">
            <a:avLst/>
          </a:prstGeom>
        </p:spPr>
      </p:pic>
    </p:spTree>
    <p:extLst>
      <p:ext uri="{BB962C8B-B14F-4D97-AF65-F5344CB8AC3E}">
        <p14:creationId xmlns:p14="http://schemas.microsoft.com/office/powerpoint/2010/main" val="248455421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272FDA3B-8994-D63F-3119-2C3D7C1AB30C}"/>
              </a:ext>
            </a:extLst>
          </p:cNvPr>
          <p:cNvSpPr>
            <a:spLocks noGrp="1"/>
          </p:cNvSpPr>
          <p:nvPr>
            <p:ph type="title"/>
          </p:nvPr>
        </p:nvSpPr>
        <p:spPr>
          <a:xfrm>
            <a:off x="628650" y="1111624"/>
            <a:ext cx="7886700" cy="898606"/>
          </a:xfrm>
        </p:spPr>
        <p:txBody>
          <a:bodyPr>
            <a:normAutofit fontScale="90000"/>
          </a:bodyPr>
          <a:lstStyle/>
          <a:p>
            <a:pPr algn="ctr"/>
            <a:r>
              <a:rPr lang="en-US" sz="4000" b="1" dirty="0"/>
              <a:t>Internet Anonymity &amp; Traceability</a:t>
            </a:r>
            <a:endParaRPr lang="en-US" dirty="0"/>
          </a:p>
        </p:txBody>
      </p:sp>
      <p:pic>
        <p:nvPicPr>
          <p:cNvPr id="48" name="Graphic 47" descr="Clipboard outline">
            <a:extLst>
              <a:ext uri="{FF2B5EF4-FFF2-40B4-BE49-F238E27FC236}">
                <a16:creationId xmlns:a16="http://schemas.microsoft.com/office/drawing/2014/main" id="{65C12900-CD5D-4F5C-A7B4-7F4E0E7B8DF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121973"/>
            <a:ext cx="3886200" cy="3886200"/>
          </a:xfrm>
          <a:prstGeom prst="rect">
            <a:avLst/>
          </a:prstGeom>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Text Box 2"/>
          <p:cNvSpPr txBox="1">
            <a:spLocks noChangeArrowheads="1"/>
          </p:cNvSpPr>
          <p:nvPr/>
        </p:nvSpPr>
        <p:spPr bwMode="auto">
          <a:xfrm>
            <a:off x="609600" y="1916113"/>
            <a:ext cx="8088313" cy="396875"/>
          </a:xfrm>
          <a:prstGeom prst="rect">
            <a:avLst/>
          </a:prstGeom>
          <a:noFill/>
          <a:ln w="9525">
            <a:noFill/>
            <a:miter lim="800000"/>
            <a:headEnd/>
            <a:tailEnd/>
          </a:ln>
        </p:spPr>
        <p:txBody>
          <a:bodyPr>
            <a:spAutoFit/>
          </a:bodyPr>
          <a:lstStyle/>
          <a:p>
            <a:pPr eaLnBrk="0" hangingPunct="0">
              <a:spcBef>
                <a:spcPct val="50000"/>
              </a:spcBef>
            </a:pPr>
            <a:endParaRPr lang="en-US" sz="2000" b="1">
              <a:solidFill>
                <a:schemeClr val="accent2"/>
              </a:solidFill>
              <a:latin typeface="Tahoma" pitchFamily="34" charset="0"/>
            </a:endParaRPr>
          </a:p>
        </p:txBody>
      </p:sp>
      <p:sp>
        <p:nvSpPr>
          <p:cNvPr id="59395"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lnSpc>
                <a:spcPct val="80000"/>
              </a:lnSpc>
            </a:pPr>
            <a:r>
              <a:rPr lang="en-GB" dirty="0">
                <a:solidFill>
                  <a:srgbClr val="FFFFFF"/>
                </a:solidFill>
                <a:latin typeface="Helvetica" panose="020B0604020202020204" pitchFamily="34" charset="0"/>
              </a:rPr>
              <a:t> </a:t>
            </a:r>
            <a:r>
              <a:rPr lang="en-GB" dirty="0" err="1">
                <a:solidFill>
                  <a:srgbClr val="FFFFFF"/>
                </a:solidFill>
                <a:latin typeface="Helvetica" panose="020B0604020202020204" pitchFamily="34" charset="0"/>
              </a:rPr>
              <a:t>Anonymised</a:t>
            </a:r>
            <a:r>
              <a:rPr lang="en-GB" dirty="0">
                <a:solidFill>
                  <a:srgbClr val="FFFFFF"/>
                </a:solidFill>
                <a:latin typeface="Helvetica" panose="020B0604020202020204" pitchFamily="34" charset="0"/>
              </a:rPr>
              <a:t> surfing</a:t>
            </a:r>
          </a:p>
        </p:txBody>
      </p:sp>
      <p:sp>
        <p:nvSpPr>
          <p:cNvPr id="59396"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sp>
        <p:nvSpPr>
          <p:cNvPr id="59399" name="Text Box 7"/>
          <p:cNvSpPr txBox="1">
            <a:spLocks noChangeArrowheads="1"/>
          </p:cNvSpPr>
          <p:nvPr/>
        </p:nvSpPr>
        <p:spPr bwMode="auto">
          <a:xfrm>
            <a:off x="609600" y="1445155"/>
            <a:ext cx="6866467" cy="646331"/>
          </a:xfrm>
          <a:prstGeom prst="rect">
            <a:avLst/>
          </a:prstGeom>
          <a:noFill/>
          <a:ln w="9525">
            <a:noFill/>
            <a:miter lim="800000"/>
            <a:headEnd/>
            <a:tailEnd/>
          </a:ln>
        </p:spPr>
        <p:txBody>
          <a:bodyPr wrap="square">
            <a:spAutoFit/>
          </a:bodyPr>
          <a:lstStyle/>
          <a:p>
            <a:pPr marL="285750" indent="-285750">
              <a:spcBef>
                <a:spcPct val="50000"/>
              </a:spcBef>
              <a:buFont typeface="Arial"/>
              <a:buChar char="•"/>
            </a:pPr>
            <a:r>
              <a:rPr lang="en-GB" dirty="0"/>
              <a:t>By using service providers such as </a:t>
            </a:r>
            <a:r>
              <a:rPr lang="en-GB" dirty="0">
                <a:hlinkClick r:id="rId3"/>
              </a:rPr>
              <a:t>http://www.anonymizer.com/</a:t>
            </a:r>
            <a:r>
              <a:rPr lang="en-GB" dirty="0"/>
              <a:t> </a:t>
            </a:r>
            <a:endParaRPr lang="en-US" dirty="0"/>
          </a:p>
        </p:txBody>
      </p:sp>
      <p:pic>
        <p:nvPicPr>
          <p:cNvPr id="2" name="Bild 1"/>
          <p:cNvPicPr>
            <a:picLocks noChangeAspect="1"/>
          </p:cNvPicPr>
          <p:nvPr/>
        </p:nvPicPr>
        <p:blipFill>
          <a:blip r:embed="rId4"/>
          <a:stretch>
            <a:fillRect/>
          </a:stretch>
        </p:blipFill>
        <p:spPr>
          <a:xfrm>
            <a:off x="806824" y="2091133"/>
            <a:ext cx="5337894" cy="2298702"/>
          </a:xfrm>
          <a:prstGeom prst="rect">
            <a:avLst/>
          </a:prstGeom>
        </p:spPr>
      </p:pic>
      <p:sp>
        <p:nvSpPr>
          <p:cNvPr id="10" name="Text Box 7"/>
          <p:cNvSpPr txBox="1">
            <a:spLocks noChangeArrowheads="1"/>
          </p:cNvSpPr>
          <p:nvPr/>
        </p:nvSpPr>
        <p:spPr bwMode="auto">
          <a:xfrm>
            <a:off x="609600" y="4439711"/>
            <a:ext cx="6866467" cy="1200329"/>
          </a:xfrm>
          <a:prstGeom prst="rect">
            <a:avLst/>
          </a:prstGeom>
          <a:noFill/>
          <a:ln w="9525">
            <a:noFill/>
            <a:miter lim="800000"/>
            <a:headEnd/>
            <a:tailEnd/>
          </a:ln>
        </p:spPr>
        <p:txBody>
          <a:bodyPr wrap="square">
            <a:spAutoFit/>
          </a:bodyPr>
          <a:lstStyle/>
          <a:p>
            <a:pPr marL="285750" indent="-285750">
              <a:spcBef>
                <a:spcPct val="50000"/>
              </a:spcBef>
              <a:buFont typeface="Arial"/>
              <a:buChar char="•"/>
            </a:pPr>
            <a:r>
              <a:rPr lang="en-GB" dirty="0"/>
              <a:t>By using “bulletproof” VPN- </a:t>
            </a:r>
          </a:p>
          <a:p>
            <a:pPr>
              <a:spcBef>
                <a:spcPct val="50000"/>
              </a:spcBef>
            </a:pPr>
            <a:r>
              <a:rPr lang="en-GB" dirty="0"/>
              <a:t>or Proxy providers, e.g.</a:t>
            </a:r>
          </a:p>
          <a:p>
            <a:pPr>
              <a:spcBef>
                <a:spcPct val="50000"/>
              </a:spcBef>
            </a:pPr>
            <a:endParaRPr lang="en-US" dirty="0"/>
          </a:p>
        </p:txBody>
      </p:sp>
      <p:pic>
        <p:nvPicPr>
          <p:cNvPr id="3" name="Bild 2"/>
          <p:cNvPicPr>
            <a:picLocks noChangeAspect="1"/>
          </p:cNvPicPr>
          <p:nvPr/>
        </p:nvPicPr>
        <p:blipFill>
          <a:blip r:embed="rId5"/>
          <a:stretch>
            <a:fillRect/>
          </a:stretch>
        </p:blipFill>
        <p:spPr>
          <a:xfrm>
            <a:off x="4042833" y="4413021"/>
            <a:ext cx="3128932" cy="1921502"/>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228354">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228354">
                                            <p:txEl>
                                              <p:pRg st="0" end="0"/>
                                            </p:txEl>
                                          </p:spTgt>
                                        </p:tgtEl>
                                        <p:attrNameLst>
                                          <p:attrName>ppt_c</p:attrName>
                                        </p:attrNameLst>
                                      </p:cBhvr>
                                      <p:to>
                                        <a:srgbClr val="99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Arrow Connector 14"/>
          <p:cNvCxnSpPr>
            <a:stCxn id="6" idx="3"/>
          </p:cNvCxnSpPr>
          <p:nvPr/>
        </p:nvCxnSpPr>
        <p:spPr>
          <a:xfrm flipV="1">
            <a:off x="1504042" y="2797384"/>
            <a:ext cx="6068354" cy="23092"/>
          </a:xfrm>
          <a:prstGeom prst="straightConnector1">
            <a:avLst/>
          </a:prstGeom>
          <a:ln w="5715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55298"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rPr>
              <a:t>Proxy Servers</a:t>
            </a:r>
          </a:p>
        </p:txBody>
      </p:sp>
      <p:sp>
        <p:nvSpPr>
          <p:cNvPr id="55299" name="Rectangle 3"/>
          <p:cNvSpPr>
            <a:spLocks noGrp="1" noChangeArrowheads="1"/>
          </p:cNvSpPr>
          <p:nvPr>
            <p:ph idx="1"/>
          </p:nvPr>
        </p:nvSpPr>
        <p:spPr>
          <a:xfrm>
            <a:off x="-33781" y="4645529"/>
            <a:ext cx="9144000" cy="1889742"/>
          </a:xfrm>
        </p:spPr>
        <p:txBody>
          <a:bodyPr>
            <a:noAutofit/>
          </a:bodyPr>
          <a:lstStyle/>
          <a:p>
            <a:pPr marL="446088" eaLnBrk="1" hangingPunct="1">
              <a:lnSpc>
                <a:spcPct val="90000"/>
              </a:lnSpc>
              <a:buNone/>
            </a:pPr>
            <a:r>
              <a:rPr lang="en-GB" sz="1800" b="1" i="1" dirty="0">
                <a:solidFill>
                  <a:srgbClr val="FF0000"/>
                </a:solidFill>
              </a:rPr>
              <a:t>Anonymous: </a:t>
            </a:r>
            <a:r>
              <a:rPr lang="en-GB" sz="1800" dirty="0"/>
              <a:t>218.12.171.14 - [07/Jan/2017:16:08:43+0100] “GET/test.html HTTP/1.0” 200 1921 www.coe.int “-” “Mozilla/4.0 (compatible; MSIE 7.0; Windows NT 6.0)” “-”</a:t>
            </a:r>
          </a:p>
          <a:p>
            <a:pPr marL="214313" indent="0">
              <a:lnSpc>
                <a:spcPct val="90000"/>
              </a:lnSpc>
              <a:buNone/>
            </a:pPr>
            <a:r>
              <a:rPr lang="en-GB" sz="1800" b="1" i="1" dirty="0">
                <a:solidFill>
                  <a:srgbClr val="FF0000"/>
                </a:solidFill>
              </a:rPr>
              <a:t>Transparent: </a:t>
            </a:r>
            <a:r>
              <a:rPr lang="en-GB" sz="1800" dirty="0"/>
              <a:t>218.12.171.14 </a:t>
            </a:r>
            <a:r>
              <a:rPr lang="mr-IN" sz="1800" dirty="0"/>
              <a:t>–</a:t>
            </a:r>
            <a:r>
              <a:rPr lang="en-GB" sz="1800" dirty="0"/>
              <a:t> [07/Jan/2017:17:08:51+0100] “GET/test.html  HTTP/1.0” 200 1921 www.coe.int“-” “Mozilla/4.0 (compatible; MSIE 7.0; Windows NT 6.0)” “212.99.110.242</a:t>
            </a:r>
          </a:p>
          <a:p>
            <a:pPr marL="442913" lvl="1" indent="14288">
              <a:spcBef>
                <a:spcPts val="0"/>
              </a:spcBef>
              <a:buNone/>
            </a:pPr>
            <a:endParaRPr lang="en-GB" sz="1800" dirty="0"/>
          </a:p>
          <a:p>
            <a:pPr marL="442913" lvl="1" indent="14288">
              <a:spcBef>
                <a:spcPts val="0"/>
              </a:spcBef>
              <a:buNone/>
            </a:pPr>
            <a:endParaRPr lang="en-GB" sz="1800" dirty="0"/>
          </a:p>
        </p:txBody>
      </p:sp>
      <p:pic>
        <p:nvPicPr>
          <p:cNvPr id="6" name="Picture 4" descr="plate02"/>
          <p:cNvPicPr>
            <a:picLocks noChangeAspect="1" noChangeArrowheads="1"/>
          </p:cNvPicPr>
          <p:nvPr/>
        </p:nvPicPr>
        <p:blipFill>
          <a:blip r:embed="rId2" cstate="print"/>
          <a:srcRect/>
          <a:stretch>
            <a:fillRect/>
          </a:stretch>
        </p:blipFill>
        <p:spPr bwMode="auto">
          <a:xfrm>
            <a:off x="500034" y="2225880"/>
            <a:ext cx="1004008" cy="1189192"/>
          </a:xfrm>
          <a:prstGeom prst="rect">
            <a:avLst/>
          </a:prstGeom>
          <a:noFill/>
          <a:ln w="9525">
            <a:noFill/>
            <a:miter lim="800000"/>
            <a:headEnd/>
            <a:tailEnd/>
          </a:ln>
        </p:spPr>
      </p:pic>
      <p:pic>
        <p:nvPicPr>
          <p:cNvPr id="7" name="Picture 3" descr="server_rack"/>
          <p:cNvPicPr>
            <a:picLocks noChangeAspect="1" noChangeArrowheads="1"/>
          </p:cNvPicPr>
          <p:nvPr/>
        </p:nvPicPr>
        <p:blipFill>
          <a:blip r:embed="rId3" cstate="print"/>
          <a:srcRect/>
          <a:stretch>
            <a:fillRect/>
          </a:stretch>
        </p:blipFill>
        <p:spPr bwMode="auto">
          <a:xfrm>
            <a:off x="7572396" y="2154442"/>
            <a:ext cx="1319640" cy="1550075"/>
          </a:xfrm>
          <a:prstGeom prst="rect">
            <a:avLst/>
          </a:prstGeom>
          <a:noFill/>
          <a:ln w="9525">
            <a:noFill/>
            <a:miter lim="800000"/>
            <a:headEnd/>
            <a:tailEnd/>
          </a:ln>
        </p:spPr>
      </p:pic>
      <p:pic>
        <p:nvPicPr>
          <p:cNvPr id="7170" name="Picture 2" descr="C:\Users\Jim\AppData\Local\Temp\scl3.PNG"/>
          <p:cNvPicPr>
            <a:picLocks noChangeAspect="1" noChangeArrowheads="1"/>
          </p:cNvPicPr>
          <p:nvPr/>
        </p:nvPicPr>
        <p:blipFill>
          <a:blip r:embed="rId4" cstate="print"/>
          <a:srcRect/>
          <a:stretch>
            <a:fillRect/>
          </a:stretch>
        </p:blipFill>
        <p:spPr bwMode="auto">
          <a:xfrm>
            <a:off x="2857488" y="2011566"/>
            <a:ext cx="571504" cy="1411265"/>
          </a:xfrm>
          <a:prstGeom prst="rect">
            <a:avLst/>
          </a:prstGeom>
          <a:noFill/>
        </p:spPr>
      </p:pic>
      <p:sp>
        <p:nvSpPr>
          <p:cNvPr id="9" name="TextBox 8"/>
          <p:cNvSpPr txBox="1"/>
          <p:nvPr/>
        </p:nvSpPr>
        <p:spPr>
          <a:xfrm>
            <a:off x="214282" y="3440326"/>
            <a:ext cx="1785950" cy="1200329"/>
          </a:xfrm>
          <a:prstGeom prst="rect">
            <a:avLst/>
          </a:prstGeom>
          <a:solidFill>
            <a:schemeClr val="accent1">
              <a:lumMod val="25000"/>
            </a:schemeClr>
          </a:solidFill>
        </p:spPr>
        <p:txBody>
          <a:bodyPr wrap="square" rtlCol="0">
            <a:spAutoFit/>
          </a:bodyPr>
          <a:lstStyle/>
          <a:p>
            <a:pPr algn="ctr"/>
            <a:r>
              <a:rPr lang="en-GB" dirty="0">
                <a:solidFill>
                  <a:schemeClr val="bg1"/>
                </a:solidFill>
              </a:rPr>
              <a:t>True IP Address </a:t>
            </a:r>
          </a:p>
          <a:p>
            <a:pPr algn="ctr"/>
            <a:r>
              <a:rPr lang="en-GB" b="1" dirty="0">
                <a:solidFill>
                  <a:schemeClr val="bg1"/>
                </a:solidFill>
              </a:rPr>
              <a:t>212.99.110.242</a:t>
            </a:r>
          </a:p>
        </p:txBody>
      </p:sp>
      <p:sp>
        <p:nvSpPr>
          <p:cNvPr id="10" name="TextBox 9"/>
          <p:cNvSpPr txBox="1"/>
          <p:nvPr/>
        </p:nvSpPr>
        <p:spPr>
          <a:xfrm>
            <a:off x="2428860" y="3440326"/>
            <a:ext cx="1643042" cy="1200329"/>
          </a:xfrm>
          <a:prstGeom prst="rect">
            <a:avLst/>
          </a:prstGeom>
          <a:solidFill>
            <a:schemeClr val="accent1">
              <a:lumMod val="25000"/>
            </a:schemeClr>
          </a:solidFill>
        </p:spPr>
        <p:txBody>
          <a:bodyPr wrap="square" rtlCol="0">
            <a:spAutoFit/>
          </a:bodyPr>
          <a:lstStyle/>
          <a:p>
            <a:pPr algn="ctr"/>
            <a:r>
              <a:rPr lang="en-GB" dirty="0">
                <a:solidFill>
                  <a:schemeClr val="bg1"/>
                </a:solidFill>
              </a:rPr>
              <a:t>True IP Address </a:t>
            </a:r>
          </a:p>
          <a:p>
            <a:pPr algn="ctr"/>
            <a:r>
              <a:rPr lang="en-GB" b="1" dirty="0">
                <a:solidFill>
                  <a:schemeClr val="bg1"/>
                </a:solidFill>
              </a:rPr>
              <a:t>218.12.171.14</a:t>
            </a:r>
          </a:p>
        </p:txBody>
      </p:sp>
      <p:sp>
        <p:nvSpPr>
          <p:cNvPr id="12" name="TextBox 11"/>
          <p:cNvSpPr txBox="1"/>
          <p:nvPr/>
        </p:nvSpPr>
        <p:spPr>
          <a:xfrm>
            <a:off x="4572000" y="1725814"/>
            <a:ext cx="2643174" cy="923330"/>
          </a:xfrm>
          <a:prstGeom prst="rect">
            <a:avLst/>
          </a:prstGeom>
          <a:solidFill>
            <a:srgbClr val="FF0000"/>
          </a:solidFill>
        </p:spPr>
        <p:txBody>
          <a:bodyPr wrap="square" rtlCol="0">
            <a:spAutoFit/>
          </a:bodyPr>
          <a:lstStyle/>
          <a:p>
            <a:pPr algn="ctr"/>
            <a:r>
              <a:rPr lang="en-GB" dirty="0">
                <a:solidFill>
                  <a:schemeClr val="bg1"/>
                </a:solidFill>
              </a:rPr>
              <a:t>If </a:t>
            </a:r>
            <a:r>
              <a:rPr lang="en-GB" b="1" dirty="0">
                <a:solidFill>
                  <a:schemeClr val="bg1"/>
                </a:solidFill>
              </a:rPr>
              <a:t>‘Anonymous’ </a:t>
            </a:r>
            <a:r>
              <a:rPr lang="en-GB" dirty="0">
                <a:solidFill>
                  <a:schemeClr val="bg1"/>
                </a:solidFill>
              </a:rPr>
              <a:t>then</a:t>
            </a:r>
            <a:r>
              <a:rPr lang="en-GB" b="1" dirty="0">
                <a:solidFill>
                  <a:schemeClr val="bg1"/>
                </a:solidFill>
              </a:rPr>
              <a:t> </a:t>
            </a:r>
            <a:r>
              <a:rPr lang="en-GB" dirty="0">
                <a:solidFill>
                  <a:schemeClr val="bg1"/>
                </a:solidFill>
              </a:rPr>
              <a:t>recipient sees</a:t>
            </a:r>
          </a:p>
          <a:p>
            <a:pPr algn="ctr"/>
            <a:r>
              <a:rPr lang="en-GB" b="1" dirty="0">
                <a:solidFill>
                  <a:schemeClr val="bg1"/>
                </a:solidFill>
              </a:rPr>
              <a:t>218.12.171.14 </a:t>
            </a:r>
            <a:r>
              <a:rPr lang="en-GB" dirty="0">
                <a:solidFill>
                  <a:schemeClr val="bg1"/>
                </a:solidFill>
              </a:rPr>
              <a:t>and </a:t>
            </a:r>
            <a:r>
              <a:rPr lang="en-GB" b="1" dirty="0">
                <a:solidFill>
                  <a:schemeClr val="bg1"/>
                </a:solidFill>
              </a:rPr>
              <a:t>-</a:t>
            </a:r>
          </a:p>
        </p:txBody>
      </p:sp>
      <p:sp>
        <p:nvSpPr>
          <p:cNvPr id="13" name="TextBox 12"/>
          <p:cNvSpPr txBox="1"/>
          <p:nvPr/>
        </p:nvSpPr>
        <p:spPr>
          <a:xfrm>
            <a:off x="4572000" y="2940260"/>
            <a:ext cx="2643174" cy="1200329"/>
          </a:xfrm>
          <a:prstGeom prst="rect">
            <a:avLst/>
          </a:prstGeom>
          <a:solidFill>
            <a:srgbClr val="FF0000"/>
          </a:solidFill>
        </p:spPr>
        <p:txBody>
          <a:bodyPr wrap="square" rtlCol="0">
            <a:spAutoFit/>
          </a:bodyPr>
          <a:lstStyle/>
          <a:p>
            <a:pPr algn="ctr"/>
            <a:r>
              <a:rPr lang="en-GB" dirty="0">
                <a:solidFill>
                  <a:schemeClr val="bg1"/>
                </a:solidFill>
              </a:rPr>
              <a:t>If </a:t>
            </a:r>
            <a:r>
              <a:rPr lang="en-GB" b="1" dirty="0">
                <a:solidFill>
                  <a:schemeClr val="bg1"/>
                </a:solidFill>
              </a:rPr>
              <a:t>‘Transparent’ </a:t>
            </a:r>
            <a:r>
              <a:rPr lang="en-GB" dirty="0">
                <a:solidFill>
                  <a:schemeClr val="bg1"/>
                </a:solidFill>
              </a:rPr>
              <a:t>then</a:t>
            </a:r>
            <a:r>
              <a:rPr lang="en-GB" b="1" dirty="0">
                <a:solidFill>
                  <a:schemeClr val="bg1"/>
                </a:solidFill>
              </a:rPr>
              <a:t> </a:t>
            </a:r>
            <a:r>
              <a:rPr lang="en-GB" dirty="0">
                <a:solidFill>
                  <a:schemeClr val="bg1"/>
                </a:solidFill>
              </a:rPr>
              <a:t>recipient sees</a:t>
            </a:r>
          </a:p>
          <a:p>
            <a:pPr algn="ctr"/>
            <a:r>
              <a:rPr lang="en-GB" b="1" dirty="0">
                <a:solidFill>
                  <a:schemeClr val="bg1"/>
                </a:solidFill>
              </a:rPr>
              <a:t>218.12.171.14 </a:t>
            </a:r>
            <a:r>
              <a:rPr lang="en-GB" dirty="0">
                <a:solidFill>
                  <a:schemeClr val="bg1"/>
                </a:solidFill>
              </a:rPr>
              <a:t>but</a:t>
            </a:r>
            <a:r>
              <a:rPr lang="en-GB" b="1" dirty="0">
                <a:solidFill>
                  <a:schemeClr val="bg1"/>
                </a:solidFill>
              </a:rPr>
              <a:t> </a:t>
            </a:r>
          </a:p>
          <a:p>
            <a:pPr algn="ctr"/>
            <a:r>
              <a:rPr lang="en-GB" dirty="0">
                <a:solidFill>
                  <a:schemeClr val="bg1"/>
                </a:solidFill>
              </a:rPr>
              <a:t>ALSO</a:t>
            </a:r>
            <a:r>
              <a:rPr lang="en-GB" b="1" dirty="0">
                <a:solidFill>
                  <a:schemeClr val="bg1"/>
                </a:solidFill>
              </a:rPr>
              <a:t> 212.99.110.242</a:t>
            </a:r>
          </a:p>
        </p:txBody>
      </p:sp>
      <p:sp>
        <p:nvSpPr>
          <p:cNvPr id="2" name="Rectangle 1"/>
          <p:cNvSpPr/>
          <p:nvPr/>
        </p:nvSpPr>
        <p:spPr>
          <a:xfrm>
            <a:off x="214282" y="1080728"/>
            <a:ext cx="8677754" cy="707886"/>
          </a:xfrm>
          <a:prstGeom prst="rect">
            <a:avLst/>
          </a:prstGeom>
        </p:spPr>
        <p:txBody>
          <a:bodyPr wrap="square">
            <a:spAutoFit/>
          </a:bodyPr>
          <a:lstStyle/>
          <a:p>
            <a:pPr marL="82275" indent="0">
              <a:spcBef>
                <a:spcPts val="1452"/>
              </a:spcBef>
              <a:buFont typeface="Arial" charset="0"/>
              <a:buNone/>
              <a:defRPr sz="2600"/>
            </a:pPr>
            <a:r>
              <a:rPr lang="en-US" sz="2000" dirty="0">
                <a:cs typeface="Verdana"/>
              </a:rPr>
              <a:t>Any traffic routed through a proxy (server) will appear to come from its IP address, not your computer’s.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806824" y="113273"/>
            <a:ext cx="8229600" cy="860293"/>
          </a:xfrm>
          <a:ln/>
        </p:spPr>
        <p:txBody>
          <a:bodyPr anchor="ctr">
            <a:noAutofit/>
          </a:bodyPr>
          <a:lstStyle/>
          <a:p>
            <a:pPr algn="r" eaLnBrk="1" hangingPunct="1"/>
            <a:r>
              <a:rPr lang="en-GB" dirty="0">
                <a:solidFill>
                  <a:srgbClr val="FFFFFF"/>
                </a:solidFill>
                <a:latin typeface="Helvetica" panose="020B0604020202020204" pitchFamily="34" charset="0"/>
              </a:rPr>
              <a:t>Lots of people want to be anonymous</a:t>
            </a:r>
          </a:p>
        </p:txBody>
      </p:sp>
      <p:pic>
        <p:nvPicPr>
          <p:cNvPr id="61443" name="Picture 3" descr="anon4"/>
          <p:cNvPicPr>
            <a:picLocks noChangeAspect="1" noChangeArrowheads="1"/>
          </p:cNvPicPr>
          <p:nvPr/>
        </p:nvPicPr>
        <p:blipFill>
          <a:blip r:embed="rId3" cstate="print"/>
          <a:srcRect/>
          <a:stretch>
            <a:fillRect/>
          </a:stretch>
        </p:blipFill>
        <p:spPr bwMode="auto">
          <a:xfrm>
            <a:off x="69989" y="1045019"/>
            <a:ext cx="5463903" cy="3030888"/>
          </a:xfrm>
          <a:prstGeom prst="rect">
            <a:avLst/>
          </a:prstGeom>
          <a:noFill/>
          <a:ln w="9525">
            <a:noFill/>
            <a:miter lim="800000"/>
            <a:headEnd/>
            <a:tailEnd/>
          </a:ln>
        </p:spPr>
      </p:pic>
      <p:pic>
        <p:nvPicPr>
          <p:cNvPr id="237572" name="Picture 4" descr="anon1"/>
          <p:cNvPicPr>
            <a:picLocks noChangeAspect="1" noChangeArrowheads="1"/>
          </p:cNvPicPr>
          <p:nvPr/>
        </p:nvPicPr>
        <p:blipFill>
          <a:blip r:embed="rId4" cstate="print"/>
          <a:srcRect/>
          <a:stretch>
            <a:fillRect/>
          </a:stretch>
        </p:blipFill>
        <p:spPr bwMode="auto">
          <a:xfrm>
            <a:off x="3018353" y="1055253"/>
            <a:ext cx="6104218" cy="2087590"/>
          </a:xfrm>
          <a:prstGeom prst="rect">
            <a:avLst/>
          </a:prstGeom>
          <a:noFill/>
          <a:ln w="9525">
            <a:noFill/>
            <a:miter lim="800000"/>
            <a:headEnd/>
            <a:tailEnd/>
          </a:ln>
        </p:spPr>
      </p:pic>
      <p:pic>
        <p:nvPicPr>
          <p:cNvPr id="237573" name="Picture 5" descr="anon5"/>
          <p:cNvPicPr>
            <a:picLocks noChangeAspect="1" noChangeArrowheads="1"/>
          </p:cNvPicPr>
          <p:nvPr/>
        </p:nvPicPr>
        <p:blipFill>
          <a:blip r:embed="rId5" cstate="print"/>
          <a:srcRect/>
          <a:stretch>
            <a:fillRect/>
          </a:stretch>
        </p:blipFill>
        <p:spPr bwMode="auto">
          <a:xfrm>
            <a:off x="179388" y="2060575"/>
            <a:ext cx="5781675" cy="1676400"/>
          </a:xfrm>
          <a:prstGeom prst="rect">
            <a:avLst/>
          </a:prstGeom>
          <a:noFill/>
          <a:ln w="9525">
            <a:noFill/>
            <a:miter lim="800000"/>
            <a:headEnd/>
            <a:tailEnd/>
          </a:ln>
        </p:spPr>
      </p:pic>
      <p:pic>
        <p:nvPicPr>
          <p:cNvPr id="237574" name="Picture 6" descr="anon3"/>
          <p:cNvPicPr>
            <a:picLocks noChangeAspect="1" noChangeArrowheads="1"/>
          </p:cNvPicPr>
          <p:nvPr/>
        </p:nvPicPr>
        <p:blipFill>
          <a:blip r:embed="rId6" cstate="print"/>
          <a:srcRect/>
          <a:stretch>
            <a:fillRect/>
          </a:stretch>
        </p:blipFill>
        <p:spPr bwMode="auto">
          <a:xfrm rot="-678596">
            <a:off x="696627" y="1999363"/>
            <a:ext cx="8239125" cy="3057525"/>
          </a:xfrm>
          <a:prstGeom prst="rect">
            <a:avLst/>
          </a:prstGeom>
          <a:noFill/>
          <a:ln w="9525">
            <a:noFill/>
            <a:miter lim="800000"/>
            <a:headEnd/>
            <a:tailEnd/>
          </a:ln>
        </p:spPr>
      </p:pic>
      <p:pic>
        <p:nvPicPr>
          <p:cNvPr id="237575" name="Picture 7" descr="anon2"/>
          <p:cNvPicPr>
            <a:picLocks noChangeAspect="1" noChangeArrowheads="1"/>
          </p:cNvPicPr>
          <p:nvPr/>
        </p:nvPicPr>
        <p:blipFill>
          <a:blip r:embed="rId7" cstate="print"/>
          <a:srcRect/>
          <a:stretch>
            <a:fillRect/>
          </a:stretch>
        </p:blipFill>
        <p:spPr bwMode="auto">
          <a:xfrm>
            <a:off x="799326" y="4521930"/>
            <a:ext cx="8334375" cy="1800225"/>
          </a:xfrm>
          <a:prstGeom prst="rect">
            <a:avLst/>
          </a:prstGeom>
          <a:noFill/>
          <a:ln w="9525">
            <a:noFill/>
            <a:miter lim="800000"/>
            <a:headEnd/>
            <a:tailEnd/>
          </a:ln>
        </p:spPr>
      </p:pic>
      <p:pic>
        <p:nvPicPr>
          <p:cNvPr id="237576" name="Picture 8" descr="anon6"/>
          <p:cNvPicPr>
            <a:picLocks noChangeAspect="1" noChangeArrowheads="1"/>
          </p:cNvPicPr>
          <p:nvPr/>
        </p:nvPicPr>
        <p:blipFill>
          <a:blip r:embed="rId8" cstate="print"/>
          <a:srcRect/>
          <a:stretch>
            <a:fillRect/>
          </a:stretch>
        </p:blipFill>
        <p:spPr bwMode="auto">
          <a:xfrm>
            <a:off x="0" y="3500438"/>
            <a:ext cx="7686675" cy="2514600"/>
          </a:xfrm>
          <a:prstGeom prst="rect">
            <a:avLst/>
          </a:prstGeom>
          <a:noFill/>
          <a:ln w="9525">
            <a:noFill/>
            <a:miter lim="800000"/>
            <a:headEnd/>
            <a:tailEnd/>
          </a:ln>
        </p:spPr>
      </p:pic>
      <p:pic>
        <p:nvPicPr>
          <p:cNvPr id="237577" name="Picture 9" descr="anon7"/>
          <p:cNvPicPr>
            <a:picLocks noChangeAspect="1" noChangeArrowheads="1"/>
          </p:cNvPicPr>
          <p:nvPr/>
        </p:nvPicPr>
        <p:blipFill>
          <a:blip r:embed="rId9" cstate="print"/>
          <a:srcRect/>
          <a:stretch>
            <a:fillRect/>
          </a:stretch>
        </p:blipFill>
        <p:spPr bwMode="auto">
          <a:xfrm rot="1130888">
            <a:off x="286173" y="2905056"/>
            <a:ext cx="7867650" cy="2505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757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757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375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3757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757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37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Operating Systems statistics</a:t>
            </a:r>
          </a:p>
        </p:txBody>
      </p:sp>
      <p:graphicFrame>
        <p:nvGraphicFramePr>
          <p:cNvPr id="5" name="Table 4"/>
          <p:cNvGraphicFramePr>
            <a:graphicFrameLocks noGrp="1"/>
          </p:cNvGraphicFramePr>
          <p:nvPr>
            <p:extLst>
              <p:ext uri="{D42A27DB-BD31-4B8C-83A1-F6EECF244321}">
                <p14:modId xmlns:p14="http://schemas.microsoft.com/office/powerpoint/2010/main" val="3635599261"/>
              </p:ext>
            </p:extLst>
          </p:nvPr>
        </p:nvGraphicFramePr>
        <p:xfrm>
          <a:off x="457200" y="1193649"/>
          <a:ext cx="4001090" cy="5136490"/>
        </p:xfrm>
        <a:graphic>
          <a:graphicData uri="http://schemas.openxmlformats.org/drawingml/2006/table">
            <a:tbl>
              <a:tblPr/>
              <a:tblGrid>
                <a:gridCol w="668631">
                  <a:extLst>
                    <a:ext uri="{9D8B030D-6E8A-4147-A177-3AD203B41FA5}">
                      <a16:colId xmlns:a16="http://schemas.microsoft.com/office/drawing/2014/main" val="20000"/>
                    </a:ext>
                  </a:extLst>
                </a:gridCol>
                <a:gridCol w="1801330">
                  <a:extLst>
                    <a:ext uri="{9D8B030D-6E8A-4147-A177-3AD203B41FA5}">
                      <a16:colId xmlns:a16="http://schemas.microsoft.com/office/drawing/2014/main" val="20001"/>
                    </a:ext>
                  </a:extLst>
                </a:gridCol>
                <a:gridCol w="1531129">
                  <a:extLst>
                    <a:ext uri="{9D8B030D-6E8A-4147-A177-3AD203B41FA5}">
                      <a16:colId xmlns:a16="http://schemas.microsoft.com/office/drawing/2014/main" val="20002"/>
                    </a:ext>
                  </a:extLst>
                </a:gridCol>
              </a:tblGrid>
              <a:tr h="205884">
                <a:tc gridSpan="3">
                  <a:txBody>
                    <a:bodyPr/>
                    <a:lstStyle/>
                    <a:p>
                      <a:pPr algn="ctr"/>
                      <a:r>
                        <a:rPr lang="en-GB" sz="2000" b="1" dirty="0"/>
                        <a:t>January 2010</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63177">
                <a:tc>
                  <a:txBody>
                    <a:bodyPr/>
                    <a:lstStyle/>
                    <a:p>
                      <a:r>
                        <a:rPr lang="en-GB" sz="2000" dirty="0"/>
                        <a:t>1</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Windows XP</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55.08%</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531229">
                <a:tc>
                  <a:txBody>
                    <a:bodyPr/>
                    <a:lstStyle/>
                    <a:p>
                      <a:r>
                        <a:rPr lang="en-GB" sz="2000" dirty="0"/>
                        <a:t>2</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Windows Vista</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20.80%</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63177">
                <a:tc>
                  <a:txBody>
                    <a:bodyPr/>
                    <a:lstStyle/>
                    <a:p>
                      <a:r>
                        <a:rPr lang="en-GB" sz="2000"/>
                        <a:t>3</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Windows 7</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9.11%</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63177">
                <a:tc>
                  <a:txBody>
                    <a:bodyPr/>
                    <a:lstStyle/>
                    <a:p>
                      <a:r>
                        <a:rPr lang="en-GB" sz="2000"/>
                        <a:t>4</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Mac OS X</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7.87%</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64869">
                <a:tc>
                  <a:txBody>
                    <a:bodyPr/>
                    <a:lstStyle/>
                    <a:p>
                      <a:r>
                        <a:rPr lang="en-GB" sz="2000"/>
                        <a:t>5</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Linux</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1.63%</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451772">
                <a:tc>
                  <a:txBody>
                    <a:bodyPr/>
                    <a:lstStyle/>
                    <a:p>
                      <a:r>
                        <a:rPr lang="en-GB" sz="2000" dirty="0"/>
                        <a:t>6</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Windows 2003</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1.10%</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63177">
                <a:tc>
                  <a:txBody>
                    <a:bodyPr/>
                    <a:lstStyle/>
                    <a:p>
                      <a:r>
                        <a:rPr lang="en-GB" sz="2000"/>
                        <a:t>7</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a:t>iPhone</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0.72%</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472728">
                <a:tc>
                  <a:txBody>
                    <a:bodyPr/>
                    <a:lstStyle/>
                    <a:p>
                      <a:r>
                        <a:rPr lang="en-GB" sz="2000"/>
                        <a:t>8</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a:t>Windows 2000</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0.47%</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461110">
                <a:tc>
                  <a:txBody>
                    <a:bodyPr/>
                    <a:lstStyle/>
                    <a:p>
                      <a:r>
                        <a:rPr lang="en-GB" sz="2000"/>
                        <a:t>9</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a:t>Android</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0.10%</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363177">
                <a:tc>
                  <a:txBody>
                    <a:bodyPr/>
                    <a:lstStyle/>
                    <a:p>
                      <a:r>
                        <a:rPr lang="en-GB" sz="2000" dirty="0"/>
                        <a:t>10</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a:t>WAP</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0.08%</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
        <p:nvSpPr>
          <p:cNvPr id="6" name="Rectangle 5"/>
          <p:cNvSpPr/>
          <p:nvPr/>
        </p:nvSpPr>
        <p:spPr>
          <a:xfrm>
            <a:off x="4688526" y="6026448"/>
            <a:ext cx="4435830" cy="307777"/>
          </a:xfrm>
          <a:prstGeom prst="rect">
            <a:avLst/>
          </a:prstGeom>
        </p:spPr>
        <p:txBody>
          <a:bodyPr wrap="none">
            <a:spAutoFit/>
          </a:bodyPr>
          <a:lstStyle/>
          <a:p>
            <a:r>
              <a:rPr lang="en-GB" sz="1400" dirty="0"/>
              <a:t>Source: </a:t>
            </a:r>
            <a:r>
              <a:rPr lang="en-GB" sz="1400" dirty="0">
                <a:hlinkClick r:id="rId3"/>
              </a:rPr>
              <a:t>http://www.w3counter.com/globalstats.php</a:t>
            </a:r>
            <a:r>
              <a:rPr lang="en-GB" sz="1400" dirty="0"/>
              <a:t>  </a:t>
            </a:r>
          </a:p>
        </p:txBody>
      </p:sp>
      <p:graphicFrame>
        <p:nvGraphicFramePr>
          <p:cNvPr id="7" name="Table 6"/>
          <p:cNvGraphicFramePr>
            <a:graphicFrameLocks noGrp="1"/>
          </p:cNvGraphicFramePr>
          <p:nvPr>
            <p:extLst>
              <p:ext uri="{D42A27DB-BD31-4B8C-83A1-F6EECF244321}">
                <p14:modId xmlns:p14="http://schemas.microsoft.com/office/powerpoint/2010/main" val="2573096251"/>
              </p:ext>
            </p:extLst>
          </p:nvPr>
        </p:nvGraphicFramePr>
        <p:xfrm>
          <a:off x="4723154" y="1193652"/>
          <a:ext cx="4001090" cy="4766599"/>
        </p:xfrm>
        <a:graphic>
          <a:graphicData uri="http://schemas.openxmlformats.org/drawingml/2006/table">
            <a:tbl>
              <a:tblPr/>
              <a:tblGrid>
                <a:gridCol w="498217">
                  <a:extLst>
                    <a:ext uri="{9D8B030D-6E8A-4147-A177-3AD203B41FA5}">
                      <a16:colId xmlns:a16="http://schemas.microsoft.com/office/drawing/2014/main" val="20000"/>
                    </a:ext>
                  </a:extLst>
                </a:gridCol>
                <a:gridCol w="1695794">
                  <a:extLst>
                    <a:ext uri="{9D8B030D-6E8A-4147-A177-3AD203B41FA5}">
                      <a16:colId xmlns:a16="http://schemas.microsoft.com/office/drawing/2014/main" val="20001"/>
                    </a:ext>
                  </a:extLst>
                </a:gridCol>
                <a:gridCol w="1807079">
                  <a:extLst>
                    <a:ext uri="{9D8B030D-6E8A-4147-A177-3AD203B41FA5}">
                      <a16:colId xmlns:a16="http://schemas.microsoft.com/office/drawing/2014/main" val="20002"/>
                    </a:ext>
                  </a:extLst>
                </a:gridCol>
              </a:tblGrid>
              <a:tr h="380809">
                <a:tc gridSpan="3">
                  <a:txBody>
                    <a:bodyPr/>
                    <a:lstStyle/>
                    <a:p>
                      <a:pPr algn="ctr"/>
                      <a:r>
                        <a:rPr lang="en-GB" sz="2000" b="1" dirty="0"/>
                        <a:t>January 2017</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10000"/>
                  </a:ext>
                </a:extLst>
              </a:tr>
              <a:tr h="380809">
                <a:tc>
                  <a:txBody>
                    <a:bodyPr/>
                    <a:lstStyle/>
                    <a:p>
                      <a:r>
                        <a:rPr lang="en-GB" sz="2000" dirty="0"/>
                        <a:t>1</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dirty="0"/>
                        <a:t>Windows 7</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hr-HR" sz="1800" kern="1200">
                          <a:solidFill>
                            <a:schemeClr val="tx1"/>
                          </a:solidFill>
                          <a:latin typeface="+mn-lt"/>
                          <a:ea typeface="+mn-ea"/>
                          <a:cs typeface="+mn-cs"/>
                        </a:rPr>
                        <a:t>18.45</a:t>
                      </a:r>
                      <a:r>
                        <a:rPr lang="en-GB" sz="2000" dirty="0"/>
                        <a:t>%</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1"/>
                  </a:ext>
                </a:extLst>
              </a:tr>
              <a:tr h="495721">
                <a:tc>
                  <a:txBody>
                    <a:bodyPr/>
                    <a:lstStyle/>
                    <a:p>
                      <a:r>
                        <a:rPr lang="en-GB" sz="2000" dirty="0"/>
                        <a:t>2</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Windows 10</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fi-FI" sz="2000" dirty="0"/>
                        <a:t>13.79</a:t>
                      </a:r>
                      <a:r>
                        <a:rPr lang="en-GB" sz="2000" dirty="0"/>
                        <a:t>%</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r h="380809">
                <a:tc>
                  <a:txBody>
                    <a:bodyPr/>
                    <a:lstStyle/>
                    <a:p>
                      <a:r>
                        <a:rPr lang="en-GB" sz="2000" dirty="0"/>
                        <a:t>3</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2000" dirty="0"/>
                        <a:t>Android 6</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hr-HR" sz="2000" dirty="0"/>
                        <a:t>12.14</a:t>
                      </a:r>
                      <a:r>
                        <a:rPr lang="en-GB" sz="2000" dirty="0"/>
                        <a:t>%</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3"/>
                  </a:ext>
                </a:extLst>
              </a:tr>
              <a:tr h="380809">
                <a:tc>
                  <a:txBody>
                    <a:bodyPr/>
                    <a:lstStyle/>
                    <a:p>
                      <a:r>
                        <a:rPr lang="en-GB" sz="2000"/>
                        <a:t>4</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Android 5</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hr-HR" sz="2000" dirty="0"/>
                        <a:t>12.11</a:t>
                      </a:r>
                      <a:r>
                        <a:rPr lang="en-GB" sz="2000" dirty="0"/>
                        <a:t>%</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r h="380809">
                <a:tc>
                  <a:txBody>
                    <a:bodyPr/>
                    <a:lstStyle/>
                    <a:p>
                      <a:r>
                        <a:rPr lang="en-GB" sz="2000"/>
                        <a:t>5</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Android 4</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hr-HR" sz="2000" dirty="0"/>
                        <a:t>10.12</a:t>
                      </a:r>
                      <a:r>
                        <a:rPr lang="en-GB" sz="2000" dirty="0"/>
                        <a:t>%</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5"/>
                  </a:ext>
                </a:extLst>
              </a:tr>
              <a:tr h="457431">
                <a:tc>
                  <a:txBody>
                    <a:bodyPr/>
                    <a:lstStyle/>
                    <a:p>
                      <a:r>
                        <a:rPr lang="en-GB" sz="2000" dirty="0"/>
                        <a:t>6</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it-IT" sz="2000" dirty="0"/>
                        <a:t>iOS 10</a:t>
                      </a:r>
                      <a:endParaRPr lang="en-GB" sz="2000" dirty="0"/>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9.96%</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6"/>
                  </a:ext>
                </a:extLst>
              </a:tr>
              <a:tr h="380809">
                <a:tc>
                  <a:txBody>
                    <a:bodyPr/>
                    <a:lstStyle/>
                    <a:p>
                      <a:r>
                        <a:rPr lang="en-GB" sz="2000"/>
                        <a:t>7</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Windows 8.1</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hr-HR" sz="2000" dirty="0"/>
                        <a:t>	4.54</a:t>
                      </a:r>
                      <a:r>
                        <a:rPr lang="en-GB" sz="2000" dirty="0"/>
                        <a:t>%</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7"/>
                  </a:ext>
                </a:extLst>
              </a:tr>
              <a:tr h="478650">
                <a:tc>
                  <a:txBody>
                    <a:bodyPr/>
                    <a:lstStyle/>
                    <a:p>
                      <a:r>
                        <a:rPr lang="en-GB" sz="2000"/>
                        <a:t>8</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Mac OS X	</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hr-HR" sz="2000" dirty="0"/>
                        <a:t>4.45</a:t>
                      </a:r>
                      <a:r>
                        <a:rPr lang="en-GB" sz="2000" dirty="0"/>
                        <a:t>%</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8"/>
                  </a:ext>
                </a:extLst>
              </a:tr>
              <a:tr h="466886">
                <a:tc>
                  <a:txBody>
                    <a:bodyPr/>
                    <a:lstStyle/>
                    <a:p>
                      <a:r>
                        <a:rPr lang="en-GB" sz="2000"/>
                        <a:t>9</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err="1"/>
                        <a:t>Linux</a:t>
                      </a:r>
                      <a:endParaRPr lang="en-GB" sz="2000" dirty="0"/>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3.80%</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9"/>
                  </a:ext>
                </a:extLst>
              </a:tr>
              <a:tr h="380809">
                <a:tc>
                  <a:txBody>
                    <a:bodyPr/>
                    <a:lstStyle/>
                    <a:p>
                      <a:r>
                        <a:rPr lang="en-GB" sz="2000" dirty="0"/>
                        <a:t>10</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r>
                        <a:rPr lang="en-GB" sz="2000" dirty="0"/>
                        <a:t>iOS 9</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r"/>
                      <a:r>
                        <a:rPr lang="en-GB" sz="2000" dirty="0"/>
                        <a:t>2.64%</a:t>
                      </a:r>
                    </a:p>
                  </a:txBody>
                  <a:tcPr marL="71298" marR="71298" marT="35649" marB="35649" anchor="ct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9AF43B76-CE14-44AC-9D49-F631A00CAAC7}"/>
              </a:ext>
            </a:extLst>
          </p:cNvPr>
          <p:cNvSpPr>
            <a:spLocks noGrp="1"/>
          </p:cNvSpPr>
          <p:nvPr>
            <p:ph type="title"/>
          </p:nvPr>
        </p:nvSpPr>
        <p:spPr>
          <a:xfrm>
            <a:off x="628650" y="1111624"/>
            <a:ext cx="7886700" cy="898606"/>
          </a:xfrm>
        </p:spPr>
        <p:txBody>
          <a:bodyPr>
            <a:normAutofit/>
          </a:bodyPr>
          <a:lstStyle/>
          <a:p>
            <a:pPr algn="ctr"/>
            <a:r>
              <a:rPr lang="en-US" sz="4000" b="1" dirty="0"/>
              <a:t>The Darknet</a:t>
            </a:r>
            <a:endParaRPr lang="en-US" dirty="0"/>
          </a:p>
        </p:txBody>
      </p:sp>
      <p:pic>
        <p:nvPicPr>
          <p:cNvPr id="49" name="Graphic 48" descr="Clipboard outline">
            <a:extLst>
              <a:ext uri="{FF2B5EF4-FFF2-40B4-BE49-F238E27FC236}">
                <a16:creationId xmlns:a16="http://schemas.microsoft.com/office/drawing/2014/main" id="{EAB514EF-64B1-4316-955D-BE0FFBBA357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121973"/>
            <a:ext cx="3886200" cy="3886200"/>
          </a:xfrm>
          <a:prstGeom prst="rect">
            <a:avLst/>
          </a:prstGeom>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806824" y="113273"/>
            <a:ext cx="8229600" cy="860293"/>
          </a:xfrm>
          <a:noFill/>
          <a:ln/>
        </p:spPr>
        <p:txBody>
          <a:bodyPr anchor="ctr">
            <a:noAutofit/>
          </a:bodyPr>
          <a:lstStyle/>
          <a:p>
            <a:pPr algn="r" eaLnBrk="1" hangingPunct="1"/>
            <a:r>
              <a:rPr lang="en-GB" sz="3600" dirty="0">
                <a:solidFill>
                  <a:srgbClr val="FFFFFF"/>
                </a:solidFill>
                <a:latin typeface="Helvetica" panose="020B0604020202020204" pitchFamily="34" charset="0"/>
              </a:rPr>
              <a:t>Surface web vs. Deep web vs. Dark web</a:t>
            </a:r>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pic>
        <p:nvPicPr>
          <p:cNvPr id="7" name="Picture 9"/>
          <p:cNvPicPr>
            <a:picLocks noChangeAspect="1"/>
          </p:cNvPicPr>
          <p:nvPr/>
        </p:nvPicPr>
        <p:blipFill>
          <a:blip r:embed="rId3"/>
          <a:stretch>
            <a:fillRect/>
          </a:stretch>
        </p:blipFill>
        <p:spPr>
          <a:xfrm>
            <a:off x="1626096" y="1086838"/>
            <a:ext cx="5898232" cy="5308409"/>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2"/>
          <p:cNvSpPr txBox="1">
            <a:spLocks noChangeArrowheads="1"/>
          </p:cNvSpPr>
          <p:nvPr/>
        </p:nvSpPr>
        <p:spPr bwMode="auto">
          <a:xfrm>
            <a:off x="1241790" y="116541"/>
            <a:ext cx="7777162" cy="769441"/>
          </a:xfrm>
          <a:prstGeom prst="rect">
            <a:avLst/>
          </a:prstGeom>
          <a:noFill/>
          <a:ln w="9525">
            <a:noFill/>
            <a:miter lim="800000"/>
            <a:headEnd/>
            <a:tailEnd/>
          </a:ln>
        </p:spPr>
        <p:txBody>
          <a:bodyPr>
            <a:spAutoFit/>
          </a:bodyPr>
          <a:lstStyle/>
          <a:p>
            <a:pPr algn="r"/>
            <a:r>
              <a:rPr lang="en-GB" sz="4400" b="1" dirty="0">
                <a:solidFill>
                  <a:schemeClr val="bg1"/>
                </a:solidFill>
                <a:latin typeface="Calibri" pitchFamily="34" charset="0"/>
              </a:rPr>
              <a:t>TOR </a:t>
            </a:r>
            <a:r>
              <a:rPr lang="mr-IN" sz="4400" b="1" dirty="0">
                <a:solidFill>
                  <a:schemeClr val="bg1"/>
                </a:solidFill>
                <a:latin typeface="Calibri" pitchFamily="34" charset="0"/>
              </a:rPr>
              <a:t>–</a:t>
            </a:r>
            <a:r>
              <a:rPr lang="en-GB" sz="4400" b="1" dirty="0">
                <a:solidFill>
                  <a:schemeClr val="bg1"/>
                </a:solidFill>
                <a:latin typeface="Calibri" pitchFamily="34" charset="0"/>
              </a:rPr>
              <a:t> The Onion Router</a:t>
            </a:r>
          </a:p>
        </p:txBody>
      </p:sp>
      <p:pic>
        <p:nvPicPr>
          <p:cNvPr id="2" name="Bild 1"/>
          <p:cNvPicPr>
            <a:picLocks noChangeAspect="1"/>
          </p:cNvPicPr>
          <p:nvPr/>
        </p:nvPicPr>
        <p:blipFill>
          <a:blip r:embed="rId3"/>
          <a:stretch>
            <a:fillRect/>
          </a:stretch>
        </p:blipFill>
        <p:spPr>
          <a:xfrm>
            <a:off x="251520" y="3509682"/>
            <a:ext cx="4845440" cy="2779672"/>
          </a:xfrm>
          <a:prstGeom prst="rect">
            <a:avLst/>
          </a:prstGeom>
        </p:spPr>
      </p:pic>
      <p:pic>
        <p:nvPicPr>
          <p:cNvPr id="3" name="Bild 2"/>
          <p:cNvPicPr>
            <a:picLocks noChangeAspect="1"/>
          </p:cNvPicPr>
          <p:nvPr/>
        </p:nvPicPr>
        <p:blipFill>
          <a:blip r:embed="rId4"/>
          <a:stretch>
            <a:fillRect/>
          </a:stretch>
        </p:blipFill>
        <p:spPr>
          <a:xfrm>
            <a:off x="5859273" y="3364429"/>
            <a:ext cx="2991653" cy="2924925"/>
          </a:xfrm>
          <a:prstGeom prst="rect">
            <a:avLst/>
          </a:prstGeom>
        </p:spPr>
      </p:pic>
      <p:sp>
        <p:nvSpPr>
          <p:cNvPr id="6" name="Content Placeholder 2"/>
          <p:cNvSpPr>
            <a:spLocks noGrp="1"/>
          </p:cNvSpPr>
          <p:nvPr/>
        </p:nvSpPr>
        <p:spPr bwMode="auto">
          <a:xfrm>
            <a:off x="251520" y="1138518"/>
            <a:ext cx="8640960" cy="2627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xmlns:lc="http://schemas.openxmlformats.org/drawingml/2006/lockedCanvas" val="1"/>
            </a:ext>
          </a:extLst>
        </p:spPr>
        <p:txBody>
          <a:bodyPr vert="horz" wrap="square" lIns="91440" tIns="45720" rIns="91440" bIns="45720" numCol="1" anchor="t" anchorCtr="0" compatLnSpc="1">
            <a:prstTxWarp prst="textNoShape">
              <a:avLst/>
            </a:prstTxWarp>
            <a:normAutofit fontScale="62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600"/>
              </a:spcBef>
              <a:spcAft>
                <a:spcPts val="600"/>
              </a:spcAft>
            </a:pPr>
            <a:r>
              <a:rPr lang="en-US" dirty="0">
                <a:cs typeface="Verdana"/>
              </a:rPr>
              <a:t>TOR – The Onion Router – It’s an anonymous communication system over the Internet</a:t>
            </a:r>
          </a:p>
          <a:p>
            <a:pPr>
              <a:lnSpc>
                <a:spcPct val="120000"/>
              </a:lnSpc>
            </a:pPr>
            <a:r>
              <a:rPr lang="en-US" dirty="0">
                <a:cs typeface="Verdana"/>
              </a:rPr>
              <a:t>Mid 1990’s</a:t>
            </a:r>
          </a:p>
          <a:p>
            <a:pPr>
              <a:lnSpc>
                <a:spcPct val="120000"/>
              </a:lnSpc>
            </a:pPr>
            <a:r>
              <a:rPr lang="en-US" dirty="0">
                <a:cs typeface="Verdana"/>
              </a:rPr>
              <a:t>Main goal – military use, but also</a:t>
            </a:r>
          </a:p>
          <a:p>
            <a:pPr lvl="1">
              <a:lnSpc>
                <a:spcPct val="120000"/>
              </a:lnSpc>
            </a:pPr>
            <a:r>
              <a:rPr lang="en-US" dirty="0">
                <a:cs typeface="Verdana"/>
              </a:rPr>
              <a:t>A way to circumvent censorship</a:t>
            </a:r>
          </a:p>
          <a:p>
            <a:pPr lvl="1">
              <a:lnSpc>
                <a:spcPct val="120000"/>
              </a:lnSpc>
            </a:pPr>
            <a:r>
              <a:rPr lang="en-US" dirty="0">
                <a:cs typeface="Verdana"/>
              </a:rPr>
              <a:t>Suitable to gather anonymous reports/ data/ information by journalists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TOR </a:t>
            </a:r>
            <a:r>
              <a:rPr lang="mr-IN" dirty="0">
                <a:solidFill>
                  <a:srgbClr val="FFFFFF"/>
                </a:solidFill>
                <a:latin typeface="Helvetica" panose="020B0604020202020204" pitchFamily="34" charset="0"/>
              </a:rPr>
              <a:t>–</a:t>
            </a:r>
            <a:r>
              <a:rPr lang="en-GB" dirty="0">
                <a:solidFill>
                  <a:srgbClr val="FFFFFF"/>
                </a:solidFill>
                <a:latin typeface="Helvetica" panose="020B0604020202020204" pitchFamily="34" charset="0"/>
              </a:rPr>
              <a:t> How does it work?</a:t>
            </a:r>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pic>
        <p:nvPicPr>
          <p:cNvPr id="6" name="Content Placeholder 1"/>
          <p:cNvPicPr>
            <a:picLocks noChangeAspect="1"/>
          </p:cNvPicPr>
          <p:nvPr/>
        </p:nvPicPr>
        <p:blipFill>
          <a:blip r:embed="rId3"/>
          <a:srcRect t="565" b="565"/>
          <a:stretch>
            <a:fillRect/>
          </a:stretch>
        </p:blipFill>
        <p:spPr bwMode="auto">
          <a:xfrm>
            <a:off x="72680" y="1317824"/>
            <a:ext cx="8998639" cy="4948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11873120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23850" y="1236133"/>
            <a:ext cx="8088312" cy="5509200"/>
          </a:xfrm>
          <a:prstGeom prst="rect">
            <a:avLst/>
          </a:prstGeom>
          <a:noFill/>
          <a:ln w="9525">
            <a:noFill/>
            <a:miter lim="800000"/>
            <a:headEnd/>
            <a:tailEnd/>
          </a:ln>
        </p:spPr>
        <p:txBody>
          <a:bodyPr wrap="square">
            <a:spAutoFit/>
          </a:bodyPr>
          <a:lstStyle/>
          <a:p>
            <a:r>
              <a:rPr lang="de-DE" sz="3200" dirty="0"/>
              <a:t>Hidden TOR Services include:</a:t>
            </a:r>
          </a:p>
          <a:p>
            <a:pPr marL="457200" indent="-457200">
              <a:buFont typeface="Arial"/>
              <a:buChar char="•"/>
            </a:pPr>
            <a:r>
              <a:rPr lang="de-DE" sz="2400" dirty="0"/>
              <a:t>Directories, portals, and information </a:t>
            </a:r>
            <a:endParaRPr lang="de-DE" sz="2400" dirty="0">
              <a:effectLst/>
            </a:endParaRPr>
          </a:p>
          <a:p>
            <a:pPr marL="457200" indent="-457200">
              <a:buFont typeface="Arial"/>
              <a:buChar char="•"/>
            </a:pPr>
            <a:r>
              <a:rPr lang="de-DE" sz="2400" dirty="0"/>
              <a:t>Search engines</a:t>
            </a:r>
            <a:endParaRPr lang="de-DE" sz="2400" dirty="0">
              <a:effectLst/>
            </a:endParaRPr>
          </a:p>
          <a:p>
            <a:pPr marL="457200" indent="-457200">
              <a:buFont typeface="Arial"/>
              <a:buChar char="•"/>
            </a:pPr>
            <a:r>
              <a:rPr lang="de-DE" sz="2400" dirty="0"/>
              <a:t>File storage</a:t>
            </a:r>
            <a:endParaRPr lang="de-DE" sz="2400" dirty="0">
              <a:effectLst/>
            </a:endParaRPr>
          </a:p>
          <a:p>
            <a:pPr marL="457200" indent="-457200">
              <a:buFont typeface="Arial"/>
              <a:buChar char="•"/>
            </a:pPr>
            <a:r>
              <a:rPr lang="de-DE" sz="2400" dirty="0"/>
              <a:t>Peer-to-peer file sharing</a:t>
            </a:r>
            <a:endParaRPr lang="de-DE" sz="2400" dirty="0">
              <a:effectLst/>
            </a:endParaRPr>
          </a:p>
          <a:p>
            <a:pPr marL="457200" indent="-457200">
              <a:buFont typeface="Arial"/>
              <a:buChar char="•"/>
            </a:pPr>
            <a:r>
              <a:rPr lang="de-DE" sz="2400" dirty="0"/>
              <a:t>Social media</a:t>
            </a:r>
            <a:endParaRPr lang="de-DE" sz="2400" dirty="0">
              <a:effectLst/>
            </a:endParaRPr>
          </a:p>
          <a:p>
            <a:pPr marL="457200" indent="-457200">
              <a:buFont typeface="Arial"/>
              <a:buChar char="•"/>
            </a:pPr>
            <a:r>
              <a:rPr lang="de-DE" sz="2400" dirty="0"/>
              <a:t>Email</a:t>
            </a:r>
            <a:endParaRPr lang="de-DE" sz="2400" dirty="0">
              <a:effectLst/>
            </a:endParaRPr>
          </a:p>
          <a:p>
            <a:pPr marL="457200" indent="-457200">
              <a:buFont typeface="Arial"/>
              <a:buChar char="•"/>
            </a:pPr>
            <a:r>
              <a:rPr lang="de-DE" sz="2400" dirty="0"/>
              <a:t>Instant messenger</a:t>
            </a:r>
            <a:endParaRPr lang="de-DE" sz="2400" dirty="0">
              <a:effectLst/>
            </a:endParaRPr>
          </a:p>
          <a:p>
            <a:pPr marL="457200" indent="-457200">
              <a:buFont typeface="Arial"/>
              <a:buChar char="•"/>
            </a:pPr>
            <a:r>
              <a:rPr lang="de-DE" sz="2400" dirty="0"/>
              <a:t>Marketplaces (especially for illegal materials and services)</a:t>
            </a:r>
          </a:p>
          <a:p>
            <a:pPr marL="457200" indent="-457200">
              <a:buFont typeface="Arial"/>
              <a:buChar char="•"/>
            </a:pPr>
            <a:r>
              <a:rPr lang="de-DE" sz="2400" dirty="0"/>
              <a:t>News, whistleblowing and archives of document archives</a:t>
            </a:r>
          </a:p>
          <a:p>
            <a:pPr marL="457200" indent="-457200">
              <a:buFont typeface="Arial"/>
              <a:buChar char="•"/>
            </a:pPr>
            <a:r>
              <a:rPr lang="de-DE" sz="2400" dirty="0"/>
              <a:t>Pornography </a:t>
            </a:r>
          </a:p>
          <a:p>
            <a:pPr marL="457200" indent="-457200">
              <a:buFont typeface="Arial"/>
              <a:buChar char="•"/>
            </a:pPr>
            <a:endParaRPr lang="de-DE" sz="3200" dirty="0">
              <a:effectLst/>
            </a:endParaRPr>
          </a:p>
        </p:txBody>
      </p:sp>
      <p:sp>
        <p:nvSpPr>
          <p:cNvPr id="29699"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TOR hidden services</a:t>
            </a:r>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spTree>
    <p:extLst>
      <p:ext uri="{BB962C8B-B14F-4D97-AF65-F5344CB8AC3E}">
        <p14:creationId xmlns:p14="http://schemas.microsoft.com/office/powerpoint/2010/main" val="2028988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90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2902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2902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2902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2902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2902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2902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2902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2902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2902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12902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TOR hidden services</a:t>
            </a:r>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sp>
        <p:nvSpPr>
          <p:cNvPr id="5" name="Content Placeholder 2"/>
          <p:cNvSpPr txBox="1">
            <a:spLocks/>
          </p:cNvSpPr>
          <p:nvPr/>
        </p:nvSpPr>
        <p:spPr bwMode="auto">
          <a:xfrm>
            <a:off x="457200" y="1196752"/>
            <a:ext cx="8229600" cy="576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fontScale="775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600"/>
              </a:spcBef>
              <a:spcAft>
                <a:spcPts val="600"/>
              </a:spcAft>
            </a:pPr>
            <a:r>
              <a:rPr lang="en-US" dirty="0">
                <a:latin typeface="Verdana"/>
                <a:cs typeface="Verdana"/>
              </a:rPr>
              <a:t>Domain .onion</a:t>
            </a:r>
          </a:p>
          <a:p>
            <a:pPr>
              <a:lnSpc>
                <a:spcPct val="120000"/>
              </a:lnSpc>
              <a:spcBef>
                <a:spcPts val="600"/>
              </a:spcBef>
              <a:spcAft>
                <a:spcPts val="600"/>
              </a:spcAft>
            </a:pPr>
            <a:endParaRPr lang="en-US" dirty="0">
              <a:latin typeface="Verdana"/>
              <a:cs typeface="Verdana"/>
            </a:endParaRPr>
          </a:p>
        </p:txBody>
      </p:sp>
      <p:pic>
        <p:nvPicPr>
          <p:cNvPr id="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3645701"/>
            <a:ext cx="4464495" cy="2663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5"/>
          <p:cNvPicPr>
            <a:picLocks noChangeAspect="1"/>
          </p:cNvPicPr>
          <p:nvPr/>
        </p:nvPicPr>
        <p:blipFill>
          <a:blip r:embed="rId4"/>
          <a:stretch>
            <a:fillRect/>
          </a:stretch>
        </p:blipFill>
        <p:spPr>
          <a:xfrm>
            <a:off x="251520" y="2204864"/>
            <a:ext cx="5015643" cy="3473095"/>
          </a:xfrm>
          <a:prstGeom prst="rect">
            <a:avLst/>
          </a:prstGeom>
          <a:ln>
            <a:solidFill>
              <a:schemeClr val="tx1">
                <a:lumMod val="50000"/>
                <a:lumOff val="50000"/>
              </a:schemeClr>
            </a:solidFill>
          </a:ln>
        </p:spPr>
      </p:pic>
      <p:pic>
        <p:nvPicPr>
          <p:cNvPr id="8" name="Picture 24"/>
          <p:cNvPicPr>
            <a:picLocks noChangeAspect="1"/>
          </p:cNvPicPr>
          <p:nvPr/>
        </p:nvPicPr>
        <p:blipFill rotWithShape="1">
          <a:blip r:embed="rId5"/>
          <a:srcRect l="-179" t="2803" r="31175" b="10272"/>
          <a:stretch/>
        </p:blipFill>
        <p:spPr>
          <a:xfrm>
            <a:off x="3950732" y="1485462"/>
            <a:ext cx="4986489" cy="2952328"/>
          </a:xfrm>
          <a:prstGeom prst="rect">
            <a:avLst/>
          </a:prstGeom>
        </p:spPr>
      </p:pic>
    </p:spTree>
    <p:extLst>
      <p:ext uri="{BB962C8B-B14F-4D97-AF65-F5344CB8AC3E}">
        <p14:creationId xmlns:p14="http://schemas.microsoft.com/office/powerpoint/2010/main" val="1697089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323850" y="1236133"/>
            <a:ext cx="8712574" cy="5170646"/>
          </a:xfrm>
          <a:prstGeom prst="rect">
            <a:avLst/>
          </a:prstGeom>
          <a:noFill/>
          <a:ln w="9525">
            <a:noFill/>
            <a:miter lim="800000"/>
            <a:headEnd/>
            <a:tailEnd/>
          </a:ln>
        </p:spPr>
        <p:txBody>
          <a:bodyPr wrap="square">
            <a:spAutoFit/>
          </a:bodyPr>
          <a:lstStyle/>
          <a:p>
            <a:r>
              <a:rPr lang="en-US" sz="3000" dirty="0"/>
              <a:t>The anonymity of the </a:t>
            </a:r>
            <a:r>
              <a:rPr lang="en-US" sz="3000" dirty="0" err="1"/>
              <a:t>Darknet</a:t>
            </a:r>
            <a:r>
              <a:rPr lang="en-US" sz="3000" dirty="0"/>
              <a:t> has attracted merchants and customers trading in illegal material and services such as:</a:t>
            </a:r>
          </a:p>
          <a:p>
            <a:pPr marL="914400" lvl="1" indent="-457200">
              <a:buFont typeface="Arial"/>
              <a:buChar char="•"/>
            </a:pPr>
            <a:r>
              <a:rPr lang="en-US" sz="3000" dirty="0"/>
              <a:t>weapons</a:t>
            </a:r>
          </a:p>
          <a:p>
            <a:pPr marL="914400" lvl="1" indent="-457200">
              <a:buFont typeface="Arial"/>
              <a:buChar char="•"/>
            </a:pPr>
            <a:r>
              <a:rPr lang="en-US" sz="3000" dirty="0"/>
              <a:t>drugs</a:t>
            </a:r>
          </a:p>
          <a:p>
            <a:pPr marL="914400" lvl="1" indent="-457200">
              <a:buFont typeface="Arial"/>
              <a:buChar char="•"/>
            </a:pPr>
            <a:r>
              <a:rPr lang="en-US" sz="3000" dirty="0"/>
              <a:t>counterfeit money</a:t>
            </a:r>
          </a:p>
          <a:p>
            <a:pPr marL="914400" lvl="1" indent="-457200">
              <a:buFont typeface="Arial"/>
              <a:buChar char="•"/>
            </a:pPr>
            <a:r>
              <a:rPr lang="en-US" sz="3000" dirty="0"/>
              <a:t>fake ID cards, stolen identities</a:t>
            </a:r>
          </a:p>
          <a:p>
            <a:pPr marL="914400" lvl="1" indent="-457200">
              <a:buFont typeface="Arial"/>
              <a:buChar char="•"/>
            </a:pPr>
            <a:r>
              <a:rPr lang="en-US" sz="3000" dirty="0"/>
              <a:t>botnets, hacking services</a:t>
            </a:r>
          </a:p>
          <a:p>
            <a:pPr marL="914400" lvl="1" indent="-457200">
              <a:buFont typeface="Arial"/>
              <a:buChar char="•"/>
            </a:pPr>
            <a:r>
              <a:rPr lang="en-US" sz="3000" dirty="0"/>
              <a:t>child-abuse material, even child-abuse „services“</a:t>
            </a:r>
          </a:p>
          <a:p>
            <a:pPr marL="914400" lvl="1" indent="-457200">
              <a:buFont typeface="Arial"/>
              <a:buChar char="•"/>
            </a:pPr>
            <a:r>
              <a:rPr lang="en-US" sz="3000" dirty="0"/>
              <a:t>contract killers and many more...</a:t>
            </a:r>
          </a:p>
        </p:txBody>
      </p:sp>
      <p:sp>
        <p:nvSpPr>
          <p:cNvPr id="29699"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Relevance of the Darknet</a:t>
            </a:r>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spTree>
    <p:extLst>
      <p:ext uri="{BB962C8B-B14F-4D97-AF65-F5344CB8AC3E}">
        <p14:creationId xmlns:p14="http://schemas.microsoft.com/office/powerpoint/2010/main" val="300508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90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90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902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29026">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129026">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129026">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29026">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290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build="p"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Investigate challenges</a:t>
            </a:r>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sp>
        <p:nvSpPr>
          <p:cNvPr id="5" name="Content Placeholder 2"/>
          <p:cNvSpPr txBox="1">
            <a:spLocks/>
          </p:cNvSpPr>
          <p:nvPr/>
        </p:nvSpPr>
        <p:spPr bwMode="auto">
          <a:xfrm>
            <a:off x="457200" y="1723773"/>
            <a:ext cx="8229600" cy="393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nSpc>
                <a:spcPct val="120000"/>
              </a:lnSpc>
              <a:spcBef>
                <a:spcPts val="600"/>
              </a:spcBef>
              <a:spcAft>
                <a:spcPts val="600"/>
              </a:spcAft>
            </a:pPr>
            <a:r>
              <a:rPr lang="en-US" sz="2800" dirty="0">
                <a:cs typeface="Verdana"/>
              </a:rPr>
              <a:t>Anonymity is the biggest challenge</a:t>
            </a:r>
          </a:p>
          <a:p>
            <a:pPr>
              <a:lnSpc>
                <a:spcPct val="120000"/>
              </a:lnSpc>
              <a:spcBef>
                <a:spcPts val="600"/>
              </a:spcBef>
              <a:spcAft>
                <a:spcPts val="600"/>
              </a:spcAft>
            </a:pPr>
            <a:r>
              <a:rPr lang="en-US" sz="2800" dirty="0">
                <a:cs typeface="Verdana"/>
              </a:rPr>
              <a:t>No indexing of hidden services </a:t>
            </a:r>
            <a:r>
              <a:rPr lang="en-US" sz="2800" dirty="0">
                <a:cs typeface="Verdana"/>
                <a:sym typeface="Wingdings"/>
              </a:rPr>
              <a:t> No search tool</a:t>
            </a:r>
          </a:p>
          <a:p>
            <a:pPr>
              <a:lnSpc>
                <a:spcPct val="120000"/>
              </a:lnSpc>
              <a:spcBef>
                <a:spcPts val="600"/>
              </a:spcBef>
              <a:spcAft>
                <a:spcPts val="600"/>
              </a:spcAft>
            </a:pPr>
            <a:r>
              <a:rPr lang="en-US" sz="2800" dirty="0">
                <a:cs typeface="Verdana"/>
                <a:sym typeface="Wingdings"/>
              </a:rPr>
              <a:t>High volatility of hidden markets</a:t>
            </a:r>
          </a:p>
          <a:p>
            <a:pPr>
              <a:lnSpc>
                <a:spcPct val="120000"/>
              </a:lnSpc>
              <a:spcBef>
                <a:spcPts val="600"/>
              </a:spcBef>
              <a:spcAft>
                <a:spcPts val="600"/>
              </a:spcAft>
            </a:pPr>
            <a:r>
              <a:rPr lang="en-US" sz="2800" dirty="0">
                <a:cs typeface="Verdana"/>
                <a:sym typeface="Wingdings"/>
              </a:rPr>
              <a:t>Almost impossible to track back the traffic </a:t>
            </a:r>
            <a:endParaRPr lang="en-US" sz="2800" dirty="0">
              <a:cs typeface="Verdana"/>
            </a:endParaRPr>
          </a:p>
        </p:txBody>
      </p:sp>
    </p:spTree>
    <p:extLst>
      <p:ext uri="{BB962C8B-B14F-4D97-AF65-F5344CB8AC3E}">
        <p14:creationId xmlns:p14="http://schemas.microsoft.com/office/powerpoint/2010/main" val="36954619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186E65B4-6735-D3B2-BAC0-6F49A173F21A}"/>
              </a:ext>
            </a:extLst>
          </p:cNvPr>
          <p:cNvSpPr>
            <a:spLocks noGrp="1"/>
          </p:cNvSpPr>
          <p:nvPr>
            <p:ph type="title"/>
          </p:nvPr>
        </p:nvSpPr>
        <p:spPr>
          <a:xfrm>
            <a:off x="628650" y="1111624"/>
            <a:ext cx="7886700" cy="898606"/>
          </a:xfrm>
        </p:spPr>
        <p:txBody>
          <a:bodyPr/>
          <a:lstStyle/>
          <a:p>
            <a:pPr algn="ctr"/>
            <a:r>
              <a:rPr lang="en-US" dirty="0"/>
              <a:t>Anonymous E-mail</a:t>
            </a:r>
          </a:p>
        </p:txBody>
      </p:sp>
      <p:pic>
        <p:nvPicPr>
          <p:cNvPr id="53" name="Graphic 52" descr="Clipboard outline">
            <a:extLst>
              <a:ext uri="{FF2B5EF4-FFF2-40B4-BE49-F238E27FC236}">
                <a16:creationId xmlns:a16="http://schemas.microsoft.com/office/drawing/2014/main" id="{3AA09B82-47D1-4ED2-80EF-C9E710BAEBA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240190"/>
            <a:ext cx="3886200" cy="3886200"/>
          </a:xfrm>
          <a:prstGeom prst="rect">
            <a:avLst/>
          </a:prstGeom>
        </p:spPr>
      </p:pic>
    </p:spTree>
    <p:extLst>
      <p:ext uri="{BB962C8B-B14F-4D97-AF65-F5344CB8AC3E}">
        <p14:creationId xmlns:p14="http://schemas.microsoft.com/office/powerpoint/2010/main" val="172481089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468313" y="990600"/>
            <a:ext cx="8088312" cy="5139869"/>
          </a:xfrm>
          <a:prstGeom prst="rect">
            <a:avLst/>
          </a:prstGeom>
          <a:noFill/>
          <a:ln w="9525">
            <a:noFill/>
            <a:miter lim="800000"/>
            <a:headEnd/>
            <a:tailEnd/>
          </a:ln>
        </p:spPr>
        <p:txBody>
          <a:bodyPr wrap="square">
            <a:spAutoFit/>
          </a:bodyPr>
          <a:lstStyle/>
          <a:p>
            <a:pPr eaLnBrk="0" hangingPunct="0">
              <a:spcBef>
                <a:spcPct val="50000"/>
              </a:spcBef>
            </a:pPr>
            <a:r>
              <a:rPr lang="en-GB" sz="2800" b="1" dirty="0"/>
              <a:t>Offer the facility to send anonymous mail:</a:t>
            </a:r>
          </a:p>
          <a:p>
            <a:pPr eaLnBrk="0" hangingPunct="0">
              <a:spcBef>
                <a:spcPct val="50000"/>
              </a:spcBef>
            </a:pPr>
            <a:r>
              <a:rPr lang="en-US" sz="2400" dirty="0"/>
              <a:t>Service is completely anonymous. The service does not check and accordingly does not store the data on you </a:t>
            </a:r>
          </a:p>
          <a:p>
            <a:pPr marL="0" lvl="1" eaLnBrk="0" hangingPunct="0">
              <a:spcBef>
                <a:spcPct val="50000"/>
              </a:spcBef>
              <a:buFont typeface="Arial"/>
              <a:buChar char="•"/>
            </a:pPr>
            <a:r>
              <a:rPr lang="en-US" sz="2400" dirty="0"/>
              <a:t>  Copies of letters and any files are not stored on the server</a:t>
            </a:r>
            <a:endParaRPr lang="en-GB" sz="2400" dirty="0"/>
          </a:p>
          <a:p>
            <a:pPr marL="0" lvl="1" eaLnBrk="0" hangingPunct="0">
              <a:spcBef>
                <a:spcPct val="50000"/>
              </a:spcBef>
              <a:buFont typeface="Arial"/>
              <a:buChar char="•"/>
            </a:pPr>
            <a:r>
              <a:rPr lang="en-US" sz="2400" dirty="0"/>
              <a:t>  Service is completely free-of-charge</a:t>
            </a:r>
          </a:p>
          <a:p>
            <a:pPr eaLnBrk="0" hangingPunct="0">
              <a:spcBef>
                <a:spcPct val="50000"/>
              </a:spcBef>
              <a:buClr>
                <a:srgbClr val="FF3300"/>
              </a:buClr>
            </a:pPr>
            <a:r>
              <a:rPr lang="en-GB" sz="2400" i="1" dirty="0">
                <a:solidFill>
                  <a:schemeClr val="accent1">
                    <a:lumMod val="25000"/>
                  </a:schemeClr>
                </a:solidFill>
              </a:rPr>
              <a:t>Examples:</a:t>
            </a:r>
          </a:p>
          <a:p>
            <a:pPr lvl="1" eaLnBrk="0" hangingPunct="0">
              <a:spcBef>
                <a:spcPct val="50000"/>
              </a:spcBef>
              <a:buFont typeface="Arial"/>
              <a:buChar char="•"/>
            </a:pPr>
            <a:r>
              <a:rPr lang="en-GB" sz="2400" dirty="0"/>
              <a:t>  </a:t>
            </a:r>
            <a:r>
              <a:rPr lang="en-GB" sz="2400" dirty="0" err="1"/>
              <a:t>cotse.com</a:t>
            </a:r>
            <a:endParaRPr lang="en-GB" sz="2400" dirty="0"/>
          </a:p>
          <a:p>
            <a:pPr lvl="1" eaLnBrk="0" hangingPunct="0">
              <a:spcBef>
                <a:spcPct val="50000"/>
              </a:spcBef>
              <a:buFont typeface="Arial"/>
              <a:buChar char="•"/>
            </a:pPr>
            <a:r>
              <a:rPr lang="en-GB" sz="2400" dirty="0"/>
              <a:t>  </a:t>
            </a:r>
            <a:r>
              <a:rPr lang="en-GB" sz="2400" dirty="0" err="1"/>
              <a:t>anonymizer.com</a:t>
            </a:r>
            <a:endParaRPr lang="en-GB" sz="2400" dirty="0"/>
          </a:p>
          <a:p>
            <a:pPr lvl="1" eaLnBrk="0" hangingPunct="0">
              <a:spcBef>
                <a:spcPct val="50000"/>
              </a:spcBef>
              <a:buFont typeface="Arial"/>
              <a:buChar char="•"/>
            </a:pPr>
            <a:r>
              <a:rPr lang="en-GB" sz="2400" dirty="0"/>
              <a:t>  </a:t>
            </a:r>
            <a:r>
              <a:rPr lang="en-GB" sz="2400" dirty="0" err="1"/>
              <a:t>hushmail.com</a:t>
            </a:r>
            <a:endParaRPr lang="en-GB" sz="2400" dirty="0"/>
          </a:p>
        </p:txBody>
      </p:sp>
      <p:sp>
        <p:nvSpPr>
          <p:cNvPr id="29699"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 Anonymous e-mail services</a:t>
            </a:r>
          </a:p>
        </p:txBody>
      </p:sp>
      <p:sp>
        <p:nvSpPr>
          <p:cNvPr id="29700"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spTree>
    <p:extLst>
      <p:ext uri="{BB962C8B-B14F-4D97-AF65-F5344CB8AC3E}">
        <p14:creationId xmlns:p14="http://schemas.microsoft.com/office/powerpoint/2010/main" val="358879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902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12902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12902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12902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129026">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499"/>
                                          </p:stCondLst>
                                        </p:cTn>
                                        <p:tgtEl>
                                          <p:spTgt spid="129026">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29026">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499"/>
                                          </p:stCondLst>
                                        </p:cTn>
                                        <p:tgtEl>
                                          <p:spTgt spid="12902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build="p"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157" name="Picture 18" descr="C:\Users\Jim\AppData\Local\Temp\scl3.PNG"/>
          <p:cNvPicPr>
            <a:picLocks noChangeAspect="1" noChangeArrowheads="1"/>
          </p:cNvPicPr>
          <p:nvPr/>
        </p:nvPicPr>
        <p:blipFill>
          <a:blip r:embed="rId4" cstate="print"/>
          <a:srcRect/>
          <a:stretch>
            <a:fillRect/>
          </a:stretch>
        </p:blipFill>
        <p:spPr bwMode="auto">
          <a:xfrm>
            <a:off x="1642179" y="4357688"/>
            <a:ext cx="1500187" cy="2005012"/>
          </a:xfrm>
          <a:prstGeom prst="rect">
            <a:avLst/>
          </a:prstGeom>
          <a:noFill/>
          <a:ln w="9525">
            <a:noFill/>
            <a:miter lim="800000"/>
            <a:headEnd/>
            <a:tailEnd/>
          </a:ln>
        </p:spPr>
      </p:pic>
      <p:sp>
        <p:nvSpPr>
          <p:cNvPr id="6146"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Web Browsers</a:t>
            </a:r>
          </a:p>
        </p:txBody>
      </p:sp>
      <p:pic>
        <p:nvPicPr>
          <p:cNvPr id="6147" name="Picture 3" descr="wiring_page"/>
          <p:cNvPicPr>
            <a:picLocks noGrp="1" noChangeAspect="1" noChangeArrowheads="1"/>
          </p:cNvPicPr>
          <p:nvPr>
            <p:ph sz="quarter" idx="1"/>
          </p:nvPr>
        </p:nvPicPr>
        <p:blipFill>
          <a:blip r:embed="rId5" cstate="print"/>
          <a:srcRect/>
          <a:stretch>
            <a:fillRect/>
          </a:stretch>
        </p:blipFill>
        <p:spPr>
          <a:xfrm>
            <a:off x="7341899" y="2227263"/>
            <a:ext cx="1714500" cy="3030537"/>
          </a:xfrm>
        </p:spPr>
      </p:pic>
      <p:pic>
        <p:nvPicPr>
          <p:cNvPr id="6148" name="Picture 4" descr="browsers"/>
          <p:cNvPicPr>
            <a:picLocks noGrp="1" noChangeAspect="1" noChangeArrowheads="1"/>
          </p:cNvPicPr>
          <p:nvPr>
            <p:ph sz="quarter" idx="2"/>
          </p:nvPr>
        </p:nvPicPr>
        <p:blipFill>
          <a:blip r:embed="rId6" cstate="print"/>
          <a:srcRect/>
          <a:stretch>
            <a:fillRect/>
          </a:stretch>
        </p:blipFill>
        <p:spPr>
          <a:xfrm>
            <a:off x="390291" y="1103274"/>
            <a:ext cx="2381250" cy="2143125"/>
          </a:xfrm>
        </p:spPr>
      </p:pic>
      <p:sp>
        <p:nvSpPr>
          <p:cNvPr id="164869" name="Rectangle 5"/>
          <p:cNvSpPr>
            <a:spLocks noGrp="1" noChangeArrowheads="1"/>
          </p:cNvSpPr>
          <p:nvPr>
            <p:ph type="body" sz="half" idx="3"/>
          </p:nvPr>
        </p:nvSpPr>
        <p:spPr>
          <a:xfrm>
            <a:off x="2772802" y="1155700"/>
            <a:ext cx="5226050" cy="3886200"/>
          </a:xfrm>
          <a:noFill/>
        </p:spPr>
        <p:txBody>
          <a:bodyPr/>
          <a:lstStyle/>
          <a:p>
            <a:pPr eaLnBrk="1" hangingPunct="1">
              <a:lnSpc>
                <a:spcPct val="90000"/>
              </a:lnSpc>
              <a:buNone/>
            </a:pPr>
            <a:r>
              <a:rPr lang="en-GB" b="1" dirty="0">
                <a:latin typeface="Georgia" panose="02040502050405020303" pitchFamily="18" charset="0"/>
              </a:rPr>
              <a:t>Software Program</a:t>
            </a:r>
          </a:p>
          <a:p>
            <a:pPr marL="3175" indent="-3175" eaLnBrk="1" hangingPunct="1">
              <a:lnSpc>
                <a:spcPct val="90000"/>
              </a:lnSpc>
              <a:buNone/>
            </a:pPr>
            <a:r>
              <a:rPr lang="en-GB" sz="2800" dirty="0">
                <a:latin typeface="Georgia" panose="02040502050405020303" pitchFamily="18" charset="0"/>
              </a:rPr>
              <a:t>Designed to locate and display web pages</a:t>
            </a:r>
          </a:p>
          <a:p>
            <a:pPr eaLnBrk="1" hangingPunct="1">
              <a:lnSpc>
                <a:spcPct val="90000"/>
              </a:lnSpc>
              <a:buNone/>
            </a:pPr>
            <a:r>
              <a:rPr lang="en-GB" sz="2400" dirty="0">
                <a:latin typeface="Georgia" panose="02040502050405020303" pitchFamily="18" charset="0"/>
              </a:rPr>
              <a:t>The most common are:</a:t>
            </a:r>
          </a:p>
          <a:p>
            <a:pPr lvl="1" eaLnBrk="1" hangingPunct="1">
              <a:lnSpc>
                <a:spcPct val="90000"/>
              </a:lnSpc>
              <a:buFont typeface="Arial"/>
              <a:buChar char="•"/>
            </a:pPr>
            <a:r>
              <a:rPr lang="en-GB" sz="2400" dirty="0">
                <a:latin typeface="Georgia" panose="02040502050405020303" pitchFamily="18" charset="0"/>
              </a:rPr>
              <a:t>Internet Explorer</a:t>
            </a:r>
          </a:p>
          <a:p>
            <a:pPr lvl="1" eaLnBrk="1" hangingPunct="1">
              <a:lnSpc>
                <a:spcPct val="90000"/>
              </a:lnSpc>
              <a:buFont typeface="Arial"/>
              <a:buChar char="•"/>
            </a:pPr>
            <a:r>
              <a:rPr lang="en-GB" sz="2400" dirty="0">
                <a:latin typeface="Georgia" panose="02040502050405020303" pitchFamily="18" charset="0"/>
              </a:rPr>
              <a:t>Mozilla Firefox</a:t>
            </a:r>
          </a:p>
          <a:p>
            <a:pPr lvl="1" eaLnBrk="1" hangingPunct="1">
              <a:lnSpc>
                <a:spcPct val="90000"/>
              </a:lnSpc>
              <a:buFont typeface="Arial"/>
              <a:buChar char="•"/>
            </a:pPr>
            <a:r>
              <a:rPr lang="en-GB" sz="2400" dirty="0">
                <a:latin typeface="Georgia" panose="02040502050405020303" pitchFamily="18" charset="0"/>
              </a:rPr>
              <a:t>Google Chrome</a:t>
            </a:r>
          </a:p>
          <a:p>
            <a:pPr lvl="1" eaLnBrk="1" hangingPunct="1">
              <a:lnSpc>
                <a:spcPct val="90000"/>
              </a:lnSpc>
              <a:buFont typeface="Arial"/>
              <a:buChar char="•"/>
            </a:pPr>
            <a:r>
              <a:rPr lang="en-GB" sz="2400" dirty="0">
                <a:latin typeface="Georgia" panose="02040502050405020303" pitchFamily="18" charset="0"/>
              </a:rPr>
              <a:t>Safari</a:t>
            </a:r>
          </a:p>
          <a:p>
            <a:pPr lvl="1" eaLnBrk="1" hangingPunct="1">
              <a:lnSpc>
                <a:spcPct val="90000"/>
              </a:lnSpc>
              <a:buFont typeface="Arial"/>
              <a:buChar char="•"/>
            </a:pPr>
            <a:r>
              <a:rPr lang="en-GB" sz="2400" dirty="0">
                <a:latin typeface="Georgia" panose="02040502050405020303" pitchFamily="18" charset="0"/>
              </a:rPr>
              <a:t>Opera</a:t>
            </a:r>
          </a:p>
        </p:txBody>
      </p:sp>
      <p:pic>
        <p:nvPicPr>
          <p:cNvPr id="6150" name="Picture 6" descr="opera"/>
          <p:cNvPicPr>
            <a:picLocks noChangeAspect="1" noChangeArrowheads="1"/>
          </p:cNvPicPr>
          <p:nvPr/>
        </p:nvPicPr>
        <p:blipFill>
          <a:blip r:embed="rId7" cstate="print"/>
          <a:srcRect/>
          <a:stretch>
            <a:fillRect/>
          </a:stretch>
        </p:blipFill>
        <p:spPr bwMode="auto">
          <a:xfrm>
            <a:off x="3500438" y="5429250"/>
            <a:ext cx="1943100" cy="742950"/>
          </a:xfrm>
          <a:prstGeom prst="rect">
            <a:avLst/>
          </a:prstGeom>
          <a:noFill/>
          <a:ln w="9525">
            <a:noFill/>
            <a:miter lim="800000"/>
            <a:headEnd/>
            <a:tailEnd/>
          </a:ln>
        </p:spPr>
      </p:pic>
      <p:pic>
        <p:nvPicPr>
          <p:cNvPr id="6151" name="Picture 8" descr="mozilla logo">
            <a:hlinkClick r:id="rId8" tooltip="Return to home page"/>
          </p:cNvPr>
          <p:cNvPicPr>
            <a:picLocks noChangeAspect="1" noChangeArrowheads="1"/>
          </p:cNvPicPr>
          <p:nvPr/>
        </p:nvPicPr>
        <p:blipFill>
          <a:blip r:embed="rId9" cstate="print"/>
          <a:srcRect/>
          <a:stretch>
            <a:fillRect/>
          </a:stretch>
        </p:blipFill>
        <p:spPr bwMode="auto">
          <a:xfrm>
            <a:off x="6098092" y="5125454"/>
            <a:ext cx="2487613" cy="1177925"/>
          </a:xfrm>
          <a:prstGeom prst="rect">
            <a:avLst/>
          </a:prstGeom>
          <a:noFill/>
          <a:ln w="9525">
            <a:noFill/>
            <a:miter lim="800000"/>
            <a:headEnd/>
            <a:tailEnd/>
          </a:ln>
        </p:spPr>
      </p:pic>
      <p:pic>
        <p:nvPicPr>
          <p:cNvPr id="6152" name="Picture 9" descr="galeon">
            <a:hlinkClick r:id="rId10"/>
          </p:cNvPr>
          <p:cNvPicPr>
            <a:picLocks noChangeAspect="1" noChangeArrowheads="1"/>
          </p:cNvPicPr>
          <p:nvPr/>
        </p:nvPicPr>
        <p:blipFill>
          <a:blip r:embed="rId11" cstate="print"/>
          <a:srcRect/>
          <a:stretch>
            <a:fillRect/>
          </a:stretch>
        </p:blipFill>
        <p:spPr bwMode="auto">
          <a:xfrm>
            <a:off x="7956079" y="1181684"/>
            <a:ext cx="1150938" cy="1150937"/>
          </a:xfrm>
          <a:prstGeom prst="rect">
            <a:avLst/>
          </a:prstGeom>
          <a:noFill/>
          <a:ln w="9525">
            <a:noFill/>
            <a:miter lim="800000"/>
            <a:headEnd/>
            <a:tailEnd/>
          </a:ln>
        </p:spPr>
      </p:pic>
      <p:pic>
        <p:nvPicPr>
          <p:cNvPr id="6154" name="Picture 12" descr="product-front-mozilla"/>
          <p:cNvPicPr>
            <a:picLocks noChangeAspect="1" noChangeArrowheads="1"/>
          </p:cNvPicPr>
          <p:nvPr/>
        </p:nvPicPr>
        <p:blipFill>
          <a:blip r:embed="rId12" cstate="print"/>
          <a:srcRect/>
          <a:stretch>
            <a:fillRect/>
          </a:stretch>
        </p:blipFill>
        <p:spPr bwMode="auto">
          <a:xfrm>
            <a:off x="4661846" y="4495800"/>
            <a:ext cx="762000" cy="762000"/>
          </a:xfrm>
          <a:prstGeom prst="rect">
            <a:avLst/>
          </a:prstGeom>
          <a:noFill/>
          <a:ln w="9525">
            <a:noFill/>
            <a:miter lim="800000"/>
            <a:headEnd/>
            <a:tailEnd/>
          </a:ln>
        </p:spPr>
      </p:pic>
      <p:pic>
        <p:nvPicPr>
          <p:cNvPr id="6155" name="Picture 2" descr="C:\Users\Jim\AppData\Local\Temp\scl2.PNG"/>
          <p:cNvPicPr>
            <a:picLocks noChangeAspect="1" noChangeArrowheads="1"/>
          </p:cNvPicPr>
          <p:nvPr/>
        </p:nvPicPr>
        <p:blipFill>
          <a:blip r:embed="rId13" cstate="print"/>
          <a:srcRect/>
          <a:stretch>
            <a:fillRect/>
          </a:stretch>
        </p:blipFill>
        <p:spPr bwMode="auto">
          <a:xfrm>
            <a:off x="214313" y="2428875"/>
            <a:ext cx="1092200" cy="1038225"/>
          </a:xfrm>
          <a:prstGeom prst="rect">
            <a:avLst/>
          </a:prstGeom>
          <a:noFill/>
          <a:ln w="9525">
            <a:noFill/>
            <a:miter lim="800000"/>
            <a:headEnd/>
            <a:tailEnd/>
          </a:ln>
        </p:spPr>
      </p:pic>
      <p:pic>
        <p:nvPicPr>
          <p:cNvPr id="6156" name="Picture 14" descr="C:\Users\Jim\AppData\Local\Temp\scl1.PNG"/>
          <p:cNvPicPr>
            <a:picLocks noChangeAspect="1" noChangeArrowheads="1"/>
          </p:cNvPicPr>
          <p:nvPr/>
        </p:nvPicPr>
        <p:blipFill>
          <a:blip r:embed="rId14" cstate="print"/>
          <a:srcRect/>
          <a:stretch>
            <a:fillRect/>
          </a:stretch>
        </p:blipFill>
        <p:spPr bwMode="auto">
          <a:xfrm>
            <a:off x="1285875" y="3429000"/>
            <a:ext cx="1357313" cy="1290638"/>
          </a:xfrm>
          <a:prstGeom prst="rect">
            <a:avLst/>
          </a:prstGeom>
          <a:noFill/>
          <a:ln w="9525">
            <a:noFill/>
            <a:miter lim="800000"/>
            <a:headEnd/>
            <a:tailEnd/>
          </a:ln>
        </p:spPr>
      </p:pic>
      <p:pic>
        <p:nvPicPr>
          <p:cNvPr id="6158" name="Picture 20" descr="C:\Users\Jim\AppData\Local\Temp\scl4.PNG"/>
          <p:cNvPicPr>
            <a:picLocks noChangeAspect="1" noChangeArrowheads="1"/>
          </p:cNvPicPr>
          <p:nvPr/>
        </p:nvPicPr>
        <p:blipFill>
          <a:blip r:embed="rId15" cstate="print"/>
          <a:srcRect/>
          <a:stretch>
            <a:fillRect/>
          </a:stretch>
        </p:blipFill>
        <p:spPr bwMode="auto">
          <a:xfrm>
            <a:off x="6195044" y="2659721"/>
            <a:ext cx="1296987" cy="1182687"/>
          </a:xfrm>
          <a:prstGeom prst="rect">
            <a:avLst/>
          </a:prstGeom>
          <a:noFill/>
          <a:ln w="9525">
            <a:noFill/>
            <a:miter lim="800000"/>
            <a:headEnd/>
            <a:tailEnd/>
          </a:ln>
        </p:spPr>
      </p:pic>
      <p:pic>
        <p:nvPicPr>
          <p:cNvPr id="6159" name="Picture 22" descr="C:\Users\Jim\AppData\Local\Temp\scl5.PNG"/>
          <p:cNvPicPr>
            <a:picLocks noChangeAspect="1" noChangeArrowheads="1"/>
          </p:cNvPicPr>
          <p:nvPr/>
        </p:nvPicPr>
        <p:blipFill>
          <a:blip r:embed="rId16" cstate="print"/>
          <a:srcRect/>
          <a:stretch>
            <a:fillRect/>
          </a:stretch>
        </p:blipFill>
        <p:spPr bwMode="auto">
          <a:xfrm>
            <a:off x="5586415" y="4028846"/>
            <a:ext cx="1284463" cy="1176897"/>
          </a:xfrm>
          <a:prstGeom prst="rect">
            <a:avLst/>
          </a:prstGeom>
          <a:noFill/>
          <a:ln w="9525">
            <a:noFill/>
            <a:miter lim="800000"/>
            <a:headEnd/>
            <a:tailEnd/>
          </a:ln>
        </p:spPr>
      </p:pic>
      <p:pic>
        <p:nvPicPr>
          <p:cNvPr id="6153" name="Picture 10" descr="Web Icon">
            <a:hlinkClick r:id="rId17"/>
          </p:cNvPr>
          <p:cNvPicPr>
            <a:picLocks noChangeAspect="1" noChangeArrowheads="1"/>
          </p:cNvPicPr>
          <p:nvPr/>
        </p:nvPicPr>
        <p:blipFill>
          <a:blip r:embed="rId18" cstate="print"/>
          <a:srcRect/>
          <a:stretch>
            <a:fillRect/>
          </a:stretch>
        </p:blipFill>
        <p:spPr bwMode="auto">
          <a:xfrm>
            <a:off x="198227" y="4603847"/>
            <a:ext cx="1368425" cy="1368425"/>
          </a:xfrm>
          <a:prstGeom prst="rect">
            <a:avLst/>
          </a:prstGeom>
          <a:noFill/>
          <a:ln w="9525">
            <a:noFill/>
            <a:miter lim="800000"/>
            <a:headEnd/>
            <a:tailEnd/>
          </a:ln>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4869">
                                            <p:txEl>
                                              <p:pRg st="0" end="0"/>
                                            </p:txEl>
                                          </p:spTgt>
                                        </p:tgtEl>
                                        <p:attrNameLst>
                                          <p:attrName>style.visibility</p:attrName>
                                        </p:attrNameLst>
                                      </p:cBhvr>
                                      <p:to>
                                        <p:strVal val="visible"/>
                                      </p:to>
                                    </p:set>
                                    <p:animEffect transition="in" filter="dissolve">
                                      <p:cBhvr>
                                        <p:cTn id="7" dur="500"/>
                                        <p:tgtEl>
                                          <p:spTgt spid="16486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4869">
                                            <p:txEl>
                                              <p:pRg st="1" end="1"/>
                                            </p:txEl>
                                          </p:spTgt>
                                        </p:tgtEl>
                                        <p:attrNameLst>
                                          <p:attrName>style.visibility</p:attrName>
                                        </p:attrNameLst>
                                      </p:cBhvr>
                                      <p:to>
                                        <p:strVal val="visible"/>
                                      </p:to>
                                    </p:set>
                                    <p:animEffect transition="in" filter="dissolve">
                                      <p:cBhvr>
                                        <p:cTn id="12" dur="500"/>
                                        <p:tgtEl>
                                          <p:spTgt spid="16486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64869">
                                            <p:txEl>
                                              <p:pRg st="2" end="2"/>
                                            </p:txEl>
                                          </p:spTgt>
                                        </p:tgtEl>
                                        <p:attrNameLst>
                                          <p:attrName>style.visibility</p:attrName>
                                        </p:attrNameLst>
                                      </p:cBhvr>
                                      <p:to>
                                        <p:strVal val="visible"/>
                                      </p:to>
                                    </p:set>
                                    <p:animEffect transition="in" filter="dissolve">
                                      <p:cBhvr>
                                        <p:cTn id="17" dur="500"/>
                                        <p:tgtEl>
                                          <p:spTgt spid="164869">
                                            <p:txEl>
                                              <p:pRg st="2" end="2"/>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64869">
                                            <p:txEl>
                                              <p:pRg st="3" end="3"/>
                                            </p:txEl>
                                          </p:spTgt>
                                        </p:tgtEl>
                                        <p:attrNameLst>
                                          <p:attrName>style.visibility</p:attrName>
                                        </p:attrNameLst>
                                      </p:cBhvr>
                                      <p:to>
                                        <p:strVal val="visible"/>
                                      </p:to>
                                    </p:set>
                                    <p:animEffect transition="in" filter="dissolve">
                                      <p:cBhvr>
                                        <p:cTn id="20" dur="500"/>
                                        <p:tgtEl>
                                          <p:spTgt spid="164869">
                                            <p:txEl>
                                              <p:pRg st="3" end="3"/>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164869">
                                            <p:txEl>
                                              <p:pRg st="4" end="4"/>
                                            </p:txEl>
                                          </p:spTgt>
                                        </p:tgtEl>
                                        <p:attrNameLst>
                                          <p:attrName>style.visibility</p:attrName>
                                        </p:attrNameLst>
                                      </p:cBhvr>
                                      <p:to>
                                        <p:strVal val="visible"/>
                                      </p:to>
                                    </p:set>
                                    <p:animEffect transition="in" filter="dissolve">
                                      <p:cBhvr>
                                        <p:cTn id="23" dur="500"/>
                                        <p:tgtEl>
                                          <p:spTgt spid="164869">
                                            <p:txEl>
                                              <p:pRg st="4" end="4"/>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64869">
                                            <p:txEl>
                                              <p:pRg st="5" end="5"/>
                                            </p:txEl>
                                          </p:spTgt>
                                        </p:tgtEl>
                                        <p:attrNameLst>
                                          <p:attrName>style.visibility</p:attrName>
                                        </p:attrNameLst>
                                      </p:cBhvr>
                                      <p:to>
                                        <p:strVal val="visible"/>
                                      </p:to>
                                    </p:set>
                                    <p:animEffect transition="in" filter="dissolve">
                                      <p:cBhvr>
                                        <p:cTn id="26" dur="500"/>
                                        <p:tgtEl>
                                          <p:spTgt spid="164869">
                                            <p:txEl>
                                              <p:pRg st="5" end="5"/>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164869">
                                            <p:txEl>
                                              <p:pRg st="6" end="6"/>
                                            </p:txEl>
                                          </p:spTgt>
                                        </p:tgtEl>
                                        <p:attrNameLst>
                                          <p:attrName>style.visibility</p:attrName>
                                        </p:attrNameLst>
                                      </p:cBhvr>
                                      <p:to>
                                        <p:strVal val="visible"/>
                                      </p:to>
                                    </p:set>
                                    <p:animEffect transition="in" filter="dissolve">
                                      <p:cBhvr>
                                        <p:cTn id="29" dur="500"/>
                                        <p:tgtEl>
                                          <p:spTgt spid="164869">
                                            <p:txEl>
                                              <p:pRg st="6" end="6"/>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164869">
                                            <p:txEl>
                                              <p:pRg st="7" end="7"/>
                                            </p:txEl>
                                          </p:spTgt>
                                        </p:tgtEl>
                                        <p:attrNameLst>
                                          <p:attrName>style.visibility</p:attrName>
                                        </p:attrNameLst>
                                      </p:cBhvr>
                                      <p:to>
                                        <p:strVal val="visible"/>
                                      </p:to>
                                    </p:set>
                                    <p:animEffect transition="in" filter="dissolve">
                                      <p:cBhvr>
                                        <p:cTn id="32" dur="500"/>
                                        <p:tgtEl>
                                          <p:spTgt spid="164869">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9" grpId="0" build="p" autoUpdateAnimBg="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ext Box 2"/>
          <p:cNvSpPr txBox="1">
            <a:spLocks noChangeArrowheads="1"/>
          </p:cNvSpPr>
          <p:nvPr/>
        </p:nvSpPr>
        <p:spPr bwMode="auto">
          <a:xfrm>
            <a:off x="609600" y="1916113"/>
            <a:ext cx="8088313" cy="1192212"/>
          </a:xfrm>
          <a:prstGeom prst="rect">
            <a:avLst/>
          </a:prstGeom>
          <a:noFill/>
          <a:ln w="9525">
            <a:noFill/>
            <a:miter lim="800000"/>
            <a:headEnd/>
            <a:tailEnd/>
          </a:ln>
        </p:spPr>
        <p:txBody>
          <a:bodyPr>
            <a:spAutoFit/>
          </a:bodyPr>
          <a:lstStyle/>
          <a:p>
            <a:pPr eaLnBrk="0" hangingPunct="0">
              <a:spcBef>
                <a:spcPct val="50000"/>
              </a:spcBef>
            </a:pPr>
            <a:endParaRPr lang="en-GB" b="1">
              <a:solidFill>
                <a:schemeClr val="accent2"/>
              </a:solidFill>
              <a:latin typeface="Tahoma" pitchFamily="34" charset="0"/>
            </a:endParaRPr>
          </a:p>
          <a:p>
            <a:pPr eaLnBrk="0" hangingPunct="0">
              <a:spcBef>
                <a:spcPct val="50000"/>
              </a:spcBef>
            </a:pPr>
            <a:endParaRPr lang="en-GB" b="1">
              <a:solidFill>
                <a:schemeClr val="accent2"/>
              </a:solidFill>
              <a:latin typeface="Tahoma" pitchFamily="34" charset="0"/>
            </a:endParaRPr>
          </a:p>
          <a:p>
            <a:pPr eaLnBrk="0" hangingPunct="0">
              <a:spcBef>
                <a:spcPct val="50000"/>
              </a:spcBef>
            </a:pPr>
            <a:endParaRPr lang="en-GB" b="1">
              <a:solidFill>
                <a:schemeClr val="accent2"/>
              </a:solidFill>
              <a:latin typeface="Tahoma" pitchFamily="34" charset="0"/>
            </a:endParaRPr>
          </a:p>
        </p:txBody>
      </p:sp>
      <p:sp>
        <p:nvSpPr>
          <p:cNvPr id="30723"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 Free anonymous e-mail services</a:t>
            </a:r>
          </a:p>
        </p:txBody>
      </p:sp>
      <p:sp>
        <p:nvSpPr>
          <p:cNvPr id="30724"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pic>
        <p:nvPicPr>
          <p:cNvPr id="30725" name="Picture 5" descr="scl1"/>
          <p:cNvPicPr>
            <a:picLocks noChangeAspect="1" noChangeArrowheads="1"/>
          </p:cNvPicPr>
          <p:nvPr/>
        </p:nvPicPr>
        <p:blipFill rotWithShape="1">
          <a:blip r:embed="rId2" cstate="print"/>
          <a:srcRect r="4141"/>
          <a:stretch/>
        </p:blipFill>
        <p:spPr bwMode="auto">
          <a:xfrm>
            <a:off x="718603" y="1017242"/>
            <a:ext cx="7870306" cy="529399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499"/>
                                          </p:stCondLst>
                                        </p:cTn>
                                        <p:tgtEl>
                                          <p:spTgt spid="130050">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30050">
                                            <p:txEl>
                                              <p:pRg st="0" end="0"/>
                                            </p:txEl>
                                          </p:spTgt>
                                        </p:tgtEl>
                                        <p:attrNameLst>
                                          <p:attrName>ppt_c</p:attrName>
                                        </p:attrNameLst>
                                      </p:cBhvr>
                                      <p:to>
                                        <a:srgbClr val="99CCFF"/>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050"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err="1">
                <a:solidFill>
                  <a:srgbClr val="FFFFFF"/>
                </a:solidFill>
                <a:latin typeface="Helvetica" panose="020B0604020202020204" pitchFamily="34" charset="0"/>
              </a:rPr>
              <a:t>Hushmail</a:t>
            </a:r>
            <a:r>
              <a:rPr lang="en-GB" dirty="0">
                <a:solidFill>
                  <a:srgbClr val="FFFFFF"/>
                </a:solidFill>
                <a:latin typeface="Helvetica" panose="020B0604020202020204" pitchFamily="34" charset="0"/>
              </a:rPr>
              <a:t> headers</a:t>
            </a:r>
          </a:p>
        </p:txBody>
      </p:sp>
      <p:sp>
        <p:nvSpPr>
          <p:cNvPr id="31747" name="Rectangle 3"/>
          <p:cNvSpPr>
            <a:spLocks noGrp="1" noChangeArrowheads="1"/>
          </p:cNvSpPr>
          <p:nvPr>
            <p:ph idx="1"/>
          </p:nvPr>
        </p:nvSpPr>
        <p:spPr>
          <a:xfrm>
            <a:off x="806824" y="1174376"/>
            <a:ext cx="7530352" cy="5145742"/>
          </a:xfrm>
          <a:solidFill>
            <a:schemeClr val="bg1"/>
          </a:solidFill>
        </p:spPr>
        <p:txBody>
          <a:bodyPr>
            <a:normAutofit fontScale="25000" lnSpcReduction="20000"/>
          </a:bodyPr>
          <a:lstStyle/>
          <a:p>
            <a:pPr>
              <a:lnSpc>
                <a:spcPct val="70000"/>
              </a:lnSpc>
              <a:buNone/>
            </a:pPr>
            <a:r>
              <a:rPr lang="en-GB" sz="1600" dirty="0">
                <a:latin typeface="Georgia" panose="02040502050405020303" pitchFamily="18" charset="0"/>
              </a:rPr>
              <a:t>Microsoft Mail Internet Headers Version 2.0</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Received: from smtp3.hushmail.com ([65.39.178.135]) by exchange1.coe.int with Microsoft SMTPSVC(6.0.3790.0);</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Tue, 07 Jan 2017 11:31:55 +0100</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Received: from smtp3.hushmail.com (localhost.hushmail.com [127.0.0.1])</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by smtp3.hushmail.com (Postfix) with SMTP id 7F7E4A3330</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for &lt;jane@coe.int&gt;; Tue, 07 Jan 2017 02:31:32 -0800 (PST)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Received: from mailserver2.hushmail.com (mailserver2.hushmail.com [65.39.178.21])</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by smtp3.hushmail.com (Postfix) with ESMTP;</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Tue, 07 Jan 2017 02:31:31 -0800 (PST)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Received: from mailserver2.hushmail.com (localhost.hushmail.com [127.0.0.1])</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by mailserver2.hushmail.com (8.12.6/8.12.3) with ESMTP id k2SAVUZ3082938;</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Tue, 07 Jan 2017 02:31:30 -0800 (PST)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(envelope-from shiftyone@hushmail.com)</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Received: (from </a:t>
            </a:r>
            <a:r>
              <a:rPr lang="en-GB" sz="1600" dirty="0" err="1">
                <a:latin typeface="Georgia" panose="02040502050405020303" pitchFamily="18" charset="0"/>
              </a:rPr>
              <a:t>nobody@localhost</a:t>
            </a:r>
            <a:r>
              <a:rPr lang="en-GB" sz="1600" dirty="0">
                <a:latin typeface="Georgia" panose="02040502050405020303" pitchFamily="18" charset="0"/>
              </a:rPr>
              <a: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by mailserver2.hushmail.com (8.12.6/8.12.3/Submit) id k2SAVUAI082935;</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	Tue, 07 Jan 2017 11:31:30 +0100 (GMT)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Message-Id: &lt;200603281031.k2SAVUAI082935@mailserver2.hushmail.com&gt;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Date: Tue, 07 Jan 2017 11:31:29 +0100</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To: &lt;jane@coe.int&gt;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Cc: &lt;joe@gmail.com&gt;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Subject: Test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From: &lt;shiftyone@hushmail.com&gt;</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Content-type: text/plain; charset="UTF-8"</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Return-Path: shiftyone@hushmail.com</a:t>
            </a:r>
          </a:p>
          <a:p>
            <a:pPr>
              <a:lnSpc>
                <a:spcPct val="70000"/>
              </a:lnSpc>
              <a:buNone/>
            </a:pPr>
            <a:endParaRPr lang="en-GB" sz="1600" dirty="0">
              <a:latin typeface="Georgia" panose="02040502050405020303" pitchFamily="18" charset="0"/>
            </a:endParaRPr>
          </a:p>
          <a:p>
            <a:pPr>
              <a:lnSpc>
                <a:spcPct val="70000"/>
              </a:lnSpc>
              <a:buNone/>
            </a:pPr>
            <a:r>
              <a:rPr lang="en-GB" sz="1600" dirty="0">
                <a:latin typeface="Georgia" panose="02040502050405020303" pitchFamily="18" charset="0"/>
              </a:rPr>
              <a:t>X-</a:t>
            </a:r>
            <a:r>
              <a:rPr lang="en-GB" sz="1600" dirty="0" err="1">
                <a:latin typeface="Georgia" panose="02040502050405020303" pitchFamily="18" charset="0"/>
              </a:rPr>
              <a:t>OriginalArrivalTime</a:t>
            </a:r>
            <a:r>
              <a:rPr lang="en-GB" sz="1600" dirty="0">
                <a:latin typeface="Georgia" panose="02040502050405020303" pitchFamily="18" charset="0"/>
              </a:rPr>
              <a:t>: 07 Jan 2017 10:31:55.0904 (UTC) FILETIME=[D6139000:01C65252]</a:t>
            </a:r>
            <a:endParaRPr lang="en-GB" sz="1400" dirty="0">
              <a:latin typeface="Georgia" panose="02040502050405020303"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4BCCF18A-C955-11DD-947A-844995A943BF}"/>
              </a:ext>
            </a:extLst>
          </p:cNvPr>
          <p:cNvSpPr>
            <a:spLocks noGrp="1"/>
          </p:cNvSpPr>
          <p:nvPr>
            <p:ph type="title"/>
          </p:nvPr>
        </p:nvSpPr>
        <p:spPr>
          <a:xfrm>
            <a:off x="628650" y="1111624"/>
            <a:ext cx="7886700" cy="898606"/>
          </a:xfrm>
        </p:spPr>
        <p:txBody>
          <a:bodyPr/>
          <a:lstStyle/>
          <a:p>
            <a:pPr algn="ctr"/>
            <a:r>
              <a:rPr lang="en-US" dirty="0"/>
              <a:t>Virtual Currencies </a:t>
            </a:r>
          </a:p>
        </p:txBody>
      </p:sp>
      <p:pic>
        <p:nvPicPr>
          <p:cNvPr id="48" name="Graphic 47" descr="Clipboard outline">
            <a:extLst>
              <a:ext uri="{FF2B5EF4-FFF2-40B4-BE49-F238E27FC236}">
                <a16:creationId xmlns:a16="http://schemas.microsoft.com/office/drawing/2014/main" id="{A427EB4D-791B-4A3D-B70E-CE7E928DDF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337126"/>
            <a:ext cx="3886200" cy="3886200"/>
          </a:xfrm>
          <a:prstGeom prst="rect">
            <a:avLst/>
          </a:prstGeom>
        </p:spPr>
      </p:pic>
    </p:spTree>
    <p:extLst>
      <p:ext uri="{BB962C8B-B14F-4D97-AF65-F5344CB8AC3E}">
        <p14:creationId xmlns:p14="http://schemas.microsoft.com/office/powerpoint/2010/main" val="3582391505"/>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Definition of virtual currencies</a:t>
            </a:r>
          </a:p>
        </p:txBody>
      </p:sp>
      <p:sp>
        <p:nvSpPr>
          <p:cNvPr id="4" name="Rectangle 3"/>
          <p:cNvSpPr>
            <a:spLocks noGrp="1" noChangeArrowheads="1"/>
          </p:cNvSpPr>
          <p:nvPr>
            <p:ph idx="1"/>
          </p:nvPr>
        </p:nvSpPr>
        <p:spPr>
          <a:xfrm>
            <a:off x="2844800" y="1149080"/>
            <a:ext cx="6133882" cy="4326069"/>
          </a:xfrm>
        </p:spPr>
        <p:txBody>
          <a:bodyPr>
            <a:noAutofit/>
          </a:bodyPr>
          <a:lstStyle/>
          <a:p>
            <a:pPr marL="0" indent="0" algn="just">
              <a:buNone/>
            </a:pPr>
            <a:r>
              <a:rPr lang="en-GB" sz="2000" dirty="0">
                <a:latin typeface="Georgia" panose="02040502050405020303" pitchFamily="18" charset="0"/>
              </a:rPr>
              <a:t>A virtual currency is </a:t>
            </a:r>
            <a:r>
              <a:rPr lang="en-GB" sz="2000" b="1" dirty="0">
                <a:latin typeface="Georgia" panose="02040502050405020303" pitchFamily="18" charset="0"/>
              </a:rPr>
              <a:t>a digital representation of value that can be digitally traded and functions as </a:t>
            </a:r>
          </a:p>
          <a:p>
            <a:pPr marL="457200" indent="-457200" algn="just">
              <a:buAutoNum type="arabicPeriod"/>
            </a:pPr>
            <a:r>
              <a:rPr lang="en-GB" sz="2000" b="1" dirty="0">
                <a:latin typeface="Georgia" panose="02040502050405020303" pitchFamily="18" charset="0"/>
              </a:rPr>
              <a:t>a medium of exchange; </a:t>
            </a:r>
          </a:p>
          <a:p>
            <a:pPr marL="457200" indent="-457200" algn="just">
              <a:buAutoNum type="arabicPeriod"/>
            </a:pPr>
            <a:r>
              <a:rPr lang="en-GB" sz="2000" b="1" dirty="0">
                <a:latin typeface="Georgia" panose="02040502050405020303" pitchFamily="18" charset="0"/>
              </a:rPr>
              <a:t>a unit of account; and/or</a:t>
            </a:r>
          </a:p>
          <a:p>
            <a:pPr marL="457200" indent="-457200" algn="just">
              <a:buAutoNum type="arabicPeriod"/>
            </a:pPr>
            <a:r>
              <a:rPr lang="en-GB" sz="2000" b="1" dirty="0">
                <a:latin typeface="Georgia" panose="02040502050405020303" pitchFamily="18" charset="0"/>
              </a:rPr>
              <a:t>a store of value, </a:t>
            </a:r>
          </a:p>
          <a:p>
            <a:pPr marL="0" indent="0" algn="just">
              <a:buNone/>
            </a:pPr>
            <a:r>
              <a:rPr lang="en-GB" sz="2000" b="1" dirty="0">
                <a:latin typeface="Georgia" panose="02040502050405020303" pitchFamily="18" charset="0"/>
              </a:rPr>
              <a:t>but does not have legal tender status in any jurisdiction. </a:t>
            </a:r>
            <a:r>
              <a:rPr lang="en-GB" sz="2000" dirty="0">
                <a:latin typeface="Georgia" panose="02040502050405020303" pitchFamily="18" charset="0"/>
              </a:rPr>
              <a:t>(Financial Action Task Force )</a:t>
            </a:r>
            <a:endParaRPr lang="en-GB" sz="2000" b="1" dirty="0">
              <a:latin typeface="Georgia" panose="02040502050405020303" pitchFamily="18" charset="0"/>
            </a:endParaRPr>
          </a:p>
          <a:p>
            <a:pPr marL="0" indent="0" algn="just">
              <a:buNone/>
            </a:pPr>
            <a:r>
              <a:rPr lang="en-US" sz="1800" dirty="0">
                <a:latin typeface="Georgia" panose="02040502050405020303" pitchFamily="18" charset="0"/>
              </a:rPr>
              <a:t>Virtual currencies means a digital representation of value that is neither issued by a central bank or a public authority, nor necessarily attached to a fiat currency, but is accepted by natural or legal persons as a means of payment and can be transferred, stored or traded electronically. </a:t>
            </a:r>
          </a:p>
        </p:txBody>
      </p:sp>
      <p:sp>
        <p:nvSpPr>
          <p:cNvPr id="6" name="Textfeld 5"/>
          <p:cNvSpPr txBox="1"/>
          <p:nvPr/>
        </p:nvSpPr>
        <p:spPr>
          <a:xfrm>
            <a:off x="234950" y="1162669"/>
            <a:ext cx="2457450" cy="2466916"/>
          </a:xfrm>
          <a:prstGeom prst="ellipse">
            <a:avLst/>
          </a:prstGeom>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endParaRPr lang="en-US" dirty="0"/>
          </a:p>
          <a:p>
            <a:pPr algn="ctr"/>
            <a:endParaRPr lang="en-US" dirty="0"/>
          </a:p>
          <a:p>
            <a:pPr algn="ctr"/>
            <a:endParaRPr lang="en-US" dirty="0"/>
          </a:p>
          <a:p>
            <a:pPr algn="ctr"/>
            <a:r>
              <a:rPr lang="en-US" dirty="0"/>
              <a:t>Real currency</a:t>
            </a:r>
          </a:p>
          <a:p>
            <a:pPr algn="ctr"/>
            <a:endParaRPr lang="en-US" dirty="0"/>
          </a:p>
          <a:p>
            <a:pPr algn="ctr"/>
            <a:endParaRPr lang="en-US" dirty="0"/>
          </a:p>
        </p:txBody>
      </p:sp>
      <p:sp>
        <p:nvSpPr>
          <p:cNvPr id="7" name="Textfeld 6"/>
          <p:cNvSpPr txBox="1"/>
          <p:nvPr/>
        </p:nvSpPr>
        <p:spPr>
          <a:xfrm>
            <a:off x="825500" y="1264269"/>
            <a:ext cx="1320800" cy="908864"/>
          </a:xfrm>
          <a:prstGeom prst="ellipse">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algn="ctr"/>
            <a:r>
              <a:rPr lang="en-US" dirty="0"/>
              <a:t>FIAT money</a:t>
            </a:r>
          </a:p>
        </p:txBody>
      </p:sp>
      <p:sp>
        <p:nvSpPr>
          <p:cNvPr id="8" name="Textfeld 7"/>
          <p:cNvSpPr txBox="1"/>
          <p:nvPr/>
        </p:nvSpPr>
        <p:spPr>
          <a:xfrm>
            <a:off x="114300" y="3002819"/>
            <a:ext cx="2690562" cy="2769870"/>
          </a:xfrm>
          <a:prstGeom prst="ellipse">
            <a:avLst/>
          </a:prstGeom>
          <a:gradFill flip="none" rotWithShape="1">
            <a:gsLst>
              <a:gs pos="0">
                <a:schemeClr val="accent4">
                  <a:tint val="100000"/>
                  <a:shade val="100000"/>
                  <a:satMod val="130000"/>
                  <a:alpha val="81000"/>
                </a:schemeClr>
              </a:gs>
              <a:gs pos="100000">
                <a:schemeClr val="accent4">
                  <a:tint val="50000"/>
                  <a:shade val="100000"/>
                  <a:satMod val="350000"/>
                  <a:alpha val="81000"/>
                </a:schemeClr>
              </a:gs>
            </a:gsLst>
            <a:lin ang="16200000" scaled="0"/>
            <a:tileRect/>
          </a:gradFill>
        </p:spPr>
        <p:style>
          <a:lnRef idx="1">
            <a:schemeClr val="accent4"/>
          </a:lnRef>
          <a:fillRef idx="3">
            <a:schemeClr val="accent4"/>
          </a:fillRef>
          <a:effectRef idx="2">
            <a:schemeClr val="accent4"/>
          </a:effectRef>
          <a:fontRef idx="minor">
            <a:schemeClr val="lt1"/>
          </a:fontRef>
        </p:style>
        <p:txBody>
          <a:bodyPr wrap="square" rtlCol="0">
            <a:spAutoFit/>
          </a:bodyPr>
          <a:lstStyle/>
          <a:p>
            <a:pPr algn="ctr"/>
            <a:endParaRPr lang="en-US" sz="400" dirty="0">
              <a:solidFill>
                <a:schemeClr val="tx1"/>
              </a:solidFill>
            </a:endParaRPr>
          </a:p>
          <a:p>
            <a:pPr algn="ctr"/>
            <a:r>
              <a:rPr lang="en-US" sz="1600" dirty="0">
                <a:solidFill>
                  <a:schemeClr val="tx1"/>
                </a:solidFill>
              </a:rPr>
              <a:t>Alternative currency</a:t>
            </a:r>
          </a:p>
          <a:p>
            <a:pPr algn="ctr"/>
            <a:endParaRPr lang="en-US" sz="1600" dirty="0">
              <a:solidFill>
                <a:schemeClr val="tx1"/>
              </a:solidFill>
            </a:endParaRPr>
          </a:p>
          <a:p>
            <a:pPr algn="ctr"/>
            <a:endParaRPr lang="en-US" sz="1400"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a:p>
            <a:pPr algn="ctr"/>
            <a:endParaRPr lang="en-US" dirty="0">
              <a:solidFill>
                <a:schemeClr val="tx1"/>
              </a:solidFill>
            </a:endParaRPr>
          </a:p>
        </p:txBody>
      </p:sp>
      <p:sp>
        <p:nvSpPr>
          <p:cNvPr id="9" name="Textfeld 8"/>
          <p:cNvSpPr txBox="1"/>
          <p:nvPr/>
        </p:nvSpPr>
        <p:spPr>
          <a:xfrm>
            <a:off x="381000" y="3975375"/>
            <a:ext cx="2120900" cy="1622971"/>
          </a:xfrm>
          <a:prstGeom prst="ellipse">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endParaRPr lang="en-US" sz="300" dirty="0"/>
          </a:p>
          <a:p>
            <a:pPr algn="ctr"/>
            <a:r>
              <a:rPr lang="en-US" sz="1600" dirty="0">
                <a:solidFill>
                  <a:schemeClr val="tx1"/>
                </a:solidFill>
              </a:rPr>
              <a:t>Digital</a:t>
            </a:r>
            <a:r>
              <a:rPr lang="en-US" sz="1600" dirty="0"/>
              <a:t> </a:t>
            </a:r>
            <a:r>
              <a:rPr lang="en-US" sz="1600" dirty="0">
                <a:solidFill>
                  <a:schemeClr val="tx1"/>
                </a:solidFill>
              </a:rPr>
              <a:t>currency</a:t>
            </a:r>
          </a:p>
          <a:p>
            <a:pPr algn="ctr"/>
            <a:endParaRPr lang="en-US" sz="1200" dirty="0"/>
          </a:p>
          <a:p>
            <a:pPr algn="ctr"/>
            <a:endParaRPr lang="en-US" sz="1100" dirty="0"/>
          </a:p>
          <a:p>
            <a:pPr algn="ctr"/>
            <a:endParaRPr lang="en-US" sz="1300" dirty="0"/>
          </a:p>
          <a:p>
            <a:pPr algn="ctr"/>
            <a:endParaRPr lang="en-US" sz="1300" dirty="0"/>
          </a:p>
        </p:txBody>
      </p:sp>
      <p:sp>
        <p:nvSpPr>
          <p:cNvPr id="10" name="Textfeld 9"/>
          <p:cNvSpPr txBox="1"/>
          <p:nvPr/>
        </p:nvSpPr>
        <p:spPr>
          <a:xfrm>
            <a:off x="533400" y="4786860"/>
            <a:ext cx="1803400" cy="735747"/>
          </a:xfrm>
          <a:prstGeom prst="ellipse">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en-US" sz="1400" dirty="0">
                <a:solidFill>
                  <a:schemeClr val="tx1"/>
                </a:solidFill>
              </a:rPr>
              <a:t>Crypto currency</a:t>
            </a:r>
          </a:p>
        </p:txBody>
      </p:sp>
      <p:sp>
        <p:nvSpPr>
          <p:cNvPr id="3" name="Rectangle 2"/>
          <p:cNvSpPr/>
          <p:nvPr/>
        </p:nvSpPr>
        <p:spPr>
          <a:xfrm>
            <a:off x="200134" y="5820939"/>
            <a:ext cx="8743732" cy="430887"/>
          </a:xfrm>
          <a:prstGeom prst="rect">
            <a:avLst/>
          </a:prstGeom>
        </p:spPr>
        <p:txBody>
          <a:bodyPr wrap="square">
            <a:spAutoFit/>
          </a:bodyPr>
          <a:lstStyle/>
          <a:p>
            <a:pPr algn="just"/>
            <a:r>
              <a:rPr lang="en-US" sz="1100" dirty="0"/>
              <a:t>(Proposal for a DIRECTIVE OF THE EUROPEAN PARLIAMENT AND OF THE COUNCIL amending Directive (EU) 2015/849 on the prevention of the use of the financial system for the purposes of money laundering or terrorist financing and amending Directive 2009/101/EC)</a:t>
            </a:r>
          </a:p>
        </p:txBody>
      </p:sp>
    </p:spTree>
    <p:extLst>
      <p:ext uri="{BB962C8B-B14F-4D97-AF65-F5344CB8AC3E}">
        <p14:creationId xmlns:p14="http://schemas.microsoft.com/office/powerpoint/2010/main" val="1102435990"/>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algn="r"/>
            <a:r>
              <a:rPr lang="en-US" dirty="0">
                <a:solidFill>
                  <a:srgbClr val="FFFFFF"/>
                </a:solidFill>
                <a:latin typeface="Helvetica" panose="020B0604020202020204" pitchFamily="34" charset="0"/>
              </a:rPr>
              <a:t>Characteristics of crypto currency</a:t>
            </a:r>
          </a:p>
        </p:txBody>
      </p:sp>
      <p:sp>
        <p:nvSpPr>
          <p:cNvPr id="3" name="Content Placeholder 2"/>
          <p:cNvSpPr>
            <a:spLocks noGrp="1"/>
          </p:cNvSpPr>
          <p:nvPr>
            <p:ph idx="1"/>
          </p:nvPr>
        </p:nvSpPr>
        <p:spPr>
          <a:xfrm>
            <a:off x="457200" y="1671145"/>
            <a:ext cx="8229600" cy="4455018"/>
          </a:xfrm>
        </p:spPr>
        <p:txBody>
          <a:bodyPr>
            <a:normAutofit lnSpcReduction="10000"/>
          </a:bodyPr>
          <a:lstStyle/>
          <a:p>
            <a:pPr marL="542925" indent="-457200">
              <a:buFont typeface="Arial" panose="020B0604020202020204" pitchFamily="34" charset="0"/>
              <a:buChar char="•"/>
            </a:pPr>
            <a:r>
              <a:rPr lang="is-IS" dirty="0">
                <a:latin typeface="Georgia" panose="02040502050405020303" pitchFamily="18" charset="0"/>
              </a:rPr>
              <a:t>Global</a:t>
            </a:r>
          </a:p>
          <a:p>
            <a:pPr marL="542925" indent="-457200">
              <a:buFont typeface="Arial" panose="020B0604020202020204" pitchFamily="34" charset="0"/>
              <a:buChar char="•"/>
            </a:pPr>
            <a:r>
              <a:rPr lang="is-IS" dirty="0">
                <a:latin typeface="Georgia" panose="02040502050405020303" pitchFamily="18" charset="0"/>
              </a:rPr>
              <a:t>No borders at all</a:t>
            </a:r>
          </a:p>
          <a:p>
            <a:pPr marL="542925" indent="-457200">
              <a:buFont typeface="Arial" panose="020B0604020202020204" pitchFamily="34" charset="0"/>
              <a:buChar char="•"/>
            </a:pPr>
            <a:r>
              <a:rPr lang="is-IS" dirty="0">
                <a:latin typeface="Georgia" panose="02040502050405020303" pitchFamily="18" charset="0"/>
              </a:rPr>
              <a:t>Decentralised</a:t>
            </a:r>
          </a:p>
          <a:p>
            <a:pPr marL="533400" indent="-457200">
              <a:buFont typeface="Arial" panose="020B0604020202020204" pitchFamily="34" charset="0"/>
              <a:buChar char="•"/>
            </a:pPr>
            <a:r>
              <a:rPr lang="en-GB" dirty="0">
                <a:latin typeface="Georgia" panose="02040502050405020303" pitchFamily="18" charset="0"/>
              </a:rPr>
              <a:t>Easy to set up</a:t>
            </a:r>
          </a:p>
          <a:p>
            <a:pPr marL="533400" indent="-457200">
              <a:buFont typeface="Arial" panose="020B0604020202020204" pitchFamily="34" charset="0"/>
              <a:buChar char="•"/>
            </a:pPr>
            <a:r>
              <a:rPr lang="en-GB" dirty="0">
                <a:latin typeface="Georgia" panose="02040502050405020303" pitchFamily="18" charset="0"/>
              </a:rPr>
              <a:t>Anonymous</a:t>
            </a:r>
          </a:p>
          <a:p>
            <a:pPr marL="533400" indent="-457200">
              <a:buFont typeface="Arial" panose="020B0604020202020204" pitchFamily="34" charset="0"/>
              <a:buChar char="•"/>
            </a:pPr>
            <a:r>
              <a:rPr lang="en-GB" dirty="0">
                <a:latin typeface="Georgia" panose="02040502050405020303" pitchFamily="18" charset="0"/>
              </a:rPr>
              <a:t>Transparent</a:t>
            </a:r>
          </a:p>
          <a:p>
            <a:pPr marL="533400" indent="-457200">
              <a:buFont typeface="Arial" panose="020B0604020202020204" pitchFamily="34" charset="0"/>
              <a:buChar char="•"/>
            </a:pPr>
            <a:r>
              <a:rPr lang="en-US" dirty="0">
                <a:latin typeface="Georgia" panose="02040502050405020303" pitchFamily="18" charset="0"/>
              </a:rPr>
              <a:t>Transaction fees are low</a:t>
            </a:r>
            <a:endParaRPr lang="en-GB" dirty="0">
              <a:latin typeface="Georgia" panose="02040502050405020303" pitchFamily="18" charset="0"/>
            </a:endParaRPr>
          </a:p>
          <a:p>
            <a:pPr marL="533400" indent="-457200">
              <a:buFont typeface="Arial" panose="020B0604020202020204" pitchFamily="34" charset="0"/>
              <a:buChar char="•"/>
            </a:pPr>
            <a:r>
              <a:rPr lang="en-US" dirty="0">
                <a:latin typeface="Georgia" panose="02040502050405020303" pitchFamily="18" charset="0"/>
              </a:rPr>
              <a:t>Fast transfers</a:t>
            </a:r>
          </a:p>
          <a:p>
            <a:pPr marL="533400" indent="-457200">
              <a:buFont typeface="Arial" panose="020B0604020202020204" pitchFamily="34" charset="0"/>
              <a:buChar char="•"/>
            </a:pPr>
            <a:endParaRPr lang="en-US" dirty="0">
              <a:latin typeface="Georgia" panose="02040502050405020303" pitchFamily="18" charset="0"/>
            </a:endParaRPr>
          </a:p>
          <a:p>
            <a:pPr marL="0" indent="0">
              <a:buNone/>
            </a:pPr>
            <a:r>
              <a:rPr lang="en-US" b="1" dirty="0">
                <a:latin typeface="Georgia" panose="02040502050405020303" pitchFamily="18" charset="0"/>
              </a:rPr>
              <a:t>!! Irreversible transactions</a:t>
            </a:r>
          </a:p>
          <a:p>
            <a:pPr marL="533400" indent="-457200">
              <a:buFont typeface="Arial" panose="020B0604020202020204" pitchFamily="34" charset="0"/>
              <a:buChar char="•"/>
            </a:pPr>
            <a:endParaRPr lang="en-US" dirty="0">
              <a:latin typeface="Georgia" panose="02040502050405020303" pitchFamily="18" charset="0"/>
            </a:endParaRPr>
          </a:p>
          <a:p>
            <a:pPr marL="76200" indent="0">
              <a:buNone/>
            </a:pPr>
            <a:endParaRPr lang="en-US" dirty="0">
              <a:latin typeface="Georgia" panose="02040502050405020303" pitchFamily="18" charset="0"/>
            </a:endParaRPr>
          </a:p>
          <a:p>
            <a:pPr marL="76200" indent="0">
              <a:buNone/>
            </a:pPr>
            <a:endParaRPr lang="en-GB" dirty="0"/>
          </a:p>
        </p:txBody>
      </p:sp>
    </p:spTree>
    <p:extLst>
      <p:ext uri="{BB962C8B-B14F-4D97-AF65-F5344CB8AC3E}">
        <p14:creationId xmlns:p14="http://schemas.microsoft.com/office/powerpoint/2010/main" val="289365051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8229600" cy="860293"/>
          </a:xfrm>
          <a:ln/>
        </p:spPr>
        <p:txBody>
          <a:bodyPr anchor="ctr">
            <a:noAutofit/>
          </a:bodyPr>
          <a:lstStyle/>
          <a:p>
            <a:pPr marL="0" indent="0" algn="r">
              <a:lnSpc>
                <a:spcPct val="150000"/>
              </a:lnSpc>
              <a:spcBef>
                <a:spcPts val="0"/>
              </a:spcBef>
            </a:pPr>
            <a:r>
              <a:rPr lang="en-GB" dirty="0">
                <a:solidFill>
                  <a:srgbClr val="FFFFFF"/>
                </a:solidFill>
                <a:latin typeface="Helvetica" panose="020B0604020202020204" pitchFamily="34" charset="0"/>
              </a:rPr>
              <a:t>Types of Virtual Currencies</a:t>
            </a:r>
          </a:p>
        </p:txBody>
      </p:sp>
      <p:pic>
        <p:nvPicPr>
          <p:cNvPr id="1028" name="Picture 4"/>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2000"/>
                    </a14:imgEffect>
                  </a14:imgLayer>
                </a14:imgProps>
              </a:ext>
              <a:ext uri="{28A0092B-C50C-407E-A947-70E740481C1C}">
                <a14:useLocalDpi xmlns:a14="http://schemas.microsoft.com/office/drawing/2010/main" val="0"/>
              </a:ext>
            </a:extLst>
          </a:blip>
          <a:stretch>
            <a:fillRect/>
          </a:stretch>
        </p:blipFill>
        <p:spPr bwMode="auto">
          <a:xfrm>
            <a:off x="523401" y="1047354"/>
            <a:ext cx="8097197" cy="53086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682438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Crypto currency in the news</a:t>
            </a:r>
          </a:p>
        </p:txBody>
      </p:sp>
      <p:pic>
        <p:nvPicPr>
          <p:cNvPr id="3" name="Bild 2"/>
          <p:cNvPicPr>
            <a:picLocks noChangeAspect="1"/>
          </p:cNvPicPr>
          <p:nvPr/>
        </p:nvPicPr>
        <p:blipFill>
          <a:blip r:embed="rId3"/>
          <a:stretch>
            <a:fillRect/>
          </a:stretch>
        </p:blipFill>
        <p:spPr>
          <a:xfrm>
            <a:off x="570909" y="1053977"/>
            <a:ext cx="4965700" cy="1939601"/>
          </a:xfrm>
          <a:prstGeom prst="rect">
            <a:avLst/>
          </a:prstGeom>
        </p:spPr>
      </p:pic>
      <p:pic>
        <p:nvPicPr>
          <p:cNvPr id="5" name="Bild 4"/>
          <p:cNvPicPr>
            <a:picLocks noChangeAspect="1"/>
          </p:cNvPicPr>
          <p:nvPr/>
        </p:nvPicPr>
        <p:blipFill>
          <a:blip r:embed="rId4"/>
          <a:stretch>
            <a:fillRect/>
          </a:stretch>
        </p:blipFill>
        <p:spPr>
          <a:xfrm>
            <a:off x="0" y="980103"/>
            <a:ext cx="4159017" cy="4686300"/>
          </a:xfrm>
          <a:prstGeom prst="rect">
            <a:avLst/>
          </a:prstGeom>
        </p:spPr>
      </p:pic>
      <p:pic>
        <p:nvPicPr>
          <p:cNvPr id="6" name="Bild 5"/>
          <p:cNvPicPr>
            <a:picLocks noChangeAspect="1"/>
          </p:cNvPicPr>
          <p:nvPr/>
        </p:nvPicPr>
        <p:blipFill>
          <a:blip r:embed="rId5"/>
          <a:stretch>
            <a:fillRect/>
          </a:stretch>
        </p:blipFill>
        <p:spPr>
          <a:xfrm>
            <a:off x="0" y="4226758"/>
            <a:ext cx="9144000" cy="2168402"/>
          </a:xfrm>
          <a:prstGeom prst="rect">
            <a:avLst/>
          </a:prstGeom>
        </p:spPr>
      </p:pic>
      <p:pic>
        <p:nvPicPr>
          <p:cNvPr id="7" name="Bild 6"/>
          <p:cNvPicPr>
            <a:picLocks noChangeAspect="1"/>
          </p:cNvPicPr>
          <p:nvPr/>
        </p:nvPicPr>
        <p:blipFill>
          <a:blip r:embed="rId6"/>
          <a:stretch>
            <a:fillRect/>
          </a:stretch>
        </p:blipFill>
        <p:spPr>
          <a:xfrm>
            <a:off x="1500768" y="2425378"/>
            <a:ext cx="7416800" cy="3945884"/>
          </a:xfrm>
          <a:prstGeom prst="rect">
            <a:avLst/>
          </a:prstGeom>
        </p:spPr>
      </p:pic>
      <p:pic>
        <p:nvPicPr>
          <p:cNvPr id="8" name="Bild 7"/>
          <p:cNvPicPr>
            <a:picLocks noChangeAspect="1"/>
          </p:cNvPicPr>
          <p:nvPr/>
        </p:nvPicPr>
        <p:blipFill>
          <a:blip r:embed="rId7"/>
          <a:stretch>
            <a:fillRect/>
          </a:stretch>
        </p:blipFill>
        <p:spPr>
          <a:xfrm>
            <a:off x="2621315" y="1062493"/>
            <a:ext cx="5108975" cy="5095351"/>
          </a:xfrm>
          <a:prstGeom prst="rect">
            <a:avLst/>
          </a:prstGeom>
        </p:spPr>
      </p:pic>
      <p:pic>
        <p:nvPicPr>
          <p:cNvPr id="9" name="Bild 8"/>
          <p:cNvPicPr>
            <a:picLocks noChangeAspect="1"/>
          </p:cNvPicPr>
          <p:nvPr/>
        </p:nvPicPr>
        <p:blipFill>
          <a:blip r:embed="rId8"/>
          <a:stretch>
            <a:fillRect/>
          </a:stretch>
        </p:blipFill>
        <p:spPr>
          <a:xfrm>
            <a:off x="3682198" y="1683354"/>
            <a:ext cx="5286978" cy="4696764"/>
          </a:xfrm>
          <a:prstGeom prst="rect">
            <a:avLst/>
          </a:prstGeom>
        </p:spPr>
      </p:pic>
      <p:pic>
        <p:nvPicPr>
          <p:cNvPr id="10" name="Bild 9"/>
          <p:cNvPicPr>
            <a:picLocks noChangeAspect="1"/>
          </p:cNvPicPr>
          <p:nvPr/>
        </p:nvPicPr>
        <p:blipFill>
          <a:blip r:embed="rId9"/>
          <a:stretch>
            <a:fillRect/>
          </a:stretch>
        </p:blipFill>
        <p:spPr>
          <a:xfrm>
            <a:off x="0" y="1177157"/>
            <a:ext cx="9144000" cy="3465689"/>
          </a:xfrm>
          <a:prstGeom prst="rect">
            <a:avLst/>
          </a:prstGeom>
        </p:spPr>
      </p:pic>
    </p:spTree>
    <p:extLst>
      <p:ext uri="{BB962C8B-B14F-4D97-AF65-F5344CB8AC3E}">
        <p14:creationId xmlns:p14="http://schemas.microsoft.com/office/powerpoint/2010/main" val="1318315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marL="0" indent="0" algn="r">
              <a:lnSpc>
                <a:spcPct val="150000"/>
              </a:lnSpc>
              <a:spcBef>
                <a:spcPts val="0"/>
              </a:spcBef>
            </a:pPr>
            <a:r>
              <a:rPr lang="en-GB" dirty="0">
                <a:solidFill>
                  <a:srgbClr val="FFFFFF"/>
                </a:solidFill>
                <a:latin typeface="Helvetica" panose="020B0604020202020204" pitchFamily="34" charset="0"/>
              </a:rPr>
              <a:t>Types of crypto currencies</a:t>
            </a:r>
          </a:p>
        </p:txBody>
      </p:sp>
      <p:pic>
        <p:nvPicPr>
          <p:cNvPr id="3" name="Bild 2"/>
          <p:cNvPicPr>
            <a:picLocks noChangeAspect="1"/>
          </p:cNvPicPr>
          <p:nvPr/>
        </p:nvPicPr>
        <p:blipFill>
          <a:blip r:embed="rId3"/>
          <a:stretch>
            <a:fillRect/>
          </a:stretch>
        </p:blipFill>
        <p:spPr>
          <a:xfrm>
            <a:off x="115486" y="1242847"/>
            <a:ext cx="3308328" cy="3308328"/>
          </a:xfrm>
          <a:prstGeom prst="rect">
            <a:avLst/>
          </a:prstGeom>
        </p:spPr>
      </p:pic>
      <p:pic>
        <p:nvPicPr>
          <p:cNvPr id="5" name="Bild 4"/>
          <p:cNvPicPr>
            <a:picLocks noChangeAspect="1"/>
          </p:cNvPicPr>
          <p:nvPr/>
        </p:nvPicPr>
        <p:blipFill>
          <a:blip r:embed="rId4"/>
          <a:stretch>
            <a:fillRect/>
          </a:stretch>
        </p:blipFill>
        <p:spPr>
          <a:xfrm>
            <a:off x="6661130" y="3731970"/>
            <a:ext cx="2641600" cy="2641600"/>
          </a:xfrm>
          <a:prstGeom prst="rect">
            <a:avLst/>
          </a:prstGeom>
        </p:spPr>
      </p:pic>
      <p:pic>
        <p:nvPicPr>
          <p:cNvPr id="6" name="Bild 5"/>
          <p:cNvPicPr>
            <a:picLocks noChangeAspect="1"/>
          </p:cNvPicPr>
          <p:nvPr/>
        </p:nvPicPr>
        <p:blipFill>
          <a:blip r:embed="rId5"/>
          <a:stretch>
            <a:fillRect/>
          </a:stretch>
        </p:blipFill>
        <p:spPr>
          <a:xfrm>
            <a:off x="4201284" y="973566"/>
            <a:ext cx="3612776" cy="3612776"/>
          </a:xfrm>
          <a:prstGeom prst="rect">
            <a:avLst/>
          </a:prstGeom>
        </p:spPr>
      </p:pic>
      <p:pic>
        <p:nvPicPr>
          <p:cNvPr id="7" name="Bild 6"/>
          <p:cNvPicPr>
            <a:picLocks noChangeAspect="1"/>
          </p:cNvPicPr>
          <p:nvPr/>
        </p:nvPicPr>
        <p:blipFill>
          <a:blip r:embed="rId6"/>
          <a:stretch>
            <a:fillRect/>
          </a:stretch>
        </p:blipFill>
        <p:spPr>
          <a:xfrm>
            <a:off x="2712614" y="4031699"/>
            <a:ext cx="2294098" cy="2276541"/>
          </a:xfrm>
          <a:prstGeom prst="rect">
            <a:avLst/>
          </a:prstGeom>
        </p:spPr>
      </p:pic>
    </p:spTree>
    <p:extLst>
      <p:ext uri="{BB962C8B-B14F-4D97-AF65-F5344CB8AC3E}">
        <p14:creationId xmlns:p14="http://schemas.microsoft.com/office/powerpoint/2010/main" val="260362651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The theory behind </a:t>
            </a:r>
            <a:r>
              <a:rPr lang="en-US" dirty="0" err="1">
                <a:solidFill>
                  <a:srgbClr val="FFFFFF"/>
                </a:solidFill>
                <a:latin typeface="Helvetica" panose="020B0604020202020204" pitchFamily="34" charset="0"/>
              </a:rPr>
              <a:t>Bitcoin</a:t>
            </a:r>
            <a:endParaRPr lang="en-US" dirty="0">
              <a:solidFill>
                <a:srgbClr val="FFFFFF"/>
              </a:solidFill>
              <a:latin typeface="Helvetica" panose="020B0604020202020204" pitchFamily="34" charset="0"/>
            </a:endParaRPr>
          </a:p>
        </p:txBody>
      </p:sp>
      <p:pic>
        <p:nvPicPr>
          <p:cNvPr id="5" name="Bild 4"/>
          <p:cNvPicPr>
            <a:picLocks noChangeAspect="1"/>
          </p:cNvPicPr>
          <p:nvPr/>
        </p:nvPicPr>
        <p:blipFill>
          <a:blip r:embed="rId3"/>
          <a:stretch>
            <a:fillRect/>
          </a:stretch>
        </p:blipFill>
        <p:spPr>
          <a:xfrm>
            <a:off x="457200" y="1122416"/>
            <a:ext cx="8229600" cy="5186842"/>
          </a:xfrm>
          <a:prstGeom prst="rect">
            <a:avLst/>
          </a:prstGeom>
        </p:spPr>
      </p:pic>
    </p:spTree>
    <p:extLst>
      <p:ext uri="{BB962C8B-B14F-4D97-AF65-F5344CB8AC3E}">
        <p14:creationId xmlns:p14="http://schemas.microsoft.com/office/powerpoint/2010/main" val="3767751741"/>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algn="r"/>
            <a:r>
              <a:rPr lang="en-US" sz="3600" dirty="0">
                <a:solidFill>
                  <a:srgbClr val="FFFFFF"/>
                </a:solidFill>
                <a:latin typeface="Helvetica" panose="020B0604020202020204" pitchFamily="34" charset="0"/>
              </a:rPr>
              <a:t>The theory behind crypto currency</a:t>
            </a:r>
          </a:p>
        </p:txBody>
      </p:sp>
      <p:pic>
        <p:nvPicPr>
          <p:cNvPr id="4" name="Inhaltsplatzhalter 3"/>
          <p:cNvPicPr>
            <a:picLocks noGrp="1" noChangeAspect="1"/>
          </p:cNvPicPr>
          <p:nvPr>
            <p:ph idx="1"/>
          </p:nvPr>
        </p:nvPicPr>
        <p:blipFill>
          <a:blip r:embed="rId3"/>
          <a:srcRect l="-186296" r="-186296"/>
          <a:stretch>
            <a:fillRect/>
          </a:stretch>
        </p:blipFill>
        <p:spPr>
          <a:xfrm>
            <a:off x="-2632842" y="1155700"/>
            <a:ext cx="8043041" cy="4962773"/>
          </a:xfrm>
          <a:prstGeom prst="round1Rect">
            <a:avLst/>
          </a:prstGeom>
        </p:spPr>
      </p:pic>
      <p:sp>
        <p:nvSpPr>
          <p:cNvPr id="7" name="Textfeld 6"/>
          <p:cNvSpPr txBox="1"/>
          <p:nvPr/>
        </p:nvSpPr>
        <p:spPr>
          <a:xfrm>
            <a:off x="2400300" y="1406561"/>
            <a:ext cx="6286500" cy="1138773"/>
          </a:xfrm>
          <a:prstGeom prst="round1Rect">
            <a:avLst/>
          </a:prstGeom>
          <a:solidFill>
            <a:schemeClr val="tx2">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n-US" sz="1700" dirty="0">
                <a:solidFill>
                  <a:schemeClr val="tx1"/>
                </a:solidFill>
              </a:rPr>
              <a:t>A </a:t>
            </a:r>
            <a:r>
              <a:rPr lang="en-US" sz="1700" b="1" dirty="0">
                <a:solidFill>
                  <a:schemeClr val="tx1"/>
                </a:solidFill>
              </a:rPr>
              <a:t>wallet </a:t>
            </a:r>
            <a:r>
              <a:rPr lang="en-US" sz="1700" dirty="0">
                <a:solidFill>
                  <a:schemeClr val="tx1"/>
                </a:solidFill>
              </a:rPr>
              <a:t>is loosely the equivalent of a bank account. The wallet actually contains the owner‘s private keys which allow him to spend coins allocated to his address in the block chain (comparable to a PIN).</a:t>
            </a:r>
          </a:p>
        </p:txBody>
      </p:sp>
      <p:sp>
        <p:nvSpPr>
          <p:cNvPr id="8" name="Textfeld 7"/>
          <p:cNvSpPr txBox="1"/>
          <p:nvPr/>
        </p:nvSpPr>
        <p:spPr>
          <a:xfrm>
            <a:off x="2400300" y="2727468"/>
            <a:ext cx="6286500" cy="877163"/>
          </a:xfrm>
          <a:prstGeom prst="round1Rect">
            <a:avLst/>
          </a:prstGeom>
          <a:solidFill>
            <a:schemeClr val="tx2">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n-US" sz="1700" dirty="0">
                <a:solidFill>
                  <a:srgbClr val="000000"/>
                </a:solidFill>
              </a:rPr>
              <a:t>A </a:t>
            </a:r>
            <a:r>
              <a:rPr lang="en-US" sz="1700" b="1" dirty="0">
                <a:solidFill>
                  <a:srgbClr val="000000"/>
                </a:solidFill>
              </a:rPr>
              <a:t>Miner</a:t>
            </a:r>
            <a:r>
              <a:rPr lang="en-US" sz="1700" dirty="0">
                <a:solidFill>
                  <a:srgbClr val="000000"/>
                </a:solidFill>
              </a:rPr>
              <a:t> is a person who uses computer hardware to process mathematical calculations for the crypto currency network. Those calculations are used to confirm transactions.</a:t>
            </a:r>
          </a:p>
        </p:txBody>
      </p:sp>
      <p:sp>
        <p:nvSpPr>
          <p:cNvPr id="9" name="Textfeld 8"/>
          <p:cNvSpPr txBox="1"/>
          <p:nvPr/>
        </p:nvSpPr>
        <p:spPr>
          <a:xfrm>
            <a:off x="2400300" y="3786765"/>
            <a:ext cx="6286500" cy="1077218"/>
          </a:xfrm>
          <a:prstGeom prst="round1Rect">
            <a:avLst/>
          </a:prstGeom>
          <a:solidFill>
            <a:schemeClr val="tx2">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pPr algn="just"/>
            <a:r>
              <a:rPr lang="en-US" sz="1600" dirty="0">
                <a:solidFill>
                  <a:srgbClr val="000000"/>
                </a:solidFill>
              </a:rPr>
              <a:t>The </a:t>
            </a:r>
            <a:r>
              <a:rPr lang="en-US" sz="1600" b="1" dirty="0">
                <a:solidFill>
                  <a:srgbClr val="000000"/>
                </a:solidFill>
              </a:rPr>
              <a:t>block chain </a:t>
            </a:r>
            <a:r>
              <a:rPr lang="en-US" sz="1600" dirty="0">
                <a:solidFill>
                  <a:srgbClr val="000000"/>
                </a:solidFill>
              </a:rPr>
              <a:t>is a public record of all transactions in the network of the crypto currency. They are stored in chronological order. The block chain is shared between all users of that network and is used to verify the balance of wallet addresses.</a:t>
            </a:r>
          </a:p>
        </p:txBody>
      </p:sp>
      <p:sp>
        <p:nvSpPr>
          <p:cNvPr id="10" name="Textfeld 9"/>
          <p:cNvSpPr txBox="1"/>
          <p:nvPr/>
        </p:nvSpPr>
        <p:spPr>
          <a:xfrm>
            <a:off x="2400300" y="5035940"/>
            <a:ext cx="6286500" cy="830997"/>
          </a:xfrm>
          <a:prstGeom prst="round1Rect">
            <a:avLst/>
          </a:prstGeom>
          <a:solidFill>
            <a:schemeClr val="tx2">
              <a:lumMod val="20000"/>
              <a:lumOff val="80000"/>
            </a:schemeClr>
          </a:solidFill>
        </p:spPr>
        <p:style>
          <a:lnRef idx="3">
            <a:schemeClr val="lt1"/>
          </a:lnRef>
          <a:fillRef idx="1">
            <a:schemeClr val="accent1"/>
          </a:fillRef>
          <a:effectRef idx="1">
            <a:schemeClr val="accent1"/>
          </a:effectRef>
          <a:fontRef idx="minor">
            <a:schemeClr val="lt1"/>
          </a:fontRef>
        </p:style>
        <p:txBody>
          <a:bodyPr wrap="square" rtlCol="0">
            <a:spAutoFit/>
          </a:bodyPr>
          <a:lstStyle/>
          <a:p>
            <a:r>
              <a:rPr lang="en-US" sz="1600" dirty="0">
                <a:solidFill>
                  <a:srgbClr val="000000"/>
                </a:solidFill>
              </a:rPr>
              <a:t>The </a:t>
            </a:r>
            <a:r>
              <a:rPr lang="en-US" sz="1600" b="1" dirty="0">
                <a:solidFill>
                  <a:srgbClr val="000000"/>
                </a:solidFill>
              </a:rPr>
              <a:t>private key </a:t>
            </a:r>
            <a:r>
              <a:rPr lang="en-US" sz="1600" dirty="0">
                <a:solidFill>
                  <a:srgbClr val="000000"/>
                </a:solidFill>
              </a:rPr>
              <a:t>is a secret piece of data that proves your right to spend coins from a specific wallet address through a cryptographic signature. Each wallet address has </a:t>
            </a:r>
            <a:r>
              <a:rPr lang="en-US" sz="1600" dirty="0" err="1">
                <a:solidFill>
                  <a:srgbClr val="000000"/>
                </a:solidFill>
              </a:rPr>
              <a:t>ist</a:t>
            </a:r>
            <a:r>
              <a:rPr lang="en-US" sz="1600" dirty="0">
                <a:solidFill>
                  <a:srgbClr val="000000"/>
                </a:solidFill>
              </a:rPr>
              <a:t> own unique private key.</a:t>
            </a:r>
          </a:p>
        </p:txBody>
      </p:sp>
    </p:spTree>
    <p:extLst>
      <p:ext uri="{BB962C8B-B14F-4D97-AF65-F5344CB8AC3E}">
        <p14:creationId xmlns:p14="http://schemas.microsoft.com/office/powerpoint/2010/main" val="2983717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381000" y="6092538"/>
            <a:ext cx="5569153" cy="307777"/>
          </a:xfrm>
          <a:prstGeom prst="rect">
            <a:avLst/>
          </a:prstGeom>
          <a:noFill/>
          <a:ln w="9525">
            <a:noFill/>
            <a:miter lim="800000"/>
            <a:headEnd/>
            <a:tailEnd/>
          </a:ln>
        </p:spPr>
        <p:txBody>
          <a:bodyPr wrap="none">
            <a:spAutoFit/>
          </a:bodyPr>
          <a:lstStyle/>
          <a:p>
            <a:r>
              <a:rPr lang="en-GB" sz="1400" dirty="0">
                <a:solidFill>
                  <a:srgbClr val="000000"/>
                </a:solidFill>
              </a:rPr>
              <a:t>Source : </a:t>
            </a:r>
            <a:r>
              <a:rPr lang="en-GB" sz="1400" dirty="0">
                <a:solidFill>
                  <a:srgbClr val="000000"/>
                </a:solidFill>
                <a:hlinkClick r:id="rId3"/>
              </a:rPr>
              <a:t>http://www.w3schools.com/browsers/browsers_stats.asp</a:t>
            </a:r>
            <a:r>
              <a:rPr lang="en-GB" sz="1400" dirty="0">
                <a:solidFill>
                  <a:srgbClr val="000000"/>
                </a:solidFill>
              </a:rPr>
              <a:t>  </a:t>
            </a:r>
          </a:p>
        </p:txBody>
      </p:sp>
      <p:pic>
        <p:nvPicPr>
          <p:cNvPr id="3" name="Bild 2"/>
          <p:cNvPicPr>
            <a:picLocks noChangeAspect="1"/>
          </p:cNvPicPr>
          <p:nvPr/>
        </p:nvPicPr>
        <p:blipFill>
          <a:blip r:embed="rId4"/>
          <a:stretch>
            <a:fillRect/>
          </a:stretch>
        </p:blipFill>
        <p:spPr>
          <a:xfrm>
            <a:off x="381000" y="1180409"/>
            <a:ext cx="8305800" cy="4859175"/>
          </a:xfrm>
          <a:prstGeom prst="rect">
            <a:avLst/>
          </a:prstGeom>
        </p:spPr>
      </p:pic>
      <p:sp>
        <p:nvSpPr>
          <p:cNvPr id="7" name="Title 1"/>
          <p:cNvSpPr>
            <a:spLocks noGrp="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Browser statistics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algn="r"/>
            <a:r>
              <a:rPr lang="en-US" sz="3600" dirty="0">
                <a:solidFill>
                  <a:srgbClr val="FFFFFF"/>
                </a:solidFill>
                <a:latin typeface="Helvetica" panose="020B0604020202020204" pitchFamily="34" charset="0"/>
              </a:rPr>
              <a:t>Use of crypto currency to launder money </a:t>
            </a:r>
          </a:p>
        </p:txBody>
      </p:sp>
      <p:sp>
        <p:nvSpPr>
          <p:cNvPr id="4" name="Rectangle 3"/>
          <p:cNvSpPr>
            <a:spLocks noGrp="1" noChangeArrowheads="1"/>
          </p:cNvSpPr>
          <p:nvPr>
            <p:ph idx="1"/>
          </p:nvPr>
        </p:nvSpPr>
        <p:spPr>
          <a:xfrm>
            <a:off x="188662" y="973566"/>
            <a:ext cx="8847762" cy="5080393"/>
          </a:xfrm>
        </p:spPr>
        <p:txBody>
          <a:bodyPr>
            <a:noAutofit/>
          </a:bodyPr>
          <a:lstStyle/>
          <a:p>
            <a:pPr marL="0" indent="0">
              <a:lnSpc>
                <a:spcPct val="150000"/>
              </a:lnSpc>
              <a:spcBef>
                <a:spcPts val="0"/>
              </a:spcBef>
              <a:buNone/>
            </a:pPr>
            <a:r>
              <a:rPr lang="en-GB" sz="2000" b="1" dirty="0">
                <a:latin typeface="Georgia" panose="02040502050405020303" pitchFamily="18" charset="0"/>
              </a:rPr>
              <a:t>Mixers</a:t>
            </a:r>
          </a:p>
          <a:p>
            <a:pPr lvl="1">
              <a:lnSpc>
                <a:spcPct val="150000"/>
              </a:lnSpc>
              <a:spcBef>
                <a:spcPts val="0"/>
              </a:spcBef>
            </a:pPr>
            <a:r>
              <a:rPr lang="en-GB" sz="2000" dirty="0">
                <a:latin typeface="Georgia" panose="02040502050405020303" pitchFamily="18" charset="0"/>
              </a:rPr>
              <a:t>Coins deriving from criminal transactions get mixed with coins of other users at a central Mixer address. </a:t>
            </a:r>
          </a:p>
          <a:p>
            <a:pPr lvl="1">
              <a:lnSpc>
                <a:spcPct val="150000"/>
              </a:lnSpc>
              <a:spcBef>
                <a:spcPts val="0"/>
              </a:spcBef>
            </a:pPr>
            <a:r>
              <a:rPr lang="en-GB" sz="2000" dirty="0">
                <a:latin typeface="Georgia" panose="02040502050405020303" pitchFamily="18" charset="0"/>
              </a:rPr>
              <a:t>The Mixer sends back individual transactions.</a:t>
            </a:r>
          </a:p>
          <a:p>
            <a:pPr marL="457200" lvl="1" indent="0">
              <a:lnSpc>
                <a:spcPct val="150000"/>
              </a:lnSpc>
              <a:spcBef>
                <a:spcPts val="0"/>
              </a:spcBef>
              <a:buNone/>
            </a:pPr>
            <a:endParaRPr lang="en-GB" sz="2000" dirty="0">
              <a:latin typeface="Georgia" panose="02040502050405020303" pitchFamily="18" charset="0"/>
            </a:endParaRPr>
          </a:p>
          <a:p>
            <a:pPr marL="0" indent="0">
              <a:lnSpc>
                <a:spcPct val="150000"/>
              </a:lnSpc>
              <a:spcBef>
                <a:spcPts val="0"/>
              </a:spcBef>
              <a:buNone/>
            </a:pPr>
            <a:r>
              <a:rPr lang="en-GB" sz="2000" b="1" dirty="0">
                <a:latin typeface="Georgia" panose="02040502050405020303" pitchFamily="18" charset="0"/>
              </a:rPr>
              <a:t>Tumblers</a:t>
            </a:r>
          </a:p>
          <a:p>
            <a:pPr lvl="1">
              <a:lnSpc>
                <a:spcPct val="150000"/>
              </a:lnSpc>
              <a:spcBef>
                <a:spcPts val="0"/>
              </a:spcBef>
            </a:pPr>
            <a:r>
              <a:rPr lang="en-GB" sz="2000" dirty="0">
                <a:latin typeface="Georgia" panose="02040502050405020303" pitchFamily="18" charset="0"/>
              </a:rPr>
              <a:t>Coins deriving from criminal transactions are sent to a tumbler service.</a:t>
            </a:r>
          </a:p>
          <a:p>
            <a:pPr lvl="1">
              <a:lnSpc>
                <a:spcPct val="150000"/>
              </a:lnSpc>
              <a:spcBef>
                <a:spcPts val="0"/>
              </a:spcBef>
            </a:pPr>
            <a:r>
              <a:rPr lang="en-GB" sz="2000" dirty="0">
                <a:latin typeface="Georgia" panose="02040502050405020303" pitchFamily="18" charset="0"/>
              </a:rPr>
              <a:t>The Tumbler will mix coins, transfer them through different other wallets in different amounts.</a:t>
            </a:r>
          </a:p>
          <a:p>
            <a:pPr lvl="1">
              <a:lnSpc>
                <a:spcPct val="150000"/>
              </a:lnSpc>
              <a:spcBef>
                <a:spcPts val="0"/>
              </a:spcBef>
            </a:pPr>
            <a:r>
              <a:rPr lang="en-GB" sz="2000" dirty="0">
                <a:latin typeface="Georgia" panose="02040502050405020303" pitchFamily="18" charset="0"/>
              </a:rPr>
              <a:t>The Tumbler will send the coins back in a variety of transactions with different amounts.</a:t>
            </a:r>
          </a:p>
        </p:txBody>
      </p:sp>
    </p:spTree>
    <p:extLst>
      <p:ext uri="{BB962C8B-B14F-4D97-AF65-F5344CB8AC3E}">
        <p14:creationId xmlns:p14="http://schemas.microsoft.com/office/powerpoint/2010/main" val="33406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marL="0" indent="0" algn="r">
              <a:lnSpc>
                <a:spcPct val="150000"/>
              </a:lnSpc>
              <a:spcBef>
                <a:spcPts val="0"/>
              </a:spcBef>
            </a:pPr>
            <a:r>
              <a:rPr lang="en-GB" dirty="0">
                <a:solidFill>
                  <a:srgbClr val="FFFFFF"/>
                </a:solidFill>
                <a:latin typeface="Helvetica" panose="020B0604020202020204" pitchFamily="34" charset="0"/>
              </a:rPr>
              <a:t>Investigation techniques</a:t>
            </a:r>
          </a:p>
        </p:txBody>
      </p:sp>
      <p:pic>
        <p:nvPicPr>
          <p:cNvPr id="11" name="Bild 10"/>
          <p:cNvPicPr>
            <a:picLocks noChangeAspect="1"/>
          </p:cNvPicPr>
          <p:nvPr/>
        </p:nvPicPr>
        <p:blipFill>
          <a:blip r:embed="rId3"/>
          <a:stretch>
            <a:fillRect/>
          </a:stretch>
        </p:blipFill>
        <p:spPr>
          <a:xfrm>
            <a:off x="0" y="1145365"/>
            <a:ext cx="9144000" cy="4294682"/>
          </a:xfrm>
          <a:prstGeom prst="rect">
            <a:avLst/>
          </a:prstGeom>
        </p:spPr>
      </p:pic>
      <p:pic>
        <p:nvPicPr>
          <p:cNvPr id="12" name="Bild 11"/>
          <p:cNvPicPr>
            <a:picLocks noChangeAspect="1"/>
          </p:cNvPicPr>
          <p:nvPr/>
        </p:nvPicPr>
        <p:blipFill>
          <a:blip r:embed="rId4"/>
          <a:stretch>
            <a:fillRect/>
          </a:stretch>
        </p:blipFill>
        <p:spPr>
          <a:xfrm>
            <a:off x="0" y="1092992"/>
            <a:ext cx="9144000" cy="5008673"/>
          </a:xfrm>
          <a:prstGeom prst="rect">
            <a:avLst/>
          </a:prstGeom>
        </p:spPr>
      </p:pic>
      <p:pic>
        <p:nvPicPr>
          <p:cNvPr id="7" name="Bild 6"/>
          <p:cNvPicPr>
            <a:picLocks noChangeAspect="1"/>
          </p:cNvPicPr>
          <p:nvPr/>
        </p:nvPicPr>
        <p:blipFill>
          <a:blip r:embed="rId5"/>
          <a:stretch>
            <a:fillRect/>
          </a:stretch>
        </p:blipFill>
        <p:spPr>
          <a:xfrm>
            <a:off x="0" y="1771302"/>
            <a:ext cx="9144000" cy="4195658"/>
          </a:xfrm>
          <a:prstGeom prst="rect">
            <a:avLst/>
          </a:prstGeom>
        </p:spPr>
      </p:pic>
      <p:pic>
        <p:nvPicPr>
          <p:cNvPr id="9" name="Bild 8"/>
          <p:cNvPicPr>
            <a:picLocks noChangeAspect="1"/>
          </p:cNvPicPr>
          <p:nvPr/>
        </p:nvPicPr>
        <p:blipFill>
          <a:blip r:embed="rId6"/>
          <a:stretch>
            <a:fillRect/>
          </a:stretch>
        </p:blipFill>
        <p:spPr>
          <a:xfrm>
            <a:off x="0" y="1092992"/>
            <a:ext cx="9144000" cy="5496842"/>
          </a:xfrm>
          <a:prstGeom prst="rect">
            <a:avLst/>
          </a:prstGeom>
        </p:spPr>
      </p:pic>
      <p:pic>
        <p:nvPicPr>
          <p:cNvPr id="10" name="Bild 9"/>
          <p:cNvPicPr>
            <a:picLocks noChangeAspect="1"/>
          </p:cNvPicPr>
          <p:nvPr/>
        </p:nvPicPr>
        <p:blipFill>
          <a:blip r:embed="rId7"/>
          <a:stretch>
            <a:fillRect/>
          </a:stretch>
        </p:blipFill>
        <p:spPr>
          <a:xfrm>
            <a:off x="1695824" y="1406695"/>
            <a:ext cx="7340600" cy="4869435"/>
          </a:xfrm>
          <a:prstGeom prst="rect">
            <a:avLst/>
          </a:prstGeom>
        </p:spPr>
      </p:pic>
      <p:pic>
        <p:nvPicPr>
          <p:cNvPr id="13" name="Bild 12"/>
          <p:cNvPicPr>
            <a:picLocks noChangeAspect="1"/>
          </p:cNvPicPr>
          <p:nvPr/>
        </p:nvPicPr>
        <p:blipFill>
          <a:blip r:embed="rId8"/>
          <a:stretch>
            <a:fillRect/>
          </a:stretch>
        </p:blipFill>
        <p:spPr>
          <a:xfrm>
            <a:off x="100852" y="2109952"/>
            <a:ext cx="9043148" cy="3694702"/>
          </a:xfrm>
          <a:prstGeom prst="rect">
            <a:avLst/>
          </a:prstGeom>
        </p:spPr>
      </p:pic>
      <p:pic>
        <p:nvPicPr>
          <p:cNvPr id="6" name="Bild 5"/>
          <p:cNvPicPr>
            <a:picLocks noChangeAspect="1"/>
          </p:cNvPicPr>
          <p:nvPr/>
        </p:nvPicPr>
        <p:blipFill>
          <a:blip r:embed="rId9"/>
          <a:stretch>
            <a:fillRect/>
          </a:stretch>
        </p:blipFill>
        <p:spPr>
          <a:xfrm>
            <a:off x="285750" y="2326744"/>
            <a:ext cx="8572500" cy="3978496"/>
          </a:xfrm>
          <a:prstGeom prst="rect">
            <a:avLst/>
          </a:prstGeom>
        </p:spPr>
      </p:pic>
      <p:pic>
        <p:nvPicPr>
          <p:cNvPr id="5" name="Bild 4"/>
          <p:cNvPicPr>
            <a:picLocks noChangeAspect="1"/>
          </p:cNvPicPr>
          <p:nvPr/>
        </p:nvPicPr>
        <p:blipFill>
          <a:blip r:embed="rId10"/>
          <a:stretch>
            <a:fillRect/>
          </a:stretch>
        </p:blipFill>
        <p:spPr>
          <a:xfrm>
            <a:off x="438150" y="1717819"/>
            <a:ext cx="8267700" cy="3203153"/>
          </a:xfrm>
          <a:prstGeom prst="rect">
            <a:avLst/>
          </a:prstGeom>
        </p:spPr>
      </p:pic>
    </p:spTree>
    <p:extLst>
      <p:ext uri="{BB962C8B-B14F-4D97-AF65-F5344CB8AC3E}">
        <p14:creationId xmlns:p14="http://schemas.microsoft.com/office/powerpoint/2010/main" val="3459374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marL="0" indent="0" algn="r">
              <a:lnSpc>
                <a:spcPct val="150000"/>
              </a:lnSpc>
              <a:spcBef>
                <a:spcPts val="0"/>
              </a:spcBef>
            </a:pPr>
            <a:r>
              <a:rPr lang="en-GB" dirty="0">
                <a:solidFill>
                  <a:srgbClr val="FFFFFF"/>
                </a:solidFill>
                <a:latin typeface="Helvetica" panose="020B0604020202020204" pitchFamily="34" charset="0"/>
              </a:rPr>
              <a:t>Challenges for investigations</a:t>
            </a:r>
          </a:p>
        </p:txBody>
      </p:sp>
      <p:sp>
        <p:nvSpPr>
          <p:cNvPr id="4" name="Rectangle 3"/>
          <p:cNvSpPr>
            <a:spLocks noGrp="1" noChangeArrowheads="1"/>
          </p:cNvSpPr>
          <p:nvPr>
            <p:ph idx="1"/>
          </p:nvPr>
        </p:nvSpPr>
        <p:spPr>
          <a:xfrm>
            <a:off x="188662" y="1387764"/>
            <a:ext cx="8229600" cy="4525963"/>
          </a:xfrm>
        </p:spPr>
        <p:txBody>
          <a:bodyPr>
            <a:normAutofit/>
          </a:bodyPr>
          <a:lstStyle/>
          <a:p>
            <a:pPr>
              <a:lnSpc>
                <a:spcPct val="150000"/>
              </a:lnSpc>
              <a:spcBef>
                <a:spcPts val="0"/>
              </a:spcBef>
            </a:pPr>
            <a:r>
              <a:rPr lang="en-GB" b="1" dirty="0">
                <a:latin typeface="Georgia" panose="02040502050405020303" pitchFamily="18" charset="0"/>
              </a:rPr>
              <a:t>“follow the money”, “follow the goods” alone will not work</a:t>
            </a:r>
          </a:p>
          <a:p>
            <a:pPr>
              <a:lnSpc>
                <a:spcPct val="150000"/>
              </a:lnSpc>
              <a:spcBef>
                <a:spcPts val="0"/>
              </a:spcBef>
            </a:pPr>
            <a:r>
              <a:rPr lang="en-GB" b="1" dirty="0">
                <a:latin typeface="Georgia" panose="02040502050405020303" pitchFamily="18" charset="0"/>
              </a:rPr>
              <a:t>Technically more sophisticated</a:t>
            </a:r>
          </a:p>
          <a:p>
            <a:pPr>
              <a:lnSpc>
                <a:spcPct val="150000"/>
              </a:lnSpc>
              <a:spcBef>
                <a:spcPts val="0"/>
              </a:spcBef>
            </a:pPr>
            <a:r>
              <a:rPr lang="en-GB" b="1" dirty="0">
                <a:latin typeface="Georgia" panose="02040502050405020303" pitchFamily="18" charset="0"/>
              </a:rPr>
              <a:t>Not anonymous, yet oftentimes difficult to track</a:t>
            </a:r>
          </a:p>
          <a:p>
            <a:pPr>
              <a:lnSpc>
                <a:spcPct val="150000"/>
              </a:lnSpc>
              <a:spcBef>
                <a:spcPts val="0"/>
              </a:spcBef>
            </a:pPr>
            <a:r>
              <a:rPr lang="en-GB" b="1" dirty="0">
                <a:latin typeface="Georgia" panose="02040502050405020303" pitchFamily="18" charset="0"/>
              </a:rPr>
              <a:t>Heavily dependent on service provider information</a:t>
            </a:r>
          </a:p>
          <a:p>
            <a:pPr>
              <a:lnSpc>
                <a:spcPct val="150000"/>
              </a:lnSpc>
              <a:spcBef>
                <a:spcPts val="0"/>
              </a:spcBef>
            </a:pPr>
            <a:r>
              <a:rPr lang="en-GB" b="1" dirty="0">
                <a:latin typeface="Georgia" panose="02040502050405020303" pitchFamily="18" charset="0"/>
              </a:rPr>
              <a:t>Lack of SOPs for seized crypto currencies</a:t>
            </a:r>
          </a:p>
        </p:txBody>
      </p:sp>
      <p:pic>
        <p:nvPicPr>
          <p:cNvPr id="3" name="Bild 2"/>
          <p:cNvPicPr>
            <a:picLocks noChangeAspect="1"/>
          </p:cNvPicPr>
          <p:nvPr/>
        </p:nvPicPr>
        <p:blipFill>
          <a:blip r:embed="rId3"/>
          <a:stretch>
            <a:fillRect/>
          </a:stretch>
        </p:blipFill>
        <p:spPr>
          <a:xfrm>
            <a:off x="552450" y="1122613"/>
            <a:ext cx="8039100" cy="5130772"/>
          </a:xfrm>
          <a:prstGeom prst="rect">
            <a:avLst/>
          </a:prstGeom>
        </p:spPr>
      </p:pic>
    </p:spTree>
    <p:extLst>
      <p:ext uri="{BB962C8B-B14F-4D97-AF65-F5344CB8AC3E}">
        <p14:creationId xmlns:p14="http://schemas.microsoft.com/office/powerpoint/2010/main" val="2679951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outline">
            <a:extLst>
              <a:ext uri="{FF2B5EF4-FFF2-40B4-BE49-F238E27FC236}">
                <a16:creationId xmlns:a16="http://schemas.microsoft.com/office/drawing/2014/main" id="{8641A578-8023-452F-9AF5-1B3F30A535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7" name="Title 50">
            <a:extLst>
              <a:ext uri="{FF2B5EF4-FFF2-40B4-BE49-F238E27FC236}">
                <a16:creationId xmlns:a16="http://schemas.microsoft.com/office/drawing/2014/main" id="{4E7F3052-6719-4655-BCD3-3D9D766647FD}"/>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7772400" cy="4795837"/>
          </a:xfrm>
          <a:ln/>
        </p:spPr>
        <p:txBody>
          <a:bodyPr anchor="ctr">
            <a:noAutofit/>
          </a:bodyPr>
          <a:lstStyle/>
          <a:p>
            <a:r>
              <a:rPr lang="en-GB" dirty="0">
                <a:latin typeface="Helvetica" panose="020B0604020202020204" pitchFamily="34" charset="0"/>
              </a:rPr>
              <a:t>Part Four</a:t>
            </a:r>
            <a:br>
              <a:rPr lang="en-GB" dirty="0">
                <a:latin typeface="Helvetica" panose="020B0604020202020204" pitchFamily="34" charset="0"/>
              </a:rPr>
            </a:br>
            <a:br>
              <a:rPr lang="en-GB" dirty="0">
                <a:latin typeface="Helvetica" panose="020B0604020202020204" pitchFamily="34" charset="0"/>
              </a:rPr>
            </a:br>
            <a:r>
              <a:rPr lang="en-GB" dirty="0">
                <a:latin typeface="Helvetica" panose="020B0604020202020204" pitchFamily="34" charset="0"/>
              </a:rPr>
              <a:t>Internet Crimes</a:t>
            </a:r>
            <a:endParaRPr lang="en-US" dirty="0">
              <a:latin typeface="Helvetica" panose="020B0604020202020204"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Example Statistics (US)</a:t>
            </a:r>
          </a:p>
        </p:txBody>
      </p:sp>
      <p:sp>
        <p:nvSpPr>
          <p:cNvPr id="4100" name="Content Placeholder 6"/>
          <p:cNvSpPr>
            <a:spLocks noGrp="1"/>
          </p:cNvSpPr>
          <p:nvPr>
            <p:ph idx="1"/>
          </p:nvPr>
        </p:nvSpPr>
        <p:spPr>
          <a:xfrm>
            <a:off x="5575300" y="5234486"/>
            <a:ext cx="3461124" cy="1113367"/>
          </a:xfrm>
        </p:spPr>
        <p:txBody>
          <a:bodyPr>
            <a:normAutofit/>
          </a:bodyPr>
          <a:lstStyle/>
          <a:p>
            <a:pPr algn="r" eaLnBrk="1" hangingPunct="1">
              <a:buFontTx/>
              <a:buNone/>
            </a:pPr>
            <a:r>
              <a:rPr lang="en-GB" sz="1400" i="1" dirty="0">
                <a:solidFill>
                  <a:schemeClr val="accent1">
                    <a:lumMod val="25000"/>
                  </a:schemeClr>
                </a:solidFill>
                <a:latin typeface="Georgia" panose="02040502050405020303" pitchFamily="18" charset="0"/>
              </a:rPr>
              <a:t>Source - US Internet Crime Complaint </a:t>
            </a:r>
            <a:r>
              <a:rPr lang="en-GB" sz="1400" i="1" dirty="0" err="1">
                <a:solidFill>
                  <a:schemeClr val="accent1">
                    <a:lumMod val="25000"/>
                  </a:schemeClr>
                </a:solidFill>
                <a:latin typeface="Georgia" panose="02040502050405020303" pitchFamily="18" charset="0"/>
              </a:rPr>
              <a:t>Center</a:t>
            </a:r>
            <a:r>
              <a:rPr lang="en-GB" sz="1400" i="1" dirty="0">
                <a:solidFill>
                  <a:schemeClr val="accent1">
                    <a:lumMod val="25000"/>
                  </a:schemeClr>
                </a:solidFill>
                <a:latin typeface="Georgia" panose="02040502050405020303" pitchFamily="18" charset="0"/>
              </a:rPr>
              <a:t> </a:t>
            </a:r>
            <a:r>
              <a:rPr lang="mr-IN" sz="1400" i="1" dirty="0">
                <a:solidFill>
                  <a:schemeClr val="accent1">
                    <a:lumMod val="25000"/>
                  </a:schemeClr>
                </a:solidFill>
                <a:latin typeface="Georgia" panose="02040502050405020303" pitchFamily="18" charset="0"/>
              </a:rPr>
              <a:t>–</a:t>
            </a:r>
            <a:r>
              <a:rPr lang="en-GB" sz="1400" i="1" dirty="0">
                <a:solidFill>
                  <a:schemeClr val="accent1">
                    <a:lumMod val="25000"/>
                  </a:schemeClr>
                </a:solidFill>
                <a:latin typeface="Georgia" panose="02040502050405020303" pitchFamily="18" charset="0"/>
              </a:rPr>
              <a:t> Jan 10, 2017</a:t>
            </a:r>
          </a:p>
        </p:txBody>
      </p:sp>
      <p:graphicFrame>
        <p:nvGraphicFramePr>
          <p:cNvPr id="5" name="Table 4"/>
          <p:cNvGraphicFramePr>
            <a:graphicFrameLocks noGrp="1"/>
          </p:cNvGraphicFramePr>
          <p:nvPr>
            <p:extLst>
              <p:ext uri="{D42A27DB-BD31-4B8C-83A1-F6EECF244321}">
                <p14:modId xmlns:p14="http://schemas.microsoft.com/office/powerpoint/2010/main" val="2507302379"/>
              </p:ext>
            </p:extLst>
          </p:nvPr>
        </p:nvGraphicFramePr>
        <p:xfrm>
          <a:off x="567266" y="1021078"/>
          <a:ext cx="4563534" cy="5326775"/>
        </p:xfrm>
        <a:graphic>
          <a:graphicData uri="http://schemas.openxmlformats.org/drawingml/2006/table">
            <a:tbl>
              <a:tblPr firstRow="1" bandRow="1">
                <a:tableStyleId>{5C22544A-7EE6-4342-B048-85BDC9FD1C3A}</a:tableStyleId>
              </a:tblPr>
              <a:tblGrid>
                <a:gridCol w="1020234">
                  <a:extLst>
                    <a:ext uri="{9D8B030D-6E8A-4147-A177-3AD203B41FA5}">
                      <a16:colId xmlns:a16="http://schemas.microsoft.com/office/drawing/2014/main" val="20000"/>
                    </a:ext>
                  </a:extLst>
                </a:gridCol>
                <a:gridCol w="3543300">
                  <a:extLst>
                    <a:ext uri="{9D8B030D-6E8A-4147-A177-3AD203B41FA5}">
                      <a16:colId xmlns:a16="http://schemas.microsoft.com/office/drawing/2014/main" val="20001"/>
                    </a:ext>
                  </a:extLst>
                </a:gridCol>
              </a:tblGrid>
              <a:tr h="571895">
                <a:tc>
                  <a:txBody>
                    <a:bodyPr/>
                    <a:lstStyle/>
                    <a:p>
                      <a:r>
                        <a:rPr lang="en-US" dirty="0"/>
                        <a:t>Year</a:t>
                      </a:r>
                    </a:p>
                  </a:txBody>
                  <a:tcPr/>
                </a:tc>
                <a:tc>
                  <a:txBody>
                    <a:bodyPr/>
                    <a:lstStyle/>
                    <a:p>
                      <a:r>
                        <a:rPr lang="en-US" dirty="0"/>
                        <a:t>Complaints Received</a:t>
                      </a:r>
                    </a:p>
                  </a:txBody>
                  <a:tcPr/>
                </a:tc>
                <a:extLst>
                  <a:ext uri="{0D108BD9-81ED-4DB2-BD59-A6C34878D82A}">
                    <a16:rowId xmlns:a16="http://schemas.microsoft.com/office/drawing/2014/main" val="10000"/>
                  </a:ext>
                </a:extLst>
              </a:tr>
              <a:tr h="3534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2015</a:t>
                      </a:r>
                    </a:p>
                  </a:txBody>
                  <a:tcPr/>
                </a:tc>
                <a:tc>
                  <a:txBody>
                    <a:bodyPr/>
                    <a:lstStyle/>
                    <a:p>
                      <a:r>
                        <a:rPr lang="en-US" dirty="0"/>
                        <a:t>288,012</a:t>
                      </a:r>
                    </a:p>
                  </a:txBody>
                  <a:tcPr/>
                </a:tc>
                <a:extLst>
                  <a:ext uri="{0D108BD9-81ED-4DB2-BD59-A6C34878D82A}">
                    <a16:rowId xmlns:a16="http://schemas.microsoft.com/office/drawing/2014/main" val="10001"/>
                  </a:ext>
                </a:extLst>
              </a:tr>
              <a:tr h="3534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2014</a:t>
                      </a:r>
                    </a:p>
                  </a:txBody>
                  <a:tcPr/>
                </a:tc>
                <a:tc>
                  <a:txBody>
                    <a:bodyPr/>
                    <a:lstStyle/>
                    <a:p>
                      <a:r>
                        <a:rPr lang="en-US" dirty="0"/>
                        <a:t>269,422</a:t>
                      </a:r>
                    </a:p>
                  </a:txBody>
                  <a:tcPr/>
                </a:tc>
                <a:extLst>
                  <a:ext uri="{0D108BD9-81ED-4DB2-BD59-A6C34878D82A}">
                    <a16:rowId xmlns:a16="http://schemas.microsoft.com/office/drawing/2014/main" val="10002"/>
                  </a:ext>
                </a:extLst>
              </a:tr>
              <a:tr h="3534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2013</a:t>
                      </a:r>
                    </a:p>
                  </a:txBody>
                  <a:tcPr/>
                </a:tc>
                <a:tc>
                  <a:txBody>
                    <a:bodyPr/>
                    <a:lstStyle/>
                    <a:p>
                      <a:r>
                        <a:rPr lang="en-US" dirty="0"/>
                        <a:t>262,813</a:t>
                      </a:r>
                    </a:p>
                  </a:txBody>
                  <a:tcPr/>
                </a:tc>
                <a:extLst>
                  <a:ext uri="{0D108BD9-81ED-4DB2-BD59-A6C34878D82A}">
                    <a16:rowId xmlns:a16="http://schemas.microsoft.com/office/drawing/2014/main" val="10003"/>
                  </a:ext>
                </a:extLst>
              </a:tr>
              <a:tr h="35342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2012</a:t>
                      </a:r>
                    </a:p>
                  </a:txBody>
                  <a:tcPr/>
                </a:tc>
                <a:tc>
                  <a:txBody>
                    <a:bodyPr/>
                    <a:lstStyle/>
                    <a:p>
                      <a:r>
                        <a:rPr lang="en-US" dirty="0"/>
                        <a:t>289,974</a:t>
                      </a:r>
                    </a:p>
                  </a:txBody>
                  <a:tcPr/>
                </a:tc>
                <a:extLst>
                  <a:ext uri="{0D108BD9-81ED-4DB2-BD59-A6C34878D82A}">
                    <a16:rowId xmlns:a16="http://schemas.microsoft.com/office/drawing/2014/main" val="10004"/>
                  </a:ext>
                </a:extLst>
              </a:tr>
              <a:tr h="353420">
                <a:tc>
                  <a:txBody>
                    <a:bodyPr/>
                    <a:lstStyle/>
                    <a:p>
                      <a:r>
                        <a:rPr lang="en-US" dirty="0"/>
                        <a:t>2011</a:t>
                      </a:r>
                    </a:p>
                  </a:txBody>
                  <a:tcPr/>
                </a:tc>
                <a:tc>
                  <a:txBody>
                    <a:bodyPr/>
                    <a:lstStyle/>
                    <a:p>
                      <a:r>
                        <a:rPr lang="en-US" dirty="0"/>
                        <a:t>314,246</a:t>
                      </a:r>
                    </a:p>
                  </a:txBody>
                  <a:tcPr/>
                </a:tc>
                <a:extLst>
                  <a:ext uri="{0D108BD9-81ED-4DB2-BD59-A6C34878D82A}">
                    <a16:rowId xmlns:a16="http://schemas.microsoft.com/office/drawing/2014/main" val="10005"/>
                  </a:ext>
                </a:extLst>
              </a:tr>
              <a:tr h="353420">
                <a:tc>
                  <a:txBody>
                    <a:bodyPr/>
                    <a:lstStyle/>
                    <a:p>
                      <a:r>
                        <a:rPr lang="en-US" dirty="0"/>
                        <a:t>2010</a:t>
                      </a:r>
                    </a:p>
                  </a:txBody>
                  <a:tcPr/>
                </a:tc>
                <a:tc>
                  <a:txBody>
                    <a:bodyPr/>
                    <a:lstStyle/>
                    <a:p>
                      <a:r>
                        <a:rPr lang="en-US" dirty="0"/>
                        <a:t>303,809</a:t>
                      </a:r>
                    </a:p>
                  </a:txBody>
                  <a:tcPr/>
                </a:tc>
                <a:extLst>
                  <a:ext uri="{0D108BD9-81ED-4DB2-BD59-A6C34878D82A}">
                    <a16:rowId xmlns:a16="http://schemas.microsoft.com/office/drawing/2014/main" val="10006"/>
                  </a:ext>
                </a:extLst>
              </a:tr>
              <a:tr h="353420">
                <a:tc>
                  <a:txBody>
                    <a:bodyPr/>
                    <a:lstStyle/>
                    <a:p>
                      <a:r>
                        <a:rPr lang="en-US" dirty="0"/>
                        <a:t>2009</a:t>
                      </a:r>
                    </a:p>
                  </a:txBody>
                  <a:tcPr/>
                </a:tc>
                <a:tc>
                  <a:txBody>
                    <a:bodyPr/>
                    <a:lstStyle/>
                    <a:p>
                      <a:r>
                        <a:rPr lang="en-US" dirty="0"/>
                        <a:t>336,665</a:t>
                      </a:r>
                    </a:p>
                  </a:txBody>
                  <a:tcPr/>
                </a:tc>
                <a:extLst>
                  <a:ext uri="{0D108BD9-81ED-4DB2-BD59-A6C34878D82A}">
                    <a16:rowId xmlns:a16="http://schemas.microsoft.com/office/drawing/2014/main" val="10007"/>
                  </a:ext>
                </a:extLst>
              </a:tr>
              <a:tr h="353420">
                <a:tc>
                  <a:txBody>
                    <a:bodyPr/>
                    <a:lstStyle/>
                    <a:p>
                      <a:r>
                        <a:rPr lang="en-US" dirty="0"/>
                        <a:t>2008</a:t>
                      </a:r>
                    </a:p>
                  </a:txBody>
                  <a:tcPr/>
                </a:tc>
                <a:tc>
                  <a:txBody>
                    <a:bodyPr/>
                    <a:lstStyle/>
                    <a:p>
                      <a:r>
                        <a:rPr lang="en-US" dirty="0"/>
                        <a:t>275,284</a:t>
                      </a:r>
                    </a:p>
                  </a:txBody>
                  <a:tcPr/>
                </a:tc>
                <a:extLst>
                  <a:ext uri="{0D108BD9-81ED-4DB2-BD59-A6C34878D82A}">
                    <a16:rowId xmlns:a16="http://schemas.microsoft.com/office/drawing/2014/main" val="10008"/>
                  </a:ext>
                </a:extLst>
              </a:tr>
              <a:tr h="353420">
                <a:tc>
                  <a:txBody>
                    <a:bodyPr/>
                    <a:lstStyle/>
                    <a:p>
                      <a:r>
                        <a:rPr lang="en-US" dirty="0"/>
                        <a:t>2007</a:t>
                      </a:r>
                    </a:p>
                  </a:txBody>
                  <a:tcPr/>
                </a:tc>
                <a:tc>
                  <a:txBody>
                    <a:bodyPr/>
                    <a:lstStyle/>
                    <a:p>
                      <a:r>
                        <a:rPr lang="en-US" dirty="0"/>
                        <a:t>206,884</a:t>
                      </a:r>
                    </a:p>
                  </a:txBody>
                  <a:tcPr/>
                </a:tc>
                <a:extLst>
                  <a:ext uri="{0D108BD9-81ED-4DB2-BD59-A6C34878D82A}">
                    <a16:rowId xmlns:a16="http://schemas.microsoft.com/office/drawing/2014/main" val="10009"/>
                  </a:ext>
                </a:extLst>
              </a:tr>
              <a:tr h="353420">
                <a:tc>
                  <a:txBody>
                    <a:bodyPr/>
                    <a:lstStyle/>
                    <a:p>
                      <a:r>
                        <a:rPr lang="en-US" dirty="0"/>
                        <a:t>2006</a:t>
                      </a:r>
                    </a:p>
                  </a:txBody>
                  <a:tcPr/>
                </a:tc>
                <a:tc>
                  <a:txBody>
                    <a:bodyPr/>
                    <a:lstStyle/>
                    <a:p>
                      <a:r>
                        <a:rPr lang="en-US" dirty="0"/>
                        <a:t>207,492</a:t>
                      </a:r>
                    </a:p>
                  </a:txBody>
                  <a:tcPr/>
                </a:tc>
                <a:extLst>
                  <a:ext uri="{0D108BD9-81ED-4DB2-BD59-A6C34878D82A}">
                    <a16:rowId xmlns:a16="http://schemas.microsoft.com/office/drawing/2014/main" val="10010"/>
                  </a:ext>
                </a:extLst>
              </a:tr>
              <a:tr h="353420">
                <a:tc>
                  <a:txBody>
                    <a:bodyPr/>
                    <a:lstStyle/>
                    <a:p>
                      <a:r>
                        <a:rPr lang="en-US" dirty="0"/>
                        <a:t>2005</a:t>
                      </a:r>
                    </a:p>
                  </a:txBody>
                  <a:tcPr/>
                </a:tc>
                <a:tc>
                  <a:txBody>
                    <a:bodyPr/>
                    <a:lstStyle/>
                    <a:p>
                      <a:r>
                        <a:rPr lang="en-US" dirty="0"/>
                        <a:t>231,493</a:t>
                      </a:r>
                    </a:p>
                  </a:txBody>
                  <a:tcPr/>
                </a:tc>
                <a:extLst>
                  <a:ext uri="{0D108BD9-81ED-4DB2-BD59-A6C34878D82A}">
                    <a16:rowId xmlns:a16="http://schemas.microsoft.com/office/drawing/2014/main" val="10011"/>
                  </a:ext>
                </a:extLst>
              </a:tr>
              <a:tr h="353420">
                <a:tc>
                  <a:txBody>
                    <a:bodyPr/>
                    <a:lstStyle/>
                    <a:p>
                      <a:r>
                        <a:rPr lang="en-US" dirty="0"/>
                        <a:t>2004</a:t>
                      </a:r>
                    </a:p>
                  </a:txBody>
                  <a:tcPr/>
                </a:tc>
                <a:tc>
                  <a:txBody>
                    <a:bodyPr/>
                    <a:lstStyle/>
                    <a:p>
                      <a:r>
                        <a:rPr lang="en-US" dirty="0"/>
                        <a:t>207,449</a:t>
                      </a:r>
                    </a:p>
                  </a:txBody>
                  <a:tcPr/>
                </a:tc>
                <a:extLst>
                  <a:ext uri="{0D108BD9-81ED-4DB2-BD59-A6C34878D82A}">
                    <a16:rowId xmlns:a16="http://schemas.microsoft.com/office/drawing/2014/main" val="10012"/>
                  </a:ext>
                </a:extLst>
              </a:tr>
              <a:tr h="353420">
                <a:tc>
                  <a:txBody>
                    <a:bodyPr/>
                    <a:lstStyle/>
                    <a:p>
                      <a:r>
                        <a:rPr lang="en-US" dirty="0"/>
                        <a:t>2003</a:t>
                      </a:r>
                    </a:p>
                  </a:txBody>
                  <a:tcPr/>
                </a:tc>
                <a:tc>
                  <a:txBody>
                    <a:bodyPr/>
                    <a:lstStyle/>
                    <a:p>
                      <a:r>
                        <a:rPr lang="en-US" dirty="0"/>
                        <a:t>124,515</a:t>
                      </a:r>
                    </a:p>
                  </a:txBody>
                  <a:tcPr/>
                </a:tc>
                <a:extLst>
                  <a:ext uri="{0D108BD9-81ED-4DB2-BD59-A6C34878D82A}">
                    <a16:rowId xmlns:a16="http://schemas.microsoft.com/office/drawing/2014/main" val="10013"/>
                  </a:ext>
                </a:extLst>
              </a:tr>
            </a:tbl>
          </a:graphicData>
        </a:graphic>
      </p:graphicFrame>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Cybercrimes per continent</a:t>
            </a:r>
          </a:p>
        </p:txBody>
      </p:sp>
      <p:sp>
        <p:nvSpPr>
          <p:cNvPr id="4100" name="Content Placeholder 6"/>
          <p:cNvSpPr>
            <a:spLocks noGrp="1"/>
          </p:cNvSpPr>
          <p:nvPr>
            <p:ph idx="1"/>
          </p:nvPr>
        </p:nvSpPr>
        <p:spPr>
          <a:xfrm>
            <a:off x="698498" y="6032869"/>
            <a:ext cx="8229600" cy="372533"/>
          </a:xfrm>
        </p:spPr>
        <p:txBody>
          <a:bodyPr>
            <a:normAutofit/>
          </a:bodyPr>
          <a:lstStyle/>
          <a:p>
            <a:pPr algn="r" eaLnBrk="1" hangingPunct="1">
              <a:buFontTx/>
              <a:buNone/>
            </a:pPr>
            <a:r>
              <a:rPr lang="en-GB" sz="1400" i="1" dirty="0">
                <a:solidFill>
                  <a:schemeClr val="accent1">
                    <a:lumMod val="25000"/>
                  </a:schemeClr>
                </a:solidFill>
                <a:latin typeface="Georgia" panose="02040502050405020303" pitchFamily="18" charset="0"/>
              </a:rPr>
              <a:t>Source </a:t>
            </a:r>
            <a:r>
              <a:rPr lang="mr-IN" sz="1400" i="1" dirty="0">
                <a:solidFill>
                  <a:schemeClr val="accent1">
                    <a:lumMod val="25000"/>
                  </a:schemeClr>
                </a:solidFill>
                <a:latin typeface="Georgia" panose="02040502050405020303" pitchFamily="18" charset="0"/>
              </a:rPr>
              <a:t>–</a:t>
            </a:r>
            <a:r>
              <a:rPr lang="en-GB" sz="1400" i="1" dirty="0">
                <a:solidFill>
                  <a:schemeClr val="accent1">
                    <a:lumMod val="25000"/>
                  </a:schemeClr>
                </a:solidFill>
                <a:latin typeface="Georgia" panose="02040502050405020303" pitchFamily="18" charset="0"/>
              </a:rPr>
              <a:t> </a:t>
            </a:r>
            <a:r>
              <a:rPr lang="de-DE" sz="1400" i="1" dirty="0">
                <a:solidFill>
                  <a:schemeClr val="accent1">
                    <a:lumMod val="25000"/>
                  </a:schemeClr>
                </a:solidFill>
                <a:latin typeface="Georgia" panose="02040502050405020303" pitchFamily="18" charset="0"/>
              </a:rPr>
              <a:t>UNODC </a:t>
            </a:r>
            <a:r>
              <a:rPr lang="mr-IN" sz="1400" i="1" dirty="0">
                <a:solidFill>
                  <a:schemeClr val="accent1">
                    <a:lumMod val="25000"/>
                  </a:schemeClr>
                </a:solidFill>
                <a:latin typeface="Georgia" panose="02040502050405020303" pitchFamily="18" charset="0"/>
              </a:rPr>
              <a:t>–</a:t>
            </a:r>
            <a:r>
              <a:rPr lang="de-DE" sz="1400" i="1" dirty="0">
                <a:solidFill>
                  <a:schemeClr val="accent1">
                    <a:lumMod val="25000"/>
                  </a:schemeClr>
                </a:solidFill>
                <a:latin typeface="Georgia" panose="02040502050405020303" pitchFamily="18" charset="0"/>
              </a:rPr>
              <a:t> Comprehensive study on cybercrime (2012)</a:t>
            </a:r>
            <a:endParaRPr lang="en-GB" sz="1400" i="1" dirty="0">
              <a:solidFill>
                <a:schemeClr val="accent1">
                  <a:lumMod val="25000"/>
                </a:schemeClr>
              </a:solidFill>
              <a:latin typeface="Georgia" panose="02040502050405020303" pitchFamily="18" charset="0"/>
            </a:endParaRPr>
          </a:p>
        </p:txBody>
      </p:sp>
      <p:pic>
        <p:nvPicPr>
          <p:cNvPr id="2" name="Bild 1"/>
          <p:cNvPicPr>
            <a:picLocks noChangeAspect="1"/>
          </p:cNvPicPr>
          <p:nvPr/>
        </p:nvPicPr>
        <p:blipFill>
          <a:blip r:embed="rId2"/>
          <a:stretch>
            <a:fillRect/>
          </a:stretch>
        </p:blipFill>
        <p:spPr>
          <a:xfrm>
            <a:off x="1037165" y="1055436"/>
            <a:ext cx="7552267" cy="4952034"/>
          </a:xfrm>
          <a:prstGeom prst="rect">
            <a:avLst/>
          </a:prstGeom>
        </p:spPr>
      </p:pic>
    </p:spTree>
    <p:extLst>
      <p:ext uri="{BB962C8B-B14F-4D97-AF65-F5344CB8AC3E}">
        <p14:creationId xmlns:p14="http://schemas.microsoft.com/office/powerpoint/2010/main" val="232581405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Most significant cybercrime</a:t>
            </a:r>
          </a:p>
        </p:txBody>
      </p:sp>
      <p:sp>
        <p:nvSpPr>
          <p:cNvPr id="4100" name="Content Placeholder 6"/>
          <p:cNvSpPr>
            <a:spLocks noGrp="1"/>
          </p:cNvSpPr>
          <p:nvPr>
            <p:ph idx="1"/>
          </p:nvPr>
        </p:nvSpPr>
        <p:spPr>
          <a:xfrm>
            <a:off x="303056" y="6075664"/>
            <a:ext cx="8229600" cy="372533"/>
          </a:xfrm>
        </p:spPr>
        <p:txBody>
          <a:bodyPr>
            <a:normAutofit/>
          </a:bodyPr>
          <a:lstStyle/>
          <a:p>
            <a:pPr algn="r" eaLnBrk="1" hangingPunct="1">
              <a:buFontTx/>
              <a:buNone/>
            </a:pPr>
            <a:r>
              <a:rPr lang="en-GB" sz="1400" i="1" dirty="0">
                <a:solidFill>
                  <a:schemeClr val="accent1">
                    <a:lumMod val="25000"/>
                  </a:schemeClr>
                </a:solidFill>
                <a:latin typeface="Georgia" panose="02040502050405020303" pitchFamily="18" charset="0"/>
              </a:rPr>
              <a:t>Source </a:t>
            </a:r>
            <a:r>
              <a:rPr lang="mr-IN" sz="1400" i="1" dirty="0">
                <a:solidFill>
                  <a:schemeClr val="accent1">
                    <a:lumMod val="25000"/>
                  </a:schemeClr>
                </a:solidFill>
                <a:latin typeface="Georgia" panose="02040502050405020303" pitchFamily="18" charset="0"/>
              </a:rPr>
              <a:t>–</a:t>
            </a:r>
            <a:r>
              <a:rPr lang="en-GB" sz="1400" i="1" dirty="0">
                <a:solidFill>
                  <a:schemeClr val="accent1">
                    <a:lumMod val="25000"/>
                  </a:schemeClr>
                </a:solidFill>
                <a:latin typeface="Georgia" panose="02040502050405020303" pitchFamily="18" charset="0"/>
              </a:rPr>
              <a:t> </a:t>
            </a:r>
            <a:r>
              <a:rPr lang="de-DE" sz="1400" i="1" dirty="0">
                <a:solidFill>
                  <a:schemeClr val="accent1">
                    <a:lumMod val="25000"/>
                  </a:schemeClr>
                </a:solidFill>
                <a:latin typeface="Georgia" panose="02040502050405020303" pitchFamily="18" charset="0"/>
              </a:rPr>
              <a:t>UNODC </a:t>
            </a:r>
            <a:r>
              <a:rPr lang="mr-IN" sz="1400" i="1" dirty="0">
                <a:solidFill>
                  <a:schemeClr val="accent1">
                    <a:lumMod val="25000"/>
                  </a:schemeClr>
                </a:solidFill>
                <a:latin typeface="Georgia" panose="02040502050405020303" pitchFamily="18" charset="0"/>
              </a:rPr>
              <a:t>–</a:t>
            </a:r>
            <a:r>
              <a:rPr lang="de-DE" sz="1400" i="1" dirty="0">
                <a:solidFill>
                  <a:schemeClr val="accent1">
                    <a:lumMod val="25000"/>
                  </a:schemeClr>
                </a:solidFill>
                <a:latin typeface="Georgia" panose="02040502050405020303" pitchFamily="18" charset="0"/>
              </a:rPr>
              <a:t> Comprehensive study on cybercrime (2012)</a:t>
            </a:r>
            <a:endParaRPr lang="en-GB" sz="1400" i="1" dirty="0">
              <a:solidFill>
                <a:schemeClr val="accent1">
                  <a:lumMod val="25000"/>
                </a:schemeClr>
              </a:solidFill>
              <a:latin typeface="Georgia" panose="02040502050405020303" pitchFamily="18" charset="0"/>
            </a:endParaRPr>
          </a:p>
        </p:txBody>
      </p:sp>
      <p:pic>
        <p:nvPicPr>
          <p:cNvPr id="3" name="Bild 2"/>
          <p:cNvPicPr>
            <a:picLocks noChangeAspect="1"/>
          </p:cNvPicPr>
          <p:nvPr/>
        </p:nvPicPr>
        <p:blipFill>
          <a:blip r:embed="rId2"/>
          <a:stretch>
            <a:fillRect/>
          </a:stretch>
        </p:blipFill>
        <p:spPr>
          <a:xfrm>
            <a:off x="806824" y="1157681"/>
            <a:ext cx="7725832" cy="4943384"/>
          </a:xfrm>
          <a:prstGeom prst="rect">
            <a:avLst/>
          </a:prstGeom>
        </p:spPr>
      </p:pic>
    </p:spTree>
    <p:extLst>
      <p:ext uri="{BB962C8B-B14F-4D97-AF65-F5344CB8AC3E}">
        <p14:creationId xmlns:p14="http://schemas.microsoft.com/office/powerpoint/2010/main" val="406197244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ChangeArrowheads="1"/>
          </p:cNvSpPr>
          <p:nvPr/>
        </p:nvSpPr>
        <p:spPr bwMode="auto">
          <a:xfrm>
            <a:off x="0" y="56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9" name="TextBox 23"/>
          <p:cNvSpPr txBox="1"/>
          <p:nvPr/>
        </p:nvSpPr>
        <p:spPr>
          <a:xfrm>
            <a:off x="2087216" y="225504"/>
            <a:ext cx="7056784" cy="584775"/>
          </a:xfrm>
          <a:prstGeom prst="rect">
            <a:avLst/>
          </a:prstGeom>
          <a:noFill/>
        </p:spPr>
        <p:txBody>
          <a:bodyPr wrap="square" rtlCol="0">
            <a:spAutoFit/>
          </a:bodyPr>
          <a:lstStyle/>
          <a:p>
            <a:pPr algn="r"/>
            <a:r>
              <a:rPr lang="fr-FR" sz="3200" b="1" dirty="0">
                <a:solidFill>
                  <a:schemeClr val="bg1"/>
                </a:solidFill>
              </a:rPr>
              <a:t>Access to Data Case </a:t>
            </a:r>
            <a:r>
              <a:rPr lang="fr-FR" sz="3200" b="1" dirty="0" err="1">
                <a:solidFill>
                  <a:schemeClr val="bg1"/>
                </a:solidFill>
              </a:rPr>
              <a:t>Studies</a:t>
            </a:r>
            <a:endParaRPr lang="fr-FR" sz="3200" b="1" dirty="0">
              <a:solidFill>
                <a:schemeClr val="bg1"/>
              </a:solidFill>
            </a:endParaRPr>
          </a:p>
        </p:txBody>
      </p:sp>
      <p:sp>
        <p:nvSpPr>
          <p:cNvPr id="10" name="Rectangle 2"/>
          <p:cNvSpPr txBox="1">
            <a:spLocks noChangeArrowheads="1"/>
          </p:cNvSpPr>
          <p:nvPr/>
        </p:nvSpPr>
        <p:spPr>
          <a:xfrm>
            <a:off x="518864" y="2692397"/>
            <a:ext cx="8229600" cy="2446867"/>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b="1" dirty="0">
                <a:solidFill>
                  <a:srgbClr val="005E8E"/>
                </a:solidFill>
                <a:latin typeface="+mn-lt"/>
              </a:rPr>
              <a:t>Cybercrime Case Studies</a:t>
            </a:r>
          </a:p>
          <a:p>
            <a:endParaRPr lang="en-US" b="1" dirty="0">
              <a:solidFill>
                <a:srgbClr val="005E8E"/>
              </a:solidFill>
              <a:latin typeface="+mn-lt"/>
            </a:endParaRPr>
          </a:p>
          <a:p>
            <a:r>
              <a:rPr lang="en-US" b="1" dirty="0">
                <a:solidFill>
                  <a:srgbClr val="005E8E"/>
                </a:solidFill>
                <a:latin typeface="+mn-lt"/>
              </a:rPr>
              <a:t>Pointing out</a:t>
            </a:r>
          </a:p>
          <a:p>
            <a:r>
              <a:rPr lang="en-US" b="1" dirty="0">
                <a:solidFill>
                  <a:srgbClr val="005E8E"/>
                </a:solidFill>
                <a:latin typeface="+mn-lt"/>
              </a:rPr>
              <a:t>challenges</a:t>
            </a:r>
          </a:p>
        </p:txBody>
      </p:sp>
    </p:spTree>
    <p:extLst>
      <p:ext uri="{BB962C8B-B14F-4D97-AF65-F5344CB8AC3E}">
        <p14:creationId xmlns:p14="http://schemas.microsoft.com/office/powerpoint/2010/main" val="550131799"/>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ChangeArrowheads="1"/>
          </p:cNvSpPr>
          <p:nvPr/>
        </p:nvSpPr>
        <p:spPr bwMode="auto">
          <a:xfrm>
            <a:off x="0" y="56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Titel 1"/>
          <p:cNvSpPr txBox="1">
            <a:spLocks/>
          </p:cNvSpPr>
          <p:nvPr/>
        </p:nvSpPr>
        <p:spPr>
          <a:xfrm>
            <a:off x="685800" y="5045218"/>
            <a:ext cx="7772400" cy="9207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dirty="0">
                <a:latin typeface="+mn-lt"/>
              </a:rPr>
              <a:t>Case 1: </a:t>
            </a:r>
          </a:p>
          <a:p>
            <a:r>
              <a:rPr lang="de-DE" dirty="0">
                <a:latin typeface="+mn-lt"/>
              </a:rPr>
              <a:t>A „</a:t>
            </a:r>
            <a:r>
              <a:rPr lang="de-DE" dirty="0" err="1">
                <a:latin typeface="+mn-lt"/>
              </a:rPr>
              <a:t>typical</a:t>
            </a:r>
            <a:r>
              <a:rPr lang="de-DE" dirty="0">
                <a:latin typeface="+mn-lt"/>
              </a:rPr>
              <a:t>“ </a:t>
            </a:r>
            <a:r>
              <a:rPr lang="de-DE" dirty="0" err="1">
                <a:latin typeface="+mn-lt"/>
              </a:rPr>
              <a:t>cybercrime</a:t>
            </a:r>
            <a:r>
              <a:rPr lang="de-DE" dirty="0">
                <a:latin typeface="+mn-lt"/>
              </a:rPr>
              <a:t> </a:t>
            </a:r>
            <a:r>
              <a:rPr lang="de-DE" dirty="0" err="1">
                <a:latin typeface="+mn-lt"/>
              </a:rPr>
              <a:t>investigation</a:t>
            </a:r>
            <a:endParaRPr lang="de-DE" dirty="0">
              <a:latin typeface="+mn-lt"/>
            </a:endParaRPr>
          </a:p>
        </p:txBody>
      </p:sp>
      <p:pic>
        <p:nvPicPr>
          <p:cNvPr id="2" name="Bild 1"/>
          <p:cNvPicPr>
            <a:picLocks noChangeAspect="1"/>
          </p:cNvPicPr>
          <p:nvPr/>
        </p:nvPicPr>
        <p:blipFill>
          <a:blip r:embed="rId2"/>
          <a:stretch>
            <a:fillRect/>
          </a:stretch>
        </p:blipFill>
        <p:spPr>
          <a:xfrm>
            <a:off x="1942418" y="1484783"/>
            <a:ext cx="5259164" cy="300208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1" name="TextBox 23">
            <a:extLst>
              <a:ext uri="{FF2B5EF4-FFF2-40B4-BE49-F238E27FC236}">
                <a16:creationId xmlns:a16="http://schemas.microsoft.com/office/drawing/2014/main" id="{626950F2-22BA-4F69-9D7F-75E48913C587}"/>
              </a:ext>
            </a:extLst>
          </p:cNvPr>
          <p:cNvSpPr txBox="1"/>
          <p:nvPr/>
        </p:nvSpPr>
        <p:spPr>
          <a:xfrm>
            <a:off x="2087216" y="225504"/>
            <a:ext cx="7056784" cy="584775"/>
          </a:xfrm>
          <a:prstGeom prst="rect">
            <a:avLst/>
          </a:prstGeom>
          <a:noFill/>
        </p:spPr>
        <p:txBody>
          <a:bodyPr wrap="square" rtlCol="0">
            <a:spAutoFit/>
          </a:bodyPr>
          <a:lstStyle/>
          <a:p>
            <a:pPr algn="r"/>
            <a:r>
              <a:rPr lang="fr-FR" sz="3200" b="1" dirty="0">
                <a:solidFill>
                  <a:schemeClr val="bg1"/>
                </a:solidFill>
              </a:rPr>
              <a:t>Access to Data Case </a:t>
            </a:r>
            <a:r>
              <a:rPr lang="fr-FR" sz="3200" b="1" dirty="0" err="1">
                <a:solidFill>
                  <a:schemeClr val="bg1"/>
                </a:solidFill>
              </a:rPr>
              <a:t>Studies</a:t>
            </a:r>
            <a:endParaRPr lang="fr-FR" sz="3200" b="1" dirty="0">
              <a:solidFill>
                <a:schemeClr val="bg1"/>
              </a:solidFill>
            </a:endParaRPr>
          </a:p>
        </p:txBody>
      </p:sp>
    </p:spTree>
    <p:extLst>
      <p:ext uri="{BB962C8B-B14F-4D97-AF65-F5344CB8AC3E}">
        <p14:creationId xmlns:p14="http://schemas.microsoft.com/office/powerpoint/2010/main" val="10471043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E-Mail Clients</a:t>
            </a:r>
          </a:p>
        </p:txBody>
      </p:sp>
      <p:pic>
        <p:nvPicPr>
          <p:cNvPr id="5" name="Bild 4"/>
          <p:cNvPicPr>
            <a:picLocks noChangeAspect="1"/>
          </p:cNvPicPr>
          <p:nvPr/>
        </p:nvPicPr>
        <p:blipFill>
          <a:blip r:embed="rId4"/>
          <a:stretch>
            <a:fillRect/>
          </a:stretch>
        </p:blipFill>
        <p:spPr>
          <a:xfrm>
            <a:off x="1091453" y="2746834"/>
            <a:ext cx="6961094" cy="3520422"/>
          </a:xfrm>
          <a:prstGeom prst="rect">
            <a:avLst/>
          </a:prstGeom>
        </p:spPr>
      </p:pic>
      <p:sp>
        <p:nvSpPr>
          <p:cNvPr id="2" name="Rectangle 1"/>
          <p:cNvSpPr/>
          <p:nvPr/>
        </p:nvSpPr>
        <p:spPr>
          <a:xfrm>
            <a:off x="387458" y="1449514"/>
            <a:ext cx="8299342" cy="1200329"/>
          </a:xfrm>
          <a:prstGeom prst="rect">
            <a:avLst/>
          </a:prstGeom>
        </p:spPr>
        <p:txBody>
          <a:bodyPr wrap="square">
            <a:spAutoFit/>
          </a:bodyPr>
          <a:lstStyle/>
          <a:p>
            <a:r>
              <a:rPr lang="en-GB" sz="2400" dirty="0"/>
              <a:t>E-Mail clients are software programs that help the user to create, view, receive, send and manage e-mail messages from their e-mail servers. </a:t>
            </a:r>
          </a:p>
        </p:txBody>
      </p:sp>
    </p:spTree>
    <p:custDataLst>
      <p:tags r:id="rId1"/>
    </p:custDataLst>
    <p:extLst>
      <p:ext uri="{BB962C8B-B14F-4D97-AF65-F5344CB8AC3E}">
        <p14:creationId xmlns:p14="http://schemas.microsoft.com/office/powerpoint/2010/main" val="3821510544"/>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830388" y="1268760"/>
            <a:ext cx="6134100" cy="4104456"/>
          </a:xfrm>
        </p:spPr>
        <p:txBody>
          <a:bodyPr>
            <a:normAutofit/>
          </a:bodyPr>
          <a:lstStyle/>
          <a:p>
            <a:r>
              <a:rPr lang="en-US" dirty="0">
                <a:latin typeface="Georgia" panose="02040502050405020303" pitchFamily="18" charset="0"/>
              </a:rPr>
              <a:t>Suspects have deployed ransomware on victim’s machines</a:t>
            </a:r>
          </a:p>
          <a:p>
            <a:r>
              <a:rPr lang="en-US" dirty="0">
                <a:latin typeface="Georgia" panose="02040502050405020303" pitchFamily="18" charset="0"/>
              </a:rPr>
              <a:t>All data encrypted</a:t>
            </a:r>
          </a:p>
          <a:p>
            <a:r>
              <a:rPr lang="en-US" dirty="0">
                <a:latin typeface="Georgia" panose="02040502050405020303" pitchFamily="18" charset="0"/>
              </a:rPr>
              <a:t>Victims report this crime</a:t>
            </a:r>
          </a:p>
          <a:p>
            <a:r>
              <a:rPr lang="en-US" dirty="0">
                <a:latin typeface="Georgia" panose="02040502050405020303" pitchFamily="18" charset="0"/>
              </a:rPr>
              <a:t>Victim computers are analysed by LE</a:t>
            </a:r>
          </a:p>
          <a:p>
            <a:r>
              <a:rPr lang="en-US" dirty="0">
                <a:latin typeface="Georgia" panose="02040502050405020303" pitchFamily="18" charset="0"/>
              </a:rPr>
              <a:t>Ransomware shows behaviour to communicate to certain IP addresses</a:t>
            </a:r>
          </a:p>
          <a:p>
            <a:pPr marL="0" indent="0">
              <a:buNone/>
            </a:pPr>
            <a:endParaRPr lang="en-US" dirty="0">
              <a:latin typeface="Georgia" panose="02040502050405020303" pitchFamily="18" charset="0"/>
            </a:endParaRPr>
          </a:p>
          <a:p>
            <a:pPr>
              <a:lnSpc>
                <a:spcPct val="110000"/>
              </a:lnSpc>
            </a:pPr>
            <a:endParaRPr lang="en-US" dirty="0">
              <a:latin typeface="Georgia" panose="02040502050405020303" pitchFamily="18" charset="0"/>
            </a:endParaRPr>
          </a:p>
          <a:p>
            <a:pPr>
              <a:lnSpc>
                <a:spcPct val="110000"/>
              </a:lnSpc>
            </a:pPr>
            <a:endParaRPr lang="en-US" dirty="0"/>
          </a:p>
        </p:txBody>
      </p:sp>
      <p:sp>
        <p:nvSpPr>
          <p:cNvPr id="9" name="TextBox 23"/>
          <p:cNvSpPr txBox="1"/>
          <p:nvPr/>
        </p:nvSpPr>
        <p:spPr>
          <a:xfrm>
            <a:off x="1554584" y="-96564"/>
            <a:ext cx="7620000" cy="1200329"/>
          </a:xfrm>
          <a:prstGeom prst="rect">
            <a:avLst/>
          </a:prstGeom>
          <a:noFill/>
        </p:spPr>
        <p:txBody>
          <a:bodyPr wrap="square" rtlCol="0">
            <a:spAutoFit/>
          </a:bodyPr>
          <a:lstStyle/>
          <a:p>
            <a:pPr algn="r"/>
            <a:r>
              <a:rPr lang="fr-FR" sz="3600" b="1" dirty="0" err="1">
                <a:solidFill>
                  <a:schemeClr val="bg1"/>
                </a:solidFill>
              </a:rPr>
              <a:t>Typical</a:t>
            </a:r>
            <a:r>
              <a:rPr lang="fr-FR" sz="3600" b="1" dirty="0">
                <a:solidFill>
                  <a:schemeClr val="bg1"/>
                </a:solidFill>
              </a:rPr>
              <a:t> cyber crime investigations</a:t>
            </a:r>
          </a:p>
        </p:txBody>
      </p:sp>
      <p:sp>
        <p:nvSpPr>
          <p:cNvPr id="6" name="Pfeil nach rechts 5"/>
          <p:cNvSpPr/>
          <p:nvPr/>
        </p:nvSpPr>
        <p:spPr>
          <a:xfrm>
            <a:off x="2020056" y="3106257"/>
            <a:ext cx="648072" cy="5760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Bild 11"/>
          <p:cNvPicPr>
            <a:picLocks noChangeAspect="1"/>
          </p:cNvPicPr>
          <p:nvPr/>
        </p:nvPicPr>
        <p:blipFill>
          <a:blip r:embed="rId3"/>
          <a:stretch>
            <a:fillRect/>
          </a:stretch>
        </p:blipFill>
        <p:spPr>
          <a:xfrm>
            <a:off x="219856" y="1954129"/>
            <a:ext cx="1821106" cy="576064"/>
          </a:xfrm>
          <a:prstGeom prst="rect">
            <a:avLst/>
          </a:prstGeom>
        </p:spPr>
      </p:pic>
      <p:pic>
        <p:nvPicPr>
          <p:cNvPr id="13" name="Bild 12"/>
          <p:cNvPicPr>
            <a:picLocks noChangeAspect="1"/>
          </p:cNvPicPr>
          <p:nvPr/>
        </p:nvPicPr>
        <p:blipFill>
          <a:blip r:embed="rId4"/>
          <a:stretch>
            <a:fillRect/>
          </a:stretch>
        </p:blipFill>
        <p:spPr>
          <a:xfrm>
            <a:off x="40344" y="2602202"/>
            <a:ext cx="1835696" cy="455230"/>
          </a:xfrm>
          <a:prstGeom prst="rect">
            <a:avLst/>
          </a:prstGeom>
        </p:spPr>
      </p:pic>
      <p:pic>
        <p:nvPicPr>
          <p:cNvPr id="14" name="Bild 13"/>
          <p:cNvPicPr>
            <a:picLocks noChangeAspect="1"/>
          </p:cNvPicPr>
          <p:nvPr/>
        </p:nvPicPr>
        <p:blipFill>
          <a:blip r:embed="rId5"/>
          <a:stretch>
            <a:fillRect/>
          </a:stretch>
        </p:blipFill>
        <p:spPr>
          <a:xfrm>
            <a:off x="147848" y="3106257"/>
            <a:ext cx="1967888" cy="504056"/>
          </a:xfrm>
          <a:prstGeom prst="rect">
            <a:avLst/>
          </a:prstGeom>
        </p:spPr>
      </p:pic>
      <p:pic>
        <p:nvPicPr>
          <p:cNvPr id="15" name="Bild 14"/>
          <p:cNvPicPr>
            <a:picLocks noChangeAspect="1"/>
          </p:cNvPicPr>
          <p:nvPr/>
        </p:nvPicPr>
        <p:blipFill>
          <a:blip r:embed="rId6"/>
          <a:stretch>
            <a:fillRect/>
          </a:stretch>
        </p:blipFill>
        <p:spPr>
          <a:xfrm>
            <a:off x="403212" y="1420773"/>
            <a:ext cx="1400820" cy="461348"/>
          </a:xfrm>
          <a:prstGeom prst="rect">
            <a:avLst/>
          </a:prstGeom>
        </p:spPr>
      </p:pic>
      <p:pic>
        <p:nvPicPr>
          <p:cNvPr id="16" name="Bild 15"/>
          <p:cNvPicPr>
            <a:picLocks noChangeAspect="1"/>
          </p:cNvPicPr>
          <p:nvPr/>
        </p:nvPicPr>
        <p:blipFill rotWithShape="1">
          <a:blip r:embed="rId7"/>
          <a:srcRect b="2638"/>
          <a:stretch/>
        </p:blipFill>
        <p:spPr>
          <a:xfrm>
            <a:off x="219856" y="3695295"/>
            <a:ext cx="1800200" cy="2075258"/>
          </a:xfrm>
          <a:prstGeom prst="rect">
            <a:avLst/>
          </a:prstGeom>
        </p:spPr>
      </p:pic>
      <p:pic>
        <p:nvPicPr>
          <p:cNvPr id="17" name="Bild 16"/>
          <p:cNvPicPr>
            <a:picLocks noChangeAspect="1"/>
          </p:cNvPicPr>
          <p:nvPr/>
        </p:nvPicPr>
        <p:blipFill>
          <a:blip r:embed="rId8"/>
          <a:stretch>
            <a:fillRect/>
          </a:stretch>
        </p:blipFill>
        <p:spPr>
          <a:xfrm>
            <a:off x="2668128" y="4649877"/>
            <a:ext cx="838200" cy="800100"/>
          </a:xfrm>
          <a:prstGeom prst="rect">
            <a:avLst/>
          </a:prstGeom>
        </p:spPr>
      </p:pic>
      <p:cxnSp>
        <p:nvCxnSpPr>
          <p:cNvPr id="19" name="Gewinkelte Verbindung 18"/>
          <p:cNvCxnSpPr/>
          <p:nvPr/>
        </p:nvCxnSpPr>
        <p:spPr>
          <a:xfrm>
            <a:off x="3532224" y="5081925"/>
            <a:ext cx="936104" cy="43204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Gewinkelte Verbindung 20"/>
          <p:cNvCxnSpPr/>
          <p:nvPr/>
        </p:nvCxnSpPr>
        <p:spPr>
          <a:xfrm flipV="1">
            <a:off x="3532224" y="4649877"/>
            <a:ext cx="936104" cy="36004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Bild 21"/>
          <p:cNvPicPr>
            <a:picLocks noChangeAspect="1"/>
          </p:cNvPicPr>
          <p:nvPr/>
        </p:nvPicPr>
        <p:blipFill>
          <a:blip r:embed="rId8"/>
          <a:stretch>
            <a:fillRect/>
          </a:stretch>
        </p:blipFill>
        <p:spPr>
          <a:xfrm>
            <a:off x="4502474" y="5101172"/>
            <a:ext cx="838200" cy="800100"/>
          </a:xfrm>
          <a:prstGeom prst="rect">
            <a:avLst/>
          </a:prstGeom>
        </p:spPr>
      </p:pic>
      <p:pic>
        <p:nvPicPr>
          <p:cNvPr id="23" name="Bild 22"/>
          <p:cNvPicPr>
            <a:picLocks noChangeAspect="1"/>
          </p:cNvPicPr>
          <p:nvPr/>
        </p:nvPicPr>
        <p:blipFill>
          <a:blip r:embed="rId9"/>
          <a:stretch>
            <a:fillRect/>
          </a:stretch>
        </p:blipFill>
        <p:spPr>
          <a:xfrm>
            <a:off x="4480042" y="4327338"/>
            <a:ext cx="875773" cy="720080"/>
          </a:xfrm>
          <a:prstGeom prst="rect">
            <a:avLst/>
          </a:prstGeom>
        </p:spPr>
      </p:pic>
      <p:cxnSp>
        <p:nvCxnSpPr>
          <p:cNvPr id="25" name="Gewinkelte Verbindung 24"/>
          <p:cNvCxnSpPr/>
          <p:nvPr/>
        </p:nvCxnSpPr>
        <p:spPr>
          <a:xfrm flipV="1">
            <a:off x="5476440" y="5225941"/>
            <a:ext cx="1008112" cy="216024"/>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Gewinkelte Verbindung 26"/>
          <p:cNvCxnSpPr/>
          <p:nvPr/>
        </p:nvCxnSpPr>
        <p:spPr>
          <a:xfrm>
            <a:off x="5476440" y="5513973"/>
            <a:ext cx="1008112" cy="1440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36" name="Bild 35"/>
          <p:cNvPicPr>
            <a:picLocks noChangeAspect="1"/>
          </p:cNvPicPr>
          <p:nvPr/>
        </p:nvPicPr>
        <p:blipFill rotWithShape="1">
          <a:blip r:embed="rId8"/>
          <a:srcRect r="5628" b="23319"/>
          <a:stretch/>
        </p:blipFill>
        <p:spPr>
          <a:xfrm>
            <a:off x="6556560" y="5441965"/>
            <a:ext cx="475689" cy="368945"/>
          </a:xfrm>
          <a:prstGeom prst="rect">
            <a:avLst/>
          </a:prstGeom>
        </p:spPr>
      </p:pic>
      <p:pic>
        <p:nvPicPr>
          <p:cNvPr id="37" name="Bild 36"/>
          <p:cNvPicPr>
            <a:picLocks noChangeAspect="1"/>
          </p:cNvPicPr>
          <p:nvPr/>
        </p:nvPicPr>
        <p:blipFill>
          <a:blip r:embed="rId9"/>
          <a:stretch>
            <a:fillRect/>
          </a:stretch>
        </p:blipFill>
        <p:spPr>
          <a:xfrm>
            <a:off x="6484552" y="4975206"/>
            <a:ext cx="567680" cy="466759"/>
          </a:xfrm>
          <a:prstGeom prst="rect">
            <a:avLst/>
          </a:prstGeom>
        </p:spPr>
      </p:pic>
      <p:cxnSp>
        <p:nvCxnSpPr>
          <p:cNvPr id="39" name="Gerade Verbindung mit Pfeil 38"/>
          <p:cNvCxnSpPr/>
          <p:nvPr/>
        </p:nvCxnSpPr>
        <p:spPr>
          <a:xfrm>
            <a:off x="7132624" y="5657989"/>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0" name="Bild 39"/>
          <p:cNvPicPr>
            <a:picLocks noChangeAspect="1"/>
          </p:cNvPicPr>
          <p:nvPr/>
        </p:nvPicPr>
        <p:blipFill rotWithShape="1">
          <a:blip r:embed="rId9"/>
          <a:srcRect r="10735" b="18207"/>
          <a:stretch/>
        </p:blipFill>
        <p:spPr>
          <a:xfrm>
            <a:off x="7564672" y="5441966"/>
            <a:ext cx="506740" cy="381772"/>
          </a:xfrm>
          <a:prstGeom prst="rect">
            <a:avLst/>
          </a:prstGeom>
        </p:spPr>
      </p:pic>
      <p:pic>
        <p:nvPicPr>
          <p:cNvPr id="41" name="Bild 40"/>
          <p:cNvPicPr>
            <a:picLocks noChangeAspect="1"/>
          </p:cNvPicPr>
          <p:nvPr/>
        </p:nvPicPr>
        <p:blipFill>
          <a:blip r:embed="rId10"/>
          <a:stretch>
            <a:fillRect/>
          </a:stretch>
        </p:blipFill>
        <p:spPr>
          <a:xfrm>
            <a:off x="5221064" y="5301407"/>
            <a:ext cx="287040" cy="288099"/>
          </a:xfrm>
          <a:prstGeom prst="rect">
            <a:avLst/>
          </a:prstGeom>
        </p:spPr>
      </p:pic>
      <p:pic>
        <p:nvPicPr>
          <p:cNvPr id="42" name="Bild 41"/>
          <p:cNvPicPr>
            <a:picLocks noChangeAspect="1"/>
          </p:cNvPicPr>
          <p:nvPr/>
        </p:nvPicPr>
        <p:blipFill>
          <a:blip r:embed="rId10"/>
          <a:stretch>
            <a:fillRect/>
          </a:stretch>
        </p:blipFill>
        <p:spPr>
          <a:xfrm>
            <a:off x="6989600" y="5082124"/>
            <a:ext cx="215032" cy="215825"/>
          </a:xfrm>
          <a:prstGeom prst="rect">
            <a:avLst/>
          </a:prstGeom>
        </p:spPr>
      </p:pic>
      <p:pic>
        <p:nvPicPr>
          <p:cNvPr id="43" name="Bild 42"/>
          <p:cNvPicPr>
            <a:picLocks noChangeAspect="1"/>
          </p:cNvPicPr>
          <p:nvPr/>
        </p:nvPicPr>
        <p:blipFill>
          <a:blip r:embed="rId11"/>
          <a:stretch>
            <a:fillRect/>
          </a:stretch>
        </p:blipFill>
        <p:spPr>
          <a:xfrm>
            <a:off x="8107820" y="5513973"/>
            <a:ext cx="320948" cy="322159"/>
          </a:xfrm>
          <a:prstGeom prst="rect">
            <a:avLst/>
          </a:prstGeom>
        </p:spPr>
      </p:pic>
    </p:spTree>
    <p:extLst>
      <p:ext uri="{BB962C8B-B14F-4D97-AF65-F5344CB8AC3E}">
        <p14:creationId xmlns:p14="http://schemas.microsoft.com/office/powerpoint/2010/main" val="387367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830388" y="1115388"/>
            <a:ext cx="6344196" cy="4104456"/>
          </a:xfrm>
        </p:spPr>
        <p:txBody>
          <a:bodyPr>
            <a:normAutofit/>
          </a:bodyPr>
          <a:lstStyle/>
          <a:p>
            <a:pPr marL="0" indent="0">
              <a:buNone/>
            </a:pPr>
            <a:r>
              <a:rPr lang="en-US" sz="2200" b="1" dirty="0">
                <a:latin typeface="Georgia" panose="02040502050405020303" pitchFamily="18" charset="0"/>
              </a:rPr>
              <a:t>Challenge:</a:t>
            </a:r>
          </a:p>
          <a:p>
            <a:pPr marL="0" indent="0">
              <a:buNone/>
            </a:pPr>
            <a:r>
              <a:rPr lang="en-US" sz="2200" b="1" dirty="0">
                <a:latin typeface="Georgia" panose="02040502050405020303" pitchFamily="18" charset="0"/>
              </a:rPr>
              <a:t>Subscriber information needed!</a:t>
            </a:r>
          </a:p>
          <a:p>
            <a:pPr>
              <a:buFontTx/>
              <a:buChar char="-"/>
            </a:pPr>
            <a:r>
              <a:rPr lang="en-US" sz="2200" dirty="0">
                <a:latin typeface="Georgia" panose="02040502050405020303" pitchFamily="18" charset="0"/>
              </a:rPr>
              <a:t>Directly from service providers</a:t>
            </a:r>
          </a:p>
          <a:p>
            <a:pPr>
              <a:buFontTx/>
              <a:buChar char="-"/>
            </a:pPr>
            <a:r>
              <a:rPr lang="en-US" sz="2200" dirty="0">
                <a:latin typeface="Georgia" panose="02040502050405020303" pitchFamily="18" charset="0"/>
              </a:rPr>
              <a:t>Budapest Convention 24/7 POC</a:t>
            </a:r>
          </a:p>
          <a:p>
            <a:pPr>
              <a:buFontTx/>
              <a:buChar char="-"/>
            </a:pPr>
            <a:r>
              <a:rPr lang="en-US" sz="2200" dirty="0">
                <a:latin typeface="Georgia" panose="02040502050405020303" pitchFamily="18" charset="0"/>
              </a:rPr>
              <a:t>MLA requests</a:t>
            </a:r>
          </a:p>
          <a:p>
            <a:pPr>
              <a:buFontTx/>
              <a:buChar char="-"/>
            </a:pPr>
            <a:r>
              <a:rPr lang="en-US" sz="2200" dirty="0">
                <a:latin typeface="Georgia" panose="02040502050405020303" pitchFamily="18" charset="0"/>
              </a:rPr>
              <a:t>Police / Prosecution networks</a:t>
            </a:r>
          </a:p>
          <a:p>
            <a:pPr marL="0" indent="0">
              <a:buNone/>
            </a:pPr>
            <a:r>
              <a:rPr lang="en-US" sz="2200" b="1" dirty="0">
                <a:latin typeface="Georgia" panose="02040502050405020303" pitchFamily="18" charset="0"/>
              </a:rPr>
              <a:t>Bulletproof </a:t>
            </a:r>
            <a:r>
              <a:rPr lang="en-US" sz="2200" b="1" dirty="0" err="1">
                <a:latin typeface="Georgia" panose="02040502050405020303" pitchFamily="18" charset="0"/>
              </a:rPr>
              <a:t>hosters</a:t>
            </a:r>
            <a:r>
              <a:rPr lang="en-US" sz="2200" b="1" dirty="0">
                <a:latin typeface="Georgia" panose="02040502050405020303" pitchFamily="18" charset="0"/>
              </a:rPr>
              <a:t> being used</a:t>
            </a:r>
          </a:p>
          <a:p>
            <a:pPr marL="0" indent="0">
              <a:buNone/>
            </a:pPr>
            <a:r>
              <a:rPr lang="en-US" sz="2200" b="1" dirty="0">
                <a:latin typeface="Georgia" panose="02040502050405020303" pitchFamily="18" charset="0"/>
              </a:rPr>
              <a:t>Hijacked servers being used</a:t>
            </a:r>
          </a:p>
          <a:p>
            <a:pPr marL="0" indent="0">
              <a:buNone/>
            </a:pPr>
            <a:r>
              <a:rPr lang="en-US" sz="2200" b="1" dirty="0">
                <a:latin typeface="Georgia" panose="02040502050405020303" pitchFamily="18" charset="0"/>
              </a:rPr>
              <a:t>Payment via virtual currency</a:t>
            </a:r>
          </a:p>
          <a:p>
            <a:pPr marL="0" indent="0">
              <a:buNone/>
            </a:pPr>
            <a:endParaRPr lang="en-US" sz="2200" dirty="0">
              <a:latin typeface="Georgia" panose="02040502050405020303" pitchFamily="18" charset="0"/>
            </a:endParaRPr>
          </a:p>
          <a:p>
            <a:pPr marL="0" indent="0">
              <a:buNone/>
            </a:pPr>
            <a:endParaRPr lang="en-US" sz="2200" dirty="0">
              <a:latin typeface="Georgia" panose="02040502050405020303" pitchFamily="18" charset="0"/>
            </a:endParaRPr>
          </a:p>
          <a:p>
            <a:pPr>
              <a:lnSpc>
                <a:spcPct val="110000"/>
              </a:lnSpc>
            </a:pPr>
            <a:endParaRPr lang="en-US" sz="2200" dirty="0">
              <a:latin typeface="Georgia" panose="02040502050405020303" pitchFamily="18" charset="0"/>
            </a:endParaRPr>
          </a:p>
          <a:p>
            <a:pPr>
              <a:lnSpc>
                <a:spcPct val="110000"/>
              </a:lnSpc>
            </a:pPr>
            <a:endParaRPr lang="en-US" sz="2200" dirty="0"/>
          </a:p>
        </p:txBody>
      </p:sp>
      <p:sp>
        <p:nvSpPr>
          <p:cNvPr id="9" name="TextBox 23"/>
          <p:cNvSpPr txBox="1"/>
          <p:nvPr/>
        </p:nvSpPr>
        <p:spPr>
          <a:xfrm>
            <a:off x="1554584" y="-96564"/>
            <a:ext cx="7620000" cy="1200329"/>
          </a:xfrm>
          <a:prstGeom prst="rect">
            <a:avLst/>
          </a:prstGeom>
          <a:noFill/>
        </p:spPr>
        <p:txBody>
          <a:bodyPr wrap="square" rtlCol="0">
            <a:spAutoFit/>
          </a:bodyPr>
          <a:lstStyle/>
          <a:p>
            <a:pPr algn="r"/>
            <a:r>
              <a:rPr lang="fr-FR" sz="3600" b="1" dirty="0" err="1">
                <a:solidFill>
                  <a:schemeClr val="bg1"/>
                </a:solidFill>
              </a:rPr>
              <a:t>Typical</a:t>
            </a:r>
            <a:r>
              <a:rPr lang="fr-FR" sz="3600" b="1" dirty="0">
                <a:solidFill>
                  <a:schemeClr val="bg1"/>
                </a:solidFill>
              </a:rPr>
              <a:t> cyber crime investigations</a:t>
            </a:r>
          </a:p>
        </p:txBody>
      </p:sp>
      <p:sp>
        <p:nvSpPr>
          <p:cNvPr id="6" name="Pfeil nach rechts 5"/>
          <p:cNvSpPr/>
          <p:nvPr/>
        </p:nvSpPr>
        <p:spPr>
          <a:xfrm>
            <a:off x="2020056" y="3106257"/>
            <a:ext cx="648072" cy="5760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Bild 11"/>
          <p:cNvPicPr>
            <a:picLocks noChangeAspect="1"/>
          </p:cNvPicPr>
          <p:nvPr/>
        </p:nvPicPr>
        <p:blipFill>
          <a:blip r:embed="rId3"/>
          <a:stretch>
            <a:fillRect/>
          </a:stretch>
        </p:blipFill>
        <p:spPr>
          <a:xfrm>
            <a:off x="219856" y="1954129"/>
            <a:ext cx="1821106" cy="576064"/>
          </a:xfrm>
          <a:prstGeom prst="rect">
            <a:avLst/>
          </a:prstGeom>
        </p:spPr>
      </p:pic>
      <p:pic>
        <p:nvPicPr>
          <p:cNvPr id="13" name="Bild 12"/>
          <p:cNvPicPr>
            <a:picLocks noChangeAspect="1"/>
          </p:cNvPicPr>
          <p:nvPr/>
        </p:nvPicPr>
        <p:blipFill>
          <a:blip r:embed="rId4"/>
          <a:stretch>
            <a:fillRect/>
          </a:stretch>
        </p:blipFill>
        <p:spPr>
          <a:xfrm>
            <a:off x="40344" y="2602202"/>
            <a:ext cx="1835696" cy="455230"/>
          </a:xfrm>
          <a:prstGeom prst="rect">
            <a:avLst/>
          </a:prstGeom>
        </p:spPr>
      </p:pic>
      <p:pic>
        <p:nvPicPr>
          <p:cNvPr id="14" name="Bild 13"/>
          <p:cNvPicPr>
            <a:picLocks noChangeAspect="1"/>
          </p:cNvPicPr>
          <p:nvPr/>
        </p:nvPicPr>
        <p:blipFill>
          <a:blip r:embed="rId5"/>
          <a:stretch>
            <a:fillRect/>
          </a:stretch>
        </p:blipFill>
        <p:spPr>
          <a:xfrm>
            <a:off x="147848" y="3106257"/>
            <a:ext cx="1967888" cy="504056"/>
          </a:xfrm>
          <a:prstGeom prst="rect">
            <a:avLst/>
          </a:prstGeom>
        </p:spPr>
      </p:pic>
      <p:pic>
        <p:nvPicPr>
          <p:cNvPr id="15" name="Bild 14"/>
          <p:cNvPicPr>
            <a:picLocks noChangeAspect="1"/>
          </p:cNvPicPr>
          <p:nvPr/>
        </p:nvPicPr>
        <p:blipFill>
          <a:blip r:embed="rId6"/>
          <a:stretch>
            <a:fillRect/>
          </a:stretch>
        </p:blipFill>
        <p:spPr>
          <a:xfrm>
            <a:off x="403212" y="1420773"/>
            <a:ext cx="1400820" cy="461348"/>
          </a:xfrm>
          <a:prstGeom prst="rect">
            <a:avLst/>
          </a:prstGeom>
        </p:spPr>
      </p:pic>
      <p:pic>
        <p:nvPicPr>
          <p:cNvPr id="16" name="Bild 15"/>
          <p:cNvPicPr>
            <a:picLocks noChangeAspect="1"/>
          </p:cNvPicPr>
          <p:nvPr/>
        </p:nvPicPr>
        <p:blipFill rotWithShape="1">
          <a:blip r:embed="rId7"/>
          <a:srcRect b="2638"/>
          <a:stretch/>
        </p:blipFill>
        <p:spPr>
          <a:xfrm>
            <a:off x="219856" y="3695295"/>
            <a:ext cx="1800200" cy="2075258"/>
          </a:xfrm>
          <a:prstGeom prst="rect">
            <a:avLst/>
          </a:prstGeom>
        </p:spPr>
      </p:pic>
      <p:pic>
        <p:nvPicPr>
          <p:cNvPr id="17" name="Bild 16"/>
          <p:cNvPicPr>
            <a:picLocks noChangeAspect="1"/>
          </p:cNvPicPr>
          <p:nvPr/>
        </p:nvPicPr>
        <p:blipFill>
          <a:blip r:embed="rId8"/>
          <a:stretch>
            <a:fillRect/>
          </a:stretch>
        </p:blipFill>
        <p:spPr>
          <a:xfrm>
            <a:off x="2733120" y="5117994"/>
            <a:ext cx="838200" cy="800100"/>
          </a:xfrm>
          <a:prstGeom prst="rect">
            <a:avLst/>
          </a:prstGeom>
        </p:spPr>
      </p:pic>
      <p:cxnSp>
        <p:nvCxnSpPr>
          <p:cNvPr id="19" name="Gewinkelte Verbindung 18"/>
          <p:cNvCxnSpPr/>
          <p:nvPr/>
        </p:nvCxnSpPr>
        <p:spPr>
          <a:xfrm>
            <a:off x="3597216" y="5550042"/>
            <a:ext cx="936104" cy="432048"/>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1" name="Gewinkelte Verbindung 20"/>
          <p:cNvCxnSpPr/>
          <p:nvPr/>
        </p:nvCxnSpPr>
        <p:spPr>
          <a:xfrm flipV="1">
            <a:off x="3597216" y="5117994"/>
            <a:ext cx="936104" cy="360040"/>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pic>
        <p:nvPicPr>
          <p:cNvPr id="22" name="Bild 21"/>
          <p:cNvPicPr>
            <a:picLocks noChangeAspect="1"/>
          </p:cNvPicPr>
          <p:nvPr/>
        </p:nvPicPr>
        <p:blipFill>
          <a:blip r:embed="rId8"/>
          <a:stretch>
            <a:fillRect/>
          </a:stretch>
        </p:blipFill>
        <p:spPr>
          <a:xfrm>
            <a:off x="4567466" y="5569289"/>
            <a:ext cx="838200" cy="800100"/>
          </a:xfrm>
          <a:prstGeom prst="rect">
            <a:avLst/>
          </a:prstGeom>
        </p:spPr>
      </p:pic>
      <p:pic>
        <p:nvPicPr>
          <p:cNvPr id="23" name="Bild 22"/>
          <p:cNvPicPr>
            <a:picLocks noChangeAspect="1"/>
          </p:cNvPicPr>
          <p:nvPr/>
        </p:nvPicPr>
        <p:blipFill>
          <a:blip r:embed="rId9"/>
          <a:stretch>
            <a:fillRect/>
          </a:stretch>
        </p:blipFill>
        <p:spPr>
          <a:xfrm>
            <a:off x="4581340" y="4883962"/>
            <a:ext cx="875773" cy="720080"/>
          </a:xfrm>
          <a:prstGeom prst="rect">
            <a:avLst/>
          </a:prstGeom>
        </p:spPr>
      </p:pic>
      <p:cxnSp>
        <p:nvCxnSpPr>
          <p:cNvPr id="25" name="Gewinkelte Verbindung 24"/>
          <p:cNvCxnSpPr/>
          <p:nvPr/>
        </p:nvCxnSpPr>
        <p:spPr>
          <a:xfrm flipV="1">
            <a:off x="5541432" y="5694058"/>
            <a:ext cx="1008112" cy="216024"/>
          </a:xfrm>
          <a:prstGeom prst="bentConnector3">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Gewinkelte Verbindung 26"/>
          <p:cNvCxnSpPr/>
          <p:nvPr/>
        </p:nvCxnSpPr>
        <p:spPr>
          <a:xfrm>
            <a:off x="5541432" y="5982090"/>
            <a:ext cx="1008112" cy="144016"/>
          </a:xfrm>
          <a:prstGeom prst="bentConnector3">
            <a:avLst>
              <a:gd name="adj1" fmla="val 50000"/>
            </a:avLst>
          </a:prstGeom>
          <a:ln>
            <a:tailEnd type="arrow"/>
          </a:ln>
        </p:spPr>
        <p:style>
          <a:lnRef idx="2">
            <a:schemeClr val="accent1"/>
          </a:lnRef>
          <a:fillRef idx="0">
            <a:schemeClr val="accent1"/>
          </a:fillRef>
          <a:effectRef idx="1">
            <a:schemeClr val="accent1"/>
          </a:effectRef>
          <a:fontRef idx="minor">
            <a:schemeClr val="tx1"/>
          </a:fontRef>
        </p:style>
      </p:cxnSp>
      <p:pic>
        <p:nvPicPr>
          <p:cNvPr id="36" name="Bild 35"/>
          <p:cNvPicPr>
            <a:picLocks noChangeAspect="1"/>
          </p:cNvPicPr>
          <p:nvPr/>
        </p:nvPicPr>
        <p:blipFill rotWithShape="1">
          <a:blip r:embed="rId8"/>
          <a:srcRect r="5628" b="23319"/>
          <a:stretch/>
        </p:blipFill>
        <p:spPr>
          <a:xfrm>
            <a:off x="6621552" y="5910082"/>
            <a:ext cx="475689" cy="368945"/>
          </a:xfrm>
          <a:prstGeom prst="rect">
            <a:avLst/>
          </a:prstGeom>
        </p:spPr>
      </p:pic>
      <p:pic>
        <p:nvPicPr>
          <p:cNvPr id="37" name="Bild 36"/>
          <p:cNvPicPr>
            <a:picLocks noChangeAspect="1"/>
          </p:cNvPicPr>
          <p:nvPr/>
        </p:nvPicPr>
        <p:blipFill>
          <a:blip r:embed="rId9"/>
          <a:stretch>
            <a:fillRect/>
          </a:stretch>
        </p:blipFill>
        <p:spPr>
          <a:xfrm>
            <a:off x="6549544" y="5443323"/>
            <a:ext cx="567680" cy="466759"/>
          </a:xfrm>
          <a:prstGeom prst="rect">
            <a:avLst/>
          </a:prstGeom>
        </p:spPr>
      </p:pic>
      <p:cxnSp>
        <p:nvCxnSpPr>
          <p:cNvPr id="39" name="Gerade Verbindung mit Pfeil 38"/>
          <p:cNvCxnSpPr/>
          <p:nvPr/>
        </p:nvCxnSpPr>
        <p:spPr>
          <a:xfrm>
            <a:off x="7197616" y="6126106"/>
            <a:ext cx="432048"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40" name="Bild 39"/>
          <p:cNvPicPr>
            <a:picLocks noChangeAspect="1"/>
          </p:cNvPicPr>
          <p:nvPr/>
        </p:nvPicPr>
        <p:blipFill rotWithShape="1">
          <a:blip r:embed="rId9"/>
          <a:srcRect r="10735" b="18207"/>
          <a:stretch/>
        </p:blipFill>
        <p:spPr>
          <a:xfrm>
            <a:off x="7629664" y="5910083"/>
            <a:ext cx="506740" cy="381772"/>
          </a:xfrm>
          <a:prstGeom prst="rect">
            <a:avLst/>
          </a:prstGeom>
        </p:spPr>
      </p:pic>
      <p:pic>
        <p:nvPicPr>
          <p:cNvPr id="41" name="Bild 40"/>
          <p:cNvPicPr>
            <a:picLocks noChangeAspect="1"/>
          </p:cNvPicPr>
          <p:nvPr/>
        </p:nvPicPr>
        <p:blipFill>
          <a:blip r:embed="rId10"/>
          <a:stretch>
            <a:fillRect/>
          </a:stretch>
        </p:blipFill>
        <p:spPr>
          <a:xfrm>
            <a:off x="5286056" y="5769524"/>
            <a:ext cx="287040" cy="288099"/>
          </a:xfrm>
          <a:prstGeom prst="rect">
            <a:avLst/>
          </a:prstGeom>
        </p:spPr>
      </p:pic>
      <p:pic>
        <p:nvPicPr>
          <p:cNvPr id="42" name="Bild 41"/>
          <p:cNvPicPr>
            <a:picLocks noChangeAspect="1"/>
          </p:cNvPicPr>
          <p:nvPr/>
        </p:nvPicPr>
        <p:blipFill>
          <a:blip r:embed="rId10"/>
          <a:stretch>
            <a:fillRect/>
          </a:stretch>
        </p:blipFill>
        <p:spPr>
          <a:xfrm>
            <a:off x="7054592" y="5550241"/>
            <a:ext cx="215032" cy="215825"/>
          </a:xfrm>
          <a:prstGeom prst="rect">
            <a:avLst/>
          </a:prstGeom>
        </p:spPr>
      </p:pic>
      <p:pic>
        <p:nvPicPr>
          <p:cNvPr id="43" name="Bild 42"/>
          <p:cNvPicPr>
            <a:picLocks noChangeAspect="1"/>
          </p:cNvPicPr>
          <p:nvPr/>
        </p:nvPicPr>
        <p:blipFill>
          <a:blip r:embed="rId11"/>
          <a:stretch>
            <a:fillRect/>
          </a:stretch>
        </p:blipFill>
        <p:spPr>
          <a:xfrm>
            <a:off x="8172812" y="5982090"/>
            <a:ext cx="320948" cy="322159"/>
          </a:xfrm>
          <a:prstGeom prst="rect">
            <a:avLst/>
          </a:prstGeom>
        </p:spPr>
      </p:pic>
    </p:spTree>
    <p:extLst>
      <p:ext uri="{BB962C8B-B14F-4D97-AF65-F5344CB8AC3E}">
        <p14:creationId xmlns:p14="http://schemas.microsoft.com/office/powerpoint/2010/main" val="3464907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4"/>
          <p:cNvSpPr>
            <a:spLocks noChangeArrowheads="1"/>
          </p:cNvSpPr>
          <p:nvPr/>
        </p:nvSpPr>
        <p:spPr bwMode="auto">
          <a:xfrm>
            <a:off x="0" y="56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Titel 1"/>
          <p:cNvSpPr txBox="1">
            <a:spLocks/>
          </p:cNvSpPr>
          <p:nvPr/>
        </p:nvSpPr>
        <p:spPr>
          <a:xfrm>
            <a:off x="685800" y="5200873"/>
            <a:ext cx="7772400" cy="9207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dirty="0">
                <a:latin typeface="+mn-lt"/>
              </a:rPr>
              <a:t>Case 2: </a:t>
            </a:r>
          </a:p>
          <a:p>
            <a:r>
              <a:rPr lang="de-DE" dirty="0">
                <a:latin typeface="+mn-lt"/>
              </a:rPr>
              <a:t>Phishing </a:t>
            </a:r>
            <a:r>
              <a:rPr lang="de-DE" dirty="0" err="1">
                <a:latin typeface="+mn-lt"/>
              </a:rPr>
              <a:t>case</a:t>
            </a:r>
            <a:endParaRPr lang="de-DE" dirty="0">
              <a:latin typeface="+mn-lt"/>
            </a:endParaRPr>
          </a:p>
        </p:txBody>
      </p:sp>
      <p:pic>
        <p:nvPicPr>
          <p:cNvPr id="3" name="Bild 2"/>
          <p:cNvPicPr>
            <a:picLocks noChangeAspect="1"/>
          </p:cNvPicPr>
          <p:nvPr/>
        </p:nvPicPr>
        <p:blipFill>
          <a:blip r:embed="rId2"/>
          <a:stretch>
            <a:fillRect/>
          </a:stretch>
        </p:blipFill>
        <p:spPr>
          <a:xfrm>
            <a:off x="2342880" y="1196752"/>
            <a:ext cx="4458239" cy="3127149"/>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10" name="TextBox 23">
            <a:extLst>
              <a:ext uri="{FF2B5EF4-FFF2-40B4-BE49-F238E27FC236}">
                <a16:creationId xmlns:a16="http://schemas.microsoft.com/office/drawing/2014/main" id="{E08C013F-9F07-4241-BFDB-FA47D9F8847D}"/>
              </a:ext>
            </a:extLst>
          </p:cNvPr>
          <p:cNvSpPr txBox="1"/>
          <p:nvPr/>
        </p:nvSpPr>
        <p:spPr>
          <a:xfrm>
            <a:off x="2087216" y="225504"/>
            <a:ext cx="7056784" cy="584775"/>
          </a:xfrm>
          <a:prstGeom prst="rect">
            <a:avLst/>
          </a:prstGeom>
          <a:noFill/>
        </p:spPr>
        <p:txBody>
          <a:bodyPr wrap="square" rtlCol="0">
            <a:spAutoFit/>
          </a:bodyPr>
          <a:lstStyle/>
          <a:p>
            <a:pPr algn="r"/>
            <a:r>
              <a:rPr lang="fr-FR" sz="3200" b="1" dirty="0">
                <a:solidFill>
                  <a:schemeClr val="bg1"/>
                </a:solidFill>
              </a:rPr>
              <a:t>Access to Data Case </a:t>
            </a:r>
            <a:r>
              <a:rPr lang="fr-FR" sz="3200" b="1" dirty="0" err="1">
                <a:solidFill>
                  <a:schemeClr val="bg1"/>
                </a:solidFill>
              </a:rPr>
              <a:t>Studies</a:t>
            </a:r>
            <a:endParaRPr lang="fr-FR" sz="3200" b="1" dirty="0">
              <a:solidFill>
                <a:schemeClr val="bg1"/>
              </a:solidFill>
            </a:endParaRPr>
          </a:p>
        </p:txBody>
      </p:sp>
    </p:spTree>
    <p:extLst>
      <p:ext uri="{BB962C8B-B14F-4D97-AF65-F5344CB8AC3E}">
        <p14:creationId xmlns:p14="http://schemas.microsoft.com/office/powerpoint/2010/main" val="3886512154"/>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67544" y="1268760"/>
            <a:ext cx="8496944" cy="5112568"/>
          </a:xfrm>
        </p:spPr>
        <p:txBody>
          <a:bodyPr>
            <a:normAutofit fontScale="92500" lnSpcReduction="20000"/>
          </a:bodyPr>
          <a:lstStyle/>
          <a:p>
            <a:r>
              <a:rPr lang="en-US" dirty="0">
                <a:latin typeface="Georgia" panose="02040502050405020303" pitchFamily="18" charset="0"/>
              </a:rPr>
              <a:t>Current, ongoing cases</a:t>
            </a:r>
          </a:p>
          <a:p>
            <a:r>
              <a:rPr lang="en-US" dirty="0">
                <a:latin typeface="Georgia" panose="02040502050405020303" pitchFamily="18" charset="0"/>
              </a:rPr>
              <a:t>Massive phishing attacks for online banking credentials via spoofed banking e-mails</a:t>
            </a:r>
          </a:p>
          <a:p>
            <a:r>
              <a:rPr lang="en-US" dirty="0">
                <a:latin typeface="Georgia" panose="02040502050405020303" pitchFamily="18" charset="0"/>
              </a:rPr>
              <a:t>Wiretapping ongoing  </a:t>
            </a:r>
            <a:r>
              <a:rPr lang="en-US" dirty="0">
                <a:latin typeface="Georgia" panose="02040502050405020303" pitchFamily="18" charset="0"/>
                <a:sym typeface="Wingdings"/>
              </a:rPr>
              <a:t> Credentials to a mail account</a:t>
            </a:r>
            <a:endParaRPr lang="en-US" dirty="0">
              <a:latin typeface="Georgia" panose="02040502050405020303" pitchFamily="18" charset="0"/>
            </a:endParaRPr>
          </a:p>
          <a:p>
            <a:r>
              <a:rPr lang="en-US" dirty="0">
                <a:latin typeface="Georgia" panose="02040502050405020303" pitchFamily="18" charset="0"/>
              </a:rPr>
              <a:t>LE has access to the mail account</a:t>
            </a:r>
          </a:p>
          <a:p>
            <a:r>
              <a:rPr lang="en-US" dirty="0">
                <a:latin typeface="Georgia" panose="02040502050405020303" pitchFamily="18" charset="0"/>
              </a:rPr>
              <a:t>Mail account being used as a draft account</a:t>
            </a:r>
          </a:p>
          <a:p>
            <a:pPr marL="0" indent="0">
              <a:buNone/>
            </a:pPr>
            <a:endParaRPr lang="en-US" dirty="0">
              <a:latin typeface="Georgia" panose="02040502050405020303" pitchFamily="18" charset="0"/>
            </a:endParaRPr>
          </a:p>
          <a:p>
            <a:pPr marL="0" indent="0">
              <a:buNone/>
            </a:pPr>
            <a:r>
              <a:rPr lang="en-US" b="1" dirty="0">
                <a:latin typeface="Georgia" panose="02040502050405020303" pitchFamily="18" charset="0"/>
              </a:rPr>
              <a:t>Challenge: </a:t>
            </a:r>
          </a:p>
          <a:p>
            <a:pPr marL="0" indent="0">
              <a:buNone/>
            </a:pPr>
            <a:r>
              <a:rPr lang="en-US" dirty="0">
                <a:latin typeface="Georgia" panose="02040502050405020303" pitchFamily="18" charset="0"/>
              </a:rPr>
              <a:t>No other possibilities to investigate on the criminals than to copy mails from the account:</a:t>
            </a:r>
          </a:p>
          <a:p>
            <a:pPr marL="0" indent="0">
              <a:buNone/>
            </a:pPr>
            <a:r>
              <a:rPr lang="en-US" dirty="0">
                <a:latin typeface="Georgia" panose="02040502050405020303" pitchFamily="18" charset="0"/>
              </a:rPr>
              <a:t>—&gt; Even tough the mail account has a certain TLD that is not considered enough to exclude the possibility that data might be within own territory</a:t>
            </a:r>
          </a:p>
          <a:p>
            <a:pPr marL="0" indent="0">
              <a:buNone/>
            </a:pPr>
            <a:r>
              <a:rPr lang="en-US" dirty="0">
                <a:latin typeface="Georgia" panose="02040502050405020303" pitchFamily="18" charset="0"/>
              </a:rPr>
              <a:t>—&gt; Even though there is an order for wiretapping already there, there is no direct communication between the criminals because of the usage of the draft mail account</a:t>
            </a:r>
          </a:p>
        </p:txBody>
      </p:sp>
      <p:sp>
        <p:nvSpPr>
          <p:cNvPr id="9" name="TextBox 23"/>
          <p:cNvSpPr txBox="1"/>
          <p:nvPr/>
        </p:nvSpPr>
        <p:spPr>
          <a:xfrm>
            <a:off x="1907704" y="162430"/>
            <a:ext cx="7056784" cy="646331"/>
          </a:xfrm>
          <a:prstGeom prst="rect">
            <a:avLst/>
          </a:prstGeom>
          <a:noFill/>
        </p:spPr>
        <p:txBody>
          <a:bodyPr wrap="square" rtlCol="0">
            <a:spAutoFit/>
          </a:bodyPr>
          <a:lstStyle/>
          <a:p>
            <a:pPr algn="r"/>
            <a:r>
              <a:rPr lang="fr-FR" sz="3600" b="1" dirty="0" err="1">
                <a:solidFill>
                  <a:schemeClr val="bg1"/>
                </a:solidFill>
              </a:rPr>
              <a:t>Phishing</a:t>
            </a:r>
            <a:r>
              <a:rPr lang="fr-FR" sz="3600" b="1" dirty="0">
                <a:solidFill>
                  <a:schemeClr val="bg1"/>
                </a:solidFill>
              </a:rPr>
              <a:t> case</a:t>
            </a:r>
          </a:p>
        </p:txBody>
      </p:sp>
    </p:spTree>
    <p:extLst>
      <p:ext uri="{BB962C8B-B14F-4D97-AF65-F5344CB8AC3E}">
        <p14:creationId xmlns:p14="http://schemas.microsoft.com/office/powerpoint/2010/main" val="248741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 1"/>
          <p:cNvPicPr>
            <a:picLocks noChangeAspect="1"/>
          </p:cNvPicPr>
          <p:nvPr/>
        </p:nvPicPr>
        <p:blipFill>
          <a:blip r:embed="rId3"/>
          <a:stretch>
            <a:fillRect/>
          </a:stretch>
        </p:blipFill>
        <p:spPr>
          <a:xfrm>
            <a:off x="3087886" y="1142554"/>
            <a:ext cx="2968228" cy="3028192"/>
          </a:xfrm>
          <a:prstGeom prst="rect">
            <a:avLst/>
          </a:prstGeom>
          <a:effectLst>
            <a:reflection blurRad="6350" stA="52000" endA="300" endPos="35000" dir="5400000" sy="-100000" algn="bl" rotWithShape="0"/>
          </a:effectLst>
        </p:spPr>
      </p:pic>
      <p:sp>
        <p:nvSpPr>
          <p:cNvPr id="17" name="Rectangle 4"/>
          <p:cNvSpPr>
            <a:spLocks noChangeArrowheads="1"/>
          </p:cNvSpPr>
          <p:nvPr/>
        </p:nvSpPr>
        <p:spPr bwMode="auto">
          <a:xfrm>
            <a:off x="0" y="56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7" name="Titel 1"/>
          <p:cNvSpPr txBox="1">
            <a:spLocks/>
          </p:cNvSpPr>
          <p:nvPr/>
        </p:nvSpPr>
        <p:spPr>
          <a:xfrm>
            <a:off x="685800" y="5070698"/>
            <a:ext cx="7772400" cy="920750"/>
          </a:xfrm>
          <a:prstGeom prst="rect">
            <a:avLst/>
          </a:prstGeom>
        </p:spPr>
        <p:txBody>
          <a:bodyP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de-DE" dirty="0">
                <a:latin typeface="+mn-lt"/>
              </a:rPr>
              <a:t>Case 3: </a:t>
            </a:r>
          </a:p>
          <a:p>
            <a:r>
              <a:rPr lang="de-DE" dirty="0">
                <a:latin typeface="+mn-lt"/>
              </a:rPr>
              <a:t>SQL </a:t>
            </a:r>
            <a:r>
              <a:rPr lang="de-DE" dirty="0" err="1">
                <a:latin typeface="+mn-lt"/>
              </a:rPr>
              <a:t>Injection</a:t>
            </a:r>
            <a:endParaRPr lang="de-DE" dirty="0">
              <a:latin typeface="+mn-lt"/>
            </a:endParaRPr>
          </a:p>
        </p:txBody>
      </p:sp>
      <p:sp>
        <p:nvSpPr>
          <p:cNvPr id="10" name="TextBox 23">
            <a:extLst>
              <a:ext uri="{FF2B5EF4-FFF2-40B4-BE49-F238E27FC236}">
                <a16:creationId xmlns:a16="http://schemas.microsoft.com/office/drawing/2014/main" id="{4A99EAD6-2CE9-4AA9-8BC5-B3B7FF2A7979}"/>
              </a:ext>
            </a:extLst>
          </p:cNvPr>
          <p:cNvSpPr txBox="1"/>
          <p:nvPr/>
        </p:nvSpPr>
        <p:spPr>
          <a:xfrm>
            <a:off x="2087216" y="225504"/>
            <a:ext cx="7056784" cy="584775"/>
          </a:xfrm>
          <a:prstGeom prst="rect">
            <a:avLst/>
          </a:prstGeom>
          <a:noFill/>
        </p:spPr>
        <p:txBody>
          <a:bodyPr wrap="square" rtlCol="0">
            <a:spAutoFit/>
          </a:bodyPr>
          <a:lstStyle/>
          <a:p>
            <a:pPr algn="r"/>
            <a:r>
              <a:rPr lang="fr-FR" sz="3200" b="1" dirty="0">
                <a:solidFill>
                  <a:schemeClr val="bg1"/>
                </a:solidFill>
              </a:rPr>
              <a:t>Access to Data Case </a:t>
            </a:r>
            <a:r>
              <a:rPr lang="fr-FR" sz="3200" b="1" dirty="0" err="1">
                <a:solidFill>
                  <a:schemeClr val="bg1"/>
                </a:solidFill>
              </a:rPr>
              <a:t>Studies</a:t>
            </a:r>
            <a:endParaRPr lang="fr-FR" sz="3200" b="1" dirty="0">
              <a:solidFill>
                <a:schemeClr val="bg1"/>
              </a:solidFill>
            </a:endParaRPr>
          </a:p>
        </p:txBody>
      </p:sp>
    </p:spTree>
    <p:extLst>
      <p:ext uri="{BB962C8B-B14F-4D97-AF65-F5344CB8AC3E}">
        <p14:creationId xmlns:p14="http://schemas.microsoft.com/office/powerpoint/2010/main" val="14103849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323528" y="1268760"/>
            <a:ext cx="8640960" cy="5112568"/>
          </a:xfrm>
        </p:spPr>
        <p:txBody>
          <a:bodyPr>
            <a:normAutofit/>
          </a:bodyPr>
          <a:lstStyle/>
          <a:p>
            <a:r>
              <a:rPr lang="en-US" dirty="0">
                <a:latin typeface="Georgia" panose="02040502050405020303" pitchFamily="18" charset="0"/>
              </a:rPr>
              <a:t>Current, ongoing case</a:t>
            </a:r>
          </a:p>
          <a:p>
            <a:r>
              <a:rPr lang="en-US" dirty="0">
                <a:latin typeface="Georgia" panose="02040502050405020303" pitchFamily="18" charset="0"/>
              </a:rPr>
              <a:t>Hacking case involving several suspects</a:t>
            </a:r>
          </a:p>
          <a:p>
            <a:r>
              <a:rPr lang="en-US" dirty="0">
                <a:latin typeface="Georgia" panose="02040502050405020303" pitchFamily="18" charset="0"/>
              </a:rPr>
              <a:t>One or more main suspect(s) being the provider of a server </a:t>
            </a:r>
            <a:r>
              <a:rPr lang="en-US" dirty="0" err="1">
                <a:latin typeface="Georgia" panose="02040502050405020303" pitchFamily="18" charset="0"/>
              </a:rPr>
              <a:t>specialised</a:t>
            </a:r>
            <a:r>
              <a:rPr lang="en-US" dirty="0">
                <a:latin typeface="Georgia" panose="02040502050405020303" pitchFamily="18" charset="0"/>
              </a:rPr>
              <a:t> in conducting SQL injections on other servers</a:t>
            </a:r>
          </a:p>
          <a:p>
            <a:r>
              <a:rPr lang="en-US" dirty="0">
                <a:latin typeface="Georgia" panose="02040502050405020303" pitchFamily="18" charset="0"/>
              </a:rPr>
              <a:t>One of their customers got arrested for carrying out these injections.</a:t>
            </a:r>
          </a:p>
          <a:p>
            <a:r>
              <a:rPr lang="en-US" dirty="0">
                <a:latin typeface="Georgia" panose="02040502050405020303" pitchFamily="18" charset="0"/>
              </a:rPr>
              <a:t>This customer gave out the credentials of the server </a:t>
            </a:r>
          </a:p>
          <a:p>
            <a:r>
              <a:rPr lang="en-US" dirty="0">
                <a:latin typeface="Georgia" panose="02040502050405020303" pitchFamily="18" charset="0"/>
              </a:rPr>
              <a:t>LEA imaged the hard drive to potentially get hold of the main suspect(s)</a:t>
            </a:r>
          </a:p>
        </p:txBody>
      </p:sp>
      <p:sp>
        <p:nvSpPr>
          <p:cNvPr id="9" name="TextBox 23"/>
          <p:cNvSpPr txBox="1"/>
          <p:nvPr/>
        </p:nvSpPr>
        <p:spPr>
          <a:xfrm>
            <a:off x="1907704" y="157415"/>
            <a:ext cx="7056784" cy="646331"/>
          </a:xfrm>
          <a:prstGeom prst="rect">
            <a:avLst/>
          </a:prstGeom>
          <a:noFill/>
        </p:spPr>
        <p:txBody>
          <a:bodyPr wrap="square" rtlCol="0">
            <a:spAutoFit/>
          </a:bodyPr>
          <a:lstStyle/>
          <a:p>
            <a:pPr algn="r"/>
            <a:r>
              <a:rPr lang="fr-FR" sz="3600" b="1" dirty="0">
                <a:solidFill>
                  <a:schemeClr val="bg1"/>
                </a:solidFill>
              </a:rPr>
              <a:t>SQL Injection case</a:t>
            </a:r>
          </a:p>
        </p:txBody>
      </p:sp>
    </p:spTree>
    <p:extLst>
      <p:ext uri="{BB962C8B-B14F-4D97-AF65-F5344CB8AC3E}">
        <p14:creationId xmlns:p14="http://schemas.microsoft.com/office/powerpoint/2010/main" val="327941303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C7DA7A8E-EDA5-FE6B-AD53-B10C1A62E707}"/>
              </a:ext>
            </a:extLst>
          </p:cNvPr>
          <p:cNvSpPr>
            <a:spLocks noGrp="1"/>
          </p:cNvSpPr>
          <p:nvPr>
            <p:ph type="title"/>
          </p:nvPr>
        </p:nvSpPr>
        <p:spPr>
          <a:xfrm>
            <a:off x="628650" y="1111624"/>
            <a:ext cx="7886700" cy="898606"/>
          </a:xfrm>
        </p:spPr>
        <p:txBody>
          <a:bodyPr/>
          <a:lstStyle/>
          <a:p>
            <a:pPr algn="ctr"/>
            <a:r>
              <a:rPr lang="en-US" dirty="0"/>
              <a:t>Some More Examples </a:t>
            </a:r>
          </a:p>
        </p:txBody>
      </p:sp>
      <p:pic>
        <p:nvPicPr>
          <p:cNvPr id="48" name="Graphic 47" descr="Clipboard outline">
            <a:extLst>
              <a:ext uri="{FF2B5EF4-FFF2-40B4-BE49-F238E27FC236}">
                <a16:creationId xmlns:a16="http://schemas.microsoft.com/office/drawing/2014/main" id="{7ADB10C2-0ECE-4133-A5BA-7AEDF681D3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390914"/>
            <a:ext cx="3886200" cy="3886200"/>
          </a:xfrm>
          <a:prstGeom prst="rect">
            <a:avLst/>
          </a:prstGeom>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Examples of cyber scams</a:t>
            </a:r>
          </a:p>
        </p:txBody>
      </p:sp>
      <p:sp>
        <p:nvSpPr>
          <p:cNvPr id="54275" name="Rectangle 3"/>
          <p:cNvSpPr>
            <a:spLocks noGrp="1" noChangeArrowheads="1"/>
          </p:cNvSpPr>
          <p:nvPr>
            <p:ph idx="1"/>
          </p:nvPr>
        </p:nvSpPr>
        <p:spPr>
          <a:xfrm>
            <a:off x="395288" y="990600"/>
            <a:ext cx="8291512" cy="5486400"/>
          </a:xfrm>
          <a:noFill/>
        </p:spPr>
        <p:txBody>
          <a:bodyPr>
            <a:normAutofit/>
          </a:bodyPr>
          <a:lstStyle/>
          <a:p>
            <a:pPr eaLnBrk="1" hangingPunct="1">
              <a:buFontTx/>
              <a:buNone/>
            </a:pPr>
            <a:r>
              <a:rPr lang="en-GB" b="1" i="1" dirty="0">
                <a:solidFill>
                  <a:srgbClr val="FF0000"/>
                </a:solidFill>
                <a:latin typeface="Georgia" panose="02040502050405020303" pitchFamily="18" charset="0"/>
              </a:rPr>
              <a:t>Investment schemes</a:t>
            </a:r>
          </a:p>
          <a:p>
            <a:pPr marL="365125" indent="-1588" algn="just" eaLnBrk="1" hangingPunct="1">
              <a:buFontTx/>
              <a:buNone/>
            </a:pPr>
            <a:r>
              <a:rPr lang="en-GB" sz="2400" dirty="0">
                <a:latin typeface="Georgia" panose="02040502050405020303" pitchFamily="18" charset="0"/>
              </a:rPr>
              <a:t>Using the Internet to solicit financial support for high tech schemes such as virtual shopping sites or new service providers</a:t>
            </a:r>
          </a:p>
          <a:p>
            <a:pPr algn="just" eaLnBrk="1" hangingPunct="1">
              <a:buFontTx/>
              <a:buNone/>
            </a:pPr>
            <a:endParaRPr lang="en-GB" sz="1400" b="1" dirty="0">
              <a:latin typeface="Georgia" panose="02040502050405020303" pitchFamily="18" charset="0"/>
            </a:endParaRPr>
          </a:p>
          <a:p>
            <a:pPr algn="just" eaLnBrk="1" hangingPunct="1">
              <a:buFontTx/>
              <a:buNone/>
            </a:pPr>
            <a:r>
              <a:rPr lang="en-GB" b="1" i="1" dirty="0">
                <a:solidFill>
                  <a:srgbClr val="FF0000"/>
                </a:solidFill>
                <a:latin typeface="Georgia" panose="02040502050405020303" pitchFamily="18" charset="0"/>
              </a:rPr>
              <a:t>Credit-card schemes</a:t>
            </a:r>
          </a:p>
          <a:p>
            <a:pPr marL="365125" indent="-1588" algn="just" eaLnBrk="1" hangingPunct="1">
              <a:buFontTx/>
              <a:buNone/>
            </a:pPr>
            <a:r>
              <a:rPr lang="en-GB" sz="2400" dirty="0">
                <a:latin typeface="Georgia" panose="02040502050405020303" pitchFamily="18" charset="0"/>
              </a:rPr>
              <a:t>Using unlawfully obtained credit card details to purchase high value goods over the Internet</a:t>
            </a:r>
          </a:p>
          <a:p>
            <a:pPr algn="just" eaLnBrk="1" hangingPunct="1">
              <a:buFontTx/>
              <a:buNone/>
            </a:pPr>
            <a:endParaRPr lang="en-GB" sz="1400" b="1" dirty="0">
              <a:latin typeface="Georgia" panose="02040502050405020303" pitchFamily="18" charset="0"/>
            </a:endParaRPr>
          </a:p>
          <a:p>
            <a:pPr algn="just" eaLnBrk="1" hangingPunct="1">
              <a:buFontTx/>
              <a:buNone/>
            </a:pPr>
            <a:r>
              <a:rPr lang="en-GB" b="1" i="1" dirty="0">
                <a:solidFill>
                  <a:srgbClr val="FF0000"/>
                </a:solidFill>
                <a:latin typeface="Georgia" panose="02040502050405020303" pitchFamily="18" charset="0"/>
              </a:rPr>
              <a:t>Business Opportunities/Work at Home Schemes</a:t>
            </a:r>
          </a:p>
          <a:p>
            <a:pPr marL="363538" indent="0" algn="just" eaLnBrk="1" hangingPunct="1">
              <a:buFontTx/>
              <a:buNone/>
            </a:pPr>
            <a:r>
              <a:rPr lang="en-GB" sz="2400" dirty="0">
                <a:latin typeface="Georgia" panose="02040502050405020303" pitchFamily="18" charset="0"/>
              </a:rPr>
              <a:t>Internet used to advertise business opportunities whereby victim pay up front for information or products associated with work-at-home schemes</a:t>
            </a:r>
            <a:endParaRPr lang="en-GB" sz="2400" i="1" dirty="0">
              <a:solidFill>
                <a:srgbClr val="FF0000"/>
              </a:solidFill>
              <a:latin typeface="Georgia" panose="020405020504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dissolve">
                                      <p:cBhvr>
                                        <p:cTn id="7" dur="5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dissolve">
                                      <p:cBhvr>
                                        <p:cTn id="12" dur="500"/>
                                        <p:tgtEl>
                                          <p:spTgt spid="542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4275">
                                            <p:txEl>
                                              <p:pRg st="3" end="3"/>
                                            </p:txEl>
                                          </p:spTgt>
                                        </p:tgtEl>
                                        <p:attrNameLst>
                                          <p:attrName>style.visibility</p:attrName>
                                        </p:attrNameLst>
                                      </p:cBhvr>
                                      <p:to>
                                        <p:strVal val="visible"/>
                                      </p:to>
                                    </p:set>
                                    <p:animEffect transition="in" filter="dissolve">
                                      <p:cBhvr>
                                        <p:cTn id="17" dur="500"/>
                                        <p:tgtEl>
                                          <p:spTgt spid="5427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4275">
                                            <p:txEl>
                                              <p:pRg st="4" end="4"/>
                                            </p:txEl>
                                          </p:spTgt>
                                        </p:tgtEl>
                                        <p:attrNameLst>
                                          <p:attrName>style.visibility</p:attrName>
                                        </p:attrNameLst>
                                      </p:cBhvr>
                                      <p:to>
                                        <p:strVal val="visible"/>
                                      </p:to>
                                    </p:set>
                                    <p:animEffect transition="in" filter="dissolve">
                                      <p:cBhvr>
                                        <p:cTn id="22" dur="500"/>
                                        <p:tgtEl>
                                          <p:spTgt spid="5427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54275">
                                            <p:txEl>
                                              <p:pRg st="6" end="6"/>
                                            </p:txEl>
                                          </p:spTgt>
                                        </p:tgtEl>
                                        <p:attrNameLst>
                                          <p:attrName>style.visibility</p:attrName>
                                        </p:attrNameLst>
                                      </p:cBhvr>
                                      <p:to>
                                        <p:strVal val="visible"/>
                                      </p:to>
                                    </p:set>
                                    <p:animEffect transition="in" filter="dissolve">
                                      <p:cBhvr>
                                        <p:cTn id="27" dur="500"/>
                                        <p:tgtEl>
                                          <p:spTgt spid="54275">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54275">
                                            <p:txEl>
                                              <p:pRg st="7" end="7"/>
                                            </p:txEl>
                                          </p:spTgt>
                                        </p:tgtEl>
                                        <p:attrNameLst>
                                          <p:attrName>style.visibility</p:attrName>
                                        </p:attrNameLst>
                                      </p:cBhvr>
                                      <p:to>
                                        <p:strVal val="visible"/>
                                      </p:to>
                                    </p:set>
                                    <p:animEffect transition="in" filter="dissolve">
                                      <p:cBhvr>
                                        <p:cTn id="32" dur="500"/>
                                        <p:tgtEl>
                                          <p:spTgt spid="5427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06824" y="113273"/>
            <a:ext cx="8229600" cy="860293"/>
          </a:xfrm>
          <a:noFill/>
          <a:ln/>
        </p:spPr>
        <p:txBody>
          <a:bodyPr anchor="ctr">
            <a:normAutofit/>
          </a:bodyPr>
          <a:lstStyle/>
          <a:p>
            <a:pPr algn="r"/>
            <a:r>
              <a:rPr lang="en-GB" dirty="0">
                <a:solidFill>
                  <a:srgbClr val="FFFFFF"/>
                </a:solidFill>
                <a:latin typeface="Helvetica" panose="020B0604020202020204" pitchFamily="34" charset="0"/>
              </a:rPr>
              <a:t>Examples of cyber scams</a:t>
            </a:r>
          </a:p>
        </p:txBody>
      </p:sp>
      <p:sp>
        <p:nvSpPr>
          <p:cNvPr id="55299" name="Rectangle 3"/>
          <p:cNvSpPr>
            <a:spLocks noGrp="1" noChangeArrowheads="1"/>
          </p:cNvSpPr>
          <p:nvPr>
            <p:ph idx="1"/>
          </p:nvPr>
        </p:nvSpPr>
        <p:spPr>
          <a:xfrm>
            <a:off x="250825" y="1268413"/>
            <a:ext cx="8713788" cy="4997450"/>
          </a:xfrm>
          <a:noFill/>
        </p:spPr>
        <p:txBody>
          <a:bodyPr/>
          <a:lstStyle/>
          <a:p>
            <a:pPr eaLnBrk="1" hangingPunct="1">
              <a:lnSpc>
                <a:spcPct val="90000"/>
              </a:lnSpc>
              <a:buFontTx/>
              <a:buNone/>
            </a:pPr>
            <a:r>
              <a:rPr lang="en-GB" b="1" i="1" dirty="0">
                <a:solidFill>
                  <a:srgbClr val="FF0000"/>
                </a:solidFill>
                <a:latin typeface="Georgia" panose="02040502050405020303" pitchFamily="18" charset="0"/>
              </a:rPr>
              <a:t>419 Frauds</a:t>
            </a:r>
          </a:p>
          <a:p>
            <a:pPr marL="365125" indent="-1588" algn="just" eaLnBrk="1" hangingPunct="1">
              <a:lnSpc>
                <a:spcPct val="90000"/>
              </a:lnSpc>
              <a:buFontTx/>
              <a:buNone/>
            </a:pPr>
            <a:r>
              <a:rPr lang="en-GB" sz="2400" dirty="0">
                <a:latin typeface="Georgia" panose="02040502050405020303" pitchFamily="18" charset="0"/>
              </a:rPr>
              <a:t>West African frauds – means of delivery has changed – it’s now electronic mail instead of traditional mail or fax requests otherwise nothing changes – potentially vast access by spamming.</a:t>
            </a:r>
          </a:p>
          <a:p>
            <a:pPr algn="just" eaLnBrk="1" hangingPunct="1">
              <a:lnSpc>
                <a:spcPct val="90000"/>
              </a:lnSpc>
              <a:buFontTx/>
              <a:buNone/>
            </a:pPr>
            <a:endParaRPr lang="en-GB" sz="2400" dirty="0">
              <a:latin typeface="Georgia" panose="02040502050405020303" pitchFamily="18" charset="0"/>
            </a:endParaRPr>
          </a:p>
          <a:p>
            <a:pPr algn="just" eaLnBrk="1" hangingPunct="1">
              <a:lnSpc>
                <a:spcPct val="90000"/>
              </a:lnSpc>
              <a:buFontTx/>
              <a:buNone/>
            </a:pPr>
            <a:r>
              <a:rPr lang="en-GB" b="1" i="1" dirty="0">
                <a:solidFill>
                  <a:srgbClr val="FF0000"/>
                </a:solidFill>
                <a:latin typeface="Georgia" panose="02040502050405020303" pitchFamily="18" charset="0"/>
              </a:rPr>
              <a:t>Internet Banking</a:t>
            </a:r>
          </a:p>
          <a:p>
            <a:pPr marL="363538" indent="0" algn="just" eaLnBrk="1" hangingPunct="1">
              <a:lnSpc>
                <a:spcPct val="90000"/>
              </a:lnSpc>
              <a:buFontTx/>
              <a:buNone/>
            </a:pPr>
            <a:r>
              <a:rPr lang="en-GB" sz="2400" dirty="0">
                <a:latin typeface="Georgia" panose="02040502050405020303" pitchFamily="18" charset="0"/>
              </a:rPr>
              <a:t>Simply copy a banks web-site, change the web-address slightly, provide links to legitimate bank services and just one or two links to high yield investments that require transfers of significant sums to ensure inclusion in a truly unbelievable investment opportunity. </a:t>
            </a:r>
          </a:p>
          <a:p>
            <a:pPr algn="just" eaLnBrk="1" hangingPunct="1">
              <a:lnSpc>
                <a:spcPct val="90000"/>
              </a:lnSpc>
              <a:buFontTx/>
              <a:buNone/>
            </a:pPr>
            <a:endParaRPr lang="en-GB" sz="2400"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5299">
                                            <p:txEl>
                                              <p:pRg st="0" end="0"/>
                                            </p:txEl>
                                          </p:spTgt>
                                        </p:tgtEl>
                                        <p:attrNameLst>
                                          <p:attrName>style.visibility</p:attrName>
                                        </p:attrNameLst>
                                      </p:cBhvr>
                                      <p:to>
                                        <p:strVal val="visible"/>
                                      </p:to>
                                    </p:set>
                                    <p:animEffect transition="in" filter="dissolve">
                                      <p:cBhvr>
                                        <p:cTn id="7" dur="500"/>
                                        <p:tgtEl>
                                          <p:spTgt spid="552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5299">
                                            <p:txEl>
                                              <p:pRg st="1" end="1"/>
                                            </p:txEl>
                                          </p:spTgt>
                                        </p:tgtEl>
                                        <p:attrNameLst>
                                          <p:attrName>style.visibility</p:attrName>
                                        </p:attrNameLst>
                                      </p:cBhvr>
                                      <p:to>
                                        <p:strVal val="visible"/>
                                      </p:to>
                                    </p:set>
                                    <p:animEffect transition="in" filter="dissolve">
                                      <p:cBhvr>
                                        <p:cTn id="12" dur="500"/>
                                        <p:tgtEl>
                                          <p:spTgt spid="552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55299">
                                            <p:txEl>
                                              <p:pRg st="3" end="3"/>
                                            </p:txEl>
                                          </p:spTgt>
                                        </p:tgtEl>
                                        <p:attrNameLst>
                                          <p:attrName>style.visibility</p:attrName>
                                        </p:attrNameLst>
                                      </p:cBhvr>
                                      <p:to>
                                        <p:strVal val="visible"/>
                                      </p:to>
                                    </p:set>
                                    <p:animEffect transition="in" filter="dissolve">
                                      <p:cBhvr>
                                        <p:cTn id="17" dur="500"/>
                                        <p:tgtEl>
                                          <p:spTgt spid="55299">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55299">
                                            <p:txEl>
                                              <p:pRg st="4" end="4"/>
                                            </p:txEl>
                                          </p:spTgt>
                                        </p:tgtEl>
                                        <p:attrNameLst>
                                          <p:attrName>style.visibility</p:attrName>
                                        </p:attrNameLst>
                                      </p:cBhvr>
                                      <p:to>
                                        <p:strVal val="visible"/>
                                      </p:to>
                                    </p:set>
                                    <p:animEffect transition="in" filter="dissolve">
                                      <p:cBhvr>
                                        <p:cTn id="22" dur="500"/>
                                        <p:tgtEl>
                                          <p:spTgt spid="5529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type="title"/>
          </p:nvPr>
        </p:nvSpPr>
        <p:spPr>
          <a:xfrm>
            <a:off x="806824" y="113273"/>
            <a:ext cx="8229600" cy="860293"/>
          </a:xfrm>
          <a:noFill/>
          <a:ln/>
        </p:spPr>
        <p:txBody>
          <a:bodyPr anchor="ctr">
            <a:normAutofit/>
          </a:bodyPr>
          <a:lstStyle/>
          <a:p>
            <a:pPr algn="r">
              <a:lnSpc>
                <a:spcPct val="90000"/>
              </a:lnSpc>
            </a:pPr>
            <a:r>
              <a:rPr lang="en-GB" dirty="0">
                <a:solidFill>
                  <a:srgbClr val="FFFFFF"/>
                </a:solidFill>
                <a:latin typeface="Helvetica" panose="020B0604020202020204" pitchFamily="34" charset="0"/>
              </a:rPr>
              <a:t>Examples of cyber scams</a:t>
            </a:r>
          </a:p>
        </p:txBody>
      </p:sp>
      <p:sp>
        <p:nvSpPr>
          <p:cNvPr id="9218" name="Rectangle 2"/>
          <p:cNvSpPr>
            <a:spLocks noGrp="1" noChangeArrowheads="1"/>
          </p:cNvSpPr>
          <p:nvPr>
            <p:ph idx="1"/>
          </p:nvPr>
        </p:nvSpPr>
        <p:spPr>
          <a:xfrm>
            <a:off x="457200" y="1268413"/>
            <a:ext cx="8229600" cy="4857750"/>
          </a:xfrm>
          <a:noFill/>
        </p:spPr>
        <p:txBody>
          <a:bodyPr/>
          <a:lstStyle/>
          <a:p>
            <a:pPr algn="just" eaLnBrk="1" hangingPunct="1">
              <a:lnSpc>
                <a:spcPct val="80000"/>
              </a:lnSpc>
              <a:buFontTx/>
              <a:buNone/>
            </a:pPr>
            <a:endParaRPr lang="en-GB" sz="2400" dirty="0">
              <a:latin typeface="Georgia" panose="02040502050405020303" pitchFamily="18" charset="0"/>
            </a:endParaRPr>
          </a:p>
          <a:p>
            <a:pPr algn="just" eaLnBrk="1" hangingPunct="1">
              <a:lnSpc>
                <a:spcPct val="80000"/>
              </a:lnSpc>
              <a:buFontTx/>
              <a:buNone/>
            </a:pPr>
            <a:endParaRPr lang="en-GB" sz="1400" dirty="0">
              <a:latin typeface="Georgia" panose="02040502050405020303" pitchFamily="18" charset="0"/>
            </a:endParaRPr>
          </a:p>
          <a:p>
            <a:pPr algn="just" eaLnBrk="1" hangingPunct="1">
              <a:lnSpc>
                <a:spcPct val="80000"/>
              </a:lnSpc>
              <a:buFontTx/>
              <a:buNone/>
            </a:pPr>
            <a:r>
              <a:rPr lang="en-GB" b="1" i="1" dirty="0">
                <a:solidFill>
                  <a:srgbClr val="FF0000"/>
                </a:solidFill>
                <a:latin typeface="Georgia" panose="02040502050405020303" pitchFamily="18" charset="0"/>
              </a:rPr>
              <a:t>Disaster Charity Appeals</a:t>
            </a:r>
            <a:r>
              <a:rPr lang="en-GB" b="1" dirty="0">
                <a:solidFill>
                  <a:srgbClr val="FF0000"/>
                </a:solidFill>
                <a:latin typeface="Georgia" panose="02040502050405020303" pitchFamily="18" charset="0"/>
              </a:rPr>
              <a:t> </a:t>
            </a:r>
          </a:p>
          <a:p>
            <a:pPr marL="363538" indent="0" algn="just" eaLnBrk="1" hangingPunct="1">
              <a:lnSpc>
                <a:spcPct val="80000"/>
              </a:lnSpc>
              <a:buFontTx/>
              <a:buNone/>
            </a:pPr>
            <a:r>
              <a:rPr lang="en-GB" sz="2400" dirty="0">
                <a:latin typeface="Georgia" panose="02040502050405020303" pitchFamily="18" charset="0"/>
              </a:rPr>
              <a:t>Within 1 hour of Far East Tsunami, web-sites appealing for aid to the victims had arrived on the Web, many (if not all at this time) were bogus</a:t>
            </a:r>
          </a:p>
          <a:p>
            <a:pPr algn="just" eaLnBrk="1" hangingPunct="1">
              <a:lnSpc>
                <a:spcPct val="80000"/>
              </a:lnSpc>
              <a:buFontTx/>
              <a:buNone/>
            </a:pPr>
            <a:endParaRPr lang="en-GB" sz="2400" b="1" dirty="0">
              <a:latin typeface="Georgia" panose="02040502050405020303" pitchFamily="18" charset="0"/>
            </a:endParaRPr>
          </a:p>
          <a:p>
            <a:pPr algn="just" eaLnBrk="1" hangingPunct="1">
              <a:lnSpc>
                <a:spcPct val="80000"/>
              </a:lnSpc>
              <a:buFontTx/>
              <a:buNone/>
            </a:pPr>
            <a:endParaRPr lang="en-GB" sz="1400" b="1" dirty="0">
              <a:latin typeface="Georgia" panose="02040502050405020303" pitchFamily="18" charset="0"/>
            </a:endParaRPr>
          </a:p>
          <a:p>
            <a:pPr algn="just" eaLnBrk="1" hangingPunct="1">
              <a:lnSpc>
                <a:spcPct val="80000"/>
              </a:lnSpc>
              <a:buFontTx/>
              <a:buNone/>
            </a:pPr>
            <a:r>
              <a:rPr lang="en-GB" b="1" i="1" dirty="0">
                <a:solidFill>
                  <a:srgbClr val="FF0000"/>
                </a:solidFill>
                <a:latin typeface="Georgia" panose="02040502050405020303" pitchFamily="18" charset="0"/>
              </a:rPr>
              <a:t>Herbal Viagra </a:t>
            </a:r>
          </a:p>
          <a:p>
            <a:pPr marL="363538" indent="0" algn="just" eaLnBrk="1" hangingPunct="1">
              <a:lnSpc>
                <a:spcPct val="80000"/>
              </a:lnSpc>
              <a:buFontTx/>
              <a:buNone/>
            </a:pPr>
            <a:r>
              <a:rPr lang="en-GB" sz="2400" dirty="0">
                <a:latin typeface="Georgia" panose="02040502050405020303" pitchFamily="18" charset="0"/>
              </a:rPr>
              <a:t>In the area of alternative medical treatments on-line, spammed to ‘customers’, most of the products have no beneficial effects (if delivered at all), some are just outright dangerous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a:spLocks noChangeArrowheads="1"/>
          </p:cNvSpPr>
          <p:nvPr/>
        </p:nvSpPr>
        <p:spPr bwMode="auto">
          <a:xfrm>
            <a:off x="1771576" y="6024721"/>
            <a:ext cx="3733714" cy="307777"/>
          </a:xfrm>
          <a:prstGeom prst="rect">
            <a:avLst/>
          </a:prstGeom>
          <a:noFill/>
          <a:ln w="9525">
            <a:noFill/>
            <a:miter lim="800000"/>
            <a:headEnd/>
            <a:tailEnd/>
          </a:ln>
        </p:spPr>
        <p:txBody>
          <a:bodyPr wrap="none">
            <a:spAutoFit/>
          </a:bodyPr>
          <a:lstStyle/>
          <a:p>
            <a:r>
              <a:rPr lang="en-GB" sz="1400" dirty="0">
                <a:solidFill>
                  <a:srgbClr val="000000"/>
                </a:solidFill>
              </a:rPr>
              <a:t>Source : </a:t>
            </a:r>
            <a:r>
              <a:rPr lang="en-GB" sz="1400" dirty="0">
                <a:solidFill>
                  <a:srgbClr val="000000"/>
                </a:solidFill>
                <a:hlinkClick r:id="rId3"/>
              </a:rPr>
              <a:t>http://emailclientmarketshare.com</a:t>
            </a:r>
            <a:r>
              <a:rPr lang="en-GB" sz="1400" dirty="0">
                <a:solidFill>
                  <a:srgbClr val="000000"/>
                </a:solidFill>
              </a:rPr>
              <a:t> </a:t>
            </a:r>
          </a:p>
        </p:txBody>
      </p:sp>
      <p:sp>
        <p:nvSpPr>
          <p:cNvPr id="7" name="Title 1"/>
          <p:cNvSpPr>
            <a:spLocks noGrp="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Mail client statistics</a:t>
            </a:r>
          </a:p>
        </p:txBody>
      </p:sp>
      <p:pic>
        <p:nvPicPr>
          <p:cNvPr id="2" name="Bild 1"/>
          <p:cNvPicPr>
            <a:picLocks noChangeAspect="1"/>
          </p:cNvPicPr>
          <p:nvPr/>
        </p:nvPicPr>
        <p:blipFill>
          <a:blip r:embed="rId4"/>
          <a:stretch>
            <a:fillRect/>
          </a:stretch>
        </p:blipFill>
        <p:spPr>
          <a:xfrm>
            <a:off x="1771576" y="1531156"/>
            <a:ext cx="5453977" cy="4484381"/>
          </a:xfrm>
          <a:prstGeom prst="rect">
            <a:avLst/>
          </a:prstGeom>
        </p:spPr>
      </p:pic>
      <p:sp>
        <p:nvSpPr>
          <p:cNvPr id="4" name="Textfeld 3"/>
          <p:cNvSpPr txBox="1"/>
          <p:nvPr/>
        </p:nvSpPr>
        <p:spPr>
          <a:xfrm>
            <a:off x="3778317" y="1163335"/>
            <a:ext cx="1675158" cy="369332"/>
          </a:xfrm>
          <a:prstGeom prst="rect">
            <a:avLst/>
          </a:prstGeom>
          <a:noFill/>
        </p:spPr>
        <p:txBody>
          <a:bodyPr wrap="none" rtlCol="0">
            <a:spAutoFit/>
          </a:bodyPr>
          <a:lstStyle/>
          <a:p>
            <a:r>
              <a:rPr lang="en-US" dirty="0"/>
              <a:t>December 2016</a:t>
            </a:r>
          </a:p>
        </p:txBody>
      </p:sp>
    </p:spTree>
    <p:extLst>
      <p:ext uri="{BB962C8B-B14F-4D97-AF65-F5344CB8AC3E}">
        <p14:creationId xmlns:p14="http://schemas.microsoft.com/office/powerpoint/2010/main" val="2090601218"/>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Examples of cyber scams</a:t>
            </a:r>
          </a:p>
        </p:txBody>
      </p:sp>
      <p:sp>
        <p:nvSpPr>
          <p:cNvPr id="10243" name="Rectangle 3"/>
          <p:cNvSpPr>
            <a:spLocks noGrp="1" noChangeArrowheads="1"/>
          </p:cNvSpPr>
          <p:nvPr>
            <p:ph idx="1"/>
          </p:nvPr>
        </p:nvSpPr>
        <p:spPr>
          <a:xfrm>
            <a:off x="468313" y="1125538"/>
            <a:ext cx="8229600" cy="1871662"/>
          </a:xfrm>
        </p:spPr>
        <p:txBody>
          <a:bodyPr/>
          <a:lstStyle/>
          <a:p>
            <a:pPr algn="just" eaLnBrk="1" hangingPunct="1">
              <a:lnSpc>
                <a:spcPct val="90000"/>
              </a:lnSpc>
              <a:buFontTx/>
              <a:buNone/>
            </a:pPr>
            <a:r>
              <a:rPr lang="en-GB" b="1" i="1" dirty="0">
                <a:solidFill>
                  <a:srgbClr val="FF0000"/>
                </a:solidFill>
                <a:latin typeface="Georgia" panose="02040502050405020303" pitchFamily="18" charset="0"/>
              </a:rPr>
              <a:t>Russian Brides</a:t>
            </a:r>
          </a:p>
          <a:p>
            <a:pPr marL="363538" indent="0" algn="just" eaLnBrk="1" hangingPunct="1">
              <a:lnSpc>
                <a:spcPct val="90000"/>
              </a:lnSpc>
              <a:buFontTx/>
              <a:buNone/>
            </a:pPr>
            <a:r>
              <a:rPr lang="en-GB" sz="2800" dirty="0">
                <a:latin typeface="Georgia" panose="02040502050405020303" pitchFamily="18" charset="0"/>
              </a:rPr>
              <a:t>Sites offering contacts with beautiful East European women and cheap visits to Russian states</a:t>
            </a:r>
          </a:p>
        </p:txBody>
      </p:sp>
      <p:pic>
        <p:nvPicPr>
          <p:cNvPr id="10244" name="Picture 5" descr="scl28"/>
          <p:cNvPicPr>
            <a:picLocks noChangeAspect="1" noChangeArrowheads="1"/>
          </p:cNvPicPr>
          <p:nvPr/>
        </p:nvPicPr>
        <p:blipFill>
          <a:blip r:embed="rId2" cstate="print"/>
          <a:srcRect/>
          <a:stretch>
            <a:fillRect/>
          </a:stretch>
        </p:blipFill>
        <p:spPr bwMode="auto">
          <a:xfrm>
            <a:off x="1042988" y="2924175"/>
            <a:ext cx="6858000" cy="3390900"/>
          </a:xfrm>
          <a:prstGeom prst="rect">
            <a:avLst/>
          </a:prstGeom>
          <a:noFill/>
          <a:ln w="9525">
            <a:noFill/>
            <a:miter lim="800000"/>
            <a:headEnd/>
            <a:tailEnd/>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Examples of cyber scams</a:t>
            </a:r>
            <a:endParaRPr lang="en-US" dirty="0">
              <a:solidFill>
                <a:srgbClr val="FFFFFF"/>
              </a:solidFill>
              <a:latin typeface="Helvetica" panose="020B0604020202020204" pitchFamily="34" charset="0"/>
            </a:endParaRPr>
          </a:p>
        </p:txBody>
      </p:sp>
      <p:sp>
        <p:nvSpPr>
          <p:cNvPr id="11267" name="Rectangle 3"/>
          <p:cNvSpPr>
            <a:spLocks noGrp="1" noChangeArrowheads="1"/>
          </p:cNvSpPr>
          <p:nvPr>
            <p:ph idx="1"/>
          </p:nvPr>
        </p:nvSpPr>
        <p:spPr>
          <a:xfrm>
            <a:off x="457200" y="1295401"/>
            <a:ext cx="8382000" cy="3962400"/>
          </a:xfrm>
        </p:spPr>
        <p:txBody>
          <a:bodyPr/>
          <a:lstStyle/>
          <a:p>
            <a:pPr eaLnBrk="1" hangingPunct="1">
              <a:buFontTx/>
              <a:buNone/>
            </a:pPr>
            <a:r>
              <a:rPr lang="en-US" b="1" i="1" dirty="0">
                <a:solidFill>
                  <a:srgbClr val="FF0000"/>
                </a:solidFill>
                <a:latin typeface="Georgia" panose="02040502050405020303" pitchFamily="18" charset="0"/>
              </a:rPr>
              <a:t>Lottery Wins</a:t>
            </a:r>
          </a:p>
          <a:p>
            <a:pPr marL="365125" indent="-1588" eaLnBrk="1" hangingPunct="1">
              <a:buFontTx/>
              <a:buNone/>
            </a:pPr>
            <a:r>
              <a:rPr lang="en-US" sz="2800" dirty="0">
                <a:latin typeface="Georgia" panose="02040502050405020303" pitchFamily="18" charset="0"/>
              </a:rPr>
              <a:t>Request for payment to claim lottery winnings or  assistance to win (often foreign lotteries)</a:t>
            </a:r>
          </a:p>
          <a:p>
            <a:pPr eaLnBrk="1" hangingPunct="1">
              <a:buFontTx/>
              <a:buNone/>
            </a:pPr>
            <a:r>
              <a:rPr lang="en-US" b="1" i="1" dirty="0">
                <a:solidFill>
                  <a:srgbClr val="FF0000"/>
                </a:solidFill>
                <a:latin typeface="Georgia" panose="02040502050405020303" pitchFamily="18" charset="0"/>
              </a:rPr>
              <a:t>Phishing</a:t>
            </a:r>
          </a:p>
          <a:p>
            <a:pPr marL="365125" indent="-1588" eaLnBrk="1" hangingPunct="1">
              <a:buFontTx/>
              <a:buNone/>
            </a:pPr>
            <a:r>
              <a:rPr lang="en-US" sz="2800" dirty="0">
                <a:latin typeface="Georgia" panose="02040502050405020303" pitchFamily="18" charset="0"/>
              </a:rPr>
              <a:t>E-mail messages pretending to be from well-known source (such as bank, or an internet service provider) asking to confirm personal information</a:t>
            </a:r>
          </a:p>
          <a:p>
            <a:pPr eaLnBrk="1" hangingPunct="1">
              <a:buFontTx/>
              <a:buNone/>
            </a:pPr>
            <a:endParaRPr lang="en-US" b="1" dirty="0">
              <a:latin typeface="Calibri" pitchFamily="34"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Why does this seem so familiar?</a:t>
            </a:r>
          </a:p>
        </p:txBody>
      </p:sp>
      <p:sp>
        <p:nvSpPr>
          <p:cNvPr id="57347" name="Text Box 3"/>
          <p:cNvSpPr txBox="1">
            <a:spLocks noChangeArrowheads="1"/>
          </p:cNvSpPr>
          <p:nvPr/>
        </p:nvSpPr>
        <p:spPr bwMode="auto">
          <a:xfrm>
            <a:off x="0" y="1219200"/>
            <a:ext cx="9144000" cy="5193729"/>
          </a:xfrm>
          <a:prstGeom prst="rect">
            <a:avLst/>
          </a:prstGeom>
          <a:noFill/>
          <a:ln w="9525">
            <a:noFill/>
            <a:miter lim="800000"/>
            <a:headEnd/>
            <a:tailEnd/>
          </a:ln>
        </p:spPr>
        <p:txBody>
          <a:bodyPr wrap="square">
            <a:spAutoFit/>
          </a:bodyPr>
          <a:lstStyle/>
          <a:p>
            <a:pPr eaLnBrk="0" hangingPunct="0"/>
            <a:r>
              <a:rPr lang="en-US" sz="850" b="1" dirty="0"/>
              <a:t>From: KAILASH [yuvraj@london.com]</a:t>
            </a:r>
          </a:p>
          <a:p>
            <a:pPr eaLnBrk="0" hangingPunct="0"/>
            <a:r>
              <a:rPr lang="en-US" sz="850" b="1" dirty="0"/>
              <a:t>Sent: Friday, 25 January 1980 6:42 a.m.</a:t>
            </a:r>
          </a:p>
          <a:p>
            <a:pPr eaLnBrk="0" hangingPunct="0"/>
            <a:r>
              <a:rPr lang="en-US" sz="850" b="1" dirty="0"/>
              <a:t>To: </a:t>
            </a:r>
          </a:p>
          <a:p>
            <a:pPr eaLnBrk="0" hangingPunct="0"/>
            <a:r>
              <a:rPr lang="en-US" sz="850" b="1" dirty="0"/>
              <a:t>Subject: URGENT</a:t>
            </a:r>
          </a:p>
          <a:p>
            <a:pPr eaLnBrk="0" hangingPunct="0"/>
            <a:endParaRPr lang="en-US" sz="850" b="1" dirty="0"/>
          </a:p>
          <a:p>
            <a:pPr eaLnBrk="0" hangingPunct="0"/>
            <a:r>
              <a:rPr lang="en-US" sz="850" b="1" dirty="0"/>
              <a:t>CONFIDENTIAL U.K. FAX NUMBER: 44-870-1357604</a:t>
            </a:r>
          </a:p>
          <a:p>
            <a:pPr eaLnBrk="0" hangingPunct="0"/>
            <a:endParaRPr lang="en-US" sz="850" b="1" dirty="0"/>
          </a:p>
          <a:p>
            <a:pPr eaLnBrk="0" hangingPunct="0"/>
            <a:r>
              <a:rPr lang="en-US" sz="850" b="1" dirty="0"/>
              <a:t>Dear Sir,</a:t>
            </a:r>
          </a:p>
          <a:p>
            <a:pPr eaLnBrk="0" hangingPunct="0"/>
            <a:endParaRPr lang="en-US" sz="850" b="1" dirty="0"/>
          </a:p>
          <a:p>
            <a:pPr eaLnBrk="0" hangingPunct="0"/>
            <a:r>
              <a:rPr lang="en-US" sz="850" b="1" dirty="0"/>
              <a:t>Pardon me for starting this great proposal this way as it might surprise you. My name is </a:t>
            </a:r>
            <a:r>
              <a:rPr lang="en-US" sz="850" b="1" dirty="0" err="1"/>
              <a:t>Yuvraj</a:t>
            </a:r>
            <a:r>
              <a:rPr lang="en-US" sz="850" b="1" dirty="0"/>
              <a:t> </a:t>
            </a:r>
            <a:r>
              <a:rPr lang="en-US" sz="850" b="1" dirty="0" err="1"/>
              <a:t>Kailash</a:t>
            </a:r>
            <a:r>
              <a:rPr lang="en-US" sz="850" b="1" dirty="0"/>
              <a:t> a native of Nepal and attorney to the late king of Nepal who died as a result of loss in temper caused by an argument between him and his family, as they were against him marrying his </a:t>
            </a:r>
            <a:r>
              <a:rPr lang="en-US" sz="850" b="1" dirty="0" err="1"/>
              <a:t>fiancie</a:t>
            </a:r>
            <a:r>
              <a:rPr lang="en-US" sz="850" b="1" dirty="0"/>
              <a:t> .You were recommended by a close confidant. Who assured us of your capability and reliability to assist us. We seek the assistance of someone who is genuinely interested in entering into a business relationship with long term focus, and willingness of a kind heart to help. </a:t>
            </a:r>
          </a:p>
          <a:p>
            <a:pPr eaLnBrk="0" hangingPunct="0"/>
            <a:endParaRPr lang="en-US" sz="850" b="1" dirty="0"/>
          </a:p>
          <a:p>
            <a:pPr eaLnBrk="0" hangingPunct="0"/>
            <a:r>
              <a:rPr lang="en-US" sz="850" b="1" dirty="0"/>
              <a:t>If you are conversant with events in Nepal in May/June last year 2001, (June 1 2001), the media was filled with reports that Crown Prince </a:t>
            </a:r>
            <a:r>
              <a:rPr lang="en-US" sz="850" b="1" dirty="0" err="1"/>
              <a:t>Dipendra</a:t>
            </a:r>
            <a:r>
              <a:rPr lang="en-US" sz="850" b="1" dirty="0"/>
              <a:t> of Nepal had shot and killed several members of the Nepalese Royal Family, among whom were his parents King </a:t>
            </a:r>
            <a:r>
              <a:rPr lang="en-US" sz="850" b="1" dirty="0" err="1"/>
              <a:t>Birenda</a:t>
            </a:r>
            <a:r>
              <a:rPr lang="en-US" sz="850" b="1" dirty="0"/>
              <a:t> and Queen </a:t>
            </a:r>
            <a:r>
              <a:rPr lang="en-US" sz="850" b="1" dirty="0" err="1"/>
              <a:t>Aiswarya</a:t>
            </a:r>
            <a:r>
              <a:rPr lang="en-US" sz="850" b="1" dirty="0"/>
              <a:t>, before trying to kill himself.</a:t>
            </a:r>
          </a:p>
          <a:p>
            <a:pPr eaLnBrk="0" hangingPunct="0"/>
            <a:endParaRPr lang="en-US" sz="850" b="1" dirty="0"/>
          </a:p>
          <a:p>
            <a:pPr eaLnBrk="0" hangingPunct="0"/>
            <a:r>
              <a:rPr lang="en-US" sz="850" b="1" dirty="0"/>
              <a:t>Prior to the late kings death (Prince </a:t>
            </a:r>
            <a:r>
              <a:rPr lang="en-US" sz="850" b="1" dirty="0" err="1"/>
              <a:t>Dipendra</a:t>
            </a:r>
            <a:r>
              <a:rPr lang="en-US" sz="850" b="1" dirty="0"/>
              <a:t>), he kept aside a secret amount of money, for his </a:t>
            </a:r>
            <a:r>
              <a:rPr lang="en-US" sz="850" b="1" dirty="0" err="1"/>
              <a:t>fiancie</a:t>
            </a:r>
            <a:r>
              <a:rPr lang="en-US" sz="850" b="1" dirty="0"/>
              <a:t> (Miss </a:t>
            </a:r>
            <a:r>
              <a:rPr lang="en-US" sz="850" b="1" dirty="0" err="1"/>
              <a:t>Divyani</a:t>
            </a:r>
            <a:r>
              <a:rPr lang="en-US" sz="850" b="1" dirty="0"/>
              <a:t> </a:t>
            </a:r>
            <a:r>
              <a:rPr lang="en-US" sz="850" b="1" dirty="0" err="1"/>
              <a:t>Rana</a:t>
            </a:r>
            <a:r>
              <a:rPr lang="en-US" sz="850" b="1" dirty="0"/>
              <a:t>) worth over US$30,000,000.00 (Thirty million United States Dollars). This was made in the heat of misunderstanding between him and members of his family. The money was kept away in such a way to prevent any member of his family from having any access or trace to the funds, which was just a part of his wealth, this was like a gift to his </a:t>
            </a:r>
            <a:r>
              <a:rPr lang="en-US" sz="850" b="1" dirty="0" err="1"/>
              <a:t>fiancie</a:t>
            </a:r>
            <a:r>
              <a:rPr lang="en-US" sz="850" b="1" dirty="0"/>
              <a:t> and a further affirmation to her that he was surly going to marry her, even though, his family was against their marriage. We have kept this a secret for sometime now and feel this is the right time to execute this transaction.</a:t>
            </a:r>
          </a:p>
          <a:p>
            <a:pPr eaLnBrk="0" hangingPunct="0"/>
            <a:endParaRPr lang="en-US" sz="850" b="1" dirty="0"/>
          </a:p>
          <a:p>
            <a:pPr eaLnBrk="0" hangingPunct="0"/>
            <a:r>
              <a:rPr lang="en-US" sz="850" b="1" dirty="0"/>
              <a:t>The death of my late boss, left us stranded, we have therefore been searching for a genuine and reliable person or company of trust and with whom the Nepalese Royal Family have never had any previous, personal or business relationship with. That person will assist in the transfer and business re-investment of this money. We cannot do it alone due to our present social status. We also intend to give you a reasonable share of the funds for your assistance. These funds have been hidden away, known only to his </a:t>
            </a:r>
            <a:r>
              <a:rPr lang="en-US" sz="850" b="1" dirty="0" err="1"/>
              <a:t>fiancie</a:t>
            </a:r>
            <a:r>
              <a:rPr lang="en-US" sz="850" b="1" dirty="0"/>
              <a:t> and myself. We would want you to safeguard this fund from being clamped down by any body or agencies.</a:t>
            </a:r>
          </a:p>
          <a:p>
            <a:pPr eaLnBrk="0" hangingPunct="0"/>
            <a:endParaRPr lang="en-US" sz="850" b="1" dirty="0"/>
          </a:p>
          <a:p>
            <a:pPr eaLnBrk="0" hangingPunct="0"/>
            <a:r>
              <a:rPr lang="en-US" sz="850" b="1" dirty="0"/>
              <a:t>As soon as we receive your letter of acceptance/acknowledgement, I shall give you more highlights on this transaction.</a:t>
            </a:r>
          </a:p>
          <a:p>
            <a:pPr eaLnBrk="0" hangingPunct="0"/>
            <a:endParaRPr lang="en-US" sz="850" b="1" dirty="0"/>
          </a:p>
          <a:p>
            <a:pPr eaLnBrk="0" hangingPunct="0"/>
            <a:r>
              <a:rPr lang="en-US" sz="850" b="1" dirty="0"/>
              <a:t>THIS IS A RISK FREE TRANSACTION AND MUST NOT BE REVILED TO ANYONE NOT EVEN YOUR LAWYER, ATTORNEY, FAMILY, FRIENDS ETC. If you are capable and trust worthy and can keep to our instructions to make the above Proposal a reality. Then CONTACT US IMMEDIATELY ONLY THROUGH OUR CONFIDENTIAL U.K FAX NUMBER: 44-870-1357604 AS INDICATED ABOVE DO NOT REPLY US BY EMAIL. Please indicate in your reply your PERSONAL/CONFIDENTIAL TELEPHONE NUMBERS, CELLULAR OR MOBILE NUMBER, CONFIDENTIAL FAX NUMBER AND YOUR CONFIDENTIAL EMAIL ADDRESS when replying.</a:t>
            </a:r>
          </a:p>
          <a:p>
            <a:pPr eaLnBrk="0" hangingPunct="0"/>
            <a:endParaRPr lang="en-US" sz="850" b="1" dirty="0"/>
          </a:p>
          <a:p>
            <a:pPr eaLnBrk="0" hangingPunct="0"/>
            <a:r>
              <a:rPr lang="en-US" sz="850" b="1" dirty="0"/>
              <a:t>GOD BLESS YOU.</a:t>
            </a:r>
          </a:p>
          <a:p>
            <a:pPr eaLnBrk="0" hangingPunct="0"/>
            <a:endParaRPr lang="en-US" sz="850" b="1" dirty="0"/>
          </a:p>
          <a:p>
            <a:pPr eaLnBrk="0" hangingPunct="0"/>
            <a:r>
              <a:rPr lang="en-US" sz="850" b="1" dirty="0"/>
              <a:t>Yuvraj Kailash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dissolve">
                                      <p:cBhvr>
                                        <p:cTn id="7"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And again....</a:t>
            </a:r>
          </a:p>
        </p:txBody>
      </p:sp>
      <p:sp>
        <p:nvSpPr>
          <p:cNvPr id="58372" name="Text Box 4"/>
          <p:cNvSpPr txBox="1">
            <a:spLocks noChangeArrowheads="1"/>
          </p:cNvSpPr>
          <p:nvPr/>
        </p:nvSpPr>
        <p:spPr bwMode="auto">
          <a:xfrm>
            <a:off x="0" y="973566"/>
            <a:ext cx="9144000" cy="5632311"/>
          </a:xfrm>
          <a:prstGeom prst="rect">
            <a:avLst/>
          </a:prstGeom>
          <a:noFill/>
          <a:ln w="9525">
            <a:noFill/>
            <a:miter lim="800000"/>
            <a:headEnd/>
            <a:tailEnd/>
          </a:ln>
          <a:effectLst/>
        </p:spPr>
        <p:txBody>
          <a:bodyPr wrap="square">
            <a:spAutoFit/>
          </a:bodyPr>
          <a:lstStyle/>
          <a:p>
            <a:pPr eaLnBrk="0" hangingPunct="0">
              <a:defRPr/>
            </a:pPr>
            <a:r>
              <a:rPr lang="en-US" sz="900" b="1" dirty="0"/>
              <a:t>Date:                       06:52:47 -0700 (PDT)</a:t>
            </a:r>
          </a:p>
          <a:p>
            <a:pPr eaLnBrk="0" hangingPunct="0">
              <a:defRPr/>
            </a:pPr>
            <a:r>
              <a:rPr lang="en-US" sz="900" b="1" dirty="0"/>
              <a:t>From: Joseph </a:t>
            </a:r>
            <a:r>
              <a:rPr lang="en-US" sz="900" b="1" dirty="0" err="1"/>
              <a:t>Almadaaj</a:t>
            </a:r>
            <a:r>
              <a:rPr lang="en-US" sz="900" b="1" dirty="0"/>
              <a:t> &lt;josephkuwait405@yahoo.com</a:t>
            </a:r>
          </a:p>
          <a:p>
            <a:pPr eaLnBrk="0" hangingPunct="0">
              <a:defRPr/>
            </a:pPr>
            <a:r>
              <a:rPr lang="en-US" sz="900" b="1" dirty="0"/>
              <a:t>Subject: PERSONAL PRIVATE DONATION.</a:t>
            </a:r>
          </a:p>
          <a:p>
            <a:pPr eaLnBrk="0" hangingPunct="0">
              <a:defRPr/>
            </a:pPr>
            <a:r>
              <a:rPr lang="en-US" sz="900" b="1" dirty="0"/>
              <a:t>To: </a:t>
            </a:r>
          </a:p>
          <a:p>
            <a:pPr eaLnBrk="0" hangingPunct="0">
              <a:defRPr/>
            </a:pPr>
            <a:endParaRPr lang="en-US" sz="900" b="1" dirty="0"/>
          </a:p>
          <a:p>
            <a:pPr eaLnBrk="0" hangingPunct="0">
              <a:defRPr/>
            </a:pPr>
            <a:r>
              <a:rPr lang="en-US" sz="900" b="1" dirty="0"/>
              <a:t>Home Address</a:t>
            </a:r>
          </a:p>
          <a:p>
            <a:pPr eaLnBrk="0" hangingPunct="0">
              <a:defRPr/>
            </a:pPr>
            <a:r>
              <a:rPr lang="en-US" sz="900" b="1" dirty="0" err="1"/>
              <a:t>Salhia</a:t>
            </a:r>
            <a:r>
              <a:rPr lang="en-US" sz="900" b="1" dirty="0"/>
              <a:t> Complex,</a:t>
            </a:r>
          </a:p>
          <a:p>
            <a:pPr eaLnBrk="0" hangingPunct="0">
              <a:defRPr/>
            </a:pPr>
            <a:r>
              <a:rPr lang="en-US" sz="900" b="1" dirty="0" err="1"/>
              <a:t>Fahed</a:t>
            </a:r>
            <a:r>
              <a:rPr lang="en-US" sz="900" b="1" dirty="0"/>
              <a:t> Al-Salem Street,</a:t>
            </a:r>
          </a:p>
          <a:p>
            <a:pPr eaLnBrk="0" hangingPunct="0">
              <a:defRPr/>
            </a:pPr>
            <a:r>
              <a:rPr lang="en-US" sz="900" b="1" dirty="0" err="1"/>
              <a:t>Safat</a:t>
            </a:r>
            <a:r>
              <a:rPr lang="en-US" sz="900" b="1" dirty="0"/>
              <a:t> 13126, Kuwait.</a:t>
            </a:r>
          </a:p>
          <a:p>
            <a:pPr eaLnBrk="0" hangingPunct="0">
              <a:defRPr/>
            </a:pPr>
            <a:endParaRPr lang="en-US" sz="900" b="1" dirty="0"/>
          </a:p>
          <a:p>
            <a:pPr eaLnBrk="0" hangingPunct="0">
              <a:defRPr/>
            </a:pPr>
            <a:r>
              <a:rPr lang="en-US" sz="900" b="1" dirty="0"/>
              <a:t>Dear,</a:t>
            </a:r>
          </a:p>
          <a:p>
            <a:pPr eaLnBrk="0" hangingPunct="0">
              <a:defRPr/>
            </a:pPr>
            <a:endParaRPr lang="en-US" sz="900" b="1" dirty="0"/>
          </a:p>
          <a:p>
            <a:pPr eaLnBrk="0" hangingPunct="0">
              <a:defRPr/>
            </a:pPr>
            <a:r>
              <a:rPr lang="en-US" sz="900" b="1" dirty="0"/>
              <a:t>How are you and your family, I got your church contact when I visited the church website and it took me so much time, before I decided to contact you and I pray you will not disappoint me for the offer I am about to give to you.</a:t>
            </a:r>
          </a:p>
          <a:p>
            <a:pPr eaLnBrk="0" hangingPunct="0">
              <a:defRPr/>
            </a:pPr>
            <a:endParaRPr lang="en-US" sz="900" b="1" dirty="0"/>
          </a:p>
          <a:p>
            <a:pPr eaLnBrk="0" hangingPunct="0">
              <a:defRPr/>
            </a:pPr>
            <a:r>
              <a:rPr lang="en-US" sz="900" b="1" dirty="0"/>
              <a:t>I am Abdul </a:t>
            </a:r>
            <a:r>
              <a:rPr lang="en-US" sz="900" b="1" dirty="0" err="1"/>
              <a:t>Moshen</a:t>
            </a:r>
            <a:r>
              <a:rPr lang="en-US" sz="900" b="1" dirty="0"/>
              <a:t> </a:t>
            </a:r>
            <a:r>
              <a:rPr lang="en-US" sz="900" b="1" dirty="0" err="1"/>
              <a:t>Madaaj</a:t>
            </a:r>
            <a:r>
              <a:rPr lang="en-US" sz="900" b="1" dirty="0"/>
              <a:t> Al-</a:t>
            </a:r>
            <a:r>
              <a:rPr lang="en-US" sz="900" b="1" dirty="0" err="1"/>
              <a:t>Madaaj</a:t>
            </a:r>
            <a:r>
              <a:rPr lang="en-US" sz="900" b="1" dirty="0"/>
              <a:t> from Kuwait. I am 83 years old; I lost my wife four years ago.  Before her death we were happily married for 50 years and we were blessed without a child.  I am an industrialist but I retired from active business 6 years ago because I am infected with prostrate cancer and now my condition is so bad that my doctor told me I won't live up to three months.  I have been a Moslem since I was born, my late father was a Sheikh but last year  I have converted myself to be a Christian and my new Christian name is Joseph. I have accepted Christ as my only </a:t>
            </a:r>
            <a:r>
              <a:rPr lang="en-US" sz="900" b="1" dirty="0" err="1"/>
              <a:t>Saviour</a:t>
            </a:r>
            <a:r>
              <a:rPr lang="en-US" sz="900" b="1" dirty="0"/>
              <a:t>, and I know our Lord Jesus Christ has accepted me.  During my time as an Industrialist I acquired a lot of wealth running into millions of dollars and I have </a:t>
            </a:r>
            <a:r>
              <a:rPr lang="en-US" sz="900" b="1" dirty="0" err="1"/>
              <a:t>realised</a:t>
            </a:r>
            <a:r>
              <a:rPr lang="en-US" sz="900" b="1" dirty="0"/>
              <a:t> that wealth without Christ is vanity upon vanity.  I have decided to donate part of my wealth to be used for the development of your church and also for the lest privileged children and I will want you to use the money for the said purpose. I am donating the sum of $1,000,000.00 Dollars to your church.  I have already transferred the money to Offshore Payment Security Company in Europe. Where you will go and sign for the money. I will forward to you the name of the security company, telephone, fax number and transfer security code numbers which I used in transferring the money from my bank in Kuwait.  I am sending this mail to you from my sick bed in a private hospital.  Please I will want you to receive this money from me before I die, I want you to always pray for me because I am in a very bad state and also</a:t>
            </a:r>
          </a:p>
          <a:p>
            <a:pPr eaLnBrk="0" hangingPunct="0">
              <a:defRPr/>
            </a:pPr>
            <a:r>
              <a:rPr lang="en-US" sz="900" b="1" dirty="0"/>
              <a:t>you must promise me that you must use the money for the said purpose.</a:t>
            </a:r>
          </a:p>
          <a:p>
            <a:pPr eaLnBrk="0" hangingPunct="0">
              <a:defRPr/>
            </a:pPr>
            <a:endParaRPr lang="en-US" sz="900" b="1" dirty="0"/>
          </a:p>
          <a:p>
            <a:pPr eaLnBrk="0" hangingPunct="0">
              <a:defRPr/>
            </a:pPr>
            <a:r>
              <a:rPr lang="en-US" sz="900" b="1" dirty="0"/>
              <a:t>Alleluia, Alleluia.</a:t>
            </a:r>
          </a:p>
          <a:p>
            <a:pPr eaLnBrk="0" hangingPunct="0">
              <a:defRPr/>
            </a:pPr>
            <a:endParaRPr lang="en-US" sz="900" b="1" dirty="0"/>
          </a:p>
          <a:p>
            <a:pPr eaLnBrk="0" hangingPunct="0">
              <a:defRPr/>
            </a:pPr>
            <a:r>
              <a:rPr lang="en-US" sz="900" b="1" dirty="0"/>
              <a:t>The Lord Jesus Christ said, if you have to die, keep fit and I will give you the crown of life.</a:t>
            </a:r>
          </a:p>
          <a:p>
            <a:pPr eaLnBrk="0" hangingPunct="0">
              <a:defRPr/>
            </a:pPr>
            <a:endParaRPr lang="en-US" sz="900" b="1" dirty="0"/>
          </a:p>
          <a:p>
            <a:pPr eaLnBrk="0" hangingPunct="0">
              <a:defRPr/>
            </a:pPr>
            <a:r>
              <a:rPr lang="en-US" sz="900" b="1" dirty="0"/>
              <a:t>Alleluia, Alleluia.</a:t>
            </a:r>
          </a:p>
          <a:p>
            <a:pPr eaLnBrk="0" hangingPunct="0">
              <a:defRPr/>
            </a:pPr>
            <a:endParaRPr lang="en-US" sz="900" b="1" dirty="0"/>
          </a:p>
          <a:p>
            <a:pPr eaLnBrk="0" hangingPunct="0">
              <a:defRPr/>
            </a:pPr>
            <a:r>
              <a:rPr lang="en-US" sz="900" b="1" dirty="0"/>
              <a:t>I await your urgent response.</a:t>
            </a:r>
          </a:p>
          <a:p>
            <a:pPr eaLnBrk="0" hangingPunct="0">
              <a:defRPr/>
            </a:pPr>
            <a:endParaRPr lang="en-US" sz="900" b="1" dirty="0"/>
          </a:p>
          <a:p>
            <a:pPr eaLnBrk="0" hangingPunct="0">
              <a:defRPr/>
            </a:pPr>
            <a:r>
              <a:rPr lang="en-US" sz="900" b="1" dirty="0"/>
              <a:t>God Bless.</a:t>
            </a:r>
          </a:p>
          <a:p>
            <a:pPr eaLnBrk="0" hangingPunct="0">
              <a:defRPr/>
            </a:pPr>
            <a:endParaRPr lang="en-US" sz="900" b="1" dirty="0"/>
          </a:p>
          <a:p>
            <a:pPr eaLnBrk="0" hangingPunct="0">
              <a:defRPr/>
            </a:pPr>
            <a:r>
              <a:rPr lang="en-US" sz="900" b="1" dirty="0"/>
              <a:t>Joseph Al-</a:t>
            </a:r>
            <a:r>
              <a:rPr lang="en-US" sz="900" b="1" dirty="0" err="1"/>
              <a:t>Madaaj</a:t>
            </a:r>
            <a:endParaRPr lang="en-US" sz="900" b="1" dirty="0"/>
          </a:p>
          <a:p>
            <a:pPr eaLnBrk="0" hangingPunct="0">
              <a:defRPr/>
            </a:pPr>
            <a:endParaRPr lang="en-GB" sz="9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8372"/>
                                        </p:tgtEl>
                                        <p:attrNameLst>
                                          <p:attrName>style.visibility</p:attrName>
                                        </p:attrNameLst>
                                      </p:cBhvr>
                                      <p:to>
                                        <p:strVal val="visible"/>
                                      </p:to>
                                    </p:set>
                                    <p:animEffect transition="in" filter="dissolve">
                                      <p:cBhvr>
                                        <p:cTn id="7" dur="500"/>
                                        <p:tgtEl>
                                          <p:spTgt spid="58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2"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outline">
            <a:extLst>
              <a:ext uri="{FF2B5EF4-FFF2-40B4-BE49-F238E27FC236}">
                <a16:creationId xmlns:a16="http://schemas.microsoft.com/office/drawing/2014/main" id="{2BBD3FEB-78C7-4EF5-8035-0E37E51D86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7" name="Title 50">
            <a:extLst>
              <a:ext uri="{FF2B5EF4-FFF2-40B4-BE49-F238E27FC236}">
                <a16:creationId xmlns:a16="http://schemas.microsoft.com/office/drawing/2014/main" id="{192FD71A-1709-44A9-832C-32CF76272B52}"/>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7772400" cy="4833938"/>
          </a:xfrm>
          <a:ln/>
        </p:spPr>
        <p:txBody>
          <a:bodyPr anchor="ctr">
            <a:noAutofit/>
          </a:bodyPr>
          <a:lstStyle/>
          <a:p>
            <a:r>
              <a:rPr lang="en-GB" dirty="0">
                <a:latin typeface="Helvetica" panose="020B0604020202020204" pitchFamily="34" charset="0"/>
              </a:rPr>
              <a:t>Part Six</a:t>
            </a:r>
            <a:br>
              <a:rPr lang="en-GB" dirty="0">
                <a:latin typeface="Helvetica" panose="020B0604020202020204" pitchFamily="34" charset="0"/>
              </a:rPr>
            </a:br>
            <a:br>
              <a:rPr lang="en-GB" dirty="0">
                <a:latin typeface="Helvetica" panose="020B0604020202020204" pitchFamily="34" charset="0"/>
              </a:rPr>
            </a:br>
            <a:r>
              <a:rPr lang="en-GB" dirty="0">
                <a:latin typeface="Helvetica" panose="020B0604020202020204" pitchFamily="34" charset="0"/>
              </a:rPr>
              <a:t>Summary </a:t>
            </a:r>
            <a:endParaRPr lang="en-US" dirty="0">
              <a:latin typeface="Helvetica" panose="020B0604020202020204" pitchFamily="34"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Session Objectives</a:t>
            </a:r>
          </a:p>
        </p:txBody>
      </p:sp>
      <p:sp>
        <p:nvSpPr>
          <p:cNvPr id="3" name="Content Placeholder 2"/>
          <p:cNvSpPr>
            <a:spLocks noGrp="1"/>
          </p:cNvSpPr>
          <p:nvPr>
            <p:ph idx="1"/>
          </p:nvPr>
        </p:nvSpPr>
        <p:spPr>
          <a:xfrm>
            <a:off x="457200" y="1234396"/>
            <a:ext cx="8512512" cy="5344204"/>
          </a:xfrm>
        </p:spPr>
        <p:txBody>
          <a:bodyPr>
            <a:normAutofit fontScale="77500" lnSpcReduction="20000"/>
          </a:bodyPr>
          <a:lstStyle/>
          <a:p>
            <a:pPr>
              <a:buNone/>
            </a:pPr>
            <a:r>
              <a:rPr lang="en-US" sz="2800" dirty="0">
                <a:latin typeface="Georgia" panose="02040502050405020303" pitchFamily="18" charset="0"/>
              </a:rPr>
              <a:t>At the end of this session participants will be able to:</a:t>
            </a:r>
          </a:p>
          <a:p>
            <a:r>
              <a:rPr lang="en-GB" sz="2800" dirty="0">
                <a:latin typeface="Georgia" panose="02040502050405020303" pitchFamily="18" charset="0"/>
              </a:rPr>
              <a:t>List the component parts of a computer system</a:t>
            </a:r>
          </a:p>
          <a:p>
            <a:r>
              <a:rPr lang="en-GB" sz="2800" dirty="0">
                <a:latin typeface="Georgia" panose="02040502050405020303" pitchFamily="18" charset="0"/>
              </a:rPr>
              <a:t>Identify different types of data storage device</a:t>
            </a:r>
          </a:p>
          <a:p>
            <a:r>
              <a:rPr lang="en-GB" sz="2800" dirty="0">
                <a:latin typeface="Georgia" panose="02040502050405020303" pitchFamily="18" charset="0"/>
              </a:rPr>
              <a:t>Consider the criminal justice implications of exponential data storage capacity</a:t>
            </a:r>
          </a:p>
          <a:p>
            <a:r>
              <a:rPr lang="en-GB" sz="2800" dirty="0">
                <a:latin typeface="Georgia" panose="02040502050405020303" pitchFamily="18" charset="0"/>
              </a:rPr>
              <a:t>Identify different computer operating systems  </a:t>
            </a:r>
          </a:p>
          <a:p>
            <a:r>
              <a:rPr lang="en-US" sz="2800" dirty="0">
                <a:latin typeface="Georgia" panose="02040502050405020303" pitchFamily="18" charset="0"/>
              </a:rPr>
              <a:t>Explain the basics of how networks function</a:t>
            </a:r>
          </a:p>
          <a:p>
            <a:r>
              <a:rPr lang="en-US" sz="2800" dirty="0">
                <a:latin typeface="Georgia" panose="02040502050405020303" pitchFamily="18" charset="0"/>
              </a:rPr>
              <a:t>Describe the functions of the Internet</a:t>
            </a:r>
          </a:p>
          <a:p>
            <a:r>
              <a:rPr lang="en-US" sz="2800" dirty="0">
                <a:latin typeface="Georgia" panose="02040502050405020303" pitchFamily="18" charset="0"/>
              </a:rPr>
              <a:t>Identify at least 5 major Internet applications</a:t>
            </a:r>
          </a:p>
          <a:p>
            <a:r>
              <a:rPr lang="en-GB" sz="2800" dirty="0">
                <a:latin typeface="Georgia" panose="02040502050405020303" pitchFamily="18" charset="0"/>
              </a:rPr>
              <a:t>Explain how the Internet has developed from its beginning to today.</a:t>
            </a:r>
          </a:p>
          <a:p>
            <a:r>
              <a:rPr lang="en-GB" sz="2800" dirty="0">
                <a:latin typeface="Georgia" panose="02040502050405020303" pitchFamily="18" charset="0"/>
              </a:rPr>
              <a:t>Differentiate between different Internet applications</a:t>
            </a:r>
          </a:p>
          <a:p>
            <a:pPr lvl="0"/>
            <a:r>
              <a:rPr lang="de-DE" sz="2800" dirty="0" err="1">
                <a:latin typeface="Georgia" panose="02040502050405020303" pitchFamily="18" charset="0"/>
              </a:rPr>
              <a:t>Describe</a:t>
            </a:r>
            <a:r>
              <a:rPr lang="de-DE" sz="2800" dirty="0">
                <a:latin typeface="Georgia" panose="02040502050405020303" pitchFamily="18" charset="0"/>
              </a:rPr>
              <a:t> the </a:t>
            </a:r>
            <a:r>
              <a:rPr lang="de-DE" sz="2800" dirty="0" err="1">
                <a:latin typeface="Georgia" panose="02040502050405020303" pitchFamily="18" charset="0"/>
              </a:rPr>
              <a:t>difference</a:t>
            </a:r>
            <a:r>
              <a:rPr lang="de-DE" sz="2800" dirty="0">
                <a:latin typeface="Georgia" panose="02040502050405020303" pitchFamily="18" charset="0"/>
              </a:rPr>
              <a:t> </a:t>
            </a:r>
            <a:r>
              <a:rPr lang="de-DE" sz="2800" dirty="0" err="1">
                <a:latin typeface="Georgia" panose="02040502050405020303" pitchFamily="18" charset="0"/>
              </a:rPr>
              <a:t>between</a:t>
            </a:r>
            <a:r>
              <a:rPr lang="de-DE" sz="2800" dirty="0">
                <a:latin typeface="Georgia" panose="02040502050405020303" pitchFamily="18" charset="0"/>
              </a:rPr>
              <a:t> the </a:t>
            </a:r>
            <a:r>
              <a:rPr lang="de-DE" sz="2800" dirty="0" err="1">
                <a:latin typeface="Georgia" panose="02040502050405020303" pitchFamily="18" charset="0"/>
              </a:rPr>
              <a:t>Darknet</a:t>
            </a:r>
            <a:r>
              <a:rPr lang="de-DE" sz="2800" dirty="0">
                <a:latin typeface="Georgia" panose="02040502050405020303" pitchFamily="18" charset="0"/>
              </a:rPr>
              <a:t> </a:t>
            </a:r>
            <a:r>
              <a:rPr lang="de-DE" sz="2800" dirty="0" err="1">
                <a:latin typeface="Georgia" panose="02040502050405020303" pitchFamily="18" charset="0"/>
              </a:rPr>
              <a:t>and</a:t>
            </a:r>
            <a:r>
              <a:rPr lang="de-DE" sz="2800" dirty="0">
                <a:latin typeface="Georgia" panose="02040502050405020303" pitchFamily="18" charset="0"/>
              </a:rPr>
              <a:t> the </a:t>
            </a:r>
            <a:r>
              <a:rPr lang="de-DE" sz="2800" dirty="0" err="1">
                <a:latin typeface="Georgia" panose="02040502050405020303" pitchFamily="18" charset="0"/>
              </a:rPr>
              <a:t>Deepweb</a:t>
            </a:r>
            <a:endParaRPr lang="de-DE" sz="2800" dirty="0">
              <a:latin typeface="Georgia" panose="02040502050405020303" pitchFamily="18" charset="0"/>
            </a:endParaRPr>
          </a:p>
          <a:p>
            <a:r>
              <a:rPr lang="en-GB" sz="2800" dirty="0">
                <a:latin typeface="Georgia" panose="02040502050405020303" pitchFamily="18" charset="0"/>
              </a:rPr>
              <a:t>Explain the basics of virtual currencies</a:t>
            </a:r>
          </a:p>
          <a:p>
            <a:r>
              <a:rPr lang="en-GB" sz="2800" dirty="0">
                <a:latin typeface="Georgia" panose="02040502050405020303" pitchFamily="18" charset="0"/>
              </a:rPr>
              <a:t>Identify how criminals use the various Internet applications</a:t>
            </a:r>
          </a:p>
          <a:p>
            <a:endParaRPr lang="en-US" sz="2400" dirty="0">
              <a:latin typeface="Georgia" panose="02040502050405020303" pitchFamily="18" charset="0"/>
            </a:endParaRPr>
          </a:p>
          <a:p>
            <a:endParaRPr lang="en-US" sz="2400" dirty="0">
              <a:latin typeface="Georgia" panose="02040502050405020303" pitchFamily="18" charset="0"/>
            </a:endParaRPr>
          </a:p>
          <a:p>
            <a:endParaRPr lang="en-US" sz="2400" dirty="0"/>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descr="Questions outline">
            <a:extLst>
              <a:ext uri="{FF2B5EF4-FFF2-40B4-BE49-F238E27FC236}">
                <a16:creationId xmlns:a16="http://schemas.microsoft.com/office/drawing/2014/main" id="{4BE0F2C2-256E-455A-8C8B-FE40220C83A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7" name="Title 50">
            <a:extLst>
              <a:ext uri="{FF2B5EF4-FFF2-40B4-BE49-F238E27FC236}">
                <a16:creationId xmlns:a16="http://schemas.microsoft.com/office/drawing/2014/main" id="{0719538B-494A-4AA8-AB70-A5AC390A200E}"/>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Other Applications</a:t>
            </a:r>
          </a:p>
        </p:txBody>
      </p:sp>
      <p:pic>
        <p:nvPicPr>
          <p:cNvPr id="2" name="Bild 1"/>
          <p:cNvPicPr>
            <a:picLocks noChangeAspect="1"/>
          </p:cNvPicPr>
          <p:nvPr/>
        </p:nvPicPr>
        <p:blipFill>
          <a:blip r:embed="rId4"/>
          <a:stretch>
            <a:fillRect/>
          </a:stretch>
        </p:blipFill>
        <p:spPr>
          <a:xfrm>
            <a:off x="1353984" y="1219201"/>
            <a:ext cx="6625949" cy="2092405"/>
          </a:xfrm>
          <a:prstGeom prst="rect">
            <a:avLst/>
          </a:prstGeom>
        </p:spPr>
      </p:pic>
      <p:pic>
        <p:nvPicPr>
          <p:cNvPr id="3" name="Bild 2"/>
          <p:cNvPicPr>
            <a:picLocks noChangeAspect="1"/>
          </p:cNvPicPr>
          <p:nvPr/>
        </p:nvPicPr>
        <p:blipFill>
          <a:blip r:embed="rId5"/>
          <a:stretch>
            <a:fillRect/>
          </a:stretch>
        </p:blipFill>
        <p:spPr>
          <a:xfrm>
            <a:off x="2579929" y="3382556"/>
            <a:ext cx="4324597" cy="869212"/>
          </a:xfrm>
          <a:prstGeom prst="rect">
            <a:avLst/>
          </a:prstGeom>
        </p:spPr>
      </p:pic>
      <p:pic>
        <p:nvPicPr>
          <p:cNvPr id="4" name="Bild 3"/>
          <p:cNvPicPr>
            <a:picLocks noChangeAspect="1"/>
          </p:cNvPicPr>
          <p:nvPr/>
        </p:nvPicPr>
        <p:blipFill>
          <a:blip r:embed="rId6"/>
          <a:stretch>
            <a:fillRect/>
          </a:stretch>
        </p:blipFill>
        <p:spPr>
          <a:xfrm>
            <a:off x="3699107" y="4251768"/>
            <a:ext cx="2593990" cy="1086134"/>
          </a:xfrm>
          <a:prstGeom prst="rect">
            <a:avLst/>
          </a:prstGeom>
        </p:spPr>
      </p:pic>
      <p:pic>
        <p:nvPicPr>
          <p:cNvPr id="6" name="Bild 5"/>
          <p:cNvPicPr>
            <a:picLocks noChangeAspect="1"/>
          </p:cNvPicPr>
          <p:nvPr/>
        </p:nvPicPr>
        <p:blipFill>
          <a:blip r:embed="rId7"/>
          <a:stretch>
            <a:fillRect/>
          </a:stretch>
        </p:blipFill>
        <p:spPr>
          <a:xfrm>
            <a:off x="4474487" y="5534438"/>
            <a:ext cx="895372" cy="844390"/>
          </a:xfrm>
          <a:prstGeom prst="rect">
            <a:avLst/>
          </a:prstGeom>
        </p:spPr>
      </p:pic>
    </p:spTree>
    <p:custDataLst>
      <p:tags r:id="rId1"/>
    </p:custDataLst>
    <p:extLst>
      <p:ext uri="{BB962C8B-B14F-4D97-AF65-F5344CB8AC3E}">
        <p14:creationId xmlns:p14="http://schemas.microsoft.com/office/powerpoint/2010/main" val="9964129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Questions outline">
            <a:extLst>
              <a:ext uri="{FF2B5EF4-FFF2-40B4-BE49-F238E27FC236}">
                <a16:creationId xmlns:a16="http://schemas.microsoft.com/office/drawing/2014/main" id="{EFAC1AAE-F5F4-4DFF-9749-7068997856D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8" name="Title 50">
            <a:extLst>
              <a:ext uri="{FF2B5EF4-FFF2-40B4-BE49-F238E27FC236}">
                <a16:creationId xmlns:a16="http://schemas.microsoft.com/office/drawing/2014/main" id="{902656B8-DDD5-4BE0-B144-58EEFBDA0B6A}"/>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The Internet</a:t>
            </a:r>
          </a:p>
        </p:txBody>
      </p:sp>
      <p:sp>
        <p:nvSpPr>
          <p:cNvPr id="10243" name="Rectangle 3"/>
          <p:cNvSpPr>
            <a:spLocks noGrp="1" noChangeArrowheads="1"/>
          </p:cNvSpPr>
          <p:nvPr>
            <p:ph idx="1"/>
          </p:nvPr>
        </p:nvSpPr>
        <p:spPr>
          <a:xfrm>
            <a:off x="3603811" y="1210236"/>
            <a:ext cx="5324021" cy="4311376"/>
          </a:xfrm>
        </p:spPr>
        <p:txBody>
          <a:bodyPr>
            <a:normAutofit/>
          </a:bodyPr>
          <a:lstStyle/>
          <a:p>
            <a:pPr algn="ctr">
              <a:lnSpc>
                <a:spcPct val="200000"/>
              </a:lnSpc>
              <a:buFontTx/>
              <a:buNone/>
            </a:pPr>
            <a:r>
              <a:rPr lang="en-GB" dirty="0">
                <a:latin typeface="Georgia" panose="02040502050405020303" pitchFamily="18" charset="0"/>
              </a:rPr>
              <a:t>The term</a:t>
            </a:r>
          </a:p>
          <a:p>
            <a:pPr algn="ctr">
              <a:lnSpc>
                <a:spcPct val="200000"/>
              </a:lnSpc>
              <a:buFontTx/>
              <a:buNone/>
            </a:pPr>
            <a:r>
              <a:rPr lang="en-GB" sz="3200" b="1" dirty="0">
                <a:solidFill>
                  <a:srgbClr val="FF0000"/>
                </a:solidFill>
                <a:latin typeface="Georgia" panose="02040502050405020303" pitchFamily="18" charset="0"/>
              </a:rPr>
              <a:t>INTERNET</a:t>
            </a:r>
            <a:endParaRPr lang="en-GB" b="1" dirty="0">
              <a:solidFill>
                <a:srgbClr val="FF0000"/>
              </a:solidFill>
              <a:latin typeface="Georgia" panose="02040502050405020303" pitchFamily="18" charset="0"/>
            </a:endParaRPr>
          </a:p>
          <a:p>
            <a:pPr algn="ctr">
              <a:lnSpc>
                <a:spcPct val="200000"/>
              </a:lnSpc>
              <a:buFontTx/>
              <a:buNone/>
            </a:pPr>
            <a:r>
              <a:rPr lang="en-GB" dirty="0">
                <a:solidFill>
                  <a:srgbClr val="000000"/>
                </a:solidFill>
                <a:latin typeface="Georgia" panose="02040502050405020303" pitchFamily="18" charset="0"/>
              </a:rPr>
              <a:t>comes from</a:t>
            </a:r>
          </a:p>
          <a:p>
            <a:pPr algn="ctr">
              <a:lnSpc>
                <a:spcPct val="200000"/>
              </a:lnSpc>
              <a:buFontTx/>
              <a:buNone/>
            </a:pPr>
            <a:r>
              <a:rPr lang="en-GB" sz="3200" b="1" dirty="0" err="1">
                <a:solidFill>
                  <a:srgbClr val="FF0000"/>
                </a:solidFill>
                <a:latin typeface="Georgia" panose="02040502050405020303" pitchFamily="18" charset="0"/>
              </a:rPr>
              <a:t>INTER</a:t>
            </a:r>
            <a:r>
              <a:rPr lang="en-GB" dirty="0" err="1">
                <a:latin typeface="Georgia" panose="02040502050405020303" pitchFamily="18" charset="0"/>
              </a:rPr>
              <a:t>connected</a:t>
            </a:r>
            <a:r>
              <a:rPr lang="en-GB" dirty="0">
                <a:latin typeface="Georgia" panose="02040502050405020303" pitchFamily="18" charset="0"/>
              </a:rPr>
              <a:t> </a:t>
            </a:r>
            <a:r>
              <a:rPr lang="en-GB" sz="3200" b="1" dirty="0" err="1">
                <a:solidFill>
                  <a:srgbClr val="FF0000"/>
                </a:solidFill>
                <a:latin typeface="Georgia" panose="02040502050405020303" pitchFamily="18" charset="0"/>
              </a:rPr>
              <a:t>NET</a:t>
            </a:r>
            <a:r>
              <a:rPr lang="en-GB" dirty="0" err="1">
                <a:latin typeface="Georgia" panose="02040502050405020303" pitchFamily="18" charset="0"/>
              </a:rPr>
              <a:t>work</a:t>
            </a:r>
            <a:endParaRPr lang="en-GB" dirty="0">
              <a:latin typeface="Georgia" panose="02040502050405020303" pitchFamily="18" charset="0"/>
            </a:endParaRPr>
          </a:p>
        </p:txBody>
      </p:sp>
      <p:pic>
        <p:nvPicPr>
          <p:cNvPr id="14" name="Graphic 13" descr="Internet outline">
            <a:extLst>
              <a:ext uri="{FF2B5EF4-FFF2-40B4-BE49-F238E27FC236}">
                <a16:creationId xmlns:a16="http://schemas.microsoft.com/office/drawing/2014/main" id="{E91007EB-ECC4-4120-B84B-D4E85FCE03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718" y="973566"/>
            <a:ext cx="4320989" cy="432098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p:spPr>
        <p:txBody>
          <a:bodyPr/>
          <a:lstStyle/>
          <a:p>
            <a:pPr algn="r"/>
            <a:r>
              <a:rPr lang="en-US" b="1" dirty="0">
                <a:solidFill>
                  <a:schemeClr val="bg1"/>
                </a:solidFill>
              </a:rPr>
              <a:t>Agenda</a:t>
            </a:r>
          </a:p>
        </p:txBody>
      </p:sp>
      <p:graphicFrame>
        <p:nvGraphicFramePr>
          <p:cNvPr id="8" name="Inhaltsplatzhalter 7"/>
          <p:cNvGraphicFramePr>
            <a:graphicFrameLocks noGrp="1"/>
          </p:cNvGraphicFramePr>
          <p:nvPr>
            <p:ph idx="1"/>
            <p:extLst>
              <p:ext uri="{D42A27DB-BD31-4B8C-83A1-F6EECF244321}">
                <p14:modId xmlns:p14="http://schemas.microsoft.com/office/powerpoint/2010/main" val="514851231"/>
              </p:ext>
            </p:extLst>
          </p:nvPr>
        </p:nvGraphicFramePr>
        <p:xfrm>
          <a:off x="457200" y="1134931"/>
          <a:ext cx="8513422" cy="54945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Rectangle 3"/>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The Internet</a:t>
            </a:r>
          </a:p>
        </p:txBody>
      </p:sp>
      <p:grpSp>
        <p:nvGrpSpPr>
          <p:cNvPr id="2" name="Group 5"/>
          <p:cNvGrpSpPr/>
          <p:nvPr/>
        </p:nvGrpSpPr>
        <p:grpSpPr>
          <a:xfrm>
            <a:off x="539750" y="1655762"/>
            <a:ext cx="5903913" cy="2039938"/>
            <a:chOff x="539750" y="2349500"/>
            <a:chExt cx="5903913" cy="2039938"/>
          </a:xfrm>
        </p:grpSpPr>
        <p:pic>
          <p:nvPicPr>
            <p:cNvPr id="89092" name="Picture 4" descr="morse"/>
            <p:cNvPicPr>
              <a:picLocks noChangeAspect="1" noChangeArrowheads="1"/>
            </p:cNvPicPr>
            <p:nvPr/>
          </p:nvPicPr>
          <p:blipFill>
            <a:blip r:embed="rId3" cstate="print"/>
            <a:srcRect/>
            <a:stretch>
              <a:fillRect/>
            </a:stretch>
          </p:blipFill>
          <p:spPr bwMode="auto">
            <a:xfrm>
              <a:off x="539750" y="2349500"/>
              <a:ext cx="2519363" cy="2039938"/>
            </a:xfrm>
            <a:prstGeom prst="rect">
              <a:avLst/>
            </a:prstGeom>
            <a:noFill/>
          </p:spPr>
        </p:pic>
        <p:sp>
          <p:nvSpPr>
            <p:cNvPr id="89093" name="Line 5"/>
            <p:cNvSpPr>
              <a:spLocks noChangeShapeType="1"/>
            </p:cNvSpPr>
            <p:nvPr/>
          </p:nvSpPr>
          <p:spPr bwMode="auto">
            <a:xfrm>
              <a:off x="2987675" y="3500438"/>
              <a:ext cx="3455988" cy="0"/>
            </a:xfrm>
            <a:prstGeom prst="line">
              <a:avLst/>
            </a:prstGeom>
            <a:noFill/>
            <a:ln w="76200">
              <a:solidFill>
                <a:srgbClr val="FF0000"/>
              </a:solidFill>
              <a:round/>
              <a:headEnd/>
              <a:tailEnd type="triangle" w="med" len="med"/>
            </a:ln>
            <a:effectLst/>
          </p:spPr>
          <p:txBody>
            <a:bodyPr/>
            <a:lstStyle/>
            <a:p>
              <a:endParaRPr lang="en-GB"/>
            </a:p>
          </p:txBody>
        </p:sp>
      </p:grpSp>
      <p:sp>
        <p:nvSpPr>
          <p:cNvPr id="7" name="TextBox 6"/>
          <p:cNvSpPr txBox="1"/>
          <p:nvPr/>
        </p:nvSpPr>
        <p:spPr>
          <a:xfrm>
            <a:off x="685800" y="4876800"/>
            <a:ext cx="7848600" cy="1323439"/>
          </a:xfrm>
          <a:prstGeom prst="rect">
            <a:avLst/>
          </a:prstGeom>
          <a:noFill/>
        </p:spPr>
        <p:txBody>
          <a:bodyPr wrap="square" rtlCol="0">
            <a:spAutoFit/>
          </a:bodyPr>
          <a:lstStyle/>
          <a:p>
            <a:pPr algn="ctr"/>
            <a:r>
              <a:rPr lang="en-GB" sz="4000" b="1" i="1" dirty="0"/>
              <a:t>Communication is always evolving</a:t>
            </a:r>
          </a:p>
        </p:txBody>
      </p:sp>
      <p:pic>
        <p:nvPicPr>
          <p:cNvPr id="3" name="Bild 2"/>
          <p:cNvPicPr>
            <a:picLocks noChangeAspect="1"/>
          </p:cNvPicPr>
          <p:nvPr/>
        </p:nvPicPr>
        <p:blipFill>
          <a:blip r:embed="rId4"/>
          <a:stretch>
            <a:fillRect/>
          </a:stretch>
        </p:blipFill>
        <p:spPr>
          <a:xfrm>
            <a:off x="6735233" y="1445084"/>
            <a:ext cx="1435100" cy="272323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The first INTERNET</a:t>
            </a:r>
          </a:p>
        </p:txBody>
      </p:sp>
      <p:sp>
        <p:nvSpPr>
          <p:cNvPr id="91139" name="Rectangle 3"/>
          <p:cNvSpPr>
            <a:spLocks noGrp="1" noChangeArrowheads="1"/>
          </p:cNvSpPr>
          <p:nvPr>
            <p:ph idx="1"/>
          </p:nvPr>
        </p:nvSpPr>
        <p:spPr>
          <a:xfrm>
            <a:off x="3402054" y="1428736"/>
            <a:ext cx="5284746" cy="4535487"/>
          </a:xfrm>
        </p:spPr>
        <p:txBody>
          <a:bodyPr>
            <a:normAutofit fontScale="92500" lnSpcReduction="10000"/>
          </a:bodyPr>
          <a:lstStyle/>
          <a:p>
            <a:pPr>
              <a:lnSpc>
                <a:spcPct val="150000"/>
              </a:lnSpc>
            </a:pPr>
            <a:r>
              <a:rPr lang="en-GB" dirty="0">
                <a:latin typeface="Georgia" panose="02040502050405020303" pitchFamily="18" charset="0"/>
              </a:rPr>
              <a:t> Early 1960’s</a:t>
            </a:r>
          </a:p>
          <a:p>
            <a:pPr>
              <a:lnSpc>
                <a:spcPct val="150000"/>
              </a:lnSpc>
            </a:pPr>
            <a:r>
              <a:rPr lang="en-GB" dirty="0">
                <a:latin typeface="Georgia" panose="02040502050405020303" pitchFamily="18" charset="0"/>
              </a:rPr>
              <a:t> Advanced Research Project Agency development – US Dept of Defence </a:t>
            </a:r>
          </a:p>
          <a:p>
            <a:pPr>
              <a:lnSpc>
                <a:spcPct val="150000"/>
              </a:lnSpc>
            </a:pPr>
            <a:r>
              <a:rPr lang="en-GB" dirty="0">
                <a:latin typeface="Georgia" panose="02040502050405020303" pitchFamily="18" charset="0"/>
              </a:rPr>
              <a:t> Keep working in event of war / disaster</a:t>
            </a:r>
          </a:p>
          <a:p>
            <a:pPr>
              <a:lnSpc>
                <a:spcPct val="150000"/>
              </a:lnSpc>
            </a:pPr>
            <a:r>
              <a:rPr lang="en-GB" dirty="0">
                <a:latin typeface="Georgia" panose="02040502050405020303" pitchFamily="18" charset="0"/>
              </a:rPr>
              <a:t> No single point of failure</a:t>
            </a:r>
          </a:p>
          <a:p>
            <a:pPr>
              <a:lnSpc>
                <a:spcPct val="150000"/>
              </a:lnSpc>
            </a:pPr>
            <a:r>
              <a:rPr lang="en-GB" dirty="0">
                <a:latin typeface="Georgia" panose="02040502050405020303" pitchFamily="18" charset="0"/>
              </a:rPr>
              <a:t> Interconnect variety of systems + protocols</a:t>
            </a:r>
          </a:p>
        </p:txBody>
      </p:sp>
      <p:pic>
        <p:nvPicPr>
          <p:cNvPr id="2" name="Bild 1"/>
          <p:cNvPicPr>
            <a:picLocks noChangeAspect="1"/>
          </p:cNvPicPr>
          <p:nvPr/>
        </p:nvPicPr>
        <p:blipFill rotWithShape="1">
          <a:blip r:embed="rId3"/>
          <a:srcRect l="42811"/>
          <a:stretch/>
        </p:blipFill>
        <p:spPr>
          <a:xfrm>
            <a:off x="188132" y="1385690"/>
            <a:ext cx="3213922" cy="45785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113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113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113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113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113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9"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806824" y="113273"/>
            <a:ext cx="8229600" cy="860293"/>
          </a:xfrm>
          <a:noFill/>
          <a:ln/>
        </p:spPr>
        <p:txBody>
          <a:bodyPr anchor="ctr">
            <a:normAutofit/>
          </a:bodyPr>
          <a:lstStyle/>
          <a:p>
            <a:pPr algn="r"/>
            <a:r>
              <a:rPr lang="en-GB" dirty="0">
                <a:solidFill>
                  <a:srgbClr val="FFFFFF"/>
                </a:solidFill>
                <a:latin typeface="Helvetica" panose="020B0604020202020204" pitchFamily="34" charset="0"/>
                <a:cs typeface="Arial" charset="0"/>
              </a:rPr>
              <a:t>A Brief History</a:t>
            </a:r>
          </a:p>
        </p:txBody>
      </p:sp>
      <p:sp>
        <p:nvSpPr>
          <p:cNvPr id="8195" name="Rectangle 3"/>
          <p:cNvSpPr>
            <a:spLocks noGrp="1" noChangeArrowheads="1"/>
          </p:cNvSpPr>
          <p:nvPr>
            <p:ph idx="1"/>
          </p:nvPr>
        </p:nvSpPr>
        <p:spPr>
          <a:xfrm>
            <a:off x="618067" y="1428736"/>
            <a:ext cx="8082995" cy="4679950"/>
          </a:xfrm>
          <a:noFill/>
        </p:spPr>
        <p:txBody>
          <a:bodyPr>
            <a:normAutofit/>
          </a:bodyPr>
          <a:lstStyle/>
          <a:p>
            <a:pPr marL="452438" indent="-452438">
              <a:lnSpc>
                <a:spcPct val="120000"/>
              </a:lnSpc>
              <a:spcBef>
                <a:spcPts val="0"/>
              </a:spcBef>
              <a:spcAft>
                <a:spcPts val="600"/>
              </a:spcAft>
            </a:pPr>
            <a:r>
              <a:rPr lang="en-GB" dirty="0">
                <a:solidFill>
                  <a:srgbClr val="000000"/>
                </a:solidFill>
                <a:latin typeface="Georgia" panose="02040502050405020303" pitchFamily="18" charset="0"/>
                <a:cs typeface="Arial" charset="0"/>
              </a:rPr>
              <a:t>4 Universities</a:t>
            </a:r>
          </a:p>
          <a:p>
            <a:pPr marL="804863" lvl="1" indent="-449263">
              <a:lnSpc>
                <a:spcPct val="120000"/>
              </a:lnSpc>
              <a:spcBef>
                <a:spcPts val="0"/>
              </a:spcBef>
              <a:spcAft>
                <a:spcPts val="600"/>
              </a:spcAft>
            </a:pPr>
            <a:r>
              <a:rPr lang="en-GB" dirty="0">
                <a:solidFill>
                  <a:srgbClr val="000000"/>
                </a:solidFill>
                <a:latin typeface="Georgia" panose="02040502050405020303" pitchFamily="18" charset="0"/>
                <a:cs typeface="Arial" charset="0"/>
              </a:rPr>
              <a:t>UCLA</a:t>
            </a:r>
          </a:p>
          <a:p>
            <a:pPr marL="804863" lvl="1" indent="-449263">
              <a:lnSpc>
                <a:spcPct val="120000"/>
              </a:lnSpc>
              <a:spcBef>
                <a:spcPts val="0"/>
              </a:spcBef>
              <a:spcAft>
                <a:spcPts val="600"/>
              </a:spcAft>
            </a:pPr>
            <a:r>
              <a:rPr lang="en-GB" dirty="0">
                <a:solidFill>
                  <a:srgbClr val="000000"/>
                </a:solidFill>
                <a:latin typeface="Georgia" panose="02040502050405020303" pitchFamily="18" charset="0"/>
                <a:cs typeface="Arial" charset="0"/>
              </a:rPr>
              <a:t>Stanford Research Institute</a:t>
            </a:r>
          </a:p>
          <a:p>
            <a:pPr marL="804863" lvl="1" indent="-449263">
              <a:lnSpc>
                <a:spcPct val="120000"/>
              </a:lnSpc>
              <a:spcBef>
                <a:spcPts val="0"/>
              </a:spcBef>
              <a:spcAft>
                <a:spcPts val="600"/>
              </a:spcAft>
            </a:pPr>
            <a:r>
              <a:rPr lang="en-GB" dirty="0">
                <a:solidFill>
                  <a:srgbClr val="000000"/>
                </a:solidFill>
                <a:latin typeface="Georgia" panose="02040502050405020303" pitchFamily="18" charset="0"/>
                <a:cs typeface="Arial" charset="0"/>
              </a:rPr>
              <a:t>UC Santa Barbara</a:t>
            </a:r>
          </a:p>
          <a:p>
            <a:pPr marL="804863" lvl="1" indent="-449263">
              <a:lnSpc>
                <a:spcPct val="120000"/>
              </a:lnSpc>
              <a:spcBef>
                <a:spcPts val="0"/>
              </a:spcBef>
              <a:spcAft>
                <a:spcPts val="600"/>
              </a:spcAft>
            </a:pPr>
            <a:r>
              <a:rPr lang="en-GB" dirty="0">
                <a:solidFill>
                  <a:srgbClr val="000000"/>
                </a:solidFill>
                <a:latin typeface="Georgia" panose="02040502050405020303" pitchFamily="18" charset="0"/>
                <a:cs typeface="Arial" charset="0"/>
              </a:rPr>
              <a:t>University of Utah</a:t>
            </a:r>
          </a:p>
          <a:p>
            <a:pPr marL="452438" indent="-452438">
              <a:lnSpc>
                <a:spcPct val="120000"/>
              </a:lnSpc>
              <a:spcBef>
                <a:spcPts val="0"/>
              </a:spcBef>
              <a:spcAft>
                <a:spcPts val="600"/>
              </a:spcAft>
            </a:pPr>
            <a:r>
              <a:rPr lang="en-GB" dirty="0">
                <a:solidFill>
                  <a:srgbClr val="000000"/>
                </a:solidFill>
                <a:latin typeface="Georgia" panose="02040502050405020303" pitchFamily="18" charset="0"/>
                <a:cs typeface="Arial" charset="0"/>
              </a:rPr>
              <a:t>Different protocols for different systems</a:t>
            </a:r>
          </a:p>
          <a:p>
            <a:pPr marL="452438" indent="-452438">
              <a:lnSpc>
                <a:spcPct val="120000"/>
              </a:lnSpc>
              <a:spcBef>
                <a:spcPts val="0"/>
              </a:spcBef>
              <a:spcAft>
                <a:spcPts val="600"/>
              </a:spcAft>
            </a:pPr>
            <a:r>
              <a:rPr lang="en-GB" dirty="0">
                <a:solidFill>
                  <a:srgbClr val="000000"/>
                </a:solidFill>
                <a:latin typeface="Georgia" panose="02040502050405020303" pitchFamily="18" charset="0"/>
                <a:cs typeface="Arial" charset="0"/>
              </a:rPr>
              <a:t>1973 – Stanford – early form of TCP</a:t>
            </a:r>
          </a:p>
          <a:p>
            <a:pPr marL="452438" indent="-452438">
              <a:lnSpc>
                <a:spcPct val="120000"/>
              </a:lnSpc>
              <a:spcBef>
                <a:spcPts val="0"/>
              </a:spcBef>
              <a:spcAft>
                <a:spcPts val="600"/>
              </a:spcAft>
            </a:pPr>
            <a:r>
              <a:rPr lang="en-GB" dirty="0">
                <a:solidFill>
                  <a:srgbClr val="000000"/>
                </a:solidFill>
                <a:latin typeface="Georgia" panose="02040502050405020303" pitchFamily="18" charset="0"/>
                <a:cs typeface="Arial" charset="0"/>
              </a:rPr>
              <a:t>1982 – US </a:t>
            </a:r>
            <a:r>
              <a:rPr lang="en-GB" dirty="0" err="1">
                <a:solidFill>
                  <a:srgbClr val="000000"/>
                </a:solidFill>
                <a:latin typeface="Georgia" panose="02040502050405020303" pitchFamily="18" charset="0"/>
                <a:cs typeface="Arial" charset="0"/>
              </a:rPr>
              <a:t>DoD</a:t>
            </a:r>
            <a:r>
              <a:rPr lang="en-GB" dirty="0">
                <a:solidFill>
                  <a:srgbClr val="000000"/>
                </a:solidFill>
                <a:latin typeface="Georgia" panose="02040502050405020303" pitchFamily="18" charset="0"/>
                <a:cs typeface="Arial" charset="0"/>
              </a:rPr>
              <a:t> – TCP/IP now standard </a:t>
            </a:r>
          </a:p>
          <a:p>
            <a:pPr marL="452438" indent="-452438">
              <a:lnSpc>
                <a:spcPct val="120000"/>
              </a:lnSpc>
              <a:spcBef>
                <a:spcPts val="0"/>
              </a:spcBef>
              <a:spcAft>
                <a:spcPts val="600"/>
              </a:spcAft>
            </a:pPr>
            <a:r>
              <a:rPr lang="en-GB" dirty="0">
                <a:solidFill>
                  <a:srgbClr val="000000"/>
                </a:solidFill>
                <a:latin typeface="Georgia" panose="02040502050405020303" pitchFamily="18" charset="0"/>
                <a:cs typeface="Arial" charset="0"/>
              </a:rPr>
              <a:t>Mid 1990s WWW became a viable entity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Limitations of a Network</a:t>
            </a:r>
          </a:p>
        </p:txBody>
      </p:sp>
      <p:sp>
        <p:nvSpPr>
          <p:cNvPr id="31747" name="Rectangle 3"/>
          <p:cNvSpPr>
            <a:spLocks noGrp="1" noChangeArrowheads="1"/>
          </p:cNvSpPr>
          <p:nvPr>
            <p:ph idx="1"/>
          </p:nvPr>
        </p:nvSpPr>
        <p:spPr>
          <a:xfrm>
            <a:off x="457200" y="1109134"/>
            <a:ext cx="8362950" cy="5391700"/>
          </a:xfrm>
        </p:spPr>
        <p:txBody>
          <a:bodyPr>
            <a:normAutofit/>
          </a:bodyPr>
          <a:lstStyle/>
          <a:p>
            <a:pPr marL="452438" indent="-452438"/>
            <a:r>
              <a:rPr lang="en-GB" dirty="0">
                <a:latin typeface="Georgia" panose="02040502050405020303" pitchFamily="18" charset="0"/>
              </a:rPr>
              <a:t>Networks are limited:</a:t>
            </a:r>
          </a:p>
          <a:p>
            <a:pPr marL="803275" lvl="1" indent="-354013"/>
            <a:r>
              <a:rPr lang="en-GB" dirty="0">
                <a:latin typeface="Georgia" panose="02040502050405020303" pitchFamily="18" charset="0"/>
              </a:rPr>
              <a:t>By the number of users that can belong to them</a:t>
            </a:r>
          </a:p>
          <a:p>
            <a:pPr marL="803275" lvl="1" indent="-354013"/>
            <a:r>
              <a:rPr lang="en-GB" dirty="0">
                <a:latin typeface="Georgia" panose="02040502050405020303" pitchFamily="18" charset="0"/>
              </a:rPr>
              <a:t>By the maximum geographical distance the network can span – such as an Ethernet or Wireless network</a:t>
            </a:r>
          </a:p>
          <a:p>
            <a:pPr marL="803275" lvl="1" indent="-354013"/>
            <a:r>
              <a:rPr lang="en-GB" dirty="0">
                <a:latin typeface="Georgia" panose="02040502050405020303" pitchFamily="18" charset="0"/>
              </a:rPr>
              <a:t>The availability of the network to certain environments</a:t>
            </a:r>
          </a:p>
          <a:p>
            <a:pPr marL="452438" indent="-452438"/>
            <a:r>
              <a:rPr lang="en-GB" dirty="0">
                <a:latin typeface="Georgia" panose="02040502050405020303" pitchFamily="18" charset="0"/>
              </a:rPr>
              <a:t>The Internet allows connection of these small networks into a one who’s size is virtually unlimited</a:t>
            </a:r>
          </a:p>
          <a:p>
            <a:pPr marL="452438" indent="-452438"/>
            <a:r>
              <a:rPr lang="en-GB" dirty="0">
                <a:latin typeface="Georgia" panose="02040502050405020303" pitchFamily="18" charset="0"/>
              </a:rPr>
              <a:t>It also doesn’t care what sort of network – so long as TCP/IP is accepted as a communications medium</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Network Terms</a:t>
            </a:r>
            <a:endParaRPr lang="en-US" dirty="0">
              <a:solidFill>
                <a:srgbClr val="FFFFFF"/>
              </a:solidFill>
              <a:latin typeface="Helvetica" panose="020B0604020202020204" pitchFamily="34" charset="0"/>
            </a:endParaRPr>
          </a:p>
        </p:txBody>
      </p:sp>
      <p:sp>
        <p:nvSpPr>
          <p:cNvPr id="56323" name="Rectangle 3"/>
          <p:cNvSpPr>
            <a:spLocks noGrp="1" noChangeArrowheads="1"/>
          </p:cNvSpPr>
          <p:nvPr>
            <p:ph idx="1"/>
          </p:nvPr>
        </p:nvSpPr>
        <p:spPr>
          <a:xfrm>
            <a:off x="490538" y="3559339"/>
            <a:ext cx="8102600" cy="2608112"/>
          </a:xfrm>
        </p:spPr>
        <p:txBody>
          <a:bodyPr>
            <a:noAutofit/>
          </a:bodyPr>
          <a:lstStyle/>
          <a:p>
            <a:pPr eaLnBrk="1" hangingPunct="1">
              <a:buClr>
                <a:srgbClr val="C00000"/>
              </a:buClr>
              <a:buFontTx/>
              <a:buNone/>
            </a:pPr>
            <a:r>
              <a:rPr lang="en-US" sz="2400" b="1" dirty="0">
                <a:latin typeface="Georgia" panose="02040502050405020303" pitchFamily="18" charset="0"/>
              </a:rPr>
              <a:t>Local Area Network (LAN)</a:t>
            </a:r>
          </a:p>
          <a:p>
            <a:r>
              <a:rPr lang="en-US" sz="2400" dirty="0">
                <a:latin typeface="Georgia" panose="02040502050405020303" pitchFamily="18" charset="0"/>
              </a:rPr>
              <a:t>A computer network covering a small geographic area, like a home, office, or group of buildings e.g. a school. The defining characteristics of LANs, include their much higher data-transfer rates, smaller geographic range, and lack of a need for leased telecom lines.</a:t>
            </a:r>
          </a:p>
        </p:txBody>
      </p:sp>
      <p:pic>
        <p:nvPicPr>
          <p:cNvPr id="2" name="Bild 1"/>
          <p:cNvPicPr>
            <a:picLocks noChangeAspect="1"/>
          </p:cNvPicPr>
          <p:nvPr/>
        </p:nvPicPr>
        <p:blipFill rotWithShape="1">
          <a:blip r:embed="rId3"/>
          <a:srcRect l="1445" t="555" r="1"/>
          <a:stretch/>
        </p:blipFill>
        <p:spPr>
          <a:xfrm>
            <a:off x="2828390" y="1128562"/>
            <a:ext cx="3487219" cy="2346907"/>
          </a:xfrm>
          <a:prstGeom prst="rect">
            <a:avLst/>
          </a:prstGeom>
        </p:spPr>
      </p:pic>
      <p:sp>
        <p:nvSpPr>
          <p:cNvPr id="3" name="Textfeld 2"/>
          <p:cNvSpPr txBox="1"/>
          <p:nvPr/>
        </p:nvSpPr>
        <p:spPr>
          <a:xfrm>
            <a:off x="2828390" y="2117075"/>
            <a:ext cx="3339470" cy="276999"/>
          </a:xfrm>
          <a:prstGeom prst="rect">
            <a:avLst/>
          </a:prstGeom>
          <a:solidFill>
            <a:schemeClr val="accent1">
              <a:lumMod val="20000"/>
              <a:lumOff val="80000"/>
            </a:schemeClr>
          </a:solidFill>
        </p:spPr>
        <p:txBody>
          <a:bodyPr wrap="square" rtlCol="0">
            <a:spAutoFit/>
          </a:bodyPr>
          <a:lstStyle/>
          <a:p>
            <a:pPr algn="ctr"/>
            <a:r>
              <a:rPr lang="en-US" sz="1200" b="1"/>
              <a:t>Local Area Network</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Network Terms</a:t>
            </a:r>
            <a:endParaRPr lang="en-US" dirty="0">
              <a:solidFill>
                <a:srgbClr val="FFFFFF"/>
              </a:solidFill>
              <a:latin typeface="Helvetica" panose="020B0604020202020204" pitchFamily="34" charset="0"/>
            </a:endParaRPr>
          </a:p>
        </p:txBody>
      </p:sp>
      <p:sp>
        <p:nvSpPr>
          <p:cNvPr id="56323" name="Rectangle 3"/>
          <p:cNvSpPr>
            <a:spLocks noGrp="1" noChangeArrowheads="1"/>
          </p:cNvSpPr>
          <p:nvPr>
            <p:ph idx="1"/>
          </p:nvPr>
        </p:nvSpPr>
        <p:spPr>
          <a:xfrm>
            <a:off x="299057" y="1810872"/>
            <a:ext cx="8545886" cy="4581932"/>
          </a:xfrm>
        </p:spPr>
        <p:txBody>
          <a:bodyPr>
            <a:noAutofit/>
          </a:bodyPr>
          <a:lstStyle/>
          <a:p>
            <a:pPr eaLnBrk="1" hangingPunct="1">
              <a:buClr>
                <a:srgbClr val="C00000"/>
              </a:buClr>
              <a:buFontTx/>
              <a:buNone/>
            </a:pPr>
            <a:endParaRPr lang="en-US" sz="2400" b="1" dirty="0">
              <a:latin typeface="Georgia" panose="02040502050405020303" pitchFamily="18" charset="0"/>
            </a:endParaRPr>
          </a:p>
          <a:p>
            <a:pPr eaLnBrk="1" hangingPunct="1">
              <a:buClr>
                <a:srgbClr val="C00000"/>
              </a:buClr>
              <a:buFontTx/>
              <a:buNone/>
            </a:pPr>
            <a:r>
              <a:rPr lang="en-GB" sz="2400" b="1" dirty="0">
                <a:latin typeface="Georgia" panose="02040502050405020303" pitchFamily="18" charset="0"/>
              </a:rPr>
              <a:t>Wide Area Network </a:t>
            </a:r>
          </a:p>
          <a:p>
            <a:pPr eaLnBrk="1" hangingPunct="1">
              <a:buClr>
                <a:srgbClr val="C00000"/>
              </a:buClr>
              <a:buFontTx/>
              <a:buNone/>
            </a:pPr>
            <a:r>
              <a:rPr lang="en-GB" sz="2400" b="1" dirty="0">
                <a:latin typeface="Georgia" panose="02040502050405020303" pitchFamily="18" charset="0"/>
              </a:rPr>
              <a:t>(WAN) </a:t>
            </a:r>
          </a:p>
          <a:p>
            <a:pPr eaLnBrk="1" hangingPunct="1">
              <a:buClr>
                <a:srgbClr val="C00000"/>
              </a:buClr>
              <a:buFontTx/>
              <a:buNone/>
            </a:pPr>
            <a:endParaRPr lang="en-GB" sz="2400" b="1" dirty="0">
              <a:latin typeface="Georgia" panose="02040502050405020303" pitchFamily="18" charset="0"/>
            </a:endParaRPr>
          </a:p>
          <a:p>
            <a:r>
              <a:rPr lang="en-GB" sz="2400" dirty="0">
                <a:latin typeface="Georgia" panose="02040502050405020303" pitchFamily="18" charset="0"/>
              </a:rPr>
              <a:t>A computer network that covers a broad area (i.e., any network whose communications links cross metropolitan, regional, or national boundaries). Or, less formally, a network that uses routers and public communications links. </a:t>
            </a:r>
          </a:p>
          <a:p>
            <a:r>
              <a:rPr lang="en-GB" sz="2400" dirty="0">
                <a:latin typeface="Georgia" panose="02040502050405020303" pitchFamily="18" charset="0"/>
              </a:rPr>
              <a:t>The largest and most well-known example of a WAN is the </a:t>
            </a:r>
            <a:r>
              <a:rPr lang="en-GB" sz="2400" b="1" dirty="0">
                <a:latin typeface="Georgia" panose="02040502050405020303" pitchFamily="18" charset="0"/>
              </a:rPr>
              <a:t>INTERNET</a:t>
            </a:r>
            <a:r>
              <a:rPr lang="en-GB" sz="2400" dirty="0">
                <a:latin typeface="Georgia" panose="02040502050405020303" pitchFamily="18" charset="0"/>
              </a:rPr>
              <a:t>.</a:t>
            </a:r>
            <a:endParaRPr lang="en-US" sz="2400" dirty="0">
              <a:latin typeface="Georgia" panose="02040502050405020303" pitchFamily="18" charset="0"/>
              <a:hlinkClick r:id="rId3" tooltip="Ethernet"/>
            </a:endParaRPr>
          </a:p>
        </p:txBody>
      </p:sp>
      <p:pic>
        <p:nvPicPr>
          <p:cNvPr id="2" name="Bild 1"/>
          <p:cNvPicPr>
            <a:picLocks noChangeAspect="1"/>
          </p:cNvPicPr>
          <p:nvPr/>
        </p:nvPicPr>
        <p:blipFill>
          <a:blip r:embed="rId4"/>
          <a:stretch>
            <a:fillRect/>
          </a:stretch>
        </p:blipFill>
        <p:spPr>
          <a:xfrm>
            <a:off x="4361741" y="1033239"/>
            <a:ext cx="4146045" cy="2597467"/>
          </a:xfrm>
          <a:prstGeom prst="rect">
            <a:avLst/>
          </a:prstGeom>
        </p:spPr>
      </p:pic>
    </p:spTree>
    <p:extLst>
      <p:ext uri="{BB962C8B-B14F-4D97-AF65-F5344CB8AC3E}">
        <p14:creationId xmlns:p14="http://schemas.microsoft.com/office/powerpoint/2010/main" val="751335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Network Terms</a:t>
            </a:r>
            <a:endParaRPr lang="en-US" dirty="0">
              <a:solidFill>
                <a:srgbClr val="FFFFFF"/>
              </a:solidFill>
              <a:latin typeface="Helvetica" panose="020B0604020202020204" pitchFamily="34" charset="0"/>
            </a:endParaRPr>
          </a:p>
        </p:txBody>
      </p:sp>
      <p:sp>
        <p:nvSpPr>
          <p:cNvPr id="56323" name="Rectangle 3"/>
          <p:cNvSpPr>
            <a:spLocks noGrp="1" noChangeArrowheads="1"/>
          </p:cNvSpPr>
          <p:nvPr>
            <p:ph idx="1"/>
          </p:nvPr>
        </p:nvSpPr>
        <p:spPr>
          <a:xfrm>
            <a:off x="4243294" y="1479177"/>
            <a:ext cx="4708432" cy="5137744"/>
          </a:xfrm>
        </p:spPr>
        <p:txBody>
          <a:bodyPr>
            <a:noAutofit/>
          </a:bodyPr>
          <a:lstStyle/>
          <a:p>
            <a:pPr eaLnBrk="1" hangingPunct="1">
              <a:buClr>
                <a:srgbClr val="C00000"/>
              </a:buClr>
              <a:buFontTx/>
              <a:buNone/>
            </a:pPr>
            <a:r>
              <a:rPr lang="en-GB" sz="2400" b="1" dirty="0">
                <a:latin typeface="Georgia" panose="02040502050405020303" pitchFamily="18" charset="0"/>
              </a:rPr>
              <a:t>Network address translation (NAT)</a:t>
            </a:r>
            <a:endParaRPr lang="en-GB" sz="2400" dirty="0">
              <a:latin typeface="Georgia" panose="02040502050405020303" pitchFamily="18" charset="0"/>
            </a:endParaRPr>
          </a:p>
          <a:p>
            <a:endParaRPr lang="en-GB" sz="2400" dirty="0">
              <a:latin typeface="Georgia" panose="02040502050405020303" pitchFamily="18" charset="0"/>
            </a:endParaRPr>
          </a:p>
          <a:p>
            <a:r>
              <a:rPr lang="en-GB" sz="2400" dirty="0">
                <a:latin typeface="Georgia" panose="02040502050405020303" pitchFamily="18" charset="0"/>
              </a:rPr>
              <a:t>Method of remapping one IP address space into another by modifying network packets while they are in transit across a traffic routing device.</a:t>
            </a:r>
            <a:endParaRPr lang="en-US" sz="2400" dirty="0">
              <a:latin typeface="Georgia" panose="02040502050405020303" pitchFamily="18" charset="0"/>
            </a:endParaRPr>
          </a:p>
          <a:p>
            <a:r>
              <a:rPr lang="en-US" sz="2400" dirty="0">
                <a:latin typeface="Georgia" panose="02040502050405020303" pitchFamily="18" charset="0"/>
              </a:rPr>
              <a:t>Typically used by routers to connect all computers in a LAN to the Internet while only having one public IP address</a:t>
            </a:r>
            <a:endParaRPr lang="en-GB" sz="2400" dirty="0">
              <a:latin typeface="Georgia" panose="02040502050405020303" pitchFamily="18" charset="0"/>
            </a:endParaRPr>
          </a:p>
        </p:txBody>
      </p:sp>
      <p:pic>
        <p:nvPicPr>
          <p:cNvPr id="3" name="Bild 2"/>
          <p:cNvPicPr>
            <a:picLocks noChangeAspect="1"/>
          </p:cNvPicPr>
          <p:nvPr/>
        </p:nvPicPr>
        <p:blipFill>
          <a:blip r:embed="rId3"/>
          <a:stretch>
            <a:fillRect/>
          </a:stretch>
        </p:blipFill>
        <p:spPr>
          <a:xfrm>
            <a:off x="0" y="2480235"/>
            <a:ext cx="4123765" cy="2629971"/>
          </a:xfrm>
          <a:prstGeom prst="rect">
            <a:avLst/>
          </a:prstGeom>
        </p:spPr>
      </p:pic>
    </p:spTree>
    <p:extLst>
      <p:ext uri="{BB962C8B-B14F-4D97-AF65-F5344CB8AC3E}">
        <p14:creationId xmlns:p14="http://schemas.microsoft.com/office/powerpoint/2010/main" val="23752338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Other Networking Terms</a:t>
            </a:r>
          </a:p>
        </p:txBody>
      </p:sp>
      <p:sp>
        <p:nvSpPr>
          <p:cNvPr id="3" name="Content Placeholder 2"/>
          <p:cNvSpPr>
            <a:spLocks noGrp="1"/>
          </p:cNvSpPr>
          <p:nvPr>
            <p:ph idx="1"/>
          </p:nvPr>
        </p:nvSpPr>
        <p:spPr>
          <a:xfrm>
            <a:off x="421341" y="1210734"/>
            <a:ext cx="8400925" cy="5145616"/>
          </a:xfrm>
        </p:spPr>
        <p:txBody>
          <a:bodyPr>
            <a:noAutofit/>
          </a:bodyPr>
          <a:lstStyle/>
          <a:p>
            <a:r>
              <a:rPr lang="en-GB" sz="2400" b="1" dirty="0">
                <a:latin typeface="Georgia" panose="02040502050405020303" pitchFamily="18" charset="0"/>
              </a:rPr>
              <a:t>Network Interface Controller (NIC)</a:t>
            </a:r>
            <a:r>
              <a:rPr lang="en-GB" sz="2400" dirty="0">
                <a:latin typeface="Georgia" panose="02040502050405020303" pitchFamily="18" charset="0"/>
              </a:rPr>
              <a:t> – is a circuit board or card installed into a computer that allows it to connect to a network</a:t>
            </a:r>
          </a:p>
          <a:p>
            <a:r>
              <a:rPr lang="en-GB" sz="2400" b="1" dirty="0">
                <a:latin typeface="Georgia" panose="02040502050405020303" pitchFamily="18" charset="0"/>
              </a:rPr>
              <a:t>Media Access Control (MAC) address</a:t>
            </a:r>
            <a:r>
              <a:rPr lang="en-GB" sz="2400" dirty="0">
                <a:latin typeface="Georgia" panose="02040502050405020303" pitchFamily="18" charset="0"/>
              </a:rPr>
              <a:t> – is a quasi-unique identifier assigned to most network adapters or network interface cards (</a:t>
            </a:r>
            <a:r>
              <a:rPr lang="en-GB" sz="2400" dirty="0" err="1">
                <a:latin typeface="Georgia" panose="02040502050405020303" pitchFamily="18" charset="0"/>
              </a:rPr>
              <a:t>NICs</a:t>
            </a:r>
            <a:r>
              <a:rPr lang="en-GB" sz="2400" dirty="0">
                <a:latin typeface="Georgia" panose="02040502050405020303" pitchFamily="18" charset="0"/>
              </a:rPr>
              <a:t>) by the manufacturer for identification and which provides a unique value.</a:t>
            </a:r>
          </a:p>
        </p:txBody>
      </p:sp>
      <p:pic>
        <p:nvPicPr>
          <p:cNvPr id="6" name="Bild 5"/>
          <p:cNvPicPr>
            <a:picLocks noChangeAspect="1"/>
          </p:cNvPicPr>
          <p:nvPr/>
        </p:nvPicPr>
        <p:blipFill>
          <a:blip r:embed="rId3"/>
          <a:stretch>
            <a:fillRect/>
          </a:stretch>
        </p:blipFill>
        <p:spPr>
          <a:xfrm>
            <a:off x="2579594" y="3751174"/>
            <a:ext cx="3984811" cy="2517246"/>
          </a:xfrm>
          <a:prstGeom prst="rect">
            <a:avLst/>
          </a:prstGeom>
        </p:spPr>
      </p:pic>
    </p:spTree>
    <p:extLst>
      <p:ext uri="{BB962C8B-B14F-4D97-AF65-F5344CB8AC3E}">
        <p14:creationId xmlns:p14="http://schemas.microsoft.com/office/powerpoint/2010/main" val="13399797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US" dirty="0">
                <a:solidFill>
                  <a:srgbClr val="FFFFFF"/>
                </a:solidFill>
                <a:latin typeface="Helvetica" panose="020B0604020202020204" pitchFamily="34" charset="0"/>
              </a:rPr>
              <a:t>Other Networking Terms</a:t>
            </a:r>
          </a:p>
        </p:txBody>
      </p:sp>
      <p:sp>
        <p:nvSpPr>
          <p:cNvPr id="83970" name="Rectangle 2"/>
          <p:cNvSpPr>
            <a:spLocks noGrp="1" noChangeArrowheads="1"/>
          </p:cNvSpPr>
          <p:nvPr>
            <p:ph idx="1"/>
          </p:nvPr>
        </p:nvSpPr>
        <p:spPr>
          <a:xfrm>
            <a:off x="592667" y="4092456"/>
            <a:ext cx="8194175" cy="2551254"/>
          </a:xfrm>
          <a:noFill/>
        </p:spPr>
        <p:txBody>
          <a:bodyPr>
            <a:normAutofit fontScale="85000" lnSpcReduction="10000"/>
          </a:bodyPr>
          <a:lstStyle/>
          <a:p>
            <a:pPr eaLnBrk="1" hangingPunct="1">
              <a:lnSpc>
                <a:spcPct val="80000"/>
              </a:lnSpc>
              <a:buClr>
                <a:srgbClr val="C00000"/>
              </a:buClr>
              <a:buFontTx/>
              <a:buNone/>
            </a:pPr>
            <a:r>
              <a:rPr lang="en-GB" b="1" dirty="0">
                <a:latin typeface="Georgia" panose="02040502050405020303" pitchFamily="18" charset="0"/>
              </a:rPr>
              <a:t>PORTS</a:t>
            </a:r>
          </a:p>
          <a:p>
            <a:pPr>
              <a:lnSpc>
                <a:spcPct val="120000"/>
              </a:lnSpc>
              <a:spcBef>
                <a:spcPts val="0"/>
              </a:spcBef>
              <a:spcAft>
                <a:spcPts val="600"/>
              </a:spcAft>
            </a:pPr>
            <a:r>
              <a:rPr lang="en-GB" dirty="0">
                <a:latin typeface="Georgia" panose="02040502050405020303" pitchFamily="18" charset="0"/>
              </a:rPr>
              <a:t>Represents an endpoint or "channel" for network communications</a:t>
            </a:r>
          </a:p>
          <a:p>
            <a:pPr>
              <a:lnSpc>
                <a:spcPct val="120000"/>
              </a:lnSpc>
              <a:spcBef>
                <a:spcPts val="0"/>
              </a:spcBef>
              <a:spcAft>
                <a:spcPts val="600"/>
              </a:spcAft>
            </a:pPr>
            <a:r>
              <a:rPr lang="en-GB" dirty="0">
                <a:latin typeface="Georgia" panose="02040502050405020303" pitchFamily="18" charset="0"/>
              </a:rPr>
              <a:t>Port numbers allow different applications on the same computer to utilise network resources without interfering with each other </a:t>
            </a:r>
          </a:p>
          <a:p>
            <a:pPr>
              <a:lnSpc>
                <a:spcPct val="120000"/>
              </a:lnSpc>
              <a:spcBef>
                <a:spcPts val="0"/>
              </a:spcBef>
              <a:spcAft>
                <a:spcPts val="600"/>
              </a:spcAft>
            </a:pPr>
            <a:r>
              <a:rPr lang="en-GB" dirty="0">
                <a:latin typeface="Georgia" panose="02040502050405020303" pitchFamily="18" charset="0"/>
              </a:rPr>
              <a:t>Ports are ‘virtual’ – NOT the socket you plug into!</a:t>
            </a:r>
          </a:p>
          <a:p>
            <a:pPr>
              <a:lnSpc>
                <a:spcPct val="120000"/>
              </a:lnSpc>
              <a:spcBef>
                <a:spcPts val="0"/>
              </a:spcBef>
              <a:spcAft>
                <a:spcPts val="600"/>
              </a:spcAft>
            </a:pPr>
            <a:r>
              <a:rPr lang="en-GB" dirty="0">
                <a:latin typeface="Georgia" panose="02040502050405020303" pitchFamily="18" charset="0"/>
              </a:rPr>
              <a:t>Look out for the 65,365 holes on the back of your computer!</a:t>
            </a:r>
            <a:br>
              <a:rPr lang="en-GB" dirty="0">
                <a:latin typeface="Georgia" panose="02040502050405020303" pitchFamily="18" charset="0"/>
              </a:rPr>
            </a:br>
            <a:endParaRPr lang="en-GB" dirty="0">
              <a:latin typeface="Georgia" panose="02040502050405020303" pitchFamily="18" charset="0"/>
            </a:endParaRPr>
          </a:p>
        </p:txBody>
      </p:sp>
      <p:pic>
        <p:nvPicPr>
          <p:cNvPr id="2" name="Bild 1"/>
          <p:cNvPicPr>
            <a:picLocks noChangeAspect="1"/>
          </p:cNvPicPr>
          <p:nvPr/>
        </p:nvPicPr>
        <p:blipFill>
          <a:blip r:embed="rId3"/>
          <a:stretch>
            <a:fillRect/>
          </a:stretch>
        </p:blipFill>
        <p:spPr>
          <a:xfrm>
            <a:off x="1611529" y="1100667"/>
            <a:ext cx="5483697" cy="2875597"/>
          </a:xfrm>
          <a:prstGeom prst="rect">
            <a:avLst/>
          </a:prstGeom>
        </p:spPr>
      </p:pic>
    </p:spTree>
    <p:extLst>
      <p:ext uri="{BB962C8B-B14F-4D97-AF65-F5344CB8AC3E}">
        <p14:creationId xmlns:p14="http://schemas.microsoft.com/office/powerpoint/2010/main" val="49721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Other Networking Terms</a:t>
            </a:r>
          </a:p>
        </p:txBody>
      </p:sp>
      <p:sp>
        <p:nvSpPr>
          <p:cNvPr id="3" name="Content Placeholder 2"/>
          <p:cNvSpPr>
            <a:spLocks noGrp="1"/>
          </p:cNvSpPr>
          <p:nvPr>
            <p:ph idx="1"/>
          </p:nvPr>
        </p:nvSpPr>
        <p:spPr>
          <a:xfrm>
            <a:off x="3863389" y="1168400"/>
            <a:ext cx="4823410" cy="4957763"/>
          </a:xfrm>
        </p:spPr>
        <p:txBody>
          <a:bodyPr>
            <a:normAutofit/>
          </a:bodyPr>
          <a:lstStyle/>
          <a:p>
            <a:r>
              <a:rPr lang="en-GB" b="1" dirty="0">
                <a:latin typeface="Georgia" panose="02040502050405020303" pitchFamily="18" charset="0"/>
              </a:rPr>
              <a:t>Server</a:t>
            </a:r>
            <a:r>
              <a:rPr lang="en-GB" dirty="0">
                <a:latin typeface="Georgia" panose="02040502050405020303" pitchFamily="18" charset="0"/>
              </a:rPr>
              <a:t> – is a computer or device that provides information or services to other computers on a network. Given the right software, any network connected computer can be configured as a server.  In most cases, a dedicated powerful computer designed to be “always available”.  One computer can run several services – e.g. web server, email server, file server, print server etc. </a:t>
            </a:r>
            <a:endParaRPr lang="en-US" dirty="0">
              <a:latin typeface="Georgia" panose="02040502050405020303" pitchFamily="18" charset="0"/>
            </a:endParaRPr>
          </a:p>
        </p:txBody>
      </p:sp>
      <p:pic>
        <p:nvPicPr>
          <p:cNvPr id="6" name="Bild 5"/>
          <p:cNvPicPr>
            <a:picLocks noChangeAspect="1"/>
          </p:cNvPicPr>
          <p:nvPr/>
        </p:nvPicPr>
        <p:blipFill>
          <a:blip r:embed="rId3"/>
          <a:stretch>
            <a:fillRect/>
          </a:stretch>
        </p:blipFill>
        <p:spPr>
          <a:xfrm>
            <a:off x="175078" y="1864262"/>
            <a:ext cx="3688311" cy="3129476"/>
          </a:xfrm>
          <a:prstGeom prst="rect">
            <a:avLst/>
          </a:prstGeom>
        </p:spPr>
      </p:pic>
    </p:spTree>
    <p:extLst>
      <p:ext uri="{BB962C8B-B14F-4D97-AF65-F5344CB8AC3E}">
        <p14:creationId xmlns:p14="http://schemas.microsoft.com/office/powerpoint/2010/main" val="14345533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Agenda</a:t>
            </a:r>
          </a:p>
        </p:txBody>
      </p:sp>
      <p:sp>
        <p:nvSpPr>
          <p:cNvPr id="3" name="Content Placeholder 2"/>
          <p:cNvSpPr>
            <a:spLocks noGrp="1"/>
          </p:cNvSpPr>
          <p:nvPr>
            <p:ph idx="1"/>
          </p:nvPr>
        </p:nvSpPr>
        <p:spPr>
          <a:xfrm>
            <a:off x="457200" y="1134931"/>
            <a:ext cx="8513422" cy="5494507"/>
          </a:xfrm>
        </p:spPr>
        <p:txBody>
          <a:bodyPr>
            <a:normAutofit/>
          </a:bodyPr>
          <a:lstStyle/>
          <a:p>
            <a:pPr>
              <a:buFont typeface="Arial"/>
              <a:buChar char="•"/>
            </a:pPr>
            <a:endParaRPr lang="en-US" sz="2800" b="1" dirty="0">
              <a:latin typeface="Georgia" panose="02040502050405020303" pitchFamily="18" charset="0"/>
            </a:endParaRPr>
          </a:p>
          <a:p>
            <a:pPr>
              <a:buFont typeface="Arial"/>
              <a:buChar char="•"/>
            </a:pPr>
            <a:r>
              <a:rPr lang="en-US" sz="2800" b="1" dirty="0">
                <a:latin typeface="Georgia" panose="02040502050405020303" pitchFamily="18" charset="0"/>
              </a:rPr>
              <a:t>Part One:</a:t>
            </a:r>
            <a:r>
              <a:rPr lang="en-US" sz="2800" dirty="0">
                <a:latin typeface="Georgia" panose="02040502050405020303" pitchFamily="18" charset="0"/>
              </a:rPr>
              <a:t> How The Internet Works</a:t>
            </a:r>
          </a:p>
          <a:p>
            <a:pPr lvl="2"/>
            <a:r>
              <a:rPr lang="en-US" sz="2000" dirty="0">
                <a:latin typeface="Georgia" panose="02040502050405020303" pitchFamily="18" charset="0"/>
              </a:rPr>
              <a:t>Typical Software</a:t>
            </a:r>
          </a:p>
          <a:p>
            <a:pPr lvl="2">
              <a:buFont typeface="Arial"/>
              <a:buChar char="•"/>
            </a:pPr>
            <a:r>
              <a:rPr lang="en-US" sz="2000" dirty="0">
                <a:latin typeface="Georgia" panose="02040502050405020303" pitchFamily="18" charset="0"/>
              </a:rPr>
              <a:t>Internet Basics</a:t>
            </a:r>
          </a:p>
          <a:p>
            <a:pPr lvl="2">
              <a:buFont typeface="Arial"/>
              <a:buChar char="•"/>
            </a:pPr>
            <a:r>
              <a:rPr lang="en-US" sz="2000" dirty="0">
                <a:latin typeface="Georgia" panose="02040502050405020303" pitchFamily="18" charset="0"/>
              </a:rPr>
              <a:t>The Internet – how it works</a:t>
            </a:r>
          </a:p>
          <a:p>
            <a:pPr lvl="2">
              <a:buFont typeface="Arial"/>
              <a:buChar char="•"/>
            </a:pPr>
            <a:endParaRPr lang="en-US" sz="2000" dirty="0">
              <a:latin typeface="Georgia" panose="02040502050405020303" pitchFamily="18" charset="0"/>
            </a:endParaRPr>
          </a:p>
          <a:p>
            <a:pPr>
              <a:buFont typeface="Arial"/>
              <a:buChar char="•"/>
            </a:pPr>
            <a:r>
              <a:rPr lang="en-US" sz="2800" b="1" dirty="0">
                <a:latin typeface="Georgia" panose="02040502050405020303" pitchFamily="18" charset="0"/>
              </a:rPr>
              <a:t>Part Two: </a:t>
            </a:r>
            <a:r>
              <a:rPr lang="en-US" sz="2800" dirty="0">
                <a:latin typeface="Georgia" panose="02040502050405020303" pitchFamily="18" charset="0"/>
              </a:rPr>
              <a:t>Internet Services</a:t>
            </a:r>
          </a:p>
          <a:p>
            <a:pPr lvl="2">
              <a:buFont typeface="Arial"/>
              <a:buChar char="•"/>
            </a:pPr>
            <a:r>
              <a:rPr lang="en-US" sz="2000" dirty="0">
                <a:latin typeface="Georgia" panose="02040502050405020303" pitchFamily="18" charset="0"/>
              </a:rPr>
              <a:t>World Wide Web</a:t>
            </a:r>
          </a:p>
          <a:p>
            <a:pPr lvl="2">
              <a:buFont typeface="Arial"/>
              <a:buChar char="•"/>
            </a:pPr>
            <a:r>
              <a:rPr lang="en-US" sz="2000" dirty="0">
                <a:latin typeface="Georgia" panose="02040502050405020303" pitchFamily="18" charset="0"/>
              </a:rPr>
              <a:t>Domain Names and IP Addressing</a:t>
            </a:r>
          </a:p>
          <a:p>
            <a:pPr lvl="2">
              <a:buFont typeface="Arial"/>
              <a:buChar char="•"/>
            </a:pPr>
            <a:r>
              <a:rPr lang="en-US" sz="2000" dirty="0">
                <a:latin typeface="Georgia" panose="02040502050405020303" pitchFamily="18" charset="0"/>
              </a:rPr>
              <a:t>Traces</a:t>
            </a:r>
          </a:p>
          <a:p>
            <a:pPr lvl="2">
              <a:buFont typeface="Arial"/>
              <a:buChar char="•"/>
            </a:pPr>
            <a:r>
              <a:rPr lang="en-US" sz="2000" dirty="0">
                <a:latin typeface="Georgia" panose="02040502050405020303" pitchFamily="18" charset="0"/>
              </a:rPr>
              <a:t>E-Mail</a:t>
            </a:r>
          </a:p>
        </p:txBody>
      </p:sp>
    </p:spTree>
    <p:extLst>
      <p:ext uri="{BB962C8B-B14F-4D97-AF65-F5344CB8AC3E}">
        <p14:creationId xmlns:p14="http://schemas.microsoft.com/office/powerpoint/2010/main" val="2160140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7"/>
          <p:cNvPicPr/>
          <p:nvPr/>
        </p:nvPicPr>
        <p:blipFill rotWithShape="1">
          <a:blip r:embed="rId3">
            <a:extLst>
              <a:ext uri="{28A0092B-C50C-407E-A947-70E740481C1C}">
                <a14:useLocalDpi xmlns:a14="http://schemas.microsoft.com/office/drawing/2010/main" val="0"/>
              </a:ext>
            </a:extLst>
          </a:blip>
          <a:srcRect l="14098" r="5267"/>
          <a:stretch/>
        </p:blipFill>
        <p:spPr>
          <a:xfrm>
            <a:off x="38872" y="3280337"/>
            <a:ext cx="1610967" cy="1165281"/>
          </a:xfrm>
          <a:prstGeom prst="rect">
            <a:avLst/>
          </a:prstGeom>
        </p:spPr>
      </p:pic>
      <p:pic>
        <p:nvPicPr>
          <p:cNvPr id="5" name="Bild 4"/>
          <p:cNvPicPr>
            <a:picLocks noChangeAspect="1"/>
          </p:cNvPicPr>
          <p:nvPr/>
        </p:nvPicPr>
        <p:blipFill rotWithShape="1">
          <a:blip r:embed="rId4"/>
          <a:srcRect t="6043"/>
          <a:stretch/>
        </p:blipFill>
        <p:spPr>
          <a:xfrm>
            <a:off x="-10524" y="4346271"/>
            <a:ext cx="1941085" cy="1343329"/>
          </a:xfrm>
          <a:prstGeom prst="rect">
            <a:avLst/>
          </a:prstGeom>
        </p:spPr>
      </p:pic>
      <p:pic>
        <p:nvPicPr>
          <p:cNvPr id="7" name="Picture 33"/>
          <p:cNvPicPr/>
          <p:nvPr/>
        </p:nvPicPr>
        <p:blipFill>
          <a:blip r:embed="rId5">
            <a:extLst>
              <a:ext uri="{28A0092B-C50C-407E-A947-70E740481C1C}">
                <a14:useLocalDpi xmlns:a14="http://schemas.microsoft.com/office/drawing/2010/main" val="0"/>
              </a:ext>
            </a:extLst>
          </a:blip>
          <a:stretch>
            <a:fillRect/>
          </a:stretch>
        </p:blipFill>
        <p:spPr>
          <a:xfrm>
            <a:off x="-10524" y="1717198"/>
            <a:ext cx="1610967" cy="1153804"/>
          </a:xfrm>
          <a:prstGeom prst="rect">
            <a:avLst/>
          </a:prstGeom>
        </p:spPr>
      </p:pic>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Other Networking Terms</a:t>
            </a:r>
          </a:p>
        </p:txBody>
      </p:sp>
      <p:sp>
        <p:nvSpPr>
          <p:cNvPr id="3" name="Content Placeholder 2"/>
          <p:cNvSpPr>
            <a:spLocks noGrp="1"/>
          </p:cNvSpPr>
          <p:nvPr>
            <p:ph idx="1"/>
          </p:nvPr>
        </p:nvSpPr>
        <p:spPr>
          <a:xfrm>
            <a:off x="1688711" y="1168400"/>
            <a:ext cx="6998088" cy="4957763"/>
          </a:xfrm>
        </p:spPr>
        <p:txBody>
          <a:bodyPr>
            <a:normAutofit lnSpcReduction="10000"/>
          </a:bodyPr>
          <a:lstStyle/>
          <a:p>
            <a:endParaRPr lang="en-US" b="1" dirty="0">
              <a:latin typeface="Georgia" panose="02040502050405020303" pitchFamily="18" charset="0"/>
            </a:endParaRPr>
          </a:p>
          <a:p>
            <a:r>
              <a:rPr lang="en-GB" b="1" dirty="0">
                <a:latin typeface="Georgia" panose="02040502050405020303" pitchFamily="18" charset="0"/>
              </a:rPr>
              <a:t>Network Hub</a:t>
            </a:r>
            <a:r>
              <a:rPr lang="en-GB" dirty="0">
                <a:latin typeface="Georgia" panose="02040502050405020303" pitchFamily="18" charset="0"/>
              </a:rPr>
              <a:t> - </a:t>
            </a:r>
            <a:r>
              <a:rPr lang="en-US" dirty="0">
                <a:latin typeface="Georgia" panose="02040502050405020303" pitchFamily="18" charset="0"/>
              </a:rPr>
              <a:t>or concentrator is a device for connecting multiple twisted pair or </a:t>
            </a:r>
            <a:r>
              <a:rPr lang="en-US" dirty="0" err="1">
                <a:latin typeface="Georgia" panose="02040502050405020303" pitchFamily="18" charset="0"/>
              </a:rPr>
              <a:t>fibre</a:t>
            </a:r>
            <a:r>
              <a:rPr lang="en-US" dirty="0">
                <a:latin typeface="Georgia" panose="02040502050405020303" pitchFamily="18" charset="0"/>
              </a:rPr>
              <a:t> optic Ethernet devices together, making them act as a single network segment. </a:t>
            </a:r>
          </a:p>
          <a:p>
            <a:endParaRPr lang="en-US" dirty="0">
              <a:latin typeface="Georgia" panose="02040502050405020303" pitchFamily="18" charset="0"/>
            </a:endParaRPr>
          </a:p>
          <a:p>
            <a:r>
              <a:rPr lang="en-US" b="1" dirty="0">
                <a:latin typeface="Georgia" panose="02040502050405020303" pitchFamily="18" charset="0"/>
              </a:rPr>
              <a:t>Network Switch - </a:t>
            </a:r>
            <a:r>
              <a:rPr lang="en-US" dirty="0">
                <a:latin typeface="Georgia" panose="02040502050405020303" pitchFamily="18" charset="0"/>
              </a:rPr>
              <a:t>is a computer networking device that connects network segments. </a:t>
            </a:r>
          </a:p>
          <a:p>
            <a:endParaRPr lang="en-GB" dirty="0">
              <a:latin typeface="Georgia" panose="02040502050405020303" pitchFamily="18" charset="0"/>
            </a:endParaRPr>
          </a:p>
          <a:p>
            <a:r>
              <a:rPr lang="en-GB" b="1" dirty="0">
                <a:latin typeface="Georgia" panose="02040502050405020303" pitchFamily="18" charset="0"/>
              </a:rPr>
              <a:t>Router</a:t>
            </a:r>
            <a:r>
              <a:rPr lang="en-GB" dirty="0">
                <a:latin typeface="Georgia" panose="02040502050405020303" pitchFamily="18" charset="0"/>
              </a:rPr>
              <a:t> - is a device that determines the next network point that a packet should be forwarded towards its destination. It must be connected to at least 2 networks. </a:t>
            </a:r>
          </a:p>
          <a:p>
            <a:endParaRPr lang="en-GB" dirty="0">
              <a:latin typeface="Georgia" panose="02040502050405020303" pitchFamily="18" charset="0"/>
            </a:endParaRPr>
          </a:p>
          <a:p>
            <a:endParaRPr lang="en-US" dirty="0"/>
          </a:p>
        </p:txBody>
      </p:sp>
    </p:spTree>
    <p:extLst>
      <p:ext uri="{BB962C8B-B14F-4D97-AF65-F5344CB8AC3E}">
        <p14:creationId xmlns:p14="http://schemas.microsoft.com/office/powerpoint/2010/main" val="106473131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US" dirty="0">
                <a:solidFill>
                  <a:srgbClr val="FFFFFF"/>
                </a:solidFill>
                <a:latin typeface="Helvetica" panose="020B0604020202020204" pitchFamily="34" charset="0"/>
              </a:rPr>
              <a:t>Other Networking Terms</a:t>
            </a:r>
          </a:p>
        </p:txBody>
      </p:sp>
      <p:sp>
        <p:nvSpPr>
          <p:cNvPr id="83970" name="Rectangle 2"/>
          <p:cNvSpPr>
            <a:spLocks noGrp="1" noChangeArrowheads="1"/>
          </p:cNvSpPr>
          <p:nvPr>
            <p:ph idx="1"/>
          </p:nvPr>
        </p:nvSpPr>
        <p:spPr>
          <a:xfrm>
            <a:off x="592667" y="2178424"/>
            <a:ext cx="8194175" cy="4465285"/>
          </a:xfrm>
          <a:noFill/>
        </p:spPr>
        <p:txBody>
          <a:bodyPr>
            <a:normAutofit/>
          </a:bodyPr>
          <a:lstStyle/>
          <a:p>
            <a:pPr eaLnBrk="1" hangingPunct="1">
              <a:lnSpc>
                <a:spcPct val="120000"/>
              </a:lnSpc>
              <a:spcBef>
                <a:spcPts val="0"/>
              </a:spcBef>
              <a:spcAft>
                <a:spcPts val="600"/>
              </a:spcAft>
              <a:buClr>
                <a:srgbClr val="C00000"/>
              </a:buClr>
              <a:buFontTx/>
              <a:buNone/>
            </a:pPr>
            <a:r>
              <a:rPr lang="en-GB" b="1" dirty="0">
                <a:latin typeface="Georgia" panose="02040502050405020303" pitchFamily="18" charset="0"/>
              </a:rPr>
              <a:t>BANDWIDTH</a:t>
            </a:r>
          </a:p>
          <a:p>
            <a:pPr eaLnBrk="1" hangingPunct="1">
              <a:lnSpc>
                <a:spcPct val="120000"/>
              </a:lnSpc>
              <a:spcBef>
                <a:spcPts val="0"/>
              </a:spcBef>
              <a:spcAft>
                <a:spcPts val="600"/>
              </a:spcAft>
              <a:buClr>
                <a:srgbClr val="C00000"/>
              </a:buClr>
              <a:buFontTx/>
              <a:buNone/>
            </a:pPr>
            <a:endParaRPr lang="en-GB" b="1" dirty="0">
              <a:latin typeface="Georgia" panose="02040502050405020303" pitchFamily="18" charset="0"/>
            </a:endParaRPr>
          </a:p>
          <a:p>
            <a:pPr>
              <a:lnSpc>
                <a:spcPct val="120000"/>
              </a:lnSpc>
              <a:spcBef>
                <a:spcPts val="0"/>
              </a:spcBef>
              <a:spcAft>
                <a:spcPts val="600"/>
              </a:spcAft>
            </a:pPr>
            <a:r>
              <a:rPr lang="en-GB" dirty="0">
                <a:latin typeface="Georgia" panose="02040502050405020303" pitchFamily="18" charset="0"/>
              </a:rPr>
              <a:t>The amount of information that can be carried through a phone line, cable line, satellite feed, and so on</a:t>
            </a:r>
          </a:p>
          <a:p>
            <a:pPr>
              <a:lnSpc>
                <a:spcPct val="120000"/>
              </a:lnSpc>
              <a:spcBef>
                <a:spcPts val="0"/>
              </a:spcBef>
              <a:spcAft>
                <a:spcPts val="600"/>
              </a:spcAft>
            </a:pPr>
            <a:r>
              <a:rPr lang="en-GB" dirty="0">
                <a:latin typeface="Georgia" panose="02040502050405020303" pitchFamily="18" charset="0"/>
              </a:rPr>
              <a:t>The greater the bandwidth, the greater the speed of your connection and the more your Internet experience approaches a more instant-download, TV-style experience </a:t>
            </a:r>
          </a:p>
        </p:txBody>
      </p:sp>
      <p:pic>
        <p:nvPicPr>
          <p:cNvPr id="2" name="Bild 1"/>
          <p:cNvPicPr>
            <a:picLocks noChangeAspect="1"/>
          </p:cNvPicPr>
          <p:nvPr/>
        </p:nvPicPr>
        <p:blipFill>
          <a:blip r:embed="rId3"/>
          <a:stretch>
            <a:fillRect/>
          </a:stretch>
        </p:blipFill>
        <p:spPr>
          <a:xfrm>
            <a:off x="4921624" y="1199166"/>
            <a:ext cx="3412987" cy="20665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880135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824" y="113273"/>
            <a:ext cx="8229600" cy="860293"/>
          </a:xfrm>
          <a:ln/>
        </p:spPr>
        <p:txBody>
          <a:bodyPr anchor="ctr">
            <a:normAutofit/>
          </a:bodyPr>
          <a:lstStyle/>
          <a:p>
            <a:pPr algn="r"/>
            <a:r>
              <a:rPr lang="en-US">
                <a:solidFill>
                  <a:srgbClr val="FFFFFF"/>
                </a:solidFill>
                <a:latin typeface="Helvetica" panose="020B0604020202020204" pitchFamily="34" charset="0"/>
              </a:rPr>
              <a:t>The overall picture</a:t>
            </a:r>
          </a:p>
        </p:txBody>
      </p:sp>
      <p:pic>
        <p:nvPicPr>
          <p:cNvPr id="5" name="Bild 4"/>
          <p:cNvPicPr>
            <a:picLocks noChangeAspect="1"/>
          </p:cNvPicPr>
          <p:nvPr/>
        </p:nvPicPr>
        <p:blipFill>
          <a:blip r:embed="rId3"/>
          <a:stretch>
            <a:fillRect/>
          </a:stretch>
        </p:blipFill>
        <p:spPr>
          <a:xfrm>
            <a:off x="642955" y="1190130"/>
            <a:ext cx="7858089" cy="5138661"/>
          </a:xfrm>
          <a:prstGeom prst="rect">
            <a:avLst/>
          </a:prstGeom>
        </p:spPr>
      </p:pic>
    </p:spTree>
    <p:extLst>
      <p:ext uri="{BB962C8B-B14F-4D97-AF65-F5344CB8AC3E}">
        <p14:creationId xmlns:p14="http://schemas.microsoft.com/office/powerpoint/2010/main" val="19197787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1">
            <a:extLst>
              <a:ext uri="{FF2B5EF4-FFF2-40B4-BE49-F238E27FC236}">
                <a16:creationId xmlns:a16="http://schemas.microsoft.com/office/drawing/2014/main" id="{F6B2959E-5431-A173-1837-A999A2B9910E}"/>
              </a:ext>
            </a:extLst>
          </p:cNvPr>
          <p:cNvSpPr>
            <a:spLocks noGrp="1"/>
          </p:cNvSpPr>
          <p:nvPr>
            <p:ph type="title"/>
          </p:nvPr>
        </p:nvSpPr>
        <p:spPr>
          <a:xfrm>
            <a:off x="628650" y="1111624"/>
            <a:ext cx="7886700" cy="898606"/>
          </a:xfrm>
        </p:spPr>
        <p:txBody>
          <a:bodyPr anchor="ctr">
            <a:normAutofit/>
          </a:bodyPr>
          <a:lstStyle/>
          <a:p>
            <a:pPr algn="ctr"/>
            <a:r>
              <a:rPr lang="en-US" dirty="0"/>
              <a:t>Internet Basics</a:t>
            </a:r>
          </a:p>
        </p:txBody>
      </p:sp>
      <p:pic>
        <p:nvPicPr>
          <p:cNvPr id="52" name="Graphic 51" descr="Clipboard outline">
            <a:extLst>
              <a:ext uri="{FF2B5EF4-FFF2-40B4-BE49-F238E27FC236}">
                <a16:creationId xmlns:a16="http://schemas.microsoft.com/office/drawing/2014/main" id="{E002E770-D30F-4DF6-9542-FC9C345B2D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319196"/>
            <a:ext cx="3886200" cy="3886200"/>
          </a:xfrm>
          <a:prstGeom prst="rect">
            <a:avLst/>
          </a:prstGeom>
        </p:spPr>
      </p:pic>
    </p:spTree>
    <p:extLst>
      <p:ext uri="{BB962C8B-B14F-4D97-AF65-F5344CB8AC3E}">
        <p14:creationId xmlns:p14="http://schemas.microsoft.com/office/powerpoint/2010/main" val="30810316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Warriors of the Net</a:t>
            </a:r>
          </a:p>
        </p:txBody>
      </p:sp>
      <p:pic>
        <p:nvPicPr>
          <p:cNvPr id="7" name="PBWhzz_Gn10?ecver=1"/>
          <p:cNvPicPr>
            <a:picLocks noRot="1" noChangeAspect="1"/>
          </p:cNvPicPr>
          <p:nvPr>
            <a:videoFile r:link="rId1"/>
          </p:nvPr>
        </p:nvPicPr>
        <p:blipFill rotWithShape="1">
          <a:blip r:embed="rId4"/>
          <a:srcRect r="5158"/>
          <a:stretch/>
        </p:blipFill>
        <p:spPr>
          <a:xfrm>
            <a:off x="3702" y="997710"/>
            <a:ext cx="9140298" cy="5421019"/>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Principles of the Internet</a:t>
            </a:r>
          </a:p>
        </p:txBody>
      </p:sp>
      <p:sp>
        <p:nvSpPr>
          <p:cNvPr id="96259" name="Rectangle 3"/>
          <p:cNvSpPr>
            <a:spLocks noGrp="1" noChangeArrowheads="1"/>
          </p:cNvSpPr>
          <p:nvPr>
            <p:ph idx="1"/>
          </p:nvPr>
        </p:nvSpPr>
        <p:spPr>
          <a:xfrm>
            <a:off x="381000" y="1371600"/>
            <a:ext cx="5329518" cy="4724400"/>
          </a:xfrm>
        </p:spPr>
        <p:txBody>
          <a:bodyPr/>
          <a:lstStyle/>
          <a:p>
            <a:r>
              <a:rPr lang="en-GB" sz="2800" dirty="0">
                <a:latin typeface="Georgia" panose="02040502050405020303" pitchFamily="18" charset="0"/>
              </a:rPr>
              <a:t>If any part of the Internet malfunctions or is destroyed, communication can still continue</a:t>
            </a:r>
          </a:p>
          <a:p>
            <a:r>
              <a:rPr lang="en-GB" sz="2800" dirty="0">
                <a:latin typeface="Georgia" panose="02040502050405020303" pitchFamily="18" charset="0"/>
              </a:rPr>
              <a:t>No-one owns the Internet – no organisation, no corporation, no government</a:t>
            </a:r>
          </a:p>
          <a:p>
            <a:r>
              <a:rPr lang="en-GB" sz="2800" dirty="0">
                <a:latin typeface="Georgia" panose="02040502050405020303" pitchFamily="18" charset="0"/>
              </a:rPr>
              <a:t>It is largely self regulated</a:t>
            </a:r>
          </a:p>
          <a:p>
            <a:r>
              <a:rPr lang="en-GB" sz="2800" dirty="0">
                <a:latin typeface="Georgia" panose="02040502050405020303" pitchFamily="18" charset="0"/>
              </a:rPr>
              <a:t>It all uses the same connection technology </a:t>
            </a:r>
            <a:r>
              <a:rPr lang="en-GB" sz="2800" dirty="0">
                <a:solidFill>
                  <a:schemeClr val="accent1">
                    <a:lumMod val="25000"/>
                  </a:schemeClr>
                </a:solidFill>
                <a:latin typeface="Georgia" panose="02040502050405020303" pitchFamily="18" charset="0"/>
              </a:rPr>
              <a:t>INTERNET PROTOCOL</a:t>
            </a:r>
          </a:p>
        </p:txBody>
      </p:sp>
      <p:pic>
        <p:nvPicPr>
          <p:cNvPr id="11268" name="Picture 4" descr="munzner_default_small"/>
          <p:cNvPicPr>
            <a:picLocks noChangeAspect="1" noChangeArrowheads="1"/>
          </p:cNvPicPr>
          <p:nvPr/>
        </p:nvPicPr>
        <p:blipFill>
          <a:blip r:embed="rId3" cstate="print"/>
          <a:srcRect/>
          <a:stretch>
            <a:fillRect/>
          </a:stretch>
        </p:blipFill>
        <p:spPr bwMode="auto">
          <a:xfrm>
            <a:off x="5710518" y="1886582"/>
            <a:ext cx="3427917" cy="3806324"/>
          </a:xfrm>
          <a:prstGeom prst="rect">
            <a:avLst/>
          </a:prstGeom>
          <a:noFill/>
          <a:ln w="9525">
            <a:noFill/>
            <a:miter lim="800000"/>
            <a:headEnd/>
            <a:tailEnd/>
          </a:ln>
        </p:spPr>
      </p:pic>
    </p:spTree>
    <p:extLst>
      <p:ext uri="{BB962C8B-B14F-4D97-AF65-F5344CB8AC3E}">
        <p14:creationId xmlns:p14="http://schemas.microsoft.com/office/powerpoint/2010/main" val="190570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25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625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625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625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p:cNvSpPr>
            <a:spLocks noChangeArrowheads="1"/>
          </p:cNvSpPr>
          <p:nvPr/>
        </p:nvSpPr>
        <p:spPr bwMode="auto">
          <a:xfrm>
            <a:off x="808038" y="2158529"/>
            <a:ext cx="7521575" cy="838200"/>
          </a:xfrm>
          <a:prstGeom prst="rect">
            <a:avLst/>
          </a:prstGeom>
          <a:solidFill>
            <a:srgbClr val="FF0000"/>
          </a:solidFill>
          <a:ln w="9525">
            <a:noFill/>
            <a:miter lim="800000"/>
            <a:headEnd/>
            <a:tailEnd/>
          </a:ln>
        </p:spPr>
        <p:txBody>
          <a:bodyPr wrap="none" anchor="ctr"/>
          <a:lstStyle/>
          <a:p>
            <a:pPr algn="ctr"/>
            <a:r>
              <a:rPr lang="en-GB" sz="3200" b="1" dirty="0">
                <a:solidFill>
                  <a:schemeClr val="bg1"/>
                </a:solidFill>
                <a:latin typeface="Calibri" pitchFamily="34" charset="0"/>
              </a:rPr>
              <a:t>INTERNET</a:t>
            </a:r>
          </a:p>
        </p:txBody>
      </p:sp>
      <p:sp>
        <p:nvSpPr>
          <p:cNvPr id="13316" name="Rectangle 4"/>
          <p:cNvSpPr>
            <a:spLocks noChangeArrowheads="1"/>
          </p:cNvSpPr>
          <p:nvPr/>
        </p:nvSpPr>
        <p:spPr bwMode="auto">
          <a:xfrm>
            <a:off x="808038" y="1402879"/>
            <a:ext cx="7916862" cy="809625"/>
          </a:xfrm>
          <a:prstGeom prst="rect">
            <a:avLst/>
          </a:prstGeom>
          <a:noFill/>
          <a:ln w="9525">
            <a:noFill/>
            <a:miter lim="800000"/>
            <a:headEnd/>
            <a:tailEnd/>
          </a:ln>
        </p:spPr>
        <p:txBody>
          <a:bodyPr wrap="none" anchor="ctr"/>
          <a:lstStyle/>
          <a:p>
            <a:pPr algn="ctr"/>
            <a:endParaRPr lang="en-US" sz="3200" b="1">
              <a:latin typeface="Calibri" pitchFamily="34" charset="0"/>
            </a:endParaRPr>
          </a:p>
        </p:txBody>
      </p:sp>
      <p:sp>
        <p:nvSpPr>
          <p:cNvPr id="100357" name="Rectangle 5"/>
          <p:cNvSpPr>
            <a:spLocks noChangeArrowheads="1"/>
          </p:cNvSpPr>
          <p:nvPr/>
        </p:nvSpPr>
        <p:spPr bwMode="auto">
          <a:xfrm>
            <a:off x="808038" y="1366366"/>
            <a:ext cx="990600" cy="900113"/>
          </a:xfrm>
          <a:prstGeom prst="rect">
            <a:avLst/>
          </a:prstGeom>
          <a:solidFill>
            <a:srgbClr val="FF99CC"/>
          </a:solidFill>
          <a:ln w="9525">
            <a:noFill/>
            <a:miter lim="800000"/>
            <a:headEnd/>
            <a:tailEnd/>
          </a:ln>
        </p:spPr>
        <p:txBody>
          <a:bodyPr wrap="none" anchor="ctr"/>
          <a:lstStyle/>
          <a:p>
            <a:pPr algn="ctr"/>
            <a:r>
              <a:rPr lang="en-GB" b="1">
                <a:latin typeface="Calibri" pitchFamily="34" charset="0"/>
              </a:rPr>
              <a:t>WWW</a:t>
            </a:r>
          </a:p>
        </p:txBody>
      </p:sp>
      <p:sp>
        <p:nvSpPr>
          <p:cNvPr id="100358" name="Rectangle 6"/>
          <p:cNvSpPr>
            <a:spLocks noChangeArrowheads="1"/>
          </p:cNvSpPr>
          <p:nvPr/>
        </p:nvSpPr>
        <p:spPr bwMode="auto">
          <a:xfrm>
            <a:off x="1743075" y="1366366"/>
            <a:ext cx="990600" cy="900113"/>
          </a:xfrm>
          <a:prstGeom prst="rect">
            <a:avLst/>
          </a:prstGeom>
          <a:solidFill>
            <a:srgbClr val="FFCC99"/>
          </a:solidFill>
          <a:ln w="9525">
            <a:noFill/>
            <a:miter lim="800000"/>
            <a:headEnd/>
            <a:tailEnd/>
          </a:ln>
        </p:spPr>
        <p:txBody>
          <a:bodyPr wrap="none" anchor="ctr"/>
          <a:lstStyle/>
          <a:p>
            <a:pPr algn="ctr"/>
            <a:r>
              <a:rPr lang="en-GB" b="1" dirty="0">
                <a:latin typeface="Calibri" pitchFamily="34" charset="0"/>
              </a:rPr>
              <a:t>E-mail</a:t>
            </a:r>
          </a:p>
        </p:txBody>
      </p:sp>
      <p:sp>
        <p:nvSpPr>
          <p:cNvPr id="100359" name="Rectangle 7"/>
          <p:cNvSpPr>
            <a:spLocks noChangeArrowheads="1"/>
          </p:cNvSpPr>
          <p:nvPr/>
        </p:nvSpPr>
        <p:spPr bwMode="auto">
          <a:xfrm>
            <a:off x="2679700" y="1366366"/>
            <a:ext cx="990600" cy="900113"/>
          </a:xfrm>
          <a:prstGeom prst="rect">
            <a:avLst/>
          </a:prstGeom>
          <a:solidFill>
            <a:srgbClr val="FFFF99"/>
          </a:solidFill>
          <a:ln w="9525">
            <a:noFill/>
            <a:miter lim="800000"/>
            <a:headEnd/>
            <a:tailEnd/>
          </a:ln>
        </p:spPr>
        <p:txBody>
          <a:bodyPr wrap="none" anchor="ctr"/>
          <a:lstStyle/>
          <a:p>
            <a:pPr algn="ctr"/>
            <a:r>
              <a:rPr lang="en-GB" b="1" dirty="0">
                <a:latin typeface="Calibri" pitchFamily="34" charset="0"/>
              </a:rPr>
              <a:t>Peer</a:t>
            </a:r>
          </a:p>
          <a:p>
            <a:pPr algn="ctr"/>
            <a:r>
              <a:rPr lang="en-GB" b="1" dirty="0">
                <a:latin typeface="Calibri" pitchFamily="34" charset="0"/>
              </a:rPr>
              <a:t>2</a:t>
            </a:r>
          </a:p>
          <a:p>
            <a:pPr algn="ctr"/>
            <a:r>
              <a:rPr lang="en-GB" b="1" dirty="0">
                <a:latin typeface="Calibri" pitchFamily="34" charset="0"/>
              </a:rPr>
              <a:t>Peer</a:t>
            </a:r>
          </a:p>
        </p:txBody>
      </p:sp>
      <p:sp>
        <p:nvSpPr>
          <p:cNvPr id="100360" name="Rectangle 8"/>
          <p:cNvSpPr>
            <a:spLocks noChangeArrowheads="1"/>
          </p:cNvSpPr>
          <p:nvPr/>
        </p:nvSpPr>
        <p:spPr bwMode="auto">
          <a:xfrm>
            <a:off x="3616325" y="1366366"/>
            <a:ext cx="990600" cy="900113"/>
          </a:xfrm>
          <a:prstGeom prst="rect">
            <a:avLst/>
          </a:prstGeom>
          <a:solidFill>
            <a:srgbClr val="CCFFCC"/>
          </a:solidFill>
          <a:ln w="9525">
            <a:noFill/>
            <a:miter lim="800000"/>
            <a:headEnd/>
            <a:tailEnd/>
          </a:ln>
        </p:spPr>
        <p:txBody>
          <a:bodyPr wrap="none" anchor="ctr"/>
          <a:lstStyle/>
          <a:p>
            <a:pPr algn="ctr"/>
            <a:r>
              <a:rPr lang="en-GB" b="1">
                <a:latin typeface="Calibri" pitchFamily="34" charset="0"/>
              </a:rPr>
              <a:t>FTP</a:t>
            </a:r>
          </a:p>
        </p:txBody>
      </p:sp>
      <p:sp>
        <p:nvSpPr>
          <p:cNvPr id="100361" name="Rectangle 9"/>
          <p:cNvSpPr>
            <a:spLocks noChangeArrowheads="1"/>
          </p:cNvSpPr>
          <p:nvPr/>
        </p:nvSpPr>
        <p:spPr bwMode="auto">
          <a:xfrm>
            <a:off x="4551363" y="1366366"/>
            <a:ext cx="990600" cy="900113"/>
          </a:xfrm>
          <a:prstGeom prst="rect">
            <a:avLst/>
          </a:prstGeom>
          <a:solidFill>
            <a:srgbClr val="99CCFF"/>
          </a:solidFill>
          <a:ln w="9525">
            <a:noFill/>
            <a:miter lim="800000"/>
            <a:headEnd/>
            <a:tailEnd/>
          </a:ln>
        </p:spPr>
        <p:txBody>
          <a:bodyPr wrap="none" anchor="ctr"/>
          <a:lstStyle/>
          <a:p>
            <a:pPr algn="ctr"/>
            <a:r>
              <a:rPr lang="en-GB" sz="1400" b="1" dirty="0">
                <a:latin typeface="Calibri" pitchFamily="34" charset="0"/>
              </a:rPr>
              <a:t>Social </a:t>
            </a:r>
          </a:p>
          <a:p>
            <a:pPr algn="ctr"/>
            <a:r>
              <a:rPr lang="en-GB" sz="1400" b="1" dirty="0">
                <a:latin typeface="Calibri" pitchFamily="34" charset="0"/>
              </a:rPr>
              <a:t>Networking</a:t>
            </a:r>
          </a:p>
        </p:txBody>
      </p:sp>
      <p:sp>
        <p:nvSpPr>
          <p:cNvPr id="100362" name="Rectangle 10"/>
          <p:cNvSpPr>
            <a:spLocks noChangeArrowheads="1"/>
          </p:cNvSpPr>
          <p:nvPr/>
        </p:nvSpPr>
        <p:spPr bwMode="auto">
          <a:xfrm>
            <a:off x="5487988" y="1366366"/>
            <a:ext cx="990600" cy="900113"/>
          </a:xfrm>
          <a:prstGeom prst="rect">
            <a:avLst/>
          </a:prstGeom>
          <a:solidFill>
            <a:srgbClr val="CC99FF"/>
          </a:solidFill>
          <a:ln w="9525">
            <a:noFill/>
            <a:miter lim="800000"/>
            <a:headEnd/>
            <a:tailEnd/>
          </a:ln>
        </p:spPr>
        <p:txBody>
          <a:bodyPr wrap="none" anchor="ctr"/>
          <a:lstStyle/>
          <a:p>
            <a:pPr algn="ctr"/>
            <a:r>
              <a:rPr lang="en-GB" b="1" dirty="0">
                <a:latin typeface="Calibri" pitchFamily="34" charset="0"/>
              </a:rPr>
              <a:t>IRC</a:t>
            </a:r>
          </a:p>
        </p:txBody>
      </p:sp>
      <p:sp>
        <p:nvSpPr>
          <p:cNvPr id="100363" name="Rectangle 11"/>
          <p:cNvSpPr>
            <a:spLocks noChangeArrowheads="1"/>
          </p:cNvSpPr>
          <p:nvPr/>
        </p:nvSpPr>
        <p:spPr bwMode="auto">
          <a:xfrm>
            <a:off x="6424613" y="1366366"/>
            <a:ext cx="990600" cy="900113"/>
          </a:xfrm>
          <a:prstGeom prst="rect">
            <a:avLst/>
          </a:prstGeom>
          <a:solidFill>
            <a:srgbClr val="99FF99"/>
          </a:solidFill>
          <a:ln w="9525">
            <a:noFill/>
            <a:miter lim="800000"/>
            <a:headEnd/>
            <a:tailEnd/>
          </a:ln>
        </p:spPr>
        <p:txBody>
          <a:bodyPr wrap="none" anchor="ctr"/>
          <a:lstStyle/>
          <a:p>
            <a:pPr algn="ctr"/>
            <a:r>
              <a:rPr lang="en-GB" sz="1400" b="1" dirty="0">
                <a:latin typeface="Calibri" pitchFamily="34" charset="0"/>
              </a:rPr>
              <a:t>Instant </a:t>
            </a:r>
          </a:p>
          <a:p>
            <a:pPr algn="ctr"/>
            <a:r>
              <a:rPr lang="en-GB" sz="1400" b="1" dirty="0">
                <a:latin typeface="Calibri" pitchFamily="34" charset="0"/>
              </a:rPr>
              <a:t>Messenger</a:t>
            </a:r>
          </a:p>
        </p:txBody>
      </p:sp>
      <p:sp>
        <p:nvSpPr>
          <p:cNvPr id="100364" name="Rectangle 12"/>
          <p:cNvSpPr>
            <a:spLocks noChangeArrowheads="1"/>
          </p:cNvSpPr>
          <p:nvPr/>
        </p:nvSpPr>
        <p:spPr bwMode="auto">
          <a:xfrm>
            <a:off x="7359650" y="1366366"/>
            <a:ext cx="990600" cy="900113"/>
          </a:xfrm>
          <a:prstGeom prst="rect">
            <a:avLst/>
          </a:prstGeom>
          <a:solidFill>
            <a:srgbClr val="FFCC66"/>
          </a:solidFill>
          <a:ln w="9525">
            <a:noFill/>
            <a:miter lim="800000"/>
            <a:headEnd/>
            <a:tailEnd/>
          </a:ln>
        </p:spPr>
        <p:txBody>
          <a:bodyPr wrap="none" anchor="ctr"/>
          <a:lstStyle/>
          <a:p>
            <a:pPr algn="ctr"/>
            <a:r>
              <a:rPr lang="en-GB" b="1" dirty="0">
                <a:latin typeface="Calibri" pitchFamily="34" charset="0"/>
              </a:rPr>
              <a:t>VOIP</a:t>
            </a:r>
          </a:p>
        </p:txBody>
      </p:sp>
      <p:sp>
        <p:nvSpPr>
          <p:cNvPr id="14" name="Rectangle 2"/>
          <p:cNvSpPr txBox="1">
            <a:spLocks noChangeArrowheads="1"/>
          </p:cNvSpPr>
          <p:nvPr/>
        </p:nvSpPr>
        <p:spPr>
          <a:xfrm>
            <a:off x="808038" y="0"/>
            <a:ext cx="8229600" cy="1143000"/>
          </a:xfrm>
          <a:prstGeom prst="rect">
            <a:avLst/>
          </a:prstGeom>
        </p:spPr>
        <p:txBody>
          <a:bodyPr vert="horz" lIns="91440" tIns="45720" rIns="91440" bIns="45720" rtlCol="0" anchor="ctr">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lang="en-GB" sz="4000" b="1" dirty="0">
                <a:solidFill>
                  <a:schemeClr val="bg1"/>
                </a:solidFill>
                <a:ea typeface="+mj-ea"/>
                <a:cs typeface="+mj-cs"/>
              </a:rPr>
              <a:t>What belongs to the Internet?</a:t>
            </a:r>
            <a:endParaRPr kumimoji="0" lang="en-GB" sz="4000" b="1" i="0" u="none" strike="noStrike" kern="1200" cap="none" spc="0" normalizeH="0" baseline="0" noProof="0" dirty="0">
              <a:ln>
                <a:noFill/>
              </a:ln>
              <a:solidFill>
                <a:schemeClr val="bg1"/>
              </a:solidFill>
              <a:effectLst/>
              <a:uLnTx/>
              <a:uFillTx/>
              <a:ea typeface="+mj-ea"/>
              <a:cs typeface="+mj-cs"/>
            </a:endParaRPr>
          </a:p>
        </p:txBody>
      </p:sp>
      <p:pic>
        <p:nvPicPr>
          <p:cNvPr id="16" name="Picture 4" descr="Motorway - empty"/>
          <p:cNvPicPr>
            <a:picLocks noChangeAspect="1" noChangeArrowheads="1"/>
          </p:cNvPicPr>
          <p:nvPr/>
        </p:nvPicPr>
        <p:blipFill>
          <a:blip r:embed="rId3" cstate="print"/>
          <a:srcRect/>
          <a:stretch>
            <a:fillRect/>
          </a:stretch>
        </p:blipFill>
        <p:spPr bwMode="auto">
          <a:xfrm>
            <a:off x="2853118" y="3022129"/>
            <a:ext cx="4387089" cy="3290317"/>
          </a:xfrm>
          <a:prstGeom prst="rect">
            <a:avLst/>
          </a:prstGeom>
          <a:noFill/>
          <a:ln w="9525">
            <a:noFill/>
            <a:miter lim="800000"/>
            <a:headEnd/>
            <a:tailEnd/>
          </a:ln>
        </p:spPr>
      </p:pic>
    </p:spTree>
    <p:extLst>
      <p:ext uri="{BB962C8B-B14F-4D97-AF65-F5344CB8AC3E}">
        <p14:creationId xmlns:p14="http://schemas.microsoft.com/office/powerpoint/2010/main" val="369551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00357"/>
                                        </p:tgtEl>
                                        <p:attrNameLst>
                                          <p:attrName>style.visibility</p:attrName>
                                        </p:attrNameLst>
                                      </p:cBhvr>
                                      <p:to>
                                        <p:strVal val="visible"/>
                                      </p:to>
                                    </p:set>
                                    <p:anim calcmode="lin" valueType="num">
                                      <p:cBhvr additive="base">
                                        <p:cTn id="7" dur="500" fill="hold"/>
                                        <p:tgtEl>
                                          <p:spTgt spid="100357"/>
                                        </p:tgtEl>
                                        <p:attrNameLst>
                                          <p:attrName>ppt_x</p:attrName>
                                        </p:attrNameLst>
                                      </p:cBhvr>
                                      <p:tavLst>
                                        <p:tav tm="0">
                                          <p:val>
                                            <p:strVal val="#ppt_x"/>
                                          </p:val>
                                        </p:tav>
                                        <p:tav tm="100000">
                                          <p:val>
                                            <p:strVal val="#ppt_x"/>
                                          </p:val>
                                        </p:tav>
                                      </p:tavLst>
                                    </p:anim>
                                    <p:anim calcmode="lin" valueType="num">
                                      <p:cBhvr additive="base">
                                        <p:cTn id="8" dur="500" fill="hold"/>
                                        <p:tgtEl>
                                          <p:spTgt spid="10035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00358"/>
                                        </p:tgtEl>
                                        <p:attrNameLst>
                                          <p:attrName>style.visibility</p:attrName>
                                        </p:attrNameLst>
                                      </p:cBhvr>
                                      <p:to>
                                        <p:strVal val="visible"/>
                                      </p:to>
                                    </p:set>
                                    <p:anim calcmode="lin" valueType="num">
                                      <p:cBhvr additive="base">
                                        <p:cTn id="13" dur="500" fill="hold"/>
                                        <p:tgtEl>
                                          <p:spTgt spid="100358"/>
                                        </p:tgtEl>
                                        <p:attrNameLst>
                                          <p:attrName>ppt_x</p:attrName>
                                        </p:attrNameLst>
                                      </p:cBhvr>
                                      <p:tavLst>
                                        <p:tav tm="0">
                                          <p:val>
                                            <p:strVal val="#ppt_x"/>
                                          </p:val>
                                        </p:tav>
                                        <p:tav tm="100000">
                                          <p:val>
                                            <p:strVal val="#ppt_x"/>
                                          </p:val>
                                        </p:tav>
                                      </p:tavLst>
                                    </p:anim>
                                    <p:anim calcmode="lin" valueType="num">
                                      <p:cBhvr additive="base">
                                        <p:cTn id="14" dur="500" fill="hold"/>
                                        <p:tgtEl>
                                          <p:spTgt spid="10035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00359"/>
                                        </p:tgtEl>
                                        <p:attrNameLst>
                                          <p:attrName>style.visibility</p:attrName>
                                        </p:attrNameLst>
                                      </p:cBhvr>
                                      <p:to>
                                        <p:strVal val="visible"/>
                                      </p:to>
                                    </p:set>
                                    <p:anim calcmode="lin" valueType="num">
                                      <p:cBhvr additive="base">
                                        <p:cTn id="19" dur="500" fill="hold"/>
                                        <p:tgtEl>
                                          <p:spTgt spid="100359"/>
                                        </p:tgtEl>
                                        <p:attrNameLst>
                                          <p:attrName>ppt_x</p:attrName>
                                        </p:attrNameLst>
                                      </p:cBhvr>
                                      <p:tavLst>
                                        <p:tav tm="0">
                                          <p:val>
                                            <p:strVal val="#ppt_x"/>
                                          </p:val>
                                        </p:tav>
                                        <p:tav tm="100000">
                                          <p:val>
                                            <p:strVal val="#ppt_x"/>
                                          </p:val>
                                        </p:tav>
                                      </p:tavLst>
                                    </p:anim>
                                    <p:anim calcmode="lin" valueType="num">
                                      <p:cBhvr additive="base">
                                        <p:cTn id="20" dur="500" fill="hold"/>
                                        <p:tgtEl>
                                          <p:spTgt spid="100359"/>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00360"/>
                                        </p:tgtEl>
                                        <p:attrNameLst>
                                          <p:attrName>style.visibility</p:attrName>
                                        </p:attrNameLst>
                                      </p:cBhvr>
                                      <p:to>
                                        <p:strVal val="visible"/>
                                      </p:to>
                                    </p:set>
                                    <p:anim calcmode="lin" valueType="num">
                                      <p:cBhvr additive="base">
                                        <p:cTn id="25" dur="500" fill="hold"/>
                                        <p:tgtEl>
                                          <p:spTgt spid="100360"/>
                                        </p:tgtEl>
                                        <p:attrNameLst>
                                          <p:attrName>ppt_x</p:attrName>
                                        </p:attrNameLst>
                                      </p:cBhvr>
                                      <p:tavLst>
                                        <p:tav tm="0">
                                          <p:val>
                                            <p:strVal val="#ppt_x"/>
                                          </p:val>
                                        </p:tav>
                                        <p:tav tm="100000">
                                          <p:val>
                                            <p:strVal val="#ppt_x"/>
                                          </p:val>
                                        </p:tav>
                                      </p:tavLst>
                                    </p:anim>
                                    <p:anim calcmode="lin" valueType="num">
                                      <p:cBhvr additive="base">
                                        <p:cTn id="26" dur="500" fill="hold"/>
                                        <p:tgtEl>
                                          <p:spTgt spid="100360"/>
                                        </p:tgtEl>
                                        <p:attrNameLst>
                                          <p:attrName>ppt_y</p:attrName>
                                        </p:attrNameLst>
                                      </p:cBhvr>
                                      <p:tavLst>
                                        <p:tav tm="0">
                                          <p:val>
                                            <p:strVal val="0-#ppt_h/2"/>
                                          </p:val>
                                        </p:tav>
                                        <p:tav tm="100000">
                                          <p:val>
                                            <p:strVal val="#ppt_y"/>
                                          </p:val>
                                        </p:tav>
                                      </p:tavLst>
                                    </p:anim>
                                  </p:childTnLst>
                                </p:cTn>
                              </p:par>
                            </p:childTnLst>
                          </p:cTn>
                        </p:par>
                        <p:par>
                          <p:cTn id="27" fill="hold">
                            <p:stCondLst>
                              <p:cond delay="500"/>
                            </p:stCondLst>
                            <p:childTnLst>
                              <p:par>
                                <p:cTn id="28" presetID="2" presetClass="entr" presetSubtype="1" fill="hold" grpId="0" nodeType="afterEffect">
                                  <p:stCondLst>
                                    <p:cond delay="0"/>
                                  </p:stCondLst>
                                  <p:childTnLst>
                                    <p:set>
                                      <p:cBhvr>
                                        <p:cTn id="29" dur="1" fill="hold">
                                          <p:stCondLst>
                                            <p:cond delay="0"/>
                                          </p:stCondLst>
                                        </p:cTn>
                                        <p:tgtEl>
                                          <p:spTgt spid="100361"/>
                                        </p:tgtEl>
                                        <p:attrNameLst>
                                          <p:attrName>style.visibility</p:attrName>
                                        </p:attrNameLst>
                                      </p:cBhvr>
                                      <p:to>
                                        <p:strVal val="visible"/>
                                      </p:to>
                                    </p:set>
                                    <p:anim calcmode="lin" valueType="num">
                                      <p:cBhvr additive="base">
                                        <p:cTn id="30" dur="500" fill="hold"/>
                                        <p:tgtEl>
                                          <p:spTgt spid="100361"/>
                                        </p:tgtEl>
                                        <p:attrNameLst>
                                          <p:attrName>ppt_x</p:attrName>
                                        </p:attrNameLst>
                                      </p:cBhvr>
                                      <p:tavLst>
                                        <p:tav tm="0">
                                          <p:val>
                                            <p:strVal val="#ppt_x"/>
                                          </p:val>
                                        </p:tav>
                                        <p:tav tm="100000">
                                          <p:val>
                                            <p:strVal val="#ppt_x"/>
                                          </p:val>
                                        </p:tav>
                                      </p:tavLst>
                                    </p:anim>
                                    <p:anim calcmode="lin" valueType="num">
                                      <p:cBhvr additive="base">
                                        <p:cTn id="31" dur="500" fill="hold"/>
                                        <p:tgtEl>
                                          <p:spTgt spid="100361"/>
                                        </p:tgtEl>
                                        <p:attrNameLst>
                                          <p:attrName>ppt_y</p:attrName>
                                        </p:attrNameLst>
                                      </p:cBhvr>
                                      <p:tavLst>
                                        <p:tav tm="0">
                                          <p:val>
                                            <p:strVal val="0-#ppt_h/2"/>
                                          </p:val>
                                        </p:tav>
                                        <p:tav tm="100000">
                                          <p:val>
                                            <p:strVal val="#ppt_y"/>
                                          </p:val>
                                        </p:tav>
                                      </p:tavLst>
                                    </p:anim>
                                  </p:childTnLst>
                                </p:cTn>
                              </p:par>
                            </p:childTnLst>
                          </p:cTn>
                        </p:par>
                        <p:par>
                          <p:cTn id="32" fill="hold">
                            <p:stCondLst>
                              <p:cond delay="1000"/>
                            </p:stCondLst>
                            <p:childTnLst>
                              <p:par>
                                <p:cTn id="33" presetID="2" presetClass="entr" presetSubtype="1" fill="hold" grpId="0" nodeType="afterEffect">
                                  <p:stCondLst>
                                    <p:cond delay="0"/>
                                  </p:stCondLst>
                                  <p:childTnLst>
                                    <p:set>
                                      <p:cBhvr>
                                        <p:cTn id="34" dur="1" fill="hold">
                                          <p:stCondLst>
                                            <p:cond delay="0"/>
                                          </p:stCondLst>
                                        </p:cTn>
                                        <p:tgtEl>
                                          <p:spTgt spid="100362"/>
                                        </p:tgtEl>
                                        <p:attrNameLst>
                                          <p:attrName>style.visibility</p:attrName>
                                        </p:attrNameLst>
                                      </p:cBhvr>
                                      <p:to>
                                        <p:strVal val="visible"/>
                                      </p:to>
                                    </p:set>
                                    <p:anim calcmode="lin" valueType="num">
                                      <p:cBhvr additive="base">
                                        <p:cTn id="35" dur="500" fill="hold"/>
                                        <p:tgtEl>
                                          <p:spTgt spid="100362"/>
                                        </p:tgtEl>
                                        <p:attrNameLst>
                                          <p:attrName>ppt_x</p:attrName>
                                        </p:attrNameLst>
                                      </p:cBhvr>
                                      <p:tavLst>
                                        <p:tav tm="0">
                                          <p:val>
                                            <p:strVal val="#ppt_x"/>
                                          </p:val>
                                        </p:tav>
                                        <p:tav tm="100000">
                                          <p:val>
                                            <p:strVal val="#ppt_x"/>
                                          </p:val>
                                        </p:tav>
                                      </p:tavLst>
                                    </p:anim>
                                    <p:anim calcmode="lin" valueType="num">
                                      <p:cBhvr additive="base">
                                        <p:cTn id="36" dur="500" fill="hold"/>
                                        <p:tgtEl>
                                          <p:spTgt spid="100362"/>
                                        </p:tgtEl>
                                        <p:attrNameLst>
                                          <p:attrName>ppt_y</p:attrName>
                                        </p:attrNameLst>
                                      </p:cBhvr>
                                      <p:tavLst>
                                        <p:tav tm="0">
                                          <p:val>
                                            <p:strVal val="0-#ppt_h/2"/>
                                          </p:val>
                                        </p:tav>
                                        <p:tav tm="100000">
                                          <p:val>
                                            <p:strVal val="#ppt_y"/>
                                          </p:val>
                                        </p:tav>
                                      </p:tavLst>
                                    </p:anim>
                                  </p:childTnLst>
                                </p:cTn>
                              </p:par>
                            </p:childTnLst>
                          </p:cTn>
                        </p:par>
                        <p:par>
                          <p:cTn id="37" fill="hold">
                            <p:stCondLst>
                              <p:cond delay="1500"/>
                            </p:stCondLst>
                            <p:childTnLst>
                              <p:par>
                                <p:cTn id="38" presetID="2" presetClass="entr" presetSubtype="1" fill="hold" grpId="0" nodeType="afterEffect">
                                  <p:stCondLst>
                                    <p:cond delay="0"/>
                                  </p:stCondLst>
                                  <p:childTnLst>
                                    <p:set>
                                      <p:cBhvr>
                                        <p:cTn id="39" dur="1" fill="hold">
                                          <p:stCondLst>
                                            <p:cond delay="0"/>
                                          </p:stCondLst>
                                        </p:cTn>
                                        <p:tgtEl>
                                          <p:spTgt spid="100363"/>
                                        </p:tgtEl>
                                        <p:attrNameLst>
                                          <p:attrName>style.visibility</p:attrName>
                                        </p:attrNameLst>
                                      </p:cBhvr>
                                      <p:to>
                                        <p:strVal val="visible"/>
                                      </p:to>
                                    </p:set>
                                    <p:anim calcmode="lin" valueType="num">
                                      <p:cBhvr additive="base">
                                        <p:cTn id="40" dur="500" fill="hold"/>
                                        <p:tgtEl>
                                          <p:spTgt spid="100363"/>
                                        </p:tgtEl>
                                        <p:attrNameLst>
                                          <p:attrName>ppt_x</p:attrName>
                                        </p:attrNameLst>
                                      </p:cBhvr>
                                      <p:tavLst>
                                        <p:tav tm="0">
                                          <p:val>
                                            <p:strVal val="#ppt_x"/>
                                          </p:val>
                                        </p:tav>
                                        <p:tav tm="100000">
                                          <p:val>
                                            <p:strVal val="#ppt_x"/>
                                          </p:val>
                                        </p:tav>
                                      </p:tavLst>
                                    </p:anim>
                                    <p:anim calcmode="lin" valueType="num">
                                      <p:cBhvr additive="base">
                                        <p:cTn id="41" dur="500" fill="hold"/>
                                        <p:tgtEl>
                                          <p:spTgt spid="100363"/>
                                        </p:tgtEl>
                                        <p:attrNameLst>
                                          <p:attrName>ppt_y</p:attrName>
                                        </p:attrNameLst>
                                      </p:cBhvr>
                                      <p:tavLst>
                                        <p:tav tm="0">
                                          <p:val>
                                            <p:strVal val="0-#ppt_h/2"/>
                                          </p:val>
                                        </p:tav>
                                        <p:tav tm="100000">
                                          <p:val>
                                            <p:strVal val="#ppt_y"/>
                                          </p:val>
                                        </p:tav>
                                      </p:tavLst>
                                    </p:anim>
                                  </p:childTnLst>
                                </p:cTn>
                              </p:par>
                            </p:childTnLst>
                          </p:cTn>
                        </p:par>
                        <p:par>
                          <p:cTn id="42" fill="hold">
                            <p:stCondLst>
                              <p:cond delay="2000"/>
                            </p:stCondLst>
                            <p:childTnLst>
                              <p:par>
                                <p:cTn id="43" presetID="2" presetClass="entr" presetSubtype="1" fill="hold" grpId="0" nodeType="afterEffect">
                                  <p:stCondLst>
                                    <p:cond delay="0"/>
                                  </p:stCondLst>
                                  <p:childTnLst>
                                    <p:set>
                                      <p:cBhvr>
                                        <p:cTn id="44" dur="1" fill="hold">
                                          <p:stCondLst>
                                            <p:cond delay="0"/>
                                          </p:stCondLst>
                                        </p:cTn>
                                        <p:tgtEl>
                                          <p:spTgt spid="100364"/>
                                        </p:tgtEl>
                                        <p:attrNameLst>
                                          <p:attrName>style.visibility</p:attrName>
                                        </p:attrNameLst>
                                      </p:cBhvr>
                                      <p:to>
                                        <p:strVal val="visible"/>
                                      </p:to>
                                    </p:set>
                                    <p:anim calcmode="lin" valueType="num">
                                      <p:cBhvr additive="base">
                                        <p:cTn id="45" dur="500" fill="hold"/>
                                        <p:tgtEl>
                                          <p:spTgt spid="100364"/>
                                        </p:tgtEl>
                                        <p:attrNameLst>
                                          <p:attrName>ppt_x</p:attrName>
                                        </p:attrNameLst>
                                      </p:cBhvr>
                                      <p:tavLst>
                                        <p:tav tm="0">
                                          <p:val>
                                            <p:strVal val="#ppt_x"/>
                                          </p:val>
                                        </p:tav>
                                        <p:tav tm="100000">
                                          <p:val>
                                            <p:strVal val="#ppt_x"/>
                                          </p:val>
                                        </p:tav>
                                      </p:tavLst>
                                    </p:anim>
                                    <p:anim calcmode="lin" valueType="num">
                                      <p:cBhvr additive="base">
                                        <p:cTn id="46" dur="500" fill="hold"/>
                                        <p:tgtEl>
                                          <p:spTgt spid="100364"/>
                                        </p:tgtEl>
                                        <p:attrNameLst>
                                          <p:attrName>ppt_y</p:attrName>
                                        </p:attrNameLst>
                                      </p:cBhvr>
                                      <p:tavLst>
                                        <p:tav tm="0">
                                          <p:val>
                                            <p:strVal val="0-#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dissolve">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7" grpId="0" animBg="1"/>
      <p:bldP spid="100358" grpId="0" animBg="1"/>
      <p:bldP spid="100359" grpId="0" animBg="1"/>
      <p:bldP spid="100360" grpId="0" animBg="1"/>
      <p:bldP spid="100361" grpId="0" animBg="1"/>
      <p:bldP spid="100362" grpId="0" animBg="1"/>
      <p:bldP spid="100363" grpId="0" animBg="1"/>
      <p:bldP spid="10036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Internet Protocols</a:t>
            </a:r>
          </a:p>
        </p:txBody>
      </p:sp>
      <p:sp>
        <p:nvSpPr>
          <p:cNvPr id="3" name="Content Placeholder 2"/>
          <p:cNvSpPr>
            <a:spLocks noGrp="1"/>
          </p:cNvSpPr>
          <p:nvPr>
            <p:ph idx="1"/>
          </p:nvPr>
        </p:nvSpPr>
        <p:spPr>
          <a:xfrm>
            <a:off x="457200" y="1261534"/>
            <a:ext cx="8229600" cy="4864630"/>
          </a:xfrm>
        </p:spPr>
        <p:txBody>
          <a:bodyPr>
            <a:normAutofit/>
          </a:bodyPr>
          <a:lstStyle/>
          <a:p>
            <a:r>
              <a:rPr lang="en-GB" dirty="0">
                <a:latin typeface="Georgia" panose="02040502050405020303" pitchFamily="18" charset="0"/>
              </a:rPr>
              <a:t>There are quite a few of these of which the most important is the Internet Protocol (IP). </a:t>
            </a:r>
          </a:p>
          <a:p>
            <a:r>
              <a:rPr lang="en-GB" dirty="0">
                <a:latin typeface="Georgia" panose="02040502050405020303" pitchFamily="18" charset="0"/>
              </a:rPr>
              <a:t>Each computer connected to the Internet MUST use it. </a:t>
            </a:r>
          </a:p>
          <a:p>
            <a:r>
              <a:rPr lang="en-GB" dirty="0">
                <a:latin typeface="Georgia" panose="02040502050405020303" pitchFamily="18" charset="0"/>
              </a:rPr>
              <a:t>An IP Address is your Internet ‘telephone number’ and without an IP Addresses you would not be able to use the Internet. </a:t>
            </a:r>
          </a:p>
          <a:p>
            <a:r>
              <a:rPr lang="en-GB" dirty="0">
                <a:latin typeface="Georgia" panose="02040502050405020303" pitchFamily="18" charset="0"/>
              </a:rPr>
              <a:t>Different applications and services use different protocols to communicate across networks, some are: HTTP – </a:t>
            </a:r>
            <a:r>
              <a:rPr lang="en-GB" dirty="0" err="1">
                <a:latin typeface="Georgia" panose="02040502050405020303" pitchFamily="18" charset="0"/>
              </a:rPr>
              <a:t>HyperText</a:t>
            </a:r>
            <a:r>
              <a:rPr lang="en-GB" dirty="0">
                <a:latin typeface="Georgia" panose="02040502050405020303" pitchFamily="18" charset="0"/>
              </a:rPr>
              <a:t> Transfer Protocol; SMTP – Simple Mail Transfer Protocol; FTP – File Transfer Protocol; NNTP – Network News Transfer Protocol. </a:t>
            </a:r>
          </a:p>
          <a:p>
            <a:endParaRPr lang="en-US" dirty="0"/>
          </a:p>
        </p:txBody>
      </p:sp>
    </p:spTree>
    <p:extLst>
      <p:ext uri="{BB962C8B-B14F-4D97-AF65-F5344CB8AC3E}">
        <p14:creationId xmlns:p14="http://schemas.microsoft.com/office/powerpoint/2010/main" val="1989185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4"/>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Connecting to the Internet</a:t>
            </a:r>
          </a:p>
        </p:txBody>
      </p:sp>
      <p:sp>
        <p:nvSpPr>
          <p:cNvPr id="103426" name="Rectangle 2"/>
          <p:cNvSpPr>
            <a:spLocks noGrp="1" noChangeArrowheads="1"/>
          </p:cNvSpPr>
          <p:nvPr>
            <p:ph idx="1"/>
          </p:nvPr>
        </p:nvSpPr>
        <p:spPr>
          <a:xfrm>
            <a:off x="628650" y="1210235"/>
            <a:ext cx="7886700" cy="4966728"/>
          </a:xfrm>
        </p:spPr>
        <p:txBody>
          <a:bodyPr/>
          <a:lstStyle/>
          <a:p>
            <a:pPr>
              <a:buClr>
                <a:srgbClr val="C00000"/>
              </a:buClr>
              <a:buFontTx/>
              <a:buNone/>
            </a:pPr>
            <a:r>
              <a:rPr lang="en-GB" dirty="0">
                <a:latin typeface="Georgia" panose="02040502050405020303" pitchFamily="18" charset="0"/>
              </a:rPr>
              <a:t>Most people connect through an ISP</a:t>
            </a:r>
          </a:p>
          <a:p>
            <a:pPr lvl="1">
              <a:buClr>
                <a:srgbClr val="C00000"/>
              </a:buClr>
              <a:buNone/>
            </a:pPr>
            <a:endParaRPr lang="en-GB" sz="1800" b="1" dirty="0">
              <a:latin typeface="Georgia" panose="02040502050405020303" pitchFamily="18" charset="0"/>
            </a:endParaRPr>
          </a:p>
          <a:p>
            <a:pPr>
              <a:buClr>
                <a:srgbClr val="C00000"/>
              </a:buClr>
              <a:buFontTx/>
              <a:buNone/>
            </a:pPr>
            <a:r>
              <a:rPr lang="en-GB" dirty="0">
                <a:latin typeface="Georgia" panose="02040502050405020303" pitchFamily="18" charset="0"/>
              </a:rPr>
              <a:t>How do they connect?</a:t>
            </a:r>
          </a:p>
          <a:p>
            <a:pPr lvl="1"/>
            <a:r>
              <a:rPr lang="en-GB" sz="2000" b="1" dirty="0">
                <a:latin typeface="Georgia" panose="02040502050405020303" pitchFamily="18" charset="0"/>
              </a:rPr>
              <a:t>Dial-up </a:t>
            </a:r>
          </a:p>
          <a:p>
            <a:pPr lvl="1"/>
            <a:r>
              <a:rPr lang="en-GB" sz="2000" b="1" dirty="0">
                <a:latin typeface="Georgia" panose="02040502050405020303" pitchFamily="18" charset="0"/>
              </a:rPr>
              <a:t>Broadband (xDSL)</a:t>
            </a:r>
          </a:p>
          <a:p>
            <a:pPr lvl="1"/>
            <a:r>
              <a:rPr lang="en-GB" sz="2000" b="1" dirty="0">
                <a:latin typeface="Georgia" panose="02040502050405020303" pitchFamily="18" charset="0"/>
              </a:rPr>
              <a:t>Fiber</a:t>
            </a:r>
          </a:p>
          <a:p>
            <a:pPr lvl="1"/>
            <a:r>
              <a:rPr lang="en-GB" sz="2000" b="1" dirty="0">
                <a:latin typeface="Georgia" panose="02040502050405020303" pitchFamily="18" charset="0"/>
              </a:rPr>
              <a:t>ISDN</a:t>
            </a:r>
          </a:p>
          <a:p>
            <a:pPr lvl="1"/>
            <a:r>
              <a:rPr lang="en-GB" sz="2000" b="1" dirty="0">
                <a:latin typeface="Georgia" panose="02040502050405020303" pitchFamily="18" charset="0"/>
              </a:rPr>
              <a:t>Cable TV</a:t>
            </a:r>
          </a:p>
          <a:p>
            <a:pPr lvl="1"/>
            <a:r>
              <a:rPr lang="en-GB" sz="2000" b="1" dirty="0">
                <a:latin typeface="Georgia" panose="02040502050405020303" pitchFamily="18" charset="0"/>
              </a:rPr>
              <a:t>Wireless hotspot</a:t>
            </a:r>
          </a:p>
          <a:p>
            <a:pPr lvl="1"/>
            <a:r>
              <a:rPr lang="en-GB" sz="2000" b="1" dirty="0">
                <a:latin typeface="Georgia" panose="02040502050405020303" pitchFamily="18" charset="0"/>
              </a:rPr>
              <a:t>Satellite</a:t>
            </a:r>
          </a:p>
        </p:txBody>
      </p:sp>
      <p:pic>
        <p:nvPicPr>
          <p:cNvPr id="103430" name="Picture 6" descr="600x740"/>
          <p:cNvPicPr>
            <a:picLocks noChangeAspect="1" noChangeArrowheads="1"/>
          </p:cNvPicPr>
          <p:nvPr/>
        </p:nvPicPr>
        <p:blipFill>
          <a:blip r:embed="rId3" cstate="print"/>
          <a:srcRect/>
          <a:stretch>
            <a:fillRect/>
          </a:stretch>
        </p:blipFill>
        <p:spPr bwMode="auto">
          <a:xfrm>
            <a:off x="3953435" y="2869474"/>
            <a:ext cx="2728353" cy="3364639"/>
          </a:xfrm>
          <a:prstGeom prst="rect">
            <a:avLst/>
          </a:prstGeom>
          <a:noFill/>
          <a:ln w="9525">
            <a:noFill/>
            <a:miter lim="800000"/>
            <a:headEnd/>
            <a:tailEnd/>
          </a:ln>
        </p:spPr>
      </p:pic>
      <p:pic>
        <p:nvPicPr>
          <p:cNvPr id="103432" name="Picture 8" descr="wirelessuser"/>
          <p:cNvPicPr>
            <a:picLocks noChangeAspect="1" noChangeArrowheads="1"/>
          </p:cNvPicPr>
          <p:nvPr/>
        </p:nvPicPr>
        <p:blipFill>
          <a:blip r:embed="rId4" cstate="print"/>
          <a:srcRect/>
          <a:stretch>
            <a:fillRect/>
          </a:stretch>
        </p:blipFill>
        <p:spPr bwMode="auto">
          <a:xfrm>
            <a:off x="6681788" y="1153085"/>
            <a:ext cx="2342497" cy="2356957"/>
          </a:xfrm>
          <a:prstGeom prst="rect">
            <a:avLst/>
          </a:prstGeom>
          <a:noFill/>
          <a:ln w="9525">
            <a:noFill/>
            <a:miter lim="800000"/>
            <a:headEnd/>
            <a:tailEnd/>
          </a:ln>
        </p:spPr>
      </p:pic>
    </p:spTree>
    <p:extLst>
      <p:ext uri="{BB962C8B-B14F-4D97-AF65-F5344CB8AC3E}">
        <p14:creationId xmlns:p14="http://schemas.microsoft.com/office/powerpoint/2010/main" val="165220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342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342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342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3426">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342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3426">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3426">
                                            <p:txEl>
                                              <p:pRg st="7" end="7"/>
                                            </p:txEl>
                                          </p:spTgt>
                                        </p:tgtEl>
                                        <p:attrNameLst>
                                          <p:attrName>style.visibility</p:attrName>
                                        </p:attrNameLst>
                                      </p:cBhvr>
                                      <p:to>
                                        <p:strVal val="visible"/>
                                      </p:to>
                                    </p:set>
                                  </p:childTnLst>
                                </p:cTn>
                              </p:par>
                              <p:par>
                                <p:cTn id="29" presetID="9" presetClass="entr" presetSubtype="0" fill="hold" nodeType="withEffect">
                                  <p:stCondLst>
                                    <p:cond delay="0"/>
                                  </p:stCondLst>
                                  <p:childTnLst>
                                    <p:set>
                                      <p:cBhvr>
                                        <p:cTn id="30" dur="1" fill="hold">
                                          <p:stCondLst>
                                            <p:cond delay="0"/>
                                          </p:stCondLst>
                                        </p:cTn>
                                        <p:tgtEl>
                                          <p:spTgt spid="103430"/>
                                        </p:tgtEl>
                                        <p:attrNameLst>
                                          <p:attrName>style.visibility</p:attrName>
                                        </p:attrNameLst>
                                      </p:cBhvr>
                                      <p:to>
                                        <p:strVal val="visible"/>
                                      </p:to>
                                    </p:set>
                                    <p:animEffect transition="in" filter="dissolve">
                                      <p:cBhvr>
                                        <p:cTn id="31" dur="500"/>
                                        <p:tgtEl>
                                          <p:spTgt spid="103430"/>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03426">
                                            <p:txEl>
                                              <p:pRg st="8" end="8"/>
                                            </p:txEl>
                                          </p:spTgt>
                                        </p:tgtEl>
                                        <p:attrNameLst>
                                          <p:attrName>style.visibility</p:attrName>
                                        </p:attrNameLst>
                                      </p:cBhvr>
                                      <p:to>
                                        <p:strVal val="visible"/>
                                      </p:to>
                                    </p:set>
                                  </p:childTnLst>
                                </p:cTn>
                              </p:par>
                              <p:par>
                                <p:cTn id="36" presetID="9" presetClass="entr" presetSubtype="0" fill="hold" nodeType="withEffect">
                                  <p:stCondLst>
                                    <p:cond delay="0"/>
                                  </p:stCondLst>
                                  <p:childTnLst>
                                    <p:set>
                                      <p:cBhvr>
                                        <p:cTn id="37" dur="1" fill="hold">
                                          <p:stCondLst>
                                            <p:cond delay="0"/>
                                          </p:stCondLst>
                                        </p:cTn>
                                        <p:tgtEl>
                                          <p:spTgt spid="103432"/>
                                        </p:tgtEl>
                                        <p:attrNameLst>
                                          <p:attrName>style.visibility</p:attrName>
                                        </p:attrNameLst>
                                      </p:cBhvr>
                                      <p:to>
                                        <p:strVal val="visible"/>
                                      </p:to>
                                    </p:set>
                                    <p:animEffect transition="in" filter="dissolve">
                                      <p:cBhvr>
                                        <p:cTn id="38" dur="500"/>
                                        <p:tgtEl>
                                          <p:spTgt spid="103432"/>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342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Internet Service Provider (ISP)</a:t>
            </a:r>
          </a:p>
        </p:txBody>
      </p:sp>
      <p:sp>
        <p:nvSpPr>
          <p:cNvPr id="16387" name="Rectangle 3"/>
          <p:cNvSpPr>
            <a:spLocks noGrp="1" noChangeArrowheads="1"/>
          </p:cNvSpPr>
          <p:nvPr>
            <p:ph type="body" sz="half" idx="2"/>
          </p:nvPr>
        </p:nvSpPr>
        <p:spPr>
          <a:xfrm>
            <a:off x="1285852" y="1571612"/>
            <a:ext cx="6786610" cy="3714776"/>
          </a:xfrm>
          <a:noFill/>
        </p:spPr>
        <p:txBody>
          <a:bodyPr lIns="54000">
            <a:normAutofit/>
          </a:bodyPr>
          <a:lstStyle/>
          <a:p>
            <a:pPr marL="452438" indent="-452438"/>
            <a:r>
              <a:rPr lang="en-GB" dirty="0">
                <a:latin typeface="Georgia" panose="02040502050405020303" pitchFamily="18" charset="0"/>
              </a:rPr>
              <a:t>Commercial organisations</a:t>
            </a:r>
          </a:p>
          <a:p>
            <a:pPr marL="452438" indent="-452438"/>
            <a:r>
              <a:rPr lang="en-GB" dirty="0">
                <a:latin typeface="Georgia" panose="02040502050405020303" pitchFamily="18" charset="0"/>
              </a:rPr>
              <a:t>Rent out access to the Internet</a:t>
            </a:r>
          </a:p>
          <a:p>
            <a:pPr marL="452438" indent="-452438"/>
            <a:r>
              <a:rPr lang="en-GB" dirty="0">
                <a:latin typeface="Georgia" panose="02040502050405020303" pitchFamily="18" charset="0"/>
              </a:rPr>
              <a:t>Approximately 14,000 + worldwide</a:t>
            </a:r>
          </a:p>
          <a:p>
            <a:pPr marL="452438" indent="-452438"/>
            <a:r>
              <a:rPr lang="en-GB" dirty="0">
                <a:latin typeface="Georgia" panose="02040502050405020303" pitchFamily="18" charset="0"/>
              </a:rPr>
              <a:t>They keep records</a:t>
            </a:r>
          </a:p>
          <a:p>
            <a:pPr marL="803275" lvl="1" indent="-354013"/>
            <a:r>
              <a:rPr lang="en-GB" sz="2600" dirty="0">
                <a:latin typeface="Georgia" panose="02040502050405020303" pitchFamily="18" charset="0"/>
              </a:rPr>
              <a:t>But how long?</a:t>
            </a:r>
          </a:p>
          <a:p>
            <a:pPr marL="803275" lvl="1" indent="-354013"/>
            <a:r>
              <a:rPr lang="en-GB" sz="2600" dirty="0">
                <a:latin typeface="Georgia" panose="02040502050405020303" pitchFamily="18" charset="0"/>
              </a:rPr>
              <a:t>Interception?</a:t>
            </a:r>
          </a:p>
        </p:txBody>
      </p:sp>
    </p:spTree>
    <p:extLst>
      <p:ext uri="{BB962C8B-B14F-4D97-AF65-F5344CB8AC3E}">
        <p14:creationId xmlns:p14="http://schemas.microsoft.com/office/powerpoint/2010/main" val="392077786"/>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Agenda</a:t>
            </a:r>
          </a:p>
        </p:txBody>
      </p:sp>
      <p:sp>
        <p:nvSpPr>
          <p:cNvPr id="3" name="Content Placeholder 2"/>
          <p:cNvSpPr>
            <a:spLocks noGrp="1"/>
          </p:cNvSpPr>
          <p:nvPr>
            <p:ph idx="1"/>
          </p:nvPr>
        </p:nvSpPr>
        <p:spPr>
          <a:xfrm>
            <a:off x="457200" y="1134931"/>
            <a:ext cx="8513422" cy="5494507"/>
          </a:xfrm>
        </p:spPr>
        <p:txBody>
          <a:bodyPr>
            <a:normAutofit/>
          </a:bodyPr>
          <a:lstStyle/>
          <a:p>
            <a:pPr>
              <a:buFont typeface="Arial"/>
              <a:buChar char="•"/>
            </a:pPr>
            <a:r>
              <a:rPr lang="en-US" sz="2800" b="1" dirty="0">
                <a:latin typeface="Georgia" panose="02040502050405020303" pitchFamily="18" charset="0"/>
              </a:rPr>
              <a:t>Part Three:</a:t>
            </a:r>
            <a:r>
              <a:rPr lang="en-US" sz="2800" dirty="0">
                <a:latin typeface="Georgia" panose="02040502050405020303" pitchFamily="18" charset="0"/>
              </a:rPr>
              <a:t> Other Relevant Internet Applications</a:t>
            </a:r>
          </a:p>
          <a:p>
            <a:pPr lvl="2">
              <a:buFont typeface="Arial"/>
              <a:buChar char="•"/>
            </a:pPr>
            <a:r>
              <a:rPr lang="en-US" sz="2054" dirty="0">
                <a:latin typeface="Georgia" panose="02040502050405020303" pitchFamily="18" charset="0"/>
              </a:rPr>
              <a:t>Online Storage</a:t>
            </a:r>
          </a:p>
          <a:p>
            <a:pPr lvl="2">
              <a:buFont typeface="Arial"/>
              <a:buChar char="•"/>
            </a:pPr>
            <a:r>
              <a:rPr lang="en-US" sz="2054" dirty="0">
                <a:latin typeface="Georgia" panose="02040502050405020303" pitchFamily="18" charset="0"/>
              </a:rPr>
              <a:t>“Dead Letter” Box</a:t>
            </a:r>
          </a:p>
          <a:p>
            <a:pPr lvl="2">
              <a:buFont typeface="Arial"/>
              <a:buChar char="•"/>
            </a:pPr>
            <a:r>
              <a:rPr lang="en-US" sz="2054" dirty="0">
                <a:latin typeface="Georgia" panose="02040502050405020303" pitchFamily="18" charset="0"/>
              </a:rPr>
              <a:t>Newsgroups</a:t>
            </a:r>
          </a:p>
          <a:p>
            <a:pPr lvl="2">
              <a:buFont typeface="Arial"/>
              <a:buChar char="•"/>
            </a:pPr>
            <a:r>
              <a:rPr lang="en-US" sz="2054" dirty="0">
                <a:latin typeface="Georgia" panose="02040502050405020303" pitchFamily="18" charset="0"/>
              </a:rPr>
              <a:t>Social Networking</a:t>
            </a:r>
          </a:p>
          <a:p>
            <a:pPr lvl="2">
              <a:buFont typeface="Arial"/>
              <a:buChar char="•"/>
            </a:pPr>
            <a:r>
              <a:rPr lang="en-US" sz="2054" dirty="0">
                <a:latin typeface="Georgia" panose="02040502050405020303" pitchFamily="18" charset="0"/>
              </a:rPr>
              <a:t>Online Gaming</a:t>
            </a:r>
          </a:p>
          <a:p>
            <a:pPr lvl="2">
              <a:buFont typeface="Arial"/>
              <a:buChar char="•"/>
            </a:pPr>
            <a:r>
              <a:rPr lang="en-US" sz="2054" dirty="0">
                <a:latin typeface="Georgia" panose="02040502050405020303" pitchFamily="18" charset="0"/>
              </a:rPr>
              <a:t>Virtual currencies</a:t>
            </a:r>
          </a:p>
          <a:p>
            <a:pPr lvl="2">
              <a:buFont typeface="Arial"/>
              <a:buChar char="•"/>
            </a:pPr>
            <a:r>
              <a:rPr lang="en-US" sz="2054" dirty="0">
                <a:latin typeface="Georgia" panose="02040502050405020303" pitchFamily="18" charset="0"/>
              </a:rPr>
              <a:t>Internet Anonymity</a:t>
            </a:r>
          </a:p>
          <a:p>
            <a:pPr lvl="3">
              <a:buFont typeface="Arial"/>
              <a:buChar char="•"/>
            </a:pPr>
            <a:r>
              <a:rPr lang="en-US" sz="2054" dirty="0">
                <a:latin typeface="Georgia" panose="02040502050405020303" pitchFamily="18" charset="0"/>
              </a:rPr>
              <a:t>Proxies / TOR network</a:t>
            </a:r>
          </a:p>
          <a:p>
            <a:pPr lvl="3">
              <a:buFont typeface="Arial"/>
              <a:buChar char="•"/>
            </a:pPr>
            <a:r>
              <a:rPr lang="en-US" sz="2054" dirty="0">
                <a:latin typeface="Georgia" panose="02040502050405020303" pitchFamily="18" charset="0"/>
              </a:rPr>
              <a:t>E-Mail</a:t>
            </a:r>
          </a:p>
          <a:p>
            <a:pPr lvl="2"/>
            <a:r>
              <a:rPr lang="en-US" sz="2054" dirty="0">
                <a:latin typeface="Georgia" panose="02040502050405020303" pitchFamily="18" charset="0"/>
              </a:rPr>
              <a:t>Internet of things</a:t>
            </a:r>
          </a:p>
          <a:p>
            <a:pPr>
              <a:buFont typeface="Arial"/>
              <a:buChar char="•"/>
            </a:pPr>
            <a:r>
              <a:rPr lang="en-US" sz="2854" b="1" dirty="0">
                <a:latin typeface="Georgia" panose="02040502050405020303" pitchFamily="18" charset="0"/>
              </a:rPr>
              <a:t>Part Four:</a:t>
            </a:r>
            <a:r>
              <a:rPr lang="en-US" sz="2854" dirty="0">
                <a:latin typeface="Georgia" panose="02040502050405020303" pitchFamily="18" charset="0"/>
              </a:rPr>
              <a:t> Internet Crimes</a:t>
            </a:r>
          </a:p>
          <a:p>
            <a:r>
              <a:rPr lang="en-US" sz="2811" dirty="0">
                <a:latin typeface="Georgia" panose="02040502050405020303" pitchFamily="18" charset="0"/>
              </a:rPr>
              <a:t>Summary</a:t>
            </a:r>
          </a:p>
          <a:p>
            <a:pPr lvl="2">
              <a:buFont typeface="Arial"/>
              <a:buChar char="•"/>
            </a:pPr>
            <a:endParaRPr lang="en-US" sz="20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Global Internet Facts - 2008</a:t>
            </a:r>
          </a:p>
        </p:txBody>
      </p:sp>
      <p:pic>
        <p:nvPicPr>
          <p:cNvPr id="89090" name="Picture 2" descr="C:\Users\Jim\AppData\Local\Temp\scl1.PNG"/>
          <p:cNvPicPr>
            <a:picLocks noChangeAspect="1" noChangeArrowheads="1"/>
          </p:cNvPicPr>
          <p:nvPr/>
        </p:nvPicPr>
        <p:blipFill>
          <a:blip r:embed="rId3" cstate="print"/>
          <a:srcRect/>
          <a:stretch>
            <a:fillRect/>
          </a:stretch>
        </p:blipFill>
        <p:spPr bwMode="auto">
          <a:xfrm>
            <a:off x="1667435" y="1073260"/>
            <a:ext cx="6269087" cy="5243235"/>
          </a:xfrm>
          <a:prstGeom prst="rect">
            <a:avLst/>
          </a:prstGeom>
          <a:noFill/>
        </p:spPr>
      </p:pic>
    </p:spTree>
    <p:extLst>
      <p:ext uri="{BB962C8B-B14F-4D97-AF65-F5344CB8AC3E}">
        <p14:creationId xmlns:p14="http://schemas.microsoft.com/office/powerpoint/2010/main" val="39477447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Global Internet Facts - 2016</a:t>
            </a:r>
          </a:p>
        </p:txBody>
      </p:sp>
      <p:pic>
        <p:nvPicPr>
          <p:cNvPr id="3" name="Bild 2"/>
          <p:cNvPicPr>
            <a:picLocks noChangeAspect="1"/>
          </p:cNvPicPr>
          <p:nvPr/>
        </p:nvPicPr>
        <p:blipFill>
          <a:blip r:embed="rId3"/>
          <a:stretch>
            <a:fillRect/>
          </a:stretch>
        </p:blipFill>
        <p:spPr>
          <a:xfrm>
            <a:off x="2041547" y="1180077"/>
            <a:ext cx="5760153" cy="5113147"/>
          </a:xfrm>
          <a:prstGeom prst="rect">
            <a:avLst/>
          </a:prstGeom>
        </p:spPr>
      </p:pic>
    </p:spTree>
    <p:extLst>
      <p:ext uri="{BB962C8B-B14F-4D97-AF65-F5344CB8AC3E}">
        <p14:creationId xmlns:p14="http://schemas.microsoft.com/office/powerpoint/2010/main" val="409527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C55BD24F-501C-6D5A-1321-FD84D33724D3}"/>
              </a:ext>
            </a:extLst>
          </p:cNvPr>
          <p:cNvSpPr>
            <a:spLocks noGrp="1"/>
          </p:cNvSpPr>
          <p:nvPr>
            <p:ph type="title"/>
          </p:nvPr>
        </p:nvSpPr>
        <p:spPr>
          <a:xfrm>
            <a:off x="628650" y="1111624"/>
            <a:ext cx="7886700" cy="898606"/>
          </a:xfrm>
        </p:spPr>
        <p:txBody>
          <a:bodyPr>
            <a:normAutofit/>
          </a:bodyPr>
          <a:lstStyle/>
          <a:p>
            <a:pPr algn="ctr"/>
            <a:r>
              <a:rPr lang="en-US" sz="4000" b="1" dirty="0"/>
              <a:t>IP Addressing </a:t>
            </a:r>
            <a:endParaRPr lang="en-US" dirty="0"/>
          </a:p>
        </p:txBody>
      </p:sp>
      <p:pic>
        <p:nvPicPr>
          <p:cNvPr id="50" name="Graphic 49" descr="Clipboard outline">
            <a:extLst>
              <a:ext uri="{FF2B5EF4-FFF2-40B4-BE49-F238E27FC236}">
                <a16:creationId xmlns:a16="http://schemas.microsoft.com/office/drawing/2014/main" id="{FC1124E2-4069-4282-ABDA-B7F86501F1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40190"/>
            <a:ext cx="3886200" cy="3886200"/>
          </a:xfrm>
          <a:prstGeom prst="rect">
            <a:avLst/>
          </a:prstGeom>
        </p:spPr>
      </p:pic>
    </p:spTree>
    <p:extLst>
      <p:ext uri="{BB962C8B-B14F-4D97-AF65-F5344CB8AC3E}">
        <p14:creationId xmlns:p14="http://schemas.microsoft.com/office/powerpoint/2010/main" val="35739827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IP Addressing</a:t>
            </a:r>
          </a:p>
        </p:txBody>
      </p:sp>
      <p:sp>
        <p:nvSpPr>
          <p:cNvPr id="69635" name="Rectangle 3"/>
          <p:cNvSpPr>
            <a:spLocks noGrp="1" noChangeArrowheads="1"/>
          </p:cNvSpPr>
          <p:nvPr>
            <p:ph type="body" sz="half" idx="2"/>
          </p:nvPr>
        </p:nvSpPr>
        <p:spPr>
          <a:xfrm>
            <a:off x="285720" y="1500173"/>
            <a:ext cx="8643998" cy="5014179"/>
          </a:xfrm>
          <a:noFill/>
        </p:spPr>
        <p:txBody>
          <a:bodyPr>
            <a:noAutofit/>
          </a:bodyPr>
          <a:lstStyle/>
          <a:p>
            <a:pPr indent="0" eaLnBrk="1" hangingPunct="1">
              <a:buFontTx/>
              <a:buNone/>
            </a:pPr>
            <a:r>
              <a:rPr lang="en-GB" sz="2800" dirty="0">
                <a:latin typeface="Georgia" panose="02040502050405020303" pitchFamily="18" charset="0"/>
                <a:cs typeface="Arial" charset="0"/>
              </a:rPr>
              <a:t>Each computer in a network needs to have an address in order to send and receive data. This address is called “IP address”. </a:t>
            </a:r>
          </a:p>
          <a:p>
            <a:pPr indent="0" eaLnBrk="1" hangingPunct="1">
              <a:buFontTx/>
              <a:buNone/>
            </a:pPr>
            <a:endParaRPr lang="en-GB" sz="2800" b="1" dirty="0">
              <a:latin typeface="Georgia" panose="02040502050405020303" pitchFamily="18" charset="0"/>
              <a:cs typeface="Arial" charset="0"/>
            </a:endParaRPr>
          </a:p>
          <a:p>
            <a:pPr indent="0" eaLnBrk="1" hangingPunct="1">
              <a:buFontTx/>
              <a:buNone/>
            </a:pPr>
            <a:r>
              <a:rPr lang="en-GB" sz="2800" b="1" dirty="0">
                <a:latin typeface="Georgia" panose="02040502050405020303" pitchFamily="18" charset="0"/>
                <a:cs typeface="Arial" charset="0"/>
              </a:rPr>
              <a:t>There are two types of IP addresses:</a:t>
            </a:r>
          </a:p>
          <a:p>
            <a:pPr marL="800100" indent="-457200"/>
            <a:r>
              <a:rPr lang="en-GB" sz="2800" b="1" dirty="0">
                <a:latin typeface="Georgia" panose="02040502050405020303" pitchFamily="18" charset="0"/>
                <a:cs typeface="Arial" charset="0"/>
              </a:rPr>
              <a:t>IPv4 addresses and</a:t>
            </a:r>
          </a:p>
          <a:p>
            <a:pPr marL="800100" indent="-457200"/>
            <a:r>
              <a:rPr lang="en-GB" sz="2800" b="1" dirty="0">
                <a:latin typeface="Georgia" panose="02040502050405020303" pitchFamily="18" charset="0"/>
                <a:cs typeface="Arial" charset="0"/>
              </a:rPr>
              <a:t>IPv6 addresses</a:t>
            </a:r>
          </a:p>
          <a:p>
            <a:pPr marL="800100" indent="-457200"/>
            <a:endParaRPr lang="en-GB" sz="2800" b="1" dirty="0">
              <a:latin typeface="Georgia" panose="02040502050405020303" pitchFamily="18" charset="0"/>
              <a:cs typeface="Arial" charset="0"/>
            </a:endParaRPr>
          </a:p>
          <a:p>
            <a:pPr indent="0">
              <a:buNone/>
            </a:pPr>
            <a:r>
              <a:rPr lang="en-GB" sz="2800" dirty="0">
                <a:latin typeface="Georgia" panose="02040502050405020303" pitchFamily="18" charset="0"/>
                <a:cs typeface="Arial" charset="0"/>
              </a:rPr>
              <a:t>IPv4 addresses are running out. That is why IPv6 are becoming more popular nowadays.</a:t>
            </a:r>
            <a:endParaRPr lang="en-GB" sz="3600" dirty="0">
              <a:latin typeface="Georgia" panose="02040502050405020303" pitchFamily="18" charset="0"/>
              <a:cs typeface="Arial" charset="0"/>
            </a:endParaRPr>
          </a:p>
          <a:p>
            <a:pPr eaLnBrk="1" hangingPunct="1">
              <a:buFontTx/>
              <a:buNone/>
            </a:pPr>
            <a:endParaRPr lang="en-GB" sz="2800" b="1" dirty="0">
              <a:latin typeface="Calibri" pitchFamily="34" charset="0"/>
              <a:cs typeface="Arial" charset="0"/>
            </a:endParaRPr>
          </a:p>
        </p:txBody>
      </p:sp>
    </p:spTree>
    <p:extLst>
      <p:ext uri="{BB962C8B-B14F-4D97-AF65-F5344CB8AC3E}">
        <p14:creationId xmlns:p14="http://schemas.microsoft.com/office/powerpoint/2010/main" val="306905368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IP Addresses</a:t>
            </a:r>
          </a:p>
        </p:txBody>
      </p:sp>
      <p:sp>
        <p:nvSpPr>
          <p:cNvPr id="69635" name="Rectangle 3"/>
          <p:cNvSpPr>
            <a:spLocks noGrp="1" noChangeArrowheads="1"/>
          </p:cNvSpPr>
          <p:nvPr>
            <p:ph type="body" sz="half" idx="2"/>
          </p:nvPr>
        </p:nvSpPr>
        <p:spPr>
          <a:xfrm>
            <a:off x="285720" y="1500174"/>
            <a:ext cx="8643998" cy="4281486"/>
          </a:xfrm>
          <a:noFill/>
        </p:spPr>
        <p:txBody>
          <a:bodyPr>
            <a:normAutofit lnSpcReduction="10000"/>
          </a:bodyPr>
          <a:lstStyle/>
          <a:p>
            <a:pPr eaLnBrk="1" hangingPunct="1">
              <a:buFontTx/>
              <a:buNone/>
            </a:pPr>
            <a:r>
              <a:rPr lang="en-GB" sz="3500" b="1" dirty="0">
                <a:latin typeface="Georgia" panose="02040502050405020303" pitchFamily="18" charset="0"/>
                <a:cs typeface="Arial" charset="0"/>
              </a:rPr>
              <a:t>How does an IPv4 address look like?</a:t>
            </a:r>
          </a:p>
          <a:p>
            <a:pPr eaLnBrk="1" hangingPunct="1">
              <a:buFontTx/>
              <a:buNone/>
            </a:pPr>
            <a:endParaRPr lang="en-GB" b="1" dirty="0">
              <a:latin typeface="Georgia" panose="02040502050405020303" pitchFamily="18" charset="0"/>
              <a:cs typeface="Arial" charset="0"/>
            </a:endParaRPr>
          </a:p>
          <a:p>
            <a:pPr>
              <a:buNone/>
            </a:pPr>
            <a:r>
              <a:rPr lang="en-GB" b="1" dirty="0">
                <a:latin typeface="Georgia" panose="02040502050405020303" pitchFamily="18" charset="0"/>
                <a:cs typeface="Arial" charset="0"/>
              </a:rPr>
              <a:t>	8.8.8.8</a:t>
            </a:r>
          </a:p>
          <a:p>
            <a:pPr>
              <a:buNone/>
            </a:pPr>
            <a:r>
              <a:rPr lang="en-GB" sz="3500" b="1" i="1" dirty="0">
                <a:solidFill>
                  <a:schemeClr val="accent1">
                    <a:lumMod val="25000"/>
                  </a:schemeClr>
                </a:solidFill>
                <a:latin typeface="Georgia" panose="02040502050405020303" pitchFamily="18" charset="0"/>
                <a:cs typeface="Arial" charset="0"/>
              </a:rPr>
              <a:t>					 							193.21.83.9</a:t>
            </a:r>
            <a:endParaRPr lang="en-GB" sz="3600" b="1" dirty="0">
              <a:solidFill>
                <a:srgbClr val="FF0000"/>
              </a:solidFill>
              <a:latin typeface="Georgia" panose="02040502050405020303" pitchFamily="18" charset="0"/>
              <a:cs typeface="Arial" charset="0"/>
            </a:endParaRPr>
          </a:p>
          <a:p>
            <a:pPr>
              <a:buNone/>
            </a:pPr>
            <a:r>
              <a:rPr lang="en-GB" sz="3600" b="1" i="1" dirty="0">
                <a:solidFill>
                  <a:srgbClr val="FF0000"/>
                </a:solidFill>
                <a:latin typeface="Georgia" panose="02040502050405020303" pitchFamily="18" charset="0"/>
                <a:cs typeface="Arial" charset="0"/>
              </a:rPr>
              <a:t>10.0.0.1</a:t>
            </a:r>
          </a:p>
          <a:p>
            <a:pPr>
              <a:buNone/>
            </a:pPr>
            <a:r>
              <a:rPr lang="en-GB" sz="3600" b="1" i="1" dirty="0">
                <a:solidFill>
                  <a:srgbClr val="FF0000"/>
                </a:solidFill>
                <a:latin typeface="Georgia" panose="02040502050405020303" pitchFamily="18" charset="0"/>
                <a:cs typeface="Arial" charset="0"/>
              </a:rPr>
              <a:t>								192.168.0.1</a:t>
            </a:r>
            <a:endParaRPr lang="en-GB" sz="3500" b="1" i="1" dirty="0">
              <a:solidFill>
                <a:schemeClr val="accent1">
                  <a:lumMod val="25000"/>
                </a:schemeClr>
              </a:solidFill>
              <a:latin typeface="Georgia" panose="02040502050405020303" pitchFamily="18" charset="0"/>
              <a:cs typeface="Arial" charset="0"/>
            </a:endParaRPr>
          </a:p>
        </p:txBody>
      </p:sp>
    </p:spTree>
    <p:extLst>
      <p:ext uri="{BB962C8B-B14F-4D97-AF65-F5344CB8AC3E}">
        <p14:creationId xmlns:p14="http://schemas.microsoft.com/office/powerpoint/2010/main" val="1337814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IP Addresses</a:t>
            </a:r>
          </a:p>
        </p:txBody>
      </p:sp>
      <p:sp>
        <p:nvSpPr>
          <p:cNvPr id="69635" name="Rectangle 3"/>
          <p:cNvSpPr>
            <a:spLocks noGrp="1" noChangeArrowheads="1"/>
          </p:cNvSpPr>
          <p:nvPr>
            <p:ph type="body" sz="half" idx="2"/>
          </p:nvPr>
        </p:nvSpPr>
        <p:spPr>
          <a:xfrm>
            <a:off x="285720" y="1500174"/>
            <a:ext cx="8643998" cy="4281486"/>
          </a:xfrm>
          <a:noFill/>
        </p:spPr>
        <p:txBody>
          <a:bodyPr>
            <a:normAutofit/>
          </a:bodyPr>
          <a:lstStyle/>
          <a:p>
            <a:pPr eaLnBrk="1" hangingPunct="1">
              <a:buFontTx/>
              <a:buNone/>
            </a:pPr>
            <a:r>
              <a:rPr lang="en-GB" sz="3500" b="1" dirty="0">
                <a:latin typeface="Georgia" panose="02040502050405020303" pitchFamily="18" charset="0"/>
                <a:cs typeface="Arial" charset="0"/>
              </a:rPr>
              <a:t>How does an IPv6 address look like?</a:t>
            </a:r>
          </a:p>
          <a:p>
            <a:pPr eaLnBrk="1" hangingPunct="1">
              <a:buFontTx/>
              <a:buNone/>
            </a:pPr>
            <a:endParaRPr lang="en-GB" b="1" dirty="0">
              <a:latin typeface="Georgia" panose="02040502050405020303" pitchFamily="18" charset="0"/>
              <a:cs typeface="Arial" charset="0"/>
            </a:endParaRPr>
          </a:p>
          <a:p>
            <a:pPr>
              <a:buNone/>
            </a:pPr>
            <a:endParaRPr lang="en-GB" b="1" dirty="0">
              <a:latin typeface="Calibri" pitchFamily="34" charset="0"/>
              <a:cs typeface="Arial" charset="0"/>
            </a:endParaRPr>
          </a:p>
        </p:txBody>
      </p:sp>
      <p:pic>
        <p:nvPicPr>
          <p:cNvPr id="2" name="Bild 1"/>
          <p:cNvPicPr>
            <a:picLocks noChangeAspect="1"/>
          </p:cNvPicPr>
          <p:nvPr/>
        </p:nvPicPr>
        <p:blipFill>
          <a:blip r:embed="rId3"/>
          <a:stretch>
            <a:fillRect/>
          </a:stretch>
        </p:blipFill>
        <p:spPr>
          <a:xfrm>
            <a:off x="609600" y="2127752"/>
            <a:ext cx="7924799" cy="4250768"/>
          </a:xfrm>
          <a:prstGeom prst="rect">
            <a:avLst/>
          </a:prstGeom>
        </p:spPr>
      </p:pic>
    </p:spTree>
    <p:extLst>
      <p:ext uri="{BB962C8B-B14F-4D97-AF65-F5344CB8AC3E}">
        <p14:creationId xmlns:p14="http://schemas.microsoft.com/office/powerpoint/2010/main" val="9791732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IPv4 versus IPv6</a:t>
            </a:r>
          </a:p>
        </p:txBody>
      </p:sp>
      <p:sp>
        <p:nvSpPr>
          <p:cNvPr id="74755" name="Rectangle 3"/>
          <p:cNvSpPr>
            <a:spLocks noGrp="1" noChangeArrowheads="1"/>
          </p:cNvSpPr>
          <p:nvPr>
            <p:ph idx="1"/>
          </p:nvPr>
        </p:nvSpPr>
        <p:spPr>
          <a:xfrm>
            <a:off x="323056" y="1144215"/>
            <a:ext cx="8497888" cy="5245100"/>
          </a:xfrm>
          <a:noFill/>
        </p:spPr>
        <p:txBody>
          <a:bodyPr>
            <a:normAutofit/>
          </a:bodyPr>
          <a:lstStyle/>
          <a:p>
            <a:pPr>
              <a:lnSpc>
                <a:spcPct val="90000"/>
              </a:lnSpc>
              <a:buNone/>
              <a:tabLst>
                <a:tab pos="895350" algn="l"/>
              </a:tabLst>
            </a:pPr>
            <a:r>
              <a:rPr lang="en-GB" sz="3500" b="1" dirty="0">
                <a:latin typeface="Georgia" panose="02040502050405020303" pitchFamily="18" charset="0"/>
                <a:cs typeface="Arial" charset="0"/>
              </a:rPr>
              <a:t>IPv4</a:t>
            </a:r>
            <a:r>
              <a:rPr lang="en-GB" sz="3500" dirty="0">
                <a:latin typeface="Georgia" panose="02040502050405020303" pitchFamily="18" charset="0"/>
                <a:cs typeface="Arial" charset="0"/>
              </a:rPr>
              <a:t> (32 bit or 4 octets)</a:t>
            </a:r>
          </a:p>
          <a:p>
            <a:pPr marL="784225" lvl="1" indent="-327025" eaLnBrk="1" hangingPunct="1">
              <a:lnSpc>
                <a:spcPct val="90000"/>
              </a:lnSpc>
              <a:buClr>
                <a:srgbClr val="FF3300"/>
              </a:buClr>
              <a:buFontTx/>
              <a:buNone/>
              <a:tabLst>
                <a:tab pos="895350" algn="l"/>
              </a:tabLst>
            </a:pPr>
            <a:r>
              <a:rPr lang="en-GB" dirty="0">
                <a:latin typeface="Georgia" panose="02040502050405020303" pitchFamily="18" charset="0"/>
                <a:cs typeface="Arial" charset="0"/>
              </a:rPr>
              <a:t>				254x254x254x254 	= 	4.1x10</a:t>
            </a:r>
            <a:r>
              <a:rPr lang="en-GB" baseline="30000" dirty="0">
                <a:latin typeface="Georgia" panose="02040502050405020303" pitchFamily="18" charset="0"/>
                <a:cs typeface="Arial" charset="0"/>
              </a:rPr>
              <a:t>9 </a:t>
            </a:r>
          </a:p>
          <a:p>
            <a:pPr marL="784225" lvl="1" indent="-327025" eaLnBrk="1" hangingPunct="1">
              <a:lnSpc>
                <a:spcPct val="90000"/>
              </a:lnSpc>
              <a:buClr>
                <a:srgbClr val="FF3300"/>
              </a:buClr>
              <a:buFontTx/>
              <a:buNone/>
              <a:tabLst>
                <a:tab pos="895350" algn="l"/>
              </a:tabLst>
            </a:pPr>
            <a:r>
              <a:rPr lang="en-GB" dirty="0">
                <a:latin typeface="Georgia" panose="02040502050405020303" pitchFamily="18" charset="0"/>
                <a:cs typeface="Arial" charset="0"/>
              </a:rPr>
              <a:t>							or 	</a:t>
            </a:r>
            <a:r>
              <a:rPr lang="en-GB" b="1" dirty="0">
                <a:latin typeface="Georgia" panose="02040502050405020303" pitchFamily="18" charset="0"/>
                <a:cs typeface="Arial" charset="0"/>
              </a:rPr>
              <a:t>4,162,314,256 addresses</a:t>
            </a:r>
          </a:p>
          <a:p>
            <a:pPr eaLnBrk="1" hangingPunct="1">
              <a:lnSpc>
                <a:spcPct val="90000"/>
              </a:lnSpc>
              <a:buClr>
                <a:srgbClr val="FF3300"/>
              </a:buClr>
              <a:tabLst>
                <a:tab pos="895350" algn="l"/>
              </a:tabLst>
            </a:pPr>
            <a:endParaRPr lang="en-GB" sz="2400" dirty="0">
              <a:latin typeface="Georgia" panose="02040502050405020303" pitchFamily="18" charset="0"/>
              <a:cs typeface="Arial" charset="0"/>
            </a:endParaRPr>
          </a:p>
          <a:p>
            <a:pPr eaLnBrk="1" hangingPunct="1">
              <a:lnSpc>
                <a:spcPct val="90000"/>
              </a:lnSpc>
              <a:buClr>
                <a:srgbClr val="FF3300"/>
              </a:buClr>
              <a:buNone/>
              <a:tabLst>
                <a:tab pos="895350" algn="l"/>
              </a:tabLst>
            </a:pPr>
            <a:r>
              <a:rPr lang="en-GB" sz="3500" b="1" dirty="0">
                <a:latin typeface="Georgia" panose="02040502050405020303" pitchFamily="18" charset="0"/>
              </a:rPr>
              <a:t>IPv6</a:t>
            </a:r>
            <a:r>
              <a:rPr lang="en-GB" sz="3500" dirty="0">
                <a:latin typeface="Georgia" panose="02040502050405020303" pitchFamily="18" charset="0"/>
              </a:rPr>
              <a:t> (128 bit or 16 octets)</a:t>
            </a:r>
          </a:p>
          <a:p>
            <a:pPr eaLnBrk="1" hangingPunct="1">
              <a:lnSpc>
                <a:spcPct val="90000"/>
              </a:lnSpc>
              <a:buClr>
                <a:srgbClr val="FF3300"/>
              </a:buClr>
              <a:buFontTx/>
              <a:buNone/>
              <a:tabLst>
                <a:tab pos="895350" algn="l"/>
              </a:tabLst>
            </a:pPr>
            <a:r>
              <a:rPr lang="en-GB" sz="1600" dirty="0">
                <a:latin typeface="Georgia" panose="02040502050405020303" pitchFamily="18" charset="0"/>
                <a:cs typeface="Arial" charset="0"/>
              </a:rPr>
              <a:t>		</a:t>
            </a:r>
            <a:r>
              <a:rPr lang="en-GB" sz="1900" dirty="0">
                <a:latin typeface="Georgia" panose="02040502050405020303" pitchFamily="18" charset="0"/>
                <a:cs typeface="Arial" charset="0"/>
              </a:rPr>
              <a:t>254x254x254x254x254x254x254x254x254x254x254x254x254x254x254x254 </a:t>
            </a:r>
          </a:p>
          <a:p>
            <a:pPr eaLnBrk="1" hangingPunct="1">
              <a:lnSpc>
                <a:spcPct val="90000"/>
              </a:lnSpc>
              <a:buClr>
                <a:srgbClr val="FF3300"/>
              </a:buClr>
              <a:buFontTx/>
              <a:buNone/>
              <a:tabLst>
                <a:tab pos="895350" algn="l"/>
              </a:tabLst>
            </a:pPr>
            <a:r>
              <a:rPr lang="en-GB" sz="1900" dirty="0">
                <a:latin typeface="Georgia" panose="02040502050405020303" pitchFamily="18" charset="0"/>
                <a:cs typeface="Arial" charset="0"/>
              </a:rPr>
              <a:t>								= 	3.4x10</a:t>
            </a:r>
            <a:r>
              <a:rPr lang="en-GB" sz="1900" baseline="30000" dirty="0">
                <a:latin typeface="Georgia" panose="02040502050405020303" pitchFamily="18" charset="0"/>
                <a:cs typeface="Arial" charset="0"/>
              </a:rPr>
              <a:t>38</a:t>
            </a:r>
            <a:r>
              <a:rPr lang="en-GB" sz="1900" dirty="0">
                <a:latin typeface="Georgia" panose="02040502050405020303" pitchFamily="18" charset="0"/>
                <a:cs typeface="Arial" charset="0"/>
              </a:rPr>
              <a:t> </a:t>
            </a:r>
          </a:p>
          <a:p>
            <a:pPr eaLnBrk="1" hangingPunct="1">
              <a:lnSpc>
                <a:spcPct val="90000"/>
              </a:lnSpc>
              <a:buClr>
                <a:srgbClr val="FF3300"/>
              </a:buClr>
              <a:buFontTx/>
              <a:buNone/>
              <a:tabLst>
                <a:tab pos="895350" algn="l"/>
              </a:tabLst>
            </a:pPr>
            <a:r>
              <a:rPr lang="en-GB" sz="2400" dirty="0">
                <a:latin typeface="Georgia" panose="02040502050405020303" pitchFamily="18" charset="0"/>
                <a:cs typeface="Arial" charset="0"/>
              </a:rPr>
              <a:t>		or </a:t>
            </a:r>
            <a:r>
              <a:rPr lang="en-GB" dirty="0">
                <a:latin typeface="Georgia" panose="02040502050405020303" pitchFamily="18" charset="0"/>
                <a:cs typeface="Arial" charset="0"/>
              </a:rPr>
              <a:t> </a:t>
            </a:r>
            <a:r>
              <a:rPr lang="en-GB" sz="2000" b="1" dirty="0">
                <a:latin typeface="Georgia" panose="02040502050405020303" pitchFamily="18" charset="0"/>
              </a:rPr>
              <a:t>340,000,000,000,000,000,000,000,000,000,000,000,000 addresses</a:t>
            </a:r>
          </a:p>
          <a:p>
            <a:pPr marL="784225" lvl="1" indent="-327025" eaLnBrk="1" hangingPunct="1">
              <a:lnSpc>
                <a:spcPct val="90000"/>
              </a:lnSpc>
              <a:buClr>
                <a:srgbClr val="FF3300"/>
              </a:buClr>
              <a:buFontTx/>
              <a:buNone/>
              <a:tabLst>
                <a:tab pos="895350" algn="l"/>
              </a:tabLst>
            </a:pPr>
            <a:endParaRPr lang="en-GB" sz="1800" baseline="30000" dirty="0">
              <a:latin typeface="Calibri" pitchFamily="34" charset="0"/>
              <a:cs typeface="Arial" charset="0"/>
            </a:endParaRPr>
          </a:p>
        </p:txBody>
      </p:sp>
    </p:spTree>
    <p:extLst>
      <p:ext uri="{BB962C8B-B14F-4D97-AF65-F5344CB8AC3E}">
        <p14:creationId xmlns:p14="http://schemas.microsoft.com/office/powerpoint/2010/main" val="300479154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IP Addresses</a:t>
            </a:r>
          </a:p>
        </p:txBody>
      </p:sp>
      <p:sp>
        <p:nvSpPr>
          <p:cNvPr id="69635" name="Rectangle 3"/>
          <p:cNvSpPr>
            <a:spLocks noGrp="1" noChangeArrowheads="1"/>
          </p:cNvSpPr>
          <p:nvPr>
            <p:ph type="body" sz="half" idx="2"/>
          </p:nvPr>
        </p:nvSpPr>
        <p:spPr>
          <a:xfrm>
            <a:off x="250001" y="1158268"/>
            <a:ext cx="8643998" cy="4281486"/>
          </a:xfrm>
          <a:noFill/>
        </p:spPr>
        <p:txBody>
          <a:bodyPr>
            <a:normAutofit/>
          </a:bodyPr>
          <a:lstStyle/>
          <a:p>
            <a:pPr eaLnBrk="1" hangingPunct="1">
              <a:buFontTx/>
              <a:buNone/>
            </a:pPr>
            <a:r>
              <a:rPr lang="en-GB" sz="3500" b="1" dirty="0">
                <a:latin typeface="Georgia" panose="02040502050405020303" pitchFamily="18" charset="0"/>
                <a:cs typeface="Arial" charset="0"/>
              </a:rPr>
              <a:t>What is my actual IP address?</a:t>
            </a:r>
          </a:p>
          <a:p>
            <a:pPr eaLnBrk="1" hangingPunct="1">
              <a:buFontTx/>
              <a:buNone/>
            </a:pPr>
            <a:endParaRPr lang="en-GB" sz="3500" b="1" dirty="0">
              <a:latin typeface="Georgia" panose="02040502050405020303" pitchFamily="18" charset="0"/>
              <a:cs typeface="Arial" charset="0"/>
            </a:endParaRPr>
          </a:p>
          <a:p>
            <a:pPr eaLnBrk="1" hangingPunct="1">
              <a:buFontTx/>
              <a:buNone/>
            </a:pPr>
            <a:r>
              <a:rPr lang="en-GB" sz="3500" b="1" dirty="0">
                <a:latin typeface="Georgia" panose="02040502050405020303" pitchFamily="18" charset="0"/>
                <a:cs typeface="Arial" charset="0"/>
              </a:rPr>
              <a:t>1.) On the local network</a:t>
            </a:r>
          </a:p>
          <a:p>
            <a:pPr eaLnBrk="1" hangingPunct="1">
              <a:buFontTx/>
              <a:buNone/>
            </a:pPr>
            <a:endParaRPr lang="en-GB" sz="3500" b="1" dirty="0">
              <a:latin typeface="Georgia" panose="02040502050405020303" pitchFamily="18" charset="0"/>
              <a:cs typeface="Arial" charset="0"/>
            </a:endParaRPr>
          </a:p>
          <a:p>
            <a:pPr eaLnBrk="1" hangingPunct="1">
              <a:buFontTx/>
              <a:buNone/>
            </a:pPr>
            <a:endParaRPr lang="en-GB" b="1" dirty="0">
              <a:latin typeface="Georgia" panose="02040502050405020303" pitchFamily="18" charset="0"/>
              <a:cs typeface="Arial" charset="0"/>
            </a:endParaRPr>
          </a:p>
          <a:p>
            <a:pPr>
              <a:buNone/>
            </a:pPr>
            <a:endParaRPr lang="en-GB" b="1" dirty="0">
              <a:latin typeface="Calibri" pitchFamily="34" charset="0"/>
              <a:cs typeface="Arial" charset="0"/>
            </a:endParaRPr>
          </a:p>
        </p:txBody>
      </p:sp>
      <p:pic>
        <p:nvPicPr>
          <p:cNvPr id="3" name="Bild 2"/>
          <p:cNvPicPr>
            <a:picLocks noChangeAspect="1"/>
          </p:cNvPicPr>
          <p:nvPr/>
        </p:nvPicPr>
        <p:blipFill>
          <a:blip r:embed="rId3"/>
          <a:stretch>
            <a:fillRect/>
          </a:stretch>
        </p:blipFill>
        <p:spPr>
          <a:xfrm>
            <a:off x="1007948" y="2922495"/>
            <a:ext cx="7128103" cy="3475778"/>
          </a:xfrm>
          <a:prstGeom prst="rect">
            <a:avLst/>
          </a:prstGeom>
        </p:spPr>
      </p:pic>
    </p:spTree>
    <p:extLst>
      <p:ext uri="{BB962C8B-B14F-4D97-AF65-F5344CB8AC3E}">
        <p14:creationId xmlns:p14="http://schemas.microsoft.com/office/powerpoint/2010/main" val="41576124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IP Addresses</a:t>
            </a:r>
          </a:p>
        </p:txBody>
      </p:sp>
      <p:sp>
        <p:nvSpPr>
          <p:cNvPr id="69635" name="Rectangle 3"/>
          <p:cNvSpPr>
            <a:spLocks noGrp="1" noChangeArrowheads="1"/>
          </p:cNvSpPr>
          <p:nvPr>
            <p:ph type="body" sz="half" idx="2"/>
          </p:nvPr>
        </p:nvSpPr>
        <p:spPr>
          <a:xfrm>
            <a:off x="285720" y="1500174"/>
            <a:ext cx="3703574" cy="4281486"/>
          </a:xfrm>
          <a:noFill/>
        </p:spPr>
        <p:txBody>
          <a:bodyPr>
            <a:normAutofit/>
          </a:bodyPr>
          <a:lstStyle/>
          <a:p>
            <a:pPr eaLnBrk="1" hangingPunct="1">
              <a:buFontTx/>
              <a:buNone/>
            </a:pPr>
            <a:r>
              <a:rPr lang="en-GB" sz="3500" b="1" dirty="0">
                <a:latin typeface="Georgia" panose="02040502050405020303" pitchFamily="18" charset="0"/>
                <a:cs typeface="Arial" charset="0"/>
              </a:rPr>
              <a:t>What is my actual IP address?</a:t>
            </a:r>
          </a:p>
          <a:p>
            <a:pPr eaLnBrk="1" hangingPunct="1">
              <a:buFontTx/>
              <a:buNone/>
            </a:pPr>
            <a:endParaRPr lang="en-GB" sz="3500" b="1" dirty="0">
              <a:latin typeface="Georgia" panose="02040502050405020303" pitchFamily="18" charset="0"/>
              <a:cs typeface="Arial" charset="0"/>
            </a:endParaRPr>
          </a:p>
          <a:p>
            <a:pPr eaLnBrk="1" hangingPunct="1">
              <a:buFontTx/>
              <a:buNone/>
            </a:pPr>
            <a:r>
              <a:rPr lang="en-GB" sz="3500" b="1" dirty="0">
                <a:latin typeface="Georgia" panose="02040502050405020303" pitchFamily="18" charset="0"/>
                <a:cs typeface="Arial" charset="0"/>
              </a:rPr>
              <a:t>2.) On the Internet</a:t>
            </a:r>
          </a:p>
          <a:p>
            <a:pPr eaLnBrk="1" hangingPunct="1">
              <a:buFontTx/>
              <a:buNone/>
            </a:pPr>
            <a:endParaRPr lang="en-GB" sz="3500" b="1" dirty="0">
              <a:latin typeface="Georgia" panose="02040502050405020303" pitchFamily="18" charset="0"/>
              <a:cs typeface="Arial" charset="0"/>
            </a:endParaRPr>
          </a:p>
          <a:p>
            <a:pPr eaLnBrk="1" hangingPunct="1">
              <a:buFontTx/>
              <a:buNone/>
            </a:pPr>
            <a:endParaRPr lang="en-GB" b="1" dirty="0">
              <a:latin typeface="Georgia" panose="02040502050405020303" pitchFamily="18" charset="0"/>
              <a:cs typeface="Arial" charset="0"/>
            </a:endParaRPr>
          </a:p>
          <a:p>
            <a:pPr>
              <a:buNone/>
            </a:pPr>
            <a:endParaRPr lang="en-GB" b="1" dirty="0">
              <a:latin typeface="Calibri" pitchFamily="34" charset="0"/>
              <a:cs typeface="Arial" charset="0"/>
            </a:endParaRPr>
          </a:p>
        </p:txBody>
      </p:sp>
      <p:pic>
        <p:nvPicPr>
          <p:cNvPr id="2" name="Bild 1"/>
          <p:cNvPicPr>
            <a:picLocks noChangeAspect="1"/>
          </p:cNvPicPr>
          <p:nvPr/>
        </p:nvPicPr>
        <p:blipFill>
          <a:blip r:embed="rId3"/>
          <a:stretch>
            <a:fillRect/>
          </a:stretch>
        </p:blipFill>
        <p:spPr>
          <a:xfrm>
            <a:off x="3146611" y="1274737"/>
            <a:ext cx="5997389" cy="4732360"/>
          </a:xfrm>
          <a:prstGeom prst="rect">
            <a:avLst/>
          </a:prstGeom>
        </p:spPr>
      </p:pic>
    </p:spTree>
    <p:extLst>
      <p:ext uri="{BB962C8B-B14F-4D97-AF65-F5344CB8AC3E}">
        <p14:creationId xmlns:p14="http://schemas.microsoft.com/office/powerpoint/2010/main" val="75364771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IP Addresses</a:t>
            </a:r>
            <a:endParaRPr lang="en-US" dirty="0">
              <a:solidFill>
                <a:srgbClr val="FFFFFF"/>
              </a:solidFill>
              <a:latin typeface="Helvetica" panose="020B0604020202020204" pitchFamily="34" charset="0"/>
            </a:endParaRPr>
          </a:p>
        </p:txBody>
      </p:sp>
      <p:sp>
        <p:nvSpPr>
          <p:cNvPr id="174083" name="Text Box 3"/>
          <p:cNvSpPr txBox="1">
            <a:spLocks noChangeArrowheads="1"/>
          </p:cNvSpPr>
          <p:nvPr/>
        </p:nvSpPr>
        <p:spPr bwMode="auto">
          <a:xfrm>
            <a:off x="525461" y="1380564"/>
            <a:ext cx="8229600" cy="830997"/>
          </a:xfrm>
          <a:prstGeom prst="rect">
            <a:avLst/>
          </a:prstGeom>
          <a:solidFill>
            <a:srgbClr val="FF0000"/>
          </a:solidFill>
          <a:ln w="9525">
            <a:noFill/>
            <a:miter lim="800000"/>
            <a:headEnd/>
            <a:tailEnd/>
          </a:ln>
        </p:spPr>
        <p:txBody>
          <a:bodyPr wrap="square">
            <a:spAutoFit/>
          </a:bodyPr>
          <a:lstStyle/>
          <a:p>
            <a:pPr algn="ctr" eaLnBrk="0" hangingPunct="0">
              <a:spcBef>
                <a:spcPct val="50000"/>
              </a:spcBef>
            </a:pPr>
            <a:r>
              <a:rPr lang="en-GB" sz="4800" b="1">
                <a:solidFill>
                  <a:schemeClr val="bg1"/>
                </a:solidFill>
                <a:latin typeface="Calibri" pitchFamily="34" charset="0"/>
              </a:rPr>
              <a:t>WARNING</a:t>
            </a:r>
            <a:endParaRPr lang="en-US" sz="4800" b="1">
              <a:solidFill>
                <a:schemeClr val="bg1"/>
              </a:solidFill>
              <a:latin typeface="Calibri" pitchFamily="34" charset="0"/>
            </a:endParaRPr>
          </a:p>
        </p:txBody>
      </p:sp>
      <p:sp>
        <p:nvSpPr>
          <p:cNvPr id="174084" name="Text Box 4"/>
          <p:cNvSpPr txBox="1">
            <a:spLocks noChangeArrowheads="1"/>
          </p:cNvSpPr>
          <p:nvPr/>
        </p:nvSpPr>
        <p:spPr bwMode="auto">
          <a:xfrm>
            <a:off x="525461" y="2303930"/>
            <a:ext cx="8242301" cy="3323987"/>
          </a:xfrm>
          <a:prstGeom prst="rect">
            <a:avLst/>
          </a:prstGeom>
          <a:noFill/>
          <a:ln w="9525">
            <a:noFill/>
            <a:miter lim="800000"/>
            <a:headEnd/>
            <a:tailEnd/>
          </a:ln>
        </p:spPr>
        <p:txBody>
          <a:bodyPr wrap="square">
            <a:spAutoFit/>
          </a:bodyPr>
          <a:lstStyle/>
          <a:p>
            <a:pPr algn="just" eaLnBrk="0" hangingPunct="0">
              <a:spcBef>
                <a:spcPct val="50000"/>
              </a:spcBef>
            </a:pPr>
            <a:r>
              <a:rPr lang="en-GB" sz="2800" b="1" dirty="0">
                <a:latin typeface="Calibri" pitchFamily="34" charset="0"/>
              </a:rPr>
              <a:t>An IP address is not always an exact means of identification –						</a:t>
            </a:r>
            <a:r>
              <a:rPr lang="en-GB" sz="1400" b="1" dirty="0">
                <a:latin typeface="Calibri" pitchFamily="34" charset="0"/>
              </a:rPr>
              <a:t>	</a:t>
            </a:r>
          </a:p>
          <a:p>
            <a:pPr algn="just" eaLnBrk="0" hangingPunct="0"/>
            <a:r>
              <a:rPr lang="en-GB" sz="2800" b="1" dirty="0">
                <a:latin typeface="Calibri" pitchFamily="34" charset="0"/>
              </a:rPr>
              <a:t>IP addresses </a:t>
            </a:r>
            <a:r>
              <a:rPr lang="en-GB" sz="2800" b="1" dirty="0">
                <a:solidFill>
                  <a:schemeClr val="accent1">
                    <a:lumMod val="25000"/>
                  </a:schemeClr>
                </a:solidFill>
                <a:latin typeface="Calibri" pitchFamily="34" charset="0"/>
              </a:rPr>
              <a:t>SHOULD</a:t>
            </a:r>
            <a:r>
              <a:rPr lang="en-GB" sz="2800" b="1" dirty="0">
                <a:latin typeface="Calibri" pitchFamily="34" charset="0"/>
              </a:rPr>
              <a:t> fall into two categories :	</a:t>
            </a:r>
            <a:r>
              <a:rPr lang="en-GB" sz="1400" b="1" dirty="0">
                <a:latin typeface="Calibri" pitchFamily="34" charset="0"/>
              </a:rPr>
              <a:t>		 </a:t>
            </a:r>
          </a:p>
          <a:p>
            <a:pPr algn="just" eaLnBrk="0" hangingPunct="0"/>
            <a:r>
              <a:rPr lang="en-GB" sz="2800" b="1" dirty="0">
                <a:solidFill>
                  <a:srgbClr val="FF0000"/>
                </a:solidFill>
                <a:latin typeface="Calibri" pitchFamily="34" charset="0"/>
              </a:rPr>
              <a:t>STATIC</a:t>
            </a:r>
            <a:r>
              <a:rPr lang="en-GB" sz="2800" b="1" dirty="0">
                <a:latin typeface="Calibri" pitchFamily="34" charset="0"/>
              </a:rPr>
              <a:t> – should always be the same</a:t>
            </a:r>
          </a:p>
          <a:p>
            <a:pPr algn="just" eaLnBrk="0" hangingPunct="0"/>
            <a:r>
              <a:rPr lang="en-GB" sz="2800" b="1" dirty="0">
                <a:solidFill>
                  <a:srgbClr val="33CC33"/>
                </a:solidFill>
                <a:latin typeface="Calibri" pitchFamily="34" charset="0"/>
              </a:rPr>
              <a:t>DYNAMIC</a:t>
            </a:r>
            <a:r>
              <a:rPr lang="en-GB" sz="2800" b="1" dirty="0">
                <a:solidFill>
                  <a:srgbClr val="CC0099"/>
                </a:solidFill>
                <a:latin typeface="Calibri" pitchFamily="34" charset="0"/>
              </a:rPr>
              <a:t> </a:t>
            </a:r>
            <a:r>
              <a:rPr lang="en-GB" sz="2800" b="1" dirty="0">
                <a:latin typeface="Calibri" pitchFamily="34" charset="0"/>
              </a:rPr>
              <a:t>– should vary each time you go on line		</a:t>
            </a:r>
            <a:r>
              <a:rPr lang="en-GB" sz="1400" b="1" dirty="0">
                <a:latin typeface="Calibri" pitchFamily="34" charset="0"/>
              </a:rPr>
              <a:t>						</a:t>
            </a:r>
          </a:p>
          <a:p>
            <a:pPr algn="just" eaLnBrk="0" hangingPunct="0"/>
            <a:r>
              <a:rPr lang="en-GB" sz="2800" b="1" dirty="0">
                <a:solidFill>
                  <a:schemeClr val="accent1">
                    <a:lumMod val="25000"/>
                  </a:schemeClr>
                </a:solidFill>
                <a:latin typeface="Calibri" pitchFamily="34" charset="0"/>
              </a:rPr>
              <a:t>Exact times of the internet access are essential information </a:t>
            </a:r>
            <a:r>
              <a:rPr lang="en-GB" sz="2800" b="1" u="sng" dirty="0">
                <a:solidFill>
                  <a:schemeClr val="accent1">
                    <a:lumMod val="25000"/>
                  </a:schemeClr>
                </a:solidFill>
                <a:latin typeface="Calibri" pitchFamily="34" charset="0"/>
              </a:rPr>
              <a:t>including time zone</a:t>
            </a:r>
            <a:endParaRPr lang="en-US" sz="2800" b="1" u="sng" dirty="0">
              <a:solidFill>
                <a:schemeClr val="accent1">
                  <a:lumMod val="25000"/>
                </a:schemeClr>
              </a:solidFill>
              <a:latin typeface="Calibri" pitchFamily="34" charset="0"/>
            </a:endParaRPr>
          </a:p>
        </p:txBody>
      </p:sp>
    </p:spTree>
    <p:custDataLst>
      <p:tags r:id="rId1"/>
    </p:custDataLst>
    <p:extLst>
      <p:ext uri="{BB962C8B-B14F-4D97-AF65-F5344CB8AC3E}">
        <p14:creationId xmlns:p14="http://schemas.microsoft.com/office/powerpoint/2010/main" val="21966534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8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08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08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408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3" grpId="0" animBg="1"/>
      <p:bldP spid="17408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Session Objectives</a:t>
            </a:r>
          </a:p>
        </p:txBody>
      </p:sp>
      <p:sp>
        <p:nvSpPr>
          <p:cNvPr id="3" name="Content Placeholder 2"/>
          <p:cNvSpPr>
            <a:spLocks noGrp="1"/>
          </p:cNvSpPr>
          <p:nvPr>
            <p:ph idx="1"/>
          </p:nvPr>
        </p:nvSpPr>
        <p:spPr>
          <a:xfrm>
            <a:off x="457200" y="1234396"/>
            <a:ext cx="8512512" cy="4891767"/>
          </a:xfrm>
        </p:spPr>
        <p:txBody>
          <a:bodyPr>
            <a:normAutofit lnSpcReduction="10000"/>
          </a:bodyPr>
          <a:lstStyle/>
          <a:p>
            <a:pPr>
              <a:buNone/>
            </a:pPr>
            <a:r>
              <a:rPr lang="en-US" sz="2353" dirty="0">
                <a:latin typeface="Georgia" panose="02040502050405020303" pitchFamily="18" charset="0"/>
              </a:rPr>
              <a:t>At the end of this session participants will be able to:</a:t>
            </a:r>
          </a:p>
          <a:p>
            <a:pPr>
              <a:buFont typeface="Arial"/>
              <a:buChar char="•"/>
            </a:pPr>
            <a:r>
              <a:rPr lang="en-GB" sz="2353" dirty="0">
                <a:latin typeface="Georgia" panose="02040502050405020303" pitchFamily="18" charset="0"/>
              </a:rPr>
              <a:t>Identify different computer operating systems  </a:t>
            </a:r>
          </a:p>
          <a:p>
            <a:pPr>
              <a:buFont typeface="Arial"/>
              <a:buChar char="•"/>
            </a:pPr>
            <a:r>
              <a:rPr lang="en-US" sz="2353" dirty="0">
                <a:latin typeface="Georgia" panose="02040502050405020303" pitchFamily="18" charset="0"/>
              </a:rPr>
              <a:t>Explain the basics of how networks function</a:t>
            </a:r>
          </a:p>
          <a:p>
            <a:pPr>
              <a:buFont typeface="Arial"/>
              <a:buChar char="•"/>
            </a:pPr>
            <a:r>
              <a:rPr lang="en-US" sz="2353" dirty="0">
                <a:latin typeface="Georgia" panose="02040502050405020303" pitchFamily="18" charset="0"/>
              </a:rPr>
              <a:t>Describe the functions of the Internet</a:t>
            </a:r>
          </a:p>
          <a:p>
            <a:pPr>
              <a:buFont typeface="Arial"/>
              <a:buChar char="•"/>
            </a:pPr>
            <a:r>
              <a:rPr lang="en-US" sz="2353" dirty="0">
                <a:latin typeface="Georgia" panose="02040502050405020303" pitchFamily="18" charset="0"/>
              </a:rPr>
              <a:t>Identify at least 5 major Internet applications</a:t>
            </a:r>
          </a:p>
          <a:p>
            <a:pPr>
              <a:buFont typeface="Arial"/>
              <a:buChar char="•"/>
            </a:pPr>
            <a:r>
              <a:rPr lang="en-GB" sz="2353" dirty="0">
                <a:latin typeface="Georgia" panose="02040502050405020303" pitchFamily="18" charset="0"/>
              </a:rPr>
              <a:t>Explain how the Internet has developed from its beginning to today</a:t>
            </a:r>
          </a:p>
          <a:p>
            <a:pPr>
              <a:buFont typeface="Arial"/>
              <a:buChar char="•"/>
            </a:pPr>
            <a:r>
              <a:rPr lang="en-GB" sz="2353" dirty="0">
                <a:latin typeface="Georgia" panose="02040502050405020303" pitchFamily="18" charset="0"/>
              </a:rPr>
              <a:t>Differentiate between different Internet applications</a:t>
            </a:r>
          </a:p>
          <a:p>
            <a:pPr lvl="0"/>
            <a:r>
              <a:rPr lang="en-US" sz="2400" dirty="0">
                <a:latin typeface="Georgia" panose="02040502050405020303" pitchFamily="18" charset="0"/>
              </a:rPr>
              <a:t>Describe the difference between the </a:t>
            </a:r>
            <a:r>
              <a:rPr lang="en-US" sz="2400" dirty="0" err="1">
                <a:latin typeface="Georgia" panose="02040502050405020303" pitchFamily="18" charset="0"/>
              </a:rPr>
              <a:t>Darknet</a:t>
            </a:r>
            <a:r>
              <a:rPr lang="en-US" sz="2400" dirty="0">
                <a:latin typeface="Georgia" panose="02040502050405020303" pitchFamily="18" charset="0"/>
              </a:rPr>
              <a:t> and the </a:t>
            </a:r>
            <a:r>
              <a:rPr lang="en-US" sz="2400" dirty="0" err="1">
                <a:latin typeface="Georgia" panose="02040502050405020303" pitchFamily="18" charset="0"/>
              </a:rPr>
              <a:t>Deepweb</a:t>
            </a:r>
            <a:endParaRPr lang="en-US" sz="2400" dirty="0">
              <a:latin typeface="Georgia" panose="02040502050405020303" pitchFamily="18" charset="0"/>
            </a:endParaRPr>
          </a:p>
          <a:p>
            <a:pPr>
              <a:buFont typeface="Arial"/>
              <a:buChar char="•"/>
            </a:pPr>
            <a:r>
              <a:rPr lang="en-GB" sz="2353" dirty="0">
                <a:latin typeface="Georgia" panose="02040502050405020303" pitchFamily="18" charset="0"/>
              </a:rPr>
              <a:t>Explain the basics of virtual currencies</a:t>
            </a:r>
          </a:p>
          <a:p>
            <a:pPr>
              <a:buFont typeface="Arial"/>
              <a:buChar char="•"/>
            </a:pPr>
            <a:r>
              <a:rPr lang="en-GB" sz="2353" dirty="0">
                <a:latin typeface="Georgia" panose="02040502050405020303" pitchFamily="18" charset="0"/>
              </a:rPr>
              <a:t>Identify how criminals use the various Internet applications</a:t>
            </a:r>
          </a:p>
          <a:p>
            <a:pPr>
              <a:buFont typeface="Arial"/>
              <a:buChar char="•"/>
            </a:pPr>
            <a:endParaRPr lang="en-US" sz="2600" dirty="0">
              <a:latin typeface="Georgia" panose="02040502050405020303" pitchFamily="18" charset="0"/>
            </a:endParaRPr>
          </a:p>
          <a:p>
            <a:pPr>
              <a:buFont typeface="Arial"/>
              <a:buChar char="•"/>
            </a:pPr>
            <a:endParaRPr lang="en-US" sz="2600" dirty="0">
              <a:latin typeface="Georgia" panose="02040502050405020303" pitchFamily="18" charset="0"/>
            </a:endParaRPr>
          </a:p>
          <a:p>
            <a:pPr>
              <a:buFont typeface="Arial"/>
              <a:buChar char="•"/>
            </a:pPr>
            <a:endParaRPr lang="en-US" sz="26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IP Addresses</a:t>
            </a:r>
            <a:endParaRPr lang="en-US" dirty="0">
              <a:solidFill>
                <a:srgbClr val="FFFFFF"/>
              </a:solidFill>
              <a:latin typeface="Helvetica" panose="020B0604020202020204" pitchFamily="34" charset="0"/>
            </a:endParaRPr>
          </a:p>
        </p:txBody>
      </p:sp>
      <p:sp>
        <p:nvSpPr>
          <p:cNvPr id="174084" name="Text Box 4"/>
          <p:cNvSpPr txBox="1">
            <a:spLocks noChangeArrowheads="1"/>
          </p:cNvSpPr>
          <p:nvPr/>
        </p:nvSpPr>
        <p:spPr bwMode="auto">
          <a:xfrm>
            <a:off x="395288" y="946904"/>
            <a:ext cx="8385175" cy="5509200"/>
          </a:xfrm>
          <a:prstGeom prst="rect">
            <a:avLst/>
          </a:prstGeom>
          <a:noFill/>
          <a:ln w="9525">
            <a:noFill/>
            <a:miter lim="800000"/>
            <a:headEnd/>
            <a:tailEnd/>
          </a:ln>
        </p:spPr>
        <p:txBody>
          <a:bodyPr wrap="square">
            <a:spAutoFit/>
          </a:bodyPr>
          <a:lstStyle/>
          <a:p>
            <a:pPr algn="just" eaLnBrk="0" hangingPunct="0">
              <a:spcBef>
                <a:spcPct val="50000"/>
              </a:spcBef>
            </a:pPr>
            <a:r>
              <a:rPr lang="en-GB" sz="2800" b="1" dirty="0"/>
              <a:t>What can we learn from an IP address?</a:t>
            </a:r>
          </a:p>
          <a:p>
            <a:pPr marL="457200" indent="-457200" algn="just" eaLnBrk="0" hangingPunct="0">
              <a:spcBef>
                <a:spcPct val="50000"/>
              </a:spcBef>
              <a:buFont typeface="Arial"/>
              <a:buChar char="•"/>
            </a:pPr>
            <a:r>
              <a:rPr lang="en-US" sz="2400" dirty="0">
                <a:solidFill>
                  <a:schemeClr val="accent1">
                    <a:lumMod val="25000"/>
                  </a:schemeClr>
                </a:solidFill>
              </a:rPr>
              <a:t>The public IP address is owned by a company (e.g. an Internet Service Provider (ISP))</a:t>
            </a:r>
          </a:p>
          <a:p>
            <a:pPr marL="457200" indent="-457200" algn="just" eaLnBrk="0" hangingPunct="0">
              <a:spcBef>
                <a:spcPct val="50000"/>
              </a:spcBef>
              <a:buFont typeface="Arial"/>
              <a:buChar char="•"/>
            </a:pPr>
            <a:r>
              <a:rPr lang="en-US" sz="2400" dirty="0">
                <a:solidFill>
                  <a:schemeClr val="accent1">
                    <a:lumMod val="25000"/>
                  </a:schemeClr>
                </a:solidFill>
              </a:rPr>
              <a:t>Depending on the data rentention legislation in place the ISP keeps logs about which IP address and port was assigned to which subscriber at a certain point of time.</a:t>
            </a:r>
          </a:p>
          <a:p>
            <a:pPr marL="457200" indent="-457200" algn="just" eaLnBrk="0" hangingPunct="0">
              <a:spcBef>
                <a:spcPct val="50000"/>
              </a:spcBef>
              <a:buFont typeface="Arial"/>
              <a:buChar char="•"/>
            </a:pPr>
            <a:r>
              <a:rPr lang="en-US" sz="2400" dirty="0">
                <a:solidFill>
                  <a:schemeClr val="accent1">
                    <a:lumMod val="25000"/>
                  </a:schemeClr>
                </a:solidFill>
              </a:rPr>
              <a:t>When requesting such information from ISPs the correct IP address, port number (if available), date, time and timezone need to be provided.</a:t>
            </a:r>
          </a:p>
          <a:p>
            <a:pPr marL="457200" indent="-457200" algn="just" eaLnBrk="0" hangingPunct="0">
              <a:spcBef>
                <a:spcPct val="50000"/>
              </a:spcBef>
              <a:buFont typeface="Arial"/>
              <a:buChar char="•"/>
            </a:pPr>
            <a:r>
              <a:rPr lang="en-US" sz="2400" dirty="0">
                <a:solidFill>
                  <a:schemeClr val="accent1">
                    <a:lumMod val="25000"/>
                  </a:schemeClr>
                </a:solidFill>
              </a:rPr>
              <a:t>The address of the subscriber does not necessarily need to be the physical location of the Internet </a:t>
            </a:r>
          </a:p>
          <a:p>
            <a:pPr algn="just" eaLnBrk="0" hangingPunct="0">
              <a:spcBef>
                <a:spcPct val="50000"/>
              </a:spcBef>
            </a:pPr>
            <a:endParaRPr lang="en-US" sz="2400" b="1" u="sng" dirty="0">
              <a:solidFill>
                <a:schemeClr val="accent1">
                  <a:lumMod val="25000"/>
                </a:schemeClr>
              </a:solidFill>
            </a:endParaRPr>
          </a:p>
        </p:txBody>
      </p:sp>
    </p:spTree>
    <p:custDataLst>
      <p:tags r:id="rId1"/>
    </p:custDataLst>
    <p:extLst>
      <p:ext uri="{BB962C8B-B14F-4D97-AF65-F5344CB8AC3E}">
        <p14:creationId xmlns:p14="http://schemas.microsoft.com/office/powerpoint/2010/main" val="7734959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8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08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08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408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408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4084">
                                            <p:txEl>
                                              <p:pRg st="0" end="0"/>
                                            </p:txEl>
                                          </p:spTgt>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74084">
                                            <p:txEl>
                                              <p:pRg st="1" end="1"/>
                                            </p:txEl>
                                          </p:spTgt>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174084">
                                            <p:txEl>
                                              <p:pRg st="2" end="2"/>
                                            </p:txEl>
                                          </p:spTgt>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174084">
                                            <p:txEl>
                                              <p:pRg st="3" end="3"/>
                                            </p:txEl>
                                          </p:spTgt>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17408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4" grpId="0" build="p"/>
      <p:bldP spid="174084" grpId="1" build="allAtOnce"/>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Domain Name System (DNS)</a:t>
            </a:r>
          </a:p>
        </p:txBody>
      </p:sp>
      <p:sp>
        <p:nvSpPr>
          <p:cNvPr id="69635" name="Rectangle 3"/>
          <p:cNvSpPr>
            <a:spLocks noGrp="1" noChangeArrowheads="1"/>
          </p:cNvSpPr>
          <p:nvPr>
            <p:ph type="body" sz="half" idx="2"/>
          </p:nvPr>
        </p:nvSpPr>
        <p:spPr>
          <a:xfrm>
            <a:off x="197224" y="3307976"/>
            <a:ext cx="8839199" cy="3400611"/>
          </a:xfrm>
          <a:noFill/>
        </p:spPr>
        <p:txBody>
          <a:bodyPr>
            <a:noAutofit/>
          </a:bodyPr>
          <a:lstStyle/>
          <a:p>
            <a:r>
              <a:rPr lang="en-GB" sz="2000" dirty="0">
                <a:latin typeface="Georgia" panose="02040502050405020303" pitchFamily="18" charset="0"/>
                <a:cs typeface="Arial" charset="0"/>
              </a:rPr>
              <a:t>Every computer on the Internet needs to have an IP address</a:t>
            </a:r>
          </a:p>
          <a:p>
            <a:r>
              <a:rPr lang="en-GB" sz="2000" dirty="0">
                <a:latin typeface="Georgia" panose="02040502050405020303" pitchFamily="18" charset="0"/>
                <a:cs typeface="Arial" charset="0"/>
              </a:rPr>
              <a:t>These IP addresses are not easy to remember</a:t>
            </a:r>
          </a:p>
          <a:p>
            <a:r>
              <a:rPr lang="de-DE" sz="2000" dirty="0">
                <a:latin typeface="Georgia" panose="02040502050405020303" pitchFamily="18" charset="0"/>
              </a:rPr>
              <a:t>Webservers typically serve their data on certain domains, e.g. the Google webservers serve the contents of the Google Website on the domain google.com. </a:t>
            </a:r>
          </a:p>
          <a:p>
            <a:r>
              <a:rPr lang="de-DE" sz="2000" dirty="0">
                <a:latin typeface="Georgia" panose="02040502050405020303" pitchFamily="18" charset="0"/>
              </a:rPr>
              <a:t>However, another computer on the Internet cannot request data from a domain. It can only request data from an IP address. </a:t>
            </a:r>
          </a:p>
          <a:p>
            <a:r>
              <a:rPr lang="de-DE" sz="2000" dirty="0">
                <a:latin typeface="Georgia" panose="02040502050405020303" pitchFamily="18" charset="0"/>
              </a:rPr>
              <a:t>The Domain Name System (DNS) was in</a:t>
            </a:r>
            <a:r>
              <a:rPr lang="en-US" sz="2000" dirty="0">
                <a:latin typeface="Georgia" panose="02040502050405020303" pitchFamily="18" charset="0"/>
              </a:rPr>
              <a:t>vented </a:t>
            </a:r>
            <a:r>
              <a:rPr lang="de-DE" sz="2000" dirty="0">
                <a:latin typeface="Georgia" panose="02040502050405020303" pitchFamily="18" charset="0"/>
              </a:rPr>
              <a:t>to easily resolve domain names to IP addresses.</a:t>
            </a:r>
          </a:p>
        </p:txBody>
      </p:sp>
      <p:pic>
        <p:nvPicPr>
          <p:cNvPr id="3" name="Bild 2"/>
          <p:cNvPicPr>
            <a:picLocks noChangeAspect="1"/>
          </p:cNvPicPr>
          <p:nvPr/>
        </p:nvPicPr>
        <p:blipFill>
          <a:blip r:embed="rId3"/>
          <a:stretch>
            <a:fillRect/>
          </a:stretch>
        </p:blipFill>
        <p:spPr>
          <a:xfrm>
            <a:off x="2560170" y="1093119"/>
            <a:ext cx="4113306" cy="2214857"/>
          </a:xfrm>
          <a:prstGeom prst="rect">
            <a:avLst/>
          </a:prstGeom>
        </p:spPr>
      </p:pic>
    </p:spTree>
    <p:extLst>
      <p:ext uri="{BB962C8B-B14F-4D97-AF65-F5344CB8AC3E}">
        <p14:creationId xmlns:p14="http://schemas.microsoft.com/office/powerpoint/2010/main" val="14139859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Whois information</a:t>
            </a:r>
          </a:p>
        </p:txBody>
      </p:sp>
      <p:sp>
        <p:nvSpPr>
          <p:cNvPr id="69635" name="Rectangle 3"/>
          <p:cNvSpPr>
            <a:spLocks noGrp="1" noChangeArrowheads="1"/>
          </p:cNvSpPr>
          <p:nvPr>
            <p:ph type="body" sz="half" idx="2"/>
          </p:nvPr>
        </p:nvSpPr>
        <p:spPr>
          <a:xfrm>
            <a:off x="349624" y="1182530"/>
            <a:ext cx="3935506" cy="5083799"/>
          </a:xfrm>
          <a:noFill/>
        </p:spPr>
        <p:txBody>
          <a:bodyPr>
            <a:normAutofit/>
          </a:bodyPr>
          <a:lstStyle/>
          <a:p>
            <a:r>
              <a:rPr lang="en-GB" dirty="0">
                <a:latin typeface="Georgia" panose="02040502050405020303" pitchFamily="18" charset="0"/>
                <a:cs typeface="Arial" charset="0"/>
              </a:rPr>
              <a:t>In order to identify the owner of a domain name or the ISP of a certain IP address </a:t>
            </a:r>
            <a:r>
              <a:rPr lang="en-GB" b="1" dirty="0">
                <a:latin typeface="Georgia" panose="02040502050405020303" pitchFamily="18" charset="0"/>
                <a:cs typeface="Arial" charset="0"/>
              </a:rPr>
              <a:t>whois</a:t>
            </a:r>
            <a:r>
              <a:rPr lang="en-GB" dirty="0">
                <a:latin typeface="Georgia" panose="02040502050405020303" pitchFamily="18" charset="0"/>
                <a:cs typeface="Arial" charset="0"/>
              </a:rPr>
              <a:t> services can be used</a:t>
            </a:r>
          </a:p>
          <a:p>
            <a:r>
              <a:rPr lang="en-GB" dirty="0">
                <a:latin typeface="Georgia" panose="02040502050405020303" pitchFamily="18" charset="0"/>
                <a:cs typeface="Arial" charset="0"/>
              </a:rPr>
              <a:t>Whois information for </a:t>
            </a:r>
            <a:r>
              <a:rPr lang="en-GB" b="1" dirty="0">
                <a:latin typeface="Georgia" panose="02040502050405020303" pitchFamily="18" charset="0"/>
                <a:cs typeface="Arial" charset="0"/>
              </a:rPr>
              <a:t>domains</a:t>
            </a:r>
            <a:r>
              <a:rPr lang="en-GB" dirty="0">
                <a:latin typeface="Georgia" panose="02040502050405020303" pitchFamily="18" charset="0"/>
                <a:cs typeface="Arial" charset="0"/>
              </a:rPr>
              <a:t> include data about the registrar, registrant, registration dates as well as administrative and technical contact details </a:t>
            </a:r>
          </a:p>
        </p:txBody>
      </p:sp>
      <p:pic>
        <p:nvPicPr>
          <p:cNvPr id="2" name="Bild 1"/>
          <p:cNvPicPr>
            <a:picLocks noChangeAspect="1"/>
          </p:cNvPicPr>
          <p:nvPr/>
        </p:nvPicPr>
        <p:blipFill>
          <a:blip r:embed="rId3"/>
          <a:stretch>
            <a:fillRect/>
          </a:stretch>
        </p:blipFill>
        <p:spPr>
          <a:xfrm>
            <a:off x="4146177" y="1182530"/>
            <a:ext cx="4890247" cy="2049246"/>
          </a:xfrm>
          <a:prstGeom prst="rect">
            <a:avLst/>
          </a:prstGeom>
        </p:spPr>
      </p:pic>
      <p:sp>
        <p:nvSpPr>
          <p:cNvPr id="15" name="Rectangle 3">
            <a:extLst>
              <a:ext uri="{FF2B5EF4-FFF2-40B4-BE49-F238E27FC236}">
                <a16:creationId xmlns:a16="http://schemas.microsoft.com/office/drawing/2014/main" id="{DFF094BD-38C2-4F12-88FC-96BA318E4637}"/>
              </a:ext>
            </a:extLst>
          </p:cNvPr>
          <p:cNvSpPr txBox="1">
            <a:spLocks noChangeArrowheads="1"/>
          </p:cNvSpPr>
          <p:nvPr/>
        </p:nvSpPr>
        <p:spPr>
          <a:xfrm>
            <a:off x="4285130" y="3127871"/>
            <a:ext cx="4751294" cy="3058401"/>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Georgia" panose="02040502050405020303" pitchFamily="18" charset="0"/>
                <a:cs typeface="Arial" charset="0"/>
              </a:rPr>
              <a:t>To date, </a:t>
            </a:r>
            <a:r>
              <a:rPr lang="en-GB" dirty="0" err="1">
                <a:latin typeface="Georgia" panose="02040502050405020303" pitchFamily="18" charset="0"/>
                <a:cs typeface="Arial" charset="0"/>
              </a:rPr>
              <a:t>Whois</a:t>
            </a:r>
            <a:r>
              <a:rPr lang="en-GB" dirty="0">
                <a:latin typeface="Georgia" panose="02040502050405020303" pitchFamily="18" charset="0"/>
                <a:cs typeface="Arial" charset="0"/>
              </a:rPr>
              <a:t> information for </a:t>
            </a:r>
            <a:r>
              <a:rPr lang="en-GB" b="1" dirty="0">
                <a:latin typeface="Georgia" panose="02040502050405020303" pitchFamily="18" charset="0"/>
                <a:cs typeface="Arial" charset="0"/>
              </a:rPr>
              <a:t>IP addresses </a:t>
            </a:r>
            <a:r>
              <a:rPr lang="en-GB" dirty="0">
                <a:latin typeface="Georgia" panose="02040502050405020303" pitchFamily="18" charset="0"/>
                <a:cs typeface="Arial" charset="0"/>
              </a:rPr>
              <a:t>include data about the owning/managing company and their administrative and technical contact details</a:t>
            </a:r>
            <a:endParaRPr lang="de-DE" dirty="0">
              <a:latin typeface="Georgia" panose="02040502050405020303" pitchFamily="18" charset="0"/>
            </a:endParaRPr>
          </a:p>
        </p:txBody>
      </p:sp>
    </p:spTree>
    <p:extLst>
      <p:ext uri="{BB962C8B-B14F-4D97-AF65-F5344CB8AC3E}">
        <p14:creationId xmlns:p14="http://schemas.microsoft.com/office/powerpoint/2010/main" val="235341089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06824" y="113273"/>
            <a:ext cx="8229600" cy="860293"/>
          </a:xfrm>
          <a:ln/>
        </p:spPr>
        <p:txBody>
          <a:bodyPr anchor="ctr">
            <a:normAutofit/>
          </a:bodyPr>
          <a:lstStyle/>
          <a:p>
            <a:pPr algn="r"/>
            <a:r>
              <a:rPr lang="en-US" dirty="0" err="1">
                <a:solidFill>
                  <a:srgbClr val="FFFFFF"/>
                </a:solidFill>
                <a:latin typeface="Helvetica" panose="020B0604020202020204" pitchFamily="34" charset="0"/>
              </a:rPr>
              <a:t>Whois</a:t>
            </a:r>
            <a:r>
              <a:rPr lang="en-US" dirty="0">
                <a:solidFill>
                  <a:srgbClr val="FFFFFF"/>
                </a:solidFill>
                <a:latin typeface="Helvetica" panose="020B0604020202020204" pitchFamily="34" charset="0"/>
              </a:rPr>
              <a:t> Lookup</a:t>
            </a:r>
          </a:p>
        </p:txBody>
      </p:sp>
      <p:pic>
        <p:nvPicPr>
          <p:cNvPr id="102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356" b="5369"/>
          <a:stretch/>
        </p:blipFill>
        <p:spPr bwMode="auto">
          <a:xfrm>
            <a:off x="1546412" y="1111005"/>
            <a:ext cx="6051176" cy="5133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861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IP Geolocation</a:t>
            </a:r>
          </a:p>
        </p:txBody>
      </p:sp>
      <p:sp>
        <p:nvSpPr>
          <p:cNvPr id="69635" name="Rectangle 3"/>
          <p:cNvSpPr>
            <a:spLocks noGrp="1" noChangeArrowheads="1"/>
          </p:cNvSpPr>
          <p:nvPr>
            <p:ph type="body" sz="half" idx="2"/>
          </p:nvPr>
        </p:nvSpPr>
        <p:spPr>
          <a:xfrm>
            <a:off x="4650474" y="1500174"/>
            <a:ext cx="4279244" cy="4281486"/>
          </a:xfrm>
          <a:noFill/>
        </p:spPr>
        <p:txBody>
          <a:bodyPr>
            <a:normAutofit/>
          </a:bodyPr>
          <a:lstStyle/>
          <a:p>
            <a:r>
              <a:rPr lang="en-GB" sz="2400" dirty="0">
                <a:latin typeface="Georgia" panose="02040502050405020303" pitchFamily="18" charset="0"/>
                <a:cs typeface="Arial" charset="0"/>
              </a:rPr>
              <a:t>IP addresses can be mapped to a physical area by using </a:t>
            </a:r>
            <a:r>
              <a:rPr lang="en-GB" sz="2400" b="1" dirty="0">
                <a:latin typeface="Georgia" panose="02040502050405020303" pitchFamily="18" charset="0"/>
                <a:cs typeface="Arial" charset="0"/>
              </a:rPr>
              <a:t>IP-geolocation</a:t>
            </a:r>
            <a:r>
              <a:rPr lang="en-GB" sz="2400" dirty="0">
                <a:latin typeface="Georgia" panose="02040502050405020303" pitchFamily="18" charset="0"/>
                <a:cs typeface="Arial" charset="0"/>
              </a:rPr>
              <a:t> services</a:t>
            </a:r>
          </a:p>
          <a:p>
            <a:r>
              <a:rPr lang="en-GB" sz="2400" dirty="0">
                <a:latin typeface="Georgia" panose="02040502050405020303" pitchFamily="18" charset="0"/>
                <a:cs typeface="Arial" charset="0"/>
              </a:rPr>
              <a:t>This </a:t>
            </a:r>
            <a:r>
              <a:rPr lang="en-GB" sz="2400" u="sng" dirty="0">
                <a:latin typeface="Georgia" panose="02040502050405020303" pitchFamily="18" charset="0"/>
                <a:cs typeface="Arial" charset="0"/>
              </a:rPr>
              <a:t>can</a:t>
            </a:r>
            <a:r>
              <a:rPr lang="en-GB" sz="2400" dirty="0">
                <a:latin typeface="Georgia" panose="02040502050405020303" pitchFamily="18" charset="0"/>
                <a:cs typeface="Arial" charset="0"/>
              </a:rPr>
              <a:t> give an indication about the physical location of the subscriber using the IP address</a:t>
            </a:r>
          </a:p>
          <a:p>
            <a:r>
              <a:rPr lang="en-GB" sz="2400" dirty="0">
                <a:latin typeface="Georgia" panose="02040502050405020303" pitchFamily="18" charset="0"/>
                <a:cs typeface="Arial" charset="0"/>
              </a:rPr>
              <a:t>However, IP geolocation is not precise and can easily be spoofed.</a:t>
            </a:r>
            <a:endParaRPr lang="en-GB" sz="2000" dirty="0">
              <a:latin typeface="Georgia" panose="02040502050405020303" pitchFamily="18" charset="0"/>
              <a:cs typeface="Arial" charset="0"/>
            </a:endParaRPr>
          </a:p>
          <a:p>
            <a:pPr>
              <a:buNone/>
            </a:pPr>
            <a:endParaRPr lang="en-GB" b="1" dirty="0">
              <a:latin typeface="Calibri" pitchFamily="34" charset="0"/>
              <a:cs typeface="Arial" charset="0"/>
            </a:endParaRPr>
          </a:p>
        </p:txBody>
      </p:sp>
      <p:pic>
        <p:nvPicPr>
          <p:cNvPr id="4" name="Bild 3"/>
          <p:cNvPicPr>
            <a:picLocks noChangeAspect="1"/>
          </p:cNvPicPr>
          <p:nvPr/>
        </p:nvPicPr>
        <p:blipFill>
          <a:blip r:embed="rId3"/>
          <a:stretch>
            <a:fillRect/>
          </a:stretch>
        </p:blipFill>
        <p:spPr>
          <a:xfrm>
            <a:off x="498195" y="1108636"/>
            <a:ext cx="3847353" cy="5211298"/>
          </a:xfrm>
          <a:prstGeom prst="rect">
            <a:avLst/>
          </a:prstGeom>
        </p:spPr>
      </p:pic>
    </p:spTree>
    <p:extLst>
      <p:ext uri="{BB962C8B-B14F-4D97-AF65-F5344CB8AC3E}">
        <p14:creationId xmlns:p14="http://schemas.microsoft.com/office/powerpoint/2010/main" val="2458282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06824" y="113273"/>
            <a:ext cx="8229600" cy="860293"/>
          </a:xfrm>
          <a:ln/>
        </p:spPr>
        <p:txBody>
          <a:bodyPr anchor="ctr">
            <a:normAutofit/>
          </a:bodyPr>
          <a:lstStyle/>
          <a:p>
            <a:pPr algn="r"/>
            <a:r>
              <a:rPr lang="en-GB">
                <a:solidFill>
                  <a:srgbClr val="FFFFFF"/>
                </a:solidFill>
                <a:latin typeface="Helvetica" panose="020B0604020202020204" pitchFamily="34" charset="0"/>
              </a:rPr>
              <a:t>The Future of the Internet</a:t>
            </a:r>
          </a:p>
        </p:txBody>
      </p:sp>
      <p:sp>
        <p:nvSpPr>
          <p:cNvPr id="39939" name="Rectangle 3"/>
          <p:cNvSpPr>
            <a:spLocks noGrp="1" noChangeArrowheads="1"/>
          </p:cNvSpPr>
          <p:nvPr>
            <p:ph idx="1"/>
          </p:nvPr>
        </p:nvSpPr>
        <p:spPr>
          <a:xfrm>
            <a:off x="539749" y="1196974"/>
            <a:ext cx="8316383" cy="5661026"/>
          </a:xfrm>
        </p:spPr>
        <p:txBody>
          <a:bodyPr>
            <a:normAutofit/>
          </a:bodyPr>
          <a:lstStyle/>
          <a:p>
            <a:pPr algn="just">
              <a:spcBef>
                <a:spcPts val="600"/>
              </a:spcBef>
            </a:pPr>
            <a:r>
              <a:rPr lang="en-GB" dirty="0">
                <a:latin typeface="Georgia" panose="02040502050405020303" pitchFamily="18" charset="0"/>
              </a:rPr>
              <a:t>15 years ago we could not have predicted how dependant we have now become on the Internet in real life</a:t>
            </a:r>
          </a:p>
          <a:p>
            <a:pPr algn="just">
              <a:spcBef>
                <a:spcPts val="600"/>
              </a:spcBef>
            </a:pPr>
            <a:r>
              <a:rPr lang="en-GB" dirty="0">
                <a:latin typeface="Georgia" panose="02040502050405020303" pitchFamily="18" charset="0"/>
              </a:rPr>
              <a:t>At that time, we could not have known how much it would affect criminal investigators</a:t>
            </a:r>
          </a:p>
          <a:p>
            <a:pPr algn="just">
              <a:lnSpc>
                <a:spcPct val="90000"/>
              </a:lnSpc>
              <a:buClr>
                <a:srgbClr val="C00000"/>
              </a:buClr>
              <a:buFontTx/>
              <a:buNone/>
            </a:pPr>
            <a:endParaRPr lang="en-GB" dirty="0">
              <a:latin typeface="Georgia" panose="02040502050405020303" pitchFamily="18" charset="0"/>
            </a:endParaRPr>
          </a:p>
          <a:p>
            <a:pPr algn="just">
              <a:lnSpc>
                <a:spcPct val="90000"/>
              </a:lnSpc>
              <a:buClr>
                <a:srgbClr val="C00000"/>
              </a:buClr>
              <a:buFontTx/>
              <a:buNone/>
            </a:pPr>
            <a:r>
              <a:rPr lang="en-GB" dirty="0">
                <a:latin typeface="Georgia" panose="02040502050405020303" pitchFamily="18" charset="0"/>
              </a:rPr>
              <a:t>What we know is:</a:t>
            </a:r>
          </a:p>
          <a:p>
            <a:pPr algn="just">
              <a:lnSpc>
                <a:spcPct val="90000"/>
              </a:lnSpc>
            </a:pPr>
            <a:r>
              <a:rPr lang="en-GB" b="1" dirty="0">
                <a:latin typeface="Georgia" panose="02040502050405020303" pitchFamily="18" charset="0"/>
              </a:rPr>
              <a:t>Bandwidth</a:t>
            </a:r>
            <a:r>
              <a:rPr lang="en-GB" dirty="0">
                <a:latin typeface="Georgia" panose="02040502050405020303" pitchFamily="18" charset="0"/>
              </a:rPr>
              <a:t> will continue to grow to meet the demands of multimedia – Voice over IP, Radio, video, TV</a:t>
            </a:r>
          </a:p>
          <a:p>
            <a:pPr algn="just">
              <a:lnSpc>
                <a:spcPct val="90000"/>
              </a:lnSpc>
            </a:pPr>
            <a:r>
              <a:rPr lang="en-GB" b="1" dirty="0">
                <a:latin typeface="Georgia" panose="02040502050405020303" pitchFamily="18" charset="0"/>
              </a:rPr>
              <a:t>Commerce</a:t>
            </a:r>
            <a:r>
              <a:rPr lang="en-GB" dirty="0">
                <a:latin typeface="Georgia" panose="02040502050405020303" pitchFamily="18" charset="0"/>
              </a:rPr>
              <a:t> will keep using it – large businesses depend on it for online trading, communications, sales &amp; service</a:t>
            </a:r>
          </a:p>
          <a:p>
            <a:pPr>
              <a:lnSpc>
                <a:spcPct val="90000"/>
              </a:lnSpc>
            </a:pPr>
            <a:r>
              <a:rPr lang="en-GB" b="1" dirty="0">
                <a:latin typeface="Georgia" panose="02040502050405020303" pitchFamily="18" charset="0"/>
              </a:rPr>
              <a:t>Wireless</a:t>
            </a:r>
            <a:r>
              <a:rPr lang="en-GB" dirty="0">
                <a:latin typeface="Georgia" panose="02040502050405020303" pitchFamily="18" charset="0"/>
              </a:rPr>
              <a:t> Internet is increasing – Bluetooth, IEEE802.11, and wide area or ‘cloud’ (City Centre) </a:t>
            </a:r>
            <a:r>
              <a:rPr lang="en-GB" dirty="0" err="1">
                <a:latin typeface="Georgia" panose="02040502050405020303" pitchFamily="18" charset="0"/>
              </a:rPr>
              <a:t>wi-fi</a:t>
            </a:r>
            <a:r>
              <a:rPr lang="en-GB" dirty="0">
                <a:latin typeface="Georgia" panose="02040502050405020303" pitchFamily="18" charset="0"/>
              </a:rPr>
              <a:t> schemes</a:t>
            </a:r>
          </a:p>
        </p:txBody>
      </p:sp>
    </p:spTree>
    <p:extLst>
      <p:ext uri="{BB962C8B-B14F-4D97-AF65-F5344CB8AC3E}">
        <p14:creationId xmlns:p14="http://schemas.microsoft.com/office/powerpoint/2010/main" val="22208200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Questions outline">
            <a:extLst>
              <a:ext uri="{FF2B5EF4-FFF2-40B4-BE49-F238E27FC236}">
                <a16:creationId xmlns:a16="http://schemas.microsoft.com/office/drawing/2014/main" id="{90E1F1B3-4259-4D68-856A-AB500233BD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8" name="Title 50">
            <a:extLst>
              <a:ext uri="{FF2B5EF4-FFF2-40B4-BE49-F238E27FC236}">
                <a16:creationId xmlns:a16="http://schemas.microsoft.com/office/drawing/2014/main" id="{B6524C53-5261-4831-B6CE-CDF045666541}"/>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7772400" cy="5126037"/>
          </a:xfrm>
          <a:ln/>
        </p:spPr>
        <p:txBody>
          <a:bodyPr anchor="ctr">
            <a:noAutofit/>
          </a:bodyPr>
          <a:lstStyle/>
          <a:p>
            <a:r>
              <a:rPr lang="en-GB" dirty="0">
                <a:latin typeface="Helvetica" panose="020B0604020202020204" pitchFamily="34" charset="0"/>
              </a:rPr>
              <a:t>Part Two</a:t>
            </a:r>
            <a:br>
              <a:rPr lang="en-GB" dirty="0">
                <a:latin typeface="Helvetica" panose="020B0604020202020204" pitchFamily="34" charset="0"/>
              </a:rPr>
            </a:br>
            <a:br>
              <a:rPr lang="en-GB" dirty="0">
                <a:latin typeface="Helvetica" panose="020B0604020202020204" pitchFamily="34" charset="0"/>
              </a:rPr>
            </a:br>
            <a:r>
              <a:rPr lang="en-GB" dirty="0">
                <a:latin typeface="Helvetica" panose="020B0604020202020204" pitchFamily="34" charset="0"/>
              </a:rPr>
              <a:t>Internet Services </a:t>
            </a:r>
            <a:endParaRPr lang="en-US" dirty="0">
              <a:latin typeface="Helvetica" panose="020B060402020202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06824" y="113273"/>
            <a:ext cx="8229600" cy="860293"/>
          </a:xfrm>
          <a:ln/>
        </p:spPr>
        <p:txBody>
          <a:bodyPr anchor="ctr">
            <a:normAutofit/>
          </a:bodyPr>
          <a:lstStyle/>
          <a:p>
            <a:pPr algn="r"/>
            <a:r>
              <a:rPr lang="en-US">
                <a:solidFill>
                  <a:srgbClr val="FFFFFF"/>
                </a:solidFill>
                <a:latin typeface="Helvetica" panose="020B0604020202020204" pitchFamily="34" charset="0"/>
              </a:rPr>
              <a:t>Critical Infrastructures</a:t>
            </a:r>
          </a:p>
        </p:txBody>
      </p:sp>
      <p:pic>
        <p:nvPicPr>
          <p:cNvPr id="9220" name="Picture 4" descr="graphic"/>
          <p:cNvPicPr>
            <a:picLocks noGrp="1" noChangeAspect="1" noChangeArrowheads="1"/>
          </p:cNvPicPr>
          <p:nvPr>
            <p:ph type="clipArt" sz="half" idx="1"/>
          </p:nvPr>
        </p:nvPicPr>
        <p:blipFill>
          <a:blip r:embed="rId3" cstate="print"/>
          <a:srcRect/>
          <a:stretch>
            <a:fillRect/>
          </a:stretch>
        </p:blipFill>
        <p:spPr>
          <a:xfrm>
            <a:off x="0" y="0"/>
            <a:ext cx="9144000" cy="6896100"/>
          </a:xfrm>
          <a:noFill/>
        </p:spPr>
      </p:pic>
      <p:sp>
        <p:nvSpPr>
          <p:cNvPr id="9219" name="Rectangle 3"/>
          <p:cNvSpPr>
            <a:spLocks noGrp="1" noChangeArrowheads="1"/>
          </p:cNvSpPr>
          <p:nvPr>
            <p:ph type="body" sz="half" idx="2"/>
          </p:nvPr>
        </p:nvSpPr>
        <p:spPr>
          <a:xfrm>
            <a:off x="5638800" y="1981200"/>
            <a:ext cx="3505200" cy="4114800"/>
          </a:xfrm>
        </p:spPr>
        <p:txBody>
          <a:bodyPr>
            <a:normAutofit lnSpcReduction="10000"/>
          </a:bodyPr>
          <a:lstStyle/>
          <a:p>
            <a:r>
              <a:rPr lang="en-US" sz="2400">
                <a:latin typeface="Georgia" panose="02040502050405020303" pitchFamily="18" charset="0"/>
              </a:rPr>
              <a:t>Gas &amp; Oil Storage/Delivery</a:t>
            </a:r>
          </a:p>
          <a:p>
            <a:r>
              <a:rPr lang="en-US" sz="2400">
                <a:latin typeface="Georgia" panose="02040502050405020303" pitchFamily="18" charset="0"/>
              </a:rPr>
              <a:t>Water Supply System</a:t>
            </a:r>
          </a:p>
          <a:p>
            <a:r>
              <a:rPr lang="en-US" sz="2400">
                <a:latin typeface="Georgia" panose="02040502050405020303" pitchFamily="18" charset="0"/>
              </a:rPr>
              <a:t>Banking &amp; Finance</a:t>
            </a:r>
          </a:p>
          <a:p>
            <a:r>
              <a:rPr lang="en-US" sz="2400">
                <a:latin typeface="Georgia" panose="02040502050405020303" pitchFamily="18" charset="0"/>
              </a:rPr>
              <a:t>Transportation</a:t>
            </a:r>
          </a:p>
          <a:p>
            <a:r>
              <a:rPr lang="en-US" sz="2400">
                <a:latin typeface="Georgia" panose="02040502050405020303" pitchFamily="18" charset="0"/>
              </a:rPr>
              <a:t>Electrical Energy</a:t>
            </a:r>
          </a:p>
          <a:p>
            <a:r>
              <a:rPr lang="en-US" sz="2400">
                <a:latin typeface="Georgia" panose="02040502050405020303" pitchFamily="18" charset="0"/>
              </a:rPr>
              <a:t>Telecommunications</a:t>
            </a:r>
          </a:p>
          <a:p>
            <a:r>
              <a:rPr lang="en-US" sz="2400">
                <a:latin typeface="Georgia" panose="02040502050405020303" pitchFamily="18" charset="0"/>
              </a:rPr>
              <a:t>Emergency Services</a:t>
            </a:r>
          </a:p>
          <a:p>
            <a:r>
              <a:rPr lang="en-US" sz="2400">
                <a:latin typeface="Georgia" panose="02040502050405020303" pitchFamily="18" charset="0"/>
              </a:rPr>
              <a:t>Government Operations</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itle 1">
            <a:extLst>
              <a:ext uri="{FF2B5EF4-FFF2-40B4-BE49-F238E27FC236}">
                <a16:creationId xmlns:a16="http://schemas.microsoft.com/office/drawing/2014/main" id="{AA6342D0-CB97-C682-F68E-0F1AC0494AB5}"/>
              </a:ext>
            </a:extLst>
          </p:cNvPr>
          <p:cNvSpPr>
            <a:spLocks noGrp="1"/>
          </p:cNvSpPr>
          <p:nvPr>
            <p:ph type="title"/>
          </p:nvPr>
        </p:nvSpPr>
        <p:spPr>
          <a:xfrm>
            <a:off x="628650" y="1111624"/>
            <a:ext cx="7886700" cy="898606"/>
          </a:xfrm>
        </p:spPr>
        <p:txBody>
          <a:bodyPr>
            <a:normAutofit/>
          </a:bodyPr>
          <a:lstStyle/>
          <a:p>
            <a:pPr algn="ctr"/>
            <a:r>
              <a:rPr lang="en-US" sz="4000" b="1" dirty="0"/>
              <a:t>World Wide Web</a:t>
            </a:r>
            <a:endParaRPr lang="en-US" dirty="0"/>
          </a:p>
        </p:txBody>
      </p:sp>
      <p:pic>
        <p:nvPicPr>
          <p:cNvPr id="52" name="Graphic 51" descr="Clipboard outline">
            <a:extLst>
              <a:ext uri="{FF2B5EF4-FFF2-40B4-BE49-F238E27FC236}">
                <a16:creationId xmlns:a16="http://schemas.microsoft.com/office/drawing/2014/main" id="{73B01622-94E7-4D75-B3BE-1D03C3E9615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240190"/>
            <a:ext cx="3886200" cy="38862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623888" y="1171856"/>
            <a:ext cx="7886700" cy="1257579"/>
          </a:xfrm>
          <a:ln/>
        </p:spPr>
        <p:txBody>
          <a:bodyPr anchor="ctr">
            <a:normAutofit/>
          </a:bodyPr>
          <a:lstStyle/>
          <a:p>
            <a:pPr algn="ctr" eaLnBrk="1" hangingPunct="1"/>
            <a:r>
              <a:rPr lang="en-GB" dirty="0">
                <a:latin typeface="Helvetica" panose="020B0604020202020204" pitchFamily="34" charset="0"/>
              </a:rPr>
              <a:t>Famous last words</a:t>
            </a:r>
            <a:endParaRPr lang="en-US" dirty="0">
              <a:latin typeface="Helvetica" panose="020B0604020202020204" pitchFamily="34" charset="0"/>
            </a:endParaRPr>
          </a:p>
        </p:txBody>
      </p:sp>
      <p:sp>
        <p:nvSpPr>
          <p:cNvPr id="4099" name="Rectangle 3"/>
          <p:cNvSpPr>
            <a:spLocks noGrp="1" noChangeArrowheads="1"/>
          </p:cNvSpPr>
          <p:nvPr>
            <p:ph type="body" idx="1"/>
          </p:nvPr>
        </p:nvSpPr>
        <p:spPr>
          <a:xfrm>
            <a:off x="623888" y="2259106"/>
            <a:ext cx="7886700" cy="3830546"/>
          </a:xfrm>
        </p:spPr>
        <p:txBody>
          <a:bodyPr>
            <a:normAutofit fontScale="92500"/>
          </a:bodyPr>
          <a:lstStyle/>
          <a:p>
            <a:pPr>
              <a:buNone/>
            </a:pPr>
            <a:r>
              <a:rPr lang="en-US" dirty="0">
                <a:latin typeface="Georgia" panose="02040502050405020303" pitchFamily="18" charset="0"/>
              </a:rPr>
              <a:t>“</a:t>
            </a:r>
            <a:r>
              <a:rPr lang="en-US" i="1" dirty="0">
                <a:latin typeface="Georgia" panose="02040502050405020303" pitchFamily="18" charset="0"/>
              </a:rPr>
              <a:t>There will never be a market for more than 5 computers in the world</a:t>
            </a:r>
            <a:r>
              <a:rPr lang="en-US" dirty="0">
                <a:latin typeface="Georgia" panose="02040502050405020303" pitchFamily="18" charset="0"/>
              </a:rPr>
              <a:t>”.</a:t>
            </a:r>
            <a:br>
              <a:rPr lang="en-US" b="1" dirty="0">
                <a:latin typeface="Georgia" panose="02040502050405020303" pitchFamily="18" charset="0"/>
              </a:rPr>
            </a:br>
            <a:r>
              <a:rPr lang="en-US" b="1" dirty="0">
                <a:latin typeface="Georgia" panose="02040502050405020303" pitchFamily="18" charset="0"/>
              </a:rPr>
              <a:t>	      </a:t>
            </a:r>
            <a:r>
              <a:rPr lang="en-US" sz="2400" b="1" i="1" dirty="0">
                <a:latin typeface="Georgia" panose="02040502050405020303" pitchFamily="18" charset="0"/>
              </a:rPr>
              <a:t>Thomas Watson - Chairman of IBM - 1943</a:t>
            </a:r>
            <a:r>
              <a:rPr lang="en-US" b="1" dirty="0">
                <a:latin typeface="Georgia" panose="02040502050405020303" pitchFamily="18" charset="0"/>
              </a:rPr>
              <a:t> </a:t>
            </a:r>
            <a:br>
              <a:rPr lang="en-US" b="1" dirty="0">
                <a:latin typeface="Georgia" panose="02040502050405020303" pitchFamily="18" charset="0"/>
              </a:rPr>
            </a:br>
            <a:br>
              <a:rPr lang="en-US" b="1" dirty="0">
                <a:latin typeface="Georgia" panose="02040502050405020303" pitchFamily="18" charset="0"/>
              </a:rPr>
            </a:br>
            <a:r>
              <a:rPr lang="en-US" dirty="0">
                <a:latin typeface="Georgia" panose="02040502050405020303" pitchFamily="18" charset="0"/>
              </a:rPr>
              <a:t>“</a:t>
            </a:r>
            <a:r>
              <a:rPr lang="en-US" i="1" dirty="0">
                <a:latin typeface="Georgia" panose="02040502050405020303" pitchFamily="18" charset="0"/>
              </a:rPr>
              <a:t>There will never be a reason anyone would want a computer in their home</a:t>
            </a:r>
            <a:r>
              <a:rPr lang="en-US" dirty="0">
                <a:latin typeface="Georgia" panose="02040502050405020303" pitchFamily="18" charset="0"/>
              </a:rPr>
              <a:t>”.</a:t>
            </a:r>
            <a:br>
              <a:rPr lang="en-US" b="1" dirty="0">
                <a:latin typeface="Georgia" panose="02040502050405020303" pitchFamily="18" charset="0"/>
              </a:rPr>
            </a:br>
            <a:r>
              <a:rPr lang="en-US" b="1" dirty="0">
                <a:latin typeface="Georgia" panose="02040502050405020303" pitchFamily="18" charset="0"/>
              </a:rPr>
              <a:t>			</a:t>
            </a:r>
            <a:r>
              <a:rPr lang="en-US" sz="2400" b="1" i="1" dirty="0">
                <a:latin typeface="Georgia" panose="02040502050405020303" pitchFamily="18" charset="0"/>
              </a:rPr>
              <a:t>Ken Olson, Founder of DEC - 1977</a:t>
            </a:r>
            <a:r>
              <a:rPr lang="en-US" sz="2400" b="1" dirty="0">
                <a:latin typeface="Georgia" panose="02040502050405020303" pitchFamily="18" charset="0"/>
              </a:rPr>
              <a:t> </a:t>
            </a:r>
            <a:endParaRPr lang="en-US" b="1" dirty="0">
              <a:latin typeface="Georgia" panose="02040502050405020303" pitchFamily="18" charset="0"/>
            </a:endParaRPr>
          </a:p>
          <a:p>
            <a:pPr eaLnBrk="1" hangingPunct="1">
              <a:buFontTx/>
              <a:buNone/>
            </a:pPr>
            <a:endParaRPr lang="en-US" dirty="0">
              <a:latin typeface="Georgia" panose="02040502050405020303" pitchFamily="18" charset="0"/>
            </a:endParaRPr>
          </a:p>
          <a:p>
            <a:pPr eaLnBrk="1" hangingPunct="1">
              <a:buFontTx/>
              <a:buNone/>
            </a:pPr>
            <a:r>
              <a:rPr lang="en-US" dirty="0">
                <a:latin typeface="Georgia" panose="02040502050405020303" pitchFamily="18" charset="0"/>
              </a:rPr>
              <a:t>“</a:t>
            </a:r>
            <a:r>
              <a:rPr lang="en-US" i="1" dirty="0">
                <a:latin typeface="Georgia" panose="02040502050405020303" pitchFamily="18" charset="0"/>
              </a:rPr>
              <a:t>A PC will never need more than 640K of memory</a:t>
            </a:r>
            <a:r>
              <a:rPr lang="en-US" dirty="0">
                <a:latin typeface="Georgia" panose="02040502050405020303" pitchFamily="18" charset="0"/>
              </a:rPr>
              <a:t>”.</a:t>
            </a:r>
            <a:br>
              <a:rPr lang="en-US" b="1" dirty="0">
                <a:latin typeface="Georgia" panose="02040502050405020303" pitchFamily="18" charset="0"/>
              </a:rPr>
            </a:br>
            <a:r>
              <a:rPr lang="en-US" b="1" dirty="0">
                <a:latin typeface="Georgia" panose="02040502050405020303" pitchFamily="18" charset="0"/>
              </a:rPr>
              <a:t>		 </a:t>
            </a:r>
            <a:r>
              <a:rPr lang="en-US" sz="2400" b="1" i="1" dirty="0">
                <a:latin typeface="Georgia" panose="02040502050405020303" pitchFamily="18" charset="0"/>
              </a:rPr>
              <a:t>Bill Gates - Founder of Microsoft - 1981</a:t>
            </a:r>
            <a:r>
              <a:rPr lang="en-US" b="1" dirty="0">
                <a:latin typeface="Georgia" panose="02040502050405020303" pitchFamily="18" charset="0"/>
              </a:rPr>
              <a:t> </a:t>
            </a:r>
            <a:endParaRPr lang="en-US" sz="2400" b="1" dirty="0">
              <a:latin typeface="Georgia" panose="02040502050405020303" pitchFamily="18"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US" dirty="0">
                <a:solidFill>
                  <a:srgbClr val="FFFFFF"/>
                </a:solidFill>
                <a:latin typeface="Helvetica" panose="020B0604020202020204" pitchFamily="34" charset="0"/>
              </a:rPr>
              <a:t>World Wide Web</a:t>
            </a:r>
          </a:p>
        </p:txBody>
      </p:sp>
      <p:sp>
        <p:nvSpPr>
          <p:cNvPr id="161795" name="Rectangle 3"/>
          <p:cNvSpPr>
            <a:spLocks noGrp="1" noChangeArrowheads="1"/>
          </p:cNvSpPr>
          <p:nvPr>
            <p:ph type="body" sz="half" idx="1"/>
          </p:nvPr>
        </p:nvSpPr>
        <p:spPr>
          <a:xfrm>
            <a:off x="304800" y="1582271"/>
            <a:ext cx="8305800" cy="4199964"/>
          </a:xfrm>
          <a:noFill/>
        </p:spPr>
        <p:txBody>
          <a:bodyPr>
            <a:normAutofit lnSpcReduction="10000"/>
          </a:bodyPr>
          <a:lstStyle/>
          <a:p>
            <a:pPr algn="just" eaLnBrk="1" hangingPunct="1">
              <a:lnSpc>
                <a:spcPct val="90000"/>
              </a:lnSpc>
              <a:buNone/>
            </a:pPr>
            <a:r>
              <a:rPr lang="en-US" b="1" dirty="0">
                <a:latin typeface="Georgia" panose="02040502050405020303" pitchFamily="18" charset="0"/>
              </a:rPr>
              <a:t>	Effectively born in 1991 when HTML – Hyper Text Markup Language was invented by Sir Tim Berners-Lee</a:t>
            </a:r>
          </a:p>
          <a:p>
            <a:pPr algn="just">
              <a:lnSpc>
                <a:spcPct val="90000"/>
              </a:lnSpc>
            </a:pPr>
            <a:endParaRPr lang="en-US" sz="1400" b="1" dirty="0">
              <a:latin typeface="Georgia" panose="02040502050405020303" pitchFamily="18" charset="0"/>
            </a:endParaRPr>
          </a:p>
          <a:p>
            <a:pPr marL="722313" algn="just" eaLnBrk="1" hangingPunct="1">
              <a:lnSpc>
                <a:spcPct val="90000"/>
              </a:lnSpc>
            </a:pPr>
            <a:r>
              <a:rPr lang="en-GB" sz="2800" b="1" dirty="0">
                <a:latin typeface="Georgia" panose="02040502050405020303" pitchFamily="18" charset="0"/>
              </a:rPr>
              <a:t>HTML provided the platform to combine words, pictures and sounds on web pages</a:t>
            </a:r>
            <a:endParaRPr lang="en-US" sz="2800" b="1" dirty="0">
              <a:latin typeface="Georgia" panose="02040502050405020303" pitchFamily="18" charset="0"/>
            </a:endParaRPr>
          </a:p>
          <a:p>
            <a:pPr marL="722313" algn="just">
              <a:lnSpc>
                <a:spcPct val="90000"/>
              </a:lnSpc>
            </a:pPr>
            <a:endParaRPr lang="en-GB" sz="1400" b="1" dirty="0">
              <a:latin typeface="Georgia" panose="02040502050405020303" pitchFamily="18" charset="0"/>
            </a:endParaRPr>
          </a:p>
          <a:p>
            <a:pPr marL="722313" algn="just" eaLnBrk="1" hangingPunct="1">
              <a:lnSpc>
                <a:spcPct val="90000"/>
              </a:lnSpc>
            </a:pPr>
            <a:r>
              <a:rPr lang="en-GB" sz="2800" b="1" dirty="0">
                <a:latin typeface="Georgia" panose="02040502050405020303" pitchFamily="18" charset="0"/>
              </a:rPr>
              <a:t>Web standards created </a:t>
            </a:r>
          </a:p>
          <a:p>
            <a:pPr marL="493713" indent="0" algn="just" eaLnBrk="1" hangingPunct="1">
              <a:lnSpc>
                <a:spcPct val="90000"/>
              </a:lnSpc>
              <a:buNone/>
            </a:pPr>
            <a:r>
              <a:rPr lang="en-GB" sz="2800" b="1" dirty="0">
                <a:latin typeface="Georgia" panose="02040502050405020303" pitchFamily="18" charset="0"/>
              </a:rPr>
              <a:t>by World Wide Web </a:t>
            </a:r>
          </a:p>
          <a:p>
            <a:pPr marL="493713" indent="0" algn="just" eaLnBrk="1" hangingPunct="1">
              <a:lnSpc>
                <a:spcPct val="90000"/>
              </a:lnSpc>
              <a:buNone/>
            </a:pPr>
            <a:r>
              <a:rPr lang="en-GB" sz="2800" b="1" dirty="0">
                <a:latin typeface="Georgia" panose="02040502050405020303" pitchFamily="18" charset="0"/>
              </a:rPr>
              <a:t>Consortium (W3C)</a:t>
            </a:r>
          </a:p>
        </p:txBody>
      </p:sp>
      <p:pic>
        <p:nvPicPr>
          <p:cNvPr id="7" name="Picture 6" descr="bernerslee400.jpg"/>
          <p:cNvPicPr>
            <a:picLocks noChangeAspect="1"/>
          </p:cNvPicPr>
          <p:nvPr/>
        </p:nvPicPr>
        <p:blipFill>
          <a:blip r:embed="rId4" cstate="print"/>
          <a:stretch>
            <a:fillRect/>
          </a:stretch>
        </p:blipFill>
        <p:spPr>
          <a:xfrm>
            <a:off x="5885330" y="3604351"/>
            <a:ext cx="2725270" cy="2786589"/>
          </a:xfrm>
          <a:prstGeom prst="rect">
            <a:avLst/>
          </a:prstGeom>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1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179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179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1795">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79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What is HTTP?</a:t>
            </a:r>
          </a:p>
        </p:txBody>
      </p:sp>
      <p:sp>
        <p:nvSpPr>
          <p:cNvPr id="9219" name="Rectangle 3"/>
          <p:cNvSpPr>
            <a:spLocks noGrp="1" noChangeArrowheads="1"/>
          </p:cNvSpPr>
          <p:nvPr>
            <p:ph idx="1"/>
          </p:nvPr>
        </p:nvSpPr>
        <p:spPr>
          <a:xfrm>
            <a:off x="457200" y="1631576"/>
            <a:ext cx="8229600" cy="3245224"/>
          </a:xfrm>
        </p:spPr>
        <p:txBody>
          <a:bodyPr/>
          <a:lstStyle/>
          <a:p>
            <a:pPr eaLnBrk="1" hangingPunct="1">
              <a:lnSpc>
                <a:spcPct val="130000"/>
              </a:lnSpc>
              <a:buNone/>
            </a:pPr>
            <a:r>
              <a:rPr lang="en-GB" b="1" dirty="0">
                <a:latin typeface="Georgia" panose="02040502050405020303" pitchFamily="18" charset="0"/>
              </a:rPr>
              <a:t>	Hyper-Text Transfer Protocol</a:t>
            </a:r>
          </a:p>
          <a:p>
            <a:pPr lvl="1">
              <a:lnSpc>
                <a:spcPct val="130000"/>
              </a:lnSpc>
            </a:pPr>
            <a:r>
              <a:rPr lang="en-GB" dirty="0">
                <a:latin typeface="Georgia" panose="02040502050405020303" pitchFamily="18" charset="0"/>
              </a:rPr>
              <a:t>Common Language that Web Browsers and Web Servers use to communicate with each other on the Internet. </a:t>
            </a:r>
          </a:p>
        </p:txBody>
      </p:sp>
      <p:pic>
        <p:nvPicPr>
          <p:cNvPr id="2050" name="Picture 2">
            <a:extLst>
              <a:ext uri="{FF2B5EF4-FFF2-40B4-BE49-F238E27FC236}">
                <a16:creationId xmlns:a16="http://schemas.microsoft.com/office/drawing/2014/main" id="{55B1502F-A91B-48DB-A7BF-A39F60D27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3177" y="2129117"/>
            <a:ext cx="5262282" cy="526228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HTTP Request / Response</a:t>
            </a:r>
          </a:p>
        </p:txBody>
      </p:sp>
      <p:pic>
        <p:nvPicPr>
          <p:cNvPr id="11267" name="Picture 3" descr="server_rack"/>
          <p:cNvPicPr>
            <a:picLocks noChangeAspect="1" noChangeArrowheads="1"/>
          </p:cNvPicPr>
          <p:nvPr/>
        </p:nvPicPr>
        <p:blipFill>
          <a:blip r:embed="rId2" cstate="print"/>
          <a:srcRect/>
          <a:stretch>
            <a:fillRect/>
          </a:stretch>
        </p:blipFill>
        <p:spPr bwMode="auto">
          <a:xfrm>
            <a:off x="6016625" y="1592262"/>
            <a:ext cx="3127375" cy="3673475"/>
          </a:xfrm>
          <a:prstGeom prst="rect">
            <a:avLst/>
          </a:prstGeom>
          <a:noFill/>
          <a:ln w="9525">
            <a:noFill/>
            <a:miter lim="800000"/>
            <a:headEnd/>
            <a:tailEnd/>
          </a:ln>
        </p:spPr>
      </p:pic>
      <p:pic>
        <p:nvPicPr>
          <p:cNvPr id="11268" name="Picture 4" descr="plate02"/>
          <p:cNvPicPr>
            <a:picLocks noChangeAspect="1" noChangeArrowheads="1"/>
          </p:cNvPicPr>
          <p:nvPr/>
        </p:nvPicPr>
        <p:blipFill>
          <a:blip r:embed="rId3" cstate="print"/>
          <a:srcRect/>
          <a:stretch>
            <a:fillRect/>
          </a:stretch>
        </p:blipFill>
        <p:spPr bwMode="auto">
          <a:xfrm>
            <a:off x="0" y="1749427"/>
            <a:ext cx="2857500" cy="3384550"/>
          </a:xfrm>
          <a:prstGeom prst="rect">
            <a:avLst/>
          </a:prstGeom>
          <a:noFill/>
          <a:ln w="9525">
            <a:noFill/>
            <a:miter lim="800000"/>
            <a:headEnd/>
            <a:tailEnd/>
          </a:ln>
        </p:spPr>
      </p:pic>
      <p:pic>
        <p:nvPicPr>
          <p:cNvPr id="169989" name="Picture 5"/>
          <p:cNvPicPr>
            <a:picLocks noChangeAspect="1" noChangeArrowheads="1"/>
          </p:cNvPicPr>
          <p:nvPr/>
        </p:nvPicPr>
        <p:blipFill>
          <a:blip r:embed="rId4" cstate="print"/>
          <a:srcRect/>
          <a:stretch>
            <a:fillRect/>
          </a:stretch>
        </p:blipFill>
        <p:spPr bwMode="auto">
          <a:xfrm>
            <a:off x="2789230" y="1217836"/>
            <a:ext cx="3295665" cy="1590669"/>
          </a:xfrm>
          <a:prstGeom prst="rect">
            <a:avLst/>
          </a:prstGeom>
          <a:noFill/>
          <a:ln w="9525">
            <a:noFill/>
            <a:miter lim="800000"/>
            <a:headEnd/>
            <a:tailEnd/>
          </a:ln>
        </p:spPr>
      </p:pic>
      <p:pic>
        <p:nvPicPr>
          <p:cNvPr id="169990" name="Picture 6"/>
          <p:cNvPicPr>
            <a:picLocks noChangeAspect="1" noChangeArrowheads="1"/>
          </p:cNvPicPr>
          <p:nvPr/>
        </p:nvPicPr>
        <p:blipFill>
          <a:blip r:embed="rId5" cstate="print"/>
          <a:srcRect/>
          <a:stretch>
            <a:fillRect/>
          </a:stretch>
        </p:blipFill>
        <p:spPr bwMode="auto">
          <a:xfrm>
            <a:off x="2857500" y="3917734"/>
            <a:ext cx="3286148" cy="172243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9989"/>
                                        </p:tgtEl>
                                        <p:attrNameLst>
                                          <p:attrName>style.visibility</p:attrName>
                                        </p:attrNameLst>
                                      </p:cBhvr>
                                      <p:to>
                                        <p:strVal val="visible"/>
                                      </p:to>
                                    </p:set>
                                    <p:anim calcmode="lin" valueType="num">
                                      <p:cBhvr additive="base">
                                        <p:cTn id="7" dur="500" fill="hold"/>
                                        <p:tgtEl>
                                          <p:spTgt spid="169989"/>
                                        </p:tgtEl>
                                        <p:attrNameLst>
                                          <p:attrName>ppt_x</p:attrName>
                                        </p:attrNameLst>
                                      </p:cBhvr>
                                      <p:tavLst>
                                        <p:tav tm="0">
                                          <p:val>
                                            <p:strVal val="0-#ppt_w/2"/>
                                          </p:val>
                                        </p:tav>
                                        <p:tav tm="100000">
                                          <p:val>
                                            <p:strVal val="#ppt_x"/>
                                          </p:val>
                                        </p:tav>
                                      </p:tavLst>
                                    </p:anim>
                                    <p:anim calcmode="lin" valueType="num">
                                      <p:cBhvr additive="base">
                                        <p:cTn id="8" dur="500" fill="hold"/>
                                        <p:tgtEl>
                                          <p:spTgt spid="16998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69990"/>
                                        </p:tgtEl>
                                        <p:attrNameLst>
                                          <p:attrName>style.visibility</p:attrName>
                                        </p:attrNameLst>
                                      </p:cBhvr>
                                      <p:to>
                                        <p:strVal val="visible"/>
                                      </p:to>
                                    </p:set>
                                    <p:anim calcmode="lin" valueType="num">
                                      <p:cBhvr additive="base">
                                        <p:cTn id="13" dur="500" fill="hold"/>
                                        <p:tgtEl>
                                          <p:spTgt spid="169990"/>
                                        </p:tgtEl>
                                        <p:attrNameLst>
                                          <p:attrName>ppt_x</p:attrName>
                                        </p:attrNameLst>
                                      </p:cBhvr>
                                      <p:tavLst>
                                        <p:tav tm="0">
                                          <p:val>
                                            <p:strVal val="1+#ppt_w/2"/>
                                          </p:val>
                                        </p:tav>
                                        <p:tav tm="100000">
                                          <p:val>
                                            <p:strVal val="#ppt_x"/>
                                          </p:val>
                                        </p:tav>
                                      </p:tavLst>
                                    </p:anim>
                                    <p:anim calcmode="lin" valueType="num">
                                      <p:cBhvr additive="base">
                                        <p:cTn id="14" dur="500" fill="hold"/>
                                        <p:tgtEl>
                                          <p:spTgt spid="16999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DEF25C6B-BD2B-16EC-7E3F-3B209B0D83E9}"/>
              </a:ext>
            </a:extLst>
          </p:cNvPr>
          <p:cNvSpPr>
            <a:spLocks noGrp="1"/>
          </p:cNvSpPr>
          <p:nvPr>
            <p:ph type="title"/>
          </p:nvPr>
        </p:nvSpPr>
        <p:spPr>
          <a:xfrm>
            <a:off x="628650" y="1111624"/>
            <a:ext cx="7886700" cy="898606"/>
          </a:xfrm>
        </p:spPr>
        <p:txBody>
          <a:bodyPr>
            <a:normAutofit fontScale="90000"/>
          </a:bodyPr>
          <a:lstStyle/>
          <a:p>
            <a:r>
              <a:rPr lang="en-US" sz="4000" b="1" dirty="0"/>
              <a:t>Domain Names &amp; IP Addressing</a:t>
            </a:r>
            <a:endParaRPr lang="en-US" dirty="0"/>
          </a:p>
        </p:txBody>
      </p:sp>
      <p:pic>
        <p:nvPicPr>
          <p:cNvPr id="51" name="Graphic 50" descr="Clipboard outline">
            <a:extLst>
              <a:ext uri="{FF2B5EF4-FFF2-40B4-BE49-F238E27FC236}">
                <a16:creationId xmlns:a16="http://schemas.microsoft.com/office/drawing/2014/main" id="{2329D7A7-CB7E-4ACC-8FFC-56603E8FD5A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74372"/>
            <a:ext cx="3886200" cy="38862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806824" y="113273"/>
            <a:ext cx="8229600" cy="860293"/>
          </a:xfrm>
          <a:ln/>
        </p:spPr>
        <p:txBody>
          <a:bodyPr anchor="ctr">
            <a:noAutofit/>
          </a:bodyPr>
          <a:lstStyle/>
          <a:p>
            <a:pPr algn="r" eaLnBrk="1" hangingPunct="1"/>
            <a:r>
              <a:rPr lang="en-GB" dirty="0">
                <a:solidFill>
                  <a:srgbClr val="FFFFFF"/>
                </a:solidFill>
                <a:latin typeface="Helvetica" panose="020B0604020202020204" pitchFamily="34" charset="0"/>
              </a:rPr>
              <a:t>Uniform Resource Locators - URL</a:t>
            </a:r>
          </a:p>
        </p:txBody>
      </p:sp>
      <p:sp>
        <p:nvSpPr>
          <p:cNvPr id="13315" name="Text Box 3"/>
          <p:cNvSpPr txBox="1">
            <a:spLocks noChangeArrowheads="1"/>
          </p:cNvSpPr>
          <p:nvPr/>
        </p:nvSpPr>
        <p:spPr bwMode="auto">
          <a:xfrm>
            <a:off x="983456" y="1554956"/>
            <a:ext cx="7177087" cy="579438"/>
          </a:xfrm>
          <a:prstGeom prst="rect">
            <a:avLst/>
          </a:prstGeom>
          <a:noFill/>
          <a:ln w="9525">
            <a:noFill/>
            <a:miter lim="800000"/>
            <a:headEnd/>
            <a:tailEnd/>
          </a:ln>
        </p:spPr>
        <p:txBody>
          <a:bodyPr>
            <a:spAutoFit/>
          </a:bodyPr>
          <a:lstStyle/>
          <a:p>
            <a:pPr algn="ctr">
              <a:spcBef>
                <a:spcPct val="50000"/>
              </a:spcBef>
            </a:pPr>
            <a:r>
              <a:rPr lang="en-GB" sz="3200" b="1" dirty="0">
                <a:solidFill>
                  <a:srgbClr val="FF0000"/>
                </a:solidFill>
              </a:rPr>
              <a:t>http://</a:t>
            </a:r>
            <a:r>
              <a:rPr lang="en-GB" sz="3200" b="1" dirty="0">
                <a:solidFill>
                  <a:schemeClr val="accent2"/>
                </a:solidFill>
              </a:rPr>
              <a:t>www</a:t>
            </a:r>
            <a:r>
              <a:rPr lang="en-GB" sz="3200" b="1" dirty="0">
                <a:solidFill>
                  <a:srgbClr val="FF0000"/>
                </a:solidFill>
              </a:rPr>
              <a:t>.</a:t>
            </a:r>
            <a:r>
              <a:rPr lang="en-GB" sz="3200" b="1" dirty="0" err="1">
                <a:solidFill>
                  <a:srgbClr val="00CC00"/>
                </a:solidFill>
              </a:rPr>
              <a:t>coe</a:t>
            </a:r>
            <a:r>
              <a:rPr lang="en-GB" sz="3200" b="1" dirty="0" err="1">
                <a:solidFill>
                  <a:srgbClr val="FF0000"/>
                </a:solidFill>
              </a:rPr>
              <a:t>.</a:t>
            </a:r>
            <a:r>
              <a:rPr lang="en-GB" sz="3200" b="1" dirty="0" err="1">
                <a:solidFill>
                  <a:srgbClr val="9900FF"/>
                </a:solidFill>
              </a:rPr>
              <a:t>int</a:t>
            </a:r>
            <a:endParaRPr lang="en-GB" sz="3200" b="1" dirty="0">
              <a:solidFill>
                <a:srgbClr val="9900FF"/>
              </a:solidFill>
            </a:endParaRPr>
          </a:p>
        </p:txBody>
      </p:sp>
      <p:sp>
        <p:nvSpPr>
          <p:cNvPr id="13316" name="Text Box 4"/>
          <p:cNvSpPr txBox="1">
            <a:spLocks noChangeArrowheads="1"/>
          </p:cNvSpPr>
          <p:nvPr/>
        </p:nvSpPr>
        <p:spPr bwMode="auto">
          <a:xfrm>
            <a:off x="1847056" y="4652169"/>
            <a:ext cx="2159000" cy="1006475"/>
          </a:xfrm>
          <a:prstGeom prst="rect">
            <a:avLst/>
          </a:prstGeom>
          <a:noFill/>
          <a:ln w="9525">
            <a:noFill/>
            <a:miter lim="800000"/>
            <a:headEnd/>
            <a:tailEnd/>
          </a:ln>
        </p:spPr>
        <p:txBody>
          <a:bodyPr>
            <a:spAutoFit/>
          </a:bodyPr>
          <a:lstStyle/>
          <a:p>
            <a:pPr algn="ctr">
              <a:spcBef>
                <a:spcPct val="50000"/>
              </a:spcBef>
            </a:pPr>
            <a:r>
              <a:rPr lang="en-GB" sz="2000" b="1" dirty="0">
                <a:solidFill>
                  <a:schemeClr val="accent2"/>
                </a:solidFill>
              </a:rPr>
              <a:t>Indicates a World Wide Web server</a:t>
            </a:r>
          </a:p>
        </p:txBody>
      </p:sp>
      <p:sp>
        <p:nvSpPr>
          <p:cNvPr id="13317" name="Text Box 5"/>
          <p:cNvSpPr txBox="1">
            <a:spLocks noChangeArrowheads="1"/>
          </p:cNvSpPr>
          <p:nvPr/>
        </p:nvSpPr>
        <p:spPr bwMode="auto">
          <a:xfrm>
            <a:off x="262731" y="2851944"/>
            <a:ext cx="2160587" cy="2225675"/>
          </a:xfrm>
          <a:prstGeom prst="rect">
            <a:avLst/>
          </a:prstGeom>
          <a:noFill/>
          <a:ln w="9525">
            <a:noFill/>
            <a:miter lim="800000"/>
            <a:headEnd/>
            <a:tailEnd/>
          </a:ln>
        </p:spPr>
        <p:txBody>
          <a:bodyPr>
            <a:spAutoFit/>
          </a:bodyPr>
          <a:lstStyle/>
          <a:p>
            <a:pPr algn="ctr">
              <a:spcBef>
                <a:spcPct val="50000"/>
              </a:spcBef>
            </a:pPr>
            <a:r>
              <a:rPr lang="en-GB" sz="2000" b="1" dirty="0">
                <a:solidFill>
                  <a:srgbClr val="FF0000"/>
                </a:solidFill>
              </a:rPr>
              <a:t>Indicates the Internet process being used (hypertext transfer protocol)</a:t>
            </a:r>
          </a:p>
        </p:txBody>
      </p:sp>
      <p:sp>
        <p:nvSpPr>
          <p:cNvPr id="13318" name="Text Box 6"/>
          <p:cNvSpPr txBox="1">
            <a:spLocks noChangeArrowheads="1"/>
          </p:cNvSpPr>
          <p:nvPr/>
        </p:nvSpPr>
        <p:spPr bwMode="auto">
          <a:xfrm>
            <a:off x="4079081" y="4652169"/>
            <a:ext cx="2808287" cy="1006475"/>
          </a:xfrm>
          <a:prstGeom prst="rect">
            <a:avLst/>
          </a:prstGeom>
          <a:noFill/>
          <a:ln w="9525">
            <a:noFill/>
            <a:miter lim="800000"/>
            <a:headEnd/>
            <a:tailEnd/>
          </a:ln>
        </p:spPr>
        <p:txBody>
          <a:bodyPr>
            <a:spAutoFit/>
          </a:bodyPr>
          <a:lstStyle/>
          <a:p>
            <a:pPr algn="ctr">
              <a:spcBef>
                <a:spcPct val="50000"/>
              </a:spcBef>
            </a:pPr>
            <a:r>
              <a:rPr lang="en-GB" sz="2000" b="1">
                <a:solidFill>
                  <a:srgbClr val="00CC00"/>
                </a:solidFill>
              </a:rPr>
              <a:t>Domain name – normally based on who owns  the site</a:t>
            </a:r>
          </a:p>
        </p:txBody>
      </p:sp>
      <p:sp>
        <p:nvSpPr>
          <p:cNvPr id="13319" name="Text Box 7"/>
          <p:cNvSpPr txBox="1">
            <a:spLocks noChangeArrowheads="1"/>
          </p:cNvSpPr>
          <p:nvPr/>
        </p:nvSpPr>
        <p:spPr bwMode="auto">
          <a:xfrm>
            <a:off x="6490493" y="2851944"/>
            <a:ext cx="2736850" cy="1311275"/>
          </a:xfrm>
          <a:prstGeom prst="rect">
            <a:avLst/>
          </a:prstGeom>
          <a:noFill/>
          <a:ln w="9525">
            <a:noFill/>
            <a:miter lim="800000"/>
            <a:headEnd/>
            <a:tailEnd/>
          </a:ln>
        </p:spPr>
        <p:txBody>
          <a:bodyPr>
            <a:spAutoFit/>
          </a:bodyPr>
          <a:lstStyle/>
          <a:p>
            <a:pPr algn="ctr">
              <a:spcBef>
                <a:spcPct val="50000"/>
              </a:spcBef>
            </a:pPr>
            <a:r>
              <a:rPr lang="en-GB" sz="2000" b="1">
                <a:solidFill>
                  <a:srgbClr val="9900FF"/>
                </a:solidFill>
              </a:rPr>
              <a:t>Indicates the top-level domain being used (often with a country code)</a:t>
            </a:r>
          </a:p>
        </p:txBody>
      </p:sp>
      <p:sp>
        <p:nvSpPr>
          <p:cNvPr id="13320" name="Line 8"/>
          <p:cNvSpPr>
            <a:spLocks noChangeShapeType="1"/>
          </p:cNvSpPr>
          <p:nvPr/>
        </p:nvSpPr>
        <p:spPr bwMode="auto">
          <a:xfrm flipH="1">
            <a:off x="1631156" y="2055550"/>
            <a:ext cx="1186920" cy="867832"/>
          </a:xfrm>
          <a:prstGeom prst="line">
            <a:avLst/>
          </a:prstGeom>
          <a:noFill/>
          <a:ln w="57150">
            <a:solidFill>
              <a:schemeClr val="tx1"/>
            </a:solidFill>
            <a:round/>
            <a:headEnd/>
            <a:tailEnd type="triangle" w="med" len="med"/>
          </a:ln>
        </p:spPr>
        <p:txBody>
          <a:bodyPr/>
          <a:lstStyle/>
          <a:p>
            <a:endParaRPr lang="en-GB"/>
          </a:p>
        </p:txBody>
      </p:sp>
      <p:sp>
        <p:nvSpPr>
          <p:cNvPr id="13321" name="Line 9"/>
          <p:cNvSpPr>
            <a:spLocks noChangeShapeType="1"/>
          </p:cNvSpPr>
          <p:nvPr/>
        </p:nvSpPr>
        <p:spPr bwMode="auto">
          <a:xfrm flipH="1">
            <a:off x="3071018" y="2131219"/>
            <a:ext cx="1440392" cy="2520950"/>
          </a:xfrm>
          <a:prstGeom prst="line">
            <a:avLst/>
          </a:prstGeom>
          <a:noFill/>
          <a:ln w="57150">
            <a:solidFill>
              <a:schemeClr val="tx1"/>
            </a:solidFill>
            <a:round/>
            <a:headEnd/>
            <a:tailEnd type="triangle" w="med" len="med"/>
          </a:ln>
        </p:spPr>
        <p:txBody>
          <a:bodyPr/>
          <a:lstStyle/>
          <a:p>
            <a:endParaRPr lang="en-GB"/>
          </a:p>
        </p:txBody>
      </p:sp>
      <p:sp>
        <p:nvSpPr>
          <p:cNvPr id="13322" name="Line 10"/>
          <p:cNvSpPr>
            <a:spLocks noChangeShapeType="1"/>
          </p:cNvSpPr>
          <p:nvPr/>
        </p:nvSpPr>
        <p:spPr bwMode="auto">
          <a:xfrm>
            <a:off x="5376068" y="2131219"/>
            <a:ext cx="71438" cy="2520950"/>
          </a:xfrm>
          <a:prstGeom prst="line">
            <a:avLst/>
          </a:prstGeom>
          <a:noFill/>
          <a:ln w="57150">
            <a:solidFill>
              <a:schemeClr val="tx1"/>
            </a:solidFill>
            <a:round/>
            <a:headEnd/>
            <a:tailEnd type="triangle" w="med" len="med"/>
          </a:ln>
        </p:spPr>
        <p:txBody>
          <a:bodyPr/>
          <a:lstStyle/>
          <a:p>
            <a:endParaRPr lang="en-GB"/>
          </a:p>
        </p:txBody>
      </p:sp>
      <p:sp>
        <p:nvSpPr>
          <p:cNvPr id="13323" name="Line 11"/>
          <p:cNvSpPr>
            <a:spLocks noChangeShapeType="1"/>
          </p:cNvSpPr>
          <p:nvPr/>
        </p:nvSpPr>
        <p:spPr bwMode="auto">
          <a:xfrm>
            <a:off x="6357143" y="2055549"/>
            <a:ext cx="1365250" cy="832908"/>
          </a:xfrm>
          <a:prstGeom prst="line">
            <a:avLst/>
          </a:prstGeom>
          <a:noFill/>
          <a:ln w="57150">
            <a:solidFill>
              <a:schemeClr val="tx1"/>
            </a:solidFill>
            <a:round/>
            <a:headEnd/>
            <a:tailEnd type="triangle" w="med" len="med"/>
          </a:ln>
        </p:spPr>
        <p:txBody>
          <a:bodyPr/>
          <a:lstStyle/>
          <a:p>
            <a:endParaRPr lang="en-GB"/>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Explanations</a:t>
            </a:r>
          </a:p>
        </p:txBody>
      </p:sp>
      <p:sp>
        <p:nvSpPr>
          <p:cNvPr id="15398" name="Text Box 4"/>
          <p:cNvSpPr txBox="1">
            <a:spLocks noChangeArrowheads="1"/>
          </p:cNvSpPr>
          <p:nvPr/>
        </p:nvSpPr>
        <p:spPr bwMode="auto">
          <a:xfrm>
            <a:off x="381000" y="4605337"/>
            <a:ext cx="8569325" cy="1569660"/>
          </a:xfrm>
          <a:prstGeom prst="rect">
            <a:avLst/>
          </a:prstGeom>
          <a:noFill/>
          <a:ln w="19050">
            <a:solidFill>
              <a:schemeClr val="accent1">
                <a:lumMod val="25000"/>
              </a:schemeClr>
            </a:solidFill>
            <a:miter lim="800000"/>
            <a:headEnd/>
            <a:tailEnd/>
          </a:ln>
        </p:spPr>
        <p:txBody>
          <a:bodyPr wrap="square">
            <a:spAutoFit/>
          </a:bodyPr>
          <a:lstStyle/>
          <a:p>
            <a:pPr eaLnBrk="0" hangingPunct="0"/>
            <a:r>
              <a:rPr lang="en-GB" sz="3200" b="1" dirty="0"/>
              <a:t>IP Address</a:t>
            </a:r>
            <a:r>
              <a:rPr lang="en-GB" sz="2400" b="1" dirty="0"/>
              <a:t>		</a:t>
            </a:r>
            <a:r>
              <a:rPr lang="en-GB" sz="3200" dirty="0"/>
              <a:t> </a:t>
            </a:r>
          </a:p>
          <a:p>
            <a:pPr eaLnBrk="0" hangingPunct="0"/>
            <a:r>
              <a:rPr lang="en-GB" sz="3200" dirty="0"/>
              <a:t>			</a:t>
            </a:r>
            <a:r>
              <a:rPr lang="en-GB" sz="4000" b="1" dirty="0">
                <a:solidFill>
                  <a:srgbClr val="FF0000"/>
                </a:solidFill>
              </a:rPr>
              <a:t>   74.125.91.104     </a:t>
            </a:r>
            <a:r>
              <a:rPr lang="en-GB" sz="2400" b="1" dirty="0">
                <a:solidFill>
                  <a:schemeClr val="accent1">
                    <a:lumMod val="25000"/>
                  </a:schemeClr>
                </a:solidFill>
              </a:rPr>
              <a:t>                                                                         </a:t>
            </a:r>
            <a:r>
              <a:rPr lang="en-GB" sz="2400" b="1" dirty="0"/>
              <a:t>	 </a:t>
            </a:r>
            <a:endParaRPr lang="en-GB" sz="2400" b="1" dirty="0">
              <a:solidFill>
                <a:srgbClr val="9900FF"/>
              </a:solidFill>
            </a:endParaRPr>
          </a:p>
        </p:txBody>
      </p:sp>
      <p:grpSp>
        <p:nvGrpSpPr>
          <p:cNvPr id="2" name="Group 9"/>
          <p:cNvGrpSpPr>
            <a:grpSpLocks/>
          </p:cNvGrpSpPr>
          <p:nvPr/>
        </p:nvGrpSpPr>
        <p:grpSpPr bwMode="auto">
          <a:xfrm>
            <a:off x="457200" y="1404936"/>
            <a:ext cx="8229600" cy="3232153"/>
            <a:chOff x="204" y="335"/>
            <a:chExt cx="5406" cy="2036"/>
          </a:xfrm>
        </p:grpSpPr>
        <p:sp>
          <p:nvSpPr>
            <p:cNvPr id="15393" name="Text Box 10"/>
            <p:cNvSpPr txBox="1">
              <a:spLocks noChangeArrowheads="1"/>
            </p:cNvSpPr>
            <p:nvPr/>
          </p:nvSpPr>
          <p:spPr bwMode="auto">
            <a:xfrm>
              <a:off x="204" y="335"/>
              <a:ext cx="5406" cy="2036"/>
            </a:xfrm>
            <a:prstGeom prst="rect">
              <a:avLst/>
            </a:prstGeom>
            <a:noFill/>
            <a:ln w="9525">
              <a:noFill/>
              <a:miter lim="800000"/>
              <a:headEnd/>
              <a:tailEnd/>
            </a:ln>
          </p:spPr>
          <p:txBody>
            <a:bodyPr wrap="square">
              <a:spAutoFit/>
            </a:bodyPr>
            <a:lstStyle/>
            <a:p>
              <a:pPr eaLnBrk="0" hangingPunct="0"/>
              <a:r>
                <a:rPr lang="en-GB" sz="3200" b="1" dirty="0"/>
                <a:t>Domain names</a:t>
              </a:r>
              <a:r>
                <a:rPr lang="en-GB" sz="2400" b="1" dirty="0"/>
                <a:t>	</a:t>
              </a:r>
            </a:p>
            <a:p>
              <a:pPr eaLnBrk="0" hangingPunct="0"/>
              <a:r>
                <a:rPr lang="en-GB" sz="2400" b="1" dirty="0">
                  <a:solidFill>
                    <a:srgbClr val="FF3300"/>
                  </a:solidFill>
                </a:rPr>
                <a:t>			                  </a:t>
              </a:r>
              <a:r>
                <a:rPr lang="en-GB" sz="2800" b="1" dirty="0" err="1">
                  <a:solidFill>
                    <a:srgbClr val="FF3300"/>
                  </a:solidFill>
                </a:rPr>
                <a:t>www.</a:t>
              </a:r>
              <a:r>
                <a:rPr lang="en-GB" sz="2800" b="1" dirty="0" err="1">
                  <a:solidFill>
                    <a:srgbClr val="33CC33"/>
                  </a:solidFill>
                </a:rPr>
                <a:t>google.</a:t>
              </a:r>
              <a:r>
                <a:rPr lang="en-GB" sz="2800" b="1" dirty="0" err="1">
                  <a:solidFill>
                    <a:schemeClr val="accent2"/>
                  </a:solidFill>
                </a:rPr>
                <a:t>com.</a:t>
              </a:r>
              <a:r>
                <a:rPr lang="en-GB" sz="2800" b="1" dirty="0" err="1">
                  <a:solidFill>
                    <a:srgbClr val="7030A0"/>
                  </a:solidFill>
                </a:rPr>
                <a:t>qa</a:t>
              </a:r>
              <a:endParaRPr lang="en-GB" sz="2800" b="1" dirty="0">
                <a:solidFill>
                  <a:srgbClr val="7030A0"/>
                </a:solidFill>
              </a:endParaRPr>
            </a:p>
            <a:p>
              <a:pPr eaLnBrk="0" hangingPunct="0"/>
              <a:r>
                <a:rPr lang="en-GB" sz="2400" b="1" dirty="0"/>
                <a:t>																		</a:t>
              </a:r>
            </a:p>
            <a:p>
              <a:pPr eaLnBrk="0" hangingPunct="0"/>
              <a:r>
                <a:rPr lang="en-GB" sz="2400" b="1" dirty="0">
                  <a:solidFill>
                    <a:srgbClr val="FF3300"/>
                  </a:solidFill>
                </a:rPr>
                <a:t> </a:t>
              </a:r>
            </a:p>
            <a:p>
              <a:pPr eaLnBrk="0" hangingPunct="0"/>
              <a:r>
                <a:rPr lang="en-GB" sz="2400" b="1" dirty="0">
                  <a:solidFill>
                    <a:srgbClr val="FF3300"/>
                  </a:solidFill>
                </a:rPr>
                <a:t>Host server</a:t>
              </a:r>
              <a:r>
                <a:rPr lang="en-GB" sz="2400" b="1" dirty="0"/>
                <a:t>     </a:t>
              </a:r>
              <a:r>
                <a:rPr lang="en-GB" sz="2400" b="1" dirty="0">
                  <a:solidFill>
                    <a:srgbClr val="33CC33"/>
                  </a:solidFill>
                </a:rPr>
                <a:t>Organisation</a:t>
              </a:r>
              <a:r>
                <a:rPr lang="en-GB" sz="2400" b="1" dirty="0"/>
                <a:t>    </a:t>
              </a:r>
              <a:r>
                <a:rPr lang="en-GB" sz="2400" b="1" dirty="0">
                  <a:solidFill>
                    <a:schemeClr val="accent2"/>
                  </a:solidFill>
                </a:rPr>
                <a:t>Top-level domain</a:t>
              </a:r>
              <a:r>
                <a:rPr lang="en-GB" sz="2400" b="1" dirty="0"/>
                <a:t>    </a:t>
              </a:r>
              <a:r>
                <a:rPr lang="en-GB" sz="2400" b="1" dirty="0">
                  <a:solidFill>
                    <a:srgbClr val="9900FF"/>
                  </a:solidFill>
                </a:rPr>
                <a:t>Country code</a:t>
              </a:r>
            </a:p>
            <a:p>
              <a:pPr eaLnBrk="0" hangingPunct="0"/>
              <a:endParaRPr lang="en-GB" sz="2400" b="1" dirty="0">
                <a:solidFill>
                  <a:srgbClr val="9900FF"/>
                </a:solidFill>
              </a:endParaRPr>
            </a:p>
          </p:txBody>
        </p:sp>
        <p:sp>
          <p:nvSpPr>
            <p:cNvPr id="15394" name="Line 11"/>
            <p:cNvSpPr>
              <a:spLocks noChangeShapeType="1"/>
            </p:cNvSpPr>
            <p:nvPr/>
          </p:nvSpPr>
          <p:spPr bwMode="auto">
            <a:xfrm flipV="1">
              <a:off x="705" y="1007"/>
              <a:ext cx="1502" cy="624"/>
            </a:xfrm>
            <a:prstGeom prst="line">
              <a:avLst/>
            </a:prstGeom>
            <a:noFill/>
            <a:ln w="57150" cmpd="sng">
              <a:solidFill>
                <a:srgbClr val="FF3300"/>
              </a:solidFill>
              <a:round/>
              <a:headEnd/>
              <a:tailEnd type="triangle" w="med" len="med"/>
            </a:ln>
          </p:spPr>
          <p:txBody>
            <a:bodyPr wrap="none" anchor="ctr"/>
            <a:lstStyle/>
            <a:p>
              <a:endParaRPr lang="en-GB" sz="2400"/>
            </a:p>
          </p:txBody>
        </p:sp>
        <p:sp>
          <p:nvSpPr>
            <p:cNvPr id="15395" name="Line 12"/>
            <p:cNvSpPr>
              <a:spLocks noChangeShapeType="1"/>
            </p:cNvSpPr>
            <p:nvPr/>
          </p:nvSpPr>
          <p:spPr bwMode="auto">
            <a:xfrm flipV="1">
              <a:off x="2006" y="1007"/>
              <a:ext cx="751" cy="654"/>
            </a:xfrm>
            <a:prstGeom prst="line">
              <a:avLst/>
            </a:prstGeom>
            <a:noFill/>
            <a:ln w="57150" cmpd="sng">
              <a:solidFill>
                <a:srgbClr val="33CC33"/>
              </a:solidFill>
              <a:round/>
              <a:headEnd/>
              <a:tailEnd type="triangle" w="med" len="med"/>
            </a:ln>
          </p:spPr>
          <p:txBody>
            <a:bodyPr wrap="none" anchor="ctr"/>
            <a:lstStyle/>
            <a:p>
              <a:endParaRPr lang="en-GB" sz="2400"/>
            </a:p>
          </p:txBody>
        </p:sp>
        <p:sp>
          <p:nvSpPr>
            <p:cNvPr id="15396" name="Line 13"/>
            <p:cNvSpPr>
              <a:spLocks noChangeShapeType="1"/>
            </p:cNvSpPr>
            <p:nvPr/>
          </p:nvSpPr>
          <p:spPr bwMode="auto">
            <a:xfrm flipV="1">
              <a:off x="3508" y="959"/>
              <a:ext cx="0" cy="672"/>
            </a:xfrm>
            <a:prstGeom prst="line">
              <a:avLst/>
            </a:prstGeom>
            <a:noFill/>
            <a:ln w="57150" cmpd="sng">
              <a:solidFill>
                <a:schemeClr val="accent2"/>
              </a:solidFill>
              <a:round/>
              <a:headEnd/>
              <a:tailEnd type="triangle" w="med" len="med"/>
            </a:ln>
          </p:spPr>
          <p:txBody>
            <a:bodyPr wrap="none" anchor="ctr"/>
            <a:lstStyle/>
            <a:p>
              <a:endParaRPr lang="en-GB" sz="2400"/>
            </a:p>
          </p:txBody>
        </p:sp>
        <p:sp>
          <p:nvSpPr>
            <p:cNvPr id="15397" name="Line 14"/>
            <p:cNvSpPr>
              <a:spLocks noChangeShapeType="1"/>
            </p:cNvSpPr>
            <p:nvPr/>
          </p:nvSpPr>
          <p:spPr bwMode="auto">
            <a:xfrm flipH="1" flipV="1">
              <a:off x="3958" y="959"/>
              <a:ext cx="1001" cy="672"/>
            </a:xfrm>
            <a:prstGeom prst="line">
              <a:avLst/>
            </a:prstGeom>
            <a:noFill/>
            <a:ln w="57150" cmpd="sng">
              <a:solidFill>
                <a:srgbClr val="9900FF"/>
              </a:solidFill>
              <a:round/>
              <a:headEnd/>
              <a:tailEnd type="triangle" w="med" len="med"/>
            </a:ln>
          </p:spPr>
          <p:txBody>
            <a:bodyPr wrap="none" anchor="ctr"/>
            <a:lstStyle/>
            <a:p>
              <a:endParaRPr lang="en-GB" sz="2400"/>
            </a:p>
          </p:txBody>
        </p:sp>
      </p:grpSp>
    </p:spTree>
    <p:custDataLst>
      <p:tags r:id="rId1"/>
    </p:custData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E8EFD407-4C9A-EFD4-7B5C-99395F48FC72}"/>
              </a:ext>
            </a:extLst>
          </p:cNvPr>
          <p:cNvSpPr>
            <a:spLocks noGrp="1"/>
          </p:cNvSpPr>
          <p:nvPr>
            <p:ph type="title"/>
          </p:nvPr>
        </p:nvSpPr>
        <p:spPr>
          <a:xfrm>
            <a:off x="628650" y="1111624"/>
            <a:ext cx="7886700" cy="898606"/>
          </a:xfrm>
        </p:spPr>
        <p:txBody>
          <a:bodyPr/>
          <a:lstStyle/>
          <a:p>
            <a:pPr algn="ctr"/>
            <a:r>
              <a:rPr lang="en-US" dirty="0"/>
              <a:t>Traces</a:t>
            </a:r>
          </a:p>
        </p:txBody>
      </p:sp>
      <p:pic>
        <p:nvPicPr>
          <p:cNvPr id="48" name="Graphic 47" descr="Clipboard outline">
            <a:extLst>
              <a:ext uri="{FF2B5EF4-FFF2-40B4-BE49-F238E27FC236}">
                <a16:creationId xmlns:a16="http://schemas.microsoft.com/office/drawing/2014/main" id="{F14787B5-8DE8-4063-B7EB-5B7B0F4545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40190"/>
            <a:ext cx="3886200" cy="38862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Web Servers  </a:t>
            </a:r>
          </a:p>
        </p:txBody>
      </p:sp>
      <p:sp>
        <p:nvSpPr>
          <p:cNvPr id="55299"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sp>
        <p:nvSpPr>
          <p:cNvPr id="224260" name="Text Box 4"/>
          <p:cNvSpPr txBox="1">
            <a:spLocks noChangeArrowheads="1"/>
          </p:cNvSpPr>
          <p:nvPr/>
        </p:nvSpPr>
        <p:spPr bwMode="auto">
          <a:xfrm>
            <a:off x="468313" y="1052513"/>
            <a:ext cx="8353425" cy="5109091"/>
          </a:xfrm>
          <a:prstGeom prst="rect">
            <a:avLst/>
          </a:prstGeom>
          <a:noFill/>
          <a:ln w="9525">
            <a:noFill/>
            <a:miter lim="800000"/>
            <a:headEnd/>
            <a:tailEnd/>
          </a:ln>
        </p:spPr>
        <p:txBody>
          <a:bodyPr>
            <a:spAutoFit/>
          </a:bodyPr>
          <a:lstStyle/>
          <a:p>
            <a:pPr eaLnBrk="0" hangingPunct="0">
              <a:spcBef>
                <a:spcPct val="50000"/>
              </a:spcBef>
            </a:pPr>
            <a:r>
              <a:rPr lang="en-GB" sz="3200" b="1" i="1" dirty="0"/>
              <a:t>Examining Web access statistics</a:t>
            </a:r>
          </a:p>
          <a:p>
            <a:pPr eaLnBrk="0" hangingPunct="0">
              <a:spcBef>
                <a:spcPct val="50000"/>
              </a:spcBef>
            </a:pPr>
            <a:endParaRPr lang="en-GB" sz="1600" b="1" i="1" dirty="0"/>
          </a:p>
          <a:p>
            <a:pPr eaLnBrk="0" hangingPunct="0"/>
            <a:r>
              <a:rPr lang="en-GB" sz="2800" dirty="0">
                <a:cs typeface="Arial" charset="0"/>
              </a:rPr>
              <a:t>In order to connect to a web site you must log on. All computer systems keep records of connections. They know :</a:t>
            </a:r>
          </a:p>
          <a:p>
            <a:pPr eaLnBrk="0" hangingPunct="0"/>
            <a:endParaRPr lang="en-GB" dirty="0">
              <a:cs typeface="Arial" charset="0"/>
            </a:endParaRPr>
          </a:p>
          <a:p>
            <a:pPr eaLnBrk="0" hangingPunct="0">
              <a:buFont typeface="Arial"/>
              <a:buChar char="•"/>
            </a:pPr>
            <a:r>
              <a:rPr lang="en-GB" sz="2400" dirty="0">
                <a:cs typeface="Arial" charset="0"/>
              </a:rPr>
              <a:t>  	Your identity (IP address)</a:t>
            </a:r>
          </a:p>
          <a:p>
            <a:pPr eaLnBrk="0" hangingPunct="0">
              <a:buFont typeface="Arial"/>
              <a:buChar char="•"/>
            </a:pPr>
            <a:r>
              <a:rPr lang="en-GB" sz="2400" dirty="0">
                <a:cs typeface="Arial" charset="0"/>
              </a:rPr>
              <a:t>  	Date and time you accessed</a:t>
            </a:r>
          </a:p>
          <a:p>
            <a:pPr eaLnBrk="0" hangingPunct="0">
              <a:buFont typeface="Arial"/>
              <a:buChar char="•"/>
            </a:pPr>
            <a:r>
              <a:rPr lang="en-GB" sz="2400" dirty="0">
                <a:cs typeface="Arial" charset="0"/>
              </a:rPr>
              <a:t>  	What you looked at</a:t>
            </a:r>
          </a:p>
          <a:p>
            <a:pPr eaLnBrk="0" hangingPunct="0">
              <a:buFont typeface="Arial"/>
              <a:buChar char="•"/>
            </a:pPr>
            <a:r>
              <a:rPr lang="en-GB" sz="2400" dirty="0">
                <a:cs typeface="Arial" charset="0"/>
              </a:rPr>
              <a:t>  	How long you looked at it</a:t>
            </a:r>
          </a:p>
          <a:p>
            <a:pPr eaLnBrk="0" hangingPunct="0">
              <a:buFont typeface="Arial"/>
              <a:buChar char="•"/>
            </a:pPr>
            <a:r>
              <a:rPr lang="en-GB" sz="2400" dirty="0">
                <a:cs typeface="Arial" charset="0"/>
              </a:rPr>
              <a:t>  	Your browser</a:t>
            </a:r>
          </a:p>
          <a:p>
            <a:pPr eaLnBrk="0" hangingPunct="0">
              <a:buFont typeface="Arial"/>
              <a:buChar char="•"/>
            </a:pPr>
            <a:r>
              <a:rPr lang="en-GB" sz="2400" dirty="0">
                <a:cs typeface="Arial" charset="0"/>
              </a:rPr>
              <a:t>  	Your operating system</a:t>
            </a:r>
          </a:p>
          <a:p>
            <a:pPr eaLnBrk="0" hangingPunct="0">
              <a:buFont typeface="Arial"/>
              <a:buChar char="•"/>
            </a:pPr>
            <a:r>
              <a:rPr lang="en-GB" sz="2400" dirty="0">
                <a:cs typeface="Arial" charset="0"/>
              </a:rPr>
              <a:t>  	How you got to the page</a:t>
            </a:r>
            <a:endParaRPr lang="en-US" sz="2400" dirty="0">
              <a:cs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4260">
                                            <p:txEl>
                                              <p:pRg st="0" end="0"/>
                                            </p:txEl>
                                          </p:spTgt>
                                        </p:tgtEl>
                                        <p:attrNameLst>
                                          <p:attrName>style.visibility</p:attrName>
                                        </p:attrNameLst>
                                      </p:cBhvr>
                                      <p:to>
                                        <p:strVal val="visible"/>
                                      </p:to>
                                    </p:set>
                                    <p:anim calcmode="lin" valueType="num">
                                      <p:cBhvr additive="base">
                                        <p:cTn id="7" dur="500" fill="hold"/>
                                        <p:tgtEl>
                                          <p:spTgt spid="22426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426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24260">
                                            <p:txEl>
                                              <p:pRg st="2" end="2"/>
                                            </p:txEl>
                                          </p:spTgt>
                                        </p:tgtEl>
                                        <p:attrNameLst>
                                          <p:attrName>style.visibility</p:attrName>
                                        </p:attrNameLst>
                                      </p:cBhvr>
                                      <p:to>
                                        <p:strVal val="visible"/>
                                      </p:to>
                                    </p:set>
                                    <p:anim calcmode="lin" valueType="num">
                                      <p:cBhvr additive="base">
                                        <p:cTn id="13" dur="500" fill="hold"/>
                                        <p:tgtEl>
                                          <p:spTgt spid="22426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6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24260">
                                            <p:txEl>
                                              <p:pRg st="4" end="4"/>
                                            </p:txEl>
                                          </p:spTgt>
                                        </p:tgtEl>
                                        <p:attrNameLst>
                                          <p:attrName>style.visibility</p:attrName>
                                        </p:attrNameLst>
                                      </p:cBhvr>
                                      <p:to>
                                        <p:strVal val="visible"/>
                                      </p:to>
                                    </p:set>
                                    <p:anim calcmode="lin" valueType="num">
                                      <p:cBhvr additive="base">
                                        <p:cTn id="19" dur="500" fill="hold"/>
                                        <p:tgtEl>
                                          <p:spTgt spid="224260">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426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24260">
                                            <p:txEl>
                                              <p:pRg st="5" end="5"/>
                                            </p:txEl>
                                          </p:spTgt>
                                        </p:tgtEl>
                                        <p:attrNameLst>
                                          <p:attrName>style.visibility</p:attrName>
                                        </p:attrNameLst>
                                      </p:cBhvr>
                                      <p:to>
                                        <p:strVal val="visible"/>
                                      </p:to>
                                    </p:set>
                                    <p:anim calcmode="lin" valueType="num">
                                      <p:cBhvr additive="base">
                                        <p:cTn id="25" dur="500" fill="hold"/>
                                        <p:tgtEl>
                                          <p:spTgt spid="224260">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426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24260">
                                            <p:txEl>
                                              <p:pRg st="6" end="6"/>
                                            </p:txEl>
                                          </p:spTgt>
                                        </p:tgtEl>
                                        <p:attrNameLst>
                                          <p:attrName>style.visibility</p:attrName>
                                        </p:attrNameLst>
                                      </p:cBhvr>
                                      <p:to>
                                        <p:strVal val="visible"/>
                                      </p:to>
                                    </p:set>
                                    <p:anim calcmode="lin" valueType="num">
                                      <p:cBhvr additive="base">
                                        <p:cTn id="31" dur="500" fill="hold"/>
                                        <p:tgtEl>
                                          <p:spTgt spid="224260">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4260">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24260">
                                            <p:txEl>
                                              <p:pRg st="7" end="7"/>
                                            </p:txEl>
                                          </p:spTgt>
                                        </p:tgtEl>
                                        <p:attrNameLst>
                                          <p:attrName>style.visibility</p:attrName>
                                        </p:attrNameLst>
                                      </p:cBhvr>
                                      <p:to>
                                        <p:strVal val="visible"/>
                                      </p:to>
                                    </p:set>
                                    <p:anim calcmode="lin" valueType="num">
                                      <p:cBhvr additive="base">
                                        <p:cTn id="37" dur="500" fill="hold"/>
                                        <p:tgtEl>
                                          <p:spTgt spid="224260">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4260">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224260">
                                            <p:txEl>
                                              <p:pRg st="8" end="8"/>
                                            </p:txEl>
                                          </p:spTgt>
                                        </p:tgtEl>
                                        <p:attrNameLst>
                                          <p:attrName>style.visibility</p:attrName>
                                        </p:attrNameLst>
                                      </p:cBhvr>
                                      <p:to>
                                        <p:strVal val="visible"/>
                                      </p:to>
                                    </p:set>
                                    <p:anim calcmode="lin" valueType="num">
                                      <p:cBhvr additive="base">
                                        <p:cTn id="43" dur="500" fill="hold"/>
                                        <p:tgtEl>
                                          <p:spTgt spid="224260">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4260">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24260">
                                            <p:txEl>
                                              <p:pRg st="9" end="9"/>
                                            </p:txEl>
                                          </p:spTgt>
                                        </p:tgtEl>
                                        <p:attrNameLst>
                                          <p:attrName>style.visibility</p:attrName>
                                        </p:attrNameLst>
                                      </p:cBhvr>
                                      <p:to>
                                        <p:strVal val="visible"/>
                                      </p:to>
                                    </p:set>
                                    <p:anim calcmode="lin" valueType="num">
                                      <p:cBhvr additive="base">
                                        <p:cTn id="49" dur="500" fill="hold"/>
                                        <p:tgtEl>
                                          <p:spTgt spid="224260">
                                            <p:txEl>
                                              <p:pRg st="9" end="9"/>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4260">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24260">
                                            <p:txEl>
                                              <p:pRg st="10" end="10"/>
                                            </p:txEl>
                                          </p:spTgt>
                                        </p:tgtEl>
                                        <p:attrNameLst>
                                          <p:attrName>style.visibility</p:attrName>
                                        </p:attrNameLst>
                                      </p:cBhvr>
                                      <p:to>
                                        <p:strVal val="visible"/>
                                      </p:to>
                                    </p:set>
                                    <p:anim calcmode="lin" valueType="num">
                                      <p:cBhvr additive="base">
                                        <p:cTn id="55" dur="500" fill="hold"/>
                                        <p:tgtEl>
                                          <p:spTgt spid="224260">
                                            <p:txEl>
                                              <p:pRg st="10" end="10"/>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224260">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Web Server Logs</a:t>
            </a:r>
          </a:p>
        </p:txBody>
      </p:sp>
      <p:sp>
        <p:nvSpPr>
          <p:cNvPr id="56323" name="Rectangle 3"/>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sp>
        <p:nvSpPr>
          <p:cNvPr id="56324" name="Text Box 4"/>
          <p:cNvSpPr txBox="1">
            <a:spLocks noChangeArrowheads="1"/>
          </p:cNvSpPr>
          <p:nvPr/>
        </p:nvSpPr>
        <p:spPr bwMode="auto">
          <a:xfrm>
            <a:off x="179388" y="1341438"/>
            <a:ext cx="8763000" cy="3744912"/>
          </a:xfrm>
          <a:prstGeom prst="rect">
            <a:avLst/>
          </a:prstGeom>
          <a:solidFill>
            <a:srgbClr val="FFFFFF"/>
          </a:solidFill>
          <a:ln w="9525">
            <a:noFill/>
            <a:miter lim="800000"/>
            <a:headEnd/>
            <a:tailEnd/>
          </a:ln>
        </p:spPr>
        <p:txBody>
          <a:bodyPr/>
          <a:lstStyle/>
          <a:p>
            <a:pPr algn="just"/>
            <a:r>
              <a:rPr lang="en-US" sz="1200" dirty="0">
                <a:latin typeface="Tahoma" pitchFamily="34" charset="0"/>
              </a:rPr>
              <a:t>192.220.98.177 - - [07/Jan/2017:21:09:27 -0400] "GET / HTTP/1.0" 206 1729 "-" "Servmon::Monitor::apache/1.03" 216.128.130.126 - - [07/Jan/2017:21:30:02 -0400] "GET /pgp/ HTTP/1.0" 200 1871 http://dir.yahoo.com/Computers _and_ Internet /Security_and_Encryption/PGP___Pretty_Good_Privacy/" "Mozilla/4.0 (compatible; MSIE 6.0 [en] Win NT 5.1; U)" 66.196.73.20 - - [07/Jan/2017:21:33:35 -0400] "GET /pgp/pgpdoc2/pgpdoc2_65.html HTTP/1.0" 200 7185 "-" "Mozilla/5.0 (Slurp/cat; slurp@inktomi.com; http://www.inktomi.com/slurp.html)" 63.229.162.177 - -  [07/Jan/2017 :21:34:31 -0400] "GET /stephen/singers/ HTTP/1.1" 200 1936 "http://www.dosado.com/callers/default.htm " "Mozilla/4.0 (compatible; MSIE 5.5; Windows 98; Win 9x 4.90)" 138.162.0.41 - - [07/Jan/2017:21:36:27 -0400] "GET gallery/Colorado 02?&amp;page=2 HTTP/1.0" 200 19649 "http://www.google.com/search?q=st+malo+chapel+colorado&amp;hl=en&amp;lr=&amp;ie=UTF-8&amp;start=20&amp;sa=N" Mozilla/4.76 [en] (Windows NT 5.0; U)" 138.162.0.42 - - [07/Jan/2017:21:36:29 -0400] "GET /gallery/css/embedded_style.css.default HTTP/1.0" 200 1901 "-" "Mozilla/4.76 [en] (Windows NT 5.0; U)" 66.196.73.15  - - [07/Jan/2017:21:43:09 -0400] "GET /stephen/home.html HTTP/1.0" 200 11104 "-" "Mozilla/5.0 (Slurp/cat; slurp@inktomi.com;http://www.inktomi.com/slurp. html)" 66.196.72.107 - - [07/Jan/2017:21:44:19 -0400] "GET /ftp/logs/error_log HTTP/1.0" 404 277 "-" "Mozilla/5.0 (Slurp/ cat; slurp @inktomi.com; http://www.inktomi.com/slurp.html)" 12.255.212.29 - - [07/Jan/2017:21:51:42 -0400] "GET /cgi-bin/formmail .cgi?recipient=lharleyren49@aol.com&amp;subject=http://www.gildea. com/cgi-bin/formmail.cgi&amp;body=48462427 &amp;email =uqizakzbi@aol.com HTTP/1.1" 404 291 "-" "Mozilla/4.0 (compatible; MSIE 5.0; Windows 98; DigExt)"64.156.198.78 - - [07/Jan/2017:21:52:53 -0400] "GET /wang-center/schedules/wang.html  HTTP/1.1" 200 1438 "-" "Mozilla/5.0 (X11; Linux i686; en-US; rv:1.0rc5; OBJR)" 163.139.58.174 - - [07/Jan/2017:21:54:29 -0400] "GET /sd/ HTTP/1.1" 304 - "-" "Mozilla/4.0 (compatible; MSIE 6.0; Windows NT 5.1; .NET CLR 1.0.3705)"205.188.209.51 - - [07/Jan/2017:21:57:23 -0400] "GET / HTTP/1.0" 200 1729 "http://aolsearch.aol.com/dirsearch.adp?query=Gildea"</a:t>
            </a:r>
          </a:p>
          <a:p>
            <a:pPr algn="just"/>
            <a:endParaRPr lang="en-US" sz="1200" dirty="0">
              <a:latin typeface="Tahoma" pitchFamily="34" charset="0"/>
            </a:endParaRPr>
          </a:p>
        </p:txBody>
      </p:sp>
      <p:sp>
        <p:nvSpPr>
          <p:cNvPr id="225285" name="Text Box 5"/>
          <p:cNvSpPr txBox="1">
            <a:spLocks noChangeArrowheads="1"/>
          </p:cNvSpPr>
          <p:nvPr/>
        </p:nvSpPr>
        <p:spPr bwMode="auto">
          <a:xfrm>
            <a:off x="2627312" y="5300662"/>
            <a:ext cx="4078287" cy="646331"/>
          </a:xfrm>
          <a:prstGeom prst="rect">
            <a:avLst/>
          </a:prstGeom>
          <a:solidFill>
            <a:srgbClr val="FF0000"/>
          </a:solidFill>
          <a:ln w="9525">
            <a:noFill/>
            <a:miter lim="800000"/>
            <a:headEnd/>
            <a:tailEnd/>
          </a:ln>
        </p:spPr>
        <p:txBody>
          <a:bodyPr wrap="square">
            <a:spAutoFit/>
          </a:bodyPr>
          <a:lstStyle/>
          <a:p>
            <a:pPr algn="ctr">
              <a:spcBef>
                <a:spcPct val="50000"/>
              </a:spcBef>
            </a:pPr>
            <a:r>
              <a:rPr lang="en-GB" sz="3600" b="1" dirty="0">
                <a:solidFill>
                  <a:schemeClr val="bg1"/>
                </a:solidFill>
                <a:latin typeface="Calibri" pitchFamily="34" charset="0"/>
              </a:rPr>
              <a:t>What is this?</a:t>
            </a:r>
            <a:endParaRPr lang="en-US" sz="3600" b="1" dirty="0">
              <a:solidFill>
                <a:schemeClr val="bg1"/>
              </a:solidFill>
              <a:latin typeface="Calibri"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5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Text Box 2"/>
          <p:cNvSpPr txBox="1">
            <a:spLocks noChangeArrowheads="1"/>
          </p:cNvSpPr>
          <p:nvPr/>
        </p:nvSpPr>
        <p:spPr bwMode="auto">
          <a:xfrm>
            <a:off x="0" y="1058030"/>
            <a:ext cx="8088312" cy="523220"/>
          </a:xfrm>
          <a:prstGeom prst="rect">
            <a:avLst/>
          </a:prstGeom>
          <a:noFill/>
          <a:ln w="9525">
            <a:noFill/>
            <a:miter lim="800000"/>
            <a:headEnd/>
            <a:tailEnd/>
          </a:ln>
        </p:spPr>
        <p:txBody>
          <a:bodyPr>
            <a:spAutoFit/>
          </a:bodyPr>
          <a:lstStyle/>
          <a:p>
            <a:pPr eaLnBrk="0" hangingPunct="0">
              <a:spcBef>
                <a:spcPct val="50000"/>
              </a:spcBef>
            </a:pPr>
            <a:r>
              <a:rPr lang="en-GB" sz="2800" b="1" dirty="0">
                <a:solidFill>
                  <a:srgbClr val="005E8E"/>
                </a:solidFill>
                <a:cs typeface="Times New Roman" pitchFamily="18" charset="0"/>
              </a:rPr>
              <a:t>Examining Web access statistics – web logs</a:t>
            </a:r>
            <a:endParaRPr lang="en-GB" sz="2800" b="1" dirty="0">
              <a:solidFill>
                <a:srgbClr val="005E8E"/>
              </a:solidFill>
            </a:endParaRPr>
          </a:p>
        </p:txBody>
      </p:sp>
      <p:sp>
        <p:nvSpPr>
          <p:cNvPr id="57347"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Web Server Logs</a:t>
            </a:r>
          </a:p>
        </p:txBody>
      </p:sp>
      <p:sp>
        <p:nvSpPr>
          <p:cNvPr id="57348" name="Rectangle 4"/>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pPr eaLnBrk="0" hangingPunct="0"/>
            <a:endParaRPr lang="en-US" sz="2400">
              <a:latin typeface="Times New Roman" pitchFamily="18" charset="0"/>
            </a:endParaRPr>
          </a:p>
        </p:txBody>
      </p:sp>
      <p:sp>
        <p:nvSpPr>
          <p:cNvPr id="226309" name="Text Box 5"/>
          <p:cNvSpPr txBox="1">
            <a:spLocks noChangeArrowheads="1"/>
          </p:cNvSpPr>
          <p:nvPr/>
        </p:nvSpPr>
        <p:spPr bwMode="auto">
          <a:xfrm>
            <a:off x="-1" y="1665715"/>
            <a:ext cx="9143999" cy="4624343"/>
          </a:xfrm>
          <a:prstGeom prst="rect">
            <a:avLst/>
          </a:prstGeom>
          <a:solidFill>
            <a:schemeClr val="bg1"/>
          </a:solidFill>
          <a:ln w="9525">
            <a:noFill/>
            <a:miter lim="800000"/>
            <a:headEnd/>
            <a:tailEnd/>
          </a:ln>
        </p:spPr>
        <p:txBody>
          <a:bodyPr wrap="square">
            <a:spAutoFit/>
          </a:bodyPr>
          <a:lstStyle/>
          <a:p>
            <a:pPr eaLnBrk="0" hangingPunct="0"/>
            <a:r>
              <a:rPr lang="mr-IN" sz="950" dirty="0">
                <a:latin typeface="Tahoma" pitchFamily="34" charset="0"/>
                <a:cs typeface="Arabic Transparent" pitchFamily="2" charset="0"/>
              </a:rPr>
              <a:t>192.220.98.177 - - [07/Jan/2017:21:09:27 -0400] "GET / HTTP/1.0" 206 1729 "-" "Servmon::Monitor::apache/1.03" </a:t>
            </a:r>
          </a:p>
          <a:p>
            <a:pPr eaLnBrk="0" hangingPunct="0"/>
            <a:endParaRPr lang="mr-IN" sz="950" dirty="0">
              <a:latin typeface="Tahoma" pitchFamily="34" charset="0"/>
              <a:cs typeface="Arabic Transparent" pitchFamily="2" charset="0"/>
            </a:endParaRPr>
          </a:p>
          <a:p>
            <a:pPr eaLnBrk="0" hangingPunct="0"/>
            <a:r>
              <a:rPr lang="mr-IN" sz="950" dirty="0">
                <a:solidFill>
                  <a:srgbClr val="FF0000"/>
                </a:solidFill>
                <a:latin typeface="Tahoma" pitchFamily="34" charset="0"/>
                <a:cs typeface="Arabic Transparent" pitchFamily="2" charset="0"/>
              </a:rPr>
              <a:t>216.128.130.126 - - [07/Jan/2017:21:30:02 -0400] "GET /pgp/ HTTP/1.0" 200 1871 "http://dir.yahoo.com/Computers_and_Internet/Security_and_Encryption/PGP___Pretty_Good_Privacy/" "Mozilla/4.0 (compatible; MSIE 6.0 [en] Win NT 5.1; U)" </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66.196.73.20 - - [07/Jan/2017:21:33:35 -0400] "GET /pgp/pgpdoc2/pgpdoc2_65.html HTTP/1.0" 200 7185 "-" "Mozilla/5.0 (Slurp/cat; slurp@inktomi.com; http://www.inktomi.com/slurp.html)" </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63.229.162.177 - - [07/Jan/2017:21:34:31 -0400] "GET /stephen/singers/ HTTP/1.1" 200 1936 "http://www.dosado.com/callers/default.htm " "Mozilla/4.0 (compatible; MSIE 5.5; Windows 98; Win 9x 4.90)"</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138.162.0.41 - - [07/Jan/2017:21:36:27 -0400] "GET /gallery/Colorado02?&amp;page=2 HTTP/1.0" 200 19649 "http://www.google.com/search?q=st+malo+chapel+colorado&amp;hl=en&amp;lr=&amp;ie=UTF-8&amp;start=20&amp;sa=N" "Mozilla/4.76 [en] (Windows NT 5.0; U)" </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138.162.0.42 - - [07/Jan/2017:21:36:29 -0400] "GET /gallery/css/embedded_style.css.default HTTP/1.0" 200 1901 "-" "Mozilla/4.76 [en] (Windows NT 5.0; U)" </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66.196.73.15 - - [07/Jan/2017:21:43:09 -0400] "GET /stephen/home.html HTTP/1.0" 200 11104 "-" "Mozilla/5.0 (Slurp/cat; slurp@inktomi.com; http://www.inktomi.com/slurp.html)" </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66.196.72.107 - - [07/Jan/2017:21:44:19 -0400] "GET /ftp/logs/error_log HTTP/1.0" 404 277 "-" "Mozilla/5.0 (Slurp/cat; slurp@inktomi.com; http://www.inktomi.com/slurp.html)" </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12.255.212.29 - - [07/Jan/2017:21:51:42 -0400] "GET /cgi- bin/formmail.cgi?recipient=lharleyren49@aol.com&amp;subject= http://www.gildea.com/cgi-bin/formmail.cgi&amp;body=48462427&amp;email=uqizakzbi@aol.com HTTP/1.1" 404 291 "-" "Mozilla/4.0 (compatible; MSIE 5.0; Windows 98; DigExt)" </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64.156.198.78 - - [07/Jan/2017:21:52:53 -0400] "GET /wang-center/schedules/wang.html HTTP/1.1" 200 1438 "-" "Mozilla/5.0 (X11; Linux i686; en-US; rv:1.0rc5; OBJR)" </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163.139.58.174 - - [07/Jan/2017:21:54:29 -0400] "GET /sd/ HTTP/1.1" 304 - "-" "Mozilla/4.0 (compatible; MSIE 6.0; Windows NT 5.1; .NET CLR 1.0.3705)" </a:t>
            </a:r>
          </a:p>
          <a:p>
            <a:pPr eaLnBrk="0" hangingPunct="0"/>
            <a:endParaRPr lang="mr-IN" sz="950" dirty="0">
              <a:latin typeface="Tahoma" pitchFamily="34" charset="0"/>
              <a:cs typeface="Arabic Transparent" pitchFamily="2" charset="0"/>
            </a:endParaRPr>
          </a:p>
          <a:p>
            <a:pPr eaLnBrk="0" hangingPunct="0"/>
            <a:r>
              <a:rPr lang="mr-IN" sz="950" dirty="0">
                <a:latin typeface="Tahoma" pitchFamily="34" charset="0"/>
                <a:cs typeface="Arabic Transparent" pitchFamily="2" charset="0"/>
              </a:rPr>
              <a:t>205.188.209.51 - - [07/Jan/2017:21:57:23 -0400] "GET / HTTP/1.0" 200 1729 "http://aolsearch.aol.com/dirsearch.adp?query=Gildea"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63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226309"/>
                                        </p:tgtEl>
                                        <p:attrNameLst>
                                          <p:attrName>style.visibility</p:attrName>
                                        </p:attrNameLst>
                                      </p:cBhvr>
                                      <p:to>
                                        <p:strVal val="visible"/>
                                      </p:to>
                                    </p:set>
                                    <p:animEffect transition="in" filter="dissolve">
                                      <p:cBhvr>
                                        <p:cTn id="11" dur="500"/>
                                        <p:tgtEl>
                                          <p:spTgt spid="226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6" grpId="0" build="p" autoUpdateAnimBg="0"/>
      <p:bldP spid="2263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cs typeface="Arial" charset="0"/>
              </a:rPr>
              <a:t>Computer Development</a:t>
            </a:r>
          </a:p>
        </p:txBody>
      </p:sp>
      <p:sp>
        <p:nvSpPr>
          <p:cNvPr id="46082" name="Rectangle 2"/>
          <p:cNvSpPr>
            <a:spLocks noGrp="1" noChangeArrowheads="1"/>
          </p:cNvSpPr>
          <p:nvPr>
            <p:ph idx="1"/>
          </p:nvPr>
        </p:nvSpPr>
        <p:spPr>
          <a:xfrm>
            <a:off x="250825" y="1268413"/>
            <a:ext cx="8642350" cy="4897437"/>
          </a:xfrm>
          <a:noFill/>
        </p:spPr>
        <p:txBody>
          <a:bodyPr/>
          <a:lstStyle/>
          <a:p>
            <a:r>
              <a:rPr lang="en-GB" dirty="0">
                <a:cs typeface="Arial" charset="0"/>
              </a:rPr>
              <a:t> Original computers were truly standalones </a:t>
            </a:r>
          </a:p>
          <a:p>
            <a:pPr lvl="1"/>
            <a:r>
              <a:rPr lang="en-GB" sz="2800" dirty="0">
                <a:cs typeface="Arial" charset="0"/>
              </a:rPr>
              <a:t> In all senses of the term</a:t>
            </a:r>
          </a:p>
          <a:p>
            <a:pPr lvl="1"/>
            <a:endParaRPr lang="en-GB" sz="2800" dirty="0">
              <a:cs typeface="Arial" charset="0"/>
            </a:endParaRPr>
          </a:p>
          <a:p>
            <a:r>
              <a:rPr lang="en-GB" dirty="0">
                <a:cs typeface="Arial" charset="0"/>
              </a:rPr>
              <a:t> Dumb terminals on mainframes</a:t>
            </a:r>
          </a:p>
          <a:p>
            <a:pPr lvl="1"/>
            <a:r>
              <a:rPr lang="en-GB" sz="2800" dirty="0">
                <a:cs typeface="Arial" charset="0"/>
              </a:rPr>
              <a:t> Not a network as we would think of one now </a:t>
            </a:r>
          </a:p>
          <a:p>
            <a:endParaRPr lang="en-GB" dirty="0">
              <a:cs typeface="Arial" charset="0"/>
            </a:endParaRPr>
          </a:p>
          <a:p>
            <a:r>
              <a:rPr lang="en-GB" dirty="0">
                <a:cs typeface="Arial" charset="0"/>
              </a:rPr>
              <a:t> Networking was afterthought</a:t>
            </a:r>
          </a:p>
          <a:p>
            <a:endParaRPr lang="en-GB" dirty="0">
              <a:cs typeface="Arial" charset="0"/>
            </a:endParaRPr>
          </a:p>
          <a:p>
            <a:r>
              <a:rPr lang="en-GB" dirty="0">
                <a:cs typeface="Arial" charset="0"/>
              </a:rPr>
              <a:t> Linking different types of machine ?</a:t>
            </a:r>
          </a:p>
          <a:p>
            <a:pPr lvl="1"/>
            <a:r>
              <a:rPr lang="en-GB" sz="2800" dirty="0">
                <a:cs typeface="Arial" charset="0"/>
              </a:rPr>
              <a:t> Apple – IBM PC – Mainframe</a:t>
            </a:r>
          </a:p>
          <a:p>
            <a:pPr lvl="1"/>
            <a:r>
              <a:rPr lang="en-GB" dirty="0">
                <a:cs typeface="Arial" charset="0"/>
              </a:rPr>
              <a:t> Initially not a real possibility</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Line 2"/>
          <p:cNvSpPr>
            <a:spLocks noChangeShapeType="1"/>
          </p:cNvSpPr>
          <p:nvPr/>
        </p:nvSpPr>
        <p:spPr bwMode="auto">
          <a:xfrm flipH="1" flipV="1">
            <a:off x="1979613" y="4508500"/>
            <a:ext cx="0" cy="1008063"/>
          </a:xfrm>
          <a:prstGeom prst="line">
            <a:avLst/>
          </a:prstGeom>
          <a:noFill/>
          <a:ln w="38100">
            <a:solidFill>
              <a:srgbClr val="FF3300"/>
            </a:solidFill>
            <a:round/>
            <a:headEnd/>
            <a:tailEnd type="triangle" w="med" len="med"/>
          </a:ln>
        </p:spPr>
        <p:txBody>
          <a:bodyPr/>
          <a:lstStyle/>
          <a:p>
            <a:endParaRPr lang="en-GB"/>
          </a:p>
        </p:txBody>
      </p:sp>
      <p:sp>
        <p:nvSpPr>
          <p:cNvPr id="227331" name="Line 3"/>
          <p:cNvSpPr>
            <a:spLocks noChangeShapeType="1"/>
          </p:cNvSpPr>
          <p:nvPr/>
        </p:nvSpPr>
        <p:spPr bwMode="auto">
          <a:xfrm flipH="1" flipV="1">
            <a:off x="4572000" y="4508500"/>
            <a:ext cx="1008063" cy="863600"/>
          </a:xfrm>
          <a:prstGeom prst="line">
            <a:avLst/>
          </a:prstGeom>
          <a:noFill/>
          <a:ln w="38100">
            <a:solidFill>
              <a:srgbClr val="FF3300"/>
            </a:solidFill>
            <a:round/>
            <a:headEnd/>
            <a:tailEnd type="triangle" w="med" len="med"/>
          </a:ln>
        </p:spPr>
        <p:txBody>
          <a:bodyPr/>
          <a:lstStyle/>
          <a:p>
            <a:endParaRPr lang="en-GB"/>
          </a:p>
        </p:txBody>
      </p:sp>
      <p:sp>
        <p:nvSpPr>
          <p:cNvPr id="227332" name="Line 4"/>
          <p:cNvSpPr>
            <a:spLocks noChangeShapeType="1"/>
          </p:cNvSpPr>
          <p:nvPr/>
        </p:nvSpPr>
        <p:spPr bwMode="auto">
          <a:xfrm>
            <a:off x="3492500" y="1916113"/>
            <a:ext cx="6350" cy="1655762"/>
          </a:xfrm>
          <a:prstGeom prst="line">
            <a:avLst/>
          </a:prstGeom>
          <a:noFill/>
          <a:ln w="38100">
            <a:solidFill>
              <a:srgbClr val="FF3300"/>
            </a:solidFill>
            <a:round/>
            <a:headEnd/>
            <a:tailEnd type="triangle" w="med" len="med"/>
          </a:ln>
        </p:spPr>
        <p:txBody>
          <a:bodyPr/>
          <a:lstStyle/>
          <a:p>
            <a:endParaRPr lang="en-GB"/>
          </a:p>
        </p:txBody>
      </p:sp>
      <p:sp>
        <p:nvSpPr>
          <p:cNvPr id="227333" name="Text Box 5"/>
          <p:cNvSpPr txBox="1">
            <a:spLocks noChangeArrowheads="1"/>
          </p:cNvSpPr>
          <p:nvPr/>
        </p:nvSpPr>
        <p:spPr bwMode="auto">
          <a:xfrm>
            <a:off x="2484438" y="1700213"/>
            <a:ext cx="2720975" cy="365125"/>
          </a:xfrm>
          <a:prstGeom prst="rect">
            <a:avLst/>
          </a:prstGeom>
          <a:solidFill>
            <a:srgbClr val="FF0000"/>
          </a:solidFill>
          <a:ln w="28575">
            <a:solidFill>
              <a:srgbClr val="FF3300"/>
            </a:solidFill>
            <a:miter lim="800000"/>
            <a:headEnd/>
            <a:tailEnd/>
          </a:ln>
        </p:spPr>
        <p:txBody>
          <a:bodyPr>
            <a:spAutoFit/>
          </a:bodyPr>
          <a:lstStyle/>
          <a:p>
            <a:pPr algn="ctr" eaLnBrk="0" hangingPunct="0">
              <a:spcBef>
                <a:spcPct val="50000"/>
              </a:spcBef>
            </a:pPr>
            <a:r>
              <a:rPr lang="en-GB" sz="1600" b="1">
                <a:solidFill>
                  <a:schemeClr val="bg1"/>
                </a:solidFill>
                <a:cs typeface="Arial" charset="0"/>
              </a:rPr>
              <a:t>Date and time of access</a:t>
            </a:r>
            <a:endParaRPr lang="en-US" sz="1600" b="1">
              <a:solidFill>
                <a:schemeClr val="bg1"/>
              </a:solidFill>
              <a:cs typeface="Arial" charset="0"/>
            </a:endParaRPr>
          </a:p>
        </p:txBody>
      </p:sp>
      <p:sp>
        <p:nvSpPr>
          <p:cNvPr id="58374" name="Text Box 6"/>
          <p:cNvSpPr txBox="1">
            <a:spLocks noChangeArrowheads="1"/>
          </p:cNvSpPr>
          <p:nvPr/>
        </p:nvSpPr>
        <p:spPr bwMode="auto">
          <a:xfrm>
            <a:off x="34925" y="1059934"/>
            <a:ext cx="7850188" cy="523220"/>
          </a:xfrm>
          <a:prstGeom prst="rect">
            <a:avLst/>
          </a:prstGeom>
          <a:noFill/>
          <a:ln w="9525">
            <a:noFill/>
            <a:miter lim="800000"/>
            <a:headEnd/>
            <a:tailEnd/>
          </a:ln>
        </p:spPr>
        <p:txBody>
          <a:bodyPr wrap="square">
            <a:spAutoFit/>
          </a:bodyPr>
          <a:lstStyle/>
          <a:p>
            <a:pPr eaLnBrk="0" hangingPunct="0">
              <a:spcBef>
                <a:spcPct val="50000"/>
              </a:spcBef>
            </a:pPr>
            <a:r>
              <a:rPr lang="en-GB" sz="2800" b="1" dirty="0">
                <a:solidFill>
                  <a:srgbClr val="005E8E"/>
                </a:solidFill>
              </a:rPr>
              <a:t>Examining a single Web server log entry </a:t>
            </a:r>
          </a:p>
        </p:txBody>
      </p:sp>
      <p:sp>
        <p:nvSpPr>
          <p:cNvPr id="58377" name="Text Box 9"/>
          <p:cNvSpPr txBox="1">
            <a:spLocks noChangeArrowheads="1"/>
          </p:cNvSpPr>
          <p:nvPr/>
        </p:nvSpPr>
        <p:spPr bwMode="auto">
          <a:xfrm>
            <a:off x="41275" y="3644900"/>
            <a:ext cx="9091613" cy="830997"/>
          </a:xfrm>
          <a:prstGeom prst="rect">
            <a:avLst/>
          </a:prstGeom>
          <a:solidFill>
            <a:srgbClr val="FFFF00"/>
          </a:solidFill>
          <a:ln w="12700">
            <a:noFill/>
            <a:miter lim="800000"/>
            <a:headEnd/>
            <a:tailEnd/>
          </a:ln>
        </p:spPr>
        <p:txBody>
          <a:bodyPr wrap="square">
            <a:spAutoFit/>
          </a:bodyPr>
          <a:lstStyle/>
          <a:p>
            <a:pPr eaLnBrk="0" hangingPunct="0"/>
            <a:r>
              <a:rPr lang="en-GB" sz="1600" b="1" dirty="0"/>
              <a:t>216.128.130.126 - - [07/Jan/2017:21:30:02  - 0400]  "GET /</a:t>
            </a:r>
            <a:r>
              <a:rPr lang="en-GB" sz="1600" b="1" dirty="0" err="1"/>
              <a:t>pgp</a:t>
            </a:r>
            <a:r>
              <a:rPr lang="en-GB" sz="1600" b="1" dirty="0"/>
              <a:t>/ HTTP/1.0" 200 1871 "http://dir.yahoo.com/</a:t>
            </a:r>
            <a:r>
              <a:rPr lang="en-GB" sz="1600" b="1" dirty="0" err="1"/>
              <a:t>Computers_and_Internet</a:t>
            </a:r>
            <a:r>
              <a:rPr lang="en-GB" sz="1600" b="1" dirty="0"/>
              <a:t>/</a:t>
            </a:r>
            <a:r>
              <a:rPr lang="en-GB" sz="1600" b="1" dirty="0" err="1"/>
              <a:t>Security_and_Encryption</a:t>
            </a:r>
            <a:r>
              <a:rPr lang="en-GB" sz="1600" b="1" dirty="0"/>
              <a:t>/PGP___</a:t>
            </a:r>
            <a:r>
              <a:rPr lang="en-GB" sz="1600" b="1" dirty="0" err="1"/>
              <a:t>Pretty_Good_Privacy</a:t>
            </a:r>
            <a:r>
              <a:rPr lang="en-GB" sz="1600" b="1" dirty="0"/>
              <a:t>/" "Mozilla/4.0 (compatible; MSIE 6.0 [</a:t>
            </a:r>
            <a:r>
              <a:rPr lang="en-GB" sz="1600" b="1" dirty="0" err="1"/>
              <a:t>en</a:t>
            </a:r>
            <a:r>
              <a:rPr lang="en-GB" sz="1600" b="1" dirty="0"/>
              <a:t>] WinNT 5.1; U)" </a:t>
            </a:r>
            <a:endParaRPr lang="en-US" sz="1600" b="1" dirty="0"/>
          </a:p>
        </p:txBody>
      </p:sp>
      <p:sp>
        <p:nvSpPr>
          <p:cNvPr id="227338" name="Line 10"/>
          <p:cNvSpPr>
            <a:spLocks noChangeShapeType="1"/>
          </p:cNvSpPr>
          <p:nvPr/>
        </p:nvSpPr>
        <p:spPr bwMode="auto">
          <a:xfrm>
            <a:off x="1116013" y="2420938"/>
            <a:ext cx="11112" cy="1152525"/>
          </a:xfrm>
          <a:prstGeom prst="line">
            <a:avLst/>
          </a:prstGeom>
          <a:noFill/>
          <a:ln w="38100">
            <a:solidFill>
              <a:srgbClr val="FF3300"/>
            </a:solidFill>
            <a:round/>
            <a:headEnd/>
            <a:tailEnd type="triangle" w="med" len="med"/>
          </a:ln>
        </p:spPr>
        <p:txBody>
          <a:bodyPr/>
          <a:lstStyle/>
          <a:p>
            <a:endParaRPr lang="en-GB"/>
          </a:p>
        </p:txBody>
      </p:sp>
      <p:sp>
        <p:nvSpPr>
          <p:cNvPr id="227339" name="Text Box 11"/>
          <p:cNvSpPr txBox="1">
            <a:spLocks noChangeArrowheads="1"/>
          </p:cNvSpPr>
          <p:nvPr/>
        </p:nvSpPr>
        <p:spPr bwMode="auto">
          <a:xfrm>
            <a:off x="250825" y="1989138"/>
            <a:ext cx="1944688" cy="912812"/>
          </a:xfrm>
          <a:prstGeom prst="rect">
            <a:avLst/>
          </a:prstGeom>
          <a:solidFill>
            <a:srgbClr val="FF0000"/>
          </a:solidFill>
          <a:ln w="28575">
            <a:solidFill>
              <a:srgbClr val="FF3300"/>
            </a:solidFill>
            <a:miter lim="800000"/>
            <a:headEnd/>
            <a:tailEnd/>
          </a:ln>
        </p:spPr>
        <p:txBody>
          <a:bodyPr>
            <a:spAutoFit/>
          </a:bodyPr>
          <a:lstStyle/>
          <a:p>
            <a:pPr algn="ctr" eaLnBrk="0" hangingPunct="0">
              <a:spcBef>
                <a:spcPct val="50000"/>
              </a:spcBef>
            </a:pPr>
            <a:r>
              <a:rPr lang="en-GB" sz="1600" b="1">
                <a:solidFill>
                  <a:schemeClr val="bg1"/>
                </a:solidFill>
                <a:cs typeface="Arial" charset="0"/>
              </a:rPr>
              <a:t>IP address</a:t>
            </a:r>
          </a:p>
          <a:p>
            <a:pPr algn="ctr" eaLnBrk="0" hangingPunct="0"/>
            <a:r>
              <a:rPr lang="en-GB" sz="1200" b="1">
                <a:solidFill>
                  <a:schemeClr val="bg1"/>
                </a:solidFill>
                <a:cs typeface="Arial" charset="0"/>
              </a:rPr>
              <a:t>User at </a:t>
            </a:r>
          </a:p>
          <a:p>
            <a:pPr algn="ctr" eaLnBrk="0" hangingPunct="0"/>
            <a:r>
              <a:rPr lang="en-GB" sz="1200" b="1">
                <a:solidFill>
                  <a:schemeClr val="bg1"/>
                </a:solidFill>
                <a:cs typeface="Arial" charset="0"/>
              </a:rPr>
              <a:t>Optilink Comms Inc </a:t>
            </a:r>
          </a:p>
          <a:p>
            <a:pPr algn="ctr" eaLnBrk="0" hangingPunct="0"/>
            <a:r>
              <a:rPr lang="en-GB" sz="1200" b="1">
                <a:solidFill>
                  <a:schemeClr val="bg1"/>
                </a:solidFill>
                <a:cs typeface="Arial" charset="0"/>
              </a:rPr>
              <a:t>GA,  US</a:t>
            </a:r>
            <a:endParaRPr lang="en-US" sz="1200" b="1">
              <a:solidFill>
                <a:schemeClr val="bg1"/>
              </a:solidFill>
              <a:cs typeface="Arial" charset="0"/>
            </a:endParaRPr>
          </a:p>
        </p:txBody>
      </p:sp>
      <p:sp>
        <p:nvSpPr>
          <p:cNvPr id="227340" name="Text Box 12"/>
          <p:cNvSpPr txBox="1">
            <a:spLocks noChangeArrowheads="1"/>
          </p:cNvSpPr>
          <p:nvPr/>
        </p:nvSpPr>
        <p:spPr bwMode="auto">
          <a:xfrm>
            <a:off x="323850" y="5249585"/>
            <a:ext cx="4481231" cy="1096962"/>
          </a:xfrm>
          <a:prstGeom prst="rect">
            <a:avLst/>
          </a:prstGeom>
          <a:solidFill>
            <a:srgbClr val="FF0000"/>
          </a:solidFill>
          <a:ln w="28575">
            <a:solidFill>
              <a:srgbClr val="FF3300"/>
            </a:solidFill>
            <a:miter lim="800000"/>
            <a:headEnd/>
            <a:tailEnd/>
          </a:ln>
        </p:spPr>
        <p:txBody>
          <a:bodyPr wrap="square">
            <a:spAutoFit/>
          </a:bodyPr>
          <a:lstStyle/>
          <a:p>
            <a:pPr algn="ctr" eaLnBrk="0" hangingPunct="0">
              <a:spcBef>
                <a:spcPct val="50000"/>
              </a:spcBef>
            </a:pPr>
            <a:r>
              <a:rPr lang="en-GB" sz="1600" b="1" dirty="0">
                <a:solidFill>
                  <a:schemeClr val="bg1"/>
                </a:solidFill>
                <a:cs typeface="Arial" charset="0"/>
              </a:rPr>
              <a:t>Site linked from</a:t>
            </a:r>
          </a:p>
          <a:p>
            <a:pPr algn="ctr" eaLnBrk="0" hangingPunct="0">
              <a:spcBef>
                <a:spcPct val="50000"/>
              </a:spcBef>
            </a:pPr>
            <a:r>
              <a:rPr lang="en-US" sz="1200" b="1" dirty="0">
                <a:solidFill>
                  <a:schemeClr val="bg1"/>
                </a:solidFill>
              </a:rPr>
              <a:t>http://dir.yahoo.com/Computers_and_Internet/Security_and_Encryption/PGP___Pretty_Good_Privacy/</a:t>
            </a:r>
          </a:p>
          <a:p>
            <a:pPr algn="ctr" eaLnBrk="0" hangingPunct="0">
              <a:spcBef>
                <a:spcPct val="50000"/>
              </a:spcBef>
            </a:pPr>
            <a:r>
              <a:rPr lang="en-US" sz="1200" b="1" dirty="0">
                <a:solidFill>
                  <a:schemeClr val="bg1"/>
                </a:solidFill>
              </a:rPr>
              <a:t>PGP section of Yahoo Directory</a:t>
            </a:r>
          </a:p>
        </p:txBody>
      </p:sp>
      <p:sp>
        <p:nvSpPr>
          <p:cNvPr id="227341" name="Line 13"/>
          <p:cNvSpPr>
            <a:spLocks noChangeShapeType="1"/>
          </p:cNvSpPr>
          <p:nvPr/>
        </p:nvSpPr>
        <p:spPr bwMode="auto">
          <a:xfrm flipH="1">
            <a:off x="5219700" y="2781300"/>
            <a:ext cx="0" cy="790575"/>
          </a:xfrm>
          <a:prstGeom prst="line">
            <a:avLst/>
          </a:prstGeom>
          <a:noFill/>
          <a:ln w="38100">
            <a:solidFill>
              <a:srgbClr val="FF3300"/>
            </a:solidFill>
            <a:round/>
            <a:headEnd/>
            <a:tailEnd type="triangle" w="med" len="med"/>
          </a:ln>
        </p:spPr>
        <p:txBody>
          <a:bodyPr/>
          <a:lstStyle/>
          <a:p>
            <a:endParaRPr lang="en-GB"/>
          </a:p>
        </p:txBody>
      </p:sp>
      <p:sp>
        <p:nvSpPr>
          <p:cNvPr id="227342" name="Text Box 14"/>
          <p:cNvSpPr txBox="1">
            <a:spLocks noChangeArrowheads="1"/>
          </p:cNvSpPr>
          <p:nvPr/>
        </p:nvSpPr>
        <p:spPr bwMode="auto">
          <a:xfrm>
            <a:off x="3708400" y="2349500"/>
            <a:ext cx="3385296" cy="639763"/>
          </a:xfrm>
          <a:prstGeom prst="rect">
            <a:avLst/>
          </a:prstGeom>
          <a:solidFill>
            <a:srgbClr val="FF0000"/>
          </a:solidFill>
          <a:ln w="28575">
            <a:solidFill>
              <a:srgbClr val="FF3300"/>
            </a:solidFill>
            <a:miter lim="800000"/>
            <a:headEnd/>
            <a:tailEnd/>
          </a:ln>
        </p:spPr>
        <p:txBody>
          <a:bodyPr wrap="square">
            <a:spAutoFit/>
          </a:bodyPr>
          <a:lstStyle/>
          <a:p>
            <a:pPr algn="ctr" eaLnBrk="0" hangingPunct="0">
              <a:spcBef>
                <a:spcPct val="50000"/>
              </a:spcBef>
            </a:pPr>
            <a:r>
              <a:rPr lang="en-GB" sz="1600" b="1" dirty="0">
                <a:solidFill>
                  <a:schemeClr val="bg1"/>
                </a:solidFill>
                <a:cs typeface="Arial" charset="0"/>
              </a:rPr>
              <a:t>Note the time zone!</a:t>
            </a:r>
          </a:p>
          <a:p>
            <a:pPr algn="ctr" eaLnBrk="0" hangingPunct="0">
              <a:spcBef>
                <a:spcPct val="50000"/>
              </a:spcBef>
            </a:pPr>
            <a:r>
              <a:rPr lang="en-GB" sz="1200" b="1" dirty="0">
                <a:solidFill>
                  <a:schemeClr val="bg1"/>
                </a:solidFill>
                <a:cs typeface="Arial" charset="0"/>
              </a:rPr>
              <a:t>- 0400 – most probably South America</a:t>
            </a:r>
            <a:endParaRPr lang="en-US" sz="1200" b="1" dirty="0">
              <a:solidFill>
                <a:schemeClr val="bg1"/>
              </a:solidFill>
              <a:cs typeface="Arial" charset="0"/>
            </a:endParaRPr>
          </a:p>
        </p:txBody>
      </p:sp>
      <p:sp>
        <p:nvSpPr>
          <p:cNvPr id="227343" name="Text Box 15"/>
          <p:cNvSpPr txBox="1">
            <a:spLocks noChangeArrowheads="1"/>
          </p:cNvSpPr>
          <p:nvPr/>
        </p:nvSpPr>
        <p:spPr bwMode="auto">
          <a:xfrm>
            <a:off x="4932363" y="4901783"/>
            <a:ext cx="3969590" cy="1463675"/>
          </a:xfrm>
          <a:prstGeom prst="rect">
            <a:avLst/>
          </a:prstGeom>
          <a:solidFill>
            <a:srgbClr val="FF0000"/>
          </a:solidFill>
          <a:ln w="28575">
            <a:solidFill>
              <a:srgbClr val="FF3300"/>
            </a:solidFill>
            <a:miter lim="800000"/>
            <a:headEnd/>
            <a:tailEnd/>
          </a:ln>
        </p:spPr>
        <p:txBody>
          <a:bodyPr wrap="square">
            <a:spAutoFit/>
          </a:bodyPr>
          <a:lstStyle/>
          <a:p>
            <a:pPr algn="ctr" eaLnBrk="0" hangingPunct="0">
              <a:spcBef>
                <a:spcPct val="50000"/>
              </a:spcBef>
            </a:pPr>
            <a:r>
              <a:rPr lang="en-GB" sz="1600" b="1">
                <a:solidFill>
                  <a:schemeClr val="bg1"/>
                </a:solidFill>
                <a:cs typeface="Arial" charset="0"/>
              </a:rPr>
              <a:t>System information</a:t>
            </a:r>
          </a:p>
          <a:p>
            <a:pPr algn="ctr" eaLnBrk="0" hangingPunct="0">
              <a:spcBef>
                <a:spcPct val="50000"/>
              </a:spcBef>
            </a:pPr>
            <a:r>
              <a:rPr lang="en-GB" sz="1200" b="1">
                <a:solidFill>
                  <a:schemeClr val="bg1"/>
                </a:solidFill>
                <a:cs typeface="Arial" charset="0"/>
              </a:rPr>
              <a:t>Mozilla/4.0 compatible; MSIE 6.0 – browser</a:t>
            </a:r>
          </a:p>
          <a:p>
            <a:pPr algn="ctr" eaLnBrk="0" hangingPunct="0">
              <a:spcBef>
                <a:spcPct val="50000"/>
              </a:spcBef>
            </a:pPr>
            <a:r>
              <a:rPr lang="en-GB" sz="1200" b="1">
                <a:solidFill>
                  <a:schemeClr val="bg1"/>
                </a:solidFill>
                <a:cs typeface="Arial" charset="0"/>
              </a:rPr>
              <a:t>[en] – English</a:t>
            </a:r>
          </a:p>
          <a:p>
            <a:pPr algn="ctr" eaLnBrk="0" hangingPunct="0">
              <a:spcBef>
                <a:spcPct val="50000"/>
              </a:spcBef>
            </a:pPr>
            <a:r>
              <a:rPr lang="en-GB" sz="1200" b="1">
                <a:solidFill>
                  <a:schemeClr val="bg1"/>
                </a:solidFill>
                <a:cs typeface="Arial" charset="0"/>
              </a:rPr>
              <a:t>WinNT 5.1 – XP Operating System</a:t>
            </a:r>
          </a:p>
          <a:p>
            <a:pPr algn="ctr" eaLnBrk="0" hangingPunct="0">
              <a:spcBef>
                <a:spcPct val="50000"/>
              </a:spcBef>
            </a:pPr>
            <a:r>
              <a:rPr lang="en-GB" sz="1200" b="1">
                <a:solidFill>
                  <a:schemeClr val="bg1"/>
                </a:solidFill>
                <a:cs typeface="Arial" charset="0"/>
              </a:rPr>
              <a:t>U –  browser supplier</a:t>
            </a:r>
            <a:endParaRPr lang="en-US" sz="1200" b="1">
              <a:solidFill>
                <a:schemeClr val="bg1"/>
              </a:solidFill>
              <a:cs typeface="Arial" charset="0"/>
            </a:endParaRPr>
          </a:p>
        </p:txBody>
      </p:sp>
      <p:sp>
        <p:nvSpPr>
          <p:cNvPr id="227344" name="Line 16"/>
          <p:cNvSpPr>
            <a:spLocks noChangeShapeType="1"/>
          </p:cNvSpPr>
          <p:nvPr/>
        </p:nvSpPr>
        <p:spPr bwMode="auto">
          <a:xfrm flipH="1">
            <a:off x="7019925" y="1989138"/>
            <a:ext cx="865188" cy="1584325"/>
          </a:xfrm>
          <a:prstGeom prst="line">
            <a:avLst/>
          </a:prstGeom>
          <a:noFill/>
          <a:ln w="38100">
            <a:solidFill>
              <a:srgbClr val="FF3300"/>
            </a:solidFill>
            <a:round/>
            <a:headEnd/>
            <a:tailEnd type="triangle" w="med" len="med"/>
          </a:ln>
        </p:spPr>
        <p:txBody>
          <a:bodyPr/>
          <a:lstStyle/>
          <a:p>
            <a:endParaRPr lang="en-GB"/>
          </a:p>
        </p:txBody>
      </p:sp>
      <p:sp>
        <p:nvSpPr>
          <p:cNvPr id="227345" name="Text Box 17"/>
          <p:cNvSpPr txBox="1">
            <a:spLocks noChangeArrowheads="1"/>
          </p:cNvSpPr>
          <p:nvPr/>
        </p:nvSpPr>
        <p:spPr bwMode="auto">
          <a:xfrm>
            <a:off x="6948488" y="1844675"/>
            <a:ext cx="1800225" cy="346075"/>
          </a:xfrm>
          <a:prstGeom prst="rect">
            <a:avLst/>
          </a:prstGeom>
          <a:solidFill>
            <a:srgbClr val="FF0000"/>
          </a:solidFill>
          <a:ln w="9525">
            <a:solidFill>
              <a:srgbClr val="FF3300"/>
            </a:solidFill>
            <a:miter lim="800000"/>
            <a:headEnd/>
            <a:tailEnd/>
          </a:ln>
        </p:spPr>
        <p:txBody>
          <a:bodyPr>
            <a:spAutoFit/>
          </a:bodyPr>
          <a:lstStyle/>
          <a:p>
            <a:pPr>
              <a:spcBef>
                <a:spcPct val="50000"/>
              </a:spcBef>
            </a:pPr>
            <a:r>
              <a:rPr lang="en-GB" sz="1600" b="1">
                <a:solidFill>
                  <a:schemeClr val="bg1"/>
                </a:solidFill>
              </a:rPr>
              <a:t>GET command</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733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733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733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73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73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73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734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73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734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733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734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73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0" grpId="0" animBg="1"/>
      <p:bldP spid="227331" grpId="0" animBg="1"/>
      <p:bldP spid="227332" grpId="0" animBg="1"/>
      <p:bldP spid="227333" grpId="0" animBg="1"/>
      <p:bldP spid="227338" grpId="0" animBg="1"/>
      <p:bldP spid="227339" grpId="0" animBg="1"/>
      <p:bldP spid="227340" grpId="0" animBg="1"/>
      <p:bldP spid="227341" grpId="0" animBg="1"/>
      <p:bldP spid="227342" grpId="0" animBg="1"/>
      <p:bldP spid="227343" grpId="0" animBg="1"/>
      <p:bldP spid="227344" grpId="0" animBg="1"/>
      <p:bldP spid="227345"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Questions outline">
            <a:extLst>
              <a:ext uri="{FF2B5EF4-FFF2-40B4-BE49-F238E27FC236}">
                <a16:creationId xmlns:a16="http://schemas.microsoft.com/office/drawing/2014/main" id="{181D1F21-FD83-434A-9715-59C750BBAE6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8" name="Title 50">
            <a:extLst>
              <a:ext uri="{FF2B5EF4-FFF2-40B4-BE49-F238E27FC236}">
                <a16:creationId xmlns:a16="http://schemas.microsoft.com/office/drawing/2014/main" id="{FE1D0D0B-DAB7-4B24-A5E6-F790305068F0}"/>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itle 1">
            <a:extLst>
              <a:ext uri="{FF2B5EF4-FFF2-40B4-BE49-F238E27FC236}">
                <a16:creationId xmlns:a16="http://schemas.microsoft.com/office/drawing/2014/main" id="{CDE784CB-F5BD-3584-955F-3C6B1E8E6C4A}"/>
              </a:ext>
            </a:extLst>
          </p:cNvPr>
          <p:cNvSpPr>
            <a:spLocks noGrp="1"/>
          </p:cNvSpPr>
          <p:nvPr>
            <p:ph type="title"/>
          </p:nvPr>
        </p:nvSpPr>
        <p:spPr>
          <a:xfrm>
            <a:off x="628650" y="1111624"/>
            <a:ext cx="7886700" cy="898606"/>
          </a:xfrm>
        </p:spPr>
        <p:txBody>
          <a:bodyPr/>
          <a:lstStyle/>
          <a:p>
            <a:pPr algn="ctr"/>
            <a:r>
              <a:rPr lang="en-US" dirty="0"/>
              <a:t>E-Mail </a:t>
            </a:r>
          </a:p>
        </p:txBody>
      </p:sp>
      <p:pic>
        <p:nvPicPr>
          <p:cNvPr id="50" name="Graphic 49" descr="Clipboard outline">
            <a:extLst>
              <a:ext uri="{FF2B5EF4-FFF2-40B4-BE49-F238E27FC236}">
                <a16:creationId xmlns:a16="http://schemas.microsoft.com/office/drawing/2014/main" id="{0E1C7528-9715-4E74-80E0-2C4DBEFA569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202655"/>
            <a:ext cx="3886200" cy="3886200"/>
          </a:xfrm>
          <a:prstGeom prst="rect">
            <a:avLst/>
          </a:prstGeo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71718" y="1143000"/>
            <a:ext cx="8848164" cy="1312475"/>
          </a:xfrm>
          <a:prstGeom prst="rect">
            <a:avLst/>
          </a:prstGeom>
          <a:noFill/>
          <a:ln w="9525">
            <a:noFill/>
            <a:miter lim="800000"/>
            <a:headEnd/>
            <a:tailEnd/>
          </a:ln>
        </p:spPr>
        <p:txBody>
          <a:bodyPr wrap="square">
            <a:spAutoFit/>
          </a:bodyPr>
          <a:lstStyle/>
          <a:p>
            <a:pPr algn="ctr" eaLnBrk="0" hangingPunct="0">
              <a:lnSpc>
                <a:spcPct val="140000"/>
              </a:lnSpc>
              <a:spcBef>
                <a:spcPct val="50000"/>
              </a:spcBef>
            </a:pPr>
            <a:r>
              <a:rPr lang="en-US" sz="3000" b="1" dirty="0"/>
              <a:t>It appears that E-mail is passed directly from the sender's machine to the recipient's</a:t>
            </a:r>
          </a:p>
        </p:txBody>
      </p:sp>
      <p:sp>
        <p:nvSpPr>
          <p:cNvPr id="5123"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 How E-mail works</a:t>
            </a:r>
          </a:p>
        </p:txBody>
      </p:sp>
      <p:sp>
        <p:nvSpPr>
          <p:cNvPr id="5124" name="Rectangle 4"/>
          <p:cNvSpPr>
            <a:spLocks noChangeArrowheads="1"/>
          </p:cNvSpPr>
          <p:nvPr/>
        </p:nvSpPr>
        <p:spPr bwMode="auto">
          <a:xfrm>
            <a:off x="0" y="-228600"/>
            <a:ext cx="184150" cy="457200"/>
          </a:xfrm>
          <a:prstGeom prst="rect">
            <a:avLst/>
          </a:prstGeom>
          <a:noFill/>
          <a:ln w="9525">
            <a:noFill/>
            <a:miter lim="800000"/>
            <a:headEnd/>
            <a:tailEnd/>
          </a:ln>
        </p:spPr>
        <p:txBody>
          <a:bodyPr wrap="none" anchor="ctr">
            <a:spAutoFit/>
          </a:bodyPr>
          <a:lstStyle/>
          <a:p>
            <a:pPr eaLnBrk="0" hangingPunct="0"/>
            <a:endParaRPr lang="en-US" sz="2400">
              <a:latin typeface="Tahoma" pitchFamily="34" charset="0"/>
            </a:endParaRPr>
          </a:p>
        </p:txBody>
      </p:sp>
      <p:sp>
        <p:nvSpPr>
          <p:cNvPr id="101381" name="Line 5"/>
          <p:cNvSpPr>
            <a:spLocks noChangeShapeType="1"/>
          </p:cNvSpPr>
          <p:nvPr/>
        </p:nvSpPr>
        <p:spPr bwMode="auto">
          <a:xfrm>
            <a:off x="2916238" y="3933825"/>
            <a:ext cx="3384550" cy="0"/>
          </a:xfrm>
          <a:prstGeom prst="line">
            <a:avLst/>
          </a:prstGeom>
          <a:noFill/>
          <a:ln w="76200">
            <a:solidFill>
              <a:schemeClr val="tx1"/>
            </a:solidFill>
            <a:round/>
            <a:headEnd/>
            <a:tailEnd type="triangle" w="lg" len="lg"/>
          </a:ln>
        </p:spPr>
        <p:txBody>
          <a:bodyPr/>
          <a:lstStyle/>
          <a:p>
            <a:endParaRPr lang="en-GB"/>
          </a:p>
        </p:txBody>
      </p:sp>
      <p:sp>
        <p:nvSpPr>
          <p:cNvPr id="5126" name="computr2"/>
          <p:cNvSpPr>
            <a:spLocks noEditPoints="1" noChangeArrowheads="1"/>
          </p:cNvSpPr>
          <p:nvPr/>
        </p:nvSpPr>
        <p:spPr bwMode="auto">
          <a:xfrm>
            <a:off x="971550" y="3284538"/>
            <a:ext cx="2433638" cy="230505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p>
        </p:txBody>
      </p:sp>
      <p:sp>
        <p:nvSpPr>
          <p:cNvPr id="5127" name="computr2"/>
          <p:cNvSpPr>
            <a:spLocks noEditPoints="1" noChangeArrowheads="1"/>
          </p:cNvSpPr>
          <p:nvPr/>
        </p:nvSpPr>
        <p:spPr bwMode="auto">
          <a:xfrm>
            <a:off x="5867400" y="3284538"/>
            <a:ext cx="2376488" cy="230505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2147483647 w 21600"/>
              <a:gd name="T17" fmla="*/ 2147483647 h 21600"/>
              <a:gd name="T18" fmla="*/ 214748364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p>
        </p:txBody>
      </p:sp>
      <p:sp>
        <p:nvSpPr>
          <p:cNvPr id="5128" name="Text Box 8"/>
          <p:cNvSpPr txBox="1">
            <a:spLocks noChangeArrowheads="1"/>
          </p:cNvSpPr>
          <p:nvPr/>
        </p:nvSpPr>
        <p:spPr bwMode="auto">
          <a:xfrm>
            <a:off x="6516688" y="3500438"/>
            <a:ext cx="1079500" cy="865187"/>
          </a:xfrm>
          <a:prstGeom prst="rect">
            <a:avLst/>
          </a:prstGeom>
          <a:solidFill>
            <a:schemeClr val="accent2"/>
          </a:solidFill>
          <a:ln w="9525">
            <a:solidFill>
              <a:schemeClr val="tx1"/>
            </a:solidFill>
            <a:miter lim="800000"/>
            <a:headEnd/>
            <a:tailEnd/>
          </a:ln>
        </p:spPr>
        <p:txBody>
          <a:bodyPr>
            <a:spAutoFit/>
          </a:bodyPr>
          <a:lstStyle/>
          <a:p>
            <a:pPr algn="ctr">
              <a:spcBef>
                <a:spcPct val="50000"/>
              </a:spcBef>
            </a:pPr>
            <a:endParaRPr lang="en-GB" sz="800" b="1" dirty="0">
              <a:latin typeface="Tahoma" pitchFamily="34" charset="0"/>
            </a:endParaRPr>
          </a:p>
          <a:p>
            <a:pPr algn="ctr">
              <a:spcBef>
                <a:spcPct val="50000"/>
              </a:spcBef>
            </a:pPr>
            <a:r>
              <a:rPr lang="en-GB" sz="2000" b="1" dirty="0" err="1">
                <a:solidFill>
                  <a:schemeClr val="bg1"/>
                </a:solidFill>
                <a:latin typeface="Tahoma" pitchFamily="34" charset="0"/>
              </a:rPr>
              <a:t>Jane</a:t>
            </a:r>
            <a:endParaRPr lang="en-GB" sz="2000" b="1" dirty="0">
              <a:solidFill>
                <a:schemeClr val="bg1"/>
              </a:solidFill>
              <a:latin typeface="Tahoma" pitchFamily="34" charset="0"/>
            </a:endParaRPr>
          </a:p>
          <a:p>
            <a:pPr algn="ctr">
              <a:spcBef>
                <a:spcPct val="50000"/>
              </a:spcBef>
            </a:pPr>
            <a:endParaRPr lang="en-GB" sz="800" b="1" dirty="0">
              <a:solidFill>
                <a:schemeClr val="bg1"/>
              </a:solidFill>
              <a:latin typeface="Tahoma" pitchFamily="34" charset="0"/>
            </a:endParaRPr>
          </a:p>
        </p:txBody>
      </p:sp>
      <p:sp>
        <p:nvSpPr>
          <p:cNvPr id="5129" name="Text Box 9"/>
          <p:cNvSpPr txBox="1">
            <a:spLocks noChangeArrowheads="1"/>
          </p:cNvSpPr>
          <p:nvPr/>
        </p:nvSpPr>
        <p:spPr bwMode="auto">
          <a:xfrm>
            <a:off x="1619250" y="3500438"/>
            <a:ext cx="1152525" cy="865187"/>
          </a:xfrm>
          <a:prstGeom prst="rect">
            <a:avLst/>
          </a:prstGeom>
          <a:solidFill>
            <a:srgbClr val="FFFF00"/>
          </a:solidFill>
          <a:ln w="9525">
            <a:solidFill>
              <a:schemeClr val="tx1"/>
            </a:solidFill>
            <a:miter lim="800000"/>
            <a:headEnd/>
            <a:tailEnd/>
          </a:ln>
        </p:spPr>
        <p:txBody>
          <a:bodyPr>
            <a:spAutoFit/>
          </a:bodyPr>
          <a:lstStyle/>
          <a:p>
            <a:pPr algn="ctr">
              <a:spcBef>
                <a:spcPct val="50000"/>
              </a:spcBef>
            </a:pPr>
            <a:endParaRPr lang="en-GB" sz="800" b="1" dirty="0">
              <a:latin typeface="Tahoma" pitchFamily="34" charset="0"/>
            </a:endParaRPr>
          </a:p>
          <a:p>
            <a:pPr algn="ctr">
              <a:spcBef>
                <a:spcPct val="50000"/>
              </a:spcBef>
            </a:pPr>
            <a:r>
              <a:rPr lang="en-GB" sz="2000" b="1" dirty="0" err="1">
                <a:latin typeface="Tahoma" pitchFamily="34" charset="0"/>
              </a:rPr>
              <a:t>Joe</a:t>
            </a:r>
            <a:endParaRPr lang="en-GB" sz="2000" b="1" dirty="0">
              <a:latin typeface="Tahoma" pitchFamily="34" charset="0"/>
            </a:endParaRPr>
          </a:p>
          <a:p>
            <a:pPr algn="ctr">
              <a:spcBef>
                <a:spcPct val="50000"/>
              </a:spcBef>
            </a:pPr>
            <a:endParaRPr lang="en-GB" sz="800" b="1" dirty="0">
              <a:latin typeface="Tahoma" pitchFamily="34" charset="0"/>
            </a:endParaRPr>
          </a:p>
        </p:txBody>
      </p:sp>
      <p:sp>
        <p:nvSpPr>
          <p:cNvPr id="101386" name="Line 10"/>
          <p:cNvSpPr>
            <a:spLocks noChangeShapeType="1"/>
          </p:cNvSpPr>
          <p:nvPr/>
        </p:nvSpPr>
        <p:spPr bwMode="auto">
          <a:xfrm>
            <a:off x="1547813" y="2781300"/>
            <a:ext cx="6408737" cy="3095625"/>
          </a:xfrm>
          <a:prstGeom prst="line">
            <a:avLst/>
          </a:prstGeom>
          <a:noFill/>
          <a:ln w="190500">
            <a:solidFill>
              <a:srgbClr val="FF0000"/>
            </a:solidFill>
            <a:round/>
            <a:headEnd/>
            <a:tailEnd/>
          </a:ln>
        </p:spPr>
        <p:txBody>
          <a:bodyPr/>
          <a:lstStyle/>
          <a:p>
            <a:endParaRPr lang="en-GB"/>
          </a:p>
        </p:txBody>
      </p:sp>
      <p:sp>
        <p:nvSpPr>
          <p:cNvPr id="101387" name="Line 11"/>
          <p:cNvSpPr>
            <a:spLocks noChangeShapeType="1"/>
          </p:cNvSpPr>
          <p:nvPr/>
        </p:nvSpPr>
        <p:spPr bwMode="auto">
          <a:xfrm flipH="1">
            <a:off x="1403350" y="2781300"/>
            <a:ext cx="6048375" cy="3168650"/>
          </a:xfrm>
          <a:prstGeom prst="line">
            <a:avLst/>
          </a:prstGeom>
          <a:noFill/>
          <a:ln w="190500">
            <a:solidFill>
              <a:srgbClr val="FF0000"/>
            </a:solidFill>
            <a:round/>
            <a:headEnd/>
            <a:tailEnd/>
          </a:ln>
        </p:spPr>
        <p:txBody>
          <a:bodyPr/>
          <a:lstStyle/>
          <a:p>
            <a:endParaRPr lang="en-GB"/>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1381"/>
                                        </p:tgtEl>
                                        <p:attrNameLst>
                                          <p:attrName>style.visibility</p:attrName>
                                        </p:attrNameLst>
                                      </p:cBhvr>
                                      <p:to>
                                        <p:strVal val="visible"/>
                                      </p:to>
                                    </p:set>
                                    <p:animEffect transition="in" filter="checkerboard(across)">
                                      <p:cBhvr>
                                        <p:cTn id="7" dur="500"/>
                                        <p:tgtEl>
                                          <p:spTgt spid="10138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1386"/>
                                        </p:tgtEl>
                                        <p:attrNameLst>
                                          <p:attrName>style.visibility</p:attrName>
                                        </p:attrNameLst>
                                      </p:cBhvr>
                                      <p:to>
                                        <p:strVal val="visible"/>
                                      </p:to>
                                    </p:set>
                                    <p:animEffect transition="in" filter="wipe(left)">
                                      <p:cBhvr>
                                        <p:cTn id="12" dur="500"/>
                                        <p:tgtEl>
                                          <p:spTgt spid="10138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01387"/>
                                        </p:tgtEl>
                                        <p:attrNameLst>
                                          <p:attrName>style.visibility</p:attrName>
                                        </p:attrNameLst>
                                      </p:cBhvr>
                                      <p:to>
                                        <p:strVal val="visible"/>
                                      </p:to>
                                    </p:set>
                                    <p:animEffect transition="in" filter="wipe(up)">
                                      <p:cBhvr>
                                        <p:cTn id="15" dur="500"/>
                                        <p:tgtEl>
                                          <p:spTgt spid="101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1" grpId="0" animBg="1"/>
      <p:bldP spid="101386" grpId="0" animBg="1"/>
      <p:bldP spid="10138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395288" y="1257954"/>
            <a:ext cx="8353425" cy="4680640"/>
          </a:xfrm>
          <a:prstGeom prst="rect">
            <a:avLst/>
          </a:prstGeom>
          <a:noFill/>
          <a:ln w="9525">
            <a:noFill/>
            <a:miter lim="800000"/>
            <a:headEnd/>
            <a:tailEnd/>
          </a:ln>
        </p:spPr>
        <p:txBody>
          <a:bodyPr>
            <a:spAutoFit/>
          </a:bodyPr>
          <a:lstStyle/>
          <a:p>
            <a:pPr algn="just" eaLnBrk="0" hangingPunct="0">
              <a:lnSpc>
                <a:spcPct val="110000"/>
              </a:lnSpc>
              <a:spcBef>
                <a:spcPct val="50000"/>
              </a:spcBef>
            </a:pPr>
            <a:r>
              <a:rPr lang="en-US" sz="2400" dirty="0"/>
              <a:t>Typically an E-mail passes through at least four computers during it’s lifetime </a:t>
            </a:r>
          </a:p>
          <a:p>
            <a:pPr marL="371475" lvl="1" indent="-342900" algn="just" eaLnBrk="0" hangingPunct="0">
              <a:lnSpc>
                <a:spcPct val="110000"/>
              </a:lnSpc>
              <a:spcBef>
                <a:spcPts val="0"/>
              </a:spcBef>
              <a:buFontTx/>
              <a:buAutoNum type="arabicPeriod"/>
            </a:pPr>
            <a:r>
              <a:rPr lang="en-US" sz="2000" dirty="0"/>
              <a:t>Message is composed on user’s own computer, then sent to ISP's outgoing SMTP mail server* (Simple Mail Transfer Protocol or SMTP)</a:t>
            </a:r>
          </a:p>
          <a:p>
            <a:pPr marL="371475" lvl="1" indent="-342900" algn="just" eaLnBrk="0" hangingPunct="0">
              <a:lnSpc>
                <a:spcPct val="110000"/>
              </a:lnSpc>
              <a:spcBef>
                <a:spcPts val="0"/>
              </a:spcBef>
              <a:buFontTx/>
              <a:buAutoNum type="arabicPeriod"/>
            </a:pPr>
            <a:r>
              <a:rPr lang="en-US" sz="2000" dirty="0"/>
              <a:t>Outgoing ISP forwards e-mail onto recipient’s ISP SMTP mail server  (SMTP – SMTP)</a:t>
            </a:r>
          </a:p>
          <a:p>
            <a:pPr marL="371475" lvl="1" indent="-342900" algn="just" eaLnBrk="0" hangingPunct="0">
              <a:lnSpc>
                <a:spcPct val="110000"/>
              </a:lnSpc>
              <a:spcBef>
                <a:spcPts val="0"/>
              </a:spcBef>
              <a:buFontTx/>
              <a:buAutoNum type="arabicPeriod"/>
            </a:pPr>
            <a:r>
              <a:rPr lang="en-US" sz="2000" dirty="0"/>
              <a:t>Recipient’s mail server finds recipient's incoming mail server (Post Office Protocol or POP3) and delivers message to ‘recipient’s post box’</a:t>
            </a:r>
          </a:p>
          <a:p>
            <a:pPr marL="371475" lvl="1" indent="-342900" algn="just" eaLnBrk="0" hangingPunct="0">
              <a:lnSpc>
                <a:spcPct val="110000"/>
              </a:lnSpc>
              <a:spcBef>
                <a:spcPts val="0"/>
              </a:spcBef>
              <a:buFontTx/>
              <a:buAutoNum type="arabicPeriod"/>
            </a:pPr>
            <a:r>
              <a:rPr lang="en-US" sz="2000" dirty="0"/>
              <a:t>Recipient logs onto account and message is retrieved into recipient’s inbox, normally deleting it from the mail server in the process</a:t>
            </a:r>
          </a:p>
          <a:p>
            <a:pPr algn="ctr" eaLnBrk="0" hangingPunct="0">
              <a:lnSpc>
                <a:spcPct val="110000"/>
              </a:lnSpc>
              <a:spcBef>
                <a:spcPct val="25000"/>
              </a:spcBef>
            </a:pPr>
            <a:r>
              <a:rPr lang="en-GB" sz="2000" i="1" dirty="0">
                <a:solidFill>
                  <a:srgbClr val="FF0000"/>
                </a:solidFill>
              </a:rPr>
              <a:t>* Mail server – dedicated computer used to handle mail</a:t>
            </a:r>
          </a:p>
        </p:txBody>
      </p:sp>
      <p:sp>
        <p:nvSpPr>
          <p:cNvPr id="6147" name="Rectangle 3"/>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 How normal E-mail works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0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40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40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40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Line 2"/>
          <p:cNvSpPr>
            <a:spLocks noChangeShapeType="1"/>
          </p:cNvSpPr>
          <p:nvPr/>
        </p:nvSpPr>
        <p:spPr bwMode="auto">
          <a:xfrm>
            <a:off x="6877050" y="4076700"/>
            <a:ext cx="574675" cy="0"/>
          </a:xfrm>
          <a:prstGeom prst="line">
            <a:avLst/>
          </a:prstGeom>
          <a:noFill/>
          <a:ln w="57150">
            <a:solidFill>
              <a:srgbClr val="33CC33"/>
            </a:solidFill>
            <a:round/>
            <a:headEnd/>
            <a:tailEnd type="triangle" w="med" len="med"/>
          </a:ln>
        </p:spPr>
        <p:txBody>
          <a:bodyPr/>
          <a:lstStyle/>
          <a:p>
            <a:endParaRPr lang="en-GB"/>
          </a:p>
        </p:txBody>
      </p:sp>
      <p:sp>
        <p:nvSpPr>
          <p:cNvPr id="103427" name="Line 3"/>
          <p:cNvSpPr>
            <a:spLocks noChangeShapeType="1"/>
          </p:cNvSpPr>
          <p:nvPr/>
        </p:nvSpPr>
        <p:spPr bwMode="auto">
          <a:xfrm flipV="1">
            <a:off x="1331913" y="4365625"/>
            <a:ext cx="935037" cy="863600"/>
          </a:xfrm>
          <a:prstGeom prst="line">
            <a:avLst/>
          </a:prstGeom>
          <a:noFill/>
          <a:ln w="57150">
            <a:solidFill>
              <a:srgbClr val="33CC33"/>
            </a:solidFill>
            <a:round/>
            <a:headEnd/>
            <a:tailEnd type="triangle" w="med" len="med"/>
          </a:ln>
        </p:spPr>
        <p:txBody>
          <a:bodyPr/>
          <a:lstStyle/>
          <a:p>
            <a:endParaRPr lang="en-GB"/>
          </a:p>
        </p:txBody>
      </p:sp>
      <p:sp>
        <p:nvSpPr>
          <p:cNvPr id="103428" name="Line 4"/>
          <p:cNvSpPr>
            <a:spLocks noChangeShapeType="1"/>
          </p:cNvSpPr>
          <p:nvPr/>
        </p:nvSpPr>
        <p:spPr bwMode="auto">
          <a:xfrm flipV="1">
            <a:off x="2700338" y="3141663"/>
            <a:ext cx="792162" cy="646112"/>
          </a:xfrm>
          <a:prstGeom prst="line">
            <a:avLst/>
          </a:prstGeom>
          <a:noFill/>
          <a:ln w="57150">
            <a:solidFill>
              <a:srgbClr val="33CC33"/>
            </a:solidFill>
            <a:round/>
            <a:headEnd/>
            <a:tailEnd type="triangle" w="med" len="med"/>
          </a:ln>
        </p:spPr>
        <p:txBody>
          <a:bodyPr/>
          <a:lstStyle/>
          <a:p>
            <a:endParaRPr lang="en-GB"/>
          </a:p>
        </p:txBody>
      </p:sp>
      <p:sp>
        <p:nvSpPr>
          <p:cNvPr id="103429" name="Line 5"/>
          <p:cNvSpPr>
            <a:spLocks noChangeShapeType="1"/>
          </p:cNvSpPr>
          <p:nvPr/>
        </p:nvSpPr>
        <p:spPr bwMode="auto">
          <a:xfrm>
            <a:off x="5219700" y="2924175"/>
            <a:ext cx="863600" cy="793750"/>
          </a:xfrm>
          <a:prstGeom prst="line">
            <a:avLst/>
          </a:prstGeom>
          <a:noFill/>
          <a:ln w="57150">
            <a:solidFill>
              <a:srgbClr val="33CC33"/>
            </a:solidFill>
            <a:round/>
            <a:headEnd/>
            <a:tailEnd type="triangle" w="med" len="med"/>
          </a:ln>
        </p:spPr>
        <p:txBody>
          <a:bodyPr/>
          <a:lstStyle/>
          <a:p>
            <a:endParaRPr lang="en-GB"/>
          </a:p>
        </p:txBody>
      </p:sp>
      <p:sp>
        <p:nvSpPr>
          <p:cNvPr id="103430" name="Line 6"/>
          <p:cNvSpPr>
            <a:spLocks noChangeShapeType="1"/>
          </p:cNvSpPr>
          <p:nvPr/>
        </p:nvSpPr>
        <p:spPr bwMode="auto">
          <a:xfrm flipH="1">
            <a:off x="7885113" y="4365625"/>
            <a:ext cx="0" cy="519112"/>
          </a:xfrm>
          <a:prstGeom prst="line">
            <a:avLst/>
          </a:prstGeom>
          <a:noFill/>
          <a:ln w="57150">
            <a:solidFill>
              <a:srgbClr val="33CC33"/>
            </a:solidFill>
            <a:round/>
            <a:headEnd/>
            <a:tailEnd type="triangle" w="med" len="med"/>
          </a:ln>
        </p:spPr>
        <p:txBody>
          <a:bodyPr/>
          <a:lstStyle/>
          <a:p>
            <a:endParaRPr lang="en-GB"/>
          </a:p>
        </p:txBody>
      </p:sp>
      <p:sp>
        <p:nvSpPr>
          <p:cNvPr id="7175" name="Rectangle 7"/>
          <p:cNvSpPr>
            <a:spLocks noChangeArrowheads="1"/>
          </p:cNvSpPr>
          <p:nvPr/>
        </p:nvSpPr>
        <p:spPr bwMode="auto">
          <a:xfrm>
            <a:off x="395288" y="3644900"/>
            <a:ext cx="1008062" cy="720725"/>
          </a:xfrm>
          <a:prstGeom prst="rect">
            <a:avLst/>
          </a:prstGeom>
          <a:solidFill>
            <a:srgbClr val="FF0000"/>
          </a:solidFill>
          <a:ln w="9525">
            <a:solidFill>
              <a:srgbClr val="FF0000"/>
            </a:solidFill>
            <a:miter lim="800000"/>
            <a:headEnd/>
            <a:tailEnd/>
          </a:ln>
        </p:spPr>
        <p:txBody>
          <a:bodyPr wrap="none" anchor="ctr"/>
          <a:lstStyle/>
          <a:p>
            <a:pPr algn="ctr"/>
            <a:r>
              <a:rPr lang="en-GB" b="1">
                <a:solidFill>
                  <a:schemeClr val="bg1"/>
                </a:solidFill>
                <a:cs typeface="Arial" charset="0"/>
              </a:rPr>
              <a:t>POP3</a:t>
            </a:r>
          </a:p>
          <a:p>
            <a:pPr algn="ctr"/>
            <a:r>
              <a:rPr lang="en-GB" b="1">
                <a:solidFill>
                  <a:schemeClr val="bg1"/>
                </a:solidFill>
                <a:cs typeface="Arial" charset="0"/>
              </a:rPr>
              <a:t>Server</a:t>
            </a:r>
          </a:p>
        </p:txBody>
      </p:sp>
      <p:sp>
        <p:nvSpPr>
          <p:cNvPr id="7176" name="Text Box 8"/>
          <p:cNvSpPr txBox="1">
            <a:spLocks noChangeArrowheads="1"/>
          </p:cNvSpPr>
          <p:nvPr/>
        </p:nvSpPr>
        <p:spPr bwMode="auto">
          <a:xfrm>
            <a:off x="1039438" y="98554"/>
            <a:ext cx="8135938" cy="769441"/>
          </a:xfrm>
          <a:prstGeom prst="rect">
            <a:avLst/>
          </a:prstGeom>
          <a:noFill/>
          <a:ln w="9525">
            <a:noFill/>
            <a:miter lim="800000"/>
            <a:headEnd/>
            <a:tailEnd/>
          </a:ln>
        </p:spPr>
        <p:txBody>
          <a:bodyPr>
            <a:spAutoFit/>
          </a:bodyPr>
          <a:lstStyle/>
          <a:p>
            <a:pPr algn="r">
              <a:spcBef>
                <a:spcPct val="50000"/>
              </a:spcBef>
            </a:pPr>
            <a:r>
              <a:rPr lang="en-GB" sz="4400" b="1" dirty="0" err="1">
                <a:solidFill>
                  <a:schemeClr val="bg1"/>
                </a:solidFill>
                <a:cs typeface="Arial" charset="0"/>
              </a:rPr>
              <a:t>Joe </a:t>
            </a:r>
            <a:r>
              <a:rPr lang="en-GB" sz="4400" b="1" dirty="0">
                <a:solidFill>
                  <a:schemeClr val="bg1"/>
                </a:solidFill>
                <a:cs typeface="Arial" charset="0"/>
              </a:rPr>
              <a:t>sends </a:t>
            </a:r>
            <a:r>
              <a:rPr lang="en-GB" sz="4400" b="1" dirty="0" err="1">
                <a:solidFill>
                  <a:schemeClr val="bg1"/>
                </a:solidFill>
                <a:cs typeface="Arial" charset="0"/>
              </a:rPr>
              <a:t>Jane </a:t>
            </a:r>
            <a:r>
              <a:rPr lang="en-GB" sz="4400" b="1" dirty="0">
                <a:solidFill>
                  <a:schemeClr val="bg1"/>
                </a:solidFill>
                <a:cs typeface="Arial" charset="0"/>
              </a:rPr>
              <a:t>an E-mail</a:t>
            </a:r>
          </a:p>
        </p:txBody>
      </p:sp>
      <p:sp useBgFill="1">
        <p:nvSpPr>
          <p:cNvPr id="103433" name="Cloud"/>
          <p:cNvSpPr>
            <a:spLocks noChangeAspect="1" noEditPoints="1" noChangeArrowheads="1"/>
          </p:cNvSpPr>
          <p:nvPr/>
        </p:nvSpPr>
        <p:spPr bwMode="auto">
          <a:xfrm>
            <a:off x="2843213" y="981075"/>
            <a:ext cx="3616325" cy="2424113"/>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w="9525">
            <a:solidFill>
              <a:srgbClr val="000000"/>
            </a:solidFill>
            <a:miter lim="800000"/>
            <a:headEnd/>
            <a:tailEnd/>
          </a:ln>
          <a:effectLst>
            <a:outerShdw dist="107763" dir="2700000" algn="ctr" rotWithShape="0">
              <a:srgbClr val="808080"/>
            </a:outerShdw>
          </a:effectLst>
        </p:spPr>
        <p:txBody>
          <a:bodyPr/>
          <a:lstStyle/>
          <a:p>
            <a:pPr algn="ctr">
              <a:defRPr/>
            </a:pPr>
            <a:endParaRPr lang="en-GB" sz="2400" b="1">
              <a:cs typeface="Arial" charset="0"/>
            </a:endParaRPr>
          </a:p>
          <a:p>
            <a:pPr algn="ctr">
              <a:defRPr/>
            </a:pPr>
            <a:r>
              <a:rPr lang="en-GB" sz="4000" b="1">
                <a:cs typeface="Arial" charset="0"/>
              </a:rPr>
              <a:t>Internet</a:t>
            </a:r>
          </a:p>
        </p:txBody>
      </p:sp>
      <p:sp>
        <p:nvSpPr>
          <p:cNvPr id="7178" name="computr2"/>
          <p:cNvSpPr>
            <a:spLocks noEditPoints="1" noChangeArrowheads="1"/>
          </p:cNvSpPr>
          <p:nvPr/>
        </p:nvSpPr>
        <p:spPr bwMode="auto">
          <a:xfrm>
            <a:off x="539750" y="4884737"/>
            <a:ext cx="1800225" cy="1512888"/>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8403854 h 21600"/>
              <a:gd name="T14" fmla="*/ 2147483647 w 21600"/>
              <a:gd name="T15" fmla="*/ 199840385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p>
        </p:txBody>
      </p:sp>
      <p:sp>
        <p:nvSpPr>
          <p:cNvPr id="7179" name="computr2"/>
          <p:cNvSpPr>
            <a:spLocks noEditPoints="1" noChangeArrowheads="1"/>
          </p:cNvSpPr>
          <p:nvPr/>
        </p:nvSpPr>
        <p:spPr bwMode="auto">
          <a:xfrm>
            <a:off x="6875463" y="4884737"/>
            <a:ext cx="1800225" cy="1511300"/>
          </a:xfrm>
          <a:custGeom>
            <a:avLst/>
            <a:gdLst>
              <a:gd name="T0" fmla="*/ 2147483647 w 21600"/>
              <a:gd name="T1" fmla="*/ 0 h 21600"/>
              <a:gd name="T2" fmla="*/ 2147483647 w 21600"/>
              <a:gd name="T3" fmla="*/ 2147483647 h 21600"/>
              <a:gd name="T4" fmla="*/ 2147483647 w 21600"/>
              <a:gd name="T5" fmla="*/ 0 h 21600"/>
              <a:gd name="T6" fmla="*/ 2147483647 w 21600"/>
              <a:gd name="T7" fmla="*/ 0 h 21600"/>
              <a:gd name="T8" fmla="*/ 2147483647 w 21600"/>
              <a:gd name="T9" fmla="*/ 2147483647 h 21600"/>
              <a:gd name="T10" fmla="*/ 2147483647 w 21600"/>
              <a:gd name="T11" fmla="*/ 2147483647 h 21600"/>
              <a:gd name="T12" fmla="*/ 2147483647 w 21600"/>
              <a:gd name="T13" fmla="*/ 1992120494 h 21600"/>
              <a:gd name="T14" fmla="*/ 2147483647 w 21600"/>
              <a:gd name="T15" fmla="*/ 1992120494 h 21600"/>
              <a:gd name="T16" fmla="*/ 2147483647 w 21600"/>
              <a:gd name="T17" fmla="*/ 2147483647 h 21600"/>
              <a:gd name="T18" fmla="*/ 1604768657 w 21600"/>
              <a:gd name="T19" fmla="*/ 2147483647 h 2160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6194 w 21600"/>
              <a:gd name="T31" fmla="*/ 1913 h 21600"/>
              <a:gd name="T32" fmla="*/ 15565 w 21600"/>
              <a:gd name="T33" fmla="*/ 9747 h 2160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1600" h="21600" extrusionOk="0">
                <a:moveTo>
                  <a:pt x="21022" y="20295"/>
                </a:moveTo>
                <a:lnTo>
                  <a:pt x="18828" y="18396"/>
                </a:lnTo>
                <a:lnTo>
                  <a:pt x="18828" y="13174"/>
                </a:lnTo>
                <a:lnTo>
                  <a:pt x="15478" y="13174"/>
                </a:lnTo>
                <a:lnTo>
                  <a:pt x="15478" y="11631"/>
                </a:lnTo>
                <a:lnTo>
                  <a:pt x="17326" y="11631"/>
                </a:lnTo>
                <a:lnTo>
                  <a:pt x="17326" y="11156"/>
                </a:lnTo>
                <a:lnTo>
                  <a:pt x="17326" y="0"/>
                </a:lnTo>
                <a:lnTo>
                  <a:pt x="10858" y="0"/>
                </a:lnTo>
                <a:lnTo>
                  <a:pt x="4274" y="0"/>
                </a:lnTo>
                <a:lnTo>
                  <a:pt x="4274" y="11037"/>
                </a:lnTo>
                <a:lnTo>
                  <a:pt x="4274" y="11631"/>
                </a:lnTo>
                <a:lnTo>
                  <a:pt x="6122" y="11631"/>
                </a:lnTo>
                <a:lnTo>
                  <a:pt x="6122" y="13174"/>
                </a:lnTo>
                <a:lnTo>
                  <a:pt x="2772" y="13174"/>
                </a:lnTo>
                <a:lnTo>
                  <a:pt x="2772" y="18514"/>
                </a:lnTo>
                <a:lnTo>
                  <a:pt x="693" y="20295"/>
                </a:lnTo>
                <a:lnTo>
                  <a:pt x="462" y="20413"/>
                </a:lnTo>
                <a:lnTo>
                  <a:pt x="231" y="20651"/>
                </a:lnTo>
                <a:lnTo>
                  <a:pt x="116" y="20888"/>
                </a:lnTo>
                <a:lnTo>
                  <a:pt x="0" y="21125"/>
                </a:lnTo>
                <a:lnTo>
                  <a:pt x="0" y="21244"/>
                </a:lnTo>
                <a:lnTo>
                  <a:pt x="116" y="21363"/>
                </a:lnTo>
                <a:lnTo>
                  <a:pt x="116" y="21481"/>
                </a:lnTo>
                <a:lnTo>
                  <a:pt x="231" y="21481"/>
                </a:lnTo>
                <a:lnTo>
                  <a:pt x="347" y="21600"/>
                </a:lnTo>
                <a:lnTo>
                  <a:pt x="578" y="21600"/>
                </a:lnTo>
                <a:lnTo>
                  <a:pt x="693" y="21600"/>
                </a:lnTo>
                <a:lnTo>
                  <a:pt x="10858" y="21600"/>
                </a:lnTo>
                <a:lnTo>
                  <a:pt x="20907" y="21600"/>
                </a:lnTo>
                <a:lnTo>
                  <a:pt x="21138" y="21600"/>
                </a:lnTo>
                <a:lnTo>
                  <a:pt x="21253" y="21600"/>
                </a:lnTo>
                <a:lnTo>
                  <a:pt x="21369" y="21481"/>
                </a:lnTo>
                <a:lnTo>
                  <a:pt x="21484" y="21481"/>
                </a:lnTo>
                <a:lnTo>
                  <a:pt x="21600" y="21363"/>
                </a:lnTo>
                <a:lnTo>
                  <a:pt x="21600" y="21244"/>
                </a:lnTo>
                <a:lnTo>
                  <a:pt x="21600" y="21125"/>
                </a:lnTo>
                <a:lnTo>
                  <a:pt x="21484" y="20888"/>
                </a:lnTo>
                <a:lnTo>
                  <a:pt x="21369" y="20651"/>
                </a:lnTo>
                <a:lnTo>
                  <a:pt x="21253" y="20413"/>
                </a:lnTo>
                <a:lnTo>
                  <a:pt x="21022" y="20295"/>
                </a:lnTo>
                <a:close/>
              </a:path>
              <a:path w="21600" h="21600" extrusionOk="0">
                <a:moveTo>
                  <a:pt x="18019" y="18514"/>
                </a:moveTo>
                <a:lnTo>
                  <a:pt x="17326" y="17921"/>
                </a:lnTo>
                <a:lnTo>
                  <a:pt x="4389" y="17921"/>
                </a:lnTo>
                <a:lnTo>
                  <a:pt x="3696" y="18514"/>
                </a:lnTo>
                <a:lnTo>
                  <a:pt x="18019" y="18514"/>
                </a:lnTo>
                <a:close/>
              </a:path>
              <a:path w="21600" h="21600" extrusionOk="0">
                <a:moveTo>
                  <a:pt x="19174" y="19701"/>
                </a:moveTo>
                <a:lnTo>
                  <a:pt x="18481" y="19108"/>
                </a:lnTo>
                <a:lnTo>
                  <a:pt x="3119" y="19108"/>
                </a:lnTo>
                <a:lnTo>
                  <a:pt x="2426" y="19701"/>
                </a:lnTo>
                <a:lnTo>
                  <a:pt x="19174" y="19701"/>
                </a:lnTo>
                <a:close/>
              </a:path>
              <a:path w="21600" h="21600" extrusionOk="0">
                <a:moveTo>
                  <a:pt x="20560" y="20769"/>
                </a:moveTo>
                <a:lnTo>
                  <a:pt x="19867" y="20176"/>
                </a:lnTo>
                <a:lnTo>
                  <a:pt x="1848" y="20176"/>
                </a:lnTo>
                <a:lnTo>
                  <a:pt x="1155" y="20769"/>
                </a:lnTo>
                <a:lnTo>
                  <a:pt x="20560" y="20769"/>
                </a:lnTo>
                <a:close/>
              </a:path>
              <a:path w="21600" h="21600" extrusionOk="0">
                <a:moveTo>
                  <a:pt x="18828" y="18396"/>
                </a:moveTo>
                <a:lnTo>
                  <a:pt x="17442" y="17209"/>
                </a:lnTo>
                <a:lnTo>
                  <a:pt x="4158" y="17209"/>
                </a:lnTo>
                <a:lnTo>
                  <a:pt x="2772" y="18514"/>
                </a:lnTo>
                <a:moveTo>
                  <a:pt x="13168" y="14123"/>
                </a:moveTo>
                <a:lnTo>
                  <a:pt x="13168" y="14716"/>
                </a:lnTo>
                <a:lnTo>
                  <a:pt x="17788" y="14716"/>
                </a:lnTo>
                <a:lnTo>
                  <a:pt x="17788" y="14123"/>
                </a:lnTo>
                <a:lnTo>
                  <a:pt x="13168" y="14123"/>
                </a:lnTo>
                <a:close/>
              </a:path>
              <a:path w="21600" h="21600" extrusionOk="0">
                <a:moveTo>
                  <a:pt x="6122" y="1899"/>
                </a:moveTo>
                <a:lnTo>
                  <a:pt x="6122" y="9732"/>
                </a:lnTo>
                <a:lnTo>
                  <a:pt x="15478" y="9732"/>
                </a:lnTo>
                <a:lnTo>
                  <a:pt x="15478" y="1899"/>
                </a:lnTo>
                <a:lnTo>
                  <a:pt x="6122" y="1899"/>
                </a:lnTo>
                <a:moveTo>
                  <a:pt x="6122" y="11631"/>
                </a:moveTo>
                <a:lnTo>
                  <a:pt x="15478" y="11631"/>
                </a:lnTo>
                <a:lnTo>
                  <a:pt x="15478" y="13174"/>
                </a:lnTo>
                <a:lnTo>
                  <a:pt x="6122" y="13174"/>
                </a:lnTo>
                <a:lnTo>
                  <a:pt x="6122" y="11631"/>
                </a:lnTo>
                <a:close/>
              </a:path>
            </a:pathLst>
          </a:custGeom>
          <a:solidFill>
            <a:schemeClr val="folHlink"/>
          </a:solidFill>
          <a:ln w="9525">
            <a:solidFill>
              <a:srgbClr val="000000"/>
            </a:solidFill>
            <a:miter lim="800000"/>
            <a:headEnd/>
            <a:tailEnd/>
          </a:ln>
        </p:spPr>
        <p:txBody>
          <a:bodyPr/>
          <a:lstStyle/>
          <a:p>
            <a:endParaRPr lang="en-US"/>
          </a:p>
        </p:txBody>
      </p:sp>
      <p:sp>
        <p:nvSpPr>
          <p:cNvPr id="7180" name="Rectangle 12"/>
          <p:cNvSpPr>
            <a:spLocks noChangeArrowheads="1"/>
          </p:cNvSpPr>
          <p:nvPr/>
        </p:nvSpPr>
        <p:spPr bwMode="auto">
          <a:xfrm>
            <a:off x="1835150" y="3644900"/>
            <a:ext cx="1008063" cy="720725"/>
          </a:xfrm>
          <a:prstGeom prst="rect">
            <a:avLst/>
          </a:prstGeom>
          <a:solidFill>
            <a:srgbClr val="FF0000"/>
          </a:solidFill>
          <a:ln w="9525">
            <a:solidFill>
              <a:srgbClr val="FF0000"/>
            </a:solidFill>
            <a:miter lim="800000"/>
            <a:headEnd/>
            <a:tailEnd/>
          </a:ln>
        </p:spPr>
        <p:txBody>
          <a:bodyPr wrap="none" anchor="ctr"/>
          <a:lstStyle/>
          <a:p>
            <a:pPr algn="ctr"/>
            <a:r>
              <a:rPr lang="en-GB" b="1">
                <a:solidFill>
                  <a:schemeClr val="bg1"/>
                </a:solidFill>
                <a:cs typeface="Arial" charset="0"/>
              </a:rPr>
              <a:t>SMTP</a:t>
            </a:r>
          </a:p>
          <a:p>
            <a:pPr algn="ctr"/>
            <a:r>
              <a:rPr lang="en-GB" b="1">
                <a:solidFill>
                  <a:schemeClr val="bg1"/>
                </a:solidFill>
                <a:cs typeface="Arial" charset="0"/>
              </a:rPr>
              <a:t>Server</a:t>
            </a:r>
          </a:p>
        </p:txBody>
      </p:sp>
      <p:sp>
        <p:nvSpPr>
          <p:cNvPr id="7181" name="Rectangle 13"/>
          <p:cNvSpPr>
            <a:spLocks noChangeArrowheads="1"/>
          </p:cNvSpPr>
          <p:nvPr/>
        </p:nvSpPr>
        <p:spPr bwMode="auto">
          <a:xfrm>
            <a:off x="7451725" y="3716338"/>
            <a:ext cx="1008063" cy="720725"/>
          </a:xfrm>
          <a:prstGeom prst="rect">
            <a:avLst/>
          </a:prstGeom>
          <a:solidFill>
            <a:srgbClr val="FF0000"/>
          </a:solidFill>
          <a:ln w="9525">
            <a:solidFill>
              <a:srgbClr val="FF0000"/>
            </a:solidFill>
            <a:miter lim="800000"/>
            <a:headEnd/>
            <a:tailEnd/>
          </a:ln>
        </p:spPr>
        <p:txBody>
          <a:bodyPr wrap="none" anchor="ctr"/>
          <a:lstStyle/>
          <a:p>
            <a:pPr algn="ctr"/>
            <a:r>
              <a:rPr lang="en-GB" b="1">
                <a:solidFill>
                  <a:schemeClr val="bg1"/>
                </a:solidFill>
                <a:cs typeface="Arial" charset="0"/>
              </a:rPr>
              <a:t>POP3</a:t>
            </a:r>
          </a:p>
          <a:p>
            <a:pPr algn="ctr"/>
            <a:r>
              <a:rPr lang="en-GB" b="1">
                <a:solidFill>
                  <a:schemeClr val="bg1"/>
                </a:solidFill>
                <a:cs typeface="Arial" charset="0"/>
              </a:rPr>
              <a:t>Server</a:t>
            </a:r>
          </a:p>
        </p:txBody>
      </p:sp>
      <p:sp>
        <p:nvSpPr>
          <p:cNvPr id="7182" name="Rectangle 14"/>
          <p:cNvSpPr>
            <a:spLocks noChangeArrowheads="1"/>
          </p:cNvSpPr>
          <p:nvPr/>
        </p:nvSpPr>
        <p:spPr bwMode="auto">
          <a:xfrm>
            <a:off x="6084888" y="3716338"/>
            <a:ext cx="1008062" cy="720725"/>
          </a:xfrm>
          <a:prstGeom prst="rect">
            <a:avLst/>
          </a:prstGeom>
          <a:solidFill>
            <a:srgbClr val="FF0000"/>
          </a:solidFill>
          <a:ln w="9525">
            <a:solidFill>
              <a:srgbClr val="FF0000"/>
            </a:solidFill>
            <a:miter lim="800000"/>
            <a:headEnd/>
            <a:tailEnd/>
          </a:ln>
        </p:spPr>
        <p:txBody>
          <a:bodyPr wrap="none" anchor="ctr"/>
          <a:lstStyle/>
          <a:p>
            <a:pPr algn="ctr"/>
            <a:r>
              <a:rPr lang="en-GB" b="1">
                <a:solidFill>
                  <a:schemeClr val="bg1"/>
                </a:solidFill>
                <a:cs typeface="Arial" charset="0"/>
              </a:rPr>
              <a:t>SMTP</a:t>
            </a:r>
          </a:p>
          <a:p>
            <a:pPr algn="ctr"/>
            <a:r>
              <a:rPr lang="en-GB" b="1">
                <a:solidFill>
                  <a:schemeClr val="bg1"/>
                </a:solidFill>
                <a:cs typeface="Arial" charset="0"/>
              </a:rPr>
              <a:t>Server</a:t>
            </a:r>
          </a:p>
        </p:txBody>
      </p:sp>
      <p:sp>
        <p:nvSpPr>
          <p:cNvPr id="103439" name="Text Box 15"/>
          <p:cNvSpPr txBox="1">
            <a:spLocks noChangeArrowheads="1"/>
          </p:cNvSpPr>
          <p:nvPr/>
        </p:nvSpPr>
        <p:spPr bwMode="auto">
          <a:xfrm>
            <a:off x="2362200" y="4343400"/>
            <a:ext cx="2415988" cy="2031325"/>
          </a:xfrm>
          <a:prstGeom prst="rect">
            <a:avLst/>
          </a:prstGeom>
          <a:noFill/>
          <a:ln w="9525">
            <a:noFill/>
            <a:miter lim="800000"/>
            <a:headEnd/>
            <a:tailEnd/>
          </a:ln>
        </p:spPr>
        <p:txBody>
          <a:bodyPr wrap="square">
            <a:spAutoFit/>
          </a:bodyPr>
          <a:lstStyle/>
          <a:p>
            <a:pPr algn="ctr" eaLnBrk="0" hangingPunct="0"/>
            <a:r>
              <a:rPr lang="en-GB" dirty="0">
                <a:cs typeface="Arial" charset="0"/>
              </a:rPr>
              <a:t>When </a:t>
            </a:r>
            <a:r>
              <a:rPr lang="en-GB" dirty="0" err="1">
                <a:cs typeface="Arial" charset="0"/>
              </a:rPr>
              <a:t>Joe</a:t>
            </a:r>
            <a:r>
              <a:rPr lang="en-GB" dirty="0">
                <a:cs typeface="Arial" charset="0"/>
              </a:rPr>
              <a:t> presses SEND his E-mail is moved from his computer to his Internet Service Providers outgoing SMTP server</a:t>
            </a:r>
          </a:p>
        </p:txBody>
      </p:sp>
      <p:sp>
        <p:nvSpPr>
          <p:cNvPr id="103440" name="Text Box 16"/>
          <p:cNvSpPr txBox="1">
            <a:spLocks noChangeArrowheads="1"/>
          </p:cNvSpPr>
          <p:nvPr/>
        </p:nvSpPr>
        <p:spPr bwMode="auto">
          <a:xfrm>
            <a:off x="179388" y="2492375"/>
            <a:ext cx="2808287" cy="923330"/>
          </a:xfrm>
          <a:prstGeom prst="rect">
            <a:avLst/>
          </a:prstGeom>
          <a:noFill/>
          <a:ln w="9525">
            <a:noFill/>
            <a:miter lim="800000"/>
            <a:headEnd/>
            <a:tailEnd/>
          </a:ln>
        </p:spPr>
        <p:txBody>
          <a:bodyPr>
            <a:spAutoFit/>
          </a:bodyPr>
          <a:lstStyle/>
          <a:p>
            <a:pPr algn="ctr" eaLnBrk="0" hangingPunct="0"/>
            <a:r>
              <a:rPr lang="en-GB" dirty="0" err="1">
                <a:cs typeface="Arial" charset="0"/>
              </a:rPr>
              <a:t>Joe’s</a:t>
            </a:r>
            <a:r>
              <a:rPr lang="en-GB" dirty="0">
                <a:cs typeface="Arial" charset="0"/>
              </a:rPr>
              <a:t> ISP then directs the E-mail out onto the Internet</a:t>
            </a:r>
          </a:p>
        </p:txBody>
      </p:sp>
      <p:sp>
        <p:nvSpPr>
          <p:cNvPr id="103441" name="Text Box 17"/>
          <p:cNvSpPr txBox="1">
            <a:spLocks noChangeArrowheads="1"/>
          </p:cNvSpPr>
          <p:nvPr/>
        </p:nvSpPr>
        <p:spPr bwMode="auto">
          <a:xfrm>
            <a:off x="6781800" y="2492375"/>
            <a:ext cx="2274888" cy="1200329"/>
          </a:xfrm>
          <a:prstGeom prst="rect">
            <a:avLst/>
          </a:prstGeom>
          <a:noFill/>
          <a:ln w="9525">
            <a:noFill/>
            <a:miter lim="800000"/>
            <a:headEnd/>
            <a:tailEnd/>
          </a:ln>
        </p:spPr>
        <p:txBody>
          <a:bodyPr wrap="square">
            <a:spAutoFit/>
          </a:bodyPr>
          <a:lstStyle/>
          <a:p>
            <a:pPr algn="ctr" eaLnBrk="0" hangingPunct="0"/>
            <a:r>
              <a:rPr lang="en-GB" dirty="0">
                <a:cs typeface="Arial" charset="0"/>
              </a:rPr>
              <a:t>The mail is forwarded to the POP3 server of </a:t>
            </a:r>
            <a:r>
              <a:rPr lang="en-GB" dirty="0" err="1">
                <a:cs typeface="Arial" charset="0"/>
              </a:rPr>
              <a:t>Jane’s</a:t>
            </a:r>
            <a:r>
              <a:rPr lang="en-GB" dirty="0">
                <a:cs typeface="Arial" charset="0"/>
              </a:rPr>
              <a:t> ISP</a:t>
            </a:r>
          </a:p>
        </p:txBody>
      </p:sp>
      <p:sp>
        <p:nvSpPr>
          <p:cNvPr id="103442" name="Text Box 18"/>
          <p:cNvSpPr txBox="1">
            <a:spLocks noChangeArrowheads="1"/>
          </p:cNvSpPr>
          <p:nvPr/>
        </p:nvSpPr>
        <p:spPr bwMode="auto">
          <a:xfrm>
            <a:off x="4942075" y="4572000"/>
            <a:ext cx="2144525" cy="1477328"/>
          </a:xfrm>
          <a:prstGeom prst="rect">
            <a:avLst/>
          </a:prstGeom>
          <a:noFill/>
          <a:ln w="9525">
            <a:noFill/>
            <a:miter lim="800000"/>
            <a:headEnd/>
            <a:tailEnd/>
          </a:ln>
        </p:spPr>
        <p:txBody>
          <a:bodyPr wrap="square">
            <a:spAutoFit/>
          </a:bodyPr>
          <a:lstStyle/>
          <a:p>
            <a:pPr algn="ctr" eaLnBrk="0" hangingPunct="0"/>
            <a:r>
              <a:rPr lang="en-GB" dirty="0">
                <a:cs typeface="Arial" charset="0"/>
              </a:rPr>
              <a:t>The next time </a:t>
            </a:r>
            <a:r>
              <a:rPr lang="en-GB" dirty="0" err="1">
                <a:cs typeface="Arial" charset="0"/>
              </a:rPr>
              <a:t>Jane </a:t>
            </a:r>
            <a:r>
              <a:rPr lang="en-GB" dirty="0">
                <a:cs typeface="Arial" charset="0"/>
              </a:rPr>
              <a:t>connects to her ISP the E-mail is downloaded to her computer</a:t>
            </a:r>
          </a:p>
        </p:txBody>
      </p:sp>
      <p:sp>
        <p:nvSpPr>
          <p:cNvPr id="7187" name="Rectangle 19"/>
          <p:cNvSpPr>
            <a:spLocks noChangeArrowheads="1"/>
          </p:cNvSpPr>
          <p:nvPr/>
        </p:nvSpPr>
        <p:spPr bwMode="auto">
          <a:xfrm>
            <a:off x="1042988" y="5029200"/>
            <a:ext cx="792162" cy="576262"/>
          </a:xfrm>
          <a:prstGeom prst="rect">
            <a:avLst/>
          </a:prstGeom>
          <a:solidFill>
            <a:srgbClr val="FFFF00"/>
          </a:solidFill>
          <a:ln w="9525">
            <a:solidFill>
              <a:schemeClr val="tx1"/>
            </a:solidFill>
            <a:miter lim="800000"/>
            <a:headEnd/>
            <a:tailEnd/>
          </a:ln>
        </p:spPr>
        <p:txBody>
          <a:bodyPr wrap="none" anchor="ctr"/>
          <a:lstStyle/>
          <a:p>
            <a:pPr algn="ctr" eaLnBrk="0" hangingPunct="0"/>
            <a:r>
              <a:rPr lang="en-GB" sz="2000" b="1" dirty="0" err="1"/>
              <a:t>Joe</a:t>
            </a:r>
            <a:endParaRPr lang="en-GB" sz="2000" b="1" dirty="0"/>
          </a:p>
        </p:txBody>
      </p:sp>
      <p:sp>
        <p:nvSpPr>
          <p:cNvPr id="7188" name="Rectangle 20"/>
          <p:cNvSpPr>
            <a:spLocks noChangeArrowheads="1"/>
          </p:cNvSpPr>
          <p:nvPr/>
        </p:nvSpPr>
        <p:spPr bwMode="auto">
          <a:xfrm>
            <a:off x="7380288" y="5029200"/>
            <a:ext cx="792162" cy="576262"/>
          </a:xfrm>
          <a:prstGeom prst="rect">
            <a:avLst/>
          </a:prstGeom>
          <a:solidFill>
            <a:schemeClr val="accent2"/>
          </a:solidFill>
          <a:ln w="9525">
            <a:solidFill>
              <a:schemeClr val="tx1"/>
            </a:solidFill>
            <a:miter lim="800000"/>
            <a:headEnd/>
            <a:tailEnd/>
          </a:ln>
        </p:spPr>
        <p:txBody>
          <a:bodyPr wrap="none" anchor="ctr"/>
          <a:lstStyle/>
          <a:p>
            <a:pPr algn="ctr" eaLnBrk="0" hangingPunct="0"/>
            <a:r>
              <a:rPr lang="en-GB" sz="2000" b="1" dirty="0" err="1">
                <a:solidFill>
                  <a:schemeClr val="bg1"/>
                </a:solidFill>
              </a:rPr>
              <a:t>Jane</a:t>
            </a:r>
            <a:endParaRPr lang="en-GB" sz="20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3439"/>
                                        </p:tgtEl>
                                        <p:attrNameLst>
                                          <p:attrName>style.visibility</p:attrName>
                                        </p:attrNameLst>
                                      </p:cBhvr>
                                      <p:to>
                                        <p:strVal val="visible"/>
                                      </p:to>
                                    </p:set>
                                    <p:animEffect transition="in" filter="dissolve">
                                      <p:cBhvr>
                                        <p:cTn id="7" dur="500"/>
                                        <p:tgtEl>
                                          <p:spTgt spid="103439"/>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03427"/>
                                        </p:tgtEl>
                                        <p:attrNameLst>
                                          <p:attrName>style.visibility</p:attrName>
                                        </p:attrNameLst>
                                      </p:cBhvr>
                                      <p:to>
                                        <p:strVal val="visible"/>
                                      </p:to>
                                    </p:set>
                                    <p:animEffect transition="in" filter="wipe(down)">
                                      <p:cBhvr>
                                        <p:cTn id="11" dur="500"/>
                                        <p:tgtEl>
                                          <p:spTgt spid="103427"/>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03440"/>
                                        </p:tgtEl>
                                        <p:attrNameLst>
                                          <p:attrName>style.visibility</p:attrName>
                                        </p:attrNameLst>
                                      </p:cBhvr>
                                      <p:to>
                                        <p:strVal val="visible"/>
                                      </p:to>
                                    </p:set>
                                    <p:animEffect transition="in" filter="dissolve">
                                      <p:cBhvr>
                                        <p:cTn id="16" dur="500"/>
                                        <p:tgtEl>
                                          <p:spTgt spid="10344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103428"/>
                                        </p:tgtEl>
                                        <p:attrNameLst>
                                          <p:attrName>style.visibility</p:attrName>
                                        </p:attrNameLst>
                                      </p:cBhvr>
                                      <p:to>
                                        <p:strVal val="visible"/>
                                      </p:to>
                                    </p:set>
                                    <p:animEffect transition="in" filter="wipe(left)">
                                      <p:cBhvr>
                                        <p:cTn id="20" dur="500"/>
                                        <p:tgtEl>
                                          <p:spTgt spid="1034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3429"/>
                                        </p:tgtEl>
                                        <p:attrNameLst>
                                          <p:attrName>style.visibility</p:attrName>
                                        </p:attrNameLst>
                                      </p:cBhvr>
                                      <p:to>
                                        <p:strVal val="visible"/>
                                      </p:to>
                                    </p:set>
                                    <p:animEffect transition="in" filter="wipe(left)">
                                      <p:cBhvr>
                                        <p:cTn id="25" dur="500"/>
                                        <p:tgtEl>
                                          <p:spTgt spid="103429"/>
                                        </p:tgtEl>
                                      </p:cBhvr>
                                    </p:animEffect>
                                  </p:childTnLst>
                                </p:cTn>
                              </p:par>
                            </p:childTnLst>
                          </p:cTn>
                        </p:par>
                        <p:par>
                          <p:cTn id="26" fill="hold">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3441"/>
                                        </p:tgtEl>
                                        <p:attrNameLst>
                                          <p:attrName>style.visibility</p:attrName>
                                        </p:attrNameLst>
                                      </p:cBhvr>
                                      <p:to>
                                        <p:strVal val="visible"/>
                                      </p:to>
                                    </p:set>
                                    <p:animEffect transition="in" filter="dissolve">
                                      <p:cBhvr>
                                        <p:cTn id="29" dur="500"/>
                                        <p:tgtEl>
                                          <p:spTgt spid="103441"/>
                                        </p:tgtEl>
                                      </p:cBhvr>
                                    </p:animEffect>
                                  </p:childTnLst>
                                </p:cTn>
                              </p:par>
                            </p:childTnLst>
                          </p:cTn>
                        </p:par>
                        <p:par>
                          <p:cTn id="30" fill="hold">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103426"/>
                                        </p:tgtEl>
                                        <p:attrNameLst>
                                          <p:attrName>style.visibility</p:attrName>
                                        </p:attrNameLst>
                                      </p:cBhvr>
                                      <p:to>
                                        <p:strVal val="visible"/>
                                      </p:to>
                                    </p:set>
                                    <p:animEffect transition="in" filter="dissolve">
                                      <p:cBhvr>
                                        <p:cTn id="33" dur="500"/>
                                        <p:tgtEl>
                                          <p:spTgt spid="103426"/>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103442"/>
                                        </p:tgtEl>
                                        <p:attrNameLst>
                                          <p:attrName>style.visibility</p:attrName>
                                        </p:attrNameLst>
                                      </p:cBhvr>
                                      <p:to>
                                        <p:strVal val="visible"/>
                                      </p:to>
                                    </p:set>
                                    <p:animEffect transition="in" filter="dissolve">
                                      <p:cBhvr>
                                        <p:cTn id="38" dur="500"/>
                                        <p:tgtEl>
                                          <p:spTgt spid="103442"/>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03430"/>
                                        </p:tgtEl>
                                        <p:attrNameLst>
                                          <p:attrName>style.visibility</p:attrName>
                                        </p:attrNameLst>
                                      </p:cBhvr>
                                      <p:to>
                                        <p:strVal val="visible"/>
                                      </p:to>
                                    </p:set>
                                    <p:animEffect transition="in" filter="wipe(left)">
                                      <p:cBhvr>
                                        <p:cTn id="41"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animBg="1"/>
      <p:bldP spid="103427" grpId="0" animBg="1"/>
      <p:bldP spid="103428" grpId="0" animBg="1"/>
      <p:bldP spid="103429" grpId="0" animBg="1"/>
      <p:bldP spid="103430" grpId="0" animBg="1"/>
      <p:bldP spid="103439" grpId="0"/>
      <p:bldP spid="103440" grpId="0"/>
      <p:bldP spid="103441" grpId="0"/>
      <p:bldP spid="103442"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erver">
            <a:hlinkClick r:id="rId3"/>
          </p:cNvPr>
          <p:cNvPicPr>
            <a:picLocks noChangeAspect="1" noChangeArrowheads="1"/>
          </p:cNvPicPr>
          <p:nvPr/>
        </p:nvPicPr>
        <p:blipFill>
          <a:blip r:embed="rId4" cstate="print"/>
          <a:srcRect/>
          <a:stretch>
            <a:fillRect/>
          </a:stretch>
        </p:blipFill>
        <p:spPr bwMode="auto">
          <a:xfrm>
            <a:off x="817563" y="4652963"/>
            <a:ext cx="954087" cy="1336675"/>
          </a:xfrm>
          <a:prstGeom prst="rect">
            <a:avLst/>
          </a:prstGeom>
          <a:noFill/>
          <a:ln w="9525">
            <a:noFill/>
            <a:miter lim="800000"/>
            <a:headEnd/>
            <a:tailEnd/>
          </a:ln>
        </p:spPr>
      </p:pic>
      <p:pic>
        <p:nvPicPr>
          <p:cNvPr id="9219" name="Picture 3" descr="server">
            <a:hlinkClick r:id="rId5"/>
          </p:cNvPr>
          <p:cNvPicPr>
            <a:picLocks noChangeAspect="1" noChangeArrowheads="1"/>
          </p:cNvPicPr>
          <p:nvPr/>
        </p:nvPicPr>
        <p:blipFill>
          <a:blip r:embed="rId6" cstate="print"/>
          <a:srcRect/>
          <a:stretch>
            <a:fillRect/>
          </a:stretch>
        </p:blipFill>
        <p:spPr bwMode="auto">
          <a:xfrm>
            <a:off x="7308850" y="4149725"/>
            <a:ext cx="1204913" cy="1760538"/>
          </a:xfrm>
          <a:prstGeom prst="rect">
            <a:avLst/>
          </a:prstGeom>
          <a:noFill/>
          <a:ln w="9525">
            <a:noFill/>
            <a:miter lim="800000"/>
            <a:headEnd/>
            <a:tailEnd/>
          </a:ln>
        </p:spPr>
      </p:pic>
      <p:pic>
        <p:nvPicPr>
          <p:cNvPr id="9220" name="Picture 4" descr="workstation">
            <a:hlinkClick r:id="rId7"/>
          </p:cNvPr>
          <p:cNvPicPr>
            <a:picLocks noChangeAspect="1" noChangeArrowheads="1"/>
          </p:cNvPicPr>
          <p:nvPr/>
        </p:nvPicPr>
        <p:blipFill>
          <a:blip r:embed="rId8" cstate="print"/>
          <a:srcRect/>
          <a:stretch>
            <a:fillRect/>
          </a:stretch>
        </p:blipFill>
        <p:spPr bwMode="auto">
          <a:xfrm>
            <a:off x="323850" y="1700213"/>
            <a:ext cx="1265238" cy="1096962"/>
          </a:xfrm>
          <a:prstGeom prst="rect">
            <a:avLst/>
          </a:prstGeom>
          <a:noFill/>
          <a:ln w="9525">
            <a:noFill/>
            <a:miter lim="800000"/>
            <a:headEnd/>
            <a:tailEnd/>
          </a:ln>
        </p:spPr>
      </p:pic>
      <p:pic>
        <p:nvPicPr>
          <p:cNvPr id="9221" name="Picture 5" descr="workstation">
            <a:hlinkClick r:id="rId7"/>
          </p:cNvPr>
          <p:cNvPicPr>
            <a:picLocks noChangeAspect="1" noChangeArrowheads="1"/>
          </p:cNvPicPr>
          <p:nvPr/>
        </p:nvPicPr>
        <p:blipFill>
          <a:blip r:embed="rId8" cstate="print"/>
          <a:srcRect/>
          <a:stretch>
            <a:fillRect/>
          </a:stretch>
        </p:blipFill>
        <p:spPr bwMode="auto">
          <a:xfrm>
            <a:off x="7380288" y="1628775"/>
            <a:ext cx="1368425" cy="1185863"/>
          </a:xfrm>
          <a:prstGeom prst="rect">
            <a:avLst/>
          </a:prstGeom>
          <a:noFill/>
          <a:ln w="9525">
            <a:noFill/>
            <a:miter lim="800000"/>
            <a:headEnd/>
            <a:tailEnd/>
          </a:ln>
        </p:spPr>
      </p:pic>
      <p:sp>
        <p:nvSpPr>
          <p:cNvPr id="9222" name="Text Box 6"/>
          <p:cNvSpPr txBox="1">
            <a:spLocks noChangeArrowheads="1"/>
          </p:cNvSpPr>
          <p:nvPr/>
        </p:nvSpPr>
        <p:spPr bwMode="auto">
          <a:xfrm>
            <a:off x="500034" y="1285859"/>
            <a:ext cx="1025554" cy="400110"/>
          </a:xfrm>
          <a:prstGeom prst="rect">
            <a:avLst/>
          </a:prstGeom>
          <a:solidFill>
            <a:srgbClr val="FF0000"/>
          </a:solidFill>
          <a:ln w="9525">
            <a:noFill/>
            <a:miter lim="800000"/>
            <a:headEnd/>
            <a:tailEnd/>
          </a:ln>
        </p:spPr>
        <p:txBody>
          <a:bodyPr wrap="square">
            <a:spAutoFit/>
          </a:bodyPr>
          <a:lstStyle/>
          <a:p>
            <a:pPr algn="ctr">
              <a:spcBef>
                <a:spcPct val="50000"/>
              </a:spcBef>
            </a:pPr>
            <a:r>
              <a:rPr lang="da-DK" sz="2000" b="1" dirty="0" err="1">
                <a:solidFill>
                  <a:schemeClr val="bg1"/>
                </a:solidFill>
              </a:rPr>
              <a:t>Joe</a:t>
            </a:r>
            <a:endParaRPr lang="da-DK" sz="2000" b="1" dirty="0">
              <a:solidFill>
                <a:schemeClr val="bg1"/>
              </a:solidFill>
            </a:endParaRPr>
          </a:p>
        </p:txBody>
      </p:sp>
      <p:sp>
        <p:nvSpPr>
          <p:cNvPr id="9223" name="Text Box 7"/>
          <p:cNvSpPr txBox="1">
            <a:spLocks noChangeArrowheads="1"/>
          </p:cNvSpPr>
          <p:nvPr/>
        </p:nvSpPr>
        <p:spPr bwMode="auto">
          <a:xfrm>
            <a:off x="7620000" y="1196975"/>
            <a:ext cx="1023967" cy="400110"/>
          </a:xfrm>
          <a:prstGeom prst="rect">
            <a:avLst/>
          </a:prstGeom>
          <a:solidFill>
            <a:srgbClr val="FF0000"/>
          </a:solidFill>
          <a:ln w="9525">
            <a:noFill/>
            <a:miter lim="800000"/>
            <a:headEnd/>
            <a:tailEnd/>
          </a:ln>
        </p:spPr>
        <p:txBody>
          <a:bodyPr wrap="square">
            <a:spAutoFit/>
          </a:bodyPr>
          <a:lstStyle/>
          <a:p>
            <a:pPr algn="ctr">
              <a:spcBef>
                <a:spcPct val="50000"/>
              </a:spcBef>
            </a:pPr>
            <a:r>
              <a:rPr lang="da-DK" sz="2000" b="1" dirty="0" err="1">
                <a:solidFill>
                  <a:schemeClr val="bg1"/>
                </a:solidFill>
              </a:rPr>
              <a:t>Jane</a:t>
            </a:r>
            <a:endParaRPr lang="da-DK" sz="2000" b="1" dirty="0">
              <a:solidFill>
                <a:schemeClr val="bg1"/>
              </a:solidFill>
            </a:endParaRPr>
          </a:p>
        </p:txBody>
      </p:sp>
      <p:sp>
        <p:nvSpPr>
          <p:cNvPr id="9224" name="Text Box 8"/>
          <p:cNvSpPr txBox="1">
            <a:spLocks noChangeArrowheads="1"/>
          </p:cNvSpPr>
          <p:nvPr/>
        </p:nvSpPr>
        <p:spPr bwMode="auto">
          <a:xfrm>
            <a:off x="395287" y="5949950"/>
            <a:ext cx="2007253" cy="461665"/>
          </a:xfrm>
          <a:prstGeom prst="rect">
            <a:avLst/>
          </a:prstGeom>
          <a:noFill/>
          <a:ln w="9525">
            <a:noFill/>
            <a:miter lim="800000"/>
            <a:headEnd/>
            <a:tailEnd/>
          </a:ln>
        </p:spPr>
        <p:txBody>
          <a:bodyPr wrap="square">
            <a:spAutoFit/>
          </a:bodyPr>
          <a:lstStyle/>
          <a:p>
            <a:pPr>
              <a:spcBef>
                <a:spcPct val="50000"/>
              </a:spcBef>
            </a:pPr>
            <a:r>
              <a:rPr lang="da-DK" sz="2400" b="1" i="1" dirty="0">
                <a:solidFill>
                  <a:schemeClr val="accent1">
                    <a:lumMod val="25000"/>
                  </a:schemeClr>
                </a:solidFill>
              </a:rPr>
              <a:t>Mailserver </a:t>
            </a:r>
          </a:p>
        </p:txBody>
      </p:sp>
      <p:sp>
        <p:nvSpPr>
          <p:cNvPr id="9225" name="Text Box 9"/>
          <p:cNvSpPr txBox="1">
            <a:spLocks noChangeArrowheads="1"/>
          </p:cNvSpPr>
          <p:nvPr/>
        </p:nvSpPr>
        <p:spPr bwMode="auto">
          <a:xfrm>
            <a:off x="6980538" y="5867400"/>
            <a:ext cx="1953612" cy="461665"/>
          </a:xfrm>
          <a:prstGeom prst="rect">
            <a:avLst/>
          </a:prstGeom>
          <a:noFill/>
          <a:ln w="9525">
            <a:noFill/>
            <a:miter lim="800000"/>
            <a:headEnd/>
            <a:tailEnd/>
          </a:ln>
        </p:spPr>
        <p:txBody>
          <a:bodyPr wrap="square">
            <a:spAutoFit/>
          </a:bodyPr>
          <a:lstStyle/>
          <a:p>
            <a:pPr>
              <a:spcBef>
                <a:spcPct val="50000"/>
              </a:spcBef>
            </a:pPr>
            <a:r>
              <a:rPr lang="da-DK" sz="2400" b="1" i="1" dirty="0">
                <a:solidFill>
                  <a:schemeClr val="accent1">
                    <a:lumMod val="25000"/>
                  </a:schemeClr>
                </a:solidFill>
              </a:rPr>
              <a:t>Mailserver</a:t>
            </a:r>
          </a:p>
        </p:txBody>
      </p:sp>
      <p:sp>
        <p:nvSpPr>
          <p:cNvPr id="9226" name="Line 10"/>
          <p:cNvSpPr>
            <a:spLocks noChangeShapeType="1"/>
          </p:cNvSpPr>
          <p:nvPr/>
        </p:nvSpPr>
        <p:spPr bwMode="auto">
          <a:xfrm>
            <a:off x="1692275" y="2420938"/>
            <a:ext cx="1143000" cy="452437"/>
          </a:xfrm>
          <a:prstGeom prst="line">
            <a:avLst/>
          </a:prstGeom>
          <a:noFill/>
          <a:ln w="57150">
            <a:solidFill>
              <a:srgbClr val="FF0000"/>
            </a:solidFill>
            <a:round/>
            <a:headEnd/>
            <a:tailEnd type="triangle" w="med" len="med"/>
          </a:ln>
        </p:spPr>
        <p:txBody>
          <a:bodyPr/>
          <a:lstStyle/>
          <a:p>
            <a:endParaRPr lang="en-GB"/>
          </a:p>
        </p:txBody>
      </p:sp>
      <p:sp>
        <p:nvSpPr>
          <p:cNvPr id="9227" name="Line 11"/>
          <p:cNvSpPr>
            <a:spLocks noChangeShapeType="1"/>
          </p:cNvSpPr>
          <p:nvPr/>
        </p:nvSpPr>
        <p:spPr bwMode="auto">
          <a:xfrm flipH="1">
            <a:off x="1763713" y="4221163"/>
            <a:ext cx="1081087" cy="766762"/>
          </a:xfrm>
          <a:prstGeom prst="line">
            <a:avLst/>
          </a:prstGeom>
          <a:noFill/>
          <a:ln w="57150">
            <a:solidFill>
              <a:srgbClr val="FF0000"/>
            </a:solidFill>
            <a:round/>
            <a:headEnd/>
            <a:tailEnd type="triangle" w="med" len="med"/>
          </a:ln>
        </p:spPr>
        <p:txBody>
          <a:bodyPr/>
          <a:lstStyle/>
          <a:p>
            <a:endParaRPr lang="en-GB"/>
          </a:p>
        </p:txBody>
      </p:sp>
      <p:sp>
        <p:nvSpPr>
          <p:cNvPr id="9228" name="Line 12"/>
          <p:cNvSpPr>
            <a:spLocks noChangeShapeType="1"/>
          </p:cNvSpPr>
          <p:nvPr/>
        </p:nvSpPr>
        <p:spPr bwMode="auto">
          <a:xfrm flipV="1">
            <a:off x="1835150" y="4437063"/>
            <a:ext cx="1368425" cy="935037"/>
          </a:xfrm>
          <a:prstGeom prst="line">
            <a:avLst/>
          </a:prstGeom>
          <a:noFill/>
          <a:ln w="57150">
            <a:solidFill>
              <a:srgbClr val="FF0000"/>
            </a:solidFill>
            <a:round/>
            <a:headEnd/>
            <a:tailEnd type="triangle" w="med" len="med"/>
          </a:ln>
        </p:spPr>
        <p:txBody>
          <a:bodyPr/>
          <a:lstStyle/>
          <a:p>
            <a:endParaRPr lang="en-GB"/>
          </a:p>
        </p:txBody>
      </p:sp>
      <p:sp>
        <p:nvSpPr>
          <p:cNvPr id="9229" name="Line 13"/>
          <p:cNvSpPr>
            <a:spLocks noChangeShapeType="1"/>
          </p:cNvSpPr>
          <p:nvPr/>
        </p:nvSpPr>
        <p:spPr bwMode="auto">
          <a:xfrm>
            <a:off x="5580063" y="4365625"/>
            <a:ext cx="1600200" cy="914400"/>
          </a:xfrm>
          <a:prstGeom prst="line">
            <a:avLst/>
          </a:prstGeom>
          <a:noFill/>
          <a:ln w="57150">
            <a:solidFill>
              <a:srgbClr val="FF0000"/>
            </a:solidFill>
            <a:round/>
            <a:headEnd/>
            <a:tailEnd type="triangle" w="med" len="med"/>
          </a:ln>
        </p:spPr>
        <p:txBody>
          <a:bodyPr/>
          <a:lstStyle/>
          <a:p>
            <a:endParaRPr lang="en-GB"/>
          </a:p>
        </p:txBody>
      </p:sp>
      <p:sp>
        <p:nvSpPr>
          <p:cNvPr id="9230" name="Line 14"/>
          <p:cNvSpPr>
            <a:spLocks noChangeShapeType="1"/>
          </p:cNvSpPr>
          <p:nvPr/>
        </p:nvSpPr>
        <p:spPr bwMode="auto">
          <a:xfrm flipH="1" flipV="1">
            <a:off x="5795963" y="4005263"/>
            <a:ext cx="1439862" cy="792162"/>
          </a:xfrm>
          <a:prstGeom prst="line">
            <a:avLst/>
          </a:prstGeom>
          <a:noFill/>
          <a:ln w="57150">
            <a:solidFill>
              <a:srgbClr val="FF0000"/>
            </a:solidFill>
            <a:round/>
            <a:headEnd/>
            <a:tailEnd type="triangle" w="med" len="med"/>
          </a:ln>
        </p:spPr>
        <p:txBody>
          <a:bodyPr/>
          <a:lstStyle/>
          <a:p>
            <a:endParaRPr lang="en-GB"/>
          </a:p>
        </p:txBody>
      </p:sp>
      <p:sp>
        <p:nvSpPr>
          <p:cNvPr id="9231" name="Line 15"/>
          <p:cNvSpPr>
            <a:spLocks noChangeShapeType="1"/>
          </p:cNvSpPr>
          <p:nvPr/>
        </p:nvSpPr>
        <p:spPr bwMode="auto">
          <a:xfrm flipV="1">
            <a:off x="6156325" y="2276475"/>
            <a:ext cx="1152525" cy="314325"/>
          </a:xfrm>
          <a:prstGeom prst="line">
            <a:avLst/>
          </a:prstGeom>
          <a:noFill/>
          <a:ln w="57150">
            <a:solidFill>
              <a:srgbClr val="FF0000"/>
            </a:solidFill>
            <a:round/>
            <a:headEnd/>
            <a:tailEnd type="triangle" w="med" len="med"/>
          </a:ln>
        </p:spPr>
        <p:txBody>
          <a:bodyPr/>
          <a:lstStyle/>
          <a:p>
            <a:endParaRPr lang="en-GB"/>
          </a:p>
        </p:txBody>
      </p:sp>
      <p:sp useBgFill="1">
        <p:nvSpPr>
          <p:cNvPr id="107536" name="Cloud"/>
          <p:cNvSpPr>
            <a:spLocks noChangeAspect="1" noEditPoints="1" noChangeArrowheads="1"/>
          </p:cNvSpPr>
          <p:nvPr/>
        </p:nvSpPr>
        <p:spPr bwMode="auto">
          <a:xfrm>
            <a:off x="2510754" y="1989138"/>
            <a:ext cx="3645571" cy="2735262"/>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ln w="9525">
            <a:solidFill>
              <a:srgbClr val="000000"/>
            </a:solidFill>
            <a:miter lim="800000"/>
            <a:headEnd/>
            <a:tailEnd/>
          </a:ln>
          <a:effectLst>
            <a:outerShdw dist="107763" dir="2700000" algn="ctr" rotWithShape="0">
              <a:srgbClr val="808080"/>
            </a:outerShdw>
          </a:effectLst>
        </p:spPr>
        <p:txBody>
          <a:bodyPr/>
          <a:lstStyle/>
          <a:p>
            <a:pPr algn="ctr">
              <a:defRPr/>
            </a:pPr>
            <a:endParaRPr lang="en-GB" sz="2400" b="1" dirty="0">
              <a:cs typeface="Arial" charset="0"/>
            </a:endParaRPr>
          </a:p>
          <a:p>
            <a:pPr algn="ctr">
              <a:defRPr/>
            </a:pPr>
            <a:endParaRPr lang="en-GB" sz="1400" b="1" dirty="0">
              <a:cs typeface="Arial" charset="0"/>
            </a:endParaRPr>
          </a:p>
          <a:p>
            <a:pPr algn="ctr">
              <a:defRPr/>
            </a:pPr>
            <a:r>
              <a:rPr lang="en-GB" sz="3000" b="1" dirty="0">
                <a:cs typeface="Arial" charset="0"/>
              </a:rPr>
              <a:t>INTERNET</a:t>
            </a:r>
          </a:p>
        </p:txBody>
      </p:sp>
      <p:sp>
        <p:nvSpPr>
          <p:cNvPr id="9233" name="Text Box 17"/>
          <p:cNvSpPr txBox="1">
            <a:spLocks noChangeArrowheads="1"/>
          </p:cNvSpPr>
          <p:nvPr/>
        </p:nvSpPr>
        <p:spPr bwMode="auto">
          <a:xfrm>
            <a:off x="0" y="160476"/>
            <a:ext cx="9144000" cy="707886"/>
          </a:xfrm>
          <a:prstGeom prst="rect">
            <a:avLst/>
          </a:prstGeom>
          <a:noFill/>
          <a:ln w="9525">
            <a:noFill/>
            <a:miter lim="800000"/>
            <a:headEnd/>
            <a:tailEnd/>
          </a:ln>
        </p:spPr>
        <p:txBody>
          <a:bodyPr wrap="square">
            <a:spAutoFit/>
          </a:bodyPr>
          <a:lstStyle/>
          <a:p>
            <a:pPr algn="r">
              <a:spcBef>
                <a:spcPct val="50000"/>
              </a:spcBef>
            </a:pPr>
            <a:r>
              <a:rPr lang="en-GB" sz="4000" b="1" dirty="0">
                <a:solidFill>
                  <a:schemeClr val="bg1"/>
                </a:solidFill>
                <a:cs typeface="Arial" charset="0"/>
              </a:rPr>
              <a:t>Showing it in another way</a:t>
            </a:r>
          </a:p>
        </p:txBody>
      </p:sp>
      <p:sp>
        <p:nvSpPr>
          <p:cNvPr id="9234" name="Line 18"/>
          <p:cNvSpPr>
            <a:spLocks noChangeShapeType="1"/>
          </p:cNvSpPr>
          <p:nvPr/>
        </p:nvSpPr>
        <p:spPr bwMode="auto">
          <a:xfrm>
            <a:off x="2916238" y="2997200"/>
            <a:ext cx="0" cy="936625"/>
          </a:xfrm>
          <a:prstGeom prst="line">
            <a:avLst/>
          </a:prstGeom>
          <a:noFill/>
          <a:ln w="57150">
            <a:solidFill>
              <a:srgbClr val="FF0000"/>
            </a:solidFill>
            <a:prstDash val="dash"/>
            <a:round/>
            <a:headEnd/>
            <a:tailEnd type="triangle" w="med" len="med"/>
          </a:ln>
        </p:spPr>
        <p:txBody>
          <a:bodyPr/>
          <a:lstStyle/>
          <a:p>
            <a:endParaRPr lang="en-GB"/>
          </a:p>
        </p:txBody>
      </p:sp>
      <p:sp>
        <p:nvSpPr>
          <p:cNvPr id="9235" name="Line 19"/>
          <p:cNvSpPr>
            <a:spLocks noChangeShapeType="1"/>
          </p:cNvSpPr>
          <p:nvPr/>
        </p:nvSpPr>
        <p:spPr bwMode="auto">
          <a:xfrm>
            <a:off x="5795963" y="2636838"/>
            <a:ext cx="0" cy="1079500"/>
          </a:xfrm>
          <a:prstGeom prst="line">
            <a:avLst/>
          </a:prstGeom>
          <a:noFill/>
          <a:ln w="57150">
            <a:solidFill>
              <a:srgbClr val="FF0000"/>
            </a:solidFill>
            <a:prstDash val="dash"/>
            <a:round/>
            <a:headEnd type="triangle" w="med" len="med"/>
            <a:tailEnd/>
          </a:ln>
        </p:spPr>
        <p:txBody>
          <a:bodyPr/>
          <a:lstStyle/>
          <a:p>
            <a:endParaRPr lang="en-GB"/>
          </a:p>
        </p:txBody>
      </p:sp>
      <p:sp>
        <p:nvSpPr>
          <p:cNvPr id="9236" name="Line 20"/>
          <p:cNvSpPr>
            <a:spLocks noChangeShapeType="1"/>
          </p:cNvSpPr>
          <p:nvPr/>
        </p:nvSpPr>
        <p:spPr bwMode="auto">
          <a:xfrm>
            <a:off x="3357554" y="4286256"/>
            <a:ext cx="2087562" cy="0"/>
          </a:xfrm>
          <a:prstGeom prst="line">
            <a:avLst/>
          </a:prstGeom>
          <a:noFill/>
          <a:ln w="57150">
            <a:solidFill>
              <a:srgbClr val="FF0000"/>
            </a:solidFill>
            <a:prstDash val="dash"/>
            <a:round/>
            <a:headEnd/>
            <a:tailEnd type="triangle" w="med" len="med"/>
          </a:ln>
        </p:spPr>
        <p:txBody>
          <a:bodyPr/>
          <a:lstStyle/>
          <a:p>
            <a:endParaRPr lang="en-GB"/>
          </a:p>
        </p:txBody>
      </p:sp>
      <p:sp>
        <p:nvSpPr>
          <p:cNvPr id="9237" name="Line 21"/>
          <p:cNvSpPr>
            <a:spLocks noChangeShapeType="1"/>
          </p:cNvSpPr>
          <p:nvPr/>
        </p:nvSpPr>
        <p:spPr bwMode="auto">
          <a:xfrm>
            <a:off x="1692275" y="2420938"/>
            <a:ext cx="1143000" cy="452437"/>
          </a:xfrm>
          <a:prstGeom prst="line">
            <a:avLst/>
          </a:prstGeom>
          <a:noFill/>
          <a:ln w="57150">
            <a:solidFill>
              <a:srgbClr val="FF0000"/>
            </a:solidFill>
            <a:round/>
            <a:headEnd/>
            <a:tailEnd type="triangle" w="med" len="med"/>
          </a:ln>
        </p:spPr>
        <p:txBody>
          <a:bodyPr/>
          <a:lstStyle/>
          <a:p>
            <a:endParaRPr lang="en-GB"/>
          </a:p>
        </p:txBody>
      </p:sp>
      <p:sp>
        <p:nvSpPr>
          <p:cNvPr id="9238" name="Line 22"/>
          <p:cNvSpPr>
            <a:spLocks noChangeShapeType="1"/>
          </p:cNvSpPr>
          <p:nvPr/>
        </p:nvSpPr>
        <p:spPr bwMode="auto">
          <a:xfrm flipH="1">
            <a:off x="1763713" y="4221163"/>
            <a:ext cx="1081087" cy="766762"/>
          </a:xfrm>
          <a:prstGeom prst="line">
            <a:avLst/>
          </a:prstGeom>
          <a:noFill/>
          <a:ln w="57150">
            <a:solidFill>
              <a:srgbClr val="FF0000"/>
            </a:solidFill>
            <a:round/>
            <a:headEnd/>
            <a:tailEnd type="triangle" w="med" len="med"/>
          </a:ln>
        </p:spPr>
        <p:txBody>
          <a:bodyPr/>
          <a:lstStyle/>
          <a:p>
            <a:endParaRPr lang="en-GB"/>
          </a:p>
        </p:txBody>
      </p:sp>
      <p:sp>
        <p:nvSpPr>
          <p:cNvPr id="9239" name="Line 23"/>
          <p:cNvSpPr>
            <a:spLocks noChangeShapeType="1"/>
          </p:cNvSpPr>
          <p:nvPr/>
        </p:nvSpPr>
        <p:spPr bwMode="auto">
          <a:xfrm flipV="1">
            <a:off x="1835150" y="4437063"/>
            <a:ext cx="1368425" cy="935037"/>
          </a:xfrm>
          <a:prstGeom prst="line">
            <a:avLst/>
          </a:prstGeom>
          <a:noFill/>
          <a:ln w="57150">
            <a:solidFill>
              <a:srgbClr val="FF0000"/>
            </a:solidFill>
            <a:round/>
            <a:headEnd/>
            <a:tailEnd type="triangle" w="med" len="med"/>
          </a:ln>
        </p:spPr>
        <p:txBody>
          <a:bodyPr/>
          <a:lstStyle/>
          <a:p>
            <a:endParaRPr lang="en-GB"/>
          </a:p>
        </p:txBody>
      </p:sp>
      <p:sp>
        <p:nvSpPr>
          <p:cNvPr id="9240" name="Line 24"/>
          <p:cNvSpPr>
            <a:spLocks noChangeShapeType="1"/>
          </p:cNvSpPr>
          <p:nvPr/>
        </p:nvSpPr>
        <p:spPr bwMode="auto">
          <a:xfrm>
            <a:off x="5580063" y="4365625"/>
            <a:ext cx="1600200" cy="914400"/>
          </a:xfrm>
          <a:prstGeom prst="line">
            <a:avLst/>
          </a:prstGeom>
          <a:noFill/>
          <a:ln w="57150">
            <a:solidFill>
              <a:srgbClr val="FF0000"/>
            </a:solidFill>
            <a:round/>
            <a:headEnd/>
            <a:tailEnd type="triangle" w="med" len="med"/>
          </a:ln>
        </p:spPr>
        <p:txBody>
          <a:bodyPr/>
          <a:lstStyle/>
          <a:p>
            <a:endParaRPr lang="en-GB"/>
          </a:p>
        </p:txBody>
      </p:sp>
      <p:sp>
        <p:nvSpPr>
          <p:cNvPr id="9241" name="Line 25"/>
          <p:cNvSpPr>
            <a:spLocks noChangeShapeType="1"/>
          </p:cNvSpPr>
          <p:nvPr/>
        </p:nvSpPr>
        <p:spPr bwMode="auto">
          <a:xfrm flipH="1" flipV="1">
            <a:off x="5795963" y="4005263"/>
            <a:ext cx="1439862" cy="792162"/>
          </a:xfrm>
          <a:prstGeom prst="line">
            <a:avLst/>
          </a:prstGeom>
          <a:noFill/>
          <a:ln w="57150">
            <a:solidFill>
              <a:srgbClr val="FF0000"/>
            </a:solidFill>
            <a:round/>
            <a:headEnd/>
            <a:tailEnd type="triangle" w="med" len="med"/>
          </a:ln>
        </p:spPr>
        <p:txBody>
          <a:bodyPr/>
          <a:lstStyle/>
          <a:p>
            <a:endParaRPr lang="en-GB"/>
          </a:p>
        </p:txBody>
      </p:sp>
      <p:sp>
        <p:nvSpPr>
          <p:cNvPr id="9242" name="Line 26"/>
          <p:cNvSpPr>
            <a:spLocks noChangeShapeType="1"/>
          </p:cNvSpPr>
          <p:nvPr/>
        </p:nvSpPr>
        <p:spPr bwMode="auto">
          <a:xfrm>
            <a:off x="2916238" y="2997200"/>
            <a:ext cx="0" cy="936625"/>
          </a:xfrm>
          <a:prstGeom prst="line">
            <a:avLst/>
          </a:prstGeom>
          <a:noFill/>
          <a:ln w="57150">
            <a:solidFill>
              <a:srgbClr val="FF0000"/>
            </a:solidFill>
            <a:prstDash val="dash"/>
            <a:round/>
            <a:headEnd/>
            <a:tailEnd type="triangle" w="med" len="med"/>
          </a:ln>
        </p:spPr>
        <p:txBody>
          <a:bodyPr/>
          <a:lstStyle/>
          <a:p>
            <a:endParaRPr lang="en-GB"/>
          </a:p>
        </p:txBody>
      </p:sp>
      <p:sp>
        <p:nvSpPr>
          <p:cNvPr id="9243" name="Line 27"/>
          <p:cNvSpPr>
            <a:spLocks noChangeShapeType="1"/>
          </p:cNvSpPr>
          <p:nvPr/>
        </p:nvSpPr>
        <p:spPr bwMode="auto">
          <a:xfrm>
            <a:off x="5795963" y="2636838"/>
            <a:ext cx="0" cy="1079500"/>
          </a:xfrm>
          <a:prstGeom prst="line">
            <a:avLst/>
          </a:prstGeom>
          <a:noFill/>
          <a:ln w="57150">
            <a:solidFill>
              <a:srgbClr val="FF0000"/>
            </a:solidFill>
            <a:prstDash val="dash"/>
            <a:round/>
            <a:headEnd type="triangle" w="med" len="med"/>
            <a:tailEnd/>
          </a:ln>
        </p:spPr>
        <p:txBody>
          <a:bodyPr/>
          <a:lstStyle/>
          <a:p>
            <a:endParaRPr lang="en-GB"/>
          </a:p>
        </p:txBody>
      </p:sp>
      <p:sp>
        <p:nvSpPr>
          <p:cNvPr id="9244" name="Line 28"/>
          <p:cNvSpPr>
            <a:spLocks noChangeShapeType="1"/>
          </p:cNvSpPr>
          <p:nvPr/>
        </p:nvSpPr>
        <p:spPr bwMode="auto">
          <a:xfrm>
            <a:off x="3357554" y="4286256"/>
            <a:ext cx="2087562" cy="0"/>
          </a:xfrm>
          <a:prstGeom prst="line">
            <a:avLst/>
          </a:prstGeom>
          <a:noFill/>
          <a:ln w="57150">
            <a:solidFill>
              <a:srgbClr val="FF0000"/>
            </a:solidFill>
            <a:prstDash val="dash"/>
            <a:round/>
            <a:headEnd/>
            <a:tailEnd type="triangle" w="med" len="med"/>
          </a:ln>
        </p:spPr>
        <p:txBody>
          <a:bodyPr/>
          <a:lstStyle/>
          <a:p>
            <a:endParaRPr lang="en-GB"/>
          </a:p>
        </p:txBody>
      </p:sp>
      <p:sp>
        <p:nvSpPr>
          <p:cNvPr id="107549" name="Line 29"/>
          <p:cNvSpPr>
            <a:spLocks noChangeShapeType="1"/>
          </p:cNvSpPr>
          <p:nvPr/>
        </p:nvSpPr>
        <p:spPr bwMode="auto">
          <a:xfrm flipV="1">
            <a:off x="6156325" y="2276475"/>
            <a:ext cx="1152525" cy="314325"/>
          </a:xfrm>
          <a:prstGeom prst="line">
            <a:avLst/>
          </a:prstGeom>
          <a:noFill/>
          <a:ln w="57150">
            <a:solidFill>
              <a:srgbClr val="33CC33"/>
            </a:solidFill>
            <a:round/>
            <a:headEnd/>
            <a:tailEnd type="triangle" w="med" len="med"/>
          </a:ln>
        </p:spPr>
        <p:txBody>
          <a:bodyPr/>
          <a:lstStyle/>
          <a:p>
            <a:endParaRPr lang="en-GB"/>
          </a:p>
        </p:txBody>
      </p:sp>
      <p:sp>
        <p:nvSpPr>
          <p:cNvPr id="107550" name="Line 30"/>
          <p:cNvSpPr>
            <a:spLocks noChangeShapeType="1"/>
          </p:cNvSpPr>
          <p:nvPr/>
        </p:nvSpPr>
        <p:spPr bwMode="auto">
          <a:xfrm>
            <a:off x="1692275" y="2420938"/>
            <a:ext cx="1143000" cy="452437"/>
          </a:xfrm>
          <a:prstGeom prst="line">
            <a:avLst/>
          </a:prstGeom>
          <a:noFill/>
          <a:ln w="57150">
            <a:solidFill>
              <a:srgbClr val="33CC33"/>
            </a:solidFill>
            <a:round/>
            <a:headEnd/>
            <a:tailEnd type="triangle" w="med" len="med"/>
          </a:ln>
        </p:spPr>
        <p:txBody>
          <a:bodyPr/>
          <a:lstStyle/>
          <a:p>
            <a:endParaRPr lang="en-GB"/>
          </a:p>
        </p:txBody>
      </p:sp>
      <p:sp>
        <p:nvSpPr>
          <p:cNvPr id="107551" name="Line 31"/>
          <p:cNvSpPr>
            <a:spLocks noChangeShapeType="1"/>
          </p:cNvSpPr>
          <p:nvPr/>
        </p:nvSpPr>
        <p:spPr bwMode="auto">
          <a:xfrm flipH="1">
            <a:off x="1763713" y="4221163"/>
            <a:ext cx="1081087" cy="766762"/>
          </a:xfrm>
          <a:prstGeom prst="line">
            <a:avLst/>
          </a:prstGeom>
          <a:noFill/>
          <a:ln w="57150">
            <a:solidFill>
              <a:srgbClr val="33CC33"/>
            </a:solidFill>
            <a:round/>
            <a:headEnd/>
            <a:tailEnd type="triangle" w="med" len="med"/>
          </a:ln>
        </p:spPr>
        <p:txBody>
          <a:bodyPr/>
          <a:lstStyle/>
          <a:p>
            <a:endParaRPr lang="en-GB"/>
          </a:p>
        </p:txBody>
      </p:sp>
      <p:sp>
        <p:nvSpPr>
          <p:cNvPr id="107552" name="Line 32"/>
          <p:cNvSpPr>
            <a:spLocks noChangeShapeType="1"/>
          </p:cNvSpPr>
          <p:nvPr/>
        </p:nvSpPr>
        <p:spPr bwMode="auto">
          <a:xfrm flipV="1">
            <a:off x="1835150" y="4437063"/>
            <a:ext cx="1368425" cy="935037"/>
          </a:xfrm>
          <a:prstGeom prst="line">
            <a:avLst/>
          </a:prstGeom>
          <a:noFill/>
          <a:ln w="57150">
            <a:solidFill>
              <a:srgbClr val="33CC33"/>
            </a:solidFill>
            <a:round/>
            <a:headEnd/>
            <a:tailEnd type="triangle" w="med" len="med"/>
          </a:ln>
        </p:spPr>
        <p:txBody>
          <a:bodyPr/>
          <a:lstStyle/>
          <a:p>
            <a:endParaRPr lang="en-GB"/>
          </a:p>
        </p:txBody>
      </p:sp>
      <p:sp>
        <p:nvSpPr>
          <p:cNvPr id="107553" name="Line 33"/>
          <p:cNvSpPr>
            <a:spLocks noChangeShapeType="1"/>
          </p:cNvSpPr>
          <p:nvPr/>
        </p:nvSpPr>
        <p:spPr bwMode="auto">
          <a:xfrm>
            <a:off x="5580063" y="4365625"/>
            <a:ext cx="1600200" cy="914400"/>
          </a:xfrm>
          <a:prstGeom prst="line">
            <a:avLst/>
          </a:prstGeom>
          <a:noFill/>
          <a:ln w="57150">
            <a:solidFill>
              <a:srgbClr val="33CC33"/>
            </a:solidFill>
            <a:round/>
            <a:headEnd/>
            <a:tailEnd type="triangle" w="med" len="med"/>
          </a:ln>
        </p:spPr>
        <p:txBody>
          <a:bodyPr/>
          <a:lstStyle/>
          <a:p>
            <a:endParaRPr lang="en-GB"/>
          </a:p>
        </p:txBody>
      </p:sp>
      <p:sp>
        <p:nvSpPr>
          <p:cNvPr id="107554" name="Line 34"/>
          <p:cNvSpPr>
            <a:spLocks noChangeShapeType="1"/>
          </p:cNvSpPr>
          <p:nvPr/>
        </p:nvSpPr>
        <p:spPr bwMode="auto">
          <a:xfrm flipH="1" flipV="1">
            <a:off x="5795963" y="4005263"/>
            <a:ext cx="1439862" cy="792162"/>
          </a:xfrm>
          <a:prstGeom prst="line">
            <a:avLst/>
          </a:prstGeom>
          <a:noFill/>
          <a:ln w="57150">
            <a:solidFill>
              <a:srgbClr val="33CC33"/>
            </a:solidFill>
            <a:round/>
            <a:headEnd/>
            <a:tailEnd type="triangle" w="med" len="med"/>
          </a:ln>
        </p:spPr>
        <p:txBody>
          <a:bodyPr/>
          <a:lstStyle/>
          <a:p>
            <a:endParaRPr lang="en-GB"/>
          </a:p>
        </p:txBody>
      </p:sp>
      <p:sp>
        <p:nvSpPr>
          <p:cNvPr id="107555" name="Line 35"/>
          <p:cNvSpPr>
            <a:spLocks noChangeShapeType="1"/>
          </p:cNvSpPr>
          <p:nvPr/>
        </p:nvSpPr>
        <p:spPr bwMode="auto">
          <a:xfrm>
            <a:off x="2916238" y="2997200"/>
            <a:ext cx="0" cy="936625"/>
          </a:xfrm>
          <a:prstGeom prst="line">
            <a:avLst/>
          </a:prstGeom>
          <a:noFill/>
          <a:ln w="57150">
            <a:solidFill>
              <a:srgbClr val="33CC33"/>
            </a:solidFill>
            <a:prstDash val="dash"/>
            <a:round/>
            <a:headEnd/>
            <a:tailEnd type="triangle" w="med" len="med"/>
          </a:ln>
        </p:spPr>
        <p:txBody>
          <a:bodyPr/>
          <a:lstStyle/>
          <a:p>
            <a:endParaRPr lang="en-GB"/>
          </a:p>
        </p:txBody>
      </p:sp>
      <p:sp>
        <p:nvSpPr>
          <p:cNvPr id="107556" name="Line 36"/>
          <p:cNvSpPr>
            <a:spLocks noChangeShapeType="1"/>
          </p:cNvSpPr>
          <p:nvPr/>
        </p:nvSpPr>
        <p:spPr bwMode="auto">
          <a:xfrm>
            <a:off x="5795963" y="2636838"/>
            <a:ext cx="0" cy="1079500"/>
          </a:xfrm>
          <a:prstGeom prst="line">
            <a:avLst/>
          </a:prstGeom>
          <a:noFill/>
          <a:ln w="57150">
            <a:solidFill>
              <a:srgbClr val="33CC33"/>
            </a:solidFill>
            <a:prstDash val="dash"/>
            <a:round/>
            <a:headEnd type="triangle" w="med" len="med"/>
            <a:tailEnd/>
          </a:ln>
        </p:spPr>
        <p:txBody>
          <a:bodyPr/>
          <a:lstStyle/>
          <a:p>
            <a:endParaRPr lang="en-GB"/>
          </a:p>
        </p:txBody>
      </p:sp>
      <p:sp>
        <p:nvSpPr>
          <p:cNvPr id="107557" name="Line 37"/>
          <p:cNvSpPr>
            <a:spLocks noChangeShapeType="1"/>
          </p:cNvSpPr>
          <p:nvPr/>
        </p:nvSpPr>
        <p:spPr bwMode="auto">
          <a:xfrm>
            <a:off x="3357554" y="4286256"/>
            <a:ext cx="2087562" cy="0"/>
          </a:xfrm>
          <a:prstGeom prst="line">
            <a:avLst/>
          </a:prstGeom>
          <a:noFill/>
          <a:ln w="57150">
            <a:solidFill>
              <a:srgbClr val="33CC33"/>
            </a:solidFill>
            <a:prstDash val="dash"/>
            <a:round/>
            <a:headEnd/>
            <a:tailEnd type="triangle" w="med" len="med"/>
          </a:ln>
        </p:spPr>
        <p:txBody>
          <a:bodyPr/>
          <a:lstStyle/>
          <a:p>
            <a:endParaRPr lang="en-GB"/>
          </a:p>
        </p:txBody>
      </p:sp>
      <p:sp>
        <p:nvSpPr>
          <p:cNvPr id="9254" name="Text Box 38"/>
          <p:cNvSpPr txBox="1">
            <a:spLocks noChangeArrowheads="1"/>
          </p:cNvSpPr>
          <p:nvPr/>
        </p:nvSpPr>
        <p:spPr bwMode="auto">
          <a:xfrm>
            <a:off x="323849" y="4221163"/>
            <a:ext cx="1858593" cy="461665"/>
          </a:xfrm>
          <a:prstGeom prst="rect">
            <a:avLst/>
          </a:prstGeom>
          <a:noFill/>
          <a:ln w="9525">
            <a:noFill/>
            <a:miter lim="800000"/>
            <a:headEnd/>
            <a:tailEnd/>
          </a:ln>
        </p:spPr>
        <p:txBody>
          <a:bodyPr wrap="square">
            <a:spAutoFit/>
          </a:bodyPr>
          <a:lstStyle/>
          <a:p>
            <a:pPr>
              <a:spcBef>
                <a:spcPct val="50000"/>
              </a:spcBef>
            </a:pPr>
            <a:r>
              <a:rPr lang="da-DK" sz="2400" b="1" dirty="0" err="1"/>
              <a:t>Joe’s</a:t>
            </a:r>
            <a:r>
              <a:rPr lang="da-DK" sz="2400" b="1" dirty="0"/>
              <a:t> ISP</a:t>
            </a:r>
          </a:p>
        </p:txBody>
      </p:sp>
      <p:sp>
        <p:nvSpPr>
          <p:cNvPr id="9255" name="Text Box 39"/>
          <p:cNvSpPr txBox="1">
            <a:spLocks noChangeArrowheads="1"/>
          </p:cNvSpPr>
          <p:nvPr/>
        </p:nvSpPr>
        <p:spPr bwMode="auto">
          <a:xfrm>
            <a:off x="7162799" y="3733800"/>
            <a:ext cx="2070847" cy="461665"/>
          </a:xfrm>
          <a:prstGeom prst="rect">
            <a:avLst/>
          </a:prstGeom>
          <a:noFill/>
          <a:ln w="9525">
            <a:noFill/>
            <a:miter lim="800000"/>
            <a:headEnd/>
            <a:tailEnd/>
          </a:ln>
        </p:spPr>
        <p:txBody>
          <a:bodyPr wrap="square">
            <a:spAutoFit/>
          </a:bodyPr>
          <a:lstStyle/>
          <a:p>
            <a:pPr>
              <a:spcBef>
                <a:spcPct val="50000"/>
              </a:spcBef>
            </a:pPr>
            <a:r>
              <a:rPr lang="da-DK" sz="2400" b="1" dirty="0" err="1"/>
              <a:t>Jane’s</a:t>
            </a:r>
            <a:r>
              <a:rPr lang="da-DK" sz="2400" b="1" dirty="0"/>
              <a:t> ISP</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75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755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755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755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755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755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755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755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075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49" grpId="0" animBg="1"/>
      <p:bldP spid="107550" grpId="0" animBg="1"/>
      <p:bldP spid="107551" grpId="0" animBg="1"/>
      <p:bldP spid="107552" grpId="0" animBg="1"/>
      <p:bldP spid="107553" grpId="0" animBg="1"/>
      <p:bldP spid="107554" grpId="0" animBg="1"/>
      <p:bldP spid="107555" grpId="0" animBg="1"/>
      <p:bldP spid="107556" grpId="0" animBg="1"/>
      <p:bldP spid="10755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06824" y="113273"/>
            <a:ext cx="8229600" cy="860293"/>
          </a:xfrm>
          <a:ln/>
        </p:spPr>
        <p:txBody>
          <a:bodyPr anchor="ctr">
            <a:normAutofit/>
          </a:bodyPr>
          <a:lstStyle/>
          <a:p>
            <a:pPr algn="r" eaLnBrk="1" hangingPunct="1"/>
            <a:r>
              <a:rPr lang="en-GB" dirty="0">
                <a:solidFill>
                  <a:srgbClr val="FFFFFF"/>
                </a:solidFill>
                <a:latin typeface="Helvetica" panose="020B0604020202020204" pitchFamily="34" charset="0"/>
              </a:rPr>
              <a:t>Different types of E-mail</a:t>
            </a:r>
            <a:endParaRPr lang="en-US" dirty="0">
              <a:solidFill>
                <a:srgbClr val="FFFFFF"/>
              </a:solidFill>
              <a:latin typeface="Helvetica" panose="020B0604020202020204" pitchFamily="34" charset="0"/>
            </a:endParaRPr>
          </a:p>
        </p:txBody>
      </p:sp>
      <p:sp>
        <p:nvSpPr>
          <p:cNvPr id="11267" name="Rectangle 3"/>
          <p:cNvSpPr>
            <a:spLocks noGrp="1" noChangeArrowheads="1"/>
          </p:cNvSpPr>
          <p:nvPr>
            <p:ph idx="1"/>
          </p:nvPr>
        </p:nvSpPr>
        <p:spPr>
          <a:xfrm>
            <a:off x="381000" y="1219200"/>
            <a:ext cx="8229600" cy="5257800"/>
          </a:xfrm>
        </p:spPr>
        <p:txBody>
          <a:bodyPr>
            <a:normAutofit/>
          </a:bodyPr>
          <a:lstStyle/>
          <a:p>
            <a:pPr eaLnBrk="1" hangingPunct="1">
              <a:lnSpc>
                <a:spcPct val="90000"/>
              </a:lnSpc>
              <a:buClr>
                <a:srgbClr val="FF3300"/>
              </a:buClr>
              <a:buNone/>
            </a:pPr>
            <a:r>
              <a:rPr lang="en-GB" b="1" dirty="0">
                <a:latin typeface="Georgia" panose="02040502050405020303" pitchFamily="18" charset="0"/>
              </a:rPr>
              <a:t>E-mail </a:t>
            </a:r>
          </a:p>
          <a:p>
            <a:pPr>
              <a:lnSpc>
                <a:spcPct val="90000"/>
              </a:lnSpc>
            </a:pPr>
            <a:r>
              <a:rPr lang="en-GB" dirty="0">
                <a:latin typeface="Georgia" panose="02040502050405020303" pitchFamily="18" charset="0"/>
              </a:rPr>
              <a:t>The traditional Outlook type mail – sent via SMTP – retrieved via POP3 and once downloaded resident on your own machine</a:t>
            </a:r>
          </a:p>
          <a:p>
            <a:pPr>
              <a:lnSpc>
                <a:spcPct val="90000"/>
              </a:lnSpc>
            </a:pPr>
            <a:endParaRPr lang="en-GB" dirty="0">
              <a:latin typeface="Georgia" panose="02040502050405020303" pitchFamily="18" charset="0"/>
            </a:endParaRPr>
          </a:p>
          <a:p>
            <a:pPr eaLnBrk="1" hangingPunct="1">
              <a:lnSpc>
                <a:spcPct val="90000"/>
              </a:lnSpc>
              <a:buClr>
                <a:srgbClr val="FF3300"/>
              </a:buClr>
              <a:buNone/>
            </a:pPr>
            <a:r>
              <a:rPr lang="en-GB" b="1" dirty="0">
                <a:latin typeface="Georgia" panose="02040502050405020303" pitchFamily="18" charset="0"/>
              </a:rPr>
              <a:t>Web-based mail</a:t>
            </a:r>
          </a:p>
          <a:p>
            <a:pPr>
              <a:lnSpc>
                <a:spcPct val="90000"/>
              </a:lnSpc>
            </a:pPr>
            <a:r>
              <a:rPr lang="en-GB" dirty="0">
                <a:latin typeface="Georgia" panose="02040502050405020303" pitchFamily="18" charset="0"/>
              </a:rPr>
              <a:t>POP3 mail – for instance using Outlook Express – when you log in you normally download all new mail into you inbox resident on your machine</a:t>
            </a:r>
          </a:p>
          <a:p>
            <a:pPr>
              <a:lnSpc>
                <a:spcPct val="90000"/>
              </a:lnSpc>
            </a:pPr>
            <a:r>
              <a:rPr lang="en-GB" dirty="0">
                <a:latin typeface="Georgia" panose="02040502050405020303" pitchFamily="18" charset="0"/>
              </a:rPr>
              <a:t>IMAP mail – ‘true’ web-mail – viewed via your machine but still resident on a remote server – can be organised into folders, etc. </a:t>
            </a:r>
            <a:r>
              <a:rPr lang="en-GB" u="sng" dirty="0">
                <a:solidFill>
                  <a:schemeClr val="accent1">
                    <a:lumMod val="25000"/>
                  </a:schemeClr>
                </a:solidFill>
                <a:latin typeface="Georgia" panose="02040502050405020303" pitchFamily="18" charset="0"/>
              </a:rPr>
              <a:t>but only </a:t>
            </a:r>
            <a:r>
              <a:rPr lang="en-GB" dirty="0">
                <a:latin typeface="Georgia" panose="02040502050405020303" pitchFamily="18" charset="0"/>
              </a:rPr>
              <a:t>visible when online. </a:t>
            </a:r>
            <a:endParaRPr lang="en-US" dirty="0">
              <a:latin typeface="Georgia" panose="02040502050405020303" pitchFamily="18"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itle 1">
            <a:extLst>
              <a:ext uri="{FF2B5EF4-FFF2-40B4-BE49-F238E27FC236}">
                <a16:creationId xmlns:a16="http://schemas.microsoft.com/office/drawing/2014/main" id="{0A6A9AE0-FA11-C96D-E2CA-5031DCFBC7E2}"/>
              </a:ext>
            </a:extLst>
          </p:cNvPr>
          <p:cNvSpPr>
            <a:spLocks noGrp="1"/>
          </p:cNvSpPr>
          <p:nvPr>
            <p:ph type="title"/>
          </p:nvPr>
        </p:nvSpPr>
        <p:spPr>
          <a:xfrm>
            <a:off x="628650" y="1111624"/>
            <a:ext cx="7886700" cy="898606"/>
          </a:xfrm>
        </p:spPr>
        <p:txBody>
          <a:bodyPr/>
          <a:lstStyle/>
          <a:p>
            <a:pPr algn="ctr"/>
            <a:r>
              <a:rPr lang="en-US" dirty="0"/>
              <a:t>E-Mail Headers </a:t>
            </a:r>
          </a:p>
        </p:txBody>
      </p:sp>
      <p:pic>
        <p:nvPicPr>
          <p:cNvPr id="49" name="Graphic 48" descr="Clipboard outline">
            <a:extLst>
              <a:ext uri="{FF2B5EF4-FFF2-40B4-BE49-F238E27FC236}">
                <a16:creationId xmlns:a16="http://schemas.microsoft.com/office/drawing/2014/main" id="{A5EDD6DF-3EF9-4D4B-8E78-163DFFCEED2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010230"/>
            <a:ext cx="3886200" cy="38862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457200" y="1905000"/>
            <a:ext cx="8382000" cy="3352800"/>
          </a:xfrm>
          <a:prstGeom prst="rect">
            <a:avLst/>
          </a:prstGeom>
          <a:noFill/>
          <a:ln w="9525">
            <a:noFill/>
            <a:miter lim="800000"/>
            <a:headEnd/>
            <a:tailEnd/>
          </a:ln>
        </p:spPr>
        <p:txBody>
          <a:bodyPr/>
          <a:lstStyle/>
          <a:p>
            <a:pPr marL="342900" indent="-342900">
              <a:spcBef>
                <a:spcPct val="20000"/>
              </a:spcBef>
            </a:pPr>
            <a:r>
              <a:rPr lang="en-GB" sz="3200" dirty="0"/>
              <a:t>An E-mail message has a </a:t>
            </a:r>
          </a:p>
          <a:p>
            <a:pPr marL="342900" indent="-342900">
              <a:spcBef>
                <a:spcPct val="20000"/>
              </a:spcBef>
            </a:pPr>
            <a:endParaRPr lang="en-GB" sz="3200" dirty="0"/>
          </a:p>
          <a:p>
            <a:pPr marL="342900" indent="-342900">
              <a:spcBef>
                <a:spcPct val="20000"/>
              </a:spcBef>
              <a:buFont typeface="Lucida Grande"/>
              <a:buChar char="@"/>
            </a:pPr>
            <a:r>
              <a:rPr lang="en-GB" sz="3200" dirty="0"/>
              <a:t> </a:t>
            </a:r>
            <a:r>
              <a:rPr lang="en-GB" sz="3200" b="1" dirty="0"/>
              <a:t>header</a:t>
            </a:r>
            <a:r>
              <a:rPr lang="en-GB" sz="3200" dirty="0"/>
              <a:t> part (the envelope) and </a:t>
            </a:r>
          </a:p>
          <a:p>
            <a:pPr marL="342900" indent="-342900">
              <a:spcBef>
                <a:spcPct val="20000"/>
              </a:spcBef>
              <a:buFont typeface="Lucida Grande"/>
              <a:buChar char="@"/>
            </a:pPr>
            <a:r>
              <a:rPr lang="en-GB" sz="3200" dirty="0"/>
              <a:t> a </a:t>
            </a:r>
            <a:r>
              <a:rPr lang="en-GB" sz="3200" b="1" dirty="0"/>
              <a:t>body</a:t>
            </a:r>
            <a:r>
              <a:rPr lang="en-GB" sz="3200" dirty="0"/>
              <a:t> part (the letter itself) with attachments</a:t>
            </a:r>
          </a:p>
        </p:txBody>
      </p:sp>
      <p:sp>
        <p:nvSpPr>
          <p:cNvPr id="15363" name="Rectangle 3"/>
          <p:cNvSpPr>
            <a:spLocks noChangeArrowheads="1"/>
          </p:cNvSpPr>
          <p:nvPr/>
        </p:nvSpPr>
        <p:spPr bwMode="auto">
          <a:xfrm>
            <a:off x="395288" y="115888"/>
            <a:ext cx="8748712" cy="914400"/>
          </a:xfrm>
          <a:prstGeom prst="rect">
            <a:avLst/>
          </a:prstGeom>
          <a:noFill/>
          <a:ln w="9525">
            <a:noFill/>
            <a:miter lim="800000"/>
            <a:headEnd/>
            <a:tailEnd/>
          </a:ln>
        </p:spPr>
        <p:txBody>
          <a:bodyPr anchor="ctr"/>
          <a:lstStyle/>
          <a:p>
            <a:pPr algn="r"/>
            <a:r>
              <a:rPr lang="en-GB" sz="4000" b="1" dirty="0">
                <a:solidFill>
                  <a:schemeClr val="accent1">
                    <a:lumMod val="25000"/>
                  </a:schemeClr>
                </a:solidFill>
              </a:rPr>
              <a:t> </a:t>
            </a:r>
            <a:r>
              <a:rPr lang="en-GB" sz="3600" b="1" dirty="0">
                <a:solidFill>
                  <a:schemeClr val="bg1"/>
                </a:solidFill>
              </a:rPr>
              <a:t>Compare it to a Normal Letter</a:t>
            </a:r>
            <a:endParaRPr lang="en-GB" sz="4000" b="1" dirty="0">
              <a:solidFill>
                <a:schemeClr val="bg1"/>
              </a:solidFill>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4839166"/>
          </a:xfrm>
          <a:ln/>
        </p:spPr>
        <p:txBody>
          <a:bodyPr anchor="ctr">
            <a:noAutofit/>
          </a:bodyPr>
          <a:lstStyle/>
          <a:p>
            <a:r>
              <a:rPr lang="en-GB" dirty="0">
                <a:latin typeface="Helvetica" panose="020B0604020202020204" pitchFamily="34" charset="0"/>
              </a:rPr>
              <a:t>Part One</a:t>
            </a:r>
            <a:br>
              <a:rPr lang="en-GB" dirty="0">
                <a:latin typeface="Helvetica" panose="020B0604020202020204" pitchFamily="34" charset="0"/>
              </a:rPr>
            </a:br>
            <a:br>
              <a:rPr lang="en-GB" dirty="0">
                <a:latin typeface="Helvetica" panose="020B0604020202020204" pitchFamily="34" charset="0"/>
              </a:rPr>
            </a:br>
            <a:r>
              <a:rPr lang="en-GB" dirty="0">
                <a:latin typeface="Helvetica" panose="020B0604020202020204" pitchFamily="34" charset="0"/>
              </a:rPr>
              <a:t>How The Internet Works </a:t>
            </a:r>
            <a:endParaRPr lang="en-US" dirty="0">
              <a:latin typeface="Helvetica" panose="020B0604020202020204"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323850" y="0"/>
            <a:ext cx="8820150" cy="914400"/>
          </a:xfrm>
          <a:prstGeom prst="rect">
            <a:avLst/>
          </a:prstGeom>
          <a:noFill/>
          <a:ln w="9525">
            <a:noFill/>
            <a:miter lim="800000"/>
            <a:headEnd/>
            <a:tailEnd/>
          </a:ln>
        </p:spPr>
        <p:txBody>
          <a:bodyPr anchor="ctr"/>
          <a:lstStyle/>
          <a:p>
            <a:pPr algn="r"/>
            <a:r>
              <a:rPr lang="en-GB" sz="4400" b="1" dirty="0">
                <a:solidFill>
                  <a:schemeClr val="bg1"/>
                </a:solidFill>
              </a:rPr>
              <a:t> </a:t>
            </a:r>
            <a:r>
              <a:rPr lang="en-GB" sz="3600" b="1" dirty="0">
                <a:solidFill>
                  <a:schemeClr val="bg1"/>
                </a:solidFill>
              </a:rPr>
              <a:t>Header and Body</a:t>
            </a:r>
          </a:p>
        </p:txBody>
      </p:sp>
      <p:sp>
        <p:nvSpPr>
          <p:cNvPr id="16387" name="Rectangle 3"/>
          <p:cNvSpPr>
            <a:spLocks noChangeArrowheads="1"/>
          </p:cNvSpPr>
          <p:nvPr/>
        </p:nvSpPr>
        <p:spPr bwMode="auto">
          <a:xfrm>
            <a:off x="684213" y="1219199"/>
            <a:ext cx="7772400" cy="3649663"/>
          </a:xfrm>
          <a:prstGeom prst="rect">
            <a:avLst/>
          </a:prstGeom>
          <a:noFill/>
          <a:ln w="9525">
            <a:noFill/>
            <a:miter lim="800000"/>
            <a:headEnd/>
            <a:tailEnd/>
          </a:ln>
        </p:spPr>
        <p:txBody>
          <a:bodyPr/>
          <a:lstStyle/>
          <a:p>
            <a:pPr marL="342900" indent="-342900">
              <a:spcBef>
                <a:spcPts val="0"/>
              </a:spcBef>
              <a:buClr>
                <a:srgbClr val="FF0000"/>
              </a:buClr>
            </a:pPr>
            <a:r>
              <a:rPr lang="en-GB" sz="3200" b="1" dirty="0"/>
              <a:t>HEADER (envelope)</a:t>
            </a:r>
          </a:p>
          <a:p>
            <a:pPr marL="342900" indent="-342900">
              <a:spcBef>
                <a:spcPts val="0"/>
              </a:spcBef>
              <a:buSzPct val="100000"/>
              <a:buFont typeface="Lucida Grande"/>
              <a:buChar char="@"/>
            </a:pPr>
            <a:r>
              <a:rPr lang="en-GB" sz="2800" dirty="0"/>
              <a:t>Our primary focus. Contain information about sender, recipient, IP-addresses, mail servers, time-stamps etc.</a:t>
            </a:r>
          </a:p>
          <a:p>
            <a:pPr marL="342900" indent="-342900">
              <a:spcBef>
                <a:spcPts val="0"/>
              </a:spcBef>
              <a:buClr>
                <a:srgbClr val="FF0000"/>
              </a:buClr>
              <a:buFont typeface="Wingdings" pitchFamily="2" charset="2"/>
              <a:buChar char="§"/>
            </a:pPr>
            <a:endParaRPr lang="en-GB" sz="3200" b="1" dirty="0"/>
          </a:p>
          <a:p>
            <a:pPr marL="342900" indent="-342900">
              <a:spcBef>
                <a:spcPts val="0"/>
              </a:spcBef>
              <a:buClr>
                <a:srgbClr val="FF0000"/>
              </a:buClr>
            </a:pPr>
            <a:r>
              <a:rPr lang="en-GB" sz="3200" b="1" dirty="0"/>
              <a:t>BODY (letter)</a:t>
            </a:r>
          </a:p>
          <a:p>
            <a:pPr marL="342900" indent="-342900">
              <a:spcBef>
                <a:spcPts val="0"/>
              </a:spcBef>
              <a:buFont typeface="Lucida Grande"/>
              <a:buChar char="@"/>
            </a:pPr>
            <a:r>
              <a:rPr lang="en-GB" sz="2800" dirty="0"/>
              <a:t>Content of the mail and attachments</a:t>
            </a:r>
          </a:p>
        </p:txBody>
      </p:sp>
      <p:sp>
        <p:nvSpPr>
          <p:cNvPr id="16388" name="Text Box 4"/>
          <p:cNvSpPr txBox="1">
            <a:spLocks noChangeArrowheads="1"/>
          </p:cNvSpPr>
          <p:nvPr/>
        </p:nvSpPr>
        <p:spPr bwMode="auto">
          <a:xfrm>
            <a:off x="449262" y="4610380"/>
            <a:ext cx="8569325" cy="1569660"/>
          </a:xfrm>
          <a:prstGeom prst="rect">
            <a:avLst/>
          </a:prstGeom>
          <a:solidFill>
            <a:srgbClr val="FF0000"/>
          </a:solidFill>
          <a:ln w="9525">
            <a:noFill/>
            <a:miter lim="800000"/>
            <a:headEnd/>
            <a:tailEnd/>
          </a:ln>
        </p:spPr>
        <p:txBody>
          <a:bodyPr>
            <a:spAutoFit/>
          </a:bodyPr>
          <a:lstStyle/>
          <a:p>
            <a:pPr>
              <a:spcBef>
                <a:spcPct val="50000"/>
              </a:spcBef>
            </a:pPr>
            <a:r>
              <a:rPr lang="en-GB" sz="2400" b="1" dirty="0">
                <a:solidFill>
                  <a:schemeClr val="bg1"/>
                </a:solidFill>
              </a:rPr>
              <a:t>FULL OR EXTENDED HEADERS EXIST IN ALL E-MAILS BUT THERE IS NO STANDARD METHOD TO REVEAL THEM – EACH CLIENT OR WEB UTILITY HAS A DIFFERENT LOCATION AND SETTINGS</a:t>
            </a:r>
            <a:endParaRPr lang="en-US" sz="2400" b="1" dirty="0">
              <a:solidFill>
                <a:schemeClr val="bg1"/>
              </a:solidFill>
            </a:endParaRP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806824" y="113273"/>
            <a:ext cx="8229600" cy="860293"/>
          </a:xfrm>
          <a:ln/>
        </p:spPr>
        <p:txBody>
          <a:bodyPr anchor="ctr">
            <a:noAutofit/>
          </a:bodyPr>
          <a:lstStyle/>
          <a:p>
            <a:pPr algn="r" eaLnBrk="1" hangingPunct="1"/>
            <a:r>
              <a:rPr lang="en-GB" sz="3500" dirty="0">
                <a:solidFill>
                  <a:srgbClr val="FFFFFF"/>
                </a:solidFill>
                <a:latin typeface="Helvetica" panose="020B0604020202020204" pitchFamily="34" charset="0"/>
              </a:rPr>
              <a:t>Extended E-mail headers</a:t>
            </a:r>
            <a:br>
              <a:rPr lang="en-GB" sz="3500" dirty="0">
                <a:solidFill>
                  <a:srgbClr val="FFFFFF"/>
                </a:solidFill>
                <a:latin typeface="Helvetica" panose="020B0604020202020204" pitchFamily="34" charset="0"/>
              </a:rPr>
            </a:br>
            <a:r>
              <a:rPr lang="en-GB" sz="3500" dirty="0">
                <a:solidFill>
                  <a:srgbClr val="FFFFFF"/>
                </a:solidFill>
                <a:latin typeface="Helvetica" panose="020B0604020202020204" pitchFamily="34" charset="0"/>
              </a:rPr>
              <a:t> [G-mail ]</a:t>
            </a:r>
          </a:p>
        </p:txBody>
      </p:sp>
      <p:sp>
        <p:nvSpPr>
          <p:cNvPr id="27651" name="Rectangle 3"/>
          <p:cNvSpPr>
            <a:spLocks noGrp="1" noChangeArrowheads="1"/>
          </p:cNvSpPr>
          <p:nvPr>
            <p:ph idx="1"/>
          </p:nvPr>
        </p:nvSpPr>
        <p:spPr>
          <a:xfrm>
            <a:off x="0" y="1129553"/>
            <a:ext cx="9143999" cy="5400675"/>
          </a:xfrm>
          <a:noFill/>
        </p:spPr>
        <p:txBody>
          <a:bodyPr>
            <a:noAutofit/>
          </a:bodyPr>
          <a:lstStyle/>
          <a:p>
            <a:pPr>
              <a:lnSpc>
                <a:spcPct val="50000"/>
              </a:lnSpc>
              <a:buNone/>
            </a:pPr>
            <a:r>
              <a:rPr lang="en-GB" sz="1100" dirty="0">
                <a:latin typeface="Georgia" panose="02040502050405020303" pitchFamily="18" charset="0"/>
              </a:rPr>
              <a:t>Microsoft Mail Internet Headers Version 2.0</a:t>
            </a:r>
          </a:p>
          <a:p>
            <a:pPr>
              <a:lnSpc>
                <a:spcPct val="50000"/>
              </a:lnSpc>
              <a:buNone/>
            </a:pPr>
            <a:r>
              <a:rPr lang="en-GB" sz="1100" dirty="0">
                <a:latin typeface="Georgia" panose="02040502050405020303" pitchFamily="18" charset="0"/>
              </a:rPr>
              <a:t>Received: from xproxy.gmail.com ([66.249.82.197]) by exchange1.coe.int with Microsoft SMTPSVC(6.0.3790.0); Tue, 07 Jan 2017 09:44:54 +0100</a:t>
            </a:r>
          </a:p>
          <a:p>
            <a:pPr>
              <a:lnSpc>
                <a:spcPct val="50000"/>
              </a:lnSpc>
              <a:buNone/>
            </a:pPr>
            <a:r>
              <a:rPr lang="en-GB" sz="1100" dirty="0">
                <a:latin typeface="Georgia" panose="02040502050405020303" pitchFamily="18" charset="0"/>
              </a:rPr>
              <a:t>Received: by xproxy.gmail.com with SMTP id h28so988094wxd</a:t>
            </a:r>
          </a:p>
          <a:p>
            <a:pPr>
              <a:lnSpc>
                <a:spcPct val="50000"/>
              </a:lnSpc>
              <a:buNone/>
            </a:pPr>
            <a:r>
              <a:rPr lang="en-GB" sz="1100" dirty="0">
                <a:latin typeface="Georgia" panose="02040502050405020303" pitchFamily="18" charset="0"/>
              </a:rPr>
              <a:t>        for &lt;jane@coe.int&gt;; Tue, 07 Jan 2017 00:44:31 -0800 (PST)</a:t>
            </a:r>
          </a:p>
          <a:p>
            <a:pPr>
              <a:lnSpc>
                <a:spcPct val="50000"/>
              </a:lnSpc>
              <a:buNone/>
            </a:pPr>
            <a:r>
              <a:rPr lang="en-GB" sz="1100" dirty="0" err="1">
                <a:latin typeface="Georgia" panose="02040502050405020303" pitchFamily="18" charset="0"/>
              </a:rPr>
              <a:t>DomainKey</a:t>
            </a:r>
            <a:r>
              <a:rPr lang="en-GB" sz="1100" dirty="0">
                <a:latin typeface="Georgia" panose="02040502050405020303" pitchFamily="18" charset="0"/>
              </a:rPr>
              <a:t>-Signature: a=rsa-sha1; q=dns; c=nofws;</a:t>
            </a:r>
          </a:p>
          <a:p>
            <a:pPr>
              <a:lnSpc>
                <a:spcPct val="50000"/>
              </a:lnSpc>
              <a:buNone/>
            </a:pPr>
            <a:r>
              <a:rPr lang="en-GB" sz="1100" dirty="0">
                <a:latin typeface="Georgia" panose="02040502050405020303" pitchFamily="18" charset="0"/>
              </a:rPr>
              <a:t>        s=beta; d=gmail.com;</a:t>
            </a:r>
          </a:p>
          <a:p>
            <a:pPr>
              <a:lnSpc>
                <a:spcPct val="50000"/>
              </a:lnSpc>
              <a:buNone/>
            </a:pPr>
            <a:r>
              <a:rPr lang="en-GB" sz="1100" dirty="0">
                <a:latin typeface="Georgia" panose="02040502050405020303" pitchFamily="18" charset="0"/>
              </a:rPr>
              <a:t>        h=received:message-id:date:from:to:subject:in-reply-to:mime-version:content-type:references;</a:t>
            </a:r>
          </a:p>
          <a:p>
            <a:pPr>
              <a:lnSpc>
                <a:spcPct val="50000"/>
              </a:lnSpc>
              <a:buNone/>
            </a:pPr>
            <a:r>
              <a:rPr lang="en-GB" sz="1100" dirty="0">
                <a:latin typeface="Georgia" panose="02040502050405020303" pitchFamily="18" charset="0"/>
              </a:rPr>
              <a:t>	b=RY8mK69lgiScvczLvTJmfvlXoZa1zUskwWsukAn3jlzblALGzxF</a:t>
            </a:r>
          </a:p>
          <a:p>
            <a:pPr>
              <a:lnSpc>
                <a:spcPct val="50000"/>
              </a:lnSpc>
              <a:buNone/>
            </a:pPr>
            <a:r>
              <a:rPr lang="en-GB" sz="1100" dirty="0">
                <a:latin typeface="Georgia" panose="02040502050405020303" pitchFamily="18" charset="0"/>
              </a:rPr>
              <a:t>	pzpDKyrEnIDyZrKp8VnthCyCgyHOfi7KCHhaseAXG4UAQO8zIbSFDxw6uVN0jUVYQx0a60pjkFBxmdzL/PCDEllSFEExVQB+m0WD</a:t>
            </a:r>
          </a:p>
          <a:p>
            <a:pPr>
              <a:lnSpc>
                <a:spcPct val="50000"/>
              </a:lnSpc>
              <a:buNone/>
            </a:pPr>
            <a:r>
              <a:rPr lang="en-GB" sz="1100" dirty="0">
                <a:latin typeface="Georgia" panose="02040502050405020303" pitchFamily="18" charset="0"/>
              </a:rPr>
              <a:t>	lcGQEgGmecYV1nRmy8=</a:t>
            </a:r>
          </a:p>
          <a:p>
            <a:pPr>
              <a:lnSpc>
                <a:spcPct val="50000"/>
              </a:lnSpc>
              <a:buNone/>
            </a:pPr>
            <a:r>
              <a:rPr lang="en-GB" sz="1100" dirty="0">
                <a:latin typeface="Georgia" panose="02040502050405020303" pitchFamily="18" charset="0"/>
              </a:rPr>
              <a:t>Received: by 10.70.100.14 with SMTP id x14mr6330299wxb; Tue, 07 Jan 2017 00:44:30 -0800 (PST)</a:t>
            </a:r>
          </a:p>
          <a:p>
            <a:pPr>
              <a:lnSpc>
                <a:spcPct val="50000"/>
              </a:lnSpc>
              <a:buNone/>
            </a:pPr>
            <a:r>
              <a:rPr lang="en-GB" sz="1100" dirty="0">
                <a:latin typeface="Georgia" panose="02040502050405020303" pitchFamily="18" charset="0"/>
              </a:rPr>
              <a:t>Received: by 10.70.122.16 with HTTP; Tue, 07 Jan 2017 00:44:30 -0800 (PST)</a:t>
            </a:r>
          </a:p>
          <a:p>
            <a:pPr>
              <a:lnSpc>
                <a:spcPct val="50000"/>
              </a:lnSpc>
              <a:buNone/>
            </a:pPr>
            <a:r>
              <a:rPr lang="en-GB" sz="1100" dirty="0">
                <a:latin typeface="Georgia" panose="02040502050405020303" pitchFamily="18" charset="0"/>
              </a:rPr>
              <a:t>Message-ID: &lt;95ecf0550603280044n7a18048fs8e37cf2c2ea3a3d8@mail.gmail.com&gt;</a:t>
            </a:r>
          </a:p>
          <a:p>
            <a:pPr>
              <a:lnSpc>
                <a:spcPct val="50000"/>
              </a:lnSpc>
              <a:buNone/>
            </a:pPr>
            <a:r>
              <a:rPr lang="en-GB" sz="1100" dirty="0">
                <a:latin typeface="Georgia" panose="02040502050405020303" pitchFamily="18" charset="0"/>
              </a:rPr>
              <a:t>Date: Tue, 07 Jan 2017 09:44:30 +0100</a:t>
            </a:r>
          </a:p>
          <a:p>
            <a:pPr>
              <a:lnSpc>
                <a:spcPct val="50000"/>
              </a:lnSpc>
              <a:buNone/>
            </a:pPr>
            <a:r>
              <a:rPr lang="en-GB" sz="1100" dirty="0">
                <a:latin typeface="Georgia" panose="02040502050405020303" pitchFamily="18" charset="0"/>
              </a:rPr>
              <a:t>From: ”Joe" &lt;joe@gmail.com&gt;</a:t>
            </a:r>
          </a:p>
          <a:p>
            <a:pPr>
              <a:lnSpc>
                <a:spcPct val="50000"/>
              </a:lnSpc>
              <a:buNone/>
            </a:pPr>
            <a:r>
              <a:rPr lang="en-GB" sz="1100" dirty="0">
                <a:latin typeface="Georgia" panose="02040502050405020303" pitchFamily="18" charset="0"/>
              </a:rPr>
              <a:t>To: ”Jane" &lt;jane@coe.int&gt;</a:t>
            </a:r>
          </a:p>
          <a:p>
            <a:pPr>
              <a:lnSpc>
                <a:spcPct val="50000"/>
              </a:lnSpc>
              <a:buNone/>
            </a:pPr>
            <a:r>
              <a:rPr lang="en-GB" sz="1100" dirty="0">
                <a:latin typeface="Georgia" panose="02040502050405020303" pitchFamily="18" charset="0"/>
              </a:rPr>
              <a:t>Subject: Re: test</a:t>
            </a:r>
          </a:p>
          <a:p>
            <a:pPr>
              <a:lnSpc>
                <a:spcPct val="50000"/>
              </a:lnSpc>
              <a:buNone/>
            </a:pPr>
            <a:r>
              <a:rPr lang="en-GB" sz="1100" dirty="0">
                <a:latin typeface="Georgia" panose="02040502050405020303" pitchFamily="18" charset="0"/>
              </a:rPr>
              <a:t>In-Reply-To: &lt;42675D880C511048AE555539A210615607A281@exchange1.coe.int&gt;</a:t>
            </a:r>
          </a:p>
          <a:p>
            <a:pPr>
              <a:lnSpc>
                <a:spcPct val="50000"/>
              </a:lnSpc>
              <a:buNone/>
            </a:pPr>
            <a:r>
              <a:rPr lang="en-GB" sz="1100" dirty="0">
                <a:latin typeface="Georgia" panose="02040502050405020303" pitchFamily="18" charset="0"/>
              </a:rPr>
              <a:t>MIME-Version: 1.0</a:t>
            </a:r>
          </a:p>
          <a:p>
            <a:pPr>
              <a:lnSpc>
                <a:spcPct val="50000"/>
              </a:lnSpc>
              <a:buNone/>
            </a:pPr>
            <a:r>
              <a:rPr lang="en-GB" sz="1100" dirty="0">
                <a:latin typeface="Georgia" panose="02040502050405020303" pitchFamily="18" charset="0"/>
              </a:rPr>
              <a:t>Content-Type: multipart/alternative; </a:t>
            </a:r>
          </a:p>
          <a:p>
            <a:pPr>
              <a:lnSpc>
                <a:spcPct val="50000"/>
              </a:lnSpc>
              <a:buNone/>
            </a:pPr>
            <a:r>
              <a:rPr lang="en-GB" sz="1100" dirty="0">
                <a:latin typeface="Georgia" panose="02040502050405020303" pitchFamily="18" charset="0"/>
              </a:rPr>
              <a:t>	boundary="----=_Part_21605_28805312.1143535470923"</a:t>
            </a:r>
          </a:p>
          <a:p>
            <a:pPr>
              <a:lnSpc>
                <a:spcPct val="50000"/>
              </a:lnSpc>
              <a:buNone/>
            </a:pPr>
            <a:r>
              <a:rPr lang="en-GB" sz="1100" dirty="0">
                <a:latin typeface="Georgia" panose="02040502050405020303" pitchFamily="18" charset="0"/>
              </a:rPr>
              <a:t>References: &lt;42675D880C511048AE555539A210615607A281@exchange1.coe.int&gt;</a:t>
            </a:r>
          </a:p>
          <a:p>
            <a:pPr>
              <a:lnSpc>
                <a:spcPct val="50000"/>
              </a:lnSpc>
              <a:buNone/>
            </a:pPr>
            <a:r>
              <a:rPr lang="en-GB" sz="1100" dirty="0">
                <a:latin typeface="Georgia" panose="02040502050405020303" pitchFamily="18" charset="0"/>
              </a:rPr>
              <a:t>Return-Path: joe@gmail.com</a:t>
            </a:r>
          </a:p>
          <a:p>
            <a:pPr>
              <a:lnSpc>
                <a:spcPct val="50000"/>
              </a:lnSpc>
              <a:buNone/>
            </a:pPr>
            <a:r>
              <a:rPr lang="en-GB" sz="1100" dirty="0">
                <a:latin typeface="Georgia" panose="02040502050405020303" pitchFamily="18" charset="0"/>
              </a:rPr>
              <a:t>X-</a:t>
            </a:r>
            <a:r>
              <a:rPr lang="en-GB" sz="1100" dirty="0" err="1">
                <a:latin typeface="Georgia" panose="02040502050405020303" pitchFamily="18" charset="0"/>
              </a:rPr>
              <a:t>OriginalArrivalTime</a:t>
            </a:r>
            <a:r>
              <a:rPr lang="en-GB" sz="1100" dirty="0">
                <a:latin typeface="Georgia" panose="02040502050405020303" pitchFamily="18" charset="0"/>
              </a:rPr>
              <a:t>: 07 Jan 2017 08:44:54.0322 (UTC) FILETIME=[E283E920:01C65243]</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descr="Questions outline">
            <a:extLst>
              <a:ext uri="{FF2B5EF4-FFF2-40B4-BE49-F238E27FC236}">
                <a16:creationId xmlns:a16="http://schemas.microsoft.com/office/drawing/2014/main" id="{12AD8B1C-C4EB-43B4-A132-1C0ADD0316D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545492" y="2073955"/>
            <a:ext cx="4053015" cy="4053015"/>
          </a:xfrm>
          <a:prstGeom prst="rect">
            <a:avLst/>
          </a:prstGeom>
        </p:spPr>
      </p:pic>
      <p:sp>
        <p:nvSpPr>
          <p:cNvPr id="8" name="Title 50">
            <a:extLst>
              <a:ext uri="{FF2B5EF4-FFF2-40B4-BE49-F238E27FC236}">
                <a16:creationId xmlns:a16="http://schemas.microsoft.com/office/drawing/2014/main" id="{7920081B-F3EB-44A1-9D38-43D6309EB650}"/>
              </a:ext>
            </a:extLst>
          </p:cNvPr>
          <p:cNvSpPr txBox="1">
            <a:spLocks/>
          </p:cNvSpPr>
          <p:nvPr/>
        </p:nvSpPr>
        <p:spPr>
          <a:xfrm>
            <a:off x="628650" y="1064303"/>
            <a:ext cx="7886700" cy="1009652"/>
          </a:xfrm>
          <a:prstGeom prst="rect">
            <a:avLst/>
          </a:prstGeom>
        </p:spPr>
        <p:txBody>
          <a:bodyPr/>
          <a:lstStyle>
            <a:lvl1pPr algn="l" defTabSz="914400" rtl="0" eaLnBrk="1" latinLnBrk="0" hangingPunct="1">
              <a:lnSpc>
                <a:spcPct val="90000"/>
              </a:lnSpc>
              <a:spcBef>
                <a:spcPct val="0"/>
              </a:spcBef>
              <a:buNone/>
              <a:defRPr sz="4000" b="1" kern="1200">
                <a:solidFill>
                  <a:srgbClr val="005E8E"/>
                </a:solidFill>
                <a:latin typeface="+mj-lt"/>
                <a:ea typeface="+mj-ea"/>
                <a:cs typeface="+mj-cs"/>
              </a:defRPr>
            </a:lvl1pPr>
          </a:lstStyle>
          <a:p>
            <a:pPr algn="ctr"/>
            <a:r>
              <a:rPr lang="en-US" dirty="0"/>
              <a:t>Questions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2"/>
            <a:ext cx="7772400" cy="5054319"/>
          </a:xfrm>
          <a:ln/>
        </p:spPr>
        <p:txBody>
          <a:bodyPr anchor="ctr">
            <a:noAutofit/>
          </a:bodyPr>
          <a:lstStyle/>
          <a:p>
            <a:r>
              <a:rPr lang="en-GB" dirty="0">
                <a:latin typeface="Helvetica" panose="020B0604020202020204" pitchFamily="34" charset="0"/>
              </a:rPr>
              <a:t>Part Three</a:t>
            </a:r>
            <a:br>
              <a:rPr lang="en-GB" dirty="0">
                <a:latin typeface="Helvetica" panose="020B0604020202020204" pitchFamily="34" charset="0"/>
              </a:rPr>
            </a:br>
            <a:br>
              <a:rPr lang="en-GB" dirty="0">
                <a:latin typeface="Helvetica" panose="020B0604020202020204" pitchFamily="34" charset="0"/>
              </a:rPr>
            </a:br>
            <a:r>
              <a:rPr lang="en-GB" dirty="0">
                <a:latin typeface="Helvetica" panose="020B0604020202020204" pitchFamily="34" charset="0"/>
              </a:rPr>
              <a:t>Other Relevant Internet Applications</a:t>
            </a:r>
            <a:endParaRPr lang="en-US" dirty="0">
              <a:latin typeface="Helvetica"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AFDA0066-7B6D-B015-079B-B4351D342677}"/>
              </a:ext>
            </a:extLst>
          </p:cNvPr>
          <p:cNvSpPr>
            <a:spLocks noGrp="1"/>
          </p:cNvSpPr>
          <p:nvPr>
            <p:ph type="title"/>
          </p:nvPr>
        </p:nvSpPr>
        <p:spPr>
          <a:xfrm>
            <a:off x="628650" y="1111624"/>
            <a:ext cx="7886700" cy="898606"/>
          </a:xfrm>
        </p:spPr>
        <p:txBody>
          <a:bodyPr/>
          <a:lstStyle/>
          <a:p>
            <a:pPr algn="ctr"/>
            <a:r>
              <a:rPr lang="en-US" dirty="0"/>
              <a:t>Online Storage </a:t>
            </a:r>
          </a:p>
        </p:txBody>
      </p:sp>
      <p:pic>
        <p:nvPicPr>
          <p:cNvPr id="48" name="Graphic 47" descr="Clipboard outline">
            <a:extLst>
              <a:ext uri="{FF2B5EF4-FFF2-40B4-BE49-F238E27FC236}">
                <a16:creationId xmlns:a16="http://schemas.microsoft.com/office/drawing/2014/main" id="{FBF9BFE6-7A60-4DDF-B85A-167AE6F62A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202655"/>
            <a:ext cx="3886200" cy="3886200"/>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Cloud computing</a:t>
            </a:r>
          </a:p>
        </p:txBody>
      </p:sp>
      <p:sp>
        <p:nvSpPr>
          <p:cNvPr id="3" name="Content Placeholder 2"/>
          <p:cNvSpPr>
            <a:spLocks noGrp="1"/>
          </p:cNvSpPr>
          <p:nvPr>
            <p:ph idx="1"/>
          </p:nvPr>
        </p:nvSpPr>
        <p:spPr>
          <a:xfrm>
            <a:off x="628650" y="1497106"/>
            <a:ext cx="7886700" cy="4679857"/>
          </a:xfrm>
        </p:spPr>
        <p:txBody>
          <a:bodyPr>
            <a:normAutofit/>
          </a:bodyPr>
          <a:lstStyle/>
          <a:p>
            <a:pPr marL="0" indent="0" algn="ctr">
              <a:buNone/>
              <a:tabLst>
                <a:tab pos="0" algn="l"/>
              </a:tabLst>
            </a:pPr>
            <a:r>
              <a:rPr lang="en-GB" sz="3600" dirty="0">
                <a:latin typeface="Georgia" panose="02040502050405020303" pitchFamily="18" charset="0"/>
              </a:rPr>
              <a:t>Cloud computing is a model for enabling ubiquitous, convenient, on-demand network access to a shared pool of configurable computing resources (e.g. networks, servers, storage, applications, and services) that can be rapidly provisioned and released with minimal management effort or service provider interaction. </a:t>
            </a:r>
            <a:endParaRPr lang="en-US" sz="3600" dirty="0">
              <a:latin typeface="Georgia" panose="02040502050405020303" pitchFamily="18"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Autofit/>
          </a:bodyPr>
          <a:lstStyle/>
          <a:p>
            <a:pPr algn="r"/>
            <a:r>
              <a:rPr lang="en-US" sz="3500" dirty="0">
                <a:solidFill>
                  <a:srgbClr val="FFFFFF"/>
                </a:solidFill>
                <a:latin typeface="Helvetica" panose="020B0604020202020204" pitchFamily="34" charset="0"/>
              </a:rPr>
              <a:t>Cloud Computing Logical Diagram</a:t>
            </a:r>
          </a:p>
        </p:txBody>
      </p:sp>
      <p:pic>
        <p:nvPicPr>
          <p:cNvPr id="4" name="Content Placeholder 3" descr="400px-Cloud_computing.svg.png"/>
          <p:cNvPicPr>
            <a:picLocks noGrp="1" noChangeAspect="1"/>
          </p:cNvPicPr>
          <p:nvPr>
            <p:ph idx="1"/>
          </p:nvPr>
        </p:nvPicPr>
        <p:blipFill>
          <a:blip r:embed="rId2"/>
          <a:srcRect l="-32278" r="-32278"/>
          <a:stretch>
            <a:fillRect/>
          </a:stretch>
        </p:blipFill>
        <p:spPr>
          <a:xfrm>
            <a:off x="1" y="1123994"/>
            <a:ext cx="9144000" cy="5174746"/>
          </a:xfr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806824" y="113273"/>
            <a:ext cx="8229600" cy="860293"/>
          </a:xfrm>
          <a:noFill/>
          <a:ln/>
        </p:spPr>
        <p:txBody>
          <a:bodyPr anchor="ctr">
            <a:normAutofit/>
          </a:bodyPr>
          <a:lstStyle/>
          <a:p>
            <a:pPr algn="r"/>
            <a:r>
              <a:rPr lang="en-GB" dirty="0">
                <a:solidFill>
                  <a:srgbClr val="FFFFFF"/>
                </a:solidFill>
                <a:latin typeface="Helvetica" panose="020B0604020202020204" pitchFamily="34" charset="0"/>
              </a:rPr>
              <a:t>Recently on </a:t>
            </a:r>
            <a:r>
              <a:rPr lang="en-GB" dirty="0" err="1">
                <a:solidFill>
                  <a:srgbClr val="FFFFFF"/>
                </a:solidFill>
                <a:latin typeface="Helvetica" panose="020B0604020202020204" pitchFamily="34" charset="0"/>
              </a:rPr>
              <a:t>Google.com</a:t>
            </a:r>
            <a:endParaRPr lang="en-US" dirty="0">
              <a:solidFill>
                <a:srgbClr val="FFFFFF"/>
              </a:solidFill>
              <a:latin typeface="Helvetica" panose="020B0604020202020204" pitchFamily="34" charset="0"/>
            </a:endParaRPr>
          </a:p>
        </p:txBody>
      </p:sp>
      <p:sp>
        <p:nvSpPr>
          <p:cNvPr id="78851" name="Rectangle 3"/>
          <p:cNvSpPr>
            <a:spLocks noGrp="1" noChangeArrowheads="1"/>
          </p:cNvSpPr>
          <p:nvPr>
            <p:ph idx="1"/>
          </p:nvPr>
        </p:nvSpPr>
        <p:spPr>
          <a:xfrm>
            <a:off x="304801" y="1143000"/>
            <a:ext cx="8458200" cy="5310188"/>
          </a:xfrm>
          <a:noFill/>
          <a:ln/>
        </p:spPr>
        <p:txBody>
          <a:bodyPr>
            <a:normAutofit/>
          </a:bodyPr>
          <a:lstStyle/>
          <a:p>
            <a:pPr marL="365125" indent="-1588" algn="just">
              <a:lnSpc>
                <a:spcPct val="80000"/>
              </a:lnSpc>
              <a:buFontTx/>
              <a:buNone/>
            </a:pPr>
            <a:r>
              <a:rPr lang="en-GB" dirty="0">
                <a:latin typeface="Georgia" panose="02040502050405020303" pitchFamily="18" charset="0"/>
              </a:rPr>
              <a:t>Search for ‘online storage’ provided 83,100,100 results in 2017 (up from 68,600,000 in 2009)</a:t>
            </a:r>
            <a:r>
              <a:rPr lang="en-GB" sz="2400" dirty="0">
                <a:latin typeface="Georgia" panose="02040502050405020303" pitchFamily="18" charset="0"/>
              </a:rPr>
              <a:t>	</a:t>
            </a:r>
          </a:p>
          <a:p>
            <a:pPr algn="just">
              <a:lnSpc>
                <a:spcPct val="80000"/>
              </a:lnSpc>
              <a:buFontTx/>
              <a:buNone/>
            </a:pPr>
            <a:endParaRPr lang="en-GB" sz="1200" dirty="0">
              <a:latin typeface="Georgia" panose="02040502050405020303" pitchFamily="18" charset="0"/>
            </a:endParaRPr>
          </a:p>
          <a:p>
            <a:pPr algn="ctr">
              <a:lnSpc>
                <a:spcPct val="80000"/>
              </a:lnSpc>
              <a:buFontTx/>
              <a:buNone/>
            </a:pPr>
            <a:r>
              <a:rPr lang="en-GB" sz="2400" dirty="0">
                <a:latin typeface="Georgia" panose="02040502050405020303" pitchFamily="18" charset="0"/>
              </a:rPr>
              <a:t>	</a:t>
            </a:r>
            <a:r>
              <a:rPr lang="en-GB" sz="2400" dirty="0">
                <a:solidFill>
                  <a:schemeClr val="accent1">
                    <a:lumMod val="25000"/>
                  </a:schemeClr>
                </a:solidFill>
                <a:latin typeface="Georgia" panose="02040502050405020303" pitchFamily="18" charset="0"/>
              </a:rPr>
              <a:t>          </a:t>
            </a:r>
            <a:r>
              <a:rPr lang="en-GB" sz="2400" i="1" dirty="0">
                <a:solidFill>
                  <a:schemeClr val="accent1">
                    <a:lumMod val="25000"/>
                  </a:schemeClr>
                </a:solidFill>
                <a:latin typeface="Georgia" panose="02040502050405020303" pitchFamily="18" charset="0"/>
              </a:rPr>
              <a:t>“The storage solution for the mobile professional”</a:t>
            </a:r>
            <a:r>
              <a:rPr lang="en-GB" sz="2400" dirty="0">
                <a:solidFill>
                  <a:schemeClr val="accent1">
                    <a:lumMod val="25000"/>
                  </a:schemeClr>
                </a:solidFill>
                <a:latin typeface="Georgia" panose="02040502050405020303" pitchFamily="18" charset="0"/>
              </a:rPr>
              <a:t>	</a:t>
            </a:r>
            <a:r>
              <a:rPr lang="en-GB" sz="2400" dirty="0">
                <a:latin typeface="Georgia" panose="02040502050405020303" pitchFamily="18" charset="0"/>
              </a:rPr>
              <a:t>									</a:t>
            </a:r>
          </a:p>
          <a:p>
            <a:pPr algn="just">
              <a:lnSpc>
                <a:spcPct val="80000"/>
              </a:lnSpc>
              <a:buNone/>
            </a:pPr>
            <a:r>
              <a:rPr lang="en-GB" sz="2400" dirty="0">
                <a:latin typeface="Georgia" panose="02040502050405020303" pitchFamily="18" charset="0"/>
              </a:rPr>
              <a:t>	</a:t>
            </a:r>
            <a:r>
              <a:rPr lang="en-GB" sz="2800" dirty="0">
                <a:latin typeface="Georgia" panose="02040502050405020303" pitchFamily="18" charset="0"/>
              </a:rPr>
              <a:t>There are basically two types of storage</a:t>
            </a:r>
          </a:p>
          <a:p>
            <a:pPr lvl="1" algn="just">
              <a:lnSpc>
                <a:spcPct val="80000"/>
              </a:lnSpc>
              <a:buClr>
                <a:srgbClr val="FF0000"/>
              </a:buClr>
              <a:buNone/>
            </a:pPr>
            <a:endParaRPr lang="en-GB" sz="1200" b="1" dirty="0">
              <a:solidFill>
                <a:srgbClr val="002060"/>
              </a:solidFill>
              <a:latin typeface="Georgia" panose="02040502050405020303" pitchFamily="18" charset="0"/>
            </a:endParaRPr>
          </a:p>
          <a:p>
            <a:pPr lvl="1" algn="just">
              <a:lnSpc>
                <a:spcPct val="80000"/>
              </a:lnSpc>
              <a:buClr>
                <a:srgbClr val="FF0000"/>
              </a:buClr>
              <a:buNone/>
            </a:pPr>
            <a:r>
              <a:rPr lang="en-GB" b="1" dirty="0">
                <a:solidFill>
                  <a:schemeClr val="accent1">
                    <a:lumMod val="25000"/>
                  </a:schemeClr>
                </a:solidFill>
                <a:latin typeface="Georgia" panose="02040502050405020303" pitchFamily="18" charset="0"/>
              </a:rPr>
              <a:t>Free service</a:t>
            </a:r>
          </a:p>
          <a:p>
            <a:pPr lvl="1" algn="just">
              <a:lnSpc>
                <a:spcPct val="80000"/>
              </a:lnSpc>
            </a:pPr>
            <a:r>
              <a:rPr lang="en-GB" dirty="0">
                <a:latin typeface="Georgia" panose="02040502050405020303" pitchFamily="18" charset="0"/>
              </a:rPr>
              <a:t>May be supplied as an additional service from your ISP or  e-mail supplier</a:t>
            </a:r>
          </a:p>
          <a:p>
            <a:pPr lvl="1" algn="just">
              <a:lnSpc>
                <a:spcPct val="80000"/>
              </a:lnSpc>
            </a:pPr>
            <a:r>
              <a:rPr lang="en-GB" dirty="0">
                <a:latin typeface="Georgia" panose="02040502050405020303" pitchFamily="18" charset="0"/>
              </a:rPr>
              <a:t>Lots available on a simple sign-up basis in various jurisdictions</a:t>
            </a:r>
          </a:p>
          <a:p>
            <a:pPr lvl="2" algn="just">
              <a:lnSpc>
                <a:spcPct val="80000"/>
              </a:lnSpc>
              <a:buClr>
                <a:srgbClr val="FF0000"/>
              </a:buClr>
              <a:buFont typeface="Wingdings" pitchFamily="2" charset="2"/>
              <a:buChar char="§"/>
            </a:pPr>
            <a:endParaRPr lang="en-GB" sz="1000" b="1" dirty="0">
              <a:latin typeface="Georgia" panose="02040502050405020303" pitchFamily="18" charset="0"/>
            </a:endParaRPr>
          </a:p>
          <a:p>
            <a:pPr lvl="1" algn="just">
              <a:lnSpc>
                <a:spcPct val="80000"/>
              </a:lnSpc>
              <a:buClr>
                <a:srgbClr val="FF0000"/>
              </a:buClr>
              <a:buNone/>
            </a:pPr>
            <a:r>
              <a:rPr lang="en-GB" b="1" dirty="0">
                <a:solidFill>
                  <a:schemeClr val="accent1">
                    <a:lumMod val="25000"/>
                  </a:schemeClr>
                </a:solidFill>
                <a:latin typeface="Georgia" panose="02040502050405020303" pitchFamily="18" charset="0"/>
              </a:rPr>
              <a:t>Subscription service</a:t>
            </a:r>
          </a:p>
          <a:p>
            <a:pPr lvl="1" algn="just">
              <a:lnSpc>
                <a:spcPct val="80000"/>
              </a:lnSpc>
              <a:buClr>
                <a:schemeClr val="tx1"/>
              </a:buClr>
            </a:pPr>
            <a:r>
              <a:rPr lang="en-GB" dirty="0">
                <a:latin typeface="Georgia" panose="02040502050405020303" pitchFamily="18" charset="0"/>
              </a:rPr>
              <a:t>Sign-up online – only verification by method of payment</a:t>
            </a:r>
          </a:p>
          <a:p>
            <a:pPr lvl="2" algn="just">
              <a:lnSpc>
                <a:spcPct val="80000"/>
              </a:lnSpc>
              <a:buClr>
                <a:srgbClr val="FF0000"/>
              </a:buClr>
              <a:buNone/>
            </a:pPr>
            <a:endParaRPr lang="en-US" b="1" dirty="0">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8851">
                                            <p:txEl>
                                              <p:pRg st="0" end="0"/>
                                            </p:txEl>
                                          </p:spTgt>
                                        </p:tgtEl>
                                        <p:attrNameLst>
                                          <p:attrName>style.visibility</p:attrName>
                                        </p:attrNameLst>
                                      </p:cBhvr>
                                      <p:to>
                                        <p:strVal val="visible"/>
                                      </p:to>
                                    </p:set>
                                    <p:animEffect transition="in" filter="dissolve">
                                      <p:cBhvr>
                                        <p:cTn id="7" dur="500"/>
                                        <p:tgtEl>
                                          <p:spTgt spid="7885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8851">
                                            <p:txEl>
                                              <p:pRg st="2" end="2"/>
                                            </p:txEl>
                                          </p:spTgt>
                                        </p:tgtEl>
                                        <p:attrNameLst>
                                          <p:attrName>style.visibility</p:attrName>
                                        </p:attrNameLst>
                                      </p:cBhvr>
                                      <p:to>
                                        <p:strVal val="visible"/>
                                      </p:to>
                                    </p:set>
                                    <p:animEffect transition="in" filter="dissolve">
                                      <p:cBhvr>
                                        <p:cTn id="12" dur="500"/>
                                        <p:tgtEl>
                                          <p:spTgt spid="7885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8851">
                                            <p:txEl>
                                              <p:pRg st="3" end="3"/>
                                            </p:txEl>
                                          </p:spTgt>
                                        </p:tgtEl>
                                        <p:attrNameLst>
                                          <p:attrName>style.visibility</p:attrName>
                                        </p:attrNameLst>
                                      </p:cBhvr>
                                      <p:to>
                                        <p:strVal val="visible"/>
                                      </p:to>
                                    </p:set>
                                    <p:animEffect transition="in" filter="dissolve">
                                      <p:cBhvr>
                                        <p:cTn id="17" dur="500"/>
                                        <p:tgtEl>
                                          <p:spTgt spid="78851">
                                            <p:txEl>
                                              <p:pRg st="3" end="3"/>
                                            </p:txEl>
                                          </p:spTgt>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78851">
                                            <p:txEl>
                                              <p:pRg st="5" end="5"/>
                                            </p:txEl>
                                          </p:spTgt>
                                        </p:tgtEl>
                                        <p:attrNameLst>
                                          <p:attrName>style.visibility</p:attrName>
                                        </p:attrNameLst>
                                      </p:cBhvr>
                                      <p:to>
                                        <p:strVal val="visible"/>
                                      </p:to>
                                    </p:set>
                                    <p:animEffect transition="in" filter="dissolve">
                                      <p:cBhvr>
                                        <p:cTn id="20" dur="500"/>
                                        <p:tgtEl>
                                          <p:spTgt spid="78851">
                                            <p:txEl>
                                              <p:pRg st="5" end="5"/>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78851">
                                            <p:txEl>
                                              <p:pRg st="6" end="6"/>
                                            </p:txEl>
                                          </p:spTgt>
                                        </p:tgtEl>
                                        <p:attrNameLst>
                                          <p:attrName>style.visibility</p:attrName>
                                        </p:attrNameLst>
                                      </p:cBhvr>
                                      <p:to>
                                        <p:strVal val="visible"/>
                                      </p:to>
                                    </p:set>
                                    <p:animEffect transition="in" filter="dissolve">
                                      <p:cBhvr>
                                        <p:cTn id="23" dur="500"/>
                                        <p:tgtEl>
                                          <p:spTgt spid="78851">
                                            <p:txEl>
                                              <p:pRg st="6" end="6"/>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78851">
                                            <p:txEl>
                                              <p:pRg st="7" end="7"/>
                                            </p:txEl>
                                          </p:spTgt>
                                        </p:tgtEl>
                                        <p:attrNameLst>
                                          <p:attrName>style.visibility</p:attrName>
                                        </p:attrNameLst>
                                      </p:cBhvr>
                                      <p:to>
                                        <p:strVal val="visible"/>
                                      </p:to>
                                    </p:set>
                                    <p:animEffect transition="in" filter="dissolve">
                                      <p:cBhvr>
                                        <p:cTn id="26" dur="500"/>
                                        <p:tgtEl>
                                          <p:spTgt spid="78851">
                                            <p:txEl>
                                              <p:pRg st="7" end="7"/>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78851">
                                            <p:txEl>
                                              <p:pRg st="9" end="9"/>
                                            </p:txEl>
                                          </p:spTgt>
                                        </p:tgtEl>
                                        <p:attrNameLst>
                                          <p:attrName>style.visibility</p:attrName>
                                        </p:attrNameLst>
                                      </p:cBhvr>
                                      <p:to>
                                        <p:strVal val="visible"/>
                                      </p:to>
                                    </p:set>
                                    <p:animEffect transition="in" filter="dissolve">
                                      <p:cBhvr>
                                        <p:cTn id="29" dur="500"/>
                                        <p:tgtEl>
                                          <p:spTgt spid="78851">
                                            <p:txEl>
                                              <p:pRg st="9" end="9"/>
                                            </p:txEl>
                                          </p:spTgt>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78851">
                                            <p:txEl>
                                              <p:pRg st="10" end="10"/>
                                            </p:txEl>
                                          </p:spTgt>
                                        </p:tgtEl>
                                        <p:attrNameLst>
                                          <p:attrName>style.visibility</p:attrName>
                                        </p:attrNameLst>
                                      </p:cBhvr>
                                      <p:to>
                                        <p:strVal val="visible"/>
                                      </p:to>
                                    </p:set>
                                    <p:animEffect transition="in" filter="dissolve">
                                      <p:cBhvr>
                                        <p:cTn id="32" dur="500"/>
                                        <p:tgtEl>
                                          <p:spTgt spid="7885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p:cNvSpPr>
            <a:spLocks noGrp="1" noChangeArrowheads="1"/>
          </p:cNvSpPr>
          <p:nvPr>
            <p:ph type="title"/>
          </p:nvPr>
        </p:nvSpPr>
        <p:spPr>
          <a:xfrm>
            <a:off x="806824" y="113273"/>
            <a:ext cx="8229600" cy="860293"/>
          </a:xfrm>
          <a:noFill/>
          <a:ln/>
        </p:spPr>
        <p:txBody>
          <a:bodyPr anchor="ctr">
            <a:normAutofit/>
          </a:bodyPr>
          <a:lstStyle/>
          <a:p>
            <a:pPr algn="r"/>
            <a:r>
              <a:rPr lang="en-GB" dirty="0">
                <a:solidFill>
                  <a:srgbClr val="FFFFFF"/>
                </a:solidFill>
                <a:latin typeface="Helvetica" panose="020B0604020202020204" pitchFamily="34" charset="0"/>
              </a:rPr>
              <a:t>Online Storage</a:t>
            </a:r>
            <a:endParaRPr lang="en-US" dirty="0">
              <a:solidFill>
                <a:srgbClr val="FFFFFF"/>
              </a:solidFill>
              <a:latin typeface="Helvetica" panose="020B0604020202020204" pitchFamily="34" charset="0"/>
            </a:endParaRPr>
          </a:p>
        </p:txBody>
      </p:sp>
      <p:sp>
        <p:nvSpPr>
          <p:cNvPr id="79874" name="Rectangle 2"/>
          <p:cNvSpPr>
            <a:spLocks noGrp="1" noChangeArrowheads="1"/>
          </p:cNvSpPr>
          <p:nvPr>
            <p:ph idx="1"/>
          </p:nvPr>
        </p:nvSpPr>
        <p:spPr>
          <a:xfrm>
            <a:off x="609600" y="1295400"/>
            <a:ext cx="7959753" cy="4724400"/>
          </a:xfrm>
          <a:noFill/>
          <a:ln/>
        </p:spPr>
        <p:txBody>
          <a:bodyPr/>
          <a:lstStyle/>
          <a:p>
            <a:pPr algn="just">
              <a:lnSpc>
                <a:spcPct val="80000"/>
              </a:lnSpc>
              <a:buClr>
                <a:srgbClr val="FF0000"/>
              </a:buClr>
              <a:buNone/>
            </a:pPr>
            <a:r>
              <a:rPr lang="en-GB" i="1" dirty="0">
                <a:solidFill>
                  <a:schemeClr val="accent1">
                    <a:lumMod val="25000"/>
                  </a:schemeClr>
                </a:solidFill>
                <a:latin typeface="Georgia" panose="02040502050405020303" pitchFamily="18" charset="0"/>
              </a:rPr>
              <a:t>LEGITIMATELY – </a:t>
            </a:r>
          </a:p>
          <a:p>
            <a:pPr marL="401638" lvl="1" indent="-1588" algn="just">
              <a:lnSpc>
                <a:spcPct val="80000"/>
              </a:lnSpc>
              <a:buClr>
                <a:srgbClr val="FF0000"/>
              </a:buClr>
              <a:buNone/>
            </a:pPr>
            <a:r>
              <a:rPr lang="en-GB" dirty="0">
                <a:latin typeface="Georgia" panose="02040502050405020303" pitchFamily="18" charset="0"/>
              </a:rPr>
              <a:t>online storage provides a service, particularly useful for business and travelling as the storage facility can be accessed on the Internet and files can be retrieved or shared		</a:t>
            </a:r>
          </a:p>
          <a:p>
            <a:pPr marL="401638" lvl="1" indent="-1588" algn="just">
              <a:lnSpc>
                <a:spcPct val="80000"/>
              </a:lnSpc>
              <a:buClr>
                <a:srgbClr val="FF0000"/>
              </a:buClr>
              <a:buNone/>
            </a:pPr>
            <a:r>
              <a:rPr lang="en-GB" dirty="0">
                <a:latin typeface="Georgia" panose="02040502050405020303" pitchFamily="18" charset="0"/>
              </a:rPr>
              <a:t>			</a:t>
            </a:r>
          </a:p>
          <a:p>
            <a:pPr algn="just">
              <a:lnSpc>
                <a:spcPct val="80000"/>
              </a:lnSpc>
              <a:buClr>
                <a:srgbClr val="FF0000"/>
              </a:buClr>
              <a:buNone/>
            </a:pPr>
            <a:r>
              <a:rPr lang="en-GB" i="1" dirty="0">
                <a:solidFill>
                  <a:schemeClr val="accent1">
                    <a:lumMod val="25000"/>
                  </a:schemeClr>
                </a:solidFill>
                <a:latin typeface="Georgia" panose="02040502050405020303" pitchFamily="18" charset="0"/>
              </a:rPr>
              <a:t>CRIMINALLY – </a:t>
            </a:r>
          </a:p>
          <a:p>
            <a:pPr marL="365125" indent="-1588" algn="just">
              <a:lnSpc>
                <a:spcPct val="80000"/>
              </a:lnSpc>
              <a:buClr>
                <a:srgbClr val="FF0000"/>
              </a:buClr>
              <a:buNone/>
            </a:pPr>
            <a:r>
              <a:rPr lang="en-GB" sz="2800" dirty="0">
                <a:latin typeface="Georgia" panose="02040502050405020303" pitchFamily="18" charset="0"/>
              </a:rPr>
              <a:t>exactly the same applies files, folders, images or any other data type can be retrieved by any computer connected to the Internet and shared by anyone who has the log-on information</a:t>
            </a:r>
            <a:endParaRPr lang="en-US" sz="2800" dirty="0">
              <a:latin typeface="Georgia" panose="02040502050405020303" pitchFamily="18"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A27F1DE2-6062-B8F8-0985-C7B522DE4434}"/>
              </a:ext>
            </a:extLst>
          </p:cNvPr>
          <p:cNvSpPr>
            <a:spLocks noGrp="1"/>
          </p:cNvSpPr>
          <p:nvPr>
            <p:ph type="title"/>
          </p:nvPr>
        </p:nvSpPr>
        <p:spPr>
          <a:xfrm>
            <a:off x="628650" y="1111624"/>
            <a:ext cx="7886700" cy="898606"/>
          </a:xfrm>
        </p:spPr>
        <p:txBody>
          <a:bodyPr>
            <a:normAutofit/>
          </a:bodyPr>
          <a:lstStyle/>
          <a:p>
            <a:pPr algn="ctr"/>
            <a:r>
              <a:rPr lang="en-US" sz="4000" b="1" dirty="0"/>
              <a:t>The Internet of Things</a:t>
            </a:r>
            <a:endParaRPr lang="en-US" dirty="0"/>
          </a:p>
        </p:txBody>
      </p:sp>
      <p:pic>
        <p:nvPicPr>
          <p:cNvPr id="48" name="Graphic 47" descr="Clipboard outline">
            <a:extLst>
              <a:ext uri="{FF2B5EF4-FFF2-40B4-BE49-F238E27FC236}">
                <a16:creationId xmlns:a16="http://schemas.microsoft.com/office/drawing/2014/main" id="{755911EA-F3CA-458F-AAB7-0B03572521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240190"/>
            <a:ext cx="3886200" cy="38862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Title 1">
            <a:extLst>
              <a:ext uri="{FF2B5EF4-FFF2-40B4-BE49-F238E27FC236}">
                <a16:creationId xmlns:a16="http://schemas.microsoft.com/office/drawing/2014/main" id="{ACC2CE6D-7FAF-28F9-86BE-E6D062793B79}"/>
              </a:ext>
            </a:extLst>
          </p:cNvPr>
          <p:cNvSpPr>
            <a:spLocks noGrp="1"/>
          </p:cNvSpPr>
          <p:nvPr>
            <p:ph type="title"/>
          </p:nvPr>
        </p:nvSpPr>
        <p:spPr>
          <a:xfrm>
            <a:off x="628650" y="1111624"/>
            <a:ext cx="7886700" cy="898606"/>
          </a:xfrm>
        </p:spPr>
        <p:txBody>
          <a:bodyPr>
            <a:normAutofit/>
          </a:bodyPr>
          <a:lstStyle/>
          <a:p>
            <a:pPr algn="ctr"/>
            <a:r>
              <a:rPr lang="en-US" sz="4000" b="1" dirty="0"/>
              <a:t>Typical Software</a:t>
            </a:r>
            <a:endParaRPr lang="en-US" dirty="0"/>
          </a:p>
        </p:txBody>
      </p:sp>
      <p:pic>
        <p:nvPicPr>
          <p:cNvPr id="51" name="Graphic 50" descr="Clipboard outline">
            <a:extLst>
              <a:ext uri="{FF2B5EF4-FFF2-40B4-BE49-F238E27FC236}">
                <a16:creationId xmlns:a16="http://schemas.microsoft.com/office/drawing/2014/main" id="{6D257E9F-A42D-4282-9C34-8F38E0BF99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114549"/>
            <a:ext cx="3886200" cy="3886200"/>
          </a:xfrm>
          <a:prstGeom prst="rect">
            <a:avLst/>
          </a:prstGeom>
        </p:spPr>
      </p:pic>
      <p:sp>
        <p:nvSpPr>
          <p:cNvPr id="50" name="TextBox 49"/>
          <p:cNvSpPr txBox="1"/>
          <p:nvPr/>
        </p:nvSpPr>
        <p:spPr>
          <a:xfrm>
            <a:off x="4629150" y="2114549"/>
            <a:ext cx="3886200" cy="4062414"/>
          </a:xfrm>
          <a:prstGeom prst="rect">
            <a:avLst/>
          </a:prstGeom>
        </p:spPr>
        <p:txBody>
          <a:bodyPr vert="horz" lIns="91440" tIns="45720" rIns="91440" bIns="45720" rtlCol="0">
            <a:normAutofit/>
          </a:bodyPr>
          <a:lstStyle/>
          <a:p>
            <a:pPr defTabSz="914400">
              <a:lnSpc>
                <a:spcPct val="90000"/>
              </a:lnSpc>
              <a:spcAft>
                <a:spcPts val="600"/>
              </a:spcAft>
            </a:pPr>
            <a:endParaRPr lang="en-US" sz="2400"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IoT </a:t>
            </a:r>
            <a:r>
              <a:rPr lang="mr-IN" dirty="0">
                <a:solidFill>
                  <a:srgbClr val="FFFFFF"/>
                </a:solidFill>
                <a:latin typeface="Helvetica" panose="020B0604020202020204" pitchFamily="34" charset="0"/>
              </a:rPr>
              <a:t>–</a:t>
            </a:r>
            <a:r>
              <a:rPr lang="en-US" dirty="0">
                <a:solidFill>
                  <a:srgbClr val="FFFFFF"/>
                </a:solidFill>
                <a:latin typeface="Helvetica" panose="020B0604020202020204" pitchFamily="34" charset="0"/>
              </a:rPr>
              <a:t> Internet of things</a:t>
            </a:r>
          </a:p>
        </p:txBody>
      </p:sp>
      <p:pic>
        <p:nvPicPr>
          <p:cNvPr id="4" name="Bild 3"/>
          <p:cNvPicPr>
            <a:picLocks noChangeAspect="1"/>
          </p:cNvPicPr>
          <p:nvPr/>
        </p:nvPicPr>
        <p:blipFill>
          <a:blip r:embed="rId3"/>
          <a:stretch>
            <a:fillRect/>
          </a:stretch>
        </p:blipFill>
        <p:spPr>
          <a:xfrm>
            <a:off x="1583266" y="1099578"/>
            <a:ext cx="6031991" cy="3904222"/>
          </a:xfrm>
          <a:prstGeom prst="rect">
            <a:avLst/>
          </a:prstGeom>
        </p:spPr>
      </p:pic>
      <p:sp>
        <p:nvSpPr>
          <p:cNvPr id="5" name="Textfeld 4"/>
          <p:cNvSpPr txBox="1"/>
          <p:nvPr/>
        </p:nvSpPr>
        <p:spPr>
          <a:xfrm>
            <a:off x="215154" y="5175999"/>
            <a:ext cx="8882404" cy="1200328"/>
          </a:xfrm>
          <a:prstGeom prst="rect">
            <a:avLst/>
          </a:prstGeom>
          <a:noFill/>
        </p:spPr>
        <p:txBody>
          <a:bodyPr wrap="square" rtlCol="0">
            <a:spAutoFit/>
          </a:bodyPr>
          <a:lstStyle/>
          <a:p>
            <a:pPr marL="285750" indent="-285750">
              <a:buFont typeface="Arial"/>
              <a:buChar char="•"/>
            </a:pPr>
            <a:r>
              <a:rPr lang="en-US" sz="2400" dirty="0"/>
              <a:t>Every device is connected to the Internet and addressable </a:t>
            </a:r>
            <a:br>
              <a:rPr lang="en-US" sz="2400" dirty="0"/>
            </a:br>
            <a:r>
              <a:rPr lang="en-US" sz="2400" dirty="0"/>
              <a:t>via its’ own IP(v6) address</a:t>
            </a:r>
          </a:p>
          <a:p>
            <a:pPr marL="285750" indent="-285750">
              <a:buFont typeface="Arial"/>
              <a:buChar char="•"/>
            </a:pPr>
            <a:r>
              <a:rPr lang="en-US" sz="2400" dirty="0"/>
              <a:t>Devices communicate with their owners and with each others</a:t>
            </a:r>
          </a:p>
        </p:txBody>
      </p:sp>
    </p:spTree>
    <p:extLst>
      <p:ext uri="{BB962C8B-B14F-4D97-AF65-F5344CB8AC3E}">
        <p14:creationId xmlns:p14="http://schemas.microsoft.com/office/powerpoint/2010/main" val="177094430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06824" y="113273"/>
            <a:ext cx="8229600" cy="860293"/>
          </a:xfrm>
          <a:ln/>
        </p:spPr>
        <p:txBody>
          <a:bodyPr anchor="ctr">
            <a:normAutofit/>
          </a:bodyPr>
          <a:lstStyle/>
          <a:p>
            <a:pPr algn="r"/>
            <a:r>
              <a:rPr lang="en-US">
                <a:solidFill>
                  <a:srgbClr val="FFFFFF"/>
                </a:solidFill>
                <a:latin typeface="Helvetica" panose="020B0604020202020204" pitchFamily="34" charset="0"/>
              </a:rPr>
              <a:t>IoT </a:t>
            </a:r>
            <a:r>
              <a:rPr lang="mr-IN">
                <a:solidFill>
                  <a:srgbClr val="FFFFFF"/>
                </a:solidFill>
                <a:latin typeface="Helvetica" panose="020B0604020202020204" pitchFamily="34" charset="0"/>
              </a:rPr>
              <a:t>–</a:t>
            </a:r>
            <a:r>
              <a:rPr lang="en-US">
                <a:solidFill>
                  <a:srgbClr val="FFFFFF"/>
                </a:solidFill>
                <a:latin typeface="Helvetica" panose="020B0604020202020204" pitchFamily="34" charset="0"/>
              </a:rPr>
              <a:t> Internet of things</a:t>
            </a:r>
          </a:p>
        </p:txBody>
      </p:sp>
      <p:pic>
        <p:nvPicPr>
          <p:cNvPr id="4" name="Bild 3"/>
          <p:cNvPicPr>
            <a:picLocks noChangeAspect="1"/>
          </p:cNvPicPr>
          <p:nvPr/>
        </p:nvPicPr>
        <p:blipFill>
          <a:blip r:embed="rId3"/>
          <a:stretch>
            <a:fillRect/>
          </a:stretch>
        </p:blipFill>
        <p:spPr>
          <a:xfrm>
            <a:off x="33931" y="2262935"/>
            <a:ext cx="3940423" cy="2550449"/>
          </a:xfrm>
          <a:prstGeom prst="rect">
            <a:avLst/>
          </a:prstGeom>
        </p:spPr>
      </p:pic>
      <p:sp>
        <p:nvSpPr>
          <p:cNvPr id="5" name="Textfeld 4"/>
          <p:cNvSpPr txBox="1"/>
          <p:nvPr/>
        </p:nvSpPr>
        <p:spPr>
          <a:xfrm>
            <a:off x="3792072" y="1219200"/>
            <a:ext cx="5038164" cy="4524315"/>
          </a:xfrm>
          <a:prstGeom prst="rect">
            <a:avLst/>
          </a:prstGeom>
          <a:noFill/>
        </p:spPr>
        <p:txBody>
          <a:bodyPr wrap="square" rtlCol="0">
            <a:spAutoFit/>
          </a:bodyPr>
          <a:lstStyle/>
          <a:p>
            <a:pPr algn="just"/>
            <a:r>
              <a:rPr lang="en-US" sz="3200" b="1" dirty="0"/>
              <a:t>Challenges:</a:t>
            </a:r>
          </a:p>
          <a:p>
            <a:pPr algn="just"/>
            <a:endParaRPr lang="en-US" sz="3200" b="1" dirty="0"/>
          </a:p>
          <a:p>
            <a:pPr marL="442913" lvl="1" indent="-285750" algn="just">
              <a:buFont typeface="Arial"/>
              <a:buChar char="•"/>
            </a:pPr>
            <a:r>
              <a:rPr lang="en-US" sz="3200" dirty="0"/>
              <a:t>Devices become targets </a:t>
            </a:r>
            <a:br>
              <a:rPr lang="en-US" sz="3200" dirty="0"/>
            </a:br>
            <a:r>
              <a:rPr lang="en-US" sz="3200" dirty="0"/>
              <a:t>-&gt; almost impossible to secure all devices</a:t>
            </a:r>
            <a:br>
              <a:rPr lang="en-US" sz="3200" dirty="0"/>
            </a:br>
            <a:endParaRPr lang="en-US" sz="3200" dirty="0"/>
          </a:p>
          <a:p>
            <a:pPr marL="533400" lvl="1" indent="-285750">
              <a:buFont typeface="Arial"/>
              <a:buChar char="•"/>
              <a:tabLst>
                <a:tab pos="447675" algn="l"/>
              </a:tabLst>
            </a:pPr>
            <a:r>
              <a:rPr lang="en-US" sz="3200" dirty="0"/>
              <a:t>Masses of compromised devices can be used as botnets (e.g. </a:t>
            </a:r>
            <a:r>
              <a:rPr lang="en-US" sz="3200" dirty="0" err="1"/>
              <a:t>Mirai</a:t>
            </a:r>
            <a:r>
              <a:rPr lang="en-US" sz="3200" dirty="0"/>
              <a:t>)</a:t>
            </a:r>
          </a:p>
        </p:txBody>
      </p:sp>
    </p:spTree>
    <p:extLst>
      <p:ext uri="{BB962C8B-B14F-4D97-AF65-F5344CB8AC3E}">
        <p14:creationId xmlns:p14="http://schemas.microsoft.com/office/powerpoint/2010/main" val="251891818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6240E7E7-81D4-31BA-53F2-2672B762CD67}"/>
              </a:ext>
            </a:extLst>
          </p:cNvPr>
          <p:cNvSpPr>
            <a:spLocks noGrp="1"/>
          </p:cNvSpPr>
          <p:nvPr>
            <p:ph type="title"/>
          </p:nvPr>
        </p:nvSpPr>
        <p:spPr>
          <a:xfrm>
            <a:off x="628650" y="1111624"/>
            <a:ext cx="7886700" cy="898606"/>
          </a:xfrm>
        </p:spPr>
        <p:txBody>
          <a:bodyPr/>
          <a:lstStyle/>
          <a:p>
            <a:pPr algn="ctr"/>
            <a:r>
              <a:rPr lang="en-US" dirty="0"/>
              <a:t>The “Dead Letter” Box</a:t>
            </a:r>
          </a:p>
        </p:txBody>
      </p:sp>
      <p:pic>
        <p:nvPicPr>
          <p:cNvPr id="48" name="Graphic 47" descr="Clipboard outline">
            <a:extLst>
              <a:ext uri="{FF2B5EF4-FFF2-40B4-BE49-F238E27FC236}">
                <a16:creationId xmlns:a16="http://schemas.microsoft.com/office/drawing/2014/main" id="{64573812-F7CF-4A20-8213-BA6D300EB25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202655"/>
            <a:ext cx="3886200" cy="3886200"/>
          </a:xfrm>
          <a:prstGeom prst="rect">
            <a:avLst/>
          </a:prstGeom>
        </p:spPr>
      </p:pic>
    </p:spTree>
    <p:extLst>
      <p:ext uri="{BB962C8B-B14F-4D97-AF65-F5344CB8AC3E}">
        <p14:creationId xmlns:p14="http://schemas.microsoft.com/office/powerpoint/2010/main" val="84948943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806824" y="113273"/>
            <a:ext cx="8229600" cy="860293"/>
          </a:xfrm>
          <a:ln/>
        </p:spPr>
        <p:txBody>
          <a:bodyPr anchor="ctr">
            <a:normAutofit/>
          </a:bodyPr>
          <a:lstStyle/>
          <a:p>
            <a:pPr algn="r"/>
            <a:r>
              <a:rPr lang="en-GB" dirty="0">
                <a:solidFill>
                  <a:srgbClr val="FFFFFF"/>
                </a:solidFill>
                <a:latin typeface="Helvetica" panose="020B0604020202020204" pitchFamily="34" charset="0"/>
              </a:rPr>
              <a:t>Hotmail ‘dead letter box’</a:t>
            </a:r>
          </a:p>
        </p:txBody>
      </p:sp>
      <p:sp>
        <p:nvSpPr>
          <p:cNvPr id="83971" name="Rectangle 3"/>
          <p:cNvSpPr>
            <a:spLocks noGrp="1" noChangeArrowheads="1"/>
          </p:cNvSpPr>
          <p:nvPr>
            <p:ph idx="1"/>
          </p:nvPr>
        </p:nvSpPr>
        <p:spPr>
          <a:xfrm>
            <a:off x="457200" y="1066800"/>
            <a:ext cx="8351837" cy="5000660"/>
          </a:xfrm>
        </p:spPr>
        <p:txBody>
          <a:bodyPr>
            <a:normAutofit lnSpcReduction="10000"/>
          </a:bodyPr>
          <a:lstStyle/>
          <a:p>
            <a:pPr algn="just"/>
            <a:r>
              <a:rPr lang="en-GB" sz="2400" dirty="0">
                <a:latin typeface="Georgia" panose="02040502050405020303" pitchFamily="18" charset="0"/>
              </a:rPr>
              <a:t>Open up your Hotmail /</a:t>
            </a:r>
            <a:r>
              <a:rPr lang="en-GB" sz="2400" dirty="0" err="1">
                <a:latin typeface="Georgia" panose="02040502050405020303" pitchFamily="18" charset="0"/>
              </a:rPr>
              <a:t>Livemail</a:t>
            </a:r>
            <a:r>
              <a:rPr lang="en-GB" sz="2400" dirty="0">
                <a:latin typeface="Georgia" panose="02040502050405020303" pitchFamily="18" charset="0"/>
              </a:rPr>
              <a:t> account </a:t>
            </a:r>
            <a:r>
              <a:rPr lang="en-GB" sz="2400" i="1" dirty="0">
                <a:latin typeface="Georgia" panose="02040502050405020303" pitchFamily="18" charset="0"/>
              </a:rPr>
              <a:t>(or indeed any free web-mail)</a:t>
            </a:r>
          </a:p>
          <a:p>
            <a:pPr algn="just"/>
            <a:endParaRPr lang="en-GB" sz="1000" i="1" dirty="0">
              <a:latin typeface="Georgia" panose="02040502050405020303" pitchFamily="18" charset="0"/>
            </a:endParaRPr>
          </a:p>
          <a:p>
            <a:pPr algn="just"/>
            <a:r>
              <a:rPr lang="en-GB" sz="2400" dirty="0">
                <a:latin typeface="Georgia" panose="02040502050405020303" pitchFamily="18" charset="0"/>
              </a:rPr>
              <a:t>Type a message including the ‘secret’ info</a:t>
            </a:r>
          </a:p>
          <a:p>
            <a:pPr algn="just"/>
            <a:endParaRPr lang="en-GB" sz="1000" dirty="0">
              <a:latin typeface="Georgia" panose="02040502050405020303" pitchFamily="18" charset="0"/>
            </a:endParaRPr>
          </a:p>
          <a:p>
            <a:pPr algn="just"/>
            <a:r>
              <a:rPr lang="en-GB" sz="2400" dirty="0">
                <a:latin typeface="Georgia" panose="02040502050405020303" pitchFamily="18" charset="0"/>
              </a:rPr>
              <a:t>Add attachments – if you need to</a:t>
            </a:r>
          </a:p>
          <a:p>
            <a:pPr algn="just"/>
            <a:endParaRPr lang="en-GB" sz="1000" dirty="0">
              <a:latin typeface="Georgia" panose="02040502050405020303" pitchFamily="18" charset="0"/>
            </a:endParaRPr>
          </a:p>
          <a:p>
            <a:pPr algn="just"/>
            <a:r>
              <a:rPr lang="en-GB" sz="2400" dirty="0">
                <a:latin typeface="Georgia" panose="02040502050405020303" pitchFamily="18" charset="0"/>
              </a:rPr>
              <a:t>Don’t send it, just save it as a draft</a:t>
            </a:r>
          </a:p>
          <a:p>
            <a:pPr algn="just"/>
            <a:endParaRPr lang="en-GB" sz="1000" dirty="0">
              <a:latin typeface="Georgia" panose="02040502050405020303" pitchFamily="18" charset="0"/>
            </a:endParaRPr>
          </a:p>
          <a:p>
            <a:pPr algn="just"/>
            <a:r>
              <a:rPr lang="en-GB" sz="2400" dirty="0">
                <a:latin typeface="Georgia" panose="02040502050405020303" pitchFamily="18" charset="0"/>
              </a:rPr>
              <a:t>Now share your log-on details with someone else</a:t>
            </a:r>
          </a:p>
          <a:p>
            <a:pPr algn="just"/>
            <a:endParaRPr lang="en-GB" sz="1000" dirty="0">
              <a:latin typeface="Georgia" panose="02040502050405020303" pitchFamily="18" charset="0"/>
            </a:endParaRPr>
          </a:p>
          <a:p>
            <a:pPr algn="just"/>
            <a:r>
              <a:rPr lang="en-GB" sz="2400" dirty="0">
                <a:latin typeface="Georgia" panose="02040502050405020303" pitchFamily="18" charset="0"/>
              </a:rPr>
              <a:t>They log on, read the message and delete it</a:t>
            </a:r>
          </a:p>
          <a:p>
            <a:pPr algn="just"/>
            <a:endParaRPr lang="en-GB" sz="1000" dirty="0">
              <a:latin typeface="Georgia" panose="02040502050405020303" pitchFamily="18" charset="0"/>
            </a:endParaRPr>
          </a:p>
          <a:p>
            <a:pPr algn="just"/>
            <a:r>
              <a:rPr lang="en-GB" sz="2400" dirty="0">
                <a:latin typeface="Georgia" panose="02040502050405020303" pitchFamily="18" charset="0"/>
              </a:rPr>
              <a:t>It was never sent, for a time was just a insignificant draft in your folder – so virtually untraceable</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343F4133-BEF5-7BAC-A493-E21019C90384}"/>
              </a:ext>
            </a:extLst>
          </p:cNvPr>
          <p:cNvSpPr>
            <a:spLocks noGrp="1"/>
          </p:cNvSpPr>
          <p:nvPr>
            <p:ph type="title"/>
          </p:nvPr>
        </p:nvSpPr>
        <p:spPr>
          <a:xfrm>
            <a:off x="628650" y="1111624"/>
            <a:ext cx="7886700" cy="898606"/>
          </a:xfrm>
        </p:spPr>
        <p:txBody>
          <a:bodyPr/>
          <a:lstStyle/>
          <a:p>
            <a:pPr algn="ctr"/>
            <a:r>
              <a:rPr lang="en-US" dirty="0"/>
              <a:t>Peer-to-Peer</a:t>
            </a:r>
          </a:p>
        </p:txBody>
      </p:sp>
      <p:pic>
        <p:nvPicPr>
          <p:cNvPr id="48" name="Graphic 47" descr="Clipboard outline">
            <a:extLst>
              <a:ext uri="{FF2B5EF4-FFF2-40B4-BE49-F238E27FC236}">
                <a16:creationId xmlns:a16="http://schemas.microsoft.com/office/drawing/2014/main" id="{9534BC80-BCD1-4DC5-94C2-314C6059D4F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28900" y="2236379"/>
            <a:ext cx="3886200" cy="3886200"/>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Peer to Peer</a:t>
            </a:r>
          </a:p>
        </p:txBody>
      </p:sp>
      <p:sp>
        <p:nvSpPr>
          <p:cNvPr id="3" name="Content Placeholder 2"/>
          <p:cNvSpPr>
            <a:spLocks noGrp="1"/>
          </p:cNvSpPr>
          <p:nvPr>
            <p:ph idx="1"/>
          </p:nvPr>
        </p:nvSpPr>
        <p:spPr>
          <a:xfrm>
            <a:off x="457200" y="1286359"/>
            <a:ext cx="8229600" cy="5404953"/>
          </a:xfrm>
        </p:spPr>
        <p:txBody>
          <a:bodyPr>
            <a:normAutofit lnSpcReduction="10000"/>
          </a:bodyPr>
          <a:lstStyle/>
          <a:p>
            <a:r>
              <a:rPr lang="en-GB" dirty="0">
                <a:latin typeface="Georgia" panose="02040502050405020303" pitchFamily="18" charset="0"/>
              </a:rPr>
              <a:t>Peer to Peer services have for many years allowed the </a:t>
            </a:r>
            <a:r>
              <a:rPr lang="en-GB" b="1" dirty="0">
                <a:latin typeface="Georgia" panose="02040502050405020303" pitchFamily="18" charset="0"/>
              </a:rPr>
              <a:t>transfer of illegal files as well as files that are subject to intellectual property rights</a:t>
            </a:r>
            <a:r>
              <a:rPr lang="en-GB" dirty="0">
                <a:latin typeface="Georgia" panose="02040502050405020303" pitchFamily="18" charset="0"/>
              </a:rPr>
              <a:t>.  </a:t>
            </a:r>
          </a:p>
          <a:p>
            <a:endParaRPr lang="en-GB" dirty="0">
              <a:latin typeface="Georgia" panose="02040502050405020303" pitchFamily="18" charset="0"/>
            </a:endParaRPr>
          </a:p>
          <a:p>
            <a:r>
              <a:rPr lang="en-GB" dirty="0">
                <a:latin typeface="Georgia" panose="02040502050405020303" pitchFamily="18" charset="0"/>
              </a:rPr>
              <a:t>Peer to peer clients have been popular among criminal groups involved in these activities. </a:t>
            </a:r>
          </a:p>
          <a:p>
            <a:r>
              <a:rPr lang="en-GB" dirty="0">
                <a:latin typeface="Georgia" panose="02040502050405020303" pitchFamily="18" charset="0"/>
              </a:rPr>
              <a:t>First generation peer-to-peer architecture worked on the principle of using a centralised server to which people connected in order to download files.  This made identification of those offering illegal services fairly easy to locate and close down.  </a:t>
            </a:r>
          </a:p>
          <a:p>
            <a:r>
              <a:rPr lang="en-GB" dirty="0">
                <a:latin typeface="Georgia" panose="02040502050405020303" pitchFamily="18" charset="0"/>
              </a:rPr>
              <a:t>Second generation peer to peer clients use different methods of connectivity from those that hold lists of available files to make searching easier to those that act as </a:t>
            </a:r>
            <a:r>
              <a:rPr lang="en-GB" dirty="0" err="1">
                <a:latin typeface="Georgia" panose="02040502050405020303" pitchFamily="18" charset="0"/>
              </a:rPr>
              <a:t>supernodes</a:t>
            </a:r>
            <a:r>
              <a:rPr lang="en-GB" dirty="0">
                <a:latin typeface="Georgia" panose="02040502050405020303" pitchFamily="18" charset="0"/>
              </a:rPr>
              <a:t> that identify where files are available.  </a:t>
            </a:r>
          </a:p>
          <a:p>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98125F83-9ADA-5D7B-1BE0-D31A12CC7666}"/>
              </a:ext>
            </a:extLst>
          </p:cNvPr>
          <p:cNvSpPr>
            <a:spLocks noGrp="1"/>
          </p:cNvSpPr>
          <p:nvPr>
            <p:ph type="title"/>
          </p:nvPr>
        </p:nvSpPr>
        <p:spPr>
          <a:xfrm>
            <a:off x="628650" y="1111624"/>
            <a:ext cx="7886700" cy="898606"/>
          </a:xfrm>
        </p:spPr>
        <p:txBody>
          <a:bodyPr/>
          <a:lstStyle/>
          <a:p>
            <a:pPr algn="ctr"/>
            <a:r>
              <a:rPr lang="en-US" dirty="0"/>
              <a:t>Newsgroups</a:t>
            </a:r>
          </a:p>
        </p:txBody>
      </p:sp>
      <p:pic>
        <p:nvPicPr>
          <p:cNvPr id="48" name="Graphic 47" descr="Clipboard outline">
            <a:extLst>
              <a:ext uri="{FF2B5EF4-FFF2-40B4-BE49-F238E27FC236}">
                <a16:creationId xmlns:a16="http://schemas.microsoft.com/office/drawing/2014/main" id="{CBD9263B-C00B-4CC3-BA98-3CAEDE4BE4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240190"/>
            <a:ext cx="3886200" cy="3886200"/>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06824" y="113273"/>
            <a:ext cx="8229600" cy="860293"/>
          </a:xfrm>
          <a:noFill/>
          <a:ln/>
        </p:spPr>
        <p:txBody>
          <a:bodyPr anchor="ctr">
            <a:normAutofit/>
          </a:bodyPr>
          <a:lstStyle/>
          <a:p>
            <a:pPr algn="r" eaLnBrk="1" hangingPunct="1"/>
            <a:r>
              <a:rPr lang="en-GB" dirty="0">
                <a:solidFill>
                  <a:srgbClr val="FFFFFF"/>
                </a:solidFill>
                <a:latin typeface="Helvetica" panose="020B0604020202020204" pitchFamily="34" charset="0"/>
              </a:rPr>
              <a:t>Usenet News</a:t>
            </a:r>
          </a:p>
        </p:txBody>
      </p:sp>
      <p:sp>
        <p:nvSpPr>
          <p:cNvPr id="83971" name="Rectangle 3"/>
          <p:cNvSpPr>
            <a:spLocks noGrp="1" noChangeArrowheads="1"/>
          </p:cNvSpPr>
          <p:nvPr>
            <p:ph idx="1"/>
          </p:nvPr>
        </p:nvSpPr>
        <p:spPr>
          <a:xfrm>
            <a:off x="428596" y="1308846"/>
            <a:ext cx="8077200" cy="5120549"/>
          </a:xfrm>
          <a:noFill/>
        </p:spPr>
        <p:txBody>
          <a:bodyPr/>
          <a:lstStyle/>
          <a:p>
            <a:pPr marL="365125" indent="-1588" algn="just" eaLnBrk="1" hangingPunct="1">
              <a:lnSpc>
                <a:spcPct val="110000"/>
              </a:lnSpc>
              <a:buClr>
                <a:srgbClr val="FF0000"/>
              </a:buClr>
              <a:buNone/>
            </a:pPr>
            <a:r>
              <a:rPr lang="en-US" b="1" dirty="0">
                <a:latin typeface="Georgia" panose="02040502050405020303" pitchFamily="18" charset="0"/>
              </a:rPr>
              <a:t>Usenet stands for "User's Network“ often referred to as “newsgroups“</a:t>
            </a:r>
          </a:p>
          <a:p>
            <a:pPr lvl="1" algn="just">
              <a:lnSpc>
                <a:spcPct val="110000"/>
              </a:lnSpc>
              <a:buClr>
                <a:srgbClr val="FF0000"/>
              </a:buClr>
              <a:buNone/>
            </a:pPr>
            <a:endParaRPr lang="en-US" sz="1200" b="1" dirty="0">
              <a:latin typeface="Georgia" panose="02040502050405020303" pitchFamily="18" charset="0"/>
            </a:endParaRPr>
          </a:p>
          <a:p>
            <a:pPr algn="just" eaLnBrk="1" hangingPunct="1">
              <a:lnSpc>
                <a:spcPct val="110000"/>
              </a:lnSpc>
            </a:pPr>
            <a:r>
              <a:rPr lang="en-US" dirty="0">
                <a:latin typeface="Georgia" panose="02040502050405020303" pitchFamily="18" charset="0"/>
              </a:rPr>
              <a:t>Usenet consists of thousands of virtual bulletin boards on different subjects</a:t>
            </a:r>
          </a:p>
          <a:p>
            <a:pPr lvl="1" algn="just" eaLnBrk="1" hangingPunct="1">
              <a:lnSpc>
                <a:spcPct val="110000"/>
              </a:lnSpc>
            </a:pPr>
            <a:r>
              <a:rPr lang="en-US" dirty="0">
                <a:latin typeface="Georgia" panose="02040502050405020303" pitchFamily="18" charset="0"/>
              </a:rPr>
              <a:t>Available on the Internet around the world</a:t>
            </a:r>
          </a:p>
          <a:p>
            <a:pPr algn="just" eaLnBrk="1" hangingPunct="1">
              <a:lnSpc>
                <a:spcPct val="110000"/>
              </a:lnSpc>
            </a:pPr>
            <a:r>
              <a:rPr lang="en-US" dirty="0">
                <a:latin typeface="Georgia" panose="02040502050405020303" pitchFamily="18" charset="0"/>
              </a:rPr>
              <a:t>Anyone with access to the Internet can:</a:t>
            </a:r>
          </a:p>
          <a:p>
            <a:pPr lvl="1" algn="just" eaLnBrk="1" hangingPunct="1">
              <a:lnSpc>
                <a:spcPct val="110000"/>
              </a:lnSpc>
            </a:pPr>
            <a:r>
              <a:rPr lang="en-US" dirty="0">
                <a:latin typeface="Georgia" panose="02040502050405020303" pitchFamily="18" charset="0"/>
              </a:rPr>
              <a:t>Post a message to any Usenet newsgroup</a:t>
            </a:r>
          </a:p>
          <a:p>
            <a:pPr lvl="1" algn="just" eaLnBrk="1" hangingPunct="1">
              <a:lnSpc>
                <a:spcPct val="110000"/>
              </a:lnSpc>
            </a:pPr>
            <a:r>
              <a:rPr lang="en-US" dirty="0">
                <a:latin typeface="Georgia" panose="02040502050405020303" pitchFamily="18" charset="0"/>
              </a:rPr>
              <a:t>Read any message</a:t>
            </a:r>
          </a:p>
          <a:p>
            <a:pPr lvl="1" algn="just" eaLnBrk="1" hangingPunct="1">
              <a:lnSpc>
                <a:spcPct val="110000"/>
              </a:lnSpc>
            </a:pPr>
            <a:r>
              <a:rPr lang="en-US" dirty="0">
                <a:latin typeface="Georgia" panose="02040502050405020303" pitchFamily="18" charset="0"/>
              </a:rPr>
              <a:t>Post a response to any message</a:t>
            </a:r>
            <a:endParaRPr lang="en-GB" dirty="0">
              <a:latin typeface="Georgia" panose="02040502050405020303"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3971">
                                            <p:txEl>
                                              <p:pRg st="0" end="0"/>
                                            </p:txEl>
                                          </p:spTgt>
                                        </p:tgtEl>
                                        <p:attrNameLst>
                                          <p:attrName>style.visibility</p:attrName>
                                        </p:attrNameLst>
                                      </p:cBhvr>
                                      <p:to>
                                        <p:strVal val="visible"/>
                                      </p:to>
                                    </p:set>
                                    <p:animEffect transition="in" filter="dissolve">
                                      <p:cBhvr>
                                        <p:cTn id="7" dur="500"/>
                                        <p:tgtEl>
                                          <p:spTgt spid="8397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3971">
                                            <p:txEl>
                                              <p:pRg st="2" end="2"/>
                                            </p:txEl>
                                          </p:spTgt>
                                        </p:tgtEl>
                                        <p:attrNameLst>
                                          <p:attrName>style.visibility</p:attrName>
                                        </p:attrNameLst>
                                      </p:cBhvr>
                                      <p:to>
                                        <p:strVal val="visible"/>
                                      </p:to>
                                    </p:set>
                                    <p:animEffect transition="in" filter="dissolve">
                                      <p:cBhvr>
                                        <p:cTn id="12" dur="500"/>
                                        <p:tgtEl>
                                          <p:spTgt spid="83971">
                                            <p:txEl>
                                              <p:pRg st="2" end="2"/>
                                            </p:txEl>
                                          </p:spTgt>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3971">
                                            <p:txEl>
                                              <p:pRg st="3" end="3"/>
                                            </p:txEl>
                                          </p:spTgt>
                                        </p:tgtEl>
                                        <p:attrNameLst>
                                          <p:attrName>style.visibility</p:attrName>
                                        </p:attrNameLst>
                                      </p:cBhvr>
                                      <p:to>
                                        <p:strVal val="visible"/>
                                      </p:to>
                                    </p:set>
                                    <p:animEffect transition="in" filter="dissolve">
                                      <p:cBhvr>
                                        <p:cTn id="15" dur="500"/>
                                        <p:tgtEl>
                                          <p:spTgt spid="83971">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83971">
                                            <p:txEl>
                                              <p:pRg st="4" end="4"/>
                                            </p:txEl>
                                          </p:spTgt>
                                        </p:tgtEl>
                                        <p:attrNameLst>
                                          <p:attrName>style.visibility</p:attrName>
                                        </p:attrNameLst>
                                      </p:cBhvr>
                                      <p:to>
                                        <p:strVal val="visible"/>
                                      </p:to>
                                    </p:set>
                                    <p:animEffect transition="in" filter="dissolve">
                                      <p:cBhvr>
                                        <p:cTn id="20" dur="500"/>
                                        <p:tgtEl>
                                          <p:spTgt spid="83971">
                                            <p:txEl>
                                              <p:pRg st="4" end="4"/>
                                            </p:txEl>
                                          </p:spTgt>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83971">
                                            <p:txEl>
                                              <p:pRg st="5" end="5"/>
                                            </p:txEl>
                                          </p:spTgt>
                                        </p:tgtEl>
                                        <p:attrNameLst>
                                          <p:attrName>style.visibility</p:attrName>
                                        </p:attrNameLst>
                                      </p:cBhvr>
                                      <p:to>
                                        <p:strVal val="visible"/>
                                      </p:to>
                                    </p:set>
                                    <p:animEffect transition="in" filter="dissolve">
                                      <p:cBhvr>
                                        <p:cTn id="23" dur="500"/>
                                        <p:tgtEl>
                                          <p:spTgt spid="83971">
                                            <p:txEl>
                                              <p:pRg st="5" end="5"/>
                                            </p:txEl>
                                          </p:spTgt>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83971">
                                            <p:txEl>
                                              <p:pRg st="6" end="6"/>
                                            </p:txEl>
                                          </p:spTgt>
                                        </p:tgtEl>
                                        <p:attrNameLst>
                                          <p:attrName>style.visibility</p:attrName>
                                        </p:attrNameLst>
                                      </p:cBhvr>
                                      <p:to>
                                        <p:strVal val="visible"/>
                                      </p:to>
                                    </p:set>
                                    <p:animEffect transition="in" filter="dissolve">
                                      <p:cBhvr>
                                        <p:cTn id="26" dur="500"/>
                                        <p:tgtEl>
                                          <p:spTgt spid="83971">
                                            <p:txEl>
                                              <p:pRg st="6" end="6"/>
                                            </p:txEl>
                                          </p:spTgt>
                                        </p:tgtEl>
                                      </p:cBhvr>
                                    </p:animEffect>
                                  </p:childTnLst>
                                </p:cTn>
                              </p:par>
                              <p:par>
                                <p:cTn id="27" presetID="9" presetClass="entr" presetSubtype="0" fill="hold" grpId="0" nodeType="withEffect">
                                  <p:stCondLst>
                                    <p:cond delay="0"/>
                                  </p:stCondLst>
                                  <p:childTnLst>
                                    <p:set>
                                      <p:cBhvr>
                                        <p:cTn id="28" dur="1" fill="hold">
                                          <p:stCondLst>
                                            <p:cond delay="0"/>
                                          </p:stCondLst>
                                        </p:cTn>
                                        <p:tgtEl>
                                          <p:spTgt spid="83971">
                                            <p:txEl>
                                              <p:pRg st="7" end="7"/>
                                            </p:txEl>
                                          </p:spTgt>
                                        </p:tgtEl>
                                        <p:attrNameLst>
                                          <p:attrName>style.visibility</p:attrName>
                                        </p:attrNameLst>
                                      </p:cBhvr>
                                      <p:to>
                                        <p:strVal val="visible"/>
                                      </p:to>
                                    </p:set>
                                    <p:animEffect transition="in" filter="dissolve">
                                      <p:cBhvr>
                                        <p:cTn id="29" dur="500"/>
                                        <p:tgtEl>
                                          <p:spTgt spid="8397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1" grpId="0" build="p"/>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Title 1">
            <a:extLst>
              <a:ext uri="{FF2B5EF4-FFF2-40B4-BE49-F238E27FC236}">
                <a16:creationId xmlns:a16="http://schemas.microsoft.com/office/drawing/2014/main" id="{2835C966-E467-6D4C-0D3D-E1985669B0B4}"/>
              </a:ext>
            </a:extLst>
          </p:cNvPr>
          <p:cNvSpPr>
            <a:spLocks noGrp="1"/>
          </p:cNvSpPr>
          <p:nvPr>
            <p:ph type="title"/>
          </p:nvPr>
        </p:nvSpPr>
        <p:spPr>
          <a:xfrm>
            <a:off x="628650" y="1111624"/>
            <a:ext cx="7886700" cy="898606"/>
          </a:xfrm>
        </p:spPr>
        <p:txBody>
          <a:bodyPr/>
          <a:lstStyle/>
          <a:p>
            <a:pPr algn="ctr"/>
            <a:r>
              <a:rPr lang="en-US" dirty="0"/>
              <a:t>File Transfer Protocol </a:t>
            </a:r>
          </a:p>
        </p:txBody>
      </p:sp>
      <p:pic>
        <p:nvPicPr>
          <p:cNvPr id="48" name="Graphic 47" descr="Clipboard outline">
            <a:extLst>
              <a:ext uri="{FF2B5EF4-FFF2-40B4-BE49-F238E27FC236}">
                <a16:creationId xmlns:a16="http://schemas.microsoft.com/office/drawing/2014/main" id="{C6051120-121C-41DB-A225-0DED07FC2F2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28900" y="2240190"/>
            <a:ext cx="3886200" cy="38862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6824" y="113273"/>
            <a:ext cx="8229600" cy="860293"/>
          </a:xfrm>
          <a:ln/>
        </p:spPr>
        <p:txBody>
          <a:bodyPr anchor="ctr">
            <a:normAutofit/>
          </a:bodyPr>
          <a:lstStyle/>
          <a:p>
            <a:pPr algn="r"/>
            <a:r>
              <a:rPr lang="en-US" dirty="0">
                <a:solidFill>
                  <a:srgbClr val="FFFFFF"/>
                </a:solidFill>
                <a:latin typeface="Helvetica" panose="020B0604020202020204" pitchFamily="34" charset="0"/>
              </a:rPr>
              <a:t>File Transfer Protocol </a:t>
            </a:r>
          </a:p>
        </p:txBody>
      </p:sp>
      <p:sp>
        <p:nvSpPr>
          <p:cNvPr id="3" name="Content Placeholder 2"/>
          <p:cNvSpPr>
            <a:spLocks noGrp="1"/>
          </p:cNvSpPr>
          <p:nvPr>
            <p:ph idx="1"/>
          </p:nvPr>
        </p:nvSpPr>
        <p:spPr>
          <a:xfrm>
            <a:off x="457200" y="1227668"/>
            <a:ext cx="8229600" cy="4898496"/>
          </a:xfrm>
        </p:spPr>
        <p:txBody>
          <a:bodyPr>
            <a:normAutofit/>
          </a:bodyPr>
          <a:lstStyle/>
          <a:p>
            <a:r>
              <a:rPr lang="en-US" dirty="0">
                <a:latin typeface="Georgia" panose="02040502050405020303" pitchFamily="18" charset="0"/>
              </a:rPr>
              <a:t>FTP is a powerful protocol that allows the </a:t>
            </a:r>
            <a:r>
              <a:rPr lang="en-US" b="1" dirty="0">
                <a:latin typeface="Georgia" panose="02040502050405020303" pitchFamily="18" charset="0"/>
              </a:rPr>
              <a:t>transfer of files from one computer to another</a:t>
            </a:r>
            <a:r>
              <a:rPr lang="en-US" dirty="0">
                <a:latin typeface="Georgia" panose="02040502050405020303" pitchFamily="18" charset="0"/>
              </a:rPr>
              <a:t>. </a:t>
            </a:r>
          </a:p>
          <a:p>
            <a:r>
              <a:rPr lang="en-US" dirty="0">
                <a:latin typeface="Georgia" panose="02040502050405020303" pitchFamily="18" charset="0"/>
              </a:rPr>
              <a:t>It works on a client/server basis with an FTP programme installed on the client allowing the user to interact with a server in order to gain access to the services and information on the server. </a:t>
            </a:r>
          </a:p>
          <a:p>
            <a:r>
              <a:rPr lang="en-US" dirty="0">
                <a:latin typeface="Georgia" panose="02040502050405020303" pitchFamily="18" charset="0"/>
              </a:rPr>
              <a:t>When a user wishes to transfer a file a TCP connection is create to the target system. User ID and password are allowed to be transmitted and the user is allowed to specify the files and the action required.  </a:t>
            </a:r>
          </a:p>
          <a:p>
            <a:r>
              <a:rPr lang="en-US" dirty="0">
                <a:latin typeface="Georgia" panose="02040502050405020303" pitchFamily="18" charset="0"/>
              </a:rPr>
              <a:t>When approval is given for the file transfer, another TCP connection is created for data to be transferred. </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0.8|1.2|16."/>
</p:tagLst>
</file>

<file path=ppt/tags/tag2.xml><?xml version="1.0" encoding="utf-8"?>
<p:tagLst xmlns:a="http://schemas.openxmlformats.org/drawingml/2006/main" xmlns:r="http://schemas.openxmlformats.org/officeDocument/2006/relationships" xmlns:p="http://schemas.openxmlformats.org/presentationml/2006/main">
  <p:tag name="TIMING" val="|0.8|1.2|16."/>
</p:tagLst>
</file>

<file path=ppt/tags/tag3.xml><?xml version="1.0" encoding="utf-8"?>
<p:tagLst xmlns:a="http://schemas.openxmlformats.org/drawingml/2006/main" xmlns:r="http://schemas.openxmlformats.org/officeDocument/2006/relationships" xmlns:p="http://schemas.openxmlformats.org/presentationml/2006/main">
  <p:tag name="TIMING" val="|0.8|1.2|16."/>
</p:tagLst>
</file>

<file path=ppt/tags/tag4.xml><?xml version="1.0" encoding="utf-8"?>
<p:tagLst xmlns:a="http://schemas.openxmlformats.org/drawingml/2006/main" xmlns:r="http://schemas.openxmlformats.org/officeDocument/2006/relationships" xmlns:p="http://schemas.openxmlformats.org/presentationml/2006/main">
  <p:tag name="TIMING" val="|0.9|0.6|0.7|15.9|9.3|9."/>
</p:tagLst>
</file>

<file path=ppt/tags/tag5.xml><?xml version="1.0" encoding="utf-8"?>
<p:tagLst xmlns:a="http://schemas.openxmlformats.org/drawingml/2006/main" xmlns:r="http://schemas.openxmlformats.org/officeDocument/2006/relationships" xmlns:p="http://schemas.openxmlformats.org/presentationml/2006/main">
  <p:tag name="TIMING" val="|0.9|0.6|0.7|15.9|9.3|9."/>
</p:tagLst>
</file>

<file path=ppt/tags/tag6.xml><?xml version="1.0" encoding="utf-8"?>
<p:tagLst xmlns:a="http://schemas.openxmlformats.org/drawingml/2006/main" xmlns:r="http://schemas.openxmlformats.org/officeDocument/2006/relationships" xmlns:p="http://schemas.openxmlformats.org/presentationml/2006/main">
  <p:tag name="TIMING" val="|9.1|13.6|23.2|9.7"/>
</p:tagLst>
</file>

<file path=ppt/tags/tag7.xml><?xml version="1.0" encoding="utf-8"?>
<p:tagLst xmlns:a="http://schemas.openxmlformats.org/drawingml/2006/main" xmlns:r="http://schemas.openxmlformats.org/officeDocument/2006/relationships" xmlns:p="http://schemas.openxmlformats.org/presentationml/2006/main">
  <p:tag name="TIMING" val="|0.6|25.4|18.|35.7"/>
</p:tagLst>
</file>

<file path=ppt/theme/theme1.xml><?xml version="1.0" encoding="utf-8"?>
<a:theme xmlns:a="http://schemas.openxmlformats.org/drawingml/2006/main" name="PPT_theme_v7">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2">
      <a:majorFont>
        <a:latin typeface="Helvetic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heme_v7" id="{8CEAEF11-8DD7-42E4-8B50-E070E61E085B}" vid="{180C96AB-83AB-43A3-9AD5-620A1EA018F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PPT_theme_v7</Template>
  <TotalTime>2991</TotalTime>
  <Words>23586</Words>
  <Application>Microsoft Office PowerPoint</Application>
  <PresentationFormat>On-screen Show (4:3)</PresentationFormat>
  <Paragraphs>1671</Paragraphs>
  <Slides>167</Slides>
  <Notes>123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167</vt:i4>
      </vt:variant>
    </vt:vector>
  </HeadingPairs>
  <TitlesOfParts>
    <vt:vector size="178" baseType="lpstr">
      <vt:lpstr>Arial</vt:lpstr>
      <vt:lpstr>Arial Narrow</vt:lpstr>
      <vt:lpstr>Calibri</vt:lpstr>
      <vt:lpstr>Georgia</vt:lpstr>
      <vt:lpstr>Helvetica</vt:lpstr>
      <vt:lpstr>Lucida Grande</vt:lpstr>
      <vt:lpstr>Tahoma</vt:lpstr>
      <vt:lpstr>Times New Roman</vt:lpstr>
      <vt:lpstr>Verdana</vt:lpstr>
      <vt:lpstr>Wingdings</vt:lpstr>
      <vt:lpstr>PPT_theme_v7</vt:lpstr>
      <vt:lpstr>Introductory Cybercrime Training for Judges and Prosecutors</vt:lpstr>
      <vt:lpstr>Agenda</vt:lpstr>
      <vt:lpstr>Agenda</vt:lpstr>
      <vt:lpstr>Agenda</vt:lpstr>
      <vt:lpstr>Session Objectives</vt:lpstr>
      <vt:lpstr>Famous last words</vt:lpstr>
      <vt:lpstr>Computer Development</vt:lpstr>
      <vt:lpstr>Part One  How The Internet Works </vt:lpstr>
      <vt:lpstr>Typical Software</vt:lpstr>
      <vt:lpstr>Operating Systems</vt:lpstr>
      <vt:lpstr>Operating Systems</vt:lpstr>
      <vt:lpstr>Operating Systems statistics</vt:lpstr>
      <vt:lpstr>Web Browsers</vt:lpstr>
      <vt:lpstr>Browser statistics</vt:lpstr>
      <vt:lpstr>E-Mail Clients</vt:lpstr>
      <vt:lpstr>Mail client statistics</vt:lpstr>
      <vt:lpstr>Other Applications</vt:lpstr>
      <vt:lpstr>PowerPoint Presentation</vt:lpstr>
      <vt:lpstr>The Internet</vt:lpstr>
      <vt:lpstr>The Internet</vt:lpstr>
      <vt:lpstr>The first INTERNET</vt:lpstr>
      <vt:lpstr>A Brief History</vt:lpstr>
      <vt:lpstr>Limitations of a Network</vt:lpstr>
      <vt:lpstr>Network Terms</vt:lpstr>
      <vt:lpstr>Network Terms</vt:lpstr>
      <vt:lpstr>Network Terms</vt:lpstr>
      <vt:lpstr>Other Networking Terms</vt:lpstr>
      <vt:lpstr>Other Networking Terms</vt:lpstr>
      <vt:lpstr>Other Networking Terms</vt:lpstr>
      <vt:lpstr>Other Networking Terms</vt:lpstr>
      <vt:lpstr>Other Networking Terms</vt:lpstr>
      <vt:lpstr>The overall picture</vt:lpstr>
      <vt:lpstr>Internet Basics</vt:lpstr>
      <vt:lpstr>Warriors of the Net</vt:lpstr>
      <vt:lpstr>Principles of the Internet</vt:lpstr>
      <vt:lpstr>PowerPoint Presentation</vt:lpstr>
      <vt:lpstr>Internet Protocols</vt:lpstr>
      <vt:lpstr>Connecting to the Internet</vt:lpstr>
      <vt:lpstr>Internet Service Provider (ISP)</vt:lpstr>
      <vt:lpstr>Global Internet Facts - 2008</vt:lpstr>
      <vt:lpstr>Global Internet Facts - 2016</vt:lpstr>
      <vt:lpstr>IP Addressing </vt:lpstr>
      <vt:lpstr>IP Addressing</vt:lpstr>
      <vt:lpstr>IP Addresses</vt:lpstr>
      <vt:lpstr>IP Addresses</vt:lpstr>
      <vt:lpstr>IPv4 versus IPv6</vt:lpstr>
      <vt:lpstr>IP Addresses</vt:lpstr>
      <vt:lpstr>IP Addresses</vt:lpstr>
      <vt:lpstr>IP Addresses</vt:lpstr>
      <vt:lpstr>IP Addresses</vt:lpstr>
      <vt:lpstr>Domain Name System (DNS)</vt:lpstr>
      <vt:lpstr>Whois information</vt:lpstr>
      <vt:lpstr>Whois Lookup</vt:lpstr>
      <vt:lpstr>IP Geolocation</vt:lpstr>
      <vt:lpstr>The Future of the Internet</vt:lpstr>
      <vt:lpstr>PowerPoint Presentation</vt:lpstr>
      <vt:lpstr>Part Two  Internet Services </vt:lpstr>
      <vt:lpstr>Critical Infrastructures</vt:lpstr>
      <vt:lpstr>World Wide Web</vt:lpstr>
      <vt:lpstr>World Wide Web</vt:lpstr>
      <vt:lpstr>What is HTTP?</vt:lpstr>
      <vt:lpstr>HTTP Request / Response</vt:lpstr>
      <vt:lpstr>Domain Names &amp; IP Addressing</vt:lpstr>
      <vt:lpstr>Uniform Resource Locators - URL</vt:lpstr>
      <vt:lpstr>Explanations</vt:lpstr>
      <vt:lpstr>Traces</vt:lpstr>
      <vt:lpstr>Web Servers  </vt:lpstr>
      <vt:lpstr>Web Server Logs</vt:lpstr>
      <vt:lpstr>Web Server Logs</vt:lpstr>
      <vt:lpstr>PowerPoint Presentation</vt:lpstr>
      <vt:lpstr>PowerPoint Presentation</vt:lpstr>
      <vt:lpstr>E-Mail </vt:lpstr>
      <vt:lpstr> How E-mail works</vt:lpstr>
      <vt:lpstr> How normal E-mail works</vt:lpstr>
      <vt:lpstr>PowerPoint Presentation</vt:lpstr>
      <vt:lpstr>PowerPoint Presentation</vt:lpstr>
      <vt:lpstr>Different types of E-mail</vt:lpstr>
      <vt:lpstr>E-Mail Headers </vt:lpstr>
      <vt:lpstr>PowerPoint Presentation</vt:lpstr>
      <vt:lpstr>PowerPoint Presentation</vt:lpstr>
      <vt:lpstr>Extended E-mail headers  [G-mail ]</vt:lpstr>
      <vt:lpstr>PowerPoint Presentation</vt:lpstr>
      <vt:lpstr>Part Three  Other Relevant Internet Applications</vt:lpstr>
      <vt:lpstr>Online Storage </vt:lpstr>
      <vt:lpstr>Cloud computing</vt:lpstr>
      <vt:lpstr>Cloud Computing Logical Diagram</vt:lpstr>
      <vt:lpstr>Recently on Google.com</vt:lpstr>
      <vt:lpstr>Online Storage</vt:lpstr>
      <vt:lpstr>The Internet of Things</vt:lpstr>
      <vt:lpstr>IoT – Internet of things</vt:lpstr>
      <vt:lpstr>IoT – Internet of things</vt:lpstr>
      <vt:lpstr>The “Dead Letter” Box</vt:lpstr>
      <vt:lpstr>Hotmail ‘dead letter box’</vt:lpstr>
      <vt:lpstr>Peer-to-Peer</vt:lpstr>
      <vt:lpstr>Peer to Peer</vt:lpstr>
      <vt:lpstr>Newsgroups</vt:lpstr>
      <vt:lpstr>Usenet News</vt:lpstr>
      <vt:lpstr>File Transfer Protocol </vt:lpstr>
      <vt:lpstr>File Transfer Protocol </vt:lpstr>
      <vt:lpstr>Internet Relay Chat </vt:lpstr>
      <vt:lpstr>Internet Relay Chat</vt:lpstr>
      <vt:lpstr>Social Networking</vt:lpstr>
      <vt:lpstr>Social Networking</vt:lpstr>
      <vt:lpstr>Social Networking</vt:lpstr>
      <vt:lpstr>How Prevalent is Social Networking</vt:lpstr>
      <vt:lpstr>Key Global Social Platforms</vt:lpstr>
      <vt:lpstr>Social Network Use by Region 2017</vt:lpstr>
      <vt:lpstr>Post and be damned! aka “I didn’t expect it to be read by you!!”</vt:lpstr>
      <vt:lpstr>Online Gaming </vt:lpstr>
      <vt:lpstr>What is Online Gaming</vt:lpstr>
      <vt:lpstr>Cybercrime in online gaming</vt:lpstr>
      <vt:lpstr>Chinese man stabbed over  'theft' of virtual sword</vt:lpstr>
      <vt:lpstr>Streaming </vt:lpstr>
      <vt:lpstr>Media streaming</vt:lpstr>
      <vt:lpstr>Media streaming</vt:lpstr>
      <vt:lpstr>Internet Anonymity &amp; Traceability</vt:lpstr>
      <vt:lpstr> Anonymised surfing</vt:lpstr>
      <vt:lpstr>Proxy Servers</vt:lpstr>
      <vt:lpstr>Lots of people want to be anonymous</vt:lpstr>
      <vt:lpstr>The Darknet</vt:lpstr>
      <vt:lpstr>Surface web vs. Deep web vs. Dark web</vt:lpstr>
      <vt:lpstr>PowerPoint Presentation</vt:lpstr>
      <vt:lpstr>TOR – How does it work?</vt:lpstr>
      <vt:lpstr>TOR hidden services</vt:lpstr>
      <vt:lpstr>TOR hidden services</vt:lpstr>
      <vt:lpstr>Relevance of the Darknet</vt:lpstr>
      <vt:lpstr>Investigate challenges</vt:lpstr>
      <vt:lpstr>Anonymous E-mail</vt:lpstr>
      <vt:lpstr> Anonymous e-mail services</vt:lpstr>
      <vt:lpstr> Free anonymous e-mail services</vt:lpstr>
      <vt:lpstr>Hushmail headers</vt:lpstr>
      <vt:lpstr>Virtual Currencies </vt:lpstr>
      <vt:lpstr>Definition of virtual currencies</vt:lpstr>
      <vt:lpstr>Characteristics of crypto currency</vt:lpstr>
      <vt:lpstr>Types of Virtual Currencies</vt:lpstr>
      <vt:lpstr>Crypto currency in the news</vt:lpstr>
      <vt:lpstr>Types of crypto currencies</vt:lpstr>
      <vt:lpstr>The theory behind Bitcoin</vt:lpstr>
      <vt:lpstr>The theory behind crypto currency</vt:lpstr>
      <vt:lpstr>Use of crypto currency to launder money </vt:lpstr>
      <vt:lpstr>Investigation techniques</vt:lpstr>
      <vt:lpstr>Challenges for investigations</vt:lpstr>
      <vt:lpstr>PowerPoint Presentation</vt:lpstr>
      <vt:lpstr>Part Four  Internet Crimes</vt:lpstr>
      <vt:lpstr>Example Statistics (US)</vt:lpstr>
      <vt:lpstr>Cybercrimes per continent</vt:lpstr>
      <vt:lpstr>Most significant cybercrime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Some More Examples </vt:lpstr>
      <vt:lpstr>Examples of cyber scams</vt:lpstr>
      <vt:lpstr>Examples of cyber scams</vt:lpstr>
      <vt:lpstr>Examples of cyber scams</vt:lpstr>
      <vt:lpstr>Examples of cyber scams</vt:lpstr>
      <vt:lpstr>Examples of cyber scams</vt:lpstr>
      <vt:lpstr>Why does this seem so familiar?</vt:lpstr>
      <vt:lpstr>And again....</vt:lpstr>
      <vt:lpstr>PowerPoint Presentation</vt:lpstr>
      <vt:lpstr>Part Six  Summary </vt:lpstr>
      <vt:lpstr>Session Objectives</vt:lpstr>
      <vt:lpstr>PowerPoint Presentation</vt:lpstr>
    </vt:vector>
  </TitlesOfParts>
  <Company>Technology Risk Limited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Introductory Cybercrime Training for Judges and Prosecutors</dc:title>
  <dc:creator>Nigel Jones</dc:creator>
  <cp:lastModifiedBy>Hortensia Pasalau</cp:lastModifiedBy>
  <cp:revision>225</cp:revision>
  <cp:lastPrinted>2012-01-06T12:07:57Z</cp:lastPrinted>
  <dcterms:created xsi:type="dcterms:W3CDTF">2012-01-25T11:53:12Z</dcterms:created>
  <dcterms:modified xsi:type="dcterms:W3CDTF">2023-11-10T10:51:22Z</dcterms:modified>
</cp:coreProperties>
</file>