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3"/>
  </p:notesMasterIdLst>
  <p:sldIdLst>
    <p:sldId id="260" r:id="rId2"/>
    <p:sldId id="264" r:id="rId3"/>
    <p:sldId id="265" r:id="rId4"/>
    <p:sldId id="266" r:id="rId5"/>
    <p:sldId id="267" r:id="rId6"/>
    <p:sldId id="382" r:id="rId7"/>
    <p:sldId id="383" r:id="rId8"/>
    <p:sldId id="346" r:id="rId9"/>
    <p:sldId id="384" r:id="rId10"/>
    <p:sldId id="385" r:id="rId11"/>
    <p:sldId id="386" r:id="rId12"/>
    <p:sldId id="387" r:id="rId13"/>
    <p:sldId id="388" r:id="rId14"/>
    <p:sldId id="352"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363"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38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li" id="{2CD8423E-0CCD-48E0-A715-3EC094151D76}">
          <p14:sldIdLst>
            <p14:sldId id="260"/>
          </p14:sldIdLst>
        </p14:section>
        <p14:section name="Hyrje" id="{DEED0A68-EF9C-4733-ADAA-766A859E58BB}">
          <p14:sldIdLst>
            <p14:sldId id="264"/>
            <p14:sldId id="265"/>
            <p14:sldId id="266"/>
          </p14:sldIdLst>
        </p14:section>
        <p14:section name="Seksioni 1" id="{1F767E79-2A4A-4837-8114-C2475E36F49A}">
          <p14:sldIdLst>
            <p14:sldId id="267"/>
            <p14:sldId id="382"/>
            <p14:sldId id="383"/>
          </p14:sldIdLst>
        </p14:section>
        <p14:section name="Seksioni 2" id="{E1F705E1-42CB-4473-AB41-62ED9A13F8E1}">
          <p14:sldIdLst>
            <p14:sldId id="346"/>
            <p14:sldId id="384"/>
            <p14:sldId id="385"/>
            <p14:sldId id="386"/>
            <p14:sldId id="387"/>
            <p14:sldId id="388"/>
          </p14:sldIdLst>
        </p14:section>
        <p14:section name="Seksioni 3" id="{6D691E9D-4CA8-400B-938D-24BD61081A9F}">
          <p14:sldIdLst>
            <p14:sldId id="352"/>
            <p14:sldId id="389"/>
            <p14:sldId id="390"/>
            <p14:sldId id="391"/>
            <p14:sldId id="392"/>
            <p14:sldId id="393"/>
            <p14:sldId id="394"/>
            <p14:sldId id="395"/>
            <p14:sldId id="396"/>
            <p14:sldId id="397"/>
            <p14:sldId id="398"/>
            <p14:sldId id="399"/>
            <p14:sldId id="400"/>
            <p14:sldId id="401"/>
          </p14:sldIdLst>
        </p14:section>
        <p14:section name="Seksioni 4" id="{D3C7888B-FA46-4AC6-BBD4-B61C20276A53}">
          <p14:sldIdLst>
            <p14:sldId id="363"/>
            <p14:sldId id="402"/>
            <p14:sldId id="403"/>
            <p14:sldId id="404"/>
            <p14:sldId id="405"/>
            <p14:sldId id="406"/>
            <p14:sldId id="407"/>
            <p14:sldId id="408"/>
            <p14:sldId id="409"/>
            <p14:sldId id="410"/>
            <p14:sldId id="411"/>
            <p14:sldId id="412"/>
            <p14:sldId id="413"/>
          </p14:sldIdLst>
        </p14:section>
        <p14:section name="Seksioni 5" id="{B9B1D7AD-7CFA-4836-A3B4-C645489F4CEB}">
          <p14:sldIdLst>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8499" autoAdjust="0"/>
  </p:normalViewPr>
  <p:slideViewPr>
    <p:cSldViewPr snapToGrid="0">
      <p:cViewPr varScale="1">
        <p:scale>
          <a:sx n="79" d="100"/>
          <a:sy n="79" d="100"/>
        </p:scale>
        <p:origin x="1618" y="62"/>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sq-AL" dirty="1" sz="1400" b="1"/>
            <a:t>Urdhri i paraqitjes së të dhënave</a:t>
          </a:r>
        </a:p>
      </dgm:t>
    </dgm:pt>
    <dgm:pt modelId="{51386EDD-AA3A-43A6-AA95-73FB04EC42C9}" type="parTrans" cxnId="{2A864DDA-62EE-4187-9CA8-EC46C89A8E3B}">
      <dgm:prSet/>
      <dgm:spPr/>
      <dgm:t>
        <a:bodyPr/>
        <a:lstStyle/>
        <a:p>
          <a:endParaRPr lang="aa-ET"/>
        </a:p>
      </dgm:t>
    </dgm:pt>
    <dgm:pt modelId="{94972244-6440-4472-B4CD-01DE0741D639}" type="sibTrans" cxnId="{2A864DDA-62EE-4187-9CA8-EC46C89A8E3B}">
      <dgm:prSet/>
      <dgm:spPr/>
      <dgm:t>
        <a:bodyPr/>
        <a:lstStyle/>
        <a:p>
          <a:endParaRPr lang="aa-ET"/>
        </a:p>
      </dgm:t>
    </dgm:pt>
    <dgm:pt modelId="{C6240533-08D9-4608-8B00-A4C7D3FCB475}">
      <dgm:prSet phldrT="[Text]" custT="1"/>
      <dgm:spPr/>
      <dgm:t>
        <a:bodyPr/>
        <a:lstStyle/>
        <a:p>
          <a:r>
            <a:rPr lang="sq-AL" dirty="1" sz="1400" b="1"/>
            <a:t>Zbulimi i pjesshëm i të dhënave të trafikut</a:t>
          </a:r>
        </a:p>
      </dgm:t>
    </dgm:pt>
    <dgm:pt modelId="{8487AB02-FCED-4BD2-A66F-7F04C18AE8EF}" type="sibTrans" cxnId="{7CCE4CD3-B2C1-4AAC-AA41-AE23E1135E33}">
      <dgm:prSet/>
      <dgm:spPr/>
      <dgm:t>
        <a:bodyPr/>
        <a:lstStyle/>
        <a:p>
          <a:endParaRPr lang="aa-ET"/>
        </a:p>
      </dgm:t>
    </dgm:pt>
    <dgm:pt modelId="{D941B2FE-C827-4B8F-9E1E-4B37347B8A22}" type="parTrans" cxnId="{7CCE4CD3-B2C1-4AAC-AA41-AE23E1135E33}">
      <dgm:prSet/>
      <dgm:spPr/>
      <dgm:t>
        <a:bodyPr/>
        <a:lstStyle/>
        <a:p>
          <a:endParaRPr lang="aa-ET"/>
        </a:p>
      </dgm:t>
    </dgm:pt>
    <dgm:pt modelId="{B5C9E112-70BE-4142-B1EC-080F116C25B7}">
      <dgm:prSet phldrT="[Text]" custT="1"/>
      <dgm:spPr/>
      <dgm:t>
        <a:bodyPr anchor="t" anchorCtr="0"/>
        <a:lstStyle/>
        <a:p>
          <a:endParaRPr lang="en-US" sz="300" b="1" dirty="0"/>
        </a:p>
        <a:p>
          <a:r>
            <a:rPr lang="sq-AL" dirty="1" sz="800" b="1"/>
            <a:t>Ruajtja e përshpejtuar</a:t>
          </a:r>
          <a:r>
            <a:rPr lang="sq-AL" dirty="1" sz="800" b="1"/>
            <a:t> </a:t>
          </a:r>
        </a:p>
      </dgm:t>
    </dgm:pt>
    <dgm:pt modelId="{3377ABEE-F251-4596-8DB8-11B3D718B7D4}" type="sibTrans" cxnId="{78E78CAD-2DB6-4DAC-8F86-0AAC09B361AD}">
      <dgm:prSet/>
      <dgm:spPr/>
      <dgm:t>
        <a:bodyPr/>
        <a:lstStyle/>
        <a:p>
          <a:endParaRPr lang="aa-ET"/>
        </a:p>
      </dgm:t>
    </dgm:pt>
    <dgm:pt modelId="{BB95637E-03DC-4AEC-87F9-4686BA9783A2}" type="parTrans" cxnId="{78E78CAD-2DB6-4DAC-8F86-0AAC09B361AD}">
      <dgm:prSet/>
      <dgm:spPr/>
      <dgm:t>
        <a:bodyPr/>
        <a:lstStyle/>
        <a:p>
          <a:endParaRPr lang="aa-ET"/>
        </a:p>
      </dgm:t>
    </dgm:pt>
    <dgm:pt modelId="{189F11AD-C336-4E0D-ABF0-2444B2A1E37F}">
      <dgm:prSet phldrT="[Text]" custT="1"/>
      <dgm:spPr/>
      <dgm:t>
        <a:bodyPr/>
        <a:lstStyle/>
        <a:p>
          <a:r>
            <a:rPr lang="sq-AL" dirty="1" sz="1400" b="1"/>
            <a:t>Bastisja dhe sekuestrimi</a:t>
          </a:r>
        </a:p>
      </dgm:t>
    </dgm:pt>
    <dgm:pt modelId="{080213BC-5289-4819-B92E-5772E3036040}" type="parTrans" cxnId="{76DD5D7E-F6A9-4071-B85E-2CB45226CAE8}">
      <dgm:prSet/>
      <dgm:spPr/>
      <dgm:t>
        <a:bodyPr/>
        <a:lstStyle/>
        <a:p>
          <a:endParaRPr lang="aa-ET"/>
        </a:p>
      </dgm:t>
    </dgm:pt>
    <dgm:pt modelId="{2659DEB4-6809-4ED1-A6E1-1E136EBE4819}" type="sibTrans" cxnId="{76DD5D7E-F6A9-4071-B85E-2CB45226CAE8}">
      <dgm:prSet/>
      <dgm:spPr/>
      <dgm:t>
        <a:bodyPr/>
        <a:lstStyle/>
        <a:p>
          <a:endParaRPr lang="aa-ET"/>
        </a:p>
      </dgm:t>
    </dgm:pt>
    <dgm:pt modelId="{B2EEC4EA-DCBB-4F45-8E01-C3B1D149D96E}">
      <dgm:prSet phldrT="[Text]" custT="1"/>
      <dgm:spPr/>
      <dgm:t>
        <a:bodyPr/>
        <a:lstStyle/>
        <a:p>
          <a:r>
            <a:rPr lang="sq-AL" dirty="1" sz="1400" b="1"/>
            <a:t>Mbledhja në kohë reale e të dhënave të trafikut</a:t>
          </a:r>
        </a:p>
      </dgm:t>
    </dgm:pt>
    <dgm:pt modelId="{196B25F1-1C79-4686-8D1B-50CCC426AFB1}" type="parTrans" cxnId="{18CCF446-4F1D-4C7B-8747-8BAD501D1337}">
      <dgm:prSet/>
      <dgm:spPr/>
      <dgm:t>
        <a:bodyPr/>
        <a:lstStyle/>
        <a:p>
          <a:endParaRPr lang="aa-ET"/>
        </a:p>
      </dgm:t>
    </dgm:pt>
    <dgm:pt modelId="{D6D169D9-04AF-4284-9364-5FEBC6E72C2F}" type="sibTrans" cxnId="{18CCF446-4F1D-4C7B-8747-8BAD501D1337}">
      <dgm:prSet/>
      <dgm:spPr/>
      <dgm:t>
        <a:bodyPr/>
        <a:lstStyle/>
        <a:p>
          <a:endParaRPr lang="aa-ET"/>
        </a:p>
      </dgm:t>
    </dgm:pt>
    <dgm:pt modelId="{70FE494B-4267-4F22-99A7-8B2FB99AB38D}">
      <dgm:prSet phldrT="[Text]" custT="1"/>
      <dgm:spPr/>
      <dgm:t>
        <a:bodyPr/>
        <a:lstStyle/>
        <a:p>
          <a:r>
            <a:rPr lang="sq-AL" dirty="1" sz="1400" b="1"/>
            <a:t>Përgjimi i të dhënave të përmbajtjes</a:t>
          </a:r>
        </a:p>
      </dgm:t>
    </dgm:pt>
    <dgm:pt modelId="{88D57A9B-1444-485E-81BA-743C0A7650E0}" type="parTrans" cxnId="{56AF98E9-492A-43F1-8995-919BD5BCD12C}">
      <dgm:prSet/>
      <dgm:spPr/>
      <dgm:t>
        <a:bodyPr/>
        <a:lstStyle/>
        <a:p>
          <a:endParaRPr lang="aa-ET"/>
        </a:p>
      </dgm:t>
    </dgm:pt>
    <dgm:pt modelId="{D4EEEB41-F527-4B12-9DAB-E0639A14CFBF}" type="sibTrans" cxnId="{56AF98E9-492A-43F1-8995-919BD5BCD12C}">
      <dgm:prSet/>
      <dgm:spPr/>
      <dgm:t>
        <a:bodyPr/>
        <a:lstStyle/>
        <a:p>
          <a:endParaRPr lang="aa-ET"/>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dgm:presLayoutVars>
          <dgm:chMax val="1"/>
          <dgm:bulletEnabled val="1"/>
        </dgm:presLayoutVars>
      </dgm:prSet>
      <dgm:spPr/>
      <dgm:t>
        <a:bodyPr/>
        <a:lstStyle/>
        <a:p>
          <a:endParaRPr lang="en-US"/>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en-US"/>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t>
        <a:bodyPr/>
        <a:lstStyle/>
        <a:p>
          <a:endParaRPr lang="en-US"/>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en-US"/>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t>
        <a:bodyPr/>
        <a:lstStyle/>
        <a:p>
          <a:endParaRPr lang="en-US"/>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en-US"/>
        </a:p>
      </dgm:t>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t>
        <a:bodyPr/>
        <a:lstStyle/>
        <a:p>
          <a:endParaRPr lang="en-US"/>
        </a:p>
      </dgm:t>
    </dgm:pt>
    <dgm:pt modelId="{403E7FD9-7F60-4265-82F6-8F5070EF3B1C}" type="pres">
      <dgm:prSet presAssocID="{CB62AA32-34F0-4ADE-948F-A4607EB65DF6}" presName="levelTx" presStyleLbl="revTx" presStyleIdx="0" presStyleCnt="0">
        <dgm:presLayoutVars>
          <dgm:chMax val="1"/>
          <dgm:bulletEnabled val="1"/>
        </dgm:presLayoutVars>
      </dgm:prSet>
      <dgm:spPr/>
      <dgm:t>
        <a:bodyPr/>
        <a:lstStyle/>
        <a:p>
          <a:endParaRPr lang="en-US"/>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dgm:presLayoutVars>
          <dgm:chMax val="1"/>
          <dgm:bulletEnabled val="1"/>
        </dgm:presLayoutVars>
      </dgm:prSet>
      <dgm:spPr/>
      <dgm:t>
        <a:bodyPr/>
        <a:lstStyle/>
        <a:p>
          <a:endParaRPr lang="en-US"/>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en-US"/>
        </a:p>
      </dgm:t>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t>
        <a:bodyPr/>
        <a:lstStyle/>
        <a:p>
          <a:endParaRPr lang="en-US"/>
        </a:p>
      </dgm:t>
    </dgm:pt>
    <dgm:pt modelId="{7B36EE55-B69D-45B2-AD38-C172D4AFDE63}" type="pres">
      <dgm:prSet presAssocID="{B5C9E112-70BE-4142-B1EC-080F116C25B7}" presName="levelTx" presStyleLbl="revTx" presStyleIdx="0" presStyleCnt="0">
        <dgm:presLayoutVars>
          <dgm:chMax val="1"/>
          <dgm:bulletEnabled val="1"/>
        </dgm:presLayoutVars>
      </dgm:prSet>
      <dgm:spPr/>
      <dgm:t>
        <a:bodyPr/>
        <a:lstStyle/>
        <a:p>
          <a:endParaRPr lang="en-US"/>
        </a:p>
      </dgm:t>
    </dgm:pt>
  </dgm:ptLst>
  <dgm:cxnLst>
    <dgm:cxn modelId="{2A864DDA-62EE-4187-9CA8-EC46C89A8E3B}" srcId="{89FC4093-77EC-4A67-A554-798814E7FABC}" destId="{CB62AA32-34F0-4ADE-948F-A4607EB65DF6}" srcOrd="3" destOrd="0" parTransId="{51386EDD-AA3A-43A6-AA95-73FB04EC42C9}" sibTransId="{94972244-6440-4472-B4CD-01DE0741D639}"/>
    <dgm:cxn modelId="{22150A55-CE34-475C-A372-96B2EA015393}" type="presOf" srcId="{B5C9E112-70BE-4142-B1EC-080F116C25B7}" destId="{EFBE9C48-68C3-41E1-8414-F6D586349D59}" srcOrd="0" destOrd="0" presId="urn:microsoft.com/office/officeart/2005/8/layout/pyramid3"/>
    <dgm:cxn modelId="{B3D30860-CFAC-474F-B9E5-BE82AB0059EA}" type="presOf" srcId="{89FC4093-77EC-4A67-A554-798814E7FABC}" destId="{912E7169-AF04-4E0C-802E-EFD5E069E710}" srcOrd="0" destOrd="0" presId="urn:microsoft.com/office/officeart/2005/8/layout/pyramid3"/>
    <dgm:cxn modelId="{76DD5D7E-F6A9-4071-B85E-2CB45226CAE8}" srcId="{89FC4093-77EC-4A67-A554-798814E7FABC}" destId="{189F11AD-C336-4E0D-ABF0-2444B2A1E37F}" srcOrd="2" destOrd="0" parTransId="{080213BC-5289-4819-B92E-5772E3036040}" sibTransId="{2659DEB4-6809-4ED1-A6E1-1E136EBE4819}"/>
    <dgm:cxn modelId="{14572F01-BE8F-4301-8A3E-A0BE6DEE7C88}" type="presOf" srcId="{B2EEC4EA-DCBB-4F45-8E01-C3B1D149D96E}" destId="{37638A15-F53B-4722-A3A9-504F0872E3E9}" srcOrd="0" destOrd="0" presId="urn:microsoft.com/office/officeart/2005/8/layout/pyramid3"/>
    <dgm:cxn modelId="{E0746FE4-8431-4D89-AB43-AF24A38B6655}" type="presOf" srcId="{C6240533-08D9-4608-8B00-A4C7D3FCB475}" destId="{69B29AEE-CCC1-48E7-9DD7-F832D199978A}" srcOrd="1" destOrd="0" presId="urn:microsoft.com/office/officeart/2005/8/layout/pyramid3"/>
    <dgm:cxn modelId="{2A7196C9-1A57-4EC9-B669-0A208A3F9357}" type="presOf" srcId="{B2EEC4EA-DCBB-4F45-8E01-C3B1D149D96E}" destId="{4C0C98E8-F66C-410F-AE1A-13AEFB236C83}" srcOrd="1" destOrd="0" presId="urn:microsoft.com/office/officeart/2005/8/layout/pyramid3"/>
    <dgm:cxn modelId="{17110CF3-63A1-4454-9CB1-8C5EC3570E18}" type="presOf" srcId="{CB62AA32-34F0-4ADE-948F-A4607EB65DF6}" destId="{403E7FD9-7F60-4265-82F6-8F5070EF3B1C}" srcOrd="1"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53BE183B-9E4D-44A8-A170-646EA78D9403}" type="presOf" srcId="{70FE494B-4267-4F22-99A7-8B2FB99AB38D}" destId="{71B40B14-0D88-4426-B5EA-0A69F47F906B}" srcOrd="1" destOrd="0" presId="urn:microsoft.com/office/officeart/2005/8/layout/pyramid3"/>
    <dgm:cxn modelId="{42E59A75-7102-4E8C-9023-6FBAF017B7AF}" type="presOf" srcId="{B5C9E112-70BE-4142-B1EC-080F116C25B7}" destId="{7B36EE55-B69D-45B2-AD38-C172D4AFDE63}" srcOrd="1"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78E78CAD-2DB6-4DAC-8F86-0AAC09B361AD}" srcId="{89FC4093-77EC-4A67-A554-798814E7FABC}" destId="{B5C9E112-70BE-4142-B1EC-080F116C25B7}" srcOrd="5" destOrd="0" parTransId="{BB95637E-03DC-4AEC-87F9-4686BA9783A2}" sibTransId="{3377ABEE-F251-4596-8DB8-11B3D718B7D4}"/>
    <dgm:cxn modelId="{475B9696-F802-4C57-8551-8B36DFC0C56E}" type="presOf" srcId="{189F11AD-C336-4E0D-ABF0-2444B2A1E37F}" destId="{EB888798-5870-43B1-AB7D-F677306DEFC6}" srcOrd="1" destOrd="0" presId="urn:microsoft.com/office/officeart/2005/8/layout/pyramid3"/>
    <dgm:cxn modelId="{F24DF7DD-4307-4399-AB90-64BEDEC785A9}" type="presOf" srcId="{70FE494B-4267-4F22-99A7-8B2FB99AB38D}" destId="{9EB6C696-8BAE-43F5-A7AE-876CEB660999}" srcOrd="0" destOrd="0" presId="urn:microsoft.com/office/officeart/2005/8/layout/pyramid3"/>
    <dgm:cxn modelId="{18CCF446-4F1D-4C7B-8747-8BAD501D1337}" srcId="{89FC4093-77EC-4A67-A554-798814E7FABC}" destId="{B2EEC4EA-DCBB-4F45-8E01-C3B1D149D96E}" srcOrd="1" destOrd="0" parTransId="{196B25F1-1C79-4686-8D1B-50CCC426AFB1}" sibTransId="{D6D169D9-04AF-4284-9364-5FEBC6E72C2F}"/>
    <dgm:cxn modelId="{B4DD44FE-C782-49EC-B407-EAC641A3AE23}" type="presOf" srcId="{189F11AD-C336-4E0D-ABF0-2444B2A1E37F}" destId="{D3458357-E8D2-45B2-A250-AF9A09B0DC07}" srcOrd="0" destOrd="0" presId="urn:microsoft.com/office/officeart/2005/8/layout/pyramid3"/>
    <dgm:cxn modelId="{492FDEE6-F20A-417A-BC81-913E396B2793}" type="presOf" srcId="{CB62AA32-34F0-4ADE-948F-A4607EB65DF6}" destId="{2E9841CB-D369-4D50-B3DF-91B1CB432857}" srcOrd="0" destOrd="0" presId="urn:microsoft.com/office/officeart/2005/8/layout/pyramid3"/>
    <dgm:cxn modelId="{B1DCA8B6-182E-4E90-A3E7-BB4891840485}" type="presOf" srcId="{C6240533-08D9-4608-8B00-A4C7D3FCB475}" destId="{BC23AC2C-C589-473D-B07A-EA5CA8DD25B7}" srcOrd="0" destOrd="0" presId="urn:microsoft.com/office/officeart/2005/8/layout/pyramid3"/>
    <dgm:cxn modelId="{A2AA94A7-1EC5-47EA-8736-357DA576C65D}" type="presParOf" srcId="{912E7169-AF04-4E0C-802E-EFD5E069E710}" destId="{C18B4275-3CDB-46B0-A0D5-39D753AF5EAB}" srcOrd="0" destOrd="0" presId="urn:microsoft.com/office/officeart/2005/8/layout/pyramid3"/>
    <dgm:cxn modelId="{15980901-C4FC-49F0-BF02-7880C20C92AB}" type="presParOf" srcId="{C18B4275-3CDB-46B0-A0D5-39D753AF5EAB}" destId="{9EB6C696-8BAE-43F5-A7AE-876CEB660999}" srcOrd="0" destOrd="0" presId="urn:microsoft.com/office/officeart/2005/8/layout/pyramid3"/>
    <dgm:cxn modelId="{88532512-4E29-479E-B6BE-ABDCE08AB48C}" type="presParOf" srcId="{C18B4275-3CDB-46B0-A0D5-39D753AF5EAB}" destId="{71B40B14-0D88-4426-B5EA-0A69F47F906B}" srcOrd="1" destOrd="0" presId="urn:microsoft.com/office/officeart/2005/8/layout/pyramid3"/>
    <dgm:cxn modelId="{00CCECF1-A9EF-40F9-B2B2-27B21F44236D}" type="presParOf" srcId="{912E7169-AF04-4E0C-802E-EFD5E069E710}" destId="{0606AFFD-56B8-4DB4-B45E-F7C2FBD918CA}" srcOrd="1" destOrd="0" presId="urn:microsoft.com/office/officeart/2005/8/layout/pyramid3"/>
    <dgm:cxn modelId="{C21643CF-DF29-44B0-AE9B-B542A75D2536}" type="presParOf" srcId="{0606AFFD-56B8-4DB4-B45E-F7C2FBD918CA}" destId="{37638A15-F53B-4722-A3A9-504F0872E3E9}" srcOrd="0" destOrd="0" presId="urn:microsoft.com/office/officeart/2005/8/layout/pyramid3"/>
    <dgm:cxn modelId="{E7A063A5-1CF8-4B46-A19E-EC0DC63A0F83}" type="presParOf" srcId="{0606AFFD-56B8-4DB4-B45E-F7C2FBD918CA}" destId="{4C0C98E8-F66C-410F-AE1A-13AEFB236C83}" srcOrd="1" destOrd="0" presId="urn:microsoft.com/office/officeart/2005/8/layout/pyramid3"/>
    <dgm:cxn modelId="{A59725B7-F271-41FB-B916-42C80A3CD580}" type="presParOf" srcId="{912E7169-AF04-4E0C-802E-EFD5E069E710}" destId="{33C778BB-2316-4D41-99E5-AC20C36E52EA}" srcOrd="2" destOrd="0" presId="urn:microsoft.com/office/officeart/2005/8/layout/pyramid3"/>
    <dgm:cxn modelId="{2FB1F651-B0DC-4C0F-B000-53B60AD238C7}" type="presParOf" srcId="{33C778BB-2316-4D41-99E5-AC20C36E52EA}" destId="{D3458357-E8D2-45B2-A250-AF9A09B0DC07}" srcOrd="0" destOrd="0" presId="urn:microsoft.com/office/officeart/2005/8/layout/pyramid3"/>
    <dgm:cxn modelId="{6CD915F6-BB3B-47DB-BDC6-CAED1AE0BAE7}" type="presParOf" srcId="{33C778BB-2316-4D41-99E5-AC20C36E52EA}" destId="{EB888798-5870-43B1-AB7D-F677306DEFC6}" srcOrd="1" destOrd="0" presId="urn:microsoft.com/office/officeart/2005/8/layout/pyramid3"/>
    <dgm:cxn modelId="{1311964C-5C13-4B83-84AE-5DBD8301804E}" type="presParOf" srcId="{912E7169-AF04-4E0C-802E-EFD5E069E710}" destId="{6F265E88-1775-473F-AD79-24A26C390243}" srcOrd="3" destOrd="0" presId="urn:microsoft.com/office/officeart/2005/8/layout/pyramid3"/>
    <dgm:cxn modelId="{103237E6-8B84-40C3-BBA7-43FB5E65F4C0}" type="presParOf" srcId="{6F265E88-1775-473F-AD79-24A26C390243}" destId="{2E9841CB-D369-4D50-B3DF-91B1CB432857}" srcOrd="0" destOrd="0" presId="urn:microsoft.com/office/officeart/2005/8/layout/pyramid3"/>
    <dgm:cxn modelId="{1E7F77CF-15DB-4E79-9CB2-AE3187F5F115}" type="presParOf" srcId="{6F265E88-1775-473F-AD79-24A26C390243}" destId="{403E7FD9-7F60-4265-82F6-8F5070EF3B1C}" srcOrd="1" destOrd="0" presId="urn:microsoft.com/office/officeart/2005/8/layout/pyramid3"/>
    <dgm:cxn modelId="{4EFF54CA-396B-4683-9E6E-E49D210A2F35}" type="presParOf" srcId="{912E7169-AF04-4E0C-802E-EFD5E069E710}" destId="{A741954E-C559-4C56-962C-C0CA99C16132}" srcOrd="4" destOrd="0" presId="urn:microsoft.com/office/officeart/2005/8/layout/pyramid3"/>
    <dgm:cxn modelId="{30ABA122-99F5-4AAF-A1F8-0AE41527315E}" type="presParOf" srcId="{A741954E-C559-4C56-962C-C0CA99C16132}" destId="{BC23AC2C-C589-473D-B07A-EA5CA8DD25B7}" srcOrd="0" destOrd="0" presId="urn:microsoft.com/office/officeart/2005/8/layout/pyramid3"/>
    <dgm:cxn modelId="{F1DF0456-1277-4DBE-BFD4-572D27E2ED9F}" type="presParOf" srcId="{A741954E-C559-4C56-962C-C0CA99C16132}" destId="{69B29AEE-CCC1-48E7-9DD7-F832D199978A}" srcOrd="1" destOrd="0" presId="urn:microsoft.com/office/officeart/2005/8/layout/pyramid3"/>
    <dgm:cxn modelId="{52847077-5224-40B9-94F4-7566566D5AC6}" type="presParOf" srcId="{912E7169-AF04-4E0C-802E-EFD5E069E710}" destId="{53F4106B-472C-4D80-A1AC-7360B9B6A941}" srcOrd="5" destOrd="0" presId="urn:microsoft.com/office/officeart/2005/8/layout/pyramid3"/>
    <dgm:cxn modelId="{F0545FD9-EC99-4191-A256-5ED99EADAE04}" type="presParOf" srcId="{53F4106B-472C-4D80-A1AC-7360B9B6A941}" destId="{EFBE9C48-68C3-41E1-8414-F6D586349D59}" srcOrd="0" destOrd="0" presId="urn:microsoft.com/office/officeart/2005/8/layout/pyramid3"/>
    <dgm:cxn modelId="{3EA6F092-A52D-46C0-A7A8-FC3AD5EE3800}"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C696-8BAE-43F5-A7AE-876CEB660999}">
      <dsp:nvSpPr>
        <dsp:cNvPr id="0" name=""/>
        <dsp:cNvSpPr/>
      </dsp:nvSpPr>
      <dsp:spPr>
        <a:xfrm rot="10800000">
          <a:off x="0" y="0"/>
          <a:ext cx="5004047"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Interception of content data</a:t>
          </a:r>
          <a:endParaRPr lang="aa-ET" sz="1400" b="1" kern="1200" dirty="0"/>
        </a:p>
      </dsp:txBody>
      <dsp:txXfrm rot="-10800000">
        <a:off x="875708" y="0"/>
        <a:ext cx="3252631" cy="807871"/>
      </dsp:txXfrm>
    </dsp:sp>
    <dsp:sp modelId="{37638A15-F53B-4722-A3A9-504F0872E3E9}">
      <dsp:nvSpPr>
        <dsp:cNvPr id="0" name=""/>
        <dsp:cNvSpPr/>
      </dsp:nvSpPr>
      <dsp:spPr>
        <a:xfrm rot="10800000">
          <a:off x="417003" y="807871"/>
          <a:ext cx="4170040"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Real-time collection of traffic data</a:t>
          </a:r>
          <a:endParaRPr lang="aa-ET" sz="1400" b="1" kern="1200" dirty="0"/>
        </a:p>
      </dsp:txBody>
      <dsp:txXfrm rot="-10800000">
        <a:off x="1146760" y="807871"/>
        <a:ext cx="2710526" cy="807871"/>
      </dsp:txXfrm>
    </dsp:sp>
    <dsp:sp modelId="{D3458357-E8D2-45B2-A250-AF9A09B0DC07}">
      <dsp:nvSpPr>
        <dsp:cNvPr id="0" name=""/>
        <dsp:cNvSpPr/>
      </dsp:nvSpPr>
      <dsp:spPr>
        <a:xfrm rot="10800000">
          <a:off x="834007" y="1615742"/>
          <a:ext cx="3336032"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Search and seizure</a:t>
          </a:r>
          <a:endParaRPr lang="aa-ET" sz="1400" b="1" kern="1200" dirty="0"/>
        </a:p>
      </dsp:txBody>
      <dsp:txXfrm rot="-10800000">
        <a:off x="1417813" y="1615742"/>
        <a:ext cx="2168420" cy="807871"/>
      </dsp:txXfrm>
    </dsp:sp>
    <dsp:sp modelId="{2E9841CB-D369-4D50-B3DF-91B1CB432857}">
      <dsp:nvSpPr>
        <dsp:cNvPr id="0" name=""/>
        <dsp:cNvSpPr/>
      </dsp:nvSpPr>
      <dsp:spPr>
        <a:xfrm rot="10800000">
          <a:off x="1251011" y="2423614"/>
          <a:ext cx="2502023"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Production order</a:t>
          </a:r>
          <a:endParaRPr lang="aa-ET" sz="1400" b="1" kern="1200" dirty="0"/>
        </a:p>
      </dsp:txBody>
      <dsp:txXfrm rot="-10800000">
        <a:off x="1688866" y="2423614"/>
        <a:ext cx="1626315" cy="807871"/>
      </dsp:txXfrm>
    </dsp:sp>
    <dsp:sp modelId="{BC23AC2C-C589-473D-B07A-EA5CA8DD25B7}">
      <dsp:nvSpPr>
        <dsp:cNvPr id="0" name=""/>
        <dsp:cNvSpPr/>
      </dsp:nvSpPr>
      <dsp:spPr>
        <a:xfrm rot="10800000">
          <a:off x="1668015" y="3231485"/>
          <a:ext cx="1668016"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Partial disclosure of traffic data</a:t>
          </a:r>
          <a:endParaRPr lang="aa-ET" sz="1400" b="1" kern="1200" dirty="0"/>
        </a:p>
      </dsp:txBody>
      <dsp:txXfrm rot="-10800000">
        <a:off x="1959918" y="3231485"/>
        <a:ext cx="1084210" cy="807871"/>
      </dsp:txXfrm>
    </dsp:sp>
    <dsp:sp modelId="{EFBE9C48-68C3-41E1-8414-F6D586349D59}">
      <dsp:nvSpPr>
        <dsp:cNvPr id="0" name=""/>
        <dsp:cNvSpPr/>
      </dsp:nvSpPr>
      <dsp:spPr>
        <a:xfrm rot="10800000">
          <a:off x="2085019" y="4039356"/>
          <a:ext cx="834008"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t" anchorCtr="0">
          <a:noAutofit/>
        </a:bodyPr>
        <a:lstStyle/>
        <a:p>
          <a:pPr lvl="0" algn="ctr" defTabSz="133350">
            <a:lnSpc>
              <a:spcPct val="90000"/>
            </a:lnSpc>
            <a:spcBef>
              <a:spcPct val="0"/>
            </a:spcBef>
            <a:spcAft>
              <a:spcPct val="35000"/>
            </a:spcAft>
          </a:pPr>
          <a:endParaRPr lang="en-US" sz="300" b="1" kern="1200" dirty="0"/>
        </a:p>
        <a:p>
          <a:pPr lvl="0" algn="ctr" defTabSz="133350">
            <a:lnSpc>
              <a:spcPct val="90000"/>
            </a:lnSpc>
            <a:spcBef>
              <a:spcPct val="0"/>
            </a:spcBef>
            <a:spcAft>
              <a:spcPct val="35000"/>
            </a:spcAft>
          </a:pPr>
          <a:r>
            <a:rPr lang="en-US" sz="800" b="1" kern="1200" dirty="0"/>
            <a:t>Expedited preservation </a:t>
          </a:r>
          <a:endParaRPr lang="aa-ET" sz="800" b="1" kern="1200" dirty="0"/>
        </a:p>
      </dsp:txBody>
      <dsp:txXfrm rot="-10800000">
        <a:off x="2085019" y="4039356"/>
        <a:ext cx="834008" cy="8078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Kjo seancë është e gjatë 90 minuta</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15 të Konventës së Budapestit me një element të theksuar</a:t>
            </a:r>
            <a:r>
              <a:rPr lang="sq-AL" dirty="1" b="0"/>
              <a:t> (“</a:t>
            </a:r>
            <a:r>
              <a:rPr lang="sq-AL" dirty="1" sz="1200" b="0">
                <a:solidFill>
                  <a:srgbClr val="FF0000"/>
                </a:solidFill>
                <a:latin typeface="+mn-lt"/>
                <a:ea typeface="+mn-ea"/>
                <a:cs typeface="+mn-cs"/>
              </a:rPr>
              <a:t>parimi i proporcionalitetit</a:t>
            </a:r>
            <a:r>
              <a:rPr lang="sq-AL" dirty="1"/>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smtClean="0"/>
          </a:p>
          <a:p>
            <a:pPr eaLnBrk="1" hangingPunct="1">
              <a:spcBef>
                <a:spcPct val="0"/>
              </a:spcBef>
            </a:pPr>
            <a:r>
              <a:rPr lang="sq-AL" dirty="1" b="0" baseline="0"/>
              <a:t>Sipas Konventës së Budapestit, masat mbrojtëse duhet të sigurojnë, të paktën, parimin e proporcionalitetit.</a:t>
            </a:r>
            <a:r>
              <a:rPr lang="sq-AL" dirty="1" b="0" baseline="0"/>
              <a:t> </a:t>
            </a:r>
            <a:r>
              <a:rPr lang="sq-AL" dirty="1" baseline="0"/>
              <a:t>Parimi i proporcionalitetit është një parim tjetër i rëndësishëm, kuptimi i të cilit mund të ndryshojë në varësi të sistemeve juridike.</a:t>
            </a:r>
            <a:r>
              <a:rPr lang="sq-AL" dirty="1" baseline="0"/>
              <a:t> </a:t>
            </a:r>
            <a:r>
              <a:rPr lang="sq-AL" dirty="1"/>
              <a:t>Parimi i proporcionalitetit kërkon që të ketë një marrëdhënie të arsyeshme ndërmjet një objektivi të veçantë që duhet të arrihet dhe mjeteve të përdorura për të arritur atë objektiv.</a:t>
            </a:r>
            <a:r>
              <a:rPr lang="sq-AL" dirty="1" baseline="0"/>
              <a:t> </a:t>
            </a:r>
          </a:p>
          <a:p>
            <a:pPr eaLnBrk="1" hangingPunct="1">
              <a:spcBef>
                <a:spcPct val="0"/>
              </a:spcBef>
            </a:pPr>
            <a:endParaRPr lang="en-GB" baseline="0" dirty="0" smtClean="0"/>
          </a:p>
          <a:p>
            <a:pPr eaLnBrk="1" hangingPunct="1">
              <a:spcBef>
                <a:spcPct val="0"/>
              </a:spcBef>
            </a:pPr>
            <a:r>
              <a:rPr lang="sq-AL" dirty="1" baseline="0"/>
              <a:t>Në vendet e obliguara nga KEDNJ, parimi i proporcionalitetit siguron që asnjë kompetencë ose procedurë tjetër më pak ndërhyrëse nuk mund të mundësojë arritjen në mënyrë adekuate të objektivit të kësaj kompetence ose procedure, duke marrë parasysh si natyrën dhe rrethanat e veprës, ashtu edhe natyrën dhe legjitimitetin e të drejtave themelore të prekura.</a:t>
            </a:r>
            <a:r>
              <a:rPr lang="sq-AL" dirty="1" baseline="0"/>
              <a:t> </a:t>
            </a:r>
          </a:p>
          <a:p>
            <a:pPr eaLnBrk="1" hangingPunct="1">
              <a:spcBef>
                <a:spcPct val="0"/>
              </a:spcBef>
            </a:pPr>
            <a:endParaRPr lang="en-GB" baseline="0" dirty="0" smtClean="0"/>
          </a:p>
          <a:p>
            <a:pPr eaLnBrk="1" hangingPunct="1">
              <a:spcBef>
                <a:spcPct val="0"/>
              </a:spcBef>
            </a:pPr>
            <a:r>
              <a:rPr lang="sq-AL" dirty="1" baseline="0"/>
              <a:t>Brenda kornizës së KEDNJ-së, ky parim kuptohet duke përfshirë, ose shoqëruar nga një parim tjetër që është parimi i “domosdoshmërisë” së kompetencës ose procedurës.</a:t>
            </a:r>
            <a:r>
              <a:rPr lang="sq-AL" dirty="1" baseline="0"/>
              <a:t> </a:t>
            </a:r>
            <a:r>
              <a:rPr lang="sq-AL" dirty="1" baseline="0"/>
              <a:t>Ai i referohet:</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dirty="1"/>
              <a:t>a ka ndonjë nevojë të ngutshme shoqërore për disa kufizime të të drejtave themelore?</a:t>
            </a:r>
            <a:r>
              <a:rPr lang="sq-AL" dirty="1"/>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dirty="1"/>
              <a:t>nëse po, a i korrespondon kufizimi i veçantë kësaj nevoje?</a:t>
            </a:r>
            <a:r>
              <a:rPr lang="sq-AL" dirty="1"/>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dirty="1"/>
              <a:t>nëse po, a është një përgjigje proporcionale ndaj asaj nevoje?</a:t>
            </a:r>
            <a:r>
              <a:rPr lang="sq-AL" dirty="1"/>
              <a:t> </a:t>
            </a: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smtClean="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sq-AL" dirty="1" i="1" baseline="0"/>
              <a:t>Si shembull, kufizimi i qartë i përmendur tashmë në nenin 21 që zbatimi i masave të përgjimit do të ndërmerret në lidhje me një sërë veprash të rënda, të përcaktuara nga ligji i brendshëm, është një shembull i qartë i zbatimit të parimit të proporcionalitetit (shih raportin shpjegues për Konventën e Budapestit).</a:t>
            </a:r>
          </a:p>
          <a:p>
            <a:endParaRPr lang="en-US" i="1"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p>
        </p:txBody>
      </p:sp>
    </p:spTree>
    <p:extLst>
      <p:ext uri="{BB962C8B-B14F-4D97-AF65-F5344CB8AC3E}">
        <p14:creationId xmlns:p14="http://schemas.microsoft.com/office/powerpoint/2010/main" val="363889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15 të Konventës së Budapestit me një element të theksuar</a:t>
            </a:r>
            <a:r>
              <a:rPr lang="sq-AL" dirty="1" b="0"/>
              <a:t> (“</a:t>
            </a:r>
            <a:r>
              <a:rPr lang="sq-AL" dirty="1" sz="1200" b="0">
                <a:solidFill>
                  <a:srgbClr val="FF0000"/>
                </a:solidFill>
                <a:latin typeface="+mn-lt"/>
                <a:ea typeface="+mn-ea"/>
                <a:cs typeface="+mn-cs"/>
              </a:rPr>
              <a:t>në pikëpamje të natyrës së procedurës apo kompetencave përkatëse</a:t>
            </a:r>
            <a:r>
              <a:rPr lang="sq-AL" dirty="1"/>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paraqet një shpjegim në formë diagrami të elementit të theksuar.</a:t>
            </a:r>
            <a:r>
              <a:rPr lang="sq-AL" dirty="1"/>
              <a:t> </a:t>
            </a:r>
          </a:p>
          <a:p>
            <a:pPr eaLnBrk="1" hangingPunct="1">
              <a:spcBef>
                <a:spcPct val="0"/>
              </a:spcBef>
            </a:pPr>
            <a:endParaRPr lang="en-US" dirty="0" smtClean="0"/>
          </a:p>
          <a:p>
            <a:pPr eaLnBrk="1" hangingPunct="1">
              <a:spcBef>
                <a:spcPct val="0"/>
              </a:spcBef>
            </a:pPr>
            <a:r>
              <a:rPr lang="sq-AL" dirty="1"/>
              <a:t>Konventa e Budapestit nuk kufizon llojet e kushteve dhe masave mbrojtëse që mund të jenë të zbatueshme</a:t>
            </a:r>
            <a:r>
              <a:rPr lang="sq-AL" dirty="1" b="0"/>
              <a:t>.</a:t>
            </a:r>
            <a:r>
              <a:rPr lang="sq-AL" dirty="1" baseline="0" b="0"/>
              <a:t> </a:t>
            </a:r>
            <a:r>
              <a:rPr lang="sq-AL" dirty="1" baseline="0" b="0"/>
              <a:t>Ky nen parasheh vetëm një listë të masave mbrojtëse që duhet të zbatohen si minimum, kur është e përshtatshme në funksion të natyrës së procedurës ose kompetencës në fjalë (në varësi të natyrës pak a shumë ndërhyrëse të kompetencës ose procedurës).</a:t>
            </a:r>
          </a:p>
          <a:p>
            <a:pPr eaLnBrk="1" hangingPunct="1">
              <a:spcBef>
                <a:spcPct val="0"/>
              </a:spcBef>
            </a:pPr>
            <a:endParaRPr lang="en-GB" b="0" baseline="0" dirty="0" smtClean="0"/>
          </a:p>
          <a:p>
            <a:pPr eaLnBrk="1" hangingPunct="1">
              <a:spcBef>
                <a:spcPct val="0"/>
              </a:spcBef>
            </a:pPr>
            <a:r>
              <a:rPr lang="sq-AL" dirty="1" b="0" baseline="0"/>
              <a:t>Slajdi paraqet një piramidë të përmbysur që demonstron shkallën e kushteve dhe masave mbrojtëse të nevojshme për çdo kompetencë procedurale në varësi të nivelit të ndërhyrjes së kompetencës.</a:t>
            </a:r>
            <a:r>
              <a:rPr lang="sq-AL" dirty="1" b="0" baseline="0"/>
              <a:t> </a:t>
            </a:r>
            <a:r>
              <a:rPr lang="sq-AL" dirty="1" b="0" baseline="0"/>
              <a:t>Trajneri mund të përmend se secila prej kompetencave do të konsiderohet më pas.</a:t>
            </a:r>
            <a:r>
              <a:rPr lang="sq-AL" dirty="1" b="0" baseline="0"/>
              <a:t> </a:t>
            </a:r>
          </a:p>
          <a:p>
            <a:endParaRPr lang="en-GB" b="0"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p>
        </p:txBody>
      </p:sp>
    </p:spTree>
    <p:extLst>
      <p:ext uri="{BB962C8B-B14F-4D97-AF65-F5344CB8AC3E}">
        <p14:creationId xmlns:p14="http://schemas.microsoft.com/office/powerpoint/2010/main" val="102623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15 të Konventës së Budapestit me një element të theksuar</a:t>
            </a:r>
            <a:r>
              <a:rPr lang="sq-AL" dirty="1" b="0"/>
              <a:t> (“</a:t>
            </a:r>
            <a:r>
              <a:rPr lang="sq-AL" dirty="1" sz="1200" b="0">
                <a:solidFill>
                  <a:srgbClr val="FF0000"/>
                </a:solidFill>
                <a:latin typeface="+mj-lt"/>
              </a:rPr>
              <a:t>përfshirë….</a:t>
            </a:r>
            <a:r>
              <a:rPr lang="sq-AL" dirty="1" sz="1200" b="0">
                <a:solidFill>
                  <a:srgbClr val="FF0000"/>
                </a:solidFill>
                <a:latin typeface="+mj-lt"/>
              </a:rPr>
              <a:t> </a:t>
            </a:r>
            <a:r>
              <a:rPr lang="sq-AL" dirty="1" sz="1200" b="0">
                <a:solidFill>
                  <a:srgbClr val="FF0000"/>
                </a:solidFill>
                <a:latin typeface="+mj-lt"/>
              </a:rPr>
              <a:t>mbikëqyrjen e pavarur, bazat….</a:t>
            </a:r>
            <a:r>
              <a:rPr lang="sq-AL" dirty="1" sz="1200" b="0">
                <a:solidFill>
                  <a:srgbClr val="FF0000"/>
                </a:solidFill>
                <a:latin typeface="+mj-lt"/>
              </a:rPr>
              <a:t> </a:t>
            </a:r>
            <a:r>
              <a:rPr lang="sq-AL" dirty="1" sz="1200" b="0">
                <a:solidFill>
                  <a:srgbClr val="FF0000"/>
                </a:solidFill>
                <a:latin typeface="+mj-lt"/>
              </a:rPr>
              <a:t>Kufizimi… fushëveprimi…. kohëzgjatja</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eaLnBrk="1" hangingPunct="1">
              <a:spcBef>
                <a:spcPct val="0"/>
              </a:spcBef>
            </a:pPr>
            <a:endParaRPr lang="en-US" dirty="0"/>
          </a:p>
          <a:p>
            <a:pPr eaLnBrk="1" hangingPunct="1">
              <a:spcBef>
                <a:spcPct val="0"/>
              </a:spcBef>
            </a:pPr>
            <a:r>
              <a:rPr lang="sq-AL" dirty="1" baseline="0"/>
              <a:t>Siç theksohet në këtë element, masat mbrojtëse të mundshme përfshijnë:</a:t>
            </a:r>
          </a:p>
          <a:p>
            <a:pPr marL="171450" indent="-171450" eaLnBrk="1" hangingPunct="1">
              <a:spcBef>
                <a:spcPct val="0"/>
              </a:spcBef>
              <a:buFont typeface="Arial" panose="020B0604020202020204" pitchFamily="34" charset="0"/>
              <a:buChar char="•"/>
            </a:pPr>
            <a:r>
              <a:rPr lang="sq-AL" dirty="1"/>
              <a:t>një mbikëqyrje gjyqësore ose tjetër e pavarur,</a:t>
            </a:r>
            <a:r>
              <a:rPr lang="sq-AL" dirty="1"/>
              <a:t> </a:t>
            </a:r>
          </a:p>
          <a:p>
            <a:pPr marL="171450" indent="-171450" eaLnBrk="1" hangingPunct="1">
              <a:spcBef>
                <a:spcPct val="0"/>
              </a:spcBef>
              <a:buFont typeface="Arial" panose="020B0604020202020204" pitchFamily="34" charset="0"/>
              <a:buChar char="•"/>
            </a:pPr>
            <a:r>
              <a:rPr lang="sq-AL" dirty="1"/>
              <a:t>arsyet që justifikojnë zbatimin,</a:t>
            </a:r>
            <a:r>
              <a:rPr lang="sq-AL" dirty="1"/>
              <a:t> </a:t>
            </a:r>
          </a:p>
          <a:p>
            <a:pPr marL="171450" indent="-171450" eaLnBrk="1" hangingPunct="1">
              <a:spcBef>
                <a:spcPct val="0"/>
              </a:spcBef>
              <a:buFont typeface="Arial" panose="020B0604020202020204" pitchFamily="34" charset="0"/>
              <a:buChar char="•"/>
            </a:pPr>
            <a:r>
              <a:rPr lang="sq-AL" dirty="1"/>
              <a:t>dhe kufizimin e fushës dhe kohëzgjatjen e një kompetence apo procedure të tillë.</a:t>
            </a:r>
            <a:r>
              <a:rPr lang="sq-AL" dirty="1"/>
              <a:t> </a:t>
            </a:r>
          </a:p>
          <a:p>
            <a:pPr eaLnBrk="1" hangingPunct="1">
              <a:spcBef>
                <a:spcPct val="0"/>
              </a:spcBef>
            </a:pPr>
            <a:endParaRPr lang="en-GB" dirty="0"/>
          </a:p>
          <a:p>
            <a:pPr eaLnBrk="1" hangingPunct="1">
              <a:spcBef>
                <a:spcPct val="0"/>
              </a:spcBef>
            </a:pPr>
            <a:r>
              <a:rPr lang="sq-AL" dirty="1" b="0"/>
              <a:t>Mbikëqyrja e pavarur dhe fushëveprimi dhe kufizimi i kohës janë masa mbrojtëse tradicionale që sigurojnë proporcionalitetin e masave ndërhyrëse, duke vendosur kufizime për këto masa dhe duke mundësuar verifikimin e pavarur të respektimit të këtyre kufizimeve dhe të parimeve tjera që sigurojnë mbrojtjen e të drejtave.</a:t>
            </a:r>
            <a:r>
              <a:rPr lang="sq-AL" dirty="1" baseline="0" b="0"/>
              <a:t> </a:t>
            </a:r>
          </a:p>
          <a:p>
            <a:pPr eaLnBrk="1" hangingPunct="1">
              <a:spcBef>
                <a:spcPct val="0"/>
              </a:spcBef>
            </a:pPr>
            <a:endParaRPr lang="en-GB" baseline="0" dirty="0"/>
          </a:p>
          <a:p>
            <a:pPr eaLnBrk="1" hangingPunct="1">
              <a:spcBef>
                <a:spcPct val="0"/>
              </a:spcBef>
            </a:pPr>
            <a:r>
              <a:rPr lang="sq-AL" dirty="1" b="0" baseline="0"/>
              <a:t>Specifikimi i arsyeve që justifikojnë masën ndërhyrëse është një tjetër parim që tradicionalisht siguron si domosdoshmërinë ashtu edhe proporcionalitetin e kësaj mase (ky specifikim mundëson të verifikohet nëse masa që kufizon liritë është e nevojshme në mënyrë efektive, dhe nëse kjo masë është proporcionale me qëllimin specifik që duhet të arrihet).</a:t>
            </a:r>
            <a:r>
              <a:rPr lang="sq-AL" dirty="1" b="0" baseline="0"/>
              <a:t> </a:t>
            </a:r>
          </a:p>
          <a:p>
            <a:pPr eaLnBrk="1" hangingPunct="1">
              <a:spcBef>
                <a:spcPct val="0"/>
              </a:spcBef>
            </a:pPr>
            <a:endParaRPr lang="en-GB" baseline="0" dirty="0"/>
          </a:p>
          <a:p>
            <a:pPr eaLnBrk="1" hangingPunct="1">
              <a:spcBef>
                <a:spcPct val="0"/>
              </a:spcBef>
            </a:pPr>
            <a:r>
              <a:rPr lang="sq-AL" dirty="1"/>
              <a:t>Ideja që masat mbrojtëse duhet të zbatohen në masën që ato janë "</a:t>
            </a:r>
            <a:r>
              <a:rPr lang="sq-AL" dirty="1" i="1"/>
              <a:t>të përshtatshme në funksion të natyrës së procedurës ose kompetencës në fjalë</a:t>
            </a:r>
            <a:r>
              <a:rPr lang="sq-AL" dirty="1"/>
              <a:t>" meriton të detajohet më tej</a:t>
            </a:r>
            <a:r>
              <a:rPr lang="sq-AL" dirty="1" baseline="0"/>
              <a:t>.</a:t>
            </a:r>
            <a:r>
              <a:rPr lang="sq-AL" dirty="1" baseline="0"/>
              <a:t> </a:t>
            </a:r>
            <a:r>
              <a:rPr lang="sq-AL" dirty="1"/>
              <a:t>Ky tregues kujton për herë të tretë rëndësinë e marrjes parasysh të rrethanave përreth në përcaktimin e masave mbrojtëse të përshtatshme.</a:t>
            </a:r>
            <a:r>
              <a:rPr lang="sq-AL" dirty="1" baseline="0"/>
              <a:t> </a:t>
            </a:r>
            <a:r>
              <a:rPr lang="sq-AL" dirty="1" baseline="0"/>
              <a:t>Për shembull, siç kujtohet në raportin shpjegues të Konventës për Krimin Kibernetik, "</a:t>
            </a:r>
            <a:r>
              <a:rPr lang="sq-AL" dirty="1" i="1" baseline="0"/>
              <a:t>Palët duhet të zbatojnë qartë kushte dhe masa mbrojtëse të tilla si</a:t>
            </a:r>
            <a:r>
              <a:rPr lang="sq-AL" dirty="1" baseline="0"/>
              <a:t>" ato të përmendura në  pikën 2 të përmendura në këtë slajd "</a:t>
            </a:r>
            <a:r>
              <a:rPr lang="sq-AL" dirty="1" i="1" baseline="0"/>
              <a:t>në lidhje me përgjimin, duke pasur parasysh ndërhyrjen e tij</a:t>
            </a:r>
            <a:r>
              <a:rPr lang="sq-AL" dirty="1" baseline="0"/>
              <a:t>", por nuk do të zbatohen në mënyrë të barabartë për ruajtjen e të dhënave.</a:t>
            </a:r>
            <a:r>
              <a:rPr lang="sq-AL" dirty="1" i="0" sz="1200" b="0" u="none" strike="noStrike" baseline="0">
                <a:solidFill>
                  <a:schemeClr val="tx1"/>
                </a:solidFill>
                <a:latin typeface="+mn-lt"/>
                <a:ea typeface="+mn-ea"/>
                <a:cs typeface="+mn-cs"/>
              </a:rPr>
              <a:t> </a:t>
            </a:r>
            <a:r>
              <a:rPr lang="sq-AL" dirty="1" i="0" sz="1200" b="0" u="none" strike="noStrike" baseline="0">
                <a:solidFill>
                  <a:schemeClr val="tx1"/>
                </a:solidFill>
                <a:latin typeface="+mn-lt"/>
                <a:ea typeface="+mn-ea"/>
                <a:cs typeface="+mn-cs"/>
              </a:rPr>
              <a:t>Rrethanat specifike mund të kërkojnë gjithashtu masa mbrojtëse që nuk renditen në Nenin 15.</a:t>
            </a:r>
            <a:r>
              <a:rPr lang="sq-AL" dirty="1" i="0" sz="1200" b="0" u="none" strike="noStrike" baseline="0">
                <a:solidFill>
                  <a:schemeClr val="tx1"/>
                </a:solidFill>
                <a:latin typeface="+mn-lt"/>
                <a:ea typeface="+mn-ea"/>
                <a:cs typeface="+mn-cs"/>
              </a:rPr>
              <a:t> </a:t>
            </a:r>
            <a:r>
              <a:rPr lang="sq-AL" dirty="1" sz="1200" b="0" u="none" strike="noStrike" baseline="0">
                <a:solidFill>
                  <a:schemeClr val="tx1"/>
                </a:solidFill>
                <a:latin typeface="+mn-lt"/>
                <a:ea typeface="+mn-ea"/>
                <a:cs typeface="+mn-cs"/>
              </a:rPr>
              <a:t>Sipas raportit shpjegues, këto masa tjera mbrojtëse "</a:t>
            </a:r>
            <a:r>
              <a:rPr lang="sq-AL" dirty="1" i="1" sz="1200" b="0" u="none" strike="noStrike" baseline="0">
                <a:solidFill>
                  <a:schemeClr val="tx1"/>
                </a:solidFill>
                <a:latin typeface="+mn-lt"/>
                <a:ea typeface="+mn-ea"/>
                <a:cs typeface="+mn-cs"/>
              </a:rPr>
              <a:t>që duhet të adresohen sipas ligjit vendor përfshijnë të drejtën kundër vetë-inkriminimit, dhe privilegjet ligjore dhe specifikën e individëve ose vendeve që i nënshtrohen zbatimit të masës</a:t>
            </a:r>
            <a:r>
              <a:rPr lang="sq-AL" dirty="1" sz="1200" b="0" u="none" strike="noStrike" baseline="0">
                <a:solidFill>
                  <a:schemeClr val="tx1"/>
                </a:solidFill>
                <a:latin typeface="+mn-lt"/>
                <a:ea typeface="+mn-ea"/>
                <a:cs typeface="+mn-cs"/>
              </a:rPr>
              <a:t>" (për shembull, mbrojtja e gazetarëve, gjyqtarëve dhe zyrave të avokatëve dhe korrespondenca duhet të përforcohet)</a:t>
            </a:r>
            <a:r>
              <a:rPr lang="sq-AL" dirty="1" i="0" sz="1200" b="0" u="none" strike="noStrike" baseline="0">
                <a:solidFill>
                  <a:schemeClr val="tx1"/>
                </a:solidFill>
                <a:latin typeface="+mn-lt"/>
                <a:ea typeface="+mn-ea"/>
                <a:cs typeface="+mn-cs"/>
              </a:rPr>
              <a:t>.</a:t>
            </a:r>
            <a:r>
              <a:rPr lang="sq-AL" dirty="1" i="0" sz="1200" b="0" u="none" strike="noStrike" baseline="0">
                <a:solidFill>
                  <a:schemeClr val="tx1"/>
                </a:solidFill>
                <a:latin typeface="+mn-lt"/>
                <a:ea typeface="+mn-ea"/>
                <a:cs typeface="+mn-cs"/>
              </a:rPr>
              <a:t> </a:t>
            </a:r>
          </a:p>
          <a:p>
            <a:pPr eaLnBrk="1" hangingPunct="1">
              <a:spcBef>
                <a:spcPct val="0"/>
              </a:spcBef>
            </a:pPr>
            <a:endParaRPr lang="en-GB" dirty="0"/>
          </a:p>
          <a:p>
            <a:pPr marL="0" marR="0" indent="0" algn="l" defTabSz="457200" rtl="0" eaLnBrk="1" fontAlgn="base" latinLnBrk="0" hangingPunct="1">
              <a:lnSpc>
                <a:spcPct val="100000"/>
              </a:lnSpc>
              <a:spcBef>
                <a:spcPct val="0"/>
              </a:spcBef>
              <a:spcAft>
                <a:spcPct val="0"/>
              </a:spcAft>
              <a:buClrTx/>
              <a:buSzTx/>
              <a:buFontTx/>
              <a:buNone/>
              <a:tabLst/>
              <a:defRPr/>
            </a:pPr>
            <a:r>
              <a:rPr lang="sq-AL" dirty="1"/>
              <a:t>Në fund, paragrafi 3 i Nenit 15 thekson nevojën për të marrë në konsideratë ndikimin e kompetencave dhe procedurave mbi të drejtat, përgjegjësitë dhe interesat legjitime të palëve të treta, në masën që është në përputhje me interesin publik, veçanërisht administrimin e shëndoshë të drejtësisë.</a:t>
            </a:r>
            <a:r>
              <a:rPr lang="sq-AL" dirty="1" baseline="0"/>
              <a:t> </a:t>
            </a:r>
            <a:r>
              <a:rPr lang="sq-AL" dirty="1" baseline="0"/>
              <a:t>Kjo kërkesë është aspekti i dytë i parimit të proporcionalitetit, i cili u përmend gjatë përcaktimit të këtij parimi në slajdin e mëparshëm.</a:t>
            </a:r>
            <a:r>
              <a:rPr lang="sq-AL" dirty="1" baseline="0"/>
              <a:t> </a:t>
            </a:r>
          </a:p>
          <a:p>
            <a:pPr marL="0" marR="0" indent="0" algn="l" defTabSz="457200" rtl="0" eaLnBrk="1" fontAlgn="base" latinLnBrk="0" hangingPunct="1">
              <a:lnSpc>
                <a:spcPct val="100000"/>
              </a:lnSpc>
              <a:spcBef>
                <a:spcPct val="0"/>
              </a:spcBef>
              <a:spcAft>
                <a:spcPct val="0"/>
              </a:spcAft>
              <a:buClrTx/>
              <a:buSzTx/>
              <a:buFontTx/>
              <a:buNone/>
              <a:tabLst/>
              <a:defRPr/>
            </a:pPr>
            <a:endParaRPr lang="en-GB" dirty="0"/>
          </a:p>
          <a:p>
            <a:pPr eaLnBrk="1" hangingPunct="1">
              <a:spcBef>
                <a:spcPct val="0"/>
              </a:spcBef>
            </a:pPr>
            <a:r>
              <a:rPr lang="sq-AL" dirty="1"/>
              <a:t>Parimi i proporcionalitetit siguron që asnjë kompetencë ose procedurë tjetër më pak ndërhyrëse nuk mund të mundësojë arritjen në mënyrë adekuate të objektivit të kësaj kompetence ose procedure, duke marrë parasysh si natyrën dhe rrethanat e veprës, ashtu edhe natyrën dhe legjitimitetin e të drejtave themelore të prekura.</a:t>
            </a:r>
            <a:r>
              <a:rPr lang="sq-AL" dirty="1" baseline="0"/>
              <a:t> </a:t>
            </a:r>
            <a:r>
              <a:rPr lang="sq-AL" dirty="1" baseline="0"/>
              <a:t>Paragrafi 3 i Nenit 15 adreson pjesën e fundit të kësaj fjalie të fundit, duke siguruar që masat mbrojtëse të zbatuara marrin parasysh ndikimin në të drejtat themelore, përgjegjësitë dhe interesat e ligjshëm të palëve të treta.</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p>
        </p:txBody>
      </p:sp>
    </p:spTree>
    <p:extLst>
      <p:ext uri="{BB962C8B-B14F-4D97-AF65-F5344CB8AC3E}">
        <p14:creationId xmlns:p14="http://schemas.microsoft.com/office/powerpoint/2010/main" val="392466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15 të Konventës së Budapestit me një element të theksuar</a:t>
            </a:r>
            <a:r>
              <a:rPr lang="sq-AL" dirty="1" b="0"/>
              <a:t> (“</a:t>
            </a:r>
            <a:r>
              <a:rPr lang="sq-AL" dirty="1" sz="1200" b="0">
                <a:solidFill>
                  <a:srgbClr val="FF0000"/>
                </a:solidFill>
                <a:latin typeface="+mj-lt"/>
              </a:rPr>
              <a:t>interesi publik... administrimi i shëndetshëm i drejtësisë... të drejtat, përgjegjësitë dhe interesat legjitim të palëve të treta</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eaLnBrk="1" hangingPunct="1">
              <a:spcBef>
                <a:spcPct val="0"/>
              </a:spcBef>
            </a:pPr>
            <a:endParaRPr lang="en-GB" baseline="0" dirty="0"/>
          </a:p>
          <a:p>
            <a:pPr eaLnBrk="1" hangingPunct="1">
              <a:spcBef>
                <a:spcPct val="0"/>
              </a:spcBef>
            </a:pPr>
            <a:r>
              <a:rPr lang="sq-AL" dirty="1"/>
              <a:t>Ky element kufizon domosdoshmërinë për të zvogëluar ndikimet e kompetencës ose procedurës në situatën kur ky reduktim është "në përputhje me interesin publik, veçanërisht administrimin e shëndoshë të drejtësisë".</a:t>
            </a:r>
            <a:r>
              <a:rPr lang="sq-AL" dirty="1"/>
              <a:t> </a:t>
            </a:r>
            <a:r>
              <a:rPr lang="sq-AL" dirty="1"/>
              <a:t>Kjo do të thotë që ndikimi i kompetencave ose procedurave së pari duhet të vlerësohet në lidhje me administrimin e shëndoshë të drejtësisë dhe interesave tjerë publik (p.sh. siguria publike dhe shëndeti publik dhe interesa tjerë, përfshirë interesat e viktimave dhe respektimin e jetës private).</a:t>
            </a:r>
            <a:r>
              <a:rPr lang="sq-AL" dirty="1"/>
              <a:t> </a:t>
            </a:r>
            <a:r>
              <a:rPr lang="sq-AL" dirty="1"/>
              <a:t>Në masën që kufizimi i ndikimit të kompetencës ose procedurës mbi të drejtat dhe interesat tjerë është në përputhje me mbrojtjen e këtyre interesave publike, pastaj masa mbrojtëse tjera duhet të zbatohen në mënyrë që të mbrohen këto interesa tjera, të tilla si "minimizimi i përçarjes së shërbimit, mbrojtja nga përgjegjësia për zbulimin ose lehtësimin e zbulimit sipas këtij kapitulli, ose mbrojtja e interesave të pronarit” (shih [1] raportin shpjegues të Konventës për krimin kibernetik, § 148).</a:t>
            </a:r>
          </a:p>
          <a:p>
            <a:pPr eaLnBrk="1" hangingPunct="1">
              <a:spcBef>
                <a:spcPct val="0"/>
              </a:spcBef>
            </a:pPr>
            <a:endParaRPr lang="en-GB" baseline="0" dirty="0"/>
          </a:p>
          <a:p>
            <a:pPr marL="0" marR="0" indent="0" algn="l" defTabSz="457200" rtl="0" eaLnBrk="1" fontAlgn="base" latinLnBrk="0" hangingPunct="1">
              <a:lnSpc>
                <a:spcPct val="100000"/>
              </a:lnSpc>
              <a:spcBef>
                <a:spcPct val="0"/>
              </a:spcBef>
              <a:spcAft>
                <a:spcPct val="0"/>
              </a:spcAft>
              <a:buClrTx/>
              <a:buSzTx/>
              <a:buFontTx/>
              <a:buNone/>
              <a:tabLst/>
              <a:defRPr/>
            </a:pPr>
            <a:r>
              <a:rPr lang="sq-AL" dirty="1" b="1" i="1" u="sng"/>
              <a:t>Referencat:</a:t>
            </a:r>
          </a:p>
          <a:p>
            <a:pPr marL="0" marR="0" indent="0" algn="l" defTabSz="457200" rtl="0" eaLnBrk="1" fontAlgn="base" latinLnBrk="0" hangingPunct="1">
              <a:lnSpc>
                <a:spcPct val="100000"/>
              </a:lnSpc>
              <a:spcBef>
                <a:spcPct val="0"/>
              </a:spcBef>
              <a:spcAft>
                <a:spcPct val="0"/>
              </a:spcAft>
              <a:buClrTx/>
              <a:buSzTx/>
              <a:buFontTx/>
              <a:buNone/>
              <a:tabLst/>
              <a:defRPr/>
            </a:pPr>
            <a:r>
              <a:rPr lang="sq-AL" dirty="1" baseline="30000" sz="1200"/>
              <a:t>[1] </a:t>
            </a:r>
            <a:r>
              <a:rPr lang="sq-AL" dirty="1" sz="1200"/>
              <a:t>Raport shpjegues për Konventën për krimin kibernetik, §148.</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p>
        </p:txBody>
      </p:sp>
    </p:spTree>
    <p:extLst>
      <p:ext uri="{BB962C8B-B14F-4D97-AF65-F5344CB8AC3E}">
        <p14:creationId xmlns:p14="http://schemas.microsoft.com/office/powerpoint/2010/main" val="42015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a:t>Këto slajde do të shqyrtojnë dy kompetenca të rëndësishme procedurale në lidhje me ruajtjen e të dhënave të ruajtura kompjuterike dhe zbulimin e pjesshëm të të dhënave të trafikut, siç përcaktohet në nenet 16 dhe 17 të Konventës së Budapestit.</a:t>
            </a:r>
            <a:r>
              <a:rPr lang="sq-AL" dirty="1"/>
              <a:t>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14</a:t>
            </a:fld>
          </a:p>
        </p:txBody>
      </p:sp>
    </p:spTree>
    <p:extLst>
      <p:ext uri="{BB962C8B-B14F-4D97-AF65-F5344CB8AC3E}">
        <p14:creationId xmlns:p14="http://schemas.microsoft.com/office/powerpoint/2010/main" val="412555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sq-AL" dirty="1"/>
              <a:t>Nenet 16 dhe 17 përshkruajnë ruajtjen e shpejtë të të dhënave kompjuterike dhe ruajtjen dhe zbulimin e shpejtë të të dhënave kompjuterike.</a:t>
            </a:r>
            <a:r>
              <a:rPr lang="sq-AL" dirty="1"/>
              <a:t> </a:t>
            </a:r>
            <a:r>
              <a:rPr lang="sq-AL" dirty="1"/>
              <a:t>Të dy dispozitat janë shumë inovative dhe jashtëzakonisht domethënëse.</a:t>
            </a:r>
            <a:r>
              <a:rPr lang="sq-AL" dirty="1"/>
              <a:t>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sq-AL" dirty="1"/>
              <a:t>Provat tradicionale do të qëndrojnë në skenën e krimit, përfundimisht, për një periudhë të gjatë kohore, por të dhënat digjitale - provat elektronike, janë shumë të paqëndrueshme dhe mund të zhduken shumë shpejt: pasi të humbasin ose shkatërrohen, do të jetë e vështirë të kthehen.</a:t>
            </a:r>
            <a:r>
              <a:rPr lang="sq-AL" dirty="1"/>
              <a:t> </a:t>
            </a:r>
          </a:p>
          <a:p>
            <a:pPr eaLnBrk="1" fontAlgn="auto" hangingPunct="1">
              <a:spcBef>
                <a:spcPts val="0"/>
              </a:spcBef>
              <a:spcAft>
                <a:spcPts val="0"/>
              </a:spcAft>
              <a:defRPr/>
            </a:pPr>
            <a:endParaRPr lang="en-GB" i="1" dirty="0"/>
          </a:p>
          <a:p>
            <a:pPr eaLnBrk="1" fontAlgn="auto" hangingPunct="1">
              <a:spcBef>
                <a:spcPts val="0"/>
              </a:spcBef>
              <a:spcAft>
                <a:spcPts val="0"/>
              </a:spcAft>
              <a:defRPr/>
            </a:pPr>
            <a:r>
              <a:rPr lang="sq-AL" dirty="1" i="0"/>
              <a:t>Të dhënat e trafikut, për shembull, janë shumë të dobishme për të identifikuar autorin e një krimi.</a:t>
            </a:r>
            <a:r>
              <a:rPr lang="sq-AL" dirty="1" i="0"/>
              <a:t> </a:t>
            </a:r>
            <a:r>
              <a:rPr lang="sq-AL" dirty="1" i="0"/>
              <a:t>Por ky lloj informacioni nuk është i disponueshëm në mënyrë sistematike.</a:t>
            </a:r>
            <a:r>
              <a:rPr lang="sq-AL" dirty="1" baseline="0" i="0"/>
              <a:t> </a:t>
            </a:r>
            <a:r>
              <a:rPr lang="sq-AL" dirty="1" i="0"/>
              <a:t>Prandaj, sigurimi i ruajtjes së tyre nënkupton ekzistencën e një instrumenti ligjor që lejon agjentët e zbatimit të ligjit të urdhërojnë ruajtjen e një informacioni të tillë të paqëndrueshëm dhe t'ua komunikojnë atë shërbimeve tjera.</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sq-AL" dirty="1" i="1"/>
              <a:t>  </a:t>
            </a:r>
            <a:r>
              <a:rPr lang="sq-AL" dirty="1" i="1"/>
              <a:t>Disa vende zbatuan legjislacionin për ruajtjen e të dhënave.</a:t>
            </a:r>
            <a:r>
              <a:rPr lang="sq-AL" dirty="1" i="1"/>
              <a:t> </a:t>
            </a:r>
            <a:r>
              <a:rPr lang="sq-AL" dirty="1" i="1"/>
              <a:t>Jashtë Evropës, shumica e qarqeve nuk e kanë zbatuar ende një legjislacion të tillë.</a:t>
            </a:r>
            <a:r>
              <a:rPr lang="sq-AL" dirty="1" i="1"/>
              <a:t> </a:t>
            </a:r>
            <a:r>
              <a:rPr lang="sq-AL" dirty="1" b="0" u="none" i="1">
                <a:solidFill>
                  <a:srgbClr val="FF0000"/>
                </a:solidFill>
              </a:rPr>
              <a:t>Brenda Bashkimit Evropian, disa legjislacione kombëtare për mbajtjen e të dhënave janë deklaruar në kundërshtim me kushtetutën vendore për shkak të mungesës së masave mbrojtëse të përshtatshme (për shembull në Gjermani dhe në Slloveni), dhe vetë direktiva e BE-së për mbajtjen e të dhënave është vlerësuar si jo proporcionale nga Gjykata Evropiane e Drejtësisë (për shkak të një hapësire shumë të madhe dhe mungesës së masave mbrojtëse) dhe për këtë arsye në kundërshtim me Kartën e BE-së për të Drejtat Themelore dhe Konventën Evropiane për të Drejtat e Njeriut (Aktgjykimi i Gjykatës, 8 prill 2014, bashkoi lëndët C-293/12 dhe C-594/12, rasti "Digital Rights Ireland Ltd").</a:t>
            </a:r>
            <a:r>
              <a:rPr lang="sq-AL" dirty="1" b="0" u="none" i="1">
                <a:solidFill>
                  <a:srgbClr val="FF0000"/>
                </a:solidFill>
              </a:rPr>
              <a:t> </a:t>
            </a:r>
            <a:r>
              <a:rPr lang="sq-AL" dirty="1" b="0" u="none" i="1">
                <a:solidFill>
                  <a:srgbClr val="FF0000"/>
                </a:solidFill>
              </a:rPr>
              <a:t>Kjo situatë ofron një pasqyrë të parë të rëndësisë së nenit 15 të Konventës së Budapestit për kushtet dhe masat mbrojtëse, të cilat do të shqyrtohen në Pjesën II.</a:t>
            </a:r>
            <a:r>
              <a:rPr lang="sq-AL" dirty="1" b="0" u="none" i="1">
                <a:solidFill>
                  <a:srgbClr val="FF0000"/>
                </a:solidFill>
              </a:rPr>
              <a:t> </a:t>
            </a:r>
          </a:p>
          <a:p>
            <a:pPr eaLnBrk="1" fontAlgn="auto" hangingPunct="1">
              <a:spcBef>
                <a:spcPts val="0"/>
              </a:spcBef>
              <a:spcAft>
                <a:spcPts val="0"/>
              </a:spcAf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sq-AL" dirty="1"/>
              <a:t>Konventa e Budapestit nuk ka një dispozitë për ruajtjen e të dhënave</a:t>
            </a:r>
            <a:r>
              <a:rPr lang="sq-AL" dirty="1" sz="1200">
                <a:solidFill>
                  <a:schemeClr val="tx1"/>
                </a:solidFill>
                <a:latin typeface="+mn-lt"/>
                <a:ea typeface="+mn-ea"/>
                <a:cs typeface="+mn-cs"/>
              </a:rPr>
              <a:t>.</a:t>
            </a:r>
            <a:r>
              <a:rPr lang="sq-AL" dirty="1" sz="1200">
                <a:solidFill>
                  <a:schemeClr val="tx1"/>
                </a:solidFill>
                <a:latin typeface="+mn-lt"/>
                <a:ea typeface="+mn-ea"/>
                <a:cs typeface="+mn-cs"/>
              </a:rPr>
              <a:t> </a:t>
            </a:r>
            <a:r>
              <a:rPr lang="sq-AL" dirty="1" sz="1200">
                <a:solidFill>
                  <a:schemeClr val="tx1"/>
                </a:solidFill>
                <a:latin typeface="+mn-lt"/>
                <a:ea typeface="+mn-ea"/>
                <a:cs typeface="+mn-cs"/>
              </a:rPr>
              <a:t>Nenet 16 dhe 17 u referohen të dhënave specifike të nevojshme në një hetim ose procedurë specifike.</a:t>
            </a:r>
            <a:r>
              <a:rPr lang="sq-AL" dirty="1" sz="1200">
                <a:solidFill>
                  <a:schemeClr val="tx1"/>
                </a:solidFill>
                <a:latin typeface="+mn-lt"/>
                <a:ea typeface="+mn-ea"/>
                <a:cs typeface="+mn-cs"/>
              </a:rPr>
              <a:t> </a:t>
            </a:r>
            <a:r>
              <a:rPr lang="sq-AL" dirty="1" sz="1200">
                <a:solidFill>
                  <a:schemeClr val="tx1"/>
                </a:solidFill>
                <a:latin typeface="+mn-lt"/>
                <a:ea typeface="+mn-ea"/>
                <a:cs typeface="+mn-cs"/>
              </a:rPr>
              <a:t>Nuk zbatohen për mbledhjen dhe mbajtjen në kohë reale të të dhënave të trafikut në të ardhmen ose qasjen në kohë reale të të dhënave të përmbajtjes.</a:t>
            </a:r>
            <a:r>
              <a:rPr lang="sq-AL" dirty="1" sz="1200">
                <a:solidFill>
                  <a:schemeClr val="tx1"/>
                </a:solidFill>
                <a:latin typeface="+mn-lt"/>
                <a:ea typeface="+mn-ea"/>
                <a:cs typeface="+mn-cs"/>
              </a:rPr>
              <a:t> </a:t>
            </a:r>
            <a:r>
              <a:rPr lang="sq-AL" dirty="1"/>
              <a:t>Këto nene organizojnë "ruajtjen e përshpejtuar" si masë e menjëhershme e përkohshme për të mbajtur prova dhe për t'i dhënë kohë për të marrë urdhra gjyqësorë për sekuestrimin ose zbulimin e të dhënave.</a:t>
            </a:r>
            <a:r>
              <a:rPr lang="sq-AL" dirty="1"/>
              <a:t> </a:t>
            </a:r>
            <a:r>
              <a:rPr lang="sq-AL" dirty="1"/>
              <a:t>Neni 16 ka të bëjë me të dhënat e trafikut dhe të dhënat e përmbajtjes.</a:t>
            </a:r>
            <a:r>
              <a:rPr lang="sq-AL" dirty="1"/>
              <a:t> </a:t>
            </a:r>
            <a:r>
              <a:rPr lang="sq-AL" dirty="1"/>
              <a:t>Neni 17 lidhet më specifikisht me të dhënat e trafikut.</a:t>
            </a:r>
            <a:r>
              <a:rPr lang="sq-AL" dirty="1"/>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sq-AL" dirty="1"/>
              <a:t>Shënime:</a:t>
            </a:r>
            <a:r>
              <a:rPr lang="sq-AL" dirty="1" baseline="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sq-AL" dirty="1"/>
              <a:t>Dallimi ndërmjet të dhënave të trafikut dhe të dhënave të përmbajtjes justifikohet nga fakti që të dhënat e përmbajtjes janë më të ndjeshme;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sq-AL" dirty="1"/>
              <a:t>Palët e Konventës mund të shkojnë më larg se nivelet minimale të përshkruara këtu.</a:t>
            </a:r>
          </a:p>
        </p:txBody>
      </p:sp>
    </p:spTree>
    <p:extLst>
      <p:ext uri="{BB962C8B-B14F-4D97-AF65-F5344CB8AC3E}">
        <p14:creationId xmlns:p14="http://schemas.microsoft.com/office/powerpoint/2010/main" val="370548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një pamje ekrani të një rasti interesant të një individi që shkel një urdhër ruajtjeje të lëshuar në lidhje me provat digjitale.</a:t>
            </a:r>
            <a:r>
              <a:rPr lang="sq-AL" dirty="1"/>
              <a:t> </a:t>
            </a:r>
            <a:r>
              <a:rPr lang="sq-AL" dirty="1"/>
              <a:t>Trajneri duhet të theksojë që urdhri i ruajtjes është lëshuar në lidhje me një padi civile dhe nuk është ekuivalent me urdhrin e prodhimit që do të lëshohej sipas nenit 16 të Konventës së Budapestit.</a:t>
            </a:r>
            <a:r>
              <a:rPr lang="sq-AL" dirty="1"/>
              <a:t> </a:t>
            </a:r>
            <a:r>
              <a:rPr lang="sq-AL" dirty="1"/>
              <a:t>Sidoqoftë, parimi i vendosur në rast mund të përdoret për të shpjeguar se si Konventa e Budapestit lejon vetëm ruajtjen në lidhje me të dhënat e specifikuara kompjuterike - dhe nuk do të lejonte domosdoshmërisht kërkimin e ruajtjes së sasive pa dallim të të dhënave.</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p>
        </p:txBody>
      </p:sp>
    </p:spTree>
    <p:extLst>
      <p:ext uri="{BB962C8B-B14F-4D97-AF65-F5344CB8AC3E}">
        <p14:creationId xmlns:p14="http://schemas.microsoft.com/office/powerpoint/2010/main" val="325649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urdhërojë apo ngjashëm të sigurojë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veçanti, ky slajd rendit mediumet e mundshme përmes të cilave mund të kryhet ruajtja e shpejtë e të dhënave kompjuterike të ruajtura</a:t>
            </a:r>
            <a:r>
              <a:rPr lang="sq-AL" dirty="1" baseline="0"/>
              <a:t>.</a:t>
            </a:r>
            <a:r>
              <a:rPr lang="sq-AL" dirty="1" baseline="0"/>
              <a:t> </a:t>
            </a:r>
            <a:r>
              <a:rPr lang="sq-AL" dirty="1" baseline="0"/>
              <a:t>Konventa e Budapestit është fleksibile dhe u mundëson palëve të specifikojnë në legjislacionin e tyre të brendshëm mjetet përmes të cilave do të ushtrohet kompetenca për të ruajtur me shpejtësi të dhënat e ruajtura kompjuterike.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p>
        </p:txBody>
      </p:sp>
    </p:spTree>
    <p:extLst>
      <p:ext uri="{BB962C8B-B14F-4D97-AF65-F5344CB8AC3E}">
        <p14:creationId xmlns:p14="http://schemas.microsoft.com/office/powerpoint/2010/main" val="64416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ruajtja e përshpejtuar</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Ruajtja e përshpejtuar është një nga kompetencat kryesore procedurale në çështjet që lidhen me provat elektronike.</a:t>
            </a:r>
            <a:r>
              <a:rPr lang="sq-AL" dirty="1" baseline="0"/>
              <a:t> </a:t>
            </a:r>
            <a:r>
              <a:rPr lang="sq-AL" dirty="1" baseline="0"/>
              <a:t>Duke pasur parasysh paqëndrueshmërinë e të dhënave kompjuterike dhe lehtësinë me të cilën ato mund të fshihen, modifikohen ose ndryshohen, dhe duke pasur parasysh faktin që shumë ofrues të shërbimeve dhe persona nuk mbajnë për periudha të gjata të dhëna kompjuterike, është e nevojshme që të ketë një kompetencë procedurale për të siguruar ruajtjen e përshpejtuar.</a:t>
            </a:r>
            <a:r>
              <a:rPr lang="sq-AL" dirty="1" baseline="0"/>
              <a:t>  </a:t>
            </a:r>
            <a:r>
              <a:rPr lang="sq-AL" dirty="1" baseline="0"/>
              <a:t>Përdorimi i kësaj kompetence mbron nga fshirja, ndryshimi, modifikimi i gjendjes ose cilësisë së të dhënave kompjuterike.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p>
        </p:txBody>
      </p:sp>
    </p:spTree>
    <p:extLst>
      <p:ext uri="{BB962C8B-B14F-4D97-AF65-F5344CB8AC3E}">
        <p14:creationId xmlns:p14="http://schemas.microsoft.com/office/powerpoint/2010/main" val="116825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të të specifikuara kompjuterike, përfshirë të dhëna trafiku</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Kompetenca për të urdhëruar ose për të marrë në mënyrë të ngjashme ruajtjen e përshpejtuar të të dhënave nuk është ekuivalente me konceptin e ruajtjes së të dhënave, dhe kështu është e nevojshme që autoriteti kompetent që urdhëron ose siguron në mënyrë të ngjashme ruajtjen e përshpejtuar të të dhënave të ruajtura kompjuterike lejohet të bëjë të njëjtën gjë në lidhje me vetëm të dhëna të specifikuara, dhe jo përgjithësisht të vendosë detyrim për personat për të mbajtur sasi të dhënash të paspecifikuara ose pa dallim.</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p>
        </p:txBody>
      </p:sp>
    </p:spTree>
    <p:extLst>
      <p:ext uri="{BB962C8B-B14F-4D97-AF65-F5344CB8AC3E}">
        <p14:creationId xmlns:p14="http://schemas.microsoft.com/office/powerpoint/2010/main" val="337360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Seanca do të ndahet në 4 pjesë.</a:t>
            </a:r>
          </a:p>
          <a:p>
            <a:r>
              <a:rPr lang="sq-AL" dirty="1" sz="1200"/>
              <a:t>Pjesa e parë e seancës do të shqyrtojë fushën e dispozitave procedurale siç parashihet në nenin 14 të Konventës së Budapestit.</a:t>
            </a:r>
            <a:r>
              <a:rPr lang="sq-AL" dirty="1" sz="1200"/>
              <a:t> </a:t>
            </a:r>
          </a:p>
          <a:p>
            <a:r>
              <a:rPr lang="sq-AL" dirty="1" sz="1200"/>
              <a:t>Pjesa e dytë e seancës do të shqyrtojë kushtet dhe masat mbrojtëse të kërkuara në lidhje me ushtrimin e kompetencave procedurale siç parashihet në nenin 15 të Konventës së Budapestit.</a:t>
            </a:r>
            <a:r>
              <a:rPr lang="sq-AL" dirty="1" sz="1200"/>
              <a:t> </a:t>
            </a:r>
          </a:p>
          <a:p>
            <a:r>
              <a:rPr lang="sq-AL" dirty="1" sz="1200"/>
              <a:t>Pjesa e tretë e seancës do të shqyrtojë kompetencat procedurale të ruajtjes së shpejtë të të dhënave të ruajtura kompjuterike dhe ruajtjes së shpejtë dhe zbulimit të pjesshëm të të dhënave të trafikut, siç parashihet në nenet 16 dhe 17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t>Pjesa e katërt e seancës do të shqyrtojë kompetencat procedurale të urdhrit të paraqitjes së të dhënave sipas nenit 18 të Konventës së Budapestit.</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ruajtur me anë të një sistemi kompjuterik</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Kjo kompetencë procedurale nuk mund të përdoret për të detyruar ndonjë person të ruajë të dhëna që nuk ekzistojnë tashmë; ose nuk janë ruajtur me anë të një sistemi kompjuterik</a:t>
            </a:r>
            <a:r>
              <a:rPr lang="sq-AL" dirty="1" baseline="0"/>
              <a:t>.</a:t>
            </a:r>
            <a:r>
              <a:rPr lang="sq-AL" dirty="1" baseline="0"/>
              <a:t>  </a:t>
            </a:r>
            <a:r>
              <a:rPr lang="sq-AL" dirty="1" baseline="0"/>
              <a:t>Kjo përsëri bën dallimin nga detyrimi për të mbajtur të dhëna, të cilat mund të zbatohen për të dhënat që nuk ekzistojnë.</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p>
        </p:txBody>
      </p:sp>
    </p:spTree>
    <p:extLst>
      <p:ext uri="{BB962C8B-B14F-4D97-AF65-F5344CB8AC3E}">
        <p14:creationId xmlns:p14="http://schemas.microsoft.com/office/powerpoint/2010/main" val="901459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bazat për të besuar se të dhënat kompjuterike janë veçanërisht të prekshme ndaj humbjes apo modifikimit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disa juridiksione, zyrtarëve të zbatimit të ligjit u kërkohet të respektojnë autoritetet kompetente që të dhënat e ruajtura në kompjuter në lidhje me të cilat kërkohet ruajtja e përshpejtuar të jenë të prekshme nga humbja ose modifikimi.</a:t>
            </a:r>
            <a:r>
              <a:rPr lang="sq-AL" dirty="1" baseline="0"/>
              <a:t> </a:t>
            </a:r>
            <a:r>
              <a:rPr lang="sq-AL" dirty="1" baseline="0"/>
              <a:t>Kjo përfshin si cenueshmërinë ndaj humbjes/modifikimit të synuar të të dhënave kompjuterike, ashtu edhe humbjen/modifikimin e paqëllimtë si rezultat i ruajtjes së pasigurt të të dhënave kompjuterike.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p>
        </p:txBody>
      </p:sp>
    </p:spTree>
    <p:extLst>
      <p:ext uri="{BB962C8B-B14F-4D97-AF65-F5344CB8AC3E}">
        <p14:creationId xmlns:p14="http://schemas.microsoft.com/office/powerpoint/2010/main" val="208260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posedimi ose kontrolli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Autoriteti kompetent mund të urdhërojë një person të ruajë të dhëna të ruajtura kompjuterike kur të dhëna të tilla të specifikuara kompjuterike janë në posedim ose në kontroll të një personi të tillë.</a:t>
            </a:r>
            <a:r>
              <a:rPr lang="sq-AL" dirty="1" baseline="0"/>
              <a:t> </a:t>
            </a:r>
            <a:r>
              <a:rPr lang="sq-AL" dirty="1" baseline="0"/>
              <a:t>Ky slajd bën dallimin ndërmjet posedimit (d.m.th. posedimit fizik) dhe kontrollit (d.m.th. kontrolli i lirë mbi të dhënat, edhe nëse mund të mos jenë në zotërimin e tyre fizik).</a:t>
            </a:r>
            <a:r>
              <a:rPr lang="sq-AL" dirty="1" baseline="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p>
        </p:txBody>
      </p:sp>
    </p:spTree>
    <p:extLst>
      <p:ext uri="{BB962C8B-B14F-4D97-AF65-F5344CB8AC3E}">
        <p14:creationId xmlns:p14="http://schemas.microsoft.com/office/powerpoint/2010/main" val="399290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periudha kohore për aq kohë sa është e nevojshme deri në një maksimum prej nëntëdhjetë ditësh... për të kërkuar zbulimin e tyre… ripërtërirë më pas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pPr algn="just"/>
            <a:r>
              <a:rPr lang="sq-AL" dirty="1"/>
              <a:t>Është e rëndësishme të pranohet që ruajtja është një kompetencë e përkohshme; dhe nuk u mundëson zyrtarëve të zbatimit të ligjit që të urdhërojnë personat të ruajnë të dhëna për një kohë të pacaktuar</a:t>
            </a:r>
            <a:r>
              <a:rPr lang="sq-AL" dirty="1" baseline="0"/>
              <a:t>.</a:t>
            </a:r>
            <a:r>
              <a:rPr lang="sq-AL" dirty="1" baseline="0"/>
              <a:t> </a:t>
            </a:r>
            <a:r>
              <a:rPr lang="sq-AL" dirty="1" baseline="0"/>
              <a:t>Është thjesht një masë e përkohshme që synon të mos prishë ushtrimin e kompetencave tjera procedurale, përkatësisht prodhimin e të dhënave kompjuterike ose kërkimin dhe sekuestrimin e të dhënave kompjuterike.</a:t>
            </a:r>
            <a:r>
              <a:rPr lang="sq-AL" dirty="1" baseline="0"/>
              <a:t> </a:t>
            </a:r>
            <a:r>
              <a:rPr lang="sq-AL" dirty="1" baseline="0"/>
              <a:t>Konventa e Budapestit kërkon që Palët të parashohin një periudhë maksimale prej 90 ditësh për të cilën mund të urdhërohet ruajtja, ndërsa periudha specifike për një rast të veçantë duhet të specifikohet në urdhrin për ruajtje.</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p>
        </p:txBody>
      </p:sp>
    </p:spTree>
    <p:extLst>
      <p:ext uri="{BB962C8B-B14F-4D97-AF65-F5344CB8AC3E}">
        <p14:creationId xmlns:p14="http://schemas.microsoft.com/office/powerpoint/2010/main" val="183399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16 të Konventës së Budapestit me një element të theksuar</a:t>
            </a:r>
            <a:r>
              <a:rPr lang="sq-AL" dirty="1" b="0"/>
              <a:t> (“</a:t>
            </a:r>
            <a:r>
              <a:rPr lang="sq-AL" dirty="1" sz="1200" b="0">
                <a:solidFill>
                  <a:srgbClr val="FF0000"/>
                </a:solidFill>
                <a:latin typeface="+mj-lt"/>
              </a:rPr>
              <a:t>mbajtja konfidenciale e ndërmarrjes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r>
              <a:rPr lang="sq-AL" dirty="1"/>
              <a:t>Është thelbësore që ndërmarrja e masave të ruajtjes të mbahet konfidenciale nga subjekti i urdhrit të paraqitjes së të dhënave, ose përndryshe masa mund të pengohet.</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p>
        </p:txBody>
      </p:sp>
    </p:spTree>
    <p:extLst>
      <p:ext uri="{BB962C8B-B14F-4D97-AF65-F5344CB8AC3E}">
        <p14:creationId xmlns:p14="http://schemas.microsoft.com/office/powerpoint/2010/main" val="127432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hartën e një komunikimi i cili fillon në Guadalajara në Meksikë dhe e bën rrugën për në Moskë, Rusi.</a:t>
            </a:r>
            <a:r>
              <a:rPr lang="sq-AL" dirty="1"/>
              <a:t> </a:t>
            </a:r>
            <a:r>
              <a:rPr lang="sq-AL" dirty="1"/>
              <a:t>Imazhi tregon sesi një komunikim transferohet përmes disa vendeve dhe ofruesve të ndryshëm të shërbimeve.</a:t>
            </a:r>
            <a:r>
              <a:rPr lang="sq-AL" dirty="1"/>
              <a:t> </a:t>
            </a:r>
            <a:r>
              <a:rPr lang="sq-AL" dirty="1"/>
              <a:t>Një pjesë e rëndësishme e një hetimi që përfshin prova elektronike është identifikimi i të gjithë ofruesve të shërbimeve të përfshirë në transmetimin e një komunikimi pa asnjë vonesë.</a:t>
            </a:r>
            <a:r>
              <a:rPr lang="sq-AL" dirty="1"/>
              <a:t> </a:t>
            </a:r>
            <a:r>
              <a:rPr lang="sq-AL" dirty="1"/>
              <a:t>Kjo është për shkak se shumë ofrues të shërbimeve nuk mbajnë të dhëna, kështu që një hetim mund të hasë në vështirësi nëse ofruesit e tillë të shërbimeve nuk identifikohen në mënyrë që të dhënat e duhura të ruhen.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p>
        </p:txBody>
      </p:sp>
    </p:spTree>
    <p:extLst>
      <p:ext uri="{BB962C8B-B14F-4D97-AF65-F5344CB8AC3E}">
        <p14:creationId xmlns:p14="http://schemas.microsoft.com/office/powerpoint/2010/main" val="16939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17 të Konventës së Budapestit me një element të theksuar</a:t>
            </a:r>
            <a:r>
              <a:rPr lang="sq-AL" dirty="1" b="0"/>
              <a:t> (“</a:t>
            </a:r>
            <a:r>
              <a:rPr lang="sq-AL" dirty="1" sz="1200" b="0">
                <a:solidFill>
                  <a:srgbClr val="FF0000"/>
                </a:solidFill>
                <a:latin typeface="+mj-lt"/>
              </a:rPr>
              <a:t>pavarësisht nëse një ose më shumë ofrues të shërbimeve ishin të përfshirë në transmetimin e atij komunikimi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r>
              <a:rPr lang="sq-AL" dirty="1" baseline="0"/>
              <a:t>Duke qenë se zakonisht ka më shumë se një ofrues shërbimi të përfshirë në zinxhirin e transmetimit të çdo komunikimi, është e vështirë për agjencitë e zbatimit të ligjit të identifikojnë secilin ofrues të shërbimit të përfshirë në zinxhirin e transmetimit për të qenë në gjendje të ushtrojnë kompetenca tjera (përfshirë urdhrat e prodhimit; kërkimin dhe sekuestrimin) në secilin ofrues të shërbimit.</a:t>
            </a:r>
            <a:r>
              <a:rPr lang="sq-AL" dirty="1" baseline="0"/>
              <a:t> </a:t>
            </a:r>
            <a:r>
              <a:rPr lang="sq-AL" dirty="1" baseline="0"/>
              <a:t>Kështu, neni 18 i Konventës së Budapestit parasheh mandatin ligjor për autoritetet kompetente për të kërkuar zbulimin e pjesshëm të të dhënave të trafikut për të mundësuar identifikimin e ofruesve të shërbimeve të përfshirë në zinxhir.</a:t>
            </a:r>
            <a:r>
              <a:rPr lang="sq-AL" dirty="1" baseline="0"/>
              <a:t> </a:t>
            </a:r>
          </a:p>
          <a:p>
            <a:endParaRPr lang="en-US" baseline="0" dirty="0"/>
          </a:p>
          <a:p>
            <a:r>
              <a:rPr lang="sq-AL" dirty="1" baseline="0"/>
              <a:t>Ky slajd ofron gjithashtu mënyra të ndryshme në të cilat urdhrat mund të dërgohen tek ofrues të shumtë të shërbimeve (p.sh. urdhra të ndarë siç identifikohet çdo ofrues i shërbimit pasues i përfshirë në zinxhirin e transmetimit; urdhër i vetëm që shërbehet në mënyrë të njëpasnjëshme për secilin ofrues të shërbimit pasardhës siç identifikohet; ose një urdhër i vetëm që i dërgohet një ofruesi të vetëm të shërbimit që është i detyruar përmes urdhrit të njoftojë ofruesin tjetër të shërbimit të përfshirë në zinxhirin e transmetimit).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p>
        </p:txBody>
      </p:sp>
    </p:spTree>
    <p:extLst>
      <p:ext uri="{BB962C8B-B14F-4D97-AF65-F5344CB8AC3E}">
        <p14:creationId xmlns:p14="http://schemas.microsoft.com/office/powerpoint/2010/main" val="315154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17 të Konventës së Budapestit me një element të theksuar</a:t>
            </a:r>
            <a:r>
              <a:rPr lang="sq-AL" dirty="1" b="0"/>
              <a:t> (“</a:t>
            </a:r>
            <a:r>
              <a:rPr lang="sq-AL" dirty="1" sz="1200" b="0">
                <a:solidFill>
                  <a:srgbClr val="FF0000"/>
                </a:solidFill>
                <a:latin typeface="+mj-lt"/>
              </a:rPr>
              <a:t>pavarësisht nëse një ose më shumë ofrues të shërbimeve ishin të përfshirë në transmetimin e atij komunikimi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Është e rëndësishme që subjekti i urdhrit për zbulimin e pjesshëm të të dhënave të trafikut të mandatohet me zbulimin e të dhënave të mjaftueshme të trafikut për të qenë në gjendje të identifikojë ofruesit e tjerë të shërbimeve të përfshirë në transmetimin e komunikimit.</a:t>
            </a:r>
            <a:r>
              <a:rPr lang="sq-AL" dirty="1" baseline="0"/>
              <a:t> </a:t>
            </a:r>
            <a:r>
              <a:rPr lang="sq-AL" dirty="1" baseline="0"/>
              <a:t>Në mungesë të kësaj kompetence, do të ishte shumë sfiduese të identifikohen ofruesit e ndryshëm të shërbimeve të përfshirë dhe kështu të ushtrohen kompetencat e duhura në përputhje me rrethanat.</a:t>
            </a:r>
            <a:r>
              <a:rPr lang="sq-AL" dirty="1" baseline="0"/>
              <a:t> </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p>
        </p:txBody>
      </p:sp>
    </p:spTree>
    <p:extLst>
      <p:ext uri="{BB962C8B-B14F-4D97-AF65-F5344CB8AC3E}">
        <p14:creationId xmlns:p14="http://schemas.microsoft.com/office/powerpoint/2010/main" val="1191774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Këto slajde të fundit do të shqyrtojnë kompetencën procedurale të urdhrit të paraqitjes së të dhënave siç përcaktohet në Nenin 18 të Konventës së Budapestit.</a:t>
            </a:r>
            <a:r>
              <a:rPr lang="sq-AL" dirty="1"/>
              <a:t>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28</a:t>
            </a:fld>
          </a:p>
        </p:txBody>
      </p:sp>
    </p:spTree>
    <p:extLst>
      <p:ext uri="{BB962C8B-B14F-4D97-AF65-F5344CB8AC3E}">
        <p14:creationId xmlns:p14="http://schemas.microsoft.com/office/powerpoint/2010/main" val="1217655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sq-AL" dirty="1"/>
              <a:t>Dispozita e nenit 18 është gjithashtu shumë interesante.</a:t>
            </a:r>
            <a:r>
              <a:rPr lang="sq-AL" dirty="1"/>
              <a:t> </a:t>
            </a:r>
            <a:r>
              <a:rPr lang="sq-AL" dirty="1"/>
              <a:t>Sipas tij, secila palë duhet të miratojë masa legjislative për të fuqizuar autoritetet e saj të zbatimit të ligjit (AZL) me mundësinë e dhënies së "urdhrave të paraqitjes së të dhënave".</a:t>
            </a:r>
            <a:r>
              <a:rPr lang="sq-AL" dirty="1"/>
              <a:t> </a:t>
            </a:r>
            <a:r>
              <a:rPr lang="sq-AL" dirty="1"/>
              <a:t>Ky urdhër gjyqësor mund të lëshohet nga agjencitë e zbatimit të ligjit për qytetarët dhe për ofruesit e shërbimeve të internetit, duke i urdhëruar ata që t'u sigurojnë autoriteteve kompetente të dhëna të ruajtura në një sistem kompjuterik, nën përgjegjësitë e tyre ose të sigurojnë të dhëna nga abonuesit.</a:t>
            </a:r>
          </a:p>
          <a:p>
            <a:pPr eaLnBrk="1" fontAlgn="auto" hangingPunct="1">
              <a:spcBef>
                <a:spcPts val="0"/>
              </a:spcBef>
              <a:spcAft>
                <a:spcPts val="0"/>
              </a:spcAft>
              <a:defRPr/>
            </a:pPr>
            <a:r>
              <a:rPr lang="sq-AL" dirty="1"/>
              <a:t> </a:t>
            </a:r>
          </a:p>
          <a:p>
            <a:pPr marL="0" marR="0" indent="0" algn="l" defTabSz="457200" rtl="0" eaLnBrk="1" fontAlgn="auto" latinLnBrk="0" hangingPunct="1">
              <a:lnSpc>
                <a:spcPct val="100000"/>
              </a:lnSpc>
              <a:spcBef>
                <a:spcPts val="0"/>
              </a:spcBef>
              <a:spcAft>
                <a:spcPts val="0"/>
              </a:spcAft>
              <a:buClrTx/>
              <a:buSzTx/>
              <a:buFontTx/>
              <a:buNone/>
              <a:tabLst/>
              <a:defRPr/>
            </a:pPr>
            <a:r>
              <a:rPr lang="sq-AL" dirty="1"/>
              <a:t>Sipas Konventës, urdhri i paraqitjes së të dhënave duhet të specifikojë natyrën dhe shtrirjen e të dhënave të kërkuara: është shumë e qartë që të dhënat e kërkuara nga hetimi duhet të përcaktohen më parë, dhe se </a:t>
            </a:r>
            <a:r>
              <a:rPr lang="sq-AL" dirty="1" i="1"/>
              <a:t>ekspeditat e peshkimit</a:t>
            </a:r>
            <a:r>
              <a:rPr lang="sq-AL" dirty="1"/>
              <a:t> janë të ndaluara.</a:t>
            </a:r>
            <a:r>
              <a:rPr lang="sq-AL" dirty="1"/>
              <a:t> </a:t>
            </a:r>
            <a:r>
              <a:rPr lang="sq-AL" dirty="1"/>
              <a:t>Qëllimi i këtij kufiri ligjor është të vendosë një mbrojtje të rëndësishme për mbrojtjen e të drejtave dhe lirive të njeriut gjatë ushtrimit të këtyre kompetencave hetimore nga agjentët e zbatimit të ligjit; siguron që kontrolli dhe sekuestrimi i informacionit të jetë i kufizuar në informacionin që lidhet drejtpërdrejt me një rast nën hetim.</a:t>
            </a:r>
            <a:r>
              <a:rPr lang="sq-AL" dirty="1"/>
              <a:t> </a:t>
            </a:r>
            <a:r>
              <a:rPr lang="sq-AL" dirty="1"/>
              <a:t>Ky kufizim është edhe më i rëndësishëm se kufizimet e ngjashme që përkufizojnë kontrollin dhe sekuestrimin në botën reale, ku këto operacione kanë pjesën më të madhe të kohës një fushë praktike të kufizuar.</a:t>
            </a:r>
            <a:r>
              <a:rPr lang="sq-AL" dirty="1" baseline="0"/>
              <a:t> </a:t>
            </a:r>
            <a:r>
              <a:rPr lang="sq-AL" dirty="1"/>
              <a:t>Në botën digjitale, nëse rregulli do të ishte leja e plotë e hyrjes në të gjithë informacionin që vjen me një pajisje, do të lejohej qasja në të gjitha llojet e informacionit të ruajtur në atë kompjuter, shpesh pa pasur lidhje me krimin nën hetim dhe (p.sh në rastin e komunikimit me email) duke përfshirë edhe palë të treta.</a:t>
            </a:r>
            <a:r>
              <a:rPr lang="sq-AL" dirty="1"/>
              <a:t>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sq-AL" dirty="1"/>
              <a:t>Siç është përmendur tashmë, neni 16 mund të krijojë detyrimin, për një ofrues të shërbimit, për të ruajtur të dhënat kompjuterike.</a:t>
            </a:r>
            <a:r>
              <a:rPr lang="sq-AL" dirty="1"/>
              <a:t> </a:t>
            </a:r>
            <a:r>
              <a:rPr lang="sq-AL" dirty="1"/>
              <a:t>Zbulimi i të dhënave të trafikut në agjencitë e zbatimit të ligjit është i organizuar nga neni 17, thjesht lejon zbulimin e të dhënave të trafikut.</a:t>
            </a:r>
            <a:r>
              <a:rPr lang="sq-AL" dirty="1"/>
              <a:t> </a:t>
            </a:r>
            <a:r>
              <a:rPr lang="sq-AL" dirty="1"/>
              <a:t>Mundësia për të zbuluar në AZL ndonjë lloj informacioni tjetër të ruajtur në një pajisje digjitale organizohet nga neni 18, në përputhje me një urdhër ruajtjeje të lëshuar në bazë të nenit 16.</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p>
        </p:txBody>
      </p:sp>
    </p:spTree>
    <p:extLst>
      <p:ext uri="{BB962C8B-B14F-4D97-AF65-F5344CB8AC3E}">
        <p14:creationId xmlns:p14="http://schemas.microsoft.com/office/powerpoint/2010/main" val="6508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sz="1200"/>
              <a:t>Qëllimi i seancës është për t'u ofruar pjesëmarrësve një kuptim gjithëpërfshirës të nenit 14– 18 të Konventës së Budapestit.</a:t>
            </a:r>
            <a:r>
              <a:rPr lang="sq-AL" dirty="1" sz="1200"/>
              <a:t>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sq-AL" dirty="1"/>
              <a:t>Slajdi tregon një pamje të ekranit të një artikulli të lajmeve që përshkruan se si gjykata e lartë belge vendosi që kompania e teknologjisë Yahoo! ishte subjekt i urdhrit vendor për paraqitjen e të dhënave.</a:t>
            </a:r>
            <a:r>
              <a:rPr lang="sq-AL" dirty="1"/>
              <a:t> </a:t>
            </a:r>
            <a:r>
              <a:rPr lang="sq-AL" dirty="1"/>
              <a:t>Kjo kompetencë u përdor për të kërkuar prodhimin e informacionit bazë të abonuesit nga Skype.</a:t>
            </a:r>
            <a:r>
              <a:rPr lang="sq-AL" dirty="1"/>
              <a:t> </a:t>
            </a:r>
            <a:r>
              <a:rPr lang="sq-AL" dirty="1"/>
              <a:t>Skype kishte refuzuar të respektojë urdhrin e paraqitjes së të dhënave duke sugjeruar që kërkesa të bëhet përmes kanaleve të ndihmës juridike të ndërsjellë.</a:t>
            </a:r>
            <a:r>
              <a:rPr lang="sq-AL" dirty="1"/>
              <a:t> </a:t>
            </a:r>
            <a:r>
              <a:rPr lang="sq-AL" dirty="1"/>
              <a:t>Trajneri mund ta përdorë këtë si shembull se si informacioni i abonuesit mund të kërkohet sipas Nenit 18.1.b të Konventës së Budapestit sipas këtij precedenti belg.</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p>
        </p:txBody>
      </p:sp>
    </p:spTree>
    <p:extLst>
      <p:ext uri="{BB962C8B-B14F-4D97-AF65-F5344CB8AC3E}">
        <p14:creationId xmlns:p14="http://schemas.microsoft.com/office/powerpoint/2010/main" val="326607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personi në territorin e tij/saj</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Neni</a:t>
            </a:r>
            <a:r>
              <a:rPr lang="sq-AL" dirty="1" baseline="0"/>
              <a:t> 18,1,a vlen për personat në territorin e Palës.</a:t>
            </a:r>
            <a:r>
              <a:rPr lang="sq-AL" dirty="1" baseline="0"/>
              <a:t> </a:t>
            </a:r>
            <a:r>
              <a:rPr lang="sq-AL" dirty="1" baseline="0"/>
              <a:t>Kështu, ndërsa nuk kërkon që të dhënat kompjuterike që janë objekt i një urdhri prodhimi të jenë të vendosura në territor, personi të cilit i është bërë urdhri kërkohet të jetë fizikisht i pranishëm në territor.</a:t>
            </a:r>
            <a:r>
              <a:rPr lang="sq-AL" dirty="1" baseline="0"/>
              <a:t> </a:t>
            </a:r>
            <a:r>
              <a:rPr lang="sq-AL" dirty="1" baseline="0"/>
              <a:t>Termi person është i gjerë dhe përfshin si personat fizikë ashtu edhe personat juridikë, përfshirë ofruesit e shërbimeve.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p>
        </p:txBody>
      </p:sp>
    </p:spTree>
    <p:extLst>
      <p:ext uri="{BB962C8B-B14F-4D97-AF65-F5344CB8AC3E}">
        <p14:creationId xmlns:p14="http://schemas.microsoft.com/office/powerpoint/2010/main" val="1645164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të dhëna kompjuterike të specifikuara</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baseline="0"/>
              <a:t>Është e nevojshme që autoriteti kompetent që urdhëron paraqitjen e të dhënave kompjuterike të lejohet të bëjë të njëjtën gjë në lidhje me vetëm të dhënat e specifikuara, dhe jo përgjithësisht të kërkojë vëllime të mëdha të të dhënave pa dallim.</a:t>
            </a:r>
            <a:r>
              <a:rPr lang="sq-AL" dirty="1" baseline="0"/>
              <a:t> </a:t>
            </a:r>
            <a:r>
              <a:rPr lang="sq-AL" dirty="1" baseline="0"/>
              <a:t>Kështu që një urdhër i paraqitjes së të dhënave për një person për të prodhuar të gjitha të dhënat e ruajtura në sistemin e tyre kompjuterik nuk do të lejohet sipas nenit 18.</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p>
        </p:txBody>
      </p:sp>
    </p:spTree>
    <p:extLst>
      <p:ext uri="{BB962C8B-B14F-4D97-AF65-F5344CB8AC3E}">
        <p14:creationId xmlns:p14="http://schemas.microsoft.com/office/powerpoint/2010/main" val="3396137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posedimi ose kontrolli</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a:t>Autoriteti kompetent mund të urdhërojë një person të prodhojë të dhëna kompjuterike kur të dhëna të tilla të specifikuara kompjuterike janë në posedim ose në kontroll të një personi të tillë.</a:t>
            </a:r>
            <a:r>
              <a:rPr lang="sq-AL" dirty="1" baseline="0"/>
              <a:t> </a:t>
            </a:r>
            <a:r>
              <a:rPr lang="sq-AL" dirty="1" baseline="0"/>
              <a:t>Ky slajd bën dallimin ndërmjet posedimit (d.m.th. posedimit fizik) dhe kontrollit (d.m.th. kontrolli i lirë mbi të dhënat, edhe nëse mund të mos jenë në zotërimin e tyre fizik).</a:t>
            </a:r>
            <a:r>
              <a:rPr lang="sq-AL" dirty="1" baseline="0"/>
              <a:t> </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p>
        </p:txBody>
      </p:sp>
    </p:spTree>
    <p:extLst>
      <p:ext uri="{BB962C8B-B14F-4D97-AF65-F5344CB8AC3E}">
        <p14:creationId xmlns:p14="http://schemas.microsoft.com/office/powerpoint/2010/main" val="1323281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të ruajtura në një sistem kompjuterik apo në një hapësirë për ruajtjen e të dhënave kompjuterike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Urdhrat për paraqitjen e të dhënave mund të bëhen vetëm në lidhje me të dhënat ekzistuese që ndodhen ose në një sistem kompjuterik ose në një mjet ruajtjeje të të dhënave kompjuterike</a:t>
            </a:r>
            <a:r>
              <a:rPr lang="sq-AL" dirty="1" baseline="0"/>
              <a:t>.</a:t>
            </a:r>
            <a:r>
              <a:rPr lang="sq-AL" dirty="1" baseline="0"/>
              <a:t> </a:t>
            </a:r>
            <a:r>
              <a:rPr lang="sq-AL" dirty="1" baseline="0"/>
              <a:t>Nuk mund të përdoret për të urdhëruar një person të mbajë të dhëna; ose për të prodhuar të dhëna që do të vijnë në ekzistencë në një datë të ardhshme.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p>
        </p:txBody>
      </p:sp>
    </p:spTree>
    <p:extLst>
      <p:ext uri="{BB962C8B-B14F-4D97-AF65-F5344CB8AC3E}">
        <p14:creationId xmlns:p14="http://schemas.microsoft.com/office/powerpoint/2010/main" val="263017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ofrimi i shërbimit të tij në territor</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a:t>Neni 18,1, b ka një fushë më të kufizuar krahasuar me Nenin 18,1, a, në kuptimin që zbatohet vetëm për ofruesit e shërbimeve; dhe kështu nuk vlen për asnjë person fizik ose juridik që nuk bie nën përkufizimin e ofruesve të shërbimeve.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sz="1200" baseline="0">
                <a:solidFill>
                  <a:schemeClr val="tx1"/>
                </a:solidFill>
                <a:latin typeface="+mn-lt"/>
                <a:ea typeface="+mn-ea"/>
                <a:cs typeface="+mn-cs"/>
              </a:rPr>
              <a:t>Sidoqoftë, nuk është i kufizuar për sa i përket vendndodhjes fizike të ofruesit të shërbimit dhe zbatohet për aq kohë sa ofruesi i shërbimit po ofron shërbime në territorin e Palës.</a:t>
            </a:r>
          </a:p>
          <a:p>
            <a:endParaRPr lang="en-US" dirty="0"/>
          </a:p>
          <a:p>
            <a:r>
              <a:rPr lang="sq-AL" dirty="1"/>
              <a:t>Slajdi rendit disa nga faktorët përcaktues që duhet të merren parasysh kur vlerësohet nëse një ofrues i shërbimit po ofron shërbime në një territor të caktuar</a:t>
            </a:r>
            <a:r>
              <a:rPr lang="sq-AL" dirty="1" baseline="0"/>
              <a:t>.</a:t>
            </a:r>
          </a:p>
          <a:p>
            <a:endParaRPr lang="en-US" baseline="0" dirty="0"/>
          </a:p>
          <a:p>
            <a:r>
              <a:rPr lang="sq-AL" dirty="1" baseline="0"/>
              <a:t>Trajneri pastaj mund t'i referohet Shënimit Udhëzues për Nenin 18 (shih slajdin tjetër)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p>
        </p:txBody>
      </p:sp>
    </p:spTree>
    <p:extLst>
      <p:ext uri="{BB962C8B-B14F-4D97-AF65-F5344CB8AC3E}">
        <p14:creationId xmlns:p14="http://schemas.microsoft.com/office/powerpoint/2010/main" val="797598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Ky slajd tregon një pamje të ekranit të Shënimit Udhëzues për Nenin 18, i cili shtjellon se si kompetenca sipas Nenit 18.1.b mund të përdoret për të kërkuar prodhimin e informacionit të abonuesit nga ofruesit e shërbimeve që nuk kanë një prani ligjore në një vend të caktuar.</a:t>
            </a:r>
            <a:r>
              <a:rPr lang="sq-AL" dirty="1" b="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p>
        </p:txBody>
      </p:sp>
    </p:spTree>
    <p:extLst>
      <p:ext uri="{BB962C8B-B14F-4D97-AF65-F5344CB8AC3E}">
        <p14:creationId xmlns:p14="http://schemas.microsoft.com/office/powerpoint/2010/main" val="2759579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dërgoni të dhënat e abonuesit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ofron një shpjegim të përkufizimit të informacionit të abonuesit sipas Nenit 18 të Konventës së Budapestit.</a:t>
            </a:r>
            <a:r>
              <a:rPr lang="sq-AL" dirty="1" baseline="0"/>
              <a:t> </a:t>
            </a:r>
            <a:r>
              <a:rPr lang="sq-AL" dirty="1" baseline="0"/>
              <a:t>Është e rëndësishme të theksohet se informacioni i abonuesit nuk mund të jetë domosdoshmërisht në formën e të dhënave kompjuterike; dhe kështu përfshin regjistrat fizikë të mbajtur nga ofruesit e shërbimeve në lidhje me abonuesit e tyre.</a:t>
            </a:r>
            <a:r>
              <a:rPr lang="sq-AL" dirty="1" baseline="0"/>
              <a:t> </a:t>
            </a:r>
          </a:p>
          <a:p>
            <a:endParaRPr lang="en-US"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p>
        </p:txBody>
      </p:sp>
    </p:spTree>
    <p:extLst>
      <p:ext uri="{BB962C8B-B14F-4D97-AF65-F5344CB8AC3E}">
        <p14:creationId xmlns:p14="http://schemas.microsoft.com/office/powerpoint/2010/main" val="18370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në lidhje me shërbime të tilla</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Kjo kufizon fushën e informacionit të abonuesit që mund të jetë subjekt i një urdhrit për paraqitjen e të dhënave për informacionin e tillë të abonuesit që ka të bëjë me shërbimet që ofrohen nga një ofrues shërbimi në territor.</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p>
        </p:txBody>
      </p:sp>
    </p:spTree>
    <p:extLst>
      <p:ext uri="{BB962C8B-B14F-4D97-AF65-F5344CB8AC3E}">
        <p14:creationId xmlns:p14="http://schemas.microsoft.com/office/powerpoint/2010/main" val="1891955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18 të Konventës së Budapestit me një element të theksuar</a:t>
            </a:r>
            <a:r>
              <a:rPr lang="sq-AL" dirty="1" b="0"/>
              <a:t> (“</a:t>
            </a:r>
            <a:r>
              <a:rPr lang="sq-AL" dirty="1" sz="1200" b="0">
                <a:solidFill>
                  <a:srgbClr val="FF0000"/>
                </a:solidFill>
                <a:latin typeface="+mj-lt"/>
              </a:rPr>
              <a:t>posedimi ose kontrolli i ofruesit të shërbimeve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a:t>Autoriteti kompetent mund të urdhërojë një ofrues të shërbimit vetëm të prodhojë informacion abonuesish kur informacioni i tillë i abonuesit është në posedim ose në kontrollin e një ofruesi të tillë të shërbimit.</a:t>
            </a:r>
            <a:r>
              <a:rPr lang="sq-AL" dirty="1" baseline="0"/>
              <a:t> </a:t>
            </a:r>
            <a:r>
              <a:rPr lang="sq-AL" dirty="1" baseline="0"/>
              <a:t>Ky slajd bën dallimin ndërmjet posedimit (d.m.th. posedimit fizik) dhe kontrollit (d.m.th. kontrolli i lirë i informacionit, edhe nëse mund të mos jenë në zotërimin e tyre fizik).</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p>
        </p:txBody>
      </p:sp>
    </p:spTree>
    <p:extLst>
      <p:ext uri="{BB962C8B-B14F-4D97-AF65-F5344CB8AC3E}">
        <p14:creationId xmlns:p14="http://schemas.microsoft.com/office/powerpoint/2010/main" val="336423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t>Ky slajd përshkruan objektivat e kësaj seance.</a:t>
            </a:r>
            <a:r>
              <a:rPr lang="sq-AL" dirty="1" sz="1200"/>
              <a:t> </a:t>
            </a:r>
            <a:r>
              <a:rPr lang="sq-AL" dirty="1" sz="1200"/>
              <a:t>Ai nënvizon atë që pjesëmarrësit duhet të presin të mësojnë nga slajdet.</a:t>
            </a:r>
            <a:r>
              <a:rPr lang="sq-AL" dirty="1" sz="1200"/>
              <a:t> </a:t>
            </a:r>
            <a:r>
              <a:rPr lang="sq-AL" dirty="1" sz="1200"/>
              <a:t>Pjesëmarrësit mund të informohen se ky slajd do të rishikohet në fund të seancës për të vlerësuar nëse janë përmbushur objektivat.</a:t>
            </a:r>
            <a:r>
              <a:rPr lang="sq-AL" dirty="1" sz="1200"/>
              <a:t> </a:t>
            </a:r>
          </a:p>
          <a:p>
            <a:endParaRPr lang="en-GB" sz="1200" dirty="0" smtClean="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përsërit objektivat e kësaj seance.</a:t>
            </a:r>
            <a:r>
              <a:rPr lang="sq-AL" dirty="1" sz="3600"/>
              <a:t> </a:t>
            </a:r>
            <a:r>
              <a:rPr lang="sq-AL" dirty="1" sz="3600"/>
              <a:t>Trajneri mund të kalojë nëpër këto objektiva për të siguruar që këto aspekte janë mbuluar në këtë modul.</a:t>
            </a:r>
            <a:r>
              <a:rPr lang="sq-AL" dirty="1" sz="3600"/>
              <a:t> </a:t>
            </a:r>
          </a:p>
        </p:txBody>
      </p:sp>
    </p:spTree>
    <p:extLst>
      <p:ext uri="{BB962C8B-B14F-4D97-AF65-F5344CB8AC3E}">
        <p14:creationId xmlns:p14="http://schemas.microsoft.com/office/powerpoint/2010/main" val="67008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a:t>Këto slajde të para do të shqyrtojnë fushën e dispozitave procedurale sipas Kapitullit II Seksioni 2 të Konventës së Budapestit, siç përcaktohet në Nenin 14 të Konventës së Budapestit.</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14 të Konventës së Budapestit me një element të theksuar</a:t>
            </a:r>
            <a:r>
              <a:rPr lang="sq-AL" dirty="1" b="0"/>
              <a:t> (“</a:t>
            </a:r>
            <a:r>
              <a:rPr lang="sq-AL" dirty="1" sz="1200" b="0">
                <a:solidFill>
                  <a:srgbClr val="FF0000"/>
                </a:solidFill>
                <a:latin typeface="+mn-lt"/>
                <a:ea typeface="+mn-ea"/>
                <a:cs typeface="+mn-cs"/>
              </a:rPr>
              <a:t>vendosja e kompetencave dhe procedurave... procedurë e veçantë penale</a:t>
            </a:r>
            <a:r>
              <a:rPr lang="sq-AL" dirty="1"/>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Qëllimi i këtij elementi është të sqarojë se kompetencat procedurale të përshkruara në Kapitullin II Seksioni 2 të Konventës së Budapestit mund të ushtrohen vetëm në lidhje me hetime ose procedura specifike penale.</a:t>
            </a:r>
            <a:r>
              <a:rPr lang="sq-AL" dirty="1"/>
              <a:t> </a:t>
            </a:r>
            <a:r>
              <a:rPr lang="sq-AL" dirty="1"/>
              <a:t>Dispozitat e Konventës së Budapestit nuk mandatojnë masa legjislative për qëllime të tjera, siç është mbledhja e përgjithshme e inteligjencës.</a:t>
            </a:r>
            <a:r>
              <a:rPr lang="sq-AL" dirty="1"/>
              <a:t> </a:t>
            </a:r>
          </a:p>
          <a:p>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p>
        </p:txBody>
      </p:sp>
    </p:spTree>
    <p:extLst>
      <p:ext uri="{BB962C8B-B14F-4D97-AF65-F5344CB8AC3E}">
        <p14:creationId xmlns:p14="http://schemas.microsoft.com/office/powerpoint/2010/main" val="362929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14 të Konventës së Budapestit me një element të theksuar</a:t>
            </a:r>
            <a:r>
              <a:rPr lang="sq-AL" dirty="1" b="0"/>
              <a:t> </a:t>
            </a:r>
            <a:r>
              <a:rPr lang="sq-AL" dirty="1" b="0"/>
              <a:t> (“</a:t>
            </a:r>
            <a:r>
              <a:rPr lang="sq-AL" dirty="1" sz="1200" b="0">
                <a:solidFill>
                  <a:srgbClr val="FF0000"/>
                </a:solidFill>
                <a:latin typeface="+mn-lt"/>
                <a:ea typeface="+mn-ea"/>
                <a:cs typeface="+mn-cs"/>
              </a:rPr>
              <a:t>veprat penale të përcaktuara në pajtim me… Konventa, vepra tjera penale… sisteme kompjuterike, … prova … formë elektronike… vepër penale</a:t>
            </a:r>
            <a:r>
              <a:rPr lang="sq-AL" dirty="1"/>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ea typeface="ＭＳ Ｐゴシック" panose="020B0600070205080204" pitchFamily="34" charset="-128"/>
            </a:endParaRPr>
          </a:p>
          <a:p>
            <a:pPr eaLnBrk="1" hangingPunct="1">
              <a:spcBef>
                <a:spcPct val="0"/>
              </a:spcBef>
            </a:pPr>
            <a:r>
              <a:rPr lang="sq-AL" dirty="1"/>
              <a:t>Kjo dispozitë përshkruan një nga aspektet kryesore që e bëjnë Konventën e Budapestit propozim kaq të vlefshëm.</a:t>
            </a:r>
            <a:r>
              <a:rPr lang="sq-AL" dirty="1"/>
              <a:t> </a:t>
            </a:r>
            <a:r>
              <a:rPr lang="sq-AL" dirty="1"/>
              <a:t>Sipas nenit 14, Konventa e Budapestit do të jetë e zbatueshme, padyshim, kur krimi nën hetim është një nga veprat e renditura në Konventën e Budapestit.</a:t>
            </a:r>
            <a:r>
              <a:rPr lang="sq-AL" dirty="1"/>
              <a:t> </a:t>
            </a:r>
            <a:r>
              <a:rPr lang="sq-AL" dirty="1"/>
              <a:t>Sidoqoftë, ai gjithashtu përfshin dy shtesa jashtëzakonisht të avancuara dhe të vlefshme:</a:t>
            </a:r>
            <a:r>
              <a:rPr lang="sq-AL" dirty="1"/>
              <a:t> </a:t>
            </a:r>
          </a:p>
          <a:p>
            <a:pPr marL="171450" indent="-171450" eaLnBrk="1" hangingPunct="1">
              <a:spcBef>
                <a:spcPct val="0"/>
              </a:spcBef>
              <a:buFontTx/>
              <a:buChar char="-"/>
            </a:pPr>
            <a:r>
              <a:rPr lang="sq-AL" dirty="1"/>
              <a:t>Së pari, rregullat procedurale mund të përdoren në hetimin e çdo krimi nëse është kryer me anë të një sistemi kompjuterik;</a:t>
            </a:r>
            <a:r>
              <a:rPr lang="sq-AL" dirty="1"/>
              <a:t> </a:t>
            </a:r>
          </a:p>
          <a:p>
            <a:pPr marL="171450" indent="-171450" eaLnBrk="1" hangingPunct="1">
              <a:spcBef>
                <a:spcPct val="0"/>
              </a:spcBef>
              <a:buFontTx/>
              <a:buChar char="-"/>
            </a:pPr>
            <a:r>
              <a:rPr lang="sq-AL" dirty="1"/>
              <a:t>Së dyti, rregullat mund të jenë të zbatueshme për mbledhjen e provave në çdo hetim nëse provat, në rast, ruhen në ndonjë lloj regjistri digjital: kjo do të thotë që çdo krim potencialisht bie nën rregullat procedurale të Konventës së Budapestit.</a:t>
            </a:r>
          </a:p>
          <a:p>
            <a:pPr marL="171450" indent="-171450" eaLnBrk="1" hangingPunct="1">
              <a:spcBef>
                <a:spcPct val="0"/>
              </a:spcBef>
              <a:buFontTx/>
              <a:buChar char="-"/>
            </a:pPr>
            <a:endParaRPr lang="en-GB" dirty="0" smtClean="0"/>
          </a:p>
          <a:p>
            <a:pPr marL="0" indent="0" eaLnBrk="1" hangingPunct="1">
              <a:spcBef>
                <a:spcPct val="0"/>
              </a:spcBef>
              <a:buFontTx/>
              <a:buNone/>
            </a:pPr>
            <a:r>
              <a:rPr lang="sq-AL" dirty="1"/>
              <a:t>Trajneri duhet të theksojë që Konventa e Budapestit nuk është vetëm konventë e krimit kibernetik por një konventë e krimit kibernetik dhe e PROVAVE ELEKTRONIKE.</a:t>
            </a:r>
            <a:r>
              <a:rPr lang="sq-AL" dirty="1"/>
              <a:t> </a:t>
            </a:r>
          </a:p>
          <a:p>
            <a:pPr eaLnBrk="1" hangingPunct="1">
              <a:spcBef>
                <a:spcPct val="0"/>
              </a:spcBef>
            </a:pPr>
            <a:endParaRPr lang="en-GB"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smtClean="0">
              <a:ea typeface="ＭＳ Ｐゴシック" panose="020B0600070205080204" pitchFamily="34" charset="-128"/>
            </a:endParaRPr>
          </a:p>
          <a:p>
            <a:endParaRPr lang="aa-ET" dirty="0" smtClean="0"/>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p>
        </p:txBody>
      </p:sp>
    </p:spTree>
    <p:extLst>
      <p:ext uri="{BB962C8B-B14F-4D97-AF65-F5344CB8AC3E}">
        <p14:creationId xmlns:p14="http://schemas.microsoft.com/office/powerpoint/2010/main" val="50247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Këto slajde do të shqyrtojnë kushtet dhe masat mbrojtëse të mandatuara nga Konventa e Budapestit në lidhje me ushtrimin e kompetencave procedurale, siç përcaktohet në Nenin 15 të Konventës së Budapestit.</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8</a:t>
            </a:fld>
          </a:p>
        </p:txBody>
      </p:sp>
    </p:spTree>
    <p:extLst>
      <p:ext uri="{BB962C8B-B14F-4D97-AF65-F5344CB8AC3E}">
        <p14:creationId xmlns:p14="http://schemas.microsoft.com/office/powerpoint/2010/main" val="179469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15 të Konventës së Budapestit me një element të theksuar</a:t>
            </a:r>
            <a:r>
              <a:rPr lang="sq-AL" dirty="1" b="0"/>
              <a:t> </a:t>
            </a:r>
            <a:r>
              <a:rPr lang="sq-AL" dirty="1" b="0"/>
              <a:t> (“</a:t>
            </a:r>
            <a:r>
              <a:rPr lang="sq-AL" dirty="1" sz="1200" b="0">
                <a:solidFill>
                  <a:srgbClr val="FF0000"/>
                </a:solidFill>
                <a:latin typeface="+mn-lt"/>
                <a:ea typeface="+mn-ea"/>
                <a:cs typeface="+mn-cs"/>
              </a:rPr>
              <a:t>masat mbrojtëse të parapara me ligjin e brendshëm….. mbrojtja adekuate e të drejtave dhe lirive të njeriut…. instrumentet e zbatueshme për të drejtat e njeriut</a:t>
            </a:r>
            <a:r>
              <a:rPr lang="sq-AL" dirty="1"/>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ea typeface="ＭＳ Ｐゴシック" panose="020B0600070205080204" pitchFamily="34" charset="-128"/>
            </a:endParaRPr>
          </a:p>
          <a:p>
            <a:pPr algn="just" eaLnBrk="1" hangingPunct="1">
              <a:spcBef>
                <a:spcPct val="0"/>
              </a:spcBef>
            </a:pPr>
            <a:r>
              <a:rPr lang="sq-AL" dirty="1" i="0" b="0" baseline="0"/>
              <a:t>Mbrojtja e të drejtave të njeriut është proces përsëritës i cili duhet të sigurohet duke marrë parasysh të gjitha rrethanat precize.</a:t>
            </a:r>
            <a:r>
              <a:rPr lang="sq-AL" dirty="1" i="0" b="0" baseline="0"/>
              <a:t> </a:t>
            </a:r>
            <a:r>
              <a:rPr lang="sq-AL" dirty="1" i="0" b="0" baseline="0"/>
              <a:t>Për këtë arsye, përcaktimi i masave mbrojtëse të përshtatshme duhet të bëhet në çdo hap të jetës së një rregulli procedural:</a:t>
            </a:r>
            <a:r>
              <a:rPr lang="sq-AL" dirty="1" i="0" b="0" baseline="0"/>
              <a:t> </a:t>
            </a:r>
            <a:r>
              <a:rPr lang="sq-AL" dirty="1" i="1" b="0" baseline="0"/>
              <a:t>themelimi i saj </a:t>
            </a:r>
            <a:r>
              <a:rPr lang="sq-AL" dirty="1" i="0" b="0" baseline="0"/>
              <a:t>(d.m.th. Inkorporimi i saj në ligjin e brendshëm), </a:t>
            </a:r>
            <a:r>
              <a:rPr lang="sq-AL" dirty="1" i="1" b="0" baseline="0">
                <a:solidFill>
                  <a:srgbClr val="FF0000"/>
                </a:solidFill>
              </a:rPr>
              <a:t>zbatimi i saj (d.m.th. organizimi i brendshëm për të mundësuar kompetencat ose procedurën) dhe më pas zbatimi i saj (d.m.th. zbatimi konkret i saj në një rast të caktuar)</a:t>
            </a:r>
            <a:r>
              <a:rPr lang="sq-AL" dirty="1" i="0" b="0" baseline="0"/>
              <a:t>.</a:t>
            </a:r>
            <a:r>
              <a:rPr lang="sq-AL" dirty="1" i="0" b="0" baseline="0"/>
              <a:t> </a:t>
            </a:r>
            <a:r>
              <a:rPr lang="sq-AL" dirty="1" i="0" b="0" baseline="0"/>
              <a:t>Parashikimi është për më tepër një veprim i veçantë i rëndësishëm që mundëson ruajtjen e të Drejtave të Njeriut "me model" - kur është e përshtatshme - që do të thotë në thelb se, nëse një masë mbrojtëse është hartuar për t'u përfshirë në një procedurë të caktuar në kohën kur kjo procedurë është përcaktuar, kjo masa mbrojtëse do të jetë plotësisht në përputhje me zbatimin e asaj procedure, e cila do të lejojë që të kursehen përpjekjet në zbatimin e masës mbrojtëse dhe të sigurohet zbatimi i saktë i masës mbrojtëse për të mirën e mbrojtjes së të drejtave themelore.</a:t>
            </a:r>
          </a:p>
          <a:p>
            <a:pPr algn="just" eaLnBrk="1" hangingPunct="1">
              <a:spcBef>
                <a:spcPct val="0"/>
              </a:spcBef>
            </a:pPr>
            <a:r>
              <a:rPr lang="sq-AL" dirty="1" i="0" baseline="0"/>
              <a:t>	</a:t>
            </a:r>
          </a:p>
          <a:p>
            <a:pPr algn="just" eaLnBrk="1" hangingPunct="1">
              <a:spcBef>
                <a:spcPct val="0"/>
              </a:spcBef>
            </a:pPr>
            <a:r>
              <a:rPr lang="sq-AL" dirty="1" b="0" i="0" baseline="0"/>
              <a:t>Aspekti tjetër i elementit të theksuar është parimi i bazës ligjore.</a:t>
            </a:r>
            <a:r>
              <a:rPr lang="sq-AL" dirty="1" b="0" i="0" baseline="0"/>
              <a:t> </a:t>
            </a:r>
            <a:r>
              <a:rPr lang="sq-AL" dirty="1" b="0" i="0" baseline="0"/>
              <a:t>Masat mbrojtëse duhet të sigurohen nga ligji i brendshëm, i cili mundëson efektivitetin dhe njohuritë e tyre publike (falë të cilave qytetari do të jetë në gjendje të dijë të drejtat dhe detyrimet e veta).</a:t>
            </a:r>
            <a:r>
              <a:rPr lang="sq-AL" dirty="1" b="0" i="0" baseline="0"/>
              <a:t> </a:t>
            </a:r>
            <a:r>
              <a:rPr lang="sq-AL" dirty="1" i="0" baseline="0"/>
              <a:t>Sidoqoftë, nocioni "Ligji i brendshëm" këtu kuptohet në kuptimin e tij thelbësor dhe u referohet akteve legjislative por edhe rregullave kushtetuese dhe burimeve tjera ligjore siç është jurisprudenca e vazhdueshme (burimi: raport shpjegues i Konventës për krime kibernetike, i cili korrespondon me pozicionin e Gjykatës Evropiane të të Drejtave të Njeriut të Këshillit të Evropës - GJEDNJ).</a:t>
            </a:r>
          </a:p>
          <a:p>
            <a:endParaRPr lang="en-GB" i="0"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p>
        </p:txBody>
      </p:sp>
    </p:spTree>
    <p:extLst>
      <p:ext uri="{BB962C8B-B14F-4D97-AF65-F5344CB8AC3E}">
        <p14:creationId xmlns:p14="http://schemas.microsoft.com/office/powerpoint/2010/main" val="79432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a16="http://schemas.microsoft.com/office/drawing/2014/main"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 xmlns:a16="http://schemas.microsoft.com/office/drawing/2014/main" id="{DBB67D73-B6F5-4B2A-AAA2-032087A05B37}"/>
              </a:ext>
            </a:extLst>
          </p:cNvPr>
          <p:cNvSpPr>
            <a:spLocks noGrp="1"/>
          </p:cNvSpPr>
          <p:nvPr>
            <p:ph sz="quarter" idx="11"/>
          </p:nvPr>
        </p:nvSpPr>
        <p:spPr>
          <a:xfrm>
            <a:off x="448274" y="1251039"/>
            <a:ext cx="8074025" cy="724409"/>
          </a:xfrm>
        </p:spPr>
        <p:txBody>
          <a:bodyPr>
            <a:normAutofit/>
          </a:bodyPr>
          <a:lstStyle/>
          <a:p>
            <a:pPr lvl="0" fontAlgn="base">
              <a:lnSpc>
                <a:spcPct val="100000"/>
              </a:lnSpc>
              <a:spcBef>
                <a:spcPct val="0"/>
              </a:spcBef>
              <a:spcAft>
                <a:spcPct val="0"/>
              </a:spcAft>
            </a:pPr>
            <a:r>
              <a:rPr lang="sq-AL" dirty="1" sz="1400">
                <a:solidFill>
                  <a:prstClr val="black"/>
                </a:solidFill>
                <a:latin typeface="Verdana" panose="020B0604030504040204" pitchFamily="34" charset="0"/>
                <a:ea typeface="MS PGothic" panose="020B0600070205080204" pitchFamily="34" charset="-128"/>
              </a:rPr>
              <a:t>Trajnim hyrës gjyqësor për krimin kibernetik dhe provat elektronike</a:t>
            </a:r>
          </a:p>
          <a:p>
            <a:endParaRPr lang="en-GB" dirty="0"/>
          </a:p>
        </p:txBody>
      </p:sp>
      <p:sp>
        <p:nvSpPr>
          <p:cNvPr id="31" name="Text Placeholder 30">
            <a:extLst>
              <a:ext uri="{FF2B5EF4-FFF2-40B4-BE49-F238E27FC236}">
                <a16:creationId xmlns="" xmlns:a16="http://schemas.microsoft.com/office/drawing/2014/main" id="{A3637711-684D-4890-8B1A-C347F5BBB59D}"/>
              </a:ext>
            </a:extLst>
          </p:cNvPr>
          <p:cNvSpPr>
            <a:spLocks noGrp="1"/>
          </p:cNvSpPr>
          <p:nvPr>
            <p:ph type="body" sz="quarter" idx="12"/>
          </p:nvPr>
        </p:nvSpPr>
        <p:spPr/>
        <p:txBody>
          <a:bodyPr>
            <a:normAutofit lnSpcReduction="10000"/>
          </a:bodyPr>
          <a:lstStyle/>
          <a:p>
            <a:pPr>
              <a:spcBef>
                <a:spcPct val="0"/>
              </a:spcBef>
            </a:pPr>
            <a:r>
              <a:rPr lang="sq-AL" dirty="1" sz="3200">
                <a:latin typeface="+mn-lt"/>
              </a:rPr>
              <a:t>Kompetencat procedurale të Konventës së Budapestit - Pjesa 1</a:t>
            </a: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400" dirty="0">
              <a:latin typeface="+mn-lt"/>
            </a:endParaRPr>
          </a:p>
          <a:p>
            <a:pPr>
              <a:spcBef>
                <a:spcPct val="0"/>
              </a:spcBef>
            </a:pPr>
            <a:r>
              <a:rPr lang="sq-AL" dirty="1" sz="1400">
                <a:latin typeface="+mn-lt"/>
              </a:rPr>
              <a:t>Xxxxx XXXXXXXX</a:t>
            </a:r>
          </a:p>
          <a:p>
            <a:pPr>
              <a:spcBef>
                <a:spcPct val="0"/>
              </a:spcBef>
            </a:pPr>
            <a:endParaRPr lang="en-GB" altLang="en-US" sz="1400" dirty="0">
              <a:latin typeface="+mn-lt"/>
            </a:endParaRPr>
          </a:p>
          <a:p>
            <a:pPr>
              <a:spcBef>
                <a:spcPct val="0"/>
              </a:spcBef>
            </a:pPr>
            <a:r>
              <a:rPr lang="sq-AL" dirty="1" sz="1400" i="1">
                <a:latin typeface="+mn-lt"/>
              </a:rPr>
              <a:t>Këshilli i Evropës</a:t>
            </a:r>
          </a:p>
          <a:p>
            <a:pPr>
              <a:spcBef>
                <a:spcPct val="0"/>
              </a:spcBef>
            </a:pPr>
            <a:endParaRPr lang="en-GB" altLang="en-US" sz="1400" dirty="0">
              <a:solidFill>
                <a:srgbClr val="2F618F"/>
              </a:solidFill>
              <a:latin typeface="+mn-lt"/>
              <a:hlinkClick r:id="rId3"/>
            </a:endParaRPr>
          </a:p>
          <a:p>
            <a:pPr>
              <a:spcBef>
                <a:spcPct val="0"/>
              </a:spcBef>
            </a:pPr>
            <a:r>
              <a:rPr lang="sq-AL" dirty="1" sz="1400">
                <a:solidFill>
                  <a:srgbClr val="2F618F"/>
                </a:solidFill>
                <a:latin typeface="+mn-lt"/>
              </a:rPr>
              <a:t>email</a:t>
            </a:r>
          </a:p>
          <a:p>
            <a:pPr>
              <a:spcBef>
                <a:spcPct val="0"/>
              </a:spcBef>
            </a:pPr>
            <a:endParaRPr lang="en-GB" altLang="en-US" sz="14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endParaRPr lang="en-GB" dirty="0"/>
          </a:p>
        </p:txBody>
      </p:sp>
      <p:sp>
        <p:nvSpPr>
          <p:cNvPr id="32" name="Text Placeholder 31">
            <a:extLst>
              <a:ext uri="{FF2B5EF4-FFF2-40B4-BE49-F238E27FC236}">
                <a16:creationId xmlns="" xmlns:a16="http://schemas.microsoft.com/office/drawing/2014/main" id="{4E9FDC2C-93EC-4C8A-9ECF-4C1E10889CE9}"/>
              </a:ext>
            </a:extLst>
          </p:cNvPr>
          <p:cNvSpPr>
            <a:spLocks noGrp="1"/>
          </p:cNvSpPr>
          <p:nvPr>
            <p:ph type="body" sz="quarter" idx="13"/>
          </p:nvPr>
        </p:nvSpPr>
        <p:spPr/>
        <p:txBody>
          <a:bodyPr/>
          <a:lstStyle/>
          <a:p>
            <a:pPr>
              <a:spcBef>
                <a:spcPct val="0"/>
              </a:spcBef>
            </a:pPr>
            <a:r>
              <a:rPr lang="sq-AL" dirty="1">
                <a:latin typeface="Verdana" panose="020B0604030504040204" pitchFamily="34" charset="0"/>
              </a:rPr>
              <a:t>DD Muaji VVVV</a:t>
            </a:r>
          </a:p>
          <a:p>
            <a:endParaRPr lang="en-GB" dirty="0"/>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72435" y="1518790"/>
            <a:ext cx="3889351" cy="4247317"/>
          </a:xfrm>
          <a:prstGeom prst="rect">
            <a:avLst/>
          </a:prstGeom>
        </p:spPr>
        <p:txBody>
          <a:bodyPr wrap="square">
            <a:spAutoFit/>
          </a:bodyPr>
          <a:lstStyle/>
          <a:p>
            <a:pPr marL="342900" indent="-342900" algn="just">
              <a:buFont typeface="Wingdings" pitchFamily="2" charset="2"/>
              <a:buChar char="Ø"/>
            </a:pPr>
            <a:r>
              <a:rPr lang="sq-AL" dirty="1" sz="1500"/>
              <a:t>1 Secila Palë siguron që themelimi, zbatimi dhe aplikimi i kompetencave dhe procedurave të dhëna në këtë seksion u nënshtrohen kushteve dhe masave mbrojtëse të parapara në ligjin e brendshëm, të cilat u japin mbrojtjen e përshtatshme të drejtave dhe lirive të njeriut, duke përfshirë të drejtat që rrjedhin nga detyrimet që ajo ka ndërmarrë në Konventën e Këshillit të Evropës të vitit 1950 mbi Mbrojtjen e të Drejtave të Njeriut dhe të Lirive Themelore, Marrëveshjen Ndërkombëtare të Kombeve të Bashkuara të Vitit 1966 mbi të Drejtat Politike dhe Civile dhe instrumente tjera ndërkombëtarë të zbatueshme mbi të drejtat e njeriut, dhe të cilat do të përfshijnë </a:t>
            </a:r>
            <a:r>
              <a:rPr lang="sq-AL" dirty="1" b="1" sz="1500">
                <a:solidFill>
                  <a:srgbClr val="FF0000"/>
                </a:solidFill>
              </a:rPr>
              <a:t>parimin e proporcionalitetit</a:t>
            </a:r>
            <a:r>
              <a:rPr lang="sq-AL" dirty="1" b="1" sz="1500"/>
              <a:t>.</a:t>
            </a:r>
            <a:r>
              <a:rPr lang="sq-AL" dirty="1" sz="15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30366" y="1518790"/>
            <a:ext cx="3978614" cy="2862322"/>
          </a:xfrm>
          <a:prstGeom prst="rect">
            <a:avLst/>
          </a:prstGeom>
        </p:spPr>
        <p:txBody>
          <a:bodyPr wrap="square">
            <a:spAutoFit/>
          </a:bodyPr>
          <a:lstStyle/>
          <a:p>
            <a:pPr marL="342900" indent="-342900" algn="just">
              <a:buFont typeface="Wingdings" pitchFamily="2" charset="2"/>
              <a:buChar char="ü"/>
            </a:pPr>
            <a:r>
              <a:rPr lang="sq-AL" dirty="1" sz="1500"/>
              <a:t>Kompetenca ose procedura duhet të jetë proporcionale me natyrën dhe rrethanat e veprës penale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Ligji i brendshëm duhet të sigurojë kufizime në rritjen e madhe të urdhrave për paraqitjen e të dhënave dhe kërkesat e arsyeshmërisë për bastisje dhe sekuestrim.</a:t>
            </a:r>
            <a:r>
              <a:rPr lang="sq-AL" dirty="1" sz="1500"/>
              <a:t> </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Palëve u kërkohet të zbatojnë parimin e proporcionalitetit në përputhje me ligjin e brendshëm</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Kushtet dhe masat mbrojtëse</a:t>
            </a:r>
          </a:p>
        </p:txBody>
      </p:sp>
    </p:spTree>
    <p:extLst>
      <p:ext uri="{BB962C8B-B14F-4D97-AF65-F5344CB8AC3E}">
        <p14:creationId xmlns:p14="http://schemas.microsoft.com/office/powerpoint/2010/main" val="126904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52979" y="1436029"/>
            <a:ext cx="3889351" cy="4031873"/>
          </a:xfrm>
          <a:prstGeom prst="rect">
            <a:avLst/>
          </a:prstGeom>
        </p:spPr>
        <p:txBody>
          <a:bodyPr wrap="square">
            <a:spAutoFit/>
          </a:bodyPr>
          <a:lstStyle/>
          <a:p>
            <a:pPr marL="342900" indent="-342900" algn="just">
              <a:buFont typeface="Wingdings" pitchFamily="2" charset="2"/>
              <a:buChar char="Ø"/>
            </a:pPr>
            <a:r>
              <a:rPr lang="sq-AL" dirty="1" sz="1600"/>
              <a:t>2 Kushtet dhe masat mbrojtëse të tilla, në varësi të  </a:t>
            </a:r>
            <a:r>
              <a:rPr lang="sq-AL" dirty="1" b="1" sz="1600">
                <a:solidFill>
                  <a:srgbClr val="FF0000"/>
                </a:solidFill>
              </a:rPr>
              <a:t>natyrës së kompetencave dhe procedurave përkatëse</a:t>
            </a:r>
            <a:r>
              <a:rPr lang="sq-AL" dirty="1" sz="1600"/>
              <a:t>, ndër të tjera përfshijnë mbikëqyrjen gjyqësore ose mbikëqyrje tjetër të pavarur, arsyet që justifikojnë zbatimin dhe kufizimin në shtrirjen dhe kohëzgjatjen e kompetencave apo procedurave.</a:t>
            </a:r>
            <a:r>
              <a:rPr lang="sq-AL" dirty="1" sz="160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dirty="1" sz="1600"/>
              <a:t>3 Deri në masën që është në përputhje me interesin publik, në veçanti me një administrim të drejtë apo të shëndetshëm të drejtësisë, një Palë do të konsiderojë efektin e kompetencave dhe procedurave në këtë seksion mbi të drejtat, përgjegjësitë dhe interesat legjitime të palëve të treta.</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Kushtet dhe masat mbrojtëse</a:t>
            </a:r>
          </a:p>
        </p:txBody>
      </p:sp>
      <p:graphicFrame>
        <p:nvGraphicFramePr>
          <p:cNvPr id="2" name="Diagram 1">
            <a:extLst>
              <a:ext uri="{FF2B5EF4-FFF2-40B4-BE49-F238E27FC236}">
                <a16:creationId xmlns:a16="http://schemas.microsoft.com/office/drawing/2014/main" xmlns="" id="{AFA83779-BE0D-4375-A0C8-C137D24AAFB8}"/>
              </a:ext>
            </a:extLst>
          </p:cNvPr>
          <p:cNvGraphicFramePr/>
          <p:nvPr>
            <p:extLst/>
          </p:nvPr>
        </p:nvGraphicFramePr>
        <p:xfrm>
          <a:off x="4139952" y="1270001"/>
          <a:ext cx="5004048" cy="484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04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62708" y="1463645"/>
            <a:ext cx="3889351" cy="4031873"/>
          </a:xfrm>
          <a:prstGeom prst="rect">
            <a:avLst/>
          </a:prstGeom>
        </p:spPr>
        <p:txBody>
          <a:bodyPr wrap="square">
            <a:spAutoFit/>
          </a:bodyPr>
          <a:lstStyle/>
          <a:p>
            <a:pPr marL="342900" indent="-342900" algn="just">
              <a:buFont typeface="Wingdings" pitchFamily="2" charset="2"/>
              <a:buChar char="Ø"/>
            </a:pPr>
            <a:r>
              <a:rPr lang="sq-AL" dirty="1" sz="1600"/>
              <a:t>2 Kushtet dhe masat mbrojtëse të tilla, në varësi të  natyrës së kompetencave dhe procedurave përkatëse,ndër të tjera </a:t>
            </a:r>
            <a:r>
              <a:rPr lang="sq-AL" dirty="1" b="1" sz="1600">
                <a:solidFill>
                  <a:srgbClr val="FF0000"/>
                </a:solidFill>
              </a:rPr>
              <a:t>përfshijnë mbikëqyrjen gjyqësore ose mbikëqyrje tjetër të pavarur, arsyet </a:t>
            </a:r>
            <a:r>
              <a:rPr lang="sq-AL" dirty="1" sz="1600"/>
              <a:t>që justifikojnë zbatimin dhe</a:t>
            </a:r>
            <a:r>
              <a:rPr lang="sq-AL" dirty="1" b="1" sz="1600">
                <a:solidFill>
                  <a:srgbClr val="FF0000"/>
                </a:solidFill>
              </a:rPr>
              <a:t> kufizimin </a:t>
            </a:r>
            <a:r>
              <a:rPr lang="sq-AL" dirty="1" sz="1600"/>
              <a:t>në </a:t>
            </a:r>
            <a:r>
              <a:rPr lang="sq-AL" dirty="1" b="1" sz="1600">
                <a:solidFill>
                  <a:srgbClr val="FF0000"/>
                </a:solidFill>
              </a:rPr>
              <a:t>shtrirjen </a:t>
            </a:r>
            <a:r>
              <a:rPr lang="sq-AL" dirty="1" sz="1600"/>
              <a:t>dhe </a:t>
            </a:r>
            <a:r>
              <a:rPr lang="sq-AL" dirty="1" b="1" sz="1600">
                <a:solidFill>
                  <a:srgbClr val="FF0000"/>
                </a:solidFill>
              </a:rPr>
              <a:t>kohëzgjatjen e kompetencave apo procedurave të tilla</a:t>
            </a:r>
            <a:r>
              <a:rPr lang="sq-AL" dirty="1" sz="1600"/>
              <a:t>.</a:t>
            </a:r>
            <a:r>
              <a:rPr lang="sq-AL" dirty="1" sz="160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dirty="1" sz="1600"/>
              <a:t>3 Deri në masën që është në përputhje me interesin publik, në veçanti me një administrim të drejtë apo të shëndetshëm të drejtësisë, secila Palë do të konsiderojë efektin e kompetencave dhe procedurave në këtë seksion mbi të drejtat, përgjegjësitë dhe interesat legjitime të palëve të treta.</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89032" y="1506174"/>
            <a:ext cx="4290764" cy="2062103"/>
          </a:xfrm>
          <a:prstGeom prst="rect">
            <a:avLst/>
          </a:prstGeom>
        </p:spPr>
        <p:txBody>
          <a:bodyPr wrap="square">
            <a:spAutoFit/>
          </a:bodyPr>
          <a:lstStyle/>
          <a:p>
            <a:pPr marL="342900" indent="-342900" algn="just">
              <a:buFont typeface="Wingdings" pitchFamily="2" charset="2"/>
              <a:buChar char="ü"/>
            </a:pPr>
            <a:r>
              <a:rPr lang="sq-AL" dirty="1" sz="1600"/>
              <a:t>Lista ilustruese dhe jo-shteruese e kushteve dhe masave mbrojtëse të mundshme përfshin:</a:t>
            </a:r>
          </a:p>
          <a:p>
            <a:pPr marL="800100" lvl="1" indent="-342900" algn="just">
              <a:buFont typeface="Wingdings" pitchFamily="2" charset="2"/>
              <a:buChar char="ü"/>
            </a:pPr>
            <a:r>
              <a:rPr lang="sq-AL" dirty="1" sz="1600"/>
              <a:t>Mbikëqyrjen gjyqësore</a:t>
            </a:r>
          </a:p>
          <a:p>
            <a:pPr marL="800100" lvl="1" indent="-342900" algn="just">
              <a:buFont typeface="Wingdings" pitchFamily="2" charset="2"/>
              <a:buChar char="ü"/>
            </a:pPr>
            <a:r>
              <a:rPr lang="sq-AL" dirty="1" sz="1600"/>
              <a:t>Mbikëqyrjen tjetër të pavarur</a:t>
            </a:r>
          </a:p>
          <a:p>
            <a:pPr marL="800100" lvl="1" indent="-342900" algn="just">
              <a:buFont typeface="Wingdings" pitchFamily="2" charset="2"/>
              <a:buChar char="ü"/>
            </a:pPr>
            <a:r>
              <a:rPr lang="sq-AL" dirty="1" sz="1600"/>
              <a:t>Bazat që justifikojnë zbatimin e kompetencave procedurale</a:t>
            </a:r>
          </a:p>
          <a:p>
            <a:pPr marL="800100" lvl="1" indent="-342900" algn="just">
              <a:buFont typeface="Wingdings" pitchFamily="2" charset="2"/>
              <a:buChar char="ü"/>
            </a:pPr>
            <a:r>
              <a:rPr lang="sq-AL" dirty="1" sz="1600"/>
              <a:t>Kufizimin e fushëveprimit të kompetencave</a:t>
            </a:r>
          </a:p>
          <a:p>
            <a:pPr marL="800100" lvl="1" indent="-342900" algn="just">
              <a:buFont typeface="Wingdings" pitchFamily="2" charset="2"/>
              <a:buChar char="ü"/>
            </a:pPr>
            <a:r>
              <a:rPr lang="sq-AL" dirty="1" sz="1600"/>
              <a:t>Kufizimin e kohëzgjatjes së kompetencave</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Kushtet dhe masat mbrojtëse</a:t>
            </a:r>
          </a:p>
        </p:txBody>
      </p:sp>
    </p:spTree>
    <p:extLst>
      <p:ext uri="{BB962C8B-B14F-4D97-AF65-F5344CB8AC3E}">
        <p14:creationId xmlns:p14="http://schemas.microsoft.com/office/powerpoint/2010/main" val="19480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52979" y="1348800"/>
            <a:ext cx="3961821" cy="4031873"/>
          </a:xfrm>
          <a:prstGeom prst="rect">
            <a:avLst/>
          </a:prstGeom>
        </p:spPr>
        <p:txBody>
          <a:bodyPr wrap="square">
            <a:spAutoFit/>
          </a:bodyPr>
          <a:lstStyle/>
          <a:p>
            <a:pPr marL="342900" indent="-342900" algn="just">
              <a:buFont typeface="Wingdings" pitchFamily="2" charset="2"/>
              <a:buChar char="Ø"/>
            </a:pPr>
            <a:r>
              <a:rPr lang="sq-AL" dirty="1" sz="1600"/>
              <a:t>2 Kushtet dhe masat mbrojtëse të tilla, në varësi të  natyrës së kompetencave dhe procedurave përkatëse,ndër të tjera </a:t>
            </a:r>
            <a:r>
              <a:rPr lang="sq-AL" dirty="1" sz="1600"/>
              <a:t>përfshijnë mbikëqyrjen gjyqësore ose mbikëqyrje tjetër të pavarur, arsyet </a:t>
            </a:r>
            <a:r>
              <a:rPr lang="sq-AL" dirty="1" sz="1600"/>
              <a:t>që justifikojnë zbatimin dhe kufizimin në shtrirjen dhe kohëzgjatjen e kompetencave apo procedurave të tilla.</a:t>
            </a:r>
            <a:r>
              <a:rPr lang="sq-AL" dirty="1" sz="160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dirty="1" sz="1600"/>
              <a:t>3 Deri në masën që është në përputhje me </a:t>
            </a:r>
            <a:r>
              <a:rPr lang="sq-AL" dirty="1" b="1" sz="1600">
                <a:solidFill>
                  <a:srgbClr val="FF0000"/>
                </a:solidFill>
              </a:rPr>
              <a:t>interesin publik</a:t>
            </a:r>
            <a:r>
              <a:rPr lang="sq-AL" dirty="1" sz="1600"/>
              <a:t>, në veçanti </a:t>
            </a:r>
            <a:r>
              <a:rPr lang="sq-AL" dirty="1" b="1" sz="1600">
                <a:solidFill>
                  <a:srgbClr val="FF0000"/>
                </a:solidFill>
              </a:rPr>
              <a:t>me një administrim të drejtë apo të shëndetshëm të drejtësisë, </a:t>
            </a:r>
            <a:r>
              <a:rPr lang="sq-AL" dirty="1" sz="1600"/>
              <a:t>secila Palë do të konsiderojë efektin e kompetencave dhe procedurave në këtë seksion mbi </a:t>
            </a:r>
            <a:r>
              <a:rPr lang="sq-AL" dirty="1" b="1" sz="1600">
                <a:solidFill>
                  <a:srgbClr val="FF0000"/>
                </a:solidFill>
              </a:rPr>
              <a:t>të drejtat, përgjegjësitë dhe interesat legjitime të palëve të treta</a:t>
            </a:r>
            <a:r>
              <a:rPr lang="sq-AL" dirty="1" sz="160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06630" y="1348800"/>
            <a:ext cx="4357992" cy="2800767"/>
          </a:xfrm>
          <a:prstGeom prst="rect">
            <a:avLst/>
          </a:prstGeom>
        </p:spPr>
        <p:txBody>
          <a:bodyPr wrap="square">
            <a:spAutoFit/>
          </a:bodyPr>
          <a:lstStyle/>
          <a:p>
            <a:pPr marL="342900" indent="-342900" algn="just">
              <a:buFont typeface="Wingdings" pitchFamily="2" charset="2"/>
              <a:buChar char="ü"/>
            </a:pPr>
            <a:r>
              <a:rPr lang="sq-AL" dirty="1" sz="1600"/>
              <a:t>Duhet të bëhet ekuilibri ndërmjet interesit publik (veçanërisht administrimi i shëndoshë i drejtësisë) dhe të drejtave, përgjegjësive dhe interesave të ligjshëm të palëve të treta</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Konsideratat duhet të përfshijnë:</a:t>
            </a:r>
          </a:p>
          <a:p>
            <a:pPr marL="800100" lvl="1" indent="-342900" algn="just">
              <a:buFont typeface="Wingdings" pitchFamily="2" charset="2"/>
              <a:buChar char="ü"/>
            </a:pPr>
            <a:r>
              <a:rPr lang="sq-AL" dirty="1" sz="1600"/>
              <a:t>Minimizimin e përçarjes së shërbimeve ndaj konsumatorit</a:t>
            </a:r>
          </a:p>
          <a:p>
            <a:pPr marL="800100" lvl="1" indent="-342900" algn="just">
              <a:buFont typeface="Wingdings" pitchFamily="2" charset="2"/>
              <a:buChar char="ü"/>
            </a:pPr>
            <a:r>
              <a:rPr lang="sq-AL" dirty="1" sz="1600"/>
              <a:t>Mbrojtjen nga përgjegjësia për zbulimin ose lehtësimin e zbulimit</a:t>
            </a:r>
            <a:r>
              <a:rPr lang="sq-AL" dirty="1" sz="1600"/>
              <a:t> </a:t>
            </a:r>
          </a:p>
          <a:p>
            <a:pPr marL="800100" lvl="1" indent="-342900" algn="just">
              <a:buFont typeface="Wingdings" pitchFamily="2" charset="2"/>
              <a:buChar char="ü"/>
            </a:pPr>
            <a:r>
              <a:rPr lang="sq-AL" dirty="1" sz="1600"/>
              <a:t>Mbrojtjen e interesave të pronarit</a:t>
            </a:r>
            <a:r>
              <a:rPr lang="sq-AL" dirty="1" sz="1600"/>
              <a:t> </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Kushtet dhe masat mbrojtëse</a:t>
            </a:r>
          </a:p>
        </p:txBody>
      </p:sp>
    </p:spTree>
    <p:extLst>
      <p:ext uri="{BB962C8B-B14F-4D97-AF65-F5344CB8AC3E}">
        <p14:creationId xmlns:p14="http://schemas.microsoft.com/office/powerpoint/2010/main" val="155566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RUAJTJA E PËRSHPEJTUAR E TË DHËNAVE KOMPJUTERIKE TË RUAJTURA dhe Zbulimi i pjesshëm i të dhënave të trafikut</a:t>
            </a:r>
          </a:p>
        </p:txBody>
      </p:sp>
      <p:sp>
        <p:nvSpPr>
          <p:cNvPr id="3" name="Text Placeholder 2"/>
          <p:cNvSpPr>
            <a:spLocks noGrp="1"/>
          </p:cNvSpPr>
          <p:nvPr>
            <p:ph type="body" idx="1"/>
          </p:nvPr>
        </p:nvSpPr>
        <p:spPr/>
        <p:txBody>
          <a:bodyPr/>
          <a:lstStyle/>
          <a:p>
            <a:r>
              <a:rPr lang="sq-AL" dirty="1">
                <a:latin typeface="+mn-lt"/>
                <a:ea typeface="Verdana" panose="020B0604030504040204" pitchFamily="34" charset="0"/>
              </a:rPr>
              <a:t>Kompetencat procedurale të Konventës së Budapestit (Pjesa 1)</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14</a:t>
            </a:fld>
          </a:p>
        </p:txBody>
      </p:sp>
      <p:sp>
        <p:nvSpPr>
          <p:cNvPr id="5" name="Text Placeholder 4"/>
          <p:cNvSpPr>
            <a:spLocks noGrp="1"/>
          </p:cNvSpPr>
          <p:nvPr>
            <p:ph type="body" sz="quarter" idx="11"/>
          </p:nvPr>
        </p:nvSpPr>
        <p:spPr/>
        <p:txBody>
          <a:bodyPr>
            <a:normAutofit lnSpcReduction="10000"/>
          </a:bodyPr>
          <a:lstStyle/>
          <a:p>
            <a:endParaRPr lang="en-GB" dirty="0" smtClean="0">
              <a:latin typeface="Verdana" charset="0"/>
              <a:cs typeface="Verdana" charset="0"/>
            </a:endParaRPr>
          </a:p>
          <a:p>
            <a:r>
              <a:rPr lang="sq-AL" dirty="1">
                <a:latin typeface="Verdana" charset="0"/>
                <a:cs typeface="Verdana" charset="0"/>
              </a:rPr>
              <a:t>Seksioni 3</a:t>
            </a:r>
          </a:p>
          <a:p>
            <a:endParaRPr lang="en-US" dirty="0"/>
          </a:p>
        </p:txBody>
      </p:sp>
    </p:spTree>
    <p:extLst>
      <p:ext uri="{BB962C8B-B14F-4D97-AF65-F5344CB8AC3E}">
        <p14:creationId xmlns:p14="http://schemas.microsoft.com/office/powerpoint/2010/main" val="3028149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 id="{C4E7D0AE-F5E2-48F0-87FE-9287F73A74DA}"/>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4" name="Rectangle 3">
            <a:extLst>
              <a:ext uri="{FF2B5EF4-FFF2-40B4-BE49-F238E27FC236}">
                <a16:creationId xmlns:a16="http://schemas.microsoft.com/office/drawing/2014/main" xmlns="" id="{5862AA6F-ACDE-4466-86FA-86B30DF3D58B}"/>
              </a:ext>
            </a:extLst>
          </p:cNvPr>
          <p:cNvSpPr txBox="1">
            <a:spLocks/>
          </p:cNvSpPr>
          <p:nvPr/>
        </p:nvSpPr>
        <p:spPr>
          <a:xfrm>
            <a:off x="312057" y="1204573"/>
            <a:ext cx="8519885" cy="529280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en-GB" altLang="sr-Latn-RS" sz="10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Ruajtja e përshpejtuar e të dhënave kompjuterike</a:t>
            </a:r>
            <a:r>
              <a:rPr lang="sq-AL" dirty="1" sz="2600" b="1" i="1">
                <a:ea typeface="ＭＳ Ｐゴシック" pitchFamily="34" charset="-128"/>
              </a:rPr>
              <a:t> </a:t>
            </a:r>
          </a:p>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Ruajtja e përshpejtuar dhe zbulimi i të dhënave kompjuterike</a:t>
            </a:r>
          </a:p>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(Neni 16 dhe 17 i Konventës së – Budapestit)</a:t>
            </a:r>
          </a:p>
          <a:p>
            <a:pPr eaLnBrk="1" hangingPunct="1">
              <a:lnSpc>
                <a:spcPct val="80000"/>
              </a:lnSpc>
              <a:spcBef>
                <a:spcPts val="600"/>
              </a:spcBef>
              <a:spcAft>
                <a:spcPts val="1200"/>
              </a:spcAft>
              <a:defRPr/>
            </a:pPr>
            <a:endParaRPr lang="en-GB" altLang="sr-Latn-RS" sz="1000" dirty="0">
              <a:ea typeface="ＭＳ Ｐゴシック" pitchFamily="34" charset="-128"/>
            </a:endParaRPr>
          </a:p>
          <a:p>
            <a:pPr algn="ctr" eaLnBrk="1" hangingPunct="1">
              <a:lnSpc>
                <a:spcPct val="80000"/>
              </a:lnSpc>
              <a:spcBef>
                <a:spcPts val="600"/>
              </a:spcBef>
              <a:spcAft>
                <a:spcPts val="1200"/>
              </a:spcAft>
              <a:defRPr/>
            </a:pPr>
            <a:r>
              <a:rPr lang="sq-AL" dirty="1" sz="2000" i="1">
                <a:ea typeface="ＭＳ Ｐゴシック" pitchFamily="34" charset="-128"/>
              </a:rPr>
              <a:t>Shumë inovative dhe jashtëzakonisht domethënëse</a:t>
            </a:r>
            <a:r>
              <a:rPr lang="sq-AL" dirty="1" sz="2000" i="1">
                <a:ea typeface="ＭＳ Ｐゴシック" pitchFamily="34" charset="-128"/>
              </a:rPr>
              <a:t> </a:t>
            </a:r>
          </a:p>
          <a:p>
            <a:pPr algn="ctr" eaLnBrk="1" hangingPunct="1">
              <a:lnSpc>
                <a:spcPct val="80000"/>
              </a:lnSpc>
              <a:spcBef>
                <a:spcPts val="600"/>
              </a:spcBef>
              <a:spcAft>
                <a:spcPts val="1200"/>
              </a:spcAft>
              <a:defRPr/>
            </a:pPr>
            <a:r>
              <a:rPr lang="sq-AL" dirty="1" sz="2000" i="1">
                <a:ea typeface="ＭＳ Ｐゴシック" pitchFamily="34" charset="-128"/>
              </a:rPr>
              <a:t>Fokusi i ndryshëm</a:t>
            </a:r>
            <a:r>
              <a:rPr lang="sq-AL" dirty="1" sz="2000" i="1">
                <a:ea typeface="ＭＳ Ｐゴシック" pitchFamily="34" charset="-128"/>
              </a:rPr>
              <a:t> </a:t>
            </a:r>
          </a:p>
          <a:p>
            <a:pPr eaLnBrk="1" hangingPunct="1">
              <a:lnSpc>
                <a:spcPct val="80000"/>
              </a:lnSpc>
              <a:spcBef>
                <a:spcPts val="600"/>
              </a:spcBef>
              <a:spcAft>
                <a:spcPts val="1200"/>
              </a:spcAft>
              <a:defRPr/>
            </a:pPr>
            <a:r>
              <a:rPr lang="sq-AL" dirty="1" sz="1800" i="1">
                <a:ea typeface="ＭＳ Ｐゴシック" pitchFamily="34" charset="-128"/>
              </a:rPr>
              <a:t>Të dyja përshpejtohen që të korrespondojnë me shpejtësinë e qarkullimit të informacionit në mjedisin digjital</a:t>
            </a:r>
          </a:p>
          <a:p>
            <a:pPr eaLnBrk="1" hangingPunct="1">
              <a:lnSpc>
                <a:spcPct val="80000"/>
              </a:lnSpc>
              <a:spcBef>
                <a:spcPts val="600"/>
              </a:spcBef>
              <a:spcAft>
                <a:spcPts val="1200"/>
              </a:spcAft>
              <a:defRPr/>
            </a:pPr>
            <a:r>
              <a:rPr lang="sq-AL" dirty="1" sz="1800" i="1">
                <a:ea typeface="ＭＳ Ｐゴシック" pitchFamily="34" charset="-128"/>
              </a:rPr>
              <a:t>Niveli i ndërhyrjes së tyre nuk është shumë i lartë</a:t>
            </a:r>
          </a:p>
          <a:p>
            <a:pPr eaLnBrk="1" hangingPunct="1">
              <a:lnSpc>
                <a:spcPct val="80000"/>
              </a:lnSpc>
              <a:spcBef>
                <a:spcPts val="600"/>
              </a:spcBef>
              <a:spcAft>
                <a:spcPts val="1200"/>
              </a:spcAft>
              <a:defRPr/>
            </a:pPr>
            <a:r>
              <a:rPr lang="sq-AL" dirty="1" sz="1800" i="1">
                <a:ea typeface="ＭＳ Ｐゴシック" pitchFamily="34" charset="-128"/>
              </a:rPr>
              <a:t>Lidhur me të dhënat e trafikut ekziston gjithashtu një dispozitë që lejon zbulimin e shpejtë</a:t>
            </a:r>
          </a:p>
        </p:txBody>
      </p:sp>
    </p:spTree>
    <p:extLst>
      <p:ext uri="{BB962C8B-B14F-4D97-AF65-F5344CB8AC3E}">
        <p14:creationId xmlns:p14="http://schemas.microsoft.com/office/powerpoint/2010/main" val="189323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A46340-EE5D-49A6-9A95-B85B3C1BB0C8}"/>
              </a:ext>
            </a:extLst>
          </p:cNvPr>
          <p:cNvSpPr>
            <a:spLocks noGrp="1"/>
          </p:cNvSpPr>
          <p:nvPr>
            <p:ph idx="1"/>
          </p:nvPr>
        </p:nvSpPr>
        <p:spPr/>
        <p:txBody>
          <a:bodyPr/>
          <a:lstStyle/>
          <a:p>
            <a:endParaRPr lang="aa-ET"/>
          </a:p>
        </p:txBody>
      </p:sp>
      <p:pic>
        <p:nvPicPr>
          <p:cNvPr id="4" name="Picture 3">
            <a:extLst>
              <a:ext uri="{FF2B5EF4-FFF2-40B4-BE49-F238E27FC236}">
                <a16:creationId xmlns:a16="http://schemas.microsoft.com/office/drawing/2014/main" xmlns="" id="{4941B819-DDC5-468B-BA7A-9D7B273AC0C4}"/>
              </a:ext>
            </a:extLst>
          </p:cNvPr>
          <p:cNvPicPr>
            <a:picLocks noChangeAspect="1"/>
          </p:cNvPicPr>
          <p:nvPr/>
        </p:nvPicPr>
        <p:blipFill>
          <a:blip r:embed="rId3"/>
          <a:stretch>
            <a:fillRect/>
          </a:stretch>
        </p:blipFill>
        <p:spPr>
          <a:xfrm>
            <a:off x="0" y="1196752"/>
            <a:ext cx="9144000" cy="5256584"/>
          </a:xfrm>
          <a:prstGeom prst="rect">
            <a:avLst/>
          </a:prstGeom>
        </p:spPr>
      </p:pic>
      <p:sp>
        <p:nvSpPr>
          <p:cNvPr id="12" name="TextBox 7">
            <a:extLst>
              <a:ext uri="{FF2B5EF4-FFF2-40B4-BE49-F238E27FC236}">
                <a16:creationId xmlns:a16="http://schemas.microsoft.com/office/drawing/2014/main" xmlns="" id="{7C840C58-E198-4AEA-A7E3-965EFCD48D5D}"/>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Tree>
    <p:extLst>
      <p:ext uri="{BB962C8B-B14F-4D97-AF65-F5344CB8AC3E}">
        <p14:creationId xmlns:p14="http://schemas.microsoft.com/office/powerpoint/2010/main" val="397818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3" name="Rectangle 22">
            <a:extLst>
              <a:ext uri="{FF2B5EF4-FFF2-40B4-BE49-F238E27FC236}">
                <a16:creationId xmlns:a16="http://schemas.microsoft.com/office/drawing/2014/main" xmlns="" id="{2F249C7A-C0AF-47C6-8876-946DBD6E0AA3}"/>
              </a:ext>
            </a:extLst>
          </p:cNvPr>
          <p:cNvSpPr/>
          <p:nvPr/>
        </p:nvSpPr>
        <p:spPr>
          <a:xfrm>
            <a:off x="189637" y="1287212"/>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Secila palë miraton masa të tilla legjislative dhe të tjera që mund të jenë të nevojshme për të lejuar autoritetet e saj kompetente të </a:t>
            </a:r>
            <a:r>
              <a:rPr lang="sq-AL" dirty="1" b="1" sz="1400">
                <a:solidFill>
                  <a:srgbClr val="FF0000"/>
                </a:solidFill>
              </a:rPr>
              <a:t>urdhërojnë ose në mënyrë të ngjashme të sigurojnë</a:t>
            </a:r>
            <a:r>
              <a:rPr lang="sq-AL" dirty="1" sz="1400"/>
              <a:t> ruajtje të përshpejtuar të të dhënave të specifikuara kompjuterike, përfshirë të dhënat e trafikut,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25" name="Rectangle 24">
            <a:extLst>
              <a:ext uri="{FF2B5EF4-FFF2-40B4-BE49-F238E27FC236}">
                <a16:creationId xmlns:a16="http://schemas.microsoft.com/office/drawing/2014/main" xmlns="" id="{6835138B-B564-4190-A328-AFB4CD3FE797}"/>
              </a:ext>
            </a:extLst>
          </p:cNvPr>
          <p:cNvSpPr/>
          <p:nvPr/>
        </p:nvSpPr>
        <p:spPr>
          <a:xfrm>
            <a:off x="4275438" y="1287212"/>
            <a:ext cx="4343268" cy="2862322"/>
          </a:xfrm>
          <a:prstGeom prst="rect">
            <a:avLst/>
          </a:prstGeom>
        </p:spPr>
        <p:txBody>
          <a:bodyPr wrap="square">
            <a:spAutoFit/>
          </a:bodyPr>
          <a:lstStyle/>
          <a:p>
            <a:pPr marL="342900" indent="-342900" algn="just">
              <a:buFont typeface="Wingdings" pitchFamily="2" charset="2"/>
              <a:buChar char="ü"/>
            </a:pPr>
            <a:r>
              <a:rPr lang="sq-AL" dirty="1" sz="1500"/>
              <a:t>Ruajtja mund të urdhërohet ose të merret në mënyrë të ngjashme përmes:</a:t>
            </a:r>
          </a:p>
          <a:p>
            <a:pPr marL="800100" lvl="1" indent="-342900" algn="just">
              <a:buFont typeface="Wingdings" pitchFamily="2" charset="2"/>
              <a:buChar char="ü"/>
            </a:pPr>
            <a:r>
              <a:rPr lang="sq-AL" dirty="1" sz="1500"/>
              <a:t>Urdhrit gjyqësor</a:t>
            </a:r>
          </a:p>
          <a:p>
            <a:pPr marL="800100" lvl="1" indent="-342900" algn="just">
              <a:buFont typeface="Wingdings" pitchFamily="2" charset="2"/>
              <a:buChar char="ü"/>
            </a:pPr>
            <a:r>
              <a:rPr lang="sq-AL" dirty="1" sz="1500"/>
              <a:t>Urdhrit administrativ</a:t>
            </a:r>
          </a:p>
          <a:p>
            <a:pPr marL="800100" lvl="1" indent="-342900" algn="just">
              <a:buFont typeface="Wingdings" pitchFamily="2" charset="2"/>
              <a:buChar char="ü"/>
            </a:pPr>
            <a:r>
              <a:rPr lang="sq-AL" dirty="1" sz="1500"/>
              <a:t>Direktivës</a:t>
            </a:r>
            <a:r>
              <a:rPr lang="sq-AL" dirty="1" sz="1500"/>
              <a:t> </a:t>
            </a:r>
          </a:p>
          <a:p>
            <a:pPr marL="800100" lvl="1" indent="-342900" algn="just">
              <a:buFont typeface="Wingdings" pitchFamily="2" charset="2"/>
              <a:buChar char="ü"/>
            </a:pPr>
            <a:r>
              <a:rPr lang="sq-AL" dirty="1" sz="1500"/>
              <a:t>Bastisjes dhe sekuestrimit</a:t>
            </a:r>
            <a:r>
              <a:rPr lang="sq-AL" dirty="1" sz="1500"/>
              <a:t> </a:t>
            </a:r>
          </a:p>
          <a:p>
            <a:pPr marL="800100" lvl="1" indent="-342900" algn="just">
              <a:buFont typeface="Wingdings" pitchFamily="2" charset="2"/>
              <a:buChar char="ü"/>
            </a:pPr>
            <a:r>
              <a:rPr lang="sq-AL" dirty="1" sz="1500"/>
              <a:t>Urdhri i paraqitjes së të dhënave</a:t>
            </a:r>
          </a:p>
          <a:p>
            <a:pPr marL="800100" lvl="1" indent="-342900" algn="just">
              <a:buFont typeface="Wingdings" pitchFamily="2" charset="2"/>
              <a:buChar char="ü"/>
            </a:pPr>
            <a:endParaRPr lang="en-GB" sz="1500" dirty="0"/>
          </a:p>
          <a:p>
            <a:pPr marL="342900" indent="-342900" algn="just">
              <a:buFont typeface="Wingdings" pitchFamily="2" charset="2"/>
              <a:buChar char="ü"/>
            </a:pPr>
            <a:r>
              <a:rPr lang="sq-AL" dirty="1" sz="1500"/>
              <a:t>Palët kanë fleksibilitet në përcaktimin e mënyrës së zbatimit të ruajtjes, megjithëse Konventa e Budapestit kërkon që ajo të bëhet në mënyrë të shpejtë</a:t>
            </a:r>
            <a:r>
              <a:rPr lang="sq-AL" dirty="1" sz="1500"/>
              <a:t> </a:t>
            </a:r>
          </a:p>
        </p:txBody>
      </p:sp>
    </p:spTree>
    <p:extLst>
      <p:ext uri="{BB962C8B-B14F-4D97-AF65-F5344CB8AC3E}">
        <p14:creationId xmlns:p14="http://schemas.microsoft.com/office/powerpoint/2010/main" val="228875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3" name="Rectangle 22">
            <a:extLst>
              <a:ext uri="{FF2B5EF4-FFF2-40B4-BE49-F238E27FC236}">
                <a16:creationId xmlns:a16="http://schemas.microsoft.com/office/drawing/2014/main" xmlns="" id="{2F249C7A-C0AF-47C6-8876-946DBD6E0AA3}"/>
              </a:ext>
            </a:extLst>
          </p:cNvPr>
          <p:cNvSpPr/>
          <p:nvPr/>
        </p:nvSpPr>
        <p:spPr>
          <a:xfrm>
            <a:off x="238276" y="1262019"/>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Secila palë miraton masa të tilla legjislative dhe të tjera që mund të jenë të nevojshme për të lejuar autoritetet e saj kompetente të urdhërojnë ose në mënyrë të ngjashme të sigurojnë </a:t>
            </a:r>
            <a:r>
              <a:rPr lang="sq-AL" dirty="1" b="1" sz="1400">
                <a:solidFill>
                  <a:srgbClr val="FF0000"/>
                </a:solidFill>
              </a:rPr>
              <a:t>ruajtje të përshpejtuar</a:t>
            </a:r>
            <a:r>
              <a:rPr lang="sq-AL" dirty="1" sz="1400"/>
              <a:t> të të dhënave të specifikuara kompjuterike, përfshirë të dhënat e trafikut,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25" name="Rectangle 24">
            <a:extLst>
              <a:ext uri="{FF2B5EF4-FFF2-40B4-BE49-F238E27FC236}">
                <a16:creationId xmlns:a16="http://schemas.microsoft.com/office/drawing/2014/main" xmlns="" id="{6835138B-B564-4190-A328-AFB4CD3FE797}"/>
              </a:ext>
            </a:extLst>
          </p:cNvPr>
          <p:cNvSpPr/>
          <p:nvPr/>
        </p:nvSpPr>
        <p:spPr>
          <a:xfrm>
            <a:off x="4343532" y="1268171"/>
            <a:ext cx="4255719" cy="1938992"/>
          </a:xfrm>
          <a:prstGeom prst="rect">
            <a:avLst/>
          </a:prstGeom>
        </p:spPr>
        <p:txBody>
          <a:bodyPr wrap="square">
            <a:spAutoFit/>
          </a:bodyPr>
          <a:lstStyle/>
          <a:p>
            <a:pPr marL="342900" indent="-342900" algn="just">
              <a:buFont typeface="Wingdings" pitchFamily="2" charset="2"/>
              <a:buChar char="ü"/>
            </a:pPr>
            <a:r>
              <a:rPr lang="sq-AL" dirty="1" sz="1500"/>
              <a:t>Kompetenca mundëson mbrojtjen e të dhënave ekzistuese të ruajtura nga gjithçka që do të shkaktonte ndryshimin ose përkeqësimin e cilësisë ose gjendjes së tyre aktuale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Nuk kërkon domosdoshmërisht:</a:t>
            </a:r>
          </a:p>
          <a:p>
            <a:pPr marL="800100" lvl="1" indent="-342900" algn="just">
              <a:buFont typeface="Wingdings" pitchFamily="2" charset="2"/>
              <a:buChar char="ü"/>
            </a:pPr>
            <a:r>
              <a:rPr lang="sq-AL" dirty="1" sz="1500"/>
              <a:t>Bërjen të paqasshme të të dhënave të ruajtura</a:t>
            </a:r>
          </a:p>
          <a:p>
            <a:pPr marL="800100" lvl="1" indent="-342900" algn="just">
              <a:buFont typeface="Wingdings" pitchFamily="2" charset="2"/>
              <a:buChar char="ü"/>
            </a:pPr>
            <a:r>
              <a:rPr lang="sq-AL" dirty="1" sz="1500"/>
              <a:t>parandalimin e përdorimit të kopjes së të dhënave nga përdoruesit e ligjshëm</a:t>
            </a:r>
          </a:p>
        </p:txBody>
      </p:sp>
    </p:spTree>
    <p:extLst>
      <p:ext uri="{BB962C8B-B14F-4D97-AF65-F5344CB8AC3E}">
        <p14:creationId xmlns:p14="http://schemas.microsoft.com/office/powerpoint/2010/main" val="393987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3" name="Rectangle 22">
            <a:extLst>
              <a:ext uri="{FF2B5EF4-FFF2-40B4-BE49-F238E27FC236}">
                <a16:creationId xmlns:a16="http://schemas.microsoft.com/office/drawing/2014/main" xmlns="" id="{2F249C7A-C0AF-47C6-8876-946DBD6E0AA3}"/>
              </a:ext>
            </a:extLst>
          </p:cNvPr>
          <p:cNvSpPr/>
          <p:nvPr/>
        </p:nvSpPr>
        <p:spPr>
          <a:xfrm>
            <a:off x="209093" y="1309828"/>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Secila palë miraton masa të tilla legjislative dhe të tjera që mund të jenë të nevojshme për të lejuar autoritetet e saj kompetente të urdhërojnë ose në mënyrë të ngjashme të sigurojnë ruajtje të përshpejtuar të </a:t>
            </a:r>
            <a:r>
              <a:rPr lang="sq-AL" dirty="1" b="1" sz="1400">
                <a:solidFill>
                  <a:srgbClr val="FF0000"/>
                </a:solidFill>
              </a:rPr>
              <a:t>të dhënave të specifikuara kompjuterike, përfshirë të dhënat e trafikut</a:t>
            </a:r>
            <a:r>
              <a:rPr lang="sq-AL" dirty="1" sz="1400"/>
              <a: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25" name="Rectangle 24">
            <a:extLst>
              <a:ext uri="{FF2B5EF4-FFF2-40B4-BE49-F238E27FC236}">
                <a16:creationId xmlns:a16="http://schemas.microsoft.com/office/drawing/2014/main" xmlns="" id="{6835138B-B564-4190-A328-AFB4CD3FE797}"/>
              </a:ext>
            </a:extLst>
          </p:cNvPr>
          <p:cNvSpPr/>
          <p:nvPr/>
        </p:nvSpPr>
        <p:spPr>
          <a:xfrm>
            <a:off x="4435812" y="1309828"/>
            <a:ext cx="4095345" cy="2631490"/>
          </a:xfrm>
          <a:prstGeom prst="rect">
            <a:avLst/>
          </a:prstGeom>
        </p:spPr>
        <p:txBody>
          <a:bodyPr wrap="square">
            <a:spAutoFit/>
          </a:bodyPr>
          <a:lstStyle/>
          <a:p>
            <a:pPr marL="342900" indent="-342900" algn="just">
              <a:buFont typeface="Wingdings" pitchFamily="2" charset="2"/>
              <a:buChar char="ü"/>
            </a:pPr>
            <a:r>
              <a:rPr lang="sq-AL" dirty="1" sz="1500"/>
              <a:t>Kompetenca shtrihet në të gjitha të dhënat kompjuterike duke përfshirë:</a:t>
            </a:r>
          </a:p>
          <a:p>
            <a:pPr marL="800100" lvl="1" indent="-342900" algn="just">
              <a:buFont typeface="Wingdings" pitchFamily="2" charset="2"/>
              <a:buChar char="ü"/>
            </a:pPr>
            <a:r>
              <a:rPr lang="sq-AL" dirty="1" sz="1500"/>
              <a:t>Të dhëna biznesi, shëndetësore, personale ose të dhëna tjera</a:t>
            </a:r>
            <a:r>
              <a:rPr lang="sq-AL" dirty="1" sz="1500"/>
              <a:t> </a:t>
            </a:r>
          </a:p>
          <a:p>
            <a:pPr marL="800100" lvl="1" indent="-342900" algn="just">
              <a:buFont typeface="Wingdings" pitchFamily="2" charset="2"/>
              <a:buChar char="ü"/>
            </a:pPr>
            <a:r>
              <a:rPr lang="sq-AL" dirty="1" sz="1500"/>
              <a:t>Të dhëna për trafikun</a:t>
            </a:r>
          </a:p>
          <a:p>
            <a:pPr marL="800100" lvl="1" indent="-342900" algn="just">
              <a:buFont typeface="Wingdings" pitchFamily="2" charset="2"/>
              <a:buChar char="ü"/>
            </a:pPr>
            <a:endParaRPr lang="en-GB" sz="1500" dirty="0"/>
          </a:p>
          <a:p>
            <a:pPr marL="342900" indent="-342900" algn="just">
              <a:buFont typeface="Wingdings" pitchFamily="2" charset="2"/>
              <a:buChar char="ü"/>
            </a:pPr>
            <a:r>
              <a:rPr lang="sq-AL" dirty="1" sz="1500"/>
              <a:t>Masat duhet të zbatohen në lidhje me hetimin e një çështje të veçantë</a:t>
            </a:r>
            <a:r>
              <a:rPr lang="sq-AL" dirty="1" sz="1500"/>
              <a:t> </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Masa duhet të zbatohet në lidhje me të dhënat e specifikuara kompjuterike (dhe jo sasi pa dallim të të dhënave)</a:t>
            </a:r>
          </a:p>
        </p:txBody>
      </p:sp>
    </p:spTree>
    <p:extLst>
      <p:ext uri="{BB962C8B-B14F-4D97-AF65-F5344CB8AC3E}">
        <p14:creationId xmlns:p14="http://schemas.microsoft.com/office/powerpoint/2010/main" val="405344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CE3C051-7F78-4EAF-8CA3-B9689E461A1C}"/>
              </a:ext>
            </a:extLst>
          </p:cNvPr>
          <p:cNvSpPr>
            <a:spLocks noGrp="1"/>
          </p:cNvSpPr>
          <p:nvPr>
            <p:ph idx="1"/>
          </p:nvPr>
        </p:nvSpPr>
        <p:spPr/>
        <p:txBody>
          <a:bodyPr/>
          <a:lstStyle/>
          <a:p>
            <a:pPr marL="514350" indent="-514350">
              <a:lnSpc>
                <a:spcPct val="150000"/>
              </a:lnSpc>
              <a:buFont typeface="+mj-lt"/>
              <a:buAutoNum type="arabicPeriod"/>
            </a:pPr>
            <a:r>
              <a:rPr lang="sq-AL" dirty="1"/>
              <a:t>Fushëveprimi i dispozitave procedurale</a:t>
            </a:r>
            <a:r>
              <a:rPr lang="sq-AL" dirty="1"/>
              <a:t> </a:t>
            </a:r>
          </a:p>
          <a:p>
            <a:pPr marL="514350" indent="-514350">
              <a:lnSpc>
                <a:spcPct val="150000"/>
              </a:lnSpc>
              <a:buFont typeface="+mj-lt"/>
              <a:buAutoNum type="arabicPeriod"/>
            </a:pPr>
            <a:r>
              <a:rPr lang="sq-AL" dirty="1"/>
              <a:t>Kushtet dhe masat mbrojtëse</a:t>
            </a:r>
            <a:r>
              <a:rPr lang="sq-AL" dirty="1"/>
              <a:t> </a:t>
            </a:r>
          </a:p>
          <a:p>
            <a:pPr marL="514350" indent="-514350">
              <a:lnSpc>
                <a:spcPct val="150000"/>
              </a:lnSpc>
              <a:buFont typeface="+mj-lt"/>
              <a:buAutoNum type="arabicPeriod"/>
            </a:pPr>
            <a:r>
              <a:rPr lang="sq-AL" dirty="1"/>
              <a:t>Ruajtja e përshpejtuar e të dhënave kompjuterike të ruajtura dhe Zbulimi i pjesshëm i të dhënave të trafikut</a:t>
            </a:r>
          </a:p>
          <a:p>
            <a:pPr marL="514350" indent="-514350">
              <a:lnSpc>
                <a:spcPct val="150000"/>
              </a:lnSpc>
              <a:buFont typeface="+mj-lt"/>
              <a:buAutoNum type="arabicPeriod"/>
            </a:pPr>
            <a:r>
              <a:rPr lang="sq-AL" dirty="1"/>
              <a:t>Urdhri i paraqitjes së të dhënave</a:t>
            </a:r>
          </a:p>
          <a:p>
            <a:pPr marL="0" indent="0">
              <a:buNone/>
            </a:pPr>
            <a:endParaRPr lang="en-GB" dirty="0"/>
          </a:p>
        </p:txBody>
      </p:sp>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a:t>
            </a:fld>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latin typeface="Verdana" charset="0"/>
              <a:cs typeface="Verdana" charset="0"/>
            </a:endParaRPr>
          </a:p>
          <a:p>
            <a:r>
              <a:rPr lang="sq-AL" dirty="1">
                <a:latin typeface="Verdana" charset="0"/>
                <a:cs typeface="Verdana" charset="0"/>
              </a:rPr>
              <a:t>Përmbajtja e seancës</a:t>
            </a:r>
          </a:p>
          <a:p>
            <a:endParaRPr lang="en-GB" dirty="0"/>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00223"/>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 name="Rectangle 1">
            <a:extLst>
              <a:ext uri="{FF2B5EF4-FFF2-40B4-BE49-F238E27FC236}">
                <a16:creationId xmlns:a16="http://schemas.microsoft.com/office/drawing/2014/main" xmlns="" id="{6307FADD-3E6B-406F-9B66-C841DF391B79}"/>
              </a:ext>
            </a:extLst>
          </p:cNvPr>
          <p:cNvSpPr/>
          <p:nvPr/>
        </p:nvSpPr>
        <p:spPr>
          <a:xfrm>
            <a:off x="121544" y="1272817"/>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Secila palë miraton masa të tilla legjislative dhe të tjera që mund të jenë të nevojshme për të lejuar autoritetet e saj kompetente të urdhërojnë ose në mënyrë të ngjashme të sigurojnë ruajtje të përshpejtuar të të dhënave të specifikuara kompjuterike, përfshirë të dhënat e trafikut, që janë </a:t>
            </a:r>
            <a:r>
              <a:rPr lang="sq-AL" dirty="1" b="1" sz="1400">
                <a:solidFill>
                  <a:srgbClr val="FF0000"/>
                </a:solidFill>
              </a:rPr>
              <a:t>ruajtur me anë të një sistemi kompjuterik</a:t>
            </a:r>
            <a:r>
              <a:rPr lang="sq-AL" dirty="1" sz="1400"/>
              <a:t>,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3" name="Rectangle 2">
            <a:extLst>
              <a:ext uri="{FF2B5EF4-FFF2-40B4-BE49-F238E27FC236}">
                <a16:creationId xmlns:a16="http://schemas.microsoft.com/office/drawing/2014/main" xmlns="" id="{A67DD044-0EFC-4C9C-9F28-8A71A6074482}"/>
              </a:ext>
            </a:extLst>
          </p:cNvPr>
          <p:cNvSpPr/>
          <p:nvPr/>
        </p:nvSpPr>
        <p:spPr>
          <a:xfrm>
            <a:off x="4275438" y="1287212"/>
            <a:ext cx="4304358" cy="1708160"/>
          </a:xfrm>
          <a:prstGeom prst="rect">
            <a:avLst/>
          </a:prstGeom>
        </p:spPr>
        <p:txBody>
          <a:bodyPr wrap="square">
            <a:spAutoFit/>
          </a:bodyPr>
          <a:lstStyle/>
          <a:p>
            <a:pPr marL="342900" indent="-342900" algn="just">
              <a:buFont typeface="Wingdings" pitchFamily="2" charset="2"/>
              <a:buChar char="ü"/>
            </a:pPr>
            <a:r>
              <a:rPr lang="sq-AL" dirty="1" sz="1500"/>
              <a:t>Ruajtja nuk vendos detyrim të përgjithshëm për ruajtjen e të dhënave</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Të dhënat e kërkuara për ruajtje duhet të:</a:t>
            </a:r>
          </a:p>
          <a:p>
            <a:pPr marL="800100" lvl="1" indent="-342900" algn="just">
              <a:buFont typeface="Wingdings" pitchFamily="2" charset="2"/>
              <a:buChar char="ü"/>
            </a:pPr>
            <a:r>
              <a:rPr lang="sq-AL" dirty="1" sz="1500"/>
              <a:t>Ekzistojnë tashmë</a:t>
            </a:r>
          </a:p>
          <a:p>
            <a:pPr marL="800100" lvl="1" indent="-342900" algn="just">
              <a:buFont typeface="Wingdings" pitchFamily="2" charset="2"/>
              <a:buChar char="ü"/>
            </a:pPr>
            <a:r>
              <a:rPr lang="sq-AL" dirty="1" sz="1500"/>
              <a:t>Jenë mbledhur tashmë dhe ruajtur në një sistem kompjuterik</a:t>
            </a:r>
          </a:p>
        </p:txBody>
      </p:sp>
    </p:spTree>
    <p:extLst>
      <p:ext uri="{BB962C8B-B14F-4D97-AF65-F5344CB8AC3E}">
        <p14:creationId xmlns:p14="http://schemas.microsoft.com/office/powerpoint/2010/main" val="394744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389756" y="48638"/>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 name="Rectangle 1">
            <a:extLst>
              <a:ext uri="{FF2B5EF4-FFF2-40B4-BE49-F238E27FC236}">
                <a16:creationId xmlns:a16="http://schemas.microsoft.com/office/drawing/2014/main" xmlns="" id="{6307FADD-3E6B-406F-9B66-C841DF391B79}"/>
              </a:ext>
            </a:extLst>
          </p:cNvPr>
          <p:cNvSpPr/>
          <p:nvPr/>
        </p:nvSpPr>
        <p:spPr>
          <a:xfrm>
            <a:off x="199366" y="1287212"/>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Secila palë miraton masa të tilla legjislative dhe të tjera që mund të jenë të nevojshme për të lejuar autoritetet e saj kompetente të urdhërojnë ose në mënyrë të ngjashme të sigurojnë ruajtje të përshpejtuar të të dhënave të specifikuara kompjuterike, përfshirë të dhënat e trafikut, që janë ruajtur me anë të një sistemi kompjuterik, veçanërisht kur ka </a:t>
            </a:r>
            <a:r>
              <a:rPr lang="sq-AL" dirty="1" b="1" sz="1400">
                <a:solidFill>
                  <a:srgbClr val="FF0000"/>
                </a:solidFill>
              </a:rPr>
              <a:t>arsye për të besuar se të dhënat kompjuterike janë veçanërisht të rrezikuara nga humbja ose modifikimi</a:t>
            </a:r>
            <a:r>
              <a:rPr lang="sq-AL" dirty="1" sz="1400"/>
              <a:t>.</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3" name="Rectangle 2">
            <a:extLst>
              <a:ext uri="{FF2B5EF4-FFF2-40B4-BE49-F238E27FC236}">
                <a16:creationId xmlns:a16="http://schemas.microsoft.com/office/drawing/2014/main" xmlns="" id="{A67DD044-0EFC-4C9C-9F28-8A71A6074482}"/>
              </a:ext>
            </a:extLst>
          </p:cNvPr>
          <p:cNvSpPr/>
          <p:nvPr/>
        </p:nvSpPr>
        <p:spPr>
          <a:xfrm>
            <a:off x="4275438" y="1287212"/>
            <a:ext cx="4747018" cy="2169825"/>
          </a:xfrm>
          <a:prstGeom prst="rect">
            <a:avLst/>
          </a:prstGeom>
        </p:spPr>
        <p:txBody>
          <a:bodyPr wrap="square">
            <a:spAutoFit/>
          </a:bodyPr>
          <a:lstStyle/>
          <a:p>
            <a:pPr marL="342900" indent="-342900" algn="just">
              <a:buFont typeface="Wingdings" pitchFamily="2" charset="2"/>
              <a:buChar char="ü"/>
            </a:pPr>
            <a:r>
              <a:rPr lang="sq-AL" dirty="1" sz="1500"/>
              <a:t>Që të ushtrohet ruajtja, duhet të ketë arsye që të dhënat kompjuterike janë veçanërisht të prekshme nga humbja ose modifikimi</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Shembuj:</a:t>
            </a:r>
          </a:p>
          <a:p>
            <a:pPr marL="800100" lvl="1" indent="-342900" algn="just">
              <a:buFont typeface="Wingdings" pitchFamily="2" charset="2"/>
              <a:buChar char="ü"/>
            </a:pPr>
            <a:r>
              <a:rPr lang="sq-AL" dirty="1" sz="1500"/>
              <a:t>Politika e fshirjes së të dhënave</a:t>
            </a:r>
          </a:p>
          <a:p>
            <a:pPr marL="800100" lvl="1" indent="-342900" algn="just">
              <a:buFont typeface="Wingdings" pitchFamily="2" charset="2"/>
              <a:buChar char="ü"/>
            </a:pPr>
            <a:r>
              <a:rPr lang="sq-AL" dirty="1" sz="1500"/>
              <a:t>Politika e ruajtjes së kufizuar</a:t>
            </a:r>
            <a:r>
              <a:rPr lang="sq-AL" dirty="1" sz="1500"/>
              <a:t> </a:t>
            </a:r>
          </a:p>
          <a:p>
            <a:pPr marL="800100" lvl="1" indent="-342900" algn="just">
              <a:buFont typeface="Wingdings" pitchFamily="2" charset="2"/>
              <a:buChar char="ü"/>
            </a:pPr>
            <a:r>
              <a:rPr lang="sq-AL" dirty="1" sz="1500"/>
              <a:t>Ruajtja e pasigurt e të dhënave</a:t>
            </a:r>
            <a:r>
              <a:rPr lang="sq-AL" dirty="1" sz="1500"/>
              <a:t> </a:t>
            </a:r>
          </a:p>
          <a:p>
            <a:pPr marL="800100" lvl="1" indent="-342900" algn="just">
              <a:buFont typeface="Wingdings" pitchFamily="2" charset="2"/>
              <a:buChar char="ü"/>
            </a:pPr>
            <a:r>
              <a:rPr lang="sq-AL" dirty="1" sz="1500"/>
              <a:t>Kujdestari i pabesueshëm</a:t>
            </a:r>
            <a:r>
              <a:rPr lang="sq-AL" dirty="1" sz="1500"/>
              <a:t> </a:t>
            </a:r>
          </a:p>
        </p:txBody>
      </p:sp>
    </p:spTree>
    <p:extLst>
      <p:ext uri="{BB962C8B-B14F-4D97-AF65-F5344CB8AC3E}">
        <p14:creationId xmlns:p14="http://schemas.microsoft.com/office/powerpoint/2010/main" val="280899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 name="Rectangle 1">
            <a:extLst>
              <a:ext uri="{FF2B5EF4-FFF2-40B4-BE49-F238E27FC236}">
                <a16:creationId xmlns:a16="http://schemas.microsoft.com/office/drawing/2014/main" xmlns="" id="{6307FADD-3E6B-406F-9B66-C841DF391B79}"/>
              </a:ext>
            </a:extLst>
          </p:cNvPr>
          <p:cNvSpPr/>
          <p:nvPr/>
        </p:nvSpPr>
        <p:spPr>
          <a:xfrm>
            <a:off x="179910" y="1287212"/>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Çdo Palë do të adaptojë legjislacion të tillë dhe masa të tjera, që mund të jenë të nevojshme t’u mundësojë autoriteteve të saj kompetente të urdhërojnë apo të përftojnë ruajtjen e menjëhershme të të dhënave specifike kompjuterike, duke përfshirë të dhënat e trafikut, që kanë qenë të memorizuara nëpërmjet një sistemi kompjuterik në veçanti, ku ka baza për të besuar që të dhënat kompjuterike janë të cenuara ndaj humbjeve apo modifikimeve.</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a:t>
            </a:r>
            <a:r>
              <a:rPr lang="sq-AL" dirty="1" b="1" sz="1400">
                <a:solidFill>
                  <a:srgbClr val="FF0000"/>
                </a:solidFill>
              </a:rPr>
              <a:t>zotërimin apo kontrollin </a:t>
            </a:r>
            <a:r>
              <a:rPr lang="sq-AL" dirty="1" sz="1400"/>
              <a:t>e një personi(ave),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a:t>
            </a:r>
            <a:r>
              <a:rPr lang="sq-AL" dirty="1" sz="1400"/>
              <a:t> </a:t>
            </a:r>
            <a:r>
              <a:rPr lang="sq-AL" dirty="1" sz="1400"/>
              <a:t>Një Palë mund të sigurojë që një urdhër i tillë të rinovohet herë pas here.</a:t>
            </a:r>
          </a:p>
        </p:txBody>
      </p:sp>
      <p:sp>
        <p:nvSpPr>
          <p:cNvPr id="3" name="Rectangle 2">
            <a:extLst>
              <a:ext uri="{FF2B5EF4-FFF2-40B4-BE49-F238E27FC236}">
                <a16:creationId xmlns:a16="http://schemas.microsoft.com/office/drawing/2014/main" xmlns="" id="{A67DD044-0EFC-4C9C-9F28-8A71A6074482}"/>
              </a:ext>
            </a:extLst>
          </p:cNvPr>
          <p:cNvSpPr/>
          <p:nvPr/>
        </p:nvSpPr>
        <p:spPr>
          <a:xfrm>
            <a:off x="4562272" y="1287212"/>
            <a:ext cx="4143983" cy="2169825"/>
          </a:xfrm>
          <a:prstGeom prst="rect">
            <a:avLst/>
          </a:prstGeom>
        </p:spPr>
        <p:txBody>
          <a:bodyPr wrap="square">
            <a:spAutoFit/>
          </a:bodyPr>
          <a:lstStyle/>
          <a:p>
            <a:pPr marL="342900" indent="-342900" algn="just">
              <a:buFont typeface="Wingdings" pitchFamily="2" charset="2"/>
              <a:buChar char="ü"/>
            </a:pPr>
            <a:r>
              <a:rPr lang="sq-AL" dirty="1" sz="1500"/>
              <a:t>Personi i cili i nënshtrohet një urdhri ruajtjeje mund të ketë ose:</a:t>
            </a:r>
          </a:p>
          <a:p>
            <a:pPr marL="800100" lvl="1" indent="-342900" algn="just">
              <a:buFont typeface="Wingdings" pitchFamily="2" charset="2"/>
              <a:buChar char="ü"/>
            </a:pPr>
            <a:r>
              <a:rPr lang="sq-AL" dirty="1" sz="1500"/>
              <a:t>zotërimi fizik i të dhënave</a:t>
            </a:r>
          </a:p>
          <a:p>
            <a:pPr marL="800100" lvl="1" indent="-342900" algn="just">
              <a:buFont typeface="Wingdings" pitchFamily="2" charset="2"/>
              <a:buChar char="ü"/>
            </a:pPr>
            <a:r>
              <a:rPr lang="sq-AL" dirty="1" sz="1500"/>
              <a:t>zotërim konstruktiv i të dhënave (kontroll i lirë mbi prodhimin e tyre)</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Kontrolli nuk përfshin aftësinë teknike për të hyrë në të dhënat e ruajtura në distancë që nuk janë brenda kontrollit legjitim</a:t>
            </a:r>
          </a:p>
        </p:txBody>
      </p:sp>
    </p:spTree>
    <p:extLst>
      <p:ext uri="{BB962C8B-B14F-4D97-AF65-F5344CB8AC3E}">
        <p14:creationId xmlns:p14="http://schemas.microsoft.com/office/powerpoint/2010/main" val="3289937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389756"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 name="Rectangle 1">
            <a:extLst>
              <a:ext uri="{FF2B5EF4-FFF2-40B4-BE49-F238E27FC236}">
                <a16:creationId xmlns:a16="http://schemas.microsoft.com/office/drawing/2014/main" xmlns="" id="{6307FADD-3E6B-406F-9B66-C841DF391B79}"/>
              </a:ext>
            </a:extLst>
          </p:cNvPr>
          <p:cNvSpPr/>
          <p:nvPr/>
        </p:nvSpPr>
        <p:spPr>
          <a:xfrm>
            <a:off x="121544" y="1272817"/>
            <a:ext cx="3889351" cy="5047536"/>
          </a:xfrm>
          <a:prstGeom prst="rect">
            <a:avLst/>
          </a:prstGeom>
        </p:spPr>
        <p:txBody>
          <a:bodyPr wrap="square">
            <a:spAutoFit/>
          </a:bodyPr>
          <a:lstStyle/>
          <a:p>
            <a:pPr marL="342900" indent="-342900" algn="just">
              <a:buFont typeface="Wingdings" pitchFamily="2" charset="2"/>
              <a:buChar char="Ø"/>
            </a:pPr>
            <a:r>
              <a:rPr lang="sq-AL" dirty="1" sz="1400"/>
              <a:t>1.</a:t>
            </a:r>
            <a:r>
              <a:rPr lang="sq-AL" dirty="1" sz="1400"/>
              <a:t> </a:t>
            </a:r>
            <a:r>
              <a:rPr lang="sq-AL" dirty="1" sz="1400"/>
              <a:t>Çdo Palë do të adaptojë legjislacion të tillë dhe masa të tjera, që mund të jenë të nevojshme t’u mundësojë autoriteteve të saj kompetente të urdhërojnë apo të përftojnë ruajtjen e menjëhershme të të dhënave specifike kompjuterike, duke përfshirë të dhënat e trafikut, që kanë qenë të memorizuara nëpërmjet një sistemi kompjuterik në veçanti, ku ka baza për të besuar që të dhënat kompjuterike janë të cenuara ndaj humbjeve apo modifikimeve.</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dirty="1" sz="1400"/>
              <a:t>2.</a:t>
            </a:r>
            <a:r>
              <a:rPr lang="sq-AL" dirty="1" sz="1400"/>
              <a:t> </a:t>
            </a:r>
            <a:r>
              <a:rPr lang="sq-AL" dirty="1" sz="1400"/>
              <a:t>Kur një Palë i jep efekt paragrafit 1 të mësipërm nëpërmjet një urdhri ndaj një personi që të ruajë të dhënat kompjuterike specifike të memorizuara në zotërimin apo kontrollin e një personi(ave), Pala duhet të adaptojë legjislacion të tillë dhe masa të tjera meqenëse duhet të jenë të nevojshme të detyrojnë atë person që të sigurojë dhe të mirëmbajë integritetin e të dhënave kompjuterike për një </a:t>
            </a:r>
            <a:r>
              <a:rPr lang="sq-AL" dirty="1" b="1" sz="1400">
                <a:solidFill>
                  <a:srgbClr val="FF0000"/>
                </a:solidFill>
              </a:rPr>
              <a:t>periudhë kohe aq të gjatë sa të jetë e nevojshme deri në një maksimum prej 90-ditësh </a:t>
            </a:r>
            <a:r>
              <a:rPr lang="sq-AL" dirty="1" sz="1400"/>
              <a:t>që të mundësojë autoritetet kompetente </a:t>
            </a:r>
            <a:r>
              <a:rPr lang="sq-AL" dirty="1" b="1" sz="1400">
                <a:solidFill>
                  <a:srgbClr val="FF0000"/>
                </a:solidFill>
              </a:rPr>
              <a:t>të kërkojnë hapjen e tyre</a:t>
            </a:r>
            <a:r>
              <a:rPr lang="sq-AL" dirty="1" sz="1400"/>
              <a:t>.</a:t>
            </a:r>
            <a:r>
              <a:rPr lang="sq-AL" dirty="1" sz="1400"/>
              <a:t> </a:t>
            </a:r>
            <a:r>
              <a:rPr lang="sq-AL" dirty="1" sz="1400"/>
              <a:t>Një Palë mund të sigurojë që një urdhër i tillë të </a:t>
            </a:r>
            <a:r>
              <a:rPr lang="sq-AL" dirty="1" b="1" sz="1400">
                <a:solidFill>
                  <a:srgbClr val="FF0000"/>
                </a:solidFill>
              </a:rPr>
              <a:t>rinovohet më pas</a:t>
            </a:r>
            <a:r>
              <a:rPr lang="sq-AL" dirty="1" sz="1400"/>
              <a:t>.</a:t>
            </a:r>
          </a:p>
        </p:txBody>
      </p:sp>
      <p:sp>
        <p:nvSpPr>
          <p:cNvPr id="3" name="Rectangle 2">
            <a:extLst>
              <a:ext uri="{FF2B5EF4-FFF2-40B4-BE49-F238E27FC236}">
                <a16:creationId xmlns:a16="http://schemas.microsoft.com/office/drawing/2014/main" xmlns="" id="{A67DD044-0EFC-4C9C-9F28-8A71A6074482}"/>
              </a:ext>
            </a:extLst>
          </p:cNvPr>
          <p:cNvSpPr/>
          <p:nvPr/>
        </p:nvSpPr>
        <p:spPr>
          <a:xfrm>
            <a:off x="4411625" y="1272817"/>
            <a:ext cx="4100077" cy="2400657"/>
          </a:xfrm>
          <a:prstGeom prst="rect">
            <a:avLst/>
          </a:prstGeom>
        </p:spPr>
        <p:txBody>
          <a:bodyPr wrap="square">
            <a:spAutoFit/>
          </a:bodyPr>
          <a:lstStyle/>
          <a:p>
            <a:pPr marL="342900" indent="-342900" algn="just">
              <a:buFont typeface="Wingdings" pitchFamily="2" charset="2"/>
              <a:buChar char="ü"/>
            </a:pPr>
            <a:r>
              <a:rPr lang="sq-AL" dirty="1" sz="1500"/>
              <a:t>Ruajtja është një kompetencë e përkohshme për të mbrojtur të dhënat ndërsa autoritetet kompetente kërkojnë:</a:t>
            </a:r>
          </a:p>
          <a:p>
            <a:pPr marL="800100" lvl="1" indent="-342900" algn="just">
              <a:buFont typeface="Wingdings" pitchFamily="2" charset="2"/>
              <a:buChar char="ü"/>
            </a:pPr>
            <a:r>
              <a:rPr lang="sq-AL" dirty="1" sz="1500"/>
              <a:t>Paraqitjen e të dhënave</a:t>
            </a:r>
          </a:p>
          <a:p>
            <a:pPr marL="800100" lvl="1" indent="-342900" algn="just">
              <a:buFont typeface="Wingdings" pitchFamily="2" charset="2"/>
              <a:buChar char="ü"/>
            </a:pPr>
            <a:r>
              <a:rPr lang="sq-AL" dirty="1" sz="1500"/>
              <a:t>Kontrollin dhe sekuestrimin e të dhënave</a:t>
            </a:r>
          </a:p>
          <a:p>
            <a:pPr marL="800100" lvl="1" indent="-342900" algn="just">
              <a:buFont typeface="Wingdings" pitchFamily="2" charset="2"/>
              <a:buChar char="ü"/>
            </a:pPr>
            <a:endParaRPr lang="en-GB" sz="1500" dirty="0"/>
          </a:p>
          <a:p>
            <a:pPr marL="342900" indent="-342900" algn="just">
              <a:buFont typeface="Wingdings" pitchFamily="2" charset="2"/>
              <a:buChar char="ü"/>
            </a:pPr>
            <a:r>
              <a:rPr lang="sq-AL" dirty="1" sz="1500"/>
              <a:t>Periudha maksimale kohore për urdhrin e ruajtjes:</a:t>
            </a:r>
            <a:r>
              <a:rPr lang="sq-AL" dirty="1" sz="1500"/>
              <a:t> </a:t>
            </a:r>
            <a:r>
              <a:rPr lang="sq-AL" dirty="1" sz="1500"/>
              <a:t>90 ditë (e ripërtërishme)</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Urdhri i ruajtjes duhet të specifikojë periudhën e saktë kohore të ruajtjes (nuk mund të jetë e pacaktuar)</a:t>
            </a:r>
          </a:p>
        </p:txBody>
      </p:sp>
    </p:spTree>
    <p:extLst>
      <p:ext uri="{BB962C8B-B14F-4D97-AF65-F5344CB8AC3E}">
        <p14:creationId xmlns:p14="http://schemas.microsoft.com/office/powerpoint/2010/main" val="281320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përshpejtuar e të dhënave kompjuterike</a:t>
            </a:r>
          </a:p>
        </p:txBody>
      </p:sp>
      <p:sp>
        <p:nvSpPr>
          <p:cNvPr id="2" name="Rectangle 1">
            <a:extLst>
              <a:ext uri="{FF2B5EF4-FFF2-40B4-BE49-F238E27FC236}">
                <a16:creationId xmlns:a16="http://schemas.microsoft.com/office/drawing/2014/main" xmlns="" id="{6307FADD-3E6B-406F-9B66-C841DF391B79}"/>
              </a:ext>
            </a:extLst>
          </p:cNvPr>
          <p:cNvSpPr/>
          <p:nvPr/>
        </p:nvSpPr>
        <p:spPr>
          <a:xfrm>
            <a:off x="121544" y="1272817"/>
            <a:ext cx="3889351" cy="1708160"/>
          </a:xfrm>
          <a:prstGeom prst="rect">
            <a:avLst/>
          </a:prstGeom>
        </p:spPr>
        <p:txBody>
          <a:bodyPr wrap="square">
            <a:spAutoFit/>
          </a:bodyPr>
          <a:lstStyle/>
          <a:p>
            <a:pPr marL="342900" indent="-342900" algn="just">
              <a:buFont typeface="Wingdings" pitchFamily="2" charset="2"/>
              <a:buChar char="Ø"/>
            </a:pPr>
            <a:r>
              <a:rPr lang="sq-AL" dirty="1" sz="1500"/>
              <a:t>3. Secila palë miraton masa të tilla legjislative dhe të tjera që mund të jenë të nevojshme për të detyruar mbajtësin ose personin tjetër i cili ruan të dhënat kompjuterike për të </a:t>
            </a:r>
            <a:r>
              <a:rPr lang="sq-AL" dirty="1" b="1" sz="1500">
                <a:solidFill>
                  <a:srgbClr val="FF0000"/>
                </a:solidFill>
              </a:rPr>
              <a:t>mbajtur konfidenciale ndërmarrjen</a:t>
            </a:r>
            <a:r>
              <a:rPr lang="sq-AL" dirty="1" sz="1500"/>
              <a:t> e procedurave të tilla për periudhën kohore të paraparë nga ligji i saj vendor.</a:t>
            </a:r>
          </a:p>
        </p:txBody>
      </p:sp>
      <p:sp>
        <p:nvSpPr>
          <p:cNvPr id="3" name="Rectangle 2">
            <a:extLst>
              <a:ext uri="{FF2B5EF4-FFF2-40B4-BE49-F238E27FC236}">
                <a16:creationId xmlns:a16="http://schemas.microsoft.com/office/drawing/2014/main" xmlns="" id="{A67DD044-0EFC-4C9C-9F28-8A71A6074482}"/>
              </a:ext>
            </a:extLst>
          </p:cNvPr>
          <p:cNvSpPr/>
          <p:nvPr/>
        </p:nvSpPr>
        <p:spPr>
          <a:xfrm>
            <a:off x="4333804" y="1271311"/>
            <a:ext cx="4255719" cy="3046988"/>
          </a:xfrm>
          <a:prstGeom prst="rect">
            <a:avLst/>
          </a:prstGeom>
        </p:spPr>
        <p:txBody>
          <a:bodyPr wrap="square">
            <a:spAutoFit/>
          </a:bodyPr>
          <a:lstStyle/>
          <a:p>
            <a:pPr marL="342900" indent="-342900" algn="just">
              <a:buFont typeface="Wingdings" pitchFamily="2" charset="2"/>
              <a:buChar char="ü"/>
            </a:pPr>
            <a:r>
              <a:rPr lang="sq-AL" dirty="1" sz="1600"/>
              <a:t>Një urdhër ruajtjeje mund të kërkojë nga një person që duhet të ruajë të dhëna kompjuterike për të ruajtur konfidencialitetin për një periudhë specifike kohore</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Qëllimi:</a:t>
            </a:r>
          </a:p>
          <a:p>
            <a:pPr marL="800100" lvl="1" indent="-342900" algn="just">
              <a:buFont typeface="Wingdings" pitchFamily="2" charset="2"/>
              <a:buChar char="ü"/>
            </a:pPr>
            <a:r>
              <a:rPr lang="sq-AL" dirty="1" sz="1600"/>
              <a:t>Të dyshuarit nuk vihen në dijeni për hetimin</a:t>
            </a:r>
            <a:r>
              <a:rPr lang="sq-AL" dirty="1" sz="1600"/>
              <a:t> </a:t>
            </a:r>
          </a:p>
          <a:p>
            <a:pPr marL="800100" lvl="1" indent="-342900" algn="just">
              <a:buFont typeface="Wingdings" pitchFamily="2" charset="2"/>
              <a:buChar char="ü"/>
            </a:pPr>
            <a:r>
              <a:rPr lang="sq-AL" dirty="1" sz="1600"/>
              <a:t>E drejta për privatësi është e mbrojtur</a:t>
            </a:r>
            <a:r>
              <a:rPr lang="sq-AL" dirty="1" sz="1600"/>
              <a:t> </a:t>
            </a:r>
          </a:p>
          <a:p>
            <a:pPr marL="800100" lvl="1" indent="-342900" algn="just">
              <a:buFont typeface="Wingdings" pitchFamily="2" charset="2"/>
              <a:buChar char="ü"/>
            </a:pPr>
            <a:r>
              <a:rPr lang="sq-AL" dirty="1" sz="1600"/>
              <a:t>Ruajtja është masë paraprake</a:t>
            </a:r>
            <a:r>
              <a:rPr lang="sq-AL" dirty="1" sz="1600"/>
              <a:t> </a:t>
            </a:r>
          </a:p>
          <a:p>
            <a:pPr marL="800100" lvl="1" indent="-342900" algn="just">
              <a:buFont typeface="Wingdings" pitchFamily="2" charset="2"/>
              <a:buChar char="ü"/>
            </a:pPr>
            <a:r>
              <a:rPr lang="sq-AL" dirty="1" sz="1600"/>
              <a:t>Parandalon personat e tjerë që përpiqen të manipulojnë ose fshijnë të dhëna</a:t>
            </a:r>
          </a:p>
        </p:txBody>
      </p:sp>
    </p:spTree>
    <p:extLst>
      <p:ext uri="{BB962C8B-B14F-4D97-AF65-F5344CB8AC3E}">
        <p14:creationId xmlns:p14="http://schemas.microsoft.com/office/powerpoint/2010/main" val="77535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511300"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shpejtë dhe zbulimi i pjesshëm i të dhënave të trafikut</a:t>
            </a:r>
          </a:p>
        </p:txBody>
      </p:sp>
      <p:pic>
        <p:nvPicPr>
          <p:cNvPr id="4" name="Picture 2" descr="http://research.dyn.com/wp-content/uploads/2013/11/jim_blog_nov_2013_path1_wired-01.jpg">
            <a:extLst>
              <a:ext uri="{FF2B5EF4-FFF2-40B4-BE49-F238E27FC236}">
                <a16:creationId xmlns:a16="http://schemas.microsoft.com/office/drawing/2014/main" xmlns="" id="{CB58AE74-0C9A-4C28-8E8B-C63AE6A4A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 y="1062038"/>
            <a:ext cx="9136063"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511300"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shpejtë dhe zbulimi i pjesshëm i të dhënave të trafikut</a:t>
            </a:r>
          </a:p>
        </p:txBody>
      </p:sp>
      <p:sp>
        <p:nvSpPr>
          <p:cNvPr id="2" name="Rectangle 1">
            <a:extLst>
              <a:ext uri="{FF2B5EF4-FFF2-40B4-BE49-F238E27FC236}">
                <a16:creationId xmlns:a16="http://schemas.microsoft.com/office/drawing/2014/main" xmlns="" id="{6307FADD-3E6B-406F-9B66-C841DF391B79}"/>
              </a:ext>
            </a:extLst>
          </p:cNvPr>
          <p:cNvSpPr/>
          <p:nvPr/>
        </p:nvSpPr>
        <p:spPr>
          <a:xfrm>
            <a:off x="121544" y="1272817"/>
            <a:ext cx="3889351" cy="4401205"/>
          </a:xfrm>
          <a:prstGeom prst="rect">
            <a:avLst/>
          </a:prstGeom>
        </p:spPr>
        <p:txBody>
          <a:bodyPr wrap="square">
            <a:spAutoFit/>
          </a:bodyPr>
          <a:lstStyle/>
          <a:p>
            <a:pPr marL="342900" indent="-342900" algn="just">
              <a:buFont typeface="Wingdings" pitchFamily="2" charset="2"/>
              <a:buChar char="Ø"/>
            </a:pPr>
            <a:r>
              <a:rPr lang="sq-AL" dirty="1" sz="1400"/>
              <a:t>Çdo Palë do të adaptojë, në respektim të të dhënave të trafikut që duhet të ruhen sipas nenit 16, legjislacion të tillë dhe masa tjera që mund të jenë të nevojshme për:</a:t>
            </a:r>
            <a:r>
              <a:rPr lang="sq-AL" dirty="1" sz="1400"/>
              <a:t> </a:t>
            </a:r>
          </a:p>
          <a:p>
            <a:pPr lvl="1" algn="just"/>
            <a:r>
              <a:rPr lang="sq-AL" dirty="1" sz="1400"/>
              <a:t>a të siguruar që një ruajtje e tillë e përshpejtuar e të dhënave të trafikut është në dispozicion</a:t>
            </a:r>
            <a:r>
              <a:rPr lang="sq-AL" dirty="1" b="1" sz="1400">
                <a:solidFill>
                  <a:srgbClr val="FF0000"/>
                </a:solidFill>
              </a:rPr>
              <a:t>, pavarësisht nëse një ose më shumë ofrues të shërbimeve kanë qenë të përfshirë në transmetimin e këtij komunikimi</a:t>
            </a:r>
            <a:r>
              <a:rPr lang="sq-AL" dirty="1" sz="1400"/>
              <a:t>; dhe</a:t>
            </a:r>
            <a:r>
              <a:rPr lang="sq-AL" dirty="1" sz="1400"/>
              <a:t> </a:t>
            </a:r>
          </a:p>
          <a:p>
            <a:pPr lvl="1" algn="just"/>
            <a:r>
              <a:rPr lang="sq-AL" dirty="1" sz="1400"/>
              <a:t>b për të siguruar zbulimin e shpejtë për autoritetin kompetent të Palës, ose një person të caktuar nga ai autoritet, të një sasie të mjaftueshme të të dhënave të trafikut për t'i dhënë mundësi Palës të identifikojë ofruesit e shërbimeve dhe rrugën përmes së cilës transmetohet komunikimi.</a:t>
            </a:r>
          </a:p>
          <a:p>
            <a:pPr lvl="1" algn="just"/>
            <a:endParaRPr lang="en-US" sz="1400" dirty="0"/>
          </a:p>
          <a:p>
            <a:pPr marL="342900" indent="-342900" algn="just">
              <a:buFont typeface="Wingdings" panose="05000000000000000000" pitchFamily="2" charset="2"/>
              <a:buChar char="Ø"/>
            </a:pPr>
            <a:r>
              <a:rPr lang="sq-AL" dirty="1" sz="1400"/>
              <a:t>2. Kompetencat dhe procedurat e përmendura në këtë nen u nënshtrohen neneve 14 dhe 15.</a:t>
            </a:r>
          </a:p>
        </p:txBody>
      </p:sp>
      <p:sp>
        <p:nvSpPr>
          <p:cNvPr id="3" name="Rectangle 2">
            <a:extLst>
              <a:ext uri="{FF2B5EF4-FFF2-40B4-BE49-F238E27FC236}">
                <a16:creationId xmlns:a16="http://schemas.microsoft.com/office/drawing/2014/main" xmlns="" id="{A67DD044-0EFC-4C9C-9F28-8A71A6074482}"/>
              </a:ext>
            </a:extLst>
          </p:cNvPr>
          <p:cNvSpPr/>
          <p:nvPr/>
        </p:nvSpPr>
        <p:spPr>
          <a:xfrm>
            <a:off x="4426085" y="1272817"/>
            <a:ext cx="4250988" cy="3785652"/>
          </a:xfrm>
          <a:prstGeom prst="rect">
            <a:avLst/>
          </a:prstGeom>
        </p:spPr>
        <p:txBody>
          <a:bodyPr wrap="square">
            <a:spAutoFit/>
          </a:bodyPr>
          <a:lstStyle/>
          <a:p>
            <a:pPr marL="342900" indent="-342900" algn="just">
              <a:buFont typeface="Wingdings" pitchFamily="2" charset="2"/>
              <a:buChar char="ü"/>
            </a:pPr>
            <a:r>
              <a:rPr lang="sq-AL" dirty="1" sz="1500"/>
              <a:t>Ofruesit e shumtë të shërbimeve zakonisht përfshihen në transmetimet e komunikimeve</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Të dhënat e trafikut shpesh ndahen ndërmjet ofruesve të shërbimeve për qëllime komerciale, sigurie ose teknike</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Zakonisht asnjë ofrues i vetëm i shërbimit nuk posedon të dhëna të rëndësishme thelbësore të trafikut për të përcaktuar burimin dhe destinacionin e një komunikimi (secili ofrues i shërbimit ka një pjesë të enigmës)</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Palët mund të shërbejnë porosi të ndara për secilin ofrues të shërbimit ose një porosi të vetme që shërbehet në mënyrë sekuenciale ndërsa identifikohet secili ofrues tjetër i shërbimit</a:t>
            </a:r>
          </a:p>
        </p:txBody>
      </p:sp>
    </p:spTree>
    <p:extLst>
      <p:ext uri="{BB962C8B-B14F-4D97-AF65-F5344CB8AC3E}">
        <p14:creationId xmlns:p14="http://schemas.microsoft.com/office/powerpoint/2010/main" val="342241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511300"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Ruajtja e shpejtë dhe zbulimi i pjesshëm i të dhënave të trafikut</a:t>
            </a:r>
          </a:p>
        </p:txBody>
      </p:sp>
      <p:sp>
        <p:nvSpPr>
          <p:cNvPr id="2" name="Rectangle 1">
            <a:extLst>
              <a:ext uri="{FF2B5EF4-FFF2-40B4-BE49-F238E27FC236}">
                <a16:creationId xmlns:a16="http://schemas.microsoft.com/office/drawing/2014/main" xmlns="" id="{6307FADD-3E6B-406F-9B66-C841DF391B79}"/>
              </a:ext>
            </a:extLst>
          </p:cNvPr>
          <p:cNvSpPr/>
          <p:nvPr/>
        </p:nvSpPr>
        <p:spPr>
          <a:xfrm>
            <a:off x="121544" y="1272817"/>
            <a:ext cx="4012711" cy="4185761"/>
          </a:xfrm>
          <a:prstGeom prst="rect">
            <a:avLst/>
          </a:prstGeom>
        </p:spPr>
        <p:txBody>
          <a:bodyPr wrap="square">
            <a:spAutoFit/>
          </a:bodyPr>
          <a:lstStyle/>
          <a:p>
            <a:pPr marL="342900" indent="-342900" algn="just">
              <a:buFont typeface="Wingdings" pitchFamily="2" charset="2"/>
              <a:buChar char="Ø"/>
            </a:pPr>
            <a:r>
              <a:rPr lang="sq-AL" dirty="1" sz="1400"/>
              <a:t>Çdo Palë do të adaptojë, në respektim të të dhënave të trafikut që duhet të ruhen sipas nenit 16, legjislacion të tillë dhe masa tjera që mund të jenë të nevojshme:</a:t>
            </a:r>
            <a:r>
              <a:rPr lang="sq-AL" dirty="1" sz="1400"/>
              <a:t> </a:t>
            </a:r>
          </a:p>
          <a:p>
            <a:pPr lvl="1" algn="just"/>
            <a:r>
              <a:rPr lang="sq-AL" dirty="1" sz="1400"/>
              <a:t>a për të siguruar që një ruajtje e tillë e përshpejtuar e të dhënave të trafikut është në dispozicion, pavarësisht nëse një ose më shumë ofrues të shërbimeve kanë qenë të përfshirë në transmetimin e këtij komunikimi; dhe</a:t>
            </a:r>
            <a:r>
              <a:rPr lang="sq-AL" dirty="1" sz="1400"/>
              <a:t> </a:t>
            </a:r>
          </a:p>
          <a:p>
            <a:pPr lvl="1" algn="just"/>
            <a:r>
              <a:rPr lang="sq-AL" dirty="1" sz="1400"/>
              <a:t>b për të siguruar </a:t>
            </a:r>
            <a:r>
              <a:rPr lang="sq-AL" dirty="1" b="1" sz="1400">
                <a:solidFill>
                  <a:srgbClr val="FF0000"/>
                </a:solidFill>
              </a:rPr>
              <a:t>zbulimin e shpejtë</a:t>
            </a:r>
            <a:r>
              <a:rPr lang="sq-AL" dirty="1" sz="1400"/>
              <a:t> për autoritetin kompetent të Palës, ose një person të caktuar nga ai autoritet, të një</a:t>
            </a:r>
            <a:r>
              <a:rPr lang="sq-AL" dirty="1" b="1" sz="1400">
                <a:solidFill>
                  <a:srgbClr val="FF0000"/>
                </a:solidFill>
              </a:rPr>
              <a:t> sasie të mjaftueshme të të dhënave të trafikut </a:t>
            </a:r>
            <a:r>
              <a:rPr lang="sq-AL" dirty="1" sz="1400"/>
              <a:t>për t'i dhënë mundësi Palës</a:t>
            </a:r>
            <a:r>
              <a:rPr lang="sq-AL" dirty="1" b="1" sz="1400">
                <a:solidFill>
                  <a:srgbClr val="FF0000"/>
                </a:solidFill>
              </a:rPr>
              <a:t> të identifikojë ofruesit e shërbimeve dhe rrugën përmes së cilës është transmetuar komunikimi</a:t>
            </a:r>
            <a:r>
              <a:rPr lang="sq-AL" dirty="1" sz="1400"/>
              <a:t>.</a:t>
            </a:r>
          </a:p>
          <a:p>
            <a:pPr lvl="1" algn="just"/>
            <a:endParaRPr lang="en-US" sz="1400" dirty="0"/>
          </a:p>
          <a:p>
            <a:pPr marL="342900" indent="-342900" algn="just">
              <a:buFont typeface="Wingdings" panose="05000000000000000000" pitchFamily="2" charset="2"/>
              <a:buChar char="Ø"/>
            </a:pPr>
            <a:r>
              <a:rPr lang="sq-AL" dirty="1" sz="1400"/>
              <a:t>2. Kompetencat dhe procedurat e përmendura në këtë nen u nënshtrohen neneve 14 dhe 15.</a:t>
            </a:r>
          </a:p>
        </p:txBody>
      </p:sp>
      <p:sp>
        <p:nvSpPr>
          <p:cNvPr id="3" name="Rectangle 2">
            <a:extLst>
              <a:ext uri="{FF2B5EF4-FFF2-40B4-BE49-F238E27FC236}">
                <a16:creationId xmlns:a16="http://schemas.microsoft.com/office/drawing/2014/main" xmlns="" id="{A67DD044-0EFC-4C9C-9F28-8A71A6074482}"/>
              </a:ext>
            </a:extLst>
          </p:cNvPr>
          <p:cNvSpPr/>
          <p:nvPr/>
        </p:nvSpPr>
        <p:spPr>
          <a:xfrm>
            <a:off x="4275438" y="1287212"/>
            <a:ext cx="4747018" cy="2400657"/>
          </a:xfrm>
          <a:prstGeom prst="rect">
            <a:avLst/>
          </a:prstGeom>
        </p:spPr>
        <p:txBody>
          <a:bodyPr wrap="square">
            <a:spAutoFit/>
          </a:bodyPr>
          <a:lstStyle/>
          <a:p>
            <a:pPr marL="342900" indent="-342900" algn="just">
              <a:buFont typeface="Wingdings" pitchFamily="2" charset="2"/>
              <a:buChar char="ü"/>
            </a:pPr>
            <a:r>
              <a:rPr lang="sq-AL" dirty="1" sz="1500"/>
              <a:t>Kjo kompetencë nuk parasheh thjesht ruajtje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Ajo gjithashtu kërkon zbulimin e shpejtë të të dhënave të mjaftueshme të trafikut për të identifikuar ofruesit e tjerë të shërbimeve të përfshirë në transmetimin e një komunikimi dhe rrugën e komunikimit.</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Qëllimi është të mundësojë identifikimin e të gjithë ofruesve të shërbimeve në mënyrë që të ndërmerren masat e duhura procedurale</a:t>
            </a:r>
            <a:r>
              <a:rPr lang="sq-AL" dirty="1" sz="1500"/>
              <a:t> </a:t>
            </a:r>
          </a:p>
        </p:txBody>
      </p:sp>
    </p:spTree>
    <p:extLst>
      <p:ext uri="{BB962C8B-B14F-4D97-AF65-F5344CB8AC3E}">
        <p14:creationId xmlns:p14="http://schemas.microsoft.com/office/powerpoint/2010/main" val="153284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Urdhri i paraqitjes së të dhënave</a:t>
            </a:r>
          </a:p>
        </p:txBody>
      </p:sp>
      <p:sp>
        <p:nvSpPr>
          <p:cNvPr id="3" name="Text Placeholder 2"/>
          <p:cNvSpPr>
            <a:spLocks noGrp="1"/>
          </p:cNvSpPr>
          <p:nvPr>
            <p:ph type="body" idx="1"/>
          </p:nvPr>
        </p:nvSpPr>
        <p:spPr/>
        <p:txBody>
          <a:bodyPr/>
          <a:lstStyle/>
          <a:p>
            <a:r>
              <a:rPr lang="sq-AL" dirty="1">
                <a:latin typeface="+mn-lt"/>
                <a:ea typeface="Verdana" panose="020B0604030504040204" pitchFamily="34" charset="0"/>
              </a:rPr>
              <a:t>Kompetencat procedurale të Konventës së Budapestit (Pjesa 1)</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28</a:t>
            </a:fld>
          </a:p>
        </p:txBody>
      </p:sp>
      <p:sp>
        <p:nvSpPr>
          <p:cNvPr id="5" name="Text Placeholder 4"/>
          <p:cNvSpPr>
            <a:spLocks noGrp="1"/>
          </p:cNvSpPr>
          <p:nvPr>
            <p:ph type="body" sz="quarter" idx="11"/>
          </p:nvPr>
        </p:nvSpPr>
        <p:spPr/>
        <p:txBody>
          <a:bodyPr>
            <a:normAutofit lnSpcReduction="10000"/>
          </a:bodyPr>
          <a:lstStyle/>
          <a:p>
            <a:endParaRPr lang="en-GB" dirty="0" smtClean="0">
              <a:latin typeface="Verdana" charset="0"/>
              <a:cs typeface="Verdana" charset="0"/>
            </a:endParaRPr>
          </a:p>
          <a:p>
            <a:r>
              <a:rPr lang="sq-AL" dirty="1">
                <a:latin typeface="Verdana" charset="0"/>
                <a:cs typeface="Verdana" charset="0"/>
              </a:rPr>
              <a:t>Seksioni 4</a:t>
            </a:r>
          </a:p>
          <a:p>
            <a:endParaRPr lang="en-US" dirty="0"/>
          </a:p>
        </p:txBody>
      </p:sp>
    </p:spTree>
    <p:extLst>
      <p:ext uri="{BB962C8B-B14F-4D97-AF65-F5344CB8AC3E}">
        <p14:creationId xmlns:p14="http://schemas.microsoft.com/office/powerpoint/2010/main" val="349827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
        <p:nvSpPr>
          <p:cNvPr id="2" name="Rectangle 3">
            <a:extLst>
              <a:ext uri="{FF2B5EF4-FFF2-40B4-BE49-F238E27FC236}">
                <a16:creationId xmlns:a16="http://schemas.microsoft.com/office/drawing/2014/main" xmlns="" id="{27339DDC-CF0F-4F90-99B8-9D89D3BE2286}"/>
              </a:ext>
            </a:extLst>
          </p:cNvPr>
          <p:cNvSpPr txBox="1">
            <a:spLocks/>
          </p:cNvSpPr>
          <p:nvPr/>
        </p:nvSpPr>
        <p:spPr bwMode="auto">
          <a:xfrm>
            <a:off x="348345" y="1270001"/>
            <a:ext cx="8184095" cy="5130793"/>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300" b="1" i="1">
                <a:ea typeface="ＭＳ Ｐゴシック" pitchFamily="34" charset="-128"/>
              </a:rPr>
              <a:t>Urdhri i paraqitjes së të dhënave</a:t>
            </a:r>
          </a:p>
          <a:p>
            <a:pPr marL="0" indent="0" algn="ctr" eaLnBrk="1" hangingPunct="1">
              <a:lnSpc>
                <a:spcPct val="80000"/>
              </a:lnSpc>
              <a:spcBef>
                <a:spcPts val="600"/>
              </a:spcBef>
              <a:spcAft>
                <a:spcPts val="1200"/>
              </a:spcAft>
              <a:buFont typeface="Arial" pitchFamily="34" charset="0"/>
              <a:buNone/>
              <a:defRPr/>
            </a:pPr>
            <a:r>
              <a:rPr lang="sq-AL" dirty="1" sz="2300" b="1" i="1">
                <a:ea typeface="ＭＳ Ｐゴシック" pitchFamily="34" charset="-128"/>
              </a:rPr>
              <a:t>(Neni 18 – Konventa e Budapestit)</a:t>
            </a:r>
          </a:p>
          <a:p>
            <a:pPr algn="ctr" eaLnBrk="1" hangingPunct="1">
              <a:lnSpc>
                <a:spcPct val="80000"/>
              </a:lnSpc>
              <a:spcBef>
                <a:spcPts val="600"/>
              </a:spcBef>
              <a:spcAft>
                <a:spcPts val="1200"/>
              </a:spcAft>
              <a:defRPr/>
            </a:pPr>
            <a:r>
              <a:rPr lang="sq-AL" dirty="1" sz="1900" i="1">
                <a:ea typeface="ＭＳ Ｐゴシック" pitchFamily="34" charset="-128"/>
              </a:rPr>
              <a:t>Po ashtu shumë inovativ</a:t>
            </a:r>
          </a:p>
          <a:p>
            <a:pPr marL="539750" defTabSz="365125" eaLnBrk="1" hangingPunct="1">
              <a:lnSpc>
                <a:spcPct val="80000"/>
              </a:lnSpc>
              <a:spcBef>
                <a:spcPts val="600"/>
              </a:spcBef>
              <a:spcAft>
                <a:spcPts val="1200"/>
              </a:spcAft>
              <a:defRPr/>
            </a:pPr>
            <a:r>
              <a:rPr lang="sq-AL" dirty="1" sz="1700" i="1">
                <a:ea typeface="ＭＳ Ｐゴシック" pitchFamily="34" charset="-128"/>
              </a:rPr>
              <a:t>Të fuqizojë autoritetet e zbatimit të ligjit për të lëshuar urdhra për paraqitjen e të dhënave</a:t>
            </a:r>
            <a:r>
              <a:rPr lang="sq-AL" dirty="1" sz="1700" i="1">
                <a:ea typeface="ＭＳ Ｐゴシック" pitchFamily="34" charset="-128"/>
              </a:rPr>
              <a:t> </a:t>
            </a:r>
          </a:p>
          <a:p>
            <a:pPr marL="539750" defTabSz="365125" eaLnBrk="1" hangingPunct="1">
              <a:lnSpc>
                <a:spcPct val="80000"/>
              </a:lnSpc>
              <a:spcBef>
                <a:spcPts val="600"/>
              </a:spcBef>
              <a:spcAft>
                <a:spcPts val="1200"/>
              </a:spcAft>
              <a:defRPr/>
            </a:pPr>
            <a:r>
              <a:rPr lang="sq-AL" dirty="1" sz="1700" i="1">
                <a:ea typeface="ＭＳ Ｐゴシック" pitchFamily="34" charset="-128"/>
              </a:rPr>
              <a:t>Ky urdhër mund të lëshohet nga agjencitë e zbatimit të ligjit për individë dhe për Ofruesit e Shërbimeve</a:t>
            </a:r>
          </a:p>
          <a:p>
            <a:pPr marL="539750" defTabSz="365125" eaLnBrk="1" hangingPunct="1">
              <a:lnSpc>
                <a:spcPct val="80000"/>
              </a:lnSpc>
              <a:spcBef>
                <a:spcPts val="600"/>
              </a:spcBef>
              <a:spcAft>
                <a:spcPts val="1200"/>
              </a:spcAft>
              <a:defRPr/>
            </a:pPr>
            <a:r>
              <a:rPr lang="sq-AL" dirty="1" sz="1700" i="1">
                <a:ea typeface="ＭＳ Ｐゴシック" pitchFamily="34" charset="-128"/>
              </a:rPr>
              <a:t>Urdhri për paraqitjen e</a:t>
            </a:r>
            <a:r>
              <a:rPr lang="sq-AL" dirty="1" sz="1700" i="1">
                <a:ea typeface="ＭＳ Ｐゴシック" pitchFamily="34" charset="-128"/>
              </a:rPr>
              <a:t> </a:t>
            </a:r>
          </a:p>
          <a:p>
            <a:pPr marL="939800" lvl="1" defTabSz="365125" eaLnBrk="1" hangingPunct="1">
              <a:lnSpc>
                <a:spcPct val="80000"/>
              </a:lnSpc>
              <a:spcBef>
                <a:spcPts val="600"/>
              </a:spcBef>
              <a:spcAft>
                <a:spcPts val="1200"/>
              </a:spcAft>
              <a:defRPr/>
            </a:pPr>
            <a:r>
              <a:rPr lang="sq-AL" dirty="1" sz="1600" i="1">
                <a:ea typeface="ＭＳ Ｐゴシック" pitchFamily="34" charset="-128"/>
              </a:rPr>
              <a:t>të dhënave të ruajtura në një sistem kompjuterik nën përgjegjësitë e tyre</a:t>
            </a:r>
            <a:r>
              <a:rPr lang="sq-AL" dirty="1" sz="1600" i="1">
                <a:ea typeface="ＭＳ Ｐゴシック" pitchFamily="34" charset="-128"/>
              </a:rPr>
              <a:t> </a:t>
            </a:r>
          </a:p>
          <a:p>
            <a:pPr marL="939800" lvl="1" defTabSz="365125" eaLnBrk="1" hangingPunct="1">
              <a:lnSpc>
                <a:spcPct val="80000"/>
              </a:lnSpc>
              <a:spcBef>
                <a:spcPts val="600"/>
              </a:spcBef>
              <a:spcAft>
                <a:spcPts val="1200"/>
              </a:spcAft>
              <a:defRPr/>
            </a:pPr>
            <a:r>
              <a:rPr lang="sq-AL" dirty="1" sz="1600" i="1">
                <a:ea typeface="ＭＳ Ｐゴシック" pitchFamily="34" charset="-128"/>
              </a:rPr>
              <a:t>të dhëna për abonuesin</a:t>
            </a:r>
          </a:p>
          <a:p>
            <a:pPr marL="539750" defTabSz="365125" eaLnBrk="1" hangingPunct="1">
              <a:lnSpc>
                <a:spcPct val="80000"/>
              </a:lnSpc>
              <a:spcBef>
                <a:spcPts val="600"/>
              </a:spcBef>
              <a:spcAft>
                <a:spcPts val="1200"/>
              </a:spcAft>
              <a:defRPr/>
            </a:pPr>
            <a:r>
              <a:rPr lang="sq-AL" dirty="1" sz="1700" i="1">
                <a:ea typeface="ＭＳ Ｐゴシック" pitchFamily="34" charset="-128"/>
              </a:rPr>
              <a:t>Urdhri i paraqitjes së të dhënave duhet të specifikojë natyrën dhe shtrirjen e të dhënave të kërkuara</a:t>
            </a:r>
            <a:r>
              <a:rPr lang="sq-AL" dirty="1" sz="1700" i="1">
                <a:ea typeface="ＭＳ Ｐゴシック" pitchFamily="34" charset="-128"/>
              </a:rPr>
              <a:t> </a:t>
            </a:r>
          </a:p>
          <a:p>
            <a:pPr marL="539750" defTabSz="365125" eaLnBrk="1" hangingPunct="1">
              <a:lnSpc>
                <a:spcPct val="80000"/>
              </a:lnSpc>
              <a:spcBef>
                <a:spcPts val="600"/>
              </a:spcBef>
              <a:spcAft>
                <a:spcPts val="1200"/>
              </a:spcAft>
              <a:defRPr/>
            </a:pPr>
            <a:r>
              <a:rPr lang="sq-AL" dirty="1" sz="1700" i="1">
                <a:ea typeface="ＭＳ Ｐゴシック" pitchFamily="34" charset="-128"/>
              </a:rPr>
              <a:t>Të dhënat e kërkuara nga hetimi duhet të përcaktohen më parë</a:t>
            </a:r>
          </a:p>
        </p:txBody>
      </p:sp>
    </p:spTree>
    <p:extLst>
      <p:ext uri="{BB962C8B-B14F-4D97-AF65-F5344CB8AC3E}">
        <p14:creationId xmlns:p14="http://schemas.microsoft.com/office/powerpoint/2010/main" val="102739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q-AL" dirty="1"/>
              <a:t>T'u ofrojë pjesëmarrësve një kuptim gjithëpërfshirës të elementeve të kompetencave procedurale që lidhen me ruajtjen e të dhënave kompjuterike, zbulimin e pjesshëm të të dhënave të trafikut dhe urdhrave të prodhimit, fushëveprimin e kompetencave procedurale dhe kushteve dhe masat mbrojtëse në lidhje me zbatimin e tyre.</a:t>
            </a:r>
            <a:r>
              <a:rPr lang="sq-AL" dirty="1"/>
              <a:t> </a:t>
            </a:r>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p>
        </p:txBody>
      </p:sp>
      <p:sp>
        <p:nvSpPr>
          <p:cNvPr id="4" name="Text Placeholder 3"/>
          <p:cNvSpPr>
            <a:spLocks noGrp="1"/>
          </p:cNvSpPr>
          <p:nvPr>
            <p:ph type="body" sz="quarter" idx="11"/>
          </p:nvPr>
        </p:nvSpPr>
        <p:spPr/>
        <p:txBody>
          <a:bodyPr/>
          <a:lstStyle/>
          <a:p>
            <a:endParaRPr lang="en-GB" dirty="0" smtClean="0">
              <a:latin typeface="Verdana" charset="0"/>
              <a:cs typeface="Verdana" charset="0"/>
            </a:endParaRPr>
          </a:p>
          <a:p>
            <a:r>
              <a:rPr lang="sq-AL" dirty="1">
                <a:latin typeface="Verdana" charset="0"/>
                <a:cs typeface="Verdana" charset="0"/>
              </a:rPr>
              <a:t>Qëllimi i seancës</a:t>
            </a:r>
          </a:p>
          <a:p>
            <a:endParaRPr lang="en-US" dirty="0"/>
          </a:p>
        </p:txBody>
      </p:sp>
    </p:spTree>
    <p:extLst>
      <p:ext uri="{BB962C8B-B14F-4D97-AF65-F5344CB8AC3E}">
        <p14:creationId xmlns:p14="http://schemas.microsoft.com/office/powerpoint/2010/main" val="358018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pic>
        <p:nvPicPr>
          <p:cNvPr id="3" name="Picture 2">
            <a:extLst>
              <a:ext uri="{FF2B5EF4-FFF2-40B4-BE49-F238E27FC236}">
                <a16:creationId xmlns:a16="http://schemas.microsoft.com/office/drawing/2014/main" xmlns="" id="{FC0AA05B-0328-4993-B2BC-53DA1B5C70B2}"/>
              </a:ext>
            </a:extLst>
          </p:cNvPr>
          <p:cNvPicPr>
            <a:picLocks noChangeAspect="1"/>
          </p:cNvPicPr>
          <p:nvPr/>
        </p:nvPicPr>
        <p:blipFill rotWithShape="1">
          <a:blip r:embed="rId3"/>
          <a:srcRect t="4719" r="8763" b="9801"/>
          <a:stretch/>
        </p:blipFill>
        <p:spPr>
          <a:xfrm>
            <a:off x="1439652" y="1213267"/>
            <a:ext cx="6372708" cy="5240069"/>
          </a:xfrm>
          <a:prstGeom prst="rect">
            <a:avLst/>
          </a:prstGeom>
        </p:spPr>
      </p:pic>
    </p:spTree>
    <p:extLst>
      <p:ext uri="{BB962C8B-B14F-4D97-AF65-F5344CB8AC3E}">
        <p14:creationId xmlns:p14="http://schemas.microsoft.com/office/powerpoint/2010/main" val="3525971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algn="just"/>
            <a:endParaRPr lang="en-US" sz="1600" dirty="0"/>
          </a:p>
          <a:p>
            <a:pPr lvl="1" algn="just"/>
            <a:r>
              <a:rPr lang="sq-AL" dirty="1" sz="1600"/>
              <a:t>a </a:t>
            </a:r>
            <a:r>
              <a:rPr lang="sq-AL" dirty="1" b="1" sz="1600">
                <a:solidFill>
                  <a:srgbClr val="FF0000"/>
                </a:solidFill>
              </a:rPr>
              <a:t>një person në territorin e saj</a:t>
            </a:r>
            <a:r>
              <a:rPr lang="sq-AL" dirty="1" sz="1600"/>
              <a:t> të paraqesë të dhëna të specifikuara kompjuterike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paraqitur informacionin rreth abonentit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89032" y="1336957"/>
            <a:ext cx="4465862" cy="1323439"/>
          </a:xfrm>
          <a:prstGeom prst="rect">
            <a:avLst/>
          </a:prstGeom>
        </p:spPr>
        <p:txBody>
          <a:bodyPr wrap="square">
            <a:spAutoFit/>
          </a:bodyPr>
          <a:lstStyle/>
          <a:p>
            <a:pPr marL="342900" indent="-342900" algn="just">
              <a:buFont typeface="Wingdings" pitchFamily="2" charset="2"/>
              <a:buChar char="ü"/>
            </a:pPr>
            <a:r>
              <a:rPr lang="sq-AL" dirty="1" sz="1600"/>
              <a:t>Çdo person në territor (përfshirë ofruesin e shërbimit)</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Vendndodhja e të dhënave nuk është e rëndësishme</a:t>
            </a:r>
          </a:p>
          <a:p>
            <a:pPr marL="342900" indent="-342900" algn="just">
              <a:buFont typeface="Wingdings" pitchFamily="2" charset="2"/>
              <a:buChar char="ü"/>
            </a:pPr>
            <a:endParaRPr lang="en-GB" sz="1600" dirty="0">
              <a:latin typeface="+mj-lt"/>
            </a:endParaRP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203292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marL="342900" indent="-342900" algn="just">
              <a:buFont typeface="Wingdings" pitchFamily="2" charset="2"/>
              <a:buChar char="Ø"/>
            </a:pPr>
            <a:endParaRPr lang="en-US" sz="1600" dirty="0"/>
          </a:p>
          <a:p>
            <a:pPr lvl="1" algn="just"/>
            <a:r>
              <a:rPr lang="sq-AL" dirty="1" sz="1600"/>
              <a:t>a një person në territorin e saj të paraqesë </a:t>
            </a:r>
            <a:r>
              <a:rPr lang="sq-AL" dirty="1" b="1" sz="1600">
                <a:solidFill>
                  <a:srgbClr val="FF0000"/>
                </a:solidFill>
              </a:rPr>
              <a:t>të dhëna të specifikuara kompjuterike</a:t>
            </a:r>
            <a:r>
              <a:rPr lang="sq-AL" dirty="1" sz="1600"/>
              <a:t>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paraqitur informacionin rreth abonentit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187626" cy="3046988"/>
          </a:xfrm>
          <a:prstGeom prst="rect">
            <a:avLst/>
          </a:prstGeom>
        </p:spPr>
        <p:txBody>
          <a:bodyPr wrap="square">
            <a:spAutoFit/>
          </a:bodyPr>
          <a:lstStyle/>
          <a:p>
            <a:pPr marL="342900" indent="-342900" algn="just">
              <a:buFont typeface="Wingdings" pitchFamily="2" charset="2"/>
              <a:buChar char="ü"/>
            </a:pPr>
            <a:r>
              <a:rPr lang="sq-AL" dirty="1" sz="1600"/>
              <a:t>Ka të bëjë me të gjitha të dhënat kompjuterike (përmbajtja e trafikut ose të dhëna tjera kompjuterike)</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Urdhri duhet të specifikojë të dhëna kompjuterike (nuk mund të jenë pa specifikim)</a:t>
            </a:r>
            <a:r>
              <a:rPr lang="sq-AL" dirty="1" sz="1600"/>
              <a:t> </a:t>
            </a:r>
          </a:p>
          <a:p>
            <a:pPr marL="800100" lvl="1" indent="-342900" algn="just">
              <a:buFont typeface="Wingdings" pitchFamily="2" charset="2"/>
              <a:buChar char="ü"/>
            </a:pPr>
            <a:r>
              <a:rPr lang="sq-AL" dirty="1" sz="1600"/>
              <a:t>Lejohet:</a:t>
            </a:r>
            <a:r>
              <a:rPr lang="sq-AL" dirty="1" sz="1600"/>
              <a:t> </a:t>
            </a:r>
            <a:r>
              <a:rPr lang="sq-AL" dirty="1" sz="1600"/>
              <a:t>Urdhërimi i paraqitjes së adresës së emailit të shoqëruar me një emër të veçantë</a:t>
            </a:r>
          </a:p>
          <a:p>
            <a:pPr marL="800100" lvl="1" indent="-342900" algn="just">
              <a:buFont typeface="Wingdings" pitchFamily="2" charset="2"/>
              <a:buChar char="ü"/>
            </a:pPr>
            <a:r>
              <a:rPr lang="sq-AL" dirty="1" sz="1600"/>
              <a:t>Nuk lejohet:</a:t>
            </a:r>
            <a:r>
              <a:rPr lang="sq-AL" dirty="1" sz="1600"/>
              <a:t> </a:t>
            </a:r>
            <a:r>
              <a:rPr lang="sq-AL" dirty="1" sz="1600"/>
              <a:t>Urdhërimi i paraqitjes së të gjitha komunikimeve me email gjatë tri viteve të fundit lidhur me një emër të veçantë</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137799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algn="just"/>
            <a:endParaRPr lang="en-US" sz="1600" dirty="0"/>
          </a:p>
          <a:p>
            <a:pPr lvl="1" algn="just"/>
            <a:r>
              <a:rPr lang="sq-AL" dirty="1" sz="1600"/>
              <a:t>a një person në territorin e saj të paraqesë të dhëna të specifikuara kompjuterike në </a:t>
            </a:r>
            <a:r>
              <a:rPr lang="sq-AL" dirty="1" b="1" sz="1600">
                <a:solidFill>
                  <a:srgbClr val="FF0000"/>
                </a:solidFill>
              </a:rPr>
              <a:t>posedim ose kontroll të atij personi</a:t>
            </a:r>
            <a:r>
              <a:rPr lang="sq-AL" dirty="1" sz="1600"/>
              <a:t>,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paraqitur informacionin rreth abonentit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343532" y="1336957"/>
            <a:ext cx="4129260" cy="2800767"/>
          </a:xfrm>
          <a:prstGeom prst="rect">
            <a:avLst/>
          </a:prstGeom>
        </p:spPr>
        <p:txBody>
          <a:bodyPr wrap="square">
            <a:spAutoFit/>
          </a:bodyPr>
          <a:lstStyle/>
          <a:p>
            <a:pPr marL="342900" indent="-342900" algn="just">
              <a:buFont typeface="Wingdings" pitchFamily="2" charset="2"/>
              <a:buChar char="ü"/>
            </a:pPr>
            <a:r>
              <a:rPr lang="sq-AL" dirty="1" sz="1600"/>
              <a:t>Ofruesi i shërbimit ose mund të ketë:</a:t>
            </a:r>
          </a:p>
          <a:p>
            <a:pPr marL="800100" lvl="1" indent="-342900" algn="just">
              <a:buFont typeface="Wingdings" pitchFamily="2" charset="2"/>
              <a:buChar char="ü"/>
            </a:pPr>
            <a:r>
              <a:rPr lang="sq-AL" dirty="1" sz="1600"/>
              <a:t>posedim fizik</a:t>
            </a:r>
          </a:p>
          <a:p>
            <a:pPr marL="800100" lvl="1" indent="-342900" algn="just">
              <a:buFont typeface="Wingdings" pitchFamily="2" charset="2"/>
              <a:buChar char="ü"/>
            </a:pPr>
            <a:r>
              <a:rPr lang="sq-AL" dirty="1" sz="1600"/>
              <a:t>posedim konstruktiv (kontroll të lirë për prodhimin e tyre)</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Lokacioni i të dhënave është i parëndësishëm për sa kohë që kontrollohen nga ofruesi i shërbimit në territor</a:t>
            </a:r>
            <a:r>
              <a:rPr lang="sq-AL" dirty="1" sz="1600"/>
              <a:t> </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Kontrolli nuk përfshin aftësinë teknike për të hyrë në të dhënat e ruajtura në distancë që nuk janë brenda kontrollit legjitim</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261218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lvl="1" algn="just"/>
            <a:endParaRPr lang="en-US" sz="1600" dirty="0" smtClean="0"/>
          </a:p>
          <a:p>
            <a:pPr lvl="1" algn="just"/>
            <a:r>
              <a:rPr lang="sq-AL" dirty="1" sz="1600"/>
              <a:t>a një person në territorin e saj të paraqesë të dhëna të specifikuara kompjuterike në posedim ose kontroll të atij personi, të cilat </a:t>
            </a:r>
            <a:r>
              <a:rPr lang="sq-AL" dirty="1" b="1" sz="1600">
                <a:solidFill>
                  <a:srgbClr val="FF0000"/>
                </a:solidFill>
              </a:rPr>
              <a:t>ruhen në një sistem kompjuterik ose një medium për ruajtjen e të dhënave kompjuterike</a:t>
            </a:r>
            <a:r>
              <a:rPr lang="sq-AL" dirty="1" sz="1600"/>
              <a:t>; dhe</a:t>
            </a:r>
            <a:r>
              <a:rPr lang="sq-AL" dirty="1" sz="1600"/>
              <a:t> </a:t>
            </a:r>
          </a:p>
          <a:p>
            <a:pPr lvl="1" algn="just"/>
            <a:r>
              <a:rPr lang="sq-AL" dirty="1" sz="1600"/>
              <a:t>b një ofrues të shërbimeve që ofron shërbimet e tij në territorin e Palës për të paraqitur informacionin rreth abonentit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89032" y="1336957"/>
            <a:ext cx="4212942" cy="830997"/>
          </a:xfrm>
          <a:prstGeom prst="rect">
            <a:avLst/>
          </a:prstGeom>
        </p:spPr>
        <p:txBody>
          <a:bodyPr wrap="square">
            <a:spAutoFit/>
          </a:bodyPr>
          <a:lstStyle/>
          <a:p>
            <a:pPr marL="342900" indent="-342900" algn="just">
              <a:buFont typeface="Wingdings" pitchFamily="2" charset="2"/>
              <a:buChar char="ü"/>
            </a:pPr>
            <a:r>
              <a:rPr lang="sq-AL" dirty="1" sz="1600"/>
              <a:t>Kompetenca lidhet vetëm me të dhënat e ruajtura (ekzistuese)</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Nuk parasheh detyrim për mbajtjen e të dhënave</a:t>
            </a:r>
            <a:r>
              <a:rPr lang="sq-AL" dirty="1" sz="1600"/>
              <a:t>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117470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algn="just"/>
            <a:endParaRPr lang="en-US" sz="1600" dirty="0"/>
          </a:p>
          <a:p>
            <a:pPr lvl="1" algn="just"/>
            <a:r>
              <a:rPr lang="sq-AL" dirty="1" sz="1600"/>
              <a:t>a një person në territorin e saj të paraqesë të dhëna të specifikuara kompjuterike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a:t>
            </a:r>
            <a:r>
              <a:rPr lang="sq-AL" dirty="1" b="1" sz="1600">
                <a:solidFill>
                  <a:srgbClr val="FF0000"/>
                </a:solidFill>
              </a:rPr>
              <a:t>që ofron shërbimet e tij në territorin</a:t>
            </a:r>
            <a:r>
              <a:rPr lang="sq-AL" dirty="1" sz="1600"/>
              <a:t> e Palës për të paraqitur informacionin rreth abonentit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304358" cy="4770537"/>
          </a:xfrm>
          <a:prstGeom prst="rect">
            <a:avLst/>
          </a:prstGeom>
        </p:spPr>
        <p:txBody>
          <a:bodyPr wrap="square">
            <a:spAutoFit/>
          </a:bodyPr>
          <a:lstStyle/>
          <a:p>
            <a:pPr marL="342900" indent="-342900" algn="just">
              <a:buFont typeface="Wingdings" pitchFamily="2" charset="2"/>
              <a:buChar char="ü"/>
            </a:pPr>
            <a:r>
              <a:rPr lang="sq-AL" dirty="1" sz="1600"/>
              <a:t>Ofruesi i shërbimit nuk ka pse të jetë i vendosur në territor për sa kohë që "ofron shërbimet e tij" në territor</a:t>
            </a:r>
          </a:p>
          <a:p>
            <a:pPr marL="342900" indent="-342900" algn="just">
              <a:buFont typeface="Wingdings" pitchFamily="2" charset="2"/>
              <a:buChar char="ü"/>
            </a:pPr>
            <a:r>
              <a:rPr lang="sq-AL" dirty="1" sz="1600"/>
              <a:t>Ai do të mund të themelohej nëse:</a:t>
            </a:r>
          </a:p>
          <a:p>
            <a:pPr algn="just"/>
            <a:endParaRPr lang="en-US" sz="1600" dirty="0"/>
          </a:p>
          <a:p>
            <a:pPr marL="800100" marR="0" lvl="1"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sq-AL" dirty="1" sz="1600"/>
              <a:t>Ofruesi i shërbimeve u mundëson personave të regjistrohen në shërbimet e tij në territor (p.sh. nuk bllokon shërbimet); dhe</a:t>
            </a:r>
          </a:p>
          <a:p>
            <a:pPr marL="800100" lvl="1" indent="-342900" algn="just">
              <a:buFont typeface="Wingdings" pitchFamily="2" charset="2"/>
              <a:buChar char="ü"/>
            </a:pPr>
            <a:r>
              <a:rPr lang="sq-AL" dirty="1" sz="1600"/>
              <a:t>Ofruesi i shërbimit ka krijuar lidhje reale dhe thelbësore me Palën - p.sh.:</a:t>
            </a:r>
          </a:p>
          <a:p>
            <a:pPr marL="1257300" lvl="2" indent="-342900" algn="just">
              <a:buFont typeface="Wingdings" pitchFamily="2" charset="2"/>
              <a:buChar char="ü"/>
            </a:pPr>
            <a:r>
              <a:rPr lang="sq-AL" dirty="1" sz="1600"/>
              <a:t>Reklamat lokale dhe reklamat në gjuhën lokale</a:t>
            </a:r>
          </a:p>
          <a:p>
            <a:pPr marL="1257300" lvl="2" indent="-342900" algn="just">
              <a:buFont typeface="Wingdings" pitchFamily="2" charset="2"/>
              <a:buChar char="ü"/>
            </a:pPr>
            <a:r>
              <a:rPr lang="sq-AL" dirty="1" sz="1600"/>
              <a:t>Përdorimi i informacionit të abonuesit lokal ose të dhënave të trafikut të lidhura me periudhën e veprimtarisë së tij</a:t>
            </a:r>
          </a:p>
          <a:p>
            <a:pPr marL="1257300" lvl="2" indent="-342900" algn="just">
              <a:buFont typeface="Wingdings" pitchFamily="2" charset="2"/>
              <a:buChar char="ü"/>
            </a:pPr>
            <a:r>
              <a:rPr lang="sq-AL" dirty="1" sz="1600"/>
              <a:t>Ndërvepron me ata abonues lokalë</a:t>
            </a:r>
          </a:p>
          <a:p>
            <a:pPr marL="1257300" lvl="2" indent="-342900" algn="just">
              <a:buFont typeface="Wingdings" pitchFamily="2" charset="2"/>
              <a:buChar char="ü"/>
            </a:pPr>
            <a:r>
              <a:rPr lang="sq-AL" dirty="1" sz="1600"/>
              <a:t>Ndryshe konsiderohet i themeluar në nivel lokal</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83322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pic>
        <p:nvPicPr>
          <p:cNvPr id="2" name="Picture 1">
            <a:extLst>
              <a:ext uri="{FF2B5EF4-FFF2-40B4-BE49-F238E27FC236}">
                <a16:creationId xmlns:a16="http://schemas.microsoft.com/office/drawing/2014/main" xmlns="" id="{D0D4F71E-2AF8-410F-97F8-1B9459E656A0}"/>
              </a:ext>
            </a:extLst>
          </p:cNvPr>
          <p:cNvPicPr>
            <a:picLocks noChangeAspect="1"/>
          </p:cNvPicPr>
          <p:nvPr/>
        </p:nvPicPr>
        <p:blipFill>
          <a:blip r:embed="rId3"/>
          <a:stretch>
            <a:fillRect/>
          </a:stretch>
        </p:blipFill>
        <p:spPr>
          <a:xfrm>
            <a:off x="790575" y="1141561"/>
            <a:ext cx="7562850" cy="5324475"/>
          </a:xfrm>
          <a:prstGeom prst="rect">
            <a:avLst/>
          </a:prstGeom>
        </p:spPr>
      </p:pic>
    </p:spTree>
    <p:extLst>
      <p:ext uri="{BB962C8B-B14F-4D97-AF65-F5344CB8AC3E}">
        <p14:creationId xmlns:p14="http://schemas.microsoft.com/office/powerpoint/2010/main" val="282274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lvl="1" algn="just"/>
            <a:endParaRPr lang="en-US" sz="1600" dirty="0" smtClean="0"/>
          </a:p>
          <a:p>
            <a:pPr lvl="1" algn="just"/>
            <a:r>
              <a:rPr lang="sq-AL" dirty="1" sz="1600"/>
              <a:t>a një person në territorin e saj të paraqesë të dhëna të specifikuara kompjuterike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a:t>
            </a:r>
            <a:r>
              <a:rPr lang="sq-AL" dirty="1" b="1" sz="1600">
                <a:solidFill>
                  <a:srgbClr val="FF0000"/>
                </a:solidFill>
              </a:rPr>
              <a:t>paraqitur informacionin rreth abonuesit</a:t>
            </a:r>
            <a:r>
              <a:rPr lang="sq-AL" dirty="1" sz="1600"/>
              <a:t> në lidhje me shërbime të tilla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6356" y="1287212"/>
            <a:ext cx="4163439" cy="3785652"/>
          </a:xfrm>
          <a:prstGeom prst="rect">
            <a:avLst/>
          </a:prstGeom>
        </p:spPr>
        <p:txBody>
          <a:bodyPr wrap="square">
            <a:spAutoFit/>
          </a:bodyPr>
          <a:lstStyle/>
          <a:p>
            <a:pPr marL="342900" indent="-342900" algn="just">
              <a:buFont typeface="Wingdings" pitchFamily="2" charset="2"/>
              <a:buChar char="ü"/>
            </a:pPr>
            <a:r>
              <a:rPr lang="sq-AL" dirty="1" sz="1600"/>
              <a:t>Mund të jetë në cilëndo formë (të dhëna kompjuterike ose jo)</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Kjo mund të përfshijë:</a:t>
            </a:r>
            <a:r>
              <a:rPr lang="sq-AL" dirty="1" sz="1600"/>
              <a:t> </a:t>
            </a:r>
          </a:p>
          <a:p>
            <a:pPr algn="just"/>
            <a:endParaRPr lang="en-US" sz="1600" dirty="0"/>
          </a:p>
          <a:p>
            <a:pPr marL="800100" lvl="1" indent="-342900" algn="just">
              <a:buFont typeface="Wingdings" pitchFamily="2" charset="2"/>
              <a:buChar char="ü"/>
            </a:pPr>
            <a:r>
              <a:rPr lang="sq-AL" dirty="1" sz="1600"/>
              <a:t>llojin e shërbimit të komunikimit të përdorur, kushtet teknike dhe periudhën e shërbimit;</a:t>
            </a:r>
            <a:r>
              <a:rPr lang="sq-AL" dirty="1" sz="1600"/>
              <a:t> </a:t>
            </a:r>
          </a:p>
          <a:p>
            <a:pPr marL="800100" lvl="1" indent="-342900" algn="just">
              <a:buFont typeface="Wingdings" pitchFamily="2" charset="2"/>
              <a:buChar char="ü"/>
            </a:pPr>
            <a:r>
              <a:rPr lang="sq-AL" dirty="1" sz="1600"/>
              <a:t>identitetin e abonuesit, adresa postare/ gjeografike, numri i telefonit dhe qasja tjetër, informata rreth faturimit dhe pagesës,</a:t>
            </a:r>
            <a:r>
              <a:rPr lang="sq-AL" dirty="1" sz="1600"/>
              <a:t> </a:t>
            </a:r>
          </a:p>
          <a:p>
            <a:pPr marL="800100" lvl="1" indent="-342900" algn="just">
              <a:buFont typeface="Wingdings" pitchFamily="2" charset="2"/>
              <a:buChar char="ü"/>
            </a:pPr>
            <a:r>
              <a:rPr lang="sq-AL" dirty="1" sz="1600"/>
              <a:t>informata tjera në dispozicion rreth vendit të instalimit të pajisjeve të komunikimit, që sigurohen në bazë të aranzhimit të shërbimit</a:t>
            </a:r>
            <a:r>
              <a:rPr lang="sq-AL" dirty="1" sz="1600"/>
              <a:t>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709254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lvl="1" algn="just"/>
            <a:endParaRPr lang="en-US" sz="1600" dirty="0" smtClean="0"/>
          </a:p>
          <a:p>
            <a:pPr lvl="1" algn="just"/>
            <a:r>
              <a:rPr lang="sq-AL" dirty="1" sz="1600"/>
              <a:t>a një person në territorin e saj të paraqesë të dhëna të specifikuara kompjuterike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paraqitur informacionin rreth abonuesit </a:t>
            </a:r>
            <a:r>
              <a:rPr lang="sq-AL" dirty="1" b="1" sz="1600">
                <a:solidFill>
                  <a:srgbClr val="FF0000"/>
                </a:solidFill>
              </a:rPr>
              <a:t>në lidhje me shërbime të tilla</a:t>
            </a:r>
            <a:r>
              <a:rPr lang="sq-AL" dirty="1" sz="1600"/>
              <a:t> në posedimin ose kontrollin e atij ofruesi të shërbimit.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352996" cy="1323439"/>
          </a:xfrm>
          <a:prstGeom prst="rect">
            <a:avLst/>
          </a:prstGeom>
        </p:spPr>
        <p:txBody>
          <a:bodyPr wrap="square">
            <a:spAutoFit/>
          </a:bodyPr>
          <a:lstStyle/>
          <a:p>
            <a:pPr marL="342900" indent="-342900" algn="just">
              <a:buFont typeface="Wingdings" pitchFamily="2" charset="2"/>
              <a:buChar char="ü"/>
            </a:pPr>
            <a:r>
              <a:rPr lang="sq-AL" dirty="1" sz="1600"/>
              <a:t>Informacioni që porositet duhet të ketë të bëjë me shërbimet që ofrohen brenda territorit</a:t>
            </a:r>
            <a:r>
              <a:rPr lang="sq-AL" dirty="1" sz="1600"/>
              <a:t> </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Informacioni i abonuesit nuk mund të kërkohet për shërbimet e ofruara vetëm jashtë territorit</a:t>
            </a:r>
            <a:r>
              <a:rPr lang="sq-AL" dirty="1" sz="1600"/>
              <a:t>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296317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600"/>
              <a:t>1. Secila palë miraton masa të tilla legjislative dhe masa të tjera që mund të jenë të nevojshme për të fuqizuar autoritetet e saj kompetente për të urdhëruar:</a:t>
            </a:r>
            <a:r>
              <a:rPr lang="sq-AL" dirty="1" sz="1600"/>
              <a:t> </a:t>
            </a:r>
          </a:p>
          <a:p>
            <a:pPr algn="just"/>
            <a:endParaRPr lang="en-US" sz="1600" dirty="0"/>
          </a:p>
          <a:p>
            <a:pPr lvl="1" algn="just"/>
            <a:r>
              <a:rPr lang="sq-AL" dirty="1" sz="1600"/>
              <a:t>a një person në territorin e saj të paraqesë të dhëna të specifikuara kompjuterike në posedim ose kontroll të atij personi, të cilat ruhen në një sistem kompjuterik ose një medium për ruajtjen e të dhënave kompjuterike; dhe</a:t>
            </a:r>
            <a:r>
              <a:rPr lang="sq-AL" dirty="1" sz="1600"/>
              <a:t> </a:t>
            </a:r>
          </a:p>
          <a:p>
            <a:pPr lvl="1" algn="just"/>
            <a:r>
              <a:rPr lang="sq-AL" dirty="1" sz="1600"/>
              <a:t>b një ofrues të shërbimeve që ofron shërbimet e tij në territorin e Palës për të paraqitur informacionin rreth abonuesit në lidhje me shërbime të tilla në </a:t>
            </a:r>
            <a:r>
              <a:rPr lang="sq-AL" dirty="1" b="1" sz="1600">
                <a:solidFill>
                  <a:srgbClr val="FF0000"/>
                </a:solidFill>
              </a:rPr>
              <a:t>posedimin ose kontrollin e atij ofruesi të shërbimit</a:t>
            </a:r>
            <a:r>
              <a:rPr lang="sq-AL" dirty="1" sz="1600"/>
              <a:t>.</a:t>
            </a:r>
            <a:r>
              <a:rPr lang="sq-AL" dirty="1" sz="16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81728" y="1336957"/>
            <a:ext cx="4007795" cy="2800767"/>
          </a:xfrm>
          <a:prstGeom prst="rect">
            <a:avLst/>
          </a:prstGeom>
        </p:spPr>
        <p:txBody>
          <a:bodyPr wrap="square">
            <a:spAutoFit/>
          </a:bodyPr>
          <a:lstStyle/>
          <a:p>
            <a:pPr marL="342900" indent="-342900" algn="just">
              <a:buFont typeface="Wingdings" pitchFamily="2" charset="2"/>
              <a:buChar char="ü"/>
            </a:pPr>
            <a:r>
              <a:rPr lang="sq-AL" dirty="1" sz="1600"/>
              <a:t>Ofruesi i shërbimit ose mund të ketë:</a:t>
            </a:r>
          </a:p>
          <a:p>
            <a:pPr marL="800100" lvl="1" indent="-342900" algn="just">
              <a:buFont typeface="Wingdings" pitchFamily="2" charset="2"/>
              <a:buChar char="ü"/>
            </a:pPr>
            <a:r>
              <a:rPr lang="sq-AL" dirty="1" sz="1600"/>
              <a:t>posedim fizik</a:t>
            </a:r>
          </a:p>
          <a:p>
            <a:pPr marL="800100" lvl="1" indent="-342900" algn="just">
              <a:buFont typeface="Wingdings" pitchFamily="2" charset="2"/>
              <a:buChar char="ü"/>
            </a:pPr>
            <a:r>
              <a:rPr lang="sq-AL" dirty="1" sz="1600"/>
              <a:t>posedim konstruktiv (kontroll të lirë për prodhimin e tyre)</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Lokacioni i të dhënave është i parëndësishëm për sa kohë që kontrollohen nga ofruesi i shërbimit në territor</a:t>
            </a:r>
            <a:r>
              <a:rPr lang="sq-AL" dirty="1" sz="1600"/>
              <a:t> </a:t>
            </a:r>
          </a:p>
          <a:p>
            <a:pPr marL="342900" indent="-342900" algn="just">
              <a:buFont typeface="Wingdings" pitchFamily="2" charset="2"/>
              <a:buChar char="ü"/>
            </a:pPr>
            <a:endParaRPr lang="en-GB" sz="1600" dirty="0"/>
          </a:p>
          <a:p>
            <a:pPr marL="342900" indent="-342900" algn="just">
              <a:buFont typeface="Wingdings" pitchFamily="2" charset="2"/>
              <a:buChar char="ü"/>
            </a:pPr>
            <a:r>
              <a:rPr lang="sq-AL" dirty="1" sz="1600"/>
              <a:t>Kontrolli nuk përfshin aftësinë teknike për të hyrë në të dhënat e ruajtura në distancë që nuk janë brenda kontrollit legjitim</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Urdhri i paraqitjes së të dhënave</a:t>
            </a:r>
          </a:p>
        </p:txBody>
      </p:sp>
    </p:spTree>
    <p:extLst>
      <p:ext uri="{BB962C8B-B14F-4D97-AF65-F5344CB8AC3E}">
        <p14:creationId xmlns:p14="http://schemas.microsoft.com/office/powerpoint/2010/main" val="35169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fontScale="92500" lnSpcReduction="10000"/>
          </a:bodyPr>
          <a:lstStyle/>
          <a:p>
            <a:pPr marL="0" indent="0" algn="just">
              <a:buNone/>
            </a:pPr>
            <a:r>
              <a:rPr lang="sq-AL" dirty="1" b="1"/>
              <a:t>Deri në fund të kësaj seance, pjesëmarrësit do të jenë në gjendje të:</a:t>
            </a:r>
          </a:p>
          <a:p>
            <a:pPr marL="0" indent="0" algn="just">
              <a:buNone/>
            </a:pPr>
            <a:r>
              <a:rPr lang="sq-AL" dirty="1"/>
              <a:t>Kuptojnë fushën e kompetencave procedurale sipas Konventës së Budapestit</a:t>
            </a:r>
          </a:p>
          <a:p>
            <a:pPr marL="0" indent="0" algn="just">
              <a:buNone/>
            </a:pPr>
            <a:r>
              <a:rPr lang="sq-AL" dirty="1"/>
              <a:t>Diskutojnë kushtet e përshtatshme dhe masat mbrojtëse në lidhje me zbatimin e kompetencave procedurale</a:t>
            </a:r>
          </a:p>
          <a:p>
            <a:pPr marL="0" indent="0" algn="just">
              <a:buNone/>
            </a:pPr>
            <a:r>
              <a:rPr lang="sq-AL" dirty="1"/>
              <a:t>Identifikojnë elementet e kompetencave procedurale të:</a:t>
            </a:r>
            <a:r>
              <a:rPr lang="sq-AL" dirty="1"/>
              <a:t>  </a:t>
            </a:r>
          </a:p>
          <a:p>
            <a:pPr algn="just"/>
            <a:r>
              <a:rPr lang="sq-AL" dirty="1"/>
              <a:t>Ruajtjes së përshpejtuar të të dhënave kompjuterike</a:t>
            </a:r>
          </a:p>
          <a:p>
            <a:pPr algn="just"/>
            <a:r>
              <a:rPr lang="sq-AL" dirty="1"/>
              <a:t>Ruajtjes së shpejtë dhe zbulimit të pjesshëm të të dhënave të trafikut</a:t>
            </a:r>
            <a:r>
              <a:rPr lang="sq-AL" dirty="1"/>
              <a:t> </a:t>
            </a:r>
          </a:p>
          <a:p>
            <a:pPr algn="just"/>
            <a:r>
              <a:rPr lang="sq-AL" dirty="1"/>
              <a:t>Urdhrit të paraqitjes së të dhënave</a:t>
            </a:r>
          </a:p>
          <a:p>
            <a:pPr marL="0" indent="0">
              <a:buNone/>
            </a:pPr>
            <a:endParaRPr lang="en-US"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p>
        </p:txBody>
      </p:sp>
      <p:sp>
        <p:nvSpPr>
          <p:cNvPr id="4" name="Text Placeholder 3"/>
          <p:cNvSpPr>
            <a:spLocks noGrp="1"/>
          </p:cNvSpPr>
          <p:nvPr>
            <p:ph type="body" sz="quarter" idx="11"/>
          </p:nvPr>
        </p:nvSpPr>
        <p:spPr/>
        <p:txBody>
          <a:bodyPr/>
          <a:lstStyle/>
          <a:p>
            <a:endParaRPr lang="en-GB" dirty="0" smtClean="0">
              <a:latin typeface="Verdana" charset="0"/>
              <a:cs typeface="Verdana" charset="0"/>
            </a:endParaRPr>
          </a:p>
          <a:p>
            <a:r>
              <a:rPr lang="sq-AL" dirty="1">
                <a:latin typeface="Verdana" charset="0"/>
                <a:cs typeface="Verdana" charset="0"/>
              </a:rPr>
              <a:t>Objektivat e seancës</a:t>
            </a:r>
          </a:p>
          <a:p>
            <a:endParaRPr lang="en-US" dirty="0"/>
          </a:p>
        </p:txBody>
      </p:sp>
    </p:spTree>
    <p:extLst>
      <p:ext uri="{BB962C8B-B14F-4D97-AF65-F5344CB8AC3E}">
        <p14:creationId xmlns:p14="http://schemas.microsoft.com/office/powerpoint/2010/main" val="9623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Objektivat e seancës</a:t>
            </a:r>
          </a:p>
        </p:txBody>
      </p:sp>
      <p:sp>
        <p:nvSpPr>
          <p:cNvPr id="3" name="Content Placeholder 2">
            <a:extLst>
              <a:ext uri="{FF2B5EF4-FFF2-40B4-BE49-F238E27FC236}">
                <a16:creationId xmlns:a16="http://schemas.microsoft.com/office/drawing/2014/main" xmlns=""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sq-AL" dirty="1" sz="2400" b="1">
                <a:ea typeface="Verdana" panose="020B0604030504040204" pitchFamily="34" charset="0"/>
              </a:rPr>
              <a:t>Deri në fund të kësaj seance, pjesëmarrësit do të jenë në gjendje të:</a:t>
            </a:r>
          </a:p>
          <a:p>
            <a:pPr marL="0" indent="0" algn="just">
              <a:buNone/>
            </a:pPr>
            <a:endParaRPr lang="en-GB" sz="2400" dirty="0">
              <a:ea typeface="Verdana" panose="020B0604030504040204" pitchFamily="34" charset="0"/>
            </a:endParaRPr>
          </a:p>
          <a:p>
            <a:pPr algn="just"/>
            <a:r>
              <a:rPr lang="sq-AL" dirty="1" sz="2400">
                <a:ea typeface="Verdana" panose="020B0604030504040204" pitchFamily="34" charset="0"/>
              </a:rPr>
              <a:t>Kuptojnë fushën e kompetencave procedurale sipas Konventës së Budapestit</a:t>
            </a:r>
          </a:p>
          <a:p>
            <a:pPr algn="just"/>
            <a:r>
              <a:rPr lang="sq-AL" dirty="1" sz="2400">
                <a:ea typeface="Verdana" panose="020B0604030504040204" pitchFamily="34" charset="0"/>
              </a:rPr>
              <a:t>Diskutojnë kushtet e përshtatshme dhe masat mbrojtëse në lidhje me zbatimin e kompetencave procedurale</a:t>
            </a:r>
          </a:p>
          <a:p>
            <a:pPr algn="just"/>
            <a:r>
              <a:rPr lang="sq-AL" dirty="1" sz="2400">
                <a:ea typeface="Verdana" panose="020B0604030504040204" pitchFamily="34" charset="0"/>
              </a:rPr>
              <a:t>Identifikojnë elementet e kompetencave procedurale të:</a:t>
            </a:r>
            <a:r>
              <a:rPr lang="sq-AL" dirty="1" sz="2400">
                <a:ea typeface="Verdana" panose="020B0604030504040204" pitchFamily="34" charset="0"/>
              </a:rPr>
              <a:t>  </a:t>
            </a:r>
          </a:p>
          <a:p>
            <a:pPr lvl="1" algn="just"/>
            <a:r>
              <a:rPr lang="sq-AL" dirty="1"/>
              <a:t>Ruajtjes së përshpejtuar të të dhënave kompjuterike</a:t>
            </a:r>
          </a:p>
          <a:p>
            <a:pPr lvl="1" algn="just"/>
            <a:r>
              <a:rPr lang="sq-AL" dirty="1"/>
              <a:t>Ruajtjes së përshpejtuar dhe zbulimit të pjesshëm të të dhënave të trafikut</a:t>
            </a:r>
            <a:r>
              <a:rPr lang="sq-AL" dirty="1"/>
              <a:t> </a:t>
            </a:r>
          </a:p>
          <a:p>
            <a:pPr lvl="1" algn="just"/>
            <a:r>
              <a:rPr lang="sq-AL" dirty="1"/>
              <a:t>Urdhrit të paraqitjes së të dhënave</a:t>
            </a:r>
          </a:p>
        </p:txBody>
      </p:sp>
    </p:spTree>
    <p:extLst>
      <p:ext uri="{BB962C8B-B14F-4D97-AF65-F5344CB8AC3E}">
        <p14:creationId xmlns:p14="http://schemas.microsoft.com/office/powerpoint/2010/main" val="2531265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xmlns=""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xmlns=""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mn-lt"/>
              </a:rPr>
              <a:t>Faleminderit</a:t>
            </a: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r>
              <a:rPr lang="sq-AL" dirty="1" sz="1800" b="1">
                <a:latin typeface="+mn-lt"/>
              </a:rPr>
              <a:t>Xxxxx XXXXXXXX</a:t>
            </a:r>
          </a:p>
          <a:p>
            <a:pPr algn="ctr" eaLnBrk="1" hangingPunct="1">
              <a:spcBef>
                <a:spcPct val="0"/>
              </a:spcBef>
              <a:buFontTx/>
              <a:buNone/>
            </a:pPr>
            <a:endParaRPr lang="en-GB" altLang="en-US" sz="600" dirty="0">
              <a:latin typeface="+mn-lt"/>
            </a:endParaRPr>
          </a:p>
          <a:p>
            <a:pPr algn="ctr" eaLnBrk="1" hangingPunct="1">
              <a:spcBef>
                <a:spcPct val="0"/>
              </a:spcBef>
              <a:buFontTx/>
              <a:buNone/>
            </a:pPr>
            <a:r>
              <a:rPr lang="sq-AL" dirty="1" sz="1400" i="1">
                <a:latin typeface="+mn-lt"/>
              </a:rPr>
              <a:t>Këshilli i Evropës</a:t>
            </a:r>
          </a:p>
          <a:p>
            <a:pPr algn="ctr" eaLnBrk="1" hangingPunct="1">
              <a:spcBef>
                <a:spcPct val="0"/>
              </a:spcBef>
              <a:buFontTx/>
              <a:buNone/>
            </a:pPr>
            <a:endParaRPr lang="en-GB" altLang="en-US" sz="1400" b="1" dirty="0">
              <a:solidFill>
                <a:srgbClr val="2F618F"/>
              </a:solidFill>
              <a:latin typeface="+mn-lt"/>
              <a:hlinkClick r:id="rId3"/>
            </a:endParaRPr>
          </a:p>
          <a:p>
            <a:pPr algn="ctr" eaLnBrk="1" hangingPunct="1">
              <a:spcBef>
                <a:spcPct val="0"/>
              </a:spcBef>
              <a:buFontTx/>
              <a:buNone/>
            </a:pPr>
            <a:r>
              <a:rPr lang="sq-AL" dirty="1" sz="1200" b="1">
                <a:solidFill>
                  <a:srgbClr val="2F618F"/>
                </a:solidFill>
                <a:latin typeface="+mn-lt"/>
              </a:rPr>
              <a:t>email</a:t>
            </a: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400" b="1" dirty="0">
              <a:latin typeface="+mn-lt"/>
            </a:endParaRPr>
          </a:p>
          <a:p>
            <a:pPr algn="ctr" eaLnBrk="1" hangingPunct="1">
              <a:spcBef>
                <a:spcPct val="0"/>
              </a:spcBef>
              <a:buFontTx/>
              <a:buNone/>
            </a:pPr>
            <a:r>
              <a:rPr lang="sq-AL" dirty="1" sz="1600" b="1">
                <a:latin typeface="+mn-lt"/>
              </a:rPr>
              <a:t>DD Muaji VVVV</a:t>
            </a:r>
          </a:p>
        </p:txBody>
      </p:sp>
      <p:sp>
        <p:nvSpPr>
          <p:cNvPr id="10" name="Rectangle 2">
            <a:extLst>
              <a:ext uri="{FF2B5EF4-FFF2-40B4-BE49-F238E27FC236}">
                <a16:creationId xmlns:a16="http://schemas.microsoft.com/office/drawing/2014/main" xmlns="" id="{DF1503B2-B0B3-4330-9439-3D5954CA1625}"/>
              </a:ext>
            </a:extLst>
          </p:cNvPr>
          <p:cNvSpPr>
            <a:spLocks noChangeArrowheads="1"/>
          </p:cNvSpPr>
          <p:nvPr/>
        </p:nvSpPr>
        <p:spPr bwMode="auto">
          <a:xfrm>
            <a:off x="365125" y="1177588"/>
            <a:ext cx="8599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800" b="1">
                <a:latin typeface="+mn-lt"/>
              </a:rPr>
              <a:t>Trajnim hyrës gjyqësor për krimin kibernetik dhe provat elektronike</a:t>
            </a:r>
          </a:p>
        </p:txBody>
      </p:sp>
    </p:spTree>
    <p:extLst>
      <p:ext uri="{BB962C8B-B14F-4D97-AF65-F5344CB8AC3E}">
        <p14:creationId xmlns:p14="http://schemas.microsoft.com/office/powerpoint/2010/main" val="5464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Fushëveprimi i DISPOZITAVE procedurale</a:t>
            </a:r>
            <a:r>
              <a:rPr lang="sq-AL" dirty="1" sz="3200">
                <a:latin typeface="+mn-lt"/>
              </a:rPr>
              <a:t> </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Kompetencat procedurale të Konventës së Budapestit (Pjesa 1)</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p>
        </p:txBody>
      </p:sp>
      <p:sp>
        <p:nvSpPr>
          <p:cNvPr id="5" name="Text Placeholder 4"/>
          <p:cNvSpPr>
            <a:spLocks noGrp="1"/>
          </p:cNvSpPr>
          <p:nvPr>
            <p:ph type="body" sz="quarter" idx="11"/>
          </p:nvPr>
        </p:nvSpPr>
        <p:spPr/>
        <p:txBody>
          <a:bodyPr>
            <a:normAutofit lnSpcReduction="10000"/>
          </a:bodyPr>
          <a:lstStyle/>
          <a:p>
            <a:endParaRPr lang="en-GB" dirty="0" smtClean="0">
              <a:latin typeface="Verdana" charset="0"/>
              <a:cs typeface="Verdana" charset="0"/>
            </a:endParaRPr>
          </a:p>
          <a:p>
            <a:r>
              <a:rPr lang="sq-AL" dirty="1">
                <a:latin typeface="Verdana" charset="0"/>
                <a:cs typeface="Verdana" charset="0"/>
              </a:rPr>
              <a:t>Seksioni 1</a:t>
            </a:r>
          </a:p>
          <a:p>
            <a:endParaRPr lang="en-US" dirty="0"/>
          </a:p>
        </p:txBody>
      </p:sp>
    </p:spTree>
    <p:extLst>
      <p:ext uri="{BB962C8B-B14F-4D97-AF65-F5344CB8AC3E}">
        <p14:creationId xmlns:p14="http://schemas.microsoft.com/office/powerpoint/2010/main" val="256818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62707" y="1456521"/>
            <a:ext cx="3889351" cy="4247317"/>
          </a:xfrm>
          <a:prstGeom prst="rect">
            <a:avLst/>
          </a:prstGeom>
        </p:spPr>
        <p:txBody>
          <a:bodyPr wrap="square">
            <a:spAutoFit/>
          </a:bodyPr>
          <a:lstStyle/>
          <a:p>
            <a:pPr marL="342900" indent="-342900" algn="just">
              <a:buFont typeface="Wingdings" pitchFamily="2" charset="2"/>
              <a:buChar char="Ø"/>
            </a:pPr>
            <a:r>
              <a:rPr lang="sq-AL" dirty="1" sz="1500"/>
              <a:t>1 Secila Palë duhet të miratojë një legjislacion të tillë dhe masa tjera të nevojshme që të </a:t>
            </a:r>
            <a:r>
              <a:rPr lang="sq-AL" dirty="1" b="1" sz="1500">
                <a:solidFill>
                  <a:srgbClr val="FF0000"/>
                </a:solidFill>
              </a:rPr>
              <a:t>vendosen kompetencat dhe procedurat </a:t>
            </a:r>
            <a:r>
              <a:rPr lang="sq-AL" dirty="1" sz="1500"/>
              <a:t>e caktuara në këtë seksion për qëllim të</a:t>
            </a:r>
            <a:r>
              <a:rPr lang="sq-AL" dirty="1" b="1" sz="1500">
                <a:solidFill>
                  <a:srgbClr val="FF0000"/>
                </a:solidFill>
              </a:rPr>
              <a:t> hetimeve apo gjykimeve specifike penale</a:t>
            </a:r>
            <a:r>
              <a:rPr lang="sq-AL" dirty="1" sz="1500"/>
              <a:t>.</a:t>
            </a:r>
            <a:r>
              <a:rPr lang="sq-AL" dirty="1" sz="1500"/>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2 Përveç kur parashihet ndryshe në nenin 21, çdo Palë aplikon kompetencat dhe procedurat e referuara në paragrafin 1 në:</a:t>
            </a:r>
            <a:r>
              <a:rPr lang="sq-AL" dirty="1" sz="1500"/>
              <a:t> </a:t>
            </a:r>
          </a:p>
          <a:p>
            <a:pPr lvl="1" algn="just"/>
            <a:r>
              <a:rPr lang="sq-AL" dirty="1" sz="1500"/>
              <a:t>(a) veprat penale të përcaktuara në përputhje me nenet 2 deri 11 të kësaj Konvente;</a:t>
            </a:r>
            <a:r>
              <a:rPr lang="sq-AL" dirty="1" sz="1500"/>
              <a:t> </a:t>
            </a:r>
          </a:p>
          <a:p>
            <a:pPr lvl="1" algn="just"/>
            <a:r>
              <a:rPr lang="sq-AL" dirty="1" sz="1500"/>
              <a:t>b vepra tjera penale të kryera nëpërmjet një sistemi kompjuterik; dhe</a:t>
            </a:r>
            <a:r>
              <a:rPr lang="sq-AL" dirty="1" sz="1500"/>
              <a:t> </a:t>
            </a:r>
          </a:p>
          <a:p>
            <a:pPr lvl="1" algn="just"/>
            <a:r>
              <a:rPr lang="sq-AL" dirty="1" sz="1500"/>
              <a:t>c mbledhja e fakteve në formë elektronike të një vepre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32223" y="1456521"/>
            <a:ext cx="4125394" cy="1938992"/>
          </a:xfrm>
          <a:prstGeom prst="rect">
            <a:avLst/>
          </a:prstGeom>
        </p:spPr>
        <p:txBody>
          <a:bodyPr wrap="square">
            <a:spAutoFit/>
          </a:bodyPr>
          <a:lstStyle/>
          <a:p>
            <a:pPr marL="342900" indent="-342900" algn="just">
              <a:buFont typeface="Wingdings" pitchFamily="2" charset="2"/>
              <a:buChar char="ü"/>
            </a:pPr>
            <a:r>
              <a:rPr lang="sq-AL" dirty="1" sz="1500"/>
              <a:t>Palët duhet të miratojnë masat e nevojshme për të vendosur kompetencat dhe procedurat në nenet 16 - 21 të Konventës së Budapestit</a:t>
            </a:r>
            <a:r>
              <a:rPr lang="sq-AL" dirty="1" sz="1500"/>
              <a:t>  </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Këto kompetenca duhet të ushtrohen në lidhje me hetimet specifike penale ose procedurat (d.m.th. jo për mbledhjen e inteligjencës së përgjithshme)</a:t>
            </a:r>
            <a:r>
              <a:rPr lang="sq-AL" dirty="1" sz="1500"/>
              <a:t> </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Fushëveprimi i dispozitave procedurale</a:t>
            </a:r>
          </a:p>
        </p:txBody>
      </p:sp>
    </p:spTree>
    <p:extLst>
      <p:ext uri="{BB962C8B-B14F-4D97-AF65-F5344CB8AC3E}">
        <p14:creationId xmlns:p14="http://schemas.microsoft.com/office/powerpoint/2010/main" val="264150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43252" y="1601399"/>
            <a:ext cx="3889351" cy="4247317"/>
          </a:xfrm>
          <a:prstGeom prst="rect">
            <a:avLst/>
          </a:prstGeom>
        </p:spPr>
        <p:txBody>
          <a:bodyPr wrap="square">
            <a:spAutoFit/>
          </a:bodyPr>
          <a:lstStyle/>
          <a:p>
            <a:pPr marL="342900" indent="-342900" algn="just">
              <a:buFont typeface="Wingdings" pitchFamily="2" charset="2"/>
              <a:buChar char="Ø"/>
            </a:pPr>
            <a:r>
              <a:rPr lang="sq-AL" dirty="1" sz="1500"/>
              <a:t>1 Secila Palë duhet të miratojë një legjislacion të tillë dhe masa tjera të nevojshme që të </a:t>
            </a:r>
            <a:r>
              <a:rPr lang="sq-AL" dirty="1" sz="1500"/>
              <a:t>vendosen kompetencat dhe procedurat </a:t>
            </a:r>
            <a:r>
              <a:rPr lang="sq-AL" dirty="1" sz="1500"/>
              <a:t>e caktuara në këtë seksion për qëllim të hetimeve apo gjykimeve specifike penale.</a:t>
            </a:r>
            <a:r>
              <a:rPr lang="sq-AL" dirty="1" sz="1500"/>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2 Përveç kur parashihet ndryshe në nenin 21, çdo Palë aplikon kompetencat dhe procedurat e referuara në paragrafin 1 në:</a:t>
            </a:r>
            <a:r>
              <a:rPr lang="sq-AL" dirty="1" sz="1500"/>
              <a:t> </a:t>
            </a:r>
          </a:p>
          <a:p>
            <a:pPr lvl="1" algn="just"/>
            <a:r>
              <a:rPr lang="sq-AL" dirty="1" sz="1500"/>
              <a:t>a </a:t>
            </a:r>
            <a:r>
              <a:rPr lang="sq-AL" dirty="1" b="1" sz="1500">
                <a:solidFill>
                  <a:srgbClr val="FF0000"/>
                </a:solidFill>
              </a:rPr>
              <a:t>veprat penale të përcaktuara në përputhje me </a:t>
            </a:r>
            <a:r>
              <a:rPr lang="sq-AL" dirty="1" sz="1500"/>
              <a:t>nenet 2 deri 11 të kësaj </a:t>
            </a:r>
            <a:r>
              <a:rPr lang="sq-AL" dirty="1" b="1" sz="1500">
                <a:solidFill>
                  <a:srgbClr val="FF0000"/>
                </a:solidFill>
              </a:rPr>
              <a:t>Konvente</a:t>
            </a:r>
            <a:r>
              <a:rPr lang="sq-AL" dirty="1" sz="1500"/>
              <a:t>;</a:t>
            </a:r>
            <a:r>
              <a:rPr lang="sq-AL" dirty="1" sz="1500"/>
              <a:t> </a:t>
            </a:r>
          </a:p>
          <a:p>
            <a:pPr lvl="1" algn="just"/>
            <a:r>
              <a:rPr lang="sq-AL" dirty="1" sz="1500"/>
              <a:t>b </a:t>
            </a:r>
            <a:r>
              <a:rPr lang="sq-AL" dirty="1" b="1" sz="1500">
                <a:solidFill>
                  <a:srgbClr val="FF0000"/>
                </a:solidFill>
              </a:rPr>
              <a:t>vepra tjera penale</a:t>
            </a:r>
            <a:r>
              <a:rPr lang="sq-AL" dirty="1" sz="1500"/>
              <a:t> të kryera nëpërmjet një </a:t>
            </a:r>
            <a:r>
              <a:rPr lang="sq-AL" dirty="1" b="1" sz="1500">
                <a:solidFill>
                  <a:srgbClr val="FF0000"/>
                </a:solidFill>
              </a:rPr>
              <a:t>sistemi kompjuterik</a:t>
            </a:r>
            <a:r>
              <a:rPr lang="sq-AL" dirty="1" sz="1500"/>
              <a:t>; dhe</a:t>
            </a:r>
            <a:r>
              <a:rPr lang="sq-AL" dirty="1" sz="1500"/>
              <a:t> </a:t>
            </a:r>
          </a:p>
          <a:p>
            <a:pPr lvl="1" algn="just"/>
            <a:r>
              <a:rPr lang="sq-AL" dirty="1" sz="1500"/>
              <a:t>c mbledhja e </a:t>
            </a:r>
            <a:r>
              <a:rPr lang="sq-AL" dirty="1" b="1" sz="1500">
                <a:solidFill>
                  <a:srgbClr val="FF0000"/>
                </a:solidFill>
              </a:rPr>
              <a:t>provave</a:t>
            </a:r>
            <a:r>
              <a:rPr lang="sq-AL" dirty="1" sz="1500"/>
              <a:t> në </a:t>
            </a:r>
            <a:r>
              <a:rPr lang="sq-AL" dirty="1" b="1" sz="1500">
                <a:solidFill>
                  <a:srgbClr val="FF0000"/>
                </a:solidFill>
              </a:rPr>
              <a:t>formë elektronike </a:t>
            </a:r>
            <a:r>
              <a:rPr lang="sq-AL" dirty="1" sz="1500"/>
              <a:t>të një</a:t>
            </a:r>
            <a:r>
              <a:rPr lang="sq-AL" dirty="1" b="1" sz="1500">
                <a:solidFill>
                  <a:srgbClr val="FF0000"/>
                </a:solidFill>
              </a:rPr>
              <a:t> vepre penale</a:t>
            </a:r>
            <a:r>
              <a:rPr lang="sq-AL" dirty="1" sz="150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91455" y="1601399"/>
            <a:ext cx="4134256" cy="3323987"/>
          </a:xfrm>
          <a:prstGeom prst="rect">
            <a:avLst/>
          </a:prstGeom>
        </p:spPr>
        <p:txBody>
          <a:bodyPr wrap="square">
            <a:spAutoFit/>
          </a:bodyPr>
          <a:lstStyle/>
          <a:p>
            <a:pPr marL="342900" indent="-342900" algn="just">
              <a:buFont typeface="Wingdings" pitchFamily="2" charset="2"/>
              <a:buChar char="ü"/>
            </a:pPr>
            <a:r>
              <a:rPr lang="sq-AL" dirty="1" sz="1500"/>
              <a:t>Kompetencat procedurale të vendosura në përputhje me Konventën e Budapestit nuk janë vetëm për krimet kibernetike</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Këto kompetenca mund të ushtrohen në lidhje me:</a:t>
            </a:r>
          </a:p>
          <a:p>
            <a:pPr marL="800100" lvl="1" indent="-342900" algn="just">
              <a:buFont typeface="Wingdings" pitchFamily="2" charset="2"/>
              <a:buChar char="ü"/>
            </a:pPr>
            <a:r>
              <a:rPr lang="sq-AL" dirty="1" sz="1500"/>
              <a:t>Veprat penale të vendosura në përputhje me Konventën e Budapestit</a:t>
            </a:r>
          </a:p>
          <a:p>
            <a:pPr marL="800100" lvl="1" indent="-342900" algn="just">
              <a:buFont typeface="Wingdings" pitchFamily="2" charset="2"/>
              <a:buChar char="ü"/>
            </a:pPr>
            <a:r>
              <a:rPr lang="sq-AL" dirty="1" sz="1500"/>
              <a:t>Vepra tjera penale të kryera nëpërmjet kompjuterit</a:t>
            </a:r>
            <a:r>
              <a:rPr lang="sq-AL" dirty="1" sz="1500"/>
              <a:t> </a:t>
            </a:r>
          </a:p>
          <a:p>
            <a:pPr marL="800100" lvl="1" indent="-342900" algn="just">
              <a:buFont typeface="Wingdings" pitchFamily="2" charset="2"/>
              <a:buChar char="ü"/>
            </a:pPr>
            <a:r>
              <a:rPr lang="sq-AL" dirty="1" sz="1500"/>
              <a:t>Mbledhja e provave për ndonjë vepër penale</a:t>
            </a:r>
            <a:r>
              <a:rPr lang="sq-AL" dirty="1" sz="1500"/>
              <a:t> </a:t>
            </a:r>
          </a:p>
          <a:p>
            <a:pPr marL="800100" lvl="1" indent="-342900" algn="just">
              <a:buFont typeface="Wingdings" pitchFamily="2" charset="2"/>
              <a:buChar char="ü"/>
            </a:pPr>
            <a:endParaRPr lang="en-GB" sz="1500" dirty="0"/>
          </a:p>
          <a:p>
            <a:pPr marL="342900" indent="-342900" algn="just">
              <a:buFont typeface="Wingdings" pitchFamily="2" charset="2"/>
              <a:buChar char="ü"/>
            </a:pPr>
            <a:r>
              <a:rPr lang="sq-AL" dirty="1" sz="1500"/>
              <a:t>Konventa e Budapestit është konventë për krimet kibernetike DHE prova elektronike</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Fushëveprimi i dispozitave procedurale</a:t>
            </a:r>
          </a:p>
        </p:txBody>
      </p:sp>
    </p:spTree>
    <p:extLst>
      <p:ext uri="{BB962C8B-B14F-4D97-AF65-F5344CB8AC3E}">
        <p14:creationId xmlns:p14="http://schemas.microsoft.com/office/powerpoint/2010/main" val="308343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Kushtet dhe masat mbrojtëse</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Kompetencat procedurale të Konventës së Budapestit (Pjesa 1)</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8</a:t>
            </a:fld>
          </a:p>
        </p:txBody>
      </p:sp>
      <p:sp>
        <p:nvSpPr>
          <p:cNvPr id="5" name="Text Placeholder 4"/>
          <p:cNvSpPr>
            <a:spLocks noGrp="1"/>
          </p:cNvSpPr>
          <p:nvPr>
            <p:ph type="body" sz="quarter" idx="11"/>
          </p:nvPr>
        </p:nvSpPr>
        <p:spPr/>
        <p:txBody>
          <a:bodyPr>
            <a:normAutofit lnSpcReduction="10000"/>
          </a:bodyPr>
          <a:lstStyle/>
          <a:p>
            <a:endParaRPr lang="en-GB" dirty="0" smtClean="0">
              <a:latin typeface="Verdana" charset="0"/>
              <a:cs typeface="Verdana" charset="0"/>
            </a:endParaRPr>
          </a:p>
          <a:p>
            <a:r>
              <a:rPr lang="sq-AL" dirty="1">
                <a:latin typeface="Verdana" charset="0"/>
                <a:cs typeface="Verdana" charset="0"/>
              </a:rPr>
              <a:t>Seksioni 2</a:t>
            </a:r>
          </a:p>
          <a:p>
            <a:endParaRPr lang="en-US" dirty="0"/>
          </a:p>
        </p:txBody>
      </p:sp>
    </p:spTree>
    <p:extLst>
      <p:ext uri="{BB962C8B-B14F-4D97-AF65-F5344CB8AC3E}">
        <p14:creationId xmlns:p14="http://schemas.microsoft.com/office/powerpoint/2010/main" val="286311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52980" y="1445757"/>
            <a:ext cx="3889351" cy="4247317"/>
          </a:xfrm>
          <a:prstGeom prst="rect">
            <a:avLst/>
          </a:prstGeom>
        </p:spPr>
        <p:txBody>
          <a:bodyPr wrap="square">
            <a:spAutoFit/>
          </a:bodyPr>
          <a:lstStyle/>
          <a:p>
            <a:pPr marL="342900" indent="-342900" algn="just">
              <a:buFont typeface="Wingdings" pitchFamily="2" charset="2"/>
              <a:buChar char="Ø"/>
            </a:pPr>
            <a:r>
              <a:rPr lang="sq-AL" dirty="1" sz="1500"/>
              <a:t>1 Secila Palë siguron që themelimi, zbatimi dhe aplikimi i kompetencave dhe procedurave të dhëna në këtë seksion u nënshtrohen kushteve dhe </a:t>
            </a:r>
            <a:r>
              <a:rPr lang="sq-AL" dirty="1" b="1" sz="1500">
                <a:solidFill>
                  <a:srgbClr val="FF0000"/>
                </a:solidFill>
              </a:rPr>
              <a:t>masave mbrojtëse të parapara në ligjin e brendshëm</a:t>
            </a:r>
            <a:r>
              <a:rPr lang="sq-AL" dirty="1" sz="1500"/>
              <a:t>, të cilat u japin</a:t>
            </a:r>
            <a:r>
              <a:rPr lang="sq-AL" dirty="1" b="1" sz="1500">
                <a:solidFill>
                  <a:srgbClr val="FF0000"/>
                </a:solidFill>
              </a:rPr>
              <a:t> mbrojtjen e përshtatshme të të drejtave dhe lirive të njeriut</a:t>
            </a:r>
            <a:r>
              <a:rPr lang="sq-AL" dirty="1" sz="1500"/>
              <a:t>, duke përfshirë të drejtat që rrjedhin nga detyrimet që ajo ka ndërmarrë në Konventën e Këshillit të Evropës të vitit 1950 mbi Mbrojtjen e të Drejtave të Njeriut dhe të Lirive Themelore, Marrëveshjen Ndërkombëtare të Kombeve të Bashkuara të Vitit 1966 mbi të Drejtat Politike dhe Civile dhe </a:t>
            </a:r>
            <a:r>
              <a:rPr lang="sq-AL" dirty="1" b="1" sz="1500">
                <a:solidFill>
                  <a:srgbClr val="FF0000"/>
                </a:solidFill>
              </a:rPr>
              <a:t>instrumente tjera ndërkombëtarë të zbatueshme mbi të drejtat e njeriut</a:t>
            </a:r>
            <a:r>
              <a:rPr lang="sq-AL" dirty="1" sz="1500"/>
              <a:t>, dhe të cilat do të përfshijnë parimet e proporcionalitetit.</a:t>
            </a:r>
            <a:r>
              <a:rPr lang="sq-AL" dirty="1" sz="15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10911" y="1445757"/>
            <a:ext cx="4056434" cy="2862322"/>
          </a:xfrm>
          <a:prstGeom prst="rect">
            <a:avLst/>
          </a:prstGeom>
        </p:spPr>
        <p:txBody>
          <a:bodyPr wrap="square">
            <a:spAutoFit/>
          </a:bodyPr>
          <a:lstStyle/>
          <a:p>
            <a:pPr marL="342900" indent="-342900" algn="just">
              <a:buFont typeface="Wingdings" pitchFamily="2" charset="2"/>
              <a:buChar char="ü"/>
            </a:pPr>
            <a:r>
              <a:rPr lang="sq-AL" dirty="1" sz="1500"/>
              <a:t>Kompetenca ose procedura duhet të jetë proporcionale me natyrën dhe rrethanat e veprës penale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Ligji i brendshëm duhet të sigurojë kufizime në rritjen e madhe të urdhrave për paraqitjen e të dhënave dhe kërkesat e arsyeshmërisë për bastisje dhe sekuestrim.</a:t>
            </a:r>
            <a:r>
              <a:rPr lang="sq-AL" dirty="1" sz="1500"/>
              <a:t> </a:t>
            </a:r>
          </a:p>
          <a:p>
            <a:pPr marL="342900" indent="-342900" algn="just">
              <a:buFont typeface="Wingdings" pitchFamily="2" charset="2"/>
              <a:buChar char="ü"/>
            </a:pPr>
            <a:endParaRPr lang="en-GB" sz="1500" dirty="0"/>
          </a:p>
          <a:p>
            <a:pPr marL="342900" indent="-342900" algn="just">
              <a:buFont typeface="Wingdings" pitchFamily="2" charset="2"/>
              <a:buChar char="ü"/>
            </a:pPr>
            <a:r>
              <a:rPr lang="sq-AL" dirty="1" sz="1500"/>
              <a:t>Palëve u kërkohet të zbatojnë parimin e proporcionalitetit në përputhje me ligjin e brendshëm</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Kushtet dhe masat mbrojtëse</a:t>
            </a:r>
          </a:p>
        </p:txBody>
      </p:sp>
    </p:spTree>
    <p:extLst>
      <p:ext uri="{BB962C8B-B14F-4D97-AF65-F5344CB8AC3E}">
        <p14:creationId xmlns:p14="http://schemas.microsoft.com/office/powerpoint/2010/main" val="178915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TotalTime>
  <Words>9558</Words>
  <Application>Microsoft Office PowerPoint</Application>
  <PresentationFormat>On-screen Show (4:3)</PresentationFormat>
  <Paragraphs>610</Paragraphs>
  <Slides>41</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MS PGothic</vt:lpstr>
      <vt:lpstr>MS PGothic</vt:lpstr>
      <vt:lpstr>Arial</vt:lpstr>
      <vt:lpstr>Calibri</vt:lpstr>
      <vt:lpstr>Calibri (heading)</vt:lpstr>
      <vt:lpstr>Calibri Light</vt:lpstr>
      <vt:lpstr>Verdana</vt:lpstr>
      <vt:lpstr>Wingdings</vt:lpstr>
      <vt:lpstr>Office Theme</vt:lpstr>
      <vt:lpstr>PowerPoint Presentation</vt:lpstr>
      <vt:lpstr>PowerPoint Presentation</vt:lpstr>
      <vt:lpstr>PowerPoint Presentation</vt:lpstr>
      <vt:lpstr>PowerPoint Presentation</vt:lpstr>
      <vt:lpstr>Scope of procedural PROVISIONS </vt:lpstr>
      <vt:lpstr>PowerPoint Presentation</vt:lpstr>
      <vt:lpstr>PowerPoint Presentation</vt:lpstr>
      <vt:lpstr>Conditions and safeguards</vt:lpstr>
      <vt:lpstr>PowerPoint Presentation</vt:lpstr>
      <vt:lpstr>PowerPoint Presentation</vt:lpstr>
      <vt:lpstr>PowerPoint Presentation</vt:lpstr>
      <vt:lpstr>PowerPoint Presentation</vt:lpstr>
      <vt:lpstr>PowerPoint Presentation</vt:lpstr>
      <vt:lpstr>EXPEDITED PRESERVATION OF STORED COMPUTER DATA and partial disclosure of traffic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Production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Windows User</cp:lastModifiedBy>
  <cp:revision>268</cp:revision>
  <dcterms:created xsi:type="dcterms:W3CDTF">2020-10-07T11:36:01Z</dcterms:created>
  <dcterms:modified xsi:type="dcterms:W3CDTF">2020-10-16T13:47:55Z</dcterms:modified>
</cp:coreProperties>
</file>