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4" r:id="rId3"/>
    <p:sldId id="379" r:id="rId4"/>
    <p:sldId id="380" r:id="rId5"/>
    <p:sldId id="381" r:id="rId6"/>
    <p:sldId id="385" r:id="rId7"/>
    <p:sldId id="386" r:id="rId8"/>
    <p:sldId id="387" r:id="rId9"/>
    <p:sldId id="382" r:id="rId10"/>
    <p:sldId id="383" r:id="rId11"/>
    <p:sldId id="384" r:id="rId12"/>
    <p:sldId id="316" r:id="rId13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tensia Pasalau" initials="HP" lastIdx="1" clrIdx="0">
    <p:extLst>
      <p:ext uri="{19B8F6BF-5375-455C-9EA6-DF929625EA0E}">
        <p15:presenceInfo xmlns:p15="http://schemas.microsoft.com/office/powerpoint/2012/main" userId="7c1951ed02b95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8E"/>
    <a:srgbClr val="81ADD5"/>
    <a:srgbClr val="00B0F0"/>
    <a:srgbClr val="2F618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B9B95C-4814-4779-B0C8-CBE6AACA97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D8F12-1F62-4CC8-8E52-DD9A8DD18A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FB9A0E3-F000-4458-9F1C-7F4AEF205C90}" type="datetimeFigureOut">
              <a:rPr lang="en-US" altLang="en-US"/>
              <a:pPr>
                <a:defRPr/>
              </a:pPr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CCF17-5432-484E-BA20-CCD0C58DB6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D572D-4394-452A-9336-480A2E287B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850E0D-F718-4BBE-AD75-72F14DCDE8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A812C60-61E6-41D8-9EA7-5C9CF5A154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764BF1-2ED4-4E44-B37E-ADD8147C4F3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8BBF3C2-C42C-437B-BE06-65B18F99E535}" type="datetimeFigureOut">
              <a:rPr lang="en-US" altLang="en-US"/>
              <a:pPr>
                <a:defRPr/>
              </a:pPr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5C6DAFE-BABB-442B-8A18-8B4CBD50AA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BDCA311-4CF1-43E0-9822-216F12274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0E2C1-7B2A-4587-B615-2C175A4F944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653DB-937D-43A2-839B-65D44165A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B22B4D2-4189-401B-A042-0AD65EA768E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značba mesta stranske slike 1">
            <a:extLst>
              <a:ext uri="{FF2B5EF4-FFF2-40B4-BE49-F238E27FC236}">
                <a16:creationId xmlns:a16="http://schemas.microsoft.com/office/drawing/2014/main" id="{7214E380-D8AC-46ED-A70F-60A3910AC1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Označba mesta opomb 2">
            <a:extLst>
              <a:ext uri="{FF2B5EF4-FFF2-40B4-BE49-F238E27FC236}">
                <a16:creationId xmlns:a16="http://schemas.microsoft.com/office/drawing/2014/main" id="{5B788286-DF9C-4E70-99E0-485FF6D4D3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l-SI" altLang="en-US" b="1"/>
              <a:t>Offences against the computer data and systems: </a:t>
            </a:r>
            <a:r>
              <a:rPr lang="sl-SI" altLang="en-US"/>
              <a:t>Illegal access, Illegal interception, Data &amp; System interference, Misuse of devices (virus, skimming) </a:t>
            </a:r>
          </a:p>
          <a:p>
            <a:r>
              <a:rPr lang="sl-SI" altLang="en-US" b="1"/>
              <a:t>Computer-related offences</a:t>
            </a:r>
            <a:r>
              <a:rPr lang="sl-SI" altLang="en-US"/>
              <a:t>: </a:t>
            </a:r>
            <a:r>
              <a:rPr lang="en-US" altLang="en-US"/>
              <a:t>computer-related </a:t>
            </a:r>
            <a:r>
              <a:rPr lang="sl-SI" altLang="en-US"/>
              <a:t>forgery, </a:t>
            </a:r>
            <a:r>
              <a:rPr lang="en-US" altLang="en-US"/>
              <a:t>computer-related </a:t>
            </a:r>
            <a:r>
              <a:rPr lang="sl-SI" altLang="en-US"/>
              <a:t>fraud (alteration of computer data, system)</a:t>
            </a:r>
          </a:p>
          <a:p>
            <a:r>
              <a:rPr lang="en-AU" altLang="en-US" b="1"/>
              <a:t>Content-related offences: </a:t>
            </a:r>
            <a:r>
              <a:rPr lang="en-AU" altLang="en-US"/>
              <a:t>child pornography, infringements of copyright and related rights</a:t>
            </a:r>
            <a:endParaRPr lang="sl-SI" altLang="en-US"/>
          </a:p>
        </p:txBody>
      </p:sp>
      <p:sp>
        <p:nvSpPr>
          <p:cNvPr id="15364" name="Označba mesta številke diapozitiva 3">
            <a:extLst>
              <a:ext uri="{FF2B5EF4-FFF2-40B4-BE49-F238E27FC236}">
                <a16:creationId xmlns:a16="http://schemas.microsoft.com/office/drawing/2014/main" id="{653735A7-6F55-4118-AEAD-A048442E4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D721542-9FD9-42D9-AD0D-76D9D462ACC3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22B4D2-4189-401B-A042-0AD65EA768E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510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0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793D2C9-8E70-4DCC-8068-F79AD629094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168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2E8CD3F-D99D-47FC-B5C4-615A97F4E8A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4683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29A1FDD-F8F4-413E-A541-864053DE59D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50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C549CB6-22DD-4C43-84DB-5BC8A66D1E0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606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CE463C8-47D4-4A96-8FDF-7501AD44D96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55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B7067A3-3CB6-4BD4-A8B2-C10BD22CC80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721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69783E8-2472-4E81-A87E-321B7548F5D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998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4834036-F532-437C-8B65-9C8A6D46752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538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D642150-D43D-484E-8257-F7EB88B34D4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887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76ACC41-9550-4F0F-A580-57600BB433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4486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F28F152-C98E-4B4A-B747-320A899B0BE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472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C549CB6-22DD-4C43-84DB-5BC8A66D1E0F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6BCAEB-A0FC-4A8F-AC9D-84AE45399793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DEC32F5-9BCD-4093-8800-D49BB4F267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467EE9E4-1D9F-4221-B948-A4C78ED4F6E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3A95C9F0-88F4-4D72-83E8-9374CEF454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50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8F493192-BD6D-435C-88C8-CAA037F73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2057" name="Title 2">
            <a:extLst>
              <a:ext uri="{FF2B5EF4-FFF2-40B4-BE49-F238E27FC236}">
                <a16:creationId xmlns:a16="http://schemas.microsoft.com/office/drawing/2014/main" id="{7E691F41-AE8A-4229-A086-65011C05C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570379"/>
          </a:xfrm>
        </p:spPr>
        <p:txBody>
          <a:bodyPr>
            <a:normAutofit fontScale="90000"/>
          </a:bodyPr>
          <a:lstStyle/>
          <a:p>
            <a:r>
              <a:rPr lang="en-US" altLang="en-US" sz="3600" dirty="0"/>
              <a:t>Basic Course on the Search, Seizure and Confiscation of Online Crime Proceeds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0E20906-29F5-4826-B052-155E7462B4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dirty="0">
                <a:solidFill>
                  <a:srgbClr val="005E8E"/>
                </a:solidFill>
              </a:rPr>
              <a:t>Session 1.1.1 </a:t>
            </a:r>
          </a:p>
          <a:p>
            <a:pPr>
              <a:buFont typeface="Arial" charset="0"/>
              <a:buNone/>
              <a:defRPr/>
            </a:pPr>
            <a:r>
              <a:rPr lang="en-US" dirty="0">
                <a:solidFill>
                  <a:srgbClr val="005E8E"/>
                </a:solidFill>
              </a:rPr>
              <a:t>Course Opening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C78EC77-62E8-42F4-BD92-0F442C04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Course Timetable</a:t>
            </a:r>
          </a:p>
        </p:txBody>
      </p:sp>
      <p:sp>
        <p:nvSpPr>
          <p:cNvPr id="11267" name="Content Placeholder 1">
            <a:extLst>
              <a:ext uri="{FF2B5EF4-FFF2-40B4-BE49-F238E27FC236}">
                <a16:creationId xmlns:a16="http://schemas.microsoft.com/office/drawing/2014/main" id="{FBEFBE7B-F855-43AF-A7FA-7FDDEA7A9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highlight>
                  <a:srgbClr val="FFFF00"/>
                </a:highlight>
              </a:rPr>
              <a:t>Timetable 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06474DF-9F44-4B40-B9EF-B5C6869D3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00CE8C88-E542-41D7-8B26-82E4D8B0B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Pair with someone you do not know.</a:t>
            </a:r>
          </a:p>
          <a:p>
            <a:pPr algn="just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Take 10 minutes to find out and tell us:</a:t>
            </a:r>
          </a:p>
          <a:p>
            <a:pPr lvl="1" algn="just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Their name </a:t>
            </a:r>
          </a:p>
          <a:p>
            <a:pPr lvl="1" algn="just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Where they work</a:t>
            </a:r>
          </a:p>
          <a:p>
            <a:pPr lvl="1" algn="just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What they do</a:t>
            </a:r>
          </a:p>
          <a:p>
            <a:pPr lvl="1" algn="just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Something interesting about them</a:t>
            </a:r>
          </a:p>
          <a:p>
            <a:pPr lvl="1" algn="just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Their level of knowledge of cybercrime, financial investigations, FIUs and money laundering.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D7221B5E-C1A4-4FA5-8D4A-5571DB36D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6147106F-752A-4F60-9EAC-9F2809E7C5CA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0461F54A-640B-46D9-9702-A6D17D87A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Health and Safety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30B1B35C-05ED-419A-89CE-EED081AC4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Emergency Exits</a:t>
            </a:r>
          </a:p>
          <a:p>
            <a:r>
              <a:rPr lang="en-US" altLang="en-US" dirty="0"/>
              <a:t>Fire Alarms</a:t>
            </a:r>
          </a:p>
          <a:p>
            <a:r>
              <a:rPr lang="en-US" altLang="en-US" dirty="0"/>
              <a:t>Toilets</a:t>
            </a:r>
          </a:p>
          <a:p>
            <a:r>
              <a:rPr lang="en-US" altLang="en-US" dirty="0"/>
              <a:t>Smoking</a:t>
            </a:r>
          </a:p>
          <a:p>
            <a:r>
              <a:rPr lang="en-US" altLang="en-US" dirty="0"/>
              <a:t>Mobile Phones &amp; Pagers</a:t>
            </a:r>
          </a:p>
          <a:p>
            <a:r>
              <a:rPr lang="en-US" altLang="en-US" dirty="0"/>
              <a:t>Coffee and Lunch Breaks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A5A1A92-0F32-4E67-AA54-3EE323DB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Course Background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713F274A-1EDB-44DB-8172-5E21103D3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en-US" dirty="0"/>
              <a:t>The title of this course is “Basic Course on the Search, Seizure and Confiscation of Online Crime Proceeds”. </a:t>
            </a:r>
          </a:p>
          <a:p>
            <a:pPr algn="just"/>
            <a:endParaRPr lang="en-US" altLang="en-US" dirty="0"/>
          </a:p>
          <a:p>
            <a:pPr algn="just"/>
            <a:r>
              <a:rPr lang="en-US" altLang="en-US" dirty="0"/>
              <a:t>It has been developed under the European Union and Council of Europe Joint Project </a:t>
            </a:r>
            <a:r>
              <a:rPr lang="en-US" altLang="en-US" dirty="0" err="1"/>
              <a:t>iPROCEEDS</a:t>
            </a:r>
            <a:r>
              <a:rPr lang="en-US" alt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2BE34CE-C17F-4751-B2A1-D5EB99BAF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Aim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16B97CEE-F37F-43CD-BB7E-1F5C1ACAB0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delegates with information about the need for the training course and its aim and objectives.</a:t>
            </a:r>
          </a:p>
          <a:p>
            <a:pPr algn="just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Ensure that delegates have sufficient information about the </a:t>
            </a:r>
            <a:r>
              <a:rPr lang="en-US" dirty="0" err="1">
                <a:ea typeface="MS PGothic" charset="0"/>
              </a:rPr>
              <a:t>programme</a:t>
            </a:r>
            <a:r>
              <a:rPr lang="en-US" dirty="0">
                <a:ea typeface="MS PGothic" charset="0"/>
              </a:rPr>
              <a:t> of activities and the timetable.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458451-8E5C-4C1D-893A-53613B9CD2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information about the health, safety and administrative details of the course.</a:t>
            </a:r>
          </a:p>
          <a:p>
            <a:pPr algn="just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Introduce the delegates to the trainers and other delegates.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4F20AD46-13A5-4464-8D88-A6FEB9135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“Crime Proceeds on the Internet”?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2A88A94-6F49-4F25-9211-E9298F8E1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13100"/>
            <a:ext cx="2305050" cy="936625"/>
          </a:xfrm>
          <a:prstGeom prst="roundRect">
            <a:avLst>
              <a:gd name="adj" fmla="val 16667"/>
            </a:avLst>
          </a:prstGeom>
          <a:solidFill>
            <a:srgbClr val="81ADD5"/>
          </a:solidFill>
          <a:ln>
            <a:solidFill>
              <a:srgbClr val="005E8E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Criminal Activity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C4DB0BD-8C18-4F9E-A6F2-D69F376BB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213100"/>
            <a:ext cx="2305050" cy="936625"/>
          </a:xfrm>
          <a:prstGeom prst="roundRect">
            <a:avLst>
              <a:gd name="adj" fmla="val 16667"/>
            </a:avLst>
          </a:prstGeom>
          <a:solidFill>
            <a:srgbClr val="81ADD5"/>
          </a:solidFill>
          <a:ln>
            <a:solidFill>
              <a:srgbClr val="005E8E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Crime Proceeds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C387FF9-1344-4DDA-A708-883AA2001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276475"/>
            <a:ext cx="2303462" cy="936625"/>
          </a:xfrm>
          <a:prstGeom prst="roundRect">
            <a:avLst>
              <a:gd name="adj" fmla="val 16667"/>
            </a:avLst>
          </a:prstGeom>
          <a:solidFill>
            <a:srgbClr val="81ADD5"/>
          </a:solidFill>
          <a:ln>
            <a:solidFill>
              <a:srgbClr val="005E8E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Money Laundering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BD18D9-AA7D-4600-939F-A522039F6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292600"/>
            <a:ext cx="2303462" cy="936625"/>
          </a:xfrm>
          <a:prstGeom prst="roundRect">
            <a:avLst>
              <a:gd name="adj" fmla="val 16667"/>
            </a:avLst>
          </a:prstGeom>
          <a:solidFill>
            <a:srgbClr val="81ADD5"/>
          </a:solidFill>
          <a:ln>
            <a:solidFill>
              <a:srgbClr val="005E8E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Search, Seizure, Confiscation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050DFF-20DC-4DB7-9105-9BE1C9532927}"/>
              </a:ext>
            </a:extLst>
          </p:cNvPr>
          <p:cNvCxnSpPr>
            <a:cxnSpLocks noChangeShapeType="1"/>
            <a:stCxn id="3" idx="3"/>
            <a:endCxn id="6" idx="1"/>
          </p:cNvCxnSpPr>
          <p:nvPr/>
        </p:nvCxnSpPr>
        <p:spPr bwMode="auto">
          <a:xfrm>
            <a:off x="2700338" y="3681413"/>
            <a:ext cx="503237" cy="0"/>
          </a:xfrm>
          <a:prstGeom prst="straightConnector1">
            <a:avLst/>
          </a:prstGeom>
          <a:noFill/>
          <a:ln w="25400">
            <a:solidFill>
              <a:srgbClr val="005E8E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EB1C91E-4880-43A2-B153-035D429A7ADB}"/>
              </a:ext>
            </a:extLst>
          </p:cNvPr>
          <p:cNvCxnSpPr>
            <a:cxnSpLocks noChangeShapeType="1"/>
            <a:stCxn id="6" idx="3"/>
            <a:endCxn id="7" idx="1"/>
          </p:cNvCxnSpPr>
          <p:nvPr/>
        </p:nvCxnSpPr>
        <p:spPr bwMode="auto">
          <a:xfrm flipV="1">
            <a:off x="5508625" y="2744788"/>
            <a:ext cx="792163" cy="936625"/>
          </a:xfrm>
          <a:prstGeom prst="straightConnector1">
            <a:avLst/>
          </a:prstGeom>
          <a:noFill/>
          <a:ln w="25400">
            <a:solidFill>
              <a:srgbClr val="005E8E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E4B717B-DB49-4BD5-8124-8232B64EAD77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>
            <a:off x="5508625" y="3681413"/>
            <a:ext cx="792163" cy="1079500"/>
          </a:xfrm>
          <a:prstGeom prst="straightConnector1">
            <a:avLst/>
          </a:prstGeom>
          <a:noFill/>
          <a:ln w="25400">
            <a:solidFill>
              <a:srgbClr val="005E8E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slov 1">
            <a:extLst>
              <a:ext uri="{FF2B5EF4-FFF2-40B4-BE49-F238E27FC236}">
                <a16:creationId xmlns:a16="http://schemas.microsoft.com/office/drawing/2014/main" id="{D36182EF-0303-48DB-921A-D29D5B81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25538"/>
            <a:ext cx="8928992" cy="647700"/>
          </a:xfrm>
        </p:spPr>
        <p:txBody>
          <a:bodyPr>
            <a:normAutofit fontScale="90000"/>
          </a:bodyPr>
          <a:lstStyle/>
          <a:p>
            <a:r>
              <a:rPr lang="en-US" altLang="en-US" sz="2800" b="1" dirty="0"/>
              <a:t>Aspects of investigation involving proceeds of crime online</a:t>
            </a:r>
            <a:endParaRPr lang="sl-SI" altLang="en-US" sz="28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13F855A5-BDAC-47CD-9BDA-6BE8341619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155636"/>
              </p:ext>
            </p:extLst>
          </p:nvPr>
        </p:nvGraphicFramePr>
        <p:xfrm>
          <a:off x="107504" y="1916113"/>
          <a:ext cx="8928992" cy="4449762"/>
        </p:xfrm>
        <a:graphic>
          <a:graphicData uri="http://schemas.openxmlformats.org/drawingml/2006/table">
            <a:tbl>
              <a:tblPr/>
              <a:tblGrid>
                <a:gridCol w="438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5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692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Cybercrime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Substantive offences: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Offences against computer data and systems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Computer-related offences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Content-related offences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Procedural powers: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Collecting electronic evidence (IP addresses and other Internet evidence)</a:t>
                      </a: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+mn-lt"/>
                        </a:rPr>
                        <a:t>Financial investigation </a:t>
                      </a:r>
                    </a:p>
                    <a:p>
                      <a:pPr eaLnBrk="1" hangingPunct="1">
                        <a:defRPr/>
                      </a:pP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eaLnBrk="1" hangingPunct="1"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</a:rPr>
                        <a:t>Targeting instrumentalities and proceeds of crime:</a:t>
                      </a:r>
                    </a:p>
                    <a:p>
                      <a:pPr eaLnBrk="1" hangingPunct="1">
                        <a:defRPr/>
                      </a:pPr>
                      <a:endParaRPr lang="en-US" sz="16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750" indent="-285750" eaLnBrk="1" hangingPunct="1">
                        <a:buFont typeface="Arial"/>
                        <a:buChar char="•"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</a:rPr>
                        <a:t>Payment for criminal goods (drugs, weapons, false ID) or 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</a:rPr>
                        <a:t>Proceeds from crime (fraud, corruption etc.) </a:t>
                      </a:r>
                    </a:p>
                    <a:p>
                      <a:pPr marL="285750" indent="-285750" eaLnBrk="1" hangingPunct="1">
                        <a:buFont typeface="Arial"/>
                        <a:buChar char="•"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lt"/>
                        </a:rPr>
                        <a:t>Internet related: e-banking, bitcoins, Darknet</a:t>
                      </a: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1A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51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Money laundering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Online money laundering (typologies)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</a:txBody>
                  <a:tcPr marL="91444" marR="91444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slov 1">
            <a:extLst>
              <a:ext uri="{FF2B5EF4-FFF2-40B4-BE49-F238E27FC236}">
                <a16:creationId xmlns:a16="http://schemas.microsoft.com/office/drawing/2014/main" id="{F3FD0270-FCDB-408C-BEB0-66A9327AB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052513"/>
            <a:ext cx="8784976" cy="503237"/>
          </a:xfrm>
        </p:spPr>
        <p:txBody>
          <a:bodyPr>
            <a:normAutofit fontScale="90000"/>
          </a:bodyPr>
          <a:lstStyle/>
          <a:p>
            <a:r>
              <a:rPr lang="sl-SI" altLang="en-US" sz="2800" b="1" dirty="0"/>
              <a:t>Overlapping responsibilities of </a:t>
            </a:r>
            <a:r>
              <a:rPr lang="ga-IE" altLang="en-US" sz="2800" b="1" dirty="0"/>
              <a:t>multiple </a:t>
            </a:r>
            <a:r>
              <a:rPr lang="sl-SI" altLang="en-US" sz="2800" b="1" dirty="0"/>
              <a:t>agencices/units</a:t>
            </a:r>
            <a:endParaRPr lang="sl-SI" altLang="en-US" sz="28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4499BC00-691E-4D8B-8A67-ACFE218608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114423"/>
              </p:ext>
            </p:extLst>
          </p:nvPr>
        </p:nvGraphicFramePr>
        <p:xfrm>
          <a:off x="179512" y="1555750"/>
          <a:ext cx="8784976" cy="4753570"/>
        </p:xfrm>
        <a:graphic>
          <a:graphicData uri="http://schemas.openxmlformats.org/drawingml/2006/table">
            <a:tbl>
              <a:tblPr/>
              <a:tblGrid>
                <a:gridCol w="2981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7054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Prosecutor</a:t>
                      </a:r>
                      <a:endParaRPr kumimoji="0" lang="en-AU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(leads the investigation)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31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Cybercrime Unit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Payment </a:t>
                      </a: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card </a:t>
                      </a: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fraud</a:t>
                      </a: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Child pornography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Online </a:t>
                      </a:r>
                      <a:r>
                        <a:rPr kumimoji="0" lang="sl-SI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</a:t>
                      </a:r>
                      <a:r>
                        <a:rPr kumimoji="0" lang="en-AU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raud</a:t>
                      </a: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Cyber attack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System interference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Other Units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Organised 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Financial crime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Classic crime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Financial Investigation Unit</a:t>
                      </a:r>
                      <a:endParaRPr kumimoji="0" lang="en-AU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Offence/criminal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Identify proceeds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Identify property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AU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Freezing order</a:t>
                      </a:r>
                      <a:endParaRPr kumimoji="0" lang="sl-SI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AU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3387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Money laundering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AU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FIU – Financial Intelligence Unit</a:t>
                      </a:r>
                    </a:p>
                  </a:txBody>
                  <a:tcPr marL="91444" marR="91444"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slov 1">
            <a:extLst>
              <a:ext uri="{FF2B5EF4-FFF2-40B4-BE49-F238E27FC236}">
                <a16:creationId xmlns:a16="http://schemas.microsoft.com/office/drawing/2014/main" id="{44ECD5F0-D896-48E5-8B90-D5FEFB35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052513"/>
            <a:ext cx="8712969" cy="647700"/>
          </a:xfrm>
        </p:spPr>
        <p:txBody>
          <a:bodyPr>
            <a:normAutofit fontScale="90000"/>
          </a:bodyPr>
          <a:lstStyle/>
          <a:p>
            <a:r>
              <a:rPr lang="en-US" altLang="en-US" sz="2800" b="1" dirty="0"/>
              <a:t>Online </a:t>
            </a:r>
            <a:r>
              <a:rPr lang="sl-SI" altLang="en-US" sz="2800" b="1" dirty="0"/>
              <a:t>crime </a:t>
            </a:r>
            <a:r>
              <a:rPr lang="en-US" altLang="en-US" sz="2800" b="1" dirty="0"/>
              <a:t>proceeds –</a:t>
            </a:r>
            <a:r>
              <a:rPr lang="sl-SI" altLang="en-US" sz="2800" b="1" dirty="0"/>
              <a:t> competencies, powers, measures</a:t>
            </a:r>
            <a:endParaRPr lang="sl-SI" altLang="en-US" sz="28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C09A74F4-8BDA-48F7-9766-B1E8E24F8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2930025"/>
              </p:ext>
            </p:extLst>
          </p:nvPr>
        </p:nvGraphicFramePr>
        <p:xfrm>
          <a:off x="251520" y="1700212"/>
          <a:ext cx="8712969" cy="4681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7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824"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b="1" noProof="0" dirty="0">
                          <a:solidFill>
                            <a:srgbClr val="000000"/>
                          </a:solidFill>
                        </a:rPr>
                        <a:t>Prosecutor</a:t>
                      </a:r>
                      <a:endParaRPr lang="en-GB" sz="2800" b="1" noProof="0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en-GB" sz="1600" b="0" noProof="0" dirty="0">
                          <a:solidFill>
                            <a:srgbClr val="000000"/>
                          </a:solidFill>
                        </a:rPr>
                        <a:t>(lead investigation, order measures, make proposals to the</a:t>
                      </a:r>
                      <a:r>
                        <a:rPr lang="en-GB" sz="1600" b="0" baseline="0" noProof="0" dirty="0">
                          <a:solidFill>
                            <a:srgbClr val="000000"/>
                          </a:solidFill>
                        </a:rPr>
                        <a:t> court)</a:t>
                      </a:r>
                      <a:endParaRPr lang="en-GB" sz="1600" b="0" noProof="0" dirty="0">
                        <a:solidFill>
                          <a:srgbClr val="000000"/>
                        </a:solidFill>
                      </a:endParaRPr>
                    </a:p>
                  </a:txBody>
                  <a:tcPr marL="91444" marR="91444" marT="45681" marB="45681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3842">
                <a:tc>
                  <a:txBody>
                    <a:bodyPr/>
                    <a:lstStyle/>
                    <a:p>
                      <a:pPr marL="0" indent="0" algn="ctr">
                        <a:buNone/>
                        <a:defRPr/>
                      </a:pPr>
                      <a:r>
                        <a:rPr lang="en-GB" sz="2000" b="1" noProof="0" dirty="0"/>
                        <a:t>Cybercrime unit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b="0" noProof="0" dirty="0"/>
                        <a:t>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Investigation of cybercrime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Digital forensics (sometimes separate)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IP</a:t>
                      </a:r>
                      <a:r>
                        <a:rPr lang="en-GB" sz="1600" b="0" baseline="0" noProof="0" dirty="0"/>
                        <a:t> identification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baseline="0" noProof="0" dirty="0"/>
                        <a:t>Subscriber identification (e.g. email, Facebook)</a:t>
                      </a:r>
                      <a:endParaRPr lang="en-GB" sz="1600" b="0" noProof="0" dirty="0"/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600" b="0" noProof="0" dirty="0"/>
                        <a:t>ISP engagement (subscriber, traffic, content data)</a:t>
                      </a:r>
                    </a:p>
                  </a:txBody>
                  <a:tcPr marL="91444" marR="91444" marT="45681" marB="4568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  <a:defRPr/>
                      </a:pPr>
                      <a:r>
                        <a:rPr lang="en-GB" sz="2000" b="1" noProof="0" dirty="0"/>
                        <a:t>Other Units</a:t>
                      </a:r>
                    </a:p>
                    <a:p>
                      <a:pPr marL="0" indent="0" algn="ctr">
                        <a:buNone/>
                        <a:defRPr/>
                      </a:pPr>
                      <a:endParaRPr lang="en-GB" sz="2000" b="0" noProof="0" dirty="0"/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Undercover work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Wiretapping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House search </a:t>
                      </a:r>
                    </a:p>
                    <a:p>
                      <a:pPr marL="342900" indent="-342900" algn="l">
                        <a:buFont typeface="Arial"/>
                        <a:buChar char="•"/>
                        <a:defRPr/>
                      </a:pPr>
                      <a:r>
                        <a:rPr lang="en-GB" sz="1600" b="0" noProof="0" dirty="0"/>
                        <a:t>Interview</a:t>
                      </a:r>
                      <a:endParaRPr lang="en-GB" sz="1600" b="1" noProof="0" dirty="0"/>
                    </a:p>
                  </a:txBody>
                  <a:tcPr marL="91444" marR="91444" marT="45681" marB="45681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b="1" noProof="0" dirty="0"/>
                        <a:t>Financial investigation </a:t>
                      </a:r>
                    </a:p>
                    <a:p>
                      <a:pPr>
                        <a:defRPr/>
                      </a:pPr>
                      <a:endParaRPr lang="en-US" sz="1800" b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Access</a:t>
                      </a:r>
                      <a:r>
                        <a:rPr lang="en-US" sz="1600" b="0" baseline="0" noProof="0" dirty="0"/>
                        <a:t> </a:t>
                      </a:r>
                      <a:r>
                        <a:rPr lang="en-US" sz="1600" b="0" noProof="0" dirty="0"/>
                        <a:t>bank data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Monitoring</a:t>
                      </a:r>
                      <a:r>
                        <a:rPr lang="en-US" sz="1600" b="0" baseline="0" noProof="0" dirty="0"/>
                        <a:t> order</a:t>
                      </a:r>
                      <a:endParaRPr lang="en-US" sz="1600" b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Seizure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="0" noProof="0" dirty="0"/>
                        <a:t>Freezing</a:t>
                      </a:r>
                      <a:r>
                        <a:rPr lang="en-US" sz="1600" b="0" baseline="0" noProof="0" dirty="0"/>
                        <a:t> order</a:t>
                      </a:r>
                      <a:endParaRPr lang="sl-SI" sz="1600" b="0" baseline="0" noProof="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sl-SI" sz="1600" b="0" baseline="0" noProof="0" dirty="0"/>
                        <a:t>Confiscation</a:t>
                      </a:r>
                      <a:endParaRPr lang="en-US" sz="1600" b="0" baseline="0" noProof="0" dirty="0"/>
                    </a:p>
                  </a:txBody>
                  <a:tcPr marL="91444" marR="91444" marT="45681" marB="45681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2450">
                <a:tc gridSpan="3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b="1" noProof="0" dirty="0"/>
                        <a:t>Money laundering - FIU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aseline="0" noProof="0" dirty="0"/>
                        <a:t>STRs analysis</a:t>
                      </a: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noProof="0" dirty="0"/>
                        <a:t>access</a:t>
                      </a:r>
                      <a:r>
                        <a:rPr lang="en-US" sz="1600" baseline="0" noProof="0" dirty="0"/>
                        <a:t> to bank data/analysis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600" baseline="0" noProof="0" dirty="0"/>
                        <a:t>postponement of suspicious financial transaction</a:t>
                      </a:r>
                      <a:endParaRPr lang="en-US" sz="1400" noProof="0" dirty="0"/>
                    </a:p>
                  </a:txBody>
                  <a:tcPr marL="91444" marR="91444" marT="45681" marB="45681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34D815BB-FCEC-45AC-97B1-04BD495BB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Why is This Training Necessary?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29806AB7-1E82-44DE-A1DA-E1534329C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n-US" altLang="en-US" sz="2700" dirty="0"/>
              <a:t>Increasing use of technology means that in many cases where a financial or cybercrime investigations is being performed, the criminal activity, predicate offence, proceeds of crime and money laundering typologies used will overlap with the world of cybercrime and electronic evidence.</a:t>
            </a:r>
          </a:p>
          <a:p>
            <a:pPr algn="just">
              <a:lnSpc>
                <a:spcPct val="90000"/>
              </a:lnSpc>
            </a:pPr>
            <a:r>
              <a:rPr lang="en-US" altLang="en-US" sz="2700" dirty="0"/>
              <a:t>It is therefore important for those responsible for the investigation, prosecution and adjudication of these matters to have an appreciation of the particularities of cases with both cyber and financial elements.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54525</TotalTime>
  <Words>572</Words>
  <Application>Microsoft Office PowerPoint</Application>
  <PresentationFormat>On-screen Show (4:3)</PresentationFormat>
  <Paragraphs>120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Georgia</vt:lpstr>
      <vt:lpstr>Helvetica</vt:lpstr>
      <vt:lpstr>PPT_theme_v7</vt:lpstr>
      <vt:lpstr>Basic Course on the Search, Seizure and Confiscation of Online Crime Proceeds</vt:lpstr>
      <vt:lpstr>Health and Safety</vt:lpstr>
      <vt:lpstr>Course Background</vt:lpstr>
      <vt:lpstr>Session Aim</vt:lpstr>
      <vt:lpstr>“Crime Proceeds on the Internet”?</vt:lpstr>
      <vt:lpstr>Aspects of investigation involving proceeds of crime online</vt:lpstr>
      <vt:lpstr>Overlapping responsibilities of multiple agencices/units</vt:lpstr>
      <vt:lpstr>Online crime proceeds – competencies, powers, measures</vt:lpstr>
      <vt:lpstr>Why is This Training Necessary?</vt:lpstr>
      <vt:lpstr>Course Timetable</vt:lpstr>
      <vt:lpstr>Introductions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348</cp:revision>
  <cp:lastPrinted>2016-05-18T07:38:13Z</cp:lastPrinted>
  <dcterms:created xsi:type="dcterms:W3CDTF">2013-06-24T06:40:18Z</dcterms:created>
  <dcterms:modified xsi:type="dcterms:W3CDTF">2023-11-13T15:24:30Z</dcterms:modified>
</cp:coreProperties>
</file>