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8" r:id="rId1"/>
    <p:sldMasterId id="2147483697" r:id="rId2"/>
    <p:sldMasterId id="2147483709" r:id="rId3"/>
    <p:sldMasterId id="2147483721" r:id="rId4"/>
    <p:sldMasterId id="2147483793" r:id="rId5"/>
  </p:sldMasterIdLst>
  <p:notesMasterIdLst>
    <p:notesMasterId r:id="rId85"/>
  </p:notesMasterIdLst>
  <p:sldIdLst>
    <p:sldId id="260" r:id="rId6"/>
    <p:sldId id="264" r:id="rId7"/>
    <p:sldId id="265" r:id="rId8"/>
    <p:sldId id="266" r:id="rId9"/>
    <p:sldId id="267" r:id="rId10"/>
    <p:sldId id="270" r:id="rId11"/>
    <p:sldId id="271" r:id="rId12"/>
    <p:sldId id="272" r:id="rId13"/>
    <p:sldId id="693" r:id="rId14"/>
    <p:sldId id="694" r:id="rId15"/>
    <p:sldId id="695" r:id="rId16"/>
    <p:sldId id="696" r:id="rId17"/>
    <p:sldId id="697" r:id="rId18"/>
    <p:sldId id="698" r:id="rId19"/>
    <p:sldId id="699" r:id="rId20"/>
    <p:sldId id="700" r:id="rId21"/>
    <p:sldId id="263" r:id="rId22"/>
    <p:sldId id="701" r:id="rId23"/>
    <p:sldId id="702" r:id="rId24"/>
    <p:sldId id="703" r:id="rId25"/>
    <p:sldId id="704" r:id="rId26"/>
    <p:sldId id="705" r:id="rId27"/>
    <p:sldId id="706" r:id="rId28"/>
    <p:sldId id="707" r:id="rId29"/>
    <p:sldId id="708" r:id="rId30"/>
    <p:sldId id="763" r:id="rId31"/>
    <p:sldId id="710" r:id="rId32"/>
    <p:sldId id="711" r:id="rId33"/>
    <p:sldId id="712" r:id="rId34"/>
    <p:sldId id="713" r:id="rId35"/>
    <p:sldId id="714" r:id="rId36"/>
    <p:sldId id="715" r:id="rId37"/>
    <p:sldId id="764" r:id="rId38"/>
    <p:sldId id="717" r:id="rId39"/>
    <p:sldId id="718" r:id="rId40"/>
    <p:sldId id="719" r:id="rId41"/>
    <p:sldId id="720" r:id="rId42"/>
    <p:sldId id="721" r:id="rId43"/>
    <p:sldId id="722" r:id="rId44"/>
    <p:sldId id="723" r:id="rId45"/>
    <p:sldId id="724" r:id="rId46"/>
    <p:sldId id="725" r:id="rId47"/>
    <p:sldId id="726" r:id="rId48"/>
    <p:sldId id="727" r:id="rId49"/>
    <p:sldId id="728" r:id="rId50"/>
    <p:sldId id="729" r:id="rId51"/>
    <p:sldId id="730" r:id="rId52"/>
    <p:sldId id="731" r:id="rId53"/>
    <p:sldId id="732" r:id="rId54"/>
    <p:sldId id="733" r:id="rId55"/>
    <p:sldId id="734" r:id="rId56"/>
    <p:sldId id="735" r:id="rId57"/>
    <p:sldId id="736" r:id="rId58"/>
    <p:sldId id="737" r:id="rId59"/>
    <p:sldId id="738" r:id="rId60"/>
    <p:sldId id="739" r:id="rId61"/>
    <p:sldId id="740" r:id="rId62"/>
    <p:sldId id="741" r:id="rId63"/>
    <p:sldId id="742" r:id="rId64"/>
    <p:sldId id="765" r:id="rId65"/>
    <p:sldId id="744" r:id="rId66"/>
    <p:sldId id="745" r:id="rId67"/>
    <p:sldId id="746" r:id="rId68"/>
    <p:sldId id="747" r:id="rId69"/>
    <p:sldId id="748" r:id="rId70"/>
    <p:sldId id="749" r:id="rId71"/>
    <p:sldId id="750" r:id="rId72"/>
    <p:sldId id="751" r:id="rId73"/>
    <p:sldId id="752" r:id="rId74"/>
    <p:sldId id="753" r:id="rId75"/>
    <p:sldId id="754" r:id="rId76"/>
    <p:sldId id="755" r:id="rId77"/>
    <p:sldId id="756" r:id="rId78"/>
    <p:sldId id="757" r:id="rId79"/>
    <p:sldId id="758" r:id="rId80"/>
    <p:sldId id="759" r:id="rId81"/>
    <p:sldId id="766" r:id="rId82"/>
    <p:sldId id="761" r:id="rId83"/>
    <p:sldId id="762" r:id="rId8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2CD8423E-0CCD-48E0-A715-3EC094151D76}">
          <p14:sldIdLst>
            <p14:sldId id="260"/>
          </p14:sldIdLst>
        </p14:section>
        <p14:section name="Introduction" id="{DEED0A68-EF9C-4733-ADAA-766A859E58BB}">
          <p14:sldIdLst>
            <p14:sldId id="264"/>
            <p14:sldId id="265"/>
            <p14:sldId id="266"/>
          </p14:sldIdLst>
        </p14:section>
        <p14:section name="Section 1" id="{1F767E79-2A4A-4837-8114-C2475E36F49A}">
          <p14:sldIdLst>
            <p14:sldId id="267"/>
            <p14:sldId id="270"/>
            <p14:sldId id="271"/>
            <p14:sldId id="272"/>
            <p14:sldId id="693"/>
            <p14:sldId id="694"/>
            <p14:sldId id="695"/>
            <p14:sldId id="696"/>
            <p14:sldId id="697"/>
            <p14:sldId id="698"/>
            <p14:sldId id="699"/>
            <p14:sldId id="700"/>
            <p14:sldId id="263"/>
          </p14:sldIdLst>
        </p14:section>
        <p14:section name="Section 2" id="{A68F2295-F5DD-4D3C-80C5-77D5AA65452C}">
          <p14:sldIdLst>
            <p14:sldId id="701"/>
            <p14:sldId id="702"/>
            <p14:sldId id="703"/>
            <p14:sldId id="704"/>
            <p14:sldId id="705"/>
            <p14:sldId id="706"/>
            <p14:sldId id="707"/>
            <p14:sldId id="708"/>
            <p14:sldId id="763"/>
          </p14:sldIdLst>
        </p14:section>
        <p14:section name="Section 3" id="{BA7BF245-99FD-4D81-8A44-4744348AA3CC}">
          <p14:sldIdLst>
            <p14:sldId id="710"/>
            <p14:sldId id="711"/>
            <p14:sldId id="712"/>
            <p14:sldId id="713"/>
            <p14:sldId id="714"/>
            <p14:sldId id="715"/>
            <p14:sldId id="764"/>
          </p14:sldIdLst>
        </p14:section>
        <p14:section name="Section 4" id="{FB826E72-E892-40AE-91C2-8D1AE172E25E}">
          <p14:sldIdLst>
            <p14:sldId id="717"/>
            <p14:sldId id="718"/>
            <p14:sldId id="719"/>
            <p14:sldId id="720"/>
            <p14:sldId id="721"/>
            <p14:sldId id="722"/>
            <p14:sldId id="723"/>
            <p14:sldId id="724"/>
            <p14:sldId id="725"/>
            <p14:sldId id="726"/>
            <p14:sldId id="727"/>
            <p14:sldId id="728"/>
            <p14:sldId id="729"/>
            <p14:sldId id="730"/>
            <p14:sldId id="731"/>
            <p14:sldId id="732"/>
            <p14:sldId id="733"/>
            <p14:sldId id="734"/>
            <p14:sldId id="735"/>
            <p14:sldId id="736"/>
            <p14:sldId id="737"/>
            <p14:sldId id="738"/>
            <p14:sldId id="739"/>
            <p14:sldId id="740"/>
            <p14:sldId id="741"/>
            <p14:sldId id="742"/>
            <p14:sldId id="765"/>
          </p14:sldIdLst>
        </p14:section>
        <p14:section name="Section 5" id="{F02F9B30-F047-4103-8293-60F95F8F1681}">
          <p14:sldIdLst>
            <p14:sldId id="744"/>
            <p14:sldId id="745"/>
            <p14:sldId id="746"/>
            <p14:sldId id="747"/>
            <p14:sldId id="748"/>
            <p14:sldId id="749"/>
            <p14:sldId id="750"/>
            <p14:sldId id="751"/>
            <p14:sldId id="752"/>
            <p14:sldId id="753"/>
            <p14:sldId id="754"/>
            <p14:sldId id="755"/>
            <p14:sldId id="756"/>
            <p14:sldId id="757"/>
            <p14:sldId id="758"/>
            <p14:sldId id="759"/>
            <p14:sldId id="766"/>
          </p14:sldIdLst>
        </p14:section>
        <p14:section name="Conclusions" id="{5A5BBFAC-6BFB-427D-AB14-4EC77CB984B5}">
          <p14:sldIdLst>
            <p14:sldId id="761"/>
            <p14:sldId id="76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2" clrIdx="0">
    <p:extLst>
      <p:ext uri="{19B8F6BF-5375-455C-9EA6-DF929625EA0E}">
        <p15:presenceInfo xmlns:p15="http://schemas.microsoft.com/office/powerpoint/2012/main" userId="Windows User" providerId="None"/>
      </p:ext>
    </p:extLst>
  </p:cmAuthor>
  <p:cmAuthor id="2" name="DUTA Elena" initials="DE" lastIdx="9" clrIdx="1">
    <p:extLst>
      <p:ext uri="{19B8F6BF-5375-455C-9EA6-DF929625EA0E}">
        <p15:presenceInfo xmlns:p15="http://schemas.microsoft.com/office/powerpoint/2012/main" userId="S::Elena.DUTA@coe.int::7f159a90-0e48-49d6-b4b9-b4cad375a69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99" autoAdjust="0"/>
    <p:restoredTop sz="48814" autoAdjust="0"/>
  </p:normalViewPr>
  <p:slideViewPr>
    <p:cSldViewPr snapToGrid="0">
      <p:cViewPr varScale="1">
        <p:scale>
          <a:sx n="52" d="100"/>
          <a:sy n="52" d="100"/>
        </p:scale>
        <p:origin x="2124" y="66"/>
      </p:cViewPr>
      <p:guideLst/>
    </p:cSldViewPr>
  </p:slideViewPr>
  <p:notesTextViewPr>
    <p:cViewPr>
      <p:scale>
        <a:sx n="1" d="1"/>
        <a:sy n="1" d="1"/>
      </p:scale>
      <p:origin x="0" y="0"/>
    </p:cViewPr>
  </p:notesTextViewPr>
  <p:notesViewPr>
    <p:cSldViewPr snapToGrid="0">
      <p:cViewPr varScale="1">
        <p:scale>
          <a:sx n="65" d="100"/>
          <a:sy n="65" d="100"/>
        </p:scale>
        <p:origin x="3154"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slide" Target="slides/slide79.xml"/><Relationship Id="rId89"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tableStyles" Target="tableStyles.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25F8CF0-4504-4ECB-8231-4EBF0278FE49}" type="doc">
      <dgm:prSet loTypeId="urn:microsoft.com/office/officeart/2005/8/layout/hChevron3" loCatId="process" qsTypeId="urn:microsoft.com/office/officeart/2005/8/quickstyle/simple1" qsCatId="simple" csTypeId="urn:microsoft.com/office/officeart/2005/8/colors/accent1_2" csCatId="accent1" phldr="1"/>
      <dgm:spPr/>
    </dgm:pt>
    <dgm:pt modelId="{0EE6F383-1829-4BBD-9A89-A0EA712ED0FE}">
      <dgm:prSet phldrT="[Text]"/>
      <dgm:spPr>
        <a:solidFill>
          <a:srgbClr val="FFC000"/>
        </a:solidFill>
      </dgm:spPr>
      <dgm:t>
        <a:bodyPr/>
        <a:lstStyle/>
        <a:p>
          <a:r>
            <a:rPr lang="en-GB" b="1" noProof="0"/>
            <a:t>Obtención</a:t>
          </a:r>
        </a:p>
      </dgm:t>
    </dgm:pt>
    <dgm:pt modelId="{DB5D72B8-5F40-4D6F-B13C-2F4B3CFAA3B3}" type="parTrans" cxnId="{F2590711-9A3E-45A4-BF04-B41AC57288BF}">
      <dgm:prSet/>
      <dgm:spPr/>
      <dgm:t>
        <a:bodyPr/>
        <a:lstStyle/>
        <a:p>
          <a:endParaRPr lang="de-DE"/>
        </a:p>
      </dgm:t>
    </dgm:pt>
    <dgm:pt modelId="{5D4BEF66-D5EE-4A77-BA22-4BB7B418E4CE}" type="sibTrans" cxnId="{F2590711-9A3E-45A4-BF04-B41AC57288BF}">
      <dgm:prSet/>
      <dgm:spPr/>
      <dgm:t>
        <a:bodyPr/>
        <a:lstStyle/>
        <a:p>
          <a:endParaRPr lang="de-DE"/>
        </a:p>
      </dgm:t>
    </dgm:pt>
    <dgm:pt modelId="{2FDADE6F-CB3F-4AE6-8982-684365E8ADBD}">
      <dgm:prSet phldrT="[Text]"/>
      <dgm:spPr>
        <a:solidFill>
          <a:srgbClr val="00B050"/>
        </a:solidFill>
      </dgm:spPr>
      <dgm:t>
        <a:bodyPr/>
        <a:lstStyle/>
        <a:p>
          <a:r>
            <a:rPr lang="en-GB" b="1" noProof="0"/>
            <a:t>Procesamiento</a:t>
          </a:r>
        </a:p>
      </dgm:t>
    </dgm:pt>
    <dgm:pt modelId="{E8899724-4751-40F2-A2A9-A8CBA859A0F4}" type="parTrans" cxnId="{B306E225-BEE8-480E-A364-F55826619151}">
      <dgm:prSet/>
      <dgm:spPr/>
      <dgm:t>
        <a:bodyPr/>
        <a:lstStyle/>
        <a:p>
          <a:endParaRPr lang="de-DE"/>
        </a:p>
      </dgm:t>
    </dgm:pt>
    <dgm:pt modelId="{97CFFFB1-C0BC-4B09-913D-EC46EB301898}" type="sibTrans" cxnId="{B306E225-BEE8-480E-A364-F55826619151}">
      <dgm:prSet/>
      <dgm:spPr/>
      <dgm:t>
        <a:bodyPr/>
        <a:lstStyle/>
        <a:p>
          <a:endParaRPr lang="de-DE"/>
        </a:p>
      </dgm:t>
    </dgm:pt>
    <dgm:pt modelId="{47A89173-DB96-4A86-B75D-01212DE1A64B}">
      <dgm:prSet phldrT="[Text]"/>
      <dgm:spPr/>
      <dgm:t>
        <a:bodyPr/>
        <a:lstStyle/>
        <a:p>
          <a:r>
            <a:rPr lang="en-GB" b="1" noProof="0"/>
            <a:t>Análisis</a:t>
          </a:r>
        </a:p>
      </dgm:t>
    </dgm:pt>
    <dgm:pt modelId="{2FB33732-1844-40E6-9012-D43AC3413C71}" type="parTrans" cxnId="{EEEB637D-C0AE-4013-849B-7D7F685C40C8}">
      <dgm:prSet/>
      <dgm:spPr/>
      <dgm:t>
        <a:bodyPr/>
        <a:lstStyle/>
        <a:p>
          <a:endParaRPr lang="de-DE"/>
        </a:p>
      </dgm:t>
    </dgm:pt>
    <dgm:pt modelId="{F3AAA990-CB48-463E-B9F0-CC07838B3502}" type="sibTrans" cxnId="{EEEB637D-C0AE-4013-849B-7D7F685C40C8}">
      <dgm:prSet/>
      <dgm:spPr/>
      <dgm:t>
        <a:bodyPr/>
        <a:lstStyle/>
        <a:p>
          <a:endParaRPr lang="de-DE"/>
        </a:p>
      </dgm:t>
    </dgm:pt>
    <dgm:pt modelId="{D9ACE7BF-3E96-4269-AA26-5DF561108E1A}">
      <dgm:prSet/>
      <dgm:spPr>
        <a:solidFill>
          <a:schemeClr val="accent4">
            <a:lumMod val="75000"/>
          </a:schemeClr>
        </a:solidFill>
      </dgm:spPr>
      <dgm:t>
        <a:bodyPr/>
        <a:lstStyle/>
        <a:p>
          <a:r>
            <a:rPr lang="en-GB" b="1" noProof="0"/>
            <a:t>Presentación</a:t>
          </a:r>
        </a:p>
      </dgm:t>
    </dgm:pt>
    <dgm:pt modelId="{837BBB3F-9098-4A3E-9592-0D358F0810EF}" type="parTrans" cxnId="{986050D1-80D0-419C-B782-3947110D81A2}">
      <dgm:prSet/>
      <dgm:spPr/>
      <dgm:t>
        <a:bodyPr/>
        <a:lstStyle/>
        <a:p>
          <a:endParaRPr lang="de-DE"/>
        </a:p>
      </dgm:t>
    </dgm:pt>
    <dgm:pt modelId="{CBAA65B7-6F10-4AED-BD94-63F90AF14F15}" type="sibTrans" cxnId="{986050D1-80D0-419C-B782-3947110D81A2}">
      <dgm:prSet/>
      <dgm:spPr/>
      <dgm:t>
        <a:bodyPr/>
        <a:lstStyle/>
        <a:p>
          <a:endParaRPr lang="de-DE"/>
        </a:p>
      </dgm:t>
    </dgm:pt>
    <dgm:pt modelId="{59828533-5546-40F3-BAD2-1CA1044A0B64}" type="pres">
      <dgm:prSet presAssocID="{625F8CF0-4504-4ECB-8231-4EBF0278FE49}" presName="Name0" presStyleCnt="0">
        <dgm:presLayoutVars>
          <dgm:dir/>
          <dgm:resizeHandles val="exact"/>
        </dgm:presLayoutVars>
      </dgm:prSet>
      <dgm:spPr/>
    </dgm:pt>
    <dgm:pt modelId="{E0BAD33D-1F14-41F7-B89E-21D0B308F589}" type="pres">
      <dgm:prSet presAssocID="{0EE6F383-1829-4BBD-9A89-A0EA712ED0FE}" presName="parTxOnly" presStyleLbl="node1" presStyleIdx="0" presStyleCnt="4">
        <dgm:presLayoutVars>
          <dgm:bulletEnabled val="1"/>
        </dgm:presLayoutVars>
      </dgm:prSet>
      <dgm:spPr/>
    </dgm:pt>
    <dgm:pt modelId="{D2C37382-0CD8-43EA-89AC-D0F847C31E51}" type="pres">
      <dgm:prSet presAssocID="{5D4BEF66-D5EE-4A77-BA22-4BB7B418E4CE}" presName="parSpace" presStyleCnt="0"/>
      <dgm:spPr/>
    </dgm:pt>
    <dgm:pt modelId="{468B4480-34CD-4997-9F6B-2196D6114E0E}" type="pres">
      <dgm:prSet presAssocID="{2FDADE6F-CB3F-4AE6-8982-684365E8ADBD}" presName="parTxOnly" presStyleLbl="node1" presStyleIdx="1" presStyleCnt="4">
        <dgm:presLayoutVars>
          <dgm:bulletEnabled val="1"/>
        </dgm:presLayoutVars>
      </dgm:prSet>
      <dgm:spPr/>
    </dgm:pt>
    <dgm:pt modelId="{05320372-CD1D-4238-8BDE-7B8CA36C592A}" type="pres">
      <dgm:prSet presAssocID="{97CFFFB1-C0BC-4B09-913D-EC46EB301898}" presName="parSpace" presStyleCnt="0"/>
      <dgm:spPr/>
    </dgm:pt>
    <dgm:pt modelId="{F5457D1C-4EE2-4B58-8069-31794885CDD4}" type="pres">
      <dgm:prSet presAssocID="{47A89173-DB96-4A86-B75D-01212DE1A64B}" presName="parTxOnly" presStyleLbl="node1" presStyleIdx="2" presStyleCnt="4">
        <dgm:presLayoutVars>
          <dgm:bulletEnabled val="1"/>
        </dgm:presLayoutVars>
      </dgm:prSet>
      <dgm:spPr/>
    </dgm:pt>
    <dgm:pt modelId="{278A53E7-1DB5-4D6E-BE50-31004BFA7B55}" type="pres">
      <dgm:prSet presAssocID="{F3AAA990-CB48-463E-B9F0-CC07838B3502}" presName="parSpace" presStyleCnt="0"/>
      <dgm:spPr/>
    </dgm:pt>
    <dgm:pt modelId="{E8716B41-D4EA-4C19-A2AD-FB871FEC2B6C}" type="pres">
      <dgm:prSet presAssocID="{D9ACE7BF-3E96-4269-AA26-5DF561108E1A}" presName="parTxOnly" presStyleLbl="node1" presStyleIdx="3" presStyleCnt="4">
        <dgm:presLayoutVars>
          <dgm:bulletEnabled val="1"/>
        </dgm:presLayoutVars>
      </dgm:prSet>
      <dgm:spPr/>
    </dgm:pt>
  </dgm:ptLst>
  <dgm:cxnLst>
    <dgm:cxn modelId="{F2590711-9A3E-45A4-BF04-B41AC57288BF}" srcId="{625F8CF0-4504-4ECB-8231-4EBF0278FE49}" destId="{0EE6F383-1829-4BBD-9A89-A0EA712ED0FE}" srcOrd="0" destOrd="0" parTransId="{DB5D72B8-5F40-4D6F-B13C-2F4B3CFAA3B3}" sibTransId="{5D4BEF66-D5EE-4A77-BA22-4BB7B418E4CE}"/>
    <dgm:cxn modelId="{B306E225-BEE8-480E-A364-F55826619151}" srcId="{625F8CF0-4504-4ECB-8231-4EBF0278FE49}" destId="{2FDADE6F-CB3F-4AE6-8982-684365E8ADBD}" srcOrd="1" destOrd="0" parTransId="{E8899724-4751-40F2-A2A9-A8CBA859A0F4}" sibTransId="{97CFFFB1-C0BC-4B09-913D-EC46EB301898}"/>
    <dgm:cxn modelId="{9FC4352F-B37B-4DA6-B2B6-9E672AEB97F3}" type="presOf" srcId="{625F8CF0-4504-4ECB-8231-4EBF0278FE49}" destId="{59828533-5546-40F3-BAD2-1CA1044A0B64}" srcOrd="0" destOrd="0" presId="urn:microsoft.com/office/officeart/2005/8/layout/hChevron3"/>
    <dgm:cxn modelId="{9EC15A5F-4A9B-4A11-8989-16427A3C5E8C}" type="presOf" srcId="{2FDADE6F-CB3F-4AE6-8982-684365E8ADBD}" destId="{468B4480-34CD-4997-9F6B-2196D6114E0E}" srcOrd="0" destOrd="0" presId="urn:microsoft.com/office/officeart/2005/8/layout/hChevron3"/>
    <dgm:cxn modelId="{C4817F7A-DE75-4BA1-9B2D-E5DA2F1CC35D}" type="presOf" srcId="{D9ACE7BF-3E96-4269-AA26-5DF561108E1A}" destId="{E8716B41-D4EA-4C19-A2AD-FB871FEC2B6C}" srcOrd="0" destOrd="0" presId="urn:microsoft.com/office/officeart/2005/8/layout/hChevron3"/>
    <dgm:cxn modelId="{EEEB637D-C0AE-4013-849B-7D7F685C40C8}" srcId="{625F8CF0-4504-4ECB-8231-4EBF0278FE49}" destId="{47A89173-DB96-4A86-B75D-01212DE1A64B}" srcOrd="2" destOrd="0" parTransId="{2FB33732-1844-40E6-9012-D43AC3413C71}" sibTransId="{F3AAA990-CB48-463E-B9F0-CC07838B3502}"/>
    <dgm:cxn modelId="{849CD4AC-A24D-4516-9F19-DFCAB12F91D2}" type="presOf" srcId="{47A89173-DB96-4A86-B75D-01212DE1A64B}" destId="{F5457D1C-4EE2-4B58-8069-31794885CDD4}" srcOrd="0" destOrd="0" presId="urn:microsoft.com/office/officeart/2005/8/layout/hChevron3"/>
    <dgm:cxn modelId="{986050D1-80D0-419C-B782-3947110D81A2}" srcId="{625F8CF0-4504-4ECB-8231-4EBF0278FE49}" destId="{D9ACE7BF-3E96-4269-AA26-5DF561108E1A}" srcOrd="3" destOrd="0" parTransId="{837BBB3F-9098-4A3E-9592-0D358F0810EF}" sibTransId="{CBAA65B7-6F10-4AED-BD94-63F90AF14F15}"/>
    <dgm:cxn modelId="{F1572AFD-E900-4B1E-842B-F0F4534B03B0}" type="presOf" srcId="{0EE6F383-1829-4BBD-9A89-A0EA712ED0FE}" destId="{E0BAD33D-1F14-41F7-B89E-21D0B308F589}" srcOrd="0" destOrd="0" presId="urn:microsoft.com/office/officeart/2005/8/layout/hChevron3"/>
    <dgm:cxn modelId="{DD7AE474-33EF-4CAE-BF0A-D193639FD241}" type="presParOf" srcId="{59828533-5546-40F3-BAD2-1CA1044A0B64}" destId="{E0BAD33D-1F14-41F7-B89E-21D0B308F589}" srcOrd="0" destOrd="0" presId="urn:microsoft.com/office/officeart/2005/8/layout/hChevron3"/>
    <dgm:cxn modelId="{C19AE90F-F1B3-4191-B733-8EE578C0F6DB}" type="presParOf" srcId="{59828533-5546-40F3-BAD2-1CA1044A0B64}" destId="{D2C37382-0CD8-43EA-89AC-D0F847C31E51}" srcOrd="1" destOrd="0" presId="urn:microsoft.com/office/officeart/2005/8/layout/hChevron3"/>
    <dgm:cxn modelId="{4B8FA183-8A50-421A-9799-6B851489BFEB}" type="presParOf" srcId="{59828533-5546-40F3-BAD2-1CA1044A0B64}" destId="{468B4480-34CD-4997-9F6B-2196D6114E0E}" srcOrd="2" destOrd="0" presId="urn:microsoft.com/office/officeart/2005/8/layout/hChevron3"/>
    <dgm:cxn modelId="{3EBB3B7D-9F4E-47FB-887B-3F2542EAABA2}" type="presParOf" srcId="{59828533-5546-40F3-BAD2-1CA1044A0B64}" destId="{05320372-CD1D-4238-8BDE-7B8CA36C592A}" srcOrd="3" destOrd="0" presId="urn:microsoft.com/office/officeart/2005/8/layout/hChevron3"/>
    <dgm:cxn modelId="{566B27A8-45BB-4C86-B633-504BA746F2AE}" type="presParOf" srcId="{59828533-5546-40F3-BAD2-1CA1044A0B64}" destId="{F5457D1C-4EE2-4B58-8069-31794885CDD4}" srcOrd="4" destOrd="0" presId="urn:microsoft.com/office/officeart/2005/8/layout/hChevron3"/>
    <dgm:cxn modelId="{1870AB86-337A-4CD0-9F2E-5C13DD7BDC54}" type="presParOf" srcId="{59828533-5546-40F3-BAD2-1CA1044A0B64}" destId="{278A53E7-1DB5-4D6E-BE50-31004BFA7B55}" srcOrd="5" destOrd="0" presId="urn:microsoft.com/office/officeart/2005/8/layout/hChevron3"/>
    <dgm:cxn modelId="{F6B54941-23A6-4EB9-B5DD-CB611F34A7E4}" type="presParOf" srcId="{59828533-5546-40F3-BAD2-1CA1044A0B64}" destId="{E8716B41-D4EA-4C19-A2AD-FB871FEC2B6C}"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AD33D-1F14-41F7-B89E-21D0B308F589}">
      <dsp:nvSpPr>
        <dsp:cNvPr id="0" name=""/>
        <dsp:cNvSpPr/>
      </dsp:nvSpPr>
      <dsp:spPr>
        <a:xfrm>
          <a:off x="2411" y="1779171"/>
          <a:ext cx="2419052" cy="967620"/>
        </a:xfrm>
        <a:prstGeom prst="homePlate">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0678" tIns="45339" rIns="22670" bIns="45339" numCol="1" spcCol="1270" anchor="ctr" anchorCtr="0">
          <a:noAutofit/>
        </a:bodyPr>
        <a:lstStyle/>
        <a:p>
          <a:pPr marL="0" lvl="0" indent="0" algn="ctr" defTabSz="755650">
            <a:lnSpc>
              <a:spcPct val="90000"/>
            </a:lnSpc>
            <a:spcBef>
              <a:spcPct val="0"/>
            </a:spcBef>
            <a:spcAft>
              <a:spcPct val="35000"/>
            </a:spcAft>
            <a:buNone/>
          </a:pPr>
          <a:r>
            <a:rPr lang="en-GB" sz="1700" b="1" kern="1200" noProof="0"/>
            <a:t>Obtención</a:t>
          </a:r>
        </a:p>
      </dsp:txBody>
      <dsp:txXfrm>
        <a:off x="2411" y="1779171"/>
        <a:ext cx="2177147" cy="967620"/>
      </dsp:txXfrm>
    </dsp:sp>
    <dsp:sp modelId="{468B4480-34CD-4997-9F6B-2196D6114E0E}">
      <dsp:nvSpPr>
        <dsp:cNvPr id="0" name=""/>
        <dsp:cNvSpPr/>
      </dsp:nvSpPr>
      <dsp:spPr>
        <a:xfrm>
          <a:off x="1937652" y="1779171"/>
          <a:ext cx="2419052" cy="967620"/>
        </a:xfrm>
        <a:prstGeom prst="chevron">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GB" sz="1700" b="1" kern="1200" noProof="0"/>
            <a:t>Procesamiento</a:t>
          </a:r>
        </a:p>
      </dsp:txBody>
      <dsp:txXfrm>
        <a:off x="2421462" y="1779171"/>
        <a:ext cx="1451432" cy="967620"/>
      </dsp:txXfrm>
    </dsp:sp>
    <dsp:sp modelId="{F5457D1C-4EE2-4B58-8069-31794885CDD4}">
      <dsp:nvSpPr>
        <dsp:cNvPr id="0" name=""/>
        <dsp:cNvSpPr/>
      </dsp:nvSpPr>
      <dsp:spPr>
        <a:xfrm>
          <a:off x="3872894" y="1779171"/>
          <a:ext cx="2419052" cy="967620"/>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GB" sz="1700" b="1" kern="1200" noProof="0"/>
            <a:t>Análisis</a:t>
          </a:r>
        </a:p>
      </dsp:txBody>
      <dsp:txXfrm>
        <a:off x="4356704" y="1779171"/>
        <a:ext cx="1451432" cy="967620"/>
      </dsp:txXfrm>
    </dsp:sp>
    <dsp:sp modelId="{E8716B41-D4EA-4C19-A2AD-FB871FEC2B6C}">
      <dsp:nvSpPr>
        <dsp:cNvPr id="0" name=""/>
        <dsp:cNvSpPr/>
      </dsp:nvSpPr>
      <dsp:spPr>
        <a:xfrm>
          <a:off x="5808136" y="1779171"/>
          <a:ext cx="2419052" cy="967620"/>
        </a:xfrm>
        <a:prstGeom prst="chevron">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45339" rIns="22670" bIns="45339" numCol="1" spcCol="1270" anchor="ctr" anchorCtr="0">
          <a:noAutofit/>
        </a:bodyPr>
        <a:lstStyle/>
        <a:p>
          <a:pPr marL="0" lvl="0" indent="0" algn="ctr" defTabSz="755650">
            <a:lnSpc>
              <a:spcPct val="90000"/>
            </a:lnSpc>
            <a:spcBef>
              <a:spcPct val="0"/>
            </a:spcBef>
            <a:spcAft>
              <a:spcPct val="35000"/>
            </a:spcAft>
            <a:buNone/>
          </a:pPr>
          <a:r>
            <a:rPr lang="en-GB" sz="1700" b="1" kern="1200" noProof="0"/>
            <a:t>Presentación</a:t>
          </a:r>
        </a:p>
      </dsp:txBody>
      <dsp:txXfrm>
        <a:off x="6291946" y="1779171"/>
        <a:ext cx="1451432" cy="967620"/>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C48BC7-8A05-4CF5-B7E9-1CE8C11A5071}" type="datetimeFigureOut">
              <a:rPr lang="en-GB" smtClean="0"/>
              <a:t>21/07/2021</a:t>
            </a:fld>
            <a:endParaRPr lang="es-E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ADFBB1-7B02-4717-AEA4-A0D2A92F6065}" type="slidenum">
              <a:rPr lang="en-GB" smtClean="0"/>
              <a:t>‹#›</a:t>
            </a:fld>
            <a:endParaRPr lang="es-ES"/>
          </a:p>
        </p:txBody>
      </p:sp>
    </p:spTree>
    <p:extLst>
      <p:ext uri="{BB962C8B-B14F-4D97-AF65-F5344CB8AC3E}">
        <p14:creationId xmlns:p14="http://schemas.microsoft.com/office/powerpoint/2010/main" val="237759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howtogeek.com/165845/more-than-headsets-5-things-you-can-do-with-bluetooth/" TargetMode="External"/><Relationship Id="rId2" Type="http://schemas.openxmlformats.org/officeDocument/2006/relationships/slide" Target="../slides/slide54.xml"/><Relationship Id="rId1" Type="http://schemas.openxmlformats.org/officeDocument/2006/relationships/notesMaster" Target="../notesMasters/notesMaster1.xml"/><Relationship Id="rId4" Type="http://schemas.openxmlformats.org/officeDocument/2006/relationships/hyperlink" Target="https://www.howtogeek.com/137862/htg-explains-how-gps-actually-works/"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www.howtogeek.com/165845/more-than-headsets-5-things-you-can-do-with-bluetooth/" TargetMode="External"/><Relationship Id="rId2" Type="http://schemas.openxmlformats.org/officeDocument/2006/relationships/slide" Target="../slides/slide55.xml"/><Relationship Id="rId1" Type="http://schemas.openxmlformats.org/officeDocument/2006/relationships/notesMaster" Target="../notesMasters/notesMaster1.xml"/><Relationship Id="rId4" Type="http://schemas.openxmlformats.org/officeDocument/2006/relationships/hyperlink" Target="https://www.howtogeek.com/137862/htg-explains-how-gps-actually-works/" TargetMode="Externa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howtogeek.com/165845/more-than-headsets-5-things-you-can-do-with-bluetooth/" TargetMode="External"/><Relationship Id="rId2" Type="http://schemas.openxmlformats.org/officeDocument/2006/relationships/slide" Target="../slides/slide59.xml"/><Relationship Id="rId1" Type="http://schemas.openxmlformats.org/officeDocument/2006/relationships/notesMaster" Target="../notesMasters/notesMaster1.xml"/><Relationship Id="rId4" Type="http://schemas.openxmlformats.org/officeDocument/2006/relationships/hyperlink" Target="https://www.howtogeek.com/137862/htg-explains-how-gps-actually-work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1</a:t>
            </a:fld>
            <a:endParaRPr lang="es-ES"/>
          </a:p>
        </p:txBody>
      </p:sp>
    </p:spTree>
    <p:extLst>
      <p:ext uri="{BB962C8B-B14F-4D97-AF65-F5344CB8AC3E}">
        <p14:creationId xmlns:p14="http://schemas.microsoft.com/office/powerpoint/2010/main" val="1910128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las dos siguientes diapositivas se exponen, en términos generales, los requisitos para la presentación de pruebas y se explican las diferencias y los desafíos relacionados con las pruebas electrónicas.</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solidFill>
                  <a:prstClr val="black"/>
                </a:solidFill>
              </a:rPr>
              <a:pPr/>
              <a:t>10</a:t>
            </a:fld>
            <a:endParaRPr lang="es-ES" altLang="en-US">
              <a:solidFill>
                <a:prstClr val="black"/>
              </a:solidFill>
            </a:endParaRPr>
          </a:p>
        </p:txBody>
      </p:sp>
    </p:spTree>
    <p:extLst>
      <p:ext uri="{BB962C8B-B14F-4D97-AF65-F5344CB8AC3E}">
        <p14:creationId xmlns:p14="http://schemas.microsoft.com/office/powerpoint/2010/main" val="17768957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latin typeface="+mn-lt"/>
              </a:rPr>
              <a:t>No es necesario volver a revisar las listas completas de tipos y fuentes de pruebas que se señalaron en la sección sobre tecnología de este curso.  El formador deberá repasar la lista creada al principio de la sesión.</a:t>
            </a:r>
          </a:p>
          <a:p>
            <a:r>
              <a:rPr lang="es-ES" sz="1200" kern="1200" dirty="0">
                <a:solidFill>
                  <a:schemeClr val="tx1"/>
                </a:solidFill>
                <a:latin typeface="+mn-lt"/>
              </a:rPr>
              <a:t>Las fuentes cubren cualquier dispositivo electrónico.  El formador podría señalar en esta fase la importancia de las pruebas electrónicas procedentes de diferentes dispositivos y el papel que han desempeñado en los casos. </a:t>
            </a:r>
          </a:p>
          <a:p>
            <a:r>
              <a:rPr lang="es-ES" sz="1200" kern="1200" dirty="0">
                <a:solidFill>
                  <a:schemeClr val="tx1"/>
                </a:solidFill>
                <a:latin typeface="+mn-lt"/>
              </a:rPr>
              <a:t>Los tipos de pruebas que deben cubrirse son los que implican:</a:t>
            </a:r>
          </a:p>
          <a:p>
            <a:r>
              <a:rPr lang="es-ES" sz="1200" kern="1200" dirty="0">
                <a:solidFill>
                  <a:schemeClr val="tx1"/>
                </a:solidFill>
                <a:latin typeface="+mn-lt"/>
              </a:rPr>
              <a:t>Datos estáticos</a:t>
            </a:r>
          </a:p>
          <a:p>
            <a:r>
              <a:rPr lang="es-ES" sz="1200" kern="1200" dirty="0">
                <a:solidFill>
                  <a:schemeClr val="tx1"/>
                </a:solidFill>
                <a:latin typeface="+mn-lt"/>
              </a:rPr>
              <a:t>Datos en vivo</a:t>
            </a:r>
          </a:p>
          <a:p>
            <a:r>
              <a:rPr lang="es-ES" sz="1200" kern="1200" dirty="0">
                <a:solidFill>
                  <a:schemeClr val="tx1"/>
                </a:solidFill>
                <a:latin typeface="+mn-lt"/>
              </a:rPr>
              <a:t>Datos de Internet</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11</a:t>
            </a:fld>
            <a:endParaRPr lang="es-ES" altLang="en-US"/>
          </a:p>
        </p:txBody>
      </p:sp>
    </p:spTree>
    <p:extLst>
      <p:ext uri="{BB962C8B-B14F-4D97-AF65-F5344CB8AC3E}">
        <p14:creationId xmlns:p14="http://schemas.microsoft.com/office/powerpoint/2010/main" val="2869887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latin typeface="+mn-lt"/>
              </a:rPr>
              <a:t>No es necesario volver a revisar las listas completas de tipos y fuentes de pruebas que se señalaron en la sección sobre tecnología de este curso.  El formador deberá repasar la lista creada al principio de la sesión.</a:t>
            </a:r>
          </a:p>
          <a:p>
            <a:r>
              <a:rPr lang="es-ES" sz="1200" kern="1200" dirty="0">
                <a:solidFill>
                  <a:schemeClr val="tx1"/>
                </a:solidFill>
                <a:latin typeface="+mn-lt"/>
              </a:rPr>
              <a:t>Las fuentes cubren cualquier dispositivo electrónico.  El formador podría señalar en esta fase la importancia de las pruebas electrónicas procedentes de diferentes dispositivos y el papel que han desempeñado en los casos. </a:t>
            </a:r>
          </a:p>
          <a:p>
            <a:r>
              <a:rPr lang="es-ES" sz="1200" kern="1200" dirty="0">
                <a:solidFill>
                  <a:schemeClr val="tx1"/>
                </a:solidFill>
                <a:latin typeface="+mn-lt"/>
              </a:rPr>
              <a:t>Los tipos de pruebas que deben cubrirse son los que implican:</a:t>
            </a:r>
          </a:p>
          <a:p>
            <a:r>
              <a:rPr lang="es-ES" sz="1200" kern="1200" dirty="0">
                <a:solidFill>
                  <a:schemeClr val="tx1"/>
                </a:solidFill>
                <a:latin typeface="+mn-lt"/>
              </a:rPr>
              <a:t>Datos estáticos</a:t>
            </a:r>
          </a:p>
          <a:p>
            <a:r>
              <a:rPr lang="es-ES" sz="1200" kern="1200" dirty="0">
                <a:solidFill>
                  <a:schemeClr val="tx1"/>
                </a:solidFill>
                <a:latin typeface="+mn-lt"/>
              </a:rPr>
              <a:t>Datos en vivo</a:t>
            </a:r>
          </a:p>
          <a:p>
            <a:r>
              <a:rPr lang="es-ES" sz="1200" kern="1200" dirty="0">
                <a:solidFill>
                  <a:schemeClr val="tx1"/>
                </a:solidFill>
                <a:latin typeface="+mn-lt"/>
              </a:rPr>
              <a:t>Datos de Internet</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12</a:t>
            </a:fld>
            <a:endParaRPr lang="es-ES" altLang="en-US"/>
          </a:p>
        </p:txBody>
      </p:sp>
    </p:spTree>
    <p:extLst>
      <p:ext uri="{BB962C8B-B14F-4D97-AF65-F5344CB8AC3E}">
        <p14:creationId xmlns:p14="http://schemas.microsoft.com/office/powerpoint/2010/main" val="4189386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latin typeface="+mn-lt"/>
              </a:rPr>
              <a:t>Con esta diapositiva se reduce el número de diapositivas existentes en el paquete de diapositivas - y también se concretan las fuentes de pruebas </a:t>
            </a:r>
          </a:p>
          <a:p>
            <a:r>
              <a:rPr lang="es-ES" sz="1200" kern="1200" dirty="0">
                <a:solidFill>
                  <a:schemeClr val="tx1"/>
                </a:solidFill>
                <a:latin typeface="+mn-lt"/>
              </a:rPr>
              <a:t>De arriba a abajo, de izquierda a derecha - PC, portátil, servidor, disco duro, disco </a:t>
            </a:r>
            <a:r>
              <a:rPr lang="es-ES" sz="1200" kern="1200" dirty="0" err="1">
                <a:solidFill>
                  <a:schemeClr val="tx1"/>
                </a:solidFill>
                <a:latin typeface="+mn-lt"/>
              </a:rPr>
              <a:t>blu-ray</a:t>
            </a:r>
            <a:r>
              <a:rPr lang="es-ES" sz="1200" kern="1200" dirty="0">
                <a:solidFill>
                  <a:schemeClr val="tx1"/>
                </a:solidFill>
                <a:latin typeface="+mn-lt"/>
              </a:rPr>
              <a:t>, tarjeta </a:t>
            </a:r>
            <a:r>
              <a:rPr lang="es-ES" sz="1200" kern="1200" dirty="0" err="1">
                <a:solidFill>
                  <a:schemeClr val="tx1"/>
                </a:solidFill>
                <a:latin typeface="+mn-lt"/>
              </a:rPr>
              <a:t>micro-sd</a:t>
            </a:r>
            <a:r>
              <a:rPr lang="es-ES" sz="1200" kern="1200" dirty="0">
                <a:solidFill>
                  <a:schemeClr val="tx1"/>
                </a:solidFill>
                <a:latin typeface="+mn-lt"/>
              </a:rPr>
              <a:t>, unidad </a:t>
            </a:r>
            <a:r>
              <a:rPr lang="es-ES" sz="1200" kern="1200" dirty="0" err="1">
                <a:solidFill>
                  <a:schemeClr val="tx1"/>
                </a:solidFill>
                <a:latin typeface="+mn-lt"/>
              </a:rPr>
              <a:t>usb</a:t>
            </a:r>
            <a:r>
              <a:rPr lang="es-ES" sz="1200" kern="1200" dirty="0">
                <a:solidFill>
                  <a:schemeClr val="tx1"/>
                </a:solidFill>
                <a:latin typeface="+mn-lt"/>
              </a:rPr>
              <a:t>,</a:t>
            </a:r>
          </a:p>
          <a:p>
            <a:r>
              <a:rPr lang="es-ES" sz="1200" kern="1200" dirty="0">
                <a:solidFill>
                  <a:schemeClr val="tx1"/>
                </a:solidFill>
                <a:latin typeface="+mn-lt"/>
              </a:rPr>
              <a:t>dispositivos </a:t>
            </a:r>
            <a:r>
              <a:rPr lang="es-ES" sz="1200" kern="1200" dirty="0" err="1">
                <a:solidFill>
                  <a:schemeClr val="tx1"/>
                </a:solidFill>
                <a:latin typeface="+mn-lt"/>
              </a:rPr>
              <a:t>usb</a:t>
            </a:r>
            <a:r>
              <a:rPr lang="es-ES" sz="1200" kern="1200" dirty="0">
                <a:solidFill>
                  <a:schemeClr val="tx1"/>
                </a:solidFill>
                <a:latin typeface="+mn-lt"/>
              </a:rPr>
              <a:t> ponibles, copias de seguridad en cinta, impresora, escáner, lector de tarjetas, fax, máquina de etiquetas</a:t>
            </a:r>
          </a:p>
          <a:p>
            <a:r>
              <a:rPr lang="es-ES" sz="1200" kern="1200" dirty="0">
                <a:solidFill>
                  <a:schemeClr val="tx1"/>
                </a:solidFill>
                <a:latin typeface="+mn-lt"/>
              </a:rPr>
              <a:t>Tableta, teléfono o teléfono inteligente, cámara, dispositivo de grabación portátil, bolígrafo con cámara oculta, cámara de vídeo, vídeo VHS</a:t>
            </a:r>
          </a:p>
          <a:p>
            <a:r>
              <a:rPr lang="es-ES" sz="1200" kern="1200" dirty="0">
                <a:solidFill>
                  <a:schemeClr val="tx1"/>
                </a:solidFill>
                <a:latin typeface="+mn-lt"/>
              </a:rPr>
              <a:t>Grabadora de voz, CCTV, </a:t>
            </a:r>
            <a:r>
              <a:rPr lang="es-ES" sz="1200" kern="1200" dirty="0" err="1">
                <a:solidFill>
                  <a:schemeClr val="tx1"/>
                </a:solidFill>
                <a:latin typeface="+mn-lt"/>
              </a:rPr>
              <a:t>ipod</a:t>
            </a:r>
            <a:r>
              <a:rPr lang="es-ES" sz="1200" kern="1200" dirty="0">
                <a:solidFill>
                  <a:schemeClr val="tx1"/>
                </a:solidFill>
                <a:latin typeface="+mn-lt"/>
              </a:rPr>
              <a:t>/reproductor de música, consola de juegos, dispositivo de almacenamiento en red externo, enrutador, cortafuegos, punto de acceso inalámbrico</a:t>
            </a:r>
          </a:p>
          <a:p>
            <a:endParaRPr lang="es-ES" sz="1200" kern="1200" dirty="0">
              <a:solidFill>
                <a:schemeClr val="tx1"/>
              </a:solidFill>
              <a:latin typeface="+mn-lt"/>
              <a:ea typeface="MS PGothic" pitchFamily="34" charset="-128"/>
              <a:cs typeface="ＭＳ Ｐゴシック" charset="0"/>
            </a:endParaRPr>
          </a:p>
          <a:p>
            <a:r>
              <a:rPr lang="es-ES" sz="1200" kern="1200" dirty="0">
                <a:solidFill>
                  <a:schemeClr val="tx1"/>
                </a:solidFill>
                <a:latin typeface="+mn-lt"/>
              </a:rPr>
              <a:t>A continuación, se presentan las descripciones en caso de que sean necesarias -</a:t>
            </a:r>
          </a:p>
          <a:p>
            <a:r>
              <a:rPr lang="es-ES" sz="1200" kern="1200" dirty="0">
                <a:solidFill>
                  <a:schemeClr val="tx1"/>
                </a:solidFill>
                <a:effectLst/>
                <a:latin typeface="+mn-lt"/>
              </a:rPr>
              <a:t>Servidor: es un ordenador o dispositivo que proporciona información o servicios a otros </a:t>
            </a:r>
            <a:r>
              <a:rPr lang="es-ES" dirty="0"/>
              <a:t> </a:t>
            </a:r>
            <a:r>
              <a:rPr lang="es-ES" sz="1200" kern="1200" dirty="0">
                <a:solidFill>
                  <a:schemeClr val="tx1"/>
                </a:solidFill>
                <a:effectLst/>
                <a:latin typeface="+mn-lt"/>
              </a:rPr>
              <a:t>ordenadores de una red. Con el software adecuado, cualquier ordenador conectado a la red puede</a:t>
            </a:r>
          </a:p>
          <a:p>
            <a:r>
              <a:rPr lang="es-ES" sz="1200" kern="1200" dirty="0">
                <a:solidFill>
                  <a:schemeClr val="tx1"/>
                </a:solidFill>
                <a:effectLst/>
                <a:latin typeface="+mn-lt"/>
              </a:rPr>
              <a:t>configurarse como servidor. En la mayoría de los casos, un servidor será un potente ordenador específico diseñado para</a:t>
            </a:r>
            <a:r>
              <a:rPr lang="es-ES" dirty="0"/>
              <a:t> </a:t>
            </a:r>
            <a:r>
              <a:rPr lang="es-ES" sz="1200" kern="1200" dirty="0">
                <a:solidFill>
                  <a:schemeClr val="tx1"/>
                </a:solidFill>
                <a:effectLst/>
                <a:latin typeface="+mn-lt"/>
              </a:rPr>
              <a:t>estar “siempre disponible”. Un ordenador puede ejecutar varios servicios, por ejemplo, un servidor web, un servidor</a:t>
            </a:r>
            <a:r>
              <a:rPr lang="es-ES" dirty="0"/>
              <a:t> </a:t>
            </a:r>
            <a:r>
              <a:rPr lang="es-ES" sz="1200" kern="1200" dirty="0">
                <a:solidFill>
                  <a:schemeClr val="tx1"/>
                </a:solidFill>
                <a:effectLst/>
                <a:latin typeface="+mn-lt"/>
              </a:rPr>
              <a:t>de correo electrónico, un servidor de archivos, un servidor de impresión, etc.). En la realidad empresarial, a menudo tiene sentido ejecutar diferentes servicios en</a:t>
            </a:r>
            <a:r>
              <a:rPr lang="es-ES" dirty="0"/>
              <a:t> </a:t>
            </a:r>
            <a:r>
              <a:rPr lang="es-ES" sz="1200" kern="1200" dirty="0">
                <a:solidFill>
                  <a:schemeClr val="tx1"/>
                </a:solidFill>
                <a:effectLst/>
                <a:latin typeface="+mn-lt"/>
              </a:rPr>
              <a:t>diferentes máquinas por razones de seguridad y para minimizar el impacto de cualquier fallo.</a:t>
            </a:r>
          </a:p>
          <a:p>
            <a:endParaRPr lang="es-ES" sz="1200" kern="1200" dirty="0">
              <a:solidFill>
                <a:schemeClr val="tx1"/>
              </a:solidFill>
              <a:latin typeface="+mn-lt"/>
              <a:ea typeface="MS PGothic" pitchFamily="34" charset="-128"/>
              <a:cs typeface="ＭＳ Ｐゴシック" charset="0"/>
            </a:endParaRPr>
          </a:p>
          <a:p>
            <a:r>
              <a:rPr lang="es-ES" sz="1200" kern="1200" dirty="0">
                <a:solidFill>
                  <a:schemeClr val="tx1"/>
                </a:solidFill>
                <a:effectLst/>
                <a:latin typeface="+mn-lt"/>
              </a:rPr>
              <a:t>Los discos duros (HDD) son los principales dispositivos de almacenamiento de los sistemas informáticos. Constan de una placa</a:t>
            </a:r>
            <a:r>
              <a:rPr lang="es-ES" dirty="0"/>
              <a:t> </a:t>
            </a:r>
            <a:r>
              <a:rPr lang="es-ES" sz="1200" kern="1200" dirty="0">
                <a:solidFill>
                  <a:schemeClr val="tx1"/>
                </a:solidFill>
                <a:effectLst/>
                <a:latin typeface="+mn-lt"/>
              </a:rPr>
              <a:t>de circuito, conexiones de datos y alimentación. En el interior de la unidad de disco duro hay platos (es decir, placas o discos)</a:t>
            </a:r>
            <a:r>
              <a:rPr lang="es-ES" dirty="0"/>
              <a:t> </a:t>
            </a:r>
            <a:r>
              <a:rPr lang="es-ES" sz="1200" kern="1200" dirty="0">
                <a:solidFill>
                  <a:schemeClr val="tx1"/>
                </a:solidFill>
                <a:effectLst/>
                <a:latin typeface="+mn-lt"/>
              </a:rPr>
              <a:t>de cerámica, metal o vidrio cargados magnéticamente que giran a gran velocidad. Un brazo</a:t>
            </a:r>
            <a:r>
              <a:rPr lang="es-ES" dirty="0"/>
              <a:t> </a:t>
            </a:r>
            <a:r>
              <a:rPr lang="es-ES" sz="1200" kern="1200" dirty="0">
                <a:solidFill>
                  <a:schemeClr val="tx1"/>
                </a:solidFill>
                <a:effectLst/>
                <a:latin typeface="+mn-lt"/>
              </a:rPr>
              <a:t>recorre la superficie del plato como en los antiguos tocadiscos y "escribe" los datos en</a:t>
            </a:r>
            <a:r>
              <a:rPr lang="es-ES" dirty="0"/>
              <a:t> </a:t>
            </a:r>
            <a:r>
              <a:rPr lang="es-ES" sz="1200" kern="1200" dirty="0">
                <a:solidFill>
                  <a:schemeClr val="tx1"/>
                </a:solidFill>
                <a:effectLst/>
                <a:latin typeface="+mn-lt"/>
              </a:rPr>
              <a:t>el disco. No es inusual descubrir durante una búsqueda unidades de disco duro separadas que no están</a:t>
            </a:r>
            <a:r>
              <a:rPr lang="es-ES" dirty="0"/>
              <a:t> </a:t>
            </a:r>
            <a:r>
              <a:rPr lang="es-ES" sz="1200" kern="1200" dirty="0">
                <a:solidFill>
                  <a:schemeClr val="tx1"/>
                </a:solidFill>
                <a:effectLst/>
                <a:latin typeface="+mn-lt"/>
              </a:rPr>
              <a:t>conectadas o instaladas en un sistema informático. Normalmente, la unidad de disco duro de los ordenadores de sobremesa</a:t>
            </a:r>
            <a:r>
              <a:rPr lang="es-ES" dirty="0"/>
              <a:t> </a:t>
            </a:r>
            <a:r>
              <a:rPr lang="es-ES" sz="1200" kern="1200" dirty="0">
                <a:solidFill>
                  <a:schemeClr val="tx1"/>
                </a:solidFill>
                <a:effectLst/>
                <a:latin typeface="+mn-lt"/>
              </a:rPr>
              <a:t>mide 8,9 cm (3,5 pulgadas) y la de los portátiles 6,35 cm (2,5 pulgadas).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rPr>
              <a:t>Los discos de estado sólido (SSD) tienen una estructura diferente a la de los discos duros y son cada vez más populares.</a:t>
            </a:r>
            <a:r>
              <a:rPr lang="es-ES" dirty="0"/>
              <a:t> </a:t>
            </a:r>
            <a:r>
              <a:rPr lang="es-ES" sz="1200" kern="1200" dirty="0">
                <a:solidFill>
                  <a:schemeClr val="tx1"/>
                </a:solidFill>
                <a:effectLst/>
                <a:latin typeface="+mn-lt"/>
              </a:rPr>
              <a:t>En lugar de almacenar los datos en platos, los discos de estado sólido almacenan los datos mediante microchips y</a:t>
            </a:r>
            <a:r>
              <a:rPr lang="es-ES" dirty="0"/>
              <a:t> </a:t>
            </a:r>
            <a:r>
              <a:rPr lang="es-ES" sz="1200" kern="1200" dirty="0">
                <a:solidFill>
                  <a:schemeClr val="tx1"/>
                </a:solidFill>
                <a:effectLst/>
                <a:latin typeface="+mn-lt"/>
              </a:rPr>
              <a:t>no tienen partes móviles. Así, es menos probable que se dañen cuando se caen o se golpean y ofrecen</a:t>
            </a:r>
            <a:r>
              <a:rPr lang="es-ES" dirty="0"/>
              <a:t> </a:t>
            </a:r>
            <a:r>
              <a:rPr lang="es-ES" sz="1200" kern="1200" dirty="0">
                <a:solidFill>
                  <a:schemeClr val="tx1"/>
                </a:solidFill>
                <a:effectLst/>
                <a:latin typeface="+mn-lt"/>
              </a:rPr>
              <a:t>un acceso más rápido a los datos.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rPr>
              <a:t>Los discos compactos (CD), los discos de vídeo digital4 (DVD) y los discos Blu-ray (BD) suelen utilizarse</a:t>
            </a:r>
            <a:r>
              <a:rPr lang="es-ES" dirty="0"/>
              <a:t> </a:t>
            </a:r>
            <a:r>
              <a:rPr lang="es-ES" sz="1200" kern="1200" dirty="0">
                <a:solidFill>
                  <a:schemeClr val="tx1"/>
                </a:solidFill>
                <a:effectLst/>
                <a:latin typeface="+mn-lt"/>
              </a:rPr>
              <a:t>para almacenar grandes archivos de vídeo o audio. Sin embargo, también pueden contener grandes cantidades de otros tipos</a:t>
            </a:r>
            <a:r>
              <a:rPr lang="es-ES" dirty="0"/>
              <a:t> </a:t>
            </a:r>
            <a:r>
              <a:rPr lang="es-ES" sz="1200" kern="1200" dirty="0">
                <a:solidFill>
                  <a:schemeClr val="tx1"/>
                </a:solidFill>
                <a:effectLst/>
                <a:latin typeface="+mn-lt"/>
              </a:rPr>
              <a:t>de datos que pueden tener valor probatorio. Aunque su aspecto es muy similar, las capacidades de almacenamiento varían</a:t>
            </a:r>
            <a:r>
              <a:rPr lang="es-ES" dirty="0"/>
              <a:t> </a:t>
            </a:r>
            <a:r>
              <a:rPr lang="es-ES" sz="1200" kern="1200" dirty="0">
                <a:solidFill>
                  <a:schemeClr val="tx1"/>
                </a:solidFill>
                <a:effectLst/>
                <a:latin typeface="+mn-lt"/>
              </a:rPr>
              <a:t>enormemente.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rPr>
              <a:t>Las tarjetas de memoria, también conocidas como tarjetas flash, son también dispositivos para almacenar información digital. Se utilizan</a:t>
            </a:r>
            <a:r>
              <a:rPr lang="es-ES" dirty="0"/>
              <a:t> </a:t>
            </a:r>
            <a:r>
              <a:rPr lang="es-ES" sz="1200" kern="1200" dirty="0">
                <a:solidFill>
                  <a:schemeClr val="tx1"/>
                </a:solidFill>
                <a:effectLst/>
                <a:latin typeface="+mn-lt"/>
              </a:rPr>
              <a:t>en dispositivos como cámaras digitales, teléfonos móviles, ordenadores portátiles, reproductores de música y</a:t>
            </a:r>
            <a:r>
              <a:rPr lang="es-ES" dirty="0"/>
              <a:t> </a:t>
            </a:r>
            <a:r>
              <a:rPr lang="es-ES" sz="1200" kern="1200" dirty="0">
                <a:solidFill>
                  <a:schemeClr val="tx1"/>
                </a:solidFill>
                <a:effectLst/>
                <a:latin typeface="+mn-lt"/>
              </a:rPr>
              <a:t>consolas de juegos. Conservan los datos sin necesidad de alimentación y pueden almacenar enormes cantidades de datos a la vez que</a:t>
            </a:r>
            <a:r>
              <a:rPr lang="es-ES" dirty="0"/>
              <a:t> </a:t>
            </a:r>
            <a:r>
              <a:rPr lang="es-ES" sz="1200" kern="1200" dirty="0">
                <a:solidFill>
                  <a:schemeClr val="tx1"/>
                </a:solidFill>
                <a:effectLst/>
                <a:latin typeface="+mn-lt"/>
              </a:rPr>
              <a:t>son fáciles de ocultar.</a:t>
            </a: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rPr>
              <a:t>El bus serie universal (USB) es el nombre dado a un conjunto de reglas o "protocolo" utilizado para</a:t>
            </a:r>
            <a:r>
              <a:rPr lang="es-ES" dirty="0"/>
              <a:t> </a:t>
            </a:r>
            <a:r>
              <a:rPr lang="es-ES" sz="1200" kern="1200" dirty="0">
                <a:solidFill>
                  <a:schemeClr val="tx1"/>
                </a:solidFill>
                <a:effectLst/>
                <a:latin typeface="+mn-lt"/>
              </a:rPr>
              <a:t>la comunicación, conexión y alimentación de dispositivos que se conectan a los ordenadores. La gama de dispositivos que utilizan este protocolo ha crecido enormemente desde que se introdujo en la década de 1990. A continuación se muestran</a:t>
            </a:r>
            <a:r>
              <a:rPr lang="es-ES" dirty="0"/>
              <a:t> </a:t>
            </a:r>
            <a:r>
              <a:rPr lang="es-ES" sz="1200" kern="1200" dirty="0">
                <a:solidFill>
                  <a:schemeClr val="tx1"/>
                </a:solidFill>
                <a:effectLst/>
                <a:latin typeface="+mn-lt"/>
              </a:rPr>
              <a:t> algunos ejemplos de los dispositivos USB más habituales.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rPr>
              <a:t>Es más probable que los datos almacenados en cinta se encuentren en una empresa que en un entorno doméstico.</a:t>
            </a:r>
            <a:r>
              <a:rPr lang="es-ES" dirty="0"/>
              <a:t> </a:t>
            </a:r>
            <a:r>
              <a:rPr lang="es-ES" sz="1200" kern="1200" dirty="0">
                <a:solidFill>
                  <a:schemeClr val="tx1"/>
                </a:solidFill>
                <a:effectLst/>
                <a:latin typeface="+mn-lt"/>
              </a:rPr>
              <a:t>El tipo más utilizado actualmente es la tecnología "Linear Tape-Open" (LTO), desarrollada en la década de 1990 como un estándar de formato abierto. Las cintas se utilizan normalmente como copia de seguridad y, por tanto, pueden</a:t>
            </a:r>
            <a:r>
              <a:rPr lang="es-ES" dirty="0"/>
              <a:t> </a:t>
            </a:r>
            <a:r>
              <a:rPr lang="es-ES" sz="1200" kern="1200" dirty="0">
                <a:solidFill>
                  <a:schemeClr val="tx1"/>
                </a:solidFill>
                <a:effectLst/>
                <a:latin typeface="+mn-lt"/>
              </a:rPr>
              <a:t>ser útiles en los casos en los que se requiere un análisis histórico o en los que el ordenador original no</a:t>
            </a:r>
            <a:r>
              <a:rPr lang="es-ES" dirty="0"/>
              <a:t> </a:t>
            </a:r>
            <a:r>
              <a:rPr lang="es-ES" sz="1200" kern="1200" dirty="0">
                <a:solidFill>
                  <a:schemeClr val="tx1"/>
                </a:solidFill>
                <a:effectLst/>
                <a:latin typeface="+mn-lt"/>
              </a:rPr>
              <a:t>está disponible.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rPr>
              <a:t>Los periféricos son dispositivos que no forman parte del ordenador, pero que se conectan</a:t>
            </a:r>
            <a:r>
              <a:rPr lang="es-ES" dirty="0"/>
              <a:t> </a:t>
            </a:r>
            <a:r>
              <a:rPr lang="es-ES" sz="1200" kern="1200" dirty="0">
                <a:solidFill>
                  <a:schemeClr val="tx1"/>
                </a:solidFill>
                <a:effectLst/>
                <a:latin typeface="+mn-lt"/>
              </a:rPr>
              <a:t>a él para aumentar su gama de funciones. Algunos ejemplos de dispositivos periféricos son: escáneres, impresoras, unidades de cinta, cámaras web, altavoces, micrófonos, calculadoras, faxes, contestadores automáticos y lectores</a:t>
            </a:r>
            <a:r>
              <a:rPr lang="es-ES" dirty="0"/>
              <a:t> </a:t>
            </a:r>
            <a:r>
              <a:rPr lang="es-ES" sz="1200" kern="1200" dirty="0">
                <a:solidFill>
                  <a:schemeClr val="tx1"/>
                </a:solidFill>
                <a:effectLst/>
                <a:latin typeface="+mn-lt"/>
              </a:rPr>
              <a:t>de tarjetas. Muchos de estos dispositivos tienen su propia capacidad de almacenamiento de datos y pueden ser relevantes</a:t>
            </a:r>
            <a:r>
              <a:rPr lang="es-ES" dirty="0"/>
              <a:t> </a:t>
            </a:r>
            <a:r>
              <a:rPr lang="es-ES" sz="1200" kern="1200" dirty="0">
                <a:solidFill>
                  <a:schemeClr val="tx1"/>
                </a:solidFill>
                <a:effectLst/>
                <a:latin typeface="+mn-lt"/>
              </a:rPr>
              <a:t>para determinados tipos de investigación (por ejemplo, la presencia de un lector de tarjetas puede ser relevante en una investigación</a:t>
            </a:r>
            <a:r>
              <a:rPr lang="es-ES" dirty="0"/>
              <a:t> </a:t>
            </a:r>
            <a:r>
              <a:rPr lang="es-ES" sz="1200" kern="1200" dirty="0">
                <a:solidFill>
                  <a:schemeClr val="tx1"/>
                </a:solidFill>
                <a:effectLst/>
                <a:latin typeface="+mn-lt"/>
              </a:rPr>
              <a:t>de clonación de tarjetas de crédito). A continuación se muestran algunas imágenes de algunos de los tipos de periféricos</a:t>
            </a:r>
            <a:r>
              <a:rPr lang="es-ES" dirty="0"/>
              <a:t> </a:t>
            </a:r>
            <a:r>
              <a:rPr lang="es-ES" sz="1200" kern="1200" dirty="0">
                <a:solidFill>
                  <a:schemeClr val="tx1"/>
                </a:solidFill>
                <a:effectLst/>
                <a:latin typeface="+mn-lt"/>
              </a:rPr>
              <a:t>que se pueden encontrar:</a:t>
            </a: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rPr>
              <a:t>Una tableta es un dispositivo que se maneja tocando la pantalla en lugar de utilizar un</a:t>
            </a:r>
            <a:r>
              <a:rPr lang="es-ES" dirty="0"/>
              <a:t> </a:t>
            </a:r>
            <a:r>
              <a:rPr lang="es-ES" sz="1200" kern="1200" dirty="0">
                <a:solidFill>
                  <a:schemeClr val="tx1"/>
                </a:solidFill>
                <a:effectLst/>
                <a:latin typeface="+mn-lt"/>
              </a:rPr>
              <a:t>teclado o un ratón. Normalmente es más grande que un teléfono móvil o un asistente digital personal (PDA). Las tabletas</a:t>
            </a:r>
            <a:r>
              <a:rPr lang="es-ES" dirty="0"/>
              <a:t> </a:t>
            </a:r>
            <a:r>
              <a:rPr lang="es-ES" sz="1200" kern="1200" dirty="0">
                <a:solidFill>
                  <a:schemeClr val="tx1"/>
                </a:solidFill>
                <a:effectLst/>
                <a:latin typeface="+mn-lt"/>
              </a:rPr>
              <a:t>pueden almacenar datos en forma de disco duro o memoria flash, pero, cada vez más, los datos generados por el usuario</a:t>
            </a:r>
            <a:r>
              <a:rPr lang="es-ES" dirty="0"/>
              <a:t> </a:t>
            </a:r>
            <a:r>
              <a:rPr lang="es-ES" sz="1200" kern="1200" dirty="0">
                <a:solidFill>
                  <a:schemeClr val="tx1"/>
                </a:solidFill>
                <a:effectLst/>
                <a:latin typeface="+mn-lt"/>
              </a:rPr>
              <a:t> se almacenan en la nube. Las tabletas se han hecho muy populares en los últimos años. Funcionan con sus propios</a:t>
            </a:r>
            <a:r>
              <a:rPr lang="es-ES" dirty="0"/>
              <a:t> </a:t>
            </a:r>
            <a:r>
              <a:rPr lang="es-ES" sz="1200" kern="1200" dirty="0">
                <a:solidFill>
                  <a:schemeClr val="tx1"/>
                </a:solidFill>
                <a:effectLst/>
                <a:latin typeface="+mn-lt"/>
              </a:rPr>
              <a:t>sistemas operativos y a menudo se conectan a Internet a través de una red de área local inalámbrica</a:t>
            </a:r>
            <a:r>
              <a:rPr lang="es-ES" dirty="0"/>
              <a:t> </a:t>
            </a:r>
            <a:r>
              <a:rPr lang="es-ES" sz="1200" kern="1200" dirty="0">
                <a:solidFill>
                  <a:schemeClr val="tx1"/>
                </a:solidFill>
                <a:effectLst/>
                <a:latin typeface="+mn-lt"/>
              </a:rPr>
              <a:t>(WLAN), de telecomunicaciones móviles de tercera generación (3G) (que ahora se está convirtiendo lentamente en</a:t>
            </a:r>
            <a:r>
              <a:rPr lang="es-ES" dirty="0"/>
              <a:t> </a:t>
            </a:r>
            <a:r>
              <a:rPr lang="es-ES" sz="1200" kern="1200" dirty="0">
                <a:solidFill>
                  <a:schemeClr val="tx1"/>
                </a:solidFill>
                <a:effectLst/>
                <a:latin typeface="+mn-lt"/>
              </a:rPr>
              <a:t>cuarta generación o 4G) o de redes de evolución a largo plazo (LTE).</a:t>
            </a: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rPr>
              <a:t>La época en que el teléfono se utilizaba simplemente para hacer y recibir llamadas ya ha pasado. Hoy en día,</a:t>
            </a:r>
            <a:r>
              <a:rPr lang="es-ES" dirty="0"/>
              <a:t> </a:t>
            </a:r>
            <a:r>
              <a:rPr lang="es-ES" sz="1200" kern="1200" dirty="0">
                <a:solidFill>
                  <a:schemeClr val="tx1"/>
                </a:solidFill>
                <a:effectLst/>
                <a:latin typeface="+mn-lt"/>
              </a:rPr>
              <a:t>los teléfonos móviles o "celulares" se utilizan para muchas otras tareas: enviar y recibir mensajes de texto</a:t>
            </a:r>
            <a:r>
              <a:rPr lang="es-ES" dirty="0"/>
              <a:t> </a:t>
            </a:r>
            <a:r>
              <a:rPr lang="es-ES" sz="1200" kern="1200" dirty="0">
                <a:solidFill>
                  <a:schemeClr val="tx1"/>
                </a:solidFill>
                <a:effectLst/>
                <a:latin typeface="+mn-lt"/>
              </a:rPr>
              <a:t> o multimedia, acceder a Internet y al correo electrónico, jugar, escuchar música y hacer</a:t>
            </a:r>
            <a:r>
              <a:rPr lang="es-ES" dirty="0"/>
              <a:t> </a:t>
            </a:r>
            <a:r>
              <a:rPr lang="es-ES" sz="1200" kern="1200" dirty="0">
                <a:solidFill>
                  <a:schemeClr val="tx1"/>
                </a:solidFill>
                <a:effectLst/>
                <a:latin typeface="+mn-lt"/>
              </a:rPr>
              <a:t>fotografías. Muchos teléfonos móviles modernos son en realidad ordenadores, aunque su conectividad</a:t>
            </a:r>
            <a:r>
              <a:rPr lang="es-ES" dirty="0"/>
              <a:t> </a:t>
            </a:r>
            <a:r>
              <a:rPr lang="es-ES" sz="1200" kern="1200" dirty="0">
                <a:solidFill>
                  <a:schemeClr val="tx1"/>
                </a:solidFill>
                <a:effectLst/>
                <a:latin typeface="+mn-lt"/>
              </a:rPr>
              <a:t>exige que se manejen de forma algo diferente. Es importante tener en cuenta que los diferentes</a:t>
            </a:r>
            <a:r>
              <a:rPr lang="es-ES" dirty="0"/>
              <a:t> </a:t>
            </a:r>
            <a:r>
              <a:rPr lang="es-ES" sz="1200" kern="1200" dirty="0">
                <a:solidFill>
                  <a:schemeClr val="tx1"/>
                </a:solidFill>
                <a:effectLst/>
                <a:latin typeface="+mn-lt"/>
              </a:rPr>
              <a:t>teléfonos tienen diferentes capacidades y la forma en que se conectan (sus "interfaces de conexión") puede</a:t>
            </a:r>
            <a:r>
              <a:rPr lang="es-ES" dirty="0"/>
              <a:t> </a:t>
            </a:r>
            <a:r>
              <a:rPr lang="es-ES" sz="1200" kern="1200" dirty="0">
                <a:solidFill>
                  <a:schemeClr val="tx1"/>
                </a:solidFill>
                <a:effectLst/>
                <a:latin typeface="+mn-lt"/>
              </a:rPr>
              <a:t>requerir un equipo especializado para capturar las pruebas.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rPr>
              <a:t>Las cámaras digitales toman fotografías o vídeos en forma de miles de pequeños puntos de luz</a:t>
            </a:r>
            <a:r>
              <a:rPr lang="es-ES" dirty="0"/>
              <a:t> </a:t>
            </a:r>
            <a:r>
              <a:rPr lang="es-ES" sz="1200" kern="1200" dirty="0">
                <a:solidFill>
                  <a:schemeClr val="tx1"/>
                </a:solidFill>
                <a:effectLst/>
                <a:latin typeface="+mn-lt"/>
              </a:rPr>
              <a:t>llamados píxeles. La mayoría de las cámaras digitales modernas también pueden grabar sonido además de imágenes. Las cámaras digitales pueden almacenar miles de imágenes en pequeñas "tarjetas de memoria" (véase el apartado 2.1.1.3) o en</a:t>
            </a:r>
            <a:r>
              <a:rPr lang="es-ES" dirty="0"/>
              <a:t> </a:t>
            </a:r>
            <a:r>
              <a:rPr lang="es-ES" sz="1200" kern="1200" dirty="0">
                <a:solidFill>
                  <a:schemeClr val="tx1"/>
                </a:solidFill>
                <a:effectLst/>
                <a:latin typeface="+mn-lt"/>
              </a:rPr>
              <a:t>la propia cámara. En el caso de las investigaciones relacionadas con fotografías, puede ser posible demostrar</a:t>
            </a:r>
            <a:r>
              <a:rPr lang="es-ES" dirty="0"/>
              <a:t> </a:t>
            </a:r>
            <a:r>
              <a:rPr lang="es-ES" sz="1200" kern="1200" dirty="0">
                <a:solidFill>
                  <a:schemeClr val="tx1"/>
                </a:solidFill>
                <a:effectLst/>
                <a:latin typeface="+mn-lt"/>
              </a:rPr>
              <a:t>qué cámara tomó una fotografía concreta, ya que a menudo se almacenan determinados metadatos con la imagen15. A continuación se muestran ejemplos de tipos comunes de cámaras digitales, junto con algunas cámaras disfrazadas de otros</a:t>
            </a:r>
            <a:r>
              <a:rPr lang="es-ES" dirty="0"/>
              <a:t> </a:t>
            </a:r>
            <a:r>
              <a:rPr lang="es-ES" sz="1200" kern="1200" dirty="0">
                <a:solidFill>
                  <a:schemeClr val="tx1"/>
                </a:solidFill>
                <a:effectLst/>
                <a:latin typeface="+mn-lt"/>
              </a:rPr>
              <a:t>dispositivos.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rPr>
              <a:t>Una videocámara digital también suele almacenar sus imágenes en soportes extraíbles, pero también puede grabar en un disco duro</a:t>
            </a:r>
            <a:r>
              <a:rPr lang="es-ES" dirty="0"/>
              <a:t> </a:t>
            </a:r>
            <a:r>
              <a:rPr lang="es-ES" sz="1200" kern="1200" dirty="0">
                <a:solidFill>
                  <a:schemeClr val="tx1"/>
                </a:solidFill>
                <a:effectLst/>
                <a:latin typeface="+mn-lt"/>
              </a:rPr>
              <a:t>contenido en la propia cámara. En algunos casos, estas cámaras se parecen mucho a las</a:t>
            </a:r>
            <a:r>
              <a:rPr lang="es-ES" dirty="0"/>
              <a:t> </a:t>
            </a:r>
            <a:r>
              <a:rPr lang="es-ES" sz="1200" kern="1200" dirty="0">
                <a:solidFill>
                  <a:schemeClr val="tx1"/>
                </a:solidFill>
                <a:effectLst/>
                <a:latin typeface="+mn-lt"/>
              </a:rPr>
              <a:t>cámaras fotográficas digitales (teniendo en cuenta que las cámaras fotográficas digitales normalmente también pueden tomar vídeo y una</a:t>
            </a:r>
            <a:r>
              <a:rPr lang="es-ES" dirty="0"/>
              <a:t> </a:t>
            </a:r>
            <a:r>
              <a:rPr lang="es-ES" sz="1200" kern="1200" dirty="0">
                <a:solidFill>
                  <a:schemeClr val="tx1"/>
                </a:solidFill>
                <a:effectLst/>
                <a:latin typeface="+mn-lt"/>
              </a:rPr>
              <a:t>cámara de vídeo digital puede tomar fotografías). A continuación se muestran algunos ejemplos de cámaras</a:t>
            </a:r>
            <a:r>
              <a:rPr lang="es-ES" dirty="0"/>
              <a:t> </a:t>
            </a:r>
            <a:r>
              <a:rPr lang="es-ES" sz="1200" kern="1200" dirty="0">
                <a:solidFill>
                  <a:schemeClr val="tx1"/>
                </a:solidFill>
                <a:effectLst/>
                <a:latin typeface="+mn-lt"/>
              </a:rPr>
              <a:t>de vídeo.</a:t>
            </a: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rPr>
              <a:t>Los grabadores de vídeo suelen encontrarse en el ámbito doméstico y se utilizan para grabar programas de televisión u</a:t>
            </a:r>
            <a:r>
              <a:rPr lang="es-ES" dirty="0"/>
              <a:t> </a:t>
            </a:r>
            <a:r>
              <a:rPr lang="es-ES" sz="1200" kern="1200" dirty="0">
                <a:solidFill>
                  <a:schemeClr val="tx1"/>
                </a:solidFill>
                <a:effectLst/>
                <a:latin typeface="+mn-lt"/>
              </a:rPr>
              <a:t>otras actividades locales. También se utilizan para reproducir películas pregrabadas, música</a:t>
            </a:r>
            <a:r>
              <a:rPr lang="es-ES" dirty="0"/>
              <a:t> </a:t>
            </a:r>
            <a:r>
              <a:rPr lang="es-ES" sz="1200" kern="1200" dirty="0">
                <a:solidFill>
                  <a:schemeClr val="tx1"/>
                </a:solidFill>
                <a:effectLst/>
                <a:latin typeface="+mn-lt"/>
              </a:rPr>
              <a:t>y otros datos. Los grabadores de vídeo doméstico (VHS) ocuparon un lugar destacado desde los años 70 hasta que fueron superados por</a:t>
            </a:r>
            <a:r>
              <a:rPr lang="es-ES" dirty="0"/>
              <a:t> </a:t>
            </a:r>
            <a:r>
              <a:rPr lang="es-ES" sz="1200" kern="1200" dirty="0">
                <a:solidFill>
                  <a:schemeClr val="tx1"/>
                </a:solidFill>
                <a:effectLst/>
                <a:latin typeface="+mn-lt"/>
              </a:rPr>
              <a:t> las versiones digitales. El VHS se grababa y reproducía con cintas de casete de gran tamaño que todavía</a:t>
            </a:r>
            <a:r>
              <a:rPr lang="es-ES" dirty="0"/>
              <a:t> </a:t>
            </a:r>
            <a:r>
              <a:rPr lang="es-ES" sz="1200" kern="1200" dirty="0">
                <a:solidFill>
                  <a:schemeClr val="tx1"/>
                </a:solidFill>
                <a:effectLst/>
                <a:latin typeface="+mn-lt"/>
              </a:rPr>
              <a:t>pueden encontrarse en algunas circunstancias. También se produjeron ciertos tipos de discos ópticos, pero </a:t>
            </a:r>
            <a:r>
              <a:rPr lang="es-ES" dirty="0"/>
              <a:t> </a:t>
            </a:r>
            <a:r>
              <a:rPr lang="es-ES" sz="1200" kern="1200" dirty="0">
                <a:solidFill>
                  <a:schemeClr val="tx1"/>
                </a:solidFill>
                <a:effectLst/>
                <a:latin typeface="+mn-lt"/>
              </a:rPr>
              <a:t>su uso no se generalizó. En su lugar, el disco versátil digital (DVD) se convirtió en el estándar. Los DVD y</a:t>
            </a:r>
            <a:r>
              <a:rPr lang="es-ES" dirty="0"/>
              <a:t> </a:t>
            </a:r>
            <a:r>
              <a:rPr lang="es-ES" sz="1200" kern="1200" dirty="0">
                <a:solidFill>
                  <a:schemeClr val="tx1"/>
                </a:solidFill>
                <a:effectLst/>
                <a:latin typeface="+mn-lt"/>
              </a:rPr>
              <a:t>su posterior evolución, los discos Blu-ray, se siguen utilizando hoy en día, si bien algunos videograbadores modernos</a:t>
            </a:r>
            <a:r>
              <a:rPr lang="es-ES" dirty="0"/>
              <a:t> </a:t>
            </a:r>
            <a:r>
              <a:rPr lang="es-ES" sz="1200" kern="1200" dirty="0">
                <a:solidFill>
                  <a:schemeClr val="tx1"/>
                </a:solidFill>
                <a:effectLst/>
                <a:latin typeface="+mn-lt"/>
              </a:rPr>
              <a:t>almacenan su grabación en discos duros integrados.</a:t>
            </a:r>
          </a:p>
          <a:p>
            <a:r>
              <a:rPr lang="es-ES" sz="1200" kern="1200" dirty="0">
                <a:solidFill>
                  <a:schemeClr val="tx1"/>
                </a:solidFill>
                <a:effectLst/>
                <a:latin typeface="+mn-lt"/>
              </a:rPr>
              <a:t>Las grabadoras digitales de audio son pequeños dispositivos de mano que se utilizan para grabar sonido en un chip de memoria y reproducir</a:t>
            </a:r>
            <a:r>
              <a:rPr lang="es-ES" dirty="0"/>
              <a:t> </a:t>
            </a:r>
            <a:r>
              <a:rPr lang="es-ES" sz="1200" kern="1200" dirty="0">
                <a:solidFill>
                  <a:schemeClr val="tx1"/>
                </a:solidFill>
                <a:effectLst/>
                <a:latin typeface="+mn-lt"/>
              </a:rPr>
              <a:t>la grabación. Están disponibles en varias capacidades en términos de tiempo máximo de grabación y</a:t>
            </a:r>
            <a:r>
              <a:rPr lang="es-ES" dirty="0"/>
              <a:t> </a:t>
            </a:r>
            <a:r>
              <a:rPr lang="es-ES" sz="1200" kern="1200" dirty="0">
                <a:solidFill>
                  <a:schemeClr val="tx1"/>
                </a:solidFill>
                <a:effectLst/>
                <a:latin typeface="+mn-lt"/>
              </a:rPr>
              <a:t>calidad. Algunas grabadoras tienen una capacidad USB que permite cargar las grabaciones en un ordenador y pueden tener un software de reconocimiento de voz asociado que permite la creación de</a:t>
            </a:r>
            <a:r>
              <a:rPr lang="es-ES" dirty="0"/>
              <a:t> </a:t>
            </a:r>
            <a:r>
              <a:rPr lang="es-ES" sz="1200" kern="1200" dirty="0">
                <a:solidFill>
                  <a:schemeClr val="tx1"/>
                </a:solidFill>
                <a:effectLst/>
                <a:latin typeface="+mn-lt"/>
              </a:rPr>
              <a:t>borradores de transcripciones automáticas.</a:t>
            </a:r>
          </a:p>
          <a:p>
            <a:r>
              <a:rPr lang="es-ES" sz="1200" kern="1200" dirty="0">
                <a:solidFill>
                  <a:schemeClr val="tx1"/>
                </a:solidFill>
                <a:effectLst/>
                <a:latin typeface="+mn-lt"/>
              </a:rPr>
              <a:t>Las cámaras de circuito cerrado de televisión (CCTV) son utilizadas por</a:t>
            </a:r>
            <a:r>
              <a:rPr lang="es-ES" dirty="0"/>
              <a:t> </a:t>
            </a:r>
            <a:r>
              <a:rPr lang="es-ES" sz="1200" kern="1200" dirty="0">
                <a:solidFill>
                  <a:schemeClr val="tx1"/>
                </a:solidFill>
                <a:effectLst/>
                <a:latin typeface="+mn-lt"/>
              </a:rPr>
              <a:t>empresas, gobiernos y particulares. Las cámaras de circuito cerrado de televisión pueden desplegarse de forma continua o para vigilar una actividad concreta. En algunos</a:t>
            </a:r>
            <a:r>
              <a:rPr lang="es-ES" dirty="0"/>
              <a:t> </a:t>
            </a:r>
            <a:r>
              <a:rPr lang="es-ES" sz="1200" kern="1200" dirty="0">
                <a:solidFill>
                  <a:schemeClr val="tx1"/>
                </a:solidFill>
                <a:effectLst/>
                <a:latin typeface="+mn-lt"/>
              </a:rPr>
              <a:t>países se han convertido en una herramienta de vigilancia en lugares públicos para controlar el tráfico o los flujos</a:t>
            </a:r>
            <a:r>
              <a:rPr lang="es-ES" dirty="0"/>
              <a:t> </a:t>
            </a:r>
            <a:r>
              <a:rPr lang="es-ES" sz="1200" kern="1200" dirty="0">
                <a:solidFill>
                  <a:schemeClr val="tx1"/>
                </a:solidFill>
                <a:effectLst/>
                <a:latin typeface="+mn-lt"/>
              </a:rPr>
              <a:t>de personas, detectar desórdenes públicos o actividades delictivas. Algunas cámaras de circuito cerrado de televisión graban las imágenes</a:t>
            </a:r>
            <a:r>
              <a:rPr lang="es-ES" dirty="0"/>
              <a:t> </a:t>
            </a:r>
            <a:r>
              <a:rPr lang="es-ES" sz="1200" kern="1200" dirty="0">
                <a:solidFill>
                  <a:schemeClr val="tx1"/>
                </a:solidFill>
                <a:effectLst/>
                <a:latin typeface="+mn-lt"/>
              </a:rPr>
              <a:t>soportes de almacenamiento, mientras que otras sólo se utilizan para la vigilancia en directo. También pueden activarse por movimiento y</a:t>
            </a:r>
            <a:r>
              <a:rPr lang="es-ES" dirty="0"/>
              <a:t> </a:t>
            </a:r>
            <a:r>
              <a:rPr lang="es-ES" sz="1200" kern="1200" dirty="0">
                <a:solidFill>
                  <a:schemeClr val="tx1"/>
                </a:solidFill>
                <a:effectLst/>
                <a:latin typeface="+mn-lt"/>
              </a:rPr>
              <a:t>funcionar con poca luz o en entornos de infrarrojos. Siempre deben considerarse como una fuente</a:t>
            </a:r>
            <a:r>
              <a:rPr lang="es-ES" dirty="0"/>
              <a:t> </a:t>
            </a:r>
            <a:r>
              <a:rPr lang="es-ES" sz="1200" kern="1200" dirty="0">
                <a:solidFill>
                  <a:schemeClr val="tx1"/>
                </a:solidFill>
                <a:effectLst/>
                <a:latin typeface="+mn-lt"/>
              </a:rPr>
              <a:t>potencial de pruebas electrónicas cuando se encuentran en la escena del crimen o cerca de ella. A continuación se</a:t>
            </a:r>
            <a:r>
              <a:rPr lang="es-ES" dirty="0"/>
              <a:t> </a:t>
            </a:r>
            <a:r>
              <a:rPr lang="es-ES" sz="1200" kern="1200" dirty="0">
                <a:solidFill>
                  <a:schemeClr val="tx1"/>
                </a:solidFill>
                <a:effectLst/>
                <a:latin typeface="+mn-lt"/>
              </a:rPr>
              <a:t>muestran algunos ejemplos de cómo pueden ser las cámaras del circuito cerrado de televisión</a:t>
            </a: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rPr>
              <a:t>Los reproductores multimedia portátiles, como los iPod o los reproductores MP3, almacenan y reproducen medios digitales. Estos pueden</a:t>
            </a:r>
            <a:r>
              <a:rPr lang="es-ES" dirty="0"/>
              <a:t> </a:t>
            </a:r>
            <a:r>
              <a:rPr lang="es-ES" sz="1200" kern="1200" dirty="0">
                <a:solidFill>
                  <a:schemeClr val="tx1"/>
                </a:solidFill>
                <a:effectLst/>
                <a:latin typeface="+mn-lt"/>
              </a:rPr>
              <a:t>incluir música y otros tipos de audio, fotografías o vídeo, así como documentos y otros tipos de archivos.</a:t>
            </a:r>
            <a:r>
              <a:rPr lang="es-ES" dirty="0"/>
              <a:t> </a:t>
            </a:r>
            <a:r>
              <a:rPr lang="es-ES" sz="1200" kern="1200" dirty="0">
                <a:solidFill>
                  <a:schemeClr val="tx1"/>
                </a:solidFill>
                <a:effectLst/>
                <a:latin typeface="+mn-lt"/>
              </a:rPr>
              <a:t>Una vez más, estos dispositivos tienen muchas similitudes con los ordenadores. Algunos de estos dispositivos utilizan</a:t>
            </a:r>
            <a:r>
              <a:rPr lang="es-ES" dirty="0"/>
              <a:t> </a:t>
            </a:r>
            <a:r>
              <a:rPr lang="es-ES" sz="1200" kern="1200" dirty="0">
                <a:solidFill>
                  <a:schemeClr val="tx1"/>
                </a:solidFill>
                <a:effectLst/>
                <a:latin typeface="+mn-lt"/>
              </a:rPr>
              <a:t>almacenamiento flash extraíble, mientras que otros tienen grandes discos duros capaces de almacenar muchos miles de</a:t>
            </a:r>
            <a:r>
              <a:rPr lang="es-ES" dirty="0"/>
              <a:t> </a:t>
            </a:r>
            <a:r>
              <a:rPr lang="es-ES" sz="1200" kern="1200" dirty="0">
                <a:solidFill>
                  <a:schemeClr val="tx1"/>
                </a:solidFill>
                <a:effectLst/>
                <a:latin typeface="+mn-lt"/>
              </a:rPr>
              <a:t>archivos. A continuación se ofrecen algunos ejemplos de reproductores multimedia portátiles.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rPr>
              <a:t>Las consolas de videojuegos existen desde principios de la década de 1970, pero han evolucionado mucho a lo largo de los</a:t>
            </a:r>
            <a:r>
              <a:rPr lang="es-ES" dirty="0"/>
              <a:t> </a:t>
            </a:r>
            <a:r>
              <a:rPr lang="es-ES" sz="1200" kern="1200" dirty="0">
                <a:solidFill>
                  <a:schemeClr val="tx1"/>
                </a:solidFill>
                <a:effectLst/>
                <a:latin typeface="+mn-lt"/>
              </a:rPr>
              <a:t>años. Estos dispositivos utilizan un almacenamiento integrado o extraíble que permite a los usuarios no solo jugar, sino</a:t>
            </a:r>
            <a:r>
              <a:rPr lang="es-ES" dirty="0"/>
              <a:t> </a:t>
            </a:r>
            <a:r>
              <a:rPr lang="es-ES" sz="1200" kern="1200" dirty="0">
                <a:solidFill>
                  <a:schemeClr val="tx1"/>
                </a:solidFill>
                <a:effectLst/>
                <a:latin typeface="+mn-lt"/>
              </a:rPr>
              <a:t>también visitar sitios web y almacenar y reproducir vídeos, fotos y música. Por esta razón,</a:t>
            </a:r>
            <a:r>
              <a:rPr lang="es-ES" dirty="0"/>
              <a:t> </a:t>
            </a:r>
            <a:r>
              <a:rPr lang="es-ES" sz="1200" kern="1200" dirty="0">
                <a:solidFill>
                  <a:schemeClr val="tx1"/>
                </a:solidFill>
                <a:effectLst/>
                <a:latin typeface="+mn-lt"/>
              </a:rPr>
              <a:t>nunca deben pasarse por alto como fuentes de pruebas electrónicas, incluso si parecen inocuas a</a:t>
            </a:r>
            <a:r>
              <a:rPr lang="es-ES" dirty="0"/>
              <a:t> </a:t>
            </a:r>
            <a:r>
              <a:rPr lang="es-ES" sz="1200" kern="1200" dirty="0">
                <a:solidFill>
                  <a:schemeClr val="tx1"/>
                </a:solidFill>
                <a:effectLst/>
                <a:latin typeface="+mn-lt"/>
              </a:rPr>
              <a:t>primera vista. Los principales productores de consolas son Sony, Nintendo y Microsoft, y estas empresas</a:t>
            </a:r>
            <a:r>
              <a:rPr lang="es-ES" dirty="0"/>
              <a:t> </a:t>
            </a:r>
            <a:r>
              <a:rPr lang="es-ES" sz="1200" kern="1200" dirty="0">
                <a:solidFill>
                  <a:schemeClr val="tx1"/>
                </a:solidFill>
                <a:effectLst/>
                <a:latin typeface="+mn-lt"/>
              </a:rPr>
              <a:t>acaparan actualmente la mayor parte del mercado de consolas y juegos.</a:t>
            </a:r>
          </a:p>
          <a:p>
            <a:r>
              <a:rPr lang="es-ES" sz="1200" kern="1200" dirty="0">
                <a:solidFill>
                  <a:schemeClr val="tx1"/>
                </a:solidFill>
                <a:effectLst/>
                <a:latin typeface="+mn-lt"/>
              </a:rPr>
              <a:t>Cuando dos o más ordenadores están conectados por cables de datos o por conexión inalámbrica se establece</a:t>
            </a:r>
            <a:r>
              <a:rPr lang="es-ES" dirty="0"/>
              <a:t> </a:t>
            </a:r>
            <a:r>
              <a:rPr lang="es-ES" sz="1200" kern="1200" dirty="0">
                <a:solidFill>
                  <a:schemeClr val="tx1"/>
                </a:solidFill>
                <a:effectLst/>
                <a:latin typeface="+mn-lt"/>
              </a:rPr>
              <a:t>una "red". Los ordenadores de una red pueden compartir datos y otros recursos entre ellos</a:t>
            </a:r>
            <a:r>
              <a:rPr lang="es-ES" dirty="0"/>
              <a:t> </a:t>
            </a:r>
            <a:r>
              <a:rPr lang="es-ES" sz="1200" kern="1200" dirty="0">
                <a:solidFill>
                  <a:schemeClr val="tx1"/>
                </a:solidFill>
                <a:effectLst/>
                <a:latin typeface="+mn-lt"/>
              </a:rPr>
              <a:t>y, a menudo, estarán conectados a componentes de hardware adicionales que amplían su alcance y las</a:t>
            </a:r>
            <a:r>
              <a:rPr lang="es-ES" dirty="0"/>
              <a:t> </a:t>
            </a:r>
            <a:r>
              <a:rPr lang="es-ES" sz="1200" kern="1200" dirty="0">
                <a:solidFill>
                  <a:schemeClr val="tx1"/>
                </a:solidFill>
                <a:effectLst/>
                <a:latin typeface="+mn-lt"/>
              </a:rPr>
              <a:t>funciones disponibles. Las redes informáticas pueden ser limitadas, como las que se encuentran en el hogar (por ejemplo</a:t>
            </a:r>
            <a:r>
              <a:rPr lang="es-ES" dirty="0"/>
              <a:t> </a:t>
            </a:r>
            <a:r>
              <a:rPr lang="es-ES" sz="1200" kern="1200" dirty="0">
                <a:solidFill>
                  <a:schemeClr val="tx1"/>
                </a:solidFill>
                <a:effectLst/>
                <a:latin typeface="+mn-lt"/>
              </a:rPr>
              <a:t>cuando los miembros de una familia establecen una red compartiendo un módem de Internet) o tan extensas como las que utilizan las grandes empresas o los Gobiernos conectando cientos o incluso</a:t>
            </a:r>
            <a:r>
              <a:rPr lang="es-ES" dirty="0"/>
              <a:t> </a:t>
            </a:r>
            <a:r>
              <a:rPr lang="es-ES" sz="1200" kern="1200" dirty="0">
                <a:solidFill>
                  <a:schemeClr val="tx1"/>
                </a:solidFill>
                <a:effectLst/>
                <a:latin typeface="+mn-lt"/>
              </a:rPr>
              <a:t>miles de ordenadores.</a:t>
            </a: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rPr>
              <a:t>Red de área local (LAN) </a:t>
            </a:r>
            <a:r>
              <a:rPr lang="es-ES" sz="1200" kern="1200" dirty="0">
                <a:solidFill>
                  <a:schemeClr val="tx1"/>
                </a:solidFill>
                <a:effectLst/>
                <a:latin typeface="+mn-lt"/>
              </a:rPr>
              <a:t>– Una red de área local es una red informática que cubre un área</a:t>
            </a:r>
            <a:r>
              <a:rPr lang="es-ES" dirty="0"/>
              <a:t> </a:t>
            </a:r>
            <a:r>
              <a:rPr lang="es-ES" sz="1200" kern="1200" dirty="0">
                <a:solidFill>
                  <a:schemeClr val="tx1"/>
                </a:solidFill>
                <a:effectLst/>
                <a:latin typeface="+mn-lt"/>
              </a:rPr>
              <a:t>"local" limitada, como una casa, una oficina o un grupo de edificios (como una escuela). Entre las características</a:t>
            </a:r>
            <a:r>
              <a:rPr lang="es-ES" dirty="0"/>
              <a:t> </a:t>
            </a:r>
            <a:r>
              <a:rPr lang="es-ES" sz="1200" kern="1200" dirty="0">
                <a:solidFill>
                  <a:schemeClr val="tx1"/>
                </a:solidFill>
                <a:effectLst/>
                <a:latin typeface="+mn-lt"/>
              </a:rPr>
              <a:t>que definen a las LAN se encuentran la mayor velocidad que pueden alcanzar para la transferencia de datos</a:t>
            </a:r>
            <a:r>
              <a:rPr lang="es-ES" dirty="0"/>
              <a:t> </a:t>
            </a:r>
            <a:r>
              <a:rPr lang="es-ES" sz="1200" kern="1200" dirty="0">
                <a:solidFill>
                  <a:schemeClr val="tx1"/>
                </a:solidFill>
                <a:effectLst/>
                <a:latin typeface="+mn-lt"/>
              </a:rPr>
              <a:t> entre los ordenadores de la red, el alcance geográfico limitado y el hecho de no tener que alquilar líneas a</a:t>
            </a:r>
          </a:p>
          <a:p>
            <a:r>
              <a:rPr lang="es-ES" sz="1200" kern="1200" dirty="0">
                <a:solidFill>
                  <a:schemeClr val="tx1"/>
                </a:solidFill>
                <a:effectLst/>
                <a:latin typeface="+mn-lt"/>
              </a:rPr>
              <a:t>las compañías de telecomunicaciones.</a:t>
            </a:r>
          </a:p>
          <a:p>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Red de área amplia (WAN) </a:t>
            </a:r>
            <a:r>
              <a:rPr lang="es-ES" sz="1200" kern="1200" dirty="0">
                <a:solidFill>
                  <a:schemeClr val="tx1"/>
                </a:solidFill>
                <a:effectLst/>
                <a:latin typeface="+mn-lt"/>
              </a:rPr>
              <a:t>– Una red de área amplia es una red informática que cubre un área</a:t>
            </a:r>
            <a:r>
              <a:rPr lang="es-ES" dirty="0"/>
              <a:t> </a:t>
            </a:r>
            <a:r>
              <a:rPr lang="es-ES" sz="1200" kern="1200" dirty="0">
                <a:solidFill>
                  <a:schemeClr val="tx1"/>
                </a:solidFill>
                <a:effectLst/>
                <a:latin typeface="+mn-lt"/>
              </a:rPr>
              <a:t>más amplia e incluye cualquier red que cruce las fronteras metropolitanas, regionales o nacionales. El</a:t>
            </a:r>
            <a:r>
              <a:rPr lang="es-ES" dirty="0"/>
              <a:t> </a:t>
            </a:r>
            <a:r>
              <a:rPr lang="es-ES" sz="1200" kern="1200" dirty="0">
                <a:solidFill>
                  <a:schemeClr val="tx1"/>
                </a:solidFill>
                <a:effectLst/>
                <a:latin typeface="+mn-lt"/>
              </a:rPr>
              <a:t>término implica una red que utiliza enrutadores y enlaces de comunicación públicos.</a:t>
            </a:r>
            <a:r>
              <a:rPr lang="es-ES" dirty="0"/>
              <a:t> </a:t>
            </a:r>
            <a:r>
              <a:rPr lang="es-ES" sz="1200" kern="1200" dirty="0">
                <a:solidFill>
                  <a:schemeClr val="tx1"/>
                </a:solidFill>
                <a:effectLst/>
                <a:latin typeface="+mn-lt"/>
              </a:rPr>
              <a:t>Contrasta con las redes de área personal (PAN), las redes de área de campus (CAN) o</a:t>
            </a:r>
          </a:p>
          <a:p>
            <a:r>
              <a:rPr lang="es-ES" sz="1200" kern="1200" dirty="0">
                <a:solidFill>
                  <a:schemeClr val="tx1"/>
                </a:solidFill>
                <a:effectLst/>
                <a:latin typeface="+mn-lt"/>
              </a:rPr>
              <a:t> las redes de área metropolitana (MAN), que suelen limitarse a una habitación, un edificio, un campus o</a:t>
            </a:r>
            <a:r>
              <a:rPr lang="es-ES" dirty="0"/>
              <a:t> </a:t>
            </a:r>
            <a:r>
              <a:rPr lang="es-ES" sz="1200" kern="1200" dirty="0">
                <a:solidFill>
                  <a:schemeClr val="tx1"/>
                </a:solidFill>
                <a:effectLst/>
                <a:latin typeface="+mn-lt"/>
              </a:rPr>
              <a:t>un área metropolitana específica, respectivamente. El ejemplo más grande y conocido de una WAN es</a:t>
            </a:r>
            <a:r>
              <a:rPr lang="es-ES" dirty="0"/>
              <a:t> </a:t>
            </a:r>
            <a:r>
              <a:rPr lang="es-ES" sz="1200" kern="1200" dirty="0">
                <a:solidFill>
                  <a:schemeClr val="tx1"/>
                </a:solidFill>
                <a:effectLst/>
                <a:latin typeface="+mn-lt"/>
              </a:rPr>
              <a:t>Internet.</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rPr>
              <a:t>Algunos de los términos y dispositivos que se pueden encontrar cuando se habla de redes son:</a:t>
            </a:r>
          </a:p>
          <a:p>
            <a:r>
              <a:rPr lang="es-ES" sz="1200" b="1" kern="1200" dirty="0">
                <a:solidFill>
                  <a:schemeClr val="tx1"/>
                </a:solidFill>
                <a:effectLst/>
                <a:latin typeface="+mn-lt"/>
              </a:rPr>
              <a:t>Puerto </a:t>
            </a:r>
            <a:r>
              <a:rPr lang="es-ES" sz="1200" kern="1200" dirty="0">
                <a:solidFill>
                  <a:schemeClr val="tx1"/>
                </a:solidFill>
                <a:effectLst/>
                <a:latin typeface="+mn-lt"/>
              </a:rPr>
              <a:t>– Existen dos tipos de puertos: los de ordenador o hardware y los de red o Internet. Un</a:t>
            </a:r>
            <a:r>
              <a:rPr lang="es-ES" dirty="0"/>
              <a:t> </a:t>
            </a:r>
            <a:r>
              <a:rPr lang="es-ES" sz="1200" kern="1200" dirty="0">
                <a:solidFill>
                  <a:schemeClr val="tx1"/>
                </a:solidFill>
                <a:effectLst/>
                <a:latin typeface="+mn-lt"/>
              </a:rPr>
              <a:t>puerto de ordenador es un punto de conexión entre un ordenador y otro dispositivo por el que entra y sale información</a:t>
            </a:r>
            <a:r>
              <a:rPr lang="es-ES" dirty="0"/>
              <a:t> </a:t>
            </a:r>
            <a:r>
              <a:rPr lang="es-ES" sz="1200" kern="1200" dirty="0">
                <a:solidFill>
                  <a:schemeClr val="tx1"/>
                </a:solidFill>
                <a:effectLst/>
                <a:latin typeface="+mn-lt"/>
              </a:rPr>
              <a:t> (los ejemplos son los puertos USB, Ethernet y paralelo por los que se pueden conectar</a:t>
            </a:r>
            <a:r>
              <a:rPr lang="es-ES" dirty="0"/>
              <a:t> </a:t>
            </a:r>
            <a:r>
              <a:rPr lang="es-ES" sz="1200" kern="1200" dirty="0">
                <a:solidFill>
                  <a:schemeClr val="tx1"/>
                </a:solidFill>
                <a:effectLst/>
                <a:latin typeface="+mn-lt"/>
              </a:rPr>
              <a:t>dispositivos). Un puerto de red se encuentra en el software en el punto donde el software se</a:t>
            </a:r>
            <a:r>
              <a:rPr lang="es-ES" dirty="0"/>
              <a:t> </a:t>
            </a:r>
            <a:r>
              <a:rPr lang="es-ES" sz="1200" kern="1200" dirty="0">
                <a:solidFill>
                  <a:schemeClr val="tx1"/>
                </a:solidFill>
                <a:effectLst/>
                <a:latin typeface="+mn-lt"/>
              </a:rPr>
              <a:t>conecta a Internet o a los servicios de red. Una analogía común sería la de las puertas y ventanas de un edificio.</a:t>
            </a:r>
            <a:r>
              <a:rPr lang="es-ES" dirty="0"/>
              <a:t> </a:t>
            </a:r>
            <a:r>
              <a:rPr lang="es-ES" sz="1200" kern="1200" dirty="0">
                <a:solidFill>
                  <a:schemeClr val="tx1"/>
                </a:solidFill>
                <a:effectLst/>
                <a:latin typeface="+mn-lt"/>
              </a:rPr>
              <a:t>Cada puerto tiene asignado un número diferente en la programación informática.</a:t>
            </a:r>
            <a:r>
              <a:rPr lang="es-ES" dirty="0"/>
              <a:t> </a:t>
            </a:r>
            <a:r>
              <a:rPr lang="es-ES" sz="1200" b="1" kern="1200" dirty="0">
                <a:solidFill>
                  <a:schemeClr val="tx1"/>
                </a:solidFill>
                <a:effectLst/>
                <a:latin typeface="+mn-lt"/>
              </a:rPr>
              <a:t>E</a:t>
            </a:r>
            <a:r>
              <a:rPr lang="es-ES" sz="1200" kern="1200" dirty="0">
                <a:solidFill>
                  <a:schemeClr val="tx1"/>
                </a:solidFill>
                <a:effectLst/>
                <a:latin typeface="+mn-lt"/>
              </a:rPr>
              <a:t>l número identifica el papel</a:t>
            </a:r>
            <a:r>
              <a:rPr lang="es-ES" dirty="0"/>
              <a:t> </a:t>
            </a:r>
            <a:r>
              <a:rPr lang="es-ES" sz="1200" kern="1200" dirty="0">
                <a:solidFill>
                  <a:schemeClr val="tx1"/>
                </a:solidFill>
                <a:effectLst/>
                <a:latin typeface="+mn-lt"/>
              </a:rPr>
              <a:t>y la función del puerto y se establece según normas comunes.</a:t>
            </a:r>
          </a:p>
          <a:p>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Ancho de banda</a:t>
            </a:r>
            <a:r>
              <a:rPr lang="es-ES" sz="1200" kern="1200" dirty="0">
                <a:solidFill>
                  <a:schemeClr val="tx1"/>
                </a:solidFill>
                <a:effectLst/>
                <a:latin typeface="+mn-lt"/>
              </a:rPr>
              <a:t> – Al igual que el diámetro de una tubería, el tamaño del ancho de banda indica el volumen máximo</a:t>
            </a:r>
            <a:r>
              <a:rPr lang="es-ES" dirty="0"/>
              <a:t> </a:t>
            </a:r>
            <a:r>
              <a:rPr lang="es-ES" sz="1200" kern="1200" dirty="0">
                <a:solidFill>
                  <a:schemeClr val="tx1"/>
                </a:solidFill>
                <a:effectLst/>
                <a:latin typeface="+mn-lt"/>
              </a:rPr>
              <a:t> de información que se puede transportar por una línea telefónica, de cable, por satélite, etc. Cuanto</a:t>
            </a:r>
          </a:p>
          <a:p>
            <a:r>
              <a:rPr lang="es-ES" sz="1200" kern="1200" dirty="0">
                <a:solidFill>
                  <a:schemeClr val="tx1"/>
                </a:solidFill>
                <a:effectLst/>
                <a:latin typeface="+mn-lt"/>
              </a:rPr>
              <a:t>mayor sea el ancho de banda, mayor será la velocidad potencial de descarga y carga de datos.</a:t>
            </a:r>
            <a:r>
              <a:rPr lang="es-ES" dirty="0"/>
              <a:t> </a:t>
            </a:r>
            <a:r>
              <a:rPr lang="es-ES" sz="1200" kern="1200" dirty="0">
                <a:solidFill>
                  <a:schemeClr val="tx1"/>
                </a:solidFill>
                <a:effectLst/>
                <a:latin typeface="+mn-lt"/>
              </a:rPr>
              <a:t>Dirección de control de acceso al medio (MAC) - La dirección MAC es un código de referencia único asignado</a:t>
            </a:r>
          </a:p>
          <a:p>
            <a:r>
              <a:rPr lang="es-ES" sz="1200" kern="1200" dirty="0">
                <a:solidFill>
                  <a:schemeClr val="tx1"/>
                </a:solidFill>
                <a:effectLst/>
                <a:latin typeface="+mn-lt"/>
              </a:rPr>
              <a:t>por el fabricante a la mayoría de los adaptadores de red o tarjetas de interfaz de red (NIC). Las direcciones MAC</a:t>
            </a:r>
            <a:r>
              <a:rPr lang="es-ES" dirty="0"/>
              <a:t> </a:t>
            </a:r>
            <a:r>
              <a:rPr lang="es-ES" sz="1200" kern="1200" dirty="0">
                <a:solidFill>
                  <a:schemeClr val="tx1"/>
                </a:solidFill>
                <a:effectLst/>
                <a:latin typeface="+mn-lt"/>
              </a:rPr>
              <a:t>funcionan como una dirección en una red para que se puedan identificar los dispositivos y se les puedan</a:t>
            </a:r>
            <a:r>
              <a:rPr lang="es-ES" dirty="0"/>
              <a:t> </a:t>
            </a:r>
            <a:r>
              <a:rPr lang="es-ES" sz="1200" kern="1200" dirty="0">
                <a:solidFill>
                  <a:schemeClr val="tx1"/>
                </a:solidFill>
                <a:effectLst/>
                <a:latin typeface="+mn-lt"/>
              </a:rPr>
              <a:t>enviar los datos adecuados.</a:t>
            </a:r>
          </a:p>
          <a:p>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Almacenamiento conectado a la red (NAS) </a:t>
            </a:r>
            <a:r>
              <a:rPr lang="es-ES" sz="1200" kern="1200" dirty="0">
                <a:solidFill>
                  <a:schemeClr val="tx1"/>
                </a:solidFill>
                <a:effectLst/>
                <a:latin typeface="+mn-lt"/>
              </a:rPr>
              <a:t>– un NAS es similar a un disco duro externo, con</a:t>
            </a:r>
            <a:r>
              <a:rPr lang="es-ES" dirty="0"/>
              <a:t> </a:t>
            </a:r>
            <a:r>
              <a:rPr lang="es-ES" sz="1200" kern="1200" dirty="0">
                <a:solidFill>
                  <a:schemeClr val="tx1"/>
                </a:solidFill>
                <a:effectLst/>
                <a:latin typeface="+mn-lt"/>
              </a:rPr>
              <a:t>la diferencia de que proporciona espacio de almacenamiento para toda una red en lugar de un solo PC. Los NAS</a:t>
            </a:r>
          </a:p>
          <a:p>
            <a:r>
              <a:rPr lang="es-ES" sz="1200" kern="1200" dirty="0">
                <a:solidFill>
                  <a:schemeClr val="tx1"/>
                </a:solidFill>
                <a:effectLst/>
                <a:latin typeface="+mn-lt"/>
              </a:rPr>
              <a:t>ofrecer a menudo mucho más que un simple almacenamiento de datos. Un NAS puede utilizarse como servidor de descargas</a:t>
            </a:r>
            <a:r>
              <a:rPr lang="es-ES" dirty="0"/>
              <a:t> </a:t>
            </a:r>
            <a:r>
              <a:rPr lang="es-ES" sz="1200" kern="1200" dirty="0">
                <a:solidFill>
                  <a:schemeClr val="tx1"/>
                </a:solidFill>
                <a:effectLst/>
                <a:latin typeface="+mn-lt"/>
              </a:rPr>
              <a:t>automáticas (por ejemplo, </a:t>
            </a:r>
            <a:r>
              <a:rPr lang="es-ES" sz="1200" kern="1200" dirty="0" err="1">
                <a:solidFill>
                  <a:schemeClr val="tx1"/>
                </a:solidFill>
                <a:effectLst/>
                <a:latin typeface="+mn-lt"/>
              </a:rPr>
              <a:t>uTorrent</a:t>
            </a:r>
            <a:r>
              <a:rPr lang="es-ES" sz="1200" kern="1200" dirty="0">
                <a:solidFill>
                  <a:schemeClr val="tx1"/>
                </a:solidFill>
                <a:effectLst/>
                <a:latin typeface="+mn-lt"/>
              </a:rPr>
              <a:t>) e incluso como un pequeño servidor web. Muchos dispositivos NAS albergan más de</a:t>
            </a:r>
            <a:r>
              <a:rPr lang="es-ES" dirty="0"/>
              <a:t> </a:t>
            </a:r>
            <a:r>
              <a:rPr lang="es-ES" sz="1200" kern="1200" dirty="0">
                <a:solidFill>
                  <a:schemeClr val="tx1"/>
                </a:solidFill>
                <a:effectLst/>
                <a:latin typeface="+mn-lt"/>
              </a:rPr>
              <a:t> un disco duro y ofrecen la función "RAID".</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rPr>
              <a:t>La llamada "matriz redundante de discos independientes" (RAID) es una forma de organizar el almacenamiento de</a:t>
            </a:r>
            <a:r>
              <a:rPr lang="es-ES" dirty="0"/>
              <a:t> </a:t>
            </a:r>
            <a:r>
              <a:rPr lang="es-ES" sz="1200" kern="1200" dirty="0">
                <a:solidFill>
                  <a:schemeClr val="tx1"/>
                </a:solidFill>
                <a:effectLst/>
                <a:latin typeface="+mn-lt"/>
              </a:rPr>
              <a:t>datos (una "configuración" de datos) que utiliza varias unidades de disco. Los datos se almacenan en los distintos discos para</a:t>
            </a:r>
            <a:r>
              <a:rPr lang="es-ES" dirty="0"/>
              <a:t> </a:t>
            </a:r>
            <a:r>
              <a:rPr lang="es-ES" sz="1200" kern="1200" dirty="0">
                <a:solidFill>
                  <a:schemeClr val="tx1"/>
                </a:solidFill>
                <a:effectLst/>
                <a:latin typeface="+mn-lt"/>
              </a:rPr>
              <a:t>garantizar el mejor nivel de rendimiento y/o fiabilidad de los datos. El sistema operativo accederá a la</a:t>
            </a:r>
            <a:r>
              <a:rPr lang="es-ES" dirty="0"/>
              <a:t> </a:t>
            </a:r>
            <a:r>
              <a:rPr lang="es-ES" sz="1200" kern="1200" dirty="0">
                <a:solidFill>
                  <a:schemeClr val="tx1"/>
                </a:solidFill>
                <a:effectLst/>
                <a:latin typeface="+mn-lt"/>
              </a:rPr>
              <a:t>RAID como si fuera un solo disco duro. El acceso se controla y coordina mediante software</a:t>
            </a:r>
            <a:r>
              <a:rPr lang="es-ES" dirty="0"/>
              <a:t> </a:t>
            </a:r>
            <a:r>
              <a:rPr lang="es-ES" sz="1200" kern="1200" dirty="0">
                <a:solidFill>
                  <a:schemeClr val="tx1"/>
                </a:solidFill>
                <a:effectLst/>
                <a:latin typeface="+mn-lt"/>
              </a:rPr>
              <a:t>o mediante un controlador RAID de hardware. Las RAID independientes se encuentran habitualmente en configuraciones de red</a:t>
            </a:r>
            <a:r>
              <a:rPr lang="es-ES" dirty="0"/>
              <a:t> </a:t>
            </a:r>
            <a:r>
              <a:rPr lang="es-ES" sz="1200" kern="1200" dirty="0">
                <a:solidFill>
                  <a:schemeClr val="tx1"/>
                </a:solidFill>
                <a:effectLst/>
                <a:latin typeface="+mn-lt"/>
              </a:rPr>
              <a:t>y pueden contener enormes cantidades de pruebas electrónicas.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rPr>
              <a:t>Conmutador de red - Un conmutador de red es muy similar a un concentrador. Los conmutadores se utilizan principalmente para conectar</a:t>
            </a:r>
            <a:r>
              <a:rPr lang="es-ES" dirty="0"/>
              <a:t> </a:t>
            </a:r>
            <a:r>
              <a:rPr lang="es-ES" sz="1200" kern="1200" dirty="0">
                <a:solidFill>
                  <a:schemeClr val="tx1"/>
                </a:solidFill>
                <a:effectLst/>
                <a:latin typeface="+mn-lt"/>
              </a:rPr>
              <a:t>grupos de dispositivos de red entre sí. A diferencia de los concentradores, utilizan bases de datos almacenadas internamente para</a:t>
            </a:r>
            <a:r>
              <a:rPr lang="es-ES" dirty="0"/>
              <a:t> </a:t>
            </a:r>
            <a:r>
              <a:rPr lang="es-ES" sz="1200" kern="1200" dirty="0">
                <a:solidFill>
                  <a:schemeClr val="tx1"/>
                </a:solidFill>
                <a:effectLst/>
                <a:latin typeface="+mn-lt"/>
              </a:rPr>
              <a:t>recordar qué dirección MAC ha utilizado cada puerto del conmutador. Esto permite que un conmutador dirija</a:t>
            </a:r>
            <a:r>
              <a:rPr lang="es-ES" dirty="0"/>
              <a:t> </a:t>
            </a:r>
            <a:r>
              <a:rPr lang="es-ES" sz="1200" kern="1200" dirty="0">
                <a:solidFill>
                  <a:schemeClr val="tx1"/>
                </a:solidFill>
                <a:effectLst/>
                <a:latin typeface="+mn-lt"/>
              </a:rPr>
              <a:t>los paquetes de datos a un dispositivo específico en lugar de a todos los dispositivos.</a:t>
            </a: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rPr>
              <a:t>Enrutador - Un enrutador es como un clasificador en una sala de correos. Es un dispositivo que identifica el destino</a:t>
            </a:r>
            <a:r>
              <a:rPr lang="es-ES" dirty="0"/>
              <a:t> </a:t>
            </a:r>
            <a:r>
              <a:rPr lang="es-ES" sz="1200" kern="1200" dirty="0">
                <a:solidFill>
                  <a:schemeClr val="tx1"/>
                </a:solidFill>
                <a:effectLst/>
                <a:latin typeface="+mn-lt"/>
              </a:rPr>
              <a:t>al que se dirige un paquete de datos y lo envía al siguiente punto</a:t>
            </a:r>
            <a:r>
              <a:rPr lang="es-ES" dirty="0"/>
              <a:t> </a:t>
            </a:r>
            <a:r>
              <a:rPr lang="es-ES" sz="1200" kern="1200" dirty="0">
                <a:solidFill>
                  <a:schemeClr val="tx1"/>
                </a:solidFill>
                <a:effectLst/>
                <a:latin typeface="+mn-lt"/>
              </a:rPr>
              <a:t>de la red más cercano a donde debe ir. Aunque un enrutador debe estar situado</a:t>
            </a:r>
            <a:r>
              <a:rPr lang="es-ES" dirty="0"/>
              <a:t> </a:t>
            </a:r>
            <a:r>
              <a:rPr lang="es-ES" sz="1200" kern="1200" dirty="0">
                <a:solidFill>
                  <a:schemeClr val="tx1"/>
                </a:solidFill>
                <a:effectLst/>
                <a:latin typeface="+mn-lt"/>
              </a:rPr>
              <a:t>en la pasarela entre redes, no tiene por qué estar conectado a Internet. Los enrutadores se utilizan habitualmente en el hogar para conectar una casa a una conexión de banda ancha. En una situación así, a menudo</a:t>
            </a:r>
            <a:r>
              <a:rPr lang="es-ES" dirty="0"/>
              <a:t> </a:t>
            </a:r>
            <a:r>
              <a:rPr lang="es-ES" sz="1200" kern="1200" dirty="0">
                <a:solidFill>
                  <a:schemeClr val="tx1"/>
                </a:solidFill>
                <a:effectLst/>
                <a:latin typeface="+mn-lt"/>
              </a:rPr>
              <a:t>servirá para múltiples propósitos, actuando como conmutador, punto de acceso, cortafuegos, enrutador y puerta de enlace, todo junto.</a:t>
            </a:r>
          </a:p>
          <a:p>
            <a:pPr marL="0" marR="0" lvl="0" indent="0" algn="l" defTabSz="457200" rtl="0" eaLnBrk="0" fontAlgn="base" latinLnBrk="0" hangingPunct="0">
              <a:lnSpc>
                <a:spcPct val="100000"/>
              </a:lnSpc>
              <a:spcBef>
                <a:spcPct val="30000"/>
              </a:spcBef>
              <a:spcAft>
                <a:spcPct val="0"/>
              </a:spcAft>
              <a:buClrTx/>
              <a:buSzTx/>
              <a:buFontTx/>
              <a:buNone/>
              <a:tabLst/>
              <a:defRPr/>
            </a:pPr>
            <a:r>
              <a:rPr lang="es-ES" sz="1200" kern="1200" dirty="0">
                <a:solidFill>
                  <a:schemeClr val="tx1"/>
                </a:solidFill>
                <a:effectLst/>
                <a:latin typeface="+mn-lt"/>
              </a:rPr>
              <a:t>Cortafuegos - Un cortafuegos es un dispositivo de hardware o un servicio de software que se utiliza</a:t>
            </a:r>
            <a:r>
              <a:rPr lang="es-ES" dirty="0"/>
              <a:t> </a:t>
            </a:r>
            <a:r>
              <a:rPr lang="es-ES" sz="1200" kern="1200" dirty="0">
                <a:solidFill>
                  <a:schemeClr val="tx1"/>
                </a:solidFill>
                <a:effectLst/>
                <a:latin typeface="+mn-lt"/>
              </a:rPr>
              <a:t>para aumentar la seguridad de una red impidiendo el acceso no autorizado. Por ejemplo, un cortafuegos puede estar configurado</a:t>
            </a:r>
            <a:r>
              <a:rPr lang="es-ES" dirty="0"/>
              <a:t> </a:t>
            </a:r>
            <a:r>
              <a:rPr lang="es-ES" sz="1200" kern="1200" dirty="0">
                <a:solidFill>
                  <a:schemeClr val="tx1"/>
                </a:solidFill>
                <a:effectLst/>
                <a:latin typeface="+mn-lt"/>
              </a:rPr>
              <a:t>para detectar y bloquear cualquier intento de entrar en una red utilizando múltiples puertos, excepto aquellos puertos</a:t>
            </a:r>
            <a:r>
              <a:rPr lang="es-ES" dirty="0"/>
              <a:t> </a:t>
            </a:r>
            <a:r>
              <a:rPr lang="es-ES" sz="1200" kern="1200" dirty="0">
                <a:solidFill>
                  <a:schemeClr val="tx1"/>
                </a:solidFill>
                <a:effectLst/>
                <a:latin typeface="+mn-lt"/>
              </a:rPr>
              <a:t>que han sido configurados para permitir el tráfico entrante. En los hogares, es más común encontrar un cortafuegos</a:t>
            </a:r>
            <a:r>
              <a:rPr lang="es-ES" dirty="0"/>
              <a:t> </a:t>
            </a:r>
            <a:r>
              <a:rPr lang="es-ES" sz="1200" kern="1200" dirty="0">
                <a:solidFill>
                  <a:schemeClr val="tx1"/>
                </a:solidFill>
                <a:effectLst/>
                <a:latin typeface="+mn-lt"/>
              </a:rPr>
              <a:t> de software, pero en los entornos empresariales es más probable que el investigador se encuentre con cortafuegos de hardware.</a:t>
            </a:r>
          </a:p>
          <a:p>
            <a:r>
              <a:rPr lang="es-ES" sz="1200" kern="1200" dirty="0">
                <a:solidFill>
                  <a:schemeClr val="tx1"/>
                </a:solidFill>
                <a:effectLst/>
                <a:latin typeface="+mn-lt"/>
              </a:rPr>
              <a:t>Punto de acceso inalámbrico: los puntos de acceso inalámbrico conectan los dispositivos de la LAN inalámbrica</a:t>
            </a:r>
            <a:r>
              <a:rPr lang="es-ES" dirty="0"/>
              <a:t> </a:t>
            </a:r>
            <a:r>
              <a:rPr lang="es-ES" sz="1200" kern="1200" dirty="0">
                <a:solidFill>
                  <a:schemeClr val="tx1"/>
                </a:solidFill>
                <a:effectLst/>
                <a:latin typeface="+mn-lt"/>
              </a:rPr>
              <a:t>al resto de la red. En toda infraestructura WLAN es necesario un punto de acceso siempre que haya más</a:t>
            </a:r>
            <a:r>
              <a:rPr lang="es-ES" dirty="0"/>
              <a:t> </a:t>
            </a:r>
            <a:r>
              <a:rPr lang="es-ES" sz="1200" kern="1200" dirty="0">
                <a:solidFill>
                  <a:schemeClr val="tx1"/>
                </a:solidFill>
                <a:effectLst/>
                <a:latin typeface="+mn-lt"/>
              </a:rPr>
              <a:t>de dos dispositivos. Los enrutadores modernos a menudo pueden funcionar como un punto de acceso. El NIC de un ordenador o incluso</a:t>
            </a:r>
            <a:r>
              <a:rPr lang="es-ES" dirty="0"/>
              <a:t> </a:t>
            </a:r>
            <a:r>
              <a:rPr lang="es-ES" sz="1200" kern="1200" dirty="0">
                <a:solidFill>
                  <a:schemeClr val="tx1"/>
                </a:solidFill>
                <a:effectLst/>
                <a:latin typeface="+mn-lt"/>
              </a:rPr>
              <a:t>un teléfono móvil también pueden configurarse para actuar como punto de acceso.</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rPr>
              <a:t>Aunque los dispositivos de red enumerados anteriormente pueden ser dispositivos independientes, como</a:t>
            </a:r>
            <a:r>
              <a:rPr lang="es-ES" dirty="0"/>
              <a:t> </a:t>
            </a:r>
            <a:r>
              <a:rPr lang="es-ES" sz="1200" kern="1200" dirty="0">
                <a:solidFill>
                  <a:schemeClr val="tx1"/>
                </a:solidFill>
                <a:effectLst/>
                <a:latin typeface="+mn-lt"/>
              </a:rPr>
              <a:t>se muestra en las fotografías, es muy probable que un solo dispositivo sirva para múltiples propósitos. Los enrutadores en el hogar suelen funcionar</a:t>
            </a:r>
            <a:r>
              <a:rPr lang="es-ES" dirty="0"/>
              <a:t> </a:t>
            </a:r>
            <a:r>
              <a:rPr lang="es-ES" sz="1200" kern="1200" dirty="0">
                <a:solidFill>
                  <a:schemeClr val="tx1"/>
                </a:solidFill>
                <a:effectLst/>
                <a:latin typeface="+mn-lt"/>
              </a:rPr>
              <a:t>como módem, cortafuegos, conmutador y punto de acceso, y un sistema de almacenamiento conectado a la red (NAS) puede</a:t>
            </a:r>
            <a:r>
              <a:rPr lang="es-ES" dirty="0"/>
              <a:t> </a:t>
            </a:r>
            <a:r>
              <a:rPr lang="es-ES" sz="1200" kern="1200" dirty="0">
                <a:solidFill>
                  <a:schemeClr val="tx1"/>
                </a:solidFill>
                <a:effectLst/>
                <a:latin typeface="+mn-lt"/>
              </a:rPr>
              <a:t>servir también como red privada virtual, correo electrónico y servidor web con capacidades de</a:t>
            </a:r>
            <a:r>
              <a:rPr lang="es-ES" dirty="0"/>
              <a:t> </a:t>
            </a:r>
            <a:r>
              <a:rPr lang="es-ES" sz="1200" kern="1200" dirty="0">
                <a:solidFill>
                  <a:schemeClr val="tx1"/>
                </a:solidFill>
                <a:effectLst/>
                <a:latin typeface="+mn-lt"/>
              </a:rPr>
              <a:t>conmutación y punto de acceso.</a:t>
            </a:r>
          </a:p>
          <a:p>
            <a:endParaRPr lang="es-ES" sz="1200" kern="1200" dirty="0">
              <a:solidFill>
                <a:schemeClr val="tx1"/>
              </a:solidFill>
              <a:effectLst/>
              <a:latin typeface="+mn-lt"/>
              <a:ea typeface="+mn-ea"/>
              <a:cs typeface="+mn-cs"/>
            </a:endParaRP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13</a:t>
            </a:fld>
            <a:endParaRPr lang="es-ES" altLang="en-US"/>
          </a:p>
        </p:txBody>
      </p:sp>
    </p:spTree>
    <p:extLst>
      <p:ext uri="{BB962C8B-B14F-4D97-AF65-F5344CB8AC3E}">
        <p14:creationId xmlns:p14="http://schemas.microsoft.com/office/powerpoint/2010/main" val="31447373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Las siguientes diapositivas llevan al formador desde las descripciones de los dispositivos hasta la discusión sobre las características y consideraciones de las pruebas electrónicas que pueden estar presentes en estos dispositivos.</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14</a:t>
            </a:fld>
            <a:endParaRPr lang="es-ES" altLang="en-US"/>
          </a:p>
        </p:txBody>
      </p:sp>
    </p:spTree>
    <p:extLst>
      <p:ext uri="{BB962C8B-B14F-4D97-AF65-F5344CB8AC3E}">
        <p14:creationId xmlns:p14="http://schemas.microsoft.com/office/powerpoint/2010/main" val="3185366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Las siguientes diapositivas llevan al formador desde las descripciones de los dispositivos hasta la discusión sobre las características y consideraciones de las pruebas electrónicas que pueden estar presentes en estos dispositivos.</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15</a:t>
            </a:fld>
            <a:endParaRPr lang="es-ES" altLang="en-US"/>
          </a:p>
        </p:txBody>
      </p:sp>
    </p:spTree>
    <p:extLst>
      <p:ext uri="{BB962C8B-B14F-4D97-AF65-F5344CB8AC3E}">
        <p14:creationId xmlns:p14="http://schemas.microsoft.com/office/powerpoint/2010/main" val="6953615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kern="1200" dirty="0">
                <a:solidFill>
                  <a:schemeClr val="tx1"/>
                </a:solidFill>
                <a:effectLst/>
                <a:latin typeface="+mn-lt"/>
              </a:rPr>
              <a:t>Gestión por especialistas</a:t>
            </a:r>
            <a:r>
              <a:rPr lang="es-ES" sz="1200" kern="1200" dirty="0">
                <a:solidFill>
                  <a:schemeClr val="tx1"/>
                </a:solidFill>
                <a:effectLst/>
                <a:latin typeface="+mn-lt"/>
              </a:rPr>
              <a:t>: Cada dispositivo electrónico tiene características específicas, por lo que deben seguirse estrictamente procedimientos específicos para acceder a su memoria, donde podrían almacenarse las pruebas electrónicas. En el caso de las pruebas electrónicas, uno de los riesgos más destacados es la modificación involuntaria de parte de las pruebas. Esto podría suscitar dudas sobre los cambios concretos y sobre si las pruebas incriminatorias o exculpatorias han sido manipuladas, lo que a su vez podría plantear problemas de admisibilidad en los tribunales.</a:t>
            </a:r>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Rápida evolución de las fuentes de pruebas electrónicas: </a:t>
            </a:r>
            <a:r>
              <a:rPr lang="es-ES" sz="1200" kern="1200" dirty="0">
                <a:solidFill>
                  <a:schemeClr val="tx1"/>
                </a:solidFill>
                <a:effectLst/>
                <a:latin typeface="+mn-lt"/>
              </a:rPr>
              <a:t>Las nuevas tecnologías se desarrollan con gran rapidez y es necesario actualizar constantemente no solo las propias tecnologías, sino también los procedimientos y técnicas que hay que aplicar para captar su contenido y analizarlo.</a:t>
            </a:r>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Uso de procedimientos, técnicas y herramientas adecuados</a:t>
            </a:r>
            <a:r>
              <a:rPr lang="es-ES" sz="1200" kern="1200" dirty="0">
                <a:solidFill>
                  <a:schemeClr val="tx1"/>
                </a:solidFill>
                <a:effectLst/>
                <a:latin typeface="+mn-lt"/>
              </a:rPr>
              <a:t>: Al igual que en las disciplinas forenses más tradicionales, los especialistas en informática forense necesitan, además de los conocimientos especializados, herramientas específicas para realizar su trabajo correctamente, como por ejemplo capturar toda la información original gracias a asesoramiento. Es imprescindible que se utilicen las técnicas y herramientas adecuadas, y que los procedimientos sean rastreables y repetibles por otros especialistas, de modo que la información obtenida tenga valor probatorio.</a:t>
            </a:r>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Admisibilidad</a:t>
            </a:r>
            <a:r>
              <a:rPr lang="es-ES" sz="1200" kern="1200" dirty="0">
                <a:solidFill>
                  <a:schemeClr val="tx1"/>
                </a:solidFill>
                <a:effectLst/>
                <a:latin typeface="+mn-lt"/>
              </a:rPr>
              <a:t>: Dado que el objetivo final es el uso de las pruebas adquiridas y analizadas para respaldar un caso en los tribunales, las pruebas electrónicas deben obtenerse de conformidad con la legislación vigente y el procedimiento de mejores prácticas para que sean admisibles en un juicio. Aunque los detalles difieren en función de la legislación nacional, en general deben tenerse en cuenta los siguientes criterios básicos.</a:t>
            </a:r>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Autenticidad</a:t>
            </a:r>
            <a:r>
              <a:rPr lang="es-ES" sz="1200" kern="1200" dirty="0">
                <a:solidFill>
                  <a:schemeClr val="tx1"/>
                </a:solidFill>
                <a:effectLst/>
                <a:latin typeface="+mn-lt"/>
              </a:rPr>
              <a:t>: Debe ser posible vincular positivamente el material probatorio con el incidente investigado.</a:t>
            </a:r>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Exhaustividad</a:t>
            </a:r>
            <a:r>
              <a:rPr lang="es-ES" sz="1200" kern="1200" dirty="0">
                <a:solidFill>
                  <a:schemeClr val="tx1"/>
                </a:solidFill>
                <a:effectLst/>
                <a:latin typeface="+mn-lt"/>
              </a:rPr>
              <a:t>: Debe contar toda la historia y no solo un punto de vista particular.</a:t>
            </a:r>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Fiabilidad</a:t>
            </a:r>
            <a:r>
              <a:rPr lang="es-ES" sz="1200" kern="1200" dirty="0">
                <a:solidFill>
                  <a:schemeClr val="tx1"/>
                </a:solidFill>
                <a:effectLst/>
                <a:latin typeface="+mn-lt"/>
              </a:rPr>
              <a:t>: No debe haber nada en la forma en que se recogieron las pruebas y en su posterior manejo que haga dudar de su autenticidad y veracidad.</a:t>
            </a:r>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Credibilidad</a:t>
            </a:r>
            <a:r>
              <a:rPr lang="es-ES" sz="1200" kern="1200" dirty="0">
                <a:solidFill>
                  <a:schemeClr val="tx1"/>
                </a:solidFill>
                <a:effectLst/>
                <a:latin typeface="+mn-lt"/>
              </a:rPr>
              <a:t>: Deben ser fácilmente creíbles y comprensibles para un juez y/o los miembros de un jurado.</a:t>
            </a:r>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Proporcionalidad</a:t>
            </a:r>
            <a:r>
              <a:rPr lang="es-ES" sz="1200" kern="1200" dirty="0">
                <a:solidFill>
                  <a:schemeClr val="tx1"/>
                </a:solidFill>
                <a:effectLst/>
                <a:latin typeface="+mn-lt"/>
              </a:rPr>
              <a:t>: su aplicación a la ciencia forense digital establece que todo el proceso de investigación debe ser adecuado y apropiado: los beneficios que se obtengan con la utilización de una determinada medida deben superar los perjuicios para la parte o partes afectadas por la misma.</a:t>
            </a:r>
            <a:endParaRPr lang="es-ES" sz="1200" kern="1200" dirty="0">
              <a:solidFill>
                <a:schemeClr val="tx1"/>
              </a:solidFill>
              <a:effectLst/>
              <a:latin typeface="+mn-lt"/>
              <a:ea typeface="+mn-ea"/>
              <a:cs typeface="+mn-cs"/>
            </a:endParaRPr>
          </a:p>
          <a:p>
            <a:endParaRPr lang="es-ES" dirty="0"/>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16</a:t>
            </a:fld>
            <a:endParaRPr lang="es-ES" altLang="en-US"/>
          </a:p>
        </p:txBody>
      </p:sp>
    </p:spTree>
    <p:extLst>
      <p:ext uri="{BB962C8B-B14F-4D97-AF65-F5344CB8AC3E}">
        <p14:creationId xmlns:p14="http://schemas.microsoft.com/office/powerpoint/2010/main" val="656858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Antes de adentrarnos en el tema de Internet, tenemos que aclarar lo que es una red y lo que la compone, lo cual es importante para poder entender el funcionamiento de Internet.</a:t>
            </a:r>
          </a:p>
          <a:p>
            <a:endParaRPr lang="es-ES" dirty="0"/>
          </a:p>
          <a:p>
            <a:r>
              <a:rPr lang="es-ES" dirty="0"/>
              <a:t>El formador debería iniciar esta sesión con una pregunta abierta a los delegados, dedicando un poco de tiempo a intentar que describan lo que creen que es la ciberdelincuencia.</a:t>
            </a:r>
          </a:p>
          <a:p>
            <a:endParaRPr lang="es-ES" dirty="0"/>
          </a:p>
          <a:p>
            <a:r>
              <a:rPr lang="es-ES" dirty="0"/>
              <a:t>Puede hacerse en un foro abierto o en grupos más pequeños. La idea es obtener una definición sencilla de lo que es.</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17</a:t>
            </a:fld>
            <a:endParaRPr lang="es-ES"/>
          </a:p>
        </p:txBody>
      </p:sp>
    </p:spTree>
    <p:extLst>
      <p:ext uri="{BB962C8B-B14F-4D97-AF65-F5344CB8AC3E}">
        <p14:creationId xmlns:p14="http://schemas.microsoft.com/office/powerpoint/2010/main" val="24239157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Antes de adentrarnos en el tema de Internet, tenemos que aclarar lo que es una red y lo que la compone, lo cual es importante para poder entender el funcionamiento de Internet.</a:t>
            </a:r>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18</a:t>
            </a:fld>
            <a:endParaRPr lang="es-ES" altLang="en-US"/>
          </a:p>
        </p:txBody>
      </p:sp>
    </p:spTree>
    <p:extLst>
      <p:ext uri="{BB962C8B-B14F-4D97-AF65-F5344CB8AC3E}">
        <p14:creationId xmlns:p14="http://schemas.microsoft.com/office/powerpoint/2010/main" val="26295967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7675" marR="0" lvl="0" indent="-447675" algn="just" defTabSz="457200" rtl="0" eaLnBrk="0" fontAlgn="base" latinLnBrk="0" hangingPunct="0">
              <a:lnSpc>
                <a:spcPct val="100000"/>
              </a:lnSpc>
              <a:spcBef>
                <a:spcPct val="30000"/>
              </a:spcBef>
              <a:spcAft>
                <a:spcPct val="0"/>
              </a:spcAft>
              <a:buClrTx/>
              <a:buSzTx/>
              <a:buFontTx/>
              <a:buNone/>
              <a:tabLst/>
              <a:defRPr/>
            </a:pPr>
            <a:r>
              <a:rPr lang="es-ES" dirty="0"/>
              <a:t>Esta diapositiva es una simple introducción a la guía. Es importante que,</a:t>
            </a:r>
          </a:p>
          <a:p>
            <a:pPr marL="447675" marR="0" lvl="0" indent="-447675" algn="just" defTabSz="457200" rtl="0" eaLnBrk="0" fontAlgn="base" latinLnBrk="0" hangingPunct="0">
              <a:lnSpc>
                <a:spcPct val="100000"/>
              </a:lnSpc>
              <a:spcBef>
                <a:spcPct val="30000"/>
              </a:spcBef>
              <a:spcAft>
                <a:spcPct val="0"/>
              </a:spcAft>
              <a:buClrTx/>
              <a:buSzTx/>
              <a:buFontTx/>
              <a:buNone/>
              <a:tabLst/>
              <a:defRPr/>
            </a:pPr>
            <a:r>
              <a:rPr lang="es-ES" dirty="0"/>
              <a:t>en el caso de la formación nacional, el formador incluya la legislación nacional y las</a:t>
            </a:r>
          </a:p>
          <a:p>
            <a:pPr marL="447675" marR="0" lvl="0" indent="-447675" algn="just" defTabSz="457200" rtl="0" eaLnBrk="0" fontAlgn="base" latinLnBrk="0" hangingPunct="0">
              <a:lnSpc>
                <a:spcPct val="100000"/>
              </a:lnSpc>
              <a:spcBef>
                <a:spcPct val="30000"/>
              </a:spcBef>
              <a:spcAft>
                <a:spcPct val="0"/>
              </a:spcAft>
              <a:buClrTx/>
              <a:buSzTx/>
              <a:buFontTx/>
              <a:buNone/>
              <a:tabLst/>
              <a:defRPr/>
            </a:pPr>
            <a:r>
              <a:rPr lang="es-ES" dirty="0"/>
              <a:t>directrices que puedan estar disponibles. Se recomienda realizar una comparación</a:t>
            </a:r>
          </a:p>
          <a:p>
            <a:pPr marL="447675" marR="0" lvl="0" indent="-447675" algn="just" defTabSz="457200" rtl="0" eaLnBrk="0" fontAlgn="base" latinLnBrk="0" hangingPunct="0">
              <a:lnSpc>
                <a:spcPct val="100000"/>
              </a:lnSpc>
              <a:spcBef>
                <a:spcPct val="30000"/>
              </a:spcBef>
              <a:spcAft>
                <a:spcPct val="0"/>
              </a:spcAft>
              <a:buClrTx/>
              <a:buSzTx/>
              <a:buFontTx/>
              <a:buNone/>
              <a:tabLst/>
              <a:defRPr/>
            </a:pPr>
            <a:r>
              <a:rPr lang="es-ES" dirty="0"/>
              <a:t>entre las directrices nacionales y las del Consejo de Europa a fin de comprobar la</a:t>
            </a:r>
          </a:p>
          <a:p>
            <a:pPr marL="447675" marR="0" lvl="0" indent="-447675" algn="just" defTabSz="457200" rtl="0" eaLnBrk="0" fontAlgn="base" latinLnBrk="0" hangingPunct="0">
              <a:lnSpc>
                <a:spcPct val="100000"/>
              </a:lnSpc>
              <a:spcBef>
                <a:spcPct val="30000"/>
              </a:spcBef>
              <a:spcAft>
                <a:spcPct val="0"/>
              </a:spcAft>
              <a:buClrTx/>
              <a:buSzTx/>
              <a:buFontTx/>
              <a:buNone/>
              <a:tabLst/>
              <a:defRPr/>
            </a:pPr>
            <a:r>
              <a:rPr lang="es-ES" dirty="0"/>
              <a:t>compatibilidad de las normas nacionales con las que se aplican a nivel internacional.</a:t>
            </a:r>
          </a:p>
          <a:p>
            <a:pPr marL="447675" marR="0" lvl="0" indent="-447675" algn="just" defTabSz="457200" rtl="0" eaLnBrk="0" fontAlgn="base" latinLnBrk="0" hangingPunct="0">
              <a:lnSpc>
                <a:spcPct val="100000"/>
              </a:lnSpc>
              <a:spcBef>
                <a:spcPct val="30000"/>
              </a:spcBef>
              <a:spcAft>
                <a:spcPct val="0"/>
              </a:spcAft>
              <a:buClrTx/>
              <a:buSzTx/>
              <a:buFontTx/>
              <a:buNone/>
              <a:tabLst/>
              <a:defRPr/>
            </a:pPr>
            <a:endParaRPr lang="es-ES" dirty="0"/>
          </a:p>
          <a:p>
            <a:pPr marL="447675" indent="-447675" algn="just"/>
            <a:r>
              <a:rPr lang="es-ES" dirty="0"/>
              <a:t>La guía puede aplicarse a todos los casos en los que deban</a:t>
            </a:r>
          </a:p>
          <a:p>
            <a:pPr marL="447675" indent="-447675" algn="just"/>
            <a:r>
              <a:rPr lang="es-ES" dirty="0"/>
              <a:t>confiscarse pruebas electrónicas. </a:t>
            </a:r>
          </a:p>
          <a:p>
            <a:pPr marL="447675" indent="-447675" algn="just"/>
            <a:r>
              <a:rPr lang="es-ES" dirty="0"/>
              <a:t>Cada país debe tener en cuenta sus propios documentos jurídicos </a:t>
            </a:r>
          </a:p>
          <a:p>
            <a:pPr marL="447675" indent="-447675" algn="just"/>
            <a:r>
              <a:rPr lang="es-ES" dirty="0"/>
              <a:t>y reglamentos a la hora de interpretar las medidas propuestas en este documento.</a:t>
            </a:r>
          </a:p>
          <a:p>
            <a:pPr marL="447675" indent="-447675" algn="just"/>
            <a:r>
              <a:rPr lang="es-ES" dirty="0"/>
              <a:t>Además, cada país deberá añadir la información de contacto de sus propias unidades</a:t>
            </a:r>
          </a:p>
          <a:p>
            <a:pPr marL="447675" indent="-447675" algn="just"/>
            <a:r>
              <a:rPr lang="es-ES" dirty="0"/>
              <a:t> de expertos. </a:t>
            </a:r>
          </a:p>
          <a:p>
            <a:pPr marL="447675" indent="-447675" algn="just"/>
            <a:r>
              <a:rPr lang="es-ES" dirty="0"/>
              <a:t>Una organización o agencia que desee aplicar los procedimientos recomendados </a:t>
            </a:r>
          </a:p>
          <a:p>
            <a:pPr marL="447675" indent="-447675" algn="just"/>
            <a:r>
              <a:rPr lang="es-ES" dirty="0"/>
              <a:t>deberá determinar las responsabilidades de los pasos/acciones individuales de acuerdo con su  </a:t>
            </a:r>
          </a:p>
          <a:p>
            <a:pPr marL="447675" indent="-447675" algn="just"/>
            <a:r>
              <a:rPr lang="es-ES" dirty="0"/>
              <a:t>estructura interna.  </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19</a:t>
            </a:fld>
            <a:endParaRPr lang="es-ES" altLang="en-US"/>
          </a:p>
        </p:txBody>
      </p:sp>
    </p:spTree>
    <p:extLst>
      <p:ext uri="{BB962C8B-B14F-4D97-AF65-F5344CB8AC3E}">
        <p14:creationId xmlns:p14="http://schemas.microsoft.com/office/powerpoint/2010/main" val="2165624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t>Esta sesión se dividirá en 5 partes para proporcionar descansos naturales.</a:t>
            </a:r>
          </a:p>
          <a:p>
            <a:r>
              <a:rPr lang="es-ES" sz="1200" dirty="0"/>
              <a:t>La idea es describir lo que es un ordenador - o un dispositivo capaz de conectarse a Internet, todos los cuales tienen similitudes</a:t>
            </a:r>
          </a:p>
          <a:p>
            <a:r>
              <a:rPr lang="es-ES" sz="1200" dirty="0"/>
              <a:t>Describir qué es y cómo funciona Internet</a:t>
            </a:r>
          </a:p>
          <a:p>
            <a:r>
              <a:rPr lang="es-ES" sz="1200" dirty="0"/>
              <a:t>Y luego ver cómo ese ordenador se conecta a Internet</a:t>
            </a:r>
          </a:p>
          <a:p>
            <a:r>
              <a:rPr lang="es-ES" sz="1200" dirty="0"/>
              <a:t>Y luego ver lo que hay en la propia Internet</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2</a:t>
            </a:fld>
            <a:endParaRPr lang="es-ES"/>
          </a:p>
        </p:txBody>
      </p:sp>
    </p:spTree>
    <p:extLst>
      <p:ext uri="{BB962C8B-B14F-4D97-AF65-F5344CB8AC3E}">
        <p14:creationId xmlns:p14="http://schemas.microsoft.com/office/powerpoint/2010/main" val="3009816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pPr>
            <a:r>
              <a:rPr lang="es-ES" b="1" dirty="0"/>
              <a:t>La necesidad: </a:t>
            </a:r>
            <a:r>
              <a:rPr lang="es-ES" dirty="0"/>
              <a:t>Las peticiones realizadas por los participantes en muchas actividades organizadas en el marco de los diferentes proyectos de ciberdelincuencia del Consejo de Europa, incluidos los proyectos conjuntos con la Unión Europea, apuntan a la necesidad de contar con más orientaciones para tratar las pruebas electrónicas. </a:t>
            </a:r>
            <a:endParaRPr lang="es-ES" dirty="0">
              <a:effectLst/>
            </a:endParaRPr>
          </a:p>
          <a:p>
            <a:pPr algn="just">
              <a:lnSpc>
                <a:spcPct val="120000"/>
              </a:lnSpc>
            </a:pPr>
            <a:r>
              <a:rPr lang="es-ES" dirty="0"/>
              <a:t>Constituye una importante herramienta para las fuerzas del orden y los jueces en sus esfuerzos por investigar, perseguir y juzgar los ciberdelitos. </a:t>
            </a:r>
            <a:endParaRPr lang="es-ES" dirty="0">
              <a:effectLst/>
            </a:endParaRP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20</a:t>
            </a:fld>
            <a:endParaRPr lang="es-ES" altLang="en-US"/>
          </a:p>
        </p:txBody>
      </p:sp>
    </p:spTree>
    <p:extLst>
      <p:ext uri="{BB962C8B-B14F-4D97-AF65-F5344CB8AC3E}">
        <p14:creationId xmlns:p14="http://schemas.microsoft.com/office/powerpoint/2010/main" val="2918387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endParaRPr lang="en-GB" dirty="0"/>
          </a:p>
          <a:p>
            <a:pPr algn="just">
              <a:lnSpc>
                <a:spcPct val="120000"/>
              </a:lnSpc>
            </a:pPr>
            <a:r>
              <a:rPr lang="es-ES" b="1" dirty="0"/>
              <a:t>La necesidad: </a:t>
            </a:r>
            <a:r>
              <a:rPr lang="es-ES" dirty="0"/>
              <a:t>Las peticiones realizadas por los participantes en muchas actividades organizadas en el marco de los diferentes proyectos de ciberdelincuencia del Consejo de Europa, incluidos los proyectos conjuntos con la Unión Europea, apuntan a la necesidad de contar con más orientaciones para tratar las pruebas electrónicas. </a:t>
            </a:r>
            <a:endParaRPr lang="es-ES" dirty="0">
              <a:effectLst/>
            </a:endParaRPr>
          </a:p>
          <a:p>
            <a:pPr algn="just">
              <a:lnSpc>
                <a:spcPct val="120000"/>
              </a:lnSpc>
            </a:pPr>
            <a:endParaRPr lang="es-ES" dirty="0">
              <a:effectLst/>
            </a:endParaRPr>
          </a:p>
          <a:p>
            <a:pPr algn="just"/>
            <a:r>
              <a:rPr lang="es-ES" dirty="0"/>
              <a:t>Esta guía está destinada a quienes se encuentren con fuentes de pruebas electrónicas durante su trabajo y pretendan utilizar la información obtenida de esas fuentes en el sistema judicial de su país o en el de otra jurisdicción. </a:t>
            </a:r>
          </a:p>
          <a:p>
            <a:pPr algn="just"/>
            <a:r>
              <a:rPr lang="es-ES" dirty="0"/>
              <a:t>Esta guía debe considerarse como un documento modelo que los países pueden adaptar y personalizar en función de su legislación, práctica y procedimiento.</a:t>
            </a:r>
          </a:p>
          <a:p>
            <a:pPr algn="just"/>
            <a:endParaRPr lang="es-ES" dirty="0"/>
          </a:p>
          <a:p>
            <a:pPr marL="0" marR="0" lvl="0" indent="0" algn="just" defTabSz="457200" rtl="0" eaLnBrk="0" fontAlgn="base" latinLnBrk="0" hangingPunct="0">
              <a:lnSpc>
                <a:spcPct val="100000"/>
              </a:lnSpc>
              <a:spcBef>
                <a:spcPct val="30000"/>
              </a:spcBef>
              <a:spcAft>
                <a:spcPct val="0"/>
              </a:spcAft>
              <a:buClrTx/>
              <a:buSzTx/>
              <a:buFontTx/>
              <a:buNone/>
              <a:tabLst/>
              <a:defRPr/>
            </a:pPr>
            <a:r>
              <a:rPr lang="es-ES" dirty="0"/>
              <a:t>La guía establece algunos principios generales para orientar al lector. Estos principios se ajustan a los generalmente aceptados internacionalmente como buenas prácticas en el tratamiento de las pruebas electrónicas.  </a:t>
            </a:r>
          </a:p>
          <a:p>
            <a:pPr algn="just">
              <a:lnSpc>
                <a:spcPct val="120000"/>
              </a:lnSpc>
            </a:pPr>
            <a:endParaRPr lang="en-GB" dirty="0">
              <a:effectLst/>
            </a:endParaRP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21</a:t>
            </a:fld>
            <a:endParaRPr lang="es-ES" altLang="en-US"/>
          </a:p>
        </p:txBody>
      </p:sp>
    </p:spTree>
    <p:extLst>
      <p:ext uri="{BB962C8B-B14F-4D97-AF65-F5344CB8AC3E}">
        <p14:creationId xmlns:p14="http://schemas.microsoft.com/office/powerpoint/2010/main" val="2368138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ES" dirty="0"/>
              <a:t>Esta guía se ha preparado para que la utilicen los países que están desarrollando su respuesta a la ciberdelincuencia y estableciendo normas y protocolos para tratar las pruebas electrónicas. </a:t>
            </a:r>
          </a:p>
          <a:p>
            <a:pPr algn="just"/>
            <a:r>
              <a:rPr lang="es-ES" dirty="0"/>
              <a:t>La mayoría de las guías existentes han sido creadas para la comunidad policial. </a:t>
            </a:r>
          </a:p>
          <a:p>
            <a:pPr algn="just"/>
            <a:r>
              <a:rPr lang="es-ES" dirty="0"/>
              <a:t>Esta guía está dirigida a un público más amplio e incluye también a los jueces, fiscales y otras personas del sistema judicial, como investigadores del sector privado, abogados, notarios y personal administrativo.</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22</a:t>
            </a:fld>
            <a:endParaRPr lang="es-ES" altLang="en-US"/>
          </a:p>
        </p:txBody>
      </p:sp>
    </p:spTree>
    <p:extLst>
      <p:ext uri="{BB962C8B-B14F-4D97-AF65-F5344CB8AC3E}">
        <p14:creationId xmlns:p14="http://schemas.microsoft.com/office/powerpoint/2010/main" val="18141260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El lector debe asegurarse de que conoce perfectamente la legislación de su país en materia de pruebas electrónicas y su admisibilidad. </a:t>
            </a:r>
          </a:p>
          <a:p>
            <a:r>
              <a:rPr lang="es-ES" dirty="0"/>
              <a:t>La legislación nacional es la principal fuente de referencia en todas las circunstancias. Las recomendaciones de la guía no deben contravenir la legislación nacional en lo que respecta a los aspectos prácticos del tratamiento de las pruebas.</a:t>
            </a:r>
          </a:p>
          <a:p>
            <a:r>
              <a:rPr lang="es-ES" dirty="0"/>
              <a:t>La guía se desglosa en secciones cronológicas que pretenden servir de apoyo a cualquier persona que trabaje con pruebas electrónicas. </a:t>
            </a:r>
          </a:p>
          <a:p>
            <a:pPr algn="just"/>
            <a:r>
              <a:rPr lang="es-ES" dirty="0"/>
              <a:t>Estas abarcan todas las etapas, desde la identificación inicial de las fuentes de pruebas potenciales, pasando por el registro y la confiscación de datos, incluida la obtención en Internet, hasta el análisis, la preparación y la presentación de las pruebas. </a:t>
            </a:r>
          </a:p>
          <a:p>
            <a:pPr algn="just"/>
            <a:r>
              <a:rPr lang="es-ES" dirty="0"/>
              <a:t>A continuación, se incluyen secciones especializadas para las fuerzas del orden, los fiscales, los jueces y los investigadores del sector privado, los abogados, los notarios y el personal administrativo</a:t>
            </a: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23</a:t>
            </a:fld>
            <a:endParaRPr lang="es-ES" altLang="en-US"/>
          </a:p>
        </p:txBody>
      </p:sp>
    </p:spTree>
    <p:extLst>
      <p:ext uri="{BB962C8B-B14F-4D97-AF65-F5344CB8AC3E}">
        <p14:creationId xmlns:p14="http://schemas.microsoft.com/office/powerpoint/2010/main" val="41120981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esta diapositiva se destaca la elaboración de la guía y su contenido</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24</a:t>
            </a:fld>
            <a:endParaRPr lang="es-ES" altLang="en-US"/>
          </a:p>
        </p:txBody>
      </p:sp>
    </p:spTree>
    <p:extLst>
      <p:ext uri="{BB962C8B-B14F-4D97-AF65-F5344CB8AC3E}">
        <p14:creationId xmlns:p14="http://schemas.microsoft.com/office/powerpoint/2010/main" val="2776139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s-ES" dirty="0"/>
              <a:t>El Convenio de Budapest contiene numerosas disposiciones para mejorar las investigaciones en las que están implicadas las pruebas electrónicas.  Algunas de ellas se mencionan en esta guía; sin embargo, no se trata de una guía del Convenio y el lector deberá remitirse siempre a los documentos autorizados disponibles en el Consejo de Europa cuando desee utilizar estas disposiciones.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s-ES" dirty="0"/>
          </a:p>
          <a:p>
            <a:pPr algn="just"/>
            <a:r>
              <a:rPr lang="es-ES" dirty="0"/>
              <a:t>En caso de que el lector no esté seguro de qué curso de acción tomar, deberá remitirse a los principios para adoptar el que sea más eficaz. </a:t>
            </a:r>
          </a:p>
          <a:p>
            <a:pPr algn="just"/>
            <a:r>
              <a:rPr lang="es-ES" dirty="0"/>
              <a:t> El lector debe utilizar los consejos que sean pertinentes para los tipos de pruebas que esté tratando y buscar la ayuda de un especialista cuando las cuestiones que esté tratando trasciendan el ámbito de la guía.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s-ES" dirty="0"/>
          </a:p>
          <a:p>
            <a:pPr algn="just"/>
            <a:r>
              <a:rPr lang="es-ES" dirty="0"/>
              <a:t>Esta guía y la información que contiene tienen validez hasta el 31 de diciembre de 2017.  </a:t>
            </a:r>
          </a:p>
          <a:p>
            <a:pPr algn="just"/>
            <a:r>
              <a:rPr lang="es-ES" dirty="0"/>
              <a:t>Está previsto que la guía se actualice antes de esa fecha para tener en cuenta cualquier cambio pertinente en la tecnología, los procedimientos y las prácticas que sean relevantes para su contenido.  </a:t>
            </a:r>
          </a:p>
          <a:p>
            <a:pPr algn="just"/>
            <a:r>
              <a:rPr lang="es-ES" dirty="0"/>
              <a:t>Cualquier persona u organización que desee utilizar la guía después de la fecha indicada deberá ponerse en contacto con el Consejo de Europa a fin de obtener la última versión</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25</a:t>
            </a:fld>
            <a:endParaRPr lang="es-ES" altLang="en-US"/>
          </a:p>
        </p:txBody>
      </p:sp>
    </p:spTree>
    <p:extLst>
      <p:ext uri="{BB962C8B-B14F-4D97-AF65-F5344CB8AC3E}">
        <p14:creationId xmlns:p14="http://schemas.microsoft.com/office/powerpoint/2010/main" val="31210422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Antes de adentrarnos en el tema de Internet, tenemos que aclarar lo que es una red y lo que la compone, lo cual es importante para poder entender el funcionamiento de Internet.</a:t>
            </a:r>
          </a:p>
          <a:p>
            <a:endParaRPr lang="es-ES" dirty="0"/>
          </a:p>
          <a:p>
            <a:r>
              <a:rPr lang="es-ES" dirty="0"/>
              <a:t>El formador debería iniciar esta sesión con una pregunta abierta a los delegados, dedicando un poco de tiempo a intentar que describan lo que creen que es la ciberdelincuencia.</a:t>
            </a:r>
          </a:p>
          <a:p>
            <a:endParaRPr lang="es-ES" dirty="0"/>
          </a:p>
          <a:p>
            <a:r>
              <a:rPr lang="es-ES" dirty="0"/>
              <a:t>Puede hacerse en un foro abierto o en grupos más pequeños. La idea es obtener una definición sencilla de lo que es.</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solidFill>
                  <a:prstClr val="black"/>
                </a:solidFill>
              </a:rPr>
              <a:pPr/>
              <a:t>26</a:t>
            </a:fld>
            <a:endParaRPr lang="es-ES">
              <a:solidFill>
                <a:prstClr val="black"/>
              </a:solidFill>
            </a:endParaRPr>
          </a:p>
        </p:txBody>
      </p:sp>
    </p:spTree>
    <p:extLst>
      <p:ext uri="{BB962C8B-B14F-4D97-AF65-F5344CB8AC3E}">
        <p14:creationId xmlns:p14="http://schemas.microsoft.com/office/powerpoint/2010/main" val="8782301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i="0" u="none" strike="noStrike" kern="1200" baseline="0" dirty="0">
                <a:solidFill>
                  <a:schemeClr val="tx1"/>
                </a:solidFill>
                <a:latin typeface="+mn-lt"/>
              </a:rPr>
              <a:t>El formador debe presentarlos -y luego leer todo el principio- antes de pasar a exponer los puntos que aparecen como viñetas</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rPr>
              <a:t>Todos los procedimientos penales dependen de las pruebas para decidir la culpabilidad o inocencia de un acusado o para decidir la validez de un caso en los procedimientos civiles. Tradicional e históricamente, el formato de las pruebas ha sido físico (como documentos o fotografías, etc.) o ha consistido en el testimonio oral de los testigos.</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rPr>
              <a:t>Las pruebas electrónicas proceden de dispositivos electrónicos como ordenadores y sus aparatos periféricos, redes informáticas, teléfonos móviles, cámaras digitales y otros equipos portátiles (incluidos los dispositivos de almacenamiento de datos), así como de Internet. La información que contiene no posee una</a:t>
            </a:r>
          </a:p>
          <a:p>
            <a:r>
              <a:rPr lang="es-ES" sz="1200" b="0" i="0" u="none" strike="noStrike" kern="1200" baseline="0" dirty="0">
                <a:solidFill>
                  <a:schemeClr val="tx1"/>
                </a:solidFill>
                <a:latin typeface="+mn-lt"/>
              </a:rPr>
              <a:t>forma física independiente.</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rPr>
              <a:t>Sin embargo, en muchos aspectos, las pruebas electrónicas no difieren de las pruebas tradicionales en el sentido de que la parte que las introduce en el procedimiento judicial debe ser capaz de demostrar que reflejan el mismo conjunto de circunstancias e información fáctica que en el momento del delito. En otras palabras, deben poder demostrar que no se han producido (o podrían haberse producido) cambios, supresiones, adiciones u otras alteraciones.</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rPr>
              <a:t>La naturaleza intangible de cualquier dato e información almacenada en forma electrónica hace que sea mucho más fácil de manipular y más propensa a la alteración que las formas tradicionales de pruebas. Esto ha generado desafíos especiales para el sistema de justicia, que requiere que estos datos se manejen de manera especial</a:t>
            </a:r>
          </a:p>
          <a:p>
            <a:r>
              <a:rPr lang="es-ES" sz="1200" b="0" i="0" u="none" strike="noStrike" kern="1200" baseline="0" dirty="0">
                <a:solidFill>
                  <a:schemeClr val="tx1"/>
                </a:solidFill>
                <a:latin typeface="+mn-lt"/>
              </a:rPr>
              <a:t>para asegurar la integridad de las pruebas que ofrece.</a:t>
            </a:r>
          </a:p>
          <a:p>
            <a:endParaRPr lang="es-ES" sz="1200" b="0" i="0" u="none" strike="noStrike" kern="1200" baseline="0" dirty="0">
              <a:solidFill>
                <a:schemeClr val="tx1"/>
              </a:solidFill>
              <a:latin typeface="+mn-lt"/>
              <a:ea typeface="+mn-ea"/>
              <a:cs typeface="+mn-cs"/>
            </a:endParaRPr>
          </a:p>
          <a:p>
            <a:r>
              <a:rPr lang="es-ES" sz="1200" b="0" i="0" u="none" strike="noStrike" kern="1200" baseline="0" dirty="0">
                <a:solidFill>
                  <a:schemeClr val="tx1"/>
                </a:solidFill>
                <a:latin typeface="+mn-lt"/>
              </a:rPr>
              <a:t>Dadas sus especiales características, las pruebas electrónicas podrían definirse como:</a:t>
            </a:r>
          </a:p>
          <a:p>
            <a:r>
              <a:rPr lang="es-ES" sz="1200" b="0" i="0" u="none" strike="noStrike" kern="1200" baseline="0" dirty="0">
                <a:solidFill>
                  <a:schemeClr val="tx1"/>
                </a:solidFill>
                <a:latin typeface="+mn-lt"/>
              </a:rPr>
              <a:t>Cualquier información generada, almacenada o transmitida en formato digital que pueda ser necesaria posteriormente</a:t>
            </a:r>
          </a:p>
          <a:p>
            <a:r>
              <a:rPr lang="es-ES" sz="1200" b="0" i="0" u="none" strike="noStrike" kern="1200" baseline="0" dirty="0">
                <a:solidFill>
                  <a:schemeClr val="tx1"/>
                </a:solidFill>
                <a:latin typeface="+mn-lt"/>
              </a:rPr>
              <a:t>para probar o refutar un hecho controvertido en un procedimiento judicial.</a:t>
            </a:r>
            <a:endParaRPr lang="es-ES" dirty="0"/>
          </a:p>
          <a:p>
            <a:endParaRPr lang="en-GB"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27</a:t>
            </a:fld>
            <a:endParaRPr lang="es-ES" altLang="en-US"/>
          </a:p>
        </p:txBody>
      </p:sp>
    </p:spTree>
    <p:extLst>
      <p:ext uri="{BB962C8B-B14F-4D97-AF65-F5344CB8AC3E}">
        <p14:creationId xmlns:p14="http://schemas.microsoft.com/office/powerpoint/2010/main" val="13007475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lnSpc>
                <a:spcPct val="120000"/>
              </a:lnSpc>
            </a:pPr>
            <a:r>
              <a:rPr lang="es-ES" dirty="0"/>
              <a:t>Cuando se manipulen dispositivos y datos electrónicos, no deben modificarse, ni en lo que respecta al hardware ni al software. La persona encargada es responsable de la integridad del material recuperado en el lugar de los hechos y, por tanto, de iniciar una cadena de custodia forense.</a:t>
            </a:r>
          </a:p>
          <a:p>
            <a:pPr lvl="0" algn="just">
              <a:lnSpc>
                <a:spcPct val="120000"/>
              </a:lnSpc>
            </a:pPr>
            <a:r>
              <a:rPr lang="es-ES" dirty="0"/>
              <a:t>Hay circunstancias en las que se tomará la decisión de acceder a los datos en un sistema informático en vivo para evitar la pérdida de posibles pruebas. Esto debe llevarse a cabo de una manera que cause el menor impacto en los datos y por una persona calificada para hacerlo. Si se considera necesario este tipo de acción, deben tenerse en cuenta los principios 2 a 5.</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28</a:t>
            </a:fld>
            <a:endParaRPr lang="es-ES" altLang="en-US"/>
          </a:p>
        </p:txBody>
      </p:sp>
    </p:spTree>
    <p:extLst>
      <p:ext uri="{BB962C8B-B14F-4D97-AF65-F5344CB8AC3E}">
        <p14:creationId xmlns:p14="http://schemas.microsoft.com/office/powerpoint/2010/main" val="24972480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Es imprescindible registrar con precisión todas las actividades para que un tercero pueda reconstruir las acciones del primer interviniente en el lugar de los hechos, con el fin de asegurar su valor probatorio en los tribunales. Toda la actividad relacionada con la confiscación, el acceso, el almacenamiento o la transferencia de pruebas electrónicas debe documentarse completamente, conservarse y estar disponible para su revisión.</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29</a:t>
            </a:fld>
            <a:endParaRPr lang="es-ES" altLang="en-US"/>
          </a:p>
        </p:txBody>
      </p:sp>
    </p:spTree>
    <p:extLst>
      <p:ext uri="{BB962C8B-B14F-4D97-AF65-F5344CB8AC3E}">
        <p14:creationId xmlns:p14="http://schemas.microsoft.com/office/powerpoint/2010/main" val="21249290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Este propósito es muy amplio, y se trata de ofrecer una visión general informativa sin caer en una descripción muy técnica </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3</a:t>
            </a:fld>
            <a:endParaRPr lang="es-ES"/>
          </a:p>
        </p:txBody>
      </p:sp>
    </p:spTree>
    <p:extLst>
      <p:ext uri="{BB962C8B-B14F-4D97-AF65-F5344CB8AC3E}">
        <p14:creationId xmlns:p14="http://schemas.microsoft.com/office/powerpoint/2010/main" val="1703104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lnSpc>
                <a:spcPct val="120000"/>
              </a:lnSpc>
            </a:pPr>
            <a:r>
              <a:rPr lang="es-ES" dirty="0"/>
              <a:t>En el caso de las investigaciones que implican el registro y la confiscación de pruebas electrónicas, puede ser necesario consultar a especialistas externos. Todos los especialistas externos deben estar familiarizados con los principios establecidos en este documento o en otros similares. Un especialista debe tener:</a:t>
            </a:r>
          </a:p>
          <a:p>
            <a:pPr lvl="1" algn="just">
              <a:lnSpc>
                <a:spcPct val="120000"/>
              </a:lnSpc>
            </a:pPr>
            <a:r>
              <a:rPr lang="es-ES" dirty="0"/>
              <a:t>Conocimientos especializados necesarios y experiencia en el campo,</a:t>
            </a:r>
          </a:p>
          <a:p>
            <a:pPr lvl="1" algn="just">
              <a:lnSpc>
                <a:spcPct val="120000"/>
              </a:lnSpc>
            </a:pPr>
            <a:r>
              <a:rPr lang="es-ES" dirty="0"/>
              <a:t>Conocimientos de investigación necesarios,</a:t>
            </a:r>
          </a:p>
          <a:p>
            <a:pPr lvl="1" algn="just">
              <a:lnSpc>
                <a:spcPct val="120000"/>
              </a:lnSpc>
            </a:pPr>
            <a:r>
              <a:rPr lang="es-ES" dirty="0"/>
              <a:t>Conocimientos necesarios del asunto en cuestión,</a:t>
            </a:r>
          </a:p>
          <a:p>
            <a:pPr lvl="1" algn="just">
              <a:lnSpc>
                <a:spcPct val="120000"/>
              </a:lnSpc>
            </a:pPr>
            <a:r>
              <a:rPr lang="es-ES" dirty="0"/>
              <a:t>Conocimientos jurídicos necesarios,</a:t>
            </a:r>
          </a:p>
          <a:p>
            <a:pPr lvl="1" algn="just">
              <a:lnSpc>
                <a:spcPct val="120000"/>
              </a:lnSpc>
            </a:pPr>
            <a:r>
              <a:rPr lang="es-ES" dirty="0"/>
              <a:t>Habilidades de comunicación apropiadas (tanto para explicaciones orales como escritas)</a:t>
            </a:r>
          </a:p>
          <a:p>
            <a:pPr lvl="1" algn="just">
              <a:lnSpc>
                <a:spcPct val="120000"/>
              </a:lnSpc>
            </a:pPr>
            <a:r>
              <a:rPr lang="es-ES" dirty="0"/>
              <a:t>Habilidades lingüísticas apropiadas necesarias.</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30</a:t>
            </a:fld>
            <a:endParaRPr lang="es-ES" altLang="en-US"/>
          </a:p>
        </p:txBody>
      </p:sp>
    </p:spTree>
    <p:extLst>
      <p:ext uri="{BB962C8B-B14F-4D97-AF65-F5344CB8AC3E}">
        <p14:creationId xmlns:p14="http://schemas.microsoft.com/office/powerpoint/2010/main" val="1508028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circunstancias excepcionales en las que sea necesario que un primer interviniente obtenga pruebas electrónicas y/o acceda a los datos originales conservados en un dispositivo electrónico o medio de almacenamiento digital, deberá recibir formación para hacerlo correctamente y para explicar la relevancia y las implicaciones de sus acciones</a:t>
            </a:r>
            <a:endParaRPr lang="es-ES" sz="1200" kern="1200" dirty="0">
              <a:solidFill>
                <a:schemeClr val="tx1"/>
              </a:solidFill>
              <a:latin typeface="+mn-lt"/>
              <a:ea typeface="MS PGothic" pitchFamily="34" charset="-128"/>
              <a:cs typeface="ＭＳ Ｐゴシック" charset="0"/>
            </a:endParaRP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31</a:t>
            </a:fld>
            <a:endParaRPr lang="es-ES" altLang="en-US"/>
          </a:p>
        </p:txBody>
      </p:sp>
    </p:spTree>
    <p:extLst>
      <p:ext uri="{BB962C8B-B14F-4D97-AF65-F5344CB8AC3E}">
        <p14:creationId xmlns:p14="http://schemas.microsoft.com/office/powerpoint/2010/main" val="774174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Cada Estado miembro debe tener en cuenta sus propios documentos jurídicos y reglamentos a la hora de interpretar las medidas propuestas en este documento.</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32</a:t>
            </a:fld>
            <a:endParaRPr lang="es-ES" altLang="en-US"/>
          </a:p>
        </p:txBody>
      </p:sp>
    </p:spTree>
    <p:extLst>
      <p:ext uri="{BB962C8B-B14F-4D97-AF65-F5344CB8AC3E}">
        <p14:creationId xmlns:p14="http://schemas.microsoft.com/office/powerpoint/2010/main" val="15962335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Antes de adentrarnos en el tema de Internet, tenemos que aclarar lo que es una red y lo que la compone, lo cual es importante para poder entender el funcionamiento de Internet.</a:t>
            </a:r>
          </a:p>
          <a:p>
            <a:endParaRPr lang="es-ES" dirty="0"/>
          </a:p>
          <a:p>
            <a:r>
              <a:rPr lang="es-ES" dirty="0"/>
              <a:t>El formador debería iniciar esta sesión con una pregunta abierta a los delegados, dedicando un poco de tiempo a intentar que describan lo que creen que es la ciberdelincuencia.</a:t>
            </a:r>
          </a:p>
          <a:p>
            <a:endParaRPr lang="es-ES" dirty="0"/>
          </a:p>
          <a:p>
            <a:r>
              <a:rPr lang="es-ES" dirty="0"/>
              <a:t>Puede hacerse en un foro abierto o en grupos más pequeños. La idea es obtener una definición sencilla de lo que es.</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solidFill>
                  <a:prstClr val="black"/>
                </a:solidFill>
              </a:rPr>
              <a:pPr/>
              <a:t>33</a:t>
            </a:fld>
            <a:endParaRPr lang="es-ES">
              <a:solidFill>
                <a:prstClr val="black"/>
              </a:solidFill>
            </a:endParaRPr>
          </a:p>
        </p:txBody>
      </p:sp>
    </p:spTree>
    <p:extLst>
      <p:ext uri="{BB962C8B-B14F-4D97-AF65-F5344CB8AC3E}">
        <p14:creationId xmlns:p14="http://schemas.microsoft.com/office/powerpoint/2010/main" val="31870539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09ADFBB1-7B02-4717-AEA4-A0D2A92F6065}" type="slidenum">
              <a:rPr lang="en-GB" smtClean="0"/>
              <a:t>34</a:t>
            </a:fld>
            <a:endParaRPr lang="es-ES"/>
          </a:p>
        </p:txBody>
      </p:sp>
    </p:spTree>
    <p:extLst>
      <p:ext uri="{BB962C8B-B14F-4D97-AF65-F5344CB8AC3E}">
        <p14:creationId xmlns:p14="http://schemas.microsoft.com/office/powerpoint/2010/main" val="8289472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s-ES" dirty="0">
                <a:latin typeface="Calibri" charset="0"/>
              </a:rPr>
              <a:t>Dicha decisión se concretará en el lugar de los hechos (mayor claridad)</a:t>
            </a:r>
          </a:p>
          <a:p>
            <a:pPr marL="0" indent="0" eaLnBrk="1" hangingPunct="1">
              <a:buFontTx/>
              <a:buNone/>
            </a:pPr>
            <a:r>
              <a:rPr lang="es-ES" dirty="0">
                <a:latin typeface="Calibri" charset="0"/>
              </a:rPr>
              <a:t>No obstante, siempre es mejor disponer de la mayor cantidad de información posible, ya que saber a qué se va puede ser útil, especialmente en una situación poco habitual.</a:t>
            </a:r>
          </a:p>
          <a:p>
            <a:pPr marL="0" indent="0" eaLnBrk="1" hangingPunct="1">
              <a:buFontTx/>
              <a:buNone/>
            </a:pPr>
            <a:endParaRPr lang="es-ES" dirty="0">
              <a:latin typeface="Calibri" charset="0"/>
            </a:endParaRPr>
          </a:p>
          <a:p>
            <a:pPr marL="0" indent="0" eaLnBrk="1" hangingPunct="1">
              <a:buFontTx/>
              <a:buNone/>
            </a:pPr>
            <a:r>
              <a:rPr lang="es-ES" dirty="0">
                <a:latin typeface="Calibri" charset="0"/>
              </a:rPr>
              <a:t>1 es sencillo - simple confiscación y presentación</a:t>
            </a:r>
          </a:p>
          <a:p>
            <a:pPr marL="0" indent="0" eaLnBrk="1" hangingPunct="1">
              <a:buFontTx/>
              <a:buNone/>
            </a:pPr>
            <a:r>
              <a:rPr lang="es-ES" dirty="0">
                <a:latin typeface="Calibri" charset="0"/>
              </a:rPr>
              <a:t>2 es más complejo, y puede requerir más conocimientos especializados</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35</a:t>
            </a:fld>
            <a:endParaRPr lang="es-ES" altLang="en-US"/>
          </a:p>
        </p:txBody>
      </p:sp>
    </p:spTree>
    <p:extLst>
      <p:ext uri="{BB962C8B-B14F-4D97-AF65-F5344CB8AC3E}">
        <p14:creationId xmlns:p14="http://schemas.microsoft.com/office/powerpoint/2010/main" val="42873812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buFontTx/>
              <a:buNone/>
            </a:pPr>
            <a:r>
              <a:rPr lang="es-ES" sz="1200" kern="1200" dirty="0">
                <a:solidFill>
                  <a:schemeClr val="tx1"/>
                </a:solidFill>
                <a:effectLst/>
                <a:latin typeface="+mn-lt"/>
              </a:rPr>
              <a:t>Si se sabe o se sospecha que pueden encontrarse pruebas electrónicas en el lugar de los hechos, el equipo de registro</a:t>
            </a:r>
            <a:r>
              <a:rPr lang="es-ES" dirty="0"/>
              <a:t> </a:t>
            </a:r>
            <a:r>
              <a:rPr lang="es-ES" sz="1200" kern="1200" dirty="0">
                <a:solidFill>
                  <a:schemeClr val="tx1"/>
                </a:solidFill>
                <a:effectLst/>
                <a:latin typeface="+mn-lt"/>
              </a:rPr>
              <a:t>debe incluir miembros especialmente formados en esa función, así como un especialista independiente si</a:t>
            </a:r>
            <a:r>
              <a:rPr lang="es-ES" dirty="0"/>
              <a:t> </a:t>
            </a:r>
            <a:r>
              <a:rPr lang="es-ES" sz="1200" b="0" kern="1200" dirty="0">
                <a:solidFill>
                  <a:schemeClr val="tx1"/>
                </a:solidFill>
                <a:effectLst/>
                <a:latin typeface="+mn-lt"/>
              </a:rPr>
              <a:t>es necesario. </a:t>
            </a:r>
          </a:p>
          <a:p>
            <a:pPr marL="0" indent="0" eaLnBrk="1" hangingPunct="1">
              <a:buFontTx/>
              <a:buNone/>
            </a:pPr>
            <a:r>
              <a:rPr lang="es-ES" sz="1200" kern="1200" dirty="0">
                <a:solidFill>
                  <a:schemeClr val="tx1"/>
                </a:solidFill>
                <a:effectLst/>
                <a:latin typeface="+mn-lt"/>
              </a:rPr>
              <a:t>Si el sistema es administrado o mantenido por una empresa o un administrador externo,</a:t>
            </a:r>
            <a:r>
              <a:rPr lang="es-ES" dirty="0"/>
              <a:t> </a:t>
            </a:r>
            <a:r>
              <a:rPr lang="es-ES" sz="1200" kern="1200" dirty="0">
                <a:solidFill>
                  <a:schemeClr val="tx1"/>
                </a:solidFill>
                <a:effectLst/>
                <a:latin typeface="+mn-lt"/>
              </a:rPr>
              <a:t>el investigador podría considerar su participación como testigo experto (por supuesto, si no se le considera sospechoso</a:t>
            </a:r>
            <a:r>
              <a:rPr lang="es-ES" dirty="0"/>
              <a:t> </a:t>
            </a:r>
            <a:r>
              <a:rPr lang="es-ES" sz="1200" kern="1200" dirty="0">
                <a:solidFill>
                  <a:schemeClr val="tx1"/>
                </a:solidFill>
                <a:effectLst/>
                <a:latin typeface="+mn-lt"/>
              </a:rPr>
              <a:t>y no tiene ningún otro conflicto de intereses).</a:t>
            </a:r>
            <a:r>
              <a:rPr lang="es-ES" dirty="0"/>
              <a:t> </a:t>
            </a:r>
          </a:p>
          <a:p>
            <a:pPr marL="0" indent="0" eaLnBrk="1" hangingPunct="1">
              <a:buFontTx/>
              <a:buNone/>
            </a:pPr>
            <a:r>
              <a:rPr lang="es-ES" sz="1200" kern="1200" dirty="0">
                <a:solidFill>
                  <a:schemeClr val="tx1"/>
                </a:solidFill>
                <a:effectLst/>
                <a:latin typeface="+mn-lt"/>
              </a:rPr>
              <a:t>Como mínimo, las personas que se ocupan de las pruebas electrónicas (e idealmente todos los presentes) deberían haber recibido una formación básica para identificar y recoger las posibles fuentes de dichas pruebas. </a:t>
            </a:r>
          </a:p>
          <a:p>
            <a:pPr marL="0" indent="0" eaLnBrk="1" hangingPunct="1">
              <a:buFontTx/>
              <a:buNone/>
            </a:pPr>
            <a:r>
              <a:rPr lang="es-ES" sz="1200" kern="1200" dirty="0">
                <a:solidFill>
                  <a:schemeClr val="tx1"/>
                </a:solidFill>
                <a:effectLst/>
                <a:latin typeface="+mn-lt"/>
              </a:rPr>
              <a:t>En</a:t>
            </a:r>
            <a:r>
              <a:rPr lang="es-ES" dirty="0"/>
              <a:t> </a:t>
            </a:r>
            <a:r>
              <a:rPr lang="es-ES" sz="1200" kern="1200" dirty="0">
                <a:solidFill>
                  <a:schemeClr val="tx1"/>
                </a:solidFill>
                <a:effectLst/>
                <a:latin typeface="+mn-lt"/>
              </a:rPr>
              <a:t>la medida de lo posible, cada grupo encargado de confiscar las pruebas electrónicas debe estar formado por al menos dos agentes, de modo</a:t>
            </a:r>
            <a:r>
              <a:rPr lang="es-ES" dirty="0"/>
              <a:t> </a:t>
            </a:r>
            <a:r>
              <a:rPr lang="es-ES" sz="1200" kern="1200" dirty="0">
                <a:solidFill>
                  <a:schemeClr val="tx1"/>
                </a:solidFill>
                <a:effectLst/>
                <a:latin typeface="+mn-lt"/>
              </a:rPr>
              <a:t>que pueda haber dos testigos para cada acción realizada.</a:t>
            </a:r>
            <a:r>
              <a:rPr lang="es-ES" dirty="0"/>
              <a:t> </a:t>
            </a:r>
          </a:p>
          <a:p>
            <a:pPr marL="0" indent="0" eaLnBrk="1" hangingPunct="1">
              <a:buFontTx/>
              <a:buNone/>
            </a:pPr>
            <a:r>
              <a:rPr lang="es-ES" sz="1200" kern="1200" dirty="0">
                <a:solidFill>
                  <a:schemeClr val="tx1"/>
                </a:solidFill>
                <a:effectLst/>
                <a:latin typeface="+mn-lt"/>
              </a:rPr>
              <a:t>Todos los miembros del equipo deben conocer los principios que deben aplicarse en el manejo de las pruebas electrónicas, así</a:t>
            </a:r>
            <a:r>
              <a:rPr lang="es-ES" dirty="0"/>
              <a:t> </a:t>
            </a:r>
            <a:r>
              <a:rPr lang="es-ES" sz="1200" kern="1200" dirty="0">
                <a:solidFill>
                  <a:schemeClr val="tx1"/>
                </a:solidFill>
                <a:effectLst/>
                <a:latin typeface="+mn-lt"/>
              </a:rPr>
              <a:t>como los utilizados para el manejo de otras pruebas físicas. Deben conocer las medidas especiales necesarias</a:t>
            </a:r>
            <a:r>
              <a:rPr lang="es-ES" dirty="0"/>
              <a:t> </a:t>
            </a:r>
            <a:r>
              <a:rPr lang="es-ES" sz="1200" kern="1200" dirty="0">
                <a:solidFill>
                  <a:schemeClr val="tx1"/>
                </a:solidFill>
                <a:effectLst/>
                <a:latin typeface="+mn-lt"/>
              </a:rPr>
              <a:t>(por ejemplo, no utilizar polvo de aluminio para recoger las huellas dactilares de los dispositivos electrónicos). </a:t>
            </a:r>
          </a:p>
          <a:p>
            <a:pPr marL="0" indent="0" eaLnBrk="1" hangingPunct="1">
              <a:buFontTx/>
              <a:buNone/>
            </a:pPr>
            <a:r>
              <a:rPr lang="es-ES" sz="1200" kern="1200" dirty="0">
                <a:solidFill>
                  <a:schemeClr val="tx1"/>
                </a:solidFill>
                <a:effectLst/>
                <a:latin typeface="+mn-lt"/>
              </a:rPr>
              <a:t>También deben</a:t>
            </a:r>
            <a:r>
              <a:rPr lang="es-ES" dirty="0"/>
              <a:t> </a:t>
            </a:r>
            <a:r>
              <a:rPr lang="es-ES" sz="1200" kern="1200" dirty="0">
                <a:solidFill>
                  <a:schemeClr val="tx1"/>
                </a:solidFill>
                <a:effectLst/>
                <a:latin typeface="+mn-lt"/>
              </a:rPr>
              <a:t>saber que en determinadas situaciones deben ponerse en contacto con una unidad especializada y</a:t>
            </a:r>
            <a:r>
              <a:rPr lang="es-ES" dirty="0"/>
              <a:t> </a:t>
            </a:r>
            <a:r>
              <a:rPr lang="es-ES" sz="1200" kern="1200" dirty="0">
                <a:solidFill>
                  <a:schemeClr val="tx1"/>
                </a:solidFill>
                <a:effectLst/>
                <a:latin typeface="+mn-lt"/>
              </a:rPr>
              <a:t>deben tener preparada esta información de contacto si no han involucrado a especialistas en el registro</a:t>
            </a:r>
            <a:endParaRPr lang="es-ES" sz="1200" kern="1200" dirty="0">
              <a:solidFill>
                <a:schemeClr val="tx1"/>
              </a:solidFill>
              <a:latin typeface="+mn-lt"/>
              <a:ea typeface="MS PGothic" pitchFamily="34" charset="-128"/>
              <a:cs typeface="ＭＳ Ｐゴシック" charset="0"/>
            </a:endParaRPr>
          </a:p>
          <a:p>
            <a:pPr marL="0" indent="0" eaLnBrk="1" hangingPunct="1">
              <a:buFontTx/>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36</a:t>
            </a:fld>
            <a:endParaRPr lang="es-ES" altLang="en-US"/>
          </a:p>
        </p:txBody>
      </p:sp>
    </p:spTree>
    <p:extLst>
      <p:ext uri="{BB962C8B-B14F-4D97-AF65-F5344CB8AC3E}">
        <p14:creationId xmlns:p14="http://schemas.microsoft.com/office/powerpoint/2010/main" val="1703759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rPr>
              <a:t>Dado que la ciencia forense digital es tan compleja y que intervienen muchas disciplinas</a:t>
            </a:r>
            <a:r>
              <a:rPr lang="es-ES" dirty="0"/>
              <a:t> </a:t>
            </a:r>
            <a:r>
              <a:rPr lang="es-ES" sz="1200" kern="1200" dirty="0">
                <a:solidFill>
                  <a:schemeClr val="tx1"/>
                </a:solidFill>
                <a:effectLst/>
                <a:latin typeface="+mn-lt"/>
              </a:rPr>
              <a:t>diferentes, un examinador forense digital tiende a especializarse en un área de las pruebas electrónicas. Esto significa que un investigador o un fiscal puede necesitar a veces los servicios de un especialista digital para que</a:t>
            </a:r>
            <a:r>
              <a:rPr lang="es-ES" dirty="0"/>
              <a:t> </a:t>
            </a:r>
            <a:r>
              <a:rPr lang="es-ES" sz="1200" kern="1200" dirty="0">
                <a:solidFill>
                  <a:schemeClr val="tx1"/>
                </a:solidFill>
                <a:effectLst/>
                <a:latin typeface="+mn-lt"/>
              </a:rPr>
              <a:t>le ayude en situaciones técnicas concretas.</a:t>
            </a:r>
            <a:r>
              <a:rPr lang="es-ES" dirty="0"/>
              <a:t> </a:t>
            </a:r>
            <a:r>
              <a:rPr lang="es-ES" sz="1200" kern="1200" dirty="0">
                <a:solidFill>
                  <a:schemeClr val="tx1"/>
                </a:solidFill>
                <a:effectLst/>
                <a:latin typeface="+mn-lt"/>
              </a:rPr>
              <a:t>A la hora de seleccionar un especialista, puede ser útil ver algún tipo de acreditación formal otorgada</a:t>
            </a:r>
            <a:r>
              <a:rPr lang="es-ES" dirty="0"/>
              <a:t> </a:t>
            </a:r>
            <a:r>
              <a:rPr lang="es-ES" sz="1200" kern="1200" dirty="0">
                <a:solidFill>
                  <a:schemeClr val="tx1"/>
                </a:solidFill>
                <a:effectLst/>
                <a:latin typeface="+mn-lt"/>
              </a:rPr>
              <a:t>por un organismo académico o profesional respetado. La acreditación representa un determinado nivel de formación y</a:t>
            </a:r>
            <a:r>
              <a:rPr lang="es-ES" dirty="0"/>
              <a:t> </a:t>
            </a:r>
            <a:r>
              <a:rPr lang="es-ES" sz="1200" kern="1200" dirty="0">
                <a:solidFill>
                  <a:schemeClr val="tx1"/>
                </a:solidFill>
                <a:effectLst/>
                <a:latin typeface="+mn-lt"/>
              </a:rPr>
              <a:t>proporciona una evaluación independiente de sus credenciales cuando se examinan sus</a:t>
            </a:r>
            <a:r>
              <a:rPr lang="es-ES" dirty="0"/>
              <a:t> </a:t>
            </a:r>
            <a:r>
              <a:rPr lang="es-ES" sz="1200" kern="1200" dirty="0">
                <a:solidFill>
                  <a:schemeClr val="tx1"/>
                </a:solidFill>
                <a:effectLst/>
                <a:latin typeface="+mn-lt"/>
              </a:rPr>
              <a:t>conocimientos en los tribunales. Asimismo, un historial de publicaciones en revistas </a:t>
            </a:r>
            <a:r>
              <a:rPr lang="es-ES" dirty="0"/>
              <a:t> </a:t>
            </a:r>
            <a:r>
              <a:rPr lang="es-ES" sz="1200" kern="1200" dirty="0">
                <a:solidFill>
                  <a:schemeClr val="tx1"/>
                </a:solidFill>
                <a:effectLst/>
                <a:latin typeface="+mn-lt"/>
              </a:rPr>
              <a:t>reconocidas, la experiencia en casos anteriores y una reputación profesional contribuyen</a:t>
            </a:r>
            <a:r>
              <a:rPr lang="es-ES" dirty="0"/>
              <a:t> </a:t>
            </a:r>
            <a:r>
              <a:rPr lang="es-ES" sz="1200" kern="1200" dirty="0">
                <a:solidFill>
                  <a:schemeClr val="tx1"/>
                </a:solidFill>
                <a:effectLst/>
                <a:latin typeface="+mn-lt"/>
              </a:rPr>
              <a:t>a aumentar esa confianza.</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rPr>
              <a:t>El proceso de selección no debe ser fortuito, sino activo y estructurado desde el principio.</a:t>
            </a:r>
            <a:r>
              <a:rPr lang="es-ES" dirty="0"/>
              <a:t> </a:t>
            </a:r>
            <a:r>
              <a:rPr lang="es-ES" sz="1200" kern="1200" dirty="0">
                <a:solidFill>
                  <a:schemeClr val="tx1"/>
                </a:solidFill>
                <a:effectLst/>
                <a:latin typeface="+mn-lt"/>
              </a:rPr>
              <a:t>Las unidades de delitos informáticos pueden ofrecer asesoramiento adicional sobre los criterios de selección, sin embargo,</a:t>
            </a:r>
            <a:r>
              <a:rPr lang="es-ES" dirty="0"/>
              <a:t> </a:t>
            </a:r>
            <a:r>
              <a:rPr lang="es-ES" sz="1200" kern="1200" dirty="0">
                <a:solidFill>
                  <a:schemeClr val="tx1"/>
                </a:solidFill>
                <a:effectLst/>
                <a:latin typeface="+mn-lt"/>
              </a:rPr>
              <a:t>los siguientes criterios pueden ayudar a establecer el valor y la reputación de un testigo</a:t>
            </a:r>
            <a:r>
              <a:rPr lang="es-ES" dirty="0"/>
              <a:t> </a:t>
            </a:r>
            <a:r>
              <a:rPr lang="es-ES" sz="1200" kern="1200" dirty="0">
                <a:solidFill>
                  <a:schemeClr val="tx1"/>
                </a:solidFill>
                <a:effectLst/>
                <a:latin typeface="+mn-lt"/>
              </a:rPr>
              <a:t>consultor</a:t>
            </a:r>
            <a:r>
              <a:rPr lang="es-ES" dirty="0"/>
              <a:t> </a:t>
            </a:r>
            <a:r>
              <a:rPr lang="es-ES" sz="1200" kern="1200" dirty="0">
                <a:solidFill>
                  <a:schemeClr val="tx1"/>
                </a:solidFill>
                <a:effectLst/>
                <a:latin typeface="+mn-lt"/>
              </a:rPr>
              <a:t>interno.</a:t>
            </a:r>
          </a:p>
          <a:p>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Competencias especializadas</a:t>
            </a:r>
          </a:p>
          <a:p>
            <a:r>
              <a:rPr lang="es-ES" sz="1200" kern="1200" dirty="0">
                <a:solidFill>
                  <a:schemeClr val="tx1"/>
                </a:solidFill>
                <a:effectLst/>
                <a:latin typeface="+mn-lt"/>
              </a:rPr>
              <a:t>a. Títulos y acreditaciones académicas y profesionales pertinentes;</a:t>
            </a:r>
          </a:p>
          <a:p>
            <a:r>
              <a:rPr lang="es-ES" sz="1200" kern="1200" dirty="0">
                <a:solidFill>
                  <a:schemeClr val="tx1"/>
                </a:solidFill>
                <a:effectLst/>
                <a:latin typeface="+mn-lt"/>
              </a:rPr>
              <a:t>b. Competencias específicas que posee en relación con el caso en cuestión;</a:t>
            </a:r>
          </a:p>
          <a:p>
            <a:r>
              <a:rPr lang="es-ES" sz="1200" kern="1200" dirty="0">
                <a:solidFill>
                  <a:schemeClr val="tx1"/>
                </a:solidFill>
                <a:effectLst/>
                <a:latin typeface="+mn-lt"/>
              </a:rPr>
              <a:t>c. Participación en cualquier instituto o asociación profesional especializada pertinente;</a:t>
            </a:r>
          </a:p>
          <a:p>
            <a:r>
              <a:rPr lang="es-ES" sz="1200" kern="1200" dirty="0">
                <a:solidFill>
                  <a:schemeClr val="tx1"/>
                </a:solidFill>
                <a:effectLst/>
                <a:latin typeface="+mn-lt"/>
              </a:rPr>
              <a:t>d. Una reputación reconocida por su actividad en el área de especialización requerida (por ejemplo, ¿tiene el especialista algún premio por su trabajo?).</a:t>
            </a:r>
          </a:p>
          <a:p>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Experiencia especializada</a:t>
            </a:r>
          </a:p>
          <a:p>
            <a:r>
              <a:rPr lang="es-ES" sz="1200" kern="1200" dirty="0">
                <a:solidFill>
                  <a:schemeClr val="tx1"/>
                </a:solidFill>
                <a:effectLst/>
                <a:latin typeface="+mn-lt"/>
              </a:rPr>
              <a:t>a. La duración y la naturaleza de la experiencia de este tipo de trabajo;</a:t>
            </a:r>
          </a:p>
          <a:p>
            <a:r>
              <a:rPr lang="es-ES" sz="1200" kern="1200" dirty="0">
                <a:solidFill>
                  <a:schemeClr val="tx1"/>
                </a:solidFill>
                <a:effectLst/>
                <a:latin typeface="+mn-lt"/>
              </a:rPr>
              <a:t>b. Nivel y antigüedad alcanzados;</a:t>
            </a:r>
          </a:p>
          <a:p>
            <a:r>
              <a:rPr lang="es-ES" sz="1200" kern="1200" dirty="0">
                <a:solidFill>
                  <a:schemeClr val="tx1"/>
                </a:solidFill>
                <a:effectLst/>
                <a:latin typeface="+mn-lt"/>
              </a:rPr>
              <a:t>c. El número de casos judiciales en los que ha intervenido;</a:t>
            </a:r>
          </a:p>
          <a:p>
            <a:r>
              <a:rPr lang="es-ES" sz="1200" kern="1200" dirty="0">
                <a:solidFill>
                  <a:schemeClr val="tx1"/>
                </a:solidFill>
                <a:effectLst/>
                <a:latin typeface="+mn-lt"/>
              </a:rPr>
              <a:t>d. El tipo y la complejidad de los casos en los que ha intervenido el especialista;</a:t>
            </a:r>
          </a:p>
          <a:p>
            <a:r>
              <a:rPr lang="es-ES" sz="1200" kern="1200" dirty="0">
                <a:solidFill>
                  <a:schemeClr val="tx1"/>
                </a:solidFill>
                <a:effectLst/>
                <a:latin typeface="+mn-lt"/>
              </a:rPr>
              <a:t>e. Pruebas que demuestren el nivel y la calidad de la experiencia (por ejemplo, participación como</a:t>
            </a:r>
            <a:r>
              <a:rPr lang="es-ES" dirty="0"/>
              <a:t> </a:t>
            </a:r>
            <a:r>
              <a:rPr lang="es-ES" sz="1200" kern="1200" dirty="0">
                <a:solidFill>
                  <a:schemeClr val="tx1"/>
                </a:solidFill>
                <a:effectLst/>
                <a:latin typeface="+mn-lt"/>
              </a:rPr>
              <a:t>ponente invitado en eventos de renombre; publicaciones en revistas respetadas de revisión por pares, nombramientos oficiales y</a:t>
            </a:r>
          </a:p>
          <a:p>
            <a:r>
              <a:rPr lang="es-ES" sz="1200" kern="1200" dirty="0">
                <a:solidFill>
                  <a:schemeClr val="tx1"/>
                </a:solidFill>
                <a:effectLst/>
                <a:latin typeface="+mn-lt"/>
              </a:rPr>
              <a:t>honoríficos relacionados con la especialidad).</a:t>
            </a:r>
          </a:p>
          <a:p>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Conocimientos de investigación</a:t>
            </a:r>
          </a:p>
          <a:p>
            <a:r>
              <a:rPr lang="es-ES" sz="1200" kern="1200" dirty="0">
                <a:solidFill>
                  <a:schemeClr val="tx1"/>
                </a:solidFill>
                <a:effectLst/>
                <a:latin typeface="+mn-lt"/>
              </a:rPr>
              <a:t>Comprensión de la naturaleza y las necesidades de una investigación en términos de</a:t>
            </a:r>
            <a:r>
              <a:rPr lang="es-ES" dirty="0"/>
              <a:t> </a:t>
            </a:r>
            <a:r>
              <a:rPr lang="es-ES" sz="1200" kern="1200" dirty="0">
                <a:solidFill>
                  <a:schemeClr val="tx1"/>
                </a:solidFill>
                <a:effectLst/>
                <a:latin typeface="+mn-lt"/>
              </a:rPr>
              <a:t>confidencialidad, relevancia y distinción entre información, inteligencia y pruebas.</a:t>
            </a:r>
          </a:p>
          <a:p>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Conocimiento del contexto</a:t>
            </a:r>
          </a:p>
          <a:p>
            <a:r>
              <a:rPr lang="es-ES" sz="1200" kern="1200" dirty="0">
                <a:solidFill>
                  <a:schemeClr val="tx1"/>
                </a:solidFill>
                <a:effectLst/>
                <a:latin typeface="+mn-lt"/>
              </a:rPr>
              <a:t>Comprensión de la diferencia entre los enfoques, el lenguaje, las filosofías, las prácticas y las funciones</a:t>
            </a:r>
            <a:r>
              <a:rPr lang="es-ES" dirty="0"/>
              <a:t> </a:t>
            </a:r>
            <a:r>
              <a:rPr lang="es-ES" sz="1200" kern="1200" dirty="0">
                <a:solidFill>
                  <a:schemeClr val="tx1"/>
                </a:solidFill>
                <a:effectLst/>
                <a:latin typeface="+mn-lt"/>
              </a:rPr>
              <a:t>de la policía y el derecho, y los conocimientos técnicos necesarios de las tecnologías de la información, así </a:t>
            </a:r>
            <a:r>
              <a:rPr lang="es-ES" dirty="0"/>
              <a:t> </a:t>
            </a:r>
            <a:r>
              <a:rPr lang="es-ES" sz="1200" kern="1200" dirty="0">
                <a:solidFill>
                  <a:schemeClr val="tx1"/>
                </a:solidFill>
                <a:effectLst/>
                <a:latin typeface="+mn-lt"/>
              </a:rPr>
              <a:t>como la familiaridad con el concepto de probabilidad en su sentido más amplio y el conocimiento de la diferencia</a:t>
            </a:r>
            <a:r>
              <a:rPr lang="es-ES" dirty="0"/>
              <a:t>  </a:t>
            </a:r>
            <a:r>
              <a:rPr lang="es-ES" sz="1200" kern="1200" dirty="0">
                <a:solidFill>
                  <a:schemeClr val="tx1"/>
                </a:solidFill>
                <a:effectLst/>
                <a:latin typeface="+mn-lt"/>
              </a:rPr>
              <a:t>entre las normas de prueba científicas y jurídicas.</a:t>
            </a:r>
          </a:p>
          <a:p>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Conocimientos jurídicos</a:t>
            </a:r>
          </a:p>
          <a:p>
            <a:r>
              <a:rPr lang="es-ES" sz="1200" kern="1200" dirty="0">
                <a:solidFill>
                  <a:schemeClr val="tx1"/>
                </a:solidFill>
                <a:effectLst/>
                <a:latin typeface="+mn-lt"/>
              </a:rPr>
              <a:t>Comprensión de los aspectos relevantes de la ley en relación con:</a:t>
            </a:r>
          </a:p>
          <a:p>
            <a:r>
              <a:rPr lang="es-ES" sz="1200" kern="1200" dirty="0">
                <a:solidFill>
                  <a:schemeClr val="tx1"/>
                </a:solidFill>
                <a:effectLst/>
                <a:latin typeface="+mn-lt"/>
              </a:rPr>
              <a:t>a. Declaraciones;</a:t>
            </a:r>
          </a:p>
          <a:p>
            <a:r>
              <a:rPr lang="es-ES" sz="1200" kern="1200" dirty="0">
                <a:solidFill>
                  <a:schemeClr val="tx1"/>
                </a:solidFill>
                <a:effectLst/>
                <a:latin typeface="+mn-lt"/>
              </a:rPr>
              <a:t>b. Continuidad;</a:t>
            </a:r>
          </a:p>
          <a:p>
            <a:r>
              <a:rPr lang="es-ES" sz="1200" kern="1200" dirty="0">
                <a:solidFill>
                  <a:schemeClr val="tx1"/>
                </a:solidFill>
                <a:effectLst/>
                <a:latin typeface="+mn-lt"/>
              </a:rPr>
              <a:t>c. Reglas de las pruebas;</a:t>
            </a:r>
          </a:p>
          <a:p>
            <a:r>
              <a:rPr lang="es-ES" sz="1200" kern="1200" dirty="0">
                <a:solidFill>
                  <a:schemeClr val="tx1"/>
                </a:solidFill>
                <a:effectLst/>
                <a:latin typeface="+mn-lt"/>
              </a:rPr>
              <a:t>d. Procedimientos judiciales (en particular, las diferencias en las funciones de la defensa y la acusación);</a:t>
            </a:r>
          </a:p>
          <a:p>
            <a:r>
              <a:rPr lang="es-ES" sz="1200" kern="1200" dirty="0">
                <a:solidFill>
                  <a:schemeClr val="tx1"/>
                </a:solidFill>
                <a:effectLst/>
                <a:latin typeface="+mn-lt"/>
              </a:rPr>
              <a:t>e. Una clara comprensión de las funciones y responsabilidades del experto.</a:t>
            </a:r>
          </a:p>
          <a:p>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Habilidades de comunicación</a:t>
            </a:r>
          </a:p>
          <a:p>
            <a:r>
              <a:rPr lang="es-ES" sz="1200" kern="1200" dirty="0">
                <a:solidFill>
                  <a:schemeClr val="tx1"/>
                </a:solidFill>
                <a:effectLst/>
                <a:latin typeface="+mn-lt"/>
              </a:rPr>
              <a:t>La capacidad de expresarse y explicarse en el lenguaje ordinario:</a:t>
            </a:r>
          </a:p>
          <a:p>
            <a:r>
              <a:rPr lang="es-ES" sz="1200" kern="1200" dirty="0">
                <a:solidFill>
                  <a:schemeClr val="tx1"/>
                </a:solidFill>
                <a:effectLst/>
                <a:latin typeface="+mn-lt"/>
              </a:rPr>
              <a:t>a. La naturaleza de la especialidad;</a:t>
            </a:r>
          </a:p>
          <a:p>
            <a:r>
              <a:rPr lang="es-ES" sz="1200" kern="1200" dirty="0">
                <a:solidFill>
                  <a:schemeClr val="tx1"/>
                </a:solidFill>
                <a:effectLst/>
                <a:latin typeface="+mn-lt"/>
              </a:rPr>
              <a:t>b. Las técnicas y el equipo utilizados en el examen;</a:t>
            </a:r>
          </a:p>
          <a:p>
            <a:r>
              <a:rPr lang="es-ES" sz="1200" kern="1200" dirty="0">
                <a:solidFill>
                  <a:schemeClr val="tx1"/>
                </a:solidFill>
                <a:effectLst/>
                <a:latin typeface="+mn-lt"/>
              </a:rPr>
              <a:t>c. Los métodos de interpretación utilizados;</a:t>
            </a:r>
          </a:p>
          <a:p>
            <a:r>
              <a:rPr lang="es-ES" sz="1200" kern="1200" dirty="0">
                <a:solidFill>
                  <a:schemeClr val="tx1"/>
                </a:solidFill>
                <a:effectLst/>
                <a:latin typeface="+mn-lt"/>
              </a:rPr>
              <a:t>d. Los puntos fuertes y débiles de las pruebas;</a:t>
            </a:r>
          </a:p>
          <a:p>
            <a:r>
              <a:rPr lang="es-ES" sz="1200" kern="1200" dirty="0">
                <a:solidFill>
                  <a:schemeClr val="tx1"/>
                </a:solidFill>
                <a:effectLst/>
                <a:latin typeface="+mn-lt"/>
              </a:rPr>
              <a:t>e. Cualquier posible explicación alternativa para los hechos descubiertos.</a:t>
            </a:r>
          </a:p>
          <a:p>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General</a:t>
            </a:r>
          </a:p>
          <a:p>
            <a:r>
              <a:rPr lang="es-ES" sz="1200" kern="1200" dirty="0">
                <a:solidFill>
                  <a:schemeClr val="tx1"/>
                </a:solidFill>
                <a:effectLst/>
                <a:latin typeface="+mn-lt"/>
              </a:rPr>
              <a:t>a. El experto puede necesitar una autorización de seguridad del nivel adecuado</a:t>
            </a:r>
            <a:r>
              <a:rPr lang="es-ES" dirty="0"/>
              <a:t> </a:t>
            </a:r>
            <a:r>
              <a:rPr lang="es-ES" sz="1200" kern="1200" dirty="0">
                <a:solidFill>
                  <a:schemeClr val="tx1"/>
                </a:solidFill>
                <a:effectLst/>
                <a:latin typeface="+mn-lt"/>
              </a:rPr>
              <a:t>para manejar el material probatorio;</a:t>
            </a:r>
          </a:p>
          <a:p>
            <a:r>
              <a:rPr lang="es-ES" sz="1200" kern="1200" dirty="0">
                <a:solidFill>
                  <a:schemeClr val="tx1"/>
                </a:solidFill>
                <a:effectLst/>
                <a:latin typeface="+mn-lt"/>
              </a:rPr>
              <a:t>b. El experto debe firmar un acuerdo de no divulgación (para garantizar la confidencialidad</a:t>
            </a:r>
            <a:r>
              <a:rPr lang="es-ES" dirty="0"/>
              <a:t> </a:t>
            </a:r>
            <a:r>
              <a:rPr lang="es-ES" sz="1200" kern="1200" dirty="0">
                <a:solidFill>
                  <a:schemeClr val="tx1"/>
                </a:solidFill>
                <a:effectLst/>
                <a:latin typeface="+mn-lt"/>
              </a:rPr>
              <a:t>de los conocimientos adquiridos durante el examen);</a:t>
            </a:r>
          </a:p>
          <a:p>
            <a:r>
              <a:rPr lang="es-ES" sz="1200" kern="1200" dirty="0">
                <a:solidFill>
                  <a:schemeClr val="tx1"/>
                </a:solidFill>
                <a:effectLst/>
                <a:latin typeface="+mn-lt"/>
              </a:rPr>
              <a:t>c. Cuando proceda, el experto deberá conocer las directrices pertinentes sobre el material</a:t>
            </a:r>
            <a:r>
              <a:rPr lang="es-ES" dirty="0"/>
              <a:t> </a:t>
            </a:r>
            <a:r>
              <a:rPr lang="es-ES" sz="1200" kern="1200" dirty="0">
                <a:solidFill>
                  <a:schemeClr val="tx1"/>
                </a:solidFill>
                <a:effectLst/>
                <a:latin typeface="+mn-lt"/>
              </a:rPr>
              <a:t>relacionado con la pedofilia, incluido el efecto de dicho material en otras personas implicadas, y se le</a:t>
            </a:r>
            <a:r>
              <a:rPr lang="es-ES" dirty="0"/>
              <a:t> </a:t>
            </a:r>
            <a:r>
              <a:rPr lang="es-ES" sz="1200" kern="1200" dirty="0">
                <a:solidFill>
                  <a:schemeClr val="tx1"/>
                </a:solidFill>
                <a:effectLst/>
                <a:latin typeface="+mn-lt"/>
              </a:rPr>
              <a:t>exigirá que evalúe el riesgo de forma adecuada;</a:t>
            </a:r>
          </a:p>
          <a:p>
            <a:r>
              <a:rPr lang="es-ES" sz="1200" kern="1200" dirty="0">
                <a:solidFill>
                  <a:schemeClr val="tx1"/>
                </a:solidFill>
                <a:effectLst/>
                <a:latin typeface="+mn-lt"/>
              </a:rPr>
              <a:t>d. El especialista no debe tener ningún conflicto de intereses y debe estar obligado a</a:t>
            </a:r>
            <a:r>
              <a:rPr lang="es-ES" dirty="0"/>
              <a:t> </a:t>
            </a:r>
            <a:r>
              <a:rPr lang="es-ES" sz="1200" kern="1200" dirty="0">
                <a:solidFill>
                  <a:schemeClr val="tx1"/>
                </a:solidFill>
                <a:effectLst/>
                <a:latin typeface="+mn-lt"/>
              </a:rPr>
              <a:t>hacer una declaración a tal efecto.</a:t>
            </a:r>
          </a:p>
          <a:p>
            <a:endParaRPr lang="es-ES" dirty="0"/>
          </a:p>
          <a:p>
            <a:r>
              <a:rPr lang="es-ES" sz="1200" b="1" kern="1200" dirty="0">
                <a:solidFill>
                  <a:schemeClr val="tx1"/>
                </a:solidFill>
                <a:effectLst/>
                <a:latin typeface="+mn-lt"/>
              </a:rPr>
              <a:t>¿Dónde están alojados los datos (es decir, dónde se almacenan realmente)?</a:t>
            </a:r>
          </a:p>
          <a:p>
            <a:r>
              <a:rPr lang="es-ES" sz="1200" kern="1200" dirty="0">
                <a:solidFill>
                  <a:schemeClr val="tx1"/>
                </a:solidFill>
                <a:effectLst/>
                <a:latin typeface="+mn-lt"/>
              </a:rPr>
              <a:t>No es raro que los datos estén alojados en una ubicación distinta a la</a:t>
            </a:r>
            <a:r>
              <a:rPr lang="es-ES" dirty="0"/>
              <a:t> </a:t>
            </a:r>
            <a:r>
              <a:rPr lang="es-ES" sz="1200" kern="1200" dirty="0">
                <a:solidFill>
                  <a:schemeClr val="tx1"/>
                </a:solidFill>
                <a:effectLst/>
                <a:latin typeface="+mn-lt"/>
              </a:rPr>
              <a:t>del equipo. Si llega al lugar de un registro sin tener en cuenta esta posibilidad, es posible</a:t>
            </a:r>
            <a:r>
              <a:rPr lang="es-ES" dirty="0"/>
              <a:t> </a:t>
            </a:r>
            <a:r>
              <a:rPr lang="es-ES" sz="1200" kern="1200" dirty="0">
                <a:solidFill>
                  <a:schemeClr val="tx1"/>
                </a:solidFill>
                <a:effectLst/>
                <a:latin typeface="+mn-lt"/>
              </a:rPr>
              <a:t>que se requiera una autorización legal adicional (especialmente si los datos están almacenados en una</a:t>
            </a:r>
            <a:r>
              <a:rPr lang="es-ES" dirty="0"/>
              <a:t> </a:t>
            </a:r>
            <a:r>
              <a:rPr lang="es-ES" sz="1200" kern="1200" dirty="0">
                <a:solidFill>
                  <a:schemeClr val="tx1"/>
                </a:solidFill>
                <a:effectLst/>
                <a:latin typeface="+mn-lt"/>
              </a:rPr>
              <a:t>jurisdicción diferente) o que se necesiten conocimientos técnicos o equipos adicionales.</a:t>
            </a:r>
          </a:p>
          <a:p>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¿Cuál es el grado de sofisticación del sospechoso?</a:t>
            </a:r>
          </a:p>
          <a:p>
            <a:r>
              <a:rPr lang="es-ES" sz="1200" kern="1200" dirty="0">
                <a:solidFill>
                  <a:schemeClr val="tx1"/>
                </a:solidFill>
                <a:effectLst/>
                <a:latin typeface="+mn-lt"/>
              </a:rPr>
              <a:t>Es conveniente reunir toda la información posible sobre el sospechoso. Un sospechoso experto</a:t>
            </a:r>
            <a:r>
              <a:rPr lang="es-ES" dirty="0"/>
              <a:t> </a:t>
            </a:r>
            <a:r>
              <a:rPr lang="es-ES" sz="1200" kern="1200" dirty="0">
                <a:solidFill>
                  <a:schemeClr val="tx1"/>
                </a:solidFill>
                <a:effectLst/>
                <a:latin typeface="+mn-lt"/>
              </a:rPr>
              <a:t>en informática puede haber implementado procedimientos </a:t>
            </a:r>
            <a:r>
              <a:rPr lang="es-ES" sz="1200" kern="1200" dirty="0" err="1">
                <a:solidFill>
                  <a:schemeClr val="tx1"/>
                </a:solidFill>
                <a:effectLst/>
                <a:latin typeface="+mn-lt"/>
              </a:rPr>
              <a:t>antiforenses</a:t>
            </a:r>
            <a:r>
              <a:rPr lang="es-ES" sz="1200" kern="1200" dirty="0">
                <a:solidFill>
                  <a:schemeClr val="tx1"/>
                </a:solidFill>
                <a:effectLst/>
                <a:latin typeface="+mn-lt"/>
              </a:rPr>
              <a:t> para interferir con la</a:t>
            </a:r>
            <a:r>
              <a:rPr lang="es-ES" dirty="0"/>
              <a:t> </a:t>
            </a:r>
            <a:r>
              <a:rPr lang="es-ES" sz="1200" kern="1200" dirty="0">
                <a:solidFill>
                  <a:schemeClr val="tx1"/>
                </a:solidFill>
                <a:effectLst/>
                <a:latin typeface="+mn-lt"/>
              </a:rPr>
              <a:t>confiscación del equipo o la captura de datos (por ejemplo, puede haber cifrado todos sus</a:t>
            </a:r>
            <a:r>
              <a:rPr lang="es-ES" dirty="0"/>
              <a:t> </a:t>
            </a:r>
            <a:r>
              <a:rPr lang="es-ES" sz="1200" kern="1200" dirty="0">
                <a:solidFill>
                  <a:schemeClr val="tx1"/>
                </a:solidFill>
                <a:effectLst/>
                <a:latin typeface="+mn-lt"/>
              </a:rPr>
              <a:t>dispositivos de almacenamiento de datos o haber instalado un borrado de datos de clave única en sus ordenadores). Si este</a:t>
            </a:r>
            <a:r>
              <a:rPr lang="es-ES" dirty="0"/>
              <a:t> </a:t>
            </a:r>
            <a:r>
              <a:rPr lang="es-ES" sz="1200" kern="1200" dirty="0">
                <a:solidFill>
                  <a:schemeClr val="tx1"/>
                </a:solidFill>
                <a:effectLst/>
                <a:latin typeface="+mn-lt"/>
              </a:rPr>
              <a:t>es el caso, será necesario tener preparadas las contramedidas. También es posible que</a:t>
            </a:r>
            <a:r>
              <a:rPr lang="es-ES" dirty="0"/>
              <a:t> </a:t>
            </a:r>
            <a:r>
              <a:rPr lang="es-ES" sz="1200" kern="1200" dirty="0">
                <a:solidFill>
                  <a:schemeClr val="tx1"/>
                </a:solidFill>
                <a:effectLst/>
                <a:latin typeface="+mn-lt"/>
              </a:rPr>
              <a:t>el sospechoso haya almacenado los datos en la nube o que utilice algún otro recurso en línea</a:t>
            </a:r>
            <a:r>
              <a:rPr lang="es-ES" dirty="0"/>
              <a:t> </a:t>
            </a:r>
            <a:r>
              <a:rPr lang="es-ES" sz="1200" kern="1200" dirty="0">
                <a:solidFill>
                  <a:schemeClr val="tx1"/>
                </a:solidFill>
                <a:effectLst/>
                <a:latin typeface="+mn-lt"/>
              </a:rPr>
              <a:t>para que no se encuentren datos en su equipo.</a:t>
            </a:r>
          </a:p>
          <a:p>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¿Existen fuentes de pruebas alternativas o complementarias?</a:t>
            </a:r>
          </a:p>
          <a:p>
            <a:r>
              <a:rPr lang="es-ES" sz="1200" kern="1200" dirty="0">
                <a:solidFill>
                  <a:schemeClr val="tx1"/>
                </a:solidFill>
                <a:effectLst/>
                <a:latin typeface="+mn-lt"/>
              </a:rPr>
              <a:t>Antes de embarcarse en cualquier acción que pueda implicar el contacto directo con un sospechoso, la confiscación de</a:t>
            </a:r>
            <a:r>
              <a:rPr lang="es-ES" dirty="0"/>
              <a:t> </a:t>
            </a:r>
            <a:r>
              <a:rPr lang="es-ES" sz="1200" kern="1200" dirty="0">
                <a:solidFill>
                  <a:schemeClr val="tx1"/>
                </a:solidFill>
                <a:effectLst/>
                <a:latin typeface="+mn-lt"/>
              </a:rPr>
              <a:t>su equipo o la captura de sus</a:t>
            </a:r>
            <a:r>
              <a:rPr lang="es-ES" dirty="0"/>
              <a:t> </a:t>
            </a:r>
            <a:r>
              <a:rPr lang="es-ES" sz="1200" kern="1200" dirty="0">
                <a:solidFill>
                  <a:schemeClr val="tx1"/>
                </a:solidFill>
                <a:effectLst/>
                <a:latin typeface="+mn-lt"/>
              </a:rPr>
              <a:t>datos, se debe considerar durante la fase de planificación</a:t>
            </a:r>
            <a:r>
              <a:rPr lang="es-ES" dirty="0"/>
              <a:t> </a:t>
            </a:r>
            <a:r>
              <a:rPr lang="es-ES" sz="1200" kern="1200" dirty="0">
                <a:solidFill>
                  <a:schemeClr val="tx1"/>
                </a:solidFill>
                <a:effectLst/>
                <a:latin typeface="+mn-lt"/>
              </a:rPr>
              <a:t>si existen otras fuentes, más preferibles, de las</a:t>
            </a:r>
          </a:p>
          <a:p>
            <a:r>
              <a:rPr lang="es-ES" sz="1200" kern="1200" dirty="0">
                <a:solidFill>
                  <a:schemeClr val="tx1"/>
                </a:solidFill>
                <a:effectLst/>
                <a:latin typeface="+mn-lt"/>
              </a:rPr>
              <a:t>que se podría obtener la misma información. Por ejemplo, podría considerar ponerse en contacto con otras partes</a:t>
            </a:r>
            <a:r>
              <a:rPr lang="es-ES" dirty="0"/>
              <a:t> </a:t>
            </a:r>
            <a:r>
              <a:rPr lang="es-ES" sz="1200" kern="1200" dirty="0">
                <a:solidFill>
                  <a:schemeClr val="tx1"/>
                </a:solidFill>
                <a:effectLst/>
                <a:latin typeface="+mn-lt"/>
              </a:rPr>
              <a:t>de una transacción en línea (como un intercambio de correo electrónico), con un tercero como</a:t>
            </a:r>
            <a:r>
              <a:rPr lang="es-ES" dirty="0"/>
              <a:t> </a:t>
            </a:r>
            <a:r>
              <a:rPr lang="es-ES" sz="1200" kern="1200" dirty="0">
                <a:solidFill>
                  <a:schemeClr val="tx1"/>
                </a:solidFill>
                <a:effectLst/>
                <a:latin typeface="+mn-lt"/>
              </a:rPr>
              <a:t>un proveedor de servicios de Internet (ISP) o un proveedor de servicios en línea. Con un mayor uso de la nube, los</a:t>
            </a:r>
            <a:r>
              <a:rPr lang="es-ES" dirty="0"/>
              <a:t> </a:t>
            </a:r>
            <a:r>
              <a:rPr lang="es-ES" sz="1200" kern="1200" dirty="0">
                <a:solidFill>
                  <a:schemeClr val="tx1"/>
                </a:solidFill>
                <a:effectLst/>
                <a:latin typeface="+mn-lt"/>
              </a:rPr>
              <a:t>mismos datos pueden ser recuperados desde esa fuente de terceros.</a:t>
            </a:r>
            <a:r>
              <a:rPr lang="es-ES" dirty="0"/>
              <a:t> </a:t>
            </a:r>
            <a:r>
              <a:rPr lang="es-ES" sz="1200" kern="1200" dirty="0">
                <a:solidFill>
                  <a:schemeClr val="tx1"/>
                </a:solidFill>
                <a:effectLst/>
                <a:latin typeface="+mn-lt"/>
              </a:rPr>
              <a:t>El hecho de recuperar los datos del sospechoso o del poseedor alternativo de los datos es una</a:t>
            </a:r>
            <a:r>
              <a:rPr lang="es-ES" dirty="0"/>
              <a:t> </a:t>
            </a:r>
            <a:r>
              <a:rPr lang="es-ES" sz="1200" kern="1200" dirty="0">
                <a:solidFill>
                  <a:schemeClr val="tx1"/>
                </a:solidFill>
                <a:effectLst/>
                <a:latin typeface="+mn-lt"/>
              </a:rPr>
              <a:t>decisión táctica. En algunas jurisdicciones, las terceras partes están obligadas por ley</a:t>
            </a:r>
            <a:r>
              <a:rPr lang="es-ES" dirty="0"/>
              <a:t> </a:t>
            </a:r>
            <a:r>
              <a:rPr lang="es-ES" sz="1200" kern="1200" dirty="0">
                <a:solidFill>
                  <a:schemeClr val="tx1"/>
                </a:solidFill>
                <a:effectLst/>
                <a:latin typeface="+mn-lt"/>
              </a:rPr>
              <a:t>a notificar a su cliente cualquier solicitud de acceso a los datos, lo que puede alertar a un sospechoso de</a:t>
            </a:r>
            <a:r>
              <a:rPr lang="es-ES" dirty="0"/>
              <a:t> </a:t>
            </a:r>
            <a:r>
              <a:rPr lang="es-ES" sz="1200" kern="1200" dirty="0">
                <a:solidFill>
                  <a:schemeClr val="tx1"/>
                </a:solidFill>
                <a:effectLst/>
                <a:latin typeface="+mn-lt"/>
              </a:rPr>
              <a:t>forma inconveniente y llevarle a ocultar o destruir pruebas. El investigador o el fiscal a cargo tendrá</a:t>
            </a:r>
            <a:r>
              <a:rPr lang="es-ES" dirty="0"/>
              <a:t> </a:t>
            </a:r>
            <a:r>
              <a:rPr lang="es-ES" sz="1200" kern="1200" dirty="0">
                <a:solidFill>
                  <a:schemeClr val="tx1"/>
                </a:solidFill>
                <a:effectLst/>
                <a:latin typeface="+mn-lt"/>
              </a:rPr>
              <a:t>que considerar cómo el procedimiento de recuperación de datos de terceros podría</a:t>
            </a:r>
            <a:r>
              <a:rPr lang="es-ES" dirty="0"/>
              <a:t> </a:t>
            </a:r>
            <a:r>
              <a:rPr lang="es-ES" sz="1200" kern="1200" dirty="0">
                <a:solidFill>
                  <a:schemeClr val="tx1"/>
                </a:solidFill>
                <a:effectLst/>
                <a:latin typeface="+mn-lt"/>
              </a:rPr>
              <a:t>repercutir en la eficacia de una investigación (especialmente si los datos se encuentran en</a:t>
            </a:r>
            <a:r>
              <a:rPr lang="es-ES" dirty="0"/>
              <a:t> </a:t>
            </a:r>
            <a:r>
              <a:rPr lang="es-ES" sz="1200" kern="1200" dirty="0">
                <a:solidFill>
                  <a:schemeClr val="tx1"/>
                </a:solidFill>
                <a:effectLst/>
                <a:latin typeface="+mn-lt"/>
              </a:rPr>
              <a:t>otra jurisdicción). También será importante decidir qué fuente de pruebas es la mejor</a:t>
            </a:r>
            <a:r>
              <a:rPr lang="es-ES" dirty="0"/>
              <a:t> </a:t>
            </a:r>
            <a:r>
              <a:rPr lang="es-ES" sz="1200" kern="1200" dirty="0">
                <a:solidFill>
                  <a:schemeClr val="tx1"/>
                </a:solidFill>
                <a:effectLst/>
                <a:latin typeface="+mn-lt"/>
              </a:rPr>
              <a:t>para los fines de la investigación y la más valiosa para su resultado final.</a:t>
            </a:r>
          </a:p>
          <a:p>
            <a:endParaRPr lang="es-ES" sz="1200" kern="1200" dirty="0">
              <a:solidFill>
                <a:schemeClr val="tx1"/>
              </a:solidFill>
              <a:effectLst/>
              <a:latin typeface="+mn-lt"/>
              <a:ea typeface="+mn-ea"/>
              <a:cs typeface="+mn-cs"/>
            </a:endParaRPr>
          </a:p>
          <a:p>
            <a:pPr marL="0" indent="0" algn="just">
              <a:buNone/>
            </a:pPr>
            <a:r>
              <a:rPr lang="es-ES" b="1" dirty="0"/>
              <a:t>Algunas preguntas relacionadas con el proceso de planificación serían las siguientes:</a:t>
            </a:r>
          </a:p>
          <a:p>
            <a:pPr algn="just"/>
            <a:r>
              <a:rPr lang="es-ES" dirty="0"/>
              <a:t>¿Qué hardware/sistema operativo/software/aplicaciones y medios de almacenamiento, equipos relacionados con la comunicación y la red (ISP, teléfono, fax, módem, equipos de red LAN, etc.) es probable que se encuentre?</a:t>
            </a:r>
          </a:p>
          <a:p>
            <a:pPr algn="just"/>
            <a:r>
              <a:rPr lang="es-ES" dirty="0"/>
              <a:t>¿Quién es el responsable del sistema informático y/o de la red (por ejemplo, hay un administrador local o el sistema es administrado por una empresa externa)?</a:t>
            </a:r>
          </a:p>
          <a:p>
            <a:pPr algn="just"/>
            <a:r>
              <a:rPr lang="es-ES" dirty="0"/>
              <a:t>¿Cuántos equipos puede haber?</a:t>
            </a:r>
          </a:p>
          <a:p>
            <a:pPr algn="just"/>
            <a:r>
              <a:rPr lang="es-ES" dirty="0"/>
              <a:t>¿Cuántos datos puede que haya que copiar? </a:t>
            </a:r>
          </a:p>
          <a:p>
            <a:pPr algn="just"/>
            <a:r>
              <a:rPr lang="es-ES" dirty="0"/>
              <a:t>¿Existe una copia de seguridad del sistema en un medio de almacenamiento?</a:t>
            </a:r>
          </a:p>
          <a:p>
            <a:endParaRPr lang="es-ES" sz="1200" kern="1200" dirty="0">
              <a:solidFill>
                <a:schemeClr val="tx1"/>
              </a:solidFill>
              <a:effectLst/>
              <a:latin typeface="+mn-lt"/>
              <a:ea typeface="+mn-ea"/>
              <a:cs typeface="+mn-cs"/>
            </a:endParaRPr>
          </a:p>
          <a:p>
            <a:endParaRPr lang="es-ES" dirty="0"/>
          </a:p>
          <a:p>
            <a:pPr marL="0" indent="0" eaLnBrk="1" hangingPunct="1">
              <a:buFontTx/>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37</a:t>
            </a:fld>
            <a:endParaRPr lang="es-ES" altLang="en-US"/>
          </a:p>
        </p:txBody>
      </p:sp>
    </p:spTree>
    <p:extLst>
      <p:ext uri="{BB962C8B-B14F-4D97-AF65-F5344CB8AC3E}">
        <p14:creationId xmlns:p14="http://schemas.microsoft.com/office/powerpoint/2010/main" val="2547021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buNone/>
            </a:pPr>
            <a:r>
              <a:rPr lang="es-ES" dirty="0"/>
              <a:t>Una vez realizada la planificación y la reflexión iniciales, la preparación para la entrada y el registro propiamente dichos debe incluir los siguientes pasos:</a:t>
            </a:r>
          </a:p>
          <a:p>
            <a:pPr algn="just"/>
            <a:r>
              <a:rPr lang="es-ES" dirty="0"/>
              <a:t>Comprobar que la entrada en los locales y la confiscación de las pruebas electrónicas han sido debidamente autorizadas por la ley (por ejemplo, obtener una orden de registro u otra autorización de acuerdo con las leyes aplicables);</a:t>
            </a:r>
          </a:p>
          <a:p>
            <a:pPr algn="just"/>
            <a:r>
              <a:rPr lang="es-ES" dirty="0"/>
              <a:t>Asegurarse de que se dispone de medios de entrada rápidos y seguros y que se han dispuesto;</a:t>
            </a:r>
          </a:p>
          <a:p>
            <a:pPr algn="just"/>
            <a:r>
              <a:rPr lang="es-ES" dirty="0"/>
              <a:t>Elegir a los miembros del equipo (incluidos los especialistas externos si es necesario);</a:t>
            </a:r>
          </a:p>
          <a:p>
            <a:pPr algn="just"/>
            <a:r>
              <a:rPr lang="es-ES" dirty="0"/>
              <a:t>Asignar tareas individuales a los miembros del equipo;</a:t>
            </a:r>
          </a:p>
          <a:p>
            <a:pPr algn="just"/>
            <a:r>
              <a:rPr lang="es-ES" dirty="0"/>
              <a:t>Informar a los miembros del equipo sobre cómo realizar sus tareas (deben haber superado la formación básica correspondiente); y</a:t>
            </a:r>
          </a:p>
          <a:p>
            <a:pPr algn="just"/>
            <a:r>
              <a:rPr lang="es-ES" dirty="0"/>
              <a:t>Suministrar las herramientas y el equipo de confiscación necesarios</a:t>
            </a:r>
            <a:endParaRPr lang="es-ES" sz="1200" kern="1200" dirty="0">
              <a:solidFill>
                <a:schemeClr val="tx1"/>
              </a:solidFill>
              <a:latin typeface="+mn-lt"/>
              <a:ea typeface="MS PGothic" pitchFamily="34" charset="-128"/>
              <a:cs typeface="ＭＳ Ｐゴシック" charset="0"/>
            </a:endParaRP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38</a:t>
            </a:fld>
            <a:endParaRPr lang="es-ES" altLang="en-US"/>
          </a:p>
        </p:txBody>
      </p:sp>
    </p:spTree>
    <p:extLst>
      <p:ext uri="{BB962C8B-B14F-4D97-AF65-F5344CB8AC3E}">
        <p14:creationId xmlns:p14="http://schemas.microsoft.com/office/powerpoint/2010/main" val="271142022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rPr>
              <a:t>Dado que la ciencia forense digital es tan compleja y que intervienen muchas disciplinas</a:t>
            </a:r>
            <a:r>
              <a:rPr lang="es-ES" dirty="0"/>
              <a:t> </a:t>
            </a:r>
            <a:r>
              <a:rPr lang="es-ES" sz="1200" kern="1200" dirty="0">
                <a:solidFill>
                  <a:schemeClr val="tx1"/>
                </a:solidFill>
                <a:effectLst/>
                <a:latin typeface="+mn-lt"/>
              </a:rPr>
              <a:t>diferentes, un examinador forense digital tiende a especializarse en un área de las pruebas electrónicas. Esto significa que un</a:t>
            </a:r>
            <a:r>
              <a:rPr lang="es-ES" dirty="0"/>
              <a:t> </a:t>
            </a:r>
            <a:r>
              <a:rPr lang="es-ES" sz="1200" kern="1200" dirty="0">
                <a:solidFill>
                  <a:schemeClr val="tx1"/>
                </a:solidFill>
                <a:effectLst/>
                <a:latin typeface="+mn-lt"/>
              </a:rPr>
              <a:t>investigador o un fiscal puede necesitar a veces los servicios de un especialista digital para que</a:t>
            </a:r>
            <a:r>
              <a:rPr lang="es-ES" dirty="0"/>
              <a:t> </a:t>
            </a:r>
            <a:r>
              <a:rPr lang="es-ES" sz="1200" kern="1200" dirty="0">
                <a:solidFill>
                  <a:schemeClr val="tx1"/>
                </a:solidFill>
                <a:effectLst/>
                <a:latin typeface="+mn-lt"/>
              </a:rPr>
              <a:t>le ayude en situaciones técnicas concretas.</a:t>
            </a:r>
            <a:r>
              <a:rPr lang="es-ES" dirty="0"/>
              <a:t> </a:t>
            </a:r>
            <a:r>
              <a:rPr lang="es-ES" sz="1200" kern="1200" dirty="0">
                <a:solidFill>
                  <a:schemeClr val="tx1"/>
                </a:solidFill>
                <a:effectLst/>
                <a:latin typeface="+mn-lt"/>
              </a:rPr>
              <a:t>A la hora de seleccionar un especialista, puede ser útil ver algún tipo de acreditación formal otorgada</a:t>
            </a:r>
            <a:r>
              <a:rPr lang="es-ES" dirty="0"/>
              <a:t> </a:t>
            </a:r>
            <a:r>
              <a:rPr lang="es-ES" sz="1200" kern="1200" dirty="0">
                <a:solidFill>
                  <a:schemeClr val="tx1"/>
                </a:solidFill>
                <a:effectLst/>
                <a:latin typeface="+mn-lt"/>
              </a:rPr>
              <a:t>por un organismo académico o profesional respetado. La acreditación representa un cierto nivel de formación</a:t>
            </a:r>
          </a:p>
          <a:p>
            <a:r>
              <a:rPr lang="es-ES" sz="1200" kern="1200" dirty="0">
                <a:solidFill>
                  <a:schemeClr val="tx1"/>
                </a:solidFill>
                <a:effectLst/>
                <a:latin typeface="+mn-lt"/>
              </a:rPr>
              <a:t>y proporciona una evaluación independiente de sus credenciales cuando se examinan sus</a:t>
            </a:r>
            <a:r>
              <a:rPr lang="es-ES" dirty="0"/>
              <a:t> </a:t>
            </a:r>
            <a:r>
              <a:rPr lang="es-ES" sz="1200" kern="1200" dirty="0">
                <a:solidFill>
                  <a:schemeClr val="tx1"/>
                </a:solidFill>
                <a:effectLst/>
                <a:latin typeface="+mn-lt"/>
              </a:rPr>
              <a:t>conocimientos en los tribunales.</a:t>
            </a:r>
            <a:r>
              <a:rPr lang="es-ES" dirty="0"/>
              <a:t> </a:t>
            </a:r>
            <a:r>
              <a:rPr lang="es-ES" sz="1200" kern="1200" dirty="0">
                <a:solidFill>
                  <a:schemeClr val="tx1"/>
                </a:solidFill>
                <a:effectLst/>
                <a:latin typeface="+mn-lt"/>
              </a:rPr>
              <a:t>Asimismo, un historial de publicaciones en revistas</a:t>
            </a:r>
            <a:r>
              <a:rPr lang="es-ES" dirty="0"/>
              <a:t> </a:t>
            </a:r>
            <a:r>
              <a:rPr lang="es-ES" sz="1200" kern="1200" dirty="0">
                <a:solidFill>
                  <a:schemeClr val="tx1"/>
                </a:solidFill>
                <a:effectLst/>
                <a:latin typeface="+mn-lt"/>
              </a:rPr>
              <a:t>reconocidas, la experiencia en casos anteriores y una reputación profesional</a:t>
            </a:r>
            <a:r>
              <a:rPr lang="es-ES" dirty="0"/>
              <a:t> </a:t>
            </a:r>
            <a:r>
              <a:rPr lang="es-ES" sz="1200" kern="1200" dirty="0">
                <a:solidFill>
                  <a:schemeClr val="tx1"/>
                </a:solidFill>
                <a:effectLst/>
                <a:latin typeface="+mn-lt"/>
              </a:rPr>
              <a:t>contribuyen a aumentar</a:t>
            </a:r>
            <a:r>
              <a:rPr lang="es-ES" dirty="0"/>
              <a:t> </a:t>
            </a:r>
            <a:r>
              <a:rPr lang="es-ES" sz="1200" kern="1200" dirty="0">
                <a:solidFill>
                  <a:schemeClr val="tx1"/>
                </a:solidFill>
                <a:effectLst/>
                <a:latin typeface="+mn-lt"/>
              </a:rPr>
              <a:t>esa confianza.</a:t>
            </a:r>
            <a:r>
              <a:rPr lang="es-ES" dirty="0"/>
              <a:t> </a:t>
            </a:r>
            <a:r>
              <a:rPr lang="es-ES" sz="1200" kern="1200" dirty="0">
                <a:solidFill>
                  <a:schemeClr val="tx1"/>
                </a:solidFill>
                <a:effectLst/>
                <a:latin typeface="+mn-lt"/>
              </a:rPr>
              <a:t>El proceso de selección no debe ser fortuito, sino activo y estructurado desde el principio.</a:t>
            </a:r>
            <a:r>
              <a:rPr lang="es-ES" dirty="0"/>
              <a:t> </a:t>
            </a:r>
            <a:r>
              <a:rPr lang="es-ES" sz="1200" kern="1200" dirty="0">
                <a:solidFill>
                  <a:schemeClr val="tx1"/>
                </a:solidFill>
                <a:effectLst/>
                <a:latin typeface="+mn-lt"/>
              </a:rPr>
              <a:t>Las unidades de delitos informáticos pueden ofrecer asesoramiento adicional sobre los criterios de selección, sin embargo,</a:t>
            </a:r>
            <a:r>
              <a:rPr lang="es-ES" dirty="0"/>
              <a:t> </a:t>
            </a:r>
            <a:r>
              <a:rPr lang="es-ES" sz="1200" kern="1200" dirty="0">
                <a:solidFill>
                  <a:schemeClr val="tx1"/>
                </a:solidFill>
                <a:effectLst/>
                <a:latin typeface="+mn-lt"/>
              </a:rPr>
              <a:t>los siguientes criterios pueden ayudar a establecer el valor y la reputación de un testigo</a:t>
            </a:r>
            <a:r>
              <a:rPr lang="es-ES" dirty="0"/>
              <a:t> </a:t>
            </a:r>
            <a:r>
              <a:rPr lang="es-ES" sz="1200" kern="1200" dirty="0">
                <a:solidFill>
                  <a:schemeClr val="tx1"/>
                </a:solidFill>
                <a:effectLst/>
                <a:latin typeface="+mn-lt"/>
              </a:rPr>
              <a:t>consultor independiente (estos criterios son los mismos que los presentados en la diapositiva 79 en relación con el testigo consultor interno).</a:t>
            </a: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rPr>
              <a:t>Competencias especializadas</a:t>
            </a:r>
          </a:p>
          <a:p>
            <a:r>
              <a:rPr lang="es-ES" sz="1200" kern="1200" dirty="0">
                <a:solidFill>
                  <a:schemeClr val="tx1"/>
                </a:solidFill>
                <a:effectLst/>
                <a:latin typeface="+mn-lt"/>
              </a:rPr>
              <a:t>a. Títulos y acreditaciones académicas y profesionales pertinentes;</a:t>
            </a:r>
          </a:p>
          <a:p>
            <a:r>
              <a:rPr lang="es-ES" sz="1200" kern="1200" dirty="0">
                <a:solidFill>
                  <a:schemeClr val="tx1"/>
                </a:solidFill>
                <a:effectLst/>
                <a:latin typeface="+mn-lt"/>
              </a:rPr>
              <a:t>b. Competencias específicas que posee en relación con el caso en cuestión;</a:t>
            </a:r>
          </a:p>
          <a:p>
            <a:r>
              <a:rPr lang="es-ES" sz="1200" kern="1200" dirty="0">
                <a:solidFill>
                  <a:schemeClr val="tx1"/>
                </a:solidFill>
                <a:effectLst/>
                <a:latin typeface="+mn-lt"/>
              </a:rPr>
              <a:t>c. Participación en cualquier instituto o asociación profesional especializada pertinente;</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rPr>
              <a:t>d. Una reputación reconocida por su actividad en el área de especialización requerida (por ejemplo, ¿tiene el especialista</a:t>
            </a:r>
            <a:r>
              <a:rPr lang="es-ES" dirty="0"/>
              <a:t> </a:t>
            </a:r>
            <a:r>
              <a:rPr lang="es-ES" sz="1200" kern="1200" dirty="0">
                <a:solidFill>
                  <a:schemeClr val="tx1"/>
                </a:solidFill>
                <a:effectLst/>
                <a:latin typeface="+mn-lt"/>
              </a:rPr>
              <a:t> algún premio por su trabajo?).</a:t>
            </a:r>
          </a:p>
          <a:p>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Experiencia especializada</a:t>
            </a:r>
          </a:p>
          <a:p>
            <a:r>
              <a:rPr lang="es-ES" sz="1200" kern="1200" dirty="0">
                <a:solidFill>
                  <a:schemeClr val="tx1"/>
                </a:solidFill>
                <a:effectLst/>
                <a:latin typeface="+mn-lt"/>
              </a:rPr>
              <a:t>a. La duración y la naturaleza de la experiencia de este tipo de trabajo;</a:t>
            </a:r>
          </a:p>
          <a:p>
            <a:r>
              <a:rPr lang="es-ES" sz="1200" kern="1200" dirty="0">
                <a:solidFill>
                  <a:schemeClr val="tx1"/>
                </a:solidFill>
                <a:effectLst/>
                <a:latin typeface="+mn-lt"/>
              </a:rPr>
              <a:t>b. Nivel y antigüedad alcanzados;</a:t>
            </a:r>
          </a:p>
          <a:p>
            <a:r>
              <a:rPr lang="es-ES" sz="1200" kern="1200" dirty="0">
                <a:solidFill>
                  <a:schemeClr val="tx1"/>
                </a:solidFill>
                <a:effectLst/>
                <a:latin typeface="+mn-lt"/>
              </a:rPr>
              <a:t>c. El número de casos judiciales en los que ha intervenido;</a:t>
            </a:r>
          </a:p>
          <a:p>
            <a:r>
              <a:rPr lang="es-ES" sz="1200" kern="1200" dirty="0">
                <a:solidFill>
                  <a:schemeClr val="tx1"/>
                </a:solidFill>
                <a:effectLst/>
                <a:latin typeface="+mn-lt"/>
              </a:rPr>
              <a:t>d. El tipo y la complejidad de los casos en los que ha intervenido el especialista;</a:t>
            </a:r>
          </a:p>
          <a:p>
            <a:r>
              <a:rPr lang="es-ES" sz="1200" kern="1200" dirty="0">
                <a:solidFill>
                  <a:schemeClr val="tx1"/>
                </a:solidFill>
                <a:effectLst/>
                <a:latin typeface="+mn-lt"/>
              </a:rPr>
              <a:t>e. Pruebas que demuestren el nivel y la calidad de la experiencia (por ejemplo, participación como ponente invitado</a:t>
            </a:r>
            <a:r>
              <a:rPr lang="es-ES" dirty="0"/>
              <a:t> </a:t>
            </a:r>
            <a:r>
              <a:rPr lang="es-ES" sz="1200" kern="1200" dirty="0">
                <a:solidFill>
                  <a:schemeClr val="tx1"/>
                </a:solidFill>
                <a:effectLst/>
                <a:latin typeface="+mn-lt"/>
              </a:rPr>
              <a:t> en eventos de renombre; publicaciones en revistas respetadas de revisión por pares, nombramientos oficiales y</a:t>
            </a:r>
            <a:r>
              <a:rPr lang="es-ES" dirty="0"/>
              <a:t> </a:t>
            </a:r>
            <a:r>
              <a:rPr lang="es-ES" sz="1200" kern="1200" dirty="0">
                <a:solidFill>
                  <a:schemeClr val="tx1"/>
                </a:solidFill>
                <a:effectLst/>
                <a:latin typeface="+mn-lt"/>
              </a:rPr>
              <a:t>honoríficos relacionados con la especialidad).</a:t>
            </a: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rPr>
              <a:t>Conocimientos de investigación</a:t>
            </a:r>
          </a:p>
          <a:p>
            <a:r>
              <a:rPr lang="es-ES" sz="1200" kern="1200" dirty="0">
                <a:solidFill>
                  <a:schemeClr val="tx1"/>
                </a:solidFill>
                <a:effectLst/>
                <a:latin typeface="+mn-lt"/>
              </a:rPr>
              <a:t>Comprensión de la naturaleza y las necesidades de una investigación en términos de</a:t>
            </a:r>
            <a:r>
              <a:rPr lang="es-ES" dirty="0"/>
              <a:t> </a:t>
            </a:r>
            <a:r>
              <a:rPr lang="es-ES" sz="1200" kern="1200" dirty="0">
                <a:solidFill>
                  <a:schemeClr val="tx1"/>
                </a:solidFill>
                <a:effectLst/>
                <a:latin typeface="+mn-lt"/>
              </a:rPr>
              <a:t>confidencialidad, relevancia y distinción entre información, inteligencia y pruebas.</a:t>
            </a: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rPr>
              <a:t>Conocimiento del contexto</a:t>
            </a:r>
          </a:p>
          <a:p>
            <a:r>
              <a:rPr lang="es-ES" sz="1200" kern="1200" dirty="0">
                <a:solidFill>
                  <a:schemeClr val="tx1"/>
                </a:solidFill>
                <a:effectLst/>
                <a:latin typeface="+mn-lt"/>
              </a:rPr>
              <a:t>Comprensión de la diferencia entre los enfoques, el lenguaje, las filosofías, las prácticas y las funciones</a:t>
            </a:r>
            <a:r>
              <a:rPr lang="es-ES" dirty="0"/>
              <a:t> </a:t>
            </a:r>
            <a:r>
              <a:rPr lang="es-ES" sz="1200" kern="1200" dirty="0">
                <a:solidFill>
                  <a:schemeClr val="tx1"/>
                </a:solidFill>
                <a:effectLst/>
                <a:latin typeface="+mn-lt"/>
              </a:rPr>
              <a:t>de la policía y el derecho, y los conocimientos técnicos necesarios de las tecnologías de la información, así </a:t>
            </a:r>
            <a:r>
              <a:rPr lang="es-ES" dirty="0"/>
              <a:t> </a:t>
            </a:r>
            <a:r>
              <a:rPr lang="es-ES" sz="1200" kern="1200" dirty="0">
                <a:solidFill>
                  <a:schemeClr val="tx1"/>
                </a:solidFill>
                <a:effectLst/>
                <a:latin typeface="+mn-lt"/>
              </a:rPr>
              <a:t>como la familiaridad con el concepto de probabilidad en su sentido más amplio y el conocimiento de la diferencia</a:t>
            </a:r>
            <a:r>
              <a:rPr lang="es-ES" dirty="0"/>
              <a:t>  </a:t>
            </a:r>
            <a:r>
              <a:rPr lang="es-ES" sz="1200" kern="1200" dirty="0">
                <a:solidFill>
                  <a:schemeClr val="tx1"/>
                </a:solidFill>
                <a:effectLst/>
                <a:latin typeface="+mn-lt"/>
              </a:rPr>
              <a:t>entre las normas de prueba científicas y jurídicas.</a:t>
            </a: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rPr>
              <a:t>Conocimientos jurídicos</a:t>
            </a:r>
          </a:p>
          <a:p>
            <a:r>
              <a:rPr lang="es-ES" sz="1200" kern="1200" dirty="0">
                <a:solidFill>
                  <a:schemeClr val="tx1"/>
                </a:solidFill>
                <a:effectLst/>
                <a:latin typeface="+mn-lt"/>
              </a:rPr>
              <a:t>Comprensión de los aspectos relevantes de la ley en relación con:</a:t>
            </a:r>
          </a:p>
          <a:p>
            <a:r>
              <a:rPr lang="es-ES" sz="1200" kern="1200" dirty="0">
                <a:solidFill>
                  <a:schemeClr val="tx1"/>
                </a:solidFill>
                <a:effectLst/>
                <a:latin typeface="+mn-lt"/>
              </a:rPr>
              <a:t>a. Declaraciones;</a:t>
            </a:r>
          </a:p>
          <a:p>
            <a:r>
              <a:rPr lang="es-ES" sz="1200" kern="1200" dirty="0">
                <a:solidFill>
                  <a:schemeClr val="tx1"/>
                </a:solidFill>
                <a:effectLst/>
                <a:latin typeface="+mn-lt"/>
              </a:rPr>
              <a:t>b. Continuidad;</a:t>
            </a:r>
          </a:p>
          <a:p>
            <a:r>
              <a:rPr lang="es-ES" sz="1200" kern="1200" dirty="0">
                <a:solidFill>
                  <a:schemeClr val="tx1"/>
                </a:solidFill>
                <a:effectLst/>
                <a:latin typeface="+mn-lt"/>
              </a:rPr>
              <a:t>c. Reglas de las pruebas;</a:t>
            </a:r>
          </a:p>
          <a:p>
            <a:r>
              <a:rPr lang="es-ES" sz="1200" kern="1200" dirty="0">
                <a:solidFill>
                  <a:schemeClr val="tx1"/>
                </a:solidFill>
                <a:effectLst/>
                <a:latin typeface="+mn-lt"/>
              </a:rPr>
              <a:t>d. Procedimientos judiciales (en particular, las diferencias en las funciones de la defensa y la acusación);</a:t>
            </a:r>
          </a:p>
          <a:p>
            <a:r>
              <a:rPr lang="es-ES" sz="1200" kern="1200" dirty="0">
                <a:solidFill>
                  <a:schemeClr val="tx1"/>
                </a:solidFill>
                <a:effectLst/>
                <a:latin typeface="+mn-lt"/>
              </a:rPr>
              <a:t>e. Una clara comprensión de las funciones y responsabilidades del experto.</a:t>
            </a:r>
          </a:p>
          <a:p>
            <a:endParaRPr lang="es-ES" sz="1200" b="1" kern="1200" dirty="0">
              <a:solidFill>
                <a:schemeClr val="tx1"/>
              </a:solidFill>
              <a:effectLst/>
              <a:latin typeface="+mn-lt"/>
              <a:ea typeface="+mn-ea"/>
              <a:cs typeface="+mn-cs"/>
            </a:endParaRPr>
          </a:p>
          <a:p>
            <a:r>
              <a:rPr lang="es-ES" sz="1200" b="1" kern="1200" dirty="0">
                <a:solidFill>
                  <a:schemeClr val="tx1"/>
                </a:solidFill>
                <a:effectLst/>
                <a:latin typeface="+mn-lt"/>
              </a:rPr>
              <a:t>Habilidades de comunicación</a:t>
            </a:r>
          </a:p>
          <a:p>
            <a:r>
              <a:rPr lang="es-ES" sz="1200" kern="1200" dirty="0">
                <a:solidFill>
                  <a:schemeClr val="tx1"/>
                </a:solidFill>
                <a:effectLst/>
                <a:latin typeface="+mn-lt"/>
              </a:rPr>
              <a:t>La capacidad de expresarse y explicarse en el lenguaje ordinario:</a:t>
            </a:r>
          </a:p>
          <a:p>
            <a:r>
              <a:rPr lang="es-ES" sz="1200" kern="1200" dirty="0">
                <a:solidFill>
                  <a:schemeClr val="tx1"/>
                </a:solidFill>
                <a:effectLst/>
                <a:latin typeface="+mn-lt"/>
              </a:rPr>
              <a:t>a. La naturaleza de la especialidad;</a:t>
            </a:r>
          </a:p>
          <a:p>
            <a:r>
              <a:rPr lang="es-ES" sz="1200" kern="1200" dirty="0">
                <a:solidFill>
                  <a:schemeClr val="tx1"/>
                </a:solidFill>
                <a:effectLst/>
                <a:latin typeface="+mn-lt"/>
              </a:rPr>
              <a:t>b. Las técnicas y el equipo utilizados en el examen;</a:t>
            </a:r>
          </a:p>
          <a:p>
            <a:r>
              <a:rPr lang="es-ES" sz="1200" kern="1200" dirty="0">
                <a:solidFill>
                  <a:schemeClr val="tx1"/>
                </a:solidFill>
                <a:effectLst/>
                <a:latin typeface="+mn-lt"/>
              </a:rPr>
              <a:t>c. Los métodos de interpretación utilizados;</a:t>
            </a:r>
          </a:p>
          <a:p>
            <a:r>
              <a:rPr lang="es-ES" sz="1200" kern="1200" dirty="0">
                <a:solidFill>
                  <a:schemeClr val="tx1"/>
                </a:solidFill>
                <a:effectLst/>
                <a:latin typeface="+mn-lt"/>
              </a:rPr>
              <a:t>d. Los puntos fuertes y débiles de las pruebas;</a:t>
            </a:r>
          </a:p>
          <a:p>
            <a:r>
              <a:rPr lang="es-ES" sz="1200" kern="1200" dirty="0">
                <a:solidFill>
                  <a:schemeClr val="tx1"/>
                </a:solidFill>
                <a:effectLst/>
                <a:latin typeface="+mn-lt"/>
              </a:rPr>
              <a:t>e. Cualquier posible explicación alternativa para los hechos descubiertos.</a:t>
            </a:r>
          </a:p>
          <a:p>
            <a:endParaRPr lang="es-ES" sz="1200" kern="1200" dirty="0">
              <a:solidFill>
                <a:schemeClr val="tx1"/>
              </a:solidFill>
              <a:effectLst/>
              <a:latin typeface="+mn-lt"/>
              <a:ea typeface="+mn-ea"/>
              <a:cs typeface="+mn-cs"/>
            </a:endParaRPr>
          </a:p>
          <a:p>
            <a:r>
              <a:rPr lang="es-ES" sz="1200" b="1" kern="1200" dirty="0">
                <a:solidFill>
                  <a:schemeClr val="tx1"/>
                </a:solidFill>
                <a:effectLst/>
                <a:latin typeface="+mn-lt"/>
              </a:rPr>
              <a:t>General</a:t>
            </a:r>
          </a:p>
          <a:p>
            <a:r>
              <a:rPr lang="es-ES" sz="1200" kern="1200" dirty="0">
                <a:solidFill>
                  <a:schemeClr val="tx1"/>
                </a:solidFill>
                <a:effectLst/>
                <a:latin typeface="+mn-lt"/>
              </a:rPr>
              <a:t>a. El experto puede necesitar una autorización de seguridad del nivel adecuado</a:t>
            </a:r>
            <a:r>
              <a:rPr lang="es-ES" dirty="0"/>
              <a:t> </a:t>
            </a:r>
            <a:r>
              <a:rPr lang="es-ES" sz="1200" kern="1200" dirty="0">
                <a:solidFill>
                  <a:schemeClr val="tx1"/>
                </a:solidFill>
                <a:effectLst/>
                <a:latin typeface="+mn-lt"/>
              </a:rPr>
              <a:t>para manejar el material probatorio;</a:t>
            </a:r>
          </a:p>
          <a:p>
            <a:r>
              <a:rPr lang="es-ES" sz="1200" kern="1200" dirty="0">
                <a:solidFill>
                  <a:schemeClr val="tx1"/>
                </a:solidFill>
                <a:effectLst/>
                <a:latin typeface="+mn-lt"/>
              </a:rPr>
              <a:t>b. El experto debe firmar un acuerdo de no divulgación (para garantizar la confidencialidad</a:t>
            </a:r>
            <a:r>
              <a:rPr lang="es-ES" dirty="0"/>
              <a:t> </a:t>
            </a:r>
            <a:r>
              <a:rPr lang="es-ES" sz="1200" kern="1200" dirty="0">
                <a:solidFill>
                  <a:schemeClr val="tx1"/>
                </a:solidFill>
                <a:effectLst/>
                <a:latin typeface="+mn-lt"/>
              </a:rPr>
              <a:t>de los conocimientos adquiridos durante el examen);</a:t>
            </a:r>
          </a:p>
          <a:p>
            <a:r>
              <a:rPr lang="es-ES" sz="1200" kern="1200" dirty="0">
                <a:solidFill>
                  <a:schemeClr val="tx1"/>
                </a:solidFill>
                <a:effectLst/>
                <a:latin typeface="+mn-lt"/>
              </a:rPr>
              <a:t>c. Cuando proceda, el experto deberá conocer las directrices pertinentes sobre el material</a:t>
            </a:r>
            <a:r>
              <a:rPr lang="es-ES" dirty="0"/>
              <a:t> </a:t>
            </a:r>
            <a:r>
              <a:rPr lang="es-ES" sz="1200" kern="1200" dirty="0">
                <a:solidFill>
                  <a:schemeClr val="tx1"/>
                </a:solidFill>
                <a:effectLst/>
                <a:latin typeface="+mn-lt"/>
              </a:rPr>
              <a:t>relacionado con la pedofilia, incluido el efecto de dicho material en otras personas implicadas, y se le</a:t>
            </a:r>
            <a:r>
              <a:rPr lang="es-ES" dirty="0"/>
              <a:t> </a:t>
            </a:r>
            <a:r>
              <a:rPr lang="es-ES" sz="1200" kern="1200" dirty="0">
                <a:solidFill>
                  <a:schemeClr val="tx1"/>
                </a:solidFill>
                <a:effectLst/>
                <a:latin typeface="+mn-lt"/>
              </a:rPr>
              <a:t>exigirá que evalúe el riesgo de forma adecuada;</a:t>
            </a:r>
          </a:p>
          <a:p>
            <a:r>
              <a:rPr lang="es-ES" sz="1200" kern="1200" dirty="0">
                <a:solidFill>
                  <a:schemeClr val="tx1"/>
                </a:solidFill>
                <a:effectLst/>
                <a:latin typeface="+mn-lt"/>
              </a:rPr>
              <a:t>d. El especialista no debe tener ningún conflicto de intereses y debe estar obligado a</a:t>
            </a:r>
            <a:r>
              <a:rPr lang="es-ES" dirty="0"/>
              <a:t> </a:t>
            </a:r>
            <a:r>
              <a:rPr lang="es-ES" sz="1200" kern="1200" dirty="0">
                <a:solidFill>
                  <a:schemeClr val="tx1"/>
                </a:solidFill>
                <a:effectLst/>
                <a:latin typeface="+mn-lt"/>
              </a:rPr>
              <a:t>hacer una declaración a tal efecto.</a:t>
            </a:r>
          </a:p>
          <a:p>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39</a:t>
            </a:fld>
            <a:endParaRPr lang="es-ES" altLang="en-US"/>
          </a:p>
        </p:txBody>
      </p:sp>
    </p:spTree>
    <p:extLst>
      <p:ext uri="{BB962C8B-B14F-4D97-AF65-F5344CB8AC3E}">
        <p14:creationId xmlns:p14="http://schemas.microsoft.com/office/powerpoint/2010/main" val="2516083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dirty="0"/>
              <a:t>Esta sesión se dividirá en 5 partes para proporcionar descansos naturales.</a:t>
            </a:r>
          </a:p>
          <a:p>
            <a:r>
              <a:rPr lang="es-ES" sz="1200" dirty="0"/>
              <a:t>La idea es describir lo que es un ordenador - o un dispositivo capaz de conectarse a Internet, todos los cuales tienen similitudes</a:t>
            </a:r>
          </a:p>
          <a:p>
            <a:r>
              <a:rPr lang="es-ES" sz="1200" dirty="0"/>
              <a:t>Describir qué es y cómo funciona Internet</a:t>
            </a:r>
          </a:p>
          <a:p>
            <a:r>
              <a:rPr lang="es-ES" sz="1200" dirty="0"/>
              <a:t>Y luego ver cómo ese ordenador se conecta a Internet</a:t>
            </a:r>
          </a:p>
          <a:p>
            <a:r>
              <a:rPr lang="es-ES" sz="1200" dirty="0"/>
              <a:t>Y luego ver lo que hay en la propia Internet</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4</a:t>
            </a:fld>
            <a:endParaRPr lang="es-ES"/>
          </a:p>
        </p:txBody>
      </p:sp>
    </p:spTree>
    <p:extLst>
      <p:ext uri="{BB962C8B-B14F-4D97-AF65-F5344CB8AC3E}">
        <p14:creationId xmlns:p14="http://schemas.microsoft.com/office/powerpoint/2010/main" val="33050465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eaLnBrk="1" hangingPunct="1">
              <a:lnSpc>
                <a:spcPct val="80000"/>
              </a:lnSpc>
              <a:buFont typeface="Calibri" charset="0"/>
              <a:buNone/>
            </a:pPr>
            <a:r>
              <a:rPr lang="es-ES" dirty="0">
                <a:latin typeface="Calibri" charset="0"/>
              </a:rPr>
              <a:t>Es posible que se necesiten herramientas y equipos especiales para recopilar las pruebas electrónicas</a:t>
            </a:r>
          </a:p>
          <a:p>
            <a:pPr marL="0" indent="0" eaLnBrk="1" hangingPunct="1">
              <a:lnSpc>
                <a:spcPct val="80000"/>
              </a:lnSpc>
              <a:buFont typeface="Calibri" charset="0"/>
              <a:buNone/>
            </a:pPr>
            <a:r>
              <a:rPr lang="es-ES" dirty="0">
                <a:latin typeface="Calibri" charset="0"/>
              </a:rPr>
              <a:t>Los avances tecnológicos pueden imponer cambios en las herramientas y equipos necesarios</a:t>
            </a:r>
          </a:p>
          <a:p>
            <a:pPr marL="0" indent="0" eaLnBrk="1" hangingPunct="1">
              <a:lnSpc>
                <a:spcPct val="80000"/>
              </a:lnSpc>
              <a:buFont typeface="Calibri" charset="0"/>
              <a:buNone/>
            </a:pPr>
            <a:endParaRPr lang="es-ES" dirty="0">
              <a:latin typeface="Calibri" charset="0"/>
            </a:endParaRPr>
          </a:p>
          <a:p>
            <a:pPr marL="0" indent="0" eaLnBrk="1" hangingPunct="1">
              <a:lnSpc>
                <a:spcPct val="80000"/>
              </a:lnSpc>
              <a:buFont typeface="Calibri" charset="0"/>
              <a:buNone/>
            </a:pPr>
            <a:r>
              <a:rPr lang="es-ES" dirty="0">
                <a:latin typeface="Calibri" charset="0"/>
              </a:rPr>
              <a:t>Cabeza plana y cruceta, y específicos del fabricante, p. ej., Hewlett Packard, Apple</a:t>
            </a:r>
          </a:p>
          <a:p>
            <a:pPr marL="0" indent="0" eaLnBrk="1" hangingPunct="1">
              <a:lnSpc>
                <a:spcPct val="80000"/>
              </a:lnSpc>
              <a:buFont typeface="Calibri" charset="0"/>
              <a:buNone/>
            </a:pPr>
            <a:r>
              <a:rPr lang="es-ES" dirty="0">
                <a:latin typeface="Calibri" charset="0"/>
              </a:rPr>
              <a:t>Tuerca hexagonal, tuerca de estrella y broca de seguridad</a:t>
            </a:r>
          </a:p>
          <a:p>
            <a:pPr marL="0" indent="0" eaLnBrk="1" hangingPunct="1">
              <a:lnSpc>
                <a:spcPct val="80000"/>
              </a:lnSpc>
              <a:buFont typeface="Calibri" charset="0"/>
              <a:buNone/>
            </a:pPr>
            <a:r>
              <a:rPr lang="es-ES" dirty="0">
                <a:latin typeface="Calibri" charset="0"/>
              </a:rPr>
              <a:t>Estándar y de punta de aguja</a:t>
            </a:r>
          </a:p>
          <a:p>
            <a:pPr marL="0" indent="0" eaLnBrk="1" hangingPunct="1">
              <a:lnSpc>
                <a:spcPct val="80000"/>
              </a:lnSpc>
              <a:buFont typeface="Calibri" charset="0"/>
              <a:buNone/>
            </a:pPr>
            <a:r>
              <a:rPr lang="es-ES" dirty="0">
                <a:latin typeface="Calibri" charset="0"/>
              </a:rPr>
              <a:t>Para retirar las bridas de los cables</a:t>
            </a:r>
          </a:p>
          <a:p>
            <a:pPr marL="0" indent="0" eaLnBrk="1" hangingPunct="1">
              <a:lnSpc>
                <a:spcPct val="80000"/>
              </a:lnSpc>
              <a:buFont typeface="Calibri" charset="0"/>
              <a:buNone/>
            </a:pPr>
            <a:endParaRPr lang="es-ES" dirty="0">
              <a:latin typeface="Calibri" charset="0"/>
            </a:endParaRPr>
          </a:p>
          <a:p>
            <a:r>
              <a:rPr lang="es-ES" sz="1200" kern="1200" dirty="0">
                <a:solidFill>
                  <a:schemeClr val="tx1"/>
                </a:solidFill>
                <a:effectLst/>
                <a:latin typeface="+mn-lt"/>
              </a:rPr>
              <a:t>Los ordenadores y dispositivos afines son instrumentos electrónicos frágiles y sensibles</a:t>
            </a:r>
            <a:r>
              <a:rPr lang="es-ES" dirty="0"/>
              <a:t> </a:t>
            </a:r>
            <a:r>
              <a:rPr lang="es-ES" sz="1200" kern="1200" dirty="0">
                <a:solidFill>
                  <a:schemeClr val="tx1"/>
                </a:solidFill>
                <a:effectLst/>
                <a:latin typeface="+mn-lt"/>
              </a:rPr>
              <a:t>a la temperatura, la humedad, los golpes físicos, la electricidad estática, las fuentes magnéticas e incluso</a:t>
            </a:r>
            <a:r>
              <a:rPr lang="es-ES" dirty="0"/>
              <a:t> </a:t>
            </a:r>
            <a:r>
              <a:rPr lang="es-ES" sz="1200" kern="1200" dirty="0">
                <a:solidFill>
                  <a:schemeClr val="tx1"/>
                </a:solidFill>
                <a:effectLst/>
                <a:latin typeface="+mn-lt"/>
              </a:rPr>
              <a:t>a alguna función operativa (por ejemplo, el encendido y apagado). Por lo tanto, deben tomarse precauciones especiales</a:t>
            </a:r>
            <a:r>
              <a:rPr lang="es-ES" dirty="0"/>
              <a:t> </a:t>
            </a:r>
            <a:r>
              <a:rPr lang="es-ES" sz="1200" kern="1200" dirty="0">
                <a:solidFill>
                  <a:schemeClr val="tx1"/>
                </a:solidFill>
                <a:effectLst/>
                <a:latin typeface="+mn-lt"/>
              </a:rPr>
              <a:t>al empaquetar, transportar y almacenar las pruebas electrónicas. Para mantener la cadena de custodia, se debe registrar el embalaje, el</a:t>
            </a:r>
            <a:r>
              <a:rPr lang="es-ES" dirty="0"/>
              <a:t> </a:t>
            </a:r>
            <a:r>
              <a:rPr lang="es-ES" sz="1200" kern="1200" dirty="0">
                <a:solidFill>
                  <a:schemeClr val="tx1"/>
                </a:solidFill>
                <a:effectLst/>
                <a:latin typeface="+mn-lt"/>
              </a:rPr>
              <a:t>transporte y el almacenamiento, y se debe cronometrar y anotar cualquier cambio</a:t>
            </a:r>
            <a:r>
              <a:rPr lang="es-ES" dirty="0"/>
              <a:t> </a:t>
            </a:r>
            <a:r>
              <a:rPr lang="es-ES" sz="1200" kern="1200" dirty="0">
                <a:solidFill>
                  <a:schemeClr val="tx1"/>
                </a:solidFill>
                <a:effectLst/>
                <a:latin typeface="+mn-lt"/>
              </a:rPr>
              <a:t>de custodia o condición de los bienes confiscados.</a:t>
            </a:r>
            <a:r>
              <a:rPr lang="es-ES" dirty="0"/>
              <a:t> </a:t>
            </a:r>
            <a:r>
              <a:rPr lang="es-ES" sz="1200" kern="1200" dirty="0">
                <a:solidFill>
                  <a:schemeClr val="tx1"/>
                </a:solidFill>
                <a:effectLst/>
                <a:latin typeface="+mn-lt"/>
              </a:rPr>
              <a:t>Una manipulación inexperta puede causar daños o la destrucción de las pruebas electrónicas, por lo que deben tomarse las</a:t>
            </a:r>
          </a:p>
          <a:p>
            <a:r>
              <a:rPr lang="es-ES" sz="1200" kern="1200" dirty="0">
                <a:solidFill>
                  <a:schemeClr val="tx1"/>
                </a:solidFill>
                <a:effectLst/>
                <a:latin typeface="+mn-lt"/>
              </a:rPr>
              <a:t>siguientes precauciones:</a:t>
            </a:r>
          </a:p>
          <a:p>
            <a:r>
              <a:rPr lang="es-ES" sz="1200" kern="1200" dirty="0">
                <a:solidFill>
                  <a:schemeClr val="tx1"/>
                </a:solidFill>
                <a:effectLst/>
                <a:latin typeface="+mn-lt"/>
              </a:rPr>
              <a:t>• Embalaje:</a:t>
            </a:r>
          </a:p>
          <a:p>
            <a:r>
              <a:rPr lang="es-ES" sz="1200" kern="1200" dirty="0">
                <a:solidFill>
                  <a:schemeClr val="tx1"/>
                </a:solidFill>
                <a:effectLst/>
                <a:latin typeface="+mn-lt"/>
              </a:rPr>
              <a:t>- Asegurarse de que todas las pruebas electrónicas recogidas estén debidamente documentadas y etiquetadas antes de su</a:t>
            </a:r>
            <a:r>
              <a:rPr lang="es-ES" dirty="0"/>
              <a:t> </a:t>
            </a:r>
            <a:r>
              <a:rPr lang="es-ES" sz="1200" kern="1200" dirty="0">
                <a:solidFill>
                  <a:schemeClr val="tx1"/>
                </a:solidFill>
                <a:effectLst/>
                <a:latin typeface="+mn-lt"/>
              </a:rPr>
              <a:t>embalaje;</a:t>
            </a:r>
          </a:p>
          <a:p>
            <a:r>
              <a:rPr lang="es-ES" sz="1200" kern="1200" dirty="0">
                <a:solidFill>
                  <a:schemeClr val="tx1"/>
                </a:solidFill>
                <a:effectLst/>
                <a:latin typeface="+mn-lt"/>
              </a:rPr>
              <a:t>- Siempre que sea posible, transportar las pruebas electrónicas recogidas en el embalaje original;</a:t>
            </a:r>
          </a:p>
          <a:p>
            <a:r>
              <a:rPr lang="es-ES" sz="1200" kern="1200" dirty="0">
                <a:solidFill>
                  <a:schemeClr val="tx1"/>
                </a:solidFill>
                <a:effectLst/>
                <a:latin typeface="+mn-lt"/>
              </a:rPr>
              <a:t>- Si no se dispone del embalaje original, utilizar un embalaje antiestático (por ejemplo, papel o</a:t>
            </a:r>
            <a:r>
              <a:rPr lang="es-ES" dirty="0"/>
              <a:t> </a:t>
            </a:r>
            <a:r>
              <a:rPr lang="es-ES" sz="1200" kern="1200" dirty="0">
                <a:solidFill>
                  <a:schemeClr val="tx1"/>
                </a:solidFill>
                <a:effectLst/>
                <a:latin typeface="+mn-lt"/>
              </a:rPr>
              <a:t>bolsas de plástico antiestáticas). Evitar el uso de materiales que puedan producir electricidad estática,</a:t>
            </a:r>
            <a:r>
              <a:rPr lang="es-ES" dirty="0"/>
              <a:t> </a:t>
            </a:r>
            <a:r>
              <a:rPr lang="es-ES" sz="1200" kern="1200" dirty="0">
                <a:solidFill>
                  <a:schemeClr val="tx1"/>
                </a:solidFill>
                <a:effectLst/>
                <a:latin typeface="+mn-lt"/>
              </a:rPr>
              <a:t>como las bolsas de plástico estándar;</a:t>
            </a:r>
          </a:p>
          <a:p>
            <a:r>
              <a:rPr lang="es-ES" sz="1200" kern="1200" dirty="0">
                <a:solidFill>
                  <a:schemeClr val="tx1"/>
                </a:solidFill>
                <a:effectLst/>
                <a:latin typeface="+mn-lt"/>
              </a:rPr>
              <a:t>- No doblar, plegar o rayar los medios de almacenamiento como disquetes, CD-ROM y</a:t>
            </a:r>
            <a:r>
              <a:rPr lang="es-ES" dirty="0"/>
              <a:t> </a:t>
            </a:r>
            <a:r>
              <a:rPr lang="es-ES" sz="1200" kern="1200" dirty="0">
                <a:solidFill>
                  <a:schemeClr val="tx1"/>
                </a:solidFill>
                <a:effectLst/>
                <a:latin typeface="+mn-lt"/>
              </a:rPr>
              <a:t>cintas;</a:t>
            </a:r>
          </a:p>
          <a:p>
            <a:r>
              <a:rPr lang="es-ES" sz="1200" kern="1200" dirty="0">
                <a:solidFill>
                  <a:schemeClr val="tx1"/>
                </a:solidFill>
                <a:effectLst/>
                <a:latin typeface="+mn-lt"/>
              </a:rPr>
              <a:t>- No colocar etiquetas adhesivas en la superficie del soporte de almacenamiento. Siempre que sea</a:t>
            </a:r>
            <a:r>
              <a:rPr lang="es-ES" dirty="0"/>
              <a:t> </a:t>
            </a:r>
            <a:r>
              <a:rPr lang="es-ES" sz="1200" kern="1200" dirty="0">
                <a:solidFill>
                  <a:schemeClr val="tx1"/>
                </a:solidFill>
                <a:effectLst/>
                <a:latin typeface="+mn-lt"/>
              </a:rPr>
              <a:t>posible, utilizar cajas o sobres para embalar los soportes de almacenamiento;</a:t>
            </a:r>
          </a:p>
          <a:p>
            <a:r>
              <a:rPr lang="es-ES" sz="1200" kern="1200" dirty="0">
                <a:solidFill>
                  <a:schemeClr val="tx1"/>
                </a:solidFill>
                <a:effectLst/>
                <a:latin typeface="+mn-lt"/>
              </a:rPr>
              <a:t>- Asegurarse de que todos los contenedores que contengan pruebas estén debidamente etiquetados;</a:t>
            </a:r>
          </a:p>
          <a:p>
            <a:r>
              <a:rPr lang="es-ES" sz="1200" kern="1200" dirty="0">
                <a:solidFill>
                  <a:schemeClr val="tx1"/>
                </a:solidFill>
                <a:effectLst/>
                <a:latin typeface="+mn-lt"/>
              </a:rPr>
              <a:t>- Si se recogen varios sistemas informáticos, etiquetar cada uno de ellos</a:t>
            </a:r>
            <a:r>
              <a:rPr lang="es-ES" dirty="0"/>
              <a:t> </a:t>
            </a:r>
            <a:r>
              <a:rPr lang="es-ES" sz="1200" kern="1200" dirty="0">
                <a:solidFill>
                  <a:schemeClr val="tx1"/>
                </a:solidFill>
                <a:effectLst/>
                <a:latin typeface="+mn-lt"/>
              </a:rPr>
              <a:t>para poder volver a montarlos tal y como se han encontrado.</a:t>
            </a:r>
          </a:p>
          <a:p>
            <a:r>
              <a:rPr lang="es-ES" sz="1200" kern="1200" dirty="0">
                <a:solidFill>
                  <a:schemeClr val="tx1"/>
                </a:solidFill>
                <a:effectLst/>
                <a:latin typeface="+mn-lt"/>
              </a:rPr>
              <a:t>• Dejar los teléfonos celulares, móviles o inteligentes en el estado de energía (encendido o apagado) en el que</a:t>
            </a:r>
            <a:r>
              <a:rPr lang="es-ES" dirty="0"/>
              <a:t> </a:t>
            </a:r>
            <a:r>
              <a:rPr lang="es-ES" sz="1200" kern="1200" dirty="0">
                <a:solidFill>
                  <a:schemeClr val="tx1"/>
                </a:solidFill>
                <a:effectLst/>
                <a:latin typeface="+mn-lt"/>
              </a:rPr>
              <a:t>se encontraron.</a:t>
            </a:r>
          </a:p>
          <a:p>
            <a:r>
              <a:rPr lang="es-ES" sz="1200" kern="1200" dirty="0">
                <a:solidFill>
                  <a:schemeClr val="tx1"/>
                </a:solidFill>
                <a:effectLst/>
                <a:latin typeface="+mn-lt"/>
              </a:rPr>
              <a:t>- Empaquetar los teléfonos móviles o inteligentes en material que bloquee la señal, como bolsas de aislamiento de</a:t>
            </a:r>
            <a:r>
              <a:rPr lang="es-ES" dirty="0"/>
              <a:t> </a:t>
            </a:r>
            <a:r>
              <a:rPr lang="es-ES" sz="1200" kern="1200" dirty="0">
                <a:solidFill>
                  <a:schemeClr val="tx1"/>
                </a:solidFill>
                <a:effectLst/>
                <a:latin typeface="+mn-lt"/>
              </a:rPr>
              <a:t>Faraday, material de blindaje de radiofrecuencias o envolverlos en papel de aluminio, para evitar</a:t>
            </a:r>
            <a:r>
              <a:rPr lang="es-ES" dirty="0"/>
              <a:t> </a:t>
            </a:r>
            <a:r>
              <a:rPr lang="es-ES" sz="1200" kern="1200" dirty="0">
                <a:solidFill>
                  <a:schemeClr val="tx1"/>
                </a:solidFill>
                <a:effectLst/>
                <a:latin typeface="+mn-lt"/>
              </a:rPr>
              <a:t>que los dispositivos envíen o reciban mensajes de datos. Si está mal</a:t>
            </a:r>
            <a:r>
              <a:rPr lang="es-ES" dirty="0"/>
              <a:t> </a:t>
            </a:r>
            <a:r>
              <a:rPr lang="es-ES" sz="1200" kern="1200" dirty="0">
                <a:solidFill>
                  <a:schemeClr val="tx1"/>
                </a:solidFill>
                <a:effectLst/>
                <a:latin typeface="+mn-lt"/>
              </a:rPr>
              <a:t>empaquetado o se saca del embalaje blindado, el dispositivo puede enviar y</a:t>
            </a:r>
            <a:r>
              <a:rPr lang="es-ES" dirty="0"/>
              <a:t> </a:t>
            </a:r>
            <a:r>
              <a:rPr lang="es-ES" sz="1200" kern="1200" dirty="0">
                <a:solidFill>
                  <a:schemeClr val="tx1"/>
                </a:solidFill>
                <a:effectLst/>
                <a:latin typeface="+mn-lt"/>
              </a:rPr>
              <a:t>recibir mensajes de datos. Hay que tener en cuenta que guardar los dispositivos en un embalaje que bloquee</a:t>
            </a:r>
            <a:r>
              <a:rPr lang="es-ES" dirty="0"/>
              <a:t> </a:t>
            </a:r>
            <a:r>
              <a:rPr lang="es-ES" sz="1200" kern="1200" dirty="0">
                <a:solidFill>
                  <a:schemeClr val="tx1"/>
                </a:solidFill>
                <a:effectLst/>
                <a:latin typeface="+mn-lt"/>
              </a:rPr>
              <a:t>la señal puede reducir la duración de la batería de forma significativa. En caso de batería baja, considerar</a:t>
            </a:r>
            <a:r>
              <a:rPr lang="es-ES" dirty="0"/>
              <a:t> </a:t>
            </a:r>
            <a:r>
              <a:rPr lang="es-ES" sz="1200" kern="1200" dirty="0">
                <a:solidFill>
                  <a:schemeClr val="tx1"/>
                </a:solidFill>
                <a:effectLst/>
                <a:latin typeface="+mn-lt"/>
              </a:rPr>
              <a:t> la posibilidad de poner los dispositivos en "modo de vuelo" en su lugar.</a:t>
            </a:r>
          </a:p>
          <a:p>
            <a:r>
              <a:rPr lang="es-ES" sz="1200" kern="1200" dirty="0">
                <a:solidFill>
                  <a:schemeClr val="tx1"/>
                </a:solidFill>
                <a:effectLst/>
                <a:latin typeface="+mn-lt"/>
              </a:rPr>
              <a:t>• Transporte:</a:t>
            </a:r>
          </a:p>
          <a:p>
            <a:r>
              <a:rPr lang="es-ES" sz="1200" kern="1200" dirty="0">
                <a:solidFill>
                  <a:schemeClr val="tx1"/>
                </a:solidFill>
                <a:effectLst/>
                <a:latin typeface="+mn-lt"/>
              </a:rPr>
              <a:t>- Mantener las pruebas electrónicas alejadas de las fuentes magnéticas. Los transmisores de</a:t>
            </a:r>
            <a:r>
              <a:rPr lang="es-ES" dirty="0"/>
              <a:t> </a:t>
            </a:r>
            <a:r>
              <a:rPr lang="es-ES" sz="1200" kern="1200" dirty="0">
                <a:solidFill>
                  <a:schemeClr val="tx1"/>
                </a:solidFill>
                <a:effectLst/>
                <a:latin typeface="+mn-lt"/>
              </a:rPr>
              <a:t>radio, los imanes de los altavoces y los asientos con calefacción son ejemplos de elementos que podrían dañar las pruebas electrónicas;</a:t>
            </a:r>
          </a:p>
          <a:p>
            <a:r>
              <a:rPr lang="es-ES" sz="1200" kern="1200" dirty="0">
                <a:solidFill>
                  <a:schemeClr val="tx1"/>
                </a:solidFill>
                <a:effectLst/>
                <a:latin typeface="+mn-lt"/>
              </a:rPr>
              <a:t>- Asegurarse de que el equipo está protegido de golpes y choques (es decir, de</a:t>
            </a:r>
            <a:r>
              <a:rPr lang="es-ES" dirty="0"/>
              <a:t> </a:t>
            </a:r>
            <a:r>
              <a:rPr lang="es-ES" sz="1200" kern="1200" dirty="0">
                <a:solidFill>
                  <a:schemeClr val="tx1"/>
                </a:solidFill>
                <a:effectLst/>
                <a:latin typeface="+mn-lt"/>
              </a:rPr>
              <a:t>daños mecánicos), del calor y de la humedad;</a:t>
            </a:r>
          </a:p>
          <a:p>
            <a:r>
              <a:rPr lang="es-ES" sz="1200" kern="1200" dirty="0">
                <a:solidFill>
                  <a:schemeClr val="tx1"/>
                </a:solidFill>
                <a:effectLst/>
                <a:latin typeface="+mn-lt"/>
              </a:rPr>
              <a:t>- Asegurarse de que los ordenadores y otros dispositivos que no estén empaquetados en contenedores</a:t>
            </a:r>
          </a:p>
          <a:p>
            <a:r>
              <a:rPr lang="es-ES" sz="1200" kern="1200" dirty="0">
                <a:solidFill>
                  <a:schemeClr val="tx1"/>
                </a:solidFill>
                <a:effectLst/>
                <a:latin typeface="+mn-lt"/>
              </a:rPr>
              <a:t>estén asegurados durante el transporte para evitar golpes y vibraciones excesivas. Por ejemplo,</a:t>
            </a:r>
            <a:r>
              <a:rPr lang="es-ES" dirty="0"/>
              <a:t> </a:t>
            </a:r>
            <a:r>
              <a:rPr lang="es-ES" sz="1200" kern="1200" dirty="0">
                <a:solidFill>
                  <a:schemeClr val="tx1"/>
                </a:solidFill>
                <a:effectLst/>
                <a:latin typeface="+mn-lt"/>
              </a:rPr>
              <a:t>los ordenadores deben colocarse en el suelo del vehículo y los</a:t>
            </a:r>
            <a:r>
              <a:rPr lang="es-ES" dirty="0"/>
              <a:t> </a:t>
            </a:r>
            <a:r>
              <a:rPr lang="es-ES" sz="1200" kern="1200" dirty="0">
                <a:solidFill>
                  <a:schemeClr val="tx1"/>
                </a:solidFill>
                <a:effectLst/>
                <a:latin typeface="+mn-lt"/>
              </a:rPr>
              <a:t>monitores en el asiento con la pantalla hacia abajo</a:t>
            </a:r>
            <a:r>
              <a:rPr lang="es-ES" dirty="0"/>
              <a:t> </a:t>
            </a:r>
            <a:r>
              <a:rPr lang="es-ES" sz="1200" kern="1200" dirty="0">
                <a:solidFill>
                  <a:schemeClr val="tx1"/>
                </a:solidFill>
                <a:effectLst/>
                <a:latin typeface="+mn-lt"/>
              </a:rPr>
              <a:t> y asegurados con el cinturón de seguridad;</a:t>
            </a:r>
          </a:p>
          <a:p>
            <a:r>
              <a:rPr lang="es-ES" sz="1200" kern="1200" dirty="0">
                <a:solidFill>
                  <a:schemeClr val="tx1"/>
                </a:solidFill>
                <a:effectLst/>
                <a:latin typeface="+mn-lt"/>
              </a:rPr>
              <a:t>- No colocar objetos pesados encima de los equipos/soportes más pequeños;</a:t>
            </a:r>
          </a:p>
          <a:p>
            <a:r>
              <a:rPr lang="es-ES" sz="1200" kern="1200" dirty="0">
                <a:solidFill>
                  <a:schemeClr val="tx1"/>
                </a:solidFill>
                <a:effectLst/>
                <a:latin typeface="+mn-lt"/>
              </a:rPr>
              <a:t>- Siempre que sea posible, no almacenar las pruebas electrónicas en los vehículos durante largos períodos de</a:t>
            </a:r>
            <a:r>
              <a:rPr lang="es-ES" dirty="0"/>
              <a:t> </a:t>
            </a:r>
            <a:r>
              <a:rPr lang="es-ES" sz="1200" kern="1200" dirty="0">
                <a:solidFill>
                  <a:schemeClr val="tx1"/>
                </a:solidFill>
                <a:effectLst/>
                <a:latin typeface="+mn-lt"/>
              </a:rPr>
              <a:t>tiempo;</a:t>
            </a:r>
          </a:p>
          <a:p>
            <a:r>
              <a:rPr lang="es-ES" sz="1200" kern="1200" dirty="0">
                <a:solidFill>
                  <a:schemeClr val="tx1"/>
                </a:solidFill>
                <a:effectLst/>
                <a:latin typeface="+mn-lt"/>
              </a:rPr>
              <a:t>- Documentar el transporte de las pruebas digitales y mantener la cadena de custodia</a:t>
            </a:r>
            <a:r>
              <a:rPr lang="es-ES" dirty="0"/>
              <a:t> </a:t>
            </a:r>
            <a:r>
              <a:rPr lang="es-ES" sz="1200" kern="1200" dirty="0">
                <a:solidFill>
                  <a:schemeClr val="tx1"/>
                </a:solidFill>
                <a:effectLst/>
                <a:latin typeface="+mn-lt"/>
              </a:rPr>
              <a:t>de todas las pruebas transportadas.</a:t>
            </a:r>
          </a:p>
          <a:p>
            <a:endParaRPr lang="es-ES" sz="1200" kern="1200" dirty="0">
              <a:solidFill>
                <a:schemeClr val="tx1"/>
              </a:solidFill>
              <a:effectLst/>
              <a:latin typeface="+mn-lt"/>
              <a:ea typeface="+mn-ea"/>
              <a:cs typeface="+mn-cs"/>
            </a:endParaRPr>
          </a:p>
          <a:p>
            <a:pPr marL="514350" indent="-514350" eaLnBrk="1" hangingPunct="1">
              <a:lnSpc>
                <a:spcPct val="80000"/>
              </a:lnSpc>
              <a:buFont typeface="Calibri" charset="0"/>
              <a:buAutoNum type="arabicPeriod"/>
            </a:pPr>
            <a:endParaRPr lang="es-ES" dirty="0">
              <a:latin typeface="Calibri" charset="0"/>
            </a:endParaRPr>
          </a:p>
          <a:p>
            <a:pPr marL="514350" indent="-514350" eaLnBrk="1" hangingPunct="1">
              <a:lnSpc>
                <a:spcPct val="80000"/>
              </a:lnSpc>
              <a:buFont typeface="Calibri" charset="0"/>
              <a:buAutoNum type="arabicPeriod"/>
            </a:pPr>
            <a:endParaRPr lang="es-ES" dirty="0">
              <a:latin typeface="Calibri" charset="0"/>
            </a:endParaRPr>
          </a:p>
          <a:p>
            <a:pPr marL="0" indent="0" eaLnBrk="1" hangingPunct="1">
              <a:lnSpc>
                <a:spcPct val="80000"/>
              </a:lnSpc>
              <a:buFont typeface="Calibri" charset="0"/>
              <a:buNone/>
            </a:pPr>
            <a:r>
              <a:rPr lang="es-ES" dirty="0">
                <a:latin typeface="Calibri" charset="0"/>
              </a:rPr>
              <a:t>Para proteger los equipos que se retiran, como las placas de circuitos. Deben evitarse los materiales que puedan producir estática, como las bolsas de polietileno.</a:t>
            </a:r>
          </a:p>
          <a:p>
            <a:pPr marL="0" indent="0" eaLnBrk="1" hangingPunct="1">
              <a:lnSpc>
                <a:spcPct val="80000"/>
              </a:lnSpc>
              <a:buFont typeface="Calibri" charset="0"/>
              <a:buNone/>
            </a:pPr>
            <a:r>
              <a:rPr lang="es-ES" dirty="0">
                <a:latin typeface="Calibri" charset="0"/>
              </a:rPr>
              <a:t>------</a:t>
            </a:r>
          </a:p>
          <a:p>
            <a:pPr marL="0" indent="0" eaLnBrk="1" hangingPunct="1">
              <a:lnSpc>
                <a:spcPct val="80000"/>
              </a:lnSpc>
              <a:buFont typeface="Calibri" charset="0"/>
              <a:buNone/>
            </a:pPr>
            <a:r>
              <a:rPr lang="es-ES" dirty="0">
                <a:latin typeface="Calibri" charset="0"/>
              </a:rPr>
              <a:t>Para proteger cables</a:t>
            </a:r>
          </a:p>
          <a:p>
            <a:pPr marL="0" indent="0" eaLnBrk="1" hangingPunct="1">
              <a:lnSpc>
                <a:spcPct val="80000"/>
              </a:lnSpc>
              <a:buFont typeface="Calibri" charset="0"/>
              <a:buNone/>
            </a:pPr>
            <a:r>
              <a:rPr lang="es-ES" dirty="0">
                <a:latin typeface="Calibri" charset="0"/>
              </a:rPr>
              <a:t>------</a:t>
            </a:r>
          </a:p>
          <a:p>
            <a:pPr marL="0" indent="0" eaLnBrk="1" hangingPunct="1">
              <a:lnSpc>
                <a:spcPct val="80000"/>
              </a:lnSpc>
              <a:buFont typeface="Calibri" charset="0"/>
              <a:buNone/>
            </a:pPr>
            <a:r>
              <a:rPr lang="es-ES" dirty="0">
                <a:latin typeface="Calibri" charset="0"/>
              </a:rPr>
              <a:t>-----</a:t>
            </a:r>
          </a:p>
          <a:p>
            <a:pPr marL="0" indent="0" eaLnBrk="1" hangingPunct="1">
              <a:lnSpc>
                <a:spcPct val="80000"/>
              </a:lnSpc>
              <a:buFont typeface="Calibri" charset="0"/>
              <a:buNone/>
            </a:pPr>
            <a:r>
              <a:rPr lang="es-ES" dirty="0">
                <a:latin typeface="Calibri" charset="0"/>
              </a:rPr>
              <a:t>Deben evitarse los materiales que puedan producir electricidad estática, como el poliestireno extruido o los cacahuetes de poliestireno extruido</a:t>
            </a:r>
          </a:p>
          <a:p>
            <a:pPr marL="0" indent="0" eaLnBrk="1" hangingPunct="1">
              <a:lnSpc>
                <a:spcPct val="80000"/>
              </a:lnSpc>
              <a:buFont typeface="Calibri" charset="0"/>
              <a:buNone/>
            </a:pPr>
            <a:r>
              <a:rPr lang="es-ES" dirty="0">
                <a:latin typeface="Calibri" charset="0"/>
              </a:rPr>
              <a:t>Se debe utilizar el embalaje original siempre que esté disponible</a:t>
            </a:r>
          </a:p>
          <a:p>
            <a:pPr marL="0" indent="0" eaLnBrk="1" hangingPunct="1">
              <a:lnSpc>
                <a:spcPct val="80000"/>
              </a:lnSpc>
              <a:buFont typeface="Calibri" charset="0"/>
              <a:buNone/>
            </a:pPr>
            <a:endParaRPr lang="es-ES" dirty="0">
              <a:latin typeface="Calibri" charset="0"/>
            </a:endParaRPr>
          </a:p>
          <a:p>
            <a:pPr marL="0" indent="0" eaLnBrk="1" hangingPunct="1">
              <a:lnSpc>
                <a:spcPct val="80000"/>
              </a:lnSpc>
              <a:buFont typeface="Calibri" charset="0"/>
              <a:buNone/>
            </a:pPr>
            <a:endParaRPr lang="es-ES" dirty="0">
              <a:latin typeface="Calibri" charset="0"/>
            </a:endParaRPr>
          </a:p>
          <a:p>
            <a:pPr marL="0" indent="0" eaLnBrk="1" hangingPunct="1">
              <a:lnSpc>
                <a:spcPct val="80000"/>
              </a:lnSpc>
              <a:buFont typeface="Calibri" charset="0"/>
              <a:buNone/>
            </a:pPr>
            <a:endParaRPr lang="es-ES" dirty="0">
              <a:latin typeface="Calibri" charset="0"/>
            </a:endParaRP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40</a:t>
            </a:fld>
            <a:endParaRPr lang="es-ES" altLang="en-US"/>
          </a:p>
        </p:txBody>
      </p:sp>
    </p:spTree>
    <p:extLst>
      <p:ext uri="{BB962C8B-B14F-4D97-AF65-F5344CB8AC3E}">
        <p14:creationId xmlns:p14="http://schemas.microsoft.com/office/powerpoint/2010/main" val="11750704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rPr>
              <a:t>Un ordenador portátil cargado con todas las herramientas forenses estándar;</a:t>
            </a:r>
          </a:p>
          <a:p>
            <a:r>
              <a:rPr lang="es-ES" sz="1200" kern="1200" dirty="0">
                <a:solidFill>
                  <a:schemeClr val="tx1"/>
                </a:solidFill>
                <a:effectLst/>
                <a:latin typeface="+mn-lt"/>
              </a:rPr>
              <a:t>- Cables de red (par trenzado y cruzado);</a:t>
            </a:r>
          </a:p>
          <a:p>
            <a:r>
              <a:rPr lang="es-ES" sz="1200" kern="1200" dirty="0">
                <a:solidFill>
                  <a:schemeClr val="tx1"/>
                </a:solidFill>
                <a:effectLst/>
                <a:latin typeface="+mn-lt"/>
              </a:rPr>
              <a:t>- Suficiente capacidad de disco duro (por ejemplo, algunos discos duros externos de Terabyte);</a:t>
            </a:r>
          </a:p>
          <a:p>
            <a:r>
              <a:rPr lang="es-ES" sz="1200" kern="1200" dirty="0">
                <a:solidFill>
                  <a:schemeClr val="tx1"/>
                </a:solidFill>
                <a:effectLst/>
                <a:latin typeface="+mn-lt"/>
              </a:rPr>
              <a:t>- Bloqueadores de escritura por hardware (para la obtención de imágenes in situ y para el triaje);</a:t>
            </a:r>
          </a:p>
          <a:p>
            <a:r>
              <a:rPr lang="es-ES" sz="1200" kern="1200" dirty="0">
                <a:solidFill>
                  <a:schemeClr val="tx1"/>
                </a:solidFill>
                <a:effectLst/>
                <a:latin typeface="+mn-lt"/>
              </a:rPr>
              <a:t>- </a:t>
            </a:r>
            <a:r>
              <a:rPr lang="es-ES" sz="1200" kern="1200" dirty="0" err="1">
                <a:solidFill>
                  <a:schemeClr val="tx1"/>
                </a:solidFill>
                <a:effectLst/>
                <a:latin typeface="+mn-lt"/>
              </a:rPr>
              <a:t>DVDs</a:t>
            </a:r>
            <a:r>
              <a:rPr lang="es-ES" sz="1200" kern="1200" dirty="0">
                <a:solidFill>
                  <a:schemeClr val="tx1"/>
                </a:solidFill>
                <a:effectLst/>
                <a:latin typeface="+mn-lt"/>
              </a:rPr>
              <a:t> de arranque forense (para cuando los agentes reciban formación sobre su uso, con</a:t>
            </a:r>
            <a:r>
              <a:rPr lang="es-ES" dirty="0"/>
              <a:t> </a:t>
            </a:r>
            <a:r>
              <a:rPr lang="es-ES" sz="1200" kern="1200" dirty="0">
                <a:solidFill>
                  <a:schemeClr val="tx1"/>
                </a:solidFill>
                <a:effectLst/>
                <a:latin typeface="+mn-lt"/>
              </a:rPr>
              <a:t>fines forenses);</a:t>
            </a:r>
          </a:p>
          <a:p>
            <a:r>
              <a:rPr lang="es-ES" sz="1200" kern="1200" dirty="0">
                <a:solidFill>
                  <a:schemeClr val="tx1"/>
                </a:solidFill>
                <a:effectLst/>
                <a:latin typeface="+mn-lt"/>
              </a:rPr>
              <a:t>- Herramientas de análisis forense de datos en vivo (para cuando los agentes reciban información sobre su uso, con</a:t>
            </a:r>
            <a:r>
              <a:rPr lang="es-ES" dirty="0"/>
              <a:t> </a:t>
            </a:r>
            <a:r>
              <a:rPr lang="es-ES" sz="1200" kern="1200" dirty="0">
                <a:solidFill>
                  <a:schemeClr val="tx1"/>
                </a:solidFill>
                <a:effectLst/>
                <a:latin typeface="+mn-lt"/>
              </a:rPr>
              <a:t>fines forenses);</a:t>
            </a:r>
          </a:p>
          <a:p>
            <a:r>
              <a:rPr lang="es-ES" sz="1200" kern="1200" dirty="0">
                <a:solidFill>
                  <a:schemeClr val="tx1"/>
                </a:solidFill>
                <a:effectLst/>
                <a:latin typeface="+mn-lt"/>
              </a:rPr>
              <a:t>- Transporte (hacia y desde el lugar de los hechos, para los miembros del equipo, las herramientas </a:t>
            </a:r>
            <a:r>
              <a:rPr lang="es-ES" dirty="0"/>
              <a:t> </a:t>
            </a:r>
            <a:r>
              <a:rPr lang="es-ES" sz="1200" kern="1200" dirty="0">
                <a:solidFill>
                  <a:schemeClr val="tx1"/>
                </a:solidFill>
                <a:effectLst/>
                <a:latin typeface="+mn-lt"/>
              </a:rPr>
              <a:t>y el equipo de confiscación y las pruebas confiscadas).</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41</a:t>
            </a:fld>
            <a:endParaRPr lang="es-ES" altLang="en-US"/>
          </a:p>
        </p:txBody>
      </p:sp>
    </p:spTree>
    <p:extLst>
      <p:ext uri="{BB962C8B-B14F-4D97-AF65-F5344CB8AC3E}">
        <p14:creationId xmlns:p14="http://schemas.microsoft.com/office/powerpoint/2010/main" val="15417379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rPr>
              <a:t>Un ordenador portátil cargado con todas las herramientas forenses estándar;</a:t>
            </a:r>
          </a:p>
          <a:p>
            <a:r>
              <a:rPr lang="es-ES" sz="1200" kern="1200" dirty="0">
                <a:solidFill>
                  <a:schemeClr val="tx1"/>
                </a:solidFill>
                <a:effectLst/>
                <a:latin typeface="+mn-lt"/>
              </a:rPr>
              <a:t>- Cables de red (par trenzado y cruzado);</a:t>
            </a:r>
          </a:p>
          <a:p>
            <a:r>
              <a:rPr lang="es-ES" sz="1200" kern="1200" dirty="0">
                <a:solidFill>
                  <a:schemeClr val="tx1"/>
                </a:solidFill>
                <a:effectLst/>
                <a:latin typeface="+mn-lt"/>
              </a:rPr>
              <a:t>- Suficiente capacidad de disco duro (por ejemplo, algunos discos duros externos de Terabyte);</a:t>
            </a:r>
          </a:p>
          <a:p>
            <a:r>
              <a:rPr lang="es-ES" sz="1200" kern="1200" dirty="0">
                <a:solidFill>
                  <a:schemeClr val="tx1"/>
                </a:solidFill>
                <a:effectLst/>
                <a:latin typeface="+mn-lt"/>
              </a:rPr>
              <a:t>- Bloqueadores de escritura por hardware (para la obtención de imágenes in situ y para el triaje);</a:t>
            </a:r>
          </a:p>
          <a:p>
            <a:r>
              <a:rPr lang="es-ES" sz="1200" kern="1200" dirty="0">
                <a:solidFill>
                  <a:schemeClr val="tx1"/>
                </a:solidFill>
                <a:effectLst/>
                <a:latin typeface="+mn-lt"/>
              </a:rPr>
              <a:t>- </a:t>
            </a:r>
            <a:r>
              <a:rPr lang="es-ES" sz="1200" kern="1200" dirty="0" err="1">
                <a:solidFill>
                  <a:schemeClr val="tx1"/>
                </a:solidFill>
                <a:effectLst/>
                <a:latin typeface="+mn-lt"/>
              </a:rPr>
              <a:t>DVDs</a:t>
            </a:r>
            <a:r>
              <a:rPr lang="es-ES" sz="1200" kern="1200" dirty="0">
                <a:solidFill>
                  <a:schemeClr val="tx1"/>
                </a:solidFill>
                <a:effectLst/>
                <a:latin typeface="+mn-lt"/>
              </a:rPr>
              <a:t> de arranque forense (para cuando los agentes reciban formación sobre su uso, con</a:t>
            </a:r>
            <a:r>
              <a:rPr lang="es-ES" dirty="0"/>
              <a:t> </a:t>
            </a:r>
            <a:r>
              <a:rPr lang="es-ES" sz="1200" kern="1200" dirty="0">
                <a:solidFill>
                  <a:schemeClr val="tx1"/>
                </a:solidFill>
                <a:effectLst/>
                <a:latin typeface="+mn-lt"/>
              </a:rPr>
              <a:t>fines forenses);</a:t>
            </a:r>
          </a:p>
          <a:p>
            <a:r>
              <a:rPr lang="es-ES" sz="1200" kern="1200" dirty="0">
                <a:solidFill>
                  <a:schemeClr val="tx1"/>
                </a:solidFill>
                <a:effectLst/>
                <a:latin typeface="+mn-lt"/>
              </a:rPr>
              <a:t>- Herramientas de análisis forense de datos en vivo (para cuando los agentes reciban información sobre su uso, con</a:t>
            </a:r>
            <a:r>
              <a:rPr lang="es-ES" dirty="0"/>
              <a:t> </a:t>
            </a:r>
            <a:r>
              <a:rPr lang="es-ES" sz="1200" kern="1200" dirty="0">
                <a:solidFill>
                  <a:schemeClr val="tx1"/>
                </a:solidFill>
                <a:effectLst/>
                <a:latin typeface="+mn-lt"/>
              </a:rPr>
              <a:t>fines forenses);</a:t>
            </a:r>
          </a:p>
          <a:p>
            <a:r>
              <a:rPr lang="es-ES" sz="1200" kern="1200" dirty="0">
                <a:solidFill>
                  <a:schemeClr val="tx1"/>
                </a:solidFill>
                <a:effectLst/>
                <a:latin typeface="+mn-lt"/>
              </a:rPr>
              <a:t>- Transporte (hacia y desde el lugar de los hechos, para los miembros del equipo, las herramientas </a:t>
            </a:r>
            <a:r>
              <a:rPr lang="es-ES" dirty="0"/>
              <a:t> </a:t>
            </a:r>
            <a:r>
              <a:rPr lang="es-ES" sz="1200" kern="1200" dirty="0">
                <a:solidFill>
                  <a:schemeClr val="tx1"/>
                </a:solidFill>
                <a:effectLst/>
                <a:latin typeface="+mn-lt"/>
              </a:rPr>
              <a:t>y el equipo de confiscación y las pruebas confiscadas).</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42</a:t>
            </a:fld>
            <a:endParaRPr lang="es-ES" altLang="en-US"/>
          </a:p>
        </p:txBody>
      </p:sp>
    </p:spTree>
    <p:extLst>
      <p:ext uri="{BB962C8B-B14F-4D97-AF65-F5344CB8AC3E}">
        <p14:creationId xmlns:p14="http://schemas.microsoft.com/office/powerpoint/2010/main" val="6443902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90954" y="4478214"/>
            <a:ext cx="5281246" cy="3522785"/>
          </a:xfrm>
        </p:spPr>
        <p:txBody>
          <a:bodyPr/>
          <a:lstStyle/>
          <a:p>
            <a:r>
              <a:rPr lang="es-ES" sz="1200" kern="1200" dirty="0">
                <a:solidFill>
                  <a:schemeClr val="tx1"/>
                </a:solidFill>
                <a:effectLst/>
                <a:latin typeface="+mn-lt"/>
              </a:rPr>
              <a:t>Asegurar el lugar del delito implica los siguientes pasos:</a:t>
            </a:r>
          </a:p>
          <a:p>
            <a:r>
              <a:rPr lang="es-ES" sz="1200" kern="1200" dirty="0">
                <a:solidFill>
                  <a:schemeClr val="tx1"/>
                </a:solidFill>
                <a:effectLst/>
                <a:latin typeface="+mn-lt"/>
              </a:rPr>
              <a:t>• Seguir la política y el procedimiento estándar en su jurisdicción para asegurar el lugar del delito:</a:t>
            </a:r>
          </a:p>
          <a:p>
            <a:r>
              <a:rPr lang="es-ES" sz="1200" kern="1200" dirty="0">
                <a:solidFill>
                  <a:schemeClr val="tx1"/>
                </a:solidFill>
                <a:effectLst/>
                <a:latin typeface="+mn-lt"/>
              </a:rPr>
              <a:t>• Alejar a todas las personas de la proximidad de cualquier prueba que se vaya a recoger (incluidos</a:t>
            </a:r>
            <a:r>
              <a:rPr lang="es-ES" dirty="0"/>
              <a:t> </a:t>
            </a:r>
            <a:r>
              <a:rPr lang="es-ES" sz="1200" kern="1200" dirty="0">
                <a:solidFill>
                  <a:schemeClr val="tx1"/>
                </a:solidFill>
                <a:effectLst/>
                <a:latin typeface="+mn-lt"/>
              </a:rPr>
              <a:t>el equipo y la fuente de alimentación);</a:t>
            </a:r>
          </a:p>
          <a:p>
            <a:r>
              <a:rPr lang="es-ES" sz="1200" kern="1200" dirty="0">
                <a:solidFill>
                  <a:schemeClr val="tx1"/>
                </a:solidFill>
                <a:effectLst/>
                <a:latin typeface="+mn-lt"/>
              </a:rPr>
              <a:t>• Asegurar todos los dispositivos electrónicos, incluidos los personales y los portátiles;</a:t>
            </a:r>
          </a:p>
          <a:p>
            <a:r>
              <a:rPr lang="es-ES" sz="1200" kern="1200" dirty="0">
                <a:solidFill>
                  <a:schemeClr val="tx1"/>
                </a:solidFill>
                <a:effectLst/>
                <a:latin typeface="+mn-lt"/>
              </a:rPr>
              <a:t>• Rechazar las ofertas de ayuda o asistencia técnica de cualquier persona no autorizada.</a:t>
            </a:r>
          </a:p>
          <a:p>
            <a:r>
              <a:rPr lang="es-ES" sz="1200" kern="1200" dirty="0">
                <a:solidFill>
                  <a:schemeClr val="tx1"/>
                </a:solidFill>
                <a:effectLst/>
                <a:latin typeface="+mn-lt"/>
              </a:rPr>
              <a:t>• Dejar un ordenador o dispositivo electrónico apagado si ya lo está.</a:t>
            </a:r>
          </a:p>
          <a:p>
            <a:r>
              <a:rPr lang="es-ES" sz="1200" kern="1200" dirty="0">
                <a:solidFill>
                  <a:schemeClr val="tx1"/>
                </a:solidFill>
                <a:effectLst/>
                <a:latin typeface="+mn-lt"/>
              </a:rPr>
              <a:t>Si un ordenador está encendido o no se puede determinar su estado, el investigador debe seguir </a:t>
            </a:r>
            <a:r>
              <a:rPr lang="es-ES" dirty="0"/>
              <a:t> </a:t>
            </a:r>
            <a:r>
              <a:rPr lang="es-ES" sz="1200" kern="1200" dirty="0">
                <a:solidFill>
                  <a:schemeClr val="tx1"/>
                </a:solidFill>
                <a:effectLst/>
                <a:latin typeface="+mn-lt"/>
              </a:rPr>
              <a:t>los pasos descritos en el apartado 3.4.3 de la guía;</a:t>
            </a: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rPr>
              <a:t>• Proteger los datos volátiles física y electrónicamente siguiendo los pasos descritos en la sección 3.5;</a:t>
            </a:r>
          </a:p>
          <a:p>
            <a:r>
              <a:rPr lang="es-ES" sz="1200" kern="1200" dirty="0">
                <a:solidFill>
                  <a:schemeClr val="tx1"/>
                </a:solidFill>
                <a:effectLst/>
                <a:latin typeface="+mn-lt"/>
              </a:rPr>
              <a:t>• Identificar y documentar los componentes electrónicos relacionados que no se recogerán;</a:t>
            </a:r>
          </a:p>
          <a:p>
            <a:r>
              <a:rPr lang="es-ES" sz="1200" kern="1200" dirty="0">
                <a:solidFill>
                  <a:schemeClr val="tx1"/>
                </a:solidFill>
                <a:effectLst/>
                <a:latin typeface="+mn-lt"/>
              </a:rPr>
              <a:t>• Identificar las líneas telefónicas y de red conectadas a los dispositivos, documentarlas y etiquetarlas;</a:t>
            </a:r>
          </a:p>
          <a:p>
            <a:r>
              <a:rPr lang="es-ES" sz="1200" kern="1200" dirty="0">
                <a:solidFill>
                  <a:schemeClr val="tx1"/>
                </a:solidFill>
                <a:effectLst/>
                <a:latin typeface="+mn-lt"/>
              </a:rPr>
              <a:t>Decidir si se requiere alguna otra prueba de un artefacto que se deba confiscar (por ejemplo, ADN, huellas dactilares,</a:t>
            </a:r>
            <a:r>
              <a:rPr lang="es-ES" dirty="0"/>
              <a:t> </a:t>
            </a:r>
            <a:r>
              <a:rPr lang="es-ES" sz="1200" kern="1200" dirty="0">
                <a:solidFill>
                  <a:schemeClr val="tx1"/>
                </a:solidFill>
                <a:effectLst/>
                <a:latin typeface="+mn-lt"/>
              </a:rPr>
              <a:t>drogas, acelerantes);</a:t>
            </a:r>
          </a:p>
          <a:p>
            <a:r>
              <a:rPr lang="es-ES" sz="1200" kern="1200" dirty="0">
                <a:solidFill>
                  <a:schemeClr val="tx1"/>
                </a:solidFill>
                <a:effectLst/>
                <a:latin typeface="+mn-lt"/>
              </a:rPr>
              <a:t>- Si es así, seguir los procedimientos generales de manipulación de ese tipo de pruebas establecidos  en el</a:t>
            </a:r>
            <a:r>
              <a:rPr lang="es-ES" dirty="0"/>
              <a:t> </a:t>
            </a:r>
            <a:r>
              <a:rPr lang="es-ES" sz="1200" kern="1200" dirty="0">
                <a:solidFill>
                  <a:schemeClr val="tx1"/>
                </a:solidFill>
                <a:effectLst/>
                <a:latin typeface="+mn-lt"/>
              </a:rPr>
              <a:t>manual correspondiente;</a:t>
            </a:r>
          </a:p>
          <a:p>
            <a:r>
              <a:rPr lang="es-ES" sz="1200" kern="1200" dirty="0">
                <a:solidFill>
                  <a:schemeClr val="tx1"/>
                </a:solidFill>
                <a:effectLst/>
                <a:latin typeface="+mn-lt"/>
              </a:rPr>
              <a:t>- Posponer las técnicas destructivas hasta después de la recuperación de las pruebas electrónicas;</a:t>
            </a:r>
          </a:p>
          <a:p>
            <a:r>
              <a:rPr lang="es-ES" sz="1200" kern="1200" dirty="0">
                <a:solidFill>
                  <a:schemeClr val="tx1"/>
                </a:solidFill>
                <a:effectLst/>
                <a:latin typeface="+mn-lt"/>
              </a:rPr>
              <a:t>  § Recoger las huellas latentes una vez finalizada la recuperación de las pruebas electrónicas (ya que</a:t>
            </a:r>
            <a:r>
              <a:rPr lang="es-ES" dirty="0"/>
              <a:t> </a:t>
            </a:r>
            <a:r>
              <a:rPr lang="es-ES" sz="1200" kern="1200" dirty="0">
                <a:solidFill>
                  <a:schemeClr val="tx1"/>
                </a:solidFill>
                <a:effectLst/>
                <a:latin typeface="+mn-lt"/>
              </a:rPr>
              <a:t>los teclados, el ratón del ordenador, los disquetes, los CD u otros componentes pueden</a:t>
            </a:r>
            <a:r>
              <a:rPr lang="es-ES" dirty="0"/>
              <a:t> </a:t>
            </a:r>
            <a:r>
              <a:rPr lang="es-ES" sz="1200" kern="1200" dirty="0">
                <a:solidFill>
                  <a:schemeClr val="tx1"/>
                </a:solidFill>
                <a:effectLst/>
                <a:latin typeface="+mn-lt"/>
              </a:rPr>
              <a:t> tener huellas latentes u otras pruebas físicas que</a:t>
            </a:r>
            <a:r>
              <a:rPr lang="es-ES" dirty="0"/>
              <a:t> </a:t>
            </a:r>
            <a:r>
              <a:rPr lang="es-ES" sz="1200" kern="1200" dirty="0">
                <a:solidFill>
                  <a:schemeClr val="tx1"/>
                </a:solidFill>
                <a:effectLst/>
                <a:latin typeface="+mn-lt"/>
              </a:rPr>
              <a:t>conservarse);</a:t>
            </a:r>
          </a:p>
          <a:p>
            <a:r>
              <a:rPr lang="es-ES" sz="1200" kern="1200" dirty="0">
                <a:solidFill>
                  <a:schemeClr val="tx1"/>
                </a:solidFill>
                <a:effectLst/>
                <a:latin typeface="+mn-lt"/>
              </a:rPr>
              <a:t>  § No utilizar polvo de aluminio para recoger las huellas dactilares del lugar de los hechos, ya</a:t>
            </a:r>
            <a:r>
              <a:rPr lang="es-ES" dirty="0"/>
              <a:t> </a:t>
            </a:r>
            <a:r>
              <a:rPr lang="es-ES" sz="1200" kern="1200" dirty="0">
                <a:solidFill>
                  <a:schemeClr val="tx1"/>
                </a:solidFill>
                <a:effectLst/>
                <a:latin typeface="+mn-lt"/>
              </a:rPr>
              <a:t>puede dañar el equipo y los datos.</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43</a:t>
            </a:fld>
            <a:endParaRPr lang="es-ES" altLang="en-US"/>
          </a:p>
        </p:txBody>
      </p:sp>
    </p:spTree>
    <p:extLst>
      <p:ext uri="{BB962C8B-B14F-4D97-AF65-F5344CB8AC3E}">
        <p14:creationId xmlns:p14="http://schemas.microsoft.com/office/powerpoint/2010/main" val="2118038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rPr>
              <a:t>Decidir si se requiere alguna otra prueba de un artefacto que se deba confiscar (por ejemplo, ADN, huellas dactilares,</a:t>
            </a:r>
            <a:r>
              <a:rPr lang="es-ES" dirty="0"/>
              <a:t> </a:t>
            </a:r>
            <a:r>
              <a:rPr lang="es-ES" sz="1200" kern="1200" dirty="0">
                <a:solidFill>
                  <a:schemeClr val="tx1"/>
                </a:solidFill>
                <a:effectLst/>
                <a:latin typeface="+mn-lt"/>
              </a:rPr>
              <a:t>drogas, acelerantes);</a:t>
            </a:r>
          </a:p>
          <a:p>
            <a:r>
              <a:rPr lang="es-ES" sz="1200" kern="1200" dirty="0">
                <a:solidFill>
                  <a:schemeClr val="tx1"/>
                </a:solidFill>
                <a:effectLst/>
                <a:latin typeface="+mn-lt"/>
              </a:rPr>
              <a:t>- Si es así, seguir los procedimientos generales de manipulación de ese tipo de pruebas establecidos  en el</a:t>
            </a:r>
            <a:r>
              <a:rPr lang="es-ES" dirty="0"/>
              <a:t> </a:t>
            </a:r>
            <a:r>
              <a:rPr lang="es-ES" sz="1200" kern="1200" dirty="0">
                <a:solidFill>
                  <a:schemeClr val="tx1"/>
                </a:solidFill>
                <a:effectLst/>
                <a:latin typeface="+mn-lt"/>
              </a:rPr>
              <a:t>manual correspondiente;</a:t>
            </a:r>
          </a:p>
          <a:p>
            <a:r>
              <a:rPr lang="es-ES" sz="1200" kern="1200" dirty="0">
                <a:solidFill>
                  <a:schemeClr val="tx1"/>
                </a:solidFill>
                <a:effectLst/>
                <a:latin typeface="+mn-lt"/>
              </a:rPr>
              <a:t>- Posponer las técnicas destructivas hasta después de la recuperación de las pruebas electrónicas;</a:t>
            </a:r>
          </a:p>
          <a:p>
            <a:r>
              <a:rPr lang="es-ES" sz="1200" kern="1200" dirty="0">
                <a:solidFill>
                  <a:schemeClr val="tx1"/>
                </a:solidFill>
                <a:effectLst/>
                <a:latin typeface="+mn-lt"/>
              </a:rPr>
              <a:t>  § Recoger las huellas latentes una vez finalizada la recuperación de las pruebas electrónicas (ya que</a:t>
            </a:r>
            <a:r>
              <a:rPr lang="es-ES" dirty="0"/>
              <a:t> </a:t>
            </a:r>
            <a:r>
              <a:rPr lang="es-ES" sz="1200" kern="1200" dirty="0">
                <a:solidFill>
                  <a:schemeClr val="tx1"/>
                </a:solidFill>
                <a:effectLst/>
                <a:latin typeface="+mn-lt"/>
              </a:rPr>
              <a:t>los teclados, el ratón del ordenador, los disquetes, los CD u otros componentes pueden</a:t>
            </a:r>
            <a:r>
              <a:rPr lang="es-ES" dirty="0"/>
              <a:t> </a:t>
            </a:r>
            <a:r>
              <a:rPr lang="es-ES" sz="1200" kern="1200" dirty="0">
                <a:solidFill>
                  <a:schemeClr val="tx1"/>
                </a:solidFill>
                <a:effectLst/>
                <a:latin typeface="+mn-lt"/>
              </a:rPr>
              <a:t> tener huellas latentes u otras pruebas físicas que</a:t>
            </a:r>
            <a:r>
              <a:rPr lang="es-ES" dirty="0"/>
              <a:t> </a:t>
            </a:r>
            <a:r>
              <a:rPr lang="es-ES" sz="1200" kern="1200" dirty="0">
                <a:solidFill>
                  <a:schemeClr val="tx1"/>
                </a:solidFill>
                <a:effectLst/>
                <a:latin typeface="+mn-lt"/>
              </a:rPr>
              <a:t>conservarse);</a:t>
            </a:r>
          </a:p>
          <a:p>
            <a:r>
              <a:rPr lang="es-ES" sz="1200" kern="1200" dirty="0">
                <a:solidFill>
                  <a:schemeClr val="tx1"/>
                </a:solidFill>
                <a:effectLst/>
                <a:latin typeface="+mn-lt"/>
              </a:rPr>
              <a:t>  § No utilizar polvo de aluminio para recoger las huellas dactilares del lugar de los hechos, ya</a:t>
            </a:r>
            <a:r>
              <a:rPr lang="es-ES" dirty="0"/>
              <a:t> </a:t>
            </a:r>
            <a:r>
              <a:rPr lang="es-ES" sz="1200" kern="1200" dirty="0">
                <a:solidFill>
                  <a:schemeClr val="tx1"/>
                </a:solidFill>
                <a:effectLst/>
                <a:latin typeface="+mn-lt"/>
              </a:rPr>
              <a:t>puede dañar el equipo y los datos.</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44</a:t>
            </a:fld>
            <a:endParaRPr lang="es-ES" altLang="en-US"/>
          </a:p>
        </p:txBody>
      </p:sp>
    </p:spTree>
    <p:extLst>
      <p:ext uri="{BB962C8B-B14F-4D97-AF65-F5344CB8AC3E}">
        <p14:creationId xmlns:p14="http://schemas.microsoft.com/office/powerpoint/2010/main" val="220349167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457200" rtl="0" eaLnBrk="0" fontAlgn="base" latinLnBrk="0" hangingPunct="0">
              <a:lnSpc>
                <a:spcPct val="100000"/>
              </a:lnSpc>
              <a:spcBef>
                <a:spcPct val="30000"/>
              </a:spcBef>
              <a:spcAft>
                <a:spcPct val="0"/>
              </a:spcAft>
              <a:buClrTx/>
              <a:buSzTx/>
              <a:buFontTx/>
              <a:buNone/>
              <a:tabLst/>
              <a:defRPr/>
            </a:pPr>
            <a:r>
              <a:rPr lang="es-ES" dirty="0">
                <a:latin typeface="Calibri" charset="0"/>
              </a:rPr>
              <a:t>La documentación del lugar de los hechos es un proceso continuo durante todo el procedimiento de confiscación. Es de vital importancia documentar con precisión la ubicación y el estado de los ordenadores, los medios de almacenamiento y otros dispositivos electrónicos y convencionales. En esta sección solo se ofrece un resumen de la información que debe documentarse. </a:t>
            </a:r>
          </a:p>
          <a:p>
            <a:pPr marL="0" lvl="0" indent="0">
              <a:buFont typeface="Arial" charset="0"/>
              <a:buNone/>
            </a:pPr>
            <a:r>
              <a:rPr lang="es-ES" sz="1200" dirty="0">
                <a:latin typeface="Calibri" charset="0"/>
              </a:rPr>
              <a:t>Escena física</a:t>
            </a:r>
          </a:p>
          <a:p>
            <a:pPr marL="0" lvl="0" indent="0">
              <a:buFont typeface="Arial" charset="0"/>
              <a:buNone/>
            </a:pPr>
            <a:r>
              <a:rPr lang="es-ES" sz="1200" dirty="0">
                <a:latin typeface="Calibri" charset="0"/>
              </a:rPr>
              <a:t>Pruebas electrónicas</a:t>
            </a:r>
          </a:p>
          <a:p>
            <a:pPr marL="0" lvl="0" indent="0">
              <a:buFont typeface="Arial" charset="0"/>
              <a:buNone/>
            </a:pPr>
            <a:r>
              <a:rPr lang="es-ES" sz="1200" dirty="0">
                <a:latin typeface="Calibri" charset="0"/>
              </a:rPr>
              <a:t>Personas</a:t>
            </a:r>
          </a:p>
          <a:p>
            <a:pPr marL="0" lvl="0" indent="0">
              <a:buFont typeface="Arial" charset="0"/>
              <a:buNone/>
            </a:pPr>
            <a:endParaRPr lang="es-ES" sz="1200" dirty="0">
              <a:latin typeface="Calibri" charset="0"/>
            </a:endParaRPr>
          </a:p>
          <a:p>
            <a:pPr lvl="0" algn="just">
              <a:buFont typeface="Arial" charset="0"/>
              <a:buNone/>
              <a:defRPr/>
            </a:pPr>
            <a:r>
              <a:rPr lang="es-ES" dirty="0"/>
              <a:t>Detalles de todos los equipos relevantes encontrados</a:t>
            </a:r>
            <a:endParaRPr lang="es-ES" dirty="0">
              <a:ea typeface="+mn-ea"/>
            </a:endParaRPr>
          </a:p>
          <a:p>
            <a:pPr lvl="0" algn="just">
              <a:buFont typeface="Arial" charset="0"/>
              <a:buNone/>
              <a:defRPr/>
            </a:pPr>
            <a:r>
              <a:rPr lang="es-ES" dirty="0"/>
              <a:t>Estado y ubicación de cada sistema informático que contenga o presente pruebas electrónicas, incluido el estado de alimentación del ordenador</a:t>
            </a:r>
            <a:endParaRPr lang="es-ES" dirty="0">
              <a:ea typeface="+mn-ea"/>
            </a:endParaRPr>
          </a:p>
          <a:p>
            <a:pPr lvl="0" algn="just">
              <a:buFont typeface="Arial" charset="0"/>
              <a:buNone/>
              <a:defRPr/>
            </a:pPr>
            <a:r>
              <a:rPr lang="es-ES" dirty="0"/>
              <a:t>Documentar todas las conexiones (por cable o inalámbricas) hacia y desde el sistema informático u otros dispositivos</a:t>
            </a:r>
            <a:endParaRPr lang="es-ES" dirty="0">
              <a:ea typeface="+mn-ea"/>
            </a:endParaRPr>
          </a:p>
          <a:p>
            <a:pPr lvl="0" algn="just">
              <a:buFont typeface="Arial" charset="0"/>
              <a:buNone/>
              <a:defRPr/>
            </a:pPr>
            <a:r>
              <a:rPr lang="es-ES" dirty="0"/>
              <a:t>Etiquetar todos los puertos y cables para poder volver a montarlos con exactitud más adelante</a:t>
            </a:r>
          </a:p>
          <a:p>
            <a:pPr lvl="0" algn="just">
              <a:buFont typeface="Arial" charset="0"/>
              <a:buNone/>
              <a:defRPr/>
            </a:pPr>
            <a:r>
              <a:rPr lang="es-ES" dirty="0"/>
              <a:t>Etiquetar los puertos de conexión no utilizados como "no utilizados". Identificar las estaciones de acoplamiento de los ordenadores portátiles en un esfuerzo por identificar otros medios de almacenamiento.</a:t>
            </a:r>
            <a:endParaRPr lang="es-ES" dirty="0">
              <a:ea typeface="+mn-ea"/>
            </a:endParaRPr>
          </a:p>
          <a:p>
            <a:pPr marL="0" lvl="0" indent="0">
              <a:buFont typeface="Arial" charset="0"/>
              <a:buNone/>
            </a:pPr>
            <a:endParaRPr lang="es-ES" sz="1200" dirty="0">
              <a:latin typeface="Calibri" charset="0"/>
            </a:endParaRPr>
          </a:p>
          <a:p>
            <a:pPr lvl="0" algn="just">
              <a:buFont typeface="Arial" charset="0"/>
              <a:buNone/>
            </a:pPr>
            <a:r>
              <a:rPr lang="es-ES" dirty="0">
                <a:latin typeface="Calibri" charset="0"/>
              </a:rPr>
              <a:t>Documentar los detalles del monitor en el momento de la intervención.</a:t>
            </a:r>
          </a:p>
          <a:p>
            <a:pPr lvl="0" algn="just">
              <a:buFont typeface="Arial" charset="0"/>
              <a:buNone/>
            </a:pPr>
            <a:r>
              <a:rPr lang="es-ES" dirty="0">
                <a:latin typeface="Calibri" charset="0"/>
              </a:rPr>
              <a:t>Fotografiar la parte frontal del ordenador, así como la pantalla del monitor y otros componentes</a:t>
            </a:r>
          </a:p>
          <a:p>
            <a:pPr lvl="0" algn="just">
              <a:buFont typeface="Arial" charset="0"/>
              <a:buNone/>
            </a:pPr>
            <a:r>
              <a:rPr lang="es-ES" dirty="0">
                <a:latin typeface="Calibri" charset="0"/>
              </a:rPr>
              <a:t>Anotar lo que aparece en la pantalla del monitor</a:t>
            </a:r>
          </a:p>
          <a:p>
            <a:pPr lvl="0" algn="just">
              <a:buFont typeface="Arial" charset="0"/>
              <a:buNone/>
            </a:pPr>
            <a:r>
              <a:rPr lang="es-ES" dirty="0">
                <a:latin typeface="Calibri" charset="0"/>
              </a:rPr>
              <a:t>Grabar programas activos o crear una documentación más extensa de la actividad de la pantalla del monitor.</a:t>
            </a:r>
          </a:p>
          <a:p>
            <a:pPr lvl="0" algn="just">
              <a:buFont typeface="Arial" charset="0"/>
              <a:buNone/>
            </a:pPr>
            <a:r>
              <a:rPr lang="es-ES" dirty="0">
                <a:latin typeface="Calibri" charset="0"/>
              </a:rPr>
              <a:t>Documentar los componentes electrónicos relevantes que no se recopilarán</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45</a:t>
            </a:fld>
            <a:endParaRPr lang="es-ES" altLang="en-US"/>
          </a:p>
        </p:txBody>
      </p:sp>
    </p:spTree>
    <p:extLst>
      <p:ext uri="{BB962C8B-B14F-4D97-AF65-F5344CB8AC3E}">
        <p14:creationId xmlns:p14="http://schemas.microsoft.com/office/powerpoint/2010/main" val="3079915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lvl="0" indent="0" algn="just">
              <a:buFont typeface="Arial" charset="0"/>
              <a:buNone/>
              <a:defRPr/>
            </a:pPr>
            <a:r>
              <a:rPr lang="es-ES" sz="1200" dirty="0"/>
              <a:t>Finalidad del dispositivo/sistema </a:t>
            </a:r>
            <a:endParaRPr lang="es-ES" sz="1200" dirty="0">
              <a:ea typeface="+mn-ea"/>
            </a:endParaRPr>
          </a:p>
          <a:p>
            <a:pPr marL="57150" lvl="0" indent="0" algn="just">
              <a:buFont typeface="Arial" charset="0"/>
              <a:buNone/>
              <a:defRPr/>
            </a:pPr>
            <a:r>
              <a:rPr lang="es-ES" sz="1200" dirty="0"/>
              <a:t>Propietarios y/o usuarios de los dispositivos/sistemas encontrados en el lugar de los hechos, así como contraseñas, nombres de usuario y proveedor de servicios de Internet</a:t>
            </a:r>
            <a:endParaRPr lang="es-ES" sz="1200" dirty="0">
              <a:ea typeface="+mn-ea"/>
            </a:endParaRPr>
          </a:p>
          <a:p>
            <a:pPr marL="57150" lvl="0" indent="0" algn="just">
              <a:buFont typeface="Arial" charset="0"/>
              <a:buNone/>
              <a:defRPr/>
            </a:pPr>
            <a:r>
              <a:rPr lang="es-ES" sz="1200" dirty="0"/>
              <a:t>Las contraseñas necesarias para acceder al sistema, al software o a los datos. </a:t>
            </a:r>
            <a:endParaRPr lang="es-ES" sz="1200" dirty="0">
              <a:ea typeface="+mn-ea"/>
            </a:endParaRPr>
          </a:p>
          <a:p>
            <a:pPr marL="57150" lvl="0" indent="0" algn="just">
              <a:buFont typeface="Arial" charset="0"/>
              <a:buNone/>
              <a:defRPr/>
            </a:pPr>
            <a:r>
              <a:rPr lang="es-ES" sz="1200" dirty="0"/>
              <a:t>Cualquier esquema de seguridad único o dispositivo destructivo</a:t>
            </a:r>
          </a:p>
          <a:p>
            <a:pPr marL="57150" lvl="0" indent="0" algn="just">
              <a:buFont typeface="Arial" charset="0"/>
              <a:buNone/>
              <a:defRPr/>
            </a:pPr>
            <a:r>
              <a:rPr lang="es-ES" sz="1200" dirty="0"/>
              <a:t>Información de la cuenta de Facebook u otro sitio web de redes sociales en línea.</a:t>
            </a:r>
            <a:endParaRPr lang="es-ES" sz="1200" dirty="0">
              <a:ea typeface="+mn-ea"/>
            </a:endParaRPr>
          </a:p>
          <a:p>
            <a:pPr marL="57150" lvl="0" indent="0" algn="just">
              <a:buFont typeface="Arial" charset="0"/>
              <a:buNone/>
              <a:defRPr/>
            </a:pPr>
            <a:r>
              <a:rPr lang="es-ES" sz="1200" dirty="0"/>
              <a:t>Cualquier almacenamiento de datos fuera de las instalaciones</a:t>
            </a:r>
            <a:endParaRPr lang="es-ES" sz="1200" dirty="0">
              <a:ea typeface="+mn-ea"/>
            </a:endParaRPr>
          </a:p>
          <a:p>
            <a:pPr marL="57150" lvl="0" indent="0" algn="just">
              <a:buFont typeface="Arial" charset="0"/>
              <a:buNone/>
              <a:defRPr/>
            </a:pPr>
            <a:r>
              <a:rPr lang="es-ES" sz="1200" dirty="0"/>
              <a:t>Cualquier documentación explicativa del hardware o software instalado en el sistema</a:t>
            </a:r>
          </a:p>
          <a:p>
            <a:pPr marL="57150" lvl="0" indent="0" algn="just">
              <a:buFont typeface="Arial" charset="0"/>
              <a:buNone/>
              <a:defRPr/>
            </a:pPr>
            <a:r>
              <a:rPr lang="es-ES" sz="1200" dirty="0"/>
              <a:t>Cualquier otra información pertinente</a:t>
            </a:r>
            <a:endParaRPr lang="es-ES" sz="1200" dirty="0">
              <a:ea typeface="+mn-ea"/>
            </a:endParaRP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46</a:t>
            </a:fld>
            <a:endParaRPr lang="es-ES" altLang="en-US"/>
          </a:p>
        </p:txBody>
      </p:sp>
    </p:spTree>
    <p:extLst>
      <p:ext uri="{BB962C8B-B14F-4D97-AF65-F5344CB8AC3E}">
        <p14:creationId xmlns:p14="http://schemas.microsoft.com/office/powerpoint/2010/main" val="18670882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dirty="0"/>
              <a:t>Estas diapositivas son simplemente ejemplos visuales de lo que se puede encontrar. El formador puede preparar las diapositivas de manera que los descriptores queden ocultos, para poder pedir a los delegados que identifiquen las fuentes de pruebas potenciales a partir de las imágenes.</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47</a:t>
            </a:fld>
            <a:endParaRPr lang="es-ES" altLang="en-US"/>
          </a:p>
        </p:txBody>
      </p:sp>
    </p:spTree>
    <p:extLst>
      <p:ext uri="{BB962C8B-B14F-4D97-AF65-F5344CB8AC3E}">
        <p14:creationId xmlns:p14="http://schemas.microsoft.com/office/powerpoint/2010/main" val="38888486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7150" lvl="0" indent="0" algn="just">
              <a:buFont typeface="Arial" charset="0"/>
              <a:buNone/>
              <a:defRPr/>
            </a:pPr>
            <a:r>
              <a:rPr lang="es-ES" sz="1200" dirty="0"/>
              <a:t>Finalidad del dispositivo/sistema </a:t>
            </a:r>
            <a:endParaRPr lang="es-ES" sz="1200" dirty="0">
              <a:ea typeface="+mn-ea"/>
            </a:endParaRPr>
          </a:p>
          <a:p>
            <a:pPr marL="57150" lvl="0" indent="0" algn="just">
              <a:buFont typeface="Arial" charset="0"/>
              <a:buNone/>
              <a:defRPr/>
            </a:pPr>
            <a:r>
              <a:rPr lang="es-ES" sz="1200" dirty="0"/>
              <a:t>Propietarios y/o usuarios de los dispositivos/sistemas encontrados en el lugar de los hechos, así como contraseñas, nombres de usuario y proveedor de servicios de Internet</a:t>
            </a:r>
            <a:endParaRPr lang="es-ES" sz="1200" dirty="0">
              <a:ea typeface="+mn-ea"/>
            </a:endParaRPr>
          </a:p>
          <a:p>
            <a:pPr marL="57150" lvl="0" indent="0" algn="just">
              <a:buFont typeface="Arial" charset="0"/>
              <a:buNone/>
              <a:defRPr/>
            </a:pPr>
            <a:r>
              <a:rPr lang="es-ES" sz="1200" dirty="0"/>
              <a:t>Las contraseñas necesarias para acceder al sistema, al software o a los datos. </a:t>
            </a:r>
            <a:endParaRPr lang="es-ES" sz="1200" dirty="0">
              <a:ea typeface="+mn-ea"/>
            </a:endParaRPr>
          </a:p>
          <a:p>
            <a:pPr marL="57150" lvl="0" indent="0" algn="just">
              <a:buFont typeface="Arial" charset="0"/>
              <a:buNone/>
              <a:defRPr/>
            </a:pPr>
            <a:r>
              <a:rPr lang="es-ES" sz="1200" dirty="0"/>
              <a:t>Cualquier esquema de seguridad único o dispositivo destructivo</a:t>
            </a:r>
          </a:p>
          <a:p>
            <a:pPr marL="57150" lvl="0" indent="0" algn="just">
              <a:buFont typeface="Arial" charset="0"/>
              <a:buNone/>
              <a:defRPr/>
            </a:pPr>
            <a:r>
              <a:rPr lang="es-ES" sz="1200" dirty="0"/>
              <a:t>Información de la cuenta de Facebook u otro sitio web de redes sociales en línea.</a:t>
            </a:r>
            <a:endParaRPr lang="es-ES" sz="1200" dirty="0">
              <a:ea typeface="+mn-ea"/>
            </a:endParaRPr>
          </a:p>
          <a:p>
            <a:pPr marL="57150" lvl="0" indent="0" algn="just">
              <a:buFont typeface="Arial" charset="0"/>
              <a:buNone/>
              <a:defRPr/>
            </a:pPr>
            <a:r>
              <a:rPr lang="es-ES" sz="1200" dirty="0"/>
              <a:t>Cualquier almacenamiento de datos fuera de las instalaciones</a:t>
            </a:r>
            <a:endParaRPr lang="es-ES" sz="1200" dirty="0">
              <a:ea typeface="+mn-ea"/>
            </a:endParaRPr>
          </a:p>
          <a:p>
            <a:pPr marL="57150" lvl="0" indent="0" algn="just">
              <a:buFont typeface="Arial" charset="0"/>
              <a:buNone/>
              <a:defRPr/>
            </a:pPr>
            <a:r>
              <a:rPr lang="es-ES" sz="1200" dirty="0"/>
              <a:t>Cualquier documentación explicativa del hardware o software instalado en el sistema</a:t>
            </a:r>
          </a:p>
          <a:p>
            <a:pPr marL="57150" lvl="0" indent="0" algn="just">
              <a:buFont typeface="Arial" charset="0"/>
              <a:buNone/>
              <a:defRPr/>
            </a:pPr>
            <a:r>
              <a:rPr lang="es-ES" sz="1200" dirty="0"/>
              <a:t>Cualquier otra información pertinente</a:t>
            </a:r>
            <a:endParaRPr lang="es-ES" sz="1200" dirty="0">
              <a:ea typeface="+mn-ea"/>
            </a:endParaRP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48</a:t>
            </a:fld>
            <a:endParaRPr lang="es-ES" altLang="en-US"/>
          </a:p>
        </p:txBody>
      </p:sp>
    </p:spTree>
    <p:extLst>
      <p:ext uri="{BB962C8B-B14F-4D97-AF65-F5344CB8AC3E}">
        <p14:creationId xmlns:p14="http://schemas.microsoft.com/office/powerpoint/2010/main" val="3648983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rPr>
              <a:t>Una vez que haya determinado si el ordenador está encendido o apagado, deberá realizar</a:t>
            </a:r>
            <a:r>
              <a:rPr lang="es-ES" dirty="0"/>
              <a:t> </a:t>
            </a:r>
            <a:r>
              <a:rPr lang="es-ES" sz="1200" kern="1200" dirty="0">
                <a:solidFill>
                  <a:schemeClr val="tx1"/>
                </a:solidFill>
                <a:effectLst/>
                <a:latin typeface="+mn-lt"/>
              </a:rPr>
              <a:t>una de las siguientes acciones:</a:t>
            </a:r>
          </a:p>
          <a:p>
            <a:r>
              <a:rPr lang="es-ES" sz="1200" kern="1200" dirty="0">
                <a:solidFill>
                  <a:schemeClr val="tx1"/>
                </a:solidFill>
                <a:effectLst/>
                <a:latin typeface="+mn-lt"/>
              </a:rPr>
              <a:t>Situación A: Ha constatado que el sistema está apagado; ¡no lo encienda!</a:t>
            </a:r>
          </a:p>
          <a:p>
            <a:r>
              <a:rPr lang="es-ES" sz="1200" kern="1200" dirty="0">
                <a:solidFill>
                  <a:schemeClr val="tx1"/>
                </a:solidFill>
                <a:effectLst/>
                <a:latin typeface="+mn-lt"/>
              </a:rPr>
              <a:t>• Retire el cable de alimentación del equipo de destino (no lo apague</a:t>
            </a:r>
            <a:r>
              <a:rPr lang="es-ES" dirty="0"/>
              <a:t> </a:t>
            </a:r>
            <a:r>
              <a:rPr lang="es-ES" sz="1200" kern="1200" dirty="0">
                <a:solidFill>
                  <a:schemeClr val="tx1"/>
                </a:solidFill>
                <a:effectLst/>
                <a:latin typeface="+mn-lt"/>
              </a:rPr>
              <a:t>en la toma de corriente) y registre la hora de hacerlo.</a:t>
            </a:r>
          </a:p>
          <a:p>
            <a:r>
              <a:rPr lang="es-ES" sz="1200" kern="1200" dirty="0">
                <a:solidFill>
                  <a:schemeClr val="tx1"/>
                </a:solidFill>
                <a:effectLst/>
                <a:latin typeface="+mn-lt"/>
              </a:rPr>
              <a:t>• Si se trata de un dispositivo portátil, retire también la batería. Retire los paquetes de baterías</a:t>
            </a:r>
            <a:r>
              <a:rPr lang="es-ES" dirty="0"/>
              <a:t> </a:t>
            </a:r>
            <a:r>
              <a:rPr lang="es-ES" sz="1200" kern="1200" dirty="0">
                <a:solidFill>
                  <a:schemeClr val="tx1"/>
                </a:solidFill>
                <a:effectLst/>
                <a:latin typeface="+mn-lt"/>
              </a:rPr>
              <a:t>adicionales, si es el caso (algunos dispositivos</a:t>
            </a:r>
            <a:r>
              <a:rPr lang="es-ES" dirty="0"/>
              <a:t> </a:t>
            </a:r>
            <a:r>
              <a:rPr lang="es-ES" sz="1200" kern="1200" dirty="0">
                <a:solidFill>
                  <a:schemeClr val="tx1"/>
                </a:solidFill>
                <a:effectLst/>
                <a:latin typeface="+mn-lt"/>
              </a:rPr>
              <a:t>portátiles tienen una segunda batería en el compartimento</a:t>
            </a:r>
            <a:r>
              <a:rPr lang="es-ES" dirty="0"/>
              <a:t> </a:t>
            </a:r>
            <a:r>
              <a:rPr lang="es-ES" sz="1200" kern="1200" dirty="0">
                <a:solidFill>
                  <a:schemeClr val="tx1"/>
                </a:solidFill>
                <a:effectLst/>
                <a:latin typeface="+mn-lt"/>
              </a:rPr>
              <a:t>multiuso en lugar de una unidad de disquete o de CD).</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rPr>
              <a:t>Si el sistema informático está apagado, déjelo apagado porque el proceso de arranque modificará los datos del</a:t>
            </a:r>
            <a:r>
              <a:rPr lang="es-ES" dirty="0"/>
              <a:t> </a:t>
            </a:r>
            <a:r>
              <a:rPr lang="es-ES" sz="1200" kern="1200" dirty="0">
                <a:solidFill>
                  <a:schemeClr val="tx1"/>
                </a:solidFill>
                <a:effectLst/>
                <a:latin typeface="+mn-lt"/>
              </a:rPr>
              <a:t>ordenador y podría destruir las pruebas.</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49</a:t>
            </a:fld>
            <a:endParaRPr lang="es-ES" altLang="en-US"/>
          </a:p>
        </p:txBody>
      </p:sp>
    </p:spTree>
    <p:extLst>
      <p:ext uri="{BB962C8B-B14F-4D97-AF65-F5344CB8AC3E}">
        <p14:creationId xmlns:p14="http://schemas.microsoft.com/office/powerpoint/2010/main" val="210912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t>5</a:t>
            </a:fld>
            <a:endParaRPr lang="es-ES"/>
          </a:p>
        </p:txBody>
      </p:sp>
    </p:spTree>
    <p:extLst>
      <p:ext uri="{BB962C8B-B14F-4D97-AF65-F5344CB8AC3E}">
        <p14:creationId xmlns:p14="http://schemas.microsoft.com/office/powerpoint/2010/main" val="157761000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rPr>
              <a:t>Situación B: Ha constatado que el sistema está encendido; ¡no lo apague!</a:t>
            </a:r>
          </a:p>
          <a:p>
            <a:r>
              <a:rPr lang="es-ES" sz="1200" kern="1200" dirty="0">
                <a:solidFill>
                  <a:schemeClr val="tx1"/>
                </a:solidFill>
                <a:effectLst/>
                <a:latin typeface="+mn-lt"/>
              </a:rPr>
              <a:t>• Intente ponerse en contacto con un especialista:</a:t>
            </a:r>
          </a:p>
          <a:p>
            <a:r>
              <a:rPr lang="es-ES" sz="1200" kern="1200" dirty="0">
                <a:solidFill>
                  <a:schemeClr val="tx1"/>
                </a:solidFill>
                <a:effectLst/>
                <a:latin typeface="+mn-lt"/>
              </a:rPr>
              <a:t>- Si hay un especialista disponible, siga sus consejos;</a:t>
            </a:r>
          </a:p>
          <a:p>
            <a:r>
              <a:rPr lang="es-ES" sz="1200" kern="1200" dirty="0">
                <a:solidFill>
                  <a:schemeClr val="tx1"/>
                </a:solidFill>
                <a:effectLst/>
                <a:latin typeface="+mn-lt"/>
              </a:rPr>
              <a:t>- Si no hay ningún especialista disponible, continúe con las indicaciones siguientes.</a:t>
            </a:r>
          </a:p>
          <a:p>
            <a:r>
              <a:rPr lang="es-ES" sz="1200" kern="1200" dirty="0">
                <a:solidFill>
                  <a:schemeClr val="tx1"/>
                </a:solidFill>
                <a:effectLst/>
                <a:latin typeface="+mn-lt"/>
              </a:rPr>
              <a:t>• No toque el teclado ni otros dispositivos de entrada.</a:t>
            </a:r>
          </a:p>
          <a:p>
            <a:r>
              <a:rPr lang="es-ES" sz="1200" kern="1200" dirty="0">
                <a:solidFill>
                  <a:schemeClr val="tx1"/>
                </a:solidFill>
                <a:effectLst/>
                <a:latin typeface="+mn-lt"/>
              </a:rPr>
              <a:t>• Proceda con los pasos descritos en el punto 3.5.</a:t>
            </a:r>
          </a:p>
          <a:p>
            <a:r>
              <a:rPr lang="es-ES" sz="1200" kern="1200" dirty="0">
                <a:solidFill>
                  <a:schemeClr val="tx1"/>
                </a:solidFill>
                <a:effectLst/>
                <a:latin typeface="+mn-lt"/>
              </a:rPr>
              <a:t>Recuerde: Si se retira el cable de alimentación del sistema informático, se verán afectados todos</a:t>
            </a:r>
            <a:r>
              <a:rPr lang="es-ES" dirty="0"/>
              <a:t> </a:t>
            </a:r>
            <a:r>
              <a:rPr lang="es-ES" sz="1200" kern="1200" dirty="0">
                <a:solidFill>
                  <a:schemeClr val="tx1"/>
                </a:solidFill>
                <a:effectLst/>
                <a:latin typeface="+mn-lt"/>
              </a:rPr>
              <a:t>los programas que se estén ejecutando en ese momento y se perderán todos los datos almacenados actualmente en la memoria RAM</a:t>
            </a:r>
            <a:r>
              <a:rPr lang="es-ES" dirty="0"/>
              <a:t> </a:t>
            </a:r>
            <a:r>
              <a:rPr lang="es-ES" sz="1200" kern="1200" dirty="0">
                <a:solidFill>
                  <a:schemeClr val="tx1"/>
                </a:solidFill>
                <a:effectLst/>
                <a:latin typeface="+mn-lt"/>
              </a:rPr>
              <a:t>(incluidos los datos relevantes, como las contraseñas). Esto incluiría cualquier</a:t>
            </a:r>
            <a:r>
              <a:rPr lang="es-ES" dirty="0"/>
              <a:t> </a:t>
            </a:r>
            <a:r>
              <a:rPr lang="es-ES" sz="1200" kern="1200" dirty="0">
                <a:solidFill>
                  <a:schemeClr val="tx1"/>
                </a:solidFill>
                <a:effectLst/>
                <a:latin typeface="+mn-lt"/>
              </a:rPr>
              <a:t>conexión</a:t>
            </a:r>
            <a:r>
              <a:rPr lang="es-ES" dirty="0"/>
              <a:t> </a:t>
            </a:r>
            <a:r>
              <a:rPr lang="es-ES" sz="1200" kern="1200" dirty="0">
                <a:solidFill>
                  <a:schemeClr val="tx1"/>
                </a:solidFill>
                <a:effectLst/>
                <a:latin typeface="+mn-lt"/>
              </a:rPr>
              <a:t>a Internet, la impresión o el cifrado.</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rPr>
              <a:t>Recuerde: Cuando se enciende un sistema, es fundamental que el sospechoso se encuentre</a:t>
            </a:r>
            <a:r>
              <a:rPr lang="es-ES" dirty="0"/>
              <a:t> </a:t>
            </a:r>
            <a:r>
              <a:rPr lang="es-ES" sz="1200" kern="1200" dirty="0">
                <a:solidFill>
                  <a:schemeClr val="tx1"/>
                </a:solidFill>
                <a:effectLst/>
                <a:latin typeface="+mn-lt"/>
              </a:rPr>
              <a:t>vigilado y alejado de las cajas de fusibles, los interruptores de alimentación y los dispositivos de comunicación móviles. Ha habido</a:t>
            </a:r>
            <a:r>
              <a:rPr lang="es-ES" dirty="0"/>
              <a:t> </a:t>
            </a:r>
            <a:r>
              <a:rPr lang="es-ES" sz="1200" kern="1200" dirty="0">
                <a:solidFill>
                  <a:schemeClr val="tx1"/>
                </a:solidFill>
                <a:effectLst/>
                <a:latin typeface="+mn-lt"/>
              </a:rPr>
              <a:t>casos en los que sistemas en funcionamiento con cifrado de disco completo se han apagado</a:t>
            </a:r>
            <a:r>
              <a:rPr lang="es-ES" dirty="0"/>
              <a:t> </a:t>
            </a:r>
            <a:r>
              <a:rPr lang="es-ES" sz="1200" kern="1200" dirty="0">
                <a:solidFill>
                  <a:schemeClr val="tx1"/>
                </a:solidFill>
                <a:effectLst/>
                <a:latin typeface="+mn-lt"/>
              </a:rPr>
              <a:t>durante el registro sólo porque el sospechoso fue capaz de llegar a la caja de fusibles o de enviar</a:t>
            </a:r>
            <a:r>
              <a:rPr lang="es-ES" dirty="0"/>
              <a:t> </a:t>
            </a:r>
            <a:r>
              <a:rPr lang="es-ES" sz="1200" kern="1200" dirty="0">
                <a:solidFill>
                  <a:schemeClr val="tx1"/>
                </a:solidFill>
                <a:effectLst/>
                <a:latin typeface="+mn-lt"/>
              </a:rPr>
              <a:t>una señal a un adaptador de corriente controlable a distancia.</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50</a:t>
            </a:fld>
            <a:endParaRPr lang="es-ES" altLang="en-US"/>
          </a:p>
        </p:txBody>
      </p:sp>
    </p:spTree>
    <p:extLst>
      <p:ext uri="{BB962C8B-B14F-4D97-AF65-F5344CB8AC3E}">
        <p14:creationId xmlns:p14="http://schemas.microsoft.com/office/powerpoint/2010/main" val="90544838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rPr>
              <a:t>Situación C: No se puede determinar si el sistema está encendido o apagado.</a:t>
            </a:r>
          </a:p>
          <a:p>
            <a:r>
              <a:rPr lang="es-ES" sz="1200" kern="1200" dirty="0">
                <a:solidFill>
                  <a:schemeClr val="tx1"/>
                </a:solidFill>
                <a:effectLst/>
                <a:latin typeface="+mn-lt"/>
              </a:rPr>
              <a:t>• Suponga que está apagado. No pulse el interruptor de encendido.</a:t>
            </a:r>
          </a:p>
          <a:p>
            <a:r>
              <a:rPr lang="es-ES" sz="1200" kern="1200" dirty="0">
                <a:solidFill>
                  <a:schemeClr val="tx1"/>
                </a:solidFill>
                <a:effectLst/>
                <a:latin typeface="+mn-lt"/>
              </a:rPr>
              <a:t>• Retire el cable de alimentación del equipo de destino (no lo apague</a:t>
            </a:r>
            <a:r>
              <a:rPr lang="es-ES" dirty="0"/>
              <a:t> </a:t>
            </a:r>
            <a:r>
              <a:rPr lang="es-ES" sz="1200" kern="1200" dirty="0">
                <a:solidFill>
                  <a:schemeClr val="tx1"/>
                </a:solidFill>
                <a:effectLst/>
                <a:latin typeface="+mn-lt"/>
              </a:rPr>
              <a:t>en la toma de corriente) y registre la hora de hacerlo.</a:t>
            </a:r>
          </a:p>
          <a:p>
            <a:r>
              <a:rPr lang="es-ES" sz="1200" kern="1200" dirty="0">
                <a:solidFill>
                  <a:schemeClr val="tx1"/>
                </a:solidFill>
                <a:effectLst/>
                <a:latin typeface="+mn-lt"/>
              </a:rPr>
              <a:t>• Si se trata de un dispositivo portátil, retire también la batería. Retire los paquetes de baterías</a:t>
            </a:r>
            <a:r>
              <a:rPr lang="es-ES" dirty="0"/>
              <a:t> </a:t>
            </a:r>
            <a:r>
              <a:rPr lang="es-ES" sz="1200" kern="1200" dirty="0">
                <a:solidFill>
                  <a:schemeClr val="tx1"/>
                </a:solidFill>
                <a:effectLst/>
                <a:latin typeface="+mn-lt"/>
              </a:rPr>
              <a:t>adicionales, si es el caso (algunos dispositivos portátiles tienen una segunda batería en el</a:t>
            </a:r>
            <a:r>
              <a:rPr lang="es-ES" dirty="0"/>
              <a:t> </a:t>
            </a:r>
            <a:r>
              <a:rPr lang="es-ES" sz="1200" kern="1200" dirty="0">
                <a:solidFill>
                  <a:schemeClr val="tx1"/>
                </a:solidFill>
                <a:effectLst/>
                <a:latin typeface="+mn-lt"/>
              </a:rPr>
              <a:t>compartimento multiuso en lugar de una unidad de disquete o CD).</a:t>
            </a:r>
          </a:p>
          <a:p>
            <a:pPr marL="0" indent="0" algn="just">
              <a:buNone/>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51</a:t>
            </a:fld>
            <a:endParaRPr lang="es-ES" altLang="en-US"/>
          </a:p>
        </p:txBody>
      </p:sp>
    </p:spTree>
    <p:extLst>
      <p:ext uri="{BB962C8B-B14F-4D97-AF65-F5344CB8AC3E}">
        <p14:creationId xmlns:p14="http://schemas.microsoft.com/office/powerpoint/2010/main" val="26658941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r>
              <a:rPr lang="es-ES" dirty="0"/>
              <a:t>Si se encuentra con una red informática, póngase en contacto con un </a:t>
            </a:r>
            <a:r>
              <a:rPr lang="es-ES" b="1" dirty="0"/>
              <a:t>especialista</a:t>
            </a:r>
            <a:r>
              <a:rPr lang="es-ES" dirty="0"/>
              <a:t> en informática forense de su organismo o con un especialista externo recomendado por su organismo para que le ayude. </a:t>
            </a:r>
          </a:p>
          <a:p>
            <a:pPr>
              <a:lnSpc>
                <a:spcPct val="150000"/>
              </a:lnSpc>
              <a:spcBef>
                <a:spcPts val="0"/>
              </a:spcBef>
            </a:pPr>
            <a:endParaRPr lang="es-ES" dirty="0"/>
          </a:p>
          <a:p>
            <a:r>
              <a:rPr lang="es-ES" dirty="0"/>
              <a:t>Indicaciones para redes:</a:t>
            </a:r>
          </a:p>
          <a:p>
            <a:pPr lvl="1"/>
            <a:r>
              <a:rPr lang="es-ES" dirty="0"/>
              <a:t>varios sistemas informáticos</a:t>
            </a:r>
          </a:p>
          <a:p>
            <a:pPr lvl="1"/>
            <a:r>
              <a:rPr lang="es-ES" dirty="0"/>
              <a:t>componentes de red (enrutador, concentradores, conmutadores, etc.)</a:t>
            </a:r>
          </a:p>
          <a:p>
            <a:pPr lvl="1"/>
            <a:r>
              <a:rPr lang="es-ES" dirty="0"/>
              <a:t>tarjetas de interfaz de red </a:t>
            </a:r>
          </a:p>
          <a:p>
            <a:pPr lvl="1"/>
            <a:r>
              <a:rPr lang="es-ES" dirty="0"/>
              <a:t>cables de red</a:t>
            </a:r>
          </a:p>
          <a:p>
            <a:pPr lvl="1"/>
            <a:r>
              <a:rPr lang="es-ES" dirty="0"/>
              <a:t>antenas de dispositivos wifi</a:t>
            </a:r>
          </a:p>
          <a:p>
            <a:pPr lvl="1"/>
            <a:r>
              <a:rPr lang="es-ES" dirty="0"/>
              <a:t>servidores</a:t>
            </a:r>
          </a:p>
          <a:p>
            <a:pPr lvl="1"/>
            <a:endParaRPr lang="es-ES" dirty="0"/>
          </a:p>
          <a:p>
            <a:r>
              <a:rPr lang="es-ES" dirty="0"/>
              <a:t>Etiquete todos los cables y dispositivos y documente la conexión</a:t>
            </a:r>
            <a:endParaRPr lang="es-ES" sz="1200" kern="1200" dirty="0">
              <a:solidFill>
                <a:schemeClr val="tx1"/>
              </a:solidFill>
              <a:latin typeface="+mn-lt"/>
              <a:ea typeface="MS PGothic" pitchFamily="34" charset="-128"/>
              <a:cs typeface="ＭＳ Ｐゴシック" charset="0"/>
            </a:endParaRPr>
          </a:p>
          <a:p>
            <a:pPr>
              <a:lnSpc>
                <a:spcPct val="150000"/>
              </a:lnSpc>
              <a:spcBef>
                <a:spcPts val="0"/>
              </a:spcBef>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52</a:t>
            </a:fld>
            <a:endParaRPr lang="es-ES" altLang="en-US"/>
          </a:p>
        </p:txBody>
      </p:sp>
    </p:spTree>
    <p:extLst>
      <p:ext uri="{BB962C8B-B14F-4D97-AF65-F5344CB8AC3E}">
        <p14:creationId xmlns:p14="http://schemas.microsoft.com/office/powerpoint/2010/main" val="22344619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s-ES" sz="1200" kern="1200" dirty="0">
                <a:solidFill>
                  <a:schemeClr val="tx1"/>
                </a:solidFill>
                <a:effectLst/>
                <a:latin typeface="+mn-lt"/>
              </a:rPr>
              <a:t>* Descripción de la siguiente diapositiva</a:t>
            </a:r>
          </a:p>
          <a:p>
            <a:pPr marL="171450" indent="-171450">
              <a:buFont typeface="Arial" panose="020B0604020202020204" pitchFamily="34" charset="0"/>
              <a:buChar char="•"/>
            </a:pPr>
            <a:endParaRPr lang="es-E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sz="1200" kern="1200" dirty="0">
                <a:solidFill>
                  <a:schemeClr val="tx1"/>
                </a:solidFill>
                <a:effectLst/>
                <a:latin typeface="+mn-lt"/>
              </a:rPr>
              <a:t>Un teléfono es un auricular que se encuentra bien:</a:t>
            </a:r>
          </a:p>
          <a:p>
            <a:r>
              <a:rPr lang="es-ES" sz="1200" kern="1200" dirty="0">
                <a:solidFill>
                  <a:schemeClr val="tx1"/>
                </a:solidFill>
                <a:effectLst/>
                <a:latin typeface="+mn-lt"/>
              </a:rPr>
              <a:t>• Por sí solo (como con los teléfonos móviles);</a:t>
            </a:r>
          </a:p>
          <a:p>
            <a:r>
              <a:rPr lang="es-ES" sz="1200" kern="1200" dirty="0">
                <a:solidFill>
                  <a:schemeClr val="tx1"/>
                </a:solidFill>
                <a:effectLst/>
                <a:latin typeface="+mn-lt"/>
              </a:rPr>
              <a:t>• Con una estación base remota (inalámbrica), o</a:t>
            </a:r>
          </a:p>
          <a:p>
            <a:r>
              <a:rPr lang="es-ES" sz="1200" kern="1200" dirty="0">
                <a:solidFill>
                  <a:schemeClr val="tx1"/>
                </a:solidFill>
                <a:effectLst/>
                <a:latin typeface="+mn-lt"/>
              </a:rPr>
              <a:t>• Conectado directamente al sistema de telefonía fija.</a:t>
            </a:r>
          </a:p>
          <a:p>
            <a:r>
              <a:rPr lang="es-ES" sz="1200" kern="1200" dirty="0">
                <a:solidFill>
                  <a:schemeClr val="tx1"/>
                </a:solidFill>
                <a:effectLst/>
                <a:latin typeface="+mn-lt"/>
              </a:rPr>
              <a:t>Un teléfono móvil puede tener alguna funcionalidad adicional (por ejemplo, la capacidad de tomar</a:t>
            </a:r>
            <a:r>
              <a:rPr lang="es-ES" dirty="0"/>
              <a:t> </a:t>
            </a:r>
            <a:r>
              <a:rPr lang="es-ES" sz="1200" kern="1200" dirty="0">
                <a:solidFill>
                  <a:schemeClr val="tx1"/>
                </a:solidFill>
                <a:effectLst/>
                <a:latin typeface="+mn-lt"/>
              </a:rPr>
              <a:t>fotografías digitales). Los teléfonos móviles modernos suelen tener un sistema operativo (como iOS, Android,</a:t>
            </a:r>
            <a:r>
              <a:rPr lang="es-ES" dirty="0"/>
              <a:t> </a:t>
            </a:r>
            <a:r>
              <a:rPr lang="es-ES" sz="1200" kern="1200" dirty="0">
                <a:solidFill>
                  <a:schemeClr val="tx1"/>
                </a:solidFill>
                <a:effectLst/>
                <a:latin typeface="+mn-lt"/>
              </a:rPr>
              <a:t>Windows </a:t>
            </a:r>
            <a:r>
              <a:rPr lang="es-ES" sz="1200" kern="1200" dirty="0" err="1">
                <a:solidFill>
                  <a:schemeClr val="tx1"/>
                </a:solidFill>
                <a:effectLst/>
                <a:latin typeface="+mn-lt"/>
              </a:rPr>
              <a:t>Phone</a:t>
            </a:r>
            <a:r>
              <a:rPr lang="es-ES" sz="1200" kern="1200" dirty="0">
                <a:solidFill>
                  <a:schemeClr val="tx1"/>
                </a:solidFill>
                <a:effectLst/>
                <a:latin typeface="+mn-lt"/>
              </a:rPr>
              <a:t>) que permite al usuario realizar tareas que suelen estar asociadas</a:t>
            </a:r>
            <a:r>
              <a:rPr lang="es-ES" dirty="0"/>
              <a:t> </a:t>
            </a:r>
            <a:r>
              <a:rPr lang="es-ES" sz="1200" kern="1200" dirty="0">
                <a:solidFill>
                  <a:schemeClr val="tx1"/>
                </a:solidFill>
                <a:effectLst/>
                <a:latin typeface="+mn-lt"/>
              </a:rPr>
              <a:t>a los sistemas informáticos tradicionales, como recibir y enviar correos electrónicos, navegar por Internet,</a:t>
            </a:r>
            <a:r>
              <a:rPr lang="es-ES" dirty="0"/>
              <a:t> </a:t>
            </a:r>
            <a:r>
              <a:rPr lang="es-ES" sz="1200" kern="1200" dirty="0">
                <a:solidFill>
                  <a:schemeClr val="tx1"/>
                </a:solidFill>
                <a:effectLst/>
                <a:latin typeface="+mn-lt"/>
              </a:rPr>
              <a:t>chatear, jugar, etc. Los teléfonos móviles con esta funcionalidad ampliada se denominan</a:t>
            </a:r>
            <a:r>
              <a:rPr lang="es-ES" dirty="0"/>
              <a:t> </a:t>
            </a:r>
            <a:r>
              <a:rPr lang="es-ES" sz="1200" kern="1200" dirty="0">
                <a:solidFill>
                  <a:schemeClr val="tx1"/>
                </a:solidFill>
                <a:effectLst/>
                <a:latin typeface="+mn-lt"/>
              </a:rPr>
              <a:t>teléfonos inteligentes.</a:t>
            </a:r>
          </a:p>
          <a:p>
            <a:r>
              <a:rPr lang="es-ES" sz="1200" kern="1200" dirty="0">
                <a:solidFill>
                  <a:schemeClr val="tx1"/>
                </a:solidFill>
                <a:effectLst/>
                <a:latin typeface="+mn-lt"/>
              </a:rPr>
              <a:t>Un teléfono puede alimentarse de una batería interna, de un enchufe eléctrico o directamente de </a:t>
            </a:r>
            <a:r>
              <a:rPr lang="es-ES" dirty="0"/>
              <a:t> </a:t>
            </a:r>
            <a:r>
              <a:rPr lang="es-ES" sz="1200" kern="1200" dirty="0">
                <a:solidFill>
                  <a:schemeClr val="tx1"/>
                </a:solidFill>
                <a:effectLst/>
                <a:latin typeface="+mn-lt"/>
              </a:rPr>
              <a:t>su propio sistema. La comunicación bidireccional se establece de un terminal a otro utilizando</a:t>
            </a:r>
            <a:r>
              <a:rPr lang="es-ES" dirty="0"/>
              <a:t> </a:t>
            </a:r>
            <a:r>
              <a:rPr lang="es-ES" sz="1200" kern="1200" dirty="0">
                <a:solidFill>
                  <a:schemeClr val="tx1"/>
                </a:solidFill>
                <a:effectLst/>
                <a:latin typeface="+mn-lt"/>
              </a:rPr>
              <a:t> líneas terrestres, transmisión por radio, sistemas celulares o una combinación de sistemas. Muchos teléfonos pueden</a:t>
            </a:r>
            <a:r>
              <a:rPr lang="es-ES" dirty="0"/>
              <a:t> </a:t>
            </a:r>
            <a:r>
              <a:rPr lang="es-ES" sz="1200" kern="1200" dirty="0">
                <a:solidFill>
                  <a:schemeClr val="tx1"/>
                </a:solidFill>
                <a:effectLst/>
                <a:latin typeface="+mn-lt"/>
              </a:rPr>
              <a:t>almacenar nombres, números de teléfono e información de identificación de la persona que llama. Muchos teléfonos móviles pueden</a:t>
            </a:r>
          </a:p>
          <a:p>
            <a:r>
              <a:rPr lang="es-ES" sz="1200" kern="1200" dirty="0">
                <a:solidFill>
                  <a:schemeClr val="tx1"/>
                </a:solidFill>
                <a:effectLst/>
                <a:latin typeface="+mn-lt"/>
              </a:rPr>
              <a:t>almacenar nombres, direcciones, información del calendario, detalles sobre las llamadas entrantes, recibir correo electrónico,</a:t>
            </a:r>
            <a:r>
              <a:rPr lang="es-ES" dirty="0"/>
              <a:t> </a:t>
            </a:r>
            <a:r>
              <a:rPr lang="es-ES" sz="1200" kern="1200" dirty="0">
                <a:solidFill>
                  <a:schemeClr val="tx1"/>
                </a:solidFill>
                <a:effectLst/>
                <a:latin typeface="+mn-lt"/>
              </a:rPr>
              <a:t>enviar textos, actuar como grabadora de voz</a:t>
            </a:r>
            <a:r>
              <a:rPr lang="es-ES" dirty="0"/>
              <a:t> </a:t>
            </a:r>
            <a:r>
              <a:rPr lang="es-ES" sz="1200" kern="1200" dirty="0">
                <a:solidFill>
                  <a:schemeClr val="tx1"/>
                </a:solidFill>
                <a:effectLst/>
                <a:latin typeface="+mn-lt"/>
              </a:rPr>
              <a:t>y pueden utilizarse para acceder a Internet (por lo que contienen</a:t>
            </a:r>
            <a:r>
              <a:rPr lang="es-ES" dirty="0"/>
              <a:t> </a:t>
            </a:r>
            <a:r>
              <a:rPr lang="es-ES" sz="1200" kern="1200" dirty="0">
                <a:solidFill>
                  <a:schemeClr val="tx1"/>
                </a:solidFill>
                <a:effectLst/>
                <a:latin typeface="+mn-lt"/>
              </a:rPr>
              <a:t>datos de acceso a Internet). Para acceder a la mayoría de teléfonos móviles se requieren PIN, contraseñas u otros códigos</a:t>
            </a:r>
            <a:r>
              <a:rPr lang="es-ES" dirty="0"/>
              <a:t> </a:t>
            </a:r>
            <a:r>
              <a:rPr lang="es-ES" sz="1200" kern="1200" dirty="0">
                <a:solidFill>
                  <a:schemeClr val="tx1"/>
                </a:solidFill>
                <a:effectLst/>
                <a:latin typeface="+mn-lt"/>
              </a:rPr>
              <a:t>de acceso,</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rPr>
              <a:t>Los dispositivos tipo tableta son muy similares a los teléfonos inteligentes, pero tienen una pantalla más grande. Tienen sus propios</a:t>
            </a:r>
            <a:r>
              <a:rPr lang="es-ES" dirty="0"/>
              <a:t> </a:t>
            </a:r>
            <a:r>
              <a:rPr lang="es-ES" sz="1200" kern="1200" dirty="0">
                <a:solidFill>
                  <a:schemeClr val="tx1"/>
                </a:solidFill>
                <a:effectLst/>
                <a:latin typeface="+mn-lt"/>
              </a:rPr>
              <a:t>sistemas operativos basados en las versiones de los sistemas operativos de los teléfonos móviles. Al igual</a:t>
            </a:r>
            <a:r>
              <a:rPr lang="es-ES" dirty="0"/>
              <a:t> </a:t>
            </a:r>
            <a:r>
              <a:rPr lang="es-ES" sz="1200" kern="1200" dirty="0">
                <a:solidFill>
                  <a:schemeClr val="tx1"/>
                </a:solidFill>
                <a:effectLst/>
                <a:latin typeface="+mn-lt"/>
              </a:rPr>
              <a:t>que los teléfonos inteligentes, ofrecen una variedad casi infinita de funcionalidades y permiten al usuario instalar</a:t>
            </a:r>
            <a:r>
              <a:rPr lang="es-ES" dirty="0"/>
              <a:t> </a:t>
            </a:r>
            <a:r>
              <a:rPr lang="es-ES" sz="1200" kern="1200" dirty="0">
                <a:solidFill>
                  <a:schemeClr val="tx1"/>
                </a:solidFill>
                <a:effectLst/>
                <a:latin typeface="+mn-lt"/>
              </a:rPr>
              <a:t>sus propias aplicaciones (apps).</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rPr>
              <a:t>Consulte la información anterior para conocer las instrucciones generales relativas a la confiscación, el embalaje, el transporte y el almacenamiento</a:t>
            </a:r>
          </a:p>
          <a:p>
            <a:r>
              <a:rPr lang="es-ES" sz="1200" kern="1200" dirty="0">
                <a:solidFill>
                  <a:schemeClr val="tx1"/>
                </a:solidFill>
                <a:effectLst/>
                <a:latin typeface="+mn-lt"/>
              </a:rPr>
              <a:t>de los productos. Véase también la sección 3.4. de la guía del CE.</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rPr>
              <a:t>El formador debe asegurarse de proporcionar suficiente información sobre el uso y la finalidad de las bolsas de </a:t>
            </a:r>
            <a:r>
              <a:rPr lang="es-ES" sz="1200" kern="1200" dirty="0" err="1">
                <a:solidFill>
                  <a:schemeClr val="tx1"/>
                </a:solidFill>
                <a:effectLst/>
                <a:latin typeface="+mn-lt"/>
              </a:rPr>
              <a:t>faraday</a:t>
            </a:r>
            <a:r>
              <a:rPr lang="es-ES" sz="1200" kern="1200" dirty="0">
                <a:solidFill>
                  <a:schemeClr val="tx1"/>
                </a:solidFill>
                <a:effectLst/>
                <a:latin typeface="+mn-lt"/>
              </a:rPr>
              <a:t>.  El público puede estar o no familiarizado con su uso, por lo que es importante que el formador establezca el nivel de conocimientos de los asistentes.  Si está disponible, el formador puede llevar una bolsa </a:t>
            </a:r>
            <a:r>
              <a:rPr lang="es-ES" sz="1200" kern="1200" dirty="0" err="1">
                <a:solidFill>
                  <a:schemeClr val="tx1"/>
                </a:solidFill>
                <a:effectLst/>
                <a:latin typeface="+mn-lt"/>
              </a:rPr>
              <a:t>faraday</a:t>
            </a:r>
            <a:r>
              <a:rPr lang="es-ES" sz="1200" kern="1200" dirty="0">
                <a:solidFill>
                  <a:schemeClr val="tx1"/>
                </a:solidFill>
                <a:effectLst/>
                <a:latin typeface="+mn-lt"/>
              </a:rPr>
              <a:t> para demostrar su propósito.  También es posible demostrar, utilizando papel de plata, cómo se pueden bloquear las señales.  Esta es una forma útil de explicar la posibilidad de que las pruebas se pierdan o cambien.  Diversos informes en el Reino Unido revelaron que en un periodo de tiempo se accedió a varios dispositivos móviles de forma remota.  En un caso, un agente de policía borró a distancia las pruebas de un dispositivo que estaba bajo custodia policial.  Consulte los siguientes enlaces para obtener más información.</a:t>
            </a:r>
          </a:p>
          <a:p>
            <a:r>
              <a:rPr lang="es-ES" sz="1200" kern="1200" baseline="0" dirty="0">
                <a:solidFill>
                  <a:schemeClr val="tx1"/>
                </a:solidFill>
                <a:effectLst/>
                <a:latin typeface="+mn-lt"/>
              </a:rPr>
              <a:t>http://www.bbc.co.uk/news/technology-29464889 </a:t>
            </a:r>
          </a:p>
          <a:p>
            <a:r>
              <a:rPr lang="es-ES" sz="1200" kern="1200" baseline="0" dirty="0">
                <a:solidFill>
                  <a:schemeClr val="tx1"/>
                </a:solidFill>
                <a:effectLst/>
                <a:latin typeface="+mn-lt"/>
              </a:rPr>
              <a:t>http://www.mirror.co.uk/news/uk-news/police-officer-remotely-wiped-evidence-7838193</a:t>
            </a:r>
          </a:p>
          <a:p>
            <a:endParaRPr lang="es-ES" sz="1200" kern="1200" dirty="0">
              <a:solidFill>
                <a:schemeClr val="tx1"/>
              </a:solidFill>
              <a:effectLst/>
              <a:latin typeface="+mn-lt"/>
              <a:ea typeface="+mn-ea"/>
              <a:cs typeface="+mn-cs"/>
            </a:endParaRPr>
          </a:p>
          <a:p>
            <a:pPr>
              <a:lnSpc>
                <a:spcPct val="150000"/>
              </a:lnSpc>
              <a:spcBef>
                <a:spcPts val="0"/>
              </a:spcBef>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53</a:t>
            </a:fld>
            <a:endParaRPr lang="es-ES" altLang="en-US"/>
          </a:p>
        </p:txBody>
      </p:sp>
    </p:spTree>
    <p:extLst>
      <p:ext uri="{BB962C8B-B14F-4D97-AF65-F5344CB8AC3E}">
        <p14:creationId xmlns:p14="http://schemas.microsoft.com/office/powerpoint/2010/main" val="289566134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r>
              <a:rPr lang="es-ES" b="0" i="0" dirty="0">
                <a:solidFill>
                  <a:srgbClr val="333333"/>
                </a:solidFill>
                <a:effectLst/>
                <a:latin typeface="Din-Light"/>
              </a:rPr>
              <a:t>Esta es un área difícil de abordar en una sola diapositiva: lo ideal sería apagar el dispositivo, lo que no supondría ningún cambio aparte del apagado.</a:t>
            </a:r>
          </a:p>
          <a:p>
            <a:pPr>
              <a:lnSpc>
                <a:spcPct val="150000"/>
              </a:lnSpc>
              <a:spcBef>
                <a:spcPts val="0"/>
              </a:spcBef>
            </a:pPr>
            <a:r>
              <a:rPr lang="es-ES" b="0" i="0" dirty="0">
                <a:solidFill>
                  <a:srgbClr val="333333"/>
                </a:solidFill>
                <a:effectLst/>
                <a:latin typeface="Din-Light"/>
              </a:rPr>
              <a:t>Sin embargo, algunos dispositivos (especialmente los </a:t>
            </a:r>
            <a:r>
              <a:rPr lang="es-ES" b="0" i="0" dirty="0" err="1">
                <a:solidFill>
                  <a:srgbClr val="333333"/>
                </a:solidFill>
                <a:effectLst/>
                <a:latin typeface="Din-Light"/>
              </a:rPr>
              <a:t>iPhones</a:t>
            </a:r>
            <a:r>
              <a:rPr lang="es-ES" b="0" i="0" dirty="0">
                <a:solidFill>
                  <a:srgbClr val="333333"/>
                </a:solidFill>
                <a:effectLst/>
                <a:latin typeface="Din-Light"/>
              </a:rPr>
              <a:t>) tienen un sistema de seguridad que hace que, si el dispositivo está completamente apagado, sea mucho más difícil encenderlo sin un código de acceso que saltarse el código cuando está encendido. Así que mantener ciertos dispositivos encendidos es beneficioso.</a:t>
            </a:r>
          </a:p>
          <a:p>
            <a:pPr>
              <a:lnSpc>
                <a:spcPct val="150000"/>
              </a:lnSpc>
              <a:spcBef>
                <a:spcPts val="0"/>
              </a:spcBef>
            </a:pPr>
            <a:r>
              <a:rPr lang="es-ES" b="0" i="0" dirty="0">
                <a:solidFill>
                  <a:srgbClr val="333333"/>
                </a:solidFill>
                <a:effectLst/>
                <a:latin typeface="Din-Light"/>
              </a:rPr>
              <a:t>Por lo tanto, tenemos que aislarlos de la red: GSM, Wifi, BT y GPS. Para ello se suelen utilizar las bolsas </a:t>
            </a:r>
            <a:r>
              <a:rPr lang="es-ES" b="0" i="0" dirty="0" err="1">
                <a:solidFill>
                  <a:srgbClr val="333333"/>
                </a:solidFill>
                <a:effectLst/>
                <a:latin typeface="Din-Light"/>
              </a:rPr>
              <a:t>faraday</a:t>
            </a:r>
            <a:r>
              <a:rPr lang="es-ES" b="0" i="0" dirty="0">
                <a:solidFill>
                  <a:srgbClr val="333333"/>
                </a:solidFill>
                <a:effectLst/>
                <a:latin typeface="Din-Light"/>
              </a:rPr>
              <a:t> y el modo avión.</a:t>
            </a:r>
          </a:p>
          <a:p>
            <a:pPr>
              <a:lnSpc>
                <a:spcPct val="150000"/>
              </a:lnSpc>
              <a:spcBef>
                <a:spcPts val="0"/>
              </a:spcBef>
            </a:pPr>
            <a:endParaRPr lang="es-ES" b="1" i="0" dirty="0">
              <a:solidFill>
                <a:srgbClr val="333333"/>
              </a:solidFill>
              <a:effectLst/>
              <a:latin typeface="Din-Light"/>
            </a:endParaRPr>
          </a:p>
          <a:p>
            <a:pPr>
              <a:lnSpc>
                <a:spcPct val="150000"/>
              </a:lnSpc>
              <a:spcBef>
                <a:spcPts val="0"/>
              </a:spcBef>
            </a:pPr>
            <a:r>
              <a:rPr lang="es-ES" dirty="0"/>
              <a:t>Las </a:t>
            </a:r>
            <a:r>
              <a:rPr lang="es-ES" b="1" i="0" dirty="0">
                <a:solidFill>
                  <a:srgbClr val="333333"/>
                </a:solidFill>
                <a:effectLst/>
                <a:latin typeface="Din-Light"/>
              </a:rPr>
              <a:t>bolsas </a:t>
            </a:r>
            <a:r>
              <a:rPr lang="es-ES" b="1" i="0" dirty="0" err="1">
                <a:solidFill>
                  <a:srgbClr val="333333"/>
                </a:solidFill>
                <a:effectLst/>
                <a:latin typeface="Din-Light"/>
              </a:rPr>
              <a:t>faraday</a:t>
            </a:r>
            <a:r>
              <a:rPr lang="es-ES" b="0" i="0" dirty="0">
                <a:solidFill>
                  <a:srgbClr val="333333"/>
                </a:solidFill>
                <a:effectLst/>
                <a:latin typeface="Din-Light"/>
              </a:rPr>
              <a:t>, llamadas así por el inventor de la jaula de Faraday, bloquean las señales de radiofrecuencia que se envían y reciben en un dispositivo electrónico como un teléfono móvil, una llave de coche o un ordenador portátil.</a:t>
            </a:r>
          </a:p>
          <a:p>
            <a:pPr algn="l"/>
            <a:r>
              <a:rPr lang="es-ES" b="0" i="0" dirty="0">
                <a:solidFill>
                  <a:srgbClr val="333333"/>
                </a:solidFill>
                <a:effectLst/>
                <a:latin typeface="Din-Light"/>
              </a:rPr>
              <a:t>Los dispositivos como los teléfonos inteligentes se conectan a las redes telefónicas a través de señales inalámbricas, pero también tienen otras capacidades de conexión inalámbrica como Bluetooth o redes </a:t>
            </a:r>
            <a:r>
              <a:rPr lang="es-ES" b="0" i="0" dirty="0" err="1">
                <a:solidFill>
                  <a:srgbClr val="333333"/>
                </a:solidFill>
                <a:effectLst/>
                <a:latin typeface="Din-Light"/>
              </a:rPr>
              <a:t>Wi</a:t>
            </a:r>
            <a:r>
              <a:rPr lang="es-ES" b="0" i="0" dirty="0">
                <a:solidFill>
                  <a:srgbClr val="333333"/>
                </a:solidFill>
                <a:effectLst/>
                <a:latin typeface="Din-Light"/>
              </a:rPr>
              <a:t>-Fi inalámbricas como el estándar 802.11b/g/n. Incluso con las características de seguridad estándar en un dispositivo inteligente, todavía pueden ser susceptibles de sufrir un ataque desde una fuente externa para alterar, borrar o incluso añadir pruebas al teléfono o a otro dispositivo.</a:t>
            </a:r>
          </a:p>
          <a:p>
            <a:pPr algn="l"/>
            <a:r>
              <a:rPr lang="es-ES" b="0" i="0" dirty="0">
                <a:solidFill>
                  <a:srgbClr val="333333"/>
                </a:solidFill>
                <a:effectLst/>
                <a:latin typeface="Din-Light"/>
              </a:rPr>
              <a:t>Las bolsas de Faraday, al igual que la jaula de Faraday, son una unidad cerrada y sellada que impide el envío y la recepción de señales gracias al material del que está hecha la bolsa. Esto es importante en los casos de dispositivos confiscados en los que los datos que contienen se utilizan como prueba en los tribunales, ya que la bolsa de Faraday garantizará que no se hayan manipulado.</a:t>
            </a:r>
          </a:p>
          <a:p>
            <a:pPr algn="l"/>
            <a:endParaRPr lang="es-ES" b="0" i="0" dirty="0">
              <a:solidFill>
                <a:srgbClr val="333333"/>
              </a:solidFill>
              <a:effectLst/>
              <a:latin typeface="Din-Light"/>
            </a:endParaRPr>
          </a:p>
          <a:p>
            <a:pPr algn="l"/>
            <a:r>
              <a:rPr lang="es-ES" dirty="0"/>
              <a:t>El </a:t>
            </a:r>
            <a:r>
              <a:rPr lang="es-ES" b="1" i="0" dirty="0">
                <a:solidFill>
                  <a:srgbClr val="404040"/>
                </a:solidFill>
                <a:effectLst/>
                <a:latin typeface="Roboto" panose="02000000000000000000" pitchFamily="2" charset="0"/>
              </a:rPr>
              <a:t>Modo avión</a:t>
            </a:r>
            <a:r>
              <a:rPr lang="es-ES" b="0" i="0" dirty="0">
                <a:solidFill>
                  <a:srgbClr val="404040"/>
                </a:solidFill>
                <a:effectLst/>
                <a:latin typeface="Roboto" panose="02000000000000000000" pitchFamily="2" charset="0"/>
              </a:rPr>
              <a:t> desactiva las mismas funciones de hardware. Incluye:</a:t>
            </a:r>
          </a:p>
          <a:p>
            <a:pPr algn="l">
              <a:buFont typeface="Arial" panose="020B0604020202020204" pitchFamily="34" charset="0"/>
              <a:buChar char="•"/>
            </a:pPr>
            <a:r>
              <a:rPr lang="es-ES" b="1" i="0" dirty="0">
                <a:solidFill>
                  <a:srgbClr val="404040"/>
                </a:solidFill>
                <a:effectLst/>
                <a:latin typeface="Roboto" panose="02000000000000000000" pitchFamily="2" charset="0"/>
              </a:rPr>
              <a:t>Telefonía móvil</a:t>
            </a:r>
            <a:r>
              <a:rPr lang="es-ES" b="0" i="0" dirty="0">
                <a:solidFill>
                  <a:srgbClr val="404040"/>
                </a:solidFill>
                <a:effectLst/>
                <a:latin typeface="Roboto" panose="02000000000000000000" pitchFamily="2" charset="0"/>
              </a:rPr>
              <a:t>: Su dispositivo dejará de comunicarse con las torres de telefonía móvil. No podrá enviar ni recibir nada que dependa de los datos móviles, desde las llamadas de voz hasta los mensajes SMS y los datos de telefonía móvil.</a:t>
            </a:r>
          </a:p>
          <a:p>
            <a:pPr algn="l">
              <a:buFont typeface="Arial" panose="020B0604020202020204" pitchFamily="34" charset="0"/>
              <a:buChar char="•"/>
            </a:pPr>
            <a:r>
              <a:rPr lang="es-ES" b="1" i="0" dirty="0" err="1">
                <a:solidFill>
                  <a:srgbClr val="404040"/>
                </a:solidFill>
                <a:effectLst/>
                <a:latin typeface="Roboto" panose="02000000000000000000" pitchFamily="2" charset="0"/>
              </a:rPr>
              <a:t>Wi</a:t>
            </a:r>
            <a:r>
              <a:rPr lang="es-ES" b="1" i="0" dirty="0">
                <a:solidFill>
                  <a:srgbClr val="404040"/>
                </a:solidFill>
                <a:effectLst/>
                <a:latin typeface="Roboto" panose="02000000000000000000" pitchFamily="2" charset="0"/>
              </a:rPr>
              <a:t>-Fi</a:t>
            </a:r>
            <a:r>
              <a:rPr lang="es-ES" b="0" i="0" dirty="0">
                <a:solidFill>
                  <a:srgbClr val="404040"/>
                </a:solidFill>
                <a:effectLst/>
                <a:latin typeface="Roboto" panose="02000000000000000000" pitchFamily="2" charset="0"/>
              </a:rPr>
              <a:t>: El teléfono dejará de buscar redes </a:t>
            </a:r>
            <a:r>
              <a:rPr lang="es-ES" b="0" i="0" dirty="0" err="1">
                <a:solidFill>
                  <a:srgbClr val="404040"/>
                </a:solidFill>
                <a:effectLst/>
                <a:latin typeface="Roboto" panose="02000000000000000000" pitchFamily="2" charset="0"/>
              </a:rPr>
              <a:t>Wi</a:t>
            </a:r>
            <a:r>
              <a:rPr lang="es-ES" b="0" i="0" dirty="0">
                <a:solidFill>
                  <a:srgbClr val="404040"/>
                </a:solidFill>
                <a:effectLst/>
                <a:latin typeface="Roboto" panose="02000000000000000000" pitchFamily="2" charset="0"/>
              </a:rPr>
              <a:t>-Fi cercanas y de intentar unirse a ellas. Si ya se ha conectado a una red </a:t>
            </a:r>
            <a:r>
              <a:rPr lang="es-ES" b="0" i="0" dirty="0" err="1">
                <a:solidFill>
                  <a:srgbClr val="404040"/>
                </a:solidFill>
                <a:effectLst/>
                <a:latin typeface="Roboto" panose="02000000000000000000" pitchFamily="2" charset="0"/>
              </a:rPr>
              <a:t>Wi</a:t>
            </a:r>
            <a:r>
              <a:rPr lang="es-ES" b="0" i="0" dirty="0">
                <a:solidFill>
                  <a:srgbClr val="404040"/>
                </a:solidFill>
                <a:effectLst/>
                <a:latin typeface="Roboto" panose="02000000000000000000" pitchFamily="2" charset="0"/>
              </a:rPr>
              <a:t>-Fi, se desconectará.</a:t>
            </a:r>
          </a:p>
          <a:p>
            <a:pPr algn="l">
              <a:buFont typeface="Arial" panose="020B0604020202020204" pitchFamily="34" charset="0"/>
              <a:buChar char="•"/>
            </a:pPr>
            <a:r>
              <a:rPr lang="es-ES" b="1" i="0" dirty="0">
                <a:solidFill>
                  <a:srgbClr val="404040"/>
                </a:solidFill>
                <a:effectLst/>
                <a:latin typeface="Roboto" panose="02000000000000000000" pitchFamily="2" charset="0"/>
              </a:rPr>
              <a:t>Bluetooth</a:t>
            </a:r>
            <a:r>
              <a:rPr lang="es-ES" b="0" i="0" dirty="0">
                <a:solidFill>
                  <a:srgbClr val="404040"/>
                </a:solidFill>
                <a:effectLst/>
                <a:latin typeface="Roboto" panose="02000000000000000000" pitchFamily="2" charset="0"/>
              </a:rPr>
              <a:t>: El modo avión desactiva el Bluetooth, una tecnología de comunicación inalámbrica que la mayoría de la gente asocia con los auriculares inalámbricos. Sin embargo, la tecnología </a:t>
            </a:r>
            <a:r>
              <a:rPr lang="es-ES" b="0" i="0" u="sng" dirty="0">
                <a:solidFill>
                  <a:srgbClr val="1D55A9"/>
                </a:solidFill>
                <a:effectLst/>
                <a:latin typeface="Roboto" panose="02000000000000000000" pitchFamily="2" charset="0"/>
                <a:hlinkClick r:id="rId3"/>
              </a:rPr>
              <a:t>Bluetooth</a:t>
            </a:r>
            <a:r>
              <a:rPr lang="es-ES" b="0" i="0" dirty="0">
                <a:solidFill>
                  <a:srgbClr val="404040"/>
                </a:solidFill>
                <a:effectLst/>
                <a:latin typeface="Roboto" panose="02000000000000000000" pitchFamily="2" charset="0"/>
              </a:rPr>
              <a:t>  puede utilizarse para muchas otras cosas, como los teclados y ratones.</a:t>
            </a:r>
          </a:p>
          <a:p>
            <a:pPr algn="l">
              <a:buFont typeface="Arial" panose="020B0604020202020204" pitchFamily="34" charset="0"/>
              <a:buChar char="•"/>
            </a:pPr>
            <a:r>
              <a:rPr lang="es-ES" b="1" i="0" dirty="0">
                <a:solidFill>
                  <a:srgbClr val="404040"/>
                </a:solidFill>
                <a:effectLst/>
                <a:latin typeface="Roboto" panose="02000000000000000000" pitchFamily="2" charset="0"/>
              </a:rPr>
              <a:t>GPS</a:t>
            </a:r>
            <a:r>
              <a:rPr lang="es-ES" b="0" i="0" dirty="0">
                <a:solidFill>
                  <a:srgbClr val="404040"/>
                </a:solidFill>
                <a:effectLst/>
                <a:latin typeface="Roboto" panose="02000000000000000000" pitchFamily="2" charset="0"/>
              </a:rPr>
              <a:t>: El modo avión también desactiva las funciones de recepción del GPS, pero solo en algunos dispositivos. Esto es un poco confuso e incoherente. En teoría, el GPS es diferente a todas las demás tecnologías aquí </a:t>
            </a:r>
            <a:r>
              <a:rPr lang="es-ES" b="0" i="0" dirty="0" err="1">
                <a:solidFill>
                  <a:srgbClr val="404040"/>
                </a:solidFill>
                <a:effectLst/>
                <a:latin typeface="Roboto" panose="02000000000000000000" pitchFamily="2" charset="0"/>
              </a:rPr>
              <a:t>presentes:</a:t>
            </a:r>
            <a:r>
              <a:rPr lang="es-ES" b="0" i="0" u="sng" dirty="0" err="1">
                <a:solidFill>
                  <a:srgbClr val="1D55A9"/>
                </a:solidFill>
                <a:effectLst/>
                <a:latin typeface="Roboto" panose="02000000000000000000" pitchFamily="2" charset="0"/>
                <a:hlinkClick r:id="rId4"/>
              </a:rPr>
              <a:t>un</a:t>
            </a:r>
            <a:r>
              <a:rPr lang="es-ES" b="0" i="0" u="sng" dirty="0">
                <a:solidFill>
                  <a:srgbClr val="1D55A9"/>
                </a:solidFill>
                <a:effectLst/>
                <a:latin typeface="Roboto" panose="02000000000000000000" pitchFamily="2" charset="0"/>
                <a:hlinkClick r:id="rId4"/>
              </a:rPr>
              <a:t> dispositivo con el GPS activado solo escucha las señales de GPS que </a:t>
            </a:r>
            <a:r>
              <a:rPr lang="es-ES" b="0" i="0" u="sng" dirty="0" err="1">
                <a:solidFill>
                  <a:srgbClr val="1D55A9"/>
                </a:solidFill>
                <a:effectLst/>
                <a:latin typeface="Roboto" panose="02000000000000000000" pitchFamily="2" charset="0"/>
                <a:hlinkClick r:id="rId4"/>
              </a:rPr>
              <a:t>recibe,</a:t>
            </a:r>
            <a:r>
              <a:rPr lang="es-ES" b="0" i="0" dirty="0" err="1">
                <a:solidFill>
                  <a:srgbClr val="404040"/>
                </a:solidFill>
                <a:effectLst/>
                <a:latin typeface="Roboto" panose="02000000000000000000" pitchFamily="2" charset="0"/>
              </a:rPr>
              <a:t>no</a:t>
            </a:r>
            <a:r>
              <a:rPr lang="es-ES" b="0" i="0" dirty="0">
                <a:solidFill>
                  <a:srgbClr val="404040"/>
                </a:solidFill>
                <a:effectLst/>
                <a:latin typeface="Roboto" panose="02000000000000000000" pitchFamily="2" charset="0"/>
              </a:rPr>
              <a:t> transmite ninguna señal. Sin embargo, algunos reglamentos de aeronaves no permiten el uso de funciones de recepción de GPS por el motivo que sea.</a:t>
            </a:r>
          </a:p>
          <a:p>
            <a:pPr algn="l"/>
            <a:endParaRPr lang="es-ES" b="0" i="0" dirty="0">
              <a:solidFill>
                <a:srgbClr val="333333"/>
              </a:solidFill>
              <a:effectLst/>
              <a:latin typeface="Din-Light"/>
            </a:endParaRPr>
          </a:p>
          <a:p>
            <a:pPr>
              <a:lnSpc>
                <a:spcPct val="150000"/>
              </a:lnSpc>
              <a:spcBef>
                <a:spcPts val="0"/>
              </a:spcBef>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54</a:t>
            </a:fld>
            <a:endParaRPr lang="es-ES" altLang="en-US"/>
          </a:p>
        </p:txBody>
      </p:sp>
    </p:spTree>
    <p:extLst>
      <p:ext uri="{BB962C8B-B14F-4D97-AF65-F5344CB8AC3E}">
        <p14:creationId xmlns:p14="http://schemas.microsoft.com/office/powerpoint/2010/main" val="164981446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r>
              <a:rPr lang="es-ES" b="0" i="0" dirty="0">
                <a:solidFill>
                  <a:srgbClr val="333333"/>
                </a:solidFill>
                <a:effectLst/>
                <a:latin typeface="Din-Light"/>
              </a:rPr>
              <a:t>Esta es un área difícil de abordar en una sola diapositiva: lo ideal sería apagar el dispositivo, lo que no supondría ningún cambio aparte del apagado.</a:t>
            </a:r>
          </a:p>
          <a:p>
            <a:pPr>
              <a:lnSpc>
                <a:spcPct val="150000"/>
              </a:lnSpc>
              <a:spcBef>
                <a:spcPts val="0"/>
              </a:spcBef>
            </a:pPr>
            <a:r>
              <a:rPr lang="es-ES" b="0" i="0" dirty="0">
                <a:solidFill>
                  <a:srgbClr val="333333"/>
                </a:solidFill>
                <a:effectLst/>
                <a:latin typeface="Din-Light"/>
              </a:rPr>
              <a:t>Sin embargo, algunos dispositivos (especialmente los </a:t>
            </a:r>
            <a:r>
              <a:rPr lang="es-ES" b="0" i="0" dirty="0" err="1">
                <a:solidFill>
                  <a:srgbClr val="333333"/>
                </a:solidFill>
                <a:effectLst/>
                <a:latin typeface="Din-Light"/>
              </a:rPr>
              <a:t>iPhones</a:t>
            </a:r>
            <a:r>
              <a:rPr lang="es-ES" b="0" i="0" dirty="0">
                <a:solidFill>
                  <a:srgbClr val="333333"/>
                </a:solidFill>
                <a:effectLst/>
                <a:latin typeface="Din-Light"/>
              </a:rPr>
              <a:t>) tienen un sistema de seguridad que hace que, si el dispositivo está completamente apagado, sea mucho más difícil encenderlo sin un código de acceso que saltarse el código cuando está encendido. Así que mantener ciertos dispositivos encendidos es beneficioso.</a:t>
            </a:r>
          </a:p>
          <a:p>
            <a:pPr>
              <a:lnSpc>
                <a:spcPct val="150000"/>
              </a:lnSpc>
              <a:spcBef>
                <a:spcPts val="0"/>
              </a:spcBef>
            </a:pPr>
            <a:r>
              <a:rPr lang="es-ES" b="0" i="0" dirty="0">
                <a:solidFill>
                  <a:srgbClr val="333333"/>
                </a:solidFill>
                <a:effectLst/>
                <a:latin typeface="Din-Light"/>
              </a:rPr>
              <a:t>Por lo tanto, tenemos que aislarlos de la red: GSM, Wifi, BT y GPS. Para ello se suelen utilizar las bolsas </a:t>
            </a:r>
            <a:r>
              <a:rPr lang="es-ES" b="0" i="0" dirty="0" err="1">
                <a:solidFill>
                  <a:srgbClr val="333333"/>
                </a:solidFill>
                <a:effectLst/>
                <a:latin typeface="Din-Light"/>
              </a:rPr>
              <a:t>faraday</a:t>
            </a:r>
            <a:r>
              <a:rPr lang="es-ES" b="0" i="0" dirty="0">
                <a:solidFill>
                  <a:srgbClr val="333333"/>
                </a:solidFill>
                <a:effectLst/>
                <a:latin typeface="Din-Light"/>
              </a:rPr>
              <a:t> y el modo avión.</a:t>
            </a:r>
          </a:p>
          <a:p>
            <a:pPr>
              <a:lnSpc>
                <a:spcPct val="150000"/>
              </a:lnSpc>
              <a:spcBef>
                <a:spcPts val="0"/>
              </a:spcBef>
            </a:pPr>
            <a:endParaRPr lang="es-ES" b="1" i="0" dirty="0">
              <a:solidFill>
                <a:srgbClr val="333333"/>
              </a:solidFill>
              <a:effectLst/>
              <a:latin typeface="Din-Light"/>
            </a:endParaRPr>
          </a:p>
          <a:p>
            <a:pPr>
              <a:lnSpc>
                <a:spcPct val="150000"/>
              </a:lnSpc>
              <a:spcBef>
                <a:spcPts val="0"/>
              </a:spcBef>
            </a:pPr>
            <a:r>
              <a:rPr lang="es-ES" dirty="0"/>
              <a:t>Las </a:t>
            </a:r>
            <a:r>
              <a:rPr lang="es-ES" b="1" i="0" dirty="0">
                <a:solidFill>
                  <a:srgbClr val="333333"/>
                </a:solidFill>
                <a:effectLst/>
                <a:latin typeface="Din-Light"/>
              </a:rPr>
              <a:t>bolsas </a:t>
            </a:r>
            <a:r>
              <a:rPr lang="es-ES" b="1" i="0" dirty="0" err="1">
                <a:solidFill>
                  <a:srgbClr val="333333"/>
                </a:solidFill>
                <a:effectLst/>
                <a:latin typeface="Din-Light"/>
              </a:rPr>
              <a:t>faraday</a:t>
            </a:r>
            <a:r>
              <a:rPr lang="es-ES" b="0" i="0" dirty="0">
                <a:solidFill>
                  <a:srgbClr val="333333"/>
                </a:solidFill>
                <a:effectLst/>
                <a:latin typeface="Din-Light"/>
              </a:rPr>
              <a:t>, llamadas así por el inventor de la jaula de Faraday, bloquean las señales de radiofrecuencia que se envían y reciben en un dispositivo electrónico como un teléfono móvil, una llave de coche o un ordenador portátil.</a:t>
            </a:r>
          </a:p>
          <a:p>
            <a:pPr algn="l"/>
            <a:r>
              <a:rPr lang="es-ES" b="0" i="0" dirty="0">
                <a:solidFill>
                  <a:srgbClr val="333333"/>
                </a:solidFill>
                <a:effectLst/>
                <a:latin typeface="Din-Light"/>
              </a:rPr>
              <a:t>Los dispositivos como los teléfonos inteligentes se conectan a las redes telefónicas a través de señales inalámbricas, pero también tienen otras capacidades de conexión inalámbrica como Bluetooth o redes </a:t>
            </a:r>
            <a:r>
              <a:rPr lang="es-ES" b="0" i="0" dirty="0" err="1">
                <a:solidFill>
                  <a:srgbClr val="333333"/>
                </a:solidFill>
                <a:effectLst/>
                <a:latin typeface="Din-Light"/>
              </a:rPr>
              <a:t>Wi</a:t>
            </a:r>
            <a:r>
              <a:rPr lang="es-ES" b="0" i="0" dirty="0">
                <a:solidFill>
                  <a:srgbClr val="333333"/>
                </a:solidFill>
                <a:effectLst/>
                <a:latin typeface="Din-Light"/>
              </a:rPr>
              <a:t>-Fi inalámbricas como el estándar 802.11b/g/n. Incluso con las características de seguridad estándar en un dispositivo inteligente, todavía pueden ser susceptibles de sufrir un ataque desde una fuente externa para alterar, borrar o incluso añadir pruebas al teléfono o a otro dispositivo.</a:t>
            </a:r>
          </a:p>
          <a:p>
            <a:pPr algn="l"/>
            <a:r>
              <a:rPr lang="es-ES" b="0" i="0" dirty="0">
                <a:solidFill>
                  <a:srgbClr val="333333"/>
                </a:solidFill>
                <a:effectLst/>
                <a:latin typeface="Din-Light"/>
              </a:rPr>
              <a:t>Las bolsas de Faraday, al igual que la jaula de Faraday, son una unidad cerrada y sellada que impide el envío y la recepción de señales gracias al material del que está hecha la bolsa. Esto es importante en los casos de dispositivos confiscados en los que los datos que contienen se utilizan como prueba en los tribunales, ya que la bolsa de Faraday garantizará que no se hayan manipulado.</a:t>
            </a:r>
          </a:p>
          <a:p>
            <a:pPr algn="l"/>
            <a:endParaRPr lang="es-ES" b="0" i="0" dirty="0">
              <a:solidFill>
                <a:srgbClr val="333333"/>
              </a:solidFill>
              <a:effectLst/>
              <a:latin typeface="Din-Light"/>
            </a:endParaRPr>
          </a:p>
          <a:p>
            <a:pPr algn="l"/>
            <a:r>
              <a:rPr lang="es-ES" dirty="0"/>
              <a:t>El </a:t>
            </a:r>
            <a:r>
              <a:rPr lang="es-ES" b="1" i="0" dirty="0">
                <a:solidFill>
                  <a:srgbClr val="404040"/>
                </a:solidFill>
                <a:effectLst/>
                <a:latin typeface="Roboto" panose="02000000000000000000" pitchFamily="2" charset="0"/>
              </a:rPr>
              <a:t>Modo avión</a:t>
            </a:r>
            <a:r>
              <a:rPr lang="es-ES" b="0" i="0" dirty="0">
                <a:solidFill>
                  <a:srgbClr val="404040"/>
                </a:solidFill>
                <a:effectLst/>
                <a:latin typeface="Roboto" panose="02000000000000000000" pitchFamily="2" charset="0"/>
              </a:rPr>
              <a:t> desactiva las mismas funciones de hardware. Estos incluyen:</a:t>
            </a:r>
          </a:p>
          <a:p>
            <a:pPr algn="l">
              <a:buFont typeface="Arial" panose="020B0604020202020204" pitchFamily="34" charset="0"/>
              <a:buChar char="•"/>
            </a:pPr>
            <a:r>
              <a:rPr lang="es-ES" b="1" i="0" dirty="0">
                <a:solidFill>
                  <a:srgbClr val="404040"/>
                </a:solidFill>
                <a:effectLst/>
                <a:latin typeface="Roboto" panose="02000000000000000000" pitchFamily="2" charset="0"/>
              </a:rPr>
              <a:t>Telefonía móvil</a:t>
            </a:r>
            <a:r>
              <a:rPr lang="es-ES" b="0" i="0" dirty="0">
                <a:solidFill>
                  <a:srgbClr val="404040"/>
                </a:solidFill>
                <a:effectLst/>
                <a:latin typeface="Roboto" panose="02000000000000000000" pitchFamily="2" charset="0"/>
              </a:rPr>
              <a:t>: Su dispositivo dejará de comunicarse con las torres de telefonía móvil. No podrá enviar ni recibir nada que dependa de los datos móviles, desde las llamadas de voz hasta los mensajes SMS y los datos de telefonía móvil.</a:t>
            </a:r>
          </a:p>
          <a:p>
            <a:pPr algn="l">
              <a:buFont typeface="Arial" panose="020B0604020202020204" pitchFamily="34" charset="0"/>
              <a:buChar char="•"/>
            </a:pPr>
            <a:r>
              <a:rPr lang="es-ES" b="1" i="0" dirty="0" err="1">
                <a:solidFill>
                  <a:srgbClr val="404040"/>
                </a:solidFill>
                <a:effectLst/>
                <a:latin typeface="Roboto" panose="02000000000000000000" pitchFamily="2" charset="0"/>
              </a:rPr>
              <a:t>Wi</a:t>
            </a:r>
            <a:r>
              <a:rPr lang="es-ES" b="1" i="0" dirty="0">
                <a:solidFill>
                  <a:srgbClr val="404040"/>
                </a:solidFill>
                <a:effectLst/>
                <a:latin typeface="Roboto" panose="02000000000000000000" pitchFamily="2" charset="0"/>
              </a:rPr>
              <a:t>-Fi</a:t>
            </a:r>
            <a:r>
              <a:rPr lang="es-ES" b="0" i="0" dirty="0">
                <a:solidFill>
                  <a:srgbClr val="404040"/>
                </a:solidFill>
                <a:effectLst/>
                <a:latin typeface="Roboto" panose="02000000000000000000" pitchFamily="2" charset="0"/>
              </a:rPr>
              <a:t>: El teléfono dejará de buscar redes </a:t>
            </a:r>
            <a:r>
              <a:rPr lang="es-ES" b="0" i="0" dirty="0" err="1">
                <a:solidFill>
                  <a:srgbClr val="404040"/>
                </a:solidFill>
                <a:effectLst/>
                <a:latin typeface="Roboto" panose="02000000000000000000" pitchFamily="2" charset="0"/>
              </a:rPr>
              <a:t>Wi</a:t>
            </a:r>
            <a:r>
              <a:rPr lang="es-ES" b="0" i="0" dirty="0">
                <a:solidFill>
                  <a:srgbClr val="404040"/>
                </a:solidFill>
                <a:effectLst/>
                <a:latin typeface="Roboto" panose="02000000000000000000" pitchFamily="2" charset="0"/>
              </a:rPr>
              <a:t>-Fi cercanas y de intentar unirse a ellas. Si ya se ha conectado a una red </a:t>
            </a:r>
            <a:r>
              <a:rPr lang="es-ES" b="0" i="0" dirty="0" err="1">
                <a:solidFill>
                  <a:srgbClr val="404040"/>
                </a:solidFill>
                <a:effectLst/>
                <a:latin typeface="Roboto" panose="02000000000000000000" pitchFamily="2" charset="0"/>
              </a:rPr>
              <a:t>Wi</a:t>
            </a:r>
            <a:r>
              <a:rPr lang="es-ES" b="0" i="0" dirty="0">
                <a:solidFill>
                  <a:srgbClr val="404040"/>
                </a:solidFill>
                <a:effectLst/>
                <a:latin typeface="Roboto" panose="02000000000000000000" pitchFamily="2" charset="0"/>
              </a:rPr>
              <a:t>-Fi, se desconectará.</a:t>
            </a:r>
          </a:p>
          <a:p>
            <a:pPr algn="l">
              <a:buFont typeface="Arial" panose="020B0604020202020204" pitchFamily="34" charset="0"/>
              <a:buChar char="•"/>
            </a:pPr>
            <a:r>
              <a:rPr lang="es-ES" b="1" i="0" dirty="0">
                <a:solidFill>
                  <a:srgbClr val="404040"/>
                </a:solidFill>
                <a:effectLst/>
                <a:latin typeface="Roboto" panose="02000000000000000000" pitchFamily="2" charset="0"/>
              </a:rPr>
              <a:t>Bluetooth</a:t>
            </a:r>
            <a:r>
              <a:rPr lang="es-ES" b="0" i="0" dirty="0">
                <a:solidFill>
                  <a:srgbClr val="404040"/>
                </a:solidFill>
                <a:effectLst/>
                <a:latin typeface="Roboto" panose="02000000000000000000" pitchFamily="2" charset="0"/>
              </a:rPr>
              <a:t>: El modo avión desactiva el Bluetooth, una tecnología de comunicación inalámbrica que la mayoría de la gente asocia con los auriculares inalámbricos. Sin embargo, la tecnología </a:t>
            </a:r>
            <a:r>
              <a:rPr lang="es-ES" b="0" i="0" u="sng" dirty="0">
                <a:solidFill>
                  <a:srgbClr val="1D55A9"/>
                </a:solidFill>
                <a:effectLst/>
                <a:latin typeface="Roboto" panose="02000000000000000000" pitchFamily="2" charset="0"/>
                <a:hlinkClick r:id="rId3"/>
              </a:rPr>
              <a:t>Bluetooth</a:t>
            </a:r>
            <a:r>
              <a:rPr lang="es-ES" b="0" i="0" dirty="0">
                <a:solidFill>
                  <a:srgbClr val="404040"/>
                </a:solidFill>
                <a:effectLst/>
                <a:latin typeface="Roboto" panose="02000000000000000000" pitchFamily="2" charset="0"/>
              </a:rPr>
              <a:t>  puede utilizarse para muchas otras cosas, como los teclados y ratones.</a:t>
            </a:r>
          </a:p>
          <a:p>
            <a:pPr algn="l">
              <a:buFont typeface="Arial" panose="020B0604020202020204" pitchFamily="34" charset="0"/>
              <a:buChar char="•"/>
            </a:pPr>
            <a:r>
              <a:rPr lang="es-ES" b="1" i="0" dirty="0">
                <a:solidFill>
                  <a:srgbClr val="404040"/>
                </a:solidFill>
                <a:effectLst/>
                <a:latin typeface="Roboto" panose="02000000000000000000" pitchFamily="2" charset="0"/>
              </a:rPr>
              <a:t>GPS</a:t>
            </a:r>
            <a:r>
              <a:rPr lang="es-ES" b="0" i="0" dirty="0">
                <a:solidFill>
                  <a:srgbClr val="404040"/>
                </a:solidFill>
                <a:effectLst/>
                <a:latin typeface="Roboto" panose="02000000000000000000" pitchFamily="2" charset="0"/>
              </a:rPr>
              <a:t>: El modo avión también desactiva las funciones de recepción del GPS, pero solo en algunos dispositivos. Esto es un poco confuso e incoherente. En teoría, el GPS es diferente a todas las demás tecnologías aquí </a:t>
            </a:r>
            <a:r>
              <a:rPr lang="es-ES" b="0" i="0" dirty="0" err="1">
                <a:solidFill>
                  <a:srgbClr val="404040"/>
                </a:solidFill>
                <a:effectLst/>
                <a:latin typeface="Roboto" panose="02000000000000000000" pitchFamily="2" charset="0"/>
              </a:rPr>
              <a:t>presentes:</a:t>
            </a:r>
            <a:r>
              <a:rPr lang="es-ES" b="0" i="0" u="sng" dirty="0" err="1">
                <a:solidFill>
                  <a:srgbClr val="1D55A9"/>
                </a:solidFill>
                <a:effectLst/>
                <a:latin typeface="Roboto" panose="02000000000000000000" pitchFamily="2" charset="0"/>
                <a:hlinkClick r:id="rId4"/>
              </a:rPr>
              <a:t>un</a:t>
            </a:r>
            <a:r>
              <a:rPr lang="es-ES" b="0" i="0" u="sng" dirty="0">
                <a:solidFill>
                  <a:srgbClr val="1D55A9"/>
                </a:solidFill>
                <a:effectLst/>
                <a:latin typeface="Roboto" panose="02000000000000000000" pitchFamily="2" charset="0"/>
                <a:hlinkClick r:id="rId4"/>
              </a:rPr>
              <a:t> dispositivo con el GPS activado solo escucha las señales de GPS que </a:t>
            </a:r>
            <a:r>
              <a:rPr lang="es-ES" b="0" i="0" u="sng" dirty="0" err="1">
                <a:solidFill>
                  <a:srgbClr val="1D55A9"/>
                </a:solidFill>
                <a:effectLst/>
                <a:latin typeface="Roboto" panose="02000000000000000000" pitchFamily="2" charset="0"/>
                <a:hlinkClick r:id="rId4"/>
              </a:rPr>
              <a:t>recibe,</a:t>
            </a:r>
            <a:r>
              <a:rPr lang="es-ES" b="0" i="0" dirty="0" err="1">
                <a:solidFill>
                  <a:srgbClr val="404040"/>
                </a:solidFill>
                <a:effectLst/>
                <a:latin typeface="Roboto" panose="02000000000000000000" pitchFamily="2" charset="0"/>
              </a:rPr>
              <a:t>no</a:t>
            </a:r>
            <a:r>
              <a:rPr lang="es-ES" b="0" i="0" dirty="0">
                <a:solidFill>
                  <a:srgbClr val="404040"/>
                </a:solidFill>
                <a:effectLst/>
                <a:latin typeface="Roboto" panose="02000000000000000000" pitchFamily="2" charset="0"/>
              </a:rPr>
              <a:t> transmite ninguna señal. Sin embargo, algunos reglamentos de aeronaves no permiten el uso de funciones de recepción de GPS por el motivo que sea.</a:t>
            </a:r>
          </a:p>
          <a:p>
            <a:pPr algn="l"/>
            <a:endParaRPr lang="es-ES" b="0" i="0" dirty="0">
              <a:solidFill>
                <a:srgbClr val="333333"/>
              </a:solidFill>
              <a:effectLst/>
              <a:latin typeface="Din-Light"/>
            </a:endParaRPr>
          </a:p>
          <a:p>
            <a:pPr>
              <a:lnSpc>
                <a:spcPct val="150000"/>
              </a:lnSpc>
              <a:spcBef>
                <a:spcPts val="0"/>
              </a:spcBef>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55</a:t>
            </a:fld>
            <a:endParaRPr lang="es-ES" altLang="en-US"/>
          </a:p>
        </p:txBody>
      </p:sp>
    </p:spTree>
    <p:extLst>
      <p:ext uri="{BB962C8B-B14F-4D97-AF65-F5344CB8AC3E}">
        <p14:creationId xmlns:p14="http://schemas.microsoft.com/office/powerpoint/2010/main" val="42593488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r>
              <a:rPr lang="es-ES" sz="1200" dirty="0"/>
              <a:t>El análisis forense de datos es un proceso técnico que solo deben llevar a cabo personas cualificadas que dispongan de las herramientas y el equipo adecuados.</a:t>
            </a:r>
          </a:p>
          <a:p>
            <a:pPr marL="0" indent="0" algn="just">
              <a:lnSpc>
                <a:spcPts val="3860"/>
              </a:lnSpc>
              <a:spcAft>
                <a:spcPts val="1200"/>
              </a:spcAft>
              <a:buFont typeface="Arial" charset="0"/>
              <a:buNone/>
            </a:pPr>
            <a:r>
              <a:rPr lang="es-ES" sz="1200" dirty="0"/>
              <a:t>En este curso se trata con menor detalle para que jueces y fiscales conozcan su existencia y el efecto de su uso en las pruebas</a:t>
            </a:r>
          </a:p>
          <a:p>
            <a:pPr marL="0" indent="0" algn="just">
              <a:lnSpc>
                <a:spcPts val="3860"/>
              </a:lnSpc>
              <a:spcAft>
                <a:spcPts val="1200"/>
              </a:spcAft>
              <a:buFont typeface="Arial" charset="0"/>
              <a:buNone/>
            </a:pPr>
            <a:endParaRPr lang="es-ES" sz="1200" dirty="0"/>
          </a:p>
          <a:p>
            <a:pPr marL="0" indent="0" algn="just">
              <a:buNone/>
            </a:pPr>
            <a:r>
              <a:rPr lang="es-ES" dirty="0"/>
              <a:t>El análisis forense de datos en vivo se ocupa de situaciones en las que es necesario capturar </a:t>
            </a:r>
            <a:r>
              <a:rPr lang="es-ES" b="1" dirty="0"/>
              <a:t>datos volátiles</a:t>
            </a:r>
            <a:r>
              <a:rPr lang="es-ES" dirty="0"/>
              <a:t> de los dispositivos antes de que se apaguen o se desconecten de las redes o de las fuentes de alimentación. </a:t>
            </a:r>
          </a:p>
          <a:p>
            <a:pPr marL="0" indent="0" algn="just">
              <a:buNone/>
            </a:pPr>
            <a:endParaRPr lang="es-ES" dirty="0"/>
          </a:p>
          <a:p>
            <a:pPr marL="0" indent="0" algn="just">
              <a:buNone/>
            </a:pPr>
            <a:r>
              <a:rPr lang="es-ES" dirty="0"/>
              <a:t>Requiere un mayor nivel de especialización que el procedimiento de registro y confiscación para el análisis forense </a:t>
            </a:r>
            <a:r>
              <a:rPr lang="es-ES" dirty="0" err="1"/>
              <a:t>post-mortem</a:t>
            </a:r>
            <a:r>
              <a:rPr lang="es-ES" dirty="0"/>
              <a:t> porque la posibilidad de alterar o incluso sobrescribir las pruebas es muy alta.</a:t>
            </a:r>
          </a:p>
          <a:p>
            <a:pPr marL="0" indent="0" algn="just">
              <a:lnSpc>
                <a:spcPts val="3860"/>
              </a:lnSpc>
              <a:spcAft>
                <a:spcPts val="1200"/>
              </a:spcAft>
              <a:buFont typeface="Arial" charset="0"/>
              <a:buNone/>
            </a:pPr>
            <a:endParaRPr lang="es-ES" sz="1200" dirty="0"/>
          </a:p>
          <a:p>
            <a:pPr marL="0" indent="0" algn="just">
              <a:lnSpc>
                <a:spcPts val="3860"/>
              </a:lnSpc>
              <a:spcAft>
                <a:spcPts val="1200"/>
              </a:spcAft>
              <a:buFont typeface="Arial" charset="0"/>
              <a:buNone/>
            </a:pPr>
            <a:r>
              <a:rPr lang="es-ES" dirty="0"/>
              <a:t>Los datos volátiles son datos que se almacenan digitalmente de manera que la probabilidad de que su contenido se borre, sobrescriba o altere en poco tiempo por interacción humana o automatizada es muy alta.</a:t>
            </a:r>
            <a:endParaRPr lang="es-ES" sz="1200" dirty="0"/>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56</a:t>
            </a:fld>
            <a:endParaRPr lang="es-ES" altLang="en-US"/>
          </a:p>
        </p:txBody>
      </p:sp>
    </p:spTree>
    <p:extLst>
      <p:ext uri="{BB962C8B-B14F-4D97-AF65-F5344CB8AC3E}">
        <p14:creationId xmlns:p14="http://schemas.microsoft.com/office/powerpoint/2010/main" val="20909818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r>
              <a:rPr lang="es-ES" sz="1200" dirty="0"/>
              <a:t>Una vez más, el propósito de esta diapositiva no es entrar en una sesión cuya explicación llevaría más de una diapositiva, sino ofrecer una idea general a los jueces y fiscales</a:t>
            </a:r>
          </a:p>
          <a:p>
            <a:pPr marL="0" indent="0" algn="just">
              <a:lnSpc>
                <a:spcPts val="3860"/>
              </a:lnSpc>
              <a:spcAft>
                <a:spcPts val="1200"/>
              </a:spcAft>
              <a:buFont typeface="Arial" charset="0"/>
              <a:buNone/>
            </a:pPr>
            <a:endParaRPr lang="es-ES" sz="1200" dirty="0"/>
          </a:p>
          <a:p>
            <a:pPr marL="0" indent="0" algn="just">
              <a:lnSpc>
                <a:spcPts val="3860"/>
              </a:lnSpc>
              <a:spcAft>
                <a:spcPts val="1200"/>
              </a:spcAft>
              <a:buFont typeface="Arial" charset="0"/>
              <a:buNone/>
            </a:pPr>
            <a:r>
              <a:rPr lang="es-ES" sz="1200" dirty="0"/>
              <a:t>Lo más importante es que se puede hacer, pero no debe hacerlo nadie sin formación. La interacción con el dispositivo supondrá cambios contra el Principio 1</a:t>
            </a:r>
          </a:p>
          <a:p>
            <a:pPr marL="0" indent="0" algn="just">
              <a:lnSpc>
                <a:spcPts val="3860"/>
              </a:lnSpc>
              <a:spcAft>
                <a:spcPts val="1200"/>
              </a:spcAft>
              <a:buFont typeface="Arial" charset="0"/>
              <a:buNone/>
            </a:pPr>
            <a:endParaRPr lang="es-ES" sz="1200" dirty="0"/>
          </a:p>
          <a:p>
            <a:pPr marL="0" indent="0" algn="just">
              <a:lnSpc>
                <a:spcPts val="3860"/>
              </a:lnSpc>
              <a:spcAft>
                <a:spcPts val="1200"/>
              </a:spcAft>
              <a:buFont typeface="Arial" charset="0"/>
              <a:buNone/>
            </a:pPr>
            <a:r>
              <a:rPr lang="es-ES" sz="1200" dirty="0"/>
              <a:t>La primera es razonablemente </a:t>
            </a:r>
            <a:r>
              <a:rPr lang="es-ES" sz="1200" dirty="0" err="1"/>
              <a:t>autoexplicativa</a:t>
            </a:r>
            <a:endParaRPr lang="es-ES" sz="1200" dirty="0"/>
          </a:p>
          <a:p>
            <a:pPr marL="0" indent="0" algn="just">
              <a:lnSpc>
                <a:spcPts val="3860"/>
              </a:lnSpc>
              <a:spcAft>
                <a:spcPts val="1200"/>
              </a:spcAft>
              <a:buFont typeface="Arial" charset="0"/>
              <a:buNone/>
            </a:pPr>
            <a:endParaRPr lang="es-ES" sz="1200" dirty="0"/>
          </a:p>
          <a:p>
            <a:pPr marL="0" indent="0" algn="just">
              <a:lnSpc>
                <a:spcPts val="3860"/>
              </a:lnSpc>
              <a:spcAft>
                <a:spcPts val="1200"/>
              </a:spcAft>
              <a:buFont typeface="Arial" charset="0"/>
              <a:buNone/>
            </a:pPr>
            <a:r>
              <a:rPr lang="es-ES" sz="1200" dirty="0"/>
              <a:t>La segunda se ocupa de los ámbitos más difíciles, incluidos aquellos en los que los sistemas jurídicos difieren</a:t>
            </a:r>
          </a:p>
          <a:p>
            <a:pPr marL="0" indent="0" algn="just">
              <a:lnSpc>
                <a:spcPts val="3860"/>
              </a:lnSpc>
              <a:spcAft>
                <a:spcPts val="1200"/>
              </a:spcAft>
              <a:buFont typeface="Arial" charset="0"/>
              <a:buNone/>
            </a:pPr>
            <a:r>
              <a:rPr lang="es-ES" sz="1200" dirty="0"/>
              <a:t>Es posible que haya que explicar los dispositivos cifrados instalados, en los que el cifrado se abre (descifra) para permitir su lectura y se encuentra. Al cerrarlo se volvería a cifrar y quedaría inaccesible. Por lo tanto, es preferible manejarlo mientras está abierto</a:t>
            </a:r>
          </a:p>
          <a:p>
            <a:pPr marL="0" indent="0" algn="just">
              <a:lnSpc>
                <a:spcPts val="3860"/>
              </a:lnSpc>
              <a:spcAft>
                <a:spcPts val="1200"/>
              </a:spcAft>
              <a:buFont typeface="Arial" charset="0"/>
              <a:buNone/>
            </a:pPr>
            <a:r>
              <a:rPr lang="es-ES" sz="1200" dirty="0"/>
              <a:t>El almacenamiento remoto es más difícil, ya que los datos existen en otro lugar o posiblemente en otra jurisdicción, pero son accesibles desde el dispositivo en ese momento. Por lo tanto, capturarlos es una posibilidad que depende en gran medida de la situación jurídica de esos datos.</a:t>
            </a:r>
          </a:p>
          <a:p>
            <a:pPr marL="0" indent="0" algn="just">
              <a:lnSpc>
                <a:spcPts val="3860"/>
              </a:lnSpc>
              <a:spcAft>
                <a:spcPts val="1200"/>
              </a:spcAft>
              <a:buFont typeface="Arial" charset="0"/>
              <a:buNone/>
            </a:pPr>
            <a:endParaRPr lang="es-ES" sz="1200" dirty="0"/>
          </a:p>
          <a:p>
            <a:pPr marL="0" indent="0" algn="just">
              <a:lnSpc>
                <a:spcPts val="3860"/>
              </a:lnSpc>
              <a:spcAft>
                <a:spcPts val="1200"/>
              </a:spcAft>
              <a:buFont typeface="Arial" charset="0"/>
              <a:buNone/>
            </a:pPr>
            <a:r>
              <a:rPr lang="es-ES" sz="1200" dirty="0"/>
              <a:t>El formador no debe entrar en una discusión sobre asuntos jurídicos, solo sobre las posibilidades de poder hacerlo</a:t>
            </a:r>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57</a:t>
            </a:fld>
            <a:endParaRPr lang="es-ES" altLang="en-US"/>
          </a:p>
        </p:txBody>
      </p:sp>
    </p:spTree>
    <p:extLst>
      <p:ext uri="{BB962C8B-B14F-4D97-AF65-F5344CB8AC3E}">
        <p14:creationId xmlns:p14="http://schemas.microsoft.com/office/powerpoint/2010/main" val="40156022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ts val="3860"/>
              </a:lnSpc>
              <a:spcAft>
                <a:spcPts val="1200"/>
              </a:spcAft>
              <a:buFont typeface="Arial" charset="0"/>
              <a:buNone/>
            </a:pPr>
            <a:r>
              <a:rPr lang="es-ES" sz="1200" dirty="0"/>
              <a:t>El análisis forense de datos no debe ser realizado por cualquiera. Se necesita a alguien que haya sido formado hasta un nivel en el que sea competente y tenga confianza para trabajar con datos en vivo.  También necesita un conjunto de herramientas validadas que sepa utilizar para extraer la información necesaria y registrar lo que hace.</a:t>
            </a:r>
          </a:p>
          <a:p>
            <a:pPr marL="0" indent="0" algn="l">
              <a:lnSpc>
                <a:spcPts val="3860"/>
              </a:lnSpc>
              <a:spcAft>
                <a:spcPts val="1200"/>
              </a:spcAft>
              <a:buFont typeface="Arial" charset="0"/>
              <a:buNone/>
            </a:pPr>
            <a:endParaRPr lang="es-ES" sz="1200" dirty="0"/>
          </a:p>
          <a:p>
            <a:pPr marL="0" indent="0" algn="l">
              <a:lnSpc>
                <a:spcPts val="3860"/>
              </a:lnSpc>
              <a:spcAft>
                <a:spcPts val="1200"/>
              </a:spcAft>
              <a:buFont typeface="Arial" charset="0"/>
              <a:buNone/>
            </a:pPr>
            <a:r>
              <a:rPr lang="es-ES" sz="1200" dirty="0"/>
              <a:t>Estas herramientas pueden ser programas informáticos que lleven al lugar del delito o un ordenador portátil para extraer datos de un enrutador. También necesitarán soportes vacíos en los que capturar la información.</a:t>
            </a:r>
          </a:p>
          <a:p>
            <a:pPr marL="0" indent="0" algn="l">
              <a:lnSpc>
                <a:spcPts val="3860"/>
              </a:lnSpc>
              <a:spcAft>
                <a:spcPts val="1200"/>
              </a:spcAft>
              <a:buFont typeface="Arial" charset="0"/>
              <a:buNone/>
            </a:pPr>
            <a:endParaRPr lang="es-ES" sz="1200" dirty="0"/>
          </a:p>
          <a:p>
            <a:pPr marL="0" indent="0" algn="l">
              <a:lnSpc>
                <a:spcPts val="3860"/>
              </a:lnSpc>
              <a:spcAft>
                <a:spcPts val="1200"/>
              </a:spcAft>
              <a:buFont typeface="Arial" charset="0"/>
              <a:buNone/>
            </a:pPr>
            <a:r>
              <a:rPr lang="es-ES" sz="1200" dirty="0"/>
              <a:t>Si no hay nadie disponible para hacer esto con formación y equipo, la opción es no hacer nada más que desenchufar el dispositivo y apagarlo, con lo que se pierden las pruebas potenciales pero se protege lo que ya hay de cualquier peligro.</a:t>
            </a:r>
          </a:p>
          <a:p>
            <a:pPr marL="0" indent="0" algn="l">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58</a:t>
            </a:fld>
            <a:endParaRPr lang="es-ES" altLang="en-US"/>
          </a:p>
        </p:txBody>
      </p:sp>
    </p:spTree>
    <p:extLst>
      <p:ext uri="{BB962C8B-B14F-4D97-AF65-F5344CB8AC3E}">
        <p14:creationId xmlns:p14="http://schemas.microsoft.com/office/powerpoint/2010/main" val="157579962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Bef>
                <a:spcPts val="0"/>
              </a:spcBef>
            </a:pPr>
            <a:r>
              <a:rPr lang="es-ES" b="0" i="0" dirty="0">
                <a:solidFill>
                  <a:srgbClr val="333333"/>
                </a:solidFill>
                <a:effectLst/>
                <a:latin typeface="Din-Light"/>
              </a:rPr>
              <a:t>Esta es un área difícil de abordar en una sola diapositiva: lo ideal sería apagar el dispositivo, lo que no supondría ningún cambio aparte del apagado.</a:t>
            </a:r>
          </a:p>
          <a:p>
            <a:pPr>
              <a:lnSpc>
                <a:spcPct val="150000"/>
              </a:lnSpc>
              <a:spcBef>
                <a:spcPts val="0"/>
              </a:spcBef>
            </a:pPr>
            <a:r>
              <a:rPr lang="es-ES" b="0" i="0" dirty="0">
                <a:solidFill>
                  <a:srgbClr val="333333"/>
                </a:solidFill>
                <a:effectLst/>
                <a:latin typeface="Din-Light"/>
              </a:rPr>
              <a:t>Sin embargo, algunos dispositivos (especialmente los </a:t>
            </a:r>
            <a:r>
              <a:rPr lang="es-ES" b="0" i="0" dirty="0" err="1">
                <a:solidFill>
                  <a:srgbClr val="333333"/>
                </a:solidFill>
                <a:effectLst/>
                <a:latin typeface="Din-Light"/>
              </a:rPr>
              <a:t>iPhones</a:t>
            </a:r>
            <a:r>
              <a:rPr lang="es-ES" b="0" i="0" dirty="0">
                <a:solidFill>
                  <a:srgbClr val="333333"/>
                </a:solidFill>
                <a:effectLst/>
                <a:latin typeface="Din-Light"/>
              </a:rPr>
              <a:t>) tienen un sistema de seguridad que hace que, si el dispositivo está completamente apagado, sea mucho más difícil encenderlo sin un código de acceso que saltarse el código cuando está encendido. Así que mantener ciertos dispositivos encendidos es beneficioso.</a:t>
            </a:r>
          </a:p>
          <a:p>
            <a:pPr>
              <a:lnSpc>
                <a:spcPct val="150000"/>
              </a:lnSpc>
              <a:spcBef>
                <a:spcPts val="0"/>
              </a:spcBef>
            </a:pPr>
            <a:r>
              <a:rPr lang="es-ES" b="0" i="0" dirty="0">
                <a:solidFill>
                  <a:srgbClr val="333333"/>
                </a:solidFill>
                <a:effectLst/>
                <a:latin typeface="Din-Light"/>
              </a:rPr>
              <a:t>Por lo tanto, tenemos que aislarlos de la red: GSM, Wifi, BT y GPS. Para ello se suelen utilizar las bolsas </a:t>
            </a:r>
            <a:r>
              <a:rPr lang="es-ES" b="0" i="0" dirty="0" err="1">
                <a:solidFill>
                  <a:srgbClr val="333333"/>
                </a:solidFill>
                <a:effectLst/>
                <a:latin typeface="Din-Light"/>
              </a:rPr>
              <a:t>faraday</a:t>
            </a:r>
            <a:r>
              <a:rPr lang="es-ES" b="0" i="0" dirty="0">
                <a:solidFill>
                  <a:srgbClr val="333333"/>
                </a:solidFill>
                <a:effectLst/>
                <a:latin typeface="Din-Light"/>
              </a:rPr>
              <a:t> y el modo avión.</a:t>
            </a:r>
          </a:p>
          <a:p>
            <a:pPr>
              <a:lnSpc>
                <a:spcPct val="150000"/>
              </a:lnSpc>
              <a:spcBef>
                <a:spcPts val="0"/>
              </a:spcBef>
            </a:pPr>
            <a:endParaRPr lang="es-ES" b="1" i="0" dirty="0">
              <a:solidFill>
                <a:srgbClr val="333333"/>
              </a:solidFill>
              <a:effectLst/>
              <a:latin typeface="Din-Light"/>
            </a:endParaRPr>
          </a:p>
          <a:p>
            <a:pPr>
              <a:lnSpc>
                <a:spcPct val="150000"/>
              </a:lnSpc>
              <a:spcBef>
                <a:spcPts val="0"/>
              </a:spcBef>
            </a:pPr>
            <a:r>
              <a:rPr lang="es-ES" dirty="0"/>
              <a:t>Las </a:t>
            </a:r>
            <a:r>
              <a:rPr lang="es-ES" b="1" i="0" dirty="0">
                <a:solidFill>
                  <a:srgbClr val="333333"/>
                </a:solidFill>
                <a:effectLst/>
                <a:latin typeface="Din-Light"/>
              </a:rPr>
              <a:t>bolsas </a:t>
            </a:r>
            <a:r>
              <a:rPr lang="es-ES" b="1" i="0" dirty="0" err="1">
                <a:solidFill>
                  <a:srgbClr val="333333"/>
                </a:solidFill>
                <a:effectLst/>
                <a:latin typeface="Din-Light"/>
              </a:rPr>
              <a:t>faraday</a:t>
            </a:r>
            <a:r>
              <a:rPr lang="es-ES" b="0" i="0" dirty="0">
                <a:solidFill>
                  <a:srgbClr val="333333"/>
                </a:solidFill>
                <a:effectLst/>
                <a:latin typeface="Din-Light"/>
              </a:rPr>
              <a:t>, llamadas así por el inventor de la jaula de Faraday, bloquean las señales de radiofrecuencia que se envían y reciben en un dispositivo electrónico como un teléfono móvil, una llave de coche o un ordenador portátil.</a:t>
            </a:r>
          </a:p>
          <a:p>
            <a:pPr algn="l"/>
            <a:r>
              <a:rPr lang="es-ES" b="0" i="0" dirty="0">
                <a:solidFill>
                  <a:srgbClr val="333333"/>
                </a:solidFill>
                <a:effectLst/>
                <a:latin typeface="Din-Light"/>
              </a:rPr>
              <a:t>Los dispositivos como los teléfonos inteligentes se conectan a las redes telefónicas a través de señales inalámbricas, pero también tienen otras capacidades de conexión inalámbrica como Bluetooth o redes </a:t>
            </a:r>
            <a:r>
              <a:rPr lang="es-ES" b="0" i="0" dirty="0" err="1">
                <a:solidFill>
                  <a:srgbClr val="333333"/>
                </a:solidFill>
                <a:effectLst/>
                <a:latin typeface="Din-Light"/>
              </a:rPr>
              <a:t>Wi</a:t>
            </a:r>
            <a:r>
              <a:rPr lang="es-ES" b="0" i="0" dirty="0">
                <a:solidFill>
                  <a:srgbClr val="333333"/>
                </a:solidFill>
                <a:effectLst/>
                <a:latin typeface="Din-Light"/>
              </a:rPr>
              <a:t>-Fi inalámbricas como el estándar 802.11b/g/n. Incluso con las características de seguridad estándar en un dispositivo inteligente, todavía pueden ser susceptibles de sufrir un ataque desde una fuente externa para alterar, borrar o incluso añadir pruebas al teléfono o a otro dispositivo.</a:t>
            </a:r>
          </a:p>
          <a:p>
            <a:pPr algn="l"/>
            <a:r>
              <a:rPr lang="es-ES" b="0" i="0" dirty="0">
                <a:solidFill>
                  <a:srgbClr val="333333"/>
                </a:solidFill>
                <a:effectLst/>
                <a:latin typeface="Din-Light"/>
              </a:rPr>
              <a:t>Las bolsas de Faraday, al igual que la jaula de Faraday, son una unidad cerrada y sellada que impide el envío y la recepción de señales gracias al material del que está hecha la bolsa. Esto es importante en los casos de dispositivos confiscados en los que los datos que contienen se utilizan como prueba en los tribunales, ya que la bolsa de Faraday garantizará que no se hayan manipulado.</a:t>
            </a:r>
          </a:p>
          <a:p>
            <a:pPr algn="l"/>
            <a:endParaRPr lang="es-ES" b="0" i="0" dirty="0">
              <a:solidFill>
                <a:srgbClr val="333333"/>
              </a:solidFill>
              <a:effectLst/>
              <a:latin typeface="Din-Light"/>
            </a:endParaRPr>
          </a:p>
          <a:p>
            <a:pPr algn="l"/>
            <a:r>
              <a:rPr lang="es-ES" dirty="0"/>
              <a:t>El </a:t>
            </a:r>
            <a:r>
              <a:rPr lang="es-ES" b="1" i="0" dirty="0">
                <a:solidFill>
                  <a:srgbClr val="404040"/>
                </a:solidFill>
                <a:effectLst/>
                <a:latin typeface="Roboto" panose="02000000000000000000" pitchFamily="2" charset="0"/>
              </a:rPr>
              <a:t>Modo avión</a:t>
            </a:r>
            <a:r>
              <a:rPr lang="es-ES" b="0" i="0" dirty="0">
                <a:solidFill>
                  <a:srgbClr val="404040"/>
                </a:solidFill>
                <a:effectLst/>
                <a:latin typeface="Roboto" panose="02000000000000000000" pitchFamily="2" charset="0"/>
              </a:rPr>
              <a:t> desactiva las mismas funciones de hardware. Estos incluyen:</a:t>
            </a:r>
          </a:p>
          <a:p>
            <a:pPr algn="l">
              <a:buFont typeface="Arial" panose="020B0604020202020204" pitchFamily="34" charset="0"/>
              <a:buChar char="•"/>
            </a:pPr>
            <a:r>
              <a:rPr lang="es-ES" b="1" i="0" dirty="0">
                <a:solidFill>
                  <a:srgbClr val="404040"/>
                </a:solidFill>
                <a:effectLst/>
                <a:latin typeface="Roboto" panose="02000000000000000000" pitchFamily="2" charset="0"/>
              </a:rPr>
              <a:t>Telefonía móvil</a:t>
            </a:r>
            <a:r>
              <a:rPr lang="es-ES" b="0" i="0" dirty="0">
                <a:solidFill>
                  <a:srgbClr val="404040"/>
                </a:solidFill>
                <a:effectLst/>
                <a:latin typeface="Roboto" panose="02000000000000000000" pitchFamily="2" charset="0"/>
              </a:rPr>
              <a:t>: Su dispositivo dejará de comunicarse con las torres de telefonía móvil. No podrá enviar ni recibir nada que dependa de los datos móviles, desde las llamadas de voz hasta los mensajes SMS y los datos de telefonía móvil.</a:t>
            </a:r>
          </a:p>
          <a:p>
            <a:pPr algn="l">
              <a:buFont typeface="Arial" panose="020B0604020202020204" pitchFamily="34" charset="0"/>
              <a:buChar char="•"/>
            </a:pPr>
            <a:r>
              <a:rPr lang="es-ES" b="1" i="0" dirty="0" err="1">
                <a:solidFill>
                  <a:srgbClr val="404040"/>
                </a:solidFill>
                <a:effectLst/>
                <a:latin typeface="Roboto" panose="02000000000000000000" pitchFamily="2" charset="0"/>
              </a:rPr>
              <a:t>Wi</a:t>
            </a:r>
            <a:r>
              <a:rPr lang="es-ES" b="1" i="0" dirty="0">
                <a:solidFill>
                  <a:srgbClr val="404040"/>
                </a:solidFill>
                <a:effectLst/>
                <a:latin typeface="Roboto" panose="02000000000000000000" pitchFamily="2" charset="0"/>
              </a:rPr>
              <a:t>-Fi</a:t>
            </a:r>
            <a:r>
              <a:rPr lang="es-ES" b="0" i="0" dirty="0">
                <a:solidFill>
                  <a:srgbClr val="404040"/>
                </a:solidFill>
                <a:effectLst/>
                <a:latin typeface="Roboto" panose="02000000000000000000" pitchFamily="2" charset="0"/>
              </a:rPr>
              <a:t>: El teléfono dejará de buscar redes </a:t>
            </a:r>
            <a:r>
              <a:rPr lang="es-ES" b="0" i="0" dirty="0" err="1">
                <a:solidFill>
                  <a:srgbClr val="404040"/>
                </a:solidFill>
                <a:effectLst/>
                <a:latin typeface="Roboto" panose="02000000000000000000" pitchFamily="2" charset="0"/>
              </a:rPr>
              <a:t>Wi</a:t>
            </a:r>
            <a:r>
              <a:rPr lang="es-ES" b="0" i="0" dirty="0">
                <a:solidFill>
                  <a:srgbClr val="404040"/>
                </a:solidFill>
                <a:effectLst/>
                <a:latin typeface="Roboto" panose="02000000000000000000" pitchFamily="2" charset="0"/>
              </a:rPr>
              <a:t>-Fi cercanas y de intentar unirse a ellas. Si ya se ha conectado a una red </a:t>
            </a:r>
            <a:r>
              <a:rPr lang="es-ES" b="0" i="0" dirty="0" err="1">
                <a:solidFill>
                  <a:srgbClr val="404040"/>
                </a:solidFill>
                <a:effectLst/>
                <a:latin typeface="Roboto" panose="02000000000000000000" pitchFamily="2" charset="0"/>
              </a:rPr>
              <a:t>Wi</a:t>
            </a:r>
            <a:r>
              <a:rPr lang="es-ES" b="0" i="0" dirty="0">
                <a:solidFill>
                  <a:srgbClr val="404040"/>
                </a:solidFill>
                <a:effectLst/>
                <a:latin typeface="Roboto" panose="02000000000000000000" pitchFamily="2" charset="0"/>
              </a:rPr>
              <a:t>-Fi, se desconectará.</a:t>
            </a:r>
          </a:p>
          <a:p>
            <a:pPr algn="l">
              <a:buFont typeface="Arial" panose="020B0604020202020204" pitchFamily="34" charset="0"/>
              <a:buChar char="•"/>
            </a:pPr>
            <a:r>
              <a:rPr lang="es-ES" b="1" i="0" dirty="0">
                <a:solidFill>
                  <a:srgbClr val="404040"/>
                </a:solidFill>
                <a:effectLst/>
                <a:latin typeface="Roboto" panose="02000000000000000000" pitchFamily="2" charset="0"/>
              </a:rPr>
              <a:t>Bluetooth</a:t>
            </a:r>
            <a:r>
              <a:rPr lang="es-ES" b="0" i="0" dirty="0">
                <a:solidFill>
                  <a:srgbClr val="404040"/>
                </a:solidFill>
                <a:effectLst/>
                <a:latin typeface="Roboto" panose="02000000000000000000" pitchFamily="2" charset="0"/>
              </a:rPr>
              <a:t>: El modo avión desactiva el Bluetooth, una tecnología de comunicación inalámbrica que la mayoría de la gente asocia con los auriculares inalámbricos. Sin embargo, la tecnología </a:t>
            </a:r>
            <a:r>
              <a:rPr lang="es-ES" b="0" i="0" u="sng" dirty="0">
                <a:solidFill>
                  <a:srgbClr val="1D55A9"/>
                </a:solidFill>
                <a:effectLst/>
                <a:latin typeface="Roboto" panose="02000000000000000000" pitchFamily="2" charset="0"/>
                <a:hlinkClick r:id="rId3"/>
              </a:rPr>
              <a:t>Bluetooth</a:t>
            </a:r>
            <a:r>
              <a:rPr lang="es-ES" b="0" i="0" dirty="0">
                <a:solidFill>
                  <a:srgbClr val="404040"/>
                </a:solidFill>
                <a:effectLst/>
                <a:latin typeface="Roboto" panose="02000000000000000000" pitchFamily="2" charset="0"/>
              </a:rPr>
              <a:t>  puede utilizarse para muchas otras cosas, como los teclados y ratones.</a:t>
            </a:r>
          </a:p>
          <a:p>
            <a:pPr algn="l">
              <a:buFont typeface="Arial" panose="020B0604020202020204" pitchFamily="34" charset="0"/>
              <a:buChar char="•"/>
            </a:pPr>
            <a:r>
              <a:rPr lang="es-ES" b="1" i="0" dirty="0">
                <a:solidFill>
                  <a:srgbClr val="404040"/>
                </a:solidFill>
                <a:effectLst/>
                <a:latin typeface="Roboto" panose="02000000000000000000" pitchFamily="2" charset="0"/>
              </a:rPr>
              <a:t>GPS</a:t>
            </a:r>
            <a:r>
              <a:rPr lang="es-ES" b="0" i="0" dirty="0">
                <a:solidFill>
                  <a:srgbClr val="404040"/>
                </a:solidFill>
                <a:effectLst/>
                <a:latin typeface="Roboto" panose="02000000000000000000" pitchFamily="2" charset="0"/>
              </a:rPr>
              <a:t>: El modo avión también desactiva las funciones de recepción del GPS, pero solo en algunos dispositivos. Esto es un poco confuso e incoherente. En teoría, el GPS es diferente a todas las demás tecnologías aquí </a:t>
            </a:r>
            <a:r>
              <a:rPr lang="es-ES" b="0" i="0" dirty="0" err="1">
                <a:solidFill>
                  <a:srgbClr val="404040"/>
                </a:solidFill>
                <a:effectLst/>
                <a:latin typeface="Roboto" panose="02000000000000000000" pitchFamily="2" charset="0"/>
              </a:rPr>
              <a:t>presentes:</a:t>
            </a:r>
            <a:r>
              <a:rPr lang="es-ES" b="0" i="0" u="sng" dirty="0" err="1">
                <a:solidFill>
                  <a:srgbClr val="1D55A9"/>
                </a:solidFill>
                <a:effectLst/>
                <a:latin typeface="Roboto" panose="02000000000000000000" pitchFamily="2" charset="0"/>
                <a:hlinkClick r:id="rId4"/>
              </a:rPr>
              <a:t>un</a:t>
            </a:r>
            <a:r>
              <a:rPr lang="es-ES" b="0" i="0" u="sng" dirty="0">
                <a:solidFill>
                  <a:srgbClr val="1D55A9"/>
                </a:solidFill>
                <a:effectLst/>
                <a:latin typeface="Roboto" panose="02000000000000000000" pitchFamily="2" charset="0"/>
                <a:hlinkClick r:id="rId4"/>
              </a:rPr>
              <a:t> dispositivo con el GPS activado solo escucha las señales de GPS que </a:t>
            </a:r>
            <a:r>
              <a:rPr lang="es-ES" b="0" i="0" u="sng" dirty="0" err="1">
                <a:solidFill>
                  <a:srgbClr val="1D55A9"/>
                </a:solidFill>
                <a:effectLst/>
                <a:latin typeface="Roboto" panose="02000000000000000000" pitchFamily="2" charset="0"/>
                <a:hlinkClick r:id="rId4"/>
              </a:rPr>
              <a:t>recibe,</a:t>
            </a:r>
            <a:r>
              <a:rPr lang="es-ES" b="0" i="0" dirty="0" err="1">
                <a:solidFill>
                  <a:srgbClr val="404040"/>
                </a:solidFill>
                <a:effectLst/>
                <a:latin typeface="Roboto" panose="02000000000000000000" pitchFamily="2" charset="0"/>
              </a:rPr>
              <a:t>no</a:t>
            </a:r>
            <a:r>
              <a:rPr lang="es-ES" b="0" i="0" dirty="0">
                <a:solidFill>
                  <a:srgbClr val="404040"/>
                </a:solidFill>
                <a:effectLst/>
                <a:latin typeface="Roboto" panose="02000000000000000000" pitchFamily="2" charset="0"/>
              </a:rPr>
              <a:t> transmite ninguna señal. Sin embargo, algunos reglamentos de aeronaves no permiten el uso de funciones de recepción de GPS por el motivo que sea.</a:t>
            </a:r>
          </a:p>
          <a:p>
            <a:pPr algn="l"/>
            <a:endParaRPr lang="es-ES" b="0" i="0" dirty="0">
              <a:solidFill>
                <a:srgbClr val="333333"/>
              </a:solidFill>
              <a:effectLst/>
              <a:latin typeface="Din-Light"/>
            </a:endParaRPr>
          </a:p>
          <a:p>
            <a:pPr>
              <a:lnSpc>
                <a:spcPct val="150000"/>
              </a:lnSpc>
              <a:spcBef>
                <a:spcPts val="0"/>
              </a:spcBef>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59</a:t>
            </a:fld>
            <a:endParaRPr lang="es-ES" altLang="en-US"/>
          </a:p>
        </p:txBody>
      </p:sp>
    </p:spTree>
    <p:extLst>
      <p:ext uri="{BB962C8B-B14F-4D97-AF65-F5344CB8AC3E}">
        <p14:creationId xmlns:p14="http://schemas.microsoft.com/office/powerpoint/2010/main" val="1654945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El formador debe tener una serie de artículos de base tecnológica y repartirlos por la sala de formación.</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Deben interactuar con los delegados para preguntarles [a] qué creen que es y [b] si podría contener pruebas electrónicas</a:t>
            </a: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A lo largo de la presentación, el formador puede seguir refiriéndose a los dispositivos cuando hable de datos y pruebas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a:t>
            </a:fld>
            <a:endParaRPr lang="es-ES" altLang="en-US"/>
          </a:p>
        </p:txBody>
      </p:sp>
    </p:spTree>
    <p:extLst>
      <p:ext uri="{BB962C8B-B14F-4D97-AF65-F5344CB8AC3E}">
        <p14:creationId xmlns:p14="http://schemas.microsoft.com/office/powerpoint/2010/main" val="9551894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Antes de adentrarnos en el tema de Internet, tenemos que aclarar lo que es una red y lo que la compone, lo cual es importante para poder entender el funcionamiento de Internet.</a:t>
            </a:r>
          </a:p>
          <a:p>
            <a:endParaRPr lang="es-ES" dirty="0"/>
          </a:p>
          <a:p>
            <a:r>
              <a:rPr lang="es-ES" dirty="0"/>
              <a:t>El formador debería iniciar esta sesión con una pregunta abierta a los delegados, dedicando un poco de tiempo a intentar que describan lo que creen que es la ciberdelincuencia.</a:t>
            </a:r>
          </a:p>
          <a:p>
            <a:endParaRPr lang="es-ES" dirty="0"/>
          </a:p>
          <a:p>
            <a:r>
              <a:rPr lang="es-ES" dirty="0"/>
              <a:t>Puede hacerse en un foro abierto o en grupos más pequeños. La idea es obtener una definición sencilla de lo que es.</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solidFill>
                  <a:prstClr val="black"/>
                </a:solidFill>
              </a:rPr>
              <a:pPr/>
              <a:t>60</a:t>
            </a:fld>
            <a:endParaRPr lang="es-ES">
              <a:solidFill>
                <a:prstClr val="black"/>
              </a:solidFill>
            </a:endParaRPr>
          </a:p>
        </p:txBody>
      </p:sp>
    </p:spTree>
    <p:extLst>
      <p:ext uri="{BB962C8B-B14F-4D97-AF65-F5344CB8AC3E}">
        <p14:creationId xmlns:p14="http://schemas.microsoft.com/office/powerpoint/2010/main" val="25488484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09ADFBB1-7B02-4717-AEA4-A0D2A92F6065}" type="slidenum">
              <a:rPr lang="en-GB" smtClean="0"/>
              <a:t>61</a:t>
            </a:fld>
            <a:endParaRPr lang="es-ES"/>
          </a:p>
        </p:txBody>
      </p:sp>
    </p:spTree>
    <p:extLst>
      <p:ext uri="{BB962C8B-B14F-4D97-AF65-F5344CB8AC3E}">
        <p14:creationId xmlns:p14="http://schemas.microsoft.com/office/powerpoint/2010/main" val="23853444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r>
              <a:rPr lang="es-ES" sz="1200" dirty="0"/>
              <a:t>La ciencia forense no es nueva: hemos tenido muchas disciplinas que se incluyen en las ciencias forenses</a:t>
            </a:r>
          </a:p>
          <a:p>
            <a:pPr marL="0" indent="0" algn="just">
              <a:lnSpc>
                <a:spcPts val="3860"/>
              </a:lnSpc>
              <a:spcAft>
                <a:spcPts val="1200"/>
              </a:spcAft>
              <a:buFont typeface="Arial" charset="0"/>
              <a:buNone/>
            </a:pPr>
            <a:r>
              <a:rPr lang="es-ES" sz="1200" dirty="0"/>
              <a:t>Ciencia forense = </a:t>
            </a:r>
            <a:r>
              <a:rPr lang="es-ES" b="0" i="0" dirty="0">
                <a:solidFill>
                  <a:srgbClr val="222222"/>
                </a:solidFill>
                <a:effectLst/>
                <a:latin typeface="arial" panose="020B0604020202020204" pitchFamily="34" charset="0"/>
              </a:rPr>
              <a:t>pruebas o técnicas científicas utilizadas en relación con la detección de delitos</a:t>
            </a:r>
            <a:endParaRPr lang="es-ES" sz="1200" b="0" i="0" dirty="0">
              <a:solidFill>
                <a:srgbClr val="222222"/>
              </a:solidFill>
              <a:effectLst/>
              <a:latin typeface="arial" panose="020B0604020202020204" pitchFamily="34" charset="0"/>
            </a:endParaRPr>
          </a:p>
          <a:p>
            <a:pPr marL="0" indent="0" algn="just">
              <a:lnSpc>
                <a:spcPts val="3860"/>
              </a:lnSpc>
              <a:spcAft>
                <a:spcPts val="1200"/>
              </a:spcAft>
              <a:buFont typeface="Arial" charset="0"/>
              <a:buNone/>
            </a:pPr>
            <a:endParaRPr lang="es-ES" sz="1200" b="0" i="0" dirty="0">
              <a:solidFill>
                <a:srgbClr val="222222"/>
              </a:solidFill>
              <a:effectLst/>
              <a:latin typeface="arial" panose="020B0604020202020204" pitchFamily="34" charset="0"/>
            </a:endParaRPr>
          </a:p>
          <a:p>
            <a:pPr marL="0" indent="0" algn="just">
              <a:lnSpc>
                <a:spcPts val="3860"/>
              </a:lnSpc>
              <a:spcAft>
                <a:spcPts val="1200"/>
              </a:spcAft>
              <a:buFont typeface="Arial" charset="0"/>
              <a:buNone/>
            </a:pPr>
            <a:r>
              <a:rPr lang="es-ES" sz="1200" b="0" i="0" dirty="0">
                <a:solidFill>
                  <a:srgbClr val="222222"/>
                </a:solidFill>
                <a:effectLst/>
                <a:latin typeface="arial" panose="020B0604020202020204" pitchFamily="34" charset="0"/>
              </a:rPr>
              <a:t>La ciencia forense digital es una de las más recientes, ya que no se ha generalizado hasta principios o mediados de la década de 1990. Antes ya existían los ordenadores, pero poca gente los utilizaba como prueba.</a:t>
            </a:r>
          </a:p>
          <a:p>
            <a:pPr marL="0" indent="0" algn="just">
              <a:lnSpc>
                <a:spcPts val="3860"/>
              </a:lnSpc>
              <a:spcAft>
                <a:spcPts val="1200"/>
              </a:spcAft>
              <a:buFont typeface="Arial" charset="0"/>
              <a:buNone/>
            </a:pPr>
            <a:r>
              <a:rPr lang="es-ES" sz="1200" b="0" i="0" dirty="0">
                <a:solidFill>
                  <a:srgbClr val="222222"/>
                </a:solidFill>
                <a:effectLst/>
                <a:latin typeface="arial" panose="020B0604020202020204" pitchFamily="34" charset="0"/>
              </a:rPr>
              <a:t>Cuando se inició la ciencia forense digital, al igual que todas las demás ciencias forenses anteriores, hubo que establecer normas y estándares para que proporcionasen pruebas aceptables que los tribunales aceptasen.</a:t>
            </a:r>
            <a:endParaRPr lang="es-ES" sz="1200" dirty="0"/>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62</a:t>
            </a:fld>
            <a:endParaRPr lang="es-ES" altLang="en-US"/>
          </a:p>
        </p:txBody>
      </p:sp>
    </p:spTree>
    <p:extLst>
      <p:ext uri="{BB962C8B-B14F-4D97-AF65-F5344CB8AC3E}">
        <p14:creationId xmlns:p14="http://schemas.microsoft.com/office/powerpoint/2010/main" val="25956279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En el mundo real nos encontramos con el lugar del delito que hay que asegurar, aunque no estoy muy seguro de lo que hizo el colega de esta foto ;)</a:t>
            </a:r>
          </a:p>
          <a:p>
            <a:endParaRPr lang="es-ES" baseline="0" noProof="0" dirty="0"/>
          </a:p>
          <a:p>
            <a:r>
              <a:rPr lang="es-ES" noProof="0" dirty="0"/>
              <a:t>En el mundo de la ciencia forense digital también nos podemos encontrar con un lugar del delito similar. Así que los investigadores necesitan asegurar dicho lugar de la misma manera que lo harían en la ciencia forense tradicional. Pero en nuestro mundo de ciencia forense digital también nos podemos encontrar con otro lugar del delito [clic]. Un sistema informático puede ser utilizado para cometer un delito. Esto lo convierte en una prueba valiosa para nuestro caso. Pero aunque el ordenador no se haya utilizado para cometer el delito, puede contener información importante sobre este, la fase de preparación del delito, hojas de cálculo de cuentas documentales, relaciones de chat entre la víctima y el sospechoso u otras circunstancias que tengan que ver con el delito</a:t>
            </a:r>
          </a:p>
          <a:p>
            <a:endParaRPr lang="es-ES" sz="1200" baseline="0" noProof="0" dirty="0"/>
          </a:p>
          <a:p>
            <a:r>
              <a:rPr lang="es-ES" noProof="0" dirty="0"/>
              <a:t>Lleve siempre los guantes cuando asegure el lugar del delito: este viejo principio de la ciencia forense tradicional también es válido para la ciencia forense digital. De la misma manera que no querría dejar sus propias huellas dactilares y su ADN en el arma utilizada para cometer un delito, tampoco querría hacerlo en una prueba digital como un disco duro.</a:t>
            </a:r>
          </a:p>
          <a:p>
            <a:endParaRPr lang="es-ES" sz="1200" baseline="0" noProof="0"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s-ES" baseline="0" noProof="0" dirty="0"/>
              <a:t>Es entonces cuando entran en juego los bloqueadores de escritura. Existen diferentes tipos de bloqueadores de escritura. Algunos de ellos son simplemente pequeñas piezas de software que intentan desactivar el acceso de escritura a un disco (bloqueadores de escritura por software). Y algunos de ellos son dispositivos de hardware reales que desactivan físicamente la señal que es responsable de enviar los comandos de escritura a un disco duro (bloqueadores de escritura de hardware). En esta imagen se puede ver un bloqueador de escritura de hardware de la empresa </a:t>
            </a:r>
            <a:r>
              <a:rPr lang="es-ES" baseline="0" noProof="0" dirty="0" err="1"/>
              <a:t>Tableau</a:t>
            </a:r>
            <a:r>
              <a:rPr lang="es-ES" baseline="0" noProof="0" dirty="0"/>
              <a:t>. Hay otros de empresas como </a:t>
            </a:r>
            <a:r>
              <a:rPr lang="es-ES" baseline="0" noProof="0" dirty="0" err="1"/>
              <a:t>Wiebetech</a:t>
            </a:r>
            <a:r>
              <a:rPr lang="es-ES" baseline="0" noProof="0" dirty="0"/>
              <a:t> o </a:t>
            </a:r>
            <a:r>
              <a:rPr lang="es-ES" baseline="0" noProof="0" dirty="0" err="1"/>
              <a:t>MyKey</a:t>
            </a:r>
            <a:r>
              <a:rPr lang="es-ES" baseline="0" noProof="0" dirty="0"/>
              <a:t> Technologies. Todos tienen en común que disponen de unos puertos para conectar un disco duro de origen (la prueba) y otros puertos para conectar el bloqueador de escritura a la máquina forense del examinador. </a:t>
            </a:r>
            <a:endParaRPr lang="es-ES" noProof="0" dirty="0"/>
          </a:p>
          <a:p>
            <a:endParaRPr lang="es-ES" sz="1200" baseline="0" noProof="0" dirty="0"/>
          </a:p>
          <a:p>
            <a:r>
              <a:rPr lang="es-ES" noProof="0" dirty="0"/>
              <a:t>En la ciencia forense tradicional, los investigadores del lugar del delito pueden encontrar y asegurar huellas, fibras, ADN y otros rastros como pruebas que pueden conducir al sospechoso. También se pueden encontrar indicios muy similares en fuentes digitales: sitios web que el sospechoso ha visitado, documentos que ha creado, imágenes que ha abierto o incluso rastros de un atacante que ha entrado en un sistema. Al igual que el ADN en la ciencia forense tradicional, algunos rastros digitales tampoco se ven con facilidad y es necesario aplicar técnicas especiales para extraer de ellos el contenido probatorio. [clic] Un ejemplo de ello son los fragmentos de archivos en áreas no asignadas de los discos. A veces, los examinadores forenses tienen que ahondar en las estructuras de los discos, los sistemas de archivos, los espacios libres y las estructuras de datos propias para encontrar las pruebas que necesita para la celebración del juicio.</a:t>
            </a:r>
            <a:endParaRPr lang="es-ES" sz="1200" baseline="0" noProof="0" dirty="0"/>
          </a:p>
          <a:p>
            <a:endParaRPr lang="es-ES" sz="1200" baseline="0" noProof="0" dirty="0"/>
          </a:p>
          <a:p>
            <a:r>
              <a:rPr lang="es-ES" dirty="0"/>
              <a:t>He aquí otro ejemplo de las similitudes entre las ciencias forenses tradicionales y la ciencia forense digital. Cuando los investigadores encuentran huellas dactilares en un objeto utilizado en un delito, escanean su base de datos para encontrar exactamente la misma huella. Si tienen éxito en su búsqueda, pueden afirmar con seguridad que dicha huella dactilar pertenece a una persona concreta de su base de datos. En la ciencia forense digital existe una forma similar de comparar y encontrar ciertos archivos y demostrar que el archivo que se buscaba y el que se ha encontrado son exactamente iguales. Tal vez algunos de ustedes hayan oído hablar de estos métodos. ¿Alguien tiene alguna idea?</a:t>
            </a:r>
          </a:p>
          <a:p>
            <a:endParaRPr lang="es-ES" baseline="0" dirty="0"/>
          </a:p>
          <a:p>
            <a:r>
              <a:rPr lang="es-ES" dirty="0"/>
              <a:t>¿Tal vez ahora? </a:t>
            </a:r>
            <a:r>
              <a:rPr lang="es-ES" dirty="0" err="1"/>
              <a:t>Hashing</a:t>
            </a:r>
            <a:r>
              <a:rPr lang="es-ES" dirty="0"/>
              <a:t> es el término que estaba buscando. En un análisis de hash, el examinador forense calcula las sumas de hash de un archivo o un disco. MD5, SHA-1, SHA-256, etc. son algunos de los ejemplos más comunes de algoritmos hash criptográficos. Una vez calculado este valor hash, que básicamente es una larga cadena de números y letras, es exclusivo del contenido de este archivo. Ningún otro archivo tendrá el mismo valor hash salvo que tenga exactamente el mismo contenido. Por eso los examinadores pueden utilizar los valores hash para buscar archivos notables y para verificar si el contenido de una copia forense de un disco duro es el mismo que el del disco duro original.</a:t>
            </a:r>
          </a:p>
          <a:p>
            <a:endParaRPr lang="es-ES" baseline="0" dirty="0"/>
          </a:p>
          <a:p>
            <a:r>
              <a:rPr lang="es-ES" dirty="0"/>
              <a:t>En términos de probabilidad: ¿Qué probabilidad creen que hay de que dos personas tengan la misma huella dactilar? … ¡</a:t>
            </a:r>
            <a:r>
              <a:rPr lang="es-ES" sz="1200" b="1" i="0" u="none" strike="noStrike" kern="1200" baseline="0" dirty="0">
                <a:solidFill>
                  <a:schemeClr val="tx1"/>
                </a:solidFill>
                <a:latin typeface="+mn-lt"/>
              </a:rPr>
              <a:t>1 entre 64.000 millones</a:t>
            </a:r>
            <a:r>
              <a:rPr lang="es-ES" sz="1200" b="0" i="0" u="none" strike="noStrike" kern="1200" baseline="0" dirty="0">
                <a:solidFill>
                  <a:schemeClr val="tx1"/>
                </a:solidFill>
                <a:latin typeface="+mn-lt"/>
              </a:rPr>
              <a:t>! </a:t>
            </a:r>
            <a:r>
              <a:rPr lang="es-ES" dirty="0"/>
              <a:t>[clic]</a:t>
            </a:r>
            <a:r>
              <a:rPr lang="es-ES" sz="1200" b="0" i="0" u="none" strike="noStrike" kern="1200" baseline="0" dirty="0">
                <a:solidFill>
                  <a:schemeClr val="tx1"/>
                </a:solidFill>
                <a:latin typeface="+mn-lt"/>
              </a:rPr>
              <a:t> ¿Y qué probabilidad dirían ustedes que tienen de ganar la categoría más alta en la lotería del </a:t>
            </a:r>
            <a:r>
              <a:rPr lang="es-ES" sz="1200" b="0" i="0" u="none" strike="noStrike" kern="1200" baseline="0" dirty="0" err="1">
                <a:solidFill>
                  <a:schemeClr val="tx1"/>
                </a:solidFill>
                <a:latin typeface="+mn-lt"/>
              </a:rPr>
              <a:t>Euromillón</a:t>
            </a:r>
            <a:r>
              <a:rPr lang="es-ES" sz="1200" b="0" i="0" u="none" strike="noStrike" kern="1200" baseline="0" dirty="0">
                <a:solidFill>
                  <a:schemeClr val="tx1"/>
                </a:solidFill>
                <a:latin typeface="+mn-lt"/>
              </a:rPr>
              <a:t>? … ¡</a:t>
            </a:r>
            <a:r>
              <a:rPr lang="es-ES" sz="1200" b="1" i="0" u="none" strike="noStrike" kern="1200" baseline="0" dirty="0">
                <a:solidFill>
                  <a:schemeClr val="tx1"/>
                </a:solidFill>
                <a:latin typeface="+mn-lt"/>
              </a:rPr>
              <a:t>1 entre 116 millones!  </a:t>
            </a:r>
            <a:r>
              <a:rPr lang="es-ES" sz="1200" b="0" i="0" u="none" strike="noStrike" kern="1200" baseline="0" dirty="0">
                <a:solidFill>
                  <a:schemeClr val="tx1"/>
                </a:solidFill>
                <a:latin typeface="+mn-lt"/>
              </a:rPr>
              <a:t>Ahora que conocen estas cifras tan elevadas, ¿cuál creen que es la probabilidad de que dos archivos tengan el mismo valor hash? …  Utilizando </a:t>
            </a:r>
            <a:r>
              <a:rPr lang="es-ES" dirty="0"/>
              <a:t>el algoritmo MD5, la probabilidad de que dos archivos tengan el mismo valor es [clic] </a:t>
            </a:r>
            <a:r>
              <a:rPr lang="es-ES" sz="1200" b="1" i="0" u="none" strike="noStrike" kern="1200" baseline="0" dirty="0">
                <a:solidFill>
                  <a:schemeClr val="tx1"/>
                </a:solidFill>
                <a:latin typeface="+mn-lt"/>
              </a:rPr>
              <a:t>1 en más de 340 miles de millones de miles de millones de miles de millones de miles de millones </a:t>
            </a:r>
            <a:r>
              <a:rPr lang="es-ES" sz="1200" b="0" i="0" u="none" strike="noStrike" kern="1200" baseline="0" dirty="0">
                <a:solidFill>
                  <a:schemeClr val="tx1"/>
                </a:solidFill>
                <a:latin typeface="+mn-lt"/>
              </a:rPr>
              <a:t>(2 con la potencia de 128), mientras que la probabilidad con el algoritmo SHA-1 es de más de </a:t>
            </a:r>
            <a:r>
              <a:rPr lang="es-ES" sz="1200" b="1" i="0" u="none" strike="noStrike" kern="1200" baseline="0" dirty="0">
                <a:solidFill>
                  <a:schemeClr val="tx1"/>
                </a:solidFill>
                <a:latin typeface="+mn-lt"/>
              </a:rPr>
              <a:t>mil miles de millones de miles de millones de miles de millones de miles de millones de miles de millones </a:t>
            </a:r>
            <a:r>
              <a:rPr lang="es-ES" sz="1200" b="0" i="0" u="none" strike="noStrike" kern="1200" baseline="0" dirty="0">
                <a:solidFill>
                  <a:schemeClr val="tx1"/>
                </a:solidFill>
                <a:latin typeface="+mn-lt"/>
              </a:rPr>
              <a:t>(2 con la potencia de 160). Sin embargo -solo para que lo sepan- los investigadores lograron producir colisiones de hash en condiciones de laboratorio.</a:t>
            </a:r>
          </a:p>
          <a:p>
            <a:endParaRPr lang="es-ES" sz="1200" baseline="0" noProof="0" dirty="0"/>
          </a:p>
          <a:p>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63</a:t>
            </a:fld>
            <a:endParaRPr lang="es-ES" altLang="en-US"/>
          </a:p>
        </p:txBody>
      </p:sp>
    </p:spTree>
    <p:extLst>
      <p:ext uri="{BB962C8B-B14F-4D97-AF65-F5344CB8AC3E}">
        <p14:creationId xmlns:p14="http://schemas.microsoft.com/office/powerpoint/2010/main" val="2445380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64</a:t>
            </a:fld>
            <a:endParaRPr lang="es-ES" altLang="en-US"/>
          </a:p>
        </p:txBody>
      </p:sp>
    </p:spTree>
    <p:extLst>
      <p:ext uri="{BB962C8B-B14F-4D97-AF65-F5344CB8AC3E}">
        <p14:creationId xmlns:p14="http://schemas.microsoft.com/office/powerpoint/2010/main" val="278422017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Existen tres categorías principales de la ciencia forense digital. </a:t>
            </a:r>
          </a:p>
          <a:p>
            <a:endParaRPr lang="es-ES" baseline="0" noProof="0" dirty="0"/>
          </a:p>
          <a:p>
            <a:r>
              <a:rPr lang="es-ES" baseline="0" noProof="0" dirty="0"/>
              <a:t>La informática forense es la más antigua de ellas. Afecta a ordenadores personales, servidores y medios de almacenamiento. Existen cuatro subcategorías de informática forense. Son:</a:t>
            </a:r>
          </a:p>
          <a:p>
            <a:pPr marL="171450" indent="-171450">
              <a:buFontTx/>
              <a:buChar char="-"/>
            </a:pPr>
            <a:r>
              <a:rPr lang="es-ES" baseline="0" noProof="0" dirty="0"/>
              <a:t>La ciencia forense post mortem, que trata de cómo adquirir, procesar, analizar e informar sobre los datos almacenados en sistemas informáticos que no están encendidos. Esta es la categoría más tradicional de ciencia forense.</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s-ES" baseline="0" noProof="0" dirty="0"/>
              <a:t>La ciencia forense en vivo trata de cómo adquirir, procesar, analizar e informar sobre los datos almacenados en los sistemas informáticos que están encendidos. En comparación con la ciencia forense post mortem, se trata de una subcategoría bastante reciente, aunque cada vez más importante, ya que hoy en día muchos datos se almacenan de forma temporal, remota o cifrada.</a:t>
            </a:r>
            <a:endParaRPr lang="es-ES" noProof="0" dirty="0"/>
          </a:p>
          <a:p>
            <a:pPr marL="171450" indent="-171450">
              <a:buFontTx/>
              <a:buChar char="-"/>
            </a:pPr>
            <a:r>
              <a:rPr lang="es-ES" noProof="0" dirty="0"/>
              <a:t>La ciencia forense de las aplicaciones es la subcategoría que se centra en el análisis de los rastros y artefactos dejados por miles de aplicaciones diferentes.</a:t>
            </a:r>
          </a:p>
          <a:p>
            <a:pPr marL="171450" indent="-171450">
              <a:buFontTx/>
              <a:buChar char="-"/>
            </a:pPr>
            <a:r>
              <a:rPr lang="es-ES" baseline="0" noProof="0" dirty="0"/>
              <a:t>La última categoría es la de la ciencia forense relativa a otros dispositivos de hardware, como grabadoras de vídeo digital, enrutadores, consolas de juegos, dispositivos de </a:t>
            </a:r>
            <a:r>
              <a:rPr lang="es-ES" baseline="0" noProof="0" dirty="0" err="1"/>
              <a:t>skimming</a:t>
            </a:r>
            <a:r>
              <a:rPr lang="es-ES" baseline="0" noProof="0" dirty="0"/>
              <a:t> y muchos más. Muchos de estos dispositivos tienen sus propios sistemas de archivos y sistemas operativos.</a:t>
            </a:r>
          </a:p>
          <a:p>
            <a:pPr marL="0" indent="0">
              <a:buFontTx/>
              <a:buNone/>
            </a:pPr>
            <a:endParaRPr lang="es-ES" baseline="0" noProof="0" dirty="0"/>
          </a:p>
          <a:p>
            <a:pPr marL="0" indent="0">
              <a:buFontTx/>
              <a:buNone/>
            </a:pPr>
            <a:r>
              <a:rPr lang="es-ES" baseline="0" noProof="0" dirty="0"/>
              <a:t>Las tres primeras categorías tienen subcategorías para los diferentes sistemas operativos, como Windows, Linux, Mac OS X</a:t>
            </a:r>
          </a:p>
          <a:p>
            <a:pPr marL="0" indent="0">
              <a:buFontTx/>
              <a:buNone/>
            </a:pPr>
            <a:endParaRPr lang="es-ES" baseline="0" noProof="0" dirty="0"/>
          </a:p>
          <a:p>
            <a:pPr marL="0" indent="0">
              <a:buFontTx/>
              <a:buNone/>
            </a:pPr>
            <a:r>
              <a:rPr lang="es-ES" baseline="0" noProof="0" dirty="0"/>
              <a:t>La ciencia forense móvil es una categoría bastante reciente, pero se está haciendo bastante popular, ya que muchos datos que pueden ser interesantes para una investigación pueden estar almacenados en dispositivos móviles como teléfonos inteligentes y tabletas. Las subcategorías reflejan los diferentes sistemas de funcionamiento. Los más populares en este momento son Google Android y iOS de Mac. </a:t>
            </a:r>
          </a:p>
          <a:p>
            <a:pPr marL="0" indent="0">
              <a:buFontTx/>
              <a:buNone/>
            </a:pPr>
            <a:endParaRPr lang="es-ES" baseline="0" noProof="0" dirty="0"/>
          </a:p>
          <a:p>
            <a:pPr marL="0" indent="0">
              <a:buFontTx/>
              <a:buNone/>
            </a:pPr>
            <a:r>
              <a:rPr lang="es-ES" baseline="0" noProof="0" dirty="0"/>
              <a:t>La categoría de ciencia forense de redes se ocupa de las pruebas electrónicas que se transmiten a través de una red, ya sea inalámbrica o por cable, ya sea Internet o una red de área local. En la ciencia forense de redes en vivo, los investigadores se enfrentan a una situación en la que interceptan una conexión de red y necesitan analizar los flujos de datos sobre la marcha. Por su parte, la ciencia forense especializada en paquetes capturados se ocupa de analizar los archivos que contienen el tráfico de red registrado.</a:t>
            </a:r>
            <a:endParaRPr lang="es-ES" noProof="0" dirty="0"/>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65</a:t>
            </a:fld>
            <a:endParaRPr lang="es-ES" altLang="en-US"/>
          </a:p>
        </p:txBody>
      </p:sp>
    </p:spTree>
    <p:extLst>
      <p:ext uri="{BB962C8B-B14F-4D97-AF65-F5344CB8AC3E}">
        <p14:creationId xmlns:p14="http://schemas.microsoft.com/office/powerpoint/2010/main" val="13422713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ES" noProof="0" dirty="0"/>
              <a:t>Nota: Esta diapositiva contiene una animación.</a:t>
            </a:r>
          </a:p>
          <a:p>
            <a:endParaRPr lang="es-ES" noProof="0" dirty="0"/>
          </a:p>
          <a:p>
            <a:r>
              <a:rPr lang="es-ES" noProof="0" dirty="0"/>
              <a:t>En un caso que implique</a:t>
            </a:r>
            <a:r>
              <a:rPr lang="es-ES" dirty="0"/>
              <a:t> </a:t>
            </a:r>
            <a:r>
              <a:rPr lang="es-ES" noProof="0" dirty="0"/>
              <a:t>recurrir a la ciencia forense digital, el procedimiento estándar</a:t>
            </a:r>
            <a:r>
              <a:rPr lang="es-ES" dirty="0"/>
              <a:t> </a:t>
            </a:r>
            <a:r>
              <a:rPr lang="es-ES" noProof="0" dirty="0"/>
              <a:t>suele constar de cuatro pasos:</a:t>
            </a:r>
          </a:p>
          <a:p>
            <a:endParaRPr lang="es-ES" noProof="0" dirty="0"/>
          </a:p>
          <a:p>
            <a:r>
              <a:rPr lang="es-ES" noProof="0" dirty="0"/>
              <a:t>[clic] La obtención: Las pruebas digitales deben obtenerse. Esto puede suceder al recopilar datos volátiles en un escenario de registro y confiscación, al adquirir el disco de un sospechoso de un ordenador confiscado o en cualquier otro proceso durante un caso en el que el investigador necesite adquirir forzosamente datos de otras fuentes. El paso relativo a la obtención es muy crucial, ya que se pueden cometer muchos errores irreversibles en este primer paso. Es importante mantener la cadena de custodia intacta, documentar todos los pasos y verificar todo lo adquirido.</a:t>
            </a:r>
          </a:p>
          <a:p>
            <a:endParaRPr lang="es-ES" noProof="0" dirty="0"/>
          </a:p>
          <a:p>
            <a:r>
              <a:rPr lang="es-ES" noProof="0" dirty="0"/>
              <a:t>[clic] El procesamiento: El paso relativo al procesamiento es importante siempre que el tiempo, la eficacia o los grandes volúmenes de datos sean un problema. En este paso, los examinadores forenses pueden dar prioridad a determinados dispositivos o datos, pueden aplicar filtros inteligentes específicos para el caso (minería de datos) o simplemente pueden procesar la imagen de forma que un investigador normal pueda realizar el análisis (por ejemplo, recuperando archivos borrados, montando contadores, rompiendo el cifrado, analizando datos de aplicaciones como el historial de Internet, los registros de chat, etc.).</a:t>
            </a:r>
          </a:p>
          <a:p>
            <a:endParaRPr lang="es-ES" noProof="0" dirty="0"/>
          </a:p>
          <a:p>
            <a:r>
              <a:rPr lang="es-ES" noProof="0" dirty="0"/>
              <a:t>[clic] El análisis: Durante el análisis, el examinador busca realmente pruebas digitales en las imágenes. Este paso puede llevar mucho tiempo y puede requerir muchos conocimientos de expertos para interpretar las huellas y los artefactos.</a:t>
            </a:r>
          </a:p>
          <a:p>
            <a:endParaRPr lang="es-ES" noProof="0" dirty="0"/>
          </a:p>
          <a:p>
            <a:r>
              <a:rPr lang="es-ES" noProof="0" dirty="0"/>
              <a:t>[clic] La presentación: Una vez encontradas todas las pruebas en la fase de análisis, el examinador debe elaborar un informe para el juicio. Su trabajo consiste en ilustrar y traducir los complicados contextos técnicos a ustedes, como jueces y fiscales, de forma que puedan entender fácilmente qué pruebas se han encontrado, dónde se han encontrado, cómo se han encontrado y cómo han podido llegar hasta allí.</a:t>
            </a:r>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66</a:t>
            </a:fld>
            <a:endParaRPr lang="es-ES" altLang="en-US"/>
          </a:p>
        </p:txBody>
      </p:sp>
    </p:spTree>
    <p:extLst>
      <p:ext uri="{BB962C8B-B14F-4D97-AF65-F5344CB8AC3E}">
        <p14:creationId xmlns:p14="http://schemas.microsoft.com/office/powerpoint/2010/main" val="369209858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lnSpc>
                <a:spcPts val="3860"/>
              </a:lnSpc>
              <a:spcAft>
                <a:spcPts val="1200"/>
              </a:spcAft>
              <a:buFont typeface="Arial" charset="0"/>
              <a:buNone/>
            </a:pPr>
            <a:r>
              <a:rPr lang="es-ES" sz="1200" dirty="0"/>
              <a:t>En esta diapositiva se describe el proceso de obtención</a:t>
            </a:r>
          </a:p>
          <a:p>
            <a:pPr marL="0" indent="0" algn="l">
              <a:lnSpc>
                <a:spcPts val="3860"/>
              </a:lnSpc>
              <a:spcAft>
                <a:spcPts val="1200"/>
              </a:spcAft>
              <a:buFont typeface="Arial" charset="0"/>
              <a:buNone/>
            </a:pPr>
            <a:r>
              <a:rPr lang="es-ES" sz="1200" dirty="0"/>
              <a:t>El formador debe explicar que la mayor parte de las obtenciones forenses se realizarán con una herramienta de creación de imágenes, creando una copia bit a bit de los datos. Aquí se puede realizar una obtención de un dispositivo USB de baja capacidad para ilustrar tanto la obtención de imágenes como el hash.</a:t>
            </a:r>
          </a:p>
          <a:p>
            <a:pPr marL="0" indent="0" algn="l">
              <a:lnSpc>
                <a:spcPts val="3860"/>
              </a:lnSpc>
              <a:spcAft>
                <a:spcPts val="1200"/>
              </a:spcAft>
              <a:buFont typeface="Arial" charset="0"/>
              <a:buNone/>
            </a:pPr>
            <a:r>
              <a:rPr lang="es-ES" sz="1200" dirty="0"/>
              <a:t>Explicación de lo que son el E01 y el DD - diferentes formatos de imágenes, ambos de confianza dentro de la ciencia forense digital</a:t>
            </a:r>
          </a:p>
          <a:p>
            <a:pPr marL="0" indent="0" algn="l">
              <a:lnSpc>
                <a:spcPts val="3860"/>
              </a:lnSpc>
              <a:spcAft>
                <a:spcPts val="1200"/>
              </a:spcAft>
              <a:buFont typeface="Arial" charset="0"/>
              <a:buNone/>
            </a:pPr>
            <a:r>
              <a:rPr lang="es-ES" sz="1200" dirty="0"/>
              <a:t>Es necesario explicar el bloqueo de la escritura, es decir, la colocación de un dispositivo de hardware (o software) entre el dispositivo sospechoso y la unidad receptora de destino, lo que significa que no se pueden realizar cambios en el original y respetar el Principio 1</a:t>
            </a:r>
          </a:p>
          <a:p>
            <a:pPr marL="0" indent="0" algn="l">
              <a:lnSpc>
                <a:spcPts val="3860"/>
              </a:lnSpc>
              <a:spcAft>
                <a:spcPts val="1200"/>
              </a:spcAft>
              <a:buFont typeface="Arial" charset="0"/>
              <a:buNone/>
            </a:pPr>
            <a:endParaRPr lang="es-ES" sz="1200" dirty="0"/>
          </a:p>
          <a:p>
            <a:pPr marL="0" indent="0" algn="l">
              <a:lnSpc>
                <a:spcPts val="3860"/>
              </a:lnSpc>
              <a:spcAft>
                <a:spcPts val="1200"/>
              </a:spcAft>
              <a:buFont typeface="Arial" charset="0"/>
              <a:buNone/>
            </a:pPr>
            <a:r>
              <a:rPr lang="es-ES" sz="1200" dirty="0"/>
              <a:t>El hash es un tema que podría llevar una hora para discutirlo y explicarlo en su totalidad, pero basta con decir que las herramientas de creación de imágenes tienen que crear la imagen, pero también verificar el contenido, que luego puede ser verificado como idéntico al original.</a:t>
            </a:r>
          </a:p>
          <a:p>
            <a:pPr marL="0" indent="0" algn="l">
              <a:lnSpc>
                <a:spcPts val="3860"/>
              </a:lnSpc>
              <a:spcAft>
                <a:spcPts val="1200"/>
              </a:spcAft>
              <a:buFont typeface="Arial" charset="0"/>
              <a:buNone/>
            </a:pPr>
            <a:endParaRPr lang="es-ES" sz="1200" dirty="0"/>
          </a:p>
          <a:p>
            <a:pPr marL="0" indent="0" algn="l">
              <a:lnSpc>
                <a:spcPts val="3860"/>
              </a:lnSpc>
              <a:spcAft>
                <a:spcPts val="1200"/>
              </a:spcAft>
              <a:buFont typeface="Arial" charset="0"/>
              <a:buNone/>
            </a:pPr>
            <a:r>
              <a:rPr lang="es-ES" sz="1200" dirty="0"/>
              <a:t>Una analogía sencilla es la "huella digital", pero técnicamente es correcto el uso de la palabra "algoritmo matemático". </a:t>
            </a:r>
          </a:p>
          <a:p>
            <a:pPr marL="0" indent="0" algn="l">
              <a:lnSpc>
                <a:spcPts val="3860"/>
              </a:lnSpc>
              <a:spcAft>
                <a:spcPts val="1200"/>
              </a:spcAft>
              <a:buFont typeface="Arial" charset="0"/>
              <a:buNone/>
            </a:pPr>
            <a:r>
              <a:rPr lang="es-ES" sz="1200" dirty="0"/>
              <a:t>Generalmente se utilizan dos algoritmos: MD5 (128 bits - 32 caracteres hexadecimales) y SHA1 (160 bits - 40 caracteres hexadecimales).</a:t>
            </a:r>
          </a:p>
          <a:p>
            <a:pPr marL="0" indent="0" algn="l">
              <a:lnSpc>
                <a:spcPts val="3860"/>
              </a:lnSpc>
              <a:spcAft>
                <a:spcPts val="1200"/>
              </a:spcAft>
              <a:buFont typeface="Arial" charset="0"/>
              <a:buNone/>
            </a:pPr>
            <a:r>
              <a:rPr lang="es-ES" sz="1200" dirty="0"/>
              <a:t>El formador puede tener que explicar los caracteres hexadecimales, que de nuevo es un conocimiento básico del que hay que ser consciente</a:t>
            </a:r>
          </a:p>
          <a:p>
            <a:pPr marL="0" indent="0" algn="l">
              <a:lnSpc>
                <a:spcPts val="3860"/>
              </a:lnSpc>
              <a:spcAft>
                <a:spcPts val="1200"/>
              </a:spcAft>
              <a:buFont typeface="Arial" charset="0"/>
              <a:buNone/>
            </a:pPr>
            <a:r>
              <a:rPr lang="es-ES" sz="1200" dirty="0"/>
              <a:t>El </a:t>
            </a:r>
            <a:r>
              <a:rPr lang="es-ES" sz="1200" dirty="0" err="1"/>
              <a:t>hashing</a:t>
            </a:r>
            <a:r>
              <a:rPr lang="es-ES" sz="1200" dirty="0"/>
              <a:t> se utiliza para verificar que los datos se adquieren correctamente, y que posteriormente no se modifican.</a:t>
            </a:r>
          </a:p>
          <a:p>
            <a:pPr marL="0" indent="0" algn="l">
              <a:lnSpc>
                <a:spcPts val="3860"/>
              </a:lnSpc>
              <a:spcAft>
                <a:spcPts val="1200"/>
              </a:spcAft>
              <a:buFont typeface="Arial" charset="0"/>
              <a:buNone/>
            </a:pPr>
            <a:r>
              <a:rPr lang="es-ES" sz="1200" dirty="0"/>
              <a:t>También se utiliza para la identificación de archivos - para eliminar los archivos conocidos y para encontrar los archivos notables</a:t>
            </a:r>
          </a:p>
          <a:p>
            <a:pPr marL="0" indent="0" algn="l">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67</a:t>
            </a:fld>
            <a:endParaRPr lang="es-ES" altLang="en-US"/>
          </a:p>
        </p:txBody>
      </p:sp>
    </p:spTree>
    <p:extLst>
      <p:ext uri="{BB962C8B-B14F-4D97-AF65-F5344CB8AC3E}">
        <p14:creationId xmlns:p14="http://schemas.microsoft.com/office/powerpoint/2010/main" val="40249817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r>
              <a:rPr lang="es-ES" sz="1200" dirty="0"/>
              <a:t>El procesamiento puede llevar horas en función de la complejidad de los datos y de lo que se solicite de ellos.</a:t>
            </a:r>
          </a:p>
          <a:p>
            <a:pPr marL="0" indent="0" algn="just">
              <a:lnSpc>
                <a:spcPts val="3860"/>
              </a:lnSpc>
              <a:spcAft>
                <a:spcPts val="1200"/>
              </a:spcAft>
              <a:buFont typeface="Arial" charset="0"/>
              <a:buNone/>
            </a:pPr>
            <a:endParaRPr lang="es-ES" sz="1200" dirty="0"/>
          </a:p>
          <a:p>
            <a:pPr marL="0" indent="0" algn="just">
              <a:lnSpc>
                <a:spcPts val="3860"/>
              </a:lnSpc>
              <a:spcAft>
                <a:spcPts val="1200"/>
              </a:spcAft>
              <a:buFont typeface="Arial" charset="0"/>
              <a:buNone/>
            </a:pPr>
            <a:r>
              <a:rPr lang="es-ES" sz="1200" dirty="0"/>
              <a:t>Actualmente los equipos forenses más comunes son Encase, Access </a:t>
            </a:r>
            <a:r>
              <a:rPr lang="es-ES" sz="1200" dirty="0" err="1"/>
              <a:t>Data's</a:t>
            </a:r>
            <a:r>
              <a:rPr lang="es-ES" sz="1200" dirty="0"/>
              <a:t> </a:t>
            </a:r>
            <a:r>
              <a:rPr lang="es-ES" sz="1200" dirty="0" err="1"/>
              <a:t>Forensic</a:t>
            </a:r>
            <a:r>
              <a:rPr lang="es-ES" sz="1200" dirty="0"/>
              <a:t> </a:t>
            </a:r>
            <a:r>
              <a:rPr lang="es-ES" sz="1200" dirty="0" err="1"/>
              <a:t>Toolkit</a:t>
            </a:r>
            <a:r>
              <a:rPr lang="es-ES" sz="1200" dirty="0"/>
              <a:t>, </a:t>
            </a:r>
            <a:r>
              <a:rPr lang="es-ES" sz="1200" dirty="0" err="1"/>
              <a:t>Nuix</a:t>
            </a:r>
            <a:r>
              <a:rPr lang="es-ES" sz="1200" dirty="0"/>
              <a:t>, X-</a:t>
            </a:r>
            <a:r>
              <a:rPr lang="es-ES" sz="1200" dirty="0" err="1"/>
              <a:t>Ways</a:t>
            </a:r>
            <a:r>
              <a:rPr lang="es-ES" sz="1200" dirty="0"/>
              <a:t> </a:t>
            </a:r>
            <a:r>
              <a:rPr lang="es-ES" sz="1200" dirty="0" err="1"/>
              <a:t>Forensics</a:t>
            </a:r>
            <a:r>
              <a:rPr lang="es-ES" sz="1200" dirty="0"/>
              <a:t> y </a:t>
            </a:r>
            <a:r>
              <a:rPr lang="es-ES" sz="1200" dirty="0" err="1"/>
              <a:t>Magnet</a:t>
            </a:r>
            <a:r>
              <a:rPr lang="es-ES" sz="1200" dirty="0"/>
              <a:t> </a:t>
            </a:r>
            <a:r>
              <a:rPr lang="es-ES" sz="1200" dirty="0" err="1"/>
              <a:t>Forensics</a:t>
            </a:r>
            <a:endParaRPr lang="es-ES" sz="1200" dirty="0"/>
          </a:p>
          <a:p>
            <a:pPr marL="0" indent="0" algn="just">
              <a:lnSpc>
                <a:spcPts val="3860"/>
              </a:lnSpc>
              <a:spcAft>
                <a:spcPts val="1200"/>
              </a:spcAft>
              <a:buFont typeface="Arial" charset="0"/>
              <a:buNone/>
            </a:pPr>
            <a:endParaRPr lang="es-ES" sz="1200" dirty="0"/>
          </a:p>
          <a:p>
            <a:pPr marL="0" indent="0" algn="just">
              <a:lnSpc>
                <a:spcPts val="3860"/>
              </a:lnSpc>
              <a:spcAft>
                <a:spcPts val="1200"/>
              </a:spcAft>
              <a:buFont typeface="Arial" charset="0"/>
              <a:buNone/>
            </a:pPr>
            <a:r>
              <a:rPr lang="es-ES" sz="1200" dirty="0"/>
              <a:t>En esencia, el instrumento forense toma los datos sin procesar de una imagen y averigua qué aspecto tenían en el dispositivo original, es decir, qué sistema operativo se ejecutaba y qué sistema de archivos se utilizaba, y luego empieza a analizar los archivos.</a:t>
            </a:r>
          </a:p>
          <a:p>
            <a:pPr marL="0" indent="0" algn="just">
              <a:lnSpc>
                <a:spcPts val="3860"/>
              </a:lnSpc>
              <a:spcAft>
                <a:spcPts val="1200"/>
              </a:spcAft>
              <a:buFont typeface="Arial" charset="0"/>
              <a:buNone/>
            </a:pPr>
            <a:endParaRPr lang="es-ES" sz="1200" dirty="0"/>
          </a:p>
          <a:p>
            <a:pPr marL="0" indent="0" algn="just">
              <a:lnSpc>
                <a:spcPts val="3860"/>
              </a:lnSpc>
              <a:spcAft>
                <a:spcPts val="1200"/>
              </a:spcAft>
              <a:buFont typeface="Arial" charset="0"/>
              <a:buNone/>
            </a:pPr>
            <a:r>
              <a:rPr lang="es-ES" sz="1200" dirty="0"/>
              <a:t>Como trata los datos a nivel de disco, puede interpretar no solo los datos en vivo, sino también los datos borrados, y una vez completado el procesamiento, el software forense crea índices de cadenas de caracteres en las que se pueden realizar búsquedas.</a:t>
            </a:r>
          </a:p>
          <a:p>
            <a:pPr marL="0" indent="0" algn="just">
              <a:lnSpc>
                <a:spcPts val="3860"/>
              </a:lnSpc>
              <a:spcAft>
                <a:spcPts val="1200"/>
              </a:spcAft>
              <a:buFont typeface="Arial" charset="0"/>
              <a:buNone/>
            </a:pPr>
            <a:endParaRPr lang="es-ES" sz="1200" dirty="0"/>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68</a:t>
            </a:fld>
            <a:endParaRPr lang="es-ES" altLang="en-US"/>
          </a:p>
        </p:txBody>
      </p:sp>
    </p:spTree>
    <p:extLst>
      <p:ext uri="{BB962C8B-B14F-4D97-AF65-F5344CB8AC3E}">
        <p14:creationId xmlns:p14="http://schemas.microsoft.com/office/powerpoint/2010/main" val="425164322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r>
              <a:rPr lang="es-ES" sz="1200" dirty="0"/>
              <a:t>El análisis puede durar días según el caso y lo que se requiera</a:t>
            </a:r>
          </a:p>
          <a:p>
            <a:pPr marL="0" indent="0" algn="just">
              <a:lnSpc>
                <a:spcPts val="3860"/>
              </a:lnSpc>
              <a:spcAft>
                <a:spcPts val="1200"/>
              </a:spcAft>
              <a:buFont typeface="Arial" charset="0"/>
              <a:buNone/>
            </a:pPr>
            <a:endParaRPr lang="es-ES" sz="1200" dirty="0"/>
          </a:p>
          <a:p>
            <a:pPr marL="0" indent="0" algn="just">
              <a:lnSpc>
                <a:spcPts val="3860"/>
              </a:lnSpc>
              <a:spcAft>
                <a:spcPts val="1200"/>
              </a:spcAft>
              <a:buFont typeface="Arial" charset="0"/>
              <a:buNone/>
            </a:pPr>
            <a:r>
              <a:rPr lang="es-ES" sz="1200" dirty="0"/>
              <a:t>Un sistema informático común puede tener unos 200.000 archivos -y cualquier sistema que tenga una gran actividad en Internet puede superar fácilmente el millón de archivos- algo que hay que tener en cuenta</a:t>
            </a:r>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69</a:t>
            </a:fld>
            <a:endParaRPr lang="es-ES" altLang="en-US"/>
          </a:p>
        </p:txBody>
      </p:sp>
    </p:spTree>
    <p:extLst>
      <p:ext uri="{BB962C8B-B14F-4D97-AF65-F5344CB8AC3E}">
        <p14:creationId xmlns:p14="http://schemas.microsoft.com/office/powerpoint/2010/main" val="23472349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12700" algn="just">
              <a:buNone/>
            </a:pPr>
            <a:r>
              <a:rPr lang="es-ES" dirty="0"/>
              <a:t>Las pruebas son "cualquier especie de prueba o asunto probatorio, presentado jurídicamente en el juicio de una cuestión, por las partes y por medio de testigos, registros, documentos, elementos de prueba, objetos concretos, etc.  con el fin de lograr que el tribunal o el jurado crean en su argumento". La información electrónica se admite generalmente como prueba en un procedimiento judicial.</a:t>
            </a:r>
          </a:p>
          <a:p>
            <a:pPr marL="0" indent="12700" algn="just">
              <a:buNone/>
            </a:pPr>
            <a:endParaRPr lang="es-ES" dirty="0"/>
          </a:p>
          <a:p>
            <a:pPr marL="0" indent="0" algn="just">
              <a:buFont typeface="Arial"/>
              <a:buNone/>
            </a:pPr>
            <a:r>
              <a:rPr lang="es-ES" sz="1200" dirty="0"/>
              <a:t>Todos los procedimientos judiciales se basan en la presentación de pruebas para poder llevarse a cabo. </a:t>
            </a:r>
          </a:p>
          <a:p>
            <a:pPr marL="0" indent="0" algn="just">
              <a:buFont typeface="Arial"/>
              <a:buNone/>
            </a:pPr>
            <a:r>
              <a:rPr lang="es-ES" sz="1200" dirty="0"/>
              <a:t>Tradicionalmente e históricamente, esas pruebas han tenido una forma física, como documentos, fotografías, etc. </a:t>
            </a:r>
          </a:p>
          <a:p>
            <a:pPr marL="0" indent="0" algn="just">
              <a:buFont typeface="Arial"/>
              <a:buNone/>
            </a:pPr>
            <a:r>
              <a:rPr lang="es-ES" sz="1200" dirty="0"/>
              <a:t>Las pruebas que se utilizan en los procedimientos judiciales y que proceden de dispositivos electrónicos como ordenadores y sus dispositivos periféricos, redes informáticas, teléfonos móviles, cámaras digitales, otros dispositivos móviles, incluidos los dispositivos de almacenamiento de datos, así como de Internet, son todas ellas formas de pruebas electrónicas.</a:t>
            </a:r>
          </a:p>
          <a:p>
            <a:pPr marL="0" indent="0" algn="just">
              <a:buFont typeface="Arial" panose="020B0604020202020204" pitchFamily="34" charset="0"/>
              <a:buNone/>
            </a:pPr>
            <a:endParaRPr lang="es-ES" dirty="0"/>
          </a:p>
          <a:p>
            <a:endParaRPr lang="es-ES" sz="1200" kern="1200" dirty="0">
              <a:solidFill>
                <a:schemeClr val="tx1"/>
              </a:solidFill>
              <a:latin typeface="+mn-lt"/>
              <a:ea typeface="MS PGothic" pitchFamily="34" charset="-128"/>
              <a:cs typeface="ＭＳ Ｐゴシック" charset="0"/>
            </a:endParaRPr>
          </a:p>
          <a:p>
            <a:endParaRPr lang="en-GB" sz="1200" kern="1200" dirty="0">
              <a:solidFill>
                <a:schemeClr val="tx1"/>
              </a:solidFill>
              <a:latin typeface="+mn-lt"/>
              <a:ea typeface="MS PGothic" pitchFamily="34" charset="-128"/>
              <a:cs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solidFill>
                  <a:prstClr val="black"/>
                </a:solidFill>
              </a:rPr>
              <a:pPr/>
              <a:t>7</a:t>
            </a:fld>
            <a:endParaRPr lang="es-ES" altLang="en-US">
              <a:solidFill>
                <a:prstClr val="black"/>
              </a:solidFill>
            </a:endParaRPr>
          </a:p>
        </p:txBody>
      </p:sp>
    </p:spTree>
    <p:extLst>
      <p:ext uri="{BB962C8B-B14F-4D97-AF65-F5344CB8AC3E}">
        <p14:creationId xmlns:p14="http://schemas.microsoft.com/office/powerpoint/2010/main" val="69554208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just"/>
            <a:r>
              <a:rPr lang="es-ES" dirty="0"/>
              <a:t>La elaboración de un informe completo que incluya, entre otras cuestiones, los pasos de la investigación y los métodos utilizados para obtener las pruebas. </a:t>
            </a:r>
          </a:p>
          <a:p>
            <a:pPr lvl="0" algn="just"/>
            <a:endParaRPr lang="es-ES" dirty="0"/>
          </a:p>
          <a:p>
            <a:pPr lvl="0" algn="just"/>
            <a:r>
              <a:rPr lang="es-ES" dirty="0"/>
              <a:t>Los peritos forenses pueden ser testigos expertos que ayuden a las personas implicadas en el proceso judicial a entender los procesos de cómo se crearon las pruebas, los procedimientos utilizados para obtenerlas y la evaluación de estas.</a:t>
            </a:r>
            <a:endParaRPr lang="es-ES" sz="1200" dirty="0"/>
          </a:p>
          <a:p>
            <a:pPr lvl="0" algn="just"/>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70</a:t>
            </a:fld>
            <a:endParaRPr lang="es-ES" altLang="en-US"/>
          </a:p>
        </p:txBody>
      </p:sp>
    </p:spTree>
    <p:extLst>
      <p:ext uri="{BB962C8B-B14F-4D97-AF65-F5344CB8AC3E}">
        <p14:creationId xmlns:p14="http://schemas.microsoft.com/office/powerpoint/2010/main" val="429188307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71</a:t>
            </a:fld>
            <a:endParaRPr lang="es-ES" altLang="en-US"/>
          </a:p>
        </p:txBody>
      </p:sp>
    </p:spTree>
    <p:extLst>
      <p:ext uri="{BB962C8B-B14F-4D97-AF65-F5344CB8AC3E}">
        <p14:creationId xmlns:p14="http://schemas.microsoft.com/office/powerpoint/2010/main" val="37148735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Hay dos tipos de rastros digitales:</a:t>
            </a:r>
          </a:p>
          <a:p>
            <a:endParaRPr lang="es-ES" noProof="0" dirty="0"/>
          </a:p>
          <a:p>
            <a:r>
              <a:rPr lang="es-ES" noProof="0" dirty="0"/>
              <a:t>Rastros evitables: Se trata de rastros que el sistema operativo y las aplicaciones almacenan por defecto, pero que pueden configurarse para que no se almacenen. Tome como ejemplo su navegador web. Usted teclea la URL de su sitio web favorito. Un día después desea volver a visitar ese sitio web y empieza a escribir la URL de nuevo cuando, de repente, su navegador la autocompleta. Así que debe haber un lugar de su disco duro donde se almacena exactamente esa información. Otro ejemplo son el menú de inicio y los programas de Office; recuerdan qué archivos se han abierto recientemente. En el disco duro se almacena mucha información de ese tipo. Parte de ella se menciona esta diapositiva. Sin embargo, es posible profundizar en las configuraciones del sistema y del programa y cambiar ese comportamiento. Para poder evitar esos rastros.</a:t>
            </a:r>
          </a:p>
          <a:p>
            <a:endParaRPr lang="es-ES"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s-ES" noProof="0" dirty="0"/>
              <a:t>Rastros no evitables: A diferencia de los rastros evitables, la configuración de los inevitables no se pueden modificar. Por lo tanto, la probabilidad de encontrar datos probatorios almacenados de forma no intencionada en estas áreas es bastante alta, aunque el sospechoso haya intentado borrar su rastro. Dentro de un rato les explicaré el término "espacio desperdiciado" y "espacio no asignado", pero lamentablemente no podemos entrar en más detalles en este momento.</a:t>
            </a:r>
          </a:p>
          <a:p>
            <a:endParaRPr lang="es-ES" noProof="0" dirty="0"/>
          </a:p>
          <a:p>
            <a:r>
              <a:rPr lang="es-ES" noProof="0" dirty="0"/>
              <a:t>Veamos cómo la ciencia forense digital puede ser de ayuda en relación con estos rastros.</a:t>
            </a:r>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72</a:t>
            </a:fld>
            <a:endParaRPr lang="es-ES" altLang="en-US"/>
          </a:p>
        </p:txBody>
      </p:sp>
    </p:spTree>
    <p:extLst>
      <p:ext uri="{BB962C8B-B14F-4D97-AF65-F5344CB8AC3E}">
        <p14:creationId xmlns:p14="http://schemas.microsoft.com/office/powerpoint/2010/main" val="34291845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Hay dos tipos de rastros digitales:</a:t>
            </a:r>
          </a:p>
          <a:p>
            <a:endParaRPr lang="es-ES" noProof="0" dirty="0"/>
          </a:p>
          <a:p>
            <a:r>
              <a:rPr lang="es-ES" noProof="0" dirty="0"/>
              <a:t>Rastros evitables: Se trata de rastros que el sistema operativo y las aplicaciones almacenan por defecto, pero que pueden configurarse para que no se almacenen. Tome como ejemplo su navegador web. Usted teclea la URL de su sitio web favorito. Un día después desea volver a visitar ese sitio web y empieza a escribir la URL de nuevo cuando, de repente, su navegador la autocompleta. Así que debe haber un lugar de su disco duro donde se almacena exactamente esa información. Otro ejemplo son el menú de inicio y los programas de Office; recuerdan qué archivos se han abierto recientemente. En el disco duro se almacena mucha información de ese tipo. Parte de ella se menciona esta diapositiva. Sin embargo, es posible profundizar en las configuraciones del sistema y del programa y cambiar ese comportamiento. Para poder evitar esos rastros.</a:t>
            </a:r>
          </a:p>
          <a:p>
            <a:endParaRPr lang="es-ES"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s-ES" noProof="0" dirty="0"/>
              <a:t>Rastros no evitables: A diferencia de los rastros evitables, la configuración de los inevitables no se pueden modificar. Por lo tanto, la probabilidad de encontrar datos probatorios almacenados de forma no intencionada en estas áreas es bastante alta, aunque el sospechoso haya intentado borrar su rastro. Dentro de un rato les explicaré el término "espacio desperdiciado" y "espacio no asignado", pero lamentablemente no podemos entrar en más detalles en este momento.</a:t>
            </a:r>
          </a:p>
          <a:p>
            <a:endParaRPr lang="es-ES" noProof="0" dirty="0"/>
          </a:p>
          <a:p>
            <a:r>
              <a:rPr lang="es-ES" noProof="0" dirty="0"/>
              <a:t>Veamos cómo la ciencia forense digital puede ser de ayuda en relación con estos rastros.</a:t>
            </a:r>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73</a:t>
            </a:fld>
            <a:endParaRPr lang="es-ES" altLang="en-US"/>
          </a:p>
        </p:txBody>
      </p:sp>
    </p:spTree>
    <p:extLst>
      <p:ext uri="{BB962C8B-B14F-4D97-AF65-F5344CB8AC3E}">
        <p14:creationId xmlns:p14="http://schemas.microsoft.com/office/powerpoint/2010/main" val="23623498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He aquí otros ejemplos del tipo de datos que puede se pueden obtener gracias a la ciencia forense digital:</a:t>
            </a:r>
          </a:p>
          <a:p>
            <a:endParaRPr lang="es-ES" noProof="0" dirty="0"/>
          </a:p>
          <a:p>
            <a:pPr marL="0" indent="0">
              <a:lnSpc>
                <a:spcPct val="150000"/>
              </a:lnSpc>
              <a:spcBef>
                <a:spcPts val="0"/>
              </a:spcBef>
              <a:buNone/>
            </a:pPr>
            <a:r>
              <a:rPr lang="es-ES" b="1" noProof="0" dirty="0"/>
              <a:t>Datos específicos de usuario</a:t>
            </a:r>
          </a:p>
          <a:p>
            <a:pPr marL="0" indent="0">
              <a:lnSpc>
                <a:spcPct val="150000"/>
              </a:lnSpc>
              <a:spcBef>
                <a:spcPts val="0"/>
              </a:spcBef>
              <a:buNone/>
            </a:pPr>
            <a:r>
              <a:rPr lang="es-ES" noProof="0" dirty="0"/>
              <a:t>Programas utilizados, sitios web visitados, búsquedas realizadas, archivos abiertos/guardados</a:t>
            </a:r>
          </a:p>
          <a:p>
            <a:pPr marL="0" indent="0">
              <a:lnSpc>
                <a:spcPct val="150000"/>
              </a:lnSpc>
              <a:spcBef>
                <a:spcPts val="0"/>
              </a:spcBef>
              <a:buNone/>
            </a:pPr>
            <a:endParaRPr lang="es-ES" b="1" noProof="0" dirty="0"/>
          </a:p>
          <a:p>
            <a:pPr marL="0" indent="0">
              <a:lnSpc>
                <a:spcPct val="150000"/>
              </a:lnSpc>
              <a:spcBef>
                <a:spcPts val="0"/>
              </a:spcBef>
              <a:buNone/>
            </a:pPr>
            <a:r>
              <a:rPr lang="es-ES" b="1" noProof="0" dirty="0"/>
              <a:t>Datos EXIF</a:t>
            </a:r>
          </a:p>
          <a:p>
            <a:pPr marL="0" indent="0">
              <a:lnSpc>
                <a:spcPct val="150000"/>
              </a:lnSpc>
              <a:spcBef>
                <a:spcPts val="0"/>
              </a:spcBef>
              <a:buNone/>
            </a:pPr>
            <a:r>
              <a:rPr lang="es-ES" noProof="0" dirty="0"/>
              <a:t>Cuándo, dónde se tomó una foto con el modelo de cámara, número de serie</a:t>
            </a:r>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74</a:t>
            </a:fld>
            <a:endParaRPr lang="es-ES" altLang="en-US"/>
          </a:p>
        </p:txBody>
      </p:sp>
    </p:spTree>
    <p:extLst>
      <p:ext uri="{BB962C8B-B14F-4D97-AF65-F5344CB8AC3E}">
        <p14:creationId xmlns:p14="http://schemas.microsoft.com/office/powerpoint/2010/main" val="48052414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He aquí otros ejemplos del tipo de datos que puede se pueden obtener gracias a la ciencia forense digital:</a:t>
            </a:r>
          </a:p>
          <a:p>
            <a:endParaRPr lang="es-ES" noProof="0" dirty="0"/>
          </a:p>
          <a:p>
            <a:pPr marL="0" indent="0">
              <a:lnSpc>
                <a:spcPct val="150000"/>
              </a:lnSpc>
              <a:spcBef>
                <a:spcPts val="0"/>
              </a:spcBef>
              <a:buNone/>
            </a:pPr>
            <a:r>
              <a:rPr lang="es-ES" b="1" noProof="0" dirty="0"/>
              <a:t>Datos específicos de usuario</a:t>
            </a:r>
          </a:p>
          <a:p>
            <a:pPr marL="0" indent="0">
              <a:lnSpc>
                <a:spcPct val="150000"/>
              </a:lnSpc>
              <a:spcBef>
                <a:spcPts val="0"/>
              </a:spcBef>
              <a:buNone/>
            </a:pPr>
            <a:r>
              <a:rPr lang="es-ES" noProof="0" dirty="0"/>
              <a:t>Programas utilizados, sitios web visitados, búsquedas realizadas, archivos abiertos/guardados</a:t>
            </a:r>
          </a:p>
          <a:p>
            <a:pPr marL="0" indent="0">
              <a:lnSpc>
                <a:spcPct val="150000"/>
              </a:lnSpc>
              <a:spcBef>
                <a:spcPts val="0"/>
              </a:spcBef>
              <a:buNone/>
            </a:pPr>
            <a:endParaRPr lang="es-ES" b="1" noProof="0" dirty="0"/>
          </a:p>
          <a:p>
            <a:pPr marL="0" indent="0">
              <a:lnSpc>
                <a:spcPct val="150000"/>
              </a:lnSpc>
              <a:spcBef>
                <a:spcPts val="0"/>
              </a:spcBef>
              <a:buNone/>
            </a:pPr>
            <a:r>
              <a:rPr lang="es-ES" b="1" noProof="0" dirty="0"/>
              <a:t>Datos EXIF</a:t>
            </a:r>
          </a:p>
          <a:p>
            <a:pPr marL="0" indent="0">
              <a:lnSpc>
                <a:spcPct val="150000"/>
              </a:lnSpc>
              <a:spcBef>
                <a:spcPts val="0"/>
              </a:spcBef>
              <a:buNone/>
            </a:pPr>
            <a:r>
              <a:rPr lang="es-ES" noProof="0" dirty="0"/>
              <a:t>Cuándo, dónde se tomó una foto con el modelo de cámara, número de serie</a:t>
            </a:r>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75</a:t>
            </a:fld>
            <a:endParaRPr lang="es-ES" altLang="en-US"/>
          </a:p>
        </p:txBody>
      </p:sp>
    </p:spTree>
    <p:extLst>
      <p:ext uri="{BB962C8B-B14F-4D97-AF65-F5344CB8AC3E}">
        <p14:creationId xmlns:p14="http://schemas.microsoft.com/office/powerpoint/2010/main" val="48158479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noProof="0" dirty="0"/>
              <a:t>He aquí otros ejemplos del tipo de datos que puede se pueden obtener gracias a la ciencia forense digital:</a:t>
            </a:r>
          </a:p>
          <a:p>
            <a:endParaRPr lang="es-ES" noProof="0" dirty="0"/>
          </a:p>
          <a:p>
            <a:pPr marL="0" indent="0">
              <a:lnSpc>
                <a:spcPct val="150000"/>
              </a:lnSpc>
              <a:spcBef>
                <a:spcPts val="0"/>
              </a:spcBef>
              <a:buNone/>
            </a:pPr>
            <a:r>
              <a:rPr lang="es-ES" b="1" noProof="0" dirty="0"/>
              <a:t>Datos específicos de usuario</a:t>
            </a:r>
          </a:p>
          <a:p>
            <a:pPr marL="0" indent="0">
              <a:lnSpc>
                <a:spcPct val="150000"/>
              </a:lnSpc>
              <a:spcBef>
                <a:spcPts val="0"/>
              </a:spcBef>
              <a:buNone/>
            </a:pPr>
            <a:r>
              <a:rPr lang="es-ES" noProof="0" dirty="0"/>
              <a:t>Programas utilizados, sitios web visitados, búsquedas realizadas, archivos abiertos/guardados</a:t>
            </a:r>
          </a:p>
          <a:p>
            <a:pPr marL="0" indent="0">
              <a:lnSpc>
                <a:spcPct val="150000"/>
              </a:lnSpc>
              <a:spcBef>
                <a:spcPts val="0"/>
              </a:spcBef>
              <a:buNone/>
            </a:pPr>
            <a:endParaRPr lang="es-ES" b="1" noProof="0" dirty="0"/>
          </a:p>
          <a:p>
            <a:pPr marL="0" indent="0">
              <a:lnSpc>
                <a:spcPct val="150000"/>
              </a:lnSpc>
              <a:spcBef>
                <a:spcPts val="0"/>
              </a:spcBef>
              <a:buNone/>
            </a:pPr>
            <a:r>
              <a:rPr lang="es-ES" b="1" noProof="0" dirty="0"/>
              <a:t>Datos EXIF</a:t>
            </a:r>
          </a:p>
          <a:p>
            <a:pPr marL="0" indent="0">
              <a:lnSpc>
                <a:spcPct val="150000"/>
              </a:lnSpc>
              <a:spcBef>
                <a:spcPts val="0"/>
              </a:spcBef>
              <a:buNone/>
            </a:pPr>
            <a:r>
              <a:rPr lang="es-ES" noProof="0" dirty="0"/>
              <a:t>Cuándo, dónde se tomó una foto con el modelo de cámara, número de serie</a:t>
            </a:r>
          </a:p>
          <a:p>
            <a:pPr marL="0" indent="0" algn="just">
              <a:lnSpc>
                <a:spcPts val="3860"/>
              </a:lnSpc>
              <a:spcAft>
                <a:spcPts val="1200"/>
              </a:spcAft>
              <a:buFont typeface="Arial" charset="0"/>
              <a:buNone/>
            </a:pPr>
            <a:endParaRPr lang="en-US" sz="1200" dirty="0"/>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76</a:t>
            </a:fld>
            <a:endParaRPr lang="es-ES" altLang="en-US"/>
          </a:p>
        </p:txBody>
      </p:sp>
    </p:spTree>
    <p:extLst>
      <p:ext uri="{BB962C8B-B14F-4D97-AF65-F5344CB8AC3E}">
        <p14:creationId xmlns:p14="http://schemas.microsoft.com/office/powerpoint/2010/main" val="130546891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dirty="0"/>
              <a:t>Antes de adentrarnos en el tema de Internet, tenemos que aclarar lo que es una red y lo que la compone, lo cual es importante para poder entender el funcionamiento de Internet.</a:t>
            </a:r>
          </a:p>
          <a:p>
            <a:endParaRPr lang="es-ES" dirty="0"/>
          </a:p>
          <a:p>
            <a:r>
              <a:rPr lang="es-ES" dirty="0"/>
              <a:t>El formador debería iniciar esta sesión con una pregunta abierta a los delegados, dedicando un poco de tiempo a intentar que describan lo que creen que es la ciberdelincuencia.</a:t>
            </a:r>
          </a:p>
          <a:p>
            <a:endParaRPr lang="es-ES" dirty="0"/>
          </a:p>
          <a:p>
            <a:r>
              <a:rPr lang="es-ES" dirty="0"/>
              <a:t>Puede hacerse en un foro abierto o en grupos más pequeños. La idea es obtener una definición sencilla de lo que es.</a:t>
            </a:r>
          </a:p>
          <a:p>
            <a:endParaRPr lang="en-US" dirty="0"/>
          </a:p>
        </p:txBody>
      </p:sp>
      <p:sp>
        <p:nvSpPr>
          <p:cNvPr id="4" name="Slide Number Placeholder 3"/>
          <p:cNvSpPr>
            <a:spLocks noGrp="1"/>
          </p:cNvSpPr>
          <p:nvPr>
            <p:ph type="sldNum" sz="quarter" idx="10"/>
          </p:nvPr>
        </p:nvSpPr>
        <p:spPr/>
        <p:txBody>
          <a:bodyPr/>
          <a:lstStyle/>
          <a:p>
            <a:fld id="{09ADFBB1-7B02-4717-AEA4-A0D2A92F6065}" type="slidenum">
              <a:rPr lang="en-GB" smtClean="0">
                <a:solidFill>
                  <a:prstClr val="black"/>
                </a:solidFill>
              </a:rPr>
              <a:pPr/>
              <a:t>77</a:t>
            </a:fld>
            <a:endParaRPr lang="es-ES">
              <a:solidFill>
                <a:prstClr val="black"/>
              </a:solidFill>
            </a:endParaRPr>
          </a:p>
        </p:txBody>
      </p:sp>
    </p:spTree>
    <p:extLst>
      <p:ext uri="{BB962C8B-B14F-4D97-AF65-F5344CB8AC3E}">
        <p14:creationId xmlns:p14="http://schemas.microsoft.com/office/powerpoint/2010/main" val="13709262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B15714A6-B05B-47A5-B92B-D727BD3A45D0}"/>
              </a:ext>
            </a:extLst>
          </p:cNvPr>
          <p:cNvSpPr>
            <a:spLocks noGrp="1"/>
          </p:cNvSpPr>
          <p:nvPr>
            <p:ph type="body" idx="1"/>
          </p:nvPr>
        </p:nvSpPr>
        <p:spPr/>
        <p:txBody>
          <a:bodyPr/>
          <a:lstStyle/>
          <a:p>
            <a:endParaRPr lang="en-GB" sz="3600" dirty="0"/>
          </a:p>
        </p:txBody>
      </p:sp>
    </p:spTree>
    <p:extLst>
      <p:ext uri="{BB962C8B-B14F-4D97-AF65-F5344CB8AC3E}">
        <p14:creationId xmlns:p14="http://schemas.microsoft.com/office/powerpoint/2010/main" val="3996898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93663" marR="0" indent="-3175"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rPr>
              <a:t>No existe una definición internacionalmente aceptada de prueba electrónica. Sin embargo, en todos los países existen normas que contienen preceptos que, de alguna manera, hacen referencia a las </a:t>
            </a:r>
            <a:r>
              <a:rPr lang="es-ES" sz="1200" i="1" kern="1200" dirty="0">
                <a:solidFill>
                  <a:schemeClr val="tx1"/>
                </a:solidFill>
                <a:effectLst/>
                <a:latin typeface="+mn-lt"/>
              </a:rPr>
              <a:t>pruebas electrónicas</a:t>
            </a:r>
            <a:r>
              <a:rPr lang="es-ES" sz="1200" kern="1200" dirty="0">
                <a:solidFill>
                  <a:schemeClr val="tx1"/>
                </a:solidFill>
                <a:effectLst/>
                <a:latin typeface="+mn-lt"/>
              </a:rPr>
              <a:t>.</a:t>
            </a:r>
            <a:r>
              <a:rPr lang="es-ES" sz="1200" i="1" kern="1200" dirty="0">
                <a:solidFill>
                  <a:schemeClr val="tx1"/>
                </a:solidFill>
                <a:effectLst/>
                <a:latin typeface="+mn-lt"/>
              </a:rPr>
              <a:t> </a:t>
            </a:r>
            <a:endParaRPr lang="es-ES" sz="1200" kern="1200" dirty="0">
              <a:solidFill>
                <a:schemeClr val="tx1"/>
              </a:solidFill>
              <a:effectLst/>
              <a:latin typeface="+mn-lt"/>
              <a:ea typeface="+mn-ea"/>
              <a:cs typeface="+mn-cs"/>
            </a:endParaRPr>
          </a:p>
          <a:p>
            <a:pPr marL="93663" indent="-3175" algn="just">
              <a:buNone/>
            </a:pPr>
            <a:endParaRPr lang="es-ES" dirty="0"/>
          </a:p>
          <a:p>
            <a:pPr marL="93663" indent="-3175" algn="just">
              <a:buNone/>
            </a:pPr>
            <a:r>
              <a:rPr lang="es-ES" dirty="0"/>
              <a:t>La "definición" en la guía del CE es:</a:t>
            </a:r>
          </a:p>
          <a:p>
            <a:pPr marL="0" indent="0" algn="just">
              <a:buNone/>
            </a:pPr>
            <a:r>
              <a:rPr lang="es-ES" b="1" i="1" dirty="0"/>
              <a:t>“‘Cualquier información generada, almacenada o transmitida en formato digital que pueda ser necesaria posteriormente para probar o refutar un hecho controvertido en un procedimiento judicial”.</a:t>
            </a:r>
          </a:p>
          <a:p>
            <a:pPr marL="0" marR="0" indent="0" algn="l" defTabSz="4572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latin typeface="+mn-lt"/>
              </a:rPr>
              <a:t>Una vez más, es responsabilidad del formador asegurarse de que cualquier definición nacional que pueda existir se incluya en el curso para la formación en el país.</a:t>
            </a:r>
          </a:p>
          <a:p>
            <a:endParaRPr lang="es-ES" sz="1200" kern="1200" dirty="0">
              <a:solidFill>
                <a:schemeClr val="tx1"/>
              </a:solidFill>
              <a:latin typeface="+mn-lt"/>
              <a:ea typeface="MS PGothic" pitchFamily="34" charset="-128"/>
              <a:cs typeface="ＭＳ Ｐゴシック" charset="0"/>
            </a:endParaRPr>
          </a:p>
          <a:p>
            <a:endParaRPr lang="en-US" dirty="0"/>
          </a:p>
        </p:txBody>
      </p:sp>
      <p:sp>
        <p:nvSpPr>
          <p:cNvPr id="4" name="Slide Number Placeholder 3"/>
          <p:cNvSpPr>
            <a:spLocks noGrp="1"/>
          </p:cNvSpPr>
          <p:nvPr>
            <p:ph type="sldNum" sz="quarter" idx="10"/>
          </p:nvPr>
        </p:nvSpPr>
        <p:spPr/>
        <p:txBody>
          <a:bodyPr/>
          <a:lstStyle/>
          <a:p>
            <a:pPr>
              <a:defRPr/>
            </a:pPr>
            <a:fld id="{0A9CA34D-D136-324F-8C5C-F0F921B45548}" type="slidenum">
              <a:rPr lang="en-US" smtClean="0">
                <a:solidFill>
                  <a:prstClr val="black"/>
                </a:solidFill>
              </a:rPr>
              <a:pPr>
                <a:defRPr/>
              </a:pPr>
              <a:t>8</a:t>
            </a:fld>
            <a:endParaRPr lang="es-ES">
              <a:solidFill>
                <a:prstClr val="black"/>
              </a:solidFill>
            </a:endParaRPr>
          </a:p>
        </p:txBody>
      </p:sp>
    </p:spTree>
    <p:extLst>
      <p:ext uri="{BB962C8B-B14F-4D97-AF65-F5344CB8AC3E}">
        <p14:creationId xmlns:p14="http://schemas.microsoft.com/office/powerpoint/2010/main" val="22968251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En las dos siguientes diapositivas se exponen, en términos generales, los requisitos para la presentación de pruebas y se explican las diferencias y los desafíos relacionados con las pruebas electrónicas.</a:t>
            </a:r>
          </a:p>
          <a:p>
            <a:endParaRPr lang="en-GB" sz="1200" kern="1200" dirty="0">
              <a:solidFill>
                <a:schemeClr val="tx1"/>
              </a:solidFill>
              <a:latin typeface="+mn-lt"/>
              <a:ea typeface="MS PGothic" pitchFamily="34" charset="-128"/>
              <a:cs typeface="ＭＳ Ｐゴシック" charset="0"/>
            </a:endParaRPr>
          </a:p>
        </p:txBody>
      </p:sp>
      <p:sp>
        <p:nvSpPr>
          <p:cNvPr id="4" name="Slide Number Placeholder 3"/>
          <p:cNvSpPr>
            <a:spLocks noGrp="1"/>
          </p:cNvSpPr>
          <p:nvPr>
            <p:ph type="sldNum" sz="quarter" idx="5"/>
          </p:nvPr>
        </p:nvSpPr>
        <p:spPr/>
        <p:txBody>
          <a:bodyPr/>
          <a:lstStyle/>
          <a:p>
            <a:fld id="{C517488A-2FD4-4187-AAA7-AE40009BFB6A}" type="slidenum">
              <a:rPr lang="en-US" altLang="en-US" smtClean="0"/>
              <a:pPr/>
              <a:t>9</a:t>
            </a:fld>
            <a:endParaRPr lang="es-ES" altLang="en-US"/>
          </a:p>
        </p:txBody>
      </p:sp>
    </p:spTree>
    <p:extLst>
      <p:ext uri="{BB962C8B-B14F-4D97-AF65-F5344CB8AC3E}">
        <p14:creationId xmlns:p14="http://schemas.microsoft.com/office/powerpoint/2010/main" val="3279322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390097691"/>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561174802"/>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88663528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79DE959-8F66-48C8-9B75-7129AEC57E19}"/>
              </a:ext>
            </a:extLst>
          </p:cNvPr>
          <p:cNvSpPr>
            <a:spLocks noGrp="1"/>
          </p:cNvSpPr>
          <p:nvPr>
            <p:ph type="sldNum" sz="quarter" idx="10"/>
          </p:nvPr>
        </p:nvSpPr>
        <p:spPr/>
        <p:txBody>
          <a:bodyPr/>
          <a:lstStyle/>
          <a:p>
            <a:fld id="{49C04F3A-82BD-4011-AADB-1F79FD7DF4BC}" type="slidenum">
              <a:rPr lang="en-GB" smtClean="0"/>
              <a:pPr/>
              <a:t>‹#›</a:t>
            </a:fld>
            <a:endParaRPr lang="en-GB" dirty="0"/>
          </a:p>
        </p:txBody>
      </p:sp>
      <p:pic>
        <p:nvPicPr>
          <p:cNvPr id="6" name="Picture 5">
            <a:extLst>
              <a:ext uri="{FF2B5EF4-FFF2-40B4-BE49-F238E27FC236}">
                <a16:creationId xmlns:a16="http://schemas.microsoft.com/office/drawing/2014/main" id="{090E9091-F932-449D-A1EF-35B8A21AFB4E}"/>
              </a:ext>
            </a:extLst>
          </p:cNvPr>
          <p:cNvPicPr>
            <a:picLocks noChangeAspect="1"/>
          </p:cNvPicPr>
          <p:nvPr userDrawn="1"/>
        </p:nvPicPr>
        <p:blipFill>
          <a:blip r:embed="rId2"/>
          <a:stretch>
            <a:fillRect/>
          </a:stretch>
        </p:blipFill>
        <p:spPr>
          <a:xfrm>
            <a:off x="5041214" y="101678"/>
            <a:ext cx="4090771" cy="713294"/>
          </a:xfrm>
          <a:prstGeom prst="rect">
            <a:avLst/>
          </a:prstGeom>
        </p:spPr>
      </p:pic>
      <p:sp>
        <p:nvSpPr>
          <p:cNvPr id="11" name="Content Placeholder 10">
            <a:extLst>
              <a:ext uri="{FF2B5EF4-FFF2-40B4-BE49-F238E27FC236}">
                <a16:creationId xmlns:a16="http://schemas.microsoft.com/office/drawing/2014/main" id="{6FC767A1-DF76-4191-99F0-1311E413B2AA}"/>
              </a:ext>
            </a:extLst>
          </p:cNvPr>
          <p:cNvSpPr>
            <a:spLocks noGrp="1"/>
          </p:cNvSpPr>
          <p:nvPr>
            <p:ph sz="quarter" idx="11"/>
          </p:nvPr>
        </p:nvSpPr>
        <p:spPr>
          <a:xfrm>
            <a:off x="448274" y="1251040"/>
            <a:ext cx="8074025" cy="517525"/>
          </a:xfrm>
        </p:spPr>
        <p:txBody>
          <a:bodyPr>
            <a:normAutofit/>
          </a:bodyPr>
          <a:lstStyle>
            <a:lvl1pPr marL="0" indent="0" algn="ctr">
              <a:buNone/>
              <a:defRPr sz="1600" b="1" baseline="0">
                <a:latin typeface="Calibri" panose="020F0502020204030204" pitchFamily="34" charset="0"/>
              </a:defRPr>
            </a:lvl1pPr>
          </a:lstStyle>
          <a:p>
            <a:pPr lvl="0"/>
            <a:r>
              <a:rPr lang="en-US" dirty="0"/>
              <a:t>Click to edit Master text styles</a:t>
            </a:r>
          </a:p>
        </p:txBody>
      </p:sp>
      <p:sp>
        <p:nvSpPr>
          <p:cNvPr id="13" name="Text Placeholder 12">
            <a:extLst>
              <a:ext uri="{FF2B5EF4-FFF2-40B4-BE49-F238E27FC236}">
                <a16:creationId xmlns:a16="http://schemas.microsoft.com/office/drawing/2014/main" id="{DBE4024A-0EF9-41A2-B175-DDA4AA7DE116}"/>
              </a:ext>
            </a:extLst>
          </p:cNvPr>
          <p:cNvSpPr>
            <a:spLocks noGrp="1"/>
          </p:cNvSpPr>
          <p:nvPr>
            <p:ph type="body" sz="quarter" idx="12"/>
          </p:nvPr>
        </p:nvSpPr>
        <p:spPr>
          <a:xfrm>
            <a:off x="447677" y="2579688"/>
            <a:ext cx="8074024" cy="2673350"/>
          </a:xfrm>
        </p:spPr>
        <p:txBody>
          <a:bodyPr>
            <a:normAutofit/>
          </a:bodyPr>
          <a:lstStyle>
            <a:lvl1pPr marL="0" indent="0" algn="ctr">
              <a:buNone/>
              <a:defRPr sz="3400" b="1" i="0" baseline="0">
                <a:latin typeface="Calibri" panose="020F0502020204030204" pitchFamily="34" charset="0"/>
              </a:defRPr>
            </a:lvl1pPr>
          </a:lstStyle>
          <a:p>
            <a:pPr lvl="0"/>
            <a:endParaRPr lang="en-US" dirty="0"/>
          </a:p>
          <a:p>
            <a:pPr lvl="0"/>
            <a:endParaRPr lang="en-GB" dirty="0"/>
          </a:p>
          <a:p>
            <a:pPr lvl="0"/>
            <a:endParaRPr lang="en-GB" dirty="0"/>
          </a:p>
        </p:txBody>
      </p:sp>
      <p:sp>
        <p:nvSpPr>
          <p:cNvPr id="15" name="Text Placeholder 14">
            <a:extLst>
              <a:ext uri="{FF2B5EF4-FFF2-40B4-BE49-F238E27FC236}">
                <a16:creationId xmlns:a16="http://schemas.microsoft.com/office/drawing/2014/main" id="{7A2FE8F4-0B2F-4B6E-B4B0-927F13D7F719}"/>
              </a:ext>
            </a:extLst>
          </p:cNvPr>
          <p:cNvSpPr>
            <a:spLocks noGrp="1"/>
          </p:cNvSpPr>
          <p:nvPr>
            <p:ph type="body" sz="quarter" idx="13"/>
          </p:nvPr>
        </p:nvSpPr>
        <p:spPr>
          <a:xfrm>
            <a:off x="447675" y="5589588"/>
            <a:ext cx="8074025" cy="604837"/>
          </a:xfrm>
        </p:spPr>
        <p:txBody>
          <a:bodyPr>
            <a:normAutofit/>
          </a:bodyPr>
          <a:lstStyle>
            <a:lvl1pPr marL="0" indent="0" algn="ctr">
              <a:buNone/>
              <a:defRPr sz="1400" baseline="0">
                <a:latin typeface="Calibri" panose="020F0502020204030204" pitchFamily="34" charset="0"/>
              </a:defRPr>
            </a:lvl1pPr>
          </a:lstStyle>
          <a:p>
            <a:pPr lvl="0"/>
            <a:endParaRPr lang="en-GB" dirty="0"/>
          </a:p>
        </p:txBody>
      </p:sp>
    </p:spTree>
    <p:extLst>
      <p:ext uri="{BB962C8B-B14F-4D97-AF65-F5344CB8AC3E}">
        <p14:creationId xmlns:p14="http://schemas.microsoft.com/office/powerpoint/2010/main" val="29598440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0D344A87-61DB-4835-BEB0-346EDFB422AE}"/>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366814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0D344A87-61DB-4835-BEB0-346EDFB422AE}"/>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569893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0D344A87-61DB-4835-BEB0-346EDFB422AE}"/>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0" name="Text Placeholder 9">
            <a:extLst>
              <a:ext uri="{FF2B5EF4-FFF2-40B4-BE49-F238E27FC236}">
                <a16:creationId xmlns:a16="http://schemas.microsoft.com/office/drawing/2014/main" id="{EF509BE8-7E65-45EB-BBBD-AD3388FF69B8}"/>
              </a:ext>
            </a:extLst>
          </p:cNvPr>
          <p:cNvSpPr>
            <a:spLocks noGrp="1"/>
          </p:cNvSpPr>
          <p:nvPr>
            <p:ph type="body" sz="quarter" idx="11"/>
          </p:nvPr>
        </p:nvSpPr>
        <p:spPr>
          <a:xfrm>
            <a:off x="2570163" y="0"/>
            <a:ext cx="6573837" cy="1043796"/>
          </a:xfrm>
        </p:spPr>
        <p:txBody>
          <a:bodyPr anchor="ctr" anchorCtr="0">
            <a:no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8610224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0562" y="4106085"/>
            <a:ext cx="7886700" cy="1500187"/>
          </a:xfrm>
          <a:prstGeom prst="rect">
            <a:avLst/>
          </a:prstGeom>
        </p:spPr>
        <p:txBody>
          <a:bodyPr anchor="t" anchorCtr="0"/>
          <a:lstStyle>
            <a:lvl1pPr>
              <a:defRPr sz="4000" b="1" i="0" cap="all" baseline="0">
                <a:latin typeface="Calibri (heading)"/>
              </a:defRPr>
            </a:lvl1pPr>
          </a:lstStyle>
          <a:p>
            <a:r>
              <a:rPr lang="en-US" dirty="0"/>
              <a:t>Click to edit Master title style</a:t>
            </a:r>
          </a:p>
        </p:txBody>
      </p:sp>
      <p:sp>
        <p:nvSpPr>
          <p:cNvPr id="3" name="Text Placeholder 2"/>
          <p:cNvSpPr>
            <a:spLocks noGrp="1"/>
          </p:cNvSpPr>
          <p:nvPr>
            <p:ph type="body" idx="1"/>
          </p:nvPr>
        </p:nvSpPr>
        <p:spPr>
          <a:xfrm>
            <a:off x="550562" y="3666226"/>
            <a:ext cx="7886700" cy="439859"/>
          </a:xfrm>
        </p:spPr>
        <p:txBody>
          <a:bodyPr>
            <a:normAutofit/>
          </a:bodyPr>
          <a:lstStyle>
            <a:lvl1pPr marL="0" indent="0">
              <a:buNone/>
              <a:defRPr sz="2000" baseline="0">
                <a:solidFill>
                  <a:schemeClr val="tx1">
                    <a:lumMod val="50000"/>
                    <a:lumOff val="50000"/>
                  </a:schemeClr>
                </a:solidFill>
                <a:latin typeface="Calibri" panose="020F050202020403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Slide Number Placeholder 6">
            <a:extLst>
              <a:ext uri="{FF2B5EF4-FFF2-40B4-BE49-F238E27FC236}">
                <a16:creationId xmlns:a16="http://schemas.microsoft.com/office/drawing/2014/main" id="{20A8AF00-8302-4EB6-B590-39BD369534EC}"/>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id="{D233DBE3-4DCE-45EA-88E9-4DFE54A70D1C}"/>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33967875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F3D9741-60F0-480D-8B47-D9BDE25B27A7}"/>
              </a:ext>
            </a:extLst>
          </p:cNvPr>
          <p:cNvSpPr>
            <a:spLocks noGrp="1"/>
          </p:cNvSpPr>
          <p:nvPr>
            <p:ph type="sldNum" sz="quarter" idx="10"/>
          </p:nvPr>
        </p:nvSpPr>
        <p:spPr/>
        <p:txBody>
          <a:bodyPr/>
          <a:lstStyle/>
          <a:p>
            <a:fld id="{49C04F3A-82BD-4011-AADB-1F79FD7DF4BC}" type="slidenum">
              <a:rPr lang="en-GB" smtClean="0"/>
              <a:pPr/>
              <a:t>‹#›</a:t>
            </a:fld>
            <a:endParaRPr lang="en-GB" dirty="0"/>
          </a:p>
        </p:txBody>
      </p:sp>
      <p:pic>
        <p:nvPicPr>
          <p:cNvPr id="11" name="Picture 2" descr="Asking questions | TeachingEnglish | British Council | BBC">
            <a:extLst>
              <a:ext uri="{FF2B5EF4-FFF2-40B4-BE49-F238E27FC236}">
                <a16:creationId xmlns:a16="http://schemas.microsoft.com/office/drawing/2014/main" id="{4847C7E7-B06A-4BDA-9B87-24735A9E21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0" y="2225616"/>
            <a:ext cx="4572000" cy="2794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0322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568F01E-E28F-48CF-A919-4F87EC7314AB}"/>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 name="Slide Number Placeholder 4">
            <a:extLst>
              <a:ext uri="{FF2B5EF4-FFF2-40B4-BE49-F238E27FC236}">
                <a16:creationId xmlns:a16="http://schemas.microsoft.com/office/drawing/2014/main" id="{38142138-4AA3-4144-B07B-05168E07F5FA}"/>
              </a:ext>
            </a:extLst>
          </p:cNvPr>
          <p:cNvSpPr>
            <a:spLocks noGrp="1"/>
          </p:cNvSpPr>
          <p:nvPr>
            <p:ph type="sldNum" sz="quarter" idx="12"/>
          </p:nvPr>
        </p:nvSpPr>
        <p:spPr>
          <a:xfrm>
            <a:off x="7086600" y="6588125"/>
            <a:ext cx="2057400" cy="285810"/>
          </a:xfrm>
          <a:prstGeom prst="rect">
            <a:avLst/>
          </a:prstGeom>
        </p:spPr>
        <p:txBody>
          <a:bodyPr/>
          <a:lstStyle>
            <a:lvl1pPr>
              <a:defRPr sz="900" baseline="0">
                <a:latin typeface="Verdana" panose="020B0604030504040204" pitchFamily="34" charset="0"/>
              </a:defRPr>
            </a:lvl1pPr>
          </a:lstStyle>
          <a:p>
            <a:fld id="{49C04F3A-82BD-4011-AADB-1F79FD7DF4BC}" type="slidenum">
              <a:rPr lang="en-GB" smtClean="0"/>
              <a:pPr/>
              <a:t>‹#›</a:t>
            </a:fld>
            <a:endParaRPr lang="en-GB" dirty="0"/>
          </a:p>
        </p:txBody>
      </p:sp>
      <p:sp>
        <p:nvSpPr>
          <p:cNvPr id="11" name="Rectangle 11">
            <a:extLst>
              <a:ext uri="{FF2B5EF4-FFF2-40B4-BE49-F238E27FC236}">
                <a16:creationId xmlns:a16="http://schemas.microsoft.com/office/drawing/2014/main" id="{4E9086BA-5439-49E6-9E91-FC32A560FF1E}"/>
              </a:ext>
            </a:extLst>
          </p:cNvPr>
          <p:cNvSpPr>
            <a:spLocks noChangeArrowheads="1"/>
          </p:cNvSpPr>
          <p:nvPr userDrawn="1"/>
        </p:nvSpPr>
        <p:spPr bwMode="auto">
          <a:xfrm>
            <a:off x="0" y="6622629"/>
            <a:ext cx="396044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ES" altLang="en-US" sz="900" b="1" baseline="0" dirty="0">
                <a:solidFill>
                  <a:srgbClr val="FFFFFF"/>
                </a:solidFill>
                <a:latin typeface="Verdana" panose="020B0604030504040204" pitchFamily="34" charset="0"/>
              </a:rPr>
              <a:t>www.coe.int/cybercrime</a:t>
            </a:r>
            <a:r>
              <a:rPr lang="en-US" altLang="en-US" sz="900" b="1" baseline="0" dirty="0">
                <a:solidFill>
                  <a:srgbClr val="FFFFFF"/>
                </a:solidFill>
                <a:latin typeface="Verdana" panose="020B0604030504040204" pitchFamily="34" charset="0"/>
              </a:rPr>
              <a:t>			</a:t>
            </a:r>
          </a:p>
        </p:txBody>
      </p:sp>
      <p:sp>
        <p:nvSpPr>
          <p:cNvPr id="15" name="Text Placeholder 11">
            <a:extLst>
              <a:ext uri="{FF2B5EF4-FFF2-40B4-BE49-F238E27FC236}">
                <a16:creationId xmlns:a16="http://schemas.microsoft.com/office/drawing/2014/main" id="{65D2B4B2-A487-46F2-91AA-C4BF2735A54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047415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9F79EE9D-52D5-4B6B-99C5-F7B7EF500FFC}"/>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2" name="Text Placeholder 11">
            <a:extLst>
              <a:ext uri="{FF2B5EF4-FFF2-40B4-BE49-F238E27FC236}">
                <a16:creationId xmlns:a16="http://schemas.microsoft.com/office/drawing/2014/main" id="{CCA4FC42-7865-44A1-A558-6DAB208B7BBA}"/>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1055842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7/21/2021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3315512933"/>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617213"/>
            <a:ext cx="3868340"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noAutofit/>
          </a:bodyPr>
          <a:lstStyle>
            <a:lvl1pPr marL="0" indent="0">
              <a:buNone/>
              <a:defRPr sz="2800" b="1" baseline="0">
                <a:latin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617213"/>
            <a:ext cx="3887391" cy="3684588"/>
          </a:xfrm>
        </p:spPr>
        <p:txBody>
          <a:bodyPr/>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D8D75C77-33AE-4D9D-81BB-E84439877287}"/>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3" name="Text Placeholder 11">
            <a:extLst>
              <a:ext uri="{FF2B5EF4-FFF2-40B4-BE49-F238E27FC236}">
                <a16:creationId xmlns:a16="http://schemas.microsoft.com/office/drawing/2014/main" id="{E8360835-D07D-47DB-8A8D-6D70C8BFA691}"/>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3399336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F3D9741-60F0-480D-8B47-D9BDE25B27A7}"/>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9" name="Text Placeholder 11">
            <a:extLst>
              <a:ext uri="{FF2B5EF4-FFF2-40B4-BE49-F238E27FC236}">
                <a16:creationId xmlns:a16="http://schemas.microsoft.com/office/drawing/2014/main" id="{A0DF66FC-D0BD-42D5-88C2-0C899A2415A4}"/>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2945462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319841"/>
            <a:ext cx="1971675" cy="4857122"/>
          </a:xfrm>
          <a:prstGeom prst="rect">
            <a:avLst/>
          </a:prstGeom>
        </p:spPr>
        <p:txBody>
          <a:bodyPr vert="eaVert"/>
          <a:lstStyle>
            <a:lvl1pPr>
              <a:defRPr baseline="0">
                <a:latin typeface="Calibri" panose="020F050202020403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28650" y="1319841"/>
            <a:ext cx="5800725" cy="4857121"/>
          </a:xfrm>
        </p:spPr>
        <p:txBody>
          <a:bodyPr vert="eaVert"/>
          <a:lstStyle>
            <a:lvl1pPr>
              <a:defRPr baseline="0">
                <a:latin typeface="Calibri" panose="020F0502020204030204" pitchFamily="34" charset="0"/>
              </a:defRPr>
            </a:lvl1pPr>
            <a:lvl2pPr>
              <a:defRPr baseline="0">
                <a:latin typeface="Calibri" panose="020F0502020204030204" pitchFamily="34" charset="0"/>
              </a:defRPr>
            </a:lvl2pPr>
            <a:lvl3pPr>
              <a:defRPr baseline="0">
                <a:latin typeface="Calibri" panose="020F0502020204030204" pitchFamily="34" charset="0"/>
              </a:defRPr>
            </a:lvl3pPr>
            <a:lvl4pPr>
              <a:defRPr baseline="0">
                <a:latin typeface="Calibri" panose="020F0502020204030204" pitchFamily="34" charset="0"/>
              </a:defRPr>
            </a:lvl4pPr>
            <a:lvl5pPr>
              <a:defRPr baseline="0">
                <a:latin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B9F9D650-1009-46ED-8222-4EE43ED14297}"/>
              </a:ext>
            </a:extLst>
          </p:cNvPr>
          <p:cNvSpPr>
            <a:spLocks noGrp="1"/>
          </p:cNvSpPr>
          <p:nvPr>
            <p:ph type="sldNum" sz="quarter" idx="10"/>
          </p:nvPr>
        </p:nvSpPr>
        <p:spPr/>
        <p:txBody>
          <a:bodyPr/>
          <a:lstStyle/>
          <a:p>
            <a:fld id="{49C04F3A-82BD-4011-AADB-1F79FD7DF4BC}" type="slidenum">
              <a:rPr lang="en-GB" smtClean="0"/>
              <a:pPr/>
              <a:t>‹#›</a:t>
            </a:fld>
            <a:endParaRPr lang="en-GB" dirty="0"/>
          </a:p>
        </p:txBody>
      </p:sp>
      <p:sp>
        <p:nvSpPr>
          <p:cNvPr id="10" name="Text Placeholder 11">
            <a:extLst>
              <a:ext uri="{FF2B5EF4-FFF2-40B4-BE49-F238E27FC236}">
                <a16:creationId xmlns:a16="http://schemas.microsoft.com/office/drawing/2014/main" id="{5C16D1AC-E422-4575-9A0B-452840BC04CB}"/>
              </a:ext>
            </a:extLst>
          </p:cNvPr>
          <p:cNvSpPr>
            <a:spLocks noGrp="1"/>
          </p:cNvSpPr>
          <p:nvPr>
            <p:ph type="body" sz="quarter" idx="11"/>
          </p:nvPr>
        </p:nvSpPr>
        <p:spPr>
          <a:xfrm>
            <a:off x="2811463" y="0"/>
            <a:ext cx="6332537" cy="1035050"/>
          </a:xfrm>
        </p:spPr>
        <p:txBody>
          <a:bodyPr anchor="ctr" anchorCtr="0">
            <a:normAutofit/>
          </a:bodyPr>
          <a:lstStyle>
            <a:lvl1pPr marL="0" indent="0" algn="r">
              <a:buNone/>
              <a:defRPr sz="3200" baseline="0">
                <a:solidFill>
                  <a:schemeClr val="bg1"/>
                </a:solidFill>
              </a:defRPr>
            </a:lvl1pPr>
          </a:lstStyle>
          <a:p>
            <a:pPr lvl="0"/>
            <a:endParaRPr lang="en-GB" dirty="0"/>
          </a:p>
        </p:txBody>
      </p:sp>
    </p:spTree>
    <p:extLst>
      <p:ext uri="{BB962C8B-B14F-4D97-AF65-F5344CB8AC3E}">
        <p14:creationId xmlns:p14="http://schemas.microsoft.com/office/powerpoint/2010/main" val="42725250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21/07/2021</a:t>
            </a:fld>
            <a:endParaRPr lang="en-GB"/>
          </a:p>
        </p:txBody>
      </p:sp>
      <p:sp>
        <p:nvSpPr>
          <p:cNvPr id="5" name="Footer Placeholder 4">
            <a:extLst>
              <a:ext uri="{FF2B5EF4-FFF2-40B4-BE49-F238E27FC236}">
                <a16:creationId xmlns:a16="http://schemas.microsoft.com/office/drawing/2014/main" id="{F678A98B-0E09-4612-9346-46C6FC3C697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C23F55A-8CF0-4C9C-A0A6-604CE946188C}"/>
              </a:ext>
            </a:extLst>
          </p:cNvPr>
          <p:cNvSpPr>
            <a:spLocks noGrp="1"/>
          </p:cNvSpPr>
          <p:nvPr>
            <p:ph type="sldNum" sz="quarter" idx="12"/>
          </p:nvPr>
        </p:nvSpPr>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648863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21/07/2021</a:t>
            </a:fld>
            <a:endParaRPr lang="en-GB"/>
          </a:p>
        </p:txBody>
      </p:sp>
      <p:sp>
        <p:nvSpPr>
          <p:cNvPr id="5" name="Footer Placeholder 4">
            <a:extLst>
              <a:ext uri="{FF2B5EF4-FFF2-40B4-BE49-F238E27FC236}">
                <a16:creationId xmlns:a16="http://schemas.microsoft.com/office/drawing/2014/main" id="{B041ED0F-3F4F-4191-95D9-03287ACFF4E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9CA3C550-FDA0-40D4-90E1-A3D5C9AB77DC}"/>
              </a:ext>
            </a:extLst>
          </p:cNvPr>
          <p:cNvSpPr>
            <a:spLocks noGrp="1"/>
          </p:cNvSpPr>
          <p:nvPr>
            <p:ph type="sldNum" sz="quarter" idx="12"/>
          </p:nvPr>
        </p:nvSpPr>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s-ES" sz="1200" b="1" dirty="0">
                <a:solidFill>
                  <a:srgbClr val="FFFFFF"/>
                </a:solidFill>
                <a:latin typeface="Verdana" charset="0"/>
              </a:rPr>
              <a:t>www.coe.int/cybercrime</a:t>
            </a:r>
            <a:r>
              <a:rPr lang="en-US" sz="1200" b="1" dirty="0">
                <a:solidFill>
                  <a:srgbClr val="FFFFFF"/>
                </a:solidFill>
                <a:latin typeface="Verdana" charset="0"/>
              </a:rPr>
              <a:t>						</a:t>
            </a:r>
            <a:r>
              <a:rPr lang="es-ES" sz="1200" b="1" dirty="0">
                <a:solidFill>
                  <a:srgbClr val="FFFFFF"/>
                </a:solidFill>
                <a:latin typeface="Verdana" charset="0"/>
              </a:rPr>
              <a:t>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a:t>
            </a:fld>
            <a:r>
              <a:rPr lang="es-ES" sz="1200" b="1" dirty="0">
                <a:solidFill>
                  <a:srgbClr val="FFFFFF"/>
                </a:solidFill>
                <a:latin typeface="Verdana" charset="0"/>
              </a:rPr>
              <a:t> -</a:t>
            </a:r>
          </a:p>
        </p:txBody>
      </p:sp>
    </p:spTree>
    <p:extLst>
      <p:ext uri="{BB962C8B-B14F-4D97-AF65-F5344CB8AC3E}">
        <p14:creationId xmlns:p14="http://schemas.microsoft.com/office/powerpoint/2010/main" val="18130832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21/07/2021</a:t>
            </a:fld>
            <a:endParaRPr lang="en-GB"/>
          </a:p>
        </p:txBody>
      </p:sp>
      <p:sp>
        <p:nvSpPr>
          <p:cNvPr id="5" name="Footer Placeholder 4">
            <a:extLst>
              <a:ext uri="{FF2B5EF4-FFF2-40B4-BE49-F238E27FC236}">
                <a16:creationId xmlns:a16="http://schemas.microsoft.com/office/drawing/2014/main" id="{8A268102-AF15-496D-8BA6-68A51B185041}"/>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36EC1A9-0935-48AF-98AC-717D1CEB4CF4}"/>
              </a:ext>
            </a:extLst>
          </p:cNvPr>
          <p:cNvSpPr>
            <a:spLocks noGrp="1"/>
          </p:cNvSpPr>
          <p:nvPr>
            <p:ph type="sldNum" sz="quarter" idx="12"/>
          </p:nvPr>
        </p:nvSpPr>
        <p:spPr/>
        <p:txBody>
          <a:bodyPr/>
          <a:lstStyle>
            <a:lvl1pPr>
              <a:defRPr/>
            </a:lvl1pPr>
          </a:lstStyle>
          <a:p>
            <a:fld id="{A4A5ECFF-5C9A-42B4-A985-E4790B0921A2}" type="slidenum">
              <a:rPr lang="en-GB" altLang="en-US"/>
              <a:pPr/>
              <a:t>‹#›</a:t>
            </a:fld>
            <a:endParaRPr lang="en-GB" altLang="en-US"/>
          </a:p>
        </p:txBody>
      </p:sp>
    </p:spTree>
    <p:extLst>
      <p:ext uri="{BB962C8B-B14F-4D97-AF65-F5344CB8AC3E}">
        <p14:creationId xmlns:p14="http://schemas.microsoft.com/office/powerpoint/2010/main" val="4245658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8522707-CA25-4A35-91C8-F5196EFF8F16}"/>
              </a:ext>
            </a:extLst>
          </p:cNvPr>
          <p:cNvSpPr>
            <a:spLocks noGrp="1"/>
          </p:cNvSpPr>
          <p:nvPr>
            <p:ph type="dt" sz="half" idx="10"/>
          </p:nvPr>
        </p:nvSpPr>
        <p:spPr/>
        <p:txBody>
          <a:bodyPr/>
          <a:lstStyle>
            <a:lvl1pPr>
              <a:defRPr/>
            </a:lvl1pPr>
          </a:lstStyle>
          <a:p>
            <a:pPr>
              <a:defRPr/>
            </a:pPr>
            <a:fld id="{CFBDBF1B-221B-4F7A-A787-AD32B8234FCA}" type="datetimeFigureOut">
              <a:rPr lang="en-GB"/>
              <a:pPr>
                <a:defRPr/>
              </a:pPr>
              <a:t>21/07/2021</a:t>
            </a:fld>
            <a:endParaRPr lang="en-GB"/>
          </a:p>
        </p:txBody>
      </p:sp>
      <p:sp>
        <p:nvSpPr>
          <p:cNvPr id="6" name="Footer Placeholder 4">
            <a:extLst>
              <a:ext uri="{FF2B5EF4-FFF2-40B4-BE49-F238E27FC236}">
                <a16:creationId xmlns:a16="http://schemas.microsoft.com/office/drawing/2014/main" id="{84FC7A3D-6216-4157-97A2-E55D98E64C4F}"/>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0ABDE962-6F93-4861-9652-CEB273EC9807}"/>
              </a:ext>
            </a:extLst>
          </p:cNvPr>
          <p:cNvSpPr>
            <a:spLocks noGrp="1"/>
          </p:cNvSpPr>
          <p:nvPr>
            <p:ph type="sldNum" sz="quarter" idx="12"/>
          </p:nvPr>
        </p:nvSpPr>
        <p:spPr/>
        <p:txBody>
          <a:bodyPr/>
          <a:lstStyle>
            <a:lvl1pPr>
              <a:defRPr/>
            </a:lvl1pPr>
          </a:lstStyle>
          <a:p>
            <a:fld id="{A87C200B-5CD9-4424-B25D-14B538795F4F}" type="slidenum">
              <a:rPr lang="en-GB" altLang="en-US"/>
              <a:pPr/>
              <a:t>‹#›</a:t>
            </a:fld>
            <a:endParaRPr lang="en-GB" altLang="en-US"/>
          </a:p>
        </p:txBody>
      </p:sp>
    </p:spTree>
    <p:extLst>
      <p:ext uri="{BB962C8B-B14F-4D97-AF65-F5344CB8AC3E}">
        <p14:creationId xmlns:p14="http://schemas.microsoft.com/office/powerpoint/2010/main" val="38820755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69C0712E-9343-4428-96C7-F978B4708EB4}"/>
              </a:ext>
            </a:extLst>
          </p:cNvPr>
          <p:cNvSpPr>
            <a:spLocks noGrp="1"/>
          </p:cNvSpPr>
          <p:nvPr>
            <p:ph type="dt" sz="half" idx="10"/>
          </p:nvPr>
        </p:nvSpPr>
        <p:spPr/>
        <p:txBody>
          <a:bodyPr/>
          <a:lstStyle>
            <a:lvl1pPr>
              <a:defRPr/>
            </a:lvl1pPr>
          </a:lstStyle>
          <a:p>
            <a:pPr>
              <a:defRPr/>
            </a:pPr>
            <a:fld id="{03D3FF4A-8C1F-4811-AA1E-4D9763EFA5E9}" type="datetimeFigureOut">
              <a:rPr lang="en-GB"/>
              <a:pPr>
                <a:defRPr/>
              </a:pPr>
              <a:t>21/07/2021</a:t>
            </a:fld>
            <a:endParaRPr lang="en-GB"/>
          </a:p>
        </p:txBody>
      </p:sp>
      <p:sp>
        <p:nvSpPr>
          <p:cNvPr id="8" name="Footer Placeholder 4">
            <a:extLst>
              <a:ext uri="{FF2B5EF4-FFF2-40B4-BE49-F238E27FC236}">
                <a16:creationId xmlns:a16="http://schemas.microsoft.com/office/drawing/2014/main" id="{55DF5386-8042-47D5-8E50-6BCDD37A2A50}"/>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a:extLst>
              <a:ext uri="{FF2B5EF4-FFF2-40B4-BE49-F238E27FC236}">
                <a16:creationId xmlns:a16="http://schemas.microsoft.com/office/drawing/2014/main" id="{64CDF31D-1F28-4032-982F-E4C4F975CE1C}"/>
              </a:ext>
            </a:extLst>
          </p:cNvPr>
          <p:cNvSpPr>
            <a:spLocks noGrp="1"/>
          </p:cNvSpPr>
          <p:nvPr>
            <p:ph type="sldNum" sz="quarter" idx="12"/>
          </p:nvPr>
        </p:nvSpPr>
        <p:spPr/>
        <p:txBody>
          <a:bodyPr/>
          <a:lstStyle>
            <a:lvl1pPr>
              <a:defRPr/>
            </a:lvl1pPr>
          </a:lstStyle>
          <a:p>
            <a:fld id="{1C22D96E-6A4B-4992-9941-EE62BBE18CC4}" type="slidenum">
              <a:rPr lang="en-GB" altLang="en-US"/>
              <a:pPr/>
              <a:t>‹#›</a:t>
            </a:fld>
            <a:endParaRPr lang="en-GB" altLang="en-US"/>
          </a:p>
        </p:txBody>
      </p:sp>
    </p:spTree>
    <p:extLst>
      <p:ext uri="{BB962C8B-B14F-4D97-AF65-F5344CB8AC3E}">
        <p14:creationId xmlns:p14="http://schemas.microsoft.com/office/powerpoint/2010/main" val="40869067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21/07/2021</a:t>
            </a:fld>
            <a:endParaRPr lang="en-GB"/>
          </a:p>
        </p:txBody>
      </p:sp>
      <p:sp>
        <p:nvSpPr>
          <p:cNvPr id="4" name="Footer Placeholder 4">
            <a:extLst>
              <a:ext uri="{FF2B5EF4-FFF2-40B4-BE49-F238E27FC236}">
                <a16:creationId xmlns:a16="http://schemas.microsoft.com/office/drawing/2014/main" id="{4CA0948E-F417-447C-AF17-F61E2B8D4239}"/>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a:extLst>
              <a:ext uri="{FF2B5EF4-FFF2-40B4-BE49-F238E27FC236}">
                <a16:creationId xmlns:a16="http://schemas.microsoft.com/office/drawing/2014/main"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18017950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A87DC2B-F18E-437B-AE66-AA6863346763}"/>
              </a:ext>
            </a:extLst>
          </p:cNvPr>
          <p:cNvSpPr>
            <a:spLocks noGrp="1"/>
          </p:cNvSpPr>
          <p:nvPr>
            <p:ph type="dt" sz="half" idx="10"/>
          </p:nvPr>
        </p:nvSpPr>
        <p:spPr/>
        <p:txBody>
          <a:bodyPr/>
          <a:lstStyle>
            <a:lvl1pPr>
              <a:defRPr/>
            </a:lvl1pPr>
          </a:lstStyle>
          <a:p>
            <a:pPr>
              <a:defRPr/>
            </a:pPr>
            <a:fld id="{315D585F-7DF6-4099-B3B1-B29AEE74FA12}" type="datetimeFigureOut">
              <a:rPr lang="en-GB"/>
              <a:pPr>
                <a:defRPr/>
              </a:pPr>
              <a:t>21/07/2021</a:t>
            </a:fld>
            <a:endParaRPr lang="en-GB"/>
          </a:p>
        </p:txBody>
      </p:sp>
      <p:sp>
        <p:nvSpPr>
          <p:cNvPr id="3" name="Footer Placeholder 4">
            <a:extLst>
              <a:ext uri="{FF2B5EF4-FFF2-40B4-BE49-F238E27FC236}">
                <a16:creationId xmlns:a16="http://schemas.microsoft.com/office/drawing/2014/main" id="{39CE1A02-9C12-48FF-85B4-8F55C95EE835}"/>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a:extLst>
              <a:ext uri="{FF2B5EF4-FFF2-40B4-BE49-F238E27FC236}">
                <a16:creationId xmlns:a16="http://schemas.microsoft.com/office/drawing/2014/main" id="{E4F884D8-CC65-425E-96A5-C9DB1A68FD5C}"/>
              </a:ext>
            </a:extLst>
          </p:cNvPr>
          <p:cNvSpPr>
            <a:spLocks noGrp="1"/>
          </p:cNvSpPr>
          <p:nvPr>
            <p:ph type="sldNum" sz="quarter" idx="12"/>
          </p:nvPr>
        </p:nvSpPr>
        <p:spPr/>
        <p:txBody>
          <a:bodyPr/>
          <a:lstStyle>
            <a:lvl1pPr>
              <a:defRPr/>
            </a:lvl1pPr>
          </a:lstStyle>
          <a:p>
            <a:fld id="{1CA2AF26-9F61-4375-9904-07B3C44DE3B4}" type="slidenum">
              <a:rPr lang="en-GB" altLang="en-US"/>
              <a:pPr/>
              <a:t>‹#›</a:t>
            </a:fld>
            <a:endParaRPr lang="en-GB" altLang="en-US"/>
          </a:p>
        </p:txBody>
      </p:sp>
    </p:spTree>
    <p:extLst>
      <p:ext uri="{BB962C8B-B14F-4D97-AF65-F5344CB8AC3E}">
        <p14:creationId xmlns:p14="http://schemas.microsoft.com/office/powerpoint/2010/main" val="290011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7/21/2021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4115193528"/>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9FCAF7-77A1-450E-B8FE-DBB4C5A35537}"/>
              </a:ext>
            </a:extLst>
          </p:cNvPr>
          <p:cNvSpPr>
            <a:spLocks noGrp="1"/>
          </p:cNvSpPr>
          <p:nvPr>
            <p:ph type="dt" sz="half" idx="10"/>
          </p:nvPr>
        </p:nvSpPr>
        <p:spPr/>
        <p:txBody>
          <a:bodyPr/>
          <a:lstStyle>
            <a:lvl1pPr>
              <a:defRPr/>
            </a:lvl1pPr>
          </a:lstStyle>
          <a:p>
            <a:pPr>
              <a:defRPr/>
            </a:pPr>
            <a:fld id="{7E82634E-6A25-496A-A1DE-14D5F9558A36}" type="datetimeFigureOut">
              <a:rPr lang="en-GB"/>
              <a:pPr>
                <a:defRPr/>
              </a:pPr>
              <a:t>21/07/2021</a:t>
            </a:fld>
            <a:endParaRPr lang="en-GB"/>
          </a:p>
        </p:txBody>
      </p:sp>
      <p:sp>
        <p:nvSpPr>
          <p:cNvPr id="6" name="Footer Placeholder 4">
            <a:extLst>
              <a:ext uri="{FF2B5EF4-FFF2-40B4-BE49-F238E27FC236}">
                <a16:creationId xmlns:a16="http://schemas.microsoft.com/office/drawing/2014/main" id="{329AC9A5-E986-4516-BC71-1640C6D1A584}"/>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AC2E3C16-F90C-4A5C-92C6-808CC6AA9F03}"/>
              </a:ext>
            </a:extLst>
          </p:cNvPr>
          <p:cNvSpPr>
            <a:spLocks noGrp="1"/>
          </p:cNvSpPr>
          <p:nvPr>
            <p:ph type="sldNum" sz="quarter" idx="12"/>
          </p:nvPr>
        </p:nvSpPr>
        <p:spPr/>
        <p:txBody>
          <a:bodyPr/>
          <a:lstStyle>
            <a:lvl1pPr>
              <a:defRPr/>
            </a:lvl1pPr>
          </a:lstStyle>
          <a:p>
            <a:fld id="{0F903D91-5CD2-4A20-90E6-826B208C6E2C}" type="slidenum">
              <a:rPr lang="en-GB" altLang="en-US"/>
              <a:pPr/>
              <a:t>‹#›</a:t>
            </a:fld>
            <a:endParaRPr lang="en-GB" altLang="en-US"/>
          </a:p>
        </p:txBody>
      </p:sp>
    </p:spTree>
    <p:extLst>
      <p:ext uri="{BB962C8B-B14F-4D97-AF65-F5344CB8AC3E}">
        <p14:creationId xmlns:p14="http://schemas.microsoft.com/office/powerpoint/2010/main" val="3704494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66474-BA1F-4CCE-87C3-9CC3590E9944}"/>
              </a:ext>
            </a:extLst>
          </p:cNvPr>
          <p:cNvSpPr>
            <a:spLocks noGrp="1"/>
          </p:cNvSpPr>
          <p:nvPr>
            <p:ph type="dt" sz="half" idx="10"/>
          </p:nvPr>
        </p:nvSpPr>
        <p:spPr/>
        <p:txBody>
          <a:bodyPr/>
          <a:lstStyle>
            <a:lvl1pPr>
              <a:defRPr/>
            </a:lvl1pPr>
          </a:lstStyle>
          <a:p>
            <a:pPr>
              <a:defRPr/>
            </a:pPr>
            <a:fld id="{25BC5EDC-D594-4278-970D-290EA121163D}" type="datetimeFigureOut">
              <a:rPr lang="en-GB"/>
              <a:pPr>
                <a:defRPr/>
              </a:pPr>
              <a:t>21/07/2021</a:t>
            </a:fld>
            <a:endParaRPr lang="en-GB"/>
          </a:p>
        </p:txBody>
      </p:sp>
      <p:sp>
        <p:nvSpPr>
          <p:cNvPr id="6" name="Footer Placeholder 4">
            <a:extLst>
              <a:ext uri="{FF2B5EF4-FFF2-40B4-BE49-F238E27FC236}">
                <a16:creationId xmlns:a16="http://schemas.microsoft.com/office/drawing/2014/main" id="{A313C3A8-FB62-4F8B-9C10-6891A464F70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7273EE7A-1211-40C2-949F-C8F1A15F87C6}"/>
              </a:ext>
            </a:extLst>
          </p:cNvPr>
          <p:cNvSpPr>
            <a:spLocks noGrp="1"/>
          </p:cNvSpPr>
          <p:nvPr>
            <p:ph type="sldNum" sz="quarter" idx="12"/>
          </p:nvPr>
        </p:nvSpPr>
        <p:spPr/>
        <p:txBody>
          <a:bodyPr/>
          <a:lstStyle>
            <a:lvl1pPr>
              <a:defRPr/>
            </a:lvl1pPr>
          </a:lstStyle>
          <a:p>
            <a:fld id="{5839961C-352D-4F10-8AFB-928D3069139E}" type="slidenum">
              <a:rPr lang="en-GB" altLang="en-US"/>
              <a:pPr/>
              <a:t>‹#›</a:t>
            </a:fld>
            <a:endParaRPr lang="en-GB" altLang="en-US"/>
          </a:p>
        </p:txBody>
      </p:sp>
    </p:spTree>
    <p:extLst>
      <p:ext uri="{BB962C8B-B14F-4D97-AF65-F5344CB8AC3E}">
        <p14:creationId xmlns:p14="http://schemas.microsoft.com/office/powerpoint/2010/main" val="1300995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6B50AA-6EA1-4197-874F-5AA5F82C4C9E}"/>
              </a:ext>
            </a:extLst>
          </p:cNvPr>
          <p:cNvSpPr>
            <a:spLocks noGrp="1"/>
          </p:cNvSpPr>
          <p:nvPr>
            <p:ph type="dt" sz="half" idx="10"/>
          </p:nvPr>
        </p:nvSpPr>
        <p:spPr/>
        <p:txBody>
          <a:bodyPr/>
          <a:lstStyle>
            <a:lvl1pPr>
              <a:defRPr/>
            </a:lvl1pPr>
          </a:lstStyle>
          <a:p>
            <a:pPr>
              <a:defRPr/>
            </a:pPr>
            <a:fld id="{C9A0B0A9-557F-4E9D-BD5E-102B52301720}" type="datetimeFigureOut">
              <a:rPr lang="en-GB"/>
              <a:pPr>
                <a:defRPr/>
              </a:pPr>
              <a:t>21/07/2021</a:t>
            </a:fld>
            <a:endParaRPr lang="en-GB"/>
          </a:p>
        </p:txBody>
      </p:sp>
      <p:sp>
        <p:nvSpPr>
          <p:cNvPr id="5" name="Footer Placeholder 4">
            <a:extLst>
              <a:ext uri="{FF2B5EF4-FFF2-40B4-BE49-F238E27FC236}">
                <a16:creationId xmlns:a16="http://schemas.microsoft.com/office/drawing/2014/main" id="{A1DEE2BA-BFE8-4B46-B335-6DCD2D482F7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89ADEED0-3E16-4A3B-A7BA-F5786EFB83F6}"/>
              </a:ext>
            </a:extLst>
          </p:cNvPr>
          <p:cNvSpPr>
            <a:spLocks noGrp="1"/>
          </p:cNvSpPr>
          <p:nvPr>
            <p:ph type="sldNum" sz="quarter" idx="12"/>
          </p:nvPr>
        </p:nvSpPr>
        <p:spPr/>
        <p:txBody>
          <a:bodyPr/>
          <a:lstStyle>
            <a:lvl1pPr>
              <a:defRPr/>
            </a:lvl1pPr>
          </a:lstStyle>
          <a:p>
            <a:fld id="{A20241E6-97D7-4E7D-A193-4E61319E5ED9}" type="slidenum">
              <a:rPr lang="en-GB" altLang="en-US"/>
              <a:pPr/>
              <a:t>‹#›</a:t>
            </a:fld>
            <a:endParaRPr lang="en-GB" altLang="en-US"/>
          </a:p>
        </p:txBody>
      </p:sp>
    </p:spTree>
    <p:extLst>
      <p:ext uri="{BB962C8B-B14F-4D97-AF65-F5344CB8AC3E}">
        <p14:creationId xmlns:p14="http://schemas.microsoft.com/office/powerpoint/2010/main" val="27587932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EF5336-F098-435D-9C76-2AFD8EF15737}"/>
              </a:ext>
            </a:extLst>
          </p:cNvPr>
          <p:cNvSpPr>
            <a:spLocks noGrp="1"/>
          </p:cNvSpPr>
          <p:nvPr>
            <p:ph type="dt" sz="half" idx="10"/>
          </p:nvPr>
        </p:nvSpPr>
        <p:spPr/>
        <p:txBody>
          <a:bodyPr/>
          <a:lstStyle>
            <a:lvl1pPr>
              <a:defRPr/>
            </a:lvl1pPr>
          </a:lstStyle>
          <a:p>
            <a:pPr>
              <a:defRPr/>
            </a:pPr>
            <a:fld id="{A80CEAD9-E06A-4240-9A97-5C311D1CFEC8}" type="datetimeFigureOut">
              <a:rPr lang="en-GB"/>
              <a:pPr>
                <a:defRPr/>
              </a:pPr>
              <a:t>21/07/2021</a:t>
            </a:fld>
            <a:endParaRPr lang="en-GB"/>
          </a:p>
        </p:txBody>
      </p:sp>
      <p:sp>
        <p:nvSpPr>
          <p:cNvPr id="5" name="Footer Placeholder 4">
            <a:extLst>
              <a:ext uri="{FF2B5EF4-FFF2-40B4-BE49-F238E27FC236}">
                <a16:creationId xmlns:a16="http://schemas.microsoft.com/office/drawing/2014/main" id="{31C8E76E-893D-43EC-B676-0EC06A67A462}"/>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F441B863-6F29-48C1-8364-E6DBD84DDF9C}"/>
              </a:ext>
            </a:extLst>
          </p:cNvPr>
          <p:cNvSpPr>
            <a:spLocks noGrp="1"/>
          </p:cNvSpPr>
          <p:nvPr>
            <p:ph type="sldNum" sz="quarter" idx="12"/>
          </p:nvPr>
        </p:nvSpPr>
        <p:spPr/>
        <p:txBody>
          <a:bodyPr/>
          <a:lstStyle>
            <a:lvl1pPr>
              <a:defRPr/>
            </a:lvl1pPr>
          </a:lstStyle>
          <a:p>
            <a:fld id="{A54D3723-295C-4A9F-A2AD-C6CFD171C873}" type="slidenum">
              <a:rPr lang="en-GB" altLang="en-US"/>
              <a:pPr/>
              <a:t>‹#›</a:t>
            </a:fld>
            <a:endParaRPr lang="en-GB" altLang="en-US"/>
          </a:p>
        </p:txBody>
      </p:sp>
    </p:spTree>
    <p:extLst>
      <p:ext uri="{BB962C8B-B14F-4D97-AF65-F5344CB8AC3E}">
        <p14:creationId xmlns:p14="http://schemas.microsoft.com/office/powerpoint/2010/main" val="339671667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21/07/2021</a:t>
            </a:fld>
            <a:endParaRPr lang="en-GB"/>
          </a:p>
        </p:txBody>
      </p:sp>
      <p:sp>
        <p:nvSpPr>
          <p:cNvPr id="5" name="Footer Placeholder 4">
            <a:extLst>
              <a:ext uri="{FF2B5EF4-FFF2-40B4-BE49-F238E27FC236}">
                <a16:creationId xmlns:a16="http://schemas.microsoft.com/office/drawing/2014/main" id="{F678A98B-0E09-4612-9346-46C6FC3C697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C23F55A-8CF0-4C9C-A0A6-604CE946188C}"/>
              </a:ext>
            </a:extLst>
          </p:cNvPr>
          <p:cNvSpPr>
            <a:spLocks noGrp="1"/>
          </p:cNvSpPr>
          <p:nvPr>
            <p:ph type="sldNum" sz="quarter" idx="12"/>
          </p:nvPr>
        </p:nvSpPr>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25660884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21/07/2021</a:t>
            </a:fld>
            <a:endParaRPr lang="en-GB"/>
          </a:p>
        </p:txBody>
      </p:sp>
      <p:sp>
        <p:nvSpPr>
          <p:cNvPr id="5" name="Footer Placeholder 4">
            <a:extLst>
              <a:ext uri="{FF2B5EF4-FFF2-40B4-BE49-F238E27FC236}">
                <a16:creationId xmlns:a16="http://schemas.microsoft.com/office/drawing/2014/main" id="{B041ED0F-3F4F-4191-95D9-03287ACFF4E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9CA3C550-FDA0-40D4-90E1-A3D5C9AB77DC}"/>
              </a:ext>
            </a:extLst>
          </p:cNvPr>
          <p:cNvSpPr>
            <a:spLocks noGrp="1"/>
          </p:cNvSpPr>
          <p:nvPr>
            <p:ph type="sldNum" sz="quarter" idx="12"/>
          </p:nvPr>
        </p:nvSpPr>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s-ES" sz="1200" b="1" dirty="0">
                <a:solidFill>
                  <a:srgbClr val="FFFFFF"/>
                </a:solidFill>
                <a:latin typeface="Verdana" charset="0"/>
              </a:rPr>
              <a:t>www.coe.int/cybercrime</a:t>
            </a:r>
            <a:r>
              <a:rPr lang="en-US" sz="1200" b="1" dirty="0">
                <a:solidFill>
                  <a:srgbClr val="FFFFFF"/>
                </a:solidFill>
                <a:latin typeface="Verdana" charset="0"/>
              </a:rPr>
              <a:t>						</a:t>
            </a:r>
            <a:r>
              <a:rPr lang="es-ES" sz="1200" b="1" dirty="0">
                <a:solidFill>
                  <a:srgbClr val="FFFFFF"/>
                </a:solidFill>
                <a:latin typeface="Verdana" charset="0"/>
              </a:rPr>
              <a:t>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a:t>
            </a:fld>
            <a:r>
              <a:rPr lang="es-ES" sz="1200" b="1" dirty="0">
                <a:solidFill>
                  <a:srgbClr val="FFFFFF"/>
                </a:solidFill>
                <a:latin typeface="Verdana" charset="0"/>
              </a:rPr>
              <a:t> -</a:t>
            </a:r>
          </a:p>
        </p:txBody>
      </p:sp>
    </p:spTree>
    <p:extLst>
      <p:ext uri="{BB962C8B-B14F-4D97-AF65-F5344CB8AC3E}">
        <p14:creationId xmlns:p14="http://schemas.microsoft.com/office/powerpoint/2010/main" val="4488091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21/07/2021</a:t>
            </a:fld>
            <a:endParaRPr lang="en-GB"/>
          </a:p>
        </p:txBody>
      </p:sp>
      <p:sp>
        <p:nvSpPr>
          <p:cNvPr id="5" name="Footer Placeholder 4">
            <a:extLst>
              <a:ext uri="{FF2B5EF4-FFF2-40B4-BE49-F238E27FC236}">
                <a16:creationId xmlns:a16="http://schemas.microsoft.com/office/drawing/2014/main" id="{8A268102-AF15-496D-8BA6-68A51B185041}"/>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36EC1A9-0935-48AF-98AC-717D1CEB4CF4}"/>
              </a:ext>
            </a:extLst>
          </p:cNvPr>
          <p:cNvSpPr>
            <a:spLocks noGrp="1"/>
          </p:cNvSpPr>
          <p:nvPr>
            <p:ph type="sldNum" sz="quarter" idx="12"/>
          </p:nvPr>
        </p:nvSpPr>
        <p:spPr/>
        <p:txBody>
          <a:bodyPr/>
          <a:lstStyle>
            <a:lvl1pPr>
              <a:defRPr/>
            </a:lvl1pPr>
          </a:lstStyle>
          <a:p>
            <a:fld id="{A4A5ECFF-5C9A-42B4-A985-E4790B0921A2}" type="slidenum">
              <a:rPr lang="en-GB" altLang="en-US"/>
              <a:pPr/>
              <a:t>‹#›</a:t>
            </a:fld>
            <a:endParaRPr lang="en-GB" altLang="en-US"/>
          </a:p>
        </p:txBody>
      </p:sp>
    </p:spTree>
    <p:extLst>
      <p:ext uri="{BB962C8B-B14F-4D97-AF65-F5344CB8AC3E}">
        <p14:creationId xmlns:p14="http://schemas.microsoft.com/office/powerpoint/2010/main" val="32108317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8522707-CA25-4A35-91C8-F5196EFF8F16}"/>
              </a:ext>
            </a:extLst>
          </p:cNvPr>
          <p:cNvSpPr>
            <a:spLocks noGrp="1"/>
          </p:cNvSpPr>
          <p:nvPr>
            <p:ph type="dt" sz="half" idx="10"/>
          </p:nvPr>
        </p:nvSpPr>
        <p:spPr/>
        <p:txBody>
          <a:bodyPr/>
          <a:lstStyle>
            <a:lvl1pPr>
              <a:defRPr/>
            </a:lvl1pPr>
          </a:lstStyle>
          <a:p>
            <a:pPr>
              <a:defRPr/>
            </a:pPr>
            <a:fld id="{CFBDBF1B-221B-4F7A-A787-AD32B8234FCA}" type="datetimeFigureOut">
              <a:rPr lang="en-GB"/>
              <a:pPr>
                <a:defRPr/>
              </a:pPr>
              <a:t>21/07/2021</a:t>
            </a:fld>
            <a:endParaRPr lang="en-GB"/>
          </a:p>
        </p:txBody>
      </p:sp>
      <p:sp>
        <p:nvSpPr>
          <p:cNvPr id="6" name="Footer Placeholder 4">
            <a:extLst>
              <a:ext uri="{FF2B5EF4-FFF2-40B4-BE49-F238E27FC236}">
                <a16:creationId xmlns:a16="http://schemas.microsoft.com/office/drawing/2014/main" id="{84FC7A3D-6216-4157-97A2-E55D98E64C4F}"/>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0ABDE962-6F93-4861-9652-CEB273EC9807}"/>
              </a:ext>
            </a:extLst>
          </p:cNvPr>
          <p:cNvSpPr>
            <a:spLocks noGrp="1"/>
          </p:cNvSpPr>
          <p:nvPr>
            <p:ph type="sldNum" sz="quarter" idx="12"/>
          </p:nvPr>
        </p:nvSpPr>
        <p:spPr/>
        <p:txBody>
          <a:bodyPr/>
          <a:lstStyle>
            <a:lvl1pPr>
              <a:defRPr/>
            </a:lvl1pPr>
          </a:lstStyle>
          <a:p>
            <a:fld id="{A87C200B-5CD9-4424-B25D-14B538795F4F}" type="slidenum">
              <a:rPr lang="en-GB" altLang="en-US"/>
              <a:pPr/>
              <a:t>‹#›</a:t>
            </a:fld>
            <a:endParaRPr lang="en-GB" altLang="en-US"/>
          </a:p>
        </p:txBody>
      </p:sp>
    </p:spTree>
    <p:extLst>
      <p:ext uri="{BB962C8B-B14F-4D97-AF65-F5344CB8AC3E}">
        <p14:creationId xmlns:p14="http://schemas.microsoft.com/office/powerpoint/2010/main" val="1663529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69C0712E-9343-4428-96C7-F978B4708EB4}"/>
              </a:ext>
            </a:extLst>
          </p:cNvPr>
          <p:cNvSpPr>
            <a:spLocks noGrp="1"/>
          </p:cNvSpPr>
          <p:nvPr>
            <p:ph type="dt" sz="half" idx="10"/>
          </p:nvPr>
        </p:nvSpPr>
        <p:spPr/>
        <p:txBody>
          <a:bodyPr/>
          <a:lstStyle>
            <a:lvl1pPr>
              <a:defRPr/>
            </a:lvl1pPr>
          </a:lstStyle>
          <a:p>
            <a:pPr>
              <a:defRPr/>
            </a:pPr>
            <a:fld id="{03D3FF4A-8C1F-4811-AA1E-4D9763EFA5E9}" type="datetimeFigureOut">
              <a:rPr lang="en-GB"/>
              <a:pPr>
                <a:defRPr/>
              </a:pPr>
              <a:t>21/07/2021</a:t>
            </a:fld>
            <a:endParaRPr lang="en-GB"/>
          </a:p>
        </p:txBody>
      </p:sp>
      <p:sp>
        <p:nvSpPr>
          <p:cNvPr id="8" name="Footer Placeholder 4">
            <a:extLst>
              <a:ext uri="{FF2B5EF4-FFF2-40B4-BE49-F238E27FC236}">
                <a16:creationId xmlns:a16="http://schemas.microsoft.com/office/drawing/2014/main" id="{55DF5386-8042-47D5-8E50-6BCDD37A2A50}"/>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a:extLst>
              <a:ext uri="{FF2B5EF4-FFF2-40B4-BE49-F238E27FC236}">
                <a16:creationId xmlns:a16="http://schemas.microsoft.com/office/drawing/2014/main" id="{64CDF31D-1F28-4032-982F-E4C4F975CE1C}"/>
              </a:ext>
            </a:extLst>
          </p:cNvPr>
          <p:cNvSpPr>
            <a:spLocks noGrp="1"/>
          </p:cNvSpPr>
          <p:nvPr>
            <p:ph type="sldNum" sz="quarter" idx="12"/>
          </p:nvPr>
        </p:nvSpPr>
        <p:spPr/>
        <p:txBody>
          <a:bodyPr/>
          <a:lstStyle>
            <a:lvl1pPr>
              <a:defRPr/>
            </a:lvl1pPr>
          </a:lstStyle>
          <a:p>
            <a:fld id="{1C22D96E-6A4B-4992-9941-EE62BBE18CC4}" type="slidenum">
              <a:rPr lang="en-GB" altLang="en-US"/>
              <a:pPr/>
              <a:t>‹#›</a:t>
            </a:fld>
            <a:endParaRPr lang="en-GB" altLang="en-US"/>
          </a:p>
        </p:txBody>
      </p:sp>
    </p:spTree>
    <p:extLst>
      <p:ext uri="{BB962C8B-B14F-4D97-AF65-F5344CB8AC3E}">
        <p14:creationId xmlns:p14="http://schemas.microsoft.com/office/powerpoint/2010/main" val="35463467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21/07/2021</a:t>
            </a:fld>
            <a:endParaRPr lang="en-GB"/>
          </a:p>
        </p:txBody>
      </p:sp>
      <p:sp>
        <p:nvSpPr>
          <p:cNvPr id="4" name="Footer Placeholder 4">
            <a:extLst>
              <a:ext uri="{FF2B5EF4-FFF2-40B4-BE49-F238E27FC236}">
                <a16:creationId xmlns:a16="http://schemas.microsoft.com/office/drawing/2014/main" id="{4CA0948E-F417-447C-AF17-F61E2B8D4239}"/>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a:extLst>
              <a:ext uri="{FF2B5EF4-FFF2-40B4-BE49-F238E27FC236}">
                <a16:creationId xmlns:a16="http://schemas.microsoft.com/office/drawing/2014/main"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2240804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7/21/2021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96640143"/>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A87DC2B-F18E-437B-AE66-AA6863346763}"/>
              </a:ext>
            </a:extLst>
          </p:cNvPr>
          <p:cNvSpPr>
            <a:spLocks noGrp="1"/>
          </p:cNvSpPr>
          <p:nvPr>
            <p:ph type="dt" sz="half" idx="10"/>
          </p:nvPr>
        </p:nvSpPr>
        <p:spPr/>
        <p:txBody>
          <a:bodyPr/>
          <a:lstStyle>
            <a:lvl1pPr>
              <a:defRPr/>
            </a:lvl1pPr>
          </a:lstStyle>
          <a:p>
            <a:pPr>
              <a:defRPr/>
            </a:pPr>
            <a:fld id="{315D585F-7DF6-4099-B3B1-B29AEE74FA12}" type="datetimeFigureOut">
              <a:rPr lang="en-GB"/>
              <a:pPr>
                <a:defRPr/>
              </a:pPr>
              <a:t>21/07/2021</a:t>
            </a:fld>
            <a:endParaRPr lang="en-GB"/>
          </a:p>
        </p:txBody>
      </p:sp>
      <p:sp>
        <p:nvSpPr>
          <p:cNvPr id="3" name="Footer Placeholder 4">
            <a:extLst>
              <a:ext uri="{FF2B5EF4-FFF2-40B4-BE49-F238E27FC236}">
                <a16:creationId xmlns:a16="http://schemas.microsoft.com/office/drawing/2014/main" id="{39CE1A02-9C12-48FF-85B4-8F55C95EE835}"/>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a:extLst>
              <a:ext uri="{FF2B5EF4-FFF2-40B4-BE49-F238E27FC236}">
                <a16:creationId xmlns:a16="http://schemas.microsoft.com/office/drawing/2014/main" id="{E4F884D8-CC65-425E-96A5-C9DB1A68FD5C}"/>
              </a:ext>
            </a:extLst>
          </p:cNvPr>
          <p:cNvSpPr>
            <a:spLocks noGrp="1"/>
          </p:cNvSpPr>
          <p:nvPr>
            <p:ph type="sldNum" sz="quarter" idx="12"/>
          </p:nvPr>
        </p:nvSpPr>
        <p:spPr/>
        <p:txBody>
          <a:bodyPr/>
          <a:lstStyle>
            <a:lvl1pPr>
              <a:defRPr/>
            </a:lvl1pPr>
          </a:lstStyle>
          <a:p>
            <a:fld id="{1CA2AF26-9F61-4375-9904-07B3C44DE3B4}" type="slidenum">
              <a:rPr lang="en-GB" altLang="en-US"/>
              <a:pPr/>
              <a:t>‹#›</a:t>
            </a:fld>
            <a:endParaRPr lang="en-GB" altLang="en-US"/>
          </a:p>
        </p:txBody>
      </p:sp>
    </p:spTree>
    <p:extLst>
      <p:ext uri="{BB962C8B-B14F-4D97-AF65-F5344CB8AC3E}">
        <p14:creationId xmlns:p14="http://schemas.microsoft.com/office/powerpoint/2010/main" val="11216030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9FCAF7-77A1-450E-B8FE-DBB4C5A35537}"/>
              </a:ext>
            </a:extLst>
          </p:cNvPr>
          <p:cNvSpPr>
            <a:spLocks noGrp="1"/>
          </p:cNvSpPr>
          <p:nvPr>
            <p:ph type="dt" sz="half" idx="10"/>
          </p:nvPr>
        </p:nvSpPr>
        <p:spPr/>
        <p:txBody>
          <a:bodyPr/>
          <a:lstStyle>
            <a:lvl1pPr>
              <a:defRPr/>
            </a:lvl1pPr>
          </a:lstStyle>
          <a:p>
            <a:pPr>
              <a:defRPr/>
            </a:pPr>
            <a:fld id="{7E82634E-6A25-496A-A1DE-14D5F9558A36}" type="datetimeFigureOut">
              <a:rPr lang="en-GB"/>
              <a:pPr>
                <a:defRPr/>
              </a:pPr>
              <a:t>21/07/2021</a:t>
            </a:fld>
            <a:endParaRPr lang="en-GB"/>
          </a:p>
        </p:txBody>
      </p:sp>
      <p:sp>
        <p:nvSpPr>
          <p:cNvPr id="6" name="Footer Placeholder 4">
            <a:extLst>
              <a:ext uri="{FF2B5EF4-FFF2-40B4-BE49-F238E27FC236}">
                <a16:creationId xmlns:a16="http://schemas.microsoft.com/office/drawing/2014/main" id="{329AC9A5-E986-4516-BC71-1640C6D1A584}"/>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AC2E3C16-F90C-4A5C-92C6-808CC6AA9F03}"/>
              </a:ext>
            </a:extLst>
          </p:cNvPr>
          <p:cNvSpPr>
            <a:spLocks noGrp="1"/>
          </p:cNvSpPr>
          <p:nvPr>
            <p:ph type="sldNum" sz="quarter" idx="12"/>
          </p:nvPr>
        </p:nvSpPr>
        <p:spPr/>
        <p:txBody>
          <a:bodyPr/>
          <a:lstStyle>
            <a:lvl1pPr>
              <a:defRPr/>
            </a:lvl1pPr>
          </a:lstStyle>
          <a:p>
            <a:fld id="{0F903D91-5CD2-4A20-90E6-826B208C6E2C}" type="slidenum">
              <a:rPr lang="en-GB" altLang="en-US"/>
              <a:pPr/>
              <a:t>‹#›</a:t>
            </a:fld>
            <a:endParaRPr lang="en-GB" altLang="en-US"/>
          </a:p>
        </p:txBody>
      </p:sp>
    </p:spTree>
    <p:extLst>
      <p:ext uri="{BB962C8B-B14F-4D97-AF65-F5344CB8AC3E}">
        <p14:creationId xmlns:p14="http://schemas.microsoft.com/office/powerpoint/2010/main" val="1289822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66474-BA1F-4CCE-87C3-9CC3590E9944}"/>
              </a:ext>
            </a:extLst>
          </p:cNvPr>
          <p:cNvSpPr>
            <a:spLocks noGrp="1"/>
          </p:cNvSpPr>
          <p:nvPr>
            <p:ph type="dt" sz="half" idx="10"/>
          </p:nvPr>
        </p:nvSpPr>
        <p:spPr/>
        <p:txBody>
          <a:bodyPr/>
          <a:lstStyle>
            <a:lvl1pPr>
              <a:defRPr/>
            </a:lvl1pPr>
          </a:lstStyle>
          <a:p>
            <a:pPr>
              <a:defRPr/>
            </a:pPr>
            <a:fld id="{25BC5EDC-D594-4278-970D-290EA121163D}" type="datetimeFigureOut">
              <a:rPr lang="en-GB"/>
              <a:pPr>
                <a:defRPr/>
              </a:pPr>
              <a:t>21/07/2021</a:t>
            </a:fld>
            <a:endParaRPr lang="en-GB"/>
          </a:p>
        </p:txBody>
      </p:sp>
      <p:sp>
        <p:nvSpPr>
          <p:cNvPr id="6" name="Footer Placeholder 4">
            <a:extLst>
              <a:ext uri="{FF2B5EF4-FFF2-40B4-BE49-F238E27FC236}">
                <a16:creationId xmlns:a16="http://schemas.microsoft.com/office/drawing/2014/main" id="{A313C3A8-FB62-4F8B-9C10-6891A464F70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7273EE7A-1211-40C2-949F-C8F1A15F87C6}"/>
              </a:ext>
            </a:extLst>
          </p:cNvPr>
          <p:cNvSpPr>
            <a:spLocks noGrp="1"/>
          </p:cNvSpPr>
          <p:nvPr>
            <p:ph type="sldNum" sz="quarter" idx="12"/>
          </p:nvPr>
        </p:nvSpPr>
        <p:spPr/>
        <p:txBody>
          <a:bodyPr/>
          <a:lstStyle>
            <a:lvl1pPr>
              <a:defRPr/>
            </a:lvl1pPr>
          </a:lstStyle>
          <a:p>
            <a:fld id="{5839961C-352D-4F10-8AFB-928D3069139E}" type="slidenum">
              <a:rPr lang="en-GB" altLang="en-US"/>
              <a:pPr/>
              <a:t>‹#›</a:t>
            </a:fld>
            <a:endParaRPr lang="en-GB" altLang="en-US"/>
          </a:p>
        </p:txBody>
      </p:sp>
    </p:spTree>
    <p:extLst>
      <p:ext uri="{BB962C8B-B14F-4D97-AF65-F5344CB8AC3E}">
        <p14:creationId xmlns:p14="http://schemas.microsoft.com/office/powerpoint/2010/main" val="11044555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6B50AA-6EA1-4197-874F-5AA5F82C4C9E}"/>
              </a:ext>
            </a:extLst>
          </p:cNvPr>
          <p:cNvSpPr>
            <a:spLocks noGrp="1"/>
          </p:cNvSpPr>
          <p:nvPr>
            <p:ph type="dt" sz="half" idx="10"/>
          </p:nvPr>
        </p:nvSpPr>
        <p:spPr/>
        <p:txBody>
          <a:bodyPr/>
          <a:lstStyle>
            <a:lvl1pPr>
              <a:defRPr/>
            </a:lvl1pPr>
          </a:lstStyle>
          <a:p>
            <a:pPr>
              <a:defRPr/>
            </a:pPr>
            <a:fld id="{C9A0B0A9-557F-4E9D-BD5E-102B52301720}" type="datetimeFigureOut">
              <a:rPr lang="en-GB"/>
              <a:pPr>
                <a:defRPr/>
              </a:pPr>
              <a:t>21/07/2021</a:t>
            </a:fld>
            <a:endParaRPr lang="en-GB"/>
          </a:p>
        </p:txBody>
      </p:sp>
      <p:sp>
        <p:nvSpPr>
          <p:cNvPr id="5" name="Footer Placeholder 4">
            <a:extLst>
              <a:ext uri="{FF2B5EF4-FFF2-40B4-BE49-F238E27FC236}">
                <a16:creationId xmlns:a16="http://schemas.microsoft.com/office/drawing/2014/main" id="{A1DEE2BA-BFE8-4B46-B335-6DCD2D482F7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89ADEED0-3E16-4A3B-A7BA-F5786EFB83F6}"/>
              </a:ext>
            </a:extLst>
          </p:cNvPr>
          <p:cNvSpPr>
            <a:spLocks noGrp="1"/>
          </p:cNvSpPr>
          <p:nvPr>
            <p:ph type="sldNum" sz="quarter" idx="12"/>
          </p:nvPr>
        </p:nvSpPr>
        <p:spPr/>
        <p:txBody>
          <a:bodyPr/>
          <a:lstStyle>
            <a:lvl1pPr>
              <a:defRPr/>
            </a:lvl1pPr>
          </a:lstStyle>
          <a:p>
            <a:fld id="{A20241E6-97D7-4E7D-A193-4E61319E5ED9}" type="slidenum">
              <a:rPr lang="en-GB" altLang="en-US"/>
              <a:pPr/>
              <a:t>‹#›</a:t>
            </a:fld>
            <a:endParaRPr lang="en-GB" altLang="en-US"/>
          </a:p>
        </p:txBody>
      </p:sp>
    </p:spTree>
    <p:extLst>
      <p:ext uri="{BB962C8B-B14F-4D97-AF65-F5344CB8AC3E}">
        <p14:creationId xmlns:p14="http://schemas.microsoft.com/office/powerpoint/2010/main" val="2178160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EF5336-F098-435D-9C76-2AFD8EF15737}"/>
              </a:ext>
            </a:extLst>
          </p:cNvPr>
          <p:cNvSpPr>
            <a:spLocks noGrp="1"/>
          </p:cNvSpPr>
          <p:nvPr>
            <p:ph type="dt" sz="half" idx="10"/>
          </p:nvPr>
        </p:nvSpPr>
        <p:spPr/>
        <p:txBody>
          <a:bodyPr/>
          <a:lstStyle>
            <a:lvl1pPr>
              <a:defRPr/>
            </a:lvl1pPr>
          </a:lstStyle>
          <a:p>
            <a:pPr>
              <a:defRPr/>
            </a:pPr>
            <a:fld id="{A80CEAD9-E06A-4240-9A97-5C311D1CFEC8}" type="datetimeFigureOut">
              <a:rPr lang="en-GB"/>
              <a:pPr>
                <a:defRPr/>
              </a:pPr>
              <a:t>21/07/2021</a:t>
            </a:fld>
            <a:endParaRPr lang="en-GB"/>
          </a:p>
        </p:txBody>
      </p:sp>
      <p:sp>
        <p:nvSpPr>
          <p:cNvPr id="5" name="Footer Placeholder 4">
            <a:extLst>
              <a:ext uri="{FF2B5EF4-FFF2-40B4-BE49-F238E27FC236}">
                <a16:creationId xmlns:a16="http://schemas.microsoft.com/office/drawing/2014/main" id="{31C8E76E-893D-43EC-B676-0EC06A67A462}"/>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F441B863-6F29-48C1-8364-E6DBD84DDF9C}"/>
              </a:ext>
            </a:extLst>
          </p:cNvPr>
          <p:cNvSpPr>
            <a:spLocks noGrp="1"/>
          </p:cNvSpPr>
          <p:nvPr>
            <p:ph type="sldNum" sz="quarter" idx="12"/>
          </p:nvPr>
        </p:nvSpPr>
        <p:spPr/>
        <p:txBody>
          <a:bodyPr/>
          <a:lstStyle>
            <a:lvl1pPr>
              <a:defRPr/>
            </a:lvl1pPr>
          </a:lstStyle>
          <a:p>
            <a:fld id="{A54D3723-295C-4A9F-A2AD-C6CFD171C873}" type="slidenum">
              <a:rPr lang="en-GB" altLang="en-US"/>
              <a:pPr/>
              <a:t>‹#›</a:t>
            </a:fld>
            <a:endParaRPr lang="en-GB" altLang="en-US"/>
          </a:p>
        </p:txBody>
      </p:sp>
    </p:spTree>
    <p:extLst>
      <p:ext uri="{BB962C8B-B14F-4D97-AF65-F5344CB8AC3E}">
        <p14:creationId xmlns:p14="http://schemas.microsoft.com/office/powerpoint/2010/main" val="31139207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21/07/2021</a:t>
            </a:fld>
            <a:endParaRPr lang="en-GB"/>
          </a:p>
        </p:txBody>
      </p:sp>
      <p:sp>
        <p:nvSpPr>
          <p:cNvPr id="5" name="Footer Placeholder 4">
            <a:extLst>
              <a:ext uri="{FF2B5EF4-FFF2-40B4-BE49-F238E27FC236}">
                <a16:creationId xmlns:a16="http://schemas.microsoft.com/office/drawing/2014/main" id="{F678A98B-0E09-4612-9346-46C6FC3C697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C23F55A-8CF0-4C9C-A0A6-604CE946188C}"/>
              </a:ext>
            </a:extLst>
          </p:cNvPr>
          <p:cNvSpPr>
            <a:spLocks noGrp="1"/>
          </p:cNvSpPr>
          <p:nvPr>
            <p:ph type="sldNum" sz="quarter" idx="12"/>
          </p:nvPr>
        </p:nvSpPr>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1699084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21/07/2021</a:t>
            </a:fld>
            <a:endParaRPr lang="en-GB"/>
          </a:p>
        </p:txBody>
      </p:sp>
      <p:sp>
        <p:nvSpPr>
          <p:cNvPr id="5" name="Footer Placeholder 4">
            <a:extLst>
              <a:ext uri="{FF2B5EF4-FFF2-40B4-BE49-F238E27FC236}">
                <a16:creationId xmlns:a16="http://schemas.microsoft.com/office/drawing/2014/main" id="{B041ED0F-3F4F-4191-95D9-03287ACFF4E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9CA3C550-FDA0-40D4-90E1-A3D5C9AB77DC}"/>
              </a:ext>
            </a:extLst>
          </p:cNvPr>
          <p:cNvSpPr>
            <a:spLocks noGrp="1"/>
          </p:cNvSpPr>
          <p:nvPr>
            <p:ph type="sldNum" sz="quarter" idx="12"/>
          </p:nvPr>
        </p:nvSpPr>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s-ES" sz="1200" b="1" dirty="0">
                <a:solidFill>
                  <a:srgbClr val="FFFFFF"/>
                </a:solidFill>
                <a:latin typeface="Verdana" charset="0"/>
              </a:rPr>
              <a:t>www.coe.int/cybercrime</a:t>
            </a:r>
            <a:r>
              <a:rPr lang="en-US" sz="1200" b="1" dirty="0">
                <a:solidFill>
                  <a:srgbClr val="FFFFFF"/>
                </a:solidFill>
                <a:latin typeface="Verdana" charset="0"/>
              </a:rPr>
              <a:t>						</a:t>
            </a:r>
            <a:r>
              <a:rPr lang="es-ES" sz="1200" b="1" dirty="0">
                <a:solidFill>
                  <a:srgbClr val="FFFFFF"/>
                </a:solidFill>
                <a:latin typeface="Verdana" charset="0"/>
              </a:rPr>
              <a:t>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a:t>
            </a:fld>
            <a:r>
              <a:rPr lang="es-ES" sz="1200" b="1" dirty="0">
                <a:solidFill>
                  <a:srgbClr val="FFFFFF"/>
                </a:solidFill>
                <a:latin typeface="Verdana" charset="0"/>
              </a:rPr>
              <a:t> -</a:t>
            </a:r>
          </a:p>
        </p:txBody>
      </p:sp>
    </p:spTree>
    <p:extLst>
      <p:ext uri="{BB962C8B-B14F-4D97-AF65-F5344CB8AC3E}">
        <p14:creationId xmlns:p14="http://schemas.microsoft.com/office/powerpoint/2010/main" val="1034256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21/07/2021</a:t>
            </a:fld>
            <a:endParaRPr lang="en-GB"/>
          </a:p>
        </p:txBody>
      </p:sp>
      <p:sp>
        <p:nvSpPr>
          <p:cNvPr id="5" name="Footer Placeholder 4">
            <a:extLst>
              <a:ext uri="{FF2B5EF4-FFF2-40B4-BE49-F238E27FC236}">
                <a16:creationId xmlns:a16="http://schemas.microsoft.com/office/drawing/2014/main" id="{8A268102-AF15-496D-8BA6-68A51B185041}"/>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36EC1A9-0935-48AF-98AC-717D1CEB4CF4}"/>
              </a:ext>
            </a:extLst>
          </p:cNvPr>
          <p:cNvSpPr>
            <a:spLocks noGrp="1"/>
          </p:cNvSpPr>
          <p:nvPr>
            <p:ph type="sldNum" sz="quarter" idx="12"/>
          </p:nvPr>
        </p:nvSpPr>
        <p:spPr/>
        <p:txBody>
          <a:bodyPr/>
          <a:lstStyle>
            <a:lvl1pPr>
              <a:defRPr/>
            </a:lvl1pPr>
          </a:lstStyle>
          <a:p>
            <a:fld id="{A4A5ECFF-5C9A-42B4-A985-E4790B0921A2}" type="slidenum">
              <a:rPr lang="en-GB" altLang="en-US"/>
              <a:pPr/>
              <a:t>‹#›</a:t>
            </a:fld>
            <a:endParaRPr lang="en-GB" altLang="en-US"/>
          </a:p>
        </p:txBody>
      </p:sp>
    </p:spTree>
    <p:extLst>
      <p:ext uri="{BB962C8B-B14F-4D97-AF65-F5344CB8AC3E}">
        <p14:creationId xmlns:p14="http://schemas.microsoft.com/office/powerpoint/2010/main" val="416927767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8522707-CA25-4A35-91C8-F5196EFF8F16}"/>
              </a:ext>
            </a:extLst>
          </p:cNvPr>
          <p:cNvSpPr>
            <a:spLocks noGrp="1"/>
          </p:cNvSpPr>
          <p:nvPr>
            <p:ph type="dt" sz="half" idx="10"/>
          </p:nvPr>
        </p:nvSpPr>
        <p:spPr/>
        <p:txBody>
          <a:bodyPr/>
          <a:lstStyle>
            <a:lvl1pPr>
              <a:defRPr/>
            </a:lvl1pPr>
          </a:lstStyle>
          <a:p>
            <a:pPr>
              <a:defRPr/>
            </a:pPr>
            <a:fld id="{CFBDBF1B-221B-4F7A-A787-AD32B8234FCA}" type="datetimeFigureOut">
              <a:rPr lang="en-GB"/>
              <a:pPr>
                <a:defRPr/>
              </a:pPr>
              <a:t>21/07/2021</a:t>
            </a:fld>
            <a:endParaRPr lang="en-GB"/>
          </a:p>
        </p:txBody>
      </p:sp>
      <p:sp>
        <p:nvSpPr>
          <p:cNvPr id="6" name="Footer Placeholder 4">
            <a:extLst>
              <a:ext uri="{FF2B5EF4-FFF2-40B4-BE49-F238E27FC236}">
                <a16:creationId xmlns:a16="http://schemas.microsoft.com/office/drawing/2014/main" id="{84FC7A3D-6216-4157-97A2-E55D98E64C4F}"/>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0ABDE962-6F93-4861-9652-CEB273EC9807}"/>
              </a:ext>
            </a:extLst>
          </p:cNvPr>
          <p:cNvSpPr>
            <a:spLocks noGrp="1"/>
          </p:cNvSpPr>
          <p:nvPr>
            <p:ph type="sldNum" sz="quarter" idx="12"/>
          </p:nvPr>
        </p:nvSpPr>
        <p:spPr/>
        <p:txBody>
          <a:bodyPr/>
          <a:lstStyle>
            <a:lvl1pPr>
              <a:defRPr/>
            </a:lvl1pPr>
          </a:lstStyle>
          <a:p>
            <a:fld id="{A87C200B-5CD9-4424-B25D-14B538795F4F}" type="slidenum">
              <a:rPr lang="en-GB" altLang="en-US"/>
              <a:pPr/>
              <a:t>‹#›</a:t>
            </a:fld>
            <a:endParaRPr lang="en-GB" altLang="en-US"/>
          </a:p>
        </p:txBody>
      </p:sp>
    </p:spTree>
    <p:extLst>
      <p:ext uri="{BB962C8B-B14F-4D97-AF65-F5344CB8AC3E}">
        <p14:creationId xmlns:p14="http://schemas.microsoft.com/office/powerpoint/2010/main" val="35823413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69C0712E-9343-4428-96C7-F978B4708EB4}"/>
              </a:ext>
            </a:extLst>
          </p:cNvPr>
          <p:cNvSpPr>
            <a:spLocks noGrp="1"/>
          </p:cNvSpPr>
          <p:nvPr>
            <p:ph type="dt" sz="half" idx="10"/>
          </p:nvPr>
        </p:nvSpPr>
        <p:spPr/>
        <p:txBody>
          <a:bodyPr/>
          <a:lstStyle>
            <a:lvl1pPr>
              <a:defRPr/>
            </a:lvl1pPr>
          </a:lstStyle>
          <a:p>
            <a:pPr>
              <a:defRPr/>
            </a:pPr>
            <a:fld id="{03D3FF4A-8C1F-4811-AA1E-4D9763EFA5E9}" type="datetimeFigureOut">
              <a:rPr lang="en-GB"/>
              <a:pPr>
                <a:defRPr/>
              </a:pPr>
              <a:t>21/07/2021</a:t>
            </a:fld>
            <a:endParaRPr lang="en-GB"/>
          </a:p>
        </p:txBody>
      </p:sp>
      <p:sp>
        <p:nvSpPr>
          <p:cNvPr id="8" name="Footer Placeholder 4">
            <a:extLst>
              <a:ext uri="{FF2B5EF4-FFF2-40B4-BE49-F238E27FC236}">
                <a16:creationId xmlns:a16="http://schemas.microsoft.com/office/drawing/2014/main" id="{55DF5386-8042-47D5-8E50-6BCDD37A2A50}"/>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a:extLst>
              <a:ext uri="{FF2B5EF4-FFF2-40B4-BE49-F238E27FC236}">
                <a16:creationId xmlns:a16="http://schemas.microsoft.com/office/drawing/2014/main" id="{64CDF31D-1F28-4032-982F-E4C4F975CE1C}"/>
              </a:ext>
            </a:extLst>
          </p:cNvPr>
          <p:cNvSpPr>
            <a:spLocks noGrp="1"/>
          </p:cNvSpPr>
          <p:nvPr>
            <p:ph type="sldNum" sz="quarter" idx="12"/>
          </p:nvPr>
        </p:nvSpPr>
        <p:spPr/>
        <p:txBody>
          <a:bodyPr/>
          <a:lstStyle>
            <a:lvl1pPr>
              <a:defRPr/>
            </a:lvl1pPr>
          </a:lstStyle>
          <a:p>
            <a:fld id="{1C22D96E-6A4B-4992-9941-EE62BBE18CC4}" type="slidenum">
              <a:rPr lang="en-GB" altLang="en-US"/>
              <a:pPr/>
              <a:t>‹#›</a:t>
            </a:fld>
            <a:endParaRPr lang="en-GB" altLang="en-US"/>
          </a:p>
        </p:txBody>
      </p:sp>
    </p:spTree>
    <p:extLst>
      <p:ext uri="{BB962C8B-B14F-4D97-AF65-F5344CB8AC3E}">
        <p14:creationId xmlns:p14="http://schemas.microsoft.com/office/powerpoint/2010/main" val="311720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7/21/2021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1334251083"/>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21/07/2021</a:t>
            </a:fld>
            <a:endParaRPr lang="en-GB"/>
          </a:p>
        </p:txBody>
      </p:sp>
      <p:sp>
        <p:nvSpPr>
          <p:cNvPr id="4" name="Footer Placeholder 4">
            <a:extLst>
              <a:ext uri="{FF2B5EF4-FFF2-40B4-BE49-F238E27FC236}">
                <a16:creationId xmlns:a16="http://schemas.microsoft.com/office/drawing/2014/main" id="{4CA0948E-F417-447C-AF17-F61E2B8D4239}"/>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a:extLst>
              <a:ext uri="{FF2B5EF4-FFF2-40B4-BE49-F238E27FC236}">
                <a16:creationId xmlns:a16="http://schemas.microsoft.com/office/drawing/2014/main"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13981119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A87DC2B-F18E-437B-AE66-AA6863346763}"/>
              </a:ext>
            </a:extLst>
          </p:cNvPr>
          <p:cNvSpPr>
            <a:spLocks noGrp="1"/>
          </p:cNvSpPr>
          <p:nvPr>
            <p:ph type="dt" sz="half" idx="10"/>
          </p:nvPr>
        </p:nvSpPr>
        <p:spPr/>
        <p:txBody>
          <a:bodyPr/>
          <a:lstStyle>
            <a:lvl1pPr>
              <a:defRPr/>
            </a:lvl1pPr>
          </a:lstStyle>
          <a:p>
            <a:pPr>
              <a:defRPr/>
            </a:pPr>
            <a:fld id="{315D585F-7DF6-4099-B3B1-B29AEE74FA12}" type="datetimeFigureOut">
              <a:rPr lang="en-GB"/>
              <a:pPr>
                <a:defRPr/>
              </a:pPr>
              <a:t>21/07/2021</a:t>
            </a:fld>
            <a:endParaRPr lang="en-GB"/>
          </a:p>
        </p:txBody>
      </p:sp>
      <p:sp>
        <p:nvSpPr>
          <p:cNvPr id="3" name="Footer Placeholder 4">
            <a:extLst>
              <a:ext uri="{FF2B5EF4-FFF2-40B4-BE49-F238E27FC236}">
                <a16:creationId xmlns:a16="http://schemas.microsoft.com/office/drawing/2014/main" id="{39CE1A02-9C12-48FF-85B4-8F55C95EE835}"/>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a:extLst>
              <a:ext uri="{FF2B5EF4-FFF2-40B4-BE49-F238E27FC236}">
                <a16:creationId xmlns:a16="http://schemas.microsoft.com/office/drawing/2014/main" id="{E4F884D8-CC65-425E-96A5-C9DB1A68FD5C}"/>
              </a:ext>
            </a:extLst>
          </p:cNvPr>
          <p:cNvSpPr>
            <a:spLocks noGrp="1"/>
          </p:cNvSpPr>
          <p:nvPr>
            <p:ph type="sldNum" sz="quarter" idx="12"/>
          </p:nvPr>
        </p:nvSpPr>
        <p:spPr/>
        <p:txBody>
          <a:bodyPr/>
          <a:lstStyle>
            <a:lvl1pPr>
              <a:defRPr/>
            </a:lvl1pPr>
          </a:lstStyle>
          <a:p>
            <a:fld id="{1CA2AF26-9F61-4375-9904-07B3C44DE3B4}" type="slidenum">
              <a:rPr lang="en-GB" altLang="en-US"/>
              <a:pPr/>
              <a:t>‹#›</a:t>
            </a:fld>
            <a:endParaRPr lang="en-GB" altLang="en-US"/>
          </a:p>
        </p:txBody>
      </p:sp>
    </p:spTree>
    <p:extLst>
      <p:ext uri="{BB962C8B-B14F-4D97-AF65-F5344CB8AC3E}">
        <p14:creationId xmlns:p14="http://schemas.microsoft.com/office/powerpoint/2010/main" val="18769035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9FCAF7-77A1-450E-B8FE-DBB4C5A35537}"/>
              </a:ext>
            </a:extLst>
          </p:cNvPr>
          <p:cNvSpPr>
            <a:spLocks noGrp="1"/>
          </p:cNvSpPr>
          <p:nvPr>
            <p:ph type="dt" sz="half" idx="10"/>
          </p:nvPr>
        </p:nvSpPr>
        <p:spPr/>
        <p:txBody>
          <a:bodyPr/>
          <a:lstStyle>
            <a:lvl1pPr>
              <a:defRPr/>
            </a:lvl1pPr>
          </a:lstStyle>
          <a:p>
            <a:pPr>
              <a:defRPr/>
            </a:pPr>
            <a:fld id="{7E82634E-6A25-496A-A1DE-14D5F9558A36}" type="datetimeFigureOut">
              <a:rPr lang="en-GB"/>
              <a:pPr>
                <a:defRPr/>
              </a:pPr>
              <a:t>21/07/2021</a:t>
            </a:fld>
            <a:endParaRPr lang="en-GB"/>
          </a:p>
        </p:txBody>
      </p:sp>
      <p:sp>
        <p:nvSpPr>
          <p:cNvPr id="6" name="Footer Placeholder 4">
            <a:extLst>
              <a:ext uri="{FF2B5EF4-FFF2-40B4-BE49-F238E27FC236}">
                <a16:creationId xmlns:a16="http://schemas.microsoft.com/office/drawing/2014/main" id="{329AC9A5-E986-4516-BC71-1640C6D1A584}"/>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AC2E3C16-F90C-4A5C-92C6-808CC6AA9F03}"/>
              </a:ext>
            </a:extLst>
          </p:cNvPr>
          <p:cNvSpPr>
            <a:spLocks noGrp="1"/>
          </p:cNvSpPr>
          <p:nvPr>
            <p:ph type="sldNum" sz="quarter" idx="12"/>
          </p:nvPr>
        </p:nvSpPr>
        <p:spPr/>
        <p:txBody>
          <a:bodyPr/>
          <a:lstStyle>
            <a:lvl1pPr>
              <a:defRPr/>
            </a:lvl1pPr>
          </a:lstStyle>
          <a:p>
            <a:fld id="{0F903D91-5CD2-4A20-90E6-826B208C6E2C}" type="slidenum">
              <a:rPr lang="en-GB" altLang="en-US"/>
              <a:pPr/>
              <a:t>‹#›</a:t>
            </a:fld>
            <a:endParaRPr lang="en-GB" altLang="en-US"/>
          </a:p>
        </p:txBody>
      </p:sp>
    </p:spTree>
    <p:extLst>
      <p:ext uri="{BB962C8B-B14F-4D97-AF65-F5344CB8AC3E}">
        <p14:creationId xmlns:p14="http://schemas.microsoft.com/office/powerpoint/2010/main" val="35916936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66474-BA1F-4CCE-87C3-9CC3590E9944}"/>
              </a:ext>
            </a:extLst>
          </p:cNvPr>
          <p:cNvSpPr>
            <a:spLocks noGrp="1"/>
          </p:cNvSpPr>
          <p:nvPr>
            <p:ph type="dt" sz="half" idx="10"/>
          </p:nvPr>
        </p:nvSpPr>
        <p:spPr/>
        <p:txBody>
          <a:bodyPr/>
          <a:lstStyle>
            <a:lvl1pPr>
              <a:defRPr/>
            </a:lvl1pPr>
          </a:lstStyle>
          <a:p>
            <a:pPr>
              <a:defRPr/>
            </a:pPr>
            <a:fld id="{25BC5EDC-D594-4278-970D-290EA121163D}" type="datetimeFigureOut">
              <a:rPr lang="en-GB"/>
              <a:pPr>
                <a:defRPr/>
              </a:pPr>
              <a:t>21/07/2021</a:t>
            </a:fld>
            <a:endParaRPr lang="en-GB"/>
          </a:p>
        </p:txBody>
      </p:sp>
      <p:sp>
        <p:nvSpPr>
          <p:cNvPr id="6" name="Footer Placeholder 4">
            <a:extLst>
              <a:ext uri="{FF2B5EF4-FFF2-40B4-BE49-F238E27FC236}">
                <a16:creationId xmlns:a16="http://schemas.microsoft.com/office/drawing/2014/main" id="{A313C3A8-FB62-4F8B-9C10-6891A464F70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7273EE7A-1211-40C2-949F-C8F1A15F87C6}"/>
              </a:ext>
            </a:extLst>
          </p:cNvPr>
          <p:cNvSpPr>
            <a:spLocks noGrp="1"/>
          </p:cNvSpPr>
          <p:nvPr>
            <p:ph type="sldNum" sz="quarter" idx="12"/>
          </p:nvPr>
        </p:nvSpPr>
        <p:spPr/>
        <p:txBody>
          <a:bodyPr/>
          <a:lstStyle>
            <a:lvl1pPr>
              <a:defRPr/>
            </a:lvl1pPr>
          </a:lstStyle>
          <a:p>
            <a:fld id="{5839961C-352D-4F10-8AFB-928D3069139E}" type="slidenum">
              <a:rPr lang="en-GB" altLang="en-US"/>
              <a:pPr/>
              <a:t>‹#›</a:t>
            </a:fld>
            <a:endParaRPr lang="en-GB" altLang="en-US"/>
          </a:p>
        </p:txBody>
      </p:sp>
    </p:spTree>
    <p:extLst>
      <p:ext uri="{BB962C8B-B14F-4D97-AF65-F5344CB8AC3E}">
        <p14:creationId xmlns:p14="http://schemas.microsoft.com/office/powerpoint/2010/main" val="24478068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6B50AA-6EA1-4197-874F-5AA5F82C4C9E}"/>
              </a:ext>
            </a:extLst>
          </p:cNvPr>
          <p:cNvSpPr>
            <a:spLocks noGrp="1"/>
          </p:cNvSpPr>
          <p:nvPr>
            <p:ph type="dt" sz="half" idx="10"/>
          </p:nvPr>
        </p:nvSpPr>
        <p:spPr/>
        <p:txBody>
          <a:bodyPr/>
          <a:lstStyle>
            <a:lvl1pPr>
              <a:defRPr/>
            </a:lvl1pPr>
          </a:lstStyle>
          <a:p>
            <a:pPr>
              <a:defRPr/>
            </a:pPr>
            <a:fld id="{C9A0B0A9-557F-4E9D-BD5E-102B52301720}" type="datetimeFigureOut">
              <a:rPr lang="en-GB"/>
              <a:pPr>
                <a:defRPr/>
              </a:pPr>
              <a:t>21/07/2021</a:t>
            </a:fld>
            <a:endParaRPr lang="en-GB"/>
          </a:p>
        </p:txBody>
      </p:sp>
      <p:sp>
        <p:nvSpPr>
          <p:cNvPr id="5" name="Footer Placeholder 4">
            <a:extLst>
              <a:ext uri="{FF2B5EF4-FFF2-40B4-BE49-F238E27FC236}">
                <a16:creationId xmlns:a16="http://schemas.microsoft.com/office/drawing/2014/main" id="{A1DEE2BA-BFE8-4B46-B335-6DCD2D482F7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89ADEED0-3E16-4A3B-A7BA-F5786EFB83F6}"/>
              </a:ext>
            </a:extLst>
          </p:cNvPr>
          <p:cNvSpPr>
            <a:spLocks noGrp="1"/>
          </p:cNvSpPr>
          <p:nvPr>
            <p:ph type="sldNum" sz="quarter" idx="12"/>
          </p:nvPr>
        </p:nvSpPr>
        <p:spPr/>
        <p:txBody>
          <a:bodyPr/>
          <a:lstStyle>
            <a:lvl1pPr>
              <a:defRPr/>
            </a:lvl1pPr>
          </a:lstStyle>
          <a:p>
            <a:fld id="{A20241E6-97D7-4E7D-A193-4E61319E5ED9}" type="slidenum">
              <a:rPr lang="en-GB" altLang="en-US"/>
              <a:pPr/>
              <a:t>‹#›</a:t>
            </a:fld>
            <a:endParaRPr lang="en-GB" altLang="en-US"/>
          </a:p>
        </p:txBody>
      </p:sp>
    </p:spTree>
    <p:extLst>
      <p:ext uri="{BB962C8B-B14F-4D97-AF65-F5344CB8AC3E}">
        <p14:creationId xmlns:p14="http://schemas.microsoft.com/office/powerpoint/2010/main" val="38916156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EF5336-F098-435D-9C76-2AFD8EF15737}"/>
              </a:ext>
            </a:extLst>
          </p:cNvPr>
          <p:cNvSpPr>
            <a:spLocks noGrp="1"/>
          </p:cNvSpPr>
          <p:nvPr>
            <p:ph type="dt" sz="half" idx="10"/>
          </p:nvPr>
        </p:nvSpPr>
        <p:spPr/>
        <p:txBody>
          <a:bodyPr/>
          <a:lstStyle>
            <a:lvl1pPr>
              <a:defRPr/>
            </a:lvl1pPr>
          </a:lstStyle>
          <a:p>
            <a:pPr>
              <a:defRPr/>
            </a:pPr>
            <a:fld id="{A80CEAD9-E06A-4240-9A97-5C311D1CFEC8}" type="datetimeFigureOut">
              <a:rPr lang="en-GB"/>
              <a:pPr>
                <a:defRPr/>
              </a:pPr>
              <a:t>21/07/2021</a:t>
            </a:fld>
            <a:endParaRPr lang="en-GB"/>
          </a:p>
        </p:txBody>
      </p:sp>
      <p:sp>
        <p:nvSpPr>
          <p:cNvPr id="5" name="Footer Placeholder 4">
            <a:extLst>
              <a:ext uri="{FF2B5EF4-FFF2-40B4-BE49-F238E27FC236}">
                <a16:creationId xmlns:a16="http://schemas.microsoft.com/office/drawing/2014/main" id="{31C8E76E-893D-43EC-B676-0EC06A67A462}"/>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F441B863-6F29-48C1-8364-E6DBD84DDF9C}"/>
              </a:ext>
            </a:extLst>
          </p:cNvPr>
          <p:cNvSpPr>
            <a:spLocks noGrp="1"/>
          </p:cNvSpPr>
          <p:nvPr>
            <p:ph type="sldNum" sz="quarter" idx="12"/>
          </p:nvPr>
        </p:nvSpPr>
        <p:spPr/>
        <p:txBody>
          <a:bodyPr/>
          <a:lstStyle>
            <a:lvl1pPr>
              <a:defRPr/>
            </a:lvl1pPr>
          </a:lstStyle>
          <a:p>
            <a:fld id="{A54D3723-295C-4A9F-A2AD-C6CFD171C873}" type="slidenum">
              <a:rPr lang="en-GB" altLang="en-US"/>
              <a:pPr/>
              <a:t>‹#›</a:t>
            </a:fld>
            <a:endParaRPr lang="en-GB" altLang="en-US"/>
          </a:p>
        </p:txBody>
      </p:sp>
    </p:spTree>
    <p:extLst>
      <p:ext uri="{BB962C8B-B14F-4D97-AF65-F5344CB8AC3E}">
        <p14:creationId xmlns:p14="http://schemas.microsoft.com/office/powerpoint/2010/main" val="29200498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1249599-89B8-4E5B-8E53-25E3A1D3DB77}"/>
              </a:ext>
            </a:extLst>
          </p:cNvPr>
          <p:cNvSpPr>
            <a:spLocks noGrp="1"/>
          </p:cNvSpPr>
          <p:nvPr>
            <p:ph type="dt" sz="half" idx="10"/>
          </p:nvPr>
        </p:nvSpPr>
        <p:spPr/>
        <p:txBody>
          <a:bodyPr/>
          <a:lstStyle>
            <a:lvl1pPr>
              <a:defRPr/>
            </a:lvl1pPr>
          </a:lstStyle>
          <a:p>
            <a:pPr>
              <a:defRPr/>
            </a:pPr>
            <a:fld id="{1CAE1E52-A942-4EA4-AB65-A06FB2ABB356}" type="datetimeFigureOut">
              <a:rPr lang="en-GB"/>
              <a:pPr>
                <a:defRPr/>
              </a:pPr>
              <a:t>21/07/2021</a:t>
            </a:fld>
            <a:endParaRPr lang="en-GB"/>
          </a:p>
        </p:txBody>
      </p:sp>
      <p:sp>
        <p:nvSpPr>
          <p:cNvPr id="5" name="Footer Placeholder 4">
            <a:extLst>
              <a:ext uri="{FF2B5EF4-FFF2-40B4-BE49-F238E27FC236}">
                <a16:creationId xmlns:a16="http://schemas.microsoft.com/office/drawing/2014/main" id="{F678A98B-0E09-4612-9346-46C6FC3C697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C23F55A-8CF0-4C9C-A0A6-604CE946188C}"/>
              </a:ext>
            </a:extLst>
          </p:cNvPr>
          <p:cNvSpPr>
            <a:spLocks noGrp="1"/>
          </p:cNvSpPr>
          <p:nvPr>
            <p:ph type="sldNum" sz="quarter" idx="12"/>
          </p:nvPr>
        </p:nvSpPr>
        <p:spPr/>
        <p:txBody>
          <a:bodyPr/>
          <a:lstStyle>
            <a:lvl1pPr>
              <a:defRPr/>
            </a:lvl1pPr>
          </a:lstStyle>
          <a:p>
            <a:fld id="{3B3521C2-0219-4B01-9135-CC48710C7539}" type="slidenum">
              <a:rPr lang="en-GB" altLang="en-US"/>
              <a:pPr/>
              <a:t>‹#›</a:t>
            </a:fld>
            <a:endParaRPr lang="en-GB" altLang="en-US"/>
          </a:p>
        </p:txBody>
      </p:sp>
    </p:spTree>
    <p:extLst>
      <p:ext uri="{BB962C8B-B14F-4D97-AF65-F5344CB8AC3E}">
        <p14:creationId xmlns:p14="http://schemas.microsoft.com/office/powerpoint/2010/main" val="40923566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89B147-4B66-4E97-B70A-11C2806E34CA}"/>
              </a:ext>
            </a:extLst>
          </p:cNvPr>
          <p:cNvSpPr>
            <a:spLocks noGrp="1"/>
          </p:cNvSpPr>
          <p:nvPr>
            <p:ph type="dt" sz="half" idx="10"/>
          </p:nvPr>
        </p:nvSpPr>
        <p:spPr/>
        <p:txBody>
          <a:bodyPr/>
          <a:lstStyle>
            <a:lvl1pPr>
              <a:defRPr/>
            </a:lvl1pPr>
          </a:lstStyle>
          <a:p>
            <a:pPr>
              <a:defRPr/>
            </a:pPr>
            <a:fld id="{80AF0C5A-254C-4B55-9DDA-00B85131A43C}" type="datetimeFigureOut">
              <a:rPr lang="en-GB"/>
              <a:pPr>
                <a:defRPr/>
              </a:pPr>
              <a:t>21/07/2021</a:t>
            </a:fld>
            <a:endParaRPr lang="en-GB"/>
          </a:p>
        </p:txBody>
      </p:sp>
      <p:sp>
        <p:nvSpPr>
          <p:cNvPr id="5" name="Footer Placeholder 4">
            <a:extLst>
              <a:ext uri="{FF2B5EF4-FFF2-40B4-BE49-F238E27FC236}">
                <a16:creationId xmlns:a16="http://schemas.microsoft.com/office/drawing/2014/main" id="{B041ED0F-3F4F-4191-95D9-03287ACFF4E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9CA3C550-FDA0-40D4-90E1-A3D5C9AB77DC}"/>
              </a:ext>
            </a:extLst>
          </p:cNvPr>
          <p:cNvSpPr>
            <a:spLocks noGrp="1"/>
          </p:cNvSpPr>
          <p:nvPr>
            <p:ph type="sldNum" sz="quarter" idx="12"/>
          </p:nvPr>
        </p:nvSpPr>
        <p:spPr/>
        <p:txBody>
          <a:bodyPr/>
          <a:lstStyle>
            <a:lvl1pPr>
              <a:defRPr/>
            </a:lvl1pPr>
          </a:lstStyle>
          <a:p>
            <a:fld id="{0C938412-91F3-4CFB-A3F9-23742A0FFCC3}" type="slidenum">
              <a:rPr lang="en-GB" altLang="en-US"/>
              <a:pPr/>
              <a:t>‹#›</a:t>
            </a:fld>
            <a:endParaRPr lang="en-GB" altLang="en-US"/>
          </a:p>
        </p:txBody>
      </p:sp>
      <p:sp>
        <p:nvSpPr>
          <p:cNvPr id="7" name="Rectangle 11">
            <a:extLst>
              <a:ext uri="{FF2B5EF4-FFF2-40B4-BE49-F238E27FC236}">
                <a16:creationId xmlns:a16="http://schemas.microsoft.com/office/drawing/2014/main" id="{4DD249EA-50C8-4951-AB06-5D28EB1690D8}"/>
              </a:ext>
            </a:extLst>
          </p:cNvPr>
          <p:cNvSpPr>
            <a:spLocks noChangeArrowheads="1"/>
          </p:cNvSpPr>
          <p:nvPr userDrawn="1"/>
        </p:nvSpPr>
        <p:spPr bwMode="auto">
          <a:xfrm>
            <a:off x="7938" y="6597650"/>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s-ES" sz="1200" b="1" dirty="0">
                <a:solidFill>
                  <a:srgbClr val="FFFFFF"/>
                </a:solidFill>
                <a:latin typeface="Verdana" charset="0"/>
              </a:rPr>
              <a:t>www.coe.int/cybercrime</a:t>
            </a:r>
            <a:r>
              <a:rPr lang="en-US" sz="1200" b="1" dirty="0">
                <a:solidFill>
                  <a:srgbClr val="FFFFFF"/>
                </a:solidFill>
                <a:latin typeface="Verdana" charset="0"/>
              </a:rPr>
              <a:t>						</a:t>
            </a:r>
            <a:r>
              <a:rPr lang="es-ES" sz="1200" b="1" dirty="0">
                <a:solidFill>
                  <a:srgbClr val="FFFFFF"/>
                </a:solidFill>
                <a:latin typeface="Verdana" charset="0"/>
              </a:rPr>
              <a:t>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a:t>
            </a:fld>
            <a:r>
              <a:rPr lang="es-ES" sz="1200" b="1" dirty="0">
                <a:solidFill>
                  <a:srgbClr val="FFFFFF"/>
                </a:solidFill>
                <a:latin typeface="Verdana" charset="0"/>
              </a:rPr>
              <a:t> -</a:t>
            </a:r>
          </a:p>
        </p:txBody>
      </p:sp>
    </p:spTree>
    <p:extLst>
      <p:ext uri="{BB962C8B-B14F-4D97-AF65-F5344CB8AC3E}">
        <p14:creationId xmlns:p14="http://schemas.microsoft.com/office/powerpoint/2010/main" val="12833543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3E6566A-A50E-4906-A19E-4FB9E76A4144}"/>
              </a:ext>
            </a:extLst>
          </p:cNvPr>
          <p:cNvSpPr>
            <a:spLocks noGrp="1"/>
          </p:cNvSpPr>
          <p:nvPr>
            <p:ph type="dt" sz="half" idx="10"/>
          </p:nvPr>
        </p:nvSpPr>
        <p:spPr/>
        <p:txBody>
          <a:bodyPr/>
          <a:lstStyle>
            <a:lvl1pPr>
              <a:defRPr/>
            </a:lvl1pPr>
          </a:lstStyle>
          <a:p>
            <a:pPr>
              <a:defRPr/>
            </a:pPr>
            <a:fld id="{E22C3D5C-F3BE-44B6-82DD-E7C4C8916EA0}" type="datetimeFigureOut">
              <a:rPr lang="en-GB"/>
              <a:pPr>
                <a:defRPr/>
              </a:pPr>
              <a:t>21/07/2021</a:t>
            </a:fld>
            <a:endParaRPr lang="en-GB"/>
          </a:p>
        </p:txBody>
      </p:sp>
      <p:sp>
        <p:nvSpPr>
          <p:cNvPr id="5" name="Footer Placeholder 4">
            <a:extLst>
              <a:ext uri="{FF2B5EF4-FFF2-40B4-BE49-F238E27FC236}">
                <a16:creationId xmlns:a16="http://schemas.microsoft.com/office/drawing/2014/main" id="{8A268102-AF15-496D-8BA6-68A51B185041}"/>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E36EC1A9-0935-48AF-98AC-717D1CEB4CF4}"/>
              </a:ext>
            </a:extLst>
          </p:cNvPr>
          <p:cNvSpPr>
            <a:spLocks noGrp="1"/>
          </p:cNvSpPr>
          <p:nvPr>
            <p:ph type="sldNum" sz="quarter" idx="12"/>
          </p:nvPr>
        </p:nvSpPr>
        <p:spPr/>
        <p:txBody>
          <a:bodyPr/>
          <a:lstStyle>
            <a:lvl1pPr>
              <a:defRPr/>
            </a:lvl1pPr>
          </a:lstStyle>
          <a:p>
            <a:fld id="{A4A5ECFF-5C9A-42B4-A985-E4790B0921A2}" type="slidenum">
              <a:rPr lang="en-GB" altLang="en-US"/>
              <a:pPr/>
              <a:t>‹#›</a:t>
            </a:fld>
            <a:endParaRPr lang="en-GB" altLang="en-US"/>
          </a:p>
        </p:txBody>
      </p:sp>
    </p:spTree>
    <p:extLst>
      <p:ext uri="{BB962C8B-B14F-4D97-AF65-F5344CB8AC3E}">
        <p14:creationId xmlns:p14="http://schemas.microsoft.com/office/powerpoint/2010/main" val="14668151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a:extLst>
              <a:ext uri="{FF2B5EF4-FFF2-40B4-BE49-F238E27FC236}">
                <a16:creationId xmlns:a16="http://schemas.microsoft.com/office/drawing/2014/main" id="{88522707-CA25-4A35-91C8-F5196EFF8F16}"/>
              </a:ext>
            </a:extLst>
          </p:cNvPr>
          <p:cNvSpPr>
            <a:spLocks noGrp="1"/>
          </p:cNvSpPr>
          <p:nvPr>
            <p:ph type="dt" sz="half" idx="10"/>
          </p:nvPr>
        </p:nvSpPr>
        <p:spPr/>
        <p:txBody>
          <a:bodyPr/>
          <a:lstStyle>
            <a:lvl1pPr>
              <a:defRPr/>
            </a:lvl1pPr>
          </a:lstStyle>
          <a:p>
            <a:pPr>
              <a:defRPr/>
            </a:pPr>
            <a:fld id="{CFBDBF1B-221B-4F7A-A787-AD32B8234FCA}" type="datetimeFigureOut">
              <a:rPr lang="en-GB"/>
              <a:pPr>
                <a:defRPr/>
              </a:pPr>
              <a:t>21/07/2021</a:t>
            </a:fld>
            <a:endParaRPr lang="en-GB"/>
          </a:p>
        </p:txBody>
      </p:sp>
      <p:sp>
        <p:nvSpPr>
          <p:cNvPr id="6" name="Footer Placeholder 4">
            <a:extLst>
              <a:ext uri="{FF2B5EF4-FFF2-40B4-BE49-F238E27FC236}">
                <a16:creationId xmlns:a16="http://schemas.microsoft.com/office/drawing/2014/main" id="{84FC7A3D-6216-4157-97A2-E55D98E64C4F}"/>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0ABDE962-6F93-4861-9652-CEB273EC9807}"/>
              </a:ext>
            </a:extLst>
          </p:cNvPr>
          <p:cNvSpPr>
            <a:spLocks noGrp="1"/>
          </p:cNvSpPr>
          <p:nvPr>
            <p:ph type="sldNum" sz="quarter" idx="12"/>
          </p:nvPr>
        </p:nvSpPr>
        <p:spPr/>
        <p:txBody>
          <a:bodyPr/>
          <a:lstStyle>
            <a:lvl1pPr>
              <a:defRPr/>
            </a:lvl1pPr>
          </a:lstStyle>
          <a:p>
            <a:fld id="{A87C200B-5CD9-4424-B25D-14B538795F4F}" type="slidenum">
              <a:rPr lang="en-GB" altLang="en-US"/>
              <a:pPr/>
              <a:t>‹#›</a:t>
            </a:fld>
            <a:endParaRPr lang="en-GB" altLang="en-US"/>
          </a:p>
        </p:txBody>
      </p:sp>
    </p:spTree>
    <p:extLst>
      <p:ext uri="{BB962C8B-B14F-4D97-AF65-F5344CB8AC3E}">
        <p14:creationId xmlns:p14="http://schemas.microsoft.com/office/powerpoint/2010/main" val="1482100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7/21/2021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173988881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69C0712E-9343-4428-96C7-F978B4708EB4}"/>
              </a:ext>
            </a:extLst>
          </p:cNvPr>
          <p:cNvSpPr>
            <a:spLocks noGrp="1"/>
          </p:cNvSpPr>
          <p:nvPr>
            <p:ph type="dt" sz="half" idx="10"/>
          </p:nvPr>
        </p:nvSpPr>
        <p:spPr/>
        <p:txBody>
          <a:bodyPr/>
          <a:lstStyle>
            <a:lvl1pPr>
              <a:defRPr/>
            </a:lvl1pPr>
          </a:lstStyle>
          <a:p>
            <a:pPr>
              <a:defRPr/>
            </a:pPr>
            <a:fld id="{03D3FF4A-8C1F-4811-AA1E-4D9763EFA5E9}" type="datetimeFigureOut">
              <a:rPr lang="en-GB"/>
              <a:pPr>
                <a:defRPr/>
              </a:pPr>
              <a:t>21/07/2021</a:t>
            </a:fld>
            <a:endParaRPr lang="en-GB"/>
          </a:p>
        </p:txBody>
      </p:sp>
      <p:sp>
        <p:nvSpPr>
          <p:cNvPr id="8" name="Footer Placeholder 4">
            <a:extLst>
              <a:ext uri="{FF2B5EF4-FFF2-40B4-BE49-F238E27FC236}">
                <a16:creationId xmlns:a16="http://schemas.microsoft.com/office/drawing/2014/main" id="{55DF5386-8042-47D5-8E50-6BCDD37A2A50}"/>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9" name="Slide Number Placeholder 5">
            <a:extLst>
              <a:ext uri="{FF2B5EF4-FFF2-40B4-BE49-F238E27FC236}">
                <a16:creationId xmlns:a16="http://schemas.microsoft.com/office/drawing/2014/main" id="{64CDF31D-1F28-4032-982F-E4C4F975CE1C}"/>
              </a:ext>
            </a:extLst>
          </p:cNvPr>
          <p:cNvSpPr>
            <a:spLocks noGrp="1"/>
          </p:cNvSpPr>
          <p:nvPr>
            <p:ph type="sldNum" sz="quarter" idx="12"/>
          </p:nvPr>
        </p:nvSpPr>
        <p:spPr/>
        <p:txBody>
          <a:bodyPr/>
          <a:lstStyle>
            <a:lvl1pPr>
              <a:defRPr/>
            </a:lvl1pPr>
          </a:lstStyle>
          <a:p>
            <a:fld id="{1C22D96E-6A4B-4992-9941-EE62BBE18CC4}" type="slidenum">
              <a:rPr lang="en-GB" altLang="en-US"/>
              <a:pPr/>
              <a:t>‹#›</a:t>
            </a:fld>
            <a:endParaRPr lang="en-GB" altLang="en-US"/>
          </a:p>
        </p:txBody>
      </p:sp>
    </p:spTree>
    <p:extLst>
      <p:ext uri="{BB962C8B-B14F-4D97-AF65-F5344CB8AC3E}">
        <p14:creationId xmlns:p14="http://schemas.microsoft.com/office/powerpoint/2010/main" val="15892221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a:extLst>
              <a:ext uri="{FF2B5EF4-FFF2-40B4-BE49-F238E27FC236}">
                <a16:creationId xmlns:a16="http://schemas.microsoft.com/office/drawing/2014/main" id="{EB796652-2DDF-42FE-BC47-20F2A543A9DB}"/>
              </a:ext>
            </a:extLst>
          </p:cNvPr>
          <p:cNvSpPr>
            <a:spLocks noGrp="1"/>
          </p:cNvSpPr>
          <p:nvPr>
            <p:ph type="dt" sz="half" idx="10"/>
          </p:nvPr>
        </p:nvSpPr>
        <p:spPr/>
        <p:txBody>
          <a:bodyPr/>
          <a:lstStyle>
            <a:lvl1pPr>
              <a:defRPr/>
            </a:lvl1pPr>
          </a:lstStyle>
          <a:p>
            <a:pPr>
              <a:defRPr/>
            </a:pPr>
            <a:fld id="{5743225B-D9D3-4CFC-9C98-4B74D307A0BF}" type="datetimeFigureOut">
              <a:rPr lang="en-GB"/>
              <a:pPr>
                <a:defRPr/>
              </a:pPr>
              <a:t>21/07/2021</a:t>
            </a:fld>
            <a:endParaRPr lang="en-GB"/>
          </a:p>
        </p:txBody>
      </p:sp>
      <p:sp>
        <p:nvSpPr>
          <p:cNvPr id="4" name="Footer Placeholder 4">
            <a:extLst>
              <a:ext uri="{FF2B5EF4-FFF2-40B4-BE49-F238E27FC236}">
                <a16:creationId xmlns:a16="http://schemas.microsoft.com/office/drawing/2014/main" id="{4CA0948E-F417-447C-AF17-F61E2B8D4239}"/>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5" name="Slide Number Placeholder 5">
            <a:extLst>
              <a:ext uri="{FF2B5EF4-FFF2-40B4-BE49-F238E27FC236}">
                <a16:creationId xmlns:a16="http://schemas.microsoft.com/office/drawing/2014/main" id="{3B2ED847-8FDB-4679-A1FE-31D54EA6E917}"/>
              </a:ext>
            </a:extLst>
          </p:cNvPr>
          <p:cNvSpPr>
            <a:spLocks noGrp="1"/>
          </p:cNvSpPr>
          <p:nvPr>
            <p:ph type="sldNum" sz="quarter" idx="12"/>
          </p:nvPr>
        </p:nvSpPr>
        <p:spPr/>
        <p:txBody>
          <a:bodyPr/>
          <a:lstStyle>
            <a:lvl1pPr>
              <a:defRPr/>
            </a:lvl1pPr>
          </a:lstStyle>
          <a:p>
            <a:fld id="{0E9A14AB-7979-4D59-8DB0-CC742D2030E8}" type="slidenum">
              <a:rPr lang="en-GB" altLang="en-US"/>
              <a:pPr/>
              <a:t>‹#›</a:t>
            </a:fld>
            <a:endParaRPr lang="en-GB" altLang="en-US"/>
          </a:p>
        </p:txBody>
      </p:sp>
    </p:spTree>
    <p:extLst>
      <p:ext uri="{BB962C8B-B14F-4D97-AF65-F5344CB8AC3E}">
        <p14:creationId xmlns:p14="http://schemas.microsoft.com/office/powerpoint/2010/main" val="312025293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A87DC2B-F18E-437B-AE66-AA6863346763}"/>
              </a:ext>
            </a:extLst>
          </p:cNvPr>
          <p:cNvSpPr>
            <a:spLocks noGrp="1"/>
          </p:cNvSpPr>
          <p:nvPr>
            <p:ph type="dt" sz="half" idx="10"/>
          </p:nvPr>
        </p:nvSpPr>
        <p:spPr/>
        <p:txBody>
          <a:bodyPr/>
          <a:lstStyle>
            <a:lvl1pPr>
              <a:defRPr/>
            </a:lvl1pPr>
          </a:lstStyle>
          <a:p>
            <a:pPr>
              <a:defRPr/>
            </a:pPr>
            <a:fld id="{315D585F-7DF6-4099-B3B1-B29AEE74FA12}" type="datetimeFigureOut">
              <a:rPr lang="en-GB"/>
              <a:pPr>
                <a:defRPr/>
              </a:pPr>
              <a:t>21/07/2021</a:t>
            </a:fld>
            <a:endParaRPr lang="en-GB"/>
          </a:p>
        </p:txBody>
      </p:sp>
      <p:sp>
        <p:nvSpPr>
          <p:cNvPr id="3" name="Footer Placeholder 4">
            <a:extLst>
              <a:ext uri="{FF2B5EF4-FFF2-40B4-BE49-F238E27FC236}">
                <a16:creationId xmlns:a16="http://schemas.microsoft.com/office/drawing/2014/main" id="{39CE1A02-9C12-48FF-85B4-8F55C95EE835}"/>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4" name="Slide Number Placeholder 5">
            <a:extLst>
              <a:ext uri="{FF2B5EF4-FFF2-40B4-BE49-F238E27FC236}">
                <a16:creationId xmlns:a16="http://schemas.microsoft.com/office/drawing/2014/main" id="{E4F884D8-CC65-425E-96A5-C9DB1A68FD5C}"/>
              </a:ext>
            </a:extLst>
          </p:cNvPr>
          <p:cNvSpPr>
            <a:spLocks noGrp="1"/>
          </p:cNvSpPr>
          <p:nvPr>
            <p:ph type="sldNum" sz="quarter" idx="12"/>
          </p:nvPr>
        </p:nvSpPr>
        <p:spPr/>
        <p:txBody>
          <a:bodyPr/>
          <a:lstStyle>
            <a:lvl1pPr>
              <a:defRPr/>
            </a:lvl1pPr>
          </a:lstStyle>
          <a:p>
            <a:fld id="{1CA2AF26-9F61-4375-9904-07B3C44DE3B4}" type="slidenum">
              <a:rPr lang="en-GB" altLang="en-US"/>
              <a:pPr/>
              <a:t>‹#›</a:t>
            </a:fld>
            <a:endParaRPr lang="en-GB" altLang="en-US"/>
          </a:p>
        </p:txBody>
      </p:sp>
    </p:spTree>
    <p:extLst>
      <p:ext uri="{BB962C8B-B14F-4D97-AF65-F5344CB8AC3E}">
        <p14:creationId xmlns:p14="http://schemas.microsoft.com/office/powerpoint/2010/main" val="4412954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D9FCAF7-77A1-450E-B8FE-DBB4C5A35537}"/>
              </a:ext>
            </a:extLst>
          </p:cNvPr>
          <p:cNvSpPr>
            <a:spLocks noGrp="1"/>
          </p:cNvSpPr>
          <p:nvPr>
            <p:ph type="dt" sz="half" idx="10"/>
          </p:nvPr>
        </p:nvSpPr>
        <p:spPr/>
        <p:txBody>
          <a:bodyPr/>
          <a:lstStyle>
            <a:lvl1pPr>
              <a:defRPr/>
            </a:lvl1pPr>
          </a:lstStyle>
          <a:p>
            <a:pPr>
              <a:defRPr/>
            </a:pPr>
            <a:fld id="{7E82634E-6A25-496A-A1DE-14D5F9558A36}" type="datetimeFigureOut">
              <a:rPr lang="en-GB"/>
              <a:pPr>
                <a:defRPr/>
              </a:pPr>
              <a:t>21/07/2021</a:t>
            </a:fld>
            <a:endParaRPr lang="en-GB"/>
          </a:p>
        </p:txBody>
      </p:sp>
      <p:sp>
        <p:nvSpPr>
          <p:cNvPr id="6" name="Footer Placeholder 4">
            <a:extLst>
              <a:ext uri="{FF2B5EF4-FFF2-40B4-BE49-F238E27FC236}">
                <a16:creationId xmlns:a16="http://schemas.microsoft.com/office/drawing/2014/main" id="{329AC9A5-E986-4516-BC71-1640C6D1A584}"/>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AC2E3C16-F90C-4A5C-92C6-808CC6AA9F03}"/>
              </a:ext>
            </a:extLst>
          </p:cNvPr>
          <p:cNvSpPr>
            <a:spLocks noGrp="1"/>
          </p:cNvSpPr>
          <p:nvPr>
            <p:ph type="sldNum" sz="quarter" idx="12"/>
          </p:nvPr>
        </p:nvSpPr>
        <p:spPr/>
        <p:txBody>
          <a:bodyPr/>
          <a:lstStyle>
            <a:lvl1pPr>
              <a:defRPr/>
            </a:lvl1pPr>
          </a:lstStyle>
          <a:p>
            <a:fld id="{0F903D91-5CD2-4A20-90E6-826B208C6E2C}" type="slidenum">
              <a:rPr lang="en-GB" altLang="en-US"/>
              <a:pPr/>
              <a:t>‹#›</a:t>
            </a:fld>
            <a:endParaRPr lang="en-GB" altLang="en-US"/>
          </a:p>
        </p:txBody>
      </p:sp>
    </p:spTree>
    <p:extLst>
      <p:ext uri="{BB962C8B-B14F-4D97-AF65-F5344CB8AC3E}">
        <p14:creationId xmlns:p14="http://schemas.microsoft.com/office/powerpoint/2010/main" val="15240006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5E66474-BA1F-4CCE-87C3-9CC3590E9944}"/>
              </a:ext>
            </a:extLst>
          </p:cNvPr>
          <p:cNvSpPr>
            <a:spLocks noGrp="1"/>
          </p:cNvSpPr>
          <p:nvPr>
            <p:ph type="dt" sz="half" idx="10"/>
          </p:nvPr>
        </p:nvSpPr>
        <p:spPr/>
        <p:txBody>
          <a:bodyPr/>
          <a:lstStyle>
            <a:lvl1pPr>
              <a:defRPr/>
            </a:lvl1pPr>
          </a:lstStyle>
          <a:p>
            <a:pPr>
              <a:defRPr/>
            </a:pPr>
            <a:fld id="{25BC5EDC-D594-4278-970D-290EA121163D}" type="datetimeFigureOut">
              <a:rPr lang="en-GB"/>
              <a:pPr>
                <a:defRPr/>
              </a:pPr>
              <a:t>21/07/2021</a:t>
            </a:fld>
            <a:endParaRPr lang="en-GB"/>
          </a:p>
        </p:txBody>
      </p:sp>
      <p:sp>
        <p:nvSpPr>
          <p:cNvPr id="6" name="Footer Placeholder 4">
            <a:extLst>
              <a:ext uri="{FF2B5EF4-FFF2-40B4-BE49-F238E27FC236}">
                <a16:creationId xmlns:a16="http://schemas.microsoft.com/office/drawing/2014/main" id="{A313C3A8-FB62-4F8B-9C10-6891A464F708}"/>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7" name="Slide Number Placeholder 5">
            <a:extLst>
              <a:ext uri="{FF2B5EF4-FFF2-40B4-BE49-F238E27FC236}">
                <a16:creationId xmlns:a16="http://schemas.microsoft.com/office/drawing/2014/main" id="{7273EE7A-1211-40C2-949F-C8F1A15F87C6}"/>
              </a:ext>
            </a:extLst>
          </p:cNvPr>
          <p:cNvSpPr>
            <a:spLocks noGrp="1"/>
          </p:cNvSpPr>
          <p:nvPr>
            <p:ph type="sldNum" sz="quarter" idx="12"/>
          </p:nvPr>
        </p:nvSpPr>
        <p:spPr/>
        <p:txBody>
          <a:bodyPr/>
          <a:lstStyle>
            <a:lvl1pPr>
              <a:defRPr/>
            </a:lvl1pPr>
          </a:lstStyle>
          <a:p>
            <a:fld id="{5839961C-352D-4F10-8AFB-928D3069139E}" type="slidenum">
              <a:rPr lang="en-GB" altLang="en-US"/>
              <a:pPr/>
              <a:t>‹#›</a:t>
            </a:fld>
            <a:endParaRPr lang="en-GB" altLang="en-US"/>
          </a:p>
        </p:txBody>
      </p:sp>
    </p:spTree>
    <p:extLst>
      <p:ext uri="{BB962C8B-B14F-4D97-AF65-F5344CB8AC3E}">
        <p14:creationId xmlns:p14="http://schemas.microsoft.com/office/powerpoint/2010/main" val="67324759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B6B50AA-6EA1-4197-874F-5AA5F82C4C9E}"/>
              </a:ext>
            </a:extLst>
          </p:cNvPr>
          <p:cNvSpPr>
            <a:spLocks noGrp="1"/>
          </p:cNvSpPr>
          <p:nvPr>
            <p:ph type="dt" sz="half" idx="10"/>
          </p:nvPr>
        </p:nvSpPr>
        <p:spPr/>
        <p:txBody>
          <a:bodyPr/>
          <a:lstStyle>
            <a:lvl1pPr>
              <a:defRPr/>
            </a:lvl1pPr>
          </a:lstStyle>
          <a:p>
            <a:pPr>
              <a:defRPr/>
            </a:pPr>
            <a:fld id="{C9A0B0A9-557F-4E9D-BD5E-102B52301720}" type="datetimeFigureOut">
              <a:rPr lang="en-GB"/>
              <a:pPr>
                <a:defRPr/>
              </a:pPr>
              <a:t>21/07/2021</a:t>
            </a:fld>
            <a:endParaRPr lang="en-GB"/>
          </a:p>
        </p:txBody>
      </p:sp>
      <p:sp>
        <p:nvSpPr>
          <p:cNvPr id="5" name="Footer Placeholder 4">
            <a:extLst>
              <a:ext uri="{FF2B5EF4-FFF2-40B4-BE49-F238E27FC236}">
                <a16:creationId xmlns:a16="http://schemas.microsoft.com/office/drawing/2014/main" id="{A1DEE2BA-BFE8-4B46-B335-6DCD2D482F73}"/>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89ADEED0-3E16-4A3B-A7BA-F5786EFB83F6}"/>
              </a:ext>
            </a:extLst>
          </p:cNvPr>
          <p:cNvSpPr>
            <a:spLocks noGrp="1"/>
          </p:cNvSpPr>
          <p:nvPr>
            <p:ph type="sldNum" sz="quarter" idx="12"/>
          </p:nvPr>
        </p:nvSpPr>
        <p:spPr/>
        <p:txBody>
          <a:bodyPr/>
          <a:lstStyle>
            <a:lvl1pPr>
              <a:defRPr/>
            </a:lvl1pPr>
          </a:lstStyle>
          <a:p>
            <a:fld id="{A20241E6-97D7-4E7D-A193-4E61319E5ED9}" type="slidenum">
              <a:rPr lang="en-GB" altLang="en-US"/>
              <a:pPr/>
              <a:t>‹#›</a:t>
            </a:fld>
            <a:endParaRPr lang="en-GB" altLang="en-US"/>
          </a:p>
        </p:txBody>
      </p:sp>
    </p:spTree>
    <p:extLst>
      <p:ext uri="{BB962C8B-B14F-4D97-AF65-F5344CB8AC3E}">
        <p14:creationId xmlns:p14="http://schemas.microsoft.com/office/powerpoint/2010/main" val="324824024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EF5336-F098-435D-9C76-2AFD8EF15737}"/>
              </a:ext>
            </a:extLst>
          </p:cNvPr>
          <p:cNvSpPr>
            <a:spLocks noGrp="1"/>
          </p:cNvSpPr>
          <p:nvPr>
            <p:ph type="dt" sz="half" idx="10"/>
          </p:nvPr>
        </p:nvSpPr>
        <p:spPr/>
        <p:txBody>
          <a:bodyPr/>
          <a:lstStyle>
            <a:lvl1pPr>
              <a:defRPr/>
            </a:lvl1pPr>
          </a:lstStyle>
          <a:p>
            <a:pPr>
              <a:defRPr/>
            </a:pPr>
            <a:fld id="{A80CEAD9-E06A-4240-9A97-5C311D1CFEC8}" type="datetimeFigureOut">
              <a:rPr lang="en-GB"/>
              <a:pPr>
                <a:defRPr/>
              </a:pPr>
              <a:t>21/07/2021</a:t>
            </a:fld>
            <a:endParaRPr lang="en-GB"/>
          </a:p>
        </p:txBody>
      </p:sp>
      <p:sp>
        <p:nvSpPr>
          <p:cNvPr id="5" name="Footer Placeholder 4">
            <a:extLst>
              <a:ext uri="{FF2B5EF4-FFF2-40B4-BE49-F238E27FC236}">
                <a16:creationId xmlns:a16="http://schemas.microsoft.com/office/drawing/2014/main" id="{31C8E76E-893D-43EC-B676-0EC06A67A462}"/>
              </a:ext>
            </a:extLst>
          </p:cNvPr>
          <p:cNvSpPr>
            <a:spLocks noGrp="1"/>
          </p:cNvSpPr>
          <p:nvPr>
            <p:ph type="ftr" sz="quarter" idx="11"/>
          </p:nvPr>
        </p:nvSpPr>
        <p:spPr/>
        <p:txBody>
          <a:bodyPr/>
          <a:lstStyle>
            <a:lvl1pPr>
              <a:defRPr/>
            </a:lvl1pPr>
          </a:lstStyle>
          <a:p>
            <a:pPr>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F441B863-6F29-48C1-8364-E6DBD84DDF9C}"/>
              </a:ext>
            </a:extLst>
          </p:cNvPr>
          <p:cNvSpPr>
            <a:spLocks noGrp="1"/>
          </p:cNvSpPr>
          <p:nvPr>
            <p:ph type="sldNum" sz="quarter" idx="12"/>
          </p:nvPr>
        </p:nvSpPr>
        <p:spPr/>
        <p:txBody>
          <a:bodyPr/>
          <a:lstStyle>
            <a:lvl1pPr>
              <a:defRPr/>
            </a:lvl1pPr>
          </a:lstStyle>
          <a:p>
            <a:fld id="{A54D3723-295C-4A9F-A2AD-C6CFD171C873}" type="slidenum">
              <a:rPr lang="en-GB" altLang="en-US"/>
              <a:pPr/>
              <a:t>‹#›</a:t>
            </a:fld>
            <a:endParaRPr lang="en-GB" altLang="en-US"/>
          </a:p>
        </p:txBody>
      </p:sp>
    </p:spTree>
    <p:extLst>
      <p:ext uri="{BB962C8B-B14F-4D97-AF65-F5344CB8AC3E}">
        <p14:creationId xmlns:p14="http://schemas.microsoft.com/office/powerpoint/2010/main" val="311005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7/21/2021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2139618960"/>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96622155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7/21/2021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C04F3A-82BD-4011-AADB-1F79FD7DF4BC}" type="slidenum">
              <a:rPr lang="en-GB" smtClean="0"/>
              <a:pPr/>
              <a:t>‹#›</a:t>
            </a:fld>
            <a:endParaRPr lang="en-GB" dirty="0"/>
          </a:p>
        </p:txBody>
      </p:sp>
    </p:spTree>
    <p:extLst>
      <p:ext uri="{BB962C8B-B14F-4D97-AF65-F5344CB8AC3E}">
        <p14:creationId xmlns:p14="http://schemas.microsoft.com/office/powerpoint/2010/main" val="19787390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2.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4.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5.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7/21/2021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C04F3A-82BD-4011-AADB-1F79FD7DF4BC}" type="slidenum">
              <a:rPr lang="en-GB" smtClean="0"/>
              <a:pPr/>
              <a:t>‹#›</a:t>
            </a:fld>
            <a:endParaRPr lang="en-GB" dirty="0"/>
          </a:p>
        </p:txBody>
      </p:sp>
      <p:sp>
        <p:nvSpPr>
          <p:cNvPr id="7" name="Rectangle 6">
            <a:extLst>
              <a:ext uri="{FF2B5EF4-FFF2-40B4-BE49-F238E27FC236}">
                <a16:creationId xmlns:a16="http://schemas.microsoft.com/office/drawing/2014/main" id="{D9BE315B-93AB-4182-A682-D2D6C37D4D23}"/>
              </a:ext>
            </a:extLst>
          </p:cNvPr>
          <p:cNvSpPr/>
          <p:nvPr userDrawn="1"/>
        </p:nvSpPr>
        <p:spPr>
          <a:xfrm>
            <a:off x="0" y="-26988"/>
            <a:ext cx="9144000"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8" name="Picture 4">
            <a:extLst>
              <a:ext uri="{FF2B5EF4-FFF2-40B4-BE49-F238E27FC236}">
                <a16:creationId xmlns:a16="http://schemas.microsoft.com/office/drawing/2014/main" id="{4840FB52-8F74-4C62-BC14-146E37352582}"/>
              </a:ext>
            </a:extLst>
          </p:cNvPr>
          <p:cNvPicPr>
            <a:picLocks noChangeAspect="1" noChangeArrowheads="1"/>
          </p:cNvPicPr>
          <p:nvPr userDrawn="1"/>
        </p:nvPicPr>
        <p:blipFill>
          <a:blip r:embed="rId24">
            <a:extLst>
              <a:ext uri="{28A0092B-C50C-407E-A947-70E740481C1C}">
                <a14:useLocalDpi xmlns:a14="http://schemas.microsoft.com/office/drawing/2010/main" val="0"/>
              </a:ext>
            </a:extLst>
          </a:blip>
          <a:srcRect/>
          <a:stretch>
            <a:fillRect/>
          </a:stretch>
        </p:blipFill>
        <p:spPr bwMode="auto">
          <a:xfrm>
            <a:off x="-899" y="-22225"/>
            <a:ext cx="1322388" cy="107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id="{AD8571B3-F2B3-4C41-8AB6-8D4158A1697F}"/>
              </a:ext>
            </a:extLst>
          </p:cNvPr>
          <p:cNvSpPr/>
          <p:nvPr userDrawn="1"/>
        </p:nvSpPr>
        <p:spPr>
          <a:xfrm>
            <a:off x="0" y="6588125"/>
            <a:ext cx="9144000"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a:defRPr/>
            </a:pPr>
            <a:endParaRPr lang="en-GB"/>
          </a:p>
        </p:txBody>
      </p:sp>
      <p:sp>
        <p:nvSpPr>
          <p:cNvPr id="10" name="Rectangle 11">
            <a:extLst>
              <a:ext uri="{FF2B5EF4-FFF2-40B4-BE49-F238E27FC236}">
                <a16:creationId xmlns:a16="http://schemas.microsoft.com/office/drawing/2014/main" id="{C0713AAC-84AF-4971-8FCB-8CABFE853DD0}"/>
              </a:ext>
            </a:extLst>
          </p:cNvPr>
          <p:cNvSpPr>
            <a:spLocks noChangeArrowheads="1"/>
          </p:cNvSpPr>
          <p:nvPr userDrawn="1"/>
        </p:nvSpPr>
        <p:spPr bwMode="auto">
          <a:xfrm>
            <a:off x="-60382" y="6596936"/>
            <a:ext cx="321765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ES" altLang="en-US" sz="1000" b="0" i="0" baseline="0" dirty="0">
                <a:solidFill>
                  <a:srgbClr val="FFFFFF"/>
                </a:solidFill>
                <a:latin typeface="Calibri" panose="020F0502020204030204" pitchFamily="34" charset="0"/>
              </a:rPr>
              <a:t>www.coe.int/cybercrime</a:t>
            </a:r>
            <a:r>
              <a:rPr lang="en-US" altLang="en-US" sz="1000" b="0" i="0" baseline="0" dirty="0">
                <a:solidFill>
                  <a:srgbClr val="FFFFFF"/>
                </a:solidFill>
                <a:latin typeface="Calibri" panose="020F0502020204030204" pitchFamily="34" charset="0"/>
              </a:rPr>
              <a:t>			</a:t>
            </a:r>
          </a:p>
        </p:txBody>
      </p:sp>
    </p:spTree>
    <p:extLst>
      <p:ext uri="{BB962C8B-B14F-4D97-AF65-F5344CB8AC3E}">
        <p14:creationId xmlns:p14="http://schemas.microsoft.com/office/powerpoint/2010/main" val="83504594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6" r:id="rId17"/>
    <p:sldLayoutId id="2147483672" r:id="rId18"/>
    <p:sldLayoutId id="2147483664" r:id="rId19"/>
    <p:sldLayoutId id="2147483665" r:id="rId20"/>
    <p:sldLayoutId id="2147483666" r:id="rId21"/>
    <p:sldLayoutId id="2147483671" r:id="rId2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D95FE2F-BE1B-43FF-B951-32D239725E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23104279-0E29-4FAB-AB8C-2C78160299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EA7F34A8-E451-42E9-B8E4-C0981E8442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pPr defTabSz="914400" fontAlgn="base">
              <a:spcBef>
                <a:spcPct val="0"/>
              </a:spcBef>
              <a:spcAft>
                <a:spcPct val="0"/>
              </a:spcAft>
              <a:defRPr/>
            </a:pPr>
            <a:fld id="{D8D012CA-83C7-43BF-AC9E-7461E7903907}" type="datetimeFigureOut">
              <a:rPr lang="en-GB"/>
              <a:pPr defTabSz="914400" fontAlgn="base">
                <a:spcBef>
                  <a:spcPct val="0"/>
                </a:spcBef>
                <a:spcAft>
                  <a:spcPct val="0"/>
                </a:spcAft>
                <a:defRPr/>
              </a:pPr>
              <a:t>21/07/2021</a:t>
            </a:fld>
            <a:endParaRPr lang="en-GB"/>
          </a:p>
        </p:txBody>
      </p:sp>
      <p:sp>
        <p:nvSpPr>
          <p:cNvPr id="5" name="Footer Placeholder 4">
            <a:extLst>
              <a:ext uri="{FF2B5EF4-FFF2-40B4-BE49-F238E27FC236}">
                <a16:creationId xmlns:a16="http://schemas.microsoft.com/office/drawing/2014/main" id="{A0807050-62B4-4EEF-B773-F3E1C9CCF0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C6A1DCF9-0280-41FE-A589-4AC346EF37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E8953D8D-E641-4349-A400-3F0BD5E4150E}" type="slidenum">
              <a:rPr lang="en-GB" altLang="en-US">
                <a:ea typeface="MS PGothic" panose="020B0600070205080204" pitchFamily="34" charset="-128"/>
              </a:rPr>
              <a:pPr defTabSz="914400" fontAlgn="base">
                <a:spcBef>
                  <a:spcPct val="0"/>
                </a:spcBef>
                <a:spcAft>
                  <a:spcPct val="0"/>
                </a:spcAft>
              </a:pPr>
              <a:t>‹#›</a:t>
            </a:fld>
            <a:endParaRPr lang="en-GB" altLang="en-US">
              <a:ea typeface="MS PGothic" panose="020B0600070205080204" pitchFamily="34" charset="-128"/>
            </a:endParaRPr>
          </a:p>
        </p:txBody>
      </p:sp>
    </p:spTree>
    <p:extLst>
      <p:ext uri="{BB962C8B-B14F-4D97-AF65-F5344CB8AC3E}">
        <p14:creationId xmlns:p14="http://schemas.microsoft.com/office/powerpoint/2010/main" val="72021221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D95FE2F-BE1B-43FF-B951-32D239725E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23104279-0E29-4FAB-AB8C-2C78160299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EA7F34A8-E451-42E9-B8E4-C0981E8442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pPr defTabSz="914400" fontAlgn="base">
              <a:spcBef>
                <a:spcPct val="0"/>
              </a:spcBef>
              <a:spcAft>
                <a:spcPct val="0"/>
              </a:spcAft>
              <a:defRPr/>
            </a:pPr>
            <a:fld id="{D8D012CA-83C7-43BF-AC9E-7461E7903907}" type="datetimeFigureOut">
              <a:rPr lang="en-GB"/>
              <a:pPr defTabSz="914400" fontAlgn="base">
                <a:spcBef>
                  <a:spcPct val="0"/>
                </a:spcBef>
                <a:spcAft>
                  <a:spcPct val="0"/>
                </a:spcAft>
                <a:defRPr/>
              </a:pPr>
              <a:t>21/07/2021</a:t>
            </a:fld>
            <a:endParaRPr lang="en-GB"/>
          </a:p>
        </p:txBody>
      </p:sp>
      <p:sp>
        <p:nvSpPr>
          <p:cNvPr id="5" name="Footer Placeholder 4">
            <a:extLst>
              <a:ext uri="{FF2B5EF4-FFF2-40B4-BE49-F238E27FC236}">
                <a16:creationId xmlns:a16="http://schemas.microsoft.com/office/drawing/2014/main" id="{A0807050-62B4-4EEF-B773-F3E1C9CCF0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C6A1DCF9-0280-41FE-A589-4AC346EF37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E8953D8D-E641-4349-A400-3F0BD5E4150E}" type="slidenum">
              <a:rPr lang="en-GB" altLang="en-US">
                <a:ea typeface="MS PGothic" panose="020B0600070205080204" pitchFamily="34" charset="-128"/>
              </a:rPr>
              <a:pPr defTabSz="914400" fontAlgn="base">
                <a:spcBef>
                  <a:spcPct val="0"/>
                </a:spcBef>
                <a:spcAft>
                  <a:spcPct val="0"/>
                </a:spcAft>
              </a:pPr>
              <a:t>‹#›</a:t>
            </a:fld>
            <a:endParaRPr lang="en-GB" altLang="en-US">
              <a:ea typeface="MS PGothic" panose="020B0600070205080204" pitchFamily="34" charset="-128"/>
            </a:endParaRPr>
          </a:p>
        </p:txBody>
      </p:sp>
    </p:spTree>
    <p:extLst>
      <p:ext uri="{BB962C8B-B14F-4D97-AF65-F5344CB8AC3E}">
        <p14:creationId xmlns:p14="http://schemas.microsoft.com/office/powerpoint/2010/main" val="173506947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D95FE2F-BE1B-43FF-B951-32D239725E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23104279-0E29-4FAB-AB8C-2C78160299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EA7F34A8-E451-42E9-B8E4-C0981E8442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pPr defTabSz="914400" fontAlgn="base">
              <a:spcBef>
                <a:spcPct val="0"/>
              </a:spcBef>
              <a:spcAft>
                <a:spcPct val="0"/>
              </a:spcAft>
              <a:defRPr/>
            </a:pPr>
            <a:fld id="{D8D012CA-83C7-43BF-AC9E-7461E7903907}" type="datetimeFigureOut">
              <a:rPr lang="en-GB"/>
              <a:pPr defTabSz="914400" fontAlgn="base">
                <a:spcBef>
                  <a:spcPct val="0"/>
                </a:spcBef>
                <a:spcAft>
                  <a:spcPct val="0"/>
                </a:spcAft>
                <a:defRPr/>
              </a:pPr>
              <a:t>21/07/2021</a:t>
            </a:fld>
            <a:endParaRPr lang="en-GB"/>
          </a:p>
        </p:txBody>
      </p:sp>
      <p:sp>
        <p:nvSpPr>
          <p:cNvPr id="5" name="Footer Placeholder 4">
            <a:extLst>
              <a:ext uri="{FF2B5EF4-FFF2-40B4-BE49-F238E27FC236}">
                <a16:creationId xmlns:a16="http://schemas.microsoft.com/office/drawing/2014/main" id="{A0807050-62B4-4EEF-B773-F3E1C9CCF0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C6A1DCF9-0280-41FE-A589-4AC346EF37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E8953D8D-E641-4349-A400-3F0BD5E4150E}" type="slidenum">
              <a:rPr lang="en-GB" altLang="en-US">
                <a:ea typeface="MS PGothic" panose="020B0600070205080204" pitchFamily="34" charset="-128"/>
              </a:rPr>
              <a:pPr defTabSz="914400" fontAlgn="base">
                <a:spcBef>
                  <a:spcPct val="0"/>
                </a:spcBef>
                <a:spcAft>
                  <a:spcPct val="0"/>
                </a:spcAft>
              </a:pPr>
              <a:t>‹#›</a:t>
            </a:fld>
            <a:endParaRPr lang="en-GB" altLang="en-US">
              <a:ea typeface="MS PGothic" panose="020B0600070205080204" pitchFamily="34" charset="-128"/>
            </a:endParaRPr>
          </a:p>
        </p:txBody>
      </p:sp>
    </p:spTree>
    <p:extLst>
      <p:ext uri="{BB962C8B-B14F-4D97-AF65-F5344CB8AC3E}">
        <p14:creationId xmlns:p14="http://schemas.microsoft.com/office/powerpoint/2010/main" val="1061730953"/>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D95FE2F-BE1B-43FF-B951-32D239725E5F}"/>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23104279-0E29-4FAB-AB8C-2C78160299F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EA7F34A8-E451-42E9-B8E4-C0981E84427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MS PGothic" charset="0"/>
                <a:cs typeface="MS PGothic" charset="0"/>
              </a:defRPr>
            </a:lvl1pPr>
          </a:lstStyle>
          <a:p>
            <a:pPr defTabSz="914400" fontAlgn="base">
              <a:spcBef>
                <a:spcPct val="0"/>
              </a:spcBef>
              <a:spcAft>
                <a:spcPct val="0"/>
              </a:spcAft>
              <a:defRPr/>
            </a:pPr>
            <a:fld id="{D8D012CA-83C7-43BF-AC9E-7461E7903907}" type="datetimeFigureOut">
              <a:rPr lang="en-GB"/>
              <a:pPr defTabSz="914400" fontAlgn="base">
                <a:spcBef>
                  <a:spcPct val="0"/>
                </a:spcBef>
                <a:spcAft>
                  <a:spcPct val="0"/>
                </a:spcAft>
                <a:defRPr/>
              </a:pPr>
              <a:t>21/07/2021</a:t>
            </a:fld>
            <a:endParaRPr lang="en-GB"/>
          </a:p>
        </p:txBody>
      </p:sp>
      <p:sp>
        <p:nvSpPr>
          <p:cNvPr id="5" name="Footer Placeholder 4">
            <a:extLst>
              <a:ext uri="{FF2B5EF4-FFF2-40B4-BE49-F238E27FC236}">
                <a16:creationId xmlns:a16="http://schemas.microsoft.com/office/drawing/2014/main" id="{A0807050-62B4-4EEF-B773-F3E1C9CCF039}"/>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endParaRPr lang="en-GB">
              <a:solidFill>
                <a:prstClr val="black">
                  <a:tint val="75000"/>
                </a:prstClr>
              </a:solidFill>
            </a:endParaRPr>
          </a:p>
        </p:txBody>
      </p:sp>
      <p:sp>
        <p:nvSpPr>
          <p:cNvPr id="6" name="Slide Number Placeholder 5">
            <a:extLst>
              <a:ext uri="{FF2B5EF4-FFF2-40B4-BE49-F238E27FC236}">
                <a16:creationId xmlns:a16="http://schemas.microsoft.com/office/drawing/2014/main" id="{C6A1DCF9-0280-41FE-A589-4AC346EF373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914400" fontAlgn="base">
              <a:spcBef>
                <a:spcPct val="0"/>
              </a:spcBef>
              <a:spcAft>
                <a:spcPct val="0"/>
              </a:spcAft>
            </a:pPr>
            <a:fld id="{E8953D8D-E641-4349-A400-3F0BD5E4150E}" type="slidenum">
              <a:rPr lang="en-GB" altLang="en-US">
                <a:ea typeface="MS PGothic" panose="020B0600070205080204" pitchFamily="34" charset="-128"/>
              </a:rPr>
              <a:pPr defTabSz="914400" fontAlgn="base">
                <a:spcBef>
                  <a:spcPct val="0"/>
                </a:spcBef>
                <a:spcAft>
                  <a:spcPct val="0"/>
                </a:spcAft>
              </a:pPr>
              <a:t>‹#›</a:t>
            </a:fld>
            <a:endParaRPr lang="en-GB" altLang="en-US">
              <a:ea typeface="MS PGothic" panose="020B0600070205080204" pitchFamily="34" charset="-128"/>
            </a:endParaRPr>
          </a:p>
        </p:txBody>
      </p:sp>
    </p:spTree>
    <p:extLst>
      <p:ext uri="{BB962C8B-B14F-4D97-AF65-F5344CB8AC3E}">
        <p14:creationId xmlns:p14="http://schemas.microsoft.com/office/powerpoint/2010/main" val="658817263"/>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chemeClr val="tx1"/>
          </a:solidFill>
          <a:latin typeface="Calibri" charset="0"/>
          <a:ea typeface="MS PGothic" pitchFamily="34" charset="-128"/>
          <a:cs typeface="MS PGothic"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6.png"/><Relationship Id="rId3" Type="http://schemas.openxmlformats.org/officeDocument/2006/relationships/image" Target="../media/image1.png"/><Relationship Id="rId21" Type="http://schemas.openxmlformats.org/officeDocument/2006/relationships/image" Target="../media/image21.png"/><Relationship Id="rId7" Type="http://schemas.openxmlformats.org/officeDocument/2006/relationships/image" Target="../media/image7.png"/><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image" Target="../media/image25.png"/><Relationship Id="rId2" Type="http://schemas.openxmlformats.org/officeDocument/2006/relationships/notesSlide" Target="../notesSlides/notesSlide13.xml"/><Relationship Id="rId16" Type="http://schemas.openxmlformats.org/officeDocument/2006/relationships/image" Target="../media/image16.png"/><Relationship Id="rId20" Type="http://schemas.openxmlformats.org/officeDocument/2006/relationships/image" Target="../media/image20.png"/><Relationship Id="rId29" Type="http://schemas.openxmlformats.org/officeDocument/2006/relationships/image" Target="../media/image29.png"/><Relationship Id="rId1" Type="http://schemas.openxmlformats.org/officeDocument/2006/relationships/slideLayout" Target="../slideLayouts/slideLayout35.xml"/><Relationship Id="rId6" Type="http://schemas.openxmlformats.org/officeDocument/2006/relationships/image" Target="../media/image6.jpeg"/><Relationship Id="rId11" Type="http://schemas.openxmlformats.org/officeDocument/2006/relationships/image" Target="../media/image11.png"/><Relationship Id="rId24" Type="http://schemas.openxmlformats.org/officeDocument/2006/relationships/image" Target="../media/image24.png"/><Relationship Id="rId32" Type="http://schemas.openxmlformats.org/officeDocument/2006/relationships/image" Target="../media/image32.png"/><Relationship Id="rId5" Type="http://schemas.openxmlformats.org/officeDocument/2006/relationships/image" Target="../media/image5.png"/><Relationship Id="rId15" Type="http://schemas.openxmlformats.org/officeDocument/2006/relationships/image" Target="../media/image15.png"/><Relationship Id="rId23" Type="http://schemas.openxmlformats.org/officeDocument/2006/relationships/image" Target="../media/image23.png"/><Relationship Id="rId28" Type="http://schemas.openxmlformats.org/officeDocument/2006/relationships/image" Target="../media/image28.png"/><Relationship Id="rId10" Type="http://schemas.openxmlformats.org/officeDocument/2006/relationships/image" Target="../media/image10.png"/><Relationship Id="rId19" Type="http://schemas.openxmlformats.org/officeDocument/2006/relationships/image" Target="../media/image19.png"/><Relationship Id="rId31" Type="http://schemas.openxmlformats.org/officeDocument/2006/relationships/image" Target="../media/image31.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2.png"/><Relationship Id="rId27" Type="http://schemas.openxmlformats.org/officeDocument/2006/relationships/image" Target="../media/image27.png"/><Relationship Id="rId30"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47.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6.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5.png"/><Relationship Id="rId10" Type="http://schemas.openxmlformats.org/officeDocument/2006/relationships/image" Target="../media/image41.png"/><Relationship Id="rId4" Type="http://schemas.openxmlformats.org/officeDocument/2006/relationships/image" Target="../media/image1.png"/><Relationship Id="rId9"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47.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46.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4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46.xml"/><Relationship Id="rId5" Type="http://schemas.openxmlformats.org/officeDocument/2006/relationships/image" Target="../media/image45.png"/><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46.xml"/><Relationship Id="rId4"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46.xml"/><Relationship Id="rId4" Type="http://schemas.openxmlformats.org/officeDocument/2006/relationships/image" Target="../media/image47.jpe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46.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46.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46.xml"/><Relationship Id="rId4" Type="http://schemas.openxmlformats.org/officeDocument/2006/relationships/image" Target="../media/image5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46.xml"/><Relationship Id="rId4" Type="http://schemas.openxmlformats.org/officeDocument/2006/relationships/image" Target="../media/image51.pn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46.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46.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46.xml"/><Relationship Id="rId5" Type="http://schemas.openxmlformats.org/officeDocument/2006/relationships/image" Target="../media/image54.jpeg"/><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46.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46.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6.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46.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46.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47.xml"/></Relationships>
</file>

<file path=ppt/slides/_rels/slide6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1.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46.xml"/><Relationship Id="rId6" Type="http://schemas.openxmlformats.org/officeDocument/2006/relationships/image" Target="../media/image62.png"/><Relationship Id="rId11" Type="http://schemas.openxmlformats.org/officeDocument/2006/relationships/image" Target="../media/image67.jpe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jpeg"/></Relationships>
</file>

<file path=ppt/slides/_rels/slide63.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1.png"/><Relationship Id="rId7"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46.xml"/><Relationship Id="rId6" Type="http://schemas.openxmlformats.org/officeDocument/2006/relationships/image" Target="../media/image71.jpeg"/><Relationship Id="rId11" Type="http://schemas.openxmlformats.org/officeDocument/2006/relationships/image" Target="../media/image75.png"/><Relationship Id="rId5" Type="http://schemas.openxmlformats.org/officeDocument/2006/relationships/image" Target="../media/image70.png"/><Relationship Id="rId10" Type="http://schemas.openxmlformats.org/officeDocument/2006/relationships/image" Target="../media/image74.jpeg"/><Relationship Id="rId4" Type="http://schemas.openxmlformats.org/officeDocument/2006/relationships/image" Target="../media/image69.png"/><Relationship Id="rId9" Type="http://schemas.openxmlformats.org/officeDocument/2006/relationships/image" Target="../media/image68.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5.xml"/><Relationship Id="rId1" Type="http://schemas.openxmlformats.org/officeDocument/2006/relationships/slideLayout" Target="../slideLayouts/slideLayout46.xml"/><Relationship Id="rId4" Type="http://schemas.openxmlformats.org/officeDocument/2006/relationships/image" Target="../media/image76.png"/></Relationships>
</file>

<file path=ppt/slides/_rels/slide6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66.xml"/><Relationship Id="rId1" Type="http://schemas.openxmlformats.org/officeDocument/2006/relationships/slideLayout" Target="../slideLayouts/slideLayout4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7.xml"/><Relationship Id="rId1" Type="http://schemas.openxmlformats.org/officeDocument/2006/relationships/slideLayout" Target="../slideLayouts/slideLayout4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1.jpeg"/></Relationships>
</file>

<file path=ppt/slides/_rels/slide68.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png"/><Relationship Id="rId7" Type="http://schemas.openxmlformats.org/officeDocument/2006/relationships/image" Target="../media/image82.png"/><Relationship Id="rId2" Type="http://schemas.openxmlformats.org/officeDocument/2006/relationships/notesSlide" Target="../notesSlides/notesSlide68.xml"/><Relationship Id="rId1" Type="http://schemas.openxmlformats.org/officeDocument/2006/relationships/slideLayout" Target="../slideLayouts/slideLayout46.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9.xml"/><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46.xml"/><Relationship Id="rId4" Type="http://schemas.openxmlformats.org/officeDocument/2006/relationships/image" Target="../media/image84.jpeg"/></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46.xml"/><Relationship Id="rId6" Type="http://schemas.openxmlformats.org/officeDocument/2006/relationships/image" Target="../media/image87.jpeg"/><Relationship Id="rId5" Type="http://schemas.openxmlformats.org/officeDocument/2006/relationships/image" Target="../media/image86.png"/><Relationship Id="rId4" Type="http://schemas.openxmlformats.org/officeDocument/2006/relationships/image" Target="../media/image85.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46.xml"/><Relationship Id="rId4" Type="http://schemas.openxmlformats.org/officeDocument/2006/relationships/image" Target="../media/image89.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46.xml"/><Relationship Id="rId5" Type="http://schemas.openxmlformats.org/officeDocument/2006/relationships/image" Target="../media/image91.png"/><Relationship Id="rId4" Type="http://schemas.openxmlformats.org/officeDocument/2006/relationships/image" Target="../media/image90.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46.xml"/><Relationship Id="rId5" Type="http://schemas.openxmlformats.org/officeDocument/2006/relationships/image" Target="../media/image93.png"/><Relationship Id="rId4" Type="http://schemas.openxmlformats.org/officeDocument/2006/relationships/image" Target="../media/image92.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46.xml"/><Relationship Id="rId5" Type="http://schemas.openxmlformats.org/officeDocument/2006/relationships/image" Target="../media/image95.png"/><Relationship Id="rId4" Type="http://schemas.openxmlformats.org/officeDocument/2006/relationships/image" Target="../media/image94.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8.xml"/><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png"/><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Content Placeholder 29">
            <a:extLst>
              <a:ext uri="{FF2B5EF4-FFF2-40B4-BE49-F238E27FC236}">
                <a16:creationId xmlns:a16="http://schemas.microsoft.com/office/drawing/2014/main" id="{DBB67D73-B6F5-4B2A-AAA2-032087A05B37}"/>
              </a:ext>
            </a:extLst>
          </p:cNvPr>
          <p:cNvSpPr>
            <a:spLocks noGrp="1"/>
          </p:cNvSpPr>
          <p:nvPr>
            <p:ph sz="quarter" idx="11"/>
          </p:nvPr>
        </p:nvSpPr>
        <p:spPr>
          <a:xfrm>
            <a:off x="448274" y="1251039"/>
            <a:ext cx="8255888" cy="724409"/>
          </a:xfrm>
        </p:spPr>
        <p:txBody>
          <a:bodyPr>
            <a:normAutofit/>
          </a:bodyPr>
          <a:lstStyle/>
          <a:p>
            <a:r>
              <a:rPr lang="es-ES" altLang="en-US" sz="1900" dirty="0">
                <a:latin typeface="+mn-lt"/>
              </a:rPr>
              <a:t>Curso introductorio de formación judicial sobre ciberdelincuencia y pruebas electrónicas</a:t>
            </a:r>
            <a:endParaRPr lang="es-ES" altLang="en-US" sz="1900" i="1" dirty="0">
              <a:latin typeface="+mn-lt"/>
            </a:endParaRPr>
          </a:p>
          <a:p>
            <a:endParaRPr lang="es-ES" dirty="0"/>
          </a:p>
        </p:txBody>
      </p:sp>
      <p:sp>
        <p:nvSpPr>
          <p:cNvPr id="31" name="Text Placeholder 30">
            <a:extLst>
              <a:ext uri="{FF2B5EF4-FFF2-40B4-BE49-F238E27FC236}">
                <a16:creationId xmlns:a16="http://schemas.microsoft.com/office/drawing/2014/main" id="{A3637711-684D-4890-8B1A-C347F5BBB59D}"/>
              </a:ext>
            </a:extLst>
          </p:cNvPr>
          <p:cNvSpPr>
            <a:spLocks noGrp="1"/>
          </p:cNvSpPr>
          <p:nvPr>
            <p:ph type="body" sz="quarter" idx="12"/>
          </p:nvPr>
        </p:nvSpPr>
        <p:spPr/>
        <p:txBody>
          <a:bodyPr>
            <a:normAutofit/>
          </a:bodyPr>
          <a:lstStyle/>
          <a:p>
            <a:pPr>
              <a:spcBef>
                <a:spcPct val="0"/>
              </a:spcBef>
            </a:pPr>
            <a:r>
              <a:rPr lang="es-ES" altLang="en-US" sz="3000" dirty="0">
                <a:latin typeface="+mn-lt"/>
              </a:rPr>
              <a:t>Sesión 2.1</a:t>
            </a:r>
          </a:p>
          <a:p>
            <a:pPr>
              <a:spcBef>
                <a:spcPct val="0"/>
              </a:spcBef>
            </a:pPr>
            <a:r>
              <a:rPr lang="es-ES" altLang="en-US" sz="3000" dirty="0">
                <a:latin typeface="+mn-lt"/>
              </a:rPr>
              <a:t>Pruebas digitales y electrónicas</a:t>
            </a:r>
          </a:p>
          <a:p>
            <a:pPr>
              <a:spcBef>
                <a:spcPct val="0"/>
              </a:spcBef>
            </a:pPr>
            <a:endParaRPr lang="es-ES" altLang="en-US" sz="1100" dirty="0">
              <a:latin typeface="+mn-lt"/>
            </a:endParaRPr>
          </a:p>
          <a:p>
            <a:pPr>
              <a:spcBef>
                <a:spcPct val="0"/>
              </a:spcBef>
            </a:pPr>
            <a:endParaRPr lang="es-ES" altLang="en-US" sz="1100" dirty="0">
              <a:latin typeface="+mn-lt"/>
            </a:endParaRPr>
          </a:p>
          <a:p>
            <a:pPr>
              <a:spcBef>
                <a:spcPct val="0"/>
              </a:spcBef>
            </a:pPr>
            <a:endParaRPr lang="es-ES" altLang="en-US" sz="1100" dirty="0">
              <a:latin typeface="+mn-lt"/>
            </a:endParaRPr>
          </a:p>
          <a:p>
            <a:pPr>
              <a:spcBef>
                <a:spcPct val="0"/>
              </a:spcBef>
            </a:pPr>
            <a:endParaRPr lang="es-ES" altLang="en-US" sz="1400" dirty="0">
              <a:latin typeface="+mn-lt"/>
            </a:endParaRPr>
          </a:p>
          <a:p>
            <a:pPr>
              <a:spcBef>
                <a:spcPct val="0"/>
              </a:spcBef>
            </a:pPr>
            <a:r>
              <a:rPr lang="es-ES" altLang="en-US" sz="1600" dirty="0">
                <a:latin typeface="+mn-lt"/>
              </a:rPr>
              <a:t>Xxxxx XXXXXXXX</a:t>
            </a:r>
          </a:p>
          <a:p>
            <a:pPr>
              <a:spcBef>
                <a:spcPct val="0"/>
              </a:spcBef>
            </a:pPr>
            <a:endParaRPr lang="es-ES" altLang="en-US" sz="1600" dirty="0">
              <a:latin typeface="+mn-lt"/>
            </a:endParaRPr>
          </a:p>
          <a:p>
            <a:pPr>
              <a:spcBef>
                <a:spcPct val="0"/>
              </a:spcBef>
            </a:pPr>
            <a:r>
              <a:rPr lang="es-ES" altLang="en-US" sz="1600" b="0" i="1" dirty="0">
                <a:latin typeface="+mn-lt"/>
              </a:rPr>
              <a:t>Consejo de Europa</a:t>
            </a:r>
          </a:p>
          <a:p>
            <a:pPr>
              <a:spcBef>
                <a:spcPct val="0"/>
              </a:spcBef>
            </a:pPr>
            <a:endParaRPr lang="es-ES" altLang="en-US" sz="1600" dirty="0">
              <a:solidFill>
                <a:srgbClr val="2F618F"/>
              </a:solidFill>
              <a:latin typeface="+mn-lt"/>
            </a:endParaRPr>
          </a:p>
          <a:p>
            <a:pPr>
              <a:spcBef>
                <a:spcPct val="0"/>
              </a:spcBef>
            </a:pPr>
            <a:r>
              <a:rPr lang="es-ES" altLang="en-US" sz="1600" dirty="0">
                <a:solidFill>
                  <a:srgbClr val="2F618F"/>
                </a:solidFill>
                <a:latin typeface="+mn-lt"/>
              </a:rPr>
              <a:t>correo electrónico</a:t>
            </a:r>
          </a:p>
          <a:p>
            <a:pPr>
              <a:spcBef>
                <a:spcPct val="0"/>
              </a:spcBef>
            </a:pPr>
            <a:endParaRPr lang="es-ES" altLang="en-US" sz="1400" dirty="0">
              <a:latin typeface="Verdana" panose="020B0604030504040204" pitchFamily="34" charset="0"/>
            </a:endParaRPr>
          </a:p>
          <a:p>
            <a:pPr>
              <a:spcBef>
                <a:spcPct val="0"/>
              </a:spcBef>
            </a:pPr>
            <a:endParaRPr lang="es-ES" altLang="en-US" sz="1400" dirty="0">
              <a:latin typeface="Verdana" panose="020B0604030504040204" pitchFamily="34" charset="0"/>
            </a:endParaRPr>
          </a:p>
          <a:p>
            <a:pPr>
              <a:spcBef>
                <a:spcPct val="0"/>
              </a:spcBef>
            </a:pPr>
            <a:endParaRPr lang="es-ES" altLang="en-US" sz="1200" dirty="0">
              <a:latin typeface="Verdana" panose="020B0604030504040204" pitchFamily="34" charset="0"/>
            </a:endParaRPr>
          </a:p>
          <a:p>
            <a:endParaRPr lang="es-ES" dirty="0"/>
          </a:p>
        </p:txBody>
      </p:sp>
      <p:sp>
        <p:nvSpPr>
          <p:cNvPr id="32" name="Text Placeholder 31">
            <a:extLst>
              <a:ext uri="{FF2B5EF4-FFF2-40B4-BE49-F238E27FC236}">
                <a16:creationId xmlns:a16="http://schemas.microsoft.com/office/drawing/2014/main" id="{4E9FDC2C-93EC-4C8A-9ECF-4C1E10889CE9}"/>
              </a:ext>
            </a:extLst>
          </p:cNvPr>
          <p:cNvSpPr>
            <a:spLocks noGrp="1"/>
          </p:cNvSpPr>
          <p:nvPr>
            <p:ph type="body" sz="quarter" idx="13"/>
          </p:nvPr>
        </p:nvSpPr>
        <p:spPr/>
        <p:txBody>
          <a:bodyPr/>
          <a:lstStyle/>
          <a:p>
            <a:r>
              <a:rPr lang="es-ES" altLang="en-US" sz="1600" b="1" dirty="0">
                <a:latin typeface="+mn-lt"/>
              </a:rPr>
              <a:t>DD Mes AAAA</a:t>
            </a:r>
          </a:p>
          <a:p>
            <a:endParaRPr lang="es-ES" dirty="0"/>
          </a:p>
        </p:txBody>
      </p:sp>
    </p:spTree>
    <p:extLst>
      <p:ext uri="{BB962C8B-B14F-4D97-AF65-F5344CB8AC3E}">
        <p14:creationId xmlns:p14="http://schemas.microsoft.com/office/powerpoint/2010/main" val="23373091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0" fontAlgn="base" hangingPunct="0">
              <a:spcBef>
                <a:spcPct val="0"/>
              </a:spcBef>
              <a:spcAft>
                <a:spcPct val="0"/>
              </a:spcAft>
              <a:defRPr/>
            </a:pPr>
            <a:r>
              <a:rPr lang="es-ES" sz="1200" b="1" dirty="0">
                <a:solidFill>
                  <a:srgbClr val="FFFFFF"/>
                </a:solidFill>
                <a:latin typeface="Verdana" charset="0"/>
              </a:rPr>
              <a:t>www.coe.int/cybercrime</a:t>
            </a:r>
            <a:endParaRPr lang="es-ES" sz="1200" dirty="0">
              <a:solidFill>
                <a:prstClr val="white"/>
              </a:solidFill>
            </a:endParaRPr>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GB">
              <a:solidFill>
                <a:prstClr val="white"/>
              </a:solidFill>
            </a:endParaRPr>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defTabSz="914400" eaLnBrk="0" fontAlgn="base" hangingPunct="0">
              <a:spcBef>
                <a:spcPct val="0"/>
              </a:spcBef>
              <a:spcAft>
                <a:spcPct val="0"/>
              </a:spcAft>
            </a:pPr>
            <a:r>
              <a:rPr lang="es-ES" sz="3200" dirty="0">
                <a:solidFill>
                  <a:prstClr val="white"/>
                </a:solidFill>
                <a:latin typeface="Verdana" charset="0"/>
              </a:rPr>
              <a:t>Diferencias</a:t>
            </a:r>
            <a:endParaRPr lang="es-ES" sz="2000" dirty="0">
              <a:solidFill>
                <a:prstClr val="white"/>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s-ES" b="1" dirty="0">
                <a:solidFill>
                  <a:srgbClr val="0070C0"/>
                </a:solidFill>
              </a:rPr>
              <a:t>Pruebas electrónicas</a:t>
            </a:r>
          </a:p>
          <a:p>
            <a:pPr lvl="1"/>
            <a:r>
              <a:rPr lang="es-ES"/>
              <a:t>La naturaleza de los datos y la información en formato electrónico hace que sean más fáciles de manipular que las formas tradicionales de pruebas</a:t>
            </a:r>
            <a:endParaRPr lang="es-ES" dirty="0"/>
          </a:p>
          <a:p>
            <a:pPr lvl="1"/>
            <a:r>
              <a:rPr lang="es-ES"/>
              <a:t>Crean problemas específicos para el sistema de justicia y exigen que el tratamiento de estos datos se realice de manera que se asegure el mantenimiento y la acreditación de la integridad de la información.</a:t>
            </a:r>
          </a:p>
        </p:txBody>
      </p:sp>
      <p:sp>
        <p:nvSpPr>
          <p:cNvPr id="7" name="TextBox 6">
            <a:extLst>
              <a:ext uri="{FF2B5EF4-FFF2-40B4-BE49-F238E27FC236}">
                <a16:creationId xmlns:a16="http://schemas.microsoft.com/office/drawing/2014/main" id="{E31F9DB2-737B-48F0-AABB-B436F92755A8}"/>
              </a:ext>
            </a:extLst>
          </p:cNvPr>
          <p:cNvSpPr txBox="1"/>
          <p:nvPr/>
        </p:nvSpPr>
        <p:spPr>
          <a:xfrm>
            <a:off x="1743693" y="5301208"/>
            <a:ext cx="5656614" cy="830997"/>
          </a:xfrm>
          <a:prstGeom prst="rect">
            <a:avLst/>
          </a:prstGeom>
          <a:solidFill>
            <a:srgbClr val="F08A34"/>
          </a:solidFill>
        </p:spPr>
        <p:txBody>
          <a:bodyPr wrap="square" rtlCol="0">
            <a:spAutoFit/>
          </a:bodyPr>
          <a:lstStyle/>
          <a:p>
            <a:pPr algn="ctr" defTabSz="914400" eaLnBrk="0" fontAlgn="base" hangingPunct="0">
              <a:spcBef>
                <a:spcPct val="0"/>
              </a:spcBef>
              <a:spcAft>
                <a:spcPct val="0"/>
              </a:spcAft>
            </a:pPr>
            <a:r>
              <a:rPr lang="es-ES" sz="2400" dirty="0">
                <a:solidFill>
                  <a:prstClr val="white"/>
                </a:solidFill>
              </a:rPr>
              <a:t>Ahí radica la dificultad de </a:t>
            </a:r>
          </a:p>
          <a:p>
            <a:pPr algn="ctr" defTabSz="914400" eaLnBrk="0" fontAlgn="base" hangingPunct="0">
              <a:spcBef>
                <a:spcPct val="0"/>
              </a:spcBef>
              <a:spcAft>
                <a:spcPct val="0"/>
              </a:spcAft>
            </a:pPr>
            <a:r>
              <a:rPr lang="es-ES" sz="2400" dirty="0">
                <a:solidFill>
                  <a:prstClr val="white"/>
                </a:solidFill>
              </a:rPr>
              <a:t>las pruebas electrónicas</a:t>
            </a:r>
          </a:p>
        </p:txBody>
      </p:sp>
    </p:spTree>
    <p:extLst>
      <p:ext uri="{BB962C8B-B14F-4D97-AF65-F5344CB8AC3E}">
        <p14:creationId xmlns:p14="http://schemas.microsoft.com/office/powerpoint/2010/main" val="42649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Fuentes y tipos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s-ES" b="1" dirty="0">
                <a:solidFill>
                  <a:srgbClr val="0070C0"/>
                </a:solidFill>
              </a:rPr>
              <a:t>Fuentes</a:t>
            </a:r>
          </a:p>
          <a:p>
            <a:pPr lvl="1"/>
            <a:r>
              <a:rPr lang="es-ES"/>
              <a:t>Cualquier dispositivo electrónico</a:t>
            </a:r>
          </a:p>
          <a:p>
            <a:pPr marL="57150" indent="0">
              <a:buNone/>
            </a:pPr>
            <a:r>
              <a:rPr lang="es-ES" b="1" dirty="0">
                <a:solidFill>
                  <a:srgbClr val="0070C0"/>
                </a:solidFill>
              </a:rPr>
              <a:t>Tipos</a:t>
            </a:r>
          </a:p>
          <a:p>
            <a:pPr lvl="1"/>
            <a:r>
              <a:rPr lang="es-ES"/>
              <a:t>Datos estáticos (post-mortem)</a:t>
            </a:r>
          </a:p>
          <a:p>
            <a:pPr lvl="1"/>
            <a:r>
              <a:rPr lang="es-ES"/>
              <a:t>Datos en vivo (memoria y servidores)</a:t>
            </a:r>
          </a:p>
          <a:p>
            <a:pPr lvl="1"/>
            <a:r>
              <a:rPr lang="es-ES"/>
              <a:t>Datos de Internet</a:t>
            </a:r>
          </a:p>
        </p:txBody>
      </p:sp>
    </p:spTree>
    <p:extLst>
      <p:ext uri="{BB962C8B-B14F-4D97-AF65-F5344CB8AC3E}">
        <p14:creationId xmlns:p14="http://schemas.microsoft.com/office/powerpoint/2010/main" val="38100464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177925" y="0"/>
            <a:ext cx="78581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Definiciones del Convenio de Budapest</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195072" y="1104206"/>
            <a:ext cx="8697408" cy="5349130"/>
          </a:xfrm>
        </p:spPr>
        <p:txBody>
          <a:bodyPr/>
          <a:lstStyle/>
          <a:p>
            <a:pPr marL="0" indent="0">
              <a:buNone/>
            </a:pPr>
            <a:r>
              <a:rPr lang="es-ES" b="1" dirty="0">
                <a:solidFill>
                  <a:srgbClr val="0070C0"/>
                </a:solidFill>
              </a:rPr>
              <a:t>Sistema informático</a:t>
            </a:r>
          </a:p>
          <a:p>
            <a:pPr lvl="1"/>
            <a:r>
              <a:rPr lang="es-ES" dirty="0"/>
              <a:t> todo dispositivo aislado o conjunto de dispositivos interconectados o relacionados entre sí, cuya función, o la de alguno de sus elementos, sea el tratamiento automatizado de datos en ejecución de un programa</a:t>
            </a:r>
          </a:p>
          <a:p>
            <a:pPr marL="0" indent="0">
              <a:buNone/>
            </a:pPr>
            <a:r>
              <a:rPr lang="es-ES" b="1" dirty="0">
                <a:solidFill>
                  <a:srgbClr val="0070C0"/>
                </a:solidFill>
              </a:rPr>
              <a:t>Datos informáticos</a:t>
            </a:r>
          </a:p>
          <a:p>
            <a:pPr lvl="1"/>
            <a:r>
              <a:rPr lang="es-ES" dirty="0"/>
              <a:t> toda representación de hechos, información o conceptos expresados de cualquier forma que se preste a tratamiento informático, incluidos los programas diseñados para que un sistema informático ejecute una función</a:t>
            </a:r>
          </a:p>
        </p:txBody>
      </p:sp>
    </p:spTree>
    <p:extLst>
      <p:ext uri="{BB962C8B-B14F-4D97-AF65-F5344CB8AC3E}">
        <p14:creationId xmlns:p14="http://schemas.microsoft.com/office/powerpoint/2010/main" val="180128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Fuentes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1F3A46C7-1142-46D6-9246-DACC355FBC4C}"/>
              </a:ext>
            </a:extLst>
          </p:cNvPr>
          <p:cNvPicPr>
            <a:picLocks noChangeAspect="1"/>
          </p:cNvPicPr>
          <p:nvPr/>
        </p:nvPicPr>
        <p:blipFill>
          <a:blip r:embed="rId4"/>
          <a:stretch>
            <a:fillRect/>
          </a:stretch>
        </p:blipFill>
        <p:spPr>
          <a:xfrm>
            <a:off x="35496" y="1052736"/>
            <a:ext cx="1552098" cy="1224136"/>
          </a:xfrm>
          <a:prstGeom prst="rect">
            <a:avLst/>
          </a:prstGeom>
        </p:spPr>
      </p:pic>
      <p:pic>
        <p:nvPicPr>
          <p:cNvPr id="7" name="Picture 6">
            <a:extLst>
              <a:ext uri="{FF2B5EF4-FFF2-40B4-BE49-F238E27FC236}">
                <a16:creationId xmlns:a16="http://schemas.microsoft.com/office/drawing/2014/main" id="{5DC68E51-1FA8-475F-A41B-8667BF33BC47}"/>
              </a:ext>
            </a:extLst>
          </p:cNvPr>
          <p:cNvPicPr>
            <a:picLocks noChangeAspect="1"/>
          </p:cNvPicPr>
          <p:nvPr/>
        </p:nvPicPr>
        <p:blipFill>
          <a:blip r:embed="rId5"/>
          <a:stretch>
            <a:fillRect/>
          </a:stretch>
        </p:blipFill>
        <p:spPr>
          <a:xfrm>
            <a:off x="1619672" y="1180042"/>
            <a:ext cx="1214352" cy="969523"/>
          </a:xfrm>
          <a:prstGeom prst="rect">
            <a:avLst/>
          </a:prstGeom>
        </p:spPr>
      </p:pic>
      <p:pic>
        <p:nvPicPr>
          <p:cNvPr id="1026" name="Picture 2" descr="What is a Server?">
            <a:extLst>
              <a:ext uri="{FF2B5EF4-FFF2-40B4-BE49-F238E27FC236}">
                <a16:creationId xmlns:a16="http://schemas.microsoft.com/office/drawing/2014/main" id="{E4E47E0B-947D-44AF-885D-9739702A3935}"/>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10961"/>
          <a:stretch/>
        </p:blipFill>
        <p:spPr bwMode="auto">
          <a:xfrm>
            <a:off x="2987824" y="1268760"/>
            <a:ext cx="1080120" cy="7996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28BAF59-E431-4BE5-AACF-1BD6AA00C9CB}"/>
              </a:ext>
            </a:extLst>
          </p:cNvPr>
          <p:cNvPicPr>
            <a:picLocks noChangeAspect="1"/>
          </p:cNvPicPr>
          <p:nvPr/>
        </p:nvPicPr>
        <p:blipFill>
          <a:blip r:embed="rId7"/>
          <a:stretch>
            <a:fillRect/>
          </a:stretch>
        </p:blipFill>
        <p:spPr>
          <a:xfrm>
            <a:off x="4211960" y="1063499"/>
            <a:ext cx="1443236" cy="1160716"/>
          </a:xfrm>
          <a:prstGeom prst="rect">
            <a:avLst/>
          </a:prstGeom>
        </p:spPr>
      </p:pic>
      <p:pic>
        <p:nvPicPr>
          <p:cNvPr id="15" name="Picture 14">
            <a:extLst>
              <a:ext uri="{FF2B5EF4-FFF2-40B4-BE49-F238E27FC236}">
                <a16:creationId xmlns:a16="http://schemas.microsoft.com/office/drawing/2014/main" id="{99DDA323-6FF4-46EF-9091-F5C43AA13A1B}"/>
              </a:ext>
            </a:extLst>
          </p:cNvPr>
          <p:cNvPicPr>
            <a:picLocks noChangeAspect="1"/>
          </p:cNvPicPr>
          <p:nvPr/>
        </p:nvPicPr>
        <p:blipFill>
          <a:blip r:embed="rId8"/>
          <a:stretch>
            <a:fillRect/>
          </a:stretch>
        </p:blipFill>
        <p:spPr>
          <a:xfrm>
            <a:off x="5580112" y="1112944"/>
            <a:ext cx="1098054" cy="1100719"/>
          </a:xfrm>
          <a:prstGeom prst="rect">
            <a:avLst/>
          </a:prstGeom>
        </p:spPr>
      </p:pic>
      <p:pic>
        <p:nvPicPr>
          <p:cNvPr id="17" name="Picture 16">
            <a:extLst>
              <a:ext uri="{FF2B5EF4-FFF2-40B4-BE49-F238E27FC236}">
                <a16:creationId xmlns:a16="http://schemas.microsoft.com/office/drawing/2014/main" id="{9B9351AB-0F8D-477A-A4D5-133B58721B95}"/>
              </a:ext>
            </a:extLst>
          </p:cNvPr>
          <p:cNvPicPr>
            <a:picLocks noChangeAspect="1"/>
          </p:cNvPicPr>
          <p:nvPr/>
        </p:nvPicPr>
        <p:blipFill>
          <a:blip r:embed="rId9"/>
          <a:stretch>
            <a:fillRect/>
          </a:stretch>
        </p:blipFill>
        <p:spPr>
          <a:xfrm>
            <a:off x="6732240" y="1216088"/>
            <a:ext cx="1205358" cy="855538"/>
          </a:xfrm>
          <a:prstGeom prst="rect">
            <a:avLst/>
          </a:prstGeom>
        </p:spPr>
      </p:pic>
      <p:pic>
        <p:nvPicPr>
          <p:cNvPr id="19" name="Picture 18">
            <a:extLst>
              <a:ext uri="{FF2B5EF4-FFF2-40B4-BE49-F238E27FC236}">
                <a16:creationId xmlns:a16="http://schemas.microsoft.com/office/drawing/2014/main" id="{E8F37D80-C902-443A-AFFC-AD8CAF68D8CF}"/>
              </a:ext>
            </a:extLst>
          </p:cNvPr>
          <p:cNvPicPr>
            <a:picLocks noChangeAspect="1"/>
          </p:cNvPicPr>
          <p:nvPr/>
        </p:nvPicPr>
        <p:blipFill>
          <a:blip r:embed="rId10"/>
          <a:stretch>
            <a:fillRect/>
          </a:stretch>
        </p:blipFill>
        <p:spPr>
          <a:xfrm>
            <a:off x="7956376" y="1066769"/>
            <a:ext cx="1127648" cy="1100719"/>
          </a:xfrm>
          <a:prstGeom prst="rect">
            <a:avLst/>
          </a:prstGeom>
        </p:spPr>
      </p:pic>
      <p:pic>
        <p:nvPicPr>
          <p:cNvPr id="21" name="Picture 20">
            <a:extLst>
              <a:ext uri="{FF2B5EF4-FFF2-40B4-BE49-F238E27FC236}">
                <a16:creationId xmlns:a16="http://schemas.microsoft.com/office/drawing/2014/main" id="{5428B946-33A5-4A5A-89F9-1E2AE3B8E297}"/>
              </a:ext>
            </a:extLst>
          </p:cNvPr>
          <p:cNvPicPr>
            <a:picLocks noChangeAspect="1"/>
          </p:cNvPicPr>
          <p:nvPr/>
        </p:nvPicPr>
        <p:blipFill>
          <a:blip r:embed="rId11"/>
          <a:stretch>
            <a:fillRect/>
          </a:stretch>
        </p:blipFill>
        <p:spPr>
          <a:xfrm>
            <a:off x="35496" y="2545388"/>
            <a:ext cx="1178730" cy="969235"/>
          </a:xfrm>
          <a:prstGeom prst="rect">
            <a:avLst/>
          </a:prstGeom>
        </p:spPr>
      </p:pic>
      <p:pic>
        <p:nvPicPr>
          <p:cNvPr id="23" name="Picture 22">
            <a:extLst>
              <a:ext uri="{FF2B5EF4-FFF2-40B4-BE49-F238E27FC236}">
                <a16:creationId xmlns:a16="http://schemas.microsoft.com/office/drawing/2014/main" id="{788E48E0-8CEC-4753-A86F-6754B9D6B164}"/>
              </a:ext>
            </a:extLst>
          </p:cNvPr>
          <p:cNvPicPr>
            <a:picLocks noChangeAspect="1"/>
          </p:cNvPicPr>
          <p:nvPr/>
        </p:nvPicPr>
        <p:blipFill>
          <a:blip r:embed="rId12"/>
          <a:stretch>
            <a:fillRect/>
          </a:stretch>
        </p:blipFill>
        <p:spPr>
          <a:xfrm>
            <a:off x="1403648" y="2450439"/>
            <a:ext cx="1542088" cy="1092451"/>
          </a:xfrm>
          <a:prstGeom prst="rect">
            <a:avLst/>
          </a:prstGeom>
        </p:spPr>
      </p:pic>
      <p:pic>
        <p:nvPicPr>
          <p:cNvPr id="25" name="Picture 24">
            <a:extLst>
              <a:ext uri="{FF2B5EF4-FFF2-40B4-BE49-F238E27FC236}">
                <a16:creationId xmlns:a16="http://schemas.microsoft.com/office/drawing/2014/main" id="{EAA113BE-0D99-4817-9CA9-D03A12186B3A}"/>
              </a:ext>
            </a:extLst>
          </p:cNvPr>
          <p:cNvPicPr>
            <a:picLocks noChangeAspect="1"/>
          </p:cNvPicPr>
          <p:nvPr/>
        </p:nvPicPr>
        <p:blipFill>
          <a:blip r:embed="rId13"/>
          <a:stretch>
            <a:fillRect/>
          </a:stretch>
        </p:blipFill>
        <p:spPr>
          <a:xfrm>
            <a:off x="3059832" y="2420888"/>
            <a:ext cx="1252310" cy="1276627"/>
          </a:xfrm>
          <a:prstGeom prst="rect">
            <a:avLst/>
          </a:prstGeom>
        </p:spPr>
      </p:pic>
      <p:pic>
        <p:nvPicPr>
          <p:cNvPr id="27" name="Picture 26">
            <a:extLst>
              <a:ext uri="{FF2B5EF4-FFF2-40B4-BE49-F238E27FC236}">
                <a16:creationId xmlns:a16="http://schemas.microsoft.com/office/drawing/2014/main" id="{C7043A15-FCA2-4589-9242-759EBE6C5057}"/>
              </a:ext>
            </a:extLst>
          </p:cNvPr>
          <p:cNvPicPr>
            <a:picLocks noChangeAspect="1"/>
          </p:cNvPicPr>
          <p:nvPr/>
        </p:nvPicPr>
        <p:blipFill>
          <a:blip r:embed="rId14"/>
          <a:stretch>
            <a:fillRect/>
          </a:stretch>
        </p:blipFill>
        <p:spPr>
          <a:xfrm>
            <a:off x="4355976" y="2565093"/>
            <a:ext cx="1399201" cy="988215"/>
          </a:xfrm>
          <a:prstGeom prst="rect">
            <a:avLst/>
          </a:prstGeom>
        </p:spPr>
      </p:pic>
      <p:pic>
        <p:nvPicPr>
          <p:cNvPr id="29" name="Picture 28">
            <a:extLst>
              <a:ext uri="{FF2B5EF4-FFF2-40B4-BE49-F238E27FC236}">
                <a16:creationId xmlns:a16="http://schemas.microsoft.com/office/drawing/2014/main" id="{70D6CAA9-7A11-4842-9FC7-3ECC6805E37D}"/>
              </a:ext>
            </a:extLst>
          </p:cNvPr>
          <p:cNvPicPr>
            <a:picLocks noChangeAspect="1"/>
          </p:cNvPicPr>
          <p:nvPr/>
        </p:nvPicPr>
        <p:blipFill>
          <a:blip r:embed="rId15"/>
          <a:stretch>
            <a:fillRect/>
          </a:stretch>
        </p:blipFill>
        <p:spPr>
          <a:xfrm>
            <a:off x="5580112" y="2697769"/>
            <a:ext cx="1135534" cy="855539"/>
          </a:xfrm>
          <a:prstGeom prst="rect">
            <a:avLst/>
          </a:prstGeom>
        </p:spPr>
      </p:pic>
      <p:pic>
        <p:nvPicPr>
          <p:cNvPr id="31" name="Picture 30">
            <a:extLst>
              <a:ext uri="{FF2B5EF4-FFF2-40B4-BE49-F238E27FC236}">
                <a16:creationId xmlns:a16="http://schemas.microsoft.com/office/drawing/2014/main" id="{40771EAA-0246-42CA-808C-9BC3B40E98A1}"/>
              </a:ext>
            </a:extLst>
          </p:cNvPr>
          <p:cNvPicPr>
            <a:picLocks noChangeAspect="1"/>
          </p:cNvPicPr>
          <p:nvPr/>
        </p:nvPicPr>
        <p:blipFill>
          <a:blip r:embed="rId16"/>
          <a:stretch>
            <a:fillRect/>
          </a:stretch>
        </p:blipFill>
        <p:spPr>
          <a:xfrm>
            <a:off x="6804248" y="2543944"/>
            <a:ext cx="1135534" cy="1009364"/>
          </a:xfrm>
          <a:prstGeom prst="rect">
            <a:avLst/>
          </a:prstGeom>
        </p:spPr>
      </p:pic>
      <p:pic>
        <p:nvPicPr>
          <p:cNvPr id="1025" name="Picture 1024">
            <a:extLst>
              <a:ext uri="{FF2B5EF4-FFF2-40B4-BE49-F238E27FC236}">
                <a16:creationId xmlns:a16="http://schemas.microsoft.com/office/drawing/2014/main" id="{12A7E402-3A3B-4988-AA9D-294E3FA58D80}"/>
              </a:ext>
            </a:extLst>
          </p:cNvPr>
          <p:cNvPicPr>
            <a:picLocks noChangeAspect="1"/>
          </p:cNvPicPr>
          <p:nvPr/>
        </p:nvPicPr>
        <p:blipFill>
          <a:blip r:embed="rId17"/>
          <a:stretch>
            <a:fillRect/>
          </a:stretch>
        </p:blipFill>
        <p:spPr>
          <a:xfrm>
            <a:off x="7956376" y="2520023"/>
            <a:ext cx="1076241" cy="1144846"/>
          </a:xfrm>
          <a:prstGeom prst="rect">
            <a:avLst/>
          </a:prstGeom>
        </p:spPr>
      </p:pic>
      <p:pic>
        <p:nvPicPr>
          <p:cNvPr id="1028" name="Picture 1027">
            <a:extLst>
              <a:ext uri="{FF2B5EF4-FFF2-40B4-BE49-F238E27FC236}">
                <a16:creationId xmlns:a16="http://schemas.microsoft.com/office/drawing/2014/main" id="{BE9D84AA-FF69-4AFB-80E3-6ACBEAD9FE6B}"/>
              </a:ext>
            </a:extLst>
          </p:cNvPr>
          <p:cNvPicPr>
            <a:picLocks noChangeAspect="1"/>
          </p:cNvPicPr>
          <p:nvPr/>
        </p:nvPicPr>
        <p:blipFill>
          <a:blip r:embed="rId18"/>
          <a:stretch>
            <a:fillRect/>
          </a:stretch>
        </p:blipFill>
        <p:spPr>
          <a:xfrm>
            <a:off x="141358" y="3789040"/>
            <a:ext cx="1340374" cy="1136162"/>
          </a:xfrm>
          <a:prstGeom prst="rect">
            <a:avLst/>
          </a:prstGeom>
        </p:spPr>
      </p:pic>
      <p:pic>
        <p:nvPicPr>
          <p:cNvPr id="1030" name="Picture 1029">
            <a:extLst>
              <a:ext uri="{FF2B5EF4-FFF2-40B4-BE49-F238E27FC236}">
                <a16:creationId xmlns:a16="http://schemas.microsoft.com/office/drawing/2014/main" id="{AEE22EA4-7EA8-48B8-A966-8C0D6DB47839}"/>
              </a:ext>
            </a:extLst>
          </p:cNvPr>
          <p:cNvPicPr>
            <a:picLocks noChangeAspect="1"/>
          </p:cNvPicPr>
          <p:nvPr/>
        </p:nvPicPr>
        <p:blipFill>
          <a:blip r:embed="rId19"/>
          <a:stretch>
            <a:fillRect/>
          </a:stretch>
        </p:blipFill>
        <p:spPr>
          <a:xfrm>
            <a:off x="1587594" y="3789040"/>
            <a:ext cx="786077" cy="1298134"/>
          </a:xfrm>
          <a:prstGeom prst="rect">
            <a:avLst/>
          </a:prstGeom>
        </p:spPr>
      </p:pic>
      <p:pic>
        <p:nvPicPr>
          <p:cNvPr id="1032" name="Picture 1031">
            <a:extLst>
              <a:ext uri="{FF2B5EF4-FFF2-40B4-BE49-F238E27FC236}">
                <a16:creationId xmlns:a16="http://schemas.microsoft.com/office/drawing/2014/main" id="{C9E51B79-D05F-4BDC-A6FC-00C9A3A94F6E}"/>
              </a:ext>
            </a:extLst>
          </p:cNvPr>
          <p:cNvPicPr>
            <a:picLocks noChangeAspect="1"/>
          </p:cNvPicPr>
          <p:nvPr/>
        </p:nvPicPr>
        <p:blipFill>
          <a:blip r:embed="rId20"/>
          <a:stretch>
            <a:fillRect/>
          </a:stretch>
        </p:blipFill>
        <p:spPr>
          <a:xfrm>
            <a:off x="2479533" y="3926754"/>
            <a:ext cx="1135534" cy="966556"/>
          </a:xfrm>
          <a:prstGeom prst="rect">
            <a:avLst/>
          </a:prstGeom>
        </p:spPr>
      </p:pic>
      <p:pic>
        <p:nvPicPr>
          <p:cNvPr id="1034" name="Picture 1033">
            <a:extLst>
              <a:ext uri="{FF2B5EF4-FFF2-40B4-BE49-F238E27FC236}">
                <a16:creationId xmlns:a16="http://schemas.microsoft.com/office/drawing/2014/main" id="{0F969BAE-998D-4961-9EC0-D24BF5E6574A}"/>
              </a:ext>
            </a:extLst>
          </p:cNvPr>
          <p:cNvPicPr>
            <a:picLocks noChangeAspect="1"/>
          </p:cNvPicPr>
          <p:nvPr/>
        </p:nvPicPr>
        <p:blipFill>
          <a:blip r:embed="rId21"/>
          <a:stretch>
            <a:fillRect/>
          </a:stretch>
        </p:blipFill>
        <p:spPr>
          <a:xfrm>
            <a:off x="3819810" y="3910147"/>
            <a:ext cx="1068998" cy="1065769"/>
          </a:xfrm>
          <a:prstGeom prst="rect">
            <a:avLst/>
          </a:prstGeom>
        </p:spPr>
      </p:pic>
      <p:pic>
        <p:nvPicPr>
          <p:cNvPr id="1036" name="Picture 1035">
            <a:extLst>
              <a:ext uri="{FF2B5EF4-FFF2-40B4-BE49-F238E27FC236}">
                <a16:creationId xmlns:a16="http://schemas.microsoft.com/office/drawing/2014/main" id="{1B82BDD8-C2F9-4708-8CD5-C7F97863C317}"/>
              </a:ext>
            </a:extLst>
          </p:cNvPr>
          <p:cNvPicPr>
            <a:picLocks noChangeAspect="1"/>
          </p:cNvPicPr>
          <p:nvPr/>
        </p:nvPicPr>
        <p:blipFill>
          <a:blip r:embed="rId22"/>
          <a:stretch>
            <a:fillRect/>
          </a:stretch>
        </p:blipFill>
        <p:spPr>
          <a:xfrm>
            <a:off x="5031455" y="3899945"/>
            <a:ext cx="824588" cy="1053282"/>
          </a:xfrm>
          <a:prstGeom prst="rect">
            <a:avLst/>
          </a:prstGeom>
        </p:spPr>
      </p:pic>
      <p:pic>
        <p:nvPicPr>
          <p:cNvPr id="1038" name="Picture 1037">
            <a:extLst>
              <a:ext uri="{FF2B5EF4-FFF2-40B4-BE49-F238E27FC236}">
                <a16:creationId xmlns:a16="http://schemas.microsoft.com/office/drawing/2014/main" id="{9CC8BC95-B981-427C-9D31-EC1A9D250BCD}"/>
              </a:ext>
            </a:extLst>
          </p:cNvPr>
          <p:cNvPicPr>
            <a:picLocks noChangeAspect="1"/>
          </p:cNvPicPr>
          <p:nvPr/>
        </p:nvPicPr>
        <p:blipFill>
          <a:blip r:embed="rId23"/>
          <a:stretch>
            <a:fillRect/>
          </a:stretch>
        </p:blipFill>
        <p:spPr>
          <a:xfrm>
            <a:off x="5940152" y="3923140"/>
            <a:ext cx="1347190" cy="973784"/>
          </a:xfrm>
          <a:prstGeom prst="rect">
            <a:avLst/>
          </a:prstGeom>
        </p:spPr>
      </p:pic>
      <p:pic>
        <p:nvPicPr>
          <p:cNvPr id="1040" name="Picture 1039">
            <a:extLst>
              <a:ext uri="{FF2B5EF4-FFF2-40B4-BE49-F238E27FC236}">
                <a16:creationId xmlns:a16="http://schemas.microsoft.com/office/drawing/2014/main" id="{79BD5883-EE1C-4EB5-8751-8BB985A8DA73}"/>
              </a:ext>
            </a:extLst>
          </p:cNvPr>
          <p:cNvPicPr>
            <a:picLocks noChangeAspect="1"/>
          </p:cNvPicPr>
          <p:nvPr/>
        </p:nvPicPr>
        <p:blipFill>
          <a:blip r:embed="rId24"/>
          <a:stretch>
            <a:fillRect/>
          </a:stretch>
        </p:blipFill>
        <p:spPr>
          <a:xfrm>
            <a:off x="7592848" y="3976067"/>
            <a:ext cx="1135534" cy="736634"/>
          </a:xfrm>
          <a:prstGeom prst="rect">
            <a:avLst/>
          </a:prstGeom>
        </p:spPr>
      </p:pic>
      <p:pic>
        <p:nvPicPr>
          <p:cNvPr id="1042" name="Picture 1041">
            <a:extLst>
              <a:ext uri="{FF2B5EF4-FFF2-40B4-BE49-F238E27FC236}">
                <a16:creationId xmlns:a16="http://schemas.microsoft.com/office/drawing/2014/main" id="{614B8264-A1EC-4F9E-A6F8-426AE181D6B3}"/>
              </a:ext>
            </a:extLst>
          </p:cNvPr>
          <p:cNvPicPr>
            <a:picLocks noChangeAspect="1"/>
          </p:cNvPicPr>
          <p:nvPr/>
        </p:nvPicPr>
        <p:blipFill>
          <a:blip r:embed="rId25"/>
          <a:stretch>
            <a:fillRect/>
          </a:stretch>
        </p:blipFill>
        <p:spPr>
          <a:xfrm>
            <a:off x="-36512" y="5237239"/>
            <a:ext cx="565973" cy="1200821"/>
          </a:xfrm>
          <a:prstGeom prst="rect">
            <a:avLst/>
          </a:prstGeom>
        </p:spPr>
      </p:pic>
      <p:pic>
        <p:nvPicPr>
          <p:cNvPr id="1044" name="Picture 1043">
            <a:extLst>
              <a:ext uri="{FF2B5EF4-FFF2-40B4-BE49-F238E27FC236}">
                <a16:creationId xmlns:a16="http://schemas.microsoft.com/office/drawing/2014/main" id="{FF291215-3EE9-42F1-9D6B-E6BB17D3FE5D}"/>
              </a:ext>
            </a:extLst>
          </p:cNvPr>
          <p:cNvPicPr>
            <a:picLocks noChangeAspect="1"/>
          </p:cNvPicPr>
          <p:nvPr/>
        </p:nvPicPr>
        <p:blipFill>
          <a:blip r:embed="rId26"/>
          <a:stretch>
            <a:fillRect/>
          </a:stretch>
        </p:blipFill>
        <p:spPr>
          <a:xfrm>
            <a:off x="539552" y="5260387"/>
            <a:ext cx="1206618" cy="1144846"/>
          </a:xfrm>
          <a:prstGeom prst="rect">
            <a:avLst/>
          </a:prstGeom>
        </p:spPr>
      </p:pic>
      <p:pic>
        <p:nvPicPr>
          <p:cNvPr id="1046" name="Picture 1045">
            <a:extLst>
              <a:ext uri="{FF2B5EF4-FFF2-40B4-BE49-F238E27FC236}">
                <a16:creationId xmlns:a16="http://schemas.microsoft.com/office/drawing/2014/main" id="{A8C2B44F-0920-444B-96A1-B1953EC2F1C8}"/>
              </a:ext>
            </a:extLst>
          </p:cNvPr>
          <p:cNvPicPr>
            <a:picLocks noChangeAspect="1"/>
          </p:cNvPicPr>
          <p:nvPr/>
        </p:nvPicPr>
        <p:blipFill>
          <a:blip r:embed="rId27"/>
          <a:stretch>
            <a:fillRect/>
          </a:stretch>
        </p:blipFill>
        <p:spPr>
          <a:xfrm>
            <a:off x="1691680" y="5250144"/>
            <a:ext cx="1236472" cy="1182241"/>
          </a:xfrm>
          <a:prstGeom prst="rect">
            <a:avLst/>
          </a:prstGeom>
        </p:spPr>
      </p:pic>
      <p:pic>
        <p:nvPicPr>
          <p:cNvPr id="1048" name="Picture 1047">
            <a:extLst>
              <a:ext uri="{FF2B5EF4-FFF2-40B4-BE49-F238E27FC236}">
                <a16:creationId xmlns:a16="http://schemas.microsoft.com/office/drawing/2014/main" id="{4E2A4394-0E15-4593-9006-8ED843DB8C88}"/>
              </a:ext>
            </a:extLst>
          </p:cNvPr>
          <p:cNvPicPr>
            <a:picLocks noChangeAspect="1"/>
          </p:cNvPicPr>
          <p:nvPr/>
        </p:nvPicPr>
        <p:blipFill>
          <a:blip r:embed="rId28"/>
          <a:stretch>
            <a:fillRect/>
          </a:stretch>
        </p:blipFill>
        <p:spPr>
          <a:xfrm>
            <a:off x="2843808" y="5350256"/>
            <a:ext cx="1227660" cy="935360"/>
          </a:xfrm>
          <a:prstGeom prst="rect">
            <a:avLst/>
          </a:prstGeom>
        </p:spPr>
      </p:pic>
      <p:pic>
        <p:nvPicPr>
          <p:cNvPr id="1050" name="Picture 1049">
            <a:extLst>
              <a:ext uri="{FF2B5EF4-FFF2-40B4-BE49-F238E27FC236}">
                <a16:creationId xmlns:a16="http://schemas.microsoft.com/office/drawing/2014/main" id="{4875B6AC-8B81-4AF5-A43A-F74A184E2E42}"/>
              </a:ext>
            </a:extLst>
          </p:cNvPr>
          <p:cNvPicPr>
            <a:picLocks noChangeAspect="1"/>
          </p:cNvPicPr>
          <p:nvPr/>
        </p:nvPicPr>
        <p:blipFill>
          <a:blip r:embed="rId29"/>
          <a:stretch>
            <a:fillRect/>
          </a:stretch>
        </p:blipFill>
        <p:spPr>
          <a:xfrm>
            <a:off x="4139952" y="5153117"/>
            <a:ext cx="1135534" cy="1087870"/>
          </a:xfrm>
          <a:prstGeom prst="rect">
            <a:avLst/>
          </a:prstGeom>
        </p:spPr>
      </p:pic>
      <p:pic>
        <p:nvPicPr>
          <p:cNvPr id="1052" name="Picture 1051">
            <a:extLst>
              <a:ext uri="{FF2B5EF4-FFF2-40B4-BE49-F238E27FC236}">
                <a16:creationId xmlns:a16="http://schemas.microsoft.com/office/drawing/2014/main" id="{334186FC-36E7-42D4-84B9-E58E3767AF3F}"/>
              </a:ext>
            </a:extLst>
          </p:cNvPr>
          <p:cNvPicPr>
            <a:picLocks noChangeAspect="1"/>
          </p:cNvPicPr>
          <p:nvPr/>
        </p:nvPicPr>
        <p:blipFill>
          <a:blip r:embed="rId30"/>
          <a:stretch>
            <a:fillRect/>
          </a:stretch>
        </p:blipFill>
        <p:spPr>
          <a:xfrm>
            <a:off x="5443749" y="5101272"/>
            <a:ext cx="1475656" cy="465037"/>
          </a:xfrm>
          <a:prstGeom prst="rect">
            <a:avLst/>
          </a:prstGeom>
        </p:spPr>
      </p:pic>
      <p:pic>
        <p:nvPicPr>
          <p:cNvPr id="1054" name="Picture 1053">
            <a:extLst>
              <a:ext uri="{FF2B5EF4-FFF2-40B4-BE49-F238E27FC236}">
                <a16:creationId xmlns:a16="http://schemas.microsoft.com/office/drawing/2014/main" id="{775866EA-4513-4018-8F67-8C4B1FD5BF8D}"/>
              </a:ext>
            </a:extLst>
          </p:cNvPr>
          <p:cNvPicPr>
            <a:picLocks noChangeAspect="1"/>
          </p:cNvPicPr>
          <p:nvPr/>
        </p:nvPicPr>
        <p:blipFill>
          <a:blip r:embed="rId31"/>
          <a:stretch>
            <a:fillRect/>
          </a:stretch>
        </p:blipFill>
        <p:spPr>
          <a:xfrm>
            <a:off x="6442171" y="5637909"/>
            <a:ext cx="1239788" cy="845788"/>
          </a:xfrm>
          <a:prstGeom prst="rect">
            <a:avLst/>
          </a:prstGeom>
        </p:spPr>
      </p:pic>
      <p:pic>
        <p:nvPicPr>
          <p:cNvPr id="1056" name="Picture 1055">
            <a:extLst>
              <a:ext uri="{FF2B5EF4-FFF2-40B4-BE49-F238E27FC236}">
                <a16:creationId xmlns:a16="http://schemas.microsoft.com/office/drawing/2014/main" id="{AD121D74-7A51-479A-98A1-AE25247D12B0}"/>
              </a:ext>
            </a:extLst>
          </p:cNvPr>
          <p:cNvPicPr>
            <a:picLocks noChangeAspect="1"/>
          </p:cNvPicPr>
          <p:nvPr/>
        </p:nvPicPr>
        <p:blipFill>
          <a:blip r:embed="rId32"/>
          <a:stretch>
            <a:fillRect/>
          </a:stretch>
        </p:blipFill>
        <p:spPr>
          <a:xfrm>
            <a:off x="7828143" y="5111250"/>
            <a:ext cx="1061127" cy="1253456"/>
          </a:xfrm>
          <a:prstGeom prst="rect">
            <a:avLst/>
          </a:prstGeom>
        </p:spPr>
      </p:pic>
    </p:spTree>
    <p:extLst>
      <p:ext uri="{BB962C8B-B14F-4D97-AF65-F5344CB8AC3E}">
        <p14:creationId xmlns:p14="http://schemas.microsoft.com/office/powerpoint/2010/main" val="2144922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Fuentes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lgn="just">
              <a:buNone/>
            </a:pPr>
            <a:r>
              <a:rPr lang="es-ES" sz="2400" dirty="0"/>
              <a:t>Los dispositivos y elementos a los que se conectan en una red o sistema y que se muestran en la diapositiva anterior incluyen:</a:t>
            </a:r>
          </a:p>
          <a:p>
            <a:pPr marL="0" indent="0">
              <a:buNone/>
            </a:pPr>
            <a:r>
              <a:rPr lang="es-ES" sz="2400" b="1" dirty="0">
                <a:solidFill>
                  <a:srgbClr val="0070C0"/>
                </a:solidFill>
              </a:rPr>
              <a:t>Datos generados usuarios</a:t>
            </a:r>
          </a:p>
          <a:p>
            <a:pPr lvl="1"/>
            <a:r>
              <a:rPr lang="es-ES" sz="2400" dirty="0"/>
              <a:t>documentos, fotos, archivos de imagen, correos electrónicos y sus anexos, bases de datos e información financiera</a:t>
            </a:r>
          </a:p>
          <a:p>
            <a:pPr marL="57150" indent="0">
              <a:buNone/>
            </a:pPr>
            <a:r>
              <a:rPr lang="es-ES" sz="2400" b="1" dirty="0">
                <a:solidFill>
                  <a:srgbClr val="0070C0"/>
                </a:solidFill>
              </a:rPr>
              <a:t>Datos generados por dispositivos</a:t>
            </a:r>
          </a:p>
          <a:p>
            <a:pPr lvl="1"/>
            <a:r>
              <a:rPr lang="es-ES" sz="2400" dirty="0"/>
              <a:t>Historial de navegación por Internet, registros de chats, registros de eventos y datos sobre otros servicios, ordenadores y redes a los que se ha conectado el dispositivo</a:t>
            </a:r>
          </a:p>
          <a:p>
            <a:pPr marL="57150" indent="0" algn="ctr">
              <a:buNone/>
            </a:pPr>
            <a:r>
              <a:rPr lang="es-ES" sz="2400" b="1" dirty="0">
                <a:solidFill>
                  <a:srgbClr val="FF0000"/>
                </a:solidFill>
              </a:rPr>
              <a:t>TODO LO CUAL SE PUEDE PRESENTAR COMO PRUEBA</a:t>
            </a:r>
          </a:p>
        </p:txBody>
      </p:sp>
    </p:spTree>
    <p:extLst>
      <p:ext uri="{BB962C8B-B14F-4D97-AF65-F5344CB8AC3E}">
        <p14:creationId xmlns:p14="http://schemas.microsoft.com/office/powerpoint/2010/main" val="2897254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Características de los datos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s-ES"/>
              <a:t>Las pruebas/datos electrónicos son únicos:</a:t>
            </a:r>
          </a:p>
          <a:p>
            <a:r>
              <a:rPr lang="es-ES" b="1" dirty="0">
                <a:solidFill>
                  <a:srgbClr val="0070C0"/>
                </a:solidFill>
              </a:rPr>
              <a:t>Invisibles </a:t>
            </a:r>
            <a:r>
              <a:rPr lang="es-ES"/>
              <a:t>- para el ojo inexperto</a:t>
            </a:r>
          </a:p>
          <a:p>
            <a:r>
              <a:rPr lang="es-ES" b="1" dirty="0">
                <a:solidFill>
                  <a:srgbClr val="0070C0"/>
                </a:solidFill>
              </a:rPr>
              <a:t>Son interpretados </a:t>
            </a:r>
            <a:r>
              <a:rPr lang="es-ES"/>
              <a:t>- por un especialista</a:t>
            </a:r>
          </a:p>
          <a:p>
            <a:r>
              <a:rPr lang="es-ES" b="1" dirty="0">
                <a:solidFill>
                  <a:srgbClr val="0070C0"/>
                </a:solidFill>
              </a:rPr>
              <a:t>Volátiles </a:t>
            </a:r>
            <a:r>
              <a:rPr lang="es-ES"/>
              <a:t>- pueden cambiar rápida y fácilmente</a:t>
            </a:r>
          </a:p>
          <a:p>
            <a:r>
              <a:rPr lang="es-ES" b="1" dirty="0">
                <a:solidFill>
                  <a:srgbClr val="0070C0"/>
                </a:solidFill>
              </a:rPr>
              <a:t>Se alteran o destruyen </a:t>
            </a:r>
            <a:r>
              <a:rPr lang="es-ES"/>
              <a:t>- en su uso normal</a:t>
            </a:r>
          </a:p>
          <a:p>
            <a:r>
              <a:rPr lang="es-ES" b="1" dirty="0">
                <a:solidFill>
                  <a:srgbClr val="0070C0"/>
                </a:solidFill>
              </a:rPr>
              <a:t>Se copian </a:t>
            </a:r>
            <a:r>
              <a:rPr lang="es-ES"/>
              <a:t>- muchas veces sin límite alguno</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115167C5-F14A-4852-8B0D-2C2231C6BEDF}"/>
              </a:ext>
            </a:extLst>
          </p:cNvPr>
          <p:cNvPicPr>
            <a:picLocks noChangeAspect="1"/>
          </p:cNvPicPr>
          <p:nvPr/>
        </p:nvPicPr>
        <p:blipFill>
          <a:blip r:embed="rId4"/>
          <a:stretch>
            <a:fillRect/>
          </a:stretch>
        </p:blipFill>
        <p:spPr>
          <a:xfrm>
            <a:off x="7148165" y="5430199"/>
            <a:ext cx="1887885" cy="1090531"/>
          </a:xfrm>
          <a:prstGeom prst="rect">
            <a:avLst/>
          </a:prstGeom>
        </p:spPr>
      </p:pic>
    </p:spTree>
    <p:extLst>
      <p:ext uri="{BB962C8B-B14F-4D97-AF65-F5344CB8AC3E}">
        <p14:creationId xmlns:p14="http://schemas.microsoft.com/office/powerpoint/2010/main" val="10055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Consideraciones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r>
              <a:rPr lang="es-ES" sz="2800" b="1" dirty="0">
                <a:solidFill>
                  <a:srgbClr val="0070C0"/>
                </a:solidFill>
              </a:rPr>
              <a:t>Los gestionan</a:t>
            </a:r>
            <a:r>
              <a:rPr lang="es-ES" sz="2800" dirty="0"/>
              <a:t> - especialistas</a:t>
            </a:r>
          </a:p>
          <a:p>
            <a:r>
              <a:rPr lang="es-ES" sz="2800" b="1" dirty="0">
                <a:solidFill>
                  <a:srgbClr val="0070C0"/>
                </a:solidFill>
              </a:rPr>
              <a:t>Evolución </a:t>
            </a:r>
            <a:r>
              <a:rPr lang="es-ES" sz="2800" dirty="0"/>
              <a:t>- las fuentes cambian rápidamente</a:t>
            </a:r>
          </a:p>
          <a:p>
            <a:r>
              <a:rPr lang="es-ES" sz="2800" b="1" dirty="0">
                <a:solidFill>
                  <a:srgbClr val="0070C0"/>
                </a:solidFill>
              </a:rPr>
              <a:t>Procedimientos </a:t>
            </a:r>
            <a:r>
              <a:rPr lang="es-ES" sz="2800" dirty="0"/>
              <a:t>- herramientas y técnicas adecuadas</a:t>
            </a:r>
          </a:p>
          <a:p>
            <a:r>
              <a:rPr lang="es-ES" sz="2800" b="1" dirty="0">
                <a:solidFill>
                  <a:srgbClr val="0070C0"/>
                </a:solidFill>
              </a:rPr>
              <a:t>Admisibilidad </a:t>
            </a:r>
            <a:r>
              <a:rPr lang="es-ES" sz="2800" dirty="0"/>
              <a:t>- siguen orientaciones y principios</a:t>
            </a:r>
          </a:p>
          <a:p>
            <a:r>
              <a:rPr lang="es-ES" sz="2800" b="1" dirty="0">
                <a:solidFill>
                  <a:srgbClr val="0070C0"/>
                </a:solidFill>
              </a:rPr>
              <a:t>Autenticidad </a:t>
            </a:r>
            <a:r>
              <a:rPr lang="es-ES" sz="2800" dirty="0"/>
              <a:t>- deben estar vinculados al incidente</a:t>
            </a:r>
          </a:p>
          <a:p>
            <a:r>
              <a:rPr lang="es-ES" sz="2800" b="1" dirty="0">
                <a:solidFill>
                  <a:srgbClr val="0070C0"/>
                </a:solidFill>
              </a:rPr>
              <a:t>Integridad</a:t>
            </a:r>
            <a:r>
              <a:rPr lang="es-ES" sz="2800" dirty="0"/>
              <a:t> - la historia completa y no determinadas parte</a:t>
            </a:r>
          </a:p>
          <a:p>
            <a:r>
              <a:rPr lang="es-ES" sz="2800" b="1" dirty="0">
                <a:solidFill>
                  <a:srgbClr val="0070C0"/>
                </a:solidFill>
              </a:rPr>
              <a:t>Fiabilidad</a:t>
            </a:r>
            <a:r>
              <a:rPr lang="es-ES" sz="2800" dirty="0"/>
              <a:t> - no dan lugar a dudas</a:t>
            </a:r>
          </a:p>
          <a:p>
            <a:r>
              <a:rPr lang="es-ES" sz="2800" b="1" dirty="0">
                <a:solidFill>
                  <a:srgbClr val="0070C0"/>
                </a:solidFill>
              </a:rPr>
              <a:t>Credibilidad</a:t>
            </a:r>
            <a:r>
              <a:rPr lang="es-ES" sz="2800" dirty="0"/>
              <a:t> – ser comprensibles</a:t>
            </a:r>
          </a:p>
          <a:p>
            <a:r>
              <a:rPr lang="es-ES" sz="2800" b="1" dirty="0">
                <a:solidFill>
                  <a:srgbClr val="0070C0"/>
                </a:solidFill>
              </a:rPr>
              <a:t>Proporcionalidad</a:t>
            </a:r>
            <a:r>
              <a:rPr lang="es-ES" sz="2800" dirty="0"/>
              <a:t> - cumplen las pruebas</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115167C5-F14A-4852-8B0D-2C2231C6BEDF}"/>
              </a:ext>
            </a:extLst>
          </p:cNvPr>
          <p:cNvPicPr>
            <a:picLocks noChangeAspect="1"/>
          </p:cNvPicPr>
          <p:nvPr/>
        </p:nvPicPr>
        <p:blipFill>
          <a:blip r:embed="rId4"/>
          <a:stretch>
            <a:fillRect/>
          </a:stretch>
        </p:blipFill>
        <p:spPr>
          <a:xfrm>
            <a:off x="7148165" y="5430199"/>
            <a:ext cx="1887885" cy="1090531"/>
          </a:xfrm>
          <a:prstGeom prst="rect">
            <a:avLst/>
          </a:prstGeom>
        </p:spPr>
      </p:pic>
    </p:spTree>
    <p:extLst>
      <p:ext uri="{BB962C8B-B14F-4D97-AF65-F5344CB8AC3E}">
        <p14:creationId xmlns:p14="http://schemas.microsoft.com/office/powerpoint/2010/main" val="3922494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48AB73-6CF7-4B50-ACEB-48BD4182E7C5}"/>
              </a:ext>
            </a:extLst>
          </p:cNvPr>
          <p:cNvSpPr>
            <a:spLocks noGrp="1"/>
          </p:cNvSpPr>
          <p:nvPr>
            <p:ph type="sldNum" sz="quarter" idx="10"/>
          </p:nvPr>
        </p:nvSpPr>
        <p:spPr/>
        <p:txBody>
          <a:bodyPr/>
          <a:lstStyle/>
          <a:p>
            <a:fld id="{49C04F3A-82BD-4011-AADB-1F79FD7DF4BC}" type="slidenum">
              <a:rPr lang="en-GB" smtClean="0"/>
              <a:pPr/>
              <a:t>17</a:t>
            </a:fld>
            <a:endParaRPr lang="es-ES" dirty="0"/>
          </a:p>
        </p:txBody>
      </p:sp>
    </p:spTree>
    <p:extLst>
      <p:ext uri="{BB962C8B-B14F-4D97-AF65-F5344CB8AC3E}">
        <p14:creationId xmlns:p14="http://schemas.microsoft.com/office/powerpoint/2010/main" val="1334815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a:t>Guía sobre pruebas electrónicas del Consejo de Europa</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s-ES"/>
              <a:t>Pruebas digitales y electrónicas</a:t>
            </a:r>
          </a:p>
        </p:txBody>
      </p:sp>
      <p:sp>
        <p:nvSpPr>
          <p:cNvPr id="4" name="Rectangle 3">
            <a:extLst>
              <a:ext uri="{FF2B5EF4-FFF2-40B4-BE49-F238E27FC236}">
                <a16:creationId xmlns:a16="http://schemas.microsoft.com/office/drawing/2014/main" id="{954D42CC-1A2D-40A7-84EC-460AA3E58D0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5" name="Rectangle 4">
            <a:extLst>
              <a:ext uri="{FF2B5EF4-FFF2-40B4-BE49-F238E27FC236}">
                <a16:creationId xmlns:a16="http://schemas.microsoft.com/office/drawing/2014/main" id="{4A79A5F6-4DD8-45CE-B41D-A8226D1891A7}"/>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id="{EE44B28D-96A4-4B71-A353-916AB5467157}"/>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Sección 2</a:t>
            </a:r>
            <a:endParaRPr lang="es-ES" sz="2000" dirty="0">
              <a:solidFill>
                <a:schemeClr val="bg1"/>
              </a:solidFill>
              <a:latin typeface="Verdana" charset="0"/>
              <a:cs typeface="Verdana" charset="0"/>
            </a:endParaRPr>
          </a:p>
        </p:txBody>
      </p:sp>
      <p:pic>
        <p:nvPicPr>
          <p:cNvPr id="7" name="Picture 4">
            <a:extLst>
              <a:ext uri="{FF2B5EF4-FFF2-40B4-BE49-F238E27FC236}">
                <a16:creationId xmlns:a16="http://schemas.microsoft.com/office/drawing/2014/main" id="{1A5C7640-AA2C-4B63-9841-E12A54FE03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0C586476-3D4B-4FB0-8239-59DBBE9C9648}"/>
              </a:ext>
            </a:extLst>
          </p:cNvPr>
          <p:cNvPicPr>
            <a:picLocks noChangeAspect="1"/>
          </p:cNvPicPr>
          <p:nvPr/>
        </p:nvPicPr>
        <p:blipFill>
          <a:blip r:embed="rId4"/>
          <a:stretch>
            <a:fillRect/>
          </a:stretch>
        </p:blipFill>
        <p:spPr>
          <a:xfrm>
            <a:off x="6513993" y="1323181"/>
            <a:ext cx="1981113" cy="2813050"/>
          </a:xfrm>
          <a:prstGeom prst="rect">
            <a:avLst/>
          </a:prstGeom>
          <a:scene3d>
            <a:camera prst="orthographicFront">
              <a:rot lat="21407214" lon="1320155" rev="21041167"/>
            </a:camera>
            <a:lightRig rig="threePt" dir="t"/>
          </a:scene3d>
          <a:sp3d>
            <a:bevelT/>
            <a:bevelB w="165100" prst="coolSlant"/>
          </a:sp3d>
        </p:spPr>
      </p:pic>
    </p:spTree>
    <p:extLst>
      <p:ext uri="{BB962C8B-B14F-4D97-AF65-F5344CB8AC3E}">
        <p14:creationId xmlns:p14="http://schemas.microsoft.com/office/powerpoint/2010/main" val="2134838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Guía sobre pruebas electrónicas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s-ES" b="1" dirty="0">
                <a:solidFill>
                  <a:srgbClr val="0070C0"/>
                </a:solidFill>
              </a:rPr>
              <a:t>Prefacio</a:t>
            </a:r>
          </a:p>
          <a:p>
            <a:r>
              <a:rPr lang="es-ES"/>
              <a:t>Se puede aplicar a TODOS los casos de pruebas electrónicas</a:t>
            </a:r>
          </a:p>
          <a:p>
            <a:r>
              <a:rPr lang="es-ES"/>
              <a:t>Los países deben tener en cuenta sus propios documentos y medidas jurídicos</a:t>
            </a:r>
          </a:p>
          <a:p>
            <a:r>
              <a:rPr lang="es-ES"/>
              <a:t>Los países deben añadir los datos de contacto de su propia unidad de expertos</a:t>
            </a:r>
          </a:p>
          <a:p>
            <a:pPr marL="0" indent="0">
              <a:buNone/>
            </a:pPr>
            <a:endParaRPr lang="es-ES" dirty="0"/>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9204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CE3C051-7F78-4EAF-8CA3-B9689E461A1C}"/>
              </a:ext>
            </a:extLst>
          </p:cNvPr>
          <p:cNvSpPr>
            <a:spLocks noGrp="1"/>
          </p:cNvSpPr>
          <p:nvPr>
            <p:ph idx="1"/>
          </p:nvPr>
        </p:nvSpPr>
        <p:spPr>
          <a:xfrm>
            <a:off x="585216" y="1328928"/>
            <a:ext cx="7930134" cy="4848035"/>
          </a:xfrm>
        </p:spPr>
        <p:txBody>
          <a:bodyPr>
            <a:normAutofit lnSpcReduction="10000"/>
          </a:bodyPr>
          <a:lstStyle/>
          <a:p>
            <a:pPr marL="514350" indent="-514350">
              <a:lnSpc>
                <a:spcPct val="150000"/>
              </a:lnSpc>
              <a:buFont typeface="+mj-lt"/>
              <a:buAutoNum type="arabicPeriod"/>
            </a:pPr>
            <a:r>
              <a:rPr lang="es-ES" dirty="0"/>
              <a:t>¿Qué son las "pruebas electrónicas"?</a:t>
            </a:r>
          </a:p>
          <a:p>
            <a:pPr marL="514350" indent="-514350">
              <a:lnSpc>
                <a:spcPct val="150000"/>
              </a:lnSpc>
              <a:buFont typeface="+mj-lt"/>
              <a:buAutoNum type="arabicPeriod"/>
            </a:pPr>
            <a:r>
              <a:rPr lang="es-ES" dirty="0"/>
              <a:t>Guía sobre pruebas electrónicas del Consejo de Europa</a:t>
            </a:r>
          </a:p>
          <a:p>
            <a:pPr marL="514350" indent="-514350">
              <a:lnSpc>
                <a:spcPct val="150000"/>
              </a:lnSpc>
              <a:buFont typeface="+mj-lt"/>
              <a:buAutoNum type="arabicPeriod"/>
            </a:pPr>
            <a:r>
              <a:rPr lang="es-ES" dirty="0"/>
              <a:t>Principios de las pruebas electrónicas</a:t>
            </a:r>
          </a:p>
          <a:p>
            <a:pPr marL="514350" indent="-514350">
              <a:lnSpc>
                <a:spcPct val="150000"/>
              </a:lnSpc>
              <a:buFont typeface="+mj-lt"/>
              <a:buAutoNum type="arabicPeriod"/>
            </a:pPr>
            <a:r>
              <a:rPr lang="es-ES" dirty="0"/>
              <a:t>Lugares en que pueden hallarse pruebas electrónicas</a:t>
            </a:r>
          </a:p>
          <a:p>
            <a:pPr marL="514350" indent="-514350">
              <a:lnSpc>
                <a:spcPct val="150000"/>
              </a:lnSpc>
              <a:buFont typeface="+mj-lt"/>
              <a:buAutoNum type="arabicPeriod"/>
            </a:pPr>
            <a:r>
              <a:rPr lang="es-ES" dirty="0"/>
              <a:t>Ciencia forense digital</a:t>
            </a:r>
          </a:p>
          <a:p>
            <a:pPr marL="0" indent="0">
              <a:buNone/>
            </a:pPr>
            <a:endParaRPr lang="es-ES" dirty="0"/>
          </a:p>
        </p:txBody>
      </p:sp>
      <p:sp>
        <p:nvSpPr>
          <p:cNvPr id="3" name="Slide Number Placeholder 2">
            <a:extLst>
              <a:ext uri="{FF2B5EF4-FFF2-40B4-BE49-F238E27FC236}">
                <a16:creationId xmlns:a16="http://schemas.microsoft.com/office/drawing/2014/main" id="{326DEE90-BBA0-4583-ACBF-ECFB113664A1}"/>
              </a:ext>
            </a:extLst>
          </p:cNvPr>
          <p:cNvSpPr>
            <a:spLocks noGrp="1"/>
          </p:cNvSpPr>
          <p:nvPr>
            <p:ph type="sldNum" sz="quarter" idx="10"/>
          </p:nvPr>
        </p:nvSpPr>
        <p:spPr/>
        <p:txBody>
          <a:bodyPr/>
          <a:lstStyle/>
          <a:p>
            <a:fld id="{49C04F3A-82BD-4011-AADB-1F79FD7DF4BC}" type="slidenum">
              <a:rPr lang="en-GB" smtClean="0"/>
              <a:pPr/>
              <a:t>2</a:t>
            </a:fld>
            <a:endParaRPr lang="es-ES" dirty="0"/>
          </a:p>
        </p:txBody>
      </p:sp>
      <p:sp>
        <p:nvSpPr>
          <p:cNvPr id="4" name="Text Placeholder 3">
            <a:extLst>
              <a:ext uri="{FF2B5EF4-FFF2-40B4-BE49-F238E27FC236}">
                <a16:creationId xmlns:a16="http://schemas.microsoft.com/office/drawing/2014/main" id="{B9B1F5F5-B558-4D71-96FB-A9C9C54C9C78}"/>
              </a:ext>
            </a:extLst>
          </p:cNvPr>
          <p:cNvSpPr>
            <a:spLocks noGrp="1"/>
          </p:cNvSpPr>
          <p:nvPr>
            <p:ph type="body" sz="quarter" idx="11"/>
          </p:nvPr>
        </p:nvSpPr>
        <p:spPr/>
        <p:txBody>
          <a:bodyPr/>
          <a:lstStyle/>
          <a:p>
            <a:endParaRPr lang="es-ES" dirty="0">
              <a:latin typeface="Verdana" charset="0"/>
              <a:cs typeface="Verdana" charset="0"/>
            </a:endParaRPr>
          </a:p>
          <a:p>
            <a:r>
              <a:rPr lang="es-ES" dirty="0">
                <a:latin typeface="Verdana" charset="0"/>
              </a:rPr>
              <a:t>Contenido de la sesión</a:t>
            </a:r>
            <a:endParaRPr lang="es-ES" sz="2000" dirty="0">
              <a:latin typeface="Verdana" charset="0"/>
              <a:cs typeface="Verdana" charset="0"/>
            </a:endParaRPr>
          </a:p>
          <a:p>
            <a:endParaRPr lang="es-ES" dirty="0"/>
          </a:p>
        </p:txBody>
      </p:sp>
    </p:spTree>
    <p:extLst>
      <p:ext uri="{BB962C8B-B14F-4D97-AF65-F5344CB8AC3E}">
        <p14:creationId xmlns:p14="http://schemas.microsoft.com/office/powerpoint/2010/main" val="2485740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Guía sobre pruebas electrónicas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s-ES" b="1" dirty="0">
                <a:solidFill>
                  <a:srgbClr val="0070C0"/>
                </a:solidFill>
              </a:rPr>
              <a:t>Antecedentes</a:t>
            </a:r>
          </a:p>
          <a:p>
            <a:r>
              <a:rPr lang="es-ES"/>
              <a:t>Solicitudes de más orientación en torno a los proyectos de ciberdelincuencia del CE</a:t>
            </a:r>
          </a:p>
          <a:p>
            <a:r>
              <a:rPr lang="es-ES"/>
              <a:t>El proyecto Cybercrime@IPA, en cooperación con el Proyecto mundial sobre la ciberdelincuencia, apoya la elaboración de un documento de orientación</a:t>
            </a:r>
          </a:p>
          <a:p>
            <a:r>
              <a:rPr lang="es-ES"/>
              <a:t>Instrumento importante para las fuerzas del orden y los jueces</a:t>
            </a:r>
            <a:endParaRPr lang="es-ES" dirty="0"/>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5668918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Guía sobre pruebas electrónicas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s-ES" b="1" dirty="0">
                <a:solidFill>
                  <a:srgbClr val="0070C0"/>
                </a:solidFill>
              </a:rPr>
              <a:t>Propósito</a:t>
            </a:r>
          </a:p>
          <a:p>
            <a:r>
              <a:rPr lang="es-ES"/>
              <a:t>Apoyo y orientación en la identificación, manejo y examen de pruebas electrónicas</a:t>
            </a:r>
          </a:p>
          <a:p>
            <a:r>
              <a:rPr lang="es-ES"/>
              <a:t>No es un manual paso a paso</a:t>
            </a:r>
          </a:p>
          <a:p>
            <a:r>
              <a:rPr lang="es-ES"/>
              <a:t>Documento de nivel básico con consejos prácticos</a:t>
            </a:r>
          </a:p>
          <a:p>
            <a:r>
              <a:rPr lang="es-ES"/>
              <a:t>Documento modelo que puede adaptarse y personalizarse, con principios generales aceptados internacionalmente</a:t>
            </a:r>
            <a:endParaRPr lang="es-ES" dirty="0"/>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25793386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Guía sobre pruebas electrónicas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s-ES" b="1" dirty="0">
                <a:solidFill>
                  <a:srgbClr val="0070C0"/>
                </a:solidFill>
              </a:rPr>
              <a:t>¿A quién va dirigida?</a:t>
            </a:r>
          </a:p>
          <a:p>
            <a:r>
              <a:rPr lang="es-ES"/>
              <a:t>Los países que están desarrollando una respuesta a la ciberdelincuencia y estableciendo normas/protocolos para las pruebas electrónicas</a:t>
            </a:r>
          </a:p>
          <a:p>
            <a:r>
              <a:rPr lang="es-ES"/>
              <a:t>La mayoría de las guías existentes están destinadas a las fuerzas del orden; esta se ha concebido para un público más amplio que incluye a jueces y fiscales, abogados del sector privado, notarios, etc.</a:t>
            </a:r>
            <a:endParaRPr lang="es-ES" dirty="0"/>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4219171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Guía sobre pruebas electrónicas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s-ES" b="1" dirty="0">
                <a:solidFill>
                  <a:srgbClr val="0070C0"/>
                </a:solidFill>
              </a:rPr>
              <a:t>Cómo debe utilizarse</a:t>
            </a:r>
          </a:p>
          <a:p>
            <a:r>
              <a:rPr lang="es-ES"/>
              <a:t>Se debe conocer a fondo la legislación de su país en esta materia</a:t>
            </a:r>
          </a:p>
          <a:p>
            <a:pPr lvl="1"/>
            <a:r>
              <a:rPr lang="es-ES"/>
              <a:t>La legislación nacional es la principal fuente de referencia</a:t>
            </a:r>
          </a:p>
          <a:p>
            <a:pPr lvl="1"/>
            <a:r>
              <a:rPr lang="es-ES"/>
              <a:t>No se espera que la guía contravenga la legislación</a:t>
            </a:r>
          </a:p>
          <a:p>
            <a:r>
              <a:rPr lang="es-ES"/>
              <a:t>Desglosada en secciones para mayor facilidad</a:t>
            </a:r>
          </a:p>
          <a:p>
            <a:pPr lvl="1"/>
            <a:r>
              <a:rPr lang="es-ES"/>
              <a:t>Visión integral</a:t>
            </a:r>
          </a:p>
          <a:p>
            <a:r>
              <a:rPr lang="es-ES"/>
              <a:t>Contiene secciones especializadas</a:t>
            </a:r>
          </a:p>
          <a:p>
            <a:pPr lvl="1"/>
            <a:r>
              <a:rPr lang="es-ES"/>
              <a:t>Fuerzas del orden, jueces y fiscales</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329317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1B89B48A-E780-4634-9E65-6ECDD40ACBE9}"/>
              </a:ext>
            </a:extLst>
          </p:cNvPr>
          <p:cNvPicPr>
            <a:picLocks noChangeAspect="1"/>
          </p:cNvPicPr>
          <p:nvPr/>
        </p:nvPicPr>
        <p:blipFill>
          <a:blip r:embed="rId3"/>
          <a:stretch>
            <a:fillRect/>
          </a:stretch>
        </p:blipFill>
        <p:spPr>
          <a:xfrm>
            <a:off x="4702969" y="4554501"/>
            <a:ext cx="3456384" cy="1795560"/>
          </a:xfrm>
          <a:prstGeom prst="rect">
            <a:avLst/>
          </a:prstGeom>
        </p:spPr>
      </p:pic>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Guía sobre pruebas electrónicas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s-ES" b="1" dirty="0">
                <a:solidFill>
                  <a:srgbClr val="0070C0"/>
                </a:solidFill>
              </a:rPr>
              <a:t>Incluye</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pic>
        <p:nvPicPr>
          <p:cNvPr id="5" name="Picture 4">
            <a:extLst>
              <a:ext uri="{FF2B5EF4-FFF2-40B4-BE49-F238E27FC236}">
                <a16:creationId xmlns:a16="http://schemas.microsoft.com/office/drawing/2014/main" id="{3B978CEF-5878-436C-A277-FB7A16E1D62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323774" y="1855168"/>
            <a:ext cx="977999" cy="908306"/>
          </a:xfrm>
          <a:prstGeom prst="rect">
            <a:avLst/>
          </a:prstGeom>
          <a:noFill/>
        </p:spPr>
      </p:pic>
      <p:pic>
        <p:nvPicPr>
          <p:cNvPr id="6" name="Bild 1">
            <a:extLst>
              <a:ext uri="{FF2B5EF4-FFF2-40B4-BE49-F238E27FC236}">
                <a16:creationId xmlns:a16="http://schemas.microsoft.com/office/drawing/2014/main" id="{A14F180F-E942-4409-A15B-280481126689}"/>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1835696" y="1915558"/>
            <a:ext cx="890841" cy="867867"/>
          </a:xfrm>
          <a:prstGeom prst="rect">
            <a:avLst/>
          </a:prstGeom>
          <a:noFill/>
          <a:ln>
            <a:noFill/>
          </a:ln>
        </p:spPr>
      </p:pic>
      <p:pic>
        <p:nvPicPr>
          <p:cNvPr id="7" name="Picture 6" descr="C:\Users\URASMUSSEN\AppData\Local\Microsoft\Windows\Temporary Internet Files\Content.Word\gnome_terminal-1.png">
            <a:extLst>
              <a:ext uri="{FF2B5EF4-FFF2-40B4-BE49-F238E27FC236}">
                <a16:creationId xmlns:a16="http://schemas.microsoft.com/office/drawing/2014/main" id="{88FE8A33-034B-47E2-950E-7D1B124DCEBE}"/>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330660" y="1932984"/>
            <a:ext cx="839595" cy="777565"/>
          </a:xfrm>
          <a:prstGeom prst="rect">
            <a:avLst/>
          </a:prstGeom>
          <a:noFill/>
          <a:ln>
            <a:noFill/>
          </a:ln>
        </p:spPr>
      </p:pic>
      <p:pic>
        <p:nvPicPr>
          <p:cNvPr id="8" name="Grafik 87">
            <a:extLst>
              <a:ext uri="{FF2B5EF4-FFF2-40B4-BE49-F238E27FC236}">
                <a16:creationId xmlns:a16="http://schemas.microsoft.com/office/drawing/2014/main" id="{7895817D-FD14-4BBF-99EF-8E6626C768CD}"/>
              </a:ext>
            </a:extLst>
          </p:cNvPr>
          <p:cNvPicPr/>
          <p:nvPr/>
        </p:nvPicPr>
        <p:blipFill>
          <a:blip r:embed="rId9">
            <a:extLst>
              <a:ext uri="{28A0092B-C50C-407E-A947-70E740481C1C}">
                <a14:useLocalDpi xmlns:a14="http://schemas.microsoft.com/office/drawing/2010/main" val="0"/>
              </a:ext>
            </a:extLst>
          </a:blip>
          <a:stretch>
            <a:fillRect/>
          </a:stretch>
        </p:blipFill>
        <p:spPr>
          <a:xfrm>
            <a:off x="4937446" y="1830407"/>
            <a:ext cx="949495" cy="1060420"/>
          </a:xfrm>
          <a:prstGeom prst="rect">
            <a:avLst/>
          </a:prstGeom>
        </p:spPr>
      </p:pic>
      <p:pic>
        <p:nvPicPr>
          <p:cNvPr id="18" name="Grafik 397">
            <a:extLst>
              <a:ext uri="{FF2B5EF4-FFF2-40B4-BE49-F238E27FC236}">
                <a16:creationId xmlns:a16="http://schemas.microsoft.com/office/drawing/2014/main" id="{57C3005B-F79D-41A9-9425-F1B99A60B5D1}"/>
              </a:ext>
            </a:extLst>
          </p:cNvPr>
          <p:cNvPicPr/>
          <p:nvPr/>
        </p:nvPicPr>
        <p:blipFill>
          <a:blip r:embed="rId10">
            <a:extLst>
              <a:ext uri="{28A0092B-C50C-407E-A947-70E740481C1C}">
                <a14:useLocalDpi xmlns:a14="http://schemas.microsoft.com/office/drawing/2010/main" val="0"/>
              </a:ext>
            </a:extLst>
          </a:blip>
          <a:stretch>
            <a:fillRect/>
          </a:stretch>
        </p:blipFill>
        <p:spPr>
          <a:xfrm>
            <a:off x="6262930" y="1825408"/>
            <a:ext cx="1007392" cy="1048166"/>
          </a:xfrm>
          <a:prstGeom prst="rect">
            <a:avLst/>
          </a:prstGeom>
        </p:spPr>
      </p:pic>
      <p:pic>
        <p:nvPicPr>
          <p:cNvPr id="20" name="Grafik 398">
            <a:extLst>
              <a:ext uri="{FF2B5EF4-FFF2-40B4-BE49-F238E27FC236}">
                <a16:creationId xmlns:a16="http://schemas.microsoft.com/office/drawing/2014/main" id="{5AE964E5-7599-4CB5-90CC-D89DB343FE99}"/>
              </a:ext>
            </a:extLst>
          </p:cNvPr>
          <p:cNvPicPr/>
          <p:nvPr/>
        </p:nvPicPr>
        <p:blipFill>
          <a:blip r:embed="rId11">
            <a:extLst>
              <a:ext uri="{28A0092B-C50C-407E-A947-70E740481C1C}">
                <a14:useLocalDpi xmlns:a14="http://schemas.microsoft.com/office/drawing/2010/main" val="0"/>
              </a:ext>
            </a:extLst>
          </a:blip>
          <a:stretch>
            <a:fillRect/>
          </a:stretch>
        </p:blipFill>
        <p:spPr>
          <a:xfrm>
            <a:off x="7730555" y="1825408"/>
            <a:ext cx="1007392" cy="1048163"/>
          </a:xfrm>
          <a:prstGeom prst="rect">
            <a:avLst/>
          </a:prstGeom>
        </p:spPr>
      </p:pic>
      <p:sp>
        <p:nvSpPr>
          <p:cNvPr id="22" name="TextBox 21">
            <a:extLst>
              <a:ext uri="{FF2B5EF4-FFF2-40B4-BE49-F238E27FC236}">
                <a16:creationId xmlns:a16="http://schemas.microsoft.com/office/drawing/2014/main" id="{CAD6DD3A-B7CB-4DC8-ABF8-AE93F332D0B7}"/>
              </a:ext>
            </a:extLst>
          </p:cNvPr>
          <p:cNvSpPr txBox="1"/>
          <p:nvPr/>
        </p:nvSpPr>
        <p:spPr>
          <a:xfrm>
            <a:off x="161111" y="2783425"/>
            <a:ext cx="1303324" cy="369332"/>
          </a:xfrm>
          <a:prstGeom prst="rect">
            <a:avLst/>
          </a:prstGeom>
          <a:noFill/>
        </p:spPr>
        <p:txBody>
          <a:bodyPr wrap="none" rtlCol="0">
            <a:spAutoFit/>
          </a:bodyPr>
          <a:lstStyle/>
          <a:p>
            <a:pPr algn="ctr"/>
            <a:r>
              <a:rPr lang="es-ES"/>
              <a:t>Información</a:t>
            </a:r>
          </a:p>
        </p:txBody>
      </p:sp>
      <p:sp>
        <p:nvSpPr>
          <p:cNvPr id="24" name="TextBox 23">
            <a:extLst>
              <a:ext uri="{FF2B5EF4-FFF2-40B4-BE49-F238E27FC236}">
                <a16:creationId xmlns:a16="http://schemas.microsoft.com/office/drawing/2014/main" id="{B95876F1-3A42-4121-8044-D3D41304DBC5}"/>
              </a:ext>
            </a:extLst>
          </p:cNvPr>
          <p:cNvSpPr txBox="1"/>
          <p:nvPr/>
        </p:nvSpPr>
        <p:spPr>
          <a:xfrm>
            <a:off x="1629454" y="2782669"/>
            <a:ext cx="1303324" cy="646331"/>
          </a:xfrm>
          <a:prstGeom prst="rect">
            <a:avLst/>
          </a:prstGeom>
          <a:noFill/>
        </p:spPr>
        <p:txBody>
          <a:bodyPr wrap="none" rtlCol="0">
            <a:spAutoFit/>
          </a:bodyPr>
          <a:lstStyle/>
          <a:p>
            <a:pPr algn="ctr"/>
            <a:r>
              <a:rPr lang="es-ES"/>
              <a:t>Información</a:t>
            </a:r>
          </a:p>
          <a:p>
            <a:pPr algn="ctr"/>
            <a:r>
              <a:rPr lang="es-ES"/>
              <a:t>importante</a:t>
            </a:r>
          </a:p>
        </p:txBody>
      </p:sp>
      <p:sp>
        <p:nvSpPr>
          <p:cNvPr id="26" name="TextBox 25">
            <a:extLst>
              <a:ext uri="{FF2B5EF4-FFF2-40B4-BE49-F238E27FC236}">
                <a16:creationId xmlns:a16="http://schemas.microsoft.com/office/drawing/2014/main" id="{FFEAEF8C-8046-4ED6-9287-9CF6A701C615}"/>
              </a:ext>
            </a:extLst>
          </p:cNvPr>
          <p:cNvSpPr txBox="1"/>
          <p:nvPr/>
        </p:nvSpPr>
        <p:spPr>
          <a:xfrm>
            <a:off x="2899127" y="2782669"/>
            <a:ext cx="1702660" cy="923330"/>
          </a:xfrm>
          <a:prstGeom prst="rect">
            <a:avLst/>
          </a:prstGeom>
          <a:noFill/>
        </p:spPr>
        <p:txBody>
          <a:bodyPr wrap="square" rtlCol="0">
            <a:spAutoFit/>
          </a:bodyPr>
          <a:lstStyle/>
          <a:p>
            <a:pPr algn="ctr"/>
            <a:r>
              <a:rPr lang="es-ES" dirty="0"/>
              <a:t>Información</a:t>
            </a:r>
          </a:p>
          <a:p>
            <a:pPr algn="ctr"/>
            <a:r>
              <a:rPr lang="es-ES" dirty="0"/>
              <a:t>de alto nivel técnico</a:t>
            </a:r>
          </a:p>
        </p:txBody>
      </p:sp>
      <p:sp>
        <p:nvSpPr>
          <p:cNvPr id="28" name="TextBox 27">
            <a:extLst>
              <a:ext uri="{FF2B5EF4-FFF2-40B4-BE49-F238E27FC236}">
                <a16:creationId xmlns:a16="http://schemas.microsoft.com/office/drawing/2014/main" id="{33FA2AE2-6862-48F0-A125-ED25642302C6}"/>
              </a:ext>
            </a:extLst>
          </p:cNvPr>
          <p:cNvSpPr txBox="1"/>
          <p:nvPr/>
        </p:nvSpPr>
        <p:spPr>
          <a:xfrm>
            <a:off x="4833312" y="2782669"/>
            <a:ext cx="1288958" cy="523220"/>
          </a:xfrm>
          <a:prstGeom prst="rect">
            <a:avLst/>
          </a:prstGeom>
          <a:noFill/>
        </p:spPr>
        <p:txBody>
          <a:bodyPr wrap="square" rtlCol="0">
            <a:spAutoFit/>
          </a:bodyPr>
          <a:lstStyle/>
          <a:p>
            <a:pPr algn="ctr"/>
            <a:r>
              <a:rPr lang="es-ES" sz="1400" dirty="0"/>
              <a:t>Conocimientos </a:t>
            </a:r>
          </a:p>
          <a:p>
            <a:pPr algn="ctr"/>
            <a:r>
              <a:rPr lang="es-ES" sz="1400" dirty="0"/>
              <a:t>básicos</a:t>
            </a:r>
          </a:p>
        </p:txBody>
      </p:sp>
      <p:sp>
        <p:nvSpPr>
          <p:cNvPr id="30" name="TextBox 29">
            <a:extLst>
              <a:ext uri="{FF2B5EF4-FFF2-40B4-BE49-F238E27FC236}">
                <a16:creationId xmlns:a16="http://schemas.microsoft.com/office/drawing/2014/main" id="{B76693FF-F482-402E-B658-D7CC20365898}"/>
              </a:ext>
            </a:extLst>
          </p:cNvPr>
          <p:cNvSpPr txBox="1"/>
          <p:nvPr/>
        </p:nvSpPr>
        <p:spPr>
          <a:xfrm>
            <a:off x="6130170" y="2787724"/>
            <a:ext cx="1272913" cy="523220"/>
          </a:xfrm>
          <a:prstGeom prst="rect">
            <a:avLst/>
          </a:prstGeom>
          <a:noFill/>
        </p:spPr>
        <p:txBody>
          <a:bodyPr wrap="none" rtlCol="0">
            <a:spAutoFit/>
          </a:bodyPr>
          <a:lstStyle/>
          <a:p>
            <a:pPr algn="ctr"/>
            <a:r>
              <a:rPr lang="es-ES" sz="1400" dirty="0"/>
              <a:t>Conocimientos</a:t>
            </a:r>
          </a:p>
          <a:p>
            <a:pPr algn="ctr"/>
            <a:r>
              <a:rPr lang="es-ES" sz="1400" dirty="0"/>
              <a:t>avanzados</a:t>
            </a:r>
          </a:p>
        </p:txBody>
      </p:sp>
      <p:sp>
        <p:nvSpPr>
          <p:cNvPr id="32" name="TextBox 31">
            <a:extLst>
              <a:ext uri="{FF2B5EF4-FFF2-40B4-BE49-F238E27FC236}">
                <a16:creationId xmlns:a16="http://schemas.microsoft.com/office/drawing/2014/main" id="{85689E26-2E51-4904-9489-5F49443E21F1}"/>
              </a:ext>
            </a:extLst>
          </p:cNvPr>
          <p:cNvSpPr txBox="1"/>
          <p:nvPr/>
        </p:nvSpPr>
        <p:spPr>
          <a:xfrm>
            <a:off x="7597055" y="2782669"/>
            <a:ext cx="1272913" cy="523220"/>
          </a:xfrm>
          <a:prstGeom prst="rect">
            <a:avLst/>
          </a:prstGeom>
          <a:noFill/>
        </p:spPr>
        <p:txBody>
          <a:bodyPr wrap="square" rtlCol="0">
            <a:spAutoFit/>
          </a:bodyPr>
          <a:lstStyle/>
          <a:p>
            <a:pPr algn="ctr"/>
            <a:r>
              <a:rPr lang="es-ES" sz="1400" dirty="0"/>
              <a:t>Conocimientos</a:t>
            </a:r>
          </a:p>
          <a:p>
            <a:pPr algn="ctr"/>
            <a:r>
              <a:rPr lang="es-ES" sz="1400" dirty="0"/>
              <a:t>especializados</a:t>
            </a:r>
          </a:p>
        </p:txBody>
      </p:sp>
      <p:pic>
        <p:nvPicPr>
          <p:cNvPr id="34" name="Picture 33">
            <a:extLst>
              <a:ext uri="{FF2B5EF4-FFF2-40B4-BE49-F238E27FC236}">
                <a16:creationId xmlns:a16="http://schemas.microsoft.com/office/drawing/2014/main" id="{52CB2C7D-DACB-4639-A8DC-D4D97FDD276D}"/>
              </a:ext>
            </a:extLst>
          </p:cNvPr>
          <p:cNvPicPr>
            <a:picLocks noChangeAspect="1"/>
          </p:cNvPicPr>
          <p:nvPr/>
        </p:nvPicPr>
        <p:blipFill>
          <a:blip r:embed="rId12"/>
          <a:stretch>
            <a:fillRect/>
          </a:stretch>
        </p:blipFill>
        <p:spPr>
          <a:xfrm>
            <a:off x="971600" y="3897482"/>
            <a:ext cx="3071741" cy="2363614"/>
          </a:xfrm>
          <a:prstGeom prst="rect">
            <a:avLst/>
          </a:prstGeom>
        </p:spPr>
      </p:pic>
      <p:sp>
        <p:nvSpPr>
          <p:cNvPr id="37" name="TextBox 36">
            <a:extLst>
              <a:ext uri="{FF2B5EF4-FFF2-40B4-BE49-F238E27FC236}">
                <a16:creationId xmlns:a16="http://schemas.microsoft.com/office/drawing/2014/main" id="{936A2BEB-1273-4C82-A445-F0F8CA3EA00E}"/>
              </a:ext>
            </a:extLst>
          </p:cNvPr>
          <p:cNvSpPr txBox="1"/>
          <p:nvPr/>
        </p:nvSpPr>
        <p:spPr>
          <a:xfrm>
            <a:off x="178728" y="3455035"/>
            <a:ext cx="1552536" cy="461665"/>
          </a:xfrm>
          <a:prstGeom prst="rect">
            <a:avLst/>
          </a:prstGeom>
          <a:solidFill>
            <a:srgbClr val="BDD8F3"/>
          </a:solidFill>
        </p:spPr>
        <p:txBody>
          <a:bodyPr wrap="square" rtlCol="0">
            <a:spAutoFit/>
          </a:bodyPr>
          <a:lstStyle/>
          <a:p>
            <a:pPr algn="ctr"/>
            <a:r>
              <a:rPr lang="es-ES" sz="2400" dirty="0">
                <a:solidFill>
                  <a:schemeClr val="tx1">
                    <a:lumMod val="65000"/>
                    <a:lumOff val="35000"/>
                  </a:schemeClr>
                </a:solidFill>
                <a:latin typeface="+mj-lt"/>
              </a:rPr>
              <a:t>Contenido</a:t>
            </a:r>
          </a:p>
        </p:txBody>
      </p:sp>
      <p:sp>
        <p:nvSpPr>
          <p:cNvPr id="38" name="TextBox 37">
            <a:extLst>
              <a:ext uri="{FF2B5EF4-FFF2-40B4-BE49-F238E27FC236}">
                <a16:creationId xmlns:a16="http://schemas.microsoft.com/office/drawing/2014/main" id="{EA793EB8-448B-437E-9A56-F34E56384649}"/>
              </a:ext>
            </a:extLst>
          </p:cNvPr>
          <p:cNvSpPr txBox="1"/>
          <p:nvPr/>
        </p:nvSpPr>
        <p:spPr>
          <a:xfrm>
            <a:off x="4419599" y="3778120"/>
            <a:ext cx="3177456" cy="830997"/>
          </a:xfrm>
          <a:prstGeom prst="rect">
            <a:avLst/>
          </a:prstGeom>
          <a:solidFill>
            <a:srgbClr val="BDD8F3"/>
          </a:solidFill>
        </p:spPr>
        <p:txBody>
          <a:bodyPr wrap="square" rtlCol="0">
            <a:spAutoFit/>
          </a:bodyPr>
          <a:lstStyle/>
          <a:p>
            <a:pPr algn="ctr"/>
            <a:r>
              <a:rPr lang="es-ES" sz="2400" dirty="0">
                <a:solidFill>
                  <a:schemeClr val="tx1">
                    <a:lumMod val="65000"/>
                    <a:lumOff val="35000"/>
                  </a:schemeClr>
                </a:solidFill>
                <a:latin typeface="+mj-lt"/>
              </a:rPr>
              <a:t>Documentos de referencia</a:t>
            </a:r>
          </a:p>
        </p:txBody>
      </p:sp>
    </p:spTree>
    <p:extLst>
      <p:ext uri="{BB962C8B-B14F-4D97-AF65-F5344CB8AC3E}">
        <p14:creationId xmlns:p14="http://schemas.microsoft.com/office/powerpoint/2010/main" val="174825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P spid="24" grpId="0"/>
      <p:bldP spid="26" grpId="0"/>
      <p:bldP spid="28" grpId="0"/>
      <p:bldP spid="30" grpId="0"/>
      <p:bldP spid="32" grpId="0"/>
      <p:bldP spid="37" grpId="0" animBg="1"/>
      <p:bldP spid="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Guía sobre pruebas electrónicas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s-ES" b="1" dirty="0">
                <a:solidFill>
                  <a:srgbClr val="0070C0"/>
                </a:solidFill>
              </a:rPr>
              <a:t>Por último</a:t>
            </a:r>
          </a:p>
          <a:p>
            <a:r>
              <a:rPr lang="es-ES"/>
              <a:t>La guía no es un manual del Convenio de Budapest, pero hace referencia a él</a:t>
            </a:r>
          </a:p>
          <a:p>
            <a:pPr lvl="1">
              <a:buFont typeface="Wingdings" panose="05000000000000000000" pitchFamily="2" charset="2"/>
              <a:buChar char="Ø"/>
            </a:pPr>
            <a:r>
              <a:rPr lang="es-ES"/>
              <a:t>Los lectores deben remitirse a los documentos autorizados de su propio país y del Consejo</a:t>
            </a:r>
          </a:p>
          <a:p>
            <a:r>
              <a:rPr lang="es-ES"/>
              <a:t>Los principios ofrecen la oportunidad de adoptar las medidas más adecuadas</a:t>
            </a:r>
          </a:p>
          <a:p>
            <a:r>
              <a:rPr lang="es-ES"/>
              <a:t>Siempre se debe buscar el asesoramiento de un especialista</a:t>
            </a:r>
          </a:p>
          <a:p>
            <a:r>
              <a:rPr lang="es-ES"/>
              <a:t>La guía se actualiza constantemente</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919077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48AB73-6CF7-4B50-ACEB-48BD4182E7C5}"/>
              </a:ext>
            </a:extLst>
          </p:cNvPr>
          <p:cNvSpPr>
            <a:spLocks noGrp="1"/>
          </p:cNvSpPr>
          <p:nvPr>
            <p:ph type="sldNum" sz="quarter" idx="10"/>
          </p:nvPr>
        </p:nvSpPr>
        <p:spPr/>
        <p:txBody>
          <a:bodyPr/>
          <a:lstStyle/>
          <a:p>
            <a:fld id="{49C04F3A-82BD-4011-AADB-1F79FD7DF4BC}" type="slidenum">
              <a:rPr lang="en-GB" smtClean="0">
                <a:solidFill>
                  <a:prstClr val="black">
                    <a:tint val="75000"/>
                  </a:prstClr>
                </a:solidFill>
              </a:rPr>
              <a:pPr/>
              <a:t>26</a:t>
            </a:fld>
            <a:endParaRPr lang="es-ES" dirty="0">
              <a:solidFill>
                <a:prstClr val="black">
                  <a:tint val="75000"/>
                </a:prstClr>
              </a:solidFill>
            </a:endParaRPr>
          </a:p>
        </p:txBody>
      </p:sp>
    </p:spTree>
    <p:extLst>
      <p:ext uri="{BB962C8B-B14F-4D97-AF65-F5344CB8AC3E}">
        <p14:creationId xmlns:p14="http://schemas.microsoft.com/office/powerpoint/2010/main" val="201823064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a:t>Principios de las pruebas electrónicas</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s-ES"/>
              <a:t>Pruebas digitales y electrónicas</a:t>
            </a:r>
          </a:p>
        </p:txBody>
      </p:sp>
      <p:sp>
        <p:nvSpPr>
          <p:cNvPr id="4" name="Rectangle 3">
            <a:extLst>
              <a:ext uri="{FF2B5EF4-FFF2-40B4-BE49-F238E27FC236}">
                <a16:creationId xmlns:a16="http://schemas.microsoft.com/office/drawing/2014/main" id="{22188A15-5D10-4E43-B2D0-E84064454AA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5" name="Rectangle 4">
            <a:extLst>
              <a:ext uri="{FF2B5EF4-FFF2-40B4-BE49-F238E27FC236}">
                <a16:creationId xmlns:a16="http://schemas.microsoft.com/office/drawing/2014/main" id="{923C29F6-78C3-483A-8B62-087ECFF6E1DE}"/>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Sección 3</a:t>
            </a:r>
            <a:endParaRPr lang="es-ES" sz="2000" dirty="0">
              <a:solidFill>
                <a:schemeClr val="bg1"/>
              </a:solidFill>
              <a:latin typeface="Verdana" charset="0"/>
              <a:cs typeface="Verdana" charset="0"/>
            </a:endParaRPr>
          </a:p>
        </p:txBody>
      </p:sp>
      <p:pic>
        <p:nvPicPr>
          <p:cNvPr id="7" name="Picture 4">
            <a:extLst>
              <a:ext uri="{FF2B5EF4-FFF2-40B4-BE49-F238E27FC236}">
                <a16:creationId xmlns:a16="http://schemas.microsoft.com/office/drawing/2014/main" id="{F59A7F22-9657-4005-8851-8F5F6E1D88A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Bild 11">
            <a:extLst>
              <a:ext uri="{FF2B5EF4-FFF2-40B4-BE49-F238E27FC236}">
                <a16:creationId xmlns:a16="http://schemas.microsoft.com/office/drawing/2014/main" id="{D15424A8-92F0-47D1-B300-2109533CA6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00192" y="908720"/>
            <a:ext cx="2427071" cy="3445514"/>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035901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865632" y="190500"/>
            <a:ext cx="817041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Principios de las pruebas electrónicas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514350" indent="-514350">
              <a:buAutoNum type="arabicPeriod"/>
            </a:pPr>
            <a:r>
              <a:rPr lang="es-ES" sz="2400" b="1" dirty="0">
                <a:solidFill>
                  <a:srgbClr val="0070C0"/>
                </a:solidFill>
              </a:rPr>
              <a:t>Integridad de los datos</a:t>
            </a:r>
          </a:p>
          <a:p>
            <a:pPr marL="0" indent="0" algn="ctr">
              <a:buNone/>
            </a:pPr>
            <a:r>
              <a:rPr lang="es-ES" sz="2400" b="1" i="1" dirty="0"/>
              <a:t>‘Ninguna medida que se adopte debe implicar un cambio en los dispositivos o soportes electrónicos, que posteriormente puedan </a:t>
            </a:r>
          </a:p>
          <a:p>
            <a:pPr marL="0" indent="0" algn="ctr">
              <a:buNone/>
            </a:pPr>
            <a:r>
              <a:rPr lang="es-ES" sz="2400" b="1" i="1" dirty="0"/>
              <a:t>ser empleados en los tribunales’</a:t>
            </a:r>
          </a:p>
          <a:p>
            <a:pPr lvl="1">
              <a:buFont typeface="Wingdings" panose="05000000000000000000" pitchFamily="2" charset="2"/>
              <a:buChar char="Ø"/>
            </a:pPr>
            <a:r>
              <a:rPr lang="es-ES" sz="2400" dirty="0"/>
              <a:t>El objetivo es no hacer ningún cambio</a:t>
            </a:r>
          </a:p>
          <a:p>
            <a:pPr lvl="1">
              <a:buFont typeface="Wingdings" panose="05000000000000000000" pitchFamily="2" charset="2"/>
              <a:buChar char="Ø"/>
            </a:pPr>
            <a:r>
              <a:rPr lang="es-ES" sz="2400" dirty="0"/>
              <a:t>El funcionario encargado se responsabiliza de la integridad y de la cadena forense</a:t>
            </a:r>
          </a:p>
          <a:p>
            <a:pPr lvl="1">
              <a:buFont typeface="Wingdings" panose="05000000000000000000" pitchFamily="2" charset="2"/>
              <a:buChar char="Ø"/>
            </a:pPr>
            <a:r>
              <a:rPr lang="es-ES" sz="2400" dirty="0"/>
              <a:t>Los datos de una máquina activa pueden cambiar</a:t>
            </a:r>
          </a:p>
          <a:p>
            <a:pPr lvl="2"/>
            <a:r>
              <a:rPr lang="es-ES" dirty="0"/>
              <a:t>El cambio debe causar el menor impacto</a:t>
            </a:r>
          </a:p>
          <a:p>
            <a:pPr lvl="2"/>
            <a:r>
              <a:rPr lang="es-ES" dirty="0"/>
              <a:t>Se deben realizar de manera particular</a:t>
            </a:r>
          </a:p>
          <a:p>
            <a:pPr lvl="2"/>
            <a:r>
              <a:rPr lang="es-ES" dirty="0"/>
              <a:t>Por una persona cualificada para ello</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683276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950976" y="190500"/>
            <a:ext cx="808507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Principios de las pruebas electrónicas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s-ES" b="1" dirty="0">
                <a:solidFill>
                  <a:srgbClr val="0070C0"/>
                </a:solidFill>
              </a:rPr>
              <a:t>2. Pista de auditoría</a:t>
            </a:r>
          </a:p>
          <a:p>
            <a:pPr marL="0" indent="0" algn="ctr">
              <a:buNone/>
            </a:pPr>
            <a:r>
              <a:rPr lang="es-ES" b="1" i="1" dirty="0"/>
              <a:t>‘Se debe crear y conservar una pista de auditoría u otro tipo de registro de todas las acciones realizadas al manejar las pruebas electrónicas.  Un tercero independiente debería poder examinar esas acciones y obtener el mismo resultado.’</a:t>
            </a:r>
          </a:p>
          <a:p>
            <a:pPr marL="0" indent="0" algn="ctr">
              <a:buNone/>
            </a:pPr>
            <a:endParaRPr lang="es-ES" b="1" i="1" dirty="0"/>
          </a:p>
          <a:p>
            <a:pPr lvl="1">
              <a:buFont typeface="Wingdings" panose="05000000000000000000" pitchFamily="2" charset="2"/>
              <a:buChar char="Ø"/>
            </a:pPr>
            <a:r>
              <a:rPr lang="es-ES" dirty="0"/>
              <a:t>Registro preciso de todas las acciones</a:t>
            </a:r>
          </a:p>
          <a:p>
            <a:pPr lvl="1">
              <a:buFont typeface="Wingdings" panose="05000000000000000000" pitchFamily="2" charset="2"/>
              <a:buChar char="Ø"/>
            </a:pPr>
            <a:r>
              <a:rPr lang="es-ES" dirty="0"/>
              <a:t>Se pueden revisar - y recrear</a:t>
            </a:r>
          </a:p>
          <a:p>
            <a:pPr lvl="1">
              <a:buFont typeface="Wingdings" panose="05000000000000000000" pitchFamily="2" charset="2"/>
              <a:buChar char="Ø"/>
            </a:pPr>
            <a:r>
              <a:rPr lang="es-ES" dirty="0"/>
              <a:t>Deben conservarse</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237080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just">
              <a:buNone/>
            </a:pPr>
            <a:r>
              <a:rPr lang="es-ES"/>
              <a:t>Proporcionar a los jueces y fiscales el conocimiento de cuestiones relacionadas con las pruebas electrónicas, como:</a:t>
            </a:r>
          </a:p>
          <a:p>
            <a:pPr marL="0" indent="0" algn="just">
              <a:buNone/>
            </a:pPr>
            <a:endParaRPr lang="es-ES" dirty="0">
              <a:ea typeface="Verdana" panose="020B0604030504040204" pitchFamily="34" charset="0"/>
            </a:endParaRPr>
          </a:p>
          <a:p>
            <a:pPr lvl="1">
              <a:buFont typeface="Wingdings" panose="05000000000000000000" pitchFamily="2" charset="2"/>
              <a:buChar char="Ø"/>
            </a:pPr>
            <a:r>
              <a:rPr lang="es-ES"/>
              <a:t>los distintos tipos de pruebas electrónicas con las que se pueden encontrar</a:t>
            </a:r>
          </a:p>
          <a:p>
            <a:pPr lvl="1">
              <a:buFont typeface="Wingdings" panose="05000000000000000000" pitchFamily="2" charset="2"/>
              <a:buChar char="Ø"/>
            </a:pPr>
            <a:r>
              <a:rPr lang="es-ES"/>
              <a:t>cómo se recuperan y manejan durante las investigaciones</a:t>
            </a:r>
          </a:p>
          <a:p>
            <a:pPr lvl="1">
              <a:buFont typeface="Wingdings" panose="05000000000000000000" pitchFamily="2" charset="2"/>
              <a:buChar char="Ø"/>
            </a:pPr>
            <a:r>
              <a:rPr lang="es-ES"/>
              <a:t>desafíos de la recuperación y el análisis de datos</a:t>
            </a:r>
          </a:p>
          <a:p>
            <a:pPr lvl="1">
              <a:buFont typeface="Wingdings" panose="05000000000000000000" pitchFamily="2" charset="2"/>
              <a:buChar char="Ø"/>
            </a:pPr>
            <a:r>
              <a:rPr lang="es-ES"/>
              <a:t>cómo se pueden presentar las pruebas electrónicas en los juicios penales</a:t>
            </a:r>
          </a:p>
          <a:p>
            <a:pPr marL="0" indent="0">
              <a:buNone/>
            </a:pPr>
            <a:endParaRPr lang="es-ES" dirty="0"/>
          </a:p>
        </p:txBody>
      </p:sp>
      <p:sp>
        <p:nvSpPr>
          <p:cNvPr id="3" name="Slide Number Placeholder 2"/>
          <p:cNvSpPr>
            <a:spLocks noGrp="1"/>
          </p:cNvSpPr>
          <p:nvPr>
            <p:ph type="sldNum" sz="quarter" idx="10"/>
          </p:nvPr>
        </p:nvSpPr>
        <p:spPr/>
        <p:txBody>
          <a:bodyPr/>
          <a:lstStyle/>
          <a:p>
            <a:fld id="{49C04F3A-82BD-4011-AADB-1F79FD7DF4BC}" type="slidenum">
              <a:rPr lang="en-GB" smtClean="0"/>
              <a:pPr/>
              <a:t>3</a:t>
            </a:fld>
            <a:endParaRPr lang="es-ES" dirty="0"/>
          </a:p>
        </p:txBody>
      </p:sp>
      <p:sp>
        <p:nvSpPr>
          <p:cNvPr id="4" name="Text Placeholder 3"/>
          <p:cNvSpPr>
            <a:spLocks noGrp="1"/>
          </p:cNvSpPr>
          <p:nvPr>
            <p:ph type="body" sz="quarter" idx="11"/>
          </p:nvPr>
        </p:nvSpPr>
        <p:spPr/>
        <p:txBody>
          <a:bodyPr/>
          <a:lstStyle/>
          <a:p>
            <a:endParaRPr lang="es-ES" dirty="0">
              <a:latin typeface="Verdana" charset="0"/>
              <a:cs typeface="Verdana" charset="0"/>
            </a:endParaRPr>
          </a:p>
          <a:p>
            <a:r>
              <a:rPr lang="es-ES" dirty="0">
                <a:latin typeface="Verdana" charset="0"/>
              </a:rPr>
              <a:t>Propósito de la sesión</a:t>
            </a:r>
            <a:endParaRPr lang="es-ES" sz="2000" dirty="0">
              <a:latin typeface="Verdana" charset="0"/>
              <a:cs typeface="Verdana" charset="0"/>
            </a:endParaRPr>
          </a:p>
          <a:p>
            <a:endParaRPr lang="es-ES" dirty="0"/>
          </a:p>
        </p:txBody>
      </p:sp>
    </p:spTree>
    <p:extLst>
      <p:ext uri="{BB962C8B-B14F-4D97-AF65-F5344CB8AC3E}">
        <p14:creationId xmlns:p14="http://schemas.microsoft.com/office/powerpoint/2010/main" val="3580181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877824" y="190500"/>
            <a:ext cx="815822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Principios de las pruebas electrónicas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s-ES" b="1" dirty="0">
                <a:solidFill>
                  <a:srgbClr val="0070C0"/>
                </a:solidFill>
              </a:rPr>
              <a:t>3. Apoyo especializado</a:t>
            </a:r>
          </a:p>
          <a:p>
            <a:pPr marL="0" indent="0" algn="ctr">
              <a:buNone/>
            </a:pPr>
            <a:r>
              <a:rPr lang="es-ES" b="1" i="1" dirty="0"/>
              <a:t>‘Si se supone que se pueden encontrar pruebas electrónicas en el curso de una operación, el responsable debe notificar oportunamente a los especialistas/asesores externos’</a:t>
            </a:r>
          </a:p>
          <a:p>
            <a:pPr lvl="1">
              <a:buFont typeface="Wingdings" panose="05000000000000000000" pitchFamily="2" charset="2"/>
              <a:buChar char="Ø"/>
            </a:pPr>
            <a:r>
              <a:rPr lang="es-ES"/>
              <a:t>Del registro y la confiscación a la presentación</a:t>
            </a:r>
          </a:p>
          <a:p>
            <a:pPr lvl="1">
              <a:buFont typeface="Wingdings" panose="05000000000000000000" pitchFamily="2" charset="2"/>
              <a:buChar char="Ø"/>
            </a:pPr>
            <a:r>
              <a:rPr lang="es-ES"/>
              <a:t>Familiarizado con las directrices</a:t>
            </a:r>
          </a:p>
          <a:p>
            <a:pPr lvl="1">
              <a:buFont typeface="Wingdings" panose="05000000000000000000" pitchFamily="2" charset="2"/>
              <a:buChar char="Ø"/>
            </a:pPr>
            <a:r>
              <a:rPr lang="es-ES"/>
              <a:t>Tener conocimientos especializados y experiencia</a:t>
            </a:r>
          </a:p>
          <a:p>
            <a:pPr lvl="1">
              <a:buFont typeface="Wingdings" panose="05000000000000000000" pitchFamily="2" charset="2"/>
              <a:buChar char="Ø"/>
            </a:pPr>
            <a:r>
              <a:rPr lang="es-ES"/>
              <a:t>Conocimientos jurídicos y de investigación</a:t>
            </a:r>
          </a:p>
          <a:p>
            <a:pPr lvl="1">
              <a:buFont typeface="Wingdings" panose="05000000000000000000" pitchFamily="2" charset="2"/>
              <a:buChar char="Ø"/>
            </a:pPr>
            <a:r>
              <a:rPr lang="es-ES"/>
              <a:t>Habilidades de comunicación y lingüísticas</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282702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694944" y="190500"/>
            <a:ext cx="8341106"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Principios de las pruebas electrónicas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s-ES" b="1" dirty="0">
                <a:solidFill>
                  <a:srgbClr val="0070C0"/>
                </a:solidFill>
              </a:rPr>
              <a:t>4. </a:t>
            </a:r>
            <a:r>
              <a:rPr lang="es-ES" sz="2800" b="1" dirty="0">
                <a:solidFill>
                  <a:srgbClr val="0070C0"/>
                </a:solidFill>
              </a:rPr>
              <a:t>Formación adecuada</a:t>
            </a:r>
          </a:p>
          <a:p>
            <a:pPr marL="0" indent="0" algn="ctr">
              <a:buNone/>
            </a:pPr>
            <a:r>
              <a:rPr lang="es-ES" sz="2800" b="1" i="1" dirty="0"/>
              <a:t>‘Los primeros intervinientes deben estar debidamente formados para poder registrar y confiscar las pruebas electrónicas si no hay expertos disponibles en el lugar de los hechos’</a:t>
            </a:r>
          </a:p>
          <a:p>
            <a:pPr marL="0" indent="0" algn="ctr">
              <a:buNone/>
            </a:pPr>
            <a:endParaRPr lang="es-ES" sz="2800" b="1" i="1" dirty="0"/>
          </a:p>
          <a:p>
            <a:pPr lvl="1">
              <a:buFont typeface="Wingdings" panose="05000000000000000000" pitchFamily="2" charset="2"/>
              <a:buChar char="Ø"/>
            </a:pPr>
            <a:r>
              <a:rPr lang="es-ES" dirty="0"/>
              <a:t>La formación es vital para todos los intervinientes</a:t>
            </a:r>
          </a:p>
          <a:p>
            <a:pPr lvl="1">
              <a:buFont typeface="Wingdings" panose="05000000000000000000" pitchFamily="2" charset="2"/>
              <a:buChar char="Ø"/>
            </a:pPr>
            <a:r>
              <a:rPr lang="es-ES" dirty="0"/>
              <a:t>Es posible que tengan que recopilar datos/acceder a ellos</a:t>
            </a:r>
          </a:p>
          <a:p>
            <a:pPr lvl="1">
              <a:buFont typeface="Wingdings" panose="05000000000000000000" pitchFamily="2" charset="2"/>
              <a:buChar char="Ø"/>
            </a:pPr>
            <a:r>
              <a:rPr lang="es-ES" dirty="0"/>
              <a:t>Explicar la relevancia y las implicaciones de sus acciones</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3556897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011936" y="190500"/>
            <a:ext cx="8024114"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Principios de las pruebas electrónicas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26972" y="1196752"/>
            <a:ext cx="8712968" cy="5256584"/>
          </a:xfrm>
        </p:spPr>
        <p:txBody>
          <a:bodyPr/>
          <a:lstStyle/>
          <a:p>
            <a:pPr marL="0" indent="0">
              <a:buNone/>
            </a:pPr>
            <a:r>
              <a:rPr lang="es-ES" b="1" dirty="0">
                <a:solidFill>
                  <a:srgbClr val="0070C0"/>
                </a:solidFill>
              </a:rPr>
              <a:t>5. </a:t>
            </a:r>
            <a:r>
              <a:rPr lang="es-ES" sz="2800" b="1" dirty="0">
                <a:solidFill>
                  <a:srgbClr val="0070C0"/>
                </a:solidFill>
              </a:rPr>
              <a:t>Legalidad</a:t>
            </a:r>
          </a:p>
          <a:p>
            <a:pPr marL="0" indent="0" algn="ctr">
              <a:buNone/>
            </a:pPr>
            <a:r>
              <a:rPr lang="es-ES" sz="2800" b="1" i="1" dirty="0"/>
              <a:t>‘La persona y el organismo a cargo del caso son responsables de velar por el cumplimiento de la ley, los principios forenses y procesales generales y los principios enumerados anteriormente. Esto se aplica a la posesión de pruebas electrónicas y al acceso a ellas’</a:t>
            </a:r>
          </a:p>
          <a:p>
            <a:pPr marL="0" indent="0" algn="ctr">
              <a:buNone/>
            </a:pPr>
            <a:endParaRPr lang="es-ES" sz="2800" b="1" i="1" dirty="0"/>
          </a:p>
          <a:p>
            <a:pPr lvl="1">
              <a:buFont typeface="Wingdings" panose="05000000000000000000" pitchFamily="2" charset="2"/>
              <a:buChar char="Ø"/>
            </a:pPr>
            <a:r>
              <a:rPr lang="es-ES" dirty="0"/>
              <a:t>Los Estados miembros deben tener su propia documentación</a:t>
            </a:r>
          </a:p>
          <a:p>
            <a:pPr lvl="1">
              <a:buFont typeface="Wingdings" panose="05000000000000000000" pitchFamily="2" charset="2"/>
              <a:buChar char="Ø"/>
            </a:pPr>
            <a:r>
              <a:rPr lang="es-ES" dirty="0"/>
              <a:t>Necesidad de asegurar los procesos y la formación</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Bild 11">
            <a:extLst>
              <a:ext uri="{FF2B5EF4-FFF2-40B4-BE49-F238E27FC236}">
                <a16:creationId xmlns:a16="http://schemas.microsoft.com/office/drawing/2014/main" id="{02D5E0DF-8E4B-497A-8B9F-F66F6D1056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2400" y="5433070"/>
            <a:ext cx="753196" cy="1069250"/>
          </a:xfrm>
          <a:prstGeom prst="rect">
            <a:avLst/>
          </a:prstGeom>
          <a:effectLst>
            <a:outerShdw blurRad="50800" dist="88900" dir="2700000" algn="tl" rotWithShape="0">
              <a:srgbClr val="000000">
                <a:alpha val="58000"/>
              </a:srgbClr>
            </a:outerShdw>
          </a:effectLst>
          <a:scene3d>
            <a:camera prst="perspectiveFront">
              <a:rot lat="19800000" lon="1200000" rev="20820000"/>
            </a:camera>
            <a:lightRig rig="threePt" dir="t">
              <a:rot lat="0" lon="0" rev="12420000"/>
            </a:lightRig>
          </a:scene3d>
          <a:sp3d extrusionH="76200" contourW="12700" prstMaterial="matte">
            <a:extrusionClr>
              <a:schemeClr val="bg1">
                <a:lumMod val="95000"/>
              </a:schemeClr>
            </a:extrusionClr>
            <a:contourClr>
              <a:schemeClr val="bg1">
                <a:lumMod val="50000"/>
              </a:schemeClr>
            </a:contourClr>
          </a:sp3d>
        </p:spPr>
      </p:pic>
    </p:spTree>
    <p:extLst>
      <p:ext uri="{BB962C8B-B14F-4D97-AF65-F5344CB8AC3E}">
        <p14:creationId xmlns:p14="http://schemas.microsoft.com/office/powerpoint/2010/main" val="157204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48AB73-6CF7-4B50-ACEB-48BD4182E7C5}"/>
              </a:ext>
            </a:extLst>
          </p:cNvPr>
          <p:cNvSpPr>
            <a:spLocks noGrp="1"/>
          </p:cNvSpPr>
          <p:nvPr>
            <p:ph type="sldNum" sz="quarter" idx="10"/>
          </p:nvPr>
        </p:nvSpPr>
        <p:spPr/>
        <p:txBody>
          <a:bodyPr/>
          <a:lstStyle/>
          <a:p>
            <a:fld id="{49C04F3A-82BD-4011-AADB-1F79FD7DF4BC}" type="slidenum">
              <a:rPr lang="en-GB" smtClean="0">
                <a:solidFill>
                  <a:prstClr val="black">
                    <a:tint val="75000"/>
                  </a:prstClr>
                </a:solidFill>
              </a:rPr>
              <a:pPr/>
              <a:t>33</a:t>
            </a:fld>
            <a:endParaRPr lang="es-ES" dirty="0">
              <a:solidFill>
                <a:prstClr val="black">
                  <a:tint val="75000"/>
                </a:prstClr>
              </a:solidFill>
            </a:endParaRPr>
          </a:p>
        </p:txBody>
      </p:sp>
    </p:spTree>
    <p:extLst>
      <p:ext uri="{BB962C8B-B14F-4D97-AF65-F5344CB8AC3E}">
        <p14:creationId xmlns:p14="http://schemas.microsoft.com/office/powerpoint/2010/main" val="15463530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a:t>Lugares en que pueden hallarse pruebas electrónicas</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s-ES"/>
              <a:t>Pruebas digitales y electrónicas</a:t>
            </a:r>
          </a:p>
        </p:txBody>
      </p:sp>
      <p:sp>
        <p:nvSpPr>
          <p:cNvPr id="4" name="Rectangle 3">
            <a:extLst>
              <a:ext uri="{FF2B5EF4-FFF2-40B4-BE49-F238E27FC236}">
                <a16:creationId xmlns:a16="http://schemas.microsoft.com/office/drawing/2014/main" id="{22188A15-5D10-4E43-B2D0-E84064454AA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5" name="Rectangle 4">
            <a:extLst>
              <a:ext uri="{FF2B5EF4-FFF2-40B4-BE49-F238E27FC236}">
                <a16:creationId xmlns:a16="http://schemas.microsoft.com/office/drawing/2014/main" id="{923C29F6-78C3-483A-8B62-087ECFF6E1DE}"/>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Sección 4</a:t>
            </a:r>
            <a:endParaRPr lang="es-ES" sz="2000" dirty="0">
              <a:solidFill>
                <a:schemeClr val="bg1"/>
              </a:solidFill>
              <a:latin typeface="Verdana" charset="0"/>
              <a:cs typeface="Verdana" charset="0"/>
            </a:endParaRPr>
          </a:p>
        </p:txBody>
      </p:sp>
      <p:pic>
        <p:nvPicPr>
          <p:cNvPr id="7" name="Picture 4">
            <a:extLst>
              <a:ext uri="{FF2B5EF4-FFF2-40B4-BE49-F238E27FC236}">
                <a16:creationId xmlns:a16="http://schemas.microsoft.com/office/drawing/2014/main" id="{F59A7F22-9657-4005-8851-8F5F6E1D88A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811460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Confiscación</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s-ES" b="1" dirty="0"/>
              <a:t>Tres tipos posibles:</a:t>
            </a:r>
          </a:p>
          <a:p>
            <a:pPr marL="0" indent="0">
              <a:buNone/>
            </a:pPr>
            <a:endParaRPr lang="es-ES" dirty="0">
              <a:ea typeface="Verdana" panose="020B0604030504040204" pitchFamily="34" charset="0"/>
            </a:endParaRPr>
          </a:p>
          <a:p>
            <a:pPr marL="914400" lvl="1" indent="-514350">
              <a:buFont typeface="+mj-lt"/>
              <a:buAutoNum type="arabicPeriod"/>
            </a:pPr>
            <a:r>
              <a:rPr lang="es-ES"/>
              <a:t>‘Post-mortem’ cuando el dispositivo de destino está apagado</a:t>
            </a:r>
          </a:p>
          <a:p>
            <a:pPr marL="914400" lvl="1" indent="-514350">
              <a:buFont typeface="+mj-lt"/>
              <a:buAutoNum type="arabicPeriod"/>
            </a:pPr>
            <a:r>
              <a:rPr lang="es-ES"/>
              <a:t>‘En vivo’ cuando el dispositivo está encendido y funcionando</a:t>
            </a:r>
          </a:p>
          <a:p>
            <a:pPr marL="1314450" lvl="2" indent="-514350"/>
            <a:r>
              <a:rPr lang="es-ES" sz="2800" dirty="0"/>
              <a:t>Con una decisión en cuanto a:</a:t>
            </a:r>
          </a:p>
          <a:p>
            <a:pPr marL="1771650" lvl="3" indent="-514350">
              <a:buFont typeface="Wingdings" panose="05000000000000000000" pitchFamily="2" charset="2"/>
              <a:buChar char="Ø"/>
            </a:pPr>
            <a:r>
              <a:rPr lang="es-ES" sz="2800" dirty="0"/>
              <a:t>Apagarlo</a:t>
            </a:r>
          </a:p>
          <a:p>
            <a:pPr marL="1771650" lvl="3" indent="-514350">
              <a:buFont typeface="Wingdings" panose="05000000000000000000" pitchFamily="2" charset="2"/>
              <a:buChar char="Ø"/>
            </a:pPr>
            <a:r>
              <a:rPr lang="es-ES" sz="2800" dirty="0"/>
              <a:t>Interactuar con él</a:t>
            </a:r>
          </a:p>
          <a:p>
            <a:pPr marL="914400" lvl="1" indent="-514350">
              <a:buFont typeface="+mj-lt"/>
              <a:buAutoNum type="arabicPeriod"/>
            </a:pPr>
            <a:r>
              <a:rPr lang="es-ES"/>
              <a:t>Una combinación de acciones</a:t>
            </a:r>
            <a:endParaRPr lang="es-ES" dirty="0"/>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54078BA9-B3B6-441A-AE1F-23B60658F5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16667593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573024" y="190500"/>
            <a:ext cx="846302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800" dirty="0">
                <a:solidFill>
                  <a:schemeClr val="bg1"/>
                </a:solidFill>
                <a:latin typeface="Verdana" charset="0"/>
              </a:rPr>
              <a:t>Consideraciones relativas a la confiscación</a:t>
            </a:r>
            <a:endParaRPr lang="es-ES" sz="28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a:buFont typeface="Wingdings" panose="05000000000000000000" pitchFamily="2" charset="2"/>
              <a:buChar char="Ø"/>
            </a:pPr>
            <a:r>
              <a:rPr lang="es-ES" sz="2400" dirty="0"/>
              <a:t>El equipo de registro cuenta con miembros especialmente formados</a:t>
            </a:r>
          </a:p>
          <a:p>
            <a:pPr lvl="1"/>
            <a:r>
              <a:rPr lang="es-ES" sz="2400" dirty="0"/>
              <a:t>Puede contar con especialistas independientes</a:t>
            </a:r>
          </a:p>
          <a:p>
            <a:pPr>
              <a:buFont typeface="Wingdings" panose="05000000000000000000" pitchFamily="2" charset="2"/>
              <a:buChar char="Ø"/>
            </a:pPr>
            <a:r>
              <a:rPr lang="es-ES" sz="2400" dirty="0"/>
              <a:t>Administrador del sistema/empresa externa</a:t>
            </a:r>
          </a:p>
          <a:p>
            <a:pPr lvl="1"/>
            <a:r>
              <a:rPr lang="es-ES" sz="2400" dirty="0"/>
              <a:t>¿Pueden ayudar?</a:t>
            </a:r>
          </a:p>
          <a:p>
            <a:pPr>
              <a:buFont typeface="Wingdings" panose="05000000000000000000" pitchFamily="2" charset="2"/>
              <a:buChar char="Ø"/>
            </a:pPr>
            <a:r>
              <a:rPr lang="es-ES" sz="2400" dirty="0"/>
              <a:t>Cualquier persona que se implique debe tener una formación básica</a:t>
            </a:r>
          </a:p>
          <a:p>
            <a:pPr>
              <a:buFont typeface="Wingdings" panose="05000000000000000000" pitchFamily="2" charset="2"/>
              <a:buChar char="Ø"/>
            </a:pPr>
            <a:r>
              <a:rPr lang="es-ES" sz="2400" dirty="0"/>
              <a:t>Presenciar y registrar todas las acciones</a:t>
            </a:r>
          </a:p>
          <a:p>
            <a:pPr>
              <a:buFont typeface="Wingdings" panose="05000000000000000000" pitchFamily="2" charset="2"/>
              <a:buChar char="Ø"/>
            </a:pPr>
            <a:r>
              <a:rPr lang="es-ES" sz="2400" dirty="0"/>
              <a:t>Conocimiento de los principios/aspectos de la ciencia forense por parte de los equipos</a:t>
            </a:r>
          </a:p>
          <a:p>
            <a:pPr>
              <a:buFont typeface="Wingdings" panose="05000000000000000000" pitchFamily="2" charset="2"/>
              <a:buChar char="Ø"/>
            </a:pPr>
            <a:r>
              <a:rPr lang="es-ES" sz="2400" dirty="0"/>
              <a:t>Información de contacto de la unidad especializada disponible</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019579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Planificación y preparación</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r>
              <a:rPr lang="es-ES" sz="2400" dirty="0"/>
              <a:t>Suficientemente rigurosa para identificar posibles problemas</a:t>
            </a:r>
          </a:p>
          <a:p>
            <a:pPr lvl="1"/>
            <a:r>
              <a:rPr lang="es-ES" sz="2400" dirty="0"/>
              <a:t>¿qué se va a encontrar - equipos/personas?</a:t>
            </a:r>
          </a:p>
          <a:p>
            <a:pPr lvl="1"/>
            <a:r>
              <a:rPr lang="es-ES" sz="2400" dirty="0"/>
              <a:t>¿necesidad de conocimientos forenses digitales en el lugar de los hechos?</a:t>
            </a:r>
          </a:p>
          <a:p>
            <a:r>
              <a:rPr lang="es-ES" sz="2400" dirty="0"/>
              <a:t>¿Dónde se encuentran los datos?</a:t>
            </a:r>
          </a:p>
          <a:p>
            <a:r>
              <a:rPr lang="es-ES" sz="2400" dirty="0"/>
              <a:t>¿Qué cantidad hay?</a:t>
            </a:r>
          </a:p>
          <a:p>
            <a:r>
              <a:rPr lang="es-ES" sz="2400" dirty="0"/>
              <a:t>¿Cuánto se ha copiado, en el lugar de los hechos o en el laboratorio?</a:t>
            </a:r>
          </a:p>
          <a:p>
            <a:r>
              <a:rPr lang="es-ES" sz="2400" dirty="0"/>
              <a:t>¿Cuál es el grado de sofisticación del sospechoso?</a:t>
            </a:r>
          </a:p>
          <a:p>
            <a:r>
              <a:rPr lang="es-ES" sz="2400" dirty="0"/>
              <a:t>¿Fuentes alternativas a las mismas pruebas?</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E08E061B-739C-4EE7-8F08-B5D787EA1B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255831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Planificación y preparación</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a:buFont typeface="Wingdings" panose="05000000000000000000" pitchFamily="2" charset="2"/>
              <a:buChar char="Ø"/>
            </a:pPr>
            <a:endParaRPr lang="es-ES" dirty="0">
              <a:ea typeface="Verdana" panose="020B0604030504040204" pitchFamily="34" charset="0"/>
            </a:endParaRPr>
          </a:p>
          <a:p>
            <a:pPr>
              <a:buFont typeface="Wingdings" panose="05000000000000000000" pitchFamily="2" charset="2"/>
              <a:buChar char="Ø"/>
            </a:pPr>
            <a:r>
              <a:rPr lang="es-ES" sz="2800" dirty="0"/>
              <a:t>Debidamente autorizada (orden judicial, etc.)</a:t>
            </a:r>
          </a:p>
          <a:p>
            <a:pPr>
              <a:buFont typeface="Wingdings" panose="05000000000000000000" pitchFamily="2" charset="2"/>
              <a:buChar char="Ø"/>
            </a:pPr>
            <a:r>
              <a:rPr lang="es-ES" sz="2800" dirty="0"/>
              <a:t>Se puede realizar una entrada rápida si es necesario</a:t>
            </a:r>
          </a:p>
          <a:p>
            <a:pPr>
              <a:buFont typeface="Wingdings" panose="05000000000000000000" pitchFamily="2" charset="2"/>
              <a:buChar char="Ø"/>
            </a:pPr>
            <a:r>
              <a:rPr lang="es-ES" sz="2800" dirty="0"/>
              <a:t>Elegir a los miembros del equipo y a los especialistas</a:t>
            </a:r>
          </a:p>
          <a:p>
            <a:pPr>
              <a:buFont typeface="Wingdings" panose="05000000000000000000" pitchFamily="2" charset="2"/>
              <a:buChar char="Ø"/>
            </a:pPr>
            <a:r>
              <a:rPr lang="es-ES" sz="2800" dirty="0"/>
              <a:t>Asignar tareas y funciones: personas, equipos, etc.</a:t>
            </a:r>
          </a:p>
          <a:p>
            <a:pPr>
              <a:buFont typeface="Wingdings" panose="05000000000000000000" pitchFamily="2" charset="2"/>
              <a:buChar char="Ø"/>
            </a:pPr>
            <a:r>
              <a:rPr lang="es-ES" sz="2800" dirty="0"/>
              <a:t>Breve </a:t>
            </a:r>
          </a:p>
          <a:p>
            <a:pPr>
              <a:buFont typeface="Wingdings" panose="05000000000000000000" pitchFamily="2" charset="2"/>
              <a:buChar char="Ø"/>
            </a:pPr>
            <a:r>
              <a:rPr lang="es-ES" sz="2800" dirty="0"/>
              <a:t>Suministro de herramientas y equipos</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518A8C10-BE7A-48EE-979C-FFDB8CC22A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362393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Testigos de consulta externa</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endParaRPr lang="es-ES" dirty="0">
              <a:ea typeface="Verdana" panose="020B0604030504040204" pitchFamily="34" charset="0"/>
            </a:endParaRPr>
          </a:p>
          <a:p>
            <a:pPr>
              <a:buFont typeface="Wingdings" panose="05000000000000000000" pitchFamily="2" charset="2"/>
              <a:buChar char="Ø"/>
            </a:pPr>
            <a:r>
              <a:rPr lang="es-ES"/>
              <a:t>Conjunto de habilidades</a:t>
            </a:r>
          </a:p>
          <a:p>
            <a:pPr>
              <a:buFont typeface="Wingdings" panose="05000000000000000000" pitchFamily="2" charset="2"/>
              <a:buChar char="Ø"/>
            </a:pPr>
            <a:r>
              <a:rPr lang="es-ES"/>
              <a:t>Experiencia especializada</a:t>
            </a:r>
          </a:p>
          <a:p>
            <a:pPr>
              <a:buFont typeface="Wingdings" panose="05000000000000000000" pitchFamily="2" charset="2"/>
              <a:buChar char="Ø"/>
            </a:pPr>
            <a:r>
              <a:rPr lang="es-ES"/>
              <a:t>Conocimiento de las investigaciones</a:t>
            </a:r>
          </a:p>
          <a:p>
            <a:pPr>
              <a:buFont typeface="Wingdings" panose="05000000000000000000" pitchFamily="2" charset="2"/>
              <a:buChar char="Ø"/>
            </a:pPr>
            <a:r>
              <a:rPr lang="es-ES"/>
              <a:t>Conocimiento del contexto</a:t>
            </a:r>
          </a:p>
          <a:p>
            <a:pPr>
              <a:buFont typeface="Wingdings" panose="05000000000000000000" pitchFamily="2" charset="2"/>
              <a:buChar char="Ø"/>
            </a:pPr>
            <a:r>
              <a:rPr lang="es-ES"/>
              <a:t>Conocimientos jurídicos</a:t>
            </a:r>
          </a:p>
          <a:p>
            <a:pPr>
              <a:buFont typeface="Wingdings" panose="05000000000000000000" pitchFamily="2" charset="2"/>
              <a:buChar char="Ø"/>
            </a:pPr>
            <a:r>
              <a:rPr lang="es-ES"/>
              <a:t>Habilidades de comunicación</a:t>
            </a:r>
            <a:endParaRPr lang="es-ES" dirty="0"/>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234C2191-3A3C-4164-A06C-4497C7B09D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3627473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0144" y="1146048"/>
            <a:ext cx="8125206" cy="4845720"/>
          </a:xfrm>
        </p:spPr>
        <p:txBody>
          <a:bodyPr>
            <a:normAutofit fontScale="85000" lnSpcReduction="20000"/>
          </a:bodyPr>
          <a:lstStyle/>
          <a:p>
            <a:pPr marL="0" lvl="0" indent="0" eaLnBrk="0" fontAlgn="base" hangingPunct="0">
              <a:lnSpc>
                <a:spcPct val="100000"/>
              </a:lnSpc>
              <a:spcBef>
                <a:spcPct val="20000"/>
              </a:spcBef>
              <a:spcAft>
                <a:spcPct val="0"/>
              </a:spcAft>
              <a:buNone/>
            </a:pPr>
            <a:r>
              <a:rPr lang="es-ES" sz="3200" b="1" dirty="0">
                <a:solidFill>
                  <a:prstClr val="black"/>
                </a:solidFill>
                <a:latin typeface="Calibri"/>
              </a:rPr>
              <a:t>Al final de la lección los alumnos podrán:</a:t>
            </a:r>
          </a:p>
          <a:p>
            <a:pPr marL="0" lvl="0" indent="0" eaLnBrk="0" fontAlgn="base" hangingPunct="0">
              <a:lnSpc>
                <a:spcPct val="100000"/>
              </a:lnSpc>
              <a:spcBef>
                <a:spcPct val="20000"/>
              </a:spcBef>
              <a:spcAft>
                <a:spcPct val="0"/>
              </a:spcAft>
              <a:buNone/>
            </a:pPr>
            <a:endParaRPr lang="es-ES" sz="3200" dirty="0">
              <a:solidFill>
                <a:prstClr val="black"/>
              </a:solidFill>
              <a:latin typeface="Calibri"/>
              <a:ea typeface="Verdana" panose="020B0604030504040204" pitchFamily="34" charset="0"/>
            </a:endParaRPr>
          </a:p>
          <a:p>
            <a:pPr marL="342900" lvl="0" indent="-342900" algn="just" eaLnBrk="0" fontAlgn="base" hangingPunct="0">
              <a:lnSpc>
                <a:spcPct val="100000"/>
              </a:lnSpc>
              <a:spcBef>
                <a:spcPct val="20000"/>
              </a:spcBef>
              <a:spcAft>
                <a:spcPct val="0"/>
              </a:spcAft>
            </a:pPr>
            <a:r>
              <a:rPr lang="es-ES" dirty="0">
                <a:solidFill>
                  <a:prstClr val="black"/>
                </a:solidFill>
                <a:latin typeface="Calibri"/>
              </a:rPr>
              <a:t>Debatir los distintos tipos de pruebas electrónicas</a:t>
            </a:r>
          </a:p>
          <a:p>
            <a:pPr marL="342900" lvl="0" indent="-342900" algn="just" eaLnBrk="0" fontAlgn="base" hangingPunct="0">
              <a:lnSpc>
                <a:spcPct val="100000"/>
              </a:lnSpc>
              <a:spcBef>
                <a:spcPct val="20000"/>
              </a:spcBef>
              <a:spcAft>
                <a:spcPct val="0"/>
              </a:spcAft>
            </a:pPr>
            <a:r>
              <a:rPr lang="es-ES" dirty="0">
                <a:solidFill>
                  <a:prstClr val="black"/>
                </a:solidFill>
                <a:latin typeface="Calibri"/>
              </a:rPr>
              <a:t>Resumir los puntos clave de la Guía sobre pruebas electrónicas del CE, especialmente los principios de confiscación y manejo</a:t>
            </a:r>
          </a:p>
          <a:p>
            <a:pPr marL="342900" lvl="0" indent="-342900" algn="just" eaLnBrk="0" fontAlgn="base" hangingPunct="0">
              <a:lnSpc>
                <a:spcPct val="100000"/>
              </a:lnSpc>
              <a:spcBef>
                <a:spcPct val="20000"/>
              </a:spcBef>
              <a:spcAft>
                <a:spcPct val="0"/>
              </a:spcAft>
            </a:pPr>
            <a:r>
              <a:rPr lang="es-ES" dirty="0">
                <a:solidFill>
                  <a:prstClr val="black"/>
                </a:solidFill>
                <a:latin typeface="Calibri"/>
              </a:rPr>
              <a:t>Identificar los diferentes desafíos de la ciencia forense "post-mortem" y de "datos en vivo", así como los "datos basados en la nube".</a:t>
            </a:r>
          </a:p>
          <a:p>
            <a:pPr marL="342900" lvl="0" indent="-342900" algn="just" eaLnBrk="0" fontAlgn="base" hangingPunct="0">
              <a:lnSpc>
                <a:spcPct val="100000"/>
              </a:lnSpc>
              <a:spcBef>
                <a:spcPct val="20000"/>
              </a:spcBef>
              <a:spcAft>
                <a:spcPct val="0"/>
              </a:spcAft>
            </a:pPr>
            <a:r>
              <a:rPr lang="es-ES" dirty="0">
                <a:solidFill>
                  <a:prstClr val="black"/>
                </a:solidFill>
                <a:latin typeface="Calibri"/>
              </a:rPr>
              <a:t>Debatir la admisibilidad de las pruebas electrónicas</a:t>
            </a:r>
          </a:p>
          <a:p>
            <a:pPr marL="342900" lvl="0" indent="-342900" algn="just" eaLnBrk="0" fontAlgn="base" hangingPunct="0">
              <a:lnSpc>
                <a:spcPct val="100000"/>
              </a:lnSpc>
              <a:spcBef>
                <a:spcPct val="20000"/>
              </a:spcBef>
              <a:spcAft>
                <a:spcPct val="0"/>
              </a:spcAft>
            </a:pPr>
            <a:r>
              <a:rPr lang="es-ES" dirty="0">
                <a:solidFill>
                  <a:prstClr val="black"/>
                </a:solidFill>
                <a:latin typeface="Calibri"/>
              </a:rPr>
              <a:t>Comparar la "ciencia forense digital" con la ciencia forense tradicional</a:t>
            </a:r>
          </a:p>
          <a:p>
            <a:pPr marL="342900" lvl="0" indent="-342900" algn="just" eaLnBrk="0" fontAlgn="base" hangingPunct="0">
              <a:lnSpc>
                <a:spcPct val="100000"/>
              </a:lnSpc>
              <a:spcBef>
                <a:spcPct val="20000"/>
              </a:spcBef>
              <a:spcAft>
                <a:spcPct val="0"/>
              </a:spcAft>
            </a:pPr>
            <a:r>
              <a:rPr lang="es-ES" dirty="0">
                <a:solidFill>
                  <a:prstClr val="black"/>
                </a:solidFill>
                <a:latin typeface="Calibri"/>
              </a:rPr>
              <a:t>Identificar las cuatro etapas clave de un examen forense digital</a:t>
            </a:r>
          </a:p>
          <a:p>
            <a:pPr marL="0" indent="0">
              <a:buNone/>
            </a:pPr>
            <a:endParaRPr lang="es-ES" dirty="0"/>
          </a:p>
        </p:txBody>
      </p:sp>
      <p:sp>
        <p:nvSpPr>
          <p:cNvPr id="3" name="Slide Number Placeholder 2"/>
          <p:cNvSpPr>
            <a:spLocks noGrp="1"/>
          </p:cNvSpPr>
          <p:nvPr>
            <p:ph type="sldNum" sz="quarter" idx="10"/>
          </p:nvPr>
        </p:nvSpPr>
        <p:spPr/>
        <p:txBody>
          <a:bodyPr/>
          <a:lstStyle/>
          <a:p>
            <a:fld id="{49C04F3A-82BD-4011-AADB-1F79FD7DF4BC}" type="slidenum">
              <a:rPr lang="en-GB" smtClean="0"/>
              <a:pPr/>
              <a:t>4</a:t>
            </a:fld>
            <a:endParaRPr lang="es-ES" dirty="0"/>
          </a:p>
        </p:txBody>
      </p:sp>
      <p:sp>
        <p:nvSpPr>
          <p:cNvPr id="4" name="Text Placeholder 3"/>
          <p:cNvSpPr>
            <a:spLocks noGrp="1"/>
          </p:cNvSpPr>
          <p:nvPr>
            <p:ph type="body" sz="quarter" idx="11"/>
          </p:nvPr>
        </p:nvSpPr>
        <p:spPr/>
        <p:txBody>
          <a:bodyPr/>
          <a:lstStyle/>
          <a:p>
            <a:endParaRPr lang="es-ES" dirty="0">
              <a:latin typeface="Verdana" charset="0"/>
              <a:cs typeface="Verdana" charset="0"/>
            </a:endParaRPr>
          </a:p>
          <a:p>
            <a:r>
              <a:rPr lang="es-ES" dirty="0">
                <a:latin typeface="Verdana" charset="0"/>
              </a:rPr>
              <a:t>Objetivos de la sesión</a:t>
            </a:r>
            <a:endParaRPr lang="es-ES" sz="2000" dirty="0">
              <a:latin typeface="Verdana" charset="0"/>
              <a:cs typeface="Verdana" charset="0"/>
            </a:endParaRPr>
          </a:p>
          <a:p>
            <a:endParaRPr lang="es-ES" dirty="0"/>
          </a:p>
        </p:txBody>
      </p:sp>
    </p:spTree>
    <p:extLst>
      <p:ext uri="{BB962C8B-B14F-4D97-AF65-F5344CB8AC3E}">
        <p14:creationId xmlns:p14="http://schemas.microsoft.com/office/powerpoint/2010/main" val="9623910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Para llevar al lugar del delito</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r>
              <a:rPr lang="es-ES" sz="2400" dirty="0"/>
              <a:t>Herramientas y equipos</a:t>
            </a:r>
          </a:p>
          <a:p>
            <a:pPr lvl="1"/>
            <a:r>
              <a:rPr lang="es-ES" sz="2400" dirty="0"/>
              <a:t>los cambios en la tecnología dictarán lo que se necesita</a:t>
            </a:r>
          </a:p>
          <a:p>
            <a:pPr lvl="1"/>
            <a:r>
              <a:rPr lang="es-ES" sz="2400" dirty="0"/>
              <a:t>guantes</a:t>
            </a:r>
          </a:p>
          <a:p>
            <a:r>
              <a:rPr lang="es-ES" sz="2400" dirty="0"/>
              <a:t>Documentos de registro apropiados</a:t>
            </a:r>
          </a:p>
          <a:p>
            <a:pPr lvl="1"/>
            <a:r>
              <a:rPr lang="es-ES" sz="2400" dirty="0"/>
              <a:t>registros, etiquetas, cinta adhesiva, etiquetas, formularios, guantes, etc.</a:t>
            </a:r>
          </a:p>
          <a:p>
            <a:r>
              <a:rPr lang="es-ES" sz="2400" dirty="0"/>
              <a:t>Cámara (foto y vídeo)</a:t>
            </a:r>
          </a:p>
          <a:p>
            <a:r>
              <a:rPr lang="es-ES" sz="2400" dirty="0"/>
              <a:t>Cajas, bolsas, plástico de burbujas, bridas para cables, bolsas para pruebas</a:t>
            </a:r>
          </a:p>
          <a:p>
            <a:pPr lvl="1"/>
            <a:r>
              <a:rPr lang="es-ES" sz="2400" dirty="0"/>
              <a:t>Bolsas de </a:t>
            </a:r>
            <a:r>
              <a:rPr lang="es-ES" sz="2400" dirty="0" err="1"/>
              <a:t>faraday</a:t>
            </a:r>
            <a:endParaRPr lang="es-ES" sz="2400" dirty="0"/>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B192569C-EA32-44DF-8087-FB6EE31722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3665194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963168" y="190500"/>
            <a:ext cx="807288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dirty="0">
                <a:solidFill>
                  <a:schemeClr val="bg1"/>
                </a:solidFill>
                <a:latin typeface="Verdana" charset="0"/>
              </a:rPr>
              <a:t>Para llevar al lugar del delito (análisis forense en vivo)</a:t>
            </a:r>
            <a:endParaRPr lang="es-ES"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endParaRPr lang="es-ES" dirty="0">
              <a:ea typeface="Verdana" panose="020B0604030504040204" pitchFamily="34" charset="0"/>
            </a:endParaRPr>
          </a:p>
          <a:p>
            <a:r>
              <a:rPr lang="es-ES" dirty="0"/>
              <a:t>Ordenador portátil (con herramientas forenses estándar)</a:t>
            </a:r>
          </a:p>
          <a:p>
            <a:r>
              <a:rPr lang="es-ES" dirty="0"/>
              <a:t>Cables de red</a:t>
            </a:r>
          </a:p>
          <a:p>
            <a:r>
              <a:rPr lang="es-ES" dirty="0"/>
              <a:t>Discos duros (alta capacidad)</a:t>
            </a:r>
          </a:p>
          <a:p>
            <a:r>
              <a:rPr lang="es-ES" dirty="0"/>
              <a:t>Bloqueadores de escritura por hardware</a:t>
            </a:r>
          </a:p>
          <a:p>
            <a:r>
              <a:rPr lang="es-ES" dirty="0"/>
              <a:t>Medio de arranque forense (DVD/USB)</a:t>
            </a:r>
          </a:p>
          <a:p>
            <a:r>
              <a:rPr lang="es-ES" dirty="0"/>
              <a:t>Herramientas para datos en vivo</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14B2575E-77A9-4789-A6D9-1B831D07CA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3854004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Aseguramiento del lugar del delito</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3581400"/>
            <a:ext cx="8640960" cy="2871936"/>
          </a:xfrm>
        </p:spPr>
        <p:txBody>
          <a:bodyPr/>
          <a:lstStyle/>
          <a:p>
            <a:r>
              <a:rPr lang="es-ES"/>
              <a:t>Seguridad de las personas</a:t>
            </a:r>
          </a:p>
          <a:p>
            <a:r>
              <a:rPr lang="es-ES"/>
              <a:t>Integridad de las pruebas</a:t>
            </a:r>
          </a:p>
          <a:p>
            <a:pPr lvl="1"/>
            <a:r>
              <a:rPr lang="es-ES"/>
              <a:t>Las pruebas electrónicas se pueden alterar, borrar o destruir fácilmente</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4" descr="C:\Users\User\Dropbox\COE - Personal\Session 1.3.3 Search and Seizure\Photos\stop.jpg">
            <a:extLst>
              <a:ext uri="{FF2B5EF4-FFF2-40B4-BE49-F238E27FC236}">
                <a16:creationId xmlns:a16="http://schemas.microsoft.com/office/drawing/2014/main" id="{6CA17B8C-48B8-4E6C-9176-DC1BD0A166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0349" y="1340683"/>
            <a:ext cx="1983301" cy="199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73A8E0B-E1E2-4465-BFDE-F439E208B8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2788213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Aseguramiento del lugar del delito</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r>
              <a:rPr lang="es-ES" sz="2600" dirty="0"/>
              <a:t>Seguir la política jurisdiccional</a:t>
            </a:r>
          </a:p>
          <a:p>
            <a:r>
              <a:rPr lang="es-ES" sz="2600" dirty="0"/>
              <a:t>Alejar a la gente </a:t>
            </a:r>
          </a:p>
          <a:p>
            <a:pPr lvl="1"/>
            <a:r>
              <a:rPr lang="es-ES" sz="2600" dirty="0"/>
              <a:t>de ordenadores y dispositivos</a:t>
            </a:r>
          </a:p>
          <a:p>
            <a:r>
              <a:rPr lang="es-ES" sz="2600" dirty="0"/>
              <a:t>Asegurar los dispositivos (incluidos los personales y los portátiles)</a:t>
            </a:r>
          </a:p>
          <a:p>
            <a:r>
              <a:rPr lang="es-ES" sz="2600" dirty="0"/>
              <a:t>Rechazar la ayuda de personas no autorizadas</a:t>
            </a:r>
          </a:p>
          <a:p>
            <a:r>
              <a:rPr lang="es-ES" sz="2600" dirty="0"/>
              <a:t>Dejar el dispositivo apagado si ya está apagado</a:t>
            </a:r>
          </a:p>
          <a:p>
            <a:r>
              <a:rPr lang="es-ES" sz="2600" dirty="0"/>
              <a:t>Comprobar el estado del dispositivo</a:t>
            </a:r>
          </a:p>
          <a:p>
            <a:r>
              <a:rPr lang="es-ES" sz="2600" dirty="0"/>
              <a:t>Proteger los datos volátiles</a:t>
            </a:r>
          </a:p>
          <a:p>
            <a:r>
              <a:rPr lang="es-ES" sz="2600" dirty="0"/>
              <a:t>Identificar los dispositivos - que deben retirarse y dejarse</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F73A8E0B-E1E2-4465-BFDE-F439E208B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5925312"/>
            <a:ext cx="2004442" cy="595418"/>
          </a:xfrm>
          <a:prstGeom prst="rect">
            <a:avLst/>
          </a:prstGeom>
        </p:spPr>
      </p:pic>
    </p:spTree>
    <p:extLst>
      <p:ext uri="{BB962C8B-B14F-4D97-AF65-F5344CB8AC3E}">
        <p14:creationId xmlns:p14="http://schemas.microsoft.com/office/powerpoint/2010/main" val="254195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Aseguramiento del lugar del delito</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endParaRPr lang="es-ES" dirty="0">
              <a:ea typeface="Verdana" panose="020B0604030504040204" pitchFamily="34" charset="0"/>
            </a:endParaRPr>
          </a:p>
          <a:p>
            <a:r>
              <a:rPr lang="es-ES"/>
              <a:t>Priorizar las pruebas electrónicas y las pruebas forenses</a:t>
            </a:r>
          </a:p>
          <a:p>
            <a:r>
              <a:rPr lang="es-ES"/>
              <a:t>Buscar otros materiales no electrónicos</a:t>
            </a:r>
          </a:p>
          <a:p>
            <a:pPr lvl="1"/>
            <a:r>
              <a:rPr lang="es-ES"/>
              <a:t>Contraseñas, notas, manuales, impresiones, fotos</a:t>
            </a:r>
          </a:p>
          <a:p>
            <a:r>
              <a:rPr lang="es-ES"/>
              <a:t>Fotografía/vídeo in situ (con todos los detalles)</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F73A8E0B-E1E2-4465-BFDE-F439E208B8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5130" y="5378193"/>
            <a:ext cx="1979712" cy="1142537"/>
          </a:xfrm>
          <a:prstGeom prst="rect">
            <a:avLst/>
          </a:prstGeom>
        </p:spPr>
      </p:pic>
    </p:spTree>
    <p:extLst>
      <p:ext uri="{BB962C8B-B14F-4D97-AF65-F5344CB8AC3E}">
        <p14:creationId xmlns:p14="http://schemas.microsoft.com/office/powerpoint/2010/main" val="147731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Documentación del lugar del delito</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r>
              <a:rPr lang="es-ES" sz="2600" dirty="0"/>
              <a:t>Esquema</a:t>
            </a:r>
          </a:p>
          <a:p>
            <a:r>
              <a:rPr lang="es-ES" sz="2600" dirty="0"/>
              <a:t>Fotografiar/grabar todo el lugar</a:t>
            </a:r>
          </a:p>
          <a:p>
            <a:pPr lvl="1"/>
            <a:r>
              <a:rPr lang="es-ES" sz="2600" dirty="0"/>
              <a:t>Fotografía específica de dispositivos a modo de referencia</a:t>
            </a:r>
          </a:p>
          <a:p>
            <a:r>
              <a:rPr lang="es-ES" sz="2600" dirty="0"/>
              <a:t>Detallar todos los dispositivos - si están encendidos o apagados</a:t>
            </a:r>
          </a:p>
          <a:p>
            <a:r>
              <a:rPr lang="es-ES" sz="2600" dirty="0"/>
              <a:t>Conexiones y etiquetar puertos</a:t>
            </a:r>
          </a:p>
          <a:p>
            <a:r>
              <a:rPr lang="es-ES" sz="2600" dirty="0"/>
              <a:t>Estado de la pantalla - si está activada (fotografiar y grabar)</a:t>
            </a:r>
          </a:p>
          <a:p>
            <a:r>
              <a:rPr lang="es-ES" sz="2600" dirty="0"/>
              <a:t>Se deben documentar todas las acciones que se lleven a cabo</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2" descr="C:\Users\Lemon\Desktop\BackUp\COE Training\Photos\documenting.jpg">
            <a:extLst>
              <a:ext uri="{FF2B5EF4-FFF2-40B4-BE49-F238E27FC236}">
                <a16:creationId xmlns:a16="http://schemas.microsoft.com/office/drawing/2014/main" id="{BFAD447E-C8E8-4C84-9BB1-AABC667DF3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96" b="18363"/>
          <a:stretch/>
        </p:blipFill>
        <p:spPr bwMode="auto">
          <a:xfrm>
            <a:off x="7308304" y="5327767"/>
            <a:ext cx="1763688" cy="119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677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Personas/Entrevistas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r>
              <a:rPr lang="es-ES" sz="2600" dirty="0"/>
              <a:t>Realizadas en el marco de la legislación/política nacional</a:t>
            </a:r>
          </a:p>
          <a:p>
            <a:r>
              <a:rPr lang="es-ES" sz="2600" dirty="0"/>
              <a:t>Identificar a las personas presentes</a:t>
            </a:r>
          </a:p>
          <a:p>
            <a:pPr lvl="1">
              <a:buFont typeface="Wingdings" panose="05000000000000000000" pitchFamily="2" charset="2"/>
              <a:buChar char="Ø"/>
            </a:pPr>
            <a:r>
              <a:rPr lang="es-ES" sz="2600" dirty="0"/>
              <a:t>registrar los detalles, las horas de entrada, etc.</a:t>
            </a:r>
          </a:p>
          <a:p>
            <a:r>
              <a:rPr lang="es-ES" sz="2600" dirty="0"/>
              <a:t>Puede ser de utilidad –</a:t>
            </a:r>
          </a:p>
          <a:p>
            <a:pPr lvl="1">
              <a:buFont typeface="Wingdings" panose="05000000000000000000" pitchFamily="2" charset="2"/>
              <a:buChar char="Ø"/>
            </a:pPr>
            <a:r>
              <a:rPr lang="es-ES" sz="2600" dirty="0"/>
              <a:t>finalidad del dispositivo, propietario, usuario, nombres de usuario, información de la cuenta, documentación</a:t>
            </a:r>
          </a:p>
          <a:p>
            <a:pPr lvl="1">
              <a:buFont typeface="Wingdings" panose="05000000000000000000" pitchFamily="2" charset="2"/>
              <a:buChar char="Ø"/>
            </a:pPr>
            <a:r>
              <a:rPr lang="es-ES" sz="2600" dirty="0"/>
              <a:t>contraseñas (dispositivos, servidores, cifrado)</a:t>
            </a:r>
          </a:p>
          <a:p>
            <a:pPr lvl="1">
              <a:buFont typeface="Wingdings" panose="05000000000000000000" pitchFamily="2" charset="2"/>
              <a:buChar char="Ø"/>
            </a:pPr>
            <a:r>
              <a:rPr lang="es-ES" sz="2600" dirty="0"/>
              <a:t>detalles sobre el almacenamiento externo</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D4C7EE2B-7305-4068-9639-0CCFF7BFB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6100" y="5733257"/>
            <a:ext cx="3779875" cy="787474"/>
          </a:xfrm>
          <a:prstGeom prst="rect">
            <a:avLst/>
          </a:prstGeom>
        </p:spPr>
      </p:pic>
    </p:spTree>
    <p:extLst>
      <p:ext uri="{BB962C8B-B14F-4D97-AF65-F5344CB8AC3E}">
        <p14:creationId xmlns:p14="http://schemas.microsoft.com/office/powerpoint/2010/main" val="371454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dirty="0">
                <a:solidFill>
                  <a:schemeClr val="bg1"/>
                </a:solidFill>
                <a:latin typeface="Verdana" charset="0"/>
              </a:rPr>
              <a:t>Ejemplos de lugares de comisión de delitos</a:t>
            </a:r>
            <a:endParaRPr lang="es-ES"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Grafik 13">
            <a:extLst>
              <a:ext uri="{FF2B5EF4-FFF2-40B4-BE49-F238E27FC236}">
                <a16:creationId xmlns:a16="http://schemas.microsoft.com/office/drawing/2014/main" id="{A96244F8-6C35-41B2-B555-FDA4C29BA1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595" t="4359" r="1274" b="2637"/>
          <a:stretch>
            <a:fillRect/>
          </a:stretch>
        </p:blipFill>
        <p:spPr bwMode="auto">
          <a:xfrm>
            <a:off x="728700" y="1227266"/>
            <a:ext cx="7686600" cy="5083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14245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dirty="0">
                <a:solidFill>
                  <a:schemeClr val="bg1"/>
                </a:solidFill>
                <a:latin typeface="Verdana" charset="0"/>
              </a:rPr>
              <a:t>Ejemplos de lugares de comisión de delitos</a:t>
            </a:r>
            <a:endParaRPr lang="es-ES"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Grafik 335">
            <a:extLst>
              <a:ext uri="{FF2B5EF4-FFF2-40B4-BE49-F238E27FC236}">
                <a16:creationId xmlns:a16="http://schemas.microsoft.com/office/drawing/2014/main" id="{8500DED8-359E-4EC1-BDBC-FC33F61FCF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1395994"/>
            <a:ext cx="7128792" cy="4896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80880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Manejo de los dispositivos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endParaRPr lang="es-ES" b="1" dirty="0">
              <a:solidFill>
                <a:srgbClr val="0070C0"/>
              </a:solidFill>
            </a:endParaRPr>
          </a:p>
          <a:p>
            <a:pPr marL="0" indent="0">
              <a:buNone/>
            </a:pPr>
            <a:r>
              <a:rPr lang="es-ES" b="1" dirty="0">
                <a:solidFill>
                  <a:srgbClr val="0070C0"/>
                </a:solidFill>
              </a:rPr>
              <a:t>Caso A - El ordenador está apagado</a:t>
            </a:r>
          </a:p>
          <a:p>
            <a:r>
              <a:rPr lang="es-ES"/>
              <a:t>No encenderlo</a:t>
            </a:r>
          </a:p>
          <a:p>
            <a:pPr lvl="1"/>
            <a:r>
              <a:rPr lang="es-ES"/>
              <a:t>Asegurar, fotografiar, desmontar</a:t>
            </a:r>
          </a:p>
          <a:p>
            <a:r>
              <a:rPr lang="es-ES"/>
              <a:t>Si se trata de un dispositivo portátil, retirar también la batería</a:t>
            </a:r>
          </a:p>
          <a:p>
            <a:pPr marL="0" indent="0" algn="ctr">
              <a:buNone/>
            </a:pPr>
            <a:endParaRPr lang="es-ES" b="1" dirty="0">
              <a:ea typeface="Verdana" panose="020B0604030504040204" pitchFamily="34" charset="0"/>
            </a:endParaRPr>
          </a:p>
          <a:p>
            <a:pPr marL="0" indent="0" algn="ctr">
              <a:buNone/>
            </a:pPr>
            <a:r>
              <a:rPr lang="es-ES" b="1" dirty="0"/>
              <a:t>Mayores posibilidades de cumplir </a:t>
            </a:r>
          </a:p>
          <a:p>
            <a:pPr marL="0" indent="0" algn="ctr">
              <a:buNone/>
            </a:pPr>
            <a:r>
              <a:rPr lang="es-ES" b="1" dirty="0"/>
              <a:t>con el Principio 1</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Bild 2">
            <a:extLst>
              <a:ext uri="{FF2B5EF4-FFF2-40B4-BE49-F238E27FC236}">
                <a16:creationId xmlns:a16="http://schemas.microsoft.com/office/drawing/2014/main" id="{D5C9CDBF-093F-4474-9634-68181BCC806F}"/>
              </a:ext>
            </a:extLst>
          </p:cNvPr>
          <p:cNvPicPr>
            <a:picLocks noChangeAspect="1"/>
          </p:cNvPicPr>
          <p:nvPr/>
        </p:nvPicPr>
        <p:blipFill rotWithShape="1">
          <a:blip r:embed="rId4"/>
          <a:srcRect t="1" b="470"/>
          <a:stretch/>
        </p:blipFill>
        <p:spPr>
          <a:xfrm>
            <a:off x="7546848" y="5323475"/>
            <a:ext cx="1597152" cy="1197256"/>
          </a:xfrm>
          <a:prstGeom prst="rect">
            <a:avLst/>
          </a:prstGeom>
          <a:effectLst/>
        </p:spPr>
      </p:pic>
    </p:spTree>
    <p:extLst>
      <p:ext uri="{BB962C8B-B14F-4D97-AF65-F5344CB8AC3E}">
        <p14:creationId xmlns:p14="http://schemas.microsoft.com/office/powerpoint/2010/main" val="74132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z="3200" dirty="0">
                <a:latin typeface="+mn-lt"/>
              </a:rPr>
              <a:t>¿Qué son las "pruebas electrónicas"?</a:t>
            </a:r>
          </a:p>
        </p:txBody>
      </p:sp>
      <p:sp>
        <p:nvSpPr>
          <p:cNvPr id="3" name="Text Placeholder 2"/>
          <p:cNvSpPr>
            <a:spLocks noGrp="1"/>
          </p:cNvSpPr>
          <p:nvPr>
            <p:ph type="body" idx="1"/>
          </p:nvPr>
        </p:nvSpPr>
        <p:spPr/>
        <p:txBody>
          <a:bodyPr/>
          <a:lstStyle/>
          <a:p>
            <a:r>
              <a:rPr lang="es-ES"/>
              <a:t>Pruebas digitales y electrónicas</a:t>
            </a:r>
          </a:p>
          <a:p>
            <a:endParaRPr lang="es-ES" dirty="0"/>
          </a:p>
        </p:txBody>
      </p:sp>
      <p:sp>
        <p:nvSpPr>
          <p:cNvPr id="4" name="Slide Number Placeholder 3"/>
          <p:cNvSpPr>
            <a:spLocks noGrp="1"/>
          </p:cNvSpPr>
          <p:nvPr>
            <p:ph type="sldNum" sz="quarter" idx="10"/>
          </p:nvPr>
        </p:nvSpPr>
        <p:spPr/>
        <p:txBody>
          <a:bodyPr/>
          <a:lstStyle/>
          <a:p>
            <a:fld id="{49C04F3A-82BD-4011-AADB-1F79FD7DF4BC}" type="slidenum">
              <a:rPr lang="en-GB" smtClean="0"/>
              <a:pPr/>
              <a:t>5</a:t>
            </a:fld>
            <a:endParaRPr lang="es-ES" dirty="0"/>
          </a:p>
        </p:txBody>
      </p:sp>
      <p:sp>
        <p:nvSpPr>
          <p:cNvPr id="5" name="Text Placeholder 4"/>
          <p:cNvSpPr>
            <a:spLocks noGrp="1"/>
          </p:cNvSpPr>
          <p:nvPr>
            <p:ph type="body" sz="quarter" idx="11"/>
          </p:nvPr>
        </p:nvSpPr>
        <p:spPr/>
        <p:txBody>
          <a:bodyPr>
            <a:normAutofit lnSpcReduction="10000"/>
          </a:bodyPr>
          <a:lstStyle/>
          <a:p>
            <a:endParaRPr lang="es-ES" dirty="0">
              <a:latin typeface="Verdana" charset="0"/>
              <a:cs typeface="Verdana" charset="0"/>
            </a:endParaRPr>
          </a:p>
          <a:p>
            <a:r>
              <a:rPr lang="es-ES" dirty="0">
                <a:latin typeface="Verdana" charset="0"/>
              </a:rPr>
              <a:t>Sección 1</a:t>
            </a:r>
            <a:endParaRPr lang="es-ES" sz="2000" dirty="0">
              <a:latin typeface="Verdana" charset="0"/>
              <a:cs typeface="Verdana" charset="0"/>
            </a:endParaRPr>
          </a:p>
          <a:p>
            <a:endParaRPr lang="es-ES" dirty="0"/>
          </a:p>
        </p:txBody>
      </p:sp>
    </p:spTree>
    <p:extLst>
      <p:ext uri="{BB962C8B-B14F-4D97-AF65-F5344CB8AC3E}">
        <p14:creationId xmlns:p14="http://schemas.microsoft.com/office/powerpoint/2010/main" val="25681892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Manejo de los dispositivos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endParaRPr lang="es-ES" b="1" dirty="0">
              <a:solidFill>
                <a:srgbClr val="0070C0"/>
              </a:solidFill>
            </a:endParaRPr>
          </a:p>
          <a:p>
            <a:pPr marL="0" indent="0">
              <a:buNone/>
            </a:pPr>
            <a:r>
              <a:rPr lang="es-ES" b="1" dirty="0">
                <a:solidFill>
                  <a:srgbClr val="0070C0"/>
                </a:solidFill>
              </a:rPr>
              <a:t>Caso B - El ordenador está encendido</a:t>
            </a:r>
          </a:p>
          <a:p>
            <a:r>
              <a:rPr lang="es-ES" dirty="0"/>
              <a:t>No apagarlo</a:t>
            </a:r>
          </a:p>
          <a:p>
            <a:pPr lvl="1"/>
            <a:r>
              <a:rPr lang="es-ES" dirty="0"/>
              <a:t>Asegurar, fotografiar, evaluar</a:t>
            </a:r>
          </a:p>
          <a:p>
            <a:r>
              <a:rPr lang="es-ES" dirty="0"/>
              <a:t>Intervención de un especialista</a:t>
            </a:r>
          </a:p>
          <a:p>
            <a:r>
              <a:rPr lang="es-ES" dirty="0"/>
              <a:t>Considerar la recopilación de ‘datos en vivo’</a:t>
            </a:r>
          </a:p>
          <a:p>
            <a:pPr marL="0" indent="0" algn="ctr">
              <a:buNone/>
            </a:pPr>
            <a:endParaRPr lang="es-ES" b="1" dirty="0">
              <a:ea typeface="Verdana" panose="020B0604030504040204" pitchFamily="34" charset="0"/>
            </a:endParaRPr>
          </a:p>
          <a:p>
            <a:pPr marL="0" indent="0" algn="ctr">
              <a:buNone/>
            </a:pPr>
            <a:r>
              <a:rPr lang="es-ES" b="1" dirty="0"/>
              <a:t>Menores posibilidades de cumplir </a:t>
            </a:r>
          </a:p>
          <a:p>
            <a:pPr marL="0" indent="0" algn="ctr">
              <a:buNone/>
            </a:pPr>
            <a:r>
              <a:rPr lang="es-ES" b="1" dirty="0"/>
              <a:t>con el Principio 1</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Bild 2">
            <a:extLst>
              <a:ext uri="{FF2B5EF4-FFF2-40B4-BE49-F238E27FC236}">
                <a16:creationId xmlns:a16="http://schemas.microsoft.com/office/drawing/2014/main" id="{D5C9CDBF-093F-4474-9634-68181BCC806F}"/>
              </a:ext>
            </a:extLst>
          </p:cNvPr>
          <p:cNvPicPr>
            <a:picLocks noChangeAspect="1"/>
          </p:cNvPicPr>
          <p:nvPr/>
        </p:nvPicPr>
        <p:blipFill rotWithShape="1">
          <a:blip r:embed="rId4"/>
          <a:srcRect t="1" b="470"/>
          <a:stretch/>
        </p:blipFill>
        <p:spPr>
          <a:xfrm>
            <a:off x="7498080" y="5323475"/>
            <a:ext cx="1645920" cy="1197256"/>
          </a:xfrm>
          <a:prstGeom prst="rect">
            <a:avLst/>
          </a:prstGeom>
          <a:effectLst/>
        </p:spPr>
      </p:pic>
    </p:spTree>
    <p:extLst>
      <p:ext uri="{BB962C8B-B14F-4D97-AF65-F5344CB8AC3E}">
        <p14:creationId xmlns:p14="http://schemas.microsoft.com/office/powerpoint/2010/main" val="155449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Manejo de los dispositivos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endParaRPr lang="es-ES" b="1" dirty="0">
              <a:solidFill>
                <a:srgbClr val="0070C0"/>
              </a:solidFill>
            </a:endParaRPr>
          </a:p>
          <a:p>
            <a:pPr marL="0" indent="0">
              <a:buNone/>
            </a:pPr>
            <a:r>
              <a:rPr lang="es-ES" b="1" dirty="0">
                <a:solidFill>
                  <a:srgbClr val="0070C0"/>
                </a:solidFill>
              </a:rPr>
              <a:t>Caso C - No se puede determinar</a:t>
            </a:r>
          </a:p>
          <a:p>
            <a:r>
              <a:rPr lang="es-ES"/>
              <a:t>Suponer que está apagado</a:t>
            </a:r>
          </a:p>
          <a:p>
            <a:r>
              <a:rPr lang="es-ES"/>
              <a:t>Quitar la fuente de alimentación</a:t>
            </a:r>
          </a:p>
          <a:p>
            <a:pPr lvl="1"/>
            <a:r>
              <a:rPr lang="es-ES"/>
              <a:t>Asegurar, fotografiar, desmontar</a:t>
            </a:r>
          </a:p>
          <a:p>
            <a:pPr marL="0" indent="0">
              <a:buNone/>
            </a:pPr>
            <a:endParaRPr lang="es-ES" dirty="0">
              <a:ea typeface="Verdana" panose="020B0604030504040204" pitchFamily="34" charset="0"/>
            </a:endParaRPr>
          </a:p>
          <a:p>
            <a:pPr marL="0" indent="0" algn="ctr">
              <a:buNone/>
            </a:pPr>
            <a:r>
              <a:rPr lang="es-ES" b="1" dirty="0"/>
              <a:t>Algunas posibilidades de cumplir </a:t>
            </a:r>
          </a:p>
          <a:p>
            <a:pPr marL="0" indent="0" algn="ctr">
              <a:buNone/>
            </a:pPr>
            <a:r>
              <a:rPr lang="es-ES" b="1" dirty="0"/>
              <a:t>con el Principio 1</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Bild 2">
            <a:extLst>
              <a:ext uri="{FF2B5EF4-FFF2-40B4-BE49-F238E27FC236}">
                <a16:creationId xmlns:a16="http://schemas.microsoft.com/office/drawing/2014/main" id="{D5C9CDBF-093F-4474-9634-68181BCC806F}"/>
              </a:ext>
            </a:extLst>
          </p:cNvPr>
          <p:cNvPicPr>
            <a:picLocks noChangeAspect="1"/>
          </p:cNvPicPr>
          <p:nvPr/>
        </p:nvPicPr>
        <p:blipFill rotWithShape="1">
          <a:blip r:embed="rId4"/>
          <a:srcRect t="1" b="470"/>
          <a:stretch/>
        </p:blipFill>
        <p:spPr>
          <a:xfrm>
            <a:off x="7331113" y="5323475"/>
            <a:ext cx="1812887" cy="1197256"/>
          </a:xfrm>
          <a:prstGeom prst="rect">
            <a:avLst/>
          </a:prstGeom>
          <a:effectLst/>
        </p:spPr>
      </p:pic>
    </p:spTree>
    <p:extLst>
      <p:ext uri="{BB962C8B-B14F-4D97-AF65-F5344CB8AC3E}">
        <p14:creationId xmlns:p14="http://schemas.microsoft.com/office/powerpoint/2010/main" val="1343082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Redes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r>
              <a:rPr lang="es-ES"/>
              <a:t>Contactar con un especialista</a:t>
            </a:r>
          </a:p>
          <a:p>
            <a:pPr marL="0" indent="0">
              <a:buNone/>
            </a:pPr>
            <a:endParaRPr lang="es-ES" dirty="0">
              <a:ea typeface="Verdana" panose="020B0604030504040204" pitchFamily="34" charset="0"/>
            </a:endParaRPr>
          </a:p>
          <a:p>
            <a:pPr lvl="1">
              <a:buFont typeface="Wingdings" panose="05000000000000000000" pitchFamily="2" charset="2"/>
              <a:buChar char="Ø"/>
            </a:pPr>
            <a:r>
              <a:rPr lang="es-ES"/>
              <a:t>Buscar varios ordenadores</a:t>
            </a:r>
          </a:p>
          <a:p>
            <a:pPr lvl="1">
              <a:buFont typeface="Wingdings" panose="05000000000000000000" pitchFamily="2" charset="2"/>
              <a:buChar char="Ø"/>
            </a:pPr>
            <a:r>
              <a:rPr lang="es-ES"/>
              <a:t>Servidor central</a:t>
            </a:r>
          </a:p>
          <a:p>
            <a:pPr lvl="1">
              <a:buFont typeface="Wingdings" panose="05000000000000000000" pitchFamily="2" charset="2"/>
              <a:buChar char="Ø"/>
            </a:pPr>
            <a:r>
              <a:rPr lang="es-ES"/>
              <a:t>Cableado</a:t>
            </a:r>
          </a:p>
          <a:p>
            <a:pPr lvl="1">
              <a:buFont typeface="Wingdings" panose="05000000000000000000" pitchFamily="2" charset="2"/>
              <a:buChar char="Ø"/>
            </a:pPr>
            <a:r>
              <a:rPr lang="es-ES"/>
              <a:t>Enrutador</a:t>
            </a:r>
          </a:p>
          <a:p>
            <a:pPr lvl="1">
              <a:buFont typeface="Wingdings" panose="05000000000000000000" pitchFamily="2" charset="2"/>
              <a:buChar char="Ø"/>
            </a:pPr>
            <a:r>
              <a:rPr lang="es-ES"/>
              <a:t>Puede ser en cualquier otro lugar</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Grafik 337">
            <a:extLst>
              <a:ext uri="{FF2B5EF4-FFF2-40B4-BE49-F238E27FC236}">
                <a16:creationId xmlns:a16="http://schemas.microsoft.com/office/drawing/2014/main" id="{CA7596EB-6A12-4171-B308-0F64C2BEFA83}"/>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132576" y="3276600"/>
            <a:ext cx="2903474" cy="3218786"/>
          </a:xfrm>
          <a:prstGeom prst="rect">
            <a:avLst/>
          </a:prstGeom>
          <a:noFill/>
          <a:ln>
            <a:noFill/>
          </a:ln>
        </p:spPr>
      </p:pic>
    </p:spTree>
    <p:extLst>
      <p:ext uri="{BB962C8B-B14F-4D97-AF65-F5344CB8AC3E}">
        <p14:creationId xmlns:p14="http://schemas.microsoft.com/office/powerpoint/2010/main" val="4059594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Móviles/Smartphones/Tablets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r>
              <a:rPr lang="es-ES" sz="1800" b="1" dirty="0">
                <a:solidFill>
                  <a:srgbClr val="0070C0"/>
                </a:solidFill>
              </a:rPr>
              <a:t>Si están encendidos</a:t>
            </a:r>
          </a:p>
          <a:p>
            <a:pPr lvl="1">
              <a:buFont typeface="Wingdings" panose="05000000000000000000" pitchFamily="2" charset="2"/>
              <a:buChar char="Ø"/>
            </a:pPr>
            <a:r>
              <a:rPr lang="es-ES" sz="1800" dirty="0"/>
              <a:t>No apagarlos</a:t>
            </a:r>
          </a:p>
          <a:p>
            <a:pPr lvl="1">
              <a:buFont typeface="Wingdings" panose="05000000000000000000" pitchFamily="2" charset="2"/>
              <a:buChar char="Ø"/>
            </a:pPr>
            <a:r>
              <a:rPr lang="es-ES" sz="1800" dirty="0"/>
              <a:t>Documentar la información de la pantalla</a:t>
            </a:r>
          </a:p>
          <a:p>
            <a:pPr lvl="1">
              <a:buFont typeface="Wingdings" panose="05000000000000000000" pitchFamily="2" charset="2"/>
              <a:buChar char="Ø"/>
            </a:pPr>
            <a:r>
              <a:rPr lang="es-ES" sz="1800" dirty="0"/>
              <a:t>Considerar la posibilidad de utilizar la bolsa de </a:t>
            </a:r>
            <a:r>
              <a:rPr lang="es-ES" sz="1800" dirty="0" err="1"/>
              <a:t>faraday</a:t>
            </a:r>
            <a:r>
              <a:rPr lang="es-ES" sz="1800" dirty="0"/>
              <a:t> *</a:t>
            </a:r>
          </a:p>
          <a:p>
            <a:pPr lvl="1">
              <a:buFont typeface="Wingdings" panose="05000000000000000000" pitchFamily="2" charset="2"/>
              <a:buChar char="Ø"/>
            </a:pPr>
            <a:r>
              <a:rPr lang="es-ES" sz="1800" dirty="0"/>
              <a:t>Poner en modo de vuelo *</a:t>
            </a:r>
          </a:p>
          <a:p>
            <a:pPr lvl="1">
              <a:buFont typeface="Wingdings" panose="05000000000000000000" pitchFamily="2" charset="2"/>
              <a:buChar char="Ø"/>
            </a:pPr>
            <a:r>
              <a:rPr lang="es-ES" sz="1800" dirty="0"/>
              <a:t>Considerar la posibilidad de cargarlos</a:t>
            </a:r>
          </a:p>
          <a:p>
            <a:pPr marL="57150" indent="0">
              <a:buNone/>
            </a:pPr>
            <a:r>
              <a:rPr lang="es-ES" sz="1800" b="1" dirty="0">
                <a:solidFill>
                  <a:srgbClr val="0070C0"/>
                </a:solidFill>
              </a:rPr>
              <a:t>Si están apagados</a:t>
            </a:r>
          </a:p>
          <a:p>
            <a:pPr lvl="1">
              <a:buFont typeface="Wingdings" panose="05000000000000000000" pitchFamily="2" charset="2"/>
              <a:buChar char="Ø"/>
            </a:pPr>
            <a:r>
              <a:rPr lang="es-ES" sz="1800" dirty="0"/>
              <a:t>No encenderlos</a:t>
            </a:r>
          </a:p>
          <a:p>
            <a:pPr lvl="1">
              <a:buFont typeface="Wingdings" panose="05000000000000000000" pitchFamily="2" charset="2"/>
              <a:buChar char="Ø"/>
            </a:pPr>
            <a:r>
              <a:rPr lang="es-ES" sz="1800" dirty="0"/>
              <a:t>Confiscar, documentar y presentar</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118">
            <a:extLst>
              <a:ext uri="{FF2B5EF4-FFF2-40B4-BE49-F238E27FC236}">
                <a16:creationId xmlns:a16="http://schemas.microsoft.com/office/drawing/2014/main" id="{74EE88E1-4D82-423C-A5E5-B57CC487DC9C}"/>
              </a:ext>
            </a:extLst>
          </p:cNvPr>
          <p:cNvPicPr>
            <a:picLocks noChangeAspect="1"/>
          </p:cNvPicPr>
          <p:nvPr/>
        </p:nvPicPr>
        <p:blipFill>
          <a:blip r:embed="rId4"/>
          <a:stretch>
            <a:fillRect/>
          </a:stretch>
        </p:blipFill>
        <p:spPr>
          <a:xfrm>
            <a:off x="6714837" y="4299753"/>
            <a:ext cx="2177643" cy="1995566"/>
          </a:xfrm>
          <a:prstGeom prst="rect">
            <a:avLst/>
          </a:prstGeom>
          <a:effectLst/>
        </p:spPr>
      </p:pic>
      <p:pic>
        <p:nvPicPr>
          <p:cNvPr id="3074" name="Picture 2" descr="Opinion: Will Huawei smartphones become the new Lumias ...">
            <a:extLst>
              <a:ext uri="{FF2B5EF4-FFF2-40B4-BE49-F238E27FC236}">
                <a16:creationId xmlns:a16="http://schemas.microsoft.com/office/drawing/2014/main" id="{BBE885FE-1441-44F6-B93D-4816261CE9A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2675" r="31888"/>
          <a:stretch/>
        </p:blipFill>
        <p:spPr bwMode="auto">
          <a:xfrm>
            <a:off x="6935712" y="1402510"/>
            <a:ext cx="1299754" cy="2750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04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Móviles/Smartphones/Tablets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r>
              <a:rPr lang="es-ES" b="1" dirty="0">
                <a:solidFill>
                  <a:srgbClr val="0070C0"/>
                </a:solidFill>
              </a:rPr>
              <a:t>Algunas observaciones</a:t>
            </a:r>
          </a:p>
          <a:p>
            <a:pPr>
              <a:lnSpc>
                <a:spcPct val="250000"/>
              </a:lnSpc>
            </a:pPr>
            <a:r>
              <a:rPr lang="es-ES" dirty="0"/>
              <a:t>Bolsas de </a:t>
            </a:r>
            <a:r>
              <a:rPr lang="es-ES" dirty="0" err="1"/>
              <a:t>faraday</a:t>
            </a:r>
            <a:endParaRPr lang="es-ES" dirty="0"/>
          </a:p>
          <a:p>
            <a:pPr>
              <a:lnSpc>
                <a:spcPct val="250000"/>
              </a:lnSpc>
            </a:pPr>
            <a:r>
              <a:rPr lang="es-ES" dirty="0"/>
              <a:t>Modo de vuelo/avión</a:t>
            </a:r>
          </a:p>
          <a:p>
            <a:endParaRPr lang="es-ES" dirty="0">
              <a:ea typeface="Verdana" panose="020B0604030504040204" pitchFamily="34" charset="0"/>
            </a:endParaRPr>
          </a:p>
          <a:p>
            <a:pPr lvl="1">
              <a:buFont typeface="Wingdings" panose="05000000000000000000" pitchFamily="2" charset="2"/>
              <a:buChar char="Ø"/>
            </a:pPr>
            <a:r>
              <a:rPr lang="es-ES" sz="2000" dirty="0"/>
              <a:t>Mantener un dispositivo encendido puede ser ventajoso para burlar la seguridad</a:t>
            </a:r>
          </a:p>
          <a:p>
            <a:pPr lvl="1">
              <a:buFont typeface="Wingdings" panose="05000000000000000000" pitchFamily="2" charset="2"/>
              <a:buChar char="Ø"/>
            </a:pPr>
            <a:r>
              <a:rPr lang="es-ES" sz="2000" dirty="0"/>
              <a:t>La conexión de red puede permitir cambios/limpieza a distancia</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074" name="Picture 2" descr="Opinion: Will Huawei smartphones become the new Lumias ...">
            <a:extLst>
              <a:ext uri="{FF2B5EF4-FFF2-40B4-BE49-F238E27FC236}">
                <a16:creationId xmlns:a16="http://schemas.microsoft.com/office/drawing/2014/main" id="{BBE885FE-1441-44F6-B93D-4816261CE9A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2675" r="31888"/>
          <a:stretch/>
        </p:blipFill>
        <p:spPr bwMode="auto">
          <a:xfrm>
            <a:off x="6570850" y="1896804"/>
            <a:ext cx="787001" cy="1312401"/>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Mission Darkness™ NeoLok Non-window Faraday Bag for Tablets – MOS ...">
            <a:extLst>
              <a:ext uri="{FF2B5EF4-FFF2-40B4-BE49-F238E27FC236}">
                <a16:creationId xmlns:a16="http://schemas.microsoft.com/office/drawing/2014/main" id="{8E80175B-6150-4033-A8BB-69D8758DF9F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329" b="16573"/>
          <a:stretch/>
        </p:blipFill>
        <p:spPr bwMode="auto">
          <a:xfrm>
            <a:off x="3767328" y="2057078"/>
            <a:ext cx="2055895" cy="1152128"/>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pic>
        <p:nvPicPr>
          <p:cNvPr id="36868" name="Picture 4" descr="Airplane mode no longer needed on European flights | TechRadar">
            <a:extLst>
              <a:ext uri="{FF2B5EF4-FFF2-40B4-BE49-F238E27FC236}">
                <a16:creationId xmlns:a16="http://schemas.microsoft.com/office/drawing/2014/main" id="{D4D4DC47-6FF0-4F88-9AE0-4357692AB5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3535" y="3486834"/>
            <a:ext cx="2448272" cy="1376473"/>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012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86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8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938784" y="190500"/>
            <a:ext cx="80972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2000" dirty="0">
                <a:solidFill>
                  <a:schemeClr val="bg1"/>
                </a:solidFill>
                <a:latin typeface="Verdana" charset="0"/>
              </a:rPr>
              <a:t>Diagrama de flujo de registro y confiscación del CE</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58307A4D-9302-4D5C-90B7-6C4AA5ED3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4266" y="1196752"/>
            <a:ext cx="4250667" cy="5325328"/>
          </a:xfrm>
          <a:prstGeom prst="rect">
            <a:avLst/>
          </a:prstGeom>
        </p:spPr>
      </p:pic>
    </p:spTree>
    <p:extLst>
      <p:ext uri="{BB962C8B-B14F-4D97-AF65-F5344CB8AC3E}">
        <p14:creationId xmlns:p14="http://schemas.microsoft.com/office/powerpoint/2010/main" val="26905655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Análisis forense de datos en vivo</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lgn="just">
              <a:buNone/>
            </a:pPr>
            <a:r>
              <a:rPr lang="es-ES" sz="2800" dirty="0"/>
              <a:t>Se incluye aquí para darlo a conocer</a:t>
            </a:r>
          </a:p>
          <a:p>
            <a:pPr marL="0" indent="0" algn="just">
              <a:buNone/>
            </a:pPr>
            <a:r>
              <a:rPr lang="es-ES" sz="2800" dirty="0"/>
              <a:t>Solo lo realizan personas formadas y cualificadas</a:t>
            </a:r>
          </a:p>
          <a:p>
            <a:pPr marL="0" indent="0" algn="just">
              <a:buNone/>
            </a:pPr>
            <a:r>
              <a:rPr lang="es-ES" sz="2800" dirty="0"/>
              <a:t>Trata los datos </a:t>
            </a:r>
            <a:r>
              <a:rPr lang="es-ES" sz="2800" b="1" dirty="0">
                <a:solidFill>
                  <a:srgbClr val="0070C0"/>
                </a:solidFill>
              </a:rPr>
              <a:t>VOLÁTILES</a:t>
            </a:r>
            <a:r>
              <a:rPr lang="es-ES" sz="2800" dirty="0"/>
              <a:t> de un dispositivo</a:t>
            </a:r>
          </a:p>
          <a:p>
            <a:pPr lvl="1">
              <a:buFont typeface="Wingdings" panose="05000000000000000000" pitchFamily="2" charset="2"/>
              <a:buChar char="Ø"/>
            </a:pPr>
            <a:r>
              <a:rPr lang="es-ES"/>
              <a:t>Antes de que se apague</a:t>
            </a:r>
          </a:p>
          <a:p>
            <a:pPr lvl="1">
              <a:buFont typeface="Wingdings" panose="05000000000000000000" pitchFamily="2" charset="2"/>
              <a:buChar char="Ø"/>
            </a:pPr>
            <a:r>
              <a:rPr lang="es-ES"/>
              <a:t>Información que se perdería (RAM, cachés)</a:t>
            </a:r>
          </a:p>
          <a:p>
            <a:pPr lvl="1">
              <a:buFont typeface="Wingdings" panose="05000000000000000000" pitchFamily="2" charset="2"/>
              <a:buChar char="Ø"/>
            </a:pPr>
            <a:r>
              <a:rPr lang="es-ES"/>
              <a:t>Información que podría utilizarse rápidamente para una entrevista, etc.</a:t>
            </a:r>
          </a:p>
          <a:p>
            <a:pPr marL="57150" indent="0">
              <a:buNone/>
            </a:pPr>
            <a:r>
              <a:rPr lang="es-ES" sz="2400" dirty="0"/>
              <a:t>Ejemplos: cachés (arp, dns), documentos no guardados, procesos en ejecución, contraseñas/claves de cifrado, conexiones de red, información del sistema, usuarios, almacenamiento conectado, datos como binarios almacenados en la RAM</a:t>
            </a:r>
          </a:p>
          <a:p>
            <a:pPr marL="0" indent="0">
              <a:buNone/>
            </a:pPr>
            <a:endParaRPr lang="es-ES"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Content Placeholder 3">
            <a:extLst>
              <a:ext uri="{FF2B5EF4-FFF2-40B4-BE49-F238E27FC236}">
                <a16:creationId xmlns:a16="http://schemas.microsoft.com/office/drawing/2014/main" id="{8DC27631-4B43-4C28-B8D7-9A2C6929A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349434" y="6165303"/>
            <a:ext cx="1706050" cy="35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40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Análisis forense de datos en vivo</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r>
              <a:rPr lang="es-ES" b="1" dirty="0"/>
              <a:t>Dos tipos</a:t>
            </a:r>
          </a:p>
          <a:p>
            <a:r>
              <a:rPr lang="es-ES" sz="2800" b="1" dirty="0">
                <a:solidFill>
                  <a:srgbClr val="0070C0"/>
                </a:solidFill>
              </a:rPr>
              <a:t>Datos volátiles en el dispositivo</a:t>
            </a:r>
          </a:p>
          <a:p>
            <a:pPr lvl="1"/>
            <a:r>
              <a:rPr lang="es-ES" sz="2000" dirty="0"/>
              <a:t>RAM, conexiones de red, cachés, procesos en ejecución, Registro</a:t>
            </a:r>
          </a:p>
          <a:p>
            <a:r>
              <a:rPr lang="es-ES" sz="2800" b="1" dirty="0">
                <a:solidFill>
                  <a:srgbClr val="0070C0"/>
                </a:solidFill>
              </a:rPr>
              <a:t>Datos transitorios</a:t>
            </a:r>
          </a:p>
          <a:p>
            <a:r>
              <a:rPr lang="es-ES" sz="2800" b="1" dirty="0">
                <a:solidFill>
                  <a:srgbClr val="0070C0"/>
                </a:solidFill>
              </a:rPr>
              <a:t>Datos accesibles en el lugar de los hechos</a:t>
            </a:r>
          </a:p>
          <a:p>
            <a:pPr lvl="1"/>
            <a:r>
              <a:rPr lang="es-ES" sz="2000" dirty="0"/>
              <a:t>Volúmenes cifrados montados</a:t>
            </a:r>
          </a:p>
          <a:p>
            <a:pPr lvl="1"/>
            <a:r>
              <a:rPr lang="es-ES" sz="2000" dirty="0"/>
              <a:t>Almacenamiento a distancia, como por ejemplo en la nube (sujeto a las directrices legales)</a:t>
            </a:r>
            <a:endParaRPr lang="es-ES" dirty="0">
              <a:ea typeface="Verdana" panose="020B0604030504040204" pitchFamily="34" charset="0"/>
            </a:endParaRPr>
          </a:p>
          <a:p>
            <a:pPr marL="0" indent="0" algn="ctr">
              <a:buNone/>
            </a:pPr>
            <a:r>
              <a:rPr lang="es-ES" sz="2800" b="1" dirty="0">
                <a:solidFill>
                  <a:srgbClr val="FF0000"/>
                </a:solidFill>
              </a:rPr>
              <a:t>Estos provocarán cambios en virtud del Principio 1</a:t>
            </a:r>
          </a:p>
          <a:p>
            <a:pPr marL="0" indent="0" algn="ctr">
              <a:buNone/>
            </a:pPr>
            <a:r>
              <a:rPr lang="es-ES" sz="2800" b="1" dirty="0">
                <a:solidFill>
                  <a:srgbClr val="FF0000"/>
                </a:solidFill>
              </a:rPr>
              <a:t>y estarán sujetos a un mayor escrutinio</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Content Placeholder 3">
            <a:extLst>
              <a:ext uri="{FF2B5EF4-FFF2-40B4-BE49-F238E27FC236}">
                <a16:creationId xmlns:a16="http://schemas.microsoft.com/office/drawing/2014/main" id="{8DC27631-4B43-4C28-B8D7-9A2C6929A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349434" y="6165303"/>
            <a:ext cx="1706050" cy="35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9475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Análisis forense de datos en vivo</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r>
              <a:rPr lang="es-ES" b="1" dirty="0"/>
              <a:t>Para analizar datos en vivo</a:t>
            </a:r>
          </a:p>
          <a:p>
            <a:r>
              <a:rPr lang="es-ES"/>
              <a:t>Se necesita un especialista con formación específica</a:t>
            </a:r>
          </a:p>
          <a:p>
            <a:r>
              <a:rPr lang="es-ES"/>
              <a:t>Experiencia práctica</a:t>
            </a:r>
          </a:p>
          <a:p>
            <a:r>
              <a:rPr lang="es-ES"/>
              <a:t>Un conjunto de herramientas validadas</a:t>
            </a:r>
          </a:p>
          <a:p>
            <a:pPr marL="0" indent="0">
              <a:buNone/>
            </a:pPr>
            <a:endParaRPr lang="es-ES" dirty="0">
              <a:ea typeface="Verdana" panose="020B0604030504040204" pitchFamily="34" charset="0"/>
            </a:endParaRPr>
          </a:p>
          <a:p>
            <a:pPr marL="0" indent="0">
              <a:buNone/>
            </a:pPr>
            <a:r>
              <a:rPr lang="es-ES" sz="2800" dirty="0"/>
              <a:t>Si no hay nadie disponible para hacerlo, desenchufar de la corriente y perder la oportunidad puede tener más sentido que manipular sin conocimiento -y así corromper las pruebas hasta hacerlas inutilizables-.</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3" name="Content Placeholder 3">
            <a:extLst>
              <a:ext uri="{FF2B5EF4-FFF2-40B4-BE49-F238E27FC236}">
                <a16:creationId xmlns:a16="http://schemas.microsoft.com/office/drawing/2014/main" id="{8DC27631-4B43-4C28-B8D7-9A2C6929A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7349434" y="6165303"/>
            <a:ext cx="1706050" cy="35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330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dirty="0">
                <a:solidFill>
                  <a:schemeClr val="bg1"/>
                </a:solidFill>
                <a:latin typeface="Verdana" charset="0"/>
              </a:rPr>
              <a:t>Diagrama de flujo de datos en vivo del CE</a:t>
            </a:r>
            <a:endParaRPr lang="es-ES"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2" name="Picture 1">
            <a:extLst>
              <a:ext uri="{FF2B5EF4-FFF2-40B4-BE49-F238E27FC236}">
                <a16:creationId xmlns:a16="http://schemas.microsoft.com/office/drawing/2014/main" id="{35F7350E-24B2-4776-9A2A-E85551317E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5776" y="1196752"/>
            <a:ext cx="4032448" cy="5297598"/>
          </a:xfrm>
          <a:prstGeom prst="rect">
            <a:avLst/>
          </a:prstGeom>
        </p:spPr>
      </p:pic>
    </p:spTree>
    <p:extLst>
      <p:ext uri="{BB962C8B-B14F-4D97-AF65-F5344CB8AC3E}">
        <p14:creationId xmlns:p14="http://schemas.microsoft.com/office/powerpoint/2010/main" val="31531522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Cuestiones prácticas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p:txBody>
          <a:bodyPr/>
          <a:lstStyle/>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endParaRPr lang="es-ES" dirty="0"/>
          </a:p>
          <a:p>
            <a:pPr marL="0" indent="0">
              <a:buNone/>
            </a:pPr>
            <a:r>
              <a:rPr lang="es-ES"/>
              <a:t>Identificación del dispositivo</a:t>
            </a:r>
          </a:p>
          <a:p>
            <a:endParaRPr lang="es-ES" dirty="0"/>
          </a:p>
        </p:txBody>
      </p:sp>
    </p:spTree>
    <p:extLst>
      <p:ext uri="{BB962C8B-B14F-4D97-AF65-F5344CB8AC3E}">
        <p14:creationId xmlns:p14="http://schemas.microsoft.com/office/powerpoint/2010/main" val="4091465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48AB73-6CF7-4B50-ACEB-48BD4182E7C5}"/>
              </a:ext>
            </a:extLst>
          </p:cNvPr>
          <p:cNvSpPr>
            <a:spLocks noGrp="1"/>
          </p:cNvSpPr>
          <p:nvPr>
            <p:ph type="sldNum" sz="quarter" idx="10"/>
          </p:nvPr>
        </p:nvSpPr>
        <p:spPr/>
        <p:txBody>
          <a:bodyPr/>
          <a:lstStyle/>
          <a:p>
            <a:fld id="{49C04F3A-82BD-4011-AADB-1F79FD7DF4BC}" type="slidenum">
              <a:rPr lang="en-GB" smtClean="0">
                <a:solidFill>
                  <a:prstClr val="black">
                    <a:tint val="75000"/>
                  </a:prstClr>
                </a:solidFill>
              </a:rPr>
              <a:pPr/>
              <a:t>60</a:t>
            </a:fld>
            <a:endParaRPr lang="es-ES" dirty="0">
              <a:solidFill>
                <a:prstClr val="black">
                  <a:tint val="75000"/>
                </a:prstClr>
              </a:solidFill>
            </a:endParaRPr>
          </a:p>
        </p:txBody>
      </p:sp>
    </p:spTree>
    <p:extLst>
      <p:ext uri="{BB962C8B-B14F-4D97-AF65-F5344CB8AC3E}">
        <p14:creationId xmlns:p14="http://schemas.microsoft.com/office/powerpoint/2010/main" val="21294050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A244C-489D-417D-B8AB-CB954192CB36}"/>
              </a:ext>
            </a:extLst>
          </p:cNvPr>
          <p:cNvSpPr>
            <a:spLocks noGrp="1"/>
          </p:cNvSpPr>
          <p:nvPr>
            <p:ph type="title"/>
          </p:nvPr>
        </p:nvSpPr>
        <p:spPr/>
        <p:txBody>
          <a:bodyPr/>
          <a:lstStyle/>
          <a:p>
            <a:r>
              <a:rPr lang="es-ES"/>
              <a:t>Ciencia forense digital</a:t>
            </a:r>
          </a:p>
        </p:txBody>
      </p:sp>
      <p:sp>
        <p:nvSpPr>
          <p:cNvPr id="3" name="Text Placeholder 2">
            <a:extLst>
              <a:ext uri="{FF2B5EF4-FFF2-40B4-BE49-F238E27FC236}">
                <a16:creationId xmlns:a16="http://schemas.microsoft.com/office/drawing/2014/main" id="{E380FE40-902C-48A0-8E4E-962AA387FB67}"/>
              </a:ext>
            </a:extLst>
          </p:cNvPr>
          <p:cNvSpPr>
            <a:spLocks noGrp="1"/>
          </p:cNvSpPr>
          <p:nvPr>
            <p:ph type="body" idx="1"/>
          </p:nvPr>
        </p:nvSpPr>
        <p:spPr/>
        <p:txBody>
          <a:bodyPr/>
          <a:lstStyle/>
          <a:p>
            <a:r>
              <a:rPr lang="es-ES"/>
              <a:t>Pruebas digitales y electrónicas</a:t>
            </a:r>
          </a:p>
        </p:txBody>
      </p:sp>
      <p:sp>
        <p:nvSpPr>
          <p:cNvPr id="4" name="Rectangle 3">
            <a:extLst>
              <a:ext uri="{FF2B5EF4-FFF2-40B4-BE49-F238E27FC236}">
                <a16:creationId xmlns:a16="http://schemas.microsoft.com/office/drawing/2014/main" id="{22188A15-5D10-4E43-B2D0-E84064454AAE}"/>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5" name="Rectangle 4">
            <a:extLst>
              <a:ext uri="{FF2B5EF4-FFF2-40B4-BE49-F238E27FC236}">
                <a16:creationId xmlns:a16="http://schemas.microsoft.com/office/drawing/2014/main" id="{923C29F6-78C3-483A-8B62-087ECFF6E1DE}"/>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6" name="TextBox 7">
            <a:extLst>
              <a:ext uri="{FF2B5EF4-FFF2-40B4-BE49-F238E27FC236}">
                <a16:creationId xmlns:a16="http://schemas.microsoft.com/office/drawing/2014/main" id="{B56E239A-32FB-4A4C-8FCA-79491A7D860B}"/>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Sección 5</a:t>
            </a:r>
            <a:endParaRPr lang="es-ES" sz="2000" dirty="0">
              <a:solidFill>
                <a:schemeClr val="bg1"/>
              </a:solidFill>
              <a:latin typeface="Verdana" charset="0"/>
              <a:cs typeface="Verdana" charset="0"/>
            </a:endParaRPr>
          </a:p>
        </p:txBody>
      </p:sp>
      <p:pic>
        <p:nvPicPr>
          <p:cNvPr id="7" name="Picture 4">
            <a:extLst>
              <a:ext uri="{FF2B5EF4-FFF2-40B4-BE49-F238E27FC236}">
                <a16:creationId xmlns:a16="http://schemas.microsoft.com/office/drawing/2014/main" id="{F59A7F22-9657-4005-8851-8F5F6E1D88A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12817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Ciencia forense</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CD7F0883-DEF5-4772-9F8A-7B4A989ED9C1}"/>
              </a:ext>
            </a:extLst>
          </p:cNvPr>
          <p:cNvPicPr>
            <a:picLocks noChangeAspect="1"/>
          </p:cNvPicPr>
          <p:nvPr/>
        </p:nvPicPr>
        <p:blipFill>
          <a:blip r:embed="rId4"/>
          <a:stretch>
            <a:fillRect/>
          </a:stretch>
        </p:blipFill>
        <p:spPr>
          <a:xfrm>
            <a:off x="851150" y="1486194"/>
            <a:ext cx="2196775" cy="1407058"/>
          </a:xfrm>
          <a:prstGeom prst="rect">
            <a:avLst/>
          </a:prstGeom>
        </p:spPr>
      </p:pic>
      <p:pic>
        <p:nvPicPr>
          <p:cNvPr id="15" name="Picture 14">
            <a:extLst>
              <a:ext uri="{FF2B5EF4-FFF2-40B4-BE49-F238E27FC236}">
                <a16:creationId xmlns:a16="http://schemas.microsoft.com/office/drawing/2014/main" id="{1B3D136C-3283-45AB-BE63-B11CC31894DD}"/>
              </a:ext>
            </a:extLst>
          </p:cNvPr>
          <p:cNvPicPr>
            <a:picLocks noChangeAspect="1"/>
          </p:cNvPicPr>
          <p:nvPr/>
        </p:nvPicPr>
        <p:blipFill>
          <a:blip r:embed="rId5"/>
          <a:stretch>
            <a:fillRect/>
          </a:stretch>
        </p:blipFill>
        <p:spPr>
          <a:xfrm>
            <a:off x="3710090" y="1486193"/>
            <a:ext cx="2128445" cy="1407059"/>
          </a:xfrm>
          <a:prstGeom prst="rect">
            <a:avLst/>
          </a:prstGeom>
          <a:ln>
            <a:solidFill>
              <a:schemeClr val="accent1"/>
            </a:solidFill>
          </a:ln>
        </p:spPr>
      </p:pic>
      <p:pic>
        <p:nvPicPr>
          <p:cNvPr id="16" name="Picture 15">
            <a:extLst>
              <a:ext uri="{FF2B5EF4-FFF2-40B4-BE49-F238E27FC236}">
                <a16:creationId xmlns:a16="http://schemas.microsoft.com/office/drawing/2014/main" id="{08A02C0D-523A-4C8C-B291-409F9B10F51E}"/>
              </a:ext>
            </a:extLst>
          </p:cNvPr>
          <p:cNvPicPr>
            <a:picLocks noChangeAspect="1"/>
          </p:cNvPicPr>
          <p:nvPr/>
        </p:nvPicPr>
        <p:blipFill>
          <a:blip r:embed="rId6"/>
          <a:stretch>
            <a:fillRect/>
          </a:stretch>
        </p:blipFill>
        <p:spPr>
          <a:xfrm>
            <a:off x="6789102" y="1498748"/>
            <a:ext cx="1902547" cy="1407059"/>
          </a:xfrm>
          <a:prstGeom prst="rect">
            <a:avLst/>
          </a:prstGeom>
        </p:spPr>
      </p:pic>
      <p:pic>
        <p:nvPicPr>
          <p:cNvPr id="17" name="Picture 16">
            <a:extLst>
              <a:ext uri="{FF2B5EF4-FFF2-40B4-BE49-F238E27FC236}">
                <a16:creationId xmlns:a16="http://schemas.microsoft.com/office/drawing/2014/main" id="{BDE2D5EC-E71A-4065-A8DF-CF990541DE69}"/>
              </a:ext>
            </a:extLst>
          </p:cNvPr>
          <p:cNvPicPr>
            <a:picLocks noChangeAspect="1"/>
          </p:cNvPicPr>
          <p:nvPr/>
        </p:nvPicPr>
        <p:blipFill>
          <a:blip r:embed="rId7"/>
          <a:stretch>
            <a:fillRect/>
          </a:stretch>
        </p:blipFill>
        <p:spPr>
          <a:xfrm>
            <a:off x="990352" y="3210031"/>
            <a:ext cx="2048892" cy="1411351"/>
          </a:xfrm>
          <a:prstGeom prst="rect">
            <a:avLst/>
          </a:prstGeom>
          <a:ln>
            <a:solidFill>
              <a:schemeClr val="accent1"/>
            </a:solidFill>
          </a:ln>
        </p:spPr>
      </p:pic>
      <p:pic>
        <p:nvPicPr>
          <p:cNvPr id="18" name="Picture 17">
            <a:extLst>
              <a:ext uri="{FF2B5EF4-FFF2-40B4-BE49-F238E27FC236}">
                <a16:creationId xmlns:a16="http://schemas.microsoft.com/office/drawing/2014/main" id="{4F9D2658-45E4-4403-9E96-4FC740463AD9}"/>
              </a:ext>
            </a:extLst>
          </p:cNvPr>
          <p:cNvPicPr>
            <a:picLocks noChangeAspect="1"/>
          </p:cNvPicPr>
          <p:nvPr/>
        </p:nvPicPr>
        <p:blipFill>
          <a:blip r:embed="rId8"/>
          <a:stretch>
            <a:fillRect/>
          </a:stretch>
        </p:blipFill>
        <p:spPr>
          <a:xfrm>
            <a:off x="3555759" y="3280521"/>
            <a:ext cx="2437105" cy="1340861"/>
          </a:xfrm>
          <a:prstGeom prst="rect">
            <a:avLst/>
          </a:prstGeom>
          <a:ln>
            <a:solidFill>
              <a:schemeClr val="accent1"/>
            </a:solidFill>
          </a:ln>
        </p:spPr>
      </p:pic>
      <p:pic>
        <p:nvPicPr>
          <p:cNvPr id="19" name="Picture 2" descr="Image result for fingerprint">
            <a:extLst>
              <a:ext uri="{FF2B5EF4-FFF2-40B4-BE49-F238E27FC236}">
                <a16:creationId xmlns:a16="http://schemas.microsoft.com/office/drawing/2014/main" id="{E5251DA6-15BE-42FD-89FE-11E830BA225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5142" y="3152850"/>
            <a:ext cx="1953381" cy="146503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89E7DF8A-78CC-4F79-BD47-09E15ED60144}"/>
              </a:ext>
            </a:extLst>
          </p:cNvPr>
          <p:cNvPicPr>
            <a:picLocks noChangeAspect="1"/>
          </p:cNvPicPr>
          <p:nvPr/>
        </p:nvPicPr>
        <p:blipFill>
          <a:blip r:embed="rId10"/>
          <a:stretch>
            <a:fillRect/>
          </a:stretch>
        </p:blipFill>
        <p:spPr>
          <a:xfrm>
            <a:off x="713576" y="5121260"/>
            <a:ext cx="2146945" cy="1251790"/>
          </a:xfrm>
          <a:prstGeom prst="rect">
            <a:avLst/>
          </a:prstGeom>
          <a:ln>
            <a:solidFill>
              <a:schemeClr val="accent1"/>
            </a:solidFill>
          </a:ln>
        </p:spPr>
      </p:pic>
      <p:pic>
        <p:nvPicPr>
          <p:cNvPr id="21" name="Picture 2" descr="Image result for dna">
            <a:extLst>
              <a:ext uri="{FF2B5EF4-FFF2-40B4-BE49-F238E27FC236}">
                <a16:creationId xmlns:a16="http://schemas.microsoft.com/office/drawing/2014/main" id="{50D4AA9F-E20E-40CD-90EE-3CB6AC90E34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61725" y="5158915"/>
            <a:ext cx="1862403" cy="1266435"/>
          </a:xfrm>
          <a:prstGeom prst="rect">
            <a:avLst/>
          </a:prstGeom>
          <a:noFill/>
          <a:ln>
            <a:solidFill>
              <a:schemeClr val="accent1"/>
            </a:solidFill>
          </a:ln>
          <a:extLst>
            <a:ext uri="{909E8E84-426E-40DD-AFC4-6F175D3DCCD1}">
              <a14:hiddenFill xmlns:a14="http://schemas.microsoft.com/office/drawing/2010/main">
                <a:solidFill>
                  <a:srgbClr val="FFFFFF"/>
                </a:solidFill>
              </a14:hiddenFill>
            </a:ext>
          </a:extLst>
        </p:spPr>
      </p:pic>
      <p:sp>
        <p:nvSpPr>
          <p:cNvPr id="22" name="Rectangle: Rounded Corners 21">
            <a:extLst>
              <a:ext uri="{FF2B5EF4-FFF2-40B4-BE49-F238E27FC236}">
                <a16:creationId xmlns:a16="http://schemas.microsoft.com/office/drawing/2014/main" id="{3E9CBFB4-C7C0-4488-B7B8-67FED4DF1917}"/>
              </a:ext>
            </a:extLst>
          </p:cNvPr>
          <p:cNvSpPr/>
          <p:nvPr/>
        </p:nvSpPr>
        <p:spPr>
          <a:xfrm>
            <a:off x="72486" y="1182611"/>
            <a:ext cx="1397804" cy="8717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275 A.C.</a:t>
            </a:r>
          </a:p>
          <a:p>
            <a:pPr algn="ctr"/>
            <a:r>
              <a:rPr lang="es-ES"/>
              <a:t>Arquímedes</a:t>
            </a:r>
          </a:p>
        </p:txBody>
      </p:sp>
      <p:sp>
        <p:nvSpPr>
          <p:cNvPr id="23" name="Rectangle: Rounded Corners 22">
            <a:extLst>
              <a:ext uri="{FF2B5EF4-FFF2-40B4-BE49-F238E27FC236}">
                <a16:creationId xmlns:a16="http://schemas.microsoft.com/office/drawing/2014/main" id="{D1F0F349-BD2D-4D70-97F6-A773158A84F4}"/>
              </a:ext>
            </a:extLst>
          </p:cNvPr>
          <p:cNvSpPr/>
          <p:nvPr/>
        </p:nvSpPr>
        <p:spPr>
          <a:xfrm>
            <a:off x="3258830" y="1199807"/>
            <a:ext cx="1135517" cy="8278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1302</a:t>
            </a:r>
          </a:p>
          <a:p>
            <a:pPr algn="ctr"/>
            <a:r>
              <a:rPr lang="es-ES"/>
              <a:t>Autopsia</a:t>
            </a:r>
          </a:p>
        </p:txBody>
      </p:sp>
      <p:sp>
        <p:nvSpPr>
          <p:cNvPr id="24" name="Rectangle: Rounded Corners 23">
            <a:extLst>
              <a:ext uri="{FF2B5EF4-FFF2-40B4-BE49-F238E27FC236}">
                <a16:creationId xmlns:a16="http://schemas.microsoft.com/office/drawing/2014/main" id="{4E0C5212-E31A-4B5D-9582-A777F1CA6AEF}"/>
              </a:ext>
            </a:extLst>
          </p:cNvPr>
          <p:cNvSpPr/>
          <p:nvPr/>
        </p:nvSpPr>
        <p:spPr>
          <a:xfrm>
            <a:off x="6078951" y="1182611"/>
            <a:ext cx="1420302" cy="7766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1590</a:t>
            </a:r>
          </a:p>
          <a:p>
            <a:pPr algn="ctr"/>
            <a:r>
              <a:rPr lang="es-ES"/>
              <a:t>Microscopio</a:t>
            </a:r>
          </a:p>
        </p:txBody>
      </p:sp>
      <p:sp>
        <p:nvSpPr>
          <p:cNvPr id="25" name="Rectangle: Rounded Corners 24">
            <a:extLst>
              <a:ext uri="{FF2B5EF4-FFF2-40B4-BE49-F238E27FC236}">
                <a16:creationId xmlns:a16="http://schemas.microsoft.com/office/drawing/2014/main" id="{714C10EF-1769-4AF4-A531-E336B5490606}"/>
              </a:ext>
            </a:extLst>
          </p:cNvPr>
          <p:cNvSpPr/>
          <p:nvPr/>
        </p:nvSpPr>
        <p:spPr>
          <a:xfrm>
            <a:off x="126986" y="3013577"/>
            <a:ext cx="1145148" cy="8717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1835</a:t>
            </a:r>
            <a:br/>
            <a:r>
              <a:rPr lang="es-ES"/>
              <a:t>Balística</a:t>
            </a:r>
          </a:p>
        </p:txBody>
      </p:sp>
      <p:sp>
        <p:nvSpPr>
          <p:cNvPr id="26" name="Rectangle: Rounded Corners 25">
            <a:extLst>
              <a:ext uri="{FF2B5EF4-FFF2-40B4-BE49-F238E27FC236}">
                <a16:creationId xmlns:a16="http://schemas.microsoft.com/office/drawing/2014/main" id="{86F983ED-1B47-4E2B-B85D-99DFFD43FF29}"/>
              </a:ext>
            </a:extLst>
          </p:cNvPr>
          <p:cNvSpPr/>
          <p:nvPr/>
        </p:nvSpPr>
        <p:spPr>
          <a:xfrm>
            <a:off x="3185588" y="2968825"/>
            <a:ext cx="1135517" cy="94001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1888</a:t>
            </a:r>
          </a:p>
          <a:p>
            <a:pPr algn="ctr"/>
            <a:r>
              <a:rPr lang="es-ES" dirty="0"/>
              <a:t>Fotos de la escena</a:t>
            </a:r>
          </a:p>
        </p:txBody>
      </p:sp>
      <p:sp>
        <p:nvSpPr>
          <p:cNvPr id="27" name="Rectangle: Rounded Corners 26">
            <a:extLst>
              <a:ext uri="{FF2B5EF4-FFF2-40B4-BE49-F238E27FC236}">
                <a16:creationId xmlns:a16="http://schemas.microsoft.com/office/drawing/2014/main" id="{20A1977F-3A30-41D6-BB51-DED0AE85CD7B}"/>
              </a:ext>
            </a:extLst>
          </p:cNvPr>
          <p:cNvSpPr/>
          <p:nvPr/>
        </p:nvSpPr>
        <p:spPr>
          <a:xfrm>
            <a:off x="6285275" y="3080319"/>
            <a:ext cx="1213978" cy="8977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1892</a:t>
            </a:r>
          </a:p>
          <a:p>
            <a:pPr algn="ctr"/>
            <a:r>
              <a:rPr lang="es-ES" dirty="0"/>
              <a:t>Huellas</a:t>
            </a:r>
          </a:p>
          <a:p>
            <a:pPr algn="ctr"/>
            <a:r>
              <a:rPr lang="es-ES" dirty="0"/>
              <a:t>dactilares</a:t>
            </a:r>
          </a:p>
        </p:txBody>
      </p:sp>
      <p:sp>
        <p:nvSpPr>
          <p:cNvPr id="28" name="Rectangle: Rounded Corners 27">
            <a:extLst>
              <a:ext uri="{FF2B5EF4-FFF2-40B4-BE49-F238E27FC236}">
                <a16:creationId xmlns:a16="http://schemas.microsoft.com/office/drawing/2014/main" id="{27C5E0C3-E0B2-416F-B48A-36A0A5092B8C}"/>
              </a:ext>
            </a:extLst>
          </p:cNvPr>
          <p:cNvSpPr/>
          <p:nvPr/>
        </p:nvSpPr>
        <p:spPr>
          <a:xfrm>
            <a:off x="412910" y="4926338"/>
            <a:ext cx="926123" cy="8447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1901</a:t>
            </a:r>
          </a:p>
          <a:p>
            <a:pPr algn="ctr"/>
            <a:r>
              <a:rPr lang="es-ES"/>
              <a:t>Sangre</a:t>
            </a:r>
          </a:p>
        </p:txBody>
      </p:sp>
      <p:sp>
        <p:nvSpPr>
          <p:cNvPr id="29" name="Rectangle: Rounded Corners 28">
            <a:extLst>
              <a:ext uri="{FF2B5EF4-FFF2-40B4-BE49-F238E27FC236}">
                <a16:creationId xmlns:a16="http://schemas.microsoft.com/office/drawing/2014/main" id="{31857FD7-C55F-465D-A9E6-4F62496FAD0F}"/>
              </a:ext>
            </a:extLst>
          </p:cNvPr>
          <p:cNvSpPr/>
          <p:nvPr/>
        </p:nvSpPr>
        <p:spPr>
          <a:xfrm>
            <a:off x="3254728" y="4968895"/>
            <a:ext cx="926123" cy="78180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a:t>1984</a:t>
            </a:r>
          </a:p>
          <a:p>
            <a:pPr algn="ctr"/>
            <a:r>
              <a:rPr lang="es-ES"/>
              <a:t>ADN</a:t>
            </a:r>
          </a:p>
        </p:txBody>
      </p:sp>
      <p:pic>
        <p:nvPicPr>
          <p:cNvPr id="31" name="Picture 4">
            <a:extLst>
              <a:ext uri="{FF2B5EF4-FFF2-40B4-BE49-F238E27FC236}">
                <a16:creationId xmlns:a16="http://schemas.microsoft.com/office/drawing/2014/main" id="{5DFD052A-9B7E-4EE6-8ED9-E5688DDE35E5}"/>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65445"/>
          <a:stretch/>
        </p:blipFill>
        <p:spPr bwMode="auto">
          <a:xfrm>
            <a:off x="6465662" y="5172961"/>
            <a:ext cx="2108710" cy="12523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Rounded Corners 4">
            <a:extLst>
              <a:ext uri="{FF2B5EF4-FFF2-40B4-BE49-F238E27FC236}">
                <a16:creationId xmlns:a16="http://schemas.microsoft.com/office/drawing/2014/main" id="{A2C1C41E-9FF0-42D8-8E99-D277F63985C8}"/>
              </a:ext>
            </a:extLst>
          </p:cNvPr>
          <p:cNvSpPr/>
          <p:nvPr/>
        </p:nvSpPr>
        <p:spPr>
          <a:xfrm>
            <a:off x="5992864" y="4989275"/>
            <a:ext cx="1420302" cy="9555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a:t>1993</a:t>
            </a:r>
          </a:p>
          <a:p>
            <a:pPr algn="ctr"/>
            <a:r>
              <a:rPr lang="es-ES" dirty="0"/>
              <a:t>Ciencia forense</a:t>
            </a:r>
          </a:p>
          <a:p>
            <a:pPr algn="ctr"/>
            <a:r>
              <a:rPr lang="es-ES" dirty="0"/>
              <a:t>digital</a:t>
            </a:r>
          </a:p>
        </p:txBody>
      </p:sp>
    </p:spTree>
    <p:extLst>
      <p:ext uri="{BB962C8B-B14F-4D97-AF65-F5344CB8AC3E}">
        <p14:creationId xmlns:p14="http://schemas.microsoft.com/office/powerpoint/2010/main" val="1015956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Analógica frente a digital</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2">
            <a:extLst>
              <a:ext uri="{FF2B5EF4-FFF2-40B4-BE49-F238E27FC236}">
                <a16:creationId xmlns:a16="http://schemas.microsoft.com/office/drawing/2014/main" id="{060C1CD8-18EA-47B7-8E99-2BF5762D1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288664"/>
            <a:ext cx="2304256" cy="174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descr="http://www.stitec.de/images/pictures/computer.png">
            <a:extLst>
              <a:ext uri="{FF2B5EF4-FFF2-40B4-BE49-F238E27FC236}">
                <a16:creationId xmlns:a16="http://schemas.microsoft.com/office/drawing/2014/main" id="{E969852F-4EF5-4440-B7CE-E08E7E78B458}"/>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3076" b="8249"/>
          <a:stretch/>
        </p:blipFill>
        <p:spPr bwMode="auto">
          <a:xfrm>
            <a:off x="2191164" y="2259315"/>
            <a:ext cx="2023190" cy="15917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ttps://whereismydata.files.wordpress.com/2009/04/e-sata-write-blocker.jpg">
            <a:extLst>
              <a:ext uri="{FF2B5EF4-FFF2-40B4-BE49-F238E27FC236}">
                <a16:creationId xmlns:a16="http://schemas.microsoft.com/office/drawing/2014/main" id="{E47A8158-4A83-4AB1-B78F-04E1FD20FF6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48990" y="1899442"/>
            <a:ext cx="1215498" cy="19839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www.xelajo-onlineshop.de/images/articles/a537781214defc642c78a37c74bf3764_5.jpg">
            <a:extLst>
              <a:ext uri="{FF2B5EF4-FFF2-40B4-BE49-F238E27FC236}">
                <a16:creationId xmlns:a16="http://schemas.microsoft.com/office/drawing/2014/main" id="{ABD01D36-839D-4689-9835-FE020BAB3AD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1342" r="8998" b="21475"/>
          <a:stretch/>
        </p:blipFill>
        <p:spPr bwMode="auto">
          <a:xfrm>
            <a:off x="4972876" y="1256519"/>
            <a:ext cx="2839484" cy="119199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hillsborotx.org/wp-content/uploads/2010/02/crime-scene-31.jpg">
            <a:extLst>
              <a:ext uri="{FF2B5EF4-FFF2-40B4-BE49-F238E27FC236}">
                <a16:creationId xmlns:a16="http://schemas.microsoft.com/office/drawing/2014/main" id="{FC80CB1D-D699-4346-AB5B-10B3B3D9CA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24905" y="3883433"/>
            <a:ext cx="1156890" cy="201255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a:extLst>
              <a:ext uri="{FF2B5EF4-FFF2-40B4-BE49-F238E27FC236}">
                <a16:creationId xmlns:a16="http://schemas.microsoft.com/office/drawing/2014/main" id="{6715F35B-4618-4267-91BB-2E6B49E395D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58660"/>
          <a:stretch/>
        </p:blipFill>
        <p:spPr bwMode="auto">
          <a:xfrm>
            <a:off x="2083087" y="4661766"/>
            <a:ext cx="2135040" cy="15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descr="http://www.vetmed.vt.edu/education/curriculum/vm8054/labs/lab14/IMAGES/FINGERPRINT.jpg">
            <a:extLst>
              <a:ext uri="{FF2B5EF4-FFF2-40B4-BE49-F238E27FC236}">
                <a16:creationId xmlns:a16="http://schemas.microsoft.com/office/drawing/2014/main" id="{20D42B88-33DB-4B07-93A3-62518DAE4D56}"/>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62772" y="3479392"/>
            <a:ext cx="1599305" cy="231296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http://osx.wdfiles.com/local--files/icon:hashtab/HashTab.png">
            <a:extLst>
              <a:ext uri="{FF2B5EF4-FFF2-40B4-BE49-F238E27FC236}">
                <a16:creationId xmlns:a16="http://schemas.microsoft.com/office/drawing/2014/main" id="{1AD895B8-702B-4E37-9E8F-2FD44E18E68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76256" y="4409492"/>
            <a:ext cx="1845036" cy="1845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850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Definición de forense digital</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28651"/>
            <a:ext cx="8640960" cy="5183335"/>
          </a:xfrm>
        </p:spPr>
        <p:txBody>
          <a:bodyPr/>
          <a:lstStyle/>
          <a:p>
            <a:pPr marL="0" indent="0" algn="just">
              <a:spcBef>
                <a:spcPts val="0"/>
              </a:spcBef>
              <a:buNone/>
              <a:defRPr/>
            </a:pPr>
            <a:r>
              <a:rPr lang="es-ES" sz="2400" b="1" dirty="0">
                <a:solidFill>
                  <a:srgbClr val="0070C0"/>
                </a:solidFill>
              </a:rPr>
              <a:t>Ciencia forense </a:t>
            </a:r>
            <a:r>
              <a:rPr lang="es-ES" sz="2400" dirty="0"/>
              <a:t>- estudio de cualquier campo relacionado con asuntos jurídicos </a:t>
            </a:r>
          </a:p>
          <a:p>
            <a:pPr marL="0" indent="0">
              <a:spcBef>
                <a:spcPts val="0"/>
              </a:spcBef>
              <a:buNone/>
              <a:defRPr/>
            </a:pPr>
            <a:endParaRPr lang="es-ES" sz="2400" dirty="0"/>
          </a:p>
          <a:p>
            <a:pPr marL="0" indent="0" algn="just">
              <a:spcBef>
                <a:spcPts val="0"/>
              </a:spcBef>
              <a:buNone/>
              <a:defRPr/>
            </a:pPr>
            <a:r>
              <a:rPr lang="es-ES" sz="2400" b="1" dirty="0">
                <a:solidFill>
                  <a:srgbClr val="0070C0"/>
                </a:solidFill>
              </a:rPr>
              <a:t>Pruebas forenses </a:t>
            </a:r>
            <a:r>
              <a:rPr lang="es-ES" sz="2400" dirty="0"/>
              <a:t>- más específicamente relacionadas con las pruebas que cumplen con estrictas normas de fiabilidad e integridad científica para ser admitidas en los tribunales </a:t>
            </a:r>
          </a:p>
          <a:p>
            <a:pPr marL="0" indent="0">
              <a:spcBef>
                <a:spcPts val="0"/>
              </a:spcBef>
              <a:buNone/>
              <a:defRPr/>
            </a:pPr>
            <a:endParaRPr lang="es-ES" sz="2400" dirty="0"/>
          </a:p>
          <a:p>
            <a:pPr marL="0" indent="0" algn="just">
              <a:spcBef>
                <a:spcPts val="0"/>
              </a:spcBef>
              <a:buNone/>
              <a:defRPr/>
            </a:pPr>
            <a:r>
              <a:rPr lang="es-ES" sz="2400" b="1" dirty="0">
                <a:solidFill>
                  <a:srgbClr val="0070C0"/>
                </a:solidFill>
              </a:rPr>
              <a:t>Ciencia forense digital </a:t>
            </a:r>
            <a:r>
              <a:rPr lang="es-ES" sz="2400" dirty="0"/>
              <a:t>- rama de la ciencia forense relacionada con la obtención, el procesamiento, el análisis y la presentación de pruebas almacenadas en sistemas informáticos, dispositivos digitales y otros medios de almacenamiento con el objetivo de que sean admisibles en los tribunales</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4155915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Definición de forense digital</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4" name="Picture 13">
            <a:extLst>
              <a:ext uri="{FF2B5EF4-FFF2-40B4-BE49-F238E27FC236}">
                <a16:creationId xmlns:a16="http://schemas.microsoft.com/office/drawing/2014/main" id="{BFC0A3CC-0EBA-44B4-A92E-9461E5DB4557}"/>
              </a:ext>
            </a:extLst>
          </p:cNvPr>
          <p:cNvPicPr>
            <a:picLocks noChangeAspect="1"/>
          </p:cNvPicPr>
          <p:nvPr/>
        </p:nvPicPr>
        <p:blipFill>
          <a:blip r:embed="rId4"/>
          <a:stretch>
            <a:fillRect/>
          </a:stretch>
        </p:blipFill>
        <p:spPr>
          <a:xfrm>
            <a:off x="729444" y="1270001"/>
            <a:ext cx="7380312" cy="4896860"/>
          </a:xfrm>
          <a:prstGeom prst="rect">
            <a:avLst/>
          </a:prstGeom>
        </p:spPr>
      </p:pic>
    </p:spTree>
    <p:extLst>
      <p:ext uri="{BB962C8B-B14F-4D97-AF65-F5344CB8AC3E}">
        <p14:creationId xmlns:p14="http://schemas.microsoft.com/office/powerpoint/2010/main" val="16850062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Pasos en la ciencia forense digital</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8" name="Inhaltsplatzhalter 2">
            <a:extLst>
              <a:ext uri="{FF2B5EF4-FFF2-40B4-BE49-F238E27FC236}">
                <a16:creationId xmlns:a16="http://schemas.microsoft.com/office/drawing/2014/main" id="{D65C9EEA-E922-47B9-A328-77BA6121F1B7}"/>
              </a:ext>
            </a:extLst>
          </p:cNvPr>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4629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graphicEl>
                                              <a:dgm id="{E0BAD33D-1F14-41F7-B89E-21D0B308F589}"/>
                                            </p:graphicEl>
                                          </p:spTgt>
                                        </p:tgtEl>
                                        <p:attrNameLst>
                                          <p:attrName>style.visibility</p:attrName>
                                        </p:attrNameLst>
                                      </p:cBhvr>
                                      <p:to>
                                        <p:strVal val="visible"/>
                                      </p:to>
                                    </p:set>
                                    <p:animEffect transition="in" filter="wipe(left)">
                                      <p:cBhvr>
                                        <p:cTn id="7" dur="500"/>
                                        <p:tgtEl>
                                          <p:spTgt spid="8">
                                            <p:graphicEl>
                                              <a:dgm id="{E0BAD33D-1F14-41F7-B89E-21D0B308F589}"/>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graphicEl>
                                              <a:dgm id="{468B4480-34CD-4997-9F6B-2196D6114E0E}"/>
                                            </p:graphicEl>
                                          </p:spTgt>
                                        </p:tgtEl>
                                        <p:attrNameLst>
                                          <p:attrName>style.visibility</p:attrName>
                                        </p:attrNameLst>
                                      </p:cBhvr>
                                      <p:to>
                                        <p:strVal val="visible"/>
                                      </p:to>
                                    </p:set>
                                    <p:animEffect transition="in" filter="wipe(left)">
                                      <p:cBhvr>
                                        <p:cTn id="12" dur="500"/>
                                        <p:tgtEl>
                                          <p:spTgt spid="8">
                                            <p:graphicEl>
                                              <a:dgm id="{468B4480-34CD-4997-9F6B-2196D6114E0E}"/>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graphicEl>
                                              <a:dgm id="{F5457D1C-4EE2-4B58-8069-31794885CDD4}"/>
                                            </p:graphicEl>
                                          </p:spTgt>
                                        </p:tgtEl>
                                        <p:attrNameLst>
                                          <p:attrName>style.visibility</p:attrName>
                                        </p:attrNameLst>
                                      </p:cBhvr>
                                      <p:to>
                                        <p:strVal val="visible"/>
                                      </p:to>
                                    </p:set>
                                    <p:animEffect transition="in" filter="wipe(left)">
                                      <p:cBhvr>
                                        <p:cTn id="17" dur="500"/>
                                        <p:tgtEl>
                                          <p:spTgt spid="8">
                                            <p:graphicEl>
                                              <a:dgm id="{F5457D1C-4EE2-4B58-8069-31794885CDD4}"/>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graphicEl>
                                              <a:dgm id="{E8716B41-D4EA-4C19-A2AD-FB871FEC2B6C}"/>
                                            </p:graphicEl>
                                          </p:spTgt>
                                        </p:tgtEl>
                                        <p:attrNameLst>
                                          <p:attrName>style.visibility</p:attrName>
                                        </p:attrNameLst>
                                      </p:cBhvr>
                                      <p:to>
                                        <p:strVal val="visible"/>
                                      </p:to>
                                    </p:set>
                                    <p:animEffect transition="in" filter="wipe(left)">
                                      <p:cBhvr>
                                        <p:cTn id="22" dur="500"/>
                                        <p:tgtEl>
                                          <p:spTgt spid="8">
                                            <p:graphicEl>
                                              <a:dgm id="{E8716B41-D4EA-4C19-A2AD-FB871FEC2B6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Obtención</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182880" y="1052513"/>
            <a:ext cx="8853170" cy="5255566"/>
          </a:xfrm>
        </p:spPr>
        <p:txBody>
          <a:bodyPr/>
          <a:lstStyle/>
          <a:p>
            <a:pPr marL="0" indent="0">
              <a:buNone/>
            </a:pPr>
            <a:r>
              <a:rPr lang="es-ES" b="1" dirty="0">
                <a:solidFill>
                  <a:srgbClr val="0070C0"/>
                </a:solidFill>
              </a:rPr>
              <a:t>Imágenes </a:t>
            </a:r>
          </a:p>
          <a:p>
            <a:pPr lvl="1">
              <a:buFont typeface="Wingdings" panose="05000000000000000000" pitchFamily="2" charset="2"/>
              <a:buChar char="Ø"/>
            </a:pPr>
            <a:r>
              <a:rPr lang="es-ES" dirty="0"/>
              <a:t>creación de una copia bit a bit de los datos</a:t>
            </a:r>
          </a:p>
          <a:p>
            <a:pPr lvl="1">
              <a:buFont typeface="Wingdings" panose="05000000000000000000" pitchFamily="2" charset="2"/>
              <a:buChar char="Ø"/>
            </a:pPr>
            <a:r>
              <a:rPr lang="es-ES" dirty="0"/>
              <a:t>Formatos reconocidos (</a:t>
            </a:r>
            <a:r>
              <a:rPr lang="es-ES" dirty="0" err="1"/>
              <a:t>dd</a:t>
            </a:r>
            <a:r>
              <a:rPr lang="es-ES" dirty="0"/>
              <a:t> y E01)</a:t>
            </a:r>
          </a:p>
          <a:p>
            <a:pPr lvl="1">
              <a:buFont typeface="Wingdings" panose="05000000000000000000" pitchFamily="2" charset="2"/>
              <a:buChar char="Ø"/>
            </a:pPr>
            <a:r>
              <a:rPr lang="es-ES" dirty="0"/>
              <a:t>Utilización de la tecnología de bloques de escritura</a:t>
            </a:r>
          </a:p>
          <a:p>
            <a:pPr lvl="1"/>
            <a:endParaRPr lang="es-ES" dirty="0">
              <a:ea typeface="Verdana" panose="020B0604030504040204" pitchFamily="34" charset="0"/>
            </a:endParaRPr>
          </a:p>
          <a:p>
            <a:pPr marL="57150" indent="0">
              <a:buNone/>
            </a:pPr>
            <a:r>
              <a:rPr lang="es-ES" b="1" dirty="0">
                <a:solidFill>
                  <a:srgbClr val="0070C0"/>
                </a:solidFill>
              </a:rPr>
              <a:t>Hashing</a:t>
            </a:r>
          </a:p>
          <a:p>
            <a:pPr lvl="1">
              <a:buFont typeface="Wingdings" panose="05000000000000000000" pitchFamily="2" charset="2"/>
              <a:buChar char="Ø"/>
            </a:pPr>
            <a:r>
              <a:rPr lang="es-ES" dirty="0"/>
              <a:t>crea una "huella digital" de los datos</a:t>
            </a:r>
          </a:p>
          <a:p>
            <a:pPr lvl="1">
              <a:buFont typeface="Wingdings" panose="05000000000000000000" pitchFamily="2" charset="2"/>
              <a:buChar char="Ø"/>
            </a:pPr>
            <a:r>
              <a:rPr lang="es-ES" dirty="0"/>
              <a:t>utilizando un algoritmo matemático (MD5 y SHA1)</a:t>
            </a:r>
          </a:p>
          <a:p>
            <a:pPr lvl="1">
              <a:buFont typeface="Wingdings" panose="05000000000000000000" pitchFamily="2" charset="2"/>
              <a:buChar char="Ø"/>
            </a:pPr>
            <a:r>
              <a:rPr lang="es-ES" dirty="0"/>
              <a:t>Se usa para </a:t>
            </a:r>
            <a:r>
              <a:rPr lang="es-ES" b="1" dirty="0">
                <a:solidFill>
                  <a:srgbClr val="0070C0"/>
                </a:solidFill>
              </a:rPr>
              <a:t>verificación</a:t>
            </a:r>
          </a:p>
          <a:p>
            <a:pPr lvl="1">
              <a:buFont typeface="Wingdings" panose="05000000000000000000" pitchFamily="2" charset="2"/>
              <a:buChar char="Ø"/>
            </a:pPr>
            <a:r>
              <a:rPr lang="es-ES" dirty="0"/>
              <a:t>Y para la </a:t>
            </a:r>
            <a:r>
              <a:rPr lang="es-ES" b="1" dirty="0">
                <a:solidFill>
                  <a:srgbClr val="0070C0"/>
                </a:solidFill>
              </a:rPr>
              <a:t>identificación </a:t>
            </a:r>
            <a:r>
              <a:rPr lang="es-ES" dirty="0"/>
              <a:t>(archivos conocidos y notables)</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 name="Picture 4" descr="https://whereismydata.files.wordpress.com/2009/04/e-sata-write-blocker.jpg">
            <a:extLst>
              <a:ext uri="{FF2B5EF4-FFF2-40B4-BE49-F238E27FC236}">
                <a16:creationId xmlns:a16="http://schemas.microsoft.com/office/drawing/2014/main" id="{8DD74692-4292-4A80-B62F-2772FBE686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7500" y="1332559"/>
            <a:ext cx="1215498" cy="15573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5" descr="http://osx.wdfiles.com/local--files/icon:hashtab/HashTab.png">
            <a:extLst>
              <a:ext uri="{FF2B5EF4-FFF2-40B4-BE49-F238E27FC236}">
                <a16:creationId xmlns:a16="http://schemas.microsoft.com/office/drawing/2014/main" id="{0712C5CD-E392-4294-9784-56289921F5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00288" y="5042368"/>
            <a:ext cx="560832" cy="5608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BCD0F61-63E6-40C4-85F7-BEB8FA83A708}"/>
              </a:ext>
            </a:extLst>
          </p:cNvPr>
          <p:cNvPicPr>
            <a:picLocks noChangeAspect="1"/>
          </p:cNvPicPr>
          <p:nvPr/>
        </p:nvPicPr>
        <p:blipFill>
          <a:blip r:embed="rId6"/>
          <a:stretch>
            <a:fillRect/>
          </a:stretch>
        </p:blipFill>
        <p:spPr>
          <a:xfrm>
            <a:off x="3635896" y="3765832"/>
            <a:ext cx="5076056" cy="401971"/>
          </a:xfrm>
          <a:prstGeom prst="rect">
            <a:avLst/>
          </a:prstGeom>
          <a:ln>
            <a:solidFill>
              <a:schemeClr val="accent1"/>
            </a:solidFill>
          </a:ln>
        </p:spPr>
      </p:pic>
    </p:spTree>
    <p:extLst>
      <p:ext uri="{BB962C8B-B14F-4D97-AF65-F5344CB8AC3E}">
        <p14:creationId xmlns:p14="http://schemas.microsoft.com/office/powerpoint/2010/main" val="3912391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Procesamiento</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lgn="just">
              <a:buNone/>
            </a:pPr>
            <a:r>
              <a:rPr lang="es-ES" sz="2600" dirty="0"/>
              <a:t>El </a:t>
            </a:r>
            <a:r>
              <a:rPr lang="es-ES" sz="2600" b="1" dirty="0">
                <a:solidFill>
                  <a:srgbClr val="0070C0"/>
                </a:solidFill>
              </a:rPr>
              <a:t>procesamiento</a:t>
            </a:r>
            <a:r>
              <a:rPr lang="es-ES" sz="2600" dirty="0"/>
              <a:t> de un paquete de software forense consiste en tomar los datos de la imagen, haciéndolos comprensibles </a:t>
            </a:r>
          </a:p>
          <a:p>
            <a:pPr lvl="1">
              <a:buFont typeface="Wingdings" panose="05000000000000000000" pitchFamily="2" charset="2"/>
              <a:buChar char="Ø"/>
            </a:pPr>
            <a:r>
              <a:rPr lang="es-ES" sz="2600" dirty="0"/>
              <a:t>se identifican los sistemas operativos, los sistemas de archivos y los formatos de archivos</a:t>
            </a:r>
          </a:p>
          <a:p>
            <a:pPr lvl="1">
              <a:buFont typeface="Wingdings" panose="05000000000000000000" pitchFamily="2" charset="2"/>
              <a:buChar char="Ø"/>
            </a:pPr>
            <a:r>
              <a:rPr lang="es-ES" sz="2600" dirty="0"/>
              <a:t>se extraen los datos del sistema</a:t>
            </a:r>
          </a:p>
          <a:p>
            <a:pPr lvl="1">
              <a:buFont typeface="Wingdings" panose="05000000000000000000" pitchFamily="2" charset="2"/>
              <a:buChar char="Ø"/>
            </a:pPr>
            <a:r>
              <a:rPr lang="es-ES" sz="2600" dirty="0"/>
              <a:t>se puede recuperar tanto los archivos en vivo como los borrados de las imágenes</a:t>
            </a:r>
          </a:p>
          <a:p>
            <a:pPr lvl="1">
              <a:buFont typeface="Wingdings" panose="05000000000000000000" pitchFamily="2" charset="2"/>
              <a:buChar char="Ø"/>
            </a:pPr>
            <a:r>
              <a:rPr lang="es-ES" sz="2600" dirty="0"/>
              <a:t>se pueden hacer búsquedas</a:t>
            </a:r>
          </a:p>
          <a:p>
            <a:pPr marL="0" indent="0">
              <a:buNone/>
            </a:pPr>
            <a:endParaRPr lang="es-ES"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a:extLst>
              <a:ext uri="{FF2B5EF4-FFF2-40B4-BE49-F238E27FC236}">
                <a16:creationId xmlns:a16="http://schemas.microsoft.com/office/drawing/2014/main" id="{561FD42A-4983-4E28-BB19-62A2402C6475}"/>
              </a:ext>
            </a:extLst>
          </p:cNvPr>
          <p:cNvPicPr>
            <a:picLocks noChangeAspect="1"/>
          </p:cNvPicPr>
          <p:nvPr/>
        </p:nvPicPr>
        <p:blipFill>
          <a:blip r:embed="rId4"/>
          <a:stretch>
            <a:fillRect/>
          </a:stretch>
        </p:blipFill>
        <p:spPr>
          <a:xfrm>
            <a:off x="179512" y="5301208"/>
            <a:ext cx="1944216" cy="934924"/>
          </a:xfrm>
          <a:prstGeom prst="rect">
            <a:avLst/>
          </a:prstGeom>
        </p:spPr>
      </p:pic>
      <p:pic>
        <p:nvPicPr>
          <p:cNvPr id="5" name="Picture 4">
            <a:extLst>
              <a:ext uri="{FF2B5EF4-FFF2-40B4-BE49-F238E27FC236}">
                <a16:creationId xmlns:a16="http://schemas.microsoft.com/office/drawing/2014/main" id="{94D9DC78-4C2D-4B9A-8C67-7124213EB395}"/>
              </a:ext>
            </a:extLst>
          </p:cNvPr>
          <p:cNvPicPr>
            <a:picLocks noChangeAspect="1"/>
          </p:cNvPicPr>
          <p:nvPr/>
        </p:nvPicPr>
        <p:blipFill>
          <a:blip r:embed="rId5"/>
          <a:stretch>
            <a:fillRect/>
          </a:stretch>
        </p:blipFill>
        <p:spPr>
          <a:xfrm>
            <a:off x="2411760" y="5379580"/>
            <a:ext cx="1224136" cy="762577"/>
          </a:xfrm>
          <a:prstGeom prst="rect">
            <a:avLst/>
          </a:prstGeom>
        </p:spPr>
      </p:pic>
      <p:pic>
        <p:nvPicPr>
          <p:cNvPr id="6" name="Picture 2" descr="Image result for nuix&quot;">
            <a:extLst>
              <a:ext uri="{FF2B5EF4-FFF2-40B4-BE49-F238E27FC236}">
                <a16:creationId xmlns:a16="http://schemas.microsoft.com/office/drawing/2014/main" id="{CD23643C-9A96-442E-9ED4-DF51B58C7E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7904" y="5301208"/>
            <a:ext cx="1872208" cy="81842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mage result for xways">
            <a:extLst>
              <a:ext uri="{FF2B5EF4-FFF2-40B4-BE49-F238E27FC236}">
                <a16:creationId xmlns:a16="http://schemas.microsoft.com/office/drawing/2014/main" id="{635904F7-9403-4CEB-9C9B-1E2C78C7285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36096" y="5581587"/>
            <a:ext cx="1872209" cy="53702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Image result for magnet axiom&quot;">
            <a:extLst>
              <a:ext uri="{FF2B5EF4-FFF2-40B4-BE49-F238E27FC236}">
                <a16:creationId xmlns:a16="http://schemas.microsoft.com/office/drawing/2014/main" id="{DE12E88C-D96A-4E39-AAA9-A72358FA2A9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24328" y="5033822"/>
            <a:ext cx="1423641" cy="1276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15134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Análisis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buNone/>
            </a:pPr>
            <a:r>
              <a:rPr lang="es-ES"/>
              <a:t>El software forense permite entonces al analista </a:t>
            </a:r>
            <a:r>
              <a:rPr lang="es-ES" b="1" dirty="0">
                <a:solidFill>
                  <a:srgbClr val="0070C0"/>
                </a:solidFill>
              </a:rPr>
              <a:t>analizar</a:t>
            </a:r>
            <a:r>
              <a:rPr lang="es-ES"/>
              <a:t> lo que ha procesado</a:t>
            </a:r>
          </a:p>
          <a:p>
            <a:pPr lvl="1">
              <a:buFont typeface="Wingdings" panose="05000000000000000000" pitchFamily="2" charset="2"/>
              <a:buChar char="Ø"/>
            </a:pPr>
            <a:r>
              <a:rPr lang="es-ES"/>
              <a:t>Permitir la búsqueda específica de tipos de archivos, contenido de archivos, metadatos, artefactos</a:t>
            </a:r>
          </a:p>
          <a:p>
            <a:pPr lvl="1">
              <a:buFont typeface="Wingdings" panose="05000000000000000000" pitchFamily="2" charset="2"/>
              <a:buChar char="Ø"/>
            </a:pPr>
            <a:r>
              <a:rPr lang="es-ES"/>
              <a:t>El software permite al analista agrupar elementos de interés y crear informes que pueden ser consultados por los responsables del caso</a:t>
            </a:r>
          </a:p>
          <a:p>
            <a:pPr marL="57150" indent="0" algn="ctr">
              <a:buNone/>
            </a:pPr>
            <a:r>
              <a:rPr lang="es-ES" b="1" dirty="0">
                <a:solidFill>
                  <a:srgbClr val="FF0000"/>
                </a:solidFill>
              </a:rPr>
              <a:t>El análisis de los datos y los conjuntos de archivos puede llevar un tiempo considerable en función de la cantidad de datos y de lo que se busque</a:t>
            </a:r>
            <a:endParaRPr lang="es-ES" dirty="0">
              <a:ea typeface="Verdana" panose="020B0604030504040204" pitchFamily="34" charset="0"/>
            </a:endParaRPr>
          </a:p>
          <a:p>
            <a:pPr lvl="1"/>
            <a:endParaRPr lang="es-ES" dirty="0">
              <a:ea typeface="Verdana" panose="020B0604030504040204" pitchFamily="34" charset="0"/>
            </a:endParaRP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059731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400" eaLnBrk="0" fontAlgn="base" hangingPunct="0">
              <a:spcBef>
                <a:spcPct val="0"/>
              </a:spcBef>
              <a:spcAft>
                <a:spcPct val="0"/>
              </a:spcAft>
              <a:defRPr/>
            </a:pPr>
            <a:r>
              <a:rPr lang="es-ES" sz="1200" b="1" dirty="0">
                <a:solidFill>
                  <a:srgbClr val="FFFFFF"/>
                </a:solidFill>
                <a:latin typeface="Verdana" charset="0"/>
              </a:rPr>
              <a:t>www.coe.int/cybercrime</a:t>
            </a:r>
            <a:endParaRPr lang="es-ES" sz="1200" dirty="0">
              <a:solidFill>
                <a:prstClr val="white"/>
              </a:solidFill>
            </a:endParaRPr>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GB">
              <a:solidFill>
                <a:prstClr val="white"/>
              </a:solidFill>
            </a:endParaRPr>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defTabSz="914400" eaLnBrk="0" fontAlgn="base" hangingPunct="0">
              <a:spcBef>
                <a:spcPct val="0"/>
              </a:spcBef>
              <a:spcAft>
                <a:spcPct val="0"/>
              </a:spcAft>
            </a:pPr>
            <a:r>
              <a:rPr lang="es-ES" sz="3200" dirty="0">
                <a:solidFill>
                  <a:schemeClr val="bg1"/>
                </a:solidFill>
                <a:latin typeface="Verdana" charset="0"/>
              </a:rPr>
              <a:t>Definiciones</a:t>
            </a:r>
            <a:endParaRPr lang="es-ES" sz="2000" dirty="0">
              <a:solidFill>
                <a:prstClr val="white"/>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p:cNvSpPr>
            <a:spLocks noGrp="1"/>
          </p:cNvSpPr>
          <p:nvPr>
            <p:ph idx="1"/>
          </p:nvPr>
        </p:nvSpPr>
        <p:spPr>
          <a:xfrm>
            <a:off x="457200" y="1270001"/>
            <a:ext cx="8229600" cy="4525963"/>
          </a:xfrm>
        </p:spPr>
        <p:txBody>
          <a:bodyPr/>
          <a:lstStyle/>
          <a:p>
            <a:pPr marL="0" indent="0">
              <a:buNone/>
            </a:pPr>
            <a:r>
              <a:rPr lang="es-ES" b="1" dirty="0">
                <a:solidFill>
                  <a:srgbClr val="0070C0"/>
                </a:solidFill>
              </a:rPr>
              <a:t>Pruebas</a:t>
            </a:r>
          </a:p>
          <a:p>
            <a:pPr lvl="1" algn="just"/>
            <a:r>
              <a:rPr lang="es-ES"/>
              <a:t>'cualquier especie de prueba o asunto probatorio, presentado jurídicamente en el juicio de una cuestión, por las partes y por medio de testigos, registros, documentos, elementos de prueba, objetos concretos, etc.  con el fin de lograr que el tribunal o el jurado crean en su argumento’</a:t>
            </a:r>
          </a:p>
          <a:p>
            <a:pPr marL="57150" indent="0">
              <a:buNone/>
            </a:pPr>
            <a:r>
              <a:rPr lang="es-ES" b="1" dirty="0">
                <a:solidFill>
                  <a:srgbClr val="0070C0"/>
                </a:solidFill>
              </a:rPr>
              <a:t>¿Pruebas electrónicas?</a:t>
            </a:r>
          </a:p>
          <a:p>
            <a:pPr lvl="1" algn="just"/>
            <a:r>
              <a:rPr lang="es-ES"/>
              <a:t>Pruebas procedentes de un dispositivo electrónico</a:t>
            </a:r>
          </a:p>
          <a:p>
            <a:pPr lvl="1" algn="just"/>
            <a:r>
              <a:rPr lang="es-ES"/>
              <a:t>Generalmente admisibles en los procedimientos judiciales</a:t>
            </a:r>
            <a:endParaRPr lang="es-ES" dirty="0"/>
          </a:p>
          <a:p>
            <a:endParaRPr lang="es-ES" dirty="0"/>
          </a:p>
        </p:txBody>
      </p:sp>
      <p:sp>
        <p:nvSpPr>
          <p:cNvPr id="13" name="TextBox 12">
            <a:extLst>
              <a:ext uri="{FF2B5EF4-FFF2-40B4-BE49-F238E27FC236}">
                <a16:creationId xmlns:a16="http://schemas.microsoft.com/office/drawing/2014/main" id="{B55BEA0C-5F17-494A-A733-C5B83EC6AFB8}"/>
              </a:ext>
            </a:extLst>
          </p:cNvPr>
          <p:cNvSpPr txBox="1"/>
          <p:nvPr/>
        </p:nvSpPr>
        <p:spPr>
          <a:xfrm>
            <a:off x="6467654" y="4535942"/>
            <a:ext cx="2411782" cy="307777"/>
          </a:xfrm>
          <a:prstGeom prst="rect">
            <a:avLst/>
          </a:prstGeom>
          <a:noFill/>
        </p:spPr>
        <p:txBody>
          <a:bodyPr wrap="square" rtlCol="0">
            <a:spAutoFit/>
          </a:bodyPr>
          <a:lstStyle/>
          <a:p>
            <a:r>
              <a:rPr lang="es-ES" sz="1400" dirty="0"/>
              <a:t>Fuente: Black’s Law Dictionary</a:t>
            </a:r>
          </a:p>
        </p:txBody>
      </p:sp>
    </p:spTree>
    <p:extLst>
      <p:ext uri="{BB962C8B-B14F-4D97-AF65-F5344CB8AC3E}">
        <p14:creationId xmlns:p14="http://schemas.microsoft.com/office/powerpoint/2010/main" val="40071698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Presentación</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179512" y="5445224"/>
            <a:ext cx="8784530" cy="974020"/>
          </a:xfrm>
        </p:spPr>
        <p:txBody>
          <a:bodyPr/>
          <a:lstStyle/>
          <a:p>
            <a:pPr marL="57150" indent="0" algn="ctr">
              <a:buNone/>
            </a:pPr>
            <a:r>
              <a:rPr lang="es-ES" sz="2800" b="1" dirty="0">
                <a:solidFill>
                  <a:srgbClr val="FF0000"/>
                </a:solidFill>
              </a:rPr>
              <a:t>Requiere que el analista presente los datos técnicos de forma no técnica, para que puedan ser entendidos</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Content Placeholder 1">
            <a:extLst>
              <a:ext uri="{FF2B5EF4-FFF2-40B4-BE49-F238E27FC236}">
                <a16:creationId xmlns:a16="http://schemas.microsoft.com/office/drawing/2014/main" id="{94C71E7B-3764-469A-80F5-8BDE4A10B958}"/>
              </a:ext>
            </a:extLst>
          </p:cNvPr>
          <p:cNvSpPr txBox="1">
            <a:spLocks/>
          </p:cNvSpPr>
          <p:nvPr/>
        </p:nvSpPr>
        <p:spPr bwMode="auto">
          <a:xfrm>
            <a:off x="392101" y="1512277"/>
            <a:ext cx="5692067" cy="481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s-ES" sz="2400" dirty="0"/>
              <a:t>Independientemente del trabajo realizado para llegar a la fase de análisis, se debe presentar el producto final</a:t>
            </a:r>
          </a:p>
          <a:p>
            <a:pPr lvl="1">
              <a:buFont typeface="Wingdings" panose="05000000000000000000" pitchFamily="2" charset="2"/>
              <a:buChar char="Ø"/>
            </a:pPr>
            <a:r>
              <a:rPr lang="es-ES" sz="2400" dirty="0"/>
              <a:t>de forma comprensible</a:t>
            </a:r>
          </a:p>
          <a:p>
            <a:pPr lvl="1">
              <a:buFont typeface="Wingdings" panose="05000000000000000000" pitchFamily="2" charset="2"/>
              <a:buChar char="Ø"/>
            </a:pPr>
            <a:r>
              <a:rPr lang="es-ES" sz="2400" dirty="0"/>
              <a:t>creíble</a:t>
            </a:r>
          </a:p>
          <a:p>
            <a:pPr lvl="1">
              <a:buFont typeface="Wingdings" panose="05000000000000000000" pitchFamily="2" charset="2"/>
              <a:buChar char="Ø"/>
            </a:pPr>
            <a:r>
              <a:rPr lang="es-ES" sz="2400" dirty="0"/>
              <a:t>y que pueda ser rastreado y referenciado a través de todas las etapas hasta el archivo de imagen original</a:t>
            </a:r>
          </a:p>
        </p:txBody>
      </p:sp>
      <p:pic>
        <p:nvPicPr>
          <p:cNvPr id="39938" name="Picture 2" descr="Expert Witness | Technical Arboriculture">
            <a:extLst>
              <a:ext uri="{FF2B5EF4-FFF2-40B4-BE49-F238E27FC236}">
                <a16:creationId xmlns:a16="http://schemas.microsoft.com/office/drawing/2014/main" id="{4D2A1B58-0A27-424C-B46A-19854D44B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2524" y="2436646"/>
            <a:ext cx="2619375" cy="1743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8919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Pruebas digitales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270001"/>
            <a:ext cx="8640960" cy="5183335"/>
          </a:xfrm>
        </p:spPr>
        <p:txBody>
          <a:bodyPr/>
          <a:lstStyle/>
          <a:p>
            <a:pPr marL="0" indent="0" algn="ctr">
              <a:spcBef>
                <a:spcPts val="0"/>
              </a:spcBef>
              <a:buNone/>
              <a:defRPr/>
            </a:pPr>
            <a:r>
              <a:rPr lang="es-ES" sz="2800" dirty="0"/>
              <a:t>Existen muchos casos sencillos: </a:t>
            </a:r>
          </a:p>
          <a:p>
            <a:pPr marL="0" indent="0" algn="ctr">
              <a:spcBef>
                <a:spcPts val="0"/>
              </a:spcBef>
              <a:buNone/>
              <a:defRPr/>
            </a:pPr>
            <a:r>
              <a:rPr lang="es-ES" sz="2800" dirty="0"/>
              <a:t>Confiscación, obtención, procesamiento, análisis y posterior presentación de .....</a:t>
            </a:r>
          </a:p>
        </p:txBody>
      </p:sp>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4">
            <a:extLst>
              <a:ext uri="{FF2B5EF4-FFF2-40B4-BE49-F238E27FC236}">
                <a16:creationId xmlns:a16="http://schemas.microsoft.com/office/drawing/2014/main" id="{1FA23445-EC46-41AE-8A06-035A0F6EE560}"/>
              </a:ext>
            </a:extLst>
          </p:cNvPr>
          <p:cNvPicPr>
            <a:picLocks noChangeAspect="1"/>
          </p:cNvPicPr>
          <p:nvPr/>
        </p:nvPicPr>
        <p:blipFill>
          <a:blip r:embed="rId4"/>
          <a:stretch>
            <a:fillRect/>
          </a:stretch>
        </p:blipFill>
        <p:spPr>
          <a:xfrm>
            <a:off x="1484963" y="2924944"/>
            <a:ext cx="3480355" cy="3379278"/>
          </a:xfrm>
          <a:prstGeom prst="rect">
            <a:avLst/>
          </a:prstGeom>
          <a:ln>
            <a:solidFill>
              <a:schemeClr val="accent1"/>
            </a:solidFill>
          </a:ln>
        </p:spPr>
      </p:pic>
      <p:pic>
        <p:nvPicPr>
          <p:cNvPr id="41988" name="Picture 4" descr="Docx Reader - Word, Document, Office Reader - 2020 - Apps on ...">
            <a:extLst>
              <a:ext uri="{FF2B5EF4-FFF2-40B4-BE49-F238E27FC236}">
                <a16:creationId xmlns:a16="http://schemas.microsoft.com/office/drawing/2014/main" id="{21403D4C-1FB0-4E8A-9054-03B17F7C13E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07327" y="2838174"/>
            <a:ext cx="926232" cy="9262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building, flower, sitting, table&#10;&#10;Description automatically generated">
            <a:extLst>
              <a:ext uri="{FF2B5EF4-FFF2-40B4-BE49-F238E27FC236}">
                <a16:creationId xmlns:a16="http://schemas.microsoft.com/office/drawing/2014/main" id="{F4DEA929-FEBC-439D-9001-A0F42F690CB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5076563" y="3424409"/>
            <a:ext cx="3291215" cy="2468411"/>
          </a:xfrm>
          <a:prstGeom prst="rect">
            <a:avLst/>
          </a:prstGeom>
        </p:spPr>
      </p:pic>
      <p:pic>
        <p:nvPicPr>
          <p:cNvPr id="41986" name="Picture 2" descr="Tips for using the jpg format | Logaster">
            <a:extLst>
              <a:ext uri="{FF2B5EF4-FFF2-40B4-BE49-F238E27FC236}">
                <a16:creationId xmlns:a16="http://schemas.microsoft.com/office/drawing/2014/main" id="{3A264928-B5D4-4AE1-A83D-7B47A2389C7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8993" y="2419195"/>
            <a:ext cx="1187624" cy="1187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8749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9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Rastros digitales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graphicFrame>
        <p:nvGraphicFramePr>
          <p:cNvPr id="13" name="Inhaltsplatzhalter 2">
            <a:extLst>
              <a:ext uri="{FF2B5EF4-FFF2-40B4-BE49-F238E27FC236}">
                <a16:creationId xmlns:a16="http://schemas.microsoft.com/office/drawing/2014/main" id="{4B3CB114-79F7-4732-A67E-1E6F004AD5A2}"/>
              </a:ext>
            </a:extLst>
          </p:cNvPr>
          <p:cNvGraphicFramePr>
            <a:graphicFrameLocks noGrp="1"/>
          </p:cNvGraphicFramePr>
          <p:nvPr>
            <p:ph idx="1"/>
          </p:nvPr>
        </p:nvGraphicFramePr>
        <p:xfrm>
          <a:off x="457200" y="1327785"/>
          <a:ext cx="8229600" cy="4907280"/>
        </p:xfrm>
        <a:graphic>
          <a:graphicData uri="http://schemas.openxmlformats.org/drawingml/2006/table">
            <a:tbl>
              <a:tblPr firstRow="1" bandRow="1">
                <a:effectLst/>
                <a:tableStyleId>{5C22544A-7EE6-4342-B048-85BDC9FD1C3A}</a:tableStyleId>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455607">
                <a:tc>
                  <a:txBody>
                    <a:bodyPr/>
                    <a:lstStyle/>
                    <a:p>
                      <a:r>
                        <a:rPr lang="de-DE" sz="2800" dirty="0"/>
                        <a:t>Rastros evitables</a:t>
                      </a:r>
                    </a:p>
                  </a:txBody>
                  <a:tcPr/>
                </a:tc>
                <a:tc>
                  <a:txBody>
                    <a:bodyPr/>
                    <a:lstStyle/>
                    <a:p>
                      <a:r>
                        <a:rPr lang="de-DE" sz="2800" dirty="0"/>
                        <a:t>Rastros no evitables</a:t>
                      </a:r>
                    </a:p>
                  </a:txBody>
                  <a:tcPr/>
                </a:tc>
                <a:extLst>
                  <a:ext uri="{0D108BD9-81ED-4DB2-BD59-A6C34878D82A}">
                    <a16:rowId xmlns:a16="http://schemas.microsoft.com/office/drawing/2014/main" val="10000"/>
                  </a:ext>
                </a:extLst>
              </a:tr>
              <a:tr h="4214364">
                <a:tc>
                  <a:txBody>
                    <a:bodyPr/>
                    <a:lstStyle/>
                    <a:p>
                      <a:r>
                        <a:rPr lang="de-DE" sz="2400" b="1" dirty="0"/>
                        <a:t>Archivos Thumbcache</a:t>
                      </a:r>
                    </a:p>
                    <a:p>
                      <a:r>
                        <a:rPr lang="de-DE" sz="2400" b="1" dirty="0"/>
                        <a:t>Listas utilizadas recientemente</a:t>
                      </a:r>
                      <a:endParaRPr lang="es-ES" sz="2400" b="1" dirty="0"/>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t>Archivos de registro</a:t>
                      </a:r>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t>Historial de navegación</a:t>
                      </a:r>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t>Cachés del navegador</a:t>
                      </a:r>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t>Programas más utilizados</a:t>
                      </a:r>
                      <a:endParaRPr lang="es-ES" sz="2400" b="1" dirty="0"/>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t>Datos de formulario</a:t>
                      </a:r>
                      <a:endParaRPr lang="es-ES" sz="2400" b="1" dirty="0"/>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t>Pagefile.sys</a:t>
                      </a:r>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t>Hiberfil.sys</a:t>
                      </a:r>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t>Instantáneas de volumen</a:t>
                      </a:r>
                    </a:p>
                    <a:p>
                      <a:pPr marL="0" marR="0" indent="0" algn="l" defTabSz="457200" rtl="0" eaLnBrk="1" fontAlgn="auto" latinLnBrk="0" hangingPunct="1">
                        <a:lnSpc>
                          <a:spcPct val="100000"/>
                        </a:lnSpc>
                        <a:spcBef>
                          <a:spcPts val="0"/>
                        </a:spcBef>
                        <a:spcAft>
                          <a:spcPts val="0"/>
                        </a:spcAft>
                        <a:buClrTx/>
                        <a:buSzTx/>
                        <a:buFontTx/>
                        <a:buNone/>
                        <a:tabLst/>
                        <a:defRPr/>
                      </a:pPr>
                      <a:r>
                        <a:rPr lang="de-DE" sz="2400" b="1" dirty="0"/>
                        <a:t>…</a:t>
                      </a:r>
                    </a:p>
                    <a:p>
                      <a:endParaRPr lang="es-ES"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800" b="1" dirty="0"/>
                        <a:t>Espacio desperdiciado</a:t>
                      </a:r>
                    </a:p>
                    <a:p>
                      <a:pPr marL="0" marR="0" indent="0" algn="l" defTabSz="457200" rtl="0" eaLnBrk="1" fontAlgn="auto" latinLnBrk="0" hangingPunct="1">
                        <a:lnSpc>
                          <a:spcPct val="100000"/>
                        </a:lnSpc>
                        <a:spcBef>
                          <a:spcPts val="0"/>
                        </a:spcBef>
                        <a:spcAft>
                          <a:spcPts val="0"/>
                        </a:spcAft>
                        <a:buClrTx/>
                        <a:buSzTx/>
                        <a:buFontTx/>
                        <a:buNone/>
                        <a:tabLst/>
                        <a:defRPr/>
                      </a:pPr>
                      <a:r>
                        <a:rPr lang="de-DE" sz="2800" b="1" dirty="0"/>
                        <a:t>Espacio de disco no asignado</a:t>
                      </a:r>
                      <a:endParaRPr lang="es-ES" sz="2800" b="1" dirty="0"/>
                    </a:p>
                    <a:p>
                      <a:pPr marL="0" marR="0" indent="0" algn="l" defTabSz="457200" rtl="0" eaLnBrk="1" fontAlgn="auto" latinLnBrk="0" hangingPunct="1">
                        <a:lnSpc>
                          <a:spcPct val="100000"/>
                        </a:lnSpc>
                        <a:spcBef>
                          <a:spcPts val="0"/>
                        </a:spcBef>
                        <a:spcAft>
                          <a:spcPts val="0"/>
                        </a:spcAft>
                        <a:buClrTx/>
                        <a:buSzTx/>
                        <a:buFontTx/>
                        <a:buNone/>
                        <a:tabLst/>
                        <a:defRPr/>
                      </a:pPr>
                      <a:r>
                        <a:rPr lang="de-DE" sz="2800" b="1" dirty="0"/>
                        <a:t>Entradas de MFT</a:t>
                      </a:r>
                    </a:p>
                    <a:p>
                      <a:pPr marL="0" marR="0" indent="0" algn="l" defTabSz="457200" rtl="0" eaLnBrk="1" fontAlgn="auto" latinLnBrk="0" hangingPunct="1">
                        <a:lnSpc>
                          <a:spcPct val="100000"/>
                        </a:lnSpc>
                        <a:spcBef>
                          <a:spcPts val="0"/>
                        </a:spcBef>
                        <a:spcAft>
                          <a:spcPts val="0"/>
                        </a:spcAft>
                        <a:buClrTx/>
                        <a:buSzTx/>
                        <a:buFontTx/>
                        <a:buNone/>
                        <a:tabLst/>
                        <a:defRPr/>
                      </a:pPr>
                      <a:r>
                        <a:rPr lang="de-DE" sz="2800" b="1" dirty="0"/>
                        <a:t>RAM</a:t>
                      </a:r>
                    </a:p>
                    <a:p>
                      <a:pPr marL="0" marR="0" indent="0" algn="l" defTabSz="457200" rtl="0" eaLnBrk="1" fontAlgn="auto" latinLnBrk="0" hangingPunct="1">
                        <a:lnSpc>
                          <a:spcPct val="100000"/>
                        </a:lnSpc>
                        <a:spcBef>
                          <a:spcPts val="0"/>
                        </a:spcBef>
                        <a:spcAft>
                          <a:spcPts val="0"/>
                        </a:spcAft>
                        <a:buClrTx/>
                        <a:buSzTx/>
                        <a:buFontTx/>
                        <a:buNone/>
                        <a:tabLst/>
                        <a:defRPr/>
                      </a:pPr>
                      <a:r>
                        <a:rPr lang="de-DE" sz="2800" b="1" dirty="0"/>
                        <a:t>rastros de algunas aplicaciones</a:t>
                      </a:r>
                      <a:endParaRPr lang="es-ES" sz="2800" b="1"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9053606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Rastros digitales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5" name="Picture 2">
            <a:extLst>
              <a:ext uri="{FF2B5EF4-FFF2-40B4-BE49-F238E27FC236}">
                <a16:creationId xmlns:a16="http://schemas.microsoft.com/office/drawing/2014/main" id="{CAEE4870-D17C-40A3-BEC6-93E5AF4714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50" y="1272132"/>
            <a:ext cx="8858200" cy="5338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9123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Rastros digitales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8" name="Rectangle 3">
            <a:extLst>
              <a:ext uri="{FF2B5EF4-FFF2-40B4-BE49-F238E27FC236}">
                <a16:creationId xmlns:a16="http://schemas.microsoft.com/office/drawing/2014/main" id="{CE3E4253-5D48-466D-B577-AF635AD1E47A}"/>
              </a:ext>
            </a:extLst>
          </p:cNvPr>
          <p:cNvSpPr>
            <a:spLocks noGrp="1" noChangeArrowheads="1"/>
          </p:cNvSpPr>
          <p:nvPr>
            <p:ph idx="1"/>
          </p:nvPr>
        </p:nvSpPr>
        <p:spPr>
          <a:xfrm>
            <a:off x="2094614" y="1334386"/>
            <a:ext cx="6592186" cy="4525963"/>
          </a:xfrm>
        </p:spPr>
        <p:txBody>
          <a:bodyPr>
            <a:normAutofit fontScale="85000" lnSpcReduction="20000"/>
          </a:bodyPr>
          <a:lstStyle/>
          <a:p>
            <a:pPr marL="0" indent="0">
              <a:lnSpc>
                <a:spcPct val="150000"/>
              </a:lnSpc>
              <a:spcBef>
                <a:spcPts val="0"/>
              </a:spcBef>
              <a:buNone/>
            </a:pPr>
            <a:r>
              <a:rPr lang="es-ES" b="1" dirty="0"/>
              <a:t>Datos específicos de usuario</a:t>
            </a:r>
          </a:p>
          <a:p>
            <a:pPr marL="0" indent="0">
              <a:lnSpc>
                <a:spcPct val="150000"/>
              </a:lnSpc>
              <a:spcBef>
                <a:spcPts val="0"/>
              </a:spcBef>
              <a:buNone/>
            </a:pPr>
            <a:r>
              <a:rPr lang="es-ES"/>
              <a:t>Programas utilizados, sitios web visitados, búsquedas realizadas, archivos abiertos/guardados</a:t>
            </a:r>
          </a:p>
          <a:p>
            <a:pPr marL="0" indent="0">
              <a:lnSpc>
                <a:spcPct val="150000"/>
              </a:lnSpc>
              <a:spcBef>
                <a:spcPts val="0"/>
              </a:spcBef>
              <a:buNone/>
            </a:pPr>
            <a:endParaRPr lang="es-ES" b="1" dirty="0"/>
          </a:p>
          <a:p>
            <a:pPr marL="0" indent="0">
              <a:lnSpc>
                <a:spcPct val="150000"/>
              </a:lnSpc>
              <a:spcBef>
                <a:spcPts val="0"/>
              </a:spcBef>
              <a:buNone/>
            </a:pPr>
            <a:r>
              <a:rPr lang="es-ES" b="1" dirty="0"/>
              <a:t>Datos EXIF</a:t>
            </a:r>
          </a:p>
          <a:p>
            <a:pPr marL="0" indent="0">
              <a:lnSpc>
                <a:spcPct val="150000"/>
              </a:lnSpc>
              <a:spcBef>
                <a:spcPts val="0"/>
              </a:spcBef>
              <a:buNone/>
            </a:pPr>
            <a:r>
              <a:rPr lang="es-ES"/>
              <a:t>Cuándo y dónde se tomó una foto con el modelo de cámara, número de serie</a:t>
            </a:r>
          </a:p>
        </p:txBody>
      </p:sp>
      <p:pic>
        <p:nvPicPr>
          <p:cNvPr id="13" name="Picture 2" descr="http://icons.iconarchive.com/icons/artua/dragon-soft/512/User-icon.png">
            <a:extLst>
              <a:ext uri="{FF2B5EF4-FFF2-40B4-BE49-F238E27FC236}">
                <a16:creationId xmlns:a16="http://schemas.microsoft.com/office/drawing/2014/main" id="{93DEB0AC-2395-412A-BBE1-CFFB12A64EC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692" y="1515177"/>
            <a:ext cx="1759652" cy="175965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www.jmarior.net/wp-images/aperture-icon.png">
            <a:extLst>
              <a:ext uri="{FF2B5EF4-FFF2-40B4-BE49-F238E27FC236}">
                <a16:creationId xmlns:a16="http://schemas.microsoft.com/office/drawing/2014/main" id="{79748D68-90E4-4A7B-9A37-112E4910795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9224" y="3838358"/>
            <a:ext cx="1679943" cy="1679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602603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Rastros digitales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5" name="Rectangle 3">
            <a:extLst>
              <a:ext uri="{FF2B5EF4-FFF2-40B4-BE49-F238E27FC236}">
                <a16:creationId xmlns:a16="http://schemas.microsoft.com/office/drawing/2014/main" id="{FA05A751-97EF-45E4-858B-B8A99FE3CCA2}"/>
              </a:ext>
            </a:extLst>
          </p:cNvPr>
          <p:cNvSpPr>
            <a:spLocks noGrp="1" noChangeArrowheads="1"/>
          </p:cNvSpPr>
          <p:nvPr>
            <p:ph idx="1"/>
          </p:nvPr>
        </p:nvSpPr>
        <p:spPr>
          <a:xfrm>
            <a:off x="2279030" y="1600200"/>
            <a:ext cx="6613450" cy="4525963"/>
          </a:xfrm>
        </p:spPr>
        <p:txBody>
          <a:bodyPr>
            <a:normAutofit fontScale="77500" lnSpcReduction="20000"/>
          </a:bodyPr>
          <a:lstStyle/>
          <a:p>
            <a:pPr marL="0" indent="0">
              <a:lnSpc>
                <a:spcPct val="150000"/>
              </a:lnSpc>
              <a:spcBef>
                <a:spcPts val="0"/>
              </a:spcBef>
              <a:buNone/>
            </a:pPr>
            <a:r>
              <a:rPr lang="es-ES" b="1" dirty="0"/>
              <a:t>Datos de aplicación</a:t>
            </a:r>
          </a:p>
          <a:p>
            <a:pPr marL="0" indent="0">
              <a:lnSpc>
                <a:spcPct val="150000"/>
              </a:lnSpc>
              <a:spcBef>
                <a:spcPts val="0"/>
              </a:spcBef>
              <a:buNone/>
            </a:pPr>
            <a:r>
              <a:rPr lang="es-ES"/>
              <a:t>Clientes de correo electrónico, historial de chat, bases de datos, configuraciones, análisis de malware</a:t>
            </a:r>
          </a:p>
          <a:p>
            <a:pPr marL="0" indent="0">
              <a:lnSpc>
                <a:spcPct val="150000"/>
              </a:lnSpc>
              <a:spcBef>
                <a:spcPts val="0"/>
              </a:spcBef>
              <a:buNone/>
            </a:pPr>
            <a:endParaRPr lang="es-ES" sz="1900" b="1" dirty="0"/>
          </a:p>
          <a:p>
            <a:pPr marL="0" indent="0">
              <a:lnSpc>
                <a:spcPct val="150000"/>
              </a:lnSpc>
              <a:spcBef>
                <a:spcPts val="0"/>
              </a:spcBef>
              <a:buNone/>
            </a:pPr>
            <a:r>
              <a:rPr lang="es-ES" b="1" dirty="0"/>
              <a:t>Fragmentos</a:t>
            </a:r>
          </a:p>
          <a:p>
            <a:pPr marL="0" indent="0">
              <a:lnSpc>
                <a:spcPct val="150000"/>
              </a:lnSpc>
              <a:spcBef>
                <a:spcPts val="0"/>
              </a:spcBef>
              <a:buNone/>
            </a:pPr>
            <a:r>
              <a:rPr lang="es-ES"/>
              <a:t>Fragmentos de imágenes probatorias, documentos, historiales, archivos de registro, ...</a:t>
            </a:r>
          </a:p>
        </p:txBody>
      </p:sp>
      <p:pic>
        <p:nvPicPr>
          <p:cNvPr id="16" name="Picture 1">
            <a:extLst>
              <a:ext uri="{FF2B5EF4-FFF2-40B4-BE49-F238E27FC236}">
                <a16:creationId xmlns:a16="http://schemas.microsoft.com/office/drawing/2014/main" id="{7AEBEAEF-2812-4B82-8939-80B2028EE08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440" y="1689313"/>
            <a:ext cx="1878640" cy="1560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descr="http://www.linux-magazine.com/var/linux_magazin/storage/images/linux-magazine.com/issues/2008/93/undeleted/figure-1/430023-1-eng-US/Figure-1_reference.png">
            <a:extLst>
              <a:ext uri="{FF2B5EF4-FFF2-40B4-BE49-F238E27FC236}">
                <a16:creationId xmlns:a16="http://schemas.microsoft.com/office/drawing/2014/main" id="{C83D4DCF-BE2B-41B7-94C8-A18E1EA211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440" y="4178587"/>
            <a:ext cx="1831057" cy="1834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155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Rastros digitales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AutoShape 2" descr="Big Data Brings Challenges Beyond the Capabilities of Traditional ...">
            <a:extLst>
              <a:ext uri="{FF2B5EF4-FFF2-40B4-BE49-F238E27FC236}">
                <a16:creationId xmlns:a16="http://schemas.microsoft.com/office/drawing/2014/main" id="{F06DFF50-8C9F-4871-A692-DEFAF9B0D57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3" name="Rectangle 3">
            <a:extLst>
              <a:ext uri="{FF2B5EF4-FFF2-40B4-BE49-F238E27FC236}">
                <a16:creationId xmlns:a16="http://schemas.microsoft.com/office/drawing/2014/main" id="{0DEFEE57-F452-4F77-93D7-98992C2423B6}"/>
              </a:ext>
            </a:extLst>
          </p:cNvPr>
          <p:cNvSpPr>
            <a:spLocks noGrp="1" noChangeArrowheads="1"/>
          </p:cNvSpPr>
          <p:nvPr>
            <p:ph idx="1"/>
          </p:nvPr>
        </p:nvSpPr>
        <p:spPr>
          <a:xfrm>
            <a:off x="2279030" y="1600200"/>
            <a:ext cx="6613450" cy="4525963"/>
          </a:xfrm>
        </p:spPr>
        <p:txBody>
          <a:bodyPr>
            <a:normAutofit fontScale="70000" lnSpcReduction="20000"/>
          </a:bodyPr>
          <a:lstStyle/>
          <a:p>
            <a:pPr marL="0" indent="0">
              <a:lnSpc>
                <a:spcPct val="150000"/>
              </a:lnSpc>
              <a:spcBef>
                <a:spcPts val="0"/>
              </a:spcBef>
              <a:buNone/>
            </a:pPr>
            <a:r>
              <a:rPr lang="es-ES" b="1" dirty="0"/>
              <a:t>Documentos probatorios</a:t>
            </a:r>
          </a:p>
          <a:p>
            <a:pPr marL="0" indent="0">
              <a:lnSpc>
                <a:spcPct val="150000"/>
              </a:lnSpc>
              <a:spcBef>
                <a:spcPts val="0"/>
              </a:spcBef>
              <a:buNone/>
            </a:pPr>
            <a:r>
              <a:rPr lang="es-ES"/>
              <a:t>extractos de cuenta, cartas de chantaje, fotos ilegales, contactos, archivos de registro, planos robados,...</a:t>
            </a:r>
          </a:p>
          <a:p>
            <a:pPr marL="0" indent="0">
              <a:lnSpc>
                <a:spcPct val="150000"/>
              </a:lnSpc>
              <a:spcBef>
                <a:spcPts val="0"/>
              </a:spcBef>
              <a:buNone/>
            </a:pPr>
            <a:endParaRPr lang="es-ES" dirty="0"/>
          </a:p>
          <a:p>
            <a:pPr marL="0" indent="0">
              <a:lnSpc>
                <a:spcPct val="150000"/>
              </a:lnSpc>
              <a:spcBef>
                <a:spcPts val="0"/>
              </a:spcBef>
              <a:buNone/>
            </a:pPr>
            <a:r>
              <a:rPr lang="es-ES" b="1" dirty="0"/>
              <a:t>Datos inaccesibles</a:t>
            </a:r>
            <a:r>
              <a:rPr lang="es-ES"/>
              <a:t> </a:t>
            </a:r>
          </a:p>
          <a:p>
            <a:pPr marL="0" indent="0">
              <a:lnSpc>
                <a:spcPct val="150000"/>
              </a:lnSpc>
              <a:spcBef>
                <a:spcPts val="0"/>
              </a:spcBef>
              <a:buNone/>
            </a:pPr>
            <a:r>
              <a:rPr lang="es-ES"/>
              <a:t>archivos ocultos, archivos cifrados, datos borrados,</a:t>
            </a:r>
          </a:p>
          <a:p>
            <a:pPr marL="0" indent="0">
              <a:lnSpc>
                <a:spcPct val="150000"/>
              </a:lnSpc>
              <a:spcBef>
                <a:spcPts val="0"/>
              </a:spcBef>
              <a:buNone/>
            </a:pPr>
            <a:r>
              <a:rPr lang="es-ES"/>
              <a:t>archivos esteganografiados, almacenamiento en la nube/red</a:t>
            </a:r>
          </a:p>
        </p:txBody>
      </p:sp>
      <p:pic>
        <p:nvPicPr>
          <p:cNvPr id="14" name="Picture 6" descr="http://files.softicons.com/download/folder-icons/terra-project-icons-by-aerotox/png/512/Black%20Terra%20Stop.png">
            <a:extLst>
              <a:ext uri="{FF2B5EF4-FFF2-40B4-BE49-F238E27FC236}">
                <a16:creationId xmlns:a16="http://schemas.microsoft.com/office/drawing/2014/main" id="{E2438C2B-67D3-4692-8541-5EE28A83D41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5048" y="3993614"/>
            <a:ext cx="1983636" cy="198363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http://www.veryicon.com/icon/png/System/Simple/My%20Documents.png">
            <a:extLst>
              <a:ext uri="{FF2B5EF4-FFF2-40B4-BE49-F238E27FC236}">
                <a16:creationId xmlns:a16="http://schemas.microsoft.com/office/drawing/2014/main" id="{5B7B0A54-AFAB-4DF6-A174-CE81141258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524" y="1560264"/>
            <a:ext cx="1820894" cy="1820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234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48AB73-6CF7-4B50-ACEB-48BD4182E7C5}"/>
              </a:ext>
            </a:extLst>
          </p:cNvPr>
          <p:cNvSpPr>
            <a:spLocks noGrp="1"/>
          </p:cNvSpPr>
          <p:nvPr>
            <p:ph type="sldNum" sz="quarter" idx="10"/>
          </p:nvPr>
        </p:nvSpPr>
        <p:spPr/>
        <p:txBody>
          <a:bodyPr/>
          <a:lstStyle/>
          <a:p>
            <a:fld id="{49C04F3A-82BD-4011-AADB-1F79FD7DF4BC}" type="slidenum">
              <a:rPr lang="en-GB" smtClean="0">
                <a:solidFill>
                  <a:prstClr val="black">
                    <a:tint val="75000"/>
                  </a:prstClr>
                </a:solidFill>
              </a:rPr>
              <a:pPr/>
              <a:t>77</a:t>
            </a:fld>
            <a:endParaRPr lang="es-ES" dirty="0">
              <a:solidFill>
                <a:prstClr val="black">
                  <a:tint val="75000"/>
                </a:prstClr>
              </a:solidFill>
            </a:endParaRPr>
          </a:p>
        </p:txBody>
      </p:sp>
    </p:spTree>
    <p:extLst>
      <p:ext uri="{BB962C8B-B14F-4D97-AF65-F5344CB8AC3E}">
        <p14:creationId xmlns:p14="http://schemas.microsoft.com/office/powerpoint/2010/main" val="174699602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4"/>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sp>
        <p:nvSpPr>
          <p:cNvPr id="7" name="Rectangle 6"/>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1" name="TextBox 7"/>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Objetivos de la sesión</a:t>
            </a:r>
            <a:endParaRPr lang="es-ES" sz="2000" dirty="0">
              <a:solidFill>
                <a:schemeClr val="bg1"/>
              </a:solidFill>
              <a:latin typeface="Verdana" charset="0"/>
              <a:cs typeface="Verdana" charset="0"/>
            </a:endParaRPr>
          </a:p>
        </p:txBody>
      </p:sp>
      <p:pic>
        <p:nvPicPr>
          <p:cNvPr id="53252" name="Picture 4"/>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53254" name="Rectangle 11"/>
          <p:cNvSpPr>
            <a:spLocks noChangeArrowheads="1"/>
          </p:cNvSpPr>
          <p:nvPr/>
        </p:nvSpPr>
        <p:spPr bwMode="auto">
          <a:xfrm>
            <a:off x="7937" y="6581001"/>
            <a:ext cx="92445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s-ES" sz="1200" b="1" dirty="0">
                <a:solidFill>
                  <a:srgbClr val="FFFFFF"/>
                </a:solidFill>
                <a:latin typeface="Verdana" charset="0"/>
              </a:rPr>
              <a:t>www.coe.int/cybercrime</a:t>
            </a:r>
            <a:r>
              <a:rPr lang="en-US" sz="1200" b="1" dirty="0">
                <a:solidFill>
                  <a:srgbClr val="FFFFFF"/>
                </a:solidFill>
                <a:latin typeface="Verdana" charset="0"/>
              </a:rPr>
              <a:t>						</a:t>
            </a:r>
          </a:p>
        </p:txBody>
      </p:sp>
      <p:sp>
        <p:nvSpPr>
          <p:cNvPr id="3" name="Content Placeholder 2">
            <a:extLst>
              <a:ext uri="{FF2B5EF4-FFF2-40B4-BE49-F238E27FC236}">
                <a16:creationId xmlns:a16="http://schemas.microsoft.com/office/drawing/2014/main" id="{77B18497-BF37-4A20-ABA6-353886C26CA1}"/>
              </a:ext>
            </a:extLst>
          </p:cNvPr>
          <p:cNvSpPr>
            <a:spLocks noGrp="1"/>
          </p:cNvSpPr>
          <p:nvPr>
            <p:ph idx="1"/>
          </p:nvPr>
        </p:nvSpPr>
        <p:spPr>
          <a:xfrm>
            <a:off x="323528" y="1340767"/>
            <a:ext cx="8712522" cy="5240233"/>
          </a:xfrm>
        </p:spPr>
        <p:txBody>
          <a:bodyPr>
            <a:normAutofit fontScale="92500" lnSpcReduction="20000"/>
          </a:bodyPr>
          <a:lstStyle/>
          <a:p>
            <a:pPr marL="0" indent="0">
              <a:buNone/>
            </a:pPr>
            <a:r>
              <a:rPr lang="es-ES" b="1" dirty="0"/>
              <a:t>Después de esta sesión, los delegados deberán poder:</a:t>
            </a:r>
          </a:p>
          <a:p>
            <a:r>
              <a:rPr lang="es-ES" sz="2800" dirty="0"/>
              <a:t>Debatir los distintos tipos de pruebas electrónicas</a:t>
            </a:r>
          </a:p>
          <a:p>
            <a:r>
              <a:rPr lang="es-ES" sz="2800" dirty="0"/>
              <a:t>Resumir los puntos clave de la Guía sobre pruebas electrónicas del CE, especialmente los principios de confiscación y manejo</a:t>
            </a:r>
          </a:p>
          <a:p>
            <a:r>
              <a:rPr lang="es-ES" sz="2800" dirty="0"/>
              <a:t>Identificar los diferentes desafíos de la ciencia forense "post-mortem" y de "datos en vivo", así como los "datos basados en la nube".</a:t>
            </a:r>
          </a:p>
          <a:p>
            <a:r>
              <a:rPr lang="es-ES" sz="2800" dirty="0"/>
              <a:t>Debatir la admisibilidad de las pruebas electrónicas</a:t>
            </a:r>
          </a:p>
          <a:p>
            <a:r>
              <a:rPr lang="es-ES" sz="2800" dirty="0"/>
              <a:t>Comparar la "ciencia forense digital" con la ciencia forense tradicional</a:t>
            </a:r>
          </a:p>
          <a:p>
            <a:r>
              <a:rPr lang="es-ES" sz="2800" dirty="0"/>
              <a:t>Identificar las cuatro etapas clave de un examen forense digital</a:t>
            </a:r>
          </a:p>
        </p:txBody>
      </p:sp>
    </p:spTree>
    <p:extLst>
      <p:ext uri="{BB962C8B-B14F-4D97-AF65-F5344CB8AC3E}">
        <p14:creationId xmlns:p14="http://schemas.microsoft.com/office/powerpoint/2010/main" val="28346461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a:extLst>
              <a:ext uri="{FF2B5EF4-FFF2-40B4-BE49-F238E27FC236}">
                <a16:creationId xmlns:a16="http://schemas.microsoft.com/office/drawing/2014/main" id="{EDF64B36-81D9-458A-A194-0F302FFF98F0}"/>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spAutoFit/>
          </a:bodyPr>
          <a:lstStyle/>
          <a:p>
            <a:pPr eaLnBrk="1" hangingPunct="1">
              <a:defRPr/>
            </a:pPr>
            <a:endParaRPr lang="en-GB" dirty="0">
              <a:latin typeface="Calibri" charset="0"/>
              <a:ea typeface="ＭＳ Ｐゴシック" charset="0"/>
            </a:endParaRPr>
          </a:p>
        </p:txBody>
      </p:sp>
      <p:sp>
        <p:nvSpPr>
          <p:cNvPr id="12" name="Rectangle 11">
            <a:extLst>
              <a:ext uri="{FF2B5EF4-FFF2-40B4-BE49-F238E27FC236}">
                <a16:creationId xmlns:a16="http://schemas.microsoft.com/office/drawing/2014/main" id="{F2E812E5-70E7-496A-A514-625E50D09C58}"/>
              </a:ext>
            </a:extLst>
          </p:cNvPr>
          <p:cNvSpPr/>
          <p:nvPr/>
        </p:nvSpPr>
        <p:spPr>
          <a:xfrm>
            <a:off x="-36513" y="-26988"/>
            <a:ext cx="918051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pic>
        <p:nvPicPr>
          <p:cNvPr id="2" name="Picture 4">
            <a:extLst>
              <a:ext uri="{FF2B5EF4-FFF2-40B4-BE49-F238E27FC236}">
                <a16:creationId xmlns:a16="http://schemas.microsoft.com/office/drawing/2014/main" id="{15364E51-4F34-4DA1-8843-ADA973D0B8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22225"/>
            <a:ext cx="1322388" cy="107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8">
            <a:extLst>
              <a:ext uri="{FF2B5EF4-FFF2-40B4-BE49-F238E27FC236}">
                <a16:creationId xmlns:a16="http://schemas.microsoft.com/office/drawing/2014/main" id="{B2A2B581-F8BC-48D4-AF7E-AAF0CE808C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88913"/>
            <a:ext cx="40878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4C53FF83-4B1D-4AE3-8AD4-F83CA631845F}"/>
              </a:ext>
            </a:extLst>
          </p:cNvPr>
          <p:cNvSpPr/>
          <p:nvPr/>
        </p:nvSpPr>
        <p:spPr>
          <a:xfrm>
            <a:off x="-34925" y="6588125"/>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2056" name="Rectangle 11">
            <a:extLst>
              <a:ext uri="{FF2B5EF4-FFF2-40B4-BE49-F238E27FC236}">
                <a16:creationId xmlns:a16="http://schemas.microsoft.com/office/drawing/2014/main" id="{88C73A7D-5780-471E-8BE6-4A42E697E15C}"/>
              </a:ext>
            </a:extLst>
          </p:cNvPr>
          <p:cNvSpPr>
            <a:spLocks noChangeArrowheads="1"/>
          </p:cNvSpPr>
          <p:nvPr/>
        </p:nvSpPr>
        <p:spPr bwMode="auto">
          <a:xfrm>
            <a:off x="7938" y="6597650"/>
            <a:ext cx="91360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FontTx/>
              <a:buNone/>
            </a:pPr>
            <a:r>
              <a:rPr lang="es-ES" altLang="en-US" sz="1200" b="1" dirty="0">
                <a:solidFill>
                  <a:srgbClr val="FFFFFF"/>
                </a:solidFill>
                <a:latin typeface="Verdana" panose="020B0604030504040204" pitchFamily="34" charset="0"/>
              </a:rPr>
              <a:t>www.coe.int/cybercrime</a:t>
            </a:r>
            <a:r>
              <a:rPr lang="en-US" altLang="en-US" sz="1200" b="1" dirty="0">
                <a:solidFill>
                  <a:srgbClr val="FFFFFF"/>
                </a:solidFill>
                <a:latin typeface="Verdana" panose="020B0604030504040204" pitchFamily="34" charset="0"/>
              </a:rPr>
              <a:t>						</a:t>
            </a:r>
            <a:r>
              <a:rPr lang="es-ES" altLang="en-US" sz="1200" b="1" dirty="0">
                <a:solidFill>
                  <a:srgbClr val="FFFFFF"/>
                </a:solidFill>
                <a:latin typeface="Verdana" panose="020B0604030504040204" pitchFamily="34" charset="0"/>
              </a:rPr>
              <a:t>                        - -</a:t>
            </a:r>
          </a:p>
        </p:txBody>
      </p:sp>
      <p:sp>
        <p:nvSpPr>
          <p:cNvPr id="2057" name="Rectangle 2">
            <a:extLst>
              <a:ext uri="{FF2B5EF4-FFF2-40B4-BE49-F238E27FC236}">
                <a16:creationId xmlns:a16="http://schemas.microsoft.com/office/drawing/2014/main" id="{D192EA30-54CE-4062-B518-E86D1D7BEC69}"/>
              </a:ext>
            </a:extLst>
          </p:cNvPr>
          <p:cNvSpPr>
            <a:spLocks noChangeArrowheads="1"/>
          </p:cNvSpPr>
          <p:nvPr/>
        </p:nvSpPr>
        <p:spPr bwMode="auto">
          <a:xfrm>
            <a:off x="290513" y="2352650"/>
            <a:ext cx="8599487"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endParaRPr lang="es-ES" altLang="en-US" b="1" dirty="0">
              <a:latin typeface="+mn-lt"/>
            </a:endParaRPr>
          </a:p>
          <a:p>
            <a:pPr algn="ctr" eaLnBrk="1" hangingPunct="1">
              <a:spcBef>
                <a:spcPct val="0"/>
              </a:spcBef>
              <a:buFontTx/>
              <a:buNone/>
            </a:pPr>
            <a:r>
              <a:rPr lang="es-ES" altLang="en-US" b="1" dirty="0">
                <a:latin typeface="+mn-lt"/>
              </a:rPr>
              <a:t>Gracias</a:t>
            </a:r>
          </a:p>
          <a:p>
            <a:pPr algn="ctr" eaLnBrk="1" hangingPunct="1">
              <a:spcBef>
                <a:spcPct val="0"/>
              </a:spcBef>
              <a:buFontTx/>
              <a:buNone/>
            </a:pPr>
            <a:endParaRPr lang="es-ES" altLang="en-US" sz="1200" b="1" dirty="0">
              <a:latin typeface="+mn-lt"/>
            </a:endParaRPr>
          </a:p>
          <a:p>
            <a:pPr algn="ctr" eaLnBrk="1" hangingPunct="1">
              <a:spcBef>
                <a:spcPct val="0"/>
              </a:spcBef>
              <a:buFontTx/>
              <a:buNone/>
            </a:pPr>
            <a:endParaRPr lang="es-ES" altLang="en-US" sz="1200" b="1" dirty="0">
              <a:latin typeface="+mn-lt"/>
            </a:endParaRPr>
          </a:p>
          <a:p>
            <a:pPr algn="ctr" eaLnBrk="1" hangingPunct="1">
              <a:spcBef>
                <a:spcPct val="0"/>
              </a:spcBef>
              <a:buFontTx/>
              <a:buNone/>
            </a:pPr>
            <a:endParaRPr lang="es-ES" altLang="en-US" sz="1200" b="1" dirty="0">
              <a:latin typeface="+mn-lt"/>
            </a:endParaRPr>
          </a:p>
          <a:p>
            <a:pPr algn="ctr" eaLnBrk="1" hangingPunct="1">
              <a:spcBef>
                <a:spcPct val="0"/>
              </a:spcBef>
              <a:buFontTx/>
              <a:buNone/>
            </a:pPr>
            <a:endParaRPr lang="es-ES" altLang="en-US" sz="1200" b="1" dirty="0">
              <a:latin typeface="+mn-lt"/>
            </a:endParaRPr>
          </a:p>
          <a:p>
            <a:pPr algn="ctr" eaLnBrk="1" hangingPunct="1">
              <a:spcBef>
                <a:spcPct val="0"/>
              </a:spcBef>
              <a:buFontTx/>
              <a:buNone/>
            </a:pPr>
            <a:endParaRPr lang="es-ES" altLang="en-US" sz="1600" b="1" dirty="0">
              <a:latin typeface="+mn-lt"/>
            </a:endParaRPr>
          </a:p>
          <a:p>
            <a:pPr algn="ctr" eaLnBrk="1" hangingPunct="1">
              <a:spcBef>
                <a:spcPct val="0"/>
              </a:spcBef>
              <a:buFontTx/>
              <a:buNone/>
            </a:pPr>
            <a:r>
              <a:rPr lang="es-ES" altLang="en-US" sz="1800" b="1" dirty="0">
                <a:latin typeface="+mn-lt"/>
              </a:rPr>
              <a:t>Xxxxx XXXXXXXX</a:t>
            </a:r>
          </a:p>
          <a:p>
            <a:pPr algn="ctr" eaLnBrk="1" hangingPunct="1">
              <a:spcBef>
                <a:spcPct val="0"/>
              </a:spcBef>
              <a:buFontTx/>
              <a:buNone/>
            </a:pPr>
            <a:endParaRPr lang="es-ES" altLang="en-US" sz="600" dirty="0">
              <a:latin typeface="+mn-lt"/>
            </a:endParaRPr>
          </a:p>
          <a:p>
            <a:pPr algn="ctr" eaLnBrk="1" hangingPunct="1">
              <a:spcBef>
                <a:spcPct val="0"/>
              </a:spcBef>
              <a:buFontTx/>
              <a:buNone/>
            </a:pPr>
            <a:r>
              <a:rPr lang="es-ES" altLang="en-US" sz="1400" i="1" dirty="0">
                <a:latin typeface="+mn-lt"/>
              </a:rPr>
              <a:t>Consejo de Europa</a:t>
            </a:r>
          </a:p>
          <a:p>
            <a:pPr algn="ctr" eaLnBrk="1" hangingPunct="1">
              <a:spcBef>
                <a:spcPct val="0"/>
              </a:spcBef>
              <a:buFontTx/>
              <a:buNone/>
            </a:pPr>
            <a:endParaRPr lang="es-ES" altLang="en-US" sz="1400" b="1" dirty="0">
              <a:solidFill>
                <a:srgbClr val="2F618F"/>
              </a:solidFill>
              <a:latin typeface="+mn-lt"/>
            </a:endParaRPr>
          </a:p>
          <a:p>
            <a:pPr algn="ctr" eaLnBrk="1" hangingPunct="1">
              <a:spcBef>
                <a:spcPct val="0"/>
              </a:spcBef>
              <a:buFontTx/>
              <a:buNone/>
            </a:pPr>
            <a:r>
              <a:rPr lang="es-ES" altLang="en-US" sz="1600" b="1" dirty="0">
                <a:solidFill>
                  <a:srgbClr val="2F618F"/>
                </a:solidFill>
                <a:latin typeface="+mn-lt"/>
              </a:rPr>
              <a:t>correo electrónico</a:t>
            </a:r>
          </a:p>
          <a:p>
            <a:pPr algn="ctr" eaLnBrk="1" hangingPunct="1">
              <a:spcBef>
                <a:spcPct val="0"/>
              </a:spcBef>
              <a:buFontTx/>
              <a:buNone/>
            </a:pPr>
            <a:endParaRPr lang="es-ES" altLang="en-US" sz="1600" b="1" dirty="0">
              <a:latin typeface="Verdana" panose="020B0604030504040204" pitchFamily="34" charset="0"/>
            </a:endParaRPr>
          </a:p>
          <a:p>
            <a:pPr algn="ctr" eaLnBrk="1" hangingPunct="1">
              <a:spcBef>
                <a:spcPct val="0"/>
              </a:spcBef>
              <a:buFontTx/>
              <a:buNone/>
            </a:pPr>
            <a:endParaRPr lang="es-ES" altLang="en-US" sz="1600" b="1" dirty="0">
              <a:latin typeface="Verdana" panose="020B0604030504040204" pitchFamily="34" charset="0"/>
            </a:endParaRPr>
          </a:p>
          <a:p>
            <a:pPr algn="ctr" eaLnBrk="1" hangingPunct="1">
              <a:spcBef>
                <a:spcPct val="0"/>
              </a:spcBef>
              <a:buFontTx/>
              <a:buNone/>
            </a:pPr>
            <a:endParaRPr lang="es-ES" altLang="en-US" sz="1400" b="1" dirty="0">
              <a:latin typeface="Verdana" panose="020B0604030504040204" pitchFamily="34" charset="0"/>
            </a:endParaRPr>
          </a:p>
          <a:p>
            <a:pPr algn="ctr" eaLnBrk="1" hangingPunct="1">
              <a:spcBef>
                <a:spcPct val="0"/>
              </a:spcBef>
              <a:buFontTx/>
              <a:buNone/>
            </a:pPr>
            <a:r>
              <a:rPr lang="es-ES" altLang="en-US" sz="1600" b="1" dirty="0">
                <a:latin typeface="+mn-lt"/>
              </a:rPr>
              <a:t>DD Mes AAAA</a:t>
            </a:r>
          </a:p>
        </p:txBody>
      </p:sp>
      <p:sp>
        <p:nvSpPr>
          <p:cNvPr id="10" name="Rectangle 2">
            <a:extLst>
              <a:ext uri="{FF2B5EF4-FFF2-40B4-BE49-F238E27FC236}">
                <a16:creationId xmlns:a16="http://schemas.microsoft.com/office/drawing/2014/main" id="{DF1503B2-B0B3-4330-9439-3D5954CA1625}"/>
              </a:ext>
            </a:extLst>
          </p:cNvPr>
          <p:cNvSpPr>
            <a:spLocks noChangeArrowheads="1"/>
          </p:cNvSpPr>
          <p:nvPr/>
        </p:nvSpPr>
        <p:spPr bwMode="auto">
          <a:xfrm>
            <a:off x="365125" y="1177588"/>
            <a:ext cx="859948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tabLst>
                <a:tab pos="2066925" algn="l"/>
              </a:tabLst>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tabLst>
                <a:tab pos="2066925" algn="l"/>
              </a:tabLst>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tabLst>
                <a:tab pos="2066925" algn="l"/>
              </a:tabLst>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2066925" algn="l"/>
              </a:tabLst>
              <a:defRPr sz="2000">
                <a:solidFill>
                  <a:schemeClr val="tx1"/>
                </a:solidFill>
                <a:latin typeface="Calibri" panose="020F0502020204030204" pitchFamily="34" charset="0"/>
                <a:ea typeface="MS PGothic" panose="020B0600070205080204" pitchFamily="34" charset="-128"/>
              </a:defRPr>
            </a:lvl9pPr>
          </a:lstStyle>
          <a:p>
            <a:pPr algn="ctr" eaLnBrk="1" hangingPunct="1">
              <a:spcBef>
                <a:spcPct val="0"/>
              </a:spcBef>
              <a:buFontTx/>
              <a:buNone/>
            </a:pPr>
            <a:r>
              <a:rPr lang="es-ES" altLang="en-US" sz="2400" b="1" dirty="0">
                <a:latin typeface="+mn-lt"/>
              </a:rPr>
              <a:t>Curso introductorio de formación judicial sobre ciberdelincuencia y pruebas electrónicas</a:t>
            </a:r>
            <a:endParaRPr lang="es-ES" altLang="en-US" sz="2400" i="1" dirty="0">
              <a:latin typeface="+mn-lt"/>
            </a:endParaRPr>
          </a:p>
        </p:txBody>
      </p:sp>
    </p:spTree>
    <p:extLst>
      <p:ext uri="{BB962C8B-B14F-4D97-AF65-F5344CB8AC3E}">
        <p14:creationId xmlns:p14="http://schemas.microsoft.com/office/powerpoint/2010/main" val="42699656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268761"/>
            <a:ext cx="8640960" cy="4392487"/>
          </a:xfrm>
        </p:spPr>
        <p:txBody>
          <a:bodyPr>
            <a:normAutofit fontScale="92500" lnSpcReduction="10000"/>
          </a:bodyPr>
          <a:lstStyle/>
          <a:p>
            <a:pPr marL="0" indent="0">
              <a:buNone/>
            </a:pPr>
            <a:r>
              <a:rPr lang="es-ES" b="1" dirty="0">
                <a:solidFill>
                  <a:srgbClr val="0070C0"/>
                </a:solidFill>
              </a:rPr>
              <a:t>Pruebas electrónicas</a:t>
            </a:r>
          </a:p>
          <a:p>
            <a:pPr marL="0" indent="0">
              <a:buNone/>
            </a:pPr>
            <a:endParaRPr lang="es-ES" b="1" dirty="0">
              <a:solidFill>
                <a:srgbClr val="0070C0"/>
              </a:solidFill>
            </a:endParaRPr>
          </a:p>
          <a:p>
            <a:pPr lvl="1"/>
            <a:r>
              <a:rPr lang="es-ES"/>
              <a:t>No hay una definición internacionalmente aceptada</a:t>
            </a:r>
          </a:p>
          <a:p>
            <a:pPr lvl="1"/>
            <a:r>
              <a:rPr lang="es-ES"/>
              <a:t>En la guía del Consejo de Europa se afirma lo siguiente:</a:t>
            </a:r>
          </a:p>
          <a:p>
            <a:pPr marL="57150" indent="0" algn="ctr">
              <a:buNone/>
            </a:pPr>
            <a:endParaRPr lang="es-ES" dirty="0"/>
          </a:p>
          <a:p>
            <a:pPr marL="57150" indent="0" algn="ctr">
              <a:buNone/>
            </a:pPr>
            <a:r>
              <a:rPr lang="es-ES" b="1" dirty="0"/>
              <a:t>‘Cualquier información generada, almacenada o transmitida en formato digital que pueda ser necesaria posteriormente para probar o refutar un hecho controvertido en un procedimiento judicial’</a:t>
            </a:r>
          </a:p>
          <a:p>
            <a:pPr marL="0" indent="0" algn="just">
              <a:lnSpc>
                <a:spcPct val="120000"/>
              </a:lnSpc>
              <a:spcBef>
                <a:spcPts val="600"/>
              </a:spcBef>
              <a:spcAft>
                <a:spcPts val="600"/>
              </a:spcAft>
              <a:buNone/>
            </a:pPr>
            <a:endParaRPr lang="es-ES" dirty="0"/>
          </a:p>
        </p:txBody>
      </p:sp>
      <p:sp>
        <p:nvSpPr>
          <p:cNvPr id="18434" name="Rectangle 4"/>
          <p:cNvSpPr>
            <a:spLocks noChangeArrowheads="1"/>
          </p:cNvSpPr>
          <p:nvPr/>
        </p:nvSpPr>
        <p:spPr bwMode="auto">
          <a:xfrm>
            <a:off x="3"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defTabSz="914400" eaLnBrk="0" fontAlgn="base" hangingPunct="0">
              <a:spcBef>
                <a:spcPct val="0"/>
              </a:spcBef>
              <a:spcAft>
                <a:spcPct val="0"/>
              </a:spcAft>
            </a:pPr>
            <a:endParaRPr lang="en-GB">
              <a:solidFill>
                <a:prstClr val="black"/>
              </a:solidFill>
              <a:ea typeface="MS PGothic" panose="020B0600070205080204" pitchFamily="34" charset="-128"/>
            </a:endParaRPr>
          </a:p>
        </p:txBody>
      </p:sp>
      <p:sp>
        <p:nvSpPr>
          <p:cNvPr id="7" name="Rectangle 6"/>
          <p:cNvSpPr/>
          <p:nvPr/>
        </p:nvSpPr>
        <p:spPr>
          <a:xfrm>
            <a:off x="184734" y="-26985"/>
            <a:ext cx="8959267"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GB">
              <a:solidFill>
                <a:prstClr val="white"/>
              </a:solidFill>
            </a:endParaRPr>
          </a:p>
        </p:txBody>
      </p:sp>
      <p:sp>
        <p:nvSpPr>
          <p:cNvPr id="18436" name="TextBox 7"/>
          <p:cNvSpPr txBox="1">
            <a:spLocks noChangeArrowheads="1"/>
          </p:cNvSpPr>
          <p:nvPr/>
        </p:nvSpPr>
        <p:spPr bwMode="auto">
          <a:xfrm>
            <a:off x="1403350" y="188640"/>
            <a:ext cx="76327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defTabSz="914400" eaLnBrk="0" fontAlgn="base" hangingPunct="0">
              <a:spcBef>
                <a:spcPct val="0"/>
              </a:spcBef>
              <a:spcAft>
                <a:spcPct val="0"/>
              </a:spcAft>
            </a:pPr>
            <a:r>
              <a:rPr lang="es-ES"/>
              <a:t> </a:t>
            </a:r>
            <a:r>
              <a:rPr lang="es-ES" sz="3200" dirty="0">
                <a:solidFill>
                  <a:schemeClr val="bg1"/>
                </a:solidFill>
                <a:latin typeface="Verdana" charset="0"/>
              </a:rPr>
              <a:t>Definiciones</a:t>
            </a:r>
            <a:endParaRPr lang="es-ES" sz="2000" dirty="0">
              <a:solidFill>
                <a:prstClr val="white"/>
              </a:solidFill>
              <a:latin typeface="Verdana" charset="0"/>
              <a:cs typeface="Verdana" charset="0"/>
            </a:endParaRPr>
          </a:p>
        </p:txBody>
      </p:sp>
      <p:sp>
        <p:nvSpPr>
          <p:cNvPr id="9" name="Rectangle 8"/>
          <p:cNvSpPr/>
          <p:nvPr/>
        </p:nvSpPr>
        <p:spPr>
          <a:xfrm>
            <a:off x="-34925" y="6588133"/>
            <a:ext cx="9215438" cy="296863"/>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fontAlgn="base" hangingPunct="0">
              <a:spcBef>
                <a:spcPct val="0"/>
              </a:spcBef>
              <a:spcAft>
                <a:spcPct val="0"/>
              </a:spcAft>
              <a:defRPr/>
            </a:pPr>
            <a:endParaRPr lang="en-GB">
              <a:solidFill>
                <a:prstClr val="white"/>
              </a:solidFill>
            </a:endParaRPr>
          </a:p>
        </p:txBody>
      </p:sp>
      <p:sp>
        <p:nvSpPr>
          <p:cNvPr id="10" name="Rectangle 11"/>
          <p:cNvSpPr>
            <a:spLocks noChangeArrowheads="1"/>
          </p:cNvSpPr>
          <p:nvPr/>
        </p:nvSpPr>
        <p:spPr bwMode="auto">
          <a:xfrm>
            <a:off x="7938" y="6597658"/>
            <a:ext cx="913606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0"/>
              </a:spcBef>
              <a:spcAft>
                <a:spcPct val="0"/>
              </a:spcAft>
            </a:pPr>
            <a:r>
              <a:rPr lang="es-ES" sz="1200" b="1" dirty="0">
                <a:solidFill>
                  <a:srgbClr val="FFFFFF"/>
                </a:solidFill>
                <a:latin typeface="Verdana" charset="0"/>
              </a:rPr>
              <a:t>Fuente: OCDE</a:t>
            </a:r>
            <a:r>
              <a:rPr lang="en-US" sz="1200" b="1" dirty="0">
                <a:solidFill>
                  <a:srgbClr val="FFFFFF"/>
                </a:solidFill>
                <a:latin typeface="Verdana" charset="0"/>
              </a:rPr>
              <a:t>						</a:t>
            </a:r>
            <a:r>
              <a:rPr lang="es-ES" sz="1200" b="1" dirty="0">
                <a:solidFill>
                  <a:srgbClr val="FFFFFF"/>
                </a:solidFill>
                <a:latin typeface="Verdana" charset="0"/>
              </a:rPr>
              <a:t>                      </a:t>
            </a:r>
            <a:r>
              <a:rPr lang="en-US" sz="1200" b="1" dirty="0">
                <a:solidFill>
                  <a:srgbClr val="FFFFFF"/>
                </a:solidFill>
                <a:latin typeface="Verdana" charset="0"/>
              </a:rPr>
              <a:t>	</a:t>
            </a:r>
            <a:r>
              <a:rPr lang="es-ES" sz="1200" b="1" dirty="0">
                <a:solidFill>
                  <a:srgbClr val="FFFFFF"/>
                </a:solidFill>
                <a:latin typeface="Verdana" charset="0"/>
              </a:rPr>
              <a:t>      - </a:t>
            </a:r>
            <a:fld id="{F50FF694-912A-834E-AD45-B984C7BF2CE4}" type="slidenum">
              <a:rPr lang="en-US" sz="1200" b="1">
                <a:solidFill>
                  <a:srgbClr val="FFFFFF"/>
                </a:solidFill>
                <a:latin typeface="Verdana" charset="0"/>
                <a:ea typeface="MS PGothic" panose="020B0600070205080204" pitchFamily="34" charset="-128"/>
                <a:cs typeface="Verdana" charset="0"/>
              </a:rPr>
              <a:pPr defTabSz="914400" eaLnBrk="0" fontAlgn="base" hangingPunct="0">
                <a:spcBef>
                  <a:spcPct val="0"/>
                </a:spcBef>
                <a:spcAft>
                  <a:spcPct val="0"/>
                </a:spcAft>
              </a:pPr>
              <a:t>8</a:t>
            </a:fld>
            <a:r>
              <a:rPr lang="es-ES" sz="1200" b="1" dirty="0">
                <a:solidFill>
                  <a:srgbClr val="FFFFFF"/>
                </a:solidFill>
                <a:latin typeface="Verdana" charset="0"/>
              </a:rPr>
              <a:t> -</a:t>
            </a:r>
          </a:p>
        </p:txBody>
      </p:sp>
      <p:sp>
        <p:nvSpPr>
          <p:cNvPr id="2" name="Rectangle 1"/>
          <p:cNvSpPr/>
          <p:nvPr/>
        </p:nvSpPr>
        <p:spPr>
          <a:xfrm>
            <a:off x="184734" y="5879013"/>
            <a:ext cx="8851316" cy="276999"/>
          </a:xfrm>
          <a:prstGeom prst="rect">
            <a:avLst/>
          </a:prstGeom>
        </p:spPr>
        <p:txBody>
          <a:bodyPr wrap="square">
            <a:spAutoFit/>
          </a:bodyPr>
          <a:lstStyle/>
          <a:p>
            <a:pPr defTabSz="914400" eaLnBrk="0" fontAlgn="base" hangingPunct="0">
              <a:spcBef>
                <a:spcPct val="0"/>
              </a:spcBef>
              <a:spcAft>
                <a:spcPct val="0"/>
              </a:spcAft>
            </a:pPr>
            <a:endParaRPr lang="en-US" sz="1200" dirty="0">
              <a:solidFill>
                <a:prstClr val="black"/>
              </a:solidFill>
              <a:ea typeface="Verdana" panose="020B0604030504040204" pitchFamily="34" charset="0"/>
              <a:cs typeface="Verdana" panose="020B0604030504040204" pitchFamily="34"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04461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CA6C7AE-CB6D-46CA-A269-7676C38484D4}"/>
              </a:ext>
            </a:extLst>
          </p:cNvPr>
          <p:cNvSpPr/>
          <p:nvPr/>
        </p:nvSpPr>
        <p:spPr>
          <a:xfrm>
            <a:off x="0" y="6588125"/>
            <a:ext cx="9144000" cy="276999"/>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s-ES" sz="1200" b="1" dirty="0">
                <a:solidFill>
                  <a:srgbClr val="FFFFFF"/>
                </a:solidFill>
                <a:latin typeface="Verdana" charset="0"/>
              </a:rPr>
              <a:t>www.coe.int/cybercrime</a:t>
            </a:r>
            <a:endParaRPr lang="es-ES" sz="1200" dirty="0"/>
          </a:p>
        </p:txBody>
      </p:sp>
      <p:sp>
        <p:nvSpPr>
          <p:cNvPr id="10" name="Rectangle 9">
            <a:extLst>
              <a:ext uri="{FF2B5EF4-FFF2-40B4-BE49-F238E27FC236}">
                <a16:creationId xmlns:a16="http://schemas.microsoft.com/office/drawing/2014/main" id="{15DA9B38-D263-4F07-989F-D3738B8A2A3C}"/>
              </a:ext>
            </a:extLst>
          </p:cNvPr>
          <p:cNvSpPr/>
          <p:nvPr/>
        </p:nvSpPr>
        <p:spPr>
          <a:xfrm>
            <a:off x="7937" y="-26988"/>
            <a:ext cx="9136063" cy="1079501"/>
          </a:xfrm>
          <a:prstGeom prst="rect">
            <a:avLst/>
          </a:prstGeom>
          <a:solidFill>
            <a:srgbClr val="2F618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sp>
        <p:nvSpPr>
          <p:cNvPr id="11" name="TextBox 7">
            <a:extLst>
              <a:ext uri="{FF2B5EF4-FFF2-40B4-BE49-F238E27FC236}">
                <a16:creationId xmlns:a16="http://schemas.microsoft.com/office/drawing/2014/main" id="{1424B29E-7F3A-4F27-BF43-CB0589A5871C}"/>
              </a:ext>
            </a:extLst>
          </p:cNvPr>
          <p:cNvSpPr txBox="1">
            <a:spLocks noChangeArrowheads="1"/>
          </p:cNvSpPr>
          <p:nvPr/>
        </p:nvSpPr>
        <p:spPr bwMode="auto">
          <a:xfrm>
            <a:off x="1403350" y="190500"/>
            <a:ext cx="76327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r>
              <a:rPr lang="es-ES" sz="3200" dirty="0">
                <a:solidFill>
                  <a:schemeClr val="bg1"/>
                </a:solidFill>
                <a:latin typeface="Verdana" charset="0"/>
              </a:rPr>
              <a:t>Diferencias</a:t>
            </a:r>
            <a:endParaRPr lang="es-ES" sz="2000" dirty="0">
              <a:solidFill>
                <a:schemeClr val="bg1"/>
              </a:solidFill>
              <a:latin typeface="Verdana" charset="0"/>
              <a:cs typeface="Verdana" charset="0"/>
            </a:endParaRPr>
          </a:p>
        </p:txBody>
      </p:sp>
      <p:pic>
        <p:nvPicPr>
          <p:cNvPr id="12" name="Picture 4">
            <a:extLst>
              <a:ext uri="{FF2B5EF4-FFF2-40B4-BE49-F238E27FC236}">
                <a16:creationId xmlns:a16="http://schemas.microsoft.com/office/drawing/2014/main" id="{C84C6C8E-3E36-403D-85BE-F4E9F8D5F2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26988"/>
            <a:ext cx="1177924" cy="1079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Content Placeholder 1">
            <a:extLst>
              <a:ext uri="{FF2B5EF4-FFF2-40B4-BE49-F238E27FC236}">
                <a16:creationId xmlns:a16="http://schemas.microsoft.com/office/drawing/2014/main" id="{8A88BFAC-15B2-48E9-8819-4E6DD11AE590}"/>
              </a:ext>
            </a:extLst>
          </p:cNvPr>
          <p:cNvSpPr>
            <a:spLocks noGrp="1"/>
          </p:cNvSpPr>
          <p:nvPr>
            <p:ph idx="1"/>
          </p:nvPr>
        </p:nvSpPr>
        <p:spPr>
          <a:xfrm>
            <a:off x="251520" y="1196752"/>
            <a:ext cx="8640960" cy="5256584"/>
          </a:xfrm>
        </p:spPr>
        <p:txBody>
          <a:bodyPr/>
          <a:lstStyle/>
          <a:p>
            <a:pPr marL="0" indent="0">
              <a:buNone/>
            </a:pPr>
            <a:r>
              <a:rPr lang="es-ES" b="1" dirty="0">
                <a:solidFill>
                  <a:srgbClr val="0070C0"/>
                </a:solidFill>
              </a:rPr>
              <a:t>Pruebas electrónicas</a:t>
            </a:r>
          </a:p>
          <a:p>
            <a:pPr lvl="1"/>
            <a:r>
              <a:rPr lang="es-ES"/>
              <a:t>No se diferencian de las pruebas tradicionales</a:t>
            </a:r>
          </a:p>
          <a:p>
            <a:pPr lvl="1"/>
            <a:r>
              <a:rPr lang="es-ES"/>
              <a:t>Son necesarias para que la parte que las introduce en un procedimiento judicial pueda demostrar que no han variado en absoluto respecto a antes de que llegaran a su poder.</a:t>
            </a:r>
          </a:p>
          <a:p>
            <a:pPr lvl="1"/>
            <a:r>
              <a:rPr lang="es-ES"/>
              <a:t>En otras palabras, que no han sido objeto de cambios, supresiones, adiciones u otras alteraciones</a:t>
            </a:r>
          </a:p>
        </p:txBody>
      </p:sp>
      <p:sp>
        <p:nvSpPr>
          <p:cNvPr id="7" name="TextBox 6">
            <a:extLst>
              <a:ext uri="{FF2B5EF4-FFF2-40B4-BE49-F238E27FC236}">
                <a16:creationId xmlns:a16="http://schemas.microsoft.com/office/drawing/2014/main" id="{E31F9DB2-737B-48F0-AABB-B436F92755A8}"/>
              </a:ext>
            </a:extLst>
          </p:cNvPr>
          <p:cNvSpPr txBox="1"/>
          <p:nvPr/>
        </p:nvSpPr>
        <p:spPr>
          <a:xfrm>
            <a:off x="1743693" y="5301208"/>
            <a:ext cx="5656614" cy="830997"/>
          </a:xfrm>
          <a:prstGeom prst="rect">
            <a:avLst/>
          </a:prstGeom>
          <a:solidFill>
            <a:srgbClr val="F08A34"/>
          </a:solidFill>
        </p:spPr>
        <p:txBody>
          <a:bodyPr wrap="square" rtlCol="0">
            <a:spAutoFit/>
          </a:bodyPr>
          <a:lstStyle/>
          <a:p>
            <a:pPr algn="ctr"/>
            <a:r>
              <a:rPr lang="es-ES" sz="2400" dirty="0">
                <a:solidFill>
                  <a:schemeClr val="bg1"/>
                </a:solidFill>
                <a:latin typeface="+mj-lt"/>
              </a:rPr>
              <a:t>Ahí radica la dificultad de </a:t>
            </a:r>
          </a:p>
          <a:p>
            <a:pPr algn="ctr"/>
            <a:r>
              <a:rPr lang="es-ES" sz="2400" dirty="0">
                <a:solidFill>
                  <a:schemeClr val="bg1"/>
                </a:solidFill>
                <a:latin typeface="+mj-lt"/>
              </a:rPr>
              <a:t>las pruebas electrónicas</a:t>
            </a:r>
          </a:p>
        </p:txBody>
      </p:sp>
    </p:spTree>
    <p:extLst>
      <p:ext uri="{BB962C8B-B14F-4D97-AF65-F5344CB8AC3E}">
        <p14:creationId xmlns:p14="http://schemas.microsoft.com/office/powerpoint/2010/main" val="737753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1530</TotalTime>
  <Words>20840</Words>
  <Application>Microsoft Office PowerPoint</Application>
  <PresentationFormat>On-screen Show (4:3)</PresentationFormat>
  <Paragraphs>1323</Paragraphs>
  <Slides>79</Slides>
  <Notes>78</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79</vt:i4>
      </vt:variant>
    </vt:vector>
  </HeadingPairs>
  <TitlesOfParts>
    <vt:vector size="93" baseType="lpstr">
      <vt:lpstr>arial</vt:lpstr>
      <vt:lpstr>arial</vt:lpstr>
      <vt:lpstr>Calibri</vt:lpstr>
      <vt:lpstr>Calibri (heading)</vt:lpstr>
      <vt:lpstr>Calibri Light</vt:lpstr>
      <vt:lpstr>Din-Light</vt:lpstr>
      <vt:lpstr>Roboto</vt:lpstr>
      <vt:lpstr>Verdana</vt:lpstr>
      <vt:lpstr>Wingdings</vt:lpstr>
      <vt:lpstr>Office Theme</vt:lpstr>
      <vt:lpstr>1_Office Theme</vt:lpstr>
      <vt:lpstr>2_Office Theme</vt:lpstr>
      <vt:lpstr>3_Office Theme</vt:lpstr>
      <vt:lpstr>9_Office Theme</vt:lpstr>
      <vt:lpstr>PowerPoint Presentation</vt:lpstr>
      <vt:lpstr>PowerPoint Presentation</vt:lpstr>
      <vt:lpstr>PowerPoint Presentation</vt:lpstr>
      <vt:lpstr>PowerPoint Presentation</vt:lpstr>
      <vt:lpstr>¿Qué son las "pruebas electrónicas"?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Guía sobre pruebas electrónicas del Consejo de Europa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Principios de las pruebas electrónicas</vt:lpstr>
      <vt:lpstr>PowerPoint Presentation</vt:lpstr>
      <vt:lpstr>PowerPoint Presentation</vt:lpstr>
      <vt:lpstr>PowerPoint Presentation</vt:lpstr>
      <vt:lpstr>PowerPoint Presentation</vt:lpstr>
      <vt:lpstr>PowerPoint Presentation</vt:lpstr>
      <vt:lpstr>PowerPoint Presentation</vt:lpstr>
      <vt:lpstr>Lugares en que pueden hallarse pruebas electrónicas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Ciencia forense digital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Catalina</dc:creator>
  <cp:lastModifiedBy>JONES Ashley</cp:lastModifiedBy>
  <cp:revision>415</cp:revision>
  <dcterms:created xsi:type="dcterms:W3CDTF">2020-10-07T11:36:01Z</dcterms:created>
  <dcterms:modified xsi:type="dcterms:W3CDTF">2021-07-21T11:45:51Z</dcterms:modified>
</cp:coreProperties>
</file>