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6"/>
  </p:notesMasterIdLst>
  <p:sldIdLst>
    <p:sldId id="355" r:id="rId2"/>
    <p:sldId id="567" r:id="rId3"/>
    <p:sldId id="568" r:id="rId4"/>
    <p:sldId id="569" r:id="rId5"/>
    <p:sldId id="570" r:id="rId6"/>
    <p:sldId id="734" r:id="rId7"/>
    <p:sldId id="572" r:id="rId8"/>
    <p:sldId id="573" r:id="rId9"/>
    <p:sldId id="575" r:id="rId10"/>
    <p:sldId id="576" r:id="rId11"/>
    <p:sldId id="733" r:id="rId12"/>
    <p:sldId id="582" r:id="rId13"/>
    <p:sldId id="583" r:id="rId14"/>
    <p:sldId id="783" r:id="rId15"/>
    <p:sldId id="586" r:id="rId16"/>
    <p:sldId id="587" r:id="rId17"/>
    <p:sldId id="789" r:id="rId18"/>
    <p:sldId id="584" r:id="rId19"/>
    <p:sldId id="585" r:id="rId20"/>
    <p:sldId id="356" r:id="rId21"/>
    <p:sldId id="785" r:id="rId22"/>
    <p:sldId id="589" r:id="rId23"/>
    <p:sldId id="590" r:id="rId24"/>
    <p:sldId id="593" r:id="rId25"/>
    <p:sldId id="787" r:id="rId26"/>
    <p:sldId id="595" r:id="rId27"/>
    <p:sldId id="594" r:id="rId28"/>
    <p:sldId id="596" r:id="rId29"/>
    <p:sldId id="598" r:id="rId30"/>
    <p:sldId id="599" r:id="rId31"/>
    <p:sldId id="600" r:id="rId32"/>
    <p:sldId id="601" r:id="rId33"/>
    <p:sldId id="603" r:id="rId34"/>
    <p:sldId id="788" r:id="rId35"/>
    <p:sldId id="602" r:id="rId36"/>
    <p:sldId id="604" r:id="rId37"/>
    <p:sldId id="605" r:id="rId38"/>
    <p:sldId id="606" r:id="rId39"/>
    <p:sldId id="607" r:id="rId40"/>
    <p:sldId id="608" r:id="rId41"/>
    <p:sldId id="609" r:id="rId42"/>
    <p:sldId id="616" r:id="rId43"/>
    <p:sldId id="618" r:id="rId44"/>
    <p:sldId id="619"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09" autoAdjust="0"/>
    <p:restoredTop sz="72517" autoAdjust="0"/>
  </p:normalViewPr>
  <p:slideViewPr>
    <p:cSldViewPr snapToGrid="0" snapToObjects="1">
      <p:cViewPr varScale="1">
        <p:scale>
          <a:sx n="61" d="100"/>
          <a:sy n="61" d="100"/>
        </p:scale>
        <p:origin x="173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EUROJUST is European Union agency dealing with:</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Police cooperation?</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Government cooperation?</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Judiciary cooperation?</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Mutual Legal Assistance Treaty is pertaining to:</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en-US" sz="2800" b="0" dirty="0"/>
            <a:t>formal cooperation </a:t>
          </a:r>
          <a:r>
            <a:rPr lang="en-US" sz="2800" dirty="0"/>
            <a:t>between two or more countries?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en-US" sz="2800" b="0" dirty="0"/>
            <a:t>formal cooperation </a:t>
          </a:r>
          <a:r>
            <a:rPr lang="en-US" sz="2800" dirty="0"/>
            <a:t>between two or more companies?</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en-US" sz="2800" b="0" dirty="0"/>
            <a:t>formal cooperation </a:t>
          </a:r>
          <a:r>
            <a:rPr lang="en-US" sz="2800" dirty="0"/>
            <a:t>between two or more authority?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Time of the cybercrime criminal act perpetration is important because of:</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en-US" sz="2800" b="0" dirty="0"/>
            <a:t>Jurisdiction</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a:t>
          </a:r>
          <a:r>
            <a:rPr lang="en-US" sz="2800" b="0" dirty="0"/>
            <a:t>measuring LEA time response</a:t>
          </a:r>
          <a:r>
            <a:rPr lang="en-US" sz="2800" dirty="0"/>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en-US" sz="2800" b="0" dirty="0"/>
            <a:t>Internet Protocol address identification</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47798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281233" cy="4916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EUROJUST is European Union agency dealing with:</a:t>
          </a:r>
        </a:p>
      </dsp:txBody>
      <dsp:txXfrm>
        <a:off x="0" y="0"/>
        <a:ext cx="3281233" cy="4916118"/>
      </dsp:txXfrm>
    </dsp:sp>
    <dsp:sp modelId="{5D9EDF3F-7B20-8E47-A431-F9F24450F874}">
      <dsp:nvSpPr>
        <dsp:cNvPr id="0" name=""/>
        <dsp:cNvSpPr/>
      </dsp:nvSpPr>
      <dsp:spPr>
        <a:xfrm>
          <a:off x="3378473" y="76814"/>
          <a:ext cx="5088901" cy="1536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Police cooperation?</a:t>
          </a:r>
        </a:p>
      </dsp:txBody>
      <dsp:txXfrm>
        <a:off x="3378473" y="76814"/>
        <a:ext cx="5088901" cy="1536286"/>
      </dsp:txXfrm>
    </dsp:sp>
    <dsp:sp modelId="{EB798B99-5590-864A-A2C1-F553D99D3FAA}">
      <dsp:nvSpPr>
        <dsp:cNvPr id="0" name=""/>
        <dsp:cNvSpPr/>
      </dsp:nvSpPr>
      <dsp:spPr>
        <a:xfrm>
          <a:off x="3281233" y="1613101"/>
          <a:ext cx="51861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378473" y="1689915"/>
          <a:ext cx="5088901" cy="1536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Government cooperation?</a:t>
          </a:r>
        </a:p>
      </dsp:txBody>
      <dsp:txXfrm>
        <a:off x="3378473" y="1689915"/>
        <a:ext cx="5088901" cy="1536286"/>
      </dsp:txXfrm>
    </dsp:sp>
    <dsp:sp modelId="{5B901F7D-EE59-304E-B86D-F0C8CC3A841B}">
      <dsp:nvSpPr>
        <dsp:cNvPr id="0" name=""/>
        <dsp:cNvSpPr/>
      </dsp:nvSpPr>
      <dsp:spPr>
        <a:xfrm>
          <a:off x="3281233" y="3226202"/>
          <a:ext cx="51861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378473" y="3303016"/>
          <a:ext cx="5088901" cy="15362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Judiciary cooperation?</a:t>
          </a:r>
        </a:p>
      </dsp:txBody>
      <dsp:txXfrm>
        <a:off x="3378473" y="3303016"/>
        <a:ext cx="5088901" cy="1536286"/>
      </dsp:txXfrm>
    </dsp:sp>
    <dsp:sp modelId="{1E88F2A9-FC8F-2A4F-ABF4-2C5837CA76E5}">
      <dsp:nvSpPr>
        <dsp:cNvPr id="0" name=""/>
        <dsp:cNvSpPr/>
      </dsp:nvSpPr>
      <dsp:spPr>
        <a:xfrm>
          <a:off x="3281233" y="4839303"/>
          <a:ext cx="51861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64082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44256" cy="5057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Mutual Legal Assistance Treaty is pertaining to:</a:t>
          </a:r>
        </a:p>
      </dsp:txBody>
      <dsp:txXfrm>
        <a:off x="0" y="0"/>
        <a:ext cx="3344256" cy="5057376"/>
      </dsp:txXfrm>
    </dsp:sp>
    <dsp:sp modelId="{5D9EDF3F-7B20-8E47-A431-F9F24450F874}">
      <dsp:nvSpPr>
        <dsp:cNvPr id="0" name=""/>
        <dsp:cNvSpPr/>
      </dsp:nvSpPr>
      <dsp:spPr>
        <a:xfrm>
          <a:off x="3443364" y="79021"/>
          <a:ext cx="5186644" cy="1580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t>
          </a:r>
          <a:r>
            <a:rPr lang="en-US" sz="2800" b="0" kern="1200" dirty="0"/>
            <a:t>formal cooperation </a:t>
          </a:r>
          <a:r>
            <a:rPr lang="en-US" sz="2800" kern="1200" dirty="0"/>
            <a:t>between two or more countries?</a:t>
          </a:r>
        </a:p>
      </dsp:txBody>
      <dsp:txXfrm>
        <a:off x="3443364" y="79021"/>
        <a:ext cx="5186644" cy="1580429"/>
      </dsp:txXfrm>
    </dsp:sp>
    <dsp:sp modelId="{EB798B99-5590-864A-A2C1-F553D99D3FAA}">
      <dsp:nvSpPr>
        <dsp:cNvPr id="0" name=""/>
        <dsp:cNvSpPr/>
      </dsp:nvSpPr>
      <dsp:spPr>
        <a:xfrm>
          <a:off x="3344256" y="1659451"/>
          <a:ext cx="52857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43364" y="1738472"/>
          <a:ext cx="5186644" cy="1580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b.) </a:t>
          </a:r>
          <a:r>
            <a:rPr lang="en-US" sz="2800" b="0" kern="1200" dirty="0"/>
            <a:t>formal cooperation </a:t>
          </a:r>
          <a:r>
            <a:rPr lang="en-US" sz="2800" kern="1200" dirty="0"/>
            <a:t>between two or more companies?</a:t>
          </a:r>
        </a:p>
      </dsp:txBody>
      <dsp:txXfrm>
        <a:off x="3443364" y="1738472"/>
        <a:ext cx="5186644" cy="1580429"/>
      </dsp:txXfrm>
    </dsp:sp>
    <dsp:sp modelId="{5B901F7D-EE59-304E-B86D-F0C8CC3A841B}">
      <dsp:nvSpPr>
        <dsp:cNvPr id="0" name=""/>
        <dsp:cNvSpPr/>
      </dsp:nvSpPr>
      <dsp:spPr>
        <a:xfrm>
          <a:off x="3344256" y="3318902"/>
          <a:ext cx="52857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43364" y="3397924"/>
          <a:ext cx="5186644" cy="1580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en-US" sz="2800" b="0" kern="1200" dirty="0"/>
            <a:t>formal cooperation </a:t>
          </a:r>
          <a:r>
            <a:rPr lang="en-US" sz="2800" kern="1200" dirty="0"/>
            <a:t>between two or more authority?</a:t>
          </a:r>
        </a:p>
      </dsp:txBody>
      <dsp:txXfrm>
        <a:off x="3443364" y="3397924"/>
        <a:ext cx="5186644" cy="1580429"/>
      </dsp:txXfrm>
    </dsp:sp>
    <dsp:sp modelId="{1E88F2A9-FC8F-2A4F-ABF4-2C5837CA76E5}">
      <dsp:nvSpPr>
        <dsp:cNvPr id="0" name=""/>
        <dsp:cNvSpPr/>
      </dsp:nvSpPr>
      <dsp:spPr>
        <a:xfrm>
          <a:off x="3344256" y="4978354"/>
          <a:ext cx="528575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1597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73343" cy="5195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Time of the cybercrime criminal act perpetration is important because of:</a:t>
          </a:r>
        </a:p>
      </dsp:txBody>
      <dsp:txXfrm>
        <a:off x="0" y="0"/>
        <a:ext cx="3373343" cy="5195162"/>
      </dsp:txXfrm>
    </dsp:sp>
    <dsp:sp modelId="{5D9EDF3F-7B20-8E47-A431-F9F24450F874}">
      <dsp:nvSpPr>
        <dsp:cNvPr id="0" name=""/>
        <dsp:cNvSpPr/>
      </dsp:nvSpPr>
      <dsp:spPr>
        <a:xfrm>
          <a:off x="3473313" y="81174"/>
          <a:ext cx="5231757" cy="162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a:t>
          </a:r>
          <a:r>
            <a:rPr lang="en-US" sz="2800" b="0" kern="1200" dirty="0"/>
            <a:t>Jurisdiction</a:t>
          </a:r>
          <a:r>
            <a:rPr lang="en-US" sz="2800" kern="1200" dirty="0"/>
            <a:t>?</a:t>
          </a:r>
        </a:p>
      </dsp:txBody>
      <dsp:txXfrm>
        <a:off x="3473313" y="81174"/>
        <a:ext cx="5231757" cy="1623488"/>
      </dsp:txXfrm>
    </dsp:sp>
    <dsp:sp modelId="{EB798B99-5590-864A-A2C1-F553D99D3FAA}">
      <dsp:nvSpPr>
        <dsp:cNvPr id="0" name=""/>
        <dsp:cNvSpPr/>
      </dsp:nvSpPr>
      <dsp:spPr>
        <a:xfrm>
          <a:off x="3373343" y="1704662"/>
          <a:ext cx="533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73313" y="1785836"/>
          <a:ext cx="5231757" cy="162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a:t>
          </a:r>
          <a:r>
            <a:rPr lang="en-US" sz="2800" b="0" kern="1200" dirty="0"/>
            <a:t>measuring LEA time response</a:t>
          </a:r>
          <a:r>
            <a:rPr lang="en-US" sz="2800" kern="1200" dirty="0"/>
            <a:t>?</a:t>
          </a:r>
        </a:p>
      </dsp:txBody>
      <dsp:txXfrm>
        <a:off x="3473313" y="1785836"/>
        <a:ext cx="5231757" cy="1623488"/>
      </dsp:txXfrm>
    </dsp:sp>
    <dsp:sp modelId="{5B901F7D-EE59-304E-B86D-F0C8CC3A841B}">
      <dsp:nvSpPr>
        <dsp:cNvPr id="0" name=""/>
        <dsp:cNvSpPr/>
      </dsp:nvSpPr>
      <dsp:spPr>
        <a:xfrm>
          <a:off x="3373343" y="3409325"/>
          <a:ext cx="533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73313" y="3490499"/>
          <a:ext cx="5231757" cy="1623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a:t>
          </a:r>
          <a:r>
            <a:rPr lang="en-US" sz="2800" b="0" kern="1200" dirty="0"/>
            <a:t>Internet Protocol address identification</a:t>
          </a:r>
          <a:r>
            <a:rPr lang="en-US" sz="2800" kern="1200" dirty="0"/>
            <a:t>?</a:t>
          </a:r>
        </a:p>
      </dsp:txBody>
      <dsp:txXfrm>
        <a:off x="3473313" y="3490499"/>
        <a:ext cx="5231757" cy="1623488"/>
      </dsp:txXfrm>
    </dsp:sp>
    <dsp:sp modelId="{1E88F2A9-FC8F-2A4F-ABF4-2C5837CA76E5}">
      <dsp:nvSpPr>
        <dsp:cNvPr id="0" name=""/>
        <dsp:cNvSpPr/>
      </dsp:nvSpPr>
      <dsp:spPr>
        <a:xfrm>
          <a:off x="3373343" y="5113987"/>
          <a:ext cx="533172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thecommonwealth.org/node/25"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thecommonwealth.org/our-charter"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nterpol.int/en/Who-we-are/General-Secretaria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interpol.int/en/Who-we-are/Governance/General-Assembly" TargetMode="External"/><Relationship Id="rId5" Type="http://schemas.openxmlformats.org/officeDocument/2006/relationships/hyperlink" Target="https://www.interpol.int/en/Who-we-are/Member-countries/National-Central-Bureaus-NCBs" TargetMode="External"/><Relationship Id="rId4" Type="http://schemas.openxmlformats.org/officeDocument/2006/relationships/hyperlink" Target="https://www.interpol.int/en/Who-we-are/General-Secretariat/Secretary-General"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opol.europa.eu/activities-services/main-reports/serious-and-organised-crime-threat-assessment" TargetMode="External"/><Relationship Id="rId7" Type="http://schemas.openxmlformats.org/officeDocument/2006/relationships/hyperlink" Target="https://www.europol.europa.eu/crime-areas-and-trends/crime-areas/cybercrim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europol.europa.eu/activities-services/main-reports/annual-review" TargetMode="External"/><Relationship Id="rId5" Type="http://schemas.openxmlformats.org/officeDocument/2006/relationships/hyperlink" Target="https://www.europol.europa.eu/activities-services/main-reports/internet-organised-crime-threat-assessment" TargetMode="External"/><Relationship Id="rId4" Type="http://schemas.openxmlformats.org/officeDocument/2006/relationships/hyperlink" Target="https://www.europol.europa.eu/activities-services/main-reports/eu-terrorism-situation-and-trend-repor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297928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European Judicial Cybercrime Network </a:t>
            </a:r>
            <a:r>
              <a:rPr lang="en-GB" dirty="0"/>
              <a:t>(EJCN) was established in 2016, during the Dutch EU Presidency, to foster contacts between practitioners specialised in countering the challenges posed by cybercrime, cyber-enabled crime and investigations in cyberspace, and to increase efficiency of investigations and prosecutions.</a:t>
            </a:r>
          </a:p>
          <a:p>
            <a:pPr algn="just"/>
            <a:endParaRPr lang="en-GB" dirty="0"/>
          </a:p>
          <a:p>
            <a:pPr algn="just"/>
            <a:r>
              <a:rPr lang="en-GB" dirty="0"/>
              <a:t>The EJCN facilitates and enhances cooperation between competent judicial authorities by enabling the exchange of expertise, best practice and other relevant knowledge regarding the investigation and prosecution of cybercrime. The network also fosters dialogue among different actors and stakeholders that play a role in ensuring the rule of law in cyberspace.</a:t>
            </a:r>
          </a:p>
          <a:p>
            <a:pPr algn="just"/>
            <a:endParaRPr lang="en-GB" dirty="0"/>
          </a:p>
          <a:p>
            <a:pPr algn="just"/>
            <a:r>
              <a:rPr lang="en-GB" dirty="0"/>
              <a:t>In line with the Council Conclusions of 9 June 2016, Eurojust supports the network and ensures close cooperation.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81722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African Union (AU) is a continental body consisting of the 55 member states that make up the countries of the African Continent. It was officially launched in 2002 as a successor to the Organisation of African Unity (OAU, 1963-1999).</a:t>
            </a:r>
          </a:p>
          <a:p>
            <a:pPr algn="just"/>
            <a:endParaRPr lang="en-GB" dirty="0"/>
          </a:p>
          <a:p>
            <a:pPr algn="just"/>
            <a:r>
              <a:rPr lang="en-GB" dirty="0"/>
              <a:t>The main objectives of the OAU were to rid the continent of the remaining vestiges of colonisation and apartheid; to promote unity and solidarity amongst African States; to coordinate and intensify cooperation for development; to safeguard the sovereignty and territorial integrity of Member States and to promote international cooperation. </a:t>
            </a:r>
          </a:p>
          <a:p>
            <a:pPr algn="just"/>
            <a:endParaRPr lang="en-GB" dirty="0"/>
          </a:p>
          <a:p>
            <a:pPr algn="just"/>
            <a:r>
              <a:rPr lang="en-GB" b="0" dirty="0"/>
              <a:t>An African Union Convention on Cyber Security and Personal Data Protection was drafted in 2011 to establish a 'credible framework for cybersecurity in Africa through organization of electronic transactions, protection of personal data, promotion of cyber security, e-governance and combating cybercrime.</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650169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Commonwealth is a voluntary association of </a:t>
            </a:r>
            <a:r>
              <a:rPr lang="en-GB" dirty="0">
                <a:hlinkClick r:id="rId3"/>
              </a:rPr>
              <a:t>54 independent and equal countries</a:t>
            </a:r>
            <a:r>
              <a:rPr lang="en-GB" dirty="0"/>
              <a:t>. It is home to 2.4 billion people, and includes both advanced economies and developing countries. 32 of members are small states, including many island nations. Member governments have agreed to shared goals like development, democracy and peace. Values and principles are expressed in the </a:t>
            </a:r>
            <a:r>
              <a:rPr lang="en-GB" dirty="0">
                <a:hlinkClick r:id="rId4"/>
              </a:rPr>
              <a:t>Commonwealth Charter</a:t>
            </a:r>
            <a:r>
              <a:rPr lang="en-GB" dirty="0"/>
              <a:t>. The Commonwealth's roots go back to the British Empire. But today any country can join the modern Commonwealth. The last country to join the Commonwealth was Rwanda in 2009.</a:t>
            </a:r>
          </a:p>
          <a:p>
            <a:pPr algn="just"/>
            <a:endParaRPr lang="en-GB" dirty="0"/>
          </a:p>
          <a:p>
            <a:pPr algn="just"/>
            <a:r>
              <a:rPr lang="en-GB" dirty="0"/>
              <a:t>Commonwealth Schemes are aimed at enhancing international co-operation in criminal matters. It focuses in particular on the Scheme relating to Mutual Assistance in Criminal Matters within the Commonwealth, commonly referred to as the Harare Scheme. </a:t>
            </a:r>
            <a:r>
              <a:rPr lang="en-GB" dirty="0">
                <a:effectLst/>
                <a:latin typeface="Arial" panose="020B0604020202020204" pitchFamily="34" charset="0"/>
              </a:rPr>
              <a:t>The Scheme Relating to Mutual Legal Assistance in Criminal Matters within the Commonwealth was originally adopted by Commonwealth Law Ministers at their 1986 meeting, held in Harare, Zimbabwe. The Scheme was subsequently revised by Law Ministers in April 1990, November 2002, and October 2005.</a:t>
            </a:r>
            <a:endParaRPr lang="en-GB" dirty="0"/>
          </a:p>
          <a:p>
            <a:pPr algn="just"/>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243245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c</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for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722946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R="0" algn="just" rtl="0"/>
            <a:r>
              <a:rPr lang="en-US" sz="1800" b="0" i="0" u="none" strike="noStrike" baseline="0" dirty="0">
                <a:latin typeface="Times New Roman" panose="02020603050405020304" pitchFamily="18" charset="0"/>
              </a:rPr>
              <a:t>Given the limited ability of investigators and prosecutors to exercise enforcement jurisdiction beyond their territories of competence, they must resort to cooperation with counterparts in other territories using state led mechanisms. The mechanism, by which a state may formally request and obtain evidence, or other form of assistance from another state, is reliant upon the principle of </a:t>
            </a:r>
            <a:r>
              <a:rPr lang="en-US" sz="1800" b="0" i="1" u="none" strike="noStrike" baseline="0" dirty="0">
                <a:latin typeface="Times New Roman" panose="02020603050405020304" pitchFamily="18" charset="0"/>
              </a:rPr>
              <a:t>comity of</a:t>
            </a:r>
            <a:r>
              <a:rPr lang="en-US" sz="1800" b="0" i="0" u="none" strike="noStrike" baseline="0" dirty="0">
                <a:latin typeface="Times New Roman" panose="02020603050405020304" pitchFamily="18" charset="0"/>
              </a:rPr>
              <a:t> </a:t>
            </a:r>
            <a:r>
              <a:rPr lang="en-US" sz="1800" b="0" i="1" u="none" strike="noStrike" baseline="0" dirty="0">
                <a:latin typeface="Times New Roman" panose="02020603050405020304" pitchFamily="18" charset="0"/>
              </a:rPr>
              <a:t>nations. </a:t>
            </a:r>
            <a:r>
              <a:rPr lang="en-US" sz="1800" b="0" i="0" u="none" strike="noStrike" baseline="0" dirty="0">
                <a:latin typeface="Times New Roman" panose="02020603050405020304" pitchFamily="18" charset="0"/>
              </a:rPr>
              <a:t>This is a principle of international law enabling one state to the greatest extent possible to </a:t>
            </a:r>
            <a:r>
              <a:rPr lang="en-US" sz="1800" b="0" i="0" u="none" strike="noStrike" baseline="0" dirty="0" err="1">
                <a:latin typeface="Times New Roman" panose="02020603050405020304" pitchFamily="18" charset="0"/>
              </a:rPr>
              <a:t>recognise</a:t>
            </a:r>
            <a:r>
              <a:rPr lang="en-US" sz="1800" b="0" i="0" u="none" strike="noStrike" baseline="0" dirty="0">
                <a:latin typeface="Times New Roman" panose="02020603050405020304" pitchFamily="18" charset="0"/>
              </a:rPr>
              <a:t> the legislative, executive and judicial acts of another state.              </a:t>
            </a:r>
          </a:p>
          <a:p>
            <a:pPr marR="0" algn="just" rtl="0"/>
            <a:r>
              <a:rPr lang="en-US" sz="1800" b="0" i="0" u="none" strike="noStrike" baseline="0" dirty="0">
                <a:latin typeface="Times New Roman" panose="02020603050405020304" pitchFamily="18" charset="0"/>
              </a:rPr>
              <a:t>                                                                                                                  </a:t>
            </a:r>
          </a:p>
          <a:p>
            <a:pPr marR="0" algn="just" rtl="0"/>
            <a:r>
              <a:rPr lang="en-US" sz="1800" b="0" i="0" u="none" strike="noStrike" baseline="0" dirty="0">
                <a:latin typeface="Times New Roman" panose="02020603050405020304" pitchFamily="18" charset="0"/>
              </a:rPr>
              <a:t>The closely related principle of </a:t>
            </a:r>
            <a:r>
              <a:rPr lang="en-US" sz="1800" b="0" i="1" u="none" strike="noStrike" baseline="0" dirty="0">
                <a:latin typeface="Times New Roman" panose="02020603050405020304" pitchFamily="18" charset="0"/>
              </a:rPr>
              <a:t>reciprocity </a:t>
            </a:r>
            <a:r>
              <a:rPr lang="en-US" sz="1800" b="0" i="0" u="none" strike="noStrike" baseline="0" dirty="0">
                <a:latin typeface="Times New Roman" panose="02020603050405020304" pitchFamily="18" charset="0"/>
              </a:rPr>
              <a:t>was originally understood as a mutual exchange of privileges or courtesies between states. In terms of obtaining evidence, the principle of reciprocity means that the state requesting evidence would comply (or promise to do so in the future) with a similar request from the state it asks to assist it.</a:t>
            </a:r>
          </a:p>
          <a:p>
            <a:pPr marR="0" algn="just" rtl="0"/>
            <a:endParaRPr lang="en-US" sz="1800" b="0" i="0" u="none" strike="noStrike" baseline="0" dirty="0">
              <a:latin typeface="Times New Roman" panose="02020603050405020304" pitchFamily="18" charset="0"/>
            </a:endParaRPr>
          </a:p>
          <a:p>
            <a:pPr marR="0" algn="just" rtl="0"/>
            <a:r>
              <a:rPr lang="en-US" sz="1800" b="0" i="0" u="none" strike="noStrike" baseline="0" dirty="0">
                <a:latin typeface="Times New Roman" panose="02020603050405020304" pitchFamily="18" charset="0"/>
              </a:rPr>
              <a:t>The practice today referred to as mutual assistance in criminal matters or mutual </a:t>
            </a:r>
            <a:r>
              <a:rPr lang="en-US" sz="1800" b="0" i="1" u="none" strike="noStrike" baseline="0" dirty="0">
                <a:latin typeface="Times New Roman" panose="02020603050405020304" pitchFamily="18" charset="0"/>
              </a:rPr>
              <a:t>legal </a:t>
            </a:r>
            <a:r>
              <a:rPr lang="en-US" sz="1800" b="0" i="0" u="none" strike="noStrike" baseline="0" dirty="0">
                <a:latin typeface="Times New Roman" panose="02020603050405020304" pitchFamily="18" charset="0"/>
              </a:rPr>
              <a:t>assistance is derived from these principles. The original </a:t>
            </a:r>
            <a:r>
              <a:rPr lang="en-US" sz="1800" b="0" i="1" u="none" strike="noStrike" baseline="0" dirty="0">
                <a:latin typeface="Times New Roman" panose="02020603050405020304" pitchFamily="18" charset="0"/>
              </a:rPr>
              <a:t>process </a:t>
            </a:r>
            <a:r>
              <a:rPr lang="en-US" sz="1800" b="0" i="0" u="none" strike="noStrike" baseline="0" dirty="0">
                <a:latin typeface="Times New Roman" panose="02020603050405020304" pitchFamily="18" charset="0"/>
              </a:rPr>
              <a:t>by which such evidence was obtained was by use of a comity based, reciprocal system of </a:t>
            </a:r>
            <a:r>
              <a:rPr lang="en-US" sz="1800" b="0" i="1" u="none" strike="noStrike" baseline="0" dirty="0">
                <a:latin typeface="Times New Roman" panose="02020603050405020304" pitchFamily="18" charset="0"/>
              </a:rPr>
              <a:t>letters rogatory</a:t>
            </a:r>
            <a:r>
              <a:rPr lang="en-US" sz="1800" b="0" i="0" u="none" strike="noStrike" baseline="0" dirty="0">
                <a:latin typeface="Times New Roman" panose="02020603050405020304" pitchFamily="18" charset="0"/>
              </a:rPr>
              <a:t>.</a:t>
            </a:r>
          </a:p>
          <a:p>
            <a:pPr marR="0" algn="just" rtl="0"/>
            <a:endParaRPr lang="en-US" sz="1800" b="0" i="0" u="none" strike="noStrike" baseline="0" dirty="0">
              <a:latin typeface="Times New Roman" panose="02020603050405020304" pitchFamily="18" charset="0"/>
            </a:endParaRPr>
          </a:p>
          <a:p>
            <a:pPr marR="0" algn="just" rtl="0"/>
            <a:r>
              <a:rPr lang="en-US" sz="1800" b="0" i="0" u="none" strike="noStrike" baseline="0" dirty="0">
                <a:latin typeface="Times New Roman" panose="02020603050405020304" pitchFamily="18" charset="0"/>
              </a:rPr>
              <a:t>The mutual assistance process relies on the application of </a:t>
            </a:r>
            <a:r>
              <a:rPr lang="en-US" sz="1800" b="0" i="1" u="none" strike="noStrike" baseline="0" dirty="0">
                <a:latin typeface="Times New Roman" panose="02020603050405020304" pitchFamily="18" charset="0"/>
              </a:rPr>
              <a:t>dual criminality</a:t>
            </a:r>
            <a:r>
              <a:rPr lang="en-US" sz="1800" b="0" i="0" u="none" strike="noStrike" baseline="0" dirty="0">
                <a:latin typeface="Times New Roman" panose="02020603050405020304" pitchFamily="18" charset="0"/>
              </a:rPr>
              <a:t> namely that the substantive offence in respect of which assistance is sought by one state also constitutes an offence in the state where the evidence is located. Dual criminality may be assessed strictly, in terms of matching the offences in question by name and elements, or more flexibly by looking at the criminality of the conduct concerned. The flexible interpretation of dual criminality is referred to as the </a:t>
            </a:r>
            <a:r>
              <a:rPr lang="en-US" sz="1800" b="0" i="1" u="none" strike="noStrike" baseline="0" dirty="0">
                <a:latin typeface="Times New Roman" panose="02020603050405020304" pitchFamily="18" charset="0"/>
              </a:rPr>
              <a:t>conduct</a:t>
            </a:r>
            <a:r>
              <a:rPr lang="en-US" sz="1800" b="0" i="0" u="none" strike="noStrike" baseline="0" dirty="0">
                <a:latin typeface="Times New Roman" panose="02020603050405020304" pitchFamily="18" charset="0"/>
              </a:rPr>
              <a:t> interpretation or basis.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69749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en-GB" dirty="0"/>
              <a:t>Globalisation and people's increasing mobility across the world create new opportunities for cross - border crime. This is why mutual legal assistance and agreements on extradition are essential to stop cross -border crime.</a:t>
            </a:r>
          </a:p>
          <a:p>
            <a:pPr algn="just"/>
            <a:endParaRPr lang="en-GB" dirty="0"/>
          </a:p>
          <a:p>
            <a:pPr algn="just"/>
            <a:r>
              <a:rPr lang="en-GB" dirty="0"/>
              <a:t>Mutual legal assistance is a form of cooperation between different countries for the purpose of collecting and exchanging information. Authorities from one country may also ask for and provide evidence located in one country to assist in criminal investigations or proceedings in another.</a:t>
            </a:r>
          </a:p>
          <a:p>
            <a:pPr algn="just"/>
            <a:endParaRPr lang="en-GB" dirty="0"/>
          </a:p>
          <a:p>
            <a:pPr algn="just"/>
            <a:r>
              <a:rPr lang="en-GB" dirty="0">
                <a:effectLst/>
              </a:rPr>
              <a:t>The traditional tool of mutual legal assistance has been </a:t>
            </a:r>
            <a:r>
              <a:rPr lang="en-GB" i="1" dirty="0">
                <a:effectLst/>
              </a:rPr>
              <a:t>letters rogatory -</a:t>
            </a:r>
            <a:r>
              <a:rPr lang="en-GB" dirty="0">
                <a:effectLst/>
              </a:rPr>
              <a:t> a formal request from the judicial authority of one State to a judicial authority of another State, in which the requested judicial authority is asked to perform one or more specified actions, usually collecting evidence and interviewing witnesses, on behalf of the requesting judicial authority. These requests are conventionally transmitted through diplomatic channels. After the prosecutor prepares a request, it is authenticated by the competent national court in the requesting State and then delivered to by that State's foreign ministry to the embassy of the requested State (Funk, 2014; Efrat and Newman, 2017). The embassy sends the request on to the competent judicial authorities of the requested State. Once the request is completed, the sequence is reversed.</a:t>
            </a:r>
          </a:p>
          <a:p>
            <a:pPr algn="just"/>
            <a:endParaRPr lang="en-GB" dirty="0">
              <a:effectLst/>
            </a:endParaRPr>
          </a:p>
          <a:p>
            <a:pPr algn="just"/>
            <a:r>
              <a:rPr lang="en-GB" dirty="0">
                <a:effectLst/>
              </a:rPr>
              <a:t>Formal treaties have created a more solid basis for international cooperation. The process for letters rogatory is more time-consuming and unpredictable than that for Mutual Legal Assistance Treaties. This is in large part because the enforcement of letters rogatory is a matter of comity between courts, rather than treaty-based. For these reasons, prosecutors typically consider letters rogatory an option of last resort for accessing evidence abroad, to be exercised only when Mutual Legal Assistance Treaties are not available.</a:t>
            </a:r>
          </a:p>
          <a:p>
            <a:pPr algn="just"/>
            <a:endParaRPr lang="en-GB" dirty="0">
              <a:effectLst/>
            </a:endParaRPr>
          </a:p>
          <a:p>
            <a:pPr algn="just"/>
            <a:r>
              <a:rPr lang="en-GB" dirty="0">
                <a:effectLst/>
              </a:rPr>
              <a:t>Bilateral treaties (between two countries) can be negotiated between States with a higher degree of certitude regarding the obligations and expectations of both parties. But negotiating, drafting and agreeing on bilateral treaties can be costly as well as time-and resources-consuming, and it is not possible to have a bilateral treaty with every country in the world. </a:t>
            </a:r>
            <a:endParaRPr lang="en-GB" dirty="0"/>
          </a:p>
          <a:p>
            <a:pPr algn="just"/>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748889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effectLst/>
              </a:rPr>
              <a:t>Harmonizing legal frameworks at national and international level is crucial. Having similar procedures and legislation in place makes cooperation easier and faster. Multilateral and regional treaties serve this purpose.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t>Increasingly, mutual legal assistance treaties require that states designate a central authority (generally the ministry of justice) to whom requests can be sent, thus providing an alternative to diplomatic channels. The judicial authorities of the requesting State can then communicate with the central authority directly.</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t>Today, to an increasing degree, even more direct channels are being used, in that an official in the requesting State can send the request directly to the appropriate official of the other State. This tendency demonstrates the importance of a national central authority as a prerequisite for rendering mutual legal assistance more effective.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558112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Chapter III of the Convention contains the provisions concerning traditional and computer crime-related mutual assistance as well as extradition rules. It covers traditional mutual assistance in two situations: where no legal basis (treaty, reciprocal legislation, etc.) exists between parties – in which case its provisions apply – and where such a basis exists – in which case the existing arrangements also apply to assistance under this Convention. Computer- or computer-related crime specific assistance applies to both situations and covers, subject to extra-conditions, the same range of procedural powers as defined in Chapter II. </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dirty="0">
              <a:effectLst/>
              <a:latin typeface="Arial" panose="020B0604020202020204" pitchFamily="34" charset="0"/>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en-GB" dirty="0">
                <a:effectLst/>
                <a:latin typeface="Arial" panose="020B0604020202020204" pitchFamily="34" charset="0"/>
              </a:rPr>
              <a:t>In addition, Chapter III contains a provision on a specific type of transborder access to stored computer data which does not require mutual assistance (with consent or where publicly available) and provides for the setting up of a 24/7 network for ensuring speedy assistance among the Parties.</a:t>
            </a:r>
            <a:endParaRPr lang="en-GB" dirty="0">
              <a:effectLst/>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806707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522909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 should briefly present to the delegates the agenda and the content of the training.</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146345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for delegates questions.</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383497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algn="just"/>
            <a:r>
              <a:rPr lang="en-GB" sz="1800" b="0" i="0" u="none" strike="noStrike" baseline="0" dirty="0">
                <a:latin typeface="Arial" panose="020B0604020202020204" pitchFamily="34" charset="0"/>
              </a:rPr>
              <a:t>Convention Chapter II, Section 1 (substantive law issues), covers both criminalisation provisions and other connected provisions in the area of computer- or computer-related crime: it first defines 9 offences grouped in 4 different categories, then deals with ancillary liability and sanctions.</a:t>
            </a:r>
          </a:p>
          <a:p>
            <a:pPr algn="just"/>
            <a:endParaRPr lang="en-GB" sz="1800" b="0" i="0" u="none" strike="noStrike" baseline="0" dirty="0">
              <a:latin typeface="Arial" panose="020B0604020202020204" pitchFamily="34" charset="0"/>
            </a:endParaRPr>
          </a:p>
          <a:p>
            <a:pPr algn="just"/>
            <a:r>
              <a:rPr lang="en-GB" sz="1800" b="0" i="0" u="none" strike="noStrike" baseline="0" dirty="0">
                <a:latin typeface="Arial,Bold"/>
              </a:rPr>
              <a:t>Offences against the confidentiality, integrity and availability of computer data and systems </a:t>
            </a:r>
            <a:r>
              <a:rPr lang="en-GB" sz="1800" b="0" i="0" u="none" strike="noStrike" baseline="0" dirty="0">
                <a:latin typeface="Arial" panose="020B0604020202020204" pitchFamily="34" charset="0"/>
              </a:rPr>
              <a:t>are intended to protect the confidentiality, integrity and availability of computer systems or data and not to criminalise legitimate and common activities inherent in the design of networks, or legitimate and common operating or commercial practices.</a:t>
            </a:r>
          </a:p>
          <a:p>
            <a:pPr algn="just"/>
            <a:endParaRPr lang="en-GB" sz="1800" b="0" i="0" u="none" strike="noStrike" baseline="0" dirty="0">
              <a:latin typeface="Arial" panose="020B0604020202020204" pitchFamily="34" charset="0"/>
            </a:endParaRPr>
          </a:p>
          <a:p>
            <a:pPr algn="just"/>
            <a:r>
              <a:rPr lang="en-GB" sz="1800" b="0" i="0" u="none" strike="noStrike" baseline="0" dirty="0">
                <a:latin typeface="Arial,Bold"/>
              </a:rPr>
              <a:t>Computer-related offences</a:t>
            </a:r>
            <a:r>
              <a:rPr lang="en-GB" sz="1800" b="1" i="0" u="none" strike="noStrike" baseline="0" dirty="0">
                <a:latin typeface="Arial,Bold"/>
              </a:rPr>
              <a:t> </a:t>
            </a:r>
            <a:r>
              <a:rPr lang="en-GB" sz="1800" b="0" i="0" u="none" strike="noStrike" baseline="0" dirty="0">
                <a:latin typeface="Arial" panose="020B0604020202020204" pitchFamily="34" charset="0"/>
              </a:rPr>
              <a:t>relate to ordinary crimes that are frequently committed through the use of a computer system. Most States already have criminalised these ordinary crimes, and their existing laws may or may not be sufficiently broad to extend to situations involving computer networks (for example, existing child pornography laws of some States may not extend to electronic images). Therefore, in the course of implementing these articles, States must examine their existing laws to determine whether they apply to situations in which computer systems or networks are involved. If existing offences already cover such conduct, there is no requirement to amend existing offences or enact new ones.</a:t>
            </a:r>
          </a:p>
          <a:p>
            <a:pPr algn="just"/>
            <a:endParaRPr lang="en-GB" sz="1800" b="0" i="0" u="none" strike="noStrike" baseline="0" dirty="0">
              <a:latin typeface="Arial" panose="020B0604020202020204" pitchFamily="34" charset="0"/>
            </a:endParaRPr>
          </a:p>
          <a:p>
            <a:pPr algn="just"/>
            <a:r>
              <a:rPr lang="en-GB" sz="1800" b="0" i="0" u="none" strike="noStrike" baseline="0" dirty="0">
                <a:latin typeface="Arial" panose="020B0604020202020204" pitchFamily="34" charset="0"/>
              </a:rPr>
              <a:t>However, evolving nature of computer and information technologies and its increasing use in everyday life has impact on criminal proceedings in the sense that more and more cases are having the component of use or abuse of ICT in its perpetration. Still, that does not mean that all of the crime is now a cybercrime.</a:t>
            </a:r>
          </a:p>
          <a:p>
            <a:pPr algn="just"/>
            <a:endParaRPr lang="en-GB" sz="1800" b="0" i="0" u="none" strike="noStrike" baseline="0" dirty="0">
              <a:latin typeface="Arial" panose="020B0604020202020204" pitchFamily="34" charset="0"/>
            </a:endParaRPr>
          </a:p>
          <a:p>
            <a:pPr algn="just"/>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895371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sz="1800" b="0" i="0" u="none" strike="noStrike" baseline="0" dirty="0">
                <a:latin typeface="Arial" panose="020B0604020202020204" pitchFamily="34" charset="0"/>
              </a:rPr>
              <a:t>Slide represents graphical presentations of the criminal acts within each of the groups, as stipulated by the Cybercrime Convention of the Council of Europe.</a:t>
            </a:r>
            <a:endParaRPr lang="en-GB"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827418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0" dirty="0"/>
              <a:t>Digital evidence or electronic evidence is any probative information stored or transmitted in digital form that a party to a court case may use at trial. Before accepting digital evidence a court will determine if the evidence is relevant, whether it is authentic, if it is hearsay and whether a copy is acceptable or the original is required.</a:t>
            </a:r>
          </a:p>
          <a:p>
            <a:pPr algn="just"/>
            <a:endParaRPr lang="en-GB" b="0" dirty="0"/>
          </a:p>
          <a:p>
            <a:pPr algn="just"/>
            <a:r>
              <a:rPr lang="en-GB" b="0" dirty="0"/>
              <a:t>The use of digital evidence has increased in the past few decades as courts have allowed the use of e-mails, digital photographs, ATM transaction logs, word processing documents, instant message histories, files saved from accounting programs, spreadsheets, internet browser histories, databases, the contents of computer memory, computer backups, computer printouts, Global Positioning System tracks, logs from a hotel’s electronic door locks, and digital video or audio files.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895341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Electronic evidence is derived from electronic devices such as computers and their peripheral apparatus, computer networks, mobile telephones, digital cameras and other portable equipment(including data storage devices),as well as from the Internet.</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information it contains does not possess an independent physical form. However, in many ways, electronic evidence is no different from traditional evidence in that the party introducing it into legal proceedings must be able to demonstrate that it reflects the same set of circumstances and factual information as it did at the time of the offence. In other words, they must be able to show that no changes, deletions, additions or other alterations have (or might have) taken place.</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The intangible nature of any data and information stored in electronic form makes it much easier to manipulate and more prone to alteration than traditional forms of evidence. This has created special challenges for the justice system, which requires that such data be handled in a particular way to ensure the integrity of the evidence it offers.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344051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Electronic evidence are exposed to similar but significantly more important challenges for its finding, acquisition, analysis and use during course of criminal proceedings. Next slides will cover some of the important aspects of it.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221580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Speed is crucial for finding and acquisition of the electronic evidence. Different countries have different rules regarding keeping and storage of the electronic evidence. Some countries do have data retention regime while others do not. However it may be, it should not be taken for granted that electronic evidence will be possible for acquisition for indefinite period of time. On the contrary, it should be understood that as fast as possible action should be undertaken for securing of it.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430995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Time can be neglected as important part of the cybercrime investigation and electronic evidence finding and acquisition. There are 24 time zones in the world and maximum time difference can be up to 12 hours. Having on mind that one second can make difference between one and another user of dynamic IP address, it is of crucial importance that exact time of perpetration of the crime has been established properly.</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506215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Electronic evidence has a source. Source is computer executing computer program used by human. Connection between them must be established in order to identify the true suspect, later defendant. Paramount importance is that this process is undertaken in accordance to procedural laws in place. If not, whole proceeding is under jeopardy of being abolished on second or later instance of appeal.</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8974555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World in 2020 has 195 countries and number of different legal systems. Criminal justice systems are complex, and now-days can be not only classical ones like Common or Civil law, but hybrid as well combining different procedures from number of systems. In the International cooperation this fact should be additionally observed and examined.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3438495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 should present to the delegates session objectives e.g. scope. Delegates should understand what is the goal of the session and what is expected from them on the end of this session.</a:t>
            </a:r>
          </a:p>
          <a:p>
            <a:endParaRPr lang="en-US" dirty="0"/>
          </a:p>
          <a:p>
            <a:r>
              <a:rPr lang="en-US" dirty="0"/>
              <a:t>Expert should check how many of the delegates have attended the Introductory Cybercrime Training for Prosecutors and Judges of the Council of Europe.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817030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c.)</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4206564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slides are explaining some aspects of the International cooperation in most present capacities today.</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5995352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Formal cooperation is most present form of the international cooperation. It has its positive and negative aspects. </a:t>
            </a:r>
          </a:p>
          <a:p>
            <a:pPr algn="just"/>
            <a:endParaRPr lang="en-US" dirty="0"/>
          </a:p>
          <a:p>
            <a:pPr algn="just"/>
            <a:r>
              <a:rPr lang="en-US" dirty="0"/>
              <a:t>However, it seems that negative aspects are overweighting positive ones and that they are more of the problem than of a solution today.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0696757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Quasi-informal cooperation is rather popular amongst the LEA and prosecution since it uses channels of the communication which are formally set but without necessity for acquiring different approvals or orders by different directly or connected competent authorities. </a:t>
            </a:r>
          </a:p>
          <a:p>
            <a:pPr algn="just"/>
            <a:endParaRPr lang="en-US" dirty="0"/>
          </a:p>
          <a:p>
            <a:pPr algn="just"/>
            <a:r>
              <a:rPr lang="en-US" dirty="0"/>
              <a:t>However, question of admissibility of the evidence can be an issue later in proceedings.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14418754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Informal cooperation is usually the beginning of all cybercrime investigations both on domestic and international level. </a:t>
            </a:r>
          </a:p>
          <a:p>
            <a:pPr algn="just"/>
            <a:endParaRPr lang="en-US" dirty="0"/>
          </a:p>
          <a:p>
            <a:pPr algn="just"/>
            <a:r>
              <a:rPr lang="en-US" dirty="0"/>
              <a:t>However, it has numerous negative aspects which should be addressed.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148764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Public-private sector cooperation in cybercrime regarding international aspects of the crime is extremely important component of the investigation and main trial phase. Private sector providers of the services connected to the information-communication technologies (ICT) are the principle holders of most useful information for the crime investigators, prosecutors and judges. </a:t>
            </a:r>
          </a:p>
          <a:p>
            <a:endParaRPr lang="en-US" dirty="0"/>
          </a:p>
          <a:p>
            <a:r>
              <a:rPr lang="en-US" dirty="0"/>
              <a:t>Cooperation with them in finding the ways how to expedite cooperation and how to make it more precise and useful is of the very high importance if speed in detection and acquisition of the evidence wants to be achieved. Thus, within legal boundaries, all forms of such cooperation should be explored and established not only on the based on coercive measures and orders but on the voluntary agreements and similar forms of cooperation.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8339506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 should check with the delegates are the goals of the session fulfilled.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499964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Introductory Cybercrime Training for Prosecutors and Judges delegates should already have been acquainted with basic concepts of International Cooperation.  Part One of this session is devoted towards refreshing of hopefully already existing basic knowledge on the subject. </a:t>
            </a:r>
          </a:p>
          <a:p>
            <a:endParaRPr lang="en-US" dirty="0"/>
          </a:p>
          <a:p>
            <a:r>
              <a:rPr lang="en-US" dirty="0"/>
              <a:t>However, it may occur that some of the delegates have not been present during the Introductory training. Thus, expert should be aware of this possibility and ready to repeat some of the most important principles from that training during this session.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1787182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Difficult questions are, in fact, basic questions about mutual legal assistance in criminal matters. Expert should present them as a preface to the ensuing proceedings which will occur. </a:t>
            </a:r>
          </a:p>
          <a:p>
            <a:pPr algn="just"/>
            <a:endParaRPr lang="en-US" dirty="0"/>
          </a:p>
          <a:p>
            <a:pPr algn="just"/>
            <a:r>
              <a:rPr lang="en-US" dirty="0"/>
              <a:t>In MLA proceedings, like in domestic investigations, competent authorities will be faced with questions about territorial, authority and inner-authority jurisdiction or competence of the conducting authority/authorities. As in many countries, place of the perpetration will be the defining fact for establishing proper competency. </a:t>
            </a:r>
          </a:p>
          <a:p>
            <a:pPr algn="just"/>
            <a:endParaRPr lang="en-US" dirty="0"/>
          </a:p>
          <a:p>
            <a:pPr algn="just"/>
            <a:r>
              <a:rPr lang="en-US" dirty="0"/>
              <a:t>Delegates should be aware that there are certain difficulties regarding investigations which are exceeding domestic borders. They can be limiting factor like need for cross-border investigation and access to the place of storage of data in the ”cloud” technical environment explained during the electronic evidence session in Introductory training.</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505719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International organizations which are trying to find adequate approach to the phenomenon of the cybercrime. Following six are the ones with most important tools or initiatives.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631883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Short description of INTERPOL membership base, objectives and cybercrime </a:t>
            </a:r>
            <a:r>
              <a:rPr lang="en-US" dirty="0" err="1"/>
              <a:t>programmes</a:t>
            </a:r>
            <a:r>
              <a:rPr lang="en-US" dirty="0"/>
              <a:t>.</a:t>
            </a:r>
          </a:p>
          <a:p>
            <a:endParaRPr lang="en-US" dirty="0"/>
          </a:p>
          <a:p>
            <a:r>
              <a:rPr lang="en-GB" dirty="0"/>
              <a:t>The </a:t>
            </a:r>
            <a:r>
              <a:rPr lang="en-GB" dirty="0">
                <a:hlinkClick r:id="rId3"/>
              </a:rPr>
              <a:t>General Secretariat</a:t>
            </a:r>
            <a:r>
              <a:rPr lang="en-GB" dirty="0"/>
              <a:t> coordinates day-to-day activities to fight a range of crimes. Run by the </a:t>
            </a:r>
            <a:r>
              <a:rPr lang="en-GB" dirty="0">
                <a:hlinkClick r:id="rId4"/>
              </a:rPr>
              <a:t>Secretary General</a:t>
            </a:r>
            <a:r>
              <a:rPr lang="en-GB" dirty="0"/>
              <a:t>, it is staffed by both police and civilians and comprises a headquarters in Lyon, a global complex for innovation in Singapore and several satellite offices in different regions.</a:t>
            </a:r>
          </a:p>
          <a:p>
            <a:endParaRPr lang="en-GB" dirty="0"/>
          </a:p>
          <a:p>
            <a:r>
              <a:rPr lang="en-GB" dirty="0"/>
              <a:t>In each country, an INTERPOL </a:t>
            </a:r>
            <a:r>
              <a:rPr lang="en-GB" dirty="0">
                <a:hlinkClick r:id="rId5"/>
              </a:rPr>
              <a:t>National Central Bureau (NCB)</a:t>
            </a:r>
            <a:r>
              <a:rPr lang="en-GB" dirty="0"/>
              <a:t> provides the central point of contact for the General Secretariat and other NCBs. An NCB is run by national police officials and usually sits in the government ministry responsible for policing.</a:t>
            </a:r>
          </a:p>
          <a:p>
            <a:endParaRPr lang="en-GB" dirty="0"/>
          </a:p>
          <a:p>
            <a:r>
              <a:rPr lang="en-GB" dirty="0"/>
              <a:t>The </a:t>
            </a:r>
            <a:r>
              <a:rPr lang="en-GB" dirty="0">
                <a:hlinkClick r:id="rId6"/>
              </a:rPr>
              <a:t>General Assembly</a:t>
            </a:r>
            <a:r>
              <a:rPr lang="en-GB" dirty="0"/>
              <a:t> is governing body and it brings all countries together once a year to take decisions.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0961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en-US" dirty="0"/>
              <a:t>EUROPOL is important facilitator of police to police cooperation amongst E.U. member states and others who signed the cooperation agreement with this agency.</a:t>
            </a:r>
          </a:p>
          <a:p>
            <a:pPr algn="just"/>
            <a:endParaRPr lang="en-GB" dirty="0"/>
          </a:p>
          <a:p>
            <a:pPr algn="just"/>
            <a:r>
              <a:rPr lang="en-GB" dirty="0"/>
              <a:t>Headquartered in The Hague, the Netherlands, supporting the 27 EU Member States in their fight against terrorism, cybercrime and other serious and organised forms of crime. It works with many non-EU partner states and international organisations.</a:t>
            </a:r>
          </a:p>
          <a:p>
            <a:pPr algn="just"/>
            <a:endParaRPr lang="en-GB" dirty="0"/>
          </a:p>
          <a:p>
            <a:pPr algn="just"/>
            <a:r>
              <a:rPr lang="en-GB" dirty="0"/>
              <a:t>EUROPOL offers a unique range of services and to serve as a:</a:t>
            </a:r>
          </a:p>
          <a:p>
            <a:pPr algn="just">
              <a:buFont typeface="Arial" panose="020B0604020202020204" pitchFamily="34" charset="0"/>
              <a:buChar char="•"/>
            </a:pPr>
            <a:r>
              <a:rPr lang="en-GB" dirty="0"/>
              <a:t>support centre for law enforcement operations;</a:t>
            </a:r>
          </a:p>
          <a:p>
            <a:pPr algn="just">
              <a:buFont typeface="Arial" panose="020B0604020202020204" pitchFamily="34" charset="0"/>
              <a:buChar char="•"/>
            </a:pPr>
            <a:r>
              <a:rPr lang="en-GB" dirty="0"/>
              <a:t>hub for information on criminal activities;</a:t>
            </a:r>
          </a:p>
          <a:p>
            <a:pPr algn="just">
              <a:buFont typeface="Arial" panose="020B0604020202020204" pitchFamily="34" charset="0"/>
              <a:buChar char="•"/>
            </a:pPr>
            <a:r>
              <a:rPr lang="en-GB" dirty="0"/>
              <a:t>centre for law enforcement expertise.</a:t>
            </a:r>
          </a:p>
          <a:p>
            <a:pPr algn="just"/>
            <a:endParaRPr lang="en-GB" b="1" u="none" dirty="0"/>
          </a:p>
          <a:p>
            <a:pPr algn="just"/>
            <a:r>
              <a:rPr lang="en-GB" b="1" u="none" dirty="0"/>
              <a:t>EUROPOL IN NUMBERS</a:t>
            </a:r>
          </a:p>
          <a:p>
            <a:pPr algn="just">
              <a:buFont typeface="Arial" panose="020B0604020202020204" pitchFamily="34" charset="0"/>
              <a:buChar char="•"/>
            </a:pPr>
            <a:r>
              <a:rPr lang="en-GB" u="none" dirty="0"/>
              <a:t>More than 1000 staff</a:t>
            </a:r>
          </a:p>
          <a:p>
            <a:pPr algn="just">
              <a:buFont typeface="Arial" panose="020B0604020202020204" pitchFamily="34" charset="0"/>
              <a:buChar char="•"/>
            </a:pPr>
            <a:r>
              <a:rPr lang="en-GB" dirty="0"/>
              <a:t>220 Europol Liaison Officers</a:t>
            </a:r>
          </a:p>
          <a:p>
            <a:pPr algn="just">
              <a:buFont typeface="Arial" panose="020B0604020202020204" pitchFamily="34" charset="0"/>
              <a:buChar char="•"/>
            </a:pPr>
            <a:r>
              <a:rPr lang="en-GB" dirty="0"/>
              <a:t>Around 100 crime analysts</a:t>
            </a:r>
          </a:p>
          <a:p>
            <a:pPr algn="just">
              <a:buFont typeface="Arial" panose="020B0604020202020204" pitchFamily="34" charset="0"/>
              <a:buChar char="•"/>
            </a:pPr>
            <a:r>
              <a:rPr lang="en-GB" dirty="0"/>
              <a:t>Supporting over 40 000 international investigations each year </a:t>
            </a:r>
          </a:p>
          <a:p>
            <a:pPr algn="just">
              <a:buFont typeface="Arial" panose="020B0604020202020204" pitchFamily="34" charset="0"/>
              <a:buChar char="•"/>
            </a:pPr>
            <a:endParaRPr lang="en-GB" dirty="0"/>
          </a:p>
          <a:p>
            <a:pPr algn="just"/>
            <a:r>
              <a:rPr lang="en-GB" dirty="0"/>
              <a:t>Analysis is at the core of its activities. EUROPOL produces regular assessments that offer comprehensive, forward-looking analyses of crime and terrorism in the EU, including the:</a:t>
            </a:r>
          </a:p>
          <a:p>
            <a:pPr algn="just"/>
            <a:endParaRPr lang="en-GB" dirty="0"/>
          </a:p>
          <a:p>
            <a:pPr algn="just">
              <a:buFont typeface="Arial" panose="020B0604020202020204" pitchFamily="34" charset="0"/>
              <a:buChar char="•"/>
            </a:pPr>
            <a:r>
              <a:rPr lang="en-GB" dirty="0">
                <a:hlinkClick r:id="rId3"/>
              </a:rPr>
              <a:t>EU Serious and Organised Crime Threat Assessment (SOCTA)</a:t>
            </a:r>
            <a:r>
              <a:rPr lang="en-GB" dirty="0"/>
              <a:t>, which updates Europe’s law enforcement community and decision-makers on developments in serious and organised crime and the threats it poses;</a:t>
            </a:r>
          </a:p>
          <a:p>
            <a:pPr algn="just">
              <a:buFont typeface="Arial" panose="020B0604020202020204" pitchFamily="34" charset="0"/>
              <a:buChar char="•"/>
            </a:pPr>
            <a:r>
              <a:rPr lang="en-GB" dirty="0">
                <a:hlinkClick r:id="rId4"/>
              </a:rPr>
              <a:t>EU Terrorism Situation and Trend Report (TE-SAT)</a:t>
            </a:r>
            <a:r>
              <a:rPr lang="en-GB" dirty="0"/>
              <a:t>, which gives a detailed account of the state of terrorism in the EU;</a:t>
            </a:r>
          </a:p>
          <a:p>
            <a:pPr algn="just">
              <a:buFont typeface="Arial" panose="020B0604020202020204" pitchFamily="34" charset="0"/>
              <a:buChar char="•"/>
            </a:pPr>
            <a:r>
              <a:rPr lang="en-GB" dirty="0">
                <a:hlinkClick r:id="rId5"/>
              </a:rPr>
              <a:t>Internet Organised Crime Threat Assessment (</a:t>
            </a:r>
            <a:r>
              <a:rPr lang="en-GB" dirty="0" err="1">
                <a:hlinkClick r:id="rId5"/>
              </a:rPr>
              <a:t>iOCTA</a:t>
            </a:r>
            <a:r>
              <a:rPr lang="en-GB" dirty="0">
                <a:hlinkClick r:id="rId5"/>
              </a:rPr>
              <a:t>),</a:t>
            </a:r>
            <a:r>
              <a:rPr lang="en-GB" dirty="0"/>
              <a:t> which reports on key findings and emerging threats and developments in cybercrime;</a:t>
            </a:r>
          </a:p>
          <a:p>
            <a:pPr algn="just">
              <a:buFont typeface="Arial" panose="020B0604020202020204" pitchFamily="34" charset="0"/>
              <a:buChar char="•"/>
            </a:pPr>
            <a:r>
              <a:rPr lang="en-GB" dirty="0">
                <a:hlinkClick r:id="rId6"/>
              </a:rPr>
              <a:t>Europol Review</a:t>
            </a:r>
            <a:r>
              <a:rPr lang="en-GB" dirty="0"/>
              <a:t>, an annual publication that details the progress that the agency and its partners has made in fighting crime.</a:t>
            </a:r>
          </a:p>
          <a:p>
            <a:pPr algn="just"/>
            <a:endParaRPr lang="en-US" dirty="0"/>
          </a:p>
          <a:p>
            <a:pPr algn="just"/>
            <a:r>
              <a:rPr lang="en-GB" b="1" dirty="0"/>
              <a:t>Europol set up the European Cybercrime Centre (EC3) in 2013 </a:t>
            </a:r>
            <a:r>
              <a:rPr lang="en-GB" dirty="0"/>
              <a:t>to strengthen the law enforcement response to cybercrime in the EU and thus to help protect European citizens, businesses and governments from online crime. Since its establishment, EC3 has made a significant contribution to the fight against cybercrime: it has been involved in tens of high-profile operations and hundreds on-the-spot operational-support deployments resulting in hundreds of arrests, and has analysed hundreds of thousands of files , the vast majority of which have proven to be malicious.</a:t>
            </a:r>
          </a:p>
          <a:p>
            <a:pPr algn="just"/>
            <a:endParaRPr lang="en-GB" dirty="0"/>
          </a:p>
          <a:p>
            <a:pPr algn="just"/>
            <a:r>
              <a:rPr lang="en-GB" dirty="0"/>
              <a:t>Each year, EC3 publishes the </a:t>
            </a:r>
            <a:r>
              <a:rPr lang="en-GB" dirty="0">
                <a:hlinkClick r:id="rId5"/>
              </a:rPr>
              <a:t>Internet Organised Crime Threat Assessment (IOCTA), </a:t>
            </a:r>
            <a:r>
              <a:rPr lang="en-GB" dirty="0"/>
              <a:t>its flagship strategic report on key findings and emerging threats and developments in cybercrime.</a:t>
            </a:r>
          </a:p>
          <a:p>
            <a:pPr algn="just"/>
            <a:endParaRPr lang="en-GB" dirty="0"/>
          </a:p>
          <a:p>
            <a:pPr algn="just"/>
            <a:r>
              <a:rPr lang="en-GB" dirty="0"/>
              <a:t>The IOCTA demonstrates how wide and varied cybercrime is and how EC3 is a key part of Europol’s, and the EU’s, response. EC3 takes a three-pronged approach to the fight against </a:t>
            </a:r>
            <a:r>
              <a:rPr lang="en-GB" dirty="0">
                <a:hlinkClick r:id="rId7"/>
              </a:rPr>
              <a:t>cybercrime</a:t>
            </a:r>
            <a:r>
              <a:rPr lang="en-GB" dirty="0"/>
              <a:t>: forensics, strategy and operations.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759410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US" dirty="0"/>
              <a:t>EUROJUST is an agency of the European Union dealing with judicial co-operation in criminal matters among agencies of the member states. It is seated in Hague, Netherlands. </a:t>
            </a:r>
          </a:p>
          <a:p>
            <a:pPr algn="just"/>
            <a:endParaRPr lang="en-US" dirty="0"/>
          </a:p>
          <a:p>
            <a:pPr algn="just"/>
            <a:r>
              <a:rPr lang="en-GB" dirty="0"/>
              <a:t>European Council, in its Conclusion 46, agreed that a unit (Eurojust) should be set up, composed of national prosecutors, magistrates, or police officers of equivalent competence, detached from each Member State according to its own legal system.</a:t>
            </a:r>
          </a:p>
          <a:p>
            <a:pPr algn="just"/>
            <a:endParaRPr lang="en-GB" dirty="0"/>
          </a:p>
          <a:p>
            <a:pPr algn="just"/>
            <a:r>
              <a:rPr lang="en-GB" dirty="0"/>
              <a:t>On 14 December 2000, a provisional judicial cooperation unit was formed under the name Pro-Eurojust, operating from the Council building in Brussels. National Members were then called National Correspondents. This unit was the forerunner of Eurojust, the purpose of which was to be a sounding board of prosecutors from all Member States, and where Eurojust’s principles would be tried and tested.</a:t>
            </a:r>
          </a:p>
          <a:p>
            <a:pPr algn="just"/>
            <a:endParaRPr lang="en-GB" dirty="0"/>
          </a:p>
          <a:p>
            <a:pPr algn="just"/>
            <a:r>
              <a:rPr lang="en-GB" dirty="0"/>
              <a:t>Pro-Eurojust formally commenced operations on 1 March 2001.</a:t>
            </a:r>
          </a:p>
          <a:p>
            <a:pPr algn="just"/>
            <a:endParaRPr lang="en-GB" dirty="0"/>
          </a:p>
          <a:p>
            <a:pPr algn="just"/>
            <a:r>
              <a:rPr lang="en-GB" dirty="0"/>
              <a:t>European Council approved the new Council Decision on the Strengthening of Eurojust, which was ratified in December 2008 and published on 4 June 2009. The new Decision’s purpose was to enhance the operational capabilities of Eurojust, increase the exchange of information between the interested parties, facilitate and strengthen cooperation between national authorities and Eurojust, and strengthen and establish relationships with partners and third States.</a:t>
            </a:r>
          </a:p>
          <a:p>
            <a:pPr algn="just"/>
            <a:endParaRPr lang="en-GB" dirty="0"/>
          </a:p>
          <a:p>
            <a:pPr algn="just"/>
            <a:r>
              <a:rPr lang="en-GB" dirty="0"/>
              <a:t>The Lisbon Treaty contained an important chapter in the development of Eurojust in its Article 85, which mentions Eurojust and defines its mission,</a:t>
            </a:r>
            <a:r>
              <a:rPr lang="en-GB" i="1" dirty="0"/>
              <a:t> ‘to support and strengthen coordination and cooperation between national investigating and prosecuting authorities in relation to serious crime affecting two or more Member States […]’</a:t>
            </a:r>
            <a:r>
              <a:rPr lang="en-GB" dirty="0"/>
              <a:t>. </a:t>
            </a:r>
          </a:p>
          <a:p>
            <a:pPr algn="just"/>
            <a:endParaRPr lang="en-GB" dirty="0"/>
          </a:p>
          <a:p>
            <a:pPr algn="just"/>
            <a:r>
              <a:rPr lang="en-GB" dirty="0"/>
              <a:t>In July 2013, the European Commission submitted a proposal to the European Parliament and the Council for a new regulation on Eurojust to provide a ‘single and renovated legal framework for a new Agency for Criminal Justice Cooperation (Eurojust)’, the legal successor of Eurojust as established in 2002.</a:t>
            </a:r>
          </a:p>
          <a:p>
            <a:pPr algn="just"/>
            <a:endParaRPr lang="en-GB" dirty="0"/>
          </a:p>
          <a:p>
            <a:pPr algn="just"/>
            <a:r>
              <a:rPr lang="en-GB" dirty="0"/>
              <a:t>After extensive negotiations, the European Parliament and the Council adopted the </a:t>
            </a:r>
            <a:r>
              <a:rPr lang="en-GB" b="1" i="1" dirty="0">
                <a:hlinkClick r:id="rId3"/>
              </a:rPr>
              <a:t>Regulation on the European Union Agency for Criminal Justice Cooperation</a:t>
            </a:r>
            <a:r>
              <a:rPr lang="en-GB" dirty="0"/>
              <a:t> in November 2018. The Regulation established a new governance system, clarified the relationship between Eurojust and the European Public Prosecutor’s Office, prescribed a new data protection regime, adopted new rules for Eurojust’s external relations and strengthened the role of the European and national Parliaments in the democratic oversight of Eurojust’s activities. The application of the Regulation started on 12 December 2019.</a:t>
            </a:r>
          </a:p>
          <a:p>
            <a:pPr algn="just"/>
            <a:endParaRPr lang="en-GB" dirty="0"/>
          </a:p>
          <a:p>
            <a:pPr algn="just"/>
            <a:r>
              <a:rPr lang="en-GB" dirty="0"/>
              <a:t>After the withdrawal of the United Kingdom from the European Union on 31 January 2020, the number of National Desks is 26. </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31488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48899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2748513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76520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3785660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78648104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107309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2968475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4253516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9184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24739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2066991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4110579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297967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8.sv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8.sv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notesSlide" Target="../notesSlides/notesSlide22.xml"/><Relationship Id="rId4" Type="http://schemas.openxmlformats.org/officeDocument/2006/relationships/tags" Target="../tags/tag4.xml"/><Relationship Id="rId9"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8.svg"/></Relationships>
</file>

<file path=ppt/slides/_rels/slide3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50522" y="2779485"/>
            <a:ext cx="5987440" cy="1708160"/>
          </a:xfrm>
          <a:prstGeom prst="rect">
            <a:avLst/>
          </a:prstGeom>
          <a:ln>
            <a:noFill/>
          </a:ln>
        </p:spPr>
        <p:txBody>
          <a:bodyPr wrap="square">
            <a:spAutoFit/>
          </a:bodyPr>
          <a:lstStyle/>
          <a:p>
            <a:pPr algn="ctr"/>
            <a:r>
              <a:rPr lang="en-GB" sz="3500" b="1" i="1" dirty="0">
                <a:solidFill>
                  <a:srgbClr val="005E8E"/>
                </a:solidFill>
              </a:rPr>
              <a:t>Specialized Judicial Course on International Cooperation</a:t>
            </a:r>
            <a:endParaRPr lang="fr-FR" sz="3500" b="1" dirty="0">
              <a:solidFill>
                <a:srgbClr val="005E8E"/>
              </a:solidFill>
            </a:endParaRPr>
          </a:p>
        </p:txBody>
      </p:sp>
      <p:sp>
        <p:nvSpPr>
          <p:cNvPr id="4" name="TextBox 3">
            <a:extLst>
              <a:ext uri="{FF2B5EF4-FFF2-40B4-BE49-F238E27FC236}">
                <a16:creationId xmlns:a16="http://schemas.microsoft.com/office/drawing/2014/main" id="{6D17F4B6-7ABD-432B-8245-36CED09FC12A}"/>
              </a:ext>
            </a:extLst>
          </p:cNvPr>
          <p:cNvSpPr txBox="1"/>
          <p:nvPr/>
        </p:nvSpPr>
        <p:spPr>
          <a:xfrm>
            <a:off x="250522" y="5185775"/>
            <a:ext cx="2993720" cy="830997"/>
          </a:xfrm>
          <a:prstGeom prst="rect">
            <a:avLst/>
          </a:prstGeom>
          <a:noFill/>
        </p:spPr>
        <p:txBody>
          <a:bodyPr wrap="square">
            <a:spAutoFit/>
          </a:bodyPr>
          <a:lstStyle/>
          <a:p>
            <a:pPr marL="0" indent="0" algn="ctr">
              <a:buFont typeface="Arial" charset="0"/>
              <a:buNone/>
              <a:defRPr/>
            </a:pPr>
            <a:r>
              <a:rPr lang="en-GB" sz="2800" b="1" i="1" dirty="0">
                <a:solidFill>
                  <a:srgbClr val="005E8E"/>
                </a:solidFill>
              </a:rPr>
              <a:t>Session 1.</a:t>
            </a:r>
            <a:r>
              <a:rPr lang="en-US" sz="2800" b="1" i="1" dirty="0">
                <a:solidFill>
                  <a:srgbClr val="005E8E"/>
                </a:solidFill>
              </a:rPr>
              <a:t>2</a:t>
            </a:r>
            <a:endParaRPr lang="en-GB" sz="2800" b="1" i="1" dirty="0">
              <a:solidFill>
                <a:srgbClr val="005E8E"/>
              </a:solidFill>
            </a:endParaRPr>
          </a:p>
          <a:p>
            <a:pPr marL="0" indent="0" algn="ctr">
              <a:buFont typeface="Arial" charset="0"/>
              <a:buNone/>
              <a:defRPr/>
            </a:pPr>
            <a:r>
              <a:rPr lang="sr-Latn-RS" sz="2000" b="1" dirty="0">
                <a:solidFill>
                  <a:srgbClr val="005E8E"/>
                </a:solidFill>
              </a:rPr>
              <a:t>- online version -</a:t>
            </a:r>
            <a:endParaRPr lang="en-GB" sz="1400" b="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EUROJUST</a:t>
            </a:r>
            <a:endParaRPr lang="en-GB" sz="3000" b="1" dirty="0">
              <a:solidFill>
                <a:srgbClr val="FFFFFF"/>
              </a:solidFill>
              <a:latin typeface="Georgia" panose="02040502050405020303" pitchFamily="18" charset="0"/>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262761" cy="3477875"/>
          </a:xfrm>
          <a:prstGeom prst="rect">
            <a:avLst/>
          </a:prstGeom>
        </p:spPr>
        <p:txBody>
          <a:bodyPr wrap="square">
            <a:spAutoFit/>
          </a:bodyPr>
          <a:lstStyle/>
          <a:p>
            <a:pPr marL="342900" indent="-342900">
              <a:buFont typeface="Wingdings" pitchFamily="2" charset="2"/>
              <a:buChar char="Ø"/>
            </a:pPr>
            <a:r>
              <a:rPr lang="en-GB" sz="2200" b="1" dirty="0"/>
              <a:t>Cooperation in the fight against crime</a:t>
            </a:r>
            <a:endParaRPr lang="en-GB" sz="2200" dirty="0"/>
          </a:p>
          <a:p>
            <a:pPr marL="342900" indent="-342900">
              <a:buFont typeface="Arial" panose="020B0604020202020204" pitchFamily="34" charset="0"/>
              <a:buChar char="•"/>
            </a:pPr>
            <a:endParaRPr lang="en-GB" sz="2200" dirty="0"/>
          </a:p>
          <a:p>
            <a:pPr marL="342900" indent="-342900">
              <a:buFont typeface="Wingdings" pitchFamily="2" charset="2"/>
              <a:buChar char="ü"/>
            </a:pPr>
            <a:r>
              <a:rPr lang="en-GB" sz="2200" b="1" dirty="0"/>
              <a:t>objective of coordinating </a:t>
            </a:r>
            <a:r>
              <a:rPr lang="en-GB" sz="2200" dirty="0"/>
              <a:t>the activities carried out by the national authorities responsible for prosecution and investigation;</a:t>
            </a:r>
          </a:p>
          <a:p>
            <a:pPr lvl="1"/>
            <a:r>
              <a:rPr lang="en-GB" sz="2200" dirty="0"/>
              <a:t> </a:t>
            </a:r>
          </a:p>
          <a:p>
            <a:pPr lvl="1"/>
            <a:endParaRPr lang="en-GB" sz="2200" dirty="0"/>
          </a:p>
        </p:txBody>
      </p:sp>
      <p:sp>
        <p:nvSpPr>
          <p:cNvPr id="5" name="Rectangle 4">
            <a:extLst>
              <a:ext uri="{FF2B5EF4-FFF2-40B4-BE49-F238E27FC236}">
                <a16:creationId xmlns:a16="http://schemas.microsoft.com/office/drawing/2014/main" id="{82A8EE1A-5A3B-7E45-8186-1DFFF9541C04}"/>
              </a:ext>
            </a:extLst>
          </p:cNvPr>
          <p:cNvSpPr/>
          <p:nvPr/>
        </p:nvSpPr>
        <p:spPr>
          <a:xfrm>
            <a:off x="4572000" y="1117533"/>
            <a:ext cx="4355722" cy="4493538"/>
          </a:xfrm>
          <a:prstGeom prst="rect">
            <a:avLst/>
          </a:prstGeom>
        </p:spPr>
        <p:txBody>
          <a:bodyPr wrap="square">
            <a:spAutoFit/>
          </a:bodyPr>
          <a:lstStyle/>
          <a:p>
            <a:pPr marL="342900" indent="-342900">
              <a:buFont typeface="Wingdings" pitchFamily="2" charset="2"/>
              <a:buChar char="Ø"/>
            </a:pPr>
            <a:r>
              <a:rPr lang="en-GB" sz="2200" b="1" dirty="0"/>
              <a:t>Eurojust has competence for</a:t>
            </a:r>
            <a:r>
              <a:rPr lang="en-GB" sz="2200" dirty="0"/>
              <a:t>:</a:t>
            </a:r>
          </a:p>
          <a:p>
            <a:pPr marL="342900" indent="-342900">
              <a:buFont typeface="Wingdings" pitchFamily="2" charset="2"/>
              <a:buChar char="Ø"/>
            </a:pPr>
            <a:endParaRPr lang="en-GB" sz="2200" dirty="0"/>
          </a:p>
          <a:p>
            <a:pPr marL="342900" indent="-342900">
              <a:buFont typeface="Wingdings" pitchFamily="2" charset="2"/>
              <a:buChar char="ü"/>
            </a:pPr>
            <a:r>
              <a:rPr lang="en-GB" sz="2200" b="1" dirty="0"/>
              <a:t>promoting coordination </a:t>
            </a:r>
            <a:r>
              <a:rPr lang="en-GB" sz="2200" dirty="0"/>
              <a:t>between the competent authorities of the various Member States</a:t>
            </a:r>
          </a:p>
          <a:p>
            <a:pPr marL="342900" indent="-342900">
              <a:buFont typeface="Wingdings" pitchFamily="2" charset="2"/>
              <a:buChar char="ü"/>
            </a:pPr>
            <a:endParaRPr lang="en-GB" sz="2200" dirty="0"/>
          </a:p>
          <a:p>
            <a:pPr marL="342900" indent="-342900">
              <a:buFont typeface="Wingdings" pitchFamily="2" charset="2"/>
              <a:buChar char="ü"/>
            </a:pPr>
            <a:r>
              <a:rPr lang="en-GB" sz="2200" b="1" dirty="0"/>
              <a:t>facilitating the implementation </a:t>
            </a:r>
            <a:r>
              <a:rPr lang="en-GB" sz="2200" dirty="0"/>
              <a:t>of international mutual legal assistance and of extradition requests</a:t>
            </a:r>
            <a:endParaRPr lang="pt-PT" sz="2200" dirty="0"/>
          </a:p>
        </p:txBody>
      </p:sp>
      <p:pic>
        <p:nvPicPr>
          <p:cNvPr id="12" name="Picture 11">
            <a:extLst>
              <a:ext uri="{FF2B5EF4-FFF2-40B4-BE49-F238E27FC236}">
                <a16:creationId xmlns:a16="http://schemas.microsoft.com/office/drawing/2014/main" id="{E4FDA029-4E1C-184A-B0B7-4E42836AC773}"/>
              </a:ext>
            </a:extLst>
          </p:cNvPr>
          <p:cNvPicPr>
            <a:picLocks noChangeAspect="1"/>
          </p:cNvPicPr>
          <p:nvPr/>
        </p:nvPicPr>
        <p:blipFill>
          <a:blip r:embed="rId3"/>
          <a:stretch>
            <a:fillRect/>
          </a:stretch>
        </p:blipFill>
        <p:spPr>
          <a:xfrm>
            <a:off x="683903" y="3985191"/>
            <a:ext cx="3071998" cy="2309952"/>
          </a:xfrm>
          <a:prstGeom prst="rect">
            <a:avLst/>
          </a:prstGeom>
        </p:spPr>
      </p:pic>
    </p:spTree>
    <p:extLst>
      <p:ext uri="{BB962C8B-B14F-4D97-AF65-F5344CB8AC3E}">
        <p14:creationId xmlns:p14="http://schemas.microsoft.com/office/powerpoint/2010/main" val="4204927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EJCN – European Judicial Cybercrime Network</a:t>
            </a:r>
            <a:endParaRPr lang="en-GB" sz="3000" b="1" dirty="0">
              <a:solidFill>
                <a:srgbClr val="FFFFFF"/>
              </a:solidFill>
              <a:latin typeface="Georgia" panose="02040502050405020303" pitchFamily="18" charset="0"/>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1" y="1684020"/>
            <a:ext cx="4971993" cy="4154984"/>
          </a:xfrm>
          <a:prstGeom prst="rect">
            <a:avLst/>
          </a:prstGeom>
        </p:spPr>
        <p:txBody>
          <a:bodyPr wrap="square">
            <a:spAutoFit/>
          </a:bodyPr>
          <a:lstStyle/>
          <a:p>
            <a:pPr>
              <a:spcAft>
                <a:spcPts val="0"/>
              </a:spcAft>
              <a:buFont typeface="Wingdings" pitchFamily="2" charset="2"/>
              <a:buChar char="Ø"/>
            </a:pPr>
            <a:r>
              <a:rPr lang="en-GB" sz="2200" b="1" dirty="0"/>
              <a:t> Eurojust Judicial Cybercrime Network (EJCN)</a:t>
            </a:r>
            <a:r>
              <a:rPr lang="en-GB" sz="2200" dirty="0"/>
              <a:t>:</a:t>
            </a:r>
          </a:p>
          <a:p>
            <a:pPr>
              <a:spcAft>
                <a:spcPts val="0"/>
              </a:spcAft>
              <a:buFont typeface="Wingdings" pitchFamily="2" charset="2"/>
              <a:buChar char="Ø"/>
            </a:pPr>
            <a:endParaRPr lang="en-GB" sz="2200" dirty="0"/>
          </a:p>
          <a:p>
            <a:pPr algn="just" eaLnBrk="1" fontAlgn="auto" hangingPunct="1">
              <a:spcAft>
                <a:spcPts val="0"/>
              </a:spcAft>
              <a:buFont typeface="Wingdings" pitchFamily="2" charset="2"/>
              <a:buChar char="ü"/>
              <a:defRPr/>
            </a:pPr>
            <a:r>
              <a:rPr lang="en-US" sz="2200" dirty="0"/>
              <a:t> Was established in 2016</a:t>
            </a:r>
          </a:p>
          <a:p>
            <a:pPr algn="just" eaLnBrk="1" fontAlgn="auto" hangingPunct="1">
              <a:spcAft>
                <a:spcPts val="0"/>
              </a:spcAft>
              <a:buFont typeface="Wingdings" pitchFamily="2" charset="2"/>
              <a:buChar char="ü"/>
              <a:defRPr/>
            </a:pPr>
            <a:endParaRPr lang="en-US" sz="2200" b="1" dirty="0"/>
          </a:p>
          <a:p>
            <a:pPr algn="just" eaLnBrk="1" fontAlgn="auto" hangingPunct="1">
              <a:spcAft>
                <a:spcPts val="0"/>
              </a:spcAft>
              <a:buFont typeface="Wingdings" pitchFamily="2" charset="2"/>
              <a:buChar char="ü"/>
              <a:defRPr/>
            </a:pPr>
            <a:r>
              <a:rPr lang="en-US" sz="2200" b="1" dirty="0"/>
              <a:t>Aims to foster contacts between practitioners specialized in countering the challenges posed by cybercrime</a:t>
            </a:r>
            <a:r>
              <a:rPr lang="en-US" sz="2200" dirty="0"/>
              <a:t>, cyber-enabled crime and investigations in cyberspace, </a:t>
            </a:r>
            <a:r>
              <a:rPr lang="en-US" sz="2200" b="1" dirty="0"/>
              <a:t>and to increase efficiency of investigations and prosecutions</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3"/>
          <a:stretch>
            <a:fillRect/>
          </a:stretch>
        </p:blipFill>
        <p:spPr>
          <a:xfrm>
            <a:off x="5186313" y="1766473"/>
            <a:ext cx="3869166" cy="3990077"/>
          </a:xfrm>
          <a:prstGeom prst="rect">
            <a:avLst/>
          </a:prstGeom>
        </p:spPr>
      </p:pic>
    </p:spTree>
    <p:extLst>
      <p:ext uri="{BB962C8B-B14F-4D97-AF65-F5344CB8AC3E}">
        <p14:creationId xmlns:p14="http://schemas.microsoft.com/office/powerpoint/2010/main" val="3882375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000" b="1" dirty="0">
                <a:solidFill>
                  <a:srgbClr val="FFFFFF"/>
                </a:solidFill>
                <a:latin typeface="Georgia" panose="02040502050405020303" pitchFamily="18" charset="0"/>
              </a:rPr>
              <a:t>African Union</a:t>
            </a:r>
            <a:endParaRPr lang="en-GB" sz="3000" b="1" dirty="0">
              <a:solidFill>
                <a:srgbClr val="FFFFFF"/>
              </a:solidFill>
              <a:latin typeface="Georgia" panose="02040502050405020303" pitchFamily="18" charset="0"/>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1" y="1085294"/>
            <a:ext cx="5097253" cy="5170646"/>
          </a:xfrm>
          <a:prstGeom prst="rect">
            <a:avLst/>
          </a:prstGeom>
        </p:spPr>
        <p:txBody>
          <a:bodyPr wrap="square">
            <a:spAutoFit/>
          </a:bodyPr>
          <a:lstStyle/>
          <a:p>
            <a:pPr marL="342900" indent="-342900" eaLnBrk="1" hangingPunct="1">
              <a:buFont typeface="Wingdings" pitchFamily="2" charset="2"/>
              <a:buChar char="Ø"/>
              <a:defRPr/>
            </a:pPr>
            <a:r>
              <a:rPr lang="en-GB" sz="2200" b="1" dirty="0"/>
              <a:t>Convention on Cybersecurity </a:t>
            </a:r>
          </a:p>
          <a:p>
            <a:pPr marL="0" indent="0" eaLnBrk="1" hangingPunct="1">
              <a:buFont typeface="Arial" panose="020B0604020202020204" pitchFamily="34" charset="0"/>
              <a:buNone/>
              <a:defRPr/>
            </a:pPr>
            <a:r>
              <a:rPr lang="en-GB" sz="2200" b="1" dirty="0"/>
              <a:t>&amp; Personal Data Protection</a:t>
            </a:r>
          </a:p>
          <a:p>
            <a:pPr marL="0" indent="0">
              <a:buNone/>
            </a:pPr>
            <a:endParaRPr lang="en-US" sz="2200" dirty="0"/>
          </a:p>
          <a:p>
            <a:pPr marL="342900" indent="-342900">
              <a:buFont typeface="Wingdings" pitchFamily="2" charset="2"/>
              <a:buChar char="ü"/>
            </a:pPr>
            <a:r>
              <a:rPr lang="en-US" sz="2200" dirty="0"/>
              <a:t>the African Union Convention on Cybersecurity and Personal Data Protection is a multilateral treaty signed by members of the African Union. </a:t>
            </a:r>
          </a:p>
          <a:p>
            <a:pPr marL="0" indent="0">
              <a:buNone/>
            </a:pPr>
            <a:endParaRPr lang="en-US" sz="2200" dirty="0"/>
          </a:p>
          <a:p>
            <a:pPr marL="342900" indent="-342900">
              <a:buFont typeface="Wingdings" pitchFamily="2" charset="2"/>
              <a:buChar char="ü"/>
            </a:pPr>
            <a:r>
              <a:rPr lang="en-US" sz="2200" dirty="0"/>
              <a:t>It provides for legislative principles with respect to:</a:t>
            </a:r>
          </a:p>
          <a:p>
            <a:pPr marL="1200150" lvl="1" indent="-742950">
              <a:buFont typeface="+mj-lt"/>
              <a:buAutoNum type="arabicPeriod"/>
            </a:pPr>
            <a:r>
              <a:rPr lang="en-US" sz="2200" dirty="0"/>
              <a:t>electronic transactions</a:t>
            </a:r>
          </a:p>
          <a:p>
            <a:pPr marL="1200150" lvl="1" indent="-742950">
              <a:buFont typeface="+mj-lt"/>
              <a:buAutoNum type="arabicPeriod"/>
            </a:pPr>
            <a:r>
              <a:rPr lang="en-US" sz="2200" dirty="0"/>
              <a:t>personal data protection</a:t>
            </a:r>
          </a:p>
          <a:p>
            <a:pPr marL="1200150" lvl="1" indent="-742950">
              <a:buFont typeface="+mj-lt"/>
              <a:buAutoNum type="arabicPeriod"/>
            </a:pPr>
            <a:r>
              <a:rPr lang="en-US" sz="2200" dirty="0"/>
              <a:t>cyber security and cybercrime</a:t>
            </a:r>
          </a:p>
          <a:p>
            <a:pPr lvl="1"/>
            <a:endParaRPr lang="en-GB" sz="2200" dirty="0"/>
          </a:p>
        </p:txBody>
      </p:sp>
      <p:pic>
        <p:nvPicPr>
          <p:cNvPr id="11" name="Picture 10">
            <a:extLst>
              <a:ext uri="{FF2B5EF4-FFF2-40B4-BE49-F238E27FC236}">
                <a16:creationId xmlns:a16="http://schemas.microsoft.com/office/drawing/2014/main" id="{F3D82F51-3C42-C74D-A382-9F2EA882EB3C}"/>
              </a:ext>
            </a:extLst>
          </p:cNvPr>
          <p:cNvPicPr>
            <a:picLocks noChangeAspect="1"/>
          </p:cNvPicPr>
          <p:nvPr/>
        </p:nvPicPr>
        <p:blipFill>
          <a:blip r:embed="rId3"/>
          <a:stretch>
            <a:fillRect/>
          </a:stretch>
        </p:blipFill>
        <p:spPr>
          <a:xfrm>
            <a:off x="5185774" y="1953723"/>
            <a:ext cx="3822517" cy="3433787"/>
          </a:xfrm>
          <a:prstGeom prst="rect">
            <a:avLst/>
          </a:prstGeom>
        </p:spPr>
      </p:pic>
    </p:spTree>
    <p:extLst>
      <p:ext uri="{BB962C8B-B14F-4D97-AF65-F5344CB8AC3E}">
        <p14:creationId xmlns:p14="http://schemas.microsoft.com/office/powerpoint/2010/main" val="398646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en-US" sz="3000" b="1" dirty="0">
                <a:solidFill>
                  <a:srgbClr val="FFFFFF"/>
                </a:solidFill>
                <a:latin typeface="Georgia" panose="02040502050405020303" pitchFamily="18" charset="0"/>
              </a:rPr>
              <a:t>Commonwealth</a:t>
            </a:r>
            <a:endParaRPr lang="en-GB" sz="3000" b="1" dirty="0">
              <a:solidFill>
                <a:srgbClr val="FFFFFF"/>
              </a:solidFill>
              <a:latin typeface="Georgia" panose="02040502050405020303" pitchFamily="18" charset="0"/>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85294"/>
            <a:ext cx="4572000" cy="2616101"/>
          </a:xfrm>
          <a:prstGeom prst="rect">
            <a:avLst/>
          </a:prstGeom>
        </p:spPr>
        <p:txBody>
          <a:bodyPr>
            <a:spAutoFit/>
          </a:bodyPr>
          <a:lstStyle/>
          <a:p>
            <a:pPr marL="571500" lvl="2" indent="-571500" eaLnBrk="1" hangingPunct="1">
              <a:spcAft>
                <a:spcPts val="1200"/>
              </a:spcAft>
              <a:buFont typeface="Wingdings" pitchFamily="2" charset="2"/>
              <a:buChar char="Ø"/>
              <a:defRPr/>
            </a:pPr>
            <a:r>
              <a:rPr lang="en-GB" sz="2200" b="1" dirty="0"/>
              <a:t>Model Law</a:t>
            </a:r>
          </a:p>
          <a:p>
            <a:pPr marL="571500" lvl="2" indent="-571500" eaLnBrk="1" hangingPunct="1">
              <a:spcAft>
                <a:spcPts val="1200"/>
              </a:spcAft>
              <a:buFont typeface="Wingdings" pitchFamily="2" charset="2"/>
              <a:buChar char="ü"/>
              <a:defRPr/>
            </a:pPr>
            <a:r>
              <a:rPr lang="en-GB" sz="2200" i="1" dirty="0"/>
              <a:t>Harare Scheme </a:t>
            </a:r>
            <a:r>
              <a:rPr lang="en-GB" sz="2200" dirty="0"/>
              <a:t>enables an increased level and scope of cooperation between Commonwealth governments in criminal matters, including matters of cybercrime.</a:t>
            </a:r>
          </a:p>
        </p:txBody>
      </p:sp>
      <p:sp>
        <p:nvSpPr>
          <p:cNvPr id="5" name="Rectangle 4">
            <a:extLst>
              <a:ext uri="{FF2B5EF4-FFF2-40B4-BE49-F238E27FC236}">
                <a16:creationId xmlns:a16="http://schemas.microsoft.com/office/drawing/2014/main" id="{50E34DCD-BB8C-DD4E-A006-1BDD3384150B}"/>
              </a:ext>
            </a:extLst>
          </p:cNvPr>
          <p:cNvSpPr/>
          <p:nvPr/>
        </p:nvSpPr>
        <p:spPr>
          <a:xfrm>
            <a:off x="4450456" y="1114520"/>
            <a:ext cx="4572000" cy="4893647"/>
          </a:xfrm>
          <a:prstGeom prst="rect">
            <a:avLst/>
          </a:prstGeom>
        </p:spPr>
        <p:txBody>
          <a:bodyPr>
            <a:spAutoFit/>
          </a:bodyPr>
          <a:lstStyle/>
          <a:p>
            <a:pPr marL="800100" lvl="3" indent="-342900" eaLnBrk="1" hangingPunct="1">
              <a:spcAft>
                <a:spcPts val="1200"/>
              </a:spcAft>
              <a:buFont typeface="Wingdings" pitchFamily="2" charset="2"/>
              <a:buChar char="ü"/>
              <a:defRPr/>
            </a:pPr>
            <a:r>
              <a:rPr lang="en-GB" sz="2200" dirty="0"/>
              <a:t>Includes, among the rest:</a:t>
            </a:r>
          </a:p>
          <a:p>
            <a:pPr marL="1485900" lvl="4" indent="-571500">
              <a:spcAft>
                <a:spcPts val="1200"/>
              </a:spcAft>
              <a:buFont typeface="Arial" panose="020B0604020202020204" pitchFamily="34" charset="0"/>
              <a:buChar char="•"/>
              <a:defRPr/>
            </a:pPr>
            <a:r>
              <a:rPr lang="en-US" sz="2200" dirty="0"/>
              <a:t>. Identifying and locating persons</a:t>
            </a:r>
          </a:p>
          <a:p>
            <a:pPr marL="1485900" lvl="4" indent="-571500">
              <a:spcAft>
                <a:spcPts val="1200"/>
              </a:spcAft>
              <a:buFont typeface="Arial" panose="020B0604020202020204" pitchFamily="34" charset="0"/>
              <a:buChar char="•"/>
              <a:defRPr/>
            </a:pPr>
            <a:r>
              <a:rPr lang="en-US" sz="2200" dirty="0"/>
              <a:t>Serving documents</a:t>
            </a:r>
          </a:p>
          <a:p>
            <a:pPr marL="1485900" lvl="4" indent="-571500">
              <a:spcAft>
                <a:spcPts val="1200"/>
              </a:spcAft>
              <a:buFont typeface="Arial" panose="020B0604020202020204" pitchFamily="34" charset="0"/>
              <a:buChar char="•"/>
              <a:defRPr/>
            </a:pPr>
            <a:r>
              <a:rPr lang="en-US" sz="2200" dirty="0"/>
              <a:t>Search and seizure</a:t>
            </a:r>
          </a:p>
          <a:p>
            <a:pPr marL="1485900" lvl="4" indent="-571500">
              <a:spcAft>
                <a:spcPts val="1200"/>
              </a:spcAft>
              <a:buFont typeface="Arial" panose="020B0604020202020204" pitchFamily="34" charset="0"/>
              <a:buChar char="•"/>
              <a:defRPr/>
            </a:pPr>
            <a:r>
              <a:rPr lang="en-US" sz="2200" dirty="0"/>
              <a:t>Obtaining evidence</a:t>
            </a:r>
          </a:p>
          <a:p>
            <a:pPr marL="1485900" lvl="4" indent="-571500">
              <a:spcAft>
                <a:spcPts val="1200"/>
              </a:spcAft>
              <a:buFont typeface="Arial" panose="020B0604020202020204" pitchFamily="34" charset="0"/>
              <a:buChar char="•"/>
              <a:defRPr/>
            </a:pPr>
            <a:r>
              <a:rPr lang="en-US" sz="2200" dirty="0"/>
              <a:t>Tracing, seizing and</a:t>
            </a:r>
          </a:p>
          <a:p>
            <a:pPr marL="1485900" lvl="4" indent="-571500">
              <a:spcAft>
                <a:spcPts val="1200"/>
              </a:spcAft>
              <a:buFont typeface="Arial" panose="020B0604020202020204" pitchFamily="34" charset="0"/>
              <a:buChar char="•"/>
              <a:defRPr/>
            </a:pPr>
            <a:r>
              <a:rPr lang="en-US" sz="2200" dirty="0"/>
              <a:t>confiscating the proceeds of</a:t>
            </a:r>
          </a:p>
          <a:p>
            <a:pPr marL="1485900" lvl="4" indent="-571500">
              <a:spcAft>
                <a:spcPts val="1200"/>
              </a:spcAft>
              <a:buFont typeface="Arial" panose="020B0604020202020204" pitchFamily="34" charset="0"/>
              <a:buChar char="•"/>
              <a:defRPr/>
            </a:pPr>
            <a:r>
              <a:rPr lang="en-US" sz="2200" dirty="0"/>
              <a:t>instrumentalities of crime</a:t>
            </a:r>
          </a:p>
        </p:txBody>
      </p:sp>
      <p:pic>
        <p:nvPicPr>
          <p:cNvPr id="12" name="Picture 11">
            <a:extLst>
              <a:ext uri="{FF2B5EF4-FFF2-40B4-BE49-F238E27FC236}">
                <a16:creationId xmlns:a16="http://schemas.microsoft.com/office/drawing/2014/main" id="{67E93319-A1E9-0C43-BD6B-4F4B00C73FD6}"/>
              </a:ext>
            </a:extLst>
          </p:cNvPr>
          <p:cNvPicPr>
            <a:picLocks noChangeAspect="1"/>
          </p:cNvPicPr>
          <p:nvPr/>
        </p:nvPicPr>
        <p:blipFill>
          <a:blip r:embed="rId3"/>
          <a:stretch>
            <a:fillRect/>
          </a:stretch>
        </p:blipFill>
        <p:spPr>
          <a:xfrm>
            <a:off x="362236" y="3857220"/>
            <a:ext cx="4024571" cy="2414743"/>
          </a:xfrm>
          <a:prstGeom prst="rect">
            <a:avLst/>
          </a:prstGeom>
        </p:spPr>
      </p:pic>
    </p:spTree>
    <p:extLst>
      <p:ext uri="{BB962C8B-B14F-4D97-AF65-F5344CB8AC3E}">
        <p14:creationId xmlns:p14="http://schemas.microsoft.com/office/powerpoint/2010/main" val="354691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Refreshing what we have learned</a:t>
            </a:r>
            <a:endParaRPr lang="en-GB" sz="3000" b="1" dirty="0">
              <a:solidFill>
                <a:srgbClr val="FFFFFF"/>
              </a:solidFill>
              <a:latin typeface="Georgia" panose="02040502050405020303" pitchFamily="18" charset="0"/>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11023081"/>
              </p:ext>
            </p:extLst>
          </p:nvPr>
        </p:nvGraphicFramePr>
        <p:xfrm>
          <a:off x="302761" y="1397000"/>
          <a:ext cx="8477984" cy="4916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Graphic 21" descr="Brain outline">
            <a:extLst>
              <a:ext uri="{FF2B5EF4-FFF2-40B4-BE49-F238E27FC236}">
                <a16:creationId xmlns:a16="http://schemas.microsoft.com/office/drawing/2014/main" id="{2588C51F-11B3-4BCD-A45A-8A8772C83FA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1210558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 name="Graphic 19" descr="Questions outline">
            <a:extLst>
              <a:ext uri="{FF2B5EF4-FFF2-40B4-BE49-F238E27FC236}">
                <a16:creationId xmlns:a16="http://schemas.microsoft.com/office/drawing/2014/main" id="{2297EBC0-D7BB-44E9-8D40-2F83AE2338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1" name="Title 50">
            <a:extLst>
              <a:ext uri="{FF2B5EF4-FFF2-40B4-BE49-F238E27FC236}">
                <a16:creationId xmlns:a16="http://schemas.microsoft.com/office/drawing/2014/main" id="{D8E047F5-7B3B-4065-A733-9E765C61C33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35341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0" name="Title 19">
            <a:extLst>
              <a:ext uri="{FF2B5EF4-FFF2-40B4-BE49-F238E27FC236}">
                <a16:creationId xmlns:a16="http://schemas.microsoft.com/office/drawing/2014/main" id="{8D6CB424-FC88-493D-BE2A-552BB2DD3A6F}"/>
              </a:ext>
            </a:extLst>
          </p:cNvPr>
          <p:cNvSpPr>
            <a:spLocks noGrp="1"/>
          </p:cNvSpPr>
          <p:nvPr>
            <p:ph type="ctrTitle"/>
          </p:nvPr>
        </p:nvSpPr>
        <p:spPr>
          <a:xfrm>
            <a:off x="685800" y="1122363"/>
            <a:ext cx="7772400" cy="4276356"/>
          </a:xfrm>
        </p:spPr>
        <p:txBody>
          <a:bodyPr>
            <a:normAutofit/>
          </a:bodyPr>
          <a:lstStyle/>
          <a:p>
            <a:pPr eaLnBrk="1" hangingPunct="1">
              <a:lnSpc>
                <a:spcPct val="80000"/>
              </a:lnSpc>
            </a:pPr>
            <a:r>
              <a:rPr lang="en-GB" sz="3500" b="1" dirty="0">
                <a:ea typeface="ＭＳ Ｐゴシック" charset="0"/>
                <a:cs typeface="ＭＳ Ｐゴシック" charset="0"/>
              </a:rPr>
              <a:t>Part Two</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000" b="1" dirty="0"/>
              <a:t>Understanding basic concepts of International Cooperation on cybercrime and electronic evidence</a:t>
            </a:r>
            <a:endParaRPr lang="en-US" sz="4000" dirty="0"/>
          </a:p>
        </p:txBody>
      </p:sp>
    </p:spTree>
    <p:extLst>
      <p:ext uri="{BB962C8B-B14F-4D97-AF65-F5344CB8AC3E}">
        <p14:creationId xmlns:p14="http://schemas.microsoft.com/office/powerpoint/2010/main" val="3903092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03122" y="-27384"/>
            <a:ext cx="76408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rgbClr val="FFFFFF"/>
                </a:solidFill>
                <a:latin typeface="Georgia" panose="02040502050405020303" pitchFamily="18" charset="0"/>
              </a:rPr>
              <a:t>Main principles of international </a:t>
            </a:r>
            <a:r>
              <a:rPr lang="en-US" sz="3200" b="1" dirty="0">
                <a:solidFill>
                  <a:srgbClr val="FFFFFF"/>
                </a:solidFill>
                <a:latin typeface="Georgia" panose="02040502050405020303" pitchFamily="18" charset="0"/>
              </a:rPr>
              <a:t>cooperation</a:t>
            </a:r>
            <a:endParaRPr lang="en-GB" sz="28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9A3C28A1-FC1F-4084-9F3B-8B4BB004B11E}"/>
              </a:ext>
            </a:extLst>
          </p:cNvPr>
          <p:cNvSpPr/>
          <p:nvPr/>
        </p:nvSpPr>
        <p:spPr>
          <a:xfrm>
            <a:off x="88522" y="1033883"/>
            <a:ext cx="5510612" cy="5370701"/>
          </a:xfrm>
          <a:prstGeom prst="rect">
            <a:avLst/>
          </a:prstGeom>
        </p:spPr>
        <p:txBody>
          <a:bodyPr wrap="square">
            <a:spAutoFit/>
          </a:bodyPr>
          <a:lstStyle/>
          <a:p>
            <a:pPr>
              <a:spcBef>
                <a:spcPts val="600"/>
              </a:spcBef>
            </a:pPr>
            <a:r>
              <a:rPr lang="en-US" sz="2400" b="1" dirty="0"/>
              <a:t>Main principles underlying international cooperation:</a:t>
            </a:r>
          </a:p>
          <a:p>
            <a:pPr marL="342900" indent="-342900" algn="just">
              <a:spcBef>
                <a:spcPts val="600"/>
              </a:spcBef>
              <a:buFont typeface="Wingdings" pitchFamily="2" charset="2"/>
              <a:buChar char="ü"/>
            </a:pPr>
            <a:r>
              <a:rPr lang="en-US" sz="2000" b="1" dirty="0"/>
              <a:t>Comity of nations: </a:t>
            </a:r>
            <a:r>
              <a:rPr lang="en-US" sz="2000" dirty="0"/>
              <a:t>this is a principle of international law enabling one state to the greatest extent possible to recognize the legislative, executive and judicial acts of another state;</a:t>
            </a:r>
            <a:endParaRPr lang="en-US" sz="2000" b="1" dirty="0"/>
          </a:p>
          <a:p>
            <a:pPr marL="342900" indent="-342900" algn="just">
              <a:spcBef>
                <a:spcPts val="600"/>
              </a:spcBef>
              <a:buFont typeface="Wingdings" pitchFamily="2" charset="2"/>
              <a:buChar char="ü"/>
            </a:pPr>
            <a:r>
              <a:rPr lang="en-US" sz="2000" b="1" dirty="0"/>
              <a:t>Reciprocity: </a:t>
            </a:r>
            <a:r>
              <a:rPr lang="en-US" sz="2000" dirty="0"/>
              <a:t>state requesting evidence would comply (or promise to do so in the future) with a similar request from the state it asks to assist it (basis for modern mutual legal assistance process);</a:t>
            </a:r>
            <a:endParaRPr lang="en-US" sz="2000" b="1" dirty="0"/>
          </a:p>
          <a:p>
            <a:pPr marL="342900" indent="-342900" algn="just">
              <a:spcBef>
                <a:spcPts val="600"/>
              </a:spcBef>
              <a:buFont typeface="Wingdings" pitchFamily="2" charset="2"/>
              <a:buChar char="ü"/>
            </a:pPr>
            <a:r>
              <a:rPr lang="en-US" sz="2000" b="1" dirty="0"/>
              <a:t>Dual criminality: </a:t>
            </a:r>
            <a:r>
              <a:rPr lang="en-US" sz="2000" dirty="0"/>
              <a:t>the substantive offence in respect of which assistance is sought by one state also constitutes an offence in the state where the evidence is located.</a:t>
            </a:r>
          </a:p>
        </p:txBody>
      </p:sp>
      <mc:AlternateContent xmlns:mc="http://schemas.openxmlformats.org/markup-compatibility/2006">
        <mc:Choice xmlns:am3d="http://schemas.microsoft.com/office/drawing/2017/model3d" Requires="am3d">
          <p:graphicFrame>
            <p:nvGraphicFramePr>
              <p:cNvPr id="6" name="3D Model 5" descr="Horseshoe U Shaped Magnet">
                <a:extLst>
                  <a:ext uri="{FF2B5EF4-FFF2-40B4-BE49-F238E27FC236}">
                    <a16:creationId xmlns:a16="http://schemas.microsoft.com/office/drawing/2014/main" id="{2BDF18F0-4D7C-4696-80E0-CD2ECB33074B}"/>
                  </a:ext>
                </a:extLst>
              </p:cNvPr>
              <p:cNvGraphicFramePr>
                <a:graphicFrameLocks noChangeAspect="1"/>
              </p:cNvGraphicFramePr>
              <p:nvPr>
                <p:extLst>
                  <p:ext uri="{D42A27DB-BD31-4B8C-83A1-F6EECF244321}">
                    <p14:modId xmlns:p14="http://schemas.microsoft.com/office/powerpoint/2010/main" val="1075226418"/>
                  </p:ext>
                </p:extLst>
              </p:nvPr>
            </p:nvGraphicFramePr>
            <p:xfrm>
              <a:off x="5721167" y="1345879"/>
              <a:ext cx="3638163" cy="5323738"/>
            </p:xfrm>
            <a:graphic>
              <a:graphicData uri="http://schemas.microsoft.com/office/drawing/2017/model3d">
                <am3d:model3d r:embed="rId3">
                  <am3d:spPr>
                    <a:xfrm>
                      <a:off x="0" y="0"/>
                      <a:ext cx="3638163" cy="5323738"/>
                    </a:xfrm>
                    <a:prstGeom prst="rect">
                      <a:avLst/>
                    </a:prstGeom>
                  </am3d:spPr>
                  <am3d:camera>
                    <am3d:pos x="0" y="0" z="58287500"/>
                    <am3d:up dx="0" dy="36000000" dz="0"/>
                    <am3d:lookAt x="0" y="0" z="0"/>
                    <am3d:perspective fov="2700000"/>
                  </am3d:camera>
                  <am3d:trans>
                    <am3d:meterPerModelUnit n="3937007" d="1000000"/>
                    <am3d:preTrans dx="-547688" dy="3638131" dz="319325"/>
                    <am3d:scale>
                      <am3d:sx n="1000000" d="1000000"/>
                      <am3d:sy n="1000000" d="1000000"/>
                      <am3d:sz n="1000000" d="1000000"/>
                    </am3d:scale>
                    <am3d:rot ax="2728005" ay="2148707" az="1844422"/>
                    <am3d:postTrans dx="0" dy="0" dz="0"/>
                  </am3d:trans>
                  <am3d:raster rName="Office3DRenderer" rVer="16.0.8326">
                    <am3d:blip r:embed="rId4"/>
                  </am3d:raster>
                  <am3d:objViewport viewportSz="598797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Horseshoe U Shaped Magnet">
                <a:extLst>
                  <a:ext uri="{FF2B5EF4-FFF2-40B4-BE49-F238E27FC236}">
                    <a16:creationId xmlns:a16="http://schemas.microsoft.com/office/drawing/2014/main" id="{2BDF18F0-4D7C-4696-80E0-CD2ECB33074B}"/>
                  </a:ext>
                </a:extLst>
              </p:cNvPr>
              <p:cNvPicPr>
                <a:picLocks noGrp="1" noRot="1" noChangeAspect="1" noMove="1" noResize="1" noEditPoints="1" noAdjustHandles="1" noChangeArrowheads="1" noChangeShapeType="1" noCrop="1"/>
              </p:cNvPicPr>
              <p:nvPr/>
            </p:nvPicPr>
            <p:blipFill>
              <a:blip r:embed="rId4"/>
              <a:stretch>
                <a:fillRect/>
              </a:stretch>
            </p:blipFill>
            <p:spPr>
              <a:xfrm>
                <a:off x="5721167" y="1345879"/>
                <a:ext cx="3638163" cy="5323738"/>
              </a:xfrm>
              <a:prstGeom prst="rect">
                <a:avLst/>
              </a:prstGeom>
            </p:spPr>
          </p:pic>
        </mc:Fallback>
      </mc:AlternateContent>
    </p:spTree>
    <p:extLst>
      <p:ext uri="{BB962C8B-B14F-4D97-AF65-F5344CB8AC3E}">
        <p14:creationId xmlns:p14="http://schemas.microsoft.com/office/powerpoint/2010/main" val="1977533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000" b="1" dirty="0">
                <a:solidFill>
                  <a:srgbClr val="FFFFFF"/>
                </a:solidFill>
                <a:latin typeface="Georgia" panose="02040502050405020303" pitchFamily="18" charset="0"/>
              </a:rPr>
              <a:t>Mutual Legal Assistance Treaties</a:t>
            </a:r>
            <a:endParaRPr lang="en-GB" sz="3000" b="1" dirty="0">
              <a:solidFill>
                <a:srgbClr val="FFFFFF"/>
              </a:solidFill>
              <a:latin typeface="Georgia" panose="02040502050405020303" pitchFamily="18" charset="0"/>
            </a:endParaRPr>
          </a:p>
        </p:txBody>
      </p:sp>
      <p:pic>
        <p:nvPicPr>
          <p:cNvPr id="11" name="Picture 10">
            <a:extLst>
              <a:ext uri="{FF2B5EF4-FFF2-40B4-BE49-F238E27FC236}">
                <a16:creationId xmlns:a16="http://schemas.microsoft.com/office/drawing/2014/main" id="{7D74F92D-1919-734A-8396-392CE79FF5B5}"/>
              </a:ext>
            </a:extLst>
          </p:cNvPr>
          <p:cNvPicPr>
            <a:picLocks noChangeAspect="1"/>
          </p:cNvPicPr>
          <p:nvPr/>
        </p:nvPicPr>
        <p:blipFill>
          <a:blip r:embed="rId3"/>
          <a:stretch>
            <a:fillRect/>
          </a:stretch>
        </p:blipFill>
        <p:spPr>
          <a:xfrm>
            <a:off x="335087" y="3573125"/>
            <a:ext cx="4325435" cy="2595261"/>
          </a:xfrm>
          <a:prstGeom prst="rect">
            <a:avLst/>
          </a:prstGeom>
        </p:spPr>
      </p:pic>
      <p:sp>
        <p:nvSpPr>
          <p:cNvPr id="5" name="Rectangle 4">
            <a:extLst>
              <a:ext uri="{FF2B5EF4-FFF2-40B4-BE49-F238E27FC236}">
                <a16:creationId xmlns:a16="http://schemas.microsoft.com/office/drawing/2014/main" id="{33E2E4FA-9DD3-4832-9714-3BDB5FECCA16}"/>
              </a:ext>
            </a:extLst>
          </p:cNvPr>
          <p:cNvSpPr/>
          <p:nvPr/>
        </p:nvSpPr>
        <p:spPr>
          <a:xfrm>
            <a:off x="88522" y="1259985"/>
            <a:ext cx="4572000" cy="2123658"/>
          </a:xfrm>
          <a:prstGeom prst="rect">
            <a:avLst/>
          </a:prstGeom>
        </p:spPr>
        <p:txBody>
          <a:bodyPr>
            <a:spAutoFit/>
          </a:bodyPr>
          <a:lstStyle/>
          <a:p>
            <a:pPr marL="342900" indent="-342900" algn="just">
              <a:buFont typeface="Wingdings" pitchFamily="2" charset="2"/>
              <a:buChar char="ü"/>
            </a:pPr>
            <a:r>
              <a:rPr lang="en-US" sz="2200" b="1" dirty="0"/>
              <a:t>formal cooperation </a:t>
            </a:r>
            <a:r>
              <a:rPr lang="en-US" sz="2200" dirty="0"/>
              <a:t>between two or more countries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b="1" dirty="0"/>
              <a:t>usually include provisions </a:t>
            </a:r>
            <a:r>
              <a:rPr lang="en-US" sz="2200" dirty="0"/>
              <a:t>for gathering and exchange of information</a:t>
            </a:r>
          </a:p>
        </p:txBody>
      </p:sp>
      <p:sp>
        <p:nvSpPr>
          <p:cNvPr id="21" name="Rectangle 20">
            <a:extLst>
              <a:ext uri="{FF2B5EF4-FFF2-40B4-BE49-F238E27FC236}">
                <a16:creationId xmlns:a16="http://schemas.microsoft.com/office/drawing/2014/main" id="{E23BFF8A-4A9F-4647-8CC1-128A636129E0}"/>
              </a:ext>
            </a:extLst>
          </p:cNvPr>
          <p:cNvSpPr/>
          <p:nvPr/>
        </p:nvSpPr>
        <p:spPr>
          <a:xfrm>
            <a:off x="4818564" y="3470373"/>
            <a:ext cx="4221271" cy="2800767"/>
          </a:xfrm>
          <a:prstGeom prst="rect">
            <a:avLst/>
          </a:prstGeom>
        </p:spPr>
        <p:txBody>
          <a:bodyPr wrap="square">
            <a:spAutoFit/>
          </a:bodyPr>
          <a:lstStyle/>
          <a:p>
            <a:pPr marL="342900" indent="-342900" algn="just">
              <a:buFont typeface="Wingdings" pitchFamily="2" charset="2"/>
              <a:buChar char="ü"/>
            </a:pPr>
            <a:r>
              <a:rPr lang="en-US" sz="2200" b="1" dirty="0"/>
              <a:t>usually provide for situations</a:t>
            </a:r>
            <a:r>
              <a:rPr lang="en-US" sz="2200" dirty="0"/>
              <a:t> in which requests may be refused</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b="1" dirty="0"/>
              <a:t>usually provide for requirements </a:t>
            </a:r>
            <a:r>
              <a:rPr lang="en-US" sz="2200" dirty="0"/>
              <a:t>that requests for assistance must comply with </a:t>
            </a:r>
          </a:p>
        </p:txBody>
      </p:sp>
      <p:pic>
        <p:nvPicPr>
          <p:cNvPr id="22" name="Picture 21">
            <a:extLst>
              <a:ext uri="{FF2B5EF4-FFF2-40B4-BE49-F238E27FC236}">
                <a16:creationId xmlns:a16="http://schemas.microsoft.com/office/drawing/2014/main" id="{83F96C83-40F4-48DE-9F2A-9995EA4E0168}"/>
              </a:ext>
            </a:extLst>
          </p:cNvPr>
          <p:cNvPicPr>
            <a:picLocks noChangeAspect="1"/>
          </p:cNvPicPr>
          <p:nvPr/>
        </p:nvPicPr>
        <p:blipFill>
          <a:blip r:embed="rId3"/>
          <a:stretch>
            <a:fillRect/>
          </a:stretch>
        </p:blipFill>
        <p:spPr>
          <a:xfrm>
            <a:off x="4959279" y="1130264"/>
            <a:ext cx="3946725" cy="2368035"/>
          </a:xfrm>
          <a:prstGeom prst="rect">
            <a:avLst/>
          </a:prstGeom>
        </p:spPr>
      </p:pic>
    </p:spTree>
    <p:extLst>
      <p:ext uri="{BB962C8B-B14F-4D97-AF65-F5344CB8AC3E}">
        <p14:creationId xmlns:p14="http://schemas.microsoft.com/office/powerpoint/2010/main" val="2358801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000" b="1" dirty="0">
                <a:solidFill>
                  <a:srgbClr val="FFFFFF"/>
                </a:solidFill>
                <a:latin typeface="Georgia" panose="02040502050405020303" pitchFamily="18" charset="0"/>
              </a:rPr>
              <a:t>Mutual Legal Assistance Laws</a:t>
            </a:r>
            <a:endParaRPr lang="en-GB" sz="3000" b="1" dirty="0">
              <a:solidFill>
                <a:srgbClr val="FFFFFF"/>
              </a:solidFill>
              <a:latin typeface="Georgia" panose="02040502050405020303" pitchFamily="18" charset="0"/>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355926"/>
            <a:ext cx="4572000" cy="1785104"/>
          </a:xfrm>
          <a:prstGeom prst="rect">
            <a:avLst/>
          </a:prstGeom>
        </p:spPr>
        <p:txBody>
          <a:bodyPr>
            <a:spAutoFit/>
          </a:bodyPr>
          <a:lstStyle/>
          <a:p>
            <a:pPr marL="342900" indent="-342900" algn="just">
              <a:buFont typeface="Wingdings" pitchFamily="2" charset="2"/>
              <a:buChar char="ü"/>
            </a:pPr>
            <a:r>
              <a:rPr lang="en-US" sz="2200" b="1" dirty="0"/>
              <a:t>domestic legislation may provide for mechanisms </a:t>
            </a:r>
            <a:r>
              <a:rPr lang="en-US" sz="2200" dirty="0"/>
              <a:t>to cooperate with countries, whether or not there is an MLAT with them</a:t>
            </a:r>
          </a:p>
        </p:txBody>
      </p:sp>
      <p:pic>
        <p:nvPicPr>
          <p:cNvPr id="11" name="Picture 10">
            <a:extLst>
              <a:ext uri="{FF2B5EF4-FFF2-40B4-BE49-F238E27FC236}">
                <a16:creationId xmlns:a16="http://schemas.microsoft.com/office/drawing/2014/main" id="{33EADB6B-570B-7542-B6FE-AE373DFA8033}"/>
              </a:ext>
            </a:extLst>
          </p:cNvPr>
          <p:cNvPicPr>
            <a:picLocks noChangeAspect="1"/>
          </p:cNvPicPr>
          <p:nvPr/>
        </p:nvPicPr>
        <p:blipFill>
          <a:blip r:embed="rId3"/>
          <a:stretch>
            <a:fillRect/>
          </a:stretch>
        </p:blipFill>
        <p:spPr>
          <a:xfrm>
            <a:off x="266392" y="3716971"/>
            <a:ext cx="5382846" cy="2542817"/>
          </a:xfrm>
          <a:prstGeom prst="rect">
            <a:avLst/>
          </a:prstGeom>
        </p:spPr>
      </p:pic>
      <p:sp>
        <p:nvSpPr>
          <p:cNvPr id="21" name="Rectangle 20">
            <a:extLst>
              <a:ext uri="{FF2B5EF4-FFF2-40B4-BE49-F238E27FC236}">
                <a16:creationId xmlns:a16="http://schemas.microsoft.com/office/drawing/2014/main" id="{5AB5D676-1FC1-47DA-977B-9232592CA4FE}"/>
              </a:ext>
            </a:extLst>
          </p:cNvPr>
          <p:cNvSpPr/>
          <p:nvPr/>
        </p:nvSpPr>
        <p:spPr>
          <a:xfrm>
            <a:off x="4660522" y="1355927"/>
            <a:ext cx="4394956" cy="3477875"/>
          </a:xfrm>
          <a:prstGeom prst="rect">
            <a:avLst/>
          </a:prstGeom>
        </p:spPr>
        <p:txBody>
          <a:bodyPr wrap="square">
            <a:spAutoFit/>
          </a:bodyPr>
          <a:lstStyle/>
          <a:p>
            <a:pPr marL="342900" indent="-342900" algn="just">
              <a:buFont typeface="Wingdings" pitchFamily="2" charset="2"/>
              <a:buChar char="ü"/>
            </a:pPr>
            <a:r>
              <a:rPr lang="en-US" sz="2200" b="1" dirty="0"/>
              <a:t>these laws may contain provisions </a:t>
            </a:r>
            <a:r>
              <a:rPr lang="en-US" sz="2200" dirty="0"/>
              <a:t>that enable cooperation in different areas, including realizing or making requests for expedited preservation of stored data, search and seizure of data, interception of content data and collection of traffic data</a:t>
            </a:r>
          </a:p>
          <a:p>
            <a:pPr marL="800100" lvl="1" indent="-342900">
              <a:buFont typeface="Wingdings" pitchFamily="2" charset="2"/>
              <a:buChar char="ü"/>
            </a:pPr>
            <a:endParaRPr lang="en-GB" sz="2200" dirty="0"/>
          </a:p>
        </p:txBody>
      </p:sp>
    </p:spTree>
    <p:extLst>
      <p:ext uri="{BB962C8B-B14F-4D97-AF65-F5344CB8AC3E}">
        <p14:creationId xmlns:p14="http://schemas.microsoft.com/office/powerpoint/2010/main" val="2834004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ea typeface="ＭＳ Ｐゴシック" pitchFamily="34" charset="-128"/>
              </a:rPr>
              <a:t>Agenda</a:t>
            </a:r>
            <a:endParaRPr lang="en-GB" sz="3000" dirty="0"/>
          </a:p>
        </p:txBody>
      </p:sp>
      <p:sp>
        <p:nvSpPr>
          <p:cNvPr id="5" name="Rectangle 4">
            <a:extLst>
              <a:ext uri="{FF2B5EF4-FFF2-40B4-BE49-F238E27FC236}">
                <a16:creationId xmlns:a16="http://schemas.microsoft.com/office/drawing/2014/main" id="{7FA81925-418B-D44C-9255-2AEBBFBC0ADA}"/>
              </a:ext>
            </a:extLst>
          </p:cNvPr>
          <p:cNvSpPr/>
          <p:nvPr/>
        </p:nvSpPr>
        <p:spPr>
          <a:xfrm>
            <a:off x="336290" y="1338433"/>
            <a:ext cx="3791244" cy="4770537"/>
          </a:xfrm>
          <a:prstGeom prst="rect">
            <a:avLst/>
          </a:prstGeom>
        </p:spPr>
        <p:txBody>
          <a:bodyPr wrap="square">
            <a:spAutoFit/>
          </a:bodyPr>
          <a:lstStyle/>
          <a:p>
            <a:pPr marL="342900" indent="-342900" eaLnBrk="1" hangingPunct="1">
              <a:lnSpc>
                <a:spcPct val="80000"/>
              </a:lnSpc>
              <a:buFont typeface="Wingdings" pitchFamily="2" charset="2"/>
              <a:buChar char="Ø"/>
            </a:pPr>
            <a:r>
              <a:rPr lang="en-GB" sz="2000" b="1" dirty="0"/>
              <a:t>Part One</a:t>
            </a:r>
          </a:p>
          <a:p>
            <a:pPr marL="342900" indent="-342900" eaLnBrk="1" hangingPunct="1">
              <a:lnSpc>
                <a:spcPct val="80000"/>
              </a:lnSpc>
              <a:buFont typeface="Wingdings" pitchFamily="2" charset="2"/>
              <a:buChar char="ü"/>
            </a:pPr>
            <a:r>
              <a:rPr lang="en-GB" sz="2000" i="1" dirty="0"/>
              <a:t>Refresher on the International dimension and response to cybercrime</a:t>
            </a:r>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en-GB" sz="2000" b="1" dirty="0"/>
              <a:t>Part Two</a:t>
            </a:r>
          </a:p>
          <a:p>
            <a:pPr marL="342900" indent="-342900" eaLnBrk="1" hangingPunct="1">
              <a:lnSpc>
                <a:spcPct val="80000"/>
              </a:lnSpc>
              <a:buFont typeface="Wingdings" pitchFamily="2" charset="2"/>
              <a:buChar char="ü"/>
            </a:pPr>
            <a:r>
              <a:rPr lang="en-GB" sz="2000" i="1" dirty="0"/>
              <a:t>Refresher on the International response to cybercrime: Budapest Convention on Cybercrime and International cooperation tools</a:t>
            </a:r>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en-GB" sz="2000" b="1" dirty="0"/>
              <a:t>Part Three</a:t>
            </a:r>
          </a:p>
          <a:p>
            <a:pPr marL="342900" indent="-342900">
              <a:lnSpc>
                <a:spcPct val="80000"/>
              </a:lnSpc>
              <a:buFont typeface="Wingdings" pitchFamily="2" charset="2"/>
              <a:buChar char="ü"/>
            </a:pPr>
            <a:r>
              <a:rPr lang="en-GB" sz="2000" i="1" dirty="0"/>
              <a:t>Electronic evidence and International cooperation - main defining characteristics and challenges for obtaining them</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338433"/>
            <a:ext cx="4572000" cy="1815882"/>
          </a:xfrm>
          <a:prstGeom prst="rect">
            <a:avLst/>
          </a:prstGeom>
        </p:spPr>
        <p:txBody>
          <a:bodyPr>
            <a:spAutoFit/>
          </a:bodyPr>
          <a:lstStyle/>
          <a:p>
            <a:pPr marL="342900" indent="-342900" eaLnBrk="1" hangingPunct="1">
              <a:lnSpc>
                <a:spcPct val="80000"/>
              </a:lnSpc>
              <a:buFont typeface="Wingdings" pitchFamily="2" charset="2"/>
              <a:buChar char="Ø"/>
            </a:pPr>
            <a:r>
              <a:rPr lang="en-GB" sz="2000" b="1" dirty="0"/>
              <a:t>Part Four</a:t>
            </a:r>
          </a:p>
          <a:p>
            <a:pPr marL="342900" indent="-342900">
              <a:lnSpc>
                <a:spcPct val="80000"/>
              </a:lnSpc>
              <a:buFont typeface="Wingdings" pitchFamily="2" charset="2"/>
              <a:buChar char="ü"/>
            </a:pPr>
            <a:r>
              <a:rPr lang="en-GB" sz="2000" i="1" dirty="0"/>
              <a:t>Cooperation in formal, quasi-informal, informal and private sector capacity</a:t>
            </a:r>
          </a:p>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r>
              <a:rPr lang="en-GB" sz="2000" b="1" dirty="0"/>
              <a:t>Part Five</a:t>
            </a:r>
          </a:p>
          <a:p>
            <a:pPr marL="342900" indent="-342900">
              <a:lnSpc>
                <a:spcPct val="80000"/>
              </a:lnSpc>
              <a:buFont typeface="Wingdings" pitchFamily="2" charset="2"/>
              <a:buChar char="ü"/>
            </a:pPr>
            <a:r>
              <a:rPr lang="en-GB" sz="2000" i="1" dirty="0"/>
              <a:t>Summary</a:t>
            </a:r>
            <a:endParaRPr lang="en-US" sz="2000" i="1" dirty="0"/>
          </a:p>
        </p:txBody>
      </p:sp>
      <p:pic>
        <p:nvPicPr>
          <p:cNvPr id="7" name="Picture 6" descr="A picture containing keyboard&#10;&#10;Description automatically generated">
            <a:extLst>
              <a:ext uri="{FF2B5EF4-FFF2-40B4-BE49-F238E27FC236}">
                <a16:creationId xmlns:a16="http://schemas.microsoft.com/office/drawing/2014/main" id="{4481AE4C-03BD-48F0-8CEC-9EBF00DFF485}"/>
              </a:ext>
            </a:extLst>
          </p:cNvPr>
          <p:cNvPicPr>
            <a:picLocks noChangeAspect="1"/>
          </p:cNvPicPr>
          <p:nvPr/>
        </p:nvPicPr>
        <p:blipFill>
          <a:blip r:embed="rId3"/>
          <a:stretch>
            <a:fillRect/>
          </a:stretch>
        </p:blipFill>
        <p:spPr>
          <a:xfrm>
            <a:off x="4572000" y="3402462"/>
            <a:ext cx="4067156" cy="2706507"/>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en-GB" sz="3200" b="1" dirty="0">
                <a:solidFill>
                  <a:schemeClr val="bg1"/>
                </a:solidFill>
                <a:latin typeface="+mn-lt"/>
              </a:rPr>
              <a:t>Example of Budapest Convention: </a:t>
            </a:r>
          </a:p>
          <a:p>
            <a:pPr marL="892175" indent="-892175" algn="r"/>
            <a:r>
              <a:rPr lang="en-GB" sz="3200" b="1" dirty="0">
                <a:solidFill>
                  <a:schemeClr val="bg1"/>
                </a:solidFill>
                <a:latin typeface="+mn-lt"/>
              </a:rPr>
              <a:t>principles of international cooperation</a:t>
            </a:r>
          </a:p>
        </p:txBody>
      </p:sp>
      <p:sp>
        <p:nvSpPr>
          <p:cNvPr id="6" name="TextBox 5"/>
          <p:cNvSpPr txBox="1"/>
          <p:nvPr/>
        </p:nvSpPr>
        <p:spPr>
          <a:xfrm>
            <a:off x="228600" y="1070737"/>
            <a:ext cx="8686800" cy="5109091"/>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en-US" sz="1900" b="1" dirty="0">
                <a:cs typeface="Arial" panose="020B0604020202020204" pitchFamily="34" charset="0"/>
              </a:rPr>
              <a:t>Cooperation “to the widest extent possible”</a:t>
            </a:r>
          </a:p>
          <a:p>
            <a:pPr marL="342900" indent="-342900">
              <a:spcAft>
                <a:spcPts val="600"/>
              </a:spcAft>
              <a:buFont typeface="Wingdings" pitchFamily="2" charset="2"/>
              <a:buChar char="ü"/>
            </a:pPr>
            <a:r>
              <a:rPr lang="en-US" sz="1900" b="1" dirty="0">
                <a:cs typeface="Arial" panose="020B0604020202020204" pitchFamily="34" charset="0"/>
              </a:rPr>
              <a:t>Cooperation on all computer</a:t>
            </a:r>
            <a:r>
              <a:rPr lang="en-US" sz="1900" dirty="0">
                <a:cs typeface="Arial" panose="020B0604020202020204" pitchFamily="34" charset="0"/>
              </a:rPr>
              <a:t>-related offences and electronic evidence;</a:t>
            </a:r>
          </a:p>
          <a:p>
            <a:pPr marL="342900" indent="-342900">
              <a:spcAft>
                <a:spcPts val="600"/>
              </a:spcAft>
              <a:buFont typeface="Wingdings" pitchFamily="2" charset="2"/>
              <a:buChar char="ü"/>
            </a:pPr>
            <a:r>
              <a:rPr lang="en-US" sz="1900" b="1" dirty="0">
                <a:cs typeface="Arial" panose="020B0604020202020204" pitchFamily="34" charset="0"/>
              </a:rPr>
              <a:t>Cooperation based </a:t>
            </a:r>
            <a:r>
              <a:rPr lang="en-US" sz="1900" dirty="0">
                <a:cs typeface="Arial" panose="020B0604020202020204" pitchFamily="34" charset="0"/>
              </a:rPr>
              <a:t>both on the Convention as well as:</a:t>
            </a:r>
          </a:p>
          <a:p>
            <a:pPr marL="800100" lvl="1" indent="-342900">
              <a:spcAft>
                <a:spcPts val="600"/>
              </a:spcAft>
              <a:buFont typeface="Arial" panose="020B0604020202020204" pitchFamily="34" charset="0"/>
              <a:buChar char="•"/>
            </a:pPr>
            <a:r>
              <a:rPr lang="en-US" sz="1900" dirty="0">
                <a:cs typeface="Arial" panose="020B0604020202020204" pitchFamily="34" charset="0"/>
              </a:rPr>
              <a:t> through the application of relevant international instruments on international co-operation in criminal matters, </a:t>
            </a:r>
          </a:p>
          <a:p>
            <a:pPr marL="800100" lvl="1" indent="-342900">
              <a:spcAft>
                <a:spcPts val="600"/>
              </a:spcAft>
              <a:buFont typeface="Arial" panose="020B0604020202020204" pitchFamily="34" charset="0"/>
              <a:buChar char="•"/>
            </a:pPr>
            <a:r>
              <a:rPr lang="en-US" sz="1900" dirty="0">
                <a:cs typeface="Arial" panose="020B0604020202020204" pitchFamily="34" charset="0"/>
              </a:rPr>
              <a:t>arrangements agreed on the basis of uniform or reciprocal legislation, and</a:t>
            </a:r>
          </a:p>
          <a:p>
            <a:pPr marL="800100" lvl="1" indent="-342900">
              <a:spcAft>
                <a:spcPts val="600"/>
              </a:spcAft>
              <a:buFont typeface="Arial" panose="020B0604020202020204" pitchFamily="34" charset="0"/>
              <a:buChar char="•"/>
            </a:pPr>
            <a:r>
              <a:rPr lang="en-US" sz="1900" dirty="0">
                <a:cs typeface="Arial" panose="020B0604020202020204" pitchFamily="34" charset="0"/>
              </a:rPr>
              <a:t>domestic laws</a:t>
            </a:r>
            <a:endParaRPr lang="en-US" sz="1900" b="1" dirty="0">
              <a:cs typeface="Arial" panose="020B0604020202020204" pitchFamily="34" charset="0"/>
            </a:endParaRPr>
          </a:p>
          <a:p>
            <a:pPr marL="342900" lvl="1" indent="-342900">
              <a:spcAft>
                <a:spcPts val="600"/>
              </a:spcAft>
              <a:buFont typeface="Wingdings" pitchFamily="2" charset="2"/>
              <a:buChar char="ü"/>
            </a:pPr>
            <a:r>
              <a:rPr lang="en-US" sz="1900" b="1" dirty="0">
                <a:cs typeface="Arial" panose="020B0604020202020204" pitchFamily="34" charset="0"/>
              </a:rPr>
              <a:t>Mutual legal assistance principles</a:t>
            </a:r>
            <a:r>
              <a:rPr lang="en-US" sz="1900" dirty="0">
                <a:cs typeface="Arial" panose="020B0604020202020204" pitchFamily="34" charset="0"/>
              </a:rPr>
              <a:t>:</a:t>
            </a:r>
          </a:p>
          <a:p>
            <a:pPr marL="800100" lvl="2" indent="-342900">
              <a:spcAft>
                <a:spcPts val="600"/>
              </a:spcAft>
              <a:buFont typeface="Arial" panose="020B0604020202020204" pitchFamily="34" charset="0"/>
              <a:buChar char="•"/>
            </a:pPr>
            <a:r>
              <a:rPr lang="en-US" sz="1900" dirty="0">
                <a:cs typeface="Arial" panose="020B0604020202020204" pitchFamily="34" charset="0"/>
              </a:rPr>
              <a:t>national legal basis for measures under Art. 29 to 35 of the Convention;</a:t>
            </a:r>
          </a:p>
          <a:p>
            <a:pPr marL="800100" lvl="2" indent="-342900">
              <a:spcAft>
                <a:spcPts val="600"/>
              </a:spcAft>
              <a:buFont typeface="Arial" panose="020B0604020202020204" pitchFamily="34" charset="0"/>
              <a:buChar char="•"/>
            </a:pPr>
            <a:r>
              <a:rPr lang="en-US" sz="1900" dirty="0">
                <a:cs typeface="Arial" panose="020B0604020202020204" pitchFamily="34" charset="0"/>
              </a:rPr>
              <a:t>use of expedited means of communication;</a:t>
            </a:r>
          </a:p>
          <a:p>
            <a:pPr marL="800100" lvl="2" indent="-342900">
              <a:spcAft>
                <a:spcPts val="600"/>
              </a:spcAft>
              <a:buFont typeface="Arial" panose="020B0604020202020204" pitchFamily="34" charset="0"/>
              <a:buChar char="•"/>
            </a:pPr>
            <a:r>
              <a:rPr lang="en-US" sz="1900" dirty="0">
                <a:cs typeface="Arial" panose="020B0604020202020204" pitchFamily="34" charset="0"/>
              </a:rPr>
              <a:t>subject to the terms of applicable MLATs and domestic laws;</a:t>
            </a:r>
          </a:p>
          <a:p>
            <a:pPr marL="800100" lvl="2" indent="-342900">
              <a:spcAft>
                <a:spcPts val="600"/>
              </a:spcAft>
              <a:buFont typeface="Arial" panose="020B0604020202020204" pitchFamily="34" charset="0"/>
              <a:buChar char="•"/>
            </a:pPr>
            <a:r>
              <a:rPr lang="en-US" sz="1900" dirty="0">
                <a:cs typeface="Arial" panose="020B0604020202020204" pitchFamily="34" charset="0"/>
              </a:rPr>
              <a:t>reliance on the principle of dual criminality</a:t>
            </a:r>
          </a:p>
          <a:p>
            <a:pPr marL="347663" lvl="1" indent="-342900">
              <a:spcAft>
                <a:spcPts val="600"/>
              </a:spcAft>
              <a:buFont typeface="Wingdings" pitchFamily="2" charset="2"/>
              <a:buChar char="ü"/>
            </a:pPr>
            <a:r>
              <a:rPr lang="en-US" sz="1900" b="1" dirty="0">
                <a:cs typeface="Arial" panose="020B0604020202020204" pitchFamily="34" charset="0"/>
              </a:rPr>
              <a:t>MLA possible </a:t>
            </a:r>
            <a:r>
              <a:rPr lang="en-US" sz="1900" dirty="0">
                <a:cs typeface="Arial" panose="020B0604020202020204" pitchFamily="34" charset="0"/>
              </a:rPr>
              <a:t>in absence of relevant agreements (Article 27)</a:t>
            </a:r>
          </a:p>
        </p:txBody>
      </p:sp>
    </p:spTree>
    <p:extLst>
      <p:ext uri="{BB962C8B-B14F-4D97-AF65-F5344CB8AC3E}">
        <p14:creationId xmlns:p14="http://schemas.microsoft.com/office/powerpoint/2010/main" val="830851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US" sz="3000" b="1" dirty="0">
                <a:solidFill>
                  <a:srgbClr val="FFFFFF"/>
                </a:solidFill>
                <a:latin typeface="Georgia" panose="02040502050405020303" pitchFamily="18" charset="0"/>
              </a:rPr>
              <a:t>M</a:t>
            </a:r>
            <a:r>
              <a:rPr lang="en-GB" sz="3000" b="1" dirty="0">
                <a:solidFill>
                  <a:srgbClr val="FFFFFF"/>
                </a:solidFill>
                <a:latin typeface="Georgia" panose="02040502050405020303" pitchFamily="18" charset="0"/>
              </a:rPr>
              <a:t>LA refresher</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56553675"/>
              </p:ext>
            </p:extLst>
          </p:nvPr>
        </p:nvGraphicFramePr>
        <p:xfrm>
          <a:off x="177501" y="1352811"/>
          <a:ext cx="8640822" cy="5057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Graphic 20" descr="Brain outline">
            <a:extLst>
              <a:ext uri="{FF2B5EF4-FFF2-40B4-BE49-F238E27FC236}">
                <a16:creationId xmlns:a16="http://schemas.microsoft.com/office/drawing/2014/main" id="{0C3A7993-F66D-4859-80FB-5806FAA708E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634133">
            <a:off x="344609" y="3637179"/>
            <a:ext cx="2482147" cy="2482147"/>
          </a:xfrm>
          <a:prstGeom prst="rect">
            <a:avLst/>
          </a:prstGeom>
        </p:spPr>
      </p:pic>
    </p:spTree>
    <p:extLst>
      <p:ext uri="{BB962C8B-B14F-4D97-AF65-F5344CB8AC3E}">
        <p14:creationId xmlns:p14="http://schemas.microsoft.com/office/powerpoint/2010/main" val="1673845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 name="Graphic 19" descr="Questions outline">
            <a:extLst>
              <a:ext uri="{FF2B5EF4-FFF2-40B4-BE49-F238E27FC236}">
                <a16:creationId xmlns:a16="http://schemas.microsoft.com/office/drawing/2014/main" id="{7C2AF10C-26B5-4E4B-A146-50106A7F4E4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21" name="Title 50">
            <a:extLst>
              <a:ext uri="{FF2B5EF4-FFF2-40B4-BE49-F238E27FC236}">
                <a16:creationId xmlns:a16="http://schemas.microsoft.com/office/drawing/2014/main" id="{7F26F14A-4F53-4FDC-BDB3-2A48D1DA3BE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826707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2" name="Title 21">
            <a:extLst>
              <a:ext uri="{FF2B5EF4-FFF2-40B4-BE49-F238E27FC236}">
                <a16:creationId xmlns:a16="http://schemas.microsoft.com/office/drawing/2014/main" id="{209A504F-44ED-4598-845A-BB791B26F422}"/>
              </a:ext>
            </a:extLst>
          </p:cNvPr>
          <p:cNvSpPr>
            <a:spLocks noGrp="1"/>
          </p:cNvSpPr>
          <p:nvPr>
            <p:ph type="ctrTitle"/>
          </p:nvPr>
        </p:nvSpPr>
        <p:spPr/>
        <p:txBody>
          <a:bodyPr>
            <a:normAutofit fontScale="90000"/>
          </a:bodyPr>
          <a:lstStyle/>
          <a:p>
            <a:r>
              <a:rPr lang="en-US" sz="3900" dirty="0"/>
              <a:t>Part Three</a:t>
            </a:r>
            <a:br>
              <a:rPr lang="en-US" dirty="0"/>
            </a:br>
            <a:br>
              <a:rPr lang="en-US" dirty="0"/>
            </a:br>
            <a:r>
              <a:rPr lang="en-US" sz="4800" dirty="0"/>
              <a:t>Electronic evidence and International cooperation:</a:t>
            </a:r>
            <a:endParaRPr lang="en-US" dirty="0"/>
          </a:p>
        </p:txBody>
      </p:sp>
      <p:sp>
        <p:nvSpPr>
          <p:cNvPr id="23" name="Subtitle 22">
            <a:extLst>
              <a:ext uri="{FF2B5EF4-FFF2-40B4-BE49-F238E27FC236}">
                <a16:creationId xmlns:a16="http://schemas.microsoft.com/office/drawing/2014/main" id="{1B4600D3-ED58-4536-9D5D-BACE5C0F70D2}"/>
              </a:ext>
            </a:extLst>
          </p:cNvPr>
          <p:cNvSpPr>
            <a:spLocks noGrp="1"/>
          </p:cNvSpPr>
          <p:nvPr>
            <p:ph type="subTitle" idx="1"/>
          </p:nvPr>
        </p:nvSpPr>
        <p:spPr>
          <a:xfrm>
            <a:off x="1143000" y="4261756"/>
            <a:ext cx="6858000" cy="1663055"/>
          </a:xfrm>
        </p:spPr>
        <p:txBody>
          <a:bodyPr>
            <a:normAutofit/>
          </a:bodyPr>
          <a:lstStyle/>
          <a:p>
            <a:r>
              <a:rPr lang="en-US" sz="3200" dirty="0"/>
              <a:t>main defining characteristics and challenges for obtaining them</a:t>
            </a:r>
          </a:p>
        </p:txBody>
      </p:sp>
    </p:spTree>
    <p:extLst>
      <p:ext uri="{BB962C8B-B14F-4D97-AF65-F5344CB8AC3E}">
        <p14:creationId xmlns:p14="http://schemas.microsoft.com/office/powerpoint/2010/main" val="1056384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rPr>
              <a:t>Main defining characteristics</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67958"/>
            <a:ext cx="8792431" cy="5170646"/>
          </a:xfrm>
          <a:prstGeom prst="rect">
            <a:avLst/>
          </a:prstGeom>
        </p:spPr>
        <p:txBody>
          <a:bodyPr wrap="square">
            <a:spAutoFit/>
          </a:bodyPr>
          <a:lstStyle/>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Cybercrime</a:t>
            </a:r>
            <a:r>
              <a:rPr lang="en-GB" sz="2200" dirty="0">
                <a:ea typeface="Verdana" panose="020B0604030504040204" pitchFamily="34" charset="0"/>
                <a:cs typeface="Arial" panose="020B0604020202020204" pitchFamily="34" charset="0"/>
              </a:rPr>
              <a:t> </a:t>
            </a:r>
            <a:r>
              <a:rPr lang="en-GB" sz="2200" b="1" dirty="0">
                <a:ea typeface="Verdana" panose="020B0604030504040204" pitchFamily="34" charset="0"/>
                <a:cs typeface="Arial" panose="020B0604020202020204" pitchFamily="34" charset="0"/>
              </a:rPr>
              <a:t>offences</a:t>
            </a:r>
            <a:r>
              <a:rPr lang="en-GB" sz="2200" dirty="0">
                <a:ea typeface="Verdana" panose="020B0604030504040204" pitchFamily="34" charset="0"/>
                <a:cs typeface="Arial" panose="020B0604020202020204" pitchFamily="34" charset="0"/>
              </a:rPr>
              <a:t> against the network, computers, program or data:</a:t>
            </a:r>
          </a:p>
          <a:p>
            <a:pPr marL="342900" indent="-342900">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Offences against the confidentiality, integrity and availability of computer data and systems</a:t>
            </a: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Computer-related offences</a:t>
            </a: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Content-related offences</a:t>
            </a:r>
          </a:p>
          <a:p>
            <a:pPr marL="800100" lvl="1" indent="-342900">
              <a:buFont typeface="Arial" panose="020B0604020202020204" pitchFamily="34" charset="0"/>
              <a:buChar char="•"/>
            </a:pPr>
            <a:endParaRPr lang="en-US" sz="2200" dirty="0">
              <a:ea typeface="Verdana" panose="020B0604030504040204" pitchFamily="34" charset="0"/>
              <a:cs typeface="Arial" panose="020B0604020202020204" pitchFamily="34" charset="0"/>
            </a:endParaRPr>
          </a:p>
          <a:p>
            <a:pPr marL="800100" lvl="1" indent="-342900">
              <a:buFont typeface="Arial" panose="020B0604020202020204" pitchFamily="34" charset="0"/>
              <a:buChar char="•"/>
            </a:pPr>
            <a:r>
              <a:rPr lang="en-US" sz="2200" dirty="0">
                <a:ea typeface="Verdana" panose="020B0604030504040204" pitchFamily="34" charset="0"/>
                <a:cs typeface="Arial" panose="020B0604020202020204" pitchFamily="34" charset="0"/>
              </a:rPr>
              <a:t>Offences related to intellectual property rights and similar rights</a:t>
            </a:r>
          </a:p>
          <a:p>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Criminal use of the Internet</a:t>
            </a:r>
            <a:r>
              <a:rPr lang="en-GB" sz="2200" dirty="0">
                <a:ea typeface="Verdana" panose="020B0604030504040204" pitchFamily="34" charset="0"/>
                <a:cs typeface="Arial" panose="020B0604020202020204" pitchFamily="34" charset="0"/>
              </a:rPr>
              <a:t> to commit traditional crime</a:t>
            </a:r>
          </a:p>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Not everything is a cybercrime</a:t>
            </a:r>
          </a:p>
        </p:txBody>
      </p:sp>
    </p:spTree>
    <p:extLst>
      <p:ext uri="{BB962C8B-B14F-4D97-AF65-F5344CB8AC3E}">
        <p14:creationId xmlns:p14="http://schemas.microsoft.com/office/powerpoint/2010/main" val="1527653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rPr>
              <a:t>Main defining characteristics</a:t>
            </a:r>
          </a:p>
        </p:txBody>
      </p:sp>
      <p:grpSp>
        <p:nvGrpSpPr>
          <p:cNvPr id="20" name="Group 19">
            <a:extLst>
              <a:ext uri="{FF2B5EF4-FFF2-40B4-BE49-F238E27FC236}">
                <a16:creationId xmlns:a16="http://schemas.microsoft.com/office/drawing/2014/main" id="{25AB5E52-6E4D-4F58-87B4-63B4B0512538}"/>
              </a:ext>
            </a:extLst>
          </p:cNvPr>
          <p:cNvGrpSpPr/>
          <p:nvPr/>
        </p:nvGrpSpPr>
        <p:grpSpPr>
          <a:xfrm>
            <a:off x="325677" y="1277654"/>
            <a:ext cx="8642958" cy="5022937"/>
            <a:chOff x="838200" y="1568842"/>
            <a:chExt cx="10515599" cy="4351338"/>
          </a:xfrm>
        </p:grpSpPr>
        <p:sp>
          <p:nvSpPr>
            <p:cNvPr id="21" name="Smarter Template Shape 1">
              <a:extLst>
                <a:ext uri="{FF2B5EF4-FFF2-40B4-BE49-F238E27FC236}">
                  <a16:creationId xmlns:a16="http://schemas.microsoft.com/office/drawing/2014/main" id="{31956ACE-62A0-479F-8568-564FEC95540F}"/>
                </a:ext>
              </a:extLst>
            </p:cNvPr>
            <p:cNvSpPr>
              <a:spLocks noChangeArrowheads="1"/>
            </p:cNvSpPr>
            <p:nvPr>
              <p:custDataLst>
                <p:tags r:id="rId1"/>
              </p:custDataLst>
            </p:nvPr>
          </p:nvSpPr>
          <p:spPr bwMode="gray">
            <a:xfrm>
              <a:off x="838200" y="4946337"/>
              <a:ext cx="4815838" cy="973843"/>
            </a:xfrm>
            <a:prstGeom prst="homePlate">
              <a:avLst>
                <a:gd name="adj" fmla="val 19775"/>
              </a:avLst>
            </a:prstGeom>
            <a:solidFill>
              <a:srgbClr val="2980B9"/>
            </a:solidFill>
            <a:ln w="12700" algn="ctr">
              <a:solidFill>
                <a:srgbClr val="2980B9"/>
              </a:solidFill>
              <a:miter lim="800000"/>
              <a:headEnd/>
              <a:tailEnd/>
            </a:ln>
            <a:effectLst/>
          </p:spPr>
          <p:txBody>
            <a:bodyPr lIns="54000" tIns="54000" rIns="54000" bIns="54000" anchor="ctr"/>
            <a:lstStyle/>
            <a:p>
              <a:pPr algn="ctr" defTabSz="429728">
                <a:defRPr/>
              </a:pPr>
              <a:r>
                <a:rPr lang="en-US" b="1" dirty="0">
                  <a:solidFill>
                    <a:prstClr val="white"/>
                  </a:solidFill>
                  <a:cs typeface="Arial" panose="020B0604020202020204" pitchFamily="34" charset="0"/>
                </a:rPr>
                <a:t>Offence related to IPR infringements</a:t>
              </a:r>
            </a:p>
          </p:txBody>
        </p:sp>
        <p:sp>
          <p:nvSpPr>
            <p:cNvPr id="22" name="Smarter Template Shape 2">
              <a:extLst>
                <a:ext uri="{FF2B5EF4-FFF2-40B4-BE49-F238E27FC236}">
                  <a16:creationId xmlns:a16="http://schemas.microsoft.com/office/drawing/2014/main" id="{E8984C07-1A10-4414-8236-D41203FD3156}"/>
                </a:ext>
              </a:extLst>
            </p:cNvPr>
            <p:cNvSpPr>
              <a:spLocks/>
            </p:cNvSpPr>
            <p:nvPr>
              <p:custDataLst>
                <p:tags r:id="rId2"/>
              </p:custDataLst>
            </p:nvPr>
          </p:nvSpPr>
          <p:spPr bwMode="gray">
            <a:xfrm>
              <a:off x="5654038" y="4946337"/>
              <a:ext cx="5699761" cy="973843"/>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12700" cap="flat" cmpd="sng" algn="ctr">
              <a:solidFill>
                <a:srgbClr val="2C3E50"/>
              </a:solidFill>
              <a:prstDash val="solid"/>
              <a:round/>
              <a:headEnd type="none" w="med" len="med"/>
              <a:tailEnd type="none" w="med" len="med"/>
            </a:ln>
            <a:effectLst>
              <a:outerShdw sx="0" sy="0" rotWithShape="0">
                <a:srgbClr val="000000"/>
              </a:outerShdw>
              <a:reflection endPos="0" dir="5400000" sy="-100000" algn="bl" rotWithShape="0"/>
            </a:effectLst>
            <a:extLst>
              <a:ext uri="{909E8E84-426E-40DD-AFC4-6F175D3DCCD1}">
                <a14:hiddenFill xmlns:a14="http://schemas.microsoft.com/office/drawing/2010/main">
                  <a:solidFill>
                    <a:srgbClr val="FFFFFF">
                      <a:alpha val="0"/>
                    </a:srgbClr>
                  </a:solidFill>
                </a14:hiddenFill>
              </a:ext>
              <a:ext uri="{53640926-AAD7-44D8-BBD7-CCE9431645EC}">
                <a14:shadowObscured xmlns:a14="http://schemas.microsoft.com/office/drawing/2010/main"/>
              </a:ext>
            </a:extLst>
          </p:spPr>
          <p:txBody>
            <a:bodyPr vert="horz" lIns="297000" tIns="108000" rIns="78857" bIns="41007" anchor="t"/>
            <a:lstStyle/>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Offences related to infringements of copyright and related rights</a:t>
              </a:r>
            </a:p>
          </p:txBody>
        </p:sp>
        <p:sp>
          <p:nvSpPr>
            <p:cNvPr id="23" name="Smarter Template Shape 3">
              <a:extLst>
                <a:ext uri="{FF2B5EF4-FFF2-40B4-BE49-F238E27FC236}">
                  <a16:creationId xmlns:a16="http://schemas.microsoft.com/office/drawing/2014/main" id="{A719296C-F2B4-4958-8C55-7ABAED788792}"/>
                </a:ext>
              </a:extLst>
            </p:cNvPr>
            <p:cNvSpPr>
              <a:spLocks noChangeArrowheads="1"/>
            </p:cNvSpPr>
            <p:nvPr>
              <p:custDataLst>
                <p:tags r:id="rId3"/>
              </p:custDataLst>
            </p:nvPr>
          </p:nvSpPr>
          <p:spPr bwMode="gray">
            <a:xfrm>
              <a:off x="838200" y="3820501"/>
              <a:ext cx="4815838" cy="973843"/>
            </a:xfrm>
            <a:prstGeom prst="homePlate">
              <a:avLst>
                <a:gd name="adj" fmla="val 20034"/>
              </a:avLst>
            </a:prstGeom>
            <a:solidFill>
              <a:srgbClr val="E74C3C"/>
            </a:solidFill>
            <a:ln w="12700" algn="ctr">
              <a:solidFill>
                <a:srgbClr val="E74C3C"/>
              </a:solidFill>
              <a:miter lim="800000"/>
              <a:headEnd/>
              <a:tailEnd/>
            </a:ln>
            <a:effectLst/>
          </p:spPr>
          <p:txBody>
            <a:bodyPr lIns="54000" tIns="54000" rIns="54000" bIns="54000" anchor="ctr"/>
            <a:lstStyle/>
            <a:p>
              <a:pPr algn="ctr" defTabSz="429728">
                <a:defRPr/>
              </a:pPr>
              <a:r>
                <a:rPr lang="en-US" b="1" dirty="0">
                  <a:solidFill>
                    <a:prstClr val="white"/>
                  </a:solidFill>
                  <a:cs typeface="Arial" panose="020B0604020202020204" pitchFamily="34" charset="0"/>
                </a:rPr>
                <a:t>Content-related offences</a:t>
              </a:r>
            </a:p>
          </p:txBody>
        </p:sp>
        <p:sp>
          <p:nvSpPr>
            <p:cNvPr id="24" name="Smarter Template Shape 4">
              <a:extLst>
                <a:ext uri="{FF2B5EF4-FFF2-40B4-BE49-F238E27FC236}">
                  <a16:creationId xmlns:a16="http://schemas.microsoft.com/office/drawing/2014/main" id="{87D5FC06-BE6E-4176-80D3-ED91E17503ED}"/>
                </a:ext>
              </a:extLst>
            </p:cNvPr>
            <p:cNvSpPr>
              <a:spLocks/>
            </p:cNvSpPr>
            <p:nvPr>
              <p:custDataLst>
                <p:tags r:id="rId4"/>
              </p:custDataLst>
            </p:nvPr>
          </p:nvSpPr>
          <p:spPr bwMode="gray">
            <a:xfrm>
              <a:off x="5654038" y="3820501"/>
              <a:ext cx="5699761" cy="973843"/>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12700" cap="flat" cmpd="sng" algn="ctr">
              <a:solidFill>
                <a:srgbClr val="2C3E50"/>
              </a:solidFill>
              <a:prstDash val="solid"/>
              <a:round/>
              <a:headEnd type="none" w="med" len="med"/>
              <a:tailEnd type="none" w="med" len="med"/>
            </a:ln>
            <a:effectLst>
              <a:outerShdw sx="0" sy="0" rotWithShape="0">
                <a:srgbClr val="000000"/>
              </a:outerShdw>
              <a:reflection endPos="0" dir="5400000" sy="-100000" algn="bl" rotWithShape="0"/>
            </a:effectLst>
            <a:extLst>
              <a:ext uri="{909E8E84-426E-40DD-AFC4-6F175D3DCCD1}">
                <a14:hiddenFill xmlns:a14="http://schemas.microsoft.com/office/drawing/2010/main">
                  <a:solidFill>
                    <a:srgbClr val="FFFFFF">
                      <a:alpha val="0"/>
                    </a:srgbClr>
                  </a:solidFill>
                </a14:hiddenFill>
              </a:ext>
              <a:ext uri="{53640926-AAD7-44D8-BBD7-CCE9431645EC}">
                <a14:shadowObscured xmlns:a14="http://schemas.microsoft.com/office/drawing/2010/main"/>
              </a:ext>
            </a:extLst>
          </p:spPr>
          <p:txBody>
            <a:bodyPr vert="horz" lIns="297000" tIns="108000" rIns="78857" bIns="41007" anchor="t"/>
            <a:lstStyle/>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Offences related to child pornography</a:t>
              </a:r>
            </a:p>
          </p:txBody>
        </p:sp>
        <p:sp>
          <p:nvSpPr>
            <p:cNvPr id="25" name="Smarter Template Shape 5">
              <a:extLst>
                <a:ext uri="{FF2B5EF4-FFF2-40B4-BE49-F238E27FC236}">
                  <a16:creationId xmlns:a16="http://schemas.microsoft.com/office/drawing/2014/main" id="{76FD9CBD-BC23-4DF6-8685-A5989D9823E4}"/>
                </a:ext>
              </a:extLst>
            </p:cNvPr>
            <p:cNvSpPr>
              <a:spLocks noChangeArrowheads="1"/>
            </p:cNvSpPr>
            <p:nvPr>
              <p:custDataLst>
                <p:tags r:id="rId5"/>
              </p:custDataLst>
            </p:nvPr>
          </p:nvSpPr>
          <p:spPr bwMode="gray">
            <a:xfrm>
              <a:off x="838200" y="2694674"/>
              <a:ext cx="4815838" cy="973839"/>
            </a:xfrm>
            <a:prstGeom prst="homePlate">
              <a:avLst>
                <a:gd name="adj" fmla="val 21549"/>
              </a:avLst>
            </a:prstGeom>
            <a:solidFill>
              <a:srgbClr val="27AE60"/>
            </a:solidFill>
            <a:ln w="12700" algn="ctr">
              <a:solidFill>
                <a:srgbClr val="27AE60"/>
              </a:solidFill>
              <a:miter lim="800000"/>
              <a:headEnd/>
              <a:tailEnd/>
            </a:ln>
            <a:effectLst/>
          </p:spPr>
          <p:txBody>
            <a:bodyPr lIns="54000" tIns="54000" rIns="54000" bIns="54000" anchor="ctr"/>
            <a:lstStyle/>
            <a:p>
              <a:pPr algn="ctr" defTabSz="429728">
                <a:defRPr/>
              </a:pPr>
              <a:r>
                <a:rPr lang="en-US" b="1" dirty="0">
                  <a:solidFill>
                    <a:prstClr val="white"/>
                  </a:solidFill>
                  <a:cs typeface="Arial" panose="020B0604020202020204" pitchFamily="34" charset="0"/>
                </a:rPr>
                <a:t>Computer-related offences</a:t>
              </a:r>
            </a:p>
          </p:txBody>
        </p:sp>
        <p:sp>
          <p:nvSpPr>
            <p:cNvPr id="26" name="Smarter Template Shape 6">
              <a:extLst>
                <a:ext uri="{FF2B5EF4-FFF2-40B4-BE49-F238E27FC236}">
                  <a16:creationId xmlns:a16="http://schemas.microsoft.com/office/drawing/2014/main" id="{888BCE2F-9B4A-4189-A899-B46D22885389}"/>
                </a:ext>
              </a:extLst>
            </p:cNvPr>
            <p:cNvSpPr>
              <a:spLocks/>
            </p:cNvSpPr>
            <p:nvPr>
              <p:custDataLst>
                <p:tags r:id="rId6"/>
              </p:custDataLst>
            </p:nvPr>
          </p:nvSpPr>
          <p:spPr bwMode="gray">
            <a:xfrm>
              <a:off x="5654038" y="2686518"/>
              <a:ext cx="5699761" cy="981990"/>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12700" cap="flat" cmpd="sng" algn="ctr">
              <a:solidFill>
                <a:srgbClr val="2C3E50"/>
              </a:solidFill>
              <a:prstDash val="solid"/>
              <a:round/>
              <a:headEnd type="none" w="med" len="med"/>
              <a:tailEnd type="none" w="med" len="med"/>
            </a:ln>
            <a:effectLst>
              <a:outerShdw sx="0" sy="0" rotWithShape="0">
                <a:srgbClr val="000000"/>
              </a:outerShdw>
              <a:reflection endPos="0" dir="5400000" sy="-100000" algn="bl" rotWithShape="0"/>
            </a:effectLst>
            <a:extLst>
              <a:ext uri="{909E8E84-426E-40DD-AFC4-6F175D3DCCD1}">
                <a14:hiddenFill xmlns:a14="http://schemas.microsoft.com/office/drawing/2010/main">
                  <a:solidFill>
                    <a:srgbClr val="FFFFFF">
                      <a:alpha val="0"/>
                    </a:srgbClr>
                  </a:solidFill>
                </a14:hiddenFill>
              </a:ext>
              <a:ext uri="{53640926-AAD7-44D8-BBD7-CCE9431645EC}">
                <a14:shadowObscured xmlns:a14="http://schemas.microsoft.com/office/drawing/2010/main"/>
              </a:ext>
            </a:extLst>
          </p:spPr>
          <p:txBody>
            <a:bodyPr vert="horz" lIns="297000" tIns="108000" rIns="78857" bIns="41007" anchor="t"/>
            <a:lstStyle/>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Computer-related forgery</a:t>
              </a:r>
            </a:p>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Computer-related fraud</a:t>
              </a:r>
            </a:p>
          </p:txBody>
        </p:sp>
        <p:sp>
          <p:nvSpPr>
            <p:cNvPr id="27" name="Smarter Template Shape 7">
              <a:extLst>
                <a:ext uri="{FF2B5EF4-FFF2-40B4-BE49-F238E27FC236}">
                  <a16:creationId xmlns:a16="http://schemas.microsoft.com/office/drawing/2014/main" id="{7A6CEE00-691C-4103-9D5F-D345BF1AB4E5}"/>
                </a:ext>
              </a:extLst>
            </p:cNvPr>
            <p:cNvSpPr>
              <a:spLocks noChangeArrowheads="1"/>
            </p:cNvSpPr>
            <p:nvPr>
              <p:custDataLst>
                <p:tags r:id="rId7"/>
              </p:custDataLst>
            </p:nvPr>
          </p:nvSpPr>
          <p:spPr bwMode="gray">
            <a:xfrm>
              <a:off x="838200" y="1568842"/>
              <a:ext cx="4815838" cy="973839"/>
            </a:xfrm>
            <a:prstGeom prst="homePlate">
              <a:avLst>
                <a:gd name="adj" fmla="val 22548"/>
              </a:avLst>
            </a:prstGeom>
            <a:solidFill>
              <a:srgbClr val="2C3E50"/>
            </a:solidFill>
            <a:ln w="12700" algn="ctr">
              <a:solidFill>
                <a:srgbClr val="2C3E50"/>
              </a:solidFill>
              <a:miter lim="800000"/>
              <a:headEnd/>
              <a:tailEnd/>
            </a:ln>
            <a:effectLst/>
            <a:extLst>
              <a:ext uri="{AF507438-7753-43E0-B8FC-AC1667EBCBE1}">
                <a14:hiddenEffects xmlns:a14="http://schemas.microsoft.com/office/drawing/2010/main">
                  <a:effectLst>
                    <a:outerShdw sx="0" sy="0" rotWithShape="0">
                      <a:scrgbClr r="0" g="0" b="0"/>
                    </a:outerShdw>
                  </a:effectLst>
                </a14:hiddenEffects>
              </a:ext>
            </a:extLst>
          </p:spPr>
          <p:txBody>
            <a:bodyPr lIns="54000" tIns="54000" rIns="54000" bIns="54000" anchor="ctr"/>
            <a:lstStyle/>
            <a:p>
              <a:pPr algn="ctr" defTabSz="429728">
                <a:defRPr/>
              </a:pPr>
              <a:r>
                <a:rPr lang="en-US" b="1" dirty="0">
                  <a:solidFill>
                    <a:prstClr val="white"/>
                  </a:solidFill>
                  <a:cs typeface="Arial" panose="020B0604020202020204" pitchFamily="34" charset="0"/>
                </a:rPr>
                <a:t>Offences against confidentiality, integrity and availability of computer data and systems</a:t>
              </a:r>
            </a:p>
          </p:txBody>
        </p:sp>
        <p:sp>
          <p:nvSpPr>
            <p:cNvPr id="28" name="Smarter Template Shape 8">
              <a:extLst>
                <a:ext uri="{FF2B5EF4-FFF2-40B4-BE49-F238E27FC236}">
                  <a16:creationId xmlns:a16="http://schemas.microsoft.com/office/drawing/2014/main" id="{A8A6389B-3F24-4C96-8B98-9014B57BD1B9}"/>
                </a:ext>
              </a:extLst>
            </p:cNvPr>
            <p:cNvSpPr>
              <a:spLocks/>
            </p:cNvSpPr>
            <p:nvPr>
              <p:custDataLst>
                <p:tags r:id="rId8"/>
              </p:custDataLst>
            </p:nvPr>
          </p:nvSpPr>
          <p:spPr bwMode="gray">
            <a:xfrm>
              <a:off x="5654038" y="1568842"/>
              <a:ext cx="5699761" cy="981989"/>
            </a:xfrm>
            <a:custGeom>
              <a:avLst/>
              <a:gdLst>
                <a:gd name="T0" fmla="*/ 2147483647 w 4538"/>
                <a:gd name="T1" fmla="*/ 0 h 1080"/>
                <a:gd name="T2" fmla="*/ 0 w 4538"/>
                <a:gd name="T3" fmla="*/ 0 h 1080"/>
                <a:gd name="T4" fmla="*/ 2147483647 w 4538"/>
                <a:gd name="T5" fmla="*/ 2147483647 h 1080"/>
                <a:gd name="T6" fmla="*/ 0 w 4538"/>
                <a:gd name="T7" fmla="*/ 2147483647 h 1080"/>
                <a:gd name="T8" fmla="*/ 2147483647 w 4538"/>
                <a:gd name="T9" fmla="*/ 2147483647 h 1080"/>
                <a:gd name="T10" fmla="*/ 2147483647 w 4538"/>
                <a:gd name="T11" fmla="*/ 0 h 1080"/>
                <a:gd name="T12" fmla="*/ 0 60000 65536"/>
                <a:gd name="T13" fmla="*/ 0 60000 65536"/>
                <a:gd name="T14" fmla="*/ 0 60000 65536"/>
                <a:gd name="T15" fmla="*/ 0 60000 65536"/>
                <a:gd name="T16" fmla="*/ 0 60000 65536"/>
                <a:gd name="T17" fmla="*/ 0 60000 65536"/>
                <a:gd name="T18" fmla="*/ 0 w 4538"/>
                <a:gd name="T19" fmla="*/ 0 h 1080"/>
                <a:gd name="T20" fmla="*/ 4538 w 4538"/>
                <a:gd name="T21" fmla="*/ 1080 h 1080"/>
              </a:gdLst>
              <a:ahLst/>
              <a:cxnLst>
                <a:cxn ang="T12">
                  <a:pos x="T0" y="T1"/>
                </a:cxn>
                <a:cxn ang="T13">
                  <a:pos x="T2" y="T3"/>
                </a:cxn>
                <a:cxn ang="T14">
                  <a:pos x="T4" y="T5"/>
                </a:cxn>
                <a:cxn ang="T15">
                  <a:pos x="T6" y="T7"/>
                </a:cxn>
                <a:cxn ang="T16">
                  <a:pos x="T8" y="T9"/>
                </a:cxn>
                <a:cxn ang="T17">
                  <a:pos x="T10" y="T11"/>
                </a:cxn>
              </a:cxnLst>
              <a:rect l="T18" t="T19" r="T20" b="T21"/>
              <a:pathLst>
                <a:path w="4538" h="1080">
                  <a:moveTo>
                    <a:pt x="4538" y="0"/>
                  </a:moveTo>
                  <a:lnTo>
                    <a:pt x="0" y="0"/>
                  </a:lnTo>
                  <a:lnTo>
                    <a:pt x="105" y="541"/>
                  </a:lnTo>
                  <a:lnTo>
                    <a:pt x="0" y="1080"/>
                  </a:lnTo>
                  <a:lnTo>
                    <a:pt x="4538" y="1080"/>
                  </a:lnTo>
                  <a:lnTo>
                    <a:pt x="4538" y="0"/>
                  </a:lnTo>
                </a:path>
              </a:pathLst>
            </a:custGeom>
            <a:noFill/>
            <a:ln w="12700" cap="flat" cmpd="sng" algn="ctr">
              <a:solidFill>
                <a:srgbClr val="2C3E50"/>
              </a:solidFill>
              <a:prstDash val="solid"/>
              <a:round/>
              <a:headEnd type="none" w="med" len="med"/>
              <a:tailEnd type="none" w="med" len="med"/>
            </a:ln>
            <a:effectLst>
              <a:outerShdw sx="0" sy="0" rotWithShape="0">
                <a:srgbClr val="000000"/>
              </a:outerShdw>
              <a:reflection endPos="0" dir="5400000" sy="-100000" algn="bl" rotWithShape="0"/>
            </a:effectLst>
            <a:extLst>
              <a:ext uri="{909E8E84-426E-40DD-AFC4-6F175D3DCCD1}">
                <a14:hiddenFill xmlns:a14="http://schemas.microsoft.com/office/drawing/2010/main">
                  <a:solidFill>
                    <a:srgbClr val="FFFFFF">
                      <a:alpha val="0"/>
                    </a:srgbClr>
                  </a:solidFill>
                </a14:hiddenFill>
              </a:ext>
              <a:ext uri="{53640926-AAD7-44D8-BBD7-CCE9431645EC}">
                <a14:shadowObscured xmlns:a14="http://schemas.microsoft.com/office/drawing/2010/main"/>
              </a:ext>
            </a:extLst>
          </p:spPr>
          <p:txBody>
            <a:bodyPr vert="horz" lIns="297000" tIns="108000" rIns="78857" bIns="41007" anchor="t"/>
            <a:lstStyle/>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Illegal access		Data interference</a:t>
              </a:r>
            </a:p>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System interference	Misuse of devices</a:t>
              </a:r>
            </a:p>
            <a:p>
              <a:pPr marL="215957" lvl="2" indent="-215957" defTabSz="914216">
                <a:spcAft>
                  <a:spcPts val="51"/>
                </a:spcAft>
                <a:buClr>
                  <a:srgbClr val="D9D9D9"/>
                </a:buClr>
                <a:buSzPct val="80000"/>
                <a:buFont typeface="Arial" panose="020B0604020202020204" pitchFamily="34" charset="0"/>
                <a:buChar char="•"/>
                <a:defRPr/>
              </a:pPr>
              <a:r>
                <a:rPr lang="en-US" sz="1500" dirty="0">
                  <a:solidFill>
                    <a:srgbClr val="000000"/>
                  </a:solidFill>
                  <a:cs typeface="Arial" panose="020B0604020202020204" pitchFamily="34" charset="0"/>
                </a:rPr>
                <a:t>Illegal interception	</a:t>
              </a:r>
            </a:p>
          </p:txBody>
        </p:sp>
      </p:grpSp>
    </p:spTree>
    <p:extLst>
      <p:ext uri="{BB962C8B-B14F-4D97-AF65-F5344CB8AC3E}">
        <p14:creationId xmlns:p14="http://schemas.microsoft.com/office/powerpoint/2010/main" val="3272516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rPr>
              <a:t>Main defining characteristics</a:t>
            </a:r>
          </a:p>
        </p:txBody>
      </p:sp>
      <p:sp>
        <p:nvSpPr>
          <p:cNvPr id="7" name="Rectangle 6">
            <a:extLst>
              <a:ext uri="{FF2B5EF4-FFF2-40B4-BE49-F238E27FC236}">
                <a16:creationId xmlns:a16="http://schemas.microsoft.com/office/drawing/2014/main" id="{1FCE5F71-B62F-4840-AD46-7690CB1F70D4}"/>
              </a:ext>
            </a:extLst>
          </p:cNvPr>
          <p:cNvSpPr/>
          <p:nvPr/>
        </p:nvSpPr>
        <p:spPr>
          <a:xfrm>
            <a:off x="204587" y="1046041"/>
            <a:ext cx="8789101" cy="5509200"/>
          </a:xfrm>
          <a:prstGeom prst="rect">
            <a:avLst/>
          </a:prstGeom>
        </p:spPr>
        <p:txBody>
          <a:bodyPr wrap="square">
            <a:spAutoFit/>
          </a:bodyPr>
          <a:lstStyle/>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Evidence used to tied physically </a:t>
            </a:r>
            <a:r>
              <a:rPr lang="en-GB" sz="2200" dirty="0">
                <a:ea typeface="Verdana" panose="020B0604030504040204" pitchFamily="34" charset="0"/>
                <a:cs typeface="Arial" panose="020B0604020202020204" pitchFamily="34" charset="0"/>
              </a:rPr>
              <a:t>directly or indirectly to a crime scene</a:t>
            </a:r>
          </a:p>
          <a:p>
            <a:pPr marL="342900" indent="-342900">
              <a:buFont typeface="Wingdings" pitchFamily="2" charset="2"/>
              <a:buChar char="ü"/>
            </a:pPr>
            <a:endParaRPr lang="en-GB" sz="2200" dirty="0">
              <a:ea typeface="Verdana" panose="020B0604030504040204" pitchFamily="34" charset="0"/>
              <a:cs typeface="Arial" panose="020B0604020202020204" pitchFamily="34" charset="0"/>
            </a:endParaRPr>
          </a:p>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Electronic evidence can be anywhere</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on a device at the crime scene</a:t>
            </a: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on a device in possession of suspect/witness/victim</a:t>
            </a: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on a wired network connected to that device</a:t>
            </a: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on a wireless network connected to that device</a:t>
            </a: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stored in the jurisdiction</a:t>
            </a:r>
          </a:p>
          <a:p>
            <a:pPr marL="446088"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446088"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stored anywhere in the world</a:t>
            </a:r>
            <a:endParaRPr lang="en-GB"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7890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Challenges</a:t>
            </a:r>
          </a:p>
        </p:txBody>
      </p:sp>
      <p:sp>
        <p:nvSpPr>
          <p:cNvPr id="7" name="Rectangle 6">
            <a:extLst>
              <a:ext uri="{FF2B5EF4-FFF2-40B4-BE49-F238E27FC236}">
                <a16:creationId xmlns:a16="http://schemas.microsoft.com/office/drawing/2014/main" id="{1FCE5F71-B62F-4840-AD46-7690CB1F70D4}"/>
              </a:ext>
            </a:extLst>
          </p:cNvPr>
          <p:cNvSpPr/>
          <p:nvPr/>
        </p:nvSpPr>
        <p:spPr>
          <a:xfrm>
            <a:off x="204048" y="989546"/>
            <a:ext cx="8664379" cy="4832092"/>
          </a:xfrm>
          <a:prstGeom prst="rect">
            <a:avLst/>
          </a:prstGeom>
        </p:spPr>
        <p:txBody>
          <a:bodyPr wrap="square">
            <a:spAutoFit/>
          </a:bodyPr>
          <a:lstStyle/>
          <a:p>
            <a:pPr marL="342900" indent="-342900">
              <a:buFont typeface="Wingdings" pitchFamily="2" charset="2"/>
              <a:buChar char="ü"/>
            </a:pPr>
            <a:r>
              <a:rPr lang="en-GB" sz="2200" b="1" dirty="0">
                <a:ea typeface="Verdana" panose="020B0604030504040204" pitchFamily="34" charset="0"/>
                <a:cs typeface="Arial" panose="020B0604020202020204" pitchFamily="34" charset="0"/>
              </a:rPr>
              <a:t>Electronic evidence inherent challenges</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identify and locate the evidence</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secure the hardware</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capture and analyse the data</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maintain integrity and chain of custody </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comply with rules of court and admissibility</a:t>
            </a:r>
          </a:p>
          <a:p>
            <a:pPr marL="342900" indent="-342900">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en-GB" sz="2200" dirty="0">
                <a:ea typeface="Verdana" panose="020B0604030504040204" pitchFamily="34" charset="0"/>
                <a:cs typeface="Arial" panose="020B0604020202020204" pitchFamily="34" charset="0"/>
              </a:rPr>
              <a:t>link the suspect to use of the device at the relevant time (‘Attribution’)</a:t>
            </a:r>
          </a:p>
        </p:txBody>
      </p:sp>
    </p:spTree>
    <p:extLst>
      <p:ext uri="{BB962C8B-B14F-4D97-AF65-F5344CB8AC3E}">
        <p14:creationId xmlns:p14="http://schemas.microsoft.com/office/powerpoint/2010/main" val="1625696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Challenges</a:t>
            </a:r>
          </a:p>
        </p:txBody>
      </p:sp>
      <p:sp>
        <p:nvSpPr>
          <p:cNvPr id="7" name="Rectangle 6">
            <a:extLst>
              <a:ext uri="{FF2B5EF4-FFF2-40B4-BE49-F238E27FC236}">
                <a16:creationId xmlns:a16="http://schemas.microsoft.com/office/drawing/2014/main" id="{1FCE5F71-B62F-4840-AD46-7690CB1F70D4}"/>
              </a:ext>
            </a:extLst>
          </p:cNvPr>
          <p:cNvSpPr/>
          <p:nvPr/>
        </p:nvSpPr>
        <p:spPr>
          <a:xfrm>
            <a:off x="375781" y="1161521"/>
            <a:ext cx="8668011" cy="4960332"/>
          </a:xfrm>
          <a:prstGeom prst="rect">
            <a:avLst/>
          </a:prstGeom>
        </p:spPr>
        <p:txBody>
          <a:bodyPr wrap="square">
            <a:spAutoFit/>
          </a:bodyPr>
          <a:lstStyle/>
          <a:p>
            <a:pPr algn="just">
              <a:spcAft>
                <a:spcPts val="1200"/>
              </a:spcAft>
            </a:pPr>
            <a:r>
              <a:rPr lang="en-GB" sz="2100" dirty="0">
                <a:ea typeface="Times New Roman" panose="02020603050405020304" pitchFamily="18" charset="0"/>
                <a:cs typeface="Arial" panose="020B0604020202020204" pitchFamily="34" charset="0"/>
              </a:rPr>
              <a:t>“</a:t>
            </a:r>
            <a:r>
              <a:rPr lang="en-GB" sz="2100" i="1" dirty="0">
                <a:ea typeface="Times New Roman" panose="02020603050405020304" pitchFamily="18" charset="0"/>
                <a:cs typeface="Arial" panose="020B0604020202020204" pitchFamily="34" charset="0"/>
              </a:rPr>
              <a:t>Electronic evidence encompasses different forms of computer data; it can include:    </a:t>
            </a:r>
          </a:p>
          <a:p>
            <a:pPr marL="342900" lvl="0" indent="-342900">
              <a:spcAft>
                <a:spcPts val="1000"/>
              </a:spcAft>
              <a:buFont typeface="Calibri" panose="020F0502020204030204" pitchFamily="34" charset="0"/>
              <a:buChar char="-"/>
            </a:pPr>
            <a:r>
              <a:rPr lang="en-GB" sz="2100" i="1" dirty="0">
                <a:ea typeface="Times New Roman" panose="02020603050405020304" pitchFamily="18" charset="0"/>
                <a:cs typeface="Arial" panose="020B0604020202020204" pitchFamily="34" charset="0"/>
              </a:rPr>
              <a:t>subscriber information, this is data held by a service provider and includes the name, address and contact details of a person subscribing to a telecommunication service,  </a:t>
            </a:r>
          </a:p>
          <a:p>
            <a:pPr marL="342900" lvl="0" indent="-342900">
              <a:spcAft>
                <a:spcPts val="1000"/>
              </a:spcAft>
              <a:buFont typeface="Calibri" panose="020F0502020204030204" pitchFamily="34" charset="0"/>
              <a:buChar char="-"/>
            </a:pPr>
            <a:r>
              <a:rPr lang="en-GB" sz="2100" i="1" dirty="0">
                <a:ea typeface="Times New Roman" panose="02020603050405020304" pitchFamily="18" charset="0"/>
                <a:cs typeface="Arial" panose="020B0604020202020204" pitchFamily="34" charset="0"/>
              </a:rPr>
              <a:t>traffic data or transmission data this is computerised data relating to a communication which shows the date, origin, route and destination of a communication, </a:t>
            </a:r>
          </a:p>
          <a:p>
            <a:pPr marL="342900" lvl="0" indent="-342900">
              <a:spcAft>
                <a:spcPts val="1000"/>
              </a:spcAft>
              <a:buFont typeface="Calibri" panose="020F0502020204030204" pitchFamily="34" charset="0"/>
              <a:buChar char="-"/>
            </a:pPr>
            <a:r>
              <a:rPr lang="en-GB" sz="2100" i="1" dirty="0">
                <a:ea typeface="Times New Roman" panose="02020603050405020304" pitchFamily="18" charset="0"/>
                <a:cs typeface="Arial" panose="020B0604020202020204" pitchFamily="34" charset="0"/>
              </a:rPr>
              <a:t>content data, this is data which shows the substance of a communication or illicit content attached to a communication</a:t>
            </a:r>
            <a:r>
              <a:rPr lang="en-GB" sz="2100" dirty="0">
                <a:ea typeface="Times New Roman" panose="02020603050405020304" pitchFamily="18" charset="0"/>
                <a:cs typeface="Arial" panose="020B0604020202020204" pitchFamily="34" charset="0"/>
              </a:rPr>
              <a:t>”</a:t>
            </a:r>
          </a:p>
          <a:p>
            <a:pPr marL="342900" lvl="0" indent="-342900">
              <a:spcAft>
                <a:spcPts val="1000"/>
              </a:spcAft>
              <a:buFont typeface="Calibri" panose="020F0502020204030204" pitchFamily="34" charset="0"/>
              <a:buChar char="-"/>
            </a:pPr>
            <a:endParaRPr lang="en-GB" sz="2100" dirty="0">
              <a:ea typeface="Times New Roman" panose="02020603050405020304" pitchFamily="18" charset="0"/>
              <a:cs typeface="Arial" panose="020B0604020202020204" pitchFamily="34" charset="0"/>
            </a:endParaRPr>
          </a:p>
          <a:p>
            <a:pPr lvl="0" algn="r">
              <a:spcAft>
                <a:spcPts val="0"/>
              </a:spcAft>
            </a:pPr>
            <a:r>
              <a:rPr lang="en-GB" sz="2100" b="1" dirty="0">
                <a:ea typeface="Times New Roman" panose="02020603050405020304" pitchFamily="18" charset="0"/>
                <a:cs typeface="Arial" panose="020B0604020202020204" pitchFamily="34" charset="0"/>
              </a:rPr>
              <a:t>GLACY Manual on International Cooperation on </a:t>
            </a:r>
          </a:p>
          <a:p>
            <a:pPr lvl="0" algn="r">
              <a:spcAft>
                <a:spcPts val="0"/>
              </a:spcAft>
            </a:pPr>
            <a:r>
              <a:rPr lang="en-GB" sz="2100" b="1" dirty="0">
                <a:ea typeface="Times New Roman" panose="02020603050405020304" pitchFamily="18" charset="0"/>
                <a:cs typeface="Arial" panose="020B0604020202020204" pitchFamily="34" charset="0"/>
              </a:rPr>
              <a:t>Cybercrime and Electronic Evidence</a:t>
            </a:r>
          </a:p>
        </p:txBody>
      </p:sp>
    </p:spTree>
    <p:extLst>
      <p:ext uri="{BB962C8B-B14F-4D97-AF65-F5344CB8AC3E}">
        <p14:creationId xmlns:p14="http://schemas.microsoft.com/office/powerpoint/2010/main" val="3545824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Challenges</a:t>
            </a:r>
          </a:p>
        </p:txBody>
      </p:sp>
      <p:sp>
        <p:nvSpPr>
          <p:cNvPr id="7" name="Rectangle 6">
            <a:extLst>
              <a:ext uri="{FF2B5EF4-FFF2-40B4-BE49-F238E27FC236}">
                <a16:creationId xmlns:a16="http://schemas.microsoft.com/office/drawing/2014/main" id="{1FCE5F71-B62F-4840-AD46-7690CB1F70D4}"/>
              </a:ext>
            </a:extLst>
          </p:cNvPr>
          <p:cNvSpPr/>
          <p:nvPr/>
        </p:nvSpPr>
        <p:spPr>
          <a:xfrm>
            <a:off x="886264" y="1707765"/>
            <a:ext cx="7371471" cy="4031873"/>
          </a:xfrm>
          <a:prstGeom prst="rect">
            <a:avLst/>
          </a:prstGeom>
        </p:spPr>
        <p:txBody>
          <a:bodyPr wrap="square">
            <a:spAutoFit/>
          </a:bodyPr>
          <a:lstStyle/>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speed</a:t>
            </a: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time</a:t>
            </a: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attribution</a:t>
            </a:r>
          </a:p>
          <a:p>
            <a:pPr marL="457200" indent="-457200" algn="ctr">
              <a:buFont typeface="Wingdings" pitchFamily="2" charset="2"/>
              <a:buChar char="Ø"/>
            </a:pPr>
            <a:endParaRPr lang="en-GB" sz="3200" b="1" dirty="0">
              <a:solidFill>
                <a:srgbClr val="FF0000"/>
              </a:solidFill>
              <a:ea typeface="Verdana" panose="020B0604030504040204" pitchFamily="34" charset="0"/>
              <a:cs typeface="Arial" panose="020B0604020202020204" pitchFamily="34" charset="0"/>
            </a:endParaRPr>
          </a:p>
          <a:p>
            <a:pPr marL="457200" indent="-457200" algn="ctr">
              <a:buFont typeface="Wingdings" pitchFamily="2" charset="2"/>
              <a:buChar char="Ø"/>
            </a:pPr>
            <a:r>
              <a:rPr lang="en-GB" sz="3200" b="1" dirty="0">
                <a:solidFill>
                  <a:srgbClr val="FF0000"/>
                </a:solidFill>
                <a:ea typeface="Verdana" panose="020B0604030504040204" pitchFamily="34" charset="0"/>
                <a:cs typeface="Arial" panose="020B0604020202020204" pitchFamily="34" charset="0"/>
              </a:rPr>
              <a:t>Challenge of legal system and applied rules</a:t>
            </a:r>
          </a:p>
        </p:txBody>
      </p:sp>
    </p:spTree>
    <p:extLst>
      <p:ext uri="{BB962C8B-B14F-4D97-AF65-F5344CB8AC3E}">
        <p14:creationId xmlns:p14="http://schemas.microsoft.com/office/powerpoint/2010/main" val="136334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Session Objectives</a:t>
            </a:r>
            <a:endParaRPr lang="en-GB" sz="30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34984" y="1239945"/>
            <a:ext cx="4266392" cy="4967514"/>
          </a:xfrm>
          <a:prstGeom prst="rect">
            <a:avLst/>
          </a:prstGeom>
        </p:spPr>
        <p:txBody>
          <a:bodyPr wrap="square">
            <a:spAutoFit/>
          </a:bodyPr>
          <a:lstStyle/>
          <a:p>
            <a:pPr marL="342900" indent="-342900">
              <a:lnSpc>
                <a:spcPct val="80000"/>
              </a:lnSpc>
              <a:buFont typeface="Wingdings" pitchFamily="2" charset="2"/>
              <a:buChar char="ü"/>
            </a:pPr>
            <a:r>
              <a:rPr lang="en-GB" sz="2200" b="1" i="1" dirty="0"/>
              <a:t>Recognise the global dimension of Internet </a:t>
            </a:r>
            <a:r>
              <a:rPr lang="en-GB" sz="2200" i="1" dirty="0"/>
              <a:t>and the international dimension of cybercrime</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b="1" i="1" dirty="0"/>
              <a:t>Explain the importance of international cooperation </a:t>
            </a:r>
            <a:r>
              <a:rPr lang="en-GB" sz="2200" i="1" dirty="0"/>
              <a:t>and recognise the available instruments for international cooperation in the field of cybercrime</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b="1" i="1" dirty="0"/>
              <a:t>Identify the need of very fast and efficient channels </a:t>
            </a:r>
            <a:r>
              <a:rPr lang="en-GB" sz="2200" i="1" dirty="0"/>
              <a:t>for international cooperation and the available instruments, the ways they are used, the timelines and effectiveness</a:t>
            </a:r>
          </a:p>
        </p:txBody>
      </p:sp>
      <p:sp>
        <p:nvSpPr>
          <p:cNvPr id="6" name="Rectangle 5">
            <a:extLst>
              <a:ext uri="{FF2B5EF4-FFF2-40B4-BE49-F238E27FC236}">
                <a16:creationId xmlns:a16="http://schemas.microsoft.com/office/drawing/2014/main" id="{3B867BBA-A7A7-F84C-B403-7348B8834D1F}"/>
              </a:ext>
            </a:extLst>
          </p:cNvPr>
          <p:cNvSpPr/>
          <p:nvPr/>
        </p:nvSpPr>
        <p:spPr>
          <a:xfrm>
            <a:off x="4742625" y="1239945"/>
            <a:ext cx="4096575" cy="3071610"/>
          </a:xfrm>
          <a:prstGeom prst="rect">
            <a:avLst/>
          </a:prstGeom>
        </p:spPr>
        <p:txBody>
          <a:bodyPr wrap="square">
            <a:spAutoFit/>
          </a:bodyPr>
          <a:lstStyle/>
          <a:p>
            <a:pPr marL="342900" indent="-342900">
              <a:lnSpc>
                <a:spcPct val="80000"/>
              </a:lnSpc>
              <a:buFont typeface="Wingdings" pitchFamily="2" charset="2"/>
              <a:buChar char="ü"/>
            </a:pPr>
            <a:r>
              <a:rPr lang="en-GB" sz="2200" b="1" i="1" dirty="0"/>
              <a:t>Describe the efforts from international organisations </a:t>
            </a:r>
            <a:r>
              <a:rPr lang="en-GB" sz="2200" i="1" dirty="0"/>
              <a:t>regarding the implementation of new modalities of international cooperation</a:t>
            </a:r>
          </a:p>
          <a:p>
            <a:pPr marL="342900" indent="-342900">
              <a:lnSpc>
                <a:spcPct val="80000"/>
              </a:lnSpc>
              <a:buFont typeface="Wingdings" pitchFamily="2" charset="2"/>
              <a:buChar char="ü"/>
            </a:pPr>
            <a:endParaRPr lang="en-GB" sz="2200" b="1" i="1" dirty="0"/>
          </a:p>
          <a:p>
            <a:pPr marL="342900" indent="-342900">
              <a:lnSpc>
                <a:spcPct val="80000"/>
              </a:lnSpc>
              <a:buFont typeface="Wingdings" pitchFamily="2" charset="2"/>
              <a:buChar char="ü"/>
            </a:pPr>
            <a:r>
              <a:rPr lang="en-GB" sz="2200" b="1" i="1" dirty="0"/>
              <a:t>Discuss the Budapest Convention </a:t>
            </a:r>
            <a:r>
              <a:rPr lang="en-GB" sz="2200" i="1" dirty="0"/>
              <a:t>on Cybercrime - identify its general principles </a:t>
            </a:r>
          </a:p>
        </p:txBody>
      </p:sp>
      <p:pic>
        <p:nvPicPr>
          <p:cNvPr id="23" name="Graphic 22" descr="Bullseye outline">
            <a:extLst>
              <a:ext uri="{FF2B5EF4-FFF2-40B4-BE49-F238E27FC236}">
                <a16:creationId xmlns:a16="http://schemas.microsoft.com/office/drawing/2014/main" id="{BEE3543D-D3A7-4480-96B5-83307469DC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41856" y="4311555"/>
            <a:ext cx="2098112" cy="2098112"/>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14961"/>
            <a:ext cx="8897196" cy="4939814"/>
          </a:xfrm>
          <a:prstGeom prst="rect">
            <a:avLst/>
          </a:prstGeom>
        </p:spPr>
        <p:txBody>
          <a:bodyPr wrap="square">
            <a:spAutoFit/>
          </a:bodyPr>
          <a:lstStyle/>
          <a:p>
            <a:pPr marL="342900" indent="-342900">
              <a:buFont typeface="Wingdings" pitchFamily="2" charset="2"/>
              <a:buChar char="Ø"/>
              <a:defRPr/>
            </a:pPr>
            <a:r>
              <a:rPr lang="en-GB" altLang="en-US" sz="2100" b="1" dirty="0">
                <a:ea typeface="Verdana" panose="020B0604030504040204" pitchFamily="34" charset="0"/>
                <a:cs typeface="Arial" panose="020B0604020202020204" pitchFamily="34" charset="0"/>
              </a:rPr>
              <a:t>Requests for data must be actioned ASAP because</a:t>
            </a:r>
            <a:r>
              <a:rPr lang="en-GB" altLang="en-US" sz="2100" dirty="0">
                <a:ea typeface="Verdana" panose="020B0604030504040204" pitchFamily="34" charset="0"/>
                <a:cs typeface="Arial" panose="020B0604020202020204" pitchFamily="34" charset="0"/>
              </a:rPr>
              <a:t>:</a:t>
            </a:r>
          </a:p>
          <a:p>
            <a:pPr marL="342900" indent="-342900">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in some countries service providers only keep data as long as necessary for billing</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storing data costs money and may be charged</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eventually data are deleted as a business process</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some countries (e.g. UK, Serbia) require service providers to retain data for specified time, typically up to 12 months</a:t>
            </a:r>
          </a:p>
          <a:p>
            <a:pPr marL="342900" indent="-342900">
              <a:buFont typeface="Arial" panose="020B0604020202020204" pitchFamily="34" charset="0"/>
              <a:buChar char="•"/>
              <a:defRPr/>
            </a:pPr>
            <a:endParaRPr lang="en-GB" altLang="en-US" sz="21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defRPr/>
            </a:pPr>
            <a:r>
              <a:rPr lang="en-GB" altLang="en-US" sz="2100" dirty="0">
                <a:ea typeface="Verdana" panose="020B0604030504040204" pitchFamily="34" charset="0"/>
                <a:cs typeface="Arial" panose="020B0604020202020204" pitchFamily="34" charset="0"/>
              </a:rPr>
              <a:t>EU Data Retention Directive 2006 was ruled invalid in 2014 because indiscriminate measure and contravened privacy rights, although now is under criticism and possible reconsideration</a:t>
            </a:r>
          </a:p>
        </p:txBody>
      </p:sp>
    </p:spTree>
    <p:extLst>
      <p:ext uri="{BB962C8B-B14F-4D97-AF65-F5344CB8AC3E}">
        <p14:creationId xmlns:p14="http://schemas.microsoft.com/office/powerpoint/2010/main" val="118794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 of Time</a:t>
            </a:r>
          </a:p>
        </p:txBody>
      </p:sp>
      <p:sp>
        <p:nvSpPr>
          <p:cNvPr id="7" name="Rectangle 6">
            <a:extLst>
              <a:ext uri="{FF2B5EF4-FFF2-40B4-BE49-F238E27FC236}">
                <a16:creationId xmlns:a16="http://schemas.microsoft.com/office/drawing/2014/main" id="{1FCE5F71-B62F-4840-AD46-7690CB1F70D4}"/>
              </a:ext>
            </a:extLst>
          </p:cNvPr>
          <p:cNvSpPr/>
          <p:nvPr/>
        </p:nvSpPr>
        <p:spPr>
          <a:xfrm>
            <a:off x="112937" y="1218620"/>
            <a:ext cx="4332939" cy="4493538"/>
          </a:xfrm>
          <a:prstGeom prst="rect">
            <a:avLst/>
          </a:prstGeom>
        </p:spPr>
        <p:txBody>
          <a:bodyPr wrap="square">
            <a:spAutoFit/>
          </a:bodyPr>
          <a:lstStyle/>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International enquiries normally cross one or more time zones</a:t>
            </a:r>
          </a:p>
          <a:p>
            <a:pPr marL="342900" indent="-3429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Time on a device may not be synchronised with objective time so timestamps may be inaccurate. </a:t>
            </a: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IP Addresses may be static or dynamic</a:t>
            </a:r>
          </a:p>
          <a:p>
            <a:pPr marL="457200" indent="-457200">
              <a:buFont typeface="Wingdings" pitchFamily="2" charset="2"/>
              <a:buChar char="ü"/>
              <a:defRPr/>
            </a:pPr>
            <a:endParaRPr lang="en-GB" altLang="en-US" sz="2200" b="1"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6E648F3-B4F7-4E50-A345-96796FDD807D}"/>
              </a:ext>
            </a:extLst>
          </p:cNvPr>
          <p:cNvPicPr>
            <a:picLocks noChangeAspect="1"/>
          </p:cNvPicPr>
          <p:nvPr/>
        </p:nvPicPr>
        <p:blipFill>
          <a:blip r:embed="rId3"/>
          <a:stretch>
            <a:fillRect/>
          </a:stretch>
        </p:blipFill>
        <p:spPr>
          <a:xfrm>
            <a:off x="4183717" y="3094479"/>
            <a:ext cx="4847346" cy="3206113"/>
          </a:xfrm>
          <a:prstGeom prst="rect">
            <a:avLst/>
          </a:prstGeom>
        </p:spPr>
      </p:pic>
      <p:sp>
        <p:nvSpPr>
          <p:cNvPr id="21" name="Rectangle 20">
            <a:extLst>
              <a:ext uri="{FF2B5EF4-FFF2-40B4-BE49-F238E27FC236}">
                <a16:creationId xmlns:a16="http://schemas.microsoft.com/office/drawing/2014/main" id="{EC1B8CFB-0C09-4D40-844A-744346F885B7}"/>
              </a:ext>
            </a:extLst>
          </p:cNvPr>
          <p:cNvSpPr/>
          <p:nvPr/>
        </p:nvSpPr>
        <p:spPr>
          <a:xfrm>
            <a:off x="4409162" y="1218658"/>
            <a:ext cx="4621901" cy="769441"/>
          </a:xfrm>
          <a:prstGeom prst="rect">
            <a:avLst/>
          </a:prstGeom>
        </p:spPr>
        <p:txBody>
          <a:bodyPr wrap="square">
            <a:spAutoFit/>
          </a:bodyPr>
          <a:lstStyle/>
          <a:p>
            <a:pPr marL="457200" indent="-457200">
              <a:buFont typeface="Wingdings" pitchFamily="2" charset="2"/>
              <a:buChar char="ü"/>
              <a:defRPr/>
            </a:pPr>
            <a:r>
              <a:rPr lang="en-GB" altLang="en-US" sz="2200" b="1" dirty="0">
                <a:ea typeface="Verdana" panose="020B0604030504040204" pitchFamily="34" charset="0"/>
                <a:cs typeface="Arial" panose="020B0604020202020204" pitchFamily="34" charset="0"/>
              </a:rPr>
              <a:t>Response time of the foreign authority may vary</a:t>
            </a:r>
          </a:p>
        </p:txBody>
      </p:sp>
    </p:spTree>
    <p:extLst>
      <p:ext uri="{BB962C8B-B14F-4D97-AF65-F5344CB8AC3E}">
        <p14:creationId xmlns:p14="http://schemas.microsoft.com/office/powerpoint/2010/main" val="310501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 of Attribution</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8826545" cy="4493538"/>
          </a:xfrm>
          <a:prstGeom prst="rect">
            <a:avLst/>
          </a:prstGeom>
        </p:spPr>
        <p:txBody>
          <a:bodyPr wrap="square">
            <a:spAutoFit/>
          </a:bodyPr>
          <a:lstStyle/>
          <a:p>
            <a:pPr marL="342900" indent="-342900" algn="just">
              <a:buFont typeface="Wingdings" pitchFamily="2" charset="2"/>
              <a:buChar char="Ø"/>
              <a:defRPr/>
            </a:pPr>
            <a:r>
              <a:rPr lang="en-GB" altLang="en-US" sz="2200" b="1" dirty="0">
                <a:ea typeface="Verdana" panose="020B0604030504040204" pitchFamily="34" charset="0"/>
                <a:cs typeface="Arial" panose="020B0604020202020204" pitchFamily="34" charset="0"/>
              </a:rPr>
              <a:t>Need to tie suspect to a particular device </a:t>
            </a:r>
            <a:r>
              <a:rPr lang="en-GB" altLang="en-US" sz="2200" dirty="0">
                <a:ea typeface="Verdana" panose="020B0604030504040204" pitchFamily="34" charset="0"/>
                <a:cs typeface="Arial" panose="020B0604020202020204" pitchFamily="34" charset="0"/>
              </a:rPr>
              <a:t>at the relevant time to your court standard of proof (e.g. beyond a reasonable doubt)</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defRPr/>
            </a:pPr>
            <a:r>
              <a:rPr lang="en-GB" altLang="en-US" sz="2200" dirty="0">
                <a:ea typeface="Verdana" panose="020B0604030504040204" pitchFamily="34" charset="0"/>
                <a:cs typeface="Arial" panose="020B0604020202020204" pitchFamily="34" charset="0"/>
              </a:rPr>
              <a:t>Possible Internationally based sources:</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Web server logs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Personal log-in credentials used to access accounts (e.g. email, chat)</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Social media membership</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Type and nature of social media entries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Internet/Cloud service subscriptions</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Programs on personal device</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67507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000" b="1" dirty="0">
                <a:solidFill>
                  <a:srgbClr val="FFFFFF"/>
                </a:solidFill>
                <a:latin typeface="Georgia" panose="02040502050405020303" pitchFamily="18" charset="0"/>
              </a:rPr>
              <a:t>Challenge of Legal System and Applied Rules</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8801492" cy="4832092"/>
          </a:xfrm>
          <a:prstGeom prst="rect">
            <a:avLst/>
          </a:prstGeom>
        </p:spPr>
        <p:txBody>
          <a:bodyPr wrap="square">
            <a:spAutoFit/>
          </a:bodyPr>
          <a:lstStyle/>
          <a:p>
            <a:pPr marL="342900" indent="-342900">
              <a:buFont typeface="Wingdings" pitchFamily="2" charset="2"/>
              <a:buChar char="ü"/>
            </a:pPr>
            <a:r>
              <a:rPr lang="en-GB" altLang="en-US" sz="2200" b="1" dirty="0">
                <a:ea typeface="Verdana" panose="020B0604030504040204" pitchFamily="34" charset="0"/>
                <a:cs typeface="Arial" panose="020B0604020202020204" pitchFamily="34" charset="0"/>
              </a:rPr>
              <a:t>Legal System</a:t>
            </a:r>
            <a:r>
              <a:rPr lang="en-GB" altLang="en-US" sz="2200" dirty="0">
                <a:ea typeface="Verdana" panose="020B0604030504040204" pitchFamily="34" charset="0"/>
                <a:cs typeface="Arial" panose="020B0604020202020204" pitchFamily="34" charset="0"/>
              </a:rPr>
              <a:t>:</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Common law</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Civil Law</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Hybrid</a:t>
            </a:r>
          </a:p>
          <a:p>
            <a:pPr marL="914400" lvl="1" indent="-4572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Islamic law</a:t>
            </a:r>
          </a:p>
          <a:p>
            <a:pPr marL="914400" lvl="1" indent="-457200">
              <a:buFont typeface="Wingdings" panose="05000000000000000000" pitchFamily="2" charset="2"/>
              <a:buChar char="v"/>
            </a:pPr>
            <a:endParaRPr lang="en-GB"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en-GB" altLang="en-US" sz="2200" b="1" dirty="0">
                <a:ea typeface="Verdana" panose="020B0604030504040204" pitchFamily="34" charset="0"/>
                <a:cs typeface="Arial" panose="020B0604020202020204" pitchFamily="34" charset="0"/>
              </a:rPr>
              <a:t>Different powers &amp; functions same name</a:t>
            </a:r>
            <a:r>
              <a:rPr lang="en-GB" altLang="en-US" sz="2200" dirty="0">
                <a:ea typeface="Verdana" panose="020B0604030504040204" pitchFamily="34" charset="0"/>
                <a:cs typeface="Arial" panose="020B0604020202020204" pitchFamily="34" charset="0"/>
              </a:rPr>
              <a:t>:</a:t>
            </a:r>
          </a:p>
          <a:p>
            <a:pPr marL="982663"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Prosecutors/police</a:t>
            </a:r>
          </a:p>
          <a:p>
            <a:pPr marL="982663" lvl="1" indent="-342900">
              <a:buFont typeface="Wingdings" panose="05000000000000000000" pitchFamily="2" charset="2"/>
              <a:buChar char="v"/>
            </a:pPr>
            <a:endParaRPr lang="en-GB" altLang="en-US" sz="2200" dirty="0">
              <a:ea typeface="Verdana" panose="020B0604030504040204" pitchFamily="34" charset="0"/>
              <a:cs typeface="Arial" panose="020B0604020202020204" pitchFamily="34" charset="0"/>
            </a:endParaRPr>
          </a:p>
          <a:p>
            <a:pPr marL="342900" lvl="1" indent="-342900">
              <a:buFont typeface="Wingdings" pitchFamily="2" charset="2"/>
              <a:buChar char="ü"/>
            </a:pPr>
            <a:r>
              <a:rPr lang="en-GB" altLang="en-US" sz="2200" b="1" dirty="0">
                <a:ea typeface="Verdana" panose="020B0604030504040204" pitchFamily="34" charset="0"/>
                <a:cs typeface="Arial" panose="020B0604020202020204" pitchFamily="34" charset="0"/>
              </a:rPr>
              <a:t>Different codes of procedure</a:t>
            </a:r>
            <a:r>
              <a:rPr lang="en-GB" altLang="en-US" sz="2200" dirty="0">
                <a:ea typeface="Verdana" panose="020B0604030504040204" pitchFamily="34" charset="0"/>
                <a:cs typeface="Arial" panose="020B0604020202020204" pitchFamily="34" charset="0"/>
              </a:rPr>
              <a:t>:</a:t>
            </a:r>
          </a:p>
          <a:p>
            <a:pPr marL="896938"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Custody deadlines</a:t>
            </a:r>
          </a:p>
          <a:p>
            <a:pPr marL="896938"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Powers to enter, search and seize</a:t>
            </a:r>
          </a:p>
          <a:p>
            <a:pPr marL="896938" lvl="1" indent="-342900">
              <a:buFont typeface="Arial" panose="020B0604020202020204" pitchFamily="34" charset="0"/>
              <a:buChar char="•"/>
            </a:pPr>
            <a:r>
              <a:rPr lang="en-GB" altLang="en-US" sz="2200" dirty="0">
                <a:ea typeface="Verdana" panose="020B0604030504040204" pitchFamily="34" charset="0"/>
                <a:cs typeface="Arial" panose="020B0604020202020204" pitchFamily="34" charset="0"/>
              </a:rPr>
              <a:t>Surveillance powers (technical &amp; physical)</a:t>
            </a:r>
          </a:p>
          <a:p>
            <a:pPr algn="just">
              <a:defRPr/>
            </a:pPr>
            <a:endParaRPr lang="en-GB" alt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283863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000" b="1" dirty="0">
                <a:solidFill>
                  <a:srgbClr val="FFFFFF"/>
                </a:solidFill>
                <a:latin typeface="Georgia" panose="02040502050405020303" pitchFamily="18" charset="0"/>
              </a:rPr>
              <a:t>Challenges</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55942276"/>
              </p:ext>
            </p:extLst>
          </p:nvPr>
        </p:nvGraphicFramePr>
        <p:xfrm>
          <a:off x="177501" y="1215025"/>
          <a:ext cx="8715978" cy="5195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 name="Graphic 20" descr="Brain outline">
            <a:extLst>
              <a:ext uri="{FF2B5EF4-FFF2-40B4-BE49-F238E27FC236}">
                <a16:creationId xmlns:a16="http://schemas.microsoft.com/office/drawing/2014/main" id="{730F4653-160B-439A-B1A4-A5134A73AC9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634133">
            <a:off x="344609" y="3637179"/>
            <a:ext cx="2482147" cy="2482147"/>
          </a:xfrm>
          <a:prstGeom prst="rect">
            <a:avLst/>
          </a:prstGeom>
        </p:spPr>
      </p:pic>
    </p:spTree>
    <p:extLst>
      <p:ext uri="{BB962C8B-B14F-4D97-AF65-F5344CB8AC3E}">
        <p14:creationId xmlns:p14="http://schemas.microsoft.com/office/powerpoint/2010/main" val="2602601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 name="Graphic 19" descr="Questions outline">
            <a:extLst>
              <a:ext uri="{FF2B5EF4-FFF2-40B4-BE49-F238E27FC236}">
                <a16:creationId xmlns:a16="http://schemas.microsoft.com/office/drawing/2014/main" id="{D80C53B0-7253-44D3-9737-8E50CAEE0B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1" name="Title 50">
            <a:extLst>
              <a:ext uri="{FF2B5EF4-FFF2-40B4-BE49-F238E27FC236}">
                <a16:creationId xmlns:a16="http://schemas.microsoft.com/office/drawing/2014/main" id="{928830C6-72F3-41FD-AB48-BC0CAE385B2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761985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0" name="Title 19">
            <a:extLst>
              <a:ext uri="{FF2B5EF4-FFF2-40B4-BE49-F238E27FC236}">
                <a16:creationId xmlns:a16="http://schemas.microsoft.com/office/drawing/2014/main" id="{34763CD0-B262-4A79-9D50-EA51FA30CD72}"/>
              </a:ext>
            </a:extLst>
          </p:cNvPr>
          <p:cNvSpPr>
            <a:spLocks noGrp="1"/>
          </p:cNvSpPr>
          <p:nvPr>
            <p:ph type="ctrTitle"/>
          </p:nvPr>
        </p:nvSpPr>
        <p:spPr>
          <a:xfrm>
            <a:off x="685800" y="1122363"/>
            <a:ext cx="7772400" cy="4075938"/>
          </a:xfrm>
        </p:spPr>
        <p:txBody>
          <a:bodyPr>
            <a:normAutofit/>
          </a:bodyPr>
          <a:lstStyle/>
          <a:p>
            <a:pPr eaLnBrk="1" hangingPunct="1">
              <a:lnSpc>
                <a:spcPct val="80000"/>
              </a:lnSpc>
            </a:pPr>
            <a:r>
              <a:rPr lang="en-GB" sz="3500" b="1" dirty="0">
                <a:ea typeface="ＭＳ Ｐゴシック" charset="0"/>
                <a:cs typeface="ＭＳ Ｐゴシック" charset="0"/>
              </a:rPr>
              <a:t>Part Four</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200" b="1" dirty="0">
                <a:ea typeface="ＭＳ Ｐゴシック" charset="0"/>
                <a:cs typeface="ＭＳ Ｐゴシック" charset="0"/>
              </a:rPr>
              <a:t>Cooperation in f</a:t>
            </a:r>
            <a:r>
              <a:rPr lang="en-GB" sz="4200" b="1" dirty="0"/>
              <a:t>ormal, quasi-informal, informal and private sector capacity</a:t>
            </a:r>
            <a:endParaRPr lang="en-US" sz="4200" dirty="0"/>
          </a:p>
        </p:txBody>
      </p:sp>
    </p:spTree>
    <p:extLst>
      <p:ext uri="{BB962C8B-B14F-4D97-AF65-F5344CB8AC3E}">
        <p14:creationId xmlns:p14="http://schemas.microsoft.com/office/powerpoint/2010/main" val="2648040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1" name="Title 20">
            <a:extLst>
              <a:ext uri="{FF2B5EF4-FFF2-40B4-BE49-F238E27FC236}">
                <a16:creationId xmlns:a16="http://schemas.microsoft.com/office/drawing/2014/main" id="{38943124-2CCA-4ABA-A372-E3F7B6DD80DB}"/>
              </a:ext>
            </a:extLst>
          </p:cNvPr>
          <p:cNvSpPr>
            <a:spLocks noGrp="1"/>
          </p:cNvSpPr>
          <p:nvPr>
            <p:ph type="title"/>
          </p:nvPr>
        </p:nvSpPr>
        <p:spPr/>
        <p:txBody>
          <a:bodyPr>
            <a:normAutofit/>
          </a:bodyPr>
          <a:lstStyle/>
          <a:p>
            <a:r>
              <a:rPr lang="en-US" dirty="0"/>
              <a:t>Formal cooperation</a:t>
            </a:r>
          </a:p>
        </p:txBody>
      </p:sp>
      <p:sp>
        <p:nvSpPr>
          <p:cNvPr id="22" name="Content Placeholder 21">
            <a:extLst>
              <a:ext uri="{FF2B5EF4-FFF2-40B4-BE49-F238E27FC236}">
                <a16:creationId xmlns:a16="http://schemas.microsoft.com/office/drawing/2014/main" id="{EA8BFADF-B087-4002-AB75-936211B8A86B}"/>
              </a:ext>
            </a:extLst>
          </p:cNvPr>
          <p:cNvSpPr>
            <a:spLocks noGrp="1"/>
          </p:cNvSpPr>
          <p:nvPr>
            <p:ph sz="half" idx="1"/>
          </p:nvPr>
        </p:nvSpPr>
        <p:spPr/>
        <p:txBody>
          <a:bodyPr>
            <a:normAutofit fontScale="92500" lnSpcReduction="20000"/>
          </a:bodyPr>
          <a:lstStyle/>
          <a:p>
            <a:pPr marL="0" indent="0">
              <a:lnSpc>
                <a:spcPct val="120000"/>
              </a:lnSpc>
              <a:buNone/>
            </a:pPr>
            <a:r>
              <a:rPr lang="en-US" b="1" dirty="0"/>
              <a:t>Positive aspects:</a:t>
            </a:r>
          </a:p>
          <a:p>
            <a:pPr>
              <a:lnSpc>
                <a:spcPct val="120000"/>
              </a:lnSpc>
            </a:pPr>
            <a:r>
              <a:rPr lang="en-US" dirty="0"/>
              <a:t>Admissible evidence</a:t>
            </a:r>
          </a:p>
          <a:p>
            <a:pPr>
              <a:lnSpc>
                <a:spcPct val="120000"/>
              </a:lnSpc>
            </a:pPr>
            <a:r>
              <a:rPr lang="en-US" dirty="0"/>
              <a:t>Chain of custody secured</a:t>
            </a:r>
          </a:p>
          <a:p>
            <a:pPr>
              <a:lnSpc>
                <a:spcPct val="120000"/>
              </a:lnSpc>
            </a:pPr>
            <a:r>
              <a:rPr lang="en-US" dirty="0"/>
              <a:t>Standards verifiable</a:t>
            </a:r>
          </a:p>
          <a:p>
            <a:pPr>
              <a:lnSpc>
                <a:spcPct val="120000"/>
              </a:lnSpc>
            </a:pPr>
            <a:r>
              <a:rPr lang="en-US" dirty="0"/>
              <a:t>Can use to justify further action</a:t>
            </a:r>
          </a:p>
          <a:p>
            <a:pPr>
              <a:lnSpc>
                <a:spcPct val="120000"/>
              </a:lnSpc>
            </a:pPr>
            <a:r>
              <a:rPr lang="en-US" dirty="0"/>
              <a:t>Clear accountability</a:t>
            </a:r>
          </a:p>
          <a:p>
            <a:pPr marL="0" indent="0">
              <a:lnSpc>
                <a:spcPct val="120000"/>
              </a:lnSpc>
              <a:buNone/>
            </a:pPr>
            <a:endParaRPr lang="en-US" dirty="0"/>
          </a:p>
          <a:p>
            <a:pPr marL="0" indent="0">
              <a:lnSpc>
                <a:spcPct val="120000"/>
              </a:lnSpc>
              <a:buNone/>
            </a:pPr>
            <a:endParaRPr lang="en-US" dirty="0"/>
          </a:p>
          <a:p>
            <a:pPr marL="0" indent="0">
              <a:lnSpc>
                <a:spcPct val="120000"/>
              </a:lnSpc>
              <a:buNone/>
            </a:pPr>
            <a:endParaRPr lang="en-US" dirty="0"/>
          </a:p>
        </p:txBody>
      </p:sp>
      <p:sp>
        <p:nvSpPr>
          <p:cNvPr id="23" name="Content Placeholder 22">
            <a:extLst>
              <a:ext uri="{FF2B5EF4-FFF2-40B4-BE49-F238E27FC236}">
                <a16:creationId xmlns:a16="http://schemas.microsoft.com/office/drawing/2014/main" id="{04142EFC-CBC9-45DC-9F52-D11144F19E24}"/>
              </a:ext>
            </a:extLst>
          </p:cNvPr>
          <p:cNvSpPr>
            <a:spLocks noGrp="1"/>
          </p:cNvSpPr>
          <p:nvPr>
            <p:ph sz="half" idx="2"/>
          </p:nvPr>
        </p:nvSpPr>
        <p:spPr/>
        <p:txBody>
          <a:bodyPr>
            <a:normAutofit fontScale="92500" lnSpcReduction="20000"/>
          </a:bodyPr>
          <a:lstStyle/>
          <a:p>
            <a:pPr marL="0" indent="0">
              <a:lnSpc>
                <a:spcPct val="120000"/>
              </a:lnSpc>
              <a:buNone/>
            </a:pPr>
            <a:r>
              <a:rPr lang="en-US" b="1" dirty="0"/>
              <a:t>Negative aspects:</a:t>
            </a:r>
          </a:p>
          <a:p>
            <a:pPr>
              <a:lnSpc>
                <a:spcPct val="120000"/>
              </a:lnSpc>
            </a:pPr>
            <a:r>
              <a:rPr lang="en-US" dirty="0"/>
              <a:t>Can be slow (cumbersome)</a:t>
            </a:r>
          </a:p>
          <a:p>
            <a:pPr lvl="1">
              <a:lnSpc>
                <a:spcPct val="120000"/>
              </a:lnSpc>
            </a:pPr>
            <a:r>
              <a:rPr lang="en-US" dirty="0"/>
              <a:t>Within Budapest Convention parties average response time 6 – 24 months</a:t>
            </a:r>
          </a:p>
          <a:p>
            <a:pPr>
              <a:lnSpc>
                <a:spcPct val="120000"/>
              </a:lnSpc>
            </a:pPr>
            <a:r>
              <a:rPr lang="en-US" dirty="0"/>
              <a:t>Data may have been deleted</a:t>
            </a:r>
          </a:p>
          <a:p>
            <a:pPr>
              <a:lnSpc>
                <a:spcPct val="120000"/>
              </a:lnSpc>
            </a:pPr>
            <a:r>
              <a:rPr lang="en-US" dirty="0"/>
              <a:t>Can depend on the individual</a:t>
            </a:r>
          </a:p>
          <a:p>
            <a:pPr>
              <a:lnSpc>
                <a:spcPct val="120000"/>
              </a:lnSpc>
            </a:pPr>
            <a:r>
              <a:rPr lang="en-US" dirty="0"/>
              <a:t>Can be bureaucratic</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258259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4">
            <a:extLst>
              <a:ext uri="{FF2B5EF4-FFF2-40B4-BE49-F238E27FC236}">
                <a16:creationId xmlns:a16="http://schemas.microsoft.com/office/drawing/2014/main" id="{465243BA-3C9F-44D5-938F-E621552351AB}"/>
              </a:ext>
            </a:extLst>
          </p:cNvPr>
          <p:cNvPicPr>
            <a:picLocks noChangeAspect="1"/>
          </p:cNvPicPr>
          <p:nvPr/>
        </p:nvPicPr>
        <p:blipFill>
          <a:blip r:embed="rId3"/>
          <a:stretch>
            <a:fillRect/>
          </a:stretch>
        </p:blipFill>
        <p:spPr>
          <a:xfrm>
            <a:off x="5242925" y="3518314"/>
            <a:ext cx="2658649" cy="2658649"/>
          </a:xfrm>
          <a:prstGeom prst="rect">
            <a:avLst/>
          </a:prstGeom>
        </p:spPr>
      </p:pic>
      <p:sp>
        <p:nvSpPr>
          <p:cNvPr id="21" name="Title 20">
            <a:extLst>
              <a:ext uri="{FF2B5EF4-FFF2-40B4-BE49-F238E27FC236}">
                <a16:creationId xmlns:a16="http://schemas.microsoft.com/office/drawing/2014/main" id="{2147AFFD-B0D6-4946-8828-532CD0907C8B}"/>
              </a:ext>
            </a:extLst>
          </p:cNvPr>
          <p:cNvSpPr>
            <a:spLocks noGrp="1"/>
          </p:cNvSpPr>
          <p:nvPr>
            <p:ph type="title"/>
          </p:nvPr>
        </p:nvSpPr>
        <p:spPr/>
        <p:txBody>
          <a:bodyPr>
            <a:normAutofit/>
          </a:bodyPr>
          <a:lstStyle/>
          <a:p>
            <a:r>
              <a:rPr lang="en-US" dirty="0"/>
              <a:t>Quasi-informal cooperation</a:t>
            </a:r>
          </a:p>
        </p:txBody>
      </p:sp>
      <p:sp>
        <p:nvSpPr>
          <p:cNvPr id="22" name="Content Placeholder 21">
            <a:extLst>
              <a:ext uri="{FF2B5EF4-FFF2-40B4-BE49-F238E27FC236}">
                <a16:creationId xmlns:a16="http://schemas.microsoft.com/office/drawing/2014/main" id="{438F6E1F-33FA-4EE9-AE05-3E9D0ADE0E71}"/>
              </a:ext>
            </a:extLst>
          </p:cNvPr>
          <p:cNvSpPr>
            <a:spLocks noGrp="1"/>
          </p:cNvSpPr>
          <p:nvPr>
            <p:ph sz="half" idx="1"/>
          </p:nvPr>
        </p:nvSpPr>
        <p:spPr/>
        <p:txBody>
          <a:bodyPr>
            <a:normAutofit fontScale="92500" lnSpcReduction="10000"/>
          </a:bodyPr>
          <a:lstStyle/>
          <a:p>
            <a:pPr marL="0" indent="0">
              <a:buNone/>
            </a:pPr>
            <a:r>
              <a:rPr lang="en-US" b="1" dirty="0"/>
              <a:t>Positive aspects:</a:t>
            </a:r>
          </a:p>
          <a:p>
            <a:pPr lvl="1"/>
            <a:r>
              <a:rPr lang="en-US" dirty="0"/>
              <a:t>formal channels of communication and cooperation established by bilateral or multilateral treaties (e.g. Interpol, Europol) can be used for the exchange and/or acquisition of information or even evidence without formal requests</a:t>
            </a:r>
          </a:p>
          <a:p>
            <a:pPr lvl="1"/>
            <a:r>
              <a:rPr lang="en-US" dirty="0"/>
              <a:t>speed of the acquisition</a:t>
            </a:r>
          </a:p>
          <a:p>
            <a:endParaRPr lang="en-US" dirty="0"/>
          </a:p>
          <a:p>
            <a:endParaRPr lang="en-US" dirty="0"/>
          </a:p>
          <a:p>
            <a:endParaRPr lang="en-US" dirty="0"/>
          </a:p>
          <a:p>
            <a:endParaRPr lang="en-US" dirty="0"/>
          </a:p>
        </p:txBody>
      </p:sp>
      <p:sp>
        <p:nvSpPr>
          <p:cNvPr id="23" name="Content Placeholder 22">
            <a:extLst>
              <a:ext uri="{FF2B5EF4-FFF2-40B4-BE49-F238E27FC236}">
                <a16:creationId xmlns:a16="http://schemas.microsoft.com/office/drawing/2014/main" id="{16F8F90A-8A80-4E34-9E6A-ECF4326A9996}"/>
              </a:ext>
            </a:extLst>
          </p:cNvPr>
          <p:cNvSpPr>
            <a:spLocks noGrp="1"/>
          </p:cNvSpPr>
          <p:nvPr>
            <p:ph sz="half" idx="2"/>
          </p:nvPr>
        </p:nvSpPr>
        <p:spPr>
          <a:xfrm>
            <a:off x="4629149" y="2114549"/>
            <a:ext cx="4026335" cy="4062414"/>
          </a:xfrm>
        </p:spPr>
        <p:txBody>
          <a:bodyPr>
            <a:normAutofit fontScale="92500" lnSpcReduction="10000"/>
          </a:bodyPr>
          <a:lstStyle/>
          <a:p>
            <a:pPr marL="0" indent="0">
              <a:buNone/>
            </a:pPr>
            <a:r>
              <a:rPr lang="en-US" b="1" dirty="0"/>
              <a:t>Negative aspects:</a:t>
            </a:r>
          </a:p>
          <a:p>
            <a:r>
              <a:rPr lang="en-US" dirty="0"/>
              <a:t>question of the admissibility of the evidence</a:t>
            </a:r>
          </a:p>
          <a:p>
            <a:endParaRPr lang="en-US" dirty="0"/>
          </a:p>
        </p:txBody>
      </p:sp>
    </p:spTree>
    <p:extLst>
      <p:ext uri="{BB962C8B-B14F-4D97-AF65-F5344CB8AC3E}">
        <p14:creationId xmlns:p14="http://schemas.microsoft.com/office/powerpoint/2010/main" val="925850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descr="A close up of a card&#10;&#10;Description automatically generated">
            <a:extLst>
              <a:ext uri="{FF2B5EF4-FFF2-40B4-BE49-F238E27FC236}">
                <a16:creationId xmlns:a16="http://schemas.microsoft.com/office/drawing/2014/main" id="{E74B37D4-DCA7-4425-89D9-99A378435032}"/>
              </a:ext>
            </a:extLst>
          </p:cNvPr>
          <p:cNvPicPr>
            <a:picLocks noChangeAspect="1"/>
          </p:cNvPicPr>
          <p:nvPr/>
        </p:nvPicPr>
        <p:blipFill>
          <a:blip r:embed="rId3"/>
          <a:stretch>
            <a:fillRect/>
          </a:stretch>
        </p:blipFill>
        <p:spPr>
          <a:xfrm>
            <a:off x="1586468" y="4989724"/>
            <a:ext cx="1970563" cy="1312888"/>
          </a:xfrm>
          <a:prstGeom prst="rect">
            <a:avLst/>
          </a:prstGeom>
        </p:spPr>
      </p:pic>
      <p:sp>
        <p:nvSpPr>
          <p:cNvPr id="21" name="Title 20">
            <a:extLst>
              <a:ext uri="{FF2B5EF4-FFF2-40B4-BE49-F238E27FC236}">
                <a16:creationId xmlns:a16="http://schemas.microsoft.com/office/drawing/2014/main" id="{50AD79E2-50AE-4917-8800-37BFD9F6E55E}"/>
              </a:ext>
            </a:extLst>
          </p:cNvPr>
          <p:cNvSpPr>
            <a:spLocks noGrp="1"/>
          </p:cNvSpPr>
          <p:nvPr>
            <p:ph type="title"/>
          </p:nvPr>
        </p:nvSpPr>
        <p:spPr/>
        <p:txBody>
          <a:bodyPr>
            <a:normAutofit/>
          </a:bodyPr>
          <a:lstStyle/>
          <a:p>
            <a:r>
              <a:rPr lang="en-US" dirty="0"/>
              <a:t>Informal cooperation</a:t>
            </a:r>
          </a:p>
        </p:txBody>
      </p:sp>
      <p:sp>
        <p:nvSpPr>
          <p:cNvPr id="22" name="Content Placeholder 21">
            <a:extLst>
              <a:ext uri="{FF2B5EF4-FFF2-40B4-BE49-F238E27FC236}">
                <a16:creationId xmlns:a16="http://schemas.microsoft.com/office/drawing/2014/main" id="{AE374A85-59A9-4D2C-BF0D-249451D90973}"/>
              </a:ext>
            </a:extLst>
          </p:cNvPr>
          <p:cNvSpPr>
            <a:spLocks noGrp="1"/>
          </p:cNvSpPr>
          <p:nvPr>
            <p:ph sz="half" idx="1"/>
          </p:nvPr>
        </p:nvSpPr>
        <p:spPr>
          <a:xfrm>
            <a:off x="628650" y="2114550"/>
            <a:ext cx="3886200" cy="3108804"/>
          </a:xfrm>
        </p:spPr>
        <p:txBody>
          <a:bodyPr>
            <a:normAutofit/>
          </a:bodyPr>
          <a:lstStyle/>
          <a:p>
            <a:pPr marL="0" indent="0">
              <a:buNone/>
            </a:pPr>
            <a:r>
              <a:rPr lang="en-US" b="1" dirty="0"/>
              <a:t>Positive aspects:</a:t>
            </a:r>
          </a:p>
          <a:p>
            <a:r>
              <a:rPr lang="en-US" dirty="0"/>
              <a:t>Can be quick</a:t>
            </a:r>
          </a:p>
          <a:p>
            <a:r>
              <a:rPr lang="en-US" dirty="0"/>
              <a:t>Can try to preserve data otherwise deleted</a:t>
            </a:r>
          </a:p>
          <a:p>
            <a:r>
              <a:rPr lang="en-US" dirty="0"/>
              <a:t>Can be less bureaucratic</a:t>
            </a:r>
          </a:p>
          <a:p>
            <a:r>
              <a:rPr lang="en-US" dirty="0"/>
              <a:t>Easier can ‘promote’ further co-operation</a:t>
            </a:r>
          </a:p>
        </p:txBody>
      </p:sp>
      <p:sp>
        <p:nvSpPr>
          <p:cNvPr id="23" name="Content Placeholder 22">
            <a:extLst>
              <a:ext uri="{FF2B5EF4-FFF2-40B4-BE49-F238E27FC236}">
                <a16:creationId xmlns:a16="http://schemas.microsoft.com/office/drawing/2014/main" id="{F715248E-B49E-42AB-A797-546C83CF6975}"/>
              </a:ext>
            </a:extLst>
          </p:cNvPr>
          <p:cNvSpPr>
            <a:spLocks noGrp="1"/>
          </p:cNvSpPr>
          <p:nvPr>
            <p:ph sz="half" idx="2"/>
          </p:nvPr>
        </p:nvSpPr>
        <p:spPr/>
        <p:txBody>
          <a:bodyPr>
            <a:normAutofit/>
          </a:bodyPr>
          <a:lstStyle/>
          <a:p>
            <a:pPr marL="0" indent="0">
              <a:buNone/>
            </a:pPr>
            <a:r>
              <a:rPr lang="en-US" b="1" dirty="0"/>
              <a:t>Negative aspects:</a:t>
            </a:r>
          </a:p>
          <a:p>
            <a:r>
              <a:rPr lang="en-US" dirty="0"/>
              <a:t>Admissibility problems (Intelligence is not evidence)</a:t>
            </a:r>
          </a:p>
          <a:p>
            <a:r>
              <a:rPr lang="en-US" dirty="0"/>
              <a:t>Chain of custody questions</a:t>
            </a:r>
          </a:p>
          <a:p>
            <a:r>
              <a:rPr lang="en-US" dirty="0"/>
              <a:t>Accountability unclear</a:t>
            </a:r>
          </a:p>
          <a:p>
            <a:r>
              <a:rPr lang="en-US" dirty="0"/>
              <a:t>Relies on personal networks &amp; relationships</a:t>
            </a:r>
          </a:p>
          <a:p>
            <a:endParaRPr lang="en-US" dirty="0"/>
          </a:p>
        </p:txBody>
      </p:sp>
    </p:spTree>
    <p:extLst>
      <p:ext uri="{BB962C8B-B14F-4D97-AF65-F5344CB8AC3E}">
        <p14:creationId xmlns:p14="http://schemas.microsoft.com/office/powerpoint/2010/main" val="3149148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0" name="Title 19">
            <a:extLst>
              <a:ext uri="{FF2B5EF4-FFF2-40B4-BE49-F238E27FC236}">
                <a16:creationId xmlns:a16="http://schemas.microsoft.com/office/drawing/2014/main" id="{E8040FE8-ED40-4487-ACD0-817FD419C38C}"/>
              </a:ext>
            </a:extLst>
          </p:cNvPr>
          <p:cNvSpPr>
            <a:spLocks noGrp="1"/>
          </p:cNvSpPr>
          <p:nvPr>
            <p:ph type="ctrTitle"/>
          </p:nvPr>
        </p:nvSpPr>
        <p:spPr>
          <a:xfrm>
            <a:off x="685800" y="1122362"/>
            <a:ext cx="7772400" cy="4551927"/>
          </a:xfrm>
        </p:spPr>
        <p:txBody>
          <a:bodyPr>
            <a:normAutofit fontScale="90000"/>
          </a:bodyPr>
          <a:lstStyle/>
          <a:p>
            <a:pPr eaLnBrk="1" hangingPunct="1">
              <a:lnSpc>
                <a:spcPct val="80000"/>
              </a:lnSpc>
            </a:pPr>
            <a:r>
              <a:rPr lang="en-GB" sz="3900" b="1" dirty="0">
                <a:ea typeface="ＭＳ Ｐゴシック" charset="0"/>
                <a:cs typeface="ＭＳ Ｐゴシック" charset="0"/>
              </a:rPr>
              <a:t>Part One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ea typeface="ＭＳ Ｐゴシック" charset="0"/>
                <a:cs typeface="ＭＳ Ｐゴシック" charset="0"/>
              </a:rPr>
              <a:t>Refresher on the International Dimension and Response to Cybercrime</a:t>
            </a:r>
            <a:br>
              <a:rPr lang="en-GB" sz="4800" dirty="0"/>
            </a:br>
            <a:endParaRPr lang="en-US"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5" name="Picture 4">
            <a:extLst>
              <a:ext uri="{FF2B5EF4-FFF2-40B4-BE49-F238E27FC236}">
                <a16:creationId xmlns:a16="http://schemas.microsoft.com/office/drawing/2014/main" id="{CEC3FD27-8D15-409D-8613-F93965B87508}"/>
              </a:ext>
            </a:extLst>
          </p:cNvPr>
          <p:cNvPicPr>
            <a:picLocks noChangeAspect="1"/>
          </p:cNvPicPr>
          <p:nvPr/>
        </p:nvPicPr>
        <p:blipFill>
          <a:blip r:embed="rId3"/>
          <a:stretch>
            <a:fillRect/>
          </a:stretch>
        </p:blipFill>
        <p:spPr>
          <a:xfrm>
            <a:off x="4629150" y="4564705"/>
            <a:ext cx="4014544" cy="1716577"/>
          </a:xfrm>
          <a:prstGeom prst="rect">
            <a:avLst/>
          </a:prstGeom>
        </p:spPr>
      </p:pic>
      <p:sp>
        <p:nvSpPr>
          <p:cNvPr id="21" name="Title 20">
            <a:extLst>
              <a:ext uri="{FF2B5EF4-FFF2-40B4-BE49-F238E27FC236}">
                <a16:creationId xmlns:a16="http://schemas.microsoft.com/office/drawing/2014/main" id="{AFE65B24-388E-4110-BF65-9DDB2B4714F4}"/>
              </a:ext>
            </a:extLst>
          </p:cNvPr>
          <p:cNvSpPr>
            <a:spLocks noGrp="1"/>
          </p:cNvSpPr>
          <p:nvPr>
            <p:ph type="title"/>
          </p:nvPr>
        </p:nvSpPr>
        <p:spPr/>
        <p:txBody>
          <a:bodyPr>
            <a:normAutofit/>
          </a:bodyPr>
          <a:lstStyle/>
          <a:p>
            <a:r>
              <a:rPr lang="en-US" dirty="0"/>
              <a:t>Private sector cooperation</a:t>
            </a:r>
          </a:p>
        </p:txBody>
      </p:sp>
      <p:sp>
        <p:nvSpPr>
          <p:cNvPr id="22" name="Content Placeholder 21">
            <a:extLst>
              <a:ext uri="{FF2B5EF4-FFF2-40B4-BE49-F238E27FC236}">
                <a16:creationId xmlns:a16="http://schemas.microsoft.com/office/drawing/2014/main" id="{1FE653BD-6F5C-4701-896E-732972A54EC1}"/>
              </a:ext>
            </a:extLst>
          </p:cNvPr>
          <p:cNvSpPr>
            <a:spLocks noGrp="1"/>
          </p:cNvSpPr>
          <p:nvPr>
            <p:ph sz="half" idx="1"/>
          </p:nvPr>
        </p:nvSpPr>
        <p:spPr/>
        <p:txBody>
          <a:bodyPr>
            <a:normAutofit fontScale="70000" lnSpcReduction="20000"/>
          </a:bodyPr>
          <a:lstStyle/>
          <a:p>
            <a:pPr marL="0" indent="0">
              <a:buNone/>
            </a:pPr>
            <a:r>
              <a:rPr lang="en-US" b="1" dirty="0"/>
              <a:t>Positive aspects:</a:t>
            </a:r>
          </a:p>
          <a:p>
            <a:pPr>
              <a:lnSpc>
                <a:spcPct val="120000"/>
              </a:lnSpc>
            </a:pPr>
            <a:r>
              <a:rPr lang="en-US" dirty="0"/>
              <a:t>Direct cooperation with ISPs in foreign jurisdictions, practice widespread amongst states – includes cooperation where ISP has representation in state concerned, </a:t>
            </a:r>
          </a:p>
          <a:p>
            <a:pPr>
              <a:lnSpc>
                <a:spcPct val="120000"/>
              </a:lnSpc>
            </a:pPr>
            <a:r>
              <a:rPr lang="en-US" dirty="0"/>
              <a:t>some LE authorities have agreements with foreign ISPS,</a:t>
            </a:r>
          </a:p>
          <a:p>
            <a:pPr>
              <a:lnSpc>
                <a:spcPct val="120000"/>
              </a:lnSpc>
            </a:pPr>
            <a:r>
              <a:rPr lang="en-US" dirty="0"/>
              <a:t>experience of states is that ISPs respond positively (US providers disclose subscriber data and traffic data), depends on certain conditions being met including “lawfulness” of request</a:t>
            </a:r>
          </a:p>
          <a:p>
            <a:pPr marL="0" indent="0">
              <a:buNone/>
            </a:pPr>
            <a:endParaRPr lang="en-US" dirty="0"/>
          </a:p>
        </p:txBody>
      </p:sp>
      <p:sp>
        <p:nvSpPr>
          <p:cNvPr id="23" name="Content Placeholder 22">
            <a:extLst>
              <a:ext uri="{FF2B5EF4-FFF2-40B4-BE49-F238E27FC236}">
                <a16:creationId xmlns:a16="http://schemas.microsoft.com/office/drawing/2014/main" id="{D6A875BF-7BF2-4BF6-B65D-8104B38E2F22}"/>
              </a:ext>
            </a:extLst>
          </p:cNvPr>
          <p:cNvSpPr>
            <a:spLocks noGrp="1"/>
          </p:cNvSpPr>
          <p:nvPr>
            <p:ph sz="half" idx="2"/>
          </p:nvPr>
        </p:nvSpPr>
        <p:spPr/>
        <p:txBody>
          <a:bodyPr>
            <a:normAutofit fontScale="70000" lnSpcReduction="20000"/>
          </a:bodyPr>
          <a:lstStyle/>
          <a:p>
            <a:pPr marL="0" indent="0">
              <a:buNone/>
            </a:pPr>
            <a:r>
              <a:rPr lang="en-US" b="1" dirty="0"/>
              <a:t>Negative aspects:</a:t>
            </a:r>
          </a:p>
          <a:p>
            <a:pPr>
              <a:lnSpc>
                <a:spcPct val="120000"/>
              </a:lnSpc>
            </a:pPr>
            <a:r>
              <a:rPr lang="en-US" dirty="0"/>
              <a:t>Voluntary cooperation can be rejected and directed towards regular MLA procedure</a:t>
            </a:r>
          </a:p>
          <a:p>
            <a:pPr>
              <a:lnSpc>
                <a:spcPct val="120000"/>
              </a:lnSpc>
            </a:pPr>
            <a:r>
              <a:rPr lang="en-US" dirty="0"/>
              <a:t>some ISPs have procedures in place to respond to emergency requests but sometimes such information cannot be used as evidence</a:t>
            </a:r>
          </a:p>
          <a:p>
            <a:endParaRPr lang="en-US" dirty="0"/>
          </a:p>
        </p:txBody>
      </p:sp>
    </p:spTree>
    <p:extLst>
      <p:ext uri="{BB962C8B-B14F-4D97-AF65-F5344CB8AC3E}">
        <p14:creationId xmlns:p14="http://schemas.microsoft.com/office/powerpoint/2010/main" val="39265552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 name="Graphic 19" descr="Questions outline">
            <a:extLst>
              <a:ext uri="{FF2B5EF4-FFF2-40B4-BE49-F238E27FC236}">
                <a16:creationId xmlns:a16="http://schemas.microsoft.com/office/drawing/2014/main" id="{604C4BC4-87B4-4097-BA01-DAE9D06231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1" name="Title 50">
            <a:extLst>
              <a:ext uri="{FF2B5EF4-FFF2-40B4-BE49-F238E27FC236}">
                <a16:creationId xmlns:a16="http://schemas.microsoft.com/office/drawing/2014/main" id="{CADD59DA-80B0-47F3-8BBD-28393FD8C34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826700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0" name="Title 19">
            <a:extLst>
              <a:ext uri="{FF2B5EF4-FFF2-40B4-BE49-F238E27FC236}">
                <a16:creationId xmlns:a16="http://schemas.microsoft.com/office/drawing/2014/main" id="{19E5945D-0E21-4158-8324-858F5DE69362}"/>
              </a:ext>
            </a:extLst>
          </p:cNvPr>
          <p:cNvSpPr>
            <a:spLocks noGrp="1"/>
          </p:cNvSpPr>
          <p:nvPr>
            <p:ph type="ctrTitle"/>
          </p:nvPr>
        </p:nvSpPr>
        <p:spPr>
          <a:xfrm>
            <a:off x="685800" y="1122362"/>
            <a:ext cx="7772400" cy="3537319"/>
          </a:xfrm>
        </p:spPr>
        <p:txBody>
          <a:bodyPr>
            <a:normAutofit/>
          </a:bodyPr>
          <a:lstStyle/>
          <a:p>
            <a:pPr eaLnBrk="1" hangingPunct="1">
              <a:lnSpc>
                <a:spcPct val="80000"/>
              </a:lnSpc>
            </a:pPr>
            <a:r>
              <a:rPr lang="en-GB" sz="3500" b="1" dirty="0">
                <a:ea typeface="ＭＳ Ｐゴシック" charset="0"/>
                <a:cs typeface="ＭＳ Ｐゴシック" charset="0"/>
              </a:rPr>
              <a:t>Part </a:t>
            </a:r>
            <a:r>
              <a:rPr lang="sr-Latn-RS" sz="3500" b="1" dirty="0">
                <a:ea typeface="ＭＳ Ｐゴシック" charset="0"/>
                <a:cs typeface="ＭＳ Ｐゴシック" charset="0"/>
              </a:rPr>
              <a:t>Five</a:t>
            </a:r>
            <a:br>
              <a:rPr lang="en-GB" sz="4800" b="1" dirty="0">
                <a:ea typeface="ＭＳ Ｐゴシック" charset="0"/>
                <a:cs typeface="ＭＳ Ｐゴシック" charset="0"/>
              </a:rPr>
            </a:br>
            <a:br>
              <a:rPr lang="en-GB" sz="4800" b="1" dirty="0">
                <a:ea typeface="ＭＳ Ｐゴシック" charset="0"/>
              </a:rPr>
            </a:br>
            <a:r>
              <a:rPr lang="en-GB" sz="4800" b="1" dirty="0">
                <a:ea typeface="ＭＳ Ｐゴシック" charset="0"/>
              </a:rPr>
              <a:t>Summary</a:t>
            </a:r>
            <a:endParaRPr lang="en-US" dirty="0"/>
          </a:p>
        </p:txBody>
      </p:sp>
    </p:spTree>
    <p:extLst>
      <p:ext uri="{BB962C8B-B14F-4D97-AF65-F5344CB8AC3E}">
        <p14:creationId xmlns:p14="http://schemas.microsoft.com/office/powerpoint/2010/main" val="4167691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Summary</a:t>
            </a:r>
            <a:endParaRPr lang="en-GB" sz="30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239945"/>
            <a:ext cx="4677508" cy="4967514"/>
          </a:xfrm>
          <a:prstGeom prst="rect">
            <a:avLst/>
          </a:prstGeom>
        </p:spPr>
        <p:txBody>
          <a:bodyPr wrap="square">
            <a:spAutoFit/>
          </a:bodyPr>
          <a:lstStyle/>
          <a:p>
            <a:pPr marL="342900" indent="-342900">
              <a:lnSpc>
                <a:spcPct val="80000"/>
              </a:lnSpc>
              <a:buFont typeface="Wingdings" pitchFamily="2" charset="2"/>
              <a:buChar char="ü"/>
            </a:pPr>
            <a:r>
              <a:rPr lang="en-GB" sz="2200" i="1" dirty="0"/>
              <a:t>Recognise the global dimension of Internet and the international dimension of cybercrime</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Explain the importance of international cooperation and recognise the available instruments for international cooperation in the field of cybercrime</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Identify the need of very fast and efficient channels for international cooperation and the available instruments, the ways they are used, the timelines and effectiveness</a:t>
            </a:r>
          </a:p>
          <a:p>
            <a:pPr marL="342900" indent="-342900" eaLnBrk="1" hangingPunct="1">
              <a:lnSpc>
                <a:spcPct val="80000"/>
              </a:lnSpc>
              <a:buFont typeface="Arial" panose="020B0604020202020204" pitchFamily="34" charset="0"/>
              <a:buChar char="•"/>
            </a:pPr>
            <a:endParaRPr lang="en-GB" sz="2200" dirty="0"/>
          </a:p>
        </p:txBody>
      </p:sp>
      <p:sp>
        <p:nvSpPr>
          <p:cNvPr id="6" name="Rectangle 5">
            <a:extLst>
              <a:ext uri="{FF2B5EF4-FFF2-40B4-BE49-F238E27FC236}">
                <a16:creationId xmlns:a16="http://schemas.microsoft.com/office/drawing/2014/main" id="{3B867BBA-A7A7-F84C-B403-7348B8834D1F}"/>
              </a:ext>
            </a:extLst>
          </p:cNvPr>
          <p:cNvSpPr/>
          <p:nvPr/>
        </p:nvSpPr>
        <p:spPr>
          <a:xfrm>
            <a:off x="4673938" y="1285665"/>
            <a:ext cx="4572000" cy="2529923"/>
          </a:xfrm>
          <a:prstGeom prst="rect">
            <a:avLst/>
          </a:prstGeom>
        </p:spPr>
        <p:txBody>
          <a:bodyPr>
            <a:spAutoFit/>
          </a:bodyPr>
          <a:lstStyle/>
          <a:p>
            <a:pPr marL="342900" indent="-342900">
              <a:lnSpc>
                <a:spcPct val="80000"/>
              </a:lnSpc>
              <a:buFont typeface="Wingdings" pitchFamily="2" charset="2"/>
              <a:buChar char="ü"/>
            </a:pPr>
            <a:r>
              <a:rPr lang="en-GB" sz="2200" i="1" dirty="0"/>
              <a:t>Describe the efforts from international organisations regarding the implementation of new modalities of international cooperation</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Discuss the Budapest Convention on Cybercrime - identify its general principles</a:t>
            </a:r>
          </a:p>
        </p:txBody>
      </p:sp>
    </p:spTree>
    <p:extLst>
      <p:ext uri="{BB962C8B-B14F-4D97-AF65-F5344CB8AC3E}">
        <p14:creationId xmlns:p14="http://schemas.microsoft.com/office/powerpoint/2010/main" val="3428960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 name="Graphic 19" descr="Questions outline">
            <a:extLst>
              <a:ext uri="{FF2B5EF4-FFF2-40B4-BE49-F238E27FC236}">
                <a16:creationId xmlns:a16="http://schemas.microsoft.com/office/drawing/2014/main" id="{981F8165-B280-4B3E-B2DA-FD3373925C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1" name="Title 50">
            <a:extLst>
              <a:ext uri="{FF2B5EF4-FFF2-40B4-BE49-F238E27FC236}">
                <a16:creationId xmlns:a16="http://schemas.microsoft.com/office/drawing/2014/main" id="{E67E8526-757B-472C-BC20-6BD00D0000C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683915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Refreshing what we have learned</a:t>
            </a:r>
            <a:endParaRPr lang="en-GB" sz="30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84532" y="1166842"/>
            <a:ext cx="4227342" cy="5078313"/>
          </a:xfrm>
          <a:prstGeom prst="rect">
            <a:avLst/>
          </a:prstGeom>
        </p:spPr>
        <p:txBody>
          <a:bodyPr wrap="square">
            <a:spAutoFit/>
          </a:bodyPr>
          <a:lstStyle/>
          <a:p>
            <a:pPr marL="342900" indent="-342900">
              <a:buFont typeface="Arial" panose="020B0604020202020204" pitchFamily="34" charset="0"/>
              <a:buChar char="•"/>
            </a:pPr>
            <a:r>
              <a:rPr lang="en-GB" sz="2200" b="1" dirty="0"/>
              <a:t>Internet is globally available</a:t>
            </a:r>
            <a:r>
              <a:rPr lang="en-GB" sz="2200" dirty="0"/>
              <a:t>, creating more opportunities for criminals</a:t>
            </a:r>
            <a:endParaRPr lang="en-GB" sz="2200" b="1" dirty="0"/>
          </a:p>
          <a:p>
            <a:pPr marL="342900" indent="-342900">
              <a:buFont typeface="Arial" panose="020B0604020202020204" pitchFamily="34" charset="0"/>
              <a:buChar char="•"/>
            </a:pPr>
            <a:r>
              <a:rPr lang="en-GB" sz="2200" b="1" dirty="0"/>
              <a:t>it is used by almost everybody </a:t>
            </a:r>
            <a:r>
              <a:rPr lang="en-GB" sz="2200" dirty="0"/>
              <a:t>on the planet and enables to commit crimes remotely</a:t>
            </a:r>
          </a:p>
          <a:p>
            <a:pPr marL="342900" indent="-342900">
              <a:buFont typeface="Arial" panose="020B0604020202020204" pitchFamily="34" charset="0"/>
              <a:buChar char="•"/>
            </a:pPr>
            <a:r>
              <a:rPr lang="en-GB" sz="2200" b="1" dirty="0"/>
              <a:t>cybercrime must be approached</a:t>
            </a:r>
            <a:r>
              <a:rPr lang="en-GB" sz="2200" dirty="0"/>
              <a:t> as a global phenomenon</a:t>
            </a:r>
          </a:p>
          <a:p>
            <a:pPr marL="342900" indent="-342900">
              <a:buFont typeface="Arial" panose="020B0604020202020204" pitchFamily="34" charset="0"/>
              <a:buChar char="•"/>
            </a:pPr>
            <a:r>
              <a:rPr lang="en-GB" sz="2200" b="1" dirty="0"/>
              <a:t>the international dimension </a:t>
            </a:r>
            <a:r>
              <a:rPr lang="en-GB" sz="2200" dirty="0"/>
              <a:t>is essential for a proper understanding of the whole reality of computer criminality</a:t>
            </a:r>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AC27F312-0B6C-0449-8FCC-B5B66A2714AD}"/>
              </a:ext>
            </a:extLst>
          </p:cNvPr>
          <p:cNvSpPr/>
          <p:nvPr/>
        </p:nvSpPr>
        <p:spPr>
          <a:xfrm>
            <a:off x="4732127" y="1166842"/>
            <a:ext cx="4227341" cy="2800767"/>
          </a:xfrm>
          <a:prstGeom prst="rect">
            <a:avLst/>
          </a:prstGeom>
        </p:spPr>
        <p:txBody>
          <a:bodyPr wrap="square">
            <a:spAutoFit/>
          </a:bodyPr>
          <a:lstStyle/>
          <a:p>
            <a:pPr marL="342900" indent="-342900">
              <a:buFont typeface="Arial" panose="020B0604020202020204" pitchFamily="34" charset="0"/>
              <a:buChar char="•"/>
            </a:pPr>
            <a:r>
              <a:rPr lang="en-GB" sz="2200" b="1" dirty="0"/>
              <a:t>cybercrime is the most transnationa</a:t>
            </a:r>
            <a:r>
              <a:rPr lang="en-GB" sz="2200" dirty="0"/>
              <a:t>l of all crimes</a:t>
            </a:r>
          </a:p>
          <a:p>
            <a:pPr marL="342900" indent="-342900">
              <a:buFont typeface="Arial" panose="020B0604020202020204" pitchFamily="34" charset="0"/>
              <a:buChar char="•"/>
            </a:pPr>
            <a:r>
              <a:rPr lang="en-GB" sz="2200" b="1" dirty="0"/>
              <a:t>investigating cybercrime </a:t>
            </a:r>
            <a:r>
              <a:rPr lang="en-GB" sz="2200" dirty="0"/>
              <a:t>requires efficient international cooperation</a:t>
            </a:r>
          </a:p>
          <a:p>
            <a:pPr marL="342900" indent="-342900">
              <a:buFont typeface="Arial" panose="020B0604020202020204" pitchFamily="34" charset="0"/>
              <a:buChar char="•"/>
            </a:pPr>
            <a:r>
              <a:rPr lang="en-GB" sz="2200" b="1" dirty="0"/>
              <a:t>without such cooperation</a:t>
            </a:r>
            <a:r>
              <a:rPr lang="en-GB" sz="2200" dirty="0"/>
              <a:t>, investigations are unlikely to succeed</a:t>
            </a:r>
          </a:p>
        </p:txBody>
      </p:sp>
    </p:spTree>
    <p:extLst>
      <p:ext uri="{BB962C8B-B14F-4D97-AF65-F5344CB8AC3E}">
        <p14:creationId xmlns:p14="http://schemas.microsoft.com/office/powerpoint/2010/main" val="406692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Refreshing what we have learned</a:t>
            </a:r>
            <a:endParaRPr lang="en-GB" sz="30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88522" y="2271699"/>
            <a:ext cx="4216192" cy="4001095"/>
          </a:xfrm>
          <a:prstGeom prst="rect">
            <a:avLst/>
          </a:prstGeom>
        </p:spPr>
        <p:txBody>
          <a:bodyPr wrap="square">
            <a:spAutoFit/>
          </a:bodyPr>
          <a:lstStyle/>
          <a:p>
            <a:pPr marL="514350" indent="-514350" algn="just">
              <a:buAutoNum type="arabicPeriod"/>
            </a:pPr>
            <a:r>
              <a:rPr lang="en-GB" sz="2400" b="1" dirty="0">
                <a:solidFill>
                  <a:srgbClr val="FF0000"/>
                </a:solidFill>
              </a:rPr>
              <a:t>The location of a crime: where it was  committed?</a:t>
            </a:r>
          </a:p>
          <a:p>
            <a:pPr marL="514350" indent="-514350">
              <a:buAutoNum type="arabicPeriod"/>
            </a:pPr>
            <a:endParaRPr lang="en-GB" sz="2800" i="1" dirty="0"/>
          </a:p>
          <a:p>
            <a:pPr marL="342900" indent="-342900">
              <a:buFont typeface="Arial" panose="020B0604020202020204" pitchFamily="34" charset="0"/>
              <a:buChar char="•"/>
            </a:pPr>
            <a:r>
              <a:rPr lang="en-GB" sz="2200" dirty="0"/>
              <a:t>What information or evidence we have about the place of the perpetration?</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Which authority should be contacted for assistance and how to do it?</a:t>
            </a:r>
          </a:p>
        </p:txBody>
      </p:sp>
      <p:sp>
        <p:nvSpPr>
          <p:cNvPr id="7" name="Rectangle 6">
            <a:extLst>
              <a:ext uri="{FF2B5EF4-FFF2-40B4-BE49-F238E27FC236}">
                <a16:creationId xmlns:a16="http://schemas.microsoft.com/office/drawing/2014/main" id="{DBE60575-DD4A-B441-877C-92F4E7FF41F7}"/>
              </a:ext>
            </a:extLst>
          </p:cNvPr>
          <p:cNvSpPr/>
          <p:nvPr/>
        </p:nvSpPr>
        <p:spPr>
          <a:xfrm>
            <a:off x="4839288" y="2271699"/>
            <a:ext cx="4183168" cy="4093428"/>
          </a:xfrm>
          <a:prstGeom prst="rect">
            <a:avLst/>
          </a:prstGeom>
        </p:spPr>
        <p:txBody>
          <a:bodyPr wrap="square">
            <a:spAutoFit/>
          </a:bodyPr>
          <a:lstStyle/>
          <a:p>
            <a:r>
              <a:rPr lang="en-GB" sz="2400" b="1" dirty="0">
                <a:solidFill>
                  <a:srgbClr val="FF0000"/>
                </a:solidFill>
              </a:rPr>
              <a:t>2. Jurisdiction: who is going to take the case?</a:t>
            </a:r>
          </a:p>
          <a:p>
            <a:endParaRPr lang="en-GB" sz="2800" i="1" dirty="0"/>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Who is the competent authority for the investigation/trial?</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Is the cross-border investigation going to be needed?</a:t>
            </a: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41767"/>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en-GB" altLang="en-US" b="1" dirty="0">
                <a:solidFill>
                  <a:srgbClr val="005E8E"/>
                </a:solidFill>
                <a:ea typeface="ＭＳ Ｐゴシック" pitchFamily="34" charset="-128"/>
              </a:rPr>
              <a:t>Main questions?</a:t>
            </a:r>
            <a:endParaRPr lang="en-GB" b="1" dirty="0">
              <a:solidFill>
                <a:srgbClr val="005E8E"/>
              </a:solidFill>
              <a:ea typeface="ＭＳ Ｐゴシック" pitchFamily="34" charset="-128"/>
            </a:endParaRPr>
          </a:p>
        </p:txBody>
      </p:sp>
    </p:spTree>
    <p:extLst>
      <p:ext uri="{BB962C8B-B14F-4D97-AF65-F5344CB8AC3E}">
        <p14:creationId xmlns:p14="http://schemas.microsoft.com/office/powerpoint/2010/main" val="1722714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Refreshing what we have learned</a:t>
            </a:r>
            <a:endParaRPr lang="en-GB" sz="3000" b="1" dirty="0">
              <a:solidFill>
                <a:srgbClr val="FFFFFF"/>
              </a:solidFill>
              <a:latin typeface="Georgia" panose="02040502050405020303" pitchFamily="18" charset="0"/>
            </a:endParaRPr>
          </a:p>
        </p:txBody>
      </p:sp>
      <p:sp>
        <p:nvSpPr>
          <p:cNvPr id="16" name="Title 1">
            <a:extLst>
              <a:ext uri="{FF2B5EF4-FFF2-40B4-BE49-F238E27FC236}">
                <a16:creationId xmlns:a16="http://schemas.microsoft.com/office/drawing/2014/main"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en-GB" altLang="en-US" sz="3200" b="1" dirty="0">
                <a:solidFill>
                  <a:srgbClr val="005E8E"/>
                </a:solidFill>
                <a:ea typeface="ＭＳ Ｐゴシック" pitchFamily="34" charset="-128"/>
              </a:rPr>
              <a:t>Examples of International Responses</a:t>
            </a:r>
            <a:endParaRPr lang="en-GB" sz="3200" b="1" dirty="0">
              <a:solidFill>
                <a:srgbClr val="005E8E"/>
              </a:solidFill>
              <a:ea typeface="ＭＳ Ｐゴシック" pitchFamily="34" charset="-128"/>
            </a:endParaRPr>
          </a:p>
        </p:txBody>
      </p:sp>
      <p:pic>
        <p:nvPicPr>
          <p:cNvPr id="19" name="Picture 18">
            <a:extLst>
              <a:ext uri="{FF2B5EF4-FFF2-40B4-BE49-F238E27FC236}">
                <a16:creationId xmlns:a16="http://schemas.microsoft.com/office/drawing/2014/main" id="{8DE4B5C6-8866-BF41-B8D6-B4E44EAEB9B5}"/>
              </a:ext>
            </a:extLst>
          </p:cNvPr>
          <p:cNvPicPr>
            <a:picLocks noChangeAspect="1"/>
          </p:cNvPicPr>
          <p:nvPr/>
        </p:nvPicPr>
        <p:blipFill>
          <a:blip r:embed="rId3"/>
          <a:stretch>
            <a:fillRect/>
          </a:stretch>
        </p:blipFill>
        <p:spPr>
          <a:xfrm>
            <a:off x="6280176" y="1971204"/>
            <a:ext cx="2534089" cy="2027271"/>
          </a:xfrm>
          <a:prstGeom prst="rect">
            <a:avLst/>
          </a:prstGeom>
        </p:spPr>
      </p:pic>
      <p:pic>
        <p:nvPicPr>
          <p:cNvPr id="21" name="Picture 20">
            <a:extLst>
              <a:ext uri="{FF2B5EF4-FFF2-40B4-BE49-F238E27FC236}">
                <a16:creationId xmlns:a16="http://schemas.microsoft.com/office/drawing/2014/main" id="{1A248CB5-0275-C54D-AD06-F9FD87B58A6B}"/>
              </a:ext>
            </a:extLst>
          </p:cNvPr>
          <p:cNvPicPr>
            <a:picLocks noChangeAspect="1"/>
          </p:cNvPicPr>
          <p:nvPr/>
        </p:nvPicPr>
        <p:blipFill>
          <a:blip r:embed="rId4"/>
          <a:stretch>
            <a:fillRect/>
          </a:stretch>
        </p:blipFill>
        <p:spPr>
          <a:xfrm>
            <a:off x="329735" y="2168077"/>
            <a:ext cx="2379916" cy="1580820"/>
          </a:xfrm>
          <a:prstGeom prst="rect">
            <a:avLst/>
          </a:prstGeom>
        </p:spPr>
      </p:pic>
      <p:pic>
        <p:nvPicPr>
          <p:cNvPr id="28" name="Picture 27">
            <a:extLst>
              <a:ext uri="{FF2B5EF4-FFF2-40B4-BE49-F238E27FC236}">
                <a16:creationId xmlns:a16="http://schemas.microsoft.com/office/drawing/2014/main" id="{3A6F8094-8854-3C45-8713-5EFBCA089F57}"/>
              </a:ext>
            </a:extLst>
          </p:cNvPr>
          <p:cNvPicPr>
            <a:picLocks noChangeAspect="1"/>
          </p:cNvPicPr>
          <p:nvPr/>
        </p:nvPicPr>
        <p:blipFill>
          <a:blip r:embed="rId5"/>
          <a:stretch>
            <a:fillRect/>
          </a:stretch>
        </p:blipFill>
        <p:spPr>
          <a:xfrm>
            <a:off x="3417217" y="4189370"/>
            <a:ext cx="2344740" cy="2106292"/>
          </a:xfrm>
          <a:prstGeom prst="rect">
            <a:avLst/>
          </a:prstGeom>
        </p:spPr>
      </p:pic>
      <p:pic>
        <p:nvPicPr>
          <p:cNvPr id="29" name="Picture 28">
            <a:extLst>
              <a:ext uri="{FF2B5EF4-FFF2-40B4-BE49-F238E27FC236}">
                <a16:creationId xmlns:a16="http://schemas.microsoft.com/office/drawing/2014/main" id="{E82DE7AF-59DC-6643-BD72-29349B227678}"/>
              </a:ext>
            </a:extLst>
          </p:cNvPr>
          <p:cNvPicPr>
            <a:picLocks noChangeAspect="1"/>
          </p:cNvPicPr>
          <p:nvPr/>
        </p:nvPicPr>
        <p:blipFill>
          <a:blip r:embed="rId6"/>
          <a:stretch>
            <a:fillRect/>
          </a:stretch>
        </p:blipFill>
        <p:spPr>
          <a:xfrm>
            <a:off x="3382041" y="2168077"/>
            <a:ext cx="2379916" cy="1580820"/>
          </a:xfrm>
          <a:prstGeom prst="rect">
            <a:avLst/>
          </a:prstGeom>
        </p:spPr>
      </p:pic>
      <p:pic>
        <p:nvPicPr>
          <p:cNvPr id="30" name="Picture 29">
            <a:extLst>
              <a:ext uri="{FF2B5EF4-FFF2-40B4-BE49-F238E27FC236}">
                <a16:creationId xmlns:a16="http://schemas.microsoft.com/office/drawing/2014/main" id="{43672656-6FE7-8B45-92E7-B0C651520F0D}"/>
              </a:ext>
            </a:extLst>
          </p:cNvPr>
          <p:cNvPicPr>
            <a:picLocks noChangeAspect="1"/>
          </p:cNvPicPr>
          <p:nvPr/>
        </p:nvPicPr>
        <p:blipFill>
          <a:blip r:embed="rId7"/>
          <a:stretch>
            <a:fillRect/>
          </a:stretch>
        </p:blipFill>
        <p:spPr>
          <a:xfrm>
            <a:off x="457200" y="4082163"/>
            <a:ext cx="2258645" cy="2065598"/>
          </a:xfrm>
          <a:prstGeom prst="rect">
            <a:avLst/>
          </a:prstGeom>
        </p:spPr>
      </p:pic>
      <p:pic>
        <p:nvPicPr>
          <p:cNvPr id="2" name="Picture 1">
            <a:extLst>
              <a:ext uri="{FF2B5EF4-FFF2-40B4-BE49-F238E27FC236}">
                <a16:creationId xmlns:a16="http://schemas.microsoft.com/office/drawing/2014/main" id="{11B0E566-65FB-4591-8237-FDA3852B6B7D}"/>
              </a:ext>
            </a:extLst>
          </p:cNvPr>
          <p:cNvPicPr>
            <a:picLocks noChangeAspect="1"/>
          </p:cNvPicPr>
          <p:nvPr/>
        </p:nvPicPr>
        <p:blipFill>
          <a:blip r:embed="rId8"/>
          <a:stretch>
            <a:fillRect/>
          </a:stretch>
        </p:blipFill>
        <p:spPr>
          <a:xfrm>
            <a:off x="6179565" y="4452106"/>
            <a:ext cx="2634700" cy="1580820"/>
          </a:xfrm>
          <a:prstGeom prst="rect">
            <a:avLst/>
          </a:prstGeom>
        </p:spPr>
      </p:pic>
    </p:spTree>
    <p:extLst>
      <p:ext uri="{BB962C8B-B14F-4D97-AF65-F5344CB8AC3E}">
        <p14:creationId xmlns:p14="http://schemas.microsoft.com/office/powerpoint/2010/main" val="1569168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INTERPOL</a:t>
            </a:r>
            <a:endParaRPr lang="en-GB" sz="3000" b="1" dirty="0">
              <a:solidFill>
                <a:srgbClr val="FFFFFF"/>
              </a:solidFill>
              <a:latin typeface="Georgia" panose="02040502050405020303" pitchFamily="18" charset="0"/>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43664" y="1001915"/>
            <a:ext cx="4067216" cy="5755422"/>
          </a:xfrm>
          <a:prstGeom prst="rect">
            <a:avLst/>
          </a:prstGeom>
        </p:spPr>
        <p:txBody>
          <a:bodyPr wrap="square">
            <a:spAutoFit/>
          </a:bodyPr>
          <a:lstStyle/>
          <a:p>
            <a:pPr marL="342900" indent="-342900">
              <a:buFont typeface="Wingdings" pitchFamily="2" charset="2"/>
              <a:buChar char="Ø"/>
            </a:pPr>
            <a:r>
              <a:rPr lang="en-GB" sz="2200" b="1" dirty="0"/>
              <a:t>194 members </a:t>
            </a:r>
            <a:r>
              <a:rPr lang="en-GB" sz="2200" dirty="0"/>
              <a:t>(as of 2020)</a:t>
            </a:r>
          </a:p>
          <a:p>
            <a:r>
              <a:rPr lang="en-GB" sz="2200" dirty="0"/>
              <a:t>Law enforcement agencies </a:t>
            </a:r>
          </a:p>
          <a:p>
            <a:r>
              <a:rPr lang="en-GB" sz="2200" dirty="0"/>
              <a:t>from all over the world - all the continents;</a:t>
            </a:r>
          </a:p>
          <a:p>
            <a:endParaRPr lang="en-GB" sz="2200" dirty="0"/>
          </a:p>
          <a:p>
            <a:pPr marL="342900" indent="-342900" algn="just" eaLnBrk="1" fontAlgn="auto" hangingPunct="1">
              <a:spcAft>
                <a:spcPts val="0"/>
              </a:spcAft>
              <a:buFont typeface="Wingdings" pitchFamily="2" charset="2"/>
              <a:buChar char="ü"/>
              <a:defRPr/>
            </a:pPr>
            <a:r>
              <a:rPr lang="en-US" altLang="en-US" sz="2200" b="1" dirty="0"/>
              <a:t>one of three INTERPOL Crime </a:t>
            </a:r>
            <a:r>
              <a:rPr lang="en-US" altLang="en-US" sz="2200" b="1" dirty="0" err="1"/>
              <a:t>Programmes</a:t>
            </a:r>
            <a:r>
              <a:rPr lang="en-US" altLang="en-US" sz="2200" b="1" dirty="0"/>
              <a:t> focus on </a:t>
            </a:r>
            <a:r>
              <a:rPr lang="en-US" altLang="en-US" sz="2200" dirty="0"/>
              <a:t>Cybercrime with emphasis on the Darknet and Cryptocurrencies, including digital evidence, malicious domains, ransomware, data-harvesting malware, botnets, crypto-jacking and more.</a:t>
            </a:r>
            <a:endParaRPr lang="en-GB" sz="2200" dirty="0"/>
          </a:p>
          <a:p>
            <a:pPr marL="0" indent="0" eaLnBrk="1" hangingPunct="1">
              <a:lnSpc>
                <a:spcPct val="80000"/>
              </a:lnSpc>
              <a:buNone/>
            </a:pPr>
            <a:endParaRPr lang="en-GB"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732127" y="1078194"/>
            <a:ext cx="4572000" cy="3139321"/>
          </a:xfrm>
          <a:prstGeom prst="rect">
            <a:avLst/>
          </a:prstGeom>
        </p:spPr>
        <p:txBody>
          <a:bodyPr>
            <a:spAutoFit/>
          </a:bodyPr>
          <a:lstStyle/>
          <a:p>
            <a:pPr marL="342900" indent="-342900">
              <a:buFont typeface="Wingdings" pitchFamily="2" charset="2"/>
              <a:buChar char="ü"/>
            </a:pPr>
            <a:r>
              <a:rPr lang="en-GB" sz="2200" dirty="0"/>
              <a:t>	</a:t>
            </a:r>
            <a:r>
              <a:rPr lang="en-GB" sz="2200" b="1" dirty="0"/>
              <a:t>Objective</a:t>
            </a:r>
            <a:r>
              <a:rPr lang="en-GB" sz="2200" dirty="0"/>
              <a:t>:</a:t>
            </a:r>
          </a:p>
          <a:p>
            <a:pPr marL="800100" lvl="1" indent="-342900">
              <a:buFont typeface="Arial" panose="020B0604020202020204" pitchFamily="34" charset="0"/>
              <a:buChar char="•"/>
            </a:pPr>
            <a:r>
              <a:rPr lang="en-GB" sz="2200" dirty="0"/>
              <a:t>to enhance and facilitate international police cooperation</a:t>
            </a:r>
          </a:p>
          <a:p>
            <a:pPr marL="800100" lvl="1" indent="-342900">
              <a:buFont typeface="Arial" panose="020B0604020202020204" pitchFamily="34" charset="0"/>
              <a:buChar char="•"/>
            </a:pPr>
            <a:r>
              <a:rPr lang="en-GB" sz="2200" dirty="0"/>
              <a:t>to organise a global police communication system </a:t>
            </a:r>
          </a:p>
          <a:p>
            <a:pPr marL="800100" lvl="1" indent="-342900">
              <a:buFont typeface="Arial" panose="020B0604020202020204" pitchFamily="34" charset="0"/>
              <a:buChar char="•"/>
            </a:pPr>
            <a:r>
              <a:rPr lang="en-GB" sz="2200" dirty="0"/>
              <a:t>to develop specific databases and police information analyses</a:t>
            </a:r>
          </a:p>
        </p:txBody>
      </p:sp>
      <p:pic>
        <p:nvPicPr>
          <p:cNvPr id="12" name="Picture 11">
            <a:extLst>
              <a:ext uri="{FF2B5EF4-FFF2-40B4-BE49-F238E27FC236}">
                <a16:creationId xmlns:a16="http://schemas.microsoft.com/office/drawing/2014/main" id="{4E8AD6AD-745A-7748-847F-9D5A1B6BE391}"/>
              </a:ext>
            </a:extLst>
          </p:cNvPr>
          <p:cNvPicPr>
            <a:picLocks noChangeAspect="1"/>
          </p:cNvPicPr>
          <p:nvPr/>
        </p:nvPicPr>
        <p:blipFill>
          <a:blip r:embed="rId3"/>
          <a:stretch>
            <a:fillRect/>
          </a:stretch>
        </p:blipFill>
        <p:spPr>
          <a:xfrm>
            <a:off x="5010411" y="4217515"/>
            <a:ext cx="3788931" cy="2136042"/>
          </a:xfrm>
          <a:prstGeom prst="rect">
            <a:avLst/>
          </a:prstGeom>
        </p:spPr>
      </p:pic>
    </p:spTree>
    <p:extLst>
      <p:ext uri="{BB962C8B-B14F-4D97-AF65-F5344CB8AC3E}">
        <p14:creationId xmlns:p14="http://schemas.microsoft.com/office/powerpoint/2010/main" val="2050124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rgbClr val="FFFFFF"/>
                </a:solidFill>
                <a:latin typeface="Georgia" panose="02040502050405020303" pitchFamily="18" charset="0"/>
                <a:ea typeface="ＭＳ Ｐゴシック" pitchFamily="34" charset="-128"/>
              </a:rPr>
              <a:t>EUROPOL</a:t>
            </a:r>
            <a:endParaRPr lang="en-GB" sz="3000" b="1" dirty="0">
              <a:solidFill>
                <a:srgbClr val="FFFFFF"/>
              </a:solidFill>
              <a:latin typeface="Georgia" panose="02040502050405020303" pitchFamily="18" charset="0"/>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1" y="1085294"/>
            <a:ext cx="4809155" cy="5170646"/>
          </a:xfrm>
          <a:prstGeom prst="rect">
            <a:avLst/>
          </a:prstGeom>
        </p:spPr>
        <p:txBody>
          <a:bodyPr wrap="square">
            <a:spAutoFit/>
          </a:bodyPr>
          <a:lstStyle/>
          <a:p>
            <a:pPr marL="342900" indent="-342900">
              <a:buFont typeface="Wingdings" pitchFamily="2" charset="2"/>
              <a:buChar char="Ø"/>
            </a:pPr>
            <a:r>
              <a:rPr lang="en-GB" sz="2200" b="1" dirty="0"/>
              <a:t>EUROPOL’s role </a:t>
            </a:r>
          </a:p>
          <a:p>
            <a:endParaRPr lang="en-GB" sz="2200" dirty="0"/>
          </a:p>
          <a:p>
            <a:pPr marL="342900" indent="-342900" algn="just">
              <a:buFont typeface="Wingdings" pitchFamily="2" charset="2"/>
              <a:buChar char="ü"/>
            </a:pPr>
            <a:r>
              <a:rPr lang="en-GB" sz="2200" dirty="0"/>
              <a:t>to improve the effectiveness of co-operation between law enforcement authorities from each European Union Member State</a:t>
            </a:r>
          </a:p>
          <a:p>
            <a:pPr algn="just"/>
            <a:endParaRPr lang="en-GB" sz="2200" dirty="0"/>
          </a:p>
          <a:p>
            <a:pPr marL="342900" indent="-342900" algn="just">
              <a:buFont typeface="Wingdings" pitchFamily="2" charset="2"/>
              <a:buChar char="ü"/>
            </a:pPr>
            <a:r>
              <a:rPr lang="en-GB" sz="2200" dirty="0"/>
              <a:t>operational since 1999 facilitating the analysis of criminal information sharing of data between Member States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b="1" dirty="0"/>
              <a:t>European Cybercrime Centre, EC3 (opened January 2013)</a:t>
            </a:r>
            <a:r>
              <a:rPr lang="en-GB" sz="2200" dirty="0"/>
              <a:t> </a:t>
            </a:r>
          </a:p>
        </p:txBody>
      </p:sp>
      <p:pic>
        <p:nvPicPr>
          <p:cNvPr id="11" name="Picture 10">
            <a:extLst>
              <a:ext uri="{FF2B5EF4-FFF2-40B4-BE49-F238E27FC236}">
                <a16:creationId xmlns:a16="http://schemas.microsoft.com/office/drawing/2014/main" id="{A2E64B05-FADA-2E48-A3B3-E6B540767013}"/>
              </a:ext>
            </a:extLst>
          </p:cNvPr>
          <p:cNvPicPr>
            <a:picLocks noChangeAspect="1"/>
          </p:cNvPicPr>
          <p:nvPr/>
        </p:nvPicPr>
        <p:blipFill>
          <a:blip r:embed="rId3"/>
          <a:stretch>
            <a:fillRect/>
          </a:stretch>
        </p:blipFill>
        <p:spPr>
          <a:xfrm>
            <a:off x="5324047" y="3453106"/>
            <a:ext cx="3378730" cy="2540596"/>
          </a:xfrm>
          <a:prstGeom prst="rect">
            <a:avLst/>
          </a:prstGeom>
        </p:spPr>
      </p:pic>
      <p:pic>
        <p:nvPicPr>
          <p:cNvPr id="12" name="Picture 11">
            <a:extLst>
              <a:ext uri="{FF2B5EF4-FFF2-40B4-BE49-F238E27FC236}">
                <a16:creationId xmlns:a16="http://schemas.microsoft.com/office/drawing/2014/main" id="{FFD4209B-374F-2740-8BC3-DE8626D9F63D}"/>
              </a:ext>
            </a:extLst>
          </p:cNvPr>
          <p:cNvPicPr>
            <a:picLocks noChangeAspect="1"/>
          </p:cNvPicPr>
          <p:nvPr/>
        </p:nvPicPr>
        <p:blipFill>
          <a:blip r:embed="rId4"/>
          <a:stretch>
            <a:fillRect/>
          </a:stretch>
        </p:blipFill>
        <p:spPr>
          <a:xfrm>
            <a:off x="5111590" y="1914468"/>
            <a:ext cx="3803643" cy="921587"/>
          </a:xfrm>
          <a:prstGeom prst="rect">
            <a:avLst/>
          </a:prstGeom>
        </p:spPr>
      </p:pic>
    </p:spTree>
    <p:extLst>
      <p:ext uri="{BB962C8B-B14F-4D97-AF65-F5344CB8AC3E}">
        <p14:creationId xmlns:p14="http://schemas.microsoft.com/office/powerpoint/2010/main" val="2619749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MARTER TEMPLATE SHAPE 1" val="Yes"/>
</p:tagLst>
</file>

<file path=ppt/tags/tag2.xml><?xml version="1.0" encoding="utf-8"?>
<p:tagLst xmlns:a="http://schemas.openxmlformats.org/drawingml/2006/main" xmlns:r="http://schemas.openxmlformats.org/officeDocument/2006/relationships" xmlns:p="http://schemas.openxmlformats.org/presentationml/2006/main">
  <p:tag name="SMARTER TEMPLATE SHAPE 2" val="Yes"/>
</p:tagLst>
</file>

<file path=ppt/tags/tag3.xml><?xml version="1.0" encoding="utf-8"?>
<p:tagLst xmlns:a="http://schemas.openxmlformats.org/drawingml/2006/main" xmlns:r="http://schemas.openxmlformats.org/officeDocument/2006/relationships" xmlns:p="http://schemas.openxmlformats.org/presentationml/2006/main">
  <p:tag name="SMARTER TEMPLATE SHAPE 3" val="Yes"/>
</p:tagLst>
</file>

<file path=ppt/tags/tag4.xml><?xml version="1.0" encoding="utf-8"?>
<p:tagLst xmlns:a="http://schemas.openxmlformats.org/drawingml/2006/main" xmlns:r="http://schemas.openxmlformats.org/officeDocument/2006/relationships" xmlns:p="http://schemas.openxmlformats.org/presentationml/2006/main">
  <p:tag name="SMARTER TEMPLATE SHAPE 4" val="Yes"/>
</p:tagLst>
</file>

<file path=ppt/tags/tag5.xml><?xml version="1.0" encoding="utf-8"?>
<p:tagLst xmlns:a="http://schemas.openxmlformats.org/drawingml/2006/main" xmlns:r="http://schemas.openxmlformats.org/officeDocument/2006/relationships" xmlns:p="http://schemas.openxmlformats.org/presentationml/2006/main">
  <p:tag name="SMARTER TEMPLATE SHAPE 5" val="Yes"/>
</p:tagLst>
</file>

<file path=ppt/tags/tag6.xml><?xml version="1.0" encoding="utf-8"?>
<p:tagLst xmlns:a="http://schemas.openxmlformats.org/drawingml/2006/main" xmlns:r="http://schemas.openxmlformats.org/officeDocument/2006/relationships" xmlns:p="http://schemas.openxmlformats.org/presentationml/2006/main">
  <p:tag name="SMARTER TEMPLATE SHAPE 6" val="Yes"/>
</p:tagLst>
</file>

<file path=ppt/tags/tag7.xml><?xml version="1.0" encoding="utf-8"?>
<p:tagLst xmlns:a="http://schemas.openxmlformats.org/drawingml/2006/main" xmlns:r="http://schemas.openxmlformats.org/officeDocument/2006/relationships" xmlns:p="http://schemas.openxmlformats.org/presentationml/2006/main">
  <p:tag name="SMARTER TEMPLATE SHAPE 7" val="Yes"/>
</p:tagLst>
</file>

<file path=ppt/tags/tag8.xml><?xml version="1.0" encoding="utf-8"?>
<p:tagLst xmlns:a="http://schemas.openxmlformats.org/drawingml/2006/main" xmlns:r="http://schemas.openxmlformats.org/officeDocument/2006/relationships" xmlns:p="http://schemas.openxmlformats.org/presentationml/2006/main">
  <p:tag name="SMARTER TEMPLATE SHAPE 8" val="Yes"/>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12960</TotalTime>
  <Words>6128</Words>
  <Application>Microsoft Office PowerPoint</Application>
  <PresentationFormat>On-screen Show (4:3)</PresentationFormat>
  <Paragraphs>502</Paragraphs>
  <Slides>44</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Arial,Bold</vt:lpstr>
      <vt:lpstr>Calibri</vt:lpstr>
      <vt:lpstr>Georgia</vt:lpstr>
      <vt:lpstr>Helvetica</vt:lpstr>
      <vt:lpstr>Times New Roman</vt:lpstr>
      <vt:lpstr>Wingdings</vt:lpstr>
      <vt:lpstr>PPT_theme_v7</vt:lpstr>
      <vt:lpstr>PowerPoint Presentation</vt:lpstr>
      <vt:lpstr>PowerPoint Presentation</vt:lpstr>
      <vt:lpstr>PowerPoint Presentation</vt:lpstr>
      <vt:lpstr>Part One  Refresher on the International Dimension and Response to Cybercrime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Two  Understanding basic concepts of International Cooperation on cybercrime and electronic evidence</vt:lpstr>
      <vt:lpstr>PowerPoint Presentation</vt:lpstr>
      <vt:lpstr>PowerPoint Presentation</vt:lpstr>
      <vt:lpstr>PowerPoint Presentation</vt:lpstr>
      <vt:lpstr>PowerPoint Presentation</vt:lpstr>
      <vt:lpstr>PowerPoint Presentation</vt:lpstr>
      <vt:lpstr>PowerPoint Presentation</vt:lpstr>
      <vt:lpstr>Part Three  Electronic evidence and International cooperation: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Four  Cooperation in formal, quasi-informal, informal and private sector capacity</vt:lpstr>
      <vt:lpstr>Formal cooperation</vt:lpstr>
      <vt:lpstr>Quasi-informal cooperation</vt:lpstr>
      <vt:lpstr>Informal cooperation</vt:lpstr>
      <vt:lpstr>Private sector cooperation</vt:lpstr>
      <vt:lpstr>PowerPoint Presentation</vt:lpstr>
      <vt:lpstr>Part Five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300</cp:revision>
  <dcterms:created xsi:type="dcterms:W3CDTF">2012-01-25T15:22:10Z</dcterms:created>
  <dcterms:modified xsi:type="dcterms:W3CDTF">2023-11-13T11:15:00Z</dcterms:modified>
</cp:coreProperties>
</file>