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307" r:id="rId2"/>
    <p:sldId id="429" r:id="rId3"/>
    <p:sldId id="433" r:id="rId4"/>
    <p:sldId id="425" r:id="rId5"/>
    <p:sldId id="394" r:id="rId6"/>
    <p:sldId id="406" r:id="rId7"/>
    <p:sldId id="426" r:id="rId8"/>
    <p:sldId id="367" r:id="rId9"/>
    <p:sldId id="395" r:id="rId10"/>
    <p:sldId id="396" r:id="rId11"/>
    <p:sldId id="410" r:id="rId12"/>
    <p:sldId id="408" r:id="rId13"/>
    <p:sldId id="413" r:id="rId14"/>
    <p:sldId id="397" r:id="rId15"/>
    <p:sldId id="427" r:id="rId16"/>
    <p:sldId id="401" r:id="rId17"/>
    <p:sldId id="424" r:id="rId18"/>
    <p:sldId id="316"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15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82B9E5-7302-4555-86FD-E12CEBDA6515}" type="datetimeFigureOut">
              <a:rPr lang="en-GB" smtClean="0"/>
              <a:t>22/09/2021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61EE9-DA1F-426F-8CFD-6099DE84166B}" type="slidenum">
              <a:rPr lang="en-GB" smtClean="0"/>
              <a:t>‹#›</a:t>
            </a:fld>
            <a:endParaRPr lang="en-GB"/>
          </a:p>
        </p:txBody>
      </p:sp>
    </p:spTree>
    <p:extLst>
      <p:ext uri="{BB962C8B-B14F-4D97-AF65-F5344CB8AC3E}">
        <p14:creationId xmlns:p14="http://schemas.microsoft.com/office/powerpoint/2010/main" val="2776650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Added for opening of course</a:t>
            </a:r>
          </a:p>
        </p:txBody>
      </p:sp>
      <p:sp>
        <p:nvSpPr>
          <p:cNvPr id="4" name="Slide Number Placeholder 3"/>
          <p:cNvSpPr>
            <a:spLocks noGrp="1"/>
          </p:cNvSpPr>
          <p:nvPr>
            <p:ph type="sldNum" sz="quarter" idx="5"/>
          </p:nvPr>
        </p:nvSpPr>
        <p:spPr/>
        <p:txBody>
          <a:bodyPr/>
          <a:lstStyle/>
          <a:p>
            <a:pPr defTabSz="471145"/>
            <a:fld id="{5827260C-95DC-194B-88B2-0B241DEC43BF}" type="slidenum">
              <a:rPr lang="en-US">
                <a:solidFill>
                  <a:prstClr val="black"/>
                </a:solidFill>
                <a:latin typeface="Calibri"/>
              </a:rPr>
              <a:pPr defTabSz="471145"/>
              <a:t>1</a:t>
            </a:fld>
            <a:endParaRPr lang="en-US" dirty="0">
              <a:solidFill>
                <a:prstClr val="black"/>
              </a:solidFill>
              <a:latin typeface="Calibri"/>
            </a:endParaRPr>
          </a:p>
        </p:txBody>
      </p:sp>
    </p:spTree>
    <p:extLst>
      <p:ext uri="{BB962C8B-B14F-4D97-AF65-F5344CB8AC3E}">
        <p14:creationId xmlns:p14="http://schemas.microsoft.com/office/powerpoint/2010/main" val="91639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6CB85F8-3D0B-4306-9D71-1380336944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847D954-BF15-43A4-9EBC-7886CB0092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l-SI" altLang="en-US"/>
          </a:p>
        </p:txBody>
      </p:sp>
      <p:sp>
        <p:nvSpPr>
          <p:cNvPr id="12292" name="Slide Number Placeholder 3">
            <a:extLst>
              <a:ext uri="{FF2B5EF4-FFF2-40B4-BE49-F238E27FC236}">
                <a16:creationId xmlns:a16="http://schemas.microsoft.com/office/drawing/2014/main" id="{B53C4E1B-E38F-41CE-B091-7A50E86C7B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47C169A-835F-4077-814E-35A7531417D0}" type="slidenum">
              <a:rPr lang="en-US" altLang="en-US"/>
              <a:pPr>
                <a:spcBef>
                  <a:spcPct val="0"/>
                </a:spcBef>
              </a:pPr>
              <a:t>8</a:t>
            </a:fld>
            <a:endParaRPr lang="en-US" altLang="en-US"/>
          </a:p>
        </p:txBody>
      </p:sp>
    </p:spTree>
    <p:extLst>
      <p:ext uri="{BB962C8B-B14F-4D97-AF65-F5344CB8AC3E}">
        <p14:creationId xmlns:p14="http://schemas.microsoft.com/office/powerpoint/2010/main" val="1235769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4200580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52693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17700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44615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67641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942180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AD3A59-0287-49DB-B623-F4C38F82B31F}" type="datetimeFigureOut">
              <a:rPr lang="en-GB" smtClean="0"/>
              <a:t>22/09/2021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101764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AD3A59-0287-49DB-B623-F4C38F82B31F}" type="datetimeFigureOut">
              <a:rPr lang="en-GB" smtClean="0"/>
              <a:t>22/09/2021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428003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AD3A59-0287-49DB-B623-F4C38F82B31F}" type="datetimeFigureOut">
              <a:rPr lang="en-GB" smtClean="0"/>
              <a:t>22/09/2021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818537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829805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36143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D3A59-0287-49DB-B623-F4C38F82B31F}" type="datetimeFigureOut">
              <a:rPr lang="en-GB" smtClean="0"/>
              <a:t>22/09/2021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708E8-5933-45CE-A8E6-0870F4F0539D}" type="slidenum">
              <a:rPr lang="en-GB" smtClean="0"/>
              <a:t>‹#›</a:t>
            </a:fld>
            <a:endParaRPr lang="en-GB"/>
          </a:p>
        </p:txBody>
      </p:sp>
      <p:pic>
        <p:nvPicPr>
          <p:cNvPr id="7" name="Picture 6">
            <a:extLst>
              <a:ext uri="{FF2B5EF4-FFF2-40B4-BE49-F238E27FC236}">
                <a16:creationId xmlns:a16="http://schemas.microsoft.com/office/drawing/2014/main" id="{CA6C967E-00FD-486E-8858-706BEDB5B0DA}"/>
              </a:ext>
            </a:extLst>
          </p:cNvPr>
          <p:cNvPicPr>
            <a:picLocks noChangeAspect="1"/>
          </p:cNvPicPr>
          <p:nvPr userDrawn="1"/>
        </p:nvPicPr>
        <p:blipFill>
          <a:blip r:embed="rId13"/>
          <a:stretch>
            <a:fillRect/>
          </a:stretch>
        </p:blipFill>
        <p:spPr>
          <a:xfrm>
            <a:off x="0" y="0"/>
            <a:ext cx="9144000" cy="6858000"/>
          </a:xfrm>
          <a:prstGeom prst="rect">
            <a:avLst/>
          </a:prstGeom>
        </p:spPr>
      </p:pic>
    </p:spTree>
    <p:extLst>
      <p:ext uri="{BB962C8B-B14F-4D97-AF65-F5344CB8AC3E}">
        <p14:creationId xmlns:p14="http://schemas.microsoft.com/office/powerpoint/2010/main" val="51480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clker.com/clipart-10842.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0A4B931-B7F0-403E-9F40-8A4054A04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9144000" cy="68584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9" name="Freeform 3">
            <a:extLst>
              <a:ext uri="{FF2B5EF4-FFF2-40B4-BE49-F238E27FC236}">
                <a16:creationId xmlns:a16="http://schemas.microsoft.com/office/drawing/2014/main" id="{4CEAF602-346E-4A18-BDCE-F489E035C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7101525"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Freeform 4">
            <a:extLst>
              <a:ext uri="{FF2B5EF4-FFF2-40B4-BE49-F238E27FC236}">
                <a16:creationId xmlns:a16="http://schemas.microsoft.com/office/drawing/2014/main" id="{F74A1337-596D-453E-B873-BCF1760EE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6058538"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itle 7">
            <a:extLst>
              <a:ext uri="{FF2B5EF4-FFF2-40B4-BE49-F238E27FC236}">
                <a16:creationId xmlns:a16="http://schemas.microsoft.com/office/drawing/2014/main" id="{4B25791A-369E-4E8E-8246-92C6E00B8B7B}"/>
              </a:ext>
            </a:extLst>
          </p:cNvPr>
          <p:cNvSpPr>
            <a:spLocks noGrp="1"/>
          </p:cNvSpPr>
          <p:nvPr>
            <p:ph type="ctrTitle"/>
          </p:nvPr>
        </p:nvSpPr>
        <p:spPr>
          <a:xfrm>
            <a:off x="132924" y="2680854"/>
            <a:ext cx="4732053" cy="2848329"/>
          </a:xfrm>
        </p:spPr>
        <p:txBody>
          <a:bodyPr vert="horz" lIns="91440" tIns="45720" rIns="91440" bIns="45720" rtlCol="0" anchor="t">
            <a:normAutofit fontScale="90000"/>
          </a:bodyPr>
          <a:lstStyle/>
          <a:p>
            <a:pPr algn="l" defTabSz="914400">
              <a:lnSpc>
                <a:spcPct val="90000"/>
              </a:lnSpc>
            </a:pPr>
            <a:r>
              <a:rPr lang="en-US" altLang="en-US" b="1" dirty="0"/>
              <a:t>CyberEast Project:</a:t>
            </a:r>
            <a:br>
              <a:rPr lang="en-US" altLang="en-US" sz="4000" b="1" dirty="0"/>
            </a:br>
            <a:endParaRPr lang="en-US" altLang="en-US" sz="4000" b="1" dirty="0"/>
          </a:p>
          <a:p>
            <a:pPr algn="l" defTabSz="914400">
              <a:lnSpc>
                <a:spcPct val="90000"/>
              </a:lnSpc>
            </a:pPr>
            <a:r>
              <a:rPr lang="en-US" altLang="en-US" sz="3600" b="1" dirty="0"/>
              <a:t>Action on Cybercrime for Cyber Resilience in the Eastern Partnership Region</a:t>
            </a:r>
          </a:p>
        </p:txBody>
      </p:sp>
      <p:pic>
        <p:nvPicPr>
          <p:cNvPr id="4" name="Picture 3">
            <a:extLst>
              <a:ext uri="{FF2B5EF4-FFF2-40B4-BE49-F238E27FC236}">
                <a16:creationId xmlns:a16="http://schemas.microsoft.com/office/drawing/2014/main" id="{AA89388D-66E3-4DDB-A4AB-83CFF44C2748}"/>
              </a:ext>
            </a:extLst>
          </p:cNvPr>
          <p:cNvPicPr>
            <a:picLocks noChangeAspect="1"/>
          </p:cNvPicPr>
          <p:nvPr/>
        </p:nvPicPr>
        <p:blipFill>
          <a:blip r:embed="rId3"/>
          <a:stretch>
            <a:fillRect/>
          </a:stretch>
        </p:blipFill>
        <p:spPr>
          <a:xfrm>
            <a:off x="0" y="0"/>
            <a:ext cx="9144000" cy="1939155"/>
          </a:xfrm>
          <a:prstGeom prst="rect">
            <a:avLst/>
          </a:prstGeom>
        </p:spPr>
      </p:pic>
      <p:pic>
        <p:nvPicPr>
          <p:cNvPr id="2" name="Picture 1">
            <a:extLst>
              <a:ext uri="{FF2B5EF4-FFF2-40B4-BE49-F238E27FC236}">
                <a16:creationId xmlns:a16="http://schemas.microsoft.com/office/drawing/2014/main" id="{C32B8735-DA72-43A2-9CCA-D13DCBBE2F6D}"/>
              </a:ext>
            </a:extLst>
          </p:cNvPr>
          <p:cNvPicPr>
            <a:picLocks noChangeAspect="1"/>
          </p:cNvPicPr>
          <p:nvPr/>
        </p:nvPicPr>
        <p:blipFill>
          <a:blip r:embed="rId4"/>
          <a:stretch>
            <a:fillRect/>
          </a:stretch>
        </p:blipFill>
        <p:spPr>
          <a:xfrm>
            <a:off x="0" y="0"/>
            <a:ext cx="2536011" cy="1939155"/>
          </a:xfrm>
          <a:prstGeom prst="rect">
            <a:avLst/>
          </a:prstGeom>
        </p:spPr>
      </p:pic>
      <p:pic>
        <p:nvPicPr>
          <p:cNvPr id="11" name="Picture 10">
            <a:extLst>
              <a:ext uri="{FF2B5EF4-FFF2-40B4-BE49-F238E27FC236}">
                <a16:creationId xmlns:a16="http://schemas.microsoft.com/office/drawing/2014/main" id="{6616E8B5-1669-4D9C-8950-5FA166121D92}"/>
              </a:ext>
            </a:extLst>
          </p:cNvPr>
          <p:cNvPicPr>
            <a:picLocks noChangeAspect="1"/>
          </p:cNvPicPr>
          <p:nvPr/>
        </p:nvPicPr>
        <p:blipFill>
          <a:blip r:embed="rId5"/>
          <a:stretch>
            <a:fillRect/>
          </a:stretch>
        </p:blipFill>
        <p:spPr>
          <a:xfrm>
            <a:off x="2723001" y="405546"/>
            <a:ext cx="6139787" cy="1206438"/>
          </a:xfrm>
          <a:prstGeom prst="rect">
            <a:avLst/>
          </a:prstGeom>
        </p:spPr>
      </p:pic>
      <p:sp>
        <p:nvSpPr>
          <p:cNvPr id="14" name="Rectangle 13">
            <a:extLst>
              <a:ext uri="{FF2B5EF4-FFF2-40B4-BE49-F238E27FC236}">
                <a16:creationId xmlns:a16="http://schemas.microsoft.com/office/drawing/2014/main" id="{AE84DB19-ACA5-441D-B5B7-48EF2A37D155}"/>
              </a:ext>
            </a:extLst>
          </p:cNvPr>
          <p:cNvSpPr/>
          <p:nvPr/>
        </p:nvSpPr>
        <p:spPr>
          <a:xfrm>
            <a:off x="5386471" y="2280654"/>
            <a:ext cx="3757529" cy="156966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a:ea typeface="+mn-ea"/>
                <a:cs typeface="+mn-cs"/>
              </a:rPr>
              <a:t>LEPL Academy of the Ministry of Finance of Georgia</a:t>
            </a:r>
            <a:endParaRPr kumimoji="0" lang="en-GB"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TextBox 17">
            <a:extLst>
              <a:ext uri="{FF2B5EF4-FFF2-40B4-BE49-F238E27FC236}">
                <a16:creationId xmlns:a16="http://schemas.microsoft.com/office/drawing/2014/main" id="{BBC3B905-D0EE-4950-9424-22652671FF13}"/>
              </a:ext>
            </a:extLst>
          </p:cNvPr>
          <p:cNvSpPr txBox="1"/>
          <p:nvPr/>
        </p:nvSpPr>
        <p:spPr>
          <a:xfrm>
            <a:off x="5362157" y="2172180"/>
            <a:ext cx="3783876" cy="1815882"/>
          </a:xfrm>
          <a:prstGeom prst="rect">
            <a:avLst/>
          </a:prstGeom>
          <a:noFill/>
        </p:spPr>
        <p:txBody>
          <a:bodyPr wrap="square" rtlCol="0">
            <a:spAutoFit/>
          </a:bodyPr>
          <a:lstStyle/>
          <a:p>
            <a:pPr lvl="0" algn="ctr">
              <a:defRPr/>
            </a:pPr>
            <a:r>
              <a:rPr lang="en-US" sz="2800" dirty="0">
                <a:solidFill>
                  <a:prstClr val="white"/>
                </a:solidFill>
              </a:rPr>
              <a:t>First Responder Training for Investigators</a:t>
            </a:r>
          </a:p>
          <a:p>
            <a:pPr lvl="0" algn="ctr">
              <a:defRPr/>
            </a:pPr>
            <a:r>
              <a:rPr lang="en-US" sz="2800" dirty="0">
                <a:solidFill>
                  <a:prstClr val="white"/>
                </a:solidFill>
              </a:rPr>
              <a:t>on Cybercrime and Electronic Evidence</a:t>
            </a:r>
          </a:p>
        </p:txBody>
      </p:sp>
    </p:spTree>
    <p:extLst>
      <p:ext uri="{BB962C8B-B14F-4D97-AF65-F5344CB8AC3E}">
        <p14:creationId xmlns:p14="http://schemas.microsoft.com/office/powerpoint/2010/main" val="1275627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slov 1">
            <a:extLst>
              <a:ext uri="{FF2B5EF4-FFF2-40B4-BE49-F238E27FC236}">
                <a16:creationId xmlns:a16="http://schemas.microsoft.com/office/drawing/2014/main" id="{1A98D92C-DE6E-42AD-8959-028F20AA6FA4}"/>
              </a:ext>
            </a:extLst>
          </p:cNvPr>
          <p:cNvSpPr>
            <a:spLocks noGrp="1"/>
          </p:cNvSpPr>
          <p:nvPr>
            <p:ph type="title"/>
          </p:nvPr>
        </p:nvSpPr>
        <p:spPr>
          <a:xfrm>
            <a:off x="468313" y="1052513"/>
            <a:ext cx="8229600" cy="647700"/>
          </a:xfrm>
        </p:spPr>
        <p:txBody>
          <a:bodyPr/>
          <a:lstStyle/>
          <a:p>
            <a:r>
              <a:rPr lang="en-US" altLang="en-US" sz="2800" b="1"/>
              <a:t>International cooperation </a:t>
            </a:r>
            <a:r>
              <a:rPr lang="en-US" altLang="en-US" sz="2800" b="1">
                <a:solidFill>
                  <a:srgbClr val="000000"/>
                </a:solidFill>
              </a:rPr>
              <a:t>– </a:t>
            </a:r>
            <a:r>
              <a:rPr lang="sl-SI" altLang="en-US" sz="2800">
                <a:solidFill>
                  <a:srgbClr val="000000"/>
                </a:solidFill>
              </a:rPr>
              <a:t>general principles</a:t>
            </a:r>
            <a:endParaRPr lang="en-US" altLang="en-US" sz="2800">
              <a:solidFill>
                <a:srgbClr val="000000"/>
              </a:solidFill>
            </a:endParaRPr>
          </a:p>
        </p:txBody>
      </p:sp>
      <p:graphicFrame>
        <p:nvGraphicFramePr>
          <p:cNvPr id="4" name="Označba mesta vsebine 3">
            <a:extLst>
              <a:ext uri="{FF2B5EF4-FFF2-40B4-BE49-F238E27FC236}">
                <a16:creationId xmlns:a16="http://schemas.microsoft.com/office/drawing/2014/main" id="{53D8533D-41C6-4F7D-8D6E-BC470E3B36AE}"/>
              </a:ext>
            </a:extLst>
          </p:cNvPr>
          <p:cNvGraphicFramePr>
            <a:graphicFrameLocks noGrp="1"/>
          </p:cNvGraphicFramePr>
          <p:nvPr>
            <p:ph idx="1"/>
          </p:nvPr>
        </p:nvGraphicFramePr>
        <p:xfrm>
          <a:off x="468313" y="1773238"/>
          <a:ext cx="8064500" cy="4824412"/>
        </p:xfrm>
        <a:graphic>
          <a:graphicData uri="http://schemas.openxmlformats.org/drawingml/2006/table">
            <a:tbl>
              <a:tblPr firstRow="1" bandRow="1">
                <a:tableStyleId>{5C22544A-7EE6-4342-B048-85BDC9FD1C3A}</a:tableStyleId>
              </a:tblPr>
              <a:tblGrid>
                <a:gridCol w="3959854">
                  <a:extLst>
                    <a:ext uri="{9D8B030D-6E8A-4147-A177-3AD203B41FA5}">
                      <a16:colId xmlns:a16="http://schemas.microsoft.com/office/drawing/2014/main" val="20000"/>
                    </a:ext>
                  </a:extLst>
                </a:gridCol>
                <a:gridCol w="4104646">
                  <a:extLst>
                    <a:ext uri="{9D8B030D-6E8A-4147-A177-3AD203B41FA5}">
                      <a16:colId xmlns:a16="http://schemas.microsoft.com/office/drawing/2014/main" val="20001"/>
                    </a:ext>
                  </a:extLst>
                </a:gridCol>
              </a:tblGrid>
              <a:tr h="4824412">
                <a:tc>
                  <a:txBody>
                    <a:bodyPr/>
                    <a:lstStyle/>
                    <a:p>
                      <a:pPr marL="0" indent="0" algn="ctr">
                        <a:buNone/>
                        <a:defRPr/>
                      </a:pPr>
                      <a:r>
                        <a:rPr lang="en-GB" sz="2200" b="1" noProof="0" dirty="0">
                          <a:solidFill>
                            <a:srgbClr val="000000"/>
                          </a:solidFill>
                        </a:rPr>
                        <a:t>Budapest</a:t>
                      </a:r>
                      <a:r>
                        <a:rPr lang="en-GB" sz="2200" b="1" baseline="0" noProof="0" dirty="0">
                          <a:solidFill>
                            <a:srgbClr val="000000"/>
                          </a:solidFill>
                        </a:rPr>
                        <a:t> </a:t>
                      </a:r>
                      <a:r>
                        <a:rPr lang="en-GB" sz="2200" b="1" noProof="0" dirty="0">
                          <a:solidFill>
                            <a:srgbClr val="000000"/>
                          </a:solidFill>
                        </a:rPr>
                        <a:t>Convention</a:t>
                      </a:r>
                    </a:p>
                    <a:p>
                      <a:pPr marL="0" marR="0" indent="0" algn="ctr" defTabSz="914400" rtl="0" eaLnBrk="1" fontAlgn="auto" latinLnBrk="0" hangingPunct="1">
                        <a:lnSpc>
                          <a:spcPct val="100000"/>
                        </a:lnSpc>
                        <a:spcBef>
                          <a:spcPts val="0"/>
                        </a:spcBef>
                        <a:spcAft>
                          <a:spcPts val="0"/>
                        </a:spcAft>
                        <a:buClrTx/>
                        <a:buSzTx/>
                        <a:buFontTx/>
                        <a:buNone/>
                        <a:tabLst/>
                        <a:defRPr/>
                      </a:pPr>
                      <a:r>
                        <a:rPr lang="en-GB" altLang="sl-SI" sz="1600" noProof="0" dirty="0">
                          <a:solidFill>
                            <a:srgbClr val="000000"/>
                          </a:solidFill>
                        </a:rPr>
                        <a:t>(Articles 23-25)</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altLang="sl-SI" sz="2000" noProof="0" dirty="0">
                        <a:solidFill>
                          <a:srgbClr val="000000"/>
                        </a:solidFill>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GB" altLang="sl-SI" sz="2000" noProof="0" dirty="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The Parties shall afford mutual assistance for the purpose of investigations or proceedings concerning:</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0" noProof="0" dirty="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 cybercrime (articles 2-10)</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 or for the collection of </a:t>
                      </a:r>
                      <a:r>
                        <a:rPr lang="en-GB" sz="1800" b="0" u="sng" noProof="0" dirty="0">
                          <a:solidFill>
                            <a:srgbClr val="000000"/>
                          </a:solidFill>
                        </a:rPr>
                        <a:t>evidence in electronic form</a:t>
                      </a:r>
                      <a:r>
                        <a:rPr lang="en-GB" sz="1800" b="0" noProof="0" dirty="0">
                          <a:solidFill>
                            <a:srgbClr val="000000"/>
                          </a:solidFill>
                        </a:rPr>
                        <a:t> of a criminal offence.</a:t>
                      </a:r>
                    </a:p>
                    <a:p>
                      <a:pPr marL="0" marR="0" indent="0" algn="l" defTabSz="914400" rtl="0" eaLnBrk="1" fontAlgn="auto" latinLnBrk="0" hangingPunct="1">
                        <a:lnSpc>
                          <a:spcPct val="100000"/>
                        </a:lnSpc>
                        <a:spcBef>
                          <a:spcPts val="0"/>
                        </a:spcBef>
                        <a:spcAft>
                          <a:spcPts val="0"/>
                        </a:spcAft>
                        <a:buClrTx/>
                        <a:buSzTx/>
                        <a:buFontTx/>
                        <a:buNone/>
                        <a:tabLst/>
                        <a:defRPr/>
                      </a:pPr>
                      <a:endParaRPr lang="en-GB" altLang="sl-SI" sz="2200" noProof="0" dirty="0">
                        <a:solidFill>
                          <a:srgbClr val="000000"/>
                        </a:solidFill>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GB" altLang="sl-SI" sz="2200" noProof="0" dirty="0">
                        <a:solidFill>
                          <a:srgbClr val="000000"/>
                        </a:solidFill>
                      </a:endParaRPr>
                    </a:p>
                    <a:p>
                      <a:pPr marL="0" indent="0" algn="ctr">
                        <a:buNone/>
                        <a:defRPr/>
                      </a:pPr>
                      <a:endParaRPr lang="en-GB" sz="2200" b="1" noProof="0" dirty="0">
                        <a:solidFill>
                          <a:srgbClr val="000000"/>
                        </a:solidFill>
                      </a:endParaRPr>
                    </a:p>
                  </a:txBody>
                  <a:tcPr marL="91444" marR="91444">
                    <a:solidFill>
                      <a:schemeClr val="accent1">
                        <a:lumMod val="20000"/>
                        <a:lumOff val="80000"/>
                      </a:schemeClr>
                    </a:solidFill>
                  </a:tcPr>
                </a:tc>
                <a:tc>
                  <a:txBody>
                    <a:bodyPr/>
                    <a:lstStyle/>
                    <a:p>
                      <a:pPr algn="ctr">
                        <a:defRPr/>
                      </a:pPr>
                      <a:r>
                        <a:rPr lang="en-GB" sz="2200" b="1" noProof="0" dirty="0">
                          <a:solidFill>
                            <a:srgbClr val="000000"/>
                          </a:solidFill>
                        </a:rPr>
                        <a:t>Warsaw Convention </a:t>
                      </a:r>
                    </a:p>
                    <a:p>
                      <a:pPr marL="0" marR="0" indent="0" algn="ctr" defTabSz="914400" rtl="0" eaLnBrk="1" fontAlgn="auto" latinLnBrk="0" hangingPunct="1">
                        <a:lnSpc>
                          <a:spcPct val="100000"/>
                        </a:lnSpc>
                        <a:spcBef>
                          <a:spcPts val="0"/>
                        </a:spcBef>
                        <a:spcAft>
                          <a:spcPts val="0"/>
                        </a:spcAft>
                        <a:buClrTx/>
                        <a:buSzTx/>
                        <a:buFontTx/>
                        <a:buNone/>
                        <a:tabLst/>
                        <a:defRPr/>
                      </a:pPr>
                      <a:r>
                        <a:rPr lang="en-GB" altLang="sl-SI" sz="1600" noProof="0" dirty="0">
                          <a:solidFill>
                            <a:srgbClr val="000000"/>
                          </a:solidFill>
                        </a:rPr>
                        <a:t>(Articles 15)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2000" noProof="0" dirty="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The Parties shall mutually co-operate for the purposes of investigations and proceedings:  </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aiming at the </a:t>
                      </a:r>
                      <a:r>
                        <a:rPr lang="en-GB" sz="1800" b="0" u="sng" noProof="0" dirty="0">
                          <a:solidFill>
                            <a:srgbClr val="000000"/>
                          </a:solidFill>
                        </a:rPr>
                        <a:t>confiscation of instrumentalities and proceeds.</a:t>
                      </a:r>
                      <a:r>
                        <a:rPr lang="en-GB" sz="1800" b="0" noProof="0" dirty="0">
                          <a:solidFill>
                            <a:srgbClr val="000000"/>
                          </a:solidFill>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0" noProof="0" dirty="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noProof="0" dirty="0">
                          <a:solidFill>
                            <a:srgbClr val="000000"/>
                          </a:solidFill>
                        </a:rPr>
                        <a:t>Requests for: </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GB" sz="1800" b="0" noProof="0" dirty="0">
                          <a:solidFill>
                            <a:srgbClr val="000000"/>
                          </a:solidFill>
                        </a:rPr>
                        <a:t>confiscation of specific items </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GB" sz="1800" b="0" noProof="0" dirty="0">
                          <a:solidFill>
                            <a:srgbClr val="000000"/>
                          </a:solidFill>
                        </a:rPr>
                        <a:t>or to pay a sum of money corresponding to the value of proceeds </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GB" sz="1800" b="0" noProof="0" dirty="0">
                          <a:solidFill>
                            <a:srgbClr val="000000"/>
                          </a:solidFill>
                        </a:rPr>
                        <a:t>and for investigative assistance </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GB" sz="1800" b="0" noProof="0" dirty="0">
                          <a:solidFill>
                            <a:srgbClr val="000000"/>
                          </a:solidFill>
                        </a:rPr>
                        <a:t>and provisional measures with a view to confiscation.</a:t>
                      </a:r>
                    </a:p>
                  </a:txBody>
                  <a:tcPr marL="91444" marR="91444">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17680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slov 1">
            <a:extLst>
              <a:ext uri="{FF2B5EF4-FFF2-40B4-BE49-F238E27FC236}">
                <a16:creationId xmlns:a16="http://schemas.microsoft.com/office/drawing/2014/main" id="{47E948CF-B3E3-4F25-96A6-DEA333D7887E}"/>
              </a:ext>
            </a:extLst>
          </p:cNvPr>
          <p:cNvSpPr>
            <a:spLocks noGrp="1"/>
          </p:cNvSpPr>
          <p:nvPr>
            <p:ph type="title"/>
          </p:nvPr>
        </p:nvSpPr>
        <p:spPr>
          <a:xfrm>
            <a:off x="468313" y="1052513"/>
            <a:ext cx="8229600" cy="647700"/>
          </a:xfrm>
        </p:spPr>
        <p:txBody>
          <a:bodyPr/>
          <a:lstStyle/>
          <a:p>
            <a:r>
              <a:rPr lang="en-US" altLang="en-US" sz="2800" b="1"/>
              <a:t>International cooperation – </a:t>
            </a:r>
            <a:r>
              <a:rPr lang="sl-SI" altLang="en-US" sz="2800"/>
              <a:t>provisional measures</a:t>
            </a:r>
            <a:endParaRPr lang="en-US" altLang="en-US" sz="2800"/>
          </a:p>
        </p:txBody>
      </p:sp>
      <p:graphicFrame>
        <p:nvGraphicFramePr>
          <p:cNvPr id="4" name="Označba mesta vsebine 3">
            <a:extLst>
              <a:ext uri="{FF2B5EF4-FFF2-40B4-BE49-F238E27FC236}">
                <a16:creationId xmlns:a16="http://schemas.microsoft.com/office/drawing/2014/main" id="{92BDCD5D-9949-4C6E-AF46-97AB848C4608}"/>
              </a:ext>
            </a:extLst>
          </p:cNvPr>
          <p:cNvGraphicFramePr>
            <a:graphicFrameLocks noGrp="1"/>
          </p:cNvGraphicFramePr>
          <p:nvPr>
            <p:ph idx="1"/>
          </p:nvPr>
        </p:nvGraphicFramePr>
        <p:xfrm>
          <a:off x="468313" y="1773238"/>
          <a:ext cx="8064500" cy="4765831"/>
        </p:xfrm>
        <a:graphic>
          <a:graphicData uri="http://schemas.openxmlformats.org/drawingml/2006/table">
            <a:tbl>
              <a:tblPr/>
              <a:tblGrid>
                <a:gridCol w="3960812">
                  <a:extLst>
                    <a:ext uri="{9D8B030D-6E8A-4147-A177-3AD203B41FA5}">
                      <a16:colId xmlns:a16="http://schemas.microsoft.com/office/drawing/2014/main" val="20000"/>
                    </a:ext>
                  </a:extLst>
                </a:gridCol>
                <a:gridCol w="4103688">
                  <a:extLst>
                    <a:ext uri="{9D8B030D-6E8A-4147-A177-3AD203B41FA5}">
                      <a16:colId xmlns:a16="http://schemas.microsoft.com/office/drawing/2014/main" val="20001"/>
                    </a:ext>
                  </a:extLst>
                </a:gridCol>
              </a:tblGrid>
              <a:tr h="26694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Calibri" pitchFamily="34" charset="0"/>
                          <a:ea typeface="MS PGothic" pitchFamily="34" charset="-128"/>
                        </a:rPr>
                        <a:t>Budapest Convention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0000"/>
                          </a:solidFill>
                          <a:effectLst/>
                          <a:latin typeface="Calibri" pitchFamily="34" charset="0"/>
                          <a:ea typeface="MS PGothic" pitchFamily="34" charset="-128"/>
                        </a:rPr>
                        <a:t>(Art. </a:t>
                      </a:r>
                      <a:r>
                        <a:rPr kumimoji="0" lang="sl-SI" sz="1600" b="1" i="0" u="none" strike="noStrike" cap="none" normalizeH="0" baseline="0">
                          <a:ln>
                            <a:noFill/>
                          </a:ln>
                          <a:solidFill>
                            <a:srgbClr val="000000"/>
                          </a:solidFill>
                          <a:effectLst/>
                          <a:latin typeface="Calibri" pitchFamily="34" charset="0"/>
                          <a:ea typeface="MS PGothic" pitchFamily="34" charset="-128"/>
                        </a:rPr>
                        <a:t>29-30</a:t>
                      </a:r>
                      <a:r>
                        <a:rPr kumimoji="0" lang="en-US" sz="1600" b="1" i="0" u="none" strike="noStrike" cap="none" normalizeH="0" baseline="0">
                          <a:ln>
                            <a:noFill/>
                          </a:ln>
                          <a:solidFill>
                            <a:srgbClr val="000000"/>
                          </a:solidFill>
                          <a:effectLst/>
                          <a:latin typeface="Calibri" pitchFamily="34" charset="0"/>
                          <a:ea typeface="MS PGothic" pitchFamily="34" charset="-128"/>
                        </a:rPr>
                        <a:t>)</a:t>
                      </a:r>
                      <a:endParaRPr kumimoji="0" lang="sl-SI" sz="1600" b="1" i="0" u="none" strike="noStrike" cap="none" normalizeH="0" baseline="0">
                        <a:ln>
                          <a:noFill/>
                        </a:ln>
                        <a:solidFill>
                          <a:srgbClr val="000000"/>
                        </a:solidFill>
                        <a:effectLst/>
                        <a:latin typeface="Calibri"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8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Expedited preservation of stored computer data,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8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Expedited disclosure of preserved traffic data.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a:ln>
                          <a:noFill/>
                        </a:ln>
                        <a:solidFill>
                          <a:srgbClr val="000000"/>
                        </a:solidFill>
                        <a:effectLst/>
                        <a:latin typeface="Calibri" pitchFamily="34" charset="0"/>
                        <a:ea typeface="MS PGothic" pitchFamily="34" charset="-128"/>
                      </a:endParaRPr>
                    </a:p>
                  </a:txBody>
                  <a:tcPr marL="91444" marR="91444"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Calibri" pitchFamily="34" charset="0"/>
                          <a:ea typeface="MS PGothic" pitchFamily="34" charset="-128"/>
                        </a:rPr>
                        <a:t>Warsaw Convention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0000"/>
                          </a:solidFill>
                          <a:effectLst/>
                          <a:latin typeface="Calibri" pitchFamily="34" charset="0"/>
                          <a:ea typeface="MS PGothic" pitchFamily="34" charset="-128"/>
                        </a:rPr>
                        <a:t>(Articles </a:t>
                      </a:r>
                      <a:r>
                        <a:rPr kumimoji="0" lang="sl-SI" sz="1600" b="1" i="0" u="none" strike="noStrike" cap="none" normalizeH="0" baseline="0">
                          <a:ln>
                            <a:noFill/>
                          </a:ln>
                          <a:solidFill>
                            <a:srgbClr val="000000"/>
                          </a:solidFill>
                          <a:effectLst/>
                          <a:latin typeface="Calibri" pitchFamily="34" charset="0"/>
                          <a:ea typeface="MS PGothic" pitchFamily="34" charset="-128"/>
                        </a:rPr>
                        <a:t> 21-22</a:t>
                      </a:r>
                      <a:r>
                        <a:rPr kumimoji="0" lang="en-US" sz="1600" b="1" i="0" u="none" strike="noStrike" cap="none" normalizeH="0" baseline="0">
                          <a:ln>
                            <a:noFill/>
                          </a:ln>
                          <a:solidFill>
                            <a:srgbClr val="000000"/>
                          </a:solidFill>
                          <a:effectLst/>
                          <a:latin typeface="Calibri" pitchFamily="34" charset="0"/>
                          <a:ea typeface="MS PGothic"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8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sng" strike="noStrike" cap="none" normalizeH="0" baseline="0">
                          <a:ln>
                            <a:noFill/>
                          </a:ln>
                          <a:solidFill>
                            <a:srgbClr val="000000"/>
                          </a:solidFill>
                          <a:effectLst/>
                          <a:latin typeface="Calibri" pitchFamily="34" charset="0"/>
                          <a:ea typeface="MS PGothic" pitchFamily="34" charset="-128"/>
                        </a:rPr>
                        <a:t>Freezing or seizing, </a:t>
                      </a:r>
                      <a:r>
                        <a:rPr kumimoji="0" lang="en-US" sz="1800" b="0" i="0" u="none" strike="noStrike" cap="none" normalizeH="0" baseline="0">
                          <a:ln>
                            <a:noFill/>
                          </a:ln>
                          <a:solidFill>
                            <a:srgbClr val="000000"/>
                          </a:solidFill>
                          <a:effectLst/>
                          <a:latin typeface="Calibri" pitchFamily="34" charset="0"/>
                          <a:ea typeface="MS PGothic" pitchFamily="34" charset="-128"/>
                        </a:rPr>
                        <a:t>to prevent any dealing in, transfer or disposal of property and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provide </a:t>
                      </a:r>
                      <a:r>
                        <a:rPr kumimoji="0" lang="en-US" sz="1800" b="0" i="0" u="sng" strike="noStrike" cap="none" normalizeH="0" baseline="0">
                          <a:ln>
                            <a:noFill/>
                          </a:ln>
                          <a:solidFill>
                            <a:srgbClr val="000000"/>
                          </a:solidFill>
                          <a:effectLst/>
                          <a:latin typeface="Calibri" pitchFamily="34" charset="0"/>
                          <a:ea typeface="MS PGothic" pitchFamily="34" charset="-128"/>
                        </a:rPr>
                        <a:t>spontaneously all information relevant </a:t>
                      </a:r>
                      <a:r>
                        <a:rPr kumimoji="0" lang="en-US" sz="1800" b="0" i="0" u="none" strike="noStrike" cap="none" normalizeH="0" baseline="0">
                          <a:ln>
                            <a:noFill/>
                          </a:ln>
                          <a:solidFill>
                            <a:srgbClr val="000000"/>
                          </a:solidFill>
                          <a:effectLst/>
                          <a:latin typeface="Calibri" pitchFamily="34" charset="0"/>
                          <a:ea typeface="MS PGothic" pitchFamily="34" charset="-128"/>
                        </a:rPr>
                        <a:t>for provisional measure. </a:t>
                      </a:r>
                    </a:p>
                  </a:txBody>
                  <a:tcPr marL="91444" marR="91444"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096205">
                <a:tc gridSpan="2">
                  <a:txBody>
                    <a:bodyPr/>
                    <a:lstStyle/>
                    <a:p>
                      <a:pPr marL="0" marR="0" lvl="0" indent="0" algn="l" defTabSz="914400" rtl="0" eaLnBrk="1" fontAlgn="base" latinLnBrk="0" hangingPunct="1">
                        <a:lnSpc>
                          <a:spcPct val="80000"/>
                        </a:lnSpc>
                        <a:spcBef>
                          <a:spcPct val="0"/>
                        </a:spcBef>
                        <a:spcAft>
                          <a:spcPct val="0"/>
                        </a:spcAft>
                        <a:buClrTx/>
                        <a:buSzTx/>
                        <a:buFont typeface="Arial" pitchFamily="34" charset="0"/>
                        <a:buNone/>
                        <a:tabLst/>
                      </a:pPr>
                      <a:r>
                        <a:rPr kumimoji="0" lang="en-US" sz="2000" b="1" i="0" u="none" strike="noStrike" cap="none" normalizeH="0" baseline="0">
                          <a:ln>
                            <a:noFill/>
                          </a:ln>
                          <a:solidFill>
                            <a:srgbClr val="000000"/>
                          </a:solidFill>
                          <a:effectLst/>
                          <a:latin typeface="Calibri" pitchFamily="34" charset="0"/>
                          <a:ea typeface="MS PGothic" pitchFamily="34" charset="-128"/>
                        </a:rPr>
                        <a:t>Spontaneous information</a:t>
                      </a:r>
                      <a:endParaRPr kumimoji="0" lang="sl-SI" sz="20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pitchFamily="34" charset="0"/>
                          <a:ea typeface="MS PGothic" pitchFamily="34" charset="-128"/>
                        </a:rPr>
                        <a:t>(Budapest Convention, Article 26)</a:t>
                      </a:r>
                      <a:r>
                        <a:rPr kumimoji="0" lang="sl-SI" sz="1800" b="0" i="0" u="none" strike="noStrike" cap="none" normalizeH="0" baseline="0">
                          <a:ln>
                            <a:noFill/>
                          </a:ln>
                          <a:solidFill>
                            <a:srgbClr val="000000"/>
                          </a:solidFill>
                          <a:effectLst/>
                          <a:latin typeface="Calibri" pitchFamily="34" charset="0"/>
                          <a:ea typeface="MS PGothic" pitchFamily="34" charset="-128"/>
                        </a:rPr>
                        <a:t> and </a:t>
                      </a:r>
                      <a:r>
                        <a:rPr kumimoji="0" lang="en-US" sz="1800" b="0" i="0" u="none" strike="noStrike" cap="none" normalizeH="0" baseline="0">
                          <a:ln>
                            <a:noFill/>
                          </a:ln>
                          <a:solidFill>
                            <a:srgbClr val="000000"/>
                          </a:solidFill>
                          <a:effectLst/>
                          <a:latin typeface="Calibri" pitchFamily="34" charset="0"/>
                          <a:ea typeface="MS PGothic" pitchFamily="34" charset="-128"/>
                        </a:rPr>
                        <a:t>(Warsaw Convention, Article 20):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pitchFamily="34" charset="0"/>
                          <a:ea typeface="MS PGothic" pitchFamily="34" charset="-128"/>
                        </a:rPr>
                        <a:t>Party may, within the limits of its domestic law and without prior request, forward to another Party information obtained within the framework of its own investigations when it considers that the disclosure of such information might assist the receiving Party in </a:t>
                      </a:r>
                      <a:r>
                        <a:rPr kumimoji="0" lang="en-US" sz="1800" b="1" i="0" u="none" strike="noStrike" cap="none" normalizeH="0" baseline="0">
                          <a:ln>
                            <a:noFill/>
                          </a:ln>
                          <a:solidFill>
                            <a:srgbClr val="000000"/>
                          </a:solidFill>
                          <a:effectLst/>
                          <a:latin typeface="Calibri" pitchFamily="34" charset="0"/>
                          <a:ea typeface="MS PGothic" pitchFamily="34" charset="-128"/>
                        </a:rPr>
                        <a:t>initiating or carrying out investigations or proceedings concerning criminal offences</a:t>
                      </a:r>
                      <a:r>
                        <a:rPr kumimoji="0" lang="en-US" sz="1800" b="0" i="0" u="none" strike="noStrike" cap="none" normalizeH="0" baseline="0">
                          <a:ln>
                            <a:noFill/>
                          </a:ln>
                          <a:solidFill>
                            <a:srgbClr val="000000"/>
                          </a:solidFill>
                          <a:effectLst/>
                          <a:latin typeface="Calibri" pitchFamily="34" charset="0"/>
                          <a:ea typeface="MS PGothic" pitchFamily="34" charset="-128"/>
                        </a:rPr>
                        <a:t> established in accordance with this Convention or might lead to a request for co-operation by that Party under this chapter. </a:t>
                      </a:r>
                      <a:endParaRPr kumimoji="0" lang="en-US" sz="1800" b="1" i="0" u="none" strike="noStrike" cap="none" normalizeH="0" baseline="0">
                        <a:ln>
                          <a:noFill/>
                        </a:ln>
                        <a:solidFill>
                          <a:srgbClr val="000000"/>
                        </a:solidFill>
                        <a:effectLst/>
                        <a:latin typeface="Calibri" pitchFamily="34" charset="0"/>
                        <a:ea typeface="MS PGothic" pitchFamily="34" charset="-128"/>
                      </a:endParaRPr>
                    </a:p>
                  </a:txBody>
                  <a:tcPr marL="91444" marR="91444"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7DEE8"/>
                    </a:solidFill>
                  </a:tcPr>
                </a:tc>
                <a:tc hMerge="1">
                  <a:txBody>
                    <a:bodyPr/>
                    <a:lstStyle/>
                    <a:p>
                      <a:endParaRPr lang="sl-SI"/>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2144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slov 1">
            <a:extLst>
              <a:ext uri="{FF2B5EF4-FFF2-40B4-BE49-F238E27FC236}">
                <a16:creationId xmlns:a16="http://schemas.microsoft.com/office/drawing/2014/main" id="{CF6B89B9-E516-42BC-9013-EF193FC77599}"/>
              </a:ext>
            </a:extLst>
          </p:cNvPr>
          <p:cNvSpPr>
            <a:spLocks noGrp="1"/>
          </p:cNvSpPr>
          <p:nvPr>
            <p:ph type="title"/>
          </p:nvPr>
        </p:nvSpPr>
        <p:spPr>
          <a:xfrm>
            <a:off x="468313" y="1052513"/>
            <a:ext cx="8229600" cy="647700"/>
          </a:xfrm>
        </p:spPr>
        <p:txBody>
          <a:bodyPr/>
          <a:lstStyle/>
          <a:p>
            <a:r>
              <a:rPr lang="en-US" altLang="en-US" sz="2800" b="1"/>
              <a:t>International cooperation – </a:t>
            </a:r>
            <a:r>
              <a:rPr lang="sl-SI" altLang="en-US" sz="2800"/>
              <a:t>investigative assistance</a:t>
            </a:r>
            <a:endParaRPr lang="en-US" altLang="en-US" sz="2800"/>
          </a:p>
        </p:txBody>
      </p:sp>
      <p:graphicFrame>
        <p:nvGraphicFramePr>
          <p:cNvPr id="4" name="Označba mesta vsebine 3">
            <a:extLst>
              <a:ext uri="{FF2B5EF4-FFF2-40B4-BE49-F238E27FC236}">
                <a16:creationId xmlns:a16="http://schemas.microsoft.com/office/drawing/2014/main" id="{AC305110-88D8-4EFC-8135-F0B808EEEBAA}"/>
              </a:ext>
            </a:extLst>
          </p:cNvPr>
          <p:cNvGraphicFramePr>
            <a:graphicFrameLocks noGrp="1"/>
          </p:cNvGraphicFramePr>
          <p:nvPr>
            <p:ph idx="1"/>
          </p:nvPr>
        </p:nvGraphicFramePr>
        <p:xfrm>
          <a:off x="468313" y="1773238"/>
          <a:ext cx="8064500" cy="4751387"/>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7513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Calibri" pitchFamily="34" charset="0"/>
                          <a:ea typeface="MS PGothic" pitchFamily="34" charset="-128"/>
                        </a:rPr>
                        <a:t>Budapest Convention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0000"/>
                          </a:solidFill>
                          <a:effectLst/>
                          <a:latin typeface="Calibri" pitchFamily="34" charset="0"/>
                          <a:ea typeface="MS PGothic" pitchFamily="34" charset="-128"/>
                        </a:rPr>
                        <a:t>(Articles 31-34)</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pitchFamily="34" charset="0"/>
                          <a:ea typeface="MS PGothic" pitchFamily="34" charset="-128"/>
                        </a:rPr>
                        <a:t>Mutual assistance regarding investigative powers: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Accessing of stored computer data;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Trans-border access to stored computer data with consent or where publicly available;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Mutual assistance regarding the real-time collection of traffic data,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Mutual assistance regarding the interception of content data.</a:t>
                      </a:r>
                    </a:p>
                  </a:txBody>
                  <a:tcPr marL="91444" marR="91444"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Calibri" pitchFamily="34" charset="0"/>
                          <a:ea typeface="MS PGothic" pitchFamily="34" charset="-128"/>
                        </a:rPr>
                        <a:t>Warsaw Convention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a:ln>
                            <a:noFill/>
                          </a:ln>
                          <a:solidFill>
                            <a:srgbClr val="000000"/>
                          </a:solidFill>
                          <a:effectLst/>
                          <a:latin typeface="Calibri" pitchFamily="34" charset="0"/>
                          <a:ea typeface="MS PGothic" pitchFamily="34" charset="-128"/>
                        </a:rPr>
                        <a:t>(Articles 16 – 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pitchFamily="34" charset="0"/>
                          <a:ea typeface="MS PGothic" pitchFamily="34" charset="-128"/>
                        </a:rPr>
                        <a:t>Parties shall assist in the identification and tracing of instrumentalities and proceeds, which includes securing evidence as to the existence, location or movement, nature, legal status or value of the aforementioned property.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pitchFamily="34" charset="0"/>
                          <a:ea typeface="MS PGothic" pitchFamily="34" charset="-128"/>
                        </a:rPr>
                        <a:t>Such assistance comprises also of requests for:</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information on bank accounts,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on banking transactions and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monitoring of banking transactions and</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spontaneous information. </a:t>
                      </a:r>
                    </a:p>
                  </a:txBody>
                  <a:tcPr marL="91444" marR="91444" marT="45710" marB="4571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85379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a:extLst>
              <a:ext uri="{FF2B5EF4-FFF2-40B4-BE49-F238E27FC236}">
                <a16:creationId xmlns:a16="http://schemas.microsoft.com/office/drawing/2014/main" id="{53299F1E-3AE9-4EE8-A4DC-C464C5C6BFAF}"/>
              </a:ext>
            </a:extLst>
          </p:cNvPr>
          <p:cNvSpPr>
            <a:spLocks noGrp="1"/>
          </p:cNvSpPr>
          <p:nvPr>
            <p:ph type="title"/>
          </p:nvPr>
        </p:nvSpPr>
        <p:spPr>
          <a:xfrm>
            <a:off x="468313" y="1052513"/>
            <a:ext cx="8229600" cy="647700"/>
          </a:xfrm>
        </p:spPr>
        <p:txBody>
          <a:bodyPr/>
          <a:lstStyle/>
          <a:p>
            <a:r>
              <a:rPr lang="sl-SI" altLang="en-US" sz="2800" b="1"/>
              <a:t>International cooperation - </a:t>
            </a:r>
            <a:r>
              <a:rPr lang="sl-SI" altLang="en-US" sz="2800"/>
              <a:t>confiscation</a:t>
            </a:r>
          </a:p>
        </p:txBody>
      </p:sp>
      <p:graphicFrame>
        <p:nvGraphicFramePr>
          <p:cNvPr id="4" name="Označba mesta vsebine 3">
            <a:extLst>
              <a:ext uri="{FF2B5EF4-FFF2-40B4-BE49-F238E27FC236}">
                <a16:creationId xmlns:a16="http://schemas.microsoft.com/office/drawing/2014/main" id="{9EF4CEFD-A6BC-42F3-83B7-8E83E745B2F3}"/>
              </a:ext>
            </a:extLst>
          </p:cNvPr>
          <p:cNvGraphicFramePr>
            <a:graphicFrameLocks noGrp="1"/>
          </p:cNvGraphicFramePr>
          <p:nvPr>
            <p:ph idx="1"/>
          </p:nvPr>
        </p:nvGraphicFramePr>
        <p:xfrm>
          <a:off x="468313" y="1773238"/>
          <a:ext cx="8064500" cy="3535362"/>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353536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2000" b="1" i="0" u="none" strike="noStrike" cap="none" normalizeH="0" baseline="0">
                          <a:ln>
                            <a:noFill/>
                          </a:ln>
                          <a:solidFill>
                            <a:srgbClr val="000000"/>
                          </a:solidFill>
                          <a:effectLst/>
                          <a:latin typeface="Calibri" pitchFamily="34" charset="0"/>
                          <a:ea typeface="MS PGothic" pitchFamily="34" charset="-128"/>
                        </a:rPr>
                        <a:t>Warsaw Convention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000000"/>
                          </a:solidFill>
                          <a:effectLst/>
                          <a:latin typeface="Calibri" pitchFamily="34" charset="0"/>
                          <a:ea typeface="MS PGothic" pitchFamily="34" charset="-128"/>
                        </a:rPr>
                        <a:t>(Art</a:t>
                      </a:r>
                      <a:r>
                        <a:rPr kumimoji="0" lang="sl-SI" sz="2000" b="1" i="0" u="none" strike="noStrike" cap="none" normalizeH="0" baseline="0">
                          <a:ln>
                            <a:noFill/>
                          </a:ln>
                          <a:solidFill>
                            <a:srgbClr val="000000"/>
                          </a:solidFill>
                          <a:effectLst/>
                          <a:latin typeface="Calibri" pitchFamily="34" charset="0"/>
                          <a:ea typeface="MS PGothic" pitchFamily="34" charset="-128"/>
                        </a:rPr>
                        <a:t>.</a:t>
                      </a:r>
                      <a:r>
                        <a:rPr kumimoji="0" lang="en-US" sz="2000" b="1" i="0" u="none" strike="noStrike" cap="none" normalizeH="0" baseline="0">
                          <a:ln>
                            <a:noFill/>
                          </a:ln>
                          <a:solidFill>
                            <a:srgbClr val="000000"/>
                          </a:solidFill>
                          <a:effectLst/>
                          <a:latin typeface="Calibri" pitchFamily="34" charset="0"/>
                          <a:ea typeface="MS PGothic" pitchFamily="34" charset="-128"/>
                        </a:rPr>
                        <a:t> </a:t>
                      </a:r>
                      <a:r>
                        <a:rPr kumimoji="0" lang="sl-SI" sz="2000" b="1" i="0" u="none" strike="noStrike" cap="none" normalizeH="0" baseline="0">
                          <a:ln>
                            <a:noFill/>
                          </a:ln>
                          <a:solidFill>
                            <a:srgbClr val="000000"/>
                          </a:solidFill>
                          <a:effectLst/>
                          <a:latin typeface="Calibri" pitchFamily="34" charset="0"/>
                          <a:ea typeface="MS PGothic" pitchFamily="34" charset="-128"/>
                        </a:rPr>
                        <a:t>23</a:t>
                      </a:r>
                      <a:r>
                        <a:rPr kumimoji="0" lang="en-US" sz="2000" b="1" i="0" u="none" strike="noStrike" cap="none" normalizeH="0" baseline="0">
                          <a:ln>
                            <a:noFill/>
                          </a:ln>
                          <a:solidFill>
                            <a:srgbClr val="000000"/>
                          </a:solidFill>
                          <a:effectLst/>
                          <a:latin typeface="Calibri" pitchFamily="34" charset="0"/>
                          <a:ea typeface="MS PGothic" pitchFamily="34" charset="-128"/>
                        </a:rPr>
                        <a:t> – 2</a:t>
                      </a:r>
                      <a:r>
                        <a:rPr kumimoji="0" lang="sl-SI" sz="2000" b="1" i="0" u="none" strike="noStrike" cap="none" normalizeH="0" baseline="0">
                          <a:ln>
                            <a:noFill/>
                          </a:ln>
                          <a:solidFill>
                            <a:srgbClr val="000000"/>
                          </a:solidFill>
                          <a:effectLst/>
                          <a:latin typeface="Calibri" pitchFamily="34" charset="0"/>
                          <a:ea typeface="MS PGothic" pitchFamily="34" charset="-128"/>
                        </a:rPr>
                        <a:t>5</a:t>
                      </a:r>
                      <a:r>
                        <a:rPr kumimoji="0" lang="en-US" sz="2000" b="1" i="0" u="none" strike="noStrike" cap="none" normalizeH="0" baseline="0">
                          <a:ln>
                            <a:noFill/>
                          </a:ln>
                          <a:solidFill>
                            <a:srgbClr val="000000"/>
                          </a:solidFill>
                          <a:effectLst/>
                          <a:latin typeface="Calibri" pitchFamily="34" charset="0"/>
                          <a:ea typeface="MS PGothic" pitchFamily="34" charset="-128"/>
                        </a:rPr>
                        <a:t>)</a:t>
                      </a:r>
                      <a:endParaRPr kumimoji="0" lang="sl-SI" sz="20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sl-SI" sz="20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Article 23</a:t>
                      </a:r>
                      <a:r>
                        <a:rPr kumimoji="0" lang="sl-SI" sz="1800" b="0" i="0" u="none" strike="noStrike" cap="none" normalizeH="0" baseline="0">
                          <a:ln>
                            <a:noFill/>
                          </a:ln>
                          <a:solidFill>
                            <a:srgbClr val="000000"/>
                          </a:solidFill>
                          <a:effectLst/>
                          <a:latin typeface="Calibri" pitchFamily="34" charset="0"/>
                          <a:ea typeface="MS PGothic" pitchFamily="34" charset="-128"/>
                        </a:rPr>
                        <a:t>/5: </a:t>
                      </a:r>
                      <a:r>
                        <a:rPr kumimoji="0" lang="en-US" sz="1800" b="0" i="0" u="none" strike="noStrike" cap="none" normalizeH="0" baseline="0">
                          <a:ln>
                            <a:noFill/>
                          </a:ln>
                          <a:solidFill>
                            <a:srgbClr val="000000"/>
                          </a:solidFill>
                          <a:effectLst/>
                          <a:latin typeface="Calibri" pitchFamily="34" charset="0"/>
                          <a:ea typeface="MS PGothic" pitchFamily="34" charset="-128"/>
                        </a:rPr>
                        <a:t>measures equivalent to confiscation </a:t>
                      </a:r>
                      <a:r>
                        <a:rPr kumimoji="0" lang="sl-SI" sz="1800" b="0" i="0" u="none" strike="noStrike" cap="none" normalizeH="0" baseline="0">
                          <a:ln>
                            <a:noFill/>
                          </a:ln>
                          <a:solidFill>
                            <a:srgbClr val="000000"/>
                          </a:solidFill>
                          <a:effectLst/>
                          <a:latin typeface="Calibri" pitchFamily="34" charset="0"/>
                          <a:ea typeface="MS PGothic" pitchFamily="34" charset="-128"/>
                        </a:rPr>
                        <a:t>- </a:t>
                      </a:r>
                      <a:r>
                        <a:rPr kumimoji="0" lang="en-US" sz="1800" b="0" i="0" u="none" strike="noStrike" cap="none" normalizeH="0" baseline="0">
                          <a:ln>
                            <a:noFill/>
                          </a:ln>
                          <a:solidFill>
                            <a:srgbClr val="000000"/>
                          </a:solidFill>
                          <a:effectLst/>
                          <a:latin typeface="Calibri" pitchFamily="34" charset="0"/>
                          <a:ea typeface="MS PGothic" pitchFamily="34" charset="-128"/>
                        </a:rPr>
                        <a:t>no</a:t>
                      </a:r>
                      <a:r>
                        <a:rPr kumimoji="0" lang="sl-SI" sz="1800" b="0" i="0" u="none" strike="noStrike" cap="none" normalizeH="0" baseline="0">
                          <a:ln>
                            <a:noFill/>
                          </a:ln>
                          <a:solidFill>
                            <a:srgbClr val="000000"/>
                          </a:solidFill>
                          <a:effectLst/>
                          <a:latin typeface="Calibri" pitchFamily="34" charset="0"/>
                          <a:ea typeface="MS PGothic" pitchFamily="34" charset="-128"/>
                        </a:rPr>
                        <a:t>n</a:t>
                      </a:r>
                      <a:r>
                        <a:rPr kumimoji="0" lang="en-US" sz="1800" b="0" i="0" u="none" strike="noStrike" cap="none" normalizeH="0" baseline="0">
                          <a:ln>
                            <a:noFill/>
                          </a:ln>
                          <a:solidFill>
                            <a:srgbClr val="000000"/>
                          </a:solidFill>
                          <a:effectLst/>
                          <a:latin typeface="Calibri" pitchFamily="34" charset="0"/>
                          <a:ea typeface="MS PGothic" pitchFamily="34" charset="-128"/>
                        </a:rPr>
                        <a:t> criminal sanctions </a:t>
                      </a:r>
                      <a:r>
                        <a:rPr kumimoji="0" lang="en-US" sz="1800" b="0" i="0" u="sng" strike="noStrike" cap="none" normalizeH="0" baseline="0">
                          <a:ln>
                            <a:noFill/>
                          </a:ln>
                          <a:solidFill>
                            <a:srgbClr val="000000"/>
                          </a:solidFill>
                          <a:effectLst/>
                          <a:latin typeface="Calibri" pitchFamily="34" charset="0"/>
                          <a:ea typeface="MS PGothic" pitchFamily="34" charset="-128"/>
                        </a:rPr>
                        <a:t>(non conviction based confiscation).</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rules of assets sharing</a:t>
                      </a:r>
                      <a:r>
                        <a:rPr kumimoji="0" lang="sl-SI" sz="1800" b="0" i="0" u="none" strike="noStrike" cap="none" normalizeH="0" baseline="0">
                          <a:ln>
                            <a:noFill/>
                          </a:ln>
                          <a:solidFill>
                            <a:srgbClr val="000000"/>
                          </a:solidFill>
                          <a:effectLst/>
                          <a:latin typeface="Calibri" pitchFamily="34" charset="0"/>
                          <a:ea typeface="MS PGothic" pitchFamily="34" charset="-128"/>
                        </a:rPr>
                        <a:t> (</a:t>
                      </a:r>
                      <a:r>
                        <a:rPr kumimoji="0" lang="en-US" sz="1800" b="0" i="0" u="sng" strike="noStrike" cap="none" normalizeH="0" baseline="0">
                          <a:ln>
                            <a:noFill/>
                          </a:ln>
                          <a:solidFill>
                            <a:srgbClr val="000000"/>
                          </a:solidFill>
                          <a:effectLst/>
                          <a:latin typeface="Calibri" pitchFamily="34" charset="0"/>
                          <a:ea typeface="MS PGothic" pitchFamily="34" charset="-128"/>
                        </a:rPr>
                        <a:t>compensation to the victims</a:t>
                      </a:r>
                      <a:r>
                        <a:rPr kumimoji="0" lang="sl-SI" sz="1800" b="0" i="0" u="sng" strike="noStrike" cap="none" normalizeH="0" baseline="0">
                          <a:ln>
                            <a:noFill/>
                          </a:ln>
                          <a:solidFill>
                            <a:srgbClr val="000000"/>
                          </a:solidFill>
                          <a:effectLst/>
                          <a:latin typeface="Calibri" pitchFamily="34" charset="0"/>
                          <a:ea typeface="MS PGothic" pitchFamily="34" charset="-128"/>
                        </a:rPr>
                        <a:t>, </a:t>
                      </a:r>
                      <a:r>
                        <a:rPr kumimoji="0" lang="en-US" sz="1800" b="0" i="0" u="sng" strike="noStrike" cap="none" normalizeH="0" baseline="0">
                          <a:ln>
                            <a:noFill/>
                          </a:ln>
                          <a:solidFill>
                            <a:srgbClr val="000000"/>
                          </a:solidFill>
                          <a:effectLst/>
                          <a:latin typeface="Calibri" pitchFamily="34" charset="0"/>
                          <a:ea typeface="MS PGothic" pitchFamily="34" charset="-128"/>
                        </a:rPr>
                        <a:t>legitimate owners</a:t>
                      </a:r>
                      <a:r>
                        <a:rPr kumimoji="0" lang="sl-SI" sz="1800" b="0" i="0" u="sng" strike="noStrike" cap="none" normalizeH="0" baseline="0">
                          <a:ln>
                            <a:noFill/>
                          </a:ln>
                          <a:solidFill>
                            <a:srgbClr val="000000"/>
                          </a:solidFill>
                          <a:effectLst/>
                          <a:latin typeface="Calibri" pitchFamily="34" charset="0"/>
                          <a:ea typeface="MS PGothic" pitchFamily="34" charset="-128"/>
                        </a:rPr>
                        <a:t>)</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sl-SI" sz="2000" b="1" i="0" u="none" strike="noStrike" cap="none" normalizeH="0" baseline="0">
                        <a:ln>
                          <a:noFill/>
                        </a:ln>
                        <a:solidFill>
                          <a:srgbClr val="000000"/>
                        </a:solidFill>
                        <a:effectLst/>
                        <a:latin typeface="Calibri" pitchFamily="34" charset="0"/>
                        <a:ea typeface="MS PGothic" pitchFamily="34" charset="-128"/>
                      </a:endParaRPr>
                    </a:p>
                  </a:txBody>
                  <a:tcPr marT="45716" marB="4571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l-SI" sz="2000" b="1" i="0" u="sng"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1" i="0" u="none" strike="noStrike" cap="none" normalizeH="0" baseline="0">
                          <a:ln>
                            <a:noFill/>
                          </a:ln>
                          <a:solidFill>
                            <a:srgbClr val="000000"/>
                          </a:solidFill>
                          <a:effectLst/>
                          <a:latin typeface="Calibri" pitchFamily="34" charset="0"/>
                          <a:ea typeface="MS PGothic" pitchFamily="34" charset="-128"/>
                        </a:rPr>
                        <a:t>Confiscation </a:t>
                      </a:r>
                      <a:endParaRPr kumimoji="0" lang="sl-SI" sz="18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sl-SI" sz="16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sng" strike="noStrike" cap="none" normalizeH="0" baseline="0">
                          <a:ln>
                            <a:noFill/>
                          </a:ln>
                          <a:solidFill>
                            <a:srgbClr val="000000"/>
                          </a:solidFill>
                          <a:effectLst/>
                          <a:latin typeface="Calibri" pitchFamily="34" charset="0"/>
                          <a:ea typeface="MS PGothic" pitchFamily="34" charset="-128"/>
                        </a:rPr>
                        <a:t>enforce a confiscation order</a:t>
                      </a:r>
                      <a:r>
                        <a:rPr kumimoji="0" lang="en-US" sz="1800" b="0" i="0" u="none" strike="noStrike" cap="none" normalizeH="0" baseline="0">
                          <a:ln>
                            <a:noFill/>
                          </a:ln>
                          <a:solidFill>
                            <a:srgbClr val="000000"/>
                          </a:solidFill>
                          <a:effectLst/>
                          <a:latin typeface="Calibri" pitchFamily="34" charset="0"/>
                          <a:ea typeface="MS PGothic" pitchFamily="34" charset="-128"/>
                        </a:rPr>
                        <a:t>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or submit the request to its competent authorities for the purpose of </a:t>
                      </a:r>
                      <a:r>
                        <a:rPr kumimoji="0" lang="en-US" sz="1800" b="0" i="0" u="sng" strike="noStrike" cap="none" normalizeH="0" baseline="0">
                          <a:ln>
                            <a:noFill/>
                          </a:ln>
                          <a:solidFill>
                            <a:srgbClr val="000000"/>
                          </a:solidFill>
                          <a:effectLst/>
                          <a:latin typeface="Calibri" pitchFamily="34" charset="0"/>
                          <a:ea typeface="MS PGothic" pitchFamily="34" charset="-128"/>
                        </a:rPr>
                        <a:t>obtaining an order of confiscation</a:t>
                      </a:r>
                      <a:r>
                        <a:rPr kumimoji="0" lang="en-US" sz="1800" b="0" i="0" u="none" strike="noStrike" cap="none" normalizeH="0" baseline="0">
                          <a:ln>
                            <a:noFill/>
                          </a:ln>
                          <a:solidFill>
                            <a:srgbClr val="000000"/>
                          </a:solidFill>
                          <a:effectLst/>
                          <a:latin typeface="Calibri" pitchFamily="34" charset="0"/>
                          <a:ea typeface="MS PGothic" pitchFamily="34" charset="-128"/>
                        </a:rPr>
                        <a:t> and enforce it</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800" b="0" i="0" u="none" strike="noStrike" cap="none" normalizeH="0" baseline="0">
                          <a:ln>
                            <a:noFill/>
                          </a:ln>
                          <a:solidFill>
                            <a:srgbClr val="000000"/>
                          </a:solidFill>
                          <a:effectLst/>
                          <a:latin typeface="Calibri" pitchFamily="34" charset="0"/>
                          <a:ea typeface="MS PGothic" pitchFamily="34" charset="-128"/>
                        </a:rPr>
                        <a:t>includ</a:t>
                      </a:r>
                      <a:r>
                        <a:rPr kumimoji="0" lang="sl-SI" sz="1800" b="0" i="0" u="none" strike="noStrike" cap="none" normalizeH="0" baseline="0">
                          <a:ln>
                            <a:noFill/>
                          </a:ln>
                          <a:solidFill>
                            <a:srgbClr val="000000"/>
                          </a:solidFill>
                          <a:effectLst/>
                          <a:latin typeface="Calibri" pitchFamily="34" charset="0"/>
                          <a:ea typeface="MS PGothic" pitchFamily="34" charset="-128"/>
                        </a:rPr>
                        <a:t>ing</a:t>
                      </a:r>
                      <a:r>
                        <a:rPr kumimoji="0" lang="en-US" sz="1800" b="0" i="0" u="none" strike="noStrike" cap="none" normalizeH="0" baseline="0">
                          <a:ln>
                            <a:noFill/>
                          </a:ln>
                          <a:solidFill>
                            <a:srgbClr val="000000"/>
                          </a:solidFill>
                          <a:effectLst/>
                          <a:latin typeface="Calibri" pitchFamily="34" charset="0"/>
                          <a:ea typeface="MS PGothic" pitchFamily="34" charset="-128"/>
                        </a:rPr>
                        <a:t> request to pay a sum of money corresponding to the value of proceeds, or confiscation of specific item of property. </a:t>
                      </a: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sl-SI" sz="2200" b="1" i="0" u="none" strike="noStrike" cap="none" normalizeH="0" baseline="0">
                        <a:ln>
                          <a:noFill/>
                        </a:ln>
                        <a:solidFill>
                          <a:srgbClr val="000000"/>
                        </a:solidFill>
                        <a:effectLst/>
                        <a:latin typeface="Calibri" pitchFamily="34" charset="0"/>
                        <a:ea typeface="MS PGothic" pitchFamily="34" charset="-128"/>
                      </a:endParaRPr>
                    </a:p>
                  </a:txBody>
                  <a:tcPr marT="45716" marB="4571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51649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slov 1">
            <a:extLst>
              <a:ext uri="{FF2B5EF4-FFF2-40B4-BE49-F238E27FC236}">
                <a16:creationId xmlns:a16="http://schemas.microsoft.com/office/drawing/2014/main" id="{A4F51C47-05F8-49B1-8AE5-FC2CA48FA240}"/>
              </a:ext>
            </a:extLst>
          </p:cNvPr>
          <p:cNvSpPr>
            <a:spLocks noGrp="1"/>
          </p:cNvSpPr>
          <p:nvPr>
            <p:ph type="title"/>
          </p:nvPr>
        </p:nvSpPr>
        <p:spPr>
          <a:xfrm>
            <a:off x="468313" y="1052513"/>
            <a:ext cx="8229600" cy="647700"/>
          </a:xfrm>
        </p:spPr>
        <p:txBody>
          <a:bodyPr/>
          <a:lstStyle/>
          <a:p>
            <a:r>
              <a:rPr lang="en-US" altLang="en-US" sz="2800" b="1"/>
              <a:t>International cooperation</a:t>
            </a:r>
            <a:endParaRPr lang="en-US" altLang="en-US" sz="2800"/>
          </a:p>
        </p:txBody>
      </p:sp>
      <p:graphicFrame>
        <p:nvGraphicFramePr>
          <p:cNvPr id="4" name="Označba mesta vsebine 3">
            <a:extLst>
              <a:ext uri="{FF2B5EF4-FFF2-40B4-BE49-F238E27FC236}">
                <a16:creationId xmlns:a16="http://schemas.microsoft.com/office/drawing/2014/main" id="{41F08A57-FD1A-4346-9064-2D6B417AE3DF}"/>
              </a:ext>
            </a:extLst>
          </p:cNvPr>
          <p:cNvGraphicFramePr>
            <a:graphicFrameLocks noGrp="1"/>
          </p:cNvGraphicFramePr>
          <p:nvPr>
            <p:ph idx="1"/>
          </p:nvPr>
        </p:nvGraphicFramePr>
        <p:xfrm>
          <a:off x="468313" y="1773238"/>
          <a:ext cx="8064500" cy="4785284"/>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784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200" b="1" i="0" u="none" strike="noStrike" cap="none" normalizeH="0" baseline="0">
                          <a:ln>
                            <a:noFill/>
                          </a:ln>
                          <a:solidFill>
                            <a:srgbClr val="000000"/>
                          </a:solidFill>
                          <a:effectLst/>
                          <a:latin typeface="Calibri" pitchFamily="34" charset="0"/>
                          <a:ea typeface="MS PGothic" pitchFamily="34" charset="-128"/>
                        </a:rPr>
                        <a:t>Budapest Convention</a:t>
                      </a:r>
                    </a:p>
                    <a:p>
                      <a:pPr marL="0" marR="0" lvl="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en-AU" sz="1600" b="1" i="0" u="none" strike="noStrike" cap="none" normalizeH="0" baseline="0">
                          <a:ln>
                            <a:noFill/>
                          </a:ln>
                          <a:solidFill>
                            <a:srgbClr val="000000"/>
                          </a:solidFill>
                          <a:effectLst/>
                          <a:latin typeface="Calibri" pitchFamily="34" charset="0"/>
                          <a:ea typeface="MS PGothic" pitchFamily="34" charset="-128"/>
                        </a:rPr>
                        <a:t>24/7 network (Article 35)</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AU" sz="14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AU" sz="1600" b="0" i="0" u="none" strike="noStrike" cap="none" normalizeH="0" baseline="0">
                          <a:ln>
                            <a:noFill/>
                          </a:ln>
                          <a:solidFill>
                            <a:srgbClr val="000000"/>
                          </a:solidFill>
                          <a:effectLst/>
                          <a:latin typeface="Calibri" pitchFamily="34" charset="0"/>
                          <a:ea typeface="MS PGothic" pitchFamily="34" charset="-128"/>
                        </a:rPr>
                        <a:t>Each Party shall designate a point of contact available on 24/7 basis for immediate assistance for the purpose of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investigations or proceedings concerning criminal offences related to computer systems and data,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or for the collection of evidence in electronic form of a criminal offence.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AU" sz="16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AU" sz="1600" b="0" i="0" u="none" strike="noStrike" cap="none" normalizeH="0" baseline="0">
                          <a:ln>
                            <a:noFill/>
                          </a:ln>
                          <a:solidFill>
                            <a:srgbClr val="000000"/>
                          </a:solidFill>
                          <a:effectLst/>
                          <a:latin typeface="Calibri" pitchFamily="34" charset="0"/>
                          <a:ea typeface="MS PGothic" pitchFamily="34" charset="-128"/>
                        </a:rPr>
                        <a:t>Such assistance shall include facilitating, or directly carrying out the following measures:</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the provision of technical advice;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the </a:t>
                      </a:r>
                      <a:r>
                        <a:rPr kumimoji="0" lang="en-AU" sz="1600" b="0" i="0" u="sng" strike="noStrike" cap="none" normalizeH="0" baseline="0">
                          <a:ln>
                            <a:noFill/>
                          </a:ln>
                          <a:solidFill>
                            <a:srgbClr val="000000"/>
                          </a:solidFill>
                          <a:effectLst/>
                          <a:latin typeface="Calibri" pitchFamily="34" charset="0"/>
                          <a:ea typeface="MS PGothic" pitchFamily="34" charset="-128"/>
                        </a:rPr>
                        <a:t>preservation of data </a:t>
                      </a:r>
                      <a:r>
                        <a:rPr kumimoji="0" lang="en-AU" sz="1600" b="0" i="0" u="none" strike="noStrike" cap="none" normalizeH="0" baseline="0">
                          <a:ln>
                            <a:noFill/>
                          </a:ln>
                          <a:solidFill>
                            <a:srgbClr val="000000"/>
                          </a:solidFill>
                          <a:effectLst/>
                          <a:latin typeface="Calibri" pitchFamily="34" charset="0"/>
                          <a:ea typeface="MS PGothic" pitchFamily="34" charset="-128"/>
                        </a:rPr>
                        <a:t>(Article 29 and 30);</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the </a:t>
                      </a:r>
                      <a:r>
                        <a:rPr kumimoji="0" lang="en-AU" sz="1600" b="0" i="0" u="sng" strike="noStrike" cap="none" normalizeH="0" baseline="0">
                          <a:ln>
                            <a:noFill/>
                          </a:ln>
                          <a:solidFill>
                            <a:srgbClr val="000000"/>
                          </a:solidFill>
                          <a:effectLst/>
                          <a:latin typeface="Calibri" pitchFamily="34" charset="0"/>
                          <a:ea typeface="MS PGothic" pitchFamily="34" charset="-128"/>
                        </a:rPr>
                        <a:t>collection of evidence</a:t>
                      </a:r>
                      <a:r>
                        <a:rPr kumimoji="0" lang="en-AU" sz="1600" b="0" i="0" u="none" strike="noStrike" cap="none" normalizeH="0" baseline="0">
                          <a:ln>
                            <a:noFill/>
                          </a:ln>
                          <a:solidFill>
                            <a:srgbClr val="000000"/>
                          </a:solidFill>
                          <a:effectLst/>
                          <a:latin typeface="Calibri" pitchFamily="34" charset="0"/>
                          <a:ea typeface="MS PGothic" pitchFamily="34" charset="-128"/>
                        </a:rPr>
                        <a: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the provision of legal information,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and locating of suspects. </a:t>
                      </a:r>
                    </a:p>
                  </a:txBody>
                  <a:tcPr marL="91444" marR="91444" marT="45682" marB="4568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200" b="1" i="0" u="none" strike="noStrike" cap="none" normalizeH="0" baseline="0">
                          <a:ln>
                            <a:noFill/>
                          </a:ln>
                          <a:solidFill>
                            <a:srgbClr val="000000"/>
                          </a:solidFill>
                          <a:effectLst/>
                          <a:latin typeface="Calibri" pitchFamily="34" charset="0"/>
                          <a:ea typeface="MS PGothic" pitchFamily="34" charset="-128"/>
                        </a:rPr>
                        <a:t>Warsaw Convention </a:t>
                      </a:r>
                    </a:p>
                    <a:p>
                      <a:pPr marL="0" marR="0" lvl="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en-AU" sz="1600" b="1" i="0" u="none" strike="noStrike" cap="none" normalizeH="0" baseline="0">
                          <a:ln>
                            <a:noFill/>
                          </a:ln>
                          <a:solidFill>
                            <a:srgbClr val="000000"/>
                          </a:solidFill>
                          <a:effectLst/>
                          <a:latin typeface="Calibri" pitchFamily="34" charset="0"/>
                          <a:ea typeface="MS PGothic" pitchFamily="34" charset="-128"/>
                        </a:rPr>
                        <a:t>FIU cooperation (Articles 46 – 47)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AU" sz="20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AU" sz="1600" b="0" i="0" u="none" strike="noStrike" cap="none" normalizeH="0" baseline="0">
                          <a:ln>
                            <a:noFill/>
                          </a:ln>
                          <a:solidFill>
                            <a:srgbClr val="000000"/>
                          </a:solidFill>
                          <a:effectLst/>
                          <a:latin typeface="Calibri" pitchFamily="34" charset="0"/>
                          <a:ea typeface="MS PGothic" pitchFamily="34" charset="-128"/>
                        </a:rPr>
                        <a:t>FIUs exchange, spontaneously or on request any accessible information that may be relevant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to the processing or analysis of information or,</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600" b="0" i="0" u="none" strike="noStrike" cap="none" normalizeH="0" baseline="0">
                          <a:ln>
                            <a:noFill/>
                          </a:ln>
                          <a:solidFill>
                            <a:srgbClr val="000000"/>
                          </a:solidFill>
                          <a:effectLst/>
                          <a:latin typeface="Calibri" pitchFamily="34" charset="0"/>
                          <a:ea typeface="MS PGothic" pitchFamily="34" charset="-128"/>
                        </a:rPr>
                        <a:t>to investigation by the FIU regarding financial transactions </a:t>
                      </a:r>
                      <a:r>
                        <a:rPr kumimoji="0" lang="en-AU" sz="1600" b="0" i="0" u="sng" strike="noStrike" cap="none" normalizeH="0" baseline="0">
                          <a:ln>
                            <a:noFill/>
                          </a:ln>
                          <a:solidFill>
                            <a:srgbClr val="000000"/>
                          </a:solidFill>
                          <a:effectLst/>
                          <a:latin typeface="Calibri" pitchFamily="34" charset="0"/>
                          <a:ea typeface="MS PGothic" pitchFamily="34" charset="-128"/>
                        </a:rPr>
                        <a:t>related to money laundering</a:t>
                      </a:r>
                      <a:r>
                        <a:rPr kumimoji="0" lang="en-AU" sz="1600" b="0" i="0" u="none" strike="noStrike" cap="none" normalizeH="0" baseline="0">
                          <a:ln>
                            <a:noFill/>
                          </a:ln>
                          <a:solidFill>
                            <a:srgbClr val="000000"/>
                          </a:solidFill>
                          <a:effectLst/>
                          <a:latin typeface="Calibri" pitchFamily="34" charset="0"/>
                          <a:ea typeface="MS PGothic" pitchFamily="34" charset="-128"/>
                        </a:rPr>
                        <a:t> and the natural or legal persons involved.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AU" sz="16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AU" sz="1600" b="0" i="0" u="none" strike="noStrike" cap="none" normalizeH="0" baseline="0">
                          <a:ln>
                            <a:noFill/>
                          </a:ln>
                          <a:solidFill>
                            <a:srgbClr val="000000"/>
                          </a:solidFill>
                          <a:effectLst/>
                          <a:latin typeface="Calibri" pitchFamily="34" charset="0"/>
                          <a:ea typeface="MS PGothic" pitchFamily="34" charset="-128"/>
                        </a:rPr>
                        <a:t>FIU power to postpone suspicious transactions.</a:t>
                      </a:r>
                    </a:p>
                  </a:txBody>
                  <a:tcPr marL="91444" marR="91444" marT="45682" marB="4568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7493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slov 1">
            <a:extLst>
              <a:ext uri="{FF2B5EF4-FFF2-40B4-BE49-F238E27FC236}">
                <a16:creationId xmlns:a16="http://schemas.microsoft.com/office/drawing/2014/main" id="{BFEEDE3F-F009-4516-BD14-6DD331D7F814}"/>
              </a:ext>
            </a:extLst>
          </p:cNvPr>
          <p:cNvSpPr>
            <a:spLocks noGrp="1"/>
          </p:cNvSpPr>
          <p:nvPr>
            <p:ph type="title"/>
          </p:nvPr>
        </p:nvSpPr>
        <p:spPr>
          <a:xfrm>
            <a:off x="468313" y="1052513"/>
            <a:ext cx="8229600" cy="863600"/>
          </a:xfrm>
        </p:spPr>
        <p:txBody>
          <a:bodyPr/>
          <a:lstStyle/>
          <a:p>
            <a:r>
              <a:rPr lang="en-US" altLang="en-US" sz="2800" b="1"/>
              <a:t>NATIONAL CONTACT POINTS</a:t>
            </a:r>
            <a:r>
              <a:rPr lang="sl-SI" altLang="en-US" sz="2800" b="1"/>
              <a:t> </a:t>
            </a:r>
            <a:r>
              <a:rPr lang="sl-SI" altLang="en-US" sz="2800" b="1">
                <a:solidFill>
                  <a:srgbClr val="FF0000"/>
                </a:solidFill>
              </a:rPr>
              <a:t>?</a:t>
            </a:r>
            <a:endParaRPr lang="en-US" altLang="en-US" sz="2800">
              <a:solidFill>
                <a:srgbClr val="FF0000"/>
              </a:solidFill>
            </a:endParaRPr>
          </a:p>
        </p:txBody>
      </p:sp>
      <p:graphicFrame>
        <p:nvGraphicFramePr>
          <p:cNvPr id="4" name="Označba mesta vsebine 3">
            <a:extLst>
              <a:ext uri="{FF2B5EF4-FFF2-40B4-BE49-F238E27FC236}">
                <a16:creationId xmlns:a16="http://schemas.microsoft.com/office/drawing/2014/main" id="{17461728-D4F1-4101-BD13-E71AE5545F4A}"/>
              </a:ext>
            </a:extLst>
          </p:cNvPr>
          <p:cNvGraphicFramePr>
            <a:graphicFrameLocks noGrp="1"/>
          </p:cNvGraphicFramePr>
          <p:nvPr>
            <p:ph idx="1"/>
          </p:nvPr>
        </p:nvGraphicFramePr>
        <p:xfrm>
          <a:off x="468313" y="1916113"/>
          <a:ext cx="8064500" cy="4176712"/>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1767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000000"/>
                          </a:solidFill>
                          <a:effectLst/>
                          <a:latin typeface="Calibri" charset="0"/>
                          <a:ea typeface="MS PGothic" charset="0"/>
                          <a:cs typeface="MS PGothic" charset="0"/>
                        </a:rPr>
                        <a:t>Information exchange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a:ln>
                            <a:noFill/>
                          </a:ln>
                          <a:solidFill>
                            <a:srgbClr val="000000"/>
                          </a:solidFill>
                          <a:effectLst/>
                          <a:latin typeface="Calibri" charset="0"/>
                          <a:ea typeface="MS PGothic" charset="0"/>
                          <a:cs typeface="MS PGothic" charset="0"/>
                        </a:rPr>
                        <a:t>CARIN/AROs</a:t>
                      </a: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EGMONT Group (FIUs)</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24/7 network</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Interpol</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Europol</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err="1">
                          <a:ln>
                            <a:noFill/>
                          </a:ln>
                          <a:solidFill>
                            <a:srgbClr val="000000"/>
                          </a:solidFill>
                          <a:effectLst/>
                          <a:latin typeface="Calibri" charset="0"/>
                          <a:ea typeface="MS PGothic" charset="0"/>
                          <a:cs typeface="MS PGothic" charset="0"/>
                        </a:rPr>
                        <a:t>Eurojust</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PCCSEE</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SELEC</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Bilateral</a:t>
                      </a:r>
                      <a:r>
                        <a:rPr kumimoji="0" lang="sl-SI" sz="1800" b="0" i="0" u="none" strike="noStrike" cap="none" normalizeH="0" baseline="0" dirty="0">
                          <a:ln>
                            <a:noFill/>
                          </a:ln>
                          <a:solidFill>
                            <a:srgbClr val="000000"/>
                          </a:solidFill>
                          <a:effectLst/>
                          <a:latin typeface="Calibri" charset="0"/>
                          <a:ea typeface="MS PGothic" charset="0"/>
                          <a:cs typeface="MS PGothic" charset="0"/>
                        </a:rPr>
                        <a:t> </a:t>
                      </a:r>
                      <a:r>
                        <a:rPr kumimoji="0" lang="sl-SI" sz="1800" b="0" i="0" u="none" strike="noStrike" cap="none" normalizeH="0" baseline="0" dirty="0" err="1">
                          <a:ln>
                            <a:noFill/>
                          </a:ln>
                          <a:solidFill>
                            <a:srgbClr val="000000"/>
                          </a:solidFill>
                          <a:effectLst/>
                          <a:latin typeface="Calibri" charset="0"/>
                          <a:ea typeface="MS PGothic" charset="0"/>
                          <a:cs typeface="MS PGothic" charset="0"/>
                        </a:rPr>
                        <a:t>agreements</a:t>
                      </a:r>
                      <a:endParaRPr kumimoji="0" lang="en-US" sz="1600" b="1" i="0" u="none" strike="noStrike" cap="none" normalizeH="0" baseline="0" dirty="0">
                        <a:ln>
                          <a:noFill/>
                        </a:ln>
                        <a:solidFill>
                          <a:srgbClr val="000000"/>
                        </a:solidFill>
                        <a:effectLst/>
                        <a:latin typeface="Calibri" charset="0"/>
                        <a:ea typeface="MS PGothic" charset="0"/>
                        <a:cs typeface="MS PGothic" charset="0"/>
                      </a:endParaRPr>
                    </a:p>
                  </a:txBody>
                  <a:tcPr marL="91444" marR="91444"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000000"/>
                          </a:solidFill>
                          <a:effectLst/>
                          <a:latin typeface="Calibri" charset="0"/>
                          <a:ea typeface="MS PGothic" charset="0"/>
                          <a:cs typeface="MS PGothic" charset="0"/>
                        </a:rPr>
                        <a:t>Mutual legal assistance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Central authority </a:t>
                      </a:r>
                      <a:r>
                        <a:rPr kumimoji="0" lang="sl-SI" sz="1800" b="0" i="0" u="none" strike="noStrike" cap="none" normalizeH="0" baseline="0" dirty="0">
                          <a:ln>
                            <a:noFill/>
                          </a:ln>
                          <a:solidFill>
                            <a:srgbClr val="000000"/>
                          </a:solidFill>
                          <a:effectLst/>
                          <a:latin typeface="Calibri" charset="0"/>
                          <a:ea typeface="MS PGothic" charset="0"/>
                          <a:cs typeface="MS PGothic" charset="0"/>
                        </a:rPr>
                        <a:t>- </a:t>
                      </a:r>
                      <a:r>
                        <a:rPr kumimoji="0" lang="en-US" sz="1800" b="0" i="0" u="none" strike="noStrike" cap="none" normalizeH="0" baseline="0" dirty="0">
                          <a:ln>
                            <a:noFill/>
                          </a:ln>
                          <a:solidFill>
                            <a:srgbClr val="000000"/>
                          </a:solidFill>
                          <a:effectLst/>
                          <a:latin typeface="Calibri" charset="0"/>
                          <a:ea typeface="MS PGothic" charset="0"/>
                          <a:cs typeface="MS PGothic" charset="0"/>
                        </a:rPr>
                        <a:t>Ministry of Justice</a:t>
                      </a:r>
                      <a:r>
                        <a:rPr kumimoji="0" lang="sl-SI" sz="1800" b="0" i="0" u="none" strike="noStrike" cap="none" normalizeH="0" baseline="0" dirty="0">
                          <a:ln>
                            <a:noFill/>
                          </a:ln>
                          <a:solidFill>
                            <a:srgbClr val="000000"/>
                          </a:solidFill>
                          <a:effectLst/>
                          <a:latin typeface="Calibri" charset="0"/>
                          <a:ea typeface="MS PGothic" charset="0"/>
                          <a:cs typeface="MS PGothic" charset="0"/>
                        </a:rPr>
                        <a:t>?</a:t>
                      </a: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Bilateral agreements enable direct cooperation</a:t>
                      </a:r>
                      <a:r>
                        <a:rPr kumimoji="0" lang="sl-SI" sz="1800" b="0" i="0" u="none" strike="noStrike" cap="none" normalizeH="0" baseline="0" dirty="0">
                          <a:ln>
                            <a:noFill/>
                          </a:ln>
                          <a:solidFill>
                            <a:srgbClr val="000000"/>
                          </a:solidFill>
                          <a:effectLst/>
                          <a:latin typeface="Calibri" charset="0"/>
                          <a:ea typeface="MS PGothic" charset="0"/>
                          <a:cs typeface="MS PGothic" charset="0"/>
                        </a:rPr>
                        <a:t> (prosecutor-prosecutor, judge-judge)</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legal provisions facilitate</a:t>
                      </a:r>
                      <a:r>
                        <a:rPr kumimoji="0" lang="sl-SI" sz="1800" b="0" i="0" u="none" strike="noStrike" cap="none" normalizeH="0" baseline="0" dirty="0">
                          <a:ln>
                            <a:noFill/>
                          </a:ln>
                          <a:solidFill>
                            <a:srgbClr val="000000"/>
                          </a:solidFill>
                          <a:effectLst/>
                          <a:latin typeface="Calibri" charset="0"/>
                          <a:ea typeface="MS PGothic" charset="0"/>
                          <a:cs typeface="MS PGothic" charset="0"/>
                        </a:rPr>
                        <a:t>?</a:t>
                      </a:r>
                      <a:r>
                        <a:rPr kumimoji="0" lang="en-US" sz="1800" b="0" i="0" u="none" strike="noStrike" cap="none" normalizeH="0" baseline="0" dirty="0">
                          <a:ln>
                            <a:noFill/>
                          </a:ln>
                          <a:solidFill>
                            <a:srgbClr val="000000"/>
                          </a:solidFill>
                          <a:effectLst/>
                          <a:latin typeface="Calibri" charset="0"/>
                          <a:ea typeface="MS PGothic" charset="0"/>
                          <a:cs typeface="MS PGothic" charset="0"/>
                        </a:rPr>
                        <a:t>: </a:t>
                      </a: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sl-SI" sz="1800" b="0" i="0" u="none" strike="noStrike" cap="none" normalizeH="0" baseline="0" dirty="0">
                          <a:ln>
                            <a:noFill/>
                          </a:ln>
                          <a:solidFill>
                            <a:srgbClr val="000000"/>
                          </a:solidFill>
                          <a:effectLst/>
                          <a:latin typeface="Calibri" charset="0"/>
                          <a:ea typeface="MS PGothic" charset="0"/>
                          <a:cs typeface="MS PGothic" charset="0"/>
                        </a:rPr>
                        <a:t>JIT</a:t>
                      </a:r>
                      <a:r>
                        <a:rPr kumimoji="0" lang="en-US" sz="1800" b="0" i="0" u="none" strike="noStrike" cap="none" normalizeH="0" baseline="0" dirty="0">
                          <a:ln>
                            <a:noFill/>
                          </a:ln>
                          <a:solidFill>
                            <a:srgbClr val="000000"/>
                          </a:solidFill>
                          <a:effectLst/>
                          <a:latin typeface="Calibri" charset="0"/>
                          <a:ea typeface="MS PGothic" charset="0"/>
                          <a:cs typeface="MS PGothic" charset="0"/>
                        </a:rPr>
                        <a:t>s</a:t>
                      </a:r>
                      <a:r>
                        <a:rPr kumimoji="0" lang="sl-SI" sz="1800" b="0" i="0" u="none" strike="noStrike" cap="none" normalizeH="0" baseline="0" dirty="0">
                          <a:ln>
                            <a:noFill/>
                          </a:ln>
                          <a:solidFill>
                            <a:srgbClr val="000000"/>
                          </a:solidFill>
                          <a:effectLst/>
                          <a:latin typeface="Calibri" charset="0"/>
                          <a:ea typeface="MS PGothic" charset="0"/>
                          <a:cs typeface="MS PGothic" charset="0"/>
                        </a:rPr>
                        <a:t>, </a:t>
                      </a:r>
                      <a:r>
                        <a:rPr kumimoji="0" lang="en-US" sz="1800" b="0" i="0" u="none" strike="noStrike" cap="none" normalizeH="0" baseline="0" dirty="0">
                          <a:ln>
                            <a:noFill/>
                          </a:ln>
                          <a:solidFill>
                            <a:srgbClr val="000000"/>
                          </a:solidFill>
                          <a:effectLst/>
                          <a:latin typeface="Calibri" charset="0"/>
                          <a:ea typeface="MS PGothic" charset="0"/>
                          <a:cs typeface="MS PGothic" charset="0"/>
                        </a:rPr>
                        <a:t>parallel investigation</a:t>
                      </a:r>
                      <a:r>
                        <a:rPr kumimoji="0" lang="sl-SI" sz="1800" b="0" i="0" u="none" strike="noStrike" cap="none" normalizeH="0" baseline="0" dirty="0">
                          <a:ln>
                            <a:noFill/>
                          </a:ln>
                          <a:solidFill>
                            <a:srgbClr val="000000"/>
                          </a:solidFill>
                          <a:effectLst/>
                          <a:latin typeface="Calibri" charset="0"/>
                          <a:ea typeface="MS PGothic" charset="0"/>
                          <a:cs typeface="MS PGothic" charset="0"/>
                        </a:rPr>
                        <a:t>, </a:t>
                      </a:r>
                      <a:r>
                        <a:rPr kumimoji="0" lang="en-US" sz="1800" b="0" i="0" u="none" strike="noStrike" cap="none" normalizeH="0" baseline="0" dirty="0">
                          <a:ln>
                            <a:noFill/>
                          </a:ln>
                          <a:solidFill>
                            <a:srgbClr val="000000"/>
                          </a:solidFill>
                          <a:effectLst/>
                          <a:latin typeface="Calibri" charset="0"/>
                          <a:ea typeface="MS PGothic" charset="0"/>
                          <a:cs typeface="MS PGothic" charset="0"/>
                        </a:rPr>
                        <a:t>transfer of proceedings</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742950" marR="0" lvl="1" indent="-285750" algn="l" defTabSz="914400" rtl="0" eaLnBrk="1" fontAlgn="base" latinLnBrk="0" hangingPunct="1">
                        <a:lnSpc>
                          <a:spcPct val="100000"/>
                        </a:lnSpc>
                        <a:spcBef>
                          <a:spcPct val="0"/>
                        </a:spcBef>
                        <a:spcAft>
                          <a:spcPct val="0"/>
                        </a:spcAft>
                        <a:buClrTx/>
                        <a:buSzTx/>
                        <a:buFont typeface="Arial"/>
                        <a:buChar char="•"/>
                        <a:tabLst/>
                      </a:pP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legal provisions </a:t>
                      </a:r>
                      <a:r>
                        <a:rPr kumimoji="0" lang="sl-SI" sz="1800" b="0" i="0" u="none" strike="noStrike" cap="none" normalizeH="0" baseline="0" dirty="0">
                          <a:ln>
                            <a:noFill/>
                          </a:ln>
                          <a:solidFill>
                            <a:srgbClr val="000000"/>
                          </a:solidFill>
                          <a:effectLst/>
                          <a:latin typeface="Calibri" charset="0"/>
                          <a:ea typeface="MS PGothic" charset="0"/>
                          <a:cs typeface="MS PGothic" charset="0"/>
                        </a:rPr>
                        <a:t>on MLA</a:t>
                      </a:r>
                    </a:p>
                    <a:p>
                      <a:pPr marL="457200" marR="0" lvl="1" indent="0" algn="l" defTabSz="914400" rtl="0" eaLnBrk="1" fontAlgn="base" latinLnBrk="0" hangingPunct="1">
                        <a:lnSpc>
                          <a:spcPct val="100000"/>
                        </a:lnSpc>
                        <a:spcBef>
                          <a:spcPct val="0"/>
                        </a:spcBef>
                        <a:spcAft>
                          <a:spcPct val="0"/>
                        </a:spcAft>
                        <a:buClrTx/>
                        <a:buSzTx/>
                        <a:buFont typeface="Arial"/>
                        <a:buNone/>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txBody>
                  <a:tcPr marL="91444" marR="91444"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32844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slov 1">
            <a:extLst>
              <a:ext uri="{FF2B5EF4-FFF2-40B4-BE49-F238E27FC236}">
                <a16:creationId xmlns:a16="http://schemas.microsoft.com/office/drawing/2014/main" id="{125A3D73-9874-48E4-A3AB-8484D99C04D0}"/>
              </a:ext>
            </a:extLst>
          </p:cNvPr>
          <p:cNvSpPr>
            <a:spLocks noGrp="1"/>
          </p:cNvSpPr>
          <p:nvPr>
            <p:ph type="title"/>
          </p:nvPr>
        </p:nvSpPr>
        <p:spPr>
          <a:xfrm>
            <a:off x="468313" y="1052513"/>
            <a:ext cx="8229600" cy="661987"/>
          </a:xfrm>
        </p:spPr>
        <p:txBody>
          <a:bodyPr>
            <a:normAutofit fontScale="90000"/>
          </a:bodyPr>
          <a:lstStyle/>
          <a:p>
            <a:r>
              <a:rPr lang="en-US" altLang="en-US" b="1"/>
              <a:t> Question</a:t>
            </a:r>
            <a:r>
              <a:rPr lang="sl-SI" altLang="en-US" b="1"/>
              <a:t>s:</a:t>
            </a:r>
            <a:endParaRPr lang="sl-SI" altLang="en-US"/>
          </a:p>
        </p:txBody>
      </p:sp>
      <p:sp>
        <p:nvSpPr>
          <p:cNvPr id="20483" name="Ograda vsebine 2">
            <a:extLst>
              <a:ext uri="{FF2B5EF4-FFF2-40B4-BE49-F238E27FC236}">
                <a16:creationId xmlns:a16="http://schemas.microsoft.com/office/drawing/2014/main" id="{3288C701-ABA9-4B3C-8599-1DCE34263ED5}"/>
              </a:ext>
            </a:extLst>
          </p:cNvPr>
          <p:cNvSpPr>
            <a:spLocks noGrp="1"/>
          </p:cNvSpPr>
          <p:nvPr>
            <p:ph idx="1"/>
          </p:nvPr>
        </p:nvSpPr>
        <p:spPr/>
        <p:txBody>
          <a:bodyPr/>
          <a:lstStyle/>
          <a:p>
            <a:r>
              <a:rPr lang="en-US" altLang="en-US" sz="2000"/>
              <a:t>Which domestic authorities are involved in international cooperation:  exchange of information,  MLA and postponement of transaction?</a:t>
            </a:r>
            <a:endParaRPr lang="sl-SI" altLang="en-US" sz="2000"/>
          </a:p>
          <a:p>
            <a:r>
              <a:rPr lang="en-US" altLang="en-US" sz="2000"/>
              <a:t>Relevant networks and organisations? Who are the national contact points?</a:t>
            </a:r>
            <a:endParaRPr lang="sl-SI" altLang="en-US" sz="2000"/>
          </a:p>
          <a:p>
            <a:r>
              <a:rPr lang="en-US" altLang="en-US" sz="2000"/>
              <a:t>Who is the central authority for Warsaw and Budapest Convention?</a:t>
            </a:r>
            <a:endParaRPr lang="sl-SI" altLang="en-US" sz="2000"/>
          </a:p>
          <a:p>
            <a:r>
              <a:rPr lang="en-US" altLang="en-US" sz="2000"/>
              <a:t>Which information can be requested and which procedural requests can be made on the basis of Warsaw and Budapest Convention? </a:t>
            </a:r>
            <a:endParaRPr lang="sl-SI" altLang="en-US" sz="2000"/>
          </a:p>
          <a:p>
            <a:r>
              <a:rPr lang="en-US" altLang="en-US" sz="2000"/>
              <a:t>What is the relevant domestic legislation for international cooperation (police, prosecutors, MLA?)</a:t>
            </a:r>
            <a:endParaRPr lang="sl-SI" altLang="en-US" sz="2000"/>
          </a:p>
          <a:p>
            <a:r>
              <a:rPr lang="en-US" altLang="en-US" sz="2000"/>
              <a:t>What is the practice with direct cooperation with MSPs in USA?</a:t>
            </a:r>
            <a:endParaRPr lang="sl-SI" altLang="en-US" sz="2000"/>
          </a:p>
          <a:p>
            <a:r>
              <a:rPr lang="sl-SI" altLang="en-US" sz="2000">
                <a:solidFill>
                  <a:srgbClr val="000000"/>
                </a:solidFill>
              </a:rPr>
              <a:t>Data on MLA/STATISTICS?</a:t>
            </a:r>
          </a:p>
          <a:p>
            <a:endParaRPr lang="sl-SI" altLang="en-US" sz="2000"/>
          </a:p>
          <a:p>
            <a:endParaRPr lang="sl-SI" altLang="en-US"/>
          </a:p>
        </p:txBody>
      </p:sp>
    </p:spTree>
    <p:extLst>
      <p:ext uri="{BB962C8B-B14F-4D97-AF65-F5344CB8AC3E}">
        <p14:creationId xmlns:p14="http://schemas.microsoft.com/office/powerpoint/2010/main" val="2582901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a:extLst>
              <a:ext uri="{FF2B5EF4-FFF2-40B4-BE49-F238E27FC236}">
                <a16:creationId xmlns:a16="http://schemas.microsoft.com/office/drawing/2014/main" id="{09C84722-F1D2-499A-B3F4-6EE481B32A38}"/>
              </a:ext>
            </a:extLst>
          </p:cNvPr>
          <p:cNvSpPr>
            <a:spLocks noGrp="1"/>
          </p:cNvSpPr>
          <p:nvPr>
            <p:ph type="title"/>
          </p:nvPr>
        </p:nvSpPr>
        <p:spPr>
          <a:xfrm>
            <a:off x="468313" y="1052513"/>
            <a:ext cx="8229600" cy="647700"/>
          </a:xfrm>
        </p:spPr>
        <p:txBody>
          <a:bodyPr/>
          <a:lstStyle/>
          <a:p>
            <a:r>
              <a:rPr lang="en-US" altLang="en-US" sz="2800" b="1"/>
              <a:t>Exercise</a:t>
            </a:r>
            <a:endParaRPr lang="en-US" altLang="en-US" sz="2800"/>
          </a:p>
        </p:txBody>
      </p:sp>
      <p:graphicFrame>
        <p:nvGraphicFramePr>
          <p:cNvPr id="4" name="Označba mesta vsebine 3">
            <a:extLst>
              <a:ext uri="{FF2B5EF4-FFF2-40B4-BE49-F238E27FC236}">
                <a16:creationId xmlns:a16="http://schemas.microsoft.com/office/drawing/2014/main" id="{720650C6-A46B-4DB9-8F9E-ECB771934CAC}"/>
              </a:ext>
            </a:extLst>
          </p:cNvPr>
          <p:cNvGraphicFramePr>
            <a:graphicFrameLocks noGrp="1"/>
          </p:cNvGraphicFramePr>
          <p:nvPr>
            <p:ph idx="1"/>
          </p:nvPr>
        </p:nvGraphicFramePr>
        <p:xfrm>
          <a:off x="468313" y="1773238"/>
          <a:ext cx="8064500" cy="4751387"/>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7513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l-SI" sz="2000" b="1" i="0" u="none" strike="noStrike" cap="none" normalizeH="0" baseline="0">
                          <a:ln>
                            <a:noFill/>
                          </a:ln>
                          <a:solidFill>
                            <a:srgbClr val="002060"/>
                          </a:solidFill>
                          <a:effectLst/>
                          <a:latin typeface="Calibri" pitchFamily="34" charset="0"/>
                          <a:ea typeface="MS PGothic" pitchFamily="34" charset="-128"/>
                        </a:rPr>
                        <a:t>Discuss </a:t>
                      </a:r>
                      <a:r>
                        <a:rPr kumimoji="0" lang="en-US" sz="2000" b="1" i="0" u="none" strike="noStrike" cap="none" normalizeH="0" baseline="0">
                          <a:ln>
                            <a:noFill/>
                          </a:ln>
                          <a:solidFill>
                            <a:srgbClr val="002060"/>
                          </a:solidFill>
                          <a:effectLst/>
                          <a:latin typeface="Calibri" pitchFamily="34" charset="0"/>
                          <a:ea typeface="MS PGothic" pitchFamily="34" charset="-128"/>
                        </a:rPr>
                        <a:t>domestic </a:t>
                      </a:r>
                      <a:r>
                        <a:rPr kumimoji="0" lang="en-US" sz="2000" b="1" i="0" u="sng" strike="noStrike" cap="none" normalizeH="0" baseline="0">
                          <a:ln>
                            <a:noFill/>
                          </a:ln>
                          <a:solidFill>
                            <a:srgbClr val="002060"/>
                          </a:solidFill>
                          <a:effectLst/>
                          <a:latin typeface="Calibri" pitchFamily="34" charset="0"/>
                          <a:ea typeface="MS PGothic" pitchFamily="34" charset="-128"/>
                        </a:rPr>
                        <a:t>legal provisions </a:t>
                      </a:r>
                      <a:r>
                        <a:rPr kumimoji="0" lang="en-US" sz="2000" b="1" i="0" u="none" strike="noStrike" cap="none" normalizeH="0" baseline="0">
                          <a:ln>
                            <a:noFill/>
                          </a:ln>
                          <a:solidFill>
                            <a:srgbClr val="002060"/>
                          </a:solidFill>
                          <a:effectLst/>
                          <a:latin typeface="Calibri" pitchFamily="34" charset="0"/>
                          <a:ea typeface="MS PGothic" pitchFamily="34" charset="-128"/>
                        </a:rPr>
                        <a:t>and jurisprudence on: </a:t>
                      </a:r>
                      <a:endParaRPr kumimoji="0" lang="sl-SI" sz="2000" b="1"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2000" b="1"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rgbClr val="002060"/>
                          </a:solidFill>
                          <a:effectLst/>
                          <a:latin typeface="Calibri" pitchFamily="34" charset="0"/>
                          <a:ea typeface="MS PGothic" pitchFamily="34" charset="-128"/>
                        </a:rPr>
                        <a:t>MLA request and execution</a:t>
                      </a:r>
                      <a:r>
                        <a:rPr kumimoji="0" lang="sl-SI" sz="2000" b="0" i="0" u="none" strike="noStrike" cap="none" normalizeH="0" baseline="0">
                          <a:ln>
                            <a:noFill/>
                          </a:ln>
                          <a:solidFill>
                            <a:srgbClr val="002060"/>
                          </a:solidFill>
                          <a:effectLst/>
                          <a:latin typeface="Calibri" pitchFamily="34" charset="0"/>
                          <a:ea typeface="MS PGothic" pitchFamily="34" charset="-128"/>
                        </a:rPr>
                        <a:t>: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access to bank data</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access to </a:t>
                      </a:r>
                      <a:r>
                        <a:rPr kumimoji="0" lang="sl-SI" sz="2000" b="0" i="0" u="none" strike="noStrike" cap="none" normalizeH="0" baseline="0">
                          <a:ln>
                            <a:noFill/>
                          </a:ln>
                          <a:solidFill>
                            <a:srgbClr val="002060"/>
                          </a:solidFill>
                          <a:effectLst/>
                          <a:latin typeface="Calibri" pitchFamily="34" charset="0"/>
                          <a:ea typeface="MS PGothic" pitchFamily="34" charset="-128"/>
                        </a:rPr>
                        <a:t>ISP</a:t>
                      </a:r>
                      <a:r>
                        <a:rPr kumimoji="0" lang="sl-SI" altLang="en-US" sz="2000" b="0" i="0" u="none" strike="noStrike" cap="none" normalizeH="0" baseline="0">
                          <a:ln>
                            <a:noFill/>
                          </a:ln>
                          <a:solidFill>
                            <a:srgbClr val="002060"/>
                          </a:solidFill>
                          <a:effectLst/>
                          <a:latin typeface="Calibri" pitchFamily="34" charset="0"/>
                          <a:ea typeface="MS PGothic" pitchFamily="34" charset="-128"/>
                        </a:rPr>
                        <a:t>’</a:t>
                      </a:r>
                      <a:r>
                        <a:rPr kumimoji="0" lang="sl-SI" sz="2000" b="0" i="0" u="none" strike="noStrike" cap="none" normalizeH="0" baseline="0">
                          <a:ln>
                            <a:noFill/>
                          </a:ln>
                          <a:solidFill>
                            <a:srgbClr val="002060"/>
                          </a:solidFill>
                          <a:effectLst/>
                          <a:latin typeface="Calibri" pitchFamily="34" charset="0"/>
                          <a:ea typeface="MS PGothic" pitchFamily="34" charset="-128"/>
                        </a:rPr>
                        <a:t>s </a:t>
                      </a:r>
                      <a:r>
                        <a:rPr kumimoji="0" lang="en-US" sz="2000" b="0" i="0" u="none" strike="noStrike" cap="none" normalizeH="0" baseline="0">
                          <a:ln>
                            <a:noFill/>
                          </a:ln>
                          <a:solidFill>
                            <a:srgbClr val="002060"/>
                          </a:solidFill>
                          <a:effectLst/>
                          <a:latin typeface="Calibri" pitchFamily="34" charset="0"/>
                          <a:ea typeface="MS PGothic" pitchFamily="34" charset="-128"/>
                        </a:rPr>
                        <a:t>subscriber, traffic and content data, including interception</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preservation request direct</a:t>
                      </a:r>
                      <a:r>
                        <a:rPr kumimoji="0" lang="sl-SI" sz="2000" b="0" i="0" u="none" strike="noStrike" cap="none" normalizeH="0" baseline="0">
                          <a:ln>
                            <a:noFill/>
                          </a:ln>
                          <a:solidFill>
                            <a:srgbClr val="002060"/>
                          </a:solidFill>
                          <a:effectLst/>
                          <a:latin typeface="Calibri" pitchFamily="34" charset="0"/>
                          <a:ea typeface="MS PGothic" pitchFamily="34" charset="-128"/>
                        </a:rPr>
                        <a:t>ly</a:t>
                      </a:r>
                      <a:r>
                        <a:rPr kumimoji="0" lang="en-US" sz="2000" b="0" i="0" u="none" strike="noStrike" cap="none" normalizeH="0" baseline="0">
                          <a:ln>
                            <a:noFill/>
                          </a:ln>
                          <a:solidFill>
                            <a:srgbClr val="002060"/>
                          </a:solidFill>
                          <a:effectLst/>
                          <a:latin typeface="Calibri" pitchFamily="34" charset="0"/>
                          <a:ea typeface="MS PGothic" pitchFamily="34" charset="-128"/>
                        </a:rPr>
                        <a:t> to ISP</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ac</a:t>
                      </a:r>
                      <a:r>
                        <a:rPr kumimoji="0" lang="sl-SI" sz="2000" b="0" i="0" u="none" strike="noStrike" cap="none" normalizeH="0" baseline="0">
                          <a:ln>
                            <a:noFill/>
                          </a:ln>
                          <a:solidFill>
                            <a:srgbClr val="002060"/>
                          </a:solidFill>
                          <a:effectLst/>
                          <a:latin typeface="Calibri" pitchFamily="34" charset="0"/>
                          <a:ea typeface="MS PGothic" pitchFamily="34" charset="-128"/>
                        </a:rPr>
                        <a:t>c</a:t>
                      </a:r>
                      <a:r>
                        <a:rPr kumimoji="0" lang="en-US" sz="2000" b="0" i="0" u="none" strike="noStrike" cap="none" normalizeH="0" baseline="0">
                          <a:ln>
                            <a:noFill/>
                          </a:ln>
                          <a:solidFill>
                            <a:srgbClr val="002060"/>
                          </a:solidFill>
                          <a:effectLst/>
                          <a:latin typeface="Calibri" pitchFamily="34" charset="0"/>
                          <a:ea typeface="MS PGothic" pitchFamily="34" charset="-128"/>
                        </a:rPr>
                        <a:t>ess, seizure and forensic analysis of stored computer data (e-evidence) </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Freezing of transaction/property</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Confiscation of property</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Asset sharing</a:t>
                      </a:r>
                      <a:r>
                        <a:rPr kumimoji="0" lang="en-US" sz="1800" b="0" i="0" u="none" strike="noStrike" cap="none" normalizeH="0" baseline="0">
                          <a:ln>
                            <a:noFill/>
                          </a:ln>
                          <a:solidFill>
                            <a:srgbClr val="002060"/>
                          </a:solidFill>
                          <a:effectLst/>
                          <a:latin typeface="Calibri" pitchFamily="34" charset="0"/>
                          <a:ea typeface="MS PGothic" pitchFamily="34" charset="-128"/>
                        </a:rPr>
                        <a:t> </a:t>
                      </a:r>
                      <a:endParaRPr kumimoji="0" lang="sl-SI" sz="2000" b="1" i="0" u="none" strike="noStrike" cap="none" normalizeH="0" baseline="0">
                        <a:ln>
                          <a:noFill/>
                        </a:ln>
                        <a:solidFill>
                          <a:srgbClr val="002060"/>
                        </a:solidFill>
                        <a:effectLst/>
                        <a:latin typeface="Calibri" pitchFamily="34" charset="0"/>
                        <a:ea typeface="MS PGothic" pitchFamily="34" charset="-128"/>
                      </a:endParaRP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002060"/>
                          </a:solidFill>
                          <a:effectLst/>
                          <a:latin typeface="Calibri" pitchFamily="34" charset="0"/>
                          <a:ea typeface="MS PGothic" pitchFamily="34" charset="-128"/>
                        </a:rPr>
                        <a:t>Provide/discuss </a:t>
                      </a:r>
                      <a:r>
                        <a:rPr kumimoji="0" lang="en-US" sz="2000" b="1" i="0" u="sng" strike="noStrike" cap="none" normalizeH="0" baseline="0">
                          <a:ln>
                            <a:noFill/>
                          </a:ln>
                          <a:solidFill>
                            <a:srgbClr val="002060"/>
                          </a:solidFill>
                          <a:effectLst/>
                          <a:latin typeface="Calibri" pitchFamily="34" charset="0"/>
                          <a:ea typeface="MS PGothic" pitchFamily="34" charset="-128"/>
                        </a:rPr>
                        <a:t>templates/forms</a:t>
                      </a:r>
                      <a:r>
                        <a:rPr kumimoji="0" lang="en-US" sz="2000" b="1" i="0" u="none" strike="noStrike" cap="none" normalizeH="0" baseline="0">
                          <a:ln>
                            <a:noFill/>
                          </a:ln>
                          <a:solidFill>
                            <a:srgbClr val="002060"/>
                          </a:solidFill>
                          <a:effectLst/>
                          <a:latin typeface="Calibri" pitchFamily="34" charset="0"/>
                          <a:ea typeface="MS PGothic" pitchFamily="34" charset="-128"/>
                        </a:rPr>
                        <a:t>  for</a:t>
                      </a:r>
                      <a:r>
                        <a:rPr kumimoji="0" lang="en-US" sz="2000" b="0" i="0" u="none" strike="noStrike" cap="none" normalizeH="0" baseline="0">
                          <a:ln>
                            <a:noFill/>
                          </a:ln>
                          <a:solidFill>
                            <a:srgbClr val="002060"/>
                          </a:solidFill>
                          <a:effectLst/>
                          <a:latin typeface="Calibri" pitchFamily="34" charset="0"/>
                          <a:ea typeface="MS PGothic" pitchFamily="34" charset="-128"/>
                        </a:rPr>
                        <a:t>:</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sng" strike="noStrike" cap="none" normalizeH="0" baseline="0">
                          <a:ln>
                            <a:noFill/>
                          </a:ln>
                          <a:solidFill>
                            <a:srgbClr val="002060"/>
                          </a:solidFill>
                          <a:effectLst/>
                          <a:latin typeface="Calibri" pitchFamily="34" charset="0"/>
                          <a:ea typeface="MS PGothic" pitchFamily="34" charset="-128"/>
                        </a:rPr>
                        <a:t>MLA request </a:t>
                      </a:r>
                      <a:r>
                        <a:rPr kumimoji="0" lang="en-US" sz="2000" b="0" i="0" u="none" strike="noStrike" cap="none" normalizeH="0" baseline="0">
                          <a:ln>
                            <a:noFill/>
                          </a:ln>
                          <a:solidFill>
                            <a:srgbClr val="002060"/>
                          </a:solidFill>
                          <a:effectLst/>
                          <a:latin typeface="Calibri" pitchFamily="34" charset="0"/>
                          <a:ea typeface="MS PGothic" pitchFamily="34" charset="-128"/>
                        </a:rPr>
                        <a:t>on the basis of national legislation in relation to Budapest and Warsaw conventions </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expedited preservation of stored computer data and disclosure of traffic data</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direct preservation request to ISP</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request through 24/7 network (Budapest Convention)</a:t>
                      </a:r>
                      <a:endParaRPr kumimoji="0" lang="sl-SI" sz="2000" b="0" i="0" u="none" strike="noStrike" cap="none" normalizeH="0" baseline="0">
                        <a:ln>
                          <a:noFill/>
                        </a:ln>
                        <a:solidFill>
                          <a:srgbClr val="00206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a:ln>
                            <a:noFill/>
                          </a:ln>
                          <a:solidFill>
                            <a:srgbClr val="002060"/>
                          </a:solidFill>
                          <a:effectLst/>
                          <a:latin typeface="Calibri" pitchFamily="34" charset="0"/>
                          <a:ea typeface="MS PGothic" pitchFamily="34" charset="-128"/>
                        </a:rPr>
                        <a:t>FIU request to postpone financial transaction abro</a:t>
                      </a:r>
                      <a:r>
                        <a:rPr kumimoji="0" lang="sl-SI" sz="2000" b="0" i="0" u="none" strike="noStrike" cap="none" normalizeH="0" baseline="0">
                          <a:ln>
                            <a:noFill/>
                          </a:ln>
                          <a:solidFill>
                            <a:srgbClr val="002060"/>
                          </a:solidFill>
                          <a:effectLst/>
                          <a:latin typeface="Calibri" pitchFamily="34" charset="0"/>
                          <a:ea typeface="MS PGothic" pitchFamily="34" charset="-128"/>
                        </a:rPr>
                        <a:t>a</a:t>
                      </a:r>
                      <a:r>
                        <a:rPr kumimoji="0" lang="en-US" sz="2000" b="0" i="0" u="none" strike="noStrike" cap="none" normalizeH="0" baseline="0">
                          <a:ln>
                            <a:noFill/>
                          </a:ln>
                          <a:solidFill>
                            <a:srgbClr val="002060"/>
                          </a:solidFill>
                          <a:effectLst/>
                          <a:latin typeface="Calibri" pitchFamily="34" charset="0"/>
                          <a:ea typeface="MS PGothic" pitchFamily="34" charset="-128"/>
                        </a:rPr>
                        <a:t>d</a:t>
                      </a:r>
                      <a:endParaRPr kumimoji="0" lang="sl-SI" sz="2000" b="0" i="0" u="none" strike="noStrike" cap="none" normalizeH="0" baseline="0">
                        <a:ln>
                          <a:noFill/>
                        </a:ln>
                        <a:solidFill>
                          <a:srgbClr val="002060"/>
                        </a:solidFill>
                        <a:effectLst/>
                        <a:latin typeface="Calibri" pitchFamily="34" charset="0"/>
                        <a:ea typeface="MS PGothic" pitchFamily="34" charset="-128"/>
                      </a:endParaRP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58981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6" descr="Question Mark Clip Art">
            <a:hlinkClick r:id="rId2"/>
            <a:extLst>
              <a:ext uri="{FF2B5EF4-FFF2-40B4-BE49-F238E27FC236}">
                <a16:creationId xmlns:a16="http://schemas.microsoft.com/office/drawing/2014/main" id="{2AFE88C2-F559-498A-A092-A03FD9BEBE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1357313"/>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TextBox 4">
            <a:extLst>
              <a:ext uri="{FF2B5EF4-FFF2-40B4-BE49-F238E27FC236}">
                <a16:creationId xmlns:a16="http://schemas.microsoft.com/office/drawing/2014/main" id="{7F6D8E14-4ADC-405B-A87F-1156D3D26445}"/>
              </a:ext>
            </a:extLst>
          </p:cNvPr>
          <p:cNvSpPr txBox="1">
            <a:spLocks noChangeArrowheads="1"/>
          </p:cNvSpPr>
          <p:nvPr/>
        </p:nvSpPr>
        <p:spPr bwMode="auto">
          <a:xfrm>
            <a:off x="3071813" y="4500563"/>
            <a:ext cx="30146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5400"/>
              <a:t>Questions</a:t>
            </a:r>
          </a:p>
        </p:txBody>
      </p:sp>
    </p:spTree>
    <p:extLst>
      <p:ext uri="{BB962C8B-B14F-4D97-AF65-F5344CB8AC3E}">
        <p14:creationId xmlns:p14="http://schemas.microsoft.com/office/powerpoint/2010/main" val="2870730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42AAD5DC-4177-403E-8A85-0C27560108CA}"/>
              </a:ext>
            </a:extLst>
          </p:cNvPr>
          <p:cNvSpPr>
            <a:spLocks noGrp="1"/>
          </p:cNvSpPr>
          <p:nvPr>
            <p:ph type="title"/>
          </p:nvPr>
        </p:nvSpPr>
        <p:spPr>
          <a:xfrm>
            <a:off x="628650" y="613700"/>
            <a:ext cx="7886700" cy="1325563"/>
          </a:xfrm>
        </p:spPr>
        <p:txBody>
          <a:bodyPr/>
          <a:lstStyle/>
          <a:p>
            <a:r>
              <a:rPr lang="en-US" altLang="en-US" dirty="0"/>
              <a:t>Session Objectives</a:t>
            </a:r>
          </a:p>
        </p:txBody>
      </p:sp>
      <p:sp>
        <p:nvSpPr>
          <p:cNvPr id="16386" name="Content Placeholder 2">
            <a:extLst>
              <a:ext uri="{FF2B5EF4-FFF2-40B4-BE49-F238E27FC236}">
                <a16:creationId xmlns:a16="http://schemas.microsoft.com/office/drawing/2014/main" id="{333F7E79-79C0-46E2-99ED-0DB3AFA54A5C}"/>
              </a:ext>
            </a:extLst>
          </p:cNvPr>
          <p:cNvSpPr>
            <a:spLocks noGrp="1"/>
          </p:cNvSpPr>
          <p:nvPr>
            <p:ph idx="1"/>
          </p:nvPr>
        </p:nvSpPr>
        <p:spPr/>
        <p:txBody>
          <a:bodyPr>
            <a:normAutofit fontScale="77500" lnSpcReduction="20000"/>
          </a:bodyPr>
          <a:lstStyle/>
          <a:p>
            <a:pPr>
              <a:buFont typeface="Arial" charset="0"/>
              <a:buChar char="•"/>
              <a:defRPr/>
            </a:pPr>
            <a:r>
              <a:rPr lang="en-US" dirty="0">
                <a:ea typeface="MS PGothic" charset="0"/>
              </a:rPr>
              <a:t>Explain the relevance of international cooperation in targeting online crime proceeds.</a:t>
            </a:r>
          </a:p>
          <a:p>
            <a:pPr>
              <a:buFont typeface="Arial" charset="0"/>
              <a:buChar char="•"/>
              <a:defRPr/>
            </a:pPr>
            <a:r>
              <a:rPr lang="en-US" dirty="0">
                <a:ea typeface="MS PGothic" charset="0"/>
              </a:rPr>
              <a:t>Explain the advantages of combining international cooperation avenues in the field of cybercrime and e-evidence as well as financial investigations and money laundering.</a:t>
            </a:r>
          </a:p>
          <a:p>
            <a:pPr>
              <a:buFont typeface="Arial" charset="0"/>
              <a:buChar char="•"/>
              <a:defRPr/>
            </a:pPr>
            <a:r>
              <a:rPr lang="en-US" dirty="0">
                <a:ea typeface="MS PGothic" charset="0"/>
              </a:rPr>
              <a:t>Distinguish international cooperation on exchange of information and on mutual legal assistance.</a:t>
            </a:r>
          </a:p>
          <a:p>
            <a:pPr>
              <a:buFont typeface="Arial" charset="0"/>
              <a:buChar char="•"/>
              <a:defRPr/>
            </a:pPr>
            <a:r>
              <a:rPr lang="en-US" dirty="0">
                <a:ea typeface="MS PGothic" charset="0"/>
              </a:rPr>
              <a:t>Enumerate relevant international networks and </a:t>
            </a:r>
            <a:r>
              <a:rPr lang="en-US" dirty="0" err="1">
                <a:ea typeface="MS PGothic" charset="0"/>
              </a:rPr>
              <a:t>organisations</a:t>
            </a:r>
            <a:r>
              <a:rPr lang="en-US" dirty="0">
                <a:ea typeface="MS PGothic" charset="0"/>
              </a:rPr>
              <a:t> for exchange of information.</a:t>
            </a:r>
          </a:p>
          <a:p>
            <a:pPr>
              <a:buFont typeface="Arial" charset="0"/>
              <a:buChar char="•"/>
              <a:defRPr/>
            </a:pPr>
            <a:r>
              <a:rPr lang="en-US" dirty="0">
                <a:solidFill>
                  <a:srgbClr val="000000"/>
                </a:solidFill>
                <a:ea typeface="MS PGothic" charset="0"/>
              </a:rPr>
              <a:t>Describe the nature</a:t>
            </a:r>
            <a:r>
              <a:rPr lang="sl-SI" dirty="0">
                <a:solidFill>
                  <a:srgbClr val="000000"/>
                </a:solidFill>
                <a:ea typeface="MS PGothic" charset="0"/>
              </a:rPr>
              <a:t> </a:t>
            </a:r>
            <a:r>
              <a:rPr lang="sl-SI" dirty="0" err="1">
                <a:solidFill>
                  <a:srgbClr val="000000"/>
                </a:solidFill>
                <a:ea typeface="MS PGothic" charset="0"/>
              </a:rPr>
              <a:t>and</a:t>
            </a:r>
            <a:r>
              <a:rPr lang="sl-SI" dirty="0">
                <a:solidFill>
                  <a:srgbClr val="000000"/>
                </a:solidFill>
                <a:ea typeface="MS PGothic" charset="0"/>
              </a:rPr>
              <a:t> </a:t>
            </a:r>
            <a:r>
              <a:rPr lang="en-US" dirty="0">
                <a:solidFill>
                  <a:srgbClr val="000000"/>
                </a:solidFill>
                <a:ea typeface="MS PGothic" charset="0"/>
              </a:rPr>
              <a:t>purpose of mutual legal assistance (MLA).</a:t>
            </a:r>
          </a:p>
          <a:p>
            <a:pPr>
              <a:buFont typeface="Arial" charset="0"/>
              <a:buChar char="•"/>
              <a:defRPr/>
            </a:pPr>
            <a:r>
              <a:rPr lang="en-US" dirty="0">
                <a:solidFill>
                  <a:srgbClr val="000000"/>
                </a:solidFill>
                <a:ea typeface="MS PGothic" charset="0"/>
              </a:rPr>
              <a:t>Present relevant international legal instruments.</a:t>
            </a:r>
          </a:p>
          <a:p>
            <a:pPr>
              <a:buFont typeface="Arial" charset="0"/>
              <a:buChar char="•"/>
              <a:defRPr/>
            </a:pPr>
            <a:r>
              <a:rPr lang="sl-SI" dirty="0" err="1">
                <a:solidFill>
                  <a:srgbClr val="000000"/>
                </a:solidFill>
                <a:ea typeface="MS PGothic" charset="0"/>
              </a:rPr>
              <a:t>Identify</a:t>
            </a:r>
            <a:r>
              <a:rPr lang="sl-SI" dirty="0">
                <a:solidFill>
                  <a:srgbClr val="000000"/>
                </a:solidFill>
                <a:ea typeface="MS PGothic" charset="0"/>
              </a:rPr>
              <a:t> </a:t>
            </a:r>
            <a:r>
              <a:rPr lang="en-US" dirty="0">
                <a:solidFill>
                  <a:srgbClr val="000000"/>
                </a:solidFill>
                <a:ea typeface="MS PGothic" charset="0"/>
              </a:rPr>
              <a:t>relevant provisions of the Budapest and Warsaw conventions in order to be able to use them appropriately. </a:t>
            </a:r>
          </a:p>
        </p:txBody>
      </p:sp>
    </p:spTree>
    <p:extLst>
      <p:ext uri="{BB962C8B-B14F-4D97-AF65-F5344CB8AC3E}">
        <p14:creationId xmlns:p14="http://schemas.microsoft.com/office/powerpoint/2010/main" val="236939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Ograda vsebine 2">
            <a:extLst>
              <a:ext uri="{FF2B5EF4-FFF2-40B4-BE49-F238E27FC236}">
                <a16:creationId xmlns:a16="http://schemas.microsoft.com/office/drawing/2014/main" id="{72A86287-17AD-445A-99A1-0745F1D0C7E0}"/>
              </a:ext>
            </a:extLst>
          </p:cNvPr>
          <p:cNvSpPr>
            <a:spLocks noGrp="1"/>
          </p:cNvSpPr>
          <p:nvPr>
            <p:ph idx="1"/>
          </p:nvPr>
        </p:nvSpPr>
        <p:spPr/>
        <p:txBody>
          <a:bodyPr/>
          <a:lstStyle/>
          <a:p>
            <a:r>
              <a:rPr lang="sl-SI" altLang="en-US"/>
              <a:t>Introduction to the topic International cooperation</a:t>
            </a:r>
          </a:p>
          <a:p>
            <a:r>
              <a:rPr lang="sl-SI" altLang="en-US"/>
              <a:t>Online crime specifics</a:t>
            </a:r>
          </a:p>
        </p:txBody>
      </p:sp>
    </p:spTree>
    <p:extLst>
      <p:ext uri="{BB962C8B-B14F-4D97-AF65-F5344CB8AC3E}">
        <p14:creationId xmlns:p14="http://schemas.microsoft.com/office/powerpoint/2010/main" val="146970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slov 1">
            <a:extLst>
              <a:ext uri="{FF2B5EF4-FFF2-40B4-BE49-F238E27FC236}">
                <a16:creationId xmlns:a16="http://schemas.microsoft.com/office/drawing/2014/main" id="{51762EE7-A0B3-48FF-9954-EEAD66B3781E}"/>
              </a:ext>
            </a:extLst>
          </p:cNvPr>
          <p:cNvSpPr>
            <a:spLocks noGrp="1"/>
          </p:cNvSpPr>
          <p:nvPr>
            <p:ph type="title"/>
          </p:nvPr>
        </p:nvSpPr>
        <p:spPr>
          <a:xfrm>
            <a:off x="0" y="1052513"/>
            <a:ext cx="9144000" cy="647700"/>
          </a:xfrm>
        </p:spPr>
        <p:txBody>
          <a:bodyPr>
            <a:normAutofit fontScale="90000"/>
          </a:bodyPr>
          <a:lstStyle/>
          <a:p>
            <a:r>
              <a:rPr lang="en-US" altLang="en-US" sz="2800" b="1">
                <a:solidFill>
                  <a:srgbClr val="000000"/>
                </a:solidFill>
              </a:rPr>
              <a:t>Online </a:t>
            </a:r>
            <a:r>
              <a:rPr lang="sl-SI" altLang="en-US" sz="2800" b="1">
                <a:solidFill>
                  <a:srgbClr val="000000"/>
                </a:solidFill>
              </a:rPr>
              <a:t>crime </a:t>
            </a:r>
            <a:r>
              <a:rPr lang="en-US" altLang="en-US" sz="2800" b="1">
                <a:solidFill>
                  <a:srgbClr val="000000"/>
                </a:solidFill>
              </a:rPr>
              <a:t>proceeds –</a:t>
            </a:r>
            <a:r>
              <a:rPr lang="sl-SI" altLang="en-US" sz="2800" b="1">
                <a:solidFill>
                  <a:srgbClr val="000000"/>
                </a:solidFill>
              </a:rPr>
              <a:t> investigative measures: </a:t>
            </a:r>
            <a:br>
              <a:rPr lang="sl-SI" altLang="en-US" sz="2800" b="1">
                <a:solidFill>
                  <a:srgbClr val="000000"/>
                </a:solidFill>
              </a:rPr>
            </a:br>
            <a:r>
              <a:rPr lang="sl-SI" altLang="en-US" sz="2800" b="1">
                <a:solidFill>
                  <a:srgbClr val="000000"/>
                </a:solidFill>
              </a:rPr>
              <a:t>domestic/international aspect</a:t>
            </a:r>
            <a:endParaRPr lang="sl-SI" altLang="en-US" sz="2800">
              <a:solidFill>
                <a:srgbClr val="000000"/>
              </a:solidFill>
            </a:endParaRPr>
          </a:p>
        </p:txBody>
      </p:sp>
      <p:graphicFrame>
        <p:nvGraphicFramePr>
          <p:cNvPr id="4" name="Označba mesta vsebine 3">
            <a:extLst>
              <a:ext uri="{FF2B5EF4-FFF2-40B4-BE49-F238E27FC236}">
                <a16:creationId xmlns:a16="http://schemas.microsoft.com/office/drawing/2014/main" id="{0E2EC8F2-7509-4827-A521-C8B5F5032EFE}"/>
              </a:ext>
            </a:extLst>
          </p:cNvPr>
          <p:cNvGraphicFramePr>
            <a:graphicFrameLocks noGrp="1"/>
          </p:cNvGraphicFramePr>
          <p:nvPr>
            <p:ph idx="1"/>
          </p:nvPr>
        </p:nvGraphicFramePr>
        <p:xfrm>
          <a:off x="539750" y="1773238"/>
          <a:ext cx="8064500" cy="5084762"/>
        </p:xfrm>
        <a:graphic>
          <a:graphicData uri="http://schemas.openxmlformats.org/drawingml/2006/table">
            <a:tbl>
              <a:tblPr/>
              <a:tblGrid>
                <a:gridCol w="3024188">
                  <a:extLst>
                    <a:ext uri="{9D8B030D-6E8A-4147-A177-3AD203B41FA5}">
                      <a16:colId xmlns:a16="http://schemas.microsoft.com/office/drawing/2014/main" val="20000"/>
                    </a:ext>
                  </a:extLst>
                </a:gridCol>
                <a:gridCol w="2160587">
                  <a:extLst>
                    <a:ext uri="{9D8B030D-6E8A-4147-A177-3AD203B41FA5}">
                      <a16:colId xmlns:a16="http://schemas.microsoft.com/office/drawing/2014/main" val="20001"/>
                    </a:ext>
                  </a:extLst>
                </a:gridCol>
                <a:gridCol w="2879725">
                  <a:extLst>
                    <a:ext uri="{9D8B030D-6E8A-4147-A177-3AD203B41FA5}">
                      <a16:colId xmlns:a16="http://schemas.microsoft.com/office/drawing/2014/main" val="20002"/>
                    </a:ext>
                  </a:extLst>
                </a:gridCol>
              </a:tblGrid>
              <a:tr h="739775">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a:ln>
                            <a:noFill/>
                          </a:ln>
                          <a:solidFill>
                            <a:srgbClr val="000000"/>
                          </a:solidFill>
                          <a:effectLst/>
                          <a:latin typeface="Calibri" pitchFamily="34" charset="0"/>
                          <a:ea typeface="MS PGothic" pitchFamily="34" charset="-128"/>
                        </a:rPr>
                        <a:t>Prosecutor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Calibri" pitchFamily="34" charset="0"/>
                          <a:ea typeface="MS PGothic" pitchFamily="34" charset="-128"/>
                        </a:rPr>
                        <a:t>(lead investigation, order measures, make proposals to the court)</a:t>
                      </a:r>
                    </a:p>
                  </a:txBody>
                  <a:tcPr marL="91444" marR="91444" marT="45690" marB="456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10000"/>
                  </a:ext>
                </a:extLst>
              </a:tr>
              <a:tr h="31607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2000" b="1" i="0" u="none" strike="noStrike" cap="none" normalizeH="0" baseline="0">
                          <a:ln>
                            <a:noFill/>
                          </a:ln>
                          <a:solidFill>
                            <a:srgbClr val="000000"/>
                          </a:solidFill>
                          <a:effectLst/>
                          <a:latin typeface="Calibri" pitchFamily="34" charset="0"/>
                          <a:ea typeface="MS PGothic" pitchFamily="34" charset="-128"/>
                        </a:rPr>
                        <a:t>(</a:t>
                      </a:r>
                      <a:r>
                        <a:rPr kumimoji="0" lang="en-GB" sz="2000" b="1" i="0" u="none" strike="noStrike" cap="none" normalizeH="0" baseline="0">
                          <a:ln>
                            <a:noFill/>
                          </a:ln>
                          <a:solidFill>
                            <a:srgbClr val="000000"/>
                          </a:solidFill>
                          <a:effectLst/>
                          <a:latin typeface="Calibri" pitchFamily="34" charset="0"/>
                          <a:ea typeface="MS PGothic" pitchFamily="34" charset="-128"/>
                        </a:rPr>
                        <a:t>Cyber</a:t>
                      </a:r>
                      <a:r>
                        <a:rPr kumimoji="0" lang="sl-SI" sz="2000" b="1" i="0" u="none" strike="noStrike" cap="none" normalizeH="0" baseline="0">
                          <a:ln>
                            <a:noFill/>
                          </a:ln>
                          <a:solidFill>
                            <a:srgbClr val="000000"/>
                          </a:solidFill>
                          <a:effectLst/>
                          <a:latin typeface="Calibri" pitchFamily="34" charset="0"/>
                          <a:ea typeface="MS PGothic" pitchFamily="34" charset="-128"/>
                        </a:rPr>
                        <a:t>)</a:t>
                      </a:r>
                      <a:r>
                        <a:rPr kumimoji="0" lang="en-GB" sz="2000" b="1" i="0" u="none" strike="noStrike" cap="none" normalizeH="0" baseline="0">
                          <a:ln>
                            <a:noFill/>
                          </a:ln>
                          <a:solidFill>
                            <a:srgbClr val="000000"/>
                          </a:solidFill>
                          <a:effectLst/>
                          <a:latin typeface="Calibri" pitchFamily="34" charset="0"/>
                          <a:ea typeface="MS PGothic" pitchFamily="34" charset="-128"/>
                        </a:rPr>
                        <a:t>crime </a:t>
                      </a:r>
                      <a:r>
                        <a:rPr kumimoji="0" lang="sl-SI" sz="2000" b="1" i="0" u="none" strike="noStrike" cap="none" normalizeH="0" baseline="0">
                          <a:ln>
                            <a:noFill/>
                          </a:ln>
                          <a:solidFill>
                            <a:srgbClr val="000000"/>
                          </a:solidFill>
                          <a:effectLst/>
                          <a:latin typeface="Calibri" pitchFamily="34" charset="0"/>
                          <a:ea typeface="MS PGothic" pitchFamily="34" charset="-128"/>
                        </a:rPr>
                        <a:t>investigation</a:t>
                      </a:r>
                      <a:endParaRPr kumimoji="0" lang="en-GB" sz="20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GB" sz="2000" b="0" i="0" u="none" strike="noStrike" cap="none" normalizeH="0" baseline="0">
                          <a:ln>
                            <a:noFill/>
                          </a:ln>
                          <a:solidFill>
                            <a:srgbClr val="000000"/>
                          </a:solidFill>
                          <a:effectLst/>
                          <a:latin typeface="Calibri" pitchFamily="34" charset="0"/>
                          <a:ea typeface="MS PGothic" pitchFamily="34" charset="-128"/>
                        </a:rPr>
                        <a:t>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GB" sz="1600" b="0" i="0" u="none" strike="noStrike" cap="none" normalizeH="0" baseline="0">
                          <a:ln>
                            <a:noFill/>
                          </a:ln>
                          <a:solidFill>
                            <a:srgbClr val="000000"/>
                          </a:solidFill>
                          <a:effectLst/>
                          <a:latin typeface="Calibri" pitchFamily="34" charset="0"/>
                          <a:ea typeface="MS PGothic" pitchFamily="34" charset="-128"/>
                        </a:rPr>
                        <a:t>Investigation of </a:t>
                      </a:r>
                      <a:r>
                        <a:rPr kumimoji="0" lang="sl-SI" sz="1600" b="0" i="0" u="none" strike="noStrike" cap="none" normalizeH="0" baseline="0">
                          <a:ln>
                            <a:noFill/>
                          </a:ln>
                          <a:solidFill>
                            <a:srgbClr val="000000"/>
                          </a:solidFill>
                          <a:effectLst/>
                          <a:latin typeface="Calibri" pitchFamily="34" charset="0"/>
                          <a:ea typeface="MS PGothic" pitchFamily="34" charset="-128"/>
                        </a:rPr>
                        <a:t>(</a:t>
                      </a:r>
                      <a:r>
                        <a:rPr kumimoji="0" lang="en-GB" sz="1600" b="0" i="0" u="none" strike="noStrike" cap="none" normalizeH="0" baseline="0">
                          <a:ln>
                            <a:noFill/>
                          </a:ln>
                          <a:solidFill>
                            <a:srgbClr val="000000"/>
                          </a:solidFill>
                          <a:effectLst/>
                          <a:latin typeface="Calibri" pitchFamily="34" charset="0"/>
                          <a:ea typeface="MS PGothic" pitchFamily="34" charset="-128"/>
                        </a:rPr>
                        <a:t>cyber</a:t>
                      </a:r>
                      <a:r>
                        <a:rPr kumimoji="0" lang="sl-SI" sz="1600" b="0" i="0" u="none" strike="noStrike" cap="none" normalizeH="0" baseline="0">
                          <a:ln>
                            <a:noFill/>
                          </a:ln>
                          <a:solidFill>
                            <a:srgbClr val="000000"/>
                          </a:solidFill>
                          <a:effectLst/>
                          <a:latin typeface="Calibri" pitchFamily="34" charset="0"/>
                          <a:ea typeface="MS PGothic" pitchFamily="34" charset="-128"/>
                        </a:rPr>
                        <a:t>)</a:t>
                      </a:r>
                      <a:r>
                        <a:rPr kumimoji="0" lang="en-GB" sz="1600" b="0" i="0" u="none" strike="noStrike" cap="none" normalizeH="0" baseline="0">
                          <a:ln>
                            <a:noFill/>
                          </a:ln>
                          <a:solidFill>
                            <a:srgbClr val="000000"/>
                          </a:solidFill>
                          <a:effectLst/>
                          <a:latin typeface="Calibri" pitchFamily="34" charset="0"/>
                          <a:ea typeface="MS PGothic" pitchFamily="34" charset="-128"/>
                        </a:rPr>
                        <a:t>crime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sl-SI" sz="1600" b="0" i="0" u="none" strike="noStrike" cap="none" normalizeH="0" baseline="0">
                          <a:ln>
                            <a:noFill/>
                          </a:ln>
                          <a:solidFill>
                            <a:srgbClr val="000000"/>
                          </a:solidFill>
                          <a:effectLst/>
                          <a:latin typeface="Calibri" pitchFamily="34" charset="0"/>
                          <a:ea typeface="MS PGothic" pitchFamily="34" charset="-128"/>
                        </a:rPr>
                        <a:t>Importance of  electronic evidence and d</a:t>
                      </a:r>
                      <a:r>
                        <a:rPr kumimoji="0" lang="en-GB" sz="1600" b="0" i="0" u="none" strike="noStrike" cap="none" normalizeH="0" baseline="0">
                          <a:ln>
                            <a:noFill/>
                          </a:ln>
                          <a:solidFill>
                            <a:srgbClr val="000000"/>
                          </a:solidFill>
                          <a:effectLst/>
                          <a:latin typeface="Calibri" pitchFamily="34" charset="0"/>
                          <a:ea typeface="MS PGothic" pitchFamily="34" charset="-128"/>
                        </a:rPr>
                        <a:t>igital forensics (sometimes separate)</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sl-SI" sz="1600" b="0" i="0" u="none" strike="noStrike" cap="none" normalizeH="0" baseline="0">
                          <a:ln>
                            <a:noFill/>
                          </a:ln>
                          <a:solidFill>
                            <a:srgbClr val="000000"/>
                          </a:solidFill>
                          <a:effectLst/>
                          <a:latin typeface="Calibri" pitchFamily="34" charset="0"/>
                          <a:ea typeface="MS PGothic" pitchFamily="34" charset="-128"/>
                        </a:rPr>
                        <a:t>I</a:t>
                      </a:r>
                      <a:r>
                        <a:rPr kumimoji="0" lang="en-GB" sz="1600" b="0" i="0" u="none" strike="noStrike" cap="none" normalizeH="0" baseline="0">
                          <a:ln>
                            <a:noFill/>
                          </a:ln>
                          <a:solidFill>
                            <a:srgbClr val="000000"/>
                          </a:solidFill>
                          <a:effectLst/>
                          <a:latin typeface="Calibri" pitchFamily="34" charset="0"/>
                          <a:ea typeface="MS PGothic" pitchFamily="34" charset="-128"/>
                        </a:rPr>
                        <a:t>dentification</a:t>
                      </a:r>
                      <a:r>
                        <a:rPr kumimoji="0" lang="sl-SI" sz="1600" b="0" i="0" u="none" strike="noStrike" cap="none" normalizeH="0" baseline="0">
                          <a:ln>
                            <a:noFill/>
                          </a:ln>
                          <a:solidFill>
                            <a:srgbClr val="000000"/>
                          </a:solidFill>
                          <a:effectLst/>
                          <a:latin typeface="Calibri" pitchFamily="34" charset="0"/>
                          <a:ea typeface="MS PGothic" pitchFamily="34" charset="-128"/>
                        </a:rPr>
                        <a:t> of  a suspect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IP </a:t>
                      </a:r>
                      <a:r>
                        <a:rPr kumimoji="0" lang="sl-SI" sz="1600" b="0" i="0" u="none" strike="noStrike" cap="none" normalizeH="0" baseline="0">
                          <a:ln>
                            <a:noFill/>
                          </a:ln>
                          <a:solidFill>
                            <a:srgbClr val="000000"/>
                          </a:solidFill>
                          <a:effectLst/>
                          <a:latin typeface="Calibri" pitchFamily="34" charset="0"/>
                          <a:ea typeface="MS PGothic" pitchFamily="34" charset="-128"/>
                        </a:rPr>
                        <a:t>address</a:t>
                      </a:r>
                      <a:endParaRPr kumimoji="0" lang="en-GB" sz="16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Subscriber identification (e.g. email, Facebook)</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ISP engagement (subscriber, traffic, content data)</a:t>
                      </a:r>
                    </a:p>
                  </a:txBody>
                  <a:tcPr marL="91444" marR="91444" marT="45690" marB="456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81ADD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l-SI" sz="2000" b="0" i="0" u="none" strike="noStrike" cap="none" normalizeH="0" baseline="0">
                        <a:ln>
                          <a:noFill/>
                        </a:ln>
                        <a:solidFill>
                          <a:srgbClr val="000000"/>
                        </a:solidFill>
                        <a:effectLst/>
                        <a:latin typeface="Calibri" pitchFamily="34" charset="0"/>
                        <a:ea typeface="MS PGothic"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Undercover work</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Wiretapping</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House search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600" b="0" i="0" u="none" strike="noStrike" cap="none" normalizeH="0" baseline="0">
                          <a:ln>
                            <a:noFill/>
                          </a:ln>
                          <a:solidFill>
                            <a:srgbClr val="000000"/>
                          </a:solidFill>
                          <a:effectLst/>
                          <a:latin typeface="Calibri" pitchFamily="34" charset="0"/>
                          <a:ea typeface="MS PGothic" pitchFamily="34" charset="-128"/>
                        </a:rPr>
                        <a:t>Interview</a:t>
                      </a:r>
                      <a:endParaRPr kumimoji="0" lang="en-GB" sz="1600" b="1" i="0" u="none" strike="noStrike" cap="none" normalizeH="0" baseline="0">
                        <a:ln>
                          <a:noFill/>
                        </a:ln>
                        <a:solidFill>
                          <a:srgbClr val="000000"/>
                        </a:solidFill>
                        <a:effectLst/>
                        <a:latin typeface="Calibri" pitchFamily="34" charset="0"/>
                        <a:ea typeface="MS PGothic" pitchFamily="34" charset="-128"/>
                      </a:endParaRPr>
                    </a:p>
                  </a:txBody>
                  <a:tcPr marL="91444" marR="91444" marT="45690" marB="456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000000"/>
                          </a:solidFill>
                          <a:effectLst/>
                          <a:latin typeface="Calibri" pitchFamily="34" charset="0"/>
                          <a:ea typeface="MS PGothic" pitchFamily="34" charset="-128"/>
                        </a:rPr>
                        <a:t>Financial investigation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sl-SI" sz="1800" b="0" i="0" u="none" strike="noStrike" cap="none" normalizeH="0" baseline="0">
                          <a:ln>
                            <a:noFill/>
                          </a:ln>
                          <a:solidFill>
                            <a:srgbClr val="000000"/>
                          </a:solidFill>
                          <a:effectLst/>
                          <a:latin typeface="Calibri" pitchFamily="34" charset="0"/>
                          <a:ea typeface="MS PGothic" pitchFamily="34" charset="-128"/>
                        </a:rPr>
                        <a:t>Targeting proceeds of crime</a:t>
                      </a:r>
                      <a:endParaRPr kumimoji="0" lang="en-US"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Access bank data</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Monitoring order</a:t>
                      </a:r>
                      <a:r>
                        <a:rPr kumimoji="0" lang="sl-SI" sz="1600" b="0" i="0" u="none" strike="noStrike" cap="none" normalizeH="0" baseline="0">
                          <a:ln>
                            <a:noFill/>
                          </a:ln>
                          <a:solidFill>
                            <a:srgbClr val="000000"/>
                          </a:solidFill>
                          <a:effectLst/>
                          <a:latin typeface="Calibri" pitchFamily="34" charset="0"/>
                          <a:ea typeface="MS PGothic" pitchFamily="34" charset="-128"/>
                        </a:rPr>
                        <a:t> – bank account</a:t>
                      </a:r>
                      <a:endParaRPr kumimoji="0" lang="en-US" sz="16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Seizure</a:t>
                      </a:r>
                      <a:r>
                        <a:rPr kumimoji="0" lang="sl-SI" sz="1600" b="0" i="0" u="none" strike="noStrike" cap="none" normalizeH="0" baseline="0">
                          <a:ln>
                            <a:noFill/>
                          </a:ln>
                          <a:solidFill>
                            <a:srgbClr val="000000"/>
                          </a:solidFill>
                          <a:effectLst/>
                          <a:latin typeface="Calibri" pitchFamily="34" charset="0"/>
                          <a:ea typeface="MS PGothic" pitchFamily="34" charset="-128"/>
                        </a:rPr>
                        <a:t>/</a:t>
                      </a:r>
                      <a:r>
                        <a:rPr kumimoji="0" lang="en-US" sz="1600" b="0" i="0" u="none" strike="noStrike" cap="none" normalizeH="0" baseline="0">
                          <a:ln>
                            <a:noFill/>
                          </a:ln>
                          <a:solidFill>
                            <a:srgbClr val="000000"/>
                          </a:solidFill>
                          <a:effectLst/>
                          <a:latin typeface="Calibri" pitchFamily="34" charset="0"/>
                          <a:ea typeface="MS PGothic" pitchFamily="34" charset="-128"/>
                        </a:rPr>
                        <a:t>Freezing order</a:t>
                      </a:r>
                      <a:endParaRPr kumimoji="0" lang="sl-SI" sz="16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sl-SI" sz="1600" b="0" i="0" u="none" strike="noStrike" cap="none" normalizeH="0" baseline="0">
                          <a:ln>
                            <a:noFill/>
                          </a:ln>
                          <a:solidFill>
                            <a:srgbClr val="000000"/>
                          </a:solidFill>
                          <a:effectLst/>
                          <a:latin typeface="Calibri" pitchFamily="34" charset="0"/>
                          <a:ea typeface="MS PGothic" pitchFamily="34" charset="-128"/>
                        </a:rPr>
                        <a:t>Confiscation</a:t>
                      </a:r>
                      <a:endParaRPr kumimoji="0" lang="en-US" sz="1600" b="0" i="0" u="none" strike="noStrike" cap="none" normalizeH="0" baseline="0">
                        <a:ln>
                          <a:noFill/>
                        </a:ln>
                        <a:solidFill>
                          <a:srgbClr val="000000"/>
                        </a:solidFill>
                        <a:effectLst/>
                        <a:latin typeface="Calibri" pitchFamily="34" charset="0"/>
                        <a:ea typeface="MS PGothic" pitchFamily="34" charset="-128"/>
                      </a:endParaRPr>
                    </a:p>
                  </a:txBody>
                  <a:tcPr marL="91444" marR="91444" marT="45690" marB="456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CE6F2"/>
                    </a:solidFill>
                  </a:tcPr>
                </a:tc>
                <a:extLst>
                  <a:ext uri="{0D108BD9-81ED-4DB2-BD59-A6C34878D82A}">
                    <a16:rowId xmlns:a16="http://schemas.microsoft.com/office/drawing/2014/main" val="10001"/>
                  </a:ext>
                </a:extLst>
              </a:tr>
              <a:tr h="1184275">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000000"/>
                          </a:solidFill>
                          <a:effectLst/>
                          <a:latin typeface="Calibri" pitchFamily="34" charset="0"/>
                          <a:ea typeface="MS PGothic" pitchFamily="34" charset="-128"/>
                        </a:rPr>
                        <a:t>Money laundering - FIU</a:t>
                      </a:r>
                    </a:p>
                    <a:p>
                      <a:pPr marL="0" marR="0" lvl="0" indent="0" algn="ctr"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STR analysis</a:t>
                      </a:r>
                    </a:p>
                    <a:p>
                      <a:pPr marL="0" marR="0" lvl="0" indent="0" algn="ctr"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Access to bank data/analysis</a:t>
                      </a:r>
                    </a:p>
                    <a:p>
                      <a:pPr marL="0" marR="0" lvl="0" indent="0" algn="ctr" defTabSz="914400" rtl="0" eaLnBrk="1" fontAlgn="base" latinLnBrk="0" hangingPunct="1">
                        <a:lnSpc>
                          <a:spcPct val="100000"/>
                        </a:lnSpc>
                        <a:spcBef>
                          <a:spcPct val="0"/>
                        </a:spcBef>
                        <a:spcAft>
                          <a:spcPct val="0"/>
                        </a:spcAft>
                        <a:buClrTx/>
                        <a:buSzTx/>
                        <a:buFont typeface="Arial" pitchFamily="34" charset="0"/>
                        <a:buChar char="•"/>
                        <a:tabLst/>
                      </a:pPr>
                      <a:r>
                        <a:rPr kumimoji="0" lang="en-US" sz="1600" b="0" i="0" u="none" strike="noStrike" cap="none" normalizeH="0" baseline="0">
                          <a:ln>
                            <a:noFill/>
                          </a:ln>
                          <a:solidFill>
                            <a:srgbClr val="000000"/>
                          </a:solidFill>
                          <a:effectLst/>
                          <a:latin typeface="Calibri" pitchFamily="34" charset="0"/>
                          <a:ea typeface="MS PGothic" pitchFamily="34" charset="-128"/>
                        </a:rPr>
                        <a:t>Postponement of suspicious financial transaction</a:t>
                      </a:r>
                    </a:p>
                  </a:txBody>
                  <a:tcPr marL="91444" marR="91444" marT="45690" marB="456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7DEE8"/>
                    </a:solidFill>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14992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slov 1">
            <a:extLst>
              <a:ext uri="{FF2B5EF4-FFF2-40B4-BE49-F238E27FC236}">
                <a16:creationId xmlns:a16="http://schemas.microsoft.com/office/drawing/2014/main" id="{2DE22B03-7455-4B0B-A272-0640E2606CCA}"/>
              </a:ext>
            </a:extLst>
          </p:cNvPr>
          <p:cNvSpPr>
            <a:spLocks noGrp="1"/>
          </p:cNvSpPr>
          <p:nvPr>
            <p:ph type="title"/>
          </p:nvPr>
        </p:nvSpPr>
        <p:spPr>
          <a:xfrm>
            <a:off x="468313" y="1052513"/>
            <a:ext cx="8229600" cy="863600"/>
          </a:xfrm>
        </p:spPr>
        <p:txBody>
          <a:bodyPr/>
          <a:lstStyle/>
          <a:p>
            <a:r>
              <a:rPr lang="en-US" altLang="en-US" sz="2800" b="1"/>
              <a:t>International cooperation</a:t>
            </a:r>
            <a:endParaRPr lang="en-US" altLang="en-US" sz="2800"/>
          </a:p>
        </p:txBody>
      </p:sp>
      <p:graphicFrame>
        <p:nvGraphicFramePr>
          <p:cNvPr id="4" name="Označba mesta vsebine 3">
            <a:extLst>
              <a:ext uri="{FF2B5EF4-FFF2-40B4-BE49-F238E27FC236}">
                <a16:creationId xmlns:a16="http://schemas.microsoft.com/office/drawing/2014/main" id="{94005744-17DC-4B3E-AB9F-CF8F36720D86}"/>
              </a:ext>
            </a:extLst>
          </p:cNvPr>
          <p:cNvGraphicFramePr>
            <a:graphicFrameLocks noGrp="1"/>
          </p:cNvGraphicFramePr>
          <p:nvPr>
            <p:ph idx="1"/>
          </p:nvPr>
        </p:nvGraphicFramePr>
        <p:xfrm>
          <a:off x="468313" y="1989138"/>
          <a:ext cx="8064500" cy="4481512"/>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4815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2800" b="1" i="0" u="none" strike="noStrike" cap="none" normalizeH="0" baseline="0">
                          <a:ln>
                            <a:noFill/>
                          </a:ln>
                          <a:solidFill>
                            <a:srgbClr val="000000"/>
                          </a:solidFill>
                          <a:effectLst/>
                          <a:latin typeface="Calibri" pitchFamily="34" charset="0"/>
                          <a:ea typeface="MS PGothic" pitchFamily="34" charset="-128"/>
                        </a:rPr>
                        <a:t>Information exchange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AU" sz="28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Speed</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Networks</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Exchange of information in a concrete case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Help in investigation (national conditions for MLA)</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Sharing experience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AU" sz="1800" b="0" i="0" u="none" strike="noStrike" cap="none" normalizeH="0" baseline="0">
                          <a:ln>
                            <a:noFill/>
                          </a:ln>
                          <a:solidFill>
                            <a:srgbClr val="000000"/>
                          </a:solidFill>
                          <a:effectLst/>
                          <a:latin typeface="Calibri" pitchFamily="34" charset="0"/>
                          <a:ea typeface="MS PGothic" pitchFamily="34" charset="-128"/>
                        </a:rPr>
                        <a:t>No execution of court orders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sl-SI" sz="1600" b="1" i="0" u="none" strike="noStrike" cap="none" normalizeH="0" baseline="0">
                        <a:ln>
                          <a:noFill/>
                        </a:ln>
                        <a:solidFill>
                          <a:srgbClr val="000000"/>
                        </a:solidFill>
                        <a:effectLst/>
                        <a:latin typeface="Calibri" pitchFamily="34" charset="0"/>
                        <a:ea typeface="MS PGothic" pitchFamily="34" charset="-128"/>
                      </a:endParaRPr>
                    </a:p>
                  </a:txBody>
                  <a:tcPr marL="91444" marR="91444"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l-SI" sz="2800" b="1" i="0" u="none" strike="noStrike" cap="none" normalizeH="0" baseline="0">
                          <a:ln>
                            <a:noFill/>
                          </a:ln>
                          <a:solidFill>
                            <a:srgbClr val="000000"/>
                          </a:solidFill>
                          <a:effectLst/>
                          <a:latin typeface="Calibri" pitchFamily="34" charset="0"/>
                          <a:ea typeface="MS PGothic" pitchFamily="34" charset="-128"/>
                        </a:rPr>
                        <a:t>Mutual legal assistance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l-SI" sz="1800" b="0"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sl-SI" sz="1800" b="0" i="0" u="none" strike="noStrike" cap="none" normalizeH="0" baseline="0">
                          <a:ln>
                            <a:noFill/>
                          </a:ln>
                          <a:solidFill>
                            <a:srgbClr val="000000"/>
                          </a:solidFill>
                          <a:effectLst/>
                          <a:latin typeface="Calibri" pitchFamily="34" charset="0"/>
                          <a:ea typeface="MS PGothic" pitchFamily="34" charset="-128"/>
                        </a:rPr>
                        <a:t>Formal cooperation</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sl-SI" sz="1800" b="0" i="0" u="none" strike="noStrike" cap="none" normalizeH="0" baseline="0">
                          <a:ln>
                            <a:noFill/>
                          </a:ln>
                          <a:solidFill>
                            <a:srgbClr val="000000"/>
                          </a:solidFill>
                          <a:effectLst/>
                          <a:latin typeface="Calibri" pitchFamily="34" charset="0"/>
                          <a:ea typeface="MS PGothic" pitchFamily="34" charset="-128"/>
                        </a:rPr>
                        <a:t>Execution of requests, judicial decisions</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sl-SI" sz="1800" b="0" i="0" u="none" strike="noStrike" cap="none" normalizeH="0" baseline="0">
                          <a:ln>
                            <a:noFill/>
                          </a:ln>
                          <a:solidFill>
                            <a:srgbClr val="000000"/>
                          </a:solidFill>
                          <a:effectLst/>
                          <a:latin typeface="Calibri" pitchFamily="34" charset="0"/>
                          <a:ea typeface="MS PGothic" pitchFamily="34" charset="-128"/>
                        </a:rPr>
                        <a:t>long time delays</a:t>
                      </a:r>
                      <a:r>
                        <a:rPr kumimoji="0" lang="sl-SI" sz="1800" b="0" i="0" u="none" strike="noStrike" cap="none" normalizeH="0" baseline="0">
                          <a:ln>
                            <a:noFill/>
                          </a:ln>
                          <a:solidFill>
                            <a:srgbClr val="FF0000"/>
                          </a:solidFill>
                          <a:effectLst/>
                          <a:latin typeface="Calibri" pitchFamily="34" charset="0"/>
                          <a:ea typeface="MS PGothic" pitchFamily="34" charset="-128"/>
                        </a:rPr>
                        <a:t>…</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sl-SI" sz="2400" b="1" i="0" u="none" strike="noStrike" cap="none" normalizeH="0" baseline="0">
                        <a:ln>
                          <a:noFill/>
                        </a:ln>
                        <a:solidFill>
                          <a:srgbClr val="000000"/>
                        </a:solidFill>
                        <a:effectLst/>
                        <a:latin typeface="Calibri" pitchFamily="34" charset="0"/>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sl-SI" sz="2400" b="0" i="0" u="none" strike="noStrike" cap="none" normalizeH="0" baseline="0">
                          <a:ln>
                            <a:noFill/>
                          </a:ln>
                          <a:solidFill>
                            <a:srgbClr val="000000"/>
                          </a:solidFill>
                          <a:effectLst/>
                          <a:latin typeface="Calibri" pitchFamily="34" charset="0"/>
                          <a:ea typeface="MS PGothic" pitchFamily="34" charset="-128"/>
                        </a:rPr>
                        <a:t>ALTERNATIVE OPTIONS: </a:t>
                      </a:r>
                    </a:p>
                    <a:p>
                      <a:pPr marL="0" marR="0" lvl="0" indent="0" algn="l" defTabSz="914400" rtl="0" eaLnBrk="1" fontAlgn="base" latinLnBrk="0" hangingPunct="1">
                        <a:lnSpc>
                          <a:spcPct val="100000"/>
                        </a:lnSpc>
                        <a:spcBef>
                          <a:spcPct val="0"/>
                        </a:spcBef>
                        <a:spcAft>
                          <a:spcPct val="0"/>
                        </a:spcAft>
                        <a:buClrTx/>
                        <a:buSzTx/>
                        <a:buFontTx/>
                        <a:buNone/>
                        <a:tabLst/>
                      </a:pPr>
                      <a:r>
                        <a:rPr kumimoji="0" lang="sl-SI" sz="2400" b="0" i="0" u="none" strike="noStrike" cap="none" normalizeH="0" baseline="0">
                          <a:ln>
                            <a:noFill/>
                          </a:ln>
                          <a:solidFill>
                            <a:srgbClr val="000000"/>
                          </a:solidFill>
                          <a:effectLst/>
                          <a:latin typeface="Calibri" pitchFamily="34" charset="0"/>
                          <a:ea typeface="MS PGothic" pitchFamily="34" charset="-128"/>
                        </a:rPr>
                        <a:t>- </a:t>
                      </a:r>
                      <a:r>
                        <a:rPr kumimoji="0" lang="sl-SI" sz="2000" b="0" i="0" u="none" strike="noStrike" cap="none" normalizeH="0" baseline="0">
                          <a:ln>
                            <a:noFill/>
                          </a:ln>
                          <a:solidFill>
                            <a:srgbClr val="000000"/>
                          </a:solidFill>
                          <a:effectLst/>
                          <a:latin typeface="Calibri" pitchFamily="34" charset="0"/>
                          <a:ea typeface="MS PGothic" pitchFamily="34" charset="-128"/>
                        </a:rPr>
                        <a:t>JIT</a:t>
                      </a:r>
                    </a:p>
                    <a:p>
                      <a:pPr marL="0" marR="0" lvl="0" indent="0" algn="l" defTabSz="914400" rtl="0" eaLnBrk="1" fontAlgn="base" latinLnBrk="0" hangingPunct="1">
                        <a:lnSpc>
                          <a:spcPct val="100000"/>
                        </a:lnSpc>
                        <a:spcBef>
                          <a:spcPct val="0"/>
                        </a:spcBef>
                        <a:spcAft>
                          <a:spcPct val="0"/>
                        </a:spcAft>
                        <a:buClrTx/>
                        <a:buSzTx/>
                        <a:buFontTx/>
                        <a:buNone/>
                        <a:tabLst/>
                      </a:pPr>
                      <a:r>
                        <a:rPr kumimoji="0" lang="sl-SI" sz="2000" b="0" i="0" u="none" strike="noStrike" cap="none" normalizeH="0" baseline="0">
                          <a:ln>
                            <a:noFill/>
                          </a:ln>
                          <a:solidFill>
                            <a:srgbClr val="000000"/>
                          </a:solidFill>
                          <a:effectLst/>
                          <a:latin typeface="Calibri" pitchFamily="34" charset="0"/>
                          <a:ea typeface="MS PGothic" pitchFamily="34" charset="-128"/>
                        </a:rPr>
                        <a:t>- PARALLEL INVESTIGATION </a:t>
                      </a:r>
                    </a:p>
                    <a:p>
                      <a:pPr marL="0" marR="0" lvl="0" indent="0" algn="l" defTabSz="914400" rtl="0" eaLnBrk="1" fontAlgn="base" latinLnBrk="0" hangingPunct="1">
                        <a:lnSpc>
                          <a:spcPct val="100000"/>
                        </a:lnSpc>
                        <a:spcBef>
                          <a:spcPct val="0"/>
                        </a:spcBef>
                        <a:spcAft>
                          <a:spcPct val="0"/>
                        </a:spcAft>
                        <a:buClrTx/>
                        <a:buSzTx/>
                        <a:buFontTx/>
                        <a:buNone/>
                        <a:tabLst/>
                      </a:pPr>
                      <a:r>
                        <a:rPr kumimoji="0" lang="sl-SI" sz="2000" b="0" i="0" u="none" strike="noStrike" cap="none" normalizeH="0" baseline="0">
                          <a:ln>
                            <a:noFill/>
                          </a:ln>
                          <a:solidFill>
                            <a:srgbClr val="000000"/>
                          </a:solidFill>
                          <a:effectLst/>
                          <a:latin typeface="Calibri" pitchFamily="34" charset="0"/>
                          <a:ea typeface="MS PGothic" pitchFamily="34" charset="-128"/>
                        </a:rPr>
                        <a:t>- TRANSFER OF PROCEEDINGS</a:t>
                      </a:r>
                    </a:p>
                  </a:txBody>
                  <a:tcPr marL="91444" marR="91444"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24826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slov 1">
            <a:extLst>
              <a:ext uri="{FF2B5EF4-FFF2-40B4-BE49-F238E27FC236}">
                <a16:creationId xmlns:a16="http://schemas.microsoft.com/office/drawing/2014/main" id="{F00AE533-8742-440F-BBA7-041E70D77127}"/>
              </a:ext>
            </a:extLst>
          </p:cNvPr>
          <p:cNvSpPr>
            <a:spLocks noGrp="1"/>
          </p:cNvSpPr>
          <p:nvPr>
            <p:ph type="title"/>
          </p:nvPr>
        </p:nvSpPr>
        <p:spPr>
          <a:xfrm>
            <a:off x="468313" y="1052513"/>
            <a:ext cx="8229600" cy="863600"/>
          </a:xfrm>
        </p:spPr>
        <p:txBody>
          <a:bodyPr/>
          <a:lstStyle/>
          <a:p>
            <a:r>
              <a:rPr lang="en-US" altLang="en-US" sz="2800" b="1"/>
              <a:t>International cooperation</a:t>
            </a:r>
            <a:endParaRPr lang="en-US" altLang="en-US" sz="2800"/>
          </a:p>
        </p:txBody>
      </p:sp>
      <p:graphicFrame>
        <p:nvGraphicFramePr>
          <p:cNvPr id="4" name="Označba mesta vsebine 3">
            <a:extLst>
              <a:ext uri="{FF2B5EF4-FFF2-40B4-BE49-F238E27FC236}">
                <a16:creationId xmlns:a16="http://schemas.microsoft.com/office/drawing/2014/main" id="{5E0C292F-2155-4D93-9A42-07A7046E6A1B}"/>
              </a:ext>
            </a:extLst>
          </p:cNvPr>
          <p:cNvGraphicFramePr>
            <a:graphicFrameLocks noGrp="1"/>
          </p:cNvGraphicFramePr>
          <p:nvPr>
            <p:ph idx="1"/>
          </p:nvPr>
        </p:nvGraphicFramePr>
        <p:xfrm>
          <a:off x="468313" y="1916113"/>
          <a:ext cx="8064500" cy="4176712"/>
        </p:xfrm>
        <a:graphic>
          <a:graphicData uri="http://schemas.openxmlformats.org/drawingml/2006/table">
            <a:tbl>
              <a:tblPr/>
              <a:tblGrid>
                <a:gridCol w="3959225">
                  <a:extLst>
                    <a:ext uri="{9D8B030D-6E8A-4147-A177-3AD203B41FA5}">
                      <a16:colId xmlns:a16="http://schemas.microsoft.com/office/drawing/2014/main" val="20000"/>
                    </a:ext>
                  </a:extLst>
                </a:gridCol>
                <a:gridCol w="4105275">
                  <a:extLst>
                    <a:ext uri="{9D8B030D-6E8A-4147-A177-3AD203B41FA5}">
                      <a16:colId xmlns:a16="http://schemas.microsoft.com/office/drawing/2014/main" val="20001"/>
                    </a:ext>
                  </a:extLst>
                </a:gridCol>
              </a:tblGrid>
              <a:tr h="41767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000000"/>
                          </a:solidFill>
                          <a:effectLst/>
                          <a:latin typeface="Calibri" charset="0"/>
                          <a:ea typeface="MS PGothic" charset="0"/>
                          <a:cs typeface="MS PGothic" charset="0"/>
                        </a:rPr>
                        <a:t>Information exchange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CARIN</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EGMONT Group (FIUs)</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24/7 network</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Interpol</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Europol</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err="1">
                          <a:ln>
                            <a:noFill/>
                          </a:ln>
                          <a:solidFill>
                            <a:srgbClr val="000000"/>
                          </a:solidFill>
                          <a:effectLst/>
                          <a:latin typeface="Calibri" charset="0"/>
                          <a:ea typeface="MS PGothic" charset="0"/>
                          <a:cs typeface="MS PGothic" charset="0"/>
                        </a:rPr>
                        <a:t>Eurojust</a:t>
                      </a: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PCCSEE</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SELEC</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Bilateral</a:t>
                      </a:r>
                      <a:r>
                        <a:rPr kumimoji="0" lang="sl-SI" sz="1800" b="0" i="0" u="none" strike="noStrike" cap="none" normalizeH="0" baseline="0" dirty="0">
                          <a:ln>
                            <a:noFill/>
                          </a:ln>
                          <a:solidFill>
                            <a:srgbClr val="000000"/>
                          </a:solidFill>
                          <a:effectLst/>
                          <a:latin typeface="Calibri" charset="0"/>
                          <a:ea typeface="MS PGothic" charset="0"/>
                          <a:cs typeface="MS PGothic" charset="0"/>
                        </a:rPr>
                        <a:t> agreements</a:t>
                      </a: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000000"/>
                        </a:solidFill>
                        <a:effectLst/>
                        <a:latin typeface="Calibri" charset="0"/>
                        <a:ea typeface="MS PGothic" charset="0"/>
                        <a:cs typeface="MS PGothic" charset="0"/>
                      </a:endParaRPr>
                    </a:p>
                  </a:txBody>
                  <a:tcPr marL="91444" marR="91444"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000000"/>
                          </a:solidFill>
                          <a:effectLst/>
                          <a:latin typeface="Calibri" charset="0"/>
                          <a:ea typeface="MS PGothic" charset="0"/>
                          <a:cs typeface="MS PGothic" charset="0"/>
                        </a:rPr>
                        <a:t>Mutual legal assistance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Central authority (e.g. Ministry of Justice)</a:t>
                      </a: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sl-SI" sz="1800" b="0" i="0" u="none" strike="noStrike" cap="none" normalizeH="0" baseline="0" dirty="0">
                          <a:ln>
                            <a:noFill/>
                          </a:ln>
                          <a:solidFill>
                            <a:srgbClr val="000000"/>
                          </a:solidFill>
                          <a:effectLst/>
                          <a:latin typeface="Calibri" charset="0"/>
                          <a:ea typeface="MS PGothic" charset="0"/>
                          <a:cs typeface="MS PGothic" charset="0"/>
                        </a:rPr>
                        <a:t>Also possible t</a:t>
                      </a:r>
                      <a:r>
                        <a:rPr kumimoji="0" lang="en-US" sz="1800" b="0" i="0" u="none" strike="noStrike" cap="none" normalizeH="0" baseline="0" dirty="0" err="1">
                          <a:ln>
                            <a:noFill/>
                          </a:ln>
                          <a:solidFill>
                            <a:srgbClr val="000000"/>
                          </a:solidFill>
                          <a:effectLst/>
                          <a:latin typeface="Calibri" charset="0"/>
                          <a:ea typeface="MS PGothic" charset="0"/>
                          <a:cs typeface="MS PGothic" charset="0"/>
                        </a:rPr>
                        <a:t>hrough</a:t>
                      </a:r>
                      <a:r>
                        <a:rPr kumimoji="0" lang="sl-SI" sz="1800" b="0" i="0" u="none" strike="noStrike" cap="none" normalizeH="0" baseline="0" dirty="0">
                          <a:ln>
                            <a:noFill/>
                          </a:ln>
                          <a:solidFill>
                            <a:srgbClr val="000000"/>
                          </a:solidFill>
                          <a:effectLst/>
                          <a:latin typeface="Calibri" charset="0"/>
                          <a:ea typeface="MS PGothic" charset="0"/>
                          <a:cs typeface="MS PGothic" charset="0"/>
                        </a:rPr>
                        <a:t> </a:t>
                      </a:r>
                      <a:r>
                        <a:rPr kumimoji="0" lang="en-US" sz="1800" b="0" i="0" u="none" strike="noStrike" cap="none" normalizeH="0" baseline="0" dirty="0">
                          <a:ln>
                            <a:noFill/>
                          </a:ln>
                          <a:solidFill>
                            <a:srgbClr val="000000"/>
                          </a:solidFill>
                          <a:effectLst/>
                          <a:latin typeface="Calibri" charset="0"/>
                          <a:ea typeface="MS PGothic" charset="0"/>
                          <a:cs typeface="MS PGothic" charset="0"/>
                        </a:rPr>
                        <a:t>Interpol channel</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Bilateral agreements may enable direct cooperation</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endParaRPr kumimoji="0" lang="en-US" sz="1800" b="0" i="0" u="none" strike="noStrike" cap="none" normalizeH="0" baseline="0" dirty="0">
                        <a:ln>
                          <a:noFill/>
                        </a:ln>
                        <a:solidFill>
                          <a:srgbClr val="000000"/>
                        </a:solidFill>
                        <a:effectLst/>
                        <a:latin typeface="Calibri" charset="0"/>
                        <a:ea typeface="MS PGothic" charset="0"/>
                        <a:cs typeface="MS PGothic" charset="0"/>
                      </a:endParaRPr>
                    </a:p>
                    <a:p>
                      <a:pPr marL="285750" marR="0" lvl="0"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legal provisions may facilitate: </a:t>
                      </a: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JITs</a:t>
                      </a: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PARALLEL INVESTIGATION</a:t>
                      </a: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TRANSFER OF PROCEEDINGS</a:t>
                      </a: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742950" marR="0" lvl="1" indent="-285750" algn="l" defTabSz="914400" rtl="0" eaLnBrk="1" fontAlgn="base" latinLnBrk="0" hangingPunct="1">
                        <a:lnSpc>
                          <a:spcPct val="100000"/>
                        </a:lnSpc>
                        <a:spcBef>
                          <a:spcPct val="0"/>
                        </a:spcBef>
                        <a:spcAft>
                          <a:spcPct val="0"/>
                        </a:spcAft>
                        <a:buClrTx/>
                        <a:buSzTx/>
                        <a:buFont typeface="Arial"/>
                        <a:buChar char="•"/>
                        <a:tabLst/>
                      </a:pPr>
                      <a:endParaRPr kumimoji="0" lang="sl-SI" sz="1800" b="0" i="0" u="none" strike="noStrike" cap="none" normalizeH="0" baseline="0" dirty="0">
                        <a:ln>
                          <a:noFill/>
                        </a:ln>
                        <a:solidFill>
                          <a:srgbClr val="000000"/>
                        </a:solidFill>
                        <a:effectLst/>
                        <a:latin typeface="Calibri" charset="0"/>
                        <a:ea typeface="MS PGothic" charset="0"/>
                        <a:cs typeface="MS PGothic" charset="0"/>
                      </a:endParaRPr>
                    </a:p>
                    <a:p>
                      <a:pPr marL="742950" marR="0" lvl="1" indent="-285750" algn="l" defTabSz="914400" rtl="0" eaLnBrk="1" fontAlgn="base" latinLnBrk="0" hangingPunct="1">
                        <a:lnSpc>
                          <a:spcPct val="100000"/>
                        </a:lnSpc>
                        <a:spcBef>
                          <a:spcPct val="0"/>
                        </a:spcBef>
                        <a:spcAft>
                          <a:spcPct val="0"/>
                        </a:spcAft>
                        <a:buClrTx/>
                        <a:buSzTx/>
                        <a:buFont typeface="Arial"/>
                        <a:buChar char="•"/>
                        <a:tabLst/>
                      </a:pPr>
                      <a:r>
                        <a:rPr kumimoji="0" lang="en-US" sz="1800" b="0" i="0" u="none" strike="noStrike" cap="none" normalizeH="0" baseline="0" dirty="0">
                          <a:ln>
                            <a:noFill/>
                          </a:ln>
                          <a:solidFill>
                            <a:srgbClr val="000000"/>
                          </a:solidFill>
                          <a:effectLst/>
                          <a:latin typeface="Calibri" charset="0"/>
                          <a:ea typeface="MS PGothic" charset="0"/>
                          <a:cs typeface="MS PGothic" charset="0"/>
                        </a:rPr>
                        <a:t>National legal provisions </a:t>
                      </a:r>
                      <a:r>
                        <a:rPr kumimoji="0" lang="sl-SI" sz="1800" b="0" i="0" u="none" strike="noStrike" cap="none" normalizeH="0" baseline="0" dirty="0">
                          <a:ln>
                            <a:noFill/>
                          </a:ln>
                          <a:solidFill>
                            <a:srgbClr val="000000"/>
                          </a:solidFill>
                          <a:effectLst/>
                          <a:latin typeface="Calibri" charset="0"/>
                          <a:ea typeface="MS PGothic" charset="0"/>
                          <a:cs typeface="MS PGothic" charset="0"/>
                        </a:rPr>
                        <a:t>on MLA</a:t>
                      </a:r>
                    </a:p>
                  </a:txBody>
                  <a:tcPr marL="91444" marR="91444"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29895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3719FD83-1B79-4217-8872-35869077D0E0}"/>
              </a:ext>
            </a:extLst>
          </p:cNvPr>
          <p:cNvSpPr>
            <a:spLocks noGrp="1"/>
          </p:cNvSpPr>
          <p:nvPr>
            <p:ph type="title"/>
          </p:nvPr>
        </p:nvSpPr>
        <p:spPr>
          <a:xfrm>
            <a:off x="2627313" y="1844675"/>
            <a:ext cx="8229600" cy="647700"/>
          </a:xfrm>
        </p:spPr>
        <p:txBody>
          <a:bodyPr/>
          <a:lstStyle/>
          <a:p>
            <a:endParaRPr lang="sl-SI" altLang="en-US" sz="2400"/>
          </a:p>
        </p:txBody>
      </p:sp>
      <p:graphicFrame>
        <p:nvGraphicFramePr>
          <p:cNvPr id="4" name="Označba mesta vsebine 3">
            <a:extLst>
              <a:ext uri="{FF2B5EF4-FFF2-40B4-BE49-F238E27FC236}">
                <a16:creationId xmlns:a16="http://schemas.microsoft.com/office/drawing/2014/main" id="{CA2CC501-F4BB-4D0C-9C0E-4FF8B4968C36}"/>
              </a:ext>
            </a:extLst>
          </p:cNvPr>
          <p:cNvGraphicFramePr>
            <a:graphicFrameLocks noGrp="1"/>
          </p:cNvGraphicFramePr>
          <p:nvPr>
            <p:ph idx="1"/>
          </p:nvPr>
        </p:nvGraphicFramePr>
        <p:xfrm>
          <a:off x="539750" y="1484313"/>
          <a:ext cx="8064500" cy="4879975"/>
        </p:xfrm>
        <a:graphic>
          <a:graphicData uri="http://schemas.openxmlformats.org/drawingml/2006/table">
            <a:tbl>
              <a:tblPr firstRow="1" bandRow="1">
                <a:tableStyleId>{5C22544A-7EE6-4342-B048-85BDC9FD1C3A}</a:tableStyleId>
              </a:tblPr>
              <a:tblGrid>
                <a:gridCol w="2808684">
                  <a:extLst>
                    <a:ext uri="{9D8B030D-6E8A-4147-A177-3AD203B41FA5}">
                      <a16:colId xmlns:a16="http://schemas.microsoft.com/office/drawing/2014/main" val="20000"/>
                    </a:ext>
                  </a:extLst>
                </a:gridCol>
                <a:gridCol w="1223566">
                  <a:extLst>
                    <a:ext uri="{9D8B030D-6E8A-4147-A177-3AD203B41FA5}">
                      <a16:colId xmlns:a16="http://schemas.microsoft.com/office/drawing/2014/main" val="20001"/>
                    </a:ext>
                  </a:extLst>
                </a:gridCol>
                <a:gridCol w="1368722">
                  <a:extLst>
                    <a:ext uri="{9D8B030D-6E8A-4147-A177-3AD203B41FA5}">
                      <a16:colId xmlns:a16="http://schemas.microsoft.com/office/drawing/2014/main" val="20002"/>
                    </a:ext>
                  </a:extLst>
                </a:gridCol>
                <a:gridCol w="2663528">
                  <a:extLst>
                    <a:ext uri="{9D8B030D-6E8A-4147-A177-3AD203B41FA5}">
                      <a16:colId xmlns:a16="http://schemas.microsoft.com/office/drawing/2014/main" val="20003"/>
                    </a:ext>
                  </a:extLst>
                </a:gridCol>
              </a:tblGrid>
              <a:tr h="609598">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noProof="0" dirty="0">
                          <a:solidFill>
                            <a:srgbClr val="000000"/>
                          </a:solidFill>
                        </a:rPr>
                        <a:t>Court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0" noProof="0" dirty="0">
                          <a:solidFill>
                            <a:srgbClr val="000000"/>
                          </a:solidFill>
                        </a:rPr>
                        <a:t>(order, execution)</a:t>
                      </a:r>
                    </a:p>
                  </a:txBody>
                  <a:tcPr marL="91444" marR="91444" marT="45712" marB="45712">
                    <a:solidFill>
                      <a:srgbClr val="0070C0"/>
                    </a:solidFill>
                  </a:tcPr>
                </a:tc>
                <a:tc hMerge="1">
                  <a:txBody>
                    <a:bodyPr/>
                    <a:lstStyle/>
                    <a:p>
                      <a:endParaRPr lang="sl-SI"/>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noProof="0" dirty="0">
                          <a:solidFill>
                            <a:srgbClr val="000000"/>
                          </a:solidFill>
                        </a:rPr>
                        <a:t>Ministry of Justice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0" noProof="0" dirty="0">
                          <a:solidFill>
                            <a:srgbClr val="000000"/>
                          </a:solidFill>
                        </a:rPr>
                        <a:t>(central authority)</a:t>
                      </a:r>
                    </a:p>
                  </a:txBody>
                  <a:tcPr marL="91444" marR="91444" marT="45712" marB="45712">
                    <a:solidFill>
                      <a:srgbClr val="0070C0"/>
                    </a:solidFill>
                  </a:tcPr>
                </a:tc>
                <a:tc hMerge="1">
                  <a:txBody>
                    <a:bodyPr/>
                    <a:lstStyle/>
                    <a:p>
                      <a:endParaRPr lang="sl-SI"/>
                    </a:p>
                  </a:txBody>
                  <a:tcPr/>
                </a:tc>
                <a:extLst>
                  <a:ext uri="{0D108BD9-81ED-4DB2-BD59-A6C34878D82A}">
                    <a16:rowId xmlns:a16="http://schemas.microsoft.com/office/drawing/2014/main" val="10000"/>
                  </a:ext>
                </a:extLst>
              </a:tr>
              <a:tr h="1371618">
                <a:tc gridSpan="4">
                  <a:txBody>
                    <a:bodyPr/>
                    <a:lstStyle/>
                    <a:p>
                      <a:pPr algn="ctr"/>
                      <a:r>
                        <a:rPr lang="en-US" sz="1800" b="1" noProof="0" dirty="0"/>
                        <a:t>Prosecutor</a:t>
                      </a:r>
                      <a:endParaRPr lang="sl-SI" sz="1800" b="1" noProof="0" dirty="0"/>
                    </a:p>
                    <a:p>
                      <a:pPr algn="ctr"/>
                      <a:endParaRPr lang="en-US" sz="1800" b="1" noProof="0" dirty="0"/>
                    </a:p>
                    <a:p>
                      <a:pPr algn="ctr"/>
                      <a:r>
                        <a:rPr lang="en-US" sz="1600" b="0" baseline="0" noProof="0" dirty="0"/>
                        <a:t>(</a:t>
                      </a:r>
                      <a:r>
                        <a:rPr lang="en-US" sz="1600" b="0" baseline="0" noProof="0" dirty="0" err="1"/>
                        <a:t>Eurojust</a:t>
                      </a:r>
                      <a:r>
                        <a:rPr lang="en-US" sz="1600" b="0" baseline="0" noProof="0" dirty="0"/>
                        <a:t> (EU), EJN (EU), </a:t>
                      </a:r>
                      <a:endParaRPr lang="sl-SI" sz="1600" b="0" baseline="0" noProof="0" dirty="0"/>
                    </a:p>
                    <a:p>
                      <a:pPr algn="ctr"/>
                      <a:r>
                        <a:rPr lang="en-US" sz="1600" b="1" baseline="0" noProof="0" dirty="0"/>
                        <a:t>JITs, parallel investigations, operational meetings</a:t>
                      </a:r>
                      <a:endParaRPr lang="en-US" sz="1600" b="0" baseline="0" noProof="0" dirty="0"/>
                    </a:p>
                    <a:p>
                      <a:pPr algn="ctr"/>
                      <a:r>
                        <a:rPr lang="en-US" sz="1600" b="0" baseline="0" noProof="0" dirty="0"/>
                        <a:t>(proposal/request/execution of MLA)</a:t>
                      </a:r>
                    </a:p>
                  </a:txBody>
                  <a:tcPr marL="91444" marR="91444" marT="45712" marB="45712">
                    <a:solidFill>
                      <a:srgbClr val="0070C0"/>
                    </a:solidFill>
                  </a:tcPr>
                </a:tc>
                <a:tc hMerge="1">
                  <a:txBody>
                    <a:bodyPr/>
                    <a:lstStyle/>
                    <a:p>
                      <a:endParaRPr lang="sl-SI"/>
                    </a:p>
                  </a:txBody>
                  <a:tcPr/>
                </a:tc>
                <a:tc hMerge="1">
                  <a:txBody>
                    <a:bodyPr/>
                    <a:lstStyle/>
                    <a:p>
                      <a:endParaRPr lang="sl-SI"/>
                    </a:p>
                  </a:txBody>
                  <a:tcPr/>
                </a:tc>
                <a:tc hMerge="1">
                  <a:txBody>
                    <a:bodyPr/>
                    <a:lstStyle/>
                    <a:p>
                      <a:endParaRPr lang="sl-SI" b="0" dirty="0"/>
                    </a:p>
                  </a:txBody>
                  <a:tcPr/>
                </a:tc>
                <a:extLst>
                  <a:ext uri="{0D108BD9-81ED-4DB2-BD59-A6C34878D82A}">
                    <a16:rowId xmlns:a16="http://schemas.microsoft.com/office/drawing/2014/main" val="10001"/>
                  </a:ext>
                </a:extLst>
              </a:tr>
              <a:tr h="2898759">
                <a:tc>
                  <a:txBody>
                    <a:bodyPr/>
                    <a:lstStyle/>
                    <a:p>
                      <a:pPr marL="0" indent="0" algn="ctr">
                        <a:buNone/>
                        <a:defRPr/>
                      </a:pPr>
                      <a:r>
                        <a:rPr lang="en-US" sz="1800" b="1" noProof="0" dirty="0"/>
                        <a:t>(Cyber)crime investigation</a:t>
                      </a:r>
                    </a:p>
                    <a:p>
                      <a:pPr marL="0" indent="0" algn="ctr">
                        <a:buNone/>
                        <a:defRPr/>
                      </a:pPr>
                      <a:endParaRPr lang="en-US" sz="2000" b="1" noProof="0" dirty="0"/>
                    </a:p>
                    <a:p>
                      <a:pPr marL="0" indent="0" algn="l">
                        <a:buFont typeface="Arial" panose="020B0604020202020204" pitchFamily="34" charset="0"/>
                        <a:buNone/>
                        <a:defRPr/>
                      </a:pPr>
                      <a:r>
                        <a:rPr lang="en-US" sz="1600" b="0" noProof="0" dirty="0"/>
                        <a:t>(E- evidence: subscriber (IP ID), traffic, content data)</a:t>
                      </a:r>
                    </a:p>
                    <a:p>
                      <a:pPr marL="0" indent="0" algn="l">
                        <a:buFont typeface="Arial" panose="020B0604020202020204" pitchFamily="34" charset="0"/>
                        <a:buNone/>
                        <a:defRPr/>
                      </a:pPr>
                      <a:endParaRPr lang="en-US" sz="1600" b="0" noProof="0" dirty="0"/>
                    </a:p>
                    <a:p>
                      <a:pPr marL="0" indent="0" algn="l">
                        <a:buFont typeface="Arial" panose="020B0604020202020204" pitchFamily="34" charset="0"/>
                        <a:buNone/>
                        <a:defRPr/>
                      </a:pPr>
                      <a:endParaRPr lang="en-US" sz="1600" b="0" noProof="0" dirty="0"/>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kern="1200" noProof="0" dirty="0">
                          <a:solidFill>
                            <a:srgbClr val="000000"/>
                          </a:solidFill>
                          <a:latin typeface="+mn-lt"/>
                          <a:ea typeface="+mn-ea"/>
                          <a:cs typeface="+mn-cs"/>
                        </a:rPr>
                        <a:t>Direct cooperation with MSPs</a:t>
                      </a:r>
                      <a:endParaRPr lang="sl-SI" sz="1600" b="1" kern="1200" noProof="0" dirty="0">
                        <a:solidFill>
                          <a:srgbClr val="000000"/>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noProof="0" dirty="0">
                          <a:solidFill>
                            <a:srgbClr val="000000"/>
                          </a:solidFill>
                        </a:rPr>
                        <a:t>24/7 network</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noProof="0" dirty="0">
                          <a:solidFill>
                            <a:srgbClr val="000000"/>
                          </a:solidFill>
                        </a:rPr>
                        <a:t>Interpol</a:t>
                      </a:r>
                      <a:r>
                        <a:rPr lang="sl-SI" sz="1600" b="1" noProof="0" dirty="0">
                          <a:solidFill>
                            <a:srgbClr val="000000"/>
                          </a:solidFill>
                        </a:rPr>
                        <a:t> </a:t>
                      </a:r>
                      <a:r>
                        <a:rPr lang="sl-SI" sz="1600" b="1" noProof="0" dirty="0" err="1">
                          <a:solidFill>
                            <a:srgbClr val="000000"/>
                          </a:solidFill>
                        </a:rPr>
                        <a:t>channel</a:t>
                      </a:r>
                      <a:endParaRPr lang="en-US" sz="1600" b="1" noProof="0" dirty="0">
                        <a:solidFill>
                          <a:srgbClr val="000000"/>
                        </a:solidFill>
                      </a:endParaRP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sl-SI" sz="1600" b="1" noProof="0" dirty="0">
                          <a:solidFill>
                            <a:srgbClr val="000000"/>
                          </a:solidFill>
                        </a:rPr>
                        <a:t>(</a:t>
                      </a:r>
                      <a:r>
                        <a:rPr lang="en-US" sz="1600" b="1" noProof="0" dirty="0">
                          <a:solidFill>
                            <a:srgbClr val="000000"/>
                          </a:solidFill>
                        </a:rPr>
                        <a:t>Europol EC3</a:t>
                      </a:r>
                      <a:r>
                        <a:rPr lang="sl-SI" sz="1600" b="1" noProof="0" dirty="0">
                          <a:solidFill>
                            <a:srgbClr val="000000"/>
                          </a:solidFill>
                        </a:rPr>
                        <a:t>)</a:t>
                      </a:r>
                      <a:endParaRPr lang="en-US" sz="1600" b="1" noProof="0" dirty="0">
                        <a:solidFill>
                          <a:srgbClr val="000000"/>
                        </a:solidFill>
                      </a:endParaRPr>
                    </a:p>
                  </a:txBody>
                  <a:tcPr marL="91444" marR="91444" marT="45712" marB="45712">
                    <a:solidFill>
                      <a:srgbClr val="81ADD5"/>
                    </a:solidFill>
                  </a:tcPr>
                </a:tc>
                <a:tc gridSpan="2">
                  <a:txBody>
                    <a:bodyPr/>
                    <a:lstStyle/>
                    <a:p>
                      <a:pPr algn="ctr">
                        <a:defRPr/>
                      </a:pPr>
                      <a:r>
                        <a:rPr lang="en-US" sz="1800" b="1" noProof="0" dirty="0"/>
                        <a:t>Financial investigation </a:t>
                      </a:r>
                    </a:p>
                    <a:p>
                      <a:pPr algn="ctr">
                        <a:defRPr/>
                      </a:pPr>
                      <a:endParaRPr lang="en-US" sz="1800" b="0" noProof="0" dirty="0"/>
                    </a:p>
                    <a:p>
                      <a:pPr marL="0" indent="0">
                        <a:buFont typeface="Arial" panose="020B0604020202020204" pitchFamily="34" charset="0"/>
                        <a:buNone/>
                        <a:defRPr/>
                      </a:pPr>
                      <a:r>
                        <a:rPr lang="en-US" sz="1600" b="0" noProof="0" dirty="0">
                          <a:solidFill>
                            <a:srgbClr val="000000"/>
                          </a:solidFill>
                        </a:rPr>
                        <a:t>(Bank data, monitoring</a:t>
                      </a:r>
                      <a:r>
                        <a:rPr lang="sl-SI" sz="1600" b="0" noProof="0" dirty="0">
                          <a:solidFill>
                            <a:srgbClr val="000000"/>
                          </a:solidFill>
                        </a:rPr>
                        <a:t> bank </a:t>
                      </a:r>
                      <a:r>
                        <a:rPr lang="sl-SI" sz="1600" b="0" noProof="0" dirty="0" err="1">
                          <a:solidFill>
                            <a:srgbClr val="000000"/>
                          </a:solidFill>
                        </a:rPr>
                        <a:t>transactions</a:t>
                      </a:r>
                      <a:r>
                        <a:rPr lang="en-US" sz="1600" b="0" noProof="0" dirty="0">
                          <a:solidFill>
                            <a:srgbClr val="000000"/>
                          </a:solidFill>
                        </a:rPr>
                        <a:t>, </a:t>
                      </a:r>
                    </a:p>
                    <a:p>
                      <a:pPr marL="0" indent="0">
                        <a:buFont typeface="Arial" panose="020B0604020202020204" pitchFamily="34" charset="0"/>
                        <a:buNone/>
                        <a:defRPr/>
                      </a:pPr>
                      <a:r>
                        <a:rPr lang="sl-SI" sz="1600" b="0" noProof="0" dirty="0">
                          <a:solidFill>
                            <a:srgbClr val="000000"/>
                          </a:solidFill>
                        </a:rPr>
                        <a:t>ID </a:t>
                      </a:r>
                      <a:r>
                        <a:rPr lang="en-US" sz="1600" b="0" noProof="0" dirty="0">
                          <a:solidFill>
                            <a:srgbClr val="000000"/>
                          </a:solidFill>
                        </a:rPr>
                        <a:t>location</a:t>
                      </a:r>
                      <a:r>
                        <a:rPr lang="en-US" sz="1600" b="0" baseline="0" noProof="0" dirty="0">
                          <a:solidFill>
                            <a:srgbClr val="000000"/>
                          </a:solidFill>
                        </a:rPr>
                        <a:t> of property, </a:t>
                      </a:r>
                      <a:endParaRPr lang="sl-SI" sz="1600" b="0" baseline="0" noProof="0" dirty="0">
                        <a:solidFill>
                          <a:srgbClr val="000000"/>
                        </a:solidFill>
                      </a:endParaRPr>
                    </a:p>
                    <a:p>
                      <a:pPr marL="0" indent="0">
                        <a:buFont typeface="Arial" panose="020B0604020202020204" pitchFamily="34" charset="0"/>
                        <a:buNone/>
                        <a:defRPr/>
                      </a:pPr>
                      <a:r>
                        <a:rPr lang="en-US" sz="1600" b="0" noProof="0" dirty="0">
                          <a:solidFill>
                            <a:srgbClr val="000000"/>
                          </a:solidFill>
                        </a:rPr>
                        <a:t>freezing, seizure</a:t>
                      </a:r>
                      <a:r>
                        <a:rPr lang="sl-SI" sz="1600" b="0" noProof="0" dirty="0">
                          <a:solidFill>
                            <a:srgbClr val="000000"/>
                          </a:solidFill>
                        </a:rPr>
                        <a:t> </a:t>
                      </a:r>
                      <a:r>
                        <a:rPr lang="sl-SI" sz="1600" b="0" noProof="0" dirty="0" err="1">
                          <a:solidFill>
                            <a:srgbClr val="000000"/>
                          </a:solidFill>
                        </a:rPr>
                        <a:t>order</a:t>
                      </a:r>
                      <a:r>
                        <a:rPr lang="en-US" sz="1600" b="0" noProof="0" dirty="0">
                          <a:solidFill>
                            <a:srgbClr val="000000"/>
                          </a:solidFill>
                        </a:rPr>
                        <a:t>)</a:t>
                      </a:r>
                      <a:endParaRPr lang="sl-SI" sz="1600" b="0" noProof="0" dirty="0">
                        <a:solidFill>
                          <a:srgbClr val="000000"/>
                        </a:solidFill>
                      </a:endParaRPr>
                    </a:p>
                    <a:p>
                      <a:pPr marL="0" indent="0">
                        <a:buFont typeface="Arial" panose="020B0604020202020204" pitchFamily="34" charset="0"/>
                        <a:buNone/>
                        <a:defRPr/>
                      </a:pPr>
                      <a:r>
                        <a:rPr lang="sl-SI" sz="1600" b="0" noProof="0" dirty="0">
                          <a:solidFill>
                            <a:srgbClr val="000000"/>
                          </a:solidFill>
                        </a:rPr>
                        <a:t>(</a:t>
                      </a:r>
                      <a:r>
                        <a:rPr lang="sl-SI" sz="1600" b="0" noProof="0" dirty="0" err="1">
                          <a:solidFill>
                            <a:srgbClr val="000000"/>
                          </a:solidFill>
                        </a:rPr>
                        <a:t>Confiscation</a:t>
                      </a:r>
                      <a:r>
                        <a:rPr lang="sl-SI" sz="1600" b="0" noProof="0" dirty="0">
                          <a:solidFill>
                            <a:srgbClr val="000000"/>
                          </a:solidFill>
                        </a:rPr>
                        <a:t>)</a:t>
                      </a:r>
                      <a:endParaRPr lang="sl-SI" sz="2000" b="1" noProof="0" dirty="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noProof="0" dirty="0"/>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noProof="0" dirty="0"/>
                        <a:t>C</a:t>
                      </a:r>
                      <a:r>
                        <a:rPr lang="sl-SI" sz="1600" b="1" noProof="0" dirty="0"/>
                        <a:t>ARIN</a:t>
                      </a:r>
                      <a:endParaRPr lang="en-US" sz="1800" b="1" noProof="0" dirty="0"/>
                    </a:p>
                  </a:txBody>
                  <a:tcPr marL="91444" marR="91444" marT="45712" marB="45712">
                    <a:noFill/>
                  </a:tcPr>
                </a:tc>
                <a:tc hMerge="1">
                  <a:txBody>
                    <a:bodyPr/>
                    <a:lstStyle/>
                    <a:p>
                      <a:endParaRPr lang="sl-SI"/>
                    </a:p>
                  </a:txBody>
                  <a:tcPr/>
                </a:tc>
                <a:tc>
                  <a:txBody>
                    <a:bodyPr/>
                    <a:lstStyle/>
                    <a:p>
                      <a:pPr algn="ctr">
                        <a:defRPr/>
                      </a:pPr>
                      <a:r>
                        <a:rPr lang="en-US" sz="1800" b="1" noProof="0" dirty="0"/>
                        <a:t>Money laundering - FIU</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0" baseline="0" noProof="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noProof="0" dirty="0"/>
                        <a:t>(Information exchange on STR,</a:t>
                      </a:r>
                      <a:r>
                        <a:rPr lang="en-US" sz="1600" baseline="0" noProof="0" dirty="0"/>
                        <a:t> postponement of financial transaction)</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aseline="0" noProof="0" dirty="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aseline="0" noProof="0" dirty="0"/>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baseline="0" noProof="0" dirty="0">
                          <a:solidFill>
                            <a:srgbClr val="000000"/>
                          </a:solidFill>
                        </a:rPr>
                        <a:t>EGMONT Group</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baseline="0" noProof="0" dirty="0">
                          <a:solidFill>
                            <a:srgbClr val="000000"/>
                          </a:solidFill>
                        </a:rPr>
                        <a:t>(EU) </a:t>
                      </a:r>
                      <a:r>
                        <a:rPr lang="en-US" sz="1600" b="1" baseline="0" noProof="0" dirty="0" err="1">
                          <a:solidFill>
                            <a:srgbClr val="000000"/>
                          </a:solidFill>
                        </a:rPr>
                        <a:t>FIUnet</a:t>
                      </a:r>
                      <a:r>
                        <a:rPr lang="en-US" sz="1600" b="1" baseline="0" noProof="0" dirty="0">
                          <a:solidFill>
                            <a:srgbClr val="000000"/>
                          </a:solidFill>
                        </a:rPr>
                        <a:t> </a:t>
                      </a:r>
                    </a:p>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600" b="1" baseline="0" noProof="0" dirty="0">
                          <a:solidFill>
                            <a:srgbClr val="000000"/>
                          </a:solidFill>
                        </a:rPr>
                        <a:t>FIU to FIU </a:t>
                      </a:r>
                      <a:r>
                        <a:rPr lang="sl-SI" sz="1600" b="1" baseline="0" noProof="0" dirty="0">
                          <a:solidFill>
                            <a:srgbClr val="000000"/>
                          </a:solidFill>
                        </a:rPr>
                        <a:t>(</a:t>
                      </a:r>
                      <a:r>
                        <a:rPr lang="en-US" sz="1600" b="1" baseline="0" noProof="0" dirty="0" err="1">
                          <a:solidFill>
                            <a:srgbClr val="000000"/>
                          </a:solidFill>
                        </a:rPr>
                        <a:t>MoUs</a:t>
                      </a:r>
                      <a:r>
                        <a:rPr lang="en-US" sz="1600" b="1" baseline="0" noProof="0" dirty="0">
                          <a:solidFill>
                            <a:srgbClr val="000000"/>
                          </a:solidFill>
                        </a:rPr>
                        <a:t>) </a:t>
                      </a:r>
                    </a:p>
                  </a:txBody>
                  <a:tcPr marL="91444" marR="91444" marT="45712" marB="45712">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473026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E157C55-1052-4760-B817-8748CEAAD397}"/>
              </a:ext>
            </a:extLst>
          </p:cNvPr>
          <p:cNvSpPr>
            <a:spLocks noGrp="1"/>
          </p:cNvSpPr>
          <p:nvPr>
            <p:ph type="title"/>
          </p:nvPr>
        </p:nvSpPr>
        <p:spPr>
          <a:xfrm>
            <a:off x="557629" y="809009"/>
            <a:ext cx="7886700" cy="1325563"/>
          </a:xfrm>
        </p:spPr>
        <p:txBody>
          <a:bodyPr/>
          <a:lstStyle/>
          <a:p>
            <a:r>
              <a:rPr lang="sl-SI" altLang="en-US" sz="2800" b="1" dirty="0"/>
              <a:t>International Legal Instruments</a:t>
            </a:r>
            <a:br>
              <a:rPr lang="sl-SI" altLang="en-US" sz="3600" dirty="0"/>
            </a:br>
            <a:endParaRPr lang="en-US" altLang="en-US" sz="3600" dirty="0"/>
          </a:p>
        </p:txBody>
      </p:sp>
      <p:sp>
        <p:nvSpPr>
          <p:cNvPr id="11267" name="Content Placeholder 2">
            <a:extLst>
              <a:ext uri="{FF2B5EF4-FFF2-40B4-BE49-F238E27FC236}">
                <a16:creationId xmlns:a16="http://schemas.microsoft.com/office/drawing/2014/main" id="{8D494AC4-E1E3-44A0-A917-6B1C8F26F6D7}"/>
              </a:ext>
            </a:extLst>
          </p:cNvPr>
          <p:cNvSpPr>
            <a:spLocks noGrp="1"/>
          </p:cNvSpPr>
          <p:nvPr>
            <p:ph idx="1"/>
          </p:nvPr>
        </p:nvSpPr>
        <p:spPr>
          <a:xfrm>
            <a:off x="178594" y="1936026"/>
            <a:ext cx="8786812" cy="4857750"/>
          </a:xfrm>
        </p:spPr>
        <p:txBody>
          <a:bodyPr>
            <a:normAutofit lnSpcReduction="10000"/>
          </a:bodyPr>
          <a:lstStyle/>
          <a:p>
            <a:pPr>
              <a:buFont typeface="Arial" panose="020B0604020202020204" pitchFamily="34" charset="0"/>
              <a:buNone/>
            </a:pPr>
            <a:r>
              <a:rPr lang="en-US" altLang="en-US" sz="1800" dirty="0"/>
              <a:t>The challenge is to choose the most effective instrument, as they might </a:t>
            </a:r>
            <a:r>
              <a:rPr lang="sl-SI" altLang="en-US" sz="1800" dirty="0"/>
              <a:t>v</a:t>
            </a:r>
            <a:r>
              <a:rPr lang="en-US" altLang="en-US" sz="1800" dirty="0" err="1"/>
              <a:t>ary</a:t>
            </a:r>
            <a:r>
              <a:rPr lang="en-US" altLang="en-US" sz="1800" dirty="0"/>
              <a:t>, depending on the substance of the request for cooperation. </a:t>
            </a:r>
          </a:p>
          <a:p>
            <a:pPr>
              <a:buFont typeface="Arial" panose="020B0604020202020204" pitchFamily="34" charset="0"/>
              <a:buNone/>
            </a:pPr>
            <a:r>
              <a:rPr lang="en-US" altLang="en-US" sz="1800" dirty="0"/>
              <a:t> </a:t>
            </a:r>
          </a:p>
          <a:p>
            <a:pPr>
              <a:buFont typeface="Arial" panose="020B0604020202020204" pitchFamily="34" charset="0"/>
              <a:buNone/>
            </a:pPr>
            <a:r>
              <a:rPr lang="en-US" altLang="en-US" sz="1800" b="1" dirty="0"/>
              <a:t>Warsaw Convention</a:t>
            </a:r>
            <a:r>
              <a:rPr lang="en-US" altLang="en-US" sz="1800" dirty="0"/>
              <a:t> sets up the central authorities for investigative, freezing and confiscation MLA. In emergency situation a direct cooperation between responsible judicial and prosecution authorities is foreseen (Article 34), as well as the direct cooperation between FIUs, including administrative freezing. </a:t>
            </a:r>
            <a:endParaRPr lang="sl-SI" altLang="en-US" sz="1800" dirty="0"/>
          </a:p>
          <a:p>
            <a:pPr>
              <a:buFont typeface="Arial" panose="020B0604020202020204" pitchFamily="34" charset="0"/>
              <a:buNone/>
            </a:pPr>
            <a:r>
              <a:rPr lang="sl-SI" altLang="en-US" sz="1800" b="1" dirty="0"/>
              <a:t>Strasbourg Convention </a:t>
            </a:r>
            <a:r>
              <a:rPr lang="sl-SI" altLang="en-US" sz="1800" dirty="0"/>
              <a:t>from 1990, prior to the Warsaw convention, is applicable for the Parties that did not ratified the latter.  </a:t>
            </a:r>
            <a:endParaRPr lang="en-US" altLang="en-US" sz="1800" dirty="0"/>
          </a:p>
          <a:p>
            <a:pPr>
              <a:buFont typeface="Arial" panose="020B0604020202020204" pitchFamily="34" charset="0"/>
              <a:buNone/>
            </a:pPr>
            <a:r>
              <a:rPr lang="en-US" altLang="en-US" sz="1800" b="1" dirty="0"/>
              <a:t>Budapest Convention</a:t>
            </a:r>
            <a:r>
              <a:rPr lang="en-US" altLang="en-US" sz="1800" dirty="0"/>
              <a:t> provides for 24/7 operational network for cooperation (at police or/and prosecutor level) and allows for direct MLA request between responsible authorities in emergency situations. </a:t>
            </a:r>
          </a:p>
          <a:p>
            <a:pPr>
              <a:buFont typeface="Arial" panose="020B0604020202020204" pitchFamily="34" charset="0"/>
              <a:buNone/>
            </a:pPr>
            <a:r>
              <a:rPr lang="en-US" altLang="en-US" sz="1800" b="1" dirty="0"/>
              <a:t>European Convention on Mutual Assistance in Criminal Matters</a:t>
            </a:r>
            <a:r>
              <a:rPr lang="en-US" altLang="en-US" sz="1800" dirty="0"/>
              <a:t>, ETS 30, 20.4.1959 and its additional protocols, ETS 99 and ETS 182. </a:t>
            </a:r>
          </a:p>
          <a:p>
            <a:pPr>
              <a:buFont typeface="Arial" panose="020B0604020202020204" pitchFamily="34" charset="0"/>
              <a:buNone/>
            </a:pPr>
            <a:endParaRPr lang="en-US" altLang="en-US" sz="1800" dirty="0"/>
          </a:p>
          <a:p>
            <a:pPr>
              <a:buFont typeface="Arial" panose="020B0604020202020204" pitchFamily="34" charset="0"/>
              <a:buNone/>
            </a:pPr>
            <a:r>
              <a:rPr lang="en-US" altLang="en-US" sz="1800" b="1" dirty="0"/>
              <a:t>UN Conventions</a:t>
            </a:r>
            <a:r>
              <a:rPr lang="en-US" altLang="en-US" sz="1800" dirty="0"/>
              <a:t>: 1988 on drugs, 2000 UNTOC convention, 2003 on corruption. </a:t>
            </a:r>
            <a:r>
              <a:rPr lang="en-US" altLang="en-US" sz="1800" b="1" dirty="0"/>
              <a:t> </a:t>
            </a:r>
            <a:endParaRPr lang="en-US" altLang="en-US" sz="1800" dirty="0"/>
          </a:p>
          <a:p>
            <a:pPr>
              <a:buFont typeface="Arial" panose="020B0604020202020204" pitchFamily="34" charset="0"/>
              <a:buNone/>
            </a:pPr>
            <a:endParaRPr lang="en-US" altLang="en-US" sz="1800" dirty="0"/>
          </a:p>
        </p:txBody>
      </p:sp>
    </p:spTree>
    <p:extLst>
      <p:ext uri="{BB962C8B-B14F-4D97-AF65-F5344CB8AC3E}">
        <p14:creationId xmlns:p14="http://schemas.microsoft.com/office/powerpoint/2010/main" val="635414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slov 1">
            <a:extLst>
              <a:ext uri="{FF2B5EF4-FFF2-40B4-BE49-F238E27FC236}">
                <a16:creationId xmlns:a16="http://schemas.microsoft.com/office/drawing/2014/main" id="{C5DCF5C5-DFF1-47D2-8714-B739C8DCFF3B}"/>
              </a:ext>
            </a:extLst>
          </p:cNvPr>
          <p:cNvSpPr>
            <a:spLocks noGrp="1"/>
          </p:cNvSpPr>
          <p:nvPr>
            <p:ph type="title"/>
          </p:nvPr>
        </p:nvSpPr>
        <p:spPr>
          <a:xfrm>
            <a:off x="468313" y="1052513"/>
            <a:ext cx="8229600" cy="863600"/>
          </a:xfrm>
        </p:spPr>
        <p:txBody>
          <a:bodyPr/>
          <a:lstStyle/>
          <a:p>
            <a:r>
              <a:rPr lang="en-US" altLang="en-US" sz="2800" b="1"/>
              <a:t>International </a:t>
            </a:r>
            <a:r>
              <a:rPr lang="sl-SI" altLang="en-US" sz="2800" b="1"/>
              <a:t>legal instruments</a:t>
            </a:r>
            <a:endParaRPr lang="en-US" altLang="en-US" sz="2800"/>
          </a:p>
        </p:txBody>
      </p:sp>
      <p:graphicFrame>
        <p:nvGraphicFramePr>
          <p:cNvPr id="4" name="Označba mesta vsebine 3">
            <a:extLst>
              <a:ext uri="{FF2B5EF4-FFF2-40B4-BE49-F238E27FC236}">
                <a16:creationId xmlns:a16="http://schemas.microsoft.com/office/drawing/2014/main" id="{925C327B-7BFC-47EB-B222-8F0E69A32514}"/>
              </a:ext>
            </a:extLst>
          </p:cNvPr>
          <p:cNvGraphicFramePr>
            <a:graphicFrameLocks noGrp="1"/>
          </p:cNvGraphicFramePr>
          <p:nvPr>
            <p:ph idx="1"/>
          </p:nvPr>
        </p:nvGraphicFramePr>
        <p:xfrm>
          <a:off x="468313" y="1989138"/>
          <a:ext cx="8064500" cy="4167187"/>
        </p:xfrm>
        <a:graphic>
          <a:graphicData uri="http://schemas.openxmlformats.org/drawingml/2006/table">
            <a:tbl>
              <a:tblPr firstRow="1" bandRow="1">
                <a:tableStyleId>{5C22544A-7EE6-4342-B048-85BDC9FD1C3A}</a:tableStyleId>
              </a:tblPr>
              <a:tblGrid>
                <a:gridCol w="3959854">
                  <a:extLst>
                    <a:ext uri="{9D8B030D-6E8A-4147-A177-3AD203B41FA5}">
                      <a16:colId xmlns:a16="http://schemas.microsoft.com/office/drawing/2014/main" val="20000"/>
                    </a:ext>
                  </a:extLst>
                </a:gridCol>
                <a:gridCol w="4104646">
                  <a:extLst>
                    <a:ext uri="{9D8B030D-6E8A-4147-A177-3AD203B41FA5}">
                      <a16:colId xmlns:a16="http://schemas.microsoft.com/office/drawing/2014/main" val="20001"/>
                    </a:ext>
                  </a:extLst>
                </a:gridCol>
              </a:tblGrid>
              <a:tr h="2368734">
                <a:tc>
                  <a:txBody>
                    <a:bodyPr/>
                    <a:lstStyle/>
                    <a:p>
                      <a:pPr marL="0" indent="0" algn="ctr">
                        <a:buNone/>
                        <a:defRPr/>
                      </a:pPr>
                      <a:endParaRPr lang="en-GB" sz="2800" b="1" noProof="0" dirty="0">
                        <a:solidFill>
                          <a:srgbClr val="000000"/>
                        </a:solidFill>
                      </a:endParaRPr>
                    </a:p>
                    <a:p>
                      <a:pPr marL="0" indent="0" algn="ctr">
                        <a:buNone/>
                        <a:defRPr/>
                      </a:pPr>
                      <a:endParaRPr lang="en-GB" sz="2800" b="1" noProof="0" dirty="0">
                        <a:solidFill>
                          <a:srgbClr val="000000"/>
                        </a:solidFill>
                      </a:endParaRPr>
                    </a:p>
                    <a:p>
                      <a:pPr marL="0" indent="0" algn="ctr">
                        <a:buNone/>
                        <a:defRPr/>
                      </a:pPr>
                      <a:r>
                        <a:rPr lang="en-GB" sz="2800" b="1" noProof="0" dirty="0">
                          <a:solidFill>
                            <a:srgbClr val="000000"/>
                          </a:solidFill>
                        </a:rPr>
                        <a:t>Budapest</a:t>
                      </a:r>
                      <a:r>
                        <a:rPr lang="en-GB" sz="2800" b="1" baseline="0" noProof="0" dirty="0">
                          <a:solidFill>
                            <a:srgbClr val="000000"/>
                          </a:solidFill>
                        </a:rPr>
                        <a:t> </a:t>
                      </a:r>
                      <a:r>
                        <a:rPr lang="en-GB" sz="2800" b="1" noProof="0" dirty="0">
                          <a:solidFill>
                            <a:srgbClr val="000000"/>
                          </a:solidFill>
                        </a:rPr>
                        <a:t>Convention</a:t>
                      </a:r>
                    </a:p>
                    <a:p>
                      <a:pPr algn="ctr"/>
                      <a:r>
                        <a:rPr lang="en-GB" sz="2800" b="1" noProof="0" dirty="0">
                          <a:solidFill>
                            <a:srgbClr val="000000"/>
                          </a:solidFill>
                        </a:rPr>
                        <a:t>(Cybercrime) </a:t>
                      </a:r>
                    </a:p>
                    <a:p>
                      <a:pPr marL="0" indent="0" algn="ctr">
                        <a:buNone/>
                        <a:defRPr/>
                      </a:pPr>
                      <a:endParaRPr lang="en-GB" sz="2800" b="1" noProof="0" dirty="0">
                        <a:solidFill>
                          <a:srgbClr val="000000"/>
                        </a:solidFill>
                      </a:endParaRPr>
                    </a:p>
                  </a:txBody>
                  <a:tcPr marL="91444" marR="91444" marT="45722" marB="45722">
                    <a:solidFill>
                      <a:schemeClr val="accent1">
                        <a:lumMod val="20000"/>
                        <a:lumOff val="80000"/>
                      </a:schemeClr>
                    </a:solidFill>
                  </a:tcPr>
                </a:tc>
                <a:tc>
                  <a:txBody>
                    <a:bodyPr/>
                    <a:lstStyle/>
                    <a:p>
                      <a:pPr algn="ctr">
                        <a:defRPr/>
                      </a:pPr>
                      <a:endParaRPr lang="en-GB" sz="2800" b="1" noProof="0" dirty="0">
                        <a:solidFill>
                          <a:srgbClr val="000000"/>
                        </a:solidFill>
                      </a:endParaRPr>
                    </a:p>
                    <a:p>
                      <a:pPr algn="ctr">
                        <a:defRPr/>
                      </a:pPr>
                      <a:endParaRPr lang="en-GB" sz="2800" b="1" noProof="0" dirty="0">
                        <a:solidFill>
                          <a:srgbClr val="000000"/>
                        </a:solidFill>
                      </a:endParaRPr>
                    </a:p>
                    <a:p>
                      <a:pPr algn="ctr">
                        <a:defRPr/>
                      </a:pPr>
                      <a:r>
                        <a:rPr lang="en-GB" sz="2800" b="1" noProof="0" dirty="0">
                          <a:solidFill>
                            <a:srgbClr val="000000"/>
                          </a:solidFill>
                        </a:rPr>
                        <a:t>Warsaw Convention </a:t>
                      </a:r>
                      <a:endParaRPr lang="sl-SI" sz="2800" b="1" noProof="0" dirty="0">
                        <a:solidFill>
                          <a:srgbClr val="000000"/>
                        </a:solidFill>
                      </a:endParaRPr>
                    </a:p>
                    <a:p>
                      <a:pPr algn="ctr">
                        <a:defRPr/>
                      </a:pPr>
                      <a:r>
                        <a:rPr lang="en-GB" sz="2800" b="1" noProof="0" dirty="0">
                          <a:solidFill>
                            <a:srgbClr val="000000"/>
                          </a:solidFill>
                        </a:rPr>
                        <a:t>(Tracing</a:t>
                      </a:r>
                      <a:r>
                        <a:rPr lang="en-GB" sz="2800" b="1" baseline="0" noProof="0" dirty="0">
                          <a:solidFill>
                            <a:srgbClr val="000000"/>
                          </a:solidFill>
                        </a:rPr>
                        <a:t> proceeds, ML, TF) </a:t>
                      </a:r>
                      <a:endParaRPr lang="en-GB" sz="2800" b="1" noProof="0" dirty="0">
                        <a:solidFill>
                          <a:srgbClr val="000000"/>
                        </a:solidFill>
                      </a:endParaRPr>
                    </a:p>
                    <a:p>
                      <a:endParaRPr lang="en-GB" sz="1800" b="0" noProof="0" dirty="0">
                        <a:solidFill>
                          <a:srgbClr val="000000"/>
                        </a:solidFill>
                      </a:endParaRPr>
                    </a:p>
                  </a:txBody>
                  <a:tcPr marL="91444" marR="91444" marT="45722" marB="45722">
                    <a:noFill/>
                  </a:tcPr>
                </a:tc>
                <a:extLst>
                  <a:ext uri="{0D108BD9-81ED-4DB2-BD59-A6C34878D82A}">
                    <a16:rowId xmlns:a16="http://schemas.microsoft.com/office/drawing/2014/main" val="10000"/>
                  </a:ext>
                </a:extLst>
              </a:tr>
              <a:tr h="1798453">
                <a:tc gridSpan="2">
                  <a:txBody>
                    <a:bodyPr/>
                    <a:lstStyle/>
                    <a:p>
                      <a:pPr algn="ctr">
                        <a:defRPr/>
                      </a:pPr>
                      <a:r>
                        <a:rPr lang="sl-SI" sz="2800" b="1" noProof="0" dirty="0" err="1">
                          <a:solidFill>
                            <a:srgbClr val="000000"/>
                          </a:solidFill>
                        </a:rPr>
                        <a:t>Global</a:t>
                      </a:r>
                      <a:r>
                        <a:rPr lang="sl-SI" sz="2800" b="1" noProof="0" dirty="0">
                          <a:solidFill>
                            <a:srgbClr val="000000"/>
                          </a:solidFill>
                        </a:rPr>
                        <a:t> (UN)</a:t>
                      </a:r>
                      <a:r>
                        <a:rPr lang="sl-SI" sz="2800" b="1" baseline="0" noProof="0" dirty="0">
                          <a:solidFill>
                            <a:srgbClr val="000000"/>
                          </a:solidFill>
                        </a:rPr>
                        <a:t> </a:t>
                      </a:r>
                      <a:r>
                        <a:rPr lang="sl-SI" sz="2800" b="1" baseline="0" noProof="0" dirty="0" err="1">
                          <a:solidFill>
                            <a:srgbClr val="000000"/>
                          </a:solidFill>
                        </a:rPr>
                        <a:t>instruments</a:t>
                      </a:r>
                      <a:endParaRPr lang="sl-SI" sz="2800" b="1" baseline="0" noProof="0" dirty="0">
                        <a:solidFill>
                          <a:srgbClr val="000000"/>
                        </a:solidFill>
                      </a:endParaRPr>
                    </a:p>
                    <a:p>
                      <a:pPr algn="ctr">
                        <a:defRPr/>
                      </a:pPr>
                      <a:r>
                        <a:rPr lang="en-GB" sz="2800" b="1" noProof="0" dirty="0"/>
                        <a:t>Regional</a:t>
                      </a:r>
                      <a:r>
                        <a:rPr lang="en-GB" sz="2800" b="1" baseline="0" noProof="0" dirty="0"/>
                        <a:t> instruments</a:t>
                      </a:r>
                    </a:p>
                    <a:p>
                      <a:pPr algn="ctr">
                        <a:defRPr/>
                      </a:pPr>
                      <a:r>
                        <a:rPr lang="en-GB" sz="2800" b="1" baseline="0" noProof="0" dirty="0"/>
                        <a:t>Bilateral agreements </a:t>
                      </a:r>
                    </a:p>
                    <a:p>
                      <a:pPr algn="ctr">
                        <a:defRPr/>
                      </a:pPr>
                      <a:r>
                        <a:rPr lang="en-GB" sz="2800" b="1" baseline="0" noProof="0" dirty="0"/>
                        <a:t>Reciprocity</a:t>
                      </a:r>
                      <a:endParaRPr lang="en-GB" sz="1800" noProof="0" dirty="0"/>
                    </a:p>
                  </a:txBody>
                  <a:tcPr marL="91444" marR="91444" marT="45722" marB="45722">
                    <a:solidFill>
                      <a:schemeClr val="accent5">
                        <a:lumMod val="40000"/>
                        <a:lumOff val="60000"/>
                      </a:schemeClr>
                    </a:solidFill>
                  </a:tcPr>
                </a:tc>
                <a:tc hMerge="1">
                  <a:txBody>
                    <a:bodyPr/>
                    <a:lstStyle/>
                    <a:p>
                      <a:endParaRPr lang="sl-SI" b="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10906912"/>
      </p:ext>
    </p:extLst>
  </p:cSld>
  <p:clrMapOvr>
    <a:masterClrMapping/>
  </p:clrMapOvr>
</p:sld>
</file>

<file path=ppt/theme/theme1.xml><?xml version="1.0" encoding="utf-8"?>
<a:theme xmlns:a="http://schemas.openxmlformats.org/drawingml/2006/main" name="CyberEast theme 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East Template" id="{40A3B124-9129-4B9D-BC1A-B83ADD00B5B6}" vid="{129BBABC-C737-4432-8816-7CA6A819CD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CyberEast Template</Template>
  <TotalTime>4</TotalTime>
  <Words>1629</Words>
  <Application>Microsoft Office PowerPoint</Application>
  <PresentationFormat>On-screen Show (4:3)</PresentationFormat>
  <Paragraphs>287</Paragraphs>
  <Slides>18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CyberEast theme template</vt:lpstr>
      <vt:lpstr>CyberEast Project:  Action on Cybercrime for Cyber Resilience in the Eastern Partnership Region</vt:lpstr>
      <vt:lpstr>Session Objectives</vt:lpstr>
      <vt:lpstr>PowerPoint Presentation</vt:lpstr>
      <vt:lpstr>Online crime proceeds – investigative measures:  domestic/international aspect</vt:lpstr>
      <vt:lpstr>International cooperation</vt:lpstr>
      <vt:lpstr>International cooperation</vt:lpstr>
      <vt:lpstr>PowerPoint Presentation</vt:lpstr>
      <vt:lpstr>International Legal Instruments </vt:lpstr>
      <vt:lpstr>International legal instruments</vt:lpstr>
      <vt:lpstr>International cooperation – general principles</vt:lpstr>
      <vt:lpstr>International cooperation – provisional measures</vt:lpstr>
      <vt:lpstr>International cooperation – investigative assistance</vt:lpstr>
      <vt:lpstr>International cooperation - confiscation</vt:lpstr>
      <vt:lpstr>International cooperation</vt:lpstr>
      <vt:lpstr>NATIONAL CONTACT POINTS ?</vt:lpstr>
      <vt:lpstr> Questions:</vt:lpstr>
      <vt:lpstr>Exercise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Terry Baker</dc:creator>
  <cp:lastModifiedBy>JOKHADZE Giorgi</cp:lastModifiedBy>
  <cp:revision>4</cp:revision>
  <dcterms:created xsi:type="dcterms:W3CDTF">2020-01-23T00:11:53Z</dcterms:created>
  <dcterms:modified xsi:type="dcterms:W3CDTF">2021-09-22T13:35:53Z</dcterms:modified>
</cp:coreProperties>
</file>