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0"/>
  </p:notesMasterIdLst>
  <p:sldIdLst>
    <p:sldId id="355" r:id="rId2"/>
    <p:sldId id="567" r:id="rId3"/>
    <p:sldId id="568" r:id="rId4"/>
    <p:sldId id="569" r:id="rId5"/>
    <p:sldId id="570" r:id="rId6"/>
    <p:sldId id="620" r:id="rId7"/>
    <p:sldId id="621" r:id="rId8"/>
    <p:sldId id="622" r:id="rId9"/>
    <p:sldId id="626" r:id="rId10"/>
    <p:sldId id="623" r:id="rId11"/>
    <p:sldId id="784" r:id="rId12"/>
    <p:sldId id="586" r:id="rId13"/>
    <p:sldId id="624" r:id="rId14"/>
    <p:sldId id="625" r:id="rId15"/>
    <p:sldId id="627" r:id="rId16"/>
    <p:sldId id="630" r:id="rId17"/>
    <p:sldId id="631" r:id="rId18"/>
    <p:sldId id="783" r:id="rId19"/>
    <p:sldId id="628" r:id="rId20"/>
    <p:sldId id="632" r:id="rId21"/>
    <p:sldId id="634" r:id="rId22"/>
    <p:sldId id="635" r:id="rId23"/>
    <p:sldId id="648" r:id="rId24"/>
    <p:sldId id="616" r:id="rId25"/>
    <p:sldId id="636" r:id="rId26"/>
    <p:sldId id="637" r:id="rId27"/>
    <p:sldId id="638" r:id="rId28"/>
    <p:sldId id="785" r:id="rId29"/>
    <p:sldId id="640" r:id="rId30"/>
    <p:sldId id="642" r:id="rId31"/>
    <p:sldId id="786" r:id="rId32"/>
    <p:sldId id="649" r:id="rId33"/>
    <p:sldId id="643" r:id="rId34"/>
    <p:sldId id="644" r:id="rId35"/>
    <p:sldId id="645" r:id="rId36"/>
    <p:sldId id="646" r:id="rId37"/>
    <p:sldId id="650" r:id="rId38"/>
    <p:sldId id="647" r:id="rId39"/>
    <p:sldId id="651" r:id="rId40"/>
    <p:sldId id="652" r:id="rId41"/>
    <p:sldId id="653" r:id="rId42"/>
    <p:sldId id="654" r:id="rId43"/>
    <p:sldId id="656" r:id="rId44"/>
    <p:sldId id="655" r:id="rId45"/>
    <p:sldId id="669" r:id="rId46"/>
    <p:sldId id="657" r:id="rId47"/>
    <p:sldId id="787" r:id="rId48"/>
    <p:sldId id="659" r:id="rId49"/>
    <p:sldId id="660" r:id="rId50"/>
    <p:sldId id="661" r:id="rId51"/>
    <p:sldId id="662" r:id="rId52"/>
    <p:sldId id="663" r:id="rId53"/>
    <p:sldId id="665" r:id="rId54"/>
    <p:sldId id="666" r:id="rId55"/>
    <p:sldId id="667" r:id="rId56"/>
    <p:sldId id="788" r:id="rId57"/>
    <p:sldId id="668" r:id="rId58"/>
    <p:sldId id="619" r:id="rId59"/>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67" autoAdjust="0"/>
    <p:restoredTop sz="81129" autoAdjust="0"/>
  </p:normalViewPr>
  <p:slideViewPr>
    <p:cSldViewPr snapToGrid="0" snapToObjects="1">
      <p:cViewPr varScale="1">
        <p:scale>
          <a:sx n="96" d="100"/>
          <a:sy n="96" d="100"/>
        </p:scale>
        <p:origin x="41" y="374"/>
      </p:cViewPr>
      <p:guideLst>
        <p:guide orient="horz" pos="2160"/>
        <p:guide pos="2880"/>
      </p:guideLst>
    </p:cSldViewPr>
  </p:slideViewPr>
  <p:outlineViewPr>
    <p:cViewPr>
      <p:scale>
        <a:sx n="33" d="100"/>
        <a:sy n="33" d="100"/>
      </p:scale>
      <p:origin x="0" y="39756"/>
    </p:cViewPr>
  </p:outlineViewPr>
  <p:notesTextViewPr>
    <p:cViewPr>
      <p:scale>
        <a:sx n="125" d="100"/>
        <a:sy n="125"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8E61202A-36DD-0240-811A-270D9611A395}">
      <dgm:prSet phldrT="[Text]" custT="1"/>
      <dgm:spPr/>
      <dgm:t>
        <a:bodyPr/>
        <a:lstStyle/>
        <a:p>
          <a:r>
            <a:rPr lang="sr-Latn-RS" sz="2800" b="1" dirty="0" smtClean="0"/>
            <a:t>Bilateralni ugovor je ugovor između</a:t>
          </a:r>
          <a:r>
            <a:rPr lang="en-US" sz="2800" b="1" dirty="0" smtClean="0"/>
            <a:t>:</a:t>
          </a:r>
          <a:endParaRPr lang="en-US" sz="2800" b="1" dirty="0"/>
        </a:p>
      </dgm:t>
    </dgm:pt>
    <dgm:pt modelId="{B1168E5A-BE86-1A40-8851-D878ACC39274}" type="parTrans" cxnId="{D2DD020B-3DFC-B348-B676-6EC163FF5FEB}">
      <dgm:prSet/>
      <dgm:spPr/>
      <dgm:t>
        <a:bodyPr/>
        <a:lstStyle/>
        <a:p>
          <a:endParaRPr lang="en-US"/>
        </a:p>
      </dgm:t>
    </dgm:pt>
    <dgm:pt modelId="{8978AB35-F5FB-FF43-BA08-4C259A445311}" type="sibTrans" cxnId="{D2DD020B-3DFC-B348-B676-6EC163FF5FEB}">
      <dgm:prSet/>
      <dgm:spPr/>
      <dgm:t>
        <a:bodyPr/>
        <a:lstStyle/>
        <a:p>
          <a:endParaRPr lang="en-US"/>
        </a:p>
      </dgm:t>
    </dgm:pt>
    <dgm:pt modelId="{7029F5E8-D056-AE49-BD66-3C193010DDE8}">
      <dgm:prSet phldrT="[Text]" custT="1"/>
      <dgm:spPr/>
      <dgm:t>
        <a:bodyPr/>
        <a:lstStyle/>
        <a:p>
          <a:pPr algn="l"/>
          <a:r>
            <a:rPr lang="en-US" sz="2800" dirty="0"/>
            <a:t>a.) </a:t>
          </a:r>
          <a:r>
            <a:rPr lang="sr-Latn-RS" sz="2800" dirty="0" smtClean="0"/>
            <a:t>Dve zemlje</a:t>
          </a:r>
          <a:r>
            <a:rPr lang="en-US" sz="2800" dirty="0" smtClean="0"/>
            <a:t>?</a:t>
          </a:r>
          <a:endParaRPr lang="en-US" sz="2800" dirty="0"/>
        </a:p>
      </dgm:t>
    </dgm:pt>
    <dgm:pt modelId="{ACE97453-93D9-C642-95ED-D55F9984F778}" type="parTrans" cxnId="{99EB5834-3593-6644-A836-6C8D5595A820}">
      <dgm:prSet/>
      <dgm:spPr/>
      <dgm:t>
        <a:bodyPr/>
        <a:lstStyle/>
        <a:p>
          <a:endParaRPr lang="en-US"/>
        </a:p>
      </dgm:t>
    </dgm:pt>
    <dgm:pt modelId="{3346CD8C-3206-F84A-BEA2-B5492B6B7347}" type="sibTrans" cxnId="{99EB5834-3593-6644-A836-6C8D5595A820}">
      <dgm:prSet/>
      <dgm:spPr/>
      <dgm:t>
        <a:bodyPr/>
        <a:lstStyle/>
        <a:p>
          <a:endParaRPr lang="en-US"/>
        </a:p>
      </dgm:t>
    </dgm:pt>
    <dgm:pt modelId="{323950B2-6BC2-AE4B-B5B8-B2437BA58494}">
      <dgm:prSet phldrT="[Text]" custT="1"/>
      <dgm:spPr/>
      <dgm:t>
        <a:bodyPr/>
        <a:lstStyle/>
        <a:p>
          <a:r>
            <a:rPr lang="en-US" sz="2800" dirty="0"/>
            <a:t>b.) </a:t>
          </a:r>
          <a:r>
            <a:rPr lang="sr-Latn-RS" sz="2800" dirty="0" smtClean="0"/>
            <a:t>Tri zemlje</a:t>
          </a:r>
          <a:r>
            <a:rPr lang="en-US" sz="2800" dirty="0" smtClean="0"/>
            <a:t>?</a:t>
          </a:r>
          <a:endParaRPr lang="en-US" sz="2800" dirty="0"/>
        </a:p>
      </dgm:t>
    </dgm:pt>
    <dgm:pt modelId="{7D9EC74E-4481-C849-9F84-FC81A57E126D}" type="parTrans" cxnId="{2E9FB024-7424-694A-AF48-3FAF0F12021E}">
      <dgm:prSet/>
      <dgm:spPr/>
      <dgm:t>
        <a:bodyPr/>
        <a:lstStyle/>
        <a:p>
          <a:endParaRPr lang="en-US"/>
        </a:p>
      </dgm:t>
    </dgm:pt>
    <dgm:pt modelId="{A9F617AB-9877-BB4B-828A-76F7E3E29AEF}" type="sibTrans" cxnId="{2E9FB024-7424-694A-AF48-3FAF0F12021E}">
      <dgm:prSet/>
      <dgm:spPr/>
      <dgm:t>
        <a:bodyPr/>
        <a:lstStyle/>
        <a:p>
          <a:endParaRPr lang="en-US"/>
        </a:p>
      </dgm:t>
    </dgm:pt>
    <dgm:pt modelId="{412DA8CB-B9E5-F44F-9FDD-EF35DF68306D}">
      <dgm:prSet phldrT="[Text]" custT="1"/>
      <dgm:spPr/>
      <dgm:t>
        <a:bodyPr/>
        <a:lstStyle/>
        <a:p>
          <a:r>
            <a:rPr lang="en-US" sz="2800" dirty="0"/>
            <a:t>c.) </a:t>
          </a:r>
          <a:r>
            <a:rPr lang="sr-Latn-RS" sz="2800" dirty="0" smtClean="0"/>
            <a:t>Tri i više zemalja</a:t>
          </a:r>
          <a:r>
            <a:rPr lang="en-US" sz="2800" dirty="0" smtClean="0"/>
            <a:t>?</a:t>
          </a:r>
          <a:endParaRPr lang="en-US" sz="2800" dirty="0"/>
        </a:p>
      </dgm:t>
    </dgm:pt>
    <dgm:pt modelId="{7E8B7982-18DC-F246-BFD4-7B9D4C9DB2CA}" type="parTrans" cxnId="{AFD2487F-444F-4C44-A623-9AAFEB90AC49}">
      <dgm:prSet/>
      <dgm:spPr/>
      <dgm:t>
        <a:bodyPr/>
        <a:lstStyle/>
        <a:p>
          <a:endParaRPr lang="en-US"/>
        </a:p>
      </dgm:t>
    </dgm:pt>
    <dgm:pt modelId="{960A4A2E-B23E-7544-9A93-1312898E2DC4}" type="sibTrans" cxnId="{AFD2487F-444F-4C44-A623-9AAFEB90AC49}">
      <dgm:prSet/>
      <dgm:spPr/>
      <dgm:t>
        <a:bodyPr/>
        <a:lstStyle/>
        <a:p>
          <a:endParaRPr lang="en-US"/>
        </a:p>
      </dgm:t>
    </dgm:pt>
    <dgm:pt modelId="{9CA50A65-40FA-E945-A868-9E3FE840B07E}" type="pres">
      <dgm:prSet presAssocID="{3C774A1C-BB1C-4347-A758-A94A436F7244}" presName="vert0" presStyleCnt="0">
        <dgm:presLayoutVars>
          <dgm:dir/>
          <dgm:animOne val="branch"/>
          <dgm:animLvl val="lvl"/>
        </dgm:presLayoutVars>
      </dgm:prSet>
      <dgm:spPr/>
      <dgm:t>
        <a:bodyPr/>
        <a:lstStyle/>
        <a:p>
          <a:endParaRPr lang="en-US"/>
        </a:p>
      </dgm:t>
    </dgm:pt>
    <dgm:pt modelId="{D5C7DCB4-3723-4443-ADD7-DBEB1005841A}" type="pres">
      <dgm:prSet presAssocID="{8E61202A-36DD-0240-811A-270D9611A395}" presName="thickLine" presStyleLbl="alignNode1" presStyleIdx="0" presStyleCnt="1"/>
      <dgm:spPr/>
    </dgm:pt>
    <dgm:pt modelId="{9F8ADD56-4647-5947-BF4A-89820DB0503F}" type="pres">
      <dgm:prSet presAssocID="{8E61202A-36DD-0240-811A-270D9611A395}" presName="horz1" presStyleCnt="0"/>
      <dgm:spPr/>
    </dgm:pt>
    <dgm:pt modelId="{CFE00427-EDF8-324F-9A5C-A181E81A4D48}" type="pres">
      <dgm:prSet presAssocID="{8E61202A-36DD-0240-811A-270D9611A395}" presName="tx1" presStyleLbl="revTx" presStyleIdx="0" presStyleCnt="4" custScaleX="253077"/>
      <dgm:spPr/>
      <dgm:t>
        <a:bodyPr/>
        <a:lstStyle/>
        <a:p>
          <a:endParaRPr lang="en-US"/>
        </a:p>
      </dgm:t>
    </dgm:pt>
    <dgm:pt modelId="{71554259-89F3-DC41-AF38-A80F6823C6AB}" type="pres">
      <dgm:prSet presAssocID="{8E61202A-36DD-0240-811A-270D9611A395}" presName="vert1" presStyleCnt="0"/>
      <dgm:spPr/>
    </dgm:pt>
    <dgm:pt modelId="{D0431CA8-5100-6745-A242-ED330061BD73}" type="pres">
      <dgm:prSet presAssocID="{7029F5E8-D056-AE49-BD66-3C193010DDE8}" presName="vertSpace2a"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1" presStyleCnt="4"/>
      <dgm:spPr/>
      <dgm:t>
        <a:bodyPr/>
        <a:lstStyle/>
        <a:p>
          <a:endParaRPr lang="en-US"/>
        </a:p>
      </dgm:t>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0" presStyleCnt="3"/>
      <dgm:spPr/>
    </dgm:pt>
    <dgm:pt modelId="{9C715A5E-13B0-3F4D-85BD-4FA3A97839C5}" type="pres">
      <dgm:prSet presAssocID="{7029F5E8-D056-AE49-BD66-3C193010DDE8}" presName="vertSpace2b" presStyleCnt="0"/>
      <dgm:spPr/>
    </dgm:pt>
    <dgm:pt modelId="{D06F8563-21D8-9742-9655-9B668CF235AD}" type="pres">
      <dgm:prSet presAssocID="{323950B2-6BC2-AE4B-B5B8-B2437BA58494}" presName="horz2" presStyleCnt="0"/>
      <dgm:spPr/>
    </dgm:pt>
    <dgm:pt modelId="{FC6B0E8A-D5C8-BF42-A0DB-5A2B5E61A3A8}" type="pres">
      <dgm:prSet presAssocID="{323950B2-6BC2-AE4B-B5B8-B2437BA58494}" presName="horzSpace2" presStyleCnt="0"/>
      <dgm:spPr/>
    </dgm:pt>
    <dgm:pt modelId="{D6847470-F054-2943-A634-F983FF0A0122}" type="pres">
      <dgm:prSet presAssocID="{323950B2-6BC2-AE4B-B5B8-B2437BA58494}" presName="tx2" presStyleLbl="revTx" presStyleIdx="2" presStyleCnt="4"/>
      <dgm:spPr/>
      <dgm:t>
        <a:bodyPr/>
        <a:lstStyle/>
        <a:p>
          <a:endParaRPr lang="en-US"/>
        </a:p>
      </dgm:t>
    </dgm:pt>
    <dgm:pt modelId="{93837557-E77B-4749-A0F8-1876E8CD33B9}" type="pres">
      <dgm:prSet presAssocID="{323950B2-6BC2-AE4B-B5B8-B2437BA58494}" presName="vert2" presStyleCnt="0"/>
      <dgm:spPr/>
    </dgm:pt>
    <dgm:pt modelId="{5B901F7D-EE59-304E-B86D-F0C8CC3A841B}" type="pres">
      <dgm:prSet presAssocID="{323950B2-6BC2-AE4B-B5B8-B2437BA58494}" presName="thinLine2b" presStyleLbl="callout" presStyleIdx="1" presStyleCnt="3"/>
      <dgm:spPr/>
    </dgm:pt>
    <dgm:pt modelId="{3A7A15FE-03D5-7B4E-BE07-5A9A9318E5F4}" type="pres">
      <dgm:prSet presAssocID="{323950B2-6BC2-AE4B-B5B8-B2437BA58494}" presName="vertSpace2b" presStyleCnt="0"/>
      <dgm:spPr/>
    </dgm:pt>
    <dgm:pt modelId="{A4B3FD2E-63E5-E445-B87B-210177B3706B}" type="pres">
      <dgm:prSet presAssocID="{412DA8CB-B9E5-F44F-9FDD-EF35DF68306D}" presName="horz2" presStyleCnt="0"/>
      <dgm:spPr/>
    </dgm:pt>
    <dgm:pt modelId="{B4FE7B28-4407-5045-AAC1-7786FB86FE88}" type="pres">
      <dgm:prSet presAssocID="{412DA8CB-B9E5-F44F-9FDD-EF35DF68306D}" presName="horzSpace2" presStyleCnt="0"/>
      <dgm:spPr/>
    </dgm:pt>
    <dgm:pt modelId="{B9E57DF2-F223-F848-B6AB-FEB0F6FB4076}" type="pres">
      <dgm:prSet presAssocID="{412DA8CB-B9E5-F44F-9FDD-EF35DF68306D}" presName="tx2" presStyleLbl="revTx" presStyleIdx="3" presStyleCnt="4"/>
      <dgm:spPr/>
      <dgm:t>
        <a:bodyPr/>
        <a:lstStyle/>
        <a:p>
          <a:endParaRPr lang="en-US"/>
        </a:p>
      </dgm:t>
    </dgm:pt>
    <dgm:pt modelId="{84017E13-6661-1647-9DB1-F43BB49DC0FD}" type="pres">
      <dgm:prSet presAssocID="{412DA8CB-B9E5-F44F-9FDD-EF35DF68306D}" presName="vert2" presStyleCnt="0"/>
      <dgm:spPr/>
    </dgm:pt>
    <dgm:pt modelId="{1E88F2A9-FC8F-2A4F-ABF4-2C5837CA76E5}" type="pres">
      <dgm:prSet presAssocID="{412DA8CB-B9E5-F44F-9FDD-EF35DF68306D}" presName="thinLine2b" presStyleLbl="callout" presStyleIdx="2" presStyleCnt="3"/>
      <dgm:spPr/>
    </dgm:pt>
    <dgm:pt modelId="{02B19E4E-8333-4B4F-AA1E-19B5E7CAD48B}" type="pres">
      <dgm:prSet presAssocID="{412DA8CB-B9E5-F44F-9FDD-EF35DF68306D}" presName="vertSpace2b" presStyleCnt="0"/>
      <dgm:spPr/>
    </dgm:pt>
  </dgm:ptLst>
  <dgm:cxnLst>
    <dgm:cxn modelId="{797E83DF-D7B0-A04A-90A7-428F119E43A8}" type="presOf" srcId="{8E61202A-36DD-0240-811A-270D9611A395}" destId="{CFE00427-EDF8-324F-9A5C-A181E81A4D48}" srcOrd="0" destOrd="0" presId="urn:microsoft.com/office/officeart/2008/layout/LinedList"/>
    <dgm:cxn modelId="{84510C55-401A-B84B-B242-E565DB29F691}" type="presOf" srcId="{323950B2-6BC2-AE4B-B5B8-B2437BA58494}" destId="{D6847470-F054-2943-A634-F983FF0A0122}" srcOrd="0" destOrd="0" presId="urn:microsoft.com/office/officeart/2008/layout/LinedList"/>
    <dgm:cxn modelId="{B7396B30-5537-DB48-BB49-F8121197A4DF}" type="presOf" srcId="{3C774A1C-BB1C-4347-A758-A94A436F7244}" destId="{9CA50A65-40FA-E945-A868-9E3FE840B07E}" srcOrd="0" destOrd="0" presId="urn:microsoft.com/office/officeart/2008/layout/LinedList"/>
    <dgm:cxn modelId="{E42CFA93-E9F6-A445-8E93-048104D9A8A0}" type="presOf" srcId="{412DA8CB-B9E5-F44F-9FDD-EF35DF68306D}" destId="{B9E57DF2-F223-F848-B6AB-FEB0F6FB4076}" srcOrd="0" destOrd="0" presId="urn:microsoft.com/office/officeart/2008/layout/LinedList"/>
    <dgm:cxn modelId="{4DAC53F3-3AC5-2A4F-8860-05DE12816360}" type="presOf" srcId="{7029F5E8-D056-AE49-BD66-3C193010DDE8}" destId="{5D9EDF3F-7B20-8E47-A431-F9F24450F874}" srcOrd="0" destOrd="0" presId="urn:microsoft.com/office/officeart/2008/layout/LinedList"/>
    <dgm:cxn modelId="{99EB5834-3593-6644-A836-6C8D5595A820}" srcId="{8E61202A-36DD-0240-811A-270D9611A395}" destId="{7029F5E8-D056-AE49-BD66-3C193010DDE8}" srcOrd="0" destOrd="0" parTransId="{ACE97453-93D9-C642-95ED-D55F9984F778}" sibTransId="{3346CD8C-3206-F84A-BEA2-B5492B6B7347}"/>
    <dgm:cxn modelId="{AFD2487F-444F-4C44-A623-9AAFEB90AC49}" srcId="{8E61202A-36DD-0240-811A-270D9611A395}" destId="{412DA8CB-B9E5-F44F-9FDD-EF35DF68306D}" srcOrd="2" destOrd="0" parTransId="{7E8B7982-18DC-F246-BFD4-7B9D4C9DB2CA}" sibTransId="{960A4A2E-B23E-7544-9A93-1312898E2DC4}"/>
    <dgm:cxn modelId="{D2DD020B-3DFC-B348-B676-6EC163FF5FEB}" srcId="{3C774A1C-BB1C-4347-A758-A94A436F7244}" destId="{8E61202A-36DD-0240-811A-270D9611A395}" srcOrd="0" destOrd="0" parTransId="{B1168E5A-BE86-1A40-8851-D878ACC39274}" sibTransId="{8978AB35-F5FB-FF43-BA08-4C259A445311}"/>
    <dgm:cxn modelId="{2E9FB024-7424-694A-AF48-3FAF0F12021E}" srcId="{8E61202A-36DD-0240-811A-270D9611A395}" destId="{323950B2-6BC2-AE4B-B5B8-B2437BA58494}" srcOrd="1" destOrd="0" parTransId="{7D9EC74E-4481-C849-9F84-FC81A57E126D}" sibTransId="{A9F617AB-9877-BB4B-828A-76F7E3E29AEF}"/>
    <dgm:cxn modelId="{0B5E7DED-E6E7-5C45-AC57-7E95F03E4540}" type="presParOf" srcId="{9CA50A65-40FA-E945-A868-9E3FE840B07E}" destId="{D5C7DCB4-3723-4443-ADD7-DBEB1005841A}" srcOrd="0" destOrd="0" presId="urn:microsoft.com/office/officeart/2008/layout/LinedList"/>
    <dgm:cxn modelId="{851345BC-963D-2748-B4D3-2E5A6571284B}" type="presParOf" srcId="{9CA50A65-40FA-E945-A868-9E3FE840B07E}" destId="{9F8ADD56-4647-5947-BF4A-89820DB0503F}" srcOrd="1" destOrd="0" presId="urn:microsoft.com/office/officeart/2008/layout/LinedList"/>
    <dgm:cxn modelId="{1B5DD6A5-4950-6347-AC6B-C7C40E59DEEC}" type="presParOf" srcId="{9F8ADD56-4647-5947-BF4A-89820DB0503F}" destId="{CFE00427-EDF8-324F-9A5C-A181E81A4D48}" srcOrd="0" destOrd="0" presId="urn:microsoft.com/office/officeart/2008/layout/LinedList"/>
    <dgm:cxn modelId="{219D8055-F2F8-2240-9C7F-FD1EE3387B56}" type="presParOf" srcId="{9F8ADD56-4647-5947-BF4A-89820DB0503F}" destId="{71554259-89F3-DC41-AF38-A80F6823C6AB}" srcOrd="1" destOrd="0" presId="urn:microsoft.com/office/officeart/2008/layout/LinedList"/>
    <dgm:cxn modelId="{76A1619F-126A-0A4E-BD71-BAFA130B537A}" type="presParOf" srcId="{71554259-89F3-DC41-AF38-A80F6823C6AB}" destId="{D0431CA8-5100-6745-A242-ED330061BD73}" srcOrd="0" destOrd="0" presId="urn:microsoft.com/office/officeart/2008/layout/LinedList"/>
    <dgm:cxn modelId="{47312413-8F92-BF41-9AB6-1863E189EE16}" type="presParOf" srcId="{71554259-89F3-DC41-AF38-A80F6823C6AB}" destId="{FE55CC5A-C0EF-DF45-AF1E-C9A5EF0E713C}" srcOrd="1" destOrd="0" presId="urn:microsoft.com/office/officeart/2008/layout/LinedList"/>
    <dgm:cxn modelId="{B27CAB73-BFFC-E841-BB8F-91E448CC3DDC}" type="presParOf" srcId="{FE55CC5A-C0EF-DF45-AF1E-C9A5EF0E713C}" destId="{D79F8CF2-80EE-C747-9C26-26414E55692C}" srcOrd="0" destOrd="0" presId="urn:microsoft.com/office/officeart/2008/layout/LinedList"/>
    <dgm:cxn modelId="{12375E5A-B2FF-184C-B5B0-CB55A596F796}" type="presParOf" srcId="{FE55CC5A-C0EF-DF45-AF1E-C9A5EF0E713C}" destId="{5D9EDF3F-7B20-8E47-A431-F9F24450F874}" srcOrd="1" destOrd="0" presId="urn:microsoft.com/office/officeart/2008/layout/LinedList"/>
    <dgm:cxn modelId="{0B8EA39F-45D5-6D49-B1AE-A7E84D3506EF}" type="presParOf" srcId="{FE55CC5A-C0EF-DF45-AF1E-C9A5EF0E713C}" destId="{EB933D24-ABB6-0C44-A5A7-05F1CB99F1EB}" srcOrd="2" destOrd="0" presId="urn:microsoft.com/office/officeart/2008/layout/LinedList"/>
    <dgm:cxn modelId="{61095020-5250-E749-9DAE-23B38479887F}" type="presParOf" srcId="{71554259-89F3-DC41-AF38-A80F6823C6AB}" destId="{EB798B99-5590-864A-A2C1-F553D99D3FAA}" srcOrd="2" destOrd="0" presId="urn:microsoft.com/office/officeart/2008/layout/LinedList"/>
    <dgm:cxn modelId="{63076DEF-D233-D14D-8968-479E65720310}" type="presParOf" srcId="{71554259-89F3-DC41-AF38-A80F6823C6AB}" destId="{9C715A5E-13B0-3F4D-85BD-4FA3A97839C5}" srcOrd="3" destOrd="0" presId="urn:microsoft.com/office/officeart/2008/layout/LinedList"/>
    <dgm:cxn modelId="{F510A3A4-236B-CB4D-A5E8-9023C3F0BE11}" type="presParOf" srcId="{71554259-89F3-DC41-AF38-A80F6823C6AB}" destId="{D06F8563-21D8-9742-9655-9B668CF235AD}" srcOrd="4" destOrd="0" presId="urn:microsoft.com/office/officeart/2008/layout/LinedList"/>
    <dgm:cxn modelId="{16DAFC8A-F1F5-1641-8707-1CE88017FB01}" type="presParOf" srcId="{D06F8563-21D8-9742-9655-9B668CF235AD}" destId="{FC6B0E8A-D5C8-BF42-A0DB-5A2B5E61A3A8}" srcOrd="0" destOrd="0" presId="urn:microsoft.com/office/officeart/2008/layout/LinedList"/>
    <dgm:cxn modelId="{8F33C239-57B9-B445-B38B-FF410079A24B}" type="presParOf" srcId="{D06F8563-21D8-9742-9655-9B668CF235AD}" destId="{D6847470-F054-2943-A634-F983FF0A0122}" srcOrd="1" destOrd="0" presId="urn:microsoft.com/office/officeart/2008/layout/LinedList"/>
    <dgm:cxn modelId="{23C27123-2EAB-2B43-9B0D-2A7AC6298857}" type="presParOf" srcId="{D06F8563-21D8-9742-9655-9B668CF235AD}" destId="{93837557-E77B-4749-A0F8-1876E8CD33B9}" srcOrd="2" destOrd="0" presId="urn:microsoft.com/office/officeart/2008/layout/LinedList"/>
    <dgm:cxn modelId="{D6C3D364-3FB9-8B43-90CA-317CC2DDC326}" type="presParOf" srcId="{71554259-89F3-DC41-AF38-A80F6823C6AB}" destId="{5B901F7D-EE59-304E-B86D-F0C8CC3A841B}" srcOrd="5" destOrd="0" presId="urn:microsoft.com/office/officeart/2008/layout/LinedList"/>
    <dgm:cxn modelId="{11E18F95-DF79-BE4F-8BB1-A35E7C4ED493}" type="presParOf" srcId="{71554259-89F3-DC41-AF38-A80F6823C6AB}" destId="{3A7A15FE-03D5-7B4E-BE07-5A9A9318E5F4}" srcOrd="6" destOrd="0" presId="urn:microsoft.com/office/officeart/2008/layout/LinedList"/>
    <dgm:cxn modelId="{C2E47F5A-39F7-DF43-BE84-E18F61610EDB}" type="presParOf" srcId="{71554259-89F3-DC41-AF38-A80F6823C6AB}" destId="{A4B3FD2E-63E5-E445-B87B-210177B3706B}" srcOrd="7" destOrd="0" presId="urn:microsoft.com/office/officeart/2008/layout/LinedList"/>
    <dgm:cxn modelId="{B8F39B2C-0931-F444-8A8B-87C644B7E636}" type="presParOf" srcId="{A4B3FD2E-63E5-E445-B87B-210177B3706B}" destId="{B4FE7B28-4407-5045-AAC1-7786FB86FE88}" srcOrd="0" destOrd="0" presId="urn:microsoft.com/office/officeart/2008/layout/LinedList"/>
    <dgm:cxn modelId="{3DD6F65C-559F-F743-B728-B6EFA10684B7}" type="presParOf" srcId="{A4B3FD2E-63E5-E445-B87B-210177B3706B}" destId="{B9E57DF2-F223-F848-B6AB-FEB0F6FB4076}" srcOrd="1" destOrd="0" presId="urn:microsoft.com/office/officeart/2008/layout/LinedList"/>
    <dgm:cxn modelId="{BCA53905-0B18-F840-B913-B3EBE6071D86}" type="presParOf" srcId="{A4B3FD2E-63E5-E445-B87B-210177B3706B}" destId="{84017E13-6661-1647-9DB1-F43BB49DC0FD}" srcOrd="2" destOrd="0" presId="urn:microsoft.com/office/officeart/2008/layout/LinedList"/>
    <dgm:cxn modelId="{7E60B3BA-3552-3844-A53B-D12C6CE5EB6A}" type="presParOf" srcId="{71554259-89F3-DC41-AF38-A80F6823C6AB}" destId="{1E88F2A9-FC8F-2A4F-ABF4-2C5837CA76E5}" srcOrd="8" destOrd="0" presId="urn:microsoft.com/office/officeart/2008/layout/LinedList"/>
    <dgm:cxn modelId="{36F882B9-374E-704C-A5A8-4D4EB195D1D4}" type="presParOf" srcId="{71554259-89F3-DC41-AF38-A80F6823C6AB}" destId="{02B19E4E-8333-4B4F-AA1E-19B5E7CAD48B}" srcOrd="9"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8E61202A-36DD-0240-811A-270D9611A395}">
      <dgm:prSet phldrT="[Text]" custT="1"/>
      <dgm:spPr/>
      <dgm:t>
        <a:bodyPr/>
        <a:lstStyle/>
        <a:p>
          <a:r>
            <a:rPr lang="sr-Latn-RS" sz="2800" b="1" dirty="0" smtClean="0"/>
            <a:t>Budimpeštanska</a:t>
          </a:r>
          <a:r>
            <a:rPr lang="en-US" sz="2800" b="1" dirty="0" smtClean="0"/>
            <a:t> </a:t>
          </a:r>
          <a:r>
            <a:rPr lang="sr-Latn-RS" sz="2800" b="1" dirty="0" smtClean="0"/>
            <a:t>konvencija ima</a:t>
          </a:r>
          <a:r>
            <a:rPr lang="en-US" sz="2800" b="1" dirty="0" smtClean="0"/>
            <a:t>:</a:t>
          </a:r>
          <a:endParaRPr lang="en-US" sz="2800" b="1" dirty="0"/>
        </a:p>
      </dgm:t>
    </dgm:pt>
    <dgm:pt modelId="{B1168E5A-BE86-1A40-8851-D878ACC39274}" type="parTrans" cxnId="{D2DD020B-3DFC-B348-B676-6EC163FF5FEB}">
      <dgm:prSet/>
      <dgm:spPr/>
      <dgm:t>
        <a:bodyPr/>
        <a:lstStyle/>
        <a:p>
          <a:endParaRPr lang="en-US"/>
        </a:p>
      </dgm:t>
    </dgm:pt>
    <dgm:pt modelId="{8978AB35-F5FB-FF43-BA08-4C259A445311}" type="sibTrans" cxnId="{D2DD020B-3DFC-B348-B676-6EC163FF5FEB}">
      <dgm:prSet/>
      <dgm:spPr/>
      <dgm:t>
        <a:bodyPr/>
        <a:lstStyle/>
        <a:p>
          <a:endParaRPr lang="en-US"/>
        </a:p>
      </dgm:t>
    </dgm:pt>
    <dgm:pt modelId="{7029F5E8-D056-AE49-BD66-3C193010DDE8}">
      <dgm:prSet phldrT="[Text]" custT="1"/>
      <dgm:spPr/>
      <dgm:t>
        <a:bodyPr/>
        <a:lstStyle/>
        <a:p>
          <a:pPr algn="l"/>
          <a:r>
            <a:rPr lang="en-US" sz="2800" dirty="0"/>
            <a:t>a.) </a:t>
          </a:r>
          <a:r>
            <a:rPr lang="sr-Latn-RS" sz="2800" dirty="0" smtClean="0"/>
            <a:t>Jedan dodatni protokol</a:t>
          </a:r>
          <a:r>
            <a:rPr lang="en-US" sz="2800" dirty="0" smtClean="0"/>
            <a:t>?</a:t>
          </a:r>
          <a:endParaRPr lang="en-US" sz="2800" dirty="0"/>
        </a:p>
      </dgm:t>
    </dgm:pt>
    <dgm:pt modelId="{ACE97453-93D9-C642-95ED-D55F9984F778}" type="parTrans" cxnId="{99EB5834-3593-6644-A836-6C8D5595A820}">
      <dgm:prSet/>
      <dgm:spPr/>
      <dgm:t>
        <a:bodyPr/>
        <a:lstStyle/>
        <a:p>
          <a:endParaRPr lang="en-US"/>
        </a:p>
      </dgm:t>
    </dgm:pt>
    <dgm:pt modelId="{3346CD8C-3206-F84A-BEA2-B5492B6B7347}" type="sibTrans" cxnId="{99EB5834-3593-6644-A836-6C8D5595A820}">
      <dgm:prSet/>
      <dgm:spPr/>
      <dgm:t>
        <a:bodyPr/>
        <a:lstStyle/>
        <a:p>
          <a:endParaRPr lang="en-US"/>
        </a:p>
      </dgm:t>
    </dgm:pt>
    <dgm:pt modelId="{323950B2-6BC2-AE4B-B5B8-B2437BA58494}">
      <dgm:prSet phldrT="[Text]" custT="1"/>
      <dgm:spPr/>
      <dgm:t>
        <a:bodyPr/>
        <a:lstStyle/>
        <a:p>
          <a:r>
            <a:rPr lang="en-US" sz="2800" dirty="0"/>
            <a:t>b.) </a:t>
          </a:r>
          <a:r>
            <a:rPr lang="sr-Latn-RS" sz="2800" dirty="0" smtClean="0"/>
            <a:t>Dva dodatna protokola</a:t>
          </a:r>
          <a:r>
            <a:rPr lang="en-US" sz="2800" dirty="0" smtClean="0"/>
            <a:t>?</a:t>
          </a:r>
          <a:endParaRPr lang="en-US" sz="2800" dirty="0"/>
        </a:p>
      </dgm:t>
    </dgm:pt>
    <dgm:pt modelId="{7D9EC74E-4481-C849-9F84-FC81A57E126D}" type="parTrans" cxnId="{2E9FB024-7424-694A-AF48-3FAF0F12021E}">
      <dgm:prSet/>
      <dgm:spPr/>
      <dgm:t>
        <a:bodyPr/>
        <a:lstStyle/>
        <a:p>
          <a:endParaRPr lang="en-US"/>
        </a:p>
      </dgm:t>
    </dgm:pt>
    <dgm:pt modelId="{A9F617AB-9877-BB4B-828A-76F7E3E29AEF}" type="sibTrans" cxnId="{2E9FB024-7424-694A-AF48-3FAF0F12021E}">
      <dgm:prSet/>
      <dgm:spPr/>
      <dgm:t>
        <a:bodyPr/>
        <a:lstStyle/>
        <a:p>
          <a:endParaRPr lang="en-US"/>
        </a:p>
      </dgm:t>
    </dgm:pt>
    <dgm:pt modelId="{412DA8CB-B9E5-F44F-9FDD-EF35DF68306D}">
      <dgm:prSet phldrT="[Text]" custT="1"/>
      <dgm:spPr/>
      <dgm:t>
        <a:bodyPr/>
        <a:lstStyle/>
        <a:p>
          <a:r>
            <a:rPr lang="en-US" sz="2800" dirty="0"/>
            <a:t>c.) </a:t>
          </a:r>
          <a:r>
            <a:rPr lang="sr-Latn-RS" sz="2800" dirty="0" smtClean="0"/>
            <a:t>Tri dodatna protokola</a:t>
          </a:r>
          <a:r>
            <a:rPr lang="en-US" sz="2800" dirty="0" smtClean="0"/>
            <a:t>?</a:t>
          </a:r>
          <a:endParaRPr lang="en-US" sz="2800" dirty="0"/>
        </a:p>
      </dgm:t>
    </dgm:pt>
    <dgm:pt modelId="{7E8B7982-18DC-F246-BFD4-7B9D4C9DB2CA}" type="parTrans" cxnId="{AFD2487F-444F-4C44-A623-9AAFEB90AC49}">
      <dgm:prSet/>
      <dgm:spPr/>
      <dgm:t>
        <a:bodyPr/>
        <a:lstStyle/>
        <a:p>
          <a:endParaRPr lang="en-US"/>
        </a:p>
      </dgm:t>
    </dgm:pt>
    <dgm:pt modelId="{960A4A2E-B23E-7544-9A93-1312898E2DC4}" type="sibTrans" cxnId="{AFD2487F-444F-4C44-A623-9AAFEB90AC49}">
      <dgm:prSet/>
      <dgm:spPr/>
      <dgm:t>
        <a:bodyPr/>
        <a:lstStyle/>
        <a:p>
          <a:endParaRPr lang="en-US"/>
        </a:p>
      </dgm:t>
    </dgm:pt>
    <dgm:pt modelId="{9CA50A65-40FA-E945-A868-9E3FE840B07E}" type="pres">
      <dgm:prSet presAssocID="{3C774A1C-BB1C-4347-A758-A94A436F7244}" presName="vert0" presStyleCnt="0">
        <dgm:presLayoutVars>
          <dgm:dir/>
          <dgm:animOne val="branch"/>
          <dgm:animLvl val="lvl"/>
        </dgm:presLayoutVars>
      </dgm:prSet>
      <dgm:spPr/>
      <dgm:t>
        <a:bodyPr/>
        <a:lstStyle/>
        <a:p>
          <a:endParaRPr lang="en-US"/>
        </a:p>
      </dgm:t>
    </dgm:pt>
    <dgm:pt modelId="{D5C7DCB4-3723-4443-ADD7-DBEB1005841A}" type="pres">
      <dgm:prSet presAssocID="{8E61202A-36DD-0240-811A-270D9611A395}" presName="thickLine" presStyleLbl="alignNode1" presStyleIdx="0" presStyleCnt="1"/>
      <dgm:spPr/>
    </dgm:pt>
    <dgm:pt modelId="{9F8ADD56-4647-5947-BF4A-89820DB0503F}" type="pres">
      <dgm:prSet presAssocID="{8E61202A-36DD-0240-811A-270D9611A395}" presName="horz1" presStyleCnt="0"/>
      <dgm:spPr/>
    </dgm:pt>
    <dgm:pt modelId="{CFE00427-EDF8-324F-9A5C-A181E81A4D48}" type="pres">
      <dgm:prSet presAssocID="{8E61202A-36DD-0240-811A-270D9611A395}" presName="tx1" presStyleLbl="revTx" presStyleIdx="0" presStyleCnt="4" custScaleX="253077"/>
      <dgm:spPr/>
      <dgm:t>
        <a:bodyPr/>
        <a:lstStyle/>
        <a:p>
          <a:endParaRPr lang="en-US"/>
        </a:p>
      </dgm:t>
    </dgm:pt>
    <dgm:pt modelId="{71554259-89F3-DC41-AF38-A80F6823C6AB}" type="pres">
      <dgm:prSet presAssocID="{8E61202A-36DD-0240-811A-270D9611A395}" presName="vert1" presStyleCnt="0"/>
      <dgm:spPr/>
    </dgm:pt>
    <dgm:pt modelId="{D0431CA8-5100-6745-A242-ED330061BD73}" type="pres">
      <dgm:prSet presAssocID="{7029F5E8-D056-AE49-BD66-3C193010DDE8}" presName="vertSpace2a"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1" presStyleCnt="4"/>
      <dgm:spPr/>
      <dgm:t>
        <a:bodyPr/>
        <a:lstStyle/>
        <a:p>
          <a:endParaRPr lang="en-US"/>
        </a:p>
      </dgm:t>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0" presStyleCnt="3"/>
      <dgm:spPr/>
    </dgm:pt>
    <dgm:pt modelId="{9C715A5E-13B0-3F4D-85BD-4FA3A97839C5}" type="pres">
      <dgm:prSet presAssocID="{7029F5E8-D056-AE49-BD66-3C193010DDE8}" presName="vertSpace2b" presStyleCnt="0"/>
      <dgm:spPr/>
    </dgm:pt>
    <dgm:pt modelId="{D06F8563-21D8-9742-9655-9B668CF235AD}" type="pres">
      <dgm:prSet presAssocID="{323950B2-6BC2-AE4B-B5B8-B2437BA58494}" presName="horz2" presStyleCnt="0"/>
      <dgm:spPr/>
    </dgm:pt>
    <dgm:pt modelId="{FC6B0E8A-D5C8-BF42-A0DB-5A2B5E61A3A8}" type="pres">
      <dgm:prSet presAssocID="{323950B2-6BC2-AE4B-B5B8-B2437BA58494}" presName="horzSpace2" presStyleCnt="0"/>
      <dgm:spPr/>
    </dgm:pt>
    <dgm:pt modelId="{D6847470-F054-2943-A634-F983FF0A0122}" type="pres">
      <dgm:prSet presAssocID="{323950B2-6BC2-AE4B-B5B8-B2437BA58494}" presName="tx2" presStyleLbl="revTx" presStyleIdx="2" presStyleCnt="4"/>
      <dgm:spPr/>
      <dgm:t>
        <a:bodyPr/>
        <a:lstStyle/>
        <a:p>
          <a:endParaRPr lang="en-US"/>
        </a:p>
      </dgm:t>
    </dgm:pt>
    <dgm:pt modelId="{93837557-E77B-4749-A0F8-1876E8CD33B9}" type="pres">
      <dgm:prSet presAssocID="{323950B2-6BC2-AE4B-B5B8-B2437BA58494}" presName="vert2" presStyleCnt="0"/>
      <dgm:spPr/>
    </dgm:pt>
    <dgm:pt modelId="{5B901F7D-EE59-304E-B86D-F0C8CC3A841B}" type="pres">
      <dgm:prSet presAssocID="{323950B2-6BC2-AE4B-B5B8-B2437BA58494}" presName="thinLine2b" presStyleLbl="callout" presStyleIdx="1" presStyleCnt="3"/>
      <dgm:spPr/>
    </dgm:pt>
    <dgm:pt modelId="{3A7A15FE-03D5-7B4E-BE07-5A9A9318E5F4}" type="pres">
      <dgm:prSet presAssocID="{323950B2-6BC2-AE4B-B5B8-B2437BA58494}" presName="vertSpace2b" presStyleCnt="0"/>
      <dgm:spPr/>
    </dgm:pt>
    <dgm:pt modelId="{A4B3FD2E-63E5-E445-B87B-210177B3706B}" type="pres">
      <dgm:prSet presAssocID="{412DA8CB-B9E5-F44F-9FDD-EF35DF68306D}" presName="horz2" presStyleCnt="0"/>
      <dgm:spPr/>
    </dgm:pt>
    <dgm:pt modelId="{B4FE7B28-4407-5045-AAC1-7786FB86FE88}" type="pres">
      <dgm:prSet presAssocID="{412DA8CB-B9E5-F44F-9FDD-EF35DF68306D}" presName="horzSpace2" presStyleCnt="0"/>
      <dgm:spPr/>
    </dgm:pt>
    <dgm:pt modelId="{B9E57DF2-F223-F848-B6AB-FEB0F6FB4076}" type="pres">
      <dgm:prSet presAssocID="{412DA8CB-B9E5-F44F-9FDD-EF35DF68306D}" presName="tx2" presStyleLbl="revTx" presStyleIdx="3" presStyleCnt="4"/>
      <dgm:spPr/>
      <dgm:t>
        <a:bodyPr/>
        <a:lstStyle/>
        <a:p>
          <a:endParaRPr lang="en-US"/>
        </a:p>
      </dgm:t>
    </dgm:pt>
    <dgm:pt modelId="{84017E13-6661-1647-9DB1-F43BB49DC0FD}" type="pres">
      <dgm:prSet presAssocID="{412DA8CB-B9E5-F44F-9FDD-EF35DF68306D}" presName="vert2" presStyleCnt="0"/>
      <dgm:spPr/>
    </dgm:pt>
    <dgm:pt modelId="{1E88F2A9-FC8F-2A4F-ABF4-2C5837CA76E5}" type="pres">
      <dgm:prSet presAssocID="{412DA8CB-B9E5-F44F-9FDD-EF35DF68306D}" presName="thinLine2b" presStyleLbl="callout" presStyleIdx="2" presStyleCnt="3"/>
      <dgm:spPr/>
    </dgm:pt>
    <dgm:pt modelId="{02B19E4E-8333-4B4F-AA1E-19B5E7CAD48B}" type="pres">
      <dgm:prSet presAssocID="{412DA8CB-B9E5-F44F-9FDD-EF35DF68306D}" presName="vertSpace2b" presStyleCnt="0"/>
      <dgm:spPr/>
    </dgm:pt>
  </dgm:ptLst>
  <dgm:cxnLst>
    <dgm:cxn modelId="{797E83DF-D7B0-A04A-90A7-428F119E43A8}" type="presOf" srcId="{8E61202A-36DD-0240-811A-270D9611A395}" destId="{CFE00427-EDF8-324F-9A5C-A181E81A4D48}" srcOrd="0" destOrd="0" presId="urn:microsoft.com/office/officeart/2008/layout/LinedList"/>
    <dgm:cxn modelId="{84510C55-401A-B84B-B242-E565DB29F691}" type="presOf" srcId="{323950B2-6BC2-AE4B-B5B8-B2437BA58494}" destId="{D6847470-F054-2943-A634-F983FF0A0122}" srcOrd="0" destOrd="0" presId="urn:microsoft.com/office/officeart/2008/layout/LinedList"/>
    <dgm:cxn modelId="{B7396B30-5537-DB48-BB49-F8121197A4DF}" type="presOf" srcId="{3C774A1C-BB1C-4347-A758-A94A436F7244}" destId="{9CA50A65-40FA-E945-A868-9E3FE840B07E}" srcOrd="0" destOrd="0" presId="urn:microsoft.com/office/officeart/2008/layout/LinedList"/>
    <dgm:cxn modelId="{E42CFA93-E9F6-A445-8E93-048104D9A8A0}" type="presOf" srcId="{412DA8CB-B9E5-F44F-9FDD-EF35DF68306D}" destId="{B9E57DF2-F223-F848-B6AB-FEB0F6FB4076}" srcOrd="0" destOrd="0" presId="urn:microsoft.com/office/officeart/2008/layout/LinedList"/>
    <dgm:cxn modelId="{4DAC53F3-3AC5-2A4F-8860-05DE12816360}" type="presOf" srcId="{7029F5E8-D056-AE49-BD66-3C193010DDE8}" destId="{5D9EDF3F-7B20-8E47-A431-F9F24450F874}" srcOrd="0" destOrd="0" presId="urn:microsoft.com/office/officeart/2008/layout/LinedList"/>
    <dgm:cxn modelId="{99EB5834-3593-6644-A836-6C8D5595A820}" srcId="{8E61202A-36DD-0240-811A-270D9611A395}" destId="{7029F5E8-D056-AE49-BD66-3C193010DDE8}" srcOrd="0" destOrd="0" parTransId="{ACE97453-93D9-C642-95ED-D55F9984F778}" sibTransId="{3346CD8C-3206-F84A-BEA2-B5492B6B7347}"/>
    <dgm:cxn modelId="{AFD2487F-444F-4C44-A623-9AAFEB90AC49}" srcId="{8E61202A-36DD-0240-811A-270D9611A395}" destId="{412DA8CB-B9E5-F44F-9FDD-EF35DF68306D}" srcOrd="2" destOrd="0" parTransId="{7E8B7982-18DC-F246-BFD4-7B9D4C9DB2CA}" sibTransId="{960A4A2E-B23E-7544-9A93-1312898E2DC4}"/>
    <dgm:cxn modelId="{D2DD020B-3DFC-B348-B676-6EC163FF5FEB}" srcId="{3C774A1C-BB1C-4347-A758-A94A436F7244}" destId="{8E61202A-36DD-0240-811A-270D9611A395}" srcOrd="0" destOrd="0" parTransId="{B1168E5A-BE86-1A40-8851-D878ACC39274}" sibTransId="{8978AB35-F5FB-FF43-BA08-4C259A445311}"/>
    <dgm:cxn modelId="{2E9FB024-7424-694A-AF48-3FAF0F12021E}" srcId="{8E61202A-36DD-0240-811A-270D9611A395}" destId="{323950B2-6BC2-AE4B-B5B8-B2437BA58494}" srcOrd="1" destOrd="0" parTransId="{7D9EC74E-4481-C849-9F84-FC81A57E126D}" sibTransId="{A9F617AB-9877-BB4B-828A-76F7E3E29AEF}"/>
    <dgm:cxn modelId="{0B5E7DED-E6E7-5C45-AC57-7E95F03E4540}" type="presParOf" srcId="{9CA50A65-40FA-E945-A868-9E3FE840B07E}" destId="{D5C7DCB4-3723-4443-ADD7-DBEB1005841A}" srcOrd="0" destOrd="0" presId="urn:microsoft.com/office/officeart/2008/layout/LinedList"/>
    <dgm:cxn modelId="{851345BC-963D-2748-B4D3-2E5A6571284B}" type="presParOf" srcId="{9CA50A65-40FA-E945-A868-9E3FE840B07E}" destId="{9F8ADD56-4647-5947-BF4A-89820DB0503F}" srcOrd="1" destOrd="0" presId="urn:microsoft.com/office/officeart/2008/layout/LinedList"/>
    <dgm:cxn modelId="{1B5DD6A5-4950-6347-AC6B-C7C40E59DEEC}" type="presParOf" srcId="{9F8ADD56-4647-5947-BF4A-89820DB0503F}" destId="{CFE00427-EDF8-324F-9A5C-A181E81A4D48}" srcOrd="0" destOrd="0" presId="urn:microsoft.com/office/officeart/2008/layout/LinedList"/>
    <dgm:cxn modelId="{219D8055-F2F8-2240-9C7F-FD1EE3387B56}" type="presParOf" srcId="{9F8ADD56-4647-5947-BF4A-89820DB0503F}" destId="{71554259-89F3-DC41-AF38-A80F6823C6AB}" srcOrd="1" destOrd="0" presId="urn:microsoft.com/office/officeart/2008/layout/LinedList"/>
    <dgm:cxn modelId="{76A1619F-126A-0A4E-BD71-BAFA130B537A}" type="presParOf" srcId="{71554259-89F3-DC41-AF38-A80F6823C6AB}" destId="{D0431CA8-5100-6745-A242-ED330061BD73}" srcOrd="0" destOrd="0" presId="urn:microsoft.com/office/officeart/2008/layout/LinedList"/>
    <dgm:cxn modelId="{47312413-8F92-BF41-9AB6-1863E189EE16}" type="presParOf" srcId="{71554259-89F3-DC41-AF38-A80F6823C6AB}" destId="{FE55CC5A-C0EF-DF45-AF1E-C9A5EF0E713C}" srcOrd="1" destOrd="0" presId="urn:microsoft.com/office/officeart/2008/layout/LinedList"/>
    <dgm:cxn modelId="{B27CAB73-BFFC-E841-BB8F-91E448CC3DDC}" type="presParOf" srcId="{FE55CC5A-C0EF-DF45-AF1E-C9A5EF0E713C}" destId="{D79F8CF2-80EE-C747-9C26-26414E55692C}" srcOrd="0" destOrd="0" presId="urn:microsoft.com/office/officeart/2008/layout/LinedList"/>
    <dgm:cxn modelId="{12375E5A-B2FF-184C-B5B0-CB55A596F796}" type="presParOf" srcId="{FE55CC5A-C0EF-DF45-AF1E-C9A5EF0E713C}" destId="{5D9EDF3F-7B20-8E47-A431-F9F24450F874}" srcOrd="1" destOrd="0" presId="urn:microsoft.com/office/officeart/2008/layout/LinedList"/>
    <dgm:cxn modelId="{0B8EA39F-45D5-6D49-B1AE-A7E84D3506EF}" type="presParOf" srcId="{FE55CC5A-C0EF-DF45-AF1E-C9A5EF0E713C}" destId="{EB933D24-ABB6-0C44-A5A7-05F1CB99F1EB}" srcOrd="2" destOrd="0" presId="urn:microsoft.com/office/officeart/2008/layout/LinedList"/>
    <dgm:cxn modelId="{61095020-5250-E749-9DAE-23B38479887F}" type="presParOf" srcId="{71554259-89F3-DC41-AF38-A80F6823C6AB}" destId="{EB798B99-5590-864A-A2C1-F553D99D3FAA}" srcOrd="2" destOrd="0" presId="urn:microsoft.com/office/officeart/2008/layout/LinedList"/>
    <dgm:cxn modelId="{63076DEF-D233-D14D-8968-479E65720310}" type="presParOf" srcId="{71554259-89F3-DC41-AF38-A80F6823C6AB}" destId="{9C715A5E-13B0-3F4D-85BD-4FA3A97839C5}" srcOrd="3" destOrd="0" presId="urn:microsoft.com/office/officeart/2008/layout/LinedList"/>
    <dgm:cxn modelId="{F510A3A4-236B-CB4D-A5E8-9023C3F0BE11}" type="presParOf" srcId="{71554259-89F3-DC41-AF38-A80F6823C6AB}" destId="{D06F8563-21D8-9742-9655-9B668CF235AD}" srcOrd="4" destOrd="0" presId="urn:microsoft.com/office/officeart/2008/layout/LinedList"/>
    <dgm:cxn modelId="{16DAFC8A-F1F5-1641-8707-1CE88017FB01}" type="presParOf" srcId="{D06F8563-21D8-9742-9655-9B668CF235AD}" destId="{FC6B0E8A-D5C8-BF42-A0DB-5A2B5E61A3A8}" srcOrd="0" destOrd="0" presId="urn:microsoft.com/office/officeart/2008/layout/LinedList"/>
    <dgm:cxn modelId="{8F33C239-57B9-B445-B38B-FF410079A24B}" type="presParOf" srcId="{D06F8563-21D8-9742-9655-9B668CF235AD}" destId="{D6847470-F054-2943-A634-F983FF0A0122}" srcOrd="1" destOrd="0" presId="urn:microsoft.com/office/officeart/2008/layout/LinedList"/>
    <dgm:cxn modelId="{23C27123-2EAB-2B43-9B0D-2A7AC6298857}" type="presParOf" srcId="{D06F8563-21D8-9742-9655-9B668CF235AD}" destId="{93837557-E77B-4749-A0F8-1876E8CD33B9}" srcOrd="2" destOrd="0" presId="urn:microsoft.com/office/officeart/2008/layout/LinedList"/>
    <dgm:cxn modelId="{D6C3D364-3FB9-8B43-90CA-317CC2DDC326}" type="presParOf" srcId="{71554259-89F3-DC41-AF38-A80F6823C6AB}" destId="{5B901F7D-EE59-304E-B86D-F0C8CC3A841B}" srcOrd="5" destOrd="0" presId="urn:microsoft.com/office/officeart/2008/layout/LinedList"/>
    <dgm:cxn modelId="{11E18F95-DF79-BE4F-8BB1-A35E7C4ED493}" type="presParOf" srcId="{71554259-89F3-DC41-AF38-A80F6823C6AB}" destId="{3A7A15FE-03D5-7B4E-BE07-5A9A9318E5F4}" srcOrd="6" destOrd="0" presId="urn:microsoft.com/office/officeart/2008/layout/LinedList"/>
    <dgm:cxn modelId="{C2E47F5A-39F7-DF43-BE84-E18F61610EDB}" type="presParOf" srcId="{71554259-89F3-DC41-AF38-A80F6823C6AB}" destId="{A4B3FD2E-63E5-E445-B87B-210177B3706B}" srcOrd="7" destOrd="0" presId="urn:microsoft.com/office/officeart/2008/layout/LinedList"/>
    <dgm:cxn modelId="{B8F39B2C-0931-F444-8A8B-87C644B7E636}" type="presParOf" srcId="{A4B3FD2E-63E5-E445-B87B-210177B3706B}" destId="{B4FE7B28-4407-5045-AAC1-7786FB86FE88}" srcOrd="0" destOrd="0" presId="urn:microsoft.com/office/officeart/2008/layout/LinedList"/>
    <dgm:cxn modelId="{3DD6F65C-559F-F743-B728-B6EFA10684B7}" type="presParOf" srcId="{A4B3FD2E-63E5-E445-B87B-210177B3706B}" destId="{B9E57DF2-F223-F848-B6AB-FEB0F6FB4076}" srcOrd="1" destOrd="0" presId="urn:microsoft.com/office/officeart/2008/layout/LinedList"/>
    <dgm:cxn modelId="{BCA53905-0B18-F840-B913-B3EBE6071D86}" type="presParOf" srcId="{A4B3FD2E-63E5-E445-B87B-210177B3706B}" destId="{84017E13-6661-1647-9DB1-F43BB49DC0FD}" srcOrd="2" destOrd="0" presId="urn:microsoft.com/office/officeart/2008/layout/LinedList"/>
    <dgm:cxn modelId="{7E60B3BA-3552-3844-A53B-D12C6CE5EB6A}" type="presParOf" srcId="{71554259-89F3-DC41-AF38-A80F6823C6AB}" destId="{1E88F2A9-FC8F-2A4F-ABF4-2C5837CA76E5}" srcOrd="8" destOrd="0" presId="urn:microsoft.com/office/officeart/2008/layout/LinedList"/>
    <dgm:cxn modelId="{36F882B9-374E-704C-A5A8-4D4EB195D1D4}" type="presParOf" srcId="{71554259-89F3-DC41-AF38-A80F6823C6AB}" destId="{02B19E4E-8333-4B4F-AA1E-19B5E7CAD48B}" srcOrd="9"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99F815F-D7C7-4692-8EC2-275E2635E161}" type="doc">
      <dgm:prSet loTypeId="urn:microsoft.com/office/officeart/2005/8/layout/hProcess9" loCatId="process" qsTypeId="urn:microsoft.com/office/officeart/2005/8/quickstyle/3d3" qsCatId="3D" csTypeId="urn:microsoft.com/office/officeart/2005/8/colors/accent1_2" csCatId="accent1" phldr="1"/>
      <dgm:spPr/>
    </dgm:pt>
    <dgm:pt modelId="{6453E9DF-F54C-49A5-A040-316F77F21138}">
      <dgm:prSet phldrT="[Text]"/>
      <dgm:spPr/>
      <dgm:t>
        <a:bodyPr/>
        <a:lstStyle/>
        <a:p>
          <a:r>
            <a:rPr lang="sr-Latn-RS" noProof="1" smtClean="0"/>
            <a:t>Osnovne in</a:t>
          </a:r>
          <a:r>
            <a:rPr lang="en-US" noProof="1" smtClean="0"/>
            <a:t>formacije</a:t>
          </a:r>
          <a:endParaRPr lang="sr-Latn-RS" noProof="1"/>
        </a:p>
      </dgm:t>
    </dgm:pt>
    <dgm:pt modelId="{3AE45FBA-4259-41EA-91FE-97B4D7394A60}" type="parTrans" cxnId="{CA28B7BB-DBD9-4D84-A27C-D738FDFC888B}">
      <dgm:prSet/>
      <dgm:spPr/>
      <dgm:t>
        <a:bodyPr/>
        <a:lstStyle/>
        <a:p>
          <a:endParaRPr lang="en-GB"/>
        </a:p>
      </dgm:t>
    </dgm:pt>
    <dgm:pt modelId="{690421DD-C304-4A63-BF30-F292C4119497}" type="sibTrans" cxnId="{CA28B7BB-DBD9-4D84-A27C-D738FDFC888B}">
      <dgm:prSet/>
      <dgm:spPr/>
      <dgm:t>
        <a:bodyPr/>
        <a:lstStyle/>
        <a:p>
          <a:endParaRPr lang="en-GB"/>
        </a:p>
      </dgm:t>
    </dgm:pt>
    <dgm:pt modelId="{73F137A6-5821-41E4-B415-856C989C803A}">
      <dgm:prSet phldrT="[Text]"/>
      <dgm:spPr/>
      <dgm:t>
        <a:bodyPr/>
        <a:lstStyle/>
        <a:p>
          <a:r>
            <a:rPr lang="sr-Latn-RS" noProof="0" dirty="0" smtClean="0"/>
            <a:t>Dodatne informacije</a:t>
          </a:r>
          <a:endParaRPr lang="sr-Latn-RS" noProof="0" dirty="0"/>
        </a:p>
      </dgm:t>
    </dgm:pt>
    <dgm:pt modelId="{9C2FC2FF-6CA9-4691-9F0F-92C7656CA882}" type="parTrans" cxnId="{2448774E-F842-48E9-974B-3B5229C145C0}">
      <dgm:prSet/>
      <dgm:spPr/>
      <dgm:t>
        <a:bodyPr/>
        <a:lstStyle/>
        <a:p>
          <a:endParaRPr lang="en-GB"/>
        </a:p>
      </dgm:t>
    </dgm:pt>
    <dgm:pt modelId="{2482B687-AD21-4C70-8EB3-FEF873FB1DE1}" type="sibTrans" cxnId="{2448774E-F842-48E9-974B-3B5229C145C0}">
      <dgm:prSet/>
      <dgm:spPr/>
      <dgm:t>
        <a:bodyPr/>
        <a:lstStyle/>
        <a:p>
          <a:endParaRPr lang="en-GB"/>
        </a:p>
      </dgm:t>
    </dgm:pt>
    <dgm:pt modelId="{D4DD07FB-9C74-4BDD-BCCD-0B0C805F8B33}">
      <dgm:prSet phldrT="[Text]"/>
      <dgm:spPr/>
      <dgm:t>
        <a:bodyPr/>
        <a:lstStyle/>
        <a:p>
          <a:r>
            <a:rPr lang="sr-Latn-RS" noProof="0" dirty="0" smtClean="0"/>
            <a:t>Primena domaćeg prava</a:t>
          </a:r>
          <a:endParaRPr lang="sr-Latn-RS" noProof="0" dirty="0"/>
        </a:p>
      </dgm:t>
    </dgm:pt>
    <dgm:pt modelId="{5E697569-9484-4E09-89E2-BCDCB8DBF4F1}" type="parTrans" cxnId="{C65E7FE4-E46A-4DCE-AEE2-AB192C5F7C70}">
      <dgm:prSet/>
      <dgm:spPr/>
      <dgm:t>
        <a:bodyPr/>
        <a:lstStyle/>
        <a:p>
          <a:endParaRPr lang="en-GB"/>
        </a:p>
      </dgm:t>
    </dgm:pt>
    <dgm:pt modelId="{B7182E28-E9BD-44F4-A70F-491FF5A71BDD}" type="sibTrans" cxnId="{C65E7FE4-E46A-4DCE-AEE2-AB192C5F7C70}">
      <dgm:prSet/>
      <dgm:spPr/>
      <dgm:t>
        <a:bodyPr/>
        <a:lstStyle/>
        <a:p>
          <a:endParaRPr lang="en-GB"/>
        </a:p>
      </dgm:t>
    </dgm:pt>
    <dgm:pt modelId="{E7E16D95-E60D-4691-9AB6-0DAA5368CBC0}" type="pres">
      <dgm:prSet presAssocID="{099F815F-D7C7-4692-8EC2-275E2635E161}" presName="CompostProcess" presStyleCnt="0">
        <dgm:presLayoutVars>
          <dgm:dir/>
          <dgm:resizeHandles val="exact"/>
        </dgm:presLayoutVars>
      </dgm:prSet>
      <dgm:spPr/>
    </dgm:pt>
    <dgm:pt modelId="{A2F54516-55C0-4C75-9C2C-BBDD7DD40C0E}" type="pres">
      <dgm:prSet presAssocID="{099F815F-D7C7-4692-8EC2-275E2635E161}" presName="arrow" presStyleLbl="bgShp" presStyleIdx="0" presStyleCnt="1"/>
      <dgm:spPr/>
    </dgm:pt>
    <dgm:pt modelId="{6AB407BD-03CA-4D78-81A5-E6A0CA0EA1A7}" type="pres">
      <dgm:prSet presAssocID="{099F815F-D7C7-4692-8EC2-275E2635E161}" presName="linearProcess" presStyleCnt="0"/>
      <dgm:spPr/>
    </dgm:pt>
    <dgm:pt modelId="{824B2713-2598-4860-8F45-C0BB7436738C}" type="pres">
      <dgm:prSet presAssocID="{6453E9DF-F54C-49A5-A040-316F77F21138}" presName="textNode" presStyleLbl="node1" presStyleIdx="0" presStyleCnt="3" custLinFactNeighborX="-6666">
        <dgm:presLayoutVars>
          <dgm:bulletEnabled val="1"/>
        </dgm:presLayoutVars>
      </dgm:prSet>
      <dgm:spPr/>
      <dgm:t>
        <a:bodyPr/>
        <a:lstStyle/>
        <a:p>
          <a:endParaRPr lang="en-US"/>
        </a:p>
      </dgm:t>
    </dgm:pt>
    <dgm:pt modelId="{21AB8A55-6FC1-4864-923C-9D342DF94797}" type="pres">
      <dgm:prSet presAssocID="{690421DD-C304-4A63-BF30-F292C4119497}" presName="sibTrans" presStyleCnt="0"/>
      <dgm:spPr/>
    </dgm:pt>
    <dgm:pt modelId="{8A9AFDA2-C209-4BFB-BF86-89C13E5479E7}" type="pres">
      <dgm:prSet presAssocID="{73F137A6-5821-41E4-B415-856C989C803A}" presName="textNode" presStyleLbl="node1" presStyleIdx="1" presStyleCnt="3">
        <dgm:presLayoutVars>
          <dgm:bulletEnabled val="1"/>
        </dgm:presLayoutVars>
      </dgm:prSet>
      <dgm:spPr/>
      <dgm:t>
        <a:bodyPr/>
        <a:lstStyle/>
        <a:p>
          <a:endParaRPr lang="en-US"/>
        </a:p>
      </dgm:t>
    </dgm:pt>
    <dgm:pt modelId="{CB2602AC-4D62-4A37-B2A6-B8D488C29039}" type="pres">
      <dgm:prSet presAssocID="{2482B687-AD21-4C70-8EB3-FEF873FB1DE1}" presName="sibTrans" presStyleCnt="0"/>
      <dgm:spPr/>
    </dgm:pt>
    <dgm:pt modelId="{A0B3A59F-9741-43A7-A5A6-EF652106C087}" type="pres">
      <dgm:prSet presAssocID="{D4DD07FB-9C74-4BDD-BCCD-0B0C805F8B33}" presName="textNode" presStyleLbl="node1" presStyleIdx="2" presStyleCnt="3" custLinFactNeighborX="6667" custLinFactNeighborY="1133">
        <dgm:presLayoutVars>
          <dgm:bulletEnabled val="1"/>
        </dgm:presLayoutVars>
      </dgm:prSet>
      <dgm:spPr/>
      <dgm:t>
        <a:bodyPr/>
        <a:lstStyle/>
        <a:p>
          <a:endParaRPr lang="en-US"/>
        </a:p>
      </dgm:t>
    </dgm:pt>
  </dgm:ptLst>
  <dgm:cxnLst>
    <dgm:cxn modelId="{2448774E-F842-48E9-974B-3B5229C145C0}" srcId="{099F815F-D7C7-4692-8EC2-275E2635E161}" destId="{73F137A6-5821-41E4-B415-856C989C803A}" srcOrd="1" destOrd="0" parTransId="{9C2FC2FF-6CA9-4691-9F0F-92C7656CA882}" sibTransId="{2482B687-AD21-4C70-8EB3-FEF873FB1DE1}"/>
    <dgm:cxn modelId="{AA8690EF-5068-4EDF-B65D-B7BCA116853E}" type="presOf" srcId="{73F137A6-5821-41E4-B415-856C989C803A}" destId="{8A9AFDA2-C209-4BFB-BF86-89C13E5479E7}" srcOrd="0" destOrd="0" presId="urn:microsoft.com/office/officeart/2005/8/layout/hProcess9"/>
    <dgm:cxn modelId="{1B94C451-3105-4F3B-A77A-EECF27D75FBF}" type="presOf" srcId="{6453E9DF-F54C-49A5-A040-316F77F21138}" destId="{824B2713-2598-4860-8F45-C0BB7436738C}" srcOrd="0" destOrd="0" presId="urn:microsoft.com/office/officeart/2005/8/layout/hProcess9"/>
    <dgm:cxn modelId="{A47074C3-3251-48FB-AB71-A882F36C7AF5}" type="presOf" srcId="{099F815F-D7C7-4692-8EC2-275E2635E161}" destId="{E7E16D95-E60D-4691-9AB6-0DAA5368CBC0}" srcOrd="0" destOrd="0" presId="urn:microsoft.com/office/officeart/2005/8/layout/hProcess9"/>
    <dgm:cxn modelId="{C65E7FE4-E46A-4DCE-AEE2-AB192C5F7C70}" srcId="{099F815F-D7C7-4692-8EC2-275E2635E161}" destId="{D4DD07FB-9C74-4BDD-BCCD-0B0C805F8B33}" srcOrd="2" destOrd="0" parTransId="{5E697569-9484-4E09-89E2-BCDCB8DBF4F1}" sibTransId="{B7182E28-E9BD-44F4-A70F-491FF5A71BDD}"/>
    <dgm:cxn modelId="{CA89C0F0-FE73-45E2-AA27-ED8B70604F3A}" type="presOf" srcId="{D4DD07FB-9C74-4BDD-BCCD-0B0C805F8B33}" destId="{A0B3A59F-9741-43A7-A5A6-EF652106C087}" srcOrd="0" destOrd="0" presId="urn:microsoft.com/office/officeart/2005/8/layout/hProcess9"/>
    <dgm:cxn modelId="{CA28B7BB-DBD9-4D84-A27C-D738FDFC888B}" srcId="{099F815F-D7C7-4692-8EC2-275E2635E161}" destId="{6453E9DF-F54C-49A5-A040-316F77F21138}" srcOrd="0" destOrd="0" parTransId="{3AE45FBA-4259-41EA-91FE-97B4D7394A60}" sibTransId="{690421DD-C304-4A63-BF30-F292C4119497}"/>
    <dgm:cxn modelId="{23D98DFE-35F9-4C1E-9F41-F91AF02F44A0}" type="presParOf" srcId="{E7E16D95-E60D-4691-9AB6-0DAA5368CBC0}" destId="{A2F54516-55C0-4C75-9C2C-BBDD7DD40C0E}" srcOrd="0" destOrd="0" presId="urn:microsoft.com/office/officeart/2005/8/layout/hProcess9"/>
    <dgm:cxn modelId="{CBCEFF67-BFF5-4AD1-B928-7A4C96534888}" type="presParOf" srcId="{E7E16D95-E60D-4691-9AB6-0DAA5368CBC0}" destId="{6AB407BD-03CA-4D78-81A5-E6A0CA0EA1A7}" srcOrd="1" destOrd="0" presId="urn:microsoft.com/office/officeart/2005/8/layout/hProcess9"/>
    <dgm:cxn modelId="{AFC18800-C975-444A-9A43-EF5A00A3AD25}" type="presParOf" srcId="{6AB407BD-03CA-4D78-81A5-E6A0CA0EA1A7}" destId="{824B2713-2598-4860-8F45-C0BB7436738C}" srcOrd="0" destOrd="0" presId="urn:microsoft.com/office/officeart/2005/8/layout/hProcess9"/>
    <dgm:cxn modelId="{F12FBE8B-1AB7-467E-8905-D1EEFB82C00F}" type="presParOf" srcId="{6AB407BD-03CA-4D78-81A5-E6A0CA0EA1A7}" destId="{21AB8A55-6FC1-4864-923C-9D342DF94797}" srcOrd="1" destOrd="0" presId="urn:microsoft.com/office/officeart/2005/8/layout/hProcess9"/>
    <dgm:cxn modelId="{9A8497AB-796F-44C5-A485-40B4922CDD07}" type="presParOf" srcId="{6AB407BD-03CA-4D78-81A5-E6A0CA0EA1A7}" destId="{8A9AFDA2-C209-4BFB-BF86-89C13E5479E7}" srcOrd="2" destOrd="0" presId="urn:microsoft.com/office/officeart/2005/8/layout/hProcess9"/>
    <dgm:cxn modelId="{ED944954-5CD1-4C40-8885-E17E64F79EBA}" type="presParOf" srcId="{6AB407BD-03CA-4D78-81A5-E6A0CA0EA1A7}" destId="{CB2602AC-4D62-4A37-B2A6-B8D488C29039}" srcOrd="3" destOrd="0" presId="urn:microsoft.com/office/officeart/2005/8/layout/hProcess9"/>
    <dgm:cxn modelId="{C46EDC61-1E4C-42B7-A3B1-D43F6716A118}" type="presParOf" srcId="{6AB407BD-03CA-4D78-81A5-E6A0CA0EA1A7}" destId="{A0B3A59F-9741-43A7-A5A6-EF652106C087}" srcOrd="4"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8E61202A-36DD-0240-811A-270D9611A395}">
      <dgm:prSet phldrT="[Text]" custT="1"/>
      <dgm:spPr/>
      <dgm:t>
        <a:bodyPr/>
        <a:lstStyle/>
        <a:p>
          <a:r>
            <a:rPr lang="sr-Latn-RS" sz="2800" b="1" i="0" dirty="0" smtClean="0"/>
            <a:t>Zahteve za UPP treba izvršiti u skladu sa</a:t>
          </a:r>
          <a:r>
            <a:rPr lang="en-GB" sz="2800" b="1" i="0" dirty="0" smtClean="0"/>
            <a:t>:</a:t>
          </a:r>
          <a:endParaRPr lang="en-US" sz="2800" b="1" i="0" dirty="0"/>
        </a:p>
      </dgm:t>
    </dgm:pt>
    <dgm:pt modelId="{B1168E5A-BE86-1A40-8851-D878ACC39274}" type="parTrans" cxnId="{D2DD020B-3DFC-B348-B676-6EC163FF5FEB}">
      <dgm:prSet/>
      <dgm:spPr/>
      <dgm:t>
        <a:bodyPr/>
        <a:lstStyle/>
        <a:p>
          <a:endParaRPr lang="en-US"/>
        </a:p>
      </dgm:t>
    </dgm:pt>
    <dgm:pt modelId="{8978AB35-F5FB-FF43-BA08-4C259A445311}" type="sibTrans" cxnId="{D2DD020B-3DFC-B348-B676-6EC163FF5FEB}">
      <dgm:prSet/>
      <dgm:spPr/>
      <dgm:t>
        <a:bodyPr/>
        <a:lstStyle/>
        <a:p>
          <a:endParaRPr lang="en-US"/>
        </a:p>
      </dgm:t>
    </dgm:pt>
    <dgm:pt modelId="{7029F5E8-D056-AE49-BD66-3C193010DDE8}">
      <dgm:prSet phldrT="[Text]" custT="1"/>
      <dgm:spPr/>
      <dgm:t>
        <a:bodyPr/>
        <a:lstStyle/>
        <a:p>
          <a:pPr algn="l"/>
          <a:r>
            <a:rPr lang="en-US" sz="2800" dirty="0"/>
            <a:t>a.) </a:t>
          </a:r>
          <a:r>
            <a:rPr lang="sr-Latn-RS" sz="2800" dirty="0" smtClean="0"/>
            <a:t>Zakonima Strane molilje?</a:t>
          </a:r>
          <a:endParaRPr lang="en-US" sz="2800" dirty="0"/>
        </a:p>
      </dgm:t>
    </dgm:pt>
    <dgm:pt modelId="{ACE97453-93D9-C642-95ED-D55F9984F778}" type="parTrans" cxnId="{99EB5834-3593-6644-A836-6C8D5595A820}">
      <dgm:prSet/>
      <dgm:spPr/>
      <dgm:t>
        <a:bodyPr/>
        <a:lstStyle/>
        <a:p>
          <a:endParaRPr lang="en-US"/>
        </a:p>
      </dgm:t>
    </dgm:pt>
    <dgm:pt modelId="{3346CD8C-3206-F84A-BEA2-B5492B6B7347}" type="sibTrans" cxnId="{99EB5834-3593-6644-A836-6C8D5595A820}">
      <dgm:prSet/>
      <dgm:spPr/>
      <dgm:t>
        <a:bodyPr/>
        <a:lstStyle/>
        <a:p>
          <a:endParaRPr lang="en-US"/>
        </a:p>
      </dgm:t>
    </dgm:pt>
    <dgm:pt modelId="{323950B2-6BC2-AE4B-B5B8-B2437BA58494}">
      <dgm:prSet phldrT="[Text]" custT="1"/>
      <dgm:spPr/>
      <dgm:t>
        <a:bodyPr/>
        <a:lstStyle/>
        <a:p>
          <a:r>
            <a:rPr lang="en-US" sz="2800" dirty="0"/>
            <a:t>b.) </a:t>
          </a:r>
          <a:r>
            <a:rPr lang="sr-Latn-RS" sz="2800" dirty="0" smtClean="0"/>
            <a:t>Zakonima zamoljene Strane</a:t>
          </a:r>
          <a:r>
            <a:rPr lang="en-GB" sz="2800" b="0" i="0" dirty="0" smtClean="0"/>
            <a:t>?</a:t>
          </a:r>
          <a:endParaRPr lang="en-US" sz="2800" b="0" dirty="0"/>
        </a:p>
      </dgm:t>
    </dgm:pt>
    <dgm:pt modelId="{7D9EC74E-4481-C849-9F84-FC81A57E126D}" type="parTrans" cxnId="{2E9FB024-7424-694A-AF48-3FAF0F12021E}">
      <dgm:prSet/>
      <dgm:spPr/>
      <dgm:t>
        <a:bodyPr/>
        <a:lstStyle/>
        <a:p>
          <a:endParaRPr lang="en-US"/>
        </a:p>
      </dgm:t>
    </dgm:pt>
    <dgm:pt modelId="{A9F617AB-9877-BB4B-828A-76F7E3E29AEF}" type="sibTrans" cxnId="{2E9FB024-7424-694A-AF48-3FAF0F12021E}">
      <dgm:prSet/>
      <dgm:spPr/>
      <dgm:t>
        <a:bodyPr/>
        <a:lstStyle/>
        <a:p>
          <a:endParaRPr lang="en-US"/>
        </a:p>
      </dgm:t>
    </dgm:pt>
    <dgm:pt modelId="{412DA8CB-B9E5-F44F-9FDD-EF35DF68306D}">
      <dgm:prSet phldrT="[Text]" custT="1"/>
      <dgm:spPr/>
      <dgm:t>
        <a:bodyPr/>
        <a:lstStyle/>
        <a:p>
          <a:r>
            <a:rPr lang="en-US" sz="2800" dirty="0"/>
            <a:t>c.) </a:t>
          </a:r>
          <a:r>
            <a:rPr lang="sr-Latn-RS" sz="2800" dirty="0" smtClean="0"/>
            <a:t>Zakonima obe Strane</a:t>
          </a:r>
          <a:r>
            <a:rPr lang="en-US" sz="2800" dirty="0" smtClean="0"/>
            <a:t>?</a:t>
          </a:r>
          <a:endParaRPr lang="en-US" sz="2800" dirty="0"/>
        </a:p>
      </dgm:t>
    </dgm:pt>
    <dgm:pt modelId="{7E8B7982-18DC-F246-BFD4-7B9D4C9DB2CA}" type="parTrans" cxnId="{AFD2487F-444F-4C44-A623-9AAFEB90AC49}">
      <dgm:prSet/>
      <dgm:spPr/>
      <dgm:t>
        <a:bodyPr/>
        <a:lstStyle/>
        <a:p>
          <a:endParaRPr lang="en-US"/>
        </a:p>
      </dgm:t>
    </dgm:pt>
    <dgm:pt modelId="{960A4A2E-B23E-7544-9A93-1312898E2DC4}" type="sibTrans" cxnId="{AFD2487F-444F-4C44-A623-9AAFEB90AC49}">
      <dgm:prSet/>
      <dgm:spPr/>
      <dgm:t>
        <a:bodyPr/>
        <a:lstStyle/>
        <a:p>
          <a:endParaRPr lang="en-US"/>
        </a:p>
      </dgm:t>
    </dgm:pt>
    <dgm:pt modelId="{9CA50A65-40FA-E945-A868-9E3FE840B07E}" type="pres">
      <dgm:prSet presAssocID="{3C774A1C-BB1C-4347-A758-A94A436F7244}" presName="vert0" presStyleCnt="0">
        <dgm:presLayoutVars>
          <dgm:dir/>
          <dgm:animOne val="branch"/>
          <dgm:animLvl val="lvl"/>
        </dgm:presLayoutVars>
      </dgm:prSet>
      <dgm:spPr/>
      <dgm:t>
        <a:bodyPr/>
        <a:lstStyle/>
        <a:p>
          <a:endParaRPr lang="en-US"/>
        </a:p>
      </dgm:t>
    </dgm:pt>
    <dgm:pt modelId="{D5C7DCB4-3723-4443-ADD7-DBEB1005841A}" type="pres">
      <dgm:prSet presAssocID="{8E61202A-36DD-0240-811A-270D9611A395}" presName="thickLine" presStyleLbl="alignNode1" presStyleIdx="0" presStyleCnt="1"/>
      <dgm:spPr/>
    </dgm:pt>
    <dgm:pt modelId="{9F8ADD56-4647-5947-BF4A-89820DB0503F}" type="pres">
      <dgm:prSet presAssocID="{8E61202A-36DD-0240-811A-270D9611A395}" presName="horz1" presStyleCnt="0"/>
      <dgm:spPr/>
    </dgm:pt>
    <dgm:pt modelId="{CFE00427-EDF8-324F-9A5C-A181E81A4D48}" type="pres">
      <dgm:prSet presAssocID="{8E61202A-36DD-0240-811A-270D9611A395}" presName="tx1" presStyleLbl="revTx" presStyleIdx="0" presStyleCnt="4" custScaleX="253077"/>
      <dgm:spPr/>
      <dgm:t>
        <a:bodyPr/>
        <a:lstStyle/>
        <a:p>
          <a:endParaRPr lang="en-US"/>
        </a:p>
      </dgm:t>
    </dgm:pt>
    <dgm:pt modelId="{71554259-89F3-DC41-AF38-A80F6823C6AB}" type="pres">
      <dgm:prSet presAssocID="{8E61202A-36DD-0240-811A-270D9611A395}" presName="vert1" presStyleCnt="0"/>
      <dgm:spPr/>
    </dgm:pt>
    <dgm:pt modelId="{D0431CA8-5100-6745-A242-ED330061BD73}" type="pres">
      <dgm:prSet presAssocID="{7029F5E8-D056-AE49-BD66-3C193010DDE8}" presName="vertSpace2a"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1" presStyleCnt="4"/>
      <dgm:spPr/>
      <dgm:t>
        <a:bodyPr/>
        <a:lstStyle/>
        <a:p>
          <a:endParaRPr lang="en-US"/>
        </a:p>
      </dgm:t>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0" presStyleCnt="3"/>
      <dgm:spPr/>
    </dgm:pt>
    <dgm:pt modelId="{9C715A5E-13B0-3F4D-85BD-4FA3A97839C5}" type="pres">
      <dgm:prSet presAssocID="{7029F5E8-D056-AE49-BD66-3C193010DDE8}" presName="vertSpace2b" presStyleCnt="0"/>
      <dgm:spPr/>
    </dgm:pt>
    <dgm:pt modelId="{D06F8563-21D8-9742-9655-9B668CF235AD}" type="pres">
      <dgm:prSet presAssocID="{323950B2-6BC2-AE4B-B5B8-B2437BA58494}" presName="horz2" presStyleCnt="0"/>
      <dgm:spPr/>
    </dgm:pt>
    <dgm:pt modelId="{FC6B0E8A-D5C8-BF42-A0DB-5A2B5E61A3A8}" type="pres">
      <dgm:prSet presAssocID="{323950B2-6BC2-AE4B-B5B8-B2437BA58494}" presName="horzSpace2" presStyleCnt="0"/>
      <dgm:spPr/>
    </dgm:pt>
    <dgm:pt modelId="{D6847470-F054-2943-A634-F983FF0A0122}" type="pres">
      <dgm:prSet presAssocID="{323950B2-6BC2-AE4B-B5B8-B2437BA58494}" presName="tx2" presStyleLbl="revTx" presStyleIdx="2" presStyleCnt="4"/>
      <dgm:spPr/>
      <dgm:t>
        <a:bodyPr/>
        <a:lstStyle/>
        <a:p>
          <a:endParaRPr lang="en-US"/>
        </a:p>
      </dgm:t>
    </dgm:pt>
    <dgm:pt modelId="{93837557-E77B-4749-A0F8-1876E8CD33B9}" type="pres">
      <dgm:prSet presAssocID="{323950B2-6BC2-AE4B-B5B8-B2437BA58494}" presName="vert2" presStyleCnt="0"/>
      <dgm:spPr/>
    </dgm:pt>
    <dgm:pt modelId="{5B901F7D-EE59-304E-B86D-F0C8CC3A841B}" type="pres">
      <dgm:prSet presAssocID="{323950B2-6BC2-AE4B-B5B8-B2437BA58494}" presName="thinLine2b" presStyleLbl="callout" presStyleIdx="1" presStyleCnt="3"/>
      <dgm:spPr/>
    </dgm:pt>
    <dgm:pt modelId="{3A7A15FE-03D5-7B4E-BE07-5A9A9318E5F4}" type="pres">
      <dgm:prSet presAssocID="{323950B2-6BC2-AE4B-B5B8-B2437BA58494}" presName="vertSpace2b" presStyleCnt="0"/>
      <dgm:spPr/>
    </dgm:pt>
    <dgm:pt modelId="{A4B3FD2E-63E5-E445-B87B-210177B3706B}" type="pres">
      <dgm:prSet presAssocID="{412DA8CB-B9E5-F44F-9FDD-EF35DF68306D}" presName="horz2" presStyleCnt="0"/>
      <dgm:spPr/>
    </dgm:pt>
    <dgm:pt modelId="{B4FE7B28-4407-5045-AAC1-7786FB86FE88}" type="pres">
      <dgm:prSet presAssocID="{412DA8CB-B9E5-F44F-9FDD-EF35DF68306D}" presName="horzSpace2" presStyleCnt="0"/>
      <dgm:spPr/>
    </dgm:pt>
    <dgm:pt modelId="{B9E57DF2-F223-F848-B6AB-FEB0F6FB4076}" type="pres">
      <dgm:prSet presAssocID="{412DA8CB-B9E5-F44F-9FDD-EF35DF68306D}" presName="tx2" presStyleLbl="revTx" presStyleIdx="3" presStyleCnt="4"/>
      <dgm:spPr/>
      <dgm:t>
        <a:bodyPr/>
        <a:lstStyle/>
        <a:p>
          <a:endParaRPr lang="en-US"/>
        </a:p>
      </dgm:t>
    </dgm:pt>
    <dgm:pt modelId="{84017E13-6661-1647-9DB1-F43BB49DC0FD}" type="pres">
      <dgm:prSet presAssocID="{412DA8CB-B9E5-F44F-9FDD-EF35DF68306D}" presName="vert2" presStyleCnt="0"/>
      <dgm:spPr/>
    </dgm:pt>
    <dgm:pt modelId="{1E88F2A9-FC8F-2A4F-ABF4-2C5837CA76E5}" type="pres">
      <dgm:prSet presAssocID="{412DA8CB-B9E5-F44F-9FDD-EF35DF68306D}" presName="thinLine2b" presStyleLbl="callout" presStyleIdx="2" presStyleCnt="3"/>
      <dgm:spPr/>
    </dgm:pt>
    <dgm:pt modelId="{02B19E4E-8333-4B4F-AA1E-19B5E7CAD48B}" type="pres">
      <dgm:prSet presAssocID="{412DA8CB-B9E5-F44F-9FDD-EF35DF68306D}" presName="vertSpace2b" presStyleCnt="0"/>
      <dgm:spPr/>
    </dgm:pt>
  </dgm:ptLst>
  <dgm:cxnLst>
    <dgm:cxn modelId="{797E83DF-D7B0-A04A-90A7-428F119E43A8}" type="presOf" srcId="{8E61202A-36DD-0240-811A-270D9611A395}" destId="{CFE00427-EDF8-324F-9A5C-A181E81A4D48}" srcOrd="0" destOrd="0" presId="urn:microsoft.com/office/officeart/2008/layout/LinedList"/>
    <dgm:cxn modelId="{84510C55-401A-B84B-B242-E565DB29F691}" type="presOf" srcId="{323950B2-6BC2-AE4B-B5B8-B2437BA58494}" destId="{D6847470-F054-2943-A634-F983FF0A0122}" srcOrd="0" destOrd="0" presId="urn:microsoft.com/office/officeart/2008/layout/LinedList"/>
    <dgm:cxn modelId="{B7396B30-5537-DB48-BB49-F8121197A4DF}" type="presOf" srcId="{3C774A1C-BB1C-4347-A758-A94A436F7244}" destId="{9CA50A65-40FA-E945-A868-9E3FE840B07E}" srcOrd="0" destOrd="0" presId="urn:microsoft.com/office/officeart/2008/layout/LinedList"/>
    <dgm:cxn modelId="{E42CFA93-E9F6-A445-8E93-048104D9A8A0}" type="presOf" srcId="{412DA8CB-B9E5-F44F-9FDD-EF35DF68306D}" destId="{B9E57DF2-F223-F848-B6AB-FEB0F6FB4076}" srcOrd="0" destOrd="0" presId="urn:microsoft.com/office/officeart/2008/layout/LinedList"/>
    <dgm:cxn modelId="{4DAC53F3-3AC5-2A4F-8860-05DE12816360}" type="presOf" srcId="{7029F5E8-D056-AE49-BD66-3C193010DDE8}" destId="{5D9EDF3F-7B20-8E47-A431-F9F24450F874}" srcOrd="0" destOrd="0" presId="urn:microsoft.com/office/officeart/2008/layout/LinedList"/>
    <dgm:cxn modelId="{99EB5834-3593-6644-A836-6C8D5595A820}" srcId="{8E61202A-36DD-0240-811A-270D9611A395}" destId="{7029F5E8-D056-AE49-BD66-3C193010DDE8}" srcOrd="0" destOrd="0" parTransId="{ACE97453-93D9-C642-95ED-D55F9984F778}" sibTransId="{3346CD8C-3206-F84A-BEA2-B5492B6B7347}"/>
    <dgm:cxn modelId="{AFD2487F-444F-4C44-A623-9AAFEB90AC49}" srcId="{8E61202A-36DD-0240-811A-270D9611A395}" destId="{412DA8CB-B9E5-F44F-9FDD-EF35DF68306D}" srcOrd="2" destOrd="0" parTransId="{7E8B7982-18DC-F246-BFD4-7B9D4C9DB2CA}" sibTransId="{960A4A2E-B23E-7544-9A93-1312898E2DC4}"/>
    <dgm:cxn modelId="{D2DD020B-3DFC-B348-B676-6EC163FF5FEB}" srcId="{3C774A1C-BB1C-4347-A758-A94A436F7244}" destId="{8E61202A-36DD-0240-811A-270D9611A395}" srcOrd="0" destOrd="0" parTransId="{B1168E5A-BE86-1A40-8851-D878ACC39274}" sibTransId="{8978AB35-F5FB-FF43-BA08-4C259A445311}"/>
    <dgm:cxn modelId="{2E9FB024-7424-694A-AF48-3FAF0F12021E}" srcId="{8E61202A-36DD-0240-811A-270D9611A395}" destId="{323950B2-6BC2-AE4B-B5B8-B2437BA58494}" srcOrd="1" destOrd="0" parTransId="{7D9EC74E-4481-C849-9F84-FC81A57E126D}" sibTransId="{A9F617AB-9877-BB4B-828A-76F7E3E29AEF}"/>
    <dgm:cxn modelId="{0B5E7DED-E6E7-5C45-AC57-7E95F03E4540}" type="presParOf" srcId="{9CA50A65-40FA-E945-A868-9E3FE840B07E}" destId="{D5C7DCB4-3723-4443-ADD7-DBEB1005841A}" srcOrd="0" destOrd="0" presId="urn:microsoft.com/office/officeart/2008/layout/LinedList"/>
    <dgm:cxn modelId="{851345BC-963D-2748-B4D3-2E5A6571284B}" type="presParOf" srcId="{9CA50A65-40FA-E945-A868-9E3FE840B07E}" destId="{9F8ADD56-4647-5947-BF4A-89820DB0503F}" srcOrd="1" destOrd="0" presId="urn:microsoft.com/office/officeart/2008/layout/LinedList"/>
    <dgm:cxn modelId="{1B5DD6A5-4950-6347-AC6B-C7C40E59DEEC}" type="presParOf" srcId="{9F8ADD56-4647-5947-BF4A-89820DB0503F}" destId="{CFE00427-EDF8-324F-9A5C-A181E81A4D48}" srcOrd="0" destOrd="0" presId="urn:microsoft.com/office/officeart/2008/layout/LinedList"/>
    <dgm:cxn modelId="{219D8055-F2F8-2240-9C7F-FD1EE3387B56}" type="presParOf" srcId="{9F8ADD56-4647-5947-BF4A-89820DB0503F}" destId="{71554259-89F3-DC41-AF38-A80F6823C6AB}" srcOrd="1" destOrd="0" presId="urn:microsoft.com/office/officeart/2008/layout/LinedList"/>
    <dgm:cxn modelId="{76A1619F-126A-0A4E-BD71-BAFA130B537A}" type="presParOf" srcId="{71554259-89F3-DC41-AF38-A80F6823C6AB}" destId="{D0431CA8-5100-6745-A242-ED330061BD73}" srcOrd="0" destOrd="0" presId="urn:microsoft.com/office/officeart/2008/layout/LinedList"/>
    <dgm:cxn modelId="{47312413-8F92-BF41-9AB6-1863E189EE16}" type="presParOf" srcId="{71554259-89F3-DC41-AF38-A80F6823C6AB}" destId="{FE55CC5A-C0EF-DF45-AF1E-C9A5EF0E713C}" srcOrd="1" destOrd="0" presId="urn:microsoft.com/office/officeart/2008/layout/LinedList"/>
    <dgm:cxn modelId="{B27CAB73-BFFC-E841-BB8F-91E448CC3DDC}" type="presParOf" srcId="{FE55CC5A-C0EF-DF45-AF1E-C9A5EF0E713C}" destId="{D79F8CF2-80EE-C747-9C26-26414E55692C}" srcOrd="0" destOrd="0" presId="urn:microsoft.com/office/officeart/2008/layout/LinedList"/>
    <dgm:cxn modelId="{12375E5A-B2FF-184C-B5B0-CB55A596F796}" type="presParOf" srcId="{FE55CC5A-C0EF-DF45-AF1E-C9A5EF0E713C}" destId="{5D9EDF3F-7B20-8E47-A431-F9F24450F874}" srcOrd="1" destOrd="0" presId="urn:microsoft.com/office/officeart/2008/layout/LinedList"/>
    <dgm:cxn modelId="{0B8EA39F-45D5-6D49-B1AE-A7E84D3506EF}" type="presParOf" srcId="{FE55CC5A-C0EF-DF45-AF1E-C9A5EF0E713C}" destId="{EB933D24-ABB6-0C44-A5A7-05F1CB99F1EB}" srcOrd="2" destOrd="0" presId="urn:microsoft.com/office/officeart/2008/layout/LinedList"/>
    <dgm:cxn modelId="{61095020-5250-E749-9DAE-23B38479887F}" type="presParOf" srcId="{71554259-89F3-DC41-AF38-A80F6823C6AB}" destId="{EB798B99-5590-864A-A2C1-F553D99D3FAA}" srcOrd="2" destOrd="0" presId="urn:microsoft.com/office/officeart/2008/layout/LinedList"/>
    <dgm:cxn modelId="{63076DEF-D233-D14D-8968-479E65720310}" type="presParOf" srcId="{71554259-89F3-DC41-AF38-A80F6823C6AB}" destId="{9C715A5E-13B0-3F4D-85BD-4FA3A97839C5}" srcOrd="3" destOrd="0" presId="urn:microsoft.com/office/officeart/2008/layout/LinedList"/>
    <dgm:cxn modelId="{F510A3A4-236B-CB4D-A5E8-9023C3F0BE11}" type="presParOf" srcId="{71554259-89F3-DC41-AF38-A80F6823C6AB}" destId="{D06F8563-21D8-9742-9655-9B668CF235AD}" srcOrd="4" destOrd="0" presId="urn:microsoft.com/office/officeart/2008/layout/LinedList"/>
    <dgm:cxn modelId="{16DAFC8A-F1F5-1641-8707-1CE88017FB01}" type="presParOf" srcId="{D06F8563-21D8-9742-9655-9B668CF235AD}" destId="{FC6B0E8A-D5C8-BF42-A0DB-5A2B5E61A3A8}" srcOrd="0" destOrd="0" presId="urn:microsoft.com/office/officeart/2008/layout/LinedList"/>
    <dgm:cxn modelId="{8F33C239-57B9-B445-B38B-FF410079A24B}" type="presParOf" srcId="{D06F8563-21D8-9742-9655-9B668CF235AD}" destId="{D6847470-F054-2943-A634-F983FF0A0122}" srcOrd="1" destOrd="0" presId="urn:microsoft.com/office/officeart/2008/layout/LinedList"/>
    <dgm:cxn modelId="{23C27123-2EAB-2B43-9B0D-2A7AC6298857}" type="presParOf" srcId="{D06F8563-21D8-9742-9655-9B668CF235AD}" destId="{93837557-E77B-4749-A0F8-1876E8CD33B9}" srcOrd="2" destOrd="0" presId="urn:microsoft.com/office/officeart/2008/layout/LinedList"/>
    <dgm:cxn modelId="{D6C3D364-3FB9-8B43-90CA-317CC2DDC326}" type="presParOf" srcId="{71554259-89F3-DC41-AF38-A80F6823C6AB}" destId="{5B901F7D-EE59-304E-B86D-F0C8CC3A841B}" srcOrd="5" destOrd="0" presId="urn:microsoft.com/office/officeart/2008/layout/LinedList"/>
    <dgm:cxn modelId="{11E18F95-DF79-BE4F-8BB1-A35E7C4ED493}" type="presParOf" srcId="{71554259-89F3-DC41-AF38-A80F6823C6AB}" destId="{3A7A15FE-03D5-7B4E-BE07-5A9A9318E5F4}" srcOrd="6" destOrd="0" presId="urn:microsoft.com/office/officeart/2008/layout/LinedList"/>
    <dgm:cxn modelId="{C2E47F5A-39F7-DF43-BE84-E18F61610EDB}" type="presParOf" srcId="{71554259-89F3-DC41-AF38-A80F6823C6AB}" destId="{A4B3FD2E-63E5-E445-B87B-210177B3706B}" srcOrd="7" destOrd="0" presId="urn:microsoft.com/office/officeart/2008/layout/LinedList"/>
    <dgm:cxn modelId="{B8F39B2C-0931-F444-8A8B-87C644B7E636}" type="presParOf" srcId="{A4B3FD2E-63E5-E445-B87B-210177B3706B}" destId="{B4FE7B28-4407-5045-AAC1-7786FB86FE88}" srcOrd="0" destOrd="0" presId="urn:microsoft.com/office/officeart/2008/layout/LinedList"/>
    <dgm:cxn modelId="{3DD6F65C-559F-F743-B728-B6EFA10684B7}" type="presParOf" srcId="{A4B3FD2E-63E5-E445-B87B-210177B3706B}" destId="{B9E57DF2-F223-F848-B6AB-FEB0F6FB4076}" srcOrd="1" destOrd="0" presId="urn:microsoft.com/office/officeart/2008/layout/LinedList"/>
    <dgm:cxn modelId="{BCA53905-0B18-F840-B913-B3EBE6071D86}" type="presParOf" srcId="{A4B3FD2E-63E5-E445-B87B-210177B3706B}" destId="{84017E13-6661-1647-9DB1-F43BB49DC0FD}" srcOrd="2" destOrd="0" presId="urn:microsoft.com/office/officeart/2008/layout/LinedList"/>
    <dgm:cxn modelId="{7E60B3BA-3552-3844-A53B-D12C6CE5EB6A}" type="presParOf" srcId="{71554259-89F3-DC41-AF38-A80F6823C6AB}" destId="{1E88F2A9-FC8F-2A4F-ABF4-2C5837CA76E5}" srcOrd="8" destOrd="0" presId="urn:microsoft.com/office/officeart/2008/layout/LinedList"/>
    <dgm:cxn modelId="{36F882B9-374E-704C-A5A8-4D4EB195D1D4}" type="presParOf" srcId="{71554259-89F3-DC41-AF38-A80F6823C6AB}" destId="{02B19E4E-8333-4B4F-AA1E-19B5E7CAD48B}" srcOrd="9"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8E61202A-36DD-0240-811A-270D9611A395}">
      <dgm:prSet phldrT="[Text]" custT="1"/>
      <dgm:spPr/>
      <dgm:t>
        <a:bodyPr/>
        <a:lstStyle/>
        <a:p>
          <a:r>
            <a:rPr lang="sr-Latn-RS" sz="2800" b="1" i="0" dirty="0" smtClean="0"/>
            <a:t>Elektronsko dostavljanje zahteva za UPP treba da bude</a:t>
          </a:r>
          <a:r>
            <a:rPr lang="en-GB" sz="2800" b="1" i="0" dirty="0" smtClean="0"/>
            <a:t>:</a:t>
          </a:r>
          <a:endParaRPr lang="en-US" sz="2800" b="1" i="0" dirty="0"/>
        </a:p>
      </dgm:t>
    </dgm:pt>
    <dgm:pt modelId="{B1168E5A-BE86-1A40-8851-D878ACC39274}" type="parTrans" cxnId="{D2DD020B-3DFC-B348-B676-6EC163FF5FEB}">
      <dgm:prSet/>
      <dgm:spPr/>
      <dgm:t>
        <a:bodyPr/>
        <a:lstStyle/>
        <a:p>
          <a:endParaRPr lang="en-US"/>
        </a:p>
      </dgm:t>
    </dgm:pt>
    <dgm:pt modelId="{8978AB35-F5FB-FF43-BA08-4C259A445311}" type="sibTrans" cxnId="{D2DD020B-3DFC-B348-B676-6EC163FF5FEB}">
      <dgm:prSet/>
      <dgm:spPr/>
      <dgm:t>
        <a:bodyPr/>
        <a:lstStyle/>
        <a:p>
          <a:endParaRPr lang="en-US"/>
        </a:p>
      </dgm:t>
    </dgm:pt>
    <dgm:pt modelId="{7029F5E8-D056-AE49-BD66-3C193010DDE8}">
      <dgm:prSet phldrT="[Text]" custT="1"/>
      <dgm:spPr/>
      <dgm:t>
        <a:bodyPr/>
        <a:lstStyle/>
        <a:p>
          <a:pPr algn="l"/>
          <a:r>
            <a:rPr lang="en-US" sz="2800" dirty="0"/>
            <a:t>a.) </a:t>
          </a:r>
          <a:r>
            <a:rPr lang="sr-Latn-RS" sz="2800" dirty="0" smtClean="0"/>
            <a:t>Dozvoljeno</a:t>
          </a:r>
          <a:r>
            <a:rPr lang="en-US" sz="2800" dirty="0" smtClean="0"/>
            <a:t>?</a:t>
          </a:r>
          <a:endParaRPr lang="en-US" sz="2800" dirty="0"/>
        </a:p>
      </dgm:t>
    </dgm:pt>
    <dgm:pt modelId="{ACE97453-93D9-C642-95ED-D55F9984F778}" type="parTrans" cxnId="{99EB5834-3593-6644-A836-6C8D5595A820}">
      <dgm:prSet/>
      <dgm:spPr/>
      <dgm:t>
        <a:bodyPr/>
        <a:lstStyle/>
        <a:p>
          <a:endParaRPr lang="en-US"/>
        </a:p>
      </dgm:t>
    </dgm:pt>
    <dgm:pt modelId="{3346CD8C-3206-F84A-BEA2-B5492B6B7347}" type="sibTrans" cxnId="{99EB5834-3593-6644-A836-6C8D5595A820}">
      <dgm:prSet/>
      <dgm:spPr/>
      <dgm:t>
        <a:bodyPr/>
        <a:lstStyle/>
        <a:p>
          <a:endParaRPr lang="en-US"/>
        </a:p>
      </dgm:t>
    </dgm:pt>
    <dgm:pt modelId="{323950B2-6BC2-AE4B-B5B8-B2437BA58494}">
      <dgm:prSet phldrT="[Text]" custT="1"/>
      <dgm:spPr/>
      <dgm:t>
        <a:bodyPr/>
        <a:lstStyle/>
        <a:p>
          <a:r>
            <a:rPr lang="en-US" sz="2800" dirty="0"/>
            <a:t>b.) </a:t>
          </a:r>
          <a:r>
            <a:rPr lang="sr-Latn-RS" sz="2800" dirty="0" smtClean="0"/>
            <a:t>Zabranjeno</a:t>
          </a:r>
          <a:r>
            <a:rPr lang="en-GB" sz="2800" b="0" i="0" dirty="0" smtClean="0"/>
            <a:t>?</a:t>
          </a:r>
          <a:endParaRPr lang="en-US" sz="2800" b="0" dirty="0"/>
        </a:p>
      </dgm:t>
    </dgm:pt>
    <dgm:pt modelId="{7D9EC74E-4481-C849-9F84-FC81A57E126D}" type="parTrans" cxnId="{2E9FB024-7424-694A-AF48-3FAF0F12021E}">
      <dgm:prSet/>
      <dgm:spPr/>
      <dgm:t>
        <a:bodyPr/>
        <a:lstStyle/>
        <a:p>
          <a:endParaRPr lang="en-US"/>
        </a:p>
      </dgm:t>
    </dgm:pt>
    <dgm:pt modelId="{A9F617AB-9877-BB4B-828A-76F7E3E29AEF}" type="sibTrans" cxnId="{2E9FB024-7424-694A-AF48-3FAF0F12021E}">
      <dgm:prSet/>
      <dgm:spPr/>
      <dgm:t>
        <a:bodyPr/>
        <a:lstStyle/>
        <a:p>
          <a:endParaRPr lang="en-US"/>
        </a:p>
      </dgm:t>
    </dgm:pt>
    <dgm:pt modelId="{412DA8CB-B9E5-F44F-9FDD-EF35DF68306D}">
      <dgm:prSet phldrT="[Text]" custT="1"/>
      <dgm:spPr/>
      <dgm:t>
        <a:bodyPr/>
        <a:lstStyle/>
        <a:p>
          <a:r>
            <a:rPr lang="en-US" sz="2800" dirty="0"/>
            <a:t>c.) </a:t>
          </a:r>
          <a:r>
            <a:rPr lang="sr-Latn-RS" sz="2800" dirty="0" smtClean="0"/>
            <a:t>Nije utvrđeno</a:t>
          </a:r>
          <a:r>
            <a:rPr lang="en-US" sz="2800" dirty="0" smtClean="0"/>
            <a:t>?</a:t>
          </a:r>
          <a:endParaRPr lang="en-US" sz="2800" dirty="0"/>
        </a:p>
      </dgm:t>
    </dgm:pt>
    <dgm:pt modelId="{7E8B7982-18DC-F246-BFD4-7B9D4C9DB2CA}" type="parTrans" cxnId="{AFD2487F-444F-4C44-A623-9AAFEB90AC49}">
      <dgm:prSet/>
      <dgm:spPr/>
      <dgm:t>
        <a:bodyPr/>
        <a:lstStyle/>
        <a:p>
          <a:endParaRPr lang="en-US"/>
        </a:p>
      </dgm:t>
    </dgm:pt>
    <dgm:pt modelId="{960A4A2E-B23E-7544-9A93-1312898E2DC4}" type="sibTrans" cxnId="{AFD2487F-444F-4C44-A623-9AAFEB90AC49}">
      <dgm:prSet/>
      <dgm:spPr/>
      <dgm:t>
        <a:bodyPr/>
        <a:lstStyle/>
        <a:p>
          <a:endParaRPr lang="en-US"/>
        </a:p>
      </dgm:t>
    </dgm:pt>
    <dgm:pt modelId="{9CA50A65-40FA-E945-A868-9E3FE840B07E}" type="pres">
      <dgm:prSet presAssocID="{3C774A1C-BB1C-4347-A758-A94A436F7244}" presName="vert0" presStyleCnt="0">
        <dgm:presLayoutVars>
          <dgm:dir/>
          <dgm:animOne val="branch"/>
          <dgm:animLvl val="lvl"/>
        </dgm:presLayoutVars>
      </dgm:prSet>
      <dgm:spPr/>
      <dgm:t>
        <a:bodyPr/>
        <a:lstStyle/>
        <a:p>
          <a:endParaRPr lang="en-US"/>
        </a:p>
      </dgm:t>
    </dgm:pt>
    <dgm:pt modelId="{D5C7DCB4-3723-4443-ADD7-DBEB1005841A}" type="pres">
      <dgm:prSet presAssocID="{8E61202A-36DD-0240-811A-270D9611A395}" presName="thickLine" presStyleLbl="alignNode1" presStyleIdx="0" presStyleCnt="1"/>
      <dgm:spPr/>
    </dgm:pt>
    <dgm:pt modelId="{9F8ADD56-4647-5947-BF4A-89820DB0503F}" type="pres">
      <dgm:prSet presAssocID="{8E61202A-36DD-0240-811A-270D9611A395}" presName="horz1" presStyleCnt="0"/>
      <dgm:spPr/>
    </dgm:pt>
    <dgm:pt modelId="{CFE00427-EDF8-324F-9A5C-A181E81A4D48}" type="pres">
      <dgm:prSet presAssocID="{8E61202A-36DD-0240-811A-270D9611A395}" presName="tx1" presStyleLbl="revTx" presStyleIdx="0" presStyleCnt="4" custScaleX="253077"/>
      <dgm:spPr/>
      <dgm:t>
        <a:bodyPr/>
        <a:lstStyle/>
        <a:p>
          <a:endParaRPr lang="en-US"/>
        </a:p>
      </dgm:t>
    </dgm:pt>
    <dgm:pt modelId="{71554259-89F3-DC41-AF38-A80F6823C6AB}" type="pres">
      <dgm:prSet presAssocID="{8E61202A-36DD-0240-811A-270D9611A395}" presName="vert1" presStyleCnt="0"/>
      <dgm:spPr/>
    </dgm:pt>
    <dgm:pt modelId="{D0431CA8-5100-6745-A242-ED330061BD73}" type="pres">
      <dgm:prSet presAssocID="{7029F5E8-D056-AE49-BD66-3C193010DDE8}" presName="vertSpace2a"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1" presStyleCnt="4"/>
      <dgm:spPr/>
      <dgm:t>
        <a:bodyPr/>
        <a:lstStyle/>
        <a:p>
          <a:endParaRPr lang="en-US"/>
        </a:p>
      </dgm:t>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0" presStyleCnt="3"/>
      <dgm:spPr/>
    </dgm:pt>
    <dgm:pt modelId="{9C715A5E-13B0-3F4D-85BD-4FA3A97839C5}" type="pres">
      <dgm:prSet presAssocID="{7029F5E8-D056-AE49-BD66-3C193010DDE8}" presName="vertSpace2b" presStyleCnt="0"/>
      <dgm:spPr/>
    </dgm:pt>
    <dgm:pt modelId="{D06F8563-21D8-9742-9655-9B668CF235AD}" type="pres">
      <dgm:prSet presAssocID="{323950B2-6BC2-AE4B-B5B8-B2437BA58494}" presName="horz2" presStyleCnt="0"/>
      <dgm:spPr/>
    </dgm:pt>
    <dgm:pt modelId="{FC6B0E8A-D5C8-BF42-A0DB-5A2B5E61A3A8}" type="pres">
      <dgm:prSet presAssocID="{323950B2-6BC2-AE4B-B5B8-B2437BA58494}" presName="horzSpace2" presStyleCnt="0"/>
      <dgm:spPr/>
    </dgm:pt>
    <dgm:pt modelId="{D6847470-F054-2943-A634-F983FF0A0122}" type="pres">
      <dgm:prSet presAssocID="{323950B2-6BC2-AE4B-B5B8-B2437BA58494}" presName="tx2" presStyleLbl="revTx" presStyleIdx="2" presStyleCnt="4"/>
      <dgm:spPr/>
      <dgm:t>
        <a:bodyPr/>
        <a:lstStyle/>
        <a:p>
          <a:endParaRPr lang="en-US"/>
        </a:p>
      </dgm:t>
    </dgm:pt>
    <dgm:pt modelId="{93837557-E77B-4749-A0F8-1876E8CD33B9}" type="pres">
      <dgm:prSet presAssocID="{323950B2-6BC2-AE4B-B5B8-B2437BA58494}" presName="vert2" presStyleCnt="0"/>
      <dgm:spPr/>
    </dgm:pt>
    <dgm:pt modelId="{5B901F7D-EE59-304E-B86D-F0C8CC3A841B}" type="pres">
      <dgm:prSet presAssocID="{323950B2-6BC2-AE4B-B5B8-B2437BA58494}" presName="thinLine2b" presStyleLbl="callout" presStyleIdx="1" presStyleCnt="3"/>
      <dgm:spPr/>
    </dgm:pt>
    <dgm:pt modelId="{3A7A15FE-03D5-7B4E-BE07-5A9A9318E5F4}" type="pres">
      <dgm:prSet presAssocID="{323950B2-6BC2-AE4B-B5B8-B2437BA58494}" presName="vertSpace2b" presStyleCnt="0"/>
      <dgm:spPr/>
    </dgm:pt>
    <dgm:pt modelId="{A4B3FD2E-63E5-E445-B87B-210177B3706B}" type="pres">
      <dgm:prSet presAssocID="{412DA8CB-B9E5-F44F-9FDD-EF35DF68306D}" presName="horz2" presStyleCnt="0"/>
      <dgm:spPr/>
    </dgm:pt>
    <dgm:pt modelId="{B4FE7B28-4407-5045-AAC1-7786FB86FE88}" type="pres">
      <dgm:prSet presAssocID="{412DA8CB-B9E5-F44F-9FDD-EF35DF68306D}" presName="horzSpace2" presStyleCnt="0"/>
      <dgm:spPr/>
    </dgm:pt>
    <dgm:pt modelId="{B9E57DF2-F223-F848-B6AB-FEB0F6FB4076}" type="pres">
      <dgm:prSet presAssocID="{412DA8CB-B9E5-F44F-9FDD-EF35DF68306D}" presName="tx2" presStyleLbl="revTx" presStyleIdx="3" presStyleCnt="4"/>
      <dgm:spPr/>
      <dgm:t>
        <a:bodyPr/>
        <a:lstStyle/>
        <a:p>
          <a:endParaRPr lang="en-US"/>
        </a:p>
      </dgm:t>
    </dgm:pt>
    <dgm:pt modelId="{84017E13-6661-1647-9DB1-F43BB49DC0FD}" type="pres">
      <dgm:prSet presAssocID="{412DA8CB-B9E5-F44F-9FDD-EF35DF68306D}" presName="vert2" presStyleCnt="0"/>
      <dgm:spPr/>
    </dgm:pt>
    <dgm:pt modelId="{1E88F2A9-FC8F-2A4F-ABF4-2C5837CA76E5}" type="pres">
      <dgm:prSet presAssocID="{412DA8CB-B9E5-F44F-9FDD-EF35DF68306D}" presName="thinLine2b" presStyleLbl="callout" presStyleIdx="2" presStyleCnt="3"/>
      <dgm:spPr/>
    </dgm:pt>
    <dgm:pt modelId="{02B19E4E-8333-4B4F-AA1E-19B5E7CAD48B}" type="pres">
      <dgm:prSet presAssocID="{412DA8CB-B9E5-F44F-9FDD-EF35DF68306D}" presName="vertSpace2b" presStyleCnt="0"/>
      <dgm:spPr/>
    </dgm:pt>
  </dgm:ptLst>
  <dgm:cxnLst>
    <dgm:cxn modelId="{797E83DF-D7B0-A04A-90A7-428F119E43A8}" type="presOf" srcId="{8E61202A-36DD-0240-811A-270D9611A395}" destId="{CFE00427-EDF8-324F-9A5C-A181E81A4D48}" srcOrd="0" destOrd="0" presId="urn:microsoft.com/office/officeart/2008/layout/LinedList"/>
    <dgm:cxn modelId="{84510C55-401A-B84B-B242-E565DB29F691}" type="presOf" srcId="{323950B2-6BC2-AE4B-B5B8-B2437BA58494}" destId="{D6847470-F054-2943-A634-F983FF0A0122}" srcOrd="0" destOrd="0" presId="urn:microsoft.com/office/officeart/2008/layout/LinedList"/>
    <dgm:cxn modelId="{B7396B30-5537-DB48-BB49-F8121197A4DF}" type="presOf" srcId="{3C774A1C-BB1C-4347-A758-A94A436F7244}" destId="{9CA50A65-40FA-E945-A868-9E3FE840B07E}" srcOrd="0" destOrd="0" presId="urn:microsoft.com/office/officeart/2008/layout/LinedList"/>
    <dgm:cxn modelId="{E42CFA93-E9F6-A445-8E93-048104D9A8A0}" type="presOf" srcId="{412DA8CB-B9E5-F44F-9FDD-EF35DF68306D}" destId="{B9E57DF2-F223-F848-B6AB-FEB0F6FB4076}" srcOrd="0" destOrd="0" presId="urn:microsoft.com/office/officeart/2008/layout/LinedList"/>
    <dgm:cxn modelId="{4DAC53F3-3AC5-2A4F-8860-05DE12816360}" type="presOf" srcId="{7029F5E8-D056-AE49-BD66-3C193010DDE8}" destId="{5D9EDF3F-7B20-8E47-A431-F9F24450F874}" srcOrd="0" destOrd="0" presId="urn:microsoft.com/office/officeart/2008/layout/LinedList"/>
    <dgm:cxn modelId="{99EB5834-3593-6644-A836-6C8D5595A820}" srcId="{8E61202A-36DD-0240-811A-270D9611A395}" destId="{7029F5E8-D056-AE49-BD66-3C193010DDE8}" srcOrd="0" destOrd="0" parTransId="{ACE97453-93D9-C642-95ED-D55F9984F778}" sibTransId="{3346CD8C-3206-F84A-BEA2-B5492B6B7347}"/>
    <dgm:cxn modelId="{AFD2487F-444F-4C44-A623-9AAFEB90AC49}" srcId="{8E61202A-36DD-0240-811A-270D9611A395}" destId="{412DA8CB-B9E5-F44F-9FDD-EF35DF68306D}" srcOrd="2" destOrd="0" parTransId="{7E8B7982-18DC-F246-BFD4-7B9D4C9DB2CA}" sibTransId="{960A4A2E-B23E-7544-9A93-1312898E2DC4}"/>
    <dgm:cxn modelId="{D2DD020B-3DFC-B348-B676-6EC163FF5FEB}" srcId="{3C774A1C-BB1C-4347-A758-A94A436F7244}" destId="{8E61202A-36DD-0240-811A-270D9611A395}" srcOrd="0" destOrd="0" parTransId="{B1168E5A-BE86-1A40-8851-D878ACC39274}" sibTransId="{8978AB35-F5FB-FF43-BA08-4C259A445311}"/>
    <dgm:cxn modelId="{2E9FB024-7424-694A-AF48-3FAF0F12021E}" srcId="{8E61202A-36DD-0240-811A-270D9611A395}" destId="{323950B2-6BC2-AE4B-B5B8-B2437BA58494}" srcOrd="1" destOrd="0" parTransId="{7D9EC74E-4481-C849-9F84-FC81A57E126D}" sibTransId="{A9F617AB-9877-BB4B-828A-76F7E3E29AEF}"/>
    <dgm:cxn modelId="{0B5E7DED-E6E7-5C45-AC57-7E95F03E4540}" type="presParOf" srcId="{9CA50A65-40FA-E945-A868-9E3FE840B07E}" destId="{D5C7DCB4-3723-4443-ADD7-DBEB1005841A}" srcOrd="0" destOrd="0" presId="urn:microsoft.com/office/officeart/2008/layout/LinedList"/>
    <dgm:cxn modelId="{851345BC-963D-2748-B4D3-2E5A6571284B}" type="presParOf" srcId="{9CA50A65-40FA-E945-A868-9E3FE840B07E}" destId="{9F8ADD56-4647-5947-BF4A-89820DB0503F}" srcOrd="1" destOrd="0" presId="urn:microsoft.com/office/officeart/2008/layout/LinedList"/>
    <dgm:cxn modelId="{1B5DD6A5-4950-6347-AC6B-C7C40E59DEEC}" type="presParOf" srcId="{9F8ADD56-4647-5947-BF4A-89820DB0503F}" destId="{CFE00427-EDF8-324F-9A5C-A181E81A4D48}" srcOrd="0" destOrd="0" presId="urn:microsoft.com/office/officeart/2008/layout/LinedList"/>
    <dgm:cxn modelId="{219D8055-F2F8-2240-9C7F-FD1EE3387B56}" type="presParOf" srcId="{9F8ADD56-4647-5947-BF4A-89820DB0503F}" destId="{71554259-89F3-DC41-AF38-A80F6823C6AB}" srcOrd="1" destOrd="0" presId="urn:microsoft.com/office/officeart/2008/layout/LinedList"/>
    <dgm:cxn modelId="{76A1619F-126A-0A4E-BD71-BAFA130B537A}" type="presParOf" srcId="{71554259-89F3-DC41-AF38-A80F6823C6AB}" destId="{D0431CA8-5100-6745-A242-ED330061BD73}" srcOrd="0" destOrd="0" presId="urn:microsoft.com/office/officeart/2008/layout/LinedList"/>
    <dgm:cxn modelId="{47312413-8F92-BF41-9AB6-1863E189EE16}" type="presParOf" srcId="{71554259-89F3-DC41-AF38-A80F6823C6AB}" destId="{FE55CC5A-C0EF-DF45-AF1E-C9A5EF0E713C}" srcOrd="1" destOrd="0" presId="urn:microsoft.com/office/officeart/2008/layout/LinedList"/>
    <dgm:cxn modelId="{B27CAB73-BFFC-E841-BB8F-91E448CC3DDC}" type="presParOf" srcId="{FE55CC5A-C0EF-DF45-AF1E-C9A5EF0E713C}" destId="{D79F8CF2-80EE-C747-9C26-26414E55692C}" srcOrd="0" destOrd="0" presId="urn:microsoft.com/office/officeart/2008/layout/LinedList"/>
    <dgm:cxn modelId="{12375E5A-B2FF-184C-B5B0-CB55A596F796}" type="presParOf" srcId="{FE55CC5A-C0EF-DF45-AF1E-C9A5EF0E713C}" destId="{5D9EDF3F-7B20-8E47-A431-F9F24450F874}" srcOrd="1" destOrd="0" presId="urn:microsoft.com/office/officeart/2008/layout/LinedList"/>
    <dgm:cxn modelId="{0B8EA39F-45D5-6D49-B1AE-A7E84D3506EF}" type="presParOf" srcId="{FE55CC5A-C0EF-DF45-AF1E-C9A5EF0E713C}" destId="{EB933D24-ABB6-0C44-A5A7-05F1CB99F1EB}" srcOrd="2" destOrd="0" presId="urn:microsoft.com/office/officeart/2008/layout/LinedList"/>
    <dgm:cxn modelId="{61095020-5250-E749-9DAE-23B38479887F}" type="presParOf" srcId="{71554259-89F3-DC41-AF38-A80F6823C6AB}" destId="{EB798B99-5590-864A-A2C1-F553D99D3FAA}" srcOrd="2" destOrd="0" presId="urn:microsoft.com/office/officeart/2008/layout/LinedList"/>
    <dgm:cxn modelId="{63076DEF-D233-D14D-8968-479E65720310}" type="presParOf" srcId="{71554259-89F3-DC41-AF38-A80F6823C6AB}" destId="{9C715A5E-13B0-3F4D-85BD-4FA3A97839C5}" srcOrd="3" destOrd="0" presId="urn:microsoft.com/office/officeart/2008/layout/LinedList"/>
    <dgm:cxn modelId="{F510A3A4-236B-CB4D-A5E8-9023C3F0BE11}" type="presParOf" srcId="{71554259-89F3-DC41-AF38-A80F6823C6AB}" destId="{D06F8563-21D8-9742-9655-9B668CF235AD}" srcOrd="4" destOrd="0" presId="urn:microsoft.com/office/officeart/2008/layout/LinedList"/>
    <dgm:cxn modelId="{16DAFC8A-F1F5-1641-8707-1CE88017FB01}" type="presParOf" srcId="{D06F8563-21D8-9742-9655-9B668CF235AD}" destId="{FC6B0E8A-D5C8-BF42-A0DB-5A2B5E61A3A8}" srcOrd="0" destOrd="0" presId="urn:microsoft.com/office/officeart/2008/layout/LinedList"/>
    <dgm:cxn modelId="{8F33C239-57B9-B445-B38B-FF410079A24B}" type="presParOf" srcId="{D06F8563-21D8-9742-9655-9B668CF235AD}" destId="{D6847470-F054-2943-A634-F983FF0A0122}" srcOrd="1" destOrd="0" presId="urn:microsoft.com/office/officeart/2008/layout/LinedList"/>
    <dgm:cxn modelId="{23C27123-2EAB-2B43-9B0D-2A7AC6298857}" type="presParOf" srcId="{D06F8563-21D8-9742-9655-9B668CF235AD}" destId="{93837557-E77B-4749-A0F8-1876E8CD33B9}" srcOrd="2" destOrd="0" presId="urn:microsoft.com/office/officeart/2008/layout/LinedList"/>
    <dgm:cxn modelId="{D6C3D364-3FB9-8B43-90CA-317CC2DDC326}" type="presParOf" srcId="{71554259-89F3-DC41-AF38-A80F6823C6AB}" destId="{5B901F7D-EE59-304E-B86D-F0C8CC3A841B}" srcOrd="5" destOrd="0" presId="urn:microsoft.com/office/officeart/2008/layout/LinedList"/>
    <dgm:cxn modelId="{11E18F95-DF79-BE4F-8BB1-A35E7C4ED493}" type="presParOf" srcId="{71554259-89F3-DC41-AF38-A80F6823C6AB}" destId="{3A7A15FE-03D5-7B4E-BE07-5A9A9318E5F4}" srcOrd="6" destOrd="0" presId="urn:microsoft.com/office/officeart/2008/layout/LinedList"/>
    <dgm:cxn modelId="{C2E47F5A-39F7-DF43-BE84-E18F61610EDB}" type="presParOf" srcId="{71554259-89F3-DC41-AF38-A80F6823C6AB}" destId="{A4B3FD2E-63E5-E445-B87B-210177B3706B}" srcOrd="7" destOrd="0" presId="urn:microsoft.com/office/officeart/2008/layout/LinedList"/>
    <dgm:cxn modelId="{B8F39B2C-0931-F444-8A8B-87C644B7E636}" type="presParOf" srcId="{A4B3FD2E-63E5-E445-B87B-210177B3706B}" destId="{B4FE7B28-4407-5045-AAC1-7786FB86FE88}" srcOrd="0" destOrd="0" presId="urn:microsoft.com/office/officeart/2008/layout/LinedList"/>
    <dgm:cxn modelId="{3DD6F65C-559F-F743-B728-B6EFA10684B7}" type="presParOf" srcId="{A4B3FD2E-63E5-E445-B87B-210177B3706B}" destId="{B9E57DF2-F223-F848-B6AB-FEB0F6FB4076}" srcOrd="1" destOrd="0" presId="urn:microsoft.com/office/officeart/2008/layout/LinedList"/>
    <dgm:cxn modelId="{BCA53905-0B18-F840-B913-B3EBE6071D86}" type="presParOf" srcId="{A4B3FD2E-63E5-E445-B87B-210177B3706B}" destId="{84017E13-6661-1647-9DB1-F43BB49DC0FD}" srcOrd="2" destOrd="0" presId="urn:microsoft.com/office/officeart/2008/layout/LinedList"/>
    <dgm:cxn modelId="{7E60B3BA-3552-3844-A53B-D12C6CE5EB6A}" type="presParOf" srcId="{71554259-89F3-DC41-AF38-A80F6823C6AB}" destId="{1E88F2A9-FC8F-2A4F-ABF4-2C5837CA76E5}" srcOrd="8" destOrd="0" presId="urn:microsoft.com/office/officeart/2008/layout/LinedList"/>
    <dgm:cxn modelId="{36F882B9-374E-704C-A5A8-4D4EB195D1D4}" type="presParOf" srcId="{71554259-89F3-DC41-AF38-A80F6823C6AB}" destId="{02B19E4E-8333-4B4F-AA1E-19B5E7CAD48B}" srcOrd="9"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7DCB4-3723-4443-ADD7-DBEB1005841A}">
      <dsp:nvSpPr>
        <dsp:cNvPr id="0" name=""/>
        <dsp:cNvSpPr/>
      </dsp:nvSpPr>
      <dsp:spPr>
        <a:xfrm>
          <a:off x="0" y="0"/>
          <a:ext cx="7166858"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E00427-EDF8-324F-9A5C-A181E81A4D48}">
      <dsp:nvSpPr>
        <dsp:cNvPr id="0" name=""/>
        <dsp:cNvSpPr/>
      </dsp:nvSpPr>
      <dsp:spPr>
        <a:xfrm>
          <a:off x="0" y="0"/>
          <a:ext cx="2773788" cy="406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sr-Latn-RS" sz="2800" b="1" kern="1200" dirty="0" smtClean="0"/>
            <a:t>Bilateralni ugovor je ugovor između</a:t>
          </a:r>
          <a:r>
            <a:rPr lang="en-US" sz="2800" b="1" kern="1200" dirty="0" smtClean="0"/>
            <a:t>:</a:t>
          </a:r>
          <a:endParaRPr lang="en-US" sz="2800" b="1" kern="1200" dirty="0"/>
        </a:p>
      </dsp:txBody>
      <dsp:txXfrm>
        <a:off x="0" y="0"/>
        <a:ext cx="2773788" cy="4064000"/>
      </dsp:txXfrm>
    </dsp:sp>
    <dsp:sp modelId="{5D9EDF3F-7B20-8E47-A431-F9F24450F874}">
      <dsp:nvSpPr>
        <dsp:cNvPr id="0" name=""/>
        <dsp:cNvSpPr/>
      </dsp:nvSpPr>
      <dsp:spPr>
        <a:xfrm>
          <a:off x="2855989" y="63500"/>
          <a:ext cx="4301899" cy="1269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US" sz="2800" kern="1200" dirty="0"/>
            <a:t>a.) </a:t>
          </a:r>
          <a:r>
            <a:rPr lang="sr-Latn-RS" sz="2800" kern="1200" dirty="0" smtClean="0"/>
            <a:t>Dve zemlje</a:t>
          </a:r>
          <a:r>
            <a:rPr lang="en-US" sz="2800" kern="1200" dirty="0" smtClean="0"/>
            <a:t>?</a:t>
          </a:r>
          <a:endParaRPr lang="en-US" sz="2800" kern="1200" dirty="0"/>
        </a:p>
      </dsp:txBody>
      <dsp:txXfrm>
        <a:off x="2855989" y="63500"/>
        <a:ext cx="4301899" cy="1269999"/>
      </dsp:txXfrm>
    </dsp:sp>
    <dsp:sp modelId="{EB798B99-5590-864A-A2C1-F553D99D3FAA}">
      <dsp:nvSpPr>
        <dsp:cNvPr id="0" name=""/>
        <dsp:cNvSpPr/>
      </dsp:nvSpPr>
      <dsp:spPr>
        <a:xfrm>
          <a:off x="2773788" y="1333499"/>
          <a:ext cx="4384101"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6847470-F054-2943-A634-F983FF0A0122}">
      <dsp:nvSpPr>
        <dsp:cNvPr id="0" name=""/>
        <dsp:cNvSpPr/>
      </dsp:nvSpPr>
      <dsp:spPr>
        <a:xfrm>
          <a:off x="2855989" y="1396999"/>
          <a:ext cx="4301899" cy="1269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US" sz="2800" kern="1200" dirty="0"/>
            <a:t>b.) </a:t>
          </a:r>
          <a:r>
            <a:rPr lang="sr-Latn-RS" sz="2800" kern="1200" dirty="0" smtClean="0"/>
            <a:t>Tri zemlje</a:t>
          </a:r>
          <a:r>
            <a:rPr lang="en-US" sz="2800" kern="1200" dirty="0" smtClean="0"/>
            <a:t>?</a:t>
          </a:r>
          <a:endParaRPr lang="en-US" sz="2800" kern="1200" dirty="0"/>
        </a:p>
      </dsp:txBody>
      <dsp:txXfrm>
        <a:off x="2855989" y="1396999"/>
        <a:ext cx="4301899" cy="1269999"/>
      </dsp:txXfrm>
    </dsp:sp>
    <dsp:sp modelId="{5B901F7D-EE59-304E-B86D-F0C8CC3A841B}">
      <dsp:nvSpPr>
        <dsp:cNvPr id="0" name=""/>
        <dsp:cNvSpPr/>
      </dsp:nvSpPr>
      <dsp:spPr>
        <a:xfrm>
          <a:off x="2773788" y="2666999"/>
          <a:ext cx="4384101"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E57DF2-F223-F848-B6AB-FEB0F6FB4076}">
      <dsp:nvSpPr>
        <dsp:cNvPr id="0" name=""/>
        <dsp:cNvSpPr/>
      </dsp:nvSpPr>
      <dsp:spPr>
        <a:xfrm>
          <a:off x="2855989" y="2730499"/>
          <a:ext cx="4301899" cy="1269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US" sz="2800" kern="1200" dirty="0"/>
            <a:t>c.) </a:t>
          </a:r>
          <a:r>
            <a:rPr lang="sr-Latn-RS" sz="2800" kern="1200" dirty="0" smtClean="0"/>
            <a:t>Tri i više zemalja</a:t>
          </a:r>
          <a:r>
            <a:rPr lang="en-US" sz="2800" kern="1200" dirty="0" smtClean="0"/>
            <a:t>?</a:t>
          </a:r>
          <a:endParaRPr lang="en-US" sz="2800" kern="1200" dirty="0"/>
        </a:p>
      </dsp:txBody>
      <dsp:txXfrm>
        <a:off x="2855989" y="2730499"/>
        <a:ext cx="4301899" cy="1269999"/>
      </dsp:txXfrm>
    </dsp:sp>
    <dsp:sp modelId="{1E88F2A9-FC8F-2A4F-ABF4-2C5837CA76E5}">
      <dsp:nvSpPr>
        <dsp:cNvPr id="0" name=""/>
        <dsp:cNvSpPr/>
      </dsp:nvSpPr>
      <dsp:spPr>
        <a:xfrm>
          <a:off x="2773788" y="4000499"/>
          <a:ext cx="4384101"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7DCB4-3723-4443-ADD7-DBEB1005841A}">
      <dsp:nvSpPr>
        <dsp:cNvPr id="0" name=""/>
        <dsp:cNvSpPr/>
      </dsp:nvSpPr>
      <dsp:spPr>
        <a:xfrm>
          <a:off x="0" y="0"/>
          <a:ext cx="7166858"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E00427-EDF8-324F-9A5C-A181E81A4D48}">
      <dsp:nvSpPr>
        <dsp:cNvPr id="0" name=""/>
        <dsp:cNvSpPr/>
      </dsp:nvSpPr>
      <dsp:spPr>
        <a:xfrm>
          <a:off x="0" y="0"/>
          <a:ext cx="2773788" cy="406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sr-Latn-RS" sz="2800" b="1" kern="1200" dirty="0" smtClean="0"/>
            <a:t>Budimpeštanska</a:t>
          </a:r>
          <a:r>
            <a:rPr lang="en-US" sz="2800" b="1" kern="1200" dirty="0" smtClean="0"/>
            <a:t> </a:t>
          </a:r>
          <a:r>
            <a:rPr lang="sr-Latn-RS" sz="2800" b="1" kern="1200" dirty="0" smtClean="0"/>
            <a:t>konvencija ima</a:t>
          </a:r>
          <a:r>
            <a:rPr lang="en-US" sz="2800" b="1" kern="1200" dirty="0" smtClean="0"/>
            <a:t>:</a:t>
          </a:r>
          <a:endParaRPr lang="en-US" sz="2800" b="1" kern="1200" dirty="0"/>
        </a:p>
      </dsp:txBody>
      <dsp:txXfrm>
        <a:off x="0" y="0"/>
        <a:ext cx="2773788" cy="4064000"/>
      </dsp:txXfrm>
    </dsp:sp>
    <dsp:sp modelId="{5D9EDF3F-7B20-8E47-A431-F9F24450F874}">
      <dsp:nvSpPr>
        <dsp:cNvPr id="0" name=""/>
        <dsp:cNvSpPr/>
      </dsp:nvSpPr>
      <dsp:spPr>
        <a:xfrm>
          <a:off x="2855989" y="63500"/>
          <a:ext cx="4301899" cy="1269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US" sz="2800" kern="1200" dirty="0"/>
            <a:t>a.) </a:t>
          </a:r>
          <a:r>
            <a:rPr lang="sr-Latn-RS" sz="2800" kern="1200" dirty="0" smtClean="0"/>
            <a:t>Jedan dodatni protokol</a:t>
          </a:r>
          <a:r>
            <a:rPr lang="en-US" sz="2800" kern="1200" dirty="0" smtClean="0"/>
            <a:t>?</a:t>
          </a:r>
          <a:endParaRPr lang="en-US" sz="2800" kern="1200" dirty="0"/>
        </a:p>
      </dsp:txBody>
      <dsp:txXfrm>
        <a:off x="2855989" y="63500"/>
        <a:ext cx="4301899" cy="1269999"/>
      </dsp:txXfrm>
    </dsp:sp>
    <dsp:sp modelId="{EB798B99-5590-864A-A2C1-F553D99D3FAA}">
      <dsp:nvSpPr>
        <dsp:cNvPr id="0" name=""/>
        <dsp:cNvSpPr/>
      </dsp:nvSpPr>
      <dsp:spPr>
        <a:xfrm>
          <a:off x="2773788" y="1333499"/>
          <a:ext cx="4384101"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6847470-F054-2943-A634-F983FF0A0122}">
      <dsp:nvSpPr>
        <dsp:cNvPr id="0" name=""/>
        <dsp:cNvSpPr/>
      </dsp:nvSpPr>
      <dsp:spPr>
        <a:xfrm>
          <a:off x="2855989" y="1396999"/>
          <a:ext cx="4301899" cy="1269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US" sz="2800" kern="1200" dirty="0"/>
            <a:t>b.) </a:t>
          </a:r>
          <a:r>
            <a:rPr lang="sr-Latn-RS" sz="2800" kern="1200" dirty="0" smtClean="0"/>
            <a:t>Dva dodatna protokola</a:t>
          </a:r>
          <a:r>
            <a:rPr lang="en-US" sz="2800" kern="1200" dirty="0" smtClean="0"/>
            <a:t>?</a:t>
          </a:r>
          <a:endParaRPr lang="en-US" sz="2800" kern="1200" dirty="0"/>
        </a:p>
      </dsp:txBody>
      <dsp:txXfrm>
        <a:off x="2855989" y="1396999"/>
        <a:ext cx="4301899" cy="1269999"/>
      </dsp:txXfrm>
    </dsp:sp>
    <dsp:sp modelId="{5B901F7D-EE59-304E-B86D-F0C8CC3A841B}">
      <dsp:nvSpPr>
        <dsp:cNvPr id="0" name=""/>
        <dsp:cNvSpPr/>
      </dsp:nvSpPr>
      <dsp:spPr>
        <a:xfrm>
          <a:off x="2773788" y="2666999"/>
          <a:ext cx="4384101"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E57DF2-F223-F848-B6AB-FEB0F6FB4076}">
      <dsp:nvSpPr>
        <dsp:cNvPr id="0" name=""/>
        <dsp:cNvSpPr/>
      </dsp:nvSpPr>
      <dsp:spPr>
        <a:xfrm>
          <a:off x="2855989" y="2730499"/>
          <a:ext cx="4301899" cy="1269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US" sz="2800" kern="1200" dirty="0"/>
            <a:t>c.) </a:t>
          </a:r>
          <a:r>
            <a:rPr lang="sr-Latn-RS" sz="2800" kern="1200" dirty="0" smtClean="0"/>
            <a:t>Tri dodatna protokola</a:t>
          </a:r>
          <a:r>
            <a:rPr lang="en-US" sz="2800" kern="1200" dirty="0" smtClean="0"/>
            <a:t>?</a:t>
          </a:r>
          <a:endParaRPr lang="en-US" sz="2800" kern="1200" dirty="0"/>
        </a:p>
      </dsp:txBody>
      <dsp:txXfrm>
        <a:off x="2855989" y="2730499"/>
        <a:ext cx="4301899" cy="1269999"/>
      </dsp:txXfrm>
    </dsp:sp>
    <dsp:sp modelId="{1E88F2A9-FC8F-2A4F-ABF4-2C5837CA76E5}">
      <dsp:nvSpPr>
        <dsp:cNvPr id="0" name=""/>
        <dsp:cNvSpPr/>
      </dsp:nvSpPr>
      <dsp:spPr>
        <a:xfrm>
          <a:off x="2773788" y="4000499"/>
          <a:ext cx="4384101"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F54516-55C0-4C75-9C2C-BBDD7DD40C0E}">
      <dsp:nvSpPr>
        <dsp:cNvPr id="0" name=""/>
        <dsp:cNvSpPr/>
      </dsp:nvSpPr>
      <dsp:spPr>
        <a:xfrm>
          <a:off x="457199" y="0"/>
          <a:ext cx="5181600" cy="4064000"/>
        </a:xfrm>
        <a:prstGeom prst="rightArrow">
          <a:avLst/>
        </a:prstGeom>
        <a:solidFill>
          <a:schemeClr val="accent1">
            <a:tint val="4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824B2713-2598-4860-8F45-C0BB7436738C}">
      <dsp:nvSpPr>
        <dsp:cNvPr id="0" name=""/>
        <dsp:cNvSpPr/>
      </dsp:nvSpPr>
      <dsp:spPr>
        <a:xfrm>
          <a:off x="0" y="1219199"/>
          <a:ext cx="1962150" cy="1625600"/>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sr-Latn-RS" sz="2700" kern="1200" noProof="1" smtClean="0"/>
            <a:t>Osnovne in</a:t>
          </a:r>
          <a:r>
            <a:rPr lang="en-US" sz="2700" kern="1200" noProof="1" smtClean="0"/>
            <a:t>formacije</a:t>
          </a:r>
          <a:endParaRPr lang="sr-Latn-RS" sz="2700" kern="1200" noProof="1"/>
        </a:p>
      </dsp:txBody>
      <dsp:txXfrm>
        <a:off x="79355" y="1298554"/>
        <a:ext cx="1803440" cy="1466890"/>
      </dsp:txXfrm>
    </dsp:sp>
    <dsp:sp modelId="{8A9AFDA2-C209-4BFB-BF86-89C13E5479E7}">
      <dsp:nvSpPr>
        <dsp:cNvPr id="0" name=""/>
        <dsp:cNvSpPr/>
      </dsp:nvSpPr>
      <dsp:spPr>
        <a:xfrm>
          <a:off x="2066925" y="1219199"/>
          <a:ext cx="1962150" cy="1625600"/>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sr-Latn-RS" sz="2700" kern="1200" noProof="0" dirty="0" smtClean="0"/>
            <a:t>Dodatne informacije</a:t>
          </a:r>
          <a:endParaRPr lang="sr-Latn-RS" sz="2700" kern="1200" noProof="0" dirty="0"/>
        </a:p>
      </dsp:txBody>
      <dsp:txXfrm>
        <a:off x="2146280" y="1298554"/>
        <a:ext cx="1803440" cy="1466890"/>
      </dsp:txXfrm>
    </dsp:sp>
    <dsp:sp modelId="{A0B3A59F-9741-43A7-A5A6-EF652106C087}">
      <dsp:nvSpPr>
        <dsp:cNvPr id="0" name=""/>
        <dsp:cNvSpPr/>
      </dsp:nvSpPr>
      <dsp:spPr>
        <a:xfrm>
          <a:off x="4133849" y="1237618"/>
          <a:ext cx="1962150" cy="1625600"/>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sr-Latn-RS" sz="2700" kern="1200" noProof="0" dirty="0" smtClean="0"/>
            <a:t>Primena domaćeg prava</a:t>
          </a:r>
          <a:endParaRPr lang="sr-Latn-RS" sz="2700" kern="1200" noProof="0" dirty="0"/>
        </a:p>
      </dsp:txBody>
      <dsp:txXfrm>
        <a:off x="4213204" y="1316973"/>
        <a:ext cx="1803440" cy="146689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7DCB4-3723-4443-ADD7-DBEB1005841A}">
      <dsp:nvSpPr>
        <dsp:cNvPr id="0" name=""/>
        <dsp:cNvSpPr/>
      </dsp:nvSpPr>
      <dsp:spPr>
        <a:xfrm>
          <a:off x="0" y="0"/>
          <a:ext cx="7166858"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E00427-EDF8-324F-9A5C-A181E81A4D48}">
      <dsp:nvSpPr>
        <dsp:cNvPr id="0" name=""/>
        <dsp:cNvSpPr/>
      </dsp:nvSpPr>
      <dsp:spPr>
        <a:xfrm>
          <a:off x="0" y="0"/>
          <a:ext cx="2773788" cy="406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sr-Latn-RS" sz="2800" b="1" i="0" kern="1200" dirty="0" smtClean="0"/>
            <a:t>Zahteve za UPP treba izvršiti u skladu sa</a:t>
          </a:r>
          <a:r>
            <a:rPr lang="en-GB" sz="2800" b="1" i="0" kern="1200" dirty="0" smtClean="0"/>
            <a:t>:</a:t>
          </a:r>
          <a:endParaRPr lang="en-US" sz="2800" b="1" i="0" kern="1200" dirty="0"/>
        </a:p>
      </dsp:txBody>
      <dsp:txXfrm>
        <a:off x="0" y="0"/>
        <a:ext cx="2773788" cy="4064000"/>
      </dsp:txXfrm>
    </dsp:sp>
    <dsp:sp modelId="{5D9EDF3F-7B20-8E47-A431-F9F24450F874}">
      <dsp:nvSpPr>
        <dsp:cNvPr id="0" name=""/>
        <dsp:cNvSpPr/>
      </dsp:nvSpPr>
      <dsp:spPr>
        <a:xfrm>
          <a:off x="2855989" y="63500"/>
          <a:ext cx="4301899" cy="1269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US" sz="2800" kern="1200" dirty="0"/>
            <a:t>a.) </a:t>
          </a:r>
          <a:r>
            <a:rPr lang="sr-Latn-RS" sz="2800" kern="1200" dirty="0" smtClean="0"/>
            <a:t>Zakonima Strane molilje?</a:t>
          </a:r>
          <a:endParaRPr lang="en-US" sz="2800" kern="1200" dirty="0"/>
        </a:p>
      </dsp:txBody>
      <dsp:txXfrm>
        <a:off x="2855989" y="63500"/>
        <a:ext cx="4301899" cy="1269999"/>
      </dsp:txXfrm>
    </dsp:sp>
    <dsp:sp modelId="{EB798B99-5590-864A-A2C1-F553D99D3FAA}">
      <dsp:nvSpPr>
        <dsp:cNvPr id="0" name=""/>
        <dsp:cNvSpPr/>
      </dsp:nvSpPr>
      <dsp:spPr>
        <a:xfrm>
          <a:off x="2773788" y="1333499"/>
          <a:ext cx="4384101"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6847470-F054-2943-A634-F983FF0A0122}">
      <dsp:nvSpPr>
        <dsp:cNvPr id="0" name=""/>
        <dsp:cNvSpPr/>
      </dsp:nvSpPr>
      <dsp:spPr>
        <a:xfrm>
          <a:off x="2855989" y="1396999"/>
          <a:ext cx="4301899" cy="1269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US" sz="2800" kern="1200" dirty="0"/>
            <a:t>b.) </a:t>
          </a:r>
          <a:r>
            <a:rPr lang="sr-Latn-RS" sz="2800" kern="1200" dirty="0" smtClean="0"/>
            <a:t>Zakonima zamoljene Strane</a:t>
          </a:r>
          <a:r>
            <a:rPr lang="en-GB" sz="2800" b="0" i="0" kern="1200" dirty="0" smtClean="0"/>
            <a:t>?</a:t>
          </a:r>
          <a:endParaRPr lang="en-US" sz="2800" b="0" kern="1200" dirty="0"/>
        </a:p>
      </dsp:txBody>
      <dsp:txXfrm>
        <a:off x="2855989" y="1396999"/>
        <a:ext cx="4301899" cy="1269999"/>
      </dsp:txXfrm>
    </dsp:sp>
    <dsp:sp modelId="{5B901F7D-EE59-304E-B86D-F0C8CC3A841B}">
      <dsp:nvSpPr>
        <dsp:cNvPr id="0" name=""/>
        <dsp:cNvSpPr/>
      </dsp:nvSpPr>
      <dsp:spPr>
        <a:xfrm>
          <a:off x="2773788" y="2666999"/>
          <a:ext cx="4384101"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E57DF2-F223-F848-B6AB-FEB0F6FB4076}">
      <dsp:nvSpPr>
        <dsp:cNvPr id="0" name=""/>
        <dsp:cNvSpPr/>
      </dsp:nvSpPr>
      <dsp:spPr>
        <a:xfrm>
          <a:off x="2855989" y="2730499"/>
          <a:ext cx="4301899" cy="1269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US" sz="2800" kern="1200" dirty="0"/>
            <a:t>c.) </a:t>
          </a:r>
          <a:r>
            <a:rPr lang="sr-Latn-RS" sz="2800" kern="1200" dirty="0" smtClean="0"/>
            <a:t>Zakonima obe Strane</a:t>
          </a:r>
          <a:r>
            <a:rPr lang="en-US" sz="2800" kern="1200" dirty="0" smtClean="0"/>
            <a:t>?</a:t>
          </a:r>
          <a:endParaRPr lang="en-US" sz="2800" kern="1200" dirty="0"/>
        </a:p>
      </dsp:txBody>
      <dsp:txXfrm>
        <a:off x="2855989" y="2730499"/>
        <a:ext cx="4301899" cy="1269999"/>
      </dsp:txXfrm>
    </dsp:sp>
    <dsp:sp modelId="{1E88F2A9-FC8F-2A4F-ABF4-2C5837CA76E5}">
      <dsp:nvSpPr>
        <dsp:cNvPr id="0" name=""/>
        <dsp:cNvSpPr/>
      </dsp:nvSpPr>
      <dsp:spPr>
        <a:xfrm>
          <a:off x="2773788" y="4000499"/>
          <a:ext cx="4384101"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7DCB4-3723-4443-ADD7-DBEB1005841A}">
      <dsp:nvSpPr>
        <dsp:cNvPr id="0" name=""/>
        <dsp:cNvSpPr/>
      </dsp:nvSpPr>
      <dsp:spPr>
        <a:xfrm>
          <a:off x="0" y="0"/>
          <a:ext cx="7166858"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E00427-EDF8-324F-9A5C-A181E81A4D48}">
      <dsp:nvSpPr>
        <dsp:cNvPr id="0" name=""/>
        <dsp:cNvSpPr/>
      </dsp:nvSpPr>
      <dsp:spPr>
        <a:xfrm>
          <a:off x="0" y="0"/>
          <a:ext cx="2773788" cy="406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sr-Latn-RS" sz="2800" b="1" i="0" kern="1200" dirty="0" smtClean="0"/>
            <a:t>Elektronsko dostavljanje zahteva za UPP treba da bude</a:t>
          </a:r>
          <a:r>
            <a:rPr lang="en-GB" sz="2800" b="1" i="0" kern="1200" dirty="0" smtClean="0"/>
            <a:t>:</a:t>
          </a:r>
          <a:endParaRPr lang="en-US" sz="2800" b="1" i="0" kern="1200" dirty="0"/>
        </a:p>
      </dsp:txBody>
      <dsp:txXfrm>
        <a:off x="0" y="0"/>
        <a:ext cx="2773788" cy="4064000"/>
      </dsp:txXfrm>
    </dsp:sp>
    <dsp:sp modelId="{5D9EDF3F-7B20-8E47-A431-F9F24450F874}">
      <dsp:nvSpPr>
        <dsp:cNvPr id="0" name=""/>
        <dsp:cNvSpPr/>
      </dsp:nvSpPr>
      <dsp:spPr>
        <a:xfrm>
          <a:off x="2855989" y="63500"/>
          <a:ext cx="4301899" cy="1269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US" sz="2800" kern="1200" dirty="0"/>
            <a:t>a.) </a:t>
          </a:r>
          <a:r>
            <a:rPr lang="sr-Latn-RS" sz="2800" kern="1200" dirty="0" smtClean="0"/>
            <a:t>Dozvoljeno</a:t>
          </a:r>
          <a:r>
            <a:rPr lang="en-US" sz="2800" kern="1200" dirty="0" smtClean="0"/>
            <a:t>?</a:t>
          </a:r>
          <a:endParaRPr lang="en-US" sz="2800" kern="1200" dirty="0"/>
        </a:p>
      </dsp:txBody>
      <dsp:txXfrm>
        <a:off x="2855989" y="63500"/>
        <a:ext cx="4301899" cy="1269999"/>
      </dsp:txXfrm>
    </dsp:sp>
    <dsp:sp modelId="{EB798B99-5590-864A-A2C1-F553D99D3FAA}">
      <dsp:nvSpPr>
        <dsp:cNvPr id="0" name=""/>
        <dsp:cNvSpPr/>
      </dsp:nvSpPr>
      <dsp:spPr>
        <a:xfrm>
          <a:off x="2773788" y="1333499"/>
          <a:ext cx="4384101"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6847470-F054-2943-A634-F983FF0A0122}">
      <dsp:nvSpPr>
        <dsp:cNvPr id="0" name=""/>
        <dsp:cNvSpPr/>
      </dsp:nvSpPr>
      <dsp:spPr>
        <a:xfrm>
          <a:off x="2855989" y="1396999"/>
          <a:ext cx="4301899" cy="1269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US" sz="2800" kern="1200" dirty="0"/>
            <a:t>b.) </a:t>
          </a:r>
          <a:r>
            <a:rPr lang="sr-Latn-RS" sz="2800" kern="1200" dirty="0" smtClean="0"/>
            <a:t>Zabranjeno</a:t>
          </a:r>
          <a:r>
            <a:rPr lang="en-GB" sz="2800" b="0" i="0" kern="1200" dirty="0" smtClean="0"/>
            <a:t>?</a:t>
          </a:r>
          <a:endParaRPr lang="en-US" sz="2800" b="0" kern="1200" dirty="0"/>
        </a:p>
      </dsp:txBody>
      <dsp:txXfrm>
        <a:off x="2855989" y="1396999"/>
        <a:ext cx="4301899" cy="1269999"/>
      </dsp:txXfrm>
    </dsp:sp>
    <dsp:sp modelId="{5B901F7D-EE59-304E-B86D-F0C8CC3A841B}">
      <dsp:nvSpPr>
        <dsp:cNvPr id="0" name=""/>
        <dsp:cNvSpPr/>
      </dsp:nvSpPr>
      <dsp:spPr>
        <a:xfrm>
          <a:off x="2773788" y="2666999"/>
          <a:ext cx="4384101"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E57DF2-F223-F848-B6AB-FEB0F6FB4076}">
      <dsp:nvSpPr>
        <dsp:cNvPr id="0" name=""/>
        <dsp:cNvSpPr/>
      </dsp:nvSpPr>
      <dsp:spPr>
        <a:xfrm>
          <a:off x="2855989" y="2730499"/>
          <a:ext cx="4301899" cy="1269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US" sz="2800" kern="1200" dirty="0"/>
            <a:t>c.) </a:t>
          </a:r>
          <a:r>
            <a:rPr lang="sr-Latn-RS" sz="2800" kern="1200" dirty="0" smtClean="0"/>
            <a:t>Nije utvrđeno</a:t>
          </a:r>
          <a:r>
            <a:rPr lang="en-US" sz="2800" kern="1200" dirty="0" smtClean="0"/>
            <a:t>?</a:t>
          </a:r>
          <a:endParaRPr lang="en-US" sz="2800" kern="1200" dirty="0"/>
        </a:p>
      </dsp:txBody>
      <dsp:txXfrm>
        <a:off x="2855989" y="2730499"/>
        <a:ext cx="4301899" cy="1269999"/>
      </dsp:txXfrm>
    </dsp:sp>
    <dsp:sp modelId="{1E88F2A9-FC8F-2A4F-ABF4-2C5837CA76E5}">
      <dsp:nvSpPr>
        <dsp:cNvPr id="0" name=""/>
        <dsp:cNvSpPr/>
      </dsp:nvSpPr>
      <dsp:spPr>
        <a:xfrm>
          <a:off x="2773788" y="4000499"/>
          <a:ext cx="4384101"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Calibri" pitchFamily="34" charset="0"/>
              </a:defRPr>
            </a:lvl1pPr>
          </a:lstStyle>
          <a:p>
            <a:pPr>
              <a:defRPr/>
            </a:pPr>
            <a:fld id="{C1B3EDF1-F18A-45C1-B6F1-897AB80CF26C}" type="datetime1">
              <a:rPr lang="en-US"/>
              <a:pPr>
                <a:defRPr/>
              </a:pPr>
              <a:t>4/2/2021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Calibri" pitchFamily="34" charset="0"/>
              </a:defRPr>
            </a:lvl1pPr>
          </a:lstStyle>
          <a:p>
            <a:pPr>
              <a:defRPr/>
            </a:pPr>
            <a:fld id="{26CF4C01-59D1-40AC-ABAA-0AE036E9F18B}" type="slidenum">
              <a:rPr lang="en-US"/>
              <a:pPr>
                <a:defRPr/>
              </a:pPr>
              <a:t>‹#›</a:t>
            </a:fld>
            <a:endParaRPr lang="en-US"/>
          </a:p>
        </p:txBody>
      </p:sp>
    </p:spTree>
    <p:extLst>
      <p:ext uri="{BB962C8B-B14F-4D97-AF65-F5344CB8AC3E}">
        <p14:creationId xmlns:p14="http://schemas.microsoft.com/office/powerpoint/2010/main" val="1028704913"/>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ＭＳ Ｐゴシック" pitchFamily="-65"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b="1" i="1" u="sng" baseline="0" dirty="0" smtClean="0"/>
              <a:t>TEKST NA FOTOGRAFIJI</a:t>
            </a:r>
            <a:r>
              <a:rPr lang="sr-Latn-RS" baseline="0" dirty="0" smtClean="0"/>
              <a:t>: PROGRAM</a:t>
            </a:r>
            <a:endParaRPr lang="sr-Latn-RS" dirty="0" smtClean="0"/>
          </a:p>
          <a:p>
            <a:endParaRPr lang="sr-Latn-RS" dirty="0" smtClean="0"/>
          </a:p>
          <a:p>
            <a:r>
              <a:rPr lang="sr-Latn-RS" dirty="0" smtClean="0"/>
              <a:t>Na </a:t>
            </a:r>
            <a:r>
              <a:rPr lang="sr-Latn-RS" dirty="0" smtClean="0"/>
              <a:t>ovom slajdu je prikazan program sesije. Treba ga predstaviti učesnicima deo po deo, procenjujući vreme koje je potrebno da se sprovede, računajući</a:t>
            </a:r>
            <a:r>
              <a:rPr lang="sr-Latn-RS" baseline="0" dirty="0" smtClean="0"/>
              <a:t> i</a:t>
            </a:r>
            <a:r>
              <a:rPr lang="sr-Latn-RS" dirty="0" smtClean="0"/>
              <a:t> deo predviđen</a:t>
            </a:r>
            <a:r>
              <a:rPr lang="sr-Latn-RS" baseline="0" dirty="0" smtClean="0"/>
              <a:t> za </a:t>
            </a:r>
            <a:r>
              <a:rPr lang="sr-Latn-RS" dirty="0" smtClean="0"/>
              <a:t>njihova</a:t>
            </a:r>
            <a:r>
              <a:rPr lang="sr-Latn-RS" baseline="0" dirty="0" smtClean="0"/>
              <a:t> pitanja. </a:t>
            </a: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a:t>
            </a:fld>
            <a:endParaRPr lang="en-US"/>
          </a:p>
        </p:txBody>
      </p:sp>
    </p:spTree>
    <p:extLst>
      <p:ext uri="{BB962C8B-B14F-4D97-AF65-F5344CB8AC3E}">
        <p14:creationId xmlns:p14="http://schemas.microsoft.com/office/powerpoint/2010/main" val="14695335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b="1" i="1" u="sng" dirty="0" smtClean="0"/>
              <a:t>PREVOD</a:t>
            </a:r>
            <a:r>
              <a:rPr lang="en-US" b="1" i="1" u="sng" baseline="0" dirty="0" smtClean="0"/>
              <a:t> TEKSTA NA SLICI: PITANJA</a:t>
            </a:r>
            <a:endParaRPr lang="en-US" b="1" i="1" u="sng" dirty="0" smtClean="0"/>
          </a:p>
          <a:p>
            <a:endParaRPr lang="sr-Latn-RS" dirty="0" smtClean="0"/>
          </a:p>
          <a:p>
            <a:r>
              <a:rPr lang="sr-Latn-RS" dirty="0" smtClean="0"/>
              <a:t>Vreme</a:t>
            </a:r>
            <a:r>
              <a:rPr lang="sr-Latn-RS" baseline="0" dirty="0" smtClean="0"/>
              <a:t> </a:t>
            </a:r>
            <a:r>
              <a:rPr lang="sr-Latn-RS" baseline="0" dirty="0" smtClean="0"/>
              <a:t>određeno za pitanja učesnika. </a:t>
            </a: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12</a:t>
            </a:fld>
            <a:endParaRPr lang="en-US"/>
          </a:p>
        </p:txBody>
      </p:sp>
    </p:spTree>
    <p:extLst>
      <p:ext uri="{BB962C8B-B14F-4D97-AF65-F5344CB8AC3E}">
        <p14:creationId xmlns:p14="http://schemas.microsoft.com/office/powerpoint/2010/main" val="31073031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algn="just"/>
            <a:r>
              <a:rPr lang="sr-Latn-RS" dirty="0" smtClean="0">
                <a:effectLst/>
                <a:latin typeface="Arial" panose="020B0604020202020204" pitchFamily="34" charset="0"/>
              </a:rPr>
              <a:t>Član 23. navodi tri opšta principa u odnosu na međunarodnu saradnju u skladu sa Poglavljem</a:t>
            </a:r>
            <a:r>
              <a:rPr lang="sr-Latn-RS" baseline="0" dirty="0" smtClean="0">
                <a:effectLst/>
                <a:latin typeface="Arial" panose="020B0604020202020204" pitchFamily="34" charset="0"/>
              </a:rPr>
              <a:t> III.</a:t>
            </a:r>
          </a:p>
          <a:p>
            <a:pPr algn="just"/>
            <a:endParaRPr lang="sr-Latn-RS" baseline="0" dirty="0" smtClean="0">
              <a:effectLst/>
              <a:latin typeface="Arial" panose="020B0604020202020204" pitchFamily="34" charset="0"/>
            </a:endParaRPr>
          </a:p>
          <a:p>
            <a:pPr algn="just"/>
            <a:r>
              <a:rPr lang="sr-Latn-RS" baseline="0" dirty="0" smtClean="0">
                <a:effectLst/>
                <a:latin typeface="Arial" panose="020B0604020202020204" pitchFamily="34" charset="0"/>
              </a:rPr>
              <a:t>Na samom početku u ovom članu se naglašava da međunarodna saradnja među Stranama ugovornicama mora biti obezbeđena „u najširem mogućem obimu“. Tim principom se od Strana traži da jedna drugoj pruže opsežnu saradnju, na najmanju meru svodeći prepreke za neometan i brz protok informacija i dokaza na međunarodnom nivou.</a:t>
            </a:r>
          </a:p>
          <a:p>
            <a:pPr algn="just"/>
            <a:endParaRPr lang="sr-Latn-RS" baseline="0" dirty="0" smtClean="0">
              <a:effectLst/>
              <a:latin typeface="Arial" panose="020B0604020202020204" pitchFamily="34" charset="0"/>
            </a:endParaRPr>
          </a:p>
          <a:p>
            <a:pPr algn="just"/>
            <a:r>
              <a:rPr lang="sr-Latn-RS" baseline="0" dirty="0" smtClean="0">
                <a:effectLst/>
                <a:latin typeface="Arial" panose="020B0604020202020204" pitchFamily="34" charset="0"/>
              </a:rPr>
              <a:t>Drugo, i opšti delokrug obaveze saradnje se navodi u članu 23: saradnja se odnosi na sva krivična dela u vezi sa računarskim sistemima i podacima (dela, npr. koja se navode u članu 14. stav 2. tačke a) i b), kao i na prikupljanje dokaza u elektronskom obliku u vezi sa nekim krivičnim delom. To znači da se uslovi iz Poglavlja III primenjuju ili  kada je  krivično delo izvršeno korišćenjem računarskog sistema, ili, kada </a:t>
            </a:r>
            <a:r>
              <a:rPr lang="sr-Latn-RS" b="0" i="0" u="none" baseline="0" dirty="0" smtClean="0">
                <a:effectLst/>
                <a:latin typeface="Arial" panose="020B0604020202020204" pitchFamily="34" charset="0"/>
              </a:rPr>
              <a:t>obično </a:t>
            </a:r>
            <a:r>
              <a:rPr lang="sr-Latn-RS" baseline="0" dirty="0" smtClean="0">
                <a:effectLst/>
                <a:latin typeface="Arial" panose="020B0604020202020204" pitchFamily="34" charset="0"/>
              </a:rPr>
              <a:t>krivično delo koje nije izvršeno korišćenjem računarskog sistema (ubistvo, na primer) uključuje dokaze u elektronskom obliku. Treba napomenuti, međutim, da članovi 24. (Ekstradicija), 33. (Uzajamna pomoć u prikupljanju podataka u realnom vremenu) i 34. (Uzajamna pomoć u presretanju podataka iz sadržaja) dopuštaju Stranama da omoguće i drugačiji delokrug primene ovih mera.</a:t>
            </a:r>
          </a:p>
          <a:p>
            <a:pPr algn="just"/>
            <a:endParaRPr lang="sr-Latn-RS" baseline="0" dirty="0" smtClean="0">
              <a:effectLst/>
              <a:latin typeface="Arial" panose="020B0604020202020204" pitchFamily="34" charset="0"/>
            </a:endParaRPr>
          </a:p>
          <a:p>
            <a:pPr algn="just"/>
            <a:r>
              <a:rPr lang="sr-Latn-RS" baseline="0" dirty="0" smtClean="0">
                <a:effectLst/>
                <a:latin typeface="Arial" panose="020B0604020202020204" pitchFamily="34" charset="0"/>
              </a:rPr>
              <a:t>Konačno, saradnja se sprovodi „u skladu sa odredbama ovog Poglavlja“ i „primenom odgovarajućih međunarodnih sporazuma o međunarodnoj saradnji u krivičnim stvarima, dogovora usaglašenih na osnovu jednobraznih ili recipročnih propisa i domaćih zakona.“ Druga klauzula utvrđuje opšti princip da odredbe Poglavlja III ne stavljaju van pravne snage odredbe međunarodnih sporazima o uzajamnoj pravnoj pomoći i ekstradiciji, recipročne arandžmane između Strana (detaljnije opisane u diskusiji o članu 27. u daljem tekstu), ili odgovarajuće odredbe domaćeg prava koje se odnose na međunarodnu saradnju. Ovaj osnovni princip izričito se osnažuje članom 24. (Ekstradicija), 25. (Opšta načela u vezi sa uzajamnom pomoći), 26. (Slučajne informacije), 27. (Postupci koji se odnose na zahteve za uzajamnu pomoć u slučaju nepostojanja važećih međunarodnih sporazuma), 28. (Tajnost i ograničenja korišćenja), 31. (Uzajamna pomoć u odnosu na pristupanje sačuvanim računarskim podacima), 33. (Uzajamna pomoć u prikupljanju podataka u saobraćaju u realnom vremenu) i 34. (Uzajamna pomoć u presretanju podataka iz sadržaja)</a:t>
            </a:r>
            <a:r>
              <a:rPr lang="en-GB" dirty="0" smtClean="0">
                <a:effectLst/>
                <a:latin typeface="Arial" panose="020B0604020202020204" pitchFamily="34" charset="0"/>
              </a:rPr>
              <a:t>. </a:t>
            </a:r>
            <a:endParaRPr lang="en-GB" dirty="0">
              <a:effectLst/>
              <a:latin typeface="Arial" panose="020B0604020202020204" pitchFamily="34" charset="0"/>
            </a:endParaRPr>
          </a:p>
          <a:p>
            <a:pPr algn="just"/>
            <a:endParaRPr lang="sr-Latn-RS" dirty="0" smtClean="0">
              <a:effectLst/>
              <a:latin typeface="Arial" panose="020B0604020202020204" pitchFamily="34" charset="0"/>
            </a:endParaRPr>
          </a:p>
          <a:p>
            <a:pPr algn="just"/>
            <a:r>
              <a:rPr lang="sr-Latn-RS" dirty="0" smtClean="0">
                <a:effectLst/>
                <a:latin typeface="Arial" panose="020B0604020202020204" pitchFamily="34" charset="0"/>
              </a:rPr>
              <a:t>Opšti principi kojima se reguliše obaveza pružanja</a:t>
            </a:r>
            <a:r>
              <a:rPr lang="sr-Latn-RS" baseline="0" dirty="0" smtClean="0">
                <a:effectLst/>
                <a:latin typeface="Arial" panose="020B0604020202020204" pitchFamily="34" charset="0"/>
              </a:rPr>
              <a:t> uzajamne pomoći navode se u stavu 1. </a:t>
            </a:r>
            <a:r>
              <a:rPr lang="en-150" baseline="0" dirty="0" smtClean="0">
                <a:effectLst/>
                <a:latin typeface="Arial" panose="020B0604020202020204" pitchFamily="34" charset="0"/>
              </a:rPr>
              <a:t>–</a:t>
            </a:r>
            <a:r>
              <a:rPr lang="sr-Latn-RS" baseline="0" dirty="0" smtClean="0">
                <a:effectLst/>
                <a:latin typeface="Arial" panose="020B0604020202020204" pitchFamily="34" charset="0"/>
              </a:rPr>
              <a:t> saradnja se obezbeđuje „u najširem mogućem obimu.“ Na taj način, kako nalaže član 23. (Opšta načela u vezi sa međunarodnom saradnjom), uzajamna pomoć u principu treba da bude opsežna, a prepreke koje je ometaju strogo ograničene. Drugo, u istom članu se kaže da se obaveza saradnje u načelu primenjuje kako na krivična dela povezana sa računarskim sistemima i podacima (tj. dela navedena u članu 14. stav 2, tačke a) i b), tako i na prikupljanje dokaza u elektronskom obliku koji se odnose na neko krivično delo. </a:t>
            </a:r>
          </a:p>
          <a:p>
            <a:pPr algn="just"/>
            <a:r>
              <a:rPr lang="sr-Latn-RS" baseline="0" dirty="0" smtClean="0">
                <a:effectLst/>
                <a:latin typeface="Arial" panose="020B0604020202020204" pitchFamily="34" charset="0"/>
              </a:rPr>
              <a:t>Saglasnost da se nametne obaveza saradnje na ovako široku klasu krivičnih dela postoji jer postoji ista takva potreba za usklađenim mehanizmima međunarodnse saradnje u odnosu na obe ove kategorije. S druge strane, članovi 34. i 35. dopuštaju Stranama različit delokrug primene tih mera.</a:t>
            </a:r>
          </a:p>
          <a:p>
            <a:pPr algn="just"/>
            <a:endParaRPr lang="sr-Latn-RS" baseline="0" dirty="0" smtClean="0">
              <a:effectLst/>
              <a:latin typeface="Arial" panose="020B0604020202020204" pitchFamily="34" charset="0"/>
            </a:endParaRPr>
          </a:p>
          <a:p>
            <a:pPr algn="just"/>
            <a:r>
              <a:rPr lang="sr-Latn-RS" baseline="0" dirty="0" smtClean="0">
                <a:effectLst/>
                <a:latin typeface="Arial" panose="020B0604020202020204" pitchFamily="34" charset="0"/>
              </a:rPr>
              <a:t>Član 27. obavezuje Strane da primene određene postupke i uslove uzajamne pomoći ukoliko između Strane molilje i zamoljene Strane ne postoji ugovor ili dogovor o uzajamnoj pomoći, koji se temelji na važećim jednoobraznim ili recipročnim propisima. Ovim članom se na taj način osnažuje opšti princip da se uzajamna pomoć sprovodi primenom odgovarajućih ugovora i sličnih aranžmana koji se odnose na uzajamnu pomoć. Autori su odbili da u Konvenciji uspostave zaseban opšti režim uzajamne pomoći koji bi se primenio umesto drugih primenjivih instrumenata i aranžmana, složivši se, umesto toga, da bi bilo praktičnije da osloniti se na postojeće režime ugovora o UPP kao opšte mesto, dopustivši time praktičarima u oblasti uzajamne pomoći da koriste instrumente i dogovore s kojima su najbolje upoznati, a time se, isto tako, izbegava konfuzija koja može dovesti do uspostavljanja međusobno konkurentnih režima. Kako je prethodno rečeno, jedino je u odnosu na mehanizme koji su neophodni za brzu i delotvornu saradnju kada je reč o krivičnim delima u vezi sa računarima, poput onih u članovima 29-35 (Posebne odredbe, odeljci 1, 2 i 3) svaka Strana dužna da utvrdi pravni osnov za sprovođenje tih oblika saradnje, ukoliko to već nije obezbeđeno postojećim ugovorima, dogovorima ili zakonima.</a:t>
            </a:r>
            <a:r>
              <a:rPr lang="en-GB" dirty="0" smtClean="0">
                <a:effectLst/>
                <a:latin typeface="Arial" panose="020B0604020202020204" pitchFamily="34" charset="0"/>
              </a:rPr>
              <a:t> </a:t>
            </a:r>
            <a:endParaRPr lang="en-GB" dirty="0">
              <a:effectLst/>
              <a:latin typeface="Arial" panose="020B0604020202020204" pitchFamily="34" charset="0"/>
            </a:endParaRPr>
          </a:p>
          <a:p>
            <a:pPr algn="just"/>
            <a:endParaRPr lang="en-GB" dirty="0">
              <a:effectLst/>
              <a:latin typeface="Arial" panose="020B0604020202020204" pitchFamily="34" charset="0"/>
            </a:endParaRPr>
          </a:p>
          <a:p>
            <a:pPr algn="just"/>
            <a:endParaRPr lang="en-GB" dirty="0">
              <a:effectLst/>
              <a:latin typeface="Arial" panose="020B0604020202020204" pitchFamily="34" charset="0"/>
            </a:endParaRPr>
          </a:p>
          <a:p>
            <a:pPr algn="just"/>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13</a:t>
            </a:fld>
            <a:endParaRPr lang="en-US"/>
          </a:p>
        </p:txBody>
      </p:sp>
    </p:spTree>
    <p:extLst>
      <p:ext uri="{BB962C8B-B14F-4D97-AF65-F5344CB8AC3E}">
        <p14:creationId xmlns:p14="http://schemas.microsoft.com/office/powerpoint/2010/main" val="13887526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algn="just"/>
            <a:r>
              <a:rPr lang="sr-Latn-RS" dirty="0" smtClean="0">
                <a:effectLst/>
                <a:latin typeface="Arial" panose="020B0604020202020204" pitchFamily="34" charset="0"/>
              </a:rPr>
              <a:t>Stav</a:t>
            </a:r>
            <a:r>
              <a:rPr lang="sr-Latn-RS" baseline="0" dirty="0" smtClean="0">
                <a:effectLst/>
                <a:latin typeface="Arial" panose="020B0604020202020204" pitchFamily="34" charset="0"/>
              </a:rPr>
              <a:t> 2. člana 27. nalaže uspostavljanje centralnog organa ili više njih, koji će biti odgovorni za upućivanje zahteva za pomoć i odgovaranje na njih. Ta institucija centralnih vlasti zajednička je karakteristika modernih instrumenata koji se bave uzajamnom pomoći u krivičnim stvarima, a od naročite je pomoći u tome da se obezbedi ona vrsta brze reakcije koja je toliko korisna u suzbijanju </a:t>
            </a:r>
            <a:r>
              <a:rPr lang="sr-Latn-RS" b="0" i="0" u="none" baseline="0" dirty="0" smtClean="0">
                <a:effectLst/>
                <a:latin typeface="Arial" panose="020B0604020202020204" pitchFamily="34" charset="0"/>
              </a:rPr>
              <a:t>računarskog ili kriminala u vezi sa računarima</a:t>
            </a:r>
            <a:r>
              <a:rPr lang="sr-Latn-RS" baseline="0" dirty="0" smtClean="0">
                <a:effectLst/>
                <a:latin typeface="Arial" panose="020B0604020202020204" pitchFamily="34" charset="0"/>
              </a:rPr>
              <a:t>. Za početak, direktno prosleđivanje između tih organa je brže i efikasnije nego kada se sprovodi putem diplomatskih kanala. Uz to, uspostavljanje jednog aktivnog centralnog tela služi i tome da svi zahtevi, i oni koji stižu i oni koji se šalju, budu revnosno obrađeni, zatim da organi za zaštitu pravnog poretka druge države budu posavetovani koji je najbolji način da zadovolje pravne uslove zamoljene Strane, kao i da se s naročitno urgentnim ili osetljivim zahtevima postupa kako treba.</a:t>
            </a:r>
          </a:p>
          <a:p>
            <a:pPr algn="just"/>
            <a:endParaRPr lang="sr-Latn-RS" baseline="0" dirty="0" smtClean="0">
              <a:effectLst/>
              <a:latin typeface="Arial" panose="020B0604020202020204" pitchFamily="34" charset="0"/>
            </a:endParaRPr>
          </a:p>
          <a:p>
            <a:pPr algn="just"/>
            <a:r>
              <a:rPr lang="sr-Latn-RS" baseline="0" dirty="0" smtClean="0">
                <a:effectLst/>
                <a:latin typeface="Arial" panose="020B0604020202020204" pitchFamily="34" charset="0"/>
              </a:rPr>
              <a:t>Isto tako, član 27. obavezuje Strane da primene određene postupke i uslove u pogledu UPP, ukoliko između Strane molilje i zamoljene Strane ne postoje ugovori ili dogovori o uzajamnoj pomoći zasnovani na važećim jednoobraznim i recipročnim propisima. Ovim članom se na taj način osnažuje opšti princip da se uzajamna pomoć sprovodi primenom odgovarajućih ugovora i sličnih dogovora o uzajamnoj pomoći. Autori su odbili da u Konvenciji uspostave zaseban opšti režim uzajamne pomoći koji bi se primenio umesto drugih primenjivih instrumenata i aranžmana, složivši se, umesto toga, da bi bilo praktičnije osloniti se na postojeće režime ugovora o UPP kao opšte mesto, dopustivši time praktičarima u oblasti uzajamne pomoći da koriste instrumente i dogovore s kojima su najbolje upoznati, a time se, isto tako, izbegava konfuzija koja može dovesti do uspostavljanja međusobno konkurentnih režima. </a:t>
            </a:r>
            <a:r>
              <a:rPr lang="sr-Latn-RS" b="1" baseline="0" dirty="0" smtClean="0">
                <a:effectLst/>
                <a:latin typeface="Arial" panose="020B0604020202020204" pitchFamily="34" charset="0"/>
              </a:rPr>
              <a:t>Kako je prethodno rečeno, jedino je u odnosu na mehanizme koji su neophodni za brzu i delotvornu saradnju kada je reč o krivičnim delima u vezi sa računarima, poput onih u članovima 29-35 (Posebne odredbe, odeljci 1, 2 i 3) svaka Strana dužna da utvrdi pravni osnov kojim će omogućiti sprovođenje tih oblika saradnje, ukoliko to već nije obezbeđeno postojećim ugovorima, dogovorima ili zakonima</a:t>
            </a:r>
            <a:r>
              <a:rPr lang="sr-Latn-RS" baseline="0" dirty="0" smtClean="0">
                <a:effectLst/>
                <a:latin typeface="Arial" panose="020B0604020202020204" pitchFamily="34" charset="0"/>
              </a:rPr>
              <a:t>.</a:t>
            </a:r>
            <a:r>
              <a:rPr lang="en-GB" dirty="0" smtClean="0">
                <a:effectLst/>
                <a:latin typeface="Arial" panose="020B0604020202020204" pitchFamily="34" charset="0"/>
              </a:rPr>
              <a:t> </a:t>
            </a:r>
          </a:p>
          <a:p>
            <a:pPr algn="just"/>
            <a:endParaRPr lang="en-GB" dirty="0">
              <a:effectLst/>
              <a:latin typeface="Arial" panose="020B0604020202020204" pitchFamily="34" charset="0"/>
            </a:endParaRPr>
          </a:p>
          <a:p>
            <a:pPr algn="just"/>
            <a:r>
              <a:rPr lang="sr-Latn-RS" b="0" dirty="0" smtClean="0">
                <a:effectLst/>
                <a:latin typeface="Arial" panose="020B0604020202020204" pitchFamily="34" charset="0"/>
              </a:rPr>
              <a:t>Stav</a:t>
            </a:r>
            <a:r>
              <a:rPr lang="sr-Latn-RS" b="0" baseline="0" dirty="0" smtClean="0">
                <a:effectLst/>
                <a:latin typeface="Arial" panose="020B0604020202020204" pitchFamily="34" charset="0"/>
              </a:rPr>
              <a:t> 5. člana 25. suštinski predstavlja definiciju dvostrane kažnjivosti za potrebe uzajamne pomoći u ovom poglavlju. Kada je zamoljenoj Strani dozvoljeno da zahteva dvostranu kažnjivost kao uslov za pružanje pomoći (gde, na primer, zamoljena Strana zadržava pravo da zahteva dvostranu kažnjivost u odnosu na zaštitu podataka u skladu sa članom 29. stavom 4 (Hitna zaštita sačuvanih računarskih podataka), smatraće se da dvostrana kažnjivost postoji ukoliko je predmetna radnja za koju se traži pomoć krivično delo u skladu sa zakonima zamoljene Strane, čak i kada je njeni zakoni klasifikuju kao različitu kategoriju dela ili koriste različitu terminologiju u </a:t>
            </a:r>
            <a:r>
              <a:rPr lang="sr-Latn-RS" b="0" i="0" baseline="0" dirty="0" smtClean="0">
                <a:effectLst/>
                <a:latin typeface="Arial" panose="020B0604020202020204" pitchFamily="34" charset="0"/>
              </a:rPr>
              <a:t>imenovanju</a:t>
            </a:r>
            <a:r>
              <a:rPr lang="sr-Latn-RS" b="0" baseline="0" dirty="0" smtClean="0">
                <a:effectLst/>
                <a:latin typeface="Arial" panose="020B0604020202020204" pitchFamily="34" charset="0"/>
              </a:rPr>
              <a:t> datog dela. Ova odredba se smatrala neophodnom kako bi se obezbedilo da zamoljene Strane ne usvoje isuviše rigidan test u primeni dvostrane kažnjivosti. Imajući u vidu razlike među nacionalnim pravnim sistemima, varijacije u terminologiji i kategorizaciji krivičnih dela su neizbežne. Ukoliko radnja predstavlja krivično delo u oba sistema, te razlike tehničke prirode ne bi trebalo da ometaju pomoć. U stvarima u kojima je standard dvostrane kažnjivosti primenjiv, njega bi pre trebalo primenjivati na jedan fleksibilan način, kojim bi se pružanje pomoći olakšalo. </a:t>
            </a:r>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14</a:t>
            </a:fld>
            <a:endParaRPr lang="en-US"/>
          </a:p>
        </p:txBody>
      </p:sp>
    </p:spTree>
    <p:extLst>
      <p:ext uri="{BB962C8B-B14F-4D97-AF65-F5344CB8AC3E}">
        <p14:creationId xmlns:p14="http://schemas.microsoft.com/office/powerpoint/2010/main" val="10855753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pPr algn="just"/>
            <a:r>
              <a:rPr lang="sr-Latn-RS" sz="1200" b="1" i="1" u="sng" dirty="0" smtClean="0"/>
              <a:t>TEKST NA NASLOVNICI:</a:t>
            </a:r>
            <a:r>
              <a:rPr lang="sr-Latn-RS" sz="1200" b="1" i="1" u="sng" baseline="0" dirty="0" smtClean="0"/>
              <a:t> Konvencija o visokotehnološkom kriminalu </a:t>
            </a:r>
          </a:p>
          <a:p>
            <a:pPr algn="just"/>
            <a:r>
              <a:rPr lang="sr-Latn-RS" sz="1200" b="1" i="1" u="sng" baseline="0" dirty="0" smtClean="0"/>
              <a:t>Protokol o ksenofobiji i rasizmu</a:t>
            </a:r>
            <a:endParaRPr lang="sr-Latn-RS" sz="1200" b="1" i="1" u="sng" dirty="0" smtClean="0"/>
          </a:p>
          <a:p>
            <a:pPr algn="just"/>
            <a:endParaRPr lang="sr-Latn-RS" sz="1200" b="1" dirty="0" smtClean="0"/>
          </a:p>
          <a:p>
            <a:pPr algn="just"/>
            <a:r>
              <a:rPr lang="sr-Latn-RS" sz="1200" b="1" dirty="0" smtClean="0"/>
              <a:t>Hitna zaštita sačuvanih računarskih podataka</a:t>
            </a:r>
            <a:r>
              <a:rPr lang="en-GB" b="1" dirty="0" smtClean="0">
                <a:effectLst/>
                <a:latin typeface="Arial" panose="020B0604020202020204" pitchFamily="34" charset="0"/>
              </a:rPr>
              <a:t> (</a:t>
            </a:r>
            <a:r>
              <a:rPr lang="sr-Latn-RS" b="1" dirty="0" smtClean="0">
                <a:effectLst/>
                <a:latin typeface="Arial" panose="020B0604020202020204" pitchFamily="34" charset="0"/>
              </a:rPr>
              <a:t>član</a:t>
            </a:r>
            <a:r>
              <a:rPr lang="en-GB" b="1" dirty="0" smtClean="0">
                <a:effectLst/>
                <a:latin typeface="Arial" panose="020B0604020202020204" pitchFamily="34" charset="0"/>
              </a:rPr>
              <a:t> </a:t>
            </a:r>
            <a:r>
              <a:rPr lang="en-GB" b="1" dirty="0">
                <a:effectLst/>
                <a:latin typeface="Arial" panose="020B0604020202020204" pitchFamily="34" charset="0"/>
              </a:rPr>
              <a:t>29</a:t>
            </a:r>
            <a:r>
              <a:rPr lang="en-GB" b="1" dirty="0" smtClean="0">
                <a:effectLst/>
                <a:latin typeface="Arial" panose="020B0604020202020204" pitchFamily="34" charset="0"/>
              </a:rPr>
              <a:t>) </a:t>
            </a:r>
            <a:endParaRPr lang="en-GB" b="1" dirty="0">
              <a:effectLst/>
              <a:latin typeface="Arial" panose="020B0604020202020204" pitchFamily="34" charset="0"/>
            </a:endParaRPr>
          </a:p>
          <a:p>
            <a:pPr algn="just"/>
            <a:r>
              <a:rPr lang="sr-Latn-RS" sz="1200" kern="1200" dirty="0" smtClean="0">
                <a:solidFill>
                  <a:schemeClr val="tx1"/>
                </a:solidFill>
                <a:effectLst/>
                <a:latin typeface="+mn-lt"/>
                <a:ea typeface="ＭＳ Ｐゴシック" pitchFamily="-65" charset="-128"/>
                <a:cs typeface="ＭＳ Ｐゴシック" pitchFamily="-65" charset="-128"/>
              </a:rPr>
              <a:t>Ovim članom se na međunarodnom nivou uspostavlja mehanizam ekvivalentan onom koji se u članu 16. utvrđuje za upotrebu na domaćem nivou. Stav 1. ovog člana ovlašćuje Stranu da zahteva, a stav 3. od svake Strane zahteva da ima pravnu mogućnost da postigne hitnu zaštitu podataka sačuvanih na teritoriji zamoljene Strane, putem računarskog sistema, kako ti podaci ne bi bili izmenjeni, uklonjeni ili obrisani tokom vremenskog perioda neophodnog za pripremu, prosleđivanje i izvršenje zahteva za uzajamnu pomoć u pribavljanju podataka. Zaštita je ograničena, privremena mera, koja treba da bude sprovedena daleko brže od izvršenja tradicionalne uzajamne pomoći.  U skladu s prethodnim razmatranjima, računarski podaci su vrlo promenjivi. Pritiskom na nekoliko tastera na tastaturi ili pomoću automatskog programa, oni mogu biti izbrisani, izmenjeni ili izmešteni, a tada je nemoguće povezati krivično delo sa počiniocem, ili je kritični dokaz krivice uništen. Pri tom, neki oblici računarskih podataka se samo kratko čuvaju pre brisanja. Shodno tome, dogovoreno je da je potreban neki mehanizam koji će obezbediti raspoloživost takvih podataka dok se ne okonča duži i zahtevniji proces izvršenja formalnog zahteva za uzajamnu pomoć, za šta su potrebne nedelje ili meseci.</a:t>
            </a:r>
            <a:endParaRPr lang="en-GB" dirty="0">
              <a:effectLst/>
              <a:latin typeface="Arial" panose="020B0604020202020204" pitchFamily="34" charset="0"/>
            </a:endParaRPr>
          </a:p>
          <a:p>
            <a:pPr algn="just"/>
            <a:endParaRPr lang="en-GB" dirty="0">
              <a:effectLst/>
              <a:latin typeface="Arial" panose="020B0604020202020204" pitchFamily="34" charset="0"/>
            </a:endParaRPr>
          </a:p>
          <a:p>
            <a:pPr algn="just"/>
            <a:r>
              <a:rPr lang="sr-Latn-RS" sz="1200" b="1" kern="1200" dirty="0" smtClean="0">
                <a:solidFill>
                  <a:schemeClr val="tx1"/>
                </a:solidFill>
                <a:effectLst/>
                <a:latin typeface="+mn-lt"/>
                <a:ea typeface="ＭＳ Ｐゴシック" pitchFamily="-65" charset="-128"/>
                <a:cs typeface="ＭＳ Ｐゴシック" pitchFamily="-65" charset="-128"/>
              </a:rPr>
              <a:t>Hitno otkrivanje zaštićenih podataka o saobraćaju (član 30)</a:t>
            </a:r>
            <a:endParaRPr lang="en-US" sz="1200" kern="1200" dirty="0" smtClean="0">
              <a:solidFill>
                <a:schemeClr val="tx1"/>
              </a:solidFill>
              <a:effectLst/>
              <a:latin typeface="+mn-lt"/>
              <a:ea typeface="ＭＳ Ｐゴシック" pitchFamily="-65" charset="-128"/>
              <a:cs typeface="ＭＳ Ｐゴシック" pitchFamily="-65" charset="-128"/>
            </a:endParaRPr>
          </a:p>
          <a:p>
            <a:pPr algn="just"/>
            <a:r>
              <a:rPr lang="sr-Latn-RS" sz="1200" kern="1200" dirty="0" smtClean="0">
                <a:solidFill>
                  <a:schemeClr val="tx1"/>
                </a:solidFill>
                <a:effectLst/>
                <a:latin typeface="+mn-lt"/>
                <a:ea typeface="ＭＳ Ｐゴシック" pitchFamily="-65" charset="-128"/>
                <a:cs typeface="ＭＳ Ｐゴシック" pitchFamily="-65" charset="-128"/>
              </a:rPr>
              <a:t>Ovim članom obezbeđuje se međunarodni ekvivalent ovlašćenja utvrđenim članom 17. za korišćenje na nacionalnom nivou. Često se događa da na zatev Strane u kojoj je krivično delo počinjeno, zamoljena Strana sačuva podatke o saobraćaju koji se odnose na prenos koji teče kroz njene računare, kako bi se taj prenos povezao sa izvorom i utvrdilo ko je izvršilac dela, ili se utvrdilo tačno mesto na kome se nalazi ključni dokaz. U tom procesu, zamoljena Strana može da otkrije da podaci o saobraćaju nađeni na njenoj teritoriji pokazuju da je davalac usluga treće Strane usmerio prenos, ili da je u pitanju provajder u državi molilji. U takvim slučajevima, zamoljena Strana mora hitno obezbediti Strani molilji dovoljnu količinu podataka o saobraćaju, kako bi se utvrdio identitet datog davaoca usluga u toj drugoj državi, kao i putanja komunikacije koja od njega vodi. Ukoliko izvor prenosa u trećoj državi, ta informacija će omogućiti Strani molilji da uputi zahtev za zaštitu i hitnu uzajamnu pomoć toj drugoj državi, kako bi se utvrdio pravi izvor datog prenosa. Ukoliko se podaci vrate u državu molilju, ona će moći da ostvari zaštitu i otkrivanje budućih podataka o sabraćaju domaćim postupcima. </a:t>
            </a:r>
            <a:endParaRPr lang="en-US" sz="1200" kern="1200" dirty="0" smtClean="0">
              <a:solidFill>
                <a:schemeClr val="tx1"/>
              </a:solidFill>
              <a:effectLst/>
              <a:latin typeface="+mn-lt"/>
              <a:ea typeface="ＭＳ Ｐゴシック" pitchFamily="-65" charset="-128"/>
              <a:cs typeface="ＭＳ Ｐゴシック" pitchFamily="-65" charset="-128"/>
            </a:endParaRPr>
          </a:p>
          <a:p>
            <a:pPr algn="just"/>
            <a:endParaRPr lang="sr-Latn-RS" b="1" dirty="0" smtClean="0">
              <a:effectLst/>
              <a:latin typeface="Arial" panose="020B0604020202020204" pitchFamily="34" charset="0"/>
            </a:endParaRPr>
          </a:p>
          <a:p>
            <a:pPr algn="just"/>
            <a:r>
              <a:rPr lang="sr-Latn-RS" sz="1200" b="1" kern="1200" dirty="0" smtClean="0">
                <a:solidFill>
                  <a:schemeClr val="tx1"/>
                </a:solidFill>
                <a:effectLst/>
                <a:latin typeface="+mn-lt"/>
                <a:ea typeface="ＭＳ Ｐゴシック" pitchFamily="-65" charset="-128"/>
                <a:cs typeface="ＭＳ Ｐゴシック" pitchFamily="-65" charset="-128"/>
              </a:rPr>
              <a:t>Uzajamna pomoć u odnosu na pristupanje sačuvanim računarskim podacima (član 31)</a:t>
            </a:r>
            <a:endParaRPr lang="en-US" sz="1200" kern="1200" dirty="0" smtClean="0">
              <a:solidFill>
                <a:schemeClr val="tx1"/>
              </a:solidFill>
              <a:effectLst/>
              <a:latin typeface="+mn-lt"/>
              <a:ea typeface="ＭＳ Ｐゴシック" pitchFamily="-65" charset="-128"/>
              <a:cs typeface="ＭＳ Ｐゴシック" pitchFamily="-65" charset="-128"/>
            </a:endParaRPr>
          </a:p>
          <a:p>
            <a:pPr algn="just"/>
            <a:r>
              <a:rPr lang="sr-Latn-RS" sz="1200" kern="1200" dirty="0" smtClean="0">
                <a:solidFill>
                  <a:schemeClr val="tx1"/>
                </a:solidFill>
                <a:effectLst/>
                <a:latin typeface="+mn-lt"/>
                <a:ea typeface="ＭＳ Ｐゴシック" pitchFamily="-65" charset="-128"/>
                <a:cs typeface="ＭＳ Ｐゴシック" pitchFamily="-65" charset="-128"/>
              </a:rPr>
              <a:t>Svaka Strana mora posedovati mogućnost da, u korist druge Strane, pristupi, pretraži ili na drugi način obezbedi, odnosno otkrije podatke sačuvane putem računarskog sistema, koji se nalazi na njenoj teritoriji – kao i prema članu 19. (Pretraživanje i zaplena sačuvanih računarskih podataka), ona mora imati mogućnost da to sprovede u domaće svrhe. Stavom 1. Strana je ovlašćena da zahteva tu vrstu uzajamne pomoći, dok stav 2. zahteva da je zamoljena Strana u mogućnosti da je obezbedi. Stav 2. sledi i princip da uslovi i odredbe za takvu saradnju treba da budu oni koji se navode u važećim ugovorima, dogovorima i domaćim propisima koji regulišu uzajamnu pravnu pomoć u krivičnim stvarima. U skladu sa stavom 3, na takav zahtev se hitno odgovara ukoliko (1) ima osnova da se veruje da su odgovarajući podaci naročito podložni gubitku ili izmeni, ili (2) navedeni ugovori, dogovori ili zakoni već i sami to nalažu. </a:t>
            </a:r>
            <a:endParaRPr lang="en-US" sz="1200" kern="1200" dirty="0" smtClean="0">
              <a:solidFill>
                <a:schemeClr val="tx1"/>
              </a:solidFill>
              <a:effectLst/>
              <a:latin typeface="+mn-lt"/>
              <a:ea typeface="ＭＳ Ｐゴシック" pitchFamily="-65" charset="-128"/>
              <a:cs typeface="ＭＳ Ｐゴシック" pitchFamily="-65" charset="-128"/>
            </a:endParaRPr>
          </a:p>
          <a:p>
            <a:pPr algn="just"/>
            <a:endParaRPr lang="en-GB" dirty="0">
              <a:effectLst/>
              <a:latin typeface="Arial" panose="020B0604020202020204" pitchFamily="34" charset="0"/>
            </a:endParaRPr>
          </a:p>
          <a:p>
            <a:pPr algn="just"/>
            <a:endParaRPr lang="en-GB" dirty="0">
              <a:effectLst/>
              <a:latin typeface="Arial" panose="020B0604020202020204" pitchFamily="34" charset="0"/>
            </a:endParaRPr>
          </a:p>
          <a:p>
            <a:pPr algn="just"/>
            <a:r>
              <a:rPr lang="sr-Latn-RS" sz="1200" b="1" kern="1200" dirty="0" smtClean="0">
                <a:solidFill>
                  <a:schemeClr val="tx1"/>
                </a:solidFill>
                <a:effectLst/>
                <a:latin typeface="+mn-lt"/>
                <a:ea typeface="ＭＳ Ｐゴシック" pitchFamily="-65" charset="-128"/>
                <a:cs typeface="ＭＳ Ｐゴシック" pitchFamily="-65" charset="-128"/>
              </a:rPr>
              <a:t>Prekogranični pristup sačuvanim računarskim podacima uz saglasnost ili kada su dostupni javnosti (Član 32)</a:t>
            </a:r>
            <a:endParaRPr lang="en-US" sz="1200" kern="1200" dirty="0" smtClean="0">
              <a:solidFill>
                <a:schemeClr val="tx1"/>
              </a:solidFill>
              <a:effectLst/>
              <a:latin typeface="+mn-lt"/>
              <a:ea typeface="ＭＳ Ｐゴシック" pitchFamily="-65" charset="-128"/>
              <a:cs typeface="ＭＳ Ｐゴシック" pitchFamily="-65" charset="-128"/>
            </a:endParaRPr>
          </a:p>
          <a:p>
            <a:pPr algn="just"/>
            <a:r>
              <a:rPr lang="sr-Latn-RS" sz="1200" kern="1200" dirty="0" smtClean="0">
                <a:solidFill>
                  <a:schemeClr val="tx1"/>
                </a:solidFill>
                <a:effectLst/>
                <a:latin typeface="+mn-lt"/>
                <a:ea typeface="ＭＳ Ｐゴシック" pitchFamily="-65" charset="-128"/>
                <a:cs typeface="ＭＳ Ｐゴシック" pitchFamily="-65" charset="-128"/>
              </a:rPr>
              <a:t>Pitanje kada je Strani dozvoljeno da jednostrano pristupi računarskim podacima sačuvanim u drugoj državi bez zateva za uzajamnu pomoć bilo je pitanje koje su autori Konvencije vrlo detaljno razmatrali. Opsežno su analizirane instance koje se smatraju prihvatljivim u smislu unilateralnog delovanja država, kao i one koje to nisu. Autori su konačno utvrdili da još uvek nije moguće pripremiti sveobuhvatan, pravno obavezujući režim koji regulište tu oblast. Razlog za to delom leži u nedostatku konkretnog iskustva s takvim situacijama, a delom i u zaključku da valjano rešenje često zavisi od preciznog skupa okolnosti individualnog slučaja, te je vrlo teško formulisati opšta pravila. Konačno, autori su odlučili da u članu 32. Konvencije navedu samo one situacije za koje su se svi složili da dopuštaju unilateralno delovanje. Odlučili su i da ne regulišu druge situacije dok se ne prikupe dodatna iskustva i održe dalje rasprave u svetlu tih iskustava. U tom smislu, član 39. stav 3. predviđa da druge situacije nisu ni odobrene, ni isključene</a:t>
            </a:r>
            <a:r>
              <a:rPr lang="en-GB" dirty="0" smtClean="0">
                <a:effectLst/>
                <a:latin typeface="Arial" panose="020B0604020202020204" pitchFamily="34" charset="0"/>
              </a:rPr>
              <a:t>. </a:t>
            </a:r>
            <a:endParaRPr lang="en-GB" dirty="0">
              <a:effectLst/>
              <a:latin typeface="Arial" panose="020B0604020202020204" pitchFamily="34" charset="0"/>
            </a:endParaRPr>
          </a:p>
          <a:p>
            <a:pPr algn="just"/>
            <a:endParaRPr lang="en-GB" dirty="0">
              <a:effectLst/>
              <a:latin typeface="Arial" panose="020B0604020202020204" pitchFamily="34" charset="0"/>
            </a:endParaRPr>
          </a:p>
          <a:p>
            <a:pPr algn="just"/>
            <a:r>
              <a:rPr lang="sr-Latn-RS" sz="1200" b="1" kern="1200" dirty="0" smtClean="0">
                <a:solidFill>
                  <a:schemeClr val="tx1"/>
                </a:solidFill>
                <a:effectLst/>
                <a:latin typeface="+mn-lt"/>
                <a:ea typeface="ＭＳ Ｐゴシック" pitchFamily="-65" charset="-128"/>
                <a:cs typeface="ＭＳ Ｐゴシック" pitchFamily="-65" charset="-128"/>
              </a:rPr>
              <a:t>Uzajamna pomoć u prikupljanju podataka o saobraćaju u realnom vremenu (član 33)</a:t>
            </a:r>
            <a:endParaRPr lang="en-US" sz="1200" kern="1200" dirty="0" smtClean="0">
              <a:solidFill>
                <a:schemeClr val="tx1"/>
              </a:solidFill>
              <a:effectLst/>
              <a:latin typeface="+mn-lt"/>
              <a:ea typeface="ＭＳ Ｐゴシック" pitchFamily="-65" charset="-128"/>
              <a:cs typeface="ＭＳ Ｐゴシック" pitchFamily="-65" charset="-128"/>
            </a:endParaRPr>
          </a:p>
          <a:p>
            <a:pPr algn="just"/>
            <a:r>
              <a:rPr lang="sr-Latn-RS" sz="1200" kern="1200" dirty="0" smtClean="0">
                <a:solidFill>
                  <a:schemeClr val="tx1"/>
                </a:solidFill>
                <a:effectLst/>
                <a:latin typeface="+mn-lt"/>
                <a:ea typeface="ＭＳ Ｐゴシック" pitchFamily="-65" charset="-128"/>
                <a:cs typeface="ＭＳ Ｐゴシック" pitchFamily="-65" charset="-128"/>
              </a:rPr>
              <a:t>U mnogim slučajevima, istražitelji ne mogu da budu sigurni da će moći komunikaciju da prate do njenog izvora tako što će pratiti trag koji postoji u zapisima prethodnih prenosa, jer davalac usluga može automatski brisati ključne podatke  o saobraćaju u lancu transmisije, pre nego što ih je moguće sačuvati. Zato je za istražne organe svake Strane ključno da imaju mogućnost da podatke o saobraćaju dobiju u realnom vremenu, kada se radi o komunikacijama koje prolaze kroz računarski sistem druge Strane. Shodno tome, član 33 (Uzajamna pomoć u prikupljanju podataka u realnom vremenu) nalaže da je svaka Strana obavezna da za drugu Stranu prikuplja podatke u saobraćaju u realnom vremenu. Iako ovaj član zahteva da Strane sarađuju u tim pitanjama, ovde, kao i na drugim mestima, pravi se razlika u odnosu na postojeće modalitete uzajamne pomoći. Uopšte uzev, uslovi i odredbe na osnovu kojih se ta saradnja obezbeđuje jesu oni koji su navedeni u važećim ugovorima, dogovorima i zakonima koji regulišu uzajamnu pravnu pomoć u krivičnim stvarima</a:t>
            </a:r>
            <a:r>
              <a:rPr lang="en-GB" dirty="0" smtClean="0">
                <a:effectLst/>
                <a:latin typeface="Arial" panose="020B0604020202020204" pitchFamily="34" charset="0"/>
              </a:rPr>
              <a:t>.</a:t>
            </a:r>
          </a:p>
          <a:p>
            <a:pPr algn="just"/>
            <a:endParaRPr lang="en-GB" dirty="0">
              <a:effectLst/>
              <a:latin typeface="Arial" panose="020B0604020202020204" pitchFamily="34" charset="0"/>
            </a:endParaRPr>
          </a:p>
          <a:p>
            <a:pPr algn="just"/>
            <a:r>
              <a:rPr lang="sr-Latn-RS" sz="1200" b="1" kern="1200" dirty="0" smtClean="0">
                <a:solidFill>
                  <a:schemeClr val="tx1"/>
                </a:solidFill>
                <a:effectLst/>
                <a:latin typeface="+mn-lt"/>
                <a:ea typeface="ＭＳ Ｐゴシック" pitchFamily="-65" charset="-128"/>
                <a:cs typeface="ＭＳ Ｐゴシック" pitchFamily="-65" charset="-128"/>
              </a:rPr>
              <a:t>Uzajamna pomoć u presretanju podataka iz sadržaja (član 34)</a:t>
            </a:r>
            <a:endParaRPr lang="en-US" sz="1200" kern="1200" dirty="0" smtClean="0">
              <a:solidFill>
                <a:schemeClr val="tx1"/>
              </a:solidFill>
              <a:effectLst/>
              <a:latin typeface="+mn-lt"/>
              <a:ea typeface="ＭＳ Ｐゴシック" pitchFamily="-65" charset="-128"/>
              <a:cs typeface="ＭＳ Ｐゴシック" pitchFamily="-65" charset="-128"/>
            </a:endParaRPr>
          </a:p>
          <a:p>
            <a:pPr algn="just"/>
            <a:r>
              <a:rPr lang="sr-Latn-RS" sz="1200" kern="1200" dirty="0" smtClean="0">
                <a:solidFill>
                  <a:schemeClr val="tx1"/>
                </a:solidFill>
                <a:effectLst/>
                <a:latin typeface="+mn-lt"/>
                <a:ea typeface="ＭＳ Ｐゴシック" pitchFamily="-65" charset="-128"/>
                <a:cs typeface="ＭＳ Ｐゴシック" pitchFamily="-65" charset="-128"/>
              </a:rPr>
              <a:t>Kako je presretanje vrlo intruzivna mera, ograničena je i obaveza da se uzajamna pomoć obezbedi u presretanju podataka iz sadržaja. Pomoć se pruža u meri koju važeći ugovori i zakoni Strana dopuštaju. Pošto je omogućavanje saradnje u presretanju sadržaja nova oblast u praksi uzajamne pomoći, odlučeno  je da se prikloni postojećim režimima uzajamne pomoći i domaćim zakonima kada se radi o obimu i ograničenjima obaveze da se pomogne. U tom pogledu, upućuje se na komentare na članove 14, 15. i 21, kao i na Preporuku R (85) 10 o praktičnoj primeni Evropske konvencije o uzajamnoj pomoći u krivičnim stvarima u odnosu na zamolnice za presretanje telekomunikacija</a:t>
            </a:r>
            <a:r>
              <a:rPr lang="en-GB" dirty="0" smtClean="0">
                <a:effectLst/>
                <a:latin typeface="Arial" panose="020B0604020202020204" pitchFamily="34" charset="0"/>
              </a:rPr>
              <a:t>. </a:t>
            </a:r>
            <a:endParaRPr lang="en-GB" dirty="0">
              <a:effectLst/>
              <a:latin typeface="Arial" panose="020B0604020202020204" pitchFamily="34" charset="0"/>
            </a:endParaRPr>
          </a:p>
          <a:p>
            <a:pPr algn="just"/>
            <a:endParaRPr lang="en-GB" dirty="0">
              <a:effectLst/>
              <a:latin typeface="Arial" panose="020B0604020202020204" pitchFamily="34" charset="0"/>
            </a:endParaRPr>
          </a:p>
          <a:p>
            <a:pPr algn="just"/>
            <a:r>
              <a:rPr lang="sr-Latn-RS" sz="1200" b="1" kern="1200" dirty="0" smtClean="0">
                <a:solidFill>
                  <a:schemeClr val="tx1"/>
                </a:solidFill>
                <a:effectLst/>
                <a:latin typeface="+mn-lt"/>
                <a:ea typeface="ＭＳ Ｐゴシック" pitchFamily="-65" charset="-128"/>
                <a:cs typeface="ＭＳ Ｐゴシック" pitchFamily="-65" charset="-128"/>
              </a:rPr>
              <a:t>Mreža 24/7 (član 35)</a:t>
            </a:r>
            <a:endParaRPr lang="en-US" sz="1200" kern="1200" dirty="0" smtClean="0">
              <a:solidFill>
                <a:schemeClr val="tx1"/>
              </a:solidFill>
              <a:effectLst/>
              <a:latin typeface="+mn-lt"/>
              <a:ea typeface="ＭＳ Ｐゴシック" pitchFamily="-65" charset="-128"/>
              <a:cs typeface="ＭＳ Ｐゴシック" pitchFamily="-65" charset="-128"/>
            </a:endParaRPr>
          </a:p>
          <a:p>
            <a:pPr algn="just"/>
            <a:r>
              <a:rPr lang="sr-Latn-RS" sz="1200" kern="1200" dirty="0" smtClean="0">
                <a:solidFill>
                  <a:schemeClr val="tx1"/>
                </a:solidFill>
                <a:effectLst/>
                <a:latin typeface="+mn-lt"/>
                <a:ea typeface="ＭＳ Ｐゴシック" pitchFamily="-65" charset="-128"/>
                <a:cs typeface="ＭＳ Ｐゴシック" pitchFamily="-65" charset="-128"/>
              </a:rPr>
              <a:t>Kako je navedeno u jednom od prethodnih razmatranja, delotvorno suzbijanje krivičnih dela izvršenih korišćenjem računarskih sistema i delotvorno prikupljanje dokaza u elektronskom obliku zahtevaju vrlo brz odgovor. Uz to, dovoljno je nekoliko komandi na tastaturi da radnja izvršena na jednom kraju sveta ima momentalne posledice hiljadama kilometara i mnogo vremenskih zona dalje. Iz tog razloga, postojeća policijska saradnja i modaliteti uzajamne pomoći iziskuju dodatne kanale kako bi se efikasno odgovorilo na izazove računarskog doba. Kanal koji se uspostavlja ovim članom temelji se na iskustvu koje je stečeno u okviru već operativne mreže, stvorene pod okriljem grupe država G8. U skladu sa ovim članom, svaka Strana ima obavezu da odredi mesto za kontakt dostupno 24 sata na dan, sedam dana u nedelji, kako bi se momentalno obezbedila pomoć u istragama i postupcima u domenu ovog poglavlja, a posebno kako je predviđeno članom 35, stavom 1, tačkom c). Zajednički je stav da je uspostavljanje ove mreže među najvažnijim sredstvima koje Konvencija nudi kako bi se obezbedilo da Strane efikasno odgovore na izazove u sprovođenju zakona, kojii proističu iz </a:t>
            </a:r>
            <a:r>
              <a:rPr lang="sr-Latn-RS" sz="1200" b="0" i="0" u="none" kern="1200" dirty="0" smtClean="0">
                <a:solidFill>
                  <a:schemeClr val="tx1"/>
                </a:solidFill>
                <a:effectLst/>
                <a:latin typeface="+mn-lt"/>
                <a:ea typeface="ＭＳ Ｐゴシック" pitchFamily="-65" charset="-128"/>
                <a:cs typeface="ＭＳ Ｐゴシック" pitchFamily="-65" charset="-128"/>
              </a:rPr>
              <a:t>računarskih i krivičnih dela u vezi sa računarima. </a:t>
            </a:r>
            <a:endParaRPr lang="en-US" sz="1200" b="0" i="0" u="none" kern="1200" dirty="0" smtClean="0">
              <a:solidFill>
                <a:schemeClr val="tx1"/>
              </a:solidFill>
              <a:effectLst/>
              <a:latin typeface="+mn-lt"/>
              <a:ea typeface="ＭＳ Ｐゴシック" pitchFamily="-65" charset="-128"/>
              <a:cs typeface="ＭＳ Ｐゴシック" pitchFamily="-65" charset="-128"/>
            </a:endParaRPr>
          </a:p>
          <a:p>
            <a:pPr algn="just"/>
            <a:endParaRPr lang="en-US" b="0" i="0" u="non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15</a:t>
            </a:fld>
            <a:endParaRPr lang="en-US"/>
          </a:p>
        </p:txBody>
      </p:sp>
    </p:spTree>
    <p:extLst>
      <p:ext uri="{BB962C8B-B14F-4D97-AF65-F5344CB8AC3E}">
        <p14:creationId xmlns:p14="http://schemas.microsoft.com/office/powerpoint/2010/main" val="15685507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algn="just"/>
            <a:r>
              <a:rPr lang="sr-Latn-RS" sz="1200" b="1" i="1" u="sng" kern="1200" dirty="0" smtClean="0">
                <a:solidFill>
                  <a:schemeClr val="tx1"/>
                </a:solidFill>
                <a:effectLst/>
                <a:latin typeface="+mn-lt"/>
                <a:ea typeface="ＭＳ Ｐゴシック" pitchFamily="-65" charset="-128"/>
                <a:cs typeface="ＭＳ Ｐゴシック" pitchFamily="-65" charset="-128"/>
              </a:rPr>
              <a:t>TEKST</a:t>
            </a:r>
            <a:r>
              <a:rPr lang="sr-Latn-RS" sz="1200" b="1" i="1" u="sng" kern="1200" baseline="0" dirty="0" smtClean="0">
                <a:solidFill>
                  <a:schemeClr val="tx1"/>
                </a:solidFill>
                <a:effectLst/>
                <a:latin typeface="+mn-lt"/>
                <a:ea typeface="ＭＳ Ｐゴシック" pitchFamily="-65" charset="-128"/>
                <a:cs typeface="ＭＳ Ｐゴシック" pitchFamily="-65" charset="-128"/>
              </a:rPr>
              <a:t> UNUTAR SLIKE: KONSULTACIJE #PROTOKOL</a:t>
            </a:r>
            <a:endParaRPr lang="sr-Latn-RS" sz="1200" b="1" i="1" u="sng" kern="1200" dirty="0" smtClean="0">
              <a:solidFill>
                <a:schemeClr val="tx1"/>
              </a:solidFill>
              <a:effectLst/>
              <a:latin typeface="+mn-lt"/>
              <a:ea typeface="ＭＳ Ｐゴシック" pitchFamily="-65" charset="-128"/>
              <a:cs typeface="ＭＳ Ｐゴシック" pitchFamily="-65" charset="-128"/>
            </a:endParaRPr>
          </a:p>
          <a:p>
            <a:pPr algn="just"/>
            <a:endParaRPr lang="sr-Latn-RS" sz="1200" kern="1200" dirty="0" smtClean="0">
              <a:solidFill>
                <a:schemeClr val="tx1"/>
              </a:solidFill>
              <a:effectLst/>
              <a:latin typeface="+mn-lt"/>
              <a:ea typeface="ＭＳ Ｐゴシック" pitchFamily="-65" charset="-128"/>
              <a:cs typeface="ＭＳ Ｐゴシック" pitchFamily="-65" charset="-128"/>
            </a:endParaRPr>
          </a:p>
          <a:p>
            <a:pPr algn="just"/>
            <a:r>
              <a:rPr lang="sr-Latn-RS" sz="1200" kern="1200" dirty="0" smtClean="0">
                <a:solidFill>
                  <a:schemeClr val="tx1"/>
                </a:solidFill>
                <a:effectLst/>
                <a:latin typeface="+mn-lt"/>
                <a:ea typeface="ＭＳ Ｐゴシック" pitchFamily="-65" charset="-128"/>
                <a:cs typeface="ＭＳ Ｐゴシック" pitchFamily="-65" charset="-128"/>
              </a:rPr>
              <a:t>Evolucija informacionih i komunkacionih tehnologija, iako čovečanstvu otvara mogućnosti bez presedana, stvara i izazove, uključujući i one za krivičnopravne sisteme, a time i vladavinu prava u sajber prostoru. Iako su krivična dela u oblasti visokotehnološkog kriminala i druga dela koja uključuju dokaze u elektronskom obliku na računarskim sistemima u procvatu, a ti se dokazi čuvaju na serverima u stranim, višestrukim, promenjivim ili nepoznatim jurisdikcijama, tj. u oblaku, </a:t>
            </a:r>
            <a:r>
              <a:rPr lang="sr-Latn-RS" sz="1200" b="0" i="0" u="none" kern="1200" dirty="0" smtClean="0">
                <a:solidFill>
                  <a:schemeClr val="tx1"/>
                </a:solidFill>
                <a:effectLst/>
                <a:latin typeface="+mn-lt"/>
                <a:ea typeface="ＭＳ Ｐゴシック" pitchFamily="-65" charset="-128"/>
                <a:cs typeface="ＭＳ Ｐゴシック" pitchFamily="-65" charset="-128"/>
              </a:rPr>
              <a:t>ovlašćenja koja</a:t>
            </a:r>
            <a:r>
              <a:rPr lang="sr-Latn-RS" sz="1200" b="0" i="0" u="none" kern="1200" baseline="0" dirty="0" smtClean="0">
                <a:solidFill>
                  <a:schemeClr val="tx1"/>
                </a:solidFill>
                <a:effectLst/>
                <a:latin typeface="+mn-lt"/>
                <a:ea typeface="ＭＳ Ｐゴシック" pitchFamily="-65" charset="-128"/>
                <a:cs typeface="ＭＳ Ｐゴシック" pitchFamily="-65" charset="-128"/>
              </a:rPr>
              <a:t> se odnose izvršenje zakona</a:t>
            </a:r>
            <a:r>
              <a:rPr lang="sr-Latn-RS" sz="1200" b="0" i="0" u="none" kern="1200" dirty="0" smtClean="0">
                <a:solidFill>
                  <a:schemeClr val="tx1"/>
                </a:solidFill>
                <a:effectLst/>
                <a:latin typeface="+mn-lt"/>
                <a:ea typeface="ＭＳ Ｐゴシック" pitchFamily="-65" charset="-128"/>
                <a:cs typeface="ＭＳ Ｐゴシック" pitchFamily="-65" charset="-128"/>
              </a:rPr>
              <a:t> </a:t>
            </a:r>
            <a:r>
              <a:rPr lang="sr-Latn-RS" sz="1200" kern="1200" dirty="0" smtClean="0">
                <a:solidFill>
                  <a:schemeClr val="tx1"/>
                </a:solidFill>
                <a:effectLst/>
                <a:latin typeface="+mn-lt"/>
                <a:ea typeface="ＭＳ Ｐゴシック" pitchFamily="-65" charset="-128"/>
                <a:cs typeface="ＭＳ Ｐゴシック" pitchFamily="-65" charset="-128"/>
              </a:rPr>
              <a:t>ograničena su teritorijalnim granicama. </a:t>
            </a:r>
          </a:p>
          <a:p>
            <a:pPr algn="just"/>
            <a:endParaRPr lang="en-US" sz="1200" kern="1200" dirty="0" smtClean="0">
              <a:solidFill>
                <a:schemeClr val="tx1"/>
              </a:solidFill>
              <a:effectLst/>
              <a:latin typeface="+mn-lt"/>
              <a:ea typeface="ＭＳ Ｐゴシック" pitchFamily="-65" charset="-128"/>
              <a:cs typeface="ＭＳ Ｐゴシック" pitchFamily="-65" charset="-128"/>
            </a:endParaRPr>
          </a:p>
          <a:p>
            <a:pPr algn="just"/>
            <a:r>
              <a:rPr lang="sr-Latn-RS" sz="1200" kern="1200" dirty="0" smtClean="0">
                <a:solidFill>
                  <a:schemeClr val="tx1"/>
                </a:solidFill>
                <a:effectLst/>
                <a:latin typeface="+mn-lt"/>
                <a:ea typeface="ＭＳ Ｐゴシック" pitchFamily="-65" charset="-128"/>
                <a:cs typeface="ＭＳ Ｐゴシック" pitchFamily="-65" charset="-128"/>
              </a:rPr>
              <a:t>Strane ugovornice Budimpeštanske konvencije već neko vreme tragaju za rešenjima, odnosno, od 2012. do 2014. putem radne grupe o prekograničnom pristupu podacima, a od 2015. do 2017. preko </a:t>
            </a:r>
            <a:r>
              <a:rPr lang="sr-Latn-RS" sz="1200" b="0" i="0" u="none" kern="1200" dirty="0" smtClean="0">
                <a:solidFill>
                  <a:schemeClr val="tx1"/>
                </a:solidFill>
                <a:effectLst/>
                <a:latin typeface="+mn-lt"/>
                <a:ea typeface="ＭＳ Ｐゴシック" pitchFamily="-65" charset="-128"/>
                <a:cs typeface="ＭＳ Ｐゴシック" pitchFamily="-65" charset="-128"/>
              </a:rPr>
              <a:t>Grupe za pristup dokazima u oblaku. </a:t>
            </a:r>
            <a:r>
              <a:rPr lang="sr-Latn-RS" sz="1200" kern="1200" dirty="0" smtClean="0">
                <a:solidFill>
                  <a:schemeClr val="tx1"/>
                </a:solidFill>
                <a:effectLst/>
                <a:latin typeface="+mn-lt"/>
                <a:ea typeface="ＭＳ Ｐゴシック" pitchFamily="-65" charset="-128"/>
                <a:cs typeface="ＭＳ Ｐゴシック" pitchFamily="-65" charset="-128"/>
              </a:rPr>
              <a:t>Drugospomenuta grupa predlaže da se pažnja usmeri na sledeća konkretna pitanja: </a:t>
            </a:r>
            <a:endParaRPr lang="en-US" sz="1200" kern="1200" dirty="0" smtClean="0">
              <a:solidFill>
                <a:schemeClr val="tx1"/>
              </a:solidFill>
              <a:effectLst/>
              <a:latin typeface="+mn-lt"/>
              <a:ea typeface="ＭＳ Ｐゴシック" pitchFamily="-65" charset="-128"/>
              <a:cs typeface="ＭＳ Ｐゴシック" pitchFamily="-65" charset="-128"/>
            </a:endParaRPr>
          </a:p>
          <a:p>
            <a:pPr lvl="0" algn="just"/>
            <a:endParaRPr lang="sr-Latn-RS" sz="1200" kern="1200" dirty="0" smtClean="0">
              <a:solidFill>
                <a:schemeClr val="tx1"/>
              </a:solidFill>
              <a:effectLst/>
              <a:latin typeface="+mn-lt"/>
              <a:ea typeface="ＭＳ Ｐゴシック" pitchFamily="-65" charset="-128"/>
              <a:cs typeface="ＭＳ Ｐゴシック" pitchFamily="-65" charset="-128"/>
            </a:endParaRPr>
          </a:p>
          <a:p>
            <a:pPr marL="171450" lvl="0" indent="-171450" algn="just">
              <a:buFont typeface="Arial" panose="020B0604020202020204" pitchFamily="34" charset="0"/>
              <a:buChar char="•"/>
            </a:pPr>
            <a:r>
              <a:rPr lang="sr-Latn-RS" sz="1200" kern="1200" dirty="0" smtClean="0">
                <a:solidFill>
                  <a:schemeClr val="tx1"/>
                </a:solidFill>
                <a:effectLst/>
                <a:latin typeface="+mn-lt"/>
                <a:ea typeface="ＭＳ Ｐゴシック" pitchFamily="-65" charset="-128"/>
                <a:cs typeface="ＭＳ Ｐゴシック" pitchFamily="-65" charset="-128"/>
              </a:rPr>
              <a:t>Potreba da se napravi razlika između podataka o pretplatniku, podataka o saobraćaju i podataka iz sadržaja u smislu uslova i pragova za pristup podacima koji su potrebni u određenim istragama u krivičnom postupku; </a:t>
            </a:r>
            <a:endParaRPr lang="en-US" sz="1200" kern="1200" dirty="0" smtClean="0">
              <a:solidFill>
                <a:schemeClr val="tx1"/>
              </a:solidFill>
              <a:effectLst/>
              <a:latin typeface="+mn-lt"/>
              <a:ea typeface="ＭＳ Ｐゴシック" pitchFamily="-65" charset="-128"/>
              <a:cs typeface="ＭＳ Ｐゴシック" pitchFamily="-65" charset="-128"/>
            </a:endParaRPr>
          </a:p>
          <a:p>
            <a:pPr marL="171450" lvl="0" indent="-171450" algn="just">
              <a:buFont typeface="Arial" panose="020B0604020202020204" pitchFamily="34" charset="0"/>
              <a:buChar char="•"/>
            </a:pPr>
            <a:r>
              <a:rPr lang="sr-Latn-RS" sz="1200" kern="1200" dirty="0" smtClean="0">
                <a:solidFill>
                  <a:schemeClr val="tx1"/>
                </a:solidFill>
                <a:effectLst/>
                <a:latin typeface="+mn-lt"/>
                <a:ea typeface="ＭＳ Ｐゴシック" pitchFamily="-65" charset="-128"/>
                <a:cs typeface="ＭＳ Ｐゴシック" pitchFamily="-65" charset="-128"/>
              </a:rPr>
              <a:t>Ograničena delotvornost uzajamne pravne pomoći u obezbeđivanju promenjivih elektronskih dokaza; </a:t>
            </a:r>
            <a:endParaRPr lang="en-US" sz="1200" kern="1200" dirty="0" smtClean="0">
              <a:solidFill>
                <a:schemeClr val="tx1"/>
              </a:solidFill>
              <a:effectLst/>
              <a:latin typeface="+mn-lt"/>
              <a:ea typeface="ＭＳ Ｐゴシック" pitchFamily="-65" charset="-128"/>
              <a:cs typeface="ＭＳ Ｐゴシック" pitchFamily="-65" charset="-128"/>
            </a:endParaRPr>
          </a:p>
          <a:p>
            <a:pPr marL="171450" lvl="0" indent="-171450" algn="just">
              <a:buFont typeface="Arial" panose="020B0604020202020204" pitchFamily="34" charset="0"/>
              <a:buChar char="•"/>
            </a:pPr>
            <a:r>
              <a:rPr lang="sr-Latn-RS" sz="1200" kern="1200" dirty="0" smtClean="0">
                <a:solidFill>
                  <a:schemeClr val="tx1"/>
                </a:solidFill>
                <a:effectLst/>
                <a:latin typeface="+mn-lt"/>
                <a:ea typeface="ＭＳ Ｐゴシック" pitchFamily="-65" charset="-128"/>
                <a:cs typeface="ＭＳ Ｐゴシック" pitchFamily="-65" charset="-128"/>
              </a:rPr>
              <a:t>Situacije u kojima se gubi lokacija podataka (saznanje o lokaciji), kao i činjenica da države sve češće pribegavaju unilateralnom prekograničnom pristupu podacima u odsustvu međunarodnih pravila; </a:t>
            </a:r>
            <a:endParaRPr lang="en-US" sz="1200" kern="1200" dirty="0" smtClean="0">
              <a:solidFill>
                <a:schemeClr val="tx1"/>
              </a:solidFill>
              <a:effectLst/>
              <a:latin typeface="+mn-lt"/>
              <a:ea typeface="ＭＳ Ｐゴシック" pitchFamily="-65" charset="-128"/>
              <a:cs typeface="ＭＳ Ｐゴシック" pitchFamily="-65" charset="-128"/>
            </a:endParaRPr>
          </a:p>
          <a:p>
            <a:pPr marL="171450" lvl="0" indent="-171450" algn="just">
              <a:buFont typeface="Arial" panose="020B0604020202020204" pitchFamily="34" charset="0"/>
              <a:buChar char="•"/>
            </a:pPr>
            <a:r>
              <a:rPr lang="sr-Latn-RS" sz="1200" kern="1200" dirty="0" smtClean="0">
                <a:solidFill>
                  <a:schemeClr val="tx1"/>
                </a:solidFill>
                <a:effectLst/>
                <a:latin typeface="+mn-lt"/>
                <a:ea typeface="ＭＳ Ｐゴシック" pitchFamily="-65" charset="-128"/>
                <a:cs typeface="ＭＳ Ｐゴシック" pitchFamily="-65" charset="-128"/>
              </a:rPr>
              <a:t>Pitanje kada je davalac usluga dovoljno prisutan ili </a:t>
            </a:r>
            <a:r>
              <a:rPr lang="sr-Latn-RS" sz="1200" b="0" i="0" u="none" kern="1200" dirty="0" smtClean="0">
                <a:solidFill>
                  <a:schemeClr val="tx1"/>
                </a:solidFill>
                <a:effectLst/>
                <a:latin typeface="+mn-lt"/>
                <a:ea typeface="ＭＳ Ｐゴシック" pitchFamily="-65" charset="-128"/>
                <a:cs typeface="ＭＳ Ｐゴシック" pitchFamily="-65" charset="-128"/>
              </a:rPr>
              <a:t>nudi uslugu </a:t>
            </a:r>
            <a:r>
              <a:rPr lang="sr-Latn-RS" sz="1200" kern="1200" dirty="0" smtClean="0">
                <a:solidFill>
                  <a:schemeClr val="tx1"/>
                </a:solidFill>
                <a:effectLst/>
                <a:latin typeface="+mn-lt"/>
                <a:ea typeface="ＭＳ Ｐゴシック" pitchFamily="-65" charset="-128"/>
                <a:cs typeface="ＭＳ Ｐゴシック" pitchFamily="-65" charset="-128"/>
              </a:rPr>
              <a:t>na teritoriji Strane da bi mogao biti </a:t>
            </a:r>
            <a:r>
              <a:rPr lang="sr-Latn-RS" sz="1200" b="0" i="0" u="none" kern="1200" dirty="0" smtClean="0">
                <a:solidFill>
                  <a:schemeClr val="tx1"/>
                </a:solidFill>
                <a:effectLst/>
                <a:latin typeface="+mn-lt"/>
                <a:ea typeface="ＭＳ Ｐゴシック" pitchFamily="-65" charset="-128"/>
                <a:cs typeface="ＭＳ Ｐゴシック" pitchFamily="-65" charset="-128"/>
              </a:rPr>
              <a:t>predmet ovlašćenja za izvršenje </a:t>
            </a:r>
            <a:r>
              <a:rPr lang="sr-Latn-RS" sz="1200" kern="1200" dirty="0" smtClean="0">
                <a:solidFill>
                  <a:schemeClr val="tx1"/>
                </a:solidFill>
                <a:effectLst/>
                <a:latin typeface="+mn-lt"/>
                <a:ea typeface="ＭＳ Ｐゴシック" pitchFamily="-65" charset="-128"/>
                <a:cs typeface="ＭＳ Ｐゴシック" pitchFamily="-65" charset="-128"/>
              </a:rPr>
              <a:t>date Strane; </a:t>
            </a:r>
            <a:endParaRPr lang="en-US" sz="1200" kern="1200" dirty="0" smtClean="0">
              <a:solidFill>
                <a:schemeClr val="tx1"/>
              </a:solidFill>
              <a:effectLst/>
              <a:latin typeface="+mn-lt"/>
              <a:ea typeface="ＭＳ Ｐゴシック" pitchFamily="-65" charset="-128"/>
              <a:cs typeface="ＭＳ Ｐゴシック" pitchFamily="-65" charset="-128"/>
            </a:endParaRPr>
          </a:p>
          <a:p>
            <a:pPr marL="171450" lvl="0" indent="-171450" algn="just">
              <a:buFont typeface="Arial" panose="020B0604020202020204" pitchFamily="34" charset="0"/>
              <a:buChar char="•"/>
            </a:pPr>
            <a:r>
              <a:rPr lang="sr-Latn-RS" sz="1200" kern="1200" dirty="0" smtClean="0">
                <a:solidFill>
                  <a:schemeClr val="tx1"/>
                </a:solidFill>
                <a:effectLst/>
                <a:latin typeface="+mn-lt"/>
                <a:ea typeface="ＭＳ Ｐゴシック" pitchFamily="-65" charset="-128"/>
                <a:cs typeface="ＭＳ Ｐゴシック" pitchFamily="-65" charset="-128"/>
              </a:rPr>
              <a:t>Postojeći režim dobrovoljnog otkrivanja podataka od strane američkih provajdera, čime se pomaže sprovođenju zakona, ali izaziva i zabrinutost; </a:t>
            </a:r>
            <a:endParaRPr lang="en-US" sz="1200" kern="1200" dirty="0" smtClean="0">
              <a:solidFill>
                <a:schemeClr val="tx1"/>
              </a:solidFill>
              <a:effectLst/>
              <a:latin typeface="+mn-lt"/>
              <a:ea typeface="ＭＳ Ｐゴシック" pitchFamily="-65" charset="-128"/>
              <a:cs typeface="ＭＳ Ｐゴシック" pitchFamily="-65" charset="-128"/>
            </a:endParaRPr>
          </a:p>
          <a:p>
            <a:pPr marL="171450" lvl="0" indent="-171450" algn="just">
              <a:buFont typeface="Arial" panose="020B0604020202020204" pitchFamily="34" charset="0"/>
              <a:buChar char="•"/>
            </a:pPr>
            <a:r>
              <a:rPr lang="sr-Latn-RS" sz="1200" kern="1200" dirty="0" smtClean="0">
                <a:solidFill>
                  <a:schemeClr val="tx1"/>
                </a:solidFill>
                <a:effectLst/>
                <a:latin typeface="+mn-lt"/>
                <a:ea typeface="ＭＳ Ｐゴシック" pitchFamily="-65" charset="-128"/>
                <a:cs typeface="ＭＳ Ｐゴシック" pitchFamily="-65" charset="-128"/>
              </a:rPr>
              <a:t>Pitanje hitnog otkrivanja podataka u kriznim situacijama;  </a:t>
            </a:r>
            <a:endParaRPr lang="en-US" sz="1200" kern="1200" dirty="0" smtClean="0">
              <a:solidFill>
                <a:schemeClr val="tx1"/>
              </a:solidFill>
              <a:effectLst/>
              <a:latin typeface="+mn-lt"/>
              <a:ea typeface="ＭＳ Ｐゴシック" pitchFamily="-65" charset="-128"/>
              <a:cs typeface="ＭＳ Ｐゴシック" pitchFamily="-65" charset="-128"/>
            </a:endParaRPr>
          </a:p>
          <a:p>
            <a:pPr marL="171450" lvl="0" indent="-171450" algn="just">
              <a:buFont typeface="Arial" panose="020B0604020202020204" pitchFamily="34" charset="0"/>
              <a:buChar char="•"/>
            </a:pPr>
            <a:r>
              <a:rPr lang="sr-Latn-RS" sz="1200" kern="1200" dirty="0" smtClean="0">
                <a:solidFill>
                  <a:schemeClr val="tx1"/>
                </a:solidFill>
                <a:effectLst/>
                <a:latin typeface="+mn-lt"/>
                <a:ea typeface="ＭＳ Ｐゴシック" pitchFamily="-65" charset="-128"/>
                <a:cs typeface="ＭＳ Ｐゴシック" pitchFamily="-65" charset="-128"/>
              </a:rPr>
              <a:t>Zaštita podataka i ostala jemstva vladavine prava. </a:t>
            </a:r>
          </a:p>
          <a:p>
            <a:pPr marL="0" lvl="0" indent="0" algn="just">
              <a:buFont typeface="Arial" panose="020B0604020202020204" pitchFamily="34" charset="0"/>
              <a:buNone/>
            </a:pPr>
            <a:endParaRPr lang="en-US" sz="1200" kern="1200" dirty="0" smtClean="0">
              <a:solidFill>
                <a:schemeClr val="tx1"/>
              </a:solidFill>
              <a:effectLst/>
              <a:latin typeface="+mn-lt"/>
              <a:ea typeface="ＭＳ Ｐゴシック" pitchFamily="-65" charset="-128"/>
              <a:cs typeface="ＭＳ Ｐゴシック" pitchFamily="-65" charset="-128"/>
            </a:endParaRPr>
          </a:p>
          <a:p>
            <a:pPr algn="just"/>
            <a:r>
              <a:rPr lang="sr-Latn-RS" sz="1200" kern="1200" dirty="0" smtClean="0">
                <a:solidFill>
                  <a:schemeClr val="tx1"/>
                </a:solidFill>
                <a:effectLst/>
                <a:latin typeface="+mn-lt"/>
                <a:ea typeface="ＭＳ Ｐゴシック" pitchFamily="-65" charset="-128"/>
                <a:cs typeface="ＭＳ Ｐゴシック" pitchFamily="-65" charset="-128"/>
              </a:rPr>
              <a:t>Oslanjajući </a:t>
            </a:r>
            <a:r>
              <a:rPr lang="sr-Latn-RS" sz="1200" kern="1200" dirty="0" smtClean="0">
                <a:solidFill>
                  <a:schemeClr val="tx1"/>
                </a:solidFill>
                <a:effectLst/>
                <a:latin typeface="+mn-lt"/>
                <a:ea typeface="ＭＳ Ｐゴシック" pitchFamily="-65" charset="-128"/>
                <a:cs typeface="ＭＳ Ｐゴシック" pitchFamily="-65" charset="-128"/>
              </a:rPr>
              <a:t>se na rezultate Grupe za pristup dokazima u oblaku, T-CY usvaja sledeće preporuke:</a:t>
            </a:r>
            <a:endParaRPr lang="en-US" sz="1200" kern="1200" dirty="0" smtClean="0">
              <a:solidFill>
                <a:schemeClr val="tx1"/>
              </a:solidFill>
              <a:effectLst/>
              <a:latin typeface="+mn-lt"/>
              <a:ea typeface="ＭＳ Ｐゴシック" pitchFamily="-65" charset="-128"/>
              <a:cs typeface="ＭＳ Ｐゴシック" pitchFamily="-65" charset="-128"/>
            </a:endParaRPr>
          </a:p>
          <a:p>
            <a:pPr algn="just"/>
            <a:r>
              <a:rPr lang="sr-Latn-RS" sz="1200" kern="1200" dirty="0" smtClean="0">
                <a:solidFill>
                  <a:schemeClr val="tx1"/>
                </a:solidFill>
                <a:effectLst/>
                <a:latin typeface="+mn-lt"/>
                <a:ea typeface="ＭＳ Ｐゴシック" pitchFamily="-65" charset="-128"/>
                <a:cs typeface="ＭＳ Ｐゴシック" pitchFamily="-65" charset="-128"/>
              </a:rPr>
              <a:t>1. Jačanje delotvornosti procesa uzajamne pravne pomoći primenom prethodnih Preporuka koje je T-CY usvojio decembra 2014. </a:t>
            </a:r>
            <a:endParaRPr lang="en-US" sz="1200" kern="1200" dirty="0" smtClean="0">
              <a:solidFill>
                <a:schemeClr val="tx1"/>
              </a:solidFill>
              <a:effectLst/>
              <a:latin typeface="+mn-lt"/>
              <a:ea typeface="ＭＳ Ｐゴシック" pitchFamily="-65" charset="-128"/>
              <a:cs typeface="ＭＳ Ｐゴシック" pitchFamily="-65" charset="-128"/>
            </a:endParaRPr>
          </a:p>
          <a:p>
            <a:pPr algn="just"/>
            <a:r>
              <a:rPr lang="sr-Latn-RS" sz="1200" kern="1200" dirty="0" smtClean="0">
                <a:solidFill>
                  <a:schemeClr val="tx1"/>
                </a:solidFill>
                <a:effectLst/>
                <a:latin typeface="+mn-lt"/>
                <a:ea typeface="ＭＳ Ｐゴシック" pitchFamily="-65" charset="-128"/>
                <a:cs typeface="ＭＳ Ｐゴシック" pitchFamily="-65" charset="-128"/>
              </a:rPr>
              <a:t>2. Smernica za član 18. Budimpeštanske konvencije o izdavanju naredbe u odnosu</a:t>
            </a:r>
            <a:r>
              <a:rPr lang="sr-Latn-RS" sz="1200" kern="1200" baseline="0" dirty="0" smtClean="0">
                <a:solidFill>
                  <a:schemeClr val="tx1"/>
                </a:solidFill>
                <a:effectLst/>
                <a:latin typeface="+mn-lt"/>
                <a:ea typeface="ＭＳ Ｐゴシック" pitchFamily="-65" charset="-128"/>
                <a:cs typeface="ＭＳ Ｐゴシック" pitchFamily="-65" charset="-128"/>
              </a:rPr>
              <a:t> na podatke o pretplatniku. </a:t>
            </a:r>
            <a:r>
              <a:rPr lang="sr-Latn-RS" sz="1200" kern="1200" dirty="0" smtClean="0">
                <a:solidFill>
                  <a:schemeClr val="tx1"/>
                </a:solidFill>
                <a:effectLst/>
                <a:latin typeface="+mn-lt"/>
                <a:ea typeface="ＭＳ Ｐゴシック" pitchFamily="-65" charset="-128"/>
                <a:cs typeface="ＭＳ Ｐゴシック" pitchFamily="-65" charset="-128"/>
              </a:rPr>
              <a:t>U ovoj Smernici se objašnjava kako se domaća naredba za podatke o</a:t>
            </a:r>
            <a:r>
              <a:rPr lang="sr-Latn-RS" sz="1200" kern="1200" baseline="0" dirty="0" smtClean="0">
                <a:solidFill>
                  <a:schemeClr val="tx1"/>
                </a:solidFill>
                <a:effectLst/>
                <a:latin typeface="+mn-lt"/>
                <a:ea typeface="ＭＳ Ｐゴシック" pitchFamily="-65" charset="-128"/>
                <a:cs typeface="ＭＳ Ｐゴシック" pitchFamily="-65" charset="-128"/>
              </a:rPr>
              <a:t> pretp</a:t>
            </a:r>
            <a:r>
              <a:rPr lang="sr-Latn-RS" sz="1200" kern="1200" dirty="0" smtClean="0">
                <a:solidFill>
                  <a:schemeClr val="tx1"/>
                </a:solidFill>
                <a:effectLst/>
                <a:latin typeface="+mn-lt"/>
                <a:ea typeface="ＭＳ Ｐゴシック" pitchFamily="-65" charset="-128"/>
                <a:cs typeface="ＭＳ Ｐゴシック" pitchFamily="-65" charset="-128"/>
              </a:rPr>
              <a:t>latniku može izdati domaćem davaocu usluga nezavisno od toga gde se podaci nalaze (član 18. stav 1.b).</a:t>
            </a:r>
            <a:endParaRPr lang="en-US" sz="1200" kern="1200" dirty="0" smtClean="0">
              <a:solidFill>
                <a:schemeClr val="tx1"/>
              </a:solidFill>
              <a:effectLst/>
              <a:latin typeface="+mn-lt"/>
              <a:ea typeface="ＭＳ Ｐゴシック" pitchFamily="-65" charset="-128"/>
              <a:cs typeface="ＭＳ Ｐゴシック" pitchFamily="-65" charset="-128"/>
            </a:endParaRPr>
          </a:p>
          <a:p>
            <a:pPr algn="just"/>
            <a:r>
              <a:rPr lang="sr-Latn-RS" sz="1200" kern="1200" dirty="0" smtClean="0">
                <a:solidFill>
                  <a:schemeClr val="tx1"/>
                </a:solidFill>
                <a:effectLst/>
                <a:latin typeface="+mn-lt"/>
                <a:ea typeface="ＭＳ Ｐゴシック" pitchFamily="-65" charset="-128"/>
                <a:cs typeface="ＭＳ Ｐゴシック" pitchFamily="-65" charset="-128"/>
              </a:rPr>
              <a:t>3. Puna primena člana 18. u domaćem pravu Strana. </a:t>
            </a:r>
            <a:endParaRPr lang="en-US" sz="1200" kern="1200" dirty="0" smtClean="0">
              <a:solidFill>
                <a:schemeClr val="tx1"/>
              </a:solidFill>
              <a:effectLst/>
              <a:latin typeface="+mn-lt"/>
              <a:ea typeface="ＭＳ Ｐゴシック" pitchFamily="-65" charset="-128"/>
              <a:cs typeface="ＭＳ Ｐゴシック" pitchFamily="-65" charset="-128"/>
            </a:endParaRPr>
          </a:p>
          <a:p>
            <a:pPr algn="just"/>
            <a:r>
              <a:rPr lang="sr-Latn-RS" sz="1200" kern="1200" dirty="0" smtClean="0">
                <a:solidFill>
                  <a:schemeClr val="tx1"/>
                </a:solidFill>
                <a:effectLst/>
                <a:latin typeface="+mn-lt"/>
                <a:ea typeface="ＭＳ Ｐゴシック" pitchFamily="-65" charset="-128"/>
                <a:cs typeface="ＭＳ Ｐゴシック" pitchFamily="-65" charset="-128"/>
              </a:rPr>
              <a:t>4. Praktične mere za jačanje saradnje sa davaocima usluga.</a:t>
            </a:r>
            <a:endParaRPr lang="en-US" sz="1200" kern="1200" dirty="0" smtClean="0">
              <a:solidFill>
                <a:schemeClr val="tx1"/>
              </a:solidFill>
              <a:effectLst/>
              <a:latin typeface="+mn-lt"/>
              <a:ea typeface="ＭＳ Ｐゴシック" pitchFamily="-65" charset="-128"/>
              <a:cs typeface="ＭＳ Ｐゴシック" pitchFamily="-65" charset="-128"/>
            </a:endParaRPr>
          </a:p>
          <a:p>
            <a:pPr algn="just"/>
            <a:r>
              <a:rPr lang="sr-Latn-RS" sz="1200" kern="1200" dirty="0" smtClean="0">
                <a:solidFill>
                  <a:schemeClr val="tx1"/>
                </a:solidFill>
                <a:effectLst/>
                <a:latin typeface="+mn-lt"/>
                <a:ea typeface="ＭＳ Ｐゴシック" pitchFamily="-65" charset="-128"/>
                <a:cs typeface="ＭＳ Ｐゴシック" pitchFamily="-65" charset="-128"/>
              </a:rPr>
              <a:t>5. Pregovori o Drugom dodatnom protokolu uz Budimpeštansku konvenciju o jačanju međunarodne saradnje.</a:t>
            </a:r>
            <a:endParaRPr lang="en-US" sz="1200" kern="1200" dirty="0" smtClean="0">
              <a:solidFill>
                <a:schemeClr val="tx1"/>
              </a:solidFill>
              <a:effectLst/>
              <a:latin typeface="+mn-lt"/>
              <a:ea typeface="ＭＳ Ｐゴシック" pitchFamily="-65" charset="-128"/>
              <a:cs typeface="ＭＳ Ｐゴシック" pitchFamily="-65" charset="-128"/>
            </a:endParaRPr>
          </a:p>
          <a:p>
            <a:pPr algn="just"/>
            <a:endParaRPr lang="sr-Latn-RS" sz="1200" kern="1200" dirty="0" smtClean="0">
              <a:solidFill>
                <a:schemeClr val="tx1"/>
              </a:solidFill>
              <a:effectLst/>
              <a:latin typeface="+mn-lt"/>
              <a:ea typeface="ＭＳ Ｐゴシック" pitchFamily="-65" charset="-128"/>
              <a:cs typeface="ＭＳ Ｐゴシック" pitchFamily="-65" charset="-128"/>
            </a:endParaRPr>
          </a:p>
          <a:p>
            <a:pPr algn="just"/>
            <a:r>
              <a:rPr lang="sr-Latn-RS" sz="1200" kern="1200" dirty="0" smtClean="0">
                <a:solidFill>
                  <a:schemeClr val="tx1"/>
                </a:solidFill>
                <a:effectLst/>
                <a:latin typeface="+mn-lt"/>
                <a:ea typeface="ＭＳ Ｐゴシック" pitchFamily="-65" charset="-128"/>
                <a:cs typeface="ＭＳ Ｐゴシック" pitchFamily="-65" charset="-128"/>
              </a:rPr>
              <a:t>Juna 2017, T-CY je usaglasio projektni zadatak za pripremu Protokola i pregovori su započeli septembra iste godine. Potrebno je razmotriti sledeće elemente: </a:t>
            </a:r>
            <a:endParaRPr lang="en-US" sz="1200" kern="1200" dirty="0" smtClean="0">
              <a:solidFill>
                <a:schemeClr val="tx1"/>
              </a:solidFill>
              <a:effectLst/>
              <a:latin typeface="+mn-lt"/>
              <a:ea typeface="ＭＳ Ｐゴシック" pitchFamily="-65" charset="-128"/>
              <a:cs typeface="ＭＳ Ｐゴシック" pitchFamily="-65" charset="-128"/>
            </a:endParaRPr>
          </a:p>
          <a:p>
            <a:pPr algn="just"/>
            <a:r>
              <a:rPr lang="sr-Latn-RS" sz="1200" kern="1200" dirty="0" smtClean="0">
                <a:solidFill>
                  <a:schemeClr val="tx1"/>
                </a:solidFill>
                <a:effectLst/>
                <a:latin typeface="+mn-lt"/>
                <a:ea typeface="ＭＳ Ｐゴシック" pitchFamily="-65" charset="-128"/>
                <a:cs typeface="ＭＳ Ｐゴシック" pitchFamily="-65" charset="-128"/>
              </a:rPr>
              <a:t> </a:t>
            </a:r>
            <a:endParaRPr lang="en-US" sz="1200" kern="1200" dirty="0" smtClean="0">
              <a:solidFill>
                <a:schemeClr val="tx1"/>
              </a:solidFill>
              <a:effectLst/>
              <a:latin typeface="+mn-lt"/>
              <a:ea typeface="ＭＳ Ｐゴシック" pitchFamily="-65" charset="-128"/>
              <a:cs typeface="ＭＳ Ｐゴシック" pitchFamily="-65" charset="-128"/>
            </a:endParaRPr>
          </a:p>
          <a:p>
            <a:pPr algn="just"/>
            <a:r>
              <a:rPr lang="sr-Latn-RS" sz="1200" kern="1200" dirty="0" smtClean="0">
                <a:solidFill>
                  <a:schemeClr val="tx1"/>
                </a:solidFill>
                <a:effectLst/>
                <a:latin typeface="+mn-lt"/>
                <a:ea typeface="ＭＳ Ｐゴシック" pitchFamily="-65" charset="-128"/>
                <a:cs typeface="ＭＳ Ｐゴシック" pitchFamily="-65" charset="-128"/>
              </a:rPr>
              <a:t>A. Odredbe o delotvornijoj uzajamnoj pravnoj pomoći; </a:t>
            </a:r>
            <a:endParaRPr lang="en-US" sz="1200" kern="1200" dirty="0" smtClean="0">
              <a:solidFill>
                <a:schemeClr val="tx1"/>
              </a:solidFill>
              <a:effectLst/>
              <a:latin typeface="+mn-lt"/>
              <a:ea typeface="ＭＳ Ｐゴシック" pitchFamily="-65" charset="-128"/>
              <a:cs typeface="ＭＳ Ｐゴシック" pitchFamily="-65" charset="-128"/>
            </a:endParaRPr>
          </a:p>
          <a:p>
            <a:pPr algn="just"/>
            <a:r>
              <a:rPr lang="sr-Latn-RS" sz="1200" kern="1200" dirty="0" smtClean="0">
                <a:solidFill>
                  <a:schemeClr val="tx1"/>
                </a:solidFill>
                <a:effectLst/>
                <a:latin typeface="+mn-lt"/>
                <a:ea typeface="ＭＳ Ｐゴシック" pitchFamily="-65" charset="-128"/>
                <a:cs typeface="ＭＳ Ｐゴシック" pitchFamily="-65" charset="-128"/>
              </a:rPr>
              <a:t>B. Odredbe o direktnoj saradnji sa davaocima usluga u drugim jurisdikcijama; </a:t>
            </a:r>
            <a:endParaRPr lang="en-US" sz="1200" kern="1200" dirty="0" smtClean="0">
              <a:solidFill>
                <a:schemeClr val="tx1"/>
              </a:solidFill>
              <a:effectLst/>
              <a:latin typeface="+mn-lt"/>
              <a:ea typeface="ＭＳ Ｐゴシック" pitchFamily="-65" charset="-128"/>
              <a:cs typeface="ＭＳ Ｐゴシック" pitchFamily="-65" charset="-128"/>
            </a:endParaRPr>
          </a:p>
          <a:p>
            <a:pPr algn="just"/>
            <a:r>
              <a:rPr lang="sr-Latn-RS" sz="1200" kern="1200" dirty="0" smtClean="0">
                <a:solidFill>
                  <a:schemeClr val="tx1"/>
                </a:solidFill>
                <a:effectLst/>
                <a:latin typeface="+mn-lt"/>
                <a:ea typeface="ＭＳ Ｐゴシック" pitchFamily="-65" charset="-128"/>
                <a:cs typeface="ＭＳ Ｐゴシック" pitchFamily="-65" charset="-128"/>
              </a:rPr>
              <a:t>C. Okvir i ograničenja</a:t>
            </a:r>
            <a:r>
              <a:rPr lang="sr-Latn-RS" sz="1200" kern="1200" baseline="0" dirty="0" smtClean="0">
                <a:solidFill>
                  <a:schemeClr val="tx1"/>
                </a:solidFill>
                <a:effectLst/>
                <a:latin typeface="+mn-lt"/>
                <a:ea typeface="ＭＳ Ｐゴシック" pitchFamily="-65" charset="-128"/>
                <a:cs typeface="ＭＳ Ｐゴシック" pitchFamily="-65" charset="-128"/>
              </a:rPr>
              <a:t> </a:t>
            </a:r>
            <a:r>
              <a:rPr lang="sr-Latn-RS" sz="1200" kern="1200" dirty="0" smtClean="0">
                <a:solidFill>
                  <a:schemeClr val="tx1"/>
                </a:solidFill>
                <a:effectLst/>
                <a:latin typeface="+mn-lt"/>
                <a:ea typeface="ＭＳ Ｐゴシック" pitchFamily="-65" charset="-128"/>
                <a:cs typeface="ＭＳ Ｐゴシック" pitchFamily="-65" charset="-128"/>
              </a:rPr>
              <a:t>za postojeću praksu prekograničnog proširenja pretraživanja; </a:t>
            </a:r>
            <a:endParaRPr lang="en-US" sz="1200" kern="1200" dirty="0" smtClean="0">
              <a:solidFill>
                <a:schemeClr val="tx1"/>
              </a:solidFill>
              <a:effectLst/>
              <a:latin typeface="+mn-lt"/>
              <a:ea typeface="ＭＳ Ｐゴシック" pitchFamily="-65" charset="-128"/>
              <a:cs typeface="ＭＳ Ｐゴシック" pitchFamily="-65" charset="-128"/>
            </a:endParaRPr>
          </a:p>
          <a:p>
            <a:pPr algn="just"/>
            <a:r>
              <a:rPr lang="sr-Latn-RS" sz="1200" kern="1200" dirty="0" smtClean="0">
                <a:solidFill>
                  <a:schemeClr val="tx1"/>
                </a:solidFill>
                <a:effectLst/>
                <a:latin typeface="+mn-lt"/>
                <a:ea typeface="ＭＳ Ｐゴシック" pitchFamily="-65" charset="-128"/>
                <a:cs typeface="ＭＳ Ｐゴシック" pitchFamily="-65" charset="-128"/>
              </a:rPr>
              <a:t>D. Jemstva u pogledu vladavine prava i zaštite podataka. </a:t>
            </a:r>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16</a:t>
            </a:fld>
            <a:endParaRPr lang="en-US"/>
          </a:p>
        </p:txBody>
      </p:sp>
    </p:spTree>
    <p:extLst>
      <p:ext uri="{BB962C8B-B14F-4D97-AF65-F5344CB8AC3E}">
        <p14:creationId xmlns:p14="http://schemas.microsoft.com/office/powerpoint/2010/main" val="14796586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17</a:t>
            </a:fld>
            <a:endParaRPr lang="en-US"/>
          </a:p>
        </p:txBody>
      </p:sp>
    </p:spTree>
    <p:extLst>
      <p:ext uri="{BB962C8B-B14F-4D97-AF65-F5344CB8AC3E}">
        <p14:creationId xmlns:p14="http://schemas.microsoft.com/office/powerpoint/2010/main" val="21084591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a.)</a:t>
            </a: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18</a:t>
            </a:fld>
            <a:endParaRPr lang="en-US"/>
          </a:p>
        </p:txBody>
      </p:sp>
    </p:spTree>
    <p:extLst>
      <p:ext uri="{BB962C8B-B14F-4D97-AF65-F5344CB8AC3E}">
        <p14:creationId xmlns:p14="http://schemas.microsoft.com/office/powerpoint/2010/main" val="301592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b="1" i="1" u="sng" dirty="0" smtClean="0"/>
              <a:t>PREVOD</a:t>
            </a:r>
            <a:r>
              <a:rPr lang="en-US" b="1" i="1" u="sng" baseline="0" dirty="0" smtClean="0"/>
              <a:t> TEKSTA NA SLICI: PITANJA</a:t>
            </a:r>
            <a:endParaRPr lang="en-US" b="1" i="1" u="sng" dirty="0" smtClean="0"/>
          </a:p>
          <a:p>
            <a:pPr marL="0" marR="0" lvl="0" indent="0" algn="l" defTabSz="457200" rtl="0" eaLnBrk="0" fontAlgn="base" latinLnBrk="0" hangingPunct="0">
              <a:lnSpc>
                <a:spcPct val="100000"/>
              </a:lnSpc>
              <a:spcBef>
                <a:spcPct val="30000"/>
              </a:spcBef>
              <a:spcAft>
                <a:spcPct val="0"/>
              </a:spcAft>
              <a:buClrTx/>
              <a:buSzTx/>
              <a:buFontTx/>
              <a:buNone/>
              <a:tabLst/>
              <a:defRPr/>
            </a:pPr>
            <a:endParaRPr lang="sr-Latn-RS" dirty="0" smtClean="0"/>
          </a:p>
          <a:p>
            <a:pPr marL="0" marR="0" lvl="0" indent="0" algn="l" defTabSz="457200" rtl="0" eaLnBrk="0" fontAlgn="base" latinLnBrk="0" hangingPunct="0">
              <a:lnSpc>
                <a:spcPct val="100000"/>
              </a:lnSpc>
              <a:spcBef>
                <a:spcPct val="30000"/>
              </a:spcBef>
              <a:spcAft>
                <a:spcPct val="0"/>
              </a:spcAft>
              <a:buClrTx/>
              <a:buSzTx/>
              <a:buFontTx/>
              <a:buNone/>
              <a:tabLst/>
              <a:defRPr/>
            </a:pPr>
            <a:r>
              <a:rPr lang="sr-Latn-RS" dirty="0" smtClean="0"/>
              <a:t>Vreme </a:t>
            </a:r>
            <a:r>
              <a:rPr lang="sr-Latn-RS" dirty="0" smtClean="0"/>
              <a:t>opredeljeno za pitanja učesnika. </a:t>
            </a: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19</a:t>
            </a:fld>
            <a:endParaRPr lang="en-US"/>
          </a:p>
        </p:txBody>
      </p:sp>
    </p:spTree>
    <p:extLst>
      <p:ext uri="{BB962C8B-B14F-4D97-AF65-F5344CB8AC3E}">
        <p14:creationId xmlns:p14="http://schemas.microsoft.com/office/powerpoint/2010/main" val="22960555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sz="1200" kern="1200" dirty="0" smtClean="0">
                <a:solidFill>
                  <a:schemeClr val="tx1"/>
                </a:solidFill>
                <a:effectLst/>
                <a:latin typeface="+mn-lt"/>
                <a:ea typeface="ＭＳ Ｐゴシック" pitchFamily="-65" charset="-128"/>
                <a:cs typeface="ＭＳ Ｐゴシック" pitchFamily="-65" charset="-128"/>
              </a:rPr>
              <a:t>Član 4. posebno nalaže sledeće:</a:t>
            </a:r>
            <a:endParaRPr lang="en-US" sz="1200" kern="1200" dirty="0" smtClean="0">
              <a:solidFill>
                <a:schemeClr val="tx1"/>
              </a:solidFill>
              <a:effectLst/>
              <a:latin typeface="+mn-lt"/>
              <a:ea typeface="ＭＳ Ｐゴシック" pitchFamily="-65" charset="-128"/>
              <a:cs typeface="ＭＳ Ｐゴシック" pitchFamily="-65" charset="-128"/>
            </a:endParaRPr>
          </a:p>
          <a:p>
            <a:pPr lvl="0"/>
            <a:r>
              <a:rPr lang="sr-Latn-RS" sz="1200" kern="1200" dirty="0" smtClean="0">
                <a:solidFill>
                  <a:schemeClr val="tx1"/>
                </a:solidFill>
                <a:effectLst/>
                <a:latin typeface="+mn-lt"/>
                <a:ea typeface="ＭＳ Ｐゴシック" pitchFamily="-65" charset="-128"/>
                <a:cs typeface="ＭＳ Ｐゴシック" pitchFamily="-65" charset="-128"/>
              </a:rPr>
              <a:t>Po pravilu, upućuje se pismeni zahtev; </a:t>
            </a:r>
            <a:endParaRPr lang="en-US" sz="1200" kern="1200" dirty="0" smtClean="0">
              <a:solidFill>
                <a:schemeClr val="tx1"/>
              </a:solidFill>
              <a:effectLst/>
              <a:latin typeface="+mn-lt"/>
              <a:ea typeface="ＭＳ Ｐゴシック" pitchFamily="-65" charset="-128"/>
              <a:cs typeface="ＭＳ Ｐゴシック" pitchFamily="-65" charset="-128"/>
            </a:endParaRPr>
          </a:p>
          <a:p>
            <a:pPr lvl="0"/>
            <a:r>
              <a:rPr lang="sr-Latn-RS" sz="1200" kern="1200" dirty="0" smtClean="0">
                <a:solidFill>
                  <a:schemeClr val="tx1"/>
                </a:solidFill>
                <a:effectLst/>
                <a:latin typeface="+mn-lt"/>
                <a:ea typeface="ＭＳ Ｐゴシック" pitchFamily="-65" charset="-128"/>
                <a:cs typeface="ＭＳ Ｐゴシック" pitchFamily="-65" charset="-128"/>
              </a:rPr>
              <a:t>Po pravilu, zahtevi se upućuju preko ministarstava pravde; </a:t>
            </a:r>
            <a:endParaRPr lang="en-US" sz="1200" kern="1200" dirty="0" smtClean="0">
              <a:solidFill>
                <a:schemeClr val="tx1"/>
              </a:solidFill>
              <a:effectLst/>
              <a:latin typeface="+mn-lt"/>
              <a:ea typeface="ＭＳ Ｐゴシック" pitchFamily="-65" charset="-128"/>
              <a:cs typeface="ＭＳ Ｐゴシック" pitchFamily="-65" charset="-128"/>
            </a:endParaRPr>
          </a:p>
          <a:p>
            <a:pPr lvl="0"/>
            <a:r>
              <a:rPr lang="sr-Latn-RS" sz="1200" kern="1200" dirty="0" smtClean="0">
                <a:solidFill>
                  <a:schemeClr val="tx1"/>
                </a:solidFill>
                <a:effectLst/>
                <a:latin typeface="+mn-lt"/>
                <a:ea typeface="ＭＳ Ｐゴシック" pitchFamily="-65" charset="-128"/>
                <a:cs typeface="ＭＳ Ｐゴシック" pitchFamily="-65" charset="-128"/>
              </a:rPr>
              <a:t>Komunikacija u skladu sa stavom 2. uvek se mora odvijati preko ministarstava pravde; </a:t>
            </a:r>
            <a:endParaRPr lang="en-US" sz="1200" kern="1200" dirty="0" smtClean="0">
              <a:solidFill>
                <a:schemeClr val="tx1"/>
              </a:solidFill>
              <a:effectLst/>
              <a:latin typeface="+mn-lt"/>
              <a:ea typeface="ＭＳ Ｐゴシック" pitchFamily="-65" charset="-128"/>
              <a:cs typeface="ＭＳ Ｐゴシック" pitchFamily="-65" charset="-128"/>
            </a:endParaRPr>
          </a:p>
          <a:p>
            <a:pPr lvl="0"/>
            <a:r>
              <a:rPr lang="sr-Latn-RS" sz="1200" b="1" kern="1200" dirty="0" smtClean="0">
                <a:solidFill>
                  <a:schemeClr val="tx1"/>
                </a:solidFill>
                <a:effectLst/>
                <a:latin typeface="+mn-lt"/>
                <a:ea typeface="ＭＳ Ｐゴシック" pitchFamily="-65" charset="-128"/>
                <a:cs typeface="ＭＳ Ｐゴシック" pitchFamily="-65" charset="-128"/>
              </a:rPr>
              <a:t>Po pravilu, zahtevi se uvek mogu uputiti od jednog pravosudnog tela drugom; </a:t>
            </a:r>
            <a:endParaRPr lang="en-US" sz="1200" kern="1200" dirty="0" smtClean="0">
              <a:solidFill>
                <a:schemeClr val="tx1"/>
              </a:solidFill>
              <a:effectLst/>
              <a:latin typeface="+mn-lt"/>
              <a:ea typeface="ＭＳ Ｐゴシック" pitchFamily="-65" charset="-128"/>
              <a:cs typeface="ＭＳ Ｐゴシック" pitchFamily="-65" charset="-128"/>
            </a:endParaRPr>
          </a:p>
          <a:p>
            <a:r>
              <a:rPr lang="sr-Latn-RS" sz="1200" kern="1200" dirty="0" smtClean="0">
                <a:solidFill>
                  <a:schemeClr val="tx1"/>
                </a:solidFill>
                <a:effectLst/>
                <a:latin typeface="+mn-lt"/>
                <a:ea typeface="ＭＳ Ｐゴシック" pitchFamily="-65" charset="-128"/>
                <a:cs typeface="ＭＳ Ｐゴシック" pitchFamily="-65" charset="-128"/>
              </a:rPr>
              <a:t>Gde je primenjivo, zahtevi koji se odnose na „postupke pokrenute pred administrativnim organima u pogledu krivičnih</a:t>
            </a:r>
            <a:r>
              <a:rPr lang="sr-Latn-RS" sz="1200" kern="1200" baseline="0" dirty="0" smtClean="0">
                <a:solidFill>
                  <a:schemeClr val="tx1"/>
                </a:solidFill>
                <a:effectLst/>
                <a:latin typeface="+mn-lt"/>
                <a:ea typeface="ＭＳ Ｐゴシック" pitchFamily="-65" charset="-128"/>
                <a:cs typeface="ＭＳ Ｐゴシック" pitchFamily="-65" charset="-128"/>
              </a:rPr>
              <a:t> dela“ </a:t>
            </a:r>
            <a:r>
              <a:rPr lang="sr-Latn-RS" sz="1200" kern="1200" dirty="0" smtClean="0">
                <a:solidFill>
                  <a:schemeClr val="tx1"/>
                </a:solidFill>
                <a:effectLst/>
                <a:latin typeface="+mn-lt"/>
                <a:ea typeface="ＭＳ Ｐゴシック" pitchFamily="-65" charset="-128"/>
                <a:cs typeface="ＭＳ Ｐゴシック" pitchFamily="-65" charset="-128"/>
              </a:rPr>
              <a:t>mogu se uputiti direktno od jednog upravnog organa drugom upravnom organu – </a:t>
            </a:r>
            <a:r>
              <a:rPr lang="sr-Latn-RS" sz="1200" b="1" kern="1200" dirty="0" smtClean="0">
                <a:solidFill>
                  <a:schemeClr val="tx1"/>
                </a:solidFill>
                <a:effectLst/>
                <a:latin typeface="+mn-lt"/>
                <a:ea typeface="ＭＳ Ｐゴシック" pitchFamily="-65" charset="-128"/>
                <a:cs typeface="ＭＳ Ｐゴシック" pitchFamily="-65" charset="-128"/>
              </a:rPr>
              <a:t>ili sudskom organu ukoliko je taj organ nadležan.</a:t>
            </a:r>
            <a:endParaRPr lang="sr-Latn-RS" dirty="0">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20</a:t>
            </a:fld>
            <a:endParaRPr lang="en-US"/>
          </a:p>
        </p:txBody>
      </p:sp>
    </p:spTree>
    <p:extLst>
      <p:ext uri="{BB962C8B-B14F-4D97-AF65-F5344CB8AC3E}">
        <p14:creationId xmlns:p14="http://schemas.microsoft.com/office/powerpoint/2010/main" val="24768942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sr-Latn-RS" dirty="0" smtClean="0">
                <a:effectLst/>
                <a:latin typeface="Arial" panose="020B0604020202020204" pitchFamily="34" charset="0"/>
              </a:rPr>
              <a:t>Član 4. ne isključuje mogućnost</a:t>
            </a:r>
            <a:r>
              <a:rPr lang="sr-Latn-RS" baseline="0" dirty="0" smtClean="0">
                <a:effectLst/>
                <a:latin typeface="Arial" panose="020B0604020202020204" pitchFamily="34" charset="0"/>
              </a:rPr>
              <a:t> da pravosudni organ upućuje zahtev upravnom ogranu.</a:t>
            </a:r>
            <a:r>
              <a:rPr lang="en-GB" dirty="0" smtClean="0">
                <a:effectLst/>
                <a:latin typeface="Arial" panose="020B0604020202020204" pitchFamily="34" charset="0"/>
              </a:rPr>
              <a:t> </a:t>
            </a:r>
            <a:endParaRPr lang="sr-Latn-RS" dirty="0">
              <a:effectLst/>
              <a:latin typeface="Arial" panose="020B0604020202020204" pitchFamily="34"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endParaRPr lang="sr-Latn-RS" dirty="0">
              <a:effectLst/>
              <a:latin typeface="Arial" panose="020B0604020202020204" pitchFamily="34"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sr-Latn-RS" dirty="0" smtClean="0">
                <a:effectLst/>
                <a:latin typeface="Arial" panose="020B0604020202020204" pitchFamily="34" charset="0"/>
              </a:rPr>
              <a:t>Konačno, ovaj član otvara put</a:t>
            </a:r>
            <a:r>
              <a:rPr lang="sr-Latn-RS" baseline="0" dirty="0" smtClean="0">
                <a:effectLst/>
                <a:latin typeface="Arial" panose="020B0604020202020204" pitchFamily="34" charset="0"/>
              </a:rPr>
              <a:t> za korišćenje telekomunikacija u upućivanju zahteva i drugih vidova komunikacije.</a:t>
            </a:r>
            <a:r>
              <a:rPr lang="en-GB" dirty="0" smtClean="0">
                <a:effectLst/>
                <a:latin typeface="Arial" panose="020B0604020202020204" pitchFamily="34" charset="0"/>
              </a:rPr>
              <a:t> </a:t>
            </a:r>
            <a:endParaRPr lang="sr-Latn-RS" dirty="0">
              <a:effectLst/>
              <a:latin typeface="Arial" panose="020B0604020202020204" pitchFamily="34"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endParaRPr lang="sr-Latn-RS" dirty="0">
              <a:effectLst/>
              <a:latin typeface="Arial" panose="020B0604020202020204" pitchFamily="34"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sr-Latn-RS" dirty="0" smtClean="0">
                <a:effectLst/>
                <a:latin typeface="Arial" panose="020B0604020202020204" pitchFamily="34" charset="0"/>
              </a:rPr>
              <a:t>Treba napomenuti da je</a:t>
            </a:r>
            <a:r>
              <a:rPr lang="sr-Latn-RS" baseline="0" dirty="0" smtClean="0">
                <a:effectLst/>
                <a:latin typeface="Arial" panose="020B0604020202020204" pitchFamily="34" charset="0"/>
              </a:rPr>
              <a:t> kanal Interpola otvoren samo za hitne slučajeve.</a:t>
            </a:r>
            <a:endParaRPr lang="en-US" dirty="0"/>
          </a:p>
          <a:p>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21</a:t>
            </a:fld>
            <a:endParaRPr lang="en-US"/>
          </a:p>
        </p:txBody>
      </p:sp>
    </p:spTree>
    <p:extLst>
      <p:ext uri="{BB962C8B-B14F-4D97-AF65-F5344CB8AC3E}">
        <p14:creationId xmlns:p14="http://schemas.microsoft.com/office/powerpoint/2010/main" val="38900540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dirty="0" smtClean="0"/>
              <a:t>Ciljevi sesije su jasno definisani, a učesnici treba da znaju da na kraju sesije, kada</a:t>
            </a:r>
            <a:r>
              <a:rPr lang="sr-Latn-RS" baseline="0" dirty="0" smtClean="0"/>
              <a:t> dođe </a:t>
            </a:r>
            <a:r>
              <a:rPr lang="sr-Latn-RS" dirty="0" smtClean="0"/>
              <a:t>vreme za eventualna pitanja, ciljevi sesije treba da odražavaju stečeno znanje.</a:t>
            </a: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a:t>
            </a:fld>
            <a:endParaRPr lang="en-US"/>
          </a:p>
        </p:txBody>
      </p:sp>
    </p:spTree>
    <p:extLst>
      <p:ext uri="{BB962C8B-B14F-4D97-AF65-F5344CB8AC3E}">
        <p14:creationId xmlns:p14="http://schemas.microsoft.com/office/powerpoint/2010/main" val="39955923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lgn="just"/>
            <a:r>
              <a:rPr lang="sr-Latn-RS" b="1" dirty="0" smtClean="0">
                <a:effectLst/>
                <a:latin typeface="Arial" panose="020B0604020202020204" pitchFamily="34" charset="0"/>
              </a:rPr>
              <a:t>Član </a:t>
            </a:r>
            <a:r>
              <a:rPr lang="en-GB" b="1" dirty="0" smtClean="0">
                <a:effectLst/>
                <a:latin typeface="Arial" panose="020B0604020202020204" pitchFamily="34" charset="0"/>
              </a:rPr>
              <a:t>11 </a:t>
            </a:r>
            <a:r>
              <a:rPr lang="en-GB" b="1" dirty="0">
                <a:effectLst/>
                <a:latin typeface="Arial" panose="020B0604020202020204" pitchFamily="34" charset="0"/>
              </a:rPr>
              <a:t>– </a:t>
            </a:r>
            <a:r>
              <a:rPr lang="sr-Latn-RS" b="1" dirty="0" smtClean="0">
                <a:effectLst/>
                <a:latin typeface="Arial" panose="020B0604020202020204" pitchFamily="34" charset="0"/>
              </a:rPr>
              <a:t>Neposredne  informacije</a:t>
            </a:r>
            <a:endParaRPr lang="sr-Latn-RS" b="1" dirty="0">
              <a:effectLst/>
              <a:latin typeface="Arial" panose="020B0604020202020204" pitchFamily="34" charset="0"/>
            </a:endParaRPr>
          </a:p>
          <a:p>
            <a:pPr algn="just"/>
            <a:r>
              <a:rPr lang="sr-Latn-RS" dirty="0" smtClean="0">
                <a:effectLst/>
                <a:latin typeface="Arial" panose="020B0604020202020204" pitchFamily="34" charset="0"/>
              </a:rPr>
              <a:t>Ovaj član odnosi se na uzajamnu</a:t>
            </a:r>
            <a:r>
              <a:rPr lang="sr-Latn-RS" baseline="0" dirty="0" smtClean="0">
                <a:effectLst/>
                <a:latin typeface="Arial" panose="020B0604020202020204" pitchFamily="34" charset="0"/>
              </a:rPr>
              <a:t> pomoć uopšte, što je do sada tumačeno samo u ograničenom području pranja novca, odnosno kao mogućnost za Strane da, bez prethodnog zahteva, jedna drugoj prosleđuju informacije o istragama ili postupcima, čime bi se moglo doprineti zajedničkom cilju da se na kriminal odgovori.</a:t>
            </a:r>
            <a:r>
              <a:rPr lang="en-GB" dirty="0" smtClean="0">
                <a:effectLst/>
                <a:latin typeface="Arial" panose="020B0604020202020204" pitchFamily="34" charset="0"/>
              </a:rPr>
              <a:t> </a:t>
            </a:r>
            <a:endParaRPr lang="sr-Latn-RS" dirty="0">
              <a:effectLst/>
              <a:latin typeface="Arial" panose="020B0604020202020204" pitchFamily="34" charset="0"/>
            </a:endParaRPr>
          </a:p>
          <a:p>
            <a:pPr algn="just"/>
            <a:endParaRPr lang="sr-Latn-RS" dirty="0">
              <a:effectLst/>
              <a:latin typeface="Arial" panose="020B0604020202020204" pitchFamily="34" charset="0"/>
            </a:endParaRPr>
          </a:p>
          <a:p>
            <a:pPr algn="just"/>
            <a:r>
              <a:rPr lang="en-GB" b="1" dirty="0" smtClean="0">
                <a:effectLst/>
                <a:latin typeface="Arial" panose="020B0604020202020204" pitchFamily="34" charset="0"/>
              </a:rPr>
              <a:t>S</a:t>
            </a:r>
            <a:r>
              <a:rPr lang="sr-Latn-RS" b="1" dirty="0" smtClean="0">
                <a:effectLst/>
                <a:latin typeface="Arial" panose="020B0604020202020204" pitchFamily="34" charset="0"/>
              </a:rPr>
              <a:t>lučajne</a:t>
            </a:r>
            <a:r>
              <a:rPr lang="sr-Latn-RS" b="1" baseline="0" dirty="0" smtClean="0">
                <a:effectLst/>
                <a:latin typeface="Arial" panose="020B0604020202020204" pitchFamily="34" charset="0"/>
              </a:rPr>
              <a:t> informacije</a:t>
            </a:r>
            <a:r>
              <a:rPr lang="en-GB" b="1" dirty="0" smtClean="0">
                <a:effectLst/>
                <a:latin typeface="Arial" panose="020B0604020202020204" pitchFamily="34" charset="0"/>
              </a:rPr>
              <a:t> (</a:t>
            </a:r>
            <a:r>
              <a:rPr lang="sr-Latn-RS" b="1" dirty="0" smtClean="0">
                <a:effectLst/>
                <a:latin typeface="Arial" panose="020B0604020202020204" pitchFamily="34" charset="0"/>
              </a:rPr>
              <a:t>član </a:t>
            </a:r>
            <a:r>
              <a:rPr lang="en-GB" b="1" dirty="0" smtClean="0">
                <a:effectLst/>
                <a:latin typeface="Arial" panose="020B0604020202020204" pitchFamily="34" charset="0"/>
              </a:rPr>
              <a:t>26</a:t>
            </a:r>
            <a:r>
              <a:rPr lang="en-GB" b="1" dirty="0">
                <a:effectLst/>
                <a:latin typeface="Arial" panose="020B0604020202020204" pitchFamily="34" charset="0"/>
              </a:rPr>
              <a:t>) </a:t>
            </a:r>
            <a:endParaRPr lang="sr-Latn-RS" b="1" dirty="0">
              <a:effectLst/>
              <a:latin typeface="Arial" panose="020B0604020202020204" pitchFamily="34" charset="0"/>
            </a:endParaRPr>
          </a:p>
          <a:p>
            <a:pPr algn="just"/>
            <a:r>
              <a:rPr lang="sr-Latn-RS" sz="1200" kern="1200" dirty="0" smtClean="0">
                <a:solidFill>
                  <a:schemeClr val="tx1"/>
                </a:solidFill>
                <a:effectLst/>
                <a:latin typeface="+mn-lt"/>
                <a:ea typeface="ＭＳ Ｐゴシック" pitchFamily="-65" charset="-128"/>
                <a:cs typeface="ＭＳ Ｐゴシック" pitchFamily="-65" charset="-128"/>
              </a:rPr>
              <a:t>Ovaj član je izveden iz odredbi prethodnih instrumenata Saveta Evrope, poput člana 10. Konvencije o pranju, traženju, zapleni i oduzimanju prihoda stečenih kriminalom </a:t>
            </a:r>
            <a:r>
              <a:rPr lang="en-GB" sz="1200" kern="1200" dirty="0" smtClean="0">
                <a:solidFill>
                  <a:schemeClr val="tx1"/>
                </a:solidFill>
                <a:effectLst/>
                <a:latin typeface="+mn-lt"/>
                <a:ea typeface="ＭＳ Ｐゴシック" pitchFamily="-65" charset="-128"/>
                <a:cs typeface="ＭＳ Ｐゴシック" pitchFamily="-65" charset="-128"/>
              </a:rPr>
              <a:t>(ETS N° 141) </a:t>
            </a:r>
            <a:r>
              <a:rPr lang="sr-Latn-RS" sz="1200" kern="1200" dirty="0" smtClean="0">
                <a:solidFill>
                  <a:schemeClr val="tx1"/>
                </a:solidFill>
                <a:effectLst/>
                <a:latin typeface="+mn-lt"/>
                <a:ea typeface="ＭＳ Ｐゴシック" pitchFamily="-65" charset="-128"/>
                <a:cs typeface="ＭＳ Ｐゴシック" pitchFamily="-65" charset="-128"/>
              </a:rPr>
              <a:t>i člana 28. Krivičnopravne konvencije o korupciji (</a:t>
            </a:r>
            <a:r>
              <a:rPr lang="en-GB" sz="1200" kern="1200" dirty="0" smtClean="0">
                <a:solidFill>
                  <a:schemeClr val="tx1"/>
                </a:solidFill>
                <a:effectLst/>
                <a:latin typeface="+mn-lt"/>
                <a:ea typeface="ＭＳ Ｐゴシック" pitchFamily="-65" charset="-128"/>
                <a:cs typeface="ＭＳ Ｐゴシック" pitchFamily="-65" charset="-128"/>
              </a:rPr>
              <a:t>ETS N° 173). </a:t>
            </a:r>
            <a:r>
              <a:rPr lang="sr-Latn-RS" sz="1200" kern="1200" dirty="0" smtClean="0">
                <a:solidFill>
                  <a:schemeClr val="tx1"/>
                </a:solidFill>
                <a:effectLst/>
                <a:latin typeface="+mn-lt"/>
                <a:ea typeface="ＭＳ Ｐゴシック" pitchFamily="-65" charset="-128"/>
                <a:cs typeface="ＭＳ Ｐゴシック" pitchFamily="-65" charset="-128"/>
              </a:rPr>
              <a:t>Sve češće se događa da Strana poseduje dragocenu informaciju za koju veruje da može pomoći drugoj Strani u istrazi ili krivičnom postupku, a za koju Strana koja tu istragu i postupak sprovodi ne zna. U takvim slučajevima, nije potreban zahtev za uzajamnu pomoć. Stav 1. omogućava državi koja poseduje datu informaciju da je prosledi drugoj državi bez prethodnog zahteva. Smatralo se da je takva odredba korisna jer je, prema zakonima nekih država, takvo pozitivno prepuštanje zakonskog ovlašćenja neophodno kako bi se pomoć pružila u odsustvu zahteva. Strana nije obavezna da spontano prosledi informaciju drugoj Strani, već može zadržati </a:t>
            </a:r>
            <a:r>
              <a:rPr lang="sr-Latn-RS" sz="1200" b="0" i="0" u="none" kern="1200" dirty="0" smtClean="0">
                <a:solidFill>
                  <a:schemeClr val="tx1"/>
                </a:solidFill>
                <a:effectLst/>
                <a:latin typeface="+mn-lt"/>
                <a:ea typeface="ＭＳ Ｐゴシック" pitchFamily="-65" charset="-128"/>
                <a:cs typeface="ＭＳ Ｐゴシック" pitchFamily="-65" charset="-128"/>
              </a:rPr>
              <a:t>pravo procene </a:t>
            </a:r>
            <a:r>
              <a:rPr lang="sr-Latn-RS" sz="1200" kern="1200" dirty="0" smtClean="0">
                <a:solidFill>
                  <a:schemeClr val="tx1"/>
                </a:solidFill>
                <a:effectLst/>
                <a:latin typeface="+mn-lt"/>
                <a:ea typeface="ＭＳ Ｐゴシック" pitchFamily="-65" charset="-128"/>
                <a:cs typeface="ＭＳ Ｐゴシック" pitchFamily="-65" charset="-128"/>
              </a:rPr>
              <a:t>u svetlu okolnosti datog predmeta. Pored toga, otkrivanje slučajnih informacija ne isključuje mogućnost da Strana koja ih obelodanjuje, ukoliko poseduje nadležnosti, istraži ili pokrene krivični postupak u odnosu na obelodanjene činjenice. </a:t>
            </a:r>
            <a:endParaRPr lang="en-US" sz="1200" kern="1200" dirty="0" smtClean="0">
              <a:solidFill>
                <a:schemeClr val="tx1"/>
              </a:solidFill>
              <a:effectLst/>
              <a:latin typeface="+mn-lt"/>
              <a:ea typeface="ＭＳ Ｐゴシック" pitchFamily="-65" charset="-128"/>
              <a:cs typeface="ＭＳ Ｐゴシック" pitchFamily="-65" charset="-128"/>
            </a:endParaRPr>
          </a:p>
          <a:p>
            <a:pPr algn="just"/>
            <a:endParaRPr lang="sr-Latn-RS" dirty="0">
              <a:effectLst/>
              <a:latin typeface="Arial" panose="020B0604020202020204" pitchFamily="34" charset="0"/>
            </a:endParaRPr>
          </a:p>
          <a:p>
            <a:pPr algn="just"/>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22</a:t>
            </a:fld>
            <a:endParaRPr lang="en-US"/>
          </a:p>
        </p:txBody>
      </p:sp>
    </p:spTree>
    <p:extLst>
      <p:ext uri="{BB962C8B-B14F-4D97-AF65-F5344CB8AC3E}">
        <p14:creationId xmlns:p14="http://schemas.microsoft.com/office/powerpoint/2010/main" val="29378005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b="1" i="1" u="sng" dirty="0" smtClean="0"/>
              <a:t>PREVOD</a:t>
            </a:r>
            <a:r>
              <a:rPr lang="en-US" b="1" i="1" u="sng" baseline="0" dirty="0" smtClean="0"/>
              <a:t> TEKSTA NA SLICI: PITANJA</a:t>
            </a:r>
            <a:endParaRPr lang="en-US" b="1" i="1" u="sng" dirty="0" smtClean="0"/>
          </a:p>
          <a:p>
            <a:pPr marL="0" marR="0" lvl="0" indent="0" algn="l" defTabSz="457200" rtl="0" eaLnBrk="0" fontAlgn="base" latinLnBrk="0" hangingPunct="0">
              <a:lnSpc>
                <a:spcPct val="100000"/>
              </a:lnSpc>
              <a:spcBef>
                <a:spcPct val="30000"/>
              </a:spcBef>
              <a:spcAft>
                <a:spcPct val="0"/>
              </a:spcAft>
              <a:buClrTx/>
              <a:buSzTx/>
              <a:buFontTx/>
              <a:buNone/>
              <a:tabLst/>
              <a:defRPr/>
            </a:pPr>
            <a:endParaRPr lang="sr-Latn-RS" dirty="0" smtClean="0"/>
          </a:p>
          <a:p>
            <a:pPr marL="0" marR="0" lvl="0" indent="0" algn="l" defTabSz="457200" rtl="0" eaLnBrk="0" fontAlgn="base" latinLnBrk="0" hangingPunct="0">
              <a:lnSpc>
                <a:spcPct val="100000"/>
              </a:lnSpc>
              <a:spcBef>
                <a:spcPct val="30000"/>
              </a:spcBef>
              <a:spcAft>
                <a:spcPct val="0"/>
              </a:spcAft>
              <a:buClrTx/>
              <a:buSzTx/>
              <a:buFontTx/>
              <a:buNone/>
              <a:tabLst/>
              <a:defRPr/>
            </a:pPr>
            <a:r>
              <a:rPr lang="sr-Latn-RS" dirty="0" smtClean="0"/>
              <a:t>Vreme </a:t>
            </a:r>
            <a:r>
              <a:rPr lang="sr-Latn-RS" dirty="0" smtClean="0"/>
              <a:t>opredeljeno za pitanja</a:t>
            </a:r>
            <a:r>
              <a:rPr lang="sr-Latn-RS" baseline="0" dirty="0" smtClean="0"/>
              <a:t> učesnika.</a:t>
            </a: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23</a:t>
            </a:fld>
            <a:endParaRPr lang="en-US"/>
          </a:p>
        </p:txBody>
      </p:sp>
    </p:spTree>
    <p:extLst>
      <p:ext uri="{BB962C8B-B14F-4D97-AF65-F5344CB8AC3E}">
        <p14:creationId xmlns:p14="http://schemas.microsoft.com/office/powerpoint/2010/main" val="34979342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sz="1200" kern="1200" dirty="0" smtClean="0">
                <a:solidFill>
                  <a:schemeClr val="tx1"/>
                </a:solidFill>
                <a:effectLst/>
                <a:latin typeface="+mn-lt"/>
                <a:ea typeface="ＭＳ Ｐゴシック" pitchFamily="-65" charset="-128"/>
                <a:cs typeface="ＭＳ Ｐゴシック" pitchFamily="-65" charset="-128"/>
              </a:rPr>
              <a:t>Član 4. posebno nalaže sledeće:</a:t>
            </a:r>
            <a:endParaRPr lang="en-US" sz="1200" kern="1200" dirty="0" smtClean="0">
              <a:solidFill>
                <a:schemeClr val="tx1"/>
              </a:solidFill>
              <a:effectLst/>
              <a:latin typeface="+mn-lt"/>
              <a:ea typeface="ＭＳ Ｐゴシック" pitchFamily="-65" charset="-128"/>
              <a:cs typeface="ＭＳ Ｐゴシック" pitchFamily="-65" charset="-128"/>
            </a:endParaRPr>
          </a:p>
          <a:p>
            <a:pPr lvl="0"/>
            <a:r>
              <a:rPr lang="sr-Latn-RS" sz="1200" b="1" kern="1200" dirty="0" smtClean="0">
                <a:solidFill>
                  <a:schemeClr val="tx1"/>
                </a:solidFill>
                <a:effectLst/>
                <a:latin typeface="+mn-lt"/>
                <a:ea typeface="ＭＳ Ｐゴシック" pitchFamily="-65" charset="-128"/>
                <a:cs typeface="ＭＳ Ｐゴシック" pitchFamily="-65" charset="-128"/>
              </a:rPr>
              <a:t>Po pravilu, upućuje se pismeni zahtev</a:t>
            </a:r>
            <a:r>
              <a:rPr lang="sr-Latn-RS" sz="1200" kern="1200" dirty="0" smtClean="0">
                <a:solidFill>
                  <a:schemeClr val="tx1"/>
                </a:solidFill>
                <a:effectLst/>
                <a:latin typeface="+mn-lt"/>
                <a:ea typeface="ＭＳ Ｐゴシック" pitchFamily="-65" charset="-128"/>
                <a:cs typeface="ＭＳ Ｐゴシック" pitchFamily="-65" charset="-128"/>
              </a:rPr>
              <a:t>; </a:t>
            </a:r>
            <a:endParaRPr lang="en-US" sz="1200" kern="1200" dirty="0" smtClean="0">
              <a:solidFill>
                <a:schemeClr val="tx1"/>
              </a:solidFill>
              <a:effectLst/>
              <a:latin typeface="+mn-lt"/>
              <a:ea typeface="ＭＳ Ｐゴシック" pitchFamily="-65" charset="-128"/>
              <a:cs typeface="ＭＳ Ｐゴシック" pitchFamily="-65" charset="-128"/>
            </a:endParaRPr>
          </a:p>
          <a:p>
            <a:pPr lvl="0"/>
            <a:r>
              <a:rPr lang="sr-Latn-RS" sz="1200" kern="1200" dirty="0" smtClean="0">
                <a:solidFill>
                  <a:schemeClr val="tx1"/>
                </a:solidFill>
                <a:effectLst/>
                <a:latin typeface="+mn-lt"/>
                <a:ea typeface="ＭＳ Ｐゴシック" pitchFamily="-65" charset="-128"/>
                <a:cs typeface="ＭＳ Ｐゴシック" pitchFamily="-65" charset="-128"/>
              </a:rPr>
              <a:t>Po pravilu, zahtevi se upućuju preko ministarstava pravde; </a:t>
            </a:r>
            <a:endParaRPr lang="en-US" sz="1200" kern="1200" dirty="0" smtClean="0">
              <a:solidFill>
                <a:schemeClr val="tx1"/>
              </a:solidFill>
              <a:effectLst/>
              <a:latin typeface="+mn-lt"/>
              <a:ea typeface="ＭＳ Ｐゴシック" pitchFamily="-65" charset="-128"/>
              <a:cs typeface="ＭＳ Ｐゴシック" pitchFamily="-65" charset="-128"/>
            </a:endParaRPr>
          </a:p>
          <a:p>
            <a:pPr lvl="0"/>
            <a:r>
              <a:rPr lang="sr-Latn-RS" sz="1200" kern="1200" dirty="0" smtClean="0">
                <a:solidFill>
                  <a:schemeClr val="tx1"/>
                </a:solidFill>
                <a:effectLst/>
                <a:latin typeface="+mn-lt"/>
                <a:ea typeface="ＭＳ Ｐゴシック" pitchFamily="-65" charset="-128"/>
                <a:cs typeface="ＭＳ Ｐゴシック" pitchFamily="-65" charset="-128"/>
              </a:rPr>
              <a:t>Komunikacija u skladu sa stavom 2. uvek se mora odvijati preko ministarstava pravde; </a:t>
            </a:r>
            <a:endParaRPr lang="en-US" sz="1200" kern="1200" dirty="0" smtClean="0">
              <a:solidFill>
                <a:schemeClr val="tx1"/>
              </a:solidFill>
              <a:effectLst/>
              <a:latin typeface="+mn-lt"/>
              <a:ea typeface="ＭＳ Ｐゴシック" pitchFamily="-65" charset="-128"/>
              <a:cs typeface="ＭＳ Ｐゴシック" pitchFamily="-65" charset="-128"/>
            </a:endParaRPr>
          </a:p>
          <a:p>
            <a:pPr lvl="0"/>
            <a:r>
              <a:rPr lang="sr-Latn-RS" sz="1200" b="0" kern="1200" dirty="0" smtClean="0">
                <a:solidFill>
                  <a:schemeClr val="tx1"/>
                </a:solidFill>
                <a:effectLst/>
                <a:latin typeface="+mn-lt"/>
                <a:ea typeface="ＭＳ Ｐゴシック" pitchFamily="-65" charset="-128"/>
                <a:cs typeface="ＭＳ Ｐゴシック" pitchFamily="-65" charset="-128"/>
              </a:rPr>
              <a:t>Po pravilu, zahtevi se uvek mogu uputiti direktno od jednog pravosudnog tela drugom; </a:t>
            </a:r>
            <a:endParaRPr lang="en-US" sz="1200" b="0" kern="1200" dirty="0" smtClean="0">
              <a:solidFill>
                <a:schemeClr val="tx1"/>
              </a:solidFill>
              <a:effectLst/>
              <a:latin typeface="+mn-lt"/>
              <a:ea typeface="ＭＳ Ｐゴシック" pitchFamily="-65" charset="-128"/>
              <a:cs typeface="ＭＳ Ｐゴシック" pitchFamily="-65" charset="-128"/>
            </a:endParaRPr>
          </a:p>
          <a:p>
            <a:pPr marL="0" marR="0" indent="0" algn="just" defTabSz="457200" rtl="0" eaLnBrk="0" fontAlgn="base" latinLnBrk="0" hangingPunct="0">
              <a:lnSpc>
                <a:spcPct val="100000"/>
              </a:lnSpc>
              <a:spcBef>
                <a:spcPct val="30000"/>
              </a:spcBef>
              <a:spcAft>
                <a:spcPct val="0"/>
              </a:spcAft>
              <a:buClrTx/>
              <a:buSzTx/>
              <a:buFontTx/>
              <a:buNone/>
              <a:tabLst/>
              <a:defRPr/>
            </a:pPr>
            <a:r>
              <a:rPr lang="sr-Latn-RS" sz="1200" kern="1200" dirty="0" smtClean="0">
                <a:solidFill>
                  <a:schemeClr val="tx1"/>
                </a:solidFill>
                <a:effectLst/>
                <a:latin typeface="+mn-lt"/>
                <a:ea typeface="ＭＳ Ｐゴシック" pitchFamily="-65" charset="-128"/>
                <a:cs typeface="ＭＳ Ｐゴシック" pitchFamily="-65" charset="-128"/>
              </a:rPr>
              <a:t>Gde je primenjivo, zahtevi koji se odnose na „postupke pokrenute pred administrativnim organima u pogledu krivičnih</a:t>
            </a:r>
            <a:r>
              <a:rPr lang="sr-Latn-RS" sz="1200" kern="1200" baseline="0" dirty="0" smtClean="0">
                <a:solidFill>
                  <a:schemeClr val="tx1"/>
                </a:solidFill>
                <a:effectLst/>
                <a:latin typeface="+mn-lt"/>
                <a:ea typeface="ＭＳ Ｐゴシック" pitchFamily="-65" charset="-128"/>
                <a:cs typeface="ＭＳ Ｐゴシック" pitchFamily="-65" charset="-128"/>
              </a:rPr>
              <a:t> dela“</a:t>
            </a:r>
            <a:r>
              <a:rPr lang="sr-Latn-RS" sz="1200" kern="1200" dirty="0" smtClean="0">
                <a:solidFill>
                  <a:schemeClr val="tx1"/>
                </a:solidFill>
                <a:effectLst/>
                <a:latin typeface="+mn-lt"/>
                <a:ea typeface="ＭＳ Ｐゴシック" pitchFamily="-65" charset="-128"/>
                <a:cs typeface="ＭＳ Ｐゴシック" pitchFamily="-65" charset="-128"/>
              </a:rPr>
              <a:t> mogu se uputiti direktno od jednog upravnog organa drugom upravnom organu – </a:t>
            </a:r>
            <a:r>
              <a:rPr lang="sr-Latn-RS" sz="1200" b="0" kern="1200" dirty="0" smtClean="0">
                <a:solidFill>
                  <a:schemeClr val="tx1"/>
                </a:solidFill>
                <a:effectLst/>
                <a:latin typeface="+mn-lt"/>
                <a:ea typeface="ＭＳ Ｐゴシック" pitchFamily="-65" charset="-128"/>
                <a:cs typeface="ＭＳ Ｐゴシック" pitchFamily="-65" charset="-128"/>
              </a:rPr>
              <a:t>ili sudskom organu ukoliko je taj organ nadležan.</a:t>
            </a:r>
            <a:endParaRPr lang="sr-Latn-RS" b="0" dirty="0" smtClean="0">
              <a:effectLst/>
              <a:latin typeface="Arial" panose="020B0604020202020204" pitchFamily="34" charset="0"/>
            </a:endParaRPr>
          </a:p>
          <a:p>
            <a:pPr marL="0" indent="0" algn="just">
              <a:buFontTx/>
              <a:buNone/>
            </a:pPr>
            <a:endParaRPr lang="sr-Latn-RS" b="0" dirty="0">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25</a:t>
            </a:fld>
            <a:endParaRPr lang="en-US"/>
          </a:p>
        </p:txBody>
      </p:sp>
    </p:spTree>
    <p:extLst>
      <p:ext uri="{BB962C8B-B14F-4D97-AF65-F5344CB8AC3E}">
        <p14:creationId xmlns:p14="http://schemas.microsoft.com/office/powerpoint/2010/main" val="2509494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algn="just"/>
            <a:r>
              <a:rPr lang="sr-Latn-RS" sz="1200" kern="1200" dirty="0" smtClean="0">
                <a:solidFill>
                  <a:schemeClr val="tx1"/>
                </a:solidFill>
                <a:effectLst/>
                <a:latin typeface="+mn-lt"/>
                <a:ea typeface="ＭＳ Ｐゴシック" pitchFamily="-65" charset="-128"/>
                <a:cs typeface="ＭＳ Ｐゴシック" pitchFamily="-65" charset="-128"/>
              </a:rPr>
              <a:t>Član 27. Budimpeštanske konvencije (Postupci koji se odnose na zahteve za uzajamnu pomoć u slučaju nepostojanja važećih međunarodnih sporazuma), stavovi 2. do 10, navode niz pravila u pružanju uzajamne pomoći ukoliko ne postoji ugovor o UPP ili dogovor zasnovan na jednoobraznim ili recipročnim propisima, uključujući imenovanje centralnih organa, uslovljavanje, osnove za postupke i postupci u slučaju odlaganja ili odbijanja zahteva, tajnost zahteva i direktne komunikacije. </a:t>
            </a:r>
          </a:p>
          <a:p>
            <a:pPr algn="just"/>
            <a:endParaRPr lang="en-US" sz="1200" kern="1200" dirty="0" smtClean="0">
              <a:solidFill>
                <a:schemeClr val="tx1"/>
              </a:solidFill>
              <a:effectLst/>
              <a:latin typeface="+mn-lt"/>
              <a:ea typeface="ＭＳ Ｐゴシック" pitchFamily="-65" charset="-128"/>
              <a:cs typeface="ＭＳ Ｐゴシック" pitchFamily="-65" charset="-128"/>
            </a:endParaRPr>
          </a:p>
          <a:p>
            <a:pPr algn="just"/>
            <a:r>
              <a:rPr lang="sr-Latn-RS" sz="1200" kern="1200" dirty="0" smtClean="0">
                <a:solidFill>
                  <a:schemeClr val="tx1"/>
                </a:solidFill>
                <a:effectLst/>
                <a:latin typeface="+mn-lt"/>
                <a:ea typeface="ＭＳ Ｐゴシック" pitchFamily="-65" charset="-128"/>
                <a:cs typeface="ＭＳ Ｐゴシック" pitchFamily="-65" charset="-128"/>
              </a:rPr>
              <a:t>Kada je reč o tako izričito regulisanim pitanjima, u odsustvu sporazuma ili dogovora za UPP na temelju jednoobraznog ili recipročnog prava, odredbe ovog člana treba primenjivati umesto inače važećih domaćih propisa kojima se reguliše uzajamna pomoć. Istovremeno, član 27. ne definiše pravila za druga pitanja kojima se uobičajeno bave domaći propisi koji regulišu međunarodnu uzajamnu pomoć. Na primer, ne postoje odredbe koje se bave formom i sadržajem zahteva, uzimanjem iskaza svedoka u državi molilji ili zamoljenoj državi, zvaničnim ili poslovnim evidencijama, </a:t>
            </a:r>
            <a:r>
              <a:rPr lang="sr-Latn-RS" sz="1200" b="0" i="0" u="none" kern="1200" dirty="0" smtClean="0">
                <a:solidFill>
                  <a:schemeClr val="tx1"/>
                </a:solidFill>
                <a:effectLst/>
                <a:latin typeface="+mn-lt"/>
                <a:ea typeface="ＭＳ Ｐゴシック" pitchFamily="-65" charset="-128"/>
                <a:cs typeface="ＭＳ Ｐゴシック" pitchFamily="-65" charset="-128"/>
              </a:rPr>
              <a:t>transferom svedoka u pritvoru </a:t>
            </a:r>
            <a:r>
              <a:rPr lang="sr-Latn-RS" sz="1200" kern="1200" dirty="0" smtClean="0">
                <a:solidFill>
                  <a:schemeClr val="tx1"/>
                </a:solidFill>
                <a:effectLst/>
                <a:latin typeface="+mn-lt"/>
                <a:ea typeface="ＭＳ Ｐゴシック" pitchFamily="-65" charset="-128"/>
                <a:cs typeface="ＭＳ Ｐゴシック" pitchFamily="-65" charset="-128"/>
              </a:rPr>
              <a:t>ili pomoć u stvarima konfiskacije. </a:t>
            </a:r>
            <a:endParaRPr lang="en-US" sz="1200" kern="1200" dirty="0" smtClean="0">
              <a:solidFill>
                <a:schemeClr val="tx1"/>
              </a:solidFill>
              <a:effectLst/>
              <a:latin typeface="+mn-lt"/>
              <a:ea typeface="ＭＳ Ｐゴシック" pitchFamily="-65" charset="-128"/>
              <a:cs typeface="ＭＳ Ｐゴシック" pitchFamily="-65" charset="-128"/>
            </a:endParaRPr>
          </a:p>
          <a:p>
            <a:pPr algn="just"/>
            <a:endParaRPr lang="en-US" sz="1200" kern="1200" dirty="0" smtClean="0">
              <a:solidFill>
                <a:schemeClr val="tx1"/>
              </a:solidFill>
              <a:effectLst/>
              <a:latin typeface="+mn-lt"/>
              <a:ea typeface="ＭＳ Ｐゴシック" pitchFamily="-65" charset="-128"/>
              <a:cs typeface="ＭＳ Ｐゴシック" pitchFamily="-65" charset="-128"/>
            </a:endParaRPr>
          </a:p>
          <a:p>
            <a:pPr algn="just"/>
            <a:r>
              <a:rPr lang="sr-Latn-RS" sz="1200" kern="1200" dirty="0" smtClean="0">
                <a:solidFill>
                  <a:schemeClr val="tx1"/>
                </a:solidFill>
                <a:effectLst/>
                <a:latin typeface="+mn-lt"/>
                <a:ea typeface="ＭＳ Ｐゴシック" pitchFamily="-65" charset="-128"/>
                <a:cs typeface="ＭＳ Ｐゴシック" pitchFamily="-65" charset="-128"/>
              </a:rPr>
              <a:t>Na primer, stav 2. člana 29. Budimpeštanske konvencije utvrđuje sadržaj zahteva za zaštitu u skladu sa tim članom. Imajući na umu da je to privremena mera i da zahtev treba pripremiti i uputiti što pre, informacija koja se daje biće sumarna i sadržati tek minimum podataka koji su neophodni da se omogući zaštita podataka. Uz preciziranje organa koji traži zaštitu i krivičnog dela za koje se zahteva ta mera, zahtev mora sadržati i prikaz činjenica, dovoljno informacija da se utvrde podaci koje treba zaštititi i mesto gde se nalaze, kao i obrazloženje zašto su ti podaci značajni za istragu ili gonjenje dela koje je u pitanju i da je zaštita neophodna. Konačno, zamoljena strana mora prihvatiti obavezu da naknadno dostavi zahtev za uzajamnu pomoć kako bi dobila uvid u podatke.</a:t>
            </a:r>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26</a:t>
            </a:fld>
            <a:endParaRPr lang="en-US"/>
          </a:p>
        </p:txBody>
      </p:sp>
    </p:spTree>
    <p:extLst>
      <p:ext uri="{BB962C8B-B14F-4D97-AF65-F5344CB8AC3E}">
        <p14:creationId xmlns:p14="http://schemas.microsoft.com/office/powerpoint/2010/main" val="8955708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algn="just"/>
            <a:r>
              <a:rPr lang="sr-Latn-RS" sz="1200" kern="1200" dirty="0" smtClean="0">
                <a:solidFill>
                  <a:schemeClr val="tx1"/>
                </a:solidFill>
                <a:effectLst/>
                <a:latin typeface="+mn-lt"/>
                <a:ea typeface="ＭＳ Ｐゴシック" pitchFamily="-65" charset="-128"/>
                <a:cs typeface="ＭＳ Ｐゴシック" pitchFamily="-65" charset="-128"/>
              </a:rPr>
              <a:t>Član 25. Budimpeštanske konvencije, stav 4: </a:t>
            </a:r>
          </a:p>
          <a:p>
            <a:pPr algn="just"/>
            <a:endParaRPr lang="en-US" sz="1200" kern="1200" dirty="0" smtClean="0">
              <a:solidFill>
                <a:schemeClr val="tx1"/>
              </a:solidFill>
              <a:effectLst/>
              <a:latin typeface="+mn-lt"/>
              <a:ea typeface="ＭＳ Ｐゴシック" pitchFamily="-65" charset="-128"/>
              <a:cs typeface="ＭＳ Ｐゴシック" pitchFamily="-65" charset="-128"/>
            </a:endParaRPr>
          </a:p>
          <a:p>
            <a:pPr algn="just"/>
            <a:r>
              <a:rPr lang="sr-Latn-RS" sz="1200" kern="1200" dirty="0" smtClean="0">
                <a:solidFill>
                  <a:schemeClr val="tx1"/>
                </a:solidFill>
                <a:effectLst/>
                <a:latin typeface="+mn-lt"/>
                <a:ea typeface="ＭＳ Ｐゴシック" pitchFamily="-65" charset="-128"/>
                <a:cs typeface="ＭＳ Ｐゴシック" pitchFamily="-65" charset="-128"/>
              </a:rPr>
              <a:t>Izuzev ako nije drugačije određeno članovima ovog poglavlja, na uzajamnu pomoć se primenjuju uslovi </a:t>
            </a:r>
            <a:r>
              <a:rPr lang="sr-Latn-RS" sz="1200" b="1" kern="1200" dirty="0" smtClean="0">
                <a:solidFill>
                  <a:schemeClr val="tx1"/>
                </a:solidFill>
                <a:effectLst/>
                <a:latin typeface="+mn-lt"/>
                <a:ea typeface="ＭＳ Ｐゴシック" pitchFamily="-65" charset="-128"/>
                <a:cs typeface="ＭＳ Ｐゴシック" pitchFamily="-65" charset="-128"/>
              </a:rPr>
              <a:t>predviđeni zakonima zamoljene Strane</a:t>
            </a:r>
            <a:r>
              <a:rPr lang="sr-Latn-RS" sz="1200" kern="1200" dirty="0" smtClean="0">
                <a:solidFill>
                  <a:schemeClr val="tx1"/>
                </a:solidFill>
                <a:effectLst/>
                <a:latin typeface="+mn-lt"/>
                <a:ea typeface="ＭＳ Ｐゴシック" pitchFamily="-65" charset="-128"/>
                <a:cs typeface="ＭＳ Ｐゴシック" pitchFamily="-65" charset="-128"/>
              </a:rPr>
              <a:t>, ili važećim ugovorima o uzajamnoj pomoći, uključujući i razloge na osnovu kojih zamoljena Strana može da odbije saradnju. Zamoljena Strana neće da koristi svoje pravo da odbije uzajamnu pomoć za dela predviđena članovima 2. do 11, samo na osnovu toga što se zahtev odnosi na delo koje ona smatra fiskalnim delom. </a:t>
            </a:r>
            <a:endParaRPr lang="en-US" sz="1200" kern="1200" dirty="0" smtClean="0">
              <a:solidFill>
                <a:schemeClr val="tx1"/>
              </a:solidFill>
              <a:effectLst/>
              <a:latin typeface="+mn-lt"/>
              <a:ea typeface="ＭＳ Ｐゴシック" pitchFamily="-65" charset="-128"/>
              <a:cs typeface="ＭＳ Ｐゴシック" pitchFamily="-65" charset="-128"/>
            </a:endParaRPr>
          </a:p>
          <a:p>
            <a:pPr algn="just"/>
            <a:endParaRPr lang="sr-Latn-RS" sz="1200" kern="1200" dirty="0" smtClean="0">
              <a:solidFill>
                <a:schemeClr val="tx1"/>
              </a:solidFill>
              <a:effectLst/>
              <a:latin typeface="+mn-lt"/>
              <a:ea typeface="ＭＳ Ｐゴシック" pitchFamily="-65" charset="-128"/>
              <a:cs typeface="ＭＳ Ｐゴシック" pitchFamily="-65" charset="-128"/>
            </a:endParaRPr>
          </a:p>
          <a:p>
            <a:pPr algn="just"/>
            <a:r>
              <a:rPr lang="sr-Latn-RS" sz="1200" kern="1200" dirty="0" smtClean="0">
                <a:solidFill>
                  <a:schemeClr val="tx1"/>
                </a:solidFill>
                <a:effectLst/>
                <a:latin typeface="+mn-lt"/>
                <a:ea typeface="ＭＳ Ｐゴシック" pitchFamily="-65" charset="-128"/>
                <a:cs typeface="ＭＳ Ｐゴシック" pitchFamily="-65" charset="-128"/>
              </a:rPr>
              <a:t>Opšti principi koj regulišu obavezu da se pruži uzajamna pomoć navedeni su u stavu 1. Strane ugovornice pružaju uzajamnu pomoć „u najširem mogućem obimu“. Drugim rečima, kako se navodi u članu 23. (Opšta načela koja se odnose na međunarodnu saradnju), uzajamna pomoć u principu treba da bude opsežna, a prepreke u odnosu na nju strogo ograničene. Drugo, kao u članu 23, obaveza saradnje primenjuje se u principu i na krivična dela u vezi sa računarskim sistemima i podacima (tj. dela obuhvaćena članom 14. stav 2. tačke a) i b), i na prikupljanje dokaza u elektronskom obliku za bilo</a:t>
            </a:r>
            <a:r>
              <a:rPr lang="sr-Latn-RS" sz="1200" kern="1200" baseline="0" dirty="0" smtClean="0">
                <a:solidFill>
                  <a:schemeClr val="tx1"/>
                </a:solidFill>
                <a:effectLst/>
                <a:latin typeface="+mn-lt"/>
                <a:ea typeface="ＭＳ Ｐゴシック" pitchFamily="-65" charset="-128"/>
                <a:cs typeface="ＭＳ Ｐゴシック" pitchFamily="-65" charset="-128"/>
              </a:rPr>
              <a:t> koje</a:t>
            </a:r>
            <a:r>
              <a:rPr lang="sr-Latn-RS" sz="1200" kern="1200" dirty="0" smtClean="0">
                <a:solidFill>
                  <a:schemeClr val="tx1"/>
                </a:solidFill>
                <a:effectLst/>
                <a:latin typeface="+mn-lt"/>
                <a:ea typeface="ＭＳ Ｐゴシック" pitchFamily="-65" charset="-128"/>
                <a:cs typeface="ＭＳ Ｐゴシック" pitchFamily="-65" charset="-128"/>
              </a:rPr>
              <a:t> krivično delo. </a:t>
            </a:r>
            <a:endParaRPr lang="en-US" sz="1200" kern="1200" dirty="0" smtClean="0">
              <a:solidFill>
                <a:schemeClr val="tx1"/>
              </a:solidFill>
              <a:effectLst/>
              <a:latin typeface="+mn-lt"/>
              <a:ea typeface="ＭＳ Ｐゴシック" pitchFamily="-65" charset="-128"/>
              <a:cs typeface="ＭＳ Ｐゴシック" pitchFamily="-65" charset="-128"/>
            </a:endParaRPr>
          </a:p>
          <a:p>
            <a:pPr algn="just"/>
            <a:endParaRPr lang="sr-Latn-RS" sz="1200" kern="1200" dirty="0" smtClean="0">
              <a:solidFill>
                <a:schemeClr val="tx1"/>
              </a:solidFill>
              <a:effectLst/>
              <a:latin typeface="+mn-lt"/>
              <a:ea typeface="ＭＳ Ｐゴシック" pitchFamily="-65" charset="-128"/>
              <a:cs typeface="ＭＳ Ｐゴシック" pitchFamily="-65" charset="-128"/>
            </a:endParaRPr>
          </a:p>
          <a:p>
            <a:pPr algn="just"/>
            <a:r>
              <a:rPr lang="sr-Latn-RS" sz="1200" kern="1200" dirty="0" smtClean="0">
                <a:solidFill>
                  <a:schemeClr val="tx1"/>
                </a:solidFill>
                <a:effectLst/>
                <a:latin typeface="+mn-lt"/>
                <a:ea typeface="ＭＳ Ｐゴシック" pitchFamily="-65" charset="-128"/>
                <a:cs typeface="ＭＳ Ｐゴシック" pitchFamily="-65" charset="-128"/>
              </a:rPr>
              <a:t>Postignut je konsenzus da se obaveza saradnje utvrdi za ovako široku klasu krivičnih dela, jer za obe kategorije postoji jednaka potreba za usklađenim mehanizmima</a:t>
            </a:r>
            <a:r>
              <a:rPr lang="sr-Latn-RS" sz="1200" kern="1200" baseline="0" dirty="0" smtClean="0">
                <a:solidFill>
                  <a:schemeClr val="tx1"/>
                </a:solidFill>
                <a:effectLst/>
                <a:latin typeface="+mn-lt"/>
                <a:ea typeface="ＭＳ Ｐゴシック" pitchFamily="-65" charset="-128"/>
                <a:cs typeface="ＭＳ Ｐゴシック" pitchFamily="-65" charset="-128"/>
              </a:rPr>
              <a:t> </a:t>
            </a:r>
            <a:r>
              <a:rPr lang="sr-Latn-RS" sz="1200" kern="1200" dirty="0" smtClean="0">
                <a:solidFill>
                  <a:schemeClr val="tx1"/>
                </a:solidFill>
                <a:effectLst/>
                <a:latin typeface="+mn-lt"/>
                <a:ea typeface="ＭＳ Ｐゴシック" pitchFamily="-65" charset="-128"/>
                <a:cs typeface="ＭＳ Ｐゴシック" pitchFamily="-65" charset="-128"/>
              </a:rPr>
              <a:t>međunarodne saradnje. Članovi 34. i 35, međutim, dopuštaju Stranama da obezbede različit delokrug primene ovih mera. </a:t>
            </a:r>
            <a:endParaRPr lang="en-US" sz="1200" kern="1200" dirty="0" smtClean="0">
              <a:solidFill>
                <a:schemeClr val="tx1"/>
              </a:solidFill>
              <a:effectLst/>
              <a:latin typeface="+mn-lt"/>
              <a:ea typeface="ＭＳ Ｐゴシック" pitchFamily="-65" charset="-128"/>
              <a:cs typeface="ＭＳ Ｐゴシック" pitchFamily="-65" charset="-128"/>
            </a:endParaRPr>
          </a:p>
          <a:p>
            <a:pPr algn="just"/>
            <a:endParaRPr lang="sr-Latn-RS" sz="1200" kern="1200" dirty="0" smtClean="0">
              <a:solidFill>
                <a:schemeClr val="tx1"/>
              </a:solidFill>
              <a:effectLst/>
              <a:latin typeface="+mn-lt"/>
              <a:ea typeface="ＭＳ Ｐゴシック" pitchFamily="-65" charset="-128"/>
              <a:cs typeface="ＭＳ Ｐゴシック" pitchFamily="-65" charset="-128"/>
            </a:endParaRPr>
          </a:p>
          <a:p>
            <a:pPr algn="just"/>
            <a:r>
              <a:rPr lang="sr-Latn-RS" sz="1200" kern="1200" dirty="0" smtClean="0">
                <a:solidFill>
                  <a:schemeClr val="tx1"/>
                </a:solidFill>
                <a:effectLst/>
                <a:latin typeface="+mn-lt"/>
                <a:ea typeface="ＭＳ Ｐゴシック" pitchFamily="-65" charset="-128"/>
                <a:cs typeface="ＭＳ Ｐゴシック" pitchFamily="-65" charset="-128"/>
              </a:rPr>
              <a:t>Druge odredbe ovog poglavlja razjasniće da se obaveza pružanja uzajamne pomoći, uopšte uzev, sprovodi u skladu sa uslovima važećih ugovora, zakona i dogovora o uzajamnoj pravnoj pomoći. U skladu sa stavom 2. svaka Strana je dužna da ima pravni osnov kako bi sprovela posebne oblike saradnje opisane u ostatku poglavlja, ukoliko njeni ugovori, zakoni i dogovori već ne sadrže takve odredbe.  </a:t>
            </a:r>
          </a:p>
          <a:p>
            <a:pPr algn="just"/>
            <a:endParaRPr lang="sr-Latn-RS" sz="1200" kern="1200" dirty="0" smtClean="0">
              <a:solidFill>
                <a:schemeClr val="tx1"/>
              </a:solidFill>
              <a:effectLst/>
              <a:latin typeface="+mn-lt"/>
              <a:ea typeface="ＭＳ Ｐゴシック" pitchFamily="-65" charset="-128"/>
              <a:cs typeface="ＭＳ Ｐゴシック" pitchFamily="-65" charset="-128"/>
            </a:endParaRPr>
          </a:p>
          <a:p>
            <a:pPr algn="just"/>
            <a:r>
              <a:rPr lang="sr-Latn-RS" sz="1200" kern="1200" dirty="0" smtClean="0">
                <a:solidFill>
                  <a:schemeClr val="tx1"/>
                </a:solidFill>
                <a:effectLst/>
                <a:latin typeface="+mn-lt"/>
                <a:ea typeface="ＭＳ Ｐゴシック" pitchFamily="-65" charset="-128"/>
                <a:cs typeface="ＭＳ Ｐゴシック" pitchFamily="-65" charset="-128"/>
              </a:rPr>
              <a:t>Raspoloživost takvih mehanizama, naročito onih u članovima 29. do 35 (Posebne odredbe, Odeljak 1, 2 i 3), ključna je za delotvornu saradnju u krivičnim stvarima u vezi sa računarima. </a:t>
            </a:r>
            <a:endParaRPr lang="en-US" sz="1200" kern="1200" dirty="0" smtClean="0">
              <a:solidFill>
                <a:schemeClr val="tx1"/>
              </a:solidFill>
              <a:effectLst/>
              <a:latin typeface="+mn-lt"/>
              <a:ea typeface="ＭＳ Ｐゴシック" pitchFamily="-65" charset="-128"/>
              <a:cs typeface="ＭＳ Ｐゴシック" pitchFamily="-65" charset="-128"/>
            </a:endParaRPr>
          </a:p>
          <a:p>
            <a:pPr algn="just"/>
            <a:endParaRPr lang="sr-Latn-RS" sz="1200" kern="1200" dirty="0" smtClean="0">
              <a:solidFill>
                <a:schemeClr val="tx1"/>
              </a:solidFill>
              <a:effectLst/>
              <a:latin typeface="+mn-lt"/>
              <a:ea typeface="ＭＳ Ｐゴシック" pitchFamily="-65" charset="-128"/>
              <a:cs typeface="ＭＳ Ｐゴシック" pitchFamily="-65" charset="-128"/>
            </a:endParaRPr>
          </a:p>
          <a:p>
            <a:pPr algn="just"/>
            <a:r>
              <a:rPr lang="sr-Latn-RS" sz="1200" kern="1200" dirty="0" smtClean="0">
                <a:solidFill>
                  <a:schemeClr val="tx1"/>
                </a:solidFill>
                <a:effectLst/>
                <a:latin typeface="+mn-lt"/>
                <a:ea typeface="ＭＳ Ｐゴシック" pitchFamily="-65" charset="-128"/>
                <a:cs typeface="ＭＳ Ｐゴシック" pitchFamily="-65" charset="-128"/>
              </a:rPr>
              <a:t>Opšti delokrug obaveze saradnje navodi se u članu 23 – saradnju treba proširiti na sva krivična dela koja se odnose na računarske sisteme i podatke. </a:t>
            </a:r>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27</a:t>
            </a:fld>
            <a:endParaRPr lang="en-US"/>
          </a:p>
        </p:txBody>
      </p:sp>
    </p:spTree>
    <p:extLst>
      <p:ext uri="{BB962C8B-B14F-4D97-AF65-F5344CB8AC3E}">
        <p14:creationId xmlns:p14="http://schemas.microsoft.com/office/powerpoint/2010/main" val="21360361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sr-Latn-RS" dirty="0" smtClean="0"/>
              <a:t>Grafički prikaz procesa UPP. </a:t>
            </a:r>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28</a:t>
            </a:fld>
            <a:endParaRPr lang="en-US"/>
          </a:p>
        </p:txBody>
      </p:sp>
    </p:spTree>
    <p:extLst>
      <p:ext uri="{BB962C8B-B14F-4D97-AF65-F5344CB8AC3E}">
        <p14:creationId xmlns:p14="http://schemas.microsoft.com/office/powerpoint/2010/main" val="8259564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sr-Latn-RS" dirty="0" smtClean="0">
                <a:effectLst/>
                <a:latin typeface="Arial" panose="020B0604020202020204" pitchFamily="34" charset="0"/>
              </a:rPr>
              <a:t>„Izdavanje naredbe</a:t>
            </a:r>
            <a:r>
              <a:rPr lang="sr-Latn-RS" baseline="0" dirty="0" smtClean="0">
                <a:effectLst/>
                <a:latin typeface="Arial" panose="020B0604020202020204" pitchFamily="34" charset="0"/>
              </a:rPr>
              <a:t>“ je fleksibilna mera koju organi za zaštitu pravnog poretka mogu primeniti u brojnim predmetima, a posebno kao alternativu merama koje su intruzivnije i zahtevnije. Primena takvog procesnog mehanizma biće od koristi i čuvarima podataka treće strane, kao što su međunarodni davaoci internet usluga,  koji su često spremni da pomognu organima unutrašnjih poslova na dobrovoljnoj osnovi, pružajući podatke koji su pod njihovom kontrolom, ali žele odgovarajući pravni osnov za tu vrstu pomoći, jer ih ona oslobađa svake ugovorne obaveze ili odgovornosti koja nije utvrđena ugovorom.</a:t>
            </a:r>
            <a:r>
              <a:rPr lang="en-GB" dirty="0" smtClean="0">
                <a:effectLst/>
                <a:latin typeface="Arial" panose="020B0604020202020204" pitchFamily="34" charset="0"/>
              </a:rPr>
              <a:t> </a:t>
            </a:r>
            <a:endParaRPr lang="en-GB" dirty="0">
              <a:effectLst/>
              <a:latin typeface="Arial" panose="020B0604020202020204" pitchFamily="34" charset="0"/>
            </a:endParaRPr>
          </a:p>
          <a:p>
            <a:pPr algn="just"/>
            <a:endParaRPr lang="en-GB" dirty="0">
              <a:effectLst/>
              <a:latin typeface="Arial" panose="020B0604020202020204" pitchFamily="34" charset="0"/>
            </a:endParaRPr>
          </a:p>
          <a:p>
            <a:pPr algn="just"/>
            <a:r>
              <a:rPr lang="sr-Latn-RS" dirty="0" smtClean="0">
                <a:effectLst/>
                <a:latin typeface="Arial" panose="020B0604020202020204" pitchFamily="34" charset="0"/>
              </a:rPr>
              <a:t>Izdavanje naredbe se odnosi na računarske podatke ili podatke o pretplatnik</a:t>
            </a:r>
            <a:r>
              <a:rPr lang="sr-Latn-RS" baseline="0" dirty="0" smtClean="0">
                <a:effectLst/>
                <a:latin typeface="Arial" panose="020B0604020202020204" pitchFamily="34" charset="0"/>
              </a:rPr>
              <a:t>u koje poseduje ili kontroliše lice ili davalac usluga. Ova mera se primenjuje samo u meri u kojoj dato lice ili davalac usluga održava podatke ili informacije. Neki davaoci usluga, na primer, ne čuvaju evidencije pretplatnika.</a:t>
            </a:r>
            <a:r>
              <a:rPr lang="en-GB" dirty="0" smtClean="0">
                <a:effectLst/>
                <a:latin typeface="Arial" panose="020B0604020202020204" pitchFamily="34" charset="0"/>
              </a:rPr>
              <a:t> </a:t>
            </a:r>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29</a:t>
            </a:fld>
            <a:endParaRPr lang="en-US"/>
          </a:p>
        </p:txBody>
      </p:sp>
    </p:spTree>
    <p:extLst>
      <p:ext uri="{BB962C8B-B14F-4D97-AF65-F5344CB8AC3E}">
        <p14:creationId xmlns:p14="http://schemas.microsoft.com/office/powerpoint/2010/main" val="22795994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algn="just"/>
            <a:r>
              <a:rPr lang="sr-Latn-RS" sz="1200" kern="1200" dirty="0" smtClean="0">
                <a:solidFill>
                  <a:schemeClr val="tx1"/>
                </a:solidFill>
                <a:effectLst/>
                <a:latin typeface="+mn-lt"/>
                <a:ea typeface="ＭＳ Ｐゴシック" pitchFamily="-65" charset="-128"/>
                <a:cs typeface="ＭＳ Ｐゴシック" pitchFamily="-65" charset="-128"/>
              </a:rPr>
              <a:t>U tradicionalnom okruženju za pretres, kada se radi o dokumentima ili evidencijama, pretres obuhvata prikupljanje dokaza koji su prethodno zabeleženi ili zavedeni u opipljivom obliku, </a:t>
            </a:r>
            <a:r>
              <a:rPr lang="sr-Latn-RS" sz="1200" b="0" i="0" u="none" kern="1200" dirty="0" smtClean="0">
                <a:solidFill>
                  <a:schemeClr val="tx1"/>
                </a:solidFill>
                <a:effectLst/>
                <a:latin typeface="+mn-lt"/>
                <a:ea typeface="ＭＳ Ｐゴシック" pitchFamily="-65" charset="-128"/>
                <a:cs typeface="ＭＳ Ｐゴシック" pitchFamily="-65" charset="-128"/>
              </a:rPr>
              <a:t>zapisani</a:t>
            </a:r>
            <a:r>
              <a:rPr lang="sr-Latn-RS" sz="1200" kern="1200" dirty="0" smtClean="0">
                <a:solidFill>
                  <a:schemeClr val="tx1"/>
                </a:solidFill>
                <a:effectLst/>
                <a:latin typeface="+mn-lt"/>
                <a:ea typeface="ＭＳ Ｐゴシック" pitchFamily="-65" charset="-128"/>
                <a:cs typeface="ＭＳ Ｐゴシック" pitchFamily="-65" charset="-128"/>
              </a:rPr>
              <a:t> na papiru, na primer. Istražitelji pretresaju ili pregledaju takve zabeležene podatke, zatim zaplene ili fizički odnesu date opipljive zapise. </a:t>
            </a:r>
          </a:p>
          <a:p>
            <a:pPr algn="just"/>
            <a:endParaRPr lang="sr-Latn-RS" sz="1200" kern="1200" dirty="0" smtClean="0">
              <a:solidFill>
                <a:schemeClr val="tx1"/>
              </a:solidFill>
              <a:effectLst/>
              <a:latin typeface="+mn-lt"/>
              <a:ea typeface="ＭＳ Ｐゴシック" pitchFamily="-65" charset="-128"/>
              <a:cs typeface="ＭＳ Ｐゴシック" pitchFamily="-65" charset="-128"/>
            </a:endParaRPr>
          </a:p>
          <a:p>
            <a:pPr algn="just"/>
            <a:r>
              <a:rPr lang="sr-Latn-RS" sz="1200" kern="1200" dirty="0" smtClean="0">
                <a:solidFill>
                  <a:schemeClr val="tx1"/>
                </a:solidFill>
                <a:effectLst/>
                <a:latin typeface="+mn-lt"/>
                <a:ea typeface="ＭＳ Ｐゴシック" pitchFamily="-65" charset="-128"/>
                <a:cs typeface="ＭＳ Ｐゴシック" pitchFamily="-65" charset="-128"/>
              </a:rPr>
              <a:t>Prikupljanje podataka odvija se u periodu pretraživanja i odnosi se na podatke koji postoje u to vreme. Preduslov za zakonsko ovlašćenje da se takvo pretraživanje sprovede jeste osnov da se veruje, shodno domaćim propisima i jemstvima ljudskih prava, da takvi podaci postoje na određenoj lokaciji i da će pružiti dokaze za konkretno krivično delo. </a:t>
            </a:r>
            <a:endParaRPr lang="en-US" sz="1200" kern="1200" dirty="0" smtClean="0">
              <a:solidFill>
                <a:schemeClr val="tx1"/>
              </a:solidFill>
              <a:effectLst/>
              <a:latin typeface="+mn-lt"/>
              <a:ea typeface="ＭＳ Ｐゴシック" pitchFamily="-65" charset="-128"/>
              <a:cs typeface="ＭＳ Ｐゴシック" pitchFamily="-65" charset="-128"/>
            </a:endParaRPr>
          </a:p>
          <a:p>
            <a:pPr algn="just"/>
            <a:endParaRPr lang="sr-Latn-RS" sz="1200" kern="1200" dirty="0" smtClean="0">
              <a:solidFill>
                <a:schemeClr val="tx1"/>
              </a:solidFill>
              <a:effectLst/>
              <a:latin typeface="+mn-lt"/>
              <a:ea typeface="ＭＳ Ｐゴシック" pitchFamily="-65" charset="-128"/>
              <a:cs typeface="ＭＳ Ｐゴシック" pitchFamily="-65" charset="-128"/>
            </a:endParaRPr>
          </a:p>
          <a:p>
            <a:pPr algn="just"/>
            <a:r>
              <a:rPr lang="sr-Latn-RS" sz="1200" kern="1200" dirty="0" smtClean="0">
                <a:solidFill>
                  <a:schemeClr val="tx1"/>
                </a:solidFill>
                <a:effectLst/>
                <a:latin typeface="+mn-lt"/>
                <a:ea typeface="ＭＳ Ｐゴシック" pitchFamily="-65" charset="-128"/>
                <a:cs typeface="ＭＳ Ｐゴシック" pitchFamily="-65" charset="-128"/>
              </a:rPr>
              <a:t>Kada je reč o pretraživanju računarskih podataka, međutim, neophodne su i dodatne procesne odredbe kako bi se obezbedilo da se računarski podaci pribave na način koji je podjednako delotvoran kao pretres i zaplena nosača opipljivih podataka. Za to postoji nekoliko razloga: prvo, podaci su u neopipljivoj formi, kakva je, recimo, elektromagnenta. Drugo, iako se podaci mogu čitati korišćenjem računarske opreme, oni se ne mogu zapleniti i odneti na isti način kao zapis na papiru. Fizički medijum na kojem se čuvaju neopipljivi podaci (hard disk ili disketa) mogu biti zaplenjeni i odneti, ili se mora načiniti kopija podataka, koja može biti u opipljivoj formi (npr. odštampana) ili u neopipljivoj, na fizičkom medijiumu (npr. disketi), pre nego što se opipljivi medijum koji sadrži dati kopiju zapleni i odnese. U poslednje dve situacije, kada se prave takve kopije podataka, jedna kopija podataka ostaje u računarskom sistemu ili uređaju za skladištenje. Domaći propisi treba da obezbede ovlašćenje da se takve kopije naprave. </a:t>
            </a:r>
            <a:endParaRPr lang="en-US" sz="1200" kern="1200" dirty="0" smtClean="0">
              <a:solidFill>
                <a:schemeClr val="tx1"/>
              </a:solidFill>
              <a:effectLst/>
              <a:latin typeface="+mn-lt"/>
              <a:ea typeface="ＭＳ Ｐゴシック" pitchFamily="-65" charset="-128"/>
              <a:cs typeface="ＭＳ Ｐゴシック" pitchFamily="-65" charset="-128"/>
            </a:endParaRPr>
          </a:p>
          <a:p>
            <a:pPr algn="just"/>
            <a:endParaRPr lang="sr-Latn-RS" sz="1200" kern="1200" dirty="0" smtClean="0">
              <a:solidFill>
                <a:schemeClr val="tx1"/>
              </a:solidFill>
              <a:effectLst/>
              <a:latin typeface="+mn-lt"/>
              <a:ea typeface="ＭＳ Ｐゴシック" pitchFamily="-65" charset="-128"/>
              <a:cs typeface="ＭＳ Ｐゴシック" pitchFamily="-65" charset="-128"/>
            </a:endParaRPr>
          </a:p>
          <a:p>
            <a:pPr algn="just"/>
            <a:r>
              <a:rPr lang="sr-Latn-RS" sz="1200" kern="1200" dirty="0" smtClean="0">
                <a:solidFill>
                  <a:schemeClr val="tx1"/>
                </a:solidFill>
                <a:effectLst/>
                <a:latin typeface="+mn-lt"/>
                <a:ea typeface="ＭＳ Ｐゴシック" pitchFamily="-65" charset="-128"/>
                <a:cs typeface="ＭＳ Ｐゴシック" pitchFamily="-65" charset="-128"/>
              </a:rPr>
              <a:t>Treće, usled povezanosti računarskih sistema, podaci ne moraju nužno biti skladišteni u računaru na kome se pretraga vrši, već raspoloživi u okviru sistema. Oni se mogu čuvati i na povezanom uređaju za skladištenje koji je direktno povezan sa računarom, ili s računarom biti povezani posredno, preko komunikacionog sistema, kao što je internet. </a:t>
            </a:r>
            <a:endParaRPr lang="en-US" sz="1200" kern="1200" dirty="0" smtClean="0">
              <a:solidFill>
                <a:schemeClr val="tx1"/>
              </a:solidFill>
              <a:effectLst/>
              <a:latin typeface="+mn-lt"/>
              <a:ea typeface="ＭＳ Ｐゴシック" pitchFamily="-65" charset="-128"/>
              <a:cs typeface="ＭＳ Ｐゴシック" pitchFamily="-65" charset="-128"/>
            </a:endParaRPr>
          </a:p>
          <a:p>
            <a:pPr algn="just"/>
            <a:endParaRPr lang="sr-Latn-RS" sz="1200" kern="1200" dirty="0" smtClean="0">
              <a:solidFill>
                <a:schemeClr val="tx1"/>
              </a:solidFill>
              <a:effectLst/>
              <a:latin typeface="+mn-lt"/>
              <a:ea typeface="ＭＳ Ｐゴシック" pitchFamily="-65" charset="-128"/>
              <a:cs typeface="ＭＳ Ｐゴシック" pitchFamily="-65" charset="-128"/>
            </a:endParaRPr>
          </a:p>
          <a:p>
            <a:pPr algn="just"/>
            <a:r>
              <a:rPr lang="sr-Latn-RS" sz="1200" kern="1200" dirty="0" smtClean="0">
                <a:solidFill>
                  <a:schemeClr val="tx1"/>
                </a:solidFill>
                <a:effectLst/>
                <a:latin typeface="+mn-lt"/>
                <a:ea typeface="ＭＳ Ｐゴシック" pitchFamily="-65" charset="-128"/>
                <a:cs typeface="ＭＳ Ｐゴシック" pitchFamily="-65" charset="-128"/>
              </a:rPr>
              <a:t>Ovo može, ali i ne mora, iziskivati nove zakone koji će omogućiti da se pretraga proširi tamo gde su podaci u stvari sačuvani (ili da se oni povuku sa te lokacije na računar koji se pretražuje), ili da se tradicionalna ovlašćenja za pretresanje koriste na bolje koordinisan i ekspeditivniji način na obe lokacije. </a:t>
            </a:r>
            <a:endParaRPr lang="en-US" sz="1200" kern="1200" dirty="0">
              <a:solidFill>
                <a:schemeClr val="tx1"/>
              </a:solidFill>
              <a:effectLst/>
              <a:latin typeface="+mn-lt"/>
              <a:ea typeface="ＭＳ Ｐゴシック" pitchFamily="-65" charset="-128"/>
              <a:cs typeface="ＭＳ Ｐゴシック" pitchFamily="-65" charset="-128"/>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30</a:t>
            </a:fld>
            <a:endParaRPr lang="en-US"/>
          </a:p>
        </p:txBody>
      </p:sp>
    </p:spTree>
    <p:extLst>
      <p:ext uri="{BB962C8B-B14F-4D97-AF65-F5344CB8AC3E}">
        <p14:creationId xmlns:p14="http://schemas.microsoft.com/office/powerpoint/2010/main" val="18111048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err="1"/>
              <a:t>b.</a:t>
            </a:r>
            <a:r>
              <a:rPr lang="en-US" dirty="0"/>
              <a:t>)</a:t>
            </a: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31</a:t>
            </a:fld>
            <a:endParaRPr lang="en-US"/>
          </a:p>
        </p:txBody>
      </p:sp>
    </p:spTree>
    <p:extLst>
      <p:ext uri="{BB962C8B-B14F-4D97-AF65-F5344CB8AC3E}">
        <p14:creationId xmlns:p14="http://schemas.microsoft.com/office/powerpoint/2010/main" val="32631354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b="1" i="1" u="sng" dirty="0" smtClean="0"/>
              <a:t>PREVOD</a:t>
            </a:r>
            <a:r>
              <a:rPr lang="en-US" b="1" i="1" u="sng" baseline="0" dirty="0" smtClean="0"/>
              <a:t> TEKSTA NA SLICI: PITANJA</a:t>
            </a:r>
            <a:endParaRPr lang="en-US" b="1" i="1" u="sng" dirty="0" smtClean="0"/>
          </a:p>
          <a:p>
            <a:pPr marL="0" marR="0" lvl="0" indent="0" algn="l" defTabSz="457200" rtl="0" eaLnBrk="0" fontAlgn="base" latinLnBrk="0" hangingPunct="0">
              <a:lnSpc>
                <a:spcPct val="100000"/>
              </a:lnSpc>
              <a:spcBef>
                <a:spcPct val="30000"/>
              </a:spcBef>
              <a:spcAft>
                <a:spcPct val="0"/>
              </a:spcAft>
              <a:buClrTx/>
              <a:buSzTx/>
              <a:buFontTx/>
              <a:buNone/>
              <a:tabLst/>
              <a:defRPr/>
            </a:pPr>
            <a:endParaRPr lang="sr-Latn-RS" dirty="0" smtClean="0"/>
          </a:p>
          <a:p>
            <a:pPr marL="0" marR="0" lvl="0" indent="0" algn="l" defTabSz="457200" rtl="0" eaLnBrk="0" fontAlgn="base" latinLnBrk="0" hangingPunct="0">
              <a:lnSpc>
                <a:spcPct val="100000"/>
              </a:lnSpc>
              <a:spcBef>
                <a:spcPct val="30000"/>
              </a:spcBef>
              <a:spcAft>
                <a:spcPct val="0"/>
              </a:spcAft>
              <a:buClrTx/>
              <a:buSzTx/>
              <a:buFontTx/>
              <a:buNone/>
              <a:tabLst/>
              <a:defRPr/>
            </a:pPr>
            <a:r>
              <a:rPr lang="sr-Latn-RS" dirty="0" smtClean="0"/>
              <a:t>Vreme </a:t>
            </a:r>
            <a:r>
              <a:rPr lang="sr-Latn-RS" dirty="0" smtClean="0"/>
              <a:t>određeno za pitanja</a:t>
            </a:r>
            <a:r>
              <a:rPr lang="sr-Latn-RS" baseline="0" dirty="0" smtClean="0"/>
              <a:t> učesnika. </a:t>
            </a:r>
            <a:endParaRPr lang="en-GB" dirty="0"/>
          </a:p>
          <a:p>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32</a:t>
            </a:fld>
            <a:endParaRPr lang="en-US"/>
          </a:p>
        </p:txBody>
      </p:sp>
    </p:spTree>
    <p:extLst>
      <p:ext uri="{BB962C8B-B14F-4D97-AF65-F5344CB8AC3E}">
        <p14:creationId xmlns:p14="http://schemas.microsoft.com/office/powerpoint/2010/main" val="1149874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0" marR="0" lvl="0" indent="0" algn="just" defTabSz="457200" rtl="0" eaLnBrk="0" fontAlgn="base" latinLnBrk="0" hangingPunct="0">
              <a:lnSpc>
                <a:spcPct val="100000"/>
              </a:lnSpc>
              <a:spcBef>
                <a:spcPct val="30000"/>
              </a:spcBef>
              <a:spcAft>
                <a:spcPct val="0"/>
              </a:spcAft>
              <a:buClrTx/>
              <a:buSzTx/>
              <a:buFontTx/>
              <a:buNone/>
              <a:tabLst/>
              <a:defRPr/>
            </a:pPr>
            <a:r>
              <a:rPr lang="sr-Latn-RS" dirty="0" smtClean="0"/>
              <a:t>Ugovor o uzajamnoj pravnoj pomoći (UPP)</a:t>
            </a:r>
            <a:r>
              <a:rPr lang="sr-Latn-RS" baseline="0" dirty="0" smtClean="0"/>
              <a:t> predstavlja sporazum između dve ili više zemalja u svrhu prikupljanja i razmene informacija, kako bi se sproveli javni i krivični zakoni. Osnovni nivo uzajamne pravne pomoći predstavljaju ugovori. Postoji čitav niz različitih ugovora, počevši sa bilateralnim (između dve zemlje), zatim multilateralni (između tri ili više zemalja) i međunarodni (koje potpisuje značajan broj država, mogu biti i međukontinentalni).</a:t>
            </a:r>
            <a:endParaRPr lang="en-GB" dirty="0"/>
          </a:p>
          <a:p>
            <a:pPr algn="just"/>
            <a:endParaRPr lang="en-GB" dirty="0"/>
          </a:p>
          <a:p>
            <a:pPr algn="just"/>
            <a:r>
              <a:rPr lang="sr-Latn-RS" dirty="0" smtClean="0"/>
              <a:t>Moderne države razvile su mehanizme za traženje i pribavljanje</a:t>
            </a:r>
            <a:r>
              <a:rPr lang="sr-Latn-RS" baseline="0" dirty="0" smtClean="0"/>
              <a:t> dokaza za potrebe krivičnih istraga i gonjenja. Kada su iz druge države potrebni dokazi, ili drugi oblici pravne pomoći, kao što je iskaz svedoka ili uručivanje dokumenata, države mogu pokušati da sarađuju neformalno, preko svojih policijskih organa, ili da koriste ono što se uobičajeno naziva zahtevom za „uzajamnu pravnu pomoć.“</a:t>
            </a:r>
          </a:p>
          <a:p>
            <a:pPr algn="just"/>
            <a:endParaRPr lang="sr-Latn-RS" baseline="0" dirty="0" smtClean="0"/>
          </a:p>
          <a:p>
            <a:pPr algn="just"/>
            <a:r>
              <a:rPr lang="sr-Latn-RS" baseline="0" dirty="0" smtClean="0"/>
              <a:t>Praksa uzajamne pravne pomoći razvila se na </a:t>
            </a:r>
            <a:r>
              <a:rPr lang="sr-Latn-RS" b="0" i="0" u="none" baseline="0" dirty="0" smtClean="0"/>
              <a:t>međunarodnoj učtivosti </a:t>
            </a:r>
            <a:r>
              <a:rPr lang="sr-Latn-RS" baseline="0" dirty="0" smtClean="0"/>
              <a:t>utemeljenom sistemu zamolnica, ali je sada uobičajeno da države upućuju zahteve za uzajamnu pravnu pomoć direktno centralnom organu koji je svaka država imenovala. Savremena praksa pokazuje da se takvi zahtevi i dalje mogu upućivati na osnovama reciprociteta, ali se mogu temeljiti i na bileteralnim i multilateralnim ugovorima koji države obavezuju da pruže pomoć.</a:t>
            </a:r>
          </a:p>
          <a:p>
            <a:pPr algn="just"/>
            <a:endParaRPr lang="sr-Latn-RS" baseline="0" dirty="0" smtClean="0"/>
          </a:p>
          <a:p>
            <a:pPr algn="just"/>
            <a:r>
              <a:rPr lang="sr-Latn-RS" baseline="0" dirty="0" smtClean="0"/>
              <a:t>Razlog za osnaživanje tih ugovora mahom leži u tome da opšti principi međunarodnog prava nisu izvršni, te je državama koje ih potpisuju potreban solidniji osnov za saradnju u oblasti </a:t>
            </a:r>
            <a:r>
              <a:rPr lang="sr-Latn-RS" b="0" i="0" u="none" baseline="0" dirty="0" smtClean="0"/>
              <a:t>krivičnog prava</a:t>
            </a:r>
            <a:r>
              <a:rPr lang="sr-Latn-RS" baseline="0" dirty="0" smtClean="0"/>
              <a:t>. Prednosti i nedostaci jasno su prikazani na slajdu. </a:t>
            </a:r>
            <a:r>
              <a:rPr lang="en-GB" dirty="0" smtClean="0"/>
              <a:t> </a:t>
            </a:r>
            <a:endParaRPr lang="en-GB" dirty="0"/>
          </a:p>
          <a:p>
            <a:pPr algn="just"/>
            <a:endParaRPr lang="en-US" dirty="0"/>
          </a:p>
          <a:p>
            <a:pPr algn="just"/>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5</a:t>
            </a:fld>
            <a:endParaRPr lang="en-US"/>
          </a:p>
        </p:txBody>
      </p:sp>
    </p:spTree>
    <p:extLst>
      <p:ext uri="{BB962C8B-B14F-4D97-AF65-F5344CB8AC3E}">
        <p14:creationId xmlns:p14="http://schemas.microsoft.com/office/powerpoint/2010/main" val="23976922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sr-Latn-RS" dirty="0" smtClean="0"/>
              <a:t>Razmatranja su</a:t>
            </a:r>
            <a:r>
              <a:rPr lang="sr-Latn-RS" baseline="0" dirty="0" smtClean="0"/>
              <a:t> izneta u formi pitanja. Odgovori zavise od lokalnog pravnog okvira date države, kao i međunarodnog pravnog okvira za uzajamnu pravnu pomoć, a i konkretnih okolnosti predmeta. Zavise i od organizacije i sastava nadležnih organa zamoljene Strane, koji su uključeni u predmet ne samo neposredno, već i na nivou međunarodne saradnje. </a:t>
            </a:r>
          </a:p>
          <a:p>
            <a:pPr algn="just"/>
            <a:endParaRPr lang="sr-Latn-RS" baseline="0" dirty="0" smtClean="0"/>
          </a:p>
          <a:p>
            <a:pPr algn="just"/>
            <a:r>
              <a:rPr lang="sr-Latn-RS" baseline="0" dirty="0" smtClean="0"/>
              <a:t>Po pravilu, uže specijalizovani i iskusniji organi koji koriste pravni okvir prilagođen potrebama ekspeditivne uzajamne pravne pomoći imaće bolje rezultate i brže će ih ostvarivati. </a:t>
            </a:r>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33</a:t>
            </a:fld>
            <a:endParaRPr lang="en-US"/>
          </a:p>
        </p:txBody>
      </p:sp>
    </p:spTree>
    <p:extLst>
      <p:ext uri="{BB962C8B-B14F-4D97-AF65-F5344CB8AC3E}">
        <p14:creationId xmlns:p14="http://schemas.microsoft.com/office/powerpoint/2010/main" val="23272008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dirty="0" smtClean="0"/>
              <a:t>Neka</a:t>
            </a:r>
            <a:r>
              <a:rPr lang="sr-Latn-RS" baseline="0" dirty="0" smtClean="0"/>
              <a:t> dodatna razmatranja Strane molilje.</a:t>
            </a:r>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34</a:t>
            </a:fld>
            <a:endParaRPr lang="en-US"/>
          </a:p>
        </p:txBody>
      </p:sp>
    </p:spTree>
    <p:extLst>
      <p:ext uri="{BB962C8B-B14F-4D97-AF65-F5344CB8AC3E}">
        <p14:creationId xmlns:p14="http://schemas.microsoft.com/office/powerpoint/2010/main" val="20733515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35</a:t>
            </a:fld>
            <a:endParaRPr lang="en-US"/>
          </a:p>
        </p:txBody>
      </p:sp>
    </p:spTree>
    <p:extLst>
      <p:ext uri="{BB962C8B-B14F-4D97-AF65-F5344CB8AC3E}">
        <p14:creationId xmlns:p14="http://schemas.microsoft.com/office/powerpoint/2010/main" val="7870267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b="1" i="1" u="sng" dirty="0" smtClean="0"/>
              <a:t>PREVOD</a:t>
            </a:r>
            <a:r>
              <a:rPr lang="sr-Latn-RS" b="1" i="1" u="sng" baseline="0" dirty="0" smtClean="0"/>
              <a:t> UNUTAR SLIKE: TEME ZA RAZMIŠLJANJE</a:t>
            </a:r>
            <a:endParaRPr lang="en-US" b="1" i="1" u="sng"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36</a:t>
            </a:fld>
            <a:endParaRPr lang="en-US"/>
          </a:p>
        </p:txBody>
      </p:sp>
    </p:spTree>
    <p:extLst>
      <p:ext uri="{BB962C8B-B14F-4D97-AF65-F5344CB8AC3E}">
        <p14:creationId xmlns:p14="http://schemas.microsoft.com/office/powerpoint/2010/main" val="25537827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b="1" i="1" u="sng" dirty="0" smtClean="0"/>
              <a:t>PREVOD</a:t>
            </a:r>
            <a:r>
              <a:rPr lang="en-US" b="1" i="1" u="sng" baseline="0" dirty="0" smtClean="0"/>
              <a:t> TEKSTA NA SLICI: PITANJA</a:t>
            </a:r>
            <a:endParaRPr lang="en-US" b="1" i="1" u="sng" dirty="0" smtClean="0"/>
          </a:p>
          <a:p>
            <a:pPr marL="0" marR="0" lvl="0" indent="0" algn="l" defTabSz="457200" rtl="0" eaLnBrk="0" fontAlgn="base" latinLnBrk="0" hangingPunct="0">
              <a:lnSpc>
                <a:spcPct val="100000"/>
              </a:lnSpc>
              <a:spcBef>
                <a:spcPct val="30000"/>
              </a:spcBef>
              <a:spcAft>
                <a:spcPct val="0"/>
              </a:spcAft>
              <a:buClrTx/>
              <a:buSzTx/>
              <a:buFontTx/>
              <a:buNone/>
              <a:tabLst/>
              <a:defRPr/>
            </a:pPr>
            <a:endParaRPr lang="sr-Latn-RS" dirty="0" smtClean="0"/>
          </a:p>
          <a:p>
            <a:pPr marL="0" marR="0" lvl="0" indent="0" algn="l" defTabSz="457200" rtl="0" eaLnBrk="0" fontAlgn="base" latinLnBrk="0" hangingPunct="0">
              <a:lnSpc>
                <a:spcPct val="100000"/>
              </a:lnSpc>
              <a:spcBef>
                <a:spcPct val="30000"/>
              </a:spcBef>
              <a:spcAft>
                <a:spcPct val="0"/>
              </a:spcAft>
              <a:buClrTx/>
              <a:buSzTx/>
              <a:buFontTx/>
              <a:buNone/>
              <a:tabLst/>
              <a:defRPr/>
            </a:pPr>
            <a:endParaRPr lang="sr-Latn-RS" dirty="0" smtClean="0"/>
          </a:p>
          <a:p>
            <a:pPr marL="0" marR="0" lvl="0" indent="0" algn="l" defTabSz="457200" rtl="0" eaLnBrk="0" fontAlgn="base" latinLnBrk="0" hangingPunct="0">
              <a:lnSpc>
                <a:spcPct val="100000"/>
              </a:lnSpc>
              <a:spcBef>
                <a:spcPct val="30000"/>
              </a:spcBef>
              <a:spcAft>
                <a:spcPct val="0"/>
              </a:spcAft>
              <a:buClrTx/>
              <a:buSzTx/>
              <a:buFontTx/>
              <a:buNone/>
              <a:tabLst/>
              <a:defRPr/>
            </a:pPr>
            <a:r>
              <a:rPr lang="sr-Latn-RS" dirty="0" smtClean="0"/>
              <a:t>Vreme </a:t>
            </a:r>
            <a:r>
              <a:rPr lang="sr-Latn-RS" dirty="0" smtClean="0"/>
              <a:t>opredeljeno za pitanja učesnika. </a:t>
            </a: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37</a:t>
            </a:fld>
            <a:endParaRPr lang="en-US"/>
          </a:p>
        </p:txBody>
      </p:sp>
    </p:spTree>
    <p:extLst>
      <p:ext uri="{BB962C8B-B14F-4D97-AF65-F5344CB8AC3E}">
        <p14:creationId xmlns:p14="http://schemas.microsoft.com/office/powerpoint/2010/main" val="37686376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algn="just"/>
            <a:r>
              <a:rPr lang="sr-Latn-RS" sz="1200" kern="1200" dirty="0" smtClean="0">
                <a:solidFill>
                  <a:schemeClr val="tx1"/>
                </a:solidFill>
                <a:effectLst/>
                <a:latin typeface="+mn-lt"/>
                <a:ea typeface="ＭＳ Ｐゴシック" pitchFamily="-65" charset="-128"/>
                <a:cs typeface="ＭＳ Ｐゴシック" pitchFamily="-65" charset="-128"/>
              </a:rPr>
              <a:t>Ekspeditivna uzajamna pravna pomoć (UPP) predstavlja jedan od najvažnijih uslova za delotvorne mere protiv visokotehnološkog kriminala i drugih krivičnih dela koja uključuju dokaze u elektronskom obliku, imajući u vidu prekogranični i promenjivi karakter elektronskih dokaza. U praksi, međutim, postupci za UPP smatraju se isuviše složenim, predugim i zahtevnim u smislu resursa koji su potrebni, a time i neefikasnim. </a:t>
            </a:r>
          </a:p>
          <a:p>
            <a:pPr algn="just"/>
            <a:endParaRPr lang="en-US" sz="1200" kern="1200" dirty="0" smtClean="0">
              <a:solidFill>
                <a:schemeClr val="tx1"/>
              </a:solidFill>
              <a:effectLst/>
              <a:latin typeface="+mn-lt"/>
              <a:ea typeface="ＭＳ Ｐゴシック" pitchFamily="-65" charset="-128"/>
              <a:cs typeface="ＭＳ Ｐゴシック" pitchFamily="-65" charset="-128"/>
            </a:endParaRPr>
          </a:p>
          <a:p>
            <a:pPr algn="just"/>
            <a:r>
              <a:rPr lang="sr-Latn-RS" sz="1200" kern="1200" dirty="0" smtClean="0">
                <a:solidFill>
                  <a:schemeClr val="tx1"/>
                </a:solidFill>
                <a:effectLst/>
                <a:latin typeface="+mn-lt"/>
                <a:ea typeface="ＭＳ Ｐゴシック" pitchFamily="-65" charset="-128"/>
                <a:cs typeface="ＭＳ Ｐゴシック" pitchFamily="-65" charset="-128"/>
              </a:rPr>
              <a:t>Komitet SE za Konvenciju o visokotehnološkom kriminalu (T-CY), na Osmom plenarnom zasedanju (5. i 6. decembra 2012) odlučuje, stoga, da 2013. sačini procenu efikasnosti nekih od odedbi Poglavlja III Budimpeštanske konvencije o visokotehnološkom kriminalu koje se odnose na međunarodnu saradnju. Na Desetom plenarnom zasedanju, 2. i 3. decembra 2013, Komitet odlučuje da procenu produži na 2014. godinu. </a:t>
            </a:r>
          </a:p>
          <a:p>
            <a:pPr algn="just"/>
            <a:endParaRPr lang="en-US" sz="1200" kern="1200" dirty="0" smtClean="0">
              <a:solidFill>
                <a:schemeClr val="tx1"/>
              </a:solidFill>
              <a:effectLst/>
              <a:latin typeface="+mn-lt"/>
              <a:ea typeface="ＭＳ Ｐゴシック" pitchFamily="-65" charset="-128"/>
              <a:cs typeface="ＭＳ Ｐゴシック" pitchFamily="-65" charset="-128"/>
            </a:endParaRPr>
          </a:p>
          <a:p>
            <a:pPr algn="just"/>
            <a:r>
              <a:rPr lang="sr-Latn-RS" sz="1200" kern="1200" dirty="0" smtClean="0">
                <a:solidFill>
                  <a:schemeClr val="tx1"/>
                </a:solidFill>
                <a:effectLst/>
                <a:latin typeface="+mn-lt"/>
                <a:ea typeface="ＭＳ Ｐゴシック" pitchFamily="-65" charset="-128"/>
                <a:cs typeface="ＭＳ Ｐゴシック" pitchFamily="-65" charset="-128"/>
              </a:rPr>
              <a:t>Svrha procene bila je da se utvrde rešenja koja će omogućiti „ekspeditivniju“ uzajamnu pomoć, kao i da se unapredi međunarodna saradnja uopšte. Član 31. razmatran je u kontekstu šireg režima međunarodne saradnje, odnosno, u sprezi sa članovima 23, 25, 26, 27, 28 i 35 Budimpeštanske konvencije. </a:t>
            </a:r>
          </a:p>
          <a:p>
            <a:pPr algn="just"/>
            <a:endParaRPr lang="en-US" sz="1200" kern="1200" dirty="0" smtClean="0">
              <a:solidFill>
                <a:schemeClr val="tx1"/>
              </a:solidFill>
              <a:effectLst/>
              <a:latin typeface="+mn-lt"/>
              <a:ea typeface="ＭＳ Ｐゴシック" pitchFamily="-65" charset="-128"/>
              <a:cs typeface="ＭＳ Ｐゴシック" pitchFamily="-65" charset="-128"/>
            </a:endParaRPr>
          </a:p>
          <a:p>
            <a:pPr algn="just"/>
            <a:r>
              <a:rPr lang="sr-Latn-RS" sz="1200" kern="1200" dirty="0" smtClean="0">
                <a:solidFill>
                  <a:schemeClr val="tx1"/>
                </a:solidFill>
                <a:effectLst/>
                <a:latin typeface="+mn-lt"/>
                <a:ea typeface="ＭＳ Ｐゴシック" pitchFamily="-65" charset="-128"/>
                <a:cs typeface="ＭＳ Ｐゴシック" pitchFamily="-65" charset="-128"/>
              </a:rPr>
              <a:t>Upitnik koji je pripremio Biro Komiteta prosleđen je Stranama i Posmatračima 18. februara 2013, s rokom za odgovor do 10. aprila 2013. Na devetom plenarnom zasedanju T-CY, 4. i 5. juna 2013, održana je prva runda diskusija na osnovu prikupljenih odgovora koji su primljeni (vidi tabelu primljenih odgovora), dok je druga održana na 10. plenarnom zasedanju , 2. i 3. decembra 2013, a sledeća na 11. plenarnom zasedanju, 17. i 18. juna. Dodatni odgovori ili komentari stigli su nakon rasprava na tim plenarnim zasedanjima. Izveštaj je usvojen na 12. plenarnom zasedanju T-CY, 2. i 3. decembra 2014. godine. </a:t>
            </a:r>
            <a:endParaRPr lang="en-US" sz="1200" kern="1200" dirty="0" smtClean="0">
              <a:solidFill>
                <a:schemeClr val="tx1"/>
              </a:solidFill>
              <a:effectLst/>
              <a:latin typeface="+mn-lt"/>
              <a:ea typeface="ＭＳ Ｐゴシック" pitchFamily="-65" charset="-128"/>
              <a:cs typeface="ＭＳ Ｐゴシック" pitchFamily="-65" charset="-128"/>
            </a:endParaRPr>
          </a:p>
          <a:p>
            <a:pPr algn="just"/>
            <a:r>
              <a:rPr lang="sr-Latn-RS" sz="1200" kern="1200" dirty="0" smtClean="0">
                <a:solidFill>
                  <a:schemeClr val="tx1"/>
                </a:solidFill>
                <a:effectLst/>
                <a:latin typeface="+mn-lt"/>
                <a:ea typeface="ＭＳ Ｐゴシック" pitchFamily="-65" charset="-128"/>
                <a:cs typeface="ＭＳ Ｐゴシック" pitchFamily="-65" charset="-128"/>
              </a:rPr>
              <a:t> </a:t>
            </a:r>
            <a:endParaRPr lang="en-US" sz="1200" kern="1200" dirty="0">
              <a:solidFill>
                <a:schemeClr val="tx1"/>
              </a:solidFill>
              <a:effectLst/>
              <a:latin typeface="+mn-lt"/>
              <a:ea typeface="ＭＳ Ｐゴシック" pitchFamily="-65" charset="-128"/>
              <a:cs typeface="ＭＳ Ｐゴシック" pitchFamily="-65" charset="-128"/>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39</a:t>
            </a:fld>
            <a:endParaRPr lang="en-US"/>
          </a:p>
        </p:txBody>
      </p:sp>
    </p:spTree>
    <p:extLst>
      <p:ext uri="{BB962C8B-B14F-4D97-AF65-F5344CB8AC3E}">
        <p14:creationId xmlns:p14="http://schemas.microsoft.com/office/powerpoint/2010/main" val="796982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algn="just"/>
            <a:r>
              <a:rPr lang="sr-Latn-RS" sz="1200" kern="1200" dirty="0" smtClean="0">
                <a:solidFill>
                  <a:schemeClr val="tx1"/>
                </a:solidFill>
                <a:effectLst/>
                <a:latin typeface="+mn-lt"/>
                <a:ea typeface="ＭＳ Ｐゴシック" pitchFamily="-65" charset="-128"/>
                <a:cs typeface="ＭＳ Ｐゴシック" pitchFamily="-65" charset="-128"/>
              </a:rPr>
              <a:t>Podaci o pretplatniku izdvajaju se u većini odgovora kao najtraženija vrsta podataka. To uključuje informacije koje su neophodne kako bi se identifikovao korisnik IP adrese (ili, obrnuto, informacija o IP adresi koju koristi određeno lice), vlasnik mejla, društvene mreže ili VOIP naloga, odnosno odgovarajuće tehničke informacije o lokaciji, opremi koja je korišćenja, itd). </a:t>
            </a:r>
            <a:endParaRPr lang="en-GB" dirty="0">
              <a:effectLst/>
              <a:latin typeface="Arial" panose="020B0604020202020204" pitchFamily="34" charset="0"/>
            </a:endParaRPr>
          </a:p>
          <a:p>
            <a:pPr algn="just"/>
            <a:endParaRPr lang="en-GB" dirty="0">
              <a:effectLst/>
              <a:latin typeface="Arial" panose="020B0604020202020204" pitchFamily="34" charset="0"/>
            </a:endParaRPr>
          </a:p>
          <a:p>
            <a:pPr algn="just"/>
            <a:r>
              <a:rPr lang="sr-Latn-RS" sz="1200" kern="1200" dirty="0" smtClean="0">
                <a:solidFill>
                  <a:schemeClr val="tx1"/>
                </a:solidFill>
                <a:effectLst/>
                <a:latin typeface="+mn-lt"/>
                <a:ea typeface="ＭＳ Ｐゴシック" pitchFamily="-65" charset="-128"/>
                <a:cs typeface="ＭＳ Ｐゴシック" pitchFamily="-65" charset="-128"/>
              </a:rPr>
              <a:t>Zahtevi često sadrže informacije o načinu plaćanja ili podatke o načinu plaćanja ili naplate</a:t>
            </a:r>
            <a:r>
              <a:rPr lang="en-GB" dirty="0" smtClean="0">
                <a:effectLst/>
                <a:latin typeface="Arial" panose="020B0604020202020204" pitchFamily="34" charset="0"/>
              </a:rPr>
              <a:t>.</a:t>
            </a:r>
            <a:r>
              <a:rPr lang="en-GB" dirty="0">
                <a:effectLst/>
                <a:latin typeface="Arial" panose="020B0604020202020204" pitchFamily="34" charset="0"/>
              </a:rPr>
              <a:t> </a:t>
            </a:r>
            <a:r>
              <a:rPr lang="sr-Latn-RS" dirty="0" smtClean="0">
                <a:effectLst/>
                <a:latin typeface="Arial" panose="020B0604020202020204" pitchFamily="34" charset="0"/>
              </a:rPr>
              <a:t>Za tim slede zahtevi za podacima o saobraćaju, naročito za </a:t>
            </a:r>
            <a:r>
              <a:rPr lang="sr-Latn-RS" b="0" i="0" u="none" dirty="0" smtClean="0">
                <a:effectLst/>
                <a:latin typeface="Arial" panose="020B0604020202020204" pitchFamily="34" charset="0"/>
              </a:rPr>
              <a:t>P</a:t>
            </a:r>
            <a:r>
              <a:rPr lang="sr-Latn-RS" dirty="0" smtClean="0">
                <a:effectLst/>
                <a:latin typeface="Arial" panose="020B0604020202020204" pitchFamily="34" charset="0"/>
              </a:rPr>
              <a:t> ili log datoteke</a:t>
            </a:r>
            <a:r>
              <a:rPr lang="sr-Latn-RS" baseline="0" dirty="0" smtClean="0">
                <a:effectLst/>
                <a:latin typeface="Arial" panose="020B0604020202020204" pitchFamily="34" charset="0"/>
              </a:rPr>
              <a:t> mobilnih telefona.</a:t>
            </a:r>
            <a:r>
              <a:rPr lang="en-GB" dirty="0" smtClean="0">
                <a:effectLst/>
                <a:latin typeface="Arial" panose="020B0604020202020204" pitchFamily="34" charset="0"/>
              </a:rPr>
              <a:t>  </a:t>
            </a:r>
            <a:r>
              <a:rPr lang="sr-Latn-RS" dirty="0" smtClean="0">
                <a:effectLst/>
                <a:latin typeface="Arial" panose="020B0604020202020204" pitchFamily="34" charset="0"/>
              </a:rPr>
              <a:t>Podaci</a:t>
            </a:r>
            <a:r>
              <a:rPr lang="sr-Latn-RS" baseline="0" dirty="0" smtClean="0">
                <a:effectLst/>
                <a:latin typeface="Arial" panose="020B0604020202020204" pitchFamily="34" charset="0"/>
              </a:rPr>
              <a:t> iz sadržaja ređe se traže. Zahtevi se mogu odnositi na sadržaj mejlova, naloga na društvenim mrežama, četova i slično, a mogu se odnositii i na nezakonit sadržaj kao što su materijali koji sadrže zloupotrebu dece. </a:t>
            </a:r>
            <a:endParaRPr lang="en-GB" dirty="0">
              <a:effectLst/>
              <a:latin typeface="Arial" panose="020B0604020202020204" pitchFamily="34" charset="0"/>
            </a:endParaRPr>
          </a:p>
          <a:p>
            <a:pPr algn="just"/>
            <a:endParaRPr lang="en-GB" dirty="0">
              <a:effectLst/>
              <a:latin typeface="Arial" panose="020B0604020202020204" pitchFamily="34" charset="0"/>
            </a:endParaRPr>
          </a:p>
          <a:p>
            <a:pPr algn="just"/>
            <a:r>
              <a:rPr lang="sr-Latn-RS" sz="1200" kern="1200" dirty="0" smtClean="0">
                <a:solidFill>
                  <a:schemeClr val="tx1"/>
                </a:solidFill>
                <a:effectLst/>
                <a:latin typeface="+mn-lt"/>
                <a:ea typeface="ＭＳ Ｐゴシック" pitchFamily="-65" charset="-128"/>
                <a:cs typeface="ＭＳ Ｐゴシック" pitchFamily="-65" charset="-128"/>
              </a:rPr>
              <a:t>Prevara i drugi vidovi privrednog kriminala navode se u gotovo svim odgovorima. Sve varijacije su uključene, od prevara s kreditnim karticama, onaljn plaćanjima, aukcijama na internetu, mrežne krađe identiteta i drugih vrsta prevare i falsifikovanja u vezi sa računarima, pa do prevare u tradicionalnom smislu, uključujući zloupotrebu poverenja, podmićivanje, utaju poreza, pranje novca i sl</a:t>
            </a:r>
            <a:r>
              <a:rPr lang="en-GB" dirty="0" smtClean="0">
                <a:effectLst/>
                <a:latin typeface="Arial" panose="020B0604020202020204" pitchFamily="34" charset="0"/>
              </a:rPr>
              <a:t>. </a:t>
            </a:r>
            <a:r>
              <a:rPr lang="sr-Latn-RS" dirty="0" smtClean="0">
                <a:effectLst/>
                <a:latin typeface="Arial" panose="020B0604020202020204" pitchFamily="34" charset="0"/>
              </a:rPr>
              <a:t>Nasilni/ </a:t>
            </a:r>
            <a:r>
              <a:rPr lang="sr-Latn-RS" baseline="0" dirty="0" smtClean="0">
                <a:effectLst/>
                <a:latin typeface="Arial" panose="020B0604020202020204" pitchFamily="34" charset="0"/>
              </a:rPr>
              <a:t>teški zločini predstavljaju krivična dela koja su bila razlog za zahteve u mnogim državama. To mogu biti ubistvo, napad, krijumčarenje ljudi, trgovina ljudskim bićima, finansiranje terorizma, iznuda i, naročito, dečija pornografija i druge forme seksualnog iskorišćavanja i zloupotrebe dece.</a:t>
            </a:r>
            <a:r>
              <a:rPr lang="en-GB" dirty="0" smtClean="0">
                <a:effectLst/>
                <a:latin typeface="Arial" panose="020B0604020202020204" pitchFamily="34" charset="0"/>
              </a:rPr>
              <a:t> </a:t>
            </a:r>
            <a:r>
              <a:rPr lang="sr-Latn-RS" dirty="0" smtClean="0">
                <a:effectLst/>
                <a:latin typeface="Arial" panose="020B0604020202020204" pitchFamily="34" charset="0"/>
              </a:rPr>
              <a:t>Krivična</a:t>
            </a:r>
            <a:r>
              <a:rPr lang="sr-Latn-RS" baseline="0" dirty="0" smtClean="0">
                <a:effectLst/>
                <a:latin typeface="Arial" panose="020B0604020202020204" pitchFamily="34" charset="0"/>
              </a:rPr>
              <a:t> dela protiv računarskih sistema (nezakonit pristup, nezakonito presretanje, širenje malvera, ometanje podataka) takođe se navode u brojnim odgovorima.</a:t>
            </a:r>
            <a:endParaRPr lang="en-GB" dirty="0">
              <a:effectLst/>
              <a:latin typeface="Arial" panose="020B0604020202020204" pitchFamily="34" charset="0"/>
            </a:endParaRPr>
          </a:p>
          <a:p>
            <a:pPr algn="just"/>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40</a:t>
            </a:fld>
            <a:endParaRPr lang="en-US"/>
          </a:p>
        </p:txBody>
      </p:sp>
    </p:spTree>
    <p:extLst>
      <p:ext uri="{BB962C8B-B14F-4D97-AF65-F5344CB8AC3E}">
        <p14:creationId xmlns:p14="http://schemas.microsoft.com/office/powerpoint/2010/main" val="128513786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sr-Latn-RS" sz="1200" kern="1200" dirty="0" smtClean="0">
                <a:solidFill>
                  <a:schemeClr val="tx1"/>
                </a:solidFill>
                <a:effectLst/>
                <a:latin typeface="+mn-lt"/>
                <a:ea typeface="ＭＳ Ｐゴシック" pitchFamily="-65" charset="-128"/>
                <a:cs typeface="ＭＳ Ｐゴシック" pitchFamily="-65" charset="-128"/>
              </a:rPr>
              <a:t>UPP je sve više decentralizovana, tako da nadležni pravosudni organi</a:t>
            </a:r>
            <a:r>
              <a:rPr lang="sr-Latn-RS" sz="1200" kern="1200" baseline="0" dirty="0" smtClean="0">
                <a:solidFill>
                  <a:schemeClr val="tx1"/>
                </a:solidFill>
                <a:effectLst/>
                <a:latin typeface="+mn-lt"/>
                <a:ea typeface="ＭＳ Ｐゴシック" pitchFamily="-65" charset="-128"/>
                <a:cs typeface="ＭＳ Ｐゴシック" pitchFamily="-65" charset="-128"/>
              </a:rPr>
              <a:t> </a:t>
            </a:r>
            <a:r>
              <a:rPr lang="sr-Latn-RS" sz="1200" kern="1200" dirty="0" smtClean="0">
                <a:solidFill>
                  <a:schemeClr val="tx1"/>
                </a:solidFill>
                <a:effectLst/>
                <a:latin typeface="+mn-lt"/>
                <a:ea typeface="ＭＳ Ｐゴシック" pitchFamily="-65" charset="-128"/>
                <a:cs typeface="ＭＳ Ｐゴシック" pitchFamily="-65" charset="-128"/>
              </a:rPr>
              <a:t>jedni drugima zahteve upućuju direktno</a:t>
            </a:r>
            <a:r>
              <a:rPr lang="sr-Latn-RS" sz="1200" kern="1200" baseline="0" dirty="0" smtClean="0">
                <a:solidFill>
                  <a:schemeClr val="tx1"/>
                </a:solidFill>
                <a:effectLst/>
                <a:latin typeface="+mn-lt"/>
                <a:ea typeface="ＭＳ Ｐゴシック" pitchFamily="-65" charset="-128"/>
                <a:cs typeface="ＭＳ Ｐゴシック" pitchFamily="-65" charset="-128"/>
              </a:rPr>
              <a:t>, a tako ih i primaju, dakle, </a:t>
            </a:r>
            <a:r>
              <a:rPr lang="sr-Latn-RS" sz="1200" kern="1200" dirty="0" smtClean="0">
                <a:solidFill>
                  <a:schemeClr val="tx1"/>
                </a:solidFill>
                <a:effectLst/>
                <a:latin typeface="+mn-lt"/>
                <a:ea typeface="ＭＳ Ｐゴシック" pitchFamily="-65" charset="-128"/>
                <a:cs typeface="ＭＳ Ｐゴシック" pitchFamily="-65" charset="-128"/>
              </a:rPr>
              <a:t>ne samo preko centralnih organa. Centralni organi obično ne izvršavaju zahteve sami. U slanje ili primanje zahteva može biti uključeno više službi, a naročito kada je u pitanju izvršenje zahteva</a:t>
            </a:r>
            <a:r>
              <a:rPr lang="en-GB" dirty="0" smtClean="0">
                <a:effectLst/>
                <a:latin typeface="Arial" panose="020B0604020202020204" pitchFamily="34" charset="0"/>
              </a:rPr>
              <a:t>. </a:t>
            </a:r>
            <a:r>
              <a:rPr lang="en-GB" dirty="0">
                <a:effectLst/>
                <a:latin typeface="Arial" panose="020B0604020202020204" pitchFamily="34" charset="0"/>
              </a:rPr>
              <a:t></a:t>
            </a:r>
          </a:p>
          <a:p>
            <a:pPr algn="just"/>
            <a:endParaRPr lang="en-GB" dirty="0">
              <a:effectLst/>
              <a:latin typeface="Arial" panose="020B0604020202020204" pitchFamily="34" charset="0"/>
            </a:endParaRPr>
          </a:p>
          <a:p>
            <a:pPr algn="just"/>
            <a:r>
              <a:rPr lang="sr-Latn-RS" sz="1200" kern="1200" dirty="0" smtClean="0">
                <a:solidFill>
                  <a:schemeClr val="tx1"/>
                </a:solidFill>
                <a:effectLst/>
                <a:latin typeface="+mn-lt"/>
                <a:ea typeface="ＭＳ Ｐゴシック" pitchFamily="-65" charset="-128"/>
                <a:cs typeface="ＭＳ Ｐゴシック" pitchFamily="-65" charset="-128"/>
              </a:rPr>
              <a:t>Odgovori sugerišu da se UPP smatra isuviše složenom, da predugo traje i iziskuje previše resursa za dobijanje elektronskih dokaza, pa se, onda, često i ne ide tim putem. Organi za zaštitu pravnog poretka nastoje da dobiju informacije putem saradnje između policija, kako bi izbegli UPP, iako se često informacije dobijene na taj način ne mogu koristiti u krivičnom postupku. Često se događa i da se nadležni organi direktno obrate inostranim davaocima usluga (naročito onima sa sedištem u SAD) kako bi pribavili podatke o pretplatniku ili saobraćaju. Od istraga se često odustaje</a:t>
            </a:r>
            <a:r>
              <a:rPr lang="en-GB" dirty="0" smtClean="0">
                <a:effectLst/>
                <a:latin typeface="Arial" panose="020B0604020202020204" pitchFamily="34" charset="0"/>
              </a:rPr>
              <a:t>.</a:t>
            </a:r>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41</a:t>
            </a:fld>
            <a:endParaRPr lang="en-US"/>
          </a:p>
        </p:txBody>
      </p:sp>
    </p:spTree>
    <p:extLst>
      <p:ext uri="{BB962C8B-B14F-4D97-AF65-F5344CB8AC3E}">
        <p14:creationId xmlns:p14="http://schemas.microsoft.com/office/powerpoint/2010/main" val="361628296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sr-Latn-RS" sz="1200" kern="1200" dirty="0" smtClean="0">
                <a:solidFill>
                  <a:schemeClr val="tx1"/>
                </a:solidFill>
                <a:effectLst/>
                <a:latin typeface="+mn-lt"/>
                <a:ea typeface="ＭＳ Ｐゴシック" pitchFamily="-65" charset="-128"/>
                <a:cs typeface="ＭＳ Ｐゴシック" pitchFamily="-65" charset="-128"/>
              </a:rPr>
              <a:t>Kada je reč o mogućnosti da se sa držaocem podataka (fizičko ili pravno lice, poput davalaca internet usluga) u stranoj jurisdikciji uspostavi direktan kontakt kako bi se dobili sačuvani podaci, nekoliko država izjavljuje da domaći propisi to ne dopuštaju, dok je u većini ostalih to ili neregulisano ili dozvoljeno. U praksi</a:t>
            </a:r>
            <a:r>
              <a:rPr lang="sr-Latn-RS" sz="1200" kern="1200" baseline="0" dirty="0" smtClean="0">
                <a:solidFill>
                  <a:schemeClr val="tx1"/>
                </a:solidFill>
                <a:effectLst/>
                <a:latin typeface="+mn-lt"/>
                <a:ea typeface="ＭＳ Ｐゴシック" pitchFamily="-65" charset="-128"/>
                <a:cs typeface="ＭＳ Ｐゴシック" pitchFamily="-65" charset="-128"/>
              </a:rPr>
              <a:t> </a:t>
            </a:r>
            <a:r>
              <a:rPr lang="sr-Latn-RS" sz="1200" kern="1200" dirty="0" smtClean="0">
                <a:solidFill>
                  <a:schemeClr val="tx1"/>
                </a:solidFill>
                <a:effectLst/>
                <a:latin typeface="+mn-lt"/>
                <a:ea typeface="ＭＳ Ｐゴシック" pitchFamily="-65" charset="-128"/>
                <a:cs typeface="ＭＳ Ｐゴシック" pitchFamily="-65" charset="-128"/>
              </a:rPr>
              <a:t>se tužilaštva ili policijske službe mnogih država direktno obraćaju ISP.</a:t>
            </a:r>
          </a:p>
          <a:p>
            <a:pPr algn="just"/>
            <a:endParaRPr lang="sr-Latn-RS" sz="1200" kern="1200" dirty="0" smtClean="0">
              <a:solidFill>
                <a:schemeClr val="tx1"/>
              </a:solidFill>
              <a:effectLst/>
              <a:latin typeface="+mn-lt"/>
              <a:ea typeface="ＭＳ Ｐゴシック" pitchFamily="-65" charset="-128"/>
            </a:endParaRPr>
          </a:p>
          <a:p>
            <a:pPr algn="just"/>
            <a:r>
              <a:rPr lang="sr-Latn-RS" sz="1200" kern="1200" dirty="0" smtClean="0">
                <a:solidFill>
                  <a:schemeClr val="tx1"/>
                </a:solidFill>
                <a:effectLst/>
                <a:latin typeface="+mn-lt"/>
                <a:ea typeface="ＭＳ Ｐゴシック" pitchFamily="-65" charset="-128"/>
                <a:cs typeface="ＭＳ Ｐゴシック" pitchFamily="-65" charset="-128"/>
              </a:rPr>
              <a:t>Kada ISP imaju zakonsko predstavništo na teritoriji organa molioca, zahtev može imati formu domaće naredbe, čak i kada se podaci fizički čuvaju u inostranstvu. U pojedinim instancama, organi za zaštitu pravnog poretka imaju sporazume sa stranim davaocima usluga. Strani provajderi mogu pozitivno odgovoriti na zahtev pod određenim uslovima. Na primer</a:t>
            </a:r>
            <a:r>
              <a:rPr lang="en-GB" dirty="0" smtClean="0">
                <a:effectLst/>
                <a:latin typeface="Arial" panose="020B0604020202020204" pitchFamily="34" charset="0"/>
              </a:rPr>
              <a:t>: </a:t>
            </a:r>
          </a:p>
          <a:p>
            <a:pPr marL="171450" indent="-171450" algn="just">
              <a:buFont typeface="Arial" panose="020B0604020202020204" pitchFamily="34" charset="0"/>
              <a:buChar char="•"/>
            </a:pPr>
            <a:r>
              <a:rPr lang="en-GB" dirty="0" smtClean="0">
                <a:effectLst/>
                <a:latin typeface="Arial" panose="020B0604020202020204" pitchFamily="34" charset="0"/>
              </a:rPr>
              <a:t></a:t>
            </a:r>
            <a:r>
              <a:rPr lang="sr-Latn-RS" sz="1200" kern="1200" dirty="0" smtClean="0">
                <a:solidFill>
                  <a:schemeClr val="tx1"/>
                </a:solidFill>
                <a:effectLst/>
                <a:latin typeface="+mn-lt"/>
                <a:ea typeface="ＭＳ Ｐゴシック" pitchFamily="-65" charset="-128"/>
                <a:cs typeface="ＭＳ Ｐゴシック" pitchFamily="-65" charset="-128"/>
              </a:rPr>
              <a:t>Otkrivanje podataka mora biti dozvoljeno domaćim propisima davaoca usluga (američkim provajderima je dozvoljeno da otkriju podatke o saobraćaju ili o pretplatniku, ali ne i podatke iz sadržaja) jer se u suprotnom primenjuju administrativne ili krivične sankcije</a:t>
            </a:r>
            <a:r>
              <a:rPr lang="en-GB" dirty="0" smtClean="0">
                <a:effectLst/>
                <a:latin typeface="Arial" panose="020B0604020202020204" pitchFamily="34" charset="0"/>
              </a:rPr>
              <a:t>.</a:t>
            </a:r>
            <a:r>
              <a:rPr lang="en-GB" dirty="0">
                <a:effectLst/>
                <a:latin typeface="Arial" panose="020B0604020202020204" pitchFamily="34" charset="0"/>
              </a:rPr>
              <a:t></a:t>
            </a:r>
          </a:p>
          <a:p>
            <a:pPr marL="171450" indent="-171450" algn="just">
              <a:buFont typeface="Arial" panose="020B0604020202020204" pitchFamily="34" charset="0"/>
              <a:buChar char="•"/>
            </a:pPr>
            <a:r>
              <a:rPr lang="sr-Latn-RS" sz="1200" kern="1200" dirty="0" smtClean="0">
                <a:solidFill>
                  <a:schemeClr val="tx1"/>
                </a:solidFill>
                <a:effectLst/>
                <a:latin typeface="+mn-lt"/>
                <a:ea typeface="ＭＳ Ｐゴシック" pitchFamily="-65" charset="-128"/>
                <a:cs typeface="ＭＳ Ｐゴシック" pitchFamily="-65" charset="-128"/>
              </a:rPr>
              <a:t>Zahtev mora biti zakonit (izdavanje</a:t>
            </a:r>
            <a:r>
              <a:rPr lang="sr-Latn-RS" sz="1200" kern="1200" baseline="0" dirty="0" smtClean="0">
                <a:solidFill>
                  <a:schemeClr val="tx1"/>
                </a:solidFill>
                <a:effectLst/>
                <a:latin typeface="+mn-lt"/>
                <a:ea typeface="ＭＳ Ｐゴシック" pitchFamily="-65" charset="-128"/>
                <a:cs typeface="ＭＳ Ｐゴシック" pitchFamily="-65" charset="-128"/>
              </a:rPr>
              <a:t> naredbe</a:t>
            </a:r>
            <a:r>
              <a:rPr lang="sr-Latn-RS" sz="1200" kern="1200" dirty="0" smtClean="0">
                <a:solidFill>
                  <a:schemeClr val="tx1"/>
                </a:solidFill>
                <a:effectLst/>
                <a:latin typeface="+mn-lt"/>
                <a:ea typeface="ＭＳ Ｐゴシック" pitchFamily="-65" charset="-128"/>
                <a:cs typeface="ＭＳ Ｐゴシック" pitchFamily="-65" charset="-128"/>
              </a:rPr>
              <a:t>)</a:t>
            </a:r>
            <a:r>
              <a:rPr lang="en-GB" dirty="0" smtClean="0">
                <a:effectLst/>
                <a:latin typeface="Arial" panose="020B0604020202020204" pitchFamily="34" charset="0"/>
              </a:rPr>
              <a:t>.</a:t>
            </a:r>
            <a:endParaRPr lang="en-GB" dirty="0">
              <a:effectLst/>
              <a:latin typeface="Arial" panose="020B0604020202020204" pitchFamily="34" charset="0"/>
            </a:endParaRPr>
          </a:p>
          <a:p>
            <a:pPr marL="171450" indent="-171450" algn="just">
              <a:buFont typeface="Arial" panose="020B0604020202020204" pitchFamily="34" charset="0"/>
              <a:buChar char="•"/>
            </a:pPr>
            <a:r>
              <a:rPr lang="en-GB" dirty="0" smtClean="0">
                <a:effectLst/>
                <a:latin typeface="Arial" panose="020B0604020202020204" pitchFamily="34" charset="0"/>
              </a:rPr>
              <a:t></a:t>
            </a:r>
            <a:r>
              <a:rPr lang="sr-Latn-RS" sz="1200" kern="1200" dirty="0" smtClean="0">
                <a:solidFill>
                  <a:schemeClr val="tx1"/>
                </a:solidFill>
                <a:effectLst/>
                <a:latin typeface="+mn-lt"/>
                <a:ea typeface="ＭＳ Ｐゴシック" pitchFamily="-65" charset="-128"/>
                <a:cs typeface="ＭＳ Ｐゴシック" pitchFamily="-65" charset="-128"/>
              </a:rPr>
              <a:t>Sve češće, međutim, davaoci usluga zahtevaju da se zahtev odnosi na jurisdikciju organa molioca (na primer, na lica ili IP adrese na teritoriji organa molioca).</a:t>
            </a:r>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42</a:t>
            </a:fld>
            <a:endParaRPr lang="en-US"/>
          </a:p>
        </p:txBody>
      </p:sp>
    </p:spTree>
    <p:extLst>
      <p:ext uri="{BB962C8B-B14F-4D97-AF65-F5344CB8AC3E}">
        <p14:creationId xmlns:p14="http://schemas.microsoft.com/office/powerpoint/2010/main" val="194470867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b="1" i="1" u="sng" dirty="0" smtClean="0"/>
              <a:t>PREVOD</a:t>
            </a:r>
            <a:r>
              <a:rPr lang="en-US" b="1" i="1" u="sng" baseline="0" dirty="0" smtClean="0"/>
              <a:t> TEKSTA NA SLICI: PITANJA</a:t>
            </a:r>
            <a:endParaRPr lang="en-US" b="1" i="1" u="sng" dirty="0" smtClean="0"/>
          </a:p>
          <a:p>
            <a:pPr marL="0" marR="0" lvl="0" indent="0" algn="l" defTabSz="457200" rtl="0" eaLnBrk="0" fontAlgn="base" latinLnBrk="0" hangingPunct="0">
              <a:lnSpc>
                <a:spcPct val="100000"/>
              </a:lnSpc>
              <a:spcBef>
                <a:spcPct val="30000"/>
              </a:spcBef>
              <a:spcAft>
                <a:spcPct val="0"/>
              </a:spcAft>
              <a:buClrTx/>
              <a:buSzTx/>
              <a:buFontTx/>
              <a:buNone/>
              <a:tabLst/>
              <a:defRPr/>
            </a:pPr>
            <a:endParaRPr lang="sr-Latn-RS" dirty="0" smtClean="0"/>
          </a:p>
          <a:p>
            <a:pPr marL="0" marR="0" lvl="0" indent="0" algn="l" defTabSz="457200" rtl="0" eaLnBrk="0" fontAlgn="base" latinLnBrk="0" hangingPunct="0">
              <a:lnSpc>
                <a:spcPct val="100000"/>
              </a:lnSpc>
              <a:spcBef>
                <a:spcPct val="30000"/>
              </a:spcBef>
              <a:spcAft>
                <a:spcPct val="0"/>
              </a:spcAft>
              <a:buClrTx/>
              <a:buSzTx/>
              <a:buFontTx/>
              <a:buNone/>
              <a:tabLst/>
              <a:defRPr/>
            </a:pPr>
            <a:r>
              <a:rPr lang="sr-Latn-RS" dirty="0" smtClean="0"/>
              <a:t>Vreme</a:t>
            </a:r>
            <a:r>
              <a:rPr lang="sr-Latn-RS" baseline="0" dirty="0" smtClean="0"/>
              <a:t> </a:t>
            </a:r>
            <a:r>
              <a:rPr lang="sr-Latn-RS" baseline="0" dirty="0" smtClean="0"/>
              <a:t>opredeljeno za pitanja učesnika. </a:t>
            </a: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43</a:t>
            </a:fld>
            <a:endParaRPr lang="en-US"/>
          </a:p>
        </p:txBody>
      </p:sp>
    </p:spTree>
    <p:extLst>
      <p:ext uri="{BB962C8B-B14F-4D97-AF65-F5344CB8AC3E}">
        <p14:creationId xmlns:p14="http://schemas.microsoft.com/office/powerpoint/2010/main" val="13724996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algn="just"/>
            <a:r>
              <a:rPr lang="sr-Latn-RS" dirty="0" smtClean="0"/>
              <a:t>Međunarodne</a:t>
            </a:r>
            <a:r>
              <a:rPr lang="sr-Latn-RS" baseline="0" dirty="0" smtClean="0"/>
              <a:t> konvencije su ugovori ili sporazumi između država. „Međunarodna konvencija“ je pojam koji se često koristi naizmenično sa pomovima poput „međunarodnog ugovora,“ „međunarodnog sporazuma,“ „sporazum“ ili „ugovor između država.“</a:t>
            </a:r>
          </a:p>
          <a:p>
            <a:pPr algn="just"/>
            <a:endParaRPr lang="sr-Latn-RS" baseline="0" dirty="0" smtClean="0"/>
          </a:p>
          <a:p>
            <a:pPr algn="just"/>
            <a:r>
              <a:rPr lang="sr-Latn-RS" baseline="0" dirty="0" smtClean="0"/>
              <a:t>Konvencije mogu biti opšteg ili posebnog tipa, između dve ili više država. Konvencije potpisane od strane dve države zovu se bilateralni ugovori; konvencije koje potpisuje mali broj država (ali više od dve) zovu se plurilateralne, a one između većeg broja država zovu se multilateralni ugovori.</a:t>
            </a:r>
          </a:p>
          <a:p>
            <a:pPr algn="just"/>
            <a:endParaRPr lang="sr-Latn-RS" baseline="0" dirty="0" smtClean="0"/>
          </a:p>
          <a:p>
            <a:pPr algn="just"/>
            <a:r>
              <a:rPr lang="sr-Latn-RS" baseline="0" dirty="0" smtClean="0"/>
              <a:t>Komitet ministara Saveta Evrope je 1953. godine traži od Generalnog sekretara da sazove Komitet vladinih eksperata da ispita mogućnost utvrđivanja određenih principa ekstradicije, koji će biti obuhvaćeni Evropskom konvencijom o ekstradiciji.</a:t>
            </a:r>
          </a:p>
          <a:p>
            <a:pPr algn="just"/>
            <a:endParaRPr lang="sr-Latn-RS" baseline="0" dirty="0" smtClean="0">
              <a:effectLst/>
              <a:latin typeface="Arial" panose="020B0604020202020204" pitchFamily="34" charset="0"/>
            </a:endParaRPr>
          </a:p>
          <a:p>
            <a:pPr algn="just"/>
            <a:r>
              <a:rPr lang="sr-Latn-RS" baseline="0" dirty="0" smtClean="0">
                <a:effectLst/>
                <a:latin typeface="Arial" panose="020B0604020202020204" pitchFamily="34" charset="0"/>
              </a:rPr>
              <a:t>Konvencija čiji su nacrt eksperti pripremili bavi se pitanjima poput zamolnica za ispitivanje svedoka ili veštaka, </a:t>
            </a:r>
            <a:r>
              <a:rPr lang="sr-Latn-RS" b="0" i="0" u="none" baseline="0" dirty="0" smtClean="0">
                <a:effectLst/>
                <a:latin typeface="Arial" panose="020B0604020202020204" pitchFamily="34" charset="0"/>
              </a:rPr>
              <a:t>uručenja </a:t>
            </a:r>
            <a:r>
              <a:rPr lang="sr-Latn-RS" baseline="0" dirty="0" smtClean="0">
                <a:effectLst/>
                <a:latin typeface="Arial" panose="020B0604020202020204" pitchFamily="34" charset="0"/>
              </a:rPr>
              <a:t>zvaničnih dokumenata i sudskih presuda</a:t>
            </a:r>
            <a:r>
              <a:rPr lang="sr-Latn-RS" b="0" i="0" u="none" baseline="0" dirty="0" smtClean="0">
                <a:effectLst/>
                <a:latin typeface="Arial" panose="020B0604020202020204" pitchFamily="34" charset="0"/>
              </a:rPr>
              <a:t>, pozivanja </a:t>
            </a:r>
            <a:r>
              <a:rPr lang="sr-Latn-RS" baseline="0" dirty="0" smtClean="0">
                <a:effectLst/>
                <a:latin typeface="Arial" panose="020B0604020202020204" pitchFamily="34" charset="0"/>
              </a:rPr>
              <a:t>svedoka, veštaka ili pritvorenih lica, kao i prenošenje informacija iz sudskih spisa. </a:t>
            </a:r>
            <a:endParaRPr lang="en-GB" dirty="0">
              <a:effectLst/>
              <a:latin typeface="Arial" panose="020B0604020202020204" pitchFamily="34" charset="0"/>
            </a:endParaRPr>
          </a:p>
          <a:p>
            <a:pPr algn="just"/>
            <a:endParaRPr lang="en-GB" dirty="0">
              <a:effectLst/>
              <a:latin typeface="Arial" panose="020B0604020202020204" pitchFamily="34" charset="0"/>
            </a:endParaRPr>
          </a:p>
          <a:p>
            <a:pPr algn="just"/>
            <a:r>
              <a:rPr lang="sr-Latn-RS" dirty="0" smtClean="0">
                <a:effectLst/>
                <a:latin typeface="Arial" panose="020B0604020202020204" pitchFamily="34" charset="0"/>
              </a:rPr>
              <a:t>Utvrđeno</a:t>
            </a:r>
            <a:r>
              <a:rPr lang="sr-Latn-RS" baseline="0" dirty="0" smtClean="0">
                <a:effectLst/>
                <a:latin typeface="Arial" panose="020B0604020202020204" pitchFamily="34" charset="0"/>
              </a:rPr>
              <a:t> je i više vodećih principa za uzajamnu pomoć u krivičnim stvarima. Odlučeno je da ta pomoć bude nezavisna od ekstradicije utoliko što će se pružati čak i u predmetima u kojima je ekstradicija odbijena. Dogovoreno je, na primer, da će se pomoć odobriti kada su u pitanju lakša krivična dela, a kao opšte pravilo usvojeno je da dato krivično delo ne mora da bude propisano kao krivično delo zakonima obe zemlje. U slučaju zamolnica koje se odnose na pretres i zaplenu, međutim, Strane ugovornice mogu se </a:t>
            </a:r>
            <a:r>
              <a:rPr lang="sr-Latn-RS" b="0" i="0" u="none" baseline="0" dirty="0" smtClean="0">
                <a:effectLst/>
                <a:latin typeface="Arial" panose="020B0604020202020204" pitchFamily="34" charset="0"/>
              </a:rPr>
              <a:t>izuzeti </a:t>
            </a:r>
            <a:r>
              <a:rPr lang="sr-Latn-RS" baseline="0" dirty="0" smtClean="0">
                <a:effectLst/>
                <a:latin typeface="Arial" panose="020B0604020202020204" pitchFamily="34" charset="0"/>
              </a:rPr>
              <a:t>od tih pravila u skladu sa članom 5. Konvencije. </a:t>
            </a:r>
            <a:endParaRPr lang="en-GB" dirty="0">
              <a:effectLst/>
              <a:latin typeface="Arial" panose="020B0604020202020204" pitchFamily="34" charset="0"/>
            </a:endParaRPr>
          </a:p>
          <a:p>
            <a:pPr algn="just"/>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6</a:t>
            </a:fld>
            <a:endParaRPr lang="en-US"/>
          </a:p>
        </p:txBody>
      </p:sp>
    </p:spTree>
    <p:extLst>
      <p:ext uri="{BB962C8B-B14F-4D97-AF65-F5344CB8AC3E}">
        <p14:creationId xmlns:p14="http://schemas.microsoft.com/office/powerpoint/2010/main" val="283173285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sz="1200" kern="1200" dirty="0" smtClean="0">
                <a:solidFill>
                  <a:schemeClr val="tx1"/>
                </a:solidFill>
                <a:effectLst/>
                <a:latin typeface="+mn-lt"/>
                <a:ea typeface="ＭＳ Ｐゴシック" pitchFamily="-65" charset="-128"/>
                <a:cs typeface="ＭＳ Ｐゴシック" pitchFamily="-65" charset="-128"/>
              </a:rPr>
              <a:t>Preporuke koje sadrži Izveštaj o proceni T-CY ukazuju na radnje koje Strane treba da preduzmu na domaćem nivou i/ili T-CY i programe za jačanje kapaciteta.</a:t>
            </a:r>
            <a:endParaRPr lang="en-US" sz="1200" kern="1200" dirty="0" smtClean="0">
              <a:solidFill>
                <a:schemeClr val="tx1"/>
              </a:solidFill>
              <a:effectLst/>
              <a:latin typeface="+mn-lt"/>
              <a:ea typeface="ＭＳ Ｐゴシック" pitchFamily="-65" charset="-128"/>
              <a:cs typeface="ＭＳ Ｐゴシック" pitchFamily="-65" charset="-128"/>
            </a:endParaRPr>
          </a:p>
          <a:p>
            <a:endParaRPr lang="sr-Latn-RS" sz="1200" kern="1200" dirty="0" smtClean="0">
              <a:solidFill>
                <a:schemeClr val="tx1"/>
              </a:solidFill>
              <a:effectLst/>
              <a:latin typeface="+mn-lt"/>
              <a:ea typeface="ＭＳ Ｐゴシック" pitchFamily="-65" charset="-128"/>
              <a:cs typeface="ＭＳ Ｐゴシック" pitchFamily="-65" charset="-128"/>
            </a:endParaRPr>
          </a:p>
          <a:p>
            <a:r>
              <a:rPr lang="sr-Latn-RS" sz="1200" kern="1200" dirty="0" smtClean="0">
                <a:solidFill>
                  <a:schemeClr val="tx1"/>
                </a:solidFill>
                <a:effectLst/>
                <a:latin typeface="+mn-lt"/>
                <a:ea typeface="ＭＳ Ｐゴシック" pitchFamily="-65" charset="-128"/>
                <a:cs typeface="ＭＳ Ｐゴシック" pitchFamily="-65" charset="-128"/>
              </a:rPr>
              <a:t>Neke preporuke možda je potrebno obraditi putem dodatnog protokola. Ipak, ovaj izveštaj i preporuke u njemu ne dovode u pitanje pripremu tog protokola. </a:t>
            </a:r>
            <a:endParaRPr lang="en-US" sz="1200" kern="1200" dirty="0" smtClean="0">
              <a:solidFill>
                <a:schemeClr val="tx1"/>
              </a:solidFill>
              <a:effectLst/>
              <a:latin typeface="+mn-lt"/>
              <a:ea typeface="ＭＳ Ｐゴシック" pitchFamily="-65" charset="-128"/>
              <a:cs typeface="ＭＳ Ｐゴシック" pitchFamily="-65" charset="-128"/>
            </a:endParaRPr>
          </a:p>
          <a:p>
            <a:r>
              <a:rPr lang="sr-Latn-RS" sz="1200" kern="1200" dirty="0" smtClean="0">
                <a:solidFill>
                  <a:schemeClr val="tx1"/>
                </a:solidFill>
                <a:effectLst/>
                <a:latin typeface="+mn-lt"/>
                <a:ea typeface="ＭＳ Ｐゴシック" pitchFamily="-65" charset="-128"/>
                <a:cs typeface="ＭＳ Ｐゴシック" pitchFamily="-65" charset="-128"/>
              </a:rPr>
              <a:t>Preporuke su podeljene u četiri grupe</a:t>
            </a:r>
            <a:r>
              <a:rPr lang="en-GB" dirty="0" smtClean="0">
                <a:effectLst/>
                <a:latin typeface="Arial" panose="020B0604020202020204" pitchFamily="34" charset="0"/>
              </a:rPr>
              <a:t>:</a:t>
            </a:r>
            <a:endParaRPr lang="sr-Latn-RS" dirty="0" smtClean="0">
              <a:effectLst/>
              <a:latin typeface="Arial" panose="020B0604020202020204" pitchFamily="34" charset="0"/>
            </a:endParaRPr>
          </a:p>
          <a:p>
            <a:endParaRPr lang="en-GB" dirty="0">
              <a:effectLst/>
              <a:latin typeface="Arial" panose="020B0604020202020204" pitchFamily="34" charset="0"/>
            </a:endParaRPr>
          </a:p>
          <a:p>
            <a:pPr marL="171450" marR="0" indent="-171450" algn="just"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sr-Latn-RS" sz="1200" kern="1200" dirty="0" smtClean="0">
                <a:solidFill>
                  <a:schemeClr val="tx1"/>
                </a:solidFill>
                <a:effectLst/>
                <a:latin typeface="+mn-lt"/>
                <a:ea typeface="ＭＳ Ｐゴシック" pitchFamily="-65" charset="-128"/>
                <a:cs typeface="ＭＳ Ｐゴシック" pitchFamily="-65" charset="-128"/>
              </a:rPr>
              <a:t>Preporuke koje su pretežno odgovornost domaćih organa; </a:t>
            </a:r>
            <a:endParaRPr lang="en-US" sz="1200" kern="1200" dirty="0" smtClean="0">
              <a:solidFill>
                <a:schemeClr val="tx1"/>
              </a:solidFill>
              <a:effectLst/>
              <a:latin typeface="+mn-lt"/>
              <a:ea typeface="ＭＳ Ｐゴシック" pitchFamily="-65" charset="-128"/>
              <a:cs typeface="ＭＳ Ｐゴシック" pitchFamily="-65" charset="-128"/>
            </a:endParaRPr>
          </a:p>
          <a:p>
            <a:pPr marL="171450" indent="-171450" algn="just">
              <a:buFont typeface="Arial" panose="020B0604020202020204" pitchFamily="34" charset="0"/>
              <a:buChar char="•"/>
            </a:pPr>
            <a:r>
              <a:rPr lang="sr-Latn-RS" sz="1200" kern="1200" dirty="0" smtClean="0">
                <a:solidFill>
                  <a:schemeClr val="tx1"/>
                </a:solidFill>
                <a:effectLst/>
                <a:latin typeface="+mn-lt"/>
                <a:ea typeface="ＭＳ Ｐゴシック" pitchFamily="-65" charset="-128"/>
                <a:cs typeface="ＭＳ Ｐゴシック" pitchFamily="-65" charset="-128"/>
              </a:rPr>
              <a:t>Preporuke koje su pretežno odgovornost T-CY;</a:t>
            </a:r>
            <a:endParaRPr lang="en-GB" dirty="0" smtClean="0">
              <a:effectLst/>
              <a:latin typeface="Arial" panose="020B0604020202020204" pitchFamily="34" charset="0"/>
            </a:endParaRPr>
          </a:p>
          <a:p>
            <a:pPr marL="171450" indent="-171450" algn="just">
              <a:buFont typeface="Arial" panose="020B0604020202020204" pitchFamily="34" charset="0"/>
              <a:buChar char="•"/>
            </a:pPr>
            <a:r>
              <a:rPr lang="sr-Latn-RS" sz="1200" kern="1200" dirty="0" smtClean="0">
                <a:solidFill>
                  <a:schemeClr val="tx1"/>
                </a:solidFill>
                <a:effectLst/>
                <a:latin typeface="+mn-lt"/>
                <a:ea typeface="ＭＳ Ｐゴシック" pitchFamily="-65" charset="-128"/>
                <a:cs typeface="ＭＳ Ｐゴシック" pitchFamily="-65" charset="-128"/>
              </a:rPr>
              <a:t>Preporuke koje su pretežno u domenu projekata za izgradnju kapaciteta Saveta Evrope;</a:t>
            </a:r>
            <a:endParaRPr lang="en-GB" dirty="0">
              <a:effectLst/>
              <a:latin typeface="Arial" panose="020B0604020202020204" pitchFamily="34" charset="0"/>
            </a:endParaRPr>
          </a:p>
          <a:p>
            <a:pPr marL="171450" indent="-171450" algn="just">
              <a:buFont typeface="Arial" panose="020B0604020202020204" pitchFamily="34" charset="0"/>
              <a:buChar char="•"/>
            </a:pPr>
            <a:r>
              <a:rPr lang="sr-Latn-RS" sz="1200" kern="1200" dirty="0" smtClean="0">
                <a:solidFill>
                  <a:schemeClr val="tx1"/>
                </a:solidFill>
                <a:effectLst/>
                <a:latin typeface="+mn-lt"/>
                <a:ea typeface="ＭＳ Ｐゴシック" pitchFamily="-65" charset="-128"/>
                <a:cs typeface="ＭＳ Ｐゴシック" pitchFamily="-65" charset="-128"/>
              </a:rPr>
              <a:t>Preporuke koje je možda potrebno obraditi putem dodatnog protokola uz Budimpeštansku konvenciju o visokotehnološkom kriminalu;</a:t>
            </a:r>
            <a:endParaRPr lang="en-GB" dirty="0">
              <a:effectLst/>
              <a:latin typeface="Arial" panose="020B0604020202020204" pitchFamily="34" charset="0"/>
            </a:endParaRPr>
          </a:p>
          <a:p>
            <a:pPr marL="171450" indent="-171450" algn="just">
              <a:buFont typeface="Arial" panose="020B0604020202020204" pitchFamily="34" charset="0"/>
              <a:buChar char="•"/>
            </a:pPr>
            <a:endParaRPr lang="en-GB" dirty="0">
              <a:effectLst/>
              <a:latin typeface="Arial" panose="020B0604020202020204" pitchFamily="34" charset="0"/>
            </a:endParaRPr>
          </a:p>
          <a:p>
            <a:pPr algn="just"/>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44</a:t>
            </a:fld>
            <a:endParaRPr lang="en-US"/>
          </a:p>
        </p:txBody>
      </p:sp>
    </p:spTree>
    <p:extLst>
      <p:ext uri="{BB962C8B-B14F-4D97-AF65-F5344CB8AC3E}">
        <p14:creationId xmlns:p14="http://schemas.microsoft.com/office/powerpoint/2010/main" val="403992360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45</a:t>
            </a:fld>
            <a:endParaRPr lang="en-US"/>
          </a:p>
        </p:txBody>
      </p:sp>
    </p:spTree>
    <p:extLst>
      <p:ext uri="{BB962C8B-B14F-4D97-AF65-F5344CB8AC3E}">
        <p14:creationId xmlns:p14="http://schemas.microsoft.com/office/powerpoint/2010/main" val="385767951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dirty="0" smtClean="0"/>
              <a:t>Učesnicima</a:t>
            </a:r>
            <a:r>
              <a:rPr lang="sr-Latn-RS" baseline="0" dirty="0" smtClean="0"/>
              <a:t> je na raspolaganju više rešenja. Na narednim slajdovima biće prikazano gde se oni mogu naći u realnom vremenu, tokom prezentacije. Ukoliko su im računari na raspolaganju, treba ih podstaći da slede neke od linkova.</a:t>
            </a:r>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46</a:t>
            </a:fld>
            <a:endParaRPr lang="en-US"/>
          </a:p>
        </p:txBody>
      </p:sp>
    </p:spTree>
    <p:extLst>
      <p:ext uri="{BB962C8B-B14F-4D97-AF65-F5344CB8AC3E}">
        <p14:creationId xmlns:p14="http://schemas.microsoft.com/office/powerpoint/2010/main" val="187533524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a.)</a:t>
            </a: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47</a:t>
            </a:fld>
            <a:endParaRPr lang="en-US"/>
          </a:p>
        </p:txBody>
      </p:sp>
    </p:spTree>
    <p:extLst>
      <p:ext uri="{BB962C8B-B14F-4D97-AF65-F5344CB8AC3E}">
        <p14:creationId xmlns:p14="http://schemas.microsoft.com/office/powerpoint/2010/main" val="285865019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48</a:t>
            </a:fld>
            <a:endParaRPr lang="en-US"/>
          </a:p>
        </p:txBody>
      </p:sp>
    </p:spTree>
    <p:extLst>
      <p:ext uri="{BB962C8B-B14F-4D97-AF65-F5344CB8AC3E}">
        <p14:creationId xmlns:p14="http://schemas.microsoft.com/office/powerpoint/2010/main" val="120383580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49</a:t>
            </a:fld>
            <a:endParaRPr lang="en-US"/>
          </a:p>
        </p:txBody>
      </p:sp>
    </p:spTree>
    <p:extLst>
      <p:ext uri="{BB962C8B-B14F-4D97-AF65-F5344CB8AC3E}">
        <p14:creationId xmlns:p14="http://schemas.microsoft.com/office/powerpoint/2010/main" val="263568058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50</a:t>
            </a:fld>
            <a:endParaRPr lang="en-US"/>
          </a:p>
        </p:txBody>
      </p:sp>
    </p:spTree>
    <p:extLst>
      <p:ext uri="{BB962C8B-B14F-4D97-AF65-F5344CB8AC3E}">
        <p14:creationId xmlns:p14="http://schemas.microsoft.com/office/powerpoint/2010/main" val="242221864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51</a:t>
            </a:fld>
            <a:endParaRPr lang="en-US"/>
          </a:p>
        </p:txBody>
      </p:sp>
    </p:spTree>
    <p:extLst>
      <p:ext uri="{BB962C8B-B14F-4D97-AF65-F5344CB8AC3E}">
        <p14:creationId xmlns:p14="http://schemas.microsoft.com/office/powerpoint/2010/main" val="108337476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RS" dirty="0" smtClean="0"/>
              <a:t>Stranica</a:t>
            </a:r>
            <a:r>
              <a:rPr lang="sr-Latn-RS" baseline="0" dirty="0" smtClean="0"/>
              <a:t> organa unutrašnjih poslova na fejsbuku za podnošenje zahteva za zaštitu podataka i delimično otkrivanje podataka</a:t>
            </a:r>
            <a:r>
              <a:rPr lang="en-US" dirty="0" smtClean="0"/>
              <a:t>.</a:t>
            </a:r>
            <a:endParaRPr lang="sr-Latn-RS" dirty="0" smtClean="0"/>
          </a:p>
          <a:p>
            <a:endParaRPr lang="sr-Latn-RS" dirty="0" smtClean="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52</a:t>
            </a:fld>
            <a:endParaRPr lang="en-US"/>
          </a:p>
        </p:txBody>
      </p:sp>
    </p:spTree>
    <p:extLst>
      <p:ext uri="{BB962C8B-B14F-4D97-AF65-F5344CB8AC3E}">
        <p14:creationId xmlns:p14="http://schemas.microsoft.com/office/powerpoint/2010/main" val="51535312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53</a:t>
            </a:fld>
            <a:endParaRPr lang="en-US"/>
          </a:p>
        </p:txBody>
      </p:sp>
    </p:spTree>
    <p:extLst>
      <p:ext uri="{BB962C8B-B14F-4D97-AF65-F5344CB8AC3E}">
        <p14:creationId xmlns:p14="http://schemas.microsoft.com/office/powerpoint/2010/main" val="11715757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algn="just"/>
            <a:r>
              <a:rPr lang="sr-Latn-RS" b="1" i="1" u="sng" dirty="0" smtClean="0">
                <a:effectLst/>
                <a:latin typeface="Arial" panose="020B0604020202020204" pitchFamily="34" charset="0"/>
              </a:rPr>
              <a:t>TEKST NA FOTOGRAFIJI:</a:t>
            </a:r>
            <a:r>
              <a:rPr lang="sr-Latn-RS" b="1" i="1" u="sng" baseline="0" dirty="0" smtClean="0">
                <a:effectLst/>
                <a:latin typeface="Arial" panose="020B0604020202020204" pitchFamily="34" charset="0"/>
              </a:rPr>
              <a:t> Savet Evrope</a:t>
            </a:r>
            <a:endParaRPr lang="sr-Latn-RS" b="1" i="1" u="sng" dirty="0" smtClean="0">
              <a:effectLst/>
              <a:latin typeface="Arial" panose="020B0604020202020204" pitchFamily="34" charset="0"/>
            </a:endParaRPr>
          </a:p>
          <a:p>
            <a:pPr algn="just"/>
            <a:endParaRPr lang="sr-Latn-RS" dirty="0" smtClean="0">
              <a:effectLst/>
              <a:latin typeface="Arial" panose="020B0604020202020204" pitchFamily="34" charset="0"/>
            </a:endParaRPr>
          </a:p>
          <a:p>
            <a:pPr algn="just"/>
            <a:r>
              <a:rPr lang="sr-Latn-RS" dirty="0" smtClean="0">
                <a:effectLst/>
                <a:latin typeface="Arial" panose="020B0604020202020204" pitchFamily="34" charset="0"/>
              </a:rPr>
              <a:t>Uzajamna pomoć u krivičnom gonjenju državljana</a:t>
            </a:r>
            <a:r>
              <a:rPr lang="sr-Latn-RS" baseline="0" dirty="0" smtClean="0">
                <a:effectLst/>
                <a:latin typeface="Arial" panose="020B0604020202020204" pitchFamily="34" charset="0"/>
              </a:rPr>
              <a:t> zamoljene države nije isključena. Uvedena je klauzula, međutim, kojom se štite njihovi interesi (vidi komentar na član 7. stav 3). Jedan od eksperata je smatrao da, u tom smislu, sa stranim državljanima ili apatridima sa stalnim boravkom u zamoljenoj državi treba postupati isto kao i sa državljanima te zemlje. </a:t>
            </a:r>
            <a:r>
              <a:rPr lang="sr-Latn-RS" b="0" i="0" u="none" baseline="0" dirty="0" smtClean="0">
                <a:effectLst/>
                <a:latin typeface="Arial" panose="020B0604020202020204" pitchFamily="34" charset="0"/>
              </a:rPr>
              <a:t>Pomoć se mora pružiti čak i kada je za predmetno delo predviđeno krivično gonjenje nadležnih organa i u državi molilji i u zamoljenoj državi. </a:t>
            </a:r>
          </a:p>
          <a:p>
            <a:pPr algn="just"/>
            <a:endParaRPr lang="en-GB" b="0" i="0" u="none" dirty="0">
              <a:effectLst/>
              <a:latin typeface="Arial" panose="020B0604020202020204" pitchFamily="34" charset="0"/>
            </a:endParaRPr>
          </a:p>
          <a:p>
            <a:pPr algn="just"/>
            <a:r>
              <a:rPr lang="sr-Latn-RS" dirty="0" smtClean="0">
                <a:effectLst/>
                <a:latin typeface="Arial" panose="020B0604020202020204" pitchFamily="34" charset="0"/>
              </a:rPr>
              <a:t>Važno je naglasiti da neke države, uključujući Austriju, Saveznu</a:t>
            </a:r>
            <a:r>
              <a:rPr lang="sr-Latn-RS" baseline="0" dirty="0" smtClean="0">
                <a:effectLst/>
                <a:latin typeface="Arial" panose="020B0604020202020204" pitchFamily="34" charset="0"/>
              </a:rPr>
              <a:t> Republiku Nemačku i Norvešku, ne prave razliku između „zamolnica“ i „drugih zahteva za uzajamnu pomoć“ kao što je „dostavljanje procesnih akata“ ili </a:t>
            </a:r>
            <a:r>
              <a:rPr lang="sr-Latn-RS" b="0" i="0" u="none" baseline="0" dirty="0" smtClean="0">
                <a:solidFill>
                  <a:schemeClr val="tx1"/>
                </a:solidFill>
                <a:effectLst/>
                <a:latin typeface="Arial" panose="020B0604020202020204" pitchFamily="34" charset="0"/>
              </a:rPr>
              <a:t>„dostavljanje izvoda i obaveštenja iz kaznene evidencije</a:t>
            </a:r>
            <a:r>
              <a:rPr lang="sr-Latn-RS" baseline="0" dirty="0" smtClean="0">
                <a:effectLst/>
                <a:latin typeface="Arial" panose="020B0604020202020204" pitchFamily="34" charset="0"/>
              </a:rPr>
              <a:t>.“ Za te države, sve te forme spadaju u jedinstven kontekst „uzajamne pomoći“ i s njima treba postupati kao sa jednom celinom. Posebnost tih zemalja shodno je uzeta u obzir, naročito u definisanju </a:t>
            </a:r>
            <a:r>
              <a:rPr lang="sr-Latn-RS" b="0" i="0" u="none" baseline="0" dirty="0" smtClean="0">
                <a:effectLst/>
                <a:latin typeface="Arial" panose="020B0604020202020204" pitchFamily="34" charset="0"/>
              </a:rPr>
              <a:t>aranžmana Konvencije. </a:t>
            </a:r>
            <a:r>
              <a:rPr lang="sr-Latn-RS" baseline="0" dirty="0" smtClean="0">
                <a:effectLst/>
                <a:latin typeface="Arial" panose="020B0604020202020204" pitchFamily="34" charset="0"/>
              </a:rPr>
              <a:t>Tako, na primer, eksperti su u jedan član grupisali odredbe koje se odnose na „kanale“ za dostavljanje zahteva za uzajamnu pomoć.</a:t>
            </a:r>
            <a:endParaRPr lang="en-US" baseline="0" dirty="0" smtClean="0">
              <a:effectLst/>
              <a:latin typeface="Arial" panose="020B0604020202020204" pitchFamily="34" charset="0"/>
            </a:endParaRPr>
          </a:p>
          <a:p>
            <a:pPr algn="just"/>
            <a:endParaRPr lang="sr-Latn-RS" dirty="0" smtClean="0">
              <a:effectLst/>
              <a:latin typeface="Arial" panose="020B0604020202020204" pitchFamily="34" charset="0"/>
            </a:endParaRPr>
          </a:p>
          <a:p>
            <a:pPr algn="just"/>
            <a:r>
              <a:rPr lang="sr-Latn-RS" dirty="0" smtClean="0">
                <a:effectLst/>
                <a:latin typeface="Arial" panose="020B0604020202020204" pitchFamily="34" charset="0"/>
              </a:rPr>
              <a:t>Odlukom Komiteta ministara,</a:t>
            </a:r>
            <a:r>
              <a:rPr lang="sr-Latn-RS" baseline="0" dirty="0" smtClean="0">
                <a:effectLst/>
                <a:latin typeface="Arial" panose="020B0604020202020204" pitchFamily="34" charset="0"/>
              </a:rPr>
              <a:t> na 71. sednici održanoj na nivou zamenika aprila 1959, Evropska konvencija o međusobnom pružanju pravne pomoći u krivičnim stvarima otvorena je za potpisivanje državama članicama Saveta Evrope 20. aprila 1959.</a:t>
            </a:r>
            <a:endParaRPr lang="en-GB" dirty="0">
              <a:effectLst/>
              <a:latin typeface="Arial" panose="020B0604020202020204" pitchFamily="34" charset="0"/>
            </a:endParaRPr>
          </a:p>
          <a:p>
            <a:pPr algn="just"/>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7</a:t>
            </a:fld>
            <a:endParaRPr lang="en-US"/>
          </a:p>
        </p:txBody>
      </p:sp>
    </p:spTree>
    <p:extLst>
      <p:ext uri="{BB962C8B-B14F-4D97-AF65-F5344CB8AC3E}">
        <p14:creationId xmlns:p14="http://schemas.microsoft.com/office/powerpoint/2010/main" val="325585562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dirty="0" smtClean="0"/>
              <a:t>Primer dela liste tačaka za kontakt 24/7 Saveta Evrope.</a:t>
            </a:r>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54</a:t>
            </a:fld>
            <a:endParaRPr lang="en-US"/>
          </a:p>
        </p:txBody>
      </p:sp>
    </p:spTree>
    <p:extLst>
      <p:ext uri="{BB962C8B-B14F-4D97-AF65-F5344CB8AC3E}">
        <p14:creationId xmlns:p14="http://schemas.microsoft.com/office/powerpoint/2010/main" val="56371698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b="1" i="1" u="sng" dirty="0" smtClean="0"/>
              <a:t>PREVOD</a:t>
            </a:r>
            <a:r>
              <a:rPr lang="en-US" b="1" i="1" u="sng" baseline="0" dirty="0" smtClean="0"/>
              <a:t> TEKSTA NA SLICI: PITANJA</a:t>
            </a:r>
            <a:endParaRPr lang="en-US" b="1" i="1" u="sng" dirty="0" smtClean="0"/>
          </a:p>
          <a:p>
            <a:pPr marL="0" marR="0" lvl="0" indent="0" algn="l" defTabSz="457200" rtl="0" eaLnBrk="0" fontAlgn="base" latinLnBrk="0" hangingPunct="0">
              <a:lnSpc>
                <a:spcPct val="100000"/>
              </a:lnSpc>
              <a:spcBef>
                <a:spcPct val="30000"/>
              </a:spcBef>
              <a:spcAft>
                <a:spcPct val="0"/>
              </a:spcAft>
              <a:buClrTx/>
              <a:buSzTx/>
              <a:buFontTx/>
              <a:buNone/>
              <a:tabLst/>
              <a:defRPr/>
            </a:pPr>
            <a:endParaRPr lang="sr-Latn-RS" dirty="0" smtClean="0"/>
          </a:p>
          <a:p>
            <a:pPr marL="0" marR="0" lvl="0" indent="0" algn="l" defTabSz="457200" rtl="0" eaLnBrk="0" fontAlgn="base" latinLnBrk="0" hangingPunct="0">
              <a:lnSpc>
                <a:spcPct val="100000"/>
              </a:lnSpc>
              <a:spcBef>
                <a:spcPct val="30000"/>
              </a:spcBef>
              <a:spcAft>
                <a:spcPct val="0"/>
              </a:spcAft>
              <a:buClrTx/>
              <a:buSzTx/>
              <a:buFontTx/>
              <a:buNone/>
              <a:tabLst/>
              <a:defRPr/>
            </a:pPr>
            <a:r>
              <a:rPr lang="sr-Latn-RS" dirty="0" smtClean="0"/>
              <a:t>Vreme</a:t>
            </a:r>
            <a:r>
              <a:rPr lang="sr-Latn-RS" baseline="0" dirty="0" smtClean="0"/>
              <a:t> </a:t>
            </a:r>
            <a:r>
              <a:rPr lang="sr-Latn-RS" baseline="0" dirty="0" smtClean="0"/>
              <a:t>opredeljeno za pitanja učesnika. </a:t>
            </a:r>
            <a:endParaRPr lang="en-GB" dirty="0"/>
          </a:p>
          <a:p>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55</a:t>
            </a:fld>
            <a:endParaRPr lang="en-US"/>
          </a:p>
        </p:txBody>
      </p:sp>
    </p:spTree>
    <p:extLst>
      <p:ext uri="{BB962C8B-B14F-4D97-AF65-F5344CB8AC3E}">
        <p14:creationId xmlns:p14="http://schemas.microsoft.com/office/powerpoint/2010/main" val="112327557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dirty="0" smtClean="0"/>
              <a:t>Pregled prethodno prikazanih slajdova. Učesnici treba da učestvuju u manjoj diskusiji</a:t>
            </a:r>
            <a:r>
              <a:rPr lang="sr-Latn-RS" baseline="0" dirty="0" smtClean="0"/>
              <a:t> o tome</a:t>
            </a:r>
            <a:r>
              <a:rPr lang="en-US" dirty="0" smtClean="0"/>
              <a:t>.</a:t>
            </a: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57</a:t>
            </a:fld>
            <a:endParaRPr lang="en-US"/>
          </a:p>
        </p:txBody>
      </p:sp>
    </p:spTree>
    <p:extLst>
      <p:ext uri="{BB962C8B-B14F-4D97-AF65-F5344CB8AC3E}">
        <p14:creationId xmlns:p14="http://schemas.microsoft.com/office/powerpoint/2010/main" val="154195836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b="1" i="1" u="sng" dirty="0" smtClean="0"/>
              <a:t>PREVOD</a:t>
            </a:r>
            <a:r>
              <a:rPr lang="en-US" b="1" i="1" u="sng" baseline="0" dirty="0" smtClean="0"/>
              <a:t> TEKSTA NA SLICI: PITANJA</a:t>
            </a:r>
            <a:endParaRPr lang="en-US" b="1" i="1" u="sng" dirty="0" smtClean="0"/>
          </a:p>
          <a:p>
            <a:endParaRPr lang="sr-Latn-RS" dirty="0" smtClean="0"/>
          </a:p>
          <a:p>
            <a:r>
              <a:rPr lang="sr-Latn-RS" dirty="0" smtClean="0"/>
              <a:t>Završna </a:t>
            </a:r>
            <a:r>
              <a:rPr lang="sr-Latn-RS" dirty="0" smtClean="0"/>
              <a:t>pitanja.</a:t>
            </a: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58</a:t>
            </a:fld>
            <a:endParaRPr lang="en-US"/>
          </a:p>
        </p:txBody>
      </p:sp>
    </p:spTree>
    <p:extLst>
      <p:ext uri="{BB962C8B-B14F-4D97-AF65-F5344CB8AC3E}">
        <p14:creationId xmlns:p14="http://schemas.microsoft.com/office/powerpoint/2010/main" val="5746998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algn="just"/>
            <a:r>
              <a:rPr lang="sr-Latn-RS" dirty="0" smtClean="0">
                <a:effectLst/>
                <a:latin typeface="Arial" panose="020B0604020202020204" pitchFamily="34" charset="0"/>
              </a:rPr>
              <a:t>Revolucija u informacionim tehnologijama promenila je društvo iz temelja, a verovatno će</a:t>
            </a:r>
            <a:r>
              <a:rPr lang="sr-Latn-RS" baseline="0" dirty="0" smtClean="0">
                <a:effectLst/>
                <a:latin typeface="Arial" panose="020B0604020202020204" pitchFamily="34" charset="0"/>
              </a:rPr>
              <a:t> i nastaviti da ga menja  u doglednoj budućnosti. Mnoge zadatke danas je daleko lakše obaviti. Dok su, u početku, samo određeni sektori društva racionalizovali svoje radne procese uz pomoć informacionih tehnologija, sada je teško naći i jedan na koji to nije uticalo. Informacione tehnologije su, na jedan ili drugi način, prožele gotove sve oblasti ljudskog delovanja. </a:t>
            </a:r>
          </a:p>
          <a:p>
            <a:pPr algn="just"/>
            <a:endParaRPr lang="sr-Latn-RS" baseline="0" dirty="0" smtClean="0">
              <a:effectLst/>
              <a:latin typeface="Arial" panose="020B0604020202020204" pitchFamily="34" charset="0"/>
            </a:endParaRPr>
          </a:p>
          <a:p>
            <a:pPr algn="just"/>
            <a:r>
              <a:rPr lang="sr-Latn-RS" baseline="0" dirty="0" smtClean="0">
                <a:effectLst/>
                <a:latin typeface="Arial" panose="020B0604020202020204" pitchFamily="34" charset="0"/>
              </a:rPr>
              <a:t>Ta su dešavanja dovela do ekonomskih i društvenih promena bez presedana, ali one, isto tako, imaju i mračnu stranu </a:t>
            </a:r>
            <a:r>
              <a:rPr lang="en-150" baseline="0" dirty="0" smtClean="0">
                <a:effectLst/>
                <a:latin typeface="Arial" panose="020B0604020202020204" pitchFamily="34" charset="0"/>
              </a:rPr>
              <a:t>–</a:t>
            </a:r>
            <a:r>
              <a:rPr lang="sr-Latn-RS" baseline="0" dirty="0" smtClean="0">
                <a:effectLst/>
                <a:latin typeface="Arial" panose="020B0604020202020204" pitchFamily="34" charset="0"/>
              </a:rPr>
              <a:t> javile su se nove vrste kriminala, kao i novi oblici izvršenja klasičnih krivičnih dela uz pomoć novih tehnologija. Pored toga, posledice kriminalnog ponašanja dalekosežnije su nego pre, jer ne podležu geografskim ograničenjima niti nacionalnim granicama. Širenje štetnih računarskih virusa širom sveta, koje se u skorije vreme dešava, dokaz je te realnosti.</a:t>
            </a:r>
            <a:r>
              <a:rPr lang="en-GB" dirty="0" smtClean="0">
                <a:effectLst/>
                <a:latin typeface="Arial" panose="020B0604020202020204" pitchFamily="34" charset="0"/>
              </a:rPr>
              <a:t> </a:t>
            </a:r>
            <a:endParaRPr lang="sr-Latn-RS" dirty="0" smtClean="0">
              <a:effectLst/>
              <a:latin typeface="Arial" panose="020B0604020202020204" pitchFamily="34" charset="0"/>
            </a:endParaRPr>
          </a:p>
          <a:p>
            <a:pPr algn="just"/>
            <a:endParaRPr lang="sr-Latn-RS" dirty="0" smtClean="0">
              <a:effectLst/>
              <a:latin typeface="Arial" panose="020B0604020202020204" pitchFamily="34" charset="0"/>
            </a:endParaRPr>
          </a:p>
          <a:p>
            <a:pPr algn="just"/>
            <a:r>
              <a:rPr lang="sr-Latn-RS" dirty="0" smtClean="0">
                <a:effectLst/>
                <a:latin typeface="Arial" panose="020B0604020202020204" pitchFamily="34" charset="0"/>
              </a:rPr>
              <a:t>Krivično pravo mora,</a:t>
            </a:r>
            <a:r>
              <a:rPr lang="sr-Latn-RS" baseline="0" dirty="0" smtClean="0">
                <a:effectLst/>
                <a:latin typeface="Arial" panose="020B0604020202020204" pitchFamily="34" charset="0"/>
              </a:rPr>
              <a:t> dakle, pratiti taj tehnološki razvoj, koji otvara vrlo sofisticirane mogućnosti za zloupotrebu sajber prostora i nanošenje štete legitimnim interesima. Imajući u vidu prekogranični karakter informativnih mreža, neophodan je usklađen međunarodni odgovor na tu zloupotrebu. Iako je Preporuka br. (89) 9 za rezultat imala usklađivanje nacionalnog koncepta određenih oblika računarske zloupotrebe, jedino obavezujući međunarodni instrument može obezbediti nužnu delotvornost u borbi protiv ovih novih fenomena. U okviru takvog instrumenta, pored mera međunarodne saradnje, potrebno je pozabaviti se i pitanjima materijalnog i procesnog prava, kao i pitanjima koja su usko povezana s korišćenjem informacionih tehnologija.</a:t>
            </a:r>
          </a:p>
          <a:p>
            <a:pPr algn="just"/>
            <a:endParaRPr lang="sr-Latn-RS" baseline="0" dirty="0" smtClean="0">
              <a:effectLst/>
              <a:latin typeface="Arial" panose="020B0604020202020204" pitchFamily="34" charset="0"/>
            </a:endParaRPr>
          </a:p>
          <a:p>
            <a:pPr algn="just"/>
            <a:r>
              <a:rPr lang="sr-Latn-RS" baseline="0" dirty="0" smtClean="0">
                <a:effectLst/>
                <a:latin typeface="Arial" panose="020B0604020202020204" pitchFamily="34" charset="0"/>
              </a:rPr>
              <a:t>Primarni cilj Konvencije je da se (1) usklade elementi domaćeg krivično procesnog prava u odnosu na krivična dela i povezane odredbe u oblasti visokotehnološkog kriminala; (2) obezbede ovlašćenja u oblasti domaćeg krivično procesnog prava za istragu i krivično gonjenje takvih dela, kao i drugih dela učinjenih putem računarskog sistema, za koje su dokazi u elektronskom obliku i (3) uspostavi brz i delotvoran režim međunarodne saradnje.</a:t>
            </a:r>
            <a:r>
              <a:rPr lang="en-GB" dirty="0" smtClean="0">
                <a:effectLst/>
                <a:latin typeface="Arial" panose="020B0604020202020204" pitchFamily="34" charset="0"/>
              </a:rPr>
              <a:t> </a:t>
            </a:r>
            <a:endParaRPr lang="en-GB" dirty="0">
              <a:effectLst/>
              <a:latin typeface="Arial" panose="020B0604020202020204" pitchFamily="34" charset="0"/>
            </a:endParaRPr>
          </a:p>
          <a:p>
            <a:pPr algn="just"/>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8</a:t>
            </a:fld>
            <a:endParaRPr lang="en-US"/>
          </a:p>
        </p:txBody>
      </p:sp>
    </p:spTree>
    <p:extLst>
      <p:ext uri="{BB962C8B-B14F-4D97-AF65-F5344CB8AC3E}">
        <p14:creationId xmlns:p14="http://schemas.microsoft.com/office/powerpoint/2010/main" val="29424885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algn="just"/>
            <a:r>
              <a:rPr lang="sr-Latn-RS" dirty="0" smtClean="0">
                <a:effectLst/>
                <a:latin typeface="Arial" panose="020B0604020202020204" pitchFamily="34" charset="0"/>
              </a:rPr>
              <a:t>Programi Komonvelta za međunarodnu</a:t>
            </a:r>
            <a:r>
              <a:rPr lang="sr-Latn-RS" baseline="0" dirty="0" smtClean="0">
                <a:effectLst/>
                <a:latin typeface="Arial" panose="020B0604020202020204" pitchFamily="34" charset="0"/>
              </a:rPr>
              <a:t> saradnju u krivičnim stvarima nisu modeli zakona u smislu drugih legislativnih modela koje su usvojili </a:t>
            </a:r>
            <a:r>
              <a:rPr lang="sr-Latn-RS" b="0" i="0" u="none" baseline="0" dirty="0" smtClean="0">
                <a:effectLst/>
                <a:latin typeface="Arial" panose="020B0604020202020204" pitchFamily="34" charset="0"/>
              </a:rPr>
              <a:t>ministri pravde </a:t>
            </a:r>
            <a:r>
              <a:rPr lang="sr-Latn-RS" baseline="0" dirty="0" smtClean="0">
                <a:effectLst/>
                <a:latin typeface="Arial" panose="020B0604020202020204" pitchFamily="34" charset="0"/>
              </a:rPr>
              <a:t>Komonvelta.  To su pre neobavezujući, fleksibilni aranžmani koji obezbeđuju jedan konstruktivan i pragmatičan pristup uzajamnoj saradnji u zemljama Komonvelta.</a:t>
            </a:r>
          </a:p>
          <a:p>
            <a:pPr algn="just"/>
            <a:endParaRPr lang="sr-Latn-RS" baseline="0" dirty="0" smtClean="0">
              <a:effectLst/>
              <a:latin typeface="Arial" panose="020B0604020202020204" pitchFamily="34" charset="0"/>
            </a:endParaRPr>
          </a:p>
          <a:p>
            <a:pPr algn="just"/>
            <a:r>
              <a:rPr lang="sr-Latn-RS" baseline="0" dirty="0" smtClean="0">
                <a:effectLst/>
                <a:latin typeface="Arial" panose="020B0604020202020204" pitchFamily="34" charset="0"/>
              </a:rPr>
              <a:t>Njihova primena, međutim, često uključuje usvajanje zakona na nacionalnom nivou radi sprovođenja odredbi tih programa. U tom smislu, na raspolaganju je </a:t>
            </a:r>
            <a:r>
              <a:rPr lang="sr-Latn-RS" b="0" i="0" u="none" baseline="0" dirty="0" smtClean="0">
                <a:effectLst/>
                <a:latin typeface="Arial" panose="020B0604020202020204" pitchFamily="34" charset="0"/>
              </a:rPr>
              <a:t>Model zakona </a:t>
            </a:r>
            <a:r>
              <a:rPr lang="sr-Latn-RS" baseline="0" dirty="0" smtClean="0">
                <a:effectLst/>
                <a:latin typeface="Arial" panose="020B0604020202020204" pitchFamily="34" charset="0"/>
              </a:rPr>
              <a:t>Komonvelta o uzajamnoj pravnoj pomoći u krivičnim pitanjima, koji dopušta saradnju u najvećoj mogućoj meru u skladu sa Programom iz Hararea.</a:t>
            </a:r>
            <a:r>
              <a:rPr lang="en-GB" dirty="0" smtClean="0">
                <a:effectLst/>
                <a:latin typeface="Arial" panose="020B0604020202020204" pitchFamily="34" charset="0"/>
              </a:rPr>
              <a:t> </a:t>
            </a:r>
            <a:endParaRPr lang="en-GB" dirty="0">
              <a:effectLst/>
              <a:latin typeface="Arial" panose="020B0604020202020204" pitchFamily="34" charset="0"/>
            </a:endParaRPr>
          </a:p>
          <a:p>
            <a:pPr algn="just"/>
            <a:endParaRPr lang="en-GB" dirty="0">
              <a:effectLst/>
              <a:latin typeface="Arial" panose="020B0604020202020204" pitchFamily="34" charset="0"/>
            </a:endParaRPr>
          </a:p>
          <a:p>
            <a:pPr algn="just"/>
            <a:r>
              <a:rPr lang="sr-Latn-RS" dirty="0" smtClean="0">
                <a:effectLst/>
                <a:latin typeface="Arial" panose="020B0604020202020204" pitchFamily="34" charset="0"/>
              </a:rPr>
              <a:t>Program koji se odnosi na uzajamnu pravnu pomoć u krivičnim stvarima u okviru Komonvelta</a:t>
            </a:r>
            <a:r>
              <a:rPr lang="sr-Latn-RS" baseline="0" dirty="0" smtClean="0">
                <a:effectLst/>
                <a:latin typeface="Arial" panose="020B0604020202020204" pitchFamily="34" charset="0"/>
              </a:rPr>
              <a:t> prvobitno je usvojen od strane ministara pravde Komonvelta na sastanku u Harareu (Zimbabve), 1986. Ministri pravde su program naknadno revidirali aprila 1990, novembra 2002 i oktobra 2005. </a:t>
            </a:r>
            <a:endParaRPr lang="en-GB" dirty="0">
              <a:effectLst/>
              <a:latin typeface="Arial" panose="020B0604020202020204" pitchFamily="34" charset="0"/>
            </a:endParaRPr>
          </a:p>
          <a:p>
            <a:pPr algn="just"/>
            <a:endParaRPr lang="en-GB" dirty="0">
              <a:effectLst/>
              <a:latin typeface="Arial" panose="020B0604020202020204" pitchFamily="34" charset="0"/>
            </a:endParaRPr>
          </a:p>
          <a:p>
            <a:pPr algn="just"/>
            <a:r>
              <a:rPr lang="sr-Latn-RS" dirty="0" smtClean="0">
                <a:effectLst/>
                <a:latin typeface="Arial" panose="020B0604020202020204" pitchFamily="34" charset="0"/>
              </a:rPr>
              <a:t>Ministri</a:t>
            </a:r>
            <a:r>
              <a:rPr lang="sr-Latn-RS" baseline="0" dirty="0" smtClean="0">
                <a:effectLst/>
                <a:latin typeface="Arial" panose="020B0604020202020204" pitchFamily="34" charset="0"/>
              </a:rPr>
              <a:t> pravde su razmotrili revidirani Program na sastanku koji je odružan od 11. do 14. jula 2011, u Sidneju, u Australiji. Na tom sastanku su usvojene izmene Programa, uključujući i nove odredbe koje su se odnosile na presretanje telekomunikacija i </a:t>
            </a:r>
            <a:r>
              <a:rPr lang="sr-Latn-RS" b="0" i="0" u="none" baseline="0" dirty="0" smtClean="0">
                <a:effectLst/>
                <a:latin typeface="Arial" panose="020B0604020202020204" pitchFamily="34" charset="0"/>
              </a:rPr>
              <a:t>poštanskih pošiljki</a:t>
            </a:r>
            <a:r>
              <a:rPr lang="sr-Latn-RS" baseline="0" dirty="0" smtClean="0">
                <a:effectLst/>
                <a:latin typeface="Arial" panose="020B0604020202020204" pitchFamily="34" charset="0"/>
              </a:rPr>
              <a:t>; tajni elektronski nadzor; korišćenje video linkova uživo tokom istraga i pravosudnih postupaka i povraćaj sredstava.</a:t>
            </a:r>
            <a:r>
              <a:rPr lang="en-GB" dirty="0" smtClean="0">
                <a:effectLst/>
                <a:latin typeface="Arial" panose="020B0604020202020204" pitchFamily="34" charset="0"/>
              </a:rPr>
              <a:t> </a:t>
            </a:r>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9</a:t>
            </a:fld>
            <a:endParaRPr lang="en-US"/>
          </a:p>
        </p:txBody>
      </p:sp>
    </p:spTree>
    <p:extLst>
      <p:ext uri="{BB962C8B-B14F-4D97-AF65-F5344CB8AC3E}">
        <p14:creationId xmlns:p14="http://schemas.microsoft.com/office/powerpoint/2010/main" val="33132897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marL="0" indent="0" algn="just">
              <a:buNone/>
            </a:pPr>
            <a:r>
              <a:rPr lang="sr-Latn-RS" b="1" dirty="0" smtClean="0"/>
              <a:t>Konvencija Ujedinjenih nacija protiv transnacionalnog organizovanog kriminala (The </a:t>
            </a:r>
            <a:r>
              <a:rPr lang="en-GB" b="1" dirty="0" smtClean="0"/>
              <a:t>United </a:t>
            </a:r>
            <a:r>
              <a:rPr lang="en-GB" b="1" dirty="0"/>
              <a:t>Nations Convention against Transnational Organized </a:t>
            </a:r>
            <a:r>
              <a:rPr lang="en-GB" b="1" dirty="0" smtClean="0"/>
              <a:t>Crime</a:t>
            </a:r>
            <a:r>
              <a:rPr lang="sr-Latn-RS" b="1" dirty="0" smtClean="0"/>
              <a:t> </a:t>
            </a:r>
            <a:r>
              <a:rPr lang="en-150" b="1" dirty="0" smtClean="0"/>
              <a:t>–</a:t>
            </a:r>
            <a:r>
              <a:rPr lang="sr-Latn-RS" b="1" baseline="0" dirty="0" smtClean="0"/>
              <a:t> UNTOC)</a:t>
            </a:r>
            <a:r>
              <a:rPr lang="en-GB" dirty="0" smtClean="0"/>
              <a:t>, </a:t>
            </a:r>
            <a:r>
              <a:rPr lang="sr-Latn-RS" dirty="0" smtClean="0"/>
              <a:t>usvojena Rezolucijom 55/25 Generalne skupštine</a:t>
            </a:r>
            <a:r>
              <a:rPr lang="sr-Latn-RS" baseline="0" dirty="0" smtClean="0"/>
              <a:t> od 15. novembra 2000, predstavlja osnovni međunarodni instrument u borbi protiv transnacionalnog organizovanog kriminala. Otvorena je za potpis država članica na </a:t>
            </a:r>
            <a:r>
              <a:rPr lang="sr-Latn-RS" b="0" i="0" u="none" baseline="0" dirty="0" smtClean="0"/>
              <a:t>Političkoj konferenciji visokog nivoa </a:t>
            </a:r>
            <a:r>
              <a:rPr lang="sr-Latn-RS" baseline="0" dirty="0" smtClean="0"/>
              <a:t>sazvanoj u tu svrhu u Palermu , u Italiji, od 12. do 15. decembra 2000. i stupila na snagu 29. septembra 2003. Konvencija je dalje dopunjena sa tri protokola, usmerena na posebne oblasti i manifestacije organizovanog kriminala: </a:t>
            </a:r>
            <a:r>
              <a:rPr lang="sr-Latn-RS" dirty="0" smtClean="0"/>
              <a:t>Protokol</a:t>
            </a:r>
            <a:r>
              <a:rPr lang="sr-Latn-RS" baseline="0" dirty="0" smtClean="0"/>
              <a:t> za prevenciju, suzbijanje i kažnjavanje trgovine ljudskim bićima, naročito ženama i decom;</a:t>
            </a:r>
            <a:r>
              <a:rPr lang="en-US" dirty="0" smtClean="0"/>
              <a:t> </a:t>
            </a:r>
            <a:r>
              <a:rPr lang="sr-Latn-RS" dirty="0" smtClean="0"/>
              <a:t>Protokol protiv krijumčarenja migranata kopnom, morem</a:t>
            </a:r>
            <a:r>
              <a:rPr lang="sr-Latn-RS" baseline="0" dirty="0" smtClean="0"/>
              <a:t> i</a:t>
            </a:r>
            <a:r>
              <a:rPr lang="sr-Latn-RS" dirty="0" smtClean="0"/>
              <a:t> vazduhom</a:t>
            </a:r>
            <a:r>
              <a:rPr lang="sr-Latn-RS" baseline="0" dirty="0" smtClean="0"/>
              <a:t> i </a:t>
            </a:r>
            <a:r>
              <a:rPr lang="sr-Latn-RS" dirty="0" smtClean="0"/>
              <a:t>Protokol</a:t>
            </a:r>
            <a:r>
              <a:rPr lang="sr-Latn-RS" baseline="0" dirty="0" smtClean="0"/>
              <a:t> protiv nedozvoljene proizvodnje i trgovine vatrenim oružjem, pripadajućim delovima i komponentama i municijom. Zemlje moraju postati strane ugovornice Konvencije pre nego što potpišu bilo koji od protokola.</a:t>
            </a:r>
          </a:p>
          <a:p>
            <a:pPr marL="0" indent="0" algn="just">
              <a:buNone/>
            </a:pPr>
            <a:endParaRPr lang="sr-Latn-RS" baseline="0" dirty="0" smtClean="0"/>
          </a:p>
          <a:p>
            <a:pPr marL="0" indent="0" algn="just">
              <a:buNone/>
            </a:pPr>
            <a:r>
              <a:rPr lang="sr-Latn-RS" baseline="0" dirty="0" smtClean="0"/>
              <a:t>Konvencija predstavlja značajan korak napred u borbi protiv transnacionalnog organizovanog kriminala i odražava razumevanje ozbiljnosti problema koje stvara među državama članicama, kao i potrebu da podstakne i ojača blisku međunarodnu saradnju kako bi se ti problemi rešili. Države koje ratifikuju ovaj instrument obavezuju se na sprovođenje serije mera protiv transnacionalnog organizovanog kriminala, uključujući i utvrđivanje krivičnih dela u domaćem zakonodavstvu (učešće u grupi za organizovani kriminal, pranje novca, korupcija i ometanje pravde); usvajanje novih i sveobuhvatnih okvira za ekstradiciju, uzajamnu pravnu pomoć i saradnju u zaštiti pravnog poretka, kao i unapređenje obuke i tehničke pomoći u izgradnji ili ažuriranju neophodnih kapaciteta nacionalnih nadležnih organa.</a:t>
            </a:r>
            <a:endParaRPr lang="en-GB" dirty="0"/>
          </a:p>
          <a:p>
            <a:pPr algn="just"/>
            <a:endParaRPr lang="en-GB" dirty="0"/>
          </a:p>
          <a:p>
            <a:pPr algn="just"/>
            <a:r>
              <a:rPr lang="sr-Latn-RS" b="1" dirty="0" smtClean="0"/>
              <a:t>Protokol</a:t>
            </a:r>
            <a:r>
              <a:rPr lang="sr-Latn-RS" b="1" baseline="0" dirty="0" smtClean="0"/>
              <a:t> za prevenciju, suzbijanje i kažnjavanje trgovine ljudskim bićima, naročito ženama i decom</a:t>
            </a:r>
            <a:r>
              <a:rPr lang="sr-Latn-RS" b="0" baseline="0" dirty="0" smtClean="0"/>
              <a:t> usvojen je Rezolucijom 55/25 Generalne skupštine. Stupa na snagu 25. decembra 2003. To je prvi globalni pravno obavezujući instrument sa usaglašenom definicijom trgovine ljudskim bićima. Namera te definicije jeste da olakša usklađivanje nacionalnih pristupa u smislu utvrđivanja krivičnih dela u domaćim zakonodavstvima, čime bi se podržala efikasna međunarodna saradnja u istrazi i gonjenju u predmetima trgovine ljudskim bićima. Dodatni cilj ovog protokola je da zaštiti i pomogne žrtvama trgovine ljudskim bićima uz puno poštovanje njihovih ljudskih prava. </a:t>
            </a:r>
            <a:endParaRPr lang="en-GB" dirty="0"/>
          </a:p>
          <a:p>
            <a:pPr algn="just"/>
            <a:endParaRPr lang="en-GB" dirty="0"/>
          </a:p>
          <a:p>
            <a:pPr algn="just"/>
            <a:r>
              <a:rPr lang="sr-Latn-RS" b="1" dirty="0" smtClean="0"/>
              <a:t>Protokol protiv krijumčarenja migranata kopnom, morem</a:t>
            </a:r>
            <a:r>
              <a:rPr lang="sr-Latn-RS" b="1" baseline="0" dirty="0" smtClean="0"/>
              <a:t> i</a:t>
            </a:r>
            <a:r>
              <a:rPr lang="sr-Latn-RS" b="1" dirty="0" smtClean="0"/>
              <a:t> vazduhom</a:t>
            </a:r>
            <a:r>
              <a:rPr lang="en-GB" dirty="0" smtClean="0"/>
              <a:t>, </a:t>
            </a:r>
            <a:r>
              <a:rPr lang="sr-Latn-RS" dirty="0" smtClean="0"/>
              <a:t>usvojen Rezolucijom 55/25 Generalne</a:t>
            </a:r>
            <a:r>
              <a:rPr lang="sr-Latn-RS" baseline="0" dirty="0" smtClean="0"/>
              <a:t> skupštine, stupio je na snagu 28. januara 2004. Protokol se bavi rastućim problemom grupa za organizovani kriminal koje se bave krijumčarenjem migranata, uz, vrlo često, veliki rizik po migrante i  značajan profit za počinioce. Glavno dostignuće Protokola je to što je, po prvi put u jednom globalnom međunarodnom instrumentu, uspostavljenja i usaglašena definicija krijumčarenja migranata. Cilj Protokola jeste sprečavanje i borba protiv krijumčarenja migranata, kao i unapređenje saradnje među Stranama ugovornicama, štiteći, pri tom, prava krijumčarenih migranata, i sprečavanje najtežih oblika njihove eksploatacije, koji obično karakterišu proces krijumčarenja. </a:t>
            </a:r>
            <a:endParaRPr lang="en-GB" dirty="0"/>
          </a:p>
          <a:p>
            <a:pPr algn="just"/>
            <a:endParaRPr lang="en-GB" dirty="0"/>
          </a:p>
          <a:p>
            <a:pPr algn="just"/>
            <a:r>
              <a:rPr lang="sr-Latn-RS" b="1" dirty="0" smtClean="0"/>
              <a:t>Protokol</a:t>
            </a:r>
            <a:r>
              <a:rPr lang="sr-Latn-RS" b="1" baseline="0" dirty="0" smtClean="0"/>
              <a:t> protiv nedozvoljene proizvodnje i trgovine vatrenim oružjem, pripadajućim delovima i komponentama i municijom </a:t>
            </a:r>
            <a:r>
              <a:rPr lang="sr-Latn-RS" b="0" baseline="0" dirty="0" smtClean="0"/>
              <a:t>usvojen je Rezolucijom 55/24 Generalne skupštine od 31. maja 2001. Stupa na snagu 3. jula 2005. godine. Cilj Protokola, koji predstavlja prvi pravno obavezujući instrument o vatrenom oružju koji je usvojen na globalnom nivou, jeste da unarpredi, olakša i ojača saradnju između Strana ugovornica, kako bi se sprečila, suzbila i iskorenila nezakonita proizvodnja i promet vatrenim oružjem, njegovim delovima, sklopovima i municijom. Ratifikovanjem Protokola, države se obavezuju da će usvojiti seriju mera za kontrolu kriminala i u domaćim pravnim sistemima primeniti tri grupe normativnih odredbi: prva se odnosi na propisivanje krivičnog dela proizvodnje i prometa vatrenim oružjem prema uslovima i definicijama Protokola; druga se odnosi na sistem ovlašćenja nadležnih organa, odnosno, licenciranje, što za cilj ima da obezbedi zakonitu proizvodnju i promet vatrenim oružjem; treća se odnosi na oznake i praćenje vatrenog oružja. </a:t>
            </a:r>
            <a:endParaRPr lang="en-GB" dirty="0"/>
          </a:p>
          <a:p>
            <a:pPr algn="just"/>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10</a:t>
            </a:fld>
            <a:endParaRPr lang="en-US"/>
          </a:p>
        </p:txBody>
      </p:sp>
    </p:spTree>
    <p:extLst>
      <p:ext uri="{BB962C8B-B14F-4D97-AF65-F5344CB8AC3E}">
        <p14:creationId xmlns:p14="http://schemas.microsoft.com/office/powerpoint/2010/main" val="29036787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a.)</a:t>
            </a: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11</a:t>
            </a:fld>
            <a:endParaRPr lang="en-US"/>
          </a:p>
        </p:txBody>
      </p:sp>
    </p:spTree>
    <p:extLst>
      <p:ext uri="{BB962C8B-B14F-4D97-AF65-F5344CB8AC3E}">
        <p14:creationId xmlns:p14="http://schemas.microsoft.com/office/powerpoint/2010/main" val="32494048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F985A80-396C-432A-AED1-BB91A46A9726}" type="datetime1">
              <a:rPr lang="en-US" smtClean="0"/>
              <a:t>4/2/2021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BAC3DF9-EB27-4BC5-A9AA-9B5C3DCB30A7}" type="slidenum">
              <a:rPr lang="en-US"/>
              <a:pPr>
                <a:defRPr/>
              </a:pPr>
              <a:t>‹#›</a:t>
            </a:fld>
            <a:endParaRPr lang="en-US"/>
          </a:p>
        </p:txBody>
      </p:sp>
    </p:spTree>
    <p:extLst>
      <p:ext uri="{BB962C8B-B14F-4D97-AF65-F5344CB8AC3E}">
        <p14:creationId xmlns:p14="http://schemas.microsoft.com/office/powerpoint/2010/main" val="30413563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65D87E4E-3D49-4E25-B91F-1AF555572B9A}" type="datetime1">
              <a:rPr lang="en-US" smtClean="0"/>
              <a:t>4/2/2021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58759AC-EF4E-4891-8C4E-2B6B0574FFCB}" type="slidenum">
              <a:rPr lang="en-US"/>
              <a:pPr>
                <a:defRPr/>
              </a:pPr>
              <a:t>‹#›</a:t>
            </a:fld>
            <a:endParaRPr lang="en-US"/>
          </a:p>
        </p:txBody>
      </p:sp>
    </p:spTree>
    <p:extLst>
      <p:ext uri="{BB962C8B-B14F-4D97-AF65-F5344CB8AC3E}">
        <p14:creationId xmlns:p14="http://schemas.microsoft.com/office/powerpoint/2010/main" val="31279942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1FA30660-A67E-4513-A4DA-263C7D4FFDA1}" type="datetime1">
              <a:rPr lang="en-US" smtClean="0"/>
              <a:t>4/2/2021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51468EF-0C7D-4815-977B-643162CBB358}" type="slidenum">
              <a:rPr lang="en-US"/>
              <a:pPr>
                <a:defRPr/>
              </a:pPr>
              <a:t>‹#›</a:t>
            </a:fld>
            <a:endParaRPr lang="en-US"/>
          </a:p>
        </p:txBody>
      </p:sp>
    </p:spTree>
    <p:extLst>
      <p:ext uri="{BB962C8B-B14F-4D97-AF65-F5344CB8AC3E}">
        <p14:creationId xmlns:p14="http://schemas.microsoft.com/office/powerpoint/2010/main" val="952416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02A1A101-F5D9-4E0F-A2E3-31653A394A9B}" type="datetime1">
              <a:rPr lang="en-US" smtClean="0"/>
              <a:t>4/2/2021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E62E50F-F83A-42AC-8BE7-462956D58F63}" type="slidenum">
              <a:rPr lang="en-US"/>
              <a:pPr>
                <a:defRPr/>
              </a:pPr>
              <a:t>‹#›</a:t>
            </a:fld>
            <a:endParaRPr lang="en-US"/>
          </a:p>
        </p:txBody>
      </p:sp>
    </p:spTree>
    <p:extLst>
      <p:ext uri="{BB962C8B-B14F-4D97-AF65-F5344CB8AC3E}">
        <p14:creationId xmlns:p14="http://schemas.microsoft.com/office/powerpoint/2010/main" val="2345580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lvl1pPr>
              <a:defRPr/>
            </a:lvl1pPr>
          </a:lstStyle>
          <a:p>
            <a:pPr>
              <a:defRPr/>
            </a:pPr>
            <a:fld id="{F237E559-1D42-4C9E-AF2B-8C267B8483A3}" type="datetime1">
              <a:rPr lang="en-US" smtClean="0"/>
              <a:t>4/2/2021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EAF6ED3-4F23-422B-A4EE-4F2AB80A7581}" type="slidenum">
              <a:rPr lang="en-US"/>
              <a:pPr>
                <a:defRPr/>
              </a:pPr>
              <a:t>‹#›</a:t>
            </a:fld>
            <a:endParaRPr lang="en-US"/>
          </a:p>
        </p:txBody>
      </p:sp>
    </p:spTree>
    <p:extLst>
      <p:ext uri="{BB962C8B-B14F-4D97-AF65-F5344CB8AC3E}">
        <p14:creationId xmlns:p14="http://schemas.microsoft.com/office/powerpoint/2010/main" val="1030461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p:cNvSpPr>
            <a:spLocks noGrp="1"/>
          </p:cNvSpPr>
          <p:nvPr>
            <p:ph type="dt" sz="half" idx="10"/>
          </p:nvPr>
        </p:nvSpPr>
        <p:spPr/>
        <p:txBody>
          <a:bodyPr/>
          <a:lstStyle>
            <a:lvl1pPr>
              <a:defRPr/>
            </a:lvl1pPr>
          </a:lstStyle>
          <a:p>
            <a:pPr>
              <a:defRPr/>
            </a:pPr>
            <a:fld id="{1D44EE50-C615-4D24-A3C7-A3917EF0D195}" type="datetime1">
              <a:rPr lang="en-US" smtClean="0"/>
              <a:t>4/2/2021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1016F37-E157-4A71-B74F-13F2098F89EA}" type="slidenum">
              <a:rPr lang="en-US"/>
              <a:pPr>
                <a:defRPr/>
              </a:pPr>
              <a:t>‹#›</a:t>
            </a:fld>
            <a:endParaRPr lang="en-US"/>
          </a:p>
        </p:txBody>
      </p:sp>
    </p:spTree>
    <p:extLst>
      <p:ext uri="{BB962C8B-B14F-4D97-AF65-F5344CB8AC3E}">
        <p14:creationId xmlns:p14="http://schemas.microsoft.com/office/powerpoint/2010/main" val="2411197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p:cNvSpPr>
            <a:spLocks noGrp="1"/>
          </p:cNvSpPr>
          <p:nvPr>
            <p:ph type="dt" sz="half" idx="10"/>
          </p:nvPr>
        </p:nvSpPr>
        <p:spPr/>
        <p:txBody>
          <a:bodyPr/>
          <a:lstStyle>
            <a:lvl1pPr>
              <a:defRPr/>
            </a:lvl1pPr>
          </a:lstStyle>
          <a:p>
            <a:pPr>
              <a:defRPr/>
            </a:pPr>
            <a:fld id="{73BDF75B-5A96-4B4E-909F-7188D5946C4A}" type="datetime1">
              <a:rPr lang="en-US" smtClean="0"/>
              <a:t>4/2/2021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6CED92E-D081-4650-BDA2-FDC72F732BC2}" type="slidenum">
              <a:rPr lang="en-US"/>
              <a:pPr>
                <a:defRPr/>
              </a:pPr>
              <a:t>‹#›</a:t>
            </a:fld>
            <a:endParaRPr lang="en-US"/>
          </a:p>
        </p:txBody>
      </p:sp>
    </p:spTree>
    <p:extLst>
      <p:ext uri="{BB962C8B-B14F-4D97-AF65-F5344CB8AC3E}">
        <p14:creationId xmlns:p14="http://schemas.microsoft.com/office/powerpoint/2010/main" val="29682362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C745634-5B54-4CAE-83D1-A8AF6AAE209A}" type="datetime1">
              <a:rPr lang="en-US" smtClean="0"/>
              <a:t>4/2/2021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1119672-D0A0-4718-8BBB-2A72124EA1FA}" type="slidenum">
              <a:rPr lang="en-US"/>
              <a:pPr>
                <a:defRPr/>
              </a:pPr>
              <a:t>‹#›</a:t>
            </a:fld>
            <a:endParaRPr lang="en-US"/>
          </a:p>
        </p:txBody>
      </p:sp>
    </p:spTree>
    <p:extLst>
      <p:ext uri="{BB962C8B-B14F-4D97-AF65-F5344CB8AC3E}">
        <p14:creationId xmlns:p14="http://schemas.microsoft.com/office/powerpoint/2010/main" val="442105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BF79A50-A670-4F3D-AEBB-FB493323224A}" type="datetime1">
              <a:rPr lang="en-US" smtClean="0"/>
              <a:t>4/2/2021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E1F2CE5-82EE-4D86-A1BA-A62E2F853B8E}" type="slidenum">
              <a:rPr lang="en-US"/>
              <a:pPr>
                <a:defRPr/>
              </a:pPr>
              <a:t>‹#›</a:t>
            </a:fld>
            <a:endParaRPr lang="en-US"/>
          </a:p>
        </p:txBody>
      </p:sp>
    </p:spTree>
    <p:extLst>
      <p:ext uri="{BB962C8B-B14F-4D97-AF65-F5344CB8AC3E}">
        <p14:creationId xmlns:p14="http://schemas.microsoft.com/office/powerpoint/2010/main" val="1194574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a:defRPr/>
            </a:pPr>
            <a:fld id="{4292BC24-DDCD-4AF4-94D4-31CBBA7DC30E}" type="datetime1">
              <a:rPr lang="en-US" smtClean="0"/>
              <a:t>4/2/2021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60783FF-B27A-4DA4-8DF3-25C8A2D9A4EA}" type="slidenum">
              <a:rPr lang="en-US"/>
              <a:pPr>
                <a:defRPr/>
              </a:pPr>
              <a:t>‹#›</a:t>
            </a:fld>
            <a:endParaRPr lang="en-US"/>
          </a:p>
        </p:txBody>
      </p:sp>
    </p:spTree>
    <p:extLst>
      <p:ext uri="{BB962C8B-B14F-4D97-AF65-F5344CB8AC3E}">
        <p14:creationId xmlns:p14="http://schemas.microsoft.com/office/powerpoint/2010/main" val="1259578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a:defRPr/>
            </a:pPr>
            <a:fld id="{99F740F2-BF0B-43DC-8CFA-2E210D9DDBF7}" type="datetime1">
              <a:rPr lang="en-US" smtClean="0"/>
              <a:t>4/2/2021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A79B6B6-9482-44D1-B9B3-C0B6ADDE66E2}" type="slidenum">
              <a:rPr lang="en-US"/>
              <a:pPr>
                <a:defRPr/>
              </a:pPr>
              <a:t>‹#›</a:t>
            </a:fld>
            <a:endParaRPr lang="en-US"/>
          </a:p>
        </p:txBody>
      </p:sp>
    </p:spTree>
    <p:extLst>
      <p:ext uri="{BB962C8B-B14F-4D97-AF65-F5344CB8AC3E}">
        <p14:creationId xmlns:p14="http://schemas.microsoft.com/office/powerpoint/2010/main" val="33142570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t>Click to edit Master title style</a:t>
            </a:r>
            <a:endParaRPr lang="en-U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latin typeface="Calibri" pitchFamily="34" charset="0"/>
              </a:defRPr>
            </a:lvl1pPr>
          </a:lstStyle>
          <a:p>
            <a:pPr>
              <a:defRPr/>
            </a:pPr>
            <a:fld id="{3D6731DF-1C75-45F0-AD20-F5D76F80E562}" type="datetime1">
              <a:rPr lang="en-US" smtClean="0"/>
              <a:t>4/2/2021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latin typeface="Calibri" pitchFamily="34" charset="0"/>
              </a:defRPr>
            </a:lvl1pPr>
          </a:lstStyle>
          <a:p>
            <a:pPr>
              <a:defRPr/>
            </a:pPr>
            <a:fld id="{33356E94-CB88-43B7-8FBD-51FAC28F172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65" charset="-128"/>
          <a:cs typeface="ＭＳ Ｐゴシック" pitchFamily="-65" charset="-128"/>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pitchFamily="-65" charset="-128"/>
          <a:cs typeface="ＭＳ Ｐゴシック" pitchFamily="-65" charset="-128"/>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pitchFamily="-65" charset="-128"/>
          <a:cs typeface="ＭＳ Ｐゴシック" pitchFamily="-65" charset="-128"/>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pitchFamily="-65" charset="-128"/>
          <a:cs typeface="ＭＳ Ｐゴシック" pitchFamily="-65" charset="-128"/>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pitchFamily="-65" charset="-128"/>
          <a:cs typeface="ＭＳ Ｐゴシック" pitchFamily="-65" charset="-128"/>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65" charset="-128"/>
          <a:cs typeface="ＭＳ Ｐゴシック" pitchFamily="-65"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65"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65"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png"/><Relationship Id="rId7" Type="http://schemas.openxmlformats.org/officeDocument/2006/relationships/diagramQuickStyle" Target="../diagrams/quickStyle1.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7.jpeg"/><Relationship Id="rId9" Type="http://schemas.microsoft.com/office/2007/relationships/diagramDrawing" Target="../diagrams/drawing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hyperlink" Target="https://www.google.com/imgres?imgurl=http://www.coe.int/documents/16695/8693496/Taget_shutterstock_157332656.jpg/16a836ff-3a6f-4a43-9cdf-ea36cbef79ec&amp;imgrefurl=https://www.coe.int/en/web/portal/full-news/-/asset_publisher/y5xQt7QdunzT/content/protecting-you-and-your-rights-the-budapest-convention-on-cybercrime-fifteen-years-on?_101_INSTANCE_y5xQt7QdunzT_inheritRedirect%3Dfalse%26_101_INSTANCE_y5xQt7QdunzT_languageId%3Den_GB&amp;tbnid=M5ZlwVnlGVIX4M&amp;vet=12ahUKEwjmwKa3z9nrAhWKiqQKHX6aBTMQMygIegUIARCgAQ..i&amp;docid=HMI0C1D9e_ICxM&amp;w=870&amp;h=489&amp;q=cybercrime%20convention&amp;client=firefox-b-d&amp;ved=2ahUKEwjmwKa3z9nrAhWKiqQKHX6aBTMQMygIegUIARCgAQ"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hyperlink" Target="https://www.google.com/imgres?imgurl=http://www.coe.int/documents/16695/8693496/Taget_shutterstock_157332656.jpg/16a836ff-3a6f-4a43-9cdf-ea36cbef79ec&amp;imgrefurl=https://www.coe.int/en/web/portal/full-news/-/asset_publisher/y5xQt7QdunzT/content/protecting-you-and-your-rights-the-budapest-convention-on-cybercrime-fifteen-years-on?_101_INSTANCE_y5xQt7QdunzT_inheritRedirect%3Dfalse%26_101_INSTANCE_y5xQt7QdunzT_languageId%3Den_GB&amp;tbnid=M5ZlwVnlGVIX4M&amp;vet=12ahUKEwjmwKa3z9nrAhWKiqQKHX6aBTMQMygIegUIARCgAQ..i&amp;docid=HMI0C1D9e_ICxM&amp;w=870&amp;h=489&amp;q=cybercrime%20convention&amp;client=firefox-b-d&amp;ved=2ahUKEwjmwKa3z9nrAhWKiqQKHX6aBTMQMygIegUIARCgAQ"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hyperlink" Target="https://www.google.com/imgres?imgurl=https://www.coe.int/documents/8475493/10577762/T-CY%2BID/ecb6cdfa-644f-4b13-86c8-747bc6da18d5?t%3D1415878754000&amp;imgrefurl=https://www.coe.int/en/web/cybercrime/the-budapest-convention&amp;tbnid=e0XN1vMnCW5N2M&amp;vet=12ahUKEwjd-fuO0tnrAhWSr6QKHZNTDWEQMygAegUIARCPAQ..i&amp;docid=PMLrjF0nIpqp8M&amp;w=240&amp;h=340&amp;q=budapest%20convention&amp;client=firefox-b-d&amp;ved=2ahUKEwjd-fuO0tnrAhWSr6QKHZNTDWEQMygAegUIARCPAQ"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hyperlink" Target="https://www.google.com/imgres?imgurl=https://www.coe.int/documents/8475493/52629233/Consultations_Protocol/bc89e202-37bf-06f2-deee-365299a70793?t%3D1527083832000&amp;imgrefurl=https://www.coe.int/en/web/cybercrime/t-cy-drafting-group&amp;tbnid=1jufjMq4HuOc7M&amp;vet=12ahUKEwj81Mn4z9nrAhXUt6QKHdwTDckQMygGegUIARCYAQ..i&amp;docid=w0l7fzO55a5vIM&amp;w=960&amp;h=580&amp;q=t-cy%20assessment&amp;client=firefox-b-d&amp;ved=2ahUKEwj81Mn4z9nrAhXUt6QKHdwTDckQMygGegUIARCYAQ"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hyperlink" Target="https://www.google.com/imgres?imgurl=https://www.coe.int/documents/8475493/52629233/Consultations_Protocol/bc89e202-37bf-06f2-deee-365299a70793?t%3D1527083832000&amp;imgrefurl=https://www.coe.int/en/web/cybercrime/t-cy-drafting-group&amp;tbnid=1jufjMq4HuOc7M&amp;vet=12ahUKEwj81Mn4z9nrAhXUt6QKHdwTDckQMygGegUIARCYAQ..i&amp;docid=w0l7fzO55a5vIM&amp;w=960&amp;h=580&amp;q=t-cy%20assessment&amp;client=firefox-b-d&amp;ved=2ahUKEwj81Mn4z9nrAhXUt6QKHdwTDckQMygGegUIARCYAQ" TargetMode="External"/></Relationships>
</file>

<file path=ppt/slides/_rels/slide18.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png"/><Relationship Id="rId7" Type="http://schemas.openxmlformats.org/officeDocument/2006/relationships/diagramQuickStyle" Target="../diagrams/quickStyle2.xm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7.jpeg"/><Relationship Id="rId9" Type="http://schemas.microsoft.com/office/2007/relationships/diagramDrawing" Target="../diagrams/drawing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png"/><Relationship Id="rId7" Type="http://schemas.openxmlformats.org/officeDocument/2006/relationships/diagramColors" Target="../diagrams/colors3.xml"/><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1.png"/><Relationship Id="rId7" Type="http://schemas.openxmlformats.org/officeDocument/2006/relationships/diagramQuickStyle" Target="../diagrams/quickStyle4.xml"/><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7.jpeg"/><Relationship Id="rId9" Type="http://schemas.microsoft.com/office/2007/relationships/diagramDrawing" Target="../diagrams/drawing4.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hyperlink" Target="https://www.google.com/imgres?imgurl=https://www.fjg.co.uk/wp-content/uploads/2019/09/considerations.jpg&amp;imgrefurl=https://www.fjg.co.uk/blog/2019/09/25/preliminary-considerations-when-buying-or-selling-a-business&amp;tbnid=FY2wjfsd9pOpjM&amp;vet=12ahUKEwjo2YnH0dnrAhVUIMUKHcl3CRkQMygTegUIARDxAQ..i&amp;docid=B-g2a7BXrdQtAM&amp;w=1134&amp;h=756&amp;q=considerations&amp;client=firefox-b-d&amp;ved=2ahUKEwjo2YnH0dnrAhVUIMUKHcl3CRkQMygTegUIARDxAQ"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hyperlink" Target="https://www.google.com/imgres?imgurl=http://www.mpsaz.org/assessment/images/puzzle-assessment.jpg&amp;imgrefurl=http://www.mpsaz.org/assessment&amp;tbnid=HP13rF0AKW4ePM&amp;vet=12ahUKEwiFjMGL0dnrAhWRu6QKHVPiCm0QMygGegUIARDaAQ..i&amp;docid=RHKuVRtnKfDZsM&amp;w=1000&amp;h=1040&amp;q=assessment&amp;client=firefox-b-d&amp;ved=2ahUKEwiFjMGL0dnrAhWRu6QKHVPiCm0QMygGegUIARDaAQ"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hyperlink" Target="https://www.google.com/imgres?imgurl=http://www.baghtel.com/images/slider/3.jpg&amp;imgrefurl=http://www.baghtel.com/&amp;tbnid=iGWV5ByCJLYktM&amp;vet=12ahUKEwirqs3U0tnrAhWLPOwKHfBgD0cQMygRegUIARD0AQ..i&amp;docid=cnbeivGdZr463M&amp;w=1920&amp;h=800&amp;q=ISP&amp;client=firefox-b-d&amp;ved=2ahUKEwirqs3U0tnrAhWLPOwKHfBgD0cQMygRegUIARD0AQ"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47.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1.png"/><Relationship Id="rId7" Type="http://schemas.openxmlformats.org/officeDocument/2006/relationships/diagramQuickStyle" Target="../diagrams/quickStyle5.xml"/><Relationship Id="rId2" Type="http://schemas.openxmlformats.org/officeDocument/2006/relationships/notesSlide" Target="../notesSlides/notesSlide43.xml"/><Relationship Id="rId1" Type="http://schemas.openxmlformats.org/officeDocument/2006/relationships/slideLayout" Target="../slideLayouts/slideLayout7.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image" Target="../media/image7.jpeg"/><Relationship Id="rId9" Type="http://schemas.microsoft.com/office/2007/relationships/diagramDrawing" Target="../diagrams/drawing5.xml"/></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hyperlink" Target="https://www.coe.int/en/web/cybercrime/the-budapest-convention" TargetMode="External"/><Relationship Id="rId4" Type="http://schemas.openxmlformats.org/officeDocument/2006/relationships/hyperlink" Target="https://www.coe.int/en/web/cybercrime/home" TargetMode="External"/></Relationships>
</file>

<file path=ppt/slides/_rels/slide49.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png"/><Relationship Id="rId7" Type="http://schemas.openxmlformats.org/officeDocument/2006/relationships/hyperlink" Target="http://www.coe.int/en/web/cybercrime/preventing-cybercrime" TargetMode="External"/><Relationship Id="rId2" Type="http://schemas.openxmlformats.org/officeDocument/2006/relationships/notesSlide" Target="../notesSlides/notesSlide45.xml"/><Relationship Id="rId1" Type="http://schemas.openxmlformats.org/officeDocument/2006/relationships/slideLayout" Target="../slideLayouts/slideLayout7.xml"/><Relationship Id="rId6" Type="http://schemas.openxmlformats.org/officeDocument/2006/relationships/hyperlink" Target="http://www.coe.int/en/web/cybercrime/all-reports" TargetMode="External"/><Relationship Id="rId5" Type="http://schemas.openxmlformats.org/officeDocument/2006/relationships/hyperlink" Target="https://www.coe.int/en/web/cybercrime/resources" TargetMode="External"/><Relationship Id="rId4" Type="http://schemas.openxmlformats.org/officeDocument/2006/relationships/hyperlink" Target="https://www.coe.int/en/web/cybercrime/home"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6.xm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hyperlink" Target="https://www.coe.int/en/web/cybercrime/protecting-children" TargetMode="External"/><Relationship Id="rId4" Type="http://schemas.openxmlformats.org/officeDocument/2006/relationships/hyperlink" Target="https://www.coe.int/en/web/cybercrime/country-profiles"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8.jpeg"/><Relationship Id="rId2" Type="http://schemas.openxmlformats.org/officeDocument/2006/relationships/notesSlide" Target="../notesSlides/notesSlide47.xml"/><Relationship Id="rId1" Type="http://schemas.openxmlformats.org/officeDocument/2006/relationships/slideLayout" Target="../slideLayouts/slideLayout7.xml"/><Relationship Id="rId6" Type="http://schemas.openxmlformats.org/officeDocument/2006/relationships/hyperlink" Target="https://www.coe.int/en/web/cybercrime/lea-/-isp-cooperation" TargetMode="External"/><Relationship Id="rId5" Type="http://schemas.openxmlformats.org/officeDocument/2006/relationships/hyperlink" Target="https://www.coe.int/en/web/cybercrime/international-cooperation" TargetMode="External"/><Relationship Id="rId4" Type="http://schemas.openxmlformats.org/officeDocument/2006/relationships/hyperlink" Target="https://www.coe.int/en/web/cybercrime/home"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8.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9.xml"/><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0.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1.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3.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hyperlink" Target="https://www.google.com/imgres?imgurl=http://www.coe.int/documents/8475493/10577759/Signature.jpg/b2d44802-4426-4792-bda1-aff826fdeeab&amp;imgrefurl=https://www.coe.int/en/web/cybercrime/-/accession-by-chile-and-signature-to-the-budapest-convention-on-cybercrime&amp;tbnid=3M-qGTwcZkQtjM&amp;vet=12ahUKEwjmwKa3z9nrAhWKiqQKHX6aBTMQMygCegUIARCUAQ..i&amp;docid=pSPjkCaWww-iKM&amp;w=870&amp;h=489&amp;q=cybercrime%20convention&amp;client=firefox-b-d&amp;ved=2ahUKEwjmwKa3z9nrAhWKiqQKHX6aBTMQMygCegUIARCUAQ"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2928926" y="6279703"/>
            <a:ext cx="307212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400" b="1" i="0" u="none" strike="noStrike" cap="none" normalizeH="0" baseline="0" dirty="0">
                <a:ln>
                  <a:noFill/>
                </a:ln>
                <a:solidFill>
                  <a:srgbClr val="2F618F"/>
                </a:solidFill>
                <a:effectLst/>
                <a:latin typeface="Arial Narrow" panose="020B0606020202030204" pitchFamily="34" charset="0"/>
                <a:ea typeface="Calibri" pitchFamily="34" charset="0"/>
                <a:cs typeface="Times New Roman" pitchFamily="18" charset="0"/>
              </a:rPr>
              <a:t>www.coe.int/cybercrime</a:t>
            </a:r>
            <a:endParaRPr kumimoji="0" lang="en-GB" altLang="en-US" sz="2400" b="0" i="0" u="none" strike="noStrike" cap="none" normalizeH="0" baseline="0" dirty="0">
              <a:ln>
                <a:noFill/>
              </a:ln>
              <a:solidFill>
                <a:schemeClr val="tx1"/>
              </a:solidFill>
              <a:effectLst/>
              <a:latin typeface="Arial Narrow" panose="020B0606020202030204" pitchFamily="34" charset="0"/>
              <a:cs typeface="Arial" pitchFamily="34" charset="0"/>
            </a:endParaRPr>
          </a:p>
        </p:txBody>
      </p:sp>
      <p:sp>
        <p:nvSpPr>
          <p:cNvPr id="10" name="Rectangle 9"/>
          <p:cNvSpPr/>
          <p:nvPr/>
        </p:nvSpPr>
        <p:spPr>
          <a:xfrm>
            <a:off x="179512" y="1727299"/>
            <a:ext cx="8750206" cy="3447098"/>
          </a:xfrm>
          <a:prstGeom prst="rect">
            <a:avLst/>
          </a:prstGeom>
          <a:ln>
            <a:noFill/>
          </a:ln>
        </p:spPr>
        <p:txBody>
          <a:bodyPr wrap="square">
            <a:spAutoFit/>
          </a:bodyPr>
          <a:lstStyle/>
          <a:p>
            <a:pPr algn="ctr"/>
            <a:r>
              <a:rPr lang="sr-Latn-RS" sz="3600" b="1" i="1" dirty="0" smtClean="0">
                <a:solidFill>
                  <a:schemeClr val="tx2"/>
                </a:solidFill>
              </a:rPr>
              <a:t>Specijalizovani pravosudni kurs o međunarodnoj saradnji</a:t>
            </a:r>
            <a:endParaRPr lang="fr-FR" b="1" dirty="0"/>
          </a:p>
          <a:p>
            <a:pPr algn="ctr"/>
            <a:endParaRPr lang="fr-FR" b="1" dirty="0"/>
          </a:p>
          <a:p>
            <a:pPr marL="0" indent="0" algn="ctr">
              <a:buFont typeface="Arial" charset="0"/>
              <a:buNone/>
              <a:defRPr/>
            </a:pPr>
            <a:r>
              <a:rPr lang="fr-FR" b="1" dirty="0"/>
              <a:t> </a:t>
            </a:r>
            <a:endParaRPr lang="fr-FR" sz="3200" b="1" dirty="0">
              <a:solidFill>
                <a:schemeClr val="tx2"/>
              </a:solidFill>
            </a:endParaRPr>
          </a:p>
          <a:p>
            <a:pPr marL="0" indent="0" algn="ctr">
              <a:buFont typeface="Arial" charset="0"/>
              <a:buNone/>
              <a:defRPr/>
            </a:pPr>
            <a:r>
              <a:rPr lang="en-GB" sz="3200" b="1" dirty="0" smtClean="0">
                <a:solidFill>
                  <a:schemeClr val="tx2"/>
                </a:solidFill>
              </a:rPr>
              <a:t>Se</a:t>
            </a:r>
            <a:r>
              <a:rPr lang="sr-Latn-RS" sz="3200" b="1" dirty="0" smtClean="0">
                <a:solidFill>
                  <a:schemeClr val="tx2"/>
                </a:solidFill>
              </a:rPr>
              <a:t>sija</a:t>
            </a:r>
            <a:r>
              <a:rPr lang="en-GB" sz="3200" b="1" dirty="0" smtClean="0">
                <a:solidFill>
                  <a:schemeClr val="tx2"/>
                </a:solidFill>
              </a:rPr>
              <a:t> </a:t>
            </a:r>
            <a:r>
              <a:rPr lang="en-GB" sz="3200" b="1" dirty="0">
                <a:solidFill>
                  <a:schemeClr val="tx2"/>
                </a:solidFill>
              </a:rPr>
              <a:t>1.</a:t>
            </a:r>
            <a:r>
              <a:rPr lang="en-US" sz="3200" b="1" dirty="0">
                <a:solidFill>
                  <a:schemeClr val="tx2"/>
                </a:solidFill>
              </a:rPr>
              <a:t>4</a:t>
            </a:r>
            <a:r>
              <a:rPr lang="en-GB" sz="3200" b="1" dirty="0">
                <a:solidFill>
                  <a:schemeClr val="tx2"/>
                </a:solidFill>
              </a:rPr>
              <a:t> </a:t>
            </a:r>
          </a:p>
          <a:p>
            <a:pPr marL="0" indent="0" algn="ctr">
              <a:buFont typeface="Arial" charset="0"/>
              <a:buNone/>
              <a:defRPr/>
            </a:pPr>
            <a:r>
              <a:rPr lang="sr-Latn-RS" sz="3200" b="1" dirty="0" smtClean="0">
                <a:solidFill>
                  <a:schemeClr val="tx2"/>
                </a:solidFill>
              </a:rPr>
              <a:t>	Uzajamna pravna pomoć, postupci i praksa</a:t>
            </a:r>
            <a:endParaRPr lang="en-GB" sz="3200" b="1" dirty="0">
              <a:solidFill>
                <a:srgbClr val="FF0000"/>
              </a:solidFill>
            </a:endParaRPr>
          </a:p>
        </p:txBody>
      </p:sp>
      <p:sp>
        <p:nvSpPr>
          <p:cNvPr id="11" name="Rectangle 10">
            <a:extLst>
              <a:ext uri="{FF2B5EF4-FFF2-40B4-BE49-F238E27FC236}">
                <a16:creationId xmlns:a16="http://schemas.microsoft.com/office/drawing/2014/main" id="{28D03BE2-FB8E-7347-AE47-AF895B0A6135}"/>
              </a:ext>
            </a:extLst>
          </p:cNvPr>
          <p:cNvSpPr/>
          <p:nvPr/>
        </p:nvSpPr>
        <p:spPr>
          <a:xfrm>
            <a:off x="-16565" y="-4763"/>
            <a:ext cx="918051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19" name="Picture 4">
            <a:extLst>
              <a:ext uri="{FF2B5EF4-FFF2-40B4-BE49-F238E27FC236}">
                <a16:creationId xmlns:a16="http://schemas.microsoft.com/office/drawing/2014/main" id="{753D533C-3528-6B42-B05B-8356FF76FC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65" y="-4254"/>
            <a:ext cx="1321766" cy="107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13">
            <a:extLst>
              <a:ext uri="{FF2B5EF4-FFF2-40B4-BE49-F238E27FC236}">
                <a16:creationId xmlns:a16="http://schemas.microsoft.com/office/drawing/2014/main" id="{E9D04F56-8666-F64D-B157-6DE9DDF12FF0}"/>
              </a:ext>
            </a:extLst>
          </p:cNvPr>
          <p:cNvSpPr txBox="1">
            <a:spLocks noChangeArrowheads="1"/>
          </p:cNvSpPr>
          <p:nvPr/>
        </p:nvSpPr>
        <p:spPr bwMode="auto">
          <a:xfrm>
            <a:off x="1278836" y="-11113"/>
            <a:ext cx="381793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sr-Latn-CS" altLang="en-US" sz="1400" dirty="0">
              <a:solidFill>
                <a:schemeClr val="bg1"/>
              </a:solidFill>
              <a:ea typeface="MS PGothic" panose="020B0600070205080204" pitchFamily="34" charset="-128"/>
            </a:endParaRPr>
          </a:p>
          <a:p>
            <a:pPr eaLnBrk="1" hangingPunct="1">
              <a:spcBef>
                <a:spcPct val="0"/>
              </a:spcBef>
              <a:buFontTx/>
              <a:buNone/>
            </a:pPr>
            <a:endParaRPr lang="sr-Latn-CS" altLang="en-US" sz="1600" b="1" dirty="0">
              <a:solidFill>
                <a:schemeClr val="bg1"/>
              </a:solidFill>
              <a:latin typeface="Arial Narrow" panose="020B0604020202020204" pitchFamily="34" charset="0"/>
              <a:ea typeface="MS PGothic" panose="020B0600070205080204" pitchFamily="34" charset="-128"/>
            </a:endParaRPr>
          </a:p>
        </p:txBody>
      </p:sp>
      <p:pic>
        <p:nvPicPr>
          <p:cNvPr id="21" name="Picture 8" descr="http://www.coe.int/documents/16695/995226/Funded+EU%2BCOE+-+Implemented+COE+dark+background.png/643b8f9d-517b-4fad-82f4-488bde2625b0?t=1375371137000?t=1375371137000">
            <a:extLst>
              <a:ext uri="{FF2B5EF4-FFF2-40B4-BE49-F238E27FC236}">
                <a16:creationId xmlns:a16="http://schemas.microsoft.com/office/drawing/2014/main" id="{5F39A16C-F9D3-2A4D-98FE-6E0DFED1E2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6748" y="211138"/>
            <a:ext cx="4087813"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23288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10</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10</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200" b="1" dirty="0" smtClean="0">
                <a:ea typeface="ＭＳ Ｐゴシック" pitchFamily="34" charset="-128"/>
              </a:rPr>
              <a:t>Instrument</a:t>
            </a:r>
            <a:r>
              <a:rPr lang="sr-Latn-RS" sz="3200" b="1" dirty="0" smtClean="0">
                <a:ea typeface="ＭＳ Ｐゴシック" pitchFamily="34" charset="-128"/>
              </a:rPr>
              <a:t>i</a:t>
            </a:r>
            <a:endParaRPr lang="en-GB" sz="3200"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CAE5D1B-C7CD-DD44-B0C3-576B01C85806}"/>
              </a:ext>
            </a:extLst>
          </p:cNvPr>
          <p:cNvSpPr/>
          <p:nvPr/>
        </p:nvSpPr>
        <p:spPr>
          <a:xfrm>
            <a:off x="88522" y="1120348"/>
            <a:ext cx="4572000" cy="5401479"/>
          </a:xfrm>
          <a:prstGeom prst="rect">
            <a:avLst/>
          </a:prstGeom>
        </p:spPr>
        <p:txBody>
          <a:bodyPr>
            <a:spAutoFit/>
          </a:bodyPr>
          <a:lstStyle/>
          <a:p>
            <a:pPr marL="342900" indent="-342900" algn="just">
              <a:buFont typeface="Wingdings" pitchFamily="2" charset="2"/>
              <a:buChar char="Ø"/>
            </a:pPr>
            <a:r>
              <a:rPr lang="sr-Latn-RS" sz="1900" b="1" dirty="0" smtClean="0"/>
              <a:t>Ujedinjenje nacije, primeri:</a:t>
            </a:r>
            <a:r>
              <a:rPr lang="en-GB" sz="1900" b="1" dirty="0" smtClean="0"/>
              <a:t> </a:t>
            </a:r>
            <a:endParaRPr lang="en-GB" sz="1900" b="1" dirty="0"/>
          </a:p>
          <a:p>
            <a:pPr marL="342900" indent="-342900" algn="just">
              <a:buFont typeface="Wingdings" pitchFamily="2" charset="2"/>
              <a:buChar char="ü"/>
            </a:pPr>
            <a:r>
              <a:rPr lang="sr-Latn-RS" sz="1900" dirty="0" smtClean="0"/>
              <a:t>Konvencija </a:t>
            </a:r>
            <a:r>
              <a:rPr lang="en-GB" sz="1900" dirty="0" smtClean="0"/>
              <a:t>U</a:t>
            </a:r>
            <a:r>
              <a:rPr lang="sr-Latn-RS" sz="1900" dirty="0" smtClean="0"/>
              <a:t>jedinjenih nacija protiv nezakonitog prometa opojnih droga i psihotropnih supstanci (</a:t>
            </a:r>
            <a:r>
              <a:rPr lang="en-GB" sz="1900" dirty="0" smtClean="0"/>
              <a:t>198</a:t>
            </a:r>
            <a:r>
              <a:rPr lang="sr-Latn-RS" sz="1900" dirty="0" smtClean="0"/>
              <a:t>8); </a:t>
            </a:r>
            <a:endParaRPr lang="en-GB" sz="1900" dirty="0"/>
          </a:p>
          <a:p>
            <a:pPr marL="342900" indent="-342900" algn="just">
              <a:buFont typeface="Wingdings" pitchFamily="2" charset="2"/>
              <a:buChar char="ü"/>
            </a:pPr>
            <a:r>
              <a:rPr lang="sr-Latn-RS" sz="1900" dirty="0" smtClean="0"/>
              <a:t>Konvencija Ujedinjenih nacija protiv transnacionalnog organizovanog kriminala - </a:t>
            </a:r>
            <a:r>
              <a:rPr lang="sr-Latn-RS" sz="1900" b="1" dirty="0" smtClean="0"/>
              <a:t>UNTOC</a:t>
            </a:r>
            <a:r>
              <a:rPr lang="sr-Latn-RS" sz="1900" dirty="0" smtClean="0"/>
              <a:t> (2000) i protokoli uz nju;</a:t>
            </a:r>
            <a:endParaRPr lang="en-GB" sz="1900" dirty="0"/>
          </a:p>
          <a:p>
            <a:pPr marL="342900" indent="-342900" algn="just">
              <a:buFont typeface="Wingdings" pitchFamily="2" charset="2"/>
              <a:buChar char="ü"/>
            </a:pPr>
            <a:r>
              <a:rPr lang="sr-Latn-RS" sz="1900" dirty="0" smtClean="0"/>
              <a:t>Konvencija Ujedinjenih nacija protiv korupcije (2003); </a:t>
            </a:r>
            <a:r>
              <a:rPr lang="en-GB" sz="1900" dirty="0" smtClean="0"/>
              <a:t> </a:t>
            </a:r>
            <a:endParaRPr lang="en-GB" sz="1900" dirty="0"/>
          </a:p>
          <a:p>
            <a:pPr marL="342900" indent="-342900" algn="just">
              <a:buFont typeface="Wingdings" pitchFamily="2" charset="2"/>
              <a:buChar char="ü"/>
            </a:pPr>
            <a:r>
              <a:rPr lang="sr-Latn-RS" sz="1900" b="1" dirty="0" smtClean="0"/>
              <a:t>Odredbe </a:t>
            </a:r>
            <a:r>
              <a:rPr lang="en-GB" sz="1900" b="1" dirty="0" smtClean="0"/>
              <a:t>UNTOC </a:t>
            </a:r>
            <a:r>
              <a:rPr lang="sr-Latn-RS" sz="1900" b="1" dirty="0" smtClean="0"/>
              <a:t>koje se odnose na UPP</a:t>
            </a:r>
            <a:r>
              <a:rPr lang="en-GB" sz="1900" b="1" dirty="0" smtClean="0"/>
              <a:t> </a:t>
            </a:r>
            <a:r>
              <a:rPr lang="en-GB" sz="1900" b="1" dirty="0"/>
              <a:t>– </a:t>
            </a:r>
            <a:r>
              <a:rPr lang="sr-Latn-RS" sz="1900" b="1" dirty="0" smtClean="0"/>
              <a:t>osnovne karakteristike</a:t>
            </a:r>
            <a:r>
              <a:rPr lang="en-GB" sz="1900" b="1" dirty="0" smtClean="0"/>
              <a:t>:</a:t>
            </a:r>
            <a:endParaRPr lang="en-GB" sz="1900" b="1" dirty="0"/>
          </a:p>
          <a:p>
            <a:pPr marL="342900" indent="-342900" algn="just">
              <a:buFont typeface="Arial" panose="020B0604020202020204" pitchFamily="34" charset="0"/>
              <a:buChar char="•"/>
            </a:pPr>
            <a:r>
              <a:rPr lang="sr-Latn-RS" sz="1900" dirty="0" smtClean="0"/>
              <a:t>primenjive na krivična dela utvrđena u skladu sa  Konvencijom  i „teške zločine“ (kako su definisani), gde je delo po prirodi transnacionalno i podrazumeva grupu za organizovani kriminal</a:t>
            </a:r>
            <a:r>
              <a:rPr lang="sr-Latn-RS" sz="2200" dirty="0" smtClean="0"/>
              <a:t>.</a:t>
            </a:r>
            <a:r>
              <a:rPr lang="en-GB" sz="2200" dirty="0" smtClean="0"/>
              <a:t> </a:t>
            </a:r>
            <a:endParaRPr lang="en-GB" sz="2200" dirty="0"/>
          </a:p>
        </p:txBody>
      </p:sp>
      <p:sp>
        <p:nvSpPr>
          <p:cNvPr id="6" name="Rectangle 5">
            <a:extLst>
              <a:ext uri="{FF2B5EF4-FFF2-40B4-BE49-F238E27FC236}">
                <a16:creationId xmlns:a16="http://schemas.microsoft.com/office/drawing/2014/main" id="{581799B2-487B-EB49-9EBA-A92793CD9DF2}"/>
              </a:ext>
            </a:extLst>
          </p:cNvPr>
          <p:cNvSpPr/>
          <p:nvPr/>
        </p:nvSpPr>
        <p:spPr>
          <a:xfrm>
            <a:off x="3760930" y="1173297"/>
            <a:ext cx="5016518" cy="3893374"/>
          </a:xfrm>
          <a:prstGeom prst="rect">
            <a:avLst/>
          </a:prstGeom>
        </p:spPr>
        <p:txBody>
          <a:bodyPr wrap="square">
            <a:spAutoFit/>
          </a:bodyPr>
          <a:lstStyle/>
          <a:p>
            <a:pPr marL="1257300" lvl="2" indent="-342900">
              <a:buFont typeface="Arial" panose="020B0604020202020204" pitchFamily="34" charset="0"/>
              <a:buChar char="•"/>
            </a:pPr>
            <a:r>
              <a:rPr lang="sr-Latn-RS" sz="1900" dirty="0" smtClean="0"/>
              <a:t>Zahteva da Strane obezbede najširu moguću pravnu pomoć; </a:t>
            </a:r>
            <a:endParaRPr lang="en-GB" sz="1900" dirty="0"/>
          </a:p>
          <a:p>
            <a:pPr marL="1257300" lvl="2" indent="-342900">
              <a:buFont typeface="Arial" panose="020B0604020202020204" pitchFamily="34" charset="0"/>
              <a:buChar char="•"/>
            </a:pPr>
            <a:r>
              <a:rPr lang="sr-Latn-RS" sz="1900" dirty="0" smtClean="0"/>
              <a:t>Ograničeni razlozi za odbijanje, nešto širi od onih koje dopušta Konvencija SE iz 1959, ali moraju se navesti razlozi za odbijanje i podstiču se konsultacije; </a:t>
            </a:r>
          </a:p>
          <a:p>
            <a:pPr marL="1257300" lvl="2" indent="-342900">
              <a:buFont typeface="Arial" panose="020B0604020202020204" pitchFamily="34" charset="0"/>
              <a:buChar char="•"/>
            </a:pPr>
            <a:r>
              <a:rPr lang="sr-Latn-RS" sz="1900" dirty="0" smtClean="0"/>
              <a:t>Opseg pomoći na raspolaganju, utemeljen na listi koja nije konačna i dopušta i drugu pomoć koja nije u suprotnosti za zakonima zamoljene države. </a:t>
            </a:r>
            <a:endParaRPr lang="en-GB" sz="1900" dirty="0"/>
          </a:p>
        </p:txBody>
      </p:sp>
    </p:spTree>
    <p:extLst>
      <p:ext uri="{BB962C8B-B14F-4D97-AF65-F5344CB8AC3E}">
        <p14:creationId xmlns:p14="http://schemas.microsoft.com/office/powerpoint/2010/main" val="27793296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11</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11</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200" b="1" dirty="0" smtClean="0">
                <a:ea typeface="ＭＳ Ｐゴシック" pitchFamily="34" charset="-128"/>
              </a:rPr>
              <a:t>Instrument</a:t>
            </a:r>
            <a:r>
              <a:rPr lang="sr-Latn-RS" sz="3200" b="1" dirty="0" smtClean="0">
                <a:ea typeface="ＭＳ Ｐゴシック" pitchFamily="34" charset="-128"/>
              </a:rPr>
              <a:t>i</a:t>
            </a:r>
            <a:endParaRPr lang="en-GB" sz="3200"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pic>
        <p:nvPicPr>
          <p:cNvPr id="6" name="Picture 5">
            <a:extLst>
              <a:ext uri="{FF2B5EF4-FFF2-40B4-BE49-F238E27FC236}">
                <a16:creationId xmlns:a16="http://schemas.microsoft.com/office/drawing/2014/main" id="{BAA7DDA5-F89B-CB44-922E-5F8384666617}"/>
              </a:ext>
            </a:extLst>
          </p:cNvPr>
          <p:cNvPicPr>
            <a:picLocks noChangeAspect="1"/>
          </p:cNvPicPr>
          <p:nvPr/>
        </p:nvPicPr>
        <p:blipFill>
          <a:blip r:embed="rId4"/>
          <a:stretch>
            <a:fillRect/>
          </a:stretch>
        </p:blipFill>
        <p:spPr>
          <a:xfrm>
            <a:off x="7255380" y="941875"/>
            <a:ext cx="1767076" cy="1767076"/>
          </a:xfrm>
          <a:prstGeom prst="rect">
            <a:avLst/>
          </a:prstGeom>
        </p:spPr>
      </p:pic>
      <p:graphicFrame>
        <p:nvGraphicFramePr>
          <p:cNvPr id="10" name="Diagram 9">
            <a:extLst>
              <a:ext uri="{FF2B5EF4-FFF2-40B4-BE49-F238E27FC236}">
                <a16:creationId xmlns:a16="http://schemas.microsoft.com/office/drawing/2014/main" id="{4AC94D61-C432-964B-BFBF-EB29D1BBB3DF}"/>
              </a:ext>
            </a:extLst>
          </p:cNvPr>
          <p:cNvGraphicFramePr/>
          <p:nvPr>
            <p:extLst>
              <p:ext uri="{D42A27DB-BD31-4B8C-83A1-F6EECF244321}">
                <p14:modId xmlns:p14="http://schemas.microsoft.com/office/powerpoint/2010/main" val="4238938707"/>
              </p:ext>
            </p:extLst>
          </p:nvPr>
        </p:nvGraphicFramePr>
        <p:xfrm>
          <a:off x="177501" y="2346187"/>
          <a:ext cx="7166858"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0522323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12</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12</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200" b="1" dirty="0" smtClean="0">
                <a:ea typeface="ＭＳ Ｐゴシック" pitchFamily="34" charset="-128"/>
              </a:rPr>
              <a:t>Instrument</a:t>
            </a:r>
            <a:r>
              <a:rPr lang="sr-Latn-RS" sz="3200" b="1" dirty="0" smtClean="0">
                <a:ea typeface="ＭＳ Ｐゴシック" pitchFamily="34" charset="-128"/>
              </a:rPr>
              <a:t>i</a:t>
            </a:r>
            <a:endParaRPr lang="en-GB" sz="3200"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pic>
        <p:nvPicPr>
          <p:cNvPr id="11" name="Picture 10">
            <a:extLst>
              <a:ext uri="{FF2B5EF4-FFF2-40B4-BE49-F238E27FC236}">
                <a16:creationId xmlns:a16="http://schemas.microsoft.com/office/drawing/2014/main" id="{6C59456A-02DA-0F46-BF32-314184E697A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06029" y="2029522"/>
            <a:ext cx="3731941" cy="2798956"/>
          </a:xfrm>
          <a:prstGeom prst="rect">
            <a:avLst/>
          </a:prstGeom>
        </p:spPr>
      </p:pic>
    </p:spTree>
    <p:extLst>
      <p:ext uri="{BB962C8B-B14F-4D97-AF65-F5344CB8AC3E}">
        <p14:creationId xmlns:p14="http://schemas.microsoft.com/office/powerpoint/2010/main" val="6353410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13</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13</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200" b="1" dirty="0" smtClean="0">
                <a:ea typeface="ＭＳ Ｐゴシック" pitchFamily="34" charset="-128"/>
              </a:rPr>
              <a:t>Standard</a:t>
            </a:r>
            <a:r>
              <a:rPr lang="sr-Latn-RS" sz="3200" b="1" dirty="0" smtClean="0">
                <a:ea typeface="ＭＳ Ｐゴシック" pitchFamily="34" charset="-128"/>
              </a:rPr>
              <a:t>i</a:t>
            </a:r>
            <a:endParaRPr lang="en-GB" sz="3200"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CAE5D1B-C7CD-DD44-B0C3-576B01C85806}"/>
              </a:ext>
            </a:extLst>
          </p:cNvPr>
          <p:cNvSpPr/>
          <p:nvPr/>
        </p:nvSpPr>
        <p:spPr>
          <a:xfrm>
            <a:off x="88522" y="1120348"/>
            <a:ext cx="4572000" cy="5062924"/>
          </a:xfrm>
          <a:prstGeom prst="rect">
            <a:avLst/>
          </a:prstGeom>
        </p:spPr>
        <p:txBody>
          <a:bodyPr>
            <a:spAutoFit/>
          </a:bodyPr>
          <a:lstStyle/>
          <a:p>
            <a:pPr marL="342900" indent="-342900" algn="just">
              <a:buFont typeface="Wingdings" panose="05000000000000000000" pitchFamily="2" charset="2"/>
              <a:buChar char="Ø"/>
            </a:pPr>
            <a:r>
              <a:rPr lang="sr-Latn-RS" sz="1900" b="1" dirty="0" smtClean="0"/>
              <a:t>Standardi međunarodne saradnje koji se odnose na visokotehnološki kriminal i dokaze u elektronskom obliku (e-dokaze)</a:t>
            </a:r>
            <a:endParaRPr lang="en-GB" sz="1900" b="1" dirty="0"/>
          </a:p>
          <a:p>
            <a:pPr>
              <a:buNone/>
            </a:pPr>
            <a:endParaRPr lang="en-GB" sz="1900" dirty="0"/>
          </a:p>
          <a:p>
            <a:pPr marL="342900" indent="-342900">
              <a:buFont typeface="Wingdings" panose="05000000000000000000" pitchFamily="2" charset="2"/>
              <a:buChar char="ü"/>
            </a:pPr>
            <a:r>
              <a:rPr lang="sr-Latn-RS" sz="1900" b="1" dirty="0" smtClean="0"/>
              <a:t>Konvencija Saveta Evrope o visokotehnološkom kriminalu:</a:t>
            </a:r>
          </a:p>
          <a:p>
            <a:r>
              <a:rPr lang="sr-Latn-RS" sz="1900" b="1" dirty="0" smtClean="0"/>
              <a:t> </a:t>
            </a:r>
            <a:endParaRPr lang="en-GB" sz="1900" dirty="0"/>
          </a:p>
          <a:p>
            <a:pPr marL="0" lvl="1" indent="-342900">
              <a:buFont typeface="Arial" panose="020B0604020202020204" pitchFamily="34" charset="0"/>
              <a:buChar char="•"/>
            </a:pPr>
            <a:r>
              <a:rPr lang="sr-Latn-RS" sz="1900" dirty="0" smtClean="0"/>
              <a:t>Članovi</a:t>
            </a:r>
            <a:r>
              <a:rPr lang="en-GB" sz="1900" dirty="0" smtClean="0"/>
              <a:t> </a:t>
            </a:r>
            <a:r>
              <a:rPr lang="en-GB" sz="1900" dirty="0"/>
              <a:t>23, </a:t>
            </a:r>
            <a:r>
              <a:rPr lang="en-GB" sz="1900" dirty="0" smtClean="0"/>
              <a:t>25</a:t>
            </a:r>
            <a:r>
              <a:rPr lang="sr-Latn-RS" sz="1900" dirty="0" smtClean="0"/>
              <a:t> i </a:t>
            </a:r>
            <a:r>
              <a:rPr lang="en-GB" sz="1900" dirty="0" smtClean="0"/>
              <a:t>27</a:t>
            </a:r>
            <a:endParaRPr lang="en-GB" sz="1900" dirty="0"/>
          </a:p>
          <a:p>
            <a:pPr marL="0" lvl="1" indent="-342900">
              <a:buFont typeface="Arial" panose="020B0604020202020204" pitchFamily="34" charset="0"/>
              <a:buChar char="•"/>
            </a:pPr>
            <a:endParaRPr lang="en-GB" sz="1900" dirty="0"/>
          </a:p>
          <a:p>
            <a:pPr marL="342900" lvl="1" indent="-342900" algn="just">
              <a:buFont typeface="Arial" panose="020B0604020202020204" pitchFamily="34" charset="0"/>
              <a:buChar char="•"/>
            </a:pPr>
            <a:r>
              <a:rPr lang="sr-Latn-RS" sz="1900" dirty="0" smtClean="0"/>
              <a:t>Od Strana ugovornica se zahteva da međusobno sarađuju „u najširem mogućem obimu,“ kada je reč o krivičnim delima u vezi sa računarskim sistemima i podacima, ili u svrhu prikupljanja e-dokaza vezano za bilo koje krivično delo. </a:t>
            </a:r>
            <a:endParaRPr lang="en-GB" sz="1900" dirty="0"/>
          </a:p>
        </p:txBody>
      </p:sp>
      <p:sp>
        <p:nvSpPr>
          <p:cNvPr id="6" name="Rectangle 5">
            <a:extLst>
              <a:ext uri="{FF2B5EF4-FFF2-40B4-BE49-F238E27FC236}">
                <a16:creationId xmlns:a16="http://schemas.microsoft.com/office/drawing/2014/main" id="{581799B2-487B-EB49-9EBA-A92793CD9DF2}"/>
              </a:ext>
            </a:extLst>
          </p:cNvPr>
          <p:cNvSpPr/>
          <p:nvPr/>
        </p:nvSpPr>
        <p:spPr>
          <a:xfrm>
            <a:off x="4754147" y="1120348"/>
            <a:ext cx="4268309" cy="3477875"/>
          </a:xfrm>
          <a:prstGeom prst="rect">
            <a:avLst/>
          </a:prstGeom>
        </p:spPr>
        <p:txBody>
          <a:bodyPr wrap="square">
            <a:spAutoFit/>
          </a:bodyPr>
          <a:lstStyle/>
          <a:p>
            <a:pPr marL="342900" lvl="1" indent="-342900" algn="just">
              <a:buFont typeface="Arial" panose="020B0604020202020204" pitchFamily="34" charset="0"/>
              <a:buChar char="•"/>
            </a:pPr>
            <a:r>
              <a:rPr lang="sr-Latn-RS" sz="2200" dirty="0" smtClean="0"/>
              <a:t>Međunarodna saradnja se sprovodi u skladu sa Konvencijom i drugim međunarodnim sporazumima (npr. Konvencija SE iz 1959, ili bilateralni ugovori), odnosno odredbama člana 27, ukoliko ne postoji sporazum koji se može primeniti. </a:t>
            </a:r>
            <a:endParaRPr lang="en-GB" sz="2200" dirty="0"/>
          </a:p>
        </p:txBody>
      </p:sp>
      <p:pic>
        <p:nvPicPr>
          <p:cNvPr id="2050" name="Picture 2" descr="Protecting you and your rights: the Budapest Convention on Cybercrime  fifteen years on - Newsroom">
            <a:hlinkClick r:id="rId4"/>
            <a:extLst>
              <a:ext uri="{FF2B5EF4-FFF2-40B4-BE49-F238E27FC236}">
                <a16:creationId xmlns:a16="http://schemas.microsoft.com/office/drawing/2014/main" id="{6B3CFD9F-A7C1-4F2A-8EBC-3573C10A5A7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74940" y="4712930"/>
            <a:ext cx="2857500" cy="1609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65346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14</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14</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200" b="1" dirty="0" smtClean="0">
                <a:ea typeface="ＭＳ Ｐゴシック" pitchFamily="34" charset="-128"/>
              </a:rPr>
              <a:t>Standard</a:t>
            </a:r>
            <a:r>
              <a:rPr lang="sr-Latn-RS" sz="3200" b="1" dirty="0" smtClean="0">
                <a:ea typeface="ＭＳ Ｐゴシック" pitchFamily="34" charset="-128"/>
              </a:rPr>
              <a:t>i</a:t>
            </a:r>
            <a:endParaRPr lang="en-GB" sz="3200"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CAE5D1B-C7CD-DD44-B0C3-576B01C85806}"/>
              </a:ext>
            </a:extLst>
          </p:cNvPr>
          <p:cNvSpPr/>
          <p:nvPr/>
        </p:nvSpPr>
        <p:spPr>
          <a:xfrm>
            <a:off x="33542" y="825546"/>
            <a:ext cx="4572000" cy="5647700"/>
          </a:xfrm>
          <a:prstGeom prst="rect">
            <a:avLst/>
          </a:prstGeom>
        </p:spPr>
        <p:txBody>
          <a:bodyPr>
            <a:spAutoFit/>
          </a:bodyPr>
          <a:lstStyle/>
          <a:p>
            <a:pPr marL="342900" indent="-342900" algn="just">
              <a:buFont typeface="Wingdings" panose="05000000000000000000" pitchFamily="2" charset="2"/>
              <a:buChar char="Ø"/>
            </a:pPr>
            <a:r>
              <a:rPr lang="sr-Latn-RS" sz="1900" b="1" dirty="0"/>
              <a:t>Standardi međunarodne saradnje koji se odnose na visokotehnološki kriminal i dokaze u elektronskom obliku (e-dokaze)</a:t>
            </a:r>
            <a:endParaRPr lang="en-GB" sz="1900" b="1" dirty="0"/>
          </a:p>
          <a:p>
            <a:pPr>
              <a:buNone/>
            </a:pPr>
            <a:endParaRPr lang="en-GB" sz="1900" dirty="0"/>
          </a:p>
          <a:p>
            <a:pPr indent="-342900">
              <a:buFont typeface="Wingdings" pitchFamily="2" charset="2"/>
              <a:buChar char="ü"/>
            </a:pPr>
            <a:r>
              <a:rPr lang="sr-Latn-RS" sz="1900" b="1" dirty="0"/>
              <a:t>Konvencija Saveta Evrope o visokotehnološkom kriminalu </a:t>
            </a:r>
            <a:r>
              <a:rPr lang="en-GB" sz="1900" dirty="0" smtClean="0"/>
              <a:t>:</a:t>
            </a:r>
            <a:endParaRPr lang="en-GB" sz="1900" dirty="0"/>
          </a:p>
          <a:p>
            <a:pPr indent="-342900">
              <a:buFont typeface="Wingdings" pitchFamily="2" charset="2"/>
              <a:buChar char="ü"/>
            </a:pPr>
            <a:endParaRPr lang="en-GB" sz="1900" dirty="0"/>
          </a:p>
          <a:p>
            <a:pPr marL="342900" indent="-342900" algn="just">
              <a:buFont typeface="Arial" panose="020B0604020202020204" pitchFamily="34" charset="0"/>
              <a:buChar char="•"/>
            </a:pPr>
            <a:r>
              <a:rPr lang="sr-Latn-RS" sz="1900" dirty="0" smtClean="0"/>
              <a:t>Dostavljanje preko centralnih organa </a:t>
            </a:r>
            <a:r>
              <a:rPr lang="en-GB" sz="1900" dirty="0" smtClean="0"/>
              <a:t>(</a:t>
            </a:r>
            <a:r>
              <a:rPr lang="sr-Latn-RS" sz="1900" dirty="0" smtClean="0"/>
              <a:t>opcija direktnog prosleđivanja u Drugom protokolu</a:t>
            </a:r>
            <a:r>
              <a:rPr lang="en-GB" sz="1900" dirty="0" smtClean="0"/>
              <a:t>)</a:t>
            </a:r>
            <a:r>
              <a:rPr lang="sr-Latn-RS" sz="1900" dirty="0" smtClean="0"/>
              <a:t>; </a:t>
            </a:r>
            <a:endParaRPr lang="en-GB" sz="1900" dirty="0"/>
          </a:p>
          <a:p>
            <a:pPr marL="342900" indent="-342900" algn="just">
              <a:buFont typeface="Arial" panose="020B0604020202020204" pitchFamily="34" charset="0"/>
              <a:buChar char="•"/>
            </a:pPr>
            <a:endParaRPr lang="en-GB" sz="1900" dirty="0"/>
          </a:p>
          <a:p>
            <a:pPr marL="342900" indent="-342900" algn="just">
              <a:buFont typeface="Arial" panose="020B0604020202020204" pitchFamily="34" charset="0"/>
              <a:buChar char="•"/>
            </a:pPr>
            <a:r>
              <a:rPr lang="sr-Latn-RS" sz="1900" dirty="0" smtClean="0"/>
              <a:t>Postojeće osnove za odbijanje (restriktivnije u članu 27); </a:t>
            </a:r>
            <a:endParaRPr lang="en-GB" sz="1900" dirty="0"/>
          </a:p>
          <a:p>
            <a:pPr marL="342900" indent="-342900" algn="just">
              <a:buFont typeface="Arial" panose="020B0604020202020204" pitchFamily="34" charset="0"/>
              <a:buChar char="•"/>
            </a:pPr>
            <a:endParaRPr lang="en-GB" sz="1900" dirty="0"/>
          </a:p>
          <a:p>
            <a:pPr marL="342900" indent="-342900" algn="just">
              <a:buFont typeface="Arial" panose="020B0604020202020204" pitchFamily="34" charset="0"/>
              <a:buChar char="•"/>
            </a:pPr>
            <a:r>
              <a:rPr lang="sr-Latn-RS" sz="1900" dirty="0" smtClean="0"/>
              <a:t>Dvostranu kažnjivost (gde je primenjiva) treba tumačiti fleksibilno na osnovu radnje, umesto uparivanja dela.</a:t>
            </a:r>
            <a:endParaRPr lang="en-GB" sz="1900" dirty="0"/>
          </a:p>
        </p:txBody>
      </p:sp>
      <p:sp>
        <p:nvSpPr>
          <p:cNvPr id="6" name="Rectangle 5">
            <a:extLst>
              <a:ext uri="{FF2B5EF4-FFF2-40B4-BE49-F238E27FC236}">
                <a16:creationId xmlns:a16="http://schemas.microsoft.com/office/drawing/2014/main" id="{581799B2-487B-EB49-9EBA-A92793CD9DF2}"/>
              </a:ext>
            </a:extLst>
          </p:cNvPr>
          <p:cNvSpPr/>
          <p:nvPr/>
        </p:nvSpPr>
        <p:spPr>
          <a:xfrm>
            <a:off x="4746377" y="952123"/>
            <a:ext cx="4256787" cy="1554272"/>
          </a:xfrm>
          <a:prstGeom prst="rect">
            <a:avLst/>
          </a:prstGeom>
        </p:spPr>
        <p:txBody>
          <a:bodyPr wrap="square">
            <a:spAutoFit/>
          </a:bodyPr>
          <a:lstStyle/>
          <a:p>
            <a:pPr marL="342900" lvl="1" indent="-342900" algn="just">
              <a:buFont typeface="Arial" panose="020B0604020202020204" pitchFamily="34" charset="0"/>
              <a:buChar char="•"/>
            </a:pPr>
            <a:r>
              <a:rPr lang="sr-Latn-RS" sz="1900" dirty="0" smtClean="0"/>
              <a:t>Od Strana se zahteva da u odnosu na sačuvane računarske podatke primene i prošire posebne forme saradnje (procesne mere) putem UPP (članovi </a:t>
            </a:r>
            <a:r>
              <a:rPr lang="en-GB" sz="1900" dirty="0" smtClean="0"/>
              <a:t>29 </a:t>
            </a:r>
            <a:r>
              <a:rPr lang="en-GB" sz="1900" dirty="0"/>
              <a:t>– </a:t>
            </a:r>
            <a:r>
              <a:rPr lang="en-GB" sz="1900" dirty="0" smtClean="0"/>
              <a:t>35</a:t>
            </a:r>
            <a:r>
              <a:rPr lang="sr-Latn-RS" sz="1900" dirty="0" smtClean="0"/>
              <a:t>); </a:t>
            </a:r>
            <a:endParaRPr lang="en-GB" sz="1900" dirty="0"/>
          </a:p>
        </p:txBody>
      </p:sp>
      <p:pic>
        <p:nvPicPr>
          <p:cNvPr id="5" name="Picture 2" descr="Protecting you and your rights: the Budapest Convention on Cybercrime  fifteen years on - Newsroom">
            <a:hlinkClick r:id="rId4"/>
            <a:extLst>
              <a:ext uri="{FF2B5EF4-FFF2-40B4-BE49-F238E27FC236}">
                <a16:creationId xmlns:a16="http://schemas.microsoft.com/office/drawing/2014/main" id="{07034707-8A72-45DA-A233-E40DF41425D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0672" y="4591395"/>
            <a:ext cx="2857500" cy="1609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77021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15</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15</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smtClean="0">
                <a:ea typeface="ＭＳ Ｐゴシック" pitchFamily="34" charset="-128"/>
              </a:rPr>
              <a:t>Standardi</a:t>
            </a:r>
            <a:endParaRPr lang="sr-Latn-RS" sz="3200"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CAE5D1B-C7CD-DD44-B0C3-576B01C85806}"/>
              </a:ext>
            </a:extLst>
          </p:cNvPr>
          <p:cNvSpPr/>
          <p:nvPr/>
        </p:nvSpPr>
        <p:spPr>
          <a:xfrm>
            <a:off x="88522" y="1120348"/>
            <a:ext cx="4572000" cy="5370701"/>
          </a:xfrm>
          <a:prstGeom prst="rect">
            <a:avLst/>
          </a:prstGeom>
        </p:spPr>
        <p:txBody>
          <a:bodyPr>
            <a:spAutoFit/>
          </a:bodyPr>
          <a:lstStyle/>
          <a:p>
            <a:pPr marL="342900" indent="-342900" algn="just">
              <a:buFont typeface="Wingdings" pitchFamily="2" charset="2"/>
              <a:buChar char="Ø"/>
            </a:pPr>
            <a:r>
              <a:rPr lang="sr-Latn-RS" sz="1900" b="1" dirty="0"/>
              <a:t>Standardi međunarodne saradnje koji se odnose na visokotehnološki kriminal i dokaze u elektronskom obliku (e-dokaze)</a:t>
            </a:r>
            <a:endParaRPr lang="en-GB" sz="1900" b="1" dirty="0"/>
          </a:p>
          <a:p>
            <a:pPr algn="just">
              <a:buNone/>
            </a:pPr>
            <a:endParaRPr lang="en-GB" sz="1900" dirty="0"/>
          </a:p>
          <a:p>
            <a:pPr indent="-342900" algn="just">
              <a:buFont typeface="Wingdings" pitchFamily="2" charset="2"/>
              <a:buChar char="ü"/>
            </a:pPr>
            <a:r>
              <a:rPr lang="sr-Latn-RS" sz="1900" b="1" dirty="0"/>
              <a:t>Konvencija Saveta Evrope o visokotehnološkom kriminalu </a:t>
            </a:r>
            <a:r>
              <a:rPr lang="en-GB" sz="1900" dirty="0" smtClean="0"/>
              <a:t>:</a:t>
            </a:r>
            <a:endParaRPr lang="en-GB" sz="1900" dirty="0"/>
          </a:p>
          <a:p>
            <a:pPr marL="342900" indent="-342900" algn="just">
              <a:buFont typeface="Arial" panose="020B0604020202020204" pitchFamily="34" charset="0"/>
              <a:buChar char="•"/>
            </a:pPr>
            <a:r>
              <a:rPr lang="sr-Latn-RS" sz="1900" i="1" dirty="0" smtClean="0"/>
              <a:t>Član </a:t>
            </a:r>
            <a:r>
              <a:rPr lang="en-GB" sz="1900" i="1" dirty="0" smtClean="0"/>
              <a:t>29 </a:t>
            </a:r>
            <a:r>
              <a:rPr lang="en-150" sz="1900" dirty="0" smtClean="0"/>
              <a:t>–</a:t>
            </a:r>
            <a:r>
              <a:rPr lang="en-GB" sz="1900" dirty="0" smtClean="0"/>
              <a:t> </a:t>
            </a:r>
            <a:r>
              <a:rPr lang="sr-Latn-RS" sz="1900" dirty="0" smtClean="0"/>
              <a:t>Hitna zaštita sačuvanih računarskih podataka</a:t>
            </a:r>
            <a:endParaRPr lang="en-GB" sz="1900" dirty="0"/>
          </a:p>
          <a:p>
            <a:pPr marL="342900" indent="-342900" algn="just">
              <a:buFont typeface="Arial" panose="020B0604020202020204" pitchFamily="34" charset="0"/>
              <a:buChar char="•"/>
            </a:pPr>
            <a:r>
              <a:rPr lang="sr-Latn-RS" sz="1900" i="1" dirty="0"/>
              <a:t>Član</a:t>
            </a:r>
            <a:r>
              <a:rPr lang="en-GB" sz="1900" i="1" dirty="0" smtClean="0"/>
              <a:t> </a:t>
            </a:r>
            <a:r>
              <a:rPr lang="en-GB" sz="1900" i="1" dirty="0"/>
              <a:t>30 </a:t>
            </a:r>
            <a:r>
              <a:rPr lang="en-150" sz="1900" dirty="0" smtClean="0"/>
              <a:t>–</a:t>
            </a:r>
            <a:r>
              <a:rPr lang="en-GB" sz="1900" dirty="0" smtClean="0"/>
              <a:t> </a:t>
            </a:r>
            <a:r>
              <a:rPr lang="sr-Latn-RS" sz="1900" dirty="0" smtClean="0"/>
              <a:t>Hitno otkrivanje zaštićenih podataka o saobraćaju</a:t>
            </a:r>
            <a:endParaRPr lang="en-GB" sz="1900" dirty="0"/>
          </a:p>
          <a:p>
            <a:pPr marL="342900" indent="-342900" algn="just">
              <a:buFont typeface="Arial" panose="020B0604020202020204" pitchFamily="34" charset="0"/>
              <a:buChar char="•"/>
            </a:pPr>
            <a:r>
              <a:rPr lang="sr-Latn-RS" sz="1900" i="1" dirty="0"/>
              <a:t>Član</a:t>
            </a:r>
            <a:r>
              <a:rPr lang="en-GB" sz="1900" i="1" dirty="0" smtClean="0"/>
              <a:t> </a:t>
            </a:r>
            <a:r>
              <a:rPr lang="en-GB" sz="1900" i="1" dirty="0"/>
              <a:t>31 </a:t>
            </a:r>
            <a:r>
              <a:rPr lang="en-GB" sz="1900" dirty="0"/>
              <a:t>– </a:t>
            </a:r>
            <a:r>
              <a:rPr lang="sr-Latn-RS" sz="1900" dirty="0" smtClean="0"/>
              <a:t>UPP u odnosu na pristupanje sačuvanim računarskim podacima</a:t>
            </a:r>
            <a:endParaRPr lang="en-GB" sz="1900" dirty="0"/>
          </a:p>
          <a:p>
            <a:pPr marL="342900" indent="-342900" algn="just">
              <a:buFont typeface="Arial" panose="020B0604020202020204" pitchFamily="34" charset="0"/>
              <a:buChar char="•"/>
            </a:pPr>
            <a:r>
              <a:rPr lang="sr-Latn-RS" sz="1900" i="1" dirty="0"/>
              <a:t>Član</a:t>
            </a:r>
            <a:r>
              <a:rPr lang="en-GB" sz="1900" i="1" dirty="0" smtClean="0"/>
              <a:t> </a:t>
            </a:r>
            <a:r>
              <a:rPr lang="en-GB" sz="1900" i="1" dirty="0"/>
              <a:t>32 </a:t>
            </a:r>
            <a:r>
              <a:rPr lang="en-GB" sz="1900" dirty="0"/>
              <a:t>– </a:t>
            </a:r>
            <a:r>
              <a:rPr lang="sr-Latn-RS" sz="1900" dirty="0" smtClean="0"/>
              <a:t>Prekogranični pristup sačuvanim računarskim podacima uz saglasnost ili kada su dostupni javnosti</a:t>
            </a:r>
            <a:r>
              <a:rPr lang="sr-Latn-RS" sz="2000" dirty="0" smtClean="0"/>
              <a:t>. </a:t>
            </a:r>
            <a:r>
              <a:rPr lang="en-GB" sz="2000" dirty="0" smtClean="0"/>
              <a:t> </a:t>
            </a:r>
            <a:endParaRPr lang="en-GB" sz="2000" dirty="0"/>
          </a:p>
        </p:txBody>
      </p:sp>
      <p:sp>
        <p:nvSpPr>
          <p:cNvPr id="6" name="Rectangle 5">
            <a:extLst>
              <a:ext uri="{FF2B5EF4-FFF2-40B4-BE49-F238E27FC236}">
                <a16:creationId xmlns:a16="http://schemas.microsoft.com/office/drawing/2014/main" id="{581799B2-487B-EB49-9EBA-A92793CD9DF2}"/>
              </a:ext>
            </a:extLst>
          </p:cNvPr>
          <p:cNvSpPr/>
          <p:nvPr/>
        </p:nvSpPr>
        <p:spPr>
          <a:xfrm>
            <a:off x="4732127" y="1129474"/>
            <a:ext cx="4290329" cy="1631216"/>
          </a:xfrm>
          <a:prstGeom prst="rect">
            <a:avLst/>
          </a:prstGeom>
        </p:spPr>
        <p:txBody>
          <a:bodyPr wrap="square">
            <a:spAutoFit/>
          </a:bodyPr>
          <a:lstStyle/>
          <a:p>
            <a:pPr marL="342900" lvl="1" indent="-342900" algn="just">
              <a:buFont typeface="Arial" panose="020B0604020202020204" pitchFamily="34" charset="0"/>
              <a:buChar char="•"/>
            </a:pPr>
            <a:r>
              <a:rPr lang="sr-Latn-RS" sz="2000" i="1" dirty="0"/>
              <a:t>Član</a:t>
            </a:r>
            <a:r>
              <a:rPr lang="en-GB" sz="2000" i="1" dirty="0" smtClean="0"/>
              <a:t> </a:t>
            </a:r>
            <a:r>
              <a:rPr lang="en-GB" sz="2000" i="1" dirty="0"/>
              <a:t>33 </a:t>
            </a:r>
            <a:r>
              <a:rPr lang="en-150" sz="2000" i="1" dirty="0" smtClean="0"/>
              <a:t>–</a:t>
            </a:r>
            <a:r>
              <a:rPr lang="en-GB" sz="2000" i="1" dirty="0" smtClean="0"/>
              <a:t> </a:t>
            </a:r>
            <a:r>
              <a:rPr lang="sr-Latn-RS" sz="2000" dirty="0" smtClean="0"/>
              <a:t>UPP u prikupljanju podataka u realnom vremenu</a:t>
            </a:r>
          </a:p>
          <a:p>
            <a:pPr marL="342900" lvl="1" indent="-342900" algn="just">
              <a:buFont typeface="Arial" panose="020B0604020202020204" pitchFamily="34" charset="0"/>
              <a:buChar char="•"/>
            </a:pPr>
            <a:r>
              <a:rPr lang="sr-Latn-RS" sz="2000" i="1" dirty="0" smtClean="0"/>
              <a:t>Član</a:t>
            </a:r>
            <a:r>
              <a:rPr lang="en-GB" sz="2000" i="1" dirty="0" smtClean="0"/>
              <a:t> </a:t>
            </a:r>
            <a:r>
              <a:rPr lang="en-GB" sz="2000" i="1" dirty="0"/>
              <a:t>34 </a:t>
            </a:r>
            <a:r>
              <a:rPr lang="en-GB" sz="2000" dirty="0"/>
              <a:t>– </a:t>
            </a:r>
            <a:r>
              <a:rPr lang="sr-Latn-RS" sz="2000" dirty="0" smtClean="0"/>
              <a:t>UPP u presretanju podataka iz sadržaja</a:t>
            </a:r>
            <a:endParaRPr lang="en-GB" sz="2000" dirty="0"/>
          </a:p>
          <a:p>
            <a:pPr marL="342900" lvl="1" indent="-342900" algn="just">
              <a:buFont typeface="Arial" panose="020B0604020202020204" pitchFamily="34" charset="0"/>
              <a:buChar char="•"/>
            </a:pPr>
            <a:r>
              <a:rPr lang="sr-Latn-RS" sz="2000" i="1" dirty="0"/>
              <a:t>Član</a:t>
            </a:r>
            <a:r>
              <a:rPr lang="en-GB" sz="2000" i="1" dirty="0" smtClean="0"/>
              <a:t> </a:t>
            </a:r>
            <a:r>
              <a:rPr lang="en-GB" sz="2000" i="1" dirty="0"/>
              <a:t>35 </a:t>
            </a:r>
            <a:r>
              <a:rPr lang="en-GB" sz="2000" dirty="0"/>
              <a:t>– </a:t>
            </a:r>
            <a:r>
              <a:rPr lang="sr-Latn-RS" sz="2000" dirty="0" smtClean="0"/>
              <a:t>Mreža </a:t>
            </a:r>
            <a:r>
              <a:rPr lang="en-GB" sz="2000" dirty="0" smtClean="0"/>
              <a:t>24/7 </a:t>
            </a:r>
            <a:endParaRPr lang="en-GB" sz="2000" dirty="0"/>
          </a:p>
        </p:txBody>
      </p:sp>
      <p:pic>
        <p:nvPicPr>
          <p:cNvPr id="6146" name="Picture 2" descr="Budapest Convention and related standards">
            <a:hlinkClick r:id="rId4"/>
            <a:extLst>
              <a:ext uri="{FF2B5EF4-FFF2-40B4-BE49-F238E27FC236}">
                <a16:creationId xmlns:a16="http://schemas.microsoft.com/office/drawing/2014/main" id="{9939F4DB-9605-4001-8824-54AFEF2D33A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33950" y="3296632"/>
            <a:ext cx="2052589" cy="28909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72479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16</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16</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smtClean="0">
                <a:ea typeface="ＭＳ Ｐゴシック" pitchFamily="34" charset="-128"/>
              </a:rPr>
              <a:t>Standardi</a:t>
            </a:r>
            <a:endParaRPr lang="en-GB" sz="3200"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CAE5D1B-C7CD-DD44-B0C3-576B01C85806}"/>
              </a:ext>
            </a:extLst>
          </p:cNvPr>
          <p:cNvSpPr/>
          <p:nvPr/>
        </p:nvSpPr>
        <p:spPr>
          <a:xfrm>
            <a:off x="88522" y="1120348"/>
            <a:ext cx="4572000" cy="5262979"/>
          </a:xfrm>
          <a:prstGeom prst="rect">
            <a:avLst/>
          </a:prstGeom>
        </p:spPr>
        <p:txBody>
          <a:bodyPr>
            <a:spAutoFit/>
          </a:bodyPr>
          <a:lstStyle/>
          <a:p>
            <a:pPr marL="342900" indent="-342900" algn="just">
              <a:buFont typeface="Wingdings" pitchFamily="2" charset="2"/>
              <a:buChar char="Ø"/>
            </a:pPr>
            <a:r>
              <a:rPr lang="en-GB" sz="2100" b="1" dirty="0" smtClean="0"/>
              <a:t>BUDU</a:t>
            </a:r>
            <a:r>
              <a:rPr lang="sr-Latn-RS" sz="2100" b="1" dirty="0" smtClean="0"/>
              <a:t>ĆI standardi međunarodne saradnje koji se odnose na visokotehnološki kriminal i e-dokaze</a:t>
            </a:r>
            <a:endParaRPr lang="en-GB" sz="2100" b="1" dirty="0"/>
          </a:p>
          <a:p>
            <a:pPr algn="just">
              <a:buNone/>
            </a:pPr>
            <a:endParaRPr lang="en-GB" sz="2100" dirty="0"/>
          </a:p>
          <a:p>
            <a:pPr marL="342900" indent="-342900" algn="just">
              <a:buFont typeface="Wingdings" pitchFamily="2" charset="2"/>
              <a:buChar char="ü"/>
            </a:pPr>
            <a:r>
              <a:rPr lang="sr-Latn-RS" sz="2100" b="1" dirty="0" smtClean="0"/>
              <a:t>Konvencija SE o visokotehnološkom kriminalu; Drugi dodatni protokol, </a:t>
            </a:r>
            <a:r>
              <a:rPr lang="sr-Latn-RS" sz="2100" b="1" dirty="0" smtClean="0">
                <a:solidFill>
                  <a:srgbClr val="FF0000"/>
                </a:solidFill>
              </a:rPr>
              <a:t>potencijalni</a:t>
            </a:r>
            <a:r>
              <a:rPr lang="sr-Latn-RS" sz="2100" b="1" dirty="0" smtClean="0"/>
              <a:t> članovi</a:t>
            </a:r>
            <a:r>
              <a:rPr lang="en-GB" sz="2100" dirty="0" smtClean="0"/>
              <a:t>:</a:t>
            </a:r>
            <a:endParaRPr lang="en-GB" sz="2100" dirty="0"/>
          </a:p>
          <a:p>
            <a:pPr indent="-342900" algn="just">
              <a:buFont typeface="Arial" panose="020B0604020202020204" pitchFamily="34" charset="0"/>
              <a:buChar char="•"/>
            </a:pPr>
            <a:r>
              <a:rPr lang="sr-Latn-RS" sz="2100" i="1" dirty="0" smtClean="0"/>
              <a:t>Član </a:t>
            </a:r>
            <a:r>
              <a:rPr lang="en-GB" sz="2100" i="1" dirty="0" smtClean="0"/>
              <a:t>2</a:t>
            </a:r>
            <a:r>
              <a:rPr lang="en-GB" sz="2100" dirty="0" smtClean="0"/>
              <a:t> </a:t>
            </a:r>
            <a:r>
              <a:rPr lang="en-150" sz="2100" dirty="0" smtClean="0"/>
              <a:t>–</a:t>
            </a:r>
            <a:r>
              <a:rPr lang="en-GB" sz="2100" dirty="0" smtClean="0"/>
              <a:t> </a:t>
            </a:r>
            <a:r>
              <a:rPr lang="sr-Latn-RS" sz="2100" dirty="0" smtClean="0"/>
              <a:t>Delokrug primene</a:t>
            </a:r>
            <a:endParaRPr lang="en-GB" sz="2100" dirty="0"/>
          </a:p>
          <a:p>
            <a:pPr indent="-342900" algn="just">
              <a:buFont typeface="Arial" panose="020B0604020202020204" pitchFamily="34" charset="0"/>
              <a:buChar char="•"/>
            </a:pPr>
            <a:r>
              <a:rPr lang="sr-Latn-RS" sz="2100" i="1" dirty="0"/>
              <a:t>Član</a:t>
            </a:r>
            <a:r>
              <a:rPr lang="en-GB" sz="2100" i="1" dirty="0" smtClean="0"/>
              <a:t> </a:t>
            </a:r>
            <a:r>
              <a:rPr lang="en-GB" sz="2100" i="1" dirty="0"/>
              <a:t>3</a:t>
            </a:r>
            <a:r>
              <a:rPr lang="en-GB" sz="2100" dirty="0"/>
              <a:t> - </a:t>
            </a:r>
            <a:r>
              <a:rPr lang="sr-Latn-RS" sz="2100" dirty="0" smtClean="0"/>
              <a:t>Definicije</a:t>
            </a:r>
            <a:endParaRPr lang="en-GB" sz="2100" dirty="0"/>
          </a:p>
          <a:p>
            <a:pPr indent="-342900" algn="just">
              <a:buFont typeface="Arial" panose="020B0604020202020204" pitchFamily="34" charset="0"/>
              <a:buChar char="•"/>
            </a:pPr>
            <a:r>
              <a:rPr lang="sr-Latn-RS" sz="2100" i="1" dirty="0"/>
              <a:t>Član</a:t>
            </a:r>
            <a:r>
              <a:rPr lang="en-GB" sz="2100" i="1" dirty="0" smtClean="0"/>
              <a:t> </a:t>
            </a:r>
            <a:r>
              <a:rPr lang="en-GB" sz="2100" i="1" dirty="0"/>
              <a:t>4</a:t>
            </a:r>
            <a:r>
              <a:rPr lang="en-GB" sz="2100" dirty="0"/>
              <a:t> </a:t>
            </a:r>
            <a:r>
              <a:rPr lang="en-150" sz="2100" dirty="0" smtClean="0"/>
              <a:t>–</a:t>
            </a:r>
            <a:r>
              <a:rPr lang="en-GB" sz="2100" dirty="0" smtClean="0"/>
              <a:t> </a:t>
            </a:r>
            <a:r>
              <a:rPr lang="sr-Latn-RS" sz="2100" dirty="0" smtClean="0"/>
              <a:t>Jezik zahteva</a:t>
            </a:r>
            <a:endParaRPr lang="en-GB" sz="2100" dirty="0"/>
          </a:p>
          <a:p>
            <a:pPr marL="342900" indent="-342900" algn="just">
              <a:buFont typeface="Arial" panose="020B0604020202020204" pitchFamily="34" charset="0"/>
              <a:buChar char="•"/>
            </a:pPr>
            <a:r>
              <a:rPr lang="sr-Latn-RS" sz="2100" i="1" dirty="0"/>
              <a:t>Član</a:t>
            </a:r>
            <a:r>
              <a:rPr lang="en-GB" sz="2100" i="1" dirty="0" smtClean="0"/>
              <a:t> </a:t>
            </a:r>
            <a:r>
              <a:rPr lang="en-GB" sz="2100" i="1" dirty="0"/>
              <a:t>6</a:t>
            </a:r>
            <a:r>
              <a:rPr lang="en-GB" sz="2100" dirty="0"/>
              <a:t> </a:t>
            </a:r>
            <a:r>
              <a:rPr lang="en-150" sz="2100" dirty="0" smtClean="0"/>
              <a:t>–</a:t>
            </a:r>
            <a:r>
              <a:rPr lang="en-GB" sz="2100" dirty="0" smtClean="0"/>
              <a:t> </a:t>
            </a:r>
            <a:r>
              <a:rPr lang="sr-Latn-RS" sz="2100" dirty="0" smtClean="0"/>
              <a:t>Opšte odredbe primenjive na Poglavlje III</a:t>
            </a:r>
            <a:endParaRPr lang="en-GB" sz="2100" dirty="0"/>
          </a:p>
          <a:p>
            <a:pPr marL="342900" indent="-342900" algn="just">
              <a:buFont typeface="Arial" panose="020B0604020202020204" pitchFamily="34" charset="0"/>
              <a:buChar char="•"/>
            </a:pPr>
            <a:r>
              <a:rPr lang="sr-Latn-RS" sz="2100" i="1" dirty="0"/>
              <a:t>Član</a:t>
            </a:r>
            <a:r>
              <a:rPr lang="en-GB" sz="2100" i="1" dirty="0" smtClean="0"/>
              <a:t> </a:t>
            </a:r>
            <a:r>
              <a:rPr lang="en-GB" sz="2100" dirty="0"/>
              <a:t>7 </a:t>
            </a:r>
            <a:r>
              <a:rPr lang="en-150" sz="2100" dirty="0" smtClean="0"/>
              <a:t>–</a:t>
            </a:r>
            <a:r>
              <a:rPr lang="en-GB" sz="2100" dirty="0" smtClean="0"/>
              <a:t> </a:t>
            </a:r>
            <a:r>
              <a:rPr lang="sr-Latn-RS" sz="2100" dirty="0" smtClean="0"/>
              <a:t>Proširenje pretraživanja na povezani računarski sistem</a:t>
            </a:r>
            <a:endParaRPr lang="en-GB" sz="2100" dirty="0"/>
          </a:p>
        </p:txBody>
      </p:sp>
      <p:sp>
        <p:nvSpPr>
          <p:cNvPr id="6" name="Rectangle 5">
            <a:extLst>
              <a:ext uri="{FF2B5EF4-FFF2-40B4-BE49-F238E27FC236}">
                <a16:creationId xmlns:a16="http://schemas.microsoft.com/office/drawing/2014/main" id="{581799B2-487B-EB49-9EBA-A92793CD9DF2}"/>
              </a:ext>
            </a:extLst>
          </p:cNvPr>
          <p:cNvSpPr/>
          <p:nvPr/>
        </p:nvSpPr>
        <p:spPr>
          <a:xfrm>
            <a:off x="4732127" y="1156410"/>
            <a:ext cx="4572000" cy="1785104"/>
          </a:xfrm>
          <a:prstGeom prst="rect">
            <a:avLst/>
          </a:prstGeom>
        </p:spPr>
        <p:txBody>
          <a:bodyPr>
            <a:spAutoFit/>
          </a:bodyPr>
          <a:lstStyle/>
          <a:p>
            <a:pPr marL="342900" indent="-342900" algn="just">
              <a:buFont typeface="Arial" panose="020B0604020202020204" pitchFamily="34" charset="0"/>
              <a:buChar char="•"/>
            </a:pPr>
            <a:r>
              <a:rPr lang="sr-Latn-RS" sz="2200" i="1" dirty="0"/>
              <a:t>Član</a:t>
            </a:r>
            <a:r>
              <a:rPr lang="en-GB" sz="2200" i="1" dirty="0" smtClean="0"/>
              <a:t> </a:t>
            </a:r>
            <a:r>
              <a:rPr lang="en-GB" sz="2200" i="1" dirty="0"/>
              <a:t>8</a:t>
            </a:r>
            <a:r>
              <a:rPr lang="en-GB" sz="2200" dirty="0"/>
              <a:t> </a:t>
            </a:r>
            <a:r>
              <a:rPr lang="en-150" sz="2200" dirty="0" smtClean="0"/>
              <a:t>–</a:t>
            </a:r>
            <a:r>
              <a:rPr lang="en-GB" sz="2200" dirty="0" smtClean="0"/>
              <a:t> </a:t>
            </a:r>
            <a:r>
              <a:rPr lang="sr-Latn-RS" sz="2200" dirty="0" smtClean="0"/>
              <a:t>Tajne istrage putem računarskog sistema</a:t>
            </a:r>
            <a:endParaRPr lang="en-GB" sz="2200" dirty="0"/>
          </a:p>
          <a:p>
            <a:pPr marL="342900" indent="-342900" algn="just">
              <a:buFont typeface="Arial" panose="020B0604020202020204" pitchFamily="34" charset="0"/>
              <a:buChar char="•"/>
            </a:pPr>
            <a:r>
              <a:rPr lang="sr-Latn-RS" sz="2200" i="1" dirty="0"/>
              <a:t>Član</a:t>
            </a:r>
            <a:r>
              <a:rPr lang="en-GB" sz="2200" i="1" dirty="0" smtClean="0"/>
              <a:t> </a:t>
            </a:r>
            <a:r>
              <a:rPr lang="en-GB" sz="2200" i="1" dirty="0"/>
              <a:t>10 </a:t>
            </a:r>
            <a:r>
              <a:rPr lang="en-GB" sz="2200" dirty="0"/>
              <a:t>- Video </a:t>
            </a:r>
            <a:r>
              <a:rPr lang="sr-Latn-RS" sz="2200" dirty="0" smtClean="0"/>
              <a:t>konferencije</a:t>
            </a:r>
            <a:endParaRPr lang="en-GB" sz="2200" dirty="0"/>
          </a:p>
          <a:p>
            <a:pPr marL="342900" indent="-342900" algn="just">
              <a:buFont typeface="Arial" panose="020B0604020202020204" pitchFamily="34" charset="0"/>
              <a:buChar char="•"/>
            </a:pPr>
            <a:r>
              <a:rPr lang="sr-Latn-RS" sz="2200" i="1" dirty="0"/>
              <a:t>Član</a:t>
            </a:r>
            <a:r>
              <a:rPr lang="en-GB" sz="2200" i="1" dirty="0" smtClean="0"/>
              <a:t> </a:t>
            </a:r>
            <a:r>
              <a:rPr lang="en-GB" sz="2200" i="1" dirty="0"/>
              <a:t>11 </a:t>
            </a:r>
            <a:r>
              <a:rPr lang="en-150" sz="2200" dirty="0" smtClean="0"/>
              <a:t>–</a:t>
            </a:r>
            <a:r>
              <a:rPr lang="en-GB" sz="2200" dirty="0" smtClean="0"/>
              <a:t> </a:t>
            </a:r>
            <a:r>
              <a:rPr lang="sr-Latn-RS" sz="2200" dirty="0" smtClean="0"/>
              <a:t>Zajednički istražni timovi i zajedničke istrage</a:t>
            </a:r>
            <a:endParaRPr lang="en-GB" sz="2400" dirty="0"/>
          </a:p>
        </p:txBody>
      </p:sp>
      <p:pic>
        <p:nvPicPr>
          <p:cNvPr id="5" name="Picture 2" descr="Protocol negotiations">
            <a:hlinkClick r:id="rId4"/>
            <a:extLst>
              <a:ext uri="{FF2B5EF4-FFF2-40B4-BE49-F238E27FC236}">
                <a16:creationId xmlns:a16="http://schemas.microsoft.com/office/drawing/2014/main" id="{AA8DA2B0-D0B5-47E7-9446-177F1B402E6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8272" y="3785676"/>
            <a:ext cx="3362995" cy="20351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83683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17</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17</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smtClean="0">
                <a:ea typeface="ＭＳ Ｐゴシック" pitchFamily="34" charset="-128"/>
              </a:rPr>
              <a:t>Standardi </a:t>
            </a:r>
            <a:endParaRPr lang="en-GB" sz="3200"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CAE5D1B-C7CD-DD44-B0C3-576B01C85806}"/>
              </a:ext>
            </a:extLst>
          </p:cNvPr>
          <p:cNvSpPr/>
          <p:nvPr/>
        </p:nvSpPr>
        <p:spPr>
          <a:xfrm>
            <a:off x="88522" y="1120348"/>
            <a:ext cx="4572000" cy="4478149"/>
          </a:xfrm>
          <a:prstGeom prst="rect">
            <a:avLst/>
          </a:prstGeom>
        </p:spPr>
        <p:txBody>
          <a:bodyPr>
            <a:spAutoFit/>
          </a:bodyPr>
          <a:lstStyle/>
          <a:p>
            <a:pPr marL="342900" indent="-342900" algn="just">
              <a:buFont typeface="Wingdings" pitchFamily="2" charset="2"/>
              <a:buChar char="Ø"/>
            </a:pPr>
            <a:r>
              <a:rPr lang="en-GB" sz="1900" b="1" dirty="0"/>
              <a:t>BUDU</a:t>
            </a:r>
            <a:r>
              <a:rPr lang="sr-Latn-RS" sz="1900" b="1" dirty="0"/>
              <a:t>ĆI standardi međunarodne saradnje koji se odnose na visokotehnološki kriminal i e-dokaze</a:t>
            </a:r>
            <a:endParaRPr lang="en-GB" sz="1900" b="1" dirty="0"/>
          </a:p>
          <a:p>
            <a:pPr algn="just">
              <a:buNone/>
            </a:pPr>
            <a:endParaRPr lang="en-GB" sz="1900" dirty="0"/>
          </a:p>
          <a:p>
            <a:pPr marL="342900" indent="-342900" algn="just">
              <a:buFont typeface="Wingdings" pitchFamily="2" charset="2"/>
              <a:buChar char="ü"/>
            </a:pPr>
            <a:r>
              <a:rPr lang="sr-Latn-RS" sz="1900" b="1" dirty="0"/>
              <a:t>Konvencija SE o visokotehnološkom kriminalu; Drugi dodatni protokol, </a:t>
            </a:r>
            <a:r>
              <a:rPr lang="sr-Latn-RS" sz="1900" b="1" dirty="0">
                <a:solidFill>
                  <a:srgbClr val="FF0000"/>
                </a:solidFill>
              </a:rPr>
              <a:t>potencijalni</a:t>
            </a:r>
            <a:r>
              <a:rPr lang="sr-Latn-RS" sz="1900" b="1" dirty="0"/>
              <a:t> članovi </a:t>
            </a:r>
            <a:r>
              <a:rPr lang="en-GB" sz="1900" dirty="0" smtClean="0"/>
              <a:t>:</a:t>
            </a:r>
            <a:endParaRPr lang="en-GB" sz="1900" dirty="0"/>
          </a:p>
          <a:p>
            <a:pPr marL="342900" indent="-342900" algn="just">
              <a:buFont typeface="Arial" panose="020B0604020202020204" pitchFamily="34" charset="0"/>
              <a:buChar char="•"/>
            </a:pPr>
            <a:r>
              <a:rPr lang="sr-Latn-RS" sz="1900" i="1" dirty="0" smtClean="0"/>
              <a:t>Član</a:t>
            </a:r>
            <a:r>
              <a:rPr lang="en-GB" sz="1900" i="1" dirty="0" smtClean="0"/>
              <a:t> </a:t>
            </a:r>
            <a:r>
              <a:rPr lang="en-GB" sz="1900" i="1" dirty="0"/>
              <a:t>13 </a:t>
            </a:r>
            <a:r>
              <a:rPr lang="en-150" sz="1900" dirty="0" smtClean="0"/>
              <a:t>–</a:t>
            </a:r>
            <a:r>
              <a:rPr lang="en-GB" sz="1900" dirty="0" smtClean="0"/>
              <a:t> </a:t>
            </a:r>
            <a:r>
              <a:rPr lang="sr-Latn-RS" sz="1900" dirty="0" smtClean="0"/>
              <a:t>Uzajamna pomoć u kriznim situacijama</a:t>
            </a:r>
            <a:endParaRPr lang="en-GB" sz="1900" dirty="0"/>
          </a:p>
          <a:p>
            <a:pPr marL="342900" indent="-342900" algn="just">
              <a:buFont typeface="Arial" panose="020B0604020202020204" pitchFamily="34" charset="0"/>
              <a:buChar char="•"/>
            </a:pPr>
            <a:r>
              <a:rPr lang="sr-Latn-RS" sz="1900" i="1" dirty="0"/>
              <a:t>Član</a:t>
            </a:r>
            <a:r>
              <a:rPr lang="en-GB" sz="1900" i="1" dirty="0" smtClean="0"/>
              <a:t> </a:t>
            </a:r>
            <a:r>
              <a:rPr lang="en-GB" sz="1900" i="1" dirty="0"/>
              <a:t>14 </a:t>
            </a:r>
            <a:r>
              <a:rPr lang="en-150" sz="1900" dirty="0" smtClean="0"/>
              <a:t>–</a:t>
            </a:r>
            <a:r>
              <a:rPr lang="en-GB" sz="1900" dirty="0" smtClean="0"/>
              <a:t> </a:t>
            </a:r>
            <a:r>
              <a:rPr lang="sr-Latn-RS" sz="1900" dirty="0" smtClean="0"/>
              <a:t>Otkrivanje podataka o pretplatniku</a:t>
            </a:r>
            <a:endParaRPr lang="en-GB" sz="1900" dirty="0"/>
          </a:p>
          <a:p>
            <a:pPr marL="342900" indent="-342900" algn="just">
              <a:buFont typeface="Arial" panose="020B0604020202020204" pitchFamily="34" charset="0"/>
              <a:buChar char="•"/>
            </a:pPr>
            <a:r>
              <a:rPr lang="sr-Latn-RS" sz="1900" i="1" dirty="0"/>
              <a:t>Član</a:t>
            </a:r>
            <a:r>
              <a:rPr lang="en-GB" sz="1900" i="1" dirty="0" smtClean="0"/>
              <a:t> </a:t>
            </a:r>
            <a:r>
              <a:rPr lang="en-GB" sz="1900" i="1" dirty="0"/>
              <a:t>15 </a:t>
            </a:r>
            <a:r>
              <a:rPr lang="en-150" sz="1900" dirty="0" smtClean="0"/>
              <a:t>–</a:t>
            </a:r>
            <a:r>
              <a:rPr lang="en-GB" sz="1900" dirty="0" smtClean="0"/>
              <a:t> </a:t>
            </a:r>
            <a:r>
              <a:rPr lang="sr-Latn-RS" sz="1900" dirty="0" smtClean="0"/>
              <a:t>Izvršenje naredbe druge Strane za hitno predavanje podataka</a:t>
            </a:r>
            <a:endParaRPr lang="en-GB" sz="1900" dirty="0"/>
          </a:p>
        </p:txBody>
      </p:sp>
      <p:sp>
        <p:nvSpPr>
          <p:cNvPr id="5" name="Rectangle 4">
            <a:extLst>
              <a:ext uri="{FF2B5EF4-FFF2-40B4-BE49-F238E27FC236}">
                <a16:creationId xmlns:a16="http://schemas.microsoft.com/office/drawing/2014/main" id="{489FA2E9-6FAC-414D-8F4F-3A2DD5AFFF3D}"/>
              </a:ext>
            </a:extLst>
          </p:cNvPr>
          <p:cNvSpPr/>
          <p:nvPr/>
        </p:nvSpPr>
        <p:spPr>
          <a:xfrm>
            <a:off x="4507017" y="1120348"/>
            <a:ext cx="4572000" cy="1938992"/>
          </a:xfrm>
          <a:prstGeom prst="rect">
            <a:avLst/>
          </a:prstGeom>
        </p:spPr>
        <p:txBody>
          <a:bodyPr>
            <a:spAutoFit/>
          </a:bodyPr>
          <a:lstStyle/>
          <a:p>
            <a:pPr marL="342900" lvl="1" indent="-342900" algn="just">
              <a:buFont typeface="Arial" panose="020B0604020202020204" pitchFamily="34" charset="0"/>
              <a:buChar char="•"/>
            </a:pPr>
            <a:r>
              <a:rPr lang="sr-Latn-RS" sz="2000" i="1" dirty="0"/>
              <a:t>Član</a:t>
            </a:r>
            <a:r>
              <a:rPr lang="en-US" sz="2000" i="1" dirty="0" smtClean="0"/>
              <a:t> </a:t>
            </a:r>
            <a:r>
              <a:rPr lang="en-US" sz="2000" i="1" dirty="0"/>
              <a:t>16 </a:t>
            </a:r>
            <a:r>
              <a:rPr lang="en-150" sz="2000" dirty="0" smtClean="0"/>
              <a:t>–</a:t>
            </a:r>
            <a:r>
              <a:rPr lang="en-US" sz="2000" dirty="0" smtClean="0"/>
              <a:t> </a:t>
            </a:r>
            <a:r>
              <a:rPr lang="sr-Latn-RS" sz="2000" dirty="0" smtClean="0"/>
              <a:t>Hitno otkrivanje podataka u kriznoj situaciji</a:t>
            </a:r>
            <a:endParaRPr lang="en-GB" sz="2000" dirty="0">
              <a:solidFill>
                <a:srgbClr val="FF0000"/>
              </a:solidFill>
            </a:endParaRPr>
          </a:p>
          <a:p>
            <a:pPr marL="342900" lvl="1" indent="-342900" algn="just">
              <a:buFont typeface="Arial" panose="020B0604020202020204" pitchFamily="34" charset="0"/>
              <a:buChar char="•"/>
            </a:pPr>
            <a:r>
              <a:rPr lang="sr-Latn-RS" sz="2000" i="1" dirty="0"/>
              <a:t>Član</a:t>
            </a:r>
            <a:r>
              <a:rPr lang="en-GB" sz="2000" i="1" dirty="0" smtClean="0"/>
              <a:t> </a:t>
            </a:r>
            <a:r>
              <a:rPr lang="en-GB" sz="2000" i="1" dirty="0"/>
              <a:t>17 </a:t>
            </a:r>
            <a:r>
              <a:rPr lang="en-150" sz="2000" dirty="0" smtClean="0"/>
              <a:t>–</a:t>
            </a:r>
            <a:r>
              <a:rPr lang="en-GB" sz="2000" dirty="0" smtClean="0"/>
              <a:t> </a:t>
            </a:r>
            <a:r>
              <a:rPr lang="sr-Latn-RS" sz="2000" dirty="0" smtClean="0"/>
              <a:t>Pristup informacijama koje se odnose na registrovane internet domene</a:t>
            </a:r>
            <a:endParaRPr lang="en-GB" sz="2000" dirty="0"/>
          </a:p>
          <a:p>
            <a:pPr marL="342900" lvl="1" indent="-342900" algn="just">
              <a:buFont typeface="Arial" panose="020B0604020202020204" pitchFamily="34" charset="0"/>
              <a:buChar char="•"/>
            </a:pPr>
            <a:r>
              <a:rPr lang="sr-Latn-RS" sz="2000" i="1" dirty="0" smtClean="0"/>
              <a:t>Članovi </a:t>
            </a:r>
            <a:r>
              <a:rPr lang="en-GB" sz="2000" i="1" dirty="0" smtClean="0"/>
              <a:t>18-19</a:t>
            </a:r>
            <a:r>
              <a:rPr lang="en-GB" sz="2000" dirty="0" smtClean="0"/>
              <a:t> </a:t>
            </a:r>
            <a:r>
              <a:rPr lang="en-150" sz="2000" dirty="0" smtClean="0"/>
              <a:t>–</a:t>
            </a:r>
            <a:r>
              <a:rPr lang="en-GB" sz="2000" dirty="0" smtClean="0"/>
              <a:t> </a:t>
            </a:r>
            <a:r>
              <a:rPr lang="sr-Latn-RS" sz="2000" dirty="0" smtClean="0"/>
              <a:t>Konačne odredbe</a:t>
            </a:r>
            <a:endParaRPr lang="en-US" sz="2000" dirty="0"/>
          </a:p>
        </p:txBody>
      </p:sp>
      <p:pic>
        <p:nvPicPr>
          <p:cNvPr id="3074" name="Picture 2" descr="Protocol negotiations">
            <a:hlinkClick r:id="rId4"/>
            <a:extLst>
              <a:ext uri="{FF2B5EF4-FFF2-40B4-BE49-F238E27FC236}">
                <a16:creationId xmlns:a16="http://schemas.microsoft.com/office/drawing/2014/main" id="{7B53C061-D9A5-41BC-8A21-7CA9DF519EB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8272" y="3785676"/>
            <a:ext cx="3362995" cy="20351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6085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18</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18</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smtClean="0">
                <a:ea typeface="ＭＳ Ｐゴシック" pitchFamily="34" charset="-128"/>
              </a:rPr>
              <a:t>Standardi</a:t>
            </a:r>
            <a:endParaRPr lang="en-GB" sz="3200"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pic>
        <p:nvPicPr>
          <p:cNvPr id="6" name="Picture 5">
            <a:extLst>
              <a:ext uri="{FF2B5EF4-FFF2-40B4-BE49-F238E27FC236}">
                <a16:creationId xmlns:a16="http://schemas.microsoft.com/office/drawing/2014/main" id="{BAA7DDA5-F89B-CB44-922E-5F8384666617}"/>
              </a:ext>
            </a:extLst>
          </p:cNvPr>
          <p:cNvPicPr>
            <a:picLocks noChangeAspect="1"/>
          </p:cNvPicPr>
          <p:nvPr/>
        </p:nvPicPr>
        <p:blipFill>
          <a:blip r:embed="rId4"/>
          <a:stretch>
            <a:fillRect/>
          </a:stretch>
        </p:blipFill>
        <p:spPr>
          <a:xfrm>
            <a:off x="7255380" y="941875"/>
            <a:ext cx="1767076" cy="1767076"/>
          </a:xfrm>
          <a:prstGeom prst="rect">
            <a:avLst/>
          </a:prstGeom>
        </p:spPr>
      </p:pic>
      <p:graphicFrame>
        <p:nvGraphicFramePr>
          <p:cNvPr id="10" name="Diagram 9">
            <a:extLst>
              <a:ext uri="{FF2B5EF4-FFF2-40B4-BE49-F238E27FC236}">
                <a16:creationId xmlns:a16="http://schemas.microsoft.com/office/drawing/2014/main" id="{4AC94D61-C432-964B-BFBF-EB29D1BBB3DF}"/>
              </a:ext>
            </a:extLst>
          </p:cNvPr>
          <p:cNvGraphicFramePr/>
          <p:nvPr>
            <p:extLst>
              <p:ext uri="{D42A27DB-BD31-4B8C-83A1-F6EECF244321}">
                <p14:modId xmlns:p14="http://schemas.microsoft.com/office/powerpoint/2010/main" val="480886483"/>
              </p:ext>
            </p:extLst>
          </p:nvPr>
        </p:nvGraphicFramePr>
        <p:xfrm>
          <a:off x="177501" y="2346187"/>
          <a:ext cx="7166858"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2105587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19</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19</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r">
              <a:buFont typeface="Arial" charset="0"/>
              <a:buNone/>
              <a:defRPr/>
            </a:pPr>
            <a:r>
              <a:rPr lang="sr-Latn-RS" sz="3200" b="1" dirty="0" smtClean="0">
                <a:ea typeface="ＭＳ Ｐゴシック" pitchFamily="34" charset="-128"/>
              </a:rPr>
              <a:t>Standardi</a:t>
            </a:r>
            <a:endParaRPr lang="en-GB" sz="3200"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pic>
        <p:nvPicPr>
          <p:cNvPr id="11" name="Picture 10">
            <a:extLst>
              <a:ext uri="{FF2B5EF4-FFF2-40B4-BE49-F238E27FC236}">
                <a16:creationId xmlns:a16="http://schemas.microsoft.com/office/drawing/2014/main" id="{6C59456A-02DA-0F46-BF32-314184E697A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06029" y="2029522"/>
            <a:ext cx="3731941" cy="2798956"/>
          </a:xfrm>
          <a:prstGeom prst="rect">
            <a:avLst/>
          </a:prstGeom>
        </p:spPr>
      </p:pic>
    </p:spTree>
    <p:extLst>
      <p:ext uri="{BB962C8B-B14F-4D97-AF65-F5344CB8AC3E}">
        <p14:creationId xmlns:p14="http://schemas.microsoft.com/office/powerpoint/2010/main" val="6558554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2</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smtClean="0">
                <a:ea typeface="ＭＳ Ｐゴシック" pitchFamily="34" charset="-128"/>
              </a:rPr>
              <a:t>Program</a:t>
            </a:r>
            <a:endParaRPr lang="en-GB" sz="3200"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209522" y="1040990"/>
            <a:ext cx="3791244" cy="4401205"/>
          </a:xfrm>
          <a:prstGeom prst="rect">
            <a:avLst/>
          </a:prstGeom>
        </p:spPr>
        <p:txBody>
          <a:bodyPr wrap="square">
            <a:spAutoFit/>
          </a:bodyPr>
          <a:lstStyle/>
          <a:p>
            <a:pPr marL="342900" indent="-342900" eaLnBrk="1" hangingPunct="1">
              <a:buFont typeface="Wingdings" pitchFamily="2" charset="2"/>
              <a:buChar char="Ø"/>
            </a:pPr>
            <a:r>
              <a:rPr lang="sr-Latn-RS" sz="2000" b="1" dirty="0" smtClean="0"/>
              <a:t>Deo I</a:t>
            </a:r>
            <a:endParaRPr lang="en-GB" sz="2000" b="1" dirty="0"/>
          </a:p>
          <a:p>
            <a:pPr marL="342900" indent="-342900" algn="just" eaLnBrk="1" hangingPunct="1">
              <a:buFont typeface="Wingdings" pitchFamily="2" charset="2"/>
              <a:buChar char="ü"/>
            </a:pPr>
            <a:r>
              <a:rPr lang="en-GB" sz="2000" i="1" dirty="0" smtClean="0"/>
              <a:t>I</a:t>
            </a:r>
            <a:r>
              <a:rPr lang="sr-Latn-RS" sz="2000" i="1" dirty="0" smtClean="0"/>
              <a:t>nstrumenti međunarodne saradnje, standardi i kanali komunikacije</a:t>
            </a:r>
            <a:endParaRPr lang="en-GB" sz="2000" i="1" dirty="0"/>
          </a:p>
          <a:p>
            <a:pPr marL="0" indent="0" algn="just" eaLnBrk="1" hangingPunct="1">
              <a:buNone/>
            </a:pPr>
            <a:endParaRPr lang="en-GB" sz="2000" dirty="0"/>
          </a:p>
          <a:p>
            <a:pPr marL="342900" indent="-342900" algn="just" eaLnBrk="1" hangingPunct="1">
              <a:buFont typeface="Wingdings" pitchFamily="2" charset="2"/>
              <a:buChar char="Ø"/>
            </a:pPr>
            <a:r>
              <a:rPr lang="sr-Latn-RS" sz="2000" b="1" dirty="0" smtClean="0"/>
              <a:t>Deo II</a:t>
            </a:r>
            <a:endParaRPr lang="en-GB" sz="2000" b="1" dirty="0"/>
          </a:p>
          <a:p>
            <a:pPr marL="342900" indent="-342900" algn="just" eaLnBrk="1" hangingPunct="1">
              <a:buFont typeface="Wingdings" pitchFamily="2" charset="2"/>
              <a:buChar char="ü"/>
            </a:pPr>
            <a:r>
              <a:rPr lang="sr-Latn-RS" sz="2000" i="1" dirty="0" smtClean="0"/>
              <a:t>Uzajamna pravna pomoć</a:t>
            </a:r>
            <a:r>
              <a:rPr lang="en-GB" sz="2000" i="1" dirty="0" smtClean="0"/>
              <a:t> </a:t>
            </a:r>
            <a:r>
              <a:rPr lang="sr-Latn-RS" sz="2000" i="1" dirty="0" smtClean="0"/>
              <a:t>zakonski uslovi i razmatranja</a:t>
            </a:r>
            <a:endParaRPr lang="en-GB" sz="2000" i="1" dirty="0"/>
          </a:p>
          <a:p>
            <a:pPr marL="0" indent="0" algn="just" eaLnBrk="1" hangingPunct="1">
              <a:buNone/>
            </a:pPr>
            <a:endParaRPr lang="en-GB" sz="2000" dirty="0"/>
          </a:p>
          <a:p>
            <a:pPr marL="342900" indent="-342900" algn="just" eaLnBrk="1" hangingPunct="1">
              <a:buFont typeface="Wingdings" pitchFamily="2" charset="2"/>
              <a:buChar char="Ø"/>
            </a:pPr>
            <a:r>
              <a:rPr lang="sr-Latn-RS" sz="2000" b="1" dirty="0" smtClean="0"/>
              <a:t>Deo III</a:t>
            </a:r>
            <a:endParaRPr lang="en-GB" sz="2000" b="1" dirty="0"/>
          </a:p>
          <a:p>
            <a:pPr marL="342900" indent="-342900" algn="just">
              <a:buFont typeface="Wingdings" pitchFamily="2" charset="2"/>
              <a:buChar char="ü"/>
            </a:pPr>
            <a:r>
              <a:rPr lang="sr-Latn-RS" sz="2000" i="1" dirty="0" smtClean="0"/>
              <a:t>Procena SE u odnosu na odredbe o UPP i druge odredbe, preporuke i postojeće alate za podršku </a:t>
            </a:r>
            <a:endParaRPr lang="en-GB" sz="2000" i="1" dirty="0"/>
          </a:p>
        </p:txBody>
      </p:sp>
      <p:sp>
        <p:nvSpPr>
          <p:cNvPr id="6" name="Rectangle 5">
            <a:extLst>
              <a:ext uri="{FF2B5EF4-FFF2-40B4-BE49-F238E27FC236}">
                <a16:creationId xmlns:a16="http://schemas.microsoft.com/office/drawing/2014/main" id="{EA3FFC4F-A0C7-6241-A6A3-D4D1CB58E595}"/>
              </a:ext>
            </a:extLst>
          </p:cNvPr>
          <p:cNvSpPr/>
          <p:nvPr/>
        </p:nvSpPr>
        <p:spPr>
          <a:xfrm>
            <a:off x="5143236" y="1040990"/>
            <a:ext cx="4572000" cy="1107996"/>
          </a:xfrm>
          <a:prstGeom prst="rect">
            <a:avLst/>
          </a:prstGeom>
        </p:spPr>
        <p:txBody>
          <a:bodyPr>
            <a:spAutoFit/>
          </a:bodyPr>
          <a:lstStyle/>
          <a:p>
            <a:pPr marL="342900" indent="-342900" eaLnBrk="1" hangingPunct="1">
              <a:buFont typeface="Wingdings" pitchFamily="2" charset="2"/>
              <a:buChar char="Ø"/>
            </a:pPr>
            <a:r>
              <a:rPr lang="sr-Latn-RS" sz="2200" b="1" dirty="0" smtClean="0"/>
              <a:t>Deo IV</a:t>
            </a:r>
            <a:endParaRPr lang="en-GB" sz="2200" b="1" dirty="0"/>
          </a:p>
          <a:p>
            <a:pPr marL="342900" indent="-342900">
              <a:buFont typeface="Wingdings" pitchFamily="2" charset="2"/>
              <a:buChar char="ü"/>
            </a:pPr>
            <a:r>
              <a:rPr lang="sr-Latn-RS" sz="2200" i="1" dirty="0" smtClean="0"/>
              <a:t>Rezime</a:t>
            </a:r>
            <a:endParaRPr lang="en-GB" sz="2200" b="1" i="1" dirty="0"/>
          </a:p>
          <a:p>
            <a:pPr marL="0" indent="0" eaLnBrk="1" hangingPunct="1">
              <a:buNone/>
            </a:pPr>
            <a:endParaRPr lang="en-GB" sz="2200" dirty="0"/>
          </a:p>
        </p:txBody>
      </p:sp>
      <p:pic>
        <p:nvPicPr>
          <p:cNvPr id="8" name="Picture 7" descr="A picture containing keyboard&#10;&#10;Description automatically generated">
            <a:extLst>
              <a:ext uri="{FF2B5EF4-FFF2-40B4-BE49-F238E27FC236}">
                <a16:creationId xmlns:a16="http://schemas.microsoft.com/office/drawing/2014/main" id="{47367828-860C-43AF-B9C2-F107C1AD29F9}"/>
              </a:ext>
            </a:extLst>
          </p:cNvPr>
          <p:cNvPicPr>
            <a:picLocks noChangeAspect="1"/>
          </p:cNvPicPr>
          <p:nvPr/>
        </p:nvPicPr>
        <p:blipFill>
          <a:blip r:embed="rId4"/>
          <a:stretch>
            <a:fillRect/>
          </a:stretch>
        </p:blipFill>
        <p:spPr>
          <a:xfrm>
            <a:off x="5143236" y="2882043"/>
            <a:ext cx="3368933" cy="2241872"/>
          </a:xfrm>
          <a:prstGeom prst="rect">
            <a:avLst/>
          </a:prstGeom>
        </p:spPr>
      </p:pic>
    </p:spTree>
    <p:extLst>
      <p:ext uri="{BB962C8B-B14F-4D97-AF65-F5344CB8AC3E}">
        <p14:creationId xmlns:p14="http://schemas.microsoft.com/office/powerpoint/2010/main" val="22972558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20</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20</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smtClean="0">
                <a:ea typeface="ＭＳ Ｐゴシック" pitchFamily="34" charset="-128"/>
              </a:rPr>
              <a:t>Kanali komunikacije</a:t>
            </a:r>
            <a:endParaRPr lang="en-GB" sz="3200"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CAE5D1B-C7CD-DD44-B0C3-576B01C85806}"/>
              </a:ext>
            </a:extLst>
          </p:cNvPr>
          <p:cNvSpPr/>
          <p:nvPr/>
        </p:nvSpPr>
        <p:spPr>
          <a:xfrm>
            <a:off x="88522" y="1120348"/>
            <a:ext cx="4572000" cy="5509200"/>
          </a:xfrm>
          <a:prstGeom prst="rect">
            <a:avLst/>
          </a:prstGeom>
        </p:spPr>
        <p:txBody>
          <a:bodyPr>
            <a:spAutoFit/>
          </a:bodyPr>
          <a:lstStyle/>
          <a:p>
            <a:pPr marL="342900" lvl="1" indent="-342900">
              <a:buFont typeface="Wingdings" panose="05000000000000000000" pitchFamily="2" charset="2"/>
              <a:buChar char="Ø"/>
            </a:pPr>
            <a:r>
              <a:rPr lang="sr-Latn-RS" sz="2200" b="1" dirty="0" smtClean="0"/>
              <a:t>Kanali za uzajamnu pravnu pomoć</a:t>
            </a:r>
            <a:r>
              <a:rPr lang="en-GB" sz="2200" dirty="0" smtClean="0"/>
              <a:t>:</a:t>
            </a:r>
            <a:endParaRPr lang="en-GB" sz="2200" dirty="0"/>
          </a:p>
          <a:p>
            <a:pPr marL="0" lvl="1"/>
            <a:endParaRPr lang="en-GB" sz="2200" dirty="0"/>
          </a:p>
          <a:p>
            <a:pPr marL="342900" lvl="1" indent="-342900">
              <a:buFont typeface="Wingdings" panose="05000000000000000000" pitchFamily="2" charset="2"/>
              <a:buChar char="ü"/>
            </a:pPr>
            <a:r>
              <a:rPr lang="sr-Latn-RS" sz="2200" b="1" dirty="0" smtClean="0"/>
              <a:t>Direktno dostavljanje između pravosudnih organa</a:t>
            </a:r>
            <a:r>
              <a:rPr lang="en-GB" sz="2200" dirty="0" smtClean="0"/>
              <a:t>:</a:t>
            </a:r>
            <a:endParaRPr lang="en-GB" sz="2200" dirty="0"/>
          </a:p>
          <a:p>
            <a:pPr marL="0" lvl="1" indent="-342900">
              <a:buFont typeface="Wingdings" pitchFamily="2" charset="2"/>
              <a:buChar char="ü"/>
            </a:pPr>
            <a:endParaRPr lang="en-GB" sz="2200" dirty="0"/>
          </a:p>
          <a:p>
            <a:pPr marL="342900" lvl="1" indent="-342900" algn="just">
              <a:buFont typeface="Arial" panose="020B0604020202020204" pitchFamily="34" charset="0"/>
              <a:buChar char="•"/>
            </a:pPr>
            <a:r>
              <a:rPr lang="sr-Latn-RS" sz="2200" dirty="0" smtClean="0"/>
              <a:t>Uglavnom u državama članicama EU, opcija koja postoji i u Drugom protokolu uz Konvenciju iz 1959 (član 4), ali nije široko primenjena među stranama izvan EU; </a:t>
            </a:r>
            <a:endParaRPr lang="sr-Latn-RS" sz="2200" dirty="0"/>
          </a:p>
          <a:p>
            <a:pPr marL="342900" lvl="1" indent="-342900" algn="just">
              <a:buFont typeface="Arial" panose="020B0604020202020204" pitchFamily="34" charset="0"/>
              <a:buChar char="•"/>
            </a:pPr>
            <a:endParaRPr lang="en-GB" sz="2200" dirty="0"/>
          </a:p>
          <a:p>
            <a:pPr marL="342900" lvl="1" indent="-342900" algn="just">
              <a:buFont typeface="Arial" panose="020B0604020202020204" pitchFamily="34" charset="0"/>
              <a:buChar char="•"/>
            </a:pPr>
            <a:r>
              <a:rPr lang="sr-Latn-RS" sz="2200" dirty="0" smtClean="0"/>
              <a:t>Smatra se vrlo korisnim, jer se zahtevi dostavljaju direktno izvršnim organima;  </a:t>
            </a:r>
            <a:endParaRPr lang="en-GB" sz="2200" dirty="0"/>
          </a:p>
        </p:txBody>
      </p:sp>
      <p:sp>
        <p:nvSpPr>
          <p:cNvPr id="6" name="Rectangle 5">
            <a:extLst>
              <a:ext uri="{FF2B5EF4-FFF2-40B4-BE49-F238E27FC236}">
                <a16:creationId xmlns:a16="http://schemas.microsoft.com/office/drawing/2014/main" id="{581799B2-487B-EB49-9EBA-A92793CD9DF2}"/>
              </a:ext>
            </a:extLst>
          </p:cNvPr>
          <p:cNvSpPr/>
          <p:nvPr/>
        </p:nvSpPr>
        <p:spPr>
          <a:xfrm>
            <a:off x="4660522" y="1120348"/>
            <a:ext cx="4361934" cy="5170646"/>
          </a:xfrm>
          <a:prstGeom prst="rect">
            <a:avLst/>
          </a:prstGeom>
        </p:spPr>
        <p:txBody>
          <a:bodyPr wrap="square">
            <a:spAutoFit/>
          </a:bodyPr>
          <a:lstStyle/>
          <a:p>
            <a:pPr marL="342900" lvl="2" indent="-342900">
              <a:buFont typeface="Wingdings" pitchFamily="2" charset="2"/>
              <a:buChar char="ü"/>
            </a:pPr>
            <a:r>
              <a:rPr lang="sr-Latn-RS" sz="2200" b="1" dirty="0" smtClean="0"/>
              <a:t>Upućivanje između centralnih organa</a:t>
            </a:r>
            <a:r>
              <a:rPr lang="en-GB" sz="2200" dirty="0" smtClean="0"/>
              <a:t>:</a:t>
            </a:r>
            <a:endParaRPr lang="en-GB" sz="2200" dirty="0"/>
          </a:p>
          <a:p>
            <a:pPr marL="0" lvl="2"/>
            <a:endParaRPr lang="en-GB" sz="2200" dirty="0"/>
          </a:p>
          <a:p>
            <a:pPr marL="342900" lvl="3" indent="-342900" algn="just">
              <a:buFont typeface="Arial" panose="020B0604020202020204" pitchFamily="34" charset="0"/>
              <a:buChar char="•"/>
            </a:pPr>
            <a:r>
              <a:rPr lang="sr-Latn-RS" sz="2200" dirty="0" smtClean="0"/>
              <a:t>Saradnja se većinom odvija preko centralnih organa (tj. Ministarstva pravde); </a:t>
            </a:r>
            <a:endParaRPr lang="en-GB" sz="2200" dirty="0"/>
          </a:p>
          <a:p>
            <a:pPr marL="342900" lvl="3" indent="-342900" algn="just">
              <a:buFont typeface="Arial" panose="020B0604020202020204" pitchFamily="34" charset="0"/>
              <a:buChar char="•"/>
            </a:pPr>
            <a:r>
              <a:rPr lang="sr-Latn-RS" sz="2200" dirty="0" smtClean="0"/>
              <a:t>Smatra se dodatnim slojem u procesu gde zahtevi moraju biti upućeni izvršnom organu (ukoliko ga ne izvrši centralni organ); </a:t>
            </a:r>
            <a:endParaRPr lang="en-GB" sz="2200" dirty="0"/>
          </a:p>
          <a:p>
            <a:pPr marL="342900" lvl="3" indent="-342900" algn="just">
              <a:buFont typeface="Arial" panose="020B0604020202020204" pitchFamily="34" charset="0"/>
              <a:buChar char="•"/>
            </a:pPr>
            <a:r>
              <a:rPr lang="sr-Latn-RS" sz="2200" dirty="0" smtClean="0"/>
              <a:t>Efikasnost u konačnom ishodu zavisi od interne koordinacije između nacionalnih organa (centralnih i izvršnih). </a:t>
            </a:r>
            <a:endParaRPr lang="en-GB" sz="2200" dirty="0"/>
          </a:p>
        </p:txBody>
      </p:sp>
    </p:spTree>
    <p:extLst>
      <p:ext uri="{BB962C8B-B14F-4D97-AF65-F5344CB8AC3E}">
        <p14:creationId xmlns:p14="http://schemas.microsoft.com/office/powerpoint/2010/main" val="4708873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21</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21</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11549"/>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a:ea typeface="ＭＳ Ｐゴシック" pitchFamily="34" charset="-128"/>
              </a:rPr>
              <a:t>Kanali komunikacije</a:t>
            </a:r>
            <a:endParaRPr lang="en-GB" sz="3200"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CAE5D1B-C7CD-DD44-B0C3-576B01C85806}"/>
              </a:ext>
            </a:extLst>
          </p:cNvPr>
          <p:cNvSpPr/>
          <p:nvPr/>
        </p:nvSpPr>
        <p:spPr>
          <a:xfrm>
            <a:off x="88522" y="1120348"/>
            <a:ext cx="4572000" cy="4832092"/>
          </a:xfrm>
          <a:prstGeom prst="rect">
            <a:avLst/>
          </a:prstGeom>
        </p:spPr>
        <p:txBody>
          <a:bodyPr>
            <a:spAutoFit/>
          </a:bodyPr>
          <a:lstStyle/>
          <a:p>
            <a:pPr marL="342900" lvl="1" indent="-342900" algn="just">
              <a:buFont typeface="Wingdings" panose="05000000000000000000" pitchFamily="2" charset="2"/>
              <a:buChar char="Ø"/>
            </a:pPr>
            <a:r>
              <a:rPr lang="sr-Latn-RS" sz="2200" b="1" dirty="0" smtClean="0"/>
              <a:t>Kanali uzajamne pravne pomoći</a:t>
            </a:r>
            <a:r>
              <a:rPr lang="en-GB" sz="2200" dirty="0" smtClean="0"/>
              <a:t>:</a:t>
            </a:r>
            <a:endParaRPr lang="en-GB" sz="2200" dirty="0"/>
          </a:p>
          <a:p>
            <a:pPr marL="0" lvl="1" indent="-342900" algn="just">
              <a:buFont typeface="Wingdings" pitchFamily="2" charset="2"/>
              <a:buChar char="Ø"/>
            </a:pPr>
            <a:endParaRPr lang="en-GB" sz="2200" dirty="0"/>
          </a:p>
          <a:p>
            <a:pPr marL="0" lvl="1" indent="-342900" algn="just">
              <a:buFont typeface="Wingdings" pitchFamily="2" charset="2"/>
              <a:buChar char="ü"/>
            </a:pPr>
            <a:r>
              <a:rPr lang="sr-Latn-RS" sz="2200" b="1" dirty="0" smtClean="0"/>
              <a:t>Diplomatski kanali</a:t>
            </a:r>
            <a:r>
              <a:rPr lang="en-GB" sz="2200" dirty="0" smtClean="0"/>
              <a:t>:</a:t>
            </a:r>
            <a:endParaRPr lang="en-GB" sz="2200" dirty="0"/>
          </a:p>
          <a:p>
            <a:pPr marL="342900" lvl="1" indent="-342900" algn="just">
              <a:buFont typeface="Arial" panose="020B0604020202020204" pitchFamily="34" charset="0"/>
              <a:buChar char="•"/>
            </a:pPr>
            <a:r>
              <a:rPr lang="sr-Latn-RS" sz="2200" dirty="0" smtClean="0"/>
              <a:t>Manje se koriste od kada su uspostavljeni centralni organi, ali ih neke države upotrebljavaju i dalje; </a:t>
            </a:r>
            <a:endParaRPr lang="en-GB" sz="2200" dirty="0"/>
          </a:p>
          <a:p>
            <a:pPr marL="342900" lvl="1" indent="-342900" algn="just">
              <a:buFont typeface="Arial" panose="020B0604020202020204" pitchFamily="34" charset="0"/>
              <a:buChar char="•"/>
            </a:pPr>
            <a:r>
              <a:rPr lang="sr-Latn-RS" sz="2200" dirty="0" smtClean="0"/>
              <a:t>Na njih se može osloniti kada ne postoje aranžmani između Strana, a zamolnica je neophodna; </a:t>
            </a:r>
            <a:endParaRPr lang="en-GB" sz="2200" dirty="0"/>
          </a:p>
          <a:p>
            <a:pPr marL="342900" lvl="1" indent="-342900" algn="just">
              <a:buFont typeface="Arial" panose="020B0604020202020204" pitchFamily="34" charset="0"/>
              <a:buChar char="•"/>
            </a:pPr>
            <a:r>
              <a:rPr lang="sr-Latn-RS" sz="2200" dirty="0" smtClean="0"/>
              <a:t>Smatraju se nepodesnim, jer dodaju još jedan sloj u procesu. </a:t>
            </a:r>
            <a:endParaRPr lang="en-GB" sz="2200" dirty="0"/>
          </a:p>
        </p:txBody>
      </p:sp>
      <p:sp>
        <p:nvSpPr>
          <p:cNvPr id="5" name="Rectangle 4">
            <a:extLst>
              <a:ext uri="{FF2B5EF4-FFF2-40B4-BE49-F238E27FC236}">
                <a16:creationId xmlns:a16="http://schemas.microsoft.com/office/drawing/2014/main" id="{1EACF004-B2A6-D845-ACDC-43A94C95C364}"/>
              </a:ext>
            </a:extLst>
          </p:cNvPr>
          <p:cNvSpPr/>
          <p:nvPr/>
        </p:nvSpPr>
        <p:spPr>
          <a:xfrm>
            <a:off x="4838006" y="1116346"/>
            <a:ext cx="4184449" cy="5016758"/>
          </a:xfrm>
          <a:prstGeom prst="rect">
            <a:avLst/>
          </a:prstGeom>
        </p:spPr>
        <p:txBody>
          <a:bodyPr wrap="square">
            <a:spAutoFit/>
          </a:bodyPr>
          <a:lstStyle/>
          <a:p>
            <a:pPr marL="342900" lvl="2" indent="-342900">
              <a:buFont typeface="Wingdings" pitchFamily="2" charset="2"/>
              <a:buChar char="ü"/>
            </a:pPr>
            <a:r>
              <a:rPr lang="en-GB" sz="2000" b="1" dirty="0"/>
              <a:t>Interpol </a:t>
            </a:r>
            <a:r>
              <a:rPr lang="sr-Latn-RS" sz="2000" b="1" dirty="0" smtClean="0"/>
              <a:t>kao kanal komunikacije</a:t>
            </a:r>
            <a:r>
              <a:rPr lang="en-GB" sz="2000" dirty="0" smtClean="0"/>
              <a:t>:</a:t>
            </a:r>
            <a:endParaRPr lang="en-GB" sz="2000" dirty="0"/>
          </a:p>
          <a:p>
            <a:pPr marL="342900" lvl="2" indent="-342900" algn="just">
              <a:buFont typeface="Arial" panose="020B0604020202020204" pitchFamily="34" charset="0"/>
              <a:buChar char="•"/>
            </a:pPr>
            <a:r>
              <a:rPr lang="sr-Latn-RS" sz="2000" dirty="0" smtClean="0"/>
              <a:t>Uveden Konvencijom SE iz 1</a:t>
            </a:r>
            <a:r>
              <a:rPr lang="en-GB" sz="2000" dirty="0" smtClean="0"/>
              <a:t>959</a:t>
            </a:r>
            <a:r>
              <a:rPr lang="sr-Latn-RS" sz="2000" dirty="0" smtClean="0"/>
              <a:t>. za hitne zahteve; prednost je brzina.</a:t>
            </a:r>
            <a:endParaRPr lang="sr-Latn-RS" sz="2000" dirty="0"/>
          </a:p>
          <a:p>
            <a:pPr marL="342900" lvl="2" indent="-342900" algn="just">
              <a:buFont typeface="Arial" panose="020B0604020202020204" pitchFamily="34" charset="0"/>
              <a:buChar char="•"/>
            </a:pPr>
            <a:endParaRPr lang="en-GB" sz="2000" dirty="0"/>
          </a:p>
          <a:p>
            <a:pPr marL="342900" lvl="2" indent="-342900" algn="just">
              <a:buFont typeface="Wingdings" pitchFamily="2" charset="2"/>
              <a:buChar char="ü"/>
            </a:pPr>
            <a:r>
              <a:rPr lang="sr-Latn-RS" sz="2000" b="1" dirty="0" smtClean="0"/>
              <a:t>Brza sredstva komunikacije</a:t>
            </a:r>
            <a:endParaRPr lang="en-GB" sz="2000" b="1" dirty="0"/>
          </a:p>
          <a:p>
            <a:pPr marL="342900" lvl="2" indent="-342900" algn="just">
              <a:buFont typeface="Arial" panose="020B0604020202020204" pitchFamily="34" charset="0"/>
              <a:buChar char="•"/>
            </a:pPr>
            <a:r>
              <a:rPr lang="sr-Latn-RS" sz="2000" dirty="0" smtClean="0"/>
              <a:t>Instrumenti </a:t>
            </a:r>
            <a:r>
              <a:rPr lang="en-GB" sz="2000" dirty="0" smtClean="0"/>
              <a:t>EU</a:t>
            </a:r>
            <a:r>
              <a:rPr lang="en-GB" sz="2000" dirty="0"/>
              <a:t>, </a:t>
            </a:r>
            <a:r>
              <a:rPr lang="sr-Latn-RS" sz="2000" dirty="0" smtClean="0"/>
              <a:t>SE</a:t>
            </a:r>
            <a:r>
              <a:rPr lang="en-GB" sz="2000" dirty="0" smtClean="0"/>
              <a:t> </a:t>
            </a:r>
            <a:r>
              <a:rPr lang="en-GB" sz="2000" dirty="0"/>
              <a:t>and UN </a:t>
            </a:r>
            <a:r>
              <a:rPr lang="sr-Latn-RS" sz="2000" dirty="0" smtClean="0"/>
              <a:t>dopuštaju upućivanje zahteva elektronskim putem; </a:t>
            </a:r>
            <a:endParaRPr lang="en-GB" sz="2000" dirty="0"/>
          </a:p>
          <a:p>
            <a:pPr marL="342900" lvl="2" indent="-342900" algn="just">
              <a:buFont typeface="Arial" panose="020B0604020202020204" pitchFamily="34" charset="0"/>
              <a:buChar char="•"/>
            </a:pPr>
            <a:r>
              <a:rPr lang="sr-Latn-RS" sz="2000" dirty="0" smtClean="0"/>
              <a:t>Brzina je prednost, ali potreban je bezbedan kanal; </a:t>
            </a:r>
            <a:endParaRPr lang="en-GB" sz="2000" dirty="0"/>
          </a:p>
          <a:p>
            <a:pPr marL="342900" lvl="2" indent="-342900" algn="just">
              <a:buFont typeface="Arial" panose="020B0604020202020204" pitchFamily="34" charset="0"/>
              <a:buChar char="•"/>
            </a:pPr>
            <a:r>
              <a:rPr lang="sr-Latn-RS" sz="2000" dirty="0" smtClean="0"/>
              <a:t>Instrumenti </a:t>
            </a:r>
            <a:r>
              <a:rPr lang="en-GB" sz="2000" dirty="0" smtClean="0"/>
              <a:t>UN </a:t>
            </a:r>
            <a:r>
              <a:rPr lang="sr-Latn-RS" sz="2000" dirty="0" smtClean="0"/>
              <a:t>dozvoljavaju usmeni zahtev, pod uslovom da se on bez odlaganja potvrdi pismenim putem. </a:t>
            </a:r>
            <a:endParaRPr lang="en-GB" sz="2000" dirty="0"/>
          </a:p>
        </p:txBody>
      </p:sp>
    </p:spTree>
    <p:extLst>
      <p:ext uri="{BB962C8B-B14F-4D97-AF65-F5344CB8AC3E}">
        <p14:creationId xmlns:p14="http://schemas.microsoft.com/office/powerpoint/2010/main" val="36231668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22</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22</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a:ea typeface="ＭＳ Ｐゴシック" pitchFamily="34" charset="-128"/>
              </a:rPr>
              <a:t>Kanali komunikacije</a:t>
            </a:r>
            <a:endParaRPr lang="en-GB" sz="3200"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CAE5D1B-C7CD-DD44-B0C3-576B01C85806}"/>
              </a:ext>
            </a:extLst>
          </p:cNvPr>
          <p:cNvSpPr/>
          <p:nvPr/>
        </p:nvSpPr>
        <p:spPr>
          <a:xfrm>
            <a:off x="88522" y="1120348"/>
            <a:ext cx="4572000" cy="5170646"/>
          </a:xfrm>
          <a:prstGeom prst="rect">
            <a:avLst/>
          </a:prstGeom>
        </p:spPr>
        <p:txBody>
          <a:bodyPr>
            <a:spAutoFit/>
          </a:bodyPr>
          <a:lstStyle/>
          <a:p>
            <a:pPr marL="342900" lvl="1" indent="-342900">
              <a:buFont typeface="Wingdings" panose="05000000000000000000" pitchFamily="2" charset="2"/>
              <a:buChar char="Ø"/>
            </a:pPr>
            <a:r>
              <a:rPr lang="sr-Latn-RS" sz="2200" b="1" dirty="0" smtClean="0"/>
              <a:t>Kanali uzajamne pravne pomoći</a:t>
            </a:r>
            <a:r>
              <a:rPr lang="en-GB" sz="2200" dirty="0" smtClean="0"/>
              <a:t>:</a:t>
            </a:r>
            <a:endParaRPr lang="sr-Latn-RS" sz="2200" dirty="0"/>
          </a:p>
          <a:p>
            <a:pPr marL="342900" lvl="1" indent="-342900">
              <a:buFont typeface="Wingdings" panose="05000000000000000000" pitchFamily="2" charset="2"/>
              <a:buChar char="Ø"/>
            </a:pPr>
            <a:endParaRPr lang="sr-Latn-RS" sz="2200" b="1" dirty="0"/>
          </a:p>
          <a:p>
            <a:pPr marL="342900" lvl="1" indent="-342900">
              <a:buFont typeface="Wingdings" panose="05000000000000000000" pitchFamily="2" charset="2"/>
              <a:buChar char="Ø"/>
            </a:pPr>
            <a:r>
              <a:rPr lang="sr-Latn-RS" sz="2200" b="1" dirty="0" smtClean="0"/>
              <a:t>Kanali koji podržavaju razmenu neposrednih/slučajnih informacija u okviru UPP:</a:t>
            </a:r>
            <a:endParaRPr lang="sr-Latn-RS" sz="2200" b="1" dirty="0"/>
          </a:p>
          <a:p>
            <a:pPr marL="0" lvl="2"/>
            <a:endParaRPr lang="en-GB" sz="2200" dirty="0"/>
          </a:p>
          <a:p>
            <a:pPr marL="342900" lvl="2" indent="-342900" algn="just">
              <a:buFont typeface="Arial" panose="020B0604020202020204" pitchFamily="34" charset="0"/>
              <a:buChar char="•"/>
            </a:pPr>
            <a:r>
              <a:rPr lang="sr-Latn-RS" sz="2200" dirty="0" smtClean="0"/>
              <a:t>Član 11</a:t>
            </a:r>
            <a:r>
              <a:rPr lang="en-GB" sz="2200" dirty="0" smtClean="0"/>
              <a:t> </a:t>
            </a:r>
            <a:r>
              <a:rPr lang="sr-Latn-RS" sz="2200" dirty="0" smtClean="0"/>
              <a:t>Drugog dodatnog protokola uz Konvenciju iz 1</a:t>
            </a:r>
            <a:r>
              <a:rPr lang="en-GB" sz="2200" dirty="0" smtClean="0"/>
              <a:t>959</a:t>
            </a:r>
            <a:r>
              <a:rPr lang="sr-Latn-RS" sz="2200" dirty="0" smtClean="0"/>
              <a:t>.</a:t>
            </a:r>
            <a:endParaRPr lang="en-GB" sz="2200" dirty="0"/>
          </a:p>
          <a:p>
            <a:pPr marL="342900" lvl="2" indent="-342900" algn="just">
              <a:buFont typeface="Arial" panose="020B0604020202020204" pitchFamily="34" charset="0"/>
              <a:buChar char="•"/>
            </a:pPr>
            <a:r>
              <a:rPr lang="sr-Latn-RS" sz="2200" dirty="0" smtClean="0"/>
              <a:t>Članovi </a:t>
            </a:r>
            <a:r>
              <a:rPr lang="en-GB" sz="2200" dirty="0" smtClean="0"/>
              <a:t>26</a:t>
            </a:r>
            <a:r>
              <a:rPr lang="sr-Latn-RS" sz="2200" dirty="0" smtClean="0"/>
              <a:t>.</a:t>
            </a:r>
            <a:r>
              <a:rPr lang="en-GB" sz="2200" dirty="0" smtClean="0"/>
              <a:t> </a:t>
            </a:r>
            <a:r>
              <a:rPr lang="sr-Latn-RS" sz="2200" dirty="0" smtClean="0"/>
              <a:t>i </a:t>
            </a:r>
            <a:r>
              <a:rPr lang="en-GB" sz="2200" dirty="0" smtClean="0"/>
              <a:t>35</a:t>
            </a:r>
            <a:r>
              <a:rPr lang="sr-Latn-RS" sz="2200" dirty="0" smtClean="0"/>
              <a:t>.</a:t>
            </a:r>
            <a:r>
              <a:rPr lang="en-GB" sz="2200" dirty="0" smtClean="0"/>
              <a:t> </a:t>
            </a:r>
            <a:r>
              <a:rPr lang="sr-Latn-RS" sz="2200" dirty="0" smtClean="0"/>
              <a:t>Konvencije SE o visokotehnološkom kriminalu; </a:t>
            </a:r>
            <a:endParaRPr lang="en-GB" sz="2200" dirty="0"/>
          </a:p>
          <a:p>
            <a:pPr marL="342900" lvl="2" indent="-342900" algn="just">
              <a:buFont typeface="Arial" panose="020B0604020202020204" pitchFamily="34" charset="0"/>
              <a:buChar char="•"/>
            </a:pPr>
            <a:r>
              <a:rPr lang="sr-Latn-RS" sz="2200" dirty="0" smtClean="0"/>
              <a:t>Različite mreže </a:t>
            </a:r>
            <a:r>
              <a:rPr lang="en-GB" sz="2200" dirty="0" smtClean="0"/>
              <a:t>24/7</a:t>
            </a:r>
            <a:r>
              <a:rPr lang="sr-Latn-RS" sz="2200" dirty="0" smtClean="0"/>
              <a:t>; </a:t>
            </a:r>
            <a:endParaRPr lang="en-GB" sz="2200" dirty="0"/>
          </a:p>
          <a:p>
            <a:pPr marL="342900" lvl="2" indent="-342900" algn="just">
              <a:buFont typeface="Arial" panose="020B0604020202020204" pitchFamily="34" charset="0"/>
              <a:buChar char="•"/>
            </a:pPr>
            <a:r>
              <a:rPr lang="sr-Latn-RS" sz="2200" dirty="0" smtClean="0"/>
              <a:t>Operativna saradnja između policija.</a:t>
            </a:r>
            <a:r>
              <a:rPr lang="en-GB" sz="2200" dirty="0" smtClean="0"/>
              <a:t>                                </a:t>
            </a:r>
            <a:endParaRPr lang="en-GB" sz="2200" dirty="0"/>
          </a:p>
        </p:txBody>
      </p:sp>
      <p:sp>
        <p:nvSpPr>
          <p:cNvPr id="8" name="Rectangle 7">
            <a:extLst>
              <a:ext uri="{FF2B5EF4-FFF2-40B4-BE49-F238E27FC236}">
                <a16:creationId xmlns:a16="http://schemas.microsoft.com/office/drawing/2014/main" id="{6341669B-9096-8040-AECD-5681DBB477E7}"/>
              </a:ext>
            </a:extLst>
          </p:cNvPr>
          <p:cNvSpPr/>
          <p:nvPr/>
        </p:nvSpPr>
        <p:spPr>
          <a:xfrm>
            <a:off x="4693773" y="1151438"/>
            <a:ext cx="4328683" cy="5324535"/>
          </a:xfrm>
          <a:prstGeom prst="rect">
            <a:avLst/>
          </a:prstGeom>
        </p:spPr>
        <p:txBody>
          <a:bodyPr wrap="square">
            <a:spAutoFit/>
          </a:bodyPr>
          <a:lstStyle/>
          <a:p>
            <a:pPr marL="342900" lvl="1" indent="-342900" algn="just">
              <a:buFont typeface="Wingdings" pitchFamily="2" charset="2"/>
              <a:buChar char="ü"/>
            </a:pPr>
            <a:r>
              <a:rPr lang="sr-Latn-RS" sz="2000" b="1" dirty="0" smtClean="0"/>
              <a:t>Kanali koji podržavaju razmenu dobre prakse u oblasti visokotehnološkog kriminala i pribavljanja e-dokaza</a:t>
            </a:r>
            <a:r>
              <a:rPr lang="en-GB" sz="2000" dirty="0" smtClean="0"/>
              <a:t>:</a:t>
            </a:r>
            <a:endParaRPr lang="sr-Latn-RS" sz="2000" dirty="0"/>
          </a:p>
          <a:p>
            <a:pPr marL="342900" lvl="1" indent="-342900" algn="just">
              <a:buFont typeface="Wingdings" pitchFamily="2" charset="2"/>
              <a:buChar char="ü"/>
            </a:pPr>
            <a:endParaRPr lang="en-GB" sz="2000" dirty="0"/>
          </a:p>
          <a:p>
            <a:pPr marL="342900" lvl="1" indent="-342900" algn="just">
              <a:buFont typeface="Arial" panose="020B0604020202020204" pitchFamily="34" charset="0"/>
              <a:buChar char="•"/>
            </a:pPr>
            <a:r>
              <a:rPr lang="sr-Latn-RS" sz="2000" dirty="0"/>
              <a:t>Evropska pravosudna mreža za visokotehnološki </a:t>
            </a:r>
            <a:r>
              <a:rPr lang="sr-Latn-RS" sz="2000" dirty="0" smtClean="0"/>
              <a:t>kriminal (EJCN), sa sedištem u Evrodžastu (Eurojust), ali nije ograničena na EU;</a:t>
            </a:r>
            <a:endParaRPr lang="sr-Latn-RS" sz="2000" dirty="0"/>
          </a:p>
          <a:p>
            <a:pPr marL="342900" lvl="1" indent="-342900" algn="just">
              <a:buFont typeface="Arial" panose="020B0604020202020204" pitchFamily="34" charset="0"/>
              <a:buChar char="•"/>
            </a:pPr>
            <a:endParaRPr lang="en-GB" sz="2000" b="1" dirty="0"/>
          </a:p>
          <a:p>
            <a:pPr marL="342900" lvl="2" indent="-342900" algn="just">
              <a:buFont typeface="Arial" panose="020B0604020202020204" pitchFamily="34" charset="0"/>
              <a:buChar char="•"/>
            </a:pPr>
            <a:r>
              <a:rPr lang="en-GB" sz="2000" dirty="0" smtClean="0"/>
              <a:t>GPEN (</a:t>
            </a:r>
            <a:r>
              <a:rPr lang="sr-Latn-RS" sz="2000" dirty="0" smtClean="0"/>
              <a:t> mreža pod okriljem Međunarodne asocijacije tužilaca); </a:t>
            </a:r>
          </a:p>
          <a:p>
            <a:pPr marL="0" lvl="2" algn="just"/>
            <a:endParaRPr lang="en-GB" sz="2000" dirty="0"/>
          </a:p>
          <a:p>
            <a:pPr marL="342900" lvl="2" indent="-342900" algn="just">
              <a:buFont typeface="Wingdings" pitchFamily="2" charset="2"/>
              <a:buChar char="ü"/>
            </a:pPr>
            <a:r>
              <a:rPr lang="sr-Latn-RS" sz="2000" b="1" dirty="0" smtClean="0"/>
              <a:t>Drugi kanali</a:t>
            </a:r>
            <a:r>
              <a:rPr lang="en-GB" sz="2000" dirty="0" smtClean="0"/>
              <a:t>:</a:t>
            </a:r>
            <a:endParaRPr lang="en-GB" sz="2000" dirty="0"/>
          </a:p>
          <a:p>
            <a:pPr marL="342900" lvl="2" indent="-342900" algn="just">
              <a:buFont typeface="Arial" panose="020B0604020202020204" pitchFamily="34" charset="0"/>
              <a:buChar char="•"/>
            </a:pPr>
            <a:r>
              <a:rPr lang="sr-Latn-RS" sz="2000" dirty="0" smtClean="0"/>
              <a:t>Zajednički istražni timovi</a:t>
            </a:r>
            <a:endParaRPr lang="en-GB" sz="2000" dirty="0"/>
          </a:p>
        </p:txBody>
      </p:sp>
    </p:spTree>
    <p:extLst>
      <p:ext uri="{BB962C8B-B14F-4D97-AF65-F5344CB8AC3E}">
        <p14:creationId xmlns:p14="http://schemas.microsoft.com/office/powerpoint/2010/main" val="11752000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23</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23</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a:ea typeface="ＭＳ Ｐゴシック" pitchFamily="34" charset="-128"/>
              </a:rPr>
              <a:t>Kanali komunikacije</a:t>
            </a:r>
            <a:endParaRPr lang="en-GB" sz="3200"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pic>
        <p:nvPicPr>
          <p:cNvPr id="11" name="Picture 10">
            <a:extLst>
              <a:ext uri="{FF2B5EF4-FFF2-40B4-BE49-F238E27FC236}">
                <a16:creationId xmlns:a16="http://schemas.microsoft.com/office/drawing/2014/main" id="{6C59456A-02DA-0F46-BF32-314184E697A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06029" y="2029522"/>
            <a:ext cx="3731941" cy="2798956"/>
          </a:xfrm>
          <a:prstGeom prst="rect">
            <a:avLst/>
          </a:prstGeom>
        </p:spPr>
      </p:pic>
    </p:spTree>
    <p:extLst>
      <p:ext uri="{BB962C8B-B14F-4D97-AF65-F5344CB8AC3E}">
        <p14:creationId xmlns:p14="http://schemas.microsoft.com/office/powerpoint/2010/main" val="37600847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24</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24</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r">
              <a:buFont typeface="Arial" charset="0"/>
              <a:buNone/>
              <a:defRPr/>
            </a:pPr>
            <a:r>
              <a:rPr lang="sr-Latn-RS" sz="3200" b="1" dirty="0" smtClean="0">
                <a:solidFill>
                  <a:schemeClr val="bg1"/>
                </a:solidFill>
              </a:rPr>
              <a:t>Uzajamna pravna pomoć</a:t>
            </a:r>
          </a:p>
          <a:p>
            <a:pPr marL="0" indent="0" algn="r">
              <a:buFont typeface="Arial" charset="0"/>
              <a:buNone/>
              <a:defRPr/>
            </a:pPr>
            <a:r>
              <a:rPr lang="sr-Latn-RS" sz="3200" b="1" dirty="0" smtClean="0">
                <a:solidFill>
                  <a:schemeClr val="bg1"/>
                </a:solidFill>
              </a:rPr>
              <a:t>Postupci i praksa</a:t>
            </a:r>
            <a:endParaRPr lang="en-GB" sz="3200" dirty="0"/>
          </a:p>
        </p:txBody>
      </p:sp>
      <p:pic>
        <p:nvPicPr>
          <p:cNvPr id="1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309489" y="2496437"/>
            <a:ext cx="8525021" cy="1865126"/>
          </a:xfrm>
          <a:prstGeom prst="rect">
            <a:avLst/>
          </a:prstGeom>
        </p:spPr>
        <p:txBody>
          <a:bodyPr wrap="square">
            <a:spAutoFit/>
          </a:bodyPr>
          <a:lstStyle/>
          <a:p>
            <a:pPr algn="ctr" eaLnBrk="1" hangingPunct="1">
              <a:lnSpc>
                <a:spcPct val="80000"/>
              </a:lnSpc>
            </a:pPr>
            <a:r>
              <a:rPr lang="sr-Latn-RS" sz="3200" b="1" dirty="0" smtClean="0">
                <a:ea typeface="ＭＳ Ｐゴシック" charset="0"/>
                <a:cs typeface="ＭＳ Ｐゴシック" charset="0"/>
              </a:rPr>
              <a:t>Deo II</a:t>
            </a:r>
            <a:endParaRPr lang="en-GB" sz="3200" b="1" dirty="0">
              <a:ea typeface="ＭＳ Ｐゴシック" charset="0"/>
              <a:cs typeface="ＭＳ Ｐゴシック" charset="0"/>
            </a:endParaRPr>
          </a:p>
          <a:p>
            <a:pPr algn="ctr" eaLnBrk="1" hangingPunct="1">
              <a:lnSpc>
                <a:spcPct val="80000"/>
              </a:lnSpc>
            </a:pPr>
            <a:endParaRPr lang="en-GB" sz="3200" b="1" dirty="0">
              <a:ea typeface="ＭＳ Ｐゴシック" charset="0"/>
            </a:endParaRPr>
          </a:p>
          <a:p>
            <a:pPr algn="ctr" eaLnBrk="1" hangingPunct="1"/>
            <a:r>
              <a:rPr lang="sr-Latn-RS" sz="3200" b="1" dirty="0" smtClean="0"/>
              <a:t>Uzajamna pravna pomoć, zakonski uslovi i razmatranja</a:t>
            </a:r>
            <a:endParaRPr lang="en-GB" sz="3200" b="1" dirty="0"/>
          </a:p>
        </p:txBody>
      </p:sp>
    </p:spTree>
    <p:extLst>
      <p:ext uri="{BB962C8B-B14F-4D97-AF65-F5344CB8AC3E}">
        <p14:creationId xmlns:p14="http://schemas.microsoft.com/office/powerpoint/2010/main" val="41676915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25</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25</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121544" y="-38178"/>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smtClean="0">
                <a:ea typeface="ＭＳ Ｐゴシック" pitchFamily="34" charset="-128"/>
              </a:rPr>
              <a:t>Zakonski uslovi</a:t>
            </a:r>
            <a:endParaRPr lang="en-GB" sz="3200"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CAE5D1B-C7CD-DD44-B0C3-576B01C85806}"/>
              </a:ext>
            </a:extLst>
          </p:cNvPr>
          <p:cNvSpPr/>
          <p:nvPr/>
        </p:nvSpPr>
        <p:spPr>
          <a:xfrm>
            <a:off x="88522" y="799825"/>
            <a:ext cx="4572000" cy="4770537"/>
          </a:xfrm>
          <a:prstGeom prst="rect">
            <a:avLst/>
          </a:prstGeom>
        </p:spPr>
        <p:txBody>
          <a:bodyPr>
            <a:spAutoFit/>
          </a:bodyPr>
          <a:lstStyle/>
          <a:p>
            <a:pPr marL="0" lvl="1" indent="-342900" algn="just">
              <a:buFont typeface="Wingdings" pitchFamily="2" charset="2"/>
              <a:buChar char="Ø"/>
            </a:pPr>
            <a:r>
              <a:rPr lang="sr-Latn-RS" sz="1900" b="1" dirty="0" smtClean="0"/>
              <a:t>Forma zahteva</a:t>
            </a:r>
            <a:r>
              <a:rPr lang="en-GB" sz="1900" dirty="0" smtClean="0"/>
              <a:t>:</a:t>
            </a:r>
            <a:endParaRPr lang="en-GB" sz="1900" dirty="0"/>
          </a:p>
          <a:p>
            <a:pPr marL="0" lvl="1" indent="-342900" algn="just">
              <a:buFont typeface="Wingdings" pitchFamily="2" charset="2"/>
              <a:buChar char="Ø"/>
            </a:pPr>
            <a:endParaRPr lang="en-GB" sz="1900" i="1" dirty="0"/>
          </a:p>
          <a:p>
            <a:pPr marL="342900" lvl="1" indent="-342900" algn="just">
              <a:buFont typeface="Wingdings" pitchFamily="2" charset="2"/>
              <a:buChar char="ü"/>
            </a:pPr>
            <a:r>
              <a:rPr lang="sr-Latn-RS" sz="1900" i="1" dirty="0" smtClean="0"/>
              <a:t>Zahtev za uzajamnu pravnu pomoć predstavlja mandat koji jedna država daje drugoj kako bi sprovela određene istražne i/ili druge pravosudne radnje u njeno ime; </a:t>
            </a:r>
            <a:endParaRPr lang="en-GB" sz="1900" i="1" dirty="0"/>
          </a:p>
          <a:p>
            <a:pPr marL="342900" lvl="1" indent="-342900" algn="just">
              <a:buFont typeface="Arial" panose="020B0604020202020204" pitchFamily="34" charset="0"/>
              <a:buChar char="•"/>
            </a:pPr>
            <a:r>
              <a:rPr lang="sr-Latn-RS" sz="1900" dirty="0" smtClean="0"/>
              <a:t>Konsenzus između instrumenata razmotrenih u Delu I (SE, EU, UN) jeste da se zahtev za UPP mora uputiti pismenim putem; </a:t>
            </a:r>
          </a:p>
          <a:p>
            <a:pPr marL="342900" lvl="1" indent="-342900" algn="just">
              <a:buFont typeface="Arial" panose="020B0604020202020204" pitchFamily="34" charset="0"/>
              <a:buChar char="•"/>
            </a:pPr>
            <a:r>
              <a:rPr lang="sr-Latn-RS" sz="1900" dirty="0" smtClean="0"/>
              <a:t>Proširen instrumentima EU i članom </a:t>
            </a:r>
            <a:r>
              <a:rPr lang="en-GB" sz="1900" dirty="0" smtClean="0"/>
              <a:t> </a:t>
            </a:r>
            <a:r>
              <a:rPr lang="sr-Latn-RS" sz="1900" dirty="0" smtClean="0"/>
              <a:t>4. stavom 9. Drugog protokola uz Konvenciju SE iz 1959. godine tako da </a:t>
            </a:r>
            <a:r>
              <a:rPr lang="sr-Latn-RS" sz="1900" b="1" dirty="0" smtClean="0"/>
              <a:t>uključi zahteve upućene bilo kojim putem, uz pismeni prepis. </a:t>
            </a:r>
            <a:endParaRPr lang="en-GB" sz="1900" dirty="0"/>
          </a:p>
        </p:txBody>
      </p:sp>
      <p:sp>
        <p:nvSpPr>
          <p:cNvPr id="8" name="Rectangle 7">
            <a:extLst>
              <a:ext uri="{FF2B5EF4-FFF2-40B4-BE49-F238E27FC236}">
                <a16:creationId xmlns:a16="http://schemas.microsoft.com/office/drawing/2014/main" id="{6341669B-9096-8040-AECD-5681DBB477E7}"/>
              </a:ext>
            </a:extLst>
          </p:cNvPr>
          <p:cNvSpPr/>
          <p:nvPr/>
        </p:nvSpPr>
        <p:spPr>
          <a:xfrm>
            <a:off x="4716601" y="1504013"/>
            <a:ext cx="4343750" cy="3816429"/>
          </a:xfrm>
          <a:prstGeom prst="rect">
            <a:avLst/>
          </a:prstGeom>
        </p:spPr>
        <p:txBody>
          <a:bodyPr wrap="square">
            <a:spAutoFit/>
          </a:bodyPr>
          <a:lstStyle/>
          <a:p>
            <a:pPr marL="342900" lvl="3" indent="-342900" algn="just">
              <a:buFont typeface="Arial" panose="020B0604020202020204" pitchFamily="34" charset="0"/>
              <a:buChar char="•"/>
            </a:pPr>
            <a:r>
              <a:rPr lang="sr-Latn-RS" sz="2200" dirty="0" smtClean="0"/>
              <a:t>Izuzetno, zahtevi za UPP</a:t>
            </a:r>
            <a:r>
              <a:rPr lang="en-GB" sz="2200" dirty="0" smtClean="0"/>
              <a:t> ( </a:t>
            </a:r>
            <a:r>
              <a:rPr lang="en-GB" sz="2200" dirty="0"/>
              <a:t>UNTOC </a:t>
            </a:r>
            <a:r>
              <a:rPr lang="sr-Latn-RS" sz="2200" dirty="0" smtClean="0"/>
              <a:t>i</a:t>
            </a:r>
            <a:r>
              <a:rPr lang="en-GB" sz="2200" dirty="0" smtClean="0"/>
              <a:t> </a:t>
            </a:r>
            <a:r>
              <a:rPr lang="en-GB" sz="2200" dirty="0"/>
              <a:t>UNCAC) </a:t>
            </a:r>
            <a:r>
              <a:rPr lang="en-GB" sz="2200" dirty="0" smtClean="0"/>
              <a:t>m</a:t>
            </a:r>
            <a:r>
              <a:rPr lang="sr-Latn-RS" sz="2200" dirty="0" smtClean="0"/>
              <a:t>ogu biti usmeni, uz uslov da se potvrde pismenim putem;  </a:t>
            </a:r>
            <a:endParaRPr lang="en-GB" sz="2200" dirty="0"/>
          </a:p>
          <a:p>
            <a:pPr marL="342900" lvl="3" indent="-342900" algn="just">
              <a:buFont typeface="Arial" panose="020B0604020202020204" pitchFamily="34" charset="0"/>
              <a:buChar char="•"/>
            </a:pPr>
            <a:r>
              <a:rPr lang="sr-Latn-RS" sz="2200" dirty="0" smtClean="0"/>
              <a:t>Ne postoji standardna forma zahteva za UPP, ali različiti elektronski alati podržavaju instrumente; </a:t>
            </a:r>
            <a:endParaRPr lang="en-GB" sz="2200" dirty="0"/>
          </a:p>
          <a:p>
            <a:pPr marL="342900" lvl="3" indent="-342900" algn="just">
              <a:buFont typeface="Arial" panose="020B0604020202020204" pitchFamily="34" charset="0"/>
              <a:buChar char="•"/>
            </a:pPr>
            <a:r>
              <a:rPr lang="sr-Latn-RS" sz="2200" dirty="0" smtClean="0"/>
              <a:t>I nacionalne smernice koje izdaju centralni organi mogu biti na raspolaganju. </a:t>
            </a:r>
            <a:endParaRPr lang="en-GB" sz="2200" dirty="0"/>
          </a:p>
        </p:txBody>
      </p:sp>
    </p:spTree>
    <p:extLst>
      <p:ext uri="{BB962C8B-B14F-4D97-AF65-F5344CB8AC3E}">
        <p14:creationId xmlns:p14="http://schemas.microsoft.com/office/powerpoint/2010/main" val="6762008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26</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26</a:t>
            </a:fld>
            <a:endParaRPr lang="en-GB" dirty="0">
              <a:solidFill>
                <a:schemeClr val="tx1"/>
              </a:solidFill>
            </a:endParaRPr>
          </a:p>
        </p:txBody>
      </p:sp>
      <p:sp>
        <p:nvSpPr>
          <p:cNvPr id="13" name="Rectangle 12"/>
          <p:cNvSpPr/>
          <p:nvPr/>
        </p:nvSpPr>
        <p:spPr>
          <a:xfrm>
            <a:off x="37127" y="6426634"/>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44261" y="0"/>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a:ea typeface="ＭＳ Ｐゴシック" pitchFamily="34" charset="-128"/>
              </a:rPr>
              <a:t>Zakonski uslovi</a:t>
            </a:r>
            <a:endParaRPr lang="en-GB" sz="3200"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CAE5D1B-C7CD-DD44-B0C3-576B01C85806}"/>
              </a:ext>
            </a:extLst>
          </p:cNvPr>
          <p:cNvSpPr/>
          <p:nvPr/>
        </p:nvSpPr>
        <p:spPr>
          <a:xfrm>
            <a:off x="88522" y="989546"/>
            <a:ext cx="4572000" cy="4493538"/>
          </a:xfrm>
          <a:prstGeom prst="rect">
            <a:avLst/>
          </a:prstGeom>
        </p:spPr>
        <p:txBody>
          <a:bodyPr>
            <a:spAutoFit/>
          </a:bodyPr>
          <a:lstStyle/>
          <a:p>
            <a:pPr marL="0" lvl="1" indent="-342900">
              <a:buFont typeface="Wingdings" pitchFamily="2" charset="2"/>
              <a:buChar char="Ø"/>
            </a:pPr>
            <a:r>
              <a:rPr lang="sr-Latn-RS" sz="2200" b="1" dirty="0" smtClean="0"/>
              <a:t>Sadržaj zahteva</a:t>
            </a:r>
            <a:r>
              <a:rPr lang="en-GB" sz="2200" dirty="0" smtClean="0"/>
              <a:t>:</a:t>
            </a:r>
            <a:endParaRPr lang="en-GB" sz="2200" dirty="0"/>
          </a:p>
          <a:p>
            <a:pPr marL="0" lvl="1" indent="-342900">
              <a:buFont typeface="Wingdings" pitchFamily="2" charset="2"/>
              <a:buChar char="Ø"/>
            </a:pPr>
            <a:endParaRPr lang="en-GB" sz="2200" dirty="0"/>
          </a:p>
          <a:p>
            <a:pPr marL="0" lvl="1" indent="-342900">
              <a:buFont typeface="Wingdings" pitchFamily="2" charset="2"/>
              <a:buChar char="ü"/>
            </a:pPr>
            <a:r>
              <a:rPr lang="sr-Latn-RS" sz="2200" b="1" dirty="0" smtClean="0"/>
              <a:t>Osnovne informacije </a:t>
            </a:r>
            <a:r>
              <a:rPr lang="sr-Latn-RS" sz="2200" dirty="0" smtClean="0"/>
              <a:t>koje zahtev sadrži</a:t>
            </a:r>
            <a:r>
              <a:rPr lang="en-GB" sz="2200" dirty="0" smtClean="0"/>
              <a:t>:</a:t>
            </a:r>
            <a:endParaRPr lang="en-GB" sz="2200" dirty="0"/>
          </a:p>
          <a:p>
            <a:pPr marL="0" lvl="1" indent="-342900">
              <a:buFont typeface="Wingdings" pitchFamily="2" charset="2"/>
              <a:buChar char="ü"/>
            </a:pPr>
            <a:endParaRPr lang="en-GB" sz="2200" dirty="0"/>
          </a:p>
          <a:p>
            <a:pPr marL="342900" lvl="1" indent="-342900">
              <a:buFont typeface="Arial" panose="020B0604020202020204" pitchFamily="34" charset="0"/>
              <a:buChar char="•"/>
            </a:pPr>
            <a:r>
              <a:rPr lang="sr-Latn-RS" sz="2200" dirty="0"/>
              <a:t>n</a:t>
            </a:r>
            <a:r>
              <a:rPr lang="sr-Latn-RS" sz="2200" dirty="0" smtClean="0"/>
              <a:t>aziv organa koji upućuje zahtev; </a:t>
            </a:r>
            <a:endParaRPr lang="en-GB" sz="2200" dirty="0"/>
          </a:p>
          <a:p>
            <a:pPr marL="342900" lvl="1" indent="-342900">
              <a:buFont typeface="Arial" panose="020B0604020202020204" pitchFamily="34" charset="0"/>
              <a:buChar char="•"/>
            </a:pPr>
            <a:r>
              <a:rPr lang="sr-Latn-RS" sz="2200" dirty="0"/>
              <a:t>p</a:t>
            </a:r>
            <a:r>
              <a:rPr lang="sr-Latn-RS" sz="2200" dirty="0" smtClean="0"/>
              <a:t>ravni osnov zahteva; </a:t>
            </a:r>
            <a:endParaRPr lang="en-GB" sz="2200" dirty="0"/>
          </a:p>
          <a:p>
            <a:pPr marL="342900" lvl="1" indent="-342900">
              <a:buFont typeface="Arial" panose="020B0604020202020204" pitchFamily="34" charset="0"/>
              <a:buChar char="•"/>
            </a:pPr>
            <a:r>
              <a:rPr lang="sr-Latn-RS" sz="2200" dirty="0"/>
              <a:t>s</a:t>
            </a:r>
            <a:r>
              <a:rPr lang="sr-Latn-RS" sz="2200" dirty="0" smtClean="0"/>
              <a:t>vrha i obrazloženje zahteva; </a:t>
            </a:r>
            <a:endParaRPr lang="en-GB" sz="2200" dirty="0"/>
          </a:p>
          <a:p>
            <a:pPr marL="342900" lvl="1" indent="-342900">
              <a:buFont typeface="Arial" panose="020B0604020202020204" pitchFamily="34" charset="0"/>
              <a:buChar char="•"/>
            </a:pPr>
            <a:r>
              <a:rPr lang="sr-Latn-RS" sz="2200" dirty="0"/>
              <a:t>i</a:t>
            </a:r>
            <a:r>
              <a:rPr lang="sr-Latn-RS" sz="2200" dirty="0" smtClean="0"/>
              <a:t>dentitet i nacionalnost lica o kome se radi; </a:t>
            </a:r>
            <a:endParaRPr lang="en-GB" sz="2200" dirty="0"/>
          </a:p>
          <a:p>
            <a:pPr marL="342900" lvl="1" indent="-342900">
              <a:buFont typeface="Arial" panose="020B0604020202020204" pitchFamily="34" charset="0"/>
              <a:buChar char="•"/>
            </a:pPr>
            <a:r>
              <a:rPr lang="sr-Latn-RS" sz="2200" dirty="0" smtClean="0"/>
              <a:t>prikaz činjenica.</a:t>
            </a:r>
            <a:endParaRPr lang="en-GB" sz="2200" dirty="0"/>
          </a:p>
          <a:p>
            <a:pPr marL="0" lvl="1" indent="-342900">
              <a:buFont typeface="Wingdings" pitchFamily="2" charset="2"/>
              <a:buChar char="Ø"/>
            </a:pPr>
            <a:endParaRPr lang="en-GB" sz="2200" dirty="0"/>
          </a:p>
        </p:txBody>
      </p:sp>
      <p:sp>
        <p:nvSpPr>
          <p:cNvPr id="5" name="Rectangle 4">
            <a:extLst>
              <a:ext uri="{FF2B5EF4-FFF2-40B4-BE49-F238E27FC236}">
                <a16:creationId xmlns:a16="http://schemas.microsoft.com/office/drawing/2014/main" id="{E02DD4E3-8786-B44C-A1D2-25F542548DE1}"/>
              </a:ext>
            </a:extLst>
          </p:cNvPr>
          <p:cNvSpPr/>
          <p:nvPr/>
        </p:nvSpPr>
        <p:spPr>
          <a:xfrm>
            <a:off x="4616261" y="1646210"/>
            <a:ext cx="4572000" cy="4154984"/>
          </a:xfrm>
          <a:prstGeom prst="rect">
            <a:avLst/>
          </a:prstGeom>
        </p:spPr>
        <p:txBody>
          <a:bodyPr>
            <a:spAutoFit/>
          </a:bodyPr>
          <a:lstStyle/>
          <a:p>
            <a:pPr marL="342900" lvl="1" indent="-342900">
              <a:buFont typeface="Wingdings" pitchFamily="2" charset="2"/>
              <a:buChar char="ü"/>
            </a:pPr>
            <a:r>
              <a:rPr lang="sr-Latn-RS" sz="2200" b="1" dirty="0" smtClean="0"/>
              <a:t>Dodatne informacije </a:t>
            </a:r>
            <a:r>
              <a:rPr lang="sr-Latn-RS" sz="2200" dirty="0" smtClean="0"/>
              <a:t>koje mogu biti potrebne</a:t>
            </a:r>
            <a:r>
              <a:rPr lang="en-GB" sz="2200" dirty="0" smtClean="0"/>
              <a:t>:</a:t>
            </a:r>
            <a:endParaRPr lang="en-GB" sz="2200" dirty="0"/>
          </a:p>
          <a:p>
            <a:pPr marL="342900" lvl="1" indent="-342900">
              <a:buFont typeface="Wingdings" pitchFamily="2" charset="2"/>
              <a:buChar char="ü"/>
            </a:pPr>
            <a:endParaRPr lang="en-GB" sz="2200" dirty="0"/>
          </a:p>
          <a:p>
            <a:pPr marL="342900" lvl="1" indent="-342900">
              <a:buFont typeface="Arial" panose="020B0604020202020204" pitchFamily="34" charset="0"/>
              <a:buChar char="•"/>
            </a:pPr>
            <a:r>
              <a:rPr lang="sr-Latn-RS" sz="2200" dirty="0" smtClean="0"/>
              <a:t>vezano za e-dokaze, neohodna je preciznost u odnosu na vremenske periode od interesa; </a:t>
            </a:r>
            <a:endParaRPr lang="en-GB" sz="2200" dirty="0"/>
          </a:p>
          <a:p>
            <a:pPr marL="342900" lvl="1" indent="-342900">
              <a:buFont typeface="Arial" panose="020B0604020202020204" pitchFamily="34" charset="0"/>
              <a:buChar char="•"/>
            </a:pPr>
            <a:r>
              <a:rPr lang="sr-Latn-RS" sz="2200" dirty="0"/>
              <a:t>k</a:t>
            </a:r>
            <a:r>
              <a:rPr lang="sr-Latn-RS" sz="2200" dirty="0" smtClean="0"/>
              <a:t>ategorije traženih podataka, npr. o pretplatniku, saobraćaju ili iz sadržaja;</a:t>
            </a:r>
            <a:endParaRPr lang="en-GB" sz="2200" dirty="0"/>
          </a:p>
          <a:p>
            <a:pPr marL="342900" lvl="1" indent="-342900">
              <a:buFont typeface="Arial" panose="020B0604020202020204" pitchFamily="34" charset="0"/>
              <a:buChar char="•"/>
            </a:pPr>
            <a:r>
              <a:rPr lang="sr-Latn-RS" sz="2200" dirty="0"/>
              <a:t>s</a:t>
            </a:r>
            <a:r>
              <a:rPr lang="sr-Latn-RS" sz="2200" dirty="0" smtClean="0"/>
              <a:t>talna adresa, telefon, mejl, korisnički podaci i ostalo.</a:t>
            </a:r>
            <a:endParaRPr lang="en-GB" sz="2200" dirty="0"/>
          </a:p>
          <a:p>
            <a:pPr marL="342900" lvl="1" indent="-342900">
              <a:buFont typeface="Arial" panose="020B0604020202020204" pitchFamily="34" charset="0"/>
              <a:buChar char="•"/>
            </a:pPr>
            <a:endParaRPr lang="en-GB" sz="2200" dirty="0"/>
          </a:p>
        </p:txBody>
      </p:sp>
    </p:spTree>
    <p:extLst>
      <p:ext uri="{BB962C8B-B14F-4D97-AF65-F5344CB8AC3E}">
        <p14:creationId xmlns:p14="http://schemas.microsoft.com/office/powerpoint/2010/main" val="38125835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27</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27</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a:ea typeface="ＭＳ Ｐゴシック" pitchFamily="34" charset="-128"/>
              </a:rPr>
              <a:t>Zakonski uslovi</a:t>
            </a:r>
            <a:endParaRPr lang="en-GB" sz="3200"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CAE5D1B-C7CD-DD44-B0C3-576B01C85806}"/>
              </a:ext>
            </a:extLst>
          </p:cNvPr>
          <p:cNvSpPr/>
          <p:nvPr/>
        </p:nvSpPr>
        <p:spPr>
          <a:xfrm>
            <a:off x="88522" y="872616"/>
            <a:ext cx="4376003" cy="5632311"/>
          </a:xfrm>
          <a:prstGeom prst="rect">
            <a:avLst/>
          </a:prstGeom>
        </p:spPr>
        <p:txBody>
          <a:bodyPr wrap="square">
            <a:spAutoFit/>
          </a:bodyPr>
          <a:lstStyle/>
          <a:p>
            <a:pPr marL="0" lvl="1" indent="-342900">
              <a:buFont typeface="Wingdings" pitchFamily="2" charset="2"/>
              <a:buChar char="Ø"/>
            </a:pPr>
            <a:r>
              <a:rPr lang="sr-Latn-RS" sz="2000" b="1" dirty="0" smtClean="0"/>
              <a:t>Primena domaćeg prava</a:t>
            </a:r>
            <a:r>
              <a:rPr lang="en-GB" sz="2000" dirty="0" smtClean="0"/>
              <a:t>:</a:t>
            </a:r>
            <a:endParaRPr lang="en-GB" sz="2000" dirty="0"/>
          </a:p>
          <a:p>
            <a:pPr marL="0" lvl="1" indent="-342900">
              <a:buFont typeface="Wingdings" pitchFamily="2" charset="2"/>
              <a:buChar char="ü"/>
            </a:pPr>
            <a:endParaRPr lang="en-GB" sz="2000" dirty="0"/>
          </a:p>
          <a:p>
            <a:pPr marL="342900" lvl="1" indent="-342900" algn="just">
              <a:buFont typeface="Wingdings" panose="05000000000000000000" pitchFamily="2" charset="2"/>
              <a:buChar char="ü"/>
            </a:pPr>
            <a:r>
              <a:rPr lang="sr-Latn-RS" sz="2000" i="1" dirty="0" smtClean="0"/>
              <a:t>Zahteve za UPP treba izvršavati u skladu sa zakonodavstvom zamoljene Strane; </a:t>
            </a:r>
          </a:p>
          <a:p>
            <a:pPr marL="342900" lvl="1" indent="-342900" algn="just">
              <a:buFont typeface="Wingdings" panose="05000000000000000000" pitchFamily="2" charset="2"/>
              <a:buChar char="ü"/>
            </a:pPr>
            <a:r>
              <a:rPr lang="sr-Latn-RS" sz="2000" b="1" i="1" dirty="0" smtClean="0"/>
              <a:t>Konvencija o visokotehnološkom kriminalu </a:t>
            </a:r>
            <a:r>
              <a:rPr lang="sr-Latn-RS" sz="2000" dirty="0" smtClean="0"/>
              <a:t>nalaže svim Stranama da usvoje iste procesne mere domaćim zakonima (članovi 29-35) </a:t>
            </a:r>
            <a:r>
              <a:rPr lang="en-150" sz="2000" dirty="0" smtClean="0"/>
              <a:t>–</a:t>
            </a:r>
            <a:r>
              <a:rPr lang="sr-Latn-RS" sz="2000" dirty="0" smtClean="0"/>
              <a:t> može postojati uslov dvostrane kažnjivosti; </a:t>
            </a:r>
            <a:endParaRPr lang="en-GB" sz="2000" dirty="0"/>
          </a:p>
          <a:p>
            <a:pPr marL="342900" lvl="1" indent="-342900" algn="just">
              <a:buFont typeface="Arial" panose="020B0604020202020204" pitchFamily="34" charset="0"/>
              <a:buChar char="•"/>
            </a:pPr>
            <a:r>
              <a:rPr lang="sr-Latn-RS" sz="2000" b="1" dirty="0"/>
              <a:t>M</a:t>
            </a:r>
            <a:r>
              <a:rPr lang="sr-Latn-RS" sz="2000" b="1" dirty="0" smtClean="0"/>
              <a:t>ere su predmet </a:t>
            </a:r>
            <a:r>
              <a:rPr lang="sr-Latn-RS" sz="2000" dirty="0" smtClean="0"/>
              <a:t>domaćih zakonskih uslova; </a:t>
            </a:r>
            <a:r>
              <a:rPr lang="en-GB" sz="2000" dirty="0" smtClean="0"/>
              <a:t> </a:t>
            </a:r>
            <a:endParaRPr lang="en-GB" sz="2000" dirty="0"/>
          </a:p>
          <a:p>
            <a:pPr marL="342900" lvl="1" indent="-342900" algn="just">
              <a:buFont typeface="Arial" panose="020B0604020202020204" pitchFamily="34" charset="0"/>
              <a:buChar char="•"/>
            </a:pPr>
            <a:r>
              <a:rPr lang="sr-Latn-RS" sz="2000" b="1" dirty="0" smtClean="0"/>
              <a:t>Sve procesne ili formalne uslove </a:t>
            </a:r>
            <a:r>
              <a:rPr lang="sr-Latn-RS" sz="2000" dirty="0" smtClean="0"/>
              <a:t>koji se odnose na prihvatljivost dokaza treba navesti u zahtevu; </a:t>
            </a:r>
            <a:endParaRPr lang="en-GB" sz="2000" dirty="0"/>
          </a:p>
        </p:txBody>
      </p:sp>
      <p:sp>
        <p:nvSpPr>
          <p:cNvPr id="5" name="Rectangle 4">
            <a:extLst>
              <a:ext uri="{FF2B5EF4-FFF2-40B4-BE49-F238E27FC236}">
                <a16:creationId xmlns:a16="http://schemas.microsoft.com/office/drawing/2014/main" id="{E02DD4E3-8786-B44C-A1D2-25F542548DE1}"/>
              </a:ext>
            </a:extLst>
          </p:cNvPr>
          <p:cNvSpPr/>
          <p:nvPr/>
        </p:nvSpPr>
        <p:spPr>
          <a:xfrm>
            <a:off x="4646454" y="894204"/>
            <a:ext cx="4376002" cy="4401205"/>
          </a:xfrm>
          <a:prstGeom prst="rect">
            <a:avLst/>
          </a:prstGeom>
        </p:spPr>
        <p:txBody>
          <a:bodyPr wrap="square">
            <a:spAutoFit/>
          </a:bodyPr>
          <a:lstStyle/>
          <a:p>
            <a:pPr marL="342900" lvl="2" indent="-342900" algn="just">
              <a:buFont typeface="Arial" panose="020B0604020202020204" pitchFamily="34" charset="0"/>
              <a:buChar char="•"/>
            </a:pPr>
            <a:r>
              <a:rPr lang="sr-Latn-RS" sz="2000" b="1" dirty="0" smtClean="0"/>
              <a:t>Ne treba poći od pretpostavke </a:t>
            </a:r>
            <a:r>
              <a:rPr lang="sr-Latn-RS" sz="2000" dirty="0" smtClean="0"/>
              <a:t>da su domaći zakonski uslovi drugih zemalja isti ili slični kao u vašoj; </a:t>
            </a:r>
            <a:endParaRPr lang="en-GB" sz="2000" dirty="0"/>
          </a:p>
          <a:p>
            <a:pPr marL="342900" lvl="2" indent="-342900" algn="just">
              <a:buFont typeface="Arial" panose="020B0604020202020204" pitchFamily="34" charset="0"/>
              <a:buChar char="•"/>
            </a:pPr>
            <a:r>
              <a:rPr lang="sr-Latn-RS" sz="2000" b="1" dirty="0" smtClean="0"/>
              <a:t>Uopšte uzev, što je tražena mera intruzivnija, </a:t>
            </a:r>
            <a:r>
              <a:rPr lang="sr-Latn-RS" sz="2000" dirty="0" smtClean="0"/>
              <a:t>više obrazloženja ćete morati da pružite zamoljenoj državi; </a:t>
            </a:r>
            <a:endParaRPr lang="en-GB" sz="2000" dirty="0"/>
          </a:p>
          <a:p>
            <a:pPr marL="342900" lvl="2" indent="-342900" algn="just">
              <a:buFont typeface="Arial" panose="020B0604020202020204" pitchFamily="34" charset="0"/>
              <a:buChar char="•"/>
            </a:pPr>
            <a:r>
              <a:rPr lang="sr-Latn-RS" sz="2000" b="1" dirty="0" smtClean="0"/>
              <a:t>Imajte na umu </a:t>
            </a:r>
            <a:r>
              <a:rPr lang="sr-Latn-RS" sz="2000" dirty="0" smtClean="0"/>
              <a:t>da nadležni organi zamoljene države moraju imati dovoljno informacija kako bi zadovoljili domaće propise koji se odnose na dobijanje naredbe za predavanje podataka ili pretragu. </a:t>
            </a:r>
            <a:endParaRPr lang="en-GB" sz="2000" dirty="0"/>
          </a:p>
        </p:txBody>
      </p:sp>
    </p:spTree>
    <p:extLst>
      <p:ext uri="{BB962C8B-B14F-4D97-AF65-F5344CB8AC3E}">
        <p14:creationId xmlns:p14="http://schemas.microsoft.com/office/powerpoint/2010/main" val="756757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28</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28</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a:ea typeface="ＭＳ Ｐゴシック" pitchFamily="34" charset="-128"/>
              </a:rPr>
              <a:t>Zakonski uslovi</a:t>
            </a:r>
            <a:endParaRPr lang="en-GB" sz="3200"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graphicFrame>
        <p:nvGraphicFramePr>
          <p:cNvPr id="6" name="Diagram 5">
            <a:extLst>
              <a:ext uri="{FF2B5EF4-FFF2-40B4-BE49-F238E27FC236}">
                <a16:creationId xmlns:a16="http://schemas.microsoft.com/office/drawing/2014/main" id="{90B515B2-3871-4A0C-AB20-35DB89A586CE}"/>
              </a:ext>
            </a:extLst>
          </p:cNvPr>
          <p:cNvGraphicFramePr/>
          <p:nvPr>
            <p:extLst>
              <p:ext uri="{D42A27DB-BD31-4B8C-83A1-F6EECF244321}">
                <p14:modId xmlns:p14="http://schemas.microsoft.com/office/powerpoint/2010/main" val="4136545173"/>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148000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graphicEl>
                                              <a:dgm id="{A2F54516-55C0-4C75-9C2C-BBDD7DD40C0E}"/>
                                            </p:graphicEl>
                                          </p:spTgt>
                                        </p:tgtEl>
                                        <p:attrNameLst>
                                          <p:attrName>style.visibility</p:attrName>
                                        </p:attrNameLst>
                                      </p:cBhvr>
                                      <p:to>
                                        <p:strVal val="visible"/>
                                      </p:to>
                                    </p:set>
                                    <p:anim calcmode="lin" valueType="num">
                                      <p:cBhvr additive="base">
                                        <p:cTn id="7" dur="750" fill="hold"/>
                                        <p:tgtEl>
                                          <p:spTgt spid="6">
                                            <p:graphicEl>
                                              <a:dgm id="{A2F54516-55C0-4C75-9C2C-BBDD7DD40C0E}"/>
                                            </p:graphicEl>
                                          </p:spTgt>
                                        </p:tgtEl>
                                        <p:attrNameLst>
                                          <p:attrName>ppt_x</p:attrName>
                                        </p:attrNameLst>
                                      </p:cBhvr>
                                      <p:tavLst>
                                        <p:tav tm="0">
                                          <p:val>
                                            <p:strVal val="0-#ppt_w/2"/>
                                          </p:val>
                                        </p:tav>
                                        <p:tav tm="100000">
                                          <p:val>
                                            <p:strVal val="#ppt_x"/>
                                          </p:val>
                                        </p:tav>
                                      </p:tavLst>
                                    </p:anim>
                                    <p:anim calcmode="lin" valueType="num">
                                      <p:cBhvr additive="base">
                                        <p:cTn id="8" dur="750" fill="hold"/>
                                        <p:tgtEl>
                                          <p:spTgt spid="6">
                                            <p:graphicEl>
                                              <a:dgm id="{A2F54516-55C0-4C75-9C2C-BBDD7DD40C0E}"/>
                                            </p:graphicEl>
                                          </p:spTgt>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2" presetClass="entr" presetSubtype="8" fill="hold" grpId="0" nodeType="afterEffect">
                                  <p:stCondLst>
                                    <p:cond delay="0"/>
                                  </p:stCondLst>
                                  <p:childTnLst>
                                    <p:set>
                                      <p:cBhvr>
                                        <p:cTn id="11" dur="1" fill="hold">
                                          <p:stCondLst>
                                            <p:cond delay="0"/>
                                          </p:stCondLst>
                                        </p:cTn>
                                        <p:tgtEl>
                                          <p:spTgt spid="6">
                                            <p:graphicEl>
                                              <a:dgm id="{824B2713-2598-4860-8F45-C0BB7436738C}"/>
                                            </p:graphicEl>
                                          </p:spTgt>
                                        </p:tgtEl>
                                        <p:attrNameLst>
                                          <p:attrName>style.visibility</p:attrName>
                                        </p:attrNameLst>
                                      </p:cBhvr>
                                      <p:to>
                                        <p:strVal val="visible"/>
                                      </p:to>
                                    </p:set>
                                    <p:anim calcmode="lin" valueType="num">
                                      <p:cBhvr additive="base">
                                        <p:cTn id="12" dur="750" fill="hold"/>
                                        <p:tgtEl>
                                          <p:spTgt spid="6">
                                            <p:graphicEl>
                                              <a:dgm id="{824B2713-2598-4860-8F45-C0BB7436738C}"/>
                                            </p:graphicEl>
                                          </p:spTgt>
                                        </p:tgtEl>
                                        <p:attrNameLst>
                                          <p:attrName>ppt_x</p:attrName>
                                        </p:attrNameLst>
                                      </p:cBhvr>
                                      <p:tavLst>
                                        <p:tav tm="0">
                                          <p:val>
                                            <p:strVal val="0-#ppt_w/2"/>
                                          </p:val>
                                        </p:tav>
                                        <p:tav tm="100000">
                                          <p:val>
                                            <p:strVal val="#ppt_x"/>
                                          </p:val>
                                        </p:tav>
                                      </p:tavLst>
                                    </p:anim>
                                    <p:anim calcmode="lin" valueType="num">
                                      <p:cBhvr additive="base">
                                        <p:cTn id="13" dur="750" fill="hold"/>
                                        <p:tgtEl>
                                          <p:spTgt spid="6">
                                            <p:graphicEl>
                                              <a:dgm id="{824B2713-2598-4860-8F45-C0BB7436738C}"/>
                                            </p:graphicEl>
                                          </p:spTgt>
                                        </p:tgtEl>
                                        <p:attrNameLst>
                                          <p:attrName>ppt_y</p:attrName>
                                        </p:attrNameLst>
                                      </p:cBhvr>
                                      <p:tavLst>
                                        <p:tav tm="0">
                                          <p:val>
                                            <p:strVal val="#ppt_y"/>
                                          </p:val>
                                        </p:tav>
                                        <p:tav tm="100000">
                                          <p:val>
                                            <p:strVal val="#ppt_y"/>
                                          </p:val>
                                        </p:tav>
                                      </p:tavLst>
                                    </p:anim>
                                  </p:childTnLst>
                                </p:cTn>
                              </p:par>
                            </p:childTnLst>
                          </p:cTn>
                        </p:par>
                        <p:par>
                          <p:cTn id="14" fill="hold">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6">
                                            <p:graphicEl>
                                              <a:dgm id="{8A9AFDA2-C209-4BFB-BF86-89C13E5479E7}"/>
                                            </p:graphicEl>
                                          </p:spTgt>
                                        </p:tgtEl>
                                        <p:attrNameLst>
                                          <p:attrName>style.visibility</p:attrName>
                                        </p:attrNameLst>
                                      </p:cBhvr>
                                      <p:to>
                                        <p:strVal val="visible"/>
                                      </p:to>
                                    </p:set>
                                    <p:anim calcmode="lin" valueType="num">
                                      <p:cBhvr additive="base">
                                        <p:cTn id="17" dur="750" fill="hold"/>
                                        <p:tgtEl>
                                          <p:spTgt spid="6">
                                            <p:graphicEl>
                                              <a:dgm id="{8A9AFDA2-C209-4BFB-BF86-89C13E5479E7}"/>
                                            </p:graphicEl>
                                          </p:spTgt>
                                        </p:tgtEl>
                                        <p:attrNameLst>
                                          <p:attrName>ppt_x</p:attrName>
                                        </p:attrNameLst>
                                      </p:cBhvr>
                                      <p:tavLst>
                                        <p:tav tm="0">
                                          <p:val>
                                            <p:strVal val="0-#ppt_w/2"/>
                                          </p:val>
                                        </p:tav>
                                        <p:tav tm="100000">
                                          <p:val>
                                            <p:strVal val="#ppt_x"/>
                                          </p:val>
                                        </p:tav>
                                      </p:tavLst>
                                    </p:anim>
                                    <p:anim calcmode="lin" valueType="num">
                                      <p:cBhvr additive="base">
                                        <p:cTn id="18" dur="750" fill="hold"/>
                                        <p:tgtEl>
                                          <p:spTgt spid="6">
                                            <p:graphicEl>
                                              <a:dgm id="{8A9AFDA2-C209-4BFB-BF86-89C13E5479E7}"/>
                                            </p:graphicEl>
                                          </p:spTgt>
                                        </p:tgtEl>
                                        <p:attrNameLst>
                                          <p:attrName>ppt_y</p:attrName>
                                        </p:attrNameLst>
                                      </p:cBhvr>
                                      <p:tavLst>
                                        <p:tav tm="0">
                                          <p:val>
                                            <p:strVal val="#ppt_y"/>
                                          </p:val>
                                        </p:tav>
                                        <p:tav tm="100000">
                                          <p:val>
                                            <p:strVal val="#ppt_y"/>
                                          </p:val>
                                        </p:tav>
                                      </p:tavLst>
                                    </p:anim>
                                  </p:childTnLst>
                                </p:cTn>
                              </p:par>
                            </p:childTnLst>
                          </p:cTn>
                        </p:par>
                        <p:par>
                          <p:cTn id="19" fill="hold">
                            <p:stCondLst>
                              <p:cond delay="2250"/>
                            </p:stCondLst>
                            <p:childTnLst>
                              <p:par>
                                <p:cTn id="20" presetID="2" presetClass="entr" presetSubtype="8" fill="hold" grpId="0" nodeType="afterEffect">
                                  <p:stCondLst>
                                    <p:cond delay="0"/>
                                  </p:stCondLst>
                                  <p:childTnLst>
                                    <p:set>
                                      <p:cBhvr>
                                        <p:cTn id="21" dur="1" fill="hold">
                                          <p:stCondLst>
                                            <p:cond delay="0"/>
                                          </p:stCondLst>
                                        </p:cTn>
                                        <p:tgtEl>
                                          <p:spTgt spid="6">
                                            <p:graphicEl>
                                              <a:dgm id="{A0B3A59F-9741-43A7-A5A6-EF652106C087}"/>
                                            </p:graphicEl>
                                          </p:spTgt>
                                        </p:tgtEl>
                                        <p:attrNameLst>
                                          <p:attrName>style.visibility</p:attrName>
                                        </p:attrNameLst>
                                      </p:cBhvr>
                                      <p:to>
                                        <p:strVal val="visible"/>
                                      </p:to>
                                    </p:set>
                                    <p:anim calcmode="lin" valueType="num">
                                      <p:cBhvr additive="base">
                                        <p:cTn id="22" dur="750" fill="hold"/>
                                        <p:tgtEl>
                                          <p:spTgt spid="6">
                                            <p:graphicEl>
                                              <a:dgm id="{A0B3A59F-9741-43A7-A5A6-EF652106C087}"/>
                                            </p:graphicEl>
                                          </p:spTgt>
                                        </p:tgtEl>
                                        <p:attrNameLst>
                                          <p:attrName>ppt_x</p:attrName>
                                        </p:attrNameLst>
                                      </p:cBhvr>
                                      <p:tavLst>
                                        <p:tav tm="0">
                                          <p:val>
                                            <p:strVal val="0-#ppt_w/2"/>
                                          </p:val>
                                        </p:tav>
                                        <p:tav tm="100000">
                                          <p:val>
                                            <p:strVal val="#ppt_x"/>
                                          </p:val>
                                        </p:tav>
                                      </p:tavLst>
                                    </p:anim>
                                    <p:anim calcmode="lin" valueType="num">
                                      <p:cBhvr additive="base">
                                        <p:cTn id="23" dur="750" fill="hold"/>
                                        <p:tgtEl>
                                          <p:spTgt spid="6">
                                            <p:graphicEl>
                                              <a:dgm id="{A0B3A59F-9741-43A7-A5A6-EF652106C087}"/>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29</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29</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a:ea typeface="ＭＳ Ｐゴシック" pitchFamily="34" charset="-128"/>
              </a:rPr>
              <a:t>Zakonski uslovi</a:t>
            </a:r>
            <a:endParaRPr lang="en-GB" sz="3200"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CAE5D1B-C7CD-DD44-B0C3-576B01C85806}"/>
              </a:ext>
            </a:extLst>
          </p:cNvPr>
          <p:cNvSpPr/>
          <p:nvPr/>
        </p:nvSpPr>
        <p:spPr>
          <a:xfrm>
            <a:off x="88522" y="872616"/>
            <a:ext cx="4572000" cy="5062924"/>
          </a:xfrm>
          <a:prstGeom prst="rect">
            <a:avLst/>
          </a:prstGeom>
        </p:spPr>
        <p:txBody>
          <a:bodyPr>
            <a:spAutoFit/>
          </a:bodyPr>
          <a:lstStyle/>
          <a:p>
            <a:pPr marL="0" lvl="1" indent="-342900" algn="just">
              <a:buFont typeface="Wingdings" pitchFamily="2" charset="2"/>
              <a:buChar char="Ø"/>
            </a:pPr>
            <a:r>
              <a:rPr lang="sr-Latn-RS" sz="1900" b="1" dirty="0" smtClean="0"/>
              <a:t>Primena domaćeg prava</a:t>
            </a:r>
            <a:r>
              <a:rPr lang="en-GB" sz="1900" dirty="0" smtClean="0"/>
              <a:t>:</a:t>
            </a:r>
            <a:endParaRPr lang="en-GB" sz="1900" dirty="0"/>
          </a:p>
          <a:p>
            <a:pPr marL="0" lvl="1" indent="-342900" algn="just">
              <a:buFont typeface="Wingdings" pitchFamily="2" charset="2"/>
              <a:buChar char="Ø"/>
            </a:pPr>
            <a:endParaRPr lang="en-GB" sz="1900" dirty="0"/>
          </a:p>
          <a:p>
            <a:pPr marL="342900" lvl="1" indent="-342900" algn="just">
              <a:buFont typeface="Wingdings" pitchFamily="2" charset="2"/>
              <a:buChar char="ü"/>
            </a:pPr>
            <a:r>
              <a:rPr lang="sr-Latn-RS" sz="1900" i="1" dirty="0" smtClean="0"/>
              <a:t>Izdavanje naredbe</a:t>
            </a:r>
            <a:r>
              <a:rPr lang="en-GB" sz="1900" dirty="0" smtClean="0"/>
              <a:t>:                                                           </a:t>
            </a:r>
            <a:endParaRPr lang="en-GB" sz="1900" dirty="0"/>
          </a:p>
          <a:p>
            <a:pPr marL="342900" lvl="1" indent="-342900" algn="just">
              <a:buFont typeface="Arial" panose="020B0604020202020204" pitchFamily="34" charset="0"/>
              <a:buChar char="•"/>
            </a:pPr>
            <a:r>
              <a:rPr lang="sr-Latn-RS" sz="1900" b="1" dirty="0" smtClean="0"/>
              <a:t>Smatra se manje intruzivnim  </a:t>
            </a:r>
            <a:r>
              <a:rPr lang="sr-Latn-RS" sz="1900" dirty="0" smtClean="0"/>
              <a:t> od zahteva za pretaživanje i zaplenu; </a:t>
            </a:r>
            <a:r>
              <a:rPr lang="en-GB" sz="1900" dirty="0" smtClean="0"/>
              <a:t>                       </a:t>
            </a:r>
            <a:endParaRPr lang="en-GB" sz="1900" dirty="0"/>
          </a:p>
          <a:p>
            <a:pPr marL="342900" lvl="1" indent="-342900" algn="just">
              <a:buFont typeface="Arial" panose="020B0604020202020204" pitchFamily="34" charset="0"/>
              <a:buChar char="•"/>
            </a:pPr>
            <a:r>
              <a:rPr lang="sr-Latn-RS" sz="1900" b="1" dirty="0" smtClean="0"/>
              <a:t>Obično se koristi kako bi se dobili podaci </a:t>
            </a:r>
            <a:r>
              <a:rPr lang="sr-Latn-RS" sz="1900" dirty="0" smtClean="0"/>
              <a:t>od međunarodnih davaoca usluga ili finansijskih institucija; </a:t>
            </a:r>
            <a:endParaRPr lang="en-GB" sz="1900" dirty="0"/>
          </a:p>
          <a:p>
            <a:pPr marL="342900" lvl="1" indent="-342900" algn="just">
              <a:buFont typeface="Arial" panose="020B0604020202020204" pitchFamily="34" charset="0"/>
              <a:buChar char="•"/>
            </a:pPr>
            <a:r>
              <a:rPr lang="sr-Latn-RS" sz="1900" b="1" dirty="0" smtClean="0"/>
              <a:t>Mora se opravdati narušavanje privatnosti </a:t>
            </a:r>
            <a:r>
              <a:rPr lang="sr-Latn-RS" sz="1900" dirty="0" smtClean="0"/>
              <a:t>u kontekstu ljudskih prava, kao i u odnosu na izuzetke od primene zakona za zaštitu podataka; </a:t>
            </a:r>
            <a:endParaRPr lang="en-GB" sz="1900" dirty="0"/>
          </a:p>
          <a:p>
            <a:pPr marL="342900" lvl="1" indent="-342900" algn="just">
              <a:buFont typeface="Arial" panose="020B0604020202020204" pitchFamily="34" charset="0"/>
              <a:buChar char="•"/>
            </a:pPr>
            <a:r>
              <a:rPr lang="sr-Latn-RS" sz="1900" b="1" dirty="0" smtClean="0"/>
              <a:t>Strana molilja mora u zahtevu da obrazloži </a:t>
            </a:r>
            <a:r>
              <a:rPr lang="sr-Latn-RS" sz="1900" dirty="0" smtClean="0"/>
              <a:t>zašto je data informacija neophodna za istragu, šta očekuje da će ona pokazati i na koji način će biti korišćena. </a:t>
            </a:r>
            <a:endParaRPr lang="en-GB" sz="1900" dirty="0"/>
          </a:p>
        </p:txBody>
      </p:sp>
      <p:pic>
        <p:nvPicPr>
          <p:cNvPr id="6" name="Picture 5" descr="A screenshot of a social media post&#10;&#10;Description automatically generated">
            <a:extLst>
              <a:ext uri="{FF2B5EF4-FFF2-40B4-BE49-F238E27FC236}">
                <a16:creationId xmlns:a16="http://schemas.microsoft.com/office/drawing/2014/main" id="{2394AB1D-B035-4F14-82CB-169D84927649}"/>
              </a:ext>
            </a:extLst>
          </p:cNvPr>
          <p:cNvPicPr>
            <a:picLocks noChangeAspect="1"/>
          </p:cNvPicPr>
          <p:nvPr/>
        </p:nvPicPr>
        <p:blipFill>
          <a:blip r:embed="rId4"/>
          <a:stretch>
            <a:fillRect/>
          </a:stretch>
        </p:blipFill>
        <p:spPr>
          <a:xfrm>
            <a:off x="5369805" y="1412695"/>
            <a:ext cx="3407643" cy="4813972"/>
          </a:xfrm>
          <a:prstGeom prst="rect">
            <a:avLst/>
          </a:prstGeom>
        </p:spPr>
      </p:pic>
    </p:spTree>
    <p:extLst>
      <p:ext uri="{BB962C8B-B14F-4D97-AF65-F5344CB8AC3E}">
        <p14:creationId xmlns:p14="http://schemas.microsoft.com/office/powerpoint/2010/main" val="34489131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smtClean="0">
                <a:ea typeface="ＭＳ Ｐゴシック" pitchFamily="34" charset="-128"/>
              </a:rPr>
              <a:t>Ciljevi sesije</a:t>
            </a:r>
            <a:endParaRPr lang="en-GB" sz="3200"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B0D9B726-2DA9-204B-BF3E-36B6AB6770F1}"/>
              </a:ext>
            </a:extLst>
          </p:cNvPr>
          <p:cNvSpPr/>
          <p:nvPr/>
        </p:nvSpPr>
        <p:spPr>
          <a:xfrm>
            <a:off x="88522" y="1129045"/>
            <a:ext cx="4572000" cy="5170646"/>
          </a:xfrm>
          <a:prstGeom prst="rect">
            <a:avLst/>
          </a:prstGeom>
        </p:spPr>
        <p:txBody>
          <a:bodyPr>
            <a:spAutoFit/>
          </a:bodyPr>
          <a:lstStyle/>
          <a:p>
            <a:pPr marL="342900" lvl="2" indent="-342900" algn="just">
              <a:buFont typeface="Wingdings" pitchFamily="2" charset="2"/>
              <a:buChar char="ü"/>
            </a:pPr>
            <a:r>
              <a:rPr lang="sr-Latn-RS" sz="2200" b="1" i="1" dirty="0" smtClean="0"/>
              <a:t>Bolje razumeti </a:t>
            </a:r>
            <a:r>
              <a:rPr lang="sr-Latn-RS" sz="2200" i="1" dirty="0" smtClean="0"/>
              <a:t>praksu i postupke uzajamne pravne pomoći (UPP); </a:t>
            </a:r>
            <a:endParaRPr lang="en-GB" sz="2200" i="1" dirty="0"/>
          </a:p>
          <a:p>
            <a:pPr marL="342900" lvl="2" indent="-342900" algn="just">
              <a:buFont typeface="Wingdings" pitchFamily="2" charset="2"/>
              <a:buChar char="ü"/>
            </a:pPr>
            <a:endParaRPr lang="en-GB" sz="2200" i="1" dirty="0"/>
          </a:p>
          <a:p>
            <a:pPr marL="342900" lvl="2" indent="-342900" algn="just">
              <a:buFont typeface="Wingdings" pitchFamily="2" charset="2"/>
              <a:buChar char="ü"/>
            </a:pPr>
            <a:r>
              <a:rPr lang="sr-Latn-RS" sz="2200" b="1" i="1" dirty="0" smtClean="0"/>
              <a:t>Upoznati se sa izazovima procesa uzajamne pravne pomoći, </a:t>
            </a:r>
            <a:r>
              <a:rPr lang="sr-Latn-RS" sz="2200" i="1" dirty="0" smtClean="0"/>
              <a:t>šta i na koji način utiče na njenu delotvornost; </a:t>
            </a:r>
            <a:endParaRPr lang="en-GB" sz="2200" i="1" dirty="0"/>
          </a:p>
          <a:p>
            <a:pPr marL="342900" lvl="2" indent="-342900" algn="just">
              <a:buFont typeface="Wingdings" pitchFamily="2" charset="2"/>
              <a:buChar char="ü"/>
            </a:pPr>
            <a:endParaRPr lang="en-GB" sz="2200" i="1" dirty="0"/>
          </a:p>
          <a:p>
            <a:pPr marL="342900" lvl="2" indent="-342900" algn="just">
              <a:buFont typeface="Wingdings" pitchFamily="2" charset="2"/>
              <a:buChar char="ü"/>
            </a:pPr>
            <a:r>
              <a:rPr lang="sr-Latn-RS" sz="2200" b="1" i="1" dirty="0" smtClean="0"/>
              <a:t>Upoznati se sa instrumentima saradnje, </a:t>
            </a:r>
            <a:r>
              <a:rPr lang="sr-Latn-RS" sz="2200" i="1" dirty="0" smtClean="0"/>
              <a:t>standardima i kanalima komunikacije; </a:t>
            </a:r>
            <a:endParaRPr lang="en-GB" sz="2200" i="1" dirty="0"/>
          </a:p>
          <a:p>
            <a:pPr marL="342900" lvl="2" indent="-342900" algn="just">
              <a:buFont typeface="Wingdings" pitchFamily="2" charset="2"/>
              <a:buChar char="ü"/>
            </a:pPr>
            <a:endParaRPr lang="en-GB" sz="2200" i="1" dirty="0"/>
          </a:p>
          <a:p>
            <a:pPr marL="342900" lvl="2" indent="-342900" algn="just">
              <a:buFont typeface="Wingdings" pitchFamily="2" charset="2"/>
              <a:buChar char="ü"/>
            </a:pPr>
            <a:r>
              <a:rPr lang="sr-Latn-RS" sz="2200" b="1" i="1" dirty="0" smtClean="0"/>
              <a:t>Razumeti različite </a:t>
            </a:r>
            <a:r>
              <a:rPr lang="sr-Latn-RS" sz="2200" i="1" dirty="0" smtClean="0"/>
              <a:t>zakonske uslove i pitanja; </a:t>
            </a:r>
            <a:endParaRPr lang="en-GB" sz="2200" i="1" dirty="0"/>
          </a:p>
        </p:txBody>
      </p:sp>
      <p:sp>
        <p:nvSpPr>
          <p:cNvPr id="8" name="Rectangle 7">
            <a:extLst>
              <a:ext uri="{FF2B5EF4-FFF2-40B4-BE49-F238E27FC236}">
                <a16:creationId xmlns:a16="http://schemas.microsoft.com/office/drawing/2014/main" id="{318C602D-ED60-F847-ABCD-A03310105151}"/>
              </a:ext>
            </a:extLst>
          </p:cNvPr>
          <p:cNvSpPr/>
          <p:nvPr/>
        </p:nvSpPr>
        <p:spPr>
          <a:xfrm>
            <a:off x="4732127" y="1163467"/>
            <a:ext cx="4572000" cy="2800767"/>
          </a:xfrm>
          <a:prstGeom prst="rect">
            <a:avLst/>
          </a:prstGeom>
        </p:spPr>
        <p:txBody>
          <a:bodyPr>
            <a:spAutoFit/>
          </a:bodyPr>
          <a:lstStyle/>
          <a:p>
            <a:pPr marL="342900" lvl="2" indent="-342900" algn="just">
              <a:buFont typeface="Wingdings" pitchFamily="2" charset="2"/>
              <a:buChar char="ü"/>
            </a:pPr>
            <a:r>
              <a:rPr lang="sr-Latn-RS" sz="2200" b="1" i="1" dirty="0" smtClean="0"/>
              <a:t>Upoznati se sa postojećim ocenama </a:t>
            </a:r>
            <a:r>
              <a:rPr lang="sr-Latn-RS" sz="2200" i="1" dirty="0" smtClean="0"/>
              <a:t>UPP , kao i preporukama o tome kako poboljšati proces;</a:t>
            </a:r>
            <a:endParaRPr lang="en-GB" sz="2200" i="1" dirty="0"/>
          </a:p>
          <a:p>
            <a:pPr marL="342900" lvl="2" indent="-342900" algn="just">
              <a:buFont typeface="Wingdings" pitchFamily="2" charset="2"/>
              <a:buChar char="ü"/>
            </a:pPr>
            <a:endParaRPr lang="en-GB" sz="2200" i="1" dirty="0"/>
          </a:p>
          <a:p>
            <a:pPr marL="342900" lvl="2" indent="-342900" algn="just">
              <a:buFont typeface="Wingdings" pitchFamily="2" charset="2"/>
              <a:buChar char="ü"/>
            </a:pPr>
            <a:r>
              <a:rPr lang="sr-Latn-RS" sz="2200" b="1" i="1" dirty="0" smtClean="0"/>
              <a:t>Proširiti znanja </a:t>
            </a:r>
            <a:r>
              <a:rPr lang="sr-Latn-RS" sz="2200" i="1" dirty="0" smtClean="0"/>
              <a:t>o postojećim pomoćnim alatima. </a:t>
            </a:r>
            <a:endParaRPr lang="en-GB" sz="2200" i="1" dirty="0"/>
          </a:p>
          <a:p>
            <a:pPr marL="342900" lvl="2" indent="-342900">
              <a:buFont typeface="Wingdings" pitchFamily="2" charset="2"/>
              <a:buChar char="ü"/>
            </a:pPr>
            <a:endParaRPr lang="en-GB" sz="2200" dirty="0"/>
          </a:p>
        </p:txBody>
      </p:sp>
      <p:pic>
        <p:nvPicPr>
          <p:cNvPr id="5" name="Picture 4">
            <a:extLst>
              <a:ext uri="{FF2B5EF4-FFF2-40B4-BE49-F238E27FC236}">
                <a16:creationId xmlns:a16="http://schemas.microsoft.com/office/drawing/2014/main" id="{378D8860-1094-415E-BAB6-6A9B57C09E01}"/>
              </a:ext>
            </a:extLst>
          </p:cNvPr>
          <p:cNvPicPr>
            <a:picLocks noChangeAspect="1"/>
          </p:cNvPicPr>
          <p:nvPr/>
        </p:nvPicPr>
        <p:blipFill>
          <a:blip r:embed="rId4"/>
          <a:stretch>
            <a:fillRect/>
          </a:stretch>
        </p:blipFill>
        <p:spPr>
          <a:xfrm>
            <a:off x="5639874" y="4174226"/>
            <a:ext cx="2808317" cy="2150117"/>
          </a:xfrm>
          <a:prstGeom prst="rect">
            <a:avLst/>
          </a:prstGeom>
        </p:spPr>
      </p:pic>
    </p:spTree>
    <p:extLst>
      <p:ext uri="{BB962C8B-B14F-4D97-AF65-F5344CB8AC3E}">
        <p14:creationId xmlns:p14="http://schemas.microsoft.com/office/powerpoint/2010/main" val="130140962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30</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30</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a:ea typeface="ＭＳ Ｐゴシック" pitchFamily="34" charset="-128"/>
              </a:rPr>
              <a:t>Zakonski uslovi</a:t>
            </a:r>
            <a:endParaRPr lang="en-GB" sz="3200"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CAE5D1B-C7CD-DD44-B0C3-576B01C85806}"/>
              </a:ext>
            </a:extLst>
          </p:cNvPr>
          <p:cNvSpPr/>
          <p:nvPr/>
        </p:nvSpPr>
        <p:spPr>
          <a:xfrm>
            <a:off x="88522" y="872616"/>
            <a:ext cx="4572000" cy="5940088"/>
          </a:xfrm>
          <a:prstGeom prst="rect">
            <a:avLst/>
          </a:prstGeom>
        </p:spPr>
        <p:txBody>
          <a:bodyPr>
            <a:spAutoFit/>
          </a:bodyPr>
          <a:lstStyle/>
          <a:p>
            <a:pPr marL="0" lvl="1" indent="-342900" algn="just">
              <a:buFont typeface="Wingdings" pitchFamily="2" charset="2"/>
              <a:buChar char="Ø"/>
            </a:pPr>
            <a:r>
              <a:rPr lang="sr-Latn-RS" sz="2100" b="1" dirty="0" smtClean="0"/>
              <a:t>Primena domaćeg prava</a:t>
            </a:r>
            <a:r>
              <a:rPr lang="en-GB" sz="2100" dirty="0" smtClean="0"/>
              <a:t>:</a:t>
            </a:r>
            <a:endParaRPr lang="en-GB" sz="2100" dirty="0"/>
          </a:p>
          <a:p>
            <a:pPr marL="0" lvl="1" algn="just"/>
            <a:endParaRPr lang="en-GB" sz="2100" dirty="0"/>
          </a:p>
          <a:p>
            <a:pPr marL="342900" lvl="1" indent="-342900" algn="just">
              <a:buFont typeface="Wingdings" pitchFamily="2" charset="2"/>
              <a:buChar char="ü"/>
            </a:pPr>
            <a:r>
              <a:rPr lang="sr-Latn-RS" sz="2100" i="1" dirty="0" smtClean="0"/>
              <a:t>Pretraživanje i zaplena, opšta pitanja</a:t>
            </a:r>
            <a:r>
              <a:rPr lang="en-GB" sz="2100" dirty="0" smtClean="0"/>
              <a:t>:</a:t>
            </a:r>
            <a:endParaRPr lang="en-GB" sz="2100" dirty="0"/>
          </a:p>
          <a:p>
            <a:pPr marL="342900" lvl="1" indent="-342900" algn="just">
              <a:buFont typeface="Arial" panose="020B0604020202020204" pitchFamily="34" charset="0"/>
              <a:buChar char="•"/>
            </a:pPr>
            <a:r>
              <a:rPr lang="sr-Latn-RS" sz="2100" b="1" dirty="0" smtClean="0"/>
              <a:t>Smatra se visoko intruzivnim; </a:t>
            </a:r>
            <a:endParaRPr lang="en-GB" sz="2100" b="1" dirty="0"/>
          </a:p>
          <a:p>
            <a:pPr marL="342900" lvl="1" indent="-342900" algn="just">
              <a:buFont typeface="Arial" panose="020B0604020202020204" pitchFamily="34" charset="0"/>
              <a:buChar char="•"/>
            </a:pPr>
            <a:r>
              <a:rPr lang="sr-Latn-RS" sz="2100" b="1" dirty="0" smtClean="0"/>
              <a:t>Od vas se očekuje </a:t>
            </a:r>
            <a:r>
              <a:rPr lang="sr-Latn-RS" sz="2100" dirty="0" smtClean="0"/>
              <a:t>da u zahtevu dostavite detaljne informacije o mestu koje treba da bude pretraženo, uz objašnjenje na koji način je povezano s predmetom, kao i koju vrstu materijala očekujete da će biti pronađena i zaplenjena; </a:t>
            </a:r>
            <a:endParaRPr lang="en-GB" sz="2100" dirty="0"/>
          </a:p>
          <a:p>
            <a:pPr marL="342900" lvl="1" indent="-342900" algn="just">
              <a:buFont typeface="Arial" panose="020B0604020202020204" pitchFamily="34" charset="0"/>
              <a:buChar char="•"/>
            </a:pPr>
            <a:r>
              <a:rPr lang="sr-Latn-RS" sz="2100" b="1" dirty="0" smtClean="0"/>
              <a:t>Značaj materijala </a:t>
            </a:r>
            <a:r>
              <a:rPr lang="sr-Latn-RS" sz="2100" dirty="0" smtClean="0"/>
              <a:t>za predmet i razlog na osnovu koga se očekuje da će biti nađen u datim prostorijama</a:t>
            </a:r>
            <a:r>
              <a:rPr lang="sr-Latn-RS" sz="2200" dirty="0" smtClean="0"/>
              <a:t>. </a:t>
            </a:r>
            <a:endParaRPr lang="en-GB" sz="2200" dirty="0"/>
          </a:p>
          <a:p>
            <a:pPr marL="0" lvl="1" algn="just"/>
            <a:endParaRPr lang="en-GB" sz="2200" dirty="0"/>
          </a:p>
        </p:txBody>
      </p:sp>
      <p:sp>
        <p:nvSpPr>
          <p:cNvPr id="5" name="Rectangle 4">
            <a:extLst>
              <a:ext uri="{FF2B5EF4-FFF2-40B4-BE49-F238E27FC236}">
                <a16:creationId xmlns:a16="http://schemas.microsoft.com/office/drawing/2014/main" id="{A9C5C6D1-36EB-DA4A-BBD2-32788D58FEDF}"/>
              </a:ext>
            </a:extLst>
          </p:cNvPr>
          <p:cNvSpPr/>
          <p:nvPr/>
        </p:nvSpPr>
        <p:spPr>
          <a:xfrm>
            <a:off x="4483478" y="920135"/>
            <a:ext cx="4572000" cy="3816429"/>
          </a:xfrm>
          <a:prstGeom prst="rect">
            <a:avLst/>
          </a:prstGeom>
        </p:spPr>
        <p:txBody>
          <a:bodyPr>
            <a:spAutoFit/>
          </a:bodyPr>
          <a:lstStyle/>
          <a:p>
            <a:pPr marL="342900" lvl="1" indent="-342900" algn="just">
              <a:buFont typeface="Arial" panose="020B0604020202020204" pitchFamily="34" charset="0"/>
              <a:buChar char="•"/>
            </a:pPr>
            <a:r>
              <a:rPr lang="sr-Latn-RS" sz="2200" b="1" dirty="0" smtClean="0"/>
              <a:t>Kada je reč o računarima, pametnim telefonima i drugim medijima za čuvanje podataka, </a:t>
            </a:r>
            <a:r>
              <a:rPr lang="sr-Latn-RS" sz="2200" dirty="0" smtClean="0"/>
              <a:t>ti uređaji će uvek sadržati materijale koje nalog za pretraživanje ne pokriva, bez obzira da li su od značaja u odnosu na zahtev, ili ne; </a:t>
            </a:r>
            <a:endParaRPr lang="en-GB" sz="2200" dirty="0"/>
          </a:p>
          <a:p>
            <a:pPr marL="342900" lvl="1" indent="-342900" algn="just">
              <a:buFont typeface="Arial" panose="020B0604020202020204" pitchFamily="34" charset="0"/>
              <a:buChar char="•"/>
            </a:pPr>
            <a:r>
              <a:rPr lang="sr-Latn-RS" sz="2200" b="1" dirty="0" smtClean="0"/>
              <a:t>Moguće je da se materijal mora razdvojiti </a:t>
            </a:r>
            <a:r>
              <a:rPr lang="en-150" sz="2200" dirty="0" smtClean="0"/>
              <a:t>–</a:t>
            </a:r>
            <a:r>
              <a:rPr lang="en-GB" sz="2200" dirty="0" smtClean="0"/>
              <a:t> </a:t>
            </a:r>
            <a:r>
              <a:rPr lang="sr-Latn-RS" sz="2200" dirty="0" smtClean="0"/>
              <a:t>potencijalno dug proces.</a:t>
            </a:r>
            <a:endParaRPr lang="en-GB" sz="2200" dirty="0"/>
          </a:p>
        </p:txBody>
      </p:sp>
    </p:spTree>
    <p:extLst>
      <p:ext uri="{BB962C8B-B14F-4D97-AF65-F5344CB8AC3E}">
        <p14:creationId xmlns:p14="http://schemas.microsoft.com/office/powerpoint/2010/main" val="35498189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31</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31</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a:ea typeface="ＭＳ Ｐゴシック" pitchFamily="34" charset="-128"/>
              </a:rPr>
              <a:t>Zakonski uslovi</a:t>
            </a:r>
            <a:endParaRPr lang="en-GB" sz="3200"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pic>
        <p:nvPicPr>
          <p:cNvPr id="6" name="Picture 5">
            <a:extLst>
              <a:ext uri="{FF2B5EF4-FFF2-40B4-BE49-F238E27FC236}">
                <a16:creationId xmlns:a16="http://schemas.microsoft.com/office/drawing/2014/main" id="{BAA7DDA5-F89B-CB44-922E-5F8384666617}"/>
              </a:ext>
            </a:extLst>
          </p:cNvPr>
          <p:cNvPicPr>
            <a:picLocks noChangeAspect="1"/>
          </p:cNvPicPr>
          <p:nvPr/>
        </p:nvPicPr>
        <p:blipFill>
          <a:blip r:embed="rId4"/>
          <a:stretch>
            <a:fillRect/>
          </a:stretch>
        </p:blipFill>
        <p:spPr>
          <a:xfrm>
            <a:off x="7255380" y="941875"/>
            <a:ext cx="1767076" cy="1767076"/>
          </a:xfrm>
          <a:prstGeom prst="rect">
            <a:avLst/>
          </a:prstGeom>
        </p:spPr>
      </p:pic>
      <p:graphicFrame>
        <p:nvGraphicFramePr>
          <p:cNvPr id="10" name="Diagram 9">
            <a:extLst>
              <a:ext uri="{FF2B5EF4-FFF2-40B4-BE49-F238E27FC236}">
                <a16:creationId xmlns:a16="http://schemas.microsoft.com/office/drawing/2014/main" id="{4AC94D61-C432-964B-BFBF-EB29D1BBB3DF}"/>
              </a:ext>
            </a:extLst>
          </p:cNvPr>
          <p:cNvGraphicFramePr/>
          <p:nvPr>
            <p:extLst>
              <p:ext uri="{D42A27DB-BD31-4B8C-83A1-F6EECF244321}">
                <p14:modId xmlns:p14="http://schemas.microsoft.com/office/powerpoint/2010/main" val="4009797630"/>
              </p:ext>
            </p:extLst>
          </p:nvPr>
        </p:nvGraphicFramePr>
        <p:xfrm>
          <a:off x="177501" y="2346187"/>
          <a:ext cx="7166858"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5329374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32</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32</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a:ea typeface="ＭＳ Ｐゴシック" pitchFamily="34" charset="-128"/>
              </a:rPr>
              <a:t>Zakonski uslovi</a:t>
            </a:r>
            <a:endParaRPr lang="en-GB" sz="3200"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pic>
        <p:nvPicPr>
          <p:cNvPr id="11" name="Picture 10">
            <a:extLst>
              <a:ext uri="{FF2B5EF4-FFF2-40B4-BE49-F238E27FC236}">
                <a16:creationId xmlns:a16="http://schemas.microsoft.com/office/drawing/2014/main" id="{6C59456A-02DA-0F46-BF32-314184E697A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06029" y="2029522"/>
            <a:ext cx="3731941" cy="2798956"/>
          </a:xfrm>
          <a:prstGeom prst="rect">
            <a:avLst/>
          </a:prstGeom>
        </p:spPr>
      </p:pic>
    </p:spTree>
    <p:extLst>
      <p:ext uri="{BB962C8B-B14F-4D97-AF65-F5344CB8AC3E}">
        <p14:creationId xmlns:p14="http://schemas.microsoft.com/office/powerpoint/2010/main" val="8036724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33</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33</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smtClean="0">
                <a:ea typeface="ＭＳ Ｐゴシック" pitchFamily="34" charset="-128"/>
              </a:rPr>
              <a:t>Razmatranja</a:t>
            </a:r>
            <a:endParaRPr lang="en-GB" sz="3200"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CAE5D1B-C7CD-DD44-B0C3-576B01C85806}"/>
              </a:ext>
            </a:extLst>
          </p:cNvPr>
          <p:cNvSpPr/>
          <p:nvPr/>
        </p:nvSpPr>
        <p:spPr>
          <a:xfrm>
            <a:off x="88522" y="872616"/>
            <a:ext cx="4572000" cy="5616922"/>
          </a:xfrm>
          <a:prstGeom prst="rect">
            <a:avLst/>
          </a:prstGeom>
        </p:spPr>
        <p:txBody>
          <a:bodyPr>
            <a:spAutoFit/>
          </a:bodyPr>
          <a:lstStyle/>
          <a:p>
            <a:pPr marL="342900" lvl="1" indent="-342900" algn="just">
              <a:buFont typeface="Wingdings" pitchFamily="2" charset="2"/>
              <a:buChar char="Ø"/>
            </a:pPr>
            <a:r>
              <a:rPr lang="sr-Latn-RS" sz="2200" b="1" dirty="0" smtClean="0"/>
              <a:t>Na strani Strane molilje</a:t>
            </a:r>
            <a:r>
              <a:rPr lang="en-GB" sz="2200" dirty="0" smtClean="0"/>
              <a:t>:</a:t>
            </a:r>
            <a:endParaRPr lang="en-GB" sz="2200" dirty="0"/>
          </a:p>
          <a:p>
            <a:pPr marL="342900" lvl="1" indent="-342900" algn="just">
              <a:buFont typeface="Wingdings" pitchFamily="2" charset="2"/>
              <a:buChar char="Ø"/>
            </a:pPr>
            <a:endParaRPr lang="en-GB" sz="2200" dirty="0"/>
          </a:p>
          <a:p>
            <a:pPr marL="342900" lvl="1" indent="-342900" algn="just">
              <a:buFont typeface="Arial" panose="020B0604020202020204" pitchFamily="34" charset="0"/>
              <a:buChar char="•"/>
            </a:pPr>
            <a:r>
              <a:rPr lang="sr-Latn-RS" sz="2100" b="1" dirty="0" smtClean="0"/>
              <a:t>Da li je </a:t>
            </a:r>
            <a:r>
              <a:rPr lang="sr-Latn-RS" sz="2100" dirty="0" smtClean="0"/>
              <a:t>UPP nužna</a:t>
            </a:r>
            <a:r>
              <a:rPr lang="en-GB" sz="2100" dirty="0" smtClean="0"/>
              <a:t>? </a:t>
            </a:r>
            <a:endParaRPr lang="en-GB" sz="2100" dirty="0"/>
          </a:p>
          <a:p>
            <a:pPr marL="342900" lvl="1" indent="-342900" algn="just">
              <a:buFont typeface="Arial" panose="020B0604020202020204" pitchFamily="34" charset="0"/>
              <a:buChar char="•"/>
            </a:pPr>
            <a:r>
              <a:rPr lang="sr-Latn-RS" sz="2100" b="1" dirty="0" smtClean="0"/>
              <a:t>Šta se može postići </a:t>
            </a:r>
            <a:r>
              <a:rPr lang="sr-Latn-RS" sz="2100" dirty="0" smtClean="0"/>
              <a:t>bez nje</a:t>
            </a:r>
            <a:r>
              <a:rPr lang="en-GB" sz="2100" dirty="0" smtClean="0"/>
              <a:t>?</a:t>
            </a:r>
            <a:endParaRPr lang="en-GB" sz="2100" dirty="0"/>
          </a:p>
          <a:p>
            <a:pPr marL="342900" lvl="1" indent="-342900" algn="just">
              <a:buFont typeface="Arial" panose="020B0604020202020204" pitchFamily="34" charset="0"/>
              <a:buChar char="•"/>
            </a:pPr>
            <a:r>
              <a:rPr lang="sr-Latn-RS" sz="2100" dirty="0" smtClean="0"/>
              <a:t>Saradnja </a:t>
            </a:r>
            <a:r>
              <a:rPr lang="sr-Latn-RS" sz="2100" b="1" dirty="0" smtClean="0"/>
              <a:t>između policijskih snaga</a:t>
            </a:r>
            <a:r>
              <a:rPr lang="en-GB" sz="2100" dirty="0" smtClean="0"/>
              <a:t>?</a:t>
            </a:r>
            <a:endParaRPr lang="en-GB" sz="2100" dirty="0"/>
          </a:p>
          <a:p>
            <a:pPr marL="342900" lvl="1" indent="-342900" algn="just">
              <a:buFont typeface="Arial" panose="020B0604020202020204" pitchFamily="34" charset="0"/>
              <a:buChar char="•"/>
            </a:pPr>
            <a:r>
              <a:rPr lang="sr-Latn-RS" sz="2100" dirty="0" smtClean="0"/>
              <a:t>Da li je utvrđen odgovarajući pravni instrument (UPP ili procesuiranje predmeta)</a:t>
            </a:r>
            <a:r>
              <a:rPr lang="en-GB" sz="2100" dirty="0" smtClean="0"/>
              <a:t>?</a:t>
            </a:r>
            <a:endParaRPr lang="en-GB" sz="2100" dirty="0"/>
          </a:p>
          <a:p>
            <a:pPr marL="342900" lvl="1" indent="-342900" algn="just">
              <a:buFont typeface="Arial" panose="020B0604020202020204" pitchFamily="34" charset="0"/>
              <a:buChar char="•"/>
            </a:pPr>
            <a:r>
              <a:rPr lang="sr-Latn-RS" sz="2100" b="1" dirty="0" smtClean="0"/>
              <a:t>Osetljivost podataka </a:t>
            </a:r>
            <a:r>
              <a:rPr lang="sr-Latn-RS" sz="2100" dirty="0" smtClean="0"/>
              <a:t>koji se traže i odgovornost za uništenje</a:t>
            </a:r>
            <a:r>
              <a:rPr lang="en-GB" sz="2100" dirty="0" smtClean="0"/>
              <a:t>?</a:t>
            </a:r>
            <a:endParaRPr lang="en-GB" sz="2100" dirty="0"/>
          </a:p>
          <a:p>
            <a:pPr marL="342900" lvl="1" indent="-342900" algn="just">
              <a:buFont typeface="Arial" panose="020B0604020202020204" pitchFamily="34" charset="0"/>
              <a:buChar char="•"/>
            </a:pPr>
            <a:r>
              <a:rPr lang="sr-Latn-RS" sz="2100" b="1" dirty="0" smtClean="0"/>
              <a:t>Da li je nužan zahtev za hitnu zaštitu </a:t>
            </a:r>
            <a:r>
              <a:rPr lang="sr-Latn-RS" sz="2100" dirty="0" smtClean="0"/>
              <a:t> i otkrivanje podataka dok se priprema zahtev za UPP</a:t>
            </a:r>
            <a:r>
              <a:rPr lang="en-GB" sz="2100" dirty="0" smtClean="0"/>
              <a:t>?</a:t>
            </a:r>
            <a:endParaRPr lang="en-GB" sz="2100" dirty="0"/>
          </a:p>
          <a:p>
            <a:pPr marL="342900" lvl="1" indent="-342900" algn="just">
              <a:buFont typeface="Arial" panose="020B0604020202020204" pitchFamily="34" charset="0"/>
              <a:buChar char="•"/>
            </a:pPr>
            <a:r>
              <a:rPr lang="sr-Latn-RS" sz="2100" dirty="0" smtClean="0"/>
              <a:t>Da li se u zamoljenoj državi </a:t>
            </a:r>
            <a:r>
              <a:rPr lang="sr-Latn-RS" sz="2100" b="1" dirty="0" smtClean="0"/>
              <a:t>primenjuje zadržavanje podataka</a:t>
            </a:r>
            <a:r>
              <a:rPr lang="en-GB" sz="2100" dirty="0" smtClean="0"/>
              <a:t>?</a:t>
            </a:r>
            <a:endParaRPr lang="en-GB" sz="2100" dirty="0"/>
          </a:p>
        </p:txBody>
      </p:sp>
      <p:sp>
        <p:nvSpPr>
          <p:cNvPr id="5" name="Rectangle 4">
            <a:extLst>
              <a:ext uri="{FF2B5EF4-FFF2-40B4-BE49-F238E27FC236}">
                <a16:creationId xmlns:a16="http://schemas.microsoft.com/office/drawing/2014/main" id="{A9C5C6D1-36EB-DA4A-BBD2-32788D58FEDF}"/>
              </a:ext>
            </a:extLst>
          </p:cNvPr>
          <p:cNvSpPr/>
          <p:nvPr/>
        </p:nvSpPr>
        <p:spPr>
          <a:xfrm>
            <a:off x="4483478" y="920135"/>
            <a:ext cx="4572000" cy="5262979"/>
          </a:xfrm>
          <a:prstGeom prst="rect">
            <a:avLst/>
          </a:prstGeom>
        </p:spPr>
        <p:txBody>
          <a:bodyPr>
            <a:spAutoFit/>
          </a:bodyPr>
          <a:lstStyle/>
          <a:p>
            <a:pPr marL="342900" lvl="1" indent="-342900" algn="just">
              <a:buFont typeface="Arial" panose="020B0604020202020204" pitchFamily="34" charset="0"/>
              <a:buChar char="•"/>
            </a:pPr>
            <a:r>
              <a:rPr lang="sr-Latn-RS" sz="2100" dirty="0" smtClean="0"/>
              <a:t>Da li su uzeti u obzir </a:t>
            </a:r>
            <a:r>
              <a:rPr lang="sr-Latn-RS" sz="2100" b="1" dirty="0" smtClean="0"/>
              <a:t>relevantni alati </a:t>
            </a:r>
            <a:r>
              <a:rPr lang="sr-Latn-RS" sz="2100" dirty="0" smtClean="0"/>
              <a:t>ili smernice</a:t>
            </a:r>
            <a:r>
              <a:rPr lang="en-GB" sz="2100" dirty="0" smtClean="0"/>
              <a:t>?</a:t>
            </a:r>
            <a:endParaRPr lang="en-GB" sz="2100" dirty="0"/>
          </a:p>
          <a:p>
            <a:pPr marL="342900" lvl="1" indent="-342900" algn="just">
              <a:buFont typeface="Arial" panose="020B0604020202020204" pitchFamily="34" charset="0"/>
              <a:buChar char="•"/>
            </a:pPr>
            <a:r>
              <a:rPr lang="sr-Latn-RS" sz="2100" dirty="0" smtClean="0"/>
              <a:t>Da li su uzete u obzir </a:t>
            </a:r>
            <a:r>
              <a:rPr lang="sr-Latn-RS" sz="2100" b="1" dirty="0" smtClean="0"/>
              <a:t>potrebe ili zahtevi </a:t>
            </a:r>
            <a:r>
              <a:rPr lang="sr-Latn-RS" sz="2100" dirty="0" smtClean="0"/>
              <a:t>zamoljene države, naročito ako postoji verovatnoća da će traženi podaci biti predmet mere prinude?</a:t>
            </a:r>
            <a:endParaRPr lang="en-GB" sz="2100" dirty="0"/>
          </a:p>
          <a:p>
            <a:pPr marL="342900" lvl="1" indent="-342900" algn="just">
              <a:buFont typeface="Arial" panose="020B0604020202020204" pitchFamily="34" charset="0"/>
              <a:buChar char="•"/>
            </a:pPr>
            <a:r>
              <a:rPr lang="sr-Latn-RS" sz="2100" b="1" dirty="0" smtClean="0"/>
              <a:t>Da li su konsultacije sa centralnim organom </a:t>
            </a:r>
            <a:r>
              <a:rPr lang="sr-Latn-RS" sz="2100" dirty="0" smtClean="0"/>
              <a:t>zamoljene strane adekvatan način za razjašnjenja</a:t>
            </a:r>
            <a:r>
              <a:rPr lang="en-GB" sz="2100" dirty="0" smtClean="0"/>
              <a:t>?</a:t>
            </a:r>
            <a:endParaRPr lang="en-GB" sz="2100" dirty="0"/>
          </a:p>
          <a:p>
            <a:pPr marL="342900" lvl="1" indent="-342900" algn="just">
              <a:buFont typeface="Arial" panose="020B0604020202020204" pitchFamily="34" charset="0"/>
              <a:buChar char="•"/>
            </a:pPr>
            <a:r>
              <a:rPr lang="sr-Latn-RS" sz="2100" b="1" dirty="0" smtClean="0"/>
              <a:t>Postoje li neki posebni postupci </a:t>
            </a:r>
            <a:r>
              <a:rPr lang="sr-Latn-RS" sz="2100" dirty="0" smtClean="0"/>
              <a:t>koje zamoljena država treba da sledi, kako bi se obezbedila prihvatljivost dobijenih dokaza</a:t>
            </a:r>
            <a:r>
              <a:rPr lang="en-GB" sz="2100" dirty="0" smtClean="0"/>
              <a:t>?</a:t>
            </a:r>
            <a:endParaRPr lang="en-GB" sz="2100" dirty="0"/>
          </a:p>
        </p:txBody>
      </p:sp>
    </p:spTree>
    <p:extLst>
      <p:ext uri="{BB962C8B-B14F-4D97-AF65-F5344CB8AC3E}">
        <p14:creationId xmlns:p14="http://schemas.microsoft.com/office/powerpoint/2010/main" val="39391254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34</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34</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smtClean="0">
                <a:ea typeface="ＭＳ Ｐゴシック" pitchFamily="34" charset="-128"/>
              </a:rPr>
              <a:t>Razmatranja</a:t>
            </a:r>
            <a:endParaRPr lang="en-GB" sz="3200"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CAE5D1B-C7CD-DD44-B0C3-576B01C85806}"/>
              </a:ext>
            </a:extLst>
          </p:cNvPr>
          <p:cNvSpPr/>
          <p:nvPr/>
        </p:nvSpPr>
        <p:spPr>
          <a:xfrm>
            <a:off x="88522" y="799825"/>
            <a:ext cx="4572000" cy="5509200"/>
          </a:xfrm>
          <a:prstGeom prst="rect">
            <a:avLst/>
          </a:prstGeom>
        </p:spPr>
        <p:txBody>
          <a:bodyPr>
            <a:spAutoFit/>
          </a:bodyPr>
          <a:lstStyle/>
          <a:p>
            <a:pPr marL="342900" lvl="1" indent="-342900">
              <a:buFont typeface="Wingdings" pitchFamily="2" charset="2"/>
              <a:buChar char="Ø"/>
            </a:pPr>
            <a:r>
              <a:rPr lang="sr-Latn-RS" sz="2200" b="1" dirty="0" smtClean="0"/>
              <a:t>Na strani Strane molilje</a:t>
            </a:r>
            <a:r>
              <a:rPr lang="en-GB" sz="2200" dirty="0" smtClean="0"/>
              <a:t>:</a:t>
            </a:r>
            <a:endParaRPr lang="en-GB" sz="2200" dirty="0"/>
          </a:p>
          <a:p>
            <a:pPr marL="342900" lvl="1" indent="-342900">
              <a:buFont typeface="Wingdings" pitchFamily="2" charset="2"/>
              <a:buChar char="Ø"/>
            </a:pPr>
            <a:endParaRPr lang="en-GB" sz="2200" dirty="0"/>
          </a:p>
          <a:p>
            <a:pPr marL="342900" lvl="1" indent="-342900">
              <a:buFont typeface="Arial" panose="020B0604020202020204" pitchFamily="34" charset="0"/>
              <a:buChar char="•"/>
            </a:pPr>
            <a:r>
              <a:rPr lang="sr-Latn-RS" sz="2200" b="1" dirty="0" smtClean="0"/>
              <a:t>Utvrditi uslove </a:t>
            </a:r>
            <a:r>
              <a:rPr lang="sr-Latn-RS" sz="2200" dirty="0" smtClean="0"/>
              <a:t>koje zamoljena država ima u odnosu na </a:t>
            </a:r>
            <a:r>
              <a:rPr lang="sr-Latn-RS" sz="2200" b="1" dirty="0" smtClean="0"/>
              <a:t>prevod; </a:t>
            </a:r>
            <a:r>
              <a:rPr lang="en-GB" sz="2200" dirty="0" smtClean="0"/>
              <a:t> </a:t>
            </a:r>
            <a:endParaRPr lang="en-GB" sz="2200" dirty="0"/>
          </a:p>
          <a:p>
            <a:pPr marL="342900" lvl="1" indent="-342900">
              <a:buFont typeface="Arial" panose="020B0604020202020204" pitchFamily="34" charset="0"/>
              <a:buChar char="•"/>
            </a:pPr>
            <a:r>
              <a:rPr lang="sr-Latn-RS" sz="2200" dirty="0" smtClean="0"/>
              <a:t>U zahtevu jasno navesti</a:t>
            </a:r>
            <a:r>
              <a:rPr lang="sr-Latn-RS" sz="2200" b="1" dirty="0" smtClean="0"/>
              <a:t> svaki razlog za urgentnost; </a:t>
            </a:r>
            <a:endParaRPr lang="en-GB" sz="2200" dirty="0"/>
          </a:p>
          <a:p>
            <a:pPr marL="342900" lvl="1" indent="-342900">
              <a:buFont typeface="Arial" panose="020B0604020202020204" pitchFamily="34" charset="0"/>
              <a:buChar char="•"/>
            </a:pPr>
            <a:r>
              <a:rPr lang="sr-Latn-RS" sz="2200" b="1" dirty="0" smtClean="0"/>
              <a:t>Utvrditi posebne zahteve tajnosti; </a:t>
            </a:r>
            <a:endParaRPr lang="en-GB" sz="2200" dirty="0"/>
          </a:p>
          <a:p>
            <a:pPr marL="342900" lvl="1" indent="-342900">
              <a:buFont typeface="Arial" panose="020B0604020202020204" pitchFamily="34" charset="0"/>
              <a:buChar char="•"/>
            </a:pPr>
            <a:r>
              <a:rPr lang="sr-Latn-RS" sz="2200" b="1" dirty="0" smtClean="0"/>
              <a:t>Odabrati odgovarajući </a:t>
            </a:r>
            <a:r>
              <a:rPr lang="sr-Latn-RS" sz="2200" dirty="0" smtClean="0"/>
              <a:t>kanal </a:t>
            </a:r>
            <a:r>
              <a:rPr lang="sr-Latn-RS" sz="2200" b="1" dirty="0" smtClean="0"/>
              <a:t>dostavljanja, </a:t>
            </a:r>
            <a:r>
              <a:rPr lang="sr-Latn-RS" sz="2200" dirty="0" smtClean="0"/>
              <a:t>zavisno od hitnosti; </a:t>
            </a:r>
            <a:endParaRPr lang="en-GB" sz="2200" dirty="0"/>
          </a:p>
          <a:p>
            <a:pPr marL="342900" lvl="1" indent="-342900">
              <a:buFont typeface="Arial" panose="020B0604020202020204" pitchFamily="34" charset="0"/>
              <a:buChar char="•"/>
            </a:pPr>
            <a:r>
              <a:rPr lang="sr-Latn-RS" sz="2200" b="1" dirty="0" smtClean="0"/>
              <a:t>Utvrditi dostupnost informacija </a:t>
            </a:r>
            <a:r>
              <a:rPr lang="sr-Latn-RS" sz="2200" dirty="0" smtClean="0"/>
              <a:t>o postupcima u zamoljenoj državi po prijemu zahteva; </a:t>
            </a:r>
            <a:endParaRPr lang="en-GB" sz="2200" dirty="0"/>
          </a:p>
        </p:txBody>
      </p:sp>
      <p:sp>
        <p:nvSpPr>
          <p:cNvPr id="5" name="Rectangle 4">
            <a:extLst>
              <a:ext uri="{FF2B5EF4-FFF2-40B4-BE49-F238E27FC236}">
                <a16:creationId xmlns:a16="http://schemas.microsoft.com/office/drawing/2014/main" id="{A9C5C6D1-36EB-DA4A-BBD2-32788D58FEDF}"/>
              </a:ext>
            </a:extLst>
          </p:cNvPr>
          <p:cNvSpPr/>
          <p:nvPr/>
        </p:nvSpPr>
        <p:spPr>
          <a:xfrm>
            <a:off x="4483478" y="1504013"/>
            <a:ext cx="4572000" cy="3477875"/>
          </a:xfrm>
          <a:prstGeom prst="rect">
            <a:avLst/>
          </a:prstGeom>
        </p:spPr>
        <p:txBody>
          <a:bodyPr>
            <a:spAutoFit/>
          </a:bodyPr>
          <a:lstStyle/>
          <a:p>
            <a:pPr marL="342900" lvl="4" indent="-342900">
              <a:buFont typeface="Arial" panose="020B0604020202020204" pitchFamily="34" charset="0"/>
              <a:buChar char="•"/>
            </a:pPr>
            <a:r>
              <a:rPr lang="sr-Latn-RS" sz="2200" b="1" dirty="0" smtClean="0"/>
              <a:t>Zahtevati potvrdu </a:t>
            </a:r>
            <a:r>
              <a:rPr lang="sr-Latn-RS" sz="2200" dirty="0" smtClean="0"/>
              <a:t>prijema zahteva i informacije o vremenskim rokovima izvršenja; </a:t>
            </a:r>
            <a:endParaRPr lang="en-GB" sz="2200" dirty="0"/>
          </a:p>
          <a:p>
            <a:pPr marL="342900" lvl="4" indent="-342900">
              <a:buFont typeface="Arial" panose="020B0604020202020204" pitchFamily="34" charset="0"/>
              <a:buChar char="•"/>
            </a:pPr>
            <a:r>
              <a:rPr lang="sr-Latn-RS" sz="2200" b="1" dirty="0" smtClean="0"/>
              <a:t>Tražite </a:t>
            </a:r>
            <a:r>
              <a:rPr lang="sr-Latn-RS" sz="2200" dirty="0" smtClean="0"/>
              <a:t>da budete informisani; </a:t>
            </a:r>
            <a:endParaRPr lang="en-GB" sz="2200" dirty="0"/>
          </a:p>
          <a:p>
            <a:pPr marL="342900" lvl="4" indent="-342900">
              <a:buFont typeface="Arial" panose="020B0604020202020204" pitchFamily="34" charset="0"/>
              <a:buChar char="•"/>
            </a:pPr>
            <a:r>
              <a:rPr lang="sr-Latn-RS" sz="2200" b="1" dirty="0" smtClean="0"/>
              <a:t>Kada jednom ostvarite kontakt, održavajte ga</a:t>
            </a:r>
            <a:r>
              <a:rPr lang="en-GB" sz="2200" b="1" dirty="0" smtClean="0"/>
              <a:t>! </a:t>
            </a:r>
            <a:endParaRPr lang="en-GB" sz="2200" b="1" dirty="0"/>
          </a:p>
          <a:p>
            <a:pPr marL="342900" lvl="4" indent="-342900">
              <a:buFont typeface="Arial" panose="020B0604020202020204" pitchFamily="34" charset="0"/>
              <a:buChar char="•"/>
            </a:pPr>
            <a:r>
              <a:rPr lang="sr-Latn-RS" sz="2200" b="1" dirty="0" smtClean="0"/>
              <a:t>Notirajte sva pitanja i probleme </a:t>
            </a:r>
            <a:r>
              <a:rPr lang="sr-Latn-RS" sz="2200" dirty="0" smtClean="0"/>
              <a:t>u smislu prihvatljivosti i izvođenja  dokaza.</a:t>
            </a:r>
            <a:endParaRPr lang="en-GB" sz="2200" dirty="0"/>
          </a:p>
          <a:p>
            <a:pPr marL="0" lvl="4"/>
            <a:endParaRPr lang="en-GB" sz="2200" dirty="0"/>
          </a:p>
        </p:txBody>
      </p:sp>
    </p:spTree>
    <p:extLst>
      <p:ext uri="{BB962C8B-B14F-4D97-AF65-F5344CB8AC3E}">
        <p14:creationId xmlns:p14="http://schemas.microsoft.com/office/powerpoint/2010/main" val="28589531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35</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35</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smtClean="0">
                <a:ea typeface="ＭＳ Ｐゴシック" pitchFamily="34" charset="-128"/>
              </a:rPr>
              <a:t>Razmatranja</a:t>
            </a:r>
            <a:endParaRPr lang="en-GB" sz="3200"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CAE5D1B-C7CD-DD44-B0C3-576B01C85806}"/>
              </a:ext>
            </a:extLst>
          </p:cNvPr>
          <p:cNvSpPr/>
          <p:nvPr/>
        </p:nvSpPr>
        <p:spPr>
          <a:xfrm>
            <a:off x="88522" y="872616"/>
            <a:ext cx="4572000" cy="4832092"/>
          </a:xfrm>
          <a:prstGeom prst="rect">
            <a:avLst/>
          </a:prstGeom>
        </p:spPr>
        <p:txBody>
          <a:bodyPr>
            <a:spAutoFit/>
          </a:bodyPr>
          <a:lstStyle/>
          <a:p>
            <a:pPr marL="342900" lvl="1" indent="-342900">
              <a:buFont typeface="Wingdings" pitchFamily="2" charset="2"/>
              <a:buChar char="Ø"/>
            </a:pPr>
            <a:r>
              <a:rPr lang="sr-Latn-RS" sz="2200" b="1" dirty="0" smtClean="0"/>
              <a:t>Na strani Zamoljene strane</a:t>
            </a:r>
            <a:r>
              <a:rPr lang="en-GB" sz="2200" dirty="0" smtClean="0"/>
              <a:t>:</a:t>
            </a:r>
            <a:endParaRPr lang="en-GB" sz="2200" dirty="0"/>
          </a:p>
          <a:p>
            <a:pPr marL="342900" lvl="1" indent="-342900">
              <a:buFont typeface="Wingdings" pitchFamily="2" charset="2"/>
              <a:buChar char="Ø"/>
            </a:pPr>
            <a:endParaRPr lang="en-GB" sz="2200" dirty="0"/>
          </a:p>
          <a:p>
            <a:pPr marL="342900" lvl="1" indent="-342900" algn="just">
              <a:buFont typeface="Arial" panose="020B0604020202020204" pitchFamily="34" charset="0"/>
              <a:buChar char="•"/>
            </a:pPr>
            <a:r>
              <a:rPr lang="sr-Latn-RS" sz="2200" b="1" dirty="0" smtClean="0"/>
              <a:t>Razmisliti o formulisanju i predstavljanju smernica, </a:t>
            </a:r>
            <a:r>
              <a:rPr lang="sr-Latn-RS" sz="2200" dirty="0" smtClean="0"/>
              <a:t>u elektronskom obliku na odgovarajućem vebsajtu, za sve aspekte postupka UPP;</a:t>
            </a:r>
            <a:endParaRPr lang="en-GB" sz="2200" dirty="0"/>
          </a:p>
          <a:p>
            <a:pPr marL="342900" lvl="1" indent="-342900" algn="just">
              <a:buFont typeface="Arial" panose="020B0604020202020204" pitchFamily="34" charset="0"/>
              <a:buChar char="•"/>
            </a:pPr>
            <a:r>
              <a:rPr lang="sr-Latn-RS" sz="2200" b="1" dirty="0" smtClean="0"/>
              <a:t>Obezbediti da dogovori </a:t>
            </a:r>
            <a:r>
              <a:rPr lang="sr-Latn-RS" sz="2200" dirty="0" smtClean="0"/>
              <a:t>između centralnih organa i izvršnih tela efikasno funkcionišu; </a:t>
            </a:r>
            <a:endParaRPr lang="en-GB" sz="2200" dirty="0"/>
          </a:p>
          <a:p>
            <a:pPr marL="342900" lvl="1" indent="-342900" algn="just">
              <a:buFont typeface="Arial" panose="020B0604020202020204" pitchFamily="34" charset="0"/>
              <a:buChar char="•"/>
            </a:pPr>
            <a:r>
              <a:rPr lang="sr-Latn-RS" sz="2200" b="1" dirty="0" smtClean="0"/>
              <a:t>Usvojiti praksu uobičajenog </a:t>
            </a:r>
            <a:r>
              <a:rPr lang="sr-Latn-RS" sz="2200" dirty="0" smtClean="0"/>
              <a:t>slanja potvrde o prijemu zahteva Strani molillji. </a:t>
            </a:r>
            <a:endParaRPr lang="en-GB" sz="2200" dirty="0"/>
          </a:p>
        </p:txBody>
      </p:sp>
      <p:sp>
        <p:nvSpPr>
          <p:cNvPr id="5" name="Rectangle 4">
            <a:extLst>
              <a:ext uri="{FF2B5EF4-FFF2-40B4-BE49-F238E27FC236}">
                <a16:creationId xmlns:a16="http://schemas.microsoft.com/office/drawing/2014/main" id="{A9C5C6D1-36EB-DA4A-BBD2-32788D58FEDF}"/>
              </a:ext>
            </a:extLst>
          </p:cNvPr>
          <p:cNvSpPr/>
          <p:nvPr/>
        </p:nvSpPr>
        <p:spPr>
          <a:xfrm>
            <a:off x="4572000" y="1657763"/>
            <a:ext cx="4572000" cy="3477875"/>
          </a:xfrm>
          <a:prstGeom prst="rect">
            <a:avLst/>
          </a:prstGeom>
        </p:spPr>
        <p:txBody>
          <a:bodyPr>
            <a:spAutoFit/>
          </a:bodyPr>
          <a:lstStyle/>
          <a:p>
            <a:pPr marL="342900" lvl="1" indent="-342900" algn="just">
              <a:buFont typeface="Arial" panose="020B0604020202020204" pitchFamily="34" charset="0"/>
              <a:buChar char="•"/>
            </a:pPr>
            <a:r>
              <a:rPr lang="sr-Latn-RS" sz="2200" b="1" dirty="0" smtClean="0"/>
              <a:t>Biti proaktivan </a:t>
            </a:r>
            <a:r>
              <a:rPr lang="sr-Latn-RS" sz="2200" dirty="0" smtClean="0"/>
              <a:t>u pogledu diskusija sa državama moliljama o problemima ili razlikama koje se javljaju u odnosu na izvršenje zahteva; </a:t>
            </a:r>
            <a:endParaRPr lang="en-GB" sz="2200" dirty="0"/>
          </a:p>
          <a:p>
            <a:pPr marL="342900" lvl="1" indent="-342900" algn="just">
              <a:buFont typeface="Arial" panose="020B0604020202020204" pitchFamily="34" charset="0"/>
              <a:buChar char="•"/>
            </a:pPr>
            <a:r>
              <a:rPr lang="sr-Latn-RS" sz="2200" b="1" dirty="0" smtClean="0"/>
              <a:t>Imati na umu zahteve tajnosti </a:t>
            </a:r>
            <a:r>
              <a:rPr lang="sr-Latn-RS" sz="2200" dirty="0" smtClean="0"/>
              <a:t>i postarati se da oni nisu kompromitovani tokom izvršenja zahteva.</a:t>
            </a:r>
            <a:endParaRPr lang="en-GB" sz="2200" dirty="0"/>
          </a:p>
          <a:p>
            <a:pPr marL="0" lvl="4" algn="just"/>
            <a:endParaRPr lang="en-GB" sz="2200" dirty="0"/>
          </a:p>
        </p:txBody>
      </p:sp>
    </p:spTree>
    <p:extLst>
      <p:ext uri="{BB962C8B-B14F-4D97-AF65-F5344CB8AC3E}">
        <p14:creationId xmlns:p14="http://schemas.microsoft.com/office/powerpoint/2010/main" val="20052698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36</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36</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smtClean="0">
                <a:ea typeface="ＭＳ Ｐゴシック" pitchFamily="34" charset="-128"/>
              </a:rPr>
              <a:t>Razmatranja</a:t>
            </a:r>
            <a:endParaRPr lang="en-GB" sz="3200"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CAE5D1B-C7CD-DD44-B0C3-576B01C85806}"/>
              </a:ext>
            </a:extLst>
          </p:cNvPr>
          <p:cNvSpPr/>
          <p:nvPr/>
        </p:nvSpPr>
        <p:spPr>
          <a:xfrm>
            <a:off x="88522" y="1102009"/>
            <a:ext cx="4572000" cy="2462213"/>
          </a:xfrm>
          <a:prstGeom prst="rect">
            <a:avLst/>
          </a:prstGeom>
        </p:spPr>
        <p:txBody>
          <a:bodyPr>
            <a:spAutoFit/>
          </a:bodyPr>
          <a:lstStyle/>
          <a:p>
            <a:pPr marL="342900" lvl="1" indent="-342900" algn="just">
              <a:buFont typeface="Wingdings" pitchFamily="2" charset="2"/>
              <a:buChar char="Ø"/>
            </a:pPr>
            <a:r>
              <a:rPr lang="sr-Latn-RS" sz="2200" dirty="0" smtClean="0"/>
              <a:t>Na kraju, </a:t>
            </a:r>
            <a:r>
              <a:rPr lang="sr-Latn-RS" sz="2200" b="1" dirty="0" smtClean="0"/>
              <a:t>obe strane u procesu</a:t>
            </a:r>
            <a:r>
              <a:rPr lang="en-GB" sz="2200" b="1" dirty="0" smtClean="0"/>
              <a:t> </a:t>
            </a:r>
            <a:r>
              <a:rPr lang="en-GB" sz="2200" dirty="0" smtClean="0"/>
              <a:t>(</a:t>
            </a:r>
            <a:r>
              <a:rPr lang="sr-Latn-RS" sz="2200" dirty="0" smtClean="0"/>
              <a:t>molilja i zamoljena</a:t>
            </a:r>
            <a:r>
              <a:rPr lang="en-GB" sz="2200" dirty="0" smtClean="0"/>
              <a:t>) </a:t>
            </a:r>
            <a:r>
              <a:rPr lang="sr-Latn-RS" sz="2200" b="1" dirty="0" smtClean="0"/>
              <a:t>uključuju iste službenike </a:t>
            </a:r>
            <a:r>
              <a:rPr lang="en-GB" sz="2200" dirty="0" smtClean="0"/>
              <a:t>(</a:t>
            </a:r>
            <a:r>
              <a:rPr lang="sr-Latn-RS" sz="2200" dirty="0" smtClean="0"/>
              <a:t>policiju, tužioce, sudije i centralne organe), doduše s različitim ulogama, zavisno na kojoj strani procesa su angažovani. </a:t>
            </a:r>
            <a:endParaRPr lang="en-GB" sz="2200" dirty="0"/>
          </a:p>
        </p:txBody>
      </p:sp>
      <p:sp>
        <p:nvSpPr>
          <p:cNvPr id="5" name="Rectangle 4">
            <a:extLst>
              <a:ext uri="{FF2B5EF4-FFF2-40B4-BE49-F238E27FC236}">
                <a16:creationId xmlns:a16="http://schemas.microsoft.com/office/drawing/2014/main" id="{A9C5C6D1-36EB-DA4A-BBD2-32788D58FEDF}"/>
              </a:ext>
            </a:extLst>
          </p:cNvPr>
          <p:cNvSpPr/>
          <p:nvPr/>
        </p:nvSpPr>
        <p:spPr>
          <a:xfrm>
            <a:off x="4741558" y="1102009"/>
            <a:ext cx="4443830" cy="2462213"/>
          </a:xfrm>
          <a:prstGeom prst="rect">
            <a:avLst/>
          </a:prstGeom>
        </p:spPr>
        <p:txBody>
          <a:bodyPr wrap="square">
            <a:spAutoFit/>
          </a:bodyPr>
          <a:lstStyle/>
          <a:p>
            <a:pPr marL="342900" lvl="1" indent="-342900" algn="just">
              <a:buFont typeface="Wingdings" pitchFamily="2" charset="2"/>
              <a:buChar char="Ø"/>
            </a:pPr>
            <a:r>
              <a:rPr lang="sr-Latn-RS" sz="2200" dirty="0" smtClean="0"/>
              <a:t>Shodno tome, </a:t>
            </a:r>
            <a:r>
              <a:rPr lang="sr-Latn-RS" sz="2200" b="1" dirty="0" smtClean="0"/>
              <a:t>svi problemi su zajednička briga, </a:t>
            </a:r>
            <a:r>
              <a:rPr lang="sr-Latn-RS" sz="2200" dirty="0" smtClean="0"/>
              <a:t>i u </a:t>
            </a:r>
            <a:r>
              <a:rPr lang="sr-Latn-RS" sz="2200" b="1" dirty="0" smtClean="0"/>
              <a:t>interesu je država </a:t>
            </a:r>
            <a:r>
              <a:rPr lang="sr-Latn-RS" sz="2200" dirty="0" smtClean="0"/>
              <a:t>da oba aspekta procesa </a:t>
            </a:r>
            <a:r>
              <a:rPr lang="sr-Latn-RS" sz="2200" b="1" dirty="0" smtClean="0"/>
              <a:t>funkcionišu efikasno i delotvorno.</a:t>
            </a:r>
            <a:r>
              <a:rPr lang="en-GB" sz="2200" dirty="0" smtClean="0"/>
              <a:t> </a:t>
            </a:r>
            <a:endParaRPr lang="en-GB" sz="2200" dirty="0"/>
          </a:p>
          <a:p>
            <a:pPr marL="342900" lvl="1" indent="-342900" algn="just">
              <a:buFont typeface="Arial" panose="020B0604020202020204" pitchFamily="34" charset="0"/>
              <a:buChar char="•"/>
            </a:pPr>
            <a:endParaRPr lang="en-GB" sz="2200" dirty="0"/>
          </a:p>
          <a:p>
            <a:pPr marL="0" lvl="4" algn="just"/>
            <a:endParaRPr lang="en-GB" sz="2200" dirty="0"/>
          </a:p>
        </p:txBody>
      </p:sp>
      <p:pic>
        <p:nvPicPr>
          <p:cNvPr id="5122" name="Picture 2" descr="Preliminary considerations when buying/selling a business, Blog - FJG LLP">
            <a:hlinkClick r:id="rId4"/>
            <a:extLst>
              <a:ext uri="{FF2B5EF4-FFF2-40B4-BE49-F238E27FC236}">
                <a16:creationId xmlns:a16="http://schemas.microsoft.com/office/drawing/2014/main" id="{39D16BAB-1586-49CB-B4E9-6FC8248F6F4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03626" y="4190057"/>
            <a:ext cx="3113792" cy="2075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54948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37</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37</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smtClean="0">
                <a:ea typeface="ＭＳ Ｐゴシック" pitchFamily="34" charset="-128"/>
              </a:rPr>
              <a:t>Razmatranja</a:t>
            </a:r>
            <a:endParaRPr lang="en-GB" sz="3200"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pic>
        <p:nvPicPr>
          <p:cNvPr id="11" name="Picture 10">
            <a:extLst>
              <a:ext uri="{FF2B5EF4-FFF2-40B4-BE49-F238E27FC236}">
                <a16:creationId xmlns:a16="http://schemas.microsoft.com/office/drawing/2014/main" id="{6C59456A-02DA-0F46-BF32-314184E697A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06029" y="2029522"/>
            <a:ext cx="3731941" cy="2798956"/>
          </a:xfrm>
          <a:prstGeom prst="rect">
            <a:avLst/>
          </a:prstGeom>
        </p:spPr>
      </p:pic>
    </p:spTree>
    <p:extLst>
      <p:ext uri="{BB962C8B-B14F-4D97-AF65-F5344CB8AC3E}">
        <p14:creationId xmlns:p14="http://schemas.microsoft.com/office/powerpoint/2010/main" val="12257984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38</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38</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r">
              <a:buFont typeface="Arial" charset="0"/>
              <a:buNone/>
              <a:defRPr/>
            </a:pPr>
            <a:r>
              <a:rPr lang="sr-Latn-RS" sz="3200" b="1" dirty="0" smtClean="0">
                <a:solidFill>
                  <a:schemeClr val="bg1"/>
                </a:solidFill>
              </a:rPr>
              <a:t>Uzajamna pravna pomoć</a:t>
            </a:r>
            <a:r>
              <a:rPr lang="en-GB" sz="3200" b="1" dirty="0" smtClean="0">
                <a:solidFill>
                  <a:schemeClr val="bg1"/>
                </a:solidFill>
              </a:rPr>
              <a:t> </a:t>
            </a:r>
            <a:endParaRPr lang="en-GB" sz="3200" b="1" dirty="0">
              <a:solidFill>
                <a:schemeClr val="bg1"/>
              </a:solidFill>
            </a:endParaRPr>
          </a:p>
          <a:p>
            <a:pPr marL="0" indent="0" algn="r">
              <a:buFont typeface="Arial" charset="0"/>
              <a:buNone/>
              <a:defRPr/>
            </a:pPr>
            <a:r>
              <a:rPr lang="sr-Latn-RS" sz="3200" b="1" dirty="0" smtClean="0">
                <a:solidFill>
                  <a:schemeClr val="bg1"/>
                </a:solidFill>
              </a:rPr>
              <a:t>Postupci i praksa</a:t>
            </a:r>
            <a:endParaRPr lang="en-GB" sz="3200" dirty="0"/>
          </a:p>
        </p:txBody>
      </p:sp>
      <p:pic>
        <p:nvPicPr>
          <p:cNvPr id="1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309489" y="2250216"/>
            <a:ext cx="8525021" cy="2357568"/>
          </a:xfrm>
          <a:prstGeom prst="rect">
            <a:avLst/>
          </a:prstGeom>
        </p:spPr>
        <p:txBody>
          <a:bodyPr wrap="square">
            <a:spAutoFit/>
          </a:bodyPr>
          <a:lstStyle/>
          <a:p>
            <a:pPr algn="ctr" eaLnBrk="1" hangingPunct="1">
              <a:lnSpc>
                <a:spcPct val="80000"/>
              </a:lnSpc>
            </a:pPr>
            <a:r>
              <a:rPr lang="sr-Latn-RS" sz="3200" b="1" dirty="0" smtClean="0">
                <a:ea typeface="ＭＳ Ｐゴシック" charset="0"/>
                <a:cs typeface="ＭＳ Ｐゴシック" charset="0"/>
              </a:rPr>
              <a:t>Deo III</a:t>
            </a:r>
            <a:endParaRPr lang="en-GB" sz="3200" b="1" dirty="0">
              <a:ea typeface="ＭＳ Ｐゴシック" charset="0"/>
              <a:cs typeface="ＭＳ Ｐゴシック" charset="0"/>
            </a:endParaRPr>
          </a:p>
          <a:p>
            <a:pPr algn="ctr" eaLnBrk="1" hangingPunct="1">
              <a:lnSpc>
                <a:spcPct val="80000"/>
              </a:lnSpc>
            </a:pPr>
            <a:endParaRPr lang="en-GB" sz="3200" b="1" dirty="0">
              <a:ea typeface="ＭＳ Ｐゴシック" charset="0"/>
            </a:endParaRPr>
          </a:p>
          <a:p>
            <a:pPr algn="ctr"/>
            <a:r>
              <a:rPr lang="sr-Latn-RS" sz="3200" b="1" dirty="0" smtClean="0"/>
              <a:t>Procena Saveta Evrope u odnosu na odredbe o UPP i druge odredbe, preporuke i postojeće alate za podršku</a:t>
            </a:r>
            <a:endParaRPr lang="en-GB" sz="3200" b="1" dirty="0">
              <a:solidFill>
                <a:srgbClr val="FF0000"/>
              </a:solidFill>
            </a:endParaRPr>
          </a:p>
        </p:txBody>
      </p:sp>
    </p:spTree>
    <p:extLst>
      <p:ext uri="{BB962C8B-B14F-4D97-AF65-F5344CB8AC3E}">
        <p14:creationId xmlns:p14="http://schemas.microsoft.com/office/powerpoint/2010/main" val="18342437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39</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39</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smtClean="0">
                <a:solidFill>
                  <a:schemeClr val="bg1"/>
                </a:solidFill>
              </a:rPr>
              <a:t>Procena Saveta Evrope, </a:t>
            </a:r>
          </a:p>
          <a:p>
            <a:pPr algn="r"/>
            <a:r>
              <a:rPr lang="sr-Latn-RS" sz="3200" b="1" dirty="0" smtClean="0">
                <a:solidFill>
                  <a:schemeClr val="bg1"/>
                </a:solidFill>
              </a:rPr>
              <a:t>odredbe o UPP i druge odredbe</a:t>
            </a:r>
            <a:endParaRPr lang="en-GB" sz="3200" dirty="0">
              <a:solidFill>
                <a:schemeClr val="bg1"/>
              </a:solidFill>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CAE5D1B-C7CD-DD44-B0C3-576B01C85806}"/>
              </a:ext>
            </a:extLst>
          </p:cNvPr>
          <p:cNvSpPr/>
          <p:nvPr/>
        </p:nvSpPr>
        <p:spPr>
          <a:xfrm>
            <a:off x="88522" y="872616"/>
            <a:ext cx="4572000" cy="5355312"/>
          </a:xfrm>
          <a:prstGeom prst="rect">
            <a:avLst/>
          </a:prstGeom>
        </p:spPr>
        <p:txBody>
          <a:bodyPr>
            <a:spAutoFit/>
          </a:bodyPr>
          <a:lstStyle/>
          <a:p>
            <a:pPr marL="342900" lvl="1" indent="-342900" algn="just">
              <a:buFont typeface="Wingdings" pitchFamily="2" charset="2"/>
              <a:buChar char="Ø"/>
            </a:pPr>
            <a:r>
              <a:rPr lang="sr-Latn-RS" sz="1900" b="1" dirty="0" smtClean="0"/>
              <a:t>Procena Komiteta SE za Konvenciju o visokotehnološkom kriminalu (</a:t>
            </a:r>
            <a:r>
              <a:rPr lang="en-GB" sz="1900" b="1" dirty="0" smtClean="0"/>
              <a:t>T-CY</a:t>
            </a:r>
            <a:r>
              <a:rPr lang="sr-Latn-RS" sz="1900" b="1" dirty="0" smtClean="0"/>
              <a:t>)</a:t>
            </a:r>
            <a:r>
              <a:rPr lang="en-GB" sz="1900" b="1" dirty="0" smtClean="0"/>
              <a:t> </a:t>
            </a:r>
            <a:r>
              <a:rPr lang="en-GB" sz="1900" dirty="0"/>
              <a:t>– </a:t>
            </a:r>
            <a:r>
              <a:rPr lang="sr-Latn-RS" sz="1900" dirty="0" smtClean="0"/>
              <a:t>privremeni izveštaj, decembar 2014. </a:t>
            </a:r>
            <a:endParaRPr lang="en-GB" sz="1900" dirty="0"/>
          </a:p>
          <a:p>
            <a:pPr marL="342900" lvl="1" indent="-342900" algn="just">
              <a:buFont typeface="Wingdings" pitchFamily="2" charset="2"/>
              <a:buChar char="Ø"/>
            </a:pPr>
            <a:endParaRPr lang="en-GB" sz="1900" dirty="0"/>
          </a:p>
          <a:p>
            <a:pPr marL="342900" lvl="1" indent="-342900" algn="just">
              <a:buFont typeface="Wingdings" pitchFamily="2" charset="2"/>
              <a:buChar char="ü"/>
            </a:pPr>
            <a:r>
              <a:rPr lang="sr-Latn-RS" sz="1900" b="1" dirty="0" smtClean="0"/>
              <a:t>Osnovni razlozi za procenu</a:t>
            </a:r>
            <a:r>
              <a:rPr lang="en-GB" sz="1900" dirty="0" smtClean="0"/>
              <a:t>:</a:t>
            </a:r>
            <a:endParaRPr lang="en-GB" sz="1900" dirty="0"/>
          </a:p>
          <a:p>
            <a:pPr marL="342900" lvl="1" indent="-342900" algn="just">
              <a:buFont typeface="Arial" panose="020B0604020202020204" pitchFamily="34" charset="0"/>
              <a:buChar char="•"/>
            </a:pPr>
            <a:r>
              <a:rPr lang="sr-Latn-RS" sz="1900" dirty="0" smtClean="0"/>
              <a:t>Priznavanje značaja koji proces UPP ima za ciljeve saradnje u oblasti visokotehnološkog kriminala i pribavljanja elektronskih dokaza; </a:t>
            </a:r>
          </a:p>
          <a:p>
            <a:pPr marL="342900" lvl="1" indent="-342900" algn="just">
              <a:buFont typeface="Arial" panose="020B0604020202020204" pitchFamily="34" charset="0"/>
              <a:buChar char="•"/>
            </a:pPr>
            <a:r>
              <a:rPr lang="sr-Latn-RS" sz="1900" b="1" dirty="0" smtClean="0"/>
              <a:t>Pitanja efikasnosti </a:t>
            </a:r>
            <a:r>
              <a:rPr lang="sr-Latn-RS" sz="1900" dirty="0" smtClean="0"/>
              <a:t>procesa; </a:t>
            </a:r>
            <a:endParaRPr lang="en-GB" sz="1900" dirty="0"/>
          </a:p>
          <a:p>
            <a:pPr marL="342900" lvl="1" indent="-342900" algn="just">
              <a:buFont typeface="Arial" panose="020B0604020202020204" pitchFamily="34" charset="0"/>
              <a:buChar char="•"/>
            </a:pPr>
            <a:r>
              <a:rPr lang="sr-Latn-RS" sz="1900" b="1" dirty="0" smtClean="0"/>
              <a:t>Fokus</a:t>
            </a:r>
            <a:r>
              <a:rPr lang="en-GB" sz="1900" dirty="0" smtClean="0"/>
              <a:t>: </a:t>
            </a:r>
            <a:r>
              <a:rPr lang="sr-Latn-RS" sz="1900" dirty="0" smtClean="0"/>
              <a:t>Član 31. Konvencije o visokotehnološkom kriminalu (UPP u odnosu na pristupanje sačuvanim računarskim podacima) i povezanost tog člana sa drugim članovima primenjivim u praksi </a:t>
            </a:r>
            <a:r>
              <a:rPr lang="en-GB" sz="1900" dirty="0" smtClean="0"/>
              <a:t>(</a:t>
            </a:r>
            <a:r>
              <a:rPr lang="en-GB" sz="1900" dirty="0"/>
              <a:t>23, 25, 27, 28 </a:t>
            </a:r>
            <a:r>
              <a:rPr lang="sr-Latn-RS" sz="1900" dirty="0"/>
              <a:t>i</a:t>
            </a:r>
            <a:r>
              <a:rPr lang="en-GB" sz="1900" dirty="0" smtClean="0"/>
              <a:t> 35)</a:t>
            </a:r>
            <a:r>
              <a:rPr lang="sr-Latn-RS" sz="1900" dirty="0"/>
              <a:t>;</a:t>
            </a:r>
            <a:endParaRPr lang="en-GB" sz="1900" dirty="0"/>
          </a:p>
        </p:txBody>
      </p:sp>
      <p:sp>
        <p:nvSpPr>
          <p:cNvPr id="5" name="Rectangle 4">
            <a:extLst>
              <a:ext uri="{FF2B5EF4-FFF2-40B4-BE49-F238E27FC236}">
                <a16:creationId xmlns:a16="http://schemas.microsoft.com/office/drawing/2014/main" id="{A9C5C6D1-36EB-DA4A-BBD2-32788D58FEDF}"/>
              </a:ext>
            </a:extLst>
          </p:cNvPr>
          <p:cNvSpPr/>
          <p:nvPr/>
        </p:nvSpPr>
        <p:spPr>
          <a:xfrm>
            <a:off x="4660522" y="989546"/>
            <a:ext cx="4059306" cy="4832092"/>
          </a:xfrm>
          <a:prstGeom prst="rect">
            <a:avLst/>
          </a:prstGeom>
        </p:spPr>
        <p:txBody>
          <a:bodyPr wrap="square">
            <a:spAutoFit/>
          </a:bodyPr>
          <a:lstStyle/>
          <a:p>
            <a:pPr marL="800100" lvl="1" indent="-342900">
              <a:buFont typeface="Wingdings" pitchFamily="2" charset="2"/>
              <a:buChar char="ü"/>
            </a:pPr>
            <a:r>
              <a:rPr lang="sr-Latn-RS" sz="2200" b="1" dirty="0" smtClean="0"/>
              <a:t>Delokrug</a:t>
            </a:r>
            <a:r>
              <a:rPr lang="en-GB" sz="2200" dirty="0" smtClean="0"/>
              <a:t>:</a:t>
            </a:r>
            <a:endParaRPr lang="en-GB" sz="2200" dirty="0"/>
          </a:p>
          <a:p>
            <a:pPr marL="800100" lvl="1" indent="-342900">
              <a:buFont typeface="Arial" panose="020B0604020202020204" pitchFamily="34" charset="0"/>
              <a:buChar char="•"/>
            </a:pPr>
            <a:r>
              <a:rPr lang="en-GB" sz="2200" b="1" dirty="0"/>
              <a:t>42 </a:t>
            </a:r>
            <a:r>
              <a:rPr lang="sr-Latn-RS" sz="2200" b="1" dirty="0" smtClean="0"/>
              <a:t>države </a:t>
            </a:r>
            <a:r>
              <a:rPr lang="sr-Latn-RS" sz="2200" dirty="0" smtClean="0"/>
              <a:t>učesnice</a:t>
            </a:r>
            <a:endParaRPr lang="en-GB" sz="2200" dirty="0"/>
          </a:p>
          <a:p>
            <a:pPr marL="800100" lvl="1" indent="-342900">
              <a:buFont typeface="Arial" panose="020B0604020202020204" pitchFamily="34" charset="0"/>
              <a:buChar char="•"/>
            </a:pPr>
            <a:endParaRPr lang="en-GB" sz="2200" dirty="0"/>
          </a:p>
          <a:p>
            <a:pPr marL="800100" lvl="1" indent="-342900">
              <a:buFont typeface="Arial" panose="020B0604020202020204" pitchFamily="34" charset="0"/>
              <a:buChar char="•"/>
            </a:pPr>
            <a:r>
              <a:rPr lang="sr-Latn-RS" sz="2200" b="1" dirty="0" smtClean="0"/>
              <a:t>Vrste podataka </a:t>
            </a:r>
            <a:r>
              <a:rPr lang="sr-Latn-RS" sz="2200" dirty="0" smtClean="0"/>
              <a:t>koji se traže putem UPP i učestalost zahteva za UPP; </a:t>
            </a:r>
            <a:endParaRPr lang="en-GB" sz="2200" dirty="0"/>
          </a:p>
          <a:p>
            <a:pPr marL="800100" lvl="1" indent="-342900">
              <a:buFont typeface="Arial" panose="020B0604020202020204" pitchFamily="34" charset="0"/>
              <a:buChar char="•"/>
            </a:pPr>
            <a:endParaRPr lang="en-GB" sz="2200" dirty="0"/>
          </a:p>
          <a:p>
            <a:pPr marL="800100" lvl="1" indent="-342900">
              <a:buFont typeface="Arial" panose="020B0604020202020204" pitchFamily="34" charset="0"/>
              <a:buChar char="•"/>
            </a:pPr>
            <a:r>
              <a:rPr lang="sr-Latn-RS" sz="2200" b="1" dirty="0" smtClean="0"/>
              <a:t>Postupci </a:t>
            </a:r>
            <a:r>
              <a:rPr lang="sr-Latn-RS" sz="2200" dirty="0" smtClean="0"/>
              <a:t>koje iziskuje UPP za pristup sačuvanim podacima; </a:t>
            </a:r>
            <a:endParaRPr lang="en-GB" sz="2200" dirty="0"/>
          </a:p>
          <a:p>
            <a:pPr marL="800100" lvl="1" indent="-342900">
              <a:buFont typeface="Arial" panose="020B0604020202020204" pitchFamily="34" charset="0"/>
              <a:buChar char="•"/>
            </a:pPr>
            <a:endParaRPr lang="en-GB" sz="2200" dirty="0"/>
          </a:p>
          <a:p>
            <a:pPr marL="800100" lvl="1" indent="-342900">
              <a:buFont typeface="Arial" panose="020B0604020202020204" pitchFamily="34" charset="0"/>
              <a:buChar char="•"/>
            </a:pPr>
            <a:r>
              <a:rPr lang="sr-Latn-RS" sz="2200" b="1" dirty="0" smtClean="0"/>
              <a:t>Kanali </a:t>
            </a:r>
            <a:r>
              <a:rPr lang="sr-Latn-RS" sz="2200" dirty="0" smtClean="0"/>
              <a:t>i načini saradnje koji su korišćeni.</a:t>
            </a:r>
            <a:endParaRPr lang="en-GB" sz="2200" dirty="0"/>
          </a:p>
        </p:txBody>
      </p:sp>
    </p:spTree>
    <p:extLst>
      <p:ext uri="{BB962C8B-B14F-4D97-AF65-F5344CB8AC3E}">
        <p14:creationId xmlns:p14="http://schemas.microsoft.com/office/powerpoint/2010/main" val="2504985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4</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4</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smtClean="0">
                <a:solidFill>
                  <a:schemeClr val="bg1"/>
                </a:solidFill>
              </a:rPr>
              <a:t>Specijalizovani pravosudni kurs </a:t>
            </a:r>
          </a:p>
          <a:p>
            <a:pPr algn="r"/>
            <a:r>
              <a:rPr lang="sr-Latn-RS" sz="3200" b="1" dirty="0" smtClean="0">
                <a:solidFill>
                  <a:schemeClr val="bg1"/>
                </a:solidFill>
              </a:rPr>
              <a:t>o međunarodnoj saradnji</a:t>
            </a:r>
            <a:endParaRPr lang="fr-FR" sz="3200" b="1" dirty="0">
              <a:solidFill>
                <a:schemeClr val="bg1"/>
              </a:solidFill>
            </a:endParaRPr>
          </a:p>
        </p:txBody>
      </p:sp>
      <p:pic>
        <p:nvPicPr>
          <p:cNvPr id="1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309489" y="2597084"/>
            <a:ext cx="8525021" cy="1668149"/>
          </a:xfrm>
          <a:prstGeom prst="rect">
            <a:avLst/>
          </a:prstGeom>
        </p:spPr>
        <p:txBody>
          <a:bodyPr wrap="square">
            <a:spAutoFit/>
          </a:bodyPr>
          <a:lstStyle/>
          <a:p>
            <a:pPr algn="ctr" eaLnBrk="1" hangingPunct="1">
              <a:lnSpc>
                <a:spcPct val="80000"/>
              </a:lnSpc>
            </a:pPr>
            <a:r>
              <a:rPr lang="sr-Latn-RS" sz="3200" b="1" dirty="0" smtClean="0">
                <a:ea typeface="ＭＳ Ｐゴシック" charset="0"/>
                <a:cs typeface="ＭＳ Ｐゴシック" charset="0"/>
              </a:rPr>
              <a:t>Deo I</a:t>
            </a:r>
            <a:endParaRPr lang="en-GB" sz="3200" b="1" dirty="0">
              <a:ea typeface="ＭＳ Ｐゴシック" charset="0"/>
              <a:cs typeface="ＭＳ Ｐゴシック" charset="0"/>
            </a:endParaRPr>
          </a:p>
          <a:p>
            <a:pPr algn="ctr">
              <a:lnSpc>
                <a:spcPct val="80000"/>
              </a:lnSpc>
            </a:pPr>
            <a:r>
              <a:rPr lang="en-GB" sz="3200" b="1" dirty="0">
                <a:ea typeface="ＭＳ Ｐゴシック" charset="0"/>
                <a:cs typeface="ＭＳ Ｐゴシック" charset="0"/>
              </a:rPr>
              <a:t/>
            </a:r>
            <a:br>
              <a:rPr lang="en-GB" sz="3200" b="1" dirty="0">
                <a:ea typeface="ＭＳ Ｐゴシック" charset="0"/>
                <a:cs typeface="ＭＳ Ｐゴシック" charset="0"/>
              </a:rPr>
            </a:br>
            <a:r>
              <a:rPr lang="sr-Latn-RS" sz="3200" b="1" dirty="0" smtClean="0"/>
              <a:t>Instrumenti međunarodne saradnje, standardi i kanali komunikacije</a:t>
            </a:r>
            <a:endParaRPr lang="en-GB" sz="3200" b="1" dirty="0"/>
          </a:p>
        </p:txBody>
      </p:sp>
    </p:spTree>
    <p:extLst>
      <p:ext uri="{BB962C8B-B14F-4D97-AF65-F5344CB8AC3E}">
        <p14:creationId xmlns:p14="http://schemas.microsoft.com/office/powerpoint/2010/main" val="27455300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40</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40</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a:solidFill>
                  <a:schemeClr val="bg1"/>
                </a:solidFill>
              </a:rPr>
              <a:t>Procena Saveta Evrope, </a:t>
            </a:r>
          </a:p>
          <a:p>
            <a:pPr algn="r"/>
            <a:r>
              <a:rPr lang="sr-Latn-RS" sz="3200" b="1" dirty="0">
                <a:solidFill>
                  <a:schemeClr val="bg1"/>
                </a:solidFill>
              </a:rPr>
              <a:t>odredbe o UPP i druge odredbe</a:t>
            </a:r>
            <a:endParaRPr lang="en-GB" sz="3200" dirty="0">
              <a:solidFill>
                <a:schemeClr val="bg1"/>
              </a:solidFill>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CAE5D1B-C7CD-DD44-B0C3-576B01C85806}"/>
              </a:ext>
            </a:extLst>
          </p:cNvPr>
          <p:cNvSpPr/>
          <p:nvPr/>
        </p:nvSpPr>
        <p:spPr>
          <a:xfrm>
            <a:off x="88522" y="872616"/>
            <a:ext cx="4572000" cy="4832092"/>
          </a:xfrm>
          <a:prstGeom prst="rect">
            <a:avLst/>
          </a:prstGeom>
        </p:spPr>
        <p:txBody>
          <a:bodyPr>
            <a:spAutoFit/>
          </a:bodyPr>
          <a:lstStyle/>
          <a:p>
            <a:pPr marL="342900" lvl="1" indent="-342900" algn="just">
              <a:buFont typeface="Wingdings" pitchFamily="2" charset="2"/>
              <a:buChar char="Ø"/>
            </a:pPr>
            <a:r>
              <a:rPr lang="sr-Latn-RS" sz="2200" b="1" dirty="0" smtClean="0"/>
              <a:t>Vrste podataka koji su zahtevani putem UPP</a:t>
            </a:r>
            <a:r>
              <a:rPr lang="en-GB" sz="2200" dirty="0" smtClean="0"/>
              <a:t>:</a:t>
            </a:r>
            <a:endParaRPr lang="en-GB" sz="2200" dirty="0"/>
          </a:p>
          <a:p>
            <a:pPr marL="342900" lvl="1" indent="-342900" algn="just">
              <a:buFont typeface="Wingdings" pitchFamily="2" charset="2"/>
              <a:buChar char="Ø"/>
            </a:pPr>
            <a:endParaRPr lang="en-GB" sz="2200" dirty="0"/>
          </a:p>
          <a:p>
            <a:pPr marL="342900" lvl="1" indent="-342900" algn="just">
              <a:buFont typeface="Arial" panose="020B0604020202020204" pitchFamily="34" charset="0"/>
              <a:buChar char="•"/>
            </a:pPr>
            <a:r>
              <a:rPr lang="sr-Latn-RS" sz="2200" b="1" dirty="0" smtClean="0"/>
              <a:t>Uglavnom podaci o pretplatniku; </a:t>
            </a:r>
            <a:endParaRPr lang="en-GB" sz="2200" dirty="0"/>
          </a:p>
          <a:p>
            <a:pPr marL="342900" lvl="1" indent="-342900" algn="just">
              <a:buFont typeface="Arial" panose="020B0604020202020204" pitchFamily="34" charset="0"/>
              <a:buChar char="•"/>
            </a:pPr>
            <a:r>
              <a:rPr lang="sr-Latn-RS" sz="2200" b="1" dirty="0" smtClean="0"/>
              <a:t>Manja učestalost </a:t>
            </a:r>
            <a:r>
              <a:rPr lang="sr-Latn-RS" sz="2200" dirty="0" smtClean="0"/>
              <a:t>zahteva za podatke o saobraćaju; </a:t>
            </a:r>
            <a:endParaRPr lang="en-GB" sz="2200" dirty="0"/>
          </a:p>
          <a:p>
            <a:pPr marL="342900" lvl="1" indent="-342900" algn="just">
              <a:buFont typeface="Arial" panose="020B0604020202020204" pitchFamily="34" charset="0"/>
              <a:buChar char="•"/>
            </a:pPr>
            <a:r>
              <a:rPr lang="sr-Latn-RS" sz="2200" dirty="0" smtClean="0"/>
              <a:t>Podaci iz sadržaja, </a:t>
            </a:r>
            <a:r>
              <a:rPr lang="sr-Latn-RS" sz="2200" b="1" dirty="0" smtClean="0"/>
              <a:t>najmanje tražena </a:t>
            </a:r>
            <a:r>
              <a:rPr lang="sr-Latn-RS" sz="2200" dirty="0" smtClean="0"/>
              <a:t>vrsta podataka; </a:t>
            </a:r>
            <a:endParaRPr lang="en-GB" sz="2200" dirty="0"/>
          </a:p>
          <a:p>
            <a:pPr marL="342900" lvl="1" indent="-342900" algn="just">
              <a:buFont typeface="Arial" panose="020B0604020202020204" pitchFamily="34" charset="0"/>
              <a:buChar char="•"/>
            </a:pPr>
            <a:r>
              <a:rPr lang="sr-Latn-RS" sz="2200" b="1" dirty="0" smtClean="0"/>
              <a:t>Značajan deo </a:t>
            </a:r>
            <a:r>
              <a:rPr lang="sr-Latn-RS" sz="2200" dirty="0" smtClean="0"/>
              <a:t>zahteva odnosi se na krivična dela prevare, neki se odnose na nasilna krivična dela, a neki na dela protiv računarskih sistema. </a:t>
            </a:r>
            <a:endParaRPr lang="en-GB" sz="2200" dirty="0"/>
          </a:p>
        </p:txBody>
      </p:sp>
      <p:pic>
        <p:nvPicPr>
          <p:cNvPr id="6" name="Picture 5" descr="A screenshot of a cell phone&#10;&#10;Description automatically generated">
            <a:extLst>
              <a:ext uri="{FF2B5EF4-FFF2-40B4-BE49-F238E27FC236}">
                <a16:creationId xmlns:a16="http://schemas.microsoft.com/office/drawing/2014/main" id="{5D2F7B93-1B01-4699-A7B2-CFA5A6237719}"/>
              </a:ext>
            </a:extLst>
          </p:cNvPr>
          <p:cNvPicPr>
            <a:picLocks noChangeAspect="1"/>
          </p:cNvPicPr>
          <p:nvPr/>
        </p:nvPicPr>
        <p:blipFill>
          <a:blip r:embed="rId4"/>
          <a:stretch>
            <a:fillRect/>
          </a:stretch>
        </p:blipFill>
        <p:spPr>
          <a:xfrm>
            <a:off x="5023128" y="2316808"/>
            <a:ext cx="3616214" cy="2698252"/>
          </a:xfrm>
          <a:prstGeom prst="rect">
            <a:avLst/>
          </a:prstGeom>
        </p:spPr>
      </p:pic>
    </p:spTree>
    <p:extLst>
      <p:ext uri="{BB962C8B-B14F-4D97-AF65-F5344CB8AC3E}">
        <p14:creationId xmlns:p14="http://schemas.microsoft.com/office/powerpoint/2010/main" val="12598279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41</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41</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a:solidFill>
                  <a:schemeClr val="bg1"/>
                </a:solidFill>
              </a:rPr>
              <a:t>Procena Saveta Evrope, </a:t>
            </a:r>
          </a:p>
          <a:p>
            <a:pPr algn="r"/>
            <a:r>
              <a:rPr lang="sr-Latn-RS" sz="3200" b="1" dirty="0">
                <a:solidFill>
                  <a:schemeClr val="bg1"/>
                </a:solidFill>
              </a:rPr>
              <a:t>odredbe o UPP i druge odredbe</a:t>
            </a:r>
            <a:endParaRPr lang="en-GB" sz="3200" dirty="0">
              <a:solidFill>
                <a:schemeClr val="bg1"/>
              </a:solidFill>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CAE5D1B-C7CD-DD44-B0C3-576B01C85806}"/>
              </a:ext>
            </a:extLst>
          </p:cNvPr>
          <p:cNvSpPr/>
          <p:nvPr/>
        </p:nvSpPr>
        <p:spPr>
          <a:xfrm>
            <a:off x="88522" y="872616"/>
            <a:ext cx="4572000" cy="5016758"/>
          </a:xfrm>
          <a:prstGeom prst="rect">
            <a:avLst/>
          </a:prstGeom>
        </p:spPr>
        <p:txBody>
          <a:bodyPr>
            <a:spAutoFit/>
          </a:bodyPr>
          <a:lstStyle/>
          <a:p>
            <a:pPr marL="342900" lvl="1" indent="-342900" algn="just">
              <a:buFont typeface="Wingdings" pitchFamily="2" charset="2"/>
              <a:buChar char="Ø"/>
            </a:pPr>
            <a:r>
              <a:rPr lang="sr-Latn-RS" sz="2000" b="1" dirty="0" smtClean="0"/>
              <a:t>Učestalost zahteva</a:t>
            </a:r>
            <a:r>
              <a:rPr lang="en-GB" sz="2000" dirty="0" smtClean="0"/>
              <a:t>:</a:t>
            </a:r>
            <a:endParaRPr lang="en-GB" sz="2000" dirty="0"/>
          </a:p>
          <a:p>
            <a:pPr marL="342900" lvl="1" indent="-342900" algn="just">
              <a:buFont typeface="Wingdings" pitchFamily="2" charset="2"/>
              <a:buChar char="Ø"/>
            </a:pPr>
            <a:endParaRPr lang="en-GB" sz="2000" dirty="0"/>
          </a:p>
          <a:p>
            <a:pPr marL="342900" lvl="1" indent="-342900" algn="just">
              <a:buFont typeface="Arial" panose="020B0604020202020204" pitchFamily="34" charset="0"/>
              <a:buChar char="•"/>
            </a:pPr>
            <a:r>
              <a:rPr lang="sr-Latn-RS" sz="2000" b="1" dirty="0" smtClean="0"/>
              <a:t>Teško je utvrditi </a:t>
            </a:r>
            <a:r>
              <a:rPr lang="sr-Latn-RS" sz="2000" dirty="0" smtClean="0"/>
              <a:t>zbog korišćenja direktnog dostavljanja, čime se zaobilaze cent</a:t>
            </a:r>
            <a:r>
              <a:rPr lang="en-US" sz="2000" dirty="0"/>
              <a:t>r</a:t>
            </a:r>
            <a:r>
              <a:rPr lang="sr-Latn-RS" sz="2000" dirty="0" smtClean="0"/>
              <a:t>alni organi; </a:t>
            </a:r>
            <a:endParaRPr lang="en-GB" sz="2000" dirty="0"/>
          </a:p>
          <a:p>
            <a:pPr marL="342900" lvl="1" indent="-342900" algn="just">
              <a:buFont typeface="Arial" panose="020B0604020202020204" pitchFamily="34" charset="0"/>
              <a:buChar char="•"/>
            </a:pPr>
            <a:r>
              <a:rPr lang="sr-Latn-RS" sz="2000" b="1" dirty="0" smtClean="0"/>
              <a:t>Opšti nedostatak statističkih informacija; </a:t>
            </a:r>
            <a:endParaRPr lang="en-GB" sz="2000" b="1" dirty="0"/>
          </a:p>
          <a:p>
            <a:pPr marL="342900" lvl="1" indent="-342900" algn="just">
              <a:buFont typeface="Arial" panose="020B0604020202020204" pitchFamily="34" charset="0"/>
              <a:buChar char="•"/>
            </a:pPr>
            <a:r>
              <a:rPr lang="sr-Latn-RS" sz="2000" b="1" dirty="0" smtClean="0"/>
              <a:t>Nema odvojenih statističkih podataka </a:t>
            </a:r>
            <a:r>
              <a:rPr lang="sr-Latn-RS" sz="2000" dirty="0" smtClean="0"/>
              <a:t>koji se vode u odnosu na zahteve za elektronskim dokazima; </a:t>
            </a:r>
            <a:endParaRPr lang="en-GB" sz="2000" dirty="0"/>
          </a:p>
          <a:p>
            <a:pPr marL="342900" lvl="1" indent="-342900" algn="just">
              <a:buFont typeface="Arial" panose="020B0604020202020204" pitchFamily="34" charset="0"/>
              <a:buChar char="•"/>
            </a:pPr>
            <a:r>
              <a:rPr lang="sr-Latn-RS" sz="2000" dirty="0" smtClean="0"/>
              <a:t>Pokazalo se da je </a:t>
            </a:r>
            <a:r>
              <a:rPr lang="sr-Latn-RS" sz="2000" b="1" dirty="0" smtClean="0"/>
              <a:t>saradnja između policijskih snaga </a:t>
            </a:r>
            <a:r>
              <a:rPr lang="sr-Latn-RS" sz="2000" dirty="0" smtClean="0"/>
              <a:t>češća od UPP, ali je usmerena na razmenu obaveštajnih podataka i informacija, koji se često ne mogu koristiti kao dokazi; </a:t>
            </a:r>
            <a:endParaRPr lang="en-GB" sz="2000" dirty="0"/>
          </a:p>
        </p:txBody>
      </p:sp>
      <p:sp>
        <p:nvSpPr>
          <p:cNvPr id="5" name="Rectangle 4">
            <a:extLst>
              <a:ext uri="{FF2B5EF4-FFF2-40B4-BE49-F238E27FC236}">
                <a16:creationId xmlns:a16="http://schemas.microsoft.com/office/drawing/2014/main" id="{9BC0AC26-B661-4C44-9929-EFA7A51EF334}"/>
              </a:ext>
            </a:extLst>
          </p:cNvPr>
          <p:cNvSpPr/>
          <p:nvPr/>
        </p:nvSpPr>
        <p:spPr>
          <a:xfrm>
            <a:off x="4572000" y="1553877"/>
            <a:ext cx="4572000" cy="1785104"/>
          </a:xfrm>
          <a:prstGeom prst="rect">
            <a:avLst/>
          </a:prstGeom>
        </p:spPr>
        <p:txBody>
          <a:bodyPr>
            <a:spAutoFit/>
          </a:bodyPr>
          <a:lstStyle/>
          <a:p>
            <a:pPr marL="342900" lvl="1" indent="-342900" algn="just">
              <a:buFont typeface="Arial" panose="020B0604020202020204" pitchFamily="34" charset="0"/>
              <a:buChar char="•"/>
            </a:pPr>
            <a:r>
              <a:rPr lang="sr-Latn-RS" sz="2200" b="1" dirty="0" smtClean="0"/>
              <a:t>Podaci</a:t>
            </a:r>
            <a:r>
              <a:rPr lang="en-GB" sz="2200" dirty="0" smtClean="0"/>
              <a:t> (</a:t>
            </a:r>
            <a:r>
              <a:rPr lang="sr-Latn-RS" sz="2200" dirty="0" smtClean="0"/>
              <a:t>o saobraćaju, iz sadržaja</a:t>
            </a:r>
            <a:r>
              <a:rPr lang="en-GB" sz="2200" dirty="0" smtClean="0"/>
              <a:t>) </a:t>
            </a:r>
            <a:r>
              <a:rPr lang="sr-Latn-RS" sz="2200" b="1" dirty="0" smtClean="0"/>
              <a:t>iziskuju korišćenje mera prinude </a:t>
            </a:r>
            <a:r>
              <a:rPr lang="sr-Latn-RS" sz="2200" dirty="0" smtClean="0"/>
              <a:t>na domaćem nivou, tako da je neophodan zahtev za UPP. </a:t>
            </a:r>
            <a:endParaRPr lang="en-GB" sz="2200" dirty="0"/>
          </a:p>
        </p:txBody>
      </p:sp>
      <p:pic>
        <p:nvPicPr>
          <p:cNvPr id="4098" name="Picture 2" descr="Assessment">
            <a:hlinkClick r:id="rId4"/>
            <a:extLst>
              <a:ext uri="{FF2B5EF4-FFF2-40B4-BE49-F238E27FC236}">
                <a16:creationId xmlns:a16="http://schemas.microsoft.com/office/drawing/2014/main" id="{1C713E03-C3D5-4836-945E-804E08C9FB1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22953" y="3660100"/>
            <a:ext cx="2161714" cy="2236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38231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42</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42</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a:solidFill>
                  <a:schemeClr val="bg1"/>
                </a:solidFill>
              </a:rPr>
              <a:t>Procena Saveta Evrope, </a:t>
            </a:r>
          </a:p>
          <a:p>
            <a:pPr algn="r"/>
            <a:r>
              <a:rPr lang="sr-Latn-RS" sz="3200" b="1" dirty="0">
                <a:solidFill>
                  <a:schemeClr val="bg1"/>
                </a:solidFill>
              </a:rPr>
              <a:t>odredbe o UPP i druge odredbe</a:t>
            </a:r>
            <a:endParaRPr lang="en-GB" sz="3200" dirty="0">
              <a:solidFill>
                <a:schemeClr val="bg1"/>
              </a:solidFill>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CAE5D1B-C7CD-DD44-B0C3-576B01C85806}"/>
              </a:ext>
            </a:extLst>
          </p:cNvPr>
          <p:cNvSpPr/>
          <p:nvPr/>
        </p:nvSpPr>
        <p:spPr>
          <a:xfrm>
            <a:off x="88522" y="872616"/>
            <a:ext cx="4572000" cy="5847755"/>
          </a:xfrm>
          <a:prstGeom prst="rect">
            <a:avLst/>
          </a:prstGeom>
        </p:spPr>
        <p:txBody>
          <a:bodyPr>
            <a:spAutoFit/>
          </a:bodyPr>
          <a:lstStyle/>
          <a:p>
            <a:pPr marL="342900" lvl="1" indent="-342900" algn="just">
              <a:buFont typeface="Wingdings" pitchFamily="2" charset="2"/>
              <a:buChar char="Ø"/>
            </a:pPr>
            <a:r>
              <a:rPr lang="sr-Latn-RS" sz="2200" b="1" dirty="0" smtClean="0"/>
              <a:t>Direktna saradnja sa davaocima internet usluga (Internet Service Providers </a:t>
            </a:r>
            <a:r>
              <a:rPr lang="en-150" sz="2200" b="1" dirty="0" smtClean="0"/>
              <a:t>–</a:t>
            </a:r>
            <a:r>
              <a:rPr lang="sr-Latn-RS" sz="2200" b="1" dirty="0" smtClean="0"/>
              <a:t> ISP) u stranim jurisdikcijama</a:t>
            </a:r>
            <a:r>
              <a:rPr lang="en-GB" sz="2200" dirty="0" smtClean="0"/>
              <a:t>:</a:t>
            </a:r>
            <a:endParaRPr lang="en-GB" sz="2200" dirty="0"/>
          </a:p>
          <a:p>
            <a:pPr marL="342900" lvl="1" indent="-342900" algn="just">
              <a:buFont typeface="Wingdings" pitchFamily="2" charset="2"/>
              <a:buChar char="Ø"/>
            </a:pPr>
            <a:endParaRPr lang="en-GB" sz="2200" dirty="0"/>
          </a:p>
          <a:p>
            <a:pPr marL="342900" lvl="1" indent="-342900" algn="just">
              <a:buFont typeface="Arial" panose="020B0604020202020204" pitchFamily="34" charset="0"/>
              <a:buChar char="•"/>
            </a:pPr>
            <a:r>
              <a:rPr lang="sr-Latn-RS" sz="2200" b="1" dirty="0" smtClean="0"/>
              <a:t>Široko raširena praksa </a:t>
            </a:r>
            <a:r>
              <a:rPr lang="sr-Latn-RS" sz="2200" dirty="0" smtClean="0"/>
              <a:t>među državama; </a:t>
            </a:r>
            <a:endParaRPr lang="en-GB" sz="2200" dirty="0"/>
          </a:p>
          <a:p>
            <a:pPr marL="342900" lvl="1" indent="-342900" algn="just">
              <a:buFont typeface="Arial" panose="020B0604020202020204" pitchFamily="34" charset="0"/>
              <a:buChar char="•"/>
            </a:pPr>
            <a:endParaRPr lang="en-GB" sz="2200" dirty="0"/>
          </a:p>
          <a:p>
            <a:pPr marL="342900" lvl="1" indent="-342900" algn="just">
              <a:buFont typeface="Arial" panose="020B0604020202020204" pitchFamily="34" charset="0"/>
              <a:buChar char="•"/>
            </a:pPr>
            <a:r>
              <a:rPr lang="sr-Latn-RS" sz="2200" dirty="0" smtClean="0"/>
              <a:t>Iskustvo država pokazuje da </a:t>
            </a:r>
            <a:r>
              <a:rPr lang="sr-Latn-RS" sz="2200" b="1" dirty="0" smtClean="0"/>
              <a:t>je odgovor ISP pozitivan </a:t>
            </a:r>
            <a:r>
              <a:rPr lang="sr-Latn-RS" sz="2200" dirty="0" smtClean="0"/>
              <a:t>(provajderi sa sedištem u SAD otkrivaju podatke o pretplatniku i saobraćaju), što zavisi od ispunjenja određenih uslova, uključujući i „zakonitost“ zahteva; </a:t>
            </a:r>
            <a:endParaRPr lang="en-GB" sz="2200" dirty="0"/>
          </a:p>
          <a:p>
            <a:pPr marL="342900" lvl="1" indent="-342900" algn="just">
              <a:buFont typeface="Arial" panose="020B0604020202020204" pitchFamily="34" charset="0"/>
              <a:buChar char="•"/>
            </a:pPr>
            <a:endParaRPr lang="en-GB" sz="2200" dirty="0"/>
          </a:p>
        </p:txBody>
      </p:sp>
      <p:sp>
        <p:nvSpPr>
          <p:cNvPr id="12" name="TextBox 11">
            <a:extLst>
              <a:ext uri="{FF2B5EF4-FFF2-40B4-BE49-F238E27FC236}">
                <a16:creationId xmlns:a16="http://schemas.microsoft.com/office/drawing/2014/main" id="{89D5A201-F458-4F49-ABC8-E34AFF238B91}"/>
              </a:ext>
            </a:extLst>
          </p:cNvPr>
          <p:cNvSpPr txBox="1"/>
          <p:nvPr/>
        </p:nvSpPr>
        <p:spPr>
          <a:xfrm>
            <a:off x="4846185" y="1881847"/>
            <a:ext cx="4044099" cy="1785104"/>
          </a:xfrm>
          <a:prstGeom prst="rect">
            <a:avLst/>
          </a:prstGeom>
          <a:noFill/>
        </p:spPr>
        <p:txBody>
          <a:bodyPr wrap="square">
            <a:spAutoFit/>
          </a:bodyPr>
          <a:lstStyle/>
          <a:p>
            <a:pPr marL="342900" lvl="1" indent="-342900" algn="just">
              <a:buFont typeface="Arial" panose="020B0604020202020204" pitchFamily="34" charset="0"/>
              <a:buChar char="•"/>
            </a:pPr>
            <a:r>
              <a:rPr lang="sr-Latn-RS" sz="2200" b="1" dirty="0" smtClean="0"/>
              <a:t>Neki ISP imaju utvrđene postupke </a:t>
            </a:r>
            <a:r>
              <a:rPr lang="sr-Latn-RS" sz="2200" dirty="0" smtClean="0"/>
              <a:t>za odgovor na hitne zahteve, ali ponekad takva informacija ne može biti iskorišćena kao dokaz.</a:t>
            </a:r>
            <a:endParaRPr lang="en-GB" sz="2200" dirty="0"/>
          </a:p>
        </p:txBody>
      </p:sp>
      <p:pic>
        <p:nvPicPr>
          <p:cNvPr id="7170" name="Picture 2" descr="Baghdad Telecom, Internet Service Provider in Iraq, Iraqi ISP">
            <a:hlinkClick r:id="rId4"/>
            <a:extLst>
              <a:ext uri="{FF2B5EF4-FFF2-40B4-BE49-F238E27FC236}">
                <a16:creationId xmlns:a16="http://schemas.microsoft.com/office/drawing/2014/main" id="{A75A804F-6F56-4D5A-BCCD-AE94F3EF0D6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62748" y="4433531"/>
            <a:ext cx="3314700" cy="1381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39924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43</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43</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48972"/>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a:solidFill>
                  <a:schemeClr val="bg1"/>
                </a:solidFill>
              </a:rPr>
              <a:t>Procena Saveta Evrope, </a:t>
            </a:r>
          </a:p>
          <a:p>
            <a:pPr algn="r"/>
            <a:r>
              <a:rPr lang="sr-Latn-RS" sz="3200" b="1" dirty="0">
                <a:solidFill>
                  <a:schemeClr val="bg1"/>
                </a:solidFill>
              </a:rPr>
              <a:t>odredbe o UPP i druge odredbe</a:t>
            </a:r>
            <a:endParaRPr lang="en-GB" sz="3200" dirty="0">
              <a:solidFill>
                <a:schemeClr val="bg1"/>
              </a:solidFill>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pic>
        <p:nvPicPr>
          <p:cNvPr id="11" name="Picture 10">
            <a:extLst>
              <a:ext uri="{FF2B5EF4-FFF2-40B4-BE49-F238E27FC236}">
                <a16:creationId xmlns:a16="http://schemas.microsoft.com/office/drawing/2014/main" id="{6C59456A-02DA-0F46-BF32-314184E697A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06029" y="2029522"/>
            <a:ext cx="3731941" cy="2798956"/>
          </a:xfrm>
          <a:prstGeom prst="rect">
            <a:avLst/>
          </a:prstGeom>
        </p:spPr>
      </p:pic>
    </p:spTree>
    <p:extLst>
      <p:ext uri="{BB962C8B-B14F-4D97-AF65-F5344CB8AC3E}">
        <p14:creationId xmlns:p14="http://schemas.microsoft.com/office/powerpoint/2010/main" val="37587726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44</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44</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smtClean="0"/>
              <a:t>Preporuke</a:t>
            </a:r>
            <a:endParaRPr lang="en-GB" sz="3200"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CAE5D1B-C7CD-DD44-B0C3-576B01C85806}"/>
              </a:ext>
            </a:extLst>
          </p:cNvPr>
          <p:cNvSpPr/>
          <p:nvPr/>
        </p:nvSpPr>
        <p:spPr>
          <a:xfrm>
            <a:off x="88522" y="872616"/>
            <a:ext cx="4572000" cy="5324535"/>
          </a:xfrm>
          <a:prstGeom prst="rect">
            <a:avLst/>
          </a:prstGeom>
        </p:spPr>
        <p:txBody>
          <a:bodyPr>
            <a:spAutoFit/>
          </a:bodyPr>
          <a:lstStyle/>
          <a:p>
            <a:pPr marL="342900" lvl="1" indent="-342900">
              <a:buFont typeface="Wingdings" pitchFamily="2" charset="2"/>
              <a:buChar char="Ø"/>
            </a:pPr>
            <a:r>
              <a:rPr lang="sr-Latn-RS" sz="2000" b="1" dirty="0" smtClean="0"/>
              <a:t>Značajne preporuke na domaćem nivou</a:t>
            </a:r>
            <a:r>
              <a:rPr lang="en-GB" sz="2000" dirty="0" smtClean="0"/>
              <a:t>:</a:t>
            </a:r>
            <a:endParaRPr lang="en-GB" sz="2000" dirty="0"/>
          </a:p>
          <a:p>
            <a:pPr marL="342900" lvl="1" indent="-342900">
              <a:buFont typeface="Wingdings" pitchFamily="2" charset="2"/>
              <a:buChar char="Ø"/>
            </a:pPr>
            <a:endParaRPr lang="en-GB" sz="2000" dirty="0"/>
          </a:p>
          <a:p>
            <a:pPr marL="342900" lvl="1" indent="-342900">
              <a:buFont typeface="Arial" panose="020B0604020202020204" pitchFamily="34" charset="0"/>
              <a:buChar char="•"/>
            </a:pPr>
            <a:r>
              <a:rPr lang="sr-Latn-RS" sz="2000" b="1" dirty="0" smtClean="0"/>
              <a:t>Puna primena Budimpeštanske konvencije; </a:t>
            </a:r>
            <a:endParaRPr lang="en-GB" sz="2000" b="1" dirty="0"/>
          </a:p>
          <a:p>
            <a:pPr marL="342900" lvl="1" indent="-342900" algn="just">
              <a:buFont typeface="Arial" panose="020B0604020202020204" pitchFamily="34" charset="0"/>
              <a:buChar char="•"/>
            </a:pPr>
            <a:r>
              <a:rPr lang="sr-Latn-RS" sz="2000" b="1" dirty="0" smtClean="0">
                <a:effectLst/>
              </a:rPr>
              <a:t>Vođenje statistike </a:t>
            </a:r>
            <a:r>
              <a:rPr lang="sr-Latn-RS" sz="2000" dirty="0" smtClean="0">
                <a:effectLst/>
              </a:rPr>
              <a:t>ili uspostavljanje drugih mehanizama za praćenje efikasnosti uzajamne pravne pomoći; </a:t>
            </a:r>
            <a:endParaRPr lang="en-GB" sz="2000" dirty="0">
              <a:effectLst/>
            </a:endParaRPr>
          </a:p>
          <a:p>
            <a:pPr marL="342900" lvl="1" indent="-342900" algn="just">
              <a:buFont typeface="Arial" panose="020B0604020202020204" pitchFamily="34" charset="0"/>
              <a:buChar char="•"/>
            </a:pPr>
            <a:r>
              <a:rPr lang="sr-Latn-RS" sz="2000" b="1" dirty="0" smtClean="0"/>
              <a:t>Raspoređivanje dodatnog tehnološki pismenog osoblja </a:t>
            </a:r>
            <a:r>
              <a:rPr lang="sr-Latn-RS" sz="2000" dirty="0" smtClean="0"/>
              <a:t>za uzajamnu pravnu pomoć, ne samo na centralnim nivoima, već i na nivou institucija odgovornih za izvršenje zahteva; </a:t>
            </a:r>
            <a:endParaRPr lang="en-GB" sz="2000" dirty="0">
              <a:effectLst/>
            </a:endParaRPr>
          </a:p>
          <a:p>
            <a:pPr marL="342900" lvl="1" indent="-342900" algn="just">
              <a:buFont typeface="Arial" panose="020B0604020202020204" pitchFamily="34" charset="0"/>
              <a:buChar char="•"/>
            </a:pPr>
            <a:r>
              <a:rPr lang="sr-Latn-RS" sz="2000" dirty="0" smtClean="0">
                <a:effectLst/>
              </a:rPr>
              <a:t>Bolja obuka kako bi se osnažila uzajamna pravna pomoć; </a:t>
            </a:r>
            <a:endParaRPr lang="en-GB" sz="2000" b="1" dirty="0"/>
          </a:p>
        </p:txBody>
      </p:sp>
      <p:sp>
        <p:nvSpPr>
          <p:cNvPr id="16" name="TextBox 15">
            <a:extLst>
              <a:ext uri="{FF2B5EF4-FFF2-40B4-BE49-F238E27FC236}">
                <a16:creationId xmlns:a16="http://schemas.microsoft.com/office/drawing/2014/main" id="{E6C59546-15D6-4230-B91A-9A42D8A8443D}"/>
              </a:ext>
            </a:extLst>
          </p:cNvPr>
          <p:cNvSpPr txBox="1"/>
          <p:nvPr/>
        </p:nvSpPr>
        <p:spPr>
          <a:xfrm>
            <a:off x="4984422" y="1103184"/>
            <a:ext cx="4038034" cy="5509200"/>
          </a:xfrm>
          <a:prstGeom prst="rect">
            <a:avLst/>
          </a:prstGeom>
          <a:noFill/>
        </p:spPr>
        <p:txBody>
          <a:bodyPr wrap="square">
            <a:spAutoFit/>
          </a:bodyPr>
          <a:lstStyle/>
          <a:p>
            <a:pPr marL="285750" indent="-285750" algn="just">
              <a:buFont typeface="Arial" panose="020B0604020202020204" pitchFamily="34" charset="0"/>
              <a:buChar char="•"/>
            </a:pPr>
            <a:r>
              <a:rPr lang="sr-Latn-RS" sz="2200" b="1" dirty="0" smtClean="0"/>
              <a:t>Jačanje uloge mesta za kontakt </a:t>
            </a:r>
            <a:r>
              <a:rPr lang="en-GB" sz="2200" b="1" dirty="0" smtClean="0">
                <a:effectLst/>
                <a:latin typeface="Arial" panose="020B0604020202020204" pitchFamily="34" charset="0"/>
              </a:rPr>
              <a:t>24/7</a:t>
            </a:r>
            <a:r>
              <a:rPr lang="sr-Latn-RS" sz="2200" b="1" dirty="0" smtClean="0">
                <a:effectLst/>
                <a:latin typeface="Arial" panose="020B0604020202020204" pitchFamily="34" charset="0"/>
              </a:rPr>
              <a:t> </a:t>
            </a:r>
            <a:r>
              <a:rPr lang="sr-Latn-RS" sz="2200" dirty="0" smtClean="0">
                <a:effectLst/>
                <a:latin typeface="Arial" panose="020B0604020202020204" pitchFamily="34" charset="0"/>
              </a:rPr>
              <a:t>u skladu sa članom 35 Budimpeštanske konvencije; </a:t>
            </a:r>
            <a:endParaRPr lang="en-GB" sz="2200" dirty="0">
              <a:effectLst/>
              <a:latin typeface="Arial" panose="020B0604020202020204" pitchFamily="34" charset="0"/>
            </a:endParaRPr>
          </a:p>
          <a:p>
            <a:pPr marL="285750" indent="-285750" algn="just">
              <a:buFont typeface="Arial" panose="020B0604020202020204" pitchFamily="34" charset="0"/>
              <a:buChar char="•"/>
            </a:pPr>
            <a:r>
              <a:rPr lang="sr-Latn-RS" sz="2200" b="1" dirty="0" smtClean="0">
                <a:effectLst/>
                <a:latin typeface="Arial" panose="020B0604020202020204" pitchFamily="34" charset="0"/>
              </a:rPr>
              <a:t>Usklađivanje postupaka i manji broj koraka </a:t>
            </a:r>
            <a:r>
              <a:rPr lang="sr-Latn-RS" sz="2200" dirty="0" smtClean="0"/>
              <a:t>koje zahtevi za uzajamnu pomoć iziskuju na domaćem nivou; </a:t>
            </a:r>
            <a:endParaRPr lang="en-GB" sz="2200" dirty="0">
              <a:effectLst/>
              <a:latin typeface="Arial" panose="020B0604020202020204" pitchFamily="34" charset="0"/>
            </a:endParaRPr>
          </a:p>
          <a:p>
            <a:pPr marL="285750" indent="-285750" algn="just">
              <a:buFont typeface="Arial" panose="020B0604020202020204" pitchFamily="34" charset="0"/>
              <a:buChar char="•"/>
            </a:pPr>
            <a:r>
              <a:rPr lang="sr-Latn-RS" sz="2200" b="1" dirty="0" smtClean="0">
                <a:effectLst/>
                <a:latin typeface="Arial" panose="020B0604020202020204" pitchFamily="34" charset="0"/>
              </a:rPr>
              <a:t>Uspostavljanje  postupaka za krizne situacije, </a:t>
            </a:r>
            <a:r>
              <a:rPr lang="sr-Latn-RS" sz="2200" dirty="0" smtClean="0">
                <a:effectLst/>
                <a:latin typeface="Arial" panose="020B0604020202020204" pitchFamily="34" charset="0"/>
              </a:rPr>
              <a:t>odnosno, zahteve koji se upućuju kada postoji opasnost po život i slične vanredne okolnosti.</a:t>
            </a:r>
            <a:endParaRPr lang="en-GB" sz="2200" dirty="0">
              <a:effectLst/>
              <a:latin typeface="Arial" panose="020B0604020202020204" pitchFamily="34" charset="0"/>
            </a:endParaRPr>
          </a:p>
          <a:p>
            <a:pPr marL="285750" indent="-285750" algn="just">
              <a:buFont typeface="Arial" panose="020B0604020202020204" pitchFamily="34" charset="0"/>
              <a:buChar char="•"/>
            </a:pPr>
            <a:endParaRPr lang="en-GB" sz="2200" dirty="0">
              <a:effectLst/>
              <a:latin typeface="Arial" panose="020B0604020202020204" pitchFamily="34" charset="0"/>
            </a:endParaRPr>
          </a:p>
          <a:p>
            <a:pPr marL="285750" indent="-285750" algn="just">
              <a:buFont typeface="Arial" panose="020B0604020202020204" pitchFamily="34" charset="0"/>
              <a:buChar char="•"/>
            </a:pPr>
            <a:endParaRPr lang="en-GB" sz="2200" dirty="0"/>
          </a:p>
        </p:txBody>
      </p:sp>
    </p:spTree>
    <p:extLst>
      <p:ext uri="{BB962C8B-B14F-4D97-AF65-F5344CB8AC3E}">
        <p14:creationId xmlns:p14="http://schemas.microsoft.com/office/powerpoint/2010/main" val="11349610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45</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45</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smtClean="0"/>
              <a:t>Preporuke</a:t>
            </a:r>
            <a:endParaRPr lang="en-GB" sz="3200"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CAE5D1B-C7CD-DD44-B0C3-576B01C85806}"/>
              </a:ext>
            </a:extLst>
          </p:cNvPr>
          <p:cNvSpPr/>
          <p:nvPr/>
        </p:nvSpPr>
        <p:spPr>
          <a:xfrm>
            <a:off x="88522" y="814777"/>
            <a:ext cx="4572000" cy="5601533"/>
          </a:xfrm>
          <a:prstGeom prst="rect">
            <a:avLst/>
          </a:prstGeom>
        </p:spPr>
        <p:txBody>
          <a:bodyPr>
            <a:spAutoFit/>
          </a:bodyPr>
          <a:lstStyle/>
          <a:p>
            <a:pPr marL="342900" lvl="1" indent="-342900">
              <a:buFont typeface="Wingdings" pitchFamily="2" charset="2"/>
              <a:buChar char="Ø"/>
            </a:pPr>
            <a:r>
              <a:rPr lang="sr-Latn-RS" sz="2100" b="1" dirty="0" smtClean="0"/>
              <a:t>Važne preporuke na domaćem nivou</a:t>
            </a:r>
            <a:r>
              <a:rPr lang="en-GB" sz="2100" dirty="0" smtClean="0"/>
              <a:t>:</a:t>
            </a:r>
            <a:endParaRPr lang="en-GB" sz="2100" dirty="0"/>
          </a:p>
          <a:p>
            <a:pPr marL="342900" lvl="1" indent="-342900">
              <a:buFont typeface="Wingdings" pitchFamily="2" charset="2"/>
              <a:buChar char="Ø"/>
            </a:pPr>
            <a:endParaRPr lang="en-GB" sz="2100" dirty="0"/>
          </a:p>
          <a:p>
            <a:pPr marL="342900" lvl="1" indent="-342900" algn="just">
              <a:buFont typeface="Arial" panose="020B0604020202020204" pitchFamily="34" charset="0"/>
              <a:buChar char="•"/>
            </a:pPr>
            <a:r>
              <a:rPr lang="sr-Latn-RS" sz="2100" b="1" dirty="0" smtClean="0">
                <a:effectLst/>
              </a:rPr>
              <a:t>Korišćenje elektronskog dostavljanja zahteva </a:t>
            </a:r>
            <a:r>
              <a:rPr lang="sr-Latn-RS" sz="2100" dirty="0" smtClean="0">
                <a:effectLst/>
              </a:rPr>
              <a:t>u skladu sa članom 25. stavom 3. Budimpeštanske konvencije o brzim sredstvima komunikacija; </a:t>
            </a:r>
            <a:endParaRPr lang="en-GB" sz="2100" dirty="0">
              <a:effectLst/>
            </a:endParaRPr>
          </a:p>
          <a:p>
            <a:pPr marL="342900" lvl="1" indent="-342900" algn="just">
              <a:buFont typeface="Arial" panose="020B0604020202020204" pitchFamily="34" charset="0"/>
              <a:buChar char="•"/>
            </a:pPr>
            <a:r>
              <a:rPr lang="sr-Latn-RS" sz="2100" dirty="0" smtClean="0">
                <a:effectLst/>
              </a:rPr>
              <a:t>Strane se podsećaju da </a:t>
            </a:r>
            <a:r>
              <a:rPr lang="sr-Latn-RS" sz="2100" b="1" dirty="0" smtClean="0">
                <a:effectLst/>
              </a:rPr>
              <a:t>primenjuju standard dvostrane kažnjivosti na fleksibilan način, </a:t>
            </a:r>
            <a:r>
              <a:rPr lang="sr-Latn-RS" sz="2100" dirty="0" smtClean="0">
                <a:effectLst/>
              </a:rPr>
              <a:t>čime se olakšava pružanje pomoći; </a:t>
            </a:r>
            <a:endParaRPr lang="en-GB" sz="2100" dirty="0">
              <a:effectLst/>
            </a:endParaRPr>
          </a:p>
          <a:p>
            <a:pPr marL="342900" lvl="1" indent="-342900" algn="just">
              <a:buFont typeface="Arial" panose="020B0604020202020204" pitchFamily="34" charset="0"/>
              <a:buChar char="•"/>
            </a:pPr>
            <a:r>
              <a:rPr lang="sr-Latn-RS" sz="2100" b="1" dirty="0" smtClean="0"/>
              <a:t>Konsultacije sa nadležnim organima zamoljene Strane pre slanja zahteva, </a:t>
            </a:r>
            <a:r>
              <a:rPr lang="sr-Latn-RS" sz="2100" dirty="0" smtClean="0"/>
              <a:t>kada je neophodno</a:t>
            </a:r>
            <a:r>
              <a:rPr lang="sr-Latn-RS" sz="2200" dirty="0" smtClean="0"/>
              <a:t>; </a:t>
            </a:r>
            <a:endParaRPr lang="en-GB" sz="2200" b="1" dirty="0"/>
          </a:p>
        </p:txBody>
      </p:sp>
      <p:sp>
        <p:nvSpPr>
          <p:cNvPr id="16" name="TextBox 15">
            <a:extLst>
              <a:ext uri="{FF2B5EF4-FFF2-40B4-BE49-F238E27FC236}">
                <a16:creationId xmlns:a16="http://schemas.microsoft.com/office/drawing/2014/main" id="{E6C59546-15D6-4230-B91A-9A42D8A8443D}"/>
              </a:ext>
            </a:extLst>
          </p:cNvPr>
          <p:cNvSpPr txBox="1"/>
          <p:nvPr/>
        </p:nvSpPr>
        <p:spPr>
          <a:xfrm>
            <a:off x="4984422" y="1103184"/>
            <a:ext cx="4038034" cy="3647152"/>
          </a:xfrm>
          <a:prstGeom prst="rect">
            <a:avLst/>
          </a:prstGeom>
          <a:noFill/>
        </p:spPr>
        <p:txBody>
          <a:bodyPr wrap="square">
            <a:spAutoFit/>
          </a:bodyPr>
          <a:lstStyle/>
          <a:p>
            <a:pPr marL="285750" indent="-285750" algn="just">
              <a:buFont typeface="Arial" panose="020B0604020202020204" pitchFamily="34" charset="0"/>
              <a:buChar char="•"/>
            </a:pPr>
            <a:r>
              <a:rPr lang="sr-Latn-RS" sz="2100" b="1" dirty="0" smtClean="0"/>
              <a:t>Obezbediti transparentnost uslova koji se odnose na zahteve za uzajamnu pomoć, </a:t>
            </a:r>
            <a:r>
              <a:rPr lang="sr-Latn-RS" sz="2100" dirty="0" smtClean="0"/>
              <a:t>kao i razloge za odbijanje, uključujući i prag za lakša krivična dela, što treba da bude dostupno na vebsajtovima centralnih organa.</a:t>
            </a:r>
            <a:endParaRPr lang="en-GB" sz="2100" dirty="0">
              <a:effectLst/>
            </a:endParaRPr>
          </a:p>
          <a:p>
            <a:pPr marL="285750" indent="-285750" algn="just">
              <a:buFont typeface="Arial" panose="020B0604020202020204" pitchFamily="34" charset="0"/>
              <a:buChar char="•"/>
            </a:pPr>
            <a:endParaRPr lang="en-GB" sz="2100" dirty="0">
              <a:effectLst/>
            </a:endParaRPr>
          </a:p>
          <a:p>
            <a:pPr marL="285750" indent="-285750" algn="just">
              <a:buFont typeface="Arial" panose="020B0604020202020204" pitchFamily="34" charset="0"/>
              <a:buChar char="•"/>
            </a:pPr>
            <a:endParaRPr lang="en-GB" sz="2100" dirty="0"/>
          </a:p>
        </p:txBody>
      </p:sp>
      <p:pic>
        <p:nvPicPr>
          <p:cNvPr id="6" name="Picture 5" descr="A picture containing toy, colorful, food&#10;&#10;Description automatically generated">
            <a:extLst>
              <a:ext uri="{FF2B5EF4-FFF2-40B4-BE49-F238E27FC236}">
                <a16:creationId xmlns:a16="http://schemas.microsoft.com/office/drawing/2014/main" id="{EA5EFA8A-F0F6-4D59-91FF-02DB856D10DE}"/>
              </a:ext>
            </a:extLst>
          </p:cNvPr>
          <p:cNvPicPr>
            <a:picLocks noChangeAspect="1"/>
          </p:cNvPicPr>
          <p:nvPr/>
        </p:nvPicPr>
        <p:blipFill>
          <a:blip r:embed="rId4"/>
          <a:stretch>
            <a:fillRect/>
          </a:stretch>
        </p:blipFill>
        <p:spPr>
          <a:xfrm>
            <a:off x="5977583" y="4505187"/>
            <a:ext cx="2390775" cy="1905000"/>
          </a:xfrm>
          <a:prstGeom prst="rect">
            <a:avLst/>
          </a:prstGeom>
        </p:spPr>
      </p:pic>
    </p:spTree>
    <p:extLst>
      <p:ext uri="{BB962C8B-B14F-4D97-AF65-F5344CB8AC3E}">
        <p14:creationId xmlns:p14="http://schemas.microsoft.com/office/powerpoint/2010/main" val="15753697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46</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46</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38178"/>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smtClean="0"/>
              <a:t>Preporuke</a:t>
            </a:r>
            <a:endParaRPr lang="en-GB" sz="3200"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CAE5D1B-C7CD-DD44-B0C3-576B01C85806}"/>
              </a:ext>
            </a:extLst>
          </p:cNvPr>
          <p:cNvSpPr/>
          <p:nvPr/>
        </p:nvSpPr>
        <p:spPr>
          <a:xfrm>
            <a:off x="88522" y="799825"/>
            <a:ext cx="4572000" cy="5324535"/>
          </a:xfrm>
          <a:prstGeom prst="rect">
            <a:avLst/>
          </a:prstGeom>
        </p:spPr>
        <p:txBody>
          <a:bodyPr>
            <a:spAutoFit/>
          </a:bodyPr>
          <a:lstStyle/>
          <a:p>
            <a:pPr marL="342900" lvl="1" indent="-342900">
              <a:buFont typeface="Wingdings" pitchFamily="2" charset="2"/>
              <a:buChar char="Ø"/>
            </a:pPr>
            <a:r>
              <a:rPr lang="sr-Latn-RS" sz="2000" b="1" dirty="0" smtClean="0"/>
              <a:t>Rešenja koja nude projekti Saveta Evrope za jačanje kapaciteta</a:t>
            </a:r>
            <a:r>
              <a:rPr lang="en-GB" sz="2000" dirty="0" smtClean="0"/>
              <a:t>:</a:t>
            </a:r>
            <a:endParaRPr lang="en-GB" sz="2000" dirty="0"/>
          </a:p>
          <a:p>
            <a:pPr marL="0" lvl="1"/>
            <a:endParaRPr lang="en-GB" sz="2000" dirty="0"/>
          </a:p>
          <a:p>
            <a:pPr marL="342900" lvl="1" indent="-342900" algn="just">
              <a:buFont typeface="Arial" panose="020B0604020202020204" pitchFamily="34" charset="0"/>
              <a:buChar char="•"/>
            </a:pPr>
            <a:r>
              <a:rPr lang="sr-Latn-RS" sz="2000" b="1" dirty="0" smtClean="0"/>
              <a:t>Standardni obrazac za zahteve </a:t>
            </a:r>
            <a:r>
              <a:rPr lang="en-GB" sz="2000" dirty="0" smtClean="0"/>
              <a:t>(</a:t>
            </a:r>
            <a:r>
              <a:rPr lang="sr-Latn-RS" sz="2000" dirty="0" smtClean="0"/>
              <a:t>Preporuka br. </a:t>
            </a:r>
            <a:r>
              <a:rPr lang="en-GB" sz="2000" dirty="0" smtClean="0"/>
              <a:t>17 </a:t>
            </a:r>
            <a:r>
              <a:rPr lang="sr-Latn-RS" sz="2000" dirty="0" smtClean="0"/>
              <a:t>Izveštaja </a:t>
            </a:r>
            <a:r>
              <a:rPr lang="en-GB" sz="2000" dirty="0" smtClean="0"/>
              <a:t>T</a:t>
            </a:r>
            <a:r>
              <a:rPr lang="sr-Latn-RS" sz="2000" dirty="0" smtClean="0"/>
              <a:t>-</a:t>
            </a:r>
            <a:r>
              <a:rPr lang="en-GB" sz="2000" dirty="0" smtClean="0"/>
              <a:t>CY)</a:t>
            </a:r>
            <a:r>
              <a:rPr lang="sr-Latn-RS" sz="2000" dirty="0" smtClean="0"/>
              <a:t>;</a:t>
            </a:r>
            <a:endParaRPr lang="en-GB" sz="2000" dirty="0"/>
          </a:p>
          <a:p>
            <a:pPr marL="342900" lvl="1" indent="-342900" algn="just">
              <a:buFont typeface="Arial" panose="020B0604020202020204" pitchFamily="34" charset="0"/>
              <a:buChar char="•"/>
            </a:pPr>
            <a:r>
              <a:rPr lang="sr-Latn-RS" sz="2000" b="1" dirty="0" smtClean="0"/>
              <a:t>Predvidivost sadržaja </a:t>
            </a:r>
            <a:r>
              <a:rPr lang="sr-Latn-RS" sz="2000" dirty="0" smtClean="0"/>
              <a:t>doprinosi brzini i efikasnosti, a potencijalno i boljim prevodima; </a:t>
            </a:r>
            <a:endParaRPr lang="en-GB" sz="2000" dirty="0"/>
          </a:p>
          <a:p>
            <a:pPr marL="342900" lvl="1" indent="-342900" algn="just">
              <a:buFont typeface="Arial" panose="020B0604020202020204" pitchFamily="34" charset="0"/>
              <a:buChar char="•"/>
            </a:pPr>
            <a:r>
              <a:rPr lang="sr-Latn-RS" sz="2000" b="1" dirty="0" smtClean="0"/>
              <a:t>Osmišljen tako da se koristi za </a:t>
            </a:r>
            <a:r>
              <a:rPr lang="sr-Latn-RS" sz="2000" dirty="0" smtClean="0"/>
              <a:t>direktan kontakt sa ISP; </a:t>
            </a:r>
            <a:endParaRPr lang="en-GB" sz="2000" dirty="0"/>
          </a:p>
          <a:p>
            <a:pPr marL="342900" lvl="1" indent="-342900" algn="just">
              <a:buFont typeface="Arial" panose="020B0604020202020204" pitchFamily="34" charset="0"/>
              <a:buChar char="•"/>
            </a:pPr>
            <a:r>
              <a:rPr lang="sr-Latn-RS" sz="2000" b="1" dirty="0" smtClean="0"/>
              <a:t>Obrasci za zahteve predviđene članovima </a:t>
            </a:r>
            <a:r>
              <a:rPr lang="sr-Latn-RS" sz="2000" dirty="0" smtClean="0"/>
              <a:t>29. i 31, pripremljeni u okviru projekta</a:t>
            </a:r>
            <a:r>
              <a:rPr lang="en-GB" sz="2000" dirty="0" smtClean="0"/>
              <a:t> </a:t>
            </a:r>
            <a:r>
              <a:rPr lang="sr-Latn-RS" sz="2000" b="1" dirty="0" smtClean="0"/>
              <a:t>Cybercrime@EAPII</a:t>
            </a:r>
            <a:r>
              <a:rPr lang="en-GB" sz="2000" b="1" dirty="0" smtClean="0"/>
              <a:t> Project</a:t>
            </a:r>
            <a:r>
              <a:rPr lang="sr-Latn-RS" sz="2000" b="1" dirty="0" smtClean="0"/>
              <a:t>; </a:t>
            </a:r>
            <a:endParaRPr lang="en-GB" sz="2000" b="1" dirty="0"/>
          </a:p>
          <a:p>
            <a:pPr marL="342900" lvl="1" indent="-342900" algn="just">
              <a:buFont typeface="Arial" panose="020B0604020202020204" pitchFamily="34" charset="0"/>
              <a:buChar char="•"/>
            </a:pPr>
            <a:r>
              <a:rPr lang="sr-Latn-RS" sz="2000" b="1" dirty="0" smtClean="0"/>
              <a:t>Korišćenje drugih onlajn resursa koje obezbeđuje SE.</a:t>
            </a:r>
            <a:endParaRPr lang="en-GB" sz="2000" b="1" dirty="0"/>
          </a:p>
        </p:txBody>
      </p:sp>
      <p:sp>
        <p:nvSpPr>
          <p:cNvPr id="6" name="Rectangle 5">
            <a:extLst>
              <a:ext uri="{FF2B5EF4-FFF2-40B4-BE49-F238E27FC236}">
                <a16:creationId xmlns:a16="http://schemas.microsoft.com/office/drawing/2014/main" id="{6A1DCD6A-2874-A04E-841E-9617461F4D9B}"/>
              </a:ext>
            </a:extLst>
          </p:cNvPr>
          <p:cNvSpPr/>
          <p:nvPr/>
        </p:nvSpPr>
        <p:spPr>
          <a:xfrm>
            <a:off x="4749044" y="952123"/>
            <a:ext cx="4162967" cy="2800767"/>
          </a:xfrm>
          <a:prstGeom prst="rect">
            <a:avLst/>
          </a:prstGeom>
        </p:spPr>
        <p:txBody>
          <a:bodyPr wrap="square">
            <a:spAutoFit/>
          </a:bodyPr>
          <a:lstStyle/>
          <a:p>
            <a:pPr marL="342900" lvl="1" indent="-342900" algn="just">
              <a:buFont typeface="Arial" panose="020B0604020202020204" pitchFamily="34" charset="0"/>
              <a:buChar char="•"/>
            </a:pPr>
            <a:r>
              <a:rPr lang="sr-Latn-RS" sz="2200" b="1" dirty="0" smtClean="0"/>
              <a:t>Jačanje uloge mesta za kontakt </a:t>
            </a:r>
            <a:r>
              <a:rPr lang="en-GB" sz="2200" b="1" dirty="0" smtClean="0"/>
              <a:t>24/7 </a:t>
            </a:r>
            <a:r>
              <a:rPr lang="sr-Latn-RS" sz="2200" dirty="0" smtClean="0"/>
              <a:t>u skladu sa članom 35. Konvencije o visokotehnološkom kriminalu; </a:t>
            </a:r>
            <a:endParaRPr lang="en-GB" sz="2200" dirty="0"/>
          </a:p>
          <a:p>
            <a:pPr marL="342900" lvl="1" indent="-342900" algn="just">
              <a:buFont typeface="Arial" panose="020B0604020202020204" pitchFamily="34" charset="0"/>
              <a:buChar char="•"/>
            </a:pPr>
            <a:r>
              <a:rPr lang="sr-Latn-RS" sz="2200" b="1" dirty="0" smtClean="0"/>
              <a:t>Šabloni Saveta Evrope </a:t>
            </a:r>
            <a:r>
              <a:rPr lang="sr-Latn-RS" sz="2200" dirty="0" smtClean="0"/>
              <a:t>za različite onlajn resurse UPP drugih alata Saveta Evrope.</a:t>
            </a:r>
            <a:endParaRPr lang="en-GB" sz="2200" b="1" dirty="0"/>
          </a:p>
        </p:txBody>
      </p:sp>
      <p:pic>
        <p:nvPicPr>
          <p:cNvPr id="5" name="Picture 4" descr="A picture containing toy, colorful, food&#10;&#10;Description automatically generated">
            <a:extLst>
              <a:ext uri="{FF2B5EF4-FFF2-40B4-BE49-F238E27FC236}">
                <a16:creationId xmlns:a16="http://schemas.microsoft.com/office/drawing/2014/main" id="{7625FEC9-B931-4015-A1EA-907AF1E3AE32}"/>
              </a:ext>
            </a:extLst>
          </p:cNvPr>
          <p:cNvPicPr>
            <a:picLocks noChangeAspect="1"/>
          </p:cNvPicPr>
          <p:nvPr/>
        </p:nvPicPr>
        <p:blipFill>
          <a:blip r:embed="rId4"/>
          <a:stretch>
            <a:fillRect/>
          </a:stretch>
        </p:blipFill>
        <p:spPr>
          <a:xfrm>
            <a:off x="5993944" y="4017076"/>
            <a:ext cx="2390775" cy="1905000"/>
          </a:xfrm>
          <a:prstGeom prst="rect">
            <a:avLst/>
          </a:prstGeom>
        </p:spPr>
      </p:pic>
    </p:spTree>
    <p:extLst>
      <p:ext uri="{BB962C8B-B14F-4D97-AF65-F5344CB8AC3E}">
        <p14:creationId xmlns:p14="http://schemas.microsoft.com/office/powerpoint/2010/main" val="10798586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47</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47</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smtClean="0"/>
              <a:t>Preporuke</a:t>
            </a:r>
            <a:endParaRPr lang="en-GB" sz="3200"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pic>
        <p:nvPicPr>
          <p:cNvPr id="6" name="Picture 5">
            <a:extLst>
              <a:ext uri="{FF2B5EF4-FFF2-40B4-BE49-F238E27FC236}">
                <a16:creationId xmlns:a16="http://schemas.microsoft.com/office/drawing/2014/main" id="{BAA7DDA5-F89B-CB44-922E-5F8384666617}"/>
              </a:ext>
            </a:extLst>
          </p:cNvPr>
          <p:cNvPicPr>
            <a:picLocks noChangeAspect="1"/>
          </p:cNvPicPr>
          <p:nvPr/>
        </p:nvPicPr>
        <p:blipFill>
          <a:blip r:embed="rId4"/>
          <a:stretch>
            <a:fillRect/>
          </a:stretch>
        </p:blipFill>
        <p:spPr>
          <a:xfrm>
            <a:off x="7255380" y="941875"/>
            <a:ext cx="1767076" cy="1767076"/>
          </a:xfrm>
          <a:prstGeom prst="rect">
            <a:avLst/>
          </a:prstGeom>
        </p:spPr>
      </p:pic>
      <p:graphicFrame>
        <p:nvGraphicFramePr>
          <p:cNvPr id="10" name="Diagram 9">
            <a:extLst>
              <a:ext uri="{FF2B5EF4-FFF2-40B4-BE49-F238E27FC236}">
                <a16:creationId xmlns:a16="http://schemas.microsoft.com/office/drawing/2014/main" id="{4AC94D61-C432-964B-BFBF-EB29D1BBB3DF}"/>
              </a:ext>
            </a:extLst>
          </p:cNvPr>
          <p:cNvGraphicFramePr/>
          <p:nvPr>
            <p:extLst>
              <p:ext uri="{D42A27DB-BD31-4B8C-83A1-F6EECF244321}">
                <p14:modId xmlns:p14="http://schemas.microsoft.com/office/powerpoint/2010/main" val="1409333130"/>
              </p:ext>
            </p:extLst>
          </p:nvPr>
        </p:nvGraphicFramePr>
        <p:xfrm>
          <a:off x="177501" y="2346187"/>
          <a:ext cx="7166858"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9685163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48</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48</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smtClean="0"/>
              <a:t>Postojeći alati za podršku</a:t>
            </a:r>
            <a:endParaRPr lang="en-GB" sz="3200"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11" name="Rectangle 3" descr="Rectangle: Click to edit Master text styles&#10;Second level&#10;Third level&#10;Fourth level&#10;Fifth level">
            <a:extLst>
              <a:ext uri="{FF2B5EF4-FFF2-40B4-BE49-F238E27FC236}">
                <a16:creationId xmlns:a16="http://schemas.microsoft.com/office/drawing/2014/main" id="{C393376C-29DC-8240-950F-859FA46816B0}"/>
              </a:ext>
            </a:extLst>
          </p:cNvPr>
          <p:cNvSpPr txBox="1">
            <a:spLocks noChangeArrowheads="1"/>
          </p:cNvSpPr>
          <p:nvPr/>
        </p:nvSpPr>
        <p:spPr>
          <a:xfrm>
            <a:off x="654148" y="1680722"/>
            <a:ext cx="8229600" cy="3978275"/>
          </a:xfrm>
          <a:prstGeom prst="rect">
            <a:avLst/>
          </a:prstGeom>
        </p:spPr>
        <p:txBody>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65" charset="-128"/>
                <a:cs typeface="ＭＳ Ｐゴシック" pitchFamily="-65"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65"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65"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sr-Latn-RS" sz="2400" dirty="0" smtClean="0"/>
              <a:t>Program Saveta Evrope u borbi protiv visokotehnološkog kriminala</a:t>
            </a:r>
            <a:r>
              <a:rPr lang="en-GB" sz="2400" dirty="0" smtClean="0"/>
              <a:t>:</a:t>
            </a:r>
            <a:endParaRPr lang="en-GB" sz="2400" dirty="0">
              <a:hlinkClick r:id="rId4"/>
            </a:endParaRPr>
          </a:p>
          <a:p>
            <a:pPr marL="0" indent="0" algn="ctr">
              <a:buFont typeface="Arial" pitchFamily="34" charset="0"/>
              <a:buNone/>
            </a:pPr>
            <a:r>
              <a:rPr lang="en-GB" sz="2400" dirty="0">
                <a:hlinkClick r:id="rId4"/>
              </a:rPr>
              <a:t>https://www.coe.int/en/web/cybercrime/home</a:t>
            </a:r>
            <a:endParaRPr lang="en-GB" sz="2400" dirty="0"/>
          </a:p>
          <a:p>
            <a:pPr algn="ctr"/>
            <a:r>
              <a:rPr lang="sr-Latn-RS" sz="2400" dirty="0" smtClean="0"/>
              <a:t>Konvencija o visokotehnološkom kriminalu </a:t>
            </a:r>
            <a:r>
              <a:rPr lang="en-GB" sz="2400" dirty="0" smtClean="0"/>
              <a:t>(</a:t>
            </a:r>
            <a:r>
              <a:rPr lang="en-GB" sz="2400" dirty="0"/>
              <a:t>ETS. 185):</a:t>
            </a:r>
          </a:p>
          <a:p>
            <a:pPr marL="0" indent="0" algn="ctr">
              <a:buFont typeface="Arial" pitchFamily="34" charset="0"/>
              <a:buNone/>
            </a:pPr>
            <a:r>
              <a:rPr lang="en-GB" sz="2400" dirty="0">
                <a:hlinkClick r:id="rId5"/>
              </a:rPr>
              <a:t>https://www.coe.int/en/web/cybercrime/the-budapest-convention</a:t>
            </a:r>
            <a:endParaRPr lang="en-GB" sz="2400" dirty="0"/>
          </a:p>
          <a:p>
            <a:pPr algn="ctr"/>
            <a:endParaRPr lang="en-GB" sz="2400" dirty="0"/>
          </a:p>
          <a:p>
            <a:pPr algn="ctr"/>
            <a:endParaRPr lang="en-GB" sz="2400" b="1" dirty="0">
              <a:ea typeface="ＭＳ Ｐゴシック" pitchFamily="34" charset="-128"/>
            </a:endParaRPr>
          </a:p>
        </p:txBody>
      </p:sp>
      <p:pic>
        <p:nvPicPr>
          <p:cNvPr id="12" name="Picture 2" descr="C:\Users\B.Stam\Desktop\Logo3rd_270 test.jpg">
            <a:extLst>
              <a:ext uri="{FF2B5EF4-FFF2-40B4-BE49-F238E27FC236}">
                <a16:creationId xmlns:a16="http://schemas.microsoft.com/office/drawing/2014/main" id="{4EC42735-75D3-884A-81EB-FC07A955910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24548" y="4171293"/>
            <a:ext cx="2552700" cy="1685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8132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49</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49</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smtClean="0"/>
              <a:t>Postojeći alati za podršku</a:t>
            </a:r>
            <a:endParaRPr lang="en-GB" sz="3200"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20" name="Rectangle 3" descr="Rectangle: Click to edit Master text styles&#10;Second level&#10;Third level&#10;Fourth level&#10;Fifth level">
            <a:extLst>
              <a:ext uri="{FF2B5EF4-FFF2-40B4-BE49-F238E27FC236}">
                <a16:creationId xmlns:a16="http://schemas.microsoft.com/office/drawing/2014/main" id="{6C884FA0-FA90-7F4B-8F77-692F709A6ED1}"/>
              </a:ext>
            </a:extLst>
          </p:cNvPr>
          <p:cNvSpPr txBox="1">
            <a:spLocks noChangeArrowheads="1"/>
          </p:cNvSpPr>
          <p:nvPr/>
        </p:nvSpPr>
        <p:spPr>
          <a:xfrm>
            <a:off x="457200" y="1450799"/>
            <a:ext cx="8229600" cy="3978275"/>
          </a:xfrm>
          <a:prstGeom prst="rect">
            <a:avLst/>
          </a:prstGeom>
        </p:spPr>
        <p:txBody>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65" charset="-128"/>
                <a:cs typeface="ＭＳ Ｐゴシック" pitchFamily="-65"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65"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65"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sr-Latn-RS" sz="2400" dirty="0" smtClean="0"/>
              <a:t>Resursi</a:t>
            </a:r>
            <a:r>
              <a:rPr lang="en-GB" sz="2400" dirty="0" smtClean="0"/>
              <a:t>:</a:t>
            </a:r>
            <a:endParaRPr lang="en-GB" sz="2400" dirty="0">
              <a:hlinkClick r:id="rId4"/>
            </a:endParaRPr>
          </a:p>
          <a:p>
            <a:pPr marL="0" indent="0" algn="ctr">
              <a:buFont typeface="Arial" pitchFamily="34" charset="0"/>
              <a:buNone/>
            </a:pPr>
            <a:r>
              <a:rPr lang="en-GB" sz="2400" dirty="0">
                <a:hlinkClick r:id="rId5"/>
              </a:rPr>
              <a:t>https://www.coe.int/en/web/cybercrime/resources</a:t>
            </a:r>
            <a:endParaRPr lang="en-GB" sz="2400" dirty="0"/>
          </a:p>
          <a:p>
            <a:pPr algn="ctr"/>
            <a:r>
              <a:rPr lang="sr-Latn-RS" sz="2400" dirty="0" smtClean="0"/>
              <a:t>Izveštaji</a:t>
            </a:r>
            <a:r>
              <a:rPr lang="en-GB" sz="2400" dirty="0" smtClean="0"/>
              <a:t>:</a:t>
            </a:r>
            <a:endParaRPr lang="en-GB" sz="2400" dirty="0"/>
          </a:p>
          <a:p>
            <a:pPr marL="0" indent="0" algn="ctr">
              <a:buFont typeface="Arial" pitchFamily="34" charset="0"/>
              <a:buNone/>
            </a:pPr>
            <a:r>
              <a:rPr lang="en-GB" sz="2400" dirty="0">
                <a:hlinkClick r:id="rId6"/>
              </a:rPr>
              <a:t>http://www.coe.int/en/web/cybercrime/all-reports</a:t>
            </a:r>
            <a:endParaRPr lang="en-GB" sz="2400" dirty="0"/>
          </a:p>
          <a:p>
            <a:pPr algn="ctr"/>
            <a:r>
              <a:rPr lang="sr-Latn-RS" sz="2400" dirty="0" smtClean="0"/>
              <a:t>Prevencija</a:t>
            </a:r>
            <a:r>
              <a:rPr lang="en-GB" sz="2400" dirty="0" smtClean="0"/>
              <a:t>:</a:t>
            </a:r>
            <a:endParaRPr lang="en-GB" sz="2400" dirty="0"/>
          </a:p>
          <a:p>
            <a:pPr marL="0" indent="0" algn="ctr">
              <a:buFont typeface="Arial" pitchFamily="34" charset="0"/>
              <a:buNone/>
            </a:pPr>
            <a:r>
              <a:rPr lang="en-GB" sz="2400" dirty="0">
                <a:hlinkClick r:id="rId7"/>
              </a:rPr>
              <a:t>http://www.coe.int/en/web/cybercrime/preventing-cybercrime</a:t>
            </a:r>
            <a:endParaRPr lang="en-GB" sz="2400" dirty="0"/>
          </a:p>
          <a:p>
            <a:pPr algn="ctr"/>
            <a:endParaRPr lang="en-GB" sz="2400" dirty="0"/>
          </a:p>
          <a:p>
            <a:pPr algn="ctr"/>
            <a:endParaRPr lang="en-GB" sz="2400" dirty="0"/>
          </a:p>
          <a:p>
            <a:pPr algn="ctr"/>
            <a:endParaRPr lang="en-GB" sz="2400" dirty="0"/>
          </a:p>
          <a:p>
            <a:pPr algn="ctr"/>
            <a:endParaRPr lang="en-GB" sz="2400" b="1" dirty="0">
              <a:ea typeface="ＭＳ Ｐゴシック" pitchFamily="34" charset="-128"/>
            </a:endParaRPr>
          </a:p>
        </p:txBody>
      </p:sp>
      <p:pic>
        <p:nvPicPr>
          <p:cNvPr id="21" name="Picture 2" descr="C:\Users\B.Stam\Desktop\Logo3rd_270 test.jpg">
            <a:extLst>
              <a:ext uri="{FF2B5EF4-FFF2-40B4-BE49-F238E27FC236}">
                <a16:creationId xmlns:a16="http://schemas.microsoft.com/office/drawing/2014/main" id="{53E864F4-EFA0-9048-8E49-0D10792E83D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27600" y="4310680"/>
            <a:ext cx="2552700" cy="1685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21996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5</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5</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smtClean="0">
                <a:ea typeface="ＭＳ Ｐゴシック" pitchFamily="34" charset="-128"/>
              </a:rPr>
              <a:t>Instrumenti</a:t>
            </a:r>
            <a:endParaRPr lang="en-GB" sz="3200"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4572000" y="1120348"/>
            <a:ext cx="4364610" cy="5324535"/>
          </a:xfrm>
          <a:prstGeom prst="rect">
            <a:avLst/>
          </a:prstGeom>
        </p:spPr>
        <p:txBody>
          <a:bodyPr wrap="square">
            <a:spAutoFit/>
          </a:bodyPr>
          <a:lstStyle/>
          <a:p>
            <a:pPr marL="342900" indent="-342900" algn="just">
              <a:buFont typeface="Wingdings" pitchFamily="2" charset="2"/>
              <a:buChar char="ü"/>
            </a:pPr>
            <a:r>
              <a:rPr lang="sr-Latn-RS" sz="2000" b="1" dirty="0" smtClean="0"/>
              <a:t>Prednosti bilateralnih ugovora</a:t>
            </a:r>
            <a:r>
              <a:rPr lang="en-GB" sz="2000" dirty="0" smtClean="0"/>
              <a:t>:</a:t>
            </a:r>
            <a:endParaRPr lang="en-GB" sz="2000" dirty="0"/>
          </a:p>
          <a:p>
            <a:pPr marL="342900" indent="-342900" algn="just">
              <a:buFont typeface="Arial" panose="020B0604020202020204" pitchFamily="34" charset="0"/>
              <a:buChar char="•"/>
            </a:pPr>
            <a:r>
              <a:rPr lang="sr-Latn-RS" sz="2000" dirty="0" smtClean="0"/>
              <a:t>Posebno prilagođeni potrebama strana ugovornica;</a:t>
            </a:r>
            <a:endParaRPr lang="en-GB" sz="2000" dirty="0"/>
          </a:p>
          <a:p>
            <a:pPr marL="342900" indent="-342900" algn="just">
              <a:buFont typeface="Arial" panose="020B0604020202020204" pitchFamily="34" charset="0"/>
              <a:buChar char="•"/>
            </a:pPr>
            <a:r>
              <a:rPr lang="sr-Latn-RS" sz="2000" dirty="0" smtClean="0"/>
              <a:t>Unapređenje uzajamnog poverenja.</a:t>
            </a:r>
            <a:endParaRPr lang="en-GB" sz="2000" dirty="0"/>
          </a:p>
          <a:p>
            <a:pPr algn="just"/>
            <a:endParaRPr lang="en-GB" sz="2000" dirty="0"/>
          </a:p>
          <a:p>
            <a:pPr marL="342900" indent="-342900" algn="just">
              <a:buFont typeface="Wingdings" pitchFamily="2" charset="2"/>
              <a:buChar char="§"/>
            </a:pPr>
            <a:r>
              <a:rPr lang="sr-Latn-RS" sz="2000" b="1" dirty="0" smtClean="0"/>
              <a:t>Nedostaci</a:t>
            </a:r>
            <a:r>
              <a:rPr lang="en-GB" sz="2000" dirty="0" smtClean="0"/>
              <a:t>:</a:t>
            </a:r>
            <a:endParaRPr lang="en-GB" sz="2000" dirty="0"/>
          </a:p>
          <a:p>
            <a:pPr marL="342900" indent="-342900" algn="just">
              <a:buFont typeface="Arial" panose="020B0604020202020204" pitchFamily="34" charset="0"/>
              <a:buChar char="•"/>
            </a:pPr>
            <a:r>
              <a:rPr lang="sr-Latn-RS" sz="2000" dirty="0" smtClean="0"/>
              <a:t>Zahtevaju značajne resurse, kako u smislu pregovora, tako i kontinuirano</a:t>
            </a:r>
            <a:r>
              <a:rPr lang="en-GB" sz="2000" dirty="0" smtClean="0"/>
              <a:t>.</a:t>
            </a:r>
            <a:endParaRPr lang="en-GB" sz="2000" dirty="0"/>
          </a:p>
          <a:p>
            <a:pPr algn="just"/>
            <a:endParaRPr lang="en-GB" sz="2000" dirty="0"/>
          </a:p>
          <a:p>
            <a:pPr marL="342900" indent="-342900" algn="just">
              <a:buFont typeface="Wingdings" pitchFamily="2" charset="2"/>
              <a:buChar char="Ø"/>
            </a:pPr>
            <a:r>
              <a:rPr lang="sr-Latn-RS" sz="2000" b="1" dirty="0" smtClean="0"/>
              <a:t>Potreba za multilateralnim instrumentima </a:t>
            </a:r>
            <a:r>
              <a:rPr lang="en-GB" sz="2000" dirty="0" smtClean="0"/>
              <a:t>(</a:t>
            </a:r>
            <a:r>
              <a:rPr lang="sr-Latn-RS" sz="2000" dirty="0" smtClean="0"/>
              <a:t>regionalnim i međunarodnim</a:t>
            </a:r>
            <a:r>
              <a:rPr lang="en-GB" sz="2000" dirty="0" smtClean="0"/>
              <a:t>)</a:t>
            </a:r>
            <a:r>
              <a:rPr lang="sr-Latn-RS" sz="2000" dirty="0" smtClean="0"/>
              <a:t>, kako bi se državama omogućilo da sarađuju, ne utičući na postojeće bilateralne ili druge aranžmane.</a:t>
            </a:r>
            <a:endParaRPr lang="en-GB" sz="2000" dirty="0"/>
          </a:p>
        </p:txBody>
      </p:sp>
      <p:sp>
        <p:nvSpPr>
          <p:cNvPr id="7" name="Rectangle 6">
            <a:extLst>
              <a:ext uri="{FF2B5EF4-FFF2-40B4-BE49-F238E27FC236}">
                <a16:creationId xmlns:a16="http://schemas.microsoft.com/office/drawing/2014/main" id="{1CAE5D1B-C7CD-DD44-B0C3-576B01C85806}"/>
              </a:ext>
            </a:extLst>
          </p:cNvPr>
          <p:cNvSpPr/>
          <p:nvPr/>
        </p:nvSpPr>
        <p:spPr>
          <a:xfrm>
            <a:off x="88522" y="1120348"/>
            <a:ext cx="4364610" cy="5262979"/>
          </a:xfrm>
          <a:prstGeom prst="rect">
            <a:avLst/>
          </a:prstGeom>
        </p:spPr>
        <p:txBody>
          <a:bodyPr wrap="square">
            <a:spAutoFit/>
          </a:bodyPr>
          <a:lstStyle/>
          <a:p>
            <a:pPr marL="342900" indent="-342900" algn="just">
              <a:buFont typeface="Wingdings" pitchFamily="2" charset="2"/>
              <a:buChar char="Ø"/>
            </a:pPr>
            <a:r>
              <a:rPr lang="sr-Latn-RS" sz="2100" b="1" dirty="0" smtClean="0"/>
              <a:t>Osnovni nivo uzajamne pravne pomoći (UPP) - Ugovori</a:t>
            </a:r>
            <a:endParaRPr lang="en-GB" sz="2100" b="1" dirty="0"/>
          </a:p>
          <a:p>
            <a:pPr marL="342900" indent="-342900" algn="just">
              <a:buFont typeface="Wingdings" pitchFamily="2" charset="2"/>
              <a:buChar char="Ø"/>
            </a:pPr>
            <a:endParaRPr lang="en-GB" sz="2100" dirty="0"/>
          </a:p>
          <a:p>
            <a:pPr marL="342900" indent="-342900" algn="just">
              <a:buFont typeface="Wingdings" pitchFamily="2" charset="2"/>
              <a:buChar char="ü"/>
            </a:pPr>
            <a:r>
              <a:rPr lang="sr-Latn-RS" sz="2100" b="1" dirty="0" smtClean="0"/>
              <a:t>Vrste</a:t>
            </a:r>
            <a:r>
              <a:rPr lang="en-GB" sz="2100" dirty="0" smtClean="0"/>
              <a:t>: </a:t>
            </a:r>
            <a:r>
              <a:rPr lang="en-GB" sz="2100" i="1" dirty="0" smtClean="0"/>
              <a:t>bilateral</a:t>
            </a:r>
            <a:r>
              <a:rPr lang="sr-Latn-RS" sz="2100" i="1" dirty="0" smtClean="0"/>
              <a:t>ni</a:t>
            </a:r>
            <a:r>
              <a:rPr lang="en-GB" sz="2100" dirty="0" smtClean="0"/>
              <a:t>, </a:t>
            </a:r>
            <a:r>
              <a:rPr lang="en-GB" sz="2100" i="1" dirty="0" smtClean="0"/>
              <a:t>multilateral</a:t>
            </a:r>
            <a:r>
              <a:rPr lang="sr-Latn-RS" sz="2100" i="1" dirty="0" smtClean="0"/>
              <a:t>ni</a:t>
            </a:r>
            <a:r>
              <a:rPr lang="en-GB" sz="2100" i="1" dirty="0" smtClean="0"/>
              <a:t> </a:t>
            </a:r>
            <a:r>
              <a:rPr lang="en-GB" sz="2100" dirty="0"/>
              <a:t>(</a:t>
            </a:r>
            <a:r>
              <a:rPr lang="en-GB" sz="2100" dirty="0" smtClean="0"/>
              <a:t>regional</a:t>
            </a:r>
            <a:r>
              <a:rPr lang="sr-Latn-RS" sz="2100" dirty="0" smtClean="0"/>
              <a:t>ni</a:t>
            </a:r>
            <a:r>
              <a:rPr lang="en-GB" sz="2100" dirty="0" smtClean="0"/>
              <a:t>), </a:t>
            </a:r>
            <a:r>
              <a:rPr lang="sr-Latn-RS" sz="2100" i="1" dirty="0" smtClean="0"/>
              <a:t>međunarodni</a:t>
            </a:r>
            <a:endParaRPr lang="en-GB" sz="2100" i="1" dirty="0"/>
          </a:p>
          <a:p>
            <a:pPr marL="342900" indent="-342900" algn="just">
              <a:buFont typeface="Wingdings" pitchFamily="2" charset="2"/>
              <a:buChar char="Ø"/>
            </a:pPr>
            <a:endParaRPr lang="en-GB" sz="2100" dirty="0"/>
          </a:p>
          <a:p>
            <a:pPr marL="342900" indent="-342900" algn="just">
              <a:buFont typeface="Wingdings" pitchFamily="2" charset="2"/>
              <a:buChar char="Ø"/>
            </a:pPr>
            <a:r>
              <a:rPr lang="en-GB" sz="2100" b="1" dirty="0" smtClean="0"/>
              <a:t>R</a:t>
            </a:r>
            <a:r>
              <a:rPr lang="sr-Latn-RS" sz="2100" b="1" dirty="0" smtClean="0"/>
              <a:t>azlozi </a:t>
            </a:r>
            <a:r>
              <a:rPr lang="sr-Latn-RS" sz="2100" dirty="0" smtClean="0"/>
              <a:t>na osnovu kojih se države odlučuju za UPP aranžmane koji se temelje na ugovorima:</a:t>
            </a:r>
            <a:r>
              <a:rPr lang="en-GB" sz="2100" dirty="0" smtClean="0"/>
              <a:t> </a:t>
            </a:r>
            <a:endParaRPr lang="en-GB" sz="2100" dirty="0"/>
          </a:p>
          <a:p>
            <a:pPr marL="342900" indent="-342900" algn="just">
              <a:buFont typeface="Arial" panose="020B0604020202020204" pitchFamily="34" charset="0"/>
              <a:buChar char="•"/>
            </a:pPr>
            <a:r>
              <a:rPr lang="sr-Latn-RS" sz="2100" dirty="0" smtClean="0"/>
              <a:t>Principi međunarodnog prava </a:t>
            </a:r>
            <a:r>
              <a:rPr lang="en-GB" sz="2100" dirty="0" smtClean="0"/>
              <a:t> </a:t>
            </a:r>
            <a:r>
              <a:rPr lang="en-GB" sz="2100" dirty="0"/>
              <a:t>– </a:t>
            </a:r>
            <a:r>
              <a:rPr lang="sr-Latn-RS" sz="2100" dirty="0" smtClean="0"/>
              <a:t>neizvršni; </a:t>
            </a:r>
            <a:endParaRPr lang="en-GB" sz="2100" dirty="0"/>
          </a:p>
          <a:p>
            <a:pPr marL="342900" indent="-342900" algn="just">
              <a:buFont typeface="Arial" panose="020B0604020202020204" pitchFamily="34" charset="0"/>
              <a:buChar char="•"/>
            </a:pPr>
            <a:r>
              <a:rPr lang="sr-Latn-RS" sz="2100" dirty="0" smtClean="0"/>
              <a:t>Potreba za izvesnošću i utvrđivanjem obavezujućih dužnosti.</a:t>
            </a:r>
            <a:r>
              <a:rPr lang="en-GB" sz="2100" dirty="0" smtClean="0"/>
              <a:t> </a:t>
            </a:r>
            <a:endParaRPr lang="en-GB" sz="2100" dirty="0"/>
          </a:p>
        </p:txBody>
      </p:sp>
    </p:spTree>
    <p:extLst>
      <p:ext uri="{BB962C8B-B14F-4D97-AF65-F5344CB8AC3E}">
        <p14:creationId xmlns:p14="http://schemas.microsoft.com/office/powerpoint/2010/main" val="40669289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50</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50</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a:t>Postojeći alati za podršku</a:t>
            </a:r>
            <a:endParaRPr lang="en-GB" sz="3200"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20" name="Rectangle 3" descr="Rectangle: Click to edit Master text styles&#10;Second level&#10;Third level&#10;Fourth level&#10;Fifth level">
            <a:extLst>
              <a:ext uri="{FF2B5EF4-FFF2-40B4-BE49-F238E27FC236}">
                <a16:creationId xmlns:a16="http://schemas.microsoft.com/office/drawing/2014/main" id="{6C884FA0-FA90-7F4B-8F77-692F709A6ED1}"/>
              </a:ext>
            </a:extLst>
          </p:cNvPr>
          <p:cNvSpPr txBox="1">
            <a:spLocks noChangeArrowheads="1"/>
          </p:cNvSpPr>
          <p:nvPr/>
        </p:nvSpPr>
        <p:spPr>
          <a:xfrm>
            <a:off x="457200" y="1450799"/>
            <a:ext cx="8229600" cy="3978275"/>
          </a:xfrm>
          <a:prstGeom prst="rect">
            <a:avLst/>
          </a:prstGeom>
        </p:spPr>
        <p:txBody>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65" charset="-128"/>
                <a:cs typeface="ＭＳ Ｐゴシック" pitchFamily="-65"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65"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65"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sr-Latn-RS" sz="2400" dirty="0" smtClean="0"/>
              <a:t>Domaće zakonodavstvo</a:t>
            </a:r>
            <a:endParaRPr lang="en-GB" sz="2400" dirty="0"/>
          </a:p>
          <a:p>
            <a:pPr marL="0" lvl="0" indent="0" algn="ctr">
              <a:buNone/>
            </a:pPr>
            <a:r>
              <a:rPr lang="en-GB" sz="2400" dirty="0">
                <a:hlinkClick r:id="rId4"/>
              </a:rPr>
              <a:t>https://www.coe.int/en/web/cybercrime/country-profiles</a:t>
            </a:r>
            <a:endParaRPr lang="en-GB" sz="2400" dirty="0"/>
          </a:p>
          <a:p>
            <a:pPr algn="ctr"/>
            <a:r>
              <a:rPr lang="sr-Latn-RS" sz="2400" dirty="0" smtClean="0"/>
              <a:t>Tačke za kontakt </a:t>
            </a:r>
            <a:endParaRPr lang="en-GB" sz="2400" dirty="0"/>
          </a:p>
          <a:p>
            <a:pPr algn="ctr"/>
            <a:r>
              <a:rPr lang="sr-Latn-RS" sz="2400" dirty="0" smtClean="0"/>
              <a:t>Zaštita dece</a:t>
            </a:r>
            <a:r>
              <a:rPr lang="en-GB" sz="2400" dirty="0" smtClean="0"/>
              <a:t>:</a:t>
            </a:r>
            <a:endParaRPr lang="en-GB" sz="2400" dirty="0"/>
          </a:p>
          <a:p>
            <a:pPr algn="ctr"/>
            <a:r>
              <a:rPr lang="en-GB" sz="2400" dirty="0">
                <a:hlinkClick r:id="rId5"/>
              </a:rPr>
              <a:t>https://www.coe.int/en/web/cybercrime/protecting-children</a:t>
            </a:r>
            <a:endParaRPr lang="en-GB" sz="2400" dirty="0"/>
          </a:p>
          <a:p>
            <a:pPr algn="ctr"/>
            <a:endParaRPr lang="en-GB" sz="2400" dirty="0"/>
          </a:p>
          <a:p>
            <a:pPr algn="ctr"/>
            <a:endParaRPr lang="en-GB" sz="2400" b="1" dirty="0">
              <a:ea typeface="ＭＳ Ｐゴシック" pitchFamily="34" charset="-128"/>
            </a:endParaRPr>
          </a:p>
        </p:txBody>
      </p:sp>
      <p:pic>
        <p:nvPicPr>
          <p:cNvPr id="21" name="Picture 2" descr="C:\Users\B.Stam\Desktop\Logo3rd_270 test.jpg">
            <a:extLst>
              <a:ext uri="{FF2B5EF4-FFF2-40B4-BE49-F238E27FC236}">
                <a16:creationId xmlns:a16="http://schemas.microsoft.com/office/drawing/2014/main" id="{53E864F4-EFA0-9048-8E49-0D10792E83D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27600" y="4310680"/>
            <a:ext cx="2552700" cy="1685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996712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51</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51</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a:t>Postojeći alati za podršku</a:t>
            </a:r>
            <a:endParaRPr lang="en-GB" sz="3200"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12" name="Rectangle 3" descr="Rectangle: Click to edit Master text styles&#10;Second level&#10;Third level&#10;Fourth level&#10;Fifth level">
            <a:extLst>
              <a:ext uri="{FF2B5EF4-FFF2-40B4-BE49-F238E27FC236}">
                <a16:creationId xmlns:a16="http://schemas.microsoft.com/office/drawing/2014/main" id="{F73BB1C8-0DF9-9844-96A2-EB9A2EA36324}"/>
              </a:ext>
            </a:extLst>
          </p:cNvPr>
          <p:cNvSpPr txBox="1">
            <a:spLocks noChangeArrowheads="1"/>
          </p:cNvSpPr>
          <p:nvPr/>
        </p:nvSpPr>
        <p:spPr>
          <a:xfrm>
            <a:off x="457200" y="1314119"/>
            <a:ext cx="8229600" cy="3978275"/>
          </a:xfrm>
          <a:prstGeom prst="rect">
            <a:avLst/>
          </a:prstGeom>
        </p:spPr>
        <p:txBody>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65" charset="-128"/>
                <a:cs typeface="ＭＳ Ｐゴシック" pitchFamily="-65"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65"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65"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sr-Latn-RS" sz="2400" dirty="0" smtClean="0"/>
              <a:t>Međunarodna saradnja</a:t>
            </a:r>
            <a:r>
              <a:rPr lang="en-GB" sz="2400" dirty="0" smtClean="0"/>
              <a:t>:</a:t>
            </a:r>
            <a:endParaRPr lang="en-GB" sz="2400" dirty="0">
              <a:hlinkClick r:id="rId4"/>
            </a:endParaRPr>
          </a:p>
          <a:p>
            <a:pPr marL="0" indent="0" algn="ctr">
              <a:buFont typeface="Arial" pitchFamily="34" charset="0"/>
              <a:buNone/>
            </a:pPr>
            <a:r>
              <a:rPr lang="en-GB" sz="2400" dirty="0">
                <a:hlinkClick r:id="rId5"/>
              </a:rPr>
              <a:t>https://www.coe.int/en/web/cybercrime/international-cooperation</a:t>
            </a:r>
            <a:endParaRPr lang="en-GB" sz="2400" dirty="0"/>
          </a:p>
          <a:p>
            <a:pPr algn="ctr"/>
            <a:r>
              <a:rPr lang="sr-Latn-RS" sz="2400" dirty="0" smtClean="0"/>
              <a:t>Saradnja organa za zaštitu pravnog poretka/davalaca internet usluga: </a:t>
            </a:r>
            <a:endParaRPr lang="en-GB" sz="2400" dirty="0"/>
          </a:p>
          <a:p>
            <a:pPr marL="0" indent="0" algn="ctr">
              <a:buFont typeface="Arial" pitchFamily="34" charset="0"/>
              <a:buNone/>
            </a:pPr>
            <a:r>
              <a:rPr lang="en-GB" sz="2400" dirty="0">
                <a:hlinkClick r:id="rId6"/>
              </a:rPr>
              <a:t>https://www.coe.int/en/web/cybercrime/lea-/-isp-cooperation</a:t>
            </a:r>
            <a:endParaRPr lang="en-GB" sz="2400" dirty="0"/>
          </a:p>
          <a:p>
            <a:pPr marL="0" indent="0" algn="ctr">
              <a:buNone/>
            </a:pPr>
            <a:r>
              <a:rPr lang="en-GB" sz="2400" b="1" dirty="0"/>
              <a:t/>
            </a:r>
            <a:br>
              <a:rPr lang="en-GB" sz="2400" b="1" dirty="0"/>
            </a:br>
            <a:endParaRPr lang="en-GB" sz="2400" dirty="0"/>
          </a:p>
          <a:p>
            <a:pPr algn="ctr"/>
            <a:endParaRPr lang="en-GB" sz="2400" b="1" dirty="0">
              <a:ea typeface="ＭＳ Ｐゴシック" pitchFamily="34" charset="-128"/>
            </a:endParaRPr>
          </a:p>
        </p:txBody>
      </p:sp>
      <p:pic>
        <p:nvPicPr>
          <p:cNvPr id="16" name="Picture 2" descr="C:\Users\B.Stam\Desktop\Logo3rd_270 test.jpg">
            <a:extLst>
              <a:ext uri="{FF2B5EF4-FFF2-40B4-BE49-F238E27FC236}">
                <a16:creationId xmlns:a16="http://schemas.microsoft.com/office/drawing/2014/main" id="{7A451420-867F-934B-8F21-47E92BDFCA5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36565" y="4731473"/>
            <a:ext cx="2552700" cy="1685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460313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52</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52</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a:t>Postojeći alati za podršku</a:t>
            </a:r>
            <a:endParaRPr lang="en-GB" sz="3200"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pic>
        <p:nvPicPr>
          <p:cNvPr id="19" name="Picture 2">
            <a:extLst>
              <a:ext uri="{FF2B5EF4-FFF2-40B4-BE49-F238E27FC236}">
                <a16:creationId xmlns:a16="http://schemas.microsoft.com/office/drawing/2014/main" id="{225457D2-20D5-F04C-8DB2-B3D625D970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32" y="774425"/>
            <a:ext cx="9144000" cy="55853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9925164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53</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53</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smtClean="0"/>
              <a:t>Postojeći alati za podršku</a:t>
            </a:r>
            <a:endParaRPr lang="en-GB" sz="3200"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pic>
        <p:nvPicPr>
          <p:cNvPr id="11" name="Picture 2" descr="C:\Users\B.Stam\Desktop\Centralops.jpg">
            <a:extLst>
              <a:ext uri="{FF2B5EF4-FFF2-40B4-BE49-F238E27FC236}">
                <a16:creationId xmlns:a16="http://schemas.microsoft.com/office/drawing/2014/main" id="{2FB11E50-A076-4F4F-A5D3-8BADFA982F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5595" y="894205"/>
            <a:ext cx="7272809" cy="293819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C:\Users\B.Stam\Desktop\Centralops2.jpg">
            <a:extLst>
              <a:ext uri="{FF2B5EF4-FFF2-40B4-BE49-F238E27FC236}">
                <a16:creationId xmlns:a16="http://schemas.microsoft.com/office/drawing/2014/main" id="{6EDDA247-AFCE-D543-97B1-B3647D96BC9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0570" y="3836481"/>
            <a:ext cx="7246348" cy="2716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956566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54</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54</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smtClean="0"/>
              <a:t>Postojeći alati za podršku</a:t>
            </a:r>
            <a:endParaRPr lang="en-GB" sz="3200"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pic>
        <p:nvPicPr>
          <p:cNvPr id="16" name="Picture 3" descr="C:\Users\B.Stam\Desktop\24-7 list.jpg">
            <a:extLst>
              <a:ext uri="{FF2B5EF4-FFF2-40B4-BE49-F238E27FC236}">
                <a16:creationId xmlns:a16="http://schemas.microsoft.com/office/drawing/2014/main" id="{1584D515-910E-EE41-BF7D-BF6706E48F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11030"/>
            <a:ext cx="9144000" cy="58697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886255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55</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55</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smtClean="0"/>
              <a:t>Preporuke i postojeći alati za podršku</a:t>
            </a:r>
            <a:endParaRPr lang="en-GB" sz="3200"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pic>
        <p:nvPicPr>
          <p:cNvPr id="11" name="Picture 10">
            <a:extLst>
              <a:ext uri="{FF2B5EF4-FFF2-40B4-BE49-F238E27FC236}">
                <a16:creationId xmlns:a16="http://schemas.microsoft.com/office/drawing/2014/main" id="{6C59456A-02DA-0F46-BF32-314184E697A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06029" y="2029522"/>
            <a:ext cx="3731941" cy="2798956"/>
          </a:xfrm>
          <a:prstGeom prst="rect">
            <a:avLst/>
          </a:prstGeom>
        </p:spPr>
      </p:pic>
    </p:spTree>
    <p:extLst>
      <p:ext uri="{BB962C8B-B14F-4D97-AF65-F5344CB8AC3E}">
        <p14:creationId xmlns:p14="http://schemas.microsoft.com/office/powerpoint/2010/main" val="211489286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56</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56</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smtClean="0">
                <a:solidFill>
                  <a:schemeClr val="bg1"/>
                </a:solidFill>
              </a:rPr>
              <a:t>Specijalizovani pravosudni kurs </a:t>
            </a:r>
          </a:p>
          <a:p>
            <a:pPr algn="r"/>
            <a:r>
              <a:rPr lang="sr-Latn-RS" sz="3200" b="1" dirty="0" smtClean="0">
                <a:solidFill>
                  <a:schemeClr val="bg1"/>
                </a:solidFill>
              </a:rPr>
              <a:t>o međunarodnoj saradnji</a:t>
            </a:r>
            <a:endParaRPr lang="fr-FR" sz="3200" b="1" dirty="0">
              <a:solidFill>
                <a:schemeClr val="bg1"/>
              </a:solidFill>
            </a:endParaRPr>
          </a:p>
        </p:txBody>
      </p:sp>
      <p:pic>
        <p:nvPicPr>
          <p:cNvPr id="1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309489" y="2597084"/>
            <a:ext cx="8525021" cy="1274195"/>
          </a:xfrm>
          <a:prstGeom prst="rect">
            <a:avLst/>
          </a:prstGeom>
        </p:spPr>
        <p:txBody>
          <a:bodyPr wrap="square">
            <a:spAutoFit/>
          </a:bodyPr>
          <a:lstStyle/>
          <a:p>
            <a:pPr algn="ctr" eaLnBrk="1" hangingPunct="1">
              <a:lnSpc>
                <a:spcPct val="80000"/>
              </a:lnSpc>
            </a:pPr>
            <a:r>
              <a:rPr lang="sr-Latn-RS" sz="3200" b="1" dirty="0" smtClean="0">
                <a:ea typeface="ＭＳ Ｐゴシック" charset="0"/>
                <a:cs typeface="ＭＳ Ｐゴシック" charset="0"/>
              </a:rPr>
              <a:t>Deo IV</a:t>
            </a:r>
            <a:endParaRPr lang="en-GB" sz="3200" b="1" dirty="0">
              <a:ea typeface="ＭＳ Ｐゴシック" charset="0"/>
              <a:cs typeface="ＭＳ Ｐゴシック" charset="0"/>
            </a:endParaRPr>
          </a:p>
          <a:p>
            <a:pPr algn="ctr">
              <a:lnSpc>
                <a:spcPct val="80000"/>
              </a:lnSpc>
            </a:pPr>
            <a:r>
              <a:rPr lang="en-GB" sz="3200" b="1" dirty="0">
                <a:ea typeface="ＭＳ Ｐゴシック" charset="0"/>
                <a:cs typeface="ＭＳ Ｐゴシック" charset="0"/>
              </a:rPr>
              <a:t/>
            </a:r>
            <a:br>
              <a:rPr lang="en-GB" sz="3200" b="1" dirty="0">
                <a:ea typeface="ＭＳ Ｐゴシック" charset="0"/>
                <a:cs typeface="ＭＳ Ｐゴシック" charset="0"/>
              </a:rPr>
            </a:br>
            <a:r>
              <a:rPr lang="sr-Latn-RS" sz="3200" b="1" dirty="0" smtClean="0"/>
              <a:t>Rezime</a:t>
            </a:r>
            <a:endParaRPr lang="en-GB" sz="3200" b="1" dirty="0"/>
          </a:p>
        </p:txBody>
      </p:sp>
    </p:spTree>
    <p:extLst>
      <p:ext uri="{BB962C8B-B14F-4D97-AF65-F5344CB8AC3E}">
        <p14:creationId xmlns:p14="http://schemas.microsoft.com/office/powerpoint/2010/main" val="88203847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57</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57</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smtClean="0">
                <a:ea typeface="ＭＳ Ｐゴシック" pitchFamily="34" charset="-128"/>
              </a:rPr>
              <a:t>Rezime</a:t>
            </a:r>
            <a:endParaRPr lang="en-GB" sz="3200"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4572000" y="1120348"/>
            <a:ext cx="4572000" cy="5632311"/>
          </a:xfrm>
          <a:prstGeom prst="rect">
            <a:avLst/>
          </a:prstGeom>
        </p:spPr>
        <p:txBody>
          <a:bodyPr>
            <a:spAutoFit/>
          </a:bodyPr>
          <a:lstStyle/>
          <a:p>
            <a:pPr marL="285750" lvl="1" indent="-285750">
              <a:buFont typeface="Wingdings" pitchFamily="2" charset="2"/>
              <a:buChar char="Ø"/>
            </a:pPr>
            <a:r>
              <a:rPr lang="sr-Latn-RS" b="1" dirty="0" smtClean="0"/>
              <a:t>Direktno dostavljanje između pravosudnih organa</a:t>
            </a:r>
            <a:endParaRPr lang="en-GB" dirty="0"/>
          </a:p>
          <a:p>
            <a:pPr marL="285750" lvl="1" indent="-285750">
              <a:buFont typeface="Wingdings" pitchFamily="2" charset="2"/>
              <a:buChar char="Ø"/>
            </a:pPr>
            <a:r>
              <a:rPr lang="sr-Latn-RS" b="1" dirty="0" smtClean="0"/>
              <a:t>Dostavljanje između centralnih organa</a:t>
            </a:r>
            <a:endParaRPr lang="en-GB" dirty="0"/>
          </a:p>
          <a:p>
            <a:pPr marL="342900" lvl="1" indent="-342900">
              <a:buFont typeface="Wingdings" pitchFamily="2" charset="2"/>
              <a:buChar char="Ø"/>
            </a:pPr>
            <a:r>
              <a:rPr lang="en-GB" b="1" dirty="0" smtClean="0"/>
              <a:t>Diplomat</a:t>
            </a:r>
            <a:r>
              <a:rPr lang="sr-Latn-RS" b="1" dirty="0" smtClean="0"/>
              <a:t>ski kanali, I</a:t>
            </a:r>
            <a:r>
              <a:rPr lang="en-GB" b="1" dirty="0" err="1" smtClean="0"/>
              <a:t>nterpol</a:t>
            </a:r>
            <a:r>
              <a:rPr lang="en-GB" b="1" dirty="0" smtClean="0"/>
              <a:t> </a:t>
            </a:r>
            <a:r>
              <a:rPr lang="sr-Latn-RS" b="1" dirty="0" smtClean="0"/>
              <a:t>kao kanal</a:t>
            </a:r>
          </a:p>
          <a:p>
            <a:pPr marL="342900" lvl="1" indent="-342900">
              <a:buFont typeface="Wingdings" pitchFamily="2" charset="2"/>
              <a:buChar char="Ø"/>
            </a:pPr>
            <a:r>
              <a:rPr lang="sr-Latn-RS" b="1" dirty="0" smtClean="0"/>
              <a:t>Brza sredstva komunikacije</a:t>
            </a:r>
            <a:endParaRPr lang="en-GB" b="1" dirty="0"/>
          </a:p>
          <a:p>
            <a:pPr marL="342900" lvl="1" indent="-342900">
              <a:buFont typeface="Wingdings" pitchFamily="2" charset="2"/>
              <a:buChar char="Ø"/>
            </a:pPr>
            <a:r>
              <a:rPr lang="sr-Latn-RS" b="1" dirty="0" smtClean="0"/>
              <a:t>Kanali koji podržavaju UPP</a:t>
            </a:r>
            <a:endParaRPr lang="en-GB" b="1" dirty="0"/>
          </a:p>
          <a:p>
            <a:pPr marL="285750" lvl="2" indent="-285750">
              <a:buFont typeface="Wingdings" pitchFamily="2" charset="2"/>
              <a:buChar char="Ø"/>
            </a:pPr>
            <a:r>
              <a:rPr lang="sr-Latn-RS" b="1" dirty="0" smtClean="0"/>
              <a:t>Razmena slučajnih informacija</a:t>
            </a:r>
            <a:endParaRPr lang="en-GB" b="1" dirty="0"/>
          </a:p>
          <a:p>
            <a:pPr marL="285750" lvl="2" indent="-285750">
              <a:buFont typeface="Wingdings" pitchFamily="2" charset="2"/>
              <a:buChar char="Ø"/>
            </a:pPr>
            <a:r>
              <a:rPr lang="sr-Latn-RS" b="1" dirty="0" smtClean="0"/>
              <a:t>Kanali koji podržavaju razmenu najbolje prakse u oblasti visokotehnološkog kriminala i pribavljanja e-dokaza</a:t>
            </a:r>
            <a:endParaRPr lang="en-GB" dirty="0"/>
          </a:p>
          <a:p>
            <a:pPr marL="285750" lvl="2" indent="-285750">
              <a:buFont typeface="Wingdings" pitchFamily="2" charset="2"/>
              <a:buChar char="Ø"/>
            </a:pPr>
            <a:r>
              <a:rPr lang="sr-Latn-RS" b="1" dirty="0" smtClean="0"/>
              <a:t>Forma zahteva</a:t>
            </a:r>
            <a:r>
              <a:rPr lang="en-GB" dirty="0" smtClean="0"/>
              <a:t>: </a:t>
            </a:r>
            <a:r>
              <a:rPr lang="sr-Latn-RS" b="1" dirty="0" smtClean="0"/>
              <a:t>Sadržaj zahteva</a:t>
            </a:r>
            <a:r>
              <a:rPr lang="en-GB" dirty="0" smtClean="0"/>
              <a:t>: </a:t>
            </a:r>
            <a:r>
              <a:rPr lang="sr-Latn-RS" b="1" dirty="0" smtClean="0"/>
              <a:t>Primena domaćeg prava</a:t>
            </a:r>
            <a:endParaRPr lang="en-GB" b="1" dirty="0"/>
          </a:p>
          <a:p>
            <a:pPr marL="285750" lvl="2" indent="-285750">
              <a:buFont typeface="Wingdings" pitchFamily="2" charset="2"/>
              <a:buChar char="Ø"/>
            </a:pPr>
            <a:r>
              <a:rPr lang="sr-Latn-RS" b="1" dirty="0" smtClean="0"/>
              <a:t>Razmatranja</a:t>
            </a:r>
            <a:r>
              <a:rPr lang="en-GB" b="1" dirty="0" smtClean="0"/>
              <a:t>: </a:t>
            </a:r>
            <a:r>
              <a:rPr lang="sr-Latn-RS" b="1" dirty="0" smtClean="0"/>
              <a:t>Na strani Strane molilje</a:t>
            </a:r>
            <a:r>
              <a:rPr lang="en-GB" b="1" dirty="0" smtClean="0"/>
              <a:t> </a:t>
            </a:r>
            <a:r>
              <a:rPr lang="en-GB" b="1" dirty="0"/>
              <a:t>/ </a:t>
            </a:r>
            <a:r>
              <a:rPr lang="sr-Latn-RS" b="1" dirty="0" smtClean="0"/>
              <a:t>Na zamoljenoj strani</a:t>
            </a:r>
            <a:endParaRPr lang="en-GB" b="1" dirty="0"/>
          </a:p>
          <a:p>
            <a:pPr marL="285750" lvl="2" indent="-285750">
              <a:buFont typeface="Wingdings" pitchFamily="2" charset="2"/>
              <a:buChar char="Ø"/>
            </a:pPr>
            <a:r>
              <a:rPr lang="sr-Latn-RS" b="1" dirty="0" smtClean="0"/>
              <a:t>Procena </a:t>
            </a:r>
            <a:r>
              <a:rPr lang="en-GB" b="1" dirty="0" smtClean="0"/>
              <a:t>T-CY</a:t>
            </a:r>
            <a:endParaRPr lang="en-GB" b="1" dirty="0"/>
          </a:p>
          <a:p>
            <a:pPr marL="285750" lvl="2" indent="-285750">
              <a:buFont typeface="Wingdings" pitchFamily="2" charset="2"/>
              <a:buChar char="Ø"/>
            </a:pPr>
            <a:r>
              <a:rPr lang="sr-Latn-RS" b="1" dirty="0" smtClean="0"/>
              <a:t>Rešenja koja nude projekti Saveta Evrope za jačanje kapaciteta</a:t>
            </a:r>
            <a:endParaRPr lang="en-GB" dirty="0"/>
          </a:p>
        </p:txBody>
      </p:sp>
      <p:sp>
        <p:nvSpPr>
          <p:cNvPr id="7" name="Rectangle 6">
            <a:extLst>
              <a:ext uri="{FF2B5EF4-FFF2-40B4-BE49-F238E27FC236}">
                <a16:creationId xmlns:a16="http://schemas.microsoft.com/office/drawing/2014/main" id="{1CAE5D1B-C7CD-DD44-B0C3-576B01C85806}"/>
              </a:ext>
            </a:extLst>
          </p:cNvPr>
          <p:cNvSpPr/>
          <p:nvPr/>
        </p:nvSpPr>
        <p:spPr>
          <a:xfrm>
            <a:off x="88522" y="1120348"/>
            <a:ext cx="4572000" cy="6186309"/>
          </a:xfrm>
          <a:prstGeom prst="rect">
            <a:avLst/>
          </a:prstGeom>
        </p:spPr>
        <p:txBody>
          <a:bodyPr wrap="square">
            <a:spAutoFit/>
          </a:bodyPr>
          <a:lstStyle/>
          <a:p>
            <a:pPr marL="342900" indent="-342900">
              <a:buFont typeface="Wingdings" pitchFamily="2" charset="2"/>
              <a:buChar char="Ø"/>
            </a:pPr>
            <a:r>
              <a:rPr lang="sr-Latn-RS" b="1" dirty="0" smtClean="0"/>
              <a:t>Osnovni nivo uzajamne pravne pomoći - Ugovori</a:t>
            </a:r>
            <a:endParaRPr lang="en-GB" b="1" dirty="0"/>
          </a:p>
          <a:p>
            <a:pPr marL="342900" indent="-342900">
              <a:buFont typeface="Wingdings" pitchFamily="2" charset="2"/>
              <a:buChar char="Ø"/>
            </a:pPr>
            <a:r>
              <a:rPr lang="sr-Latn-RS" b="1" dirty="0" smtClean="0"/>
              <a:t>Međunarodni ugovori: Konvencije</a:t>
            </a:r>
            <a:endParaRPr lang="en-GB" b="1" dirty="0"/>
          </a:p>
          <a:p>
            <a:pPr marL="342900" indent="-342900">
              <a:buFont typeface="Wingdings" pitchFamily="2" charset="2"/>
              <a:buChar char="Ø"/>
            </a:pPr>
            <a:r>
              <a:rPr lang="sr-Latn-RS" b="1" dirty="0" smtClean="0"/>
              <a:t>Konvencija o visokotehnološkom kriminalu iz 2001</a:t>
            </a:r>
            <a:r>
              <a:rPr lang="en-GB" b="1" dirty="0" smtClean="0"/>
              <a:t> </a:t>
            </a:r>
            <a:r>
              <a:rPr lang="en-GB" b="1" dirty="0"/>
              <a:t>(ETS 185)</a:t>
            </a:r>
          </a:p>
          <a:p>
            <a:pPr marL="342900" indent="-342900">
              <a:buFont typeface="Wingdings" pitchFamily="2" charset="2"/>
              <a:buChar char="Ø"/>
            </a:pPr>
            <a:r>
              <a:rPr lang="sr-Latn-RS" b="1" dirty="0" smtClean="0"/>
              <a:t>Standardi međunarodne saradnje koji se odnose na visokotehnološki kriminal i e-dokaze</a:t>
            </a:r>
            <a:endParaRPr lang="en-GB" dirty="0"/>
          </a:p>
          <a:p>
            <a:pPr indent="-342900">
              <a:buFont typeface="Wingdings" pitchFamily="2" charset="2"/>
              <a:buChar char="Ø"/>
            </a:pPr>
            <a:r>
              <a:rPr lang="sr-Latn-RS" b="1" dirty="0" smtClean="0"/>
              <a:t>Konvencija SE o visokotehnološkom kriminalu</a:t>
            </a:r>
          </a:p>
          <a:p>
            <a:pPr indent="-342900">
              <a:buFont typeface="Wingdings" pitchFamily="2" charset="2"/>
              <a:buChar char="Ø"/>
            </a:pPr>
            <a:r>
              <a:rPr lang="sr-Latn-RS" b="1" dirty="0" smtClean="0"/>
              <a:t>BUDUĆI standardi međunarodne saradnje koji se odnose na visokotehnološki kriminal i e-dokaze</a:t>
            </a:r>
            <a:endParaRPr lang="en-GB" dirty="0"/>
          </a:p>
          <a:p>
            <a:pPr marL="342900" indent="-342900">
              <a:buFont typeface="Wingdings" pitchFamily="2" charset="2"/>
              <a:buChar char="Ø"/>
            </a:pPr>
            <a:r>
              <a:rPr lang="sr-Latn-RS" b="1" dirty="0" smtClean="0"/>
              <a:t>Drugi dodatni protokol uz Konvenciju SE o visokotehnološkom kriminalu</a:t>
            </a:r>
            <a:endParaRPr lang="en-GB" b="1" dirty="0"/>
          </a:p>
          <a:p>
            <a:pPr marL="342900" indent="-342900">
              <a:buFont typeface="Wingdings" pitchFamily="2" charset="2"/>
              <a:buChar char="Ø"/>
            </a:pPr>
            <a:r>
              <a:rPr lang="sr-Latn-RS" b="1" dirty="0" smtClean="0"/>
              <a:t>Bilateralni ugovori, prednosti</a:t>
            </a:r>
            <a:endParaRPr lang="en-GB" dirty="0"/>
          </a:p>
          <a:p>
            <a:pPr marL="0" lvl="1" indent="-342900">
              <a:buFont typeface="Wingdings" pitchFamily="2" charset="2"/>
              <a:buChar char="Ø"/>
            </a:pPr>
            <a:r>
              <a:rPr lang="sr-Latn-RS" b="1" dirty="0" smtClean="0"/>
              <a:t>Kanali uzajamne pravne pomoći</a:t>
            </a:r>
            <a:endParaRPr lang="en-GB" dirty="0"/>
          </a:p>
          <a:p>
            <a:pPr marL="342900" indent="-342900">
              <a:buFont typeface="Wingdings" pitchFamily="2" charset="2"/>
              <a:buChar char="Ø"/>
            </a:pPr>
            <a:endParaRPr lang="en-GB" b="1" dirty="0"/>
          </a:p>
          <a:p>
            <a:pPr marL="342900" indent="-342900">
              <a:buFont typeface="Wingdings" pitchFamily="2" charset="2"/>
              <a:buChar char="Ø"/>
            </a:pPr>
            <a:endParaRPr lang="en-GB" b="1" dirty="0"/>
          </a:p>
          <a:p>
            <a:pPr marL="342900" indent="-342900">
              <a:buFont typeface="Wingdings" pitchFamily="2" charset="2"/>
              <a:buChar char="Ø"/>
            </a:pPr>
            <a:endParaRPr lang="en-GB" b="1" dirty="0"/>
          </a:p>
          <a:p>
            <a:pPr marL="342900" indent="-342900">
              <a:buFont typeface="Wingdings" pitchFamily="2" charset="2"/>
              <a:buChar char="Ø"/>
            </a:pPr>
            <a:endParaRPr lang="en-GB" dirty="0"/>
          </a:p>
        </p:txBody>
      </p:sp>
    </p:spTree>
    <p:extLst>
      <p:ext uri="{BB962C8B-B14F-4D97-AF65-F5344CB8AC3E}">
        <p14:creationId xmlns:p14="http://schemas.microsoft.com/office/powerpoint/2010/main" val="78442711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58</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58</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r">
              <a:buFont typeface="Arial" charset="0"/>
              <a:buNone/>
              <a:defRPr/>
            </a:pPr>
            <a:r>
              <a:rPr lang="sr-Latn-RS" sz="3200" b="1" dirty="0" smtClean="0">
                <a:solidFill>
                  <a:schemeClr val="bg1"/>
                </a:solidFill>
              </a:rPr>
              <a:t>Uzajamna pravna pomoć</a:t>
            </a:r>
          </a:p>
          <a:p>
            <a:pPr marL="0" indent="0" algn="r">
              <a:buFont typeface="Arial" charset="0"/>
              <a:buNone/>
              <a:defRPr/>
            </a:pPr>
            <a:r>
              <a:rPr lang="sr-Latn-RS" sz="3200" b="1" dirty="0" smtClean="0">
                <a:solidFill>
                  <a:schemeClr val="bg1"/>
                </a:solidFill>
              </a:rPr>
              <a:t> Postupak i praksa</a:t>
            </a:r>
            <a:endParaRPr lang="en-GB" sz="3200" b="1" dirty="0">
              <a:solidFill>
                <a:schemeClr val="bg1"/>
              </a:solidFill>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pic>
        <p:nvPicPr>
          <p:cNvPr id="11" name="Picture 10">
            <a:extLst>
              <a:ext uri="{FF2B5EF4-FFF2-40B4-BE49-F238E27FC236}">
                <a16:creationId xmlns:a16="http://schemas.microsoft.com/office/drawing/2014/main" id="{6C59456A-02DA-0F46-BF32-314184E697A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06029" y="2029522"/>
            <a:ext cx="3731941" cy="2798956"/>
          </a:xfrm>
          <a:prstGeom prst="rect">
            <a:avLst/>
          </a:prstGeom>
        </p:spPr>
      </p:pic>
    </p:spTree>
    <p:extLst>
      <p:ext uri="{BB962C8B-B14F-4D97-AF65-F5344CB8AC3E}">
        <p14:creationId xmlns:p14="http://schemas.microsoft.com/office/powerpoint/2010/main" val="6839152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6</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6</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0"/>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smtClean="0">
                <a:ea typeface="ＭＳ Ｐゴシック" pitchFamily="34" charset="-128"/>
              </a:rPr>
              <a:t>Instrumenti</a:t>
            </a:r>
            <a:endParaRPr lang="sr-Latn-RS" sz="3200"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4572000" y="1120348"/>
            <a:ext cx="4572000" cy="4154984"/>
          </a:xfrm>
          <a:prstGeom prst="rect">
            <a:avLst/>
          </a:prstGeom>
        </p:spPr>
        <p:txBody>
          <a:bodyPr>
            <a:spAutoFit/>
          </a:bodyPr>
          <a:lstStyle/>
          <a:p>
            <a:pPr marL="342900" indent="-342900" algn="just">
              <a:buFont typeface="Arial" panose="020B0604020202020204" pitchFamily="34" charset="0"/>
              <a:buChar char="•"/>
            </a:pPr>
            <a:r>
              <a:rPr lang="sr-Latn-RS" sz="2200" dirty="0" smtClean="0"/>
              <a:t>Iziskuje da Strane obezbede „najširu moguću“ UPP, uz ograničene osnove za odbijanje; </a:t>
            </a:r>
            <a:endParaRPr lang="en-GB" sz="2200" dirty="0"/>
          </a:p>
          <a:p>
            <a:pPr marL="342900" indent="-342900" algn="just">
              <a:buFont typeface="Arial" panose="020B0604020202020204" pitchFamily="34" charset="0"/>
              <a:buChar char="•"/>
            </a:pPr>
            <a:r>
              <a:rPr lang="sr-Latn-RS" sz="2200" dirty="0" smtClean="0"/>
              <a:t>Definiše obim raspoložive pomoći (značajno proširen Drugim protokolom), uz izjavu o dvostranoj kažnjivosti/primeni domaćeg prava; </a:t>
            </a:r>
            <a:endParaRPr lang="en-GB" sz="2200" dirty="0"/>
          </a:p>
          <a:p>
            <a:pPr marL="342900" indent="-342900" algn="just">
              <a:buFont typeface="Arial" panose="020B0604020202020204" pitchFamily="34" charset="0"/>
              <a:buChar char="•"/>
            </a:pPr>
            <a:r>
              <a:rPr lang="sr-Latn-RS" sz="2200" b="1" dirty="0" smtClean="0"/>
              <a:t>Direktna saradnja između nadležnih organa za saradnju u pružanju UPP </a:t>
            </a:r>
            <a:r>
              <a:rPr lang="sr-Latn-RS" sz="2200" dirty="0" smtClean="0"/>
              <a:t>(tužilaštva i sudovi).</a:t>
            </a:r>
            <a:r>
              <a:rPr lang="en-GB" sz="2200" dirty="0" smtClean="0"/>
              <a:t> </a:t>
            </a:r>
            <a:endParaRPr lang="en-GB" sz="2200" dirty="0"/>
          </a:p>
        </p:txBody>
      </p:sp>
      <p:sp>
        <p:nvSpPr>
          <p:cNvPr id="7" name="Rectangle 6">
            <a:extLst>
              <a:ext uri="{FF2B5EF4-FFF2-40B4-BE49-F238E27FC236}">
                <a16:creationId xmlns:a16="http://schemas.microsoft.com/office/drawing/2014/main" id="{1CAE5D1B-C7CD-DD44-B0C3-576B01C85806}"/>
              </a:ext>
            </a:extLst>
          </p:cNvPr>
          <p:cNvSpPr/>
          <p:nvPr/>
        </p:nvSpPr>
        <p:spPr>
          <a:xfrm>
            <a:off x="88522" y="1120348"/>
            <a:ext cx="4572000" cy="5509200"/>
          </a:xfrm>
          <a:prstGeom prst="rect">
            <a:avLst/>
          </a:prstGeom>
        </p:spPr>
        <p:txBody>
          <a:bodyPr>
            <a:spAutoFit/>
          </a:bodyPr>
          <a:lstStyle/>
          <a:p>
            <a:pPr marL="342900" indent="-342900" algn="just">
              <a:buFont typeface="Wingdings" pitchFamily="2" charset="2"/>
              <a:buChar char="Ø"/>
            </a:pPr>
            <a:r>
              <a:rPr lang="sr-Latn-RS" sz="2200" b="1" dirty="0" smtClean="0"/>
              <a:t>Međunarodni ugovori</a:t>
            </a:r>
            <a:r>
              <a:rPr lang="en-GB" sz="2200" b="1" dirty="0" smtClean="0"/>
              <a:t>: </a:t>
            </a:r>
            <a:r>
              <a:rPr lang="sr-Latn-RS" sz="2200" b="1" dirty="0" smtClean="0"/>
              <a:t>Konvencije</a:t>
            </a:r>
            <a:endParaRPr lang="en-GB" sz="2200" b="1" dirty="0"/>
          </a:p>
          <a:p>
            <a:pPr marL="342900" indent="-342900" algn="just">
              <a:buFont typeface="Wingdings" pitchFamily="2" charset="2"/>
              <a:buChar char="Ø"/>
            </a:pPr>
            <a:endParaRPr lang="en-GB" sz="2200" b="1" dirty="0"/>
          </a:p>
          <a:p>
            <a:pPr marL="342900" indent="-342900" algn="just">
              <a:buFont typeface="Wingdings" pitchFamily="2" charset="2"/>
              <a:buChar char="Ø"/>
            </a:pPr>
            <a:r>
              <a:rPr lang="sr-Latn-RS" sz="2200" b="1" dirty="0" smtClean="0"/>
              <a:t>Savet Evrope, primeri</a:t>
            </a:r>
            <a:r>
              <a:rPr lang="en-GB" sz="2200" dirty="0" smtClean="0"/>
              <a:t>:</a:t>
            </a:r>
            <a:endParaRPr lang="en-GB" sz="2200" dirty="0"/>
          </a:p>
          <a:p>
            <a:pPr marL="342900" indent="-342900" algn="just">
              <a:buFont typeface="Wingdings" pitchFamily="2" charset="2"/>
              <a:buChar char="Ø"/>
            </a:pPr>
            <a:endParaRPr lang="en-GB" sz="2200" dirty="0"/>
          </a:p>
          <a:p>
            <a:pPr marL="342900" indent="-342900" algn="just">
              <a:buFont typeface="Wingdings" pitchFamily="2" charset="2"/>
              <a:buChar char="ü"/>
            </a:pPr>
            <a:r>
              <a:rPr lang="sr-Latn-RS" sz="2200" b="1" dirty="0" smtClean="0"/>
              <a:t>Evropska konvencija o međusobnom pružanju pravne pomoći u krivičnim stvarima iz 1959.</a:t>
            </a:r>
            <a:r>
              <a:rPr lang="en-GB" sz="2200" b="1" dirty="0" smtClean="0"/>
              <a:t> </a:t>
            </a:r>
            <a:r>
              <a:rPr lang="sr-Latn-RS" sz="2200" b="1" dirty="0" smtClean="0"/>
              <a:t>godine</a:t>
            </a:r>
            <a:endParaRPr lang="en-GB" sz="2200" b="1" dirty="0"/>
          </a:p>
          <a:p>
            <a:pPr marL="342900" indent="-342900" algn="just">
              <a:buFont typeface="Wingdings" pitchFamily="2" charset="2"/>
              <a:buChar char="ü"/>
            </a:pPr>
            <a:endParaRPr lang="en-GB" sz="2200" b="1" dirty="0"/>
          </a:p>
          <a:p>
            <a:pPr marL="342900" indent="-342900" algn="just">
              <a:buFont typeface="Arial" panose="020B0604020202020204" pitchFamily="34" charset="0"/>
              <a:buChar char="•"/>
            </a:pPr>
            <a:r>
              <a:rPr lang="sr-Latn-RS" sz="2200" dirty="0" smtClean="0"/>
              <a:t>Dva dodatna protokola, iz 1</a:t>
            </a:r>
            <a:r>
              <a:rPr lang="en-GB" sz="2200" dirty="0" smtClean="0"/>
              <a:t>978</a:t>
            </a:r>
            <a:r>
              <a:rPr lang="sr-Latn-RS" sz="2200" dirty="0" smtClean="0"/>
              <a:t>. </a:t>
            </a:r>
            <a:r>
              <a:rPr lang="en-GB" sz="2200" dirty="0" smtClean="0"/>
              <a:t>2001</a:t>
            </a:r>
            <a:r>
              <a:rPr lang="sr-Latn-RS" sz="2200" dirty="0" smtClean="0"/>
              <a:t>. godine; </a:t>
            </a:r>
            <a:endParaRPr lang="en-GB" sz="2200" dirty="0"/>
          </a:p>
          <a:p>
            <a:pPr marL="342900" indent="-342900" algn="just">
              <a:buFont typeface="Arial" panose="020B0604020202020204" pitchFamily="34" charset="0"/>
              <a:buChar char="•"/>
            </a:pPr>
            <a:r>
              <a:rPr lang="sr-Latn-RS" sz="2200" dirty="0" smtClean="0"/>
              <a:t>Ključne tačke</a:t>
            </a:r>
            <a:r>
              <a:rPr lang="en-GB" sz="2200" dirty="0" smtClean="0"/>
              <a:t>: </a:t>
            </a:r>
            <a:r>
              <a:rPr lang="sr-Latn-RS" sz="2200" dirty="0" smtClean="0"/>
              <a:t>prvi značajan multilateralni instrument za UPP u odnosu na krivična dela.</a:t>
            </a:r>
            <a:endParaRPr lang="en-GB" sz="2200" dirty="0"/>
          </a:p>
          <a:p>
            <a:pPr algn="just"/>
            <a:endParaRPr lang="en-GB" sz="2200" dirty="0"/>
          </a:p>
        </p:txBody>
      </p:sp>
    </p:spTree>
    <p:extLst>
      <p:ext uri="{BB962C8B-B14F-4D97-AF65-F5344CB8AC3E}">
        <p14:creationId xmlns:p14="http://schemas.microsoft.com/office/powerpoint/2010/main" val="30535938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7</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7</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11549"/>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smtClean="0">
                <a:ea typeface="ＭＳ Ｐゴシック" pitchFamily="34" charset="-128"/>
              </a:rPr>
              <a:t>Instrumenti</a:t>
            </a:r>
            <a:endParaRPr lang="en-GB" sz="3200"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CAE5D1B-C7CD-DD44-B0C3-576B01C85806}"/>
              </a:ext>
            </a:extLst>
          </p:cNvPr>
          <p:cNvSpPr/>
          <p:nvPr/>
        </p:nvSpPr>
        <p:spPr>
          <a:xfrm>
            <a:off x="-295272" y="1151781"/>
            <a:ext cx="4745728" cy="5324535"/>
          </a:xfrm>
          <a:prstGeom prst="rect">
            <a:avLst/>
          </a:prstGeom>
        </p:spPr>
        <p:txBody>
          <a:bodyPr wrap="square">
            <a:spAutoFit/>
          </a:bodyPr>
          <a:lstStyle/>
          <a:p>
            <a:pPr marL="800100" lvl="1" indent="-342900" algn="just">
              <a:buFont typeface="Arial" panose="020B0604020202020204" pitchFamily="34" charset="0"/>
              <a:buChar char="•"/>
            </a:pPr>
            <a:r>
              <a:rPr lang="sr-Latn-RS" sz="2000" b="1" dirty="0" smtClean="0"/>
              <a:t>Utvrđuje se osnovni sadržaj </a:t>
            </a:r>
            <a:r>
              <a:rPr lang="sr-Latn-RS" sz="2000" dirty="0" smtClean="0"/>
              <a:t>zahteva za UPP, kao i uslov prevođenja; </a:t>
            </a:r>
            <a:endParaRPr lang="en-GB" sz="2000" dirty="0"/>
          </a:p>
          <a:p>
            <a:pPr marL="800100" lvl="1" indent="-342900" algn="just">
              <a:buFont typeface="Arial" panose="020B0604020202020204" pitchFamily="34" charset="0"/>
              <a:buChar char="•"/>
            </a:pPr>
            <a:r>
              <a:rPr lang="sr-Latn-RS" sz="2000" b="1" dirty="0" smtClean="0"/>
              <a:t>Ograničava se korišćenje diplomatskih kanala </a:t>
            </a:r>
            <a:r>
              <a:rPr lang="sr-Latn-RS" sz="2000" dirty="0" smtClean="0"/>
              <a:t>za dostavljanje zahteva, tako što se Stranama omogučava da odrede (centralni) nadležni organ; </a:t>
            </a:r>
            <a:endParaRPr lang="en-GB" sz="2000" dirty="0"/>
          </a:p>
          <a:p>
            <a:pPr marL="800100" lvl="1" indent="-342900" algn="just">
              <a:buFont typeface="Arial" panose="020B0604020202020204" pitchFamily="34" charset="0"/>
              <a:buChar char="•"/>
            </a:pPr>
            <a:r>
              <a:rPr lang="sr-Latn-RS" sz="2000" b="1" dirty="0" smtClean="0"/>
              <a:t>Utvrđuje se mogućnost direktnog dostavljanja </a:t>
            </a:r>
            <a:r>
              <a:rPr lang="sr-Latn-RS" sz="2000" dirty="0" smtClean="0"/>
              <a:t>i korišćenja kanala Interpola kada su u pitanju urgentni zahtevi; </a:t>
            </a:r>
            <a:endParaRPr lang="en-GB" sz="2000" dirty="0"/>
          </a:p>
          <a:p>
            <a:pPr marL="800100" lvl="1" indent="-342900" algn="just">
              <a:buFont typeface="Arial" panose="020B0604020202020204" pitchFamily="34" charset="0"/>
              <a:buChar char="•"/>
            </a:pPr>
            <a:r>
              <a:rPr lang="sr-Latn-RS" sz="2000" b="1" dirty="0" smtClean="0"/>
              <a:t>Opšta raspoloživost </a:t>
            </a:r>
            <a:r>
              <a:rPr lang="sr-Latn-RS" sz="2000" dirty="0" smtClean="0"/>
              <a:t>direktnog dostavljanja i dostavljanje elektronskim putem opcije su utvrđene Drugim protokolom.</a:t>
            </a:r>
            <a:endParaRPr lang="en-GB" sz="2000" dirty="0"/>
          </a:p>
          <a:p>
            <a:pPr lvl="1" algn="just"/>
            <a:endParaRPr lang="en-GB" sz="2000" dirty="0"/>
          </a:p>
        </p:txBody>
      </p:sp>
      <p:pic>
        <p:nvPicPr>
          <p:cNvPr id="9" name="Picture 8" descr="A blue sign in front of a building&#10;&#10;Description automatically generated">
            <a:extLst>
              <a:ext uri="{FF2B5EF4-FFF2-40B4-BE49-F238E27FC236}">
                <a16:creationId xmlns:a16="http://schemas.microsoft.com/office/drawing/2014/main" id="{CD7DD943-41C3-4553-A8E2-2CFDE2FF39DA}"/>
              </a:ext>
            </a:extLst>
          </p:cNvPr>
          <p:cNvPicPr>
            <a:picLocks noChangeAspect="1"/>
          </p:cNvPicPr>
          <p:nvPr/>
        </p:nvPicPr>
        <p:blipFill>
          <a:blip r:embed="rId4"/>
          <a:stretch>
            <a:fillRect/>
          </a:stretch>
        </p:blipFill>
        <p:spPr>
          <a:xfrm>
            <a:off x="4789896" y="2802612"/>
            <a:ext cx="4043386" cy="1552571"/>
          </a:xfrm>
          <a:prstGeom prst="rect">
            <a:avLst/>
          </a:prstGeom>
        </p:spPr>
      </p:pic>
    </p:spTree>
    <p:extLst>
      <p:ext uri="{BB962C8B-B14F-4D97-AF65-F5344CB8AC3E}">
        <p14:creationId xmlns:p14="http://schemas.microsoft.com/office/powerpoint/2010/main" val="41064857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8</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8</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200" b="1" dirty="0" smtClean="0">
                <a:ea typeface="ＭＳ Ｐゴシック" pitchFamily="34" charset="-128"/>
              </a:rPr>
              <a:t>Instrument</a:t>
            </a:r>
            <a:r>
              <a:rPr lang="sr-Latn-RS" sz="3200" b="1" dirty="0" smtClean="0">
                <a:ea typeface="ＭＳ Ｐゴシック" pitchFamily="34" charset="-128"/>
              </a:rPr>
              <a:t>i</a:t>
            </a:r>
            <a:endParaRPr lang="en-GB" sz="3200"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CAE5D1B-C7CD-DD44-B0C3-576B01C85806}"/>
              </a:ext>
            </a:extLst>
          </p:cNvPr>
          <p:cNvSpPr/>
          <p:nvPr/>
        </p:nvSpPr>
        <p:spPr>
          <a:xfrm>
            <a:off x="88522" y="1120348"/>
            <a:ext cx="4572000" cy="5509200"/>
          </a:xfrm>
          <a:prstGeom prst="rect">
            <a:avLst/>
          </a:prstGeom>
        </p:spPr>
        <p:txBody>
          <a:bodyPr>
            <a:spAutoFit/>
          </a:bodyPr>
          <a:lstStyle/>
          <a:p>
            <a:pPr marL="342900" indent="-342900" algn="just">
              <a:buFont typeface="Wingdings" pitchFamily="2" charset="2"/>
              <a:buChar char="ü"/>
            </a:pPr>
            <a:r>
              <a:rPr lang="sr-Latn-RS" sz="2200" b="1" dirty="0" smtClean="0"/>
              <a:t>Konvencija o visokotehnološkom kriminalu iz 2001. godine </a:t>
            </a:r>
            <a:r>
              <a:rPr lang="en-GB" sz="2200" b="1" dirty="0" smtClean="0"/>
              <a:t>(</a:t>
            </a:r>
            <a:r>
              <a:rPr lang="en-GB" sz="2200" b="1" dirty="0"/>
              <a:t>ETS 185)</a:t>
            </a:r>
          </a:p>
          <a:p>
            <a:pPr marL="342900" indent="-342900" algn="just">
              <a:buFont typeface="Wingdings" pitchFamily="2" charset="2"/>
              <a:buChar char="ü"/>
            </a:pPr>
            <a:endParaRPr lang="en-GB" sz="2200" b="1" dirty="0"/>
          </a:p>
          <a:p>
            <a:pPr marL="342900" indent="-342900" algn="just">
              <a:buFont typeface="Arial" panose="020B0604020202020204" pitchFamily="34" charset="0"/>
              <a:buChar char="•"/>
            </a:pPr>
            <a:r>
              <a:rPr lang="sr-Latn-RS" sz="2200" b="1" dirty="0" smtClean="0"/>
              <a:t>Dodatni protokol </a:t>
            </a:r>
            <a:r>
              <a:rPr lang="sr-Latn-RS" sz="2200" dirty="0" smtClean="0"/>
              <a:t>koji se odnosi na inkriminisanje radnji rasističke i ksenofobične prirode učinjenih preko računarskih sistema</a:t>
            </a:r>
            <a:r>
              <a:rPr lang="en-GB" sz="2200" dirty="0" smtClean="0"/>
              <a:t> </a:t>
            </a:r>
            <a:r>
              <a:rPr lang="en-GB" sz="2200" dirty="0"/>
              <a:t>(ETS </a:t>
            </a:r>
            <a:r>
              <a:rPr lang="en-GB" sz="2200" dirty="0" smtClean="0"/>
              <a:t>189</a:t>
            </a:r>
            <a:r>
              <a:rPr lang="sr-Latn-RS" sz="2200" dirty="0" smtClean="0"/>
              <a:t>) iz </a:t>
            </a:r>
            <a:r>
              <a:rPr lang="en-GB" sz="2200" dirty="0" smtClean="0"/>
              <a:t>2003</a:t>
            </a:r>
            <a:r>
              <a:rPr lang="sr-Latn-RS" sz="2200" dirty="0" smtClean="0"/>
              <a:t>. godine. </a:t>
            </a:r>
            <a:endParaRPr lang="en-GB" sz="2200" dirty="0"/>
          </a:p>
          <a:p>
            <a:pPr marL="342900" indent="-342900" algn="just">
              <a:buFont typeface="Arial" panose="020B0604020202020204" pitchFamily="34" charset="0"/>
              <a:buChar char="•"/>
            </a:pPr>
            <a:endParaRPr lang="en-GB" sz="2200" dirty="0"/>
          </a:p>
          <a:p>
            <a:pPr marL="342900" indent="-342900" algn="just">
              <a:buFont typeface="Arial" panose="020B0604020202020204" pitchFamily="34" charset="0"/>
              <a:buChar char="•"/>
            </a:pPr>
            <a:r>
              <a:rPr lang="sr-Latn-RS" sz="2200" b="1" dirty="0" smtClean="0"/>
              <a:t>Drugi dodatni protokol </a:t>
            </a:r>
            <a:r>
              <a:rPr lang="sr-Latn-RS" sz="2200" dirty="0" smtClean="0"/>
              <a:t>koji se odnosi na jačanje uzajamne pravne pomoći u pitanjima  visokotehnološkog kriminala</a:t>
            </a:r>
            <a:r>
              <a:rPr lang="en-GB" sz="2200" dirty="0" smtClean="0"/>
              <a:t> </a:t>
            </a:r>
            <a:r>
              <a:rPr lang="en-GB" sz="2200" dirty="0"/>
              <a:t>– </a:t>
            </a:r>
            <a:r>
              <a:rPr lang="sr-Latn-RS" sz="2200" b="1" dirty="0" smtClean="0">
                <a:solidFill>
                  <a:srgbClr val="FF0000"/>
                </a:solidFill>
              </a:rPr>
              <a:t>rad u toku.</a:t>
            </a:r>
            <a:endParaRPr lang="en-GB" sz="2200" b="1" dirty="0">
              <a:solidFill>
                <a:srgbClr val="FF0000"/>
              </a:solidFill>
            </a:endParaRPr>
          </a:p>
        </p:txBody>
      </p:sp>
      <p:sp>
        <p:nvSpPr>
          <p:cNvPr id="6" name="Rectangle 5">
            <a:extLst>
              <a:ext uri="{FF2B5EF4-FFF2-40B4-BE49-F238E27FC236}">
                <a16:creationId xmlns:a16="http://schemas.microsoft.com/office/drawing/2014/main" id="{581799B2-487B-EB49-9EBA-A92793CD9DF2}"/>
              </a:ext>
            </a:extLst>
          </p:cNvPr>
          <p:cNvSpPr/>
          <p:nvPr/>
        </p:nvSpPr>
        <p:spPr>
          <a:xfrm>
            <a:off x="4572000" y="1130899"/>
            <a:ext cx="4572000" cy="1107996"/>
          </a:xfrm>
          <a:prstGeom prst="rect">
            <a:avLst/>
          </a:prstGeom>
        </p:spPr>
        <p:txBody>
          <a:bodyPr>
            <a:spAutoFit/>
          </a:bodyPr>
          <a:lstStyle/>
          <a:p>
            <a:pPr marL="342900" indent="-342900">
              <a:buFont typeface="Arial" panose="020B0604020202020204" pitchFamily="34" charset="0"/>
              <a:buChar char="•"/>
            </a:pPr>
            <a:r>
              <a:rPr lang="sr-Latn-RS" sz="2200" dirty="0" smtClean="0"/>
              <a:t>Danas samo Konvencija, koja obuhvata i materijalne i procesne odredbe o UPP. </a:t>
            </a:r>
            <a:endParaRPr lang="en-GB" sz="2200" dirty="0"/>
          </a:p>
        </p:txBody>
      </p:sp>
      <p:pic>
        <p:nvPicPr>
          <p:cNvPr id="1026" name="Picture 2" descr="Accession by Chile to the Budapest Convention on Cybercrime - T-CY News">
            <a:hlinkClick r:id="rId4"/>
            <a:extLst>
              <a:ext uri="{FF2B5EF4-FFF2-40B4-BE49-F238E27FC236}">
                <a16:creationId xmlns:a16="http://schemas.microsoft.com/office/drawing/2014/main" id="{F0CBE0EB-1629-4534-AE69-B038AC29D44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47464" y="3065268"/>
            <a:ext cx="3789328" cy="2134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36039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9</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9</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200" b="1" dirty="0" smtClean="0">
                <a:ea typeface="ＭＳ Ｐゴシック" pitchFamily="34" charset="-128"/>
              </a:rPr>
              <a:t>Instrument</a:t>
            </a:r>
            <a:r>
              <a:rPr lang="sr-Latn-RS" sz="3200" b="1" dirty="0" smtClean="0">
                <a:ea typeface="ＭＳ Ｐゴシック" pitchFamily="34" charset="-128"/>
              </a:rPr>
              <a:t>i</a:t>
            </a:r>
            <a:endParaRPr lang="en-GB" sz="3200"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CAE5D1B-C7CD-DD44-B0C3-576B01C85806}"/>
              </a:ext>
            </a:extLst>
          </p:cNvPr>
          <p:cNvSpPr/>
          <p:nvPr/>
        </p:nvSpPr>
        <p:spPr>
          <a:xfrm>
            <a:off x="88522" y="994823"/>
            <a:ext cx="4572000" cy="5370701"/>
          </a:xfrm>
          <a:prstGeom prst="rect">
            <a:avLst/>
          </a:prstGeom>
        </p:spPr>
        <p:txBody>
          <a:bodyPr>
            <a:spAutoFit/>
          </a:bodyPr>
          <a:lstStyle/>
          <a:p>
            <a:pPr marL="342900" indent="-342900">
              <a:buFont typeface="Wingdings" pitchFamily="2" charset="2"/>
              <a:buChar char="Ø"/>
            </a:pPr>
            <a:r>
              <a:rPr lang="sr-Latn-RS" sz="2200" b="1" dirty="0" smtClean="0"/>
              <a:t>Odredbe Konvencije o visokotehnološkom kriminalu koje se odnose na međunarodnu saradnju kao inspiracija za druge međunarodne instrumente</a:t>
            </a:r>
            <a:endParaRPr lang="en-GB" sz="2200" b="1" dirty="0"/>
          </a:p>
          <a:p>
            <a:pPr>
              <a:buNone/>
            </a:pPr>
            <a:endParaRPr lang="en-GB" sz="2200" b="1" dirty="0"/>
          </a:p>
          <a:p>
            <a:pPr marL="342900" indent="-342900" algn="just">
              <a:buFont typeface="Wingdings" pitchFamily="2" charset="2"/>
              <a:buChar char="ü"/>
            </a:pPr>
            <a:r>
              <a:rPr lang="sr-Latn-RS" sz="2100" b="1" dirty="0" smtClean="0"/>
              <a:t>Program Komonvelta </a:t>
            </a:r>
            <a:r>
              <a:rPr lang="sr-Latn-RS" sz="2100" dirty="0" smtClean="0"/>
              <a:t>(dobrovoljna asocijacija 53 države u Africi, Aziji, Evropi, Amerikama i pacifičke države) </a:t>
            </a:r>
            <a:r>
              <a:rPr lang="sr-Latn-RS" sz="2100" b="1" dirty="0" smtClean="0"/>
              <a:t>za pružanje uzajamne pravne pomoći; </a:t>
            </a:r>
          </a:p>
          <a:p>
            <a:pPr marL="342900" indent="-342900" algn="just">
              <a:buFont typeface="Wingdings" pitchFamily="2" charset="2"/>
              <a:buChar char="ü"/>
            </a:pPr>
            <a:r>
              <a:rPr lang="sr-Latn-RS" sz="2100" dirty="0" smtClean="0"/>
              <a:t>Neobavezujući program, koji podstiče usklađivanje prakse u pružanju UPP među članicama putem principa i preporuka; </a:t>
            </a:r>
            <a:endParaRPr lang="en-GB" sz="2100" dirty="0"/>
          </a:p>
        </p:txBody>
      </p:sp>
      <p:sp>
        <p:nvSpPr>
          <p:cNvPr id="6" name="Rectangle 5">
            <a:extLst>
              <a:ext uri="{FF2B5EF4-FFF2-40B4-BE49-F238E27FC236}">
                <a16:creationId xmlns:a16="http://schemas.microsoft.com/office/drawing/2014/main" id="{581799B2-487B-EB49-9EBA-A92793CD9DF2}"/>
              </a:ext>
            </a:extLst>
          </p:cNvPr>
          <p:cNvSpPr/>
          <p:nvPr/>
        </p:nvSpPr>
        <p:spPr>
          <a:xfrm>
            <a:off x="4449452" y="1048082"/>
            <a:ext cx="4327996" cy="5940088"/>
          </a:xfrm>
          <a:prstGeom prst="rect">
            <a:avLst/>
          </a:prstGeom>
        </p:spPr>
        <p:txBody>
          <a:bodyPr wrap="square">
            <a:spAutoFit/>
          </a:bodyPr>
          <a:lstStyle/>
          <a:p>
            <a:pPr marL="800100" lvl="1" indent="-342900">
              <a:buFont typeface="Wingdings" pitchFamily="2" charset="2"/>
              <a:buChar char="ü"/>
            </a:pPr>
            <a:r>
              <a:rPr lang="sr-Latn-RS" sz="1900" b="1" dirty="0" smtClean="0"/>
              <a:t>Osnovne karakteristike</a:t>
            </a:r>
            <a:r>
              <a:rPr lang="en-GB" sz="1900" dirty="0" smtClean="0"/>
              <a:t>:</a:t>
            </a:r>
            <a:endParaRPr lang="en-GB" sz="1900" dirty="0"/>
          </a:p>
          <a:p>
            <a:pPr marL="800100" lvl="1" indent="-342900" algn="just">
              <a:buFont typeface="Arial" panose="020B0604020202020204" pitchFamily="34" charset="0"/>
              <a:buChar char="•"/>
            </a:pPr>
            <a:r>
              <a:rPr lang="en-GB" sz="1900" dirty="0" smtClean="0"/>
              <a:t>“</a:t>
            </a:r>
            <a:r>
              <a:rPr lang="sr-Latn-RS" sz="1900" dirty="0" smtClean="0"/>
              <a:t>najšira moguća pomoć;</a:t>
            </a:r>
            <a:r>
              <a:rPr lang="en-GB" sz="1900" dirty="0" smtClean="0"/>
              <a:t>”</a:t>
            </a:r>
            <a:endParaRPr lang="en-GB" sz="1900" dirty="0"/>
          </a:p>
          <a:p>
            <a:pPr marL="800100" lvl="1" indent="-342900" algn="just">
              <a:buFont typeface="Arial" panose="020B0604020202020204" pitchFamily="34" charset="0"/>
              <a:buChar char="•"/>
            </a:pPr>
            <a:r>
              <a:rPr lang="sr-Latn-RS" sz="1900" dirty="0" smtClean="0"/>
              <a:t>Podleže osnovama za odbijanje; </a:t>
            </a:r>
            <a:endParaRPr lang="en-GB" sz="1900" dirty="0"/>
          </a:p>
          <a:p>
            <a:pPr marL="800100" lvl="1" indent="-342900" algn="just">
              <a:buFont typeface="Arial" panose="020B0604020202020204" pitchFamily="34" charset="0"/>
              <a:buChar char="•"/>
            </a:pPr>
            <a:r>
              <a:rPr lang="sr-Latn-RS" sz="1900" dirty="0" smtClean="0"/>
              <a:t>Opseg pomoći obuhvata tradicionalne i posebne oblike pomoći koja se odnosi na krivična dela u oblasti visokotehnološkog kriminala i dobijanje elektronskih dokaza (e-dokaza); </a:t>
            </a:r>
          </a:p>
          <a:p>
            <a:pPr marL="800100" lvl="1" indent="-342900" algn="just">
              <a:buFont typeface="Arial" panose="020B0604020202020204" pitchFamily="34" charset="0"/>
              <a:buChar char="•"/>
            </a:pPr>
            <a:r>
              <a:rPr lang="sr-Latn-RS" sz="1900" dirty="0" smtClean="0"/>
              <a:t>Strane u ovom programu ohrabruju se da pomognu u odsustvu dvostrane kažnjivosti, pospešujući  dostavljanje zahteva za UPP putem centralnih nadležnih organa i ekspeditivno izvršenje zahteva. </a:t>
            </a:r>
            <a:endParaRPr lang="en-GB" sz="1900" dirty="0"/>
          </a:p>
          <a:p>
            <a:pPr marL="800100" lvl="1" indent="-342900">
              <a:buFont typeface="Arial" panose="020B0604020202020204" pitchFamily="34" charset="0"/>
              <a:buChar char="•"/>
            </a:pPr>
            <a:endParaRPr lang="en-GB" sz="1900" dirty="0"/>
          </a:p>
        </p:txBody>
      </p:sp>
    </p:spTree>
    <p:extLst>
      <p:ext uri="{BB962C8B-B14F-4D97-AF65-F5344CB8AC3E}">
        <p14:creationId xmlns:p14="http://schemas.microsoft.com/office/powerpoint/2010/main" val="1516039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22857</TotalTime>
  <Words>12268</Words>
  <Application>Microsoft Office PowerPoint</Application>
  <PresentationFormat>On-screen Show (4:3)</PresentationFormat>
  <Paragraphs>967</Paragraphs>
  <Slides>58</Slides>
  <Notes>53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58</vt:i4>
      </vt:variant>
    </vt:vector>
  </HeadingPairs>
  <TitlesOfParts>
    <vt:vector size="67" baseType="lpstr">
      <vt:lpstr>ＭＳ Ｐゴシック</vt:lpstr>
      <vt:lpstr>ＭＳ Ｐゴシック</vt:lpstr>
      <vt:lpstr>Arial</vt:lpstr>
      <vt:lpstr>Arial Narrow</vt:lpstr>
      <vt:lpstr>Calibri</vt:lpstr>
      <vt:lpstr>Segoe UI</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Technology Risk Limited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Introductory Cybercrime Training for Judges and Prosecutors</dc:title>
  <dc:creator>Nigel Jones</dc:creator>
  <cp:lastModifiedBy>user</cp:lastModifiedBy>
  <cp:revision>472</cp:revision>
  <dcterms:created xsi:type="dcterms:W3CDTF">2012-01-25T15:22:10Z</dcterms:created>
  <dcterms:modified xsi:type="dcterms:W3CDTF">2021-04-02T15:16:18Z</dcterms:modified>
</cp:coreProperties>
</file>