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9"/>
  </p:notesMasterIdLst>
  <p:sldIdLst>
    <p:sldId id="355" r:id="rId2"/>
    <p:sldId id="567" r:id="rId3"/>
    <p:sldId id="568" r:id="rId4"/>
    <p:sldId id="569" r:id="rId5"/>
    <p:sldId id="1001" r:id="rId6"/>
    <p:sldId id="570" r:id="rId7"/>
    <p:sldId id="1003" r:id="rId8"/>
    <p:sldId id="997" r:id="rId9"/>
    <p:sldId id="973" r:id="rId10"/>
    <p:sldId id="974" r:id="rId11"/>
    <p:sldId id="957" r:id="rId12"/>
    <p:sldId id="1118" r:id="rId13"/>
    <p:sldId id="1117" r:id="rId14"/>
    <p:sldId id="806" r:id="rId15"/>
    <p:sldId id="1119" r:id="rId16"/>
    <p:sldId id="1120" r:id="rId17"/>
    <p:sldId id="998" r:id="rId18"/>
    <p:sldId id="325" r:id="rId19"/>
    <p:sldId id="923" r:id="rId20"/>
    <p:sldId id="924" r:id="rId21"/>
    <p:sldId id="925" r:id="rId22"/>
    <p:sldId id="1050" r:id="rId23"/>
    <p:sldId id="978" r:id="rId24"/>
    <p:sldId id="1051" r:id="rId25"/>
    <p:sldId id="926" r:id="rId26"/>
    <p:sldId id="979" r:id="rId27"/>
    <p:sldId id="927" r:id="rId28"/>
    <p:sldId id="928" r:id="rId29"/>
    <p:sldId id="929" r:id="rId30"/>
    <p:sldId id="930" r:id="rId31"/>
    <p:sldId id="931" r:id="rId32"/>
    <p:sldId id="932" r:id="rId33"/>
    <p:sldId id="933" r:id="rId34"/>
    <p:sldId id="1121" r:id="rId35"/>
    <p:sldId id="1122" r:id="rId36"/>
    <p:sldId id="980" r:id="rId37"/>
    <p:sldId id="934" r:id="rId38"/>
    <p:sldId id="935" r:id="rId39"/>
    <p:sldId id="936" r:id="rId40"/>
    <p:sldId id="937" r:id="rId41"/>
    <p:sldId id="939" r:id="rId42"/>
    <p:sldId id="938" r:id="rId43"/>
    <p:sldId id="981" r:id="rId44"/>
    <p:sldId id="940" r:id="rId45"/>
    <p:sldId id="941" r:id="rId46"/>
    <p:sldId id="942" r:id="rId47"/>
    <p:sldId id="1123" r:id="rId48"/>
    <p:sldId id="1124" r:id="rId49"/>
    <p:sldId id="982" r:id="rId50"/>
    <p:sldId id="943" r:id="rId51"/>
    <p:sldId id="945" r:id="rId52"/>
    <p:sldId id="946" r:id="rId53"/>
    <p:sldId id="947" r:id="rId54"/>
    <p:sldId id="944" r:id="rId55"/>
    <p:sldId id="948" r:id="rId56"/>
    <p:sldId id="983" r:id="rId57"/>
    <p:sldId id="949" r:id="rId58"/>
    <p:sldId id="958" r:id="rId59"/>
    <p:sldId id="959" r:id="rId60"/>
    <p:sldId id="1005" r:id="rId61"/>
    <p:sldId id="960" r:id="rId62"/>
    <p:sldId id="984" r:id="rId63"/>
    <p:sldId id="950" r:id="rId64"/>
    <p:sldId id="961" r:id="rId65"/>
    <p:sldId id="962" r:id="rId66"/>
    <p:sldId id="985" r:id="rId67"/>
    <p:sldId id="951" r:id="rId68"/>
    <p:sldId id="963" r:id="rId69"/>
    <p:sldId id="964" r:id="rId70"/>
    <p:sldId id="952" r:id="rId71"/>
    <p:sldId id="965" r:id="rId72"/>
    <p:sldId id="966" r:id="rId73"/>
    <p:sldId id="967" r:id="rId74"/>
    <p:sldId id="1125" r:id="rId75"/>
    <p:sldId id="1130" r:id="rId76"/>
    <p:sldId id="986" r:id="rId77"/>
    <p:sldId id="968" r:id="rId78"/>
    <p:sldId id="969" r:id="rId79"/>
    <p:sldId id="954" r:id="rId80"/>
    <p:sldId id="956" r:id="rId81"/>
    <p:sldId id="970" r:id="rId82"/>
    <p:sldId id="972" r:id="rId83"/>
    <p:sldId id="994" r:id="rId84"/>
    <p:sldId id="995" r:id="rId85"/>
    <p:sldId id="1126" r:id="rId86"/>
    <p:sldId id="1127" r:id="rId87"/>
    <p:sldId id="999" r:id="rId88"/>
    <p:sldId id="916" r:id="rId89"/>
    <p:sldId id="921" r:id="rId90"/>
    <p:sldId id="1129" r:id="rId91"/>
    <p:sldId id="1128" r:id="rId92"/>
    <p:sldId id="914" r:id="rId93"/>
    <p:sldId id="919" r:id="rId94"/>
    <p:sldId id="1052" r:id="rId95"/>
    <p:sldId id="915" r:id="rId96"/>
    <p:sldId id="920" r:id="rId97"/>
    <p:sldId id="987" r:id="rId98"/>
    <p:sldId id="877" r:id="rId99"/>
    <p:sldId id="878" r:id="rId100"/>
    <p:sldId id="879" r:id="rId101"/>
    <p:sldId id="880" r:id="rId102"/>
    <p:sldId id="881" r:id="rId103"/>
    <p:sldId id="882" r:id="rId104"/>
    <p:sldId id="883" r:id="rId105"/>
    <p:sldId id="886" r:id="rId106"/>
    <p:sldId id="889" r:id="rId107"/>
    <p:sldId id="890" r:id="rId108"/>
    <p:sldId id="988" r:id="rId109"/>
    <p:sldId id="887" r:id="rId110"/>
    <p:sldId id="836" r:id="rId111"/>
    <p:sldId id="888" r:id="rId112"/>
    <p:sldId id="837" r:id="rId113"/>
    <p:sldId id="1053" r:id="rId114"/>
    <p:sldId id="838" r:id="rId115"/>
    <p:sldId id="839" r:id="rId116"/>
    <p:sldId id="840" r:id="rId117"/>
    <p:sldId id="1131" r:id="rId118"/>
    <p:sldId id="1132" r:id="rId119"/>
    <p:sldId id="1438" r:id="rId120"/>
    <p:sldId id="1439" r:id="rId121"/>
    <p:sldId id="1442" r:id="rId122"/>
    <p:sldId id="1443" r:id="rId123"/>
    <p:sldId id="1444" r:id="rId124"/>
    <p:sldId id="1445" r:id="rId125"/>
    <p:sldId id="1446" r:id="rId126"/>
    <p:sldId id="1447" r:id="rId127"/>
    <p:sldId id="1448" r:id="rId128"/>
    <p:sldId id="1449" r:id="rId129"/>
    <p:sldId id="1450" r:id="rId130"/>
    <p:sldId id="1451" r:id="rId131"/>
    <p:sldId id="1452" r:id="rId132"/>
    <p:sldId id="1453" r:id="rId133"/>
    <p:sldId id="1454" r:id="rId134"/>
    <p:sldId id="1455" r:id="rId135"/>
    <p:sldId id="1456" r:id="rId136"/>
    <p:sldId id="1457" r:id="rId137"/>
    <p:sldId id="1458" r:id="rId138"/>
    <p:sldId id="1459" r:id="rId139"/>
    <p:sldId id="1460" r:id="rId140"/>
    <p:sldId id="1076" r:id="rId141"/>
    <p:sldId id="1077" r:id="rId142"/>
    <p:sldId id="1079" r:id="rId143"/>
    <p:sldId id="1080" r:id="rId144"/>
    <p:sldId id="1081" r:id="rId145"/>
    <p:sldId id="1087" r:id="rId146"/>
    <p:sldId id="1082" r:id="rId147"/>
    <p:sldId id="1083" r:id="rId148"/>
    <p:sldId id="1084" r:id="rId149"/>
    <p:sldId id="1085" r:id="rId150"/>
    <p:sldId id="1086" r:id="rId151"/>
    <p:sldId id="1134" r:id="rId152"/>
    <p:sldId id="1133" r:id="rId153"/>
    <p:sldId id="735" r:id="rId154"/>
    <p:sldId id="573" r:id="rId155"/>
    <p:sldId id="574" r:id="rId156"/>
    <p:sldId id="738" r:id="rId157"/>
    <p:sldId id="739" r:id="rId158"/>
    <p:sldId id="740" r:id="rId159"/>
    <p:sldId id="741" r:id="rId160"/>
    <p:sldId id="742" r:id="rId161"/>
    <p:sldId id="736" r:id="rId162"/>
    <p:sldId id="737" r:id="rId163"/>
    <p:sldId id="1056" r:id="rId164"/>
    <p:sldId id="1137" r:id="rId165"/>
    <p:sldId id="1136" r:id="rId166"/>
    <p:sldId id="586" r:id="rId167"/>
    <p:sldId id="587" r:id="rId168"/>
    <p:sldId id="588" r:id="rId169"/>
    <p:sldId id="553" r:id="rId170"/>
    <p:sldId id="799" r:id="rId171"/>
    <p:sldId id="800" r:id="rId172"/>
    <p:sldId id="801" r:id="rId173"/>
    <p:sldId id="356" r:id="rId174"/>
    <p:sldId id="357" r:id="rId175"/>
    <p:sldId id="589" r:id="rId176"/>
    <p:sldId id="590" r:id="rId177"/>
    <p:sldId id="807" r:id="rId178"/>
    <p:sldId id="809" r:id="rId179"/>
    <p:sldId id="810" r:id="rId180"/>
    <p:sldId id="1055" r:id="rId181"/>
    <p:sldId id="813" r:id="rId182"/>
    <p:sldId id="1138" r:id="rId183"/>
    <p:sldId id="1139" r:id="rId184"/>
    <p:sldId id="609" r:id="rId185"/>
    <p:sldId id="616" r:id="rId186"/>
    <p:sldId id="1000" r:id="rId187"/>
    <p:sldId id="619" r:id="rId18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44C57-F895-49C2-849D-C773AD8E9E57}" v="46" dt="2020-08-18T19:41:22.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7" autoAdjust="0"/>
    <p:restoredTop sz="52261" autoAdjust="0"/>
  </p:normalViewPr>
  <p:slideViewPr>
    <p:cSldViewPr snapToGrid="0" snapToObjects="1">
      <p:cViewPr>
        <p:scale>
          <a:sx n="50" d="100"/>
          <a:sy n="50" d="100"/>
        </p:scale>
        <p:origin x="1038" y="72"/>
      </p:cViewPr>
      <p:guideLst>
        <p:guide orient="horz" pos="2160"/>
        <p:guide pos="2880"/>
      </p:guideLst>
    </p:cSldViewPr>
  </p:slideViewPr>
  <p:outlineViewPr>
    <p:cViewPr>
      <p:scale>
        <a:sx n="33" d="100"/>
        <a:sy n="33" d="100"/>
      </p:scale>
      <p:origin x="0" y="-312"/>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as Lotia" userId="ad9ba4c96dec1068" providerId="LiveId" clId="{2F044C57-F895-49C2-849D-C773AD8E9E57}"/>
    <pc:docChg chg="undo redo custSel addSld delSld modSld sldOrd">
      <pc:chgData name="Abbas Lotia" userId="ad9ba4c96dec1068" providerId="LiveId" clId="{2F044C57-F895-49C2-849D-C773AD8E9E57}" dt="2020-08-18T19:43:09.526" v="2779" actId="20577"/>
      <pc:docMkLst>
        <pc:docMk/>
      </pc:docMkLst>
      <pc:sldChg chg="modSp mod">
        <pc:chgData name="Abbas Lotia" userId="ad9ba4c96dec1068" providerId="LiveId" clId="{2F044C57-F895-49C2-849D-C773AD8E9E57}" dt="2020-08-17T16:47:06.765" v="5" actId="20577"/>
        <pc:sldMkLst>
          <pc:docMk/>
          <pc:sldMk cId="642328813" sldId="355"/>
        </pc:sldMkLst>
        <pc:spChg chg="mod">
          <ac:chgData name="Abbas Lotia" userId="ad9ba4c96dec1068" providerId="LiveId" clId="{2F044C57-F895-49C2-849D-C773AD8E9E57}" dt="2020-08-17T16:47:06.765" v="5" actId="20577"/>
          <ac:spMkLst>
            <pc:docMk/>
            <pc:sldMk cId="642328813" sldId="355"/>
            <ac:spMk id="10" creationId="{00000000-0000-0000-0000-000000000000}"/>
          </ac:spMkLst>
        </pc:spChg>
      </pc:sldChg>
      <pc:sldChg chg="addSp modSp add ord">
        <pc:chgData name="Abbas Lotia" userId="ad9ba4c96dec1068" providerId="LiveId" clId="{2F044C57-F895-49C2-849D-C773AD8E9E57}" dt="2020-08-18T19:37:18.183" v="2565"/>
        <pc:sldMkLst>
          <pc:docMk/>
          <pc:sldMk cId="2144196016" sldId="553"/>
        </pc:sldMkLst>
        <pc:spChg chg="add mod">
          <ac:chgData name="Abbas Lotia" userId="ad9ba4c96dec1068" providerId="LiveId" clId="{2F044C57-F895-49C2-849D-C773AD8E9E57}" dt="2020-08-18T19:36:49.648" v="2561"/>
          <ac:spMkLst>
            <pc:docMk/>
            <pc:sldMk cId="2144196016" sldId="553"/>
            <ac:spMk id="143" creationId="{CE969E5C-82EA-4D3D-8929-DA97BF12983C}"/>
          </ac:spMkLst>
        </pc:spChg>
        <pc:spChg chg="add mod">
          <ac:chgData name="Abbas Lotia" userId="ad9ba4c96dec1068" providerId="LiveId" clId="{2F044C57-F895-49C2-849D-C773AD8E9E57}" dt="2020-08-18T19:36:49.648" v="2561"/>
          <ac:spMkLst>
            <pc:docMk/>
            <pc:sldMk cId="2144196016" sldId="553"/>
            <ac:spMk id="144" creationId="{75E153E7-57D2-4E89-A28B-0FE40CC377C8}"/>
          </ac:spMkLst>
        </pc:spChg>
        <pc:spChg chg="add mod">
          <ac:chgData name="Abbas Lotia" userId="ad9ba4c96dec1068" providerId="LiveId" clId="{2F044C57-F895-49C2-849D-C773AD8E9E57}" dt="2020-08-18T19:36:49.648" v="2561"/>
          <ac:spMkLst>
            <pc:docMk/>
            <pc:sldMk cId="2144196016" sldId="553"/>
            <ac:spMk id="146" creationId="{5292D615-D9F4-4A75-91F0-DD6504B11964}"/>
          </ac:spMkLst>
        </pc:spChg>
        <pc:spChg chg="add mod">
          <ac:chgData name="Abbas Lotia" userId="ad9ba4c96dec1068" providerId="LiveId" clId="{2F044C57-F895-49C2-849D-C773AD8E9E57}" dt="2020-08-18T19:36:49.648" v="2561"/>
          <ac:spMkLst>
            <pc:docMk/>
            <pc:sldMk cId="2144196016" sldId="553"/>
            <ac:spMk id="147" creationId="{C8700ABF-74F0-4854-B5AE-91F99D55C299}"/>
          </ac:spMkLst>
        </pc:spChg>
        <pc:spChg chg="add mod">
          <ac:chgData name="Abbas Lotia" userId="ad9ba4c96dec1068" providerId="LiveId" clId="{2F044C57-F895-49C2-849D-C773AD8E9E57}" dt="2020-08-18T19:36:49.648" v="2561"/>
          <ac:spMkLst>
            <pc:docMk/>
            <pc:sldMk cId="2144196016" sldId="553"/>
            <ac:spMk id="148" creationId="{26E2B977-3E39-4EB8-A757-980081B31900}"/>
          </ac:spMkLst>
        </pc:spChg>
        <pc:spChg chg="add mod">
          <ac:chgData name="Abbas Lotia" userId="ad9ba4c96dec1068" providerId="LiveId" clId="{2F044C57-F895-49C2-849D-C773AD8E9E57}" dt="2020-08-18T19:36:49.648" v="2561"/>
          <ac:spMkLst>
            <pc:docMk/>
            <pc:sldMk cId="2144196016" sldId="553"/>
            <ac:spMk id="149" creationId="{95C3929D-C5B5-49F9-AC3F-CF6DA2F8E7C1}"/>
          </ac:spMkLst>
        </pc:spChg>
        <pc:spChg chg="add mod">
          <ac:chgData name="Abbas Lotia" userId="ad9ba4c96dec1068" providerId="LiveId" clId="{2F044C57-F895-49C2-849D-C773AD8E9E57}" dt="2020-08-18T19:36:49.648" v="2561"/>
          <ac:spMkLst>
            <pc:docMk/>
            <pc:sldMk cId="2144196016" sldId="553"/>
            <ac:spMk id="151" creationId="{FA7A46AB-3391-4475-9D5F-04240CF80C68}"/>
          </ac:spMkLst>
        </pc:spChg>
        <pc:picChg chg="add mod">
          <ac:chgData name="Abbas Lotia" userId="ad9ba4c96dec1068" providerId="LiveId" clId="{2F044C57-F895-49C2-849D-C773AD8E9E57}" dt="2020-08-18T19:36:49.648" v="2561"/>
          <ac:picMkLst>
            <pc:docMk/>
            <pc:sldMk cId="2144196016" sldId="553"/>
            <ac:picMk id="150" creationId="{CEF47A2B-D7FC-475D-9770-EC1305361736}"/>
          </ac:picMkLst>
        </pc:picChg>
      </pc:sldChg>
      <pc:sldChg chg="modSp mod">
        <pc:chgData name="Abbas Lotia" userId="ad9ba4c96dec1068" providerId="LiveId" clId="{2F044C57-F895-49C2-849D-C773AD8E9E57}" dt="2020-08-17T16:52:39.153" v="1038" actId="20577"/>
        <pc:sldMkLst>
          <pc:docMk/>
          <pc:sldMk cId="2297255847" sldId="567"/>
        </pc:sldMkLst>
        <pc:spChg chg="mod">
          <ac:chgData name="Abbas Lotia" userId="ad9ba4c96dec1068" providerId="LiveId" clId="{2F044C57-F895-49C2-849D-C773AD8E9E57}" dt="2020-08-17T16:52:39.153" v="1038" actId="20577"/>
          <ac:spMkLst>
            <pc:docMk/>
            <pc:sldMk cId="2297255847" sldId="567"/>
            <ac:spMk id="5" creationId="{7FA81925-418B-D44C-9255-2AEBBFBC0ADA}"/>
          </ac:spMkLst>
        </pc:spChg>
        <pc:spChg chg="mod">
          <ac:chgData name="Abbas Lotia" userId="ad9ba4c96dec1068" providerId="LiveId" clId="{2F044C57-F895-49C2-849D-C773AD8E9E57}" dt="2020-08-17T16:48:20.173" v="228" actId="20577"/>
          <ac:spMkLst>
            <pc:docMk/>
            <pc:sldMk cId="2297255847" sldId="567"/>
            <ac:spMk id="6" creationId="{EA3FFC4F-A0C7-6241-A6A3-D4D1CB58E595}"/>
          </ac:spMkLst>
        </pc:spChg>
      </pc:sldChg>
      <pc:sldChg chg="modSp mod">
        <pc:chgData name="Abbas Lotia" userId="ad9ba4c96dec1068" providerId="LiveId" clId="{2F044C57-F895-49C2-849D-C773AD8E9E57}" dt="2020-08-17T16:51:58.748" v="1019" actId="20577"/>
        <pc:sldMkLst>
          <pc:docMk/>
          <pc:sldMk cId="1301409620" sldId="568"/>
        </pc:sldMkLst>
        <pc:spChg chg="mod">
          <ac:chgData name="Abbas Lotia" userId="ad9ba4c96dec1068" providerId="LiveId" clId="{2F044C57-F895-49C2-849D-C773AD8E9E57}" dt="2020-08-17T16:51:30.686" v="813" actId="20577"/>
          <ac:spMkLst>
            <pc:docMk/>
            <pc:sldMk cId="1301409620" sldId="568"/>
            <ac:spMk id="5" creationId="{7FA81925-418B-D44C-9255-2AEBBFBC0ADA}"/>
          </ac:spMkLst>
        </pc:spChg>
        <pc:spChg chg="mod">
          <ac:chgData name="Abbas Lotia" userId="ad9ba4c96dec1068" providerId="LiveId" clId="{2F044C57-F895-49C2-849D-C773AD8E9E57}" dt="2020-08-17T16:51:58.748" v="1019" actId="20577"/>
          <ac:spMkLst>
            <pc:docMk/>
            <pc:sldMk cId="1301409620" sldId="568"/>
            <ac:spMk id="6" creationId="{3B867BBA-A7A7-F84C-B403-7348B8834D1F}"/>
          </ac:spMkLst>
        </pc:spChg>
      </pc:sldChg>
      <pc:sldChg chg="modSp mod">
        <pc:chgData name="Abbas Lotia" userId="ad9ba4c96dec1068" providerId="LiveId" clId="{2F044C57-F895-49C2-849D-C773AD8E9E57}" dt="2020-08-17T16:52:47.284" v="1073" actId="20577"/>
        <pc:sldMkLst>
          <pc:docMk/>
          <pc:sldMk cId="2745530089" sldId="569"/>
        </pc:sldMkLst>
        <pc:spChg chg="mod">
          <ac:chgData name="Abbas Lotia" userId="ad9ba4c96dec1068" providerId="LiveId" clId="{2F044C57-F895-49C2-849D-C773AD8E9E57}" dt="2020-08-17T16:52:47.284" v="1073" actId="20577"/>
          <ac:spMkLst>
            <pc:docMk/>
            <pc:sldMk cId="2745530089" sldId="569"/>
            <ac:spMk id="5" creationId="{7FA81925-418B-D44C-9255-2AEBBFBC0ADA}"/>
          </ac:spMkLst>
        </pc:spChg>
      </pc:sldChg>
      <pc:sldChg chg="del">
        <pc:chgData name="Abbas Lotia" userId="ad9ba4c96dec1068" providerId="LiveId" clId="{2F044C57-F895-49C2-849D-C773AD8E9E57}" dt="2020-08-18T19:33:11.639" v="2481" actId="47"/>
        <pc:sldMkLst>
          <pc:docMk/>
          <pc:sldMk cId="261974969" sldId="575"/>
        </pc:sldMkLst>
      </pc:sldChg>
      <pc:sldChg chg="del">
        <pc:chgData name="Abbas Lotia" userId="ad9ba4c96dec1068" providerId="LiveId" clId="{2F044C57-F895-49C2-849D-C773AD8E9E57}" dt="2020-08-18T19:33:13.394" v="2482" actId="47"/>
        <pc:sldMkLst>
          <pc:docMk/>
          <pc:sldMk cId="4204927508" sldId="576"/>
        </pc:sldMkLst>
      </pc:sldChg>
      <pc:sldChg chg="del">
        <pc:chgData name="Abbas Lotia" userId="ad9ba4c96dec1068" providerId="LiveId" clId="{2F044C57-F895-49C2-849D-C773AD8E9E57}" dt="2020-08-18T19:33:15.122" v="2484" actId="47"/>
        <pc:sldMkLst>
          <pc:docMk/>
          <pc:sldMk cId="77743312" sldId="578"/>
        </pc:sldMkLst>
      </pc:sldChg>
      <pc:sldChg chg="del">
        <pc:chgData name="Abbas Lotia" userId="ad9ba4c96dec1068" providerId="LiveId" clId="{2F044C57-F895-49C2-849D-C773AD8E9E57}" dt="2020-08-18T19:33:39.923" v="2485" actId="47"/>
        <pc:sldMkLst>
          <pc:docMk/>
          <pc:sldMk cId="1253065506" sldId="579"/>
        </pc:sldMkLst>
      </pc:sldChg>
      <pc:sldChg chg="del">
        <pc:chgData name="Abbas Lotia" userId="ad9ba4c96dec1068" providerId="LiveId" clId="{2F044C57-F895-49C2-849D-C773AD8E9E57}" dt="2020-08-18T19:33:45.661" v="2486" actId="47"/>
        <pc:sldMkLst>
          <pc:docMk/>
          <pc:sldMk cId="864112280" sldId="580"/>
        </pc:sldMkLst>
      </pc:sldChg>
      <pc:sldChg chg="del">
        <pc:chgData name="Abbas Lotia" userId="ad9ba4c96dec1068" providerId="LiveId" clId="{2F044C57-F895-49C2-849D-C773AD8E9E57}" dt="2020-08-18T19:33:46.827" v="2487" actId="47"/>
        <pc:sldMkLst>
          <pc:docMk/>
          <pc:sldMk cId="3892377065" sldId="581"/>
        </pc:sldMkLst>
      </pc:sldChg>
      <pc:sldChg chg="del">
        <pc:chgData name="Abbas Lotia" userId="ad9ba4c96dec1068" providerId="LiveId" clId="{2F044C57-F895-49C2-849D-C773AD8E9E57}" dt="2020-08-18T19:34:15.963" v="2488" actId="47"/>
        <pc:sldMkLst>
          <pc:docMk/>
          <pc:sldMk cId="3986460185" sldId="582"/>
        </pc:sldMkLst>
      </pc:sldChg>
      <pc:sldChg chg="del">
        <pc:chgData name="Abbas Lotia" userId="ad9ba4c96dec1068" providerId="LiveId" clId="{2F044C57-F895-49C2-849D-C773AD8E9E57}" dt="2020-08-18T19:40:50.863" v="2621" actId="47"/>
        <pc:sldMkLst>
          <pc:docMk/>
          <pc:sldMk cId="2358801448" sldId="584"/>
        </pc:sldMkLst>
      </pc:sldChg>
      <pc:sldChg chg="del">
        <pc:chgData name="Abbas Lotia" userId="ad9ba4c96dec1068" providerId="LiveId" clId="{2F044C57-F895-49C2-849D-C773AD8E9E57}" dt="2020-08-18T19:40:52.006" v="2622" actId="47"/>
        <pc:sldMkLst>
          <pc:docMk/>
          <pc:sldMk cId="2834004269" sldId="585"/>
        </pc:sldMkLst>
      </pc:sldChg>
      <pc:sldChg chg="modSp mod">
        <pc:chgData name="Abbas Lotia" userId="ad9ba4c96dec1068" providerId="LiveId" clId="{2F044C57-F895-49C2-849D-C773AD8E9E57}" dt="2020-08-18T19:35:18.673" v="2496" actId="20577"/>
        <pc:sldMkLst>
          <pc:docMk/>
          <pc:sldMk cId="635341067" sldId="586"/>
        </pc:sldMkLst>
        <pc:spChg chg="mod">
          <ac:chgData name="Abbas Lotia" userId="ad9ba4c96dec1068" providerId="LiveId" clId="{2F044C57-F895-49C2-849D-C773AD8E9E57}" dt="2020-08-18T19:35:18.673" v="2496" actId="20577"/>
          <ac:spMkLst>
            <pc:docMk/>
            <pc:sldMk cId="635341067" sldId="586"/>
            <ac:spMk id="15" creationId="{00000000-0000-0000-0000-000000000000}"/>
          </ac:spMkLst>
        </pc:spChg>
      </pc:sldChg>
      <pc:sldChg chg="modSp mod">
        <pc:chgData name="Abbas Lotia" userId="ad9ba4c96dec1068" providerId="LiveId" clId="{2F044C57-F895-49C2-849D-C773AD8E9E57}" dt="2020-08-18T19:36:12.229" v="2559" actId="20577"/>
        <pc:sldMkLst>
          <pc:docMk/>
          <pc:sldMk cId="3903092727" sldId="587"/>
        </pc:sldMkLst>
        <pc:spChg chg="mod">
          <ac:chgData name="Abbas Lotia" userId="ad9ba4c96dec1068" providerId="LiveId" clId="{2F044C57-F895-49C2-849D-C773AD8E9E57}" dt="2020-08-18T19:36:12.229" v="2559" actId="20577"/>
          <ac:spMkLst>
            <pc:docMk/>
            <pc:sldMk cId="3903092727" sldId="587"/>
            <ac:spMk id="5" creationId="{7FA81925-418B-D44C-9255-2AEBBFBC0ADA}"/>
          </ac:spMkLst>
        </pc:spChg>
      </pc:sldChg>
      <pc:sldChg chg="modSp mod">
        <pc:chgData name="Abbas Lotia" userId="ad9ba4c96dec1068" providerId="LiveId" clId="{2F044C57-F895-49C2-849D-C773AD8E9E57}" dt="2020-08-18T19:43:09.526" v="2779" actId="20577"/>
        <pc:sldMkLst>
          <pc:docMk/>
          <pc:sldMk cId="1056384421" sldId="590"/>
        </pc:sldMkLst>
        <pc:spChg chg="mod">
          <ac:chgData name="Abbas Lotia" userId="ad9ba4c96dec1068" providerId="LiveId" clId="{2F044C57-F895-49C2-849D-C773AD8E9E57}" dt="2020-08-18T19:43:09.526" v="2779" actId="20577"/>
          <ac:spMkLst>
            <pc:docMk/>
            <pc:sldMk cId="1056384421" sldId="590"/>
            <ac:spMk id="5" creationId="{7FA81925-418B-D44C-9255-2AEBBFBC0ADA}"/>
          </ac:spMkLst>
        </pc:spChg>
      </pc:sldChg>
      <pc:sldChg chg="del">
        <pc:chgData name="Abbas Lotia" userId="ad9ba4c96dec1068" providerId="LiveId" clId="{2F044C57-F895-49C2-849D-C773AD8E9E57}" dt="2020-08-18T19:33:14.189" v="2483" actId="47"/>
        <pc:sldMkLst>
          <pc:docMk/>
          <pc:sldMk cId="3882375802" sldId="733"/>
        </pc:sldMkLst>
      </pc:sldChg>
      <pc:sldChg chg="addSp delSp mod">
        <pc:chgData name="Abbas Lotia" userId="ad9ba4c96dec1068" providerId="LiveId" clId="{2F044C57-F895-49C2-849D-C773AD8E9E57}" dt="2020-08-18T18:20:33.336" v="1075" actId="22"/>
        <pc:sldMkLst>
          <pc:docMk/>
          <pc:sldMk cId="725919565" sldId="738"/>
        </pc:sldMkLst>
        <pc:spChg chg="add del">
          <ac:chgData name="Abbas Lotia" userId="ad9ba4c96dec1068" providerId="LiveId" clId="{2F044C57-F895-49C2-849D-C773AD8E9E57}" dt="2020-08-18T18:20:33.336" v="1075" actId="22"/>
          <ac:spMkLst>
            <pc:docMk/>
            <pc:sldMk cId="725919565" sldId="738"/>
            <ac:spMk id="16" creationId="{6161C00D-130F-4B3B-AC8B-D1205AF0371F}"/>
          </ac:spMkLst>
        </pc:spChg>
      </pc:sldChg>
      <pc:sldChg chg="modSp add mod">
        <pc:chgData name="Abbas Lotia" userId="ad9ba4c96dec1068" providerId="LiveId" clId="{2F044C57-F895-49C2-849D-C773AD8E9E57}" dt="2020-08-18T18:24:16.568" v="1214" actId="20577"/>
        <pc:sldMkLst>
          <pc:docMk/>
          <pc:sldMk cId="2711617518" sldId="739"/>
        </pc:sldMkLst>
        <pc:spChg chg="mod">
          <ac:chgData name="Abbas Lotia" userId="ad9ba4c96dec1068" providerId="LiveId" clId="{2F044C57-F895-49C2-849D-C773AD8E9E57}" dt="2020-08-18T18:22:14.229" v="1156" actId="20577"/>
          <ac:spMkLst>
            <pc:docMk/>
            <pc:sldMk cId="2711617518" sldId="739"/>
            <ac:spMk id="5" creationId="{7FA81925-418B-D44C-9255-2AEBBFBC0ADA}"/>
          </ac:spMkLst>
        </pc:spChg>
        <pc:spChg chg="mod">
          <ac:chgData name="Abbas Lotia" userId="ad9ba4c96dec1068" providerId="LiveId" clId="{2F044C57-F895-49C2-849D-C773AD8E9E57}" dt="2020-08-18T18:24:13.291" v="1203" actId="123"/>
          <ac:spMkLst>
            <pc:docMk/>
            <pc:sldMk cId="2711617518" sldId="739"/>
            <ac:spMk id="6" creationId="{524B6456-681F-2F44-A01A-AD3514E81BD2}"/>
          </ac:spMkLst>
        </pc:spChg>
        <pc:spChg chg="mod">
          <ac:chgData name="Abbas Lotia" userId="ad9ba4c96dec1068" providerId="LiveId" clId="{2F044C57-F895-49C2-849D-C773AD8E9E57}" dt="2020-08-18T18:24:16.568" v="1214" actId="20577"/>
          <ac:spMkLst>
            <pc:docMk/>
            <pc:sldMk cId="2711617518" sldId="739"/>
            <ac:spMk id="15" creationId="{00000000-0000-0000-0000-000000000000}"/>
          </ac:spMkLst>
        </pc:spChg>
      </pc:sldChg>
      <pc:sldChg chg="modSp add mod">
        <pc:chgData name="Abbas Lotia" userId="ad9ba4c96dec1068" providerId="LiveId" clId="{2F044C57-F895-49C2-849D-C773AD8E9E57}" dt="2020-08-18T18:29:27.210" v="1731" actId="20577"/>
        <pc:sldMkLst>
          <pc:docMk/>
          <pc:sldMk cId="1308697627" sldId="740"/>
        </pc:sldMkLst>
        <pc:spChg chg="mod">
          <ac:chgData name="Abbas Lotia" userId="ad9ba4c96dec1068" providerId="LiveId" clId="{2F044C57-F895-49C2-849D-C773AD8E9E57}" dt="2020-08-18T18:28:03.815" v="1529" actId="1076"/>
          <ac:spMkLst>
            <pc:docMk/>
            <pc:sldMk cId="1308697627" sldId="740"/>
            <ac:spMk id="5" creationId="{7FA81925-418B-D44C-9255-2AEBBFBC0ADA}"/>
          </ac:spMkLst>
        </pc:spChg>
        <pc:spChg chg="mod">
          <ac:chgData name="Abbas Lotia" userId="ad9ba4c96dec1068" providerId="LiveId" clId="{2F044C57-F895-49C2-849D-C773AD8E9E57}" dt="2020-08-18T18:29:27.210" v="1731" actId="20577"/>
          <ac:spMkLst>
            <pc:docMk/>
            <pc:sldMk cId="1308697627" sldId="740"/>
            <ac:spMk id="6" creationId="{524B6456-681F-2F44-A01A-AD3514E81BD2}"/>
          </ac:spMkLst>
        </pc:spChg>
        <pc:spChg chg="mod">
          <ac:chgData name="Abbas Lotia" userId="ad9ba4c96dec1068" providerId="LiveId" clId="{2F044C57-F895-49C2-849D-C773AD8E9E57}" dt="2020-08-18T18:24:22.187" v="1219" actId="20577"/>
          <ac:spMkLst>
            <pc:docMk/>
            <pc:sldMk cId="1308697627" sldId="740"/>
            <ac:spMk id="15" creationId="{00000000-0000-0000-0000-000000000000}"/>
          </ac:spMkLst>
        </pc:spChg>
      </pc:sldChg>
      <pc:sldChg chg="modSp add mod">
        <pc:chgData name="Abbas Lotia" userId="ad9ba4c96dec1068" providerId="LiveId" clId="{2F044C57-F895-49C2-849D-C773AD8E9E57}" dt="2020-08-18T18:33:38.839" v="1995" actId="123"/>
        <pc:sldMkLst>
          <pc:docMk/>
          <pc:sldMk cId="3840397171" sldId="741"/>
        </pc:sldMkLst>
        <pc:spChg chg="mod">
          <ac:chgData name="Abbas Lotia" userId="ad9ba4c96dec1068" providerId="LiveId" clId="{2F044C57-F895-49C2-849D-C773AD8E9E57}" dt="2020-08-18T18:32:42.113" v="1840"/>
          <ac:spMkLst>
            <pc:docMk/>
            <pc:sldMk cId="3840397171" sldId="741"/>
            <ac:spMk id="5" creationId="{7FA81925-418B-D44C-9255-2AEBBFBC0ADA}"/>
          </ac:spMkLst>
        </pc:spChg>
        <pc:spChg chg="mod">
          <ac:chgData name="Abbas Lotia" userId="ad9ba4c96dec1068" providerId="LiveId" clId="{2F044C57-F895-49C2-849D-C773AD8E9E57}" dt="2020-08-18T18:33:38.839" v="1995" actId="123"/>
          <ac:spMkLst>
            <pc:docMk/>
            <pc:sldMk cId="3840397171" sldId="741"/>
            <ac:spMk id="6" creationId="{524B6456-681F-2F44-A01A-AD3514E81BD2}"/>
          </ac:spMkLst>
        </pc:spChg>
        <pc:spChg chg="mod">
          <ac:chgData name="Abbas Lotia" userId="ad9ba4c96dec1068" providerId="LiveId" clId="{2F044C57-F895-49C2-849D-C773AD8E9E57}" dt="2020-08-18T18:30:30.342" v="1821" actId="20577"/>
          <ac:spMkLst>
            <pc:docMk/>
            <pc:sldMk cId="3840397171" sldId="741"/>
            <ac:spMk id="15" creationId="{00000000-0000-0000-0000-000000000000}"/>
          </ac:spMkLst>
        </pc:spChg>
      </pc:sldChg>
      <pc:sldChg chg="addSp delSp modSp add mod">
        <pc:chgData name="Abbas Lotia" userId="ad9ba4c96dec1068" providerId="LiveId" clId="{2F044C57-F895-49C2-849D-C773AD8E9E57}" dt="2020-08-18T19:32:42.579" v="2480" actId="255"/>
        <pc:sldMkLst>
          <pc:docMk/>
          <pc:sldMk cId="4172853933" sldId="742"/>
        </pc:sldMkLst>
        <pc:spChg chg="mod">
          <ac:chgData name="Abbas Lotia" userId="ad9ba4c96dec1068" providerId="LiveId" clId="{2F044C57-F895-49C2-849D-C773AD8E9E57}" dt="2020-08-18T19:32:38.314" v="2479" actId="255"/>
          <ac:spMkLst>
            <pc:docMk/>
            <pc:sldMk cId="4172853933" sldId="742"/>
            <ac:spMk id="5" creationId="{7FA81925-418B-D44C-9255-2AEBBFBC0ADA}"/>
          </ac:spMkLst>
        </pc:spChg>
        <pc:spChg chg="del mod">
          <ac:chgData name="Abbas Lotia" userId="ad9ba4c96dec1068" providerId="LiveId" clId="{2F044C57-F895-49C2-849D-C773AD8E9E57}" dt="2020-08-18T19:25:06.884" v="2337" actId="478"/>
          <ac:spMkLst>
            <pc:docMk/>
            <pc:sldMk cId="4172853933" sldId="742"/>
            <ac:spMk id="6" creationId="{524B6456-681F-2F44-A01A-AD3514E81BD2}"/>
          </ac:spMkLst>
        </pc:spChg>
        <pc:spChg chg="add mod">
          <ac:chgData name="Abbas Lotia" userId="ad9ba4c96dec1068" providerId="LiveId" clId="{2F044C57-F895-49C2-849D-C773AD8E9E57}" dt="2020-08-18T19:32:42.579" v="2480" actId="255"/>
          <ac:spMkLst>
            <pc:docMk/>
            <pc:sldMk cId="4172853933" sldId="742"/>
            <ac:spMk id="7" creationId="{E27563AD-AC2D-41B2-AAA0-814C129791D0}"/>
          </ac:spMkLst>
        </pc:spChg>
        <pc:spChg chg="mod">
          <ac:chgData name="Abbas Lotia" userId="ad9ba4c96dec1068" providerId="LiveId" clId="{2F044C57-F895-49C2-849D-C773AD8E9E57}" dt="2020-08-18T18:33:46.635" v="1996"/>
          <ac:spMkLst>
            <pc:docMk/>
            <pc:sldMk cId="4172853933" sldId="742"/>
            <ac:spMk id="15" creationId="{00000000-0000-0000-0000-000000000000}"/>
          </ac:spMkLst>
        </pc:spChg>
      </pc:sldChg>
      <pc:sldChg chg="new del">
        <pc:chgData name="Abbas Lotia" userId="ad9ba4c96dec1068" providerId="LiveId" clId="{2F044C57-F895-49C2-849D-C773AD8E9E57}" dt="2020-08-18T19:37:20.929" v="2572" actId="47"/>
        <pc:sldMkLst>
          <pc:docMk/>
          <pc:sldMk cId="3822249719" sldId="743"/>
        </pc:sldMkLst>
      </pc:sldChg>
      <pc:sldChg chg="addSp modSp add mod modNotes">
        <pc:chgData name="Abbas Lotia" userId="ad9ba4c96dec1068" providerId="LiveId" clId="{2F044C57-F895-49C2-849D-C773AD8E9E57}" dt="2020-08-18T19:38:58.484" v="2607" actId="1076"/>
        <pc:sldMkLst>
          <pc:docMk/>
          <pc:sldMk cId="2045301524" sldId="795"/>
        </pc:sldMkLst>
        <pc:spChg chg="add mod">
          <ac:chgData name="Abbas Lotia" userId="ad9ba4c96dec1068" providerId="LiveId" clId="{2F044C57-F895-49C2-849D-C773AD8E9E57}" dt="2020-08-18T19:38:00.975" v="2577" actId="14100"/>
          <ac:spMkLst>
            <pc:docMk/>
            <pc:sldMk cId="2045301524" sldId="795"/>
            <ac:spMk id="10" creationId="{614666A2-5134-4F46-BB19-C88A0BCB76F3}"/>
          </ac:spMkLst>
        </pc:spChg>
        <pc:spChg chg="add mod">
          <ac:chgData name="Abbas Lotia" userId="ad9ba4c96dec1068" providerId="LiveId" clId="{2F044C57-F895-49C2-849D-C773AD8E9E57}" dt="2020-08-18T19:37:28.585" v="2573"/>
          <ac:spMkLst>
            <pc:docMk/>
            <pc:sldMk cId="2045301524" sldId="795"/>
            <ac:spMk id="11" creationId="{D270E6E6-A37B-4B57-8F39-18B72A94CAF5}"/>
          </ac:spMkLst>
        </pc:spChg>
        <pc:spChg chg="add mod">
          <ac:chgData name="Abbas Lotia" userId="ad9ba4c96dec1068" providerId="LiveId" clId="{2F044C57-F895-49C2-849D-C773AD8E9E57}" dt="2020-08-18T19:38:00.975" v="2577" actId="14100"/>
          <ac:spMkLst>
            <pc:docMk/>
            <pc:sldMk cId="2045301524" sldId="795"/>
            <ac:spMk id="12" creationId="{AE75FAF7-F884-4A6A-AD25-54DCCDD7D781}"/>
          </ac:spMkLst>
        </pc:spChg>
        <pc:spChg chg="add mod">
          <ac:chgData name="Abbas Lotia" userId="ad9ba4c96dec1068" providerId="LiveId" clId="{2F044C57-F895-49C2-849D-C773AD8E9E57}" dt="2020-08-18T19:37:28.585" v="2573"/>
          <ac:spMkLst>
            <pc:docMk/>
            <pc:sldMk cId="2045301524" sldId="795"/>
            <ac:spMk id="13" creationId="{17C8DB07-51AB-41F1-84EB-D6D7B6E86CBA}"/>
          </ac:spMkLst>
        </pc:spChg>
        <pc:spChg chg="add mod">
          <ac:chgData name="Abbas Lotia" userId="ad9ba4c96dec1068" providerId="LiveId" clId="{2F044C57-F895-49C2-849D-C773AD8E9E57}" dt="2020-08-18T19:37:28.585" v="2573"/>
          <ac:spMkLst>
            <pc:docMk/>
            <pc:sldMk cId="2045301524" sldId="795"/>
            <ac:spMk id="14" creationId="{9A6D6990-4F92-4414-93FD-98AFAC53A45A}"/>
          </ac:spMkLst>
        </pc:spChg>
        <pc:spChg chg="add mod">
          <ac:chgData name="Abbas Lotia" userId="ad9ba4c96dec1068" providerId="LiveId" clId="{2F044C57-F895-49C2-849D-C773AD8E9E57}" dt="2020-08-18T19:37:28.585" v="2573"/>
          <ac:spMkLst>
            <pc:docMk/>
            <pc:sldMk cId="2045301524" sldId="795"/>
            <ac:spMk id="15" creationId="{04DFF0A4-0EB6-416E-BBBA-6E5B2476C6B7}"/>
          </ac:spMkLst>
        </pc:spChg>
        <pc:spChg chg="add mod">
          <ac:chgData name="Abbas Lotia" userId="ad9ba4c96dec1068" providerId="LiveId" clId="{2F044C57-F895-49C2-849D-C773AD8E9E57}" dt="2020-08-18T19:38:00.975" v="2577" actId="14100"/>
          <ac:spMkLst>
            <pc:docMk/>
            <pc:sldMk cId="2045301524" sldId="795"/>
            <ac:spMk id="17" creationId="{DB1007E9-553A-49C7-AF54-BED71438F96A}"/>
          </ac:spMkLst>
        </pc:spChg>
        <pc:spChg chg="mod">
          <ac:chgData name="Abbas Lotia" userId="ad9ba4c96dec1068" providerId="LiveId" clId="{2F044C57-F895-49C2-849D-C773AD8E9E57}" dt="2020-08-18T19:38:06.840" v="2579" actId="20577"/>
          <ac:spMkLst>
            <pc:docMk/>
            <pc:sldMk cId="2045301524" sldId="795"/>
            <ac:spMk id="19" creationId="{00000000-0000-0000-0000-000000000000}"/>
          </ac:spMkLst>
        </pc:spChg>
        <pc:spChg chg="mod">
          <ac:chgData name="Abbas Lotia" userId="ad9ba4c96dec1068" providerId="LiveId" clId="{2F044C57-F895-49C2-849D-C773AD8E9E57}" dt="2020-08-18T19:38:58.484" v="2607" actId="1076"/>
          <ac:spMkLst>
            <pc:docMk/>
            <pc:sldMk cId="2045301524" sldId="795"/>
            <ac:spMk id="21" creationId="{00000000-0000-0000-0000-000000000000}"/>
          </ac:spMkLst>
        </pc:spChg>
        <pc:picChg chg="add mod">
          <ac:chgData name="Abbas Lotia" userId="ad9ba4c96dec1068" providerId="LiveId" clId="{2F044C57-F895-49C2-849D-C773AD8E9E57}" dt="2020-08-18T19:37:28.585" v="2573"/>
          <ac:picMkLst>
            <pc:docMk/>
            <pc:sldMk cId="2045301524" sldId="795"/>
            <ac:picMk id="16" creationId="{2FA2513C-030D-407A-9864-541AEBF874E7}"/>
          </ac:picMkLst>
        </pc:picChg>
        <pc:cxnChg chg="mod">
          <ac:chgData name="Abbas Lotia" userId="ad9ba4c96dec1068" providerId="LiveId" clId="{2F044C57-F895-49C2-849D-C773AD8E9E57}" dt="2020-08-18T19:38:06.840" v="2579" actId="20577"/>
          <ac:cxnSpMkLst>
            <pc:docMk/>
            <pc:sldMk cId="2045301524" sldId="795"/>
            <ac:cxnSpMk id="25" creationId="{00000000-0000-0000-0000-000000000000}"/>
          </ac:cxnSpMkLst>
        </pc:cxnChg>
      </pc:sldChg>
      <pc:sldChg chg="add del modNotes">
        <pc:chgData name="Abbas Lotia" userId="ad9ba4c96dec1068" providerId="LiveId" clId="{2F044C57-F895-49C2-849D-C773AD8E9E57}" dt="2020-08-18T19:39:03.473" v="2611" actId="47"/>
        <pc:sldMkLst>
          <pc:docMk/>
          <pc:sldMk cId="4106418890" sldId="796"/>
        </pc:sldMkLst>
      </pc:sldChg>
      <pc:sldChg chg="add del modNotes">
        <pc:chgData name="Abbas Lotia" userId="ad9ba4c96dec1068" providerId="LiveId" clId="{2F044C57-F895-49C2-849D-C773AD8E9E57}" dt="2020-08-18T19:39:03.951" v="2612" actId="47"/>
        <pc:sldMkLst>
          <pc:docMk/>
          <pc:sldMk cId="1586175021" sldId="797"/>
        </pc:sldMkLst>
      </pc:sldChg>
      <pc:sldChg chg="add del modNotes">
        <pc:chgData name="Abbas Lotia" userId="ad9ba4c96dec1068" providerId="LiveId" clId="{2F044C57-F895-49C2-849D-C773AD8E9E57}" dt="2020-08-18T19:39:04.330" v="2613" actId="47"/>
        <pc:sldMkLst>
          <pc:docMk/>
          <pc:sldMk cId="874120574" sldId="798"/>
        </pc:sldMkLst>
      </pc:sldChg>
      <pc:sldChg chg="modSp add">
        <pc:chgData name="Abbas Lotia" userId="ad9ba4c96dec1068" providerId="LiveId" clId="{2F044C57-F895-49C2-849D-C773AD8E9E57}" dt="2020-08-18T19:39:20.461" v="2617" actId="207"/>
        <pc:sldMkLst>
          <pc:docMk/>
          <pc:sldMk cId="3236248138" sldId="799"/>
        </pc:sldMkLst>
        <pc:spChg chg="mod">
          <ac:chgData name="Abbas Lotia" userId="ad9ba4c96dec1068" providerId="LiveId" clId="{2F044C57-F895-49C2-849D-C773AD8E9E57}" dt="2020-08-18T19:39:20.461" v="2617" actId="207"/>
          <ac:spMkLst>
            <pc:docMk/>
            <pc:sldMk cId="3236248138" sldId="799"/>
            <ac:spMk id="19" creationId="{00000000-0000-0000-0000-000000000000}"/>
          </ac:spMkLst>
        </pc:spChg>
        <pc:cxnChg chg="mod">
          <ac:chgData name="Abbas Lotia" userId="ad9ba4c96dec1068" providerId="LiveId" clId="{2F044C57-F895-49C2-849D-C773AD8E9E57}" dt="2020-08-18T19:39:14.143" v="2616" actId="20577"/>
          <ac:cxnSpMkLst>
            <pc:docMk/>
            <pc:sldMk cId="3236248138" sldId="799"/>
            <ac:cxnSpMk id="25" creationId="{00000000-0000-0000-0000-000000000000}"/>
          </ac:cxnSpMkLst>
        </pc:cxnChg>
      </pc:sldChg>
      <pc:sldChg chg="modSp add">
        <pc:chgData name="Abbas Lotia" userId="ad9ba4c96dec1068" providerId="LiveId" clId="{2F044C57-F895-49C2-849D-C773AD8E9E57}" dt="2020-08-18T19:39:39.843" v="2620" actId="207"/>
        <pc:sldMkLst>
          <pc:docMk/>
          <pc:sldMk cId="864593882" sldId="800"/>
        </pc:sldMkLst>
        <pc:spChg chg="mod">
          <ac:chgData name="Abbas Lotia" userId="ad9ba4c96dec1068" providerId="LiveId" clId="{2F044C57-F895-49C2-849D-C773AD8E9E57}" dt="2020-08-18T19:39:39.843" v="2620" actId="207"/>
          <ac:spMkLst>
            <pc:docMk/>
            <pc:sldMk cId="864593882" sldId="800"/>
            <ac:spMk id="20" creationId="{00000000-0000-0000-0000-000000000000}"/>
          </ac:spMkLst>
        </pc:spChg>
      </pc:sldChg>
      <pc:sldChg chg="modSp add">
        <pc:chgData name="Abbas Lotia" userId="ad9ba4c96dec1068" providerId="LiveId" clId="{2F044C57-F895-49C2-849D-C773AD8E9E57}" dt="2020-08-18T19:39:35.095" v="2619" actId="207"/>
        <pc:sldMkLst>
          <pc:docMk/>
          <pc:sldMk cId="2745183457" sldId="801"/>
        </pc:sldMkLst>
        <pc:spChg chg="mod">
          <ac:chgData name="Abbas Lotia" userId="ad9ba4c96dec1068" providerId="LiveId" clId="{2F044C57-F895-49C2-849D-C773AD8E9E57}" dt="2020-08-18T19:39:35.095" v="2619" actId="207"/>
          <ac:spMkLst>
            <pc:docMk/>
            <pc:sldMk cId="2745183457" sldId="801"/>
            <ac:spMk id="21" creationId="{00000000-0000-0000-0000-000000000000}"/>
          </ac:spMkLst>
        </pc:spChg>
      </pc:sldChg>
      <pc:sldChg chg="modSp add mod">
        <pc:chgData name="Abbas Lotia" userId="ad9ba4c96dec1068" providerId="LiveId" clId="{2F044C57-F895-49C2-849D-C773AD8E9E57}" dt="2020-08-18T19:41:53.287" v="2646" actId="20577"/>
        <pc:sldMkLst>
          <pc:docMk/>
          <pc:sldMk cId="2737397162" sldId="802"/>
        </pc:sldMkLst>
        <pc:spChg chg="mod">
          <ac:chgData name="Abbas Lotia" userId="ad9ba4c96dec1068" providerId="LiveId" clId="{2F044C57-F895-49C2-849D-C773AD8E9E57}" dt="2020-08-18T19:41:53.287" v="2646" actId="20577"/>
          <ac:spMkLst>
            <pc:docMk/>
            <pc:sldMk cId="2737397162" sldId="802"/>
            <ac:spMk id="6" creationId="{00000000-0000-0000-0000-000000000000}"/>
          </ac:spMkLst>
        </pc:spChg>
        <pc:spChg chg="mod">
          <ac:chgData name="Abbas Lotia" userId="ad9ba4c96dec1068" providerId="LiveId" clId="{2F044C57-F895-49C2-849D-C773AD8E9E57}" dt="2020-08-18T19:41:27.367" v="2630" actId="20577"/>
          <ac:spMkLst>
            <pc:docMk/>
            <pc:sldMk cId="2737397162" sldId="802"/>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Кое од наведените не спаѓа под дефиницијата „давател на услуги“</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a:t>
          </a:r>
          <a:r>
            <a:rPr lang="en-US" b="1" dirty="0" err="1">
              <a:solidFill>
                <a:schemeClr val="tx1"/>
              </a:solidFill>
            </a:rPr>
            <a:t>TikTok</a:t>
          </a:r>
          <a:endParaRPr lang="en-US" b="1"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chemeClr val="tx1"/>
              </a:solidFill>
            </a:rPr>
            <a:t>в</a:t>
          </a:r>
          <a:r>
            <a:rPr lang="en-US" b="1" dirty="0">
              <a:solidFill>
                <a:schemeClr val="tx1"/>
              </a:solidFill>
            </a:rPr>
            <a:t>) YouTube </a:t>
          </a:r>
          <a:r>
            <a:rPr lang="mk-MK" b="1" dirty="0">
              <a:solidFill>
                <a:schemeClr val="tx1"/>
              </a:solidFill>
            </a:rPr>
            <a:t>каналот на Советот на Европа</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 </a:t>
          </a:r>
          <a:r>
            <a:rPr lang="en-US" b="1" dirty="0">
              <a:solidFill>
                <a:schemeClr val="tx1"/>
              </a:solidFill>
            </a:rPr>
            <a:t>WhatsApp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Dropbox</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t>Што од наведеното не би претставувало детска порнографија според Конвенцијата од Будимпешта?</a:t>
          </a:r>
          <a:endParaRPr lang="en-US" sz="3200" b="1" dirty="0"/>
        </a:p>
      </dgm:t>
    </dgm:pt>
    <dgm:pt modelId="{B1168E5A-BE86-1A40-8851-D878ACC39274}" type="parTrans" cxnId="{D2DD020B-3DFC-B348-B676-6EC163FF5FEB}">
      <dgm:prSet/>
      <dgm:spPr/>
      <dgm:t>
        <a:bodyPr/>
        <a:lstStyle/>
        <a:p>
          <a:endParaRPr lang="en-US" sz="1600"/>
        </a:p>
      </dgm:t>
    </dgm:pt>
    <dgm:pt modelId="{8978AB35-F5FB-FF43-BA08-4C259A445311}" type="sibTrans" cxnId="{D2DD020B-3DFC-B348-B676-6EC163FF5FEB}">
      <dgm:prSet/>
      <dgm:spPr/>
      <dgm:t>
        <a:bodyPr/>
        <a:lstStyle/>
        <a:p>
          <a:endParaRPr lang="en-US" sz="1600"/>
        </a:p>
      </dgm:t>
    </dgm:pt>
    <dgm:pt modelId="{7029F5E8-D056-AE49-BD66-3C193010DDE8}">
      <dgm:prSet phldrT="[Text]" custT="1"/>
      <dgm:spPr/>
      <dgm:t>
        <a:bodyPr/>
        <a:lstStyle/>
        <a:p>
          <a:pPr algn="just"/>
          <a:r>
            <a:rPr lang="mk-MK" sz="2000" b="1" dirty="0">
              <a:solidFill>
                <a:schemeClr val="tx1"/>
              </a:solidFill>
            </a:rPr>
            <a:t>а</a:t>
          </a:r>
          <a:r>
            <a:rPr lang="en-US" sz="2000" b="1" dirty="0">
              <a:solidFill>
                <a:schemeClr val="tx1"/>
              </a:solidFill>
            </a:rPr>
            <a:t>) </a:t>
          </a:r>
          <a:r>
            <a:rPr lang="mk-MK" sz="2000" b="1" dirty="0">
              <a:solidFill>
                <a:schemeClr val="tx1"/>
              </a:solidFill>
            </a:rPr>
            <a:t>Видео од малолетници кои се во очигледна сексуална положба</a:t>
          </a:r>
          <a:endParaRPr lang="en-US" sz="2000" b="1" dirty="0">
            <a:solidFill>
              <a:schemeClr val="tx1"/>
            </a:solidFill>
          </a:endParaRPr>
        </a:p>
      </dgm:t>
    </dgm:pt>
    <dgm:pt modelId="{ACE97453-93D9-C642-95ED-D55F9984F778}" type="parTrans" cxnId="{99EB5834-3593-6644-A836-6C8D5595A820}">
      <dgm:prSet/>
      <dgm:spPr/>
      <dgm:t>
        <a:bodyPr/>
        <a:lstStyle/>
        <a:p>
          <a:endParaRPr lang="en-US" sz="1600"/>
        </a:p>
      </dgm:t>
    </dgm:pt>
    <dgm:pt modelId="{3346CD8C-3206-F84A-BEA2-B5492B6B7347}" type="sibTrans" cxnId="{99EB5834-3593-6644-A836-6C8D5595A820}">
      <dgm:prSet/>
      <dgm:spPr/>
      <dgm:t>
        <a:bodyPr/>
        <a:lstStyle/>
        <a:p>
          <a:endParaRPr lang="en-US" sz="1600"/>
        </a:p>
      </dgm:t>
    </dgm:pt>
    <dgm:pt modelId="{412DA8CB-B9E5-F44F-9FDD-EF35DF68306D}">
      <dgm:prSet phldrT="[Text]" custT="1"/>
      <dgm:spPr/>
      <dgm:t>
        <a:bodyPr/>
        <a:lstStyle/>
        <a:p>
          <a:pPr algn="just"/>
          <a:r>
            <a:rPr lang="mk-MK" sz="2000" b="1" dirty="0"/>
            <a:t>б</a:t>
          </a:r>
          <a:r>
            <a:rPr lang="en-US" sz="2000" b="1" dirty="0"/>
            <a:t>) </a:t>
          </a:r>
          <a:r>
            <a:rPr lang="mk-MK" sz="2000" b="1" dirty="0"/>
            <a:t>Видео кое содржи компјутерска симулација на детска порнографија</a:t>
          </a:r>
          <a:endParaRPr lang="en-US" sz="2000" b="1" dirty="0"/>
        </a:p>
      </dgm:t>
    </dgm:pt>
    <dgm:pt modelId="{7E8B7982-18DC-F246-BFD4-7B9D4C9DB2CA}" type="parTrans" cxnId="{AFD2487F-444F-4C44-A623-9AAFEB90AC49}">
      <dgm:prSet/>
      <dgm:spPr/>
      <dgm:t>
        <a:bodyPr/>
        <a:lstStyle/>
        <a:p>
          <a:endParaRPr lang="en-US" sz="1600"/>
        </a:p>
      </dgm:t>
    </dgm:pt>
    <dgm:pt modelId="{960A4A2E-B23E-7544-9A93-1312898E2DC4}" type="sibTrans" cxnId="{AFD2487F-444F-4C44-A623-9AAFEB90AC49}">
      <dgm:prSet/>
      <dgm:spPr/>
      <dgm:t>
        <a:bodyPr/>
        <a:lstStyle/>
        <a:p>
          <a:endParaRPr lang="en-US" sz="1600"/>
        </a:p>
      </dgm:t>
    </dgm:pt>
    <dgm:pt modelId="{D907F82D-4934-4260-A319-D0C1005DB73A}">
      <dgm:prSet phldrT="[Text]" custT="1"/>
      <dgm:spPr/>
      <dgm:t>
        <a:bodyPr/>
        <a:lstStyle/>
        <a:p>
          <a:pPr algn="just"/>
          <a:r>
            <a:rPr lang="mk-MK" sz="2000" b="1" dirty="0"/>
            <a:t>в</a:t>
          </a:r>
          <a:r>
            <a:rPr lang="en-US" sz="2000" b="1" dirty="0"/>
            <a:t>) </a:t>
          </a:r>
          <a:r>
            <a:rPr lang="mk-MK" sz="2000" b="1" dirty="0"/>
            <a:t>Аудио клип од малолетници кои се во очигледна сексуална положба</a:t>
          </a:r>
          <a:endParaRPr lang="en-US" sz="2000" b="1" dirty="0"/>
        </a:p>
      </dgm:t>
    </dgm:pt>
    <dgm:pt modelId="{6643C99F-6929-4115-B10C-449964C298DB}" type="parTrans" cxnId="{5441ACF7-001D-47E8-BE90-D77A819FBE03}">
      <dgm:prSet/>
      <dgm:spPr/>
      <dgm:t>
        <a:bodyPr/>
        <a:lstStyle/>
        <a:p>
          <a:endParaRPr lang="en-PK" sz="1600"/>
        </a:p>
      </dgm:t>
    </dgm:pt>
    <dgm:pt modelId="{9EB8D1B3-16DB-4A75-A7E2-3B79ADD997CE}" type="sibTrans" cxnId="{5441ACF7-001D-47E8-BE90-D77A819FBE03}">
      <dgm:prSet/>
      <dgm:spPr/>
      <dgm:t>
        <a:bodyPr/>
        <a:lstStyle/>
        <a:p>
          <a:endParaRPr lang="en-PK" sz="1600"/>
        </a:p>
      </dgm:t>
    </dgm:pt>
    <dgm:pt modelId="{9EFF4F62-79ED-4EA0-85C1-51F88755C8EE}">
      <dgm:prSet phldrT="[Text]" custT="1"/>
      <dgm:spPr/>
      <dgm:t>
        <a:bodyPr/>
        <a:lstStyle/>
        <a:p>
          <a:pPr algn="just"/>
          <a:r>
            <a:rPr lang="mk-MK" sz="2000" b="1" dirty="0"/>
            <a:t>г</a:t>
          </a:r>
          <a:r>
            <a:rPr lang="en-US" sz="2000" b="1" dirty="0"/>
            <a:t>) </a:t>
          </a:r>
          <a:r>
            <a:rPr lang="mk-MK" sz="2000" b="1" dirty="0"/>
            <a:t>Видео во кое лица кои изгледаат како малолетници и кои се во очигледна сексуална положба</a:t>
          </a:r>
          <a:endParaRPr lang="en-US" sz="2000" b="1" dirty="0"/>
        </a:p>
      </dgm:t>
    </dgm:pt>
    <dgm:pt modelId="{8EAFCDE7-4869-4D95-9359-6DA608AB28F0}" type="parTrans" cxnId="{40F08CBE-C0FF-49E9-A14D-59F0F70F60CC}">
      <dgm:prSet/>
      <dgm:spPr/>
      <dgm:t>
        <a:bodyPr/>
        <a:lstStyle/>
        <a:p>
          <a:endParaRPr lang="en-PK" sz="1600"/>
        </a:p>
      </dgm:t>
    </dgm:pt>
    <dgm:pt modelId="{D3274077-7919-4B64-B4D8-786A32E9EF73}" type="sibTrans" cxnId="{40F08CBE-C0FF-49E9-A14D-59F0F70F60CC}">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Главниот извршен директор на една компанија извршил компјутерска измама користејќи компјутер на компанијата. Сите приходи од делото одат на неговата лична банкарска сметка. Компанијата може да одговара за неговите постапки.</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Главниот извршен директор на една компанија извршил компјутерска измама користејќи компјутер на компанијата. Сите приходи од делото одат на неговата лична банкарска сметка. Компанијата може да одговара за неговите постапки.</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Одредбите за процесно право во Поглавје </a:t>
          </a:r>
          <a:r>
            <a:rPr lang="en-US" sz="3400" b="1" dirty="0">
              <a:solidFill>
                <a:schemeClr val="tx1"/>
              </a:solidFill>
            </a:rPr>
            <a:t>II</a:t>
          </a:r>
          <a:r>
            <a:rPr lang="mk-MK" sz="3400" b="1" dirty="0">
              <a:solidFill>
                <a:schemeClr val="tx1"/>
              </a:solidFill>
            </a:rPr>
            <a:t>, Оддел 2 од Конвенцијата од Будимпешта можат да се користат само во врска со кривични дела утврдени во согласност со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Одредбите за процесно право во Поглавје </a:t>
          </a:r>
          <a:r>
            <a:rPr lang="en-US" sz="3400" b="1" dirty="0">
              <a:solidFill>
                <a:schemeClr val="tx1"/>
              </a:solidFill>
            </a:rPr>
            <a:t>II</a:t>
          </a:r>
          <a:r>
            <a:rPr lang="mk-MK" sz="3400" b="1" dirty="0">
              <a:solidFill>
                <a:schemeClr val="tx1"/>
              </a:solidFill>
            </a:rPr>
            <a:t>, Оддел 2 од Конвенцијата од Будимпешта можат да се користат само во врска со кривични дела утврдени во согласност со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mk-MK" sz="1400" b="1" dirty="0"/>
            <a:t>Налог за генерирање информации</a:t>
          </a:r>
          <a:endParaRPr lang="en-PK" sz="1400" b="1" dirty="0"/>
        </a:p>
      </dgm:t>
    </dgm:pt>
    <dgm:pt modelId="{51386EDD-AA3A-43A6-AA95-73FB04EC42C9}" type="parTrans" cxnId="{2A864DDA-62EE-4187-9CA8-EC46C89A8E3B}">
      <dgm:prSet/>
      <dgm:spPr/>
      <dgm:t>
        <a:bodyPr/>
        <a:lstStyle/>
        <a:p>
          <a:endParaRPr lang="en-PK"/>
        </a:p>
      </dgm:t>
    </dgm:pt>
    <dgm:pt modelId="{94972244-6440-4472-B4CD-01DE0741D639}" type="sibTrans" cxnId="{2A864DDA-62EE-4187-9CA8-EC46C89A8E3B}">
      <dgm:prSet/>
      <dgm:spPr/>
      <dgm:t>
        <a:bodyPr/>
        <a:lstStyle/>
        <a:p>
          <a:endParaRPr lang="en-PK"/>
        </a:p>
      </dgm:t>
    </dgm:pt>
    <dgm:pt modelId="{C6240533-08D9-4608-8B00-A4C7D3FCB475}">
      <dgm:prSet phldrT="[Text]" custT="1"/>
      <dgm:spPr/>
      <dgm:t>
        <a:bodyPr/>
        <a:lstStyle/>
        <a:p>
          <a:r>
            <a:rPr lang="mk-MK" sz="1200" b="1" dirty="0"/>
            <a:t>Делумно откривање на податочен сообраќај</a:t>
          </a:r>
          <a:endParaRPr lang="en-PK" sz="1200" b="1" dirty="0"/>
        </a:p>
      </dgm:t>
    </dgm:pt>
    <dgm:pt modelId="{8487AB02-FCED-4BD2-A66F-7F04C18AE8EF}" type="sibTrans" cxnId="{7CCE4CD3-B2C1-4AAC-AA41-AE23E1135E33}">
      <dgm:prSet/>
      <dgm:spPr/>
      <dgm:t>
        <a:bodyPr/>
        <a:lstStyle/>
        <a:p>
          <a:endParaRPr lang="en-PK"/>
        </a:p>
      </dgm:t>
    </dgm:pt>
    <dgm:pt modelId="{D941B2FE-C827-4B8F-9E1E-4B37347B8A22}" type="parTrans" cxnId="{7CCE4CD3-B2C1-4AAC-AA41-AE23E1135E33}">
      <dgm:prSet/>
      <dgm:spPr/>
      <dgm:t>
        <a:bodyPr/>
        <a:lstStyle/>
        <a:p>
          <a:endParaRPr lang="en-PK"/>
        </a:p>
      </dgm:t>
    </dgm:pt>
    <dgm:pt modelId="{B5C9E112-70BE-4142-B1EC-080F116C25B7}">
      <dgm:prSet phldrT="[Text]" custT="1"/>
      <dgm:spPr/>
      <dgm:t>
        <a:bodyPr anchor="t" anchorCtr="0"/>
        <a:lstStyle/>
        <a:p>
          <a:r>
            <a:rPr lang="mk-MK" sz="1200" b="1" dirty="0"/>
            <a:t>Експедитивно зачувување</a:t>
          </a:r>
          <a:endParaRPr lang="en-PK" sz="1200" b="1" dirty="0"/>
        </a:p>
      </dgm:t>
    </dgm:pt>
    <dgm:pt modelId="{3377ABEE-F251-4596-8DB8-11B3D718B7D4}" type="sibTrans" cxnId="{78E78CAD-2DB6-4DAC-8F86-0AAC09B361AD}">
      <dgm:prSet/>
      <dgm:spPr/>
      <dgm:t>
        <a:bodyPr/>
        <a:lstStyle/>
        <a:p>
          <a:endParaRPr lang="en-PK"/>
        </a:p>
      </dgm:t>
    </dgm:pt>
    <dgm:pt modelId="{BB95637E-03DC-4AEC-87F9-4686BA9783A2}" type="parTrans" cxnId="{78E78CAD-2DB6-4DAC-8F86-0AAC09B361AD}">
      <dgm:prSet/>
      <dgm:spPr/>
      <dgm:t>
        <a:bodyPr/>
        <a:lstStyle/>
        <a:p>
          <a:endParaRPr lang="en-PK"/>
        </a:p>
      </dgm:t>
    </dgm:pt>
    <dgm:pt modelId="{189F11AD-C336-4E0D-ABF0-2444B2A1E37F}">
      <dgm:prSet phldrT="[Text]" custT="1"/>
      <dgm:spPr/>
      <dgm:t>
        <a:bodyPr/>
        <a:lstStyle/>
        <a:p>
          <a:r>
            <a:rPr lang="mk-MK" sz="1400" b="1" dirty="0"/>
            <a:t>Претрес и запленување</a:t>
          </a:r>
          <a:endParaRPr lang="en-PK" sz="1400" b="1" dirty="0"/>
        </a:p>
      </dgm:t>
    </dgm:pt>
    <dgm:pt modelId="{080213BC-5289-4819-B92E-5772E3036040}" type="parTrans" cxnId="{76DD5D7E-F6A9-4071-B85E-2CB45226CAE8}">
      <dgm:prSet/>
      <dgm:spPr/>
      <dgm:t>
        <a:bodyPr/>
        <a:lstStyle/>
        <a:p>
          <a:endParaRPr lang="en-PK"/>
        </a:p>
      </dgm:t>
    </dgm:pt>
    <dgm:pt modelId="{2659DEB4-6809-4ED1-A6E1-1E136EBE4819}" type="sibTrans" cxnId="{76DD5D7E-F6A9-4071-B85E-2CB45226CAE8}">
      <dgm:prSet/>
      <dgm:spPr/>
      <dgm:t>
        <a:bodyPr/>
        <a:lstStyle/>
        <a:p>
          <a:endParaRPr lang="en-PK"/>
        </a:p>
      </dgm:t>
    </dgm:pt>
    <dgm:pt modelId="{B2EEC4EA-DCBB-4F45-8E01-C3B1D149D96E}">
      <dgm:prSet phldrT="[Text]" custT="1"/>
      <dgm:spPr/>
      <dgm:t>
        <a:bodyPr/>
        <a:lstStyle/>
        <a:p>
          <a:r>
            <a:rPr lang="mk-MK" sz="1400" b="1" dirty="0"/>
            <a:t>Собирање на податочен сообраќај во реално време</a:t>
          </a:r>
          <a:endParaRPr lang="en-PK" sz="1400" b="1" dirty="0"/>
        </a:p>
      </dgm:t>
    </dgm:pt>
    <dgm:pt modelId="{196B25F1-1C79-4686-8D1B-50CCC426AFB1}" type="parTrans" cxnId="{18CCF446-4F1D-4C7B-8747-8BAD501D1337}">
      <dgm:prSet/>
      <dgm:spPr/>
      <dgm:t>
        <a:bodyPr/>
        <a:lstStyle/>
        <a:p>
          <a:endParaRPr lang="en-PK"/>
        </a:p>
      </dgm:t>
    </dgm:pt>
    <dgm:pt modelId="{D6D169D9-04AF-4284-9364-5FEBC6E72C2F}" type="sibTrans" cxnId="{18CCF446-4F1D-4C7B-8747-8BAD501D1337}">
      <dgm:prSet/>
      <dgm:spPr/>
      <dgm:t>
        <a:bodyPr/>
        <a:lstStyle/>
        <a:p>
          <a:endParaRPr lang="en-PK"/>
        </a:p>
      </dgm:t>
    </dgm:pt>
    <dgm:pt modelId="{70FE494B-4267-4F22-99A7-8B2FB99AB38D}">
      <dgm:prSet phldrT="[Text]" custT="1"/>
      <dgm:spPr/>
      <dgm:t>
        <a:bodyPr/>
        <a:lstStyle/>
        <a:p>
          <a:r>
            <a:rPr lang="mk-MK" sz="1400" b="1" dirty="0"/>
            <a:t>Следење на содржински податоци</a:t>
          </a:r>
          <a:endParaRPr lang="en-PK" sz="1400" b="1" dirty="0"/>
        </a:p>
      </dgm:t>
    </dgm:pt>
    <dgm:pt modelId="{88D57A9B-1444-485E-81BA-743C0A7650E0}" type="parTrans" cxnId="{56AF98E9-492A-43F1-8995-919BD5BCD12C}">
      <dgm:prSet/>
      <dgm:spPr/>
      <dgm:t>
        <a:bodyPr/>
        <a:lstStyle/>
        <a:p>
          <a:endParaRPr lang="en-PK"/>
        </a:p>
      </dgm:t>
    </dgm:pt>
    <dgm:pt modelId="{D4EEEB41-F527-4B12-9DAB-E0639A14CFBF}" type="sibTrans" cxnId="{56AF98E9-492A-43F1-8995-919BD5BCD12C}">
      <dgm:prSet/>
      <dgm:spPr/>
      <dgm:t>
        <a:bodyPr/>
        <a:lstStyle/>
        <a:p>
          <a:endParaRPr lang="en-PK"/>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custLinFactNeighborY="-33072">
        <dgm:presLayoutVars>
          <dgm:chMax val="1"/>
          <dgm:bulletEnabled val="1"/>
        </dgm:presLayoutVars>
      </dgm:prSet>
      <dgm:spPr/>
    </dgm:pt>
    <dgm:pt modelId="{71B40B14-0D88-4426-B5EA-0A69F47F906B}" type="pres">
      <dgm:prSet presAssocID="{70FE494B-4267-4F22-99A7-8B2FB99AB38D}" presName="levelTx" presStyleLbl="revTx" presStyleIdx="0" presStyleCnt="0">
        <dgm:presLayoutVars>
          <dgm:chMax val="1"/>
          <dgm:bulletEnabled val="1"/>
        </dgm:presLayoutVars>
      </dgm:prSet>
      <dgm:spPr/>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pt>
    <dgm:pt modelId="{4C0C98E8-F66C-410F-AE1A-13AEFB236C83}" type="pres">
      <dgm:prSet presAssocID="{B2EEC4EA-DCBB-4F45-8E01-C3B1D149D96E}" presName="levelTx" presStyleLbl="revTx" presStyleIdx="0" presStyleCnt="0">
        <dgm:presLayoutVars>
          <dgm:chMax val="1"/>
          <dgm:bulletEnabled val="1"/>
        </dgm:presLayoutVars>
      </dgm:prSet>
      <dgm:spPr/>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pt>
    <dgm:pt modelId="{EB888798-5870-43B1-AB7D-F677306DEFC6}" type="pres">
      <dgm:prSet presAssocID="{189F11AD-C336-4E0D-ABF0-2444B2A1E37F}" presName="levelTx" presStyleLbl="revTx" presStyleIdx="0" presStyleCnt="0">
        <dgm:presLayoutVars>
          <dgm:chMax val="1"/>
          <dgm:bulletEnabled val="1"/>
        </dgm:presLayoutVars>
      </dgm:prSet>
      <dgm:spPr/>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pt>
    <dgm:pt modelId="{403E7FD9-7F60-4265-82F6-8F5070EF3B1C}" type="pres">
      <dgm:prSet presAssocID="{CB62AA32-34F0-4ADE-948F-A4607EB65DF6}" presName="levelTx" presStyleLbl="revTx" presStyleIdx="0" presStyleCnt="0">
        <dgm:presLayoutVars>
          <dgm:chMax val="1"/>
          <dgm:bulletEnabled val="1"/>
        </dgm:presLayoutVars>
      </dgm:prSet>
      <dgm:spPr/>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custScaleX="105228">
        <dgm:presLayoutVars>
          <dgm:chMax val="1"/>
          <dgm:bulletEnabled val="1"/>
        </dgm:presLayoutVars>
      </dgm:prSet>
      <dgm:spPr/>
    </dgm:pt>
    <dgm:pt modelId="{69B29AEE-CCC1-48E7-9DD7-F832D199978A}" type="pres">
      <dgm:prSet presAssocID="{C6240533-08D9-4608-8B00-A4C7D3FCB475}" presName="levelTx" presStyleLbl="revTx" presStyleIdx="0" presStyleCnt="0">
        <dgm:presLayoutVars>
          <dgm:chMax val="1"/>
          <dgm:bulletEnabled val="1"/>
        </dgm:presLayoutVars>
      </dgm:prSet>
      <dgm:spPr/>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pt>
    <dgm:pt modelId="{7B36EE55-B69D-45B2-AD38-C172D4AFDE63}" type="pres">
      <dgm:prSet presAssocID="{B5C9E112-70BE-4142-B1EC-080F116C25B7}" presName="levelTx" presStyleLbl="revTx" presStyleIdx="0" presStyleCnt="0">
        <dgm:presLayoutVars>
          <dgm:chMax val="1"/>
          <dgm:bulletEnabled val="1"/>
        </dgm:presLayoutVars>
      </dgm:prSet>
      <dgm:spPr/>
    </dgm:pt>
  </dgm:ptLst>
  <dgm:cxnLst>
    <dgm:cxn modelId="{08157C28-76C8-4410-8CAF-F641B2FB5125}" type="presOf" srcId="{89FC4093-77EC-4A67-A554-798814E7FABC}" destId="{912E7169-AF04-4E0C-802E-EFD5E069E710}" srcOrd="0" destOrd="0" presId="urn:microsoft.com/office/officeart/2005/8/layout/pyramid3"/>
    <dgm:cxn modelId="{6ABE9D33-02BF-4B61-BC3B-7C912F0BE30D}" type="presOf" srcId="{CB62AA32-34F0-4ADE-948F-A4607EB65DF6}" destId="{2E9841CB-D369-4D50-B3DF-91B1CB432857}" srcOrd="0" destOrd="0" presId="urn:microsoft.com/office/officeart/2005/8/layout/pyramid3"/>
    <dgm:cxn modelId="{18CCF446-4F1D-4C7B-8747-8BAD501D1337}" srcId="{89FC4093-77EC-4A67-A554-798814E7FABC}" destId="{B2EEC4EA-DCBB-4F45-8E01-C3B1D149D96E}" srcOrd="1" destOrd="0" parTransId="{196B25F1-1C79-4686-8D1B-50CCC426AFB1}" sibTransId="{D6D169D9-04AF-4284-9364-5FEBC6E72C2F}"/>
    <dgm:cxn modelId="{76DD5D7E-F6A9-4071-B85E-2CB45226CAE8}" srcId="{89FC4093-77EC-4A67-A554-798814E7FABC}" destId="{189F11AD-C336-4E0D-ABF0-2444B2A1E37F}" srcOrd="2" destOrd="0" parTransId="{080213BC-5289-4819-B92E-5772E3036040}" sibTransId="{2659DEB4-6809-4ED1-A6E1-1E136EBE4819}"/>
    <dgm:cxn modelId="{C1EA198D-E586-42F7-8E96-07CEA5ED183C}" type="presOf" srcId="{B5C9E112-70BE-4142-B1EC-080F116C25B7}" destId="{7B36EE55-B69D-45B2-AD38-C172D4AFDE63}" srcOrd="1" destOrd="0" presId="urn:microsoft.com/office/officeart/2005/8/layout/pyramid3"/>
    <dgm:cxn modelId="{1E44E499-0245-4944-A4EB-3897376DFC84}" type="presOf" srcId="{70FE494B-4267-4F22-99A7-8B2FB99AB38D}" destId="{71B40B14-0D88-4426-B5EA-0A69F47F906B}" srcOrd="1" destOrd="0" presId="urn:microsoft.com/office/officeart/2005/8/layout/pyramid3"/>
    <dgm:cxn modelId="{40BAC19D-986A-4777-8DDF-87F0D9DAA4BA}" type="presOf" srcId="{189F11AD-C336-4E0D-ABF0-2444B2A1E37F}" destId="{D3458357-E8D2-45B2-A250-AF9A09B0DC07}" srcOrd="0" destOrd="0" presId="urn:microsoft.com/office/officeart/2005/8/layout/pyramid3"/>
    <dgm:cxn modelId="{78E78CAD-2DB6-4DAC-8F86-0AAC09B361AD}" srcId="{89FC4093-77EC-4A67-A554-798814E7FABC}" destId="{B5C9E112-70BE-4142-B1EC-080F116C25B7}" srcOrd="5" destOrd="0" parTransId="{BB95637E-03DC-4AEC-87F9-4686BA9783A2}" sibTransId="{3377ABEE-F251-4596-8DB8-11B3D718B7D4}"/>
    <dgm:cxn modelId="{208A0EB7-0215-4973-B556-A53497476DB0}" type="presOf" srcId="{C6240533-08D9-4608-8B00-A4C7D3FCB475}" destId="{69B29AEE-CCC1-48E7-9DD7-F832D199978A}" srcOrd="1" destOrd="0" presId="urn:microsoft.com/office/officeart/2005/8/layout/pyramid3"/>
    <dgm:cxn modelId="{DF3157C6-B752-4469-A754-CD74AC33F059}" type="presOf" srcId="{B2EEC4EA-DCBB-4F45-8E01-C3B1D149D96E}" destId="{37638A15-F53B-4722-A3A9-504F0872E3E9}" srcOrd="0" destOrd="0" presId="urn:microsoft.com/office/officeart/2005/8/layout/pyramid3"/>
    <dgm:cxn modelId="{AE70D7C6-0944-4F91-BE35-D4227E19A9C0}" type="presOf" srcId="{CB62AA32-34F0-4ADE-948F-A4607EB65DF6}" destId="{403E7FD9-7F60-4265-82F6-8F5070EF3B1C}" srcOrd="1" destOrd="0" presId="urn:microsoft.com/office/officeart/2005/8/layout/pyramid3"/>
    <dgm:cxn modelId="{10175AC9-7CCE-43A8-BD6D-710FCB681750}" type="presOf" srcId="{70FE494B-4267-4F22-99A7-8B2FB99AB38D}" destId="{9EB6C696-8BAE-43F5-A7AE-876CEB660999}" srcOrd="0"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2A864DDA-62EE-4187-9CA8-EC46C89A8E3B}" srcId="{89FC4093-77EC-4A67-A554-798814E7FABC}" destId="{CB62AA32-34F0-4ADE-948F-A4607EB65DF6}" srcOrd="3" destOrd="0" parTransId="{51386EDD-AA3A-43A6-AA95-73FB04EC42C9}" sibTransId="{94972244-6440-4472-B4CD-01DE0741D639}"/>
    <dgm:cxn modelId="{56AF98E9-492A-43F1-8995-919BD5BCD12C}" srcId="{89FC4093-77EC-4A67-A554-798814E7FABC}" destId="{70FE494B-4267-4F22-99A7-8B2FB99AB38D}" srcOrd="0" destOrd="0" parTransId="{88D57A9B-1444-485E-81BA-743C0A7650E0}" sibTransId="{D4EEEB41-F527-4B12-9DAB-E0639A14CFBF}"/>
    <dgm:cxn modelId="{EBD6EAF0-E0D4-4618-9A06-42ED1A00C450}" type="presOf" srcId="{B2EEC4EA-DCBB-4F45-8E01-C3B1D149D96E}" destId="{4C0C98E8-F66C-410F-AE1A-13AEFB236C83}" srcOrd="1" destOrd="0" presId="urn:microsoft.com/office/officeart/2005/8/layout/pyramid3"/>
    <dgm:cxn modelId="{ED250BF9-3847-4B8A-BA04-DB2C356B8A83}" type="presOf" srcId="{B5C9E112-70BE-4142-B1EC-080F116C25B7}" destId="{EFBE9C48-68C3-41E1-8414-F6D586349D59}" srcOrd="0" destOrd="0" presId="urn:microsoft.com/office/officeart/2005/8/layout/pyramid3"/>
    <dgm:cxn modelId="{72BA94FD-3FC8-4D68-8CEC-32DEE22614FC}" type="presOf" srcId="{189F11AD-C336-4E0D-ABF0-2444B2A1E37F}" destId="{EB888798-5870-43B1-AB7D-F677306DEFC6}" srcOrd="1" destOrd="0" presId="urn:microsoft.com/office/officeart/2005/8/layout/pyramid3"/>
    <dgm:cxn modelId="{6DCEB8FD-B7A4-4E41-A922-F7448B8BBA72}" type="presOf" srcId="{C6240533-08D9-4608-8B00-A4C7D3FCB475}" destId="{BC23AC2C-C589-473D-B07A-EA5CA8DD25B7}" srcOrd="0" destOrd="0" presId="urn:microsoft.com/office/officeart/2005/8/layout/pyramid3"/>
    <dgm:cxn modelId="{029A2E21-0ADD-4196-9FC9-5360AF79A2EA}" type="presParOf" srcId="{912E7169-AF04-4E0C-802E-EFD5E069E710}" destId="{C18B4275-3CDB-46B0-A0D5-39D753AF5EAB}" srcOrd="0" destOrd="0" presId="urn:microsoft.com/office/officeart/2005/8/layout/pyramid3"/>
    <dgm:cxn modelId="{6DD9BDB9-4326-43B7-86AF-86D942D3B98C}" type="presParOf" srcId="{C18B4275-3CDB-46B0-A0D5-39D753AF5EAB}" destId="{9EB6C696-8BAE-43F5-A7AE-876CEB660999}" srcOrd="0" destOrd="0" presId="urn:microsoft.com/office/officeart/2005/8/layout/pyramid3"/>
    <dgm:cxn modelId="{9A87856B-8C1D-46DC-8532-CAEA5E6EE9B6}" type="presParOf" srcId="{C18B4275-3CDB-46B0-A0D5-39D753AF5EAB}" destId="{71B40B14-0D88-4426-B5EA-0A69F47F906B}" srcOrd="1" destOrd="0" presId="urn:microsoft.com/office/officeart/2005/8/layout/pyramid3"/>
    <dgm:cxn modelId="{3CF0320D-EB0C-4C38-8EDF-D19A0BF6F05A}" type="presParOf" srcId="{912E7169-AF04-4E0C-802E-EFD5E069E710}" destId="{0606AFFD-56B8-4DB4-B45E-F7C2FBD918CA}" srcOrd="1" destOrd="0" presId="urn:microsoft.com/office/officeart/2005/8/layout/pyramid3"/>
    <dgm:cxn modelId="{48A00676-7CC6-44DB-B4A5-193526346E9E}" type="presParOf" srcId="{0606AFFD-56B8-4DB4-B45E-F7C2FBD918CA}" destId="{37638A15-F53B-4722-A3A9-504F0872E3E9}" srcOrd="0" destOrd="0" presId="urn:microsoft.com/office/officeart/2005/8/layout/pyramid3"/>
    <dgm:cxn modelId="{098E8333-C8BB-40ED-917C-2706A5D1B136}" type="presParOf" srcId="{0606AFFD-56B8-4DB4-B45E-F7C2FBD918CA}" destId="{4C0C98E8-F66C-410F-AE1A-13AEFB236C83}" srcOrd="1" destOrd="0" presId="urn:microsoft.com/office/officeart/2005/8/layout/pyramid3"/>
    <dgm:cxn modelId="{6C19AD56-1DDA-44A1-A92F-80E8B51898EC}" type="presParOf" srcId="{912E7169-AF04-4E0C-802E-EFD5E069E710}" destId="{33C778BB-2316-4D41-99E5-AC20C36E52EA}" srcOrd="2" destOrd="0" presId="urn:microsoft.com/office/officeart/2005/8/layout/pyramid3"/>
    <dgm:cxn modelId="{C6F89A6A-43F1-4461-9BFC-D36F8C5AEC5B}" type="presParOf" srcId="{33C778BB-2316-4D41-99E5-AC20C36E52EA}" destId="{D3458357-E8D2-45B2-A250-AF9A09B0DC07}" srcOrd="0" destOrd="0" presId="urn:microsoft.com/office/officeart/2005/8/layout/pyramid3"/>
    <dgm:cxn modelId="{E6982F4C-553F-4352-93F0-D936BFF571BC}" type="presParOf" srcId="{33C778BB-2316-4D41-99E5-AC20C36E52EA}" destId="{EB888798-5870-43B1-AB7D-F677306DEFC6}" srcOrd="1" destOrd="0" presId="urn:microsoft.com/office/officeart/2005/8/layout/pyramid3"/>
    <dgm:cxn modelId="{28A649C3-7EED-46C5-9B05-883D224D3E74}" type="presParOf" srcId="{912E7169-AF04-4E0C-802E-EFD5E069E710}" destId="{6F265E88-1775-473F-AD79-24A26C390243}" srcOrd="3" destOrd="0" presId="urn:microsoft.com/office/officeart/2005/8/layout/pyramid3"/>
    <dgm:cxn modelId="{87496712-542A-4BC3-9342-9F4953FC695B}" type="presParOf" srcId="{6F265E88-1775-473F-AD79-24A26C390243}" destId="{2E9841CB-D369-4D50-B3DF-91B1CB432857}" srcOrd="0" destOrd="0" presId="urn:microsoft.com/office/officeart/2005/8/layout/pyramid3"/>
    <dgm:cxn modelId="{6A53B011-F9E0-4FAA-AE23-6B8D2B2E52C2}" type="presParOf" srcId="{6F265E88-1775-473F-AD79-24A26C390243}" destId="{403E7FD9-7F60-4265-82F6-8F5070EF3B1C}" srcOrd="1" destOrd="0" presId="urn:microsoft.com/office/officeart/2005/8/layout/pyramid3"/>
    <dgm:cxn modelId="{0A4CDEC9-EC12-4DFB-B802-C6B443E963E6}" type="presParOf" srcId="{912E7169-AF04-4E0C-802E-EFD5E069E710}" destId="{A741954E-C559-4C56-962C-C0CA99C16132}" srcOrd="4" destOrd="0" presId="urn:microsoft.com/office/officeart/2005/8/layout/pyramid3"/>
    <dgm:cxn modelId="{F588E366-280F-4BB6-9D53-714FDA0B9B03}" type="presParOf" srcId="{A741954E-C559-4C56-962C-C0CA99C16132}" destId="{BC23AC2C-C589-473D-B07A-EA5CA8DD25B7}" srcOrd="0" destOrd="0" presId="urn:microsoft.com/office/officeart/2005/8/layout/pyramid3"/>
    <dgm:cxn modelId="{4CE877C5-BB87-4CB7-AD62-3E860F85756D}" type="presParOf" srcId="{A741954E-C559-4C56-962C-C0CA99C16132}" destId="{69B29AEE-CCC1-48E7-9DD7-F832D199978A}" srcOrd="1" destOrd="0" presId="urn:microsoft.com/office/officeart/2005/8/layout/pyramid3"/>
    <dgm:cxn modelId="{C9D8B9F8-E6B7-4A66-836D-91345B0BA609}" type="presParOf" srcId="{912E7169-AF04-4E0C-802E-EFD5E069E710}" destId="{53F4106B-472C-4D80-A1AC-7360B9B6A941}" srcOrd="5" destOrd="0" presId="urn:microsoft.com/office/officeart/2005/8/layout/pyramid3"/>
    <dgm:cxn modelId="{19826D87-F800-48C7-9857-0B958DD3EF09}" type="presParOf" srcId="{53F4106B-472C-4D80-A1AC-7360B9B6A941}" destId="{EFBE9C48-68C3-41E1-8414-F6D586349D59}" srcOrd="0" destOrd="0" presId="urn:microsoft.com/office/officeart/2005/8/layout/pyramid3"/>
    <dgm:cxn modelId="{21993B89-DD5E-4ABB-8E04-6C41116C9726}"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Која од следниве налози за генерирање информации НЕ може да ја издаде судија во вашата земја според член 18:</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solidFill>
                <a:schemeClr val="tx1"/>
              </a:solidFill>
            </a:rPr>
            <a:t>а</a:t>
          </a:r>
          <a:r>
            <a:rPr lang="en-US" b="1" dirty="0">
              <a:solidFill>
                <a:schemeClr val="tx1"/>
              </a:solidFill>
            </a:rPr>
            <a:t>) </a:t>
          </a:r>
          <a:r>
            <a:rPr lang="mk-MK" b="1" dirty="0">
              <a:solidFill>
                <a:schemeClr val="tx1"/>
              </a:solidFill>
            </a:rPr>
            <a:t>Информации за претплатници од странски давател на услуги што нуди услуги во вашата земја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t>б</a:t>
          </a:r>
          <a:r>
            <a:rPr lang="en-US" b="1" dirty="0"/>
            <a:t>) </a:t>
          </a:r>
          <a:r>
            <a:rPr lang="mk-MK" b="1" dirty="0"/>
            <a:t>Содржински податоци од странски давател на услуги што нуди услуги во вашата земја</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t>в</a:t>
          </a:r>
          <a:r>
            <a:rPr lang="en-US" b="1" dirty="0"/>
            <a:t>) </a:t>
          </a:r>
          <a:r>
            <a:rPr lang="mk-MK" b="1" dirty="0"/>
            <a:t>Компјутерски податоци од лице во вашата земја кое контролира податоци складирани надвор од вашата земја</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Компјутерски податоци од лице во вашата земја кое поседува податоци складирани во вашата земја</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t>Која од следниве налози за генерирање информации НЕ може да ја издаде судија во вашата земја според член 18:</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solidFill>
                <a:schemeClr val="tx1"/>
              </a:solidFill>
            </a:rPr>
            <a:t>а</a:t>
          </a:r>
          <a:r>
            <a:rPr lang="en-US" b="1" dirty="0">
              <a:solidFill>
                <a:schemeClr val="tx1"/>
              </a:solidFill>
            </a:rPr>
            <a:t>) </a:t>
          </a:r>
          <a:r>
            <a:rPr lang="mk-MK" b="1" dirty="0">
              <a:solidFill>
                <a:schemeClr val="tx1"/>
              </a:solidFill>
            </a:rPr>
            <a:t>Информации за претплатници од странски давател на услуги што нуди услуги во вашата земја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solidFill>
                <a:srgbClr val="FF0000"/>
              </a:solidFill>
            </a:rPr>
            <a:t>б</a:t>
          </a:r>
          <a:r>
            <a:rPr lang="en-US" b="1" dirty="0">
              <a:solidFill>
                <a:srgbClr val="FF0000"/>
              </a:solidFill>
            </a:rPr>
            <a:t>) </a:t>
          </a:r>
          <a:r>
            <a:rPr lang="mk-MK" b="1" dirty="0">
              <a:solidFill>
                <a:srgbClr val="FF0000"/>
              </a:solidFill>
            </a:rPr>
            <a:t>Содржински податоци од странски давател на услуги што нуди услуги во вашата земја</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t>в</a:t>
          </a:r>
          <a:r>
            <a:rPr lang="en-US" b="1" dirty="0"/>
            <a:t>) </a:t>
          </a:r>
          <a:r>
            <a:rPr lang="mk-MK" b="1" dirty="0"/>
            <a:t>Компјутерски податоци од лице во вашата земја кое контролира податоци складирани надвор од вашата земја</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Компјутерски податоци од лице во вашата земја кое поседува податоци складирани во вашата земја</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Може да издадете налог за следење на содржински податоци за случај поврзан со кражба. Кривичното дело предвидува затворска казна од 6 месеци.</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Може да издадете налог за следење на содржински податоци за случај поврзан со кражба. Кривичното дело предвидува затворска казна од 6 месеци.</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Кое од наведените не спаѓа под дефиницијата „давател на услуги“</a:t>
          </a:r>
          <a:r>
            <a:rPr lang="en-US" sz="2600" b="1" dirty="0"/>
            <a: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а</a:t>
          </a:r>
          <a:r>
            <a:rPr lang="en-US" b="1" dirty="0">
              <a:solidFill>
                <a:schemeClr val="tx1"/>
              </a:solidFill>
            </a:rPr>
            <a:t>)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б</a:t>
          </a:r>
          <a:r>
            <a:rPr lang="en-US" b="1" dirty="0">
              <a:solidFill>
                <a:schemeClr val="tx1"/>
              </a:solidFill>
            </a:rPr>
            <a:t>) TikTok</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b="1" dirty="0">
              <a:solidFill>
                <a:srgbClr val="FF0000"/>
              </a:solidFill>
            </a:rPr>
            <a:t>в</a:t>
          </a:r>
          <a:r>
            <a:rPr lang="en-US" b="1" dirty="0">
              <a:solidFill>
                <a:srgbClr val="FF0000"/>
              </a:solidFill>
            </a:rPr>
            <a:t>) YouTube </a:t>
          </a:r>
          <a:r>
            <a:rPr lang="mk-MK" b="1" dirty="0">
              <a:solidFill>
                <a:srgbClr val="FF0000"/>
              </a:solidFill>
            </a:rPr>
            <a:t>каналот на Советот на Европа</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b="1" dirty="0">
              <a:solidFill>
                <a:schemeClr val="tx1"/>
              </a:solidFill>
            </a:rPr>
            <a:t>г</a:t>
          </a:r>
          <a:r>
            <a:rPr lang="en-US" b="1" dirty="0">
              <a:solidFill>
                <a:schemeClr val="tx1"/>
              </a:solidFill>
            </a:rPr>
            <a:t>) WhatsApp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chemeClr val="tx1"/>
              </a:solidFill>
            </a:rPr>
            <a:t>д</a:t>
          </a:r>
          <a:r>
            <a:rPr lang="en-US" b="1" dirty="0">
              <a:solidFill>
                <a:schemeClr val="tx1"/>
              </a:solidFill>
            </a:rPr>
            <a:t>) Dropbox</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Кој од наведените е глобален договор што има специјализирани одредби за заемна помош кои се однесуваат на електронски докази?</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t>а</a:t>
          </a:r>
          <a:r>
            <a:rPr lang="en-US" b="1" dirty="0"/>
            <a:t>) </a:t>
          </a:r>
          <a:r>
            <a:rPr lang="mk-MK" b="1" dirty="0"/>
            <a:t>Конвенција за заемна помош во кривични предмети помеѓу земјите-членки и Европската Унија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t>б</a:t>
          </a:r>
          <a:r>
            <a:rPr lang="en-GB" b="1" dirty="0"/>
            <a:t>) </a:t>
          </a:r>
          <a:r>
            <a:rPr lang="mk-MK" b="1" dirty="0"/>
            <a:t>Конвенција на Обединетите нации против транснационален организиран криминал</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solidFill>
                <a:schemeClr val="tx1"/>
              </a:solidFill>
            </a:rPr>
            <a:t>в</a:t>
          </a:r>
          <a:r>
            <a:rPr lang="en-US" b="1" dirty="0">
              <a:solidFill>
                <a:schemeClr val="tx1"/>
              </a:solidFill>
            </a:rPr>
            <a:t>) </a:t>
          </a:r>
          <a:r>
            <a:rPr lang="mk-MK" b="1" dirty="0">
              <a:solidFill>
                <a:schemeClr val="tx1"/>
              </a:solidFill>
            </a:rPr>
            <a:t>Конвенција на Советот на Европа за </a:t>
          </a:r>
          <a:r>
            <a:rPr lang="mk-MK" b="1" dirty="0" err="1">
              <a:solidFill>
                <a:schemeClr val="tx1"/>
              </a:solidFill>
            </a:rPr>
            <a:t>сајбер</a:t>
          </a:r>
          <a:r>
            <a:rPr lang="mk-MK" b="1" dirty="0">
              <a:solidFill>
                <a:schemeClr val="tx1"/>
              </a:solidFill>
            </a:rPr>
            <a:t>-криминал (Конвенција од Будимпешта)</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ru-RU" b="1" dirty="0"/>
            <a:t>Конвенција на Африканската унија за сајбер-безбедност и лични податоци (Конвенција од Малабо)</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Кој од наведените е глобален договор што има специјализирани одредби за заемна помош кои се однесуваат на електронски докази?</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t>а</a:t>
          </a:r>
          <a:r>
            <a:rPr lang="en-US" b="1" dirty="0"/>
            <a:t>) </a:t>
          </a:r>
          <a:r>
            <a:rPr lang="mk-MK" b="1" dirty="0"/>
            <a:t>Конвенција за заемна помош во кривични предмети помеѓу земјите-членки и Европската Унија</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t>б</a:t>
          </a:r>
          <a:r>
            <a:rPr lang="en-GB" b="1" dirty="0"/>
            <a:t>) </a:t>
          </a:r>
          <a:r>
            <a:rPr lang="mk-MK" b="1" dirty="0"/>
            <a:t>Конвенција на Обединетите нации против транснационален организиран криминал</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b="1" dirty="0">
              <a:solidFill>
                <a:srgbClr val="FF0000"/>
              </a:solidFill>
            </a:rPr>
            <a:t>в</a:t>
          </a:r>
          <a:r>
            <a:rPr lang="en-US" b="1" dirty="0">
              <a:solidFill>
                <a:srgbClr val="FF0000"/>
              </a:solidFill>
            </a:rPr>
            <a:t>) </a:t>
          </a:r>
          <a:r>
            <a:rPr lang="mk-MK" b="1" dirty="0">
              <a:solidFill>
                <a:srgbClr val="FF0000"/>
              </a:solidFill>
            </a:rPr>
            <a:t>Конвенција на Советот на Европа за </a:t>
          </a:r>
          <a:r>
            <a:rPr lang="mk-MK" b="1" dirty="0" err="1">
              <a:solidFill>
                <a:srgbClr val="FF0000"/>
              </a:solidFill>
            </a:rPr>
            <a:t>сајбер</a:t>
          </a:r>
          <a:r>
            <a:rPr lang="mk-MK" b="1" dirty="0">
              <a:solidFill>
                <a:srgbClr val="FF0000"/>
              </a:solidFill>
            </a:rPr>
            <a:t>-криминал (Конвенција од Будимпешта)</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ru-RU" b="1" dirty="0"/>
            <a:t>Конвенција на Африканската унија за сајбер-безбедност и лични податоци (Конвенција од Малабо)</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Што од наведеното не се разгледува за вклучување со Вториот дополнителен протокол?</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t>а</a:t>
          </a:r>
          <a:r>
            <a:rPr lang="en-US" b="1" dirty="0"/>
            <a:t>) </a:t>
          </a:r>
          <a:r>
            <a:rPr lang="mk-MK" b="1" dirty="0"/>
            <a:t>Откривање на податоци во итни случаи</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t>б</a:t>
          </a:r>
          <a:r>
            <a:rPr lang="en-GB" b="1" dirty="0"/>
            <a:t>) </a:t>
          </a:r>
          <a:r>
            <a:rPr lang="mk-MK" b="1" dirty="0"/>
            <a:t>Расизам и ксенофобија </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mk-MK" b="1" dirty="0">
              <a:solidFill>
                <a:schemeClr val="tx1"/>
              </a:solidFill>
            </a:rPr>
            <a:t>в</a:t>
          </a:r>
          <a:r>
            <a:rPr lang="en-US" b="1" dirty="0">
              <a:solidFill>
                <a:schemeClr val="tx1"/>
              </a:solidFill>
            </a:rPr>
            <a:t>) </a:t>
          </a:r>
          <a:r>
            <a:rPr lang="mk-MK" b="1" dirty="0">
              <a:solidFill>
                <a:schemeClr val="tx1"/>
              </a:solidFill>
            </a:rPr>
            <a:t>Тајни истраги</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Барање на </a:t>
          </a:r>
          <a:r>
            <a:rPr lang="en-US" b="1" dirty="0"/>
            <a:t>WHOIS </a:t>
          </a:r>
          <a:r>
            <a:rPr lang="mk-MK" b="1" dirty="0"/>
            <a:t>информации</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400" b="1" dirty="0"/>
            <a:t>Што од наведеното не се разгледува за вклучување со Вториот дополнителен протокол?</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mk-MK" b="1" dirty="0"/>
            <a:t>а</a:t>
          </a:r>
          <a:r>
            <a:rPr lang="en-US" b="1" dirty="0"/>
            <a:t>) </a:t>
          </a:r>
          <a:r>
            <a:rPr lang="mk-MK" b="1" dirty="0"/>
            <a:t>Откривање на податоци во итни случаи</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mk-MK" b="1" dirty="0">
              <a:solidFill>
                <a:srgbClr val="FF0000"/>
              </a:solidFill>
            </a:rPr>
            <a:t>б</a:t>
          </a:r>
          <a:r>
            <a:rPr lang="en-GB" b="1" dirty="0">
              <a:solidFill>
                <a:srgbClr val="FF0000"/>
              </a:solidFill>
            </a:rPr>
            <a:t>) </a:t>
          </a:r>
          <a:r>
            <a:rPr lang="mk-MK" b="1" dirty="0">
              <a:solidFill>
                <a:srgbClr val="FF0000"/>
              </a:solidFill>
            </a:rPr>
            <a:t>Расизам и ксенофобија </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mk-MK" b="1" dirty="0">
              <a:solidFill>
                <a:schemeClr val="tx1"/>
              </a:solidFill>
            </a:rPr>
            <a:t>в</a:t>
          </a:r>
          <a:r>
            <a:rPr lang="en-US" b="1" dirty="0">
              <a:solidFill>
                <a:schemeClr val="tx1"/>
              </a:solidFill>
            </a:rPr>
            <a:t>) </a:t>
          </a:r>
          <a:r>
            <a:rPr lang="mk-MK" b="1" dirty="0">
              <a:solidFill>
                <a:schemeClr val="tx1"/>
              </a:solidFill>
            </a:rPr>
            <a:t>Тајни истраги</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mk-MK" b="1" dirty="0"/>
            <a:t>г</a:t>
          </a:r>
          <a:r>
            <a:rPr lang="en-US" b="1" dirty="0"/>
            <a:t>) </a:t>
          </a:r>
          <a:r>
            <a:rPr lang="mk-MK" b="1" dirty="0"/>
            <a:t>Барање на </a:t>
          </a:r>
          <a:r>
            <a:rPr lang="en-US" b="1" dirty="0"/>
            <a:t>WHOIS </a:t>
          </a:r>
          <a:r>
            <a:rPr lang="mk-MK" b="1" dirty="0"/>
            <a:t>информации</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Кои од наведените не се дел од податочниот сообраќај?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dirty="0"/>
            <a:t>а</a:t>
          </a:r>
          <a:r>
            <a:rPr lang="en-US" dirty="0"/>
            <a:t>) </a:t>
          </a:r>
          <a:r>
            <a:rPr lang="mk-MK" dirty="0"/>
            <a:t>Содржина на телото од пораката по е-пошта</a:t>
          </a:r>
          <a:endParaRPr lang="en-US"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dirty="0"/>
            <a:t>б</a:t>
          </a:r>
          <a:r>
            <a:rPr lang="en-US" dirty="0"/>
            <a:t>) </a:t>
          </a:r>
          <a:r>
            <a:rPr lang="mk-MK" dirty="0"/>
            <a:t>Време на е-пошта</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dirty="0"/>
            <a:t>в</a:t>
          </a:r>
          <a:r>
            <a:rPr lang="en-US" dirty="0"/>
            <a:t>) </a:t>
          </a:r>
          <a:r>
            <a:rPr lang="mk-MK" dirty="0"/>
            <a:t>Големина на е-пошта</a:t>
          </a:r>
          <a:endParaRPr lang="en-US"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dirty="0"/>
            <a:t>г</a:t>
          </a:r>
          <a:r>
            <a:rPr lang="en-US" dirty="0"/>
            <a:t>) </a:t>
          </a:r>
          <a:r>
            <a:rPr lang="mk-MK" dirty="0"/>
            <a:t>Вид на основна услуга</a:t>
          </a:r>
          <a:endParaRPr lang="en-US"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dirty="0"/>
            <a:t>д</a:t>
          </a:r>
          <a:r>
            <a:rPr lang="en-US" dirty="0"/>
            <a:t>) </a:t>
          </a:r>
          <a:r>
            <a:rPr lang="mk-MK" dirty="0"/>
            <a:t>Наслов на предметот на е-пошта</a:t>
          </a:r>
          <a:endParaRPr lang="en-US" dirty="0"/>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95168"/>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2600" b="1" dirty="0"/>
            <a:t>Кои од наведените не се дел од податочниот сообраќај?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1" dirty="0">
              <a:solidFill>
                <a:srgbClr val="FF0000"/>
              </a:solidFill>
            </a:rPr>
            <a:t>а</a:t>
          </a:r>
          <a:r>
            <a:rPr lang="en-US" b="1" dirty="0">
              <a:solidFill>
                <a:srgbClr val="FF0000"/>
              </a:solidFill>
            </a:rPr>
            <a:t>) </a:t>
          </a:r>
          <a:r>
            <a:rPr lang="mk-MK" b="1" dirty="0">
              <a:solidFill>
                <a:srgbClr val="FF0000"/>
              </a:solidFill>
            </a:rPr>
            <a:t>Содржина на телото од пораката по е-пошта</a:t>
          </a:r>
          <a:endParaRPr lang="en-US"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dirty="0"/>
            <a:t>б</a:t>
          </a:r>
          <a:r>
            <a:rPr lang="en-US" dirty="0"/>
            <a:t>) </a:t>
          </a:r>
          <a:r>
            <a:rPr lang="mk-MK" dirty="0"/>
            <a:t>Време на е-пошта</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mk-MK" dirty="0"/>
            <a:t>в</a:t>
          </a:r>
          <a:r>
            <a:rPr lang="en-US" dirty="0"/>
            <a:t>) </a:t>
          </a:r>
          <a:r>
            <a:rPr lang="mk-MK" dirty="0"/>
            <a:t>Големина на е-пошта</a:t>
          </a:r>
          <a:endParaRPr lang="en-US"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dirty="0"/>
            <a:t>г</a:t>
          </a:r>
          <a:r>
            <a:rPr lang="en-US" dirty="0"/>
            <a:t>) </a:t>
          </a:r>
          <a:r>
            <a:rPr lang="mk-MK" dirty="0"/>
            <a:t>Вид на основна услуга</a:t>
          </a:r>
          <a:endParaRPr lang="en-US"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mk-MK" b="1" dirty="0">
              <a:solidFill>
                <a:srgbClr val="FF0000"/>
              </a:solidFill>
            </a:rPr>
            <a:t>д</a:t>
          </a:r>
          <a:r>
            <a:rPr lang="en-US" b="1" dirty="0">
              <a:solidFill>
                <a:srgbClr val="FF0000"/>
              </a:solidFill>
            </a:rPr>
            <a:t>) </a:t>
          </a:r>
          <a:r>
            <a:rPr lang="mk-MK" b="1" dirty="0">
              <a:solidFill>
                <a:srgbClr val="FF0000"/>
              </a:solidFill>
            </a:rPr>
            <a:t>Наслов на предметот на е-пошта</a:t>
          </a:r>
          <a:endParaRPr lang="en-US" b="1" dirty="0">
            <a:solidFill>
              <a:srgbClr val="FF0000"/>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95168"/>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Лице се поврзува на јавна </a:t>
          </a:r>
          <a:r>
            <a:rPr lang="en-US" sz="3400" b="1" dirty="0">
              <a:solidFill>
                <a:schemeClr val="tx1"/>
              </a:solidFill>
            </a:rPr>
            <a:t>Wi-Fi </a:t>
          </a:r>
          <a:r>
            <a:rPr lang="mk-MK" sz="3400" b="1" dirty="0">
              <a:solidFill>
                <a:schemeClr val="tx1"/>
              </a:solidFill>
            </a:rPr>
            <a:t>мрежа и користи софтвер за следење на приватна комуникација преку е-пошта помеѓу два други корисници на </a:t>
          </a:r>
          <a:r>
            <a:rPr lang="en-US" sz="3400" b="1" dirty="0">
              <a:solidFill>
                <a:schemeClr val="tx1"/>
              </a:solidFill>
            </a:rPr>
            <a:t>Wi-Fi </a:t>
          </a:r>
          <a:r>
            <a:rPr lang="mk-MK" sz="3400" b="1" dirty="0">
              <a:solidFill>
                <a:schemeClr val="tx1"/>
              </a:solidFill>
            </a:rPr>
            <a:t>мрежата. Ова не преставува повреда според член 3.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Лице се поврзува на јавна </a:t>
          </a:r>
          <a:r>
            <a:rPr lang="en-US" sz="3400" b="1" dirty="0">
              <a:solidFill>
                <a:schemeClr val="tx1"/>
              </a:solidFill>
            </a:rPr>
            <a:t>Wi-Fi </a:t>
          </a:r>
          <a:r>
            <a:rPr lang="mk-MK" sz="3400" b="1" dirty="0">
              <a:solidFill>
                <a:schemeClr val="tx1"/>
              </a:solidFill>
            </a:rPr>
            <a:t>мрежа и користи софтвер за следење на приватна комуникација преку е-пошта помеѓу два други корисници на </a:t>
          </a:r>
          <a:r>
            <a:rPr lang="en-US" sz="3400" b="1" dirty="0">
              <a:solidFill>
                <a:schemeClr val="tx1"/>
              </a:solidFill>
            </a:rPr>
            <a:t>Wi-Fi </a:t>
          </a:r>
          <a:r>
            <a:rPr lang="mk-MK" sz="3400" b="1" dirty="0">
              <a:solidFill>
                <a:schemeClr val="tx1"/>
              </a:solidFill>
            </a:rPr>
            <a:t>мрежата. Ова не преставува повреда според член 3.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 </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rgbClr val="FF0000"/>
              </a:solidFill>
            </a:rPr>
            <a:t>Неточно</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Едно лице го прекинува напојувањето на компјутерскиот систем, со што ја попречува неговата работа. Ова не претставува мешање на системот согласно член 5 од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chemeClr val="tx1"/>
              </a:solidFill>
            </a:rPr>
            <a:t>Точно</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mk-MK" sz="3400" b="1" dirty="0">
              <a:solidFill>
                <a:schemeClr val="tx1"/>
              </a:solidFill>
            </a:rPr>
            <a:t>Едно лице го прекинува напојувањето на компјутерскиот систем, со што ја попречува неговата работа. Ова не претставува мешање на системот согласно член 5 од Конвенцијата од Будимпешта.</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mk-MK" b="1" dirty="0">
              <a:solidFill>
                <a:srgbClr val="FF0000"/>
              </a:solidFill>
            </a:rPr>
            <a:t>Точно</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mk-MK" b="1" dirty="0">
              <a:solidFill>
                <a:schemeClr val="tx1"/>
              </a:solidFill>
            </a:rPr>
            <a:t>Неточно</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mk-MK" sz="3200" b="1" dirty="0"/>
            <a:t>Што од наведеното не би претставувало детска порнографија според Конвенцијата од Будимпешта?</a:t>
          </a:r>
          <a:endParaRPr lang="en-US" sz="32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mk-MK" b="0" dirty="0">
              <a:solidFill>
                <a:schemeClr val="tx1"/>
              </a:solidFill>
            </a:rPr>
            <a:t>а</a:t>
          </a:r>
          <a:r>
            <a:rPr lang="en-US" b="0" dirty="0">
              <a:solidFill>
                <a:schemeClr val="tx1"/>
              </a:solidFill>
            </a:rPr>
            <a:t>) </a:t>
          </a:r>
          <a:r>
            <a:rPr lang="mk-MK" b="0" dirty="0">
              <a:solidFill>
                <a:schemeClr val="tx1"/>
              </a:solidFill>
            </a:rPr>
            <a:t>Видео од малолетници во очигледна сексуална положба</a:t>
          </a:r>
          <a:endParaRPr lang="en-US" b="0" dirty="0">
            <a:solidFill>
              <a:srgbClr val="00B0F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mk-MK" dirty="0"/>
            <a:t>б</a:t>
          </a:r>
          <a:r>
            <a:rPr lang="en-US" dirty="0"/>
            <a:t>) </a:t>
          </a:r>
          <a:r>
            <a:rPr lang="mk-MK" dirty="0"/>
            <a:t>Видео кое содржи компјутерска симулација на детска порнографија</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mk-MK" dirty="0"/>
            <a:t>в</a:t>
          </a:r>
          <a:r>
            <a:rPr lang="en-US" dirty="0"/>
            <a:t>) </a:t>
          </a:r>
          <a:r>
            <a:rPr lang="mk-MK" dirty="0"/>
            <a:t>Аудио клип од малолетници кои се во очигледна сексуална положба</a:t>
          </a:r>
          <a:endParaRPr lang="en-US" dirty="0">
            <a:solidFill>
              <a:srgbClr val="00B0F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mk-MK" dirty="0"/>
            <a:t>г</a:t>
          </a:r>
          <a:r>
            <a:rPr lang="en-US" dirty="0"/>
            <a:t>) </a:t>
          </a:r>
          <a:r>
            <a:rPr lang="mk-MK" dirty="0"/>
            <a:t>Видео во кое лица кои изгледаат како малолетници и кои се во очигледна сексуална положба</a:t>
          </a:r>
          <a:endParaRPr lang="en-US" dirty="0">
            <a:solidFill>
              <a:srgbClr val="00B0F0"/>
            </a:solidFill>
          </a:endParaRP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Кое од наведените не спаѓа под дефиницијата „давател на услуги“</a:t>
          </a:r>
          <a:r>
            <a:rPr lang="en-US" sz="2600" b="1" kern="1200" dirty="0"/>
            <a:t>?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Facebook</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б</a:t>
          </a:r>
          <a:r>
            <a:rPr lang="en-US" sz="2600" b="1" kern="1200" dirty="0">
              <a:solidFill>
                <a:schemeClr val="tx1"/>
              </a:solidFill>
            </a:rPr>
            <a:t>) </a:t>
          </a:r>
          <a:r>
            <a:rPr lang="en-US" sz="2600" b="1" kern="1200" dirty="0" err="1">
              <a:solidFill>
                <a:schemeClr val="tx1"/>
              </a:solidFill>
            </a:rPr>
            <a:t>TikTok</a:t>
          </a:r>
          <a:endParaRPr lang="en-US" sz="2600" b="1" kern="1200" dirty="0">
            <a:solidFill>
              <a:schemeClr val="tx1"/>
            </a:solidFill>
          </a:endParaRP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в</a:t>
          </a:r>
          <a:r>
            <a:rPr lang="en-US" sz="2600" b="1" kern="1200" dirty="0">
              <a:solidFill>
                <a:schemeClr val="tx1"/>
              </a:solidFill>
            </a:rPr>
            <a:t>) YouTube </a:t>
          </a:r>
          <a:r>
            <a:rPr lang="mk-MK" sz="2600" b="1" kern="1200" dirty="0">
              <a:solidFill>
                <a:schemeClr val="tx1"/>
              </a:solidFill>
            </a:rPr>
            <a:t>каналот на Советот на Европа</a:t>
          </a:r>
          <a:endParaRPr lang="en-US" sz="26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г) </a:t>
          </a:r>
          <a:r>
            <a:rPr lang="en-US" sz="2600" b="1" kern="1200" dirty="0">
              <a:solidFill>
                <a:schemeClr val="tx1"/>
              </a:solidFill>
            </a:rPr>
            <a:t>WhatsApp </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Dropbox</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t>Што од наведеното не би претставувало детска порнографија според Конвенцијата од Будимпешта?</a:t>
          </a:r>
          <a:endParaRPr lang="en-US" sz="3200" b="1" kern="1200" dirty="0"/>
        </a:p>
      </dsp:txBody>
      <dsp:txXfrm>
        <a:off x="0" y="2466"/>
        <a:ext cx="2766445" cy="5052045"/>
      </dsp:txXfrm>
    </dsp:sp>
    <dsp:sp modelId="{5D9EDF3F-7B20-8E47-A431-F9F24450F874}">
      <dsp:nvSpPr>
        <dsp:cNvPr id="0" name=""/>
        <dsp:cNvSpPr/>
      </dsp:nvSpPr>
      <dsp:spPr>
        <a:xfrm>
          <a:off x="2872949" y="61738"/>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mk-MK" sz="2000" b="1" kern="1200" dirty="0">
              <a:solidFill>
                <a:schemeClr val="tx1"/>
              </a:solidFill>
            </a:rPr>
            <a:t>а</a:t>
          </a:r>
          <a:r>
            <a:rPr lang="en-US" sz="2000" b="1" kern="1200" dirty="0">
              <a:solidFill>
                <a:schemeClr val="tx1"/>
              </a:solidFill>
            </a:rPr>
            <a:t>) </a:t>
          </a:r>
          <a:r>
            <a:rPr lang="mk-MK" sz="2000" b="1" kern="1200" dirty="0">
              <a:solidFill>
                <a:schemeClr val="tx1"/>
              </a:solidFill>
            </a:rPr>
            <a:t>Видео од малолетници кои се во очигледна сексуална положба</a:t>
          </a:r>
          <a:endParaRPr lang="en-US" sz="2000" b="1" kern="1200" dirty="0">
            <a:solidFill>
              <a:schemeClr val="tx1"/>
            </a:solidFill>
          </a:endParaRPr>
        </a:p>
      </dsp:txBody>
      <dsp:txXfrm>
        <a:off x="2872949" y="61738"/>
        <a:ext cx="5573703" cy="1185449"/>
      </dsp:txXfrm>
    </dsp:sp>
    <dsp:sp modelId="{EB798B99-5590-864A-A2C1-F553D99D3FAA}">
      <dsp:nvSpPr>
        <dsp:cNvPr id="0" name=""/>
        <dsp:cNvSpPr/>
      </dsp:nvSpPr>
      <dsp:spPr>
        <a:xfrm>
          <a:off x="2766445" y="124718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306461"/>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mk-MK" sz="2000" b="1" kern="1200" dirty="0"/>
            <a:t>б</a:t>
          </a:r>
          <a:r>
            <a:rPr lang="en-US" sz="2000" b="1" kern="1200" dirty="0"/>
            <a:t>) </a:t>
          </a:r>
          <a:r>
            <a:rPr lang="mk-MK" sz="2000" b="1" kern="1200" dirty="0"/>
            <a:t>Видео кое содржи компјутерска симулација на детска порнографија</a:t>
          </a:r>
          <a:endParaRPr lang="en-US" sz="2000" b="1" kern="1200" dirty="0"/>
        </a:p>
      </dsp:txBody>
      <dsp:txXfrm>
        <a:off x="2872949" y="1306461"/>
        <a:ext cx="5573703" cy="1185449"/>
      </dsp:txXfrm>
    </dsp:sp>
    <dsp:sp modelId="{1E88F2A9-FC8F-2A4F-ABF4-2C5837CA76E5}">
      <dsp:nvSpPr>
        <dsp:cNvPr id="0" name=""/>
        <dsp:cNvSpPr/>
      </dsp:nvSpPr>
      <dsp:spPr>
        <a:xfrm>
          <a:off x="2766445" y="2491911"/>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551183"/>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mk-MK" sz="2000" b="1" kern="1200" dirty="0"/>
            <a:t>в</a:t>
          </a:r>
          <a:r>
            <a:rPr lang="en-US" sz="2000" b="1" kern="1200" dirty="0"/>
            <a:t>) </a:t>
          </a:r>
          <a:r>
            <a:rPr lang="mk-MK" sz="2000" b="1" kern="1200" dirty="0"/>
            <a:t>Аудио клип од малолетници кои се во очигледна сексуална положба</a:t>
          </a:r>
          <a:endParaRPr lang="en-US" sz="2000" b="1" kern="1200" dirty="0"/>
        </a:p>
      </dsp:txBody>
      <dsp:txXfrm>
        <a:off x="2872949" y="2551183"/>
        <a:ext cx="5573703" cy="1185449"/>
      </dsp:txXfrm>
    </dsp:sp>
    <dsp:sp modelId="{45167FBC-5EE3-4C8A-A94C-30BB5DE89AD6}">
      <dsp:nvSpPr>
        <dsp:cNvPr id="0" name=""/>
        <dsp:cNvSpPr/>
      </dsp:nvSpPr>
      <dsp:spPr>
        <a:xfrm>
          <a:off x="2766445" y="3736633"/>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795905"/>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mk-MK" sz="2000" b="1" kern="1200" dirty="0"/>
            <a:t>г</a:t>
          </a:r>
          <a:r>
            <a:rPr lang="en-US" sz="2000" b="1" kern="1200" dirty="0"/>
            <a:t>) </a:t>
          </a:r>
          <a:r>
            <a:rPr lang="mk-MK" sz="2000" b="1" kern="1200" dirty="0"/>
            <a:t>Видео во кое лица кои изгледаат како малолетници и кои се во очигледна сексуална положба</a:t>
          </a:r>
          <a:endParaRPr lang="en-US" sz="2000" b="1" kern="1200" dirty="0"/>
        </a:p>
      </dsp:txBody>
      <dsp:txXfrm>
        <a:off x="2880558" y="3795905"/>
        <a:ext cx="5573703" cy="1185449"/>
      </dsp:txXfrm>
    </dsp:sp>
    <dsp:sp modelId="{41DAB04F-B76E-41A3-BF92-19D36F058A9E}">
      <dsp:nvSpPr>
        <dsp:cNvPr id="0" name=""/>
        <dsp:cNvSpPr/>
      </dsp:nvSpPr>
      <dsp:spPr>
        <a:xfrm>
          <a:off x="2766445" y="4981355"/>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Главниот извршен директор на една компанија извршил компјутерска измама користејќи компјутер на компанијата. Сите приходи од делото одат на неговата лична банкарска сметка. Компанијата може да одговара за неговите постапки.</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Главниот извршен директор на една компанија извршил компјутерска измама користејќи компјутер на компанијата. Сите приходи од делото одат на неговата лична банкарска сметка. Компанијата може да одговара за неговите постапки.</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Одредбите за процесно право во Поглавје </a:t>
          </a:r>
          <a:r>
            <a:rPr lang="en-US" sz="3400" b="1" kern="1200" dirty="0">
              <a:solidFill>
                <a:schemeClr val="tx1"/>
              </a:solidFill>
            </a:rPr>
            <a:t>II</a:t>
          </a:r>
          <a:r>
            <a:rPr lang="mk-MK" sz="3400" b="1" kern="1200" dirty="0">
              <a:solidFill>
                <a:schemeClr val="tx1"/>
              </a:solidFill>
            </a:rPr>
            <a:t>, Оддел 2 од Конвенцијата од Будимпешта можат да се користат само во врска со кривични дела утврдени во согласност со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Одредбите за процесно право во Поглавје </a:t>
          </a:r>
          <a:r>
            <a:rPr lang="en-US" sz="3400" b="1" kern="1200" dirty="0">
              <a:solidFill>
                <a:schemeClr val="tx1"/>
              </a:solidFill>
            </a:rPr>
            <a:t>II</a:t>
          </a:r>
          <a:r>
            <a:rPr lang="mk-MK" sz="3400" b="1" kern="1200" dirty="0">
              <a:solidFill>
                <a:schemeClr val="tx1"/>
              </a:solidFill>
            </a:rPr>
            <a:t>, Оддел 2 од Конвенцијата од Будимпешта можат да се користат само во врска со кривични дела утврдени во согласност со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C696-8BAE-43F5-A7AE-876CEB660999}">
      <dsp:nvSpPr>
        <dsp:cNvPr id="0" name=""/>
        <dsp:cNvSpPr/>
      </dsp:nvSpPr>
      <dsp:spPr>
        <a:xfrm rot="10800000">
          <a:off x="0" y="0"/>
          <a:ext cx="4476172"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k-MK" sz="1400" b="1" kern="1200" dirty="0"/>
            <a:t>Следење на содржински податоци</a:t>
          </a:r>
          <a:endParaRPr lang="en-PK" sz="1400" b="1" kern="1200" dirty="0"/>
        </a:p>
      </dsp:txBody>
      <dsp:txXfrm rot="-10800000">
        <a:off x="783330" y="0"/>
        <a:ext cx="2909511" cy="754052"/>
      </dsp:txXfrm>
    </dsp:sp>
    <dsp:sp modelId="{37638A15-F53B-4722-A3A9-504F0872E3E9}">
      <dsp:nvSpPr>
        <dsp:cNvPr id="0" name=""/>
        <dsp:cNvSpPr/>
      </dsp:nvSpPr>
      <dsp:spPr>
        <a:xfrm rot="10800000">
          <a:off x="373014" y="754052"/>
          <a:ext cx="3730143"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k-MK" sz="1400" b="1" kern="1200" dirty="0"/>
            <a:t>Собирање на податочен сообраќај во реално време</a:t>
          </a:r>
          <a:endParaRPr lang="en-PK" sz="1400" b="1" kern="1200" dirty="0"/>
        </a:p>
      </dsp:txBody>
      <dsp:txXfrm rot="-10800000">
        <a:off x="1025789" y="754052"/>
        <a:ext cx="2424593" cy="754052"/>
      </dsp:txXfrm>
    </dsp:sp>
    <dsp:sp modelId="{D3458357-E8D2-45B2-A250-AF9A09B0DC07}">
      <dsp:nvSpPr>
        <dsp:cNvPr id="0" name=""/>
        <dsp:cNvSpPr/>
      </dsp:nvSpPr>
      <dsp:spPr>
        <a:xfrm rot="10800000">
          <a:off x="746028" y="1508105"/>
          <a:ext cx="2984114"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k-MK" sz="1400" b="1" kern="1200" dirty="0"/>
            <a:t>Претрес и запленување</a:t>
          </a:r>
          <a:endParaRPr lang="en-PK" sz="1400" b="1" kern="1200" dirty="0"/>
        </a:p>
      </dsp:txBody>
      <dsp:txXfrm rot="-10800000">
        <a:off x="1268248" y="1508105"/>
        <a:ext cx="1939674" cy="754052"/>
      </dsp:txXfrm>
    </dsp:sp>
    <dsp:sp modelId="{2E9841CB-D369-4D50-B3DF-91B1CB432857}">
      <dsp:nvSpPr>
        <dsp:cNvPr id="0" name=""/>
        <dsp:cNvSpPr/>
      </dsp:nvSpPr>
      <dsp:spPr>
        <a:xfrm rot="10800000">
          <a:off x="1119043" y="2262158"/>
          <a:ext cx="2238086"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mk-MK" sz="1400" b="1" kern="1200" dirty="0"/>
            <a:t>Налог за генерирање информации</a:t>
          </a:r>
          <a:endParaRPr lang="en-PK" sz="1400" b="1" kern="1200" dirty="0"/>
        </a:p>
      </dsp:txBody>
      <dsp:txXfrm rot="-10800000">
        <a:off x="1510708" y="2262158"/>
        <a:ext cx="1454755" cy="754052"/>
      </dsp:txXfrm>
    </dsp:sp>
    <dsp:sp modelId="{BC23AC2C-C589-473D-B07A-EA5CA8DD25B7}">
      <dsp:nvSpPr>
        <dsp:cNvPr id="0" name=""/>
        <dsp:cNvSpPr/>
      </dsp:nvSpPr>
      <dsp:spPr>
        <a:xfrm rot="10800000">
          <a:off x="1453054" y="3016210"/>
          <a:ext cx="1570062"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mk-MK" sz="1200" b="1" kern="1200" dirty="0"/>
            <a:t>Делумно откривање на податочен сообраќај</a:t>
          </a:r>
          <a:endParaRPr lang="en-PK" sz="1200" b="1" kern="1200" dirty="0"/>
        </a:p>
      </dsp:txBody>
      <dsp:txXfrm rot="-10800000">
        <a:off x="1727815" y="3016210"/>
        <a:ext cx="1020540" cy="754052"/>
      </dsp:txXfrm>
    </dsp:sp>
    <dsp:sp modelId="{EFBE9C48-68C3-41E1-8414-F6D586349D59}">
      <dsp:nvSpPr>
        <dsp:cNvPr id="0" name=""/>
        <dsp:cNvSpPr/>
      </dsp:nvSpPr>
      <dsp:spPr>
        <a:xfrm rot="10800000">
          <a:off x="1865071" y="3770263"/>
          <a:ext cx="746028" cy="754052"/>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None/>
          </a:pPr>
          <a:r>
            <a:rPr lang="mk-MK" sz="1200" b="1" kern="1200" dirty="0"/>
            <a:t>Експедитивно зачувување</a:t>
          </a:r>
          <a:endParaRPr lang="en-PK" sz="1200" b="1" kern="1200" dirty="0"/>
        </a:p>
      </dsp:txBody>
      <dsp:txXfrm rot="-10800000">
        <a:off x="1865071" y="3770263"/>
        <a:ext cx="746028" cy="7540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026172"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Која од следниве налози за генерирање информации НЕ може да ја издаде судија во вашата земја според член 18:</a:t>
          </a:r>
          <a:endParaRPr lang="en-US" sz="3400" b="1" kern="1200" dirty="0"/>
        </a:p>
      </dsp:txBody>
      <dsp:txXfrm>
        <a:off x="0" y="2466"/>
        <a:ext cx="3026172" cy="5052045"/>
      </dsp:txXfrm>
    </dsp:sp>
    <dsp:sp modelId="{5D9EDF3F-7B20-8E47-A431-F9F24450F874}">
      <dsp:nvSpPr>
        <dsp:cNvPr id="0" name=""/>
        <dsp:cNvSpPr/>
      </dsp:nvSpPr>
      <dsp:spPr>
        <a:xfrm>
          <a:off x="3127846" y="61738"/>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solidFill>
                <a:schemeClr val="tx1"/>
              </a:solidFill>
            </a:rPr>
            <a:t>а</a:t>
          </a:r>
          <a:r>
            <a:rPr lang="en-US" sz="2300" b="1" kern="1200" dirty="0">
              <a:solidFill>
                <a:schemeClr val="tx1"/>
              </a:solidFill>
            </a:rPr>
            <a:t>) </a:t>
          </a:r>
          <a:r>
            <a:rPr lang="mk-MK" sz="2300" b="1" kern="1200" dirty="0">
              <a:solidFill>
                <a:schemeClr val="tx1"/>
              </a:solidFill>
            </a:rPr>
            <a:t>Информации за претплатници од странски давател на услуги што нуди услуги во вашата земја</a:t>
          </a:r>
          <a:endParaRPr lang="en-US" sz="2300" b="1" kern="1200" dirty="0">
            <a:solidFill>
              <a:schemeClr val="tx1"/>
            </a:solidFill>
          </a:endParaRPr>
        </a:p>
      </dsp:txBody>
      <dsp:txXfrm>
        <a:off x="3127846" y="61738"/>
        <a:ext cx="5320942" cy="1185449"/>
      </dsp:txXfrm>
    </dsp:sp>
    <dsp:sp modelId="{EB798B99-5590-864A-A2C1-F553D99D3FAA}">
      <dsp:nvSpPr>
        <dsp:cNvPr id="0" name=""/>
        <dsp:cNvSpPr/>
      </dsp:nvSpPr>
      <dsp:spPr>
        <a:xfrm>
          <a:off x="3026172" y="1247188"/>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127846" y="1306461"/>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б</a:t>
          </a:r>
          <a:r>
            <a:rPr lang="en-US" sz="2300" b="1" kern="1200" dirty="0"/>
            <a:t>) </a:t>
          </a:r>
          <a:r>
            <a:rPr lang="mk-MK" sz="2300" b="1" kern="1200" dirty="0"/>
            <a:t>Содржински податоци од странски давател на услуги што нуди услуги во вашата земја</a:t>
          </a:r>
          <a:endParaRPr lang="en-US" sz="2300" b="1" kern="1200" dirty="0"/>
        </a:p>
      </dsp:txBody>
      <dsp:txXfrm>
        <a:off x="3127846" y="1306461"/>
        <a:ext cx="5320942" cy="1185449"/>
      </dsp:txXfrm>
    </dsp:sp>
    <dsp:sp modelId="{1E88F2A9-FC8F-2A4F-ABF4-2C5837CA76E5}">
      <dsp:nvSpPr>
        <dsp:cNvPr id="0" name=""/>
        <dsp:cNvSpPr/>
      </dsp:nvSpPr>
      <dsp:spPr>
        <a:xfrm>
          <a:off x="3026172" y="2491911"/>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127846" y="2551183"/>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в</a:t>
          </a:r>
          <a:r>
            <a:rPr lang="en-US" sz="2300" b="1" kern="1200" dirty="0"/>
            <a:t>) </a:t>
          </a:r>
          <a:r>
            <a:rPr lang="mk-MK" sz="2300" b="1" kern="1200" dirty="0"/>
            <a:t>Компјутерски податоци од лице во вашата земја кое контролира податоци складирани надвор од вашата земја</a:t>
          </a:r>
          <a:endParaRPr lang="en-US" sz="2300" b="1" kern="1200" dirty="0"/>
        </a:p>
      </dsp:txBody>
      <dsp:txXfrm>
        <a:off x="3127846" y="2551183"/>
        <a:ext cx="5320942" cy="1185449"/>
      </dsp:txXfrm>
    </dsp:sp>
    <dsp:sp modelId="{45167FBC-5EE3-4C8A-A94C-30BB5DE89AD6}">
      <dsp:nvSpPr>
        <dsp:cNvPr id="0" name=""/>
        <dsp:cNvSpPr/>
      </dsp:nvSpPr>
      <dsp:spPr>
        <a:xfrm>
          <a:off x="3026172" y="3736633"/>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133319" y="3795905"/>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г</a:t>
          </a:r>
          <a:r>
            <a:rPr lang="en-US" sz="2300" b="1" kern="1200" dirty="0"/>
            <a:t>) </a:t>
          </a:r>
          <a:r>
            <a:rPr lang="mk-MK" sz="2300" b="1" kern="1200" dirty="0"/>
            <a:t>Компјутерски податоци од лице во вашата земја кое поседува податоци складирани во вашата земја</a:t>
          </a:r>
          <a:endParaRPr lang="en-US" sz="2300" b="1" kern="1200" dirty="0"/>
        </a:p>
      </dsp:txBody>
      <dsp:txXfrm>
        <a:off x="3133319" y="3795905"/>
        <a:ext cx="5320942" cy="1185449"/>
      </dsp:txXfrm>
    </dsp:sp>
    <dsp:sp modelId="{41DAB04F-B76E-41A3-BF92-19D36F058A9E}">
      <dsp:nvSpPr>
        <dsp:cNvPr id="0" name=""/>
        <dsp:cNvSpPr/>
      </dsp:nvSpPr>
      <dsp:spPr>
        <a:xfrm>
          <a:off x="3026172" y="4981355"/>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026172"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t>Која од следниве налози за генерирање информации НЕ може да ја издаде судија во вашата земја според член 18:</a:t>
          </a:r>
          <a:endParaRPr lang="en-US" sz="3400" b="1" kern="1200" dirty="0"/>
        </a:p>
      </dsp:txBody>
      <dsp:txXfrm>
        <a:off x="0" y="2466"/>
        <a:ext cx="3026172" cy="5052045"/>
      </dsp:txXfrm>
    </dsp:sp>
    <dsp:sp modelId="{5D9EDF3F-7B20-8E47-A431-F9F24450F874}">
      <dsp:nvSpPr>
        <dsp:cNvPr id="0" name=""/>
        <dsp:cNvSpPr/>
      </dsp:nvSpPr>
      <dsp:spPr>
        <a:xfrm>
          <a:off x="3127846" y="61738"/>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solidFill>
                <a:schemeClr val="tx1"/>
              </a:solidFill>
            </a:rPr>
            <a:t>а</a:t>
          </a:r>
          <a:r>
            <a:rPr lang="en-US" sz="2300" b="1" kern="1200" dirty="0">
              <a:solidFill>
                <a:schemeClr val="tx1"/>
              </a:solidFill>
            </a:rPr>
            <a:t>) </a:t>
          </a:r>
          <a:r>
            <a:rPr lang="mk-MK" sz="2300" b="1" kern="1200" dirty="0">
              <a:solidFill>
                <a:schemeClr val="tx1"/>
              </a:solidFill>
            </a:rPr>
            <a:t>Информации за претплатници од странски давател на услуги што нуди услуги во вашата земја</a:t>
          </a:r>
          <a:endParaRPr lang="en-US" sz="2300" b="1" kern="1200" dirty="0">
            <a:solidFill>
              <a:schemeClr val="tx1"/>
            </a:solidFill>
          </a:endParaRPr>
        </a:p>
      </dsp:txBody>
      <dsp:txXfrm>
        <a:off x="3127846" y="61738"/>
        <a:ext cx="5320942" cy="1185449"/>
      </dsp:txXfrm>
    </dsp:sp>
    <dsp:sp modelId="{EB798B99-5590-864A-A2C1-F553D99D3FAA}">
      <dsp:nvSpPr>
        <dsp:cNvPr id="0" name=""/>
        <dsp:cNvSpPr/>
      </dsp:nvSpPr>
      <dsp:spPr>
        <a:xfrm>
          <a:off x="3026172" y="1247188"/>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127846" y="1306461"/>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solidFill>
                <a:srgbClr val="FF0000"/>
              </a:solidFill>
            </a:rPr>
            <a:t>б</a:t>
          </a:r>
          <a:r>
            <a:rPr lang="en-US" sz="2300" b="1" kern="1200" dirty="0">
              <a:solidFill>
                <a:srgbClr val="FF0000"/>
              </a:solidFill>
            </a:rPr>
            <a:t>) </a:t>
          </a:r>
          <a:r>
            <a:rPr lang="mk-MK" sz="2300" b="1" kern="1200" dirty="0">
              <a:solidFill>
                <a:srgbClr val="FF0000"/>
              </a:solidFill>
            </a:rPr>
            <a:t>Содржински податоци од странски давател на услуги што нуди услуги во вашата земја</a:t>
          </a:r>
          <a:endParaRPr lang="en-US" sz="2300" b="1" kern="1200" dirty="0">
            <a:solidFill>
              <a:srgbClr val="FF0000"/>
            </a:solidFill>
          </a:endParaRPr>
        </a:p>
      </dsp:txBody>
      <dsp:txXfrm>
        <a:off x="3127846" y="1306461"/>
        <a:ext cx="5320942" cy="1185449"/>
      </dsp:txXfrm>
    </dsp:sp>
    <dsp:sp modelId="{1E88F2A9-FC8F-2A4F-ABF4-2C5837CA76E5}">
      <dsp:nvSpPr>
        <dsp:cNvPr id="0" name=""/>
        <dsp:cNvSpPr/>
      </dsp:nvSpPr>
      <dsp:spPr>
        <a:xfrm>
          <a:off x="3026172" y="2491911"/>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127846" y="2551183"/>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в</a:t>
          </a:r>
          <a:r>
            <a:rPr lang="en-US" sz="2300" b="1" kern="1200" dirty="0"/>
            <a:t>) </a:t>
          </a:r>
          <a:r>
            <a:rPr lang="mk-MK" sz="2300" b="1" kern="1200" dirty="0"/>
            <a:t>Компјутерски податоци од лице во вашата земја кое контролира податоци складирани надвор од вашата земја</a:t>
          </a:r>
          <a:endParaRPr lang="en-US" sz="2300" b="1" kern="1200" dirty="0"/>
        </a:p>
      </dsp:txBody>
      <dsp:txXfrm>
        <a:off x="3127846" y="2551183"/>
        <a:ext cx="5320942" cy="1185449"/>
      </dsp:txXfrm>
    </dsp:sp>
    <dsp:sp modelId="{45167FBC-5EE3-4C8A-A94C-30BB5DE89AD6}">
      <dsp:nvSpPr>
        <dsp:cNvPr id="0" name=""/>
        <dsp:cNvSpPr/>
      </dsp:nvSpPr>
      <dsp:spPr>
        <a:xfrm>
          <a:off x="3026172" y="3736633"/>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133319" y="3795905"/>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г</a:t>
          </a:r>
          <a:r>
            <a:rPr lang="en-US" sz="2300" b="1" kern="1200" dirty="0"/>
            <a:t>) </a:t>
          </a:r>
          <a:r>
            <a:rPr lang="mk-MK" sz="2300" b="1" kern="1200" dirty="0"/>
            <a:t>Компјутерски податоци од лице во вашата земја кое поседува податоци складирани во вашата земја</a:t>
          </a:r>
          <a:endParaRPr lang="en-US" sz="2300" b="1" kern="1200" dirty="0"/>
        </a:p>
      </dsp:txBody>
      <dsp:txXfrm>
        <a:off x="3133319" y="3795905"/>
        <a:ext cx="5320942" cy="1185449"/>
      </dsp:txXfrm>
    </dsp:sp>
    <dsp:sp modelId="{41DAB04F-B76E-41A3-BF92-19D36F058A9E}">
      <dsp:nvSpPr>
        <dsp:cNvPr id="0" name=""/>
        <dsp:cNvSpPr/>
      </dsp:nvSpPr>
      <dsp:spPr>
        <a:xfrm>
          <a:off x="3026172" y="4981355"/>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Може да издадете налог за следење на содржински податоци за случај поврзан со кражба. Кривичното дело предвидува затворска казна од 6 месеци.</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Може да издадете налог за следење на содржински податоци за случај поврзан со кражба. Кривичното дело предвидува затворска казна од 6 месеци.</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Кое од наведените не спаѓа под дефиницијата „давател на услуги“</a:t>
          </a:r>
          <a:r>
            <a:rPr lang="en-US" sz="2600" b="1" kern="1200" dirty="0"/>
            <a:t>?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а</a:t>
          </a:r>
          <a:r>
            <a:rPr lang="en-US" sz="2600" b="1" kern="1200" dirty="0">
              <a:solidFill>
                <a:schemeClr val="tx1"/>
              </a:solidFill>
            </a:rPr>
            <a:t>) Facebook</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б</a:t>
          </a:r>
          <a:r>
            <a:rPr lang="en-US" sz="2600" b="1" kern="1200" dirty="0">
              <a:solidFill>
                <a:schemeClr val="tx1"/>
              </a:solidFill>
            </a:rPr>
            <a:t>) TikTok</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в</a:t>
          </a:r>
          <a:r>
            <a:rPr lang="en-US" sz="2600" b="1" kern="1200" dirty="0">
              <a:solidFill>
                <a:srgbClr val="FF0000"/>
              </a:solidFill>
            </a:rPr>
            <a:t>) YouTube </a:t>
          </a:r>
          <a:r>
            <a:rPr lang="mk-MK" sz="2600" b="1" kern="1200" dirty="0">
              <a:solidFill>
                <a:srgbClr val="FF0000"/>
              </a:solidFill>
            </a:rPr>
            <a:t>каналот на Советот на Европа</a:t>
          </a:r>
          <a:endParaRPr lang="en-US" sz="26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г</a:t>
          </a:r>
          <a:r>
            <a:rPr lang="en-US" sz="2600" b="1" kern="1200" dirty="0">
              <a:solidFill>
                <a:schemeClr val="tx1"/>
              </a:solidFill>
            </a:rPr>
            <a:t>) WhatsApp </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chemeClr val="tx1"/>
              </a:solidFill>
            </a:rPr>
            <a:t>д</a:t>
          </a:r>
          <a:r>
            <a:rPr lang="en-US" sz="2600" b="1" kern="1200" dirty="0">
              <a:solidFill>
                <a:schemeClr val="tx1"/>
              </a:solidFill>
            </a:rPr>
            <a:t>) Dropbox</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Кој од наведените е глобален договор што има специјализирани одредби за заемна помош кои се однесуваат на електронски докази?</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а</a:t>
          </a:r>
          <a:r>
            <a:rPr lang="en-US" sz="2300" b="1" kern="1200" dirty="0"/>
            <a:t>) </a:t>
          </a:r>
          <a:r>
            <a:rPr lang="mk-MK" sz="2300" b="1" kern="1200" dirty="0"/>
            <a:t>Конвенција за заемна помош во кривични предмети помеѓу земјите-членки и Европската Унија</a:t>
          </a:r>
          <a:endParaRPr lang="en-US" sz="2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б</a:t>
          </a:r>
          <a:r>
            <a:rPr lang="en-GB" sz="2300" b="1" kern="1200" dirty="0"/>
            <a:t>) </a:t>
          </a:r>
          <a:r>
            <a:rPr lang="mk-MK" sz="2300" b="1" kern="1200" dirty="0"/>
            <a:t>Конвенција на Обединетите нации против транснационален организиран криминал</a:t>
          </a:r>
          <a:endParaRPr lang="en-US" sz="23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solidFill>
                <a:schemeClr val="tx1"/>
              </a:solidFill>
            </a:rPr>
            <a:t>в</a:t>
          </a:r>
          <a:r>
            <a:rPr lang="en-US" sz="2300" b="1" kern="1200" dirty="0">
              <a:solidFill>
                <a:schemeClr val="tx1"/>
              </a:solidFill>
            </a:rPr>
            <a:t>) </a:t>
          </a:r>
          <a:r>
            <a:rPr lang="mk-MK" sz="2300" b="1" kern="1200" dirty="0">
              <a:solidFill>
                <a:schemeClr val="tx1"/>
              </a:solidFill>
            </a:rPr>
            <a:t>Конвенција на Советот на Европа за </a:t>
          </a:r>
          <a:r>
            <a:rPr lang="mk-MK" sz="2300" b="1" kern="1200" dirty="0" err="1">
              <a:solidFill>
                <a:schemeClr val="tx1"/>
              </a:solidFill>
            </a:rPr>
            <a:t>сајбер</a:t>
          </a:r>
          <a:r>
            <a:rPr lang="mk-MK" sz="2300" b="1" kern="1200" dirty="0">
              <a:solidFill>
                <a:schemeClr val="tx1"/>
              </a:solidFill>
            </a:rPr>
            <a:t>-криминал (Конвенција од Будимпешта)</a:t>
          </a:r>
          <a:endParaRPr lang="en-US" sz="23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г</a:t>
          </a:r>
          <a:r>
            <a:rPr lang="en-US" sz="2300" b="1" kern="1200" dirty="0"/>
            <a:t>) </a:t>
          </a:r>
          <a:r>
            <a:rPr lang="ru-RU" sz="2300" b="1" kern="1200" dirty="0"/>
            <a:t>Конвенција на Африканската унија за сајбер-безбедност и лични податоци (Конвенција од Малабо)</a:t>
          </a:r>
          <a:endParaRPr lang="en-US" sz="2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Кој од наведените е глобален договор што има специјализирани одредби за заемна помош кои се однесуваат на електронски докази?</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а</a:t>
          </a:r>
          <a:r>
            <a:rPr lang="en-US" sz="2300" b="1" kern="1200" dirty="0"/>
            <a:t>) </a:t>
          </a:r>
          <a:r>
            <a:rPr lang="mk-MK" sz="2300" b="1" kern="1200" dirty="0"/>
            <a:t>Конвенција за заемна помош во кривични предмети помеѓу земјите-членки и Европската Унија</a:t>
          </a:r>
          <a:endParaRPr lang="en-US" sz="2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б</a:t>
          </a:r>
          <a:r>
            <a:rPr lang="en-GB" sz="2300" b="1" kern="1200" dirty="0"/>
            <a:t>) </a:t>
          </a:r>
          <a:r>
            <a:rPr lang="mk-MK" sz="2300" b="1" kern="1200" dirty="0"/>
            <a:t>Конвенција на Обединетите нации против транснационален организиран криминал</a:t>
          </a:r>
          <a:endParaRPr lang="en-US" sz="23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solidFill>
                <a:srgbClr val="FF0000"/>
              </a:solidFill>
            </a:rPr>
            <a:t>в</a:t>
          </a:r>
          <a:r>
            <a:rPr lang="en-US" sz="2300" b="1" kern="1200" dirty="0">
              <a:solidFill>
                <a:srgbClr val="FF0000"/>
              </a:solidFill>
            </a:rPr>
            <a:t>) </a:t>
          </a:r>
          <a:r>
            <a:rPr lang="mk-MK" sz="2300" b="1" kern="1200" dirty="0">
              <a:solidFill>
                <a:srgbClr val="FF0000"/>
              </a:solidFill>
            </a:rPr>
            <a:t>Конвенција на Советот на Европа за </a:t>
          </a:r>
          <a:r>
            <a:rPr lang="mk-MK" sz="2300" b="1" kern="1200" dirty="0" err="1">
              <a:solidFill>
                <a:srgbClr val="FF0000"/>
              </a:solidFill>
            </a:rPr>
            <a:t>сајбер</a:t>
          </a:r>
          <a:r>
            <a:rPr lang="mk-MK" sz="2300" b="1" kern="1200" dirty="0">
              <a:solidFill>
                <a:srgbClr val="FF0000"/>
              </a:solidFill>
            </a:rPr>
            <a:t>-криминал (Конвенција од Будимпешта)</a:t>
          </a:r>
          <a:endParaRPr lang="en-US" sz="2300" b="1" kern="1200" dirty="0">
            <a:solidFill>
              <a:srgbClr val="FF0000"/>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b="1" kern="1200" dirty="0"/>
            <a:t>г</a:t>
          </a:r>
          <a:r>
            <a:rPr lang="en-US" sz="2300" b="1" kern="1200" dirty="0"/>
            <a:t>) </a:t>
          </a:r>
          <a:r>
            <a:rPr lang="ru-RU" sz="2300" b="1" kern="1200" dirty="0"/>
            <a:t>Конвенција на Африканската унија за сајбер-безбедност и лични податоци (Конвенција од Малабо)</a:t>
          </a:r>
          <a:endParaRPr lang="en-US" sz="2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Што од наведеното не се разгледува за вклучување со Вториот дополнителен протокол?</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t>а</a:t>
          </a:r>
          <a:r>
            <a:rPr lang="en-US" sz="3200" b="1" kern="1200" dirty="0"/>
            <a:t>) </a:t>
          </a:r>
          <a:r>
            <a:rPr lang="mk-MK" sz="3200" b="1" kern="1200" dirty="0"/>
            <a:t>Откривање на податоци во итни случаи</a:t>
          </a:r>
          <a:endParaRPr lang="en-US" sz="32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t>б</a:t>
          </a:r>
          <a:r>
            <a:rPr lang="en-GB" sz="3200" b="1" kern="1200" dirty="0"/>
            <a:t>) </a:t>
          </a:r>
          <a:r>
            <a:rPr lang="mk-MK" sz="3200" b="1" kern="1200" dirty="0"/>
            <a:t>Расизам и ксенофобија </a:t>
          </a:r>
          <a:endParaRPr lang="en-US" sz="32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в</a:t>
          </a:r>
          <a:r>
            <a:rPr lang="en-US" sz="3200" b="1" kern="1200" dirty="0">
              <a:solidFill>
                <a:schemeClr val="tx1"/>
              </a:solidFill>
            </a:rPr>
            <a:t>) </a:t>
          </a:r>
          <a:r>
            <a:rPr lang="mk-MK" sz="3200" b="1" kern="1200" dirty="0">
              <a:solidFill>
                <a:schemeClr val="tx1"/>
              </a:solidFill>
            </a:rPr>
            <a:t>Тајни истраги</a:t>
          </a:r>
          <a:endParaRPr lang="en-US" sz="32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t>г</a:t>
          </a:r>
          <a:r>
            <a:rPr lang="en-US" sz="3200" b="1" kern="1200" dirty="0"/>
            <a:t>) </a:t>
          </a:r>
          <a:r>
            <a:rPr lang="mk-MK" sz="3200" b="1" kern="1200" dirty="0"/>
            <a:t>Барање на </a:t>
          </a:r>
          <a:r>
            <a:rPr lang="en-US" sz="3200" b="1" kern="1200" dirty="0"/>
            <a:t>WHOIS </a:t>
          </a:r>
          <a:r>
            <a:rPr lang="mk-MK" sz="3200" b="1" kern="1200" dirty="0"/>
            <a:t>информации</a:t>
          </a:r>
          <a:endParaRPr lang="en-US" sz="32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mk-MK" sz="3400" b="1" kern="1200" dirty="0"/>
            <a:t>Што од наведеното не се разгледува за вклучување со Вториот дополнителен протокол?</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t>а</a:t>
          </a:r>
          <a:r>
            <a:rPr lang="en-US" sz="3200" b="1" kern="1200" dirty="0"/>
            <a:t>) </a:t>
          </a:r>
          <a:r>
            <a:rPr lang="mk-MK" sz="3200" b="1" kern="1200" dirty="0"/>
            <a:t>Откривање на податоци во итни случаи</a:t>
          </a:r>
          <a:endParaRPr lang="en-US" sz="32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solidFill>
                <a:srgbClr val="FF0000"/>
              </a:solidFill>
            </a:rPr>
            <a:t>б</a:t>
          </a:r>
          <a:r>
            <a:rPr lang="en-GB" sz="3200" b="1" kern="1200" dirty="0">
              <a:solidFill>
                <a:srgbClr val="FF0000"/>
              </a:solidFill>
            </a:rPr>
            <a:t>) </a:t>
          </a:r>
          <a:r>
            <a:rPr lang="mk-MK" sz="3200" b="1" kern="1200" dirty="0">
              <a:solidFill>
                <a:srgbClr val="FF0000"/>
              </a:solidFill>
            </a:rPr>
            <a:t>Расизам и ксенофобија </a:t>
          </a:r>
          <a:endParaRPr lang="en-US" sz="3200" b="1" kern="1200" dirty="0">
            <a:solidFill>
              <a:srgbClr val="FF0000"/>
            </a:solidFill>
          </a:endParaRPr>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solidFill>
                <a:schemeClr val="tx1"/>
              </a:solidFill>
            </a:rPr>
            <a:t>в</a:t>
          </a:r>
          <a:r>
            <a:rPr lang="en-US" sz="3200" b="1" kern="1200" dirty="0">
              <a:solidFill>
                <a:schemeClr val="tx1"/>
              </a:solidFill>
            </a:rPr>
            <a:t>) </a:t>
          </a:r>
          <a:r>
            <a:rPr lang="mk-MK" sz="3200" b="1" kern="1200" dirty="0">
              <a:solidFill>
                <a:schemeClr val="tx1"/>
              </a:solidFill>
            </a:rPr>
            <a:t>Тајни истраги</a:t>
          </a:r>
          <a:endParaRPr lang="en-US" sz="32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mk-MK" sz="3200" b="1" kern="1200" dirty="0"/>
            <a:t>г</a:t>
          </a:r>
          <a:r>
            <a:rPr lang="en-US" sz="3200" b="1" kern="1200" dirty="0"/>
            <a:t>) </a:t>
          </a:r>
          <a:r>
            <a:rPr lang="mk-MK" sz="3200" b="1" kern="1200" dirty="0"/>
            <a:t>Барање на </a:t>
          </a:r>
          <a:r>
            <a:rPr lang="en-US" sz="3200" b="1" kern="1200" dirty="0"/>
            <a:t>WHOIS </a:t>
          </a:r>
          <a:r>
            <a:rPr lang="mk-MK" sz="3200" b="1" kern="1200" dirty="0"/>
            <a:t>информации</a:t>
          </a:r>
          <a:endParaRPr lang="en-US" sz="32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Кои од наведените не се дел од податочниот сообраќај? </a:t>
          </a:r>
          <a:endParaRPr lang="en-US" sz="2600" b="1" kern="1200" dirty="0"/>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а</a:t>
          </a:r>
          <a:r>
            <a:rPr lang="en-US" sz="2600" kern="1200" dirty="0"/>
            <a:t>) </a:t>
          </a:r>
          <a:r>
            <a:rPr lang="mk-MK" sz="2600" kern="1200" dirty="0"/>
            <a:t>Содржина на телото од пораката по е-пошта</a:t>
          </a:r>
          <a:endParaRPr lang="en-US" sz="2600" kern="1200" dirty="0"/>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б</a:t>
          </a:r>
          <a:r>
            <a:rPr lang="en-US" sz="2600" kern="1200" dirty="0"/>
            <a:t>) </a:t>
          </a:r>
          <a:r>
            <a:rPr lang="mk-MK" sz="2600" kern="1200" dirty="0"/>
            <a:t>Време на е-пошта</a:t>
          </a:r>
          <a:endParaRPr lang="en-US" sz="2600" kern="1200" dirty="0"/>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304382"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в</a:t>
          </a:r>
          <a:r>
            <a:rPr lang="en-US" sz="2600" kern="1200" dirty="0"/>
            <a:t>) </a:t>
          </a:r>
          <a:r>
            <a:rPr lang="mk-MK" sz="2600" kern="1200" dirty="0"/>
            <a:t>Големина на е-пошта</a:t>
          </a:r>
          <a:endParaRPr lang="en-US" sz="2600" kern="1200" dirty="0"/>
        </a:p>
      </dsp:txBody>
      <dsp:txXfrm>
        <a:off x="2872949" y="2045674"/>
        <a:ext cx="5304382"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г</a:t>
          </a:r>
          <a:r>
            <a:rPr lang="en-US" sz="2600" kern="1200" dirty="0"/>
            <a:t>) </a:t>
          </a:r>
          <a:r>
            <a:rPr lang="mk-MK" sz="2600" kern="1200" dirty="0"/>
            <a:t>Вид на основна услуга</a:t>
          </a:r>
          <a:endParaRPr lang="en-US" sz="2600" kern="1200" dirty="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д</a:t>
          </a:r>
          <a:r>
            <a:rPr lang="en-US" sz="2600" kern="1200" dirty="0"/>
            <a:t>) </a:t>
          </a:r>
          <a:r>
            <a:rPr lang="mk-MK" sz="2600" kern="1200" dirty="0"/>
            <a:t>Наслов на предметот на е-пошта</a:t>
          </a:r>
          <a:endParaRPr lang="en-US" sz="2600" kern="1200" dirty="0"/>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t>Кои од наведените не се дел од податочниот сообраќај? </a:t>
          </a:r>
          <a:endParaRPr lang="en-US" sz="2600" b="1" kern="1200" dirty="0"/>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а</a:t>
          </a:r>
          <a:r>
            <a:rPr lang="en-US" sz="2600" b="1" kern="1200" dirty="0">
              <a:solidFill>
                <a:srgbClr val="FF0000"/>
              </a:solidFill>
            </a:rPr>
            <a:t>) </a:t>
          </a:r>
          <a:r>
            <a:rPr lang="mk-MK" sz="2600" b="1" kern="1200" dirty="0">
              <a:solidFill>
                <a:srgbClr val="FF0000"/>
              </a:solidFill>
            </a:rPr>
            <a:t>Содржина на телото од пораката по е-пошта</a:t>
          </a:r>
          <a:endParaRPr lang="en-US" sz="2600" b="1" kern="1200" dirty="0">
            <a:solidFill>
              <a:srgbClr val="FF0000"/>
            </a:solidFill>
          </a:endParaRPr>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б</a:t>
          </a:r>
          <a:r>
            <a:rPr lang="en-US" sz="2600" kern="1200" dirty="0"/>
            <a:t>) </a:t>
          </a:r>
          <a:r>
            <a:rPr lang="mk-MK" sz="2600" kern="1200" dirty="0"/>
            <a:t>Време на е-пошта</a:t>
          </a:r>
          <a:endParaRPr lang="en-US" sz="2600" kern="1200" dirty="0"/>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304382"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в</a:t>
          </a:r>
          <a:r>
            <a:rPr lang="en-US" sz="2600" kern="1200" dirty="0"/>
            <a:t>) </a:t>
          </a:r>
          <a:r>
            <a:rPr lang="mk-MK" sz="2600" kern="1200" dirty="0"/>
            <a:t>Големина на е-пошта</a:t>
          </a:r>
          <a:endParaRPr lang="en-US" sz="2600" kern="1200" dirty="0"/>
        </a:p>
      </dsp:txBody>
      <dsp:txXfrm>
        <a:off x="2872949" y="2045674"/>
        <a:ext cx="5304382"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kern="1200" dirty="0"/>
            <a:t>г</a:t>
          </a:r>
          <a:r>
            <a:rPr lang="en-US" sz="2600" kern="1200" dirty="0"/>
            <a:t>) </a:t>
          </a:r>
          <a:r>
            <a:rPr lang="mk-MK" sz="2600" kern="1200" dirty="0"/>
            <a:t>Вид на основна услуга</a:t>
          </a:r>
          <a:endParaRPr lang="en-US" sz="2600" kern="1200" dirty="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mk-MK" sz="2600" b="1" kern="1200" dirty="0">
              <a:solidFill>
                <a:srgbClr val="FF0000"/>
              </a:solidFill>
            </a:rPr>
            <a:t>д</a:t>
          </a:r>
          <a:r>
            <a:rPr lang="en-US" sz="2600" b="1" kern="1200" dirty="0">
              <a:solidFill>
                <a:srgbClr val="FF0000"/>
              </a:solidFill>
            </a:rPr>
            <a:t>) </a:t>
          </a:r>
          <a:r>
            <a:rPr lang="mk-MK" sz="2600" b="1" kern="1200" dirty="0">
              <a:solidFill>
                <a:srgbClr val="FF0000"/>
              </a:solidFill>
            </a:rPr>
            <a:t>Наслов на предметот на е-пошта</a:t>
          </a:r>
          <a:endParaRPr lang="en-US" sz="2600" b="1" kern="1200" dirty="0">
            <a:solidFill>
              <a:srgbClr val="FF0000"/>
            </a:solidFill>
          </a:endParaRPr>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Лице се поврзува на јавна </a:t>
          </a:r>
          <a:r>
            <a:rPr lang="en-US" sz="3400" b="1" kern="1200" dirty="0">
              <a:solidFill>
                <a:schemeClr val="tx1"/>
              </a:solidFill>
            </a:rPr>
            <a:t>Wi-Fi </a:t>
          </a:r>
          <a:r>
            <a:rPr lang="mk-MK" sz="3400" b="1" kern="1200" dirty="0">
              <a:solidFill>
                <a:schemeClr val="tx1"/>
              </a:solidFill>
            </a:rPr>
            <a:t>мрежа и користи софтвер за следење на приватна комуникација преку е-пошта помеѓу два други корисници на </a:t>
          </a:r>
          <a:r>
            <a:rPr lang="en-US" sz="3400" b="1" kern="1200" dirty="0">
              <a:solidFill>
                <a:schemeClr val="tx1"/>
              </a:solidFill>
            </a:rPr>
            <a:t>Wi-Fi </a:t>
          </a:r>
          <a:r>
            <a:rPr lang="mk-MK" sz="3400" b="1" kern="1200" dirty="0">
              <a:solidFill>
                <a:schemeClr val="tx1"/>
              </a:solidFill>
            </a:rPr>
            <a:t>мрежата. Ова не преставува повреда според член 3.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Лице се поврзува на јавна </a:t>
          </a:r>
          <a:r>
            <a:rPr lang="en-US" sz="3400" b="1" kern="1200" dirty="0">
              <a:solidFill>
                <a:schemeClr val="tx1"/>
              </a:solidFill>
            </a:rPr>
            <a:t>Wi-Fi </a:t>
          </a:r>
          <a:r>
            <a:rPr lang="mk-MK" sz="3400" b="1" kern="1200" dirty="0">
              <a:solidFill>
                <a:schemeClr val="tx1"/>
              </a:solidFill>
            </a:rPr>
            <a:t>мрежа и користи софтвер за следење на приватна комуникација преку е-пошта помеѓу два други корисници на </a:t>
          </a:r>
          <a:r>
            <a:rPr lang="en-US" sz="3400" b="1" kern="1200" dirty="0">
              <a:solidFill>
                <a:schemeClr val="tx1"/>
              </a:solidFill>
            </a:rPr>
            <a:t>Wi-Fi </a:t>
          </a:r>
          <a:r>
            <a:rPr lang="mk-MK" sz="3400" b="1" kern="1200" dirty="0">
              <a:solidFill>
                <a:schemeClr val="tx1"/>
              </a:solidFill>
            </a:rPr>
            <a:t>мрежата. Ова не преставува повреда според член 3.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 </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Неточно</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Едно лице го прекинува напојувањето на компјутерскиот систем, со што ја попречува неговата работа. Ова не претставува мешање на системот согласно член 5 од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Точно</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just" defTabSz="1511300">
            <a:lnSpc>
              <a:spcPct val="90000"/>
            </a:lnSpc>
            <a:spcBef>
              <a:spcPct val="0"/>
            </a:spcBef>
            <a:spcAft>
              <a:spcPct val="35000"/>
            </a:spcAft>
            <a:buNone/>
          </a:pPr>
          <a:r>
            <a:rPr lang="mk-MK" sz="3400" b="1" kern="1200" dirty="0">
              <a:solidFill>
                <a:schemeClr val="tx1"/>
              </a:solidFill>
            </a:rPr>
            <a:t>Едно лице го прекинува напојувањето на компјутерскиот систем, со што ја попречува неговата работа. Ова не претставува мешање на системот согласно член 5 од Конвенцијата од Будимпешта.</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rgbClr val="FF0000"/>
              </a:solidFill>
            </a:rPr>
            <a:t>Точно</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mk-MK" sz="4400" b="1" kern="1200" dirty="0">
              <a:solidFill>
                <a:schemeClr val="tx1"/>
              </a:solidFill>
            </a:rPr>
            <a:t>Неточно</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mk-MK" sz="3200" b="1" kern="1200" dirty="0"/>
            <a:t>Што од наведеното не би претставувало детска порнографија според Конвенцијата од Будимпешта?</a:t>
          </a:r>
          <a:endParaRPr lang="en-US" sz="3200" b="1" kern="1200" dirty="0"/>
        </a:p>
      </dsp:txBody>
      <dsp:txXfrm>
        <a:off x="0" y="2466"/>
        <a:ext cx="2766445" cy="5052045"/>
      </dsp:txXfrm>
    </dsp:sp>
    <dsp:sp modelId="{5D9EDF3F-7B20-8E47-A431-F9F24450F874}">
      <dsp:nvSpPr>
        <dsp:cNvPr id="0" name=""/>
        <dsp:cNvSpPr/>
      </dsp:nvSpPr>
      <dsp:spPr>
        <a:xfrm>
          <a:off x="2872949" y="61738"/>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mk-MK" sz="2300" b="0" kern="1200" dirty="0">
              <a:solidFill>
                <a:schemeClr val="tx1"/>
              </a:solidFill>
            </a:rPr>
            <a:t>а</a:t>
          </a:r>
          <a:r>
            <a:rPr lang="en-US" sz="2300" b="0" kern="1200" dirty="0">
              <a:solidFill>
                <a:schemeClr val="tx1"/>
              </a:solidFill>
            </a:rPr>
            <a:t>) </a:t>
          </a:r>
          <a:r>
            <a:rPr lang="mk-MK" sz="2300" b="0" kern="1200" dirty="0">
              <a:solidFill>
                <a:schemeClr val="tx1"/>
              </a:solidFill>
            </a:rPr>
            <a:t>Видео од малолетници во очигледна сексуална положба</a:t>
          </a:r>
          <a:endParaRPr lang="en-US" sz="2300" b="0" kern="1200" dirty="0">
            <a:solidFill>
              <a:srgbClr val="00B0F0"/>
            </a:solidFill>
          </a:endParaRPr>
        </a:p>
      </dsp:txBody>
      <dsp:txXfrm>
        <a:off x="2872949" y="61738"/>
        <a:ext cx="5573703" cy="1185449"/>
      </dsp:txXfrm>
    </dsp:sp>
    <dsp:sp modelId="{EB798B99-5590-864A-A2C1-F553D99D3FAA}">
      <dsp:nvSpPr>
        <dsp:cNvPr id="0" name=""/>
        <dsp:cNvSpPr/>
      </dsp:nvSpPr>
      <dsp:spPr>
        <a:xfrm>
          <a:off x="2766445" y="124718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306461"/>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mk-MK" sz="2300" kern="1200" dirty="0"/>
            <a:t>б</a:t>
          </a:r>
          <a:r>
            <a:rPr lang="en-US" sz="2300" kern="1200" dirty="0"/>
            <a:t>) </a:t>
          </a:r>
          <a:r>
            <a:rPr lang="mk-MK" sz="2300" kern="1200" dirty="0"/>
            <a:t>Видео кое содржи компјутерска симулација на детска порнографија</a:t>
          </a:r>
          <a:endParaRPr lang="en-US" sz="2300" kern="1200" dirty="0"/>
        </a:p>
      </dsp:txBody>
      <dsp:txXfrm>
        <a:off x="2872949" y="1306461"/>
        <a:ext cx="5573703" cy="1185449"/>
      </dsp:txXfrm>
    </dsp:sp>
    <dsp:sp modelId="{1E88F2A9-FC8F-2A4F-ABF4-2C5837CA76E5}">
      <dsp:nvSpPr>
        <dsp:cNvPr id="0" name=""/>
        <dsp:cNvSpPr/>
      </dsp:nvSpPr>
      <dsp:spPr>
        <a:xfrm>
          <a:off x="2766445" y="2491911"/>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551183"/>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mk-MK" sz="2300" kern="1200" dirty="0"/>
            <a:t>в</a:t>
          </a:r>
          <a:r>
            <a:rPr lang="en-US" sz="2300" kern="1200" dirty="0"/>
            <a:t>) </a:t>
          </a:r>
          <a:r>
            <a:rPr lang="mk-MK" sz="2300" kern="1200" dirty="0"/>
            <a:t>Аудио клип од малолетници кои се во очигледна сексуална положба</a:t>
          </a:r>
          <a:endParaRPr lang="en-US" sz="2300" kern="1200" dirty="0">
            <a:solidFill>
              <a:srgbClr val="00B0F0"/>
            </a:solidFill>
          </a:endParaRPr>
        </a:p>
      </dsp:txBody>
      <dsp:txXfrm>
        <a:off x="2872949" y="2551183"/>
        <a:ext cx="5573703" cy="1185449"/>
      </dsp:txXfrm>
    </dsp:sp>
    <dsp:sp modelId="{45167FBC-5EE3-4C8A-A94C-30BB5DE89AD6}">
      <dsp:nvSpPr>
        <dsp:cNvPr id="0" name=""/>
        <dsp:cNvSpPr/>
      </dsp:nvSpPr>
      <dsp:spPr>
        <a:xfrm>
          <a:off x="2766445" y="3736633"/>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795905"/>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mk-MK" sz="2300" kern="1200" dirty="0"/>
            <a:t>г</a:t>
          </a:r>
          <a:r>
            <a:rPr lang="en-US" sz="2300" kern="1200" dirty="0"/>
            <a:t>) </a:t>
          </a:r>
          <a:r>
            <a:rPr lang="mk-MK" sz="2300" kern="1200" dirty="0"/>
            <a:t>Видео во кое лица кои изгледаат како малолетници и кои се во очигледна сексуална положба</a:t>
          </a:r>
          <a:endParaRPr lang="en-US" sz="2300" kern="1200" dirty="0">
            <a:solidFill>
              <a:srgbClr val="00B0F0"/>
            </a:solidFill>
          </a:endParaRPr>
        </a:p>
      </dsp:txBody>
      <dsp:txXfrm>
        <a:off x="2880558" y="3795905"/>
        <a:ext cx="5573703" cy="1185449"/>
      </dsp:txXfrm>
    </dsp:sp>
    <dsp:sp modelId="{41DAB04F-B76E-41A3-BF92-19D36F058A9E}">
      <dsp:nvSpPr>
        <dsp:cNvPr id="0" name=""/>
        <dsp:cNvSpPr/>
      </dsp:nvSpPr>
      <dsp:spPr>
        <a:xfrm>
          <a:off x="2766445" y="4981355"/>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a495e" TargetMode="External"/><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Оваа сесија ќе биде поделена на 5 дела. </a:t>
            </a:r>
            <a:endParaRPr lang="en-US"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Првиот дел од сесијата ќе обезбеди </a:t>
            </a:r>
            <a:r>
              <a:rPr lang="mk-MK" sz="1200" b="0" i="0" kern="1200" dirty="0">
                <a:solidFill>
                  <a:schemeClr val="tx1"/>
                </a:solidFill>
                <a:effectLst/>
                <a:latin typeface="+mn-lt"/>
                <a:ea typeface="ＭＳ Ｐゴシック" pitchFamily="-65" charset="-128"/>
                <a:cs typeface="ＭＳ Ｐゴシック" pitchFamily="-65" charset="-128"/>
              </a:rPr>
              <a:t>потсетник</a:t>
            </a:r>
            <a:r>
              <a:rPr lang="ru-RU" sz="1200" b="0" i="0" kern="1200" dirty="0">
                <a:solidFill>
                  <a:schemeClr val="tx1"/>
                </a:solidFill>
                <a:effectLst/>
                <a:latin typeface="+mn-lt"/>
                <a:ea typeface="ＭＳ Ｐゴシック" pitchFamily="-65" charset="-128"/>
                <a:cs typeface="ＭＳ Ｐゴシック" pitchFamily="-65" charset="-128"/>
              </a:rPr>
              <a:t> за сајбер-криминалот и електронските докази.</a:t>
            </a:r>
          </a:p>
          <a:p>
            <a:r>
              <a:rPr lang="ru-RU" sz="1200" b="0" i="0" kern="1200" dirty="0">
                <a:solidFill>
                  <a:schemeClr val="tx1"/>
                </a:solidFill>
                <a:effectLst/>
                <a:latin typeface="+mn-lt"/>
                <a:ea typeface="ＭＳ Ｐゴシック" pitchFamily="-65" charset="-128"/>
                <a:cs typeface="ＭＳ Ｐゴシック" pitchFamily="-65" charset="-128"/>
              </a:rPr>
              <a:t>Вториот дел од сесијата ќе разгледа пристапи кон формалната меѓународна соработка. </a:t>
            </a:r>
          </a:p>
          <a:p>
            <a:r>
              <a:rPr lang="ru-RU" sz="1200" b="0" i="0" kern="1200" dirty="0">
                <a:solidFill>
                  <a:schemeClr val="tx1"/>
                </a:solidFill>
                <a:effectLst/>
                <a:latin typeface="+mn-lt"/>
                <a:ea typeface="ＭＳ Ｐゴシック" pitchFamily="-65" charset="-128"/>
                <a:cs typeface="ＭＳ Ｐゴシック" pitchFamily="-65" charset="-128"/>
              </a:rPr>
              <a:t>Третиот дел од сесијата ќе даде преглед на Конвенцијата од Будимпешта.</a:t>
            </a:r>
          </a:p>
          <a:p>
            <a:r>
              <a:rPr lang="ru-RU" sz="1200" b="0" i="0" kern="1200" dirty="0">
                <a:solidFill>
                  <a:schemeClr val="tx1"/>
                </a:solidFill>
                <a:effectLst/>
                <a:latin typeface="+mn-lt"/>
                <a:ea typeface="ＭＳ Ｐゴシック" pitchFamily="-65" charset="-128"/>
                <a:cs typeface="ＭＳ Ｐゴシック" pitchFamily="-65" charset="-128"/>
              </a:rPr>
              <a:t>Четвртиот дел од сесијата ќе даде преглед на Вториот дополнителен протокол на Конвенцијата од Будимпешта.</a:t>
            </a:r>
          </a:p>
          <a:p>
            <a:r>
              <a:rPr lang="ru-RU" sz="1200" b="0" i="0" kern="1200" dirty="0">
                <a:solidFill>
                  <a:schemeClr val="tx1"/>
                </a:solidFill>
                <a:effectLst/>
                <a:latin typeface="+mn-lt"/>
                <a:ea typeface="ＭＳ Ｐゴシック" pitchFamily="-65" charset="-128"/>
                <a:cs typeface="ＭＳ Ｐゴシック" pitchFamily="-65" charset="-128"/>
              </a:rPr>
              <a:t>Петтиот дел од сесијата ќе ги резимира целите на сесијата.</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42508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покажува текстот на член 1.в од Конвенцијата од Будимпешта, што е дефиниција за „давател на услуги“.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a:t>
            </a:r>
            <a:r>
              <a:rPr lang="ru-RU" sz="1200" b="0" i="0" kern="1200" baseline="0" dirty="0">
                <a:solidFill>
                  <a:schemeClr val="tx1"/>
                </a:solidFill>
                <a:effectLst/>
                <a:latin typeface="+mn-lt"/>
                <a:ea typeface="ＭＳ Ｐゴシック" pitchFamily="-65" charset="-128"/>
                <a:cs typeface="ＭＳ Ｐゴシック" pitchFamily="-65" charset="-128"/>
              </a:rPr>
              <a:t> слајдот </a:t>
            </a:r>
            <a:r>
              <a:rPr lang="ru-RU" sz="1200" b="0" i="0" kern="1200" dirty="0">
                <a:solidFill>
                  <a:schemeClr val="tx1"/>
                </a:solidFill>
                <a:effectLst/>
                <a:latin typeface="+mn-lt"/>
                <a:ea typeface="ＭＳ Ｐゴシック" pitchFamily="-65" charset="-128"/>
                <a:cs typeface="ＭＳ Ｐゴシック" pitchFamily="-65" charset="-128"/>
              </a:rPr>
              <a:t>дава објаснување за дефиницијата. </a:t>
            </a:r>
          </a:p>
          <a:p>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поимот давател на услуги, како што е дефинирано во Конвенцијата од Будимпешта, опфаќа широка категорија лица кои играат одредена улога во однос на комуникацијата или обработката на податоци на компјутерските системи. Вклучува и приватни и јавни субјекти, опфаќа обезбедување услуги на затворена група или на за јавноста, бесплатни или платени услуги.</a:t>
            </a:r>
            <a:r>
              <a:rPr lang="en-US" altLang="sr-Latn-RS" dirty="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4881783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(„складирани со помош на компјутерски систем“).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Ова процесно овластување не може да се искористи за да му се наложи на кое било лице да зачувува податоци што веќе не постојат; или не се зачувани со помош на компјутерски систем. Со ова повторно се прави разлика со обврската за чување на податоци, што може да важи за податоци што не постојат.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101</a:t>
            </a:fld>
            <a:endParaRPr lang="en-US"/>
          </a:p>
        </p:txBody>
      </p:sp>
    </p:spTree>
    <p:extLst>
      <p:ext uri="{BB962C8B-B14F-4D97-AF65-F5344CB8AC3E}">
        <p14:creationId xmlns:p14="http://schemas.microsoft.com/office/powerpoint/2010/main" val="34346430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(„основа да се верува дека компјутерските податоци се особено изложени на загуба или модификација“).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Во некои судски надлежности, од службените лица за спроведување на законот се бара да потврдат на задоволително ниво за надлежните органи дека складираните компјутерски податоци во однос на кои се бара експедитивно зачувување се ранливи на загуба или модификација. Ова вклучува и ранливост на наменетата загуба/модификација на компјутерските податоци, како и несакана загуба/модификација како резултат на небезбедно складирање на компјутерските податоци.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val="20546677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(„поседува или контролира“).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Надлежниот орган може да му наложи на лице да ги чува складираните компјутерски податоци само доколку таквите посебни компјутерски податоци се во сопственост или под контрола на тоа лице. Овој слајд прави разлика помеѓу поседувањето (т.е. физичко поседување) и контролата (т.е. слободна контрола врз податоците, дури и ако тие не се во нивен физички посед).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1314204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(„период колку што е потребен, најмногу до деведесет дена... бараат нивно откривање... дополнително обновен“).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Важно е да се препознае дека зачувувањето е привремено овластување; и не им овозможува на службените лица за спроведување на законот да им наложат на лицата да ги чуваат податоците на неодредено време. Тоа е само привремена мерка која има за цел да не го наруши извршувањето на другите процесни овластувања, имено генерирање на компјутерски податоци или претрес и заплена на компјутерски податоци. Конвенцијата од Будимпешта бара страните да обезбедат максимум 90 дена во кој период може да се наложи зачувување, додека посебниот период за одреден случај мора да биде наведен во налогот за зачувување.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30231851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(„преземените постапки да ги чува во тајност“).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Од суштинско значење е преземањето на мерки за зачувување да се чува во доверливост од субјектот на налогот за генерирање информации, или во спротивно, мерката може да биде проблематична.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22961869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0" indent="0" algn="l" rtl="0">
              <a:spcBef>
                <a:spcPts val="0"/>
              </a:spcBef>
              <a:spcAft>
                <a:spcPts val="0"/>
              </a:spcAft>
              <a:buNone/>
            </a:pPr>
            <a:r>
              <a:rPr lang="ru-RU" b="0" dirty="0"/>
              <a:t>Левата страна од слајдот го прикажува текстот на член 17 од Конвенцијата во Будимпешта каде што е нагласен еден елемент („без оглед дали еден или повеќе даватели на услуги биле вклучени во пренесувањето на таа комуникација“).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Со оглед на тоа што во синџирот на пренесување на каква било комуникација обично има повеќе од еден давател на услуги, тешко е за агенциите за спроведување на законот да го идентификуваат секој давател на услуги вклучен во синџирот на пренос за да можат да ги спроведат другите овластувања (вклучително и налогот за генерирање информации; претрес и заплена) кај секој давател на услуги. Така, член 18 од Конвенцијата од Будимпешта им дава законски мандат на надлежните органи да бараат делумно откривање на податочниот сообраќај за да се овозможи идентификување на давателите на услуги вклучени во синџирот.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r>
              <a:rPr lang="ru-RU" sz="1200" b="0" i="0" dirty="0">
                <a:solidFill>
                  <a:schemeClr val="dk1"/>
                </a:solidFill>
                <a:latin typeface="Calibri"/>
                <a:ea typeface="Calibri"/>
                <a:cs typeface="Calibri"/>
                <a:sym typeface="Calibri"/>
              </a:rPr>
              <a:t>Овој слајд, исто така, дава различни начини на кои може да се достават налозите до повеќе даватели на услуги (на пр. одделни налози како што се идентификува секој следен давател на услуги вклучен во синџирот на пренос; единечен налог што се доставува последователно на секој следен давател на услуги, како што е идентификуван; или единствен налог доставена на единствен давател на услуги што е должен со налогот да го извести следниот давател на услуги вклучен во синџирот на пренос.</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34886113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17 од Конвенцијата во Будимпешта каде што е нагласен еден елемент („без оглед дали еден или повеќе даватели на услуги биле вклучени во пренесувањето на таа комуникација“).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Важно е субјектот на налогот за делумно откривање на податочниот сообраќај да има мандат за откривање на доволно податочен сообраќај за да може да ги идентификува другите даватели на услуги вклучени во преносот на комуникацијата. Во отсуство на ова овластување, би претставило голем предизвик да се идентификуваат различните вклучени даватели на услуги и со тоа да се спроведат соодветните овластувања. </a:t>
            </a:r>
            <a:endParaRPr lang="ru-RU"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515776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Одредбата од член 18 е исто така многу интересна. Според истата, секоја страна мора да донесе законски мерки за зајакнување на своите органи за спроведување на законот со можност за давање „налози за генерирање информации “. Овој судски налог може да го издадат агенциите за спроведување на законот кон граѓаните и давателите на интернет услуги, наложувајќи им да обезбедат за надлежните органи податоци складирани во компјутерски систем, што е во нивна надлежност, или да им дадат податоци за претплатниците. </a:t>
            </a:r>
            <a:endParaRPr lang="ru-RU" dirty="0"/>
          </a:p>
          <a:p>
            <a:pPr marL="0" lvl="0" indent="0" algn="l" rtl="0">
              <a:spcBef>
                <a:spcPts val="0"/>
              </a:spcBef>
              <a:spcAft>
                <a:spcPts val="0"/>
              </a:spcAft>
              <a:buNone/>
            </a:pPr>
            <a:endParaRPr lang="ru-RU"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Според Конвенцијата, налогот за генерирање информации мора да ја специфицира природата и обемот на потребните податоци: многу е јасно дека податоците што ги бара истрагата мора да бидат претходно утврдени и затоа се забрануваат т.н. бесцелни истражувања (fishing expeditions). Целта на овој законски лимит е да се наметне важна заштитна мерка за човековите права и слободи при извршување на овие истражни овластувања од страна на агенциите за спроведување на законот; се гарантира дека претресот и запленувањето информации се ограничени на информации директно поврзани со случајот што се истражува. Ова ограничување е дури и поважно од сличните ограничувања што ја даваат рамката на претресот и запленувањето во реалниот свет, каде што овие операции во најголем дел од времето имаат ограничен практичен опфат. Во дигиталниот свет, ако правилото беше целосна дозвола за пристап до целата информација што доаѓа со парче хардвер, ќе беше дозволен пристап до сите видови информации складирани на тој компјутер, честопати неповрзани со кривичното дело што се истражува и (на пример, во случај на комуникација по е-пошта) во која се вклучени и трети страни. </a:t>
            </a:r>
            <a:br>
              <a:rPr lang="ru-RU" dirty="0"/>
            </a:b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Како што веќе беше споменато, член 16 може да создаде обврска кон давателот на услуги да ги зачува компјутерските податоци. Откривањето на податочен сообраќај до агенциите за спроведување на законот е уредено со член 17, што дозволува откривање на податочен сообраќај. Можноста да им се открие на органите за спроведување на законот кој било друг вид на информации складирани на дигитален медиум е уреден со член 18, во согласност со или без налог за зачувување издаден врз основа на член 16.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18878187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(„лице кое се наоѓа на нејзина територија“).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Член 18.1, а се однесува на лица на територијата на страната. Така, иако не е потребно компјутерските податоци што се предмет на налогот за генерирање информации да бидат лоцирани на територијата, од лицето до кое е доставен налогот се бара да биде физички присутно на територијата. Поимот лице е широк и ги вклучува и физичките лица и правните лица, вклучително и давателите на услуги.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27740595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(„наведени компјутерски податоци“).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r>
              <a:rPr lang="ru-RU" dirty="0"/>
              <a:t> </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Потребно е на надлежниот орган што наредува производство на компјутерски податоци да им биде дозволено да го стори истото само во врска со специфицираните податоци, и генерално да не бара нејасни големи количини на податоци. Така, налогот за генерирање информации на едно лице да ги произведе сите податоци складирани во нивниот компјутерски систем не е дозволена според член 18.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370990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в) YouTube каналот на Советот на Европа. Ова е затоа што дефиницијата за „давател на услуги“ ги исклучува давателите на содржини.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(„сопственост или под контрола“).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Надлежниот орган може да наложи одредено лице да генерирање компјутерски податоци само кога таквите посебни компјутерски податоци се во сопственост или под контрола на такво лице.</a:t>
            </a:r>
            <a:endParaRPr lang="ru-RU" sz="1200" b="0" i="0" dirty="0">
              <a:solidFill>
                <a:schemeClr val="dk1"/>
              </a:solidFill>
              <a:latin typeface="Calibri"/>
              <a:ea typeface="Calibri"/>
              <a:cs typeface="Calibri"/>
              <a:sym typeface="Calibri"/>
            </a:endParaRPr>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27010583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(„складирани во компјутерски систем или на медиум за складирање на компјутерски податоци“).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r>
              <a:rPr lang="ru-RU" dirty="0"/>
              <a:t> </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Налозите за генерирање информации може да се издаваат само во однос на постојните податоци што се наоѓаат во компјутерски систем или на медиум за складирање на компјутерски податоци. Не може да се користи за да му се наложи на лице да зачува податоци; или да се генерираат податоци што ќе започнат да постојат на иден датум.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1506778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(„нуди своите услуги на територијата“).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dirty="0"/>
              <a:t>Член 18.1, б има поограничен опфат во споредба со член 18.1, а во смисла дека се однесува само на давателите на услуги;</a:t>
            </a:r>
            <a:r>
              <a:rPr lang="ru-RU" sz="1200" b="0" i="0" dirty="0">
                <a:solidFill>
                  <a:schemeClr val="dk1"/>
                </a:solidFill>
                <a:latin typeface="Calibri"/>
                <a:ea typeface="Calibri"/>
                <a:cs typeface="Calibri"/>
                <a:sym typeface="Calibri"/>
              </a:rPr>
              <a:t> со тоа не се однесува на никакви физички или правни лица кои не спаѓаат во дефиницијата за даватели на услуги. </a:t>
            </a:r>
            <a:br>
              <a:rPr lang="ru-RU" sz="1200" b="0" i="0" dirty="0">
                <a:solidFill>
                  <a:schemeClr val="dk1"/>
                </a:solidFill>
                <a:latin typeface="Calibri"/>
                <a:ea typeface="Calibri"/>
                <a:cs typeface="Calibri"/>
                <a:sym typeface="Calibri"/>
              </a:rPr>
            </a:br>
            <a:endParaRPr lang="ru-RU" sz="1200" dirty="0">
              <a:solidFill>
                <a:schemeClr val="dk1"/>
              </a:solidFill>
              <a:latin typeface="Calibri"/>
              <a:ea typeface="Calibri"/>
              <a:cs typeface="Calibri"/>
              <a:sym typeface="Calibri"/>
            </a:endParaRPr>
          </a:p>
          <a:p>
            <a:pPr marL="0" lvl="0" indent="0" algn="l" rtl="0">
              <a:spcBef>
                <a:spcPts val="0"/>
              </a:spcBef>
              <a:spcAft>
                <a:spcPts val="0"/>
              </a:spcAft>
              <a:buNone/>
            </a:pPr>
            <a:r>
              <a:rPr lang="ru-RU" dirty="0"/>
              <a:t>Сепак, тоа не е ограничено во однос на физичката локација на давателот на услугата и важи сè додека давателот на услуги нуди услуги на територијата на страната.</a:t>
            </a: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Слајдот наведува некои од одредувачките фактори кои треба да се земат предвид при проценка дали давател на услуги нуди услуги на одредена територија. </a:t>
            </a:r>
            <a:endParaRPr lang="ru-RU" dirty="0"/>
          </a:p>
          <a:p>
            <a:pPr marL="0" lvl="0" indent="0" algn="l" rtl="0">
              <a:spcBef>
                <a:spcPts val="0"/>
              </a:spcBef>
              <a:spcAft>
                <a:spcPts val="0"/>
              </a:spcAft>
              <a:buNone/>
            </a:pPr>
            <a:endParaRPr lang="ru-RU"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Потоа, обучувачот може да се повика на Упатството за член 18 (види го следниот слајд)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11910506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(„достави информации за претплатниците“).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Овој слајд дава објаснување за дефиницијата на информациите за претплатникот според член 18 од Конвенцијата од Будимпешта. Важно е да се напомене дека информациите за претплатникот не мора да бидат во форма на компјутерски податоци; а тоа ги вклучува и физичките (печатените) записи што ги водат давателите на услуги во однос на нивните претплатници.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27422340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(„во врска со тие услуги“).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Ова го ограничува обемот на информациите за претплатникот што можат да бидат предмет на налог за генерирање на таквите информации за претплатници, кои се поврзани со услугите што ги нуди давател на услуги на територијата.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115</a:t>
            </a:fld>
            <a:endParaRPr lang="en-US"/>
          </a:p>
        </p:txBody>
      </p:sp>
    </p:spTree>
    <p:extLst>
      <p:ext uri="{BB962C8B-B14F-4D97-AF65-F5344CB8AC3E}">
        <p14:creationId xmlns:p14="http://schemas.microsoft.com/office/powerpoint/2010/main" val="13958215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b="0" dirty="0"/>
              <a:t>Левата страна од слајдот го прикажува текстот на член 18 од Конвенцијата во Будимпешта каде што е нагласен еден елемент („сопственост или под контрола на тој давател на услуги“).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b="0" dirty="0"/>
              <a:t>Десната страна на слајдот дава објаснување за нагласениот елемент.</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Надлежниот орган може да му нареди на давателот на услугата да генерира информации за претплатник само кога таквите информации за претплатници се во сопственост или под контрола на таквиот давател на услуги. Овој слајд прави разлика помеѓу поседување (т.е. физичко поседување) и контрола (т.е. слободна контрола врз информациите, дури и ако тие не се во негова физичка сопственост).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116</a:t>
            </a:fld>
            <a:endParaRPr lang="en-US"/>
          </a:p>
        </p:txBody>
      </p:sp>
    </p:spTree>
    <p:extLst>
      <p:ext uri="{BB962C8B-B14F-4D97-AF65-F5344CB8AC3E}">
        <p14:creationId xmlns:p14="http://schemas.microsoft.com/office/powerpoint/2010/main" val="9531626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a:t>
            </a:r>
            <a:r>
              <a:rPr lang="mk-MK" baseline="0" dirty="0"/>
              <a:t> е б) Содржински податоци од странски давател на услуги што нуди услуги во вашата земја.</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Ова е затоа што опфатот на членот 18.1.б се однесува само на информациите за претплатникот и не дозволува да се наложи генерирање за содржина од странски давател на услуги. </a:t>
            </a:r>
            <a:br>
              <a:rPr lang="ru-RU" sz="1200" b="0" i="0" kern="1200" dirty="0">
                <a:solidFill>
                  <a:schemeClr val="tx1"/>
                </a:solidFill>
                <a:effectLst/>
                <a:latin typeface="+mn-lt"/>
                <a:ea typeface="ＭＳ Ｐゴシック" pitchFamily="-65" charset="-128"/>
                <a:cs typeface="ＭＳ Ｐゴシック" pitchFamily="-65" charset="-128"/>
              </a:rPr>
            </a:b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Иако податоците под опцијата (в) се зачувани надвор од вашата земја, лицето кое ги контролира таквите податоци е во вашата земја, па на такво лице може да му се наложи да ги генерира податоците според членот 18.1.а.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val="1258981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a:t>
            </a:r>
            <a:r>
              <a:rPr lang="mk-MK" baseline="0" dirty="0"/>
              <a:t> е б) Содржински податоци од странски давател на услуги што нуди услуги во вашата земја.</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Ова е затоа што опфатот на членот 18.1.б се однесува само на информациите за претплатникот и не дозволува да се наложи генерирање за содржина од странски давател на услуги. </a:t>
            </a:r>
            <a:br>
              <a:rPr lang="ru-RU" sz="1200" b="0" i="0" kern="1200" dirty="0">
                <a:solidFill>
                  <a:schemeClr val="tx1"/>
                </a:solidFill>
                <a:effectLst/>
                <a:latin typeface="+mn-lt"/>
                <a:ea typeface="ＭＳ Ｐゴシック" pitchFamily="-65" charset="-128"/>
                <a:cs typeface="ＭＳ Ｐゴシック" pitchFamily="-65" charset="-128"/>
              </a:rPr>
            </a:br>
            <a:endParaRPr lang="en-US" b="0" dirty="0"/>
          </a:p>
          <a:p>
            <a:pPr rtl="0"/>
            <a:r>
              <a:rPr lang="ru-RU" sz="1200" b="0" i="0" kern="1200" dirty="0">
                <a:solidFill>
                  <a:schemeClr val="tx1"/>
                </a:solidFill>
                <a:effectLst/>
                <a:latin typeface="+mn-lt"/>
                <a:ea typeface="ＭＳ Ｐゴシック" pitchFamily="-65" charset="-128"/>
                <a:cs typeface="ＭＳ Ｐゴシック" pitchFamily="-65" charset="-128"/>
              </a:rPr>
              <a:t>Иако податоците под опцијата (в) се зачувани надвор од вашата земја, лицето кое ги контролира таквите податоци е во вашата земја, па на такво лице може да му се наложи да ги генерира податоците според членот 18.1.а.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118</a:t>
            </a:fld>
            <a:endParaRPr lang="en-US"/>
          </a:p>
        </p:txBody>
      </p:sp>
    </p:spTree>
    <p:extLst>
      <p:ext uri="{BB962C8B-B14F-4D97-AF65-F5344CB8AC3E}">
        <p14:creationId xmlns:p14="http://schemas.microsoft.com/office/powerpoint/2010/main" val="2341210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Претресот и запленувањето се опишани со член 19 од Конвенцијата од Будимпешта.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74700">
              <a:lnSpc>
                <a:spcPct val="99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Повеќето од националните процесни правила вклучуваат општи регулативи за претрес и запленување, но не сите имаат специфични правила со кои се регулира претрес и запленување на компјутери. Многу судски надлежности (јурисдикции) можат да функционираат добро само со традиционален претрес и запленување. Сепак, реалниот свет нѐ учи дека дигиталните истраги се соочуваат со предизвици кои претходно биле непознати, предизвикани, на пример, од меѓусебната поврзаност на компјутерските системи.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112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Соочувајќи се со таквиот вид нови прашања Конвенцијата од Будимпешта создаде специфични правила за справување со претрес и запленување во дигиталниот свет. Како резултат на тоа, таа ја организира можноста за пребарување во компјутерски систем, во медиум за складирање и во компјутерски систем до кој може да се пристапи од првичниот. Оваа последна можност му  овозможува на органот „експедитивно“ да го прошири претресот на друг систем кога, при законски претрес на специфичен компјутерски систем или негов дел овој орган има разумна основа да верува дека бараните податоци се складирани на друг компјутерски систем на неговата територија.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23900">
              <a:lnSpc>
                <a:spcPct val="95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Во врска со истражните овластувања, член 19 бара истражителите да имаат овластување за „заплена или слично обезбедување“ на компјутерските податоци до кои се пристапило и да му наложат на секое лице што има знаење за функционирањето на компјутерскиот систем или мерките што се применуваат за заштита на компјутерските податоци во него, да ги обезбеди, во рамки на она што е разумно, потребните информации, за да се овозможи претрес и запленување.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0414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Со оглед на различните можности и </a:t>
            </a:r>
            <a:r>
              <a:rPr lang="mk-MK" sz="1800" dirty="0" err="1">
                <a:effectLst/>
                <a:latin typeface="Calibri" panose="020F0502020204030204" pitchFamily="34" charset="0"/>
                <a:ea typeface="Calibri" panose="020F0502020204030204" pitchFamily="34" charset="0"/>
                <a:cs typeface="Arial" panose="020B0604020202020204" pitchFamily="34" charset="0"/>
              </a:rPr>
              <a:t>поефикасните</a:t>
            </a:r>
            <a:r>
              <a:rPr lang="mk-MK" sz="1800" dirty="0">
                <a:effectLst/>
                <a:latin typeface="Calibri" panose="020F0502020204030204" pitchFamily="34" charset="0"/>
                <a:ea typeface="Calibri" panose="020F0502020204030204" pitchFamily="34" charset="0"/>
                <a:cs typeface="Arial" panose="020B0604020202020204" pitchFamily="34" charset="0"/>
              </a:rPr>
              <a:t> начини што се достапни за запленување на компјутерски податоци, Конвенцијата од Будимпешта дава список на основни дејствија што истражувачите треба да бидат овластени да ги извршуваат... (следен слајд)</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119</a:t>
            </a:fld>
            <a:endParaRPr lang="en-US"/>
          </a:p>
        </p:txBody>
      </p:sp>
    </p:spTree>
    <p:extLst>
      <p:ext uri="{BB962C8B-B14F-4D97-AF65-F5344CB8AC3E}">
        <p14:creationId xmlns:p14="http://schemas.microsoft.com/office/powerpoint/2010/main" val="25306295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7874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Основните дејствија за кои истражителите треба законски да се овластени да ги извршуваат за време на процесот на законското запленување на компјутерски податоци, според Конвенцијата од Будимпешта, се следниве: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3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mk-MK"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ts val="143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а) физички да запленуваат компјутерски системи,</a:t>
            </a:r>
          </a:p>
          <a:p>
            <a:pPr marL="0" marR="0">
              <a:lnSpc>
                <a:spcPts val="1430"/>
              </a:lnSpc>
              <a:spcBef>
                <a:spcPts val="0"/>
              </a:spcBef>
              <a:spcAft>
                <a:spcPts val="0"/>
              </a:spcAft>
            </a:pPr>
            <a:endParaRPr lang="mk-MK"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3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б) да направат и задржат копија од тие компјутерски податоци (што е важно во случај податоците да се зачувани на поголем сервер, каде што физичкото отстранување е невозможно, а исто така и кога физичкото запленување би ги повредило правата на другите луѓе кои имаат право на пристап до таа машина - на пример, сервер на голема компанија)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35"/>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mj-lt"/>
              <a:buNone/>
              <a:tabLst>
                <a:tab pos="152400" algn="l"/>
              </a:tabLst>
            </a:pPr>
            <a:r>
              <a:rPr lang="mk-MK" sz="1800" dirty="0">
                <a:effectLst/>
                <a:latin typeface="Calibri" panose="020F0502020204030204" pitchFamily="34" charset="0"/>
                <a:ea typeface="Calibri" panose="020F0502020204030204" pitchFamily="34" charset="0"/>
                <a:cs typeface="Arial" panose="020B0604020202020204" pitchFamily="34" charset="0"/>
              </a:rPr>
              <a:t>в) да го сочуваат интегритетот на релевантните складирани компјутерски податоци и конечно да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016000" lvl="0" indent="0">
              <a:lnSpc>
                <a:spcPct val="90000"/>
              </a:lnSpc>
              <a:spcBef>
                <a:spcPts val="0"/>
              </a:spcBef>
              <a:spcAft>
                <a:spcPts val="0"/>
              </a:spcAft>
              <a:buFont typeface="+mj-lt"/>
              <a:buNone/>
              <a:tabLst>
                <a:tab pos="160020" algn="l"/>
              </a:tabLst>
            </a:pPr>
            <a:r>
              <a:rPr lang="mk-MK" sz="1800" dirty="0">
                <a:effectLst/>
                <a:latin typeface="Calibri" panose="020F0502020204030204" pitchFamily="34" charset="0"/>
                <a:ea typeface="Calibri" panose="020F0502020204030204" pitchFamily="34" charset="0"/>
                <a:cs typeface="Arial" panose="020B0604020202020204" pitchFamily="34" charset="0"/>
              </a:rPr>
              <a:t>г) да ги направат непристапни или да ги отстранат тие компјутерски податоци од компјутерскиот систем до кој се пристапило.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6985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Оваа последна одредба е релевантна, на пример, кога физичкото запленување е невозможно, но може да настане вистинска штета ако трето лице добие пристап до податоците.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98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Со исклучок на самото запленување на податоците во сопствениот и оригиналниот запис, сите овие процесни можности се специфични мерки во дигиталната средина.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120</a:t>
            </a:fld>
            <a:endParaRPr lang="en-US"/>
          </a:p>
        </p:txBody>
      </p:sp>
    </p:spTree>
    <p:extLst>
      <p:ext uri="{BB962C8B-B14F-4D97-AF65-F5344CB8AC3E}">
        <p14:creationId xmlns:p14="http://schemas.microsoft.com/office/powerpoint/2010/main" val="341157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в) YouTube каналот на Советот на Европа. Ова е затоа што дефиницијата за „давател на услуги“ ги исклучува давателите на содржини.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16697453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27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a:t>
            </a:r>
            <a:r>
              <a:rPr lang="mk-MK" sz="1800" b="0" dirty="0">
                <a:effectLst/>
                <a:latin typeface="Calibri" panose="020F0502020204030204" pitchFamily="34" charset="0"/>
                <a:ea typeface="Calibri" panose="020F0502020204030204" pitchFamily="34" charset="0"/>
                <a:cs typeface="Arial" panose="020B0604020202020204" pitchFamily="34" charset="0"/>
              </a:rPr>
              <a:t>елемент („вршат претрес или да преземат слични дејствија“).</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овој слајд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6858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Конвенцијата од Будимпешта користи и традиционален и поспецифичен јазик за компјутерски системи за нејзиниот јазик да може да биде технолошки неутрален и соодветен за сите правни системи.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br>
              <a:rPr lang="mk-MK" sz="1800" dirty="0">
                <a:effectLst/>
                <a:latin typeface="Calibri" panose="020F0502020204030204" pitchFamily="34" charset="0"/>
                <a:ea typeface="Calibri" panose="020F0502020204030204" pitchFamily="34" charset="0"/>
                <a:cs typeface="Arial" panose="020B0604020202020204" pitchFamily="34" charset="0"/>
              </a:rPr>
            </a:b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7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121</a:t>
            </a:fld>
            <a:endParaRPr lang="en-US"/>
          </a:p>
        </p:txBody>
      </p:sp>
    </p:spTree>
    <p:extLst>
      <p:ext uri="{BB962C8B-B14F-4D97-AF65-F5344CB8AC3E}">
        <p14:creationId xmlns:p14="http://schemas.microsoft.com/office/powerpoint/2010/main" val="33542919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927100" algn="just">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(„компјутерски систем... дел од него...компјутерските податоци складирани во него... медиум за складирање на компјутерски податоци“).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927100" algn="just">
              <a:lnSpc>
                <a:spcPct val="90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овој слајд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8255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Овластувањето за пребарување и пристапување на сличен начин според член 19 од Конвенцијата од Будимпешта се протега на компјутерските системи, делови од компјутерски системи и медиумите за складирање на компјутерски податоци. Овој слајд го објаснува опсегот на членот.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122</a:t>
            </a:fld>
            <a:endParaRPr lang="en-US"/>
          </a:p>
        </p:txBody>
      </p:sp>
    </p:spTree>
    <p:extLst>
      <p:ext uri="{BB962C8B-B14F-4D97-AF65-F5344CB8AC3E}">
        <p14:creationId xmlns:p14="http://schemas.microsoft.com/office/powerpoint/2010/main" val="27085317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7366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(„точно определен компјутерски систем... легално да им пристапат на тие податоци преку првиот компјутерски систем...експедитивно да го прошират претресот или преземањето слични дејствија...“).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овој слајд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11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965200" algn="just">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Овластувањето за спроведување на претрес се однесува на специфичен компјутерски систем - затоа дозволата за спроведување на претрес не може да биде поврзана со неопределен број компјутерски системи.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9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23900">
              <a:lnSpc>
                <a:spcPct val="95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Честопати, при претрес или при пристапување од сличен карактер, службениците за спроведување на законот откриваат дека други компјутерски системи или други делови од истиот компјутерски систем може да ги содржат податоците кои се потребни. Конвенцијата од Будимпешта дозволува проширување на претресот или на пристапувањето од сличен карактер; сепак истиот може да подлежи на независна дозвола.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123</a:t>
            </a:fld>
            <a:endParaRPr lang="en-US"/>
          </a:p>
        </p:txBody>
      </p:sp>
    </p:spTree>
    <p:extLst>
      <p:ext uri="{BB962C8B-B14F-4D97-AF65-F5344CB8AC3E}">
        <p14:creationId xmlns:p14="http://schemas.microsoft.com/office/powerpoint/2010/main" val="18747793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927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(„да заплени или на сличен начин да се обезбеди“).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овој слајд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mk-MK" sz="1800" dirty="0">
                <a:effectLst/>
                <a:latin typeface="Calibri" panose="020F0502020204030204" pitchFamily="34" charset="0"/>
                <a:ea typeface="Calibri" panose="020F0502020204030204" pitchFamily="34" charset="0"/>
                <a:cs typeface="Arial" panose="020B0604020202020204" pitchFamily="34" charset="0"/>
              </a:rPr>
              <a:t>Конвенцијата од Будимпешта користи и традиционален и поспецифичен јазик за компјутерски системи за нејзиниот јазик да може да биде технолошки неутрален и соодветен за сите правни системи. Запленувањето или обезбедувањето на податоци на сличен начин е еден од начините на кои ова овластување може да се спроведе.</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124</a:t>
            </a:fld>
            <a:endParaRPr lang="en-US"/>
          </a:p>
        </p:txBody>
      </p:sp>
    </p:spTree>
    <p:extLst>
      <p:ext uri="{BB962C8B-B14F-4D97-AF65-F5344CB8AC3E}">
        <p14:creationId xmlns:p14="http://schemas.microsoft.com/office/powerpoint/2010/main" val="276806225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927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(„да се направи или задржи копија“).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620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Правењето или задржувањето на копија од потребните компјутерски податоци е друг начин на реализирање на запленувањето или на обезбедување на компјутерски податоци на сличен начин. Ова може да спречи преземање на скапа, напорна за изведба и инвазивна мерка за физичко одземање на компјутерски податоци и компјутерски системи.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125</a:t>
            </a:fld>
            <a:endParaRPr lang="en-US"/>
          </a:p>
        </p:txBody>
      </p:sp>
    </p:spTree>
    <p:extLst>
      <p:ext uri="{BB962C8B-B14F-4D97-AF65-F5344CB8AC3E}">
        <p14:creationId xmlns:p14="http://schemas.microsoft.com/office/powerpoint/2010/main" val="31131047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27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(„да се сочува интегритетот“).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874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Важно е дека треба да се сочува интегритетот на сите запленети податоци за да не им биде изменета или променета на кој било начин состојбата во која се пронајдени за време на запленувањето или пристапот од сличен карактер.</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126</a:t>
            </a:fld>
            <a:endParaRPr lang="en-US"/>
          </a:p>
        </p:txBody>
      </p:sp>
    </p:spTree>
    <p:extLst>
      <p:ext uri="{BB962C8B-B14F-4D97-AF65-F5344CB8AC3E}">
        <p14:creationId xmlns:p14="http://schemas.microsoft.com/office/powerpoint/2010/main" val="7156389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27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(„да се направат непристапни“).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747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Ова е уште една мерка којашто може да се преземе со цел запленување на податоци. Податоците се прават непристапни или се отстрануваат обично кога таквите податоци претставуваат опасност или социјална штета.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127</a:t>
            </a:fld>
            <a:endParaRPr lang="en-US"/>
          </a:p>
        </p:txBody>
      </p:sp>
    </p:spTree>
    <p:extLst>
      <p:ext uri="{BB962C8B-B14F-4D97-AF65-F5344CB8AC3E}">
        <p14:creationId xmlns:p14="http://schemas.microsoft.com/office/powerpoint/2010/main" val="37981487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9398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(„лице кое има познавање за начинот на кој функционира компјутерскиот систем или за мерките кои треба да се преземат за да се заштитат компјутерските податоци,</a:t>
            </a:r>
            <a:r>
              <a:rPr lang="mk-MK" sz="1800" dirty="0">
                <a:effectLst/>
                <a:latin typeface="Calibri Light" panose="020F0302020204030204" pitchFamily="34" charset="0"/>
                <a:ea typeface="Calibri" panose="020F0502020204030204" pitchFamily="34" charset="0"/>
                <a:cs typeface="Arial" panose="020B0604020202020204" pitchFamily="34" charset="0"/>
              </a:rPr>
              <a:t>...во </a:t>
            </a:r>
            <a:r>
              <a:rPr lang="mk-MK" sz="1800" dirty="0">
                <a:effectLst/>
                <a:latin typeface="Calibri" panose="020F0502020204030204" pitchFamily="34" charset="0"/>
                <a:ea typeface="Calibri" panose="020F0502020204030204" pitchFamily="34" charset="0"/>
                <a:cs typeface="Arial" panose="020B0604020202020204" pitchFamily="34" charset="0"/>
              </a:rPr>
              <a:t>мера колку што е разумно“).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698500">
              <a:lnSpc>
                <a:spcPct val="99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Конвенцијата од Будимпешта признава дека за спроведување на законот честопати е комплицирано да вршат претреси, заплени и да преземаат слични мерки без помош од системските администратори кои се подобро запознаени со локацијата и средствата за пристап до таквите податоци. Членот 18.4 предвидува правна основа за соработка со системските администратори и други лица кои имаат познавање на функционирањето на компјутерскиот систем.</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128</a:t>
            </a:fld>
            <a:endParaRPr lang="en-US"/>
          </a:p>
        </p:txBody>
      </p:sp>
    </p:spTree>
    <p:extLst>
      <p:ext uri="{BB962C8B-B14F-4D97-AF65-F5344CB8AC3E}">
        <p14:creationId xmlns:p14="http://schemas.microsoft.com/office/powerpoint/2010/main" val="17633607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19 од Конвенцијата од Будимпешта со нагласен еден елемент („во согласност со членовите 14 и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0668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Како и сите овластувања утврдени во согласност со Конвенцијата од Будимпешта, и ова процедурално овластување подлежи на услови и заштитни мерки. На </a:t>
            </a:r>
            <a:r>
              <a:rPr lang="mk-MK" sz="1800" dirty="0" err="1">
                <a:effectLst/>
                <a:latin typeface="Calibri" panose="020F0502020204030204" pitchFamily="34" charset="0"/>
                <a:ea typeface="Calibri" panose="020F0502020204030204" pitchFamily="34" charset="0"/>
                <a:cs typeface="Arial" panose="020B0604020202020204" pitchFamily="34" charset="0"/>
              </a:rPr>
              <a:t>слајдот</a:t>
            </a:r>
            <a:r>
              <a:rPr lang="mk-MK" sz="1800" dirty="0">
                <a:effectLst/>
                <a:latin typeface="Calibri" panose="020F0502020204030204" pitchFamily="34" charset="0"/>
                <a:ea typeface="Calibri" panose="020F0502020204030204" pitchFamily="34" charset="0"/>
                <a:cs typeface="Arial" panose="020B0604020202020204" pitchFamily="34" charset="0"/>
              </a:rPr>
              <a:t> се наведени можните релевантни заштитни мерки.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129</a:t>
            </a:fld>
            <a:endParaRPr lang="en-US"/>
          </a:p>
        </p:txBody>
      </p:sp>
    </p:spTree>
    <p:extLst>
      <p:ext uri="{BB962C8B-B14F-4D97-AF65-F5344CB8AC3E}">
        <p14:creationId xmlns:p14="http://schemas.microsoft.com/office/powerpoint/2010/main" val="24153610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1320800" algn="just">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Понекогаш на истражувачот му требаат повеќе свежи информации, отколку оние информации обезбедени со претрес или запленување на зачувани податоци.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366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Собирањето на компјутерски податоци </a:t>
            </a:r>
            <a:r>
              <a:rPr lang="mk-MK" sz="1800" i="1" dirty="0">
                <a:effectLst/>
                <a:latin typeface="Calibri" panose="020F0502020204030204" pitchFamily="34" charset="0"/>
                <a:ea typeface="Calibri" panose="020F0502020204030204" pitchFamily="34" charset="0"/>
                <a:cs typeface="Arial" panose="020B0604020202020204" pitchFamily="34" charset="0"/>
              </a:rPr>
              <a:t>во реално време</a:t>
            </a:r>
            <a:r>
              <a:rPr lang="mk-MK" sz="1800" dirty="0">
                <a:effectLst/>
                <a:latin typeface="Calibri" panose="020F0502020204030204" pitchFamily="34" charset="0"/>
                <a:ea typeface="Calibri" panose="020F0502020204030204" pitchFamily="34" charset="0"/>
                <a:cs typeface="Arial" panose="020B0604020202020204" pitchFamily="34" charset="0"/>
              </a:rPr>
              <a:t> овозможува истраги во живо и е опишано во член 20 од Конвенцијата од Будимпешта. Таквиот вид на </a:t>
            </a:r>
            <a:r>
              <a:rPr lang="mk-MK" sz="1800" dirty="0" err="1">
                <a:effectLst/>
                <a:latin typeface="Calibri" panose="020F0502020204030204" pitchFamily="34" charset="0"/>
                <a:ea typeface="Calibri" panose="020F0502020204030204" pitchFamily="34" charset="0"/>
                <a:cs typeface="Arial" panose="020B0604020202020204" pitchFamily="34" charset="0"/>
              </a:rPr>
              <a:t>интрузивна</a:t>
            </a:r>
            <a:r>
              <a:rPr lang="mk-MK" sz="1800" dirty="0">
                <a:effectLst/>
                <a:latin typeface="Calibri" panose="020F0502020204030204" pitchFamily="34" charset="0"/>
                <a:ea typeface="Calibri" panose="020F0502020204030204" pitchFamily="34" charset="0"/>
                <a:cs typeface="Arial" panose="020B0604020202020204" pitchFamily="34" charset="0"/>
              </a:rPr>
              <a:t> мерка, бара соодветно законодавство за да им се овозможи на органите за спроведување на законот да собираат или снимаат, со помош на технички средства, податоци во реално време, како и овластување да ги принудат давателите на услуги да собираат или снимаат податоци од нивните потрошувачи, во рамките на нивната нормална активност, во реално време.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71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9652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Овој вид истражна алатка може да биде многу важен, на пример, за да се утврди изворот на комуникација, со цел идентификување на сторителот, во реално време.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239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Да се забележи дека став 3 од член 20 им налага на страните да усвојат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130</a:t>
            </a:fld>
            <a:endParaRPr lang="en-US"/>
          </a:p>
        </p:txBody>
      </p:sp>
    </p:spTree>
    <p:extLst>
      <p:ext uri="{BB962C8B-B14F-4D97-AF65-F5344CB8AC3E}">
        <p14:creationId xmlns:p14="http://schemas.microsoft.com/office/powerpoint/2010/main" val="14275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покажува текстот на член 1. г од Конвенцијата од Будимпешта, што е дефиниција за „податочен сообраќај“.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дефиницијата. </a:t>
            </a:r>
          </a:p>
          <a:p>
            <a:endParaRPr lang="en-US" altLang="sr-Latn-RS" dirty="0"/>
          </a:p>
          <a:p>
            <a:r>
              <a:rPr lang="ru-RU" sz="1200" b="0" i="0" kern="1200" dirty="0">
                <a:solidFill>
                  <a:schemeClr val="tx1"/>
                </a:solidFill>
                <a:effectLst/>
                <a:latin typeface="+mn-lt"/>
                <a:ea typeface="ＭＳ Ｐゴシック" pitchFamily="-65" charset="-128"/>
                <a:cs typeface="ＭＳ Ｐゴシック" pitchFamily="-65" charset="-128"/>
              </a:rPr>
              <a:t>Преносните податоци како што се дефинирани во Конвенцијата од Будимпешта се категорија компјутерски податоци што подлежат на специфичен правен режим. Овие податоци ги генерираат компјутерите во синџирот на комуникација со цел да ја пренесат комуникацијата од нејзиниот извор до нејзината дестинација. Затоа е од помош за самата комуникација. Слајдот опишува некои клучни карактеристики на податочниот сообраќај.</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20170149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7366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(„да собираат или снимаат...да му наложат на давателот на услуги...да собира или да снима... да соработува со или да им помага на“).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0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mk-MK" sz="1800" dirty="0">
                <a:effectLst/>
                <a:latin typeface="Calibri" panose="020F0502020204030204" pitchFamily="34" charset="0"/>
                <a:ea typeface="Calibri" panose="020F0502020204030204" pitchFamily="34" charset="0"/>
                <a:cs typeface="Arial" panose="020B0604020202020204" pitchFamily="34" charset="0"/>
              </a:rPr>
              <a:t>Надлежните органи може директно да користат технички средства за преземање податочен сообраќај. Надлежните органи исто така можат да принудат давател на услуги да помогне во овој поглед, вклучително и да соработува и да им помага на надлежните органи за реализација на ова овластување.</a:t>
            </a:r>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131</a:t>
            </a:fld>
            <a:endParaRPr lang="en-US"/>
          </a:p>
        </p:txBody>
      </p:sp>
    </p:spTree>
    <p:extLst>
      <p:ext uri="{BB962C8B-B14F-4D97-AF65-F5344CB8AC3E}">
        <p14:creationId xmlns:p14="http://schemas.microsoft.com/office/powerpoint/2010/main" val="284293884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(„технички средства“).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11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112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Конвенцијата од Будимпешта е неутрална во однос на технологијата во овој поглед, и страните можат слободно да носат закони за специфични технички мерки што можат да се користат за преземање на таков податочен сообраќај.</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132</a:t>
            </a:fld>
            <a:endParaRPr lang="en-US"/>
          </a:p>
        </p:txBody>
      </p:sp>
    </p:spTree>
    <p:extLst>
      <p:ext uri="{BB962C8B-B14F-4D97-AF65-F5344CB8AC3E}">
        <p14:creationId xmlns:p14="http://schemas.microsoft.com/office/powerpoint/2010/main" val="16369541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(„неговите постојни технички можности“).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8255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Овој напис не наметнува обврска за давателот на услугата да ги развива потребните технички можности за да му овозможи да спроведе преземање податочен сообраќај во реално време. Единствено може да биде обврзан да стори сѐ што е во неговите технички можности, без оглед дали се користи таква техничка можност за време на наредбата.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133</a:t>
            </a:fld>
            <a:endParaRPr lang="en-US"/>
          </a:p>
        </p:txBody>
      </p:sp>
    </p:spTree>
    <p:extLst>
      <p:ext uri="{BB962C8B-B14F-4D97-AF65-F5344CB8AC3E}">
        <p14:creationId xmlns:p14="http://schemas.microsoft.com/office/powerpoint/2010/main" val="20440785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(„податочен сообраќај“).</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11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8001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Особено, се објаснува што претставуваат, а што не, преносните податоци, како што е дефинирано во член 1 од Конвенцијата од Будимпешта.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134</a:t>
            </a:fld>
            <a:endParaRPr lang="en-US"/>
          </a:p>
        </p:txBody>
      </p:sp>
    </p:spTree>
    <p:extLst>
      <p:ext uri="{BB962C8B-B14F-4D97-AF65-F5344CB8AC3E}">
        <p14:creationId xmlns:p14="http://schemas.microsoft.com/office/powerpoint/2010/main" val="26167345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9398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(„поврзани со точно определени комуникации“).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9144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Имајќи ја предвид загриженоста за приватноста поврзана со преземањето податочен сообраќај во реално време, се бара секое извршување на овластувањата според овој член да се однесува на наведените комуникации и да не се даваат овластувања за надзор кои се општи или без прецизирање на надлежните органи.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135</a:t>
            </a:fld>
            <a:endParaRPr lang="en-US"/>
          </a:p>
        </p:txBody>
      </p:sp>
    </p:spTree>
    <p:extLst>
      <p:ext uri="{BB962C8B-B14F-4D97-AF65-F5344CB8AC3E}">
        <p14:creationId xmlns:p14="http://schemas.microsoft.com/office/powerpoint/2010/main" val="17106202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(„на својата територија“).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7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Овој слајд објаснува како комуникациите мора да се одвиваат на територијата - т.е.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97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барем едно лице или уред што ја прима комуникацијата да се наоѓа на територијата.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136</a:t>
            </a:fld>
            <a:endParaRPr lang="en-US"/>
          </a:p>
        </p:txBody>
      </p:sp>
    </p:spTree>
    <p:extLst>
      <p:ext uri="{BB962C8B-B14F-4D97-AF65-F5344CB8AC3E}">
        <p14:creationId xmlns:p14="http://schemas.microsoft.com/office/powerpoint/2010/main" val="29785369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9398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(„наместо тоа таа може да усвои законодавни и други мерки кои се неопходни</a:t>
            </a:r>
            <a:r>
              <a:rPr lang="mk-MK"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6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36600">
              <a:lnSpc>
                <a:spcPct val="94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Во земјите каде што има ограничувања за преземање податочен сообраќај во реално време од страна на органот за спроведување на законот, други законодавни или други мерки што може да бидат потребни за да се осигури дека таквите податоци се снимаат. Тука може да се работи за барање од давателите на услуги да ги дадат потребните технички капацитети за да ги реализираат овластувањата.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137</a:t>
            </a:fld>
            <a:endParaRPr lang="en-US"/>
          </a:p>
        </p:txBody>
      </p:sp>
    </p:spTree>
    <p:extLst>
      <p:ext uri="{BB962C8B-B14F-4D97-AF65-F5344CB8AC3E}">
        <p14:creationId xmlns:p14="http://schemas.microsoft.com/office/powerpoint/2010/main" val="259403190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(„да му се наложи на давателот на услуги да го држи во тајност“).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4605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Од витално значење е преземањето на податочен сообраќај во реално време да се чува во тајност, или во спротивно, мерката може да биде неуспешна.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4605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138</a:t>
            </a:fld>
            <a:endParaRPr lang="en-US"/>
          </a:p>
        </p:txBody>
      </p:sp>
    </p:spTree>
    <p:extLst>
      <p:ext uri="{BB962C8B-B14F-4D97-AF65-F5344CB8AC3E}">
        <p14:creationId xmlns:p14="http://schemas.microsoft.com/office/powerpoint/2010/main" val="4272334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20 од Конвенцијата од Будимпешта со нагласен еден елемент („во согласност со членовите 14 и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139</a:t>
            </a:fld>
            <a:endParaRPr lang="en-US"/>
          </a:p>
        </p:txBody>
      </p:sp>
    </p:spTree>
    <p:extLst>
      <p:ext uri="{BB962C8B-B14F-4D97-AF65-F5344CB8AC3E}">
        <p14:creationId xmlns:p14="http://schemas.microsoft.com/office/powerpoint/2010/main" val="316297630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Последно, но не и најмалку важно, членот 21 опишува следење на </a:t>
            </a:r>
            <a:r>
              <a:rPr lang="mk-MK" sz="1800" dirty="0" err="1">
                <a:effectLst/>
                <a:latin typeface="Calibri" panose="020F0502020204030204" pitchFamily="34" charset="0"/>
                <a:ea typeface="Calibri" panose="020F0502020204030204" pitchFamily="34" charset="0"/>
                <a:cs typeface="Arial" panose="020B0604020202020204" pitchFamily="34" charset="0"/>
              </a:rPr>
              <a:t>содржинските</a:t>
            </a:r>
            <a:r>
              <a:rPr lang="mk-MK" sz="1800" dirty="0">
                <a:effectLst/>
                <a:latin typeface="Calibri" panose="020F0502020204030204" pitchFamily="34" charset="0"/>
                <a:ea typeface="Calibri" panose="020F0502020204030204" pitchFamily="34" charset="0"/>
                <a:cs typeface="Arial" panose="020B0604020202020204" pitchFamily="34" charset="0"/>
              </a:rPr>
              <a:t> податоци.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24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800100">
              <a:lnSpc>
                <a:spcPct val="98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Покрај преносните податоци понекогаш органите за спроведување на законот можеби ќе треба да ја знаат вистинската содржина на комуникациите помеѓу осомничените за кривично дело. Некои земји веќе имаат одредби за следење на телефонска комуникација, но не сите им дозволуваат на властите, конкретно, да ги следат комуникациите, освен оние по телефон.</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8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9398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Тоа е причината зошто, конкретно, во член 21, Конвенцијата од Будимпешта вклучува одредби што им овозможуваат на истражителите да ги следат и снимаат комуникациите со податоци.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70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74700" algn="just">
              <a:lnSpc>
                <a:spcPct val="96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Освен што е многу моќна истражна алатка, следењето на комуникациите е исто така многу </a:t>
            </a:r>
            <a:r>
              <a:rPr lang="mk-MK" sz="1800" dirty="0" err="1">
                <a:effectLst/>
                <a:latin typeface="Calibri" panose="020F0502020204030204" pitchFamily="34" charset="0"/>
                <a:ea typeface="Calibri" panose="020F0502020204030204" pitchFamily="34" charset="0"/>
                <a:cs typeface="Arial" panose="020B0604020202020204" pitchFamily="34" charset="0"/>
              </a:rPr>
              <a:t>интрузивна</a:t>
            </a:r>
            <a:r>
              <a:rPr lang="mk-MK" sz="1800" dirty="0">
                <a:effectLst/>
                <a:latin typeface="Calibri" panose="020F0502020204030204" pitchFamily="34" charset="0"/>
                <a:ea typeface="Calibri" panose="020F0502020204030204" pitchFamily="34" charset="0"/>
                <a:cs typeface="Arial" panose="020B0604020202020204" pitchFamily="34" charset="0"/>
              </a:rPr>
              <a:t> мерка и е дозволено само според условите на Конвенцијата, а во врска со низа сериозни дела што треба да се утврдат со националните закони.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69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723900">
              <a:lnSpc>
                <a:spcPct val="95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За дополнителни заштитни мерки во врска со тајното набљудување (вклучително и следењето на содржински податоци) што треба да се воведат во националното законодавство од страните на Европската конвенција за човекови права, видете ја збирката од релевантната судска пракса на Европскиот суд за човекови права развиена врз основа на член 8 (право на почитување на приватниот и семејниот живот, домот и кореспонденцијата): http://www.echr.coe.int/Documents/FS_Mass_surveillance_ENG.pdf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87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mk-MK" sz="1800" dirty="0">
                <a:effectLst/>
                <a:latin typeface="Calibri" panose="020F0502020204030204" pitchFamily="34" charset="0"/>
                <a:ea typeface="Calibri" panose="020F0502020204030204" pitchFamily="34" charset="0"/>
                <a:cs typeface="Arial" panose="020B0604020202020204" pitchFamily="34" charset="0"/>
              </a:rPr>
              <a:t>Да се забележи дека став 3 од член 21 им налага на страните да усвојат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140</a:t>
            </a:fld>
            <a:endParaRPr lang="en-US"/>
          </a:p>
        </p:txBody>
      </p:sp>
    </p:spTree>
    <p:extLst>
      <p:ext uri="{BB962C8B-B14F-4D97-AF65-F5344CB8AC3E}">
        <p14:creationId xmlns:p14="http://schemas.microsoft.com/office/powerpoint/2010/main" val="76830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а) Содржината на телото од пораката за е-пошта и д) Наслов на предметот на е-пошта.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u-RU" sz="1200" b="0" i="0" kern="1200" dirty="0">
              <a:solidFill>
                <a:schemeClr val="tx1"/>
              </a:solidFill>
              <a:effectLst/>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Ова е затоа што податочниот сообраќај</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се однесува на податоците за комуникација, а не на вистинската содржини што се комуницира (т.е. содржината во телото на пораката од е-пошта и насловот на предметот на е-пошта)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855581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(„сериозни дела“).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141</a:t>
            </a:fld>
            <a:endParaRPr lang="en-US"/>
          </a:p>
        </p:txBody>
      </p:sp>
    </p:spTree>
    <p:extLst>
      <p:ext uri="{BB962C8B-B14F-4D97-AF65-F5344CB8AC3E}">
        <p14:creationId xmlns:p14="http://schemas.microsoft.com/office/powerpoint/2010/main" val="153624979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800100">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(„да собираат или снимаат...да му наложат на давателот на услуги...да собира или да снима… да соработува или да им помага“).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142</a:t>
            </a:fld>
            <a:endParaRPr lang="en-US"/>
          </a:p>
        </p:txBody>
      </p:sp>
    </p:spTree>
    <p:extLst>
      <p:ext uri="{BB962C8B-B14F-4D97-AF65-F5344CB8AC3E}">
        <p14:creationId xmlns:p14="http://schemas.microsoft.com/office/powerpoint/2010/main" val="293298086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(„технички средства“).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143</a:t>
            </a:fld>
            <a:endParaRPr lang="en-US"/>
          </a:p>
        </p:txBody>
      </p:sp>
    </p:spTree>
    <p:extLst>
      <p:ext uri="{BB962C8B-B14F-4D97-AF65-F5344CB8AC3E}">
        <p14:creationId xmlns:p14="http://schemas.microsoft.com/office/powerpoint/2010/main" val="25786743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(„постојни технички можности“).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144</a:t>
            </a:fld>
            <a:endParaRPr lang="en-US"/>
          </a:p>
        </p:txBody>
      </p:sp>
    </p:spTree>
    <p:extLst>
      <p:ext uri="{BB962C8B-B14F-4D97-AF65-F5344CB8AC3E}">
        <p14:creationId xmlns:p14="http://schemas.microsoft.com/office/powerpoint/2010/main" val="379017690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(„содржински податоци“).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145</a:t>
            </a:fld>
            <a:endParaRPr lang="en-US"/>
          </a:p>
        </p:txBody>
      </p:sp>
    </p:spTree>
    <p:extLst>
      <p:ext uri="{BB962C8B-B14F-4D97-AF65-F5344CB8AC3E}">
        <p14:creationId xmlns:p14="http://schemas.microsoft.com/office/powerpoint/2010/main" val="1284221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(„точно определени комуникации“).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146</a:t>
            </a:fld>
            <a:endParaRPr lang="en-US"/>
          </a:p>
        </p:txBody>
      </p:sp>
    </p:spTree>
    <p:extLst>
      <p:ext uri="{BB962C8B-B14F-4D97-AF65-F5344CB8AC3E}">
        <p14:creationId xmlns:p14="http://schemas.microsoft.com/office/powerpoint/2010/main" val="396268221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(„на нејзината територија“).</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147</a:t>
            </a:fld>
            <a:endParaRPr lang="en-US"/>
          </a:p>
        </p:txBody>
      </p:sp>
    </p:spTree>
    <p:extLst>
      <p:ext uri="{BB962C8B-B14F-4D97-AF65-F5344CB8AC3E}">
        <p14:creationId xmlns:p14="http://schemas.microsoft.com/office/powerpoint/2010/main" val="340276904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(„да усвои законодавни и други мерки кои се неопходни“).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6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148</a:t>
            </a:fld>
            <a:endParaRPr lang="en-US"/>
          </a:p>
        </p:txBody>
      </p:sp>
    </p:spTree>
    <p:extLst>
      <p:ext uri="{BB962C8B-B14F-4D97-AF65-F5344CB8AC3E}">
        <p14:creationId xmlns:p14="http://schemas.microsoft.com/office/powerpoint/2010/main" val="30114052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gn="just">
              <a:lnSpc>
                <a:spcPct val="93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(„за да му се наложи на давателот на услуги да го држи во тајност“).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149</a:t>
            </a:fld>
            <a:endParaRPr lang="en-US"/>
          </a:p>
        </p:txBody>
      </p:sp>
    </p:spTree>
    <p:extLst>
      <p:ext uri="{BB962C8B-B14F-4D97-AF65-F5344CB8AC3E}">
        <p14:creationId xmlns:p14="http://schemas.microsoft.com/office/powerpoint/2010/main" val="355305055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39800">
              <a:lnSpc>
                <a:spcPct val="90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левата страна, овој слајд го ​​прикажува текстот на член 21 од Конвенцијата од Будимпешта со нагласен еден елемент („во согласност со членовите 14 и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50"/>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На десната страна на овој слајд се дава објаснување на нагласениот елемент.</a:t>
            </a: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545"/>
              </a:lnSpc>
              <a:spcBef>
                <a:spcPts val="0"/>
              </a:spcBef>
              <a:spcAft>
                <a:spcPts val="0"/>
              </a:spcAft>
            </a:pPr>
            <a:r>
              <a:rPr lang="mk-MK"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1066800">
              <a:lnSpc>
                <a:spcPct val="92000"/>
              </a:lnSpc>
              <a:spcBef>
                <a:spcPts val="0"/>
              </a:spcBef>
              <a:spcAft>
                <a:spcPts val="0"/>
              </a:spcAft>
            </a:pPr>
            <a:r>
              <a:rPr lang="mk-MK" sz="1800" dirty="0">
                <a:effectLst/>
                <a:latin typeface="Calibri" panose="020F0502020204030204" pitchFamily="34" charset="0"/>
                <a:ea typeface="Calibri" panose="020F0502020204030204" pitchFamily="34" charset="0"/>
                <a:cs typeface="Arial" panose="020B0604020202020204" pitchFamily="34" charset="0"/>
              </a:rPr>
              <a:t>Како и сите овластувања утврдени во согласност со Конвенцијата од Будимпешта, и ова процедурално овластување подлежи на услови и заштитни мерки. На </a:t>
            </a:r>
            <a:r>
              <a:rPr lang="mk-MK" sz="1800" dirty="0" err="1">
                <a:effectLst/>
                <a:latin typeface="Calibri" panose="020F0502020204030204" pitchFamily="34" charset="0"/>
                <a:ea typeface="Calibri" panose="020F0502020204030204" pitchFamily="34" charset="0"/>
                <a:cs typeface="Arial" panose="020B0604020202020204" pitchFamily="34" charset="0"/>
              </a:rPr>
              <a:t>слајдот</a:t>
            </a:r>
            <a:r>
              <a:rPr lang="mk-MK" sz="1800" dirty="0">
                <a:effectLst/>
                <a:latin typeface="Calibri" panose="020F0502020204030204" pitchFamily="34" charset="0"/>
                <a:ea typeface="Calibri" panose="020F0502020204030204" pitchFamily="34" charset="0"/>
                <a:cs typeface="Arial" panose="020B0604020202020204" pitchFamily="34" charset="0"/>
              </a:rPr>
              <a:t> се наведени можните релевантни заштитни мерки.</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150</a:t>
            </a:fld>
            <a:endParaRPr lang="en-US"/>
          </a:p>
        </p:txBody>
      </p:sp>
    </p:spTree>
    <p:extLst>
      <p:ext uri="{BB962C8B-B14F-4D97-AF65-F5344CB8AC3E}">
        <p14:creationId xmlns:p14="http://schemas.microsoft.com/office/powerpoint/2010/main" val="343037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а) Содржината на телото од пораката за е-пошта и д) Наслов на предметот на е-пошта.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ru-RU" sz="1200" b="0" i="0" kern="1200" dirty="0">
              <a:solidFill>
                <a:schemeClr val="tx1"/>
              </a:solidFill>
              <a:effectLst/>
              <a:latin typeface="+mn-lt"/>
              <a:ea typeface="ＭＳ Ｐゴシック" pitchFamily="-65" charset="-128"/>
              <a:cs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Ова е затоа што податочниот сообраќај</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се однесува на податоците за комуникација, а не на вистинската содржини што се комуницира (т.е. содржината во телото на пораката од е-пошта и насловот на предметот на е-пошта)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8293181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Следењето на содржинските податоци според член 21 може да се изврши само во врска со сериозни кривични дела - најверојатно не кривични дела со минимални казни.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151</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a:t>
            </a:r>
            <a:r>
              <a:rPr lang="mk-MK" baseline="0" dirty="0"/>
              <a:t>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Следењето на содржинските податоци според член 21 може да се изврши само во врска со сериозни кривични дела - најверојатно не кривични дела со минимални казни.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152</a:t>
            </a:fld>
            <a:endParaRPr lang="en-US"/>
          </a:p>
        </p:txBody>
      </p:sp>
    </p:spTree>
    <p:extLst>
      <p:ext uri="{BB962C8B-B14F-4D97-AF65-F5344CB8AC3E}">
        <p14:creationId xmlns:p14="http://schemas.microsoft.com/office/powerpoint/2010/main" val="14336106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Овој прв дел ќе даде преглед на пристапите за формална меѓународна</a:t>
            </a:r>
            <a:r>
              <a:rPr lang="mk-MK" baseline="0" dirty="0"/>
              <a:t> соработка.</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153</a:t>
            </a:fld>
            <a:endParaRPr lang="en-US"/>
          </a:p>
        </p:txBody>
      </p:sp>
    </p:spTree>
    <p:extLst>
      <p:ext uri="{BB962C8B-B14F-4D97-AF65-F5344CB8AC3E}">
        <p14:creationId xmlns:p14="http://schemas.microsoft.com/office/powerpoint/2010/main" val="6536240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наведува различни глобални механизми кои овозможуваат меѓународна соработка во однос на различни области. Обучувачот може да го помине списокот и да објасни дека секој од нив ќе биде детално објаснет во следните слајдови.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154</a:t>
            </a:fld>
            <a:endParaRPr lang="en-US"/>
          </a:p>
        </p:txBody>
      </p:sp>
    </p:spTree>
    <p:extLst>
      <p:ext uri="{BB962C8B-B14F-4D97-AF65-F5344CB8AC3E}">
        <p14:creationId xmlns:p14="http://schemas.microsoft.com/office/powerpoint/2010/main" val="372789564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ru-RU" sz="1200" b="1" i="0" kern="1200" dirty="0">
                <a:solidFill>
                  <a:schemeClr val="tx1"/>
                </a:solidFill>
                <a:effectLst/>
                <a:latin typeface="+mn-lt"/>
                <a:ea typeface="ＭＳ Ｐゴシック" pitchFamily="-65" charset="-128"/>
                <a:cs typeface="ＭＳ Ｐゴシック" pitchFamily="-65" charset="-128"/>
              </a:rPr>
              <a:t>Конвенцијата на Обединетите нации против транснационален организиран криминал (УНТОК) </a:t>
            </a:r>
            <a:r>
              <a:rPr lang="ru-RU" sz="1200" b="0" i="0" kern="1200" dirty="0">
                <a:solidFill>
                  <a:schemeClr val="tx1"/>
                </a:solidFill>
                <a:effectLst/>
                <a:latin typeface="+mn-lt"/>
                <a:ea typeface="ＭＳ Ｐゴシック" pitchFamily="-65" charset="-128"/>
                <a:cs typeface="ＭＳ Ｐゴシック" pitchFamily="-65" charset="-128"/>
              </a:rPr>
              <a:t>беше усвоена со резолуцијата 55/25 на Генералното собрание од 15 ноември 2000 година како главен меѓународен инструмент во борбата против транснационалнен организиран криминал. Конвенцијата влезе во сила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29 септември 2003 година. </a:t>
            </a:r>
            <a:br>
              <a:rPr lang="ru-RU" sz="1200" b="0" i="0" kern="1200" dirty="0">
                <a:solidFill>
                  <a:schemeClr val="tx1"/>
                </a:solidFill>
                <a:effectLst/>
                <a:latin typeface="+mn-lt"/>
                <a:ea typeface="ＭＳ Ｐゴシック" pitchFamily="-65" charset="-128"/>
                <a:cs typeface="ＭＳ Ｐゴシック" pitchFamily="-65" charset="-128"/>
              </a:rPr>
            </a:br>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Конвенцијата е дополнета со три протоколи, кои се насочени кон специфични области и манифестации на организиран криминал, имено:</a:t>
            </a:r>
          </a:p>
          <a:p>
            <a:pPr rtl="0"/>
            <a:endParaRPr lang="ru-RU" sz="1200" b="0" i="0" kern="1200" dirty="0">
              <a:solidFill>
                <a:schemeClr val="tx1"/>
              </a:solidFill>
              <a:effectLst/>
              <a:latin typeface="+mn-lt"/>
              <a:ea typeface="ＭＳ Ｐゴシック" pitchFamily="-65" charset="-128"/>
            </a:endParaRPr>
          </a:p>
          <a:p>
            <a:pPr marL="228600" indent="-228600" rtl="0">
              <a:buAutoNum type="arabicParenR"/>
            </a:pPr>
            <a:r>
              <a:rPr lang="ru-RU" sz="1200" b="0" i="0" kern="1200" dirty="0">
                <a:solidFill>
                  <a:schemeClr val="tx1"/>
                </a:solidFill>
                <a:effectLst/>
                <a:latin typeface="+mn-lt"/>
                <a:ea typeface="ＭＳ Ｐゴシック" pitchFamily="-65" charset="-128"/>
              </a:rPr>
              <a:t>Протокол за спречување, сузбивање и казнување на трговија со луќе,</a:t>
            </a:r>
            <a:r>
              <a:rPr lang="ru-RU" sz="1200" b="0" i="0" kern="1200" baseline="0" dirty="0">
                <a:solidFill>
                  <a:schemeClr val="tx1"/>
                </a:solidFill>
                <a:effectLst/>
                <a:latin typeface="+mn-lt"/>
                <a:ea typeface="ＭＳ Ｐゴシック" pitchFamily="-65" charset="-128"/>
              </a:rPr>
              <a:t> особено со жени и деца;</a:t>
            </a:r>
          </a:p>
          <a:p>
            <a:pPr marL="228600" indent="-228600" rtl="0">
              <a:buAutoNum type="arabicParenR"/>
            </a:pPr>
            <a:r>
              <a:rPr lang="ru-RU" sz="1200" b="0" i="0" kern="1200" baseline="0" dirty="0">
                <a:solidFill>
                  <a:schemeClr val="tx1"/>
                </a:solidFill>
                <a:effectLst/>
                <a:latin typeface="+mn-lt"/>
                <a:ea typeface="ＭＳ Ｐゴシック" pitchFamily="-65" charset="-128"/>
              </a:rPr>
              <a:t>Протокол против криумчарење на мигранти по копно, море и воздух;</a:t>
            </a:r>
          </a:p>
          <a:p>
            <a:pPr marL="228600" indent="-228600" rtl="0">
              <a:buAutoNum type="arabicParenR"/>
            </a:pPr>
            <a:r>
              <a:rPr lang="ru-RU" sz="1200" b="0" i="0" kern="1200" baseline="0" dirty="0">
                <a:solidFill>
                  <a:schemeClr val="tx1"/>
                </a:solidFill>
                <a:effectLst/>
                <a:latin typeface="+mn-lt"/>
                <a:ea typeface="ＭＳ Ｐゴシック" pitchFamily="-65" charset="-128"/>
              </a:rPr>
              <a:t>Протокол против недозволено производство и трговија со огнено оружје, нивни делови и компонентни и муниција.</a:t>
            </a:r>
            <a:endParaRPr lang="ru-RU" sz="1200" b="0" i="0" kern="1200" dirty="0">
              <a:solidFill>
                <a:schemeClr val="tx1"/>
              </a:solidFill>
              <a:effectLst/>
              <a:latin typeface="+mn-lt"/>
              <a:ea typeface="ＭＳ Ｐゴシック" pitchFamily="-65" charset="-128"/>
            </a:endParaRPr>
          </a:p>
          <a:p>
            <a:pPr rtl="0"/>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Земјите мора да станат страни на самата Конвенција пред да можат да станат страни на кој било од Протоколите.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нагласи дека УНТОК нема посебни одредби поврзани со меѓународната соработка во врска со сајбер-криминал или размената на електронски докази.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155</a:t>
            </a:fld>
            <a:endParaRPr lang="en-US"/>
          </a:p>
        </p:txBody>
      </p:sp>
    </p:spTree>
    <p:extLst>
      <p:ext uri="{BB962C8B-B14F-4D97-AF65-F5344CB8AC3E}">
        <p14:creationId xmlns:p14="http://schemas.microsoft.com/office/powerpoint/2010/main" val="380260766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ru-RU" sz="1200" b="1" i="0" kern="1200" dirty="0">
                <a:solidFill>
                  <a:schemeClr val="tx1"/>
                </a:solidFill>
                <a:effectLst/>
                <a:latin typeface="+mn-lt"/>
                <a:ea typeface="ＭＳ Ｐゴシック" pitchFamily="-65" charset="-128"/>
                <a:cs typeface="ＭＳ Ｐゴシック" pitchFamily="-65" charset="-128"/>
              </a:rPr>
              <a:t>Конвенцијата на Обединетите нации против транснационален организиран криминал (УНТОК) </a:t>
            </a:r>
            <a:r>
              <a:rPr lang="ru-RU" sz="1200" b="0" i="0" kern="1200" dirty="0">
                <a:solidFill>
                  <a:schemeClr val="tx1"/>
                </a:solidFill>
                <a:effectLst/>
                <a:latin typeface="+mn-lt"/>
                <a:ea typeface="ＭＳ Ｐゴシック" pitchFamily="-65" charset="-128"/>
                <a:cs typeface="ＭＳ Ｐゴシック" pitchFamily="-65" charset="-128"/>
              </a:rPr>
              <a:t>опфаќа ограничен обем на кривични дела, особено учеството во група на организиран криминал, перење на приходи од кривично дело, корупција и попречување на правдата. </a:t>
            </a:r>
          </a:p>
          <a:p>
            <a:endParaRPr lang="ru-RU" sz="1200" b="0" i="0" kern="1200" dirty="0">
              <a:solidFill>
                <a:schemeClr val="tx1"/>
              </a:solidFill>
              <a:effectLst/>
              <a:latin typeface="+mn-lt"/>
              <a:ea typeface="ＭＳ Ｐゴシック" pitchFamily="-65" charset="-128"/>
              <a:cs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Тоа предвидува вршење на одредени процесни овластувања во врска со кривичните дела опфатени со Конвенцијата од Будимпешта, вклучувајќи одредби во врска со гонење, пресуда и санкции, конфискација и заплена и отстранување на приноси од кривично дело. </a:t>
            </a:r>
          </a:p>
          <a:p>
            <a:pPr rtl="0"/>
            <a:endParaRPr lang="ru-RU" sz="1200" b="0" i="0" kern="1200" dirty="0">
              <a:solidFill>
                <a:schemeClr val="tx1"/>
              </a:solidFill>
              <a:effectLst/>
              <a:latin typeface="+mn-lt"/>
              <a:ea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Важно е што УНТОК предвидува низа одредби поврзани со заемна помош, кои теоретски може да се применат во врска со заемната помош во однос на размената на електронски докази. Сепак, УНТОК ниту содржи специјализирани одредби кои се неопходни за електронски докази, ниту пак се применуваат одредбите за заемна помош од УНТОК во врска со сите прекршоци што вклучуваат електронски докази.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156</a:t>
            </a:fld>
            <a:endParaRPr lang="en-US"/>
          </a:p>
        </p:txBody>
      </p:sp>
    </p:spTree>
    <p:extLst>
      <p:ext uri="{BB962C8B-B14F-4D97-AF65-F5344CB8AC3E}">
        <p14:creationId xmlns:p14="http://schemas.microsoft.com/office/powerpoint/2010/main" val="213834689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a:solidFill>
                  <a:schemeClr val="tx1"/>
                </a:solidFill>
                <a:effectLst/>
                <a:latin typeface="+mn-lt"/>
                <a:ea typeface="ＭＳ Ｐゴシック" pitchFamily="-65" charset="-128"/>
                <a:cs typeface="ＭＳ Ｐゴシック" pitchFamily="-65" charset="-128"/>
              </a:rPr>
              <a:t>Конвенцијата на Обединетите нации против корупција (УНКАК) </a:t>
            </a:r>
            <a:r>
              <a:rPr lang="ru-RU" sz="1200" b="0" i="0" kern="1200" dirty="0">
                <a:solidFill>
                  <a:schemeClr val="tx1"/>
                </a:solidFill>
                <a:effectLst/>
                <a:latin typeface="+mn-lt"/>
                <a:ea typeface="ＭＳ Ｐゴシック" pitchFamily="-65" charset="-128"/>
                <a:cs typeface="ＭＳ Ｐゴシック" pitchFamily="-65" charset="-128"/>
              </a:rPr>
              <a:t>е единствениот правно обврзувачки универзален инструмент за борба против корупцијата. УНКАК има далекусежен пристап и задолжителниот карактер на многу негови одредби го прави единствена алатка за развој на сеопфатен одговор на глобален проблем. Огромното мнозинство на земји членки на Обединетите нации се страни на Конвенцијата. Текстот на Конвенцијата на Обединетите нации против корупцијата беше договорен за време на седум сесии на ад хок комитетот за преговори на Конвенцијата за борба против корупцијата, одржана помеѓу 21 јануари 2002 година и 1 октомври 2003 година. </a:t>
            </a:r>
          </a:p>
          <a:p>
            <a:endParaRPr lang="ru-RU" sz="1200" b="0" i="0" kern="1200" dirty="0">
              <a:solidFill>
                <a:schemeClr val="tx1"/>
              </a:solidFill>
              <a:effectLst/>
              <a:latin typeface="+mn-lt"/>
              <a:ea typeface="ＭＳ Ｐゴシック" pitchFamily="-65" charset="-128"/>
            </a:endParaRPr>
          </a:p>
          <a:p>
            <a:r>
              <a:rPr lang="ru-RU" sz="1200" b="0" i="0" kern="1200" dirty="0">
                <a:solidFill>
                  <a:schemeClr val="tx1"/>
                </a:solidFill>
                <a:effectLst/>
                <a:latin typeface="+mn-lt"/>
                <a:ea typeface="ＭＳ Ｐゴシック" pitchFamily="-65" charset="-128"/>
              </a:rPr>
              <a:t>УНКАК</a:t>
            </a:r>
            <a:r>
              <a:rPr lang="ru-RU" sz="1200" b="0" i="0" kern="1200" baseline="0" dirty="0">
                <a:solidFill>
                  <a:schemeClr val="tx1"/>
                </a:solidFill>
                <a:effectLst/>
                <a:latin typeface="+mn-lt"/>
                <a:ea typeface="ＭＳ Ｐゴシック" pitchFamily="-65" charset="-128"/>
              </a:rPr>
              <a:t> во моментов има 140 потписници.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157</a:t>
            </a:fld>
            <a:endParaRPr lang="en-US"/>
          </a:p>
        </p:txBody>
      </p:sp>
    </p:spTree>
    <p:extLst>
      <p:ext uri="{BB962C8B-B14F-4D97-AF65-F5344CB8AC3E}">
        <p14:creationId xmlns:p14="http://schemas.microsoft.com/office/powerpoint/2010/main" val="317834787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a:solidFill>
                  <a:schemeClr val="tx1"/>
                </a:solidFill>
                <a:effectLst/>
                <a:latin typeface="+mn-lt"/>
                <a:ea typeface="ＭＳ Ｐゴシック" pitchFamily="-65" charset="-128"/>
                <a:cs typeface="ＭＳ Ｐゴシック" pitchFamily="-65" charset="-128"/>
              </a:rPr>
              <a:t>Конвенцијата на Обединетите нации против корупција (УНКАК) </a:t>
            </a:r>
            <a:r>
              <a:rPr lang="ru-RU" sz="1200" b="0" i="0" kern="1200" dirty="0">
                <a:solidFill>
                  <a:schemeClr val="tx1"/>
                </a:solidFill>
                <a:effectLst/>
                <a:latin typeface="+mn-lt"/>
                <a:ea typeface="ＭＳ Ｐゴシック" pitchFamily="-65" charset="-128"/>
                <a:cs typeface="ＭＳ Ｐゴシック" pitchFamily="-65" charset="-128"/>
              </a:rPr>
              <a:t>опфаќа пет главни области: превентивни мерки, криминализација и спроведување на законот, меѓународна соработка, враќање на средства и техничка помош и размена на информации. Конвенцијата опфаќа многу различни форми на корупција, како мито, тргување со влијание, злоупотреба на функции и разни акти на корупција во приватниот сектор. На овој слајд се идентификувани специфични одредби.</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потенцира дека кривичните дела според УНКАК не претставуваат сајбер-криминал, нема специјализирани процесни овластувања што овозможуваат собирање на електронски докази и нема специјализирани одредби за меѓународна соработка што овозможуваат размена на електронски докази со други земји.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158</a:t>
            </a:fld>
            <a:endParaRPr lang="en-US"/>
          </a:p>
        </p:txBody>
      </p:sp>
    </p:spTree>
    <p:extLst>
      <p:ext uri="{BB962C8B-B14F-4D97-AF65-F5344CB8AC3E}">
        <p14:creationId xmlns:p14="http://schemas.microsoft.com/office/powerpoint/2010/main" val="23522073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1" i="0" kern="1200" dirty="0">
                <a:solidFill>
                  <a:schemeClr val="tx1"/>
                </a:solidFill>
                <a:effectLst/>
                <a:latin typeface="+mn-lt"/>
                <a:ea typeface="ＭＳ Ｐゴシック" pitchFamily="-65" charset="-128"/>
                <a:cs typeface="ＭＳ Ｐゴシック" pitchFamily="-65" charset="-128"/>
              </a:rPr>
              <a:t>Европската конвенција за взаемна помош во кривични предмети </a:t>
            </a:r>
            <a:r>
              <a:rPr lang="ru-RU" sz="1200" b="0" i="0" kern="1200" dirty="0">
                <a:solidFill>
                  <a:schemeClr val="tx1"/>
                </a:solidFill>
                <a:effectLst/>
                <a:latin typeface="+mn-lt"/>
                <a:ea typeface="ＭＳ Ｐゴシック" pitchFamily="-65" charset="-128"/>
                <a:cs typeface="ＭＳ Ｐゴシック" pitchFamily="-65" charset="-128"/>
              </a:rPr>
              <a:t>е инструмент на Советот на Европа, кој беше потпишан во 1959 година и влезе во сила во 1962 година. Таа е потпишана од 50 земји-членки на Советот на Европа заедно со Чиле, Израел и Јужна Кореја.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Според оваа Конвенција, Страните се согласуваат да си дозволат едни на други најширока мерка за заемна помош со цел собирање докази, сослушување сведоци, експерти и гонети лица, итн. Конвенцијата утврдува правила за извршување на писма за кбарање од страна на органите на една страна. („замолена страна“) кои имаат за цел да набават докази (сослушување на сведоци, експерти и гонети лица, доставување судски налози и записи на судски пресуди) или да ги соопштат доказите (записи или документи) во кривична постапка што ја преземаат судските органи на друга страна („страна барател“). Конвенцијата ги специфицира и барањата што треба да ги исполнат барањата за заемна помош и писмата за</a:t>
            </a:r>
            <a:r>
              <a:rPr lang="ru-RU" sz="1200" b="0" i="0" kern="1200" baseline="0" dirty="0">
                <a:solidFill>
                  <a:schemeClr val="tx1"/>
                </a:solidFill>
                <a:effectLst/>
                <a:latin typeface="+mn-lt"/>
                <a:ea typeface="ＭＳ Ｐゴシック" pitchFamily="-65" charset="-128"/>
                <a:cs typeface="ＭＳ Ｐゴシック" pitchFamily="-65" charset="-128"/>
              </a:rPr>
              <a:t> барање </a:t>
            </a:r>
            <a:r>
              <a:rPr lang="ru-RU" sz="1200" b="0" i="0" kern="1200" dirty="0">
                <a:solidFill>
                  <a:schemeClr val="tx1"/>
                </a:solidFill>
                <a:effectLst/>
                <a:latin typeface="+mn-lt"/>
                <a:ea typeface="ＭＳ Ｐゴシック" pitchFamily="-65" charset="-128"/>
                <a:cs typeface="ＭＳ Ｐゴシック" pitchFamily="-65" charset="-128"/>
              </a:rPr>
              <a:t>(органи за пренесување, јазици, одбивање на заемна помош). </a:t>
            </a:r>
          </a:p>
          <a:p>
            <a:br>
              <a:rPr lang="ru-RU" sz="1200" b="0" i="0" kern="1200" dirty="0">
                <a:solidFill>
                  <a:schemeClr val="tx1"/>
                </a:solidFill>
                <a:effectLst/>
                <a:latin typeface="+mn-lt"/>
                <a:ea typeface="ＭＳ Ｐゴシック" pitchFamily="-65" charset="-128"/>
                <a:cs typeface="ＭＳ Ｐゴシック" pitchFamily="-65" charset="-128"/>
              </a:rPr>
            </a:b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159</a:t>
            </a:fld>
            <a:endParaRPr lang="en-US"/>
          </a:p>
        </p:txBody>
      </p:sp>
    </p:spTree>
    <p:extLst>
      <p:ext uri="{BB962C8B-B14F-4D97-AF65-F5344CB8AC3E}">
        <p14:creationId xmlns:p14="http://schemas.microsoft.com/office/powerpoint/2010/main" val="114203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a:solidFill>
                  <a:schemeClr val="tx1"/>
                </a:solidFill>
                <a:effectLst/>
                <a:latin typeface="+mn-lt"/>
                <a:ea typeface="ＭＳ Ｐゴシック" pitchFamily="-65" charset="-128"/>
                <a:cs typeface="ＭＳ Ｐゴシック" pitchFamily="-65" charset="-128"/>
              </a:rPr>
              <a:t>Европската конвенција за заемна помош во кривични предмети </a:t>
            </a:r>
            <a:r>
              <a:rPr lang="ru-RU" sz="1200" b="0" i="0" kern="1200" dirty="0">
                <a:solidFill>
                  <a:schemeClr val="tx1"/>
                </a:solidFill>
                <a:effectLst/>
                <a:latin typeface="+mn-lt"/>
                <a:ea typeface="ＭＳ Ｐゴシック" pitchFamily="-65" charset="-128"/>
                <a:cs typeface="ＭＳ Ｐゴシック" pitchFamily="-65" charset="-128"/>
              </a:rPr>
              <a:t>има општи одредби кои овозможуваат заемна помош. Обучувачот може да го искористи овој слајд за да демонстрира дека Конвенцијата нема специјализирани одредби за заемна помош што би биле неопходни во врска со електронските докази, особено, експедитивно зачувување на складирани компјутерски податоци, откривање на податочен сообраќај, заемна помош во врска со пристап до складирани податоци, прекуграничен пристап со согласност, заемна помош при собирање на податочен сообраќај во реално време и заемна помош при следење на податоци за содржина. </a:t>
            </a:r>
            <a:endParaRPr lang="en-PK"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160</a:t>
            </a:fld>
            <a:endParaRPr lang="en-US"/>
          </a:p>
        </p:txBody>
      </p:sp>
    </p:spTree>
    <p:extLst>
      <p:ext uri="{BB962C8B-B14F-4D97-AF65-F5344CB8AC3E}">
        <p14:creationId xmlns:p14="http://schemas.microsoft.com/office/powerpoint/2010/main" val="199958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Следниот сет на слајдови ги разгледува одредбите за материјалното право според Поглавје II, Оддел 1 од Конвенцијата од Будимпешта.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4344128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наведува неколку регионални механизми што овозможуваат регионална соработка во кривични предмети.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161</a:t>
            </a:fld>
            <a:endParaRPr lang="en-US"/>
          </a:p>
        </p:txBody>
      </p:sp>
    </p:spTree>
    <p:extLst>
      <p:ext uri="{BB962C8B-B14F-4D97-AF65-F5344CB8AC3E}">
        <p14:creationId xmlns:p14="http://schemas.microsoft.com/office/powerpoint/2010/main" val="87746273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наведува неколку регионални механизми што овозможуваат регионална соработка во кривични предмети.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162</a:t>
            </a:fld>
            <a:endParaRPr lang="en-US"/>
          </a:p>
        </p:txBody>
      </p:sp>
    </p:spTree>
    <p:extLst>
      <p:ext uri="{BB962C8B-B14F-4D97-AF65-F5344CB8AC3E}">
        <p14:creationId xmlns:p14="http://schemas.microsoft.com/office/powerpoint/2010/main" val="413952281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Овој слајд наведува неколку регионални механизми што овозможуваат регионална соработка во кривични предмети.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163</a:t>
            </a:fld>
            <a:endParaRPr lang="en-US"/>
          </a:p>
        </p:txBody>
      </p:sp>
    </p:spTree>
    <p:extLst>
      <p:ext uri="{BB962C8B-B14F-4D97-AF65-F5344CB8AC3E}">
        <p14:creationId xmlns:p14="http://schemas.microsoft.com/office/powerpoint/2010/main" val="28552372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в) Конвенција</a:t>
            </a:r>
            <a:r>
              <a:rPr lang="mk-MK" baseline="0" dirty="0"/>
              <a:t> на Советот на Европа за сајбер-криминал (Конвенција од Будимпешта)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164</a:t>
            </a:fld>
            <a:endParaRPr lang="en-US"/>
          </a:p>
        </p:txBody>
      </p:sp>
    </p:spTree>
    <p:extLst>
      <p:ext uri="{BB962C8B-B14F-4D97-AF65-F5344CB8AC3E}">
        <p14:creationId xmlns:p14="http://schemas.microsoft.com/office/powerpoint/2010/main" val="185925388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в) Конвенција</a:t>
            </a:r>
            <a:r>
              <a:rPr lang="mk-MK" baseline="0" dirty="0"/>
              <a:t> на Советот на Европа за сајбер-криминал (Конвенција од Будимпешта)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165</a:t>
            </a:fld>
            <a:endParaRPr lang="en-US"/>
          </a:p>
        </p:txBody>
      </p:sp>
    </p:spTree>
    <p:extLst>
      <p:ext uri="{BB962C8B-B14F-4D97-AF65-F5344CB8AC3E}">
        <p14:creationId xmlns:p14="http://schemas.microsoft.com/office/powerpoint/2010/main" val="18984438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Овој слајд дава информации за вкупниот број на страни во Конвенцијата од Будимпешта (65), како и за земјите што ја имаат потпишано Конвенцијата од Будимпешта, но сè уште не ја ратификувале (3), </a:t>
            </a:r>
            <a:r>
              <a:rPr lang="ru-RU" sz="1200" b="0" i="0" kern="1200">
                <a:solidFill>
                  <a:schemeClr val="tx1"/>
                </a:solidFill>
                <a:effectLst/>
                <a:latin typeface="+mn-lt"/>
                <a:ea typeface="ＭＳ Ｐゴシック" pitchFamily="-65" charset="-128"/>
                <a:cs typeface="ＭＳ Ｐゴシック" pitchFamily="-65" charset="-128"/>
              </a:rPr>
              <a:t>и конечно, </a:t>
            </a:r>
            <a:r>
              <a:rPr lang="ru-RU" sz="1200" b="0" i="0" kern="1200" dirty="0">
                <a:solidFill>
                  <a:schemeClr val="tx1"/>
                </a:solidFill>
                <a:effectLst/>
                <a:latin typeface="+mn-lt"/>
                <a:ea typeface="ＭＳ Ｐゴシック" pitchFamily="-65" charset="-128"/>
                <a:cs typeface="ＭＳ Ｐゴシック" pitchFamily="-65" charset="-128"/>
              </a:rPr>
              <a:t>за земјите кои се поканети да пристапат (9). Обучувачот треба да нагласи дека 153 земји низ целиот свет, вклучително и земји кои не се страни, кои не ја потпишале Конвенцијата од Будимпешта или не се поканети да пристапат, ја користеле Конвенцијата од Будимпешта како упатство за нивното домашно законодавство.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168</a:t>
            </a:fld>
            <a:endParaRPr lang="en-US"/>
          </a:p>
        </p:txBody>
      </p:sp>
    </p:spTree>
    <p:extLst>
      <p:ext uri="{BB962C8B-B14F-4D97-AF65-F5344CB8AC3E}">
        <p14:creationId xmlns:p14="http://schemas.microsoft.com/office/powerpoint/2010/main" val="1984034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Овој слајд ги прикажува различните земји кои ја ратификувале Конвенцијата од Будимпешта, кои ја потпишале Конвенцијата од Будимпешта, кои се поканети да пристапат кон Конвенцијата во Будимпешта и земјите кои ја користеле Конвенцијата од Будимпешта како упатство за развој на домашното законодавство. Обучувачот може да го искористи овој слајд за да демонстрира дека Конвенцијата од Будимпешта е навистина глобален договор. </a:t>
            </a:r>
            <a:endParaRPr lang="en-PK"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169</a:t>
            </a:fld>
            <a:endParaRPr lang="en-US"/>
          </a:p>
        </p:txBody>
      </p:sp>
    </p:spTree>
    <p:extLst>
      <p:ext uri="{BB962C8B-B14F-4D97-AF65-F5344CB8AC3E}">
        <p14:creationId xmlns:p14="http://schemas.microsoft.com/office/powerpoint/2010/main" val="6406638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покажува трите столба на Конвенцијата од Будимпешта - имено материјалното право, процесно право и меѓународната соработка. Обележаниот столб ги наведува различните однесувања што се криминализирани според Конвенцијата од Будимпешта. Ова вклучува: </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Илегален пристап</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Илегално следење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Манипулација со податоци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ru-RU" sz="1200" kern="1200" dirty="0">
                <a:solidFill>
                  <a:schemeClr val="tx1"/>
                </a:solidFill>
                <a:latin typeface="+mn-lt"/>
                <a:ea typeface="MS PGothic" pitchFamily="34" charset="-128"/>
                <a:cs typeface="ＭＳ Ｐゴシック" charset="0"/>
              </a:rPr>
              <a:t>Попречување на работата на системи</a:t>
            </a:r>
            <a:r>
              <a:rPr lang="mk-MK" sz="1200" kern="1200" dirty="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Злоупотреба на уреди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Фалсификување поврзано со компјутер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Измама поврзана</a:t>
            </a:r>
            <a:r>
              <a:rPr lang="mk-MK" sz="1200" kern="1200" baseline="0" dirty="0">
                <a:solidFill>
                  <a:schemeClr val="tx1"/>
                </a:solidFill>
                <a:latin typeface="+mn-lt"/>
                <a:ea typeface="MS PGothic" pitchFamily="34" charset="-128"/>
                <a:cs typeface="ＭＳ Ｐゴシック" charset="0"/>
              </a:rPr>
              <a:t> со компјутери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Детска порнографија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Повреда на авторско право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Обид</a:t>
            </a:r>
            <a:r>
              <a:rPr lang="en-GB" sz="1200" kern="1200" dirty="0">
                <a:solidFill>
                  <a:schemeClr val="tx1"/>
                </a:solidFill>
                <a:latin typeface="+mn-lt"/>
                <a:ea typeface="MS PGothic" pitchFamily="34" charset="-128"/>
                <a:cs typeface="ＭＳ Ｐゴシック" charset="0"/>
              </a:rPr>
              <a:t>, </a:t>
            </a:r>
            <a:r>
              <a:rPr lang="mk-MK" sz="1200" kern="1200" dirty="0">
                <a:solidFill>
                  <a:schemeClr val="tx1"/>
                </a:solidFill>
                <a:latin typeface="+mn-lt"/>
                <a:ea typeface="MS PGothic" pitchFamily="34" charset="-128"/>
                <a:cs typeface="ＭＳ Ｐゴシック" charset="0"/>
              </a:rPr>
              <a:t>помагање во извршување кривично</a:t>
            </a:r>
            <a:r>
              <a:rPr lang="mk-MK" sz="1200" kern="1200" baseline="0" dirty="0">
                <a:solidFill>
                  <a:schemeClr val="tx1"/>
                </a:solidFill>
                <a:latin typeface="+mn-lt"/>
                <a:ea typeface="MS PGothic" pitchFamily="34" charset="-128"/>
                <a:cs typeface="ＭＳ Ｐゴシック" charset="0"/>
              </a:rPr>
              <a:t> дело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Корпоративна одговорност</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170</a:t>
            </a:fld>
            <a:endParaRPr lang="fr-FR" sz="1200"/>
          </a:p>
        </p:txBody>
      </p:sp>
    </p:spTree>
    <p:extLst>
      <p:ext uri="{BB962C8B-B14F-4D97-AF65-F5344CB8AC3E}">
        <p14:creationId xmlns:p14="http://schemas.microsoft.com/office/powerpoint/2010/main" val="9499301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покажува трите столба на Конвенцијата од Будимпешта - имено материјалното право, процесно право и меѓународната соработка. Обележаниот столб ги наведува различните процесни алатки што треба да се вклучат во домашното право. Ова вклучува: </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Експедитивно зачувување на складирани компјутерски податоци</a:t>
            </a:r>
            <a:r>
              <a:rPr lang="mk-MK" sz="1200" kern="1200" baseline="0" dirty="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Експедитивно зачувување</a:t>
            </a:r>
            <a:r>
              <a:rPr lang="mk-MK" sz="1200" kern="1200" baseline="0" dirty="0">
                <a:solidFill>
                  <a:schemeClr val="tx1"/>
                </a:solidFill>
                <a:latin typeface="+mn-lt"/>
                <a:ea typeface="MS PGothic" pitchFamily="34" charset="-128"/>
                <a:cs typeface="ＭＳ Ｐゴシック" charset="0"/>
              </a:rPr>
              <a:t> и делумно откривање на податочен сообраќај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Налог за генерирање информации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Претрес и заплена на компјутерски податоци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Собирање на податочен сообраќај во реално време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Следење на содржински податоци</a:t>
            </a:r>
            <a:r>
              <a:rPr lang="mk-MK" sz="1200" kern="1200" baseline="0" dirty="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171</a:t>
            </a:fld>
            <a:endParaRPr lang="fr-FR" sz="1200"/>
          </a:p>
        </p:txBody>
      </p:sp>
    </p:spTree>
    <p:extLst>
      <p:ext uri="{BB962C8B-B14F-4D97-AF65-F5344CB8AC3E}">
        <p14:creationId xmlns:p14="http://schemas.microsoft.com/office/powerpoint/2010/main" val="6554944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покажува трите столба на Конвенцијата од Будимпешта - имено материјалното право, процесно право и меѓународната соработка. Обележаниот столб ги наведува различните одредби за меѓународна соработка од Конвенцијата во Будимпешта. Ова вклучува</a:t>
            </a:r>
            <a:r>
              <a:rPr lang="en-GB" sz="1200" kern="1200" dirty="0">
                <a:solidFill>
                  <a:schemeClr val="tx1"/>
                </a:solidFill>
                <a:latin typeface="+mn-lt"/>
                <a:ea typeface="MS PGothic" pitchFamily="34" charset="-128"/>
                <a:cs typeface="ＭＳ Ｐゴシック" charset="0"/>
              </a:rPr>
              <a: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Општи принципи поврзани со меѓународна соработка</a:t>
            </a:r>
            <a:r>
              <a:rPr lang="en-GB" sz="1200" kern="1200" dirty="0">
                <a:solidFill>
                  <a:schemeClr val="tx1"/>
                </a:solidFill>
                <a:latin typeface="+mn-lt"/>
                <a:ea typeface="MS PGothic" pitchFamily="34" charset="-128"/>
                <a:cs typeface="ＭＳ Ｐゴシック" charset="0"/>
              </a:rPr>
              <a:t> (</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Екстрадиција</a:t>
            </a:r>
            <a:r>
              <a:rPr lang="en-GB" sz="1200" kern="1200" dirty="0">
                <a:solidFill>
                  <a:schemeClr val="tx1"/>
                </a:solidFill>
                <a:latin typeface="+mn-lt"/>
                <a:ea typeface="MS PGothic" pitchFamily="34" charset="-128"/>
                <a:cs typeface="ＭＳ Ｐゴシック" charset="0"/>
              </a:rPr>
              <a:t> (</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Општи принципи поврзани со заемна помош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Спонтани информации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Постапки</a:t>
            </a:r>
            <a:r>
              <a:rPr lang="mk-MK" sz="1200" kern="1200" baseline="0" dirty="0">
                <a:solidFill>
                  <a:schemeClr val="tx1"/>
                </a:solidFill>
                <a:latin typeface="+mn-lt"/>
                <a:ea typeface="MS PGothic" pitchFamily="34" charset="-128"/>
                <a:cs typeface="ＭＳ Ｐゴシック" charset="0"/>
              </a:rPr>
              <a:t> кои се однесуваат на заемна помош во отсуство на применливи меѓународни договори </a:t>
            </a:r>
            <a:r>
              <a:rPr lang="en-GB" sz="1200" kern="1200" dirty="0">
                <a:solidFill>
                  <a:schemeClr val="tx1"/>
                </a:solidFill>
                <a:latin typeface="+mn-lt"/>
                <a:ea typeface="MS PGothic" pitchFamily="34" charset="-128"/>
                <a:cs typeface="ＭＳ Ｐゴシック" charset="0"/>
              </a:rPr>
              <a:t>(</a:t>
            </a:r>
            <a:r>
              <a:rPr lang="mk-MK" sz="1200" kern="1200" dirty="0">
                <a:solidFill>
                  <a:schemeClr val="tx1"/>
                </a:solidFill>
                <a:latin typeface="+mn-lt"/>
                <a:ea typeface="MS PGothic" pitchFamily="34" charset="-128"/>
                <a:cs typeface="ＭＳ Ｐゴシック" charset="0"/>
              </a:rPr>
              <a:t>член</a:t>
            </a:r>
            <a:r>
              <a:rPr lang="en-GB" sz="1200" kern="1200" dirty="0">
                <a:solidFill>
                  <a:schemeClr val="tx1"/>
                </a:solidFill>
                <a:latin typeface="+mn-lt"/>
                <a:ea typeface="MS PGothic" pitchFamily="34" charset="-128"/>
                <a:cs typeface="ＭＳ Ｐゴシック" charset="0"/>
              </a:rPr>
              <a:t>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Доверливост и ограничување на употреба</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Експедитивно зачувување на складирани компјутерски податоци</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Експедитивно откривање</a:t>
            </a:r>
            <a:r>
              <a:rPr lang="mk-MK" sz="1200" kern="1200" baseline="0" dirty="0">
                <a:solidFill>
                  <a:schemeClr val="tx1"/>
                </a:solidFill>
                <a:latin typeface="+mn-lt"/>
                <a:ea typeface="MS PGothic" pitchFamily="34" charset="-128"/>
                <a:cs typeface="ＭＳ Ｐゴシック" charset="0"/>
              </a:rPr>
              <a:t> на зачувани податочен сообраќај</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Заемна помош во врска со пристап</a:t>
            </a:r>
            <a:r>
              <a:rPr lang="mk-MK" sz="1200" kern="1200" baseline="0" dirty="0">
                <a:solidFill>
                  <a:schemeClr val="tx1"/>
                </a:solidFill>
                <a:latin typeface="+mn-lt"/>
                <a:ea typeface="MS PGothic" pitchFamily="34" charset="-128"/>
                <a:cs typeface="ＭＳ Ｐゴシック" charset="0"/>
              </a:rPr>
              <a:t> до складирани компјутерски податоци</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Прекуграничен пристап до складирани</a:t>
            </a:r>
            <a:r>
              <a:rPr lang="mk-MK" sz="1200" kern="1200" baseline="0" dirty="0">
                <a:solidFill>
                  <a:schemeClr val="tx1"/>
                </a:solidFill>
                <a:latin typeface="+mn-lt"/>
                <a:ea typeface="MS PGothic" pitchFamily="34" charset="-128"/>
                <a:cs typeface="ＭＳ Ｐゴシック" charset="0"/>
              </a:rPr>
              <a:t> компјутерски податоци со согласност или каде што е јавно достапно</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Заемна помош</a:t>
            </a:r>
            <a:r>
              <a:rPr lang="mk-MK" sz="1200" kern="1200" baseline="0" dirty="0">
                <a:solidFill>
                  <a:schemeClr val="tx1"/>
                </a:solidFill>
                <a:latin typeface="+mn-lt"/>
                <a:ea typeface="MS PGothic" pitchFamily="34" charset="-128"/>
                <a:cs typeface="ＭＳ Ｐゴシック" charset="0"/>
              </a:rPr>
              <a:t> при собирање на податочен сообраќај во реално време</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Заемна</a:t>
            </a:r>
            <a:r>
              <a:rPr lang="mk-MK" sz="1200" kern="1200" baseline="0" dirty="0">
                <a:solidFill>
                  <a:schemeClr val="tx1"/>
                </a:solidFill>
                <a:latin typeface="+mn-lt"/>
                <a:ea typeface="MS PGothic" pitchFamily="34" charset="-128"/>
                <a:cs typeface="ＭＳ Ｐゴシック" charset="0"/>
              </a:rPr>
              <a:t> помош во врска со следење на содржински податоци</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mk-MK" sz="1200" kern="1200" dirty="0">
                <a:solidFill>
                  <a:schemeClr val="tx1"/>
                </a:solidFill>
                <a:latin typeface="+mn-lt"/>
                <a:ea typeface="MS PGothic" pitchFamily="34" charset="-128"/>
                <a:cs typeface="ＭＳ Ｐゴシック" charset="0"/>
              </a:rPr>
              <a:t>Мрежа 24/7</a:t>
            </a:r>
            <a:endParaRPr lang="en-GB" sz="1200" kern="1200" dirty="0">
              <a:solidFill>
                <a:schemeClr val="tx1"/>
              </a:solidFill>
              <a:latin typeface="+mn-lt"/>
              <a:ea typeface="MS PGothic" pitchFamily="34" charset="-128"/>
              <a:cs typeface="ＭＳ Ｐゴシック" charset="0"/>
            </a:endParaRPr>
          </a:p>
          <a:p>
            <a:pPr marL="0" indent="0" eaLnBrk="1" hangingPunct="1">
              <a:spcBef>
                <a:spcPct val="0"/>
              </a:spcBef>
              <a:buFontTx/>
              <a:buNone/>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172</a:t>
            </a:fld>
            <a:endParaRPr lang="fr-FR" sz="1200"/>
          </a:p>
        </p:txBody>
      </p:sp>
    </p:spTree>
    <p:extLst>
      <p:ext uri="{BB962C8B-B14F-4D97-AF65-F5344CB8AC3E}">
        <p14:creationId xmlns:p14="http://schemas.microsoft.com/office/powerpoint/2010/main" val="292603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z="1200" b="0" i="0" kern="1200" dirty="0">
                <a:solidFill>
                  <a:schemeClr val="tx1"/>
                </a:solidFill>
                <a:effectLst/>
                <a:latin typeface="+mn-lt"/>
                <a:ea typeface="ＭＳ Ｐゴシック" pitchFamily="-65" charset="-128"/>
                <a:cs typeface="ＭＳ Ｐゴシック" pitchFamily="-65" charset="-128"/>
              </a:rPr>
              <a:t>Кривичното дело незаконски пристап го прават оние кои бесправно пристапуваат до целиот или кој било дел од компјутерскиот систем. Ова дејствие мора да биде намерно и е опишано во член 2 од Конвенцијата од Будимпешта. </a:t>
            </a:r>
          </a:p>
          <a:p>
            <a:pPr eaLnBrk="1" hangingPunct="1"/>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Многу често ова се нарекува хакирање на компјутерски системи и е едно од најчестите компјутерски кривични дела. Сепак, постојат и други феномени, покрај хакерството, кои можат да се класифицираат како илегален пристап – всушност, хакирањето се користи за да се опише чинот на незаконски пристап до компјутерски систем, со помош на технологија. Но, илегалниот пристап го опфаќа и секое неовластено внесување во систем, без оглед на употребената технологија, па дури и употребата или не на технологијата. Таков случај, на пример, би бил незаконски добиената лозинка од страна на сторителот. Заштитениот интерес тука е доверливоста на компјутерскиот систем или компјутерските податоци.</a:t>
            </a: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ги истакнува клучните начела на меѓународната соработка според Конвенцијата од Будимпешта. Обучувачот може да го поврзе со други договори, кои исто така овозможуваат соработка во најширокиот можен степен. Важно е да се нагласи дека одредбите за меѓународна соработка и заемна помош овозможуваат соработка во врска со не само кривичните дела утврдени во согласност со Конвенцијата од Будимпешта, туку и сите кривични истраги што вклучуваат електронски докази. Конвенцијата од Будимпешта треба да се чита во согласност со релевантниот инструмент за меѓународна соработка, како што се оние разгледани во претходните слајдови, врз основа на билатерални договори и домашни закони.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Еден од клучните начела на заемна помош што ги нуди само Конвенцијата од Будимпешта, се достапноста на специјализирани овластувања за меѓународна соработка предвидени во член 29 до 35 од Конвенцијата од Будимпешта и употребата на експедитивни средства за комуникација (вклучувајќи факс/е-пошта). Соработката е предмет на времетраење на применливите ДЗПП и домашните закони, но Конвенцијата од Будимпешта исто така предвидува постапка за заемна помош во отсуство на релевантни договори.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173</a:t>
            </a:fld>
            <a:endParaRPr lang="en-US"/>
          </a:p>
        </p:txBody>
      </p:sp>
    </p:spTree>
    <p:extLst>
      <p:ext uri="{BB962C8B-B14F-4D97-AF65-F5344CB8AC3E}">
        <p14:creationId xmlns:p14="http://schemas.microsoft.com/office/powerpoint/2010/main" val="1245052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ги опишува специфичните одредби за меѓународна соработка од Конвенцијата од Будимпешта. Обучувачот може да нагласи дека овие ќе бидат опфатени на следната сесија.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174</a:t>
            </a:fld>
            <a:endParaRPr lang="en-US"/>
          </a:p>
        </p:txBody>
      </p:sp>
    </p:spTree>
    <p:extLst>
      <p:ext uri="{BB962C8B-B14F-4D97-AF65-F5344CB8AC3E}">
        <p14:creationId xmlns:p14="http://schemas.microsoft.com/office/powerpoint/2010/main" val="42589222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слајд обезбедува одреден контекст за развој на Вториот дополнителен протокол. Објаснува дека голем предизвик со кој се соочуваат страните на Конвенцијата од Будимпешта е предизвикано од зголемената употреба на сервери во странски, повеќекратни, променливи или непознати судски надлежности - особено во однос на податоците складирани на облакот. Процесните овластувања според Конвенцијата од Будимпешта се ограничени со територијални граници, така што страните се обидоа да изготват решение што ќе резултира во еволуција на одредбите од Конвенцијата во Будимпешта врз основа на технолошкиот напредок.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177</a:t>
            </a:fld>
            <a:endParaRPr lang="en-US"/>
          </a:p>
        </p:txBody>
      </p:sp>
    </p:spTree>
    <p:extLst>
      <p:ext uri="{BB962C8B-B14F-4D97-AF65-F5344CB8AC3E}">
        <p14:creationId xmlns:p14="http://schemas.microsoft.com/office/powerpoint/2010/main" val="86167276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i="0" kern="1200" dirty="0">
                <a:solidFill>
                  <a:schemeClr val="tx1"/>
                </a:solidFill>
                <a:effectLst/>
                <a:latin typeface="+mn-lt"/>
                <a:ea typeface="ＭＳ Ｐゴシック" pitchFamily="-65" charset="-128"/>
                <a:cs typeface="ＭＳ Ｐゴシック" pitchFamily="-65" charset="-128"/>
              </a:rPr>
              <a:t>Прекуграничната група </a:t>
            </a:r>
            <a:r>
              <a:rPr lang="ru-RU" sz="1200" b="0" i="0" kern="1200" dirty="0">
                <a:solidFill>
                  <a:schemeClr val="tx1"/>
                </a:solidFill>
                <a:effectLst/>
                <a:latin typeface="+mn-lt"/>
                <a:ea typeface="ＭＳ Ｐゴシック" pitchFamily="-65" charset="-128"/>
                <a:cs typeface="ＭＳ Ｐゴシック" pitchFamily="-65" charset="-128"/>
              </a:rPr>
              <a:t>(„Ад-хок под-група на </a:t>
            </a:r>
            <a:r>
              <a:rPr lang="en-US" sz="1200" b="0" i="0" kern="1200" dirty="0">
                <a:solidFill>
                  <a:schemeClr val="tx1"/>
                </a:solidFill>
                <a:effectLst/>
                <a:latin typeface="+mn-lt"/>
                <a:ea typeface="ＭＳ Ｐゴシック" pitchFamily="-65" charset="-128"/>
                <a:cs typeface="ＭＳ Ｐゴシック" pitchFamily="-65" charset="-128"/>
              </a:rPr>
              <a:t>T-CY</a:t>
            </a:r>
            <a:r>
              <a:rPr lang="ru-RU" sz="1200" b="0" i="0" kern="1200" dirty="0">
                <a:solidFill>
                  <a:schemeClr val="tx1"/>
                </a:solidFill>
                <a:effectLst/>
                <a:latin typeface="+mn-lt"/>
                <a:ea typeface="ＭＳ Ｐゴシック" pitchFamily="-65" charset="-128"/>
                <a:cs typeface="ＭＳ Ｐゴシック" pitchFamily="-65" charset="-128"/>
              </a:rPr>
              <a:t> за судска надлежност и прекуграничен пристап до податоци и проток на податоци“) имаше за задача да развие инструмент - како што е измена на Конвенцијата, протокол или препорака - за понатамошно регулирање на прекуграничниот пристап до податоци и проток на податоци, како и употреба на прекугранични истражни мерки на интернет и сродни прашања и да се презентира извештај што ги содржи неговите наоди до Комитетот. Неговите откритија кулминираа со евентуалното усвојување на Белешката за управување за прекуграничен пристап (Белешка за</a:t>
            </a:r>
            <a:r>
              <a:rPr lang="ru-RU" sz="1200" b="0" i="0" kern="1200" baseline="0" dirty="0">
                <a:solidFill>
                  <a:schemeClr val="tx1"/>
                </a:solidFill>
                <a:effectLst/>
                <a:latin typeface="+mn-lt"/>
                <a:ea typeface="ＭＳ Ｐゴシック" pitchFamily="-65" charset="-128"/>
                <a:cs typeface="ＭＳ Ｐゴシック" pitchFamily="-65" charset="-128"/>
              </a:rPr>
              <a:t> управување </a:t>
            </a:r>
            <a:r>
              <a:rPr lang="ru-RU" sz="1200" b="0" i="0" kern="1200" dirty="0">
                <a:solidFill>
                  <a:schemeClr val="tx1"/>
                </a:solidFill>
                <a:effectLst/>
                <a:latin typeface="+mn-lt"/>
                <a:ea typeface="ＭＳ Ｐゴシック" pitchFamily="-65" charset="-128"/>
                <a:cs typeface="ＭＳ Ｐゴシック" pitchFamily="-65" charset="-128"/>
              </a:rPr>
              <a:t>бр. 3). Прекуграничната група исто така даде низа предлози за проширување на опсегот на можноста за пристап до прекугранична податоци, дури и надвор од одредбите на член 32 од Конвенцијата од Будимпешта.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178</a:t>
            </a:fld>
            <a:endParaRPr lang="en-US"/>
          </a:p>
        </p:txBody>
      </p:sp>
    </p:spTree>
    <p:extLst>
      <p:ext uri="{BB962C8B-B14F-4D97-AF65-F5344CB8AC3E}">
        <p14:creationId xmlns:p14="http://schemas.microsoft.com/office/powerpoint/2010/main" val="40873288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i="0" kern="1200" dirty="0">
                <a:solidFill>
                  <a:schemeClr val="tx1"/>
                </a:solidFill>
                <a:effectLst/>
                <a:latin typeface="+mn-lt"/>
                <a:ea typeface="ＭＳ Ｐゴシック" pitchFamily="-65" charset="-128"/>
                <a:cs typeface="ＭＳ Ｐゴシック" pitchFamily="-65" charset="-128"/>
              </a:rPr>
              <a:t>Групата</a:t>
            </a:r>
            <a:r>
              <a:rPr lang="ru-RU" sz="1200" b="1" i="0" kern="1200" baseline="0" dirty="0">
                <a:solidFill>
                  <a:schemeClr val="tx1"/>
                </a:solidFill>
                <a:effectLst/>
                <a:latin typeface="+mn-lt"/>
                <a:ea typeface="ＭＳ Ｐゴシック" pitchFamily="-65" charset="-128"/>
                <a:cs typeface="ＭＳ Ｐゴシック" pitchFamily="-65" charset="-128"/>
              </a:rPr>
              <a:t> за докази на облак</a:t>
            </a:r>
            <a:r>
              <a:rPr lang="ru-RU" sz="1200" b="1" i="0" kern="120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се состана помеѓу 2015 и 2017 година за да ги истражи решенијата за пристап за кривичната правда до докази зачувани на сервери во облак и во странски судски надлежности, вклучително и преку заемна правна помош. Истата идентификуваше низа прашања поставени од компјутерски облак за можностите за кривична правда на земјите, особено кога станува збор за транснационалната природа на електронското складирање докази. Истите вклучуваат: </a:t>
            </a:r>
            <a:endParaRPr lang="en-US" dirty="0"/>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Локација на докази</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 Локација на сторители</a:t>
            </a:r>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Локација на жртви</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Сопственост на податоци</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Физичка локација на даватели на услуги</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mk-MK" sz="1200" i="0" kern="1200" dirty="0">
                <a:solidFill>
                  <a:schemeClr val="tx1"/>
                </a:solidFill>
                <a:effectLst/>
                <a:latin typeface="+mn-lt"/>
                <a:ea typeface="ＭＳ Ｐゴシック" pitchFamily="-65" charset="-128"/>
                <a:cs typeface="ＭＳ Ｐゴシック" pitchFamily="-65" charset="-128"/>
              </a:rPr>
              <a:t>Законски престој на даватели на услуги</a:t>
            </a:r>
            <a:endParaRPr lang="en-GB" i="0" dirty="0">
              <a:effectLst/>
            </a:endParaRPr>
          </a:p>
          <a:p>
            <a:endParaRPr lang="en-US" dirty="0"/>
          </a:p>
          <a:p>
            <a:r>
              <a:rPr lang="mk-MK" sz="1200" kern="1200" dirty="0">
                <a:solidFill>
                  <a:schemeClr val="tx1"/>
                </a:solidFill>
                <a:effectLst/>
                <a:latin typeface="+mn-lt"/>
                <a:ea typeface="+mn-ea"/>
                <a:cs typeface="+mn-cs"/>
              </a:rPr>
              <a:t>Завршниот документ подготвен од Групата за докази на облак може</a:t>
            </a:r>
            <a:r>
              <a:rPr lang="mk-MK" sz="1200" kern="1200" baseline="0" dirty="0">
                <a:solidFill>
                  <a:schemeClr val="tx1"/>
                </a:solidFill>
                <a:effectLst/>
                <a:latin typeface="+mn-lt"/>
                <a:ea typeface="+mn-ea"/>
                <a:cs typeface="+mn-cs"/>
              </a:rPr>
              <a:t> да се најде на:</a:t>
            </a:r>
            <a:r>
              <a:rPr lang="mk-MK"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https://rm.coe.int/CoERMPublicCommonSearchServices/DisplayDCTMContent?documentId=09000016806a495e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179</a:t>
            </a:fld>
            <a:endParaRPr lang="en-US"/>
          </a:p>
        </p:txBody>
      </p:sp>
    </p:spTree>
    <p:extLst>
      <p:ext uri="{BB962C8B-B14F-4D97-AF65-F5344CB8AC3E}">
        <p14:creationId xmlns:p14="http://schemas.microsoft.com/office/powerpoint/2010/main" val="16908516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ru-RU" sz="1200" b="1" i="0" kern="1200" dirty="0">
                <a:solidFill>
                  <a:schemeClr val="tx1"/>
                </a:solidFill>
                <a:effectLst/>
                <a:latin typeface="+mn-lt"/>
                <a:ea typeface="ＭＳ Ｐゴシック" pitchFamily="-65" charset="-128"/>
                <a:cs typeface="ＭＳ Ｐゴシック" pitchFamily="-65" charset="-128"/>
              </a:rPr>
              <a:t>Јазик на барањето</a:t>
            </a:r>
            <a:r>
              <a:rPr lang="ru-RU" sz="1200" b="0" i="0" kern="1200" dirty="0">
                <a:solidFill>
                  <a:schemeClr val="tx1"/>
                </a:solidFill>
                <a:effectLst/>
                <a:latin typeface="+mn-lt"/>
                <a:ea typeface="ＭＳ Ｐゴシック" pitchFamily="-65" charset="-128"/>
                <a:cs typeface="ＭＳ Ｐゴシック" pitchFamily="-65" charset="-128"/>
              </a:rPr>
              <a:t>: Овој член дава рамка за јазиците што можат да се користат кога им се обраќате на страните и давателите на услуги. Дури и таму каде што во пракса страните се во можност да користат други јазици освен нивните официјални јазици, таквата можност можеби не е предвидена со домашното законодавство или договорите. Целта на овој член е да обезбеди дополнителна флексибилност според овој протокол. </a:t>
            </a:r>
          </a:p>
          <a:p>
            <a:pPr rtl="0"/>
            <a:endParaRPr lang="ru-RU" sz="1200" b="0" i="0" kern="1200" dirty="0">
              <a:solidFill>
                <a:schemeClr val="tx1"/>
              </a:solidFill>
              <a:effectLst/>
              <a:latin typeface="+mn-lt"/>
              <a:ea typeface="ＭＳ Ｐゴシック" pitchFamily="-65" charset="-128"/>
              <a:cs typeface="ＭＳ Ｐゴシック" pitchFamily="-65" charset="-128"/>
            </a:endParaRPr>
          </a:p>
          <a:p>
            <a:pPr rtl="0"/>
            <a:r>
              <a:rPr lang="ru-RU" sz="1200" b="1" i="0" kern="1200" dirty="0">
                <a:solidFill>
                  <a:schemeClr val="tx1"/>
                </a:solidFill>
                <a:effectLst/>
                <a:latin typeface="+mn-lt"/>
                <a:ea typeface="ＭＳ Ｐゴシック" pitchFamily="-65" charset="-128"/>
                <a:cs typeface="ＭＳ Ｐゴシック" pitchFamily="-65" charset="-128"/>
              </a:rPr>
              <a:t>Видео конференција</a:t>
            </a:r>
            <a:r>
              <a:rPr lang="ru-RU" sz="1200" b="0" i="0" kern="1200" dirty="0">
                <a:solidFill>
                  <a:schemeClr val="tx1"/>
                </a:solidFill>
                <a:effectLst/>
                <a:latin typeface="+mn-lt"/>
                <a:ea typeface="ＭＳ Ｐゴシック" pitchFamily="-65" charset="-128"/>
                <a:cs typeface="ＭＳ Ｐゴシック" pitchFamily="-65" charset="-128"/>
              </a:rPr>
              <a:t>: Членот првенствено се осврнува на употребата на технологија за видео конференција за да се земат сведоштва или изјави. Оваа форма на соработка може да биде предвидена во постојните билатерални и мултилатерални договори за заемна помош, на пример, ЕТС 182 (Втор дополнителен протокол на Конвенцијата за заемна помош во кривични предмети). Со цел да не се заменуваат одредбите специјално дизајнирани да ги исполнуваат барањата на страните во тие договори или конвенции, членот [], како и неколку други члена во овој протокол, се применува во отсуство на договор за заемна правна помош или договор врз основа на униформно или реципрочно законодавство, во сила помеѓу страните баратели и замолените страни. Таквите членови го следат истиот пристап како во член 27 од Конвенцијата од Будимпешта.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mk-MK" sz="1200" b="1" kern="1200" dirty="0">
                <a:solidFill>
                  <a:schemeClr val="tx1"/>
                </a:solidFill>
                <a:effectLst/>
                <a:latin typeface="+mn-lt"/>
                <a:ea typeface="ＭＳ Ｐゴシック" pitchFamily="-65" charset="-128"/>
              </a:rPr>
              <a:t>ЗТИ</a:t>
            </a:r>
            <a:r>
              <a:rPr lang="en-US" sz="1200" b="1" kern="1200" dirty="0">
                <a:solidFill>
                  <a:schemeClr val="tx1"/>
                </a:solidFill>
                <a:effectLst/>
                <a:latin typeface="+mn-lt"/>
                <a:ea typeface="ＭＳ Ｐゴシック" pitchFamily="-65" charset="-128"/>
              </a:rPr>
              <a:t> </a:t>
            </a:r>
            <a:r>
              <a:rPr lang="mk-MK" sz="1200" b="1" kern="1200" dirty="0">
                <a:solidFill>
                  <a:schemeClr val="tx1"/>
                </a:solidFill>
                <a:effectLst/>
                <a:latin typeface="+mn-lt"/>
                <a:ea typeface="ＭＳ Ｐゴシック" pitchFamily="-65" charset="-128"/>
              </a:rPr>
              <a:t>и заеднички истраги</a:t>
            </a:r>
            <a:r>
              <a:rPr lang="en-US" sz="1200" kern="1200" dirty="0">
                <a:solidFill>
                  <a:schemeClr val="tx1"/>
                </a:solidFill>
                <a:effectLst/>
                <a:latin typeface="+mn-lt"/>
                <a:ea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Со оглед на транснационалната природа на сајбер-криминалот и електронските докази, истрагите и гонењата поврзани со сајбер-криминалот и електронските докази често имаат врски со други земји. Заедничките тимови за истраги (ЗТИ) можат да бидат ефикасно средство за оперативна соработка или координација помеѓу две или повеќе земји. Членот [] дава основа за такви форми на соработка. </a:t>
            </a:r>
          </a:p>
          <a:p>
            <a:endParaRPr lang="en-US" sz="1200" b="1" kern="1200" dirty="0">
              <a:solidFill>
                <a:schemeClr val="tx1"/>
              </a:solidFill>
              <a:effectLst/>
              <a:latin typeface="+mn-lt"/>
              <a:ea typeface="ＭＳ Ｐゴシック" pitchFamily="-65" charset="-128"/>
            </a:endParaRPr>
          </a:p>
          <a:p>
            <a:pPr rtl="0"/>
            <a:r>
              <a:rPr lang="mk-MK" sz="1200" b="1" kern="1200" dirty="0">
                <a:solidFill>
                  <a:schemeClr val="tx1"/>
                </a:solidFill>
                <a:effectLst/>
                <a:latin typeface="+mn-lt"/>
                <a:ea typeface="ＭＳ Ｐゴシック" pitchFamily="-65" charset="-128"/>
              </a:rPr>
              <a:t>Итна заемна помош</a:t>
            </a:r>
            <a:r>
              <a:rPr lang="en-US" sz="1200" kern="1200" dirty="0">
                <a:solidFill>
                  <a:schemeClr val="tx1"/>
                </a:solidFill>
                <a:effectLst/>
                <a:latin typeface="+mn-lt"/>
                <a:ea typeface="ＭＳ Ｐゴシック" pitchFamily="-65" charset="-128"/>
              </a:rPr>
              <a:t>: </a:t>
            </a:r>
            <a:r>
              <a:rPr lang="mk-MK" sz="1200" kern="1200" dirty="0">
                <a:solidFill>
                  <a:schemeClr val="tx1"/>
                </a:solidFill>
                <a:effectLst/>
                <a:latin typeface="+mn-lt"/>
                <a:ea typeface="ＭＳ Ｐゴシック" pitchFamily="-65" charset="-128"/>
              </a:rPr>
              <a:t>Членот</a:t>
            </a:r>
            <a:r>
              <a:rPr lang="mk-MK" sz="1200" kern="1200" baseline="0" dirty="0">
                <a:solidFill>
                  <a:schemeClr val="tx1"/>
                </a:solidFill>
                <a:effectLst/>
                <a:latin typeface="+mn-lt"/>
                <a:ea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е наменет да обезбеди максимално забрзана постапка за барања за заемна помош направени во итни ситуации. Итни случаи се дефинираат во став 1 како оние во кои постои значителен и непосреден ризик за животот или безбедноста на физичко лице. Дефиницијата е наменета да опфати ситуации во кои ризикот е непосреден, што значи дека не вклучува ситуации во кои ризикот по животот или безбедноста на лицето веќе поминал, или во кои може да има иден ризик кој не е претстои. Причината за оваа многу прецизна дефиниција е дека членот ги става работните интензивни обврски на земјите кои бараат и од кои се бара да реагираат на многу забрзан начин во итни случаи, што, како резултат, бара на барањата за итни случаи да им се даде поголем приоритет од другите важни, но малку помалку итни случаи, дури и ако биле поднесени порано. </a:t>
            </a:r>
            <a:r>
              <a:rPr lang="en-US" sz="1200" kern="1200" dirty="0">
                <a:solidFill>
                  <a:schemeClr val="tx1"/>
                </a:solidFill>
                <a:effectLst/>
                <a:latin typeface="+mn-lt"/>
                <a:ea typeface="ＭＳ Ｐゴシック" pitchFamily="-65" charset="-128"/>
                <a:cs typeface="ＭＳ Ｐゴシック" pitchFamily="-65"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rtl="0"/>
            <a:r>
              <a:rPr lang="ru-RU" sz="1200" b="1" i="0" kern="1200" dirty="0">
                <a:solidFill>
                  <a:schemeClr val="tx1"/>
                </a:solidFill>
                <a:effectLst/>
                <a:latin typeface="+mn-lt"/>
                <a:ea typeface="ＭＳ Ｐゴシック" pitchFamily="-65" charset="-128"/>
                <a:cs typeface="ＭＳ Ｐゴシック" pitchFamily="-65" charset="-128"/>
              </a:rPr>
              <a:t>Директно откривање на информациите за претплатникот</a:t>
            </a:r>
            <a:r>
              <a:rPr lang="ru-RU" sz="1200" b="0" i="0" kern="1200" dirty="0">
                <a:solidFill>
                  <a:schemeClr val="tx1"/>
                </a:solidFill>
                <a:effectLst/>
                <a:latin typeface="+mn-lt"/>
                <a:ea typeface="ＭＳ Ｐゴシック" pitchFamily="-65" charset="-128"/>
                <a:cs typeface="ＭＳ Ｐゴシック" pitchFamily="-65" charset="-128"/>
              </a:rPr>
              <a:t>: овој член воспоставува постапка што предвидува директна соработка помеѓу властите на една Страна и давател на услуги на територијата на друга Страна за добивање информации за претплатникот. Постапката се базира на заклучоците на Конвенцијата на комитетот за Групата за докази на облак и Упатството за член 18 од Конвенцијата, признавајќи ја важноста на навремен прекуграничен пристап до електронски докази во кривични истраги и постапки, во поглед на предизвиците што ги предизвикуваат постојните постапки за добивање на електронски докази од даватели на услуги во други земји. </a:t>
            </a:r>
            <a:br>
              <a:rPr lang="ru-RU" sz="1200" b="0" i="0" kern="1200" dirty="0">
                <a:solidFill>
                  <a:schemeClr val="tx1"/>
                </a:solidFill>
                <a:effectLst/>
                <a:latin typeface="+mn-lt"/>
                <a:ea typeface="ＭＳ Ｐゴシック" pitchFamily="-65" charset="-128"/>
                <a:cs typeface="ＭＳ Ｐゴシック" pitchFamily="-65" charset="-128"/>
              </a:rPr>
            </a:br>
            <a:endParaRPr lang="en-US" b="1" dirty="0"/>
          </a:p>
          <a:p>
            <a:pPr rtl="0"/>
            <a:r>
              <a:rPr lang="ru-RU" sz="1200" b="1" i="0" kern="1200" dirty="0">
                <a:solidFill>
                  <a:schemeClr val="tx1"/>
                </a:solidFill>
                <a:effectLst/>
                <a:latin typeface="+mn-lt"/>
                <a:ea typeface="ＭＳ Ｐゴシック" pitchFamily="-65" charset="-128"/>
                <a:cs typeface="ＭＳ Ｐゴシック" pitchFamily="-65" charset="-128"/>
              </a:rPr>
              <a:t>Давање ефекти на наредбите</a:t>
            </a:r>
            <a:r>
              <a:rPr lang="ru-RU" sz="1200" b="0" i="0" kern="1200" dirty="0">
                <a:solidFill>
                  <a:schemeClr val="tx1"/>
                </a:solidFill>
                <a:effectLst/>
                <a:latin typeface="+mn-lt"/>
                <a:ea typeface="ＭＳ Ｐゴシック" pitchFamily="-65" charset="-128"/>
                <a:cs typeface="ＭＳ Ｐゴシック" pitchFamily="-65" charset="-128"/>
              </a:rPr>
              <a:t>: Целта на овој член е Страната барател да има можност да издаде наредба што треба да ја достави до замолената</a:t>
            </a:r>
            <a:r>
              <a:rPr lang="ru-RU" sz="1200" b="0" i="0" kern="1200" baseline="0" dirty="0">
                <a:solidFill>
                  <a:schemeClr val="tx1"/>
                </a:solidFill>
                <a:effectLst/>
                <a:latin typeface="+mn-lt"/>
                <a:ea typeface="ＭＳ Ｐゴシック" pitchFamily="-65" charset="-128"/>
                <a:cs typeface="ＭＳ Ｐゴシック" pitchFamily="-65" charset="-128"/>
              </a:rPr>
              <a:t> Страна</a:t>
            </a:r>
            <a:r>
              <a:rPr lang="ru-RU" sz="1200" b="0" i="0" kern="1200" dirty="0">
                <a:solidFill>
                  <a:schemeClr val="tx1"/>
                </a:solidFill>
                <a:effectLst/>
                <a:latin typeface="+mn-lt"/>
                <a:ea typeface="ＭＳ Ｐゴシック" pitchFamily="-65" charset="-128"/>
                <a:cs typeface="ＭＳ Ｐゴシック" pitchFamily="-65" charset="-128"/>
              </a:rPr>
              <a:t> и таа да има можност да ја изврши оваа наредба со принудување на давател на услуги на нејзината територија да произведува информации за претплатници или податоци за сообраќајот во сопственост или контрола на давателот на услуги.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180</a:t>
            </a:fld>
            <a:endParaRPr lang="en-US"/>
          </a:p>
        </p:txBody>
      </p:sp>
    </p:spTree>
    <p:extLst>
      <p:ext uri="{BB962C8B-B14F-4D97-AF65-F5344CB8AC3E}">
        <p14:creationId xmlns:p14="http://schemas.microsoft.com/office/powerpoint/2010/main" val="40488068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Состаноците на групите за изготвување протокол, продолжија за време на пандемијата на COVID 19 со онлајн состаноци. Различни дискусии за додадената вредност се во тек заедно со дискусиите за изводливоста на елементот за меѓународна соработка на истрагите за </a:t>
            </a:r>
            <a:r>
              <a:rPr lang="en-US" sz="1200" b="0" i="0" kern="1200" dirty="0">
                <a:solidFill>
                  <a:srgbClr val="00B050"/>
                </a:solidFill>
                <a:effectLst/>
                <a:latin typeface="+mn-lt"/>
                <a:ea typeface="ＭＳ Ｐゴシック" pitchFamily="-65" charset="-128"/>
                <a:cs typeface="ＭＳ Ｐゴシック" pitchFamily="-65" charset="-128"/>
              </a:rPr>
              <a:t>UC</a:t>
            </a:r>
            <a:r>
              <a:rPr lang="ru-RU" sz="1200" b="0" i="0" kern="1200" dirty="0">
                <a:solidFill>
                  <a:schemeClr val="tx1"/>
                </a:solidFill>
                <a:effectLst/>
                <a:latin typeface="+mn-lt"/>
                <a:ea typeface="ＭＳ Ｐゴシック" pitchFamily="-65" charset="-128"/>
                <a:cs typeface="ＭＳ Ｐゴシック" pitchFamily="-65" charset="-128"/>
              </a:rPr>
              <a:t>.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Како што се развива работата за усвојување на нацрт-одредбите, така и претходниот слајд треба соодветно да се ажурира.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181</a:t>
            </a:fld>
            <a:endParaRPr lang="en-US"/>
          </a:p>
        </p:txBody>
      </p:sp>
    </p:spTree>
    <p:extLst>
      <p:ext uri="{BB962C8B-B14F-4D97-AF65-F5344CB8AC3E}">
        <p14:creationId xmlns:p14="http://schemas.microsoft.com/office/powerpoint/2010/main" val="71105370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б) Расизам и ксенофобија. Ова е опфатено со Првиот дополнителен протокол на Конвенцијата од Будимпешта.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182</a:t>
            </a:fld>
            <a:endParaRPr lang="en-US"/>
          </a:p>
        </p:txBody>
      </p:sp>
    </p:spTree>
    <p:extLst>
      <p:ext uri="{BB962C8B-B14F-4D97-AF65-F5344CB8AC3E}">
        <p14:creationId xmlns:p14="http://schemas.microsoft.com/office/powerpoint/2010/main" val="411609174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Точниот одговор е б) Расизам и ксенофобија. Ова е опфатено со Првиот дополнителен протокол на Конвенцијата од Будимпешта.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183</a:t>
            </a:fld>
            <a:endParaRPr lang="en-US"/>
          </a:p>
        </p:txBody>
      </p:sp>
    </p:spTree>
    <p:extLst>
      <p:ext uri="{BB962C8B-B14F-4D97-AF65-F5344CB8AC3E}">
        <p14:creationId xmlns:p14="http://schemas.microsoft.com/office/powerpoint/2010/main" val="15289150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184</a:t>
            </a:fld>
            <a:endParaRPr lang="en-US"/>
          </a:p>
        </p:txBody>
      </p:sp>
    </p:spTree>
    <p:extLst>
      <p:ext uri="{BB962C8B-B14F-4D97-AF65-F5344CB8AC3E}">
        <p14:creationId xmlns:p14="http://schemas.microsoft.com/office/powerpoint/2010/main" val="148181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a:t>
            </a:r>
            <a:r>
              <a:rPr lang="ru-RU" sz="1200" b="0" i="0" kern="1200" baseline="0" dirty="0">
                <a:solidFill>
                  <a:schemeClr val="tx1"/>
                </a:solidFill>
                <a:effectLst/>
                <a:latin typeface="+mn-lt"/>
                <a:ea typeface="ＭＳ Ｐゴシック" pitchFamily="-65" charset="-128"/>
                <a:cs typeface="ＭＳ Ｐゴシック" pitchFamily="-65" charset="-128"/>
              </a:rPr>
              <a:t> на слајдот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2 од Конвенцијата од Будимпешта каде што е нагласен еден елемент („пристап“).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a:t>
            </a:r>
            <a:r>
              <a:rPr lang="ru-RU" sz="1200" b="0" i="0" kern="1200" baseline="0" dirty="0">
                <a:solidFill>
                  <a:schemeClr val="tx1"/>
                </a:solidFill>
                <a:effectLst/>
                <a:latin typeface="+mn-lt"/>
                <a:ea typeface="ＭＳ Ｐゴシック" pitchFamily="-65" charset="-128"/>
                <a:cs typeface="ＭＳ Ｐゴシック" pitchFamily="-65" charset="-128"/>
              </a:rPr>
              <a:t> на слајдот </a:t>
            </a:r>
            <a:r>
              <a:rPr lang="ru-RU" sz="1200" b="0" i="0" kern="1200" dirty="0">
                <a:solidFill>
                  <a:schemeClr val="tx1"/>
                </a:solidFill>
                <a:effectLst/>
                <a:latin typeface="+mn-lt"/>
                <a:ea typeface="ＭＳ Ｐゴシック" pitchFamily="-65" charset="-128"/>
                <a:cs typeface="ＭＳ Ｐゴシック" pitchFamily="-65" charset="-128"/>
              </a:rPr>
              <a:t>дава објаснување за нагласениот елемент. </a:t>
            </a:r>
          </a:p>
          <a:p>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Основниот елемент и потребното однесување според член 2 е поимот „пристап“. Поимот се однесува на чинот на влез во целиот или кој било дел од компјутерскиот систем. Член 2 е технолошки неутрален и не ги одредува средствата со кои се прави пристапот. Слајдот објаснува што претставува, а што не претставува пристап</a:t>
            </a:r>
            <a:r>
              <a:rPr lang="en-US" altLang="sr-Latn-RS" dirty="0"/>
              <a:t>. </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45768549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185</a:t>
            </a:fld>
            <a:endParaRPr lang="en-US"/>
          </a:p>
        </p:txBody>
      </p:sp>
    </p:spTree>
    <p:extLst>
      <p:ext uri="{BB962C8B-B14F-4D97-AF65-F5344CB8AC3E}">
        <p14:creationId xmlns:p14="http://schemas.microsoft.com/office/powerpoint/2010/main" val="11252790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Овој слајд ги повторува целите на оваа сесија. Обучувачот може да ги повтори овие цели за да осигури дека аспектите се опфатени во овој модул.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186</a:t>
            </a:fld>
            <a:endParaRPr lang="en-US"/>
          </a:p>
        </p:txBody>
      </p:sp>
    </p:spTree>
    <p:extLst>
      <p:ext uri="{BB962C8B-B14F-4D97-AF65-F5344CB8AC3E}">
        <p14:creationId xmlns:p14="http://schemas.microsoft.com/office/powerpoint/2010/main" val="372904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прикажува текстот на член 2 од Конвенцијата од Будимпешта каде што</a:t>
            </a:r>
            <a:r>
              <a:rPr lang="ru-RU" sz="1200" b="0" i="0" kern="1200" baseline="0" dirty="0">
                <a:solidFill>
                  <a:schemeClr val="tx1"/>
                </a:solidFill>
                <a:effectLst/>
                <a:latin typeface="+mn-lt"/>
                <a:ea typeface="ＭＳ Ｐゴシック" pitchFamily="-65" charset="-128"/>
                <a:cs typeface="ＭＳ Ｐゴシック" pitchFamily="-65" charset="-128"/>
              </a:rPr>
              <a:t> е нагласен еден елемент</a:t>
            </a:r>
            <a:r>
              <a:rPr lang="ru-RU" sz="1200" b="0" i="0" kern="1200" dirty="0">
                <a:solidFill>
                  <a:schemeClr val="tx1"/>
                </a:solidFill>
                <a:effectLst/>
                <a:latin typeface="+mn-lt"/>
                <a:ea typeface="ＭＳ Ｐゴシック" pitchFamily="-65" charset="-128"/>
                <a:cs typeface="ＭＳ Ｐゴシック" pitchFamily="-65" charset="-128"/>
              </a:rPr>
              <a:t> („целиот или кој било дел од компјутерскиот систем“).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нагласениот елемент.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Објаснува преку примери што значи поимот „дел од компјутерскиот систем“ за целите на член 2.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3127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Овој слајд ги истакнува целите на оваа сесија. Истиот нагласува што учесниците треба да очекуваат да научат од слајдовите. Учесниците можат да бидат информирани дека овој слајд ќе биде прегледан на крајот од сесијата за да процени дали се исполнети целите.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405217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од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2 од Конвенцијата од Будимпешта каде што е нагласен еден елемент („без право на тоа“).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На десната страна, овој слајд дава објаснување за нагласениот елемент. </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За многу од кривичните дела во Конвенцијата се бара да бидат сторени „без право на тоа“, или без одобрение од соодветно лице или субјект. Органот може да биде законодавен, административен, судски, договорен или консензуален во кој било даден случај. Овластеното однесување не е криминализирано; ниту пристапот до компјутерски систем што дозволува слободен и отворен пристап за јавноста. Обучувачот можеби ќе сака ова да го поврзе со дефиницијата за „неовластен пристап“ дискутирана претходно за да објасни како може да се утврди фактот на овластување.</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61801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Слајдот нагласува како концептот „без право на тоа“ не е дефиниран во Конвенцијата од Будимпешта. </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Исто така, покажува пример за различни земји кои имаат усвоено дефиниција во нивната најдобра меѓународна практика.</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Обучувачот може да каже дека дефиницијата усвоена од овие земји има два елементи, кои ќе бидат пошироко објаснети во следните слајдови</a:t>
            </a:r>
            <a:r>
              <a:rPr lang="en-US" dirty="0"/>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Обучувачот може да нагласи дека дефиницијата за „неовластено“ може да биде различна во однос на одредени кривични дела, како што се илегален пристап, следење на податоци и следењето на системи. Затоа, многу земји имаат различни дефиниции за „неовластена модификација“ и „неовластено дело“</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73155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ја покажува дефиницијата за „неовластен пристап“ во законот за злоупотреба на компјутери во Обединето Кралство. Оваа дефиниција има два елементи. Првиот елемент, кој е нагласен, е „тој нема право да контролира пристап од засегнатиот вид “.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слајдот дава објаснување за овој елемент.</a:t>
            </a:r>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endParaRPr lang="en-US" altLang="en-US"/>
          </a:p>
        </p:txBody>
      </p:sp>
    </p:spTree>
    <p:extLst>
      <p:ext uri="{BB962C8B-B14F-4D97-AF65-F5344CB8AC3E}">
        <p14:creationId xmlns:p14="http://schemas.microsoft.com/office/powerpoint/2010/main" val="86175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ја покажува дефиницијата за „неовластен пристап“ во законот за злоупотреба на компјутер во Обединето Кралство. Оваа дефиниција има два елементи. Вториот елемент, кој е нагласен, е „нема согласност за пристап до пристапот од негов вид од предметниот вид… од кое било лице кое има такво право“.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овој елемент. </a:t>
            </a:r>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endParaRPr lang="en-US" altLang="en-US"/>
          </a:p>
        </p:txBody>
      </p:sp>
    </p:spTree>
    <p:extLst>
      <p:ext uri="{BB962C8B-B14F-4D97-AF65-F5344CB8AC3E}">
        <p14:creationId xmlns:p14="http://schemas.microsoft.com/office/powerpoint/2010/main" val="122519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2 од Конвенцијата од Будимпешта, каде што е нагласен еден елемент („повреда на безбедносните мерки“).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нагласениот елемент.</a:t>
            </a:r>
          </a:p>
          <a:p>
            <a:endParaRPr lang="en-US" altLang="sr-Latn-RS" dirty="0"/>
          </a:p>
          <a:p>
            <a:r>
              <a:rPr lang="ru-RU" sz="1200" b="0" i="0" kern="1200" dirty="0">
                <a:solidFill>
                  <a:schemeClr val="tx1"/>
                </a:solidFill>
                <a:effectLst/>
                <a:latin typeface="+mn-lt"/>
                <a:ea typeface="ＭＳ Ｐゴシック" pitchFamily="-65" charset="-128"/>
                <a:cs typeface="ＭＳ Ｐゴシック" pitchFamily="-65" charset="-128"/>
              </a:rPr>
              <a:t>Страните можат да го намалот опфатот на член 2, кој предвидува општа криминализација на илегалниот пристап, со одредени квалификациони елементи. На пример, страните може да побараат извршувањето на илегален пристап да се изврши со повреда на безбедносните мерки (на пр. лозинки или други кодови за пристап), или на друг начин со нечесна намера или за да се добијат компјутерски податоци од компјутерски систем до</a:t>
            </a:r>
            <a:r>
              <a:rPr lang="ru-RU" sz="1200" b="0" i="0" kern="1200" baseline="0" dirty="0">
                <a:solidFill>
                  <a:schemeClr val="tx1"/>
                </a:solidFill>
                <a:effectLst/>
                <a:latin typeface="+mn-lt"/>
                <a:ea typeface="ＭＳ Ｐゴシック" pitchFamily="-65" charset="-128"/>
                <a:cs typeface="ＭＳ Ｐゴシック" pitchFamily="-65" charset="-128"/>
              </a:rPr>
              <a:t> кој се пристапува </a:t>
            </a:r>
            <a:r>
              <a:rPr lang="ru-RU" sz="1200" b="0" i="0" kern="1200" dirty="0">
                <a:solidFill>
                  <a:schemeClr val="tx1"/>
                </a:solidFill>
                <a:effectLst/>
                <a:latin typeface="+mn-lt"/>
                <a:ea typeface="ＭＳ Ｐゴシック" pitchFamily="-65" charset="-128"/>
                <a:cs typeface="ＭＳ Ｐゴシック" pitchFamily="-65" charset="-128"/>
              </a:rPr>
              <a:t>или кој било друг компјутерски систем. Овој слајд ги наведува сите квалификациони елементи што страните може да посакаат да ги усвојат во нивното домашно законодавство.</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3231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ru-RU" sz="1200" b="0" i="0" kern="1200" dirty="0">
                <a:solidFill>
                  <a:schemeClr val="tx1"/>
                </a:solidFill>
                <a:effectLst/>
                <a:latin typeface="+mn-lt"/>
                <a:ea typeface="ＭＳ Ｐゴシック" pitchFamily="-65" charset="-128"/>
                <a:cs typeface="ＭＳ Ｐゴシック" pitchFamily="-65" charset="-128"/>
              </a:rPr>
              <a:t>Илегалното следење, опишано во член 3 од Конвенцијата од Будимпешта, е исто така намерна повреда. Истото е сторено од оние кои, без право на тоа, следат со технички средства пренос на компјутерски податоци недостапни за јавноста, до, од или во рамките на компјутерски систем, со технички средства. </a:t>
            </a:r>
          </a:p>
          <a:p>
            <a:pPr eaLnBrk="1" hangingPunct="1"/>
            <a:endParaRPr lang="en-GB" altLang="sr-Latn-RS" dirty="0"/>
          </a:p>
          <a:p>
            <a:r>
              <a:rPr lang="ru-RU" sz="1200" b="0" i="0" kern="1200" dirty="0">
                <a:solidFill>
                  <a:schemeClr val="tx1"/>
                </a:solidFill>
                <a:effectLst/>
                <a:latin typeface="+mn-lt"/>
                <a:ea typeface="ＭＳ Ｐゴシック" pitchFamily="-65" charset="-128"/>
                <a:cs typeface="ＭＳ Ｐゴシック" pitchFamily="-65" charset="-128"/>
              </a:rPr>
              <a:t>Оваа одредба го штити интегритетот на преносот на компјутерски податоци недостапен за јавноста, со што се криминализира нивното неовластено следење. </a:t>
            </a:r>
            <a:endParaRPr lang="en-US" sz="1200" b="0" i="0" kern="1200" dirty="0">
              <a:solidFill>
                <a:schemeClr val="tx1"/>
              </a:solidFill>
              <a:effectLst/>
              <a:latin typeface="+mn-lt"/>
              <a:ea typeface="ＭＳ Ｐゴシック" pitchFamily="-65" charset="-128"/>
              <a:cs typeface="ＭＳ Ｐゴシック" pitchFamily="-65" charset="-128"/>
            </a:endParaRPr>
          </a:p>
          <a:p>
            <a:endParaRPr lang="en-US"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Преносот на податоци до компјутерски систем, или од тој систем, или во рамките на истиот систем, се најрелевантни реалности во денешниот живот на мрежите. </a:t>
            </a:r>
            <a:endParaRPr lang="en-US" sz="1200" b="0" i="0" kern="1200" dirty="0">
              <a:solidFill>
                <a:schemeClr val="tx1"/>
              </a:solidFill>
              <a:effectLst/>
              <a:latin typeface="+mn-lt"/>
              <a:ea typeface="ＭＳ Ｐゴシック" pitchFamily="-65" charset="-128"/>
              <a:cs typeface="ＭＳ Ｐゴシック" pitchFamily="-65" charset="-128"/>
            </a:endParaRPr>
          </a:p>
          <a:p>
            <a:r>
              <a:rPr lang="en-GB" altLang="en-US" dirty="0"/>
              <a:t> </a:t>
            </a:r>
          </a:p>
          <a:p>
            <a:r>
              <a:rPr lang="ru-RU" sz="1200" b="0" i="0" kern="1200" dirty="0">
                <a:solidFill>
                  <a:schemeClr val="tx1"/>
                </a:solidFill>
                <a:effectLst/>
                <a:latin typeface="+mn-lt"/>
                <a:ea typeface="ＭＳ Ｐゴシック" pitchFamily="-65" charset="-128"/>
                <a:cs typeface="ＭＳ Ｐゴシック" pitchFamily="-65" charset="-128"/>
              </a:rPr>
              <a:t>Технички, може да биде многу лесно да се следат комуникациите ако мрежата и комуникацијата не се правилно заштитени. Следе</a:t>
            </a:r>
            <a:r>
              <a:rPr lang="mk-MK" sz="1200" b="0" i="0" kern="1200" dirty="0" err="1">
                <a:solidFill>
                  <a:schemeClr val="tx1"/>
                </a:solidFill>
                <a:effectLst/>
                <a:latin typeface="+mn-lt"/>
                <a:ea typeface="ＭＳ Ｐゴシック" pitchFamily="-65" charset="-128"/>
                <a:cs typeface="ＭＳ Ｐゴシック" pitchFamily="-65" charset="-128"/>
              </a:rPr>
              <a:t>њето</a:t>
            </a:r>
            <a:r>
              <a:rPr lang="ru-RU" sz="1200" b="0" i="0" kern="1200" dirty="0">
                <a:solidFill>
                  <a:schemeClr val="tx1"/>
                </a:solidFill>
                <a:effectLst/>
                <a:latin typeface="+mn-lt"/>
                <a:ea typeface="ＭＳ Ｐゴシック" pitchFamily="-65" charset="-128"/>
                <a:cs typeface="ＭＳ Ｐゴシック" pitchFamily="-65" charset="-128"/>
              </a:rPr>
              <a:t> на комуникациите може да открие, на пример, кои веб-страници некој ги посетил или е-пораките што ги испратил или примил.</a:t>
            </a:r>
            <a:endParaRPr lang="en-US" sz="1200" b="0" i="0" kern="1200" dirty="0">
              <a:solidFill>
                <a:schemeClr val="tx1"/>
              </a:solidFill>
              <a:effectLst/>
              <a:latin typeface="+mn-lt"/>
              <a:ea typeface="ＭＳ Ｐゴシック" pitchFamily="-65" charset="-128"/>
              <a:cs typeface="ＭＳ Ｐゴシック" pitchFamily="-65" charset="-128"/>
            </a:endParaRPr>
          </a:p>
          <a:p>
            <a:r>
              <a:rPr lang="en-GB" altLang="en-US" dirty="0"/>
              <a:t> </a:t>
            </a:r>
          </a:p>
          <a:p>
            <a:r>
              <a:rPr lang="ru-RU" sz="1200" b="0" i="0" kern="1200" dirty="0">
                <a:solidFill>
                  <a:schemeClr val="tx1"/>
                </a:solidFill>
                <a:effectLst/>
                <a:latin typeface="+mn-lt"/>
                <a:ea typeface="ＭＳ Ｐゴシック" pitchFamily="-65" charset="-128"/>
                <a:cs typeface="ＭＳ Ｐゴシック" pitchFamily="-65" charset="-128"/>
              </a:rPr>
              <a:t>Делото на илегално следење има за цел да ја открие ранливоста на комуникациската технологија, заштитувајќи ја тајноста на комуникациите недостапни за јавноста</a:t>
            </a:r>
            <a:r>
              <a:rPr lang="en-GB" altLang="en-US" dirty="0"/>
              <a:t>. </a:t>
            </a:r>
            <a:endParaRPr lang="en-GB" altLang="sr-Latn-RS" dirty="0"/>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направи разлика помеѓу кривичните</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дела „пристап“ и „следење“ на концептуална основа. Кривичното дело за пристап се однесува на пристап до компјутер или компјутерски податоци кога истите се статични - додека кривичното дело следење се однесува на следење на пренос на компјутерски податоци (т.е. податоци што се во движење). Преносот може да биде до, од или во рамките на компјутерски систем</a:t>
            </a:r>
            <a:r>
              <a:rPr lang="en-US" dirty="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7118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од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3 од Конвенцијата во Будимпешта каде</a:t>
            </a:r>
            <a:r>
              <a:rPr lang="ru-RU" sz="1200" b="0" i="0" kern="1200" baseline="0" dirty="0">
                <a:solidFill>
                  <a:schemeClr val="tx1"/>
                </a:solidFill>
                <a:effectLst/>
                <a:latin typeface="+mn-lt"/>
                <a:ea typeface="ＭＳ Ｐゴシック" pitchFamily="-65" charset="-128"/>
                <a:cs typeface="ＭＳ Ｐゴシック" pitchFamily="-65" charset="-128"/>
              </a:rPr>
              <a:t> што е</a:t>
            </a:r>
            <a:r>
              <a:rPr lang="ru-RU" sz="1200" b="0" i="0" kern="1200" dirty="0">
                <a:solidFill>
                  <a:schemeClr val="tx1"/>
                </a:solidFill>
                <a:effectLst/>
                <a:latin typeface="+mn-lt"/>
                <a:ea typeface="ＭＳ Ｐゴシック" pitchFamily="-65" charset="-128"/>
                <a:cs typeface="ＭＳ Ｐゴシック" pitchFamily="-65" charset="-128"/>
              </a:rPr>
              <a:t> нагласен еден елемент („следење (</a:t>
            </a:r>
            <a:r>
              <a:rPr lang="en-US" sz="1200" b="0" i="0" kern="1200" dirty="0">
                <a:solidFill>
                  <a:schemeClr val="tx1"/>
                </a:solidFill>
                <a:effectLst/>
                <a:latin typeface="+mn-lt"/>
                <a:ea typeface="ＭＳ Ｐゴシック" pitchFamily="-65" charset="-128"/>
                <a:cs typeface="ＭＳ Ｐゴシック" pitchFamily="-65" charset="-128"/>
              </a:rPr>
              <a:t>interception)</a:t>
            </a:r>
            <a:r>
              <a:rPr lang="ru-RU" sz="1200" b="0" i="0" kern="1200" dirty="0">
                <a:solidFill>
                  <a:schemeClr val="tx1"/>
                </a:solidFill>
                <a:effectLst/>
                <a:latin typeface="+mn-lt"/>
                <a:ea typeface="ＭＳ Ｐゴシック" pitchFamily="-65" charset="-128"/>
                <a:cs typeface="ＭＳ Ｐゴシック" pitchFamily="-65" charset="-128"/>
              </a:rPr>
              <a:t>“).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нагласениот елемент.</a:t>
            </a:r>
          </a:p>
          <a:p>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Основниот елемент и потребното однесување според член 2 е поимот „</a:t>
            </a:r>
            <a:r>
              <a:rPr lang="mk-MK" sz="1200" b="0" i="0" kern="1200" dirty="0" err="1">
                <a:solidFill>
                  <a:schemeClr val="tx1"/>
                </a:solidFill>
                <a:effectLst/>
                <a:latin typeface="+mn-lt"/>
                <a:ea typeface="ＭＳ Ｐゴシック" pitchFamily="-65" charset="-128"/>
                <a:cs typeface="ＭＳ Ｐゴシック" pitchFamily="-65" charset="-128"/>
              </a:rPr>
              <a:t>следе</a:t>
            </a:r>
            <a:r>
              <a:rPr lang="ru-RU" sz="1200" b="0" i="0" kern="1200" dirty="0">
                <a:solidFill>
                  <a:schemeClr val="tx1"/>
                </a:solidFill>
                <a:effectLst/>
                <a:latin typeface="+mn-lt"/>
                <a:ea typeface="ＭＳ Ｐゴシック" pitchFamily="-65" charset="-128"/>
                <a:cs typeface="ＭＳ Ｐゴシック" pitchFamily="-65" charset="-128"/>
              </a:rPr>
              <a:t>ње“. Следењето се однесува на слушање, следење или надзор на комуникациите. Следењето влијае на приватноста на комуникацијата на податоци; а член 3 од Конвенцијата има за цел да го заштити од следење преносот на податоци што не достапен за јавноста</a:t>
            </a:r>
            <a:r>
              <a:rPr lang="en-US" altLang="fr-FR" dirty="0"/>
              <a:t>.</a:t>
            </a: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59480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од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3 од Конвенцијата во Будимпешта каде</a:t>
            </a:r>
            <a:r>
              <a:rPr lang="ru-RU" sz="1200" b="0" i="0" kern="1200" baseline="0" dirty="0">
                <a:solidFill>
                  <a:schemeClr val="tx1"/>
                </a:solidFill>
                <a:effectLst/>
                <a:latin typeface="+mn-lt"/>
                <a:ea typeface="ＭＳ Ｐゴシック" pitchFamily="-65" charset="-128"/>
                <a:cs typeface="ＭＳ Ｐゴシック" pitchFamily="-65" charset="-128"/>
              </a:rPr>
              <a:t> што е</a:t>
            </a:r>
            <a:r>
              <a:rPr lang="ru-RU" sz="1200" b="0" i="0" kern="1200" dirty="0">
                <a:solidFill>
                  <a:schemeClr val="tx1"/>
                </a:solidFill>
                <a:effectLst/>
                <a:latin typeface="+mn-lt"/>
                <a:ea typeface="ＭＳ Ｐゴシック" pitchFamily="-65" charset="-128"/>
                <a:cs typeface="ＭＳ Ｐゴシック" pitchFamily="-65" charset="-128"/>
              </a:rPr>
              <a:t> нагласен еден елемент („без право на тоа“).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нагласениот елемент.</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За многу од кривичните дела од Конвенцијата се бара да бидат сторени „без право на тоа“, или без одобрение од соодветно лице или субјект. Органот може да биде законодавен, административен, судски, договорен или консензуален во кој било даден случај. Во случај на следење, можно е дејството да се врши со овластување; евентуално од службеници за спроведување на законот или лица овластени да вршат активности за тестирање или заштита. Така, легитимното следење направено „со право на тоа“ не спаѓа во опфатот на член 3</a:t>
            </a:r>
            <a:r>
              <a:rPr lang="en-US" altLang="en-US" dirty="0"/>
              <a:t>.</a:t>
            </a:r>
            <a:endParaRPr lang="en-US"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19703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од слајдот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го прикажува текстот на член 3 од Конвенцијата во Будимпешта каде</a:t>
            </a:r>
            <a:r>
              <a:rPr lang="ru-RU" sz="1200" b="0" i="0" kern="1200" baseline="0" dirty="0">
                <a:solidFill>
                  <a:schemeClr val="tx1"/>
                </a:solidFill>
                <a:effectLst/>
                <a:latin typeface="+mn-lt"/>
                <a:ea typeface="ＭＳ Ｐゴシック" pitchFamily="-65" charset="-128"/>
                <a:cs typeface="ＭＳ Ｐゴシック" pitchFamily="-65" charset="-128"/>
              </a:rPr>
              <a:t> што е</a:t>
            </a:r>
            <a:r>
              <a:rPr lang="ru-RU" sz="1200" b="0" i="0" kern="1200" dirty="0">
                <a:solidFill>
                  <a:schemeClr val="tx1"/>
                </a:solidFill>
                <a:effectLst/>
                <a:latin typeface="+mn-lt"/>
                <a:ea typeface="ＭＳ Ｐゴシック" pitchFamily="-65" charset="-128"/>
                <a:cs typeface="ＭＳ Ｐゴシック" pitchFamily="-65" charset="-128"/>
              </a:rPr>
              <a:t> нагласен еден елемент („направено со технички средства“).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нагласениот елемент.</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Член 3 не предвидува криминализација на нетехничкото следење на преносот и се применува или кога некое лице пристапува и користи компјутерски систем за следење на преносот, користи електронски уред за прислушување или кои било други технички средства. Овој слајд наведува неколку примери на форми на следење што би биле опфатени со „технички средства“.</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58226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3 од Конвенцијата во Будимпешта каде што е нагласен еден елемент („пренос...недостапен за јавноста“).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Следењето на јавен пренос не е повреда според член 3, кој прецизира дека опфатот на членот се однесува само на преноси недостапни за јавноста. Важно е да се направи разлика помеѓу пренос недостапен за јавноста и податоци недостапни за јавноста бидејќи член 3 не ја зема предвид природата на податоците; туку преносот. Оттука, следењето на доверливи информации комуницирани реку јавно достапен пренос на податоци не претставува кривично дело; додека пак следењето на јавно достапни информации комуницирани преку пренос на податоци недостапен за јавноста би претставувало кривично дело според член 3</a:t>
            </a:r>
            <a:r>
              <a:rPr lang="en-GB" altLang="sr-Latn-RS" dirty="0"/>
              <a:t>.</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3692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Овој прв дел ќе обезбеди потсетување за сајбер-криминал и електронските докази.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12233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3 од Конвенцијата во Будимпешта каде што е нагласен еден елемент („до, од или во рамките на компјутерски систем“). </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Следењето на преноси до, од или во рамките на компјутерски систем е криминализирано. Овој слајд дава примери кои го објаснуваат опфатот на член 3 во врска со ова, како и разликата помеѓу овие три елементи</a:t>
            </a:r>
            <a:r>
              <a:rPr lang="en-GB" altLang="sr-Latn-RS" dirty="0"/>
              <a:t>.</a:t>
            </a:r>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4768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3 од Конвенцијата во Будимпешта каде што е нагласен еден елемент („електромагнетни емисии“).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Освен следењето на компјутерски податоци, Конвенцијата од Будимпешта, исто така, го криминализира следењето на преносот на електромагнетни емисии, кои не спаѓаат во дефиницијата на Будимпешта за „компјутерски податоци“ според член 1. Компјутерските системи честопати емитуваат електромагнетни емисии кои содржат податоци. Следењето на електромагнетните емисии е криминализирано, бидејќи е можно да се реконструираат компјутерските податоци од електромагнетни емисии; и со тоа, ако се остави овој елемент некриминализиран, ќе остане празнина во законот</a:t>
            </a:r>
            <a:r>
              <a:rPr lang="en-GB" altLang="sr-Latn-RS" dirty="0"/>
              <a:t>.</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11454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3 од Конвенцијата во Будимпешта каде што е нагласен еден елемент („</a:t>
            </a:r>
            <a:r>
              <a:rPr lang="ru-RU" b="0" dirty="0">
                <a:solidFill>
                  <a:srgbClr val="FF0000"/>
                </a:solidFill>
              </a:rPr>
              <a:t>нечесна намера, или во врска со компјутерски систем што е поврзан со друг компјутерски систем </a:t>
            </a:r>
            <a:r>
              <a:rPr lang="ru-RU" dirty="0"/>
              <a:t>“). </a:t>
            </a:r>
          </a:p>
          <a:p>
            <a:endParaRPr lang="ru-RU" dirty="0"/>
          </a:p>
          <a:p>
            <a:r>
              <a:rPr lang="ru-RU" dirty="0"/>
              <a:t>Десната страна на слајдот дава објаснување за нагласениот елемент.</a:t>
            </a:r>
          </a:p>
          <a:p>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Член 3 предвидува општа криминализација на намерно следење, без право на тоа, направено со технички средства, на пренос на компјутерски податоци недостапен за јавност. Страните можат да го ограничат опфатот на член 3 со барање да се исполнат одредени квалификациски елементи. Овде се наведени квалификациските елементи што страните можат да ги усвојат.</a:t>
            </a:r>
            <a:endParaRPr lang="en-GB"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96479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a:t>
            </a:r>
            <a:r>
              <a:rPr lang="mk-MK" b="1" dirty="0"/>
              <a:t>Неточно</a:t>
            </a:r>
            <a:r>
              <a:rPr lang="mk-MK" dirty="0"/>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Иако Wi-Fi мрежата е јавна, преносот на е-пошта не е јавен и неговот следење од лицето е без право на тоа. Затоа, ова ќе претставува кривично дело согласно член 3 од Конвенцијата од Будимпешта.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a:t>
            </a:r>
            <a:r>
              <a:rPr lang="mk-MK" b="1" dirty="0"/>
              <a:t>Неточно</a:t>
            </a:r>
            <a:r>
              <a:rPr lang="mk-MK" dirty="0"/>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Иако Wi-Fi мрежата е јавна, преносот на е-пошта не е јавен и неговот следење од лицето е без право на тоа. Затоа, ова ќе претставува кривично дело согласно член 3 од Конвенцијата од Будимпешта.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747210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ru-RU" sz="1200" b="0" i="0" kern="1200" dirty="0">
                <a:solidFill>
                  <a:schemeClr val="tx1"/>
                </a:solidFill>
                <a:effectLst/>
                <a:latin typeface="+mn-lt"/>
                <a:ea typeface="ＭＳ Ｐゴシック" pitchFamily="-65" charset="-128"/>
                <a:cs typeface="ＭＳ Ｐゴシック" pitchFamily="-65" charset="-128"/>
              </a:rPr>
              <a:t>Намерното извршување</a:t>
            </a:r>
            <a:r>
              <a:rPr lang="ru-RU" sz="1200" b="0" i="0" kern="1200" baseline="0" dirty="0">
                <a:solidFill>
                  <a:schemeClr val="tx1"/>
                </a:solidFill>
                <a:effectLst/>
                <a:latin typeface="+mn-lt"/>
                <a:ea typeface="ＭＳ Ｐゴシック" pitchFamily="-65" charset="-128"/>
                <a:cs typeface="ＭＳ Ｐゴシック" pitchFamily="-65" charset="-128"/>
              </a:rPr>
              <a:t> и извршувањето </a:t>
            </a:r>
            <a:r>
              <a:rPr lang="ru-RU" sz="1200" b="0" i="0" kern="1200" dirty="0">
                <a:solidFill>
                  <a:schemeClr val="tx1"/>
                </a:solidFill>
                <a:effectLst/>
                <a:latin typeface="+mn-lt"/>
                <a:ea typeface="ＭＳ Ｐゴシック" pitchFamily="-65" charset="-128"/>
                <a:cs typeface="ＭＳ Ｐゴシック" pitchFamily="-65" charset="-128"/>
              </a:rPr>
              <a:t>без право на тоа, оштетување, бришење, деградација, промена или прикривањето на компјутерски податоци ќе претставува кривично дело манипулација со податоците, како што е предвидено во член 4 од Конвенцијата од Будимпешта</a:t>
            </a:r>
            <a:r>
              <a:rPr lang="en-US" sz="1200" b="0" i="0" kern="1200" dirty="0">
                <a:solidFill>
                  <a:schemeClr val="tx1"/>
                </a:solidFill>
                <a:effectLst/>
                <a:latin typeface="+mn-lt"/>
                <a:ea typeface="ＭＳ Ｐゴシック" pitchFamily="-65" charset="-128"/>
                <a:cs typeface="ＭＳ Ｐゴシック" pitchFamily="-65" charset="-128"/>
              </a:rPr>
              <a:t>.</a:t>
            </a:r>
          </a:p>
          <a:p>
            <a:pPr eaLnBrk="1" hangingPunct="1"/>
            <a:endParaRPr lang="en-GB" altLang="sr-Latn-RS" dirty="0"/>
          </a:p>
          <a:p>
            <a:r>
              <a:rPr lang="ru-RU" sz="1200" b="0" i="0" kern="1200" dirty="0">
                <a:solidFill>
                  <a:schemeClr val="tx1"/>
                </a:solidFill>
                <a:effectLst/>
                <a:latin typeface="+mn-lt"/>
                <a:ea typeface="ＭＳ Ｐゴシック" pitchFamily="-65" charset="-128"/>
                <a:cs typeface="ＭＳ Ｐゴシック" pitchFamily="-65" charset="-128"/>
              </a:rPr>
              <a:t>Манипулацијата на податоците го штити интегритетот на податоците од неовластена манипулација. Сопственикот на податоците има право да ги чува такви какви што се и како сопственик на добра, во реалниот живот, има право да ја</a:t>
            </a:r>
            <a:r>
              <a:rPr lang="ru-RU" sz="1200" b="0" i="0" kern="1200" baseline="0" dirty="0">
                <a:solidFill>
                  <a:schemeClr val="tx1"/>
                </a:solidFill>
                <a:effectLst/>
                <a:latin typeface="+mn-lt"/>
                <a:ea typeface="ＭＳ Ｐゴシック" pitchFamily="-65" charset="-128"/>
                <a:cs typeface="ＭＳ Ｐゴシック" pitchFamily="-65" charset="-128"/>
              </a:rPr>
              <a:t> чува својата сопственост </a:t>
            </a:r>
            <a:r>
              <a:rPr lang="ru-RU" sz="1200" b="0" i="0" kern="1200" dirty="0">
                <a:solidFill>
                  <a:schemeClr val="tx1"/>
                </a:solidFill>
                <a:effectLst/>
                <a:latin typeface="+mn-lt"/>
                <a:ea typeface="ＭＳ Ｐゴシック" pitchFamily="-65" charset="-128"/>
                <a:cs typeface="ＭＳ Ｐゴシック" pitchFamily="-65" charset="-128"/>
              </a:rPr>
              <a:t>безбедна од манипулација на други лица. Во некои судски надлежности, редовната и класичната штета опфаќа и манипулација со податоците; во други, постои потреба одделно да се опише штетата на компјутерските податоци или манипулацијата со податоците</a:t>
            </a:r>
            <a:r>
              <a:rPr lang="hr-HR" altLang="en-US" dirty="0"/>
              <a:t>. </a:t>
            </a:r>
          </a:p>
          <a:p>
            <a:r>
              <a:rPr lang="hr-HR" altLang="en-US" dirty="0"/>
              <a:t> </a:t>
            </a:r>
          </a:p>
          <a:p>
            <a:r>
              <a:rPr lang="ru-RU" sz="1200" b="0" i="0" kern="1200" dirty="0">
                <a:solidFill>
                  <a:schemeClr val="tx1"/>
                </a:solidFill>
                <a:effectLst/>
                <a:latin typeface="+mn-lt"/>
                <a:ea typeface="ＭＳ Ｐゴシック" pitchFamily="-65" charset="-128"/>
                <a:cs typeface="ＭＳ Ｐゴシック" pitchFamily="-65" charset="-128"/>
              </a:rPr>
              <a:t>Ова кривично дело овозможува значително зголемување на релевантните податоци (компјутерски податоци) во современиот живот. Компјутерските податоци се многу ранливи и можат многу лесно да бидат уништени или манипулирани. Ова кривично правило ги штити нивниот интегритет и нивната достапност</a:t>
            </a:r>
            <a:r>
              <a:rPr lang="hr-HR" altLang="en-US" dirty="0"/>
              <a:t>.</a:t>
            </a:r>
          </a:p>
          <a:p>
            <a:r>
              <a:rPr lang="hr-HR" altLang="en-US" dirty="0"/>
              <a:t> </a:t>
            </a:r>
          </a:p>
          <a:p>
            <a:r>
              <a:rPr lang="ru-RU" sz="1200" b="0" i="0" kern="1200" dirty="0">
                <a:solidFill>
                  <a:schemeClr val="tx1"/>
                </a:solidFill>
                <a:effectLst/>
                <a:latin typeface="+mn-lt"/>
                <a:ea typeface="ＭＳ Ｐゴシック" pitchFamily="-65" charset="-128"/>
                <a:cs typeface="ＭＳ Ｐゴシック" pitchFamily="-65" charset="-128"/>
              </a:rPr>
              <a:t>Еден од најчестите случаи на манипулација со податоците е резултат на дејство на вируси - без право да се инсталираат на компјутерот на жртвата и, на пример, да бришат податоци</a:t>
            </a:r>
            <a:r>
              <a:rPr lang="hr-HR" altLang="en-US" dirty="0"/>
              <a:t>. </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454174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(„оштетување...</a:t>
            </a:r>
            <a:r>
              <a:rPr lang="ru-RU" baseline="0" dirty="0"/>
              <a:t> деградирање</a:t>
            </a:r>
            <a:r>
              <a:rPr lang="ru-RU" dirty="0"/>
              <a:t>“).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Оштетувањето и деградирањето на компјутерските податоци, без право на тоа, се однесува на негативната промена на интегритетот или информациската содржина на податоците и програмите. Двата поими </a:t>
            </a:r>
            <a:r>
              <a:rPr lang="mk-MK" sz="1200" b="0" i="0" kern="1200" dirty="0">
                <a:solidFill>
                  <a:schemeClr val="tx1"/>
                </a:solidFill>
                <a:effectLst/>
                <a:latin typeface="+mn-lt"/>
                <a:ea typeface="ＭＳ Ｐゴシック" pitchFamily="-65" charset="-128"/>
                <a:cs typeface="ＭＳ Ｐゴシック" pitchFamily="-65" charset="-128"/>
              </a:rPr>
              <a:t>се дејства кои се преклопуваат.</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944960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(„бришење“). </a:t>
            </a:r>
          </a:p>
          <a:p>
            <a:endParaRPr lang="ru-RU" dirty="0"/>
          </a:p>
          <a:p>
            <a:r>
              <a:rPr lang="ru-RU" dirty="0"/>
              <a:t>Десната страна на слајдот дава објаснување за нагласениот елемент.</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Бришењето се однесува на уништување на податоците; и како резултат на тоа избришаните податоци стануваат непрепознатливи</a:t>
            </a:r>
            <a:r>
              <a:rPr lang="en-GB" altLang="sr-Latn-RS" dirty="0"/>
              <a:t>. </a:t>
            </a:r>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6043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(„променување“).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Промената се однесува на модификација на постојните податоци (но не и на бришење на истите). Податоците може да се променат на повеќе начини; вклучувајќи внесување на штетни кодови како што се вируси и тројанци.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52543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(„прикривање“). </a:t>
            </a:r>
          </a:p>
          <a:p>
            <a:endParaRPr lang="ru-RU" dirty="0"/>
          </a:p>
          <a:p>
            <a:r>
              <a:rPr lang="ru-RU" dirty="0"/>
              <a:t>Десната страна на слајдот дава објаснување за нагласениот елемент.</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Манипулацијата на податоците се однесува на какво било дејство што ја спречува или ја прекинува достапноста на податоците на лицето кое има пристап до податоците или медиумот за складирање на кои се зачувани. За разлика од бришењето на податоците, манипулацијата со податоците не вклучува уништување на податоците, туку недостапност на податоците</a:t>
            </a:r>
            <a:r>
              <a:rPr lang="en-GB" altLang="sr-Latn-RS" dirty="0"/>
              <a:t>.</a:t>
            </a:r>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88659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ги замоли претставниците да објаснат како би го дефинирале сајбер-криминалот. За да ја поттикне дискусијата, обучувачот прво може да започне со појасни примери на сајбер-криминал, како што е пристап до компјутер без овластување, следење на податоци и компјутерски системи, итн. Потоа, обучувачот може да даде примери за </a:t>
            </a:r>
            <a:r>
              <a:rPr lang="ru-RU" sz="1200" b="0" i="1" kern="1200" dirty="0">
                <a:solidFill>
                  <a:schemeClr val="tx1"/>
                </a:solidFill>
                <a:effectLst/>
                <a:latin typeface="+mn-lt"/>
                <a:ea typeface="ＭＳ Ｐゴシック" pitchFamily="-65" charset="-128"/>
                <a:cs typeface="ＭＳ Ｐゴシック" pitchFamily="-65" charset="-128"/>
              </a:rPr>
              <a:t>традиционални</a:t>
            </a:r>
            <a:r>
              <a:rPr lang="ru-RU" sz="1200" b="0" i="0" kern="1200" dirty="0">
                <a:solidFill>
                  <a:schemeClr val="tx1"/>
                </a:solidFill>
                <a:effectLst/>
                <a:latin typeface="+mn-lt"/>
                <a:ea typeface="ＭＳ Ｐゴシック" pitchFamily="-65" charset="-128"/>
                <a:cs typeface="ＭＳ Ｐゴシック" pitchFamily="-65" charset="-128"/>
              </a:rPr>
              <a:t> кривични дела што вклучуваат употреба на компјутерски систем (на пр. убиство координирано преку употреба на мобилен телефон) и да праша дали тие би биле во опсегот на сајбер-криминал.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41389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(„без</a:t>
            </a:r>
            <a:r>
              <a:rPr lang="ru-RU" baseline="0" dirty="0"/>
              <a:t> право</a:t>
            </a:r>
            <a:r>
              <a:rPr lang="ru-RU" dirty="0"/>
              <a:t>“).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За многу од кривичните дела во Конвенцијата се бара да бидат сторени „без право на тоа“, или без одобрение од соодветно лице или субјект. Во многу случаи, можно е лице кое манипулира  со податоците да го прави тоа „со право“. Овој слајд наведува одредени примери каде што едно лице може легитимно да манипулира со податоците без тоа да повлекува кривична одговорност според член 4</a:t>
            </a:r>
            <a:r>
              <a:rPr lang="en-US" altLang="en-US" dirty="0"/>
              <a:t>.</a:t>
            </a:r>
          </a:p>
          <a:p>
            <a:pPr eaLnBrk="1" hangingPunct="1"/>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191969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4 од Конвенцијата во Будимпешта каде што е нагласен еден елемент („оштетување... деградирање“). </a:t>
            </a:r>
          </a:p>
          <a:p>
            <a:endParaRPr lang="ru-RU" dirty="0"/>
          </a:p>
          <a:p>
            <a:r>
              <a:rPr lang="ru-RU" dirty="0"/>
              <a:t>Десната страна на слајдот дава објаснување за нагласениот елемент.</a:t>
            </a:r>
          </a:p>
          <a:p>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Со оглед на тоа што кривичното дело</a:t>
            </a:r>
            <a:r>
              <a:rPr lang="ru-RU" sz="1200" b="0" i="0" kern="1200" baseline="0" dirty="0">
                <a:solidFill>
                  <a:schemeClr val="tx1"/>
                </a:solidFill>
                <a:effectLst/>
                <a:latin typeface="+mn-lt"/>
                <a:ea typeface="ＭＳ Ｐゴシック" pitchFamily="-65" charset="-128"/>
                <a:cs typeface="ＭＳ Ｐゴシック" pitchFamily="-65" charset="-128"/>
              </a:rPr>
              <a:t> манипулација со податоци</a:t>
            </a:r>
            <a:r>
              <a:rPr lang="ru-RU" sz="1200" b="0" i="0" kern="1200" dirty="0">
                <a:solidFill>
                  <a:schemeClr val="tx1"/>
                </a:solidFill>
                <a:effectLst/>
                <a:latin typeface="+mn-lt"/>
                <a:ea typeface="ＭＳ Ｐゴシック" pitchFamily="-65" charset="-128"/>
                <a:cs typeface="ＭＳ Ｐゴシック" pitchFamily="-65" charset="-128"/>
              </a:rPr>
              <a:t> има широк опсег, страните можат да изберат да го ограничат ова дело со барање дејството да резултира во сериозна штета. Ниту една специфична дефиниција за сериозна штета не е дадена според член 4, а критериумите можат да бидат утврдени според домашното законодавство</a:t>
            </a:r>
            <a:r>
              <a:rPr lang="en-GB" altLang="sr-Latn-RS" dirty="0"/>
              <a:t>.</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155692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defRPr/>
            </a:pPr>
            <a:r>
              <a:rPr lang="ru-RU" sz="1200" b="0" i="0" kern="1200" dirty="0">
                <a:solidFill>
                  <a:schemeClr val="tx1"/>
                </a:solidFill>
                <a:effectLst/>
                <a:latin typeface="+mn-lt"/>
                <a:ea typeface="ＭＳ Ｐゴシック" pitchFamily="-65" charset="-128"/>
                <a:cs typeface="ＭＳ Ｐゴシック" pitchFamily="-65" charset="-128"/>
              </a:rPr>
              <a:t>Попречувањето на системот е попречување на функционирањето на компјутерскиот систем - сериозно попречување: член 5 од Конвенцијата од Будимпешта не опфаќа несериозно попречување. Овој ефект може да биде резултат на внесување, пренесување, оштетување, бришење, деградација, менување или прикривање на компјутерски податоци, доколку тоа е сторено намерно и без право на тоа.</a:t>
            </a:r>
            <a:r>
              <a:rPr lang="hr-HR" altLang="en-US" dirty="0">
                <a:ea typeface="ＭＳ Ｐゴシック" panose="020B0600070205080204" pitchFamily="34" charset="-128"/>
              </a:rPr>
              <a:t> </a:t>
            </a:r>
            <a:endParaRPr lang="fr-FR" altLang="en-US" dirty="0">
              <a:ea typeface="ＭＳ Ｐゴシック" panose="020B0600070205080204" pitchFamily="34" charset="-128"/>
            </a:endParaRPr>
          </a:p>
          <a:p>
            <a:pPr eaLnBrk="1" hangingPunct="1">
              <a:defRPr/>
            </a:pPr>
            <a:endParaRPr lang="fr-FR" altLang="sr-Latn-R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Овој посебен аспект ги исклучува, општо, на пример, безбедносните тестови, спроведени од администраторот на мрежата. Оваа повреда опфаќа широк спектар на акти, способни да го попречат нормалното и правилното функционирање на мрежата. Всушност, Конвенцијата од Будимпешта ја признава важноста на комуникациските системи и на компјутерската технологија во секојдневниот живот - достапноста на овие системи е клучна за редовно функционирање на јавните, економските и социјалните активности. Но, овој вид на криминал не опфаќа само мешање од големи размери, како напади со спречување пристап до услуга</a:t>
            </a:r>
            <a:r>
              <a:rPr lang="en-GB" altLang="en-US" dirty="0">
                <a:ea typeface="ＭＳ Ｐゴシック" panose="020B0600070205080204" pitchFamily="34" charset="-128"/>
              </a:rPr>
              <a:t>. </a:t>
            </a:r>
          </a:p>
          <a:p>
            <a:pPr>
              <a:defRPr/>
            </a:pPr>
            <a:r>
              <a:rPr lang="en-GB" altLang="en-US" dirty="0">
                <a:ea typeface="ＭＳ Ｐゴシック" panose="020B0600070205080204" pitchFamily="34" charset="-128"/>
              </a:rPr>
              <a:t> </a:t>
            </a:r>
          </a:p>
          <a:p>
            <a:pPr>
              <a:defRPr/>
            </a:pPr>
            <a:r>
              <a:rPr lang="ru-RU" sz="1200" b="0" i="0" kern="1200" dirty="0">
                <a:solidFill>
                  <a:schemeClr val="tx1"/>
                </a:solidFill>
                <a:effectLst/>
                <a:latin typeface="+mn-lt"/>
                <a:ea typeface="ＭＳ Ｐゴシック" pitchFamily="-65" charset="-128"/>
                <a:cs typeface="ＭＳ Ｐゴシック" pitchFamily="-65" charset="-128"/>
              </a:rPr>
              <a:t>Дури и мали активности, што предвидуваат само еден компјутер, можат да бидат попречување на системот - тоа би било случај на т.н. </a:t>
            </a:r>
            <a:r>
              <a:rPr lang="ru-RU" sz="1200" b="0" i="1" kern="1200" dirty="0">
                <a:solidFill>
                  <a:schemeClr val="tx1"/>
                </a:solidFill>
                <a:effectLst/>
                <a:latin typeface="+mn-lt"/>
                <a:ea typeface="ＭＳ Ｐゴシック" pitchFamily="-65" charset="-128"/>
                <a:cs typeface="ＭＳ Ｐゴシック" pitchFamily="-65" charset="-128"/>
              </a:rPr>
              <a:t>бомба по електронска пошта</a:t>
            </a:r>
            <a:r>
              <a:rPr lang="en-US" sz="1200" b="0" i="1" kern="1200" dirty="0">
                <a:solidFill>
                  <a:schemeClr val="tx1"/>
                </a:solidFill>
                <a:effectLst/>
                <a:latin typeface="+mn-lt"/>
                <a:ea typeface="ＭＳ Ｐゴシック" pitchFamily="-65" charset="-128"/>
                <a:cs typeface="ＭＳ Ｐゴシック" pitchFamily="-65" charset="-128"/>
              </a:rPr>
              <a:t> (mail bombing)</a:t>
            </a:r>
            <a:r>
              <a:rPr lang="ru-RU" sz="1200" b="0" i="0" kern="1200" dirty="0">
                <a:solidFill>
                  <a:schemeClr val="tx1"/>
                </a:solidFill>
                <a:effectLst/>
                <a:latin typeface="+mn-lt"/>
                <a:ea typeface="ＭＳ Ｐゴシック" pitchFamily="-65" charset="-128"/>
                <a:cs typeface="ＭＳ Ｐゴシック" pitchFamily="-65" charset="-128"/>
              </a:rPr>
              <a:t>, насочена кон единствена адреса за е-пошта. Всушност, секогаш ќе имаме кривично дело попречување на работата на системот кога сторителот намерно испраќа барања кон компјутерски повеќе од што истиот може да поднесе</a:t>
            </a:r>
            <a:r>
              <a:rPr lang="en-GB" altLang="en-US" dirty="0">
                <a:ea typeface="ＭＳ Ｐゴシック" panose="020B0600070205080204" pitchFamily="34" charset="-128"/>
              </a:rPr>
              <a:t>.</a:t>
            </a:r>
          </a:p>
          <a:p>
            <a:pPr>
              <a:defRPr/>
            </a:pPr>
            <a:r>
              <a:rPr lang="en-GB" altLang="en-US" dirty="0">
                <a:ea typeface="ＭＳ Ｐゴシック" panose="020B0600070205080204" pitchFamily="34" charset="-128"/>
              </a:rPr>
              <a:t> </a:t>
            </a:r>
          </a:p>
          <a:p>
            <a:pPr>
              <a:defRPr/>
            </a:pPr>
            <a:r>
              <a:rPr lang="ru-RU" sz="1200" b="0" i="0" kern="1200" dirty="0">
                <a:solidFill>
                  <a:schemeClr val="tx1"/>
                </a:solidFill>
                <a:effectLst/>
                <a:latin typeface="+mn-lt"/>
                <a:ea typeface="ＭＳ Ｐゴシック" pitchFamily="-65" charset="-128"/>
                <a:cs typeface="ＭＳ Ｐゴシック" pitchFamily="-65" charset="-128"/>
              </a:rPr>
              <a:t>Ова кривично дело предвидува да го заштити пристапот до комуникациските мрежи и да ги заштити операторите на системот и крајниот корисник</a:t>
            </a:r>
            <a:r>
              <a:rPr lang="en-GB" altLang="en-US" dirty="0">
                <a:ea typeface="ＭＳ Ｐゴシック" panose="020B0600070205080204" pitchFamily="34" charset="-128"/>
              </a:rPr>
              <a:t>.</a:t>
            </a:r>
          </a:p>
          <a:p>
            <a:pPr>
              <a:defRPr/>
            </a:pPr>
            <a:endParaRPr lang="en-GB" altLang="sr-Latn-RS" dirty="0">
              <a:ea typeface="ＭＳ Ｐゴシック" panose="020B0600070205080204" pitchFamily="34" charset="-128"/>
            </a:endParaRPr>
          </a:p>
          <a:p>
            <a:pPr>
              <a:defRPr/>
            </a:pPr>
            <a:r>
              <a:rPr lang="mk-MK" altLang="sr-Latn-RS" dirty="0">
                <a:ea typeface="ＭＳ Ｐゴシック" panose="020B0600070205080204" pitchFamily="34" charset="-128"/>
              </a:rPr>
              <a:t>Обучувачот треба да нагласи дека опфатот ова дело се разликува од опфатот на илегален пристап во член 2. Може да има пример кога се попречува работата на компјутер без пристап до истиот, на пример во случај на дистрибуиран напад за спречување на пристап до услуга. Уште повеќе, постојат пример кога пристапот е „со право на тоа“, додека понатамошните дејства на попречување/манипулација се „без право на тоа“</a:t>
            </a:r>
            <a:r>
              <a:rPr lang="en-GB" altLang="sr-Latn-RS" dirty="0">
                <a:ea typeface="ＭＳ Ｐゴシック" panose="020B0600070205080204" pitchFamily="34" charset="-128"/>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03686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5 од Конвенцијата во Будимпешта каде што е нагласен еден елемент („сериозно“).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Овој елемент е вклучен за да се намали опфатот на кривичното</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дело и да се спречи прекумерна криминализација на попречувањата што не се од сериозна природа. Сериозноста на попречувањето треба да се утврди во домашното законодавство и може да зависи од формата, големината, зачестеноста на попречувањето или влијанието на попречувањето врз можноста за континуирано користење на компјутерот</a:t>
            </a:r>
            <a:r>
              <a:rPr lang="en-GB" altLang="sr-Latn-RS" dirty="0"/>
              <a:t>.</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966008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a:t>
            </a:r>
            <a:r>
              <a:rPr lang="ru-RU" baseline="0" dirty="0"/>
              <a:t> </a:t>
            </a:r>
            <a:r>
              <a:rPr lang="ru-RU" dirty="0"/>
              <a:t>5 од Конвенцијата во Будимпешта каде што е нагласен еден елемент („попречување... преку внесување, пренесување, оштетување, бришење, деградирање, променување или прикривање на компјутерски податоци“). </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Кривичното дело на попречување на системот бара однесување што резултира со попречување на правилното функционирање на компјутерскиот систем. Член 5 нагласува дека таквото попречување мора да се случи преку (i) внесување (ii) пренесување (iii) оштетување (iv) променување или (v) прикривање на компјутерски податоци. Објаснувањата за секој од овие поими веќе беа дискутирани под кривичното дело манипулација со податоците (член 5), а истите објаснувања ќе се применуваат и на попречување на работата на системи</a:t>
            </a:r>
            <a:r>
              <a:rPr lang="en-GB" altLang="sr-Latn-RS" dirty="0"/>
              <a:t>.</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563407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5 од Конвенцијата во Будимпешта каде што е нагласен еден елемент („без право на тоа“). </a:t>
            </a:r>
          </a:p>
          <a:p>
            <a:endParaRPr lang="ru-RU" dirty="0"/>
          </a:p>
          <a:p>
            <a:r>
              <a:rPr lang="ru-RU" dirty="0"/>
              <a:t>Десната страна на слајдот дава објаснување за нагласениот елемент.</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За многу од кривичните дела во Конвенцијата се бара да бидат сторени „без право ма тоа“, или без одобрение од соодветно лице или субјект. Во многу случаи, можно е лице кое попречува компјутерски систем да го прави тоа „со право“. Овој слајд наведува одредени примери каде што едно лице може легитимно да ја попречува работата на компјутерски систем без да повлече кривична одговорност според член 5</a:t>
            </a:r>
            <a:r>
              <a:rPr lang="en-US" altLang="en-US" dirty="0"/>
              <a:t>.</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621580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Исклучувањето на напојувањето не спаѓа во опфатот на член 5 од Конвенцијата од Будимпешта. Член 5 опфаќа само попречување на системот извршено со внесување, пренесување, оштетување, бришење, деградација, променување или прикривање на компјутерски податоци, а не физички чин на пресекување електрични кабли</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79856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Исклучувањето на напојувањето не спаѓа во опфатот на член 5 од Конвенцијата од Будимпешта. Член 5 опфаќа само попречување на системот извршено со внесување, пренесување, оштетување, бришење, деградација, променување или прикривање на компјутерски податоци, а не физички чин на пресекување електрични кабли</a:t>
            </a:r>
            <a:r>
              <a:rPr lang="en-US" dirty="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594431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ru-RU" sz="1200" b="0" i="0" kern="1200" dirty="0">
                <a:solidFill>
                  <a:schemeClr val="tx1"/>
                </a:solidFill>
                <a:effectLst/>
                <a:latin typeface="+mn-lt"/>
                <a:ea typeface="ＭＳ Ｐゴシック" pitchFamily="-65" charset="-128"/>
                <a:cs typeface="ＭＳ Ｐゴシック" pitchFamily="-65" charset="-128"/>
              </a:rPr>
              <a:t>Едно од најважните </a:t>
            </a:r>
            <a:r>
              <a:rPr lang="mk-MK" sz="1200" b="0" i="0" kern="1200" dirty="0">
                <a:solidFill>
                  <a:schemeClr val="tx1"/>
                </a:solidFill>
                <a:effectLst/>
                <a:latin typeface="+mn-lt"/>
                <a:ea typeface="ＭＳ Ｐゴシック" pitchFamily="-65" charset="-128"/>
                <a:cs typeface="ＭＳ Ｐゴシック" pitchFamily="-65" charset="-128"/>
              </a:rPr>
              <a:t>кривични </a:t>
            </a:r>
            <a:r>
              <a:rPr lang="ru-RU" sz="1200" b="0" i="0" kern="1200" dirty="0">
                <a:solidFill>
                  <a:schemeClr val="tx1"/>
                </a:solidFill>
                <a:effectLst/>
                <a:latin typeface="+mn-lt"/>
                <a:ea typeface="ＭＳ Ｐゴシック" pitchFamily="-65" charset="-128"/>
                <a:cs typeface="ＭＳ Ｐゴシック" pitchFamily="-65" charset="-128"/>
              </a:rPr>
              <a:t>дела во Конвенцијата од Будимпешта е кривичното дело злоупотреба на уреди - член 6. </a:t>
            </a:r>
            <a:endParaRPr lang="en-US" sz="1200" b="0" i="0" kern="1200" dirty="0">
              <a:solidFill>
                <a:schemeClr val="tx1"/>
              </a:solidFill>
              <a:effectLst/>
              <a:latin typeface="+mn-lt"/>
              <a:ea typeface="ＭＳ Ｐゴシック" pitchFamily="-65" charset="-128"/>
              <a:cs typeface="ＭＳ Ｐゴシック" pitchFamily="-65" charset="-128"/>
            </a:endParaRPr>
          </a:p>
          <a:p>
            <a:pPr>
              <a:defRPr/>
            </a:pPr>
            <a:endParaRPr lang="en-US" sz="1200" b="0" i="0" kern="1200" dirty="0">
              <a:solidFill>
                <a:schemeClr val="tx1"/>
              </a:solidFill>
              <a:effectLst/>
              <a:latin typeface="+mn-lt"/>
              <a:ea typeface="ＭＳ Ｐゴシック" pitchFamily="-65" charset="-128"/>
              <a:cs typeface="ＭＳ Ｐゴシック" pitchFamily="-65"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Како и со другите кривични дела, постапувањето на сторителот мора да биде намерно и без право на тоа. Овој прекршок опфаќа широк спектар на активности, сите поврзани со злоупотреба на уреди.</a:t>
            </a:r>
            <a:endParaRPr lang="en-US" sz="1200" b="0" i="0" kern="1200" dirty="0">
              <a:solidFill>
                <a:schemeClr val="tx1"/>
              </a:solidFill>
              <a:effectLst/>
              <a:latin typeface="+mn-lt"/>
              <a:ea typeface="ＭＳ Ｐゴシック" pitchFamily="-65" charset="-128"/>
              <a:cs typeface="ＭＳ Ｐゴシック" pitchFamily="-65" charset="-128"/>
            </a:endParaRPr>
          </a:p>
          <a:p>
            <a:pPr>
              <a:defRPr/>
            </a:pPr>
            <a:endParaRPr lang="en-GB" altLang="sr-Latn-R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Ова е кривично дело е доста „ново“ и не вклучено во Препораката од 1989 година. Исто така, истото е многу иновативно - фактите опишани таму не беа признати претходно како кривично дело во многу од националните законодавства.</a:t>
            </a:r>
            <a:r>
              <a:rPr lang="en-GB" altLang="en-US" dirty="0">
                <a:ea typeface="ＭＳ Ｐゴシック" panose="020B0600070205080204" pitchFamily="34" charset="-128"/>
              </a:rPr>
              <a:t> </a:t>
            </a:r>
            <a:endParaRPr lang="mk-MK" altLang="en-US" dirty="0">
              <a:ea typeface="ＭＳ Ｐゴシック" panose="020B0600070205080204" pitchFamily="34" charset="-128"/>
            </a:endParaRPr>
          </a:p>
          <a:p>
            <a:pPr>
              <a:defRPr/>
            </a:pPr>
            <a:endParaRPr lang="en-GB" altLang="en-U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Во суштина, се забранува производство, продажба, набавка за употреба, увоз, дистрибуција или на друг начин ставање на располагање на уреди, вклучително и компјутерска програма дизајнирана или прилагодена првенствено, заради извршување на кое било од другите значајни прекршоци наведени во Конвенцијата од Будимпешта</a:t>
            </a:r>
            <a:r>
              <a:rPr lang="en-GB" altLang="en-US" dirty="0">
                <a:ea typeface="ＭＳ Ｐゴシック" panose="020B0600070205080204" pitchFamily="34" charset="-128"/>
              </a:rPr>
              <a:t>. </a:t>
            </a:r>
          </a:p>
          <a:p>
            <a:pPr>
              <a:defRPr/>
            </a:pPr>
            <a:endParaRPr lang="en-GB" altLang="sr-Latn-R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На ист начин, се криминализира продажбата на компјутерски лозинки, кодови за пристап или слични податоци со коишто е достапен целиот или кој било дел од компјутерскиот систем.</a:t>
            </a:r>
          </a:p>
          <a:p>
            <a:pPr>
              <a:defRPr/>
            </a:pPr>
            <a:endParaRPr lang="en-GB" altLang="en-U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Со оваа одредба, Конвенцијата ја препознава потребата од инкриминирање на растечкиот и сè повеќе економски важен „секундарен пазар“ за „опрема што овозможува криминал“: хакери кои ги продаваат своите алатки за трговија на интернет, рачно</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направени комплети за вируси широко достапни на интернет и големо располагање со лозинки кои биле украдени со употреба на тројанци и други уреди. Ова значи дека </a:t>
            </a:r>
            <a:r>
              <a:rPr lang="ru-RU" sz="1200" b="0" i="1" kern="1200" dirty="0">
                <a:solidFill>
                  <a:schemeClr val="tx1"/>
                </a:solidFill>
                <a:effectLst/>
                <a:latin typeface="+mn-lt"/>
                <a:ea typeface="ＭＳ Ｐゴシック" pitchFamily="-65" charset="-128"/>
                <a:cs typeface="ＭＳ Ｐゴシック" pitchFamily="-65" charset="-128"/>
              </a:rPr>
              <a:t>хакирањето</a:t>
            </a:r>
            <a:r>
              <a:rPr lang="ru-RU" sz="1200" b="0" i="0" kern="1200" dirty="0">
                <a:solidFill>
                  <a:schemeClr val="tx1"/>
                </a:solidFill>
                <a:effectLst/>
                <a:latin typeface="+mn-lt"/>
                <a:ea typeface="ＭＳ Ｐゴシック" pitchFamily="-65" charset="-128"/>
                <a:cs typeface="ＭＳ Ｐゴシック" pitchFamily="-65" charset="-128"/>
              </a:rPr>
              <a:t> во компјутерски систем веќе не е домен на високо квалификувани програмери. Секој „обичен“ криминалец може лесно да ги купи потребните алатки или директно украдени лозинки - многу често криминалецот кој продава услуги ќе понуди и „услуга за клиенти“ и ќе му помогне на клиентот да го подготви својот компјутер за извршување на кривично дело</a:t>
            </a:r>
            <a:r>
              <a:rPr lang="en-GB" altLang="en-US" dirty="0">
                <a:ea typeface="ＭＳ Ｐゴシック" panose="020B0600070205080204" pitchFamily="34" charset="-128"/>
              </a:rPr>
              <a:t>.</a:t>
            </a:r>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399907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(„производство, продажба, набавка за употреба, увоз, дистрибуција... ставање на располагање на“). </a:t>
            </a:r>
          </a:p>
          <a:p>
            <a:endParaRPr lang="ru-RU" dirty="0"/>
          </a:p>
          <a:p>
            <a:r>
              <a:rPr lang="ru-RU" dirty="0"/>
              <a:t>Десната страна на слајдот дава објаснување за нагласениот елемент.</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Членот 6 претставува кривично</a:t>
            </a:r>
            <a:r>
              <a:rPr lang="ru-RU" sz="1200" b="0" i="0" kern="1200" baseline="0" dirty="0">
                <a:solidFill>
                  <a:schemeClr val="tx1"/>
                </a:solidFill>
                <a:effectLst/>
                <a:latin typeface="+mn-lt"/>
                <a:ea typeface="ＭＳ Ｐゴシック" pitchFamily="-65" charset="-128"/>
                <a:cs typeface="ＭＳ Ｐゴシック" pitchFamily="-65" charset="-128"/>
              </a:rPr>
              <a:t> дело</a:t>
            </a:r>
            <a:r>
              <a:rPr lang="ru-RU" sz="1200" b="0" i="0" kern="1200" dirty="0">
                <a:solidFill>
                  <a:schemeClr val="tx1"/>
                </a:solidFill>
                <a:effectLst/>
                <a:latin typeface="+mn-lt"/>
                <a:ea typeface="ＭＳ Ｐゴシック" pitchFamily="-65" charset="-128"/>
                <a:cs typeface="ＭＳ Ｐゴシック" pitchFamily="-65" charset="-128"/>
              </a:rPr>
              <a:t> да се произведуваат, продаваат, набавуваат за употреба, увезуваат, дистрибуираат или ставаат на располагање уреди дизајнирани или прилагодени првенствено заради извршување на сајбер-криминал.</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299691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покажува што НЕ Е сајбер-криминал. Обучувачот треба да нагласи дека само затоа што некое кривично дело е сторено преку компјутерски систем или вклучува електронски докази, тоа не го прави сајбер-криминал. </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објаснува зошто целото вакво однесување сторено преку компјутерски систем или вклучува електронски докази не треба да се смета за сајбер-криминал - бидејќи ако се преземе толку широко толкување – повеќето кривични дела би биле сајбер-криминал. Тоа е затоа што скоро сите кривични дела вклучуваат или употреба на компјутер или вклучуваат електронски докази во една или друга форма.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165970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(„уред... компјутерска програма“).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Член 6 се протега и на злоупотреба на уреди и компјутерски програми. Ова значи дека член 6 вклучува производство, продажба и сл. на програми што се дизајнирани да ги менуваат или уништуваат податоците или да ја попречуваат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работата на компјутерските системи. Ова значи дека вирусните програми што не се содржани во уредите, исто така спаѓаат во опфатот на член 6 дури и кога не е вклучена злоупотреба на физички уред</a:t>
            </a:r>
            <a:r>
              <a:rPr lang="en-GB" altLang="sr-Latn-RS" dirty="0"/>
              <a:t>. </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820323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(„дизајниран или адаптиран</a:t>
            </a:r>
            <a:r>
              <a:rPr lang="ru-RU" baseline="0" dirty="0"/>
              <a:t> првенствено</a:t>
            </a:r>
            <a:r>
              <a:rPr lang="ru-RU" dirty="0"/>
              <a:t>“). </a:t>
            </a:r>
          </a:p>
          <a:p>
            <a:endParaRPr lang="ru-RU" dirty="0"/>
          </a:p>
          <a:p>
            <a:r>
              <a:rPr lang="ru-RU" dirty="0"/>
              <a:t>Десната страна на слајдот дава објаснување за нагласениот елемент.</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 </a:t>
            </a:r>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Подготвувачите на Конвенцијата од Будимпешта требаше да одлучат дали да вклучат и уреди со двојна употреба во опфатот на член 6. Вклучувањето уреди со двојна употреба можеше</a:t>
            </a:r>
            <a:r>
              <a:rPr lang="ru-RU" sz="1200" b="0" i="0" kern="1200" baseline="0" dirty="0">
                <a:solidFill>
                  <a:schemeClr val="tx1"/>
                </a:solidFill>
                <a:effectLst/>
                <a:latin typeface="+mn-lt"/>
                <a:ea typeface="ＭＳ Ｐゴシック" pitchFamily="-65" charset="-128"/>
                <a:cs typeface="ＭＳ Ｐゴシック" pitchFamily="-65" charset="-128"/>
              </a:rPr>
              <a:t> да</a:t>
            </a:r>
            <a:r>
              <a:rPr lang="ru-RU" sz="1200" b="0" i="0" kern="1200" dirty="0">
                <a:solidFill>
                  <a:schemeClr val="tx1"/>
                </a:solidFill>
                <a:effectLst/>
                <a:latin typeface="+mn-lt"/>
                <a:ea typeface="ＭＳ Ｐゴシック" pitchFamily="-65" charset="-128"/>
                <a:cs typeface="ＭＳ Ｐゴシック" pitchFamily="-65" charset="-128"/>
              </a:rPr>
              <a:t> резултира во прекумерна криминализација на производството и дистрибуцијата на уредите, иако истите се произведени и дистрибуирани за некриминални цели. Исклучувањето на уредите со двојна употреба би било претесно бидејќи би се барало да се докаже дека уредите се специјално произведени за извршување на сајбер-криминал. Конвенцијата од Будимпешта усвои избалансиран пристап според кој уредите што се дизајнирани или прилагодени примарно, но не само за извршување на компјутерски криминал утврдени во согласност со членовите 2-5 од Конвенцијата од Будимпешта (илегален пристап, незаконско следење, манипулација со податоци и попречување на работата на системи) се опфатени со член 6</a:t>
            </a:r>
            <a:r>
              <a:rPr lang="en-GB" altLang="sr-Latn-RS" dirty="0"/>
              <a:t>.</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281562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(„компјутерска</a:t>
            </a:r>
            <a:r>
              <a:rPr lang="ru-RU" baseline="0" dirty="0"/>
              <a:t> лозинка, код за пристап или слични податоци... да се користи заради извршување на кои било од кривичните дела утврдени во членовите 2 до 5</a:t>
            </a:r>
            <a:r>
              <a:rPr lang="ru-RU" dirty="0"/>
              <a:t>“). </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Покрај злоупотребата на уредите и компјутерските програми, член 6 го криминализира и производството, продажбата, итн. на кодови за пристап, лозинки за компјутер и други слични податоци што овозможуваат пристап до целиот или кој било дел од компјутерскиот систем.</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129604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(„поседување... со намера да се искористи заради извршување</a:t>
            </a:r>
            <a:r>
              <a:rPr lang="ru-RU" baseline="0" dirty="0"/>
              <a:t> на кое било од кривичните дела утврдени во членовите 2 до 5... број вакви предмети</a:t>
            </a:r>
            <a:r>
              <a:rPr lang="ru-RU" dirty="0"/>
              <a:t>“).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Покрај производство или дистрибуција на уреди, компјутерски програми, лозинки, кодови за пристап итн., член 6 исто така го криминализира поседувањето на истите ако предметите се поседуваат со намера за извршување на сајбер-криминал. Тоа им овозможува на страните само да го криминализираат поседувањето одреден број пати (што може да се искористи само за криминализирање на владението за комерцијални цели)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17258280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6 од Конвенцијата во Будимпешта каде што е нагласен еден елемент („извршување на кривично дело... овластено тестирање или заштита“). </a:t>
            </a:r>
          </a:p>
          <a:p>
            <a:endParaRPr lang="ru-RU" dirty="0"/>
          </a:p>
          <a:p>
            <a:r>
              <a:rPr lang="ru-RU" dirty="0"/>
              <a:t>Десната страна на слајдот дава објаснување за нагласениот елемент.</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ru-RU" sz="1200" b="0" i="0" kern="1200" dirty="0">
                <a:solidFill>
                  <a:schemeClr val="tx1"/>
                </a:solidFill>
                <a:effectLst/>
                <a:latin typeface="+mn-lt"/>
                <a:ea typeface="ＭＳ Ｐゴシック" pitchFamily="-65" charset="-128"/>
                <a:cs typeface="ＭＳ Ｐゴシック" pitchFamily="-65" charset="-128"/>
              </a:rPr>
              <a:t>Ова однесување објаснува одредени исклучоци од опсегот на ова дело. Како и другите кривични дела согласно Конвенцијата од Будимпешта, член 6 не опфаќа дејство извршено „со право на тоа“. Ова ќе вклучува, како примери, дејства преземени за овластено тестирање на компјутерски систем.</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2083064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Фалсификување поврзано со компјутери, опишан во член 7 од Конвенцијата од Будимпешта е посебна форма на фалсификување. Во повеќето земји фалсификувањето е традиционално кривично дело. Нормално, тоа се однесува на материјални предмети и понекогаш не може да се користи да се криминализира фалсификување поврзано со компјутери или фалсификување на компјутерски податоци за кои не е потребна визуелна читливост на изјавите или декларациите отелотворени во физички документ.</a:t>
            </a:r>
          </a:p>
          <a:p>
            <a:endParaRPr lang="en-GB" altLang="en-US" dirty="0"/>
          </a:p>
          <a:p>
            <a:r>
              <a:rPr lang="ru-RU" sz="1200" b="0" i="0" kern="1200" dirty="0">
                <a:solidFill>
                  <a:schemeClr val="tx1"/>
                </a:solidFill>
                <a:effectLst/>
                <a:latin typeface="+mn-lt"/>
                <a:ea typeface="ＭＳ Ｐゴシック" pitchFamily="-65" charset="-128"/>
                <a:cs typeface="ＭＳ Ｐゴシック" pitchFamily="-65" charset="-128"/>
              </a:rPr>
              <a:t>Тоа беше причина за воведување на</a:t>
            </a:r>
            <a:r>
              <a:rPr lang="ru-RU" sz="1200" b="0" i="0" kern="1200" baseline="0" dirty="0">
                <a:solidFill>
                  <a:schemeClr val="tx1"/>
                </a:solidFill>
                <a:effectLst/>
                <a:latin typeface="+mn-lt"/>
                <a:ea typeface="ＭＳ Ｐゴシック" pitchFamily="-65" charset="-128"/>
                <a:cs typeface="ＭＳ Ｐゴシック" pitchFamily="-65" charset="-128"/>
              </a:rPr>
              <a:t> член 7 во</a:t>
            </a:r>
            <a:r>
              <a:rPr lang="ru-RU" sz="1200" b="0" i="0" kern="1200" dirty="0">
                <a:solidFill>
                  <a:schemeClr val="tx1"/>
                </a:solidFill>
                <a:effectLst/>
                <a:latin typeface="+mn-lt"/>
                <a:ea typeface="ＭＳ Ｐゴシック" pitchFamily="-65" charset="-128"/>
                <a:cs typeface="ＭＳ Ｐゴシック" pitchFamily="-65" charset="-128"/>
              </a:rPr>
              <a:t> Конвенцијата од Будимпешта</a:t>
            </a:r>
            <a:r>
              <a:rPr lang="en-GB" altLang="en-US" dirty="0"/>
              <a:t>.</a:t>
            </a:r>
          </a:p>
          <a:p>
            <a:r>
              <a:rPr lang="en-GB" altLang="en-US" dirty="0"/>
              <a:t> </a:t>
            </a:r>
          </a:p>
          <a:p>
            <a:r>
              <a:rPr lang="ru-RU" sz="1200" b="0" i="0" kern="1200" dirty="0">
                <a:solidFill>
                  <a:schemeClr val="tx1"/>
                </a:solidFill>
                <a:effectLst/>
                <a:latin typeface="+mn-lt"/>
                <a:ea typeface="ＭＳ Ｐゴシック" pitchFamily="-65" charset="-128"/>
                <a:cs typeface="ＭＳ Ｐゴシック" pitchFamily="-65" charset="-128"/>
              </a:rPr>
              <a:t>Во овој момент, Конвенцијата има за цел да воведе паралелно дело со традиционалното фалсификување на документи (материјални документи). Но, во овој случај, предмет на кривичното дело се компјутерските податоци. Ова дело е сторено од оние кои внесуваат, менуваат, бришат или кријат компјутерски податоци, што резултира во неавтентични податоци со намера тие податоци да се сметаат или постапува по нив за правни цели исто како да се автентични</a:t>
            </a:r>
            <a:r>
              <a:rPr lang="en-GB" altLang="en-US" dirty="0"/>
              <a:t>.</a:t>
            </a:r>
          </a:p>
          <a:p>
            <a:r>
              <a:rPr lang="en-GB" altLang="en-US" dirty="0"/>
              <a:t> </a:t>
            </a:r>
          </a:p>
          <a:p>
            <a:r>
              <a:rPr lang="mk-MK" altLang="en-US" dirty="0"/>
              <a:t>Ова дело</a:t>
            </a:r>
            <a:r>
              <a:rPr lang="mk-MK" altLang="en-US" baseline="0" dirty="0"/>
              <a:t>, се разбира, бара дејство кое е намерно и „без право на тоа“.</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4286322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Левата страна од слајдот го прикажува текстот на член 7 од Конвенцијата во Будимпешта каде што е нагласен еден елемент („внесување, промена, бришење и криење“). </a:t>
            </a:r>
          </a:p>
          <a:p>
            <a:endParaRPr lang="ru-RU" dirty="0"/>
          </a:p>
          <a:p>
            <a:r>
              <a:rPr lang="ru-RU" dirty="0"/>
              <a:t>Десната страна на слајдот дава објаснување за нагласениот елемент.</a:t>
            </a:r>
            <a:r>
              <a:rPr lang="en-US" dirty="0"/>
              <a:t> </a:t>
            </a:r>
            <a:r>
              <a:rPr lang="ru-RU" sz="1200" b="0" i="0" kern="1200" dirty="0">
                <a:solidFill>
                  <a:schemeClr val="tx1"/>
                </a:solidFill>
                <a:effectLst/>
                <a:latin typeface="+mn-lt"/>
                <a:ea typeface="ＭＳ Ｐゴシック" pitchFamily="-65" charset="-128"/>
                <a:cs typeface="ＭＳ Ｐゴシック" pitchFamily="-65" charset="-128"/>
              </a:rPr>
              <a:t>Ова ги наведува четирите средства со кои може да се случи фалсификување на оригинален документ според член 7. Тоа се</a:t>
            </a:r>
            <a:r>
              <a:rPr lang="en-GB" altLang="sr-Latn-RS" dirty="0">
                <a:ea typeface="ＭＳ Ｐゴシック" panose="020B0600070205080204" pitchFamily="34" charset="-128"/>
              </a:rPr>
              <a:t>:</a:t>
            </a: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Внесување на точни или неточни податоци (во времето на создавање или внесување на податоци) </a:t>
            </a: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Последователни измени (вклучувајќи модификации, варијации или делумни промени)</a:t>
            </a:r>
            <a:endParaRPr lang="en-GB" altLang="sr-Latn-RS" dirty="0">
              <a:ea typeface="ＭＳ Ｐゴシック" panose="020B0600070205080204" pitchFamily="34" charset="-128"/>
            </a:endParaRP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Бришење (отстранување на податоци од медиум за податоци)</a:t>
            </a:r>
            <a:endParaRPr lang="en-GB" altLang="sr-Latn-RS" dirty="0">
              <a:ea typeface="ＭＳ Ｐゴシック" panose="020B0600070205080204" pitchFamily="34" charset="-128"/>
            </a:endParaRP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Криење (задржување или прикривање на податоците)</a:t>
            </a:r>
            <a:endParaRPr lang="mk-M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409304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7 од Конвенцијата во Будимпешта каде што е нагласен еден елемент („неавтентични податоци“).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Како што е наведено во Објаснувачкиот извештај на Конвенцијата од Будимпешта, „националните концепти на фалсификување многу варираат. Еден концепт се заснова на автентичноста на авторот на документот, а други се засноваат на вистинитоста на изјавата содржана во документот. Сепак, беше договорено измамата за автентичност да се однесува најмалку на издавачот на податоците, без оглед на точноста или вистинитоста на содржината на податоците. Страните можат да одат подалеку и под поимот „автентична“ да ја вклучат оригиналноста на податоците.“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1590922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7 од Конвенцијата во Будимпешта каде што е нагласен еден елемент („намера да се разгледува или постапува по нив во правни цели како да се автентични“).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Покрај барањето фалсификувањето поврзано со компјутери намерно да се изврши, член 7 исто така налага лицето да го изврши потребното дејство со намера фалсификуваниот документ да се разгледува или постапува по него за правни цели (т.е. правни трансакции и документи што се правно релевантни). Покрај тоа, страните може да бараат однесувањето да се изврши со намера да измами друго лице.</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062306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7 од Конвенцијата во Будимпешта каде што е нагласен еден елемент („без оглед“). </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Неавтентичните податоци не мора да бидат директно читливи или разбирливи за човечко суштество. Ова е уникатен аспект на фалсификување поврзано со компјутери, што за разлика од традиционалниот фалсификат, не мора да бара читливост на фалсификуваните податоци од страна на луѓето.</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318992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покажува што е сајбер-криминал. Ова вклучува:</a:t>
            </a:r>
          </a:p>
          <a:p>
            <a:r>
              <a:rPr lang="ru-RU" sz="1200" b="0" i="0" kern="1200" dirty="0">
                <a:solidFill>
                  <a:schemeClr val="tx1"/>
                </a:solidFill>
                <a:effectLst/>
                <a:latin typeface="+mn-lt"/>
                <a:ea typeface="ＭＳ Ｐゴシック" pitchFamily="-65" charset="-128"/>
                <a:cs typeface="ＭＳ Ｐゴシック" pitchFamily="-65" charset="-128"/>
              </a:rPr>
              <a:t>а) Дела против доверливоста, интегритетот и достапноста на компјутерските податоци и системи. Ова ги опфаќа кривичните</a:t>
            </a:r>
            <a:r>
              <a:rPr lang="ru-RU" sz="1200" b="0" i="0" kern="1200" baseline="0" dirty="0">
                <a:solidFill>
                  <a:schemeClr val="tx1"/>
                </a:solidFill>
                <a:effectLst/>
                <a:latin typeface="+mn-lt"/>
                <a:ea typeface="ＭＳ Ｐゴシック" pitchFamily="-65" charset="-128"/>
                <a:cs typeface="ＭＳ Ｐゴシック" pitchFamily="-65" charset="-128"/>
              </a:rPr>
              <a:t> дела</a:t>
            </a:r>
            <a:r>
              <a:rPr lang="ru-RU" sz="1200" b="0" i="0" kern="1200" dirty="0">
                <a:solidFill>
                  <a:schemeClr val="tx1"/>
                </a:solidFill>
                <a:effectLst/>
                <a:latin typeface="+mn-lt"/>
                <a:ea typeface="ＭＳ Ｐゴシック" pitchFamily="-65" charset="-128"/>
                <a:cs typeface="ＭＳ Ｐゴシック" pitchFamily="-65" charset="-128"/>
              </a:rPr>
              <a:t> за илегален пристап, незаконско следење (</a:t>
            </a:r>
            <a:r>
              <a:rPr lang="en-US" sz="1200" b="0" i="0" kern="1200" dirty="0">
                <a:solidFill>
                  <a:schemeClr val="tx1"/>
                </a:solidFill>
                <a:effectLst/>
                <a:latin typeface="+mn-lt"/>
                <a:ea typeface="ＭＳ Ｐゴシック" pitchFamily="-65" charset="-128"/>
                <a:cs typeface="ＭＳ Ｐゴシック" pitchFamily="-65" charset="-128"/>
              </a:rPr>
              <a:t>interception)</a:t>
            </a:r>
            <a:r>
              <a:rPr lang="ru-RU" sz="1200" b="0" i="0" kern="1200" dirty="0">
                <a:solidFill>
                  <a:schemeClr val="tx1"/>
                </a:solidFill>
                <a:effectLst/>
                <a:latin typeface="+mn-lt"/>
                <a:ea typeface="ＭＳ Ｐゴシック" pitchFamily="-65" charset="-128"/>
                <a:cs typeface="ＭＳ Ｐゴシック" pitchFamily="-65" charset="-128"/>
              </a:rPr>
              <a:t>, следење на податоци, следење на системи и злоупотреба на уреди </a:t>
            </a:r>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б) Кривични дела поврзани со компјутер. Ова ги опфаќа делата на компјутерски фалсификат и компјутерска измама</a:t>
            </a:r>
          </a:p>
          <a:p>
            <a:r>
              <a:rPr lang="ru-RU" sz="1200" b="0" i="0" kern="1200" dirty="0">
                <a:solidFill>
                  <a:schemeClr val="tx1"/>
                </a:solidFill>
                <a:effectLst/>
                <a:latin typeface="+mn-lt"/>
                <a:ea typeface="ＭＳ Ｐゴシック" pitchFamily="-65" charset="-128"/>
                <a:cs typeface="ＭＳ Ｐゴシック" pitchFamily="-65" charset="-128"/>
              </a:rPr>
              <a:t>в) кривични дела поврзани со содржината. Ова опфаќа дело на детска порнографија. </a:t>
            </a:r>
          </a:p>
          <a:p>
            <a:r>
              <a:rPr lang="ru-RU" sz="1200" b="0" i="0" kern="1200" dirty="0">
                <a:solidFill>
                  <a:schemeClr val="tx1"/>
                </a:solidFill>
                <a:effectLst/>
                <a:latin typeface="+mn-lt"/>
                <a:ea typeface="ＭＳ Ｐゴシック" pitchFamily="-65" charset="-128"/>
                <a:cs typeface="ＭＳ Ｐゴシック" pitchFamily="-65" charset="-128"/>
              </a:rPr>
              <a:t>г) </a:t>
            </a:r>
            <a:r>
              <a:rPr lang="mk-MK" sz="1200" b="0" i="0" kern="1200" dirty="0">
                <a:solidFill>
                  <a:schemeClr val="tx1"/>
                </a:solidFill>
                <a:effectLst/>
                <a:latin typeface="+mn-lt"/>
                <a:ea typeface="ＭＳ Ｐゴシック" pitchFamily="-65" charset="-128"/>
                <a:cs typeface="ＭＳ Ｐゴシック" pitchFamily="-65" charset="-128"/>
              </a:rPr>
              <a:t>Дела</a:t>
            </a:r>
            <a:r>
              <a:rPr lang="ru-RU" sz="1200" b="0" i="0" kern="1200" dirty="0">
                <a:solidFill>
                  <a:schemeClr val="tx1"/>
                </a:solidFill>
                <a:effectLst/>
                <a:latin typeface="+mn-lt"/>
                <a:ea typeface="ＭＳ Ｐゴシック" pitchFamily="-65" charset="-128"/>
                <a:cs typeface="ＭＳ Ｐゴシック" pitchFamily="-65" charset="-128"/>
              </a:rPr>
              <a:t> поврзани со авторско право и сродните права. Ова ја опфаќа повредата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авторските права. </a:t>
            </a:r>
            <a:endParaRPr lang="en-US" dirty="0"/>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објаснува зошто Конвенцијата од Будимпешта - како исклучок - криминализира детска порнографија и повреда на авторските права, иако истото однесување би било криминализирано ако се изврши офлајн. Обучувачот треба да го искористи ова за да објасни дека овие два дела се исклучок и не треба да се користат како основа за криминализирање на сите традиционални однесувања извршени со компјутерски систем.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422652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7 од Конвенцијата во Будимпешта каде што е нагласен еден елемент („намера за измама... слична нечесна намера“). </a:t>
            </a:r>
          </a:p>
          <a:p>
            <a:endParaRPr lang="ru-RU" dirty="0"/>
          </a:p>
          <a:p>
            <a:r>
              <a:rPr lang="ru-RU" dirty="0"/>
              <a:t>Десната страна на слајдот дава објаснување за нагласениот елемент.</a:t>
            </a:r>
          </a:p>
          <a:p>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Страните можат да го стеснат опфатот на член 7, кој предвидува општа криминализација на фалсификување поврзано со компјутери, со одредени квалификациони елементи. Страните</a:t>
            </a:r>
            <a:r>
              <a:rPr lang="ru-RU" sz="1200" b="0" i="0" kern="1200" baseline="0" dirty="0">
                <a:solidFill>
                  <a:schemeClr val="tx1"/>
                </a:solidFill>
                <a:effectLst/>
                <a:latin typeface="+mn-lt"/>
                <a:ea typeface="ＭＳ Ｐゴシック" pitchFamily="-65" charset="-128"/>
                <a:cs typeface="ＭＳ Ｐゴシック" pitchFamily="-65" charset="-128"/>
              </a:rPr>
              <a:t> особено </a:t>
            </a:r>
            <a:r>
              <a:rPr lang="ru-RU" sz="1200" b="0" i="0" kern="1200" dirty="0">
                <a:solidFill>
                  <a:schemeClr val="tx1"/>
                </a:solidFill>
                <a:effectLst/>
                <a:latin typeface="+mn-lt"/>
                <a:ea typeface="ＭＳ Ｐゴシック" pitchFamily="-65" charset="-128"/>
                <a:cs typeface="ＭＳ Ｐゴシック" pitchFamily="-65" charset="-128"/>
              </a:rPr>
              <a:t>може да побараат дека фалсификатот поврзан со компјутер е сторен со намера за измама или со слична нечесна намера.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1321952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ru-RU" sz="1200" b="0" i="0" kern="1200" dirty="0">
                <a:solidFill>
                  <a:schemeClr val="tx1"/>
                </a:solidFill>
                <a:effectLst/>
                <a:latin typeface="+mn-lt"/>
                <a:ea typeface="ＭＳ Ｐゴシック" pitchFamily="-65" charset="-128"/>
                <a:cs typeface="ＭＳ Ｐゴシック" pitchFamily="-65" charset="-128"/>
              </a:rPr>
              <a:t>Измама поврзана со компјутери, како што е објаснето според член 8 од Конвенцијата од Будимпешта, го криминализира предизвикувањето на загуба на сопственост на друго лице намерно и без право на тоа, со какво било внесување, промена, бришење или криење на компјутерски податоци или какво било попречување на функционирањето на компјутерски систем, со измама или нечесна намера за набавка, без право на тоа, за економска корист за себе или за друго лице. </a:t>
            </a:r>
          </a:p>
          <a:p>
            <a:pPr eaLnBrk="1" hangingPunct="1"/>
            <a:endParaRPr lang="en-GB"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Ова е важно</a:t>
            </a:r>
            <a:r>
              <a:rPr lang="ru-RU" sz="1200" b="0" i="0" kern="1200" baseline="0" dirty="0">
                <a:solidFill>
                  <a:schemeClr val="tx1"/>
                </a:solidFill>
                <a:effectLst/>
                <a:latin typeface="+mn-lt"/>
                <a:ea typeface="ＭＳ Ｐゴシック" pitchFamily="-65" charset="-128"/>
                <a:cs typeface="ＭＳ Ｐゴシック" pitchFamily="-65" charset="-128"/>
              </a:rPr>
              <a:t> кривично дело</a:t>
            </a:r>
            <a:r>
              <a:rPr lang="ru-RU" sz="1200" b="0" i="0" kern="1200" dirty="0">
                <a:solidFill>
                  <a:schemeClr val="tx1"/>
                </a:solidFill>
                <a:effectLst/>
                <a:latin typeface="+mn-lt"/>
                <a:ea typeface="ＭＳ Ｐゴシック" pitchFamily="-65" charset="-128"/>
                <a:cs typeface="ＭＳ Ｐゴシック" pitchFamily="-65" charset="-128"/>
              </a:rPr>
              <a:t>, особено затоа што средствата застапени или администрирани во компјутерски системи, како што се електронски средства, депонирани пари, итн. станаа мета на манипулации, слични на традиционалните форми на сопственост. Поради уникатната природа на тоа како може да се изврши измама во врска со средствата администрирани во компјутерски системи (т.е. преку влезни манипулации или програмски манипулации), Конвенцијата од Будимпешта бара страните да преземат законодавни мерки за тоа да биде криминализирано.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678903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a:t>Левата страна од слајдот го прикажува текстот на член 8 од Конвенцијата во Будимпешта каде што е нагласен еден елемент („внесување, промена, бришење... криење на компјутерски</a:t>
            </a:r>
            <a:r>
              <a:rPr lang="ru-RU" baseline="0" dirty="0"/>
              <a:t> податоци... попречување на функционирањето на компјутерскиот систем</a:t>
            </a:r>
            <a:r>
              <a:rPr lang="ru-RU" dirty="0"/>
              <a:t>“).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Ова ги наведува петте начини со кои може да се предизвика загуба на сопственост според член 8. Тоа се:</a:t>
            </a:r>
            <a:endParaRPr lang="en-GB" altLang="sr-Latn-RS" dirty="0">
              <a:ea typeface="ＭＳ Ｐゴシック" panose="020B0600070205080204" pitchFamily="34" charset="-128"/>
            </a:endParaRP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Внесување на точни или неточни податоци (во времето на создавање или внесување на податоци)</a:t>
            </a:r>
            <a:endParaRPr lang="en-US" sz="1200" b="0" i="0" kern="1200" dirty="0">
              <a:solidFill>
                <a:schemeClr val="tx1"/>
              </a:solidFill>
              <a:effectLst/>
              <a:latin typeface="+mn-lt"/>
              <a:ea typeface="ＭＳ Ｐゴシック" pitchFamily="-65" charset="-128"/>
              <a:cs typeface="ＭＳ Ｐゴシック" pitchFamily="-65" charset="-128"/>
            </a:endParaRP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Последователни измени (вклучувајќи модификации, варијации или делумни промени) </a:t>
            </a:r>
            <a:endParaRPr lang="en-US" sz="1200" b="0" i="0" kern="1200" dirty="0">
              <a:solidFill>
                <a:schemeClr val="tx1"/>
              </a:solidFill>
              <a:effectLst/>
              <a:latin typeface="+mn-lt"/>
              <a:ea typeface="ＭＳ Ｐゴシック" pitchFamily="-65" charset="-128"/>
              <a:cs typeface="ＭＳ Ｐゴシック" pitchFamily="-65" charset="-128"/>
            </a:endParaRP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Бришење (отстранување на податоци од медиум за податоци)</a:t>
            </a:r>
            <a:endParaRPr lang="en-US" sz="1200" b="0" i="0" kern="1200" dirty="0">
              <a:solidFill>
                <a:schemeClr val="tx1"/>
              </a:solidFill>
              <a:effectLst/>
              <a:latin typeface="+mn-lt"/>
              <a:ea typeface="ＭＳ Ｐゴシック" pitchFamily="-65" charset="-128"/>
              <a:cs typeface="ＭＳ Ｐゴシック" pitchFamily="-65" charset="-128"/>
            </a:endParaRPr>
          </a:p>
          <a:p>
            <a:pPr marL="228600" indent="-228600" eaLnBrk="1" hangingPunct="1">
              <a:buFontTx/>
              <a:buAutoNum type="arabicPeriod"/>
              <a:defRPr/>
            </a:pPr>
            <a:r>
              <a:rPr lang="mk-MK" sz="1200" b="0" i="0" kern="1200" dirty="0">
                <a:solidFill>
                  <a:schemeClr val="tx1"/>
                </a:solidFill>
                <a:effectLst/>
                <a:latin typeface="+mn-lt"/>
                <a:ea typeface="ＭＳ Ｐゴシック" pitchFamily="-65" charset="-128"/>
                <a:cs typeface="ＭＳ Ｐゴシック" pitchFamily="-65" charset="-128"/>
              </a:rPr>
              <a:t>Криење</a:t>
            </a:r>
            <a:r>
              <a:rPr lang="ru-RU" sz="1200" b="0" i="0" kern="1200" dirty="0">
                <a:solidFill>
                  <a:schemeClr val="tx1"/>
                </a:solidFill>
                <a:effectLst/>
                <a:latin typeface="+mn-lt"/>
                <a:ea typeface="ＭＳ Ｐゴシック" pitchFamily="-65" charset="-128"/>
                <a:cs typeface="ＭＳ Ｐゴシック" pitchFamily="-65" charset="-128"/>
              </a:rPr>
              <a:t> (задржување или прикривање на податоците)</a:t>
            </a:r>
          </a:p>
          <a:p>
            <a:pPr marL="228600" indent="-228600" eaLnBrk="1" hangingPunct="1">
              <a:buFontTx/>
              <a:buAutoNum type="arabicPeriod"/>
              <a:defRPr/>
            </a:pPr>
            <a:r>
              <a:rPr lang="ru-RU" sz="1200" b="0" i="0" kern="1200" dirty="0">
                <a:solidFill>
                  <a:schemeClr val="tx1"/>
                </a:solidFill>
                <a:effectLst/>
                <a:latin typeface="+mn-lt"/>
                <a:ea typeface="ＭＳ Ｐゴシック" pitchFamily="-65" charset="-128"/>
                <a:cs typeface="ＭＳ Ｐゴシック" pitchFamily="-65" charset="-128"/>
              </a:rPr>
              <a:t>Мешање (со функционирање на компјутерски систем)</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2006059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8 од Конвенцијата во Будимпешта каде што е нагласен еден елемент („загуба на сопственост“). </a:t>
            </a:r>
          </a:p>
          <a:p>
            <a:endParaRPr lang="ru-RU" dirty="0"/>
          </a:p>
          <a:p>
            <a:r>
              <a:rPr lang="ru-RU" dirty="0"/>
              <a:t>Десната страна на слајдот дава објаснување за нагласениот елемент.</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Во однос на кривичното дело измама поврзана со компјутер, потребно е дејството да резултира во директна економска или сопственичка загуба на сопственост на друго лице. Ова може да вклучува загуба на пари, материјални и нематеријални добра со економска вредност. </a:t>
            </a:r>
            <a:endParaRPr lang="en-US" altLang="sr-Latn-RS" dirty="0">
              <a:ea typeface="ＭＳ Ｐゴシック" panose="020B0600070205080204" pitchFamily="34" charset="-128"/>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4013131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8 од Конвенцијата во Будимпешта каде што е нагласен еден елемент (измамничка...</a:t>
            </a:r>
            <a:r>
              <a:rPr lang="ru-RU" baseline="0" dirty="0"/>
              <a:t> нечесна намера за набавка, без право на тоа, на економска корист за себе или за друго лице</a:t>
            </a:r>
            <a:r>
              <a:rPr lang="ru-RU" dirty="0"/>
              <a:t>“). </a:t>
            </a:r>
          </a:p>
          <a:p>
            <a:endParaRPr lang="ru-RU" dirty="0"/>
          </a:p>
          <a:p>
            <a:r>
              <a:rPr lang="ru-RU" dirty="0"/>
              <a:t>Десната страна на слајдот дава објаснување за нагласениот елемент.</a:t>
            </a:r>
          </a:p>
          <a:p>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Покрај барањето измамата поврзана со компјутери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да се изврши намерно, член 8 исто така налага лицето да го изврши дејството со измама или нечесна намера за да оствари, без право на тоа, економска корист за себе или за друго лице. Како пример, трговските практики во однос на пазарната конкуренција што можат да предизвикаат економска штета на некое лице и да биде од корист за друго, но не се спроведуваат со измама или нечесна намера, не треба да бидат вклучени во кривичното дело.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732680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defRPr/>
            </a:pPr>
            <a:r>
              <a:rPr lang="ru-RU" sz="1200" b="0" i="0" kern="1200" dirty="0">
                <a:solidFill>
                  <a:schemeClr val="tx1"/>
                </a:solidFill>
                <a:effectLst/>
                <a:latin typeface="+mn-lt"/>
                <a:ea typeface="ＭＳ Ｐゴシック" pitchFamily="-65" charset="-128"/>
                <a:cs typeface="ＭＳ Ｐゴシック" pitchFamily="-65" charset="-128"/>
              </a:rPr>
              <a:t>Член 9 од Конвенцијата од Будимпешта ги</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открива една од најголемите иновации на овој договор: тој ги криминализира детските порнографски дела извршени со помош на компјутерски систем.</a:t>
            </a:r>
          </a:p>
          <a:p>
            <a:pPr algn="just">
              <a:defRPr/>
            </a:pPr>
            <a:r>
              <a:rPr lang="en-GB" altLang="en-US" dirty="0">
                <a:ea typeface="ＭＳ Ｐゴシック" panose="020B0600070205080204" pitchFamily="34" charset="-128"/>
              </a:rPr>
              <a:t> </a:t>
            </a:r>
          </a:p>
          <a:p>
            <a:pPr algn="just">
              <a:defRPr/>
            </a:pPr>
            <a:r>
              <a:rPr lang="ru-RU" sz="1200" b="0" i="0" kern="1200" dirty="0">
                <a:solidFill>
                  <a:schemeClr val="tx1"/>
                </a:solidFill>
                <a:effectLst/>
                <a:latin typeface="+mn-lt"/>
                <a:ea typeface="ＭＳ Ｐゴシック" pitchFamily="-65" charset="-128"/>
                <a:cs typeface="ＭＳ Ｐゴシック" pitchFamily="-65" charset="-128"/>
              </a:rPr>
              <a:t>Трговијата со детска порнографија имаше огромен раст со појавата на интернетот. Комуникациските и информативните мрежи нудат голем број на предности и можности за оние кои бараат ваква содржина. Освен тоа, на интернет, корисниците можат да бидат анонимни, додека имаат пристап до материјал за злоупотреба на деца преку интернет. </a:t>
            </a:r>
          </a:p>
          <a:p>
            <a:pPr algn="just">
              <a:defRPr/>
            </a:pPr>
            <a:endParaRPr lang="en-GB" altLang="en-US" dirty="0">
              <a:ea typeface="ＭＳ Ｐゴシック" panose="020B0600070205080204" pitchFamily="34" charset="-128"/>
            </a:endParaRPr>
          </a:p>
          <a:p>
            <a:pPr algn="just">
              <a:defRPr/>
            </a:pPr>
            <a:r>
              <a:rPr lang="ru-RU" sz="1200" b="0" i="0" kern="1200" dirty="0">
                <a:solidFill>
                  <a:schemeClr val="tx1"/>
                </a:solidFill>
                <a:effectLst/>
                <a:latin typeface="+mn-lt"/>
                <a:ea typeface="ＭＳ Ｐゴシック" pitchFamily="-65" charset="-128"/>
                <a:cs typeface="ＭＳ Ｐゴシック" pitchFamily="-65" charset="-128"/>
              </a:rPr>
              <a:t>Што се однесува до кривичните дела за детска порнографија, еден аспект е особено спорен: криминализацијата на т.н. „псевдо-слики“. Членовите од Конвенцијата опфаќаат не само ситуации на слики каде што се фотографира вистинско дете за време на полови дејствија, туку и лажни претстави на деца - на пример, слики од деца кои се целосно создадени од компјутери (на пример, главата на детето се става на телото на возрасно лице, кое е вклучено</a:t>
            </a:r>
            <a:r>
              <a:rPr lang="ru-RU" sz="1200" b="0" i="0" kern="1200" baseline="0" dirty="0">
                <a:solidFill>
                  <a:schemeClr val="tx1"/>
                </a:solidFill>
                <a:effectLst/>
                <a:latin typeface="+mn-lt"/>
                <a:ea typeface="ＭＳ Ｐゴシック" pitchFamily="-65" charset="-128"/>
                <a:cs typeface="ＭＳ Ｐゴシック" pitchFamily="-65" charset="-128"/>
              </a:rPr>
              <a:t> во полови дејства</a:t>
            </a:r>
            <a:r>
              <a:rPr lang="ru-RU" sz="1200" b="0" i="0" kern="1200" dirty="0">
                <a:solidFill>
                  <a:schemeClr val="tx1"/>
                </a:solidFill>
                <a:effectLst/>
                <a:latin typeface="+mn-lt"/>
                <a:ea typeface="ＭＳ Ｐゴシック" pitchFamily="-65" charset="-128"/>
                <a:cs typeface="ＭＳ Ｐゴシック" pitchFamily="-65" charset="-128"/>
              </a:rPr>
              <a:t>) или слики од возрасни, кои (убедливо) се преправаат (глумејќи или облечени како) дека се деца. </a:t>
            </a:r>
          </a:p>
          <a:p>
            <a:pPr algn="just">
              <a:defRPr/>
            </a:pPr>
            <a:endParaRPr lang="en-GB" altLang="en-US" dirty="0">
              <a:ea typeface="ＭＳ Ｐゴシック" panose="020B0600070205080204" pitchFamily="34" charset="-128"/>
            </a:endParaRPr>
          </a:p>
          <a:p>
            <a:pPr algn="just">
              <a:defRPr/>
            </a:pPr>
            <a:r>
              <a:rPr lang="ru-RU" sz="1200" b="0" i="0" kern="1200" dirty="0">
                <a:solidFill>
                  <a:schemeClr val="tx1"/>
                </a:solidFill>
                <a:effectLst/>
                <a:latin typeface="+mn-lt"/>
                <a:ea typeface="ＭＳ Ｐゴシック" pitchFamily="-65" charset="-128"/>
                <a:cs typeface="ＭＳ Ｐゴシック" pitchFamily="-65" charset="-128"/>
              </a:rPr>
              <a:t>Вториот важен аспект исто така мора да се дискутира, бидејќи е опширно третиран во текстот на Конвенцијата: казната за самото поседување материјали за детска порнографија. Член 9.1 го дефинира како повреда самото поседување на овој вид материјал во рамки на компјутерскиот систем, како и обезбедувањето на такви слики за чисто лична употреба. Овој пристап е вообичаено усвоен од други меѓународни форуми што ја проучувале темата</a:t>
            </a:r>
            <a:r>
              <a:rPr lang="en-GB" altLang="en-US" dirty="0">
                <a:ea typeface="ＭＳ Ｐゴシック" panose="020B0600070205080204" pitchFamily="34" charset="-128"/>
              </a:rPr>
              <a:t>.</a:t>
            </a:r>
          </a:p>
          <a:p>
            <a:pPr>
              <a:defRPr/>
            </a:pPr>
            <a:r>
              <a:rPr lang="en-GB" altLang="en-US" dirty="0">
                <a:ea typeface="ＭＳ Ｐゴシック" panose="020B0600070205080204" pitchFamily="34" charset="-128"/>
              </a:rPr>
              <a:t> </a:t>
            </a:r>
          </a:p>
          <a:p>
            <a:pPr>
              <a:defRPr/>
            </a:pPr>
            <a:r>
              <a:rPr lang="ru-RU" sz="1200" b="0" i="0" kern="1200" dirty="0">
                <a:solidFill>
                  <a:schemeClr val="tx1"/>
                </a:solidFill>
                <a:effectLst/>
                <a:latin typeface="+mn-lt"/>
                <a:ea typeface="ＭＳ Ｐゴシック" pitchFamily="-65" charset="-128"/>
                <a:cs typeface="ＭＳ Ｐゴシック" pitchFamily="-65" charset="-128"/>
              </a:rPr>
              <a:t>Криминализирањето на самото поседување на материјал за детска порнографија го олеснува спроведувањето на кривична истрага на оваа тема, бидејќи според оваа одредба секој што поседува ваков вид материјал може да биде гонет, а посебната намера да ги користи сликите на одреден начин (на пример, за продажба) или да учествува во нивното генерирање не треба да се докажува. Ова исто така значи дека осомничените педофили можат да бидат казнети без никаков доказ дека постапиле според нивните импулси кон некое дете. И, се разбира, на овој начин, полицијата и судовите можат да истражат и осудат осомничени добавувачи на детска порнографија (дури и со само</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поседување), со или без докази дека се одвивала вистинска трговија. </a:t>
            </a:r>
          </a:p>
          <a:p>
            <a:pPr>
              <a:defRPr/>
            </a:pPr>
            <a:r>
              <a:rPr lang="en-GB" altLang="en-US" dirty="0">
                <a:ea typeface="ＭＳ Ｐゴシック" panose="020B0600070205080204" pitchFamily="34" charset="-128"/>
              </a:rPr>
              <a:t> </a:t>
            </a:r>
          </a:p>
          <a:p>
            <a:pPr>
              <a:defRPr/>
            </a:pPr>
            <a:r>
              <a:rPr lang="ru-RU" sz="1200" b="0" i="0" kern="1200" dirty="0">
                <a:solidFill>
                  <a:schemeClr val="tx1"/>
                </a:solidFill>
                <a:effectLst/>
                <a:latin typeface="+mn-lt"/>
                <a:ea typeface="ＭＳ Ｐゴシック" pitchFamily="-65" charset="-128"/>
                <a:cs typeface="ＭＳ Ｐゴシック" pitchFamily="-65" charset="-128"/>
              </a:rPr>
              <a:t>Во овој поглед, важно е да се разгледа и правната опција од Европската Унија. Многу одамна, Европската Унија одлучи да го криминализира самото поседување на материјали за детска порнографија - од Одлуката на Советот од 29 мај 2000 година. Во поново време, Директивата 2011/92/ЕУ на Европскиот парламент и на Советот од 13 Декември 2011 година, за борба против сексуалната злоупотреба,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сексуалната експлоатација на деца и детска порнографија што ја замени Рамковната одлука на Советот 2004/68/ПВР, наведува дека земјите-членки од Европската Унија треба да го криминализираат, покрај другото незаконско однесување, стекнувањето или поседувањето на детска порнографија (член 5.2). Меѓутоа, истиот документ им дава дискреција на секоја од земјите членки да одлучат дали оваа инкриминација се однесува на случаи кога таквиот порнографски материјал креаторот на истиот го поседува само за негова или нејзина приватна употреба (сè додека не е користен порнографски материјал за да се генерира таквиот материјал и под услов дека делото не вклучува ризик од ширење на материјалот). </a:t>
            </a:r>
          </a:p>
          <a:p>
            <a:pPr>
              <a:defRPr/>
            </a:pPr>
            <a:r>
              <a:rPr lang="en-GB" altLang="en-US" dirty="0">
                <a:ea typeface="ＭＳ Ｐゴシック" panose="020B0600070205080204" pitchFamily="34" charset="-128"/>
              </a:rPr>
              <a:t> </a:t>
            </a:r>
          </a:p>
          <a:p>
            <a:pPr>
              <a:defRPr/>
            </a:pPr>
            <a:r>
              <a:rPr lang="ru-RU" sz="1200" b="0" i="0" kern="1200" dirty="0">
                <a:solidFill>
                  <a:schemeClr val="tx1"/>
                </a:solidFill>
                <a:effectLst/>
                <a:latin typeface="+mn-lt"/>
                <a:ea typeface="ＭＳ Ｐゴシック" pitchFamily="-65" charset="-128"/>
                <a:cs typeface="ＭＳ Ｐゴシック" pitchFamily="-65" charset="-128"/>
              </a:rPr>
              <a:t>Оваа опција од Европската Унија е апсолутно во согласност со член 9 од Конвенцијата од Будимпешта, со кој се криминализира генерирање, понуда или ставање на располагање, дистрибуција или пренесување, набавка (обезбедување) или самото поседување детска порнографија во компјутерски систем или медиум за складирање на компјутерски податоци. Сепак, вклучувањето на „набавка“ или „поседување“ дозволува одреден степен на резервираност кај страните на Конвенцијата. </a:t>
            </a:r>
          </a:p>
          <a:p>
            <a:pPr>
              <a:defRPr/>
            </a:pPr>
            <a:r>
              <a:rPr lang="en-GB" altLang="en-US" dirty="0">
                <a:ea typeface="ＭＳ Ｐゴシック" panose="020B0600070205080204" pitchFamily="34" charset="-128"/>
              </a:rPr>
              <a:t> </a:t>
            </a:r>
            <a:endParaRPr lang="mk-MK" altLang="en-US" dirty="0">
              <a:ea typeface="ＭＳ Ｐゴシック" panose="020B0600070205080204" pitchFamily="34" charset="-128"/>
            </a:endParaRPr>
          </a:p>
          <a:p>
            <a:pPr>
              <a:defRPr/>
            </a:pPr>
            <a:r>
              <a:rPr lang="ru-RU" sz="1200" b="0" i="0" kern="1200" dirty="0">
                <a:solidFill>
                  <a:schemeClr val="tx1"/>
                </a:solidFill>
                <a:effectLst/>
                <a:latin typeface="+mn-lt"/>
                <a:ea typeface="ＭＳ Ｐゴシック" pitchFamily="-65" charset="-128"/>
                <a:cs typeface="ＭＳ Ｐゴシック" pitchFamily="-65" charset="-128"/>
              </a:rPr>
              <a:t>Оваа опција беше зајакната со Конвенцијата за заштита на децата (CETS 201), објавена од страна на Советот на Европа и доставена за потпишување во 2007 година. Целта на овој договор е да се усогласат одредбите на кривичното право, кај страните, со цел да се заштитат децата од сексуална експлоатација. Според член 20, меѓу другото „</a:t>
            </a:r>
            <a:r>
              <a:rPr lang="ru-RU" sz="1200" b="0" i="1" kern="1200" dirty="0">
                <a:solidFill>
                  <a:schemeClr val="tx1"/>
                </a:solidFill>
                <a:effectLst/>
                <a:latin typeface="+mn-lt"/>
                <a:ea typeface="ＭＳ Ｐゴシック" pitchFamily="-65" charset="-128"/>
                <a:cs typeface="ＭＳ Ｐゴシック" pitchFamily="-65" charset="-128"/>
              </a:rPr>
              <a:t>набавка на детска порнографија за себе или за друго лице</a:t>
            </a:r>
            <a:r>
              <a:rPr lang="ru-RU" sz="1200" b="0" i="0" kern="1200" dirty="0">
                <a:solidFill>
                  <a:schemeClr val="tx1"/>
                </a:solidFill>
                <a:effectLst/>
                <a:latin typeface="+mn-lt"/>
                <a:ea typeface="ＭＳ Ｐゴシック" pitchFamily="-65" charset="-128"/>
                <a:cs typeface="ＭＳ Ｐゴシック" pitchFamily="-65" charset="-128"/>
              </a:rPr>
              <a:t>“ и „</a:t>
            </a:r>
            <a:r>
              <a:rPr lang="ru-RU" sz="1200" b="0" i="1" kern="1200" dirty="0">
                <a:solidFill>
                  <a:schemeClr val="tx1"/>
                </a:solidFill>
                <a:effectLst/>
                <a:latin typeface="+mn-lt"/>
                <a:ea typeface="ＭＳ Ｐゴシック" pitchFamily="-65" charset="-128"/>
                <a:cs typeface="ＭＳ Ｐゴシック" pitchFamily="-65" charset="-128"/>
              </a:rPr>
              <a:t>поседување детска порнографија</a:t>
            </a:r>
            <a:r>
              <a:rPr lang="ru-RU" sz="1200" b="0" i="0" kern="1200" dirty="0">
                <a:solidFill>
                  <a:schemeClr val="tx1"/>
                </a:solidFill>
                <a:effectLst/>
                <a:latin typeface="+mn-lt"/>
                <a:ea typeface="ＭＳ Ｐゴシック" pitchFamily="-65" charset="-128"/>
                <a:cs typeface="ＭＳ Ｐゴシック" pitchFamily="-65" charset="-128"/>
              </a:rPr>
              <a:t>“ треба да бидат криминализирани.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3894566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(„без право на тоа“). </a:t>
            </a:r>
          </a:p>
          <a:p>
            <a:endParaRPr lang="ru-RU" dirty="0"/>
          </a:p>
          <a:p>
            <a:r>
              <a:rPr lang="ru-RU" dirty="0"/>
              <a:t>Десната страна на слајдот дава објаснување за нагласениот елемент.</a:t>
            </a:r>
          </a:p>
          <a:p>
            <a:endParaRPr lang="en-US" altLang="sr-Latn-RS" dirty="0">
              <a:ea typeface="ＭＳ Ｐゴシック" panose="020B0600070205080204" pitchFamily="34" charset="-128"/>
            </a:endParaRPr>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За многу од кривичните дела во Конвенцијата од Будимпешта се бара да бидат сторени „без право на тоа“, или без одобрение од соодветно лице или субјект. Можно е дејството опишано во член 9 да се изврши „со право на тоа“. Постојат други одредени одбрани за дејството опишано во член 9; на пр. дека порнографскиот материјал има уметничка, медицинска, научна или друга слична вредност. </a:t>
            </a:r>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2512581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(„производство... нудење или ставање на располагање“). </a:t>
            </a:r>
          </a:p>
          <a:p>
            <a:endParaRPr lang="ru-RU" dirty="0"/>
          </a:p>
          <a:p>
            <a:r>
              <a:rPr lang="ru-RU" dirty="0"/>
              <a:t>Десната страна на слајдот дава објаснување за нагласениот елемент.</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29294222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(„дистрибуција... пренесување... набавка (обезбедување)... поседување“). </a:t>
            </a:r>
          </a:p>
          <a:p>
            <a:endParaRPr lang="ru-RU" dirty="0"/>
          </a:p>
          <a:p>
            <a:r>
              <a:rPr lang="ru-RU" dirty="0"/>
              <a:t>Десната страна на слајдот дава објаснување за нагласениот елемент.</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22064650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(„порнографски</a:t>
            </a:r>
            <a:r>
              <a:rPr lang="ru-RU" baseline="0" dirty="0"/>
              <a:t> материјал... визуелно прикажува</a:t>
            </a:r>
            <a:r>
              <a:rPr lang="ru-RU" dirty="0"/>
              <a:t>“). </a:t>
            </a:r>
          </a:p>
          <a:p>
            <a:endParaRPr lang="ru-RU" dirty="0"/>
          </a:p>
          <a:p>
            <a:r>
              <a:rPr lang="ru-RU" dirty="0"/>
              <a:t>Десната страна на слајдот дава објаснување за нагласениот елемент.</a:t>
            </a:r>
          </a:p>
          <a:p>
            <a:endParaRPr lang="en-PK" dirty="0"/>
          </a:p>
          <a:p>
            <a:r>
              <a:rPr lang="ru-RU" sz="1200" b="0" i="0" kern="1200" dirty="0">
                <a:solidFill>
                  <a:schemeClr val="tx1"/>
                </a:solidFill>
                <a:effectLst/>
                <a:latin typeface="+mn-lt"/>
                <a:ea typeface="ＭＳ Ｐゴシック" pitchFamily="-65" charset="-128"/>
                <a:cs typeface="ＭＳ Ｐゴシック" pitchFamily="-65" charset="-128"/>
              </a:rPr>
              <a:t>Овој</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слајд особено ги објаснува критериумите според кои треба да се утврди дали одреден материјал има порнографска природа. Содржината треба да се утврди според националните стандарди кои се однесуваат на непристојност, јавен морал итн. </a:t>
            </a:r>
          </a:p>
          <a:p>
            <a:endParaRPr lang="en-US" altLang="fr-FR" dirty="0"/>
          </a:p>
          <a:p>
            <a:r>
              <a:rPr lang="ru-RU" sz="1200" b="0" i="0" kern="1200" dirty="0">
                <a:solidFill>
                  <a:schemeClr val="tx1"/>
                </a:solidFill>
                <a:effectLst/>
                <a:latin typeface="+mn-lt"/>
                <a:ea typeface="ＭＳ Ｐゴシック" pitchFamily="-65" charset="-128"/>
                <a:cs typeface="ＭＳ Ｐゴシック" pitchFamily="-65" charset="-128"/>
              </a:rPr>
              <a:t>Иако јазикот на член 9 сугерира дека порнографскиот материјал мора да претставува визуелен приказ, тој исто така има за цел да вклучува податоци зачувани на компјутерски систем или медиум за складирање на компјутерски податоци што е способен за разговор во визуелна слика.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33545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Следната група слајдови ги разгледува дефинициите во Поглавје I од Конвенцијата во Будимпешта.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8552620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(„очигледни полови дејствија“). </a:t>
            </a:r>
          </a:p>
          <a:p>
            <a:endParaRPr lang="ru-RU" dirty="0"/>
          </a:p>
          <a:p>
            <a:r>
              <a:rPr lang="ru-RU" dirty="0"/>
              <a:t>Десната страна на слајдот дава објаснување за нагласениот елемент.</a:t>
            </a:r>
          </a:p>
          <a:p>
            <a:endParaRPr lang="en-PK"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Во него се наведени минималните критериуми за утврдување дали одреден материјал прикажува „очигледни полови дејствија“. Страните можат слободно да користат поширока дефиниција. Важно е да се напомене дека очигледните полови дејствија што се прикажани не мора да бидат вистинско очигледно полово дејствие; и може да биде симулирано.</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580197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(„прикажува... малолетник... лице</a:t>
            </a:r>
            <a:r>
              <a:rPr lang="ru-RU" baseline="0" dirty="0"/>
              <a:t> кое изгледа како малолетник... реални слики кои прикажуваат... малолетник</a:t>
            </a:r>
            <a:r>
              <a:rPr lang="ru-RU" dirty="0"/>
              <a:t>“). </a:t>
            </a:r>
          </a:p>
          <a:p>
            <a:endParaRPr lang="ru-RU" dirty="0"/>
          </a:p>
          <a:p>
            <a:r>
              <a:rPr lang="ru-RU" dirty="0"/>
              <a:t>Десната страна на слајдот дава објаснување за нагласениот елемент.</a:t>
            </a:r>
          </a:p>
          <a:p>
            <a:endParaRPr lang="en-PK"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Во него се наведени и објаснети предметите на приказот според член 9. Прикази на сексуална злобупотреба на вистински деца; слики што прикажуваат лице кое изгледа</a:t>
            </a:r>
            <a:r>
              <a:rPr lang="ru-RU" sz="1200" b="0" i="0" kern="1200" baseline="0" dirty="0">
                <a:solidFill>
                  <a:schemeClr val="tx1"/>
                </a:solidFill>
                <a:effectLst/>
                <a:latin typeface="+mn-lt"/>
                <a:ea typeface="ＭＳ Ｐゴシック" pitchFamily="-65" charset="-128"/>
                <a:cs typeface="ＭＳ Ｐゴシック" pitchFamily="-65" charset="-128"/>
              </a:rPr>
              <a:t> како малолетник</a:t>
            </a:r>
            <a:r>
              <a:rPr lang="ru-RU" sz="1200" b="0" i="0" kern="1200" dirty="0">
                <a:solidFill>
                  <a:schemeClr val="tx1"/>
                </a:solidFill>
                <a:effectLst/>
                <a:latin typeface="+mn-lt"/>
                <a:ea typeface="ＭＳ Ｐゴシック" pitchFamily="-65" charset="-128"/>
                <a:cs typeface="ＭＳ Ｐゴシック" pitchFamily="-65" charset="-128"/>
              </a:rPr>
              <a:t> (без оглед дали е всушност малолетно лице) како во очигледни полови дејствија; и слики, кои иако се реални, всушност не вклучуваат очигледни полови дејствија со вистинско дете.</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963848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9 од Конвенцијата во Будимпешта каде што е нагласен еден елемент („„малолетник“... под 18 годишна</a:t>
            </a:r>
            <a:r>
              <a:rPr lang="ru-RU" baseline="0" dirty="0"/>
              <a:t> возраст“</a:t>
            </a:r>
            <a:r>
              <a:rPr lang="ru-RU" dirty="0"/>
              <a:t>). </a:t>
            </a:r>
          </a:p>
          <a:p>
            <a:endParaRPr lang="ru-RU" dirty="0"/>
          </a:p>
          <a:p>
            <a:r>
              <a:rPr lang="ru-RU" dirty="0"/>
              <a:t>Десната страна на слајдот дава објаснување за нагласениот елемент.</a:t>
            </a:r>
            <a:endParaRPr lang="en-PK" dirty="0"/>
          </a:p>
          <a:p>
            <a:endParaRPr lang="mk-MK" altLang="fr-FR" dirty="0"/>
          </a:p>
          <a:p>
            <a:r>
              <a:rPr lang="ru-RU" sz="1200" b="0" i="0" kern="1200" dirty="0">
                <a:solidFill>
                  <a:schemeClr val="tx1"/>
                </a:solidFill>
                <a:effectLst/>
                <a:latin typeface="+mn-lt"/>
                <a:ea typeface="ＭＳ Ｐゴシック" pitchFamily="-65" charset="-128"/>
                <a:cs typeface="ＭＳ Ｐゴシック" pitchFamily="-65" charset="-128"/>
              </a:rPr>
              <a:t>Тој го дефинира изразот „малолетник“ како што се користи според член 9. Опфатот на оваа дефиниција е ограничен на прикажување на вистински/фиктивни деца како сексуални објекти; и не се однесува на кој било начин за утврдување на возраста на согласност за сексуални односи.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2940818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в)</a:t>
            </a:r>
            <a:r>
              <a:rPr lang="mk-MK" baseline="0" dirty="0"/>
              <a:t> Аудио клип од малолетници кои се во очигледна сексуална положба.</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Тоа е затоа што член 9 од Конвенцијата од Будимпешта во дефиницијата за детска порнографија вклучува само ВИЗУЕЛНИ прикази. Ова не вклучува аудио прикази.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16192004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 в)</a:t>
            </a:r>
            <a:r>
              <a:rPr lang="mk-MK" baseline="0" dirty="0"/>
              <a:t> Аудио клип од малолетници кои се во очигледна сексуална положба.</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Тоа е затоа што член 9 од Конвенцијата од Будимпешта во дефиницијата за детска порнографија вклучува само ВИЗУЕЛНИ прикази. Ова не вклучува аудио прикази.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16808389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Конвенцијата од Будимпешта не вклучува никакво конкретно кривично дело за повреда на авторските права. Наместо тоа, член 10 од Конвенцијата од Будимпешта само нагласува дека постојните и добро утврдени правила за авторско право според меѓународното право треба да важат за мрежната средина: она што е забрането во реалниот живот, исто така, мора да биде забрането на интернет. Повредите на авторските права преку интернет, или извршени со компјутерски систем, мора да бидат казнети како да се сторени во реалниот свет. Поради оваа причина, Конвенцијата од Будимпешта се однесува на веќе постојните меѓународни договори и договори за ова прашање (Париски договор од 24 јули 1971 година, Конвенција од Берн и договори на СОИС).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val="2526219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10 од Конвенцијата во Будимпешта каде што е нагласен еден елемент („</a:t>
            </a:r>
            <a:r>
              <a:rPr lang="ru-RU" sz="1200" b="0" dirty="0">
                <a:solidFill>
                  <a:srgbClr val="FF0000"/>
                </a:solidFill>
              </a:rPr>
              <a:t>повредата на авторско право</a:t>
            </a:r>
            <a:r>
              <a:rPr lang="ru-RU" sz="1200" b="0" dirty="0"/>
              <a:t>...</a:t>
            </a:r>
            <a:r>
              <a:rPr lang="ru-RU" sz="1200" b="0" baseline="0" dirty="0"/>
              <a:t> </a:t>
            </a:r>
            <a:r>
              <a:rPr lang="ru-RU" sz="1200" b="0" dirty="0">
                <a:solidFill>
                  <a:srgbClr val="FF0000"/>
                </a:solidFill>
              </a:rPr>
              <a:t>дефинирано според законот...</a:t>
            </a:r>
            <a:r>
              <a:rPr lang="ru-RU" sz="1200" b="0" dirty="0"/>
              <a:t> </a:t>
            </a:r>
            <a:r>
              <a:rPr lang="ru-RU" sz="1200" b="0" dirty="0">
                <a:solidFill>
                  <a:srgbClr val="FF0000"/>
                </a:solidFill>
              </a:rPr>
              <a:t>согласно обврските што ги презема според Парискиот акт од 24 јули 1971 година, со кој се ревидира Конвенцијата од Берн за заштита на литературните и уметничките дела, Договорот за аспекти на трговија поврзани со интелектуална сопственост и Договорот за авторско право на СОИС...</a:t>
            </a:r>
            <a:r>
              <a:rPr lang="ru-RU" sz="1200" b="0" dirty="0"/>
              <a:t> </a:t>
            </a:r>
            <a:r>
              <a:rPr lang="ru-RU" sz="1200" b="0" dirty="0">
                <a:solidFill>
                  <a:srgbClr val="FF0000"/>
                </a:solidFill>
              </a:rPr>
              <a:t>самоволно...</a:t>
            </a:r>
            <a:r>
              <a:rPr lang="ru-RU" sz="1200" b="0" dirty="0"/>
              <a:t> </a:t>
            </a:r>
            <a:r>
              <a:rPr lang="ru-RU" sz="1200" b="0" dirty="0">
                <a:solidFill>
                  <a:srgbClr val="FF0000"/>
                </a:solidFill>
              </a:rPr>
              <a:t>компјутерски систем</a:t>
            </a:r>
            <a:r>
              <a:rPr lang="ru-RU" sz="1200" b="0" dirty="0"/>
              <a:t>. </a:t>
            </a:r>
            <a:r>
              <a:rPr lang="ru-RU" dirty="0"/>
              <a:t>“). </a:t>
            </a:r>
          </a:p>
          <a:p>
            <a:endParaRPr lang="ru-RU" dirty="0"/>
          </a:p>
          <a:p>
            <a:r>
              <a:rPr lang="ru-RU" dirty="0"/>
              <a:t>Десната страна на слајдот дава објаснување за нагласениот елемент.</a:t>
            </a:r>
            <a:r>
              <a:rPr lang="en-US" dirty="0"/>
              <a:t> </a:t>
            </a:r>
          </a:p>
          <a:p>
            <a:endParaRPr lang="en-PK" dirty="0"/>
          </a:p>
          <a:p>
            <a:r>
              <a:rPr lang="ru-RU" sz="1200" b="0" i="0" kern="1200" dirty="0">
                <a:solidFill>
                  <a:schemeClr val="tx1"/>
                </a:solidFill>
                <a:effectLst/>
                <a:latin typeface="+mn-lt"/>
                <a:ea typeface="ＭＳ Ｐゴシック" pitchFamily="-65" charset="-128"/>
                <a:cs typeface="ＭＳ Ｐゴシック" pitchFamily="-65" charset="-128"/>
              </a:rPr>
              <a:t>Член 10 се протега на повреда на авторските права (и сродни права); но не и морални права. Конвенцијата од Будимпешта наложува само страната да ги прошири своите постојни обврски според различни меѓународни инструменти во врска со повреди сторени со компјутерски систем. Ако на пример, страната нема такви обврски, таа не треба да го спроведе член 10 од Конвенцијата од Будимпешта. Слично на тоа, ако кај страната постои одредена резервираност кон постојните меѓународни инструменти поврзани со авторските права, таа може да има иста резервираност во однос на спроведувањето на член 10.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val="43646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10 од Конвенцијата во Будимпешта каде што е нагласен еден елемент („комерцијален обем“). </a:t>
            </a:r>
          </a:p>
          <a:p>
            <a:endParaRPr lang="ru-RU" dirty="0"/>
          </a:p>
          <a:p>
            <a:r>
              <a:rPr lang="ru-RU" dirty="0"/>
              <a:t>Десната страна на слајдот дава објаснување за нагласениот елемент.</a:t>
            </a:r>
          </a:p>
          <a:p>
            <a:endParaRPr lang="en-US" altLang="fr-F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Член 10 се однесува на повреда на авторските права за комерцијална продажба, која има за цел да биде во согласност со постојната меѓународна рамка според Договорот </a:t>
            </a:r>
            <a:r>
              <a:rPr lang="en-US" sz="1200" b="0" i="0" kern="1200" dirty="0">
                <a:solidFill>
                  <a:schemeClr val="tx1"/>
                </a:solidFill>
                <a:effectLst/>
                <a:latin typeface="+mn-lt"/>
                <a:ea typeface="ＭＳ Ｐゴシック" pitchFamily="-65" charset="-128"/>
                <a:cs typeface="ＭＳ Ｐゴシック" pitchFamily="-65" charset="-128"/>
              </a:rPr>
              <a:t>TRIPS</a:t>
            </a:r>
            <a:r>
              <a:rPr lang="ru-RU" sz="1200" b="0" i="0" kern="1200" dirty="0">
                <a:solidFill>
                  <a:schemeClr val="tx1"/>
                </a:solidFill>
                <a:effectLst/>
                <a:latin typeface="+mn-lt"/>
                <a:ea typeface="ＭＳ Ｐゴシック" pitchFamily="-65" charset="-128"/>
                <a:cs typeface="ＭＳ Ｐゴシック" pitchFamily="-65" charset="-128"/>
              </a:rPr>
              <a:t>. Страните може да се обидат </a:t>
            </a:r>
            <a:r>
              <a:rPr lang="mk-MK" sz="1200" b="0" i="0" kern="1200" dirty="0">
                <a:solidFill>
                  <a:schemeClr val="tx1"/>
                </a:solidFill>
                <a:effectLst/>
                <a:latin typeface="+mn-lt"/>
                <a:ea typeface="ＭＳ Ｐゴシック" pitchFamily="-65" charset="-128"/>
                <a:cs typeface="ＭＳ Ｐゴシック" pitchFamily="-65" charset="-128"/>
              </a:rPr>
              <a:t>д</a:t>
            </a:r>
            <a:r>
              <a:rPr lang="ru-RU" sz="1200" b="0" i="0" kern="1200" dirty="0">
                <a:solidFill>
                  <a:schemeClr val="tx1"/>
                </a:solidFill>
                <a:effectLst/>
                <a:latin typeface="+mn-lt"/>
                <a:ea typeface="ＭＳ Ｐゴシック" pitchFamily="-65" charset="-128"/>
                <a:cs typeface="ＭＳ Ｐゴシック" pitchFamily="-65" charset="-128"/>
              </a:rPr>
              <a:t>а го прошират ова на сите форми на повреда, дури и кога не се од комерцијален обем.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41332513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10 од Конвенцијата во Будимпешта каде што е нагласен еден елемент („повредата на сродните</a:t>
            </a:r>
            <a:r>
              <a:rPr lang="ru-RU" baseline="0" dirty="0"/>
              <a:t> права... Меѓународната конвенција за заштита на изведувачите, производителите на фонограми и радиодифузните организации (Конвенцијата од Рим), Договорот за аспекти на правата на интелектуална сопственост поврзани со трговијата... своеволно... комерцијален обем... со помош на компјутерски систем</a:t>
            </a:r>
            <a:r>
              <a:rPr lang="ru-RU" dirty="0"/>
              <a:t>“). </a:t>
            </a:r>
          </a:p>
          <a:p>
            <a:endParaRPr lang="ru-RU" dirty="0"/>
          </a:p>
          <a:p>
            <a:r>
              <a:rPr lang="ru-RU" dirty="0"/>
              <a:t>Десната страна на слајдот дава објаснување за нагласениот елемент.</a:t>
            </a:r>
          </a:p>
          <a:p>
            <a:endParaRPr lang="en-PK" dirty="0"/>
          </a:p>
          <a:p>
            <a:r>
              <a:rPr lang="ru-RU" sz="1200" b="0" i="0" kern="1200" dirty="0">
                <a:solidFill>
                  <a:schemeClr val="tx1"/>
                </a:solidFill>
                <a:effectLst/>
                <a:latin typeface="+mn-lt"/>
                <a:ea typeface="ＭＳ Ｐゴシック" pitchFamily="-65" charset="-128"/>
                <a:cs typeface="ＭＳ Ｐゴシック" pitchFamily="-65" charset="-128"/>
              </a:rPr>
              <a:t>Ова е идентично со претходниот слајд, иако наместо да ги покрива „авторските права“, ги опфаќа „сродните права“. Сродните права, исто така наречени „соседни права“, се однесуваат на права на креативно дело што не е поврзано со реалниот автор на делото, како што се на пример правата на изведувачите.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4918424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10 од Конвенцијата во Будимпешта каде што е нагласен еден елемент („ограничени околности... други ефективни правни лекови... резервација да не отстапува од меѓународните</a:t>
            </a:r>
            <a:r>
              <a:rPr lang="ru-RU" baseline="0" dirty="0"/>
              <a:t> обврски</a:t>
            </a:r>
            <a:r>
              <a:rPr lang="ru-RU" dirty="0"/>
              <a:t>“). </a:t>
            </a:r>
          </a:p>
          <a:p>
            <a:endParaRPr lang="ru-RU" dirty="0"/>
          </a:p>
          <a:p>
            <a:r>
              <a:rPr lang="ru-RU" dirty="0"/>
              <a:t>Десната страна на слајдот дава објаснување за нагласениот елемент.</a:t>
            </a:r>
          </a:p>
          <a:p>
            <a:endParaRPr lang="en-PK" dirty="0"/>
          </a:p>
          <a:p>
            <a:r>
              <a:rPr lang="ru-RU" sz="1200" b="0" i="0" kern="1200" dirty="0">
                <a:solidFill>
                  <a:schemeClr val="tx1"/>
                </a:solidFill>
                <a:effectLst/>
                <a:latin typeface="+mn-lt"/>
                <a:ea typeface="ＭＳ Ｐゴシック" pitchFamily="-65" charset="-128"/>
                <a:cs typeface="ＭＳ Ｐゴシック" pitchFamily="-65" charset="-128"/>
              </a:rPr>
              <a:t>Појаснува дека постои широко изземање од наметнување кривична одговорност кога има други ефективни правни лекови, како што се граѓански или административни мерки.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24888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покажува текстот на член 1.а од Конвенцијата од Будимпешта, што е дефиниција за „компјутерски систем“.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дефиницијата.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Компјутерски систем според Конвенцијата од Будимпешта е уред кој се состои од хардвер и софтвер изработен за автоматска обработка на дигитални податоци. Може да вклучува влезни, излезни и капацитети за складирање. Може да биде самостоен или да биде поврзан во мрежа со други слични уреди.</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Компјутерскиот систем обично се состои од различни уреди, кои треба да се разликуваат, како што е процесор или централна единица за обработка и периферни уреди. „Периферен уред“ е уред кој извршува одредени специфични функции во интеракција со единицата за обработка, како што се печатач, видео-екран, читач/снимач на CD или друг уред за складирање. </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Компјутерските системи можат да бидат поврзани со мрежата како крајни точки или како средства за помош во комуникација на мрежата. Она што е од суштинско значење е податоците да се разменуваат преку мрежа</a:t>
            </a:r>
            <a:r>
              <a:rPr lang="en-US" sz="1200" kern="1200" dirty="0">
                <a:solidFill>
                  <a:schemeClr val="tx1"/>
                </a:solidFill>
                <a:latin typeface="+mn-lt"/>
                <a:ea typeface="MS PGothic" pitchFamily="34" charset="-128"/>
                <a:cs typeface="ＭＳ Ｐゴシック" charset="0"/>
              </a:rPr>
              <a:t>.</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Обучувачот може да сподели дополнителен ресурс на упатството бр. 1:</a:t>
            </a:r>
          </a:p>
          <a:p>
            <a:pPr eaLnBrk="1" hangingPunct="1"/>
            <a:r>
              <a:rPr lang="en-US" sz="1200" kern="1200" dirty="0">
                <a:solidFill>
                  <a:schemeClr val="tx1"/>
                </a:solidFill>
                <a:latin typeface="+mn-lt"/>
                <a:ea typeface="MS PGothic" pitchFamily="34" charset="-128"/>
                <a:cs typeface="ＭＳ Ｐゴシック" charset="0"/>
              </a:rPr>
              <a:t>http://rm.coe.int/CoERMPublicCommonSearchServices/DisplayDCTMContent?documentId=09000016802e79e6</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6619175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11 од Конвенцијата во Будимпешта каде што е нагласен еден елемент („намерно, помагањето во</a:t>
            </a:r>
            <a:r>
              <a:rPr lang="ru-RU" baseline="0" dirty="0"/>
              <a:t> извршување... со намера да се изврши такво дело</a:t>
            </a:r>
            <a:r>
              <a:rPr lang="ru-RU" dirty="0"/>
              <a:t>“). </a:t>
            </a:r>
          </a:p>
          <a:p>
            <a:endParaRPr lang="ru-RU" dirty="0"/>
          </a:p>
          <a:p>
            <a:r>
              <a:rPr lang="ru-RU" dirty="0"/>
              <a:t>Десната страна на слајдот дава објаснување за нагласениот елемент.</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Ова се обидува да го криминализира намерното помагање или поттикнување на какво било дело утврдено во согласност со Конвенцијата од Будимпешта (член 2-10). Сторителот мора да има намера да се изврши такво дело за да се примени оваа одредба. Ова е важно барање, бидејќи нема да ги вклучи давателите на услуги, кои можат да помогнат во изврушување на кривичното</a:t>
            </a:r>
            <a:r>
              <a:rPr lang="ru-RU" sz="1200" b="0" i="0" kern="1200" baseline="0" dirty="0">
                <a:solidFill>
                  <a:schemeClr val="tx1"/>
                </a:solidFill>
                <a:effectLst/>
                <a:latin typeface="+mn-lt"/>
                <a:ea typeface="ＭＳ Ｐゴシック" pitchFamily="-65" charset="-128"/>
                <a:cs typeface="ＭＳ Ｐゴシック" pitchFamily="-65" charset="-128"/>
              </a:rPr>
              <a:t> дело</a:t>
            </a:r>
            <a:r>
              <a:rPr lang="ru-RU" sz="1200" b="0" i="0" kern="1200" dirty="0">
                <a:solidFill>
                  <a:schemeClr val="tx1"/>
                </a:solidFill>
                <a:effectLst/>
                <a:latin typeface="+mn-lt"/>
                <a:ea typeface="ＭＳ Ｐゴシック" pitchFamily="-65" charset="-128"/>
                <a:cs typeface="ＭＳ Ｐゴシック" pitchFamily="-65" charset="-128"/>
              </a:rPr>
              <a:t> така што ги обезбедуваат потребните услови за тоа, но немаат криминална намера.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37749616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11 од Конвенцијата во Будимпешта каде што е нагласен еден елемент („обид за извршување на кое било од кривичните дела... членовите</a:t>
            </a:r>
            <a:r>
              <a:rPr lang="ru-RU" baseline="0" dirty="0"/>
              <a:t> 3 до 5, 7, 8 и 9.1.а и в... може да го задржи правото да не го применува, целосно или делумно, став 2</a:t>
            </a:r>
            <a:r>
              <a:rPr lang="ru-RU" dirty="0"/>
              <a:t>“). </a:t>
            </a:r>
          </a:p>
          <a:p>
            <a:endParaRPr lang="ru-RU" dirty="0"/>
          </a:p>
          <a:p>
            <a:r>
              <a:rPr lang="ru-RU" dirty="0"/>
              <a:t>Десната страна на слајдот дава објаснување за нагласениот елемент.</a:t>
            </a:r>
            <a:r>
              <a:rPr lang="en-US" dirty="0"/>
              <a:t> </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Нагласениот дел криминализира обиди за одредени дела според Конвенцијата од Будимпешта. На пример, обид за илегален пристап, злоупотреба на уреди и одредени аспекти на детска порнографија, не би биле криминализирани затоа што е тешко да се утврдат обиди за кривични дела. Конвенцијата од Будимпешта бара обидите да бидат намерни за да повлечат кривична одговорност.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4259883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12 од Конвенцијата во Будимпешта каде што е нагласен еден елемент („правните лица можат да бидат одговорни... сторено за нивна корист од кое било физичко лице... водечка позиција... моќ на застапување... овластувањ</a:t>
            </a:r>
            <a:r>
              <a:rPr lang="ru-RU" baseline="0" dirty="0"/>
              <a:t>е за донесување одлуки... овластување за вршење контрола</a:t>
            </a:r>
            <a:r>
              <a:rPr lang="ru-RU" dirty="0"/>
              <a:t>“). </a:t>
            </a:r>
          </a:p>
          <a:p>
            <a:endParaRPr lang="ru-RU" dirty="0"/>
          </a:p>
          <a:p>
            <a:r>
              <a:rPr lang="ru-RU" dirty="0"/>
              <a:t>Десната страна на слајдот дава објаснување за нагласениот елемент.</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И двете перспективи на Европската Унија и на Советот на Европа вклучуваат, најмалку, каков било вид (кривична или не) одговорност на компаниите и другите правни лица со кривични дела на нивните претставници, кои дејствуваат како нивни застапници и во нивен интерес. Покрај тоа, Конвенцијата наведува дека одговорноста на правните лица се јавува и во случај на недостаток на надзор или контрола на законскиот застапник на компанијата или друго правно лице над некој под нејзин надзор. Во однос на предусловите за повлекување одговорност кај компаниите, Конвенцијата од Будимпешта ги бара четирите услови наведени на слајдот. Ова е за да се осигури дека правните лица не се непотребно казнети за дејство сторено од физички лица кои постапувале самостојно</a:t>
            </a:r>
            <a:r>
              <a:rPr lang="en-GB" altLang="en-US" dirty="0"/>
              <a:t>.</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22253384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12 од Конвенцијата во Будимпешта каде што е нагласен еден елемент („недостатокот</a:t>
            </a:r>
            <a:r>
              <a:rPr lang="ru-RU" baseline="0" dirty="0"/>
              <a:t> на надзор или контрола од физичко лице наведено во став 1... овозможило извршувањето... во корист на тоа право лице од физичко лице кое дејствува под овластување на правното лице</a:t>
            </a:r>
            <a:r>
              <a:rPr lang="ru-RU" dirty="0"/>
              <a:t>“). </a:t>
            </a:r>
          </a:p>
          <a:p>
            <a:endParaRPr lang="ru-RU" dirty="0"/>
          </a:p>
          <a:p>
            <a:r>
              <a:rPr lang="ru-RU" dirty="0"/>
              <a:t>Десната страна на слајдот дава објаснување за нагласениот елемент.</a:t>
            </a:r>
          </a:p>
          <a:p>
            <a:endParaRPr lang="en-US" dirty="0"/>
          </a:p>
          <a:p>
            <a:r>
              <a:rPr lang="ru-RU" sz="1200" b="0" i="0" kern="1200" dirty="0">
                <a:solidFill>
                  <a:schemeClr val="tx1"/>
                </a:solidFill>
                <a:effectLst/>
                <a:latin typeface="+mn-lt"/>
                <a:ea typeface="ＭＳ Ｐゴシック" pitchFamily="-65" charset="-128"/>
                <a:cs typeface="ＭＳ Ｐゴシック" pitchFamily="-65" charset="-128"/>
              </a:rPr>
              <a:t>Овој елемент сугерира дека покрај четирите услови наведени на претходниот слајд, правно лице може да сноси одговорност доколку извршувањето на делото е овозможено поради недостаток на надзор, но ова бара кривичното дело да биде сторено во корист на правното лице од физичко лице кое постапува под овластување на правното лице.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864353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За да се примени корпоративна одговорност според член 12 од Конвенцијата од Будимпешта, кривичното дело мора да биде сторено во корист на компанијата. Во овој случај, само извршниот директор во свое лично име има корист од извршувањето на кривичното дело.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7571625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За да се примени корпоративна одговорност според член 12 од Конвенцијата од Будимпешта, кривичното дело мора да биде сторено во корист на компанијата. Во овој случај, само извршниот директор во свое лично име има корист од извршувањето на кривичното дело.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4214732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Следната</a:t>
            </a:r>
            <a:r>
              <a:rPr lang="ru-RU" sz="1200" b="0" i="0" kern="1200" baseline="0" dirty="0">
                <a:solidFill>
                  <a:schemeClr val="tx1"/>
                </a:solidFill>
                <a:effectLst/>
                <a:latin typeface="+mn-lt"/>
                <a:ea typeface="ＭＳ Ｐゴシック" pitchFamily="-65" charset="-128"/>
                <a:cs typeface="ＭＳ Ｐゴシック" pitchFamily="-65" charset="-128"/>
              </a:rPr>
              <a:t> група</a:t>
            </a:r>
            <a:r>
              <a:rPr lang="ru-RU" sz="1200" b="0" i="0" kern="1200" dirty="0">
                <a:solidFill>
                  <a:schemeClr val="tx1"/>
                </a:solidFill>
                <a:effectLst/>
                <a:latin typeface="+mn-lt"/>
                <a:ea typeface="ＭＳ Ｐゴシック" pitchFamily="-65" charset="-128"/>
                <a:cs typeface="ＭＳ Ｐゴシック" pitchFamily="-65" charset="-128"/>
              </a:rPr>
              <a:t> слајдови ги разгледува одредбите за процесно право според Поглавје II, Оддел 2 од Конвенцијата од Будимпешта.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3209171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Левата страна од слајдот го прикажува текстот на член 14 од Конвенцијата во Будимпешта каде што е нагласен еден елемент („утврдување на овластувањата</a:t>
            </a:r>
            <a:r>
              <a:rPr lang="ru-RU" baseline="0" dirty="0"/>
              <a:t> и постапки... посебни истражни дејствија или постапки</a:t>
            </a:r>
            <a:r>
              <a:rPr lang="ru-RU" dirty="0"/>
              <a:t>“). </a:t>
            </a:r>
          </a:p>
          <a:p>
            <a:endParaRPr lang="ru-RU" dirty="0"/>
          </a:p>
          <a:p>
            <a:r>
              <a:rPr lang="ru-RU" dirty="0"/>
              <a:t>Десната страна на слајдот дава објаснување за нагласениот елемент.</a:t>
            </a:r>
          </a:p>
          <a:p>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Целта на овој елемент е да се разјасни дека процесните овластувања наведени во Поглавје II, Оддел 2 од Конвенцијата од Будимпешта можат да се користат само во врска со посебни кривични истраги или постапки. Одредбите на Конвенцијата од Будимпешта не налагаат законодавни мерки за други цели, како што е собирање на општи информации.</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1167812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ru-RU" dirty="0"/>
              <a:t>Левата страна од слајдот го прикажува текстот на член </a:t>
            </a:r>
            <a:r>
              <a:rPr lang="en-US" dirty="0"/>
              <a:t>14</a:t>
            </a:r>
            <a:r>
              <a:rPr lang="ru-RU" dirty="0"/>
              <a:t> од Конвенцијата во Будимпешта каде што е нагласен еден елемент („кривичните дела</a:t>
            </a:r>
            <a:r>
              <a:rPr lang="ru-RU" baseline="0" dirty="0"/>
              <a:t> утврдени во согласност со... други дела прекршоци... комјутерски систем... докази... електронска форма... Кривично дело</a:t>
            </a:r>
            <a:r>
              <a:rPr lang="ru-RU" dirty="0"/>
              <a:t>“). </a:t>
            </a:r>
          </a:p>
          <a:p>
            <a:endParaRPr lang="ru-RU" dirty="0"/>
          </a:p>
          <a:p>
            <a:r>
              <a:rPr lang="ru-RU" dirty="0"/>
              <a:t>Десната страна на слајдот дава објаснување за нагласениот елемент.</a:t>
            </a:r>
          </a:p>
          <a:p>
            <a:endParaRPr lang="en-US" altLang="sr-Latn-RS" dirty="0">
              <a:ea typeface="ＭＳ Ｐゴシック" panose="020B0600070205080204" pitchFamily="34" charset="-128"/>
            </a:endParaRPr>
          </a:p>
          <a:p>
            <a:pPr eaLnBrk="1" hangingPunct="1">
              <a:spcBef>
                <a:spcPct val="0"/>
              </a:spcBef>
            </a:pPr>
            <a:r>
              <a:rPr lang="ru-RU" sz="1200" b="0" i="0" kern="1200" dirty="0">
                <a:solidFill>
                  <a:schemeClr val="tx1"/>
                </a:solidFill>
                <a:effectLst/>
                <a:latin typeface="+mn-lt"/>
                <a:ea typeface="ＭＳ Ｐゴシック" pitchFamily="-65" charset="-128"/>
                <a:cs typeface="ＭＳ Ｐゴシック" pitchFamily="-65" charset="-128"/>
              </a:rPr>
              <a:t>Оваа одредба опишува еден од клучните аспекти што ја прават Конвенцијата од Будимпешта толку вреден документ. Според член 14, Конвенцијата од Будимпешта ќе биде применлива, очигледно, кога делото што се истражува е едно од делата наведени во Конвенцијата од Будимпешта. Сепак, тоа исто така вклучува две екстремно далекусежни и вредни проширувања</a:t>
            </a:r>
            <a:r>
              <a:rPr lang="en-GB" dirty="0"/>
              <a:t>: </a:t>
            </a:r>
          </a:p>
          <a:p>
            <a:pPr marL="171450" indent="-171450" eaLnBrk="1" hangingPunct="1">
              <a:spcBef>
                <a:spcPct val="0"/>
              </a:spcBef>
              <a:buFontTx/>
              <a:buChar char="-"/>
            </a:pPr>
            <a:r>
              <a:rPr lang="mk-MK" dirty="0"/>
              <a:t>прво, процесните правила можат</a:t>
            </a:r>
            <a:r>
              <a:rPr lang="mk-MK" baseline="0" dirty="0"/>
              <a:t> да се користат во истрагата за кое било кривично дело, доколку е сторено со помош на компјутерски систем</a:t>
            </a:r>
            <a:r>
              <a:rPr lang="en-GB" dirty="0"/>
              <a:t>; </a:t>
            </a:r>
          </a:p>
          <a:p>
            <a:pPr marL="171450" indent="-171450" eaLnBrk="1" hangingPunct="1">
              <a:spcBef>
                <a:spcPct val="0"/>
              </a:spcBef>
              <a:buFontTx/>
              <a:buChar char="-"/>
            </a:pPr>
            <a:r>
              <a:rPr lang="ru-RU" sz="1200" b="0" i="0" kern="1200" dirty="0">
                <a:solidFill>
                  <a:schemeClr val="tx1"/>
                </a:solidFill>
                <a:effectLst/>
                <a:latin typeface="+mn-lt"/>
                <a:ea typeface="ＭＳ Ｐゴシック" pitchFamily="-65" charset="-128"/>
                <a:cs typeface="ＭＳ Ｐゴシック" pitchFamily="-65" charset="-128"/>
              </a:rPr>
              <a:t>второ, правилата може да бидат применливи и за собирање докази во каква било истрага доколку доказите, во случајот, се чуваат во каков било вид дигитален запис: ова значи дека секое кривично дело потенцијално спаѓа во рамки на процесните правила на Конвенцијата од Будимпешта </a:t>
            </a:r>
            <a:r>
              <a:rPr lang="en-GB" dirty="0"/>
              <a:t>.</a:t>
            </a:r>
          </a:p>
          <a:p>
            <a:pPr marL="171450" indent="-171450" eaLnBrk="1" hangingPunct="1">
              <a:spcBef>
                <a:spcPct val="0"/>
              </a:spcBef>
              <a:buFontTx/>
              <a:buChar char="-"/>
            </a:pPr>
            <a:endParaRPr lang="en-GB" dirty="0"/>
          </a:p>
          <a:p>
            <a:pPr marL="0" indent="0" eaLnBrk="1" hangingPunct="1">
              <a:spcBef>
                <a:spcPct val="0"/>
              </a:spcBef>
              <a:buFontTx/>
              <a:buNone/>
            </a:pPr>
            <a:r>
              <a:rPr lang="ru-RU" sz="1200" b="0" i="0" kern="1200" dirty="0">
                <a:solidFill>
                  <a:schemeClr val="tx1"/>
                </a:solidFill>
                <a:effectLst/>
                <a:latin typeface="+mn-lt"/>
                <a:ea typeface="ＭＳ Ｐゴシック" pitchFamily="-65" charset="-128"/>
                <a:cs typeface="ＭＳ Ｐゴシック" pitchFamily="-65" charset="-128"/>
              </a:rPr>
              <a:t>Обучувачот треба да нагласи дека Конвенцијата од Будимпешта не е само конвенција за сајбер-криминал, туку конвенција за сајбер-криминал и за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ЕЛЕКТРОНСКИ ДОКАЗИ. </a:t>
            </a: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ea typeface="ＭＳ Ｐゴシック" panose="020B0600070205080204" pitchFamily="34" charset="-128"/>
            </a:endParaRP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18430816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Одредбите од</a:t>
            </a:r>
            <a:r>
              <a:rPr lang="mk-MK" baseline="0" dirty="0"/>
              <a:t> процесно право може да се користат и во врска со собирање на електронски докази за какво било кривично дело.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241897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kern="1200" dirty="0">
                <a:solidFill>
                  <a:schemeClr val="tx1"/>
                </a:solidFill>
                <a:effectLst/>
                <a:latin typeface="+mn-lt"/>
                <a:ea typeface="ＭＳ Ｐゴシック" pitchFamily="-65" charset="-128"/>
                <a:cs typeface="ＭＳ Ｐゴシック" pitchFamily="-65" charset="-128"/>
              </a:rPr>
              <a:t>Левата страна на слајдот го покажува текстот на член 1.б од Конвенцијата од Будимпешта, што е дефиниција за „компјутерски податоци“. </a:t>
            </a:r>
          </a:p>
          <a:p>
            <a:endParaRPr lang="ru-RU" sz="1200" b="0" i="0" kern="1200" dirty="0">
              <a:solidFill>
                <a:schemeClr val="tx1"/>
              </a:solidFill>
              <a:effectLst/>
              <a:latin typeface="+mn-lt"/>
              <a:ea typeface="ＭＳ Ｐゴシック" pitchFamily="-65" charset="-128"/>
              <a:cs typeface="ＭＳ Ｐゴシック" pitchFamily="-65" charset="-128"/>
            </a:endParaRPr>
          </a:p>
          <a:p>
            <a:r>
              <a:rPr lang="ru-RU" sz="1200" b="0" i="0" kern="1200" dirty="0">
                <a:solidFill>
                  <a:schemeClr val="tx1"/>
                </a:solidFill>
                <a:effectLst/>
                <a:latin typeface="+mn-lt"/>
                <a:ea typeface="ＭＳ Ｐゴシック" pitchFamily="-65" charset="-128"/>
                <a:cs typeface="ＭＳ Ｐゴシック" pitchFamily="-65" charset="-128"/>
              </a:rPr>
              <a:t>Десната страна на слајдот дава објаснување за дефиницијата. </a:t>
            </a:r>
          </a:p>
          <a:p>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Дефиницијата за компјутерски податоци се базира на ISO-дефиницијата за податоци. Оваа дефиниција ги содржи поимите „подобни за обработка“. Ова значи дека податоците се ставаат во таква форма што може директно да се обработуваат од компјутерскиот систем. Со цел да се разјасни дека податоците во оваа Конвенција од Будимпешта треба да бидат сфатени како податоци во електронска или друга директно обработлива форма, се воведува поимот „компјутерски податоци“. </a:t>
            </a:r>
          </a:p>
          <a:p>
            <a:pPr eaLnBrk="1" hangingPunct="1"/>
            <a:endParaRPr lang="en-US" altLang="sr-Latn-RS" dirty="0"/>
          </a:p>
          <a:p>
            <a:pPr eaLnBrk="1" hangingPunct="1"/>
            <a:r>
              <a:rPr lang="ru-RU" sz="1200" b="0" i="0" kern="1200" dirty="0">
                <a:solidFill>
                  <a:schemeClr val="tx1"/>
                </a:solidFill>
                <a:effectLst/>
                <a:latin typeface="+mn-lt"/>
                <a:ea typeface="ＭＳ Ｐゴシック" pitchFamily="-65" charset="-128"/>
                <a:cs typeface="ＭＳ Ｐゴシック" pitchFamily="-65" charset="-128"/>
              </a:rPr>
              <a:t>Компјутерските податоци, како што се дефинирани, може да бидат цел на едно од кривичните дела дефинирани во Конвенцијата од Будимпешта (во Поглавје 2, Оддел 1), како и предмет на примена на една од истражните мерки дефинирани со оваа Конвенција од Будимпешта (во Поглавје 2, Оддел 2).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6333516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Точниот одговор е</a:t>
            </a:r>
            <a:r>
              <a:rPr lang="en-US" dirty="0"/>
              <a:t>: </a:t>
            </a:r>
            <a:r>
              <a:rPr lang="mk-MK" b="1" dirty="0"/>
              <a:t>Неточно</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Одредбите од</a:t>
            </a:r>
            <a:r>
              <a:rPr lang="mk-MK" baseline="0" dirty="0"/>
              <a:t> процесно право може да се користат и во врска со собирање на електронски докази за какво било кривично дело.</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24474148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ru-RU" dirty="0"/>
              <a:t>Левата страна од слајдот го прикажува текстот на член 15 од Конвенцијата во Будимпешта каде што е нагласен еден елемент („заштитни мерки предвидени со сопственото домашно право... соодветна заштита на човековите права и слободи...применливи меѓународни инструменти за човекови права“).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just" rtl="0">
              <a:spcBef>
                <a:spcPts val="0"/>
              </a:spcBef>
              <a:spcAft>
                <a:spcPts val="0"/>
              </a:spcAft>
              <a:buNone/>
            </a:pPr>
            <a:r>
              <a:rPr lang="ru-RU" sz="1200" b="0" i="0" dirty="0">
                <a:solidFill>
                  <a:schemeClr val="dk1"/>
                </a:solidFill>
                <a:latin typeface="Calibri"/>
                <a:ea typeface="Calibri"/>
                <a:cs typeface="Calibri"/>
                <a:sym typeface="Calibri"/>
              </a:rPr>
              <a:t>Заштитата на човековите права е повторлив процес кој мора да се обезбеди земајќи ги предвид сите прецизни околности. Од оваа причина, утврдувањето на соодветните заштитни мерки треба да се изврши во секој чекор од примената на процесното правило: </a:t>
            </a:r>
            <a:r>
              <a:rPr lang="ru-RU" sz="1200" b="0" i="1" dirty="0">
                <a:solidFill>
                  <a:schemeClr val="dk1"/>
                </a:solidFill>
                <a:latin typeface="Calibri"/>
                <a:ea typeface="Calibri"/>
                <a:cs typeface="Calibri"/>
                <a:sym typeface="Calibri"/>
              </a:rPr>
              <a:t>неговото воспоставување </a:t>
            </a:r>
            <a:r>
              <a:rPr lang="ru-RU" sz="1200" b="0" i="0" dirty="0">
                <a:solidFill>
                  <a:schemeClr val="dk1"/>
                </a:solidFill>
                <a:latin typeface="Calibri"/>
                <a:ea typeface="Calibri"/>
                <a:cs typeface="Calibri"/>
                <a:sym typeface="Calibri"/>
              </a:rPr>
              <a:t>(т.е. неговото вклучување во домашното право), </a:t>
            </a:r>
            <a:r>
              <a:rPr lang="ru-RU" sz="1200" b="0" i="1" dirty="0">
                <a:solidFill>
                  <a:schemeClr val="dk1"/>
                </a:solidFill>
                <a:latin typeface="Calibri"/>
                <a:ea typeface="Calibri"/>
                <a:cs typeface="Calibri"/>
                <a:sym typeface="Calibri"/>
              </a:rPr>
              <a:t>неговото спроведување (т.е. внатрешната организација со цел да се овозможи одржување на овластувањето или постапката) и потоа да се примени (т.е. конкретна примена во даден конкретен случај). </a:t>
            </a:r>
            <a:r>
              <a:rPr lang="ru-RU" sz="1200" b="0" i="0" dirty="0">
                <a:solidFill>
                  <a:schemeClr val="dk1"/>
                </a:solidFill>
                <a:latin typeface="Calibri"/>
                <a:ea typeface="Calibri"/>
                <a:cs typeface="Calibri"/>
                <a:sym typeface="Calibri"/>
              </a:rPr>
              <a:t>Предвидувањата се згора на тоа, особено важна акција што овозможува зачувување на човековите права „по правило“ - каде што тоа е соодветно - што значи во основа дека, доколку е утврдено заштитната мерка да се вклучи во дадена постапка за време на дефинирањето на оваа постапка, оваа заштитна мерка ќе биде тотално компатибилна со примената на таа постапка, што ќе овозможи да се заштедат напори при примена на заштитната мерка и да се обезбеди правилна примена на заштитната мерка во корист на заштитата на основните права. </a:t>
            </a:r>
            <a:endParaRPr lang="ru-RU" dirty="0"/>
          </a:p>
          <a:p>
            <a:pPr marL="0" lvl="0" indent="0" algn="just" rtl="0">
              <a:spcBef>
                <a:spcPts val="0"/>
              </a:spcBef>
              <a:spcAft>
                <a:spcPts val="0"/>
              </a:spcAft>
              <a:buNone/>
            </a:pPr>
            <a:r>
              <a:rPr lang="ru-RU" i="0" dirty="0"/>
              <a:t>	</a:t>
            </a:r>
            <a:endParaRPr lang="ru-RU" dirty="0"/>
          </a:p>
          <a:p>
            <a:pPr marL="0" lvl="0" indent="0" algn="just" rtl="0">
              <a:spcBef>
                <a:spcPts val="0"/>
              </a:spcBef>
              <a:spcAft>
                <a:spcPts val="0"/>
              </a:spcAft>
              <a:buNone/>
            </a:pPr>
            <a:r>
              <a:rPr lang="ru-RU" sz="1200" b="0" i="0" dirty="0">
                <a:solidFill>
                  <a:schemeClr val="dk1"/>
                </a:solidFill>
                <a:latin typeface="Calibri"/>
                <a:ea typeface="Calibri"/>
                <a:cs typeface="Calibri"/>
                <a:sym typeface="Calibri"/>
              </a:rPr>
              <a:t>Другиот аспект на нагласениот елемент е принципот на правна основа. Заштитните мерки мора да бидат предвидени со домашното законодавство, што овозможува и нивна ефективност и јавно познавање (благодарение на што граѓанинот е во состојба да ги знае своите права и обврски). Сепак, поимот „домашно право“ се толкува во неговата материјална смисла и се однесува на законодавни акти, но исто така и на уставни правила и други правни извори како што е постојната судска пракса (извор: Објаснувачки извештај за Конвенцијата за сајбер-криминал, што одговара на позицијата на Европскиот суд за човекови права на Советот на Европа - ЕСЧП). </a:t>
            </a:r>
            <a:endParaRPr lang="ru-RU" i="0"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32241626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ru-RU" dirty="0"/>
              <a:t>Левата страна од слајдот го прикажува текстот на член 15 од Конвенцијата во Будимпешта каде што е нагласен еден елемент („начелото на пропорционалност“).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Според Конвенцијата од Будимпешта, заштитните мерки мора да го обезбедат барем начелото на пропорционалност. Начелото на пропорционалност е уште еден важно начело, чие значење може да варира во зависност од правните системи. Начелото на пропорционалност бара да постои разумен сооднос помеѓу одредена цел што треба да се постигне и средствата што се користат за постигнување на таа цел. </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Во земјите обврзани со ЕСЧП, начелото на пропорционалност гарантира дека ниту едно друго помалку интрузивно овластување или постапка не може да овозможи соодветно да се постигне целта на ова овластување или постапка, земајќи ги предвид и природата и околностите на делото, како и природата и легитимноста на засегнатите основни права. </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Во рамките на ЕСЧП, се подразбира дека ова начело вклучува или е придружено со друго начело, како што е начелото на „неопходност“ на овластувањето или постапката. Тоа се однесува на</a:t>
            </a:r>
            <a:r>
              <a:rPr lang="ru-RU" dirty="0"/>
              <a:t>:</a:t>
            </a:r>
          </a:p>
          <a:p>
            <a:pPr marL="171450" marR="0" lvl="0" indent="-171450" algn="l" rtl="0">
              <a:lnSpc>
                <a:spcPct val="100000"/>
              </a:lnSpc>
              <a:spcBef>
                <a:spcPts val="0"/>
              </a:spcBef>
              <a:spcAft>
                <a:spcPts val="0"/>
              </a:spcAft>
              <a:buClr>
                <a:schemeClr val="dk1"/>
              </a:buClr>
              <a:buSzPts val="1200"/>
              <a:buFont typeface="Arial"/>
              <a:buChar char="•"/>
            </a:pPr>
            <a:r>
              <a:rPr lang="ru-RU" dirty="0"/>
              <a:t>дали постои итна социјална потреба за одредено ограничување на основните права? </a:t>
            </a:r>
          </a:p>
          <a:p>
            <a:pPr marL="171450" marR="0" lvl="0" indent="-171450" algn="l" rtl="0">
              <a:lnSpc>
                <a:spcPct val="100000"/>
              </a:lnSpc>
              <a:spcBef>
                <a:spcPts val="0"/>
              </a:spcBef>
              <a:spcAft>
                <a:spcPts val="0"/>
              </a:spcAft>
              <a:buClr>
                <a:schemeClr val="dk1"/>
              </a:buClr>
              <a:buSzPts val="1200"/>
              <a:buFont typeface="Arial"/>
              <a:buChar char="•"/>
            </a:pPr>
            <a:r>
              <a:rPr lang="ru-RU" dirty="0"/>
              <a:t>доколку е така, дали конкретното ограничување одговора на оваа потреба? </a:t>
            </a:r>
          </a:p>
          <a:p>
            <a:pPr marL="171450" marR="0" lvl="0" indent="-171450" algn="l" rtl="0">
              <a:lnSpc>
                <a:spcPct val="100000"/>
              </a:lnSpc>
              <a:spcBef>
                <a:spcPts val="0"/>
              </a:spcBef>
              <a:spcAft>
                <a:spcPts val="0"/>
              </a:spcAft>
              <a:buClr>
                <a:schemeClr val="dk1"/>
              </a:buClr>
              <a:buSzPts val="1200"/>
              <a:buFont typeface="Arial"/>
              <a:buChar char="•"/>
            </a:pPr>
            <a:r>
              <a:rPr lang="ru-RU" dirty="0"/>
              <a:t>доколку е така, дали е тоа сразмерен одговор на таа потреба? </a:t>
            </a:r>
          </a:p>
          <a:p>
            <a:pPr marL="0" marR="0" lvl="0" indent="0" algn="l" rtl="0">
              <a:lnSpc>
                <a:spcPct val="100000"/>
              </a:lnSpc>
              <a:spcBef>
                <a:spcPts val="0"/>
              </a:spcBef>
              <a:spcAft>
                <a:spcPts val="0"/>
              </a:spcAft>
              <a:buClr>
                <a:schemeClr val="dk1"/>
              </a:buClr>
              <a:buSzPts val="1200"/>
              <a:buFont typeface="Arial"/>
              <a:buNone/>
            </a:pPr>
            <a:endParaRPr lang="ru-RU" i="1" dirty="0"/>
          </a:p>
          <a:p>
            <a:pPr marL="0" marR="0" lvl="0" indent="0" algn="l" rtl="0">
              <a:lnSpc>
                <a:spcPct val="100000"/>
              </a:lnSpc>
              <a:spcBef>
                <a:spcPts val="0"/>
              </a:spcBef>
              <a:spcAft>
                <a:spcPts val="0"/>
              </a:spcAft>
              <a:buClr>
                <a:schemeClr val="dk1"/>
              </a:buClr>
              <a:buSzPts val="1200"/>
              <a:buFont typeface="Arial"/>
              <a:buNone/>
            </a:pPr>
            <a:r>
              <a:rPr lang="ru-RU" sz="1200" b="0" i="1" dirty="0">
                <a:solidFill>
                  <a:schemeClr val="dk1"/>
                </a:solidFill>
                <a:latin typeface="Calibri"/>
                <a:ea typeface="Calibri"/>
                <a:cs typeface="Calibri"/>
                <a:sym typeface="Calibri"/>
              </a:rPr>
              <a:t>На пример, експлицитното ограничување веќе споменато во член 21 дека примената на мерките за следење треба да се спроведат во однос на низа сериозни повреди, утврдени со домашното законодавство, е експлицитен пример за примена на начелото на пропорционалност (види Објаснувачки извештај за Конвенцијата од Будимпешта). </a:t>
            </a:r>
            <a:endParaRPr lang="ru-RU" i="1"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735146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15 од Конвенцијата во Будимпешта каде што е нагласен еден елемент („со оглед на природата на постапката или засегнатото овластување“).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Конвенцијата од Будимпешта не ги ограничува видовите услови и заштитни мерки што можат да бидат применливи. Овој член предвидува само список на заштитни мерки кои мора да се спроведат како минимум, каде што тоа е соодветно, со оглед на природата на постапката или овластувањето за кое станува збор (во зависност од повеќе или помалку интрузивна природа на овластувањето или постапката). </a:t>
            </a:r>
            <a:endParaRPr lang="ru-RU" dirty="0"/>
          </a:p>
          <a:p>
            <a:pPr marL="0" lvl="0" indent="0" algn="l" rtl="0">
              <a:spcBef>
                <a:spcPts val="0"/>
              </a:spcBef>
              <a:spcAft>
                <a:spcPts val="0"/>
              </a:spcAft>
              <a:buNone/>
            </a:pPr>
            <a:endParaRPr lang="ru-RU" b="0"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Слајдот покажува превртена пирамида која го демонстрира обемот на услови и заштитни мерки потребни за секоја процесно овластување во зависност од нивото на интрузивност на овластувањето. Обучувачот може да спомене дека секоја од надлежностите ќе се разгледа последователно.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8387185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None/>
            </a:pPr>
            <a:r>
              <a:rPr lang="ru-RU" dirty="0"/>
              <a:t>Левата страна од слајдот го прикажува текстот на член 15 од Конвенцијата во Будимпешта каде што е нагласен еден елемент („опфаќаат судски... независен надзор, основи... ограничувањето... опфатот... времетраењето“).</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Како што е обележано во овој елемент, потенцијалните заштитни мерки вклучуваат:</a:t>
            </a:r>
          </a:p>
          <a:p>
            <a:pPr marL="171450" lvl="0" indent="-171450" algn="l" rtl="0">
              <a:spcBef>
                <a:spcPts val="0"/>
              </a:spcBef>
              <a:spcAft>
                <a:spcPts val="0"/>
              </a:spcAft>
              <a:buClr>
                <a:schemeClr val="dk1"/>
              </a:buClr>
              <a:buSzPts val="1200"/>
              <a:buFont typeface="Arial"/>
              <a:buChar char="•"/>
            </a:pPr>
            <a:r>
              <a:rPr lang="ru-RU" dirty="0"/>
              <a:t>судски или друг независен надзор, </a:t>
            </a:r>
          </a:p>
          <a:p>
            <a:pPr marL="171450" lvl="0" indent="-171450" algn="l" rtl="0">
              <a:spcBef>
                <a:spcPts val="0"/>
              </a:spcBef>
              <a:spcAft>
                <a:spcPts val="0"/>
              </a:spcAft>
              <a:buClr>
                <a:schemeClr val="dk1"/>
              </a:buClr>
              <a:buSzPts val="1200"/>
              <a:buFont typeface="Arial"/>
              <a:buChar char="•"/>
            </a:pPr>
            <a:r>
              <a:rPr lang="ru-RU" dirty="0"/>
              <a:t>основа за ограничување на примената, </a:t>
            </a:r>
          </a:p>
          <a:p>
            <a:pPr marL="171450" lvl="0" indent="-171450" algn="l" rtl="0">
              <a:spcBef>
                <a:spcPts val="0"/>
              </a:spcBef>
              <a:spcAft>
                <a:spcPts val="0"/>
              </a:spcAft>
              <a:buClr>
                <a:schemeClr val="dk1"/>
              </a:buClr>
              <a:buSzPts val="1200"/>
              <a:buFont typeface="Arial"/>
              <a:buChar char="•"/>
            </a:pPr>
            <a:r>
              <a:rPr lang="ru-RU" dirty="0"/>
              <a:t>и ограничување на обемот и времетраењето на таквото овластување или постапката. </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Независниот надзор и обемот и ограничувањето на времето се традиционални заштитни мерки кои обезбедуваат пропорционалност на интрузивните мерки, со наметнување ограничувања на овие мерки и со овозможување на независна проверка на почитувањето на овие ограничувања и на другите принципи кои обезбедуваат заштита на правата. </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Спецификацијата на основите што ја оправдуваат интрузивната мерка е уште еден принцип што традиционално ја обезбедува и неопходноста и пропорционалноста на оваа мерка (оваа спецификација овозможува да се провери дали мерката што ги ограничува слободите е ефективно потребна и дали оваа мерка е пропорционална со конкрентната цел што треба да се постигне). </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Идејата дека заштитните мерки мора да бидат спроведат до тој степен што се „</a:t>
            </a:r>
            <a:r>
              <a:rPr lang="ru-RU" sz="1200" b="0" i="1" dirty="0">
                <a:solidFill>
                  <a:schemeClr val="dk1"/>
                </a:solidFill>
                <a:latin typeface="Calibri"/>
                <a:ea typeface="Calibri"/>
                <a:cs typeface="Calibri"/>
                <a:sym typeface="Calibri"/>
              </a:rPr>
              <a:t>соодветни во поглед на природата на постапката или надлежното овластување</a:t>
            </a:r>
            <a:r>
              <a:rPr lang="ru-RU" sz="1200" b="0" i="0" dirty="0">
                <a:solidFill>
                  <a:schemeClr val="dk1"/>
                </a:solidFill>
                <a:latin typeface="Calibri"/>
                <a:ea typeface="Calibri"/>
                <a:cs typeface="Calibri"/>
                <a:sym typeface="Calibri"/>
              </a:rPr>
              <a:t>“ треба да биде подетално опишана. Оваа индикација по третпат потсетува на важноста да се земат предвид околностите при утврдувањето соодветни заштитни мерки. На пример, како што е повторено во Објаснувачкиот извештај за Конвенцијата за сајбер-криминал, „</a:t>
            </a:r>
            <a:r>
              <a:rPr lang="ru-RU" sz="1200" b="0" i="1" dirty="0">
                <a:solidFill>
                  <a:schemeClr val="dk1"/>
                </a:solidFill>
                <a:latin typeface="Calibri"/>
                <a:ea typeface="Calibri"/>
                <a:cs typeface="Calibri"/>
                <a:sym typeface="Calibri"/>
              </a:rPr>
              <a:t>Страните треба јасно да ги применуваат условите и заштитните мерки какви што се</a:t>
            </a:r>
            <a:r>
              <a:rPr lang="ru-RU" sz="1200" b="0" i="0" dirty="0">
                <a:solidFill>
                  <a:schemeClr val="dk1"/>
                </a:solidFill>
                <a:latin typeface="Calibri"/>
                <a:ea typeface="Calibri"/>
                <a:cs typeface="Calibri"/>
                <a:sym typeface="Calibri"/>
              </a:rPr>
              <a:t>“ оние споменати во §2 споменати во овој слајд „</a:t>
            </a:r>
            <a:r>
              <a:rPr lang="ru-RU" sz="1200" b="0" i="1" dirty="0">
                <a:solidFill>
                  <a:schemeClr val="dk1"/>
                </a:solidFill>
                <a:latin typeface="Calibri"/>
                <a:ea typeface="Calibri"/>
                <a:cs typeface="Calibri"/>
                <a:sym typeface="Calibri"/>
              </a:rPr>
              <a:t>во врска со следењето, со оглед на неговата интрузивност</a:t>
            </a:r>
            <a:r>
              <a:rPr lang="ru-RU" sz="1200" b="0" i="0" dirty="0">
                <a:solidFill>
                  <a:schemeClr val="dk1"/>
                </a:solidFill>
                <a:latin typeface="Calibri"/>
                <a:ea typeface="Calibri"/>
                <a:cs typeface="Calibri"/>
                <a:sym typeface="Calibri"/>
              </a:rPr>
              <a:t>“, но нема да важат подеднакво и за зачувување на податоците. Посебни околности, исто така, може да бараат заштитни мерки кои не се наведени во член 15. Според Објаснувачкиот извештај, овие други заштитни мерки „</a:t>
            </a:r>
            <a:r>
              <a:rPr lang="ru-RU" sz="1200" b="0" i="1" dirty="0">
                <a:solidFill>
                  <a:schemeClr val="dk1"/>
                </a:solidFill>
                <a:latin typeface="Calibri"/>
                <a:ea typeface="Calibri"/>
                <a:cs typeface="Calibri"/>
                <a:sym typeface="Calibri"/>
              </a:rPr>
              <a:t>што треба да се дефинираат според домашното законодавство го вклучуваат правото против само-инкриминација и правните привилегии, како и специфичностите на поединците или местата што се предмет на примена на мерката</a:t>
            </a:r>
            <a:r>
              <a:rPr lang="ru-RU" sz="1200" b="0" i="0" dirty="0">
                <a:solidFill>
                  <a:schemeClr val="dk1"/>
                </a:solidFill>
                <a:latin typeface="Calibri"/>
                <a:ea typeface="Calibri"/>
                <a:cs typeface="Calibri"/>
                <a:sym typeface="Calibri"/>
              </a:rPr>
              <a:t>“ (на пример, треба да се зајакне заштитата на новинарите, судиите и адвокатските канцеларии и нивната кореспонденцијата). </a:t>
            </a:r>
            <a:endParaRPr lang="ru-RU" dirty="0"/>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Конечно, став 3 од член 15 предизвикува неопходност да се разгледа влијанието на овластувањата и постапките врз правата, одговорностите и легитимните интереси на трети страни, до степен до кој тоа е во согласност со јавниот интерес, особено при темелно спроведување на правдата. Ова барање е втор аспект на начелото на пропорционалност, кое беше споменато при дефинирањето на ова начело во претходниот слајд. </a:t>
            </a: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Начелото на пропорционалност е за да се осигури дека ниту едно друго помалку интрузивно овластување или постапка не може да овозможи соодветно постигнување на целта на ова овластување или постапка, земајќи ги предвид и природата и околностите на делото, како и природата и легитимноста на засегнатите основни права. Ставот 3 од членот 15 се однесува на последниот дел од оваа реченица, со тоа што се обезбедува дека спроведените заштитни мерки го земаат предвид влијанието врз основните права, одговорности и легитимните интереси на трети страни.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2001780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0" indent="0" algn="l" rtl="0">
              <a:spcBef>
                <a:spcPts val="0"/>
              </a:spcBef>
              <a:spcAft>
                <a:spcPts val="0"/>
              </a:spcAft>
              <a:buNone/>
            </a:pPr>
            <a:r>
              <a:rPr lang="ru-RU" dirty="0"/>
              <a:t>Левата страна од слајдот го прикажува текстот на член 15 од Конвенцијата во Будимпешта каде што е нагласен еден елемент („јавниот интерес, темелното спроведување на правдата... правата, одговорностите и легитимните интереси на трети лица“).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 </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Овој елемент ја ограничува потребата да се намалат влијанијата на овластувањето или постапката во ситуација кога ова намалување е „во согласност со јавниот интерес, особено при темелно спроведување на правдата“. Ова значи дека влијанието на овластувањата или постапките прво мора да се процени во однос на темелното спроведување на правдата и другите јавни интереси (на пр. јавната безбедност и јавното здравје и други интереси, вклучително и интересите на жртвите и почитувањето на приватниот живот). Доколку ограничувањето на влијанието на овластувањето или постапката врз другите права и интереси е компатибилно со заштитата на овие јавни интереси, тогаш треба да се спроведат други заштитни мерки со цел да се заштитат овие други интереси, како што е „минимизирање на нарушувањето на потрошувачките услуги, заштита од одговорност од обелоденување или олеснување на обелоденувањето според ова поглавје или заштита на сопственичките интереси“ (види [1] Објаснувачки извештај за Конвенцијата за сајбер-криминал, § 148).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a:p>
            <a:pPr marL="0" marR="0" lvl="0" indent="0" algn="l" rtl="0">
              <a:lnSpc>
                <a:spcPct val="100000"/>
              </a:lnSpc>
              <a:spcBef>
                <a:spcPts val="0"/>
              </a:spcBef>
              <a:spcAft>
                <a:spcPts val="0"/>
              </a:spcAft>
              <a:buClr>
                <a:schemeClr val="dk1"/>
              </a:buClr>
              <a:buSzPts val="1200"/>
              <a:buFont typeface="Calibri"/>
              <a:buNone/>
            </a:pPr>
            <a:r>
              <a:rPr lang="ru-RU" b="1" i="1" u="sng" dirty="0"/>
              <a:t>Користена литература:</a:t>
            </a:r>
          </a:p>
          <a:p>
            <a:pPr marL="0" marR="0" lvl="0" indent="0" algn="l" rtl="0">
              <a:lnSpc>
                <a:spcPct val="100000"/>
              </a:lnSpc>
              <a:spcBef>
                <a:spcPts val="0"/>
              </a:spcBef>
              <a:spcAft>
                <a:spcPts val="0"/>
              </a:spcAft>
              <a:buClr>
                <a:schemeClr val="dk1"/>
              </a:buClr>
              <a:buSzPts val="1200"/>
              <a:buFont typeface="Calibri"/>
              <a:buNone/>
            </a:pPr>
            <a:r>
              <a:rPr lang="ru-RU" sz="1200" baseline="30000" dirty="0"/>
              <a:t>[1] </a:t>
            </a:r>
            <a:r>
              <a:rPr lang="ru-RU" sz="1200" b="0" i="0" dirty="0">
                <a:solidFill>
                  <a:schemeClr val="dk1"/>
                </a:solidFill>
                <a:latin typeface="Calibri"/>
                <a:ea typeface="Calibri"/>
                <a:cs typeface="Calibri"/>
                <a:sym typeface="Calibri"/>
              </a:rPr>
              <a:t>Објаснувачки извештај за Конвенцијата за сајбер-криминал, §148. </a:t>
            </a:r>
            <a:endParaRPr lang="ru-RU" dirty="0"/>
          </a:p>
          <a:p>
            <a:pPr marL="0" lvl="0" indent="0" algn="l" rtl="0">
              <a:spcBef>
                <a:spcPts val="0"/>
              </a:spcBef>
              <a:spcAft>
                <a:spcPts val="0"/>
              </a:spcAft>
              <a:buNone/>
            </a:pP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40027363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None/>
            </a:pPr>
            <a:r>
              <a:rPr lang="ru-RU" sz="1200" b="0" i="0" dirty="0">
                <a:solidFill>
                  <a:schemeClr val="dk1"/>
                </a:solidFill>
                <a:latin typeface="Calibri"/>
                <a:ea typeface="Calibri"/>
                <a:cs typeface="Calibri"/>
                <a:sym typeface="Calibri"/>
              </a:rPr>
              <a:t>Членовите 16 и 17 го опишуваат експедитивното зачувување на компјутерските податоци и експедитивното зачувување и откривање на компјутерските податоци. Двете одредби се многу иновативни и исклучително значајни. </a:t>
            </a: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Традиционалните докази ќе останат на местото на настанот и тоа подолг временски период, но дигиталните податоци - електронските докази - се многу несигурни и може да исчезнат многу брзо: откако ќе се изгубат или уништат, тешко ќе се повратат. </a:t>
            </a:r>
            <a:br>
              <a:rPr lang="ru-RU" sz="1200" b="0" i="0" dirty="0">
                <a:solidFill>
                  <a:schemeClr val="dk1"/>
                </a:solidFill>
                <a:latin typeface="Calibri"/>
                <a:ea typeface="Calibri"/>
                <a:cs typeface="Calibri"/>
                <a:sym typeface="Calibri"/>
              </a:rPr>
            </a:br>
            <a:endParaRPr lang="ru-RU" i="1"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Податочниот сообраќај, на пример, е многу корисен за да се идентификува сторителот на кривично дело. Но, овој вид на информации не е систематски достапен. Затоа, да се обезбеди нивно зачувување подразбира постоење на правен инструмент што им овозможува на агенциите за спроведување на законот да наредат зачувување на ваквите непостојани информации и да им ги соопштат на другите служби. </a:t>
            </a:r>
            <a:endParaRPr lang="ru-RU" dirty="0"/>
          </a:p>
          <a:p>
            <a:pPr marL="0" lvl="0" indent="0" algn="l" rtl="0">
              <a:spcBef>
                <a:spcPts val="0"/>
              </a:spcBef>
              <a:spcAft>
                <a:spcPts val="0"/>
              </a:spcAft>
              <a:buNone/>
            </a:pPr>
            <a:endParaRPr lang="ru-RU" i="1" dirty="0"/>
          </a:p>
          <a:p>
            <a:pPr marL="0" lvl="0" indent="0" algn="l" rtl="0">
              <a:spcBef>
                <a:spcPts val="0"/>
              </a:spcBef>
              <a:spcAft>
                <a:spcPts val="0"/>
              </a:spcAft>
              <a:buNone/>
            </a:pPr>
            <a:r>
              <a:rPr lang="ru-RU" sz="1200" b="0" i="1" dirty="0">
                <a:solidFill>
                  <a:schemeClr val="dk1"/>
                </a:solidFill>
                <a:latin typeface="Calibri"/>
                <a:ea typeface="Calibri"/>
                <a:cs typeface="Calibri"/>
                <a:sym typeface="Calibri"/>
              </a:rPr>
              <a:t>Некои земји го имаат спроведено законодавството за задржување на податоците. Надвор од Европа, повеќето земји сè уште немаат спроведено такво законодавство. Во рамки на Европската Унија, некои национални законодавства за задржување на податоците се прогласени спротивни на локалниот устав заради недостаток на соодветни заштитни мерки (на пр. во Германија и во Словенија), а самата директива за задржување на податоците на ЕУ е прогласена за непропорционална од Судот на правдата (поради преголемиот обем и недостатокот на заштитни мерки) и затоа е во спротивност со Повелбата на ЕУ за основните права и Европската конвенција за човекови права (Пресуда на Судот, 8 април 2014 година, споени предмети C-293/12 и С-594/12, случај „Дигитални права Ирска ДООЕЛ“. Оваа ситуација дава прв преглед на важноста на член 15 од Конвенцијата во Будимпешта за условите и заштитните мерки, што ќе биде разгледано во Дел II. </a:t>
            </a:r>
            <a:br>
              <a:rPr lang="ru-RU" sz="1200" b="0" i="0" dirty="0">
                <a:solidFill>
                  <a:schemeClr val="dk1"/>
                </a:solidFill>
                <a:latin typeface="Calibri"/>
                <a:ea typeface="Calibri"/>
                <a:cs typeface="Calibri"/>
                <a:sym typeface="Calibri"/>
              </a:rPr>
            </a:b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Конвенцијата од Будимпешта нема одредба за задржување на податоци. Членовите 16 и 17 се однесуваат на посебни податоци потребни за одредена истрага или постапка. Не важат за собирање и задржување на податочен сообраќај во реално време или пристап до содржински податоци во реално време. Овие членови го организираат „експедитивното зачувување“ како непосредна привремена мерка за чување докази и да се добие на време додека се добијат судските налози за одземање или откривање на податоците. Член 16 се однесува на податочниот сообраќај и содржинските податоци. Член 17 се однесува поконкретно на податочниот сообраќај.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r>
              <a:rPr lang="ru-RU" dirty="0"/>
              <a:t>Забелешки: </a:t>
            </a:r>
          </a:p>
          <a:p>
            <a:pPr marL="171450" marR="0" lvl="0" indent="-171450" algn="l" rtl="0">
              <a:lnSpc>
                <a:spcPct val="100000"/>
              </a:lnSpc>
              <a:spcBef>
                <a:spcPts val="0"/>
              </a:spcBef>
              <a:spcAft>
                <a:spcPts val="0"/>
              </a:spcAft>
              <a:buClr>
                <a:schemeClr val="dk1"/>
              </a:buClr>
              <a:buSzPts val="1200"/>
              <a:buFont typeface="Calibri"/>
              <a:buChar char="-"/>
            </a:pPr>
            <a:r>
              <a:rPr lang="ru-RU" sz="1200" b="0" i="0" dirty="0">
                <a:solidFill>
                  <a:schemeClr val="dk1"/>
                </a:solidFill>
                <a:latin typeface="Calibri"/>
                <a:ea typeface="Calibri"/>
                <a:cs typeface="Calibri"/>
                <a:sym typeface="Calibri"/>
              </a:rPr>
              <a:t>разликата помеѓу податочниот сообраќај и содржинските податоците е оправдана со фактот дека содржинските податоци се почувствителни</a:t>
            </a:r>
            <a:r>
              <a:rPr lang="ru-RU" dirty="0"/>
              <a:t>;</a:t>
            </a:r>
          </a:p>
          <a:p>
            <a:pPr marL="171450" marR="0" lvl="0" indent="-171450" algn="l" rtl="0">
              <a:lnSpc>
                <a:spcPct val="100000"/>
              </a:lnSpc>
              <a:spcBef>
                <a:spcPts val="0"/>
              </a:spcBef>
              <a:spcAft>
                <a:spcPts val="0"/>
              </a:spcAft>
              <a:buClr>
                <a:schemeClr val="dk1"/>
              </a:buClr>
              <a:buSzPts val="1200"/>
              <a:buFont typeface="Calibri"/>
              <a:buChar char="-"/>
            </a:pPr>
            <a:r>
              <a:rPr lang="ru-RU" dirty="0"/>
              <a:t>страните на Конвенцијата можат да одат подалеку од минималните нивоа опишани овде.</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17232702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(„наредат или на сличен начин да добијат“).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 </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Особено, овој слајд ги наведува можните медиуми преку кои може да се изврши експедитивно зачувување на складираните компјутерски податоци. Конвенцијата од Будимпешта е флексибилна и им овозможува на страните да наведат во своето домашно законодавство средства преку кои ќе се спроведе овластувањето за експедитивно зачувување на зачуваните компјутерски податоци.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24632249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(„експедитивно зачувување“).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Експедитивното зачувување е едно од клучните процесни овластувања во работите поврзани со електронските докази. Со оглед на нестабилноста на компјутерските податоци и леснотијата со која тие можат да бидат избришани, модифицирани или изменети и со оглед на фактот дека многу даватели на услуги и лица не чуваат компјутерски податоци за подолг временски период, потребно е да постои процесно овластување за да се обезбеди експедитивно зачувување. Користењето на ова овластување штити од бришење, менување, модифицирање или на друг начин промена на состојбата или квалитетот на компјутерските податоци. </a:t>
            </a:r>
            <a:endParaRPr lang="ru-RU" dirty="0"/>
          </a:p>
          <a:p>
            <a:pPr marL="0" lvl="0" indent="0" algn="l" rtl="0">
              <a:spcBef>
                <a:spcPts val="0"/>
              </a:spcBef>
              <a:spcAft>
                <a:spcPts val="0"/>
              </a:spcAft>
              <a:buNone/>
            </a:pPr>
            <a:br>
              <a:rPr lang="ru-RU" sz="1200" b="0" i="0" dirty="0">
                <a:solidFill>
                  <a:schemeClr val="dk1"/>
                </a:solidFill>
                <a:latin typeface="Calibri"/>
                <a:ea typeface="Calibri"/>
                <a:cs typeface="Calibri"/>
                <a:sym typeface="Calibri"/>
              </a:rPr>
            </a:b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24796421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ru-RU" dirty="0"/>
              <a:t>Левата страна од слајдот го прикажува текстот на член 16 од Конвенцијата во Будимпешта каде што е нагласен еден елемент („наведените компјутерски податоци, вклучувајќи податочен сообраќај“). </a:t>
            </a:r>
          </a:p>
          <a:p>
            <a:pPr marL="0" lvl="0" indent="0" algn="l" rtl="0">
              <a:spcBef>
                <a:spcPts val="0"/>
              </a:spcBef>
              <a:spcAft>
                <a:spcPts val="0"/>
              </a:spcAft>
              <a:buNone/>
            </a:pPr>
            <a:endParaRPr lang="ru-RU" dirty="0"/>
          </a:p>
          <a:p>
            <a:pPr marL="0" lvl="0" indent="0" algn="l" rtl="0">
              <a:spcBef>
                <a:spcPts val="0"/>
              </a:spcBef>
              <a:spcAft>
                <a:spcPts val="0"/>
              </a:spcAft>
              <a:buNone/>
            </a:pPr>
            <a:r>
              <a:rPr lang="ru-RU" dirty="0"/>
              <a:t>Десната страна на слајдот дава објаснување за нагласениот елемент.</a:t>
            </a:r>
          </a:p>
          <a:p>
            <a:pPr marL="0" lvl="0" indent="0" algn="l" rtl="0">
              <a:spcBef>
                <a:spcPts val="0"/>
              </a:spcBef>
              <a:spcAft>
                <a:spcPts val="0"/>
              </a:spcAft>
              <a:buNone/>
            </a:pPr>
            <a:endParaRPr lang="ru-RU" dirty="0"/>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Овластувањето за издавање налог или на сличен начин обезбедување експедитивно зачувување на податоците не е еквивалентно на концептот на задржување на податоците и затоа е потребно на надлежниот орган што издава налог за или на сличен начин обезбедува експедитивно зачувување на компјутерските податоци, да му биде дозволено да го стори истото во однос на само специфицирани податоци, и генерално не наметнува обврска за лицата да чуваат неодредени или неселективни количини на податоци. </a:t>
            </a:r>
            <a:endParaRPr lang="ru-RU"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5248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jpeg"/></Relationships>
</file>

<file path=ppt/slides/_rels/slide15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png"/><Relationship Id="rId7" Type="http://schemas.openxmlformats.org/officeDocument/2006/relationships/diagramColors" Target="../diagrams/colors19.xml"/><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3.jpe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3.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6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4.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7.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8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78.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jpeg"/></Relationships>
</file>

<file path=ppt/slides/_rels/slide9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939540"/>
          </a:xfrm>
          <a:prstGeom prst="rect">
            <a:avLst/>
          </a:prstGeom>
          <a:ln>
            <a:noFill/>
          </a:ln>
        </p:spPr>
        <p:txBody>
          <a:bodyPr wrap="square">
            <a:spAutoFit/>
          </a:bodyPr>
          <a:lstStyle/>
          <a:p>
            <a:pPr algn="ctr"/>
            <a:r>
              <a:rPr lang="mk-MK" sz="3600" b="1" i="1" dirty="0">
                <a:solidFill>
                  <a:schemeClr val="tx2"/>
                </a:solidFill>
              </a:rPr>
              <a:t>Специјализиран судски курс за 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1.3</a:t>
            </a:r>
          </a:p>
          <a:p>
            <a:pPr marL="0" indent="0" algn="ctr">
              <a:buFont typeface="Arial" charset="0"/>
              <a:buNone/>
              <a:defRPr/>
            </a:pPr>
            <a:r>
              <a:rPr lang="mk-MK" sz="3200" b="1" dirty="0">
                <a:solidFill>
                  <a:schemeClr val="tx2"/>
                </a:solidFill>
              </a:rPr>
              <a:t>Преглед на правната основа на меѓународната соработка во врска со </a:t>
            </a:r>
            <a:r>
              <a:rPr lang="mk-MK" sz="3200" b="1" dirty="0" err="1">
                <a:solidFill>
                  <a:schemeClr val="tx2"/>
                </a:solidFill>
              </a:rPr>
              <a:t>сајбер</a:t>
            </a:r>
            <a:r>
              <a:rPr lang="mk-MK" sz="3200" b="1" dirty="0">
                <a:solidFill>
                  <a:schemeClr val="tx2"/>
                </a:solidFill>
              </a:rPr>
              <a:t>-криминал и електронски докази</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Компјутерски податоци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258713" y="1308412"/>
            <a:ext cx="4518735" cy="5170646"/>
          </a:xfrm>
          <a:prstGeom prst="rect">
            <a:avLst/>
          </a:prstGeom>
        </p:spPr>
        <p:txBody>
          <a:bodyPr wrap="square">
            <a:spAutoFit/>
          </a:bodyPr>
          <a:lstStyle/>
          <a:p>
            <a:pPr marL="342900" indent="-342900" algn="just">
              <a:buFont typeface="Wingdings" pitchFamily="2" charset="2"/>
              <a:buChar char="Ø"/>
            </a:pPr>
            <a:r>
              <a:rPr lang="mk-MK" sz="2200" dirty="0"/>
              <a:t>Компјутерски податоци се сите податоци што се во форма што може директно да се обработува од компјутерски системи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Компјутерските системи што можат автоматски да се обработуваат може да бидат цел на кривичните дела дефинирани во Конвенцијата од Будимпешта или предмет на примена на истражните мерки дефинирани со Конвенцијата од Будимпешта.</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368198"/>
            <a:ext cx="3986074" cy="3816429"/>
          </a:xfrm>
          <a:prstGeom prst="rect">
            <a:avLst/>
          </a:prstGeom>
        </p:spPr>
        <p:txBody>
          <a:bodyPr wrap="square">
            <a:spAutoFit/>
          </a:bodyPr>
          <a:lstStyle/>
          <a:p>
            <a:pPr marL="342900" indent="-342900" algn="just">
              <a:buFont typeface="Wingdings" pitchFamily="2" charset="2"/>
              <a:buChar char="Ø"/>
            </a:pPr>
            <a:r>
              <a:rPr lang="mk-MK" sz="2200" b="1" dirty="0"/>
              <a:t>„компјутерски податоци“ </a:t>
            </a:r>
            <a:r>
              <a:rPr lang="mk-MK" sz="2200" dirty="0"/>
              <a:t>е какво било </a:t>
            </a:r>
            <a:r>
              <a:rPr lang="ru-RU" sz="2200" dirty="0"/>
              <a:t>презентирање на факти, информации или концепти во облик подобен за обработување преку компјутерски систем, вклучувајќи и програма подобна компјутерскиот систем да го стави во функција</a:t>
            </a:r>
            <a:r>
              <a:rPr lang="en-US" sz="2200" dirty="0"/>
              <a:t>;</a:t>
            </a:r>
          </a:p>
        </p:txBody>
      </p:sp>
    </p:spTree>
    <p:extLst>
      <p:ext uri="{BB962C8B-B14F-4D97-AF65-F5344CB8AC3E}">
        <p14:creationId xmlns:p14="http://schemas.microsoft.com/office/powerpoint/2010/main" val="906628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2" y="-5113"/>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5162" y="942558"/>
            <a:ext cx="5115971" cy="5706177"/>
          </a:xfrm>
          <a:prstGeom prst="rect">
            <a:avLst/>
          </a:prstGeom>
        </p:spPr>
        <p:txBody>
          <a:bodyPr wrap="square">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i="0" u="none" strike="noStrike" cap="none" dirty="0">
                <a:solidFill>
                  <a:schemeClr val="tx1"/>
                </a:solidFill>
                <a:latin typeface="Calibri"/>
                <a:ea typeface="Calibri"/>
                <a:cs typeface="Calibri"/>
                <a:sym typeface="Calibri"/>
              </a:rPr>
              <a:t>експедитивно зачувување </a:t>
            </a:r>
            <a:r>
              <a:rPr lang="ru-RU" sz="1600" b="0" i="0" u="none" strike="noStrike" cap="none" dirty="0">
                <a:solidFill>
                  <a:schemeClr val="dk1"/>
                </a:solidFill>
                <a:latin typeface="Calibri"/>
                <a:ea typeface="Calibri"/>
                <a:cs typeface="Calibri"/>
                <a:sym typeface="Calibri"/>
              </a:rPr>
              <a:t>на </a:t>
            </a:r>
            <a:r>
              <a:rPr lang="ru-RU" sz="1200" b="1" dirty="0">
                <a:solidFill>
                  <a:srgbClr val="FF0000"/>
                </a:solidFill>
                <a:latin typeface="Calibri"/>
                <a:cs typeface="Calibri"/>
                <a:sym typeface="Calibri"/>
              </a:rPr>
              <a:t>наведените компјутерски податоци, вклучувајќи податочен сообраќај. </a:t>
            </a:r>
            <a:r>
              <a:rPr lang="ru-RU" sz="1600" b="0" i="0" u="none" strike="noStrike" cap="none" dirty="0">
                <a:solidFill>
                  <a:schemeClr val="dk1"/>
                </a:solidFill>
                <a:latin typeface="Calibri"/>
                <a:ea typeface="Calibri"/>
                <a:cs typeface="Calibri"/>
                <a:sym typeface="Calibri"/>
              </a:rPr>
              <a:t>складирани со помош на компјутерски систем, особено кога постои основа да се верува дека компјутерските податоци се особено изложени на загуба или модификација.</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p>
        </p:txBody>
      </p:sp>
      <p:sp>
        <p:nvSpPr>
          <p:cNvPr id="6" name="Rectangle 5">
            <a:extLst>
              <a:ext uri="{FF2B5EF4-FFF2-40B4-BE49-F238E27FC236}">
                <a16:creationId xmlns:a16="http://schemas.microsoft.com/office/drawing/2014/main" id="{524B6456-681F-2F44-A01A-AD3514E81BD2}"/>
              </a:ext>
            </a:extLst>
          </p:cNvPr>
          <p:cNvSpPr/>
          <p:nvPr/>
        </p:nvSpPr>
        <p:spPr>
          <a:xfrm>
            <a:off x="5243803" y="1025289"/>
            <a:ext cx="3804447" cy="5324535"/>
          </a:xfrm>
          <a:prstGeom prst="rect">
            <a:avLst/>
          </a:prstGeom>
        </p:spPr>
        <p:txBody>
          <a:bodyPr wrap="square">
            <a:spAutoFit/>
          </a:bodyPr>
          <a:lstStyle/>
          <a:p>
            <a:pPr marL="342900" indent="-342900" algn="just">
              <a:buFont typeface="Wingdings" pitchFamily="2" charset="2"/>
              <a:buChar char="ü"/>
            </a:pPr>
            <a:r>
              <a:rPr lang="mk-MK" sz="2000" dirty="0"/>
              <a:t>Овластувањето ги опфаќа сите компјутерски податоци, вклучувајќи</a:t>
            </a:r>
            <a:r>
              <a:rPr lang="en-GB" sz="2000" dirty="0"/>
              <a:t>:</a:t>
            </a:r>
          </a:p>
          <a:p>
            <a:pPr marL="800100" lvl="1" indent="-342900" algn="just">
              <a:buFont typeface="Wingdings" pitchFamily="2" charset="2"/>
              <a:buChar char="ü"/>
            </a:pPr>
            <a:r>
              <a:rPr lang="mk-MK" sz="2000" dirty="0"/>
              <a:t>Деловни, здравствени, лични или други записи</a:t>
            </a:r>
            <a:endParaRPr lang="en-GB" sz="2000" dirty="0"/>
          </a:p>
          <a:p>
            <a:pPr marL="800100" lvl="1" indent="-342900" algn="just">
              <a:buFont typeface="Wingdings" pitchFamily="2" charset="2"/>
              <a:buChar char="ü"/>
            </a:pPr>
            <a:r>
              <a:rPr lang="mk-MK" sz="2000" dirty="0"/>
              <a:t>Податочен сообраќај</a:t>
            </a:r>
            <a:endParaRPr lang="en-GB" sz="2000" dirty="0"/>
          </a:p>
          <a:p>
            <a:pPr marL="800100" lvl="1" indent="-342900" algn="just">
              <a:buFont typeface="Wingdings" pitchFamily="2" charset="2"/>
              <a:buChar char="ü"/>
            </a:pPr>
            <a:endParaRPr lang="en-GB" sz="2000" dirty="0"/>
          </a:p>
          <a:p>
            <a:pPr marL="342900" indent="-342900" algn="just">
              <a:buFont typeface="Wingdings" pitchFamily="2" charset="2"/>
              <a:buChar char="ü"/>
            </a:pPr>
            <a:r>
              <a:rPr lang="mk-MK" sz="2000" dirty="0"/>
              <a:t>Мерките мора да се применат во врска со истрагата на одреден случај</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Мерката мора да се примени во однос на наведените компјутерски податоци (а не на нејасно количество податоци)</a:t>
            </a:r>
            <a:endParaRPr lang="en-GB" sz="2000" dirty="0"/>
          </a:p>
        </p:txBody>
      </p:sp>
    </p:spTree>
    <p:extLst>
      <p:ext uri="{BB962C8B-B14F-4D97-AF65-F5344CB8AC3E}">
        <p14:creationId xmlns:p14="http://schemas.microsoft.com/office/powerpoint/2010/main" val="1121667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07;p20">
            <a:extLst>
              <a:ext uri="{FF2B5EF4-FFF2-40B4-BE49-F238E27FC236}">
                <a16:creationId xmlns:a16="http://schemas.microsoft.com/office/drawing/2014/main" id="{A3ABC99B-5147-4C3E-82CA-00AE3D9D3318}"/>
              </a:ext>
            </a:extLst>
          </p:cNvPr>
          <p:cNvSpPr/>
          <p:nvPr/>
        </p:nvSpPr>
        <p:spPr>
          <a:xfrm>
            <a:off x="121544" y="955578"/>
            <a:ext cx="5396904" cy="55091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i="0" u="none" strike="noStrike" cap="none" dirty="0">
                <a:solidFill>
                  <a:schemeClr val="tx1"/>
                </a:solidFill>
                <a:latin typeface="Calibri"/>
                <a:ea typeface="Calibri"/>
                <a:cs typeface="Calibri"/>
                <a:sym typeface="Calibri"/>
              </a:rPr>
              <a:t>експедитивно зачувување </a:t>
            </a:r>
            <a:r>
              <a:rPr lang="ru-RU" sz="1600" b="0" i="0" u="none" strike="noStrike" cap="none" dirty="0">
                <a:solidFill>
                  <a:schemeClr val="dk1"/>
                </a:solidFill>
                <a:latin typeface="Calibri"/>
                <a:ea typeface="Calibri"/>
                <a:cs typeface="Calibri"/>
                <a:sym typeface="Calibri"/>
              </a:rPr>
              <a:t>на </a:t>
            </a:r>
            <a:r>
              <a:rPr lang="ru-RU" sz="1600" dirty="0">
                <a:solidFill>
                  <a:schemeClr val="tx1"/>
                </a:solidFill>
                <a:latin typeface="Calibri"/>
                <a:cs typeface="Calibri"/>
                <a:sym typeface="Calibri"/>
              </a:rPr>
              <a:t>наведените компјутерски податоци, вклучувајќи податочен сообраќај, </a:t>
            </a:r>
            <a:r>
              <a:rPr lang="ru-RU" sz="1600" b="1" dirty="0">
                <a:solidFill>
                  <a:srgbClr val="FF0000"/>
                </a:solidFill>
                <a:latin typeface="Calibri"/>
                <a:cs typeface="Calibri"/>
                <a:sym typeface="Calibri"/>
              </a:rPr>
              <a:t>складирани со помош на компјутерски систем,</a:t>
            </a:r>
            <a:r>
              <a:rPr lang="ru-RU" sz="1600" b="0" i="0" u="none" strike="noStrike" cap="none" dirty="0">
                <a:solidFill>
                  <a:schemeClr val="dk1"/>
                </a:solidFill>
                <a:latin typeface="Calibri"/>
                <a:ea typeface="Calibri"/>
                <a:cs typeface="Calibri"/>
                <a:sym typeface="Calibri"/>
              </a:rPr>
              <a:t> особено кога постои основа да се верува дека компјутерските податоци се особено изложени на загуба или модификација.</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p>
        </p:txBody>
      </p:sp>
      <p:sp>
        <p:nvSpPr>
          <p:cNvPr id="16" name="Google Shape;308;p20">
            <a:extLst>
              <a:ext uri="{FF2B5EF4-FFF2-40B4-BE49-F238E27FC236}">
                <a16:creationId xmlns:a16="http://schemas.microsoft.com/office/drawing/2014/main" id="{328A1A94-1256-4AFC-939C-636E8D9CC58A}"/>
              </a:ext>
            </a:extLst>
          </p:cNvPr>
          <p:cNvSpPr/>
          <p:nvPr/>
        </p:nvSpPr>
        <p:spPr>
          <a:xfrm>
            <a:off x="5617029" y="1073855"/>
            <a:ext cx="3303688" cy="255450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Зачувувањето не наметнува општа обврска за задржување на податоците</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Податоците што се бара да бидат зачувани мора:</a:t>
            </a:r>
            <a:endParaRPr sz="1600" dirty="0"/>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веќе да постојат</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в</a:t>
            </a:r>
            <a:r>
              <a:rPr lang="mk-MK" sz="1600" b="0" i="0" u="none" strike="noStrike" cap="none" dirty="0">
                <a:solidFill>
                  <a:schemeClr val="dk1"/>
                </a:solidFill>
                <a:latin typeface="Calibri"/>
                <a:ea typeface="Calibri"/>
                <a:cs typeface="Calibri"/>
                <a:sym typeface="Calibri"/>
              </a:rPr>
              <a:t>еќе да се преземени од и складирани во компјутерскиот систем</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617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15;p21">
            <a:extLst>
              <a:ext uri="{FF2B5EF4-FFF2-40B4-BE49-F238E27FC236}">
                <a16:creationId xmlns:a16="http://schemas.microsoft.com/office/drawing/2014/main" id="{C198435A-01C0-4925-9F4E-7E166403C240}"/>
              </a:ext>
            </a:extLst>
          </p:cNvPr>
          <p:cNvSpPr/>
          <p:nvPr/>
        </p:nvSpPr>
        <p:spPr>
          <a:xfrm>
            <a:off x="88522" y="1007795"/>
            <a:ext cx="5294550" cy="55091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i="0" u="none" strike="noStrike" cap="none" dirty="0">
                <a:solidFill>
                  <a:schemeClr val="tx1"/>
                </a:solidFill>
                <a:latin typeface="Calibri"/>
                <a:ea typeface="Calibri"/>
                <a:cs typeface="Calibri"/>
                <a:sym typeface="Calibri"/>
              </a:rPr>
              <a:t>експедитивно зачувување </a:t>
            </a:r>
            <a:r>
              <a:rPr lang="ru-RU" sz="1600" i="0" u="none" strike="noStrike" cap="none" dirty="0">
                <a:solidFill>
                  <a:schemeClr val="dk1"/>
                </a:solidFill>
                <a:latin typeface="Calibri"/>
                <a:ea typeface="Calibri"/>
                <a:cs typeface="Calibri"/>
                <a:sym typeface="Calibri"/>
              </a:rPr>
              <a:t>на </a:t>
            </a:r>
            <a:r>
              <a:rPr lang="ru-RU" sz="1600" dirty="0">
                <a:solidFill>
                  <a:schemeClr val="tx1"/>
                </a:solidFill>
                <a:latin typeface="Calibri"/>
                <a:cs typeface="Calibri"/>
                <a:sym typeface="Calibri"/>
              </a:rPr>
              <a:t>наведените компјутерски податоци, вклучувајќи податочен сообраќај, складирани со помош на компјутерски систем,</a:t>
            </a:r>
            <a:r>
              <a:rPr lang="ru-RU" sz="1600" i="0" u="none" strike="noStrike" cap="none" dirty="0">
                <a:solidFill>
                  <a:schemeClr val="tx1"/>
                </a:solidFill>
                <a:latin typeface="Calibri"/>
                <a:ea typeface="Calibri"/>
                <a:cs typeface="Calibri"/>
                <a:sym typeface="Calibri"/>
              </a:rPr>
              <a:t> особено кога постои</a:t>
            </a:r>
            <a:r>
              <a:rPr lang="ru-RU" sz="1600" b="1" i="0" u="none" strike="noStrike" cap="none" dirty="0">
                <a:solidFill>
                  <a:schemeClr val="tx1"/>
                </a:solidFill>
                <a:latin typeface="Calibri"/>
                <a:ea typeface="Calibri"/>
                <a:cs typeface="Calibri"/>
                <a:sym typeface="Calibri"/>
              </a:rPr>
              <a:t> </a:t>
            </a:r>
            <a:r>
              <a:rPr lang="ru-RU" sz="1600" b="1" dirty="0">
                <a:solidFill>
                  <a:srgbClr val="FF0000"/>
                </a:solidFill>
                <a:latin typeface="Calibri"/>
                <a:cs typeface="Calibri"/>
                <a:sym typeface="Calibri"/>
              </a:rPr>
              <a:t>основа да се верува дека компјутерските податоци се особено изложени на загуба или модификација</a:t>
            </a:r>
            <a:r>
              <a:rPr lang="ru-RU" sz="1600" b="0" i="0" u="none" strike="noStrike" cap="none" dirty="0">
                <a:solidFill>
                  <a:schemeClr val="dk1"/>
                </a:solidFill>
                <a:latin typeface="Calibri"/>
                <a:ea typeface="Calibri"/>
                <a:cs typeface="Calibri"/>
                <a:sym typeface="Calibri"/>
              </a:rPr>
              <a:t>.</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p>
        </p:txBody>
      </p:sp>
      <p:sp>
        <p:nvSpPr>
          <p:cNvPr id="16" name="Google Shape;316;p21">
            <a:extLst>
              <a:ext uri="{FF2B5EF4-FFF2-40B4-BE49-F238E27FC236}">
                <a16:creationId xmlns:a16="http://schemas.microsoft.com/office/drawing/2014/main" id="{C64B0AD5-5BA5-4F5B-A451-FEC07DBBC6B3}"/>
              </a:ext>
            </a:extLst>
          </p:cNvPr>
          <p:cNvSpPr/>
          <p:nvPr/>
        </p:nvSpPr>
        <p:spPr>
          <a:xfrm>
            <a:off x="5505060" y="1007795"/>
            <a:ext cx="3406551" cy="353939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За да се изврши зачувувањето, мора да постои основа дека компјутерските податоци се особено ранливи на загуба или модификација</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Примери:</a:t>
            </a:r>
            <a:endParaRPr sz="1600" dirty="0"/>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политика за бришење податоци</a:t>
            </a:r>
            <a:endParaRPr sz="1600" dirty="0"/>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п</a:t>
            </a:r>
            <a:r>
              <a:rPr lang="mk-MK" sz="1600" b="0" i="0" u="none" strike="noStrike" cap="none" dirty="0">
                <a:solidFill>
                  <a:schemeClr val="dk1"/>
                </a:solidFill>
                <a:latin typeface="Calibri"/>
                <a:ea typeface="Calibri"/>
                <a:cs typeface="Calibri"/>
                <a:sym typeface="Calibri"/>
              </a:rPr>
              <a:t>олитика за ограничено задржување</a:t>
            </a:r>
            <a:endParaRPr sz="1600" dirty="0"/>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небезбедно складирање на податоци</a:t>
            </a:r>
            <a:endParaRPr sz="1600" dirty="0"/>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н</a:t>
            </a:r>
            <a:r>
              <a:rPr lang="mk-MK" sz="1600" b="0" i="0" u="none" strike="noStrike" cap="none" dirty="0">
                <a:solidFill>
                  <a:schemeClr val="dk1"/>
                </a:solidFill>
                <a:latin typeface="Calibri"/>
                <a:ea typeface="Calibri"/>
                <a:cs typeface="Calibri"/>
                <a:sym typeface="Calibri"/>
              </a:rPr>
              <a:t>едоверлив имател</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0827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61"/>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23;p22">
            <a:extLst>
              <a:ext uri="{FF2B5EF4-FFF2-40B4-BE49-F238E27FC236}">
                <a16:creationId xmlns:a16="http://schemas.microsoft.com/office/drawing/2014/main" id="{E1D38F45-FFD1-4A58-A30C-5CA592266536}"/>
              </a:ext>
            </a:extLst>
          </p:cNvPr>
          <p:cNvSpPr/>
          <p:nvPr/>
        </p:nvSpPr>
        <p:spPr>
          <a:xfrm>
            <a:off x="40953" y="927903"/>
            <a:ext cx="5082555" cy="575538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i="0" u="none" strike="noStrike" cap="none" dirty="0">
                <a:solidFill>
                  <a:schemeClr val="tx1"/>
                </a:solidFill>
                <a:latin typeface="Calibri"/>
                <a:ea typeface="Calibri"/>
                <a:cs typeface="Calibri"/>
                <a:sym typeface="Calibri"/>
              </a:rPr>
              <a:t>експедитивно зачувување </a:t>
            </a:r>
            <a:r>
              <a:rPr lang="ru-RU" sz="1600" i="0" u="none" strike="noStrike" cap="none" dirty="0">
                <a:solidFill>
                  <a:schemeClr val="dk1"/>
                </a:solidFill>
                <a:latin typeface="Calibri"/>
                <a:ea typeface="Calibri"/>
                <a:cs typeface="Calibri"/>
                <a:sym typeface="Calibri"/>
              </a:rPr>
              <a:t>на </a:t>
            </a:r>
            <a:r>
              <a:rPr lang="ru-RU" sz="1600" dirty="0">
                <a:solidFill>
                  <a:schemeClr val="tx1"/>
                </a:solidFill>
                <a:latin typeface="Calibri"/>
                <a:cs typeface="Calibri"/>
                <a:sym typeface="Calibri"/>
              </a:rPr>
              <a:t>наведените компјутерски податоци, вклучувајќи податочен сообраќај, складирани со помош на компјутерски систем,</a:t>
            </a:r>
            <a:r>
              <a:rPr lang="ru-RU" sz="1600" i="0" u="none" strike="noStrike" cap="none" dirty="0">
                <a:solidFill>
                  <a:schemeClr val="tx1"/>
                </a:solidFill>
                <a:latin typeface="Calibri"/>
                <a:ea typeface="Calibri"/>
                <a:cs typeface="Calibri"/>
                <a:sym typeface="Calibri"/>
              </a:rPr>
              <a:t> особено кога постои </a:t>
            </a:r>
            <a:r>
              <a:rPr lang="ru-RU" sz="1600" dirty="0">
                <a:solidFill>
                  <a:schemeClr val="tx1"/>
                </a:solidFill>
                <a:latin typeface="Calibri"/>
                <a:cs typeface="Calibri"/>
                <a:sym typeface="Calibri"/>
              </a:rPr>
              <a:t>основа да се верува дека компјутерските податоци се особено изложени на загуба или модификација</a:t>
            </a:r>
            <a:r>
              <a:rPr lang="ru-RU" sz="1600" i="0" u="none" strike="noStrike" cap="none" dirty="0">
                <a:solidFill>
                  <a:schemeClr val="tx1"/>
                </a:solidFill>
                <a:latin typeface="Calibri"/>
                <a:ea typeface="Calibri"/>
                <a:cs typeface="Calibri"/>
                <a:sym typeface="Calibri"/>
              </a:rPr>
              <a:t>.</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a:t>
            </a:r>
            <a:r>
              <a:rPr lang="ru-RU" sz="1600" b="1" dirty="0">
                <a:solidFill>
                  <a:srgbClr val="FF0000"/>
                </a:solidFill>
                <a:latin typeface="Calibri"/>
                <a:cs typeface="Calibri"/>
                <a:sym typeface="Calibri"/>
              </a:rPr>
              <a:t>поседува или контролира </a:t>
            </a:r>
            <a:r>
              <a:rPr lang="ru-RU" sz="1600" b="0" i="0" u="none" strike="noStrike" cap="none" dirty="0">
                <a:solidFill>
                  <a:schemeClr val="dk1"/>
                </a:solidFill>
                <a:latin typeface="Calibri"/>
                <a:ea typeface="Calibri"/>
                <a:cs typeface="Calibri"/>
                <a:sym typeface="Calibri"/>
              </a:rPr>
              <a:t>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p>
        </p:txBody>
      </p:sp>
      <p:sp>
        <p:nvSpPr>
          <p:cNvPr id="16" name="Google Shape;324;p22">
            <a:extLst>
              <a:ext uri="{FF2B5EF4-FFF2-40B4-BE49-F238E27FC236}">
                <a16:creationId xmlns:a16="http://schemas.microsoft.com/office/drawing/2014/main" id="{812C31C2-3CD2-445A-991C-AB534537BC1D}"/>
              </a:ext>
            </a:extLst>
          </p:cNvPr>
          <p:cNvSpPr/>
          <p:nvPr/>
        </p:nvSpPr>
        <p:spPr>
          <a:xfrm>
            <a:off x="5262465" y="934694"/>
            <a:ext cx="3615267" cy="329316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Лице кое е предмет на налог за зачувување може:</a:t>
            </a:r>
            <a:endParaRPr sz="1600" dirty="0"/>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физички да поседува податоци или</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конструктивно да поседува податоци (слободна контрола врз нивното генерирање)</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Контролата не вклучува техничка можност за пристап до складирани податоци на далечина кои не се во рамки на неговата легитимна контрола</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87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31;p23">
            <a:extLst>
              <a:ext uri="{FF2B5EF4-FFF2-40B4-BE49-F238E27FC236}">
                <a16:creationId xmlns:a16="http://schemas.microsoft.com/office/drawing/2014/main" id="{5676A184-9979-44FE-8C58-1C4EBD8835BE}"/>
              </a:ext>
            </a:extLst>
          </p:cNvPr>
          <p:cNvSpPr/>
          <p:nvPr/>
        </p:nvSpPr>
        <p:spPr>
          <a:xfrm>
            <a:off x="19909" y="918601"/>
            <a:ext cx="5131648" cy="575538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i="0" u="none" strike="noStrike" cap="none" dirty="0">
                <a:solidFill>
                  <a:schemeClr val="tx1"/>
                </a:solidFill>
                <a:latin typeface="Calibri"/>
                <a:ea typeface="Calibri"/>
                <a:cs typeface="Calibri"/>
                <a:sym typeface="Calibri"/>
              </a:rPr>
              <a:t>експедитивно зачувување </a:t>
            </a:r>
            <a:r>
              <a:rPr lang="ru-RU" sz="1600" i="0" u="none" strike="noStrike" cap="none" dirty="0">
                <a:solidFill>
                  <a:schemeClr val="dk1"/>
                </a:solidFill>
                <a:latin typeface="Calibri"/>
                <a:ea typeface="Calibri"/>
                <a:cs typeface="Calibri"/>
                <a:sym typeface="Calibri"/>
              </a:rPr>
              <a:t>на </a:t>
            </a:r>
            <a:r>
              <a:rPr lang="ru-RU" sz="1600" dirty="0">
                <a:solidFill>
                  <a:schemeClr val="tx1"/>
                </a:solidFill>
                <a:latin typeface="Calibri"/>
                <a:cs typeface="Calibri"/>
                <a:sym typeface="Calibri"/>
              </a:rPr>
              <a:t>наведените компјутерски податоци, вклучувајќи податочен сообраќај, складирани со помош на компјутерски систем,</a:t>
            </a:r>
            <a:r>
              <a:rPr lang="ru-RU" sz="1600" i="0" u="none" strike="noStrike" cap="none" dirty="0">
                <a:solidFill>
                  <a:schemeClr val="tx1"/>
                </a:solidFill>
                <a:latin typeface="Calibri"/>
                <a:ea typeface="Calibri"/>
                <a:cs typeface="Calibri"/>
                <a:sym typeface="Calibri"/>
              </a:rPr>
              <a:t> особено кога постои</a:t>
            </a:r>
            <a:r>
              <a:rPr lang="ru-RU" sz="1600" b="1" i="0" u="none" strike="noStrike" cap="none" dirty="0">
                <a:solidFill>
                  <a:schemeClr val="tx1"/>
                </a:solidFill>
                <a:latin typeface="Calibri"/>
                <a:ea typeface="Calibri"/>
                <a:cs typeface="Calibri"/>
                <a:sym typeface="Calibri"/>
              </a:rPr>
              <a:t> </a:t>
            </a:r>
            <a:r>
              <a:rPr lang="ru-RU" sz="1600" b="1" dirty="0">
                <a:solidFill>
                  <a:srgbClr val="FF0000"/>
                </a:solidFill>
                <a:latin typeface="Calibri"/>
                <a:cs typeface="Calibri"/>
                <a:sym typeface="Calibri"/>
              </a:rPr>
              <a:t>основа да се верува дека компјутерските податоци се особено изложени на загуба или модификација</a:t>
            </a:r>
            <a:r>
              <a:rPr lang="ru-RU" sz="1600" b="0" i="0" u="none" strike="noStrike" cap="none" dirty="0">
                <a:solidFill>
                  <a:schemeClr val="dk1"/>
                </a:solidFill>
                <a:latin typeface="Calibri"/>
                <a:ea typeface="Calibri"/>
                <a:cs typeface="Calibri"/>
                <a:sym typeface="Calibri"/>
              </a:rPr>
              <a:t>.</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a:t>
            </a:r>
            <a:r>
              <a:rPr lang="ru-RU" sz="1600" b="1" dirty="0">
                <a:solidFill>
                  <a:srgbClr val="FF0000"/>
                </a:solidFill>
                <a:latin typeface="Calibri"/>
                <a:cs typeface="Calibri"/>
                <a:sym typeface="Calibri"/>
              </a:rPr>
              <a:t>за одреден временски период, колку што е потребно, а најмногу до деведесет дена</a:t>
            </a:r>
            <a:r>
              <a:rPr lang="ru-RU" sz="1600" b="0" i="0" u="none" strike="noStrike" cap="none" dirty="0">
                <a:solidFill>
                  <a:schemeClr val="dk1"/>
                </a:solidFill>
                <a:latin typeface="Calibri"/>
                <a:ea typeface="Calibri"/>
                <a:cs typeface="Calibri"/>
                <a:sym typeface="Calibri"/>
              </a:rPr>
              <a:t>, за да им се овозможи на надлежните органи </a:t>
            </a:r>
            <a:r>
              <a:rPr lang="ru-RU" sz="1600" b="1" dirty="0">
                <a:solidFill>
                  <a:srgbClr val="FF0000"/>
                </a:solidFill>
                <a:latin typeface="Calibri"/>
                <a:cs typeface="Calibri"/>
                <a:sym typeface="Calibri"/>
              </a:rPr>
              <a:t>да бараат нивно откривање</a:t>
            </a:r>
            <a:r>
              <a:rPr lang="ru-RU" sz="1600" b="0" i="0" u="none" strike="noStrike" cap="none" dirty="0">
                <a:solidFill>
                  <a:schemeClr val="dk1"/>
                </a:solidFill>
                <a:latin typeface="Calibri"/>
                <a:ea typeface="Calibri"/>
                <a:cs typeface="Calibri"/>
                <a:sym typeface="Calibri"/>
              </a:rPr>
              <a:t>. Страната може да предвиди таквиот налог да биде </a:t>
            </a:r>
            <a:r>
              <a:rPr lang="ru-RU" sz="1600" b="1" dirty="0">
                <a:solidFill>
                  <a:srgbClr val="FF0000"/>
                </a:solidFill>
                <a:latin typeface="Calibri"/>
                <a:cs typeface="Calibri"/>
                <a:sym typeface="Calibri"/>
              </a:rPr>
              <a:t>дополнително обновен</a:t>
            </a:r>
            <a:r>
              <a:rPr lang="ru-RU" sz="1600" b="0" i="0" u="none" strike="noStrike" cap="none" dirty="0">
                <a:solidFill>
                  <a:schemeClr val="dk1"/>
                </a:solidFill>
                <a:latin typeface="Calibri"/>
                <a:ea typeface="Calibri"/>
                <a:cs typeface="Calibri"/>
                <a:sym typeface="Calibri"/>
              </a:rPr>
              <a:t>.</a:t>
            </a:r>
          </a:p>
        </p:txBody>
      </p:sp>
      <p:sp>
        <p:nvSpPr>
          <p:cNvPr id="16" name="Google Shape;332;p23">
            <a:extLst>
              <a:ext uri="{FF2B5EF4-FFF2-40B4-BE49-F238E27FC236}">
                <a16:creationId xmlns:a16="http://schemas.microsoft.com/office/drawing/2014/main" id="{190603FC-FE11-499C-B49C-60DE5D4B7FAB}"/>
              </a:ext>
            </a:extLst>
          </p:cNvPr>
          <p:cNvSpPr/>
          <p:nvPr/>
        </p:nvSpPr>
        <p:spPr>
          <a:xfrm>
            <a:off x="5273101" y="989546"/>
            <a:ext cx="3724549" cy="378561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Зачувувањето е привремено овластување за заштитување на податоци додека надлежните органи бараат:</a:t>
            </a:r>
            <a:endParaRPr sz="1600" dirty="0"/>
          </a:p>
          <a:p>
            <a:pPr marL="800100" marR="0" lvl="1"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генерирање на податоци</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п</a:t>
            </a:r>
            <a:r>
              <a:rPr lang="mk-MK" sz="1600" b="0" i="0" u="none" strike="noStrike" cap="none" dirty="0">
                <a:solidFill>
                  <a:schemeClr val="dk1"/>
                </a:solidFill>
                <a:latin typeface="Calibri"/>
                <a:ea typeface="Calibri"/>
                <a:cs typeface="Calibri"/>
                <a:sym typeface="Calibri"/>
              </a:rPr>
              <a:t>ретрес и заплена на податоци</a:t>
            </a:r>
            <a:endParaRPr sz="1600" b="0" i="0" u="none" strike="noStrike" cap="none" dirty="0">
              <a:solidFill>
                <a:schemeClr val="dk1"/>
              </a:solidFill>
              <a:latin typeface="Calibri"/>
              <a:ea typeface="Calibri"/>
              <a:cs typeface="Calibri"/>
              <a:sym typeface="Calibri"/>
            </a:endParaRPr>
          </a:p>
          <a:p>
            <a:pPr marL="800100" marR="0" lvl="1"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Максимален временски период од налогот за зачувување: 90 дена (</a:t>
            </a:r>
            <a:r>
              <a:rPr lang="mk-MK" sz="1600" b="0" i="0" u="none" strike="noStrike" cap="none" dirty="0" err="1">
                <a:solidFill>
                  <a:schemeClr val="dk1"/>
                </a:solidFill>
                <a:latin typeface="Calibri"/>
                <a:ea typeface="Calibri"/>
                <a:cs typeface="Calibri"/>
                <a:sym typeface="Calibri"/>
              </a:rPr>
              <a:t>обновливо</a:t>
            </a:r>
            <a:r>
              <a:rPr lang="mk-MK"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Налогот за зачувување треба да определи точен временски период за зачувување (не може да биде на неопределено време)</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71210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39;p24">
            <a:extLst>
              <a:ext uri="{FF2B5EF4-FFF2-40B4-BE49-F238E27FC236}">
                <a16:creationId xmlns:a16="http://schemas.microsoft.com/office/drawing/2014/main" id="{A4F5DB1C-DB3E-45B6-9509-8E6E1E0D7173}"/>
              </a:ext>
            </a:extLst>
          </p:cNvPr>
          <p:cNvSpPr/>
          <p:nvPr/>
        </p:nvSpPr>
        <p:spPr>
          <a:xfrm>
            <a:off x="121544" y="1272817"/>
            <a:ext cx="3889351" cy="230828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Секоја страна ќе донесе такви законодавни или други мерки кои се неопходни за да се наметне обврска врз имателот или друго лице кое треба да ги сочува компјутерските податоци, </a:t>
            </a:r>
            <a:r>
              <a:rPr lang="mk-MK" sz="1600" b="1" i="0" u="none" strike="noStrike" cap="none" dirty="0">
                <a:solidFill>
                  <a:srgbClr val="FF0000"/>
                </a:solidFill>
                <a:latin typeface="Calibri"/>
                <a:ea typeface="Calibri"/>
                <a:cs typeface="Calibri"/>
                <a:sym typeface="Calibri"/>
              </a:rPr>
              <a:t>преземените постапки да ги чува во тајност </a:t>
            </a:r>
            <a:r>
              <a:rPr lang="mk-MK" sz="1600" b="0" i="0" u="none" strike="noStrike" cap="none" dirty="0">
                <a:solidFill>
                  <a:schemeClr val="dk1"/>
                </a:solidFill>
                <a:latin typeface="Calibri"/>
                <a:ea typeface="Calibri"/>
                <a:cs typeface="Calibri"/>
                <a:sym typeface="Calibri"/>
              </a:rPr>
              <a:t>онолку време колку што е предвидено со домашното право.</a:t>
            </a:r>
            <a:endParaRPr sz="1600" b="0" i="0" u="none" strike="noStrike" cap="none" dirty="0">
              <a:solidFill>
                <a:schemeClr val="dk1"/>
              </a:solidFill>
              <a:latin typeface="Calibri"/>
              <a:ea typeface="Calibri"/>
              <a:cs typeface="Calibri"/>
              <a:sym typeface="Calibri"/>
            </a:endParaRPr>
          </a:p>
        </p:txBody>
      </p:sp>
      <p:sp>
        <p:nvSpPr>
          <p:cNvPr id="16" name="Google Shape;340;p24">
            <a:extLst>
              <a:ext uri="{FF2B5EF4-FFF2-40B4-BE49-F238E27FC236}">
                <a16:creationId xmlns:a16="http://schemas.microsoft.com/office/drawing/2014/main" id="{D1172F2E-3327-4AB9-9DC3-DD86071F16C2}"/>
              </a:ext>
            </a:extLst>
          </p:cNvPr>
          <p:cNvSpPr/>
          <p:nvPr/>
        </p:nvSpPr>
        <p:spPr>
          <a:xfrm>
            <a:off x="4333804" y="1271311"/>
            <a:ext cx="4255719" cy="427805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Налогот за зачувување може да бара од лицето кое треба да ги зачува компјутерските податоци да ја одржува доверливоста за одреден временски период</a:t>
            </a: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Цел:</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осомничените да не станат свесни за истрагата</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dirty="0">
                <a:solidFill>
                  <a:schemeClr val="dk1"/>
                </a:solidFill>
                <a:latin typeface="Calibri"/>
                <a:ea typeface="Calibri"/>
                <a:cs typeface="Calibri"/>
                <a:sym typeface="Calibri"/>
              </a:rPr>
              <a:t>з</a:t>
            </a:r>
            <a:r>
              <a:rPr lang="mk-MK" b="0" i="0" u="none" strike="noStrike" cap="none" dirty="0">
                <a:solidFill>
                  <a:schemeClr val="dk1"/>
                </a:solidFill>
                <a:latin typeface="Calibri"/>
                <a:ea typeface="Calibri"/>
                <a:cs typeface="Calibri"/>
                <a:sym typeface="Calibri"/>
              </a:rPr>
              <a:t>аштита на правото на приватност</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зачувувањето е прелиминарна мерка</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спречување на други лица кои се обидуваат да ги изменат или избришат податоците</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929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457"/>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54;p26">
            <a:extLst>
              <a:ext uri="{FF2B5EF4-FFF2-40B4-BE49-F238E27FC236}">
                <a16:creationId xmlns:a16="http://schemas.microsoft.com/office/drawing/2014/main" id="{15E75C0B-DA39-4A5E-BA6C-730DE098A22F}"/>
              </a:ext>
            </a:extLst>
          </p:cNvPr>
          <p:cNvSpPr/>
          <p:nvPr/>
        </p:nvSpPr>
        <p:spPr>
          <a:xfrm>
            <a:off x="0" y="1006401"/>
            <a:ext cx="4411873" cy="507827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1 Секоја страна ќе донесе, во поглед на податочниот сообраќај што треба да се зачува согласно член 16, такви законодавни и други мерки кои се неопходни за: </a:t>
            </a:r>
            <a:endParaRPr sz="1600" dirty="0"/>
          </a:p>
          <a:p>
            <a:pPr marL="457200" marR="0" lvl="1" indent="0" algn="just" rtl="0">
              <a:spcBef>
                <a:spcPts val="0"/>
              </a:spcBef>
              <a:spcAft>
                <a:spcPts val="0"/>
              </a:spcAft>
              <a:buNone/>
            </a:pPr>
            <a:r>
              <a:rPr lang="mk-MK" sz="1600" b="0" i="0" u="none" strike="noStrike" cap="none" dirty="0">
                <a:solidFill>
                  <a:schemeClr val="dk1"/>
                </a:solidFill>
                <a:latin typeface="Calibri"/>
                <a:ea typeface="Calibri"/>
                <a:cs typeface="Calibri"/>
                <a:sym typeface="Calibri"/>
              </a:rPr>
              <a:t>а да се обезбеди дека такво експедитивно зачувување на податочниот сообраќај е достапно </a:t>
            </a:r>
            <a:r>
              <a:rPr lang="mk-MK" sz="1600" b="1" i="0" u="none" strike="noStrike" cap="none" dirty="0">
                <a:solidFill>
                  <a:srgbClr val="FF0000"/>
                </a:solidFill>
                <a:latin typeface="Calibri"/>
                <a:ea typeface="Calibri"/>
                <a:cs typeface="Calibri"/>
                <a:sym typeface="Calibri"/>
              </a:rPr>
              <a:t>без оглед дали еден или повеќе даватели на услуги биле вклучени во </a:t>
            </a:r>
            <a:r>
              <a:rPr lang="mk-MK" sz="1600" b="1" i="0" u="none" strike="noStrike" cap="none" dirty="0" err="1">
                <a:solidFill>
                  <a:srgbClr val="FF0000"/>
                </a:solidFill>
                <a:latin typeface="Calibri"/>
                <a:ea typeface="Calibri"/>
                <a:cs typeface="Calibri"/>
                <a:sym typeface="Calibri"/>
              </a:rPr>
              <a:t>пренесот</a:t>
            </a:r>
            <a:r>
              <a:rPr lang="mk-MK" sz="1600" b="1" i="0" u="none" strike="noStrike" cap="none" dirty="0">
                <a:solidFill>
                  <a:srgbClr val="FF0000"/>
                </a:solidFill>
                <a:latin typeface="Calibri"/>
                <a:ea typeface="Calibri"/>
                <a:cs typeface="Calibri"/>
                <a:sym typeface="Calibri"/>
              </a:rPr>
              <a:t> на таа комуникација</a:t>
            </a:r>
            <a:r>
              <a:rPr lang="mk-MK" sz="1600" b="0" i="0" u="none" strike="noStrike" cap="none" dirty="0">
                <a:solidFill>
                  <a:schemeClr val="dk1"/>
                </a:solidFill>
                <a:latin typeface="Calibri"/>
                <a:ea typeface="Calibri"/>
                <a:cs typeface="Calibri"/>
                <a:sym typeface="Calibri"/>
              </a:rPr>
              <a:t>; и </a:t>
            </a:r>
            <a:endParaRPr sz="1600" dirty="0"/>
          </a:p>
          <a:p>
            <a:pPr marL="457200" marR="0" lvl="1" indent="0" algn="just" rtl="0">
              <a:spcBef>
                <a:spcPts val="0"/>
              </a:spcBef>
              <a:spcAft>
                <a:spcPts val="0"/>
              </a:spcAft>
              <a:buNone/>
            </a:pPr>
            <a:r>
              <a:rPr lang="mk-MK" sz="1600" b="0" i="0" u="none" strike="noStrike" cap="none" dirty="0">
                <a:solidFill>
                  <a:schemeClr val="dk1"/>
                </a:solidFill>
                <a:latin typeface="Calibri"/>
                <a:ea typeface="Calibri"/>
                <a:cs typeface="Calibri"/>
                <a:sym typeface="Calibri"/>
              </a:rPr>
              <a:t>б да се обезбеди експедитивно откривање пред надлежните органи на страната, или пред лицето назначено од тој орган, на </a:t>
            </a:r>
            <a:r>
              <a:rPr lang="mk-MK" sz="1600" dirty="0">
                <a:solidFill>
                  <a:schemeClr val="dk1"/>
                </a:solidFill>
                <a:latin typeface="Calibri"/>
                <a:ea typeface="Calibri"/>
                <a:cs typeface="Calibri"/>
                <a:sym typeface="Calibri"/>
              </a:rPr>
              <a:t>д</a:t>
            </a:r>
            <a:r>
              <a:rPr lang="mk-MK" sz="1600" b="0" i="0" u="none" strike="noStrike" cap="none" dirty="0">
                <a:solidFill>
                  <a:schemeClr val="dk1"/>
                </a:solidFill>
                <a:latin typeface="Calibri"/>
                <a:ea typeface="Calibri"/>
                <a:cs typeface="Calibri"/>
                <a:sym typeface="Calibri"/>
              </a:rPr>
              <a:t>оволна количина на податочен сообраќај за да може страната да ги идентификува давателите на услуги и патот по кој се пренесувала комуникацијата.</a:t>
            </a:r>
            <a:endParaRPr sz="1600"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2 Овластувањата и постапките предвидени во овој член се предмет на членовите 14 и 15.</a:t>
            </a:r>
            <a:endParaRPr sz="1600" dirty="0"/>
          </a:p>
        </p:txBody>
      </p:sp>
      <p:sp>
        <p:nvSpPr>
          <p:cNvPr id="16" name="Google Shape;355;p26">
            <a:extLst>
              <a:ext uri="{FF2B5EF4-FFF2-40B4-BE49-F238E27FC236}">
                <a16:creationId xmlns:a16="http://schemas.microsoft.com/office/drawing/2014/main" id="{A7AE4AD1-699F-46D4-A5A9-6EE2EBBECD54}"/>
              </a:ext>
            </a:extLst>
          </p:cNvPr>
          <p:cNvSpPr/>
          <p:nvPr/>
        </p:nvSpPr>
        <p:spPr>
          <a:xfrm>
            <a:off x="4732129" y="1006401"/>
            <a:ext cx="4250988" cy="501671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Повеќе даватели на услуги се обично вклучени во преносот на комуникации</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П</a:t>
            </a:r>
            <a:r>
              <a:rPr lang="mk-MK" sz="1600" b="0" i="0" u="none" strike="noStrike" cap="none" dirty="0">
                <a:solidFill>
                  <a:schemeClr val="dk1"/>
                </a:solidFill>
                <a:latin typeface="Calibri"/>
                <a:ea typeface="Calibri"/>
                <a:cs typeface="Calibri"/>
                <a:sym typeface="Calibri"/>
              </a:rPr>
              <a:t>одаточниот сообраќај често се споделува помеѓу давателите на услуги за комерцијални, безбедносни или технички цели</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Обично ниту еден давател на услуги не поседува доволно клучни податоци за да се одреди изворот и дестинацијата на комуникацијата (секој давател на услуги </a:t>
            </a:r>
            <a:r>
              <a:rPr lang="mk-MK" sz="1600" dirty="0">
                <a:solidFill>
                  <a:schemeClr val="dk1"/>
                </a:solidFill>
                <a:latin typeface="Calibri"/>
                <a:ea typeface="Calibri"/>
                <a:cs typeface="Calibri"/>
                <a:sym typeface="Calibri"/>
              </a:rPr>
              <a:t>поседува</a:t>
            </a:r>
            <a:r>
              <a:rPr lang="mk-MK" sz="1600" b="0" i="0" u="none" strike="noStrike" cap="none" dirty="0">
                <a:solidFill>
                  <a:schemeClr val="dk1"/>
                </a:solidFill>
                <a:latin typeface="Calibri"/>
                <a:ea typeface="Calibri"/>
                <a:cs typeface="Calibri"/>
                <a:sym typeface="Calibri"/>
              </a:rPr>
              <a:t> дел од сложувалката)</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Страните можат да достават одделни налози до секој давател на услуги или единечен налог што се доставува последователно како што се идентификува секој следен давател на услуги</a:t>
            </a:r>
            <a:endParaRPr sz="1600" b="0" i="0" u="none" strike="noStrike" cap="none" dirty="0">
              <a:solidFill>
                <a:schemeClr val="dk1"/>
              </a:solidFill>
              <a:latin typeface="Calibri"/>
              <a:ea typeface="Calibri"/>
              <a:cs typeface="Calibri"/>
              <a:sym typeface="Calibri"/>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17 – </a:t>
            </a:r>
            <a:r>
              <a:rPr lang="ru-RU" sz="3200" b="1" dirty="0"/>
              <a:t>Експедитивно зачувување и делумно откривање на податочен сообраќај</a:t>
            </a:r>
            <a:endParaRPr lang="en-GB" sz="3200" b="1" dirty="0"/>
          </a:p>
        </p:txBody>
      </p:sp>
    </p:spTree>
    <p:extLst>
      <p:ext uri="{BB962C8B-B14F-4D97-AF65-F5344CB8AC3E}">
        <p14:creationId xmlns:p14="http://schemas.microsoft.com/office/powerpoint/2010/main" val="2227734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17 – </a:t>
            </a:r>
            <a:r>
              <a:rPr lang="ru-RU" sz="3200" b="1" dirty="0"/>
              <a:t>Експедитивно зачувување и делумно откривање на податочен сообраќај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62;p27">
            <a:extLst>
              <a:ext uri="{FF2B5EF4-FFF2-40B4-BE49-F238E27FC236}">
                <a16:creationId xmlns:a16="http://schemas.microsoft.com/office/drawing/2014/main" id="{58CAD925-A497-464E-B1DA-7A59F91C3EB8}"/>
              </a:ext>
            </a:extLst>
          </p:cNvPr>
          <p:cNvSpPr/>
          <p:nvPr/>
        </p:nvSpPr>
        <p:spPr>
          <a:xfrm>
            <a:off x="121544" y="1272817"/>
            <a:ext cx="4450456" cy="501671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1 Секоја страна ќе донесе, во поглед на податочниот сообраќај што треба да се зачува согласно член 16, такви законодавни и други мерки кои се неопходни за: </a:t>
            </a:r>
            <a:endParaRPr sz="2000" dirty="0"/>
          </a:p>
          <a:p>
            <a:pPr marL="457200" marR="0" lvl="1" indent="0" algn="just" rtl="0">
              <a:spcBef>
                <a:spcPts val="0"/>
              </a:spcBef>
              <a:spcAft>
                <a:spcPts val="0"/>
              </a:spcAft>
              <a:buNone/>
            </a:pPr>
            <a:r>
              <a:rPr lang="mk-MK" sz="1600" b="0" i="0" u="none" strike="noStrike" cap="none" dirty="0">
                <a:solidFill>
                  <a:schemeClr val="dk1"/>
                </a:solidFill>
                <a:latin typeface="Calibri"/>
                <a:ea typeface="Calibri"/>
                <a:cs typeface="Calibri"/>
                <a:sym typeface="Calibri"/>
              </a:rPr>
              <a:t>а да се обезбеди дека такво експедитивно зачувување на податочниот сообраќај е достапно без оглед дали еден или повеќе даватели на услуги биле вклучени во </a:t>
            </a:r>
            <a:r>
              <a:rPr lang="mk-MK" sz="1600" b="0" i="0" u="none" strike="noStrike" cap="none" dirty="0" err="1">
                <a:solidFill>
                  <a:schemeClr val="dk1"/>
                </a:solidFill>
                <a:latin typeface="Calibri"/>
                <a:ea typeface="Calibri"/>
                <a:cs typeface="Calibri"/>
                <a:sym typeface="Calibri"/>
              </a:rPr>
              <a:t>пренесот</a:t>
            </a:r>
            <a:r>
              <a:rPr lang="mk-MK" sz="1600" b="0" i="0" u="none" strike="noStrike" cap="none" dirty="0">
                <a:solidFill>
                  <a:schemeClr val="dk1"/>
                </a:solidFill>
                <a:latin typeface="Calibri"/>
                <a:ea typeface="Calibri"/>
                <a:cs typeface="Calibri"/>
                <a:sym typeface="Calibri"/>
              </a:rPr>
              <a:t> таа комуникација; и </a:t>
            </a:r>
            <a:endParaRPr sz="2000" dirty="0"/>
          </a:p>
          <a:p>
            <a:pPr marL="457200" marR="0" lvl="1" indent="0" algn="just" rtl="0">
              <a:spcBef>
                <a:spcPts val="0"/>
              </a:spcBef>
              <a:spcAft>
                <a:spcPts val="0"/>
              </a:spcAft>
              <a:buNone/>
            </a:pPr>
            <a:r>
              <a:rPr lang="mk-MK" sz="1600" b="0" i="0" u="none" strike="noStrike" cap="none" dirty="0">
                <a:solidFill>
                  <a:schemeClr val="dk1"/>
                </a:solidFill>
                <a:latin typeface="Calibri"/>
                <a:ea typeface="Calibri"/>
                <a:cs typeface="Calibri"/>
                <a:sym typeface="Calibri"/>
              </a:rPr>
              <a:t>б да се обезбеди </a:t>
            </a:r>
            <a:r>
              <a:rPr lang="mk-MK" sz="1600" b="1" i="0" u="none" strike="noStrike" cap="none" dirty="0">
                <a:solidFill>
                  <a:srgbClr val="FF0000"/>
                </a:solidFill>
                <a:latin typeface="Calibri"/>
                <a:ea typeface="Calibri"/>
                <a:cs typeface="Calibri"/>
                <a:sym typeface="Calibri"/>
              </a:rPr>
              <a:t>експедитивно откривање</a:t>
            </a:r>
            <a:r>
              <a:rPr lang="mk-MK" sz="1600" b="0" i="0" u="none" strike="noStrike" cap="none" dirty="0">
                <a:solidFill>
                  <a:schemeClr val="dk1"/>
                </a:solidFill>
                <a:latin typeface="Calibri"/>
                <a:ea typeface="Calibri"/>
                <a:cs typeface="Calibri"/>
                <a:sym typeface="Calibri"/>
              </a:rPr>
              <a:t> пред надлежните органи на страната, или пред лицето назначено од тој орган, на </a:t>
            </a:r>
            <a:r>
              <a:rPr lang="mk-MK" sz="1600" b="1" i="0" u="none" strike="noStrike" cap="none" dirty="0">
                <a:solidFill>
                  <a:srgbClr val="FF0000"/>
                </a:solidFill>
                <a:latin typeface="Calibri"/>
                <a:ea typeface="Calibri"/>
                <a:cs typeface="Calibri"/>
                <a:sym typeface="Calibri"/>
              </a:rPr>
              <a:t>доволна количина на податочен сообраќај</a:t>
            </a:r>
            <a:r>
              <a:rPr lang="mk-MK" sz="1600" b="0" i="0" u="none" strike="noStrike" cap="none" dirty="0">
                <a:solidFill>
                  <a:schemeClr val="dk1"/>
                </a:solidFill>
                <a:latin typeface="Calibri"/>
                <a:ea typeface="Calibri"/>
                <a:cs typeface="Calibri"/>
                <a:sym typeface="Calibri"/>
              </a:rPr>
              <a:t> за да може страната да ги </a:t>
            </a:r>
            <a:r>
              <a:rPr lang="mk-MK" sz="1600" b="1" i="0" u="none" strike="noStrike" cap="none" dirty="0">
                <a:solidFill>
                  <a:srgbClr val="FF0000"/>
                </a:solidFill>
                <a:latin typeface="Calibri"/>
                <a:ea typeface="Calibri"/>
                <a:cs typeface="Calibri"/>
                <a:sym typeface="Calibri"/>
              </a:rPr>
              <a:t>идентификува давателите на услуги и патот</a:t>
            </a:r>
            <a:r>
              <a:rPr lang="mk-MK" sz="1600" b="0" i="0" u="none" strike="noStrike" cap="none" dirty="0">
                <a:solidFill>
                  <a:schemeClr val="dk1"/>
                </a:solidFill>
                <a:latin typeface="Calibri"/>
                <a:ea typeface="Calibri"/>
                <a:cs typeface="Calibri"/>
                <a:sym typeface="Calibri"/>
              </a:rPr>
              <a:t> по кој се пренесувала комуникацијата.</a:t>
            </a:r>
            <a:endParaRPr sz="1600"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2 Овластувањата и постапките предвидени во овој член се предмет на членовите 14 и 15.</a:t>
            </a:r>
            <a:endParaRPr sz="2000" dirty="0"/>
          </a:p>
        </p:txBody>
      </p:sp>
      <p:sp>
        <p:nvSpPr>
          <p:cNvPr id="16" name="Google Shape;363;p27">
            <a:extLst>
              <a:ext uri="{FF2B5EF4-FFF2-40B4-BE49-F238E27FC236}">
                <a16:creationId xmlns:a16="http://schemas.microsoft.com/office/drawing/2014/main" id="{365069AB-C3BB-44D0-81A1-1DE6337DF9B9}"/>
              </a:ext>
            </a:extLst>
          </p:cNvPr>
          <p:cNvSpPr/>
          <p:nvPr/>
        </p:nvSpPr>
        <p:spPr>
          <a:xfrm>
            <a:off x="5009744" y="1287212"/>
            <a:ext cx="4012711" cy="353939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Ова овластување не се обезбедува само зачувување</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Исто така, потребно е експедитивно откривање на податочен сообраќај за да се идентификуваат другите даватели на услуги вклучени во преносот на комуникацијата и патот на комуникацијата</a:t>
            </a:r>
            <a:endParaRPr sz="16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Целта е да се овозможи идентификување на сите даватели на услуги за да може да се преземат соодветни процесни мерки</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67967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1" name="Google Shape;379;p29">
            <a:extLst>
              <a:ext uri="{FF2B5EF4-FFF2-40B4-BE49-F238E27FC236}">
                <a16:creationId xmlns:a16="http://schemas.microsoft.com/office/drawing/2014/main" id="{7E21A88F-B30D-473B-B5A9-913BB30DBF1C}"/>
              </a:ext>
            </a:extLst>
          </p:cNvPr>
          <p:cNvSpPr txBox="1"/>
          <p:nvPr/>
        </p:nvSpPr>
        <p:spPr>
          <a:xfrm>
            <a:off x="348345" y="1270001"/>
            <a:ext cx="8184095" cy="513079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2300"/>
              <a:buFont typeface="Arial"/>
              <a:buNone/>
            </a:pPr>
            <a:r>
              <a:rPr lang="mk-MK" sz="2400" b="1" i="1" u="none" strike="noStrike" cap="none" dirty="0">
                <a:solidFill>
                  <a:schemeClr val="dk1"/>
                </a:solidFill>
                <a:latin typeface="Calibri"/>
                <a:ea typeface="Calibri"/>
                <a:cs typeface="Calibri"/>
                <a:sym typeface="Calibri"/>
              </a:rPr>
              <a:t>Налог за генерирање информации</a:t>
            </a:r>
            <a:endParaRPr sz="2400" b="1" i="1" u="none" strike="noStrike" cap="none" dirty="0">
              <a:solidFill>
                <a:schemeClr val="dk1"/>
              </a:solidFill>
              <a:latin typeface="Calibri"/>
              <a:ea typeface="Calibri"/>
              <a:cs typeface="Calibri"/>
              <a:sym typeface="Calibri"/>
            </a:endParaRPr>
          </a:p>
          <a:p>
            <a:pPr marL="0" marR="0" lvl="0" indent="0" algn="ctr" rtl="0">
              <a:lnSpc>
                <a:spcPct val="80000"/>
              </a:lnSpc>
              <a:spcBef>
                <a:spcPts val="1800"/>
              </a:spcBef>
              <a:spcAft>
                <a:spcPts val="0"/>
              </a:spcAft>
              <a:buClr>
                <a:schemeClr val="dk1"/>
              </a:buClr>
              <a:buSzPts val="2300"/>
              <a:buFont typeface="Arial"/>
              <a:buNone/>
            </a:pPr>
            <a:r>
              <a:rPr lang="mk-MK" sz="2400" b="1" i="1" u="none" strike="noStrike" cap="none" dirty="0">
                <a:solidFill>
                  <a:schemeClr val="dk1"/>
                </a:solidFill>
                <a:latin typeface="Calibri"/>
                <a:ea typeface="Calibri"/>
                <a:cs typeface="Calibri"/>
                <a:sym typeface="Calibri"/>
              </a:rPr>
              <a:t>(член 18 – Конвенција од Будимпешта)</a:t>
            </a:r>
            <a:endParaRPr sz="2400" b="1" i="1" u="none" strike="noStrike" cap="none" dirty="0">
              <a:solidFill>
                <a:schemeClr val="dk1"/>
              </a:solidFill>
              <a:latin typeface="Calibri"/>
              <a:ea typeface="Calibri"/>
              <a:cs typeface="Calibri"/>
              <a:sym typeface="Calibri"/>
            </a:endParaRPr>
          </a:p>
          <a:p>
            <a:pPr marL="342900" marR="0" lvl="0" indent="-342900" algn="ctr" rtl="0">
              <a:lnSpc>
                <a:spcPct val="80000"/>
              </a:lnSpc>
              <a:spcBef>
                <a:spcPts val="1800"/>
              </a:spcBef>
              <a:spcAft>
                <a:spcPts val="0"/>
              </a:spcAft>
              <a:buClr>
                <a:schemeClr val="dk1"/>
              </a:buClr>
              <a:buSzPts val="1700"/>
              <a:buFont typeface="Arial"/>
              <a:buChar char="•"/>
            </a:pPr>
            <a:r>
              <a:rPr lang="mk-MK" i="1" dirty="0">
                <a:solidFill>
                  <a:schemeClr val="dk1"/>
                </a:solidFill>
                <a:latin typeface="Calibri"/>
                <a:ea typeface="Calibri"/>
                <a:cs typeface="Calibri"/>
                <a:sym typeface="Calibri"/>
              </a:rPr>
              <a:t>и</a:t>
            </a:r>
            <a:r>
              <a:rPr lang="mk-MK" b="0" i="1" u="none" strike="noStrike" cap="none" dirty="0">
                <a:solidFill>
                  <a:schemeClr val="dk1"/>
                </a:solidFill>
                <a:latin typeface="Calibri"/>
                <a:ea typeface="Calibri"/>
                <a:cs typeface="Calibri"/>
                <a:sym typeface="Calibri"/>
              </a:rPr>
              <a:t>сто така многу иновативно</a:t>
            </a:r>
            <a:endParaRPr b="0" i="1" u="none" strike="noStrike" cap="none" dirty="0">
              <a:solidFill>
                <a:schemeClr val="dk1"/>
              </a:solidFill>
              <a:latin typeface="Calibri"/>
              <a:ea typeface="Calibri"/>
              <a:cs typeface="Calibri"/>
              <a:sym typeface="Calibri"/>
            </a:endParaRPr>
          </a:p>
          <a:p>
            <a:pPr marL="539750" marR="0" lvl="0" indent="-342900" algn="l" rtl="0">
              <a:lnSpc>
                <a:spcPct val="80000"/>
              </a:lnSpc>
              <a:spcBef>
                <a:spcPts val="1800"/>
              </a:spcBef>
              <a:spcAft>
                <a:spcPts val="0"/>
              </a:spcAft>
              <a:buClr>
                <a:schemeClr val="dk1"/>
              </a:buClr>
              <a:buSzPts val="1700"/>
              <a:buFont typeface="Arial"/>
              <a:buChar char="•"/>
            </a:pPr>
            <a:r>
              <a:rPr lang="mk-MK" b="0" i="1" u="none" strike="noStrike" cap="none" dirty="0">
                <a:solidFill>
                  <a:schemeClr val="dk1"/>
                </a:solidFill>
                <a:latin typeface="Calibri"/>
                <a:ea typeface="Calibri"/>
                <a:cs typeface="Calibri"/>
                <a:sym typeface="Calibri"/>
              </a:rPr>
              <a:t>Да се овластат органите за спроведување на законот да издаваат налози </a:t>
            </a:r>
            <a:r>
              <a:rPr lang="mk-MK" i="1" dirty="0">
                <a:solidFill>
                  <a:schemeClr val="dk1"/>
                </a:solidFill>
                <a:latin typeface="Calibri"/>
                <a:ea typeface="Calibri"/>
                <a:cs typeface="Calibri"/>
                <a:sym typeface="Calibri"/>
              </a:rPr>
              <a:t>за генерирање информации</a:t>
            </a:r>
            <a:endParaRPr b="0" i="1" u="none" strike="noStrike" cap="none" dirty="0">
              <a:solidFill>
                <a:schemeClr val="dk1"/>
              </a:solidFill>
              <a:latin typeface="Calibri"/>
              <a:ea typeface="Calibri"/>
              <a:cs typeface="Calibri"/>
              <a:sym typeface="Calibri"/>
            </a:endParaRPr>
          </a:p>
          <a:p>
            <a:pPr marL="539750" marR="0" lvl="0" indent="-342900" algn="l" rtl="0">
              <a:lnSpc>
                <a:spcPct val="80000"/>
              </a:lnSpc>
              <a:spcBef>
                <a:spcPts val="1800"/>
              </a:spcBef>
              <a:spcAft>
                <a:spcPts val="0"/>
              </a:spcAft>
              <a:buClr>
                <a:schemeClr val="dk1"/>
              </a:buClr>
              <a:buSzPts val="1700"/>
              <a:buFont typeface="Arial"/>
              <a:buChar char="•"/>
            </a:pPr>
            <a:r>
              <a:rPr lang="mk-MK" b="0" i="1" u="none" strike="noStrike" cap="none" dirty="0">
                <a:solidFill>
                  <a:schemeClr val="dk1"/>
                </a:solidFill>
                <a:latin typeface="Calibri"/>
                <a:ea typeface="Calibri"/>
                <a:cs typeface="Calibri"/>
                <a:sym typeface="Calibri"/>
              </a:rPr>
              <a:t>Овој налог може да го издадат агенциите за спроведување на законот кон поединци и даватели на услуги</a:t>
            </a:r>
            <a:endParaRPr b="0" i="1" u="none" strike="noStrike" cap="none" dirty="0">
              <a:solidFill>
                <a:schemeClr val="dk1"/>
              </a:solidFill>
              <a:latin typeface="Calibri"/>
              <a:ea typeface="Calibri"/>
              <a:cs typeface="Calibri"/>
              <a:sym typeface="Calibri"/>
            </a:endParaRPr>
          </a:p>
          <a:p>
            <a:pPr marL="539750" marR="0" lvl="0" indent="-342900" algn="l" rtl="0">
              <a:lnSpc>
                <a:spcPct val="80000"/>
              </a:lnSpc>
              <a:spcBef>
                <a:spcPts val="1800"/>
              </a:spcBef>
              <a:spcAft>
                <a:spcPts val="0"/>
              </a:spcAft>
              <a:buClr>
                <a:schemeClr val="dk1"/>
              </a:buClr>
              <a:buSzPts val="1700"/>
              <a:buFont typeface="Arial"/>
              <a:buChar char="•"/>
            </a:pPr>
            <a:r>
              <a:rPr lang="mk-MK" b="0" i="1" u="none" strike="noStrike" cap="none" dirty="0">
                <a:solidFill>
                  <a:schemeClr val="dk1"/>
                </a:solidFill>
                <a:latin typeface="Calibri"/>
                <a:ea typeface="Calibri"/>
                <a:cs typeface="Calibri"/>
                <a:sym typeface="Calibri"/>
              </a:rPr>
              <a:t>Налог за да се обезбедат:</a:t>
            </a:r>
            <a:endParaRPr b="0" i="1" u="none" strike="noStrike" cap="none" dirty="0">
              <a:solidFill>
                <a:schemeClr val="dk1"/>
              </a:solidFill>
              <a:latin typeface="Calibri"/>
              <a:ea typeface="Calibri"/>
              <a:cs typeface="Calibri"/>
              <a:sym typeface="Calibri"/>
            </a:endParaRPr>
          </a:p>
          <a:p>
            <a:pPr marL="939800" marR="0" lvl="1" indent="-285750" algn="l" rtl="0">
              <a:lnSpc>
                <a:spcPct val="80000"/>
              </a:lnSpc>
              <a:spcBef>
                <a:spcPts val="1800"/>
              </a:spcBef>
              <a:spcAft>
                <a:spcPts val="0"/>
              </a:spcAft>
              <a:buClr>
                <a:schemeClr val="dk1"/>
              </a:buClr>
              <a:buSzPts val="1600"/>
              <a:buFont typeface="Arial"/>
              <a:buChar char="–"/>
            </a:pPr>
            <a:r>
              <a:rPr lang="mk-MK" b="0" i="1" u="none" strike="noStrike" cap="none" dirty="0">
                <a:solidFill>
                  <a:schemeClr val="dk1"/>
                </a:solidFill>
                <a:latin typeface="Calibri"/>
                <a:ea typeface="Calibri"/>
                <a:cs typeface="Calibri"/>
                <a:sym typeface="Calibri"/>
              </a:rPr>
              <a:t>податоци зачувани во компјутерски систем во нивна надлежност</a:t>
            </a:r>
            <a:endParaRPr b="0" i="1" u="none" strike="noStrike" cap="none" dirty="0">
              <a:solidFill>
                <a:schemeClr val="dk1"/>
              </a:solidFill>
              <a:latin typeface="Calibri"/>
              <a:ea typeface="Calibri"/>
              <a:cs typeface="Calibri"/>
              <a:sym typeface="Calibri"/>
            </a:endParaRPr>
          </a:p>
          <a:p>
            <a:pPr marL="939800" marR="0" lvl="1" indent="-285750" algn="l" rtl="0">
              <a:lnSpc>
                <a:spcPct val="80000"/>
              </a:lnSpc>
              <a:spcBef>
                <a:spcPts val="1800"/>
              </a:spcBef>
              <a:spcAft>
                <a:spcPts val="0"/>
              </a:spcAft>
              <a:buClr>
                <a:schemeClr val="dk1"/>
              </a:buClr>
              <a:buSzPts val="1600"/>
              <a:buFont typeface="Arial"/>
              <a:buChar char="–"/>
            </a:pPr>
            <a:r>
              <a:rPr lang="mk-MK" b="0" i="1" u="none" strike="noStrike" cap="none" dirty="0">
                <a:solidFill>
                  <a:schemeClr val="dk1"/>
                </a:solidFill>
                <a:latin typeface="Calibri"/>
                <a:ea typeface="Calibri"/>
                <a:cs typeface="Calibri"/>
                <a:sym typeface="Calibri"/>
              </a:rPr>
              <a:t>информации за претплатници</a:t>
            </a:r>
            <a:endParaRPr b="0" i="1" u="none" strike="noStrike" cap="none" dirty="0">
              <a:solidFill>
                <a:schemeClr val="dk1"/>
              </a:solidFill>
              <a:latin typeface="Calibri"/>
              <a:ea typeface="Calibri"/>
              <a:cs typeface="Calibri"/>
              <a:sym typeface="Calibri"/>
            </a:endParaRPr>
          </a:p>
          <a:p>
            <a:pPr marL="539750" marR="0" lvl="0" indent="-342900" algn="l" rtl="0">
              <a:lnSpc>
                <a:spcPct val="80000"/>
              </a:lnSpc>
              <a:spcBef>
                <a:spcPts val="1800"/>
              </a:spcBef>
              <a:spcAft>
                <a:spcPts val="0"/>
              </a:spcAft>
              <a:buClr>
                <a:schemeClr val="dk1"/>
              </a:buClr>
              <a:buSzPts val="1700"/>
              <a:buFont typeface="Arial"/>
              <a:buChar char="•"/>
            </a:pPr>
            <a:r>
              <a:rPr lang="mk-MK" i="1" dirty="0">
                <a:solidFill>
                  <a:schemeClr val="dk1"/>
                </a:solidFill>
                <a:latin typeface="Calibri"/>
                <a:ea typeface="Calibri"/>
                <a:cs typeface="Calibri"/>
                <a:sym typeface="Calibri"/>
              </a:rPr>
              <a:t>Н</a:t>
            </a:r>
            <a:r>
              <a:rPr lang="mk-MK" b="0" i="1" u="none" strike="noStrike" cap="none" dirty="0">
                <a:solidFill>
                  <a:schemeClr val="dk1"/>
                </a:solidFill>
                <a:latin typeface="Calibri"/>
                <a:ea typeface="Calibri"/>
                <a:cs typeface="Calibri"/>
                <a:sym typeface="Calibri"/>
              </a:rPr>
              <a:t>алогот за генерирање информации мора да ја наведе природата и обемот на потребните податоци</a:t>
            </a:r>
            <a:endParaRPr b="0" i="1" u="none" strike="noStrike" cap="none" dirty="0">
              <a:solidFill>
                <a:schemeClr val="dk1"/>
              </a:solidFill>
              <a:latin typeface="Calibri"/>
              <a:ea typeface="Calibri"/>
              <a:cs typeface="Calibri"/>
              <a:sym typeface="Calibri"/>
            </a:endParaRPr>
          </a:p>
          <a:p>
            <a:pPr marL="539750" marR="0" lvl="0" indent="-342900" algn="l" rtl="0">
              <a:lnSpc>
                <a:spcPct val="80000"/>
              </a:lnSpc>
              <a:spcBef>
                <a:spcPts val="1800"/>
              </a:spcBef>
              <a:spcAft>
                <a:spcPts val="0"/>
              </a:spcAft>
              <a:buClr>
                <a:schemeClr val="dk1"/>
              </a:buClr>
              <a:buSzPts val="1700"/>
              <a:buFont typeface="Arial"/>
              <a:buChar char="•"/>
            </a:pPr>
            <a:r>
              <a:rPr lang="mk-MK" b="0" i="1" u="none" strike="noStrike" cap="none" dirty="0">
                <a:solidFill>
                  <a:schemeClr val="dk1"/>
                </a:solidFill>
                <a:latin typeface="Calibri"/>
                <a:ea typeface="Calibri"/>
                <a:cs typeface="Calibri"/>
                <a:sym typeface="Calibri"/>
              </a:rPr>
              <a:t>Податоците што ги бара истрагата мора да бидат претходно утврдени</a:t>
            </a:r>
            <a:endParaRPr b="0" i="1"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5511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392;p31">
            <a:extLst>
              <a:ext uri="{FF2B5EF4-FFF2-40B4-BE49-F238E27FC236}">
                <a16:creationId xmlns:a16="http://schemas.microsoft.com/office/drawing/2014/main" id="{8D315648-BABE-4C6E-940C-7EE17DFA76EF}"/>
              </a:ext>
            </a:extLst>
          </p:cNvPr>
          <p:cNvSpPr/>
          <p:nvPr/>
        </p:nvSpPr>
        <p:spPr>
          <a:xfrm>
            <a:off x="39449" y="945472"/>
            <a:ext cx="4592173" cy="56938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a:t>
            </a:r>
            <a:r>
              <a:rPr lang="mk-MK" b="1" i="0" u="none" strike="noStrike" cap="none" dirty="0">
                <a:solidFill>
                  <a:srgbClr val="FF0000"/>
                </a:solidFill>
                <a:latin typeface="Calibri"/>
                <a:ea typeface="Calibri"/>
                <a:cs typeface="Calibri"/>
                <a:sym typeface="Calibri"/>
              </a:rPr>
              <a:t>лице кое се наоѓа на нејзина територија </a:t>
            </a:r>
            <a:r>
              <a:rPr lang="mk-MK" b="0" i="0" u="none" strike="noStrike" cap="none" dirty="0">
                <a:solidFill>
                  <a:schemeClr val="dk1"/>
                </a:solidFill>
                <a:latin typeface="Calibri"/>
                <a:ea typeface="Calibri"/>
                <a:cs typeface="Calibri"/>
                <a:sym typeface="Calibri"/>
              </a:rPr>
              <a:t>да ги достави наведените компјутерски податоци кои се во сопственост или под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во врска со тие услуги во сопственост или под контрола на тој давател на услуги. </a:t>
            </a:r>
            <a:endParaRPr sz="2000" dirty="0"/>
          </a:p>
        </p:txBody>
      </p:sp>
      <p:sp>
        <p:nvSpPr>
          <p:cNvPr id="16" name="Google Shape;393;p31">
            <a:extLst>
              <a:ext uri="{FF2B5EF4-FFF2-40B4-BE49-F238E27FC236}">
                <a16:creationId xmlns:a16="http://schemas.microsoft.com/office/drawing/2014/main" id="{F61C0105-DB53-41C3-BDA5-6A1BCBFC12B9}"/>
              </a:ext>
            </a:extLst>
          </p:cNvPr>
          <p:cNvSpPr/>
          <p:nvPr/>
        </p:nvSpPr>
        <p:spPr>
          <a:xfrm>
            <a:off x="4743844" y="980859"/>
            <a:ext cx="4033604" cy="175428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Секое лице на територијата (вклучувајќи и давател на услуги)</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Локацијата на податоците не е релевантна</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71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Давател на услуги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337025"/>
            <a:ext cx="4518735" cy="4832092"/>
          </a:xfrm>
          <a:prstGeom prst="rect">
            <a:avLst/>
          </a:prstGeom>
        </p:spPr>
        <p:txBody>
          <a:bodyPr wrap="square">
            <a:spAutoFit/>
          </a:bodyPr>
          <a:lstStyle/>
          <a:p>
            <a:pPr marL="342900" indent="-342900">
              <a:buFont typeface="Wingdings" pitchFamily="2" charset="2"/>
              <a:buChar char="Ø"/>
            </a:pPr>
            <a:r>
              <a:rPr lang="mk-MK" sz="2200" dirty="0"/>
              <a:t>Да</a:t>
            </a:r>
            <a:r>
              <a:rPr lang="en-US" sz="2200" dirty="0"/>
              <a:t>:</a:t>
            </a:r>
          </a:p>
          <a:p>
            <a:pPr marL="800100" lvl="1" indent="-342900" algn="just">
              <a:buFont typeface="Wingdings" pitchFamily="2" charset="2"/>
              <a:buChar char="Ø"/>
            </a:pPr>
            <a:r>
              <a:rPr lang="mk-MK" sz="2200" dirty="0"/>
              <a:t>комуникација или сродни услуги за обработка на податоци (на пр. даватели на услуги за </a:t>
            </a:r>
            <a:r>
              <a:rPr lang="mk-MK" sz="2200" dirty="0" err="1"/>
              <a:t>хостинг</a:t>
            </a:r>
            <a:r>
              <a:rPr lang="mk-MK" sz="2200" dirty="0"/>
              <a:t> и кеширање)</a:t>
            </a:r>
            <a:endParaRPr lang="en-US" sz="2200" dirty="0"/>
          </a:p>
          <a:p>
            <a:pPr marL="800100" lvl="1" indent="-342900">
              <a:buFont typeface="Wingdings" pitchFamily="2" charset="2"/>
              <a:buChar char="Ø"/>
            </a:pPr>
            <a:r>
              <a:rPr lang="mk-MK" sz="2200" dirty="0"/>
              <a:t>приватни и јавни субјекти</a:t>
            </a:r>
            <a:endParaRPr lang="en-US" sz="2200" dirty="0"/>
          </a:p>
          <a:p>
            <a:pPr marL="800100" lvl="1" indent="-342900">
              <a:buFont typeface="Wingdings" pitchFamily="2" charset="2"/>
              <a:buChar char="Ø"/>
            </a:pPr>
            <a:r>
              <a:rPr lang="mk-MK" sz="2200" dirty="0"/>
              <a:t>бесплатни или платени услуги</a:t>
            </a:r>
            <a:endParaRPr lang="en-US" sz="2200" dirty="0"/>
          </a:p>
          <a:p>
            <a:pPr marL="800100" lvl="1" indent="-342900">
              <a:buFont typeface="Wingdings" pitchFamily="2" charset="2"/>
              <a:buChar char="Ø"/>
            </a:pPr>
            <a:r>
              <a:rPr lang="mk-MK" sz="2200" dirty="0"/>
              <a:t>одредба за затворена група или јавноста</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Не</a:t>
            </a:r>
            <a:r>
              <a:rPr lang="en-US" sz="2200" dirty="0"/>
              <a:t>:</a:t>
            </a:r>
          </a:p>
          <a:p>
            <a:pPr marL="800100" lvl="1" indent="-342900">
              <a:buFont typeface="Wingdings" pitchFamily="2" charset="2"/>
              <a:buChar char="Ø"/>
            </a:pPr>
            <a:r>
              <a:rPr lang="mk-MK" sz="2200" dirty="0"/>
              <a:t>даватели на содржини</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334607" y="1319772"/>
            <a:ext cx="3986074" cy="4832092"/>
          </a:xfrm>
          <a:prstGeom prst="rect">
            <a:avLst/>
          </a:prstGeom>
        </p:spPr>
        <p:txBody>
          <a:bodyPr wrap="square">
            <a:spAutoFit/>
          </a:bodyPr>
          <a:lstStyle/>
          <a:p>
            <a:pPr marL="342900" indent="-342900" algn="just">
              <a:buFont typeface="Wingdings" pitchFamily="2" charset="2"/>
              <a:buChar char="Ø"/>
            </a:pPr>
            <a:r>
              <a:rPr lang="mk-MK" sz="2200" b="1" dirty="0"/>
              <a:t>„давател на услуги“ </a:t>
            </a:r>
            <a:r>
              <a:rPr lang="mk-MK" sz="2200" dirty="0"/>
              <a:t>е </a:t>
            </a:r>
            <a:endParaRPr lang="en-US" sz="2200" dirty="0"/>
          </a:p>
          <a:p>
            <a:pPr marL="342900" indent="-342900" algn="just">
              <a:buFont typeface="Wingdings" pitchFamily="2" charset="2"/>
              <a:buChar char="Ø"/>
            </a:pPr>
            <a:r>
              <a:rPr lang="en-US" sz="2200" dirty="0" err="1"/>
              <a:t>i</a:t>
            </a:r>
            <a:r>
              <a:rPr lang="en-US" sz="2200" dirty="0"/>
              <a:t>. </a:t>
            </a:r>
            <a:r>
              <a:rPr lang="mk-MK" sz="2200" dirty="0"/>
              <a:t>секој јавен или приватен субјект кој им овозможува на корисниците на неговата услуга можност за комуникација преку компјутерски систем и </a:t>
            </a:r>
          </a:p>
          <a:p>
            <a:pPr marL="342900" indent="-342900" algn="just">
              <a:buFont typeface="Wingdings" pitchFamily="2" charset="2"/>
              <a:buChar char="Ø"/>
            </a:pPr>
            <a:r>
              <a:rPr lang="en-US" sz="2200" dirty="0"/>
              <a:t>ii. </a:t>
            </a:r>
            <a:r>
              <a:rPr lang="mk-MK" sz="2200" dirty="0"/>
              <a:t>кој било друг субјект што обработува или складира компјутерски податоци во име на таквата комуникациска услуга или корисниците на таква услуга. </a:t>
            </a:r>
            <a:endParaRPr lang="en-US" sz="2200" dirty="0"/>
          </a:p>
        </p:txBody>
      </p:sp>
    </p:spTree>
    <p:extLst>
      <p:ext uri="{BB962C8B-B14F-4D97-AF65-F5344CB8AC3E}">
        <p14:creationId xmlns:p14="http://schemas.microsoft.com/office/powerpoint/2010/main" val="3666217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00;p32">
            <a:extLst>
              <a:ext uri="{FF2B5EF4-FFF2-40B4-BE49-F238E27FC236}">
                <a16:creationId xmlns:a16="http://schemas.microsoft.com/office/drawing/2014/main" id="{E85DD4BD-7D84-46D1-80C3-6BE57E209B1E}"/>
              </a:ext>
            </a:extLst>
          </p:cNvPr>
          <p:cNvSpPr/>
          <p:nvPr/>
        </p:nvSpPr>
        <p:spPr>
          <a:xfrm>
            <a:off x="-17413" y="979475"/>
            <a:ext cx="4651429" cy="56938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a:t>
            </a:r>
            <a:r>
              <a:rPr lang="mk-MK" b="1" i="0" u="none" strike="noStrike" cap="none" dirty="0">
                <a:solidFill>
                  <a:srgbClr val="FF0000"/>
                </a:solidFill>
                <a:latin typeface="Calibri"/>
                <a:ea typeface="Calibri"/>
                <a:cs typeface="Calibri"/>
                <a:sym typeface="Calibri"/>
              </a:rPr>
              <a:t>наведените компјутерски податоци</a:t>
            </a:r>
            <a:r>
              <a:rPr lang="mk-MK" b="0" i="0" u="none" strike="noStrike" cap="none" dirty="0">
                <a:solidFill>
                  <a:schemeClr val="dk1"/>
                </a:solidFill>
                <a:latin typeface="Calibri"/>
                <a:ea typeface="Calibri"/>
                <a:cs typeface="Calibri"/>
                <a:sym typeface="Calibri"/>
              </a:rPr>
              <a:t> кои се во сопственост или под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во врска со тие услуги во сопственост или под контрола на тој давател на услуги. </a:t>
            </a:r>
            <a:endParaRPr sz="2000" dirty="0"/>
          </a:p>
        </p:txBody>
      </p:sp>
      <p:sp>
        <p:nvSpPr>
          <p:cNvPr id="16" name="Google Shape;401;p32">
            <a:extLst>
              <a:ext uri="{FF2B5EF4-FFF2-40B4-BE49-F238E27FC236}">
                <a16:creationId xmlns:a16="http://schemas.microsoft.com/office/drawing/2014/main" id="{6B143D50-04EB-4DF4-A31E-246F85221C40}"/>
              </a:ext>
            </a:extLst>
          </p:cNvPr>
          <p:cNvSpPr/>
          <p:nvPr/>
        </p:nvSpPr>
        <p:spPr>
          <a:xfrm>
            <a:off x="4828473" y="1028363"/>
            <a:ext cx="3948975" cy="480127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Се однесува на сите компјутерски податоци (податочна содржина или други компјутерски податоци)</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Налогот мора да ги наведе компјутерските податоци (не може да биде нејасен)</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dirty="0">
                <a:solidFill>
                  <a:schemeClr val="dk1"/>
                </a:solidFill>
                <a:latin typeface="Calibri"/>
                <a:ea typeface="Calibri"/>
                <a:cs typeface="Calibri"/>
                <a:sym typeface="Calibri"/>
              </a:rPr>
              <a:t>д</a:t>
            </a:r>
            <a:r>
              <a:rPr lang="mk-MK" b="0" i="0" u="none" strike="noStrike" cap="none" dirty="0">
                <a:solidFill>
                  <a:schemeClr val="dk1"/>
                </a:solidFill>
                <a:latin typeface="Calibri"/>
                <a:ea typeface="Calibri"/>
                <a:cs typeface="Calibri"/>
                <a:sym typeface="Calibri"/>
              </a:rPr>
              <a:t>озволено: налог за генерирање на адреси за е-пошта поврзани со одредено име</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не е дозволено: налог за генерирање информации </a:t>
            </a:r>
            <a:r>
              <a:rPr lang="mk-MK" dirty="0">
                <a:solidFill>
                  <a:schemeClr val="dk1"/>
                </a:solidFill>
                <a:latin typeface="Calibri"/>
                <a:ea typeface="Calibri"/>
                <a:cs typeface="Calibri"/>
                <a:sym typeface="Calibri"/>
              </a:rPr>
              <a:t>з</a:t>
            </a:r>
            <a:r>
              <a:rPr lang="mk-MK" b="0" i="0" u="none" strike="noStrike" cap="none" dirty="0">
                <a:solidFill>
                  <a:schemeClr val="dk1"/>
                </a:solidFill>
                <a:latin typeface="Calibri"/>
                <a:ea typeface="Calibri"/>
                <a:cs typeface="Calibri"/>
                <a:sym typeface="Calibri"/>
              </a:rPr>
              <a:t>а сите комуникации преку е-пошта за време на последните три години поврзани со одредено име</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6970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08;p33">
            <a:extLst>
              <a:ext uri="{FF2B5EF4-FFF2-40B4-BE49-F238E27FC236}">
                <a16:creationId xmlns:a16="http://schemas.microsoft.com/office/drawing/2014/main" id="{E8BA3848-3A3E-4790-A683-91D0D595345D}"/>
              </a:ext>
            </a:extLst>
          </p:cNvPr>
          <p:cNvSpPr/>
          <p:nvPr/>
        </p:nvSpPr>
        <p:spPr>
          <a:xfrm>
            <a:off x="129117" y="982394"/>
            <a:ext cx="4739371" cy="51398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наведените компјутерски податоци кои се во </a:t>
            </a:r>
            <a:r>
              <a:rPr lang="mk-MK" b="1" i="0" u="none" strike="noStrike" cap="none" dirty="0">
                <a:solidFill>
                  <a:srgbClr val="FF0000"/>
                </a:solidFill>
                <a:latin typeface="Calibri"/>
                <a:ea typeface="Calibri"/>
                <a:cs typeface="Calibri"/>
                <a:sym typeface="Calibri"/>
              </a:rPr>
              <a:t>сопственост или под контрола </a:t>
            </a:r>
            <a:r>
              <a:rPr lang="mk-MK" b="0" i="0" u="none" strike="noStrike" cap="none" dirty="0">
                <a:solidFill>
                  <a:schemeClr val="dk1"/>
                </a:solidFill>
                <a:latin typeface="Calibri"/>
                <a:ea typeface="Calibri"/>
                <a:cs typeface="Calibri"/>
                <a:sym typeface="Calibri"/>
              </a:rPr>
              <a:t>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во врска со тие услуги во сопственост или под контрола на тој давател на услуги. </a:t>
            </a:r>
            <a:endParaRPr sz="2000" dirty="0"/>
          </a:p>
        </p:txBody>
      </p:sp>
      <p:sp>
        <p:nvSpPr>
          <p:cNvPr id="16" name="Google Shape;409;p33">
            <a:extLst>
              <a:ext uri="{FF2B5EF4-FFF2-40B4-BE49-F238E27FC236}">
                <a16:creationId xmlns:a16="http://schemas.microsoft.com/office/drawing/2014/main" id="{189B9252-3200-4DD8-9006-20253445F9D4}"/>
              </a:ext>
            </a:extLst>
          </p:cNvPr>
          <p:cNvSpPr/>
          <p:nvPr/>
        </p:nvSpPr>
        <p:spPr>
          <a:xfrm>
            <a:off x="4868488" y="958564"/>
            <a:ext cx="3889351" cy="427805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Давателот на услуги може да има:</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физичко владение</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конструктивно владение (слободна контрола врз нивното генерирање)</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Локацијата на податоците не е важна, сѐ додека истите ги контролира давателот на услуги на територијата</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Контролата не вклучува техничка можност за пристап до податоци складирани далечински, кои не се во легитимна контрола</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6746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16;p34">
            <a:extLst>
              <a:ext uri="{FF2B5EF4-FFF2-40B4-BE49-F238E27FC236}">
                <a16:creationId xmlns:a16="http://schemas.microsoft.com/office/drawing/2014/main" id="{E6FA6CA6-57D6-4C46-B894-1593778FBE74}"/>
              </a:ext>
            </a:extLst>
          </p:cNvPr>
          <p:cNvSpPr/>
          <p:nvPr/>
        </p:nvSpPr>
        <p:spPr>
          <a:xfrm>
            <a:off x="129117" y="1255731"/>
            <a:ext cx="5010544" cy="458583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наведените компјутерски податоци кои се во сопственост или контрола на тоа лице, а кои се </a:t>
            </a:r>
            <a:r>
              <a:rPr lang="mk-MK" b="1" i="0" u="none" strike="noStrike" cap="none" dirty="0">
                <a:solidFill>
                  <a:srgbClr val="FF0000"/>
                </a:solidFill>
                <a:latin typeface="Calibri"/>
                <a:ea typeface="Calibri"/>
                <a:cs typeface="Calibri"/>
                <a:sym typeface="Calibri"/>
              </a:rPr>
              <a:t>складирани во компјутерски систем или </a:t>
            </a:r>
            <a:r>
              <a:rPr lang="mk-MK" b="1" dirty="0">
                <a:solidFill>
                  <a:srgbClr val="FF0000"/>
                </a:solidFill>
                <a:latin typeface="Calibri"/>
                <a:ea typeface="Calibri"/>
                <a:cs typeface="Calibri"/>
                <a:sym typeface="Calibri"/>
              </a:rPr>
              <a:t>на</a:t>
            </a:r>
            <a:r>
              <a:rPr lang="mk-MK" b="1" i="0" u="none" strike="noStrike" cap="none" dirty="0">
                <a:solidFill>
                  <a:srgbClr val="FF0000"/>
                </a:solidFill>
                <a:latin typeface="Calibri"/>
                <a:ea typeface="Calibri"/>
                <a:cs typeface="Calibri"/>
                <a:sym typeface="Calibri"/>
              </a:rPr>
              <a:t> медиум за складирање на компјутерски податоци</a:t>
            </a:r>
            <a:r>
              <a:rPr lang="mk-MK" b="0" i="0" u="none" strike="noStrike" cap="none" dirty="0">
                <a:solidFill>
                  <a:schemeClr val="dk1"/>
                </a:solidFill>
                <a:latin typeface="Calibri"/>
                <a:ea typeface="Calibri"/>
                <a:cs typeface="Calibri"/>
                <a:sym typeface="Calibri"/>
              </a:rPr>
              <a:t>;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во врска со тие услуги во сопственост или под контрола на тој давател на услуги. </a:t>
            </a:r>
            <a:endParaRPr sz="2000" dirty="0"/>
          </a:p>
        </p:txBody>
      </p:sp>
      <p:sp>
        <p:nvSpPr>
          <p:cNvPr id="16" name="Google Shape;417;p34">
            <a:extLst>
              <a:ext uri="{FF2B5EF4-FFF2-40B4-BE49-F238E27FC236}">
                <a16:creationId xmlns:a16="http://schemas.microsoft.com/office/drawing/2014/main" id="{B9AA2368-054B-42C4-9168-076EF163F915}"/>
              </a:ext>
            </a:extLst>
          </p:cNvPr>
          <p:cNvSpPr/>
          <p:nvPr/>
        </p:nvSpPr>
        <p:spPr>
          <a:xfrm>
            <a:off x="5299788" y="1255731"/>
            <a:ext cx="3485154" cy="203128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Овластувањето се однесува само на складирани (постоечки) податоци</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Не наметнува обврска за задржување на податоците</a:t>
            </a:r>
            <a:endParaRPr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711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24;p35">
            <a:extLst>
              <a:ext uri="{FF2B5EF4-FFF2-40B4-BE49-F238E27FC236}">
                <a16:creationId xmlns:a16="http://schemas.microsoft.com/office/drawing/2014/main" id="{393CC1D0-BF31-44DC-A080-F6210BA8DF54}"/>
              </a:ext>
            </a:extLst>
          </p:cNvPr>
          <p:cNvSpPr/>
          <p:nvPr/>
        </p:nvSpPr>
        <p:spPr>
          <a:xfrm>
            <a:off x="-160127" y="982395"/>
            <a:ext cx="4178595" cy="541682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наведените компјутерски податоци кои се во сопственост или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a:t>
            </a:r>
            <a:r>
              <a:rPr lang="mk-MK" b="1" i="0" u="none" strike="noStrike" cap="none" dirty="0">
                <a:solidFill>
                  <a:srgbClr val="FF0000"/>
                </a:solidFill>
                <a:latin typeface="Calibri"/>
                <a:ea typeface="Calibri"/>
                <a:cs typeface="Calibri"/>
                <a:sym typeface="Calibri"/>
              </a:rPr>
              <a:t>нуди своите услуги на територијата </a:t>
            </a:r>
            <a:r>
              <a:rPr lang="mk-MK" b="0" i="0" u="none" strike="noStrike" cap="none" dirty="0">
                <a:solidFill>
                  <a:schemeClr val="dk1"/>
                </a:solidFill>
                <a:latin typeface="Calibri"/>
                <a:ea typeface="Calibri"/>
                <a:cs typeface="Calibri"/>
                <a:sym typeface="Calibri"/>
              </a:rPr>
              <a:t>на страната да достави информации за претплатниците во врска со тие услуги во сопственост или под контрола на тој давател на услуги. </a:t>
            </a:r>
            <a:endParaRPr sz="2000" dirty="0"/>
          </a:p>
        </p:txBody>
      </p:sp>
      <p:sp>
        <p:nvSpPr>
          <p:cNvPr id="16" name="Google Shape;425;p35">
            <a:extLst>
              <a:ext uri="{FF2B5EF4-FFF2-40B4-BE49-F238E27FC236}">
                <a16:creationId xmlns:a16="http://schemas.microsoft.com/office/drawing/2014/main" id="{294F71EA-6289-4F22-9F90-D6148B1EAC56}"/>
              </a:ext>
            </a:extLst>
          </p:cNvPr>
          <p:cNvSpPr/>
          <p:nvPr/>
        </p:nvSpPr>
        <p:spPr>
          <a:xfrm>
            <a:off x="4018469" y="932650"/>
            <a:ext cx="5003988" cy="597082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Давателот на услуги не мора да биде лоциран на територијата сè додека тој ги „нуди тие услуги“ на територијата</a:t>
            </a: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Ова може да се утврди доколку:</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давателот на услуги им овозможува на лицата да се претплатат на неговите услуги на територијата (на пр. не блокира услуги); и</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давателот на услуги воспоставил вистинска и суштинска врска со страната – на пример:</a:t>
            </a:r>
            <a:endParaRPr sz="2000" dirty="0"/>
          </a:p>
          <a:p>
            <a:pPr marL="1257300" marR="0" lvl="2" indent="-342900" algn="just" rtl="0">
              <a:spcBef>
                <a:spcPts val="0"/>
              </a:spcBef>
              <a:spcAft>
                <a:spcPts val="0"/>
              </a:spcAft>
              <a:buClr>
                <a:schemeClr val="dk1"/>
              </a:buClr>
              <a:buSzPts val="1600"/>
              <a:buFont typeface="Noto Sans Symbols"/>
              <a:buChar char="✔"/>
            </a:pPr>
            <a:r>
              <a:rPr lang="mk-MK" dirty="0">
                <a:solidFill>
                  <a:schemeClr val="dk1"/>
                </a:solidFill>
                <a:latin typeface="Calibri"/>
                <a:ea typeface="Calibri"/>
                <a:cs typeface="Calibri"/>
                <a:sym typeface="Calibri"/>
              </a:rPr>
              <a:t>л</a:t>
            </a:r>
            <a:r>
              <a:rPr lang="mk-MK" b="0" i="0" u="none" strike="noStrike" cap="none" dirty="0">
                <a:solidFill>
                  <a:schemeClr val="dk1"/>
                </a:solidFill>
                <a:latin typeface="Calibri"/>
                <a:ea typeface="Calibri"/>
                <a:cs typeface="Calibri"/>
                <a:sym typeface="Calibri"/>
              </a:rPr>
              <a:t>окално рекламирање и рекламирање на локален јазик</a:t>
            </a:r>
            <a:endParaRPr b="0" i="0" u="none" strike="noStrike" cap="none" dirty="0">
              <a:solidFill>
                <a:schemeClr val="dk1"/>
              </a:solidFill>
              <a:latin typeface="Calibri"/>
              <a:ea typeface="Calibri"/>
              <a:cs typeface="Calibri"/>
              <a:sym typeface="Calibri"/>
            </a:endParaRPr>
          </a:p>
          <a:p>
            <a:pPr marL="1257300" marR="0" lvl="2" indent="-342900" algn="just" rtl="0">
              <a:spcBef>
                <a:spcPts val="0"/>
              </a:spcBef>
              <a:spcAft>
                <a:spcPts val="0"/>
              </a:spcAft>
              <a:buClr>
                <a:schemeClr val="dk1"/>
              </a:buClr>
              <a:buSzPts val="1600"/>
              <a:buFont typeface="Noto Sans Symbols"/>
              <a:buChar char="✔"/>
            </a:pPr>
            <a:r>
              <a:rPr lang="mk-MK" dirty="0">
                <a:solidFill>
                  <a:schemeClr val="dk1"/>
                </a:solidFill>
                <a:latin typeface="Calibri"/>
                <a:ea typeface="Calibri"/>
                <a:cs typeface="Calibri"/>
                <a:sym typeface="Calibri"/>
              </a:rPr>
              <a:t>к</a:t>
            </a:r>
            <a:r>
              <a:rPr lang="mk-MK" b="0" i="0" u="none" strike="noStrike" cap="none" dirty="0">
                <a:solidFill>
                  <a:schemeClr val="dk1"/>
                </a:solidFill>
                <a:latin typeface="Calibri"/>
                <a:ea typeface="Calibri"/>
                <a:cs typeface="Calibri"/>
                <a:sym typeface="Calibri"/>
              </a:rPr>
              <a:t>ористење на информации за претплатници или поврзан податочен сообраќај во текот на своите активности</a:t>
            </a:r>
            <a:endParaRPr b="0" i="0" u="none" strike="noStrike" cap="none" dirty="0">
              <a:solidFill>
                <a:schemeClr val="dk1"/>
              </a:solidFill>
              <a:latin typeface="Calibri"/>
              <a:ea typeface="Calibri"/>
              <a:cs typeface="Calibri"/>
              <a:sym typeface="Calibri"/>
            </a:endParaRPr>
          </a:p>
          <a:p>
            <a:pPr marL="1257300" marR="0" lvl="2" indent="-342900" algn="just" rtl="0">
              <a:spcBef>
                <a:spcPts val="0"/>
              </a:spcBef>
              <a:spcAft>
                <a:spcPts val="0"/>
              </a:spcAft>
              <a:buClr>
                <a:schemeClr val="dk1"/>
              </a:buClr>
              <a:buSzPts val="1600"/>
              <a:buFont typeface="Noto Sans Symbols"/>
              <a:buChar char="✔"/>
            </a:pPr>
            <a:r>
              <a:rPr lang="mk-MK" dirty="0">
                <a:solidFill>
                  <a:schemeClr val="dk1"/>
                </a:solidFill>
                <a:latin typeface="Calibri"/>
                <a:ea typeface="Calibri"/>
                <a:cs typeface="Calibri"/>
                <a:sym typeface="Calibri"/>
              </a:rPr>
              <a:t>и</a:t>
            </a:r>
            <a:r>
              <a:rPr lang="mk-MK" b="0" i="0" u="none" strike="noStrike" cap="none" dirty="0">
                <a:solidFill>
                  <a:schemeClr val="dk1"/>
                </a:solidFill>
                <a:latin typeface="Calibri"/>
                <a:ea typeface="Calibri"/>
                <a:cs typeface="Calibri"/>
                <a:sym typeface="Calibri"/>
              </a:rPr>
              <a:t>нтеракција со локалните претплатници</a:t>
            </a:r>
            <a:endParaRPr b="0" i="0" u="none" strike="noStrike" cap="none" dirty="0">
              <a:solidFill>
                <a:schemeClr val="dk1"/>
              </a:solidFill>
              <a:latin typeface="Calibri"/>
              <a:ea typeface="Calibri"/>
              <a:cs typeface="Calibri"/>
              <a:sym typeface="Calibri"/>
            </a:endParaRPr>
          </a:p>
          <a:p>
            <a:pPr marL="1257300" marR="0" lvl="2"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на друг начин се смета дека е основан локално</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6714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39;p37">
            <a:extLst>
              <a:ext uri="{FF2B5EF4-FFF2-40B4-BE49-F238E27FC236}">
                <a16:creationId xmlns:a16="http://schemas.microsoft.com/office/drawing/2014/main" id="{22823803-C4E3-4A3B-9FE6-63F702A675ED}"/>
              </a:ext>
            </a:extLst>
          </p:cNvPr>
          <p:cNvSpPr/>
          <p:nvPr/>
        </p:nvSpPr>
        <p:spPr>
          <a:xfrm>
            <a:off x="0" y="921588"/>
            <a:ext cx="4416356" cy="56938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a:t>
            </a:r>
            <a:r>
              <a:rPr lang="mk-MK" dirty="0">
                <a:solidFill>
                  <a:schemeClr val="dk1"/>
                </a:solidFill>
                <a:latin typeface="Calibri"/>
                <a:ea typeface="Calibri"/>
                <a:cs typeface="Calibri"/>
                <a:sym typeface="Calibri"/>
              </a:rPr>
              <a:t>ги </a:t>
            </a:r>
            <a:r>
              <a:rPr lang="mk-MK" b="0" i="0" u="none" strike="noStrike" cap="none" dirty="0">
                <a:solidFill>
                  <a:schemeClr val="dk1"/>
                </a:solidFill>
                <a:latin typeface="Calibri"/>
                <a:ea typeface="Calibri"/>
                <a:cs typeface="Calibri"/>
                <a:sym typeface="Calibri"/>
              </a:rPr>
              <a:t>достави наведените компјутерски податоци кои се во сопственост или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a:t>
            </a:r>
            <a:r>
              <a:rPr lang="mk-MK" b="1" i="0" u="none" strike="noStrike" cap="none" dirty="0">
                <a:solidFill>
                  <a:srgbClr val="FF0000"/>
                </a:solidFill>
                <a:latin typeface="Calibri"/>
                <a:ea typeface="Calibri"/>
                <a:cs typeface="Calibri"/>
                <a:sym typeface="Calibri"/>
              </a:rPr>
              <a:t>достави информации за претплатниците </a:t>
            </a:r>
            <a:r>
              <a:rPr lang="mk-MK" b="0" i="0" u="none" strike="noStrike" cap="none" dirty="0">
                <a:solidFill>
                  <a:schemeClr val="dk1"/>
                </a:solidFill>
                <a:latin typeface="Calibri"/>
                <a:ea typeface="Calibri"/>
                <a:cs typeface="Calibri"/>
                <a:sym typeface="Calibri"/>
              </a:rPr>
              <a:t>во врска со тие услуги во сопственост или под контрола на тој давател на услуги. </a:t>
            </a:r>
            <a:endParaRPr sz="2000" dirty="0"/>
          </a:p>
        </p:txBody>
      </p:sp>
      <p:sp>
        <p:nvSpPr>
          <p:cNvPr id="16" name="Google Shape;440;p37">
            <a:extLst>
              <a:ext uri="{FF2B5EF4-FFF2-40B4-BE49-F238E27FC236}">
                <a16:creationId xmlns:a16="http://schemas.microsoft.com/office/drawing/2014/main" id="{2253DE32-A011-41AB-B79B-6E356F3071CA}"/>
              </a:ext>
            </a:extLst>
          </p:cNvPr>
          <p:cNvSpPr/>
          <p:nvPr/>
        </p:nvSpPr>
        <p:spPr>
          <a:xfrm>
            <a:off x="4457892" y="952123"/>
            <a:ext cx="4416356" cy="51398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Може да биде во каква било форма (компјутерски или </a:t>
            </a:r>
            <a:r>
              <a:rPr lang="mk-MK" b="0" i="0" u="none" strike="noStrike" cap="none" dirty="0" err="1">
                <a:solidFill>
                  <a:schemeClr val="dk1"/>
                </a:solidFill>
                <a:latin typeface="Calibri"/>
                <a:ea typeface="Calibri"/>
                <a:cs typeface="Calibri"/>
                <a:sym typeface="Calibri"/>
              </a:rPr>
              <a:t>некомпјутерски</a:t>
            </a:r>
            <a:r>
              <a:rPr lang="mk-MK" b="0" i="0" u="none" strike="noStrike" cap="none" dirty="0">
                <a:solidFill>
                  <a:schemeClr val="dk1"/>
                </a:solidFill>
                <a:latin typeface="Calibri"/>
                <a:ea typeface="Calibri"/>
                <a:cs typeface="Calibri"/>
                <a:sym typeface="Calibri"/>
              </a:rPr>
              <a:t> податоци)</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Може да ги вклучува: </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видот на користената комуникациска услуга, техничките одредби и времетраењето на услугата; </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идентитетот на претплатникот, поштенската/географската адреса, телефонскиот или друг број за пристап, информации за наплата и плаќање што се достапни</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други информации за местото на инсталацијата на комуникациската опрема, достапни врз основа на договорот за услуги</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150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47;p38">
            <a:extLst>
              <a:ext uri="{FF2B5EF4-FFF2-40B4-BE49-F238E27FC236}">
                <a16:creationId xmlns:a16="http://schemas.microsoft.com/office/drawing/2014/main" id="{704A8AB7-6BE6-4281-A069-7DFF644DAE90}"/>
              </a:ext>
            </a:extLst>
          </p:cNvPr>
          <p:cNvSpPr/>
          <p:nvPr/>
        </p:nvSpPr>
        <p:spPr>
          <a:xfrm>
            <a:off x="88522" y="1095109"/>
            <a:ext cx="4795936" cy="51398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наведените компјутерски податоци кои се во сопственост или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a:t>
            </a:r>
            <a:r>
              <a:rPr lang="mk-MK" b="1" i="0" u="none" strike="noStrike" cap="none" dirty="0">
                <a:solidFill>
                  <a:srgbClr val="FF0000"/>
                </a:solidFill>
                <a:latin typeface="Calibri"/>
                <a:ea typeface="Calibri"/>
                <a:cs typeface="Calibri"/>
                <a:sym typeface="Calibri"/>
              </a:rPr>
              <a:t>во врска со тие услуги </a:t>
            </a:r>
            <a:r>
              <a:rPr lang="mk-MK" b="0" i="0" u="none" strike="noStrike" cap="none" dirty="0">
                <a:solidFill>
                  <a:schemeClr val="dk1"/>
                </a:solidFill>
                <a:latin typeface="Calibri"/>
                <a:ea typeface="Calibri"/>
                <a:cs typeface="Calibri"/>
                <a:sym typeface="Calibri"/>
              </a:rPr>
              <a:t>во сопственост или под контрола на тој давател на услуги. </a:t>
            </a:r>
            <a:endParaRPr sz="2000" dirty="0"/>
          </a:p>
        </p:txBody>
      </p:sp>
      <p:sp>
        <p:nvSpPr>
          <p:cNvPr id="16" name="Google Shape;448;p38">
            <a:extLst>
              <a:ext uri="{FF2B5EF4-FFF2-40B4-BE49-F238E27FC236}">
                <a16:creationId xmlns:a16="http://schemas.microsoft.com/office/drawing/2014/main" id="{7B590F7B-FAAC-4D16-89EE-E66A8E71099D}"/>
              </a:ext>
            </a:extLst>
          </p:cNvPr>
          <p:cNvSpPr/>
          <p:nvPr/>
        </p:nvSpPr>
        <p:spPr>
          <a:xfrm>
            <a:off x="5166129" y="1045364"/>
            <a:ext cx="3716614" cy="2862282"/>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Информациите што се наложува да се генерираат мора да се однесуваат на услугите што се нудат во рамки на територијата</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Информациите за претплатниците не можат да се бараат за услуги што се нудат исклучиво надвор од територијата</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003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18 – </a:t>
            </a:r>
            <a:r>
              <a:rPr lang="mk-MK" sz="3200" b="1" dirty="0"/>
              <a:t>Налог за генерирање информации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455;p39">
            <a:extLst>
              <a:ext uri="{FF2B5EF4-FFF2-40B4-BE49-F238E27FC236}">
                <a16:creationId xmlns:a16="http://schemas.microsoft.com/office/drawing/2014/main" id="{7C0B12B3-0243-4237-927B-8B80531A7A31}"/>
              </a:ext>
            </a:extLst>
          </p:cNvPr>
          <p:cNvSpPr/>
          <p:nvPr/>
        </p:nvSpPr>
        <p:spPr>
          <a:xfrm>
            <a:off x="18398" y="1038879"/>
            <a:ext cx="4674662" cy="51398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ru-RU"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нејзините надлежни органи да бидат овластени да му наредат или наложат: </a:t>
            </a:r>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а на лице кое се наоѓа на нејзина територија да ги достави наведените компјутерски податоци кои се во сопственост или контрола на тоа лице, а кои се складирани во компјутерски систем или на медиум за складирање на компјутерски податоци; и </a:t>
            </a:r>
            <a:endParaRPr sz="2000" dirty="0"/>
          </a:p>
          <a:p>
            <a:pPr marL="457200" marR="0" lvl="1" indent="0" algn="just" rtl="0">
              <a:spcBef>
                <a:spcPts val="0"/>
              </a:spcBef>
              <a:spcAft>
                <a:spcPts val="0"/>
              </a:spcAft>
              <a:buNone/>
            </a:pPr>
            <a:r>
              <a:rPr lang="mk-MK" b="0" i="0" u="none" strike="noStrike" cap="none" dirty="0">
                <a:solidFill>
                  <a:schemeClr val="dk1"/>
                </a:solidFill>
                <a:latin typeface="Calibri"/>
                <a:ea typeface="Calibri"/>
                <a:cs typeface="Calibri"/>
                <a:sym typeface="Calibri"/>
              </a:rPr>
              <a:t>б на давател на услуги кој ги нуди своите услуги на територијата на страната да достави информации за претплатниците во врска со тие услуги во </a:t>
            </a:r>
            <a:r>
              <a:rPr lang="mk-MK" b="1" i="0" u="none" strike="noStrike" cap="none" dirty="0">
                <a:solidFill>
                  <a:srgbClr val="FF0000"/>
                </a:solidFill>
                <a:latin typeface="Calibri"/>
                <a:ea typeface="Calibri"/>
                <a:cs typeface="Calibri"/>
                <a:sym typeface="Calibri"/>
              </a:rPr>
              <a:t>сопственост или под контрола на тој давател на услуги</a:t>
            </a:r>
            <a:r>
              <a:rPr lang="mk-MK" b="0" i="0" u="none" strike="noStrike" cap="none" dirty="0">
                <a:solidFill>
                  <a:schemeClr val="dk1"/>
                </a:solidFill>
                <a:latin typeface="Calibri"/>
                <a:ea typeface="Calibri"/>
                <a:cs typeface="Calibri"/>
                <a:sym typeface="Calibri"/>
              </a:rPr>
              <a:t>. </a:t>
            </a:r>
            <a:endParaRPr sz="2000" dirty="0"/>
          </a:p>
        </p:txBody>
      </p:sp>
      <p:sp>
        <p:nvSpPr>
          <p:cNvPr id="16" name="Google Shape;456;p39">
            <a:extLst>
              <a:ext uri="{FF2B5EF4-FFF2-40B4-BE49-F238E27FC236}">
                <a16:creationId xmlns:a16="http://schemas.microsoft.com/office/drawing/2014/main" id="{B8F9C515-5CEF-4C22-B335-D48A0E063A5C}"/>
              </a:ext>
            </a:extLst>
          </p:cNvPr>
          <p:cNvSpPr/>
          <p:nvPr/>
        </p:nvSpPr>
        <p:spPr>
          <a:xfrm>
            <a:off x="4974731" y="1038879"/>
            <a:ext cx="3889351" cy="427805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Давателот на услуги може да има:</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физичко владение</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конструктивно владение (слободна контрола врз нивното генерирање)</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Локацијата на податоците не е важна, сѐ додека истите ги контролира давателот на услуги на територијата</a:t>
            </a:r>
            <a:endParaRPr b="0" i="0" u="none" strike="noStrike" cap="none" dirty="0">
              <a:solidFill>
                <a:schemeClr val="dk1"/>
              </a:solidFill>
              <a:latin typeface="Calibri"/>
              <a:ea typeface="Calibri"/>
              <a:cs typeface="Calibri"/>
              <a:sym typeface="Calibri"/>
            </a:endParaRPr>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Контролата не вклучува техничка можност за пристап до податоци складирани далечински, кои не се во негова легитимна контрола</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0972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117</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520031809"/>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117</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990525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118</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27502654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118</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2843620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2" name="Rectangle 3">
            <a:extLst>
              <a:ext uri="{FF2B5EF4-FFF2-40B4-BE49-F238E27FC236}">
                <a16:creationId xmlns:a16="http://schemas.microsoft.com/office/drawing/2014/main" id="{4B7A20FD-779E-46A1-B7F9-46B26961CD96}"/>
              </a:ext>
            </a:extLst>
          </p:cNvPr>
          <p:cNvSpPr txBox="1">
            <a:spLocks/>
          </p:cNvSpPr>
          <p:nvPr/>
        </p:nvSpPr>
        <p:spPr bwMode="auto">
          <a:xfrm>
            <a:off x="243068" y="1145894"/>
            <a:ext cx="8672354" cy="5324354"/>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mk-MK" sz="2600" b="1" i="1" dirty="0">
                <a:ea typeface="ＭＳ Ｐゴシック" pitchFamily="34" charset="-128"/>
              </a:rPr>
              <a:t>Претрес и запленување на складирани компјутерски податоци</a:t>
            </a:r>
          </a:p>
          <a:p>
            <a:pPr marL="0" indent="0" algn="ctr" eaLnBrk="1" hangingPunct="1">
              <a:lnSpc>
                <a:spcPct val="80000"/>
              </a:lnSpc>
              <a:spcBef>
                <a:spcPts val="600"/>
              </a:spcBef>
              <a:spcAft>
                <a:spcPts val="1200"/>
              </a:spcAft>
              <a:buFont typeface="Arial" pitchFamily="34" charset="0"/>
              <a:buNone/>
              <a:defRPr/>
            </a:pPr>
            <a:r>
              <a:rPr lang="mk-MK" sz="2600" b="1" i="1" dirty="0">
                <a:ea typeface="ＭＳ Ｐゴシック" pitchFamily="34" charset="-128"/>
              </a:rPr>
              <a:t>(член 19 - Конвенција од Будимпешта)</a:t>
            </a:r>
          </a:p>
          <a:p>
            <a:pPr eaLnBrk="1" hangingPunct="1">
              <a:lnSpc>
                <a:spcPct val="80000"/>
              </a:lnSpc>
              <a:spcBef>
                <a:spcPts val="600"/>
              </a:spcBef>
              <a:spcAft>
                <a:spcPts val="1200"/>
              </a:spcAft>
              <a:defRPr/>
            </a:pPr>
            <a:r>
              <a:rPr lang="mk-MK" sz="2400" b="1" i="1" dirty="0">
                <a:ea typeface="ＭＳ Ｐゴシック" pitchFamily="34" charset="-128"/>
              </a:rPr>
              <a:t>Каде</a:t>
            </a:r>
            <a:r>
              <a:rPr lang="mk-MK" sz="2400" i="1" dirty="0">
                <a:ea typeface="ＭＳ Ｐゴシック" pitchFamily="34" charset="-128"/>
              </a:rPr>
              <a:t>:</a:t>
            </a:r>
          </a:p>
          <a:p>
            <a:pPr lvl="1" eaLnBrk="1" hangingPunct="1">
              <a:lnSpc>
                <a:spcPct val="80000"/>
              </a:lnSpc>
              <a:spcBef>
                <a:spcPts val="600"/>
              </a:spcBef>
              <a:spcAft>
                <a:spcPts val="1200"/>
              </a:spcAft>
              <a:defRPr/>
            </a:pPr>
            <a:r>
              <a:rPr lang="mk-MK" sz="2000" i="1" dirty="0">
                <a:ea typeface="ＭＳ Ｐゴシック" pitchFamily="34" charset="-128"/>
              </a:rPr>
              <a:t>Во компјутерски систем или дел од него</a:t>
            </a:r>
          </a:p>
          <a:p>
            <a:pPr lvl="1" eaLnBrk="1" hangingPunct="1">
              <a:lnSpc>
                <a:spcPct val="80000"/>
              </a:lnSpc>
              <a:spcBef>
                <a:spcPts val="600"/>
              </a:spcBef>
              <a:spcAft>
                <a:spcPts val="1200"/>
              </a:spcAft>
              <a:defRPr/>
            </a:pPr>
            <a:r>
              <a:rPr lang="mk-MK" sz="2000" i="1" dirty="0">
                <a:ea typeface="ＭＳ Ｐゴシック" pitchFamily="34" charset="-128"/>
              </a:rPr>
              <a:t>Во медиум за складирање компјутерски податоци </a:t>
            </a:r>
          </a:p>
          <a:p>
            <a:pPr lvl="1" eaLnBrk="1" hangingPunct="1">
              <a:lnSpc>
                <a:spcPct val="80000"/>
              </a:lnSpc>
              <a:spcBef>
                <a:spcPts val="600"/>
              </a:spcBef>
              <a:spcAft>
                <a:spcPts val="1200"/>
              </a:spcAft>
              <a:defRPr/>
            </a:pPr>
            <a:r>
              <a:rPr lang="mk-MK" sz="2000" i="1" dirty="0">
                <a:ea typeface="ＭＳ Ｐゴシック" pitchFamily="34" charset="-128"/>
              </a:rPr>
              <a:t>Во компјутерски систем достапен од првичниот систем (експедитивно проширување на пребарувањето)</a:t>
            </a:r>
          </a:p>
          <a:p>
            <a:pPr eaLnBrk="1" hangingPunct="1">
              <a:lnSpc>
                <a:spcPct val="80000"/>
              </a:lnSpc>
              <a:spcBef>
                <a:spcPts val="600"/>
              </a:spcBef>
              <a:spcAft>
                <a:spcPts val="1200"/>
              </a:spcAft>
              <a:defRPr/>
            </a:pPr>
            <a:r>
              <a:rPr lang="mk-MK" sz="2400" b="1" i="1" dirty="0">
                <a:ea typeface="ＭＳ Ｐゴシック" pitchFamily="34" charset="-128"/>
              </a:rPr>
              <a:t>Што</a:t>
            </a:r>
            <a:r>
              <a:rPr lang="mk-MK" sz="2400" i="1" dirty="0">
                <a:ea typeface="ＭＳ Ｐゴシック" pitchFamily="34" charset="-128"/>
              </a:rPr>
              <a:t>: </a:t>
            </a:r>
          </a:p>
          <a:p>
            <a:pPr lvl="1" eaLnBrk="1" hangingPunct="1">
              <a:lnSpc>
                <a:spcPct val="80000"/>
              </a:lnSpc>
              <a:spcBef>
                <a:spcPts val="600"/>
              </a:spcBef>
              <a:spcAft>
                <a:spcPts val="1200"/>
              </a:spcAft>
              <a:defRPr/>
            </a:pPr>
            <a:r>
              <a:rPr lang="mk-MK" sz="2000" i="1" dirty="0">
                <a:ea typeface="ＭＳ Ｐゴシック" pitchFamily="34" charset="-128"/>
              </a:rPr>
              <a:t>Заплена или слично обезбедување на компјутерските податоци до кои се пристапило</a:t>
            </a:r>
          </a:p>
          <a:p>
            <a:pPr lvl="1" eaLnBrk="1" hangingPunct="1">
              <a:lnSpc>
                <a:spcPct val="80000"/>
              </a:lnSpc>
              <a:spcBef>
                <a:spcPts val="600"/>
              </a:spcBef>
              <a:spcAft>
                <a:spcPts val="1200"/>
              </a:spcAft>
              <a:defRPr/>
            </a:pPr>
            <a:r>
              <a:rPr lang="mk-MK" sz="2000" i="1" dirty="0">
                <a:ea typeface="ＭＳ Ｐゴシック" pitchFamily="34" charset="-128"/>
              </a:rPr>
              <a:t>Овластување да се побараат неопходните информации за да се разбере функционирањето на системот</a:t>
            </a:r>
          </a:p>
        </p:txBody>
      </p:sp>
      <p:sp>
        <p:nvSpPr>
          <p:cNvPr id="7" name="Rectangle 6">
            <a:extLst>
              <a:ext uri="{FF2B5EF4-FFF2-40B4-BE49-F238E27FC236}">
                <a16:creationId xmlns:a16="http://schemas.microsoft.com/office/drawing/2014/main" id="{6E72038A-5FC4-4218-876D-2AF5B83D5A9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4B68E7-51ED-4719-BA95-4C6A06580B95}"/>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F1E4F13D-6536-4BDB-B971-EB70F25BFA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A234AA87-5F4D-4D14-89DD-F939DA2FC024}"/>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06629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25035730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69096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86D56E-97F5-4902-BE5E-C88E374098B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3">
            <a:extLst>
              <a:ext uri="{FF2B5EF4-FFF2-40B4-BE49-F238E27FC236}">
                <a16:creationId xmlns:a16="http://schemas.microsoft.com/office/drawing/2014/main" id="{1ACE1977-077C-4734-AAFB-24DB6415AE98}"/>
              </a:ext>
            </a:extLst>
          </p:cNvPr>
          <p:cNvSpPr txBox="1">
            <a:spLocks/>
          </p:cNvSpPr>
          <p:nvPr/>
        </p:nvSpPr>
        <p:spPr bwMode="auto">
          <a:xfrm>
            <a:off x="300943" y="1319515"/>
            <a:ext cx="8531000" cy="4840144"/>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mk-MK" sz="2800" b="1" i="1" dirty="0">
                <a:ea typeface="ＭＳ Ｐゴシック" pitchFamily="34" charset="-128"/>
              </a:rPr>
              <a:t>Заплена или слично обезбедување на компјутерските податоци до кои се пристапило</a:t>
            </a:r>
          </a:p>
          <a:p>
            <a:pPr algn="ctr" eaLnBrk="1" hangingPunct="1">
              <a:lnSpc>
                <a:spcPct val="80000"/>
              </a:lnSpc>
              <a:spcBef>
                <a:spcPts val="600"/>
              </a:spcBef>
              <a:spcAft>
                <a:spcPts val="1200"/>
              </a:spcAft>
              <a:defRPr/>
            </a:pPr>
            <a:r>
              <a:rPr lang="mk-MK" sz="2400" i="1" dirty="0">
                <a:ea typeface="ＭＳ Ｐゴシック" pitchFamily="34" charset="-128"/>
              </a:rPr>
              <a:t>Физичко запленување</a:t>
            </a:r>
          </a:p>
          <a:p>
            <a:pPr algn="ctr" eaLnBrk="1" hangingPunct="1">
              <a:lnSpc>
                <a:spcPct val="80000"/>
              </a:lnSpc>
              <a:spcBef>
                <a:spcPts val="600"/>
              </a:spcBef>
              <a:spcAft>
                <a:spcPts val="1200"/>
              </a:spcAft>
              <a:defRPr/>
            </a:pPr>
            <a:r>
              <a:rPr lang="mk-MK" sz="2400" i="1" dirty="0">
                <a:ea typeface="ＭＳ Ｐゴシック" pitchFamily="34" charset="-128"/>
              </a:rPr>
              <a:t>Запленување со едноставно копирање на податоците</a:t>
            </a:r>
          </a:p>
          <a:p>
            <a:pPr algn="ctr" eaLnBrk="1" hangingPunct="1">
              <a:lnSpc>
                <a:spcPct val="80000"/>
              </a:lnSpc>
              <a:spcBef>
                <a:spcPts val="600"/>
              </a:spcBef>
              <a:spcAft>
                <a:spcPts val="1200"/>
              </a:spcAft>
              <a:defRPr/>
            </a:pPr>
            <a:r>
              <a:rPr lang="mk-MK" sz="2400" i="1" dirty="0">
                <a:ea typeface="ＭＳ Ｐゴシック" pitchFamily="34" charset="-128"/>
              </a:rPr>
              <a:t>Запленувањето како одржување на интегритетот на тие податоци со чување на податоците во компјутерот каде што се складирани </a:t>
            </a:r>
          </a:p>
          <a:p>
            <a:pPr algn="ctr" eaLnBrk="1" hangingPunct="1">
              <a:lnSpc>
                <a:spcPct val="80000"/>
              </a:lnSpc>
              <a:spcBef>
                <a:spcPts val="600"/>
              </a:spcBef>
              <a:spcAft>
                <a:spcPts val="1200"/>
              </a:spcAft>
              <a:defRPr/>
            </a:pPr>
            <a:r>
              <a:rPr lang="mk-MK" sz="2400" i="1" dirty="0">
                <a:ea typeface="ＭＳ Ｐゴシック" pitchFamily="34" charset="-128"/>
              </a:rPr>
              <a:t>Запленување со оневозможување на пристап до податоците или дури и со отстранување на конкретни податоци од конкретен компјутер или компјутерски систем</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8" name="Rectangle 7">
            <a:extLst>
              <a:ext uri="{FF2B5EF4-FFF2-40B4-BE49-F238E27FC236}">
                <a16:creationId xmlns:a16="http://schemas.microsoft.com/office/drawing/2014/main" id="{35265DD0-D575-4040-82B6-EB14AE3DA66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13A31AD6-E5AE-4056-8F5D-07FB09D8F1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79483DF7-0970-42BA-A419-6225EB2E05DE}"/>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6034223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0" y="945418"/>
            <a:ext cx="4294208" cy="5693866"/>
          </a:xfrm>
          <a:prstGeom prst="rect">
            <a:avLst/>
          </a:prstGeom>
        </p:spPr>
        <p:txBody>
          <a:bodyPr wrap="square">
            <a:spAutoFit/>
          </a:bodyPr>
          <a:lstStyle/>
          <a:p>
            <a:pPr algn="just"/>
            <a:r>
              <a:rPr lang="mk-MK" sz="1400" dirty="0"/>
              <a:t>1. Секоја од страните ќе донесе такви законодавни и други мерки кои се неопходни нејзините надлежни органи да бидат овластени да </a:t>
            </a:r>
            <a:r>
              <a:rPr lang="mk-MK" sz="1400" b="1" dirty="0">
                <a:solidFill>
                  <a:srgbClr val="C00000"/>
                </a:solidFill>
              </a:rPr>
              <a:t>вршат претрес или да преземат слични дејствија со кои ќе обезбедат пристап до</a:t>
            </a:r>
            <a:r>
              <a:rPr lang="mk-MK" sz="1400" dirty="0"/>
              <a:t>: </a:t>
            </a:r>
          </a:p>
          <a:p>
            <a:pPr marL="800100" lvl="1" indent="-342900" algn="just">
              <a:buFont typeface="+mj-lt"/>
              <a:buAutoNum type="alphaLcPeriod"/>
            </a:pPr>
            <a:r>
              <a:rPr lang="mk-MK" sz="1400" dirty="0"/>
              <a:t>компјутерски систем или дел од него, како и до компјутерските податоци во него; и </a:t>
            </a:r>
          </a:p>
          <a:p>
            <a:pPr marL="800100" lvl="1" indent="-342900" algn="just">
              <a:buFont typeface="+mj-lt"/>
              <a:buAutoNum type="alphaLcPeriod"/>
            </a:pPr>
            <a:r>
              <a:rPr lang="mk-MK" sz="1400" dirty="0"/>
              <a:t>медиум за складирање на компјутерски податоци во кој можат да се чуваат компјутерски податоци и кој се наоѓа на нејзината територија</a:t>
            </a:r>
          </a:p>
          <a:p>
            <a:pPr lvl="1" algn="just"/>
            <a:endParaRPr lang="en-US" sz="1400" dirty="0"/>
          </a:p>
          <a:p>
            <a:pPr algn="just"/>
            <a:r>
              <a:rPr lang="mk-MK" sz="1400" dirty="0"/>
              <a:t>2. Секоја страна ќе донесе такви законодавни и други мерки кои се неопходни кога нејзините надлежни органи вршат претрес или преземаат слични дејствија со кои пристапуваат кон точно определен компјутерски систем или дел од него согласно став 1.а. и кога постојат основи да се верува дека бараните податоци се чуваат во друг компјутерски систем или дел од него, кој се наоѓа на нејзината територија, да можат легално да им пристапат на тие податоци преку првиот компјутерски систем и да можат експедитивно да го прошират претресот или преземањето слични дејствија на пристапување до другиот систем.</a:t>
            </a:r>
          </a:p>
        </p:txBody>
      </p:sp>
      <p:sp>
        <p:nvSpPr>
          <p:cNvPr id="6" name="Rectangle 5">
            <a:extLst>
              <a:ext uri="{FF2B5EF4-FFF2-40B4-BE49-F238E27FC236}">
                <a16:creationId xmlns:a16="http://schemas.microsoft.com/office/drawing/2014/main" id="{524B6456-681F-2F44-A01A-AD3514E81BD2}"/>
              </a:ext>
            </a:extLst>
          </p:cNvPr>
          <p:cNvSpPr/>
          <p:nvPr/>
        </p:nvSpPr>
        <p:spPr>
          <a:xfrm>
            <a:off x="4345595" y="967954"/>
            <a:ext cx="4747018" cy="3170099"/>
          </a:xfrm>
          <a:prstGeom prst="rect">
            <a:avLst/>
          </a:prstGeom>
        </p:spPr>
        <p:txBody>
          <a:bodyPr wrap="square">
            <a:spAutoFit/>
          </a:bodyPr>
          <a:lstStyle/>
          <a:p>
            <a:pPr marL="342900" indent="-342900" algn="just">
              <a:buFont typeface="Arial" panose="020B0604020202020204" pitchFamily="34" charset="0"/>
              <a:buChar char="•"/>
            </a:pPr>
            <a:r>
              <a:rPr lang="mk-MK" sz="2000" dirty="0"/>
              <a:t>Поимот „пребарување“ значи да се бара, чита, прегледува, испитува или проверува.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mk-MK" sz="2000" dirty="0"/>
              <a:t>Поимот „презема слични дејствија со кои се пристапува“ е технолошки неутрален јазик кој би овозможил </a:t>
            </a:r>
            <a:r>
              <a:rPr lang="mk-MK" sz="2000" i="1" dirty="0"/>
              <a:t>проверување </a:t>
            </a:r>
            <a:r>
              <a:rPr lang="mk-MK" sz="2000" dirty="0"/>
              <a:t>на нематеријални податоци кои можат да бидат во електромагнетна форма</a:t>
            </a:r>
            <a:r>
              <a:rPr lang="mk-MK" sz="2000" i="1" dirty="0"/>
              <a:t>.</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C85EA2E6-ADAE-4AF0-8BCC-ED5D62A5635D}"/>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9C962A-110D-4591-87AF-EAB6201555D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8F4FD1F2-7BEA-4945-A9AD-2084EE6E92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A37814CA-6D5C-4DCB-8A49-BEECB1AD5ED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6228740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2149" y="933084"/>
            <a:ext cx="4274833" cy="5693866"/>
          </a:xfrm>
          <a:prstGeom prst="rect">
            <a:avLst/>
          </a:prstGeom>
        </p:spPr>
        <p:txBody>
          <a:bodyPr wrap="square">
            <a:spAutoFit/>
          </a:bodyPr>
          <a:lstStyle/>
          <a:p>
            <a:pPr algn="just"/>
            <a:r>
              <a:rPr lang="mk-MK" sz="1400" dirty="0"/>
              <a:t>1. Секоја од страните ќе ги донесе законските и други мерки кои се неопходни за овластување на своите надлежни власти да вршат претрес или на сличен начин да добијат пристап до: </a:t>
            </a:r>
          </a:p>
          <a:p>
            <a:pPr marL="800100" lvl="1" indent="-342900" algn="just">
              <a:buFont typeface="+mj-lt"/>
              <a:buAutoNum type="alphaLcPeriod"/>
            </a:pPr>
            <a:r>
              <a:rPr lang="mk-MK" sz="1400" dirty="0"/>
              <a:t> </a:t>
            </a:r>
            <a:r>
              <a:rPr lang="mk-MK" sz="1400" b="1" dirty="0">
                <a:solidFill>
                  <a:srgbClr val="C00000"/>
                </a:solidFill>
              </a:rPr>
              <a:t>компјутерски систем </a:t>
            </a:r>
            <a:r>
              <a:rPr lang="mk-MK" sz="1400" dirty="0"/>
              <a:t>или </a:t>
            </a:r>
            <a:r>
              <a:rPr lang="mk-MK" sz="1400" b="1" dirty="0">
                <a:solidFill>
                  <a:srgbClr val="C00000"/>
                </a:solidFill>
              </a:rPr>
              <a:t>дел од него</a:t>
            </a:r>
            <a:r>
              <a:rPr lang="mk-MK" sz="1400" dirty="0"/>
              <a:t>, и до </a:t>
            </a:r>
            <a:r>
              <a:rPr lang="mk-MK" sz="1400" b="1" dirty="0">
                <a:solidFill>
                  <a:srgbClr val="C00000"/>
                </a:solidFill>
              </a:rPr>
              <a:t>компјутерските податоци складирани во него</a:t>
            </a:r>
            <a:r>
              <a:rPr lang="mk-MK" sz="1400" dirty="0"/>
              <a:t>; и </a:t>
            </a:r>
          </a:p>
          <a:p>
            <a:pPr marL="800100" lvl="1" indent="-342900" algn="just">
              <a:buFont typeface="+mj-lt"/>
              <a:buAutoNum type="alphaLcPeriod"/>
            </a:pPr>
            <a:r>
              <a:rPr lang="mk-MK" sz="1400" b="1" dirty="0">
                <a:solidFill>
                  <a:srgbClr val="C00000"/>
                </a:solidFill>
              </a:rPr>
              <a:t>медиум за складирање на компјутерски податоци</a:t>
            </a:r>
            <a:r>
              <a:rPr lang="mk-MK" sz="1400" dirty="0"/>
              <a:t> во кој можат да се чуваат компјутерски податоци и кој се наоѓа на нејзината територија</a:t>
            </a:r>
          </a:p>
          <a:p>
            <a:pPr lvl="1" algn="just"/>
            <a:endParaRPr lang="en-US" sz="1400" dirty="0"/>
          </a:p>
          <a:p>
            <a:pPr algn="just"/>
            <a:r>
              <a:rPr lang="mk-MK" sz="1400" dirty="0"/>
              <a:t>2. Секоја страна ќе донесе такви законодавни и други мерки кои се неопходни кога нејзините надлежни органи вршат претрес или преземаат слични дејствија со кои пристапуваат кон точно определен компјутерски систем или дел од него согласно став 1.а. и кога постојат основи да се верува дека бараните податоци се чуваат во друг компјутерски систем или дел од него, кој се наоѓа на нејзината територија, да можат легално да им пристапат на тие податоци преку првиот компјутерски систем и да можат експедитивно да го прошират претресот или преземањето слични дејствија на пристапување до другиот систем.</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960306"/>
            <a:ext cx="4747018" cy="4247317"/>
          </a:xfrm>
          <a:prstGeom prst="rect">
            <a:avLst/>
          </a:prstGeom>
        </p:spPr>
        <p:txBody>
          <a:bodyPr wrap="square">
            <a:spAutoFit/>
          </a:bodyPr>
          <a:lstStyle/>
          <a:p>
            <a:pPr marL="342900" indent="-342900" algn="just">
              <a:buFont typeface="Arial" panose="020B0604020202020204" pitchFamily="34" charset="0"/>
              <a:buChar char="•"/>
            </a:pPr>
            <a:r>
              <a:rPr lang="mk-MK" sz="2000" dirty="0"/>
              <a:t>Овластување за претрес или преземање на слични дејствија со кои се пристапува до:</a:t>
            </a:r>
          </a:p>
          <a:p>
            <a:pPr marL="800100" lvl="1" indent="-342900" algn="just">
              <a:buFont typeface="Calibri Light" panose="020F0302020204030204" pitchFamily="34" charset="0"/>
              <a:buChar char="‐"/>
            </a:pPr>
            <a:r>
              <a:rPr lang="mk-MK" sz="2000" dirty="0"/>
              <a:t>Компјутерски систем</a:t>
            </a:r>
          </a:p>
          <a:p>
            <a:pPr marL="800100" lvl="1" indent="-342900" algn="just">
              <a:buFont typeface="Calibri Light" panose="020F0302020204030204" pitchFamily="34" charset="0"/>
              <a:buChar char="‐"/>
            </a:pPr>
            <a:r>
              <a:rPr lang="mk-MK" sz="2000" dirty="0"/>
              <a:t>Дел од компјутерски систем</a:t>
            </a:r>
          </a:p>
          <a:p>
            <a:pPr marL="800100" lvl="1" indent="-342900" algn="just">
              <a:buFont typeface="Calibri Light" panose="020F0302020204030204" pitchFamily="34" charset="0"/>
              <a:buChar char="‐"/>
            </a:pPr>
            <a:r>
              <a:rPr lang="mk-MK" sz="2000" dirty="0"/>
              <a:t>Компјутерски податоци складирани во компјутерски систем</a:t>
            </a:r>
          </a:p>
          <a:p>
            <a:pPr marL="800100" lvl="1" indent="-342900" algn="just">
              <a:buFont typeface="Calibri Light" panose="020F0302020204030204" pitchFamily="34" charset="0"/>
              <a:buChar char="‐"/>
            </a:pPr>
            <a:r>
              <a:rPr lang="mk-MK" sz="2000" dirty="0"/>
              <a:t>Медиум за складирање на компјутерски податоци во кој се чуваат компјутерски податоци и кој се наоѓа на одредена територија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864BC450-8B7C-48E0-B977-A1ABEFE82F6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F7109CF-59FB-44CE-81DB-6B978936A032}"/>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3F2C5D4B-985C-42A5-93F2-1C7A84A38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0C9BFF3D-4044-4AF4-8C7D-468CDD763EA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718982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0" y="876010"/>
            <a:ext cx="4572000" cy="5478423"/>
          </a:xfrm>
          <a:prstGeom prst="rect">
            <a:avLst/>
          </a:prstGeom>
        </p:spPr>
        <p:txBody>
          <a:bodyPr wrap="square">
            <a:spAutoFit/>
          </a:bodyPr>
          <a:lstStyle/>
          <a:p>
            <a:pPr marL="342900" indent="-342900" algn="just">
              <a:buFont typeface="+mj-lt"/>
              <a:buAutoNum type="arabicPeriod"/>
            </a:pPr>
            <a:r>
              <a:rPr lang="mk-MK" sz="1400" dirty="0">
                <a:highlight>
                  <a:srgbClr val="FFFFFF"/>
                </a:highlight>
              </a:rPr>
              <a:t>Секоја од страните ќе ги донесе законските и други мерки кои се неопходни за овластување на своите надлежни власти да вршат претрес или на сличен начин да добијат пристап до: </a:t>
            </a:r>
          </a:p>
          <a:p>
            <a:pPr marL="800100" lvl="1" indent="-342900" algn="just">
              <a:buFont typeface="+mj-lt"/>
              <a:buAutoNum type="alphaLcPeriod"/>
            </a:pPr>
            <a:r>
              <a:rPr lang="mk-MK" sz="1400" dirty="0">
                <a:highlight>
                  <a:srgbClr val="FFFFFF"/>
                </a:highlight>
              </a:rPr>
              <a:t>компјутерски систем или дел од него, и до компјутерските податоци складирани во него; и </a:t>
            </a:r>
          </a:p>
          <a:p>
            <a:pPr marL="800100" lvl="1" indent="-342900" algn="just">
              <a:buFont typeface="+mj-lt"/>
              <a:buAutoNum type="alphaLcPeriod"/>
            </a:pPr>
            <a:r>
              <a:rPr lang="mk-MK" sz="1400" dirty="0">
                <a:highlight>
                  <a:srgbClr val="FFFFFF"/>
                </a:highlight>
              </a:rPr>
              <a:t>медиум за складирање на компјутерски податоци во кој можат да се чуваат компјутерски податоци и кој се наоѓа на нејзината територија</a:t>
            </a:r>
          </a:p>
          <a:p>
            <a:pPr marL="342900" indent="-342900" algn="just">
              <a:buFont typeface="+mj-lt"/>
              <a:buAutoNum type="arabicPeriod"/>
            </a:pPr>
            <a:r>
              <a:rPr lang="mk-MK" sz="1400" dirty="0">
                <a:highlight>
                  <a:srgbClr val="FFFFFF"/>
                </a:highlight>
              </a:rPr>
              <a:t>Секоја страна ќе донесе такви законодавни и други мерки кои се неопходни кога нејзините надлежни органи вршат претрес или преземаат слични дејствија со кои пристапуваат кон </a:t>
            </a:r>
            <a:r>
              <a:rPr lang="mk-MK" sz="1400" b="1" dirty="0">
                <a:solidFill>
                  <a:srgbClr val="C00000"/>
                </a:solidFill>
                <a:highlight>
                  <a:srgbClr val="FFFFFF"/>
                </a:highlight>
              </a:rPr>
              <a:t>точно определен компјутерски систем</a:t>
            </a:r>
            <a:r>
              <a:rPr lang="mk-MK" sz="1400" dirty="0">
                <a:highlight>
                  <a:srgbClr val="FFFFFF"/>
                </a:highlight>
              </a:rPr>
              <a:t> дел од него согласно став 1.а. и кога постојат основи да се верува дека бараните податоци се чуваат во друг компјутерски систем или дел од него, кој се наоѓа на нејзината територија, да можат </a:t>
            </a:r>
            <a:r>
              <a:rPr lang="mk-MK" sz="1400" b="1" dirty="0">
                <a:solidFill>
                  <a:srgbClr val="C00000"/>
                </a:solidFill>
                <a:highlight>
                  <a:srgbClr val="FFFFFF"/>
                </a:highlight>
              </a:rPr>
              <a:t>легално да им пристапат на тие податоци преку првиот компјутерски систем</a:t>
            </a:r>
            <a:r>
              <a:rPr lang="mk-MK" sz="1400" dirty="0">
                <a:highlight>
                  <a:srgbClr val="FFFFFF"/>
                </a:highlight>
              </a:rPr>
              <a:t> и да можат експедитивно </a:t>
            </a:r>
            <a:r>
              <a:rPr lang="mk-MK" sz="1400" b="1" dirty="0">
                <a:solidFill>
                  <a:srgbClr val="C00000"/>
                </a:solidFill>
                <a:highlight>
                  <a:srgbClr val="FFFFFF"/>
                </a:highlight>
              </a:rPr>
              <a:t>да го прошират претресот или преземањето слични дејствија на пристапување</a:t>
            </a:r>
            <a:r>
              <a:rPr lang="mk-MK" sz="1400" dirty="0">
                <a:highlight>
                  <a:srgbClr val="FFFFFF"/>
                </a:highlight>
              </a:rPr>
              <a:t> до другиот систем.</a:t>
            </a:r>
          </a:p>
        </p:txBody>
      </p:sp>
      <p:sp>
        <p:nvSpPr>
          <p:cNvPr id="2" name="Rectangle 1">
            <a:extLst>
              <a:ext uri="{FF2B5EF4-FFF2-40B4-BE49-F238E27FC236}">
                <a16:creationId xmlns:a16="http://schemas.microsoft.com/office/drawing/2014/main" id="{EE725CE1-54F5-4A32-97EE-15EE42B9AF86}"/>
              </a:ext>
            </a:extLst>
          </p:cNvPr>
          <p:cNvSpPr/>
          <p:nvPr/>
        </p:nvSpPr>
        <p:spPr>
          <a:xfrm>
            <a:off x="4794665" y="878230"/>
            <a:ext cx="4284424" cy="5201424"/>
          </a:xfrm>
          <a:prstGeom prst="rect">
            <a:avLst/>
          </a:prstGeom>
        </p:spPr>
        <p:txBody>
          <a:bodyPr wrap="square">
            <a:spAutoFit/>
          </a:bodyPr>
          <a:lstStyle/>
          <a:p>
            <a:pPr marL="342900" indent="-342900" algn="just">
              <a:buFont typeface="Arial" panose="020B0604020202020204" pitchFamily="34" charset="0"/>
              <a:buChar char="•"/>
            </a:pPr>
            <a:r>
              <a:rPr lang="mk-MK" sz="1600" dirty="0"/>
              <a:t>Овластувањето за претрес треба да се примени во однос на точно определен компјутерски систем</a:t>
            </a:r>
            <a:endParaRPr lang="en-US" sz="1600" dirty="0"/>
          </a:p>
          <a:p>
            <a:pPr marL="342900" indent="-342900" algn="just">
              <a:buFont typeface="Arial" panose="020B0604020202020204" pitchFamily="34" charset="0"/>
              <a:buChar char="•"/>
            </a:pPr>
            <a:r>
              <a:rPr lang="mk-MK" sz="1600" dirty="0"/>
              <a:t>Овластување за проширување на претресот или за преземање на слични дејствија со кои ќе се пристапи до друг компјутерски систем или дел од него: </a:t>
            </a:r>
          </a:p>
          <a:p>
            <a:pPr marL="800100" lvl="1" indent="-342900" algn="just">
              <a:buFont typeface="Calibri Light" panose="020F0302020204030204" pitchFamily="34" charset="0"/>
              <a:buChar char="‐"/>
            </a:pPr>
            <a:r>
              <a:rPr lang="mk-MK" sz="1600" dirty="0"/>
              <a:t>Основи да се верува дела потребните податоци се во тој компјутерски систем или дел од него; и </a:t>
            </a:r>
          </a:p>
          <a:p>
            <a:pPr marL="800100" lvl="1" indent="-342900" algn="just">
              <a:buFont typeface="Calibri Light" panose="020F0302020204030204" pitchFamily="34" charset="0"/>
              <a:buChar char="‐"/>
            </a:pPr>
            <a:r>
              <a:rPr lang="mk-MK" sz="1600" dirty="0"/>
              <a:t>Другиот компјутерски систем или дел од него е исто така на територијата </a:t>
            </a:r>
          </a:p>
          <a:p>
            <a:pPr marL="800100" lvl="1" indent="-342900" algn="just">
              <a:buFont typeface="Calibri Light" panose="020F0302020204030204" pitchFamily="34" charset="0"/>
              <a:buChar char="‐"/>
            </a:pPr>
            <a:r>
              <a:rPr lang="mk-MK" sz="1600" dirty="0"/>
              <a:t>Податоците за кои е дадено продолжување се законски достапни од првиот компјутерски систем</a:t>
            </a:r>
            <a:endParaRPr lang="en-US" sz="1600" dirty="0"/>
          </a:p>
          <a:p>
            <a:pPr marL="342900" indent="-342900" algn="just">
              <a:buFont typeface="Arial" panose="020B0604020202020204" pitchFamily="34" charset="0"/>
              <a:buChar char="•"/>
            </a:pPr>
            <a:r>
              <a:rPr lang="mk-MK" sz="1600" dirty="0"/>
              <a:t>Продолжувањето може да е условено (на пр. со авторизација)</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6" name="Rectangle 5">
            <a:extLst>
              <a:ext uri="{FF2B5EF4-FFF2-40B4-BE49-F238E27FC236}">
                <a16:creationId xmlns:a16="http://schemas.microsoft.com/office/drawing/2014/main" id="{D799337F-FAC6-47F7-B7DC-C51F4806A595}"/>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D60DF93-D0F0-48A6-9D4F-8D92F32CE0F0}"/>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8" name="Picture 4">
            <a:extLst>
              <a:ext uri="{FF2B5EF4-FFF2-40B4-BE49-F238E27FC236}">
                <a16:creationId xmlns:a16="http://schemas.microsoft.com/office/drawing/2014/main" id="{79046721-6944-44D8-B25F-40EE53C58D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F68D1722-7C86-48A0-8386-33A053B86A0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5662915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4616648"/>
          </a:xfrm>
          <a:prstGeom prst="rect">
            <a:avLst/>
          </a:prstGeom>
        </p:spPr>
        <p:txBody>
          <a:bodyPr wrap="square">
            <a:spAutoFit/>
          </a:bodyPr>
          <a:lstStyle/>
          <a:p>
            <a:pPr marL="342900" indent="-342900" algn="just">
              <a:buFont typeface="+mj-lt"/>
              <a:buAutoNum type="arabicPeriod" startAt="3"/>
            </a:pPr>
            <a:r>
              <a:rPr lang="mk-MK" sz="1400" dirty="0"/>
              <a:t>Секоја страна ќе донесе такви законодавни и други мерки кои се неопходни нејзините надлежни органи да бидат овластени да ги запленат или на сличен начин да ги обезбедат компјутерските податоци до кои пристапиле согласно ставовите 1 и 2. Овие мерки опфаќаат овластување: </a:t>
            </a:r>
          </a:p>
          <a:p>
            <a:pPr marL="800100" lvl="1" indent="-342900" algn="just">
              <a:buFont typeface="+mj-lt"/>
              <a:buAutoNum type="alphaLcPeriod"/>
            </a:pPr>
            <a:r>
              <a:rPr lang="mk-MK" sz="1400" dirty="0"/>
              <a:t> </a:t>
            </a:r>
            <a:r>
              <a:rPr lang="mk-MK" sz="1400" b="1" dirty="0">
                <a:solidFill>
                  <a:srgbClr val="C00000"/>
                </a:solidFill>
              </a:rPr>
              <a:t>да се заплени или на сличен начин да се обезбеди </a:t>
            </a:r>
            <a:r>
              <a:rPr lang="mk-MK" sz="1400" dirty="0"/>
              <a:t>компјутерски систем или дел од него, или медиум кој служи за складирање на компјутерски податоци; </a:t>
            </a:r>
          </a:p>
          <a:p>
            <a:pPr marL="800100" lvl="1" indent="-342900" algn="just">
              <a:buFont typeface="+mj-lt"/>
              <a:buAutoNum type="alphaLcPeriod"/>
            </a:pPr>
            <a:r>
              <a:rPr lang="mk-MK" sz="1400" dirty="0"/>
              <a:t>да се направи или задржи копија од тие компјутерски податоци; </a:t>
            </a:r>
          </a:p>
          <a:p>
            <a:pPr marL="800100" lvl="1" indent="-342900" algn="just">
              <a:buFont typeface="+mj-lt"/>
              <a:buAutoNum type="alphaLcPeriod"/>
            </a:pPr>
            <a:r>
              <a:rPr lang="mk-MK" sz="1400" dirty="0"/>
              <a:t>да се сочува интегритетот на релевантните складирани компјутерски податоци; </a:t>
            </a:r>
          </a:p>
          <a:p>
            <a:pPr marL="800100" lvl="1" indent="-342900" algn="just">
              <a:buFont typeface="+mj-lt"/>
              <a:buAutoNum type="alphaLcPeriod"/>
            </a:pPr>
            <a:r>
              <a:rPr lang="mk-MK" sz="1400" dirty="0"/>
              <a:t>да се направат непристапни или да се отстранат сите компјутерски податоци од компјутерскиот систем во кој се пристапило.</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401205"/>
          </a:xfrm>
          <a:prstGeom prst="rect">
            <a:avLst/>
          </a:prstGeom>
        </p:spPr>
        <p:txBody>
          <a:bodyPr wrap="square">
            <a:spAutoFit/>
          </a:bodyPr>
          <a:lstStyle/>
          <a:p>
            <a:pPr marL="342900" indent="-342900" algn="just">
              <a:buFont typeface="Arial" panose="020B0604020202020204" pitchFamily="34" charset="0"/>
              <a:buChar char="•"/>
            </a:pPr>
            <a:r>
              <a:rPr lang="mk-MK" sz="2000" dirty="0"/>
              <a:t>Поимот „заплени“ значи да се одземе физички медиум врз кој се запишуваат податоци или информации или да се направи и задржи копија од таквите информации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dirty="0"/>
              <a:t>Поимот „на сличен начин да обезбеди“ е технолошки неутрален јазик кој би овозможил снимање, оневозможувајќи копирање или задржувајќи копија од нематеријални податоци кои можат да бидат во електромагнетна форма</a:t>
            </a:r>
            <a:r>
              <a:rPr lang="mk-MK" sz="2000" i="1" dirty="0"/>
              <a:t>.</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AFD260A4-0C14-4B97-BA4C-896CA9F0627C}"/>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FC20052-4882-4755-B652-0DD24001287B}"/>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BDBD3BBE-8719-47D3-987D-2FD3235A63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3E178660-0D1A-4747-B9A7-3CEF0B24D281}"/>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4001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4616648"/>
          </a:xfrm>
          <a:prstGeom prst="rect">
            <a:avLst/>
          </a:prstGeom>
        </p:spPr>
        <p:txBody>
          <a:bodyPr wrap="square">
            <a:spAutoFit/>
          </a:bodyPr>
          <a:lstStyle/>
          <a:p>
            <a:pPr marL="342900" indent="-342900" algn="just">
              <a:buFont typeface="+mj-lt"/>
              <a:buAutoNum type="arabicPeriod" startAt="3"/>
            </a:pPr>
            <a:r>
              <a:rPr lang="mk-MK" sz="1400" dirty="0"/>
              <a:t>Секоја страна ќе донесе такви законодавни и други мерки кои се неопходни нејзините надлежни органи да бидат овластени да ги запленат или на друг начин да ги обезбедат компјутерските податоци до кои пристапиле согласно ставовите 1 и 2. Овие мерки опфаќаат овластување: </a:t>
            </a:r>
          </a:p>
          <a:p>
            <a:pPr marL="800100" lvl="1" indent="-342900" algn="just">
              <a:buFont typeface="+mj-lt"/>
              <a:buAutoNum type="alphaLcPeriod"/>
            </a:pPr>
            <a:r>
              <a:rPr lang="mk-MK" sz="1400" dirty="0"/>
              <a:t>да се заплени или на сличен начин да се обезбеди компјутерски систем или дел од него, или медиум кој служи за складирање на компјутерски податоци; </a:t>
            </a:r>
          </a:p>
          <a:p>
            <a:pPr marL="800100" lvl="1" indent="-342900" algn="just">
              <a:buFont typeface="+mj-lt"/>
              <a:buAutoNum type="alphaLcPeriod"/>
            </a:pPr>
            <a:r>
              <a:rPr lang="mk-MK" sz="1400" dirty="0"/>
              <a:t> </a:t>
            </a:r>
            <a:r>
              <a:rPr lang="mk-MK" sz="1400" b="1" dirty="0">
                <a:solidFill>
                  <a:srgbClr val="C00000"/>
                </a:solidFill>
              </a:rPr>
              <a:t>да се направи или задржи копија</a:t>
            </a:r>
            <a:r>
              <a:rPr lang="mk-MK" sz="1400" dirty="0"/>
              <a:t> од тие компјутерски податоци; </a:t>
            </a:r>
          </a:p>
          <a:p>
            <a:pPr marL="800100" lvl="1" indent="-342900" algn="just">
              <a:buFont typeface="+mj-lt"/>
              <a:buAutoNum type="alphaLcPeriod"/>
            </a:pPr>
            <a:r>
              <a:rPr lang="mk-MK" sz="1400" dirty="0"/>
              <a:t>да се сочува интегритетот на релевантните складирани компјутерски податоци; </a:t>
            </a:r>
          </a:p>
          <a:p>
            <a:pPr marL="800100" lvl="1" indent="-342900" algn="just">
              <a:buFont typeface="+mj-lt"/>
              <a:buAutoNum type="alphaLcPeriod"/>
            </a:pPr>
            <a:r>
              <a:rPr lang="mk-MK" sz="1400" dirty="0"/>
              <a:t>да се направат непристапни или да се отстранат тие компјутерски податоци од компјутерскиот систем во кој се пристапило.</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093428"/>
          </a:xfrm>
          <a:prstGeom prst="rect">
            <a:avLst/>
          </a:prstGeom>
        </p:spPr>
        <p:txBody>
          <a:bodyPr wrap="square">
            <a:spAutoFit/>
          </a:bodyPr>
          <a:lstStyle/>
          <a:p>
            <a:pPr marL="342900" indent="-342900" algn="just">
              <a:buFont typeface="Arial" panose="020B0604020202020204" pitchFamily="34" charset="0"/>
              <a:buChar char="•"/>
            </a:pPr>
            <a:r>
              <a:rPr lang="mk-MK" sz="2000"/>
              <a:t>Заплената не мора да вклучува мерка за физичко одземање компјутерски системи или медиуми за складирање на компјутерски податоци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Каде што е можно, службените лица за спроведување на законот можат да направат или задржат копија на релевантни податоци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Правењето и задржувањето на копија од податоците овозможува полесно обезбедување на компјутерските податоци и може да биде соодветно во некои ситуации</a:t>
            </a:r>
          </a:p>
        </p:txBody>
      </p:sp>
      <p:sp>
        <p:nvSpPr>
          <p:cNvPr id="13"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A870303E-EBEE-4157-80E5-BADAA2A58B43}"/>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FDC8DF-ED73-4343-8BE6-5C9F0B3668B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F8545F15-55DE-4ABE-84E4-6C565FF92E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E5FD9869-15AE-4F45-B242-90426CE4EDF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7542125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4616648"/>
          </a:xfrm>
          <a:prstGeom prst="rect">
            <a:avLst/>
          </a:prstGeom>
        </p:spPr>
        <p:txBody>
          <a:bodyPr wrap="square">
            <a:spAutoFit/>
          </a:bodyPr>
          <a:lstStyle/>
          <a:p>
            <a:pPr marL="342900" indent="-342900" algn="just">
              <a:buFont typeface="+mj-lt"/>
              <a:buAutoNum type="arabicPeriod" startAt="3"/>
            </a:pPr>
            <a:r>
              <a:rPr lang="mk-MK" sz="1400" dirty="0"/>
              <a:t>Секоја страна ќе донесе такви законодавни и други мерки кои се неопходни нејзините надлежни органи да бидат овластени да ги запленат или на сличен начин да ги обезбедат компјутерските податоци до кои се пристапило согласно ставовите 1 и 2. Овие мерки опфаќаат овластување: </a:t>
            </a:r>
          </a:p>
          <a:p>
            <a:pPr marL="800100" lvl="1" indent="-342900" algn="just">
              <a:buFont typeface="+mj-lt"/>
              <a:buAutoNum type="alphaLcPeriod"/>
            </a:pPr>
            <a:r>
              <a:rPr lang="mk-MK" sz="1400" dirty="0"/>
              <a:t>да се заплени или на сличен начин да се обезбеди компјутерски систем или дел од него, или медиум кој служи за складирање на компјутерски податоци; </a:t>
            </a:r>
          </a:p>
          <a:p>
            <a:pPr marL="800100" lvl="1" indent="-342900" algn="just">
              <a:buFont typeface="+mj-lt"/>
              <a:buAutoNum type="alphaLcPeriod"/>
            </a:pPr>
            <a:r>
              <a:rPr lang="mk-MK" sz="1400" dirty="0"/>
              <a:t>да се направи или задржи копија од тие компјутерски податоци; </a:t>
            </a:r>
          </a:p>
          <a:p>
            <a:pPr marL="800100" lvl="1" indent="-342900" algn="just">
              <a:buFont typeface="+mj-lt"/>
              <a:buAutoNum type="alphaLcPeriod"/>
            </a:pPr>
            <a:r>
              <a:rPr lang="mk-MK" sz="1400" dirty="0"/>
              <a:t> </a:t>
            </a:r>
            <a:r>
              <a:rPr lang="mk-MK" sz="1400" b="1" dirty="0">
                <a:solidFill>
                  <a:srgbClr val="C00000"/>
                </a:solidFill>
              </a:rPr>
              <a:t>да се сочува интегритетот</a:t>
            </a:r>
            <a:r>
              <a:rPr lang="mk-MK" sz="1400" dirty="0"/>
              <a:t> на релевантните складирани компјутерски податоци; </a:t>
            </a:r>
          </a:p>
          <a:p>
            <a:pPr marL="800100" lvl="1" indent="-342900" algn="just">
              <a:buFont typeface="+mj-lt"/>
              <a:buAutoNum type="alphaLcPeriod"/>
            </a:pPr>
            <a:r>
              <a:rPr lang="mk-MK" sz="1400" dirty="0"/>
              <a:t>да се направат непристапни или да се отстранат тие компјутерски податоци од компјутерскиот систем до кој се пристапило.</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2554545"/>
          </a:xfrm>
          <a:prstGeom prst="rect">
            <a:avLst/>
          </a:prstGeom>
        </p:spPr>
        <p:txBody>
          <a:bodyPr wrap="square">
            <a:spAutoFit/>
          </a:bodyPr>
          <a:lstStyle/>
          <a:p>
            <a:pPr marL="342900" indent="-342900" algn="just">
              <a:buFont typeface="Arial" panose="020B0604020202020204" pitchFamily="34" charset="0"/>
              <a:buChar char="•"/>
            </a:pPr>
            <a:r>
              <a:rPr lang="mk-MK" sz="2000"/>
              <a:t>Одржувањето на интегритетот на компјутерските податоци се однесува на одржувањето на нивниот синџир на чување</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mk-MK" sz="2000"/>
              <a:t>Ова бара податоците што се копираат, отстрануваат или обезбедуваат да бидат задржани во истата состојба во која биле пронајдени за време на запленувањето и да останат непроменети</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7C282B25-83E7-4287-932A-680C6D68E031}"/>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E8B7FFE-177F-43B2-B68B-53E2D696ED8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C3BC9ED3-11B7-47F3-AF69-C55304AF5A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93470342-44D4-4E7D-A496-1365C782E0D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5037256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4616648"/>
          </a:xfrm>
          <a:prstGeom prst="rect">
            <a:avLst/>
          </a:prstGeom>
        </p:spPr>
        <p:txBody>
          <a:bodyPr wrap="square">
            <a:spAutoFit/>
          </a:bodyPr>
          <a:lstStyle/>
          <a:p>
            <a:pPr marL="342900" indent="-342900" algn="just">
              <a:buFont typeface="+mj-lt"/>
              <a:buAutoNum type="arabicPeriod" startAt="3"/>
            </a:pPr>
            <a:r>
              <a:rPr lang="mk-MK" sz="1400" dirty="0"/>
              <a:t>Секоја страна ќе донесе такви законодавни и други мерки кои се неопходни нејзините надлежни органи да бидат овластени да ги запленат или на сличен начин да ги обезбедат компјутерските податоци до кои се пристапило согласно ставовите 1 и 2. Овие мерки опфаќаат овластување: </a:t>
            </a:r>
          </a:p>
          <a:p>
            <a:pPr marL="800100" lvl="1" indent="-342900" algn="just">
              <a:buFont typeface="+mj-lt"/>
              <a:buAutoNum type="alphaLcPeriod"/>
            </a:pPr>
            <a:r>
              <a:rPr lang="mk-MK" sz="1400" dirty="0"/>
              <a:t>да се заплени или на сличен начин да се обезбеди компјутерски систем или дел од него, или медиум кој служи за складирање на компјутерски податоци; </a:t>
            </a:r>
          </a:p>
          <a:p>
            <a:pPr marL="800100" lvl="1" indent="-342900" algn="just">
              <a:buFont typeface="+mj-lt"/>
              <a:buAutoNum type="alphaLcPeriod"/>
            </a:pPr>
            <a:r>
              <a:rPr lang="mk-MK" sz="1400" dirty="0"/>
              <a:t>да се направи или задржи копија од тие компјутерски податоци; </a:t>
            </a:r>
          </a:p>
          <a:p>
            <a:pPr marL="800100" lvl="1" indent="-342900" algn="just">
              <a:buFont typeface="+mj-lt"/>
              <a:buAutoNum type="alphaLcPeriod"/>
            </a:pPr>
            <a:r>
              <a:rPr lang="mk-MK" sz="1400" dirty="0"/>
              <a:t>да се сочува интегритетот на релевантните складирани компјутерски податоци; </a:t>
            </a:r>
          </a:p>
          <a:p>
            <a:pPr marL="800100" lvl="1" indent="-342900" algn="just">
              <a:buFont typeface="+mj-lt"/>
              <a:buAutoNum type="alphaLcPeriod"/>
            </a:pPr>
            <a:r>
              <a:rPr lang="mk-MK" sz="1400" b="1" dirty="0">
                <a:solidFill>
                  <a:srgbClr val="C00000"/>
                </a:solidFill>
              </a:rPr>
              <a:t>да се направат непристапни</a:t>
            </a:r>
            <a:r>
              <a:rPr lang="mk-MK" sz="1400" dirty="0"/>
              <a:t> или </a:t>
            </a:r>
            <a:r>
              <a:rPr lang="mk-MK" sz="1400" b="1" dirty="0">
                <a:solidFill>
                  <a:srgbClr val="C00000"/>
                </a:solidFill>
              </a:rPr>
              <a:t>да се отстранат</a:t>
            </a:r>
            <a:r>
              <a:rPr lang="mk-MK" sz="1400" dirty="0"/>
              <a:t> тие компјутерски податоци од компјутерскиот систем до кој се пристапило.</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477875"/>
          </a:xfrm>
          <a:prstGeom prst="rect">
            <a:avLst/>
          </a:prstGeom>
        </p:spPr>
        <p:txBody>
          <a:bodyPr wrap="square">
            <a:spAutoFit/>
          </a:bodyPr>
          <a:lstStyle/>
          <a:p>
            <a:pPr marL="342900" indent="-342900" algn="just">
              <a:buFont typeface="Arial" panose="020B0604020202020204" pitchFamily="34" charset="0"/>
              <a:buChar char="•"/>
            </a:pPr>
            <a:r>
              <a:rPr lang="mk-MK" sz="2000"/>
              <a:t>Податоците може да се направат непристапни преку каква било техничка мерка, вклучително и енкрипција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Да се применува каде што постои опасност или општествена повреда (на пр. упатства за правење бомби, детска порнографија)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Отстранувањето и оневозможувањето на пристап до податоците е привремена мерка со која осомничениот е привремено лишен од податоците</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42651B14-95B8-4F6F-AF14-BA2526BC6C4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7C20938-EA83-4D97-84CB-6D6C0F495691}"/>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0411B907-E0E5-49A4-8097-2A975C7263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4E84C7A4-362E-44D9-8405-504AAD69651C}"/>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333770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62994" y="1151172"/>
            <a:ext cx="3889351" cy="5016758"/>
          </a:xfrm>
          <a:prstGeom prst="rect">
            <a:avLst/>
          </a:prstGeom>
        </p:spPr>
        <p:txBody>
          <a:bodyPr wrap="square">
            <a:spAutoFit/>
          </a:bodyPr>
          <a:lstStyle/>
          <a:p>
            <a:pPr marL="342900" indent="-342900" algn="just">
              <a:buFont typeface="+mj-lt"/>
              <a:buAutoNum type="arabicPeriod" startAt="4"/>
            </a:pPr>
            <a:r>
              <a:rPr lang="mk-MK" sz="1600" dirty="0"/>
              <a:t>Секоја страна ќе донесе такви законодавни и други мерки кои се неопходни нејзините надлежни органи да бидат овластени да му наложат на кое било </a:t>
            </a:r>
            <a:r>
              <a:rPr lang="mk-MK" sz="1600" b="1" dirty="0">
                <a:solidFill>
                  <a:srgbClr val="C00000"/>
                </a:solidFill>
              </a:rPr>
              <a:t>лице кое има познавање за начинот на кој функционира компјутерскиот систем или за мерките кои треба да се преземат за да се заштитат компјутерските податоци</a:t>
            </a:r>
            <a:r>
              <a:rPr lang="mk-MK" sz="1600" dirty="0"/>
              <a:t>, да ги даде, </a:t>
            </a:r>
            <a:r>
              <a:rPr lang="mk-MK" sz="1600" b="1" dirty="0">
                <a:solidFill>
                  <a:srgbClr val="C00000"/>
                </a:solidFill>
              </a:rPr>
              <a:t>во мера колку што е разумно</a:t>
            </a:r>
            <a:r>
              <a:rPr lang="mk-MK" sz="1600" dirty="0"/>
              <a:t>, неопходните информации за да може да се преземат мерките предвидени во ставовите 1 и 2.</a:t>
            </a:r>
          </a:p>
          <a:p>
            <a:pPr marL="342900" indent="-342900" algn="just">
              <a:buFont typeface="+mj-lt"/>
              <a:buAutoNum type="arabicPeriod" startAt="4"/>
            </a:pPr>
            <a:endParaRPr lang="en-US" sz="1600" dirty="0"/>
          </a:p>
          <a:p>
            <a:pPr marL="342900" indent="-342900" algn="just">
              <a:buFont typeface="+mj-lt"/>
              <a:buAutoNum type="arabicPeriod" startAt="4"/>
            </a:pPr>
            <a:r>
              <a:rPr lang="mk-MK" sz="1600" dirty="0"/>
              <a:t>Овластувањата и процедурите предвидени со овој член треба да бидат во согласност со членовите 14 и 15.</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976126"/>
            <a:ext cx="4747018" cy="3970318"/>
          </a:xfrm>
          <a:prstGeom prst="rect">
            <a:avLst/>
          </a:prstGeom>
        </p:spPr>
        <p:txBody>
          <a:bodyPr wrap="square">
            <a:spAutoFit/>
          </a:bodyPr>
          <a:lstStyle/>
          <a:p>
            <a:pPr marL="342900" indent="-342900" algn="just">
              <a:buFont typeface="Arial" panose="020B0604020202020204" pitchFamily="34" charset="0"/>
              <a:buChar char="•"/>
            </a:pPr>
            <a:r>
              <a:rPr lang="mk-MK" dirty="0"/>
              <a:t>Системските администратори честопати треба да бидат консултирани во врска со техничките модалитети за спроведување на претресот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Се спречува економски товар врз легитимните деловни активности со тоа што им се дава законска основа за соработка со органите за спроведување на законот кои бараат спроведување на претрес и заплена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Се зголемува ефективноста и се подобрува ефикасноста на трошоците за мерката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Мерките мора да бидат разумни и да не ја загрозуваат неоправдано приватноста</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7C47C836-9811-479F-B665-8F9FEAD8BC36}"/>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A857CD6-B45F-408F-9038-CA4FDA2F3B1A}"/>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7CD91C91-5FB8-442F-93BC-36EF420181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84D34063-8A24-4664-AE6B-5D5F53DC8907}"/>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4629405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49465" y="1155403"/>
            <a:ext cx="3889351" cy="5016758"/>
          </a:xfrm>
          <a:prstGeom prst="rect">
            <a:avLst/>
          </a:prstGeom>
        </p:spPr>
        <p:txBody>
          <a:bodyPr wrap="square">
            <a:spAutoFit/>
          </a:bodyPr>
          <a:lstStyle/>
          <a:p>
            <a:pPr marL="342900" indent="-342900" algn="just">
              <a:buFont typeface="+mj-lt"/>
              <a:buAutoNum type="arabicPeriod" startAt="4"/>
            </a:pPr>
            <a:r>
              <a:rPr lang="mk-MK" sz="1600" dirty="0"/>
              <a:t>Секоја страна ќе донесе такви законодавни и други мерки кои се неопходни нејзините надлежни органи да бидат овластени да му наложат на кое било лице кое има познавање за начинот на кој функционира компјутерскиот систем или за мерките кои треба да се преземат за да се заштитат компјутерските податоци, да ги даде, во мера колку што е разумно, неопходните информации за да може да се преземат мерките предвидени во ставовите 1 и 2.</a:t>
            </a:r>
          </a:p>
          <a:p>
            <a:pPr marL="342900" indent="-342900" algn="just">
              <a:buFont typeface="+mj-lt"/>
              <a:buAutoNum type="arabicPeriod" startAt="4"/>
            </a:pPr>
            <a:endParaRPr lang="en-US" sz="1600" dirty="0"/>
          </a:p>
          <a:p>
            <a:pPr marL="342900" indent="-342900" algn="just">
              <a:buFont typeface="+mj-lt"/>
              <a:buAutoNum type="arabicPeriod" startAt="4"/>
            </a:pPr>
            <a:r>
              <a:rPr lang="mk-MK" sz="1600" dirty="0"/>
              <a:t>Овластувањата и процедурите наведени во овој член треба да бидат во </a:t>
            </a:r>
            <a:r>
              <a:rPr lang="mk-MK" sz="1600" b="1" dirty="0">
                <a:solidFill>
                  <a:srgbClr val="C00000"/>
                </a:solidFill>
              </a:rPr>
              <a:t>согласност со членовите 14 и 15</a:t>
            </a:r>
            <a:r>
              <a:rPr lang="mk-MK"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155403"/>
            <a:ext cx="4747018" cy="2308324"/>
          </a:xfrm>
          <a:prstGeom prst="rect">
            <a:avLst/>
          </a:prstGeom>
        </p:spPr>
        <p:txBody>
          <a:bodyPr wrap="square">
            <a:spAutoFit/>
          </a:bodyPr>
          <a:lstStyle/>
          <a:p>
            <a:pPr marL="285750" indent="-285750" algn="just">
              <a:buFont typeface="Arial" panose="020B0604020202020204" pitchFamily="34" charset="0"/>
              <a:buChar char="•"/>
            </a:pPr>
            <a:r>
              <a:rPr lang="mk-MK"/>
              <a:t>Условите и заштитните мерки може да вклучуваат одредби во врска со ангажманот и финансиската компензација на сведоците и експертите</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a:t>Страните треба да утврдат дали поединците ќе треба да се известат за тоа дали компјутерските податоци се обезбедени преку копирање или не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2700">
                <a:solidFill>
                  <a:schemeClr val="bg1"/>
                </a:solidFill>
                <a:latin typeface="Verdana" panose="020B0604030504040204" pitchFamily="34" charset="0"/>
                <a:ea typeface="Verdana" panose="020B0604030504040204" pitchFamily="34" charset="0"/>
                <a:cs typeface="Verdana" charset="0"/>
              </a:rPr>
              <a:t>Претрес и запленување </a:t>
            </a:r>
          </a:p>
          <a:p>
            <a:pPr algn="r"/>
            <a:r>
              <a:rPr lang="mk-MK" sz="2700">
                <a:solidFill>
                  <a:schemeClr val="bg1"/>
                </a:solidFill>
                <a:latin typeface="Verdana" panose="020B0604030504040204" pitchFamily="34" charset="0"/>
                <a:ea typeface="Verdana" panose="020B0604030504040204" pitchFamily="34" charset="0"/>
                <a:cs typeface="Verdana" charset="0"/>
              </a:rPr>
              <a:t>на складирани компјутерски податоци</a:t>
            </a:r>
          </a:p>
        </p:txBody>
      </p:sp>
      <p:sp>
        <p:nvSpPr>
          <p:cNvPr id="7" name="Rectangle 6">
            <a:extLst>
              <a:ext uri="{FF2B5EF4-FFF2-40B4-BE49-F238E27FC236}">
                <a16:creationId xmlns:a16="http://schemas.microsoft.com/office/drawing/2014/main" id="{E748614A-7DAE-4079-B8F6-9AE23624D93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FFF8B63-8F33-41B9-AFC6-596A90A40B2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19 – </a:t>
            </a:r>
            <a:r>
              <a:rPr lang="mk-MK" sz="3200" b="1" dirty="0"/>
              <a:t>Претрес и запленување на</a:t>
            </a:r>
          </a:p>
          <a:p>
            <a:pPr algn="r"/>
            <a:r>
              <a:rPr lang="mk-MK" sz="3200" b="1" dirty="0"/>
              <a:t>компјутерски податоци</a:t>
            </a:r>
            <a:endParaRPr lang="en-GB" sz="3200" b="1" dirty="0"/>
          </a:p>
        </p:txBody>
      </p:sp>
      <p:pic>
        <p:nvPicPr>
          <p:cNvPr id="9" name="Picture 4">
            <a:extLst>
              <a:ext uri="{FF2B5EF4-FFF2-40B4-BE49-F238E27FC236}">
                <a16:creationId xmlns:a16="http://schemas.microsoft.com/office/drawing/2014/main" id="{A628B9D2-5C29-4811-9F42-1AEC294EB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3EE4094F-939B-431E-A628-F02D2CDE660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51188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19173979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366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2" name="Rectangle 3">
            <a:extLst>
              <a:ext uri="{FF2B5EF4-FFF2-40B4-BE49-F238E27FC236}">
                <a16:creationId xmlns:a16="http://schemas.microsoft.com/office/drawing/2014/main" id="{4A4DD29D-48E3-44D3-9376-83EADA19DD24}"/>
              </a:ext>
            </a:extLst>
          </p:cNvPr>
          <p:cNvSpPr txBox="1">
            <a:spLocks/>
          </p:cNvSpPr>
          <p:nvPr/>
        </p:nvSpPr>
        <p:spPr bwMode="auto">
          <a:xfrm>
            <a:off x="348344" y="1198107"/>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mk-MK" sz="2600" b="1" i="1" dirty="0">
                <a:ea typeface="ＭＳ Ｐゴシック" pitchFamily="34" charset="-128"/>
              </a:rPr>
              <a:t>Преземање податочен сообраќај во реално време</a:t>
            </a:r>
          </a:p>
          <a:p>
            <a:pPr marL="0" indent="0" algn="ctr" eaLnBrk="1" hangingPunct="1">
              <a:lnSpc>
                <a:spcPct val="80000"/>
              </a:lnSpc>
              <a:spcBef>
                <a:spcPts val="600"/>
              </a:spcBef>
              <a:spcAft>
                <a:spcPts val="1200"/>
              </a:spcAft>
              <a:buFont typeface="Arial" pitchFamily="34" charset="0"/>
              <a:buNone/>
              <a:defRPr/>
            </a:pPr>
            <a:r>
              <a:rPr lang="mk-MK" sz="2600" b="1" i="1" dirty="0">
                <a:ea typeface="ＭＳ Ｐゴシック" pitchFamily="34" charset="-128"/>
              </a:rPr>
              <a:t>(член 20 - Конвенција од Будимпешта)</a:t>
            </a:r>
          </a:p>
          <a:p>
            <a:pPr algn="ctr" eaLnBrk="1" hangingPunct="1">
              <a:lnSpc>
                <a:spcPct val="80000"/>
              </a:lnSpc>
              <a:spcBef>
                <a:spcPts val="600"/>
              </a:spcBef>
              <a:spcAft>
                <a:spcPts val="1200"/>
              </a:spcAft>
              <a:defRPr/>
            </a:pPr>
            <a:r>
              <a:rPr lang="mk-MK" sz="2600" i="1" dirty="0">
                <a:ea typeface="ＭＳ Ｐゴシック" pitchFamily="34" charset="-128"/>
              </a:rPr>
              <a:t>Овозможува истраги во живо</a:t>
            </a:r>
          </a:p>
          <a:p>
            <a:pPr algn="ctr" eaLnBrk="1" hangingPunct="1">
              <a:lnSpc>
                <a:spcPct val="80000"/>
              </a:lnSpc>
              <a:spcBef>
                <a:spcPts val="600"/>
              </a:spcBef>
              <a:spcAft>
                <a:spcPts val="1200"/>
              </a:spcAft>
              <a:defRPr/>
            </a:pPr>
            <a:r>
              <a:rPr lang="mk-MK" sz="2600" i="1" dirty="0" err="1">
                <a:ea typeface="ＭＳ Ｐゴシック" pitchFamily="34" charset="-128"/>
              </a:rPr>
              <a:t>Интрузивна</a:t>
            </a:r>
            <a:r>
              <a:rPr lang="mk-MK" sz="2600" i="1" dirty="0">
                <a:ea typeface="ＭＳ Ｐゴシック" pitchFamily="34" charset="-128"/>
              </a:rPr>
              <a:t> мерка, бара соодветно законодавство </a:t>
            </a:r>
          </a:p>
          <a:p>
            <a:pPr algn="ctr" eaLnBrk="1" hangingPunct="1">
              <a:lnSpc>
                <a:spcPct val="80000"/>
              </a:lnSpc>
              <a:spcBef>
                <a:spcPts val="600"/>
              </a:spcBef>
              <a:spcAft>
                <a:spcPts val="1200"/>
              </a:spcAft>
              <a:defRPr/>
            </a:pPr>
            <a:r>
              <a:rPr lang="mk-MK" sz="2600" i="1" dirty="0">
                <a:ea typeface="ＭＳ Ｐゴシック" pitchFamily="34" charset="-128"/>
              </a:rPr>
              <a:t>Органите за спроведување на законот да собираат или снимаат, со помош на технички средства, податоци во реално време и </a:t>
            </a:r>
          </a:p>
          <a:p>
            <a:pPr algn="ctr" eaLnBrk="1" hangingPunct="1">
              <a:lnSpc>
                <a:spcPct val="80000"/>
              </a:lnSpc>
              <a:spcBef>
                <a:spcPts val="600"/>
              </a:spcBef>
              <a:spcAft>
                <a:spcPts val="1200"/>
              </a:spcAft>
              <a:defRPr/>
            </a:pPr>
            <a:r>
              <a:rPr lang="mk-MK" sz="2600" i="1" dirty="0">
                <a:ea typeface="ＭＳ Ｐゴシック" pitchFamily="34" charset="-128"/>
              </a:rPr>
              <a:t>Овластување да им се наложи на давателите на услуги да собираат или снимаат податоци од сопствените корисници, во реално време.</a:t>
            </a:r>
          </a:p>
        </p:txBody>
      </p:sp>
      <p:sp>
        <p:nvSpPr>
          <p:cNvPr id="4" name="Rectangle 3">
            <a:extLst>
              <a:ext uri="{FF2B5EF4-FFF2-40B4-BE49-F238E27FC236}">
                <a16:creationId xmlns:a16="http://schemas.microsoft.com/office/drawing/2014/main" id="{28F47BC4-F466-402F-982E-D6651E71E09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66ABDCA-1399-4C7F-B6DE-7257765A374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6" name="Picture 4">
            <a:extLst>
              <a:ext uri="{FF2B5EF4-FFF2-40B4-BE49-F238E27FC236}">
                <a16:creationId xmlns:a16="http://schemas.microsoft.com/office/drawing/2014/main" id="{3372FBF7-27B0-4E73-AEDD-FD97E65BE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2D72A9F-F986-4E37-AE47-99A894AD87D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0235404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237505"/>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да: </a:t>
            </a:r>
          </a:p>
          <a:p>
            <a:pPr marL="800100" lvl="1" indent="-342900" algn="just">
              <a:buFont typeface="+mj-lt"/>
              <a:buAutoNum type="alphaLcPeriod"/>
            </a:pPr>
            <a:r>
              <a:rPr lang="mk-MK" sz="1400" b="1" dirty="0">
                <a:solidFill>
                  <a:srgbClr val="C00000"/>
                </a:solidFill>
              </a:rPr>
              <a:t>да собираат или снимаат</a:t>
            </a:r>
            <a:r>
              <a:rPr lang="mk-MK" sz="1400" dirty="0"/>
              <a:t> преку примена на технички средства на територијата на таа страна и </a:t>
            </a:r>
          </a:p>
          <a:p>
            <a:pPr marL="800100" lvl="1" indent="-342900" algn="just">
              <a:buFont typeface="+mj-lt"/>
              <a:buAutoNum type="alphaLcPeriod"/>
            </a:pPr>
            <a:r>
              <a:rPr lang="mk-MK" sz="1400" b="1" dirty="0">
                <a:solidFill>
                  <a:srgbClr val="C00000"/>
                </a:solidFill>
              </a:rPr>
              <a:t>да му наложат на давателот на услуги</a:t>
            </a:r>
            <a:r>
              <a:rPr lang="mk-MK" sz="1400" dirty="0"/>
              <a:t>, во границите на неговите технички можности: </a:t>
            </a:r>
          </a:p>
          <a:p>
            <a:pPr marL="1314450" lvl="2" indent="-400050" algn="just">
              <a:buFont typeface="+mj-lt"/>
              <a:buAutoNum type="romanLcPeriod"/>
            </a:pPr>
            <a:r>
              <a:rPr lang="mk-MK" sz="1400" dirty="0"/>
              <a:t>да </a:t>
            </a:r>
            <a:r>
              <a:rPr lang="mk-MK" sz="1400" b="1" dirty="0">
                <a:solidFill>
                  <a:srgbClr val="C00000"/>
                </a:solidFill>
              </a:rPr>
              <a:t>собира или да снима</a:t>
            </a:r>
            <a:r>
              <a:rPr lang="mk-MK" sz="1400" dirty="0"/>
              <a:t> преку примена на технички средства на територијата на таа страна; или </a:t>
            </a:r>
          </a:p>
          <a:p>
            <a:pPr marL="1314450" lvl="2" indent="-400050" algn="just">
              <a:buFont typeface="+mj-lt"/>
              <a:buAutoNum type="romanLcPeriod"/>
            </a:pPr>
            <a:r>
              <a:rPr lang="mk-MK" sz="1400" dirty="0"/>
              <a:t> </a:t>
            </a:r>
            <a:r>
              <a:rPr lang="mk-MK" sz="1400" b="1" dirty="0">
                <a:solidFill>
                  <a:srgbClr val="C00000"/>
                </a:solidFill>
              </a:rPr>
              <a:t>да соработува со или да им помага на</a:t>
            </a:r>
            <a:r>
              <a:rPr lang="mk-MK" sz="1400" dirty="0"/>
              <a:t> надлежните органи во собирањето или снимањето на, </a:t>
            </a:r>
          </a:p>
          <a:p>
            <a:pPr lvl="1" algn="just"/>
            <a:r>
              <a:rPr lang="mk-MK" sz="1400" dirty="0"/>
              <a:t>податочен сообраќај,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237505"/>
            <a:ext cx="4414945" cy="2923877"/>
          </a:xfrm>
          <a:prstGeom prst="rect">
            <a:avLst/>
          </a:prstGeom>
        </p:spPr>
        <p:txBody>
          <a:bodyPr wrap="square">
            <a:spAutoFit/>
          </a:bodyPr>
          <a:lstStyle/>
          <a:p>
            <a:pPr marL="342900" indent="-342900" algn="just">
              <a:buFont typeface="Arial" panose="020B0604020202020204" pitchFamily="34" charset="0"/>
              <a:buChar char="•"/>
            </a:pPr>
            <a:r>
              <a:rPr lang="mk-MK" sz="2000" dirty="0"/>
              <a:t>Надлежниот орган има овластување:</a:t>
            </a:r>
          </a:p>
          <a:p>
            <a:pPr marL="800100" lvl="1" indent="-342900" algn="just">
              <a:buFont typeface="Calibri Light" panose="020F0302020204030204" pitchFamily="34" charset="0"/>
              <a:buChar char="‐"/>
            </a:pPr>
            <a:r>
              <a:rPr lang="mk-MK" dirty="0"/>
              <a:t>директно да собира или снима податочен сообраќај;</a:t>
            </a:r>
          </a:p>
          <a:p>
            <a:pPr marL="800100" lvl="1" indent="-342900" algn="just">
              <a:buFont typeface="Calibri Light" panose="020F0302020204030204" pitchFamily="34" charset="0"/>
              <a:buChar char="‐"/>
            </a:pPr>
            <a:r>
              <a:rPr lang="mk-MK" dirty="0"/>
              <a:t>да му наложи на давателот на услуги да собира или снима податочен сообраќај;</a:t>
            </a:r>
          </a:p>
          <a:p>
            <a:pPr marL="800100" lvl="1" indent="-342900" algn="just">
              <a:buFont typeface="Calibri Light" panose="020F0302020204030204" pitchFamily="34" charset="0"/>
              <a:buChar char="‐"/>
            </a:pPr>
            <a:r>
              <a:rPr lang="mk-MK" dirty="0"/>
              <a:t>да му наложи на давателот на услуги да соработува со и да му помага на надлежниот орган.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8" name="TextBox 7">
            <a:extLst>
              <a:ext uri="{FF2B5EF4-FFF2-40B4-BE49-F238E27FC236}">
                <a16:creationId xmlns:a16="http://schemas.microsoft.com/office/drawing/2014/main" id="{487E08A8-1D83-4614-A93D-15E88F484BAA}"/>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9" name="Rectangle 8">
            <a:extLst>
              <a:ext uri="{FF2B5EF4-FFF2-40B4-BE49-F238E27FC236}">
                <a16:creationId xmlns:a16="http://schemas.microsoft.com/office/drawing/2014/main" id="{9F053D16-E548-4C04-AF44-FF45BAE4ED35}"/>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B14AD0-783C-4D9A-9039-E76747DC4AC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11" name="Picture 4">
            <a:extLst>
              <a:ext uri="{FF2B5EF4-FFF2-40B4-BE49-F238E27FC236}">
                <a16:creationId xmlns:a16="http://schemas.microsoft.com/office/drawing/2014/main" id="{7F921C7E-FD0B-424D-859C-FFED598827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AFF6B97-A5BF-42D2-AA66-1628C037735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0652798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a:t>
            </a:r>
          </a:p>
          <a:p>
            <a:pPr marL="800100" lvl="1" indent="-342900" algn="just">
              <a:buFont typeface="+mj-lt"/>
              <a:buAutoNum type="alphaLcPeriod"/>
            </a:pPr>
            <a:r>
              <a:rPr lang="mk-MK" sz="1400" dirty="0"/>
              <a:t>да собираат и </a:t>
            </a:r>
            <a:r>
              <a:rPr lang="mk-MK" sz="1400" dirty="0" err="1"/>
              <a:t>и</a:t>
            </a:r>
            <a:r>
              <a:rPr lang="mk-MK" sz="1400" dirty="0"/>
              <a:t> снимаат преку примена на </a:t>
            </a:r>
            <a:r>
              <a:rPr lang="mk-MK" sz="1400" b="1" dirty="0">
                <a:solidFill>
                  <a:srgbClr val="C00000"/>
                </a:solidFill>
              </a:rPr>
              <a:t>технички средства</a:t>
            </a:r>
            <a:r>
              <a:rPr lang="mk-MK" sz="1400" dirty="0"/>
              <a:t>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a:t>
            </a:r>
            <a:r>
              <a:rPr lang="mk-MK" sz="1400" b="1" dirty="0">
                <a:solidFill>
                  <a:srgbClr val="C00000"/>
                </a:solidFill>
              </a:rPr>
              <a:t>технички средства</a:t>
            </a:r>
            <a:r>
              <a:rPr lang="mk-MK" sz="1400" dirty="0"/>
              <a:t>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 собирањето или снимањето на, </a:t>
            </a:r>
          </a:p>
          <a:p>
            <a:pPr lvl="1" algn="just"/>
            <a:r>
              <a:rPr lang="mk-MK" sz="1400" dirty="0"/>
              <a:t>податочен сообраќај,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mk-MK" sz="2000" dirty="0"/>
              <a:t>Техничките средства не се дефинирани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dirty="0"/>
              <a:t>Кое било техничко средство може да се користи за преземање податочен сообраќај (неутралност на технологијата)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8" name="TextBox 7">
            <a:extLst>
              <a:ext uri="{FF2B5EF4-FFF2-40B4-BE49-F238E27FC236}">
                <a16:creationId xmlns:a16="http://schemas.microsoft.com/office/drawing/2014/main" id="{81608829-6B51-48E0-AA86-ED79DBDE46A3}"/>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9" name="Rectangle 8">
            <a:extLst>
              <a:ext uri="{FF2B5EF4-FFF2-40B4-BE49-F238E27FC236}">
                <a16:creationId xmlns:a16="http://schemas.microsoft.com/office/drawing/2014/main" id="{7919284A-726D-45EA-9DD7-21ACC700503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D38585D-D544-4F4C-A1B2-3FFDE073A13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11" name="Picture 4">
            <a:extLst>
              <a:ext uri="{FF2B5EF4-FFF2-40B4-BE49-F238E27FC236}">
                <a16:creationId xmlns:a16="http://schemas.microsoft.com/office/drawing/2014/main" id="{401A94C7-654C-4533-B88F-BB6DDD351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04F7B30C-B8C2-494C-997D-92BFD2280F7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8294485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a:t>
            </a:r>
          </a:p>
          <a:p>
            <a:pPr marL="800100" lvl="1" indent="-342900" algn="just">
              <a:buFont typeface="+mj-lt"/>
              <a:buAutoNum type="alphaLcPeriod"/>
            </a:pPr>
            <a:r>
              <a:rPr lang="mk-MK" sz="1400" dirty="0"/>
              <a:t>да собираат или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a:t>
            </a:r>
            <a:r>
              <a:rPr lang="mk-MK" sz="1400" b="1" dirty="0">
                <a:solidFill>
                  <a:srgbClr val="C00000"/>
                </a:solidFill>
              </a:rPr>
              <a:t>неговите технички можности</a:t>
            </a:r>
            <a:r>
              <a:rPr lang="mk-MK" sz="1400" dirty="0"/>
              <a:t>: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 собирањето или снимањето на, </a:t>
            </a:r>
          </a:p>
          <a:p>
            <a:pPr lvl="1" algn="just"/>
            <a:r>
              <a:rPr lang="mk-MK" sz="1400" dirty="0"/>
              <a:t>податочен сообраќај,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247317"/>
          </a:xfrm>
          <a:prstGeom prst="rect">
            <a:avLst/>
          </a:prstGeom>
        </p:spPr>
        <p:txBody>
          <a:bodyPr wrap="square">
            <a:spAutoFit/>
          </a:bodyPr>
          <a:lstStyle/>
          <a:p>
            <a:pPr marL="342900" indent="-342900" algn="just">
              <a:buFont typeface="Arial" panose="020B0604020202020204" pitchFamily="34" charset="0"/>
              <a:buChar char="•"/>
            </a:pPr>
            <a:r>
              <a:rPr lang="mk-MK" sz="2000" dirty="0"/>
              <a:t>Обврските за давателите на услуги нема да ја надминуваат постојните технички можности (без разлика дали вообичаено се користат такви технички карактеристики за снимање на податочен сообраќај)</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dirty="0"/>
              <a:t>На давателите на услуги не им се наметнува обврска: </a:t>
            </a:r>
          </a:p>
          <a:p>
            <a:pPr marL="800100" lvl="1" indent="-342900" algn="just">
              <a:buFont typeface="Calibri Light" panose="020F0302020204030204" pitchFamily="34" charset="0"/>
              <a:buChar char="‐"/>
            </a:pPr>
            <a:r>
              <a:rPr lang="mk-MK" dirty="0"/>
              <a:t>Да развијат нова опрема;</a:t>
            </a:r>
          </a:p>
          <a:p>
            <a:pPr marL="800100" lvl="1" indent="-342900" algn="just">
              <a:buFont typeface="Calibri Light" panose="020F0302020204030204" pitchFamily="34" charset="0"/>
              <a:buChar char="‐"/>
            </a:pPr>
            <a:r>
              <a:rPr lang="mk-MK" dirty="0"/>
              <a:t>Да ангажираат експертска поддршка;</a:t>
            </a:r>
          </a:p>
          <a:p>
            <a:pPr marL="800100" lvl="1" indent="-342900" algn="just">
              <a:buFont typeface="Calibri Light" panose="020F0302020204030204" pitchFamily="34" charset="0"/>
              <a:buChar char="‐"/>
            </a:pPr>
            <a:r>
              <a:rPr lang="mk-MK" dirty="0"/>
              <a:t>Да се впуштат во скапи </a:t>
            </a:r>
            <a:r>
              <a:rPr lang="mk-MK" dirty="0" err="1"/>
              <a:t>реконфигурации</a:t>
            </a:r>
            <a:r>
              <a:rPr lang="mk-MK" dirty="0"/>
              <a:t> на системите.</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C9EDB215-527A-4269-9B4F-998369FCD9B4}"/>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82F86606-7D44-4971-AF35-B9438E03BDA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1F608E-7F0E-436E-9EF6-ACC03515EA39}"/>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D4326088-3F91-4A16-A135-970F80D142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37BD77EA-CC83-49FE-BA72-571C623800A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8258451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a:t>
            </a:r>
          </a:p>
          <a:p>
            <a:pPr marL="800100" lvl="1" indent="-342900" algn="just">
              <a:buFont typeface="+mj-lt"/>
              <a:buAutoNum type="alphaLcPeriod"/>
            </a:pPr>
            <a:r>
              <a:rPr lang="mk-MK" sz="1400" dirty="0"/>
              <a:t>да собираат или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i 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ii да соработува со или да им помага на надлежните органи во собирањето или снимањето на, </a:t>
            </a:r>
          </a:p>
          <a:p>
            <a:pPr lvl="1" algn="just"/>
            <a:r>
              <a:rPr lang="mk-MK" sz="1400" b="1" dirty="0">
                <a:solidFill>
                  <a:srgbClr val="C00000"/>
                </a:solidFill>
              </a:rPr>
              <a:t>податочен сообраќај</a:t>
            </a:r>
            <a:r>
              <a:rPr lang="mk-MK" sz="1400" dirty="0"/>
              <a:t>,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572000" y="982176"/>
            <a:ext cx="4414945" cy="5601533"/>
          </a:xfrm>
          <a:prstGeom prst="rect">
            <a:avLst/>
          </a:prstGeom>
        </p:spPr>
        <p:txBody>
          <a:bodyPr wrap="square">
            <a:spAutoFit/>
          </a:bodyPr>
          <a:lstStyle/>
          <a:p>
            <a:r>
              <a:rPr lang="mk-MK" dirty="0"/>
              <a:t>Да:</a:t>
            </a:r>
          </a:p>
          <a:p>
            <a:pPr marL="800100" lvl="1" indent="-342900" algn="just">
              <a:buFont typeface="Arial" panose="020B0604020202020204" pitchFamily="34" charset="0"/>
              <a:buChar char="•"/>
            </a:pPr>
            <a:r>
              <a:rPr lang="mk-MK" sz="2000" dirty="0"/>
              <a:t>категорија на компјутерски податоци</a:t>
            </a:r>
          </a:p>
          <a:p>
            <a:pPr marL="800100" lvl="1" indent="-342900" algn="just">
              <a:buFont typeface="Arial" panose="020B0604020202020204" pitchFamily="34" charset="0"/>
              <a:buChar char="•"/>
            </a:pPr>
            <a:r>
              <a:rPr lang="mk-MK" sz="2000" dirty="0"/>
              <a:t>генерирани од компјутер кој бил дел во синџирот на комуникација</a:t>
            </a:r>
          </a:p>
          <a:p>
            <a:pPr marL="800100" lvl="1" indent="-342900" algn="just">
              <a:buFont typeface="Arial" panose="020B0604020202020204" pitchFamily="34" charset="0"/>
              <a:buChar char="•"/>
            </a:pPr>
            <a:r>
              <a:rPr lang="mk-MK" sz="2000" dirty="0"/>
              <a:t>Укажуваат на </a:t>
            </a:r>
            <a:r>
              <a:rPr lang="mk-MK" sz="2000" dirty="0" err="1"/>
              <a:t>комуникациското</a:t>
            </a:r>
            <a:r>
              <a:rPr lang="mk-MK" sz="2000" dirty="0"/>
              <a:t>:</a:t>
            </a:r>
          </a:p>
          <a:p>
            <a:pPr marL="1257300" lvl="2" indent="-342900" algn="just">
              <a:buFont typeface="Calibri Light" panose="020F0302020204030204" pitchFamily="34" charset="0"/>
              <a:buChar char="‐"/>
            </a:pPr>
            <a:r>
              <a:rPr lang="mk-MK" dirty="0"/>
              <a:t>потекло; </a:t>
            </a:r>
          </a:p>
          <a:p>
            <a:pPr marL="1257300" lvl="2" indent="-342900" algn="just">
              <a:buFont typeface="Calibri Light" panose="020F0302020204030204" pitchFamily="34" charset="0"/>
              <a:buChar char="‐"/>
            </a:pPr>
            <a:r>
              <a:rPr lang="mk-MK" dirty="0"/>
              <a:t>дестинација;</a:t>
            </a:r>
          </a:p>
          <a:p>
            <a:pPr marL="1257300" lvl="2" indent="-342900" algn="just">
              <a:buFont typeface="Calibri Light" panose="020F0302020204030204" pitchFamily="34" charset="0"/>
              <a:buChar char="‐"/>
            </a:pPr>
            <a:r>
              <a:rPr lang="mk-MK" dirty="0"/>
              <a:t>рута;</a:t>
            </a:r>
          </a:p>
          <a:p>
            <a:pPr marL="1257300" lvl="2" indent="-342900" algn="just">
              <a:buFont typeface="Calibri Light" panose="020F0302020204030204" pitchFamily="34" charset="0"/>
              <a:buChar char="‐"/>
            </a:pPr>
            <a:r>
              <a:rPr lang="mk-MK" dirty="0"/>
              <a:t>време;</a:t>
            </a:r>
          </a:p>
          <a:p>
            <a:pPr marL="1257300" lvl="2" indent="-342900" algn="just">
              <a:buFont typeface="Calibri Light" panose="020F0302020204030204" pitchFamily="34" charset="0"/>
              <a:buChar char="‐"/>
            </a:pPr>
            <a:r>
              <a:rPr lang="mk-MK" dirty="0"/>
              <a:t>датум;</a:t>
            </a:r>
          </a:p>
          <a:p>
            <a:pPr marL="1257300" lvl="2" indent="-342900" algn="just">
              <a:buFont typeface="Calibri Light" panose="020F0302020204030204" pitchFamily="34" charset="0"/>
              <a:buChar char="‐"/>
            </a:pPr>
            <a:r>
              <a:rPr lang="mk-MK" dirty="0"/>
              <a:t>големина;</a:t>
            </a:r>
          </a:p>
          <a:p>
            <a:pPr marL="1257300" lvl="2" indent="-342900" algn="just">
              <a:buFont typeface="Calibri Light" panose="020F0302020204030204" pitchFamily="34" charset="0"/>
              <a:buChar char="‐"/>
            </a:pPr>
            <a:r>
              <a:rPr lang="mk-MK" dirty="0"/>
              <a:t>времетраење;</a:t>
            </a:r>
          </a:p>
          <a:p>
            <a:pPr marL="1257300" lvl="2" indent="-342900" algn="just">
              <a:buFont typeface="Calibri Light" panose="020F0302020204030204" pitchFamily="34" charset="0"/>
              <a:buChar char="‐"/>
            </a:pPr>
            <a:r>
              <a:rPr lang="mk-MK" dirty="0"/>
              <a:t>вид на основната (</a:t>
            </a:r>
            <a:r>
              <a:rPr lang="mk-MK" dirty="0" err="1"/>
              <a:t>underlying</a:t>
            </a:r>
            <a:r>
              <a:rPr lang="mk-MK" dirty="0"/>
              <a:t>) услуга. </a:t>
            </a:r>
          </a:p>
          <a:p>
            <a:r>
              <a:rPr lang="mk-MK" dirty="0"/>
              <a:t>Не:</a:t>
            </a:r>
          </a:p>
          <a:p>
            <a:pPr marL="800100" lvl="1" indent="-342900">
              <a:buFont typeface="Arial" panose="020B0604020202020204" pitchFamily="34" charset="0"/>
              <a:buChar char="•"/>
            </a:pPr>
            <a:r>
              <a:rPr lang="mk-MK" sz="2000" dirty="0"/>
              <a:t>содржина на комуникацијата</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54245"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6BA48608-F287-4362-AE99-82B438293793}"/>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968F57F8-5EC7-47C0-844B-6CE4E797A7C5}"/>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C2EE400-DA5C-4C25-8773-FF352153D2E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C0F5323B-E2D2-42FC-98FB-DF0E9207AD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983A2C-FEBE-4433-B09A-BD30352E7C2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6105269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mk-MK"/>
              <a:t>www.coe.int/cybercrime</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mk-MK"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a:t>
            </a:r>
          </a:p>
          <a:p>
            <a:pPr marL="800100" lvl="1" indent="-342900" algn="just">
              <a:buFont typeface="+mj-lt"/>
              <a:buAutoNum type="alphaLcPeriod"/>
            </a:pPr>
            <a:r>
              <a:rPr lang="mk-MK" sz="1400" dirty="0"/>
              <a:t>да собираат или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 собирањето или снимањето на, </a:t>
            </a:r>
          </a:p>
          <a:p>
            <a:pPr lvl="1" algn="just"/>
            <a:r>
              <a:rPr lang="mk-MK" sz="1400" dirty="0"/>
              <a:t>податочен сообраќај, во реално време, </a:t>
            </a:r>
            <a:r>
              <a:rPr lang="mk-MK" sz="1400" b="1" dirty="0">
                <a:solidFill>
                  <a:srgbClr val="C00000"/>
                </a:solidFill>
              </a:rPr>
              <a:t>поврзани со точно определени комуникации</a:t>
            </a:r>
            <a:r>
              <a:rPr lang="mk-MK" sz="1400" dirty="0"/>
              <a:t>,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170099"/>
          </a:xfrm>
          <a:prstGeom prst="rect">
            <a:avLst/>
          </a:prstGeom>
        </p:spPr>
        <p:txBody>
          <a:bodyPr wrap="square">
            <a:spAutoFit/>
          </a:bodyPr>
          <a:lstStyle/>
          <a:p>
            <a:pPr marL="342900" indent="-342900" algn="just">
              <a:buFont typeface="Arial" panose="020B0604020202020204" pitchFamily="34" charset="0"/>
              <a:buChar char="•"/>
            </a:pPr>
            <a:r>
              <a:rPr lang="mk-MK" sz="2000" dirty="0"/>
              <a:t>Овластувањето мора да се примени во однос на точно определени комуникации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dirty="0"/>
              <a:t>Применувањето на ова овластување за општ или неселективен надзор или собирање на големи количини на податочен сообраќај не е дозволено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9" name="TextBox 7">
            <a:extLst>
              <a:ext uri="{FF2B5EF4-FFF2-40B4-BE49-F238E27FC236}">
                <a16:creationId xmlns:a16="http://schemas.microsoft.com/office/drawing/2014/main" id="{362941B7-F821-46A3-864B-ABEFE7FBB35F}"/>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10" name="Rectangle 9">
            <a:extLst>
              <a:ext uri="{FF2B5EF4-FFF2-40B4-BE49-F238E27FC236}">
                <a16:creationId xmlns:a16="http://schemas.microsoft.com/office/drawing/2014/main" id="{EBA8E0CB-B206-4ACA-8F98-464C4777D4CE}"/>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DE40DBB-3D40-49C2-A441-CD6460108F7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13" name="Picture 4">
            <a:extLst>
              <a:ext uri="{FF2B5EF4-FFF2-40B4-BE49-F238E27FC236}">
                <a16:creationId xmlns:a16="http://schemas.microsoft.com/office/drawing/2014/main" id="{6BC43B18-2F6E-47E6-AE9B-3A000B853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10805EBC-10FD-4E54-B8D8-3B35F481BFC1}"/>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6210508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3970318"/>
          </a:xfrm>
          <a:prstGeom prst="rect">
            <a:avLst/>
          </a:prstGeom>
        </p:spPr>
        <p:txBody>
          <a:bodyPr wrap="square">
            <a:spAutoFit/>
          </a:bodyPr>
          <a:lstStyle/>
          <a:p>
            <a:pPr marL="342900" indent="-342900" algn="just">
              <a:buFont typeface="+mj-lt"/>
              <a:buAutoNum type="arabicPeriod"/>
            </a:pPr>
            <a:r>
              <a:rPr lang="mk-MK" sz="1400" dirty="0"/>
              <a:t>Секоја од страните ќе ги донесе законските и други мерки кои се неопходни нејзините надлежни власти да имаат овластување: </a:t>
            </a:r>
          </a:p>
          <a:p>
            <a:pPr marL="800100" lvl="1" indent="-342900" algn="just">
              <a:buFont typeface="+mj-lt"/>
              <a:buAutoNum type="alphaLcPeriod"/>
            </a:pPr>
            <a:r>
              <a:rPr lang="mk-MK" sz="1400" dirty="0"/>
              <a:t>да собираат или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 собирањето или снимањето на, </a:t>
            </a:r>
          </a:p>
          <a:p>
            <a:pPr lvl="1" algn="just"/>
            <a:r>
              <a:rPr lang="mk-MK" sz="1400" dirty="0"/>
              <a:t>податочен сообраќај, во реално време, поврзани со точно определени комуникации, кои се пренесуваат со помош на компјутерски систем </a:t>
            </a:r>
            <a:r>
              <a:rPr lang="mk-MK" sz="1400" b="1" dirty="0">
                <a:solidFill>
                  <a:srgbClr val="C00000"/>
                </a:solidFill>
              </a:rPr>
              <a:t>на својата територија</a:t>
            </a:r>
            <a:r>
              <a:rPr lang="mk-MK" sz="1400" dirty="0"/>
              <a:t>. </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39969"/>
            <a:ext cx="4414945" cy="5355312"/>
          </a:xfrm>
          <a:prstGeom prst="rect">
            <a:avLst/>
          </a:prstGeom>
        </p:spPr>
        <p:txBody>
          <a:bodyPr wrap="square">
            <a:spAutoFit/>
          </a:bodyPr>
          <a:lstStyle/>
          <a:p>
            <a:pPr marL="342900" indent="-342900" algn="just">
              <a:buFont typeface="Arial" panose="020B0604020202020204" pitchFamily="34" charset="0"/>
              <a:buChar char="•"/>
            </a:pPr>
            <a:r>
              <a:rPr lang="mk-MK" dirty="0"/>
              <a:t>Една страна може да спроведе мерки во врска со комуникациите во рамките на својата територија</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Давателот на услуги може да биде обврзан таму каде што има физичка инфраструктура или опрема на територијата, дури и ако тоа не е локацијата каде што се наоѓаат неговите главни операции или седиштето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Комуникацијата се смета дека е во рамки на територијата доколку една од страните која комуницира (луѓе или компјутери) се наоѓа на територијата или компјутер преку кој комуникацијата поминува се наоѓа на територијата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4EDDF7D2-9A2F-4CD5-8B86-611A20F5D65A}"/>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AFFDBB82-511F-44C7-B76E-708DA95F11D6}"/>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9A16388-A45E-4A06-B82E-17AE72A8BE6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D7B911D3-9BCB-460B-9A21-1481077FF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717A937-B4BB-4A68-A3EE-EC3A411C6A5E}"/>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1889513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196752"/>
            <a:ext cx="4476172" cy="4401205"/>
          </a:xfrm>
          <a:prstGeom prst="rect">
            <a:avLst/>
          </a:prstGeom>
        </p:spPr>
        <p:txBody>
          <a:bodyPr wrap="square">
            <a:spAutoFit/>
          </a:bodyPr>
          <a:lstStyle/>
          <a:p>
            <a:pPr marL="342900" indent="-342900" algn="just">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a:t>
            </a:r>
            <a:r>
              <a:rPr lang="mk-MK" sz="1400" b="1" dirty="0">
                <a:solidFill>
                  <a:srgbClr val="C00000"/>
                </a:solidFill>
              </a:rPr>
              <a:t>наместо тоа таа може да усвои законодавни и други мерки кои се неопходни</a:t>
            </a:r>
            <a:r>
              <a:rPr lang="mk-MK" sz="1400" dirty="0"/>
              <a:t> за да се обезбеди собирање и снимање во реално време на преносните податоци поврзани со точно определени комуникации кои</a:t>
            </a:r>
            <a:br>
              <a:rPr lang="mk-MK" sz="1400" dirty="0"/>
            </a:br>
            <a:r>
              <a:rPr lang="mk-MK" sz="1400" dirty="0"/>
              <a:t>се пренесуваат на нејзината територија, со примена на технички средства</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предвидени со овој член треба да бидат во согласност со членовите 14 и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401205"/>
          </a:xfrm>
          <a:prstGeom prst="rect">
            <a:avLst/>
          </a:prstGeom>
        </p:spPr>
        <p:txBody>
          <a:bodyPr wrap="square">
            <a:spAutoFit/>
          </a:bodyPr>
          <a:lstStyle/>
          <a:p>
            <a:pPr marL="342900" indent="-342900" algn="just">
              <a:buFont typeface="Arial" panose="020B0604020202020204" pitchFamily="34" charset="0"/>
              <a:buChar char="•"/>
            </a:pPr>
            <a:r>
              <a:rPr lang="mk-MK" sz="2000" dirty="0"/>
              <a:t>Некои судски надлежности не им дозволуваат на органите за спроведување на законот да собираат или снимаат податоци во реално време без помош или барем знаење од давателот на услуги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dirty="0"/>
              <a:t>Таквите судски надлежности можат да усвојат други мерки како наложување на давателот на услуги да ги обезбеди неопходните технички капацитети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C27CDD81-76C7-43EB-A8DD-6D9CBB145EA2}"/>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22178A63-E985-4874-A663-BFBB703810E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DB02B8-E67E-483C-AD16-D0BA2689C22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2FEBC538-7D09-4F0B-9754-7C859E480A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886C52DE-4ED6-408D-A717-F7AAFBF54E65}"/>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3905586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1"/>
            <a:ext cx="4476172" cy="4401205"/>
          </a:xfrm>
          <a:prstGeom prst="rect">
            <a:avLst/>
          </a:prstGeom>
        </p:spPr>
        <p:txBody>
          <a:bodyPr wrap="square">
            <a:spAutoFit/>
          </a:bodyPr>
          <a:lstStyle/>
          <a:p>
            <a:pPr marL="342900" indent="-342900">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наместо тоа таа може да усвои законодавни и други мерки кои се неопходни за да се обезбеди собирање и снимање во реално време на преносните податоци поврзани со точно определени комуникации кои се пренесуваат на нејзината територија, со примена на технички средства</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 за да му се </a:t>
            </a:r>
            <a:r>
              <a:rPr lang="mk-MK" sz="1400" b="1" dirty="0">
                <a:solidFill>
                  <a:srgbClr val="C00000"/>
                </a:solidFill>
              </a:rPr>
              <a:t>наложи на давателот на услуги да го држи во тајност</a:t>
            </a:r>
            <a:r>
              <a:rPr lang="mk-MK" sz="1400" dirty="0"/>
              <a:t>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предвидени со овој член треба да бидат во согласност со членовите 14 и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801314"/>
          </a:xfrm>
          <a:prstGeom prst="rect">
            <a:avLst/>
          </a:prstGeom>
        </p:spPr>
        <p:txBody>
          <a:bodyPr wrap="square">
            <a:spAutoFit/>
          </a:bodyPr>
          <a:lstStyle/>
          <a:p>
            <a:pPr marL="285750" indent="-285750" algn="just">
              <a:buFont typeface="Arial" panose="020B0604020202020204" pitchFamily="34" charset="0"/>
              <a:buChar char="•"/>
            </a:pPr>
            <a:r>
              <a:rPr lang="mk-MK" dirty="0"/>
              <a:t>Ова овластување е ефикасно само доколку се преземе без знаење на лицата што се под истрага</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Страните кои комуницираат не смеат да ја забележат мерката за собирање во реално време која е преземена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Важно е тоа што давателите на услуги можат да бидат принудени да го држат во тајност извршувањето на какви било овластувања</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Ова исто така ќе го ослободи давателот на услуги од какви било договорни или други законски обврски да ги извести претплатниците за мерката</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47953"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9F1B364B-40D6-4257-BCE8-F6696A52CCC3}"/>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8C851CAB-B6A5-4120-8EBB-8520274DEC8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2F1A27-5FC5-40EE-A21A-0464F9096CAE}"/>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D54E88D5-7852-4BC1-95F2-161F8E7D59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81A4F72B-AD7F-416A-981A-D0016273F28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6400929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401205"/>
          </a:xfrm>
          <a:prstGeom prst="rect">
            <a:avLst/>
          </a:prstGeom>
        </p:spPr>
        <p:txBody>
          <a:bodyPr wrap="square">
            <a:spAutoFit/>
          </a:bodyPr>
          <a:lstStyle/>
          <a:p>
            <a:pPr marL="342900" indent="-342900" algn="just">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наместо тоа таа може да усвои законодавни и други мерки кои се неопходни за да се обезбеди собирање и снимање во реално време на преносните податоци поврзани со точно определени комуникации кои</a:t>
            </a:r>
            <a:br>
              <a:rPr lang="mk-MK" sz="1400" dirty="0"/>
            </a:br>
            <a:r>
              <a:rPr lang="mk-MK" sz="1400" dirty="0"/>
              <a:t>се пренесуваат на нејзината територија, со примена на технички средства</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предвидени со овој член треба да бидат </a:t>
            </a:r>
            <a:r>
              <a:rPr lang="mk-MK" sz="1400" b="1" dirty="0">
                <a:solidFill>
                  <a:srgbClr val="C00000"/>
                </a:solidFill>
              </a:rPr>
              <a:t>во согласност со членовите 14 и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342900" indent="-342900" algn="just">
              <a:buFont typeface="Arial" panose="020B0604020202020204" pitchFamily="34" charset="0"/>
              <a:buChar char="•"/>
            </a:pPr>
            <a:r>
              <a:rPr lang="mk-MK" dirty="0"/>
              <a:t>Одреден податочен сообраќај - како што се податоците за изворот и дестинацијата на комуникацијата (детали за посетените веб-страници) може да имаат силно влијание врз приватноста</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mk-MK" dirty="0"/>
              <a:t>Ова би можело да овозможи собирање на информации за интересите, контактите и социјалниот контекст на лицето</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mk-MK" dirty="0"/>
              <a:t>Треба да се воспостават соодветни заштитни мерки и правни предуслови кога се врши преземање податочен сообраќај во реално време</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5" name="TextBox 7">
            <a:extLst>
              <a:ext uri="{FF2B5EF4-FFF2-40B4-BE49-F238E27FC236}">
                <a16:creationId xmlns:a16="http://schemas.microsoft.com/office/drawing/2014/main" id="{FE9C1E27-108B-4573-9412-E90435E6A7E2}"/>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Преземање податочен сообраќај во реално време</a:t>
            </a:r>
          </a:p>
        </p:txBody>
      </p:sp>
      <p:sp>
        <p:nvSpPr>
          <p:cNvPr id="6" name="Rectangle 5">
            <a:extLst>
              <a:ext uri="{FF2B5EF4-FFF2-40B4-BE49-F238E27FC236}">
                <a16:creationId xmlns:a16="http://schemas.microsoft.com/office/drawing/2014/main" id="{E2194B80-F9E2-489F-87A3-86C9253DBA16}"/>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3F4593F-BBF1-4F81-B5C9-0C8B39FC02A0}"/>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20 – </a:t>
            </a:r>
            <a:r>
              <a:rPr lang="mk-MK" sz="3200" b="1" dirty="0"/>
              <a:t>Преземање на податочен </a:t>
            </a:r>
          </a:p>
          <a:p>
            <a:pPr algn="r"/>
            <a:r>
              <a:rPr lang="mk-MK" sz="3200" b="1" dirty="0"/>
              <a:t>сообраќај во реално време</a:t>
            </a:r>
            <a:endParaRPr lang="en-GB" sz="3200" b="1" dirty="0"/>
          </a:p>
        </p:txBody>
      </p:sp>
      <p:pic>
        <p:nvPicPr>
          <p:cNvPr id="8" name="Picture 4">
            <a:extLst>
              <a:ext uri="{FF2B5EF4-FFF2-40B4-BE49-F238E27FC236}">
                <a16:creationId xmlns:a16="http://schemas.microsoft.com/office/drawing/2014/main" id="{B9E37129-52E2-4560-8AF4-DBDBC89D2B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FBCA6981-2C1D-42F9-AC62-5FDB7C04D4F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20377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Податочен сообраќај</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305670" y="952123"/>
            <a:ext cx="4625266" cy="5632311"/>
          </a:xfrm>
          <a:prstGeom prst="rect">
            <a:avLst/>
          </a:prstGeom>
        </p:spPr>
        <p:txBody>
          <a:bodyPr wrap="square">
            <a:spAutoFit/>
          </a:bodyPr>
          <a:lstStyle/>
          <a:p>
            <a:pPr marL="342900" indent="-342900">
              <a:buFont typeface="Wingdings" pitchFamily="2" charset="2"/>
              <a:buChar char="Ø"/>
            </a:pPr>
            <a:r>
              <a:rPr lang="mk-MK" sz="2000" dirty="0"/>
              <a:t>Да</a:t>
            </a:r>
            <a:r>
              <a:rPr lang="en-US" sz="2000" dirty="0"/>
              <a:t>:</a:t>
            </a:r>
          </a:p>
          <a:p>
            <a:pPr marL="800100" lvl="1" indent="-342900" algn="just">
              <a:buFont typeface="Wingdings" pitchFamily="2" charset="2"/>
              <a:buChar char="Ø"/>
            </a:pPr>
            <a:r>
              <a:rPr lang="mk-MK" sz="2000" dirty="0"/>
              <a:t>категорија на компјутерски податоци</a:t>
            </a:r>
            <a:endParaRPr lang="en-US" sz="2000" dirty="0"/>
          </a:p>
          <a:p>
            <a:pPr marL="800100" lvl="1" indent="-342900" algn="just">
              <a:buFont typeface="Wingdings" pitchFamily="2" charset="2"/>
              <a:buChar char="Ø"/>
            </a:pPr>
            <a:r>
              <a:rPr lang="mk-MK" sz="2000" dirty="0"/>
              <a:t>генерирани од компјутер што формира дел во синџирот на комуникација</a:t>
            </a:r>
            <a:endParaRPr lang="en-US" sz="2000" dirty="0"/>
          </a:p>
          <a:p>
            <a:pPr marL="800100" lvl="1" indent="-342900" algn="just">
              <a:buFont typeface="Wingdings" pitchFamily="2" charset="2"/>
              <a:buChar char="Ø"/>
            </a:pPr>
            <a:r>
              <a:rPr lang="mk-MK" sz="2000" dirty="0"/>
              <a:t>Укажува на</a:t>
            </a:r>
            <a:r>
              <a:rPr lang="en-US" sz="2000" dirty="0"/>
              <a:t>:</a:t>
            </a:r>
          </a:p>
          <a:p>
            <a:pPr marL="1257300" lvl="2" indent="-342900" algn="just">
              <a:buFont typeface="Wingdings" pitchFamily="2" charset="2"/>
              <a:buChar char="Ø"/>
            </a:pPr>
            <a:r>
              <a:rPr lang="mk-MK" sz="2000" dirty="0"/>
              <a:t>потеклото</a:t>
            </a:r>
            <a:r>
              <a:rPr lang="en-US" sz="2000" dirty="0"/>
              <a:t> </a:t>
            </a:r>
          </a:p>
          <a:p>
            <a:pPr marL="1257300" lvl="2" indent="-342900" algn="just">
              <a:buFont typeface="Wingdings" pitchFamily="2" charset="2"/>
              <a:buChar char="Ø"/>
            </a:pPr>
            <a:r>
              <a:rPr lang="mk-MK" sz="2000" dirty="0"/>
              <a:t>дестинацијата</a:t>
            </a:r>
            <a:endParaRPr lang="en-US" sz="2000" dirty="0"/>
          </a:p>
          <a:p>
            <a:pPr marL="1257300" lvl="2" indent="-342900" algn="just">
              <a:buFont typeface="Wingdings" pitchFamily="2" charset="2"/>
              <a:buChar char="Ø"/>
            </a:pPr>
            <a:r>
              <a:rPr lang="mk-MK" sz="2000" dirty="0"/>
              <a:t>рутата</a:t>
            </a:r>
            <a:endParaRPr lang="en-US" sz="2000" dirty="0"/>
          </a:p>
          <a:p>
            <a:pPr marL="1257300" lvl="2" indent="-342900" algn="just">
              <a:buFont typeface="Wingdings" pitchFamily="2" charset="2"/>
              <a:buChar char="Ø"/>
            </a:pPr>
            <a:r>
              <a:rPr lang="mk-MK" sz="2000" dirty="0"/>
              <a:t>времето</a:t>
            </a:r>
            <a:endParaRPr lang="en-US" sz="2000" dirty="0"/>
          </a:p>
          <a:p>
            <a:pPr marL="1257300" lvl="2" indent="-342900" algn="just">
              <a:buFont typeface="Wingdings" pitchFamily="2" charset="2"/>
              <a:buChar char="Ø"/>
            </a:pPr>
            <a:r>
              <a:rPr lang="mk-MK" sz="2000" dirty="0"/>
              <a:t>датумот</a:t>
            </a:r>
            <a:endParaRPr lang="en-US" sz="2000" dirty="0"/>
          </a:p>
          <a:p>
            <a:pPr marL="1257300" lvl="2" indent="-342900" algn="just">
              <a:buFont typeface="Wingdings" pitchFamily="2" charset="2"/>
              <a:buChar char="Ø"/>
            </a:pPr>
            <a:r>
              <a:rPr lang="mk-MK" sz="2000" dirty="0"/>
              <a:t>големината</a:t>
            </a:r>
            <a:endParaRPr lang="en-US" sz="2000" dirty="0"/>
          </a:p>
          <a:p>
            <a:pPr marL="1257300" lvl="2" indent="-342900" algn="just">
              <a:buFont typeface="Wingdings" pitchFamily="2" charset="2"/>
              <a:buChar char="Ø"/>
            </a:pPr>
            <a:r>
              <a:rPr lang="mk-MK" sz="2000" dirty="0"/>
              <a:t>времетраењето</a:t>
            </a:r>
            <a:endParaRPr lang="en-US" sz="2000" dirty="0"/>
          </a:p>
          <a:p>
            <a:pPr marL="1257300" lvl="2" indent="-342900" algn="just">
              <a:buFont typeface="Wingdings" pitchFamily="2" charset="2"/>
              <a:buChar char="Ø"/>
            </a:pPr>
            <a:r>
              <a:rPr lang="mk-MK" sz="2000" dirty="0"/>
              <a:t>видот на основната услуга за комуникацијата</a:t>
            </a:r>
            <a:endParaRPr lang="en-US" sz="2000" dirty="0"/>
          </a:p>
          <a:p>
            <a:pPr marL="342900" indent="-342900">
              <a:buFont typeface="Wingdings" pitchFamily="2" charset="2"/>
              <a:buChar char="Ø"/>
            </a:pPr>
            <a:r>
              <a:rPr lang="mk-MK" sz="2000" dirty="0"/>
              <a:t>Не</a:t>
            </a:r>
            <a:r>
              <a:rPr lang="en-US" sz="2000" dirty="0"/>
              <a:t>:</a:t>
            </a:r>
          </a:p>
          <a:p>
            <a:pPr marL="800100" lvl="1" indent="-342900">
              <a:buFont typeface="Wingdings" pitchFamily="2" charset="2"/>
              <a:buChar char="Ø"/>
            </a:pPr>
            <a:r>
              <a:rPr lang="mk-MK" sz="2000" dirty="0"/>
              <a:t>содржина на комуникацијата</a:t>
            </a:r>
            <a:endParaRPr lang="en-US" sz="2000" dirty="0"/>
          </a:p>
        </p:txBody>
      </p:sp>
      <p:sp>
        <p:nvSpPr>
          <p:cNvPr id="8" name="Rectangle 7">
            <a:extLst>
              <a:ext uri="{FF2B5EF4-FFF2-40B4-BE49-F238E27FC236}">
                <a16:creationId xmlns:a16="http://schemas.microsoft.com/office/drawing/2014/main" id="{687B7C23-9E4D-47A3-872A-857DE10440B9}"/>
              </a:ext>
            </a:extLst>
          </p:cNvPr>
          <p:cNvSpPr/>
          <p:nvPr/>
        </p:nvSpPr>
        <p:spPr>
          <a:xfrm>
            <a:off x="47226" y="989546"/>
            <a:ext cx="3986074" cy="4708981"/>
          </a:xfrm>
          <a:prstGeom prst="rect">
            <a:avLst/>
          </a:prstGeom>
        </p:spPr>
        <p:txBody>
          <a:bodyPr wrap="square">
            <a:spAutoFit/>
          </a:bodyPr>
          <a:lstStyle/>
          <a:p>
            <a:pPr marL="342900" indent="-342900" algn="just">
              <a:buFont typeface="Wingdings" pitchFamily="2" charset="2"/>
              <a:buChar char="Ø"/>
            </a:pPr>
            <a:r>
              <a:rPr lang="mk-MK" sz="2000" b="1" dirty="0"/>
              <a:t>„податочен сообраќај “ </a:t>
            </a:r>
            <a:r>
              <a:rPr lang="mk-MK" sz="2000" dirty="0"/>
              <a:t>се сите компјутерски податоци што се однесуваат на комуникација со помош на компјутерски систем, генерирани од компјутерски систем што е дел во синџирот на комуникација, означувајќи го потеклото на комуникацијата, дестинацијата, рутата, времето, датумот, големината, времетраењето или видот на основната услуга.</a:t>
            </a:r>
            <a:endParaRPr lang="en-US" sz="2000" dirty="0"/>
          </a:p>
        </p:txBody>
      </p:sp>
    </p:spTree>
    <p:extLst>
      <p:ext uri="{BB962C8B-B14F-4D97-AF65-F5344CB8AC3E}">
        <p14:creationId xmlns:p14="http://schemas.microsoft.com/office/powerpoint/2010/main" val="7779656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3" name="Rectangle 3">
            <a:extLst>
              <a:ext uri="{FF2B5EF4-FFF2-40B4-BE49-F238E27FC236}">
                <a16:creationId xmlns:a16="http://schemas.microsoft.com/office/drawing/2014/main" id="{1BFF2216-5A17-495D-A073-E757B4149E5C}"/>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mk-MK" sz="2800" b="1" i="1" dirty="0">
                <a:ea typeface="ＭＳ Ｐゴシック" pitchFamily="34" charset="-128"/>
              </a:rPr>
              <a:t>Следење на содржински податоци</a:t>
            </a:r>
          </a:p>
          <a:p>
            <a:pPr marL="0" indent="0" algn="ctr" eaLnBrk="1" hangingPunct="1">
              <a:lnSpc>
                <a:spcPct val="80000"/>
              </a:lnSpc>
              <a:spcBef>
                <a:spcPts val="600"/>
              </a:spcBef>
              <a:spcAft>
                <a:spcPts val="1200"/>
              </a:spcAft>
              <a:buFont typeface="Arial" pitchFamily="34" charset="0"/>
              <a:buNone/>
              <a:defRPr/>
            </a:pPr>
            <a:r>
              <a:rPr lang="mk-MK" sz="2800" b="1" i="1" dirty="0">
                <a:ea typeface="ＭＳ Ｐゴシック" pitchFamily="34" charset="-128"/>
              </a:rPr>
              <a:t>(член 21 - Конвенција од Будимпешта)</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mk-MK" sz="2800" i="1" dirty="0">
                <a:ea typeface="ＭＳ Ｐゴシック" pitchFamily="34" charset="-128"/>
              </a:rPr>
              <a:t>Многу моќна истражна алатка, но исто така многу </a:t>
            </a:r>
            <a:r>
              <a:rPr lang="mk-MK" sz="2800" i="1" dirty="0" err="1">
                <a:ea typeface="ＭＳ Ｐゴシック" pitchFamily="34" charset="-128"/>
              </a:rPr>
              <a:t>интрузивна</a:t>
            </a:r>
            <a:r>
              <a:rPr lang="mk-MK" sz="2800" i="1" dirty="0">
                <a:ea typeface="ＭＳ Ｐゴシック" pitchFamily="34" charset="-128"/>
              </a:rPr>
              <a:t> </a:t>
            </a:r>
          </a:p>
          <a:p>
            <a:pPr algn="ctr" eaLnBrk="1" hangingPunct="1">
              <a:lnSpc>
                <a:spcPct val="80000"/>
              </a:lnSpc>
              <a:spcBef>
                <a:spcPts val="600"/>
              </a:spcBef>
              <a:spcAft>
                <a:spcPts val="1200"/>
              </a:spcAft>
              <a:defRPr/>
            </a:pPr>
            <a:r>
              <a:rPr lang="mk-MK" sz="2800" i="1" dirty="0">
                <a:ea typeface="ＭＳ Ｐゴシック" pitchFamily="34" charset="-128"/>
              </a:rPr>
              <a:t>Одобрена е само во однос на низа сериозни прекршоци кои треба да се утврдат со националните закони</a:t>
            </a:r>
          </a:p>
          <a:p>
            <a:pPr algn="ctr" eaLnBrk="1" hangingPunct="1">
              <a:lnSpc>
                <a:spcPct val="80000"/>
              </a:lnSpc>
              <a:spcBef>
                <a:spcPts val="600"/>
              </a:spcBef>
              <a:spcAft>
                <a:spcPts val="1200"/>
              </a:spcAft>
              <a:defRPr/>
            </a:pPr>
            <a:r>
              <a:rPr lang="mk-MK" sz="2800" i="1" dirty="0">
                <a:ea typeface="ＭＳ Ｐゴシック" pitchFamily="34" charset="-128"/>
              </a:rPr>
              <a:t>Треба да се воспостават соодветни заштитни мерки</a:t>
            </a:r>
          </a:p>
        </p:txBody>
      </p:sp>
      <p:sp>
        <p:nvSpPr>
          <p:cNvPr id="4" name="Rectangle 3">
            <a:extLst>
              <a:ext uri="{FF2B5EF4-FFF2-40B4-BE49-F238E27FC236}">
                <a16:creationId xmlns:a16="http://schemas.microsoft.com/office/drawing/2014/main" id="{A4EB234B-5B5E-4E67-82E7-6B35AA8BE19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51507AC-9EB4-4393-ABAC-734C0B5B839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6" name="Picture 4">
            <a:extLst>
              <a:ext uri="{FF2B5EF4-FFF2-40B4-BE49-F238E27FC236}">
                <a16:creationId xmlns:a16="http://schemas.microsoft.com/office/drawing/2014/main" id="{6F91A240-BF15-4AC7-9833-A21927B5F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AC7BDEC-C5A0-4507-951B-632554C6CE1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7433491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832092"/>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a:t>
            </a:r>
            <a:r>
              <a:rPr lang="mk-MK" sz="1400" b="1" dirty="0">
                <a:solidFill>
                  <a:srgbClr val="C00000"/>
                </a:solidFill>
              </a:rPr>
              <a:t>сериозни дела</a:t>
            </a:r>
            <a:r>
              <a:rPr lang="mk-MK" sz="1400" dirty="0"/>
              <a:t>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a:t>
            </a:r>
            <a:r>
              <a:rPr lang="mk-MK" sz="1400" dirty="0" err="1"/>
              <a:t>и</a:t>
            </a:r>
            <a:r>
              <a:rPr lang="mk-MK" sz="1400" dirty="0"/>
              <a:t>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lvl="1" algn="just"/>
            <a:r>
              <a:rPr lang="mk-MK" sz="1400" dirty="0"/>
              <a:t>содржински податоци, во реално време, поврзани со точно определени комуникации на својата територија, кои се пренесуваат со помош на компјутерски систем.
</a:t>
            </a:r>
            <a:br>
              <a:rPr lang="mk-MK" sz="1400" dirty="0"/>
            </a:br>
            <a:r>
              <a:rPr lang="mk-MK" sz="1400" dirty="0"/>
              <a:t>на нејзината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mk-MK" sz="2000"/>
              <a:t>Голем интерес за приватноста поврзан со содржински податоци, така што оваа моќ може да се користи само во врска со сериозни прекршоци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Сериозните дела треба да бидат утврдени од домашното право</a:t>
            </a:r>
          </a:p>
        </p:txBody>
      </p:sp>
      <p:sp>
        <p:nvSpPr>
          <p:cNvPr id="12" name="TextBox 7">
            <a:extLst>
              <a:ext uri="{FF2B5EF4-FFF2-40B4-BE49-F238E27FC236}">
                <a16:creationId xmlns:a16="http://schemas.microsoft.com/office/drawing/2014/main" id="{5D31EFFE-F398-4DE7-91BA-B6164076CB18}"/>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7BFAD86F-177C-47BE-B399-76C93A55EF45}"/>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F2376EA-12E2-4D50-9A1E-7927D9A8F86E}"/>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28F3511D-F439-4983-9EFD-4E7AC9E6E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82123857-711F-416E-9385-B949E9AFFBAE}"/>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5582677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401205"/>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дела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 </a:t>
            </a:r>
            <a:r>
              <a:rPr lang="mk-MK" sz="1400" b="1" dirty="0">
                <a:solidFill>
                  <a:srgbClr val="C00000"/>
                </a:solidFill>
              </a:rPr>
              <a:t>да собираат или снимаат</a:t>
            </a:r>
            <a:r>
              <a:rPr lang="mk-MK" sz="1400" dirty="0"/>
              <a:t> преку примена на технички средства на територијата на таа страна и </a:t>
            </a:r>
          </a:p>
          <a:p>
            <a:pPr marL="800100" lvl="1" indent="-342900" algn="just">
              <a:buFont typeface="+mj-lt"/>
              <a:buAutoNum type="alphaLcPeriod"/>
            </a:pPr>
            <a:r>
              <a:rPr lang="mk-MK" sz="1400" dirty="0"/>
              <a:t> </a:t>
            </a:r>
            <a:r>
              <a:rPr lang="mk-MK" sz="1400" b="1" dirty="0">
                <a:solidFill>
                  <a:srgbClr val="C00000"/>
                </a:solidFill>
              </a:rPr>
              <a:t>да му наложат на давателот на услуги</a:t>
            </a:r>
            <a:r>
              <a:rPr lang="mk-MK" sz="1400" dirty="0"/>
              <a:t>, во границите на неговите технички можности: </a:t>
            </a:r>
          </a:p>
          <a:p>
            <a:pPr marL="1314450" lvl="2" indent="-400050" algn="just">
              <a:buFont typeface="+mj-lt"/>
              <a:buAutoNum type="romanLcPeriod"/>
            </a:pPr>
            <a:r>
              <a:rPr lang="mk-MK" sz="1400" dirty="0"/>
              <a:t>да </a:t>
            </a:r>
            <a:r>
              <a:rPr lang="mk-MK" sz="1400" b="1" dirty="0">
                <a:solidFill>
                  <a:srgbClr val="C00000"/>
                </a:solidFill>
              </a:rPr>
              <a:t>собира или да снима</a:t>
            </a:r>
            <a:r>
              <a:rPr lang="mk-MK" sz="1400" dirty="0"/>
              <a:t> преку примена на технички средства на територијата на таа страна, или </a:t>
            </a:r>
          </a:p>
          <a:p>
            <a:pPr marL="1314450" lvl="2" indent="-400050" algn="just">
              <a:buFont typeface="+mj-lt"/>
              <a:buAutoNum type="romanLcPeriod"/>
            </a:pPr>
            <a:r>
              <a:rPr lang="mk-MK" sz="1400" dirty="0"/>
              <a:t>да </a:t>
            </a:r>
            <a:r>
              <a:rPr lang="mk-MK" sz="1400" b="1" dirty="0">
                <a:solidFill>
                  <a:srgbClr val="C00000"/>
                </a:solidFill>
              </a:rPr>
              <a:t>соработува или да им помага</a:t>
            </a:r>
            <a:r>
              <a:rPr lang="mk-MK" sz="1400" dirty="0"/>
              <a:t> на надлежните органи во</a:t>
            </a:r>
            <a:br>
              <a:rPr lang="mk-MK" sz="1400" dirty="0"/>
            </a:br>
            <a:r>
              <a:rPr lang="mk-MK" sz="1400" dirty="0"/>
              <a:t>собирањето или снимањето на, </a:t>
            </a:r>
          </a:p>
          <a:p>
            <a:pPr lvl="1" algn="just"/>
            <a:r>
              <a:rPr lang="mk-MK" sz="1400" dirty="0"/>
              <a:t>содржински податоци,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923877"/>
          </a:xfrm>
          <a:prstGeom prst="rect">
            <a:avLst/>
          </a:prstGeom>
        </p:spPr>
        <p:txBody>
          <a:bodyPr wrap="square">
            <a:spAutoFit/>
          </a:bodyPr>
          <a:lstStyle/>
          <a:p>
            <a:pPr marL="342900" indent="-342900" algn="just">
              <a:buFont typeface="Arial" panose="020B0604020202020204" pitchFamily="34" charset="0"/>
              <a:buChar char="•"/>
            </a:pPr>
            <a:r>
              <a:rPr lang="mk-MK" sz="2000" dirty="0"/>
              <a:t>Надлежниот орган има овластување:</a:t>
            </a:r>
          </a:p>
          <a:p>
            <a:pPr marL="800100" lvl="1" indent="-342900" algn="just">
              <a:buFont typeface="Calibri Light" panose="020F0302020204030204" pitchFamily="34" charset="0"/>
              <a:buChar char="‐"/>
            </a:pPr>
            <a:r>
              <a:rPr lang="mk-MK" dirty="0"/>
              <a:t>директно да собира или да снима содржински податоци</a:t>
            </a:r>
          </a:p>
          <a:p>
            <a:pPr marL="800100" lvl="1" indent="-342900" algn="just">
              <a:buFont typeface="Calibri Light" panose="020F0302020204030204" pitchFamily="34" charset="0"/>
              <a:buChar char="‐"/>
            </a:pPr>
            <a:r>
              <a:rPr lang="mk-MK" dirty="0"/>
              <a:t>да му наложи на давателот на услуги да собира или снима содржински податоци</a:t>
            </a:r>
          </a:p>
          <a:p>
            <a:pPr marL="800100" lvl="1" indent="-342900" algn="just">
              <a:buFont typeface="Calibri Light" panose="020F0302020204030204" pitchFamily="34" charset="0"/>
              <a:buChar char="‐"/>
            </a:pPr>
            <a:r>
              <a:rPr lang="mk-MK" dirty="0"/>
              <a:t>да му наложи на давателот на услуги да соработува со и да му помага на надлежниот орган </a:t>
            </a:r>
          </a:p>
        </p:txBody>
      </p:sp>
      <p:sp>
        <p:nvSpPr>
          <p:cNvPr id="12" name="TextBox 7">
            <a:extLst>
              <a:ext uri="{FF2B5EF4-FFF2-40B4-BE49-F238E27FC236}">
                <a16:creationId xmlns:a16="http://schemas.microsoft.com/office/drawing/2014/main" id="{84D401F6-7C97-4FE2-867C-8DF85C4644C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28FD02BE-4144-43B1-BE4F-442BDCB323F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297AFE-860D-4C1B-8136-34E9A7C3BFA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B06B19C5-7AFB-4AF1-9A91-5BC612AF0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D871063E-D583-478B-B739-4FDBD3026491}"/>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3999369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401205"/>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прекршоци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a:t>
            </a:r>
            <a:r>
              <a:rPr lang="mk-MK" sz="1400" dirty="0" err="1"/>
              <a:t>и</a:t>
            </a:r>
            <a:r>
              <a:rPr lang="mk-MK" sz="1400" dirty="0"/>
              <a:t> снимаат преку примена на </a:t>
            </a:r>
            <a:r>
              <a:rPr lang="mk-MK" sz="1400" b="1" dirty="0">
                <a:solidFill>
                  <a:srgbClr val="C00000"/>
                </a:solidFill>
              </a:rPr>
              <a:t>технички средства</a:t>
            </a:r>
            <a:r>
              <a:rPr lang="mk-MK" sz="1400" dirty="0"/>
              <a:t>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a:t>
            </a:r>
            <a:r>
              <a:rPr lang="mk-MK" sz="1400" b="1" dirty="0">
                <a:solidFill>
                  <a:srgbClr val="C00000"/>
                </a:solidFill>
              </a:rPr>
              <a:t>технички средства</a:t>
            </a:r>
            <a:r>
              <a:rPr lang="mk-MK" sz="1400" dirty="0"/>
              <a:t>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lvl="1" algn="just"/>
            <a:r>
              <a:rPr lang="mk-MK" sz="1400" dirty="0"/>
              <a:t>содржински податоци,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1477328"/>
          </a:xfrm>
          <a:prstGeom prst="rect">
            <a:avLst/>
          </a:prstGeom>
        </p:spPr>
        <p:txBody>
          <a:bodyPr wrap="square">
            <a:spAutoFit/>
          </a:bodyPr>
          <a:lstStyle/>
          <a:p>
            <a:pPr marL="342900" indent="-342900" algn="just">
              <a:buFont typeface="Arial" panose="020B0604020202020204" pitchFamily="34" charset="0"/>
              <a:buChar char="•"/>
            </a:pPr>
            <a:r>
              <a:rPr lang="mk-MK"/>
              <a:t>Техничките средства не се дефинирани</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a:t>Кое било техничко средство може да се користи за собирање на содржински податоци (неутралност на технологијата) </a:t>
            </a:r>
          </a:p>
        </p:txBody>
      </p:sp>
      <p:sp>
        <p:nvSpPr>
          <p:cNvPr id="12" name="TextBox 7">
            <a:extLst>
              <a:ext uri="{FF2B5EF4-FFF2-40B4-BE49-F238E27FC236}">
                <a16:creationId xmlns:a16="http://schemas.microsoft.com/office/drawing/2014/main" id="{594A45FF-9103-4D3B-8A97-E07C42D9123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2CE8C778-2A44-4C2D-A2FE-1F49A2FB60CE}"/>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6849B20-4269-4888-B1C5-DB0C1385F43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7FAD06D3-2A5C-4521-88A5-11C896DBF1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F5C86654-8C53-4AFD-AC90-7A071DA7216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2368899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616648"/>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прекршоци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a:t>
            </a:r>
            <a:r>
              <a:rPr lang="mk-MK" sz="1400" dirty="0" err="1"/>
              <a:t>и</a:t>
            </a:r>
            <a:r>
              <a:rPr lang="mk-MK" sz="1400" dirty="0"/>
              <a:t>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a:t>
            </a:r>
            <a:r>
              <a:rPr lang="mk-MK" sz="1400" b="1" dirty="0">
                <a:solidFill>
                  <a:srgbClr val="C00000"/>
                </a:solidFill>
              </a:rPr>
              <a:t>постојни технички можности</a:t>
            </a:r>
            <a:r>
              <a:rPr lang="mk-MK" sz="1400" dirty="0"/>
              <a:t>: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lvl="1" algn="just"/>
            <a:r>
              <a:rPr lang="mk-MK" sz="1400" dirty="0"/>
              <a:t>содржински податоци,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662541"/>
          </a:xfrm>
          <a:prstGeom prst="rect">
            <a:avLst/>
          </a:prstGeom>
        </p:spPr>
        <p:txBody>
          <a:bodyPr wrap="square">
            <a:spAutoFit/>
          </a:bodyPr>
          <a:lstStyle/>
          <a:p>
            <a:pPr marL="342900" indent="-342900" algn="just">
              <a:buFont typeface="Arial" panose="020B0604020202020204" pitchFamily="34" charset="0"/>
              <a:buChar char="•"/>
            </a:pPr>
            <a:r>
              <a:rPr lang="mk-MK" sz="2000"/>
              <a:t>Обврските за давателите на услуги нема да ги надминуваат постојните технички можности (без разлика дали вообичаено се користат такви технички карактеристики за содржина податоци)</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mk-MK" sz="2000"/>
              <a:t>На давателите на услуги не им се наметнува обврска: </a:t>
            </a:r>
          </a:p>
          <a:p>
            <a:pPr marL="800100" lvl="1" indent="-342900" algn="just">
              <a:buFont typeface="Calibri" panose="020F0502020204030204" pitchFamily="34" charset="0"/>
              <a:buChar char="‐"/>
            </a:pPr>
            <a:r>
              <a:rPr lang="mk-MK"/>
              <a:t>Да развијат нова опрема </a:t>
            </a:r>
          </a:p>
          <a:p>
            <a:pPr marL="800100" lvl="1" indent="-342900" algn="just">
              <a:buFont typeface="Calibri" panose="020F0502020204030204" pitchFamily="34" charset="0"/>
              <a:buChar char="‐"/>
            </a:pPr>
            <a:r>
              <a:rPr lang="mk-MK"/>
              <a:t>Да ангажираат експертска поддршка </a:t>
            </a:r>
          </a:p>
          <a:p>
            <a:pPr marL="800100" lvl="1" indent="-342900" algn="just">
              <a:buFont typeface="Calibri" panose="020F0502020204030204" pitchFamily="34" charset="0"/>
              <a:buChar char="‐"/>
            </a:pPr>
            <a:r>
              <a:rPr lang="mk-MK"/>
              <a:t>Да се впуштат во скапи реконфигурации на системите</a:t>
            </a:r>
          </a:p>
        </p:txBody>
      </p:sp>
      <p:sp>
        <p:nvSpPr>
          <p:cNvPr id="12" name="TextBox 7">
            <a:extLst>
              <a:ext uri="{FF2B5EF4-FFF2-40B4-BE49-F238E27FC236}">
                <a16:creationId xmlns:a16="http://schemas.microsoft.com/office/drawing/2014/main" id="{6F972BD1-E8CA-42AB-BFA2-D27E25A9CF4E}"/>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5577CD4C-B360-4DFE-9431-C404A5C74A46}"/>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37A494B-36A7-472A-82A0-56CD5D9845C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DA75C58B-8928-42CA-8D1B-2168D4B366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6FDF2EEF-9840-480C-89D9-52FFAE3AE81C}"/>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83302660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401205"/>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прекршоци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a:t>
            </a:r>
            <a:r>
              <a:rPr lang="mk-MK" sz="1400" dirty="0" err="1"/>
              <a:t>и</a:t>
            </a:r>
            <a:r>
              <a:rPr lang="mk-MK" sz="1400" dirty="0"/>
              <a:t>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lvl="1" algn="just"/>
            <a:r>
              <a:rPr lang="mk-MK" sz="1400" b="1" dirty="0">
                <a:solidFill>
                  <a:srgbClr val="C00000"/>
                </a:solidFill>
              </a:rPr>
              <a:t>содржински податоци</a:t>
            </a:r>
            <a:r>
              <a:rPr lang="mk-MK" sz="1400" dirty="0"/>
              <a:t>, во реално време, поврзани со точно определени комуникации,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21105" y="1139969"/>
            <a:ext cx="4414945" cy="3416320"/>
          </a:xfrm>
          <a:prstGeom prst="rect">
            <a:avLst/>
          </a:prstGeom>
        </p:spPr>
        <p:txBody>
          <a:bodyPr wrap="square">
            <a:spAutoFit/>
          </a:bodyPr>
          <a:lstStyle/>
          <a:p>
            <a:pPr marL="342900" indent="-342900" algn="just">
              <a:buFont typeface="Arial" panose="020B0604020202020204" pitchFamily="34" charset="0"/>
              <a:buChar char="•"/>
            </a:pPr>
            <a:r>
              <a:rPr lang="mk-MK" dirty="0"/>
              <a:t>„Содржински податоци“ се однесува на комуникациската содржина на комуникацијата</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Всушност, тоа е значењето или целта на комуникацијата, или пораката или информациите кои се пренесуваат преку комуникацијата.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Тоа е сѐ што се пренесува како дел од комуникацијата што не претставува податочен сообраќај.</a:t>
            </a:r>
          </a:p>
        </p:txBody>
      </p:sp>
      <p:sp>
        <p:nvSpPr>
          <p:cNvPr id="12" name="TextBox 7">
            <a:extLst>
              <a:ext uri="{FF2B5EF4-FFF2-40B4-BE49-F238E27FC236}">
                <a16:creationId xmlns:a16="http://schemas.microsoft.com/office/drawing/2014/main" id="{90AD520B-F481-48D7-8C71-5AD754BE9A0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5308F950-B57D-484F-A714-A36163B484E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B0BFA55-41A7-445A-86BB-614EB4AF68B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B981BBF8-413A-40A5-AB94-9A58ABA264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3BFD62BF-DF33-4935-B07F-150371C7AB54}"/>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92127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401205"/>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прекршоци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lvl="1" algn="just"/>
            <a:r>
              <a:rPr lang="mk-MK" sz="1400" dirty="0"/>
              <a:t>содржински податоци, во реално време, поврзани со </a:t>
            </a:r>
            <a:r>
              <a:rPr lang="mk-MK" sz="1400" b="1" dirty="0">
                <a:solidFill>
                  <a:srgbClr val="C00000"/>
                </a:solidFill>
              </a:rPr>
              <a:t>точно определени комуникации</a:t>
            </a:r>
            <a:r>
              <a:rPr lang="mk-MK" sz="1400" dirty="0"/>
              <a:t>, кои се пренесуваат со помош на компјутерски систем на својата територија.</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308324"/>
          </a:xfrm>
          <a:prstGeom prst="rect">
            <a:avLst/>
          </a:prstGeom>
        </p:spPr>
        <p:txBody>
          <a:bodyPr wrap="square">
            <a:spAutoFit/>
          </a:bodyPr>
          <a:lstStyle/>
          <a:p>
            <a:pPr marL="342900" indent="-342900" algn="just">
              <a:buFont typeface="Arial" panose="020B0604020202020204" pitchFamily="34" charset="0"/>
              <a:buChar char="•"/>
            </a:pPr>
            <a:r>
              <a:rPr lang="mk-MK" dirty="0"/>
              <a:t>Овластувањето мора да се примени во однос на точно определени комуникации</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Применувањето на ова овластување за општ или неселективен надзор или следење на големи количини на содржински податоци не е дозволено</a:t>
            </a:r>
          </a:p>
        </p:txBody>
      </p:sp>
      <p:sp>
        <p:nvSpPr>
          <p:cNvPr id="12" name="TextBox 7">
            <a:extLst>
              <a:ext uri="{FF2B5EF4-FFF2-40B4-BE49-F238E27FC236}">
                <a16:creationId xmlns:a16="http://schemas.microsoft.com/office/drawing/2014/main" id="{9E7A6B74-323C-46D1-A91A-F12C8B2DAF5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21ADC0EB-B9DD-49EF-8191-24E1A38B16C2}"/>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3EE187-4704-4253-941C-C85C31F24C03}"/>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388DE230-D89B-4A53-B999-26C8EBB41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0EC5C5B2-7A78-496C-A1CC-00B1FC58089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8265071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401205"/>
          </a:xfrm>
          <a:prstGeom prst="rect">
            <a:avLst/>
          </a:prstGeom>
        </p:spPr>
        <p:txBody>
          <a:bodyPr wrap="square">
            <a:spAutoFit/>
          </a:bodyPr>
          <a:lstStyle/>
          <a:p>
            <a:pPr marL="342900" indent="-342900" algn="just">
              <a:buFont typeface="+mj-lt"/>
              <a:buAutoNum type="arabicPeriod"/>
            </a:pPr>
            <a:r>
              <a:rPr lang="mk-MK" sz="1400" dirty="0"/>
              <a:t>Секоја страна ќе донесе такви законодавни и други мерки кои се неопходни во врска со серијата сериозни прекршоци што треба да се предвидат со домашното право, со кои нејзините надлежни органи ќе бидат овластени: </a:t>
            </a:r>
          </a:p>
          <a:p>
            <a:pPr marL="800100" lvl="1" indent="-342900" algn="just">
              <a:buFont typeface="+mj-lt"/>
              <a:buAutoNum type="alphaLcPeriod"/>
            </a:pPr>
            <a:r>
              <a:rPr lang="mk-MK" sz="1400" dirty="0"/>
              <a:t>да собираат и снимаат преку примена на технички средства на територијата на таа страна и </a:t>
            </a:r>
          </a:p>
          <a:p>
            <a:pPr marL="800100" lvl="1" indent="-342900" algn="just">
              <a:buFont typeface="+mj-lt"/>
              <a:buAutoNum type="alphaLcPeriod"/>
            </a:pPr>
            <a:r>
              <a:rPr lang="mk-MK" sz="1400" dirty="0"/>
              <a:t>да му наложат  на давателот на услуги, во границите на неговите технички можности: </a:t>
            </a:r>
          </a:p>
          <a:p>
            <a:pPr marL="1314450" lvl="2" indent="-400050" algn="just">
              <a:buFont typeface="+mj-lt"/>
              <a:buAutoNum type="romanLcPeriod"/>
            </a:pPr>
            <a:r>
              <a:rPr lang="mk-MK" sz="1400" dirty="0"/>
              <a:t>да собира или да снима преку примена на технички средства на територијата на таа страна, или </a:t>
            </a:r>
          </a:p>
          <a:p>
            <a:pPr marL="1314450" lvl="2" indent="-400050" algn="just">
              <a:buFont typeface="+mj-lt"/>
              <a:buAutoNum type="romanLcPeriod"/>
            </a:pPr>
            <a:r>
              <a:rPr lang="mk-MK" sz="1400" dirty="0"/>
              <a:t>да соработува со или да им помага на надлежните органи во</a:t>
            </a:r>
            <a:br>
              <a:rPr lang="mk-MK" sz="1400" dirty="0"/>
            </a:br>
            <a:r>
              <a:rPr lang="mk-MK" sz="1400" dirty="0"/>
              <a:t>собирањето или снимањето на, </a:t>
            </a:r>
          </a:p>
          <a:p>
            <a:pPr marL="800100" lvl="1" indent="-342900" algn="just">
              <a:buFont typeface="+mj-lt"/>
              <a:buAutoNum type="alphaLcPeriod"/>
            </a:pPr>
            <a:r>
              <a:rPr lang="mk-MK" sz="1400" dirty="0"/>
              <a:t>содржински податоци, во реално време, поврзани со точно определени комуникации, кои се пренесуваат со помош на компјутерски систем </a:t>
            </a:r>
            <a:r>
              <a:rPr lang="mk-MK" sz="1400" b="1" dirty="0">
                <a:solidFill>
                  <a:srgbClr val="C00000"/>
                </a:solidFill>
              </a:rPr>
              <a:t>на својата територија</a:t>
            </a:r>
            <a:r>
              <a:rPr lang="mk-MK" sz="1400" dirty="0"/>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5355312"/>
          </a:xfrm>
          <a:prstGeom prst="rect">
            <a:avLst/>
          </a:prstGeom>
        </p:spPr>
        <p:txBody>
          <a:bodyPr wrap="square">
            <a:spAutoFit/>
          </a:bodyPr>
          <a:lstStyle/>
          <a:p>
            <a:pPr marL="342900" indent="-342900" algn="just">
              <a:buFont typeface="Arial" panose="020B0604020202020204" pitchFamily="34" charset="0"/>
              <a:buChar char="•"/>
            </a:pPr>
            <a:r>
              <a:rPr lang="mk-MK" dirty="0"/>
              <a:t>Една страна може да спроведе мерки во врска со комуникациите во рамките на својата територија</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давателот на услуги може да биде обврзан таму каде што има физичка инфраструктура или опрема на територијата, дури и ако тоа не е локацијата каде што се наоѓаат неговите главни операции или седиштето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Комуникацијата се смета дека е во рамките на територијата доколку една од страните која комуницира (луѓе или компјутери) се наоѓа на територијата или компјутер преку кој комуникацијата поминува се наоѓа на територијата </a:t>
            </a:r>
          </a:p>
        </p:txBody>
      </p:sp>
      <p:sp>
        <p:nvSpPr>
          <p:cNvPr id="12" name="TextBox 7">
            <a:extLst>
              <a:ext uri="{FF2B5EF4-FFF2-40B4-BE49-F238E27FC236}">
                <a16:creationId xmlns:a16="http://schemas.microsoft.com/office/drawing/2014/main" id="{CF663E12-7995-4CD5-8C27-DED9CF241F55}"/>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92FA44BE-DF3A-47C7-A597-F6DAA430146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B386F10-ED51-4D2D-A8F3-1949B62E6E7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F192DFFD-91EA-4B22-9478-DED77F7F93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0524D41-3FFE-4D85-AA8B-DEDC65996E1D}"/>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9914128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401205"/>
          </a:xfrm>
          <a:prstGeom prst="rect">
            <a:avLst/>
          </a:prstGeom>
        </p:spPr>
        <p:txBody>
          <a:bodyPr wrap="square">
            <a:spAutoFit/>
          </a:bodyPr>
          <a:lstStyle/>
          <a:p>
            <a:pPr marL="342900" indent="-342900" algn="just">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наместо тоа таа може да усвои </a:t>
            </a:r>
            <a:r>
              <a:rPr lang="mk-MK" sz="1400" b="1" dirty="0">
                <a:solidFill>
                  <a:srgbClr val="C00000"/>
                </a:solidFill>
              </a:rPr>
              <a:t>законодавни и други мерки кои се неопходни</a:t>
            </a:r>
            <a:r>
              <a:rPr lang="mk-MK" sz="1400" dirty="0"/>
              <a:t> за да се обезбеди собирање и снимање во реално време на Содржина податоци поврзани со точно определени комуникации кои</a:t>
            </a:r>
            <a:br>
              <a:rPr lang="mk-MK" sz="1400" dirty="0"/>
            </a:br>
            <a:r>
              <a:rPr lang="mk-MK" sz="1400" dirty="0"/>
              <a:t>се пренесуваат на нејзината територија, со примена на технички средства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наведени во овој член треба да бидат во согласност со членовите 14 и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416320"/>
          </a:xfrm>
          <a:prstGeom prst="rect">
            <a:avLst/>
          </a:prstGeom>
        </p:spPr>
        <p:txBody>
          <a:bodyPr wrap="square">
            <a:spAutoFit/>
          </a:bodyPr>
          <a:lstStyle/>
          <a:p>
            <a:pPr marL="342900" indent="-342900" algn="just">
              <a:buFont typeface="Arial" panose="020B0604020202020204" pitchFamily="34" charset="0"/>
              <a:buChar char="•"/>
            </a:pPr>
            <a:r>
              <a:rPr lang="mk-MK" dirty="0"/>
              <a:t>Некои судски надлежности не им дозволуваат на органите за спроведување на законот да следат содржински податоци без помош или барем знаење од давателот на услуги</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Таквите судски надлежности можат да усвојат други мерки како наложување на давателот на услуги да ги обезбеди неопходните технички капацитети </a:t>
            </a:r>
          </a:p>
        </p:txBody>
      </p:sp>
      <p:sp>
        <p:nvSpPr>
          <p:cNvPr id="12" name="TextBox 7">
            <a:extLst>
              <a:ext uri="{FF2B5EF4-FFF2-40B4-BE49-F238E27FC236}">
                <a16:creationId xmlns:a16="http://schemas.microsoft.com/office/drawing/2014/main" id="{96C2B0E3-41BC-464D-8FBE-4F08A004B87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AFF0CFD2-6554-4B56-85B5-94BC4C01B341}"/>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EBC36AE-E319-4CF1-A18D-6E1960DBBA0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AB42AB3A-3BD6-4FA3-BA7C-61BD4F950C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378840DB-8257-4DC3-B320-25F567F8AEC0}"/>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9516278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401205"/>
          </a:xfrm>
          <a:prstGeom prst="rect">
            <a:avLst/>
          </a:prstGeom>
        </p:spPr>
        <p:txBody>
          <a:bodyPr wrap="square">
            <a:spAutoFit/>
          </a:bodyPr>
          <a:lstStyle/>
          <a:p>
            <a:pPr marL="342900" indent="-342900" algn="just">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наместо тоа таа може да усвои законодавни и други мерки кои се неопходни за да се обезбеди собирање и снимање во реално време на содржински податоци поврзани со точно определени комуникации кои</a:t>
            </a:r>
            <a:br>
              <a:rPr lang="mk-MK" sz="1400" dirty="0"/>
            </a:br>
            <a:r>
              <a:rPr lang="mk-MK" sz="1400" dirty="0"/>
              <a:t>се пренесуваат на нејзината територија, со примена на технички средства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a:t>
            </a:r>
            <a:r>
              <a:rPr lang="mk-MK" sz="1400" b="1" dirty="0">
                <a:solidFill>
                  <a:srgbClr val="C00000"/>
                </a:solidFill>
              </a:rPr>
              <a:t> за да му се наложи на давателот на услуги да го држи во тајност</a:t>
            </a:r>
            <a:r>
              <a:rPr lang="mk-MK" sz="1400" dirty="0"/>
              <a:t>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наведени во овој член треба да бидат во согласност со членовите 14 и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801314"/>
          </a:xfrm>
          <a:prstGeom prst="rect">
            <a:avLst/>
          </a:prstGeom>
        </p:spPr>
        <p:txBody>
          <a:bodyPr wrap="square">
            <a:spAutoFit/>
          </a:bodyPr>
          <a:lstStyle/>
          <a:p>
            <a:pPr marL="285750" indent="-285750" algn="just">
              <a:buFont typeface="Arial" panose="020B0604020202020204" pitchFamily="34" charset="0"/>
              <a:buChar char="•"/>
            </a:pPr>
            <a:r>
              <a:rPr lang="mk-MK" dirty="0"/>
              <a:t>Ова овластување е ефикасно само доколку се преземе без знаење на лицата што се под истрага</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Страните кои комуницираат не смеат да ја забележат мерката за собирање во реално време која е преземена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Важно е тоа што давателите на услуги можат да бидат принудени да го држат во тајност извршувањето на какви било овластувања</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mk-MK" dirty="0"/>
              <a:t>Ова исто така ќе го ослободи давателот на услуги од какви било договорни или други законски обврски да ги извести претплатниците за мерката</a:t>
            </a:r>
          </a:p>
        </p:txBody>
      </p:sp>
      <p:sp>
        <p:nvSpPr>
          <p:cNvPr id="12" name="TextBox 7">
            <a:extLst>
              <a:ext uri="{FF2B5EF4-FFF2-40B4-BE49-F238E27FC236}">
                <a16:creationId xmlns:a16="http://schemas.microsoft.com/office/drawing/2014/main" id="{0DAB3B12-192C-4272-BFDF-D2DAC02DABB9}"/>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5" name="Rectangle 4">
            <a:extLst>
              <a:ext uri="{FF2B5EF4-FFF2-40B4-BE49-F238E27FC236}">
                <a16:creationId xmlns:a16="http://schemas.microsoft.com/office/drawing/2014/main" id="{F07509FF-0D37-46E6-B976-E33E63931CF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D37CC6A-BD6B-4A31-B19D-CEC02D272E4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7" name="Picture 4">
            <a:extLst>
              <a:ext uri="{FF2B5EF4-FFF2-40B4-BE49-F238E27FC236}">
                <a16:creationId xmlns:a16="http://schemas.microsoft.com/office/drawing/2014/main" id="{C38375AB-4140-4D51-BCC8-08201C4116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A3C6B480-742A-4A2C-8E85-3EC104090CC6}"/>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91310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316477768"/>
              </p:ext>
            </p:extLst>
          </p:nvPr>
        </p:nvGraphicFramePr>
        <p:xfrm>
          <a:off x="88522" y="1419415"/>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3EA6618-8109-4CEE-A00D-3C263DE3DFA3}"/>
              </a:ext>
            </a:extLst>
          </p:cNvPr>
          <p:cNvPicPr>
            <a:picLocks noChangeAspect="1"/>
          </p:cNvPicPr>
          <p:nvPr/>
        </p:nvPicPr>
        <p:blipFill>
          <a:blip r:embed="rId8"/>
          <a:stretch>
            <a:fillRect/>
          </a:stretch>
        </p:blipFill>
        <p:spPr>
          <a:xfrm>
            <a:off x="7255380" y="2120807"/>
            <a:ext cx="1767076" cy="1767076"/>
          </a:xfrm>
          <a:prstGeom prst="rect">
            <a:avLst/>
          </a:prstGeom>
        </p:spPr>
      </p:pic>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9260072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401205"/>
          </a:xfrm>
          <a:prstGeom prst="rect">
            <a:avLst/>
          </a:prstGeom>
        </p:spPr>
        <p:txBody>
          <a:bodyPr wrap="square">
            <a:spAutoFit/>
          </a:bodyPr>
          <a:lstStyle/>
          <a:p>
            <a:pPr marL="342900" indent="-342900" algn="just">
              <a:buFont typeface="+mj-lt"/>
              <a:buAutoNum type="arabicPeriod" startAt="2"/>
            </a:pPr>
            <a:r>
              <a:rPr lang="mk-MK" sz="1400" dirty="0"/>
              <a:t>Кога Страната, поради важечките принципи на домашниот правен поредок, не може да ги усвои мерките предвидени со став 1.а, наместо тоа таа може да усвои законодавни и други мерки кои се неопходни за да се обезбеди собирање и снимање во реално време на содржински податоци поврзани со точно определени комуникации кои</a:t>
            </a:r>
            <a:br>
              <a:rPr lang="mk-MK" sz="1400" dirty="0"/>
            </a:br>
            <a:r>
              <a:rPr lang="mk-MK" sz="1400" dirty="0"/>
              <a:t>се пренесуваат на нејзината територија, со примена на технички средства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Секоја страна ќе донесе такви законодавни и други мерки кои се неопходни за да му се наложи на давателот на услуги да го држи во тајност фактот на спроведување на овластувањата предвидени со овој член, како и сите информации во врска со него. </a:t>
            </a:r>
          </a:p>
          <a:p>
            <a:pPr marL="342900" indent="-342900" algn="just">
              <a:buFont typeface="+mj-lt"/>
              <a:buAutoNum type="arabicPeriod" startAt="2"/>
            </a:pPr>
            <a:endParaRPr lang="en-US" sz="1400" dirty="0"/>
          </a:p>
          <a:p>
            <a:pPr marL="342900" indent="-342900" algn="just">
              <a:buFont typeface="+mj-lt"/>
              <a:buAutoNum type="arabicPeriod" startAt="2"/>
            </a:pPr>
            <a:r>
              <a:rPr lang="mk-MK" sz="1400" dirty="0"/>
              <a:t>Овластувањата и процедурите наведени во овој член треба да бидат во </a:t>
            </a:r>
            <a:r>
              <a:rPr lang="mk-MK" sz="1400" b="1" dirty="0">
                <a:solidFill>
                  <a:srgbClr val="C00000"/>
                </a:solidFill>
              </a:rPr>
              <a:t>согласност со членовите 14 и 15</a:t>
            </a:r>
            <a:r>
              <a:rPr lang="mk-MK" sz="1400" dirty="0"/>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308324"/>
          </a:xfrm>
          <a:prstGeom prst="rect">
            <a:avLst/>
          </a:prstGeom>
        </p:spPr>
        <p:txBody>
          <a:bodyPr wrap="square">
            <a:spAutoFit/>
          </a:bodyPr>
          <a:lstStyle/>
          <a:p>
            <a:pPr marL="342900" indent="-342900" algn="just">
              <a:buFont typeface="Arial" panose="020B0604020202020204" pitchFamily="34" charset="0"/>
              <a:buChar char="•"/>
            </a:pPr>
            <a:r>
              <a:rPr lang="mk-MK" dirty="0"/>
              <a:t>Постои голем интерес за заштита на приватноста поврзан со </a:t>
            </a:r>
            <a:r>
              <a:rPr lang="mk-MK" dirty="0" err="1"/>
              <a:t>содржинските</a:t>
            </a:r>
            <a:r>
              <a:rPr lang="mk-MK" dirty="0"/>
              <a:t> податоци.</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mk-MK" dirty="0"/>
              <a:t>Условите и заштитните мерки за следење на содржински податоци се обично построги од преземањето на податочен сообраќај во реално време </a:t>
            </a:r>
          </a:p>
        </p:txBody>
      </p:sp>
      <p:sp>
        <p:nvSpPr>
          <p:cNvPr id="12" name="TextBox 7">
            <a:extLst>
              <a:ext uri="{FF2B5EF4-FFF2-40B4-BE49-F238E27FC236}">
                <a16:creationId xmlns:a16="http://schemas.microsoft.com/office/drawing/2014/main" id="{563A2997-E35E-49F6-AF7A-9D7C029C94F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mk-MK" sz="3000" dirty="0">
                <a:solidFill>
                  <a:schemeClr val="bg1"/>
                </a:solidFill>
                <a:latin typeface="Verdana" panose="020B0604030504040204" pitchFamily="34" charset="0"/>
                <a:ea typeface="Verdana" panose="020B0604030504040204" pitchFamily="34" charset="0"/>
                <a:cs typeface="Verdana" charset="0"/>
              </a:rPr>
              <a:t>Следење на содржински податоци </a:t>
            </a:r>
          </a:p>
        </p:txBody>
      </p:sp>
      <p:sp>
        <p:nvSpPr>
          <p:cNvPr id="6" name="Rectangle 5">
            <a:extLst>
              <a:ext uri="{FF2B5EF4-FFF2-40B4-BE49-F238E27FC236}">
                <a16:creationId xmlns:a16="http://schemas.microsoft.com/office/drawing/2014/main" id="{597C78C0-9831-4A94-BEE6-CE5C9CA1199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1261125-682A-47B4-B8D3-193AD76280ED}"/>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21 – </a:t>
            </a:r>
            <a:r>
              <a:rPr lang="mk-MK" sz="3200" b="1" dirty="0"/>
              <a:t>Следење на</a:t>
            </a:r>
          </a:p>
          <a:p>
            <a:pPr algn="r"/>
            <a:r>
              <a:rPr lang="mk-MK" sz="3200" b="1" dirty="0"/>
              <a:t>содржински податоци</a:t>
            </a:r>
            <a:endParaRPr lang="en-GB" sz="3200" b="1" dirty="0"/>
          </a:p>
        </p:txBody>
      </p:sp>
      <p:pic>
        <p:nvPicPr>
          <p:cNvPr id="8" name="Picture 4">
            <a:extLst>
              <a:ext uri="{FF2B5EF4-FFF2-40B4-BE49-F238E27FC236}">
                <a16:creationId xmlns:a16="http://schemas.microsoft.com/office/drawing/2014/main" id="{BAEEB969-54C2-4716-8AA3-87C7A0947D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8767504-7C9B-42CC-878D-FF78B660035F}"/>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126881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74932167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54045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17557712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7713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eaLnBrk="1" hangingPunct="1">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Пристапи за формална меѓународна соработка</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Преглед на глобални и</a:t>
            </a:r>
          </a:p>
          <a:p>
            <a:pPr algn="r"/>
            <a:r>
              <a:rPr lang="mk-MK" sz="3200" b="1" dirty="0">
                <a:ea typeface="ＭＳ Ｐゴシック" pitchFamily="34" charset="-128"/>
              </a:rPr>
              <a:t>регионални механизми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8" name="Picture 4" descr="UNODC Internships - OpenIGO">
            <a:extLst>
              <a:ext uri="{FF2B5EF4-FFF2-40B4-BE49-F238E27FC236}">
                <a16:creationId xmlns:a16="http://schemas.microsoft.com/office/drawing/2014/main" id="{F3630FF7-0A1E-47DA-94BC-19096EEFF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09" y="1612330"/>
            <a:ext cx="3838536" cy="20152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E2C615F-9A8F-46E4-9E28-82E78BE611E2}"/>
              </a:ext>
            </a:extLst>
          </p:cNvPr>
          <p:cNvSpPr/>
          <p:nvPr/>
        </p:nvSpPr>
        <p:spPr>
          <a:xfrm>
            <a:off x="4369342" y="1044000"/>
            <a:ext cx="4774658" cy="5509200"/>
          </a:xfrm>
          <a:prstGeom prst="rect">
            <a:avLst/>
          </a:prstGeom>
        </p:spPr>
        <p:txBody>
          <a:bodyPr wrap="square">
            <a:spAutoFit/>
          </a:bodyPr>
          <a:lstStyle/>
          <a:p>
            <a:pPr marL="342900" indent="-342900">
              <a:buFont typeface="Wingdings" pitchFamily="2" charset="2"/>
              <a:buChar char="Ø"/>
            </a:pPr>
            <a:r>
              <a:rPr lang="mk-MK" sz="2200" dirty="0"/>
              <a:t>Конвенција на Обединетите нации против транснационален организиран криминал</a:t>
            </a:r>
            <a:r>
              <a:rPr lang="en-GB" sz="2200" dirty="0"/>
              <a:t> (</a:t>
            </a:r>
            <a:r>
              <a:rPr lang="en-US" sz="2200" b="1" dirty="0" err="1"/>
              <a:t>UNTOC</a:t>
            </a:r>
            <a:r>
              <a:rPr lang="en-US" sz="2200" b="1" dirty="0"/>
              <a:t>/</a:t>
            </a:r>
            <a:r>
              <a:rPr lang="mk-MK" sz="2200" b="1" dirty="0" err="1"/>
              <a:t>УНТОК</a:t>
            </a:r>
            <a:r>
              <a:rPr lang="en-GB" sz="2200" dirty="0"/>
              <a:t>)</a:t>
            </a:r>
          </a:p>
          <a:p>
            <a:pPr marL="342900" indent="-342900">
              <a:buFont typeface="Wingdings" pitchFamily="2" charset="2"/>
              <a:buChar char="Ø"/>
            </a:pPr>
            <a:endParaRPr lang="en-GB" sz="2200" dirty="0"/>
          </a:p>
          <a:p>
            <a:pPr marL="342900" indent="-342900">
              <a:buFont typeface="Wingdings" pitchFamily="2" charset="2"/>
              <a:buChar char="Ø"/>
            </a:pPr>
            <a:r>
              <a:rPr lang="mk-MK" sz="2200" dirty="0"/>
              <a:t>Конвенција на Обединетите нации против корупција </a:t>
            </a:r>
            <a:r>
              <a:rPr lang="en-GB" sz="2200" dirty="0"/>
              <a:t>(</a:t>
            </a:r>
            <a:r>
              <a:rPr lang="en-GB" sz="2200" b="1" dirty="0" err="1"/>
              <a:t>UNCAC</a:t>
            </a:r>
            <a:r>
              <a:rPr lang="en-GB" sz="2200" b="1" dirty="0"/>
              <a:t>/</a:t>
            </a:r>
            <a:r>
              <a:rPr lang="mk-MK" sz="2200" b="1" dirty="0" err="1"/>
              <a:t>УНКАК</a:t>
            </a:r>
            <a:r>
              <a:rPr lang="en-GB" sz="2200" dirty="0"/>
              <a:t>)</a:t>
            </a:r>
          </a:p>
          <a:p>
            <a:pPr marL="342900" indent="-342900">
              <a:buFont typeface="Wingdings" pitchFamily="2" charset="2"/>
              <a:buChar char="Ø"/>
            </a:pPr>
            <a:endParaRPr lang="en-GB" sz="2200" dirty="0"/>
          </a:p>
          <a:p>
            <a:pPr marL="342900" indent="-342900">
              <a:buFont typeface="Wingdings" pitchFamily="2" charset="2"/>
              <a:buChar char="Ø"/>
            </a:pPr>
            <a:r>
              <a:rPr lang="mk-MK" sz="2200" dirty="0"/>
              <a:t>Конвенција на Советот на Европа за заемна помош во кривични предмети</a:t>
            </a:r>
            <a:endParaRPr lang="en-US"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Конвенција на Советот на Европа за </a:t>
            </a:r>
            <a:r>
              <a:rPr lang="mk-MK" sz="2200" dirty="0" err="1"/>
              <a:t>сајбер</a:t>
            </a:r>
            <a:r>
              <a:rPr lang="mk-MK" sz="2200" dirty="0"/>
              <a:t>-криминал </a:t>
            </a:r>
            <a:r>
              <a:rPr lang="en-GB" sz="2200" dirty="0"/>
              <a:t>(</a:t>
            </a:r>
            <a:r>
              <a:rPr lang="mk-MK" sz="2200" b="1" dirty="0"/>
              <a:t>Конвенција од Будимпешта</a:t>
            </a:r>
            <a:r>
              <a:rPr lang="en-GB" sz="2200" dirty="0"/>
              <a:t>)</a:t>
            </a:r>
          </a:p>
        </p:txBody>
      </p:sp>
      <p:pic>
        <p:nvPicPr>
          <p:cNvPr id="10" name="Picture 6" descr="Council of Europe - Wikipedia">
            <a:extLst>
              <a:ext uri="{FF2B5EF4-FFF2-40B4-BE49-F238E27FC236}">
                <a16:creationId xmlns:a16="http://schemas.microsoft.com/office/drawing/2014/main" id="{8DBADDCD-8E10-4E83-9855-3FD54FC7D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300" y="3897900"/>
            <a:ext cx="2978235" cy="23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24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УНТОК</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493538"/>
          </a:xfrm>
          <a:prstGeom prst="rect">
            <a:avLst/>
          </a:prstGeom>
        </p:spPr>
        <p:txBody>
          <a:bodyPr>
            <a:spAutoFit/>
          </a:bodyPr>
          <a:lstStyle/>
          <a:p>
            <a:pPr marL="342900" indent="-342900">
              <a:buFont typeface="Wingdings" pitchFamily="2" charset="2"/>
              <a:buChar char="Ø"/>
            </a:pPr>
            <a:r>
              <a:rPr lang="mk-MK" sz="2200" dirty="0"/>
              <a:t>Година на потпишување</a:t>
            </a:r>
            <a:r>
              <a:rPr lang="en-GB" sz="2200" dirty="0"/>
              <a:t>: 2000</a:t>
            </a:r>
            <a:r>
              <a:rPr lang="mk-MK" sz="2200" dirty="0"/>
              <a:t> год.</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Влегува во сила</a:t>
            </a:r>
            <a:r>
              <a:rPr lang="en-GB" sz="2200" dirty="0"/>
              <a:t>: 2003</a:t>
            </a:r>
            <a:r>
              <a:rPr lang="mk-MK" sz="2200" dirty="0"/>
              <a:t> год.</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Број на потписници</a:t>
            </a:r>
            <a:r>
              <a:rPr lang="en-GB" sz="2200" dirty="0"/>
              <a:t>: 147</a:t>
            </a:r>
          </a:p>
          <a:p>
            <a:pPr marL="342900" indent="-342900">
              <a:buFont typeface="Wingdings" pitchFamily="2" charset="2"/>
              <a:buChar char="Ø"/>
            </a:pPr>
            <a:endParaRPr lang="en-GB" sz="2200" dirty="0"/>
          </a:p>
          <a:p>
            <a:pPr marL="342900" indent="-342900" algn="just">
              <a:buFont typeface="Wingdings" pitchFamily="2" charset="2"/>
              <a:buChar char="Ø"/>
            </a:pPr>
            <a:r>
              <a:rPr lang="mk-MK" sz="2200" dirty="0"/>
              <a:t>Цел</a:t>
            </a:r>
            <a:r>
              <a:rPr lang="en-GB" sz="2200" dirty="0"/>
              <a:t>: </a:t>
            </a:r>
            <a:r>
              <a:rPr lang="mk-MK" sz="2200" dirty="0"/>
              <a:t>да се промовира соработка за поефикасно спречување на и борба против транснационалниот организиран криминал</a:t>
            </a:r>
            <a:endParaRPr lang="en-GB" sz="2200" dirty="0"/>
          </a:p>
          <a:p>
            <a:pPr algn="just"/>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916658" y="1138503"/>
            <a:ext cx="4227342" cy="4154984"/>
          </a:xfrm>
          <a:prstGeom prst="rect">
            <a:avLst/>
          </a:prstGeom>
        </p:spPr>
        <p:txBody>
          <a:bodyPr wrap="square">
            <a:spAutoFit/>
          </a:bodyPr>
          <a:lstStyle/>
          <a:p>
            <a:pPr marL="342900" indent="-342900">
              <a:buFont typeface="Wingdings" pitchFamily="2" charset="2"/>
              <a:buChar char="ü"/>
            </a:pPr>
            <a:r>
              <a:rPr lang="mk-MK" sz="2200" dirty="0"/>
              <a:t>Овозможува меѓународна соработка за транснационални кривични дела поврзани со група на организиран криминал:</a:t>
            </a:r>
            <a:endParaRPr lang="en-GB" sz="2200" dirty="0"/>
          </a:p>
          <a:p>
            <a:pPr marL="800100" lvl="1" indent="-342900">
              <a:buFont typeface="Wingdings" pitchFamily="2" charset="2"/>
              <a:buChar char="ü"/>
            </a:pPr>
            <a:endParaRPr lang="en-GB" sz="2200" dirty="0"/>
          </a:p>
          <a:p>
            <a:pPr marL="800100" lvl="1" indent="-342900">
              <a:buFont typeface="Wingdings" pitchFamily="2" charset="2"/>
              <a:buChar char="ü"/>
            </a:pPr>
            <a:r>
              <a:rPr lang="mk-MK" sz="2200" dirty="0"/>
              <a:t>Сериозни кривични дела (минимум 4 години казна</a:t>
            </a:r>
            <a:r>
              <a:rPr lang="en-GB" sz="2200" dirty="0"/>
              <a:t>)</a:t>
            </a:r>
          </a:p>
          <a:p>
            <a:pPr lvl="1" algn="ctr"/>
            <a:r>
              <a:rPr lang="en-GB" sz="2200" dirty="0"/>
              <a:t>+</a:t>
            </a:r>
          </a:p>
          <a:p>
            <a:pPr marL="800100" lvl="1" indent="-342900">
              <a:buFont typeface="Wingdings" pitchFamily="2" charset="2"/>
              <a:buChar char="ü"/>
            </a:pPr>
            <a:r>
              <a:rPr lang="mk-MK" sz="2200" dirty="0"/>
              <a:t>Кривични дела утврдени според Конвенцијата </a:t>
            </a:r>
            <a:endParaRPr lang="en-GB" sz="2200" dirty="0"/>
          </a:p>
        </p:txBody>
      </p:sp>
    </p:spTree>
    <p:extLst>
      <p:ext uri="{BB962C8B-B14F-4D97-AF65-F5344CB8AC3E}">
        <p14:creationId xmlns:p14="http://schemas.microsoft.com/office/powerpoint/2010/main" val="11890469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УНТОК</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3540"/>
            <a:ext cx="4227342" cy="4708981"/>
          </a:xfrm>
          <a:prstGeom prst="rect">
            <a:avLst/>
          </a:prstGeom>
        </p:spPr>
        <p:txBody>
          <a:bodyPr wrap="square">
            <a:spAutoFit/>
          </a:bodyPr>
          <a:lstStyle/>
          <a:p>
            <a:pPr marL="342900" indent="-342900">
              <a:buFont typeface="Wingdings" pitchFamily="2" charset="2"/>
              <a:buChar char="Ø"/>
            </a:pPr>
            <a:r>
              <a:rPr lang="mk-MK" sz="2000" b="1" dirty="0"/>
              <a:t>Кривични дела</a:t>
            </a:r>
            <a:r>
              <a:rPr lang="en-US" sz="2000" b="1" dirty="0"/>
              <a:t>:</a:t>
            </a:r>
          </a:p>
          <a:p>
            <a:pPr marL="800100" lvl="1" indent="-342900">
              <a:buFont typeface="Wingdings" pitchFamily="2" charset="2"/>
              <a:buChar char="Ø"/>
            </a:pPr>
            <a:r>
              <a:rPr lang="mk-MK" sz="2000" dirty="0"/>
              <a:t>Учество во група на организиран криминал</a:t>
            </a:r>
            <a:endParaRPr lang="en-US" sz="2000" dirty="0"/>
          </a:p>
          <a:p>
            <a:pPr marL="800100" lvl="1" indent="-342900">
              <a:buFont typeface="Wingdings" pitchFamily="2" charset="2"/>
              <a:buChar char="Ø"/>
            </a:pPr>
            <a:r>
              <a:rPr lang="mk-MK" sz="2000" dirty="0"/>
              <a:t>Перење приходи од кривично дело</a:t>
            </a:r>
            <a:endParaRPr lang="en-US" sz="2000" dirty="0"/>
          </a:p>
          <a:p>
            <a:pPr marL="800100" lvl="1" indent="-342900">
              <a:buFont typeface="Wingdings" pitchFamily="2" charset="2"/>
              <a:buChar char="Ø"/>
            </a:pPr>
            <a:r>
              <a:rPr lang="mk-MK" sz="2000" dirty="0"/>
              <a:t>Корупција</a:t>
            </a:r>
          </a:p>
          <a:p>
            <a:pPr marL="800100" lvl="1" indent="-342900">
              <a:buFont typeface="Wingdings" pitchFamily="2" charset="2"/>
              <a:buChar char="Ø"/>
            </a:pPr>
            <a:r>
              <a:rPr lang="mk-MK" sz="2000" dirty="0"/>
              <a:t>Попречување на правдата</a:t>
            </a:r>
            <a:endParaRPr lang="en-US" sz="2000" dirty="0"/>
          </a:p>
          <a:p>
            <a:pPr lvl="1"/>
            <a:endParaRPr lang="en-US" sz="2000" dirty="0"/>
          </a:p>
          <a:p>
            <a:pPr marL="342900" indent="-342900">
              <a:buFont typeface="Wingdings" pitchFamily="2" charset="2"/>
              <a:buChar char="ü"/>
            </a:pPr>
            <a:r>
              <a:rPr lang="mk-MK" sz="2000" b="1" dirty="0"/>
              <a:t>Процесни овластувања</a:t>
            </a:r>
            <a:r>
              <a:rPr lang="en-GB" sz="2000" b="1" dirty="0"/>
              <a:t>:</a:t>
            </a:r>
          </a:p>
          <a:p>
            <a:pPr marL="800100" lvl="1" indent="-342900">
              <a:buFont typeface="Wingdings" pitchFamily="2" charset="2"/>
              <a:buChar char="ü"/>
            </a:pPr>
            <a:r>
              <a:rPr lang="mk-MK" sz="2000" dirty="0"/>
              <a:t>Гонење, пресуда и санкции</a:t>
            </a:r>
            <a:endParaRPr lang="en-GB" sz="2000" dirty="0"/>
          </a:p>
          <a:p>
            <a:pPr marL="800100" lvl="1" indent="-342900">
              <a:buFont typeface="Wingdings" pitchFamily="2" charset="2"/>
              <a:buChar char="ü"/>
            </a:pPr>
            <a:r>
              <a:rPr lang="mk-MK" sz="2000" dirty="0"/>
              <a:t>Конфискација и заплена</a:t>
            </a:r>
            <a:endParaRPr lang="en-GB" sz="2000" dirty="0"/>
          </a:p>
          <a:p>
            <a:pPr marL="800100" lvl="1" indent="-342900">
              <a:buFont typeface="Wingdings" pitchFamily="2" charset="2"/>
              <a:buChar char="ü"/>
            </a:pPr>
            <a:r>
              <a:rPr lang="mk-MK" sz="2000" dirty="0"/>
              <a:t>Отстранување на приноси од кривични дела</a:t>
            </a:r>
            <a:endParaRPr lang="en-GB" sz="2000" dirty="0"/>
          </a:p>
          <a:p>
            <a:pPr marL="342900" indent="-342900">
              <a:buFont typeface="Wingdings" pitchFamily="2" charset="2"/>
              <a:buChar char="ü"/>
            </a:pPr>
            <a:endParaRPr lang="en-GB" sz="2000" dirty="0"/>
          </a:p>
          <a:p>
            <a:pPr marL="342900" indent="-342900">
              <a:buFont typeface="Wingdings" pitchFamily="2" charset="2"/>
              <a:buChar char="ü"/>
            </a:pPr>
            <a:r>
              <a:rPr lang="mk-MK" sz="2000" b="1" dirty="0"/>
              <a:t>Екстрадиција</a:t>
            </a:r>
            <a:endParaRPr lang="en-GB" sz="2000" b="1" dirty="0"/>
          </a:p>
        </p:txBody>
      </p:sp>
      <p:sp>
        <p:nvSpPr>
          <p:cNvPr id="6" name="Rectangle 5">
            <a:extLst>
              <a:ext uri="{FF2B5EF4-FFF2-40B4-BE49-F238E27FC236}">
                <a16:creationId xmlns:a16="http://schemas.microsoft.com/office/drawing/2014/main" id="{524B6456-681F-2F44-A01A-AD3514E81BD2}"/>
              </a:ext>
            </a:extLst>
          </p:cNvPr>
          <p:cNvSpPr/>
          <p:nvPr/>
        </p:nvSpPr>
        <p:spPr>
          <a:xfrm>
            <a:off x="4213654" y="977740"/>
            <a:ext cx="4930346" cy="5940088"/>
          </a:xfrm>
          <a:prstGeom prst="rect">
            <a:avLst/>
          </a:prstGeom>
        </p:spPr>
        <p:txBody>
          <a:bodyPr wrap="square">
            <a:spAutoFit/>
          </a:bodyPr>
          <a:lstStyle/>
          <a:p>
            <a:pPr marL="342900" indent="-342900">
              <a:buFont typeface="Wingdings" pitchFamily="2" charset="2"/>
              <a:buChar char="ü"/>
            </a:pPr>
            <a:r>
              <a:rPr lang="mk-MK" sz="2000" b="1" dirty="0"/>
              <a:t>Заемна помош</a:t>
            </a:r>
            <a:r>
              <a:rPr lang="en-GB" sz="2000" b="1" dirty="0"/>
              <a:t>:</a:t>
            </a:r>
          </a:p>
          <a:p>
            <a:pPr marL="1257300" lvl="2" indent="-342900">
              <a:buFont typeface="Wingdings" pitchFamily="2" charset="2"/>
              <a:buChar char="ü"/>
            </a:pPr>
            <a:r>
              <a:rPr lang="mk-MK" sz="2000" dirty="0"/>
              <a:t>Земање докази и изјави</a:t>
            </a:r>
            <a:endParaRPr lang="en-GB" sz="2000" dirty="0"/>
          </a:p>
          <a:p>
            <a:pPr marL="1257300" lvl="2" indent="-342900">
              <a:buFont typeface="Wingdings" pitchFamily="2" charset="2"/>
              <a:buChar char="ü"/>
            </a:pPr>
            <a:r>
              <a:rPr lang="mk-MK" sz="2000" dirty="0"/>
              <a:t>Ефективна услуга</a:t>
            </a:r>
            <a:endParaRPr lang="en-GB" sz="2000" dirty="0"/>
          </a:p>
          <a:p>
            <a:pPr marL="1257300" lvl="2" indent="-342900">
              <a:buFont typeface="Wingdings" pitchFamily="2" charset="2"/>
              <a:buChar char="ü"/>
            </a:pPr>
            <a:r>
              <a:rPr lang="mk-MK" sz="2000" dirty="0"/>
              <a:t>Извршување претрес, заплена и замрзнување</a:t>
            </a:r>
            <a:endParaRPr lang="en-GB" sz="2000" dirty="0"/>
          </a:p>
          <a:p>
            <a:pPr marL="1257300" lvl="2" indent="-342900">
              <a:buFont typeface="Wingdings" pitchFamily="2" charset="2"/>
              <a:buChar char="ü"/>
            </a:pPr>
            <a:r>
              <a:rPr lang="mk-MK" sz="2000" dirty="0"/>
              <a:t>Испитување на предмети и локации</a:t>
            </a:r>
          </a:p>
          <a:p>
            <a:pPr marL="1257300" lvl="2" indent="-342900">
              <a:buFont typeface="Wingdings" pitchFamily="2" charset="2"/>
              <a:buChar char="ü"/>
            </a:pPr>
            <a:r>
              <a:rPr lang="mk-MK" sz="2000" dirty="0"/>
              <a:t>Обезбедување информации, докази и проценки</a:t>
            </a:r>
          </a:p>
          <a:p>
            <a:pPr marL="1257300" lvl="2" indent="-342900">
              <a:buFont typeface="Wingdings" pitchFamily="2" charset="2"/>
              <a:buChar char="ü"/>
            </a:pPr>
            <a:r>
              <a:rPr lang="mk-MK" sz="2000" dirty="0"/>
              <a:t>Обезбедување евиденција</a:t>
            </a:r>
          </a:p>
          <a:p>
            <a:pPr marL="1257300" lvl="2" indent="-342900">
              <a:buFont typeface="Wingdings" pitchFamily="2" charset="2"/>
              <a:buChar char="ü"/>
            </a:pPr>
            <a:r>
              <a:rPr lang="mk-MK" sz="2000" dirty="0"/>
              <a:t>Идентификување или лоцирање на приходи и инструментите на кривичните дела</a:t>
            </a:r>
          </a:p>
          <a:p>
            <a:pPr marL="1257300" lvl="2" indent="-342900">
              <a:buFont typeface="Wingdings" pitchFamily="2" charset="2"/>
              <a:buChar char="ü"/>
            </a:pPr>
            <a:r>
              <a:rPr lang="mk-MK" sz="2000" dirty="0"/>
              <a:t>Друга помош која не е во спротивност со домашното законодавство</a:t>
            </a:r>
          </a:p>
          <a:p>
            <a:pPr marL="1257300" lvl="2" indent="-342900">
              <a:buFont typeface="Wingdings" pitchFamily="2" charset="2"/>
              <a:buChar char="ü"/>
            </a:pPr>
            <a:endParaRPr lang="en-GB" sz="2000" dirty="0"/>
          </a:p>
          <a:p>
            <a:pPr lvl="1"/>
            <a:endParaRPr lang="en-GB" sz="2000" dirty="0"/>
          </a:p>
        </p:txBody>
      </p:sp>
    </p:spTree>
    <p:extLst>
      <p:ext uri="{BB962C8B-B14F-4D97-AF65-F5344CB8AC3E}">
        <p14:creationId xmlns:p14="http://schemas.microsoft.com/office/powerpoint/2010/main" val="7259195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УНКАК</a:t>
            </a:r>
            <a:r>
              <a:rPr lang="en-GB" sz="3200" b="1" dirty="0"/>
              <a: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6001643"/>
          </a:xfrm>
          <a:prstGeom prst="rect">
            <a:avLst/>
          </a:prstGeom>
        </p:spPr>
        <p:txBody>
          <a:bodyPr>
            <a:spAutoFit/>
          </a:bodyPr>
          <a:lstStyle/>
          <a:p>
            <a:pPr marL="342900" indent="-342900">
              <a:buFont typeface="Wingdings" pitchFamily="2" charset="2"/>
              <a:buChar char="Ø"/>
            </a:pPr>
            <a:r>
              <a:rPr lang="mk-MK" sz="2400" dirty="0"/>
              <a:t>Година на потпишување</a:t>
            </a:r>
            <a:r>
              <a:rPr lang="en-GB" sz="2400" dirty="0"/>
              <a:t>: 2003</a:t>
            </a:r>
            <a:r>
              <a:rPr lang="mk-MK" sz="2400" dirty="0"/>
              <a:t> год.</a:t>
            </a:r>
            <a:endParaRPr lang="en-GB" sz="2400" dirty="0"/>
          </a:p>
          <a:p>
            <a:pPr marL="342900" indent="-342900">
              <a:buFont typeface="Wingdings" pitchFamily="2" charset="2"/>
              <a:buChar char="Ø"/>
            </a:pPr>
            <a:endParaRPr lang="en-GB" sz="2400" dirty="0"/>
          </a:p>
          <a:p>
            <a:pPr marL="342900" indent="-342900">
              <a:buFont typeface="Wingdings" pitchFamily="2" charset="2"/>
              <a:buChar char="Ø"/>
            </a:pPr>
            <a:r>
              <a:rPr lang="mk-MK" sz="2400" dirty="0"/>
              <a:t>Влегува во сила</a:t>
            </a:r>
            <a:r>
              <a:rPr lang="en-GB" sz="2400" dirty="0"/>
              <a:t>: 2005</a:t>
            </a:r>
            <a:r>
              <a:rPr lang="mk-MK" sz="2400" dirty="0"/>
              <a:t> год.</a:t>
            </a:r>
            <a:endParaRPr lang="en-GB" sz="2400" dirty="0"/>
          </a:p>
          <a:p>
            <a:pPr marL="342900" indent="-342900">
              <a:buFont typeface="Wingdings" pitchFamily="2" charset="2"/>
              <a:buChar char="Ø"/>
            </a:pPr>
            <a:endParaRPr lang="en-GB" sz="2400" dirty="0"/>
          </a:p>
          <a:p>
            <a:pPr marL="342900" indent="-342900">
              <a:buFont typeface="Wingdings" pitchFamily="2" charset="2"/>
              <a:buChar char="Ø"/>
            </a:pPr>
            <a:r>
              <a:rPr lang="mk-MK" sz="2400" dirty="0"/>
              <a:t>Број на потписници</a:t>
            </a:r>
            <a:r>
              <a:rPr lang="en-GB" sz="2400" dirty="0"/>
              <a:t>: 140</a:t>
            </a:r>
          </a:p>
          <a:p>
            <a:pPr marL="342900" indent="-342900">
              <a:buFont typeface="Wingdings" pitchFamily="2" charset="2"/>
              <a:buChar char="Ø"/>
            </a:pPr>
            <a:endParaRPr lang="en-GB" sz="2400" dirty="0"/>
          </a:p>
          <a:p>
            <a:pPr marL="342900" indent="-342900" algn="just">
              <a:buFont typeface="Wingdings" pitchFamily="2" charset="2"/>
              <a:buChar char="Ø"/>
            </a:pPr>
            <a:r>
              <a:rPr lang="mk-MK" sz="2400" dirty="0"/>
              <a:t>Целите вклучуваат промовирање, олеснување и поддршка на меѓународната соработка и техничката помош во спречување на и борба против корупцијата</a:t>
            </a:r>
            <a:endParaRPr lang="en-GB" sz="2400" dirty="0"/>
          </a:p>
          <a:p>
            <a:pPr algn="just"/>
            <a:endParaRPr lang="en-GB" sz="2400" dirty="0"/>
          </a:p>
          <a:p>
            <a:endParaRPr lang="en-GB" sz="2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8503"/>
            <a:ext cx="4450456" cy="1569660"/>
          </a:xfrm>
          <a:prstGeom prst="rect">
            <a:avLst/>
          </a:prstGeom>
        </p:spPr>
        <p:txBody>
          <a:bodyPr wrap="square">
            <a:spAutoFit/>
          </a:bodyPr>
          <a:lstStyle/>
          <a:p>
            <a:pPr marL="342900" indent="-342900" algn="just">
              <a:buFont typeface="Wingdings" pitchFamily="2" charset="2"/>
              <a:buChar char="ü"/>
            </a:pPr>
            <a:r>
              <a:rPr lang="mk-MK" sz="2400" dirty="0"/>
              <a:t>Овозможува меѓународна соработка за кривични дела утврдени според Конвенцијата</a:t>
            </a:r>
            <a:endParaRPr lang="en-GB" sz="2400" dirty="0"/>
          </a:p>
        </p:txBody>
      </p:sp>
    </p:spTree>
    <p:extLst>
      <p:ext uri="{BB962C8B-B14F-4D97-AF65-F5344CB8AC3E}">
        <p14:creationId xmlns:p14="http://schemas.microsoft.com/office/powerpoint/2010/main" val="27116175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УНКАК</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07622"/>
            <a:ext cx="4930346" cy="5586145"/>
          </a:xfrm>
          <a:prstGeom prst="rect">
            <a:avLst/>
          </a:prstGeom>
        </p:spPr>
        <p:txBody>
          <a:bodyPr wrap="square">
            <a:spAutoFit/>
          </a:bodyPr>
          <a:lstStyle/>
          <a:p>
            <a:pPr marL="342900" indent="-342900">
              <a:buFont typeface="Wingdings" pitchFamily="2" charset="2"/>
              <a:buChar char="Ø"/>
            </a:pPr>
            <a:r>
              <a:rPr lang="mk-MK" sz="2100" b="1" dirty="0"/>
              <a:t>Кривични дела</a:t>
            </a:r>
            <a:r>
              <a:rPr lang="en-US" sz="2100" b="1" dirty="0"/>
              <a:t>:</a:t>
            </a:r>
          </a:p>
          <a:p>
            <a:pPr marL="800100" lvl="1" indent="-342900">
              <a:buFont typeface="Wingdings" pitchFamily="2" charset="2"/>
              <a:buChar char="Ø"/>
            </a:pPr>
            <a:r>
              <a:rPr lang="mk-MK" sz="2100" dirty="0"/>
              <a:t>Поткуп</a:t>
            </a:r>
          </a:p>
          <a:p>
            <a:pPr marL="800100" lvl="1" indent="-342900">
              <a:buFont typeface="Wingdings" pitchFamily="2" charset="2"/>
              <a:buChar char="Ø"/>
            </a:pPr>
            <a:r>
              <a:rPr lang="mk-MK" sz="2100" dirty="0"/>
              <a:t>Проневера или злоупотреба</a:t>
            </a:r>
          </a:p>
          <a:p>
            <a:pPr marL="800100" lvl="1" indent="-342900">
              <a:buFont typeface="Wingdings" pitchFamily="2" charset="2"/>
              <a:buChar char="Ø"/>
            </a:pPr>
            <a:r>
              <a:rPr lang="mk-MK" sz="2100" dirty="0"/>
              <a:t>Тргување со влијание</a:t>
            </a:r>
          </a:p>
          <a:p>
            <a:pPr marL="800100" lvl="1" indent="-342900">
              <a:buFont typeface="Wingdings" pitchFamily="2" charset="2"/>
              <a:buChar char="Ø"/>
            </a:pPr>
            <a:r>
              <a:rPr lang="mk-MK" sz="2100" dirty="0"/>
              <a:t>Злоупотреба на функции</a:t>
            </a:r>
          </a:p>
          <a:p>
            <a:pPr marL="800100" lvl="1" indent="-342900">
              <a:buFont typeface="Wingdings" pitchFamily="2" charset="2"/>
              <a:buChar char="Ø"/>
            </a:pPr>
            <a:r>
              <a:rPr lang="mk-MK" sz="2100" dirty="0"/>
              <a:t>Недозволено збогатување</a:t>
            </a:r>
          </a:p>
          <a:p>
            <a:pPr marL="800100" lvl="1" indent="-342900">
              <a:buFont typeface="Wingdings" pitchFamily="2" charset="2"/>
              <a:buChar char="Ø"/>
            </a:pPr>
            <a:r>
              <a:rPr lang="mk-MK" sz="2100" dirty="0"/>
              <a:t>Перење на приходите</a:t>
            </a:r>
          </a:p>
          <a:p>
            <a:pPr marL="800100" lvl="1" indent="-342900">
              <a:buFont typeface="Wingdings" pitchFamily="2" charset="2"/>
              <a:buChar char="Ø"/>
            </a:pPr>
            <a:r>
              <a:rPr lang="mk-MK" sz="2100" dirty="0"/>
              <a:t>Прикривање</a:t>
            </a:r>
          </a:p>
          <a:p>
            <a:pPr marL="800100" lvl="1" indent="-342900">
              <a:buFont typeface="Wingdings" pitchFamily="2" charset="2"/>
              <a:buChar char="Ø"/>
            </a:pPr>
            <a:r>
              <a:rPr lang="mk-MK" sz="2100" dirty="0"/>
              <a:t>Опструкција на правдата</a:t>
            </a:r>
            <a:endParaRPr lang="en-US" sz="2100" dirty="0"/>
          </a:p>
          <a:p>
            <a:pPr lvl="1"/>
            <a:endParaRPr lang="en-US" sz="2100" dirty="0"/>
          </a:p>
          <a:p>
            <a:pPr marL="342900" indent="-342900">
              <a:buFont typeface="Wingdings" pitchFamily="2" charset="2"/>
              <a:buChar char="ü"/>
            </a:pPr>
            <a:r>
              <a:rPr lang="mk-MK" sz="2100" b="1" dirty="0"/>
              <a:t>Процесни овластувања</a:t>
            </a:r>
            <a:r>
              <a:rPr lang="en-GB" sz="2100" b="1" dirty="0"/>
              <a:t>:</a:t>
            </a:r>
          </a:p>
          <a:p>
            <a:pPr marL="800100" lvl="1" indent="-342900">
              <a:buFont typeface="Wingdings" pitchFamily="2" charset="2"/>
              <a:buChar char="ü"/>
            </a:pPr>
            <a:r>
              <a:rPr lang="mk-MK" sz="2100" dirty="0"/>
              <a:t>Обвинение, пресуда и санкции</a:t>
            </a:r>
          </a:p>
          <a:p>
            <a:pPr marL="800100" lvl="1" indent="-342900">
              <a:buFont typeface="Wingdings" pitchFamily="2" charset="2"/>
              <a:buChar char="ü"/>
            </a:pPr>
            <a:r>
              <a:rPr lang="mk-MK" sz="2100" dirty="0"/>
              <a:t>Конфискација и заплена</a:t>
            </a:r>
          </a:p>
          <a:p>
            <a:pPr marL="800100" lvl="1" indent="-342900">
              <a:buFont typeface="Wingdings" pitchFamily="2" charset="2"/>
              <a:buChar char="ü"/>
            </a:pPr>
            <a:r>
              <a:rPr lang="mk-MK" sz="2100" dirty="0"/>
              <a:t>Задолжување на соработката со приватниот сектор, спроведување на законот</a:t>
            </a:r>
            <a:endParaRPr lang="en-GB" sz="2100" dirty="0"/>
          </a:p>
          <a:p>
            <a:pPr lvl="1"/>
            <a:endParaRPr lang="en-GB" sz="2100" dirty="0"/>
          </a:p>
        </p:txBody>
      </p:sp>
      <p:sp>
        <p:nvSpPr>
          <p:cNvPr id="6" name="Rectangle 5">
            <a:extLst>
              <a:ext uri="{FF2B5EF4-FFF2-40B4-BE49-F238E27FC236}">
                <a16:creationId xmlns:a16="http://schemas.microsoft.com/office/drawing/2014/main" id="{524B6456-681F-2F44-A01A-AD3514E81BD2}"/>
              </a:ext>
            </a:extLst>
          </p:cNvPr>
          <p:cNvSpPr/>
          <p:nvPr/>
        </p:nvSpPr>
        <p:spPr>
          <a:xfrm>
            <a:off x="4213654" y="1138503"/>
            <a:ext cx="4930346" cy="3816429"/>
          </a:xfrm>
          <a:prstGeom prst="rect">
            <a:avLst/>
          </a:prstGeom>
        </p:spPr>
        <p:txBody>
          <a:bodyPr wrap="square">
            <a:spAutoFit/>
          </a:bodyPr>
          <a:lstStyle/>
          <a:p>
            <a:pPr marL="342900" indent="-342900">
              <a:buFont typeface="Wingdings" pitchFamily="2" charset="2"/>
              <a:buChar char="ü"/>
            </a:pPr>
            <a:r>
              <a:rPr lang="mk-MK" sz="2200" b="1" dirty="0"/>
              <a:t>Меѓународна соработка</a:t>
            </a:r>
            <a:r>
              <a:rPr lang="en-GB" sz="2200" b="1" dirty="0"/>
              <a:t>:</a:t>
            </a:r>
          </a:p>
          <a:p>
            <a:pPr marL="1257300" lvl="2" indent="-342900">
              <a:buFont typeface="Wingdings" pitchFamily="2" charset="2"/>
              <a:buChar char="ü"/>
            </a:pPr>
            <a:r>
              <a:rPr lang="mk-MK" sz="2200" dirty="0"/>
              <a:t>Екстрадиција</a:t>
            </a:r>
          </a:p>
          <a:p>
            <a:pPr marL="1257300" lvl="2" indent="-342900">
              <a:buFont typeface="Wingdings" pitchFamily="2" charset="2"/>
              <a:buChar char="ü"/>
            </a:pPr>
            <a:r>
              <a:rPr lang="mk-MK" sz="2200" dirty="0"/>
              <a:t>Трансфер на осудени лица</a:t>
            </a:r>
          </a:p>
          <a:p>
            <a:pPr marL="1257300" lvl="2" indent="-342900">
              <a:buFont typeface="Wingdings" pitchFamily="2" charset="2"/>
              <a:buChar char="ü"/>
            </a:pPr>
            <a:r>
              <a:rPr lang="mk-MK" sz="2200" dirty="0"/>
              <a:t>Заемна правна помош</a:t>
            </a:r>
          </a:p>
          <a:p>
            <a:pPr marL="1257300" lvl="2" indent="-342900">
              <a:buFont typeface="Wingdings" pitchFamily="2" charset="2"/>
              <a:buChar char="ü"/>
            </a:pPr>
            <a:r>
              <a:rPr lang="mk-MK" sz="2200" dirty="0"/>
              <a:t>Трансфер на постапки</a:t>
            </a:r>
          </a:p>
          <a:p>
            <a:pPr marL="1257300" lvl="2" indent="-342900">
              <a:buFont typeface="Wingdings" pitchFamily="2" charset="2"/>
              <a:buChar char="ü"/>
            </a:pPr>
            <a:r>
              <a:rPr lang="mk-MK" sz="2200" dirty="0"/>
              <a:t>Соработка за спроведување на законот</a:t>
            </a:r>
          </a:p>
          <a:p>
            <a:pPr marL="1257300" lvl="2" indent="-342900">
              <a:buFont typeface="Wingdings" pitchFamily="2" charset="2"/>
              <a:buChar char="ü"/>
            </a:pPr>
            <a:r>
              <a:rPr lang="mk-MK" sz="2200" dirty="0"/>
              <a:t>Заеднички истраги</a:t>
            </a:r>
          </a:p>
          <a:p>
            <a:pPr marL="1257300" lvl="2" indent="-342900">
              <a:buFont typeface="Wingdings" pitchFamily="2" charset="2"/>
              <a:buChar char="ü"/>
            </a:pPr>
            <a:r>
              <a:rPr lang="mk-MK" sz="2200" dirty="0"/>
              <a:t>Специјални истражни техники</a:t>
            </a:r>
            <a:endParaRPr lang="en-GB" sz="2200" dirty="0"/>
          </a:p>
        </p:txBody>
      </p:sp>
    </p:spTree>
    <p:extLst>
      <p:ext uri="{BB962C8B-B14F-4D97-AF65-F5344CB8AC3E}">
        <p14:creationId xmlns:p14="http://schemas.microsoft.com/office/powerpoint/2010/main" val="13086976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Европска Конвенција за заемна помош во кривични предмети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847755"/>
          </a:xfrm>
          <a:prstGeom prst="rect">
            <a:avLst/>
          </a:prstGeom>
        </p:spPr>
        <p:txBody>
          <a:bodyPr>
            <a:spAutoFit/>
          </a:bodyPr>
          <a:lstStyle/>
          <a:p>
            <a:pPr marL="342900" indent="-342900">
              <a:buFont typeface="Wingdings" pitchFamily="2" charset="2"/>
              <a:buChar char="Ø"/>
            </a:pPr>
            <a:r>
              <a:rPr lang="mk-MK" sz="2200" dirty="0"/>
              <a:t>Година на потпишување</a:t>
            </a:r>
            <a:r>
              <a:rPr lang="en-GB" sz="2200" dirty="0"/>
              <a:t>: 1959</a:t>
            </a:r>
            <a:r>
              <a:rPr lang="mk-MK" sz="2200" dirty="0"/>
              <a:t> год.</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Влегува во сила</a:t>
            </a:r>
            <a:r>
              <a:rPr lang="en-GB" sz="2200" dirty="0"/>
              <a:t>: 1962</a:t>
            </a:r>
            <a:r>
              <a:rPr lang="mk-MK" sz="2200" dirty="0"/>
              <a:t> год.</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Број на потписници</a:t>
            </a:r>
            <a:r>
              <a:rPr lang="en-GB" sz="2200" dirty="0"/>
              <a:t>: 50 (</a:t>
            </a:r>
            <a:r>
              <a:rPr lang="mk-MK" sz="2200" dirty="0"/>
              <a:t>Земји-членки на Советот на Европа + Чиле, Израел и Јужна Кореја</a:t>
            </a:r>
            <a:r>
              <a:rPr lang="en-GB" sz="2200" dirty="0"/>
              <a:t>)</a:t>
            </a:r>
          </a:p>
          <a:p>
            <a:pPr marL="342900" indent="-342900">
              <a:buFont typeface="Wingdings" pitchFamily="2" charset="2"/>
              <a:buChar char="Ø"/>
            </a:pPr>
            <a:endParaRPr lang="en-GB" sz="2200" dirty="0"/>
          </a:p>
          <a:p>
            <a:pPr marL="342900" indent="-342900" algn="just">
              <a:buFont typeface="Wingdings" pitchFamily="2" charset="2"/>
              <a:buChar char="Ø"/>
            </a:pPr>
            <a:r>
              <a:rPr lang="mk-MK" sz="2200" dirty="0"/>
              <a:t>Цел:</a:t>
            </a:r>
            <a:r>
              <a:rPr lang="en-GB" sz="2200" dirty="0"/>
              <a:t> </a:t>
            </a:r>
            <a:r>
              <a:rPr lang="mk-MK" sz="2200" dirty="0"/>
              <a:t>страните да си дозволат едни на други најширока мерка за заемна помош во постапки поврзани со кривични предмети</a:t>
            </a:r>
            <a:endParaRPr lang="en-GB" sz="2200" dirty="0"/>
          </a:p>
          <a:p>
            <a:pPr algn="just"/>
            <a:endParaRPr lang="en-GB" sz="2200" dirty="0"/>
          </a:p>
          <a:p>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916658" y="1138503"/>
            <a:ext cx="4227342" cy="2123658"/>
          </a:xfrm>
          <a:prstGeom prst="rect">
            <a:avLst/>
          </a:prstGeom>
        </p:spPr>
        <p:txBody>
          <a:bodyPr wrap="square">
            <a:spAutoFit/>
          </a:bodyPr>
          <a:lstStyle/>
          <a:p>
            <a:pPr marL="342900" indent="-342900">
              <a:buFont typeface="Wingdings" pitchFamily="2" charset="2"/>
              <a:buChar char="ü"/>
            </a:pPr>
            <a:r>
              <a:rPr lang="mk-MK" sz="2200" dirty="0"/>
              <a:t>Овозможува заемна помош во врска со постапките поврзани со кривични дела што спаѓаат во судската надлежност на страната барател</a:t>
            </a:r>
            <a:endParaRPr lang="en-GB" sz="2200" dirty="0"/>
          </a:p>
        </p:txBody>
      </p:sp>
    </p:spTree>
    <p:extLst>
      <p:ext uri="{BB962C8B-B14F-4D97-AF65-F5344CB8AC3E}">
        <p14:creationId xmlns:p14="http://schemas.microsoft.com/office/powerpoint/2010/main" val="3840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a:t>
            </a:fld>
            <a:endParaRPr lang="en-US"/>
          </a:p>
        </p:txBody>
      </p:sp>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7" name="Diagram 16">
            <a:extLst>
              <a:ext uri="{FF2B5EF4-FFF2-40B4-BE49-F238E27FC236}">
                <a16:creationId xmlns:a16="http://schemas.microsoft.com/office/drawing/2014/main" id="{4F204EF9-5624-4B4E-8280-10535A8076CE}"/>
              </a:ext>
            </a:extLst>
          </p:cNvPr>
          <p:cNvGraphicFramePr/>
          <p:nvPr>
            <p:extLst>
              <p:ext uri="{D42A27DB-BD31-4B8C-83A1-F6EECF244321}">
                <p14:modId xmlns:p14="http://schemas.microsoft.com/office/powerpoint/2010/main" val="780566718"/>
              </p:ext>
            </p:extLst>
          </p:nvPr>
        </p:nvGraphicFramePr>
        <p:xfrm>
          <a:off x="88522" y="1419415"/>
          <a:ext cx="8454262"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DB563038-56A1-48D7-8158-DAA30EBD6D50}"/>
              </a:ext>
            </a:extLst>
          </p:cNvPr>
          <p:cNvPicPr>
            <a:picLocks noChangeAspect="1"/>
          </p:cNvPicPr>
          <p:nvPr/>
        </p:nvPicPr>
        <p:blipFill>
          <a:blip r:embed="rId9"/>
          <a:stretch>
            <a:fillRect/>
          </a:stretch>
        </p:blipFill>
        <p:spPr>
          <a:xfrm>
            <a:off x="7255380" y="2120807"/>
            <a:ext cx="1767076" cy="1767076"/>
          </a:xfrm>
          <a:prstGeom prst="rect">
            <a:avLst/>
          </a:prstGeom>
        </p:spPr>
      </p:pic>
    </p:spTree>
    <p:extLst>
      <p:ext uri="{BB962C8B-B14F-4D97-AF65-F5344CB8AC3E}">
        <p14:creationId xmlns:p14="http://schemas.microsoft.com/office/powerpoint/2010/main" val="7368604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Европска Конвенција за заемна помош во кривични предмети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07622"/>
            <a:ext cx="4930346" cy="5170646"/>
          </a:xfrm>
          <a:prstGeom prst="rect">
            <a:avLst/>
          </a:prstGeom>
        </p:spPr>
        <p:txBody>
          <a:bodyPr wrap="square">
            <a:spAutoFit/>
          </a:bodyPr>
          <a:lstStyle/>
          <a:p>
            <a:pPr marL="342900" indent="-342900">
              <a:buFont typeface="Wingdings" pitchFamily="2" charset="2"/>
              <a:buChar char="Ø"/>
            </a:pPr>
            <a:r>
              <a:rPr lang="mk-MK" sz="2200" dirty="0"/>
              <a:t>Заемна помош</a:t>
            </a:r>
            <a:endParaRPr lang="en-US" sz="2200" dirty="0"/>
          </a:p>
          <a:p>
            <a:pPr marL="800100" lvl="1" indent="-342900">
              <a:buFont typeface="Wingdings" pitchFamily="2" charset="2"/>
              <a:buChar char="Ø"/>
            </a:pPr>
            <a:r>
              <a:rPr lang="mk-MK" sz="2200" dirty="0"/>
              <a:t>Општи одредби</a:t>
            </a:r>
          </a:p>
          <a:p>
            <a:pPr marL="800100" lvl="1" indent="-342900">
              <a:buFont typeface="Wingdings" pitchFamily="2" charset="2"/>
              <a:buChar char="Ø"/>
            </a:pPr>
            <a:r>
              <a:rPr lang="mk-MK" sz="2200" dirty="0"/>
              <a:t>Основи за одбивање</a:t>
            </a:r>
          </a:p>
          <a:p>
            <a:pPr marL="800100" lvl="1" indent="-342900">
              <a:buFont typeface="Wingdings" pitchFamily="2" charset="2"/>
              <a:buChar char="Ø"/>
            </a:pPr>
            <a:r>
              <a:rPr lang="mk-MK" sz="2200" dirty="0"/>
              <a:t>Извршување на писма за барање информации</a:t>
            </a:r>
          </a:p>
          <a:p>
            <a:pPr marL="800100" lvl="1" indent="-342900">
              <a:buFont typeface="Wingdings" pitchFamily="2" charset="2"/>
              <a:buChar char="Ø"/>
            </a:pPr>
            <a:r>
              <a:rPr lang="mk-MK" sz="2200" dirty="0"/>
              <a:t>Доставување на судски налози и записи за судски пресуди</a:t>
            </a:r>
          </a:p>
          <a:p>
            <a:pPr marL="800100" lvl="1" indent="-342900">
              <a:buFont typeface="Wingdings" pitchFamily="2" charset="2"/>
              <a:buChar char="Ø"/>
            </a:pPr>
            <a:r>
              <a:rPr lang="mk-MK" sz="2200" dirty="0"/>
              <a:t>Наложување на појавување на сведоци, експерти и гонети лица</a:t>
            </a:r>
          </a:p>
          <a:p>
            <a:pPr marL="800100" lvl="1" indent="-342900">
              <a:buFont typeface="Wingdings" pitchFamily="2" charset="2"/>
              <a:buChar char="Ø"/>
            </a:pPr>
            <a:r>
              <a:rPr lang="mk-MK" sz="2200" dirty="0"/>
              <a:t>Комуникација на извадоци и информации во врска со судски записи</a:t>
            </a:r>
            <a:endParaRPr lang="en-GB" sz="2200" dirty="0"/>
          </a:p>
          <a:p>
            <a:pPr lvl="1"/>
            <a:endParaRPr lang="en-GB" sz="2200" dirty="0"/>
          </a:p>
        </p:txBody>
      </p:sp>
      <p:sp>
        <p:nvSpPr>
          <p:cNvPr id="7" name="Rectangle 6">
            <a:extLst>
              <a:ext uri="{FF2B5EF4-FFF2-40B4-BE49-F238E27FC236}">
                <a16:creationId xmlns:a16="http://schemas.microsoft.com/office/drawing/2014/main" id="{E27563AD-AC2D-41B2-AAA0-814C129791D0}"/>
              </a:ext>
            </a:extLst>
          </p:cNvPr>
          <p:cNvSpPr/>
          <p:nvPr/>
        </p:nvSpPr>
        <p:spPr>
          <a:xfrm>
            <a:off x="4213654" y="989546"/>
            <a:ext cx="4930346" cy="2800767"/>
          </a:xfrm>
          <a:prstGeom prst="rect">
            <a:avLst/>
          </a:prstGeom>
        </p:spPr>
        <p:txBody>
          <a:bodyPr wrap="square">
            <a:spAutoFit/>
          </a:bodyPr>
          <a:lstStyle/>
          <a:p>
            <a:pPr marL="342900" indent="-342900">
              <a:buFont typeface="Wingdings" pitchFamily="2" charset="2"/>
              <a:buChar char="Ø"/>
            </a:pPr>
            <a:endParaRPr lang="en-US" sz="2200" dirty="0"/>
          </a:p>
          <a:p>
            <a:pPr marL="800100" lvl="1" indent="-342900">
              <a:buFont typeface="Wingdings" pitchFamily="2" charset="2"/>
              <a:buChar char="Ø"/>
            </a:pPr>
            <a:r>
              <a:rPr lang="mk-MK" sz="2200" dirty="0"/>
              <a:t>Содржина на барања</a:t>
            </a:r>
          </a:p>
          <a:p>
            <a:pPr marL="800100" lvl="1" indent="-342900">
              <a:buFont typeface="Wingdings" pitchFamily="2" charset="2"/>
              <a:buChar char="Ø"/>
            </a:pPr>
            <a:r>
              <a:rPr lang="mk-MK" sz="2200" dirty="0"/>
              <a:t>Постапка</a:t>
            </a:r>
          </a:p>
          <a:p>
            <a:pPr marL="800100" lvl="1" indent="-342900">
              <a:buFont typeface="Wingdings" pitchFamily="2" charset="2"/>
              <a:buChar char="Ø"/>
            </a:pPr>
            <a:r>
              <a:rPr lang="mk-MK" sz="2200" dirty="0"/>
              <a:t>Поставување на информации во врска со постапките</a:t>
            </a:r>
          </a:p>
          <a:p>
            <a:pPr marL="800100" lvl="1" indent="-342900">
              <a:buFont typeface="Wingdings" pitchFamily="2" charset="2"/>
              <a:buChar char="Ø"/>
            </a:pPr>
            <a:r>
              <a:rPr lang="mk-MK" sz="2200" dirty="0"/>
              <a:t>Размена на информации од судските записи</a:t>
            </a:r>
            <a:endParaRPr lang="en-GB" sz="2200" dirty="0"/>
          </a:p>
          <a:p>
            <a:pPr lvl="1"/>
            <a:endParaRPr lang="en-GB" sz="2200" dirty="0"/>
          </a:p>
        </p:txBody>
      </p:sp>
    </p:spTree>
    <p:extLst>
      <p:ext uri="{BB962C8B-B14F-4D97-AF65-F5344CB8AC3E}">
        <p14:creationId xmlns:p14="http://schemas.microsoft.com/office/powerpoint/2010/main" val="41728539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Преглед на регионалните механизми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5509200"/>
          </a:xfrm>
          <a:prstGeom prst="rect">
            <a:avLst/>
          </a:prstGeom>
        </p:spPr>
        <p:txBody>
          <a:bodyPr wrap="square">
            <a:spAutoFit/>
          </a:bodyPr>
          <a:lstStyle/>
          <a:p>
            <a:pPr marL="342900" indent="-342900" algn="just">
              <a:buFont typeface="Wingdings" pitchFamily="2" charset="2"/>
              <a:buChar char="Ø"/>
            </a:pPr>
            <a:r>
              <a:rPr lang="mk-MK" sz="2200" dirty="0"/>
              <a:t>Конвенција за заемна помош во кривични предмети помеѓу земјите-членки на Европската Унија</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Интер-американска конвенција за заемна помош во кривични предмети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Инструмент на Комонвелтот за заемна помош (Инструментот од Хараре)</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p:txBody>
      </p:sp>
      <p:pic>
        <p:nvPicPr>
          <p:cNvPr id="6" name="Picture 8" descr="European Union | Definition, Purpose, History, &amp; Members | Britannica">
            <a:extLst>
              <a:ext uri="{FF2B5EF4-FFF2-40B4-BE49-F238E27FC236}">
                <a16:creationId xmlns:a16="http://schemas.microsoft.com/office/drawing/2014/main" id="{E0F05F7A-745F-454B-AA87-B90E8B9A5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79" y="1120097"/>
            <a:ext cx="2172345" cy="14482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E2B9E8D-B5F3-40BF-9EC8-22321C113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84" y="2671277"/>
            <a:ext cx="1945040" cy="1928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onwealth of Nations - Wikipedia">
            <a:extLst>
              <a:ext uri="{FF2B5EF4-FFF2-40B4-BE49-F238E27FC236}">
                <a16:creationId xmlns:a16="http://schemas.microsoft.com/office/drawing/2014/main" id="{D5A0BEFA-AD9E-4129-9FFB-7A533D367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79" y="4857489"/>
            <a:ext cx="2449424" cy="146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793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Преглед на регионалните механизми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5170646"/>
          </a:xfrm>
          <a:prstGeom prst="rect">
            <a:avLst/>
          </a:prstGeom>
        </p:spPr>
        <p:txBody>
          <a:bodyPr wrap="square">
            <a:spAutoFit/>
          </a:bodyPr>
          <a:lstStyle/>
          <a:p>
            <a:pPr marL="342900" indent="-342900" algn="just">
              <a:buFont typeface="Wingdings" pitchFamily="2" charset="2"/>
              <a:buChar char="Ø"/>
            </a:pPr>
            <a:r>
              <a:rPr lang="mk-MK" sz="2200" dirty="0"/>
              <a:t>АЕСАН</a:t>
            </a:r>
            <a:r>
              <a:rPr lang="en-US" sz="2200" dirty="0"/>
              <a:t> </a:t>
            </a:r>
            <a:r>
              <a:rPr lang="mk-MK" sz="2200" dirty="0"/>
              <a:t>Договор за заемна правна помош во кривични предмети</a:t>
            </a:r>
            <a:endParaRPr lang="en-GB"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СААРК</a:t>
            </a:r>
            <a:r>
              <a:rPr lang="en-US" sz="2200" dirty="0"/>
              <a:t> </a:t>
            </a:r>
            <a:r>
              <a:rPr lang="mk-MK" sz="2200" dirty="0"/>
              <a:t>Конвенција за заемна помош во кривични предмети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ЦИС</a:t>
            </a:r>
            <a:r>
              <a:rPr lang="en-US" sz="2200" dirty="0"/>
              <a:t> </a:t>
            </a:r>
            <a:r>
              <a:rPr lang="mk-MK" sz="2200" dirty="0"/>
              <a:t>Конвенција за правна помош и правни односи во граѓански, семејни и кривични предмети од 2002 година</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p:txBody>
      </p:sp>
      <p:pic>
        <p:nvPicPr>
          <p:cNvPr id="5" name="Picture 4" descr="Emblem of the Association of Southeast Asian Nations - Wikipedia">
            <a:extLst>
              <a:ext uri="{FF2B5EF4-FFF2-40B4-BE49-F238E27FC236}">
                <a16:creationId xmlns:a16="http://schemas.microsoft.com/office/drawing/2014/main" id="{EB07520B-20A0-46FC-BE3C-2CB1BDC79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64" y="879732"/>
            <a:ext cx="1721968" cy="17219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ARC Logo Vector (.EPS) Free Download">
            <a:extLst>
              <a:ext uri="{FF2B5EF4-FFF2-40B4-BE49-F238E27FC236}">
                <a16:creationId xmlns:a16="http://schemas.microsoft.com/office/drawing/2014/main" id="{51660F16-5D59-4E1F-89CC-9A13625BB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38" y="2701996"/>
            <a:ext cx="1521072" cy="1721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blem of the Commonwealth of Independent States - Wikipedia">
            <a:extLst>
              <a:ext uri="{FF2B5EF4-FFF2-40B4-BE49-F238E27FC236}">
                <a16:creationId xmlns:a16="http://schemas.microsoft.com/office/drawing/2014/main" id="{55FB02ED-3AFC-4006-BB97-D91028A04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864" y="4702788"/>
            <a:ext cx="1844042" cy="175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20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Преглед на регионалните механизми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4154984"/>
          </a:xfrm>
          <a:prstGeom prst="rect">
            <a:avLst/>
          </a:prstGeom>
        </p:spPr>
        <p:txBody>
          <a:bodyPr wrap="square">
            <a:spAutoFit/>
          </a:bodyPr>
          <a:lstStyle/>
          <a:p>
            <a:pPr marL="342900" indent="-342900" algn="just">
              <a:buFont typeface="Wingdings" pitchFamily="2" charset="2"/>
              <a:buChar char="Ø"/>
            </a:pPr>
            <a:r>
              <a:rPr lang="mk-MK" sz="2200" dirty="0"/>
              <a:t>Конвенција на Арапската лига за борба против кривични дела со информатичка технологија</a:t>
            </a:r>
            <a:endParaRPr lang="en-US" sz="2200" dirty="0"/>
          </a:p>
          <a:p>
            <a:pPr marL="342900" indent="-342900" algn="just">
              <a:buFont typeface="Wingdings" pitchFamily="2" charset="2"/>
              <a:buChar char="Ø"/>
            </a:pPr>
            <a:endParaRPr lang="en-GB"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Конвенција на Африканската унија за </a:t>
            </a:r>
            <a:r>
              <a:rPr lang="mk-MK" sz="2200" dirty="0" err="1"/>
              <a:t>сајбер</a:t>
            </a:r>
            <a:r>
              <a:rPr lang="mk-MK" sz="2200" dirty="0"/>
              <a:t>-безбедност и лични податоци (Конвенција од Малабо)</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algn="just"/>
            <a:endParaRPr lang="en-US" sz="2200" dirty="0"/>
          </a:p>
        </p:txBody>
      </p:sp>
      <p:pic>
        <p:nvPicPr>
          <p:cNvPr id="6" name="Picture 2" descr="Image result for arab league logo">
            <a:extLst>
              <a:ext uri="{FF2B5EF4-FFF2-40B4-BE49-F238E27FC236}">
                <a16:creationId xmlns:a16="http://schemas.microsoft.com/office/drawing/2014/main" id="{6BD26B34-ADDC-4724-9758-62BCEC575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58" y="942309"/>
            <a:ext cx="2876472" cy="1988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S-PUjVyE7OlcLxkjo1Wa6hn7qRvVRkEanvr7qBiuskAJLteLjvXw">
            <a:extLst>
              <a:ext uri="{FF2B5EF4-FFF2-40B4-BE49-F238E27FC236}">
                <a16:creationId xmlns:a16="http://schemas.microsoft.com/office/drawing/2014/main" id="{A805310F-2F9A-44E1-9BA4-4F38D7FAB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25" y="3341904"/>
            <a:ext cx="1943098" cy="22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754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164</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14769721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164</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164</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0456966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33568935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ea typeface="ＭＳ Ｐゴシック" pitchFamily="34" charset="-128"/>
              </a:rPr>
              <a:t>Poll question</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9302093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Вовед во Конвенцијата од Будимпешта</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н</a:t>
            </a:r>
            <a:r>
              <a:rPr lang="mk-MK" sz="3200" b="1" dirty="0"/>
              <a:t>а Советот на Европа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72937"/>
            <a:ext cx="4572000" cy="4862870"/>
          </a:xfrm>
          <a:prstGeom prst="rect">
            <a:avLst/>
          </a:prstGeom>
        </p:spPr>
        <p:txBody>
          <a:bodyPr>
            <a:spAutoFit/>
          </a:bodyPr>
          <a:lstStyle/>
          <a:p>
            <a:pPr marL="342900" indent="-342900">
              <a:buFont typeface="Wingdings" pitchFamily="2" charset="2"/>
              <a:buChar char="ü"/>
              <a:defRPr/>
            </a:pPr>
            <a:r>
              <a:rPr lang="mk-MK" b="1" dirty="0"/>
              <a:t>Отворена за потпис на 23 ноември 2001 г. во Будимпешта</a:t>
            </a:r>
            <a:endParaRPr lang="en-GB" b="1" dirty="0"/>
          </a:p>
          <a:p>
            <a:pPr marL="342900" indent="-342900">
              <a:buFont typeface="Wingdings" pitchFamily="2" charset="2"/>
              <a:buChar char="ü"/>
              <a:defRPr/>
            </a:pPr>
            <a:r>
              <a:rPr lang="mk-MK" b="1" dirty="0"/>
              <a:t>Проследена од Конвенцијата на комитетот за </a:t>
            </a:r>
            <a:r>
              <a:rPr lang="mk-MK" b="1" dirty="0" err="1"/>
              <a:t>сајбер</a:t>
            </a:r>
            <a:r>
              <a:rPr lang="mk-MK" b="1" dirty="0"/>
              <a:t>-криминал</a:t>
            </a:r>
            <a:r>
              <a:rPr lang="en-GB" b="1" dirty="0"/>
              <a:t> (T-CY) </a:t>
            </a:r>
          </a:p>
          <a:p>
            <a:pPr marL="342900" indent="-342900">
              <a:buFont typeface="Wingdings" pitchFamily="2" charset="2"/>
              <a:buChar char="ü"/>
              <a:defRPr/>
            </a:pPr>
            <a:r>
              <a:rPr lang="mk-MK" b="1" dirty="0"/>
              <a:t>Отворена за пристапување од која било земја</a:t>
            </a:r>
            <a:endParaRPr lang="en-GB" b="1" dirty="0"/>
          </a:p>
          <a:p>
            <a:pPr>
              <a:defRPr/>
            </a:pPr>
            <a:endParaRPr lang="en-GB" b="1" dirty="0"/>
          </a:p>
          <a:p>
            <a:pPr marL="457200" indent="-457200">
              <a:buFont typeface="Wingdings" pitchFamily="2" charset="2"/>
              <a:buChar char="ü"/>
              <a:defRPr/>
            </a:pPr>
            <a:r>
              <a:rPr lang="mk-MK" b="1" dirty="0"/>
              <a:t>Од октомври </a:t>
            </a:r>
            <a:r>
              <a:rPr lang="hr-HR" b="1" dirty="0"/>
              <a:t>2020</a:t>
            </a:r>
            <a:r>
              <a:rPr lang="mk-MK" b="1" dirty="0"/>
              <a:t> г.</a:t>
            </a:r>
            <a:r>
              <a:rPr lang="en-GB" b="1" dirty="0"/>
              <a:t>:</a:t>
            </a:r>
          </a:p>
          <a:p>
            <a:pPr marL="342900" indent="-342900">
              <a:buFont typeface="Arial" pitchFamily="34" charset="0"/>
              <a:buChar char="•"/>
              <a:defRPr/>
            </a:pPr>
            <a:r>
              <a:rPr lang="mk-MK" b="1" dirty="0"/>
              <a:t>65 странки </a:t>
            </a:r>
            <a:r>
              <a:rPr lang="mk-MK" dirty="0"/>
              <a:t>(44 земји-членки на Советот на Европа, покрај Аргентина, Австралија, Зелен ‘Рт, Канада, Чиле, Колумбија, Костарика, Доминиканска Република, Гана, Израел, Јапонија, Маврициус, Мароко, Панама, Парагвај, Перу, Филипини, Сенегал, Шри Ланка, Тонга и САД)</a:t>
            </a:r>
            <a:endParaRPr lang="en-GB" sz="2000" dirty="0"/>
          </a:p>
        </p:txBody>
      </p:sp>
      <p:sp>
        <p:nvSpPr>
          <p:cNvPr id="5" name="Rectangle 4">
            <a:extLst>
              <a:ext uri="{FF2B5EF4-FFF2-40B4-BE49-F238E27FC236}">
                <a16:creationId xmlns:a16="http://schemas.microsoft.com/office/drawing/2014/main" id="{CBF6D94C-E963-2548-B312-315B2A8ACCD5}"/>
              </a:ext>
            </a:extLst>
          </p:cNvPr>
          <p:cNvSpPr/>
          <p:nvPr/>
        </p:nvSpPr>
        <p:spPr>
          <a:xfrm>
            <a:off x="4572000" y="1085294"/>
            <a:ext cx="4572000" cy="5078313"/>
          </a:xfrm>
          <a:prstGeom prst="rect">
            <a:avLst/>
          </a:prstGeom>
        </p:spPr>
        <p:txBody>
          <a:bodyPr>
            <a:spAutoFit/>
          </a:bodyPr>
          <a:lstStyle/>
          <a:p>
            <a:pPr marL="342900" indent="-342900">
              <a:buFont typeface="Arial" pitchFamily="34" charset="0"/>
              <a:buChar char="•"/>
              <a:defRPr/>
            </a:pPr>
            <a:r>
              <a:rPr lang="mk-MK" b="1" dirty="0"/>
              <a:t>Вкупен број на потписи кои не се проследени со ратификации</a:t>
            </a:r>
            <a:r>
              <a:rPr lang="en-US" b="1" dirty="0"/>
              <a:t>: 3 </a:t>
            </a:r>
          </a:p>
          <a:p>
            <a:pPr marL="342900" indent="-342900">
              <a:buFont typeface="Arial" pitchFamily="34" charset="0"/>
              <a:buChar char="•"/>
              <a:defRPr/>
            </a:pPr>
            <a:r>
              <a:rPr lang="en-US" dirty="0"/>
              <a:t>(</a:t>
            </a:r>
            <a:r>
              <a:rPr lang="mk-MK" dirty="0"/>
              <a:t>Ирска, Шведска, Јужна Африка</a:t>
            </a:r>
            <a:r>
              <a:rPr lang="en-US" dirty="0"/>
              <a:t>)</a:t>
            </a:r>
          </a:p>
          <a:p>
            <a:pPr marL="342900" indent="-342900">
              <a:buFont typeface="Arial" pitchFamily="34" charset="0"/>
              <a:buChar char="•"/>
              <a:defRPr/>
            </a:pPr>
            <a:endParaRPr lang="en-US" dirty="0"/>
          </a:p>
          <a:p>
            <a:pPr marL="342900" indent="-342900">
              <a:buFont typeface="Arial" pitchFamily="34" charset="0"/>
              <a:buChar char="•"/>
              <a:defRPr/>
            </a:pPr>
            <a:r>
              <a:rPr lang="mk-MK" b="1" dirty="0"/>
              <a:t>Вкупен број на покани за потпишување и ратификување</a:t>
            </a:r>
            <a:r>
              <a:rPr lang="en-US" dirty="0"/>
              <a:t>: </a:t>
            </a:r>
            <a:r>
              <a:rPr lang="en-US" b="1" dirty="0"/>
              <a:t>9</a:t>
            </a:r>
            <a:r>
              <a:rPr lang="en-US" dirty="0"/>
              <a:t> </a:t>
            </a:r>
          </a:p>
          <a:p>
            <a:pPr marL="342900" indent="-342900">
              <a:buFont typeface="Arial" pitchFamily="34" charset="0"/>
              <a:buChar char="•"/>
              <a:defRPr/>
            </a:pPr>
            <a:r>
              <a:rPr lang="en-US" dirty="0"/>
              <a:t>(</a:t>
            </a:r>
            <a:r>
              <a:rPr lang="mk-MK" dirty="0"/>
              <a:t>Бенин, Бразил, Буркина Фасо, Гватемала, Мексико, Нов Зеланд, Нигер, Нигерија, Тунис</a:t>
            </a:r>
            <a:r>
              <a:rPr lang="en-US" dirty="0"/>
              <a:t>)</a:t>
            </a:r>
          </a:p>
          <a:p>
            <a:pPr marL="342900" indent="-342900">
              <a:buFont typeface="Arial" pitchFamily="34" charset="0"/>
              <a:buChar char="•"/>
              <a:defRPr/>
            </a:pPr>
            <a:endParaRPr lang="en-US" dirty="0"/>
          </a:p>
          <a:p>
            <a:pPr marL="342900" indent="-342900">
              <a:buFont typeface="Arial" pitchFamily="34" charset="0"/>
              <a:buChar char="•"/>
              <a:defRPr/>
            </a:pPr>
            <a:r>
              <a:rPr lang="mk-MK" b="1" dirty="0"/>
              <a:t>Вкупен број на ратификации, потписи и покани во октомври 2020 г.</a:t>
            </a:r>
            <a:r>
              <a:rPr lang="en-US" b="1" dirty="0"/>
              <a:t>: 7</a:t>
            </a:r>
            <a:r>
              <a:rPr lang="sr-Latn-RS" b="1" dirty="0"/>
              <a:t>7</a:t>
            </a:r>
            <a:endParaRPr lang="en-US" b="1" dirty="0"/>
          </a:p>
          <a:p>
            <a:pPr>
              <a:defRPr/>
            </a:pPr>
            <a:r>
              <a:rPr lang="en-US" b="1" dirty="0"/>
              <a:t> </a:t>
            </a:r>
          </a:p>
          <a:p>
            <a:pPr marL="342900" indent="-342900">
              <a:buFont typeface="Arial" panose="020B0604020202020204" pitchFamily="34" charset="0"/>
              <a:buChar char="•"/>
              <a:defRPr/>
            </a:pPr>
            <a:r>
              <a:rPr lang="mk-MK" b="1" dirty="0"/>
              <a:t>Многу повеќе ја имаат користено Конвенцијата од Будимпешта како упатство за домашно законодавство</a:t>
            </a:r>
            <a:endParaRPr lang="en-US" b="1" dirty="0"/>
          </a:p>
        </p:txBody>
      </p:sp>
    </p:spTree>
    <p:extLst>
      <p:ext uri="{BB962C8B-B14F-4D97-AF65-F5344CB8AC3E}">
        <p14:creationId xmlns:p14="http://schemas.microsoft.com/office/powerpoint/2010/main" val="7096573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1">
            <a:extLst>
              <a:ext uri="{FF2B5EF4-FFF2-40B4-BE49-F238E27FC236}">
                <a16:creationId xmlns:a16="http://schemas.microsoft.com/office/drawing/2014/main" id="{CE969E5C-82EA-4D3D-8929-DA97BF12983C}"/>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169</a:t>
            </a:fld>
            <a:endParaRPr lang="en-GB" dirty="0"/>
          </a:p>
        </p:txBody>
      </p:sp>
      <p:sp>
        <p:nvSpPr>
          <p:cNvPr id="144" name="TextBox 143">
            <a:extLst>
              <a:ext uri="{FF2B5EF4-FFF2-40B4-BE49-F238E27FC236}">
                <a16:creationId xmlns:a16="http://schemas.microsoft.com/office/drawing/2014/main" id="{75E153E7-57D2-4E89-A28B-0FE40CC377C8}"/>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46" name="Slide Number Placeholder 4">
            <a:extLst>
              <a:ext uri="{FF2B5EF4-FFF2-40B4-BE49-F238E27FC236}">
                <a16:creationId xmlns:a16="http://schemas.microsoft.com/office/drawing/2014/main" id="{5292D615-D9F4-4A75-91F0-DD6504B1196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169</a:t>
            </a:fld>
            <a:endParaRPr lang="en-GB" dirty="0">
              <a:solidFill>
                <a:schemeClr val="tx1"/>
              </a:solidFill>
            </a:endParaRPr>
          </a:p>
        </p:txBody>
      </p:sp>
      <p:sp>
        <p:nvSpPr>
          <p:cNvPr id="147" name="Rectangle 146">
            <a:extLst>
              <a:ext uri="{FF2B5EF4-FFF2-40B4-BE49-F238E27FC236}">
                <a16:creationId xmlns:a16="http://schemas.microsoft.com/office/drawing/2014/main" id="{C8700ABF-74F0-4854-B5AE-91F99D55C29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4">
            <a:extLst>
              <a:ext uri="{FF2B5EF4-FFF2-40B4-BE49-F238E27FC236}">
                <a16:creationId xmlns:a16="http://schemas.microsoft.com/office/drawing/2014/main" id="{26E2B977-3E39-4EB8-A757-980081B319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9" name="Rectangle 148">
            <a:extLst>
              <a:ext uri="{FF2B5EF4-FFF2-40B4-BE49-F238E27FC236}">
                <a16:creationId xmlns:a16="http://schemas.microsoft.com/office/drawing/2014/main" id="{95C3929D-C5B5-49F9-AC3F-CF6DA2F8E7C1}"/>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н</a:t>
            </a:r>
            <a:r>
              <a:rPr lang="mk-MK" sz="3200" b="1" dirty="0"/>
              <a:t>а Советот на Европа</a:t>
            </a:r>
            <a:endParaRPr lang="en-GB" sz="3200" dirty="0"/>
          </a:p>
        </p:txBody>
      </p:sp>
      <p:pic>
        <p:nvPicPr>
          <p:cNvPr id="150" name="Picture 4">
            <a:extLst>
              <a:ext uri="{FF2B5EF4-FFF2-40B4-BE49-F238E27FC236}">
                <a16:creationId xmlns:a16="http://schemas.microsoft.com/office/drawing/2014/main" id="{CEF47A2B-D7FC-475D-9770-EC13053617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1" name="TextBox 150">
            <a:extLst>
              <a:ext uri="{FF2B5EF4-FFF2-40B4-BE49-F238E27FC236}">
                <a16:creationId xmlns:a16="http://schemas.microsoft.com/office/drawing/2014/main" id="{FA7A46AB-3391-4475-9D5F-04240CF80C6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2" name="TextBox 143">
            <a:extLst>
              <a:ext uri="{FF2B5EF4-FFF2-40B4-BE49-F238E27FC236}">
                <a16:creationId xmlns:a16="http://schemas.microsoft.com/office/drawing/2014/main" id="{8924E649-95E3-442F-83CA-C58BD9265267}"/>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4800" b="1" dirty="0">
                <a:latin typeface="Verdana" charset="0"/>
                <a:cs typeface="Verdana" charset="0"/>
              </a:rPr>
              <a:t>130</a:t>
            </a:r>
            <a:r>
              <a:rPr lang="en-GB" sz="4000" b="1" dirty="0">
                <a:latin typeface="Verdana" charset="0"/>
                <a:cs typeface="Verdana" charset="0"/>
              </a:rPr>
              <a:t>+</a:t>
            </a:r>
          </a:p>
        </p:txBody>
      </p:sp>
      <p:grpSp>
        <p:nvGrpSpPr>
          <p:cNvPr id="153" name="Group 152">
            <a:extLst>
              <a:ext uri="{FF2B5EF4-FFF2-40B4-BE49-F238E27FC236}">
                <a16:creationId xmlns:a16="http://schemas.microsoft.com/office/drawing/2014/main" id="{3C6D1116-DD8A-440A-8F9A-09E08F7313B9}"/>
              </a:ext>
            </a:extLst>
          </p:cNvPr>
          <p:cNvGrpSpPr>
            <a:grpSpLocks/>
          </p:cNvGrpSpPr>
          <p:nvPr/>
        </p:nvGrpSpPr>
        <p:grpSpPr bwMode="auto">
          <a:xfrm>
            <a:off x="359569" y="1180646"/>
            <a:ext cx="8424862" cy="3757613"/>
            <a:chOff x="-30650" y="0"/>
            <a:chExt cx="9372924" cy="4653136"/>
          </a:xfrm>
        </p:grpSpPr>
        <p:pic>
          <p:nvPicPr>
            <p:cNvPr id="154" name="Picture 153">
              <a:extLst>
                <a:ext uri="{FF2B5EF4-FFF2-40B4-BE49-F238E27FC236}">
                  <a16:creationId xmlns:a16="http://schemas.microsoft.com/office/drawing/2014/main" id="{415785B4-F620-43B8-B88A-F85CF2ED1AF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285" name="Oval 284">
              <a:extLst>
                <a:ext uri="{FF2B5EF4-FFF2-40B4-BE49-F238E27FC236}">
                  <a16:creationId xmlns:a16="http://schemas.microsoft.com/office/drawing/2014/main" id="{77925D23-D596-4830-8EEF-78C0496F222D}"/>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6" name="Oval 285">
              <a:extLst>
                <a:ext uri="{FF2B5EF4-FFF2-40B4-BE49-F238E27FC236}">
                  <a16:creationId xmlns:a16="http://schemas.microsoft.com/office/drawing/2014/main" id="{27B4CF88-4594-4720-9193-E39E9A628211}"/>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7" name="Oval 286">
              <a:extLst>
                <a:ext uri="{FF2B5EF4-FFF2-40B4-BE49-F238E27FC236}">
                  <a16:creationId xmlns:a16="http://schemas.microsoft.com/office/drawing/2014/main" id="{1210C7AF-7DA3-49C0-ACCC-2C9628934E67}"/>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8" name="Oval 287">
              <a:extLst>
                <a:ext uri="{FF2B5EF4-FFF2-40B4-BE49-F238E27FC236}">
                  <a16:creationId xmlns:a16="http://schemas.microsoft.com/office/drawing/2014/main" id="{A9D43B90-345E-4117-B3B8-9FA656B35534}"/>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9" name="Oval 288">
              <a:extLst>
                <a:ext uri="{FF2B5EF4-FFF2-40B4-BE49-F238E27FC236}">
                  <a16:creationId xmlns:a16="http://schemas.microsoft.com/office/drawing/2014/main" id="{6FFA30A7-11BA-4872-BAFE-D75CCD1F11EA}"/>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0" name="Oval 289">
              <a:extLst>
                <a:ext uri="{FF2B5EF4-FFF2-40B4-BE49-F238E27FC236}">
                  <a16:creationId xmlns:a16="http://schemas.microsoft.com/office/drawing/2014/main" id="{F6FBE6A4-1363-46F0-849C-42968F662A0C}"/>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1" name="Oval 290">
              <a:extLst>
                <a:ext uri="{FF2B5EF4-FFF2-40B4-BE49-F238E27FC236}">
                  <a16:creationId xmlns:a16="http://schemas.microsoft.com/office/drawing/2014/main" id="{F2B51B40-742E-4630-BD28-954CFE20505D}"/>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2" name="Oval 291">
              <a:extLst>
                <a:ext uri="{FF2B5EF4-FFF2-40B4-BE49-F238E27FC236}">
                  <a16:creationId xmlns:a16="http://schemas.microsoft.com/office/drawing/2014/main" id="{8242A950-A306-4FE5-B8D6-E682E099FBA2}"/>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3" name="Oval 292">
              <a:extLst>
                <a:ext uri="{FF2B5EF4-FFF2-40B4-BE49-F238E27FC236}">
                  <a16:creationId xmlns:a16="http://schemas.microsoft.com/office/drawing/2014/main" id="{85DE0FD9-611F-418C-9D89-68155C6EBCED}"/>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4" name="Oval 293">
              <a:extLst>
                <a:ext uri="{FF2B5EF4-FFF2-40B4-BE49-F238E27FC236}">
                  <a16:creationId xmlns:a16="http://schemas.microsoft.com/office/drawing/2014/main" id="{B444F594-EBCF-4AF9-8991-EB9F9E0CCBA1}"/>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5" name="Oval 294">
              <a:extLst>
                <a:ext uri="{FF2B5EF4-FFF2-40B4-BE49-F238E27FC236}">
                  <a16:creationId xmlns:a16="http://schemas.microsoft.com/office/drawing/2014/main" id="{CB0EFBB4-5EF5-4F2C-8507-D27CAB758462}"/>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6" name="Oval 295">
              <a:extLst>
                <a:ext uri="{FF2B5EF4-FFF2-40B4-BE49-F238E27FC236}">
                  <a16:creationId xmlns:a16="http://schemas.microsoft.com/office/drawing/2014/main" id="{A74B40BF-2335-4AF0-A535-100024720AF1}"/>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a16="http://schemas.microsoft.com/office/drawing/2014/main" id="{AC38FE48-43B7-45D6-934E-6A2FC41AC5EC}"/>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a16="http://schemas.microsoft.com/office/drawing/2014/main" id="{1F64CEDF-E211-49BD-AAAD-348AC3E9A7C7}"/>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a16="http://schemas.microsoft.com/office/drawing/2014/main" id="{EB5794F3-2E98-4B00-9B3A-D9FDBC266395}"/>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Oval 299">
              <a:extLst>
                <a:ext uri="{FF2B5EF4-FFF2-40B4-BE49-F238E27FC236}">
                  <a16:creationId xmlns:a16="http://schemas.microsoft.com/office/drawing/2014/main" id="{BE8E1D08-2749-4555-995B-1A8F993C38E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1" name="Oval 300">
              <a:extLst>
                <a:ext uri="{FF2B5EF4-FFF2-40B4-BE49-F238E27FC236}">
                  <a16:creationId xmlns:a16="http://schemas.microsoft.com/office/drawing/2014/main" id="{1FA1FEC6-BA6F-4D5A-89B5-03D64723FF4C}"/>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a16="http://schemas.microsoft.com/office/drawing/2014/main" id="{498C363D-FDA1-4D11-A3DA-0148B1DFDBCF}"/>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a16="http://schemas.microsoft.com/office/drawing/2014/main" id="{2A76B685-4BAE-4550-ACB1-9CD05A30D466}"/>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a16="http://schemas.microsoft.com/office/drawing/2014/main" id="{00D54C92-9EAB-4DA5-95C7-1AEA81CD598C}"/>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a16="http://schemas.microsoft.com/office/drawing/2014/main" id="{6C43D362-0D82-431F-BD04-22AEE6473A9E}"/>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a16="http://schemas.microsoft.com/office/drawing/2014/main" id="{17589F2A-1658-41F9-8D4D-400AFE4425E4}"/>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a16="http://schemas.microsoft.com/office/drawing/2014/main" id="{395EB7E4-7454-4466-8D58-CF33EDB2A239}"/>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a16="http://schemas.microsoft.com/office/drawing/2014/main" id="{700F2B98-9254-402D-9E46-695F9FC632DB}"/>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a16="http://schemas.microsoft.com/office/drawing/2014/main" id="{8C8BCFAA-0542-4EFC-9E5F-C6E303D3F169}"/>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a16="http://schemas.microsoft.com/office/drawing/2014/main" id="{6F992C04-8975-491A-AA3E-79D35F0981FD}"/>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a16="http://schemas.microsoft.com/office/drawing/2014/main" id="{25D52023-EEDE-4E08-98CE-09B18CFD884E}"/>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2" name="Oval 311">
              <a:extLst>
                <a:ext uri="{FF2B5EF4-FFF2-40B4-BE49-F238E27FC236}">
                  <a16:creationId xmlns:a16="http://schemas.microsoft.com/office/drawing/2014/main" id="{EC420DD7-03E1-4E11-AB68-AD3C6EE230CC}"/>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3" name="Oval 312">
              <a:extLst>
                <a:ext uri="{FF2B5EF4-FFF2-40B4-BE49-F238E27FC236}">
                  <a16:creationId xmlns:a16="http://schemas.microsoft.com/office/drawing/2014/main" id="{2FB32B8E-2E05-46EE-9F85-EDC41B4AB13A}"/>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a16="http://schemas.microsoft.com/office/drawing/2014/main" id="{59A690A9-3599-47DF-B828-B44795F19F52}"/>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a16="http://schemas.microsoft.com/office/drawing/2014/main" id="{6558B9E2-28B6-4ED1-B934-A0FE7F0A2E80}"/>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a16="http://schemas.microsoft.com/office/drawing/2014/main" id="{CCCD3717-7AB5-4A52-A549-736AE3A4C6D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a16="http://schemas.microsoft.com/office/drawing/2014/main" id="{72F3AFEA-94EE-4D2A-99E2-3A0FAB5959DC}"/>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a16="http://schemas.microsoft.com/office/drawing/2014/main" id="{F28D4986-868C-4C40-BA1A-43FC3D9A96B0}"/>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a16="http://schemas.microsoft.com/office/drawing/2014/main" id="{3B738AF6-9A52-49E8-9D37-A0CBD4ED8A65}"/>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a16="http://schemas.microsoft.com/office/drawing/2014/main" id="{C1899B9B-BAE3-419B-BA59-68C8CB0155E7}"/>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a16="http://schemas.microsoft.com/office/drawing/2014/main" id="{24C985DB-3A36-4C38-94F7-79C1B332DE8A}"/>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a16="http://schemas.microsoft.com/office/drawing/2014/main" id="{ECC87AE7-4C2A-44FB-A8A3-3CE4E0CD7D70}"/>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a16="http://schemas.microsoft.com/office/drawing/2014/main" id="{CBE1B54A-4A9F-4BAC-A14A-D74DE8BE5066}"/>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a16="http://schemas.microsoft.com/office/drawing/2014/main" id="{8ECCB599-CB4B-413F-867F-12FFAB046D31}"/>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a16="http://schemas.microsoft.com/office/drawing/2014/main" id="{5959D785-AB56-4A8C-884E-3740CFF59C71}"/>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a16="http://schemas.microsoft.com/office/drawing/2014/main" id="{901E991F-E5C3-49E0-9AF1-48AB3C337A7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a16="http://schemas.microsoft.com/office/drawing/2014/main" id="{974AE864-433A-4404-AB69-BBC7983D11D1}"/>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a16="http://schemas.microsoft.com/office/drawing/2014/main" id="{108E7D24-7B02-4B1F-B136-189B96D20653}"/>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a16="http://schemas.microsoft.com/office/drawing/2014/main" id="{B2D53190-C640-42FB-9071-F25599798158}"/>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a16="http://schemas.microsoft.com/office/drawing/2014/main" id="{5D5AC11A-2B5D-49F0-85D7-BE666B33E2BB}"/>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a16="http://schemas.microsoft.com/office/drawing/2014/main" id="{C8AB4A9B-F091-4E0B-A486-56AA4BFF5E97}"/>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a16="http://schemas.microsoft.com/office/drawing/2014/main" id="{AB30A656-4416-4758-8F06-2AD17008A9F4}"/>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a16="http://schemas.microsoft.com/office/drawing/2014/main" id="{41DC3904-238A-40B4-9237-571C683DD5A6}"/>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a16="http://schemas.microsoft.com/office/drawing/2014/main" id="{D080842B-28FB-42FB-BEF3-EC6064E1C0B5}"/>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a16="http://schemas.microsoft.com/office/drawing/2014/main" id="{153692B9-9076-43D2-8227-323965C92569}"/>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a16="http://schemas.microsoft.com/office/drawing/2014/main" id="{54209E90-88CA-4BB3-96AE-4FC207679F41}"/>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a16="http://schemas.microsoft.com/office/drawing/2014/main" id="{97C78444-BEFC-4422-BA55-6C1D7C968AAF}"/>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a16="http://schemas.microsoft.com/office/drawing/2014/main" id="{DAC85E00-AFCB-49B5-856E-2FF57AC7D782}"/>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a16="http://schemas.microsoft.com/office/drawing/2014/main" id="{FD718EC8-642A-4256-861D-D56F006E2DB1}"/>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a16="http://schemas.microsoft.com/office/drawing/2014/main" id="{4943296F-0683-44CD-9826-53088D85D3F0}"/>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a16="http://schemas.microsoft.com/office/drawing/2014/main" id="{2AB8B266-30BB-4776-803F-BC7C8C62DCE7}"/>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a16="http://schemas.microsoft.com/office/drawing/2014/main" id="{F2B7F067-C074-4027-8D6F-5584DE4F469A}"/>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a16="http://schemas.microsoft.com/office/drawing/2014/main" id="{BCE74A74-8FB0-464B-A6C7-961D469F8DC1}"/>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a16="http://schemas.microsoft.com/office/drawing/2014/main" id="{C5B824BF-7C00-4125-976D-0651CFE8B0EE}"/>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a16="http://schemas.microsoft.com/office/drawing/2014/main" id="{378834A3-FE07-44EB-BE0B-98D93F1ACAF1}"/>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a16="http://schemas.microsoft.com/office/drawing/2014/main" id="{418EBE18-0658-49CF-A050-025481F4AEF6}"/>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a16="http://schemas.microsoft.com/office/drawing/2014/main" id="{5DFF1007-D870-4D69-B112-42A97E4CB8EC}"/>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a16="http://schemas.microsoft.com/office/drawing/2014/main" id="{2EF979C9-9F7E-4BE0-AB20-8E8A3039A94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a16="http://schemas.microsoft.com/office/drawing/2014/main" id="{3E29011A-ABC8-4273-99D2-B8AD0B891238}"/>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a16="http://schemas.microsoft.com/office/drawing/2014/main" id="{5C618181-DD37-4CAF-BD94-463D1ED19693}"/>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a16="http://schemas.microsoft.com/office/drawing/2014/main" id="{FD606C4E-E08A-48B4-A082-E47E0AAADD25}"/>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a16="http://schemas.microsoft.com/office/drawing/2014/main" id="{C84CC3C6-FB43-4F79-A00F-239279BEB24F}"/>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a16="http://schemas.microsoft.com/office/drawing/2014/main" id="{D72A1F37-AD2F-41F8-B668-E08DC81FDE8F}"/>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a16="http://schemas.microsoft.com/office/drawing/2014/main" id="{8909500A-578D-4071-B203-E2FF5D82C3D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a16="http://schemas.microsoft.com/office/drawing/2014/main" id="{DBABA28A-4518-41B6-A23C-C193CE81A596}"/>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a16="http://schemas.microsoft.com/office/drawing/2014/main" id="{6A32943A-D4B9-4E42-AE66-12EC980BDB6D}"/>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a16="http://schemas.microsoft.com/office/drawing/2014/main" id="{6099E4E4-19D6-4FFF-A6C7-DF478467D942}"/>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a16="http://schemas.microsoft.com/office/drawing/2014/main" id="{A03D84F7-7E56-4F6A-AABC-EB62C1F2E3DF}"/>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a16="http://schemas.microsoft.com/office/drawing/2014/main" id="{A5A62327-1A2B-4129-B743-00DEDF2523FB}"/>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a16="http://schemas.microsoft.com/office/drawing/2014/main" id="{5BE47995-2FA8-41EF-953D-9E1740BAC19F}"/>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a16="http://schemas.microsoft.com/office/drawing/2014/main" id="{9FF3C24F-B20F-4A75-8029-ED49E935C7F1}"/>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a16="http://schemas.microsoft.com/office/drawing/2014/main" id="{4F465A89-B204-4F2B-8B82-9DF95E570331}"/>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a16="http://schemas.microsoft.com/office/drawing/2014/main" id="{10DA4821-9B08-464F-95AB-42421A32FF33}"/>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a16="http://schemas.microsoft.com/office/drawing/2014/main" id="{E36A43BA-D375-4BD2-9F39-325AB8BF6625}"/>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a16="http://schemas.microsoft.com/office/drawing/2014/main" id="{C6EDAF8C-BCDC-4007-9A46-1AEB177A879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a16="http://schemas.microsoft.com/office/drawing/2014/main" id="{E12A3704-79D7-4E0D-AC3C-207557786465}"/>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a16="http://schemas.microsoft.com/office/drawing/2014/main" id="{D7AF4E50-71C9-475B-8568-9C025A36DF21}"/>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a16="http://schemas.microsoft.com/office/drawing/2014/main" id="{D61DBFA4-28C2-4172-98BE-FF50DB547A2D}"/>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a16="http://schemas.microsoft.com/office/drawing/2014/main" id="{53A2D64F-0A6F-44BF-AEF1-DA8B68EBA71F}"/>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a16="http://schemas.microsoft.com/office/drawing/2014/main" id="{A0AFAE5B-926F-45F9-B1C7-3826128A5B4E}"/>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a16="http://schemas.microsoft.com/office/drawing/2014/main" id="{96493444-CF67-49DF-BA13-3672F53901D8}"/>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a16="http://schemas.microsoft.com/office/drawing/2014/main" id="{ABB6AB7E-2BAA-4FF6-BC10-1FF56A4031DC}"/>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a16="http://schemas.microsoft.com/office/drawing/2014/main" id="{50F23429-D574-46D8-B823-8B8D304DC566}"/>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a16="http://schemas.microsoft.com/office/drawing/2014/main" id="{E1E35B13-0760-4722-8AFE-C2F98C42B676}"/>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a16="http://schemas.microsoft.com/office/drawing/2014/main" id="{0FD5195D-3F94-4E66-9198-16C5E1CB522D}"/>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a16="http://schemas.microsoft.com/office/drawing/2014/main" id="{D6153574-DCBF-4C1E-96F5-EF59418C6292}"/>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a16="http://schemas.microsoft.com/office/drawing/2014/main" id="{246CE9CD-D2CD-4BCA-ABF5-349405F40B14}"/>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a16="http://schemas.microsoft.com/office/drawing/2014/main" id="{D1E10E4E-116A-499F-8B80-DD0D04996A8E}"/>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a16="http://schemas.microsoft.com/office/drawing/2014/main" id="{EC221C07-76A9-4921-B52D-2EE69B837B19}"/>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a16="http://schemas.microsoft.com/office/drawing/2014/main" id="{B807EE3B-E703-4AD2-9E2B-AF134FBDED7A}"/>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a16="http://schemas.microsoft.com/office/drawing/2014/main" id="{679D8A16-7947-47E7-B82C-686DAED67234}"/>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a16="http://schemas.microsoft.com/office/drawing/2014/main" id="{0AC9CB91-08F0-4E5C-A492-144063872693}"/>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a16="http://schemas.microsoft.com/office/drawing/2014/main" id="{7DE1491D-9F3A-4882-8B64-74EC9B4F367C}"/>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a16="http://schemas.microsoft.com/office/drawing/2014/main" id="{27443F79-9B72-495C-ACE9-4AAE0E5E94D3}"/>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a16="http://schemas.microsoft.com/office/drawing/2014/main" id="{A6FED8AB-F102-41C3-A95A-0097CB267C5E}"/>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a16="http://schemas.microsoft.com/office/drawing/2014/main" id="{D3A747DF-41E9-44C2-BFE7-0B1D1FBD870C}"/>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a16="http://schemas.microsoft.com/office/drawing/2014/main" id="{579E20CB-5D5F-44A5-8AB7-6DEDE4471C04}"/>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a16="http://schemas.microsoft.com/office/drawing/2014/main" id="{A10AC7A8-5EFC-4E48-8829-235A6AFD965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a16="http://schemas.microsoft.com/office/drawing/2014/main" id="{0089E05E-D829-4FF9-A5FB-31DA1D609FCB}"/>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a16="http://schemas.microsoft.com/office/drawing/2014/main" id="{31C10C76-9203-4F7A-B9AA-9C165F41C817}"/>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a16="http://schemas.microsoft.com/office/drawing/2014/main" id="{D004386F-AED8-46B2-B8ED-9C0F81847921}"/>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a16="http://schemas.microsoft.com/office/drawing/2014/main" id="{B3517CCB-C680-466B-9A34-3C299615EF37}"/>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a16="http://schemas.microsoft.com/office/drawing/2014/main" id="{6D48013A-67FC-406B-AFEF-22B18DF3D945}"/>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a16="http://schemas.microsoft.com/office/drawing/2014/main" id="{3050709B-3FFC-4D36-A533-5574E621CBBE}"/>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a16="http://schemas.microsoft.com/office/drawing/2014/main" id="{FF70EEDE-8BFD-43E6-B84C-33FF3C3E8EB2}"/>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a16="http://schemas.microsoft.com/office/drawing/2014/main" id="{191AD4F1-548B-4E80-828E-57DCAC422B22}"/>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a16="http://schemas.microsoft.com/office/drawing/2014/main" id="{4BC386E8-53A7-4F73-A3D5-2E701C5629EB}"/>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a16="http://schemas.microsoft.com/office/drawing/2014/main" id="{4724BBF6-8B75-4843-BD66-8C1C78A3E598}"/>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a16="http://schemas.microsoft.com/office/drawing/2014/main" id="{65B87422-0FC1-4967-A3F6-002DA88E56CE}"/>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a16="http://schemas.microsoft.com/office/drawing/2014/main" id="{7BB83C0C-8500-4044-AF34-764250AEDB92}"/>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a16="http://schemas.microsoft.com/office/drawing/2014/main" id="{249D161F-C9D2-4E4E-861C-D9D0FADF7009}"/>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a16="http://schemas.microsoft.com/office/drawing/2014/main" id="{9617F5C9-58E4-4037-A08A-D4637A3DCCC3}"/>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403" name="TextBox 134">
            <a:extLst>
              <a:ext uri="{FF2B5EF4-FFF2-40B4-BE49-F238E27FC236}">
                <a16:creationId xmlns:a16="http://schemas.microsoft.com/office/drawing/2014/main" id="{2E5AA73A-AC34-40C9-A612-CE0DBB9DB8CA}"/>
              </a:ext>
            </a:extLst>
          </p:cNvPr>
          <p:cNvSpPr txBox="1">
            <a:spLocks noChangeArrowheads="1"/>
          </p:cNvSpPr>
          <p:nvPr/>
        </p:nvSpPr>
        <p:spPr bwMode="auto">
          <a:xfrm>
            <a:off x="143669" y="4933044"/>
            <a:ext cx="3543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mk-MK" sz="1400" b="1" dirty="0">
                <a:latin typeface="Verdana" charset="0"/>
                <a:cs typeface="Verdana" charset="0"/>
              </a:rPr>
              <a:t>Конвенцијата од Будимпешта ја ратификувале/пристапиле</a:t>
            </a:r>
            <a:r>
              <a:rPr lang="en-GB" sz="1400" b="1" dirty="0">
                <a:latin typeface="Verdana" charset="0"/>
                <a:cs typeface="Verdana" charset="0"/>
              </a:rPr>
              <a:t>: </a:t>
            </a:r>
            <a:r>
              <a:rPr lang="en-GB" sz="2800" b="1" dirty="0">
                <a:solidFill>
                  <a:srgbClr val="FF0000"/>
                </a:solidFill>
                <a:latin typeface="Verdana" charset="0"/>
                <a:cs typeface="Verdana" charset="0"/>
              </a:rPr>
              <a:t>65</a:t>
            </a:r>
          </a:p>
        </p:txBody>
      </p:sp>
      <p:sp>
        <p:nvSpPr>
          <p:cNvPr id="404" name="TextBox 135">
            <a:extLst>
              <a:ext uri="{FF2B5EF4-FFF2-40B4-BE49-F238E27FC236}">
                <a16:creationId xmlns:a16="http://schemas.microsoft.com/office/drawing/2014/main" id="{ACA3C856-3FDF-4EAB-A18B-80766F4ED767}"/>
              </a:ext>
            </a:extLst>
          </p:cNvPr>
          <p:cNvSpPr txBox="1">
            <a:spLocks noChangeArrowheads="1"/>
          </p:cNvSpPr>
          <p:nvPr/>
        </p:nvSpPr>
        <p:spPr bwMode="auto">
          <a:xfrm>
            <a:off x="143669" y="5912319"/>
            <a:ext cx="275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mk-MK" sz="1400" b="1" dirty="0">
                <a:latin typeface="Verdana" charset="0"/>
                <a:cs typeface="Verdana" charset="0"/>
              </a:rPr>
              <a:t>Потпишале</a:t>
            </a:r>
            <a:r>
              <a:rPr lang="en-GB" sz="1400" b="1" dirty="0">
                <a:latin typeface="Verdana" charset="0"/>
                <a:cs typeface="Verdana" charset="0"/>
              </a:rPr>
              <a:t>: 3</a:t>
            </a:r>
          </a:p>
        </p:txBody>
      </p:sp>
      <p:sp>
        <p:nvSpPr>
          <p:cNvPr id="405" name="TextBox 136">
            <a:extLst>
              <a:ext uri="{FF2B5EF4-FFF2-40B4-BE49-F238E27FC236}">
                <a16:creationId xmlns:a16="http://schemas.microsoft.com/office/drawing/2014/main" id="{A8808567-EB31-4853-B41D-F107788F9B34}"/>
              </a:ext>
            </a:extLst>
          </p:cNvPr>
          <p:cNvSpPr txBox="1">
            <a:spLocks noChangeArrowheads="1"/>
          </p:cNvSpPr>
          <p:nvPr/>
        </p:nvSpPr>
        <p:spPr bwMode="auto">
          <a:xfrm>
            <a:off x="143669" y="6213938"/>
            <a:ext cx="29888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mk-MK" sz="1400" b="1" dirty="0">
                <a:latin typeface="Verdana" charset="0"/>
                <a:cs typeface="Verdana" charset="0"/>
              </a:rPr>
              <a:t>Поканети да пристапат</a:t>
            </a:r>
            <a:r>
              <a:rPr lang="en-GB" sz="1400" b="1" dirty="0">
                <a:latin typeface="Verdana" charset="0"/>
                <a:cs typeface="Verdana" charset="0"/>
              </a:rPr>
              <a:t>:  9</a:t>
            </a:r>
          </a:p>
        </p:txBody>
      </p:sp>
      <p:sp>
        <p:nvSpPr>
          <p:cNvPr id="406" name="TextBox 137">
            <a:extLst>
              <a:ext uri="{FF2B5EF4-FFF2-40B4-BE49-F238E27FC236}">
                <a16:creationId xmlns:a16="http://schemas.microsoft.com/office/drawing/2014/main" id="{B38F34A9-9CD3-4DF5-B0F9-6BD415C585D2}"/>
              </a:ext>
            </a:extLst>
          </p:cNvPr>
          <p:cNvSpPr txBox="1">
            <a:spLocks noChangeArrowheads="1"/>
          </p:cNvSpPr>
          <p:nvPr/>
        </p:nvSpPr>
        <p:spPr bwMode="auto">
          <a:xfrm>
            <a:off x="3759994" y="5206546"/>
            <a:ext cx="4981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mk-MK" sz="1400" b="1" dirty="0">
                <a:latin typeface="Verdana" charset="0"/>
                <a:cs typeface="Verdana" charset="0"/>
              </a:rPr>
              <a:t>Други земји со закони/нацрт-закони во голема мера во согласност со Конвенцијата од Будимпешта </a:t>
            </a:r>
            <a:r>
              <a:rPr lang="en-GB" sz="1400" b="1" dirty="0">
                <a:latin typeface="Verdana" charset="0"/>
                <a:cs typeface="Verdana" charset="0"/>
              </a:rPr>
              <a:t>= 20</a:t>
            </a:r>
          </a:p>
        </p:txBody>
      </p:sp>
      <p:sp>
        <p:nvSpPr>
          <p:cNvPr id="407" name="Oval 406">
            <a:extLst>
              <a:ext uri="{FF2B5EF4-FFF2-40B4-BE49-F238E27FC236}">
                <a16:creationId xmlns:a16="http://schemas.microsoft.com/office/drawing/2014/main" id="{E6228F80-1499-4074-A9FB-ED59F091663E}"/>
              </a:ext>
            </a:extLst>
          </p:cNvPr>
          <p:cNvSpPr/>
          <p:nvPr/>
        </p:nvSpPr>
        <p:spPr>
          <a:xfrm>
            <a:off x="3292685"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a16="http://schemas.microsoft.com/office/drawing/2014/main" id="{56CAD098-44FA-4DAC-ADC9-239C13FD0907}"/>
              </a:ext>
            </a:extLst>
          </p:cNvPr>
          <p:cNvSpPr/>
          <p:nvPr/>
        </p:nvSpPr>
        <p:spPr>
          <a:xfrm>
            <a:off x="3292685"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a16="http://schemas.microsoft.com/office/drawing/2014/main" id="{37896D79-0902-4D38-94DF-4C554EDC7B04}"/>
              </a:ext>
            </a:extLst>
          </p:cNvPr>
          <p:cNvSpPr/>
          <p:nvPr/>
        </p:nvSpPr>
        <p:spPr>
          <a:xfrm>
            <a:off x="3292685"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a16="http://schemas.microsoft.com/office/drawing/2014/main" id="{3886BC1B-5305-4224-9603-49255AB944F5}"/>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TextBox 142">
            <a:extLst>
              <a:ext uri="{FF2B5EF4-FFF2-40B4-BE49-F238E27FC236}">
                <a16:creationId xmlns:a16="http://schemas.microsoft.com/office/drawing/2014/main" id="{3C21835E-06FB-4565-A6C5-C37241B38012}"/>
              </a:ext>
            </a:extLst>
          </p:cNvPr>
          <p:cNvSpPr txBox="1">
            <a:spLocks noChangeArrowheads="1"/>
          </p:cNvSpPr>
          <p:nvPr/>
        </p:nvSpPr>
        <p:spPr bwMode="auto">
          <a:xfrm>
            <a:off x="3796506" y="5801859"/>
            <a:ext cx="4981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mk-MK" sz="1400" b="1" dirty="0">
                <a:latin typeface="Verdana" charset="0"/>
                <a:cs typeface="Verdana" charset="0"/>
              </a:rPr>
              <a:t>Понатамошни земји кои се повикуваат на Конвенцијата од Будимпешта за законодавство </a:t>
            </a:r>
            <a:r>
              <a:rPr lang="en-GB" sz="1400" b="1" dirty="0">
                <a:latin typeface="Verdana" charset="0"/>
                <a:cs typeface="Verdana" charset="0"/>
              </a:rPr>
              <a:t>= 50+</a:t>
            </a:r>
          </a:p>
        </p:txBody>
      </p:sp>
      <p:sp>
        <p:nvSpPr>
          <p:cNvPr id="412" name="Oval 411">
            <a:extLst>
              <a:ext uri="{FF2B5EF4-FFF2-40B4-BE49-F238E27FC236}">
                <a16:creationId xmlns:a16="http://schemas.microsoft.com/office/drawing/2014/main" id="{02CC6723-D6F6-4BBA-BE43-0F7D1345F030}"/>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a16="http://schemas.microsoft.com/office/drawing/2014/main" id="{397467F4-1061-4C5F-9F3B-EAA042330D28}"/>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a16="http://schemas.microsoft.com/office/drawing/2014/main" id="{B75B7AC2-9E91-4DDF-A12C-49E4B74BB4E7}"/>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a16="http://schemas.microsoft.com/office/drawing/2014/main" id="{BA46FF39-9A88-402C-B6C9-61304B8DFDBA}"/>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a16="http://schemas.microsoft.com/office/drawing/2014/main" id="{86A8DD70-4295-4B72-A216-3724DB3FC66D}"/>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a16="http://schemas.microsoft.com/office/drawing/2014/main" id="{21DBB2C2-4356-4F43-BE1E-2D541DC4B822}"/>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a16="http://schemas.microsoft.com/office/drawing/2014/main" id="{34221BB5-FC16-4621-AA74-F7FC8BD52EE4}"/>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a16="http://schemas.microsoft.com/office/drawing/2014/main" id="{208DD957-1890-4451-9361-FF9E49F85ADA}"/>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a16="http://schemas.microsoft.com/office/drawing/2014/main" id="{CB13EFBA-94DA-4855-BD33-936E7F4DC15D}"/>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a16="http://schemas.microsoft.com/office/drawing/2014/main" id="{A52044E6-E7DB-4141-9E62-1E409FC076AC}"/>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a16="http://schemas.microsoft.com/office/drawing/2014/main" id="{1B02A170-5D1F-4BA4-8416-B919DDCB376B}"/>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TextBox 282">
            <a:extLst>
              <a:ext uri="{FF2B5EF4-FFF2-40B4-BE49-F238E27FC236}">
                <a16:creationId xmlns:a16="http://schemas.microsoft.com/office/drawing/2014/main" id="{FC0339A4-032B-4EEE-A5CB-F60FFC2D33FF}"/>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val="214419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Материјално право</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Конвенцијата од Будимпешта</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436992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21544" y="1104056"/>
            <a:ext cx="2843907" cy="5509200"/>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mk-MK" sz="1600" b="1" dirty="0">
                <a:latin typeface="Verdana"/>
                <a:cs typeface="Verdana"/>
              </a:rPr>
              <a:t>Криминализирање на спроведувањето</a:t>
            </a:r>
            <a:endParaRPr lang="en-GB" sz="1600" b="1"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Илегален пристап</a:t>
            </a:r>
          </a:p>
          <a:p>
            <a:pPr marL="342900" indent="-342900" fontAlgn="auto">
              <a:spcBef>
                <a:spcPts val="0"/>
              </a:spcBef>
              <a:spcAft>
                <a:spcPts val="0"/>
              </a:spcAft>
              <a:buFont typeface="Wingdings" pitchFamily="2" charset="2"/>
              <a:buChar char="§"/>
              <a:defRPr/>
            </a:pPr>
            <a:r>
              <a:rPr lang="mk-MK" sz="1600" dirty="0">
                <a:latin typeface="Verdana"/>
                <a:cs typeface="Verdana"/>
              </a:rPr>
              <a:t>илегално следење</a:t>
            </a:r>
          </a:p>
          <a:p>
            <a:pPr marL="342900" indent="-342900" fontAlgn="auto">
              <a:spcBef>
                <a:spcPts val="0"/>
              </a:spcBef>
              <a:spcAft>
                <a:spcPts val="0"/>
              </a:spcAft>
              <a:buFont typeface="Wingdings" pitchFamily="2" charset="2"/>
              <a:buChar char="§"/>
              <a:defRPr/>
            </a:pPr>
            <a:r>
              <a:rPr lang="mk-MK" sz="1600" dirty="0">
                <a:latin typeface="Verdana"/>
                <a:cs typeface="Verdana"/>
              </a:rPr>
              <a:t>Манипулација со податоци</a:t>
            </a:r>
          </a:p>
          <a:p>
            <a:pPr marL="342900" indent="-342900" fontAlgn="auto">
              <a:spcBef>
                <a:spcPts val="0"/>
              </a:spcBef>
              <a:spcAft>
                <a:spcPts val="0"/>
              </a:spcAft>
              <a:buFont typeface="Wingdings" pitchFamily="2" charset="2"/>
              <a:buChar char="§"/>
              <a:defRPr/>
            </a:pPr>
            <a:r>
              <a:rPr lang="ru-RU" sz="1600" dirty="0">
                <a:latin typeface="Verdana"/>
                <a:cs typeface="Verdana"/>
              </a:rPr>
              <a:t>Попречување на работата на системи</a:t>
            </a:r>
            <a:endParaRPr lang="mk-MK" sz="1600"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Злоупотреба на уреди</a:t>
            </a:r>
          </a:p>
          <a:p>
            <a:pPr marL="342900" indent="-342900" fontAlgn="auto">
              <a:spcBef>
                <a:spcPts val="0"/>
              </a:spcBef>
              <a:spcAft>
                <a:spcPts val="0"/>
              </a:spcAft>
              <a:buFont typeface="Wingdings" pitchFamily="2" charset="2"/>
              <a:buChar char="§"/>
              <a:defRPr/>
            </a:pPr>
            <a:r>
              <a:rPr lang="mk-MK" sz="1600" dirty="0">
                <a:latin typeface="Verdana"/>
                <a:cs typeface="Verdana"/>
              </a:rPr>
              <a:t>Измама и фалсификување</a:t>
            </a:r>
          </a:p>
          <a:p>
            <a:pPr marL="342900" indent="-342900" fontAlgn="auto">
              <a:spcBef>
                <a:spcPts val="0"/>
              </a:spcBef>
              <a:spcAft>
                <a:spcPts val="0"/>
              </a:spcAft>
              <a:buFont typeface="Wingdings" pitchFamily="2" charset="2"/>
              <a:buChar char="§"/>
              <a:defRPr/>
            </a:pPr>
            <a:r>
              <a:rPr lang="mk-MK" sz="1600" dirty="0">
                <a:latin typeface="Verdana"/>
                <a:cs typeface="Verdana"/>
              </a:rPr>
              <a:t>Детска порнографија</a:t>
            </a:r>
          </a:p>
          <a:p>
            <a:pPr marL="342900" indent="-342900" fontAlgn="auto">
              <a:spcBef>
                <a:spcPts val="0"/>
              </a:spcBef>
              <a:spcAft>
                <a:spcPts val="0"/>
              </a:spcAft>
              <a:buFont typeface="Wingdings" pitchFamily="2" charset="2"/>
              <a:buChar char="§"/>
              <a:defRPr/>
            </a:pPr>
            <a:r>
              <a:rPr lang="mk-MK" sz="1600" dirty="0">
                <a:latin typeface="Verdana"/>
                <a:cs typeface="Verdana"/>
              </a:rPr>
              <a:t>Прекршување на права на интелектуална сопственост</a:t>
            </a:r>
          </a:p>
          <a:p>
            <a:pPr marL="342900" indent="-342900" fontAlgn="auto">
              <a:spcBef>
                <a:spcPts val="0"/>
              </a:spcBef>
              <a:spcAft>
                <a:spcPts val="0"/>
              </a:spcAft>
              <a:buFont typeface="Wingdings" pitchFamily="2" charset="2"/>
              <a:buChar char="§"/>
              <a:defRPr/>
            </a:pPr>
            <a:r>
              <a:rPr lang="mk-MK" sz="1600" dirty="0">
                <a:latin typeface="Verdana"/>
                <a:cs typeface="Verdana"/>
              </a:rPr>
              <a:t>Обид, помагање во извршување кривично дело</a:t>
            </a:r>
          </a:p>
          <a:p>
            <a:pPr marL="342900" indent="-342900" fontAlgn="auto">
              <a:spcBef>
                <a:spcPts val="0"/>
              </a:spcBef>
              <a:spcAft>
                <a:spcPts val="0"/>
              </a:spcAft>
              <a:buFont typeface="Wingdings" pitchFamily="2" charset="2"/>
              <a:buChar char="§"/>
              <a:defRPr/>
            </a:pPr>
            <a:r>
              <a:rPr lang="mk-MK" sz="1600" dirty="0">
                <a:latin typeface="Verdana"/>
                <a:cs typeface="Verdana"/>
              </a:rPr>
              <a:t>Корпоративна одговорност</a:t>
            </a:r>
            <a:endParaRPr lang="en-US" sz="1600" dirty="0">
              <a:latin typeface="Verdana"/>
              <a:cs typeface="Verdana"/>
            </a:endParaRPr>
          </a:p>
        </p:txBody>
      </p:sp>
      <p:sp>
        <p:nvSpPr>
          <p:cNvPr id="21" name="Textfeld 4"/>
          <p:cNvSpPr txBox="1"/>
          <p:nvPr/>
        </p:nvSpPr>
        <p:spPr>
          <a:xfrm>
            <a:off x="6394447" y="988127"/>
            <a:ext cx="2570163" cy="5078313"/>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mk-MK" b="1" dirty="0">
                <a:latin typeface="Verdana"/>
                <a:cs typeface="Verdana"/>
              </a:rPr>
              <a:t>Меѓународна соработка</a:t>
            </a:r>
            <a:endParaRPr lang="en-GB" b="1" dirty="0">
              <a:latin typeface="Verdana"/>
              <a:cs typeface="Verdana"/>
            </a:endParaRPr>
          </a:p>
          <a:p>
            <a:pPr marL="361950" indent="-361950" fontAlgn="auto">
              <a:spcBef>
                <a:spcPts val="0"/>
              </a:spcBef>
              <a:spcAft>
                <a:spcPts val="0"/>
              </a:spcAft>
              <a:buFont typeface="Wingdings" pitchFamily="2" charset="2"/>
              <a:buChar char="§"/>
              <a:defRPr/>
            </a:pPr>
            <a:r>
              <a:rPr lang="mk-MK" dirty="0">
                <a:latin typeface="Verdana"/>
                <a:cs typeface="Verdana"/>
              </a:rPr>
              <a:t>Екстрадиција</a:t>
            </a:r>
          </a:p>
          <a:p>
            <a:pPr marL="361950" indent="-361950" fontAlgn="auto">
              <a:spcBef>
                <a:spcPts val="0"/>
              </a:spcBef>
              <a:spcAft>
                <a:spcPts val="0"/>
              </a:spcAft>
              <a:buFont typeface="Wingdings" pitchFamily="2" charset="2"/>
              <a:buChar char="§"/>
              <a:defRPr/>
            </a:pPr>
            <a:r>
              <a:rPr lang="mk-MK" dirty="0">
                <a:latin typeface="Verdana"/>
                <a:cs typeface="Verdana"/>
              </a:rPr>
              <a:t>Заемна правна помош</a:t>
            </a:r>
          </a:p>
          <a:p>
            <a:pPr marL="361950" indent="-361950" fontAlgn="auto">
              <a:spcBef>
                <a:spcPts val="0"/>
              </a:spcBef>
              <a:spcAft>
                <a:spcPts val="0"/>
              </a:spcAft>
              <a:buFont typeface="Wingdings" pitchFamily="2" charset="2"/>
              <a:buChar char="§"/>
              <a:defRPr/>
            </a:pPr>
            <a:r>
              <a:rPr lang="mk-MK"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dirty="0">
                <a:latin typeface="Verdana"/>
                <a:cs typeface="Verdana"/>
              </a:rPr>
              <a:t>Експедитивно зачувување на ПП</a:t>
            </a:r>
          </a:p>
          <a:p>
            <a:pPr marL="361950" indent="-361950" fontAlgn="auto">
              <a:spcBef>
                <a:spcPts val="0"/>
              </a:spcBef>
              <a:spcAft>
                <a:spcPts val="0"/>
              </a:spcAft>
              <a:buFont typeface="Wingdings" pitchFamily="2" charset="2"/>
              <a:buChar char="§"/>
              <a:defRPr/>
            </a:pPr>
            <a:r>
              <a:rPr lang="mk-MK" dirty="0">
                <a:latin typeface="Verdana"/>
                <a:cs typeface="Verdana"/>
              </a:rPr>
              <a:t>ЗПП за пристап</a:t>
            </a:r>
          </a:p>
          <a:p>
            <a:pPr marL="361950" indent="-361950" fontAlgn="auto">
              <a:spcBef>
                <a:spcPts val="0"/>
              </a:spcBef>
              <a:spcAft>
                <a:spcPts val="0"/>
              </a:spcAft>
              <a:buFont typeface="Wingdings" pitchFamily="2" charset="2"/>
              <a:buChar char="§"/>
              <a:defRPr/>
            </a:pPr>
            <a:r>
              <a:rPr lang="mk-MK" dirty="0">
                <a:latin typeface="Verdana"/>
                <a:cs typeface="Verdana"/>
              </a:rPr>
              <a:t>Прекуграничен пристап</a:t>
            </a:r>
          </a:p>
          <a:p>
            <a:pPr marL="361950" indent="-361950" fontAlgn="auto">
              <a:spcBef>
                <a:spcPts val="0"/>
              </a:spcBef>
              <a:spcAft>
                <a:spcPts val="0"/>
              </a:spcAft>
              <a:buFont typeface="Wingdings" pitchFamily="2" charset="2"/>
              <a:buChar char="§"/>
              <a:defRPr/>
            </a:pPr>
            <a:r>
              <a:rPr lang="mk-MK" dirty="0">
                <a:latin typeface="Verdana"/>
                <a:cs typeface="Verdana"/>
              </a:rPr>
              <a:t>ЗПП за ПП во реално време</a:t>
            </a:r>
          </a:p>
          <a:p>
            <a:pPr marL="361950" indent="-361950" fontAlgn="auto">
              <a:spcBef>
                <a:spcPts val="0"/>
              </a:spcBef>
              <a:spcAft>
                <a:spcPts val="0"/>
              </a:spcAft>
              <a:buFont typeface="Wingdings" pitchFamily="2" charset="2"/>
              <a:buChar char="§"/>
              <a:defRPr/>
            </a:pPr>
            <a:r>
              <a:rPr lang="mk-MK" dirty="0">
                <a:latin typeface="Verdana"/>
                <a:cs typeface="Verdana"/>
              </a:rPr>
              <a:t>ЗПП за следење</a:t>
            </a:r>
          </a:p>
          <a:p>
            <a:pPr marL="361950" indent="-361950" fontAlgn="auto">
              <a:spcBef>
                <a:spcPts val="0"/>
              </a:spcBef>
              <a:spcAft>
                <a:spcPts val="0"/>
              </a:spcAft>
              <a:buFont typeface="Wingdings" pitchFamily="2" charset="2"/>
              <a:buChar char="§"/>
              <a:defRPr/>
            </a:pPr>
            <a:r>
              <a:rPr lang="mk-MK" dirty="0">
                <a:latin typeface="Verdana"/>
                <a:cs typeface="Verdana"/>
              </a:rPr>
              <a:t>24/7 контакт точки</a:t>
            </a:r>
            <a:endParaRPr lang="en-GB" dirty="0">
              <a:latin typeface="Verdana"/>
              <a:cs typeface="Verdana"/>
            </a:endParaRPr>
          </a:p>
        </p:txBody>
      </p:sp>
      <p:sp>
        <p:nvSpPr>
          <p:cNvPr id="20489" name="Textfeld 16"/>
          <p:cNvSpPr txBox="1">
            <a:spLocks noChangeArrowheads="1"/>
          </p:cNvSpPr>
          <p:nvPr/>
        </p:nvSpPr>
        <p:spPr bwMode="auto">
          <a:xfrm>
            <a:off x="2894013" y="1433513"/>
            <a:ext cx="642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000" b="1" dirty="0">
                <a:latin typeface="Verdana" charset="0"/>
                <a:cs typeface="Verdana" charset="0"/>
              </a:rPr>
              <a:t>+</a:t>
            </a:r>
          </a:p>
        </p:txBody>
      </p:sp>
      <p:sp>
        <p:nvSpPr>
          <p:cNvPr id="20490" name="Textfeld 17"/>
          <p:cNvSpPr txBox="1">
            <a:spLocks noChangeArrowheads="1"/>
          </p:cNvSpPr>
          <p:nvPr/>
        </p:nvSpPr>
        <p:spPr bwMode="auto">
          <a:xfrm>
            <a:off x="5822950" y="1433513"/>
            <a:ext cx="642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000" b="1">
                <a:latin typeface="Verdana" charset="0"/>
                <a:cs typeface="Verdana" charset="0"/>
              </a:rPr>
              <a:t>+</a:t>
            </a:r>
          </a:p>
        </p:txBody>
      </p:sp>
      <p:cxnSp>
        <p:nvCxnSpPr>
          <p:cNvPr id="25" name="Form 20"/>
          <p:cNvCxnSpPr>
            <a:cxnSpLocks/>
            <a:stCxn id="19" idx="2"/>
          </p:cNvCxnSpPr>
          <p:nvPr/>
        </p:nvCxnSpPr>
        <p:spPr>
          <a:xfrm rot="5400000" flipH="1" flipV="1">
            <a:off x="3500376" y="3719182"/>
            <a:ext cx="937196" cy="4850952"/>
          </a:xfrm>
          <a:prstGeom prst="bentConnector4">
            <a:avLst>
              <a:gd name="adj1" fmla="val -24392"/>
              <a:gd name="adj2" fmla="val 64656"/>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80131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mk-MK" b="1" dirty="0">
                <a:latin typeface="Verdana"/>
                <a:cs typeface="Verdana"/>
              </a:rPr>
              <a:t>Процесни алатки</a:t>
            </a:r>
            <a:endParaRPr lang="en-GB" b="1" dirty="0">
              <a:latin typeface="Verdana"/>
              <a:cs typeface="Verdana"/>
            </a:endParaRPr>
          </a:p>
          <a:p>
            <a:pPr marL="361950" indent="-361950" fontAlgn="auto">
              <a:spcBef>
                <a:spcPts val="0"/>
              </a:spcBef>
              <a:spcAft>
                <a:spcPts val="0"/>
              </a:spcAft>
              <a:buFont typeface="Wingdings" pitchFamily="2" charset="2"/>
              <a:buChar char="§"/>
              <a:defRPr/>
            </a:pPr>
            <a:r>
              <a:rPr lang="mk-MK"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dirty="0">
                <a:latin typeface="Verdana"/>
                <a:cs typeface="Verdana"/>
              </a:rPr>
              <a:t>Откривање на податочен сообраќај:</a:t>
            </a:r>
          </a:p>
          <a:p>
            <a:pPr marL="361950" indent="-361950" fontAlgn="auto">
              <a:spcBef>
                <a:spcPts val="0"/>
              </a:spcBef>
              <a:spcAft>
                <a:spcPts val="0"/>
              </a:spcAft>
              <a:buFont typeface="Wingdings" pitchFamily="2" charset="2"/>
              <a:buChar char="§"/>
              <a:defRPr/>
            </a:pPr>
            <a:r>
              <a:rPr lang="mk-MK" dirty="0">
                <a:latin typeface="Verdana"/>
                <a:cs typeface="Verdana"/>
              </a:rPr>
              <a:t>Претрес и заплена</a:t>
            </a:r>
          </a:p>
          <a:p>
            <a:pPr marL="361950" indent="-361950" fontAlgn="auto">
              <a:spcBef>
                <a:spcPts val="0"/>
              </a:spcBef>
              <a:spcAft>
                <a:spcPts val="0"/>
              </a:spcAft>
              <a:buFont typeface="Wingdings" pitchFamily="2" charset="2"/>
              <a:buChar char="§"/>
              <a:defRPr/>
            </a:pPr>
            <a:r>
              <a:rPr lang="mk-MK" dirty="0">
                <a:latin typeface="Verdana"/>
                <a:cs typeface="Verdana"/>
              </a:rPr>
              <a:t>Налог за генерирање информации</a:t>
            </a:r>
          </a:p>
          <a:p>
            <a:pPr marL="361950" indent="-361950" fontAlgn="auto">
              <a:spcBef>
                <a:spcPts val="0"/>
              </a:spcBef>
              <a:spcAft>
                <a:spcPts val="0"/>
              </a:spcAft>
              <a:buFont typeface="Wingdings" pitchFamily="2" charset="2"/>
              <a:buChar char="§"/>
              <a:defRPr/>
            </a:pPr>
            <a:r>
              <a:rPr lang="mk-MK" dirty="0">
                <a:latin typeface="Verdana"/>
                <a:cs typeface="Verdana"/>
              </a:rPr>
              <a:t>ПП во реално време</a:t>
            </a:r>
          </a:p>
          <a:p>
            <a:pPr marL="361950" indent="-361950" fontAlgn="auto">
              <a:spcBef>
                <a:spcPts val="0"/>
              </a:spcBef>
              <a:spcAft>
                <a:spcPts val="0"/>
              </a:spcAft>
              <a:buFont typeface="Wingdings" pitchFamily="2" charset="2"/>
              <a:buChar char="§"/>
              <a:defRPr/>
            </a:pPr>
            <a:r>
              <a:rPr lang="mk-MK" dirty="0">
                <a:latin typeface="Verdana"/>
                <a:cs typeface="Verdana"/>
              </a:rPr>
              <a:t>Следење на компјутерски податоци</a:t>
            </a: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07777"/>
          </a:xfrm>
          <a:prstGeom prst="rect">
            <a:avLst/>
          </a:prstGeom>
          <a:noFill/>
        </p:spPr>
        <p:txBody>
          <a:bodyPr>
            <a:spAutoFit/>
          </a:bodyPr>
          <a:lstStyle/>
          <a:p>
            <a:pPr fontAlgn="auto">
              <a:spcBef>
                <a:spcPts val="0"/>
              </a:spcBef>
              <a:spcAft>
                <a:spcPts val="0"/>
              </a:spcAft>
              <a:defRPr/>
            </a:pPr>
            <a:r>
              <a:rPr lang="mk-MK" sz="1400" b="1" dirty="0">
                <a:solidFill>
                  <a:schemeClr val="tx1">
                    <a:lumMod val="65000"/>
                    <a:lumOff val="35000"/>
                  </a:schemeClr>
                </a:solidFill>
                <a:latin typeface="Verdana"/>
                <a:cs typeface="Verdana"/>
              </a:rPr>
              <a:t>Усогласување</a:t>
            </a:r>
            <a:endParaRPr lang="en-GB" sz="1400" b="1" dirty="0">
              <a:solidFill>
                <a:schemeClr val="tx1">
                  <a:lumMod val="65000"/>
                  <a:lumOff val="35000"/>
                </a:schemeClr>
              </a:solidFill>
              <a:latin typeface="Verdana"/>
              <a:cs typeface="Verdana"/>
            </a:endParaRP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z="1100" smtClean="0"/>
              <a:pPr/>
              <a:t>170</a:t>
            </a:fld>
            <a:endParaRPr lang="en-GB" sz="1100"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635512"/>
            <a:ext cx="3672408" cy="369332"/>
          </a:xfrm>
          <a:prstGeom prst="rect">
            <a:avLst/>
          </a:prstGeom>
          <a:noFill/>
        </p:spPr>
        <p:txBody>
          <a:bodyPr wrap="square" rtlCol="0">
            <a:spAutoFit/>
          </a:bodyPr>
          <a:lstStyle/>
          <a:p>
            <a:r>
              <a:rPr lang="en-GB"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z="1100" smtClean="0">
                <a:solidFill>
                  <a:schemeClr val="tx1"/>
                </a:solidFill>
              </a:rPr>
              <a:pPr/>
              <a:t>170</a:t>
            </a:fld>
            <a:endParaRPr lang="en-GB" sz="1100"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н</a:t>
            </a:r>
            <a:r>
              <a:rPr lang="mk-MK" sz="3200" b="1" dirty="0"/>
              <a:t>а Советот на Европа</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00110"/>
          </a:xfrm>
          <a:prstGeom prst="rect">
            <a:avLst/>
          </a:prstGeom>
          <a:noFill/>
        </p:spPr>
        <p:txBody>
          <a:bodyPr wrap="square" rtlCol="0">
            <a:spAutoFit/>
          </a:bodyPr>
          <a:lstStyle/>
          <a:p>
            <a:r>
              <a:rPr lang="en-GB" sz="20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2362481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8" y="1104056"/>
            <a:ext cx="2900719" cy="5262979"/>
          </a:xfrm>
          <a:prstGeom prst="rect">
            <a:avLst/>
          </a:prstGeom>
          <a:solidFill>
            <a:schemeClr val="bg1"/>
          </a:solidFill>
          <a:ln>
            <a:solidFill>
              <a:schemeClr val="bg1">
                <a:lumMod val="50000"/>
              </a:schemeClr>
            </a:solidFill>
          </a:ln>
        </p:spPr>
        <p:txBody>
          <a:bodyPr wrap="square">
            <a:spAutoFit/>
          </a:bodyPr>
          <a:lstStyle/>
          <a:p>
            <a:pPr fontAlgn="auto">
              <a:spcBef>
                <a:spcPts val="0"/>
              </a:spcBef>
              <a:spcAft>
                <a:spcPts val="0"/>
              </a:spcAft>
              <a:defRPr/>
            </a:pPr>
            <a:r>
              <a:rPr lang="mk-MK" sz="1600" b="1" dirty="0">
                <a:latin typeface="Verdana"/>
                <a:cs typeface="Verdana"/>
              </a:rPr>
              <a:t>Криминализирање на спроведувањето</a:t>
            </a:r>
            <a:endParaRPr lang="en-GB" sz="1600" b="1"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Илегален пристап</a:t>
            </a:r>
          </a:p>
          <a:p>
            <a:pPr marL="342900" indent="-342900" fontAlgn="auto">
              <a:spcBef>
                <a:spcPts val="0"/>
              </a:spcBef>
              <a:spcAft>
                <a:spcPts val="0"/>
              </a:spcAft>
              <a:buFont typeface="Wingdings" pitchFamily="2" charset="2"/>
              <a:buChar char="§"/>
              <a:defRPr/>
            </a:pPr>
            <a:r>
              <a:rPr lang="mk-MK" sz="1600" dirty="0">
                <a:latin typeface="Verdana"/>
                <a:cs typeface="Verdana"/>
              </a:rPr>
              <a:t>илегално следење</a:t>
            </a:r>
          </a:p>
          <a:p>
            <a:pPr marL="342900" indent="-342900" fontAlgn="auto">
              <a:spcBef>
                <a:spcPts val="0"/>
              </a:spcBef>
              <a:spcAft>
                <a:spcPts val="0"/>
              </a:spcAft>
              <a:buFont typeface="Wingdings" pitchFamily="2" charset="2"/>
              <a:buChar char="§"/>
              <a:defRPr/>
            </a:pPr>
            <a:r>
              <a:rPr lang="mk-MK" sz="1600" dirty="0">
                <a:latin typeface="Verdana"/>
                <a:cs typeface="Verdana"/>
              </a:rPr>
              <a:t>Манипулација со податоци</a:t>
            </a:r>
          </a:p>
          <a:p>
            <a:pPr marL="342900" indent="-342900" fontAlgn="auto">
              <a:spcBef>
                <a:spcPts val="0"/>
              </a:spcBef>
              <a:spcAft>
                <a:spcPts val="0"/>
              </a:spcAft>
              <a:buFont typeface="Wingdings" pitchFamily="2" charset="2"/>
              <a:buChar char="§"/>
              <a:defRPr/>
            </a:pPr>
            <a:r>
              <a:rPr lang="ru-RU" sz="1600" dirty="0">
                <a:latin typeface="Verdana"/>
                <a:cs typeface="Verdana"/>
              </a:rPr>
              <a:t>Попречување на работата на системи</a:t>
            </a:r>
            <a:endParaRPr lang="mk-MK" sz="1600"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Злоупотреба на уреди</a:t>
            </a:r>
          </a:p>
          <a:p>
            <a:pPr marL="342900" indent="-342900" fontAlgn="auto">
              <a:spcBef>
                <a:spcPts val="0"/>
              </a:spcBef>
              <a:spcAft>
                <a:spcPts val="0"/>
              </a:spcAft>
              <a:buFont typeface="Wingdings" pitchFamily="2" charset="2"/>
              <a:buChar char="§"/>
              <a:defRPr/>
            </a:pPr>
            <a:r>
              <a:rPr lang="mk-MK" sz="1600" dirty="0">
                <a:latin typeface="Verdana"/>
                <a:cs typeface="Verdana"/>
              </a:rPr>
              <a:t>Измама и фалсификување</a:t>
            </a:r>
          </a:p>
          <a:p>
            <a:pPr marL="342900" indent="-342900" fontAlgn="auto">
              <a:spcBef>
                <a:spcPts val="0"/>
              </a:spcBef>
              <a:spcAft>
                <a:spcPts val="0"/>
              </a:spcAft>
              <a:buFont typeface="Wingdings" pitchFamily="2" charset="2"/>
              <a:buChar char="§"/>
              <a:defRPr/>
            </a:pPr>
            <a:r>
              <a:rPr lang="mk-MK" sz="1600" dirty="0">
                <a:latin typeface="Verdana"/>
                <a:cs typeface="Verdana"/>
              </a:rPr>
              <a:t>Детска порнографија</a:t>
            </a:r>
          </a:p>
          <a:p>
            <a:pPr marL="342900" indent="-342900" fontAlgn="auto">
              <a:spcBef>
                <a:spcPts val="0"/>
              </a:spcBef>
              <a:spcAft>
                <a:spcPts val="0"/>
              </a:spcAft>
              <a:buFont typeface="Wingdings" pitchFamily="2" charset="2"/>
              <a:buChar char="§"/>
              <a:defRPr/>
            </a:pPr>
            <a:r>
              <a:rPr lang="mk-MK" sz="1600" dirty="0">
                <a:latin typeface="Verdana"/>
                <a:cs typeface="Verdana"/>
              </a:rPr>
              <a:t>Прекршување на права на интелектуална сопственост</a:t>
            </a:r>
          </a:p>
          <a:p>
            <a:pPr marL="342900" indent="-342900" fontAlgn="auto">
              <a:spcBef>
                <a:spcPts val="0"/>
              </a:spcBef>
              <a:spcAft>
                <a:spcPts val="0"/>
              </a:spcAft>
              <a:buFont typeface="Wingdings" pitchFamily="2" charset="2"/>
              <a:buChar char="§"/>
              <a:defRPr/>
            </a:pPr>
            <a:r>
              <a:rPr lang="mk-MK" sz="1600" dirty="0">
                <a:latin typeface="Verdana"/>
                <a:cs typeface="Verdana"/>
              </a:rPr>
              <a:t>Обид, помагање во извршување кривично дело</a:t>
            </a:r>
          </a:p>
          <a:p>
            <a:pPr marL="342900" indent="-342900" fontAlgn="auto">
              <a:spcBef>
                <a:spcPts val="0"/>
              </a:spcBef>
              <a:spcAft>
                <a:spcPts val="0"/>
              </a:spcAft>
              <a:buFont typeface="Wingdings" pitchFamily="2" charset="2"/>
              <a:buChar char="§"/>
              <a:defRPr/>
            </a:pPr>
            <a:r>
              <a:rPr lang="mk-MK" sz="1600" dirty="0">
                <a:latin typeface="Verdana"/>
                <a:cs typeface="Verdana"/>
              </a:rPr>
              <a:t>Корпоративна одговорност</a:t>
            </a:r>
            <a:endParaRPr lang="en-US" sz="1600" dirty="0">
              <a:latin typeface="Verdana"/>
              <a:cs typeface="Verdana"/>
            </a:endParaRPr>
          </a:p>
        </p:txBody>
      </p:sp>
      <p:sp>
        <p:nvSpPr>
          <p:cNvPr id="21" name="Textfeld 4"/>
          <p:cNvSpPr txBox="1"/>
          <p:nvPr/>
        </p:nvSpPr>
        <p:spPr>
          <a:xfrm>
            <a:off x="6394447" y="988127"/>
            <a:ext cx="2570163" cy="5647700"/>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mk-MK" sz="1900" b="1" dirty="0">
                <a:latin typeface="Verdana"/>
                <a:cs typeface="Verdana"/>
              </a:rPr>
              <a:t>Меѓународна соработка</a:t>
            </a:r>
            <a:endParaRPr lang="en-GB" sz="1900" b="1" dirty="0">
              <a:latin typeface="Verdana"/>
              <a:cs typeface="Verdana"/>
            </a:endParaRPr>
          </a:p>
          <a:p>
            <a:pPr marL="361950" indent="-361950" fontAlgn="auto">
              <a:spcBef>
                <a:spcPts val="0"/>
              </a:spcBef>
              <a:spcAft>
                <a:spcPts val="0"/>
              </a:spcAft>
              <a:buFont typeface="Wingdings" pitchFamily="2" charset="2"/>
              <a:buChar char="§"/>
              <a:defRPr/>
            </a:pPr>
            <a:r>
              <a:rPr lang="mk-MK" sz="1900" dirty="0">
                <a:latin typeface="Verdana"/>
                <a:cs typeface="Verdana"/>
              </a:rPr>
              <a:t>Екстрадиција</a:t>
            </a:r>
          </a:p>
          <a:p>
            <a:pPr marL="361950" indent="-361950" fontAlgn="auto">
              <a:spcBef>
                <a:spcPts val="0"/>
              </a:spcBef>
              <a:spcAft>
                <a:spcPts val="0"/>
              </a:spcAft>
              <a:buFont typeface="Wingdings" pitchFamily="2" charset="2"/>
              <a:buChar char="§"/>
              <a:defRPr/>
            </a:pPr>
            <a:r>
              <a:rPr lang="mk-MK" sz="1900" dirty="0">
                <a:latin typeface="Verdana"/>
                <a:cs typeface="Verdana"/>
              </a:rPr>
              <a:t>Заемна правна помош</a:t>
            </a: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 на ПП</a:t>
            </a:r>
          </a:p>
          <a:p>
            <a:pPr marL="361950" indent="-361950" fontAlgn="auto">
              <a:spcBef>
                <a:spcPts val="0"/>
              </a:spcBef>
              <a:spcAft>
                <a:spcPts val="0"/>
              </a:spcAft>
              <a:buFont typeface="Wingdings" pitchFamily="2" charset="2"/>
              <a:buChar char="§"/>
              <a:defRPr/>
            </a:pPr>
            <a:r>
              <a:rPr lang="mk-MK" sz="1900" dirty="0">
                <a:latin typeface="Verdana"/>
                <a:cs typeface="Verdana"/>
              </a:rPr>
              <a:t>ЗПП за пристап</a:t>
            </a:r>
          </a:p>
          <a:p>
            <a:pPr marL="361950" indent="-361950" fontAlgn="auto">
              <a:spcBef>
                <a:spcPts val="0"/>
              </a:spcBef>
              <a:spcAft>
                <a:spcPts val="0"/>
              </a:spcAft>
              <a:buFont typeface="Wingdings" pitchFamily="2" charset="2"/>
              <a:buChar char="§"/>
              <a:defRPr/>
            </a:pPr>
            <a:r>
              <a:rPr lang="mk-MK" sz="1900" dirty="0">
                <a:latin typeface="Verdana"/>
                <a:cs typeface="Verdana"/>
              </a:rPr>
              <a:t>Прекуграничен пристап</a:t>
            </a:r>
          </a:p>
          <a:p>
            <a:pPr marL="361950" indent="-361950" fontAlgn="auto">
              <a:spcBef>
                <a:spcPts val="0"/>
              </a:spcBef>
              <a:spcAft>
                <a:spcPts val="0"/>
              </a:spcAft>
              <a:buFont typeface="Wingdings" pitchFamily="2" charset="2"/>
              <a:buChar char="§"/>
              <a:defRPr/>
            </a:pPr>
            <a:r>
              <a:rPr lang="mk-MK" sz="1900" dirty="0">
                <a:latin typeface="Verdana"/>
                <a:cs typeface="Verdana"/>
              </a:rPr>
              <a:t>ЗПП за ПП во реално време</a:t>
            </a:r>
          </a:p>
          <a:p>
            <a:pPr marL="361950" indent="-361950" fontAlgn="auto">
              <a:spcBef>
                <a:spcPts val="0"/>
              </a:spcBef>
              <a:spcAft>
                <a:spcPts val="0"/>
              </a:spcAft>
              <a:buFont typeface="Wingdings" pitchFamily="2" charset="2"/>
              <a:buChar char="§"/>
              <a:defRPr/>
            </a:pPr>
            <a:r>
              <a:rPr lang="mk-MK" sz="1900" dirty="0">
                <a:latin typeface="Verdana"/>
                <a:cs typeface="Verdana"/>
              </a:rPr>
              <a:t>ЗПП за следење</a:t>
            </a:r>
          </a:p>
          <a:p>
            <a:pPr marL="361950" indent="-361950" fontAlgn="auto">
              <a:spcBef>
                <a:spcPts val="0"/>
              </a:spcBef>
              <a:spcAft>
                <a:spcPts val="0"/>
              </a:spcAft>
              <a:buFont typeface="Wingdings" pitchFamily="2" charset="2"/>
              <a:buChar char="§"/>
              <a:defRPr/>
            </a:pPr>
            <a:r>
              <a:rPr lang="mk-MK" sz="1900" dirty="0">
                <a:latin typeface="Verdana"/>
                <a:cs typeface="Verdana"/>
              </a:rPr>
              <a:t>24/7 контакт точки</a:t>
            </a:r>
            <a:endParaRPr lang="en-GB" sz="1900"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a:stCxn id="19" idx="2"/>
          </p:cNvCxnSpPr>
          <p:nvPr/>
        </p:nvCxnSpPr>
        <p:spPr>
          <a:xfrm rot="5400000" flipH="1" flipV="1">
            <a:off x="3666614" y="3639199"/>
            <a:ext cx="690970" cy="4764702"/>
          </a:xfrm>
          <a:prstGeom prst="bentConnector4">
            <a:avLst>
              <a:gd name="adj1" fmla="val -33084"/>
              <a:gd name="adj2" fmla="val 6522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037883"/>
            <a:ext cx="2428875" cy="5062924"/>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mk-MK" sz="1900" b="1" dirty="0">
                <a:latin typeface="Verdana"/>
                <a:cs typeface="Verdana"/>
              </a:rPr>
              <a:t>Процесни алатки</a:t>
            </a:r>
            <a:endParaRPr lang="en-GB" sz="1900" b="1" dirty="0">
              <a:latin typeface="Verdana"/>
              <a:cs typeface="Verdana"/>
            </a:endParaRP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sz="1900" dirty="0">
                <a:latin typeface="Verdana"/>
                <a:cs typeface="Verdana"/>
              </a:rPr>
              <a:t>Откривање на податочен сообраќај:</a:t>
            </a:r>
          </a:p>
          <a:p>
            <a:pPr marL="361950" indent="-361950" fontAlgn="auto">
              <a:spcBef>
                <a:spcPts val="0"/>
              </a:spcBef>
              <a:spcAft>
                <a:spcPts val="0"/>
              </a:spcAft>
              <a:buFont typeface="Wingdings" pitchFamily="2" charset="2"/>
              <a:buChar char="§"/>
              <a:defRPr/>
            </a:pPr>
            <a:r>
              <a:rPr lang="mk-MK" sz="1900" dirty="0">
                <a:latin typeface="Verdana"/>
                <a:cs typeface="Verdana"/>
              </a:rPr>
              <a:t>Претрес и заплена</a:t>
            </a:r>
          </a:p>
          <a:p>
            <a:pPr marL="361950" indent="-361950" fontAlgn="auto">
              <a:spcBef>
                <a:spcPts val="0"/>
              </a:spcBef>
              <a:spcAft>
                <a:spcPts val="0"/>
              </a:spcAft>
              <a:buFont typeface="Wingdings" pitchFamily="2" charset="2"/>
              <a:buChar char="§"/>
              <a:defRPr/>
            </a:pPr>
            <a:r>
              <a:rPr lang="mk-MK" sz="1900" dirty="0">
                <a:latin typeface="Verdana"/>
                <a:cs typeface="Verdana"/>
              </a:rPr>
              <a:t>Налог за генерирање информации</a:t>
            </a:r>
          </a:p>
          <a:p>
            <a:pPr marL="361950" indent="-361950" fontAlgn="auto">
              <a:spcBef>
                <a:spcPts val="0"/>
              </a:spcBef>
              <a:spcAft>
                <a:spcPts val="0"/>
              </a:spcAft>
              <a:buFont typeface="Wingdings" pitchFamily="2" charset="2"/>
              <a:buChar char="§"/>
              <a:defRPr/>
            </a:pPr>
            <a:r>
              <a:rPr lang="mk-MK" sz="1900" dirty="0">
                <a:latin typeface="Verdana"/>
                <a:cs typeface="Verdana"/>
              </a:rPr>
              <a:t>ПП во реално време</a:t>
            </a:r>
          </a:p>
          <a:p>
            <a:pPr marL="361950" indent="-361950" fontAlgn="auto">
              <a:spcBef>
                <a:spcPts val="0"/>
              </a:spcBef>
              <a:spcAft>
                <a:spcPts val="0"/>
              </a:spcAft>
              <a:buFont typeface="Wingdings" pitchFamily="2" charset="2"/>
              <a:buChar char="§"/>
              <a:defRPr/>
            </a:pPr>
            <a:r>
              <a:rPr lang="mk-MK" sz="1900" dirty="0">
                <a:latin typeface="Verdana"/>
                <a:cs typeface="Verdana"/>
              </a:rPr>
              <a:t>Следење на компјутерски податоци</a:t>
            </a: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mk-MK" sz="1600" b="1" dirty="0">
                <a:solidFill>
                  <a:schemeClr val="tx1">
                    <a:lumMod val="65000"/>
                    <a:lumOff val="35000"/>
                  </a:schemeClr>
                </a:solidFill>
                <a:latin typeface="Verdana"/>
                <a:cs typeface="Verdana"/>
              </a:rPr>
              <a:t>Усогласување</a:t>
            </a:r>
            <a:r>
              <a:rPr lang="en-GB" sz="1600" b="1" dirty="0">
                <a:solidFill>
                  <a:schemeClr val="tx1">
                    <a:lumMod val="65000"/>
                    <a:lumOff val="35000"/>
                  </a:schemeClr>
                </a:solidFill>
                <a:latin typeface="Verdana"/>
                <a:cs typeface="Verdana"/>
              </a:rPr>
              <a:t> </a:t>
            </a: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171</a:t>
            </a:fld>
            <a:endParaRPr lang="en-GB"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171</a:t>
            </a:fld>
            <a:endParaRPr lang="en-GB"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н</a:t>
            </a:r>
            <a:r>
              <a:rPr lang="mk-MK" sz="3200" b="1" dirty="0"/>
              <a:t>а Советот на Европа</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8645938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946606" cy="5262979"/>
          </a:xfrm>
          <a:prstGeom prst="rect">
            <a:avLst/>
          </a:prstGeom>
          <a:solidFill>
            <a:schemeClr val="bg1"/>
          </a:solidFill>
          <a:ln>
            <a:solidFill>
              <a:schemeClr val="bg1">
                <a:lumMod val="50000"/>
              </a:schemeClr>
            </a:solidFill>
          </a:ln>
        </p:spPr>
        <p:txBody>
          <a:bodyPr wrap="square">
            <a:spAutoFit/>
          </a:bodyPr>
          <a:lstStyle/>
          <a:p>
            <a:pPr fontAlgn="auto">
              <a:spcBef>
                <a:spcPts val="0"/>
              </a:spcBef>
              <a:spcAft>
                <a:spcPts val="0"/>
              </a:spcAft>
              <a:defRPr/>
            </a:pPr>
            <a:r>
              <a:rPr lang="mk-MK" sz="1600" b="1" dirty="0">
                <a:latin typeface="Verdana"/>
                <a:cs typeface="Verdana"/>
              </a:rPr>
              <a:t>Криминализирање на спроведувањето</a:t>
            </a:r>
            <a:endParaRPr lang="en-GB" sz="1600" b="1"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Илегален пристап</a:t>
            </a:r>
          </a:p>
          <a:p>
            <a:pPr marL="342900" indent="-342900" fontAlgn="auto">
              <a:spcBef>
                <a:spcPts val="0"/>
              </a:spcBef>
              <a:spcAft>
                <a:spcPts val="0"/>
              </a:spcAft>
              <a:buFont typeface="Wingdings" pitchFamily="2" charset="2"/>
              <a:buChar char="§"/>
              <a:defRPr/>
            </a:pPr>
            <a:r>
              <a:rPr lang="mk-MK" sz="1600" dirty="0">
                <a:latin typeface="Verdana"/>
                <a:cs typeface="Verdana"/>
              </a:rPr>
              <a:t>илегално следење</a:t>
            </a:r>
          </a:p>
          <a:p>
            <a:pPr marL="342900" indent="-342900" fontAlgn="auto">
              <a:spcBef>
                <a:spcPts val="0"/>
              </a:spcBef>
              <a:spcAft>
                <a:spcPts val="0"/>
              </a:spcAft>
              <a:buFont typeface="Wingdings" pitchFamily="2" charset="2"/>
              <a:buChar char="§"/>
              <a:defRPr/>
            </a:pPr>
            <a:r>
              <a:rPr lang="mk-MK" sz="1600" dirty="0">
                <a:latin typeface="Verdana"/>
                <a:cs typeface="Verdana"/>
              </a:rPr>
              <a:t>Манипулација со податоци</a:t>
            </a:r>
          </a:p>
          <a:p>
            <a:pPr marL="342900" indent="-342900" fontAlgn="auto">
              <a:spcBef>
                <a:spcPts val="0"/>
              </a:spcBef>
              <a:spcAft>
                <a:spcPts val="0"/>
              </a:spcAft>
              <a:buFont typeface="Wingdings" pitchFamily="2" charset="2"/>
              <a:buChar char="§"/>
              <a:defRPr/>
            </a:pPr>
            <a:r>
              <a:rPr lang="ru-RU" sz="1600" dirty="0">
                <a:latin typeface="Verdana"/>
                <a:cs typeface="Verdana"/>
              </a:rPr>
              <a:t>Попречување на работата на системи</a:t>
            </a:r>
            <a:endParaRPr lang="mk-MK" sz="1600" dirty="0">
              <a:latin typeface="Verdana"/>
              <a:cs typeface="Verdana"/>
            </a:endParaRPr>
          </a:p>
          <a:p>
            <a:pPr marL="342900" indent="-342900" fontAlgn="auto">
              <a:spcBef>
                <a:spcPts val="0"/>
              </a:spcBef>
              <a:spcAft>
                <a:spcPts val="0"/>
              </a:spcAft>
              <a:buFont typeface="Wingdings" pitchFamily="2" charset="2"/>
              <a:buChar char="§"/>
              <a:defRPr/>
            </a:pPr>
            <a:r>
              <a:rPr lang="mk-MK" sz="1600" dirty="0">
                <a:latin typeface="Verdana"/>
                <a:cs typeface="Verdana"/>
              </a:rPr>
              <a:t>Злоупотреба на уреди</a:t>
            </a:r>
          </a:p>
          <a:p>
            <a:pPr marL="342900" indent="-342900" fontAlgn="auto">
              <a:spcBef>
                <a:spcPts val="0"/>
              </a:spcBef>
              <a:spcAft>
                <a:spcPts val="0"/>
              </a:spcAft>
              <a:buFont typeface="Wingdings" pitchFamily="2" charset="2"/>
              <a:buChar char="§"/>
              <a:defRPr/>
            </a:pPr>
            <a:r>
              <a:rPr lang="mk-MK" sz="1600" dirty="0">
                <a:latin typeface="Verdana"/>
                <a:cs typeface="Verdana"/>
              </a:rPr>
              <a:t>Измама и фалсификување</a:t>
            </a:r>
          </a:p>
          <a:p>
            <a:pPr marL="342900" indent="-342900" fontAlgn="auto">
              <a:spcBef>
                <a:spcPts val="0"/>
              </a:spcBef>
              <a:spcAft>
                <a:spcPts val="0"/>
              </a:spcAft>
              <a:buFont typeface="Wingdings" pitchFamily="2" charset="2"/>
              <a:buChar char="§"/>
              <a:defRPr/>
            </a:pPr>
            <a:r>
              <a:rPr lang="mk-MK" sz="1600" dirty="0">
                <a:latin typeface="Verdana"/>
                <a:cs typeface="Verdana"/>
              </a:rPr>
              <a:t>Детска порнографија</a:t>
            </a:r>
          </a:p>
          <a:p>
            <a:pPr marL="342900" indent="-342900" fontAlgn="auto">
              <a:spcBef>
                <a:spcPts val="0"/>
              </a:spcBef>
              <a:spcAft>
                <a:spcPts val="0"/>
              </a:spcAft>
              <a:buFont typeface="Wingdings" pitchFamily="2" charset="2"/>
              <a:buChar char="§"/>
              <a:defRPr/>
            </a:pPr>
            <a:r>
              <a:rPr lang="mk-MK" sz="1600" dirty="0">
                <a:latin typeface="Verdana"/>
                <a:cs typeface="Verdana"/>
              </a:rPr>
              <a:t>Прекршување на права на интелектуална сопственост</a:t>
            </a:r>
          </a:p>
          <a:p>
            <a:pPr marL="342900" indent="-342900" fontAlgn="auto">
              <a:spcBef>
                <a:spcPts val="0"/>
              </a:spcBef>
              <a:spcAft>
                <a:spcPts val="0"/>
              </a:spcAft>
              <a:buFont typeface="Wingdings" pitchFamily="2" charset="2"/>
              <a:buChar char="§"/>
              <a:defRPr/>
            </a:pPr>
            <a:r>
              <a:rPr lang="mk-MK" sz="1600" dirty="0">
                <a:latin typeface="Verdana"/>
                <a:cs typeface="Verdana"/>
              </a:rPr>
              <a:t>Обид, помагање во извршување кривично дело</a:t>
            </a:r>
          </a:p>
          <a:p>
            <a:pPr marL="342900" indent="-342900" fontAlgn="auto">
              <a:spcBef>
                <a:spcPts val="0"/>
              </a:spcBef>
              <a:spcAft>
                <a:spcPts val="0"/>
              </a:spcAft>
              <a:buFont typeface="Wingdings" pitchFamily="2" charset="2"/>
              <a:buChar char="§"/>
              <a:defRPr/>
            </a:pPr>
            <a:r>
              <a:rPr lang="mk-MK" sz="1600" dirty="0">
                <a:latin typeface="Verdana"/>
                <a:cs typeface="Verdana"/>
              </a:rPr>
              <a:t>Корпоративна одговорност</a:t>
            </a:r>
            <a:endParaRPr lang="en-US" sz="1600" dirty="0">
              <a:latin typeface="Verdana"/>
              <a:cs typeface="Verdana"/>
            </a:endParaRPr>
          </a:p>
        </p:txBody>
      </p:sp>
      <p:sp>
        <p:nvSpPr>
          <p:cNvPr id="21" name="Textfeld 4"/>
          <p:cNvSpPr txBox="1"/>
          <p:nvPr/>
        </p:nvSpPr>
        <p:spPr>
          <a:xfrm>
            <a:off x="6394447" y="988127"/>
            <a:ext cx="2570163" cy="5647700"/>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mk-MK" sz="1900" b="1" dirty="0">
                <a:latin typeface="Verdana"/>
                <a:cs typeface="Verdana"/>
              </a:rPr>
              <a:t>Меѓународна соработка</a:t>
            </a:r>
            <a:endParaRPr lang="en-GB" sz="1900" b="1" dirty="0">
              <a:latin typeface="Verdana"/>
              <a:cs typeface="Verdana"/>
            </a:endParaRPr>
          </a:p>
          <a:p>
            <a:pPr marL="361950" indent="-361950" fontAlgn="auto">
              <a:spcBef>
                <a:spcPts val="0"/>
              </a:spcBef>
              <a:spcAft>
                <a:spcPts val="0"/>
              </a:spcAft>
              <a:buFont typeface="Wingdings" pitchFamily="2" charset="2"/>
              <a:buChar char="§"/>
              <a:defRPr/>
            </a:pPr>
            <a:r>
              <a:rPr lang="mk-MK" sz="1900" dirty="0">
                <a:latin typeface="Verdana"/>
                <a:cs typeface="Verdana"/>
              </a:rPr>
              <a:t>Екстрадиција</a:t>
            </a:r>
          </a:p>
          <a:p>
            <a:pPr marL="361950" indent="-361950" fontAlgn="auto">
              <a:spcBef>
                <a:spcPts val="0"/>
              </a:spcBef>
              <a:spcAft>
                <a:spcPts val="0"/>
              </a:spcAft>
              <a:buFont typeface="Wingdings" pitchFamily="2" charset="2"/>
              <a:buChar char="§"/>
              <a:defRPr/>
            </a:pPr>
            <a:r>
              <a:rPr lang="mk-MK" sz="1900" dirty="0">
                <a:latin typeface="Verdana"/>
                <a:cs typeface="Verdana"/>
              </a:rPr>
              <a:t>Заемна правна помош</a:t>
            </a: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 на ПП</a:t>
            </a:r>
          </a:p>
          <a:p>
            <a:pPr marL="361950" indent="-361950" fontAlgn="auto">
              <a:spcBef>
                <a:spcPts val="0"/>
              </a:spcBef>
              <a:spcAft>
                <a:spcPts val="0"/>
              </a:spcAft>
              <a:buFont typeface="Wingdings" pitchFamily="2" charset="2"/>
              <a:buChar char="§"/>
              <a:defRPr/>
            </a:pPr>
            <a:r>
              <a:rPr lang="mk-MK" sz="1900" dirty="0">
                <a:latin typeface="Verdana"/>
                <a:cs typeface="Verdana"/>
              </a:rPr>
              <a:t>ЗПП за пристап</a:t>
            </a:r>
          </a:p>
          <a:p>
            <a:pPr marL="361950" indent="-361950" fontAlgn="auto">
              <a:spcBef>
                <a:spcPts val="0"/>
              </a:spcBef>
              <a:spcAft>
                <a:spcPts val="0"/>
              </a:spcAft>
              <a:buFont typeface="Wingdings" pitchFamily="2" charset="2"/>
              <a:buChar char="§"/>
              <a:defRPr/>
            </a:pPr>
            <a:r>
              <a:rPr lang="mk-MK" sz="1900" dirty="0">
                <a:latin typeface="Verdana"/>
                <a:cs typeface="Verdana"/>
              </a:rPr>
              <a:t>Прекуграничен пристап</a:t>
            </a:r>
          </a:p>
          <a:p>
            <a:pPr marL="361950" indent="-361950" fontAlgn="auto">
              <a:spcBef>
                <a:spcPts val="0"/>
              </a:spcBef>
              <a:spcAft>
                <a:spcPts val="0"/>
              </a:spcAft>
              <a:buFont typeface="Wingdings" pitchFamily="2" charset="2"/>
              <a:buChar char="§"/>
              <a:defRPr/>
            </a:pPr>
            <a:r>
              <a:rPr lang="mk-MK" sz="1900" dirty="0">
                <a:latin typeface="Verdana"/>
                <a:cs typeface="Verdana"/>
              </a:rPr>
              <a:t>ЗПП за ПП во реално време</a:t>
            </a:r>
          </a:p>
          <a:p>
            <a:pPr marL="361950" indent="-361950" fontAlgn="auto">
              <a:spcBef>
                <a:spcPts val="0"/>
              </a:spcBef>
              <a:spcAft>
                <a:spcPts val="0"/>
              </a:spcAft>
              <a:buFont typeface="Wingdings" pitchFamily="2" charset="2"/>
              <a:buChar char="§"/>
              <a:defRPr/>
            </a:pPr>
            <a:r>
              <a:rPr lang="mk-MK" sz="1900" dirty="0">
                <a:latin typeface="Verdana"/>
                <a:cs typeface="Verdana"/>
              </a:rPr>
              <a:t>ЗПП за следење</a:t>
            </a:r>
          </a:p>
          <a:p>
            <a:pPr marL="361950" indent="-361950" fontAlgn="auto">
              <a:spcBef>
                <a:spcPts val="0"/>
              </a:spcBef>
              <a:spcAft>
                <a:spcPts val="0"/>
              </a:spcAft>
              <a:buFont typeface="Wingdings" pitchFamily="2" charset="2"/>
              <a:buChar char="§"/>
              <a:defRPr/>
            </a:pPr>
            <a:r>
              <a:rPr lang="mk-MK" sz="1900" dirty="0">
                <a:latin typeface="Verdana"/>
                <a:cs typeface="Verdana"/>
              </a:rPr>
              <a:t>24/7 контакт точки</a:t>
            </a:r>
            <a:endParaRPr lang="en-GB" sz="1900"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a:stCxn id="19" idx="2"/>
          </p:cNvCxnSpPr>
          <p:nvPr/>
        </p:nvCxnSpPr>
        <p:spPr>
          <a:xfrm rot="5400000" flipH="1" flipV="1">
            <a:off x="3678086" y="3650671"/>
            <a:ext cx="690970" cy="4741758"/>
          </a:xfrm>
          <a:prstGeom prst="bentConnector4">
            <a:avLst>
              <a:gd name="adj1" fmla="val -33084"/>
              <a:gd name="adj2" fmla="val 65535"/>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12527"/>
            <a:ext cx="2428875" cy="506292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mk-MK" sz="1900" b="1" dirty="0">
                <a:latin typeface="Verdana"/>
                <a:cs typeface="Verdana"/>
              </a:rPr>
              <a:t>Процесни алатки</a:t>
            </a:r>
            <a:endParaRPr lang="en-GB" sz="1900" b="1" dirty="0">
              <a:latin typeface="Verdana"/>
              <a:cs typeface="Verdana"/>
            </a:endParaRPr>
          </a:p>
          <a:p>
            <a:pPr marL="361950" indent="-361950" fontAlgn="auto">
              <a:spcBef>
                <a:spcPts val="0"/>
              </a:spcBef>
              <a:spcAft>
                <a:spcPts val="0"/>
              </a:spcAft>
              <a:buFont typeface="Wingdings" pitchFamily="2" charset="2"/>
              <a:buChar char="§"/>
              <a:defRPr/>
            </a:pPr>
            <a:r>
              <a:rPr lang="mk-MK" sz="1900" dirty="0">
                <a:latin typeface="Verdana"/>
                <a:cs typeface="Verdana"/>
              </a:rPr>
              <a:t>Експедитивно зачувување</a:t>
            </a:r>
          </a:p>
          <a:p>
            <a:pPr marL="361950" indent="-361950" fontAlgn="auto">
              <a:spcBef>
                <a:spcPts val="0"/>
              </a:spcBef>
              <a:spcAft>
                <a:spcPts val="0"/>
              </a:spcAft>
              <a:buFont typeface="Wingdings" pitchFamily="2" charset="2"/>
              <a:buChar char="§"/>
              <a:defRPr/>
            </a:pPr>
            <a:r>
              <a:rPr lang="mk-MK" sz="1900" dirty="0">
                <a:latin typeface="Verdana"/>
                <a:cs typeface="Verdana"/>
              </a:rPr>
              <a:t>Откривање на податочен сообраќај:</a:t>
            </a:r>
          </a:p>
          <a:p>
            <a:pPr marL="361950" indent="-361950" fontAlgn="auto">
              <a:spcBef>
                <a:spcPts val="0"/>
              </a:spcBef>
              <a:spcAft>
                <a:spcPts val="0"/>
              </a:spcAft>
              <a:buFont typeface="Wingdings" pitchFamily="2" charset="2"/>
              <a:buChar char="§"/>
              <a:defRPr/>
            </a:pPr>
            <a:r>
              <a:rPr lang="mk-MK" sz="1900" dirty="0">
                <a:latin typeface="Verdana"/>
                <a:cs typeface="Verdana"/>
              </a:rPr>
              <a:t>Претрес и заплена</a:t>
            </a:r>
          </a:p>
          <a:p>
            <a:pPr marL="361950" indent="-361950" fontAlgn="auto">
              <a:spcBef>
                <a:spcPts val="0"/>
              </a:spcBef>
              <a:spcAft>
                <a:spcPts val="0"/>
              </a:spcAft>
              <a:buFont typeface="Wingdings" pitchFamily="2" charset="2"/>
              <a:buChar char="§"/>
              <a:defRPr/>
            </a:pPr>
            <a:r>
              <a:rPr lang="mk-MK" sz="1900" dirty="0">
                <a:latin typeface="Verdana"/>
                <a:cs typeface="Verdana"/>
              </a:rPr>
              <a:t>Налог за генерирање информации</a:t>
            </a:r>
          </a:p>
          <a:p>
            <a:pPr marL="361950" indent="-361950" fontAlgn="auto">
              <a:spcBef>
                <a:spcPts val="0"/>
              </a:spcBef>
              <a:spcAft>
                <a:spcPts val="0"/>
              </a:spcAft>
              <a:buFont typeface="Wingdings" pitchFamily="2" charset="2"/>
              <a:buChar char="§"/>
              <a:defRPr/>
            </a:pPr>
            <a:r>
              <a:rPr lang="mk-MK" sz="1900" dirty="0">
                <a:latin typeface="Verdana"/>
                <a:cs typeface="Verdana"/>
              </a:rPr>
              <a:t>ПП во реално време</a:t>
            </a:r>
          </a:p>
          <a:p>
            <a:pPr marL="361950" indent="-361950" fontAlgn="auto">
              <a:spcBef>
                <a:spcPts val="0"/>
              </a:spcBef>
              <a:spcAft>
                <a:spcPts val="0"/>
              </a:spcAft>
              <a:buFont typeface="Wingdings" pitchFamily="2" charset="2"/>
              <a:buChar char="§"/>
              <a:defRPr/>
            </a:pPr>
            <a:r>
              <a:rPr lang="mk-MK" sz="1900" dirty="0">
                <a:latin typeface="Verdana"/>
                <a:cs typeface="Verdana"/>
              </a:rPr>
              <a:t>Следење на компјутерски податоци</a:t>
            </a: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mk-MK" sz="1600" b="1" dirty="0">
                <a:solidFill>
                  <a:schemeClr val="tx1">
                    <a:lumMod val="65000"/>
                    <a:lumOff val="35000"/>
                  </a:schemeClr>
                </a:solidFill>
                <a:latin typeface="Verdana"/>
                <a:cs typeface="Verdana"/>
              </a:rPr>
              <a:t>Усогласување</a:t>
            </a:r>
            <a:r>
              <a:rPr lang="en-GB" sz="1600" b="1" dirty="0">
                <a:solidFill>
                  <a:schemeClr val="tx1">
                    <a:lumMod val="65000"/>
                    <a:lumOff val="35000"/>
                  </a:schemeClr>
                </a:solidFill>
                <a:latin typeface="Verdana"/>
                <a:cs typeface="Verdana"/>
              </a:rPr>
              <a:t> </a:t>
            </a: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172</a:t>
            </a:fld>
            <a:endParaRPr lang="en-GB"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172</a:t>
            </a:fld>
            <a:endParaRPr lang="en-GB"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altLang="sr-Latn-RS" sz="3200" b="1" dirty="0"/>
              <a:t>Конвенцијата од Будимпешта за</a:t>
            </a:r>
          </a:p>
          <a:p>
            <a:pPr algn="r"/>
            <a:r>
              <a:rPr lang="mk-MK" altLang="sr-Latn-RS" sz="3200" b="1" dirty="0" err="1"/>
              <a:t>сајбер</a:t>
            </a:r>
            <a:r>
              <a:rPr lang="mk-MK" altLang="sr-Latn-RS" sz="3200" b="1" dirty="0"/>
              <a:t>-криминал н</a:t>
            </a:r>
            <a:r>
              <a:rPr lang="mk-MK" sz="3200" b="1" dirty="0"/>
              <a:t>а Советот на Европа</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7451834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173</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mk-MK" sz="3200" b="1" dirty="0">
                <a:solidFill>
                  <a:schemeClr val="bg1"/>
                </a:solidFill>
                <a:latin typeface="Arial Narrow" panose="020B0606020202030204" pitchFamily="34" charset="0"/>
              </a:rPr>
              <a:t>Конвенција од Будимпешта</a:t>
            </a:r>
            <a:r>
              <a:rPr lang="en-GB" sz="3200" b="1" dirty="0">
                <a:solidFill>
                  <a:schemeClr val="bg1"/>
                </a:solidFill>
                <a:latin typeface="Arial Narrow" panose="020B0606020202030204" pitchFamily="34" charset="0"/>
              </a:rPr>
              <a:t>: </a:t>
            </a:r>
          </a:p>
          <a:p>
            <a:pPr marL="892175" indent="-892175" algn="r"/>
            <a:r>
              <a:rPr lang="mk-MK" sz="3200" b="1" dirty="0">
                <a:solidFill>
                  <a:schemeClr val="bg1"/>
                </a:solidFill>
                <a:latin typeface="Arial Narrow" panose="020B0606020202030204" pitchFamily="34" charset="0"/>
              </a:rPr>
              <a:t>начела на меѓународна соработка</a:t>
            </a:r>
            <a:endParaRPr lang="en-GB" sz="3200" b="1" dirty="0">
              <a:solidFill>
                <a:schemeClr val="bg1"/>
              </a:solidFill>
              <a:latin typeface="Arial Narrow" panose="020B0606020202030204" pitchFamily="34" charset="0"/>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228600" y="997843"/>
            <a:ext cx="8686800" cy="5447645"/>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mk-MK" b="1" dirty="0">
                <a:cs typeface="Arial" panose="020B0604020202020204" pitchFamily="34" charset="0"/>
              </a:rPr>
              <a:t>Соработка „во најширок можен степен</a:t>
            </a:r>
            <a:r>
              <a:rPr lang="en-US" b="1" dirty="0">
                <a:cs typeface="Arial" panose="020B0604020202020204" pitchFamily="34" charset="0"/>
              </a:rPr>
              <a:t>”</a:t>
            </a:r>
          </a:p>
          <a:p>
            <a:pPr marL="342900" indent="-342900">
              <a:spcAft>
                <a:spcPts val="600"/>
              </a:spcAft>
              <a:buFont typeface="Wingdings" pitchFamily="2" charset="2"/>
              <a:buChar char="ü"/>
            </a:pPr>
            <a:r>
              <a:rPr lang="mk-MK" b="1" dirty="0">
                <a:cs typeface="Arial" panose="020B0604020202020204" pitchFamily="34" charset="0"/>
              </a:rPr>
              <a:t>Соработка за сите кривични дела поврзани со компјутери </a:t>
            </a:r>
            <a:r>
              <a:rPr lang="mk-MK" dirty="0">
                <a:cs typeface="Arial" panose="020B0604020202020204" pitchFamily="34" charset="0"/>
              </a:rPr>
              <a:t>и електронски докази;</a:t>
            </a:r>
            <a:endParaRPr lang="en-US" dirty="0">
              <a:cs typeface="Arial" panose="020B0604020202020204" pitchFamily="34" charset="0"/>
            </a:endParaRPr>
          </a:p>
          <a:p>
            <a:pPr marL="342900" indent="-342900">
              <a:spcAft>
                <a:spcPts val="600"/>
              </a:spcAft>
              <a:buFont typeface="Wingdings" pitchFamily="2" charset="2"/>
              <a:buChar char="ü"/>
            </a:pPr>
            <a:r>
              <a:rPr lang="mk-MK" b="1" dirty="0">
                <a:cs typeface="Arial" panose="020B0604020202020204" pitchFamily="34" charset="0"/>
              </a:rPr>
              <a:t>Соработка заснована </a:t>
            </a:r>
            <a:r>
              <a:rPr lang="mk-MK" dirty="0">
                <a:cs typeface="Arial" panose="020B0604020202020204" pitchFamily="34" charset="0"/>
              </a:rPr>
              <a:t>на Конвенцијата, како и</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преку примена на релевантни меѓународни инструменти за меѓународна соработка во кривични предмети</a:t>
            </a:r>
            <a:r>
              <a:rPr lang="en-US" dirty="0">
                <a:cs typeface="Arial" panose="020B0604020202020204" pitchFamily="34" charset="0"/>
              </a:rPr>
              <a:t>, </a:t>
            </a:r>
          </a:p>
          <a:p>
            <a:pPr marL="800100" lvl="1" indent="-342900">
              <a:spcAft>
                <a:spcPts val="600"/>
              </a:spcAft>
              <a:buFont typeface="Arial" panose="020B0604020202020204" pitchFamily="34" charset="0"/>
              <a:buChar char="•"/>
            </a:pPr>
            <a:r>
              <a:rPr lang="mk-MK" dirty="0">
                <a:cs typeface="Arial" panose="020B0604020202020204" pitchFamily="34" charset="0"/>
              </a:rPr>
              <a:t>склучени договори врз основа на </a:t>
            </a:r>
            <a:r>
              <a:rPr lang="mk-MK" dirty="0" err="1">
                <a:cs typeface="Arial" panose="020B0604020202020204" pitchFamily="34" charset="0"/>
              </a:rPr>
              <a:t>униформно</a:t>
            </a:r>
            <a:r>
              <a:rPr lang="mk-MK" dirty="0">
                <a:cs typeface="Arial" panose="020B0604020202020204" pitchFamily="34" charset="0"/>
              </a:rPr>
              <a:t> или реципрочно законодавство</a:t>
            </a:r>
            <a:r>
              <a:rPr lang="en-US" dirty="0">
                <a:cs typeface="Arial" panose="020B0604020202020204" pitchFamily="34" charset="0"/>
              </a:rPr>
              <a:t>, </a:t>
            </a:r>
            <a:r>
              <a:rPr lang="mk-MK" dirty="0">
                <a:cs typeface="Arial" panose="020B0604020202020204" pitchFamily="34" charset="0"/>
              </a:rPr>
              <a:t>и</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mk-MK" dirty="0">
                <a:cs typeface="Arial" panose="020B0604020202020204" pitchFamily="34" charset="0"/>
              </a:rPr>
              <a:t>домашни закони</a:t>
            </a:r>
            <a:endParaRPr lang="en-US" b="1" dirty="0">
              <a:cs typeface="Arial" panose="020B0604020202020204" pitchFamily="34" charset="0"/>
            </a:endParaRPr>
          </a:p>
          <a:p>
            <a:pPr marL="342900" lvl="1" indent="-342900">
              <a:spcAft>
                <a:spcPts val="600"/>
              </a:spcAft>
              <a:buFont typeface="Wingdings" pitchFamily="2" charset="2"/>
              <a:buChar char="ü"/>
            </a:pPr>
            <a:r>
              <a:rPr lang="mk-MK" b="1" dirty="0">
                <a:cs typeface="Arial" panose="020B0604020202020204" pitchFamily="34" charset="0"/>
              </a:rPr>
              <a:t>Принципи за заемна правна помош</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национална правна основа за мерки според член 29 до 35 од Конвенцијата</a:t>
            </a:r>
            <a:endParaRPr lang="en-US" dirty="0">
              <a:cs typeface="Arial" panose="020B0604020202020204" pitchFamily="34" charset="0"/>
            </a:endParaRPr>
          </a:p>
          <a:p>
            <a:pPr marL="800100" lvl="2" indent="-342900">
              <a:spcAft>
                <a:spcPts val="600"/>
              </a:spcAft>
              <a:buFont typeface="Arial" panose="020B0604020202020204" pitchFamily="34" charset="0"/>
              <a:buChar char="•"/>
            </a:pPr>
            <a:r>
              <a:rPr lang="mk-MK" dirty="0">
                <a:cs typeface="Arial" panose="020B0604020202020204" pitchFamily="34" charset="0"/>
              </a:rPr>
              <a:t>употреба на </a:t>
            </a:r>
            <a:r>
              <a:rPr lang="mk-MK" dirty="0" err="1">
                <a:cs typeface="Arial" panose="020B0604020202020204" pitchFamily="34" charset="0"/>
              </a:rPr>
              <a:t>експедитивни</a:t>
            </a:r>
            <a:r>
              <a:rPr lang="mk-MK" dirty="0">
                <a:cs typeface="Arial" panose="020B0604020202020204" pitchFamily="34" charset="0"/>
              </a:rPr>
              <a:t> средства за комуникација</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предмет на условите на применливите ДЗПП и домашните закони</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mk-MK" dirty="0">
                <a:cs typeface="Arial" panose="020B0604020202020204" pitchFamily="34" charset="0"/>
              </a:rPr>
              <a:t>потпирање на принципот на двоен криминалитет</a:t>
            </a:r>
            <a:endParaRPr lang="en-US" dirty="0">
              <a:cs typeface="Arial" panose="020B0604020202020204" pitchFamily="34" charset="0"/>
            </a:endParaRPr>
          </a:p>
          <a:p>
            <a:pPr marL="347663" lvl="1" indent="-342900">
              <a:spcAft>
                <a:spcPts val="600"/>
              </a:spcAft>
              <a:buFont typeface="Wingdings" pitchFamily="2" charset="2"/>
              <a:buChar char="ü"/>
            </a:pPr>
            <a:r>
              <a:rPr lang="mk-MK" b="1" dirty="0">
                <a:cs typeface="Arial" panose="020B0604020202020204" pitchFamily="34" charset="0"/>
              </a:rPr>
              <a:t>ЗПП е можна </a:t>
            </a:r>
            <a:r>
              <a:rPr lang="mk-MK" dirty="0">
                <a:cs typeface="Arial" panose="020B0604020202020204" pitchFamily="34" charset="0"/>
              </a:rPr>
              <a:t>во отсуство на релевантни договори (член 27)</a:t>
            </a:r>
            <a:endParaRPr lang="en-US" dirty="0">
              <a:cs typeface="Arial" panose="020B0604020202020204" pitchFamily="34" charset="0"/>
            </a:endParaRPr>
          </a:p>
        </p:txBody>
      </p:sp>
    </p:spTree>
    <p:extLst>
      <p:ext uri="{BB962C8B-B14F-4D97-AF65-F5344CB8AC3E}">
        <p14:creationId xmlns:p14="http://schemas.microsoft.com/office/powerpoint/2010/main" val="830851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174</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569660"/>
          </a:xfrm>
          <a:prstGeom prst="rect">
            <a:avLst/>
          </a:prstGeom>
          <a:noFill/>
        </p:spPr>
        <p:txBody>
          <a:bodyPr wrap="square" rtlCol="0">
            <a:spAutoFit/>
          </a:bodyPr>
          <a:lstStyle/>
          <a:p>
            <a:pPr marL="892175" indent="-892175" algn="r"/>
            <a:r>
              <a:rPr lang="mk-MK" sz="3200" b="1" dirty="0">
                <a:solidFill>
                  <a:schemeClr val="bg1"/>
                </a:solidFill>
                <a:latin typeface="Arial Narrow" panose="020B0606020202030204" pitchFamily="34" charset="0"/>
              </a:rPr>
              <a:t>Конвенција од Будимпешта </a:t>
            </a:r>
            <a:r>
              <a:rPr lang="en-GB" sz="3200" b="1" dirty="0">
                <a:solidFill>
                  <a:schemeClr val="bg1"/>
                </a:solidFill>
                <a:latin typeface="Arial Narrow" panose="020B0606020202030204" pitchFamily="34" charset="0"/>
              </a:rPr>
              <a:t>: </a:t>
            </a:r>
          </a:p>
          <a:p>
            <a:pPr marL="892175" indent="-892175" algn="r"/>
            <a:r>
              <a:rPr lang="mk-MK" sz="3200" b="1" dirty="0">
                <a:solidFill>
                  <a:schemeClr val="bg1"/>
                </a:solidFill>
                <a:latin typeface="Arial Narrow" panose="020B0606020202030204" pitchFamily="34" charset="0"/>
              </a:rPr>
              <a:t>специфични овластувања за меѓународна соработка</a:t>
            </a:r>
            <a:endParaRPr lang="en-GB" sz="3200" b="1" dirty="0">
              <a:solidFill>
                <a:schemeClr val="bg1"/>
              </a:solidFill>
              <a:latin typeface="Arial Narrow" panose="020B0606020202030204" pitchFamily="34" charset="0"/>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294544" y="968459"/>
            <a:ext cx="8482904" cy="5216813"/>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mk-MK" b="1" dirty="0">
                <a:cs typeface="Arial" panose="020B0604020202020204" pitchFamily="34" charset="0"/>
              </a:rPr>
              <a:t>Експедитивно зачувување на складирани компјутерски податоци </a:t>
            </a:r>
            <a:r>
              <a:rPr lang="mk-MK" dirty="0">
                <a:cs typeface="Arial" panose="020B0604020202020204" pitchFamily="34" charset="0"/>
              </a:rPr>
              <a:t>(член 29):</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mk-MK" dirty="0">
                <a:cs typeface="Arial" panose="020B0604020202020204" pitchFamily="34" charset="0"/>
              </a:rPr>
              <a:t>проширување на релевантни домашни овластувања во меѓународен контекст</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состојба на двоен криминалитет се применува само во исклучителни околности</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mk-MK" dirty="0">
                <a:cs typeface="Arial" panose="020B0604020202020204" pitchFamily="34" charset="0"/>
              </a:rPr>
              <a:t>вистинското откривање на информации е последователен чекор со кое се бара ЗПП</a:t>
            </a:r>
            <a:r>
              <a:rPr lang="en-US" dirty="0">
                <a:cs typeface="Arial" panose="020B0604020202020204" pitchFamily="34" charset="0"/>
              </a:rPr>
              <a:t>.</a:t>
            </a:r>
          </a:p>
          <a:p>
            <a:pPr marL="346075" lvl="1" indent="-346075">
              <a:spcAft>
                <a:spcPts val="600"/>
              </a:spcAft>
              <a:buFont typeface="Wingdings" pitchFamily="2" charset="2"/>
              <a:buChar char="ü"/>
            </a:pPr>
            <a:r>
              <a:rPr lang="mk-MK" b="1" dirty="0">
                <a:cs typeface="Arial" panose="020B0604020202020204" pitchFamily="34" charset="0"/>
              </a:rPr>
              <a:t>Експедитивно откривање на зачуван податочен сообраќај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30)</a:t>
            </a:r>
          </a:p>
          <a:p>
            <a:pPr marL="346075" lvl="1" indent="-346075">
              <a:spcAft>
                <a:spcPts val="600"/>
              </a:spcAft>
              <a:buFont typeface="Wingdings" pitchFamily="2" charset="2"/>
              <a:buChar char="ü"/>
            </a:pPr>
            <a:r>
              <a:rPr lang="mk-MK" b="1" dirty="0">
                <a:cs typeface="Arial" panose="020B0604020202020204" pitchFamily="34" charset="0"/>
              </a:rPr>
              <a:t>Заемна помош во врска со пристап до складирани компјутерски податоци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31)</a:t>
            </a:r>
          </a:p>
          <a:p>
            <a:pPr marL="346075" lvl="1" indent="-346075">
              <a:spcAft>
                <a:spcPts val="600"/>
              </a:spcAft>
              <a:buFont typeface="Wingdings" pitchFamily="2" charset="2"/>
              <a:buChar char="ü"/>
            </a:pPr>
            <a:r>
              <a:rPr lang="mk-MK" b="1" dirty="0">
                <a:cs typeface="Arial" panose="020B0604020202020204" pitchFamily="34" charset="0"/>
              </a:rPr>
              <a:t>Прекуграничен пристап до складирани компјутерски податоци со согласност или кога е јавно достапен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32)</a:t>
            </a:r>
          </a:p>
          <a:p>
            <a:pPr marL="346075" lvl="1" indent="-346075">
              <a:spcAft>
                <a:spcPts val="600"/>
              </a:spcAft>
              <a:buFont typeface="Wingdings" pitchFamily="2" charset="2"/>
              <a:buChar char="ü"/>
            </a:pPr>
            <a:r>
              <a:rPr lang="mk-MK" b="1" dirty="0">
                <a:cs typeface="Arial" panose="020B0604020202020204" pitchFamily="34" charset="0"/>
              </a:rPr>
              <a:t>Заемна помош за следење на податоци </a:t>
            </a:r>
            <a:r>
              <a:rPr lang="en-US" dirty="0">
                <a:cs typeface="Arial" panose="020B0604020202020204" pitchFamily="34" charset="0"/>
              </a:rPr>
              <a:t>(</a:t>
            </a:r>
            <a:r>
              <a:rPr lang="mk-MK" dirty="0">
                <a:cs typeface="Arial" panose="020B0604020202020204" pitchFamily="34" charset="0"/>
              </a:rPr>
              <a:t>член</a:t>
            </a:r>
            <a:r>
              <a:rPr lang="en-US" dirty="0">
                <a:cs typeface="Arial" panose="020B0604020202020204" pitchFamily="34" charset="0"/>
              </a:rPr>
              <a:t> 33 </a:t>
            </a:r>
            <a:r>
              <a:rPr lang="mk-MK" dirty="0">
                <a:cs typeface="Arial" panose="020B0604020202020204" pitchFamily="34" charset="0"/>
              </a:rPr>
              <a:t>и</a:t>
            </a:r>
            <a:r>
              <a:rPr lang="en-US" dirty="0">
                <a:cs typeface="Arial" panose="020B0604020202020204" pitchFamily="34" charset="0"/>
              </a:rPr>
              <a:t> 34)</a:t>
            </a:r>
          </a:p>
          <a:p>
            <a:pPr marL="346075" lvl="1" indent="-346075">
              <a:spcAft>
                <a:spcPts val="600"/>
              </a:spcAft>
              <a:buFont typeface="Wingdings" pitchFamily="2" charset="2"/>
              <a:buChar char="ü"/>
            </a:pPr>
            <a:r>
              <a:rPr lang="mk-MK" b="1" dirty="0">
                <a:cs typeface="Arial" panose="020B0604020202020204" pitchFamily="34" charset="0"/>
              </a:rPr>
              <a:t>24/7 мрежи на контакт точки</a:t>
            </a:r>
            <a:r>
              <a:rPr lang="en-US" dirty="0">
                <a:cs typeface="Arial" panose="020B0604020202020204" pitchFamily="34" charset="0"/>
              </a:rPr>
              <a:t>: </a:t>
            </a:r>
            <a:r>
              <a:rPr lang="mk-MK" dirty="0">
                <a:cs typeface="Arial" panose="020B0604020202020204" pitchFamily="34" charset="0"/>
              </a:rPr>
              <a:t>додава и не ги заменува другите постоечки канали за соработка</a:t>
            </a:r>
            <a:r>
              <a:rPr lang="en-US" dirty="0">
                <a:cs typeface="Arial" panose="020B0604020202020204" pitchFamily="34" charset="0"/>
              </a:rPr>
              <a:t> (</a:t>
            </a:r>
            <a:r>
              <a:rPr lang="mk-MK" dirty="0">
                <a:cs typeface="Arial" panose="020B0604020202020204" pitchFamily="34" charset="0"/>
              </a:rPr>
              <a:t>член</a:t>
            </a:r>
            <a:r>
              <a:rPr lang="en-US" dirty="0">
                <a:cs typeface="Arial" panose="020B0604020202020204" pitchFamily="34" charset="0"/>
              </a:rPr>
              <a:t> 35)</a:t>
            </a:r>
          </a:p>
        </p:txBody>
      </p:sp>
    </p:spTree>
    <p:extLst>
      <p:ext uri="{BB962C8B-B14F-4D97-AF65-F5344CB8AC3E}">
        <p14:creationId xmlns:p14="http://schemas.microsoft.com/office/powerpoint/2010/main" val="3210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2062103"/>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Преглед на Вториот дополнителен протокол на Конвенцијата од Будимпешта</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Преглед на Вториот дополнителен протокол</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849452" y="1010245"/>
            <a:ext cx="4927996" cy="5509200"/>
          </a:xfrm>
          <a:prstGeom prst="rect">
            <a:avLst/>
          </a:prstGeom>
        </p:spPr>
        <p:txBody>
          <a:bodyPr wrap="square">
            <a:spAutoFit/>
          </a:bodyPr>
          <a:lstStyle/>
          <a:p>
            <a:pPr marL="342900" indent="-342900" algn="just">
              <a:buFont typeface="Wingdings" pitchFamily="2" charset="2"/>
              <a:buChar char="Ø"/>
            </a:pPr>
            <a:r>
              <a:rPr lang="mk-MK" sz="2200" dirty="0"/>
              <a:t>Зголемена употреба на сервери во странски, повеќекратни, менувачки или непознати судски надлежности (облак) за складирање докази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Овластувањата за спроведување на законот с</a:t>
            </a:r>
            <a:r>
              <a:rPr lang="en-US" sz="2200" dirty="0"/>
              <a:t>è</a:t>
            </a:r>
            <a:r>
              <a:rPr lang="mk-MK" sz="2200" dirty="0"/>
              <a:t> повеќе се ограничуваат со територијални граници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Страните на Конвенцијата од Будимпешта се обидоа да развијат решение</a:t>
            </a:r>
            <a:r>
              <a:rPr lang="en-US" sz="2200" dirty="0"/>
              <a:t>	</a:t>
            </a:r>
          </a:p>
          <a:p>
            <a:pPr marL="800100" lvl="1" indent="-342900" algn="just">
              <a:buFont typeface="Wingdings" pitchFamily="2" charset="2"/>
              <a:buChar char="Ø"/>
            </a:pPr>
            <a:r>
              <a:rPr lang="mk-MK" sz="2200" dirty="0"/>
              <a:t>Прекугранична работна група</a:t>
            </a:r>
            <a:endParaRPr lang="en-US" sz="2200" dirty="0"/>
          </a:p>
          <a:p>
            <a:pPr marL="800100" lvl="1" indent="-342900" algn="just">
              <a:buFont typeface="Wingdings" pitchFamily="2" charset="2"/>
              <a:buChar char="Ø"/>
            </a:pPr>
            <a:r>
              <a:rPr lang="mk-MK" sz="2200" dirty="0"/>
              <a:t>Група за докази на облак</a:t>
            </a:r>
            <a:endParaRPr lang="en-GB" sz="2200" dirty="0"/>
          </a:p>
        </p:txBody>
      </p:sp>
      <p:pic>
        <p:nvPicPr>
          <p:cNvPr id="10" name="Picture 6" descr="Council of Europe - Wikipedia">
            <a:extLst>
              <a:ext uri="{FF2B5EF4-FFF2-40B4-BE49-F238E27FC236}">
                <a16:creationId xmlns:a16="http://schemas.microsoft.com/office/drawing/2014/main" id="{8DBADDCD-8E10-4E83-9855-3FD54FC7D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08" y="2236519"/>
            <a:ext cx="2978235" cy="23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60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Прекугранична работна група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4369342" y="1490178"/>
            <a:ext cx="4653114" cy="4493538"/>
          </a:xfrm>
          <a:prstGeom prst="rect">
            <a:avLst/>
          </a:prstGeom>
        </p:spPr>
        <p:txBody>
          <a:bodyPr wrap="square">
            <a:spAutoFit/>
          </a:bodyPr>
          <a:lstStyle/>
          <a:p>
            <a:pPr marL="342900" indent="-342900" algn="just">
              <a:buFont typeface="Wingdings" pitchFamily="2" charset="2"/>
              <a:buChar char="Ø"/>
            </a:pPr>
            <a:r>
              <a:rPr lang="mk-MK" sz="2200" dirty="0"/>
              <a:t>Времетраење</a:t>
            </a:r>
            <a:r>
              <a:rPr lang="en-US" sz="2200" dirty="0"/>
              <a:t>: 2012-2014 </a:t>
            </a:r>
            <a:r>
              <a:rPr lang="mk-MK" sz="2200" dirty="0"/>
              <a:t>год.</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Кулминираше со Белешката за управување бр. 3 (Прекуграничен пристап до податоци)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Направи серија предлози за дополнителен протокол што ќе го прошири опфатот на прекуграничен пристап (надвор од член 32б)</a:t>
            </a:r>
            <a:endParaRPr lang="en-GB" sz="2200" dirty="0"/>
          </a:p>
          <a:p>
            <a:pPr marL="342900" indent="-342900" algn="just">
              <a:buFont typeface="Wingdings" pitchFamily="2" charset="2"/>
              <a:buChar char="Ø"/>
            </a:pPr>
            <a:endParaRPr lang="en-GB" sz="2200" dirty="0"/>
          </a:p>
        </p:txBody>
      </p:sp>
      <p:pic>
        <p:nvPicPr>
          <p:cNvPr id="5" name="Picture 4">
            <a:extLst>
              <a:ext uri="{FF2B5EF4-FFF2-40B4-BE49-F238E27FC236}">
                <a16:creationId xmlns:a16="http://schemas.microsoft.com/office/drawing/2014/main" id="{277D4BBE-B9F1-41FB-8DAF-6463078CA638}"/>
              </a:ext>
            </a:extLst>
          </p:cNvPr>
          <p:cNvPicPr>
            <a:picLocks noChangeAspect="1"/>
          </p:cNvPicPr>
          <p:nvPr/>
        </p:nvPicPr>
        <p:blipFill>
          <a:blip r:embed="rId4"/>
          <a:stretch>
            <a:fillRect/>
          </a:stretch>
        </p:blipFill>
        <p:spPr>
          <a:xfrm>
            <a:off x="257279" y="2389586"/>
            <a:ext cx="3771023" cy="2674964"/>
          </a:xfrm>
          <a:prstGeom prst="rect">
            <a:avLst/>
          </a:prstGeom>
        </p:spPr>
      </p:pic>
    </p:spTree>
    <p:extLst>
      <p:ext uri="{BB962C8B-B14F-4D97-AF65-F5344CB8AC3E}">
        <p14:creationId xmlns:p14="http://schemas.microsoft.com/office/powerpoint/2010/main" val="26783873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Група за докази на облак</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2864210" y="921588"/>
            <a:ext cx="6143755" cy="6401753"/>
          </a:xfrm>
          <a:prstGeom prst="rect">
            <a:avLst/>
          </a:prstGeom>
        </p:spPr>
        <p:txBody>
          <a:bodyPr wrap="square">
            <a:spAutoFit/>
          </a:bodyPr>
          <a:lstStyle/>
          <a:p>
            <a:pPr marL="342900" indent="-342900" algn="just">
              <a:buFont typeface="Wingdings" pitchFamily="2" charset="2"/>
              <a:buChar char="Ø"/>
            </a:pPr>
            <a:r>
              <a:rPr lang="mk-MK" sz="2000" dirty="0"/>
              <a:t>Времетраење</a:t>
            </a:r>
            <a:r>
              <a:rPr lang="en-US" sz="2000" dirty="0"/>
              <a:t>: 2015-2017</a:t>
            </a:r>
            <a:r>
              <a:rPr lang="mk-MK" sz="2000" dirty="0"/>
              <a:t> год.</a:t>
            </a:r>
            <a:endParaRPr lang="en-US" sz="2000" dirty="0"/>
          </a:p>
          <a:p>
            <a:pPr marL="342900" indent="-342900" algn="just">
              <a:buFont typeface="Wingdings" pitchFamily="2" charset="2"/>
              <a:buChar char="Ø"/>
            </a:pPr>
            <a:r>
              <a:rPr lang="mk-MK" sz="2000" dirty="0"/>
              <a:t>Идентификување проблеми што треба да се решат во Дополнителниот протокол, вклучувајќи</a:t>
            </a:r>
            <a:r>
              <a:rPr lang="en-US" sz="2000" dirty="0"/>
              <a:t>:</a:t>
            </a:r>
          </a:p>
          <a:p>
            <a:pPr marL="800100" lvl="1" indent="-342900" algn="just">
              <a:buFont typeface="Wingdings" pitchFamily="2" charset="2"/>
              <a:buChar char="Ø"/>
            </a:pPr>
            <a:r>
              <a:rPr lang="mk-MK" dirty="0"/>
              <a:t>Потреба да се прави разлика помеѓу праговите за податоци за претплатникот, податочниот сообраќај и </a:t>
            </a:r>
            <a:r>
              <a:rPr lang="mk-MK" dirty="0" err="1"/>
              <a:t>содржинските</a:t>
            </a:r>
            <a:r>
              <a:rPr lang="mk-MK" dirty="0"/>
              <a:t> податоци</a:t>
            </a:r>
            <a:endParaRPr lang="en-US" dirty="0"/>
          </a:p>
          <a:p>
            <a:pPr marL="800100" lvl="1" indent="-342900" algn="just">
              <a:buFont typeface="Wingdings" pitchFamily="2" charset="2"/>
              <a:buChar char="Ø"/>
            </a:pPr>
            <a:r>
              <a:rPr lang="mk-MK" dirty="0"/>
              <a:t>Ограничена ефективност на ЗПП за обезбедување на несигурни електронски докази</a:t>
            </a:r>
            <a:endParaRPr lang="en-US" dirty="0"/>
          </a:p>
          <a:p>
            <a:pPr marL="800100" lvl="1" indent="-342900" algn="just">
              <a:buFont typeface="Wingdings" pitchFamily="2" charset="2"/>
              <a:buChar char="Ø"/>
            </a:pPr>
            <a:r>
              <a:rPr lang="mk-MK" dirty="0"/>
              <a:t>Ситуации на губење на знаење за локацијата на податоци</a:t>
            </a:r>
            <a:endParaRPr lang="en-US" dirty="0"/>
          </a:p>
          <a:p>
            <a:pPr marL="800100" lvl="1" indent="-342900" algn="just">
              <a:buFont typeface="Wingdings" pitchFamily="2" charset="2"/>
              <a:buChar char="Ø"/>
            </a:pPr>
            <a:r>
              <a:rPr lang="mk-MK" dirty="0"/>
              <a:t>Прашање дали давателот на услуги е доволно присутен или нуди услуги на одредена територија</a:t>
            </a:r>
            <a:endParaRPr lang="en-US" dirty="0"/>
          </a:p>
          <a:p>
            <a:pPr marL="800100" lvl="1" indent="-342900" algn="just">
              <a:buFont typeface="Wingdings" pitchFamily="2" charset="2"/>
              <a:buChar char="Ø"/>
            </a:pPr>
            <a:r>
              <a:rPr lang="mk-MK" dirty="0"/>
              <a:t>Режим на доброволно откривање од страна на даватели на интернет услуги</a:t>
            </a:r>
            <a:endParaRPr lang="en-US" dirty="0"/>
          </a:p>
          <a:p>
            <a:pPr marL="800100" lvl="1" indent="-342900" algn="just">
              <a:buFont typeface="Wingdings" pitchFamily="2" charset="2"/>
              <a:buChar char="Ø"/>
            </a:pPr>
            <a:r>
              <a:rPr lang="mk-MK" dirty="0"/>
              <a:t>Експедитивно откривање во итни случаи</a:t>
            </a:r>
            <a:endParaRPr lang="en-US" dirty="0"/>
          </a:p>
          <a:p>
            <a:pPr marL="800100" lvl="1" indent="-342900" algn="just">
              <a:buFont typeface="Wingdings" pitchFamily="2" charset="2"/>
              <a:buChar char="Ø"/>
            </a:pPr>
            <a:r>
              <a:rPr lang="mk-MK" dirty="0"/>
              <a:t>Заштитни мерки (гаранции) за заштита на податоците и владеењето на правото</a:t>
            </a:r>
            <a:endParaRPr lang="en-US" dirty="0"/>
          </a:p>
          <a:p>
            <a:pPr marL="800100" lvl="1"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GB" sz="2000" dirty="0"/>
          </a:p>
        </p:txBody>
      </p:sp>
      <p:pic>
        <p:nvPicPr>
          <p:cNvPr id="8" name="Picture 7">
            <a:extLst>
              <a:ext uri="{FF2B5EF4-FFF2-40B4-BE49-F238E27FC236}">
                <a16:creationId xmlns:a16="http://schemas.microsoft.com/office/drawing/2014/main" id="{D2483154-2E4B-4AF7-874C-F5FA451997E3}"/>
              </a:ext>
            </a:extLst>
          </p:cNvPr>
          <p:cNvPicPr>
            <a:picLocks noChangeAspect="1"/>
          </p:cNvPicPr>
          <p:nvPr/>
        </p:nvPicPr>
        <p:blipFill>
          <a:blip r:embed="rId4"/>
          <a:stretch>
            <a:fillRect/>
          </a:stretch>
        </p:blipFill>
        <p:spPr>
          <a:xfrm>
            <a:off x="107996" y="2577214"/>
            <a:ext cx="3404287" cy="2320361"/>
          </a:xfrm>
          <a:prstGeom prst="rect">
            <a:avLst/>
          </a:prstGeom>
        </p:spPr>
      </p:pic>
    </p:spTree>
    <p:extLst>
      <p:ext uri="{BB962C8B-B14F-4D97-AF65-F5344CB8AC3E}">
        <p14:creationId xmlns:p14="http://schemas.microsoft.com/office/powerpoint/2010/main" val="100954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1B2789-EF2E-4BD2-B40F-2EDEBF060E14}"/>
              </a:ext>
            </a:extLst>
          </p:cNvPr>
          <p:cNvSpPr>
            <a:spLocks noGrp="1"/>
          </p:cNvSpPr>
          <p:nvPr>
            <p:ph type="body" idx="1"/>
          </p:nvPr>
        </p:nvSpPr>
        <p:spPr>
          <a:xfrm>
            <a:off x="457200" y="1108075"/>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en-GB" altLang="sr-Latn-RS" sz="2800" dirty="0">
              <a:cs typeface="Times New Roman" panose="02020603050405020304" pitchFamily="18" charset="0"/>
            </a:endParaRPr>
          </a:p>
          <a:p>
            <a:pPr algn="ctr" eaLnBrk="1" hangingPunct="1">
              <a:lnSpc>
                <a:spcPct val="80000"/>
              </a:lnSpc>
              <a:buFont typeface="Arial" panose="020B0604020202020204" pitchFamily="34" charset="0"/>
              <a:buNone/>
            </a:pPr>
            <a:r>
              <a:rPr lang="mk-MK" altLang="sr-Latn-RS" b="1" i="1" dirty="0">
                <a:cs typeface="Times New Roman" panose="02020603050405020304" pitchFamily="18" charset="0"/>
              </a:rPr>
              <a:t>Илегален пристап</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a:cs typeface="Times New Roman" panose="02020603050405020304" pitchFamily="18" charset="0"/>
              </a:rPr>
              <a:t>(</a:t>
            </a:r>
            <a:r>
              <a:rPr lang="mk-MK" altLang="sr-Latn-RS" b="1" i="1" dirty="0">
                <a:cs typeface="Times New Roman" panose="02020603050405020304" pitchFamily="18" charset="0"/>
              </a:rPr>
              <a:t>член 2 – Конвенцијата од Будимпешта</a:t>
            </a:r>
            <a:r>
              <a:rPr lang="en-GB" altLang="sr-Latn-RS" b="1" i="1" dirty="0">
                <a:cs typeface="Times New Roman" panose="02020603050405020304" pitchFamily="18" charset="0"/>
              </a:rPr>
              <a:t>)</a:t>
            </a: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Пристапување до целиот или кој било дел од компјутерскиот систем без право на тоа</a:t>
            </a:r>
            <a:endParaRPr lang="en-GB" altLang="sr-Latn-RS" i="1" dirty="0">
              <a:cs typeface="Times New Roman" panose="02020603050405020304" pitchFamily="18" charset="0"/>
            </a:endParaRP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Намерно</a:t>
            </a:r>
            <a:endParaRPr lang="en-GB" altLang="sr-Latn-RS" i="1" dirty="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dirty="0">
              <a:cs typeface="Times New Roman" panose="02020603050405020304" pitchFamily="18" charset="0"/>
            </a:endParaRPr>
          </a:p>
        </p:txBody>
      </p:sp>
      <p:sp>
        <p:nvSpPr>
          <p:cNvPr id="9219" name="Slide Number Placeholder 1">
            <a:extLst>
              <a:ext uri="{FF2B5EF4-FFF2-40B4-BE49-F238E27FC236}">
                <a16:creationId xmlns:a16="http://schemas.microsoft.com/office/drawing/2014/main" id="{43152D46-F6F4-4D38-8A94-CCFA47BE6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21A2E0E-A3C0-4C4C-874E-7229B52FD4AA}" type="slidenum">
              <a:rPr lang="en-US" altLang="fr-FR" sz="1200">
                <a:solidFill>
                  <a:srgbClr val="898989"/>
                </a:solidFill>
              </a:rPr>
              <a:pPr>
                <a:spcBef>
                  <a:spcPct val="0"/>
                </a:spcBef>
                <a:buFontTx/>
                <a:buNone/>
              </a:pPr>
              <a:t>18</a:t>
            </a:fld>
            <a:endParaRPr lang="en-US" altLang="fr-FR" sz="1200">
              <a:solidFill>
                <a:srgbClr val="898989"/>
              </a:solidFill>
            </a:endParaRPr>
          </a:p>
        </p:txBody>
      </p:sp>
      <p:sp>
        <p:nvSpPr>
          <p:cNvPr id="4" name="Slide Number Placeholder 1">
            <a:extLst>
              <a:ext uri="{FF2B5EF4-FFF2-40B4-BE49-F238E27FC236}">
                <a16:creationId xmlns:a16="http://schemas.microsoft.com/office/drawing/2014/main" id="{4AEEF45F-BE67-4BD0-99F9-2C94D01D722A}"/>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dirty="0"/>
          </a:p>
        </p:txBody>
      </p:sp>
      <p:sp>
        <p:nvSpPr>
          <p:cNvPr id="5" name="TextBox 4">
            <a:extLst>
              <a:ext uri="{FF2B5EF4-FFF2-40B4-BE49-F238E27FC236}">
                <a16:creationId xmlns:a16="http://schemas.microsoft.com/office/drawing/2014/main" id="{346A3927-B076-4806-A4B2-7E8929254F82}"/>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097F930B-E75D-4C79-B89C-C914E0084F7F}"/>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7" name="Rectangle 6">
            <a:extLst>
              <a:ext uri="{FF2B5EF4-FFF2-40B4-BE49-F238E27FC236}">
                <a16:creationId xmlns:a16="http://schemas.microsoft.com/office/drawing/2014/main" id="{E90A6C00-C8F7-49A2-862C-5A5738B53BA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A7632B57-376C-4919-8161-26E0E2228B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108E4174-B8D4-4386-ADE7-AB140C76AC3B}"/>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10" name="Picture 4">
            <a:extLst>
              <a:ext uri="{FF2B5EF4-FFF2-40B4-BE49-F238E27FC236}">
                <a16:creationId xmlns:a16="http://schemas.microsoft.com/office/drawing/2014/main" id="{53926153-7970-4FC8-82A9-35CD2F9749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89F04E61-A950-4BD7-B284-A864B1F0CED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Усвоени нацрт-членови (мај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mk-MK" sz="2200" dirty="0"/>
              <a:t>Јазик на барањата</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Видео конференција (за земање сведоштва или изјави од сведоци)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Заеднички тимови за истрага и заеднички истраги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Итна заемна помош</a:t>
            </a:r>
            <a:endParaRPr lang="en-GB" sz="2200" dirty="0"/>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2800767"/>
          </a:xfrm>
          <a:prstGeom prst="rect">
            <a:avLst/>
          </a:prstGeom>
        </p:spPr>
        <p:txBody>
          <a:bodyPr wrap="square">
            <a:spAutoFit/>
          </a:bodyPr>
          <a:lstStyle/>
          <a:p>
            <a:pPr marL="342900" indent="-342900">
              <a:buFont typeface="Wingdings" pitchFamily="2" charset="2"/>
              <a:buChar char="Ø"/>
            </a:pPr>
            <a:r>
              <a:rPr lang="mk-MK" sz="2200" dirty="0"/>
              <a:t>Директно откривање на информациите за претплатникот </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Ефектуирање на налозите од друга страна за експедитивно генерирање на податоци</a:t>
            </a:r>
            <a:endParaRPr lang="en-GB" sz="2200" dirty="0"/>
          </a:p>
        </p:txBody>
      </p:sp>
    </p:spTree>
    <p:extLst>
      <p:ext uri="{BB962C8B-B14F-4D97-AF65-F5344CB8AC3E}">
        <p14:creationId xmlns:p14="http://schemas.microsoft.com/office/powerpoint/2010/main" val="5802543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Група за изготвување протокол</a:t>
            </a:r>
            <a:endParaRPr lang="en-GB" sz="3200" b="1" dirty="0"/>
          </a:p>
          <a:p>
            <a:pPr algn="r"/>
            <a:r>
              <a:rPr lang="mk-MK" sz="3200" b="1" dirty="0"/>
              <a:t>Нацрт-членови во развој (2020 год.)</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9770" y="1090708"/>
            <a:ext cx="4953195" cy="5170646"/>
          </a:xfrm>
          <a:prstGeom prst="rect">
            <a:avLst/>
          </a:prstGeom>
        </p:spPr>
        <p:txBody>
          <a:bodyPr wrap="square">
            <a:spAutoFit/>
          </a:bodyPr>
          <a:lstStyle/>
          <a:p>
            <a:pPr marL="342900" indent="-342900">
              <a:buFont typeface="Wingdings" pitchFamily="2" charset="2"/>
              <a:buChar char="Ø"/>
            </a:pPr>
            <a:r>
              <a:rPr lang="mk-MK" sz="2200" dirty="0"/>
              <a:t>Заеднички одредби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Услови и заштитни мерки (гаранции)</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mk-MK" sz="2200" dirty="0"/>
              <a:t>Проширување на пребарувањето на поврзан компјутер</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Тајни истраги со помош на компјутерски систем (домашно ниво)</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Тајни истраги (меѓународно ниво)</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Општи начела</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782065" y="1052065"/>
            <a:ext cx="4361935" cy="5170646"/>
          </a:xfrm>
          <a:prstGeom prst="rect">
            <a:avLst/>
          </a:prstGeom>
        </p:spPr>
        <p:txBody>
          <a:bodyPr wrap="square">
            <a:spAutoFit/>
          </a:bodyPr>
          <a:lstStyle/>
          <a:p>
            <a:pPr marL="342900" indent="-342900">
              <a:buFont typeface="Wingdings" pitchFamily="2" charset="2"/>
              <a:buChar char="Ø"/>
            </a:pPr>
            <a:r>
              <a:rPr lang="mk-MK" sz="2200" dirty="0"/>
              <a:t>Директно зачувување на податоци од даватели на услуги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Откривање на податоци во итни ситуации</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mk-MK" sz="2200" dirty="0"/>
              <a:t>Пристап до информации поврзани со регистрирани интернет домени – Барање за информации за регистрација на име на домен </a:t>
            </a:r>
            <a:r>
              <a:rPr lang="en-GB" sz="2200" dirty="0"/>
              <a:t>[WHOIS]</a:t>
            </a:r>
          </a:p>
          <a:p>
            <a:pPr marL="342900" indent="-342900">
              <a:buFont typeface="Wingdings" pitchFamily="2" charset="2"/>
              <a:buChar char="Ø"/>
            </a:pPr>
            <a:endParaRPr lang="en-GB" sz="2200" dirty="0"/>
          </a:p>
          <a:p>
            <a:pPr marL="342900" indent="-342900">
              <a:buFont typeface="Wingdings" pitchFamily="2" charset="2"/>
              <a:buChar char="Ø"/>
            </a:pPr>
            <a:r>
              <a:rPr lang="mk-MK" sz="2200" dirty="0"/>
              <a:t>Конечни одредби</a:t>
            </a:r>
            <a:endParaRPr lang="en-GB" sz="2200" dirty="0"/>
          </a:p>
        </p:txBody>
      </p:sp>
    </p:spTree>
    <p:extLst>
      <p:ext uri="{BB962C8B-B14F-4D97-AF65-F5344CB8AC3E}">
        <p14:creationId xmlns:p14="http://schemas.microsoft.com/office/powerpoint/2010/main" val="347118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182</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67552608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182</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182</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0565477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183</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71387267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183</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183</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3968761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Петти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mk-MK" sz="3200" b="1" dirty="0">
                <a:ea typeface="ＭＳ Ｐゴシック" charset="0"/>
              </a:rPr>
              <a:t>Резиме</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Резиме</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4" y="1193778"/>
            <a:ext cx="4360985" cy="5238357"/>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Потсетување на концептите во врска со </a:t>
            </a:r>
            <a:r>
              <a:rPr lang="mk-MK" sz="2200" i="1" dirty="0" err="1"/>
              <a:t>сајбер</a:t>
            </a:r>
            <a:r>
              <a:rPr lang="mk-MK" sz="2200" i="1" dirty="0"/>
              <a:t>-криминал и електронски докази и релевантните одредби од Конвенцијата од Будимпешта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разберат различните канали и механизми за формална меѓународна соработка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дискутира прегледот на Конвенцијата од Будимпешта како водечка алатка за соработка во областа на сајбер-криминал и електронски докази</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795935" y="1193778"/>
            <a:ext cx="3894569" cy="3342453"/>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Да се идентификуваат сличностите ширум различните канали и механизми за меѓународна соработка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дискутира прегледот на Вториот дополнителен протокол како механизам за овозможување на меѓународна соработка</a:t>
            </a:r>
            <a:endParaRPr lang="en-GB" sz="2200" i="1" dirty="0"/>
          </a:p>
        </p:txBody>
      </p:sp>
    </p:spTree>
    <p:extLst>
      <p:ext uri="{BB962C8B-B14F-4D97-AF65-F5344CB8AC3E}">
        <p14:creationId xmlns:p14="http://schemas.microsoft.com/office/powerpoint/2010/main" val="1247466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dirty="0"/>
              <a:t>Потсетник за Конвенцијата од Будимпешта и</a:t>
            </a:r>
          </a:p>
          <a:p>
            <a:pPr algn="r" eaLnBrk="1" hangingPunct="1">
              <a:lnSpc>
                <a:spcPct val="80000"/>
              </a:lnSpc>
            </a:pPr>
            <a:r>
              <a:rPr lang="mk-MK" sz="3200" dirty="0"/>
              <a:t>алатките за меѓународна соработка</a:t>
            </a:r>
            <a:endParaRPr lang="en-GB"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a:t>
            </a:r>
            <a:r>
              <a:rPr lang="mk-MK" dirty="0"/>
              <a:t> законодавство, кога е намерно сторен </a:t>
            </a:r>
            <a:r>
              <a:rPr lang="mk-MK" b="1" dirty="0">
                <a:solidFill>
                  <a:srgbClr val="FF0000"/>
                </a:solidFill>
              </a:rPr>
              <a:t>пристап</a:t>
            </a:r>
            <a:r>
              <a:rPr lang="mk-MK" dirty="0"/>
              <a:t> до целиот или кој било дел од компјутерски систем без право на тоа. Страната може да бара кривичното дело да биде сторено со повреда на безбедносните мерки, со намера да се добијат компјутерски податоци или друга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58176" y="991653"/>
            <a:ext cx="4747018" cy="4524315"/>
          </a:xfrm>
          <a:prstGeom prst="rect">
            <a:avLst/>
          </a:prstGeom>
        </p:spPr>
        <p:txBody>
          <a:bodyPr wrap="square">
            <a:spAutoFit/>
          </a:bodyPr>
          <a:lstStyle/>
          <a:p>
            <a:pPr marL="342900" indent="-342900" algn="just">
              <a:buFont typeface="Wingdings" pitchFamily="2" charset="2"/>
              <a:buChar char="ü"/>
            </a:pPr>
            <a:r>
              <a:rPr lang="mk-MK" dirty="0"/>
              <a:t>Пристапот вклучува внесување на друг компјутерски систем</a:t>
            </a:r>
            <a:r>
              <a:rPr lang="en-US" dirty="0"/>
              <a:t>:</a:t>
            </a:r>
          </a:p>
          <a:p>
            <a:pPr marL="800100" lvl="1" indent="-342900" algn="just">
              <a:buFont typeface="Wingdings" pitchFamily="2" charset="2"/>
              <a:buChar char="ü"/>
            </a:pPr>
            <a:r>
              <a:rPr lang="mk-MK" dirty="0"/>
              <a:t>Каде што е поврзано преку јавна телекомуникациска мрежа</a:t>
            </a:r>
            <a:r>
              <a:rPr lang="en-US" dirty="0"/>
              <a:t>; </a:t>
            </a:r>
          </a:p>
          <a:p>
            <a:pPr marL="800100" lvl="1" indent="-342900" algn="just">
              <a:buFont typeface="Wingdings" pitchFamily="2" charset="2"/>
              <a:buChar char="ü"/>
            </a:pPr>
            <a:r>
              <a:rPr lang="mk-MK" dirty="0"/>
              <a:t>До компјутерски систем на истата мрежа (</a:t>
            </a:r>
            <a:r>
              <a:rPr lang="en-US" dirty="0"/>
              <a:t>LAN </a:t>
            </a:r>
            <a:r>
              <a:rPr lang="mk-MK" dirty="0"/>
              <a:t>или Интранет во рамки на организацијата)</a:t>
            </a:r>
            <a:r>
              <a:rPr lang="en-US" dirty="0"/>
              <a:t> </a:t>
            </a:r>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Пристапот не го вклучува самото испраќање на е-пошта или датотека до компјутерскиот систем</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Методот на комуникација со компјутерскиот систем не е важен (без разлика дали е од далечина преку безжични врски; или одблизу)</a:t>
            </a:r>
            <a:endParaRPr lang="en-GB" dirty="0"/>
          </a:p>
        </p:txBody>
      </p:sp>
    </p:spTree>
    <p:extLst>
      <p:ext uri="{BB962C8B-B14F-4D97-AF65-F5344CB8AC3E}">
        <p14:creationId xmlns:p14="http://schemas.microsoft.com/office/powerpoint/2010/main" val="102402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213548"/>
            <a:ext cx="3791244" cy="3785652"/>
          </a:xfrm>
          <a:prstGeom prst="rect">
            <a:avLst/>
          </a:prstGeom>
        </p:spPr>
        <p:txBody>
          <a:bodyPr wrap="square">
            <a:spAutoFit/>
          </a:bodyPr>
          <a:lstStyle/>
          <a:p>
            <a:pPr marL="342900" indent="-342900" algn="just" eaLnBrk="1" hangingPunct="1">
              <a:buFont typeface="Wingdings" pitchFamily="2" charset="2"/>
              <a:buChar char="Ø"/>
            </a:pPr>
            <a:r>
              <a:rPr lang="mk-MK" sz="2000" b="1" dirty="0"/>
              <a:t>Прв дел</a:t>
            </a:r>
            <a:endParaRPr lang="en-GB" sz="2000" b="1" dirty="0"/>
          </a:p>
          <a:p>
            <a:pPr marL="342900" indent="-342900" algn="just" eaLnBrk="1" hangingPunct="1">
              <a:buFont typeface="Wingdings" pitchFamily="2" charset="2"/>
              <a:buChar char="ü"/>
            </a:pPr>
            <a:r>
              <a:rPr lang="mk-MK" sz="2000" i="1" dirty="0"/>
              <a:t>Потсетник за </a:t>
            </a:r>
            <a:r>
              <a:rPr lang="mk-MK" sz="2000" i="1" dirty="0" err="1"/>
              <a:t>сајбер</a:t>
            </a:r>
            <a:r>
              <a:rPr lang="mk-MK" sz="2000" i="1" dirty="0"/>
              <a:t>-криминал и електронски докази</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mk-MK" sz="2000" b="1" dirty="0"/>
              <a:t>Втор дел</a:t>
            </a:r>
            <a:endParaRPr lang="en-GB" sz="2000" b="1" dirty="0"/>
          </a:p>
          <a:p>
            <a:pPr marL="342900" indent="-342900" algn="just" eaLnBrk="1" hangingPunct="1">
              <a:buFont typeface="Wingdings" pitchFamily="2" charset="2"/>
              <a:buChar char="ü"/>
            </a:pPr>
            <a:r>
              <a:rPr lang="mk-MK" sz="2000" i="1" dirty="0"/>
              <a:t>Пристапи кон формална меѓународна соработка</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mk-MK" sz="2000" b="1" dirty="0"/>
              <a:t>Трет дел</a:t>
            </a:r>
            <a:endParaRPr lang="en-GB" sz="2000" b="1" dirty="0"/>
          </a:p>
          <a:p>
            <a:pPr marL="342900" indent="-342900" algn="just">
              <a:buFont typeface="Wingdings" pitchFamily="2" charset="2"/>
              <a:buChar char="ü"/>
            </a:pPr>
            <a:r>
              <a:rPr lang="mk-MK" sz="2000" i="1" dirty="0"/>
              <a:t>Преглед на Конвенцијата од Будимпешта</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663440" y="1213548"/>
            <a:ext cx="4245429" cy="1569660"/>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mk-MK" sz="2000" b="1" dirty="0"/>
              <a:t>Четврт дел</a:t>
            </a:r>
            <a:endParaRPr lang="en-GB" sz="2000" b="1" dirty="0"/>
          </a:p>
          <a:p>
            <a:pPr marL="342900" indent="-342900" algn="just">
              <a:lnSpc>
                <a:spcPct val="80000"/>
              </a:lnSpc>
              <a:buFont typeface="Wingdings" pitchFamily="2" charset="2"/>
              <a:buChar char="ü"/>
            </a:pPr>
            <a:r>
              <a:rPr lang="mk-MK" sz="2000" i="1" dirty="0"/>
              <a:t>Преглед на Вториот дополнителен протокол</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mk-MK" sz="2000" b="1" dirty="0"/>
              <a:t>Петти дел</a:t>
            </a:r>
            <a:endParaRPr lang="en-GB" sz="2000" b="1" dirty="0"/>
          </a:p>
          <a:p>
            <a:pPr marL="342900" indent="-342900" algn="just">
              <a:lnSpc>
                <a:spcPct val="80000"/>
              </a:lnSpc>
              <a:buFont typeface="Wingdings" pitchFamily="2" charset="2"/>
              <a:buChar char="ü"/>
            </a:pPr>
            <a:r>
              <a:rPr lang="mk-MK" sz="2000" i="1" dirty="0"/>
              <a:t>Резиме</a:t>
            </a:r>
            <a:endParaRPr lang="en-US"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a:t>
            </a:r>
            <a:r>
              <a:rPr lang="mk-MK" dirty="0"/>
              <a:t> законодавство, кога е намерно сторен, пристапот до </a:t>
            </a:r>
            <a:r>
              <a:rPr lang="mk-MK" b="1" dirty="0">
                <a:solidFill>
                  <a:srgbClr val="FF0000"/>
                </a:solidFill>
              </a:rPr>
              <a:t>целиот или кој било дел од компјутерски систем</a:t>
            </a:r>
            <a:r>
              <a:rPr lang="mk-MK" dirty="0"/>
              <a:t> без право на тоа. Страната може да бара кривичното дело да биде сторено со повреда на безбедносните мерки, со намера да се добијат компјутерски податоци или друга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mk-MK" sz="2200" dirty="0"/>
              <a:t>Дел од компјутерски систем вклучува:</a:t>
            </a:r>
            <a:endParaRPr lang="en-GB" sz="2200" dirty="0"/>
          </a:p>
          <a:p>
            <a:pPr marL="800100" lvl="1" indent="-342900" algn="just">
              <a:buFont typeface="Wingdings" pitchFamily="2" charset="2"/>
              <a:buChar char="ü"/>
            </a:pPr>
            <a:r>
              <a:rPr lang="mk-MK" sz="2200" dirty="0"/>
              <a:t>Хардвер</a:t>
            </a:r>
            <a:r>
              <a:rPr lang="en-US" sz="2200" dirty="0"/>
              <a:t> </a:t>
            </a:r>
          </a:p>
          <a:p>
            <a:pPr marL="800100" lvl="1" indent="-342900" algn="just">
              <a:buFont typeface="Wingdings" pitchFamily="2" charset="2"/>
              <a:buChar char="ü"/>
            </a:pPr>
            <a:r>
              <a:rPr lang="mk-MK" sz="2200" dirty="0"/>
              <a:t>Компоненти</a:t>
            </a:r>
          </a:p>
          <a:p>
            <a:pPr marL="800100" lvl="1" indent="-342900" algn="just">
              <a:buFont typeface="Wingdings" pitchFamily="2" charset="2"/>
              <a:buChar char="ü"/>
            </a:pPr>
            <a:r>
              <a:rPr lang="mk-MK" sz="2200" dirty="0"/>
              <a:t>Зачуваните податоци од инсталираните системи</a:t>
            </a:r>
          </a:p>
          <a:p>
            <a:pPr marL="800100" lvl="1" indent="-342900" algn="just">
              <a:buFont typeface="Wingdings" pitchFamily="2" charset="2"/>
              <a:buChar char="ü"/>
            </a:pPr>
            <a:r>
              <a:rPr lang="mk-MK" sz="2200" dirty="0"/>
              <a:t>Именици</a:t>
            </a:r>
          </a:p>
          <a:p>
            <a:pPr marL="800100" lvl="1" indent="-342900" algn="just">
              <a:buFont typeface="Wingdings" pitchFamily="2" charset="2"/>
              <a:buChar char="ü"/>
            </a:pPr>
            <a:r>
              <a:rPr lang="mk-MK" sz="2200" dirty="0"/>
              <a:t>Податочен сообраќај</a:t>
            </a:r>
          </a:p>
          <a:p>
            <a:pPr marL="800100" lvl="1" indent="-342900" algn="just">
              <a:buFont typeface="Wingdings" pitchFamily="2" charset="2"/>
              <a:buChar char="ü"/>
            </a:pPr>
            <a:r>
              <a:rPr lang="mk-MK" sz="2200" dirty="0"/>
              <a:t>Податоци поврзани со содржината</a:t>
            </a:r>
          </a:p>
        </p:txBody>
      </p:sp>
    </p:spTree>
    <p:extLst>
      <p:ext uri="{BB962C8B-B14F-4D97-AF65-F5344CB8AC3E}">
        <p14:creationId xmlns:p14="http://schemas.microsoft.com/office/powerpoint/2010/main" val="176396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a:t>
            </a:r>
            <a:r>
              <a:rPr lang="mk-MK" dirty="0"/>
              <a:t> законодавство, кога е намерно сторен, пристапот до целиот или кој било дел од компјутерски систем </a:t>
            </a:r>
            <a:r>
              <a:rPr lang="mk-MK" b="1" dirty="0">
                <a:solidFill>
                  <a:srgbClr val="FF0000"/>
                </a:solidFill>
              </a:rPr>
              <a:t>без право на тоа.</a:t>
            </a:r>
            <a:r>
              <a:rPr lang="mk-MK" dirty="0"/>
              <a:t> Страната може да бара кривичното дело да биде сторено со повреда на безбедносните мерки, со намера да се добијат компјутерски податоци или друга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mk-MK" sz="2200" dirty="0"/>
              <a:t>Пристапот мора да биде неовластен за да претставува повреда</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Пристапот до компјутерски систем што дозволува слободен и отворен пристап од страна на јавноста не треба да биде </a:t>
            </a:r>
            <a:r>
              <a:rPr lang="mk-MK" sz="2200" dirty="0" err="1"/>
              <a:t>криминализиран</a:t>
            </a:r>
            <a:endParaRPr lang="en-GB" sz="2200" dirty="0"/>
          </a:p>
          <a:p>
            <a:pPr algn="just"/>
            <a:endParaRPr lang="en-GB" sz="2200" dirty="0"/>
          </a:p>
        </p:txBody>
      </p:sp>
    </p:spTree>
    <p:extLst>
      <p:ext uri="{BB962C8B-B14F-4D97-AF65-F5344CB8AC3E}">
        <p14:creationId xmlns:p14="http://schemas.microsoft.com/office/powerpoint/2010/main" val="272727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755576" y="1439225"/>
            <a:ext cx="7704856" cy="4770537"/>
          </a:xfrm>
          <a:prstGeom prst="rect">
            <a:avLst/>
          </a:prstGeom>
        </p:spPr>
        <p:txBody>
          <a:bodyPr wrap="square">
            <a:spAutoFit/>
          </a:bodyPr>
          <a:lstStyle/>
          <a:p>
            <a:pPr marL="342900" indent="-342900" algn="just">
              <a:buFont typeface="Wingdings" pitchFamily="2" charset="2"/>
              <a:buChar char="Ø"/>
            </a:pPr>
            <a:r>
              <a:rPr lang="mk-MK" sz="2400" dirty="0">
                <a:latin typeface="+mj-lt"/>
              </a:rPr>
              <a:t>Нема дефиниција за „без овластување“ во Конвенцијата од Будимпешта</a:t>
            </a:r>
            <a:endParaRPr lang="en-US" sz="2400" dirty="0">
              <a:latin typeface="+mj-lt"/>
            </a:endParaRPr>
          </a:p>
          <a:p>
            <a:pPr marL="342900" indent="-342900" algn="just">
              <a:buFont typeface="Wingdings" pitchFamily="2" charset="2"/>
              <a:buChar char="Ø"/>
            </a:pPr>
            <a:endParaRPr lang="en-US" sz="2400" dirty="0">
              <a:latin typeface="+mj-lt"/>
            </a:endParaRPr>
          </a:p>
          <a:p>
            <a:pPr marL="342900" indent="-342900" algn="just">
              <a:buFont typeface="Wingdings" pitchFamily="2" charset="2"/>
              <a:buChar char="Ø"/>
            </a:pPr>
            <a:r>
              <a:rPr lang="mk-MK" sz="2400" dirty="0">
                <a:latin typeface="+mj-lt"/>
              </a:rPr>
              <a:t>Земји што усвоија дефиниции:</a:t>
            </a:r>
            <a:endParaRPr lang="en-US" sz="2400" dirty="0">
              <a:latin typeface="+mj-lt"/>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r>
              <a:rPr lang="mk-MK" sz="2400" dirty="0">
                <a:latin typeface="+mj-lt"/>
                <a:ea typeface="Verdana" panose="020B0604030504040204" pitchFamily="34" charset="0"/>
              </a:rPr>
              <a:t>Елементи</a:t>
            </a:r>
            <a:r>
              <a:rPr lang="en-US" sz="2400" dirty="0">
                <a:latin typeface="+mj-lt"/>
                <a:ea typeface="Verdana" panose="020B0604030504040204" pitchFamily="34" charset="0"/>
              </a:rPr>
              <a:t>: </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Право на контрола на пристапот од ваков вид</a:t>
            </a:r>
            <a:endParaRPr lang="en-US" sz="2000"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Согласност од лице со такво овластување</a:t>
            </a:r>
            <a:r>
              <a:rPr lang="en-US" sz="2000" dirty="0">
                <a:latin typeface="Verdana" panose="020B0604030504040204" pitchFamily="34" charset="0"/>
                <a:ea typeface="Verdana" panose="020B0604030504040204" pitchFamily="34" charset="0"/>
              </a:rPr>
              <a:t> </a:t>
            </a:r>
          </a:p>
        </p:txBody>
      </p:sp>
      <p:pic>
        <p:nvPicPr>
          <p:cNvPr id="2" name="Picture 2" descr="Flag of Singapore - Wikipedia">
            <a:extLst>
              <a:ext uri="{FF2B5EF4-FFF2-40B4-BE49-F238E27FC236}">
                <a16:creationId xmlns:a16="http://schemas.microsoft.com/office/drawing/2014/main" id="{3909F095-956F-4593-9F60-8CD852F4E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a16="http://schemas.microsoft.com/office/drawing/2014/main" id="{2F850EBC-8C27-46B9-B5D6-3677E10DB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6216078A-5407-42DF-9DD6-8244BADAB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id="{198069C3-345D-402B-9E1A-15A5D36267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9404B7E-160C-4D4D-AAB7-440B57B98925}"/>
              </a:ext>
            </a:extLst>
          </p:cNvPr>
          <p:cNvSpPr/>
          <p:nvPr/>
        </p:nvSpPr>
        <p:spPr>
          <a:xfrm>
            <a:off x="1535555" y="3290257"/>
            <a:ext cx="1680354" cy="707886"/>
          </a:xfrm>
          <a:prstGeom prst="rect">
            <a:avLst/>
          </a:prstGeom>
        </p:spPr>
        <p:txBody>
          <a:bodyPr wrap="square">
            <a:spAutoFit/>
          </a:bodyPr>
          <a:lstStyle/>
          <a:p>
            <a:pPr algn="ctr"/>
            <a:r>
              <a:rPr lang="mk-MK" sz="2000" dirty="0">
                <a:latin typeface="+mj-lt"/>
              </a:rPr>
              <a:t>Обединето</a:t>
            </a:r>
          </a:p>
          <a:p>
            <a:pPr algn="ctr"/>
            <a:r>
              <a:rPr lang="mk-MK" sz="2000" dirty="0">
                <a:latin typeface="+mj-lt"/>
                <a:ea typeface="Verdana" panose="020B0604030504040204" pitchFamily="34" charset="0"/>
              </a:rPr>
              <a:t>Кралство</a:t>
            </a:r>
            <a:endParaRPr lang="en-US" sz="2000" dirty="0">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132F466B-2E68-4023-80CD-1145A53840B2}"/>
              </a:ext>
            </a:extLst>
          </p:cNvPr>
          <p:cNvSpPr/>
          <p:nvPr/>
        </p:nvSpPr>
        <p:spPr>
          <a:xfrm>
            <a:off x="4484059" y="3388930"/>
            <a:ext cx="1680354" cy="400110"/>
          </a:xfrm>
          <a:prstGeom prst="rect">
            <a:avLst/>
          </a:prstGeom>
        </p:spPr>
        <p:txBody>
          <a:bodyPr wrap="square">
            <a:spAutoFit/>
          </a:bodyPr>
          <a:lstStyle/>
          <a:p>
            <a:pPr algn="ctr"/>
            <a:r>
              <a:rPr lang="mk-MK" sz="2000" dirty="0">
                <a:latin typeface="+mj-lt"/>
              </a:rPr>
              <a:t>Сингапур</a:t>
            </a:r>
            <a:endParaRPr lang="en-US" sz="2000" i="1" dirty="0">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033F5B77-6E9A-43E3-BA81-DD775C9FA74D}"/>
              </a:ext>
            </a:extLst>
          </p:cNvPr>
          <p:cNvSpPr/>
          <p:nvPr/>
        </p:nvSpPr>
        <p:spPr>
          <a:xfrm>
            <a:off x="7571267" y="3371579"/>
            <a:ext cx="1680354" cy="707886"/>
          </a:xfrm>
          <a:prstGeom prst="rect">
            <a:avLst/>
          </a:prstGeom>
        </p:spPr>
        <p:txBody>
          <a:bodyPr wrap="square">
            <a:spAutoFit/>
          </a:bodyPr>
          <a:lstStyle/>
          <a:p>
            <a:pPr algn="ctr"/>
            <a:r>
              <a:rPr lang="mk-MK" sz="2000" dirty="0">
                <a:latin typeface="+mj-lt"/>
              </a:rPr>
              <a:t>Антигва и Барбуда</a:t>
            </a:r>
            <a:endParaRPr lang="en-US" sz="2000" i="1" dirty="0">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id="{B94E2B14-0E95-4D84-B2AE-4607B8B7AC9C}"/>
              </a:ext>
            </a:extLst>
          </p:cNvPr>
          <p:cNvSpPr/>
          <p:nvPr/>
        </p:nvSpPr>
        <p:spPr>
          <a:xfrm>
            <a:off x="1497430" y="4396600"/>
            <a:ext cx="1680354" cy="400110"/>
          </a:xfrm>
          <a:prstGeom prst="rect">
            <a:avLst/>
          </a:prstGeom>
        </p:spPr>
        <p:txBody>
          <a:bodyPr wrap="square">
            <a:spAutoFit/>
          </a:bodyPr>
          <a:lstStyle/>
          <a:p>
            <a:pPr algn="ctr"/>
            <a:r>
              <a:rPr lang="mk-MK" sz="2000" dirty="0">
                <a:latin typeface="+mj-lt"/>
              </a:rPr>
              <a:t>Маврициус</a:t>
            </a:r>
            <a:endParaRPr lang="en-US" sz="2000" i="1" dirty="0">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1C403F4D-FE74-44D5-980B-74E165E19353}"/>
              </a:ext>
            </a:extLst>
          </p:cNvPr>
          <p:cNvSpPr/>
          <p:nvPr/>
        </p:nvSpPr>
        <p:spPr>
          <a:xfrm>
            <a:off x="4445934" y="4361799"/>
            <a:ext cx="1680354" cy="400110"/>
          </a:xfrm>
          <a:prstGeom prst="rect">
            <a:avLst/>
          </a:prstGeom>
        </p:spPr>
        <p:txBody>
          <a:bodyPr wrap="square">
            <a:spAutoFit/>
          </a:bodyPr>
          <a:lstStyle/>
          <a:p>
            <a:pPr algn="ctr"/>
            <a:r>
              <a:rPr lang="mk-MK" sz="2000" dirty="0" err="1">
                <a:latin typeface="+mj-lt"/>
              </a:rPr>
              <a:t>Бермуда</a:t>
            </a:r>
            <a:endParaRPr lang="en-US" sz="2000" i="1" dirty="0">
              <a:latin typeface="Verdana" panose="020B0604030504040204" pitchFamily="34" charset="0"/>
              <a:ea typeface="Verdana" panose="020B0604030504040204" pitchFamily="34" charset="0"/>
            </a:endParaRPr>
          </a:p>
        </p:txBody>
      </p:sp>
      <p:sp>
        <p:nvSpPr>
          <p:cNvPr id="41" name="Rectangle 40">
            <a:extLst>
              <a:ext uri="{FF2B5EF4-FFF2-40B4-BE49-F238E27FC236}">
                <a16:creationId xmlns:a16="http://schemas.microsoft.com/office/drawing/2014/main" id="{FD6BEAC9-6039-4156-85B3-148CA3924465}"/>
              </a:ext>
            </a:extLst>
          </p:cNvPr>
          <p:cNvSpPr/>
          <p:nvPr/>
        </p:nvSpPr>
        <p:spPr>
          <a:xfrm>
            <a:off x="7533142" y="4396600"/>
            <a:ext cx="1680354" cy="400110"/>
          </a:xfrm>
          <a:prstGeom prst="rect">
            <a:avLst/>
          </a:prstGeom>
        </p:spPr>
        <p:txBody>
          <a:bodyPr wrap="square">
            <a:spAutoFit/>
          </a:bodyPr>
          <a:lstStyle/>
          <a:p>
            <a:pPr algn="ctr"/>
            <a:r>
              <a:rPr lang="mk-MK" sz="2000" dirty="0">
                <a:latin typeface="+mj-lt"/>
              </a:rPr>
              <a:t>Гана</a:t>
            </a:r>
            <a:endParaRPr lang="en-US" sz="2000" i="1" dirty="0">
              <a:latin typeface="Verdana" panose="020B0604030504040204" pitchFamily="34" charset="0"/>
              <a:ea typeface="Verdana" panose="020B0604030504040204" pitchFamily="34" charset="0"/>
            </a:endParaRPr>
          </a:p>
        </p:txBody>
      </p:sp>
      <p:sp>
        <p:nvSpPr>
          <p:cNvPr id="22" name="Slide Number Placeholder 1">
            <a:extLst>
              <a:ext uri="{FF2B5EF4-FFF2-40B4-BE49-F238E27FC236}">
                <a16:creationId xmlns:a16="http://schemas.microsoft.com/office/drawing/2014/main" id="{4E23B570-54EC-4BA6-BA14-F0014F2B11FE}"/>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24" name="TextBox 23">
            <a:extLst>
              <a:ext uri="{FF2B5EF4-FFF2-40B4-BE49-F238E27FC236}">
                <a16:creationId xmlns:a16="http://schemas.microsoft.com/office/drawing/2014/main" id="{CD905E3B-07E9-4FC2-9F54-82235574A926}"/>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26" name="Slide Number Placeholder 4">
            <a:extLst>
              <a:ext uri="{FF2B5EF4-FFF2-40B4-BE49-F238E27FC236}">
                <a16:creationId xmlns:a16="http://schemas.microsoft.com/office/drawing/2014/main" id="{C5518145-36CF-4E1A-9BF1-22FD5735418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27" name="Rectangle 26">
            <a:extLst>
              <a:ext uri="{FF2B5EF4-FFF2-40B4-BE49-F238E27FC236}">
                <a16:creationId xmlns:a16="http://schemas.microsoft.com/office/drawing/2014/main" id="{E3421D8D-4E6D-4BD0-8C7F-8511F28CF2F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4">
            <a:extLst>
              <a:ext uri="{FF2B5EF4-FFF2-40B4-BE49-F238E27FC236}">
                <a16:creationId xmlns:a16="http://schemas.microsoft.com/office/drawing/2014/main" id="{FBE582A4-8CFC-42A9-92BB-09693AF5B2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8">
            <a:extLst>
              <a:ext uri="{FF2B5EF4-FFF2-40B4-BE49-F238E27FC236}">
                <a16:creationId xmlns:a16="http://schemas.microsoft.com/office/drawing/2014/main" id="{7C2D9E44-8005-4BB7-9AED-DC538C417D8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30" name="Picture 4">
            <a:extLst>
              <a:ext uri="{FF2B5EF4-FFF2-40B4-BE49-F238E27FC236}">
                <a16:creationId xmlns:a16="http://schemas.microsoft.com/office/drawing/2014/main" id="{7137D867-DABC-48FF-A5C5-C7294F5B06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a:extLst>
              <a:ext uri="{FF2B5EF4-FFF2-40B4-BE49-F238E27FC236}">
                <a16:creationId xmlns:a16="http://schemas.microsoft.com/office/drawing/2014/main" id="{A56E5199-9A39-4C6E-8AC8-03111A081CA9}"/>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71267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663440" y="916428"/>
            <a:ext cx="4267496" cy="5324535"/>
          </a:xfrm>
          <a:prstGeom prst="rect">
            <a:avLst/>
          </a:prstGeom>
        </p:spPr>
        <p:txBody>
          <a:bodyPr wrap="square">
            <a:spAutoFit/>
          </a:bodyPr>
          <a:lstStyle/>
          <a:p>
            <a:pPr marL="342900" indent="-342900" algn="just">
              <a:buFont typeface="Wingdings" pitchFamily="2" charset="2"/>
              <a:buChar char="Ø"/>
            </a:pPr>
            <a:r>
              <a:rPr lang="mk-MK" sz="2000" dirty="0">
                <a:latin typeface="Verdana" panose="020B0604030504040204" pitchFamily="34" charset="0"/>
                <a:ea typeface="Verdana" panose="020B0604030504040204" pitchFamily="34" charset="0"/>
              </a:rPr>
              <a:t>Лицето кое пристапува не смее да има право да го </a:t>
            </a:r>
            <a:r>
              <a:rPr lang="ru-RU" sz="2000" dirty="0">
                <a:latin typeface="Verdana" panose="020B0604030504040204" pitchFamily="34" charset="0"/>
                <a:ea typeface="Verdana" panose="020B0604030504040204" pitchFamily="34" charset="0"/>
              </a:rPr>
              <a:t>контролира пристапот од засегнатиот вид</a:t>
            </a:r>
            <a:endParaRPr lang="en-US" sz="2000"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sz="20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mk-MK" sz="2000" dirty="0">
                <a:latin typeface="Verdana" panose="020B0604030504040204" pitchFamily="34" charset="0"/>
                <a:ea typeface="Verdana" panose="020B0604030504040204" pitchFamily="34" charset="0"/>
              </a:rPr>
              <a:t>Овластувањето може да биде</a:t>
            </a:r>
            <a:r>
              <a:rPr lang="en-US" sz="2000" dirty="0">
                <a:latin typeface="Verdana" panose="020B0604030504040204" pitchFamily="34" charset="0"/>
                <a:ea typeface="Verdana" panose="020B0604030504040204" pitchFamily="34" charset="0"/>
              </a:rPr>
              <a:t>:</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законодавно</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извршно</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административно</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судско</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договорно</a:t>
            </a:r>
          </a:p>
          <a:p>
            <a:pPr marL="800100" lvl="1" indent="-342900" algn="just">
              <a:buFont typeface="Wingdings" pitchFamily="2" charset="2"/>
              <a:buChar char="Ø"/>
            </a:pPr>
            <a:r>
              <a:rPr lang="mk-MK" sz="2000" dirty="0">
                <a:latin typeface="Verdana" panose="020B0604030504040204" pitchFamily="34" charset="0"/>
                <a:ea typeface="Verdana" panose="020B0604030504040204" pitchFamily="34" charset="0"/>
              </a:rPr>
              <a:t>засновано на утврдени прави одбрани, изговори или оправдувања</a:t>
            </a:r>
          </a:p>
          <a:p>
            <a:pPr marL="800100" lvl="1" indent="-342900" algn="just">
              <a:buFont typeface="Wingdings" pitchFamily="2" charset="2"/>
              <a:buChar char="Ø"/>
            </a:pPr>
            <a:endParaRPr lang="en-US" sz="2000"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687B7C23-9E4D-47A3-872A-857DE10440B9}"/>
              </a:ext>
            </a:extLst>
          </p:cNvPr>
          <p:cNvSpPr/>
          <p:nvPr/>
        </p:nvSpPr>
        <p:spPr>
          <a:xfrm>
            <a:off x="107503" y="906875"/>
            <a:ext cx="4401974" cy="5355312"/>
          </a:xfrm>
          <a:prstGeom prst="rect">
            <a:avLst/>
          </a:prstGeom>
        </p:spPr>
        <p:txBody>
          <a:bodyPr wrap="square">
            <a:spAutoFit/>
          </a:bodyPr>
          <a:lstStyle/>
          <a:p>
            <a:pPr algn="just"/>
            <a:r>
              <a:rPr lang="mk-MK" b="1" u="sng" dirty="0">
                <a:latin typeface="Verdana" panose="020B0604030504040204" pitchFamily="34" charset="0"/>
                <a:ea typeface="Verdana" panose="020B0604030504040204" pitchFamily="34" charset="0"/>
              </a:rPr>
              <a:t>На пр. Закон за злоупотреба на компјутери во ОК</a:t>
            </a:r>
            <a:endParaRPr lang="en-US" b="1" u="sng"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mk-MK" dirty="0">
                <a:latin typeface="Verdana" panose="020B0604030504040204" pitchFamily="34" charset="0"/>
                <a:ea typeface="Verdana" panose="020B0604030504040204" pitchFamily="34" charset="0"/>
              </a:rPr>
              <a:t>Каков било вид на пристап од кое било лице до која било програма или податоци што се чуваат во компјутер е неовластен доколку- </a:t>
            </a:r>
            <a:endParaRPr lang="en-US" dirty="0">
              <a:latin typeface="Verdana" panose="020B0604030504040204" pitchFamily="34" charset="0"/>
              <a:ea typeface="Verdana" panose="020B0604030504040204" pitchFamily="34" charset="0"/>
            </a:endParaRPr>
          </a:p>
          <a:p>
            <a:pPr marL="342900" indent="-342900" algn="just">
              <a:buAutoNum type="alphaLcParenBoth"/>
            </a:pPr>
            <a:r>
              <a:rPr lang="mk-MK" dirty="0">
                <a:latin typeface="Verdana" panose="020B0604030504040204" pitchFamily="34" charset="0"/>
                <a:ea typeface="Verdana" panose="020B0604030504040204" pitchFamily="34" charset="0"/>
              </a:rPr>
              <a:t>тој </a:t>
            </a:r>
            <a:r>
              <a:rPr lang="mk-MK" b="1" dirty="0">
                <a:solidFill>
                  <a:srgbClr val="FF0000"/>
                </a:solidFill>
                <a:latin typeface="Verdana" panose="020B0604030504040204" pitchFamily="34" charset="0"/>
                <a:ea typeface="Verdana" panose="020B0604030504040204" pitchFamily="34" charset="0"/>
              </a:rPr>
              <a:t>самиот нема овластување да го </a:t>
            </a:r>
            <a:r>
              <a:rPr lang="ru-RU" b="1" dirty="0">
                <a:solidFill>
                  <a:srgbClr val="FF0000"/>
                </a:solidFill>
                <a:latin typeface="Verdana" panose="020B0604030504040204" pitchFamily="34" charset="0"/>
                <a:ea typeface="Verdana" panose="020B0604030504040204" pitchFamily="34" charset="0"/>
              </a:rPr>
              <a:t>контролира пристапот од засегнатиот вид</a:t>
            </a:r>
            <a:r>
              <a:rPr lang="mk-MK" b="1" dirty="0">
                <a:solidFill>
                  <a:srgbClr val="FF0000"/>
                </a:solidFill>
                <a:latin typeface="Verdana" panose="020B0604030504040204" pitchFamily="34" charset="0"/>
                <a:ea typeface="Verdana" panose="020B0604030504040204" pitchFamily="34" charset="0"/>
              </a:rPr>
              <a:t> </a:t>
            </a:r>
            <a:r>
              <a:rPr lang="mk-MK" dirty="0">
                <a:latin typeface="Verdana" panose="020B0604030504040204" pitchFamily="34" charset="0"/>
                <a:ea typeface="Verdana" panose="020B0604030504040204" pitchFamily="34" charset="0"/>
              </a:rPr>
              <a:t>до програмата или податоците; и</a:t>
            </a:r>
            <a:endParaRPr lang="en-US" dirty="0">
              <a:latin typeface="Verdana" panose="020B0604030504040204" pitchFamily="34" charset="0"/>
              <a:ea typeface="Verdana" panose="020B0604030504040204" pitchFamily="34" charset="0"/>
            </a:endParaRPr>
          </a:p>
          <a:p>
            <a:pPr marL="342900" indent="-342900" algn="just">
              <a:buAutoNum type="alphaLcParenBoth"/>
            </a:pPr>
            <a:r>
              <a:rPr lang="mk-MK" dirty="0">
                <a:latin typeface="Verdana" panose="020B0604030504040204" pitchFamily="34" charset="0"/>
                <a:ea typeface="Verdana" panose="020B0604030504040204" pitchFamily="34" charset="0"/>
              </a:rPr>
              <a:t>тој нема согласност за </a:t>
            </a:r>
            <a:r>
              <a:rPr lang="ru-RU" dirty="0">
                <a:latin typeface="Verdana" panose="020B0604030504040204" pitchFamily="34" charset="0"/>
                <a:ea typeface="Verdana" panose="020B0604030504040204" pitchFamily="34" charset="0"/>
              </a:rPr>
              <a:t>негов пристап од засегнатиот вид</a:t>
            </a:r>
            <a:r>
              <a:rPr lang="mk-MK" dirty="0">
                <a:latin typeface="Verdana" panose="020B0604030504040204" pitchFamily="34" charset="0"/>
                <a:ea typeface="Verdana" panose="020B0604030504040204" pitchFamily="34" charset="0"/>
              </a:rPr>
              <a:t> до програмата или податоците од кое било лице што го има тоа овластување, но овој под-дел е предмет на Оддел 10.</a:t>
            </a:r>
            <a:endParaRPr lang="en-US" dirty="0">
              <a:latin typeface="Verdana" panose="020B0604030504040204" pitchFamily="34" charset="0"/>
              <a:ea typeface="Verdana" panose="020B0604030504040204" pitchFamily="34" charset="0"/>
            </a:endParaRPr>
          </a:p>
        </p:txBody>
      </p:sp>
      <p:sp>
        <p:nvSpPr>
          <p:cNvPr id="9" name="Slide Number Placeholder 1">
            <a:extLst>
              <a:ext uri="{FF2B5EF4-FFF2-40B4-BE49-F238E27FC236}">
                <a16:creationId xmlns:a16="http://schemas.microsoft.com/office/drawing/2014/main" id="{5D9C7067-3D20-47D6-BB74-9571A78A581F}"/>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11" name="TextBox 10">
            <a:extLst>
              <a:ext uri="{FF2B5EF4-FFF2-40B4-BE49-F238E27FC236}">
                <a16:creationId xmlns:a16="http://schemas.microsoft.com/office/drawing/2014/main" id="{6A659907-8808-4FC9-ACF0-2523FEFE39D8}"/>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07E77F36-E9B7-49BC-B481-C00D3A553F73}"/>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a:extLst>
              <a:ext uri="{FF2B5EF4-FFF2-40B4-BE49-F238E27FC236}">
                <a16:creationId xmlns:a16="http://schemas.microsoft.com/office/drawing/2014/main" id="{2572D013-7C17-431F-BE45-28EFE2557284}"/>
              </a:ext>
            </a:extLst>
          </p:cNvPr>
          <p:cNvSpPr/>
          <p:nvPr/>
        </p:nvSpPr>
        <p:spPr>
          <a:xfrm>
            <a:off x="0" y="6484374"/>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B74FAE85-3595-4697-BCD3-4E816B393C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4">
            <a:extLst>
              <a:ext uri="{FF2B5EF4-FFF2-40B4-BE49-F238E27FC236}">
                <a16:creationId xmlns:a16="http://schemas.microsoft.com/office/drawing/2014/main" id="{A902CD1F-9030-4E0C-B512-DEDBD0D3C1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8CD0C27F-FAA0-4B52-8652-95B09D5B837D}"/>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7007B30B-D54D-4282-AA78-F98D95E45F7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Пример за спроведување на „без право на тоа“</a:t>
            </a:r>
            <a:endParaRPr lang="en-GB" sz="3200" b="1" dirty="0"/>
          </a:p>
        </p:txBody>
      </p:sp>
    </p:spTree>
    <p:extLst>
      <p:ext uri="{BB962C8B-B14F-4D97-AF65-F5344CB8AC3E}">
        <p14:creationId xmlns:p14="http://schemas.microsoft.com/office/powerpoint/2010/main" val="112471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552751" y="996436"/>
            <a:ext cx="4224697" cy="3139321"/>
          </a:xfrm>
          <a:prstGeom prst="rect">
            <a:avLst/>
          </a:prstGeom>
        </p:spPr>
        <p:txBody>
          <a:bodyPr wrap="square">
            <a:spAutoFit/>
          </a:bodyPr>
          <a:lstStyle/>
          <a:p>
            <a:pPr marL="342900" indent="-342900" algn="just">
              <a:buFont typeface="Wingdings" pitchFamily="2" charset="2"/>
              <a:buChar char="Ø"/>
            </a:pPr>
            <a:r>
              <a:rPr lang="mk-MK" sz="2200" dirty="0">
                <a:latin typeface="Verdana" panose="020B0604030504040204" pitchFamily="34" charset="0"/>
                <a:ea typeface="Verdana" panose="020B0604030504040204" pitchFamily="34" charset="0"/>
              </a:rPr>
              <a:t>Лицето кое пристапува не смее да има право да го </a:t>
            </a:r>
            <a:r>
              <a:rPr lang="ru-RU" sz="2200" dirty="0">
                <a:latin typeface="Verdana" panose="020B0604030504040204" pitchFamily="34" charset="0"/>
                <a:ea typeface="Verdana" panose="020B0604030504040204" pitchFamily="34" charset="0"/>
              </a:rPr>
              <a:t>контролира пристапот од засегнатиот вид</a:t>
            </a: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mk-MK" sz="2200" dirty="0">
                <a:latin typeface="Verdana" panose="020B0604030504040204" pitchFamily="34" charset="0"/>
                <a:ea typeface="Verdana" panose="020B0604030504040204" pitchFamily="34" charset="0"/>
              </a:rPr>
              <a:t>Овластувањето од такво лице може да биде изразено или имплицирано</a:t>
            </a:r>
          </a:p>
        </p:txBody>
      </p:sp>
      <p:sp>
        <p:nvSpPr>
          <p:cNvPr id="8" name="Rectangle 7">
            <a:extLst>
              <a:ext uri="{FF2B5EF4-FFF2-40B4-BE49-F238E27FC236}">
                <a16:creationId xmlns:a16="http://schemas.microsoft.com/office/drawing/2014/main" id="{687B7C23-9E4D-47A3-872A-857DE10440B9}"/>
              </a:ext>
            </a:extLst>
          </p:cNvPr>
          <p:cNvSpPr/>
          <p:nvPr/>
        </p:nvSpPr>
        <p:spPr>
          <a:xfrm>
            <a:off x="319596" y="1043731"/>
            <a:ext cx="3986074" cy="4524315"/>
          </a:xfrm>
          <a:prstGeom prst="rect">
            <a:avLst/>
          </a:prstGeom>
        </p:spPr>
        <p:txBody>
          <a:bodyPr wrap="square">
            <a:spAutoFit/>
          </a:bodyPr>
          <a:lstStyle/>
          <a:p>
            <a:pPr algn="just"/>
            <a:r>
              <a:rPr lang="mk-MK" sz="1600" b="1" u="sng" dirty="0">
                <a:latin typeface="Verdana" panose="020B0604030504040204" pitchFamily="34" charset="0"/>
                <a:ea typeface="Verdana" panose="020B0604030504040204" pitchFamily="34" charset="0"/>
              </a:rPr>
              <a:t>На пр. Законот за злоупотреба на компјутер во ОК</a:t>
            </a:r>
            <a:endParaRPr lang="en-US" sz="1600" b="1" u="sng"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sz="16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mk-MK" sz="1600" dirty="0">
                <a:latin typeface="Verdana" panose="020B0604030504040204" pitchFamily="34" charset="0"/>
                <a:ea typeface="Verdana" panose="020B0604030504040204" pitchFamily="34" charset="0"/>
              </a:rPr>
              <a:t>Каков било вид на пристап од кое било лице до која било програма или податоци што се чуваат во компјутер е неовластен доколку- </a:t>
            </a:r>
            <a:endParaRPr lang="en-US" sz="1600" dirty="0">
              <a:latin typeface="Verdana" panose="020B0604030504040204" pitchFamily="34" charset="0"/>
              <a:ea typeface="Verdana" panose="020B0604030504040204" pitchFamily="34" charset="0"/>
            </a:endParaRPr>
          </a:p>
          <a:p>
            <a:pPr marL="342900" indent="-342900" algn="just">
              <a:buAutoNum type="alphaLcParenBoth"/>
            </a:pPr>
            <a:r>
              <a:rPr lang="mk-MK" sz="1600" dirty="0">
                <a:latin typeface="Verdana" panose="020B0604030504040204" pitchFamily="34" charset="0"/>
                <a:ea typeface="Verdana" panose="020B0604030504040204" pitchFamily="34" charset="0"/>
              </a:rPr>
              <a:t>тој самиот нема овластување да го </a:t>
            </a:r>
            <a:r>
              <a:rPr lang="ru-RU" sz="1600" dirty="0">
                <a:latin typeface="Verdana" panose="020B0604030504040204" pitchFamily="34" charset="0"/>
                <a:ea typeface="Verdana" panose="020B0604030504040204" pitchFamily="34" charset="0"/>
              </a:rPr>
              <a:t>контролира пристапот од засегнатиот вид</a:t>
            </a:r>
            <a:r>
              <a:rPr lang="mk-MK" sz="1600" dirty="0">
                <a:latin typeface="Verdana" panose="020B0604030504040204" pitchFamily="34" charset="0"/>
                <a:ea typeface="Verdana" panose="020B0604030504040204" pitchFamily="34" charset="0"/>
              </a:rPr>
              <a:t> до програмата или податоците; и</a:t>
            </a:r>
            <a:endParaRPr lang="en-US" sz="1600" dirty="0">
              <a:latin typeface="Verdana" panose="020B0604030504040204" pitchFamily="34" charset="0"/>
              <a:ea typeface="Verdana" panose="020B0604030504040204" pitchFamily="34" charset="0"/>
            </a:endParaRPr>
          </a:p>
          <a:p>
            <a:pPr marL="342900" indent="-342900" algn="just">
              <a:buAutoNum type="alphaLcParenBoth"/>
            </a:pPr>
            <a:r>
              <a:rPr lang="mk-MK" sz="1600" dirty="0">
                <a:latin typeface="Verdana" panose="020B0604030504040204" pitchFamily="34" charset="0"/>
                <a:ea typeface="Verdana" panose="020B0604030504040204" pitchFamily="34" charset="0"/>
              </a:rPr>
              <a:t>тој </a:t>
            </a:r>
            <a:r>
              <a:rPr lang="mk-MK" sz="1600" b="1" dirty="0">
                <a:solidFill>
                  <a:srgbClr val="FF0000"/>
                </a:solidFill>
                <a:latin typeface="Verdana" panose="020B0604030504040204" pitchFamily="34" charset="0"/>
                <a:ea typeface="Verdana" panose="020B0604030504040204" pitchFamily="34" charset="0"/>
              </a:rPr>
              <a:t>нема согласност за </a:t>
            </a:r>
            <a:r>
              <a:rPr lang="ru-RU" sz="1600" b="1" dirty="0">
                <a:solidFill>
                  <a:srgbClr val="FF0000"/>
                </a:solidFill>
                <a:latin typeface="Verdana" panose="020B0604030504040204" pitchFamily="34" charset="0"/>
                <a:ea typeface="Verdana" panose="020B0604030504040204" pitchFamily="34" charset="0"/>
              </a:rPr>
              <a:t>негов пристап од засегнатиот вид</a:t>
            </a:r>
            <a:r>
              <a:rPr lang="mk-MK" sz="1600" b="1" dirty="0">
                <a:solidFill>
                  <a:srgbClr val="FF0000"/>
                </a:solidFill>
                <a:latin typeface="Verdana" panose="020B0604030504040204" pitchFamily="34" charset="0"/>
                <a:ea typeface="Verdana" panose="020B0604030504040204" pitchFamily="34" charset="0"/>
              </a:rPr>
              <a:t> </a:t>
            </a:r>
            <a:r>
              <a:rPr lang="mk-MK" sz="1600" dirty="0">
                <a:latin typeface="Verdana" panose="020B0604030504040204" pitchFamily="34" charset="0"/>
                <a:ea typeface="Verdana" panose="020B0604030504040204" pitchFamily="34" charset="0"/>
              </a:rPr>
              <a:t>до програмата или податоците </a:t>
            </a:r>
            <a:r>
              <a:rPr lang="mk-MK" sz="1600" b="1" dirty="0">
                <a:solidFill>
                  <a:srgbClr val="FF0000"/>
                </a:solidFill>
                <a:latin typeface="Verdana" panose="020B0604030504040204" pitchFamily="34" charset="0"/>
                <a:ea typeface="Verdana" panose="020B0604030504040204" pitchFamily="34" charset="0"/>
              </a:rPr>
              <a:t>од кое било лице што го има тоа овластување</a:t>
            </a:r>
            <a:r>
              <a:rPr lang="mk-MK" sz="1600" dirty="0">
                <a:latin typeface="Verdana" panose="020B0604030504040204" pitchFamily="34" charset="0"/>
                <a:ea typeface="Verdana" panose="020B0604030504040204" pitchFamily="34" charset="0"/>
              </a:rPr>
              <a:t>, но овој под-дел е предмет на оддел 10.</a:t>
            </a:r>
            <a:endParaRPr lang="en-US" sz="1600" dirty="0">
              <a:latin typeface="Verdana" panose="020B0604030504040204" pitchFamily="34" charset="0"/>
              <a:ea typeface="Verdana" panose="020B0604030504040204" pitchFamily="34" charset="0"/>
            </a:endParaRPr>
          </a:p>
        </p:txBody>
      </p:sp>
      <p:sp>
        <p:nvSpPr>
          <p:cNvPr id="9" name="Slide Number Placeholder 1">
            <a:extLst>
              <a:ext uri="{FF2B5EF4-FFF2-40B4-BE49-F238E27FC236}">
                <a16:creationId xmlns:a16="http://schemas.microsoft.com/office/drawing/2014/main" id="{15F62C6A-82F4-480B-9F91-482AD9717975}"/>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11" name="TextBox 10">
            <a:extLst>
              <a:ext uri="{FF2B5EF4-FFF2-40B4-BE49-F238E27FC236}">
                <a16:creationId xmlns:a16="http://schemas.microsoft.com/office/drawing/2014/main" id="{0CE67B61-44B0-4019-9A9B-5302CA2A6AD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79B15291-A0AE-4A43-B283-B52F558081D0}"/>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a:extLst>
              <a:ext uri="{FF2B5EF4-FFF2-40B4-BE49-F238E27FC236}">
                <a16:creationId xmlns:a16="http://schemas.microsoft.com/office/drawing/2014/main" id="{F23642D8-C3A7-4C6B-A037-5CE23EFAEE7C}"/>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F515A114-EE5A-4D8B-8C26-C203E0D8C0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4">
            <a:extLst>
              <a:ext uri="{FF2B5EF4-FFF2-40B4-BE49-F238E27FC236}">
                <a16:creationId xmlns:a16="http://schemas.microsoft.com/office/drawing/2014/main" id="{A17C78F8-57CD-4CA1-87B6-05D59610D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C4E087F6-F9CD-4B0F-B074-DE77F831FC0B}"/>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 name="Rectangle 14">
            <a:extLst>
              <a:ext uri="{FF2B5EF4-FFF2-40B4-BE49-F238E27FC236}">
                <a16:creationId xmlns:a16="http://schemas.microsoft.com/office/drawing/2014/main" id="{BE3CCA54-67BF-4828-B24E-D7B120DFC50A}"/>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Пример за спроведување на „без право на тоа“</a:t>
            </a:r>
            <a:endParaRPr lang="en-GB" sz="3200" b="1" dirty="0"/>
          </a:p>
        </p:txBody>
      </p:sp>
    </p:spTree>
    <p:extLst>
      <p:ext uri="{BB962C8B-B14F-4D97-AF65-F5344CB8AC3E}">
        <p14:creationId xmlns:p14="http://schemas.microsoft.com/office/powerpoint/2010/main" val="285791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2 – Илегален пристап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a:t>
            </a:r>
            <a:r>
              <a:rPr lang="mk-MK" dirty="0"/>
              <a:t> законодавство, кога е намерно сторен, пристапот до целиот или кој било дел од компјутерски систем без право на тоа. Страната може да бара кривичното дело да биде сторено со </a:t>
            </a:r>
            <a:r>
              <a:rPr lang="mk-MK" b="1" dirty="0">
                <a:solidFill>
                  <a:srgbClr val="FF0000"/>
                </a:solidFill>
              </a:rPr>
              <a:t>повреда на безбедносните мерки</a:t>
            </a:r>
            <a:r>
              <a:rPr lang="mk-MK" dirty="0"/>
              <a:t>, со </a:t>
            </a:r>
            <a:r>
              <a:rPr lang="mk-MK" b="1" dirty="0">
                <a:solidFill>
                  <a:srgbClr val="FF0000"/>
                </a:solidFill>
              </a:rPr>
              <a:t>намера да се добијат компјутерски податоци </a:t>
            </a:r>
            <a:r>
              <a:rPr lang="mk-MK" dirty="0"/>
              <a:t>или друга </a:t>
            </a:r>
            <a:r>
              <a:rPr lang="mk-MK" b="1" dirty="0">
                <a:solidFill>
                  <a:srgbClr val="FF0000"/>
                </a:solidFill>
              </a:rPr>
              <a:t>нечесна намера</a:t>
            </a:r>
            <a:r>
              <a:rPr lang="mk-MK" dirty="0"/>
              <a:t>, или во врска со </a:t>
            </a:r>
            <a:r>
              <a:rPr lang="mk-MK" b="1" dirty="0">
                <a:solidFill>
                  <a:srgbClr val="FF0000"/>
                </a:solidFill>
              </a:rPr>
              <a:t>компјутерски систем што е поврзан со друг компјутерски систем</a:t>
            </a:r>
            <a:r>
              <a:rPr lang="mk-MK" dirty="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082377" y="924877"/>
            <a:ext cx="4747018" cy="5509200"/>
          </a:xfrm>
          <a:prstGeom prst="rect">
            <a:avLst/>
          </a:prstGeom>
        </p:spPr>
        <p:txBody>
          <a:bodyPr wrap="square">
            <a:spAutoFit/>
          </a:bodyPr>
          <a:lstStyle/>
          <a:p>
            <a:pPr marL="342900" indent="-342900" algn="just">
              <a:buFont typeface="Wingdings" pitchFamily="2" charset="2"/>
              <a:buChar char="ü"/>
            </a:pPr>
            <a:r>
              <a:rPr lang="mk-MK" sz="2200" dirty="0"/>
              <a:t>Страните можат да ја ограничат криминализацијата на пристапот до следните квалификациони елементи:</a:t>
            </a:r>
            <a:endParaRPr lang="en-US" sz="2200" dirty="0"/>
          </a:p>
          <a:p>
            <a:pPr marL="800100" lvl="1" indent="-342900" algn="just">
              <a:buFont typeface="Wingdings" pitchFamily="2" charset="2"/>
              <a:buChar char="ü"/>
            </a:pPr>
            <a:r>
              <a:rPr lang="mk-MK" sz="2200" dirty="0"/>
              <a:t>Повреда на безбедносните мерки</a:t>
            </a:r>
          </a:p>
          <a:p>
            <a:pPr marL="800100" lvl="1" indent="-342900" algn="just">
              <a:buFont typeface="Wingdings" pitchFamily="2" charset="2"/>
              <a:buChar char="ü"/>
            </a:pPr>
            <a:r>
              <a:rPr lang="mk-MK" sz="2200" dirty="0"/>
              <a:t>Намера за добивање компјутерски податоци</a:t>
            </a:r>
          </a:p>
          <a:p>
            <a:pPr marL="800100" lvl="1" indent="-342900" algn="just">
              <a:buFont typeface="Wingdings" pitchFamily="2" charset="2"/>
              <a:buChar char="ü"/>
            </a:pPr>
            <a:r>
              <a:rPr lang="mk-MK" sz="2200" dirty="0"/>
              <a:t>Нечесна намера</a:t>
            </a:r>
          </a:p>
          <a:p>
            <a:pPr marL="800100" lvl="1" indent="-342900" algn="just">
              <a:buFont typeface="Wingdings" pitchFamily="2" charset="2"/>
              <a:buChar char="ü"/>
            </a:pPr>
            <a:r>
              <a:rPr lang="mk-MK" sz="2200" dirty="0"/>
              <a:t>Пристап во однос на компјутерски систем што е поврзан со друг компјутерски систем (со исклучок на пристап до самостојни компјутерски системи)</a:t>
            </a:r>
            <a:endParaRPr lang="en-US" sz="2200" dirty="0"/>
          </a:p>
        </p:txBody>
      </p:sp>
    </p:spTree>
    <p:extLst>
      <p:ext uri="{BB962C8B-B14F-4D97-AF65-F5344CB8AC3E}">
        <p14:creationId xmlns:p14="http://schemas.microsoft.com/office/powerpoint/2010/main" val="93947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72864"/>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4B64E3C2-BB03-42F0-AA3B-BBD6FF3B1677}"/>
              </a:ext>
            </a:extLst>
          </p:cNvPr>
          <p:cNvSpPr txBox="1">
            <a:spLocks/>
          </p:cNvSpPr>
          <p:nvPr/>
        </p:nvSpPr>
        <p:spPr>
          <a:xfrm>
            <a:off x="457200" y="1072337"/>
            <a:ext cx="8229600" cy="5233988"/>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mk-MK" altLang="sr-Latn-RS" b="1" i="1" dirty="0">
                <a:cs typeface="Times New Roman" panose="02020603050405020304" pitchFamily="18" charset="0"/>
              </a:rPr>
              <a:t>Илегално следење</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a:cs typeface="Times New Roman" panose="02020603050405020304" pitchFamily="18" charset="0"/>
              </a:rPr>
              <a:t>(</a:t>
            </a:r>
            <a:r>
              <a:rPr lang="mk-MK" altLang="sr-Latn-RS" b="1" i="1" dirty="0">
                <a:cs typeface="Times New Roman" panose="02020603050405020304" pitchFamily="18" charset="0"/>
              </a:rPr>
              <a:t>член</a:t>
            </a:r>
            <a:r>
              <a:rPr lang="en-GB" altLang="sr-Latn-RS" b="1" i="1" dirty="0">
                <a:cs typeface="Times New Roman" panose="02020603050405020304" pitchFamily="18" charset="0"/>
              </a:rPr>
              <a:t> 3 –</a:t>
            </a:r>
            <a:r>
              <a:rPr lang="mk-MK" altLang="sr-Latn-RS" b="1" i="1" dirty="0">
                <a:cs typeface="Times New Roman" panose="02020603050405020304" pitchFamily="18" charset="0"/>
              </a:rPr>
              <a:t> Конвенцијата од Будимпешта</a:t>
            </a:r>
            <a:r>
              <a:rPr lang="en-GB" altLang="sr-Latn-RS" b="1" i="1" dirty="0">
                <a:cs typeface="Times New Roman" panose="02020603050405020304" pitchFamily="18" charset="0"/>
              </a:rPr>
              <a:t>)</a:t>
            </a: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Намерно и без право на тоа</a:t>
            </a:r>
            <a:endParaRPr lang="en-GB" altLang="sr-Latn-RS" i="1"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Да се следи со технички средства преносот на компјутерски податоци недостапни за јавноста</a:t>
            </a:r>
            <a:endParaRPr lang="en-GB" altLang="sr-Latn-RS" i="1"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До, од или во рамките на компјутерски систем</a:t>
            </a:r>
            <a:endParaRPr lang="en-GB" altLang="sr-Latn-RS" i="1" dirty="0">
              <a:cs typeface="Times New Roman" panose="02020603050405020304" pitchFamily="18" charset="0"/>
            </a:endParaRPr>
          </a:p>
          <a:p>
            <a:pPr algn="ctr" eaLnBrk="1" hangingPunct="1">
              <a:lnSpc>
                <a:spcPct val="80000"/>
              </a:lnSpc>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279159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4" y="965225"/>
            <a:ext cx="4445405"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a:t>
            </a:r>
            <a:r>
              <a:rPr lang="ru-RU" b="1" dirty="0">
                <a:solidFill>
                  <a:srgbClr val="FF0000"/>
                </a:solidFill>
              </a:rPr>
              <a:t>следење,</a:t>
            </a:r>
            <a:r>
              <a:rPr lang="ru-RU" dirty="0"/>
              <a:t> без право на тоа, со технички средства, на пренос на компјутерски податоци недостапен за јавноста до, од или во рамките на компјутерски систем, вклучувајќи електромагнетни емисии од компјутерски систем што пренесуваат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761782" y="1001781"/>
            <a:ext cx="4260674" cy="4708981"/>
          </a:xfrm>
          <a:prstGeom prst="rect">
            <a:avLst/>
          </a:prstGeom>
        </p:spPr>
        <p:txBody>
          <a:bodyPr wrap="square">
            <a:spAutoFit/>
          </a:bodyPr>
          <a:lstStyle/>
          <a:p>
            <a:pPr marL="342900" indent="-342900" algn="just">
              <a:buFont typeface="Wingdings" pitchFamily="2" charset="2"/>
              <a:buChar char="ü"/>
            </a:pPr>
            <a:r>
              <a:rPr lang="mk-MK" sz="2000" dirty="0"/>
              <a:t>Следење значи слушање, следење или надзор на комуникациите</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Одредбата</a:t>
            </a:r>
            <a:r>
              <a:rPr lang="en-US" sz="2000" dirty="0"/>
              <a:t> </a:t>
            </a:r>
            <a:r>
              <a:rPr lang="mk-MK" sz="2000" dirty="0"/>
              <a:t>има за цел да ја заштити приватноста на комуникациските податоци</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Се занимава со еквиваленти на традиционално прислушкување и снимање на усни телефонски разговори кога истото се однесува на пренос на компјутерски податоци</a:t>
            </a:r>
            <a:endParaRPr lang="en-US" sz="2000" dirty="0"/>
          </a:p>
        </p:txBody>
      </p:sp>
    </p:spTree>
    <p:extLst>
      <p:ext uri="{BB962C8B-B14F-4D97-AF65-F5344CB8AC3E}">
        <p14:creationId xmlns:p14="http://schemas.microsoft.com/office/powerpoint/2010/main" val="14505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374880"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a:t>
            </a:r>
            <a:r>
              <a:rPr lang="ru-RU" b="1" dirty="0">
                <a:solidFill>
                  <a:srgbClr val="FF0000"/>
                </a:solidFill>
              </a:rPr>
              <a:t>без право на тоа</a:t>
            </a:r>
            <a:r>
              <a:rPr lang="ru-RU" dirty="0"/>
              <a:t>, со технички средства на пренос на компјутерски податоци недостапен за јавноста до, од или во рамките на компјутерски систем, вклучувајќи електромагнетни емисии од компјутерски систем што пренесува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01475" y="962075"/>
            <a:ext cx="4450456" cy="5016758"/>
          </a:xfrm>
          <a:prstGeom prst="rect">
            <a:avLst/>
          </a:prstGeom>
        </p:spPr>
        <p:txBody>
          <a:bodyPr wrap="square">
            <a:spAutoFit/>
          </a:bodyPr>
          <a:lstStyle/>
          <a:p>
            <a:pPr marL="342900" indent="-342900" algn="just">
              <a:buFont typeface="Wingdings" pitchFamily="2" charset="2"/>
              <a:buChar char="ü"/>
            </a:pPr>
            <a:r>
              <a:rPr lang="mk-MK" sz="2000" dirty="0"/>
              <a:t>Примери за можно следење, без право на тоа</a:t>
            </a:r>
            <a:r>
              <a:rPr lang="en-US" sz="2000" dirty="0"/>
              <a:t>:</a:t>
            </a:r>
          </a:p>
          <a:p>
            <a:pPr marL="800100" lvl="1" indent="-342900" algn="just">
              <a:buFont typeface="Wingdings" pitchFamily="2" charset="2"/>
              <a:buChar char="ü"/>
            </a:pPr>
            <a:r>
              <a:rPr lang="mk-MK" sz="2000" dirty="0"/>
              <a:t>Лице со инструкции или овластено од учесниците во преносот, вклучително за</a:t>
            </a:r>
            <a:r>
              <a:rPr lang="en-US" sz="2000" dirty="0"/>
              <a:t>: </a:t>
            </a:r>
          </a:p>
          <a:p>
            <a:pPr marL="1257300" lvl="2" indent="-342900" algn="just">
              <a:buFont typeface="Wingdings" pitchFamily="2" charset="2"/>
              <a:buChar char="ü"/>
            </a:pPr>
            <a:r>
              <a:rPr lang="mk-MK" sz="2000" dirty="0"/>
              <a:t>Овластено тестирање дозволено од учесниците</a:t>
            </a:r>
            <a:endParaRPr lang="en-US" sz="2000" dirty="0"/>
          </a:p>
          <a:p>
            <a:pPr marL="1257300" lvl="2" indent="-342900" algn="just">
              <a:buFont typeface="Wingdings" pitchFamily="2" charset="2"/>
              <a:buChar char="ü"/>
            </a:pPr>
            <a:r>
              <a:rPr lang="mk-MK" sz="2000" dirty="0"/>
              <a:t>Активности за заштита дозволени од учесниците</a:t>
            </a:r>
            <a:endParaRPr lang="en-US" sz="2000" dirty="0"/>
          </a:p>
          <a:p>
            <a:pPr marL="800100" lvl="1" indent="-342900" algn="just">
              <a:buFont typeface="Wingdings" pitchFamily="2" charset="2"/>
              <a:buChar char="ü"/>
            </a:pPr>
            <a:r>
              <a:rPr lang="mk-MK" sz="2000" dirty="0"/>
              <a:t>Примена на</a:t>
            </a:r>
            <a:r>
              <a:rPr lang="en-US" sz="2000" dirty="0"/>
              <a:t> </a:t>
            </a:r>
            <a:r>
              <a:rPr lang="mk-MK" sz="2000" dirty="0"/>
              <a:t>колачиња на веб-страниците</a:t>
            </a:r>
            <a:endParaRPr lang="en-US" sz="2000" dirty="0"/>
          </a:p>
          <a:p>
            <a:pPr marL="800100" lvl="1" indent="-342900" algn="just">
              <a:buFont typeface="Wingdings" pitchFamily="2" charset="2"/>
              <a:buChar char="ü"/>
            </a:pPr>
            <a:r>
              <a:rPr lang="mk-MK" sz="2000" dirty="0"/>
              <a:t>Законски овластен надзор од органите за спроведување на законот</a:t>
            </a:r>
            <a:endParaRPr lang="en-US" sz="2000" dirty="0"/>
          </a:p>
        </p:txBody>
      </p:sp>
    </p:spTree>
    <p:extLst>
      <p:ext uri="{BB962C8B-B14F-4D97-AF65-F5344CB8AC3E}">
        <p14:creationId xmlns:p14="http://schemas.microsoft.com/office/powerpoint/2010/main" val="383724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без право на тоа, </a:t>
            </a:r>
            <a:r>
              <a:rPr lang="ru-RU" b="1" dirty="0">
                <a:solidFill>
                  <a:srgbClr val="FF0000"/>
                </a:solidFill>
              </a:rPr>
              <a:t>со технички средства </a:t>
            </a:r>
            <a:r>
              <a:rPr lang="ru-RU" dirty="0"/>
              <a:t>на пренос на компјутерски податоци недостапен за јавноста до, од или во рамките на компјутерски систем, вклучувајќи електромагнетни емисии од компјутерски систем што пренесува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030985"/>
            <a:ext cx="4450456" cy="5324535"/>
          </a:xfrm>
          <a:prstGeom prst="rect">
            <a:avLst/>
          </a:prstGeom>
        </p:spPr>
        <p:txBody>
          <a:bodyPr wrap="square">
            <a:spAutoFit/>
          </a:bodyPr>
          <a:lstStyle/>
          <a:p>
            <a:pPr marL="342900" indent="-342900" algn="just">
              <a:buFont typeface="Wingdings" pitchFamily="2" charset="2"/>
              <a:buChar char="ü"/>
            </a:pPr>
            <a:r>
              <a:rPr lang="mk-MK" sz="2000" dirty="0"/>
              <a:t>Техничките средства ќе го покријат следењето преку</a:t>
            </a:r>
            <a:r>
              <a:rPr lang="en-US" sz="2000" dirty="0"/>
              <a:t>: </a:t>
            </a:r>
          </a:p>
          <a:p>
            <a:pPr marL="800100" lvl="1" indent="-342900" algn="just">
              <a:buFont typeface="Wingdings" pitchFamily="2" charset="2"/>
              <a:buChar char="ü"/>
            </a:pPr>
            <a:r>
              <a:rPr lang="mk-MK" sz="2000" dirty="0"/>
              <a:t>Пристап и употреба на компјутерски систем</a:t>
            </a:r>
            <a:r>
              <a:rPr lang="en-US" sz="2000" dirty="0"/>
              <a:t>; </a:t>
            </a:r>
          </a:p>
          <a:p>
            <a:pPr marL="800100" lvl="1" indent="-342900" algn="just">
              <a:buFont typeface="Wingdings" pitchFamily="2" charset="2"/>
              <a:buChar char="ü"/>
            </a:pPr>
            <a:r>
              <a:rPr lang="mk-MK" sz="2000" dirty="0"/>
              <a:t>Употреба на електронски уреди за прислушкување</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Ова може да вклучува</a:t>
            </a:r>
            <a:r>
              <a:rPr lang="en-US" sz="2000" dirty="0"/>
              <a:t>:</a:t>
            </a:r>
          </a:p>
          <a:p>
            <a:pPr marL="800100" lvl="1" indent="-342900" algn="just">
              <a:buFont typeface="Wingdings" pitchFamily="2" charset="2"/>
              <a:buChar char="ü"/>
            </a:pPr>
            <a:r>
              <a:rPr lang="mk-MK" sz="2000" dirty="0"/>
              <a:t>Снимање </a:t>
            </a:r>
            <a:endParaRPr lang="en-US" sz="2000" dirty="0"/>
          </a:p>
          <a:p>
            <a:pPr marL="800100" lvl="1" indent="-342900" algn="just">
              <a:buFont typeface="Wingdings" pitchFamily="2" charset="2"/>
              <a:buChar char="ü"/>
            </a:pPr>
            <a:r>
              <a:rPr lang="mk-MK" sz="2000" dirty="0"/>
              <a:t>Употреба на технички уреди фиксирани на преносни водови</a:t>
            </a:r>
            <a:endParaRPr lang="en-US" sz="2000" dirty="0"/>
          </a:p>
          <a:p>
            <a:pPr marL="800100" lvl="1" indent="-342900" algn="just">
              <a:buFont typeface="Wingdings" pitchFamily="2" charset="2"/>
              <a:buChar char="ü"/>
            </a:pPr>
            <a:r>
              <a:rPr lang="mk-MK" sz="2000" dirty="0"/>
              <a:t>Употреба на уреди за собирање и снимање безжични комуникации</a:t>
            </a:r>
            <a:endParaRPr lang="en-US" sz="2000" dirty="0"/>
          </a:p>
          <a:p>
            <a:pPr marL="800100" lvl="1" indent="-342900" algn="just">
              <a:buFont typeface="Wingdings" pitchFamily="2" charset="2"/>
              <a:buChar char="ü"/>
            </a:pPr>
            <a:r>
              <a:rPr lang="mk-MK" sz="2000" dirty="0"/>
              <a:t>Употреба на софтвер, лозинки и кодови</a:t>
            </a:r>
            <a:endParaRPr lang="en-US" sz="2000" dirty="0"/>
          </a:p>
        </p:txBody>
      </p:sp>
    </p:spTree>
    <p:extLst>
      <p:ext uri="{BB962C8B-B14F-4D97-AF65-F5344CB8AC3E}">
        <p14:creationId xmlns:p14="http://schemas.microsoft.com/office/powerpoint/2010/main" val="12042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340572" cy="5509200"/>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Потсетување на концептите во врска со сајбер-криминал и електронски докази и релевантните одредби од Конвенцијата од Будимпешта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разберат различните канали и механизми за формална меѓународна соработка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дискутира прегледот на Конвенцијата од Будимпешта како водечка алатка за соработка во областа на сајбер-криминалот и електронските докази</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551587" y="1193778"/>
            <a:ext cx="4138917" cy="3342453"/>
          </a:xfrm>
          <a:prstGeom prst="rect">
            <a:avLst/>
          </a:prstGeom>
        </p:spPr>
        <p:txBody>
          <a:bodyPr wrap="square">
            <a:spAutoFit/>
          </a:bodyPr>
          <a:lstStyle/>
          <a:p>
            <a:pPr marL="342900" indent="-342900" algn="just">
              <a:lnSpc>
                <a:spcPct val="80000"/>
              </a:lnSpc>
              <a:buFont typeface="Wingdings" pitchFamily="2" charset="2"/>
              <a:buChar char="ü"/>
            </a:pPr>
            <a:r>
              <a:rPr lang="mk-MK" sz="2200" i="1" dirty="0"/>
              <a:t>Да се идентификуваат сличностите во различните канали и механизми за меѓународна соработка</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mk-MK" sz="2200" i="1" dirty="0"/>
              <a:t>Да се дискутира прегледот на Вториот дополнителен протокол како механизам за овозможување на меѓународна соработка</a:t>
            </a: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без право на тоа, со технички средства на пренос на компјутерски податоци </a:t>
            </a:r>
            <a:r>
              <a:rPr lang="ru-RU" b="1" dirty="0">
                <a:solidFill>
                  <a:srgbClr val="FF0000"/>
                </a:solidFill>
              </a:rPr>
              <a:t>недостапен за јавноста</a:t>
            </a:r>
            <a:r>
              <a:rPr lang="ru-RU" dirty="0"/>
              <a:t> до, од или во рамките на компјутерски систем, вклучувајќи електромагнетни емисии од компјутерски систем што пренесува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808489" y="1012954"/>
            <a:ext cx="4208916" cy="5509200"/>
          </a:xfrm>
          <a:prstGeom prst="rect">
            <a:avLst/>
          </a:prstGeom>
        </p:spPr>
        <p:txBody>
          <a:bodyPr wrap="square">
            <a:spAutoFit/>
          </a:bodyPr>
          <a:lstStyle/>
          <a:p>
            <a:pPr marL="342900" indent="-342900" algn="just">
              <a:buFont typeface="Wingdings" pitchFamily="2" charset="2"/>
              <a:buChar char="ü"/>
            </a:pPr>
            <a:r>
              <a:rPr lang="mk-MK" sz="2200" dirty="0"/>
              <a:t>Крвично дело ограничено на следење пренос на податоци недостапен за јавноста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За оваа повреда не е важно дали податоците се или не се јавно достапни – важно е дали преносот е недостапен за јавноста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Кривичното дело може да ги криминализира јавно достапните информации </a:t>
            </a:r>
            <a:r>
              <a:rPr lang="mk-MK" sz="2200" dirty="0" err="1"/>
              <a:t>комуницирани</a:t>
            </a:r>
            <a:r>
              <a:rPr lang="mk-MK" sz="2200" dirty="0"/>
              <a:t> преку пренос недостапен за јавноста</a:t>
            </a:r>
            <a:endParaRPr lang="en-US" sz="2200" dirty="0"/>
          </a:p>
        </p:txBody>
      </p:sp>
    </p:spTree>
    <p:extLst>
      <p:ext uri="{BB962C8B-B14F-4D97-AF65-F5344CB8AC3E}">
        <p14:creationId xmlns:p14="http://schemas.microsoft.com/office/powerpoint/2010/main" val="8835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34424"/>
            <a:ext cx="4445404"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без право на тоа, со технички средства на пренос на компјутерски податоци недостапен за јавноста </a:t>
            </a:r>
            <a:r>
              <a:rPr lang="ru-RU" b="1" dirty="0">
                <a:solidFill>
                  <a:srgbClr val="FF0000"/>
                </a:solidFill>
              </a:rPr>
              <a:t>до, од или во рамките на компјутерски систем</a:t>
            </a:r>
            <a:r>
              <a:rPr lang="ru-RU" dirty="0"/>
              <a:t>, вклучувајќи електромагнетни емисии од компјутерски систем што пренесува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1999" y="1052610"/>
            <a:ext cx="4445405" cy="4401205"/>
          </a:xfrm>
          <a:prstGeom prst="rect">
            <a:avLst/>
          </a:prstGeom>
        </p:spPr>
        <p:txBody>
          <a:bodyPr wrap="square">
            <a:spAutoFit/>
          </a:bodyPr>
          <a:lstStyle/>
          <a:p>
            <a:pPr marL="342900" indent="-342900" algn="just">
              <a:buFont typeface="Wingdings" pitchFamily="2" charset="2"/>
              <a:buChar char="ü"/>
            </a:pPr>
            <a:r>
              <a:rPr lang="mk-MK" sz="2000" dirty="0"/>
              <a:t>Следењето се однесува на пренос:</a:t>
            </a:r>
            <a:endParaRPr lang="en-US" sz="2000" dirty="0"/>
          </a:p>
          <a:p>
            <a:pPr marL="800100" lvl="1" indent="-342900" algn="just">
              <a:buFont typeface="Wingdings" pitchFamily="2" charset="2"/>
              <a:buChar char="ü"/>
            </a:pPr>
            <a:r>
              <a:rPr lang="mk-MK" sz="2000" dirty="0"/>
              <a:t>До компјутерски систем (на пр. пренос од едно лице до компјутерот преку</a:t>
            </a:r>
            <a:r>
              <a:rPr lang="mk-MK" sz="2000" dirty="0">
                <a:solidFill>
                  <a:srgbClr val="00B0F0"/>
                </a:solidFill>
              </a:rPr>
              <a:t> </a:t>
            </a:r>
            <a:r>
              <a:rPr lang="mk-MK" sz="2000" dirty="0"/>
              <a:t>употреба на тастатура)</a:t>
            </a:r>
            <a:endParaRPr lang="en-US" sz="2000" dirty="0"/>
          </a:p>
          <a:p>
            <a:pPr marL="800100" lvl="1" indent="-342900" algn="just">
              <a:buFont typeface="Wingdings" pitchFamily="2" charset="2"/>
              <a:buChar char="ü"/>
            </a:pPr>
            <a:r>
              <a:rPr lang="mk-MK" sz="2000" dirty="0"/>
              <a:t>Од компјутерски систем (на пр. пренос од еден компјутерски систем до друг)</a:t>
            </a:r>
            <a:endParaRPr lang="en-US" sz="2000" dirty="0"/>
          </a:p>
          <a:p>
            <a:pPr marL="800100" lvl="1" indent="-342900" algn="just">
              <a:buFont typeface="Wingdings" pitchFamily="2" charset="2"/>
              <a:buChar char="ü"/>
            </a:pPr>
            <a:r>
              <a:rPr lang="mk-MK" sz="2000" dirty="0"/>
              <a:t>Во рамките на компјутерски систем (на пр. пренос од централна единица за обработка до поврзаниот печатач)</a:t>
            </a:r>
            <a:endParaRPr lang="en-US" sz="2000" dirty="0"/>
          </a:p>
        </p:txBody>
      </p:sp>
    </p:spTree>
    <p:extLst>
      <p:ext uri="{BB962C8B-B14F-4D97-AF65-F5344CB8AC3E}">
        <p14:creationId xmlns:p14="http://schemas.microsoft.com/office/powerpoint/2010/main" val="295570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348464"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без право на тоа, со технички средства на пренос на компјутерски податоци недостапен за јавноста до, од или во рамките на компјутерски систем, вклучувајќи </a:t>
            </a:r>
            <a:r>
              <a:rPr lang="ru-RU" b="1" dirty="0">
                <a:solidFill>
                  <a:srgbClr val="FF0000"/>
                </a:solidFill>
              </a:rPr>
              <a:t>електромагнетни емисии </a:t>
            </a:r>
            <a:r>
              <a:rPr lang="ru-RU" dirty="0"/>
              <a:t>од компјутерски систем што пренесува такви компјутерски податоци. Страната може да бара кривичното дело да биде сторено со нечесна намера, или во врска со компјутерски систем што е поврзан со друг компјутерски систем.</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756730" y="1070117"/>
            <a:ext cx="4260675" cy="4493538"/>
          </a:xfrm>
          <a:prstGeom prst="rect">
            <a:avLst/>
          </a:prstGeom>
        </p:spPr>
        <p:txBody>
          <a:bodyPr wrap="square">
            <a:spAutoFit/>
          </a:bodyPr>
          <a:lstStyle/>
          <a:p>
            <a:pPr marL="342900" indent="-342900" algn="just">
              <a:buFont typeface="Wingdings" pitchFamily="2" charset="2"/>
              <a:buChar char="ü"/>
            </a:pPr>
            <a:r>
              <a:rPr lang="mk-MK" sz="2200" dirty="0"/>
              <a:t>Компјутерските системи можат да емитуваат електромагнетни емисии кои пренесуваат компјутерски податоци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Компјутерските податоци може да се реконструираат од ваквите емисии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Поради тоа, следењето на електромагнетни емисии е криминализирано</a:t>
            </a:r>
            <a:endParaRPr lang="en-US" sz="2200" dirty="0"/>
          </a:p>
        </p:txBody>
      </p:sp>
    </p:spTree>
    <p:extLst>
      <p:ext uri="{BB962C8B-B14F-4D97-AF65-F5344CB8AC3E}">
        <p14:creationId xmlns:p14="http://schemas.microsoft.com/office/powerpoint/2010/main" val="220553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3 – Илегално следење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39778"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утврдување на кривичните дела според сопственото домашно законодавство, кога е намерно сторено следење, без право на тоа, со технички средства на пренос на компјутерски податоци недостапен за јавноста до, од или во рамките на компјутерски систем, вклучувајќи електромагнетни емисии од компјутерски систем што пренесува такви компјутерски податоци. Страната може да бара кривичното дело да биде сторено со </a:t>
            </a:r>
            <a:r>
              <a:rPr lang="ru-RU" b="1" dirty="0">
                <a:solidFill>
                  <a:srgbClr val="FF0000"/>
                </a:solidFill>
              </a:rPr>
              <a:t>нечесна намера, или во врска со компјутерски систем што е поврзан со друг компјутерски систем</a:t>
            </a:r>
            <a:r>
              <a:rPr lang="ru-RU" dirty="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842994" y="1012954"/>
            <a:ext cx="4174411" cy="4493538"/>
          </a:xfrm>
          <a:prstGeom prst="rect">
            <a:avLst/>
          </a:prstGeom>
        </p:spPr>
        <p:txBody>
          <a:bodyPr wrap="square">
            <a:spAutoFit/>
          </a:bodyPr>
          <a:lstStyle/>
          <a:p>
            <a:pPr marL="342900" indent="-342900" algn="just">
              <a:buFont typeface="Wingdings" pitchFamily="2" charset="2"/>
              <a:buChar char="ü"/>
            </a:pPr>
            <a:r>
              <a:rPr lang="mk-MK" sz="2200" dirty="0"/>
              <a:t>Страните можат да ја ограничат криминализацијата на следењето со следните квалификациони елементи:</a:t>
            </a:r>
            <a:endParaRPr lang="en-US" sz="2200" dirty="0"/>
          </a:p>
          <a:p>
            <a:pPr marL="800100" lvl="1" indent="-342900" algn="just">
              <a:buFont typeface="Wingdings" pitchFamily="2" charset="2"/>
              <a:buChar char="ü"/>
            </a:pPr>
            <a:r>
              <a:rPr lang="mk-MK" sz="2200" dirty="0"/>
              <a:t>Нечесна намера</a:t>
            </a:r>
            <a:endParaRPr lang="en-US" sz="2200" dirty="0"/>
          </a:p>
          <a:p>
            <a:pPr marL="800100" lvl="1" indent="-342900" algn="just">
              <a:buFont typeface="Wingdings" pitchFamily="2" charset="2"/>
              <a:buChar char="ü"/>
            </a:pPr>
            <a:r>
              <a:rPr lang="mk-MK" sz="2200" dirty="0"/>
              <a:t>Следење во врска со компјутерски систем што е поврзан со друг компјутерски систем (со искчучок на следење поврзано со самостојни компјутерски системи)</a:t>
            </a:r>
            <a:endParaRPr lang="en-US" sz="2200" dirty="0"/>
          </a:p>
        </p:txBody>
      </p:sp>
    </p:spTree>
    <p:extLst>
      <p:ext uri="{BB962C8B-B14F-4D97-AF65-F5344CB8AC3E}">
        <p14:creationId xmlns:p14="http://schemas.microsoft.com/office/powerpoint/2010/main" val="418855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21784119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66412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57292755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88449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713E56E4-CB03-4568-B0C6-D9E6BF7B48D3}"/>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mk-MK" altLang="sr-Latn-RS" b="1" i="1" dirty="0">
                <a:cs typeface="Times New Roman" panose="02020603050405020304" pitchFamily="18" charset="0"/>
              </a:rPr>
              <a:t>Манипулација со податоци</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a:cs typeface="Times New Roman" panose="02020603050405020304" pitchFamily="18" charset="0"/>
              </a:rPr>
              <a:t>(</a:t>
            </a:r>
            <a:r>
              <a:rPr lang="mk-MK" altLang="sr-Latn-RS" b="1" i="1" dirty="0">
                <a:cs typeface="Times New Roman" panose="02020603050405020304" pitchFamily="18" charset="0"/>
              </a:rPr>
              <a:t>член</a:t>
            </a:r>
            <a:r>
              <a:rPr lang="en-GB" altLang="sr-Latn-RS" b="1" i="1" dirty="0">
                <a:cs typeface="Times New Roman" panose="02020603050405020304" pitchFamily="18" charset="0"/>
              </a:rPr>
              <a:t> 4 – </a:t>
            </a:r>
            <a:r>
              <a:rPr lang="mk-MK" altLang="sr-Latn-RS" b="1" i="1" dirty="0">
                <a:cs typeface="Times New Roman" panose="02020603050405020304" pitchFamily="18" charset="0"/>
              </a:rPr>
              <a:t>Конвенција од Будемпушт</a:t>
            </a:r>
            <a:r>
              <a:rPr lang="en-GB" altLang="sr-Latn-RS" b="1" i="1" dirty="0">
                <a:cs typeface="Times New Roman" panose="02020603050405020304" pitchFamily="18" charset="0"/>
              </a:rPr>
              <a:t>)</a:t>
            </a:r>
            <a:endParaRPr lang="en-GB" altLang="sr-Latn-RS" dirty="0">
              <a:cs typeface="Times New Roman" panose="02020603050405020304" pitchFamily="18" charset="0"/>
            </a:endParaRP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Оштетување, бришење, деградација, промена или прикривање на компјутерски податоци</a:t>
            </a:r>
            <a:endParaRPr lang="en-GB" altLang="sr-Latn-RS" i="1" dirty="0">
              <a:cs typeface="Times New Roman" panose="02020603050405020304" pitchFamily="18" charset="0"/>
            </a:endParaRP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mk-MK" altLang="sr-Latn-RS" i="1" dirty="0">
                <a:cs typeface="Times New Roman" panose="02020603050405020304" pitchFamily="18" charset="0"/>
              </a:rPr>
              <a:t>Намерно, без право на тоа</a:t>
            </a:r>
            <a:endParaRPr lang="en-GB" altLang="sr-Latn-RS" i="1"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403565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524315"/>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a:t>
            </a:r>
            <a:r>
              <a:rPr lang="mk-MK" b="1" dirty="0">
                <a:solidFill>
                  <a:srgbClr val="FF0000"/>
                </a:solidFill>
              </a:rPr>
              <a:t>оштетувањето,</a:t>
            </a:r>
            <a:r>
              <a:rPr lang="mk-MK" dirty="0"/>
              <a:t> бришењето, </a:t>
            </a:r>
            <a:r>
              <a:rPr lang="mk-MK" b="1" dirty="0">
                <a:solidFill>
                  <a:srgbClr val="FF0000"/>
                </a:solidFill>
              </a:rPr>
              <a:t>деградирањето</a:t>
            </a:r>
            <a:r>
              <a:rPr lang="mk-MK" dirty="0"/>
              <a:t>, променувањето или прикривањето на компјутерски податоци 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сериозна штета.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800767"/>
          </a:xfrm>
          <a:prstGeom prst="rect">
            <a:avLst/>
          </a:prstGeom>
        </p:spPr>
        <p:txBody>
          <a:bodyPr wrap="square">
            <a:spAutoFit/>
          </a:bodyPr>
          <a:lstStyle/>
          <a:p>
            <a:pPr marL="342900" indent="-342900" algn="just">
              <a:buFont typeface="Wingdings" pitchFamily="2" charset="2"/>
              <a:buChar char="ü"/>
            </a:pPr>
            <a:r>
              <a:rPr lang="mk-MK" sz="2200" dirty="0"/>
              <a:t>Оштетувањето и деградацијата се акти кои се преклопуваат</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Тие се однесуваат на негативната промена на интегритетот или информациската содржина на податоците и програмите</a:t>
            </a:r>
            <a:endParaRPr lang="en-US" sz="2200" dirty="0"/>
          </a:p>
        </p:txBody>
      </p:sp>
    </p:spTree>
    <p:extLst>
      <p:ext uri="{BB962C8B-B14F-4D97-AF65-F5344CB8AC3E}">
        <p14:creationId xmlns:p14="http://schemas.microsoft.com/office/powerpoint/2010/main" val="164406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56881"/>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524315"/>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оштетувањето, </a:t>
            </a:r>
            <a:r>
              <a:rPr lang="mk-MK" b="1" dirty="0">
                <a:solidFill>
                  <a:srgbClr val="FF0000"/>
                </a:solidFill>
              </a:rPr>
              <a:t>бришењето</a:t>
            </a:r>
            <a:r>
              <a:rPr lang="mk-MK" dirty="0"/>
              <a:t>, деградирањето, променувањето или прикривањето на компјутерски податоци 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сериозна штета.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139321"/>
          </a:xfrm>
          <a:prstGeom prst="rect">
            <a:avLst/>
          </a:prstGeom>
        </p:spPr>
        <p:txBody>
          <a:bodyPr wrap="square">
            <a:spAutoFit/>
          </a:bodyPr>
          <a:lstStyle/>
          <a:p>
            <a:pPr marL="342900" indent="-342900" algn="just">
              <a:buFont typeface="Wingdings" pitchFamily="2" charset="2"/>
              <a:buChar char="ü"/>
            </a:pPr>
            <a:r>
              <a:rPr lang="mk-MK" sz="2200" dirty="0"/>
              <a:t>Бришењето на податоците е еквивалентно на уништување на материјална работа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Бришењето има ефект да уништи податоци или да ги направи податоците непрепознатиливи</a:t>
            </a:r>
            <a:endParaRPr lang="en-US" sz="2200" dirty="0"/>
          </a:p>
          <a:p>
            <a:pPr algn="just"/>
            <a:endParaRPr lang="en-US" sz="2200" dirty="0"/>
          </a:p>
        </p:txBody>
      </p:sp>
    </p:spTree>
    <p:extLst>
      <p:ext uri="{BB962C8B-B14F-4D97-AF65-F5344CB8AC3E}">
        <p14:creationId xmlns:p14="http://schemas.microsoft.com/office/powerpoint/2010/main" val="3454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56881"/>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524315"/>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оштетувањето, бришењето, деградирањето, </a:t>
            </a:r>
            <a:r>
              <a:rPr lang="mk-MK" b="1" dirty="0">
                <a:solidFill>
                  <a:srgbClr val="FF0000"/>
                </a:solidFill>
              </a:rPr>
              <a:t>променувањето</a:t>
            </a:r>
            <a:r>
              <a:rPr lang="mk-MK" dirty="0"/>
              <a:t> или прикривањето на компјутерски податоци 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сериозна штета.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800767"/>
          </a:xfrm>
          <a:prstGeom prst="rect">
            <a:avLst/>
          </a:prstGeom>
        </p:spPr>
        <p:txBody>
          <a:bodyPr wrap="square">
            <a:spAutoFit/>
          </a:bodyPr>
          <a:lstStyle/>
          <a:p>
            <a:pPr marL="342900" indent="-342900" algn="just">
              <a:buFont typeface="Wingdings" pitchFamily="2" charset="2"/>
              <a:buChar char="ü"/>
            </a:pPr>
            <a:r>
              <a:rPr lang="mk-MK" sz="2200" dirty="0"/>
              <a:t>Промената се однесува на модификација на постојните податоци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Вклучува внесување на штетни кодови, како што се вируси и тројанци, што резултира во модификација на податоците</a:t>
            </a:r>
            <a:endParaRPr lang="en-US" sz="2200" dirty="0"/>
          </a:p>
        </p:txBody>
      </p:sp>
    </p:spTree>
    <p:extLst>
      <p:ext uri="{BB962C8B-B14F-4D97-AF65-F5344CB8AC3E}">
        <p14:creationId xmlns:p14="http://schemas.microsoft.com/office/powerpoint/2010/main" val="101360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a:t>
            </a:r>
            <a:r>
              <a:rPr lang="en-GB" sz="3200" b="1" dirty="0">
                <a:solidFill>
                  <a:schemeClr val="bg1"/>
                </a:solidFill>
              </a:rPr>
              <a:t> </a:t>
            </a:r>
            <a:r>
              <a:rPr lang="mk-MK" sz="3200" b="1" dirty="0">
                <a:solidFill>
                  <a:schemeClr val="bg1"/>
                </a:solidFill>
              </a:rPr>
              <a:t>за</a:t>
            </a:r>
            <a:endParaRPr lang="en-GB" sz="3200" b="1" dirty="0">
              <a:solidFill>
                <a:schemeClr val="bg1"/>
              </a:solidFill>
            </a:endParaRP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Потсетник за </a:t>
            </a:r>
            <a:r>
              <a:rPr lang="mk-MK" sz="3200" b="1" dirty="0" err="1"/>
              <a:t>сајбер</a:t>
            </a:r>
            <a:r>
              <a:rPr lang="mk-MK" sz="3200" b="1" dirty="0"/>
              <a:t>-криминал и електронски докази</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оштетувањето, бришењето, деградирањето, променувањето или </a:t>
            </a:r>
            <a:r>
              <a:rPr lang="mk-MK" b="1" dirty="0">
                <a:solidFill>
                  <a:srgbClr val="FF0000"/>
                </a:solidFill>
              </a:rPr>
              <a:t>прикривањето</a:t>
            </a:r>
            <a:r>
              <a:rPr lang="mk-MK" dirty="0"/>
              <a:t> на компјутерски податоци 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сериозна штета.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mk-MK" sz="2200" dirty="0"/>
              <a:t>Манипулацијата се однесува на какво било дејство што ја спречува или ја прекинува достапноста на податоците на лицето кое има пристап до компјутерот или медиумот за складирање на кој се зачувани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Манипулацијата на податоците не влијае на содржината на самите податоци, туку на нивната достапност</a:t>
            </a:r>
            <a:endParaRPr lang="en-US" sz="2200" dirty="0"/>
          </a:p>
        </p:txBody>
      </p:sp>
    </p:spTree>
    <p:extLst>
      <p:ext uri="{BB962C8B-B14F-4D97-AF65-F5344CB8AC3E}">
        <p14:creationId xmlns:p14="http://schemas.microsoft.com/office/powerpoint/2010/main" val="361042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49420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634335" cy="5355312"/>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оштетувањето, бришењето, деградирањето, променувањето или прикривањето на компјутерски податоци </a:t>
            </a:r>
            <a:r>
              <a:rPr lang="mk-MK" b="1" dirty="0">
                <a:solidFill>
                  <a:srgbClr val="FF0000"/>
                </a:solidFill>
              </a:rPr>
              <a:t>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сериозна штета.</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3760930" y="965225"/>
            <a:ext cx="5256475" cy="5078313"/>
          </a:xfrm>
          <a:prstGeom prst="rect">
            <a:avLst/>
          </a:prstGeom>
        </p:spPr>
        <p:txBody>
          <a:bodyPr wrap="square">
            <a:spAutoFit/>
          </a:bodyPr>
          <a:lstStyle/>
          <a:p>
            <a:pPr marL="342900" indent="-342900" algn="just">
              <a:buFont typeface="Wingdings" pitchFamily="2" charset="2"/>
              <a:buChar char="ü"/>
            </a:pPr>
            <a:r>
              <a:rPr lang="mk-MK" dirty="0"/>
              <a:t>Примери на манипулација со податоци, без право на тоа:</a:t>
            </a:r>
            <a:endParaRPr lang="en-US" dirty="0"/>
          </a:p>
          <a:p>
            <a:pPr marL="800100" lvl="1" indent="-342900" algn="just">
              <a:buFont typeface="Wingdings" pitchFamily="2" charset="2"/>
              <a:buChar char="ü"/>
            </a:pPr>
            <a:r>
              <a:rPr lang="mk-MK" dirty="0"/>
              <a:t>Активности својствени за дизајнирање на мрежи или вообичаени оперативни или комерцијални практики</a:t>
            </a:r>
            <a:endParaRPr lang="en-US" dirty="0"/>
          </a:p>
          <a:p>
            <a:pPr marL="800100" lvl="1" indent="-342900" algn="just">
              <a:buFont typeface="Wingdings" pitchFamily="2" charset="2"/>
              <a:buChar char="ü"/>
            </a:pPr>
            <a:r>
              <a:rPr lang="mk-MK" dirty="0"/>
              <a:t>Тестирање или заштита на безбедносниот систем на компјутер овластен од сопственикот или операторот</a:t>
            </a:r>
          </a:p>
          <a:p>
            <a:pPr marL="800100" lvl="1" indent="-342900" algn="just">
              <a:buFont typeface="Wingdings" pitchFamily="2" charset="2"/>
              <a:buChar char="ü"/>
            </a:pPr>
            <a:r>
              <a:rPr lang="mk-MK" dirty="0"/>
              <a:t>Реконфигурација на оперативниот систем на компјутерот при инсталирање на нов софтвер</a:t>
            </a:r>
          </a:p>
          <a:p>
            <a:pPr marL="800100" lvl="1" indent="-342900" algn="just">
              <a:buFont typeface="Wingdings" pitchFamily="2" charset="2"/>
              <a:buChar char="ü"/>
            </a:pPr>
            <a:r>
              <a:rPr lang="mk-MK" dirty="0"/>
              <a:t>Промена на податочниот сообраќај заради олеснување на анонимните комуникации (на пр. анонимни системи за испраќање е-пошта (</a:t>
            </a:r>
            <a:r>
              <a:rPr lang="en-US" dirty="0">
                <a:solidFill>
                  <a:srgbClr val="00B050"/>
                </a:solidFill>
              </a:rPr>
              <a:t>remailer</a:t>
            </a:r>
            <a:r>
              <a:rPr lang="mk-MK" dirty="0"/>
              <a:t>))</a:t>
            </a:r>
          </a:p>
          <a:p>
            <a:pPr marL="800100" lvl="1" indent="-342900" algn="just">
              <a:buFont typeface="Wingdings" pitchFamily="2" charset="2"/>
              <a:buChar char="ü"/>
            </a:pPr>
            <a:r>
              <a:rPr lang="mk-MK" dirty="0"/>
              <a:t>Промена на податоци заради безбедна комуникација (на пр. </a:t>
            </a:r>
            <a:r>
              <a:rPr lang="mk-MK" dirty="0" err="1"/>
              <a:t>енкриптирање</a:t>
            </a:r>
            <a:r>
              <a:rPr lang="mk-MK" dirty="0"/>
              <a:t>)</a:t>
            </a:r>
            <a:endParaRPr lang="en-US" dirty="0"/>
          </a:p>
        </p:txBody>
      </p:sp>
    </p:spTree>
    <p:extLst>
      <p:ext uri="{BB962C8B-B14F-4D97-AF65-F5344CB8AC3E}">
        <p14:creationId xmlns:p14="http://schemas.microsoft.com/office/powerpoint/2010/main" val="306244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 4</a:t>
            </a:r>
            <a:r>
              <a:rPr lang="en-GB" sz="3200" b="1" dirty="0"/>
              <a:t> – </a:t>
            </a:r>
            <a:r>
              <a:rPr lang="mk-MK" sz="3200" b="1" dirty="0"/>
              <a:t>Манипулација со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524315"/>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a:t>
            </a:r>
            <a:r>
              <a:rPr lang="mk-MK" dirty="0"/>
              <a:t> домашно право, кога се намерно извршени, оштетувањето, бришењето, деградирањето, променувањето или прикривањето на компјутерски податоци без право на тоа.</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mk-MK" dirty="0"/>
              <a:t>Страната може да го задржи правото да бара однесувањето опишано во став 1 да резултира со </a:t>
            </a:r>
            <a:r>
              <a:rPr lang="mk-MK" b="1" dirty="0">
                <a:solidFill>
                  <a:srgbClr val="FF0000"/>
                </a:solidFill>
              </a:rPr>
              <a:t>сериозна штета.</a:t>
            </a:r>
            <a:endParaRPr lang="en-GB"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0387" y="982396"/>
            <a:ext cx="4747018" cy="4832092"/>
          </a:xfrm>
          <a:prstGeom prst="rect">
            <a:avLst/>
          </a:prstGeom>
        </p:spPr>
        <p:txBody>
          <a:bodyPr wrap="square">
            <a:spAutoFit/>
          </a:bodyPr>
          <a:lstStyle/>
          <a:p>
            <a:pPr marL="342900" indent="-342900" algn="just">
              <a:buFont typeface="Wingdings" pitchFamily="2" charset="2"/>
              <a:buChar char="ü"/>
            </a:pPr>
            <a:r>
              <a:rPr lang="mk-MK" sz="2200" dirty="0"/>
              <a:t>Страните можат да ја ограничат криминализацијата на попречувањето на податоци на однесување што резултира со сериозна штета</a:t>
            </a:r>
          </a:p>
          <a:p>
            <a:pPr marL="342900" indent="-342900" algn="just">
              <a:buFont typeface="Wingdings" pitchFamily="2" charset="2"/>
              <a:buChar char="ü"/>
            </a:pPr>
            <a:endParaRPr lang="mk-MK" sz="2200" dirty="0"/>
          </a:p>
          <a:p>
            <a:pPr marL="342900" indent="-342900" algn="just">
              <a:buFont typeface="Wingdings" pitchFamily="2" charset="2"/>
              <a:buChar char="ü"/>
            </a:pPr>
            <a:r>
              <a:rPr lang="mk-MK" sz="2200" dirty="0"/>
              <a:t>Дефиниција за сериозна штета што треба да се предвиди во домашното законодавство</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Може да биде квалификувана врз основа на количината на паричната штета што произлегува од однесувањето</a:t>
            </a:r>
            <a:endParaRPr lang="en-US" sz="2200" dirty="0"/>
          </a:p>
        </p:txBody>
      </p:sp>
    </p:spTree>
    <p:extLst>
      <p:ext uri="{BB962C8B-B14F-4D97-AF65-F5344CB8AC3E}">
        <p14:creationId xmlns:p14="http://schemas.microsoft.com/office/powerpoint/2010/main" val="306968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A99BA9B3-49F6-473E-BD95-8A59FDEBEC04}"/>
              </a:ext>
            </a:extLst>
          </p:cNvPr>
          <p:cNvSpPr txBox="1">
            <a:spLocks/>
          </p:cNvSpPr>
          <p:nvPr/>
        </p:nvSpPr>
        <p:spPr>
          <a:xfrm>
            <a:off x="534380" y="989545"/>
            <a:ext cx="8075240" cy="5375703"/>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mk-MK" altLang="sr-Latn-RS" sz="3000" b="1" i="1" dirty="0">
                <a:cs typeface="Times New Roman" panose="02020603050405020304" pitchFamily="18" charset="0"/>
              </a:rPr>
              <a:t>Попречување на работата на системи</a:t>
            </a: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sz="3000" b="1" i="1" dirty="0">
                <a:cs typeface="Times New Roman" panose="02020603050405020304" pitchFamily="18" charset="0"/>
              </a:rPr>
              <a:t>(</a:t>
            </a:r>
            <a:r>
              <a:rPr lang="mk-MK" altLang="sr-Latn-RS" sz="3000" b="1" i="1" dirty="0">
                <a:cs typeface="Times New Roman" panose="02020603050405020304" pitchFamily="18" charset="0"/>
              </a:rPr>
              <a:t>член</a:t>
            </a:r>
            <a:r>
              <a:rPr lang="en-GB" altLang="sr-Latn-RS" sz="3000" b="1" i="1" dirty="0">
                <a:cs typeface="Times New Roman" panose="02020603050405020304" pitchFamily="18" charset="0"/>
              </a:rPr>
              <a:t> 5 – </a:t>
            </a:r>
            <a:r>
              <a:rPr lang="mk-MK" altLang="sr-Latn-RS" sz="3000" b="1" i="1" dirty="0">
                <a:cs typeface="Times New Roman" panose="02020603050405020304" pitchFamily="18" charset="0"/>
              </a:rPr>
              <a:t>Конвенција од Будимпешта</a:t>
            </a:r>
            <a:r>
              <a:rPr lang="en-GB" altLang="sr-Latn-RS" sz="3000" b="1" i="1" dirty="0">
                <a:cs typeface="Times New Roman" panose="02020603050405020304" pitchFamily="18" charset="0"/>
              </a:rPr>
              <a:t>)</a:t>
            </a:r>
          </a:p>
          <a:p>
            <a:pPr algn="ctr" eaLnBrk="1" hangingPunct="1">
              <a:lnSpc>
                <a:spcPct val="80000"/>
              </a:lnSpc>
              <a:buFont typeface="Arial" panose="020B0604020202020204" pitchFamily="34" charset="0"/>
              <a:buNone/>
            </a:pPr>
            <a:endParaRPr lang="en-GB" altLang="sr-Latn-RS" sz="3000" i="1" dirty="0">
              <a:cs typeface="Times New Roman" panose="02020603050405020304" pitchFamily="18" charset="0"/>
            </a:endParaRPr>
          </a:p>
          <a:p>
            <a:pPr algn="ctr" eaLnBrk="1" hangingPunct="1">
              <a:lnSpc>
                <a:spcPct val="80000"/>
              </a:lnSpc>
            </a:pPr>
            <a:r>
              <a:rPr lang="mk-MK" altLang="sr-Latn-RS" sz="3000" i="1" dirty="0">
                <a:cs typeface="Times New Roman" panose="02020603050405020304" pitchFamily="18" charset="0"/>
              </a:rPr>
              <a:t>Сериозното попречување на функционирањето на компјутерски систем</a:t>
            </a:r>
            <a:endParaRPr lang="en-GB" altLang="sr-Latn-RS" sz="3000" i="1" dirty="0">
              <a:cs typeface="Times New Roman" panose="02020603050405020304" pitchFamily="18" charset="0"/>
            </a:endParaRPr>
          </a:p>
          <a:p>
            <a:pPr algn="ctr" eaLnBrk="1" hangingPunct="1">
              <a:lnSpc>
                <a:spcPct val="80000"/>
              </a:lnSpc>
            </a:pPr>
            <a:r>
              <a:rPr lang="mk-MK" altLang="sr-Latn-RS" sz="3000" i="1" dirty="0">
                <a:cs typeface="Times New Roman" panose="02020603050405020304" pitchFamily="18" charset="0"/>
              </a:rPr>
              <a:t>Преку внесување, пренесување, оштетување, бришење, деградирање, променување или прикривање на компјутерски податоци</a:t>
            </a:r>
            <a:endParaRPr lang="en-GB" altLang="sr-Latn-RS" sz="3000" i="1" dirty="0">
              <a:cs typeface="Times New Roman" panose="02020603050405020304" pitchFamily="18" charset="0"/>
            </a:endParaRPr>
          </a:p>
          <a:p>
            <a:pPr algn="ctr" eaLnBrk="1" hangingPunct="1">
              <a:lnSpc>
                <a:spcPct val="80000"/>
              </a:lnSpc>
            </a:pPr>
            <a:r>
              <a:rPr lang="mk-MK" altLang="sr-Latn-RS" sz="3000" i="1" dirty="0">
                <a:cs typeface="Times New Roman" panose="02020603050405020304" pitchFamily="18" charset="0"/>
              </a:rPr>
              <a:t>Намерно, без право на тоа</a:t>
            </a:r>
            <a:endParaRPr lang="en-GB" altLang="sr-Latn-RS" sz="3000" i="1" dirty="0">
              <a:cs typeface="Times New Roman" panose="02020603050405020304" pitchFamily="18"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Член</a:t>
            </a:r>
            <a:r>
              <a:rPr lang="en-GB" sz="3200" b="1" dirty="0">
                <a:solidFill>
                  <a:schemeClr val="bg1"/>
                </a:solidFill>
              </a:rPr>
              <a:t> 5 – </a:t>
            </a:r>
            <a:r>
              <a:rPr lang="ru-RU" sz="3200" b="1" dirty="0">
                <a:solidFill>
                  <a:schemeClr val="bg1"/>
                </a:solidFill>
              </a:rPr>
              <a:t>Попречување на работата на системи</a:t>
            </a:r>
            <a:endParaRPr lang="en-GB" sz="3200" b="1" dirty="0">
              <a:solidFill>
                <a:schemeClr val="bg1"/>
              </a:solidFill>
            </a:endParaRPr>
          </a:p>
        </p:txBody>
      </p:sp>
    </p:spTree>
    <p:extLst>
      <p:ext uri="{BB962C8B-B14F-4D97-AF65-F5344CB8AC3E}">
        <p14:creationId xmlns:p14="http://schemas.microsoft.com/office/powerpoint/2010/main" val="314399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970318"/>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да се утврди како кривично дело, според нејзиното домашно право, кога е извршено намерно, </a:t>
            </a:r>
            <a:r>
              <a:rPr lang="ru-RU" b="1" dirty="0">
                <a:solidFill>
                  <a:srgbClr val="FF0000"/>
                </a:solidFill>
              </a:rPr>
              <a:t>сериозното</a:t>
            </a:r>
            <a:r>
              <a:rPr lang="ru-RU" dirty="0"/>
              <a:t> попречување без право на функционалноста на компјутерски систем преку внесување, пренесување, оштетување, бришење, деградирање, променување или прикривање на компјутерски податоци.</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939814"/>
          </a:xfrm>
          <a:prstGeom prst="rect">
            <a:avLst/>
          </a:prstGeom>
        </p:spPr>
        <p:txBody>
          <a:bodyPr wrap="square">
            <a:spAutoFit/>
          </a:bodyPr>
          <a:lstStyle/>
          <a:p>
            <a:pPr marL="342900" indent="-342900" algn="just">
              <a:buFont typeface="Wingdings" pitchFamily="2" charset="2"/>
              <a:buChar char="ü"/>
            </a:pPr>
            <a:r>
              <a:rPr lang="mk-MK" sz="2100" dirty="0"/>
              <a:t>Поимот „сериозен“ се очекува да го опфати испраќањето податоци до одреден систем во таква форма, големина или зачестеност, што ќе има значително штетно влијание на можноста на сопственикот или операторот да го користи системот, или да комуницира со други системи</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mk-MK" sz="2100" dirty="0"/>
              <a:t>Дефиницијата за тоа што конкретно претставува сериозно попречување треба да се даде во домашното законодавство</a:t>
            </a:r>
            <a:endParaRPr lang="en-US" sz="21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Член</a:t>
            </a:r>
            <a:r>
              <a:rPr lang="en-GB" sz="3200" b="1" dirty="0">
                <a:solidFill>
                  <a:schemeClr val="bg1"/>
                </a:solidFill>
              </a:rPr>
              <a:t> 5 – </a:t>
            </a:r>
            <a:r>
              <a:rPr lang="ru-RU" sz="3200" b="1" dirty="0">
                <a:solidFill>
                  <a:schemeClr val="bg1"/>
                </a:solidFill>
              </a:rPr>
              <a:t>Попречување на работата на системи</a:t>
            </a:r>
            <a:endParaRPr lang="en-GB" sz="3200" b="1" dirty="0">
              <a:solidFill>
                <a:schemeClr val="bg1"/>
              </a:solidFill>
            </a:endParaRPr>
          </a:p>
        </p:txBody>
      </p:sp>
    </p:spTree>
    <p:extLst>
      <p:ext uri="{BB962C8B-B14F-4D97-AF65-F5344CB8AC3E}">
        <p14:creationId xmlns:p14="http://schemas.microsoft.com/office/powerpoint/2010/main" val="137818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970318"/>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да се утврди како кривично дело, според нејзиното домашно право, кога е извршено намерно, сериозното </a:t>
            </a:r>
            <a:r>
              <a:rPr lang="ru-RU" b="1" dirty="0">
                <a:solidFill>
                  <a:srgbClr val="FF0000"/>
                </a:solidFill>
              </a:rPr>
              <a:t>попречување</a:t>
            </a:r>
            <a:r>
              <a:rPr lang="ru-RU" dirty="0"/>
              <a:t> без право на функционалноста на компјутерски систем </a:t>
            </a:r>
            <a:r>
              <a:rPr lang="ru-RU" b="1" dirty="0">
                <a:solidFill>
                  <a:srgbClr val="FF0000"/>
                </a:solidFill>
              </a:rPr>
              <a:t>преку внесување, пренесување, оштетување, бришење, деградирање, променување или прикривање на компјутерски податоци</a:t>
            </a:r>
            <a:r>
              <a:rPr lang="ru-RU"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mk-MK" sz="2200" dirty="0"/>
              <a:t>Попречувањето е дејство што го попречува правилното функционирање на компјутерскиот систем</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Попречувањето мора да се одвива преку</a:t>
            </a:r>
            <a:r>
              <a:rPr lang="en-US" sz="2200" dirty="0"/>
              <a:t>: </a:t>
            </a:r>
          </a:p>
          <a:p>
            <a:pPr marL="800100" lvl="1" indent="-342900" algn="just">
              <a:buFont typeface="Wingdings" pitchFamily="2" charset="2"/>
              <a:buChar char="ü"/>
            </a:pPr>
            <a:r>
              <a:rPr lang="mk-MK" sz="2200" dirty="0"/>
              <a:t>Внесување</a:t>
            </a:r>
          </a:p>
          <a:p>
            <a:pPr marL="800100" lvl="1" indent="-342900" algn="just">
              <a:buFont typeface="Wingdings" pitchFamily="2" charset="2"/>
              <a:buChar char="ü"/>
            </a:pPr>
            <a:r>
              <a:rPr lang="mk-MK" sz="2200" dirty="0"/>
              <a:t>Пренесување</a:t>
            </a:r>
          </a:p>
          <a:p>
            <a:pPr marL="800100" lvl="1" indent="-342900" algn="just">
              <a:buFont typeface="Wingdings" pitchFamily="2" charset="2"/>
              <a:buChar char="ü"/>
            </a:pPr>
            <a:r>
              <a:rPr lang="mk-MK" sz="2200" dirty="0"/>
              <a:t>Оштетување</a:t>
            </a:r>
          </a:p>
          <a:p>
            <a:pPr marL="800100" lvl="1" indent="-342900" algn="just">
              <a:buFont typeface="Wingdings" pitchFamily="2" charset="2"/>
              <a:buChar char="ü"/>
            </a:pPr>
            <a:r>
              <a:rPr lang="mk-MK" sz="2200" dirty="0"/>
              <a:t>Бришење</a:t>
            </a:r>
          </a:p>
          <a:p>
            <a:pPr marL="800100" lvl="1" indent="-342900" algn="just">
              <a:buFont typeface="Wingdings" pitchFamily="2" charset="2"/>
              <a:buChar char="ü"/>
            </a:pPr>
            <a:r>
              <a:rPr lang="mk-MK" sz="2200" dirty="0"/>
              <a:t>Променување</a:t>
            </a:r>
          </a:p>
          <a:p>
            <a:pPr marL="800100" lvl="1" indent="-342900" algn="just">
              <a:buFont typeface="Wingdings" pitchFamily="2" charset="2"/>
              <a:buChar char="ü"/>
            </a:pPr>
            <a:r>
              <a:rPr lang="mk-MK" sz="2200" dirty="0"/>
              <a:t>Прикривање </a:t>
            </a:r>
          </a:p>
          <a:p>
            <a:pPr lvl="1" algn="just"/>
            <a:r>
              <a:rPr lang="mk-MK" sz="2200" dirty="0"/>
              <a:t>компјутерски податоци</a:t>
            </a:r>
            <a:r>
              <a:rPr lang="en-US" sz="2200" dirty="0"/>
              <a:t>  </a:t>
            </a: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Член</a:t>
            </a:r>
            <a:r>
              <a:rPr lang="en-GB" sz="3200" b="1" dirty="0">
                <a:solidFill>
                  <a:schemeClr val="bg1"/>
                </a:solidFill>
              </a:rPr>
              <a:t> 5 – </a:t>
            </a:r>
            <a:r>
              <a:rPr lang="ru-RU" sz="3200" b="1" dirty="0">
                <a:solidFill>
                  <a:schemeClr val="bg1"/>
                </a:solidFill>
              </a:rPr>
              <a:t>Попречување на работата на системи</a:t>
            </a:r>
            <a:endParaRPr lang="en-GB" sz="3200" b="1" dirty="0">
              <a:solidFill>
                <a:schemeClr val="bg1"/>
              </a:solidFill>
            </a:endParaRPr>
          </a:p>
        </p:txBody>
      </p:sp>
    </p:spTree>
    <p:extLst>
      <p:ext uri="{BB962C8B-B14F-4D97-AF65-F5344CB8AC3E}">
        <p14:creationId xmlns:p14="http://schemas.microsoft.com/office/powerpoint/2010/main" val="377056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970318"/>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се неопходни за да се утврди како кривично дело, според нејзиното домашно право, кога е извршено намерно, сериозното попречување </a:t>
            </a:r>
            <a:r>
              <a:rPr lang="ru-RU" b="1" dirty="0">
                <a:solidFill>
                  <a:srgbClr val="FF0000"/>
                </a:solidFill>
              </a:rPr>
              <a:t>без право </a:t>
            </a:r>
            <a:r>
              <a:rPr lang="ru-RU" dirty="0"/>
              <a:t>на функционалноста на компјутерски систем преку внесување, пренесување, оштетување, бришење, деградирање, променување или прикривање на компјутерски податоци.</a:t>
            </a:r>
          </a:p>
        </p:txBody>
      </p:sp>
      <p:sp>
        <p:nvSpPr>
          <p:cNvPr id="6" name="Rectangle 5">
            <a:extLst>
              <a:ext uri="{FF2B5EF4-FFF2-40B4-BE49-F238E27FC236}">
                <a16:creationId xmlns:a16="http://schemas.microsoft.com/office/drawing/2014/main" id="{524B6456-681F-2F44-A01A-AD3514E81BD2}"/>
              </a:ext>
            </a:extLst>
          </p:cNvPr>
          <p:cNvSpPr/>
          <p:nvPr/>
        </p:nvSpPr>
        <p:spPr>
          <a:xfrm>
            <a:off x="4161298" y="1080435"/>
            <a:ext cx="4747018" cy="5355312"/>
          </a:xfrm>
          <a:prstGeom prst="rect">
            <a:avLst/>
          </a:prstGeom>
        </p:spPr>
        <p:txBody>
          <a:bodyPr wrap="square">
            <a:spAutoFit/>
          </a:bodyPr>
          <a:lstStyle/>
          <a:p>
            <a:pPr marL="342900" indent="-342900" algn="just">
              <a:buFont typeface="Wingdings" pitchFamily="2" charset="2"/>
              <a:buChar char="ü"/>
            </a:pPr>
            <a:r>
              <a:rPr lang="mk-MK" sz="1900" dirty="0"/>
              <a:t>Примери на попречување на системот без право</a:t>
            </a:r>
            <a:r>
              <a:rPr lang="en-US" sz="1900" dirty="0"/>
              <a:t>:</a:t>
            </a:r>
          </a:p>
          <a:p>
            <a:pPr marL="800100" lvl="1" indent="-342900" algn="just">
              <a:buFont typeface="Wingdings" pitchFamily="2" charset="2"/>
              <a:buChar char="ü"/>
            </a:pPr>
            <a:r>
              <a:rPr lang="mk-MK" sz="1900" dirty="0"/>
              <a:t>Активности својствени за проектирање на мрежи или заеднички оперативни или комерцијални цели</a:t>
            </a:r>
            <a:endParaRPr lang="en-US" sz="1900" dirty="0"/>
          </a:p>
          <a:p>
            <a:pPr marL="800100" lvl="1" indent="-342900" algn="just">
              <a:buFont typeface="Wingdings" pitchFamily="2" charset="2"/>
              <a:buChar char="ü"/>
            </a:pPr>
            <a:r>
              <a:rPr lang="mk-MK" sz="1900" dirty="0"/>
              <a:t>Тестирање на безбедноста на компјутерски систем овластен од сопственикот или операторот</a:t>
            </a:r>
            <a:endParaRPr lang="en-US" sz="1900" dirty="0"/>
          </a:p>
          <a:p>
            <a:pPr marL="800100" lvl="1" indent="-342900" algn="just">
              <a:buFont typeface="Wingdings" pitchFamily="2" charset="2"/>
              <a:buChar char="ü"/>
            </a:pPr>
            <a:r>
              <a:rPr lang="mk-MK" sz="1900" dirty="0"/>
              <a:t>Заштита на компјутерскиот систем од страна на сопственикот или операторот</a:t>
            </a:r>
          </a:p>
          <a:p>
            <a:pPr marL="800100" lvl="1" indent="-342900" algn="just">
              <a:buFont typeface="Wingdings" pitchFamily="2" charset="2"/>
              <a:buChar char="ü"/>
            </a:pPr>
            <a:r>
              <a:rPr lang="mk-MK" sz="1900" dirty="0"/>
              <a:t>Реконфигурација на компјутерскиот оперативен систем каде операторот на системот инсталира нов софтвер што ги оневозможува претходно инсталираните програми</a:t>
            </a:r>
            <a:endParaRPr lang="en-US" sz="1900"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Член</a:t>
            </a:r>
            <a:r>
              <a:rPr lang="en-GB" sz="3200" b="1" dirty="0">
                <a:solidFill>
                  <a:schemeClr val="bg1"/>
                </a:solidFill>
              </a:rPr>
              <a:t> 5 – </a:t>
            </a:r>
            <a:r>
              <a:rPr lang="ru-RU" sz="3200" b="1" dirty="0">
                <a:solidFill>
                  <a:schemeClr val="bg1"/>
                </a:solidFill>
              </a:rPr>
              <a:t>Попречување на работата на системи</a:t>
            </a:r>
            <a:endParaRPr lang="en-GB" sz="3200" b="1" dirty="0">
              <a:solidFill>
                <a:schemeClr val="bg1"/>
              </a:solidFill>
            </a:endParaRPr>
          </a:p>
        </p:txBody>
      </p:sp>
    </p:spTree>
    <p:extLst>
      <p:ext uri="{BB962C8B-B14F-4D97-AF65-F5344CB8AC3E}">
        <p14:creationId xmlns:p14="http://schemas.microsoft.com/office/powerpoint/2010/main" val="3123982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89798504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39944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15020063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483058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C4A823AB-09DB-4F01-A77E-C71ED80212AC}"/>
              </a:ext>
            </a:extLst>
          </p:cNvPr>
          <p:cNvSpPr txBox="1">
            <a:spLocks/>
          </p:cNvSpPr>
          <p:nvPr/>
        </p:nvSpPr>
        <p:spPr>
          <a:xfrm>
            <a:off x="457200" y="1110343"/>
            <a:ext cx="8229600" cy="52055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1600" b="1" i="1" dirty="0">
              <a:cs typeface="Times New Roman" panose="02020603050405020304" pitchFamily="18" charset="0"/>
            </a:endParaRPr>
          </a:p>
          <a:p>
            <a:pPr algn="ctr" eaLnBrk="1" hangingPunct="1">
              <a:buFont typeface="Arial" panose="020B0604020202020204" pitchFamily="34" charset="0"/>
              <a:buNone/>
            </a:pPr>
            <a:r>
              <a:rPr lang="mk-MK" altLang="sr-Latn-RS" b="1" i="1" dirty="0">
                <a:cs typeface="Times New Roman" panose="02020603050405020304" pitchFamily="18" charset="0"/>
              </a:rPr>
              <a:t>Злоупотреба на уреди</a:t>
            </a:r>
            <a:endParaRPr lang="en-GB" altLang="sr-Latn-RS" b="1" i="1" dirty="0">
              <a:cs typeface="Times New Roman" panose="02020603050405020304" pitchFamily="18" charset="0"/>
            </a:endParaRPr>
          </a:p>
          <a:p>
            <a:pPr algn="ctr" eaLnBrk="1" hangingPunct="1">
              <a:buFont typeface="Arial" panose="020B0604020202020204" pitchFamily="34" charset="0"/>
              <a:buNone/>
            </a:pPr>
            <a:r>
              <a:rPr lang="en-GB" altLang="sr-Latn-RS" b="1" i="1" dirty="0">
                <a:cs typeface="Times New Roman" panose="02020603050405020304" pitchFamily="18" charset="0"/>
              </a:rPr>
              <a:t>(</a:t>
            </a:r>
            <a:r>
              <a:rPr lang="mk-MK" altLang="sr-Latn-RS" b="1" i="1" dirty="0">
                <a:cs typeface="Times New Roman" panose="02020603050405020304" pitchFamily="18" charset="0"/>
              </a:rPr>
              <a:t>член</a:t>
            </a:r>
            <a:r>
              <a:rPr lang="en-GB" altLang="sr-Latn-RS" b="1" i="1" dirty="0">
                <a:cs typeface="Times New Roman" panose="02020603050405020304" pitchFamily="18" charset="0"/>
              </a:rPr>
              <a:t> 6 – </a:t>
            </a:r>
            <a:r>
              <a:rPr lang="mk-MK" altLang="sr-Latn-RS" b="1" i="1" dirty="0">
                <a:cs typeface="Times New Roman" panose="02020603050405020304" pitchFamily="18" charset="0"/>
              </a:rPr>
              <a:t>Конвенција од Будмипешта</a:t>
            </a:r>
            <a:r>
              <a:rPr lang="en-GB" altLang="sr-Latn-RS" b="1" i="1" dirty="0">
                <a:cs typeface="Times New Roman" panose="02020603050405020304" pitchFamily="18" charset="0"/>
              </a:rPr>
              <a:t>)</a:t>
            </a:r>
          </a:p>
          <a:p>
            <a:pPr algn="ctr" eaLnBrk="1" hangingPunct="1">
              <a:buFont typeface="Arial" panose="020B0604020202020204" pitchFamily="34" charset="0"/>
              <a:buNone/>
            </a:pPr>
            <a:endParaRPr lang="en-GB" altLang="sr-Latn-RS" i="1" dirty="0">
              <a:cs typeface="Times New Roman" panose="02020603050405020304" pitchFamily="18" charset="0"/>
            </a:endParaRPr>
          </a:p>
          <a:p>
            <a:pPr algn="ctr" eaLnBrk="1" hangingPunct="1"/>
            <a:r>
              <a:rPr lang="mk-MK" altLang="sr-Latn-RS" sz="2800" i="1" dirty="0">
                <a:cs typeface="Times New Roman" panose="02020603050405020304" pitchFamily="18" charset="0"/>
              </a:rPr>
              <a:t>Намерно и без право</a:t>
            </a:r>
            <a:endParaRPr lang="en-GB" altLang="sr-Latn-RS" sz="2800" i="1" dirty="0">
              <a:cs typeface="Times New Roman" panose="02020603050405020304" pitchFamily="18" charset="0"/>
            </a:endParaRPr>
          </a:p>
          <a:p>
            <a:pPr algn="ctr" eaLnBrk="1" hangingPunct="1"/>
            <a:endParaRPr lang="en-GB" altLang="sr-Latn-RS" sz="2800" i="1" dirty="0">
              <a:cs typeface="Times New Roman" panose="02020603050405020304" pitchFamily="18" charset="0"/>
            </a:endParaRPr>
          </a:p>
          <a:p>
            <a:pPr algn="ctr" eaLnBrk="1" hangingPunct="1"/>
            <a:r>
              <a:rPr lang="mk-MK" altLang="sr-Latn-RS" sz="2800" i="1" dirty="0">
                <a:cs typeface="Times New Roman" panose="02020603050405020304" pitchFamily="18" charset="0"/>
              </a:rPr>
              <a:t>Поседување на предмет од горенаведените ставови (а)(1) или (2), со намера да се користи за извршување на кое било од кривичните дела утврдени во член 2 - 5</a:t>
            </a:r>
            <a:r>
              <a:rPr lang="en-GB" altLang="sr-Latn-RS" sz="2800" i="1" dirty="0">
                <a:cs typeface="Times New Roman" panose="02020603050405020304" pitchFamily="18" charset="0"/>
              </a:rPr>
              <a:t>.</a:t>
            </a:r>
          </a:p>
          <a:p>
            <a:pPr algn="ctr" eaLnBrk="1" hangingPunct="1">
              <a:buFont typeface="Arial" pitchFamily="34" charset="0"/>
              <a:buNone/>
            </a:pPr>
            <a:endParaRPr lang="en-GB" altLang="sr-Latn-RS" i="1" dirty="0">
              <a:cs typeface="Times New Roman" panose="02020603050405020304" pitchFamily="18" charset="0"/>
            </a:endParaRPr>
          </a:p>
        </p:txBody>
      </p:sp>
      <p:sp>
        <p:nvSpPr>
          <p:cNvPr id="16" name="Slide Number Placeholder 1">
            <a:extLst>
              <a:ext uri="{FF2B5EF4-FFF2-40B4-BE49-F238E27FC236}">
                <a16:creationId xmlns:a16="http://schemas.microsoft.com/office/drawing/2014/main" id="{9C35F9D0-1A8C-4265-98A4-42CB00FF62C2}"/>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spcBef>
                <a:spcPct val="0"/>
              </a:spcBef>
              <a:buFontTx/>
              <a:buNone/>
            </a:pPr>
            <a:r>
              <a:rPr lang="en-US" altLang="fr-FR" sz="1200">
                <a:solidFill>
                  <a:srgbClr val="898989"/>
                </a:solidFill>
              </a:rPr>
              <a:t>!</a:t>
            </a:r>
            <a:fld id="{C9066910-AA0C-450F-BC12-B858407182A7}" type="slidenum">
              <a:rPr lang="en-US" altLang="fr-FR" sz="1200" smtClean="0">
                <a:solidFill>
                  <a:srgbClr val="898989"/>
                </a:solidFill>
              </a:rPr>
              <a:pPr>
                <a:spcBef>
                  <a:spcPct val="0"/>
                </a:spcBef>
                <a:buFontTx/>
                <a:buNone/>
              </a:pPr>
              <a:t>49</a:t>
            </a:fld>
            <a:endParaRPr lang="en-US" altLang="fr-FR" sz="1200">
              <a:solidFill>
                <a:srgbClr val="898989"/>
              </a:solidFill>
            </a:endParaRPr>
          </a:p>
        </p:txBody>
      </p:sp>
    </p:spTree>
    <p:extLst>
      <p:ext uri="{BB962C8B-B14F-4D97-AF65-F5344CB8AC3E}">
        <p14:creationId xmlns:p14="http://schemas.microsoft.com/office/powerpoint/2010/main" val="238935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Arial" panose="020B0604020202020204" pitchFamily="34" charset="0"/>
                <a:cs typeface="Arial" panose="020B0604020202020204" pitchFamily="34" charset="0"/>
              </a:rPr>
              <a:pPr/>
              <a:t>5</a:t>
            </a:fld>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ea typeface="Segoe UI" pitchFamily="34" charset="0"/>
                <a:cs typeface="Arial" panose="020B0604020202020204"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Arial" panose="020B0604020202020204" pitchFamily="34" charset="0"/>
                <a:cs typeface="Arial" panose="020B0604020202020204" pitchFamily="34" charset="0"/>
              </a:rPr>
              <a:pPr/>
              <a:t>5</a:t>
            </a:fld>
            <a:endParaRPr lang="en-GB"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latin typeface="Arial" panose="020B0604020202020204" pitchFamily="34" charset="0"/>
                <a:ea typeface="ＭＳ Ｐゴシック" pitchFamily="34" charset="-128"/>
                <a:cs typeface="Arial" panose="020B0604020202020204" pitchFamily="34" charset="0"/>
              </a:rPr>
              <a:t>Дефинирање на </a:t>
            </a:r>
            <a:r>
              <a:rPr lang="mk-MK" sz="3200" b="1" dirty="0" err="1">
                <a:latin typeface="Arial" panose="020B0604020202020204" pitchFamily="34" charset="0"/>
                <a:ea typeface="ＭＳ Ｐゴシック" pitchFamily="34" charset="-128"/>
                <a:cs typeface="Arial" panose="020B0604020202020204" pitchFamily="34" charset="0"/>
              </a:rPr>
              <a:t>сајбер</a:t>
            </a:r>
            <a:r>
              <a:rPr lang="mk-MK" sz="3200" b="1" dirty="0">
                <a:latin typeface="Arial" panose="020B0604020202020204" pitchFamily="34" charset="0"/>
                <a:ea typeface="ＭＳ Ｐゴシック" pitchFamily="34" charset="-128"/>
                <a:cs typeface="Arial" panose="020B0604020202020204" pitchFamily="34" charset="0"/>
              </a:rPr>
              <a:t>-криминал</a:t>
            </a:r>
            <a:endParaRPr lang="en-GB" sz="3200" dirty="0">
              <a:latin typeface="Arial" panose="020B0604020202020204" pitchFamily="34" charset="0"/>
              <a:cs typeface="Arial" panose="020B060402020202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769441"/>
          </a:xfrm>
          <a:prstGeom prst="rect">
            <a:avLst/>
          </a:prstGeom>
          <a:noFill/>
        </p:spPr>
        <p:txBody>
          <a:bodyPr wrap="square" rtlCol="0">
            <a:spAutoFit/>
          </a:bodyPr>
          <a:lstStyle/>
          <a:p>
            <a:r>
              <a:rPr lang="en-GB" sz="2200" b="1" dirty="0">
                <a:solidFill>
                  <a:schemeClr val="bg1"/>
                </a:solidFill>
                <a:cs typeface="Arial" panose="020B0604020202020204" pitchFamily="34" charset="0"/>
              </a:rPr>
              <a:t>www.coe.int/cybercrime</a:t>
            </a:r>
          </a:p>
        </p:txBody>
      </p:sp>
      <p:sp>
        <p:nvSpPr>
          <p:cNvPr id="7" name="TextBox 6">
            <a:extLst>
              <a:ext uri="{FF2B5EF4-FFF2-40B4-BE49-F238E27FC236}">
                <a16:creationId xmlns:a16="http://schemas.microsoft.com/office/drawing/2014/main" id="{1A82749B-B265-4960-814E-B13ECFB8F8E0}"/>
              </a:ext>
            </a:extLst>
          </p:cNvPr>
          <p:cNvSpPr txBox="1"/>
          <p:nvPr/>
        </p:nvSpPr>
        <p:spPr>
          <a:xfrm>
            <a:off x="254644" y="2871943"/>
            <a:ext cx="8669438" cy="1200329"/>
          </a:xfrm>
          <a:prstGeom prst="rect">
            <a:avLst/>
          </a:prstGeom>
          <a:noFill/>
        </p:spPr>
        <p:txBody>
          <a:bodyPr wrap="square" rtlCol="0">
            <a:spAutoFit/>
          </a:bodyPr>
          <a:lstStyle/>
          <a:p>
            <a:pPr algn="ctr"/>
            <a:r>
              <a:rPr lang="mk-MK" sz="3600" i="1" dirty="0">
                <a:ea typeface="Verdana" panose="020B0604030504040204" pitchFamily="34" charset="0"/>
                <a:cs typeface="Arial" panose="020B0604020202020204" pitchFamily="34" charset="0"/>
              </a:rPr>
              <a:t>Како </a:t>
            </a:r>
            <a:r>
              <a:rPr lang="mk-MK" sz="3600" b="1" i="1" dirty="0">
                <a:ea typeface="Verdana" panose="020B0604030504040204" pitchFamily="34" charset="0"/>
                <a:cs typeface="Arial" panose="020B0604020202020204" pitchFamily="34" charset="0"/>
              </a:rPr>
              <a:t>вие</a:t>
            </a:r>
            <a:r>
              <a:rPr lang="mk-MK" sz="3600" i="1" dirty="0">
                <a:ea typeface="Verdana" panose="020B0604030504040204" pitchFamily="34" charset="0"/>
                <a:cs typeface="Arial" panose="020B0604020202020204" pitchFamily="34" charset="0"/>
              </a:rPr>
              <a:t> би го дефинирале </a:t>
            </a:r>
            <a:r>
              <a:rPr lang="mk-MK" sz="3600" i="1" dirty="0" err="1">
                <a:ea typeface="Verdana" panose="020B0604030504040204" pitchFamily="34" charset="0"/>
                <a:cs typeface="Arial" panose="020B0604020202020204" pitchFamily="34" charset="0"/>
              </a:rPr>
              <a:t>сајбер</a:t>
            </a:r>
            <a:r>
              <a:rPr lang="mk-MK" sz="3600" i="1" dirty="0">
                <a:ea typeface="Verdana" panose="020B0604030504040204" pitchFamily="34" charset="0"/>
                <a:cs typeface="Arial" panose="020B0604020202020204" pitchFamily="34" charset="0"/>
              </a:rPr>
              <a:t>-криминалот</a:t>
            </a:r>
            <a:r>
              <a:rPr lang="en-GB" sz="3600" i="1"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09096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1" y="965225"/>
            <a:ext cx="4715238" cy="5509200"/>
          </a:xfrm>
          <a:prstGeom prst="rect">
            <a:avLst/>
          </a:prstGeom>
        </p:spPr>
        <p:txBody>
          <a:bodyPr wrap="square">
            <a:spAutoFit/>
          </a:bodyPr>
          <a:lstStyle/>
          <a:p>
            <a:pPr marL="342900" indent="-342900" algn="just">
              <a:buFont typeface="Wingdings" pitchFamily="2" charset="2"/>
              <a:buChar char="Ø"/>
            </a:pPr>
            <a:r>
              <a:rPr lang="ru-RU" sz="1600" dirty="0"/>
              <a:t>1 Секоја страна ќе донесе такви законодавни и други мерки кои </a:t>
            </a:r>
            <a:r>
              <a:rPr lang="ru-RU" sz="1600"/>
              <a:t>се неопходни за да се утврдат како кривични дела, </a:t>
            </a:r>
            <a:r>
              <a:rPr lang="ru-RU" sz="1600" dirty="0"/>
              <a:t>според нејзиното домашно право, кога намерно е извршено и без право:</a:t>
            </a:r>
            <a:r>
              <a:rPr lang="en-US" sz="1600" dirty="0"/>
              <a:t> </a:t>
            </a:r>
          </a:p>
          <a:p>
            <a:pPr lvl="1" algn="just"/>
            <a:r>
              <a:rPr lang="mk-MK" sz="1600" dirty="0"/>
              <a:t>а</a:t>
            </a:r>
            <a:r>
              <a:rPr lang="mk-MK" sz="1600" b="1" dirty="0">
                <a:solidFill>
                  <a:srgbClr val="FF0000"/>
                </a:solidFill>
              </a:rPr>
              <a:t> </a:t>
            </a:r>
            <a:r>
              <a:rPr lang="ru-RU" sz="1600" b="1" dirty="0">
                <a:solidFill>
                  <a:srgbClr val="FF0000"/>
                </a:solidFill>
              </a:rPr>
              <a:t>производство, продажба, набавка за употреба, увоз, дистрибуција </a:t>
            </a:r>
            <a:r>
              <a:rPr lang="ru-RU" sz="1600" dirty="0"/>
              <a:t>или на друг начин </a:t>
            </a:r>
            <a:r>
              <a:rPr lang="ru-RU" sz="1600" b="1" dirty="0">
                <a:solidFill>
                  <a:srgbClr val="FF0000"/>
                </a:solidFill>
              </a:rPr>
              <a:t>ставање на располагање на</a:t>
            </a:r>
            <a:r>
              <a:rPr lang="en-US" sz="1600" dirty="0"/>
              <a:t>: </a:t>
            </a:r>
          </a:p>
          <a:p>
            <a:pPr lvl="2" algn="just"/>
            <a:r>
              <a:rPr lang="en-US" sz="1600" dirty="0" err="1"/>
              <a:t>i</a:t>
            </a:r>
            <a:r>
              <a:rPr lang="en-US" sz="1600" dirty="0"/>
              <a:t> </a:t>
            </a:r>
            <a:r>
              <a:rPr lang="ru-RU" sz="1600" dirty="0"/>
              <a:t>уред, вклучувајќи компјутерска програма, дизајнирана или адаптирана првенствено заради извршување на кое било кривично дело утврдено во согласност со членовите 2 до 5;</a:t>
            </a:r>
            <a:r>
              <a:rPr lang="en-US" sz="1600" dirty="0"/>
              <a:t> </a:t>
            </a:r>
          </a:p>
          <a:p>
            <a:pPr lvl="2" algn="just"/>
            <a:r>
              <a:rPr lang="en-US" sz="1600" dirty="0"/>
              <a:t>ii </a:t>
            </a:r>
            <a:r>
              <a:rPr lang="ru-RU" sz="1600" dirty="0"/>
              <a:t>компјутерска лозинка, код за пристап или слични податоци со коишто може да се пристапи кон целиот или кој било дел од компјутерскиот систем, со намера да се користи заради извршување на кои било од кривичните дела утврдени во членовите 2 до 5;</a:t>
            </a:r>
            <a:r>
              <a:rPr lang="en-US" sz="1600" dirty="0"/>
              <a:t> </a:t>
            </a:r>
            <a:r>
              <a:rPr lang="mk-MK" sz="1600" dirty="0"/>
              <a:t>и</a:t>
            </a:r>
            <a:r>
              <a:rPr lang="en-US" sz="16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963886" y="1109225"/>
            <a:ext cx="4058569" cy="5016758"/>
          </a:xfrm>
          <a:prstGeom prst="rect">
            <a:avLst/>
          </a:prstGeom>
        </p:spPr>
        <p:txBody>
          <a:bodyPr wrap="square">
            <a:spAutoFit/>
          </a:bodyPr>
          <a:lstStyle/>
          <a:p>
            <a:pPr marL="342900" indent="-342900" algn="just">
              <a:buFont typeface="Wingdings" pitchFamily="2" charset="2"/>
              <a:buChar char="ü"/>
            </a:pPr>
            <a:r>
              <a:rPr lang="mk-MK" sz="2000" dirty="0"/>
              <a:t>Криминализација на</a:t>
            </a:r>
            <a:r>
              <a:rPr lang="en-US" sz="2000" dirty="0"/>
              <a:t>: </a:t>
            </a:r>
          </a:p>
          <a:p>
            <a:pPr marL="800100" lvl="1" indent="-342900" algn="just">
              <a:buFont typeface="Wingdings" pitchFamily="2" charset="2"/>
              <a:buChar char="ü"/>
            </a:pPr>
            <a:r>
              <a:rPr lang="mk-MK" sz="2000" dirty="0"/>
              <a:t>Производство</a:t>
            </a:r>
          </a:p>
          <a:p>
            <a:pPr marL="800100" lvl="1" indent="-342900" algn="just">
              <a:buFont typeface="Wingdings" pitchFamily="2" charset="2"/>
              <a:buChar char="ü"/>
            </a:pPr>
            <a:r>
              <a:rPr lang="mk-MK" sz="2000" dirty="0"/>
              <a:t>Продажба</a:t>
            </a:r>
          </a:p>
          <a:p>
            <a:pPr marL="800100" lvl="1" indent="-342900" algn="just">
              <a:buFont typeface="Wingdings" pitchFamily="2" charset="2"/>
              <a:buChar char="ü"/>
            </a:pPr>
            <a:r>
              <a:rPr lang="mk-MK" sz="2000" dirty="0"/>
              <a:t>Набавка за употреба</a:t>
            </a:r>
          </a:p>
          <a:p>
            <a:pPr marL="800100" lvl="1" indent="-342900" algn="just">
              <a:buFont typeface="Wingdings" pitchFamily="2" charset="2"/>
              <a:buChar char="ü"/>
            </a:pPr>
            <a:r>
              <a:rPr lang="mk-MK" sz="2000" dirty="0"/>
              <a:t>Увоз</a:t>
            </a:r>
          </a:p>
          <a:p>
            <a:pPr marL="800100" lvl="1" indent="-342900" algn="just">
              <a:buFont typeface="Wingdings" pitchFamily="2" charset="2"/>
              <a:buChar char="ü"/>
            </a:pPr>
            <a:r>
              <a:rPr lang="mk-MK" sz="2000" dirty="0"/>
              <a:t>Дистрибуција (активен акт за препраќање до други)</a:t>
            </a:r>
          </a:p>
          <a:p>
            <a:pPr marL="800100" lvl="1" indent="-342900" algn="just">
              <a:buFont typeface="Wingdings" pitchFamily="2" charset="2"/>
              <a:buChar char="ü"/>
            </a:pPr>
            <a:r>
              <a:rPr lang="mk-MK" sz="2000" dirty="0"/>
              <a:t>Ставање на располагање на (поставување за употреба на други и вклучува создавање или компилација на онлајн </a:t>
            </a:r>
            <a:r>
              <a:rPr lang="mk-MK" sz="2000" dirty="0" err="1"/>
              <a:t>хиперлинкови</a:t>
            </a:r>
            <a:r>
              <a:rPr lang="mk-MK" sz="2000" dirty="0"/>
              <a:t> со цел да се олесни пристапот до такви уреди/лозинки)</a:t>
            </a:r>
            <a:endParaRPr lang="en-US" sz="2000" dirty="0"/>
          </a:p>
        </p:txBody>
      </p:sp>
    </p:spTree>
    <p:extLst>
      <p:ext uri="{BB962C8B-B14F-4D97-AF65-F5344CB8AC3E}">
        <p14:creationId xmlns:p14="http://schemas.microsoft.com/office/powerpoint/2010/main" val="292753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874613" cy="5509200"/>
          </a:xfrm>
          <a:prstGeom prst="rect">
            <a:avLst/>
          </a:prstGeom>
        </p:spPr>
        <p:txBody>
          <a:bodyPr wrap="square">
            <a:spAutoFit/>
          </a:bodyPr>
          <a:lstStyle/>
          <a:p>
            <a:pPr marL="342900" indent="-342900" algn="just">
              <a:buFont typeface="Wingdings" pitchFamily="2" charset="2"/>
              <a:buChar char="Ø"/>
            </a:pPr>
            <a:r>
              <a:rPr lang="ru-RU" sz="1600" dirty="0"/>
              <a:t>1 Секоја страна ќе донесе такви законодавни и други мерки кои </a:t>
            </a:r>
            <a:r>
              <a:rPr lang="ru-RU" sz="1600"/>
              <a:t>се неопходни за да се утврдат како кривични дела, </a:t>
            </a:r>
            <a:r>
              <a:rPr lang="ru-RU" sz="1600" dirty="0"/>
              <a:t>според нејзиното домашно право, кога намерно е извршено и без право:</a:t>
            </a:r>
            <a:r>
              <a:rPr lang="en-US" sz="1600" dirty="0"/>
              <a:t> </a:t>
            </a:r>
          </a:p>
          <a:p>
            <a:pPr lvl="1" algn="just"/>
            <a:r>
              <a:rPr lang="mk-MK" sz="1600" dirty="0"/>
              <a:t>а </a:t>
            </a:r>
            <a:r>
              <a:rPr lang="ru-RU" sz="1600" dirty="0"/>
              <a:t>производство, продажба, набавка за употреба, увоз, дистрибуција или на друг начин ставање на располагање на</a:t>
            </a:r>
            <a:r>
              <a:rPr lang="en-US" sz="1600" dirty="0"/>
              <a:t>: </a:t>
            </a:r>
          </a:p>
          <a:p>
            <a:pPr lvl="2" algn="just"/>
            <a:r>
              <a:rPr lang="en-US" sz="1600" dirty="0" err="1"/>
              <a:t>i</a:t>
            </a:r>
            <a:r>
              <a:rPr lang="en-US" sz="1600" dirty="0"/>
              <a:t> </a:t>
            </a:r>
            <a:r>
              <a:rPr lang="ru-RU" sz="1600" b="1" dirty="0">
                <a:solidFill>
                  <a:srgbClr val="FF0000"/>
                </a:solidFill>
              </a:rPr>
              <a:t>уред</a:t>
            </a:r>
            <a:r>
              <a:rPr lang="ru-RU" sz="1600" dirty="0"/>
              <a:t>, вклучувајќи </a:t>
            </a:r>
            <a:r>
              <a:rPr lang="ru-RU" sz="1600" b="1" dirty="0">
                <a:solidFill>
                  <a:srgbClr val="FF0000"/>
                </a:solidFill>
              </a:rPr>
              <a:t>компјутерска програма</a:t>
            </a:r>
            <a:r>
              <a:rPr lang="ru-RU" sz="1600" dirty="0"/>
              <a:t>, дизајнирана или адаптирана првенствено заради извршување на кое било кривично дело утврдено во согласност со членовите 2 до 5;</a:t>
            </a:r>
            <a:r>
              <a:rPr lang="en-US" sz="1600" dirty="0"/>
              <a:t> </a:t>
            </a:r>
          </a:p>
          <a:p>
            <a:pPr lvl="2" algn="just"/>
            <a:r>
              <a:rPr lang="en-US" sz="1600" dirty="0"/>
              <a:t>ii </a:t>
            </a:r>
            <a:r>
              <a:rPr lang="ru-RU" sz="1600" dirty="0"/>
              <a:t>компјутерска лозинка, код за пристап или слични податоци со коишто може да се пристапи кон целиот или кој било дел од компјутерскиот систем, со намера да се користи заради извршување на кои било од кривичните дела утврдени во членовите 2 до 5;</a:t>
            </a:r>
            <a:r>
              <a:rPr lang="en-US" sz="1600" dirty="0"/>
              <a:t> </a:t>
            </a:r>
            <a:r>
              <a:rPr lang="mk-MK" sz="1600" dirty="0"/>
              <a:t>и</a:t>
            </a:r>
            <a:r>
              <a:rPr lang="en-US" sz="16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5225143" y="1287212"/>
            <a:ext cx="3797312" cy="3816429"/>
          </a:xfrm>
          <a:prstGeom prst="rect">
            <a:avLst/>
          </a:prstGeom>
        </p:spPr>
        <p:txBody>
          <a:bodyPr wrap="square">
            <a:spAutoFit/>
          </a:bodyPr>
          <a:lstStyle/>
          <a:p>
            <a:pPr marL="342900" indent="-342900" algn="just">
              <a:buFont typeface="Wingdings" pitchFamily="2" charset="2"/>
              <a:buChar char="ü"/>
            </a:pPr>
            <a:r>
              <a:rPr lang="mk-MK" sz="2200" dirty="0"/>
              <a:t>Опфатот на ова кривично дело се однесува на уреди и компјутерски програми</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Тоа би вклучувало програми за вируси и програми дизајнирани или прилагодени за да се добие пристап до компјутерски системи</a:t>
            </a:r>
            <a:endParaRPr lang="en-US" sz="2200" dirty="0"/>
          </a:p>
        </p:txBody>
      </p:sp>
    </p:spTree>
    <p:extLst>
      <p:ext uri="{BB962C8B-B14F-4D97-AF65-F5344CB8AC3E}">
        <p14:creationId xmlns:p14="http://schemas.microsoft.com/office/powerpoint/2010/main" val="183211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620654" cy="5509200"/>
          </a:xfrm>
          <a:prstGeom prst="rect">
            <a:avLst/>
          </a:prstGeom>
        </p:spPr>
        <p:txBody>
          <a:bodyPr wrap="square">
            <a:spAutoFit/>
          </a:bodyPr>
          <a:lstStyle/>
          <a:p>
            <a:pPr marL="342900" indent="-342900" algn="just">
              <a:buFont typeface="Wingdings" pitchFamily="2" charset="2"/>
              <a:buChar char="Ø"/>
            </a:pPr>
            <a:r>
              <a:rPr lang="ru-RU" sz="1600" dirty="0"/>
              <a:t>1 Секоја страна ќе донесе такви законодавни и други мерки кои </a:t>
            </a:r>
            <a:r>
              <a:rPr lang="ru-RU" sz="1600"/>
              <a:t>се неопходни за да се утврдат како кривични дела, </a:t>
            </a:r>
            <a:r>
              <a:rPr lang="ru-RU" sz="1600" dirty="0"/>
              <a:t>според нејзиното домашно право, кога намерно е извршено и без право:</a:t>
            </a:r>
            <a:r>
              <a:rPr lang="en-US" sz="1600" dirty="0"/>
              <a:t> </a:t>
            </a:r>
          </a:p>
          <a:p>
            <a:pPr lvl="1" algn="just"/>
            <a:r>
              <a:rPr lang="mk-MK" sz="1600" dirty="0"/>
              <a:t>а </a:t>
            </a:r>
            <a:r>
              <a:rPr lang="ru-RU" sz="1600" dirty="0"/>
              <a:t>производство, продажба, набавка за употреба, увоз, дистрибуција или на друг начин ставање на располагање на</a:t>
            </a:r>
            <a:r>
              <a:rPr lang="en-US" sz="1600" dirty="0"/>
              <a:t>: </a:t>
            </a:r>
          </a:p>
          <a:p>
            <a:pPr lvl="2" algn="just"/>
            <a:r>
              <a:rPr lang="en-US" sz="1600" dirty="0" err="1"/>
              <a:t>i</a:t>
            </a:r>
            <a:r>
              <a:rPr lang="en-US" sz="1600" dirty="0"/>
              <a:t> </a:t>
            </a:r>
            <a:r>
              <a:rPr lang="ru-RU" sz="1600" dirty="0"/>
              <a:t>уред, вклучувајќи компјутерска програма, </a:t>
            </a:r>
            <a:r>
              <a:rPr lang="ru-RU" sz="1600" b="1" dirty="0">
                <a:solidFill>
                  <a:srgbClr val="FF0000"/>
                </a:solidFill>
              </a:rPr>
              <a:t>дизајнирана или адаптирана првенствено </a:t>
            </a:r>
            <a:r>
              <a:rPr lang="ru-RU" sz="1600" dirty="0"/>
              <a:t>заради извршување на кое било кривично дело утврдено во согласност со членовите 2 до 5;</a:t>
            </a:r>
            <a:r>
              <a:rPr lang="en-US" sz="1600" dirty="0"/>
              <a:t> </a:t>
            </a:r>
          </a:p>
          <a:p>
            <a:pPr lvl="2" algn="just"/>
            <a:r>
              <a:rPr lang="en-US" sz="1600" dirty="0"/>
              <a:t>ii </a:t>
            </a:r>
            <a:r>
              <a:rPr lang="ru-RU" sz="1600" dirty="0"/>
              <a:t>компјутерска лозинка, код за пристап или слични податоци со коишто може да се пристапи кон целиот или кој било дел од компјутерскиот систем, со намера да се користи заради извршување на кои било од кривичните дела утврдени во членовите 2 до 5;</a:t>
            </a:r>
            <a:r>
              <a:rPr lang="en-US" sz="1600" dirty="0"/>
              <a:t> </a:t>
            </a:r>
            <a:r>
              <a:rPr lang="mk-MK" sz="1600" dirty="0"/>
              <a:t>и</a:t>
            </a:r>
            <a:r>
              <a:rPr lang="en-US" sz="16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752300" y="965225"/>
            <a:ext cx="4265105" cy="5632311"/>
          </a:xfrm>
          <a:prstGeom prst="rect">
            <a:avLst/>
          </a:prstGeom>
        </p:spPr>
        <p:txBody>
          <a:bodyPr wrap="square">
            <a:spAutoFit/>
          </a:bodyPr>
          <a:lstStyle/>
          <a:p>
            <a:pPr marL="342900" indent="-342900" algn="just">
              <a:buFont typeface="Wingdings" pitchFamily="2" charset="2"/>
              <a:buChar char="ü"/>
            </a:pPr>
            <a:r>
              <a:rPr lang="mk-MK" dirty="0"/>
              <a:t>Конвенцијата од Будимпешта бара уредот да биде дизајниран или адаптиран првенствено (но не само) за извршување на дело што е опфатено со член 2-5</a:t>
            </a:r>
            <a:endParaRPr lang="en-US" dirty="0"/>
          </a:p>
          <a:p>
            <a:pPr algn="just"/>
            <a:endParaRPr lang="en-US" dirty="0"/>
          </a:p>
          <a:p>
            <a:pPr marL="342900" indent="-342900" algn="just">
              <a:buFont typeface="Wingdings" pitchFamily="2" charset="2"/>
              <a:buChar char="ü"/>
            </a:pPr>
            <a:r>
              <a:rPr lang="mk-MK" dirty="0"/>
              <a:t>Оваа одредба има за цел да воспостави рамнотежа помеѓу</a:t>
            </a:r>
            <a:r>
              <a:rPr lang="en-US" dirty="0"/>
              <a:t>: </a:t>
            </a:r>
          </a:p>
          <a:p>
            <a:pPr marL="800100" lvl="1" indent="-342900" algn="just">
              <a:buFont typeface="Wingdings" pitchFamily="2" charset="2"/>
              <a:buChar char="ü"/>
            </a:pPr>
            <a:r>
              <a:rPr lang="mk-MK" dirty="0"/>
              <a:t>Исклучувањето на уреди со двојна употреба (што би било премногу тешко да се докаже) и</a:t>
            </a:r>
          </a:p>
          <a:p>
            <a:pPr marL="800100" lvl="1" indent="-342900" algn="just">
              <a:buFont typeface="Wingdings" pitchFamily="2" charset="2"/>
              <a:buChar char="ü"/>
            </a:pPr>
            <a:r>
              <a:rPr lang="mk-MK" dirty="0"/>
              <a:t>Вклучување на уреди со двојна употреба (што би резултирало со прекумерна криминализација со вклучување на сите уреди иако се легално произведени и дистрибуирани)</a:t>
            </a:r>
            <a:endParaRPr lang="en-US" dirty="0"/>
          </a:p>
          <a:p>
            <a:pPr marL="342900" indent="-342900" algn="just">
              <a:buFont typeface="Wingdings" pitchFamily="2" charset="2"/>
              <a:buChar char="ü"/>
            </a:pPr>
            <a:endParaRPr lang="en-US" dirty="0"/>
          </a:p>
        </p:txBody>
      </p:sp>
    </p:spTree>
    <p:extLst>
      <p:ext uri="{BB962C8B-B14F-4D97-AF65-F5344CB8AC3E}">
        <p14:creationId xmlns:p14="http://schemas.microsoft.com/office/powerpoint/2010/main" val="38422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643113" cy="5509200"/>
          </a:xfrm>
          <a:prstGeom prst="rect">
            <a:avLst/>
          </a:prstGeom>
        </p:spPr>
        <p:txBody>
          <a:bodyPr wrap="square">
            <a:spAutoFit/>
          </a:bodyPr>
          <a:lstStyle/>
          <a:p>
            <a:pPr marL="342900" indent="-342900" algn="just">
              <a:buFont typeface="Wingdings" pitchFamily="2" charset="2"/>
              <a:buChar char="Ø"/>
            </a:pPr>
            <a:r>
              <a:rPr lang="ru-RU" sz="1600" dirty="0"/>
              <a:t>1 Секоја страна ќе донесе такви законодавни и други мерки кои </a:t>
            </a:r>
            <a:r>
              <a:rPr lang="ru-RU" sz="1600"/>
              <a:t>се неопходни за да се утврдат како кривични дела, </a:t>
            </a:r>
            <a:r>
              <a:rPr lang="ru-RU" sz="1600" dirty="0"/>
              <a:t>според нејзиното домашно право, кога намерно е извршено и без право:</a:t>
            </a:r>
            <a:r>
              <a:rPr lang="en-US" sz="1600" dirty="0"/>
              <a:t> </a:t>
            </a:r>
          </a:p>
          <a:p>
            <a:pPr lvl="1" algn="just"/>
            <a:r>
              <a:rPr lang="mk-MK" sz="1600" dirty="0"/>
              <a:t>а </a:t>
            </a:r>
            <a:r>
              <a:rPr lang="ru-RU" sz="1600" dirty="0"/>
              <a:t>производство, продажба, набавка за употреба, увоз, дистрибуција или на друг начин ставање на располагање на</a:t>
            </a:r>
            <a:r>
              <a:rPr lang="en-US" sz="1600" dirty="0"/>
              <a:t>: </a:t>
            </a:r>
          </a:p>
          <a:p>
            <a:pPr lvl="2" algn="just"/>
            <a:r>
              <a:rPr lang="en-US" sz="1600" dirty="0" err="1"/>
              <a:t>i</a:t>
            </a:r>
            <a:r>
              <a:rPr lang="en-US" sz="1600" dirty="0"/>
              <a:t> </a:t>
            </a:r>
            <a:r>
              <a:rPr lang="ru-RU" sz="1600" dirty="0"/>
              <a:t>уред, вклучувајќи компјутерска програма, дизајнирана или адаптирана првенствено заради извршување на кое било кривично дело утврдено во согласност со членовите 2 до 5;</a:t>
            </a:r>
            <a:r>
              <a:rPr lang="en-US" sz="1600" dirty="0"/>
              <a:t> </a:t>
            </a:r>
          </a:p>
          <a:p>
            <a:pPr lvl="2" algn="just"/>
            <a:r>
              <a:rPr lang="en-US" sz="1600" dirty="0"/>
              <a:t>ii </a:t>
            </a:r>
            <a:r>
              <a:rPr lang="ru-RU" sz="1600" b="1" dirty="0">
                <a:solidFill>
                  <a:srgbClr val="FF0000"/>
                </a:solidFill>
              </a:rPr>
              <a:t>компјутерска лозинка, код за пристап или слични податоци </a:t>
            </a:r>
            <a:r>
              <a:rPr lang="ru-RU" sz="1600" dirty="0"/>
              <a:t>со коишто може да се пристапи кон целиот или кој било дел од компјутерскиот систем, со намера </a:t>
            </a:r>
            <a:r>
              <a:rPr lang="ru-RU" sz="1600" b="1" dirty="0">
                <a:solidFill>
                  <a:srgbClr val="FF0000"/>
                </a:solidFill>
              </a:rPr>
              <a:t>да се користи заради извршување на кои било од кривичните дела утврдени во членовите 2 до 5</a:t>
            </a:r>
            <a:r>
              <a:rPr lang="ru-RU" sz="1600" dirty="0"/>
              <a:t>;</a:t>
            </a:r>
            <a:r>
              <a:rPr lang="en-US" sz="1600" dirty="0"/>
              <a:t> </a:t>
            </a:r>
            <a:r>
              <a:rPr lang="mk-MK" sz="1600" dirty="0"/>
              <a:t>и</a:t>
            </a:r>
            <a:r>
              <a:rPr lang="en-US" sz="16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769708" y="1026456"/>
            <a:ext cx="4252748" cy="5170646"/>
          </a:xfrm>
          <a:prstGeom prst="rect">
            <a:avLst/>
          </a:prstGeom>
        </p:spPr>
        <p:txBody>
          <a:bodyPr wrap="square">
            <a:spAutoFit/>
          </a:bodyPr>
          <a:lstStyle/>
          <a:p>
            <a:pPr marL="342900" indent="-342900" algn="just">
              <a:buFont typeface="Wingdings" pitchFamily="2" charset="2"/>
              <a:buChar char="ü"/>
            </a:pPr>
            <a:r>
              <a:rPr lang="mk-MK" sz="2200" dirty="0"/>
              <a:t>Криминализација</a:t>
            </a:r>
            <a:r>
              <a:rPr lang="en-US" sz="2200" dirty="0"/>
              <a:t>: </a:t>
            </a:r>
          </a:p>
          <a:p>
            <a:pPr marL="800100" lvl="1" indent="-342900" algn="just">
              <a:buFont typeface="Wingdings" pitchFamily="2" charset="2"/>
              <a:buChar char="ü"/>
            </a:pPr>
            <a:r>
              <a:rPr lang="mk-MK" sz="2200" dirty="0"/>
              <a:t>Производство</a:t>
            </a:r>
          </a:p>
          <a:p>
            <a:pPr marL="800100" lvl="1" indent="-342900" algn="just">
              <a:buFont typeface="Wingdings" pitchFamily="2" charset="2"/>
              <a:buChar char="ü"/>
            </a:pPr>
            <a:r>
              <a:rPr lang="mk-MK" sz="2200" dirty="0"/>
              <a:t>Продажба</a:t>
            </a:r>
          </a:p>
          <a:p>
            <a:pPr marL="800100" lvl="1" indent="-342900" algn="just">
              <a:buFont typeface="Wingdings" pitchFamily="2" charset="2"/>
              <a:buChar char="ü"/>
            </a:pPr>
            <a:r>
              <a:rPr lang="mk-MK" sz="2200" dirty="0"/>
              <a:t>Набавка за употреба</a:t>
            </a:r>
          </a:p>
          <a:p>
            <a:pPr marL="800100" lvl="1" indent="-342900" algn="just">
              <a:buFont typeface="Wingdings" pitchFamily="2" charset="2"/>
              <a:buChar char="ü"/>
            </a:pPr>
            <a:r>
              <a:rPr lang="mk-MK" sz="2200" dirty="0"/>
              <a:t>Увоз</a:t>
            </a:r>
          </a:p>
          <a:p>
            <a:pPr marL="800100" lvl="1" indent="-342900" algn="just">
              <a:buFont typeface="Wingdings" pitchFamily="2" charset="2"/>
              <a:buChar char="ü"/>
            </a:pPr>
            <a:r>
              <a:rPr lang="mk-MK" sz="2200" dirty="0"/>
              <a:t>Дистрибуција</a:t>
            </a:r>
          </a:p>
          <a:p>
            <a:pPr marL="800100" lvl="1" indent="-342900" algn="just">
              <a:buFont typeface="Wingdings" pitchFamily="2" charset="2"/>
              <a:buChar char="ü"/>
            </a:pPr>
            <a:r>
              <a:rPr lang="mk-MK" sz="2200" dirty="0"/>
              <a:t>Ставање на располагање компјутерска лозинка, код за пристап или слични податоци со кои е можно да се пристапи до целиот или кој било дел од компјутерскиот систем.</a:t>
            </a:r>
            <a:endParaRPr lang="en-US" sz="2200" dirty="0"/>
          </a:p>
        </p:txBody>
      </p:sp>
    </p:spTree>
    <p:extLst>
      <p:ext uri="{BB962C8B-B14F-4D97-AF65-F5344CB8AC3E}">
        <p14:creationId xmlns:p14="http://schemas.microsoft.com/office/powerpoint/2010/main" val="47989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5210515" cy="5101397"/>
          </a:xfrm>
          <a:prstGeom prst="rect">
            <a:avLst/>
          </a:prstGeom>
        </p:spPr>
        <p:txBody>
          <a:bodyPr wrap="square">
            <a:spAutoFit/>
          </a:bodyPr>
          <a:lstStyle/>
          <a:p>
            <a:pPr lvl="1" algn="just"/>
            <a:r>
              <a:rPr lang="ru-RU" sz="1550" dirty="0"/>
              <a:t>б. </a:t>
            </a:r>
            <a:r>
              <a:rPr lang="ru-RU" sz="1550" b="1" dirty="0">
                <a:solidFill>
                  <a:srgbClr val="FF0000"/>
                </a:solidFill>
              </a:rPr>
              <a:t>поседување</a:t>
            </a:r>
            <a:r>
              <a:rPr lang="ru-RU" sz="1550" dirty="0"/>
              <a:t> на гореспоменатите предмети од ставовите  a.i или ii, </a:t>
            </a:r>
            <a:r>
              <a:rPr lang="ru-RU" sz="1550" b="1" dirty="0">
                <a:solidFill>
                  <a:srgbClr val="FF0000"/>
                </a:solidFill>
              </a:rPr>
              <a:t>со намера да се искористи заради извршување на кое било од кривичните дела утврдени во членовите 2 до 5</a:t>
            </a:r>
            <a:r>
              <a:rPr lang="ru-RU" sz="1550" dirty="0"/>
              <a:t>. Согласно законот, страната може да побара да се поседува голем </a:t>
            </a:r>
            <a:r>
              <a:rPr lang="ru-RU" sz="1550" b="1" dirty="0">
                <a:solidFill>
                  <a:srgbClr val="FF0000"/>
                </a:solidFill>
              </a:rPr>
              <a:t>број вакви предмети </a:t>
            </a:r>
            <a:r>
              <a:rPr lang="ru-RU" sz="1550" dirty="0"/>
              <a:t>пред тоа да повлеќе кривична одговорност.</a:t>
            </a:r>
            <a:r>
              <a:rPr lang="en-US" sz="1550" dirty="0"/>
              <a:t> </a:t>
            </a:r>
          </a:p>
          <a:p>
            <a:pPr marL="285750" indent="-285750" algn="just">
              <a:buFont typeface="Wingdings" panose="05000000000000000000" pitchFamily="2" charset="2"/>
              <a:buChar char="Ø"/>
            </a:pPr>
            <a:r>
              <a:rPr lang="ru-RU" sz="1550" dirty="0"/>
              <a:t>2. Овој член нема да се толкува како наметнување кривична одговорност кога производството, продажбата, набавката за употреба, увозот, дистрибуцијата или на друг начин ставањето на располагање или поседување наведено во став 1 од овој член не е заради извршување на кривично дело утврдено во согласност со членовите 2 до 5 од оваа Конвенција, како на пример, за овластено тестирање или заштита на компјутерски систем. </a:t>
            </a:r>
          </a:p>
          <a:p>
            <a:pPr marL="285750" indent="-285750" algn="just">
              <a:buFont typeface="Wingdings" panose="05000000000000000000" pitchFamily="2" charset="2"/>
              <a:buChar char="Ø"/>
            </a:pPr>
            <a:r>
              <a:rPr lang="ru-RU" sz="1550" dirty="0"/>
              <a:t>3. Секоја страна може да го задржи правото да не го примени став 1 од овој член, под услов тоа да не се однесува на продажба, дистрибуција или на друг начин ставање на располагање на предметите наведени во став 1 a.ii од овој член.</a:t>
            </a:r>
            <a:endParaRPr lang="en-GB"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5523721" y="1007795"/>
            <a:ext cx="3493683" cy="4154984"/>
          </a:xfrm>
          <a:prstGeom prst="rect">
            <a:avLst/>
          </a:prstGeom>
        </p:spPr>
        <p:txBody>
          <a:bodyPr wrap="square">
            <a:spAutoFit/>
          </a:bodyPr>
          <a:lstStyle/>
          <a:p>
            <a:pPr marL="342900" indent="-342900" algn="just">
              <a:buFont typeface="Wingdings" pitchFamily="2" charset="2"/>
              <a:buChar char="ü"/>
            </a:pPr>
            <a:r>
              <a:rPr lang="mk-MK" sz="2200" dirty="0"/>
              <a:t>Поседување на уреди или лозинки со намера да се изврши дело во согласност со член 2-5 од Конвенцијата од Будимпешта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Ова може да се однесува на поседување одреден минимален број</a:t>
            </a:r>
            <a:endParaRPr lang="en-US" sz="2200" dirty="0"/>
          </a:p>
        </p:txBody>
      </p:sp>
    </p:spTree>
    <p:extLst>
      <p:ext uri="{BB962C8B-B14F-4D97-AF65-F5344CB8AC3E}">
        <p14:creationId xmlns:p14="http://schemas.microsoft.com/office/powerpoint/2010/main" val="2474081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6 – </a:t>
            </a:r>
            <a:r>
              <a:rPr lang="mk-MK" sz="3200" b="1" dirty="0"/>
              <a:t>Злоупотреба на уреди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65225"/>
            <a:ext cx="5187819" cy="5339923"/>
          </a:xfrm>
          <a:prstGeom prst="rect">
            <a:avLst/>
          </a:prstGeom>
        </p:spPr>
        <p:txBody>
          <a:bodyPr wrap="square">
            <a:spAutoFit/>
          </a:bodyPr>
          <a:lstStyle/>
          <a:p>
            <a:pPr lvl="1" algn="just"/>
            <a:r>
              <a:rPr lang="ru-RU" sz="1550" dirty="0"/>
              <a:t>Б. поседување на гореспоменатите предмети од ставовите  a.i или ii, со намера да се искористи заради извршување на кое било од кривичните дела утврдени во членовите 2 до 5. Согласно законот, страната може да побара да се поседува голем број вакви предмети пред тоа да повлече кривична одговорност.</a:t>
            </a:r>
            <a:r>
              <a:rPr lang="en-US" sz="1550" dirty="0"/>
              <a:t> </a:t>
            </a:r>
          </a:p>
          <a:p>
            <a:pPr marL="285750" indent="-285750" algn="just">
              <a:buFont typeface="Wingdings" panose="05000000000000000000" pitchFamily="2" charset="2"/>
              <a:buChar char="Ø"/>
            </a:pPr>
            <a:r>
              <a:rPr lang="ru-RU" sz="1550" dirty="0"/>
              <a:t>2. Овој член нема да се толкува како наметнување кривична одговорност кога производството, продажбата, набавката за употреба, увозот, дистрибуцијата или на друг начин ставање на располагање или поседување наведено во став 1 од овој член не е заради </a:t>
            </a:r>
            <a:r>
              <a:rPr lang="ru-RU" sz="1550" b="1" dirty="0">
                <a:solidFill>
                  <a:srgbClr val="FF0000"/>
                </a:solidFill>
              </a:rPr>
              <a:t>извршување на кривично дело</a:t>
            </a:r>
            <a:r>
              <a:rPr lang="ru-RU" sz="1550" dirty="0"/>
              <a:t> утврдено во согласност со членовите 2 до 5 од оваа Конвенција, како на пример, за </a:t>
            </a:r>
            <a:r>
              <a:rPr lang="ru-RU" sz="1550" b="1" dirty="0">
                <a:solidFill>
                  <a:srgbClr val="FF0000"/>
                </a:solidFill>
              </a:rPr>
              <a:t>овластено тестирање или заштита </a:t>
            </a:r>
            <a:r>
              <a:rPr lang="ru-RU" sz="1550" dirty="0"/>
              <a:t>на компјутерски систем. </a:t>
            </a:r>
          </a:p>
          <a:p>
            <a:pPr marL="285750" indent="-285750" algn="just">
              <a:buFont typeface="Wingdings" panose="05000000000000000000" pitchFamily="2" charset="2"/>
              <a:buChar char="Ø"/>
            </a:pPr>
            <a:r>
              <a:rPr lang="ru-RU" sz="1550" dirty="0"/>
              <a:t>3. Секоја страна може да го задржи правото да не го примени став 1 од овој член, под услов тоа да не се однесува на продажба, дистрибуција или на друг начин ставање на располагање на предметите наведени во став 1 a.ii од овој член.</a:t>
            </a:r>
            <a:endParaRPr lang="en-GB"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5187820" y="1287212"/>
            <a:ext cx="3834636" cy="4493538"/>
          </a:xfrm>
          <a:prstGeom prst="rect">
            <a:avLst/>
          </a:prstGeom>
        </p:spPr>
        <p:txBody>
          <a:bodyPr wrap="square">
            <a:spAutoFit/>
          </a:bodyPr>
          <a:lstStyle/>
          <a:p>
            <a:pPr marL="342900" indent="-342900" algn="just">
              <a:buFont typeface="Wingdings" pitchFamily="2" charset="2"/>
              <a:buChar char="ü"/>
            </a:pPr>
            <a:r>
              <a:rPr lang="mk-MK" sz="2200" dirty="0"/>
              <a:t>Дејството претставува повреда само доколку е сторено заради извршување на дело утврдено во согласност со член 2-5 од Конвенцијата од Будимпешта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Спроведено однесување за овластено тестирање или заштита на компјутерски систем</a:t>
            </a:r>
            <a:endParaRPr lang="en-US" sz="2200" dirty="0"/>
          </a:p>
        </p:txBody>
      </p:sp>
    </p:spTree>
    <p:extLst>
      <p:ext uri="{BB962C8B-B14F-4D97-AF65-F5344CB8AC3E}">
        <p14:creationId xmlns:p14="http://schemas.microsoft.com/office/powerpoint/2010/main" val="201896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3035F0EF-A7AE-4832-9845-FFD77FBF9D5B}"/>
              </a:ext>
            </a:extLst>
          </p:cNvPr>
          <p:cNvSpPr txBox="1">
            <a:spLocks/>
          </p:cNvSpPr>
          <p:nvPr/>
        </p:nvSpPr>
        <p:spPr>
          <a:xfrm>
            <a:off x="532469" y="1100138"/>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700" b="1" i="1" dirty="0">
              <a:cs typeface="Times New Roman" pitchFamily="18" charset="0"/>
            </a:endParaRPr>
          </a:p>
          <a:p>
            <a:pPr marL="0" indent="0" algn="ctr" eaLnBrk="1" hangingPunct="1">
              <a:lnSpc>
                <a:spcPct val="90000"/>
              </a:lnSpc>
              <a:buFont typeface="Arial" panose="020B0604020202020204" pitchFamily="34" charset="0"/>
              <a:buNone/>
              <a:defRPr/>
            </a:pPr>
            <a:r>
              <a:rPr lang="mk-MK" altLang="sr-Latn-RS" sz="2700" b="1" i="1" dirty="0">
                <a:cs typeface="Times New Roman" pitchFamily="18" charset="0"/>
              </a:rPr>
              <a:t>Фалсификување поврзано со компјутери</a:t>
            </a:r>
            <a:endParaRPr lang="en-GB" altLang="sr-Latn-RS" sz="2700" b="1" i="1" dirty="0">
              <a:cs typeface="Times New Roman" pitchFamily="18" charset="0"/>
            </a:endParaRPr>
          </a:p>
          <a:p>
            <a:pPr marL="0" indent="0" algn="ctr" eaLnBrk="1" hangingPunct="1">
              <a:lnSpc>
                <a:spcPct val="90000"/>
              </a:lnSpc>
              <a:buFont typeface="Arial" panose="020B0604020202020204" pitchFamily="34" charset="0"/>
              <a:buNone/>
              <a:defRPr/>
            </a:pPr>
            <a:r>
              <a:rPr lang="en-GB" altLang="sr-Latn-RS" sz="2700" b="1" i="1" dirty="0">
                <a:cs typeface="Times New Roman" pitchFamily="18" charset="0"/>
              </a:rPr>
              <a:t>(</a:t>
            </a:r>
            <a:r>
              <a:rPr lang="mk-MK" altLang="sr-Latn-RS" sz="2700" b="1" i="1" dirty="0">
                <a:cs typeface="Times New Roman" pitchFamily="18" charset="0"/>
              </a:rPr>
              <a:t>член </a:t>
            </a:r>
            <a:r>
              <a:rPr lang="en-GB" altLang="sr-Latn-RS" sz="2700" b="1" i="1" dirty="0">
                <a:cs typeface="Times New Roman" pitchFamily="18" charset="0"/>
              </a:rPr>
              <a:t>7 – </a:t>
            </a:r>
            <a:r>
              <a:rPr lang="mk-MK" altLang="sr-Latn-RS" sz="2700" b="1" i="1" dirty="0">
                <a:cs typeface="Times New Roman" pitchFamily="18" charset="0"/>
              </a:rPr>
              <a:t>Конвенција од Будимпешта</a:t>
            </a:r>
            <a:r>
              <a:rPr lang="en-GB" altLang="sr-Latn-RS" sz="2700" b="1" i="1" dirty="0">
                <a:cs typeface="Times New Roman" pitchFamily="18" charset="0"/>
              </a:rPr>
              <a:t>)</a:t>
            </a: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mk-MK" altLang="fr-FR" sz="2700" i="1" dirty="0">
                <a:cs typeface="Times New Roman" pitchFamily="18" charset="0"/>
              </a:rPr>
              <a:t>Создава паралелно кривично дело за фалсификување на материјални дела</a:t>
            </a:r>
            <a:endParaRPr lang="en-GB" altLang="fr-FR" sz="2700" i="1" dirty="0">
              <a:cs typeface="Times New Roman" pitchFamily="18" charset="0"/>
            </a:endParaRPr>
          </a:p>
          <a:p>
            <a:pPr algn="ctr" eaLnBrk="1" hangingPunct="1">
              <a:lnSpc>
                <a:spcPct val="90000"/>
              </a:lnSpc>
              <a:defRPr/>
            </a:pPr>
            <a:r>
              <a:rPr lang="mk-MK" altLang="fr-FR" sz="2700" i="1" dirty="0">
                <a:cs typeface="Times New Roman" pitchFamily="18" charset="0"/>
              </a:rPr>
              <a:t>Празнината во кривичното право, бидејќи традиционално фалсификување обично бара визуелна читливост на изјавите или декларациите отелотворени во документ</a:t>
            </a:r>
            <a:endParaRPr lang="en-GB" altLang="fr-FR" sz="2700" i="1" dirty="0">
              <a:cs typeface="Times New Roman" pitchFamily="18" charset="0"/>
            </a:endParaRPr>
          </a:p>
          <a:p>
            <a:pPr algn="ctr" eaLnBrk="1" hangingPunct="1">
              <a:lnSpc>
                <a:spcPct val="90000"/>
              </a:lnSpc>
              <a:defRPr/>
            </a:pPr>
            <a:r>
              <a:rPr lang="mk-MK" altLang="fr-FR" sz="2700" i="1" dirty="0">
                <a:cs typeface="Times New Roman" pitchFamily="18" charset="0"/>
              </a:rPr>
              <a:t>Традиционалното фалсификување може да не важи за електронските докази</a:t>
            </a:r>
            <a:endParaRPr lang="en-GB" altLang="fr-FR" sz="2700" i="1" dirty="0">
              <a:cs typeface="Times New Roman" pitchFamily="18" charset="0"/>
            </a:endParaRPr>
          </a:p>
        </p:txBody>
      </p:sp>
    </p:spTree>
    <p:extLst>
      <p:ext uri="{BB962C8B-B14F-4D97-AF65-F5344CB8AC3E}">
        <p14:creationId xmlns:p14="http://schemas.microsoft.com/office/powerpoint/2010/main" val="31139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4163734" cy="5355312"/>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a:t>
            </a:r>
            <a:r>
              <a:rPr lang="ru-RU" b="1" dirty="0">
                <a:solidFill>
                  <a:srgbClr val="FF0000"/>
                </a:solidFill>
              </a:rPr>
              <a:t>внесување, промена, бришење и криење </a:t>
            </a:r>
            <a:r>
              <a:rPr lang="ru-RU" dirty="0"/>
              <a:t>компјутерски податоци, што резултира со неавтентични податоци со намера да се разгледуваат или постапува со нив во правни цели исто како да се автентични, без оглед дали податоците се директно читливи и разбирливи. Страната може да да бара намера за измама или слична нечесна намера, пред тоа да повлече кривична одговорност.</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021916"/>
            <a:ext cx="4245429" cy="5847755"/>
          </a:xfrm>
          <a:prstGeom prst="rect">
            <a:avLst/>
          </a:prstGeom>
        </p:spPr>
        <p:txBody>
          <a:bodyPr wrap="square">
            <a:spAutoFit/>
          </a:bodyPr>
          <a:lstStyle/>
          <a:p>
            <a:pPr marL="342900" indent="-342900" algn="just">
              <a:buFont typeface="Wingdings" pitchFamily="2" charset="2"/>
              <a:buChar char="ü"/>
            </a:pPr>
            <a:r>
              <a:rPr lang="mk-MK" sz="2200" dirty="0"/>
              <a:t>Опсегот на ова кривично дело е ограничен на фалсификување на документи со:</a:t>
            </a:r>
            <a:endParaRPr lang="en-US" sz="2200" dirty="0"/>
          </a:p>
          <a:p>
            <a:pPr marL="800100" lvl="1" indent="-342900" algn="just">
              <a:buFont typeface="Wingdings" pitchFamily="2" charset="2"/>
              <a:buChar char="ü"/>
            </a:pPr>
            <a:r>
              <a:rPr lang="mk-MK" sz="2200" dirty="0"/>
              <a:t>Внесување на точни или неточни податоци</a:t>
            </a:r>
          </a:p>
          <a:p>
            <a:pPr marL="800100" lvl="1" indent="-342900" algn="just">
              <a:buFont typeface="Wingdings" pitchFamily="2" charset="2"/>
              <a:buChar char="ü"/>
            </a:pPr>
            <a:r>
              <a:rPr lang="mk-MK" sz="2200" dirty="0"/>
              <a:t>Последователна промена (модификации, варијации, делумни измени)</a:t>
            </a:r>
          </a:p>
          <a:p>
            <a:pPr marL="800100" lvl="1" indent="-342900" algn="just">
              <a:buFont typeface="Wingdings" pitchFamily="2" charset="2"/>
              <a:buChar char="ü"/>
            </a:pPr>
            <a:r>
              <a:rPr lang="mk-MK" sz="2200" dirty="0"/>
              <a:t>Бришење (отстранување на податоци од медиум на податоци)</a:t>
            </a:r>
          </a:p>
          <a:p>
            <a:pPr marL="800100" lvl="1" indent="-342900" algn="just">
              <a:buFont typeface="Wingdings" pitchFamily="2" charset="2"/>
              <a:buChar char="ü"/>
            </a:pPr>
            <a:r>
              <a:rPr lang="mk-MK" sz="2200" dirty="0"/>
              <a:t>Криење (задржување, прикривање на податоци)</a:t>
            </a:r>
          </a:p>
          <a:p>
            <a:pPr marL="800100" lvl="1" indent="-342900" algn="just">
              <a:buFont typeface="Wingdings" pitchFamily="2" charset="2"/>
              <a:buChar char="ü"/>
            </a:pPr>
            <a:endParaRPr lang="en-US" sz="2200" dirty="0"/>
          </a:p>
        </p:txBody>
      </p:sp>
    </p:spTree>
    <p:extLst>
      <p:ext uri="{BB962C8B-B14F-4D97-AF65-F5344CB8AC3E}">
        <p14:creationId xmlns:p14="http://schemas.microsoft.com/office/powerpoint/2010/main" val="198718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внесување, промена, бришење и криење компјутерски податоци, што резултира со </a:t>
            </a:r>
            <a:r>
              <a:rPr lang="ru-RU" b="1" dirty="0">
                <a:solidFill>
                  <a:srgbClr val="FF0000"/>
                </a:solidFill>
              </a:rPr>
              <a:t>неавтентични податоци</a:t>
            </a:r>
            <a:r>
              <a:rPr lang="ru-RU" dirty="0"/>
              <a:t> со намера да се разгледуваат или постапува со нив во правни цели исто како да се автентични, без оглед дали податоците се директно читливи и разбирливи. Страната може да да бара намера за измама или слична нечесна намера, пред тоа да повлече кривична одговорност.</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012012"/>
            <a:ext cx="4541991" cy="5078313"/>
          </a:xfrm>
          <a:prstGeom prst="rect">
            <a:avLst/>
          </a:prstGeom>
        </p:spPr>
        <p:txBody>
          <a:bodyPr wrap="square">
            <a:spAutoFit/>
          </a:bodyPr>
          <a:lstStyle/>
          <a:p>
            <a:pPr marL="342900" indent="-342900" algn="just">
              <a:buFont typeface="Wingdings" pitchFamily="2" charset="2"/>
              <a:buChar char="ü"/>
            </a:pPr>
            <a:r>
              <a:rPr lang="mk-MK" dirty="0"/>
              <a:t>Вообичаено, поимот автентичност се однесува на</a:t>
            </a:r>
            <a:r>
              <a:rPr lang="en-US" dirty="0"/>
              <a:t>:	</a:t>
            </a:r>
          </a:p>
          <a:p>
            <a:pPr marL="800100" lvl="1" indent="-342900" algn="just">
              <a:buFont typeface="Wingdings" pitchFamily="2" charset="2"/>
              <a:buChar char="ü"/>
            </a:pPr>
            <a:r>
              <a:rPr lang="mk-MK" dirty="0"/>
              <a:t>Автентичноста на авторот на документот</a:t>
            </a:r>
            <a:endParaRPr lang="en-US" dirty="0"/>
          </a:p>
          <a:p>
            <a:pPr marL="800100" lvl="1" indent="-342900" algn="just">
              <a:buFont typeface="Wingdings" pitchFamily="2" charset="2"/>
              <a:buChar char="ü"/>
            </a:pPr>
            <a:r>
              <a:rPr lang="mk-MK" dirty="0"/>
              <a:t>Автентичноста за вистинитоста на изјавата содржана во документот</a:t>
            </a:r>
            <a:endParaRPr lang="en-US" dirty="0"/>
          </a:p>
          <a:p>
            <a:pPr marL="800100" lvl="1" indent="-342900" algn="just">
              <a:buFont typeface="Wingdings" pitchFamily="2" charset="2"/>
              <a:buChar char="ü"/>
            </a:pPr>
            <a:endParaRPr lang="en-US" dirty="0"/>
          </a:p>
          <a:p>
            <a:pPr marL="342900" indent="-342900" algn="just">
              <a:buFont typeface="Wingdings" pitchFamily="2" charset="2"/>
              <a:buChar char="ü"/>
            </a:pPr>
            <a:r>
              <a:rPr lang="mk-MK" dirty="0"/>
              <a:t>Автентичноста во однос на податоците во најмала мера се однесува на издавачот на податоците (без оглед на точноста/веродостојноста на нивната содржина)</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Автентичноста може по избор да се однесува и на оригиналноста на податоците</a:t>
            </a:r>
            <a:endParaRPr lang="en-US" dirty="0"/>
          </a:p>
        </p:txBody>
      </p:sp>
    </p:spTree>
    <p:extLst>
      <p:ext uri="{BB962C8B-B14F-4D97-AF65-F5344CB8AC3E}">
        <p14:creationId xmlns:p14="http://schemas.microsoft.com/office/powerpoint/2010/main" val="3987983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внесување, промена, бришење и криење компјутерски податоци, што резултира со неавтентични податоци со намера да се разгледуваат или постапува со нив во правни цели исто како да се автентични, без оглед дали податоците се директно читливи и разбирливи. Страната може да да бара намера за измама или слична нечесна намера, пред тоа да повлече кривична одговорност.</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2462213"/>
          </a:xfrm>
          <a:prstGeom prst="rect">
            <a:avLst/>
          </a:prstGeom>
        </p:spPr>
        <p:txBody>
          <a:bodyPr wrap="square">
            <a:spAutoFit/>
          </a:bodyPr>
          <a:lstStyle/>
          <a:p>
            <a:pPr marL="342900" indent="-342900" algn="just">
              <a:buFont typeface="Wingdings" pitchFamily="2" charset="2"/>
              <a:buChar char="ü"/>
            </a:pPr>
            <a:r>
              <a:rPr lang="mk-MK" sz="2200" dirty="0"/>
              <a:t>Дополнително барање за намера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„за правни цели“ вклучува правни трансакции и документи што се правно релевантни</a:t>
            </a:r>
            <a:endParaRPr lang="en-US" sz="2200" dirty="0"/>
          </a:p>
        </p:txBody>
      </p:sp>
    </p:spTree>
    <p:extLst>
      <p:ext uri="{BB962C8B-B14F-4D97-AF65-F5344CB8AC3E}">
        <p14:creationId xmlns:p14="http://schemas.microsoft.com/office/powerpoint/2010/main" val="362049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Дефинирање на </a:t>
            </a:r>
            <a:r>
              <a:rPr lang="mk-MK" sz="3200" b="1" dirty="0" err="1">
                <a:ea typeface="ＭＳ Ｐゴシック" pitchFamily="34" charset="-128"/>
              </a:rPr>
              <a:t>сајбер</a:t>
            </a:r>
            <a:r>
              <a:rPr lang="mk-MK" sz="3200" b="1" dirty="0">
                <a:ea typeface="ＭＳ Ｐゴシック" pitchFamily="34" charset="-128"/>
              </a:rPr>
              <a:t>-криминал</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0967" y="1166842"/>
            <a:ext cx="3992210" cy="3816429"/>
          </a:xfrm>
          <a:prstGeom prst="rect">
            <a:avLst/>
          </a:prstGeom>
        </p:spPr>
        <p:txBody>
          <a:bodyPr wrap="square">
            <a:spAutoFit/>
          </a:bodyPr>
          <a:lstStyle/>
          <a:p>
            <a:pPr marL="342900"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Што НЕ претставува </a:t>
            </a:r>
            <a:r>
              <a:rPr lang="mk-MK" sz="2200" dirty="0" err="1">
                <a:ea typeface="Verdana" panose="020B0604030504040204" pitchFamily="34" charset="0"/>
                <a:cs typeface="Arial" panose="020B0604020202020204" pitchFamily="34" charset="0"/>
              </a:rPr>
              <a:t>сајбер</a:t>
            </a:r>
            <a:r>
              <a:rPr lang="mk-MK" sz="2200" dirty="0">
                <a:ea typeface="Verdana" panose="020B0604030504040204" pitchFamily="34" charset="0"/>
                <a:cs typeface="Arial" panose="020B0604020202020204" pitchFamily="34" charset="0"/>
              </a:rPr>
              <a:t>-криминал</a:t>
            </a:r>
            <a:r>
              <a:rPr lang="en-GB" sz="22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200" dirty="0">
                <a:ea typeface="Verdana" panose="020B0604030504040204" pitchFamily="34" charset="0"/>
                <a:cs typeface="Arial" panose="020B0604020202020204" pitchFamily="34" charset="0"/>
              </a:rPr>
              <a:t>Сите кривични дела извршени преку компјутерски систем</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200" dirty="0">
                <a:ea typeface="Verdana" panose="020B0604030504040204" pitchFamily="34" charset="0"/>
                <a:cs typeface="Arial" panose="020B0604020202020204" pitchFamily="34" charset="0"/>
              </a:rPr>
              <a:t>Сите кривични дела што вклучуваат електронски докази</a:t>
            </a:r>
            <a:endParaRPr lang="en-US" sz="2200" dirty="0">
              <a:ea typeface="Verdana" panose="020B0604030504040204" pitchFamily="34" charset="0"/>
              <a:cs typeface="Arial" panose="020B0604020202020204" pitchFamily="34" charset="0"/>
            </a:endParaRPr>
          </a:p>
          <a:p>
            <a:pPr algn="just"/>
            <a:endParaRPr lang="en-GB"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C27F312-0B6C-0449-8FCC-B5B66A2714AD}"/>
              </a:ext>
            </a:extLst>
          </p:cNvPr>
          <p:cNvSpPr/>
          <p:nvPr/>
        </p:nvSpPr>
        <p:spPr>
          <a:xfrm>
            <a:off x="4193177" y="1166842"/>
            <a:ext cx="4728753" cy="5509200"/>
          </a:xfrm>
          <a:prstGeom prst="rect">
            <a:avLst/>
          </a:prstGeom>
        </p:spPr>
        <p:txBody>
          <a:bodyPr wrap="square">
            <a:spAutoFit/>
          </a:bodyPr>
          <a:lstStyle/>
          <a:p>
            <a:pPr marL="342900"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Зошто</a:t>
            </a:r>
            <a:r>
              <a:rPr lang="en-GB" sz="22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Компјутерите и податоците се составен дел од животот</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Ако сите кривични дела поврзани со компјутери и податоци се </a:t>
            </a:r>
            <a:r>
              <a:rPr lang="mk-MK" sz="2200" dirty="0" err="1">
                <a:ea typeface="Verdana" panose="020B0604030504040204" pitchFamily="34" charset="0"/>
                <a:cs typeface="Arial" panose="020B0604020202020204" pitchFamily="34" charset="0"/>
              </a:rPr>
              <a:t>сајбер</a:t>
            </a:r>
            <a:r>
              <a:rPr lang="mk-MK" sz="2200" dirty="0">
                <a:ea typeface="Verdana" panose="020B0604030504040204" pitchFamily="34" charset="0"/>
                <a:cs typeface="Arial" panose="020B0604020202020204" pitchFamily="34" charset="0"/>
              </a:rPr>
              <a:t>-криминал, тогаш сите криминални однесувања би биле </a:t>
            </a:r>
            <a:r>
              <a:rPr lang="mk-MK" sz="2200" dirty="0" err="1">
                <a:ea typeface="Verdana" panose="020B0604030504040204" pitchFamily="34" charset="0"/>
                <a:cs typeface="Arial" panose="020B0604020202020204" pitchFamily="34" charset="0"/>
              </a:rPr>
              <a:t>сајбер</a:t>
            </a:r>
            <a:r>
              <a:rPr lang="mk-MK" sz="2200" dirty="0">
                <a:ea typeface="Verdana" panose="020B0604030504040204" pitchFamily="34" charset="0"/>
                <a:cs typeface="Arial" panose="020B0604020202020204" pitchFamily="34" charset="0"/>
              </a:rPr>
              <a:t>-криминал</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200" dirty="0">
                <a:ea typeface="Verdana" panose="020B0604030504040204" pitchFamily="34" charset="0"/>
                <a:cs typeface="Arial" panose="020B0604020202020204" pitchFamily="34" charset="0"/>
              </a:rPr>
              <a:t>Ова би значело дека целиот кривичен законик треба да се додаде во законот за сајбер-криминал</a:t>
            </a:r>
            <a:endParaRPr lang="en-GB"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669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внесување, промена, бришење и криење компјутерски податоци, што резултира со неавтентични податоци со намера да се разгледуваат или постапува со нив во правни цели исто како да се автентични, </a:t>
            </a:r>
            <a:r>
              <a:rPr lang="ru-RU" b="1" dirty="0">
                <a:solidFill>
                  <a:srgbClr val="FF0000"/>
                </a:solidFill>
              </a:rPr>
              <a:t>без оглед </a:t>
            </a:r>
            <a:r>
              <a:rPr lang="ru-RU" dirty="0"/>
              <a:t>дали податоците се </a:t>
            </a:r>
            <a:r>
              <a:rPr lang="ru-RU" b="1" dirty="0">
                <a:solidFill>
                  <a:srgbClr val="FF0000"/>
                </a:solidFill>
              </a:rPr>
              <a:t>директно читливи и разбирливи</a:t>
            </a:r>
            <a:r>
              <a:rPr lang="ru-RU" dirty="0"/>
              <a:t>. Страната може да да бара намера за измама или слична нечесна намера, пред тоа да повлече кривична одговорност.</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1446550"/>
          </a:xfrm>
          <a:prstGeom prst="rect">
            <a:avLst/>
          </a:prstGeom>
        </p:spPr>
        <p:txBody>
          <a:bodyPr wrap="square">
            <a:spAutoFit/>
          </a:bodyPr>
          <a:lstStyle/>
          <a:p>
            <a:pPr marL="342900" indent="-342900" algn="just">
              <a:buFont typeface="Wingdings" pitchFamily="2" charset="2"/>
              <a:buChar char="ü"/>
            </a:pPr>
            <a:r>
              <a:rPr lang="mk-MK" sz="2200" dirty="0" err="1">
                <a:cs typeface="Arial" panose="020B0604020202020204" pitchFamily="34" charset="0"/>
              </a:rPr>
              <a:t>Неавтентичните</a:t>
            </a:r>
            <a:r>
              <a:rPr lang="mk-MK" sz="2200" dirty="0">
                <a:cs typeface="Arial" panose="020B0604020202020204" pitchFamily="34" charset="0"/>
              </a:rPr>
              <a:t> податоци не мора да бидат директно читливи или разбирливи за човечко суштество </a:t>
            </a:r>
            <a:endParaRPr lang="en-US" sz="2200" dirty="0">
              <a:cs typeface="Arial" panose="020B0604020202020204" pitchFamily="34" charset="0"/>
            </a:endParaRPr>
          </a:p>
        </p:txBody>
      </p:sp>
    </p:spTree>
    <p:extLst>
      <p:ext uri="{BB962C8B-B14F-4D97-AF65-F5344CB8AC3E}">
        <p14:creationId xmlns:p14="http://schemas.microsoft.com/office/powerpoint/2010/main" val="2702940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7 – </a:t>
            </a:r>
            <a:endParaRPr lang="mk-MK" sz="3200" b="1" dirty="0"/>
          </a:p>
          <a:p>
            <a:pPr algn="r"/>
            <a:r>
              <a:rPr lang="mk-MK" sz="3200" b="1" dirty="0"/>
              <a:t>Фалсификување поврзано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внесување, промена, бришење и криење компјутерски податоци, што резултира со неавтентични податоци со намера да се разгледуваат или постапува со нив во правни цели исто како да се автентични, без оглед дали податоците се директно читливи и разбирливи. Страната може да да бара </a:t>
            </a:r>
            <a:r>
              <a:rPr lang="ru-RU" b="1" dirty="0">
                <a:solidFill>
                  <a:srgbClr val="FF0000"/>
                </a:solidFill>
              </a:rPr>
              <a:t>намера за измама </a:t>
            </a:r>
            <a:r>
              <a:rPr lang="ru-RU" dirty="0"/>
              <a:t>или </a:t>
            </a:r>
            <a:r>
              <a:rPr lang="ru-RU" b="1" dirty="0">
                <a:solidFill>
                  <a:srgbClr val="FF0000"/>
                </a:solidFill>
              </a:rPr>
              <a:t>слична нечесна намера</a:t>
            </a:r>
            <a:r>
              <a:rPr lang="ru-RU" dirty="0"/>
              <a:t>, пред тоа да повлече кривична одговорност.</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2462213"/>
          </a:xfrm>
          <a:prstGeom prst="rect">
            <a:avLst/>
          </a:prstGeom>
        </p:spPr>
        <p:txBody>
          <a:bodyPr wrap="square">
            <a:spAutoFit/>
          </a:bodyPr>
          <a:lstStyle/>
          <a:p>
            <a:pPr marL="342900" indent="-342900" algn="just">
              <a:buFont typeface="Wingdings" pitchFamily="2" charset="2"/>
              <a:buChar char="ü"/>
            </a:pPr>
            <a:r>
              <a:rPr lang="mk-MK" sz="2200" dirty="0"/>
              <a:t>Страните можат да ја ограничат криминализацијата на фалсификување поврзано со компјутери со следните квалификациони елементи</a:t>
            </a:r>
            <a:r>
              <a:rPr lang="en-US" sz="2200" dirty="0"/>
              <a:t>:</a:t>
            </a:r>
          </a:p>
          <a:p>
            <a:pPr marL="800100" lvl="1" indent="-342900" algn="just">
              <a:buFont typeface="Wingdings" pitchFamily="2" charset="2"/>
              <a:buChar char="ü"/>
            </a:pPr>
            <a:r>
              <a:rPr lang="mk-MK" sz="2200" dirty="0"/>
              <a:t>Намера за измама</a:t>
            </a:r>
          </a:p>
          <a:p>
            <a:pPr marL="800100" lvl="1" indent="-342900" algn="just">
              <a:buFont typeface="Wingdings" pitchFamily="2" charset="2"/>
              <a:buChar char="ü"/>
            </a:pPr>
            <a:r>
              <a:rPr lang="mk-MK" sz="2200" dirty="0"/>
              <a:t>Нечесна намера</a:t>
            </a:r>
            <a:endParaRPr lang="en-US" sz="2200" dirty="0"/>
          </a:p>
        </p:txBody>
      </p:sp>
    </p:spTree>
    <p:extLst>
      <p:ext uri="{BB962C8B-B14F-4D97-AF65-F5344CB8AC3E}">
        <p14:creationId xmlns:p14="http://schemas.microsoft.com/office/powerpoint/2010/main" val="705149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8 – </a:t>
            </a:r>
            <a:r>
              <a:rPr lang="mk-MK" sz="3200" b="1" dirty="0"/>
              <a:t>Измама поврзана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5C0A00A3-6D0E-4051-B2AD-B197984C428C}"/>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dirty="0">
              <a:cs typeface="Times New Roman" pitchFamily="18" charset="0"/>
            </a:endParaRPr>
          </a:p>
          <a:p>
            <a:pPr marL="0" indent="0" algn="ctr" eaLnBrk="1" hangingPunct="1">
              <a:lnSpc>
                <a:spcPct val="90000"/>
              </a:lnSpc>
              <a:buNone/>
              <a:defRPr/>
            </a:pPr>
            <a:r>
              <a:rPr lang="mk-MK" altLang="sr-Latn-RS" b="1" i="1" dirty="0">
                <a:cs typeface="Times New Roman" pitchFamily="18" charset="0"/>
              </a:rPr>
              <a:t>Измама поврзана со компјутери</a:t>
            </a:r>
          </a:p>
          <a:p>
            <a:pPr marL="0" indent="0" algn="ctr" eaLnBrk="1" hangingPunct="1">
              <a:lnSpc>
                <a:spcPct val="90000"/>
              </a:lnSpc>
              <a:buNone/>
              <a:defRPr/>
            </a:pPr>
            <a:r>
              <a:rPr lang="en-GB" altLang="sr-Latn-RS" b="1" i="1" dirty="0">
                <a:cs typeface="Times New Roman" pitchFamily="18" charset="0"/>
              </a:rPr>
              <a:t>(</a:t>
            </a:r>
            <a:r>
              <a:rPr lang="mk-MK" altLang="sr-Latn-RS" b="1" i="1" dirty="0">
                <a:cs typeface="Times New Roman" pitchFamily="18" charset="0"/>
              </a:rPr>
              <a:t>член</a:t>
            </a:r>
            <a:r>
              <a:rPr lang="en-GB" altLang="sr-Latn-RS" b="1" i="1" dirty="0">
                <a:cs typeface="Times New Roman" pitchFamily="18" charset="0"/>
              </a:rPr>
              <a:t> 8 – </a:t>
            </a:r>
            <a:r>
              <a:rPr lang="mk-MK" altLang="sr-Latn-RS" b="1" i="1" dirty="0">
                <a:cs typeface="Times New Roman" pitchFamily="18" charset="0"/>
              </a:rPr>
              <a:t>Конвенција од Будимпешта</a:t>
            </a:r>
            <a:r>
              <a:rPr lang="en-GB" altLang="sr-Latn-RS" b="1" i="1" dirty="0">
                <a:cs typeface="Times New Roman" pitchFamily="18" charset="0"/>
              </a:rPr>
              <a:t>)</a:t>
            </a:r>
          </a:p>
          <a:p>
            <a:pPr algn="ctr" eaLnBrk="1" hangingPunct="1">
              <a:lnSpc>
                <a:spcPct val="90000"/>
              </a:lnSpc>
              <a:defRPr/>
            </a:pPr>
            <a:endParaRPr lang="en-GB" altLang="fr-FR" i="1" dirty="0">
              <a:cs typeface="Times New Roman" pitchFamily="18" charset="0"/>
            </a:endParaRPr>
          </a:p>
          <a:p>
            <a:pPr algn="ctr" eaLnBrk="1" hangingPunct="1">
              <a:lnSpc>
                <a:spcPct val="90000"/>
              </a:lnSpc>
              <a:defRPr/>
            </a:pPr>
            <a:r>
              <a:rPr lang="mk-MK" altLang="fr-FR" sz="2800" i="1" dirty="0">
                <a:cs typeface="Times New Roman" pitchFamily="18" charset="0"/>
              </a:rPr>
              <a:t>Создава паралелно кривично дело со измама поврзана со материјални кривични дела</a:t>
            </a:r>
            <a:endParaRPr lang="en-GB" altLang="fr-FR" sz="2800" i="1" dirty="0">
              <a:cs typeface="Times New Roman" pitchFamily="18" charset="0"/>
            </a:endParaRPr>
          </a:p>
        </p:txBody>
      </p:sp>
    </p:spTree>
    <p:extLst>
      <p:ext uri="{BB962C8B-B14F-4D97-AF65-F5344CB8AC3E}">
        <p14:creationId xmlns:p14="http://schemas.microsoft.com/office/powerpoint/2010/main" val="347661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8 – </a:t>
            </a:r>
            <a:r>
              <a:rPr lang="mk-MK" sz="3200" b="1" dirty="0"/>
              <a:t>Измама поврзана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предизвикување загуба на </a:t>
            </a:r>
            <a:r>
              <a:rPr lang="mk-MK" dirty="0"/>
              <a:t>сопственост</a:t>
            </a:r>
            <a:r>
              <a:rPr lang="ru-RU" dirty="0"/>
              <a:t> на друго лице со:</a:t>
            </a:r>
            <a:r>
              <a:rPr lang="en-US" dirty="0"/>
              <a:t> </a:t>
            </a:r>
          </a:p>
          <a:p>
            <a:pPr lvl="1" algn="just"/>
            <a:r>
              <a:rPr lang="ru-RU" dirty="0"/>
              <a:t>а какво било </a:t>
            </a:r>
            <a:r>
              <a:rPr lang="ru-RU" b="1" dirty="0">
                <a:solidFill>
                  <a:srgbClr val="FF0000"/>
                </a:solidFill>
              </a:rPr>
              <a:t>внесување, промена, бришење </a:t>
            </a:r>
            <a:r>
              <a:rPr lang="ru-RU" dirty="0"/>
              <a:t>или</a:t>
            </a:r>
            <a:r>
              <a:rPr lang="ru-RU" b="1" dirty="0">
                <a:solidFill>
                  <a:srgbClr val="FF0000"/>
                </a:solidFill>
              </a:rPr>
              <a:t> криење на компјутерски податоци,</a:t>
            </a:r>
          </a:p>
          <a:p>
            <a:pPr lvl="1" algn="just"/>
            <a:r>
              <a:rPr lang="ru-RU" dirty="0"/>
              <a:t>б какво било </a:t>
            </a:r>
            <a:r>
              <a:rPr lang="ru-RU" b="1" dirty="0">
                <a:solidFill>
                  <a:srgbClr val="FF0000"/>
                </a:solidFill>
              </a:rPr>
              <a:t>попречување на функционирањето на компјутерскиот систем</a:t>
            </a:r>
            <a:r>
              <a:rPr lang="ru-RU" dirty="0"/>
              <a:t>, со измамничка или нечесна намера за набавка, без право, на економска корист за себе или за друго лице.</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0387" y="970372"/>
            <a:ext cx="4747018" cy="5324535"/>
          </a:xfrm>
          <a:prstGeom prst="rect">
            <a:avLst/>
          </a:prstGeom>
        </p:spPr>
        <p:txBody>
          <a:bodyPr wrap="square">
            <a:spAutoFit/>
          </a:bodyPr>
          <a:lstStyle/>
          <a:p>
            <a:pPr marL="342900" indent="-342900" algn="just">
              <a:buFont typeface="Wingdings" pitchFamily="2" charset="2"/>
              <a:buChar char="ü"/>
            </a:pPr>
            <a:r>
              <a:rPr lang="mk-MK" sz="2000" dirty="0"/>
              <a:t>Опсегот на ова кривично дело е ограничен на предизвикување загуба на имот на друго лице преку</a:t>
            </a:r>
            <a:r>
              <a:rPr lang="en-US" sz="2000" dirty="0"/>
              <a:t>: </a:t>
            </a:r>
          </a:p>
          <a:p>
            <a:pPr marL="800100" lvl="1" indent="-342900" algn="just">
              <a:buFont typeface="Wingdings" pitchFamily="2" charset="2"/>
              <a:buChar char="ü"/>
            </a:pPr>
            <a:r>
              <a:rPr lang="mk-MK" sz="2000" dirty="0"/>
              <a:t>Внесување на точни или неточни податоци</a:t>
            </a:r>
            <a:endParaRPr lang="en-US" sz="2000" dirty="0"/>
          </a:p>
          <a:p>
            <a:pPr marL="800100" lvl="1" indent="-342900" algn="just">
              <a:buFont typeface="Wingdings" pitchFamily="2" charset="2"/>
              <a:buChar char="ü"/>
            </a:pPr>
            <a:r>
              <a:rPr lang="mk-MK" sz="2000" dirty="0"/>
              <a:t>Последователна промена (модификации, варијации, делумни промени)</a:t>
            </a:r>
            <a:endParaRPr lang="en-US" sz="2000" dirty="0"/>
          </a:p>
          <a:p>
            <a:pPr marL="800100" lvl="1" indent="-342900" algn="just">
              <a:buFont typeface="Wingdings" pitchFamily="2" charset="2"/>
              <a:buChar char="ü"/>
            </a:pPr>
            <a:r>
              <a:rPr lang="mk-MK" sz="2000" dirty="0"/>
              <a:t>Бришење (отстранување на податоци од медиум за податоци)</a:t>
            </a:r>
            <a:endParaRPr lang="en-US" sz="2000" dirty="0"/>
          </a:p>
          <a:p>
            <a:pPr marL="800100" lvl="1" indent="-342900" algn="just">
              <a:buFont typeface="Wingdings" pitchFamily="2" charset="2"/>
              <a:buChar char="ü"/>
            </a:pPr>
            <a:r>
              <a:rPr lang="mk-MK" sz="2000" dirty="0"/>
              <a:t>Криење (задржување, прикривање на податоци)</a:t>
            </a:r>
            <a:endParaRPr lang="en-US" sz="2000" dirty="0"/>
          </a:p>
          <a:p>
            <a:pPr marL="800100" lvl="1" indent="-342900" algn="just">
              <a:buFont typeface="Wingdings" pitchFamily="2" charset="2"/>
              <a:buChar char="ü"/>
            </a:pPr>
            <a:r>
              <a:rPr lang="mk-MK" sz="2000" dirty="0"/>
              <a:t>попречување на функционирањето на компјутерскиот систем</a:t>
            </a:r>
            <a:endParaRPr lang="en-US" sz="2000" dirty="0"/>
          </a:p>
        </p:txBody>
      </p:sp>
    </p:spTree>
    <p:extLst>
      <p:ext uri="{BB962C8B-B14F-4D97-AF65-F5344CB8AC3E}">
        <p14:creationId xmlns:p14="http://schemas.microsoft.com/office/powerpoint/2010/main" val="2472001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8 – </a:t>
            </a:r>
            <a:r>
              <a:rPr lang="mk-MK" sz="3200" b="1" dirty="0"/>
              <a:t>Измама поврзана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предизвикување </a:t>
            </a:r>
            <a:r>
              <a:rPr lang="ru-RU" b="1" dirty="0">
                <a:solidFill>
                  <a:srgbClr val="FF0000"/>
                </a:solidFill>
              </a:rPr>
              <a:t>загуба на сопственост</a:t>
            </a:r>
            <a:r>
              <a:rPr lang="ru-RU" dirty="0"/>
              <a:t> на друго лице со:</a:t>
            </a:r>
            <a:r>
              <a:rPr lang="en-US" dirty="0"/>
              <a:t> </a:t>
            </a:r>
          </a:p>
          <a:p>
            <a:pPr lvl="1" algn="just"/>
            <a:r>
              <a:rPr lang="ru-RU" dirty="0"/>
              <a:t>а какво било внесување, промена, бришење или криење на компјутерски податоци,</a:t>
            </a:r>
          </a:p>
          <a:p>
            <a:pPr lvl="1" algn="just"/>
            <a:r>
              <a:rPr lang="ru-RU" dirty="0"/>
              <a:t>б какво било попречување на функционирањето на компјутерскиот систем, со измамничка или нечесна намера за набавка, без право, на економска корист за себе или за друго лице.</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mk-MK" sz="2200" dirty="0"/>
              <a:t>Дејството на компјутерска измама мора да предизвика директна економска или загуба на сопственоста на друго лице</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Ова би вклучувало губење на</a:t>
            </a:r>
            <a:r>
              <a:rPr lang="en-US" sz="2200" dirty="0"/>
              <a:t>: </a:t>
            </a:r>
          </a:p>
          <a:p>
            <a:pPr marL="800100" lvl="1" indent="-342900" algn="just">
              <a:buFont typeface="Wingdings" pitchFamily="2" charset="2"/>
              <a:buChar char="ü"/>
            </a:pPr>
            <a:r>
              <a:rPr lang="mk-MK" sz="2200" dirty="0"/>
              <a:t>пари</a:t>
            </a:r>
            <a:r>
              <a:rPr lang="en-US" sz="2200" dirty="0"/>
              <a:t> </a:t>
            </a:r>
          </a:p>
          <a:p>
            <a:pPr marL="800100" lvl="1" indent="-342900" algn="just">
              <a:buFont typeface="Wingdings" pitchFamily="2" charset="2"/>
              <a:buChar char="ü"/>
            </a:pPr>
            <a:r>
              <a:rPr lang="mk-MK" sz="2200" dirty="0"/>
              <a:t>материјални средства</a:t>
            </a:r>
            <a:endParaRPr lang="en-US" sz="2200" dirty="0"/>
          </a:p>
          <a:p>
            <a:pPr marL="800100" lvl="1" indent="-342900" algn="just">
              <a:buFont typeface="Wingdings" pitchFamily="2" charset="2"/>
              <a:buChar char="ü"/>
            </a:pPr>
            <a:r>
              <a:rPr lang="mk-MK" sz="2200" dirty="0"/>
              <a:t>нематеријални добра со економска вредност</a:t>
            </a:r>
            <a:endParaRPr lang="en-US" sz="2200" dirty="0"/>
          </a:p>
        </p:txBody>
      </p:sp>
    </p:spTree>
    <p:extLst>
      <p:ext uri="{BB962C8B-B14F-4D97-AF65-F5344CB8AC3E}">
        <p14:creationId xmlns:p14="http://schemas.microsoft.com/office/powerpoint/2010/main" val="8260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8 – </a:t>
            </a:r>
            <a:r>
              <a:rPr lang="mk-MK" sz="3200" b="1" dirty="0"/>
              <a:t>Измама поврзана со компјутери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13241"/>
            <a:ext cx="3889351" cy="5632311"/>
          </a:xfrm>
          <a:prstGeom prst="rect">
            <a:avLst/>
          </a:prstGeom>
        </p:spPr>
        <p:txBody>
          <a:bodyPr wrap="square">
            <a:spAutoFit/>
          </a:bodyPr>
          <a:lstStyle/>
          <a:p>
            <a:pPr marL="342900" indent="-342900" algn="just">
              <a:buFont typeface="Wingdings" pitchFamily="2" charset="2"/>
              <a:buChar char="Ø"/>
            </a:pPr>
            <a:r>
              <a:rPr lang="ru-RU" dirty="0"/>
              <a:t>Секоја страна ќе донесе такви законодавни и други мерки кои </a:t>
            </a:r>
            <a:r>
              <a:rPr lang="ru-RU"/>
              <a:t>се неопходни за да се утврдат како кривични дела, </a:t>
            </a:r>
            <a:r>
              <a:rPr lang="ru-RU" dirty="0"/>
              <a:t>според нејзиното домашно право, кога намерно е извршено, без право на тоа, предизвикување загуба на сопственост на друго лице со:</a:t>
            </a:r>
            <a:r>
              <a:rPr lang="en-US" dirty="0"/>
              <a:t> </a:t>
            </a:r>
          </a:p>
          <a:p>
            <a:pPr lvl="1" algn="just"/>
            <a:r>
              <a:rPr lang="ru-RU" dirty="0"/>
              <a:t>а какво било внесување, промена, бришење или криење на компјутерски податоци,</a:t>
            </a:r>
          </a:p>
          <a:p>
            <a:pPr lvl="1" algn="just"/>
            <a:r>
              <a:rPr lang="ru-RU" dirty="0"/>
              <a:t>б какво било попречување на функционирањето на компјутерскиот систем, со </a:t>
            </a:r>
            <a:r>
              <a:rPr lang="ru-RU" b="1" dirty="0">
                <a:solidFill>
                  <a:srgbClr val="FF0000"/>
                </a:solidFill>
              </a:rPr>
              <a:t>измамничка</a:t>
            </a:r>
            <a:r>
              <a:rPr lang="ru-RU" dirty="0"/>
              <a:t> или </a:t>
            </a:r>
            <a:r>
              <a:rPr lang="ru-RU" b="1" dirty="0">
                <a:solidFill>
                  <a:srgbClr val="FF0000"/>
                </a:solidFill>
              </a:rPr>
              <a:t>нечесна намера за набавка, без право, на економска корист за себе или за друго лице.</a:t>
            </a:r>
            <a:endParaRPr lang="en-GB"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mk-MK" sz="2200" dirty="0"/>
              <a:t>Дополнително барање за намера</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mk-MK" sz="2200" dirty="0"/>
              <a:t>Дејството мора да биде сторено од сторителот со намера да оствари противзаконска корист за себе или за друго лице</a:t>
            </a:r>
            <a:endParaRPr lang="en-US" sz="2200" dirty="0"/>
          </a:p>
        </p:txBody>
      </p:sp>
    </p:spTree>
    <p:extLst>
      <p:ext uri="{BB962C8B-B14F-4D97-AF65-F5344CB8AC3E}">
        <p14:creationId xmlns:p14="http://schemas.microsoft.com/office/powerpoint/2010/main" val="408732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dirty="0">
              <a:solidFill>
                <a:schemeClr val="tx1"/>
              </a:solidFill>
            </a:endParaRPr>
          </a:p>
        </p:txBody>
      </p:sp>
      <p:sp>
        <p:nvSpPr>
          <p:cNvPr id="13" name="Rectangle 12"/>
          <p:cNvSpPr/>
          <p:nvPr/>
        </p:nvSpPr>
        <p:spPr>
          <a:xfrm>
            <a:off x="0" y="6553200"/>
            <a:ext cx="9144000" cy="330926"/>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35538C06-4AAE-4121-B8AA-D700FFA1C392}"/>
              </a:ext>
            </a:extLst>
          </p:cNvPr>
          <p:cNvSpPr txBox="1">
            <a:spLocks/>
          </p:cNvSpPr>
          <p:nvPr/>
        </p:nvSpPr>
        <p:spPr>
          <a:xfrm>
            <a:off x="442913" y="989546"/>
            <a:ext cx="8367712" cy="543246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mk-MK" altLang="sr-Latn-RS" sz="3000" b="1" i="1" dirty="0">
                <a:ea typeface="ＭＳ Ｐゴシック" pitchFamily="34" charset="-128"/>
              </a:rPr>
              <a:t>Детска порнографија</a:t>
            </a:r>
            <a:endParaRPr lang="en-GB" altLang="sr-Latn-RS" sz="3000" b="1" i="1" dirty="0">
              <a:ea typeface="ＭＳ Ｐゴシック" pitchFamily="34" charset="-128"/>
            </a:endParaRPr>
          </a:p>
          <a:p>
            <a:pPr marL="0" indent="0" algn="ctr" eaLnBrk="1" hangingPunct="1">
              <a:lnSpc>
                <a:spcPct val="80000"/>
              </a:lnSpc>
              <a:buFont typeface="Arial" panose="020B0604020202020204" pitchFamily="34" charset="0"/>
              <a:buNone/>
              <a:defRPr/>
            </a:pPr>
            <a:r>
              <a:rPr lang="en-GB" altLang="sr-Latn-RS" sz="3000" b="1" i="1" dirty="0">
                <a:ea typeface="ＭＳ Ｐゴシック" pitchFamily="34" charset="-128"/>
              </a:rPr>
              <a:t>(</a:t>
            </a:r>
            <a:r>
              <a:rPr lang="mk-MK" altLang="sr-Latn-RS" sz="3000" b="1" i="1" dirty="0">
                <a:ea typeface="ＭＳ Ｐゴシック" pitchFamily="34" charset="-128"/>
              </a:rPr>
              <a:t>член</a:t>
            </a:r>
            <a:r>
              <a:rPr lang="en-GB" altLang="sr-Latn-RS" sz="3000" b="1" i="1" dirty="0">
                <a:ea typeface="ＭＳ Ｐゴシック" pitchFamily="34" charset="-128"/>
              </a:rPr>
              <a:t> 9 – </a:t>
            </a:r>
            <a:r>
              <a:rPr lang="mk-MK" altLang="sr-Latn-RS" sz="3000" b="1" i="1" dirty="0">
                <a:ea typeface="ＭＳ Ｐゴシック" pitchFamily="34" charset="-128"/>
              </a:rPr>
              <a:t>Конвенција од Будимпешта</a:t>
            </a:r>
            <a:r>
              <a:rPr lang="en-GB" altLang="sr-Latn-RS" sz="3000" b="1" i="1" dirty="0">
                <a:ea typeface="ＭＳ Ｐゴシック" pitchFamily="34" charset="-128"/>
              </a:rPr>
              <a:t>)</a:t>
            </a:r>
          </a:p>
          <a:p>
            <a:pPr eaLnBrk="1" hangingPunct="1">
              <a:lnSpc>
                <a:spcPct val="80000"/>
              </a:lnSpc>
              <a:buFont typeface="Arial" charset="0"/>
              <a:buChar char="•"/>
              <a:defRPr/>
            </a:pPr>
            <a:endParaRPr lang="en-GB" altLang="sr-Latn-RS" sz="2000" dirty="0">
              <a:ea typeface="ＭＳ Ｐゴシック" pitchFamily="34" charset="-128"/>
            </a:endParaRPr>
          </a:p>
          <a:p>
            <a:pPr algn="ctr" eaLnBrk="1" hangingPunct="1">
              <a:lnSpc>
                <a:spcPct val="80000"/>
              </a:lnSpc>
              <a:buFont typeface="Arial" charset="0"/>
              <a:buChar char="•"/>
              <a:defRPr/>
            </a:pPr>
            <a:r>
              <a:rPr lang="mk-MK" altLang="sr-Latn-RS" sz="2600" i="1" dirty="0">
                <a:ea typeface="ＭＳ Ｐゴシック" pitchFamily="34" charset="-128"/>
              </a:rPr>
              <a:t>Голема иновација</a:t>
            </a:r>
            <a:endParaRPr lang="en-GB" altLang="sr-Latn-RS" sz="2600" i="1" dirty="0">
              <a:ea typeface="ＭＳ Ｐゴシック" pitchFamily="34" charset="-128"/>
            </a:endParaRPr>
          </a:p>
          <a:p>
            <a:pPr algn="ctr" eaLnBrk="1" hangingPunct="1">
              <a:lnSpc>
                <a:spcPct val="80000"/>
              </a:lnSpc>
              <a:buFont typeface="Arial" charset="0"/>
              <a:buChar char="•"/>
              <a:defRPr/>
            </a:pPr>
            <a:r>
              <a:rPr lang="mk-MK" altLang="sr-Latn-RS" sz="2600" i="1" dirty="0">
                <a:ea typeface="ＭＳ Ｐゴシック" pitchFamily="34" charset="-128"/>
              </a:rPr>
              <a:t>Криминализација на делата за детска порнографија, сторени со помош на компјутерски систем</a:t>
            </a:r>
            <a:endParaRPr lang="en-GB" altLang="sr-Latn-RS" sz="2600" i="1" dirty="0">
              <a:ea typeface="ＭＳ Ｐゴシック" pitchFamily="34" charset="-128"/>
            </a:endParaRPr>
          </a:p>
          <a:p>
            <a:pPr eaLnBrk="1" hangingPunct="1">
              <a:lnSpc>
                <a:spcPct val="80000"/>
              </a:lnSpc>
              <a:buFont typeface="Arial" charset="0"/>
              <a:buChar char="•"/>
              <a:defRPr/>
            </a:pPr>
            <a:endParaRPr lang="en-GB" altLang="sr-Latn-RS" sz="2800" i="1" dirty="0">
              <a:ea typeface="ＭＳ Ｐゴシック" pitchFamily="34" charset="-128"/>
            </a:endParaRPr>
          </a:p>
          <a:p>
            <a:pPr eaLnBrk="1" hangingPunct="1">
              <a:lnSpc>
                <a:spcPct val="80000"/>
              </a:lnSpc>
              <a:buFont typeface="Arial" charset="0"/>
              <a:buChar char="•"/>
              <a:defRPr/>
            </a:pPr>
            <a:r>
              <a:rPr lang="mk-MK" altLang="sr-Latn-RS" sz="2600" i="1" dirty="0">
                <a:ea typeface="ＭＳ Ｐゴシック" pitchFamily="34" charset="-128"/>
              </a:rPr>
              <a:t>Важни аспекти</a:t>
            </a:r>
            <a:r>
              <a:rPr lang="en-GB" altLang="sr-Latn-RS" sz="2600" i="1" dirty="0">
                <a:ea typeface="ＭＳ Ｐゴシック" pitchFamily="34" charset="-128"/>
              </a:rPr>
              <a:t>: </a:t>
            </a:r>
          </a:p>
          <a:p>
            <a:pPr lvl="1" eaLnBrk="1" hangingPunct="1">
              <a:lnSpc>
                <a:spcPct val="80000"/>
              </a:lnSpc>
              <a:buFont typeface="Arial" charset="0"/>
              <a:buChar char="•"/>
              <a:defRPr/>
            </a:pPr>
            <a:r>
              <a:rPr lang="mk-MK" sz="2200" i="1" dirty="0">
                <a:ea typeface="ＭＳ Ｐゴシック" charset="0"/>
              </a:rPr>
              <a:t>Криминализација на т.н. „</a:t>
            </a:r>
            <a:r>
              <a:rPr lang="mk-MK" sz="2200" i="1" dirty="0" err="1">
                <a:ea typeface="ＭＳ Ｐゴシック" charset="0"/>
              </a:rPr>
              <a:t>псевдо</a:t>
            </a:r>
            <a:r>
              <a:rPr lang="mk-MK" sz="2200" i="1" dirty="0">
                <a:ea typeface="ＭＳ Ｐゴシック" charset="0"/>
              </a:rPr>
              <a:t>-слики“</a:t>
            </a:r>
            <a:r>
              <a:rPr lang="en-GB" sz="2200" i="1" dirty="0">
                <a:ea typeface="ＭＳ Ｐゴシック" charset="0"/>
              </a:rPr>
              <a:t>;</a:t>
            </a:r>
          </a:p>
          <a:p>
            <a:pPr lvl="1" eaLnBrk="1" hangingPunct="1">
              <a:lnSpc>
                <a:spcPct val="80000"/>
              </a:lnSpc>
              <a:buFont typeface="Arial" charset="0"/>
              <a:buChar char="•"/>
              <a:defRPr/>
            </a:pPr>
            <a:r>
              <a:rPr lang="mk-MK" altLang="sr-Latn-RS" sz="2200" i="1" dirty="0">
                <a:ea typeface="ＭＳ Ｐゴシック" pitchFamily="34" charset="-128"/>
              </a:rPr>
              <a:t>Казнување за самото поседување материјали за детска порнографија</a:t>
            </a:r>
            <a:endParaRPr lang="en-GB" altLang="sr-Latn-RS" sz="2200" i="1" dirty="0">
              <a:ea typeface="ＭＳ Ｐゴシック" pitchFamily="34" charset="-128"/>
            </a:endParaRPr>
          </a:p>
          <a:p>
            <a:pPr lvl="2" eaLnBrk="1" hangingPunct="1">
              <a:lnSpc>
                <a:spcPct val="80000"/>
              </a:lnSpc>
              <a:buFont typeface="Arial" charset="0"/>
              <a:buChar char="•"/>
              <a:defRPr/>
            </a:pPr>
            <a:r>
              <a:rPr lang="mk-MK" altLang="sr-Latn-RS" sz="1500" i="1" dirty="0">
                <a:ea typeface="ＭＳ Ｐゴシック" pitchFamily="34" charset="-128"/>
              </a:rPr>
              <a:t>Не е опфатено со многу законодавства</a:t>
            </a:r>
            <a:endParaRPr lang="en-GB" altLang="sr-Latn-RS" sz="1500" i="1" dirty="0">
              <a:ea typeface="ＭＳ Ｐゴシック" pitchFamily="34" charset="-128"/>
            </a:endParaRPr>
          </a:p>
          <a:p>
            <a:pPr lvl="2" eaLnBrk="1" hangingPunct="1">
              <a:lnSpc>
                <a:spcPct val="80000"/>
              </a:lnSpc>
              <a:buFont typeface="Arial" charset="0"/>
              <a:buChar char="•"/>
              <a:defRPr/>
            </a:pPr>
            <a:r>
              <a:rPr lang="mk-MK" altLang="sr-Latn-RS" sz="1500" i="1" dirty="0">
                <a:ea typeface="ＭＳ Ｐゴシック" pitchFamily="34" charset="-128"/>
              </a:rPr>
              <a:t>Мошне вообичаен пристап од сите меѓународни форуми (на пр. ОН)</a:t>
            </a:r>
            <a:endParaRPr lang="en-GB" altLang="sr-Latn-RS" sz="1500" i="1" dirty="0">
              <a:ea typeface="ＭＳ Ｐゴシック" pitchFamily="34" charset="-128"/>
            </a:endParaRPr>
          </a:p>
          <a:p>
            <a:pPr lvl="2" eaLnBrk="1" hangingPunct="1">
              <a:lnSpc>
                <a:spcPct val="80000"/>
              </a:lnSpc>
              <a:buFont typeface="Arial" charset="0"/>
              <a:buChar char="•"/>
              <a:defRPr/>
            </a:pPr>
            <a:r>
              <a:rPr lang="mk-MK" altLang="sr-Latn-RS" sz="1500" i="1" dirty="0">
                <a:ea typeface="ＭＳ Ｐゴシック" pitchFamily="34" charset="-128"/>
              </a:rPr>
              <a:t>Европска Унија</a:t>
            </a:r>
            <a:endParaRPr lang="en-GB" altLang="sr-Latn-RS" sz="1500" i="1" dirty="0">
              <a:ea typeface="ＭＳ Ｐゴシック" pitchFamily="34" charset="-128"/>
            </a:endParaRPr>
          </a:p>
          <a:p>
            <a:pPr lvl="3" eaLnBrk="1" hangingPunct="1">
              <a:lnSpc>
                <a:spcPct val="80000"/>
              </a:lnSpc>
              <a:buFont typeface="Arial" charset="0"/>
              <a:buChar char="•"/>
              <a:defRPr/>
            </a:pPr>
            <a:r>
              <a:rPr lang="mk-MK" altLang="sr-Latn-RS" sz="1500" i="1" dirty="0">
                <a:ea typeface="ＭＳ Ｐゴシック" pitchFamily="34" charset="-128"/>
              </a:rPr>
              <a:t>Го означува самото поседување на материјали за детска порнографија</a:t>
            </a:r>
            <a:endParaRPr lang="en-GB" altLang="sr-Latn-RS" sz="1500" i="1" dirty="0">
              <a:ea typeface="ＭＳ Ｐゴシック" pitchFamily="34" charset="-128"/>
            </a:endParaRPr>
          </a:p>
          <a:p>
            <a:pPr lvl="3" eaLnBrk="1" hangingPunct="1">
              <a:lnSpc>
                <a:spcPct val="80000"/>
              </a:lnSpc>
              <a:buFont typeface="Arial" charset="0"/>
              <a:buChar char="•"/>
              <a:defRPr/>
            </a:pPr>
            <a:r>
              <a:rPr lang="mk-MK" altLang="sr-Latn-RS" sz="1500" i="1" dirty="0">
                <a:ea typeface="ＭＳ Ｐゴシック" pitchFamily="34" charset="-128"/>
              </a:rPr>
              <a:t>Директива</a:t>
            </a:r>
            <a:r>
              <a:rPr lang="en-GB" altLang="sr-Latn-RS" sz="1500" i="1" dirty="0">
                <a:ea typeface="ＭＳ Ｐゴシック" pitchFamily="34" charset="-128"/>
              </a:rPr>
              <a:t> 2011/92/</a:t>
            </a:r>
            <a:r>
              <a:rPr lang="mk-MK" altLang="sr-Latn-RS" sz="1500" i="1" dirty="0">
                <a:ea typeface="ＭＳ Ｐゴシック" pitchFamily="34" charset="-128"/>
              </a:rPr>
              <a:t>ЕУ</a:t>
            </a:r>
            <a:r>
              <a:rPr lang="en-GB" altLang="sr-Latn-RS" sz="1500" i="1" dirty="0">
                <a:ea typeface="ＭＳ Ｐゴシック" pitchFamily="34" charset="-128"/>
              </a:rPr>
              <a:t>, </a:t>
            </a:r>
            <a:r>
              <a:rPr lang="mk-MK" altLang="sr-Latn-RS" sz="1500" i="1" dirty="0">
                <a:ea typeface="ＭＳ Ｐゴシック" pitchFamily="34" charset="-128"/>
              </a:rPr>
              <a:t>од Европскиот парламент и Советот</a:t>
            </a:r>
            <a:endParaRPr lang="en-GB" altLang="sr-Latn-RS" sz="1500" i="1" dirty="0">
              <a:ea typeface="ＭＳ Ｐゴシック" pitchFamily="34" charset="-128"/>
            </a:endParaRPr>
          </a:p>
        </p:txBody>
      </p:sp>
    </p:spTree>
    <p:extLst>
      <p:ext uri="{BB962C8B-B14F-4D97-AF65-F5344CB8AC3E}">
        <p14:creationId xmlns:p14="http://schemas.microsoft.com/office/powerpoint/2010/main" val="2470619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5057192" cy="5324535"/>
          </a:xfrm>
          <a:prstGeom prst="rect">
            <a:avLst/>
          </a:prstGeom>
        </p:spPr>
        <p:txBody>
          <a:bodyPr wrap="square">
            <a:spAutoFit/>
          </a:bodyPr>
          <a:lstStyle/>
          <a:p>
            <a:pPr marL="342900" indent="-342900" algn="just">
              <a:buFont typeface="Wingdings" pitchFamily="2" charset="2"/>
              <a:buChar char="Ø"/>
            </a:pPr>
            <a:r>
              <a:rPr lang="en-US" sz="1700" dirty="0"/>
              <a:t>1 </a:t>
            </a:r>
            <a:r>
              <a:rPr lang="ru-RU" sz="1700" dirty="0"/>
              <a:t>Секоја страна ќе донесе такви законодавни и други мерки кои </a:t>
            </a:r>
            <a:r>
              <a:rPr lang="ru-RU" sz="1700"/>
              <a:t>се неопходни за да се утврдат како кривични дела, </a:t>
            </a:r>
            <a:r>
              <a:rPr lang="ru-RU" sz="1700" dirty="0"/>
              <a:t>според нејзиното домашно право, кога намерно е извршено, без право на тоа, следното дејство:</a:t>
            </a:r>
            <a:r>
              <a:rPr lang="en-US" sz="1700" dirty="0"/>
              <a:t> </a:t>
            </a:r>
          </a:p>
          <a:p>
            <a:pPr lvl="1" algn="just"/>
            <a:r>
              <a:rPr lang="ru-RU" sz="1700" dirty="0"/>
              <a:t>а производство на детска порнографија заради нејзина дистрибуција преку компјутерски систем;</a:t>
            </a:r>
          </a:p>
          <a:p>
            <a:pPr lvl="1" algn="just"/>
            <a:r>
              <a:rPr lang="ru-RU" sz="1700" dirty="0"/>
              <a:t>б нудење или ставање на располагање детска порнографија преку компјутерски систем;</a:t>
            </a:r>
          </a:p>
          <a:p>
            <a:pPr lvl="1" algn="just"/>
            <a:r>
              <a:rPr lang="ru-RU" sz="1700" dirty="0"/>
              <a:t>в дистрибуција или пренесување на детска порнографија преку компјутерски систем;</a:t>
            </a:r>
          </a:p>
          <a:p>
            <a:pPr lvl="1" algn="just"/>
            <a:r>
              <a:rPr lang="ru-RU" sz="1700" dirty="0"/>
              <a:t>г набавка на детска порнографија преку компјутерски систем за себе или за друго лице;</a:t>
            </a:r>
          </a:p>
          <a:p>
            <a:pPr lvl="1" algn="just"/>
            <a:r>
              <a:rPr lang="ru-RU" sz="1700" dirty="0"/>
              <a:t>д поседување детска порнографија на компјутерски систем или медиум за складирање на компјутерски податоци.</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5057192" y="1038955"/>
            <a:ext cx="3939772" cy="5078313"/>
          </a:xfrm>
          <a:prstGeom prst="rect">
            <a:avLst/>
          </a:prstGeom>
        </p:spPr>
        <p:txBody>
          <a:bodyPr wrap="square">
            <a:spAutoFit/>
          </a:bodyPr>
          <a:lstStyle/>
          <a:p>
            <a:pPr marL="342900" indent="-342900" algn="just">
              <a:buFont typeface="Wingdings" pitchFamily="2" charset="2"/>
              <a:buChar char="ü"/>
            </a:pPr>
            <a:r>
              <a:rPr lang="mk-MK" dirty="0"/>
              <a:t>Може да има правна одбрана, изговори или слични релевантни начела кои го ослободуваат лицето од кривична одговорност</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Овие одбрани може да се засноваат на слободата на изразување, слободата на размислување и правото на приватност</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Страните исто така можат да дозволат одбрана во врска со порнографски материјали кои имаат уметничка, медицинска, научна или слична вредност (примена)</a:t>
            </a:r>
            <a:endParaRPr lang="en-US" dirty="0"/>
          </a:p>
        </p:txBody>
      </p:sp>
    </p:spTree>
    <p:extLst>
      <p:ext uri="{BB962C8B-B14F-4D97-AF65-F5344CB8AC3E}">
        <p14:creationId xmlns:p14="http://schemas.microsoft.com/office/powerpoint/2010/main" val="1803905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5018117" cy="5324535"/>
          </a:xfrm>
          <a:prstGeom prst="rect">
            <a:avLst/>
          </a:prstGeom>
        </p:spPr>
        <p:txBody>
          <a:bodyPr wrap="square">
            <a:spAutoFit/>
          </a:bodyPr>
          <a:lstStyle/>
          <a:p>
            <a:pPr marL="342900" indent="-342900" algn="just">
              <a:buFont typeface="Wingdings" pitchFamily="2" charset="2"/>
              <a:buChar char="Ø"/>
            </a:pPr>
            <a:r>
              <a:rPr lang="en-US" sz="1700" dirty="0"/>
              <a:t>1 </a:t>
            </a:r>
            <a:r>
              <a:rPr lang="ru-RU" sz="1700" dirty="0"/>
              <a:t>Секоја страна ќе донесе такви законодавни и други мерки кои </a:t>
            </a:r>
            <a:r>
              <a:rPr lang="ru-RU" sz="1700"/>
              <a:t>се неопходни за да се утврдат како кривични дела, </a:t>
            </a:r>
            <a:r>
              <a:rPr lang="ru-RU" sz="1700" dirty="0"/>
              <a:t>според нејзиното домашно право, кога намерно е извршено, без право на тоа, следното дејство:</a:t>
            </a:r>
            <a:r>
              <a:rPr lang="en-US" sz="1700" dirty="0"/>
              <a:t> </a:t>
            </a:r>
          </a:p>
          <a:p>
            <a:pPr lvl="1" algn="just"/>
            <a:r>
              <a:rPr lang="ru-RU" sz="1700" dirty="0"/>
              <a:t>а </a:t>
            </a:r>
            <a:r>
              <a:rPr lang="ru-RU" sz="1700" b="1" dirty="0">
                <a:solidFill>
                  <a:srgbClr val="FF0000"/>
                </a:solidFill>
              </a:rPr>
              <a:t>прозводство</a:t>
            </a:r>
            <a:r>
              <a:rPr lang="ru-RU" sz="1700" dirty="0"/>
              <a:t> на детска порнографија заради нејзина дистрибуција преку компјутерски систем;</a:t>
            </a:r>
          </a:p>
          <a:p>
            <a:pPr lvl="1" algn="just"/>
            <a:r>
              <a:rPr lang="ru-RU" sz="1700" dirty="0"/>
              <a:t>б </a:t>
            </a:r>
            <a:r>
              <a:rPr lang="ru-RU" sz="1700" b="1" dirty="0">
                <a:solidFill>
                  <a:srgbClr val="FF0000"/>
                </a:solidFill>
              </a:rPr>
              <a:t>нудење</a:t>
            </a:r>
            <a:r>
              <a:rPr lang="ru-RU" sz="1700" dirty="0"/>
              <a:t> или </a:t>
            </a:r>
            <a:r>
              <a:rPr lang="ru-RU" sz="1700" b="1" dirty="0">
                <a:solidFill>
                  <a:srgbClr val="FF0000"/>
                </a:solidFill>
              </a:rPr>
              <a:t>ставање на располагање</a:t>
            </a:r>
            <a:r>
              <a:rPr lang="ru-RU" sz="1700" dirty="0"/>
              <a:t> детска порнографија преку компјутерски систем;</a:t>
            </a:r>
          </a:p>
          <a:p>
            <a:pPr lvl="1" algn="just"/>
            <a:r>
              <a:rPr lang="ru-RU" sz="1700" dirty="0"/>
              <a:t>в дистрибуција или пренесување на детска порнографија преку компјутерски систем;</a:t>
            </a:r>
          </a:p>
          <a:p>
            <a:pPr lvl="1" algn="just"/>
            <a:r>
              <a:rPr lang="ru-RU" sz="1700" dirty="0"/>
              <a:t>г набавка на детска порнографија преку компјутерски систем за себе или за друго лице;</a:t>
            </a:r>
          </a:p>
          <a:p>
            <a:pPr lvl="1" algn="just"/>
            <a:r>
              <a:rPr lang="ru-RU" sz="1700" dirty="0"/>
              <a:t>д поседување детска порнографија на компјутерски систем или медиум за складирање на компјутерски податоци.</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5018117" y="1038674"/>
            <a:ext cx="4004339" cy="5509200"/>
          </a:xfrm>
          <a:prstGeom prst="rect">
            <a:avLst/>
          </a:prstGeom>
        </p:spPr>
        <p:txBody>
          <a:bodyPr wrap="square">
            <a:spAutoFit/>
          </a:bodyPr>
          <a:lstStyle/>
          <a:p>
            <a:pPr marL="342900" indent="-342900" algn="just">
              <a:buFont typeface="Wingdings" pitchFamily="2" charset="2"/>
              <a:buChar char="ü"/>
            </a:pPr>
            <a:r>
              <a:rPr lang="mk-MK" sz="1600" dirty="0"/>
              <a:t>Криминални последици за секој учесник во синџирот, од производство до поседување на детска порнографија</a:t>
            </a:r>
            <a:endParaRPr lang="en-US" sz="1600" dirty="0"/>
          </a:p>
          <a:p>
            <a:pPr marL="342900" indent="-342900" algn="just">
              <a:buFont typeface="Wingdings" pitchFamily="2" charset="2"/>
              <a:buChar char="ü"/>
            </a:pPr>
            <a:endParaRPr lang="en-US" sz="1600" dirty="0"/>
          </a:p>
          <a:p>
            <a:pPr marL="342900" indent="-342900" algn="just">
              <a:buFont typeface="Wingdings" pitchFamily="2" charset="2"/>
              <a:buChar char="ü"/>
            </a:pPr>
            <a:r>
              <a:rPr lang="mk-MK" sz="1600" dirty="0"/>
              <a:t>Се криминализира</a:t>
            </a:r>
            <a:r>
              <a:rPr lang="en-US" sz="1600" dirty="0"/>
              <a:t>: </a:t>
            </a:r>
          </a:p>
          <a:p>
            <a:pPr marL="800100" lvl="1" indent="-342900" algn="just">
              <a:buFont typeface="Wingdings" pitchFamily="2" charset="2"/>
              <a:buChar char="ü"/>
            </a:pPr>
            <a:r>
              <a:rPr lang="mk-MK" sz="1600" dirty="0"/>
              <a:t>Изработка на детска порнографија (заради дистрибуција преку компјутерски систем)</a:t>
            </a:r>
          </a:p>
          <a:p>
            <a:pPr marL="800100" lvl="1" indent="-342900" algn="just">
              <a:buFont typeface="Wingdings" pitchFamily="2" charset="2"/>
              <a:buChar char="ü"/>
            </a:pPr>
            <a:r>
              <a:rPr lang="mk-MK" sz="1600" dirty="0"/>
              <a:t>Нудење на детска порнографија (нудење на </a:t>
            </a:r>
            <a:r>
              <a:rPr lang="mk-MK" sz="1600" dirty="0" err="1"/>
              <a:t>на</a:t>
            </a:r>
            <a:r>
              <a:rPr lang="mk-MK" sz="1600" dirty="0"/>
              <a:t> други да се стекнат со детска порнографија)</a:t>
            </a:r>
          </a:p>
          <a:p>
            <a:pPr marL="800100" lvl="1" indent="-342900" algn="just">
              <a:buFont typeface="Wingdings" pitchFamily="2" charset="2"/>
              <a:buChar char="ü"/>
            </a:pPr>
            <a:r>
              <a:rPr lang="mk-MK" sz="1600" dirty="0"/>
              <a:t>Ставање на располагање детска порнографија (поседување детска порнографија онлајн за употреба од страна нана други, вклучувајќи и правење веб-страници за детска порнографија)</a:t>
            </a:r>
            <a:endParaRPr lang="en-US" sz="1600" dirty="0"/>
          </a:p>
        </p:txBody>
      </p:sp>
    </p:spTree>
    <p:extLst>
      <p:ext uri="{BB962C8B-B14F-4D97-AF65-F5344CB8AC3E}">
        <p14:creationId xmlns:p14="http://schemas.microsoft.com/office/powerpoint/2010/main" val="2690462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49288" y="1020706"/>
            <a:ext cx="4907902" cy="5586145"/>
          </a:xfrm>
          <a:prstGeom prst="rect">
            <a:avLst/>
          </a:prstGeom>
        </p:spPr>
        <p:txBody>
          <a:bodyPr wrap="square">
            <a:spAutoFit/>
          </a:bodyPr>
          <a:lstStyle/>
          <a:p>
            <a:pPr marL="342900" indent="-342900" algn="just">
              <a:buFont typeface="Wingdings" pitchFamily="2" charset="2"/>
              <a:buChar char="Ø"/>
            </a:pPr>
            <a:r>
              <a:rPr lang="en-US" sz="1700" dirty="0"/>
              <a:t>1 </a:t>
            </a:r>
            <a:r>
              <a:rPr lang="ru-RU" sz="1700" dirty="0"/>
              <a:t>Секоја страна ќе донесе такви законодавни и други мерки кои </a:t>
            </a:r>
            <a:r>
              <a:rPr lang="ru-RU" sz="1700"/>
              <a:t>се неопходни за да се утврдат како кривични дела, </a:t>
            </a:r>
            <a:r>
              <a:rPr lang="ru-RU" sz="1700" dirty="0"/>
              <a:t>според нејзиното домашно право, кога намерно е извршено, без право на тоа, следното дејство:</a:t>
            </a:r>
            <a:r>
              <a:rPr lang="en-US" sz="1700" dirty="0"/>
              <a:t> </a:t>
            </a:r>
          </a:p>
          <a:p>
            <a:pPr lvl="1" algn="just"/>
            <a:r>
              <a:rPr lang="ru-RU" sz="1700" dirty="0"/>
              <a:t>а производство на детска порнографија заради нејзина дистрибуција преку компјутерски систем;</a:t>
            </a:r>
          </a:p>
          <a:p>
            <a:pPr lvl="1" algn="just"/>
            <a:r>
              <a:rPr lang="ru-RU" sz="1700" dirty="0"/>
              <a:t>б нудење или ставање на располагање детска порнографија преку компјутерски систем;</a:t>
            </a:r>
          </a:p>
          <a:p>
            <a:pPr lvl="1" algn="just"/>
            <a:r>
              <a:rPr lang="ru-RU" sz="1700" dirty="0"/>
              <a:t>в </a:t>
            </a:r>
            <a:r>
              <a:rPr lang="ru-RU" sz="1700" b="1" dirty="0">
                <a:solidFill>
                  <a:srgbClr val="FF0000"/>
                </a:solidFill>
              </a:rPr>
              <a:t>дистрибуција</a:t>
            </a:r>
            <a:r>
              <a:rPr lang="ru-RU" sz="1700" dirty="0"/>
              <a:t> или </a:t>
            </a:r>
            <a:r>
              <a:rPr lang="ru-RU" sz="1700" b="1" dirty="0">
                <a:solidFill>
                  <a:srgbClr val="FF0000"/>
                </a:solidFill>
              </a:rPr>
              <a:t>пренесување</a:t>
            </a:r>
            <a:r>
              <a:rPr lang="ru-RU" sz="1700" dirty="0"/>
              <a:t> на детска порнографија преку компјутерски систем;</a:t>
            </a:r>
          </a:p>
          <a:p>
            <a:pPr lvl="1" algn="just"/>
            <a:r>
              <a:rPr lang="ru-RU" sz="1700" dirty="0"/>
              <a:t>г </a:t>
            </a:r>
            <a:r>
              <a:rPr lang="ru-RU" sz="1700" b="1" dirty="0">
                <a:solidFill>
                  <a:srgbClr val="FF0000"/>
                </a:solidFill>
              </a:rPr>
              <a:t>набавка</a:t>
            </a:r>
            <a:r>
              <a:rPr lang="ru-RU" sz="1700" dirty="0"/>
              <a:t> на детска порнографија преку компјутерски систем за себе или за друго лице;</a:t>
            </a:r>
          </a:p>
          <a:p>
            <a:pPr lvl="1" algn="just"/>
            <a:r>
              <a:rPr lang="ru-RU" sz="1700" dirty="0"/>
              <a:t>д </a:t>
            </a:r>
            <a:r>
              <a:rPr lang="ru-RU" sz="1700" b="1" dirty="0">
                <a:solidFill>
                  <a:srgbClr val="FF0000"/>
                </a:solidFill>
              </a:rPr>
              <a:t>поседување</a:t>
            </a:r>
            <a:r>
              <a:rPr lang="ru-RU" sz="1700" dirty="0"/>
              <a:t> детска порнографија на компјутерски систем или медиум за складирање на компјутерски податоци.</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77618" y="1039367"/>
            <a:ext cx="4376057" cy="5410712"/>
          </a:xfrm>
          <a:prstGeom prst="rect">
            <a:avLst/>
          </a:prstGeom>
        </p:spPr>
        <p:txBody>
          <a:bodyPr wrap="square">
            <a:spAutoFit/>
          </a:bodyPr>
          <a:lstStyle/>
          <a:p>
            <a:pPr marL="342900" indent="-342900" algn="just">
              <a:buFont typeface="Wingdings" pitchFamily="2" charset="2"/>
              <a:buChar char="ü"/>
            </a:pPr>
            <a:r>
              <a:rPr lang="mk-MK" sz="1920" dirty="0"/>
              <a:t>Се криминализира</a:t>
            </a:r>
            <a:r>
              <a:rPr lang="en-US" sz="1920" dirty="0"/>
              <a:t>: </a:t>
            </a:r>
          </a:p>
          <a:p>
            <a:pPr marL="800100" lvl="1" indent="-342900" algn="just">
              <a:buFont typeface="Wingdings" pitchFamily="2" charset="2"/>
              <a:buChar char="ü"/>
            </a:pPr>
            <a:r>
              <a:rPr lang="mk-MK" sz="1920" dirty="0"/>
              <a:t>Дистрибуција на детска порнографија (активно ширење детска порнографија)</a:t>
            </a:r>
            <a:endParaRPr lang="en-US" sz="1920" dirty="0"/>
          </a:p>
          <a:p>
            <a:pPr marL="800100" lvl="1" indent="-342900" algn="just">
              <a:buFont typeface="Wingdings" pitchFamily="2" charset="2"/>
              <a:buChar char="ü"/>
            </a:pPr>
            <a:r>
              <a:rPr lang="mk-MK" sz="1920" dirty="0"/>
              <a:t>Пренесување на детска порнографија (испраќање детска порнографија преку компјутерски систем)</a:t>
            </a:r>
            <a:endParaRPr lang="en-US" sz="1920" dirty="0"/>
          </a:p>
          <a:p>
            <a:pPr marL="800100" lvl="1" indent="-342900" algn="just">
              <a:buFont typeface="Wingdings" pitchFamily="2" charset="2"/>
              <a:buChar char="ü"/>
            </a:pPr>
            <a:r>
              <a:rPr lang="mk-MK" sz="1920" dirty="0"/>
              <a:t>Набавка на детска порнографија за себе или за друг (активно добивање детска порнографија, вклучително и со преземање)</a:t>
            </a:r>
            <a:endParaRPr lang="en-US" sz="1920" dirty="0"/>
          </a:p>
          <a:p>
            <a:pPr marL="800100" lvl="1" indent="-342900" algn="just">
              <a:buFont typeface="Wingdings" pitchFamily="2" charset="2"/>
              <a:buChar char="ü"/>
            </a:pPr>
            <a:r>
              <a:rPr lang="mk-MK" sz="1920" dirty="0"/>
              <a:t>Поседување на детска порнографија (поседување на компјутерски систем или носител на податоци)</a:t>
            </a:r>
            <a:endParaRPr lang="en-US" sz="1920" dirty="0"/>
          </a:p>
        </p:txBody>
      </p:sp>
    </p:spTree>
    <p:extLst>
      <p:ext uri="{BB962C8B-B14F-4D97-AF65-F5344CB8AC3E}">
        <p14:creationId xmlns:p14="http://schemas.microsoft.com/office/powerpoint/2010/main" val="147780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Дефинирање на </a:t>
            </a:r>
            <a:r>
              <a:rPr lang="mk-MK" sz="3200" b="1" dirty="0" err="1">
                <a:ea typeface="ＭＳ Ｐゴシック" pitchFamily="34" charset="-128"/>
              </a:rPr>
              <a:t>сајбер</a:t>
            </a:r>
            <a:r>
              <a:rPr lang="mk-MK" sz="3200" b="1" dirty="0">
                <a:ea typeface="ＭＳ Ｐゴシック" pitchFamily="34" charset="-128"/>
              </a:rPr>
              <a:t>-криминал</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166842"/>
            <a:ext cx="4706809" cy="5632311"/>
          </a:xfrm>
          <a:prstGeom prst="rect">
            <a:avLst/>
          </a:prstGeom>
        </p:spPr>
        <p:txBody>
          <a:bodyPr wrap="square">
            <a:spAutoFit/>
          </a:bodyPr>
          <a:lstStyle/>
          <a:p>
            <a:pPr marL="342900"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Што Е </a:t>
            </a:r>
            <a:r>
              <a:rPr lang="mk-MK" sz="2000" dirty="0" err="1">
                <a:ea typeface="Verdana" panose="020B0604030504040204" pitchFamily="34" charset="0"/>
                <a:cs typeface="Arial" panose="020B0604020202020204" pitchFamily="34" charset="0"/>
              </a:rPr>
              <a:t>сајбер</a:t>
            </a:r>
            <a:r>
              <a:rPr lang="mk-MK" sz="2000" dirty="0">
                <a:ea typeface="Verdana" panose="020B0604030504040204" pitchFamily="34" charset="0"/>
                <a:cs typeface="Arial" panose="020B0604020202020204" pitchFamily="34" charset="0"/>
              </a:rPr>
              <a:t>-криминал</a:t>
            </a:r>
            <a:r>
              <a:rPr lang="en-GB" sz="20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000" dirty="0">
                <a:ea typeface="Verdana" panose="020B0604030504040204" pitchFamily="34" charset="0"/>
                <a:cs typeface="Arial" panose="020B0604020202020204" pitchFamily="34" charset="0"/>
              </a:rPr>
              <a:t>Кривични дела против доверливоста, интегритетот и достапноста на компјутерските податоци и системи</a:t>
            </a: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000" dirty="0">
                <a:ea typeface="Verdana" panose="020B0604030504040204" pitchFamily="34" charset="0"/>
                <a:cs typeface="Arial" panose="020B0604020202020204" pitchFamily="34" charset="0"/>
              </a:rPr>
              <a:t>Кривични дела поврзани со компјутер</a:t>
            </a: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000" dirty="0">
                <a:ea typeface="Verdana" panose="020B0604030504040204" pitchFamily="34" charset="0"/>
                <a:cs typeface="Arial" panose="020B0604020202020204" pitchFamily="34" charset="0"/>
              </a:rPr>
              <a:t>Кривични дела поврзани со содржина (детска порнографија)</a:t>
            </a: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mk-MK" sz="2000" dirty="0">
                <a:ea typeface="Verdana" panose="020B0604030504040204" pitchFamily="34" charset="0"/>
                <a:cs typeface="Arial" panose="020B0604020202020204" pitchFamily="34" charset="0"/>
              </a:rPr>
              <a:t>Кривични дела поврзани со авторско право и сродни права (повреда на авторско право)</a:t>
            </a:r>
            <a:endParaRPr lang="en-US" sz="2000" dirty="0">
              <a:ea typeface="Verdana" panose="020B0604030504040204" pitchFamily="34" charset="0"/>
              <a:cs typeface="Arial" panose="020B0604020202020204" pitchFamily="34" charset="0"/>
            </a:endParaRPr>
          </a:p>
          <a:p>
            <a:pPr algn="just"/>
            <a:endParaRPr lang="en-GB" sz="20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A49C5DC-84B0-432A-BEC6-1D19CE5D202F}"/>
              </a:ext>
            </a:extLst>
          </p:cNvPr>
          <p:cNvSpPr/>
          <p:nvPr/>
        </p:nvSpPr>
        <p:spPr>
          <a:xfrm>
            <a:off x="4955458" y="1166842"/>
            <a:ext cx="4084456" cy="4708981"/>
          </a:xfrm>
          <a:prstGeom prst="rect">
            <a:avLst/>
          </a:prstGeom>
        </p:spPr>
        <p:txBody>
          <a:bodyPr wrap="square">
            <a:spAutoFit/>
          </a:bodyPr>
          <a:lstStyle/>
          <a:p>
            <a:pPr marL="342900"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Зошто детска порнографија</a:t>
            </a:r>
            <a:r>
              <a:rPr lang="en-GB" sz="20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Глобален консензус за грозоморноста на кривичните дела</a:t>
            </a:r>
          </a:p>
          <a:p>
            <a:pPr marL="800100" lvl="1" indent="-342900" algn="just">
              <a:buFont typeface="Wingdings" panose="05000000000000000000" pitchFamily="2" charset="2"/>
              <a:buChar char="Ø"/>
            </a:pPr>
            <a:endParaRPr lang="en-GB"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Зошто повреда на авторско право</a:t>
            </a:r>
            <a:r>
              <a:rPr lang="en-GB" sz="20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Еден од најчесто сторените кривични дела на интернет</a:t>
            </a:r>
            <a:endParaRPr lang="en-GB"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mk-MK" sz="2000" dirty="0">
                <a:ea typeface="Verdana" panose="020B0604030504040204" pitchFamily="34" charset="0"/>
                <a:cs typeface="Arial" panose="020B0604020202020204" pitchFamily="34" charset="0"/>
              </a:rPr>
              <a:t>Неопходно е да се криминализира поради леснотијата на повреда и обемот на репродукција и дисеминација </a:t>
            </a:r>
            <a:endParaRPr lang="en-GB" sz="20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39886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767944" cy="5586145"/>
          </a:xfrm>
          <a:prstGeom prst="rect">
            <a:avLst/>
          </a:prstGeom>
        </p:spPr>
        <p:txBody>
          <a:bodyPr wrap="square">
            <a:spAutoFit/>
          </a:bodyPr>
          <a:lstStyle/>
          <a:p>
            <a:pPr marL="342900" indent="-342900" algn="just">
              <a:buFont typeface="Wingdings" pitchFamily="2" charset="2"/>
              <a:buChar char="Ø"/>
            </a:pPr>
            <a:r>
              <a:rPr lang="en-US" sz="1700" dirty="0"/>
              <a:t>2 </a:t>
            </a:r>
            <a:r>
              <a:rPr lang="ru-RU" sz="1700" dirty="0"/>
              <a:t>За целите од став 1 погоре, поимот „детска порнографија“ вклучува </a:t>
            </a:r>
            <a:r>
              <a:rPr lang="ru-RU" sz="1700" b="1" dirty="0">
                <a:solidFill>
                  <a:srgbClr val="FF0000"/>
                </a:solidFill>
              </a:rPr>
              <a:t>порнографски материјал </a:t>
            </a:r>
            <a:r>
              <a:rPr lang="ru-RU" sz="1700" dirty="0"/>
              <a:t>што </a:t>
            </a:r>
            <a:r>
              <a:rPr lang="ru-RU" sz="1700" b="1" dirty="0">
                <a:solidFill>
                  <a:srgbClr val="FF0000"/>
                </a:solidFill>
              </a:rPr>
              <a:t>визуелно прикажува</a:t>
            </a:r>
            <a:r>
              <a:rPr lang="ru-RU" sz="1700" dirty="0"/>
              <a:t>:</a:t>
            </a:r>
            <a:r>
              <a:rPr lang="en-US" sz="1700" dirty="0"/>
              <a:t> </a:t>
            </a:r>
          </a:p>
          <a:p>
            <a:pPr lvl="1" algn="just"/>
            <a:r>
              <a:rPr lang="ru-RU" sz="1700" dirty="0"/>
              <a:t>а очигледни полови дејствија со малолетник;</a:t>
            </a:r>
          </a:p>
          <a:p>
            <a:pPr lvl="1" algn="just"/>
            <a:r>
              <a:rPr lang="ru-RU" sz="1700" dirty="0"/>
              <a:t>б лице кое изгледа како малолетник во очигледна сексуална положба;</a:t>
            </a:r>
          </a:p>
          <a:p>
            <a:pPr lvl="1" algn="just"/>
            <a:r>
              <a:rPr lang="ru-RU" sz="1700" dirty="0"/>
              <a:t>в реални слики кои прикажуваат очигледни полови дејствија со малолетник.</a:t>
            </a:r>
            <a:r>
              <a:rPr lang="en-US" sz="1700" dirty="0"/>
              <a:t> </a:t>
            </a:r>
          </a:p>
          <a:p>
            <a:pPr marL="285750" indent="-285750" algn="just">
              <a:buFont typeface="Wingdings" panose="05000000000000000000" pitchFamily="2" charset="2"/>
              <a:buChar char="Ø"/>
            </a:pPr>
            <a:r>
              <a:rPr lang="en-US" sz="1700" dirty="0"/>
              <a:t>3 </a:t>
            </a:r>
            <a:r>
              <a:rPr lang="ru-RU" sz="1700" dirty="0"/>
              <a:t>За целите од став 2 погоре, поимот „малолетник“ ги вклучува сите лица под 18 годишна возраст. Меѓутоа, една страна може да бара пониско ограничување на возраста, која не може да биде пониска од 16 години.</a:t>
            </a:r>
            <a:r>
              <a:rPr lang="en-US" sz="1700" dirty="0"/>
              <a:t> </a:t>
            </a:r>
          </a:p>
          <a:p>
            <a:pPr marL="285750" indent="-285750" algn="just">
              <a:buFont typeface="Wingdings" panose="05000000000000000000" pitchFamily="2" charset="2"/>
              <a:buChar char="Ø"/>
            </a:pPr>
            <a:r>
              <a:rPr lang="en-US" sz="1700" dirty="0"/>
              <a:t>4 </a:t>
            </a:r>
            <a:r>
              <a:rPr lang="ru-RU" sz="1700" dirty="0"/>
              <a:t>Секоја страна може да го задржи правото да не ги применува, целосно или делумно, став 1, под-ставови г и д и 2, под-ставови б и в.</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767944" y="1089204"/>
            <a:ext cx="4254511" cy="5355312"/>
          </a:xfrm>
          <a:prstGeom prst="rect">
            <a:avLst/>
          </a:prstGeom>
        </p:spPr>
        <p:txBody>
          <a:bodyPr wrap="square">
            <a:spAutoFit/>
          </a:bodyPr>
          <a:lstStyle/>
          <a:p>
            <a:pPr marL="342900" indent="-342900" algn="just">
              <a:buFont typeface="Wingdings" pitchFamily="2" charset="2"/>
              <a:buChar char="ü"/>
            </a:pPr>
            <a:r>
              <a:rPr lang="mk-MK" dirty="0"/>
              <a:t>Управувано според националните стандарди кои се однесуваат на класификацијата на материјалите како</a:t>
            </a:r>
            <a:r>
              <a:rPr lang="en-US" dirty="0"/>
              <a:t>: </a:t>
            </a:r>
          </a:p>
          <a:p>
            <a:pPr marL="800100" lvl="1" indent="-342900" algn="just">
              <a:buFont typeface="Wingdings" pitchFamily="2" charset="2"/>
              <a:buChar char="ü"/>
            </a:pPr>
            <a:r>
              <a:rPr lang="mk-MK" dirty="0"/>
              <a:t>Непристојни</a:t>
            </a:r>
            <a:endParaRPr lang="en-US" dirty="0"/>
          </a:p>
          <a:p>
            <a:pPr marL="800100" lvl="1" indent="-342900" algn="just">
              <a:buFont typeface="Wingdings" pitchFamily="2" charset="2"/>
              <a:buChar char="ü"/>
            </a:pPr>
            <a:r>
              <a:rPr lang="mk-MK" dirty="0"/>
              <a:t>Недоследни со јавниот морал</a:t>
            </a:r>
            <a:endParaRPr lang="en-US" dirty="0"/>
          </a:p>
          <a:p>
            <a:pPr marL="800100" lvl="1" indent="-342900" algn="just">
              <a:buFont typeface="Wingdings" pitchFamily="2" charset="2"/>
              <a:buChar char="ü"/>
            </a:pPr>
            <a:r>
              <a:rPr lang="mk-MK" dirty="0"/>
              <a:t>Корумпирано на сличен начин</a:t>
            </a:r>
            <a:endParaRPr lang="en-US" dirty="0"/>
          </a:p>
          <a:p>
            <a:pPr marL="800100" lvl="1" indent="-342900" algn="just">
              <a:buFont typeface="Wingdings" pitchFamily="2" charset="2"/>
              <a:buChar char="ü"/>
            </a:pPr>
            <a:endParaRPr lang="en-US" dirty="0"/>
          </a:p>
          <a:p>
            <a:pPr marL="342900" indent="-342900" algn="just">
              <a:buFont typeface="Wingdings" pitchFamily="2" charset="2"/>
              <a:buChar char="ü"/>
            </a:pPr>
            <a:r>
              <a:rPr lang="mk-MK" dirty="0"/>
              <a:t>Материјали што имаат уметнички, медицински, научни или слични заслуги не можат да се класифицираат како порнографски</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mk-MK" dirty="0"/>
              <a:t>Визуелното прикажување вклучува податоци складирани на компјутерски систем или медиум за складирање што е способен да се претвори во визуелна слика</a:t>
            </a:r>
            <a:endParaRPr lang="en-US" dirty="0"/>
          </a:p>
        </p:txBody>
      </p:sp>
    </p:spTree>
    <p:extLst>
      <p:ext uri="{BB962C8B-B14F-4D97-AF65-F5344CB8AC3E}">
        <p14:creationId xmlns:p14="http://schemas.microsoft.com/office/powerpoint/2010/main" val="369296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572000" cy="5586145"/>
          </a:xfrm>
          <a:prstGeom prst="rect">
            <a:avLst/>
          </a:prstGeom>
        </p:spPr>
        <p:txBody>
          <a:bodyPr wrap="square">
            <a:spAutoFit/>
          </a:bodyPr>
          <a:lstStyle/>
          <a:p>
            <a:pPr marL="342900" indent="-342900" algn="just">
              <a:buFont typeface="Wingdings" pitchFamily="2" charset="2"/>
              <a:buChar char="Ø"/>
            </a:pPr>
            <a:r>
              <a:rPr lang="en-US" sz="1700" dirty="0"/>
              <a:t>2 </a:t>
            </a:r>
            <a:r>
              <a:rPr lang="ru-RU" sz="1700" dirty="0"/>
              <a:t>За целите од став 1 погоре, поимот „детска порнографија“ вклучува порнографски материјал што визуелно прикажува:</a:t>
            </a:r>
            <a:r>
              <a:rPr lang="en-US" sz="1700" dirty="0"/>
              <a:t> </a:t>
            </a:r>
          </a:p>
          <a:p>
            <a:pPr lvl="1" algn="just"/>
            <a:r>
              <a:rPr lang="ru-RU" sz="1700" dirty="0"/>
              <a:t>а </a:t>
            </a:r>
            <a:r>
              <a:rPr lang="ru-RU" sz="1700" b="1" dirty="0">
                <a:solidFill>
                  <a:srgbClr val="FF0000"/>
                </a:solidFill>
              </a:rPr>
              <a:t>очигледни полови дејствија </a:t>
            </a:r>
            <a:r>
              <a:rPr lang="ru-RU" sz="1700" dirty="0"/>
              <a:t>со малолетник;</a:t>
            </a:r>
          </a:p>
          <a:p>
            <a:pPr lvl="1" algn="just"/>
            <a:r>
              <a:rPr lang="ru-RU" sz="1700" dirty="0"/>
              <a:t>б лице кое изгледа како малолетник во очигледна сексуална положба;</a:t>
            </a:r>
          </a:p>
          <a:p>
            <a:pPr lvl="1" algn="just"/>
            <a:r>
              <a:rPr lang="ru-RU" sz="1700" dirty="0"/>
              <a:t>в реални слики кои прикажуваат очигледни полови дејствија со малолетник.</a:t>
            </a:r>
            <a:r>
              <a:rPr lang="en-US" sz="1700" dirty="0"/>
              <a:t> </a:t>
            </a:r>
          </a:p>
          <a:p>
            <a:pPr marL="285750" indent="-285750" algn="just">
              <a:buFont typeface="Wingdings" panose="05000000000000000000" pitchFamily="2" charset="2"/>
              <a:buChar char="Ø"/>
            </a:pPr>
            <a:r>
              <a:rPr lang="en-US" sz="1700" dirty="0"/>
              <a:t>3 </a:t>
            </a:r>
            <a:r>
              <a:rPr lang="ru-RU" sz="1700" dirty="0"/>
              <a:t>За целите од став 2 погоре, поимот „малолетник“ ги вклучува сите лица под 18 годишна возраст. Меѓутоа, една страна може да бара пониско ограничување на возраста, која не може да биде пониска од 16 години.</a:t>
            </a:r>
            <a:r>
              <a:rPr lang="en-US" sz="1700" dirty="0"/>
              <a:t> </a:t>
            </a:r>
          </a:p>
          <a:p>
            <a:pPr marL="285750" indent="-285750" algn="just">
              <a:buFont typeface="Wingdings" panose="05000000000000000000" pitchFamily="2" charset="2"/>
              <a:buChar char="Ø"/>
            </a:pPr>
            <a:r>
              <a:rPr lang="en-US" sz="1700" dirty="0"/>
              <a:t>4 </a:t>
            </a:r>
            <a:r>
              <a:rPr lang="ru-RU" sz="1700" dirty="0"/>
              <a:t>Секоја страна може да го задржи правото да не ги применува, целосно или делумно, став 1, под-ставови г и д и 2, под-ставови б и в.</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039457"/>
            <a:ext cx="4483478" cy="5170646"/>
          </a:xfrm>
          <a:prstGeom prst="rect">
            <a:avLst/>
          </a:prstGeom>
        </p:spPr>
        <p:txBody>
          <a:bodyPr wrap="square">
            <a:spAutoFit/>
          </a:bodyPr>
          <a:lstStyle/>
          <a:p>
            <a:pPr marL="342900" indent="-342900" algn="just">
              <a:buFont typeface="Wingdings" pitchFamily="2" charset="2"/>
              <a:buChar char="ü"/>
            </a:pPr>
            <a:r>
              <a:rPr lang="mk-MK" sz="1600" dirty="0"/>
              <a:t>Опфаќа најмалку</a:t>
            </a:r>
            <a:r>
              <a:rPr lang="en-US" sz="1600" dirty="0"/>
              <a:t>: </a:t>
            </a:r>
          </a:p>
          <a:p>
            <a:pPr marL="800100" lvl="1" indent="-342900" algn="just">
              <a:buFont typeface="Wingdings" pitchFamily="2" charset="2"/>
              <a:buChar char="ü"/>
            </a:pPr>
            <a:r>
              <a:rPr lang="mk-MK" sz="1600" dirty="0"/>
              <a:t>Полови дејствија, вклучувајќи генитално-генитални, орално-генитални, анално-генитални помеѓу малолетници, или помеѓу возрасен и малолетно лице, од ист или спротивен пол</a:t>
            </a:r>
            <a:endParaRPr lang="en-US" sz="1600" dirty="0"/>
          </a:p>
          <a:p>
            <a:pPr marL="800100" lvl="1" indent="-342900" algn="just">
              <a:buFont typeface="Wingdings" pitchFamily="2" charset="2"/>
              <a:buChar char="ü"/>
            </a:pPr>
            <a:r>
              <a:rPr lang="mk-MK" sz="1600" dirty="0"/>
              <a:t>Бестијалност</a:t>
            </a:r>
            <a:endParaRPr lang="en-US" sz="1600" dirty="0"/>
          </a:p>
          <a:p>
            <a:pPr marL="800100" lvl="1" indent="-342900" algn="just">
              <a:buFont typeface="Wingdings" pitchFamily="2" charset="2"/>
              <a:buChar char="ü"/>
            </a:pPr>
            <a:r>
              <a:rPr lang="mk-MK" sz="1600" dirty="0"/>
              <a:t>Мастурбација</a:t>
            </a:r>
            <a:endParaRPr lang="en-US" sz="1600" dirty="0"/>
          </a:p>
          <a:p>
            <a:pPr marL="800100" lvl="1" indent="-342900" algn="just">
              <a:buFont typeface="Wingdings" pitchFamily="2" charset="2"/>
              <a:buChar char="ü"/>
            </a:pPr>
            <a:r>
              <a:rPr lang="mk-MK" sz="1600" dirty="0"/>
              <a:t>Садистичка или </a:t>
            </a:r>
            <a:r>
              <a:rPr lang="mk-MK" sz="1600" dirty="0" err="1"/>
              <a:t>мазохистичка</a:t>
            </a:r>
            <a:r>
              <a:rPr lang="mk-MK" sz="1600" dirty="0"/>
              <a:t> злоупотреба при сексуално однесување</a:t>
            </a:r>
            <a:endParaRPr lang="en-US" sz="1600" dirty="0"/>
          </a:p>
          <a:p>
            <a:pPr marL="800100" lvl="1" indent="-342900" algn="just">
              <a:buFont typeface="Wingdings" pitchFamily="2" charset="2"/>
              <a:buChar char="ü"/>
            </a:pPr>
            <a:r>
              <a:rPr lang="mk-MK" sz="1600" dirty="0"/>
              <a:t>Безобразно прикажување на гениталии или </a:t>
            </a:r>
            <a:r>
              <a:rPr lang="mk-MK" sz="1600" dirty="0" err="1"/>
              <a:t>пубична</a:t>
            </a:r>
            <a:r>
              <a:rPr lang="mk-MK" sz="1600" dirty="0"/>
              <a:t> област на малолетно лице</a:t>
            </a:r>
            <a:r>
              <a:rPr lang="en-US" sz="1600" dirty="0"/>
              <a:t>. </a:t>
            </a:r>
          </a:p>
          <a:p>
            <a:pPr marL="342900" indent="-342900" algn="just">
              <a:buFont typeface="Wingdings" pitchFamily="2" charset="2"/>
              <a:buChar char="ü"/>
            </a:pPr>
            <a:r>
              <a:rPr lang="mk-MK" sz="1600" dirty="0"/>
              <a:t>Страната може да користи поширока дефиниција за сексуално експлицитно однесување</a:t>
            </a:r>
            <a:endParaRPr lang="en-US" sz="1600" dirty="0"/>
          </a:p>
          <a:p>
            <a:pPr marL="342900" indent="-342900" algn="just">
              <a:buFont typeface="Wingdings" pitchFamily="2" charset="2"/>
              <a:buChar char="ü"/>
            </a:pPr>
            <a:r>
              <a:rPr lang="mk-MK" sz="1600" dirty="0"/>
              <a:t>Не е важно дали однесувањето е реално или </a:t>
            </a:r>
            <a:r>
              <a:rPr lang="mk-MK" sz="1600" dirty="0" err="1"/>
              <a:t>симулирано</a:t>
            </a:r>
            <a:endParaRPr lang="en-US" sz="1600" dirty="0"/>
          </a:p>
        </p:txBody>
      </p:sp>
    </p:spTree>
    <p:extLst>
      <p:ext uri="{BB962C8B-B14F-4D97-AF65-F5344CB8AC3E}">
        <p14:creationId xmlns:p14="http://schemas.microsoft.com/office/powerpoint/2010/main" val="283695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767944" cy="5586145"/>
          </a:xfrm>
          <a:prstGeom prst="rect">
            <a:avLst/>
          </a:prstGeom>
        </p:spPr>
        <p:txBody>
          <a:bodyPr wrap="square">
            <a:spAutoFit/>
          </a:bodyPr>
          <a:lstStyle/>
          <a:p>
            <a:pPr marL="342900" indent="-342900" algn="just">
              <a:buFont typeface="Wingdings" pitchFamily="2" charset="2"/>
              <a:buChar char="Ø"/>
            </a:pPr>
            <a:r>
              <a:rPr lang="en-US" sz="1700" dirty="0"/>
              <a:t>2 </a:t>
            </a:r>
            <a:r>
              <a:rPr lang="ru-RU" sz="1700" dirty="0"/>
              <a:t>За целите од став 1 погоре, поимот „детска порнографија“ вклучува порнографски материјал што визуелно </a:t>
            </a:r>
            <a:r>
              <a:rPr lang="ru-RU" sz="1700" b="1" dirty="0">
                <a:solidFill>
                  <a:srgbClr val="FF0000"/>
                </a:solidFill>
              </a:rPr>
              <a:t>прикажува</a:t>
            </a:r>
            <a:r>
              <a:rPr lang="ru-RU" sz="1700" dirty="0"/>
              <a:t>:</a:t>
            </a:r>
            <a:r>
              <a:rPr lang="en-US" sz="1700" dirty="0"/>
              <a:t> </a:t>
            </a:r>
          </a:p>
          <a:p>
            <a:pPr lvl="1" algn="just"/>
            <a:r>
              <a:rPr lang="ru-RU" sz="1700" dirty="0"/>
              <a:t>а очигледни полови дејствија со </a:t>
            </a:r>
            <a:r>
              <a:rPr lang="ru-RU" sz="1700" b="1" dirty="0">
                <a:solidFill>
                  <a:srgbClr val="FF0000"/>
                </a:solidFill>
              </a:rPr>
              <a:t>малолетник</a:t>
            </a:r>
            <a:r>
              <a:rPr lang="ru-RU" sz="1700" dirty="0"/>
              <a:t>;</a:t>
            </a:r>
          </a:p>
          <a:p>
            <a:pPr lvl="1" algn="just"/>
            <a:r>
              <a:rPr lang="ru-RU" sz="1700" dirty="0"/>
              <a:t>б </a:t>
            </a:r>
            <a:r>
              <a:rPr lang="ru-RU" sz="1700" b="1" dirty="0">
                <a:solidFill>
                  <a:srgbClr val="FF0000"/>
                </a:solidFill>
              </a:rPr>
              <a:t>лице кое изгледа како малолетник </a:t>
            </a:r>
            <a:r>
              <a:rPr lang="ru-RU" sz="1700" dirty="0"/>
              <a:t>во очигледна сексуална положба;</a:t>
            </a:r>
          </a:p>
          <a:p>
            <a:pPr lvl="1" algn="just"/>
            <a:r>
              <a:rPr lang="ru-RU" sz="1700" dirty="0"/>
              <a:t>в </a:t>
            </a:r>
            <a:r>
              <a:rPr lang="ru-RU" sz="1700" b="1" dirty="0">
                <a:solidFill>
                  <a:srgbClr val="FF0000"/>
                </a:solidFill>
              </a:rPr>
              <a:t>реални слики кои прикажуваат </a:t>
            </a:r>
            <a:r>
              <a:rPr lang="ru-RU" sz="1700" dirty="0"/>
              <a:t>очигледни полови дејствија со </a:t>
            </a:r>
            <a:r>
              <a:rPr lang="ru-RU" sz="1700" b="1" dirty="0">
                <a:solidFill>
                  <a:srgbClr val="FF0000"/>
                </a:solidFill>
              </a:rPr>
              <a:t>малолетник</a:t>
            </a:r>
            <a:r>
              <a:rPr lang="ru-RU" sz="1700" dirty="0"/>
              <a:t>.</a:t>
            </a:r>
            <a:r>
              <a:rPr lang="en-US" sz="1700" dirty="0"/>
              <a:t> </a:t>
            </a:r>
          </a:p>
          <a:p>
            <a:pPr marL="285750" indent="-285750" algn="just">
              <a:buFont typeface="Wingdings" panose="05000000000000000000" pitchFamily="2" charset="2"/>
              <a:buChar char="Ø"/>
            </a:pPr>
            <a:r>
              <a:rPr lang="en-US" sz="1700" dirty="0"/>
              <a:t>3 </a:t>
            </a:r>
            <a:r>
              <a:rPr lang="ru-RU" sz="1700" dirty="0"/>
              <a:t>За целите од став 2 погоре, поимот „малолетник“ ги вклучува сите лица под 18 годишна возраст. Меѓутоа, една Страна може да бара пониско ограничување на возраста, која не може да биде пониска од 16 години.</a:t>
            </a:r>
            <a:r>
              <a:rPr lang="en-US" sz="1700" dirty="0"/>
              <a:t> </a:t>
            </a:r>
          </a:p>
          <a:p>
            <a:pPr marL="285750" indent="-285750" algn="just">
              <a:buFont typeface="Wingdings" panose="05000000000000000000" pitchFamily="2" charset="2"/>
              <a:buChar char="Ø"/>
            </a:pPr>
            <a:r>
              <a:rPr lang="en-US" sz="1700" dirty="0"/>
              <a:t>4 </a:t>
            </a:r>
            <a:r>
              <a:rPr lang="ru-RU" sz="1700" dirty="0"/>
              <a:t>Секоја Страна може да го задржи правото да не ги применува, целосно или делумно, став 1, под-ставови г и д и 2, под-ставови б и в.</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767944" y="989134"/>
            <a:ext cx="4254511" cy="5324535"/>
          </a:xfrm>
          <a:prstGeom prst="rect">
            <a:avLst/>
          </a:prstGeom>
        </p:spPr>
        <p:txBody>
          <a:bodyPr wrap="square">
            <a:spAutoFit/>
          </a:bodyPr>
          <a:lstStyle/>
          <a:p>
            <a:pPr marL="342900" indent="-342900" algn="just">
              <a:buFont typeface="Wingdings" pitchFamily="2" charset="2"/>
              <a:buChar char="ü"/>
            </a:pPr>
            <a:r>
              <a:rPr lang="mk-MK" sz="2000" dirty="0"/>
              <a:t>Опфатени се следните описи</a:t>
            </a:r>
            <a:r>
              <a:rPr lang="en-US" sz="2000" dirty="0"/>
              <a:t>: </a:t>
            </a:r>
          </a:p>
          <a:p>
            <a:pPr marL="800100" lvl="1" indent="-342900" algn="just">
              <a:buFont typeface="Wingdings" pitchFamily="2" charset="2"/>
              <a:buChar char="ü"/>
            </a:pPr>
            <a:r>
              <a:rPr lang="mk-MK" sz="2000" dirty="0"/>
              <a:t>Сексуална злоупотреба на вистинско дете</a:t>
            </a:r>
            <a:endParaRPr lang="en-US" sz="2000" dirty="0"/>
          </a:p>
          <a:p>
            <a:pPr marL="800100" lvl="1" indent="-342900" algn="just">
              <a:buFont typeface="Wingdings" pitchFamily="2" charset="2"/>
              <a:buChar char="ü"/>
            </a:pPr>
            <a:r>
              <a:rPr lang="mk-MK" sz="2000" dirty="0"/>
              <a:t>Слики кои прикажуваат лице кое изгледа како малолетник во очигледна сексуална положба</a:t>
            </a:r>
            <a:endParaRPr lang="en-US" sz="2000" dirty="0"/>
          </a:p>
          <a:p>
            <a:pPr marL="800100" lvl="1" indent="-342900" algn="just">
              <a:buFont typeface="Wingdings" pitchFamily="2" charset="2"/>
              <a:buChar char="ü"/>
            </a:pPr>
            <a:r>
              <a:rPr lang="mk-MK" sz="2000" dirty="0"/>
              <a:t>Слики, кои иако не се „реални“, всушност не вклучуваат вистинско дете во очигледна сексуална положба; вклучувајќи слики кои се изменети, како што се </a:t>
            </a:r>
            <a:r>
              <a:rPr lang="mk-MK" sz="2000" dirty="0" err="1"/>
              <a:t>претопени</a:t>
            </a:r>
            <a:r>
              <a:rPr lang="mk-MK" sz="2000" dirty="0"/>
              <a:t> (</a:t>
            </a:r>
            <a:r>
              <a:rPr lang="mk-MK" sz="2000" dirty="0" err="1"/>
              <a:t>морфирани</a:t>
            </a:r>
            <a:r>
              <a:rPr lang="mk-MK" sz="2000" dirty="0"/>
              <a:t>) слики од физички лица, или ако се целосно генерирани од компјутер</a:t>
            </a:r>
            <a:endParaRPr lang="en-US" sz="2000" dirty="0"/>
          </a:p>
        </p:txBody>
      </p:sp>
    </p:spTree>
    <p:extLst>
      <p:ext uri="{BB962C8B-B14F-4D97-AF65-F5344CB8AC3E}">
        <p14:creationId xmlns:p14="http://schemas.microsoft.com/office/powerpoint/2010/main" val="332497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9 – </a:t>
            </a:r>
            <a:r>
              <a:rPr lang="mk-MK" sz="3200" b="1" dirty="0"/>
              <a:t>Кривични дела поврзани со</a:t>
            </a:r>
          </a:p>
          <a:p>
            <a:pPr algn="r"/>
            <a:r>
              <a:rPr lang="mk-MK" sz="3200" b="1" dirty="0"/>
              <a:t>детска порнографија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646400" cy="5586145"/>
          </a:xfrm>
          <a:prstGeom prst="rect">
            <a:avLst/>
          </a:prstGeom>
        </p:spPr>
        <p:txBody>
          <a:bodyPr wrap="square">
            <a:spAutoFit/>
          </a:bodyPr>
          <a:lstStyle/>
          <a:p>
            <a:pPr marL="342900" indent="-342900" algn="just">
              <a:buFont typeface="Wingdings" pitchFamily="2" charset="2"/>
              <a:buChar char="Ø"/>
            </a:pPr>
            <a:r>
              <a:rPr lang="en-US" sz="1700" dirty="0"/>
              <a:t>2 </a:t>
            </a:r>
            <a:r>
              <a:rPr lang="ru-RU" sz="1700" dirty="0"/>
              <a:t>За целите од став 1 погоре, поимот „детска порнографија“ вклучува порнографски материјал што визуелно прикажува:</a:t>
            </a:r>
            <a:r>
              <a:rPr lang="en-US" sz="1700" dirty="0"/>
              <a:t> </a:t>
            </a:r>
          </a:p>
          <a:p>
            <a:pPr lvl="1" algn="just"/>
            <a:r>
              <a:rPr lang="ru-RU" sz="1700" dirty="0"/>
              <a:t>а очигледни полови дејствија со малолетник;</a:t>
            </a:r>
          </a:p>
          <a:p>
            <a:pPr lvl="1" algn="just"/>
            <a:r>
              <a:rPr lang="ru-RU" sz="1700" dirty="0"/>
              <a:t>б лице кое изгледа како малолетник во очигледна сексуална положба;</a:t>
            </a:r>
          </a:p>
          <a:p>
            <a:pPr lvl="1" algn="just"/>
            <a:r>
              <a:rPr lang="ru-RU" sz="1700" dirty="0"/>
              <a:t>в реални слики кои прикажуваат очигледни полови дејствија со малолетник.</a:t>
            </a:r>
            <a:r>
              <a:rPr lang="en-US" sz="1700" dirty="0"/>
              <a:t> </a:t>
            </a:r>
          </a:p>
          <a:p>
            <a:pPr marL="285750" indent="-285750" algn="just">
              <a:buFont typeface="Wingdings" panose="05000000000000000000" pitchFamily="2" charset="2"/>
              <a:buChar char="Ø"/>
            </a:pPr>
            <a:r>
              <a:rPr lang="en-US" sz="1700" dirty="0"/>
              <a:t>3 </a:t>
            </a:r>
            <a:r>
              <a:rPr lang="ru-RU" sz="1700" dirty="0"/>
              <a:t>За целите од став 2 погоре, поимот „</a:t>
            </a:r>
            <a:r>
              <a:rPr lang="ru-RU" sz="1700" b="1" dirty="0">
                <a:solidFill>
                  <a:srgbClr val="FF0000"/>
                </a:solidFill>
              </a:rPr>
              <a:t>малолетник</a:t>
            </a:r>
            <a:r>
              <a:rPr lang="ru-RU" sz="1700" dirty="0"/>
              <a:t>“ ги вклучува сите лица </a:t>
            </a:r>
            <a:r>
              <a:rPr lang="ru-RU" sz="1700" b="1" dirty="0">
                <a:solidFill>
                  <a:srgbClr val="FF0000"/>
                </a:solidFill>
              </a:rPr>
              <a:t>под 18 годишна возраст</a:t>
            </a:r>
            <a:r>
              <a:rPr lang="ru-RU" sz="1700" dirty="0"/>
              <a:t>. Меѓутоа, една Страна може да бара пониско ограничување на возраста, која не може да биде пониска од 16 години.</a:t>
            </a:r>
            <a:r>
              <a:rPr lang="en-US" sz="1700" dirty="0"/>
              <a:t> </a:t>
            </a:r>
          </a:p>
          <a:p>
            <a:pPr marL="285750" indent="-285750" algn="just">
              <a:buFont typeface="Wingdings" panose="05000000000000000000" pitchFamily="2" charset="2"/>
              <a:buChar char="Ø"/>
            </a:pPr>
            <a:r>
              <a:rPr lang="en-US" sz="1700" dirty="0"/>
              <a:t>4 </a:t>
            </a:r>
            <a:r>
              <a:rPr lang="ru-RU" sz="1700" dirty="0"/>
              <a:t>Секоја Страна може да го задржи правото да не ги применува, целосно или делумно, став 1, под-ставови г и д и 2, под-ставови б и в.</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767944" y="1026456"/>
            <a:ext cx="4254511" cy="5632311"/>
          </a:xfrm>
          <a:prstGeom prst="rect">
            <a:avLst/>
          </a:prstGeom>
        </p:spPr>
        <p:txBody>
          <a:bodyPr wrap="square">
            <a:spAutoFit/>
          </a:bodyPr>
          <a:lstStyle/>
          <a:p>
            <a:pPr marL="342900" indent="-342900" algn="just">
              <a:buFont typeface="Wingdings" pitchFamily="2" charset="2"/>
              <a:buChar char="ü"/>
            </a:pPr>
            <a:r>
              <a:rPr lang="mk-MK" sz="2000" dirty="0"/>
              <a:t>Во согласност со дефиницијата за дете во член 1 од Конвенцијата на ОН за правата на детето</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Под малолетно лице обично се подразбираат сите лица под 18 година; </a:t>
            </a:r>
            <a:r>
              <a:rPr lang="ru-RU" sz="2000" dirty="0"/>
              <a:t>Страна може да бара пониско ограничување на возраста, која не може да биде пониска од 16 години</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mk-MK" sz="2000" dirty="0"/>
              <a:t>Возраста се однесува на употреба на (вистински или фиктивни) деца како сексуални објекти; а не возраста на согласност за сексуални односи</a:t>
            </a:r>
            <a:endParaRPr lang="en-US" sz="2000" dirty="0"/>
          </a:p>
        </p:txBody>
      </p:sp>
    </p:spTree>
    <p:extLst>
      <p:ext uri="{BB962C8B-B14F-4D97-AF65-F5344CB8AC3E}">
        <p14:creationId xmlns:p14="http://schemas.microsoft.com/office/powerpoint/2010/main" val="353108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74</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15189341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74</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828728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84567027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Анкетно прашање</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61295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10 – </a:t>
            </a:r>
            <a:r>
              <a:rPr lang="mk-MK" sz="3200" b="1" dirty="0"/>
              <a:t>Кривични дела поврзани со</a:t>
            </a:r>
          </a:p>
          <a:p>
            <a:pPr algn="r"/>
            <a:r>
              <a:rPr lang="mk-MK" sz="3200" b="1" dirty="0"/>
              <a:t>повреда на авторско право и сродни права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48DFD5FF-FFB7-4122-B5D2-2185E8D454C3}"/>
              </a:ext>
            </a:extLst>
          </p:cNvPr>
          <p:cNvSpPr txBox="1">
            <a:spLocks/>
          </p:cNvSpPr>
          <p:nvPr/>
        </p:nvSpPr>
        <p:spPr>
          <a:xfrm>
            <a:off x="196850" y="1021109"/>
            <a:ext cx="8750300" cy="5431311"/>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mk-MK" altLang="sr-Latn-RS" sz="2800" b="1" i="1" dirty="0"/>
              <a:t>Правата на интелектуална сопственост</a:t>
            </a:r>
            <a:endParaRPr lang="en-GB" altLang="sr-Latn-RS" sz="2800" b="1" i="1" dirty="0"/>
          </a:p>
          <a:p>
            <a:pPr marL="0" indent="0" algn="ctr" eaLnBrk="1" hangingPunct="1">
              <a:lnSpc>
                <a:spcPct val="90000"/>
              </a:lnSpc>
              <a:buFont typeface="Arial" panose="020B0604020202020204" pitchFamily="34" charset="0"/>
              <a:buNone/>
              <a:defRPr/>
            </a:pPr>
            <a:r>
              <a:rPr lang="en-GB" altLang="sr-Latn-RS" sz="2800" b="1" i="1" dirty="0"/>
              <a:t>(</a:t>
            </a:r>
            <a:r>
              <a:rPr lang="mk-MK" altLang="sr-Latn-RS" sz="2800" b="1" i="1" dirty="0"/>
              <a:t>член</a:t>
            </a:r>
            <a:r>
              <a:rPr lang="en-GB" altLang="sr-Latn-RS" sz="2800" b="1" i="1" dirty="0"/>
              <a:t> 10 – </a:t>
            </a:r>
            <a:r>
              <a:rPr lang="mk-MK" altLang="sr-Latn-RS" sz="2800" b="1" i="1" dirty="0"/>
              <a:t>Конвенција од Будимпешта</a:t>
            </a:r>
            <a:r>
              <a:rPr lang="en-GB" altLang="sr-Latn-RS" sz="2800" b="1" i="1" dirty="0"/>
              <a:t>)</a:t>
            </a:r>
            <a:r>
              <a:rPr lang="en-GB" altLang="sr-Latn-RS" sz="2800" dirty="0"/>
              <a:t> </a:t>
            </a:r>
          </a:p>
          <a:p>
            <a:pPr algn="ctr" eaLnBrk="1" hangingPunct="1">
              <a:lnSpc>
                <a:spcPct val="90000"/>
              </a:lnSpc>
              <a:defRPr/>
            </a:pPr>
            <a:r>
              <a:rPr lang="mk-MK" altLang="sr-Latn-RS" sz="2400" i="1" dirty="0"/>
              <a:t>не создава нова регулатива на оваа тема</a:t>
            </a:r>
            <a:endParaRPr lang="en-GB" altLang="sr-Latn-RS" sz="2400" i="1" dirty="0"/>
          </a:p>
          <a:p>
            <a:pPr algn="ctr" eaLnBrk="1" hangingPunct="1">
              <a:lnSpc>
                <a:spcPct val="90000"/>
              </a:lnSpc>
              <a:defRPr/>
            </a:pPr>
            <a:r>
              <a:rPr lang="mk-MK" altLang="sr-Latn-RS" sz="2400" i="1" dirty="0"/>
              <a:t>целта на Конвенцијата од Будимпешта</a:t>
            </a:r>
            <a:endParaRPr lang="en-GB" altLang="sr-Latn-RS" sz="2400" i="1" dirty="0"/>
          </a:p>
          <a:p>
            <a:pPr lvl="1" algn="ctr" eaLnBrk="1" hangingPunct="1">
              <a:lnSpc>
                <a:spcPct val="90000"/>
              </a:lnSpc>
              <a:defRPr/>
            </a:pPr>
            <a:r>
              <a:rPr lang="mk-MK" altLang="sr-Latn-RS" sz="2000" i="1" dirty="0"/>
              <a:t>да се применуваат претходните правила за авторско право: она што е усогласено со вистинскиот свет мора исто така да се почитува во рамките на онлајн реалноста</a:t>
            </a:r>
            <a:endParaRPr lang="en-GB" altLang="sr-Latn-RS" sz="2000" i="1" dirty="0"/>
          </a:p>
          <a:p>
            <a:pPr lvl="1" algn="ctr" eaLnBrk="1" hangingPunct="1">
              <a:lnSpc>
                <a:spcPct val="90000"/>
              </a:lnSpc>
              <a:defRPr/>
            </a:pPr>
            <a:r>
              <a:rPr lang="mk-MK" altLang="sr-Latn-RS" sz="2000" i="1" dirty="0"/>
              <a:t>Кршење на авторските права онлајн, или сторени со помош на компјутерски систем, мора да бидат казнети како да се сторени во вистинскиот свет</a:t>
            </a:r>
            <a:endParaRPr lang="en-GB" altLang="sr-Latn-RS" sz="2000" i="1" dirty="0"/>
          </a:p>
          <a:p>
            <a:pPr eaLnBrk="1" hangingPunct="1">
              <a:lnSpc>
                <a:spcPct val="90000"/>
              </a:lnSpc>
              <a:defRPr/>
            </a:pPr>
            <a:r>
              <a:rPr lang="mk-MK" altLang="sr-Latn-RS" sz="2400" dirty="0"/>
              <a:t>Конвенцијата од Будимпешта се однесува на постојните меѓународни договори</a:t>
            </a:r>
            <a:r>
              <a:rPr lang="en-GB" altLang="sr-Latn-RS" sz="2400" dirty="0"/>
              <a:t> </a:t>
            </a:r>
          </a:p>
          <a:p>
            <a:pPr lvl="1" eaLnBrk="1" hangingPunct="1">
              <a:lnSpc>
                <a:spcPct val="90000"/>
              </a:lnSpc>
              <a:defRPr/>
            </a:pPr>
            <a:r>
              <a:rPr lang="mk-MK" altLang="sr-Latn-RS" sz="2000" dirty="0"/>
              <a:t>Париски договор од 24 јули 1971 год.</a:t>
            </a:r>
            <a:endParaRPr lang="en-GB" altLang="sr-Latn-RS" sz="2000" dirty="0"/>
          </a:p>
          <a:p>
            <a:pPr lvl="1" eaLnBrk="1" hangingPunct="1">
              <a:lnSpc>
                <a:spcPct val="90000"/>
              </a:lnSpc>
              <a:defRPr/>
            </a:pPr>
            <a:r>
              <a:rPr lang="mk-MK" altLang="sr-Latn-RS" sz="2000" dirty="0"/>
              <a:t>Конвенција во Берн</a:t>
            </a:r>
            <a:endParaRPr lang="en-GB" altLang="sr-Latn-RS" sz="2000" dirty="0"/>
          </a:p>
          <a:p>
            <a:pPr lvl="1" eaLnBrk="1" hangingPunct="1">
              <a:lnSpc>
                <a:spcPct val="90000"/>
              </a:lnSpc>
              <a:defRPr/>
            </a:pPr>
            <a:r>
              <a:rPr lang="mk-MK" altLang="sr-Latn-RS" sz="2000" dirty="0"/>
              <a:t>Договорите на СОИС (Светска организација за интелектуална сопственост)</a:t>
            </a:r>
            <a:endParaRPr lang="en-GB" altLang="sr-Latn-RS" sz="2000" dirty="0"/>
          </a:p>
        </p:txBody>
      </p:sp>
    </p:spTree>
    <p:extLst>
      <p:ext uri="{BB962C8B-B14F-4D97-AF65-F5344CB8AC3E}">
        <p14:creationId xmlns:p14="http://schemas.microsoft.com/office/powerpoint/2010/main" val="2436814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10 – </a:t>
            </a:r>
            <a:r>
              <a:rPr lang="mk-MK" sz="3200" b="1" dirty="0"/>
              <a:t>Кривични дела поврзани со</a:t>
            </a:r>
          </a:p>
          <a:p>
            <a:pPr algn="r"/>
            <a:r>
              <a:rPr lang="mk-MK" sz="3200" b="1" dirty="0"/>
              <a:t>повреда на авторско право и сродни права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739951" cy="5324535"/>
          </a:xfrm>
          <a:prstGeom prst="rect">
            <a:avLst/>
          </a:prstGeom>
        </p:spPr>
        <p:txBody>
          <a:bodyPr wrap="square">
            <a:spAutoFit/>
          </a:bodyPr>
          <a:lstStyle/>
          <a:p>
            <a:pPr marL="342900" indent="-342900" algn="just">
              <a:buFont typeface="Wingdings" pitchFamily="2" charset="2"/>
              <a:buChar char="Ø"/>
            </a:pPr>
            <a:r>
              <a:rPr lang="ru-RU" sz="1700" dirty="0"/>
              <a:t>1 Секоја страна ќе донесе такви законодавни и други мерки кои се неопходни за да се утврдат како кривични дела, според нејзиното домашно право, </a:t>
            </a:r>
            <a:r>
              <a:rPr lang="ru-RU" sz="1700" b="1" dirty="0">
                <a:solidFill>
                  <a:srgbClr val="FF0000"/>
                </a:solidFill>
              </a:rPr>
              <a:t>повредата на авторско право</a:t>
            </a:r>
            <a:r>
              <a:rPr lang="ru-RU" sz="1700" dirty="0"/>
              <a:t>, како што е </a:t>
            </a:r>
            <a:r>
              <a:rPr lang="ru-RU" sz="1700" b="1" dirty="0">
                <a:solidFill>
                  <a:srgbClr val="FF0000"/>
                </a:solidFill>
              </a:rPr>
              <a:t>дефинирано според законот </a:t>
            </a:r>
            <a:r>
              <a:rPr lang="ru-RU" sz="1700" dirty="0"/>
              <a:t>на таа страна, </a:t>
            </a:r>
            <a:r>
              <a:rPr lang="ru-RU" sz="1700" b="1" dirty="0">
                <a:solidFill>
                  <a:srgbClr val="FF0000"/>
                </a:solidFill>
              </a:rPr>
              <a:t>согласно обврските што ги презела според Парискиот акт од 24 јули 1971 година, со кој се ревидира Конвенцијата од Берн за заштита на литературните и уметничките дела, Договорот за аспекти на трговија поврзани со интелектуална сопственост и Договорот за авторско право на СОИС</a:t>
            </a:r>
            <a:r>
              <a:rPr lang="ru-RU" sz="1700" dirty="0"/>
              <a:t>, со исклучок на какви било морални права дадени со такви конвенции, кога таквите дела се сторени </a:t>
            </a:r>
            <a:r>
              <a:rPr lang="ru-RU" sz="1700" b="1" dirty="0">
                <a:solidFill>
                  <a:srgbClr val="FF0000"/>
                </a:solidFill>
              </a:rPr>
              <a:t>самоволно</a:t>
            </a:r>
            <a:r>
              <a:rPr lang="ru-RU" sz="1700" dirty="0"/>
              <a:t>, се од комерцијален обем и со помош на </a:t>
            </a:r>
            <a:r>
              <a:rPr lang="ru-RU" sz="1700" b="1" dirty="0">
                <a:solidFill>
                  <a:srgbClr val="FF0000"/>
                </a:solidFill>
              </a:rPr>
              <a:t>компјутерски систем</a:t>
            </a:r>
            <a:r>
              <a:rPr lang="ru-RU" sz="1700" dirty="0"/>
              <a:t>.</a:t>
            </a:r>
            <a:endParaRPr lang="en-GB" sz="170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739951" y="1078474"/>
            <a:ext cx="4244432" cy="5586145"/>
          </a:xfrm>
          <a:prstGeom prst="rect">
            <a:avLst/>
          </a:prstGeom>
        </p:spPr>
        <p:txBody>
          <a:bodyPr wrap="square">
            <a:spAutoFit/>
          </a:bodyPr>
          <a:lstStyle/>
          <a:p>
            <a:pPr marL="342900" indent="-342900" algn="just">
              <a:buFont typeface="Wingdings" pitchFamily="2" charset="2"/>
              <a:buChar char="ü"/>
            </a:pPr>
            <a:r>
              <a:rPr lang="mk-MK" sz="2100" dirty="0"/>
              <a:t>Криминализира своеволна повреда на авторските права и сродните права што произлегуваат од договорите наведени во членот, кога таквите повреди се сторени со компјутерски систем и се од комерцијален обем</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mk-MK" sz="2100" dirty="0"/>
              <a:t>Одредбата само гарантира дека постојните повреди на авторските права донесени во согласност со меѓународните обврски што се однесуваат на дела сторени преку компјутерски систем</a:t>
            </a:r>
            <a:endParaRPr lang="en-US" sz="2100" dirty="0"/>
          </a:p>
        </p:txBody>
      </p:sp>
    </p:spTree>
    <p:extLst>
      <p:ext uri="{BB962C8B-B14F-4D97-AF65-F5344CB8AC3E}">
        <p14:creationId xmlns:p14="http://schemas.microsoft.com/office/powerpoint/2010/main" val="4125798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10 – </a:t>
            </a:r>
            <a:r>
              <a:rPr lang="mk-MK" sz="3200" b="1" dirty="0"/>
              <a:t>Кривични дела поврзани со</a:t>
            </a:r>
          </a:p>
          <a:p>
            <a:pPr algn="r"/>
            <a:r>
              <a:rPr lang="mk-MK" sz="3200" b="1" dirty="0"/>
              <a:t>повреда на авторско право и сродни права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ru-RU" sz="1700" dirty="0"/>
              <a:t>1 Секоја страна ќе донесе такви законодавни и други мерки кои се неопходни за да се утврдат како кривични дела, според нејзиното домашно право, повредата на авторско право, како што е дефинирано според законот на таа страна, согласно обврските што ги презела според Парискиот акт од 24 јули 1971 година, со кој се ревидира Конвенцијата од Берн за заштита на литературните и уметничките дела, Договорот за аспекти на трговија поврзани со интелектуална сопственост и Договорот за авторско право на СОИС, со исклучок на какви било морални права дадени со такви конвенции, кога таквите дела се сторени самоволно, се од </a:t>
            </a:r>
            <a:r>
              <a:rPr lang="ru-RU" sz="1700" b="1" dirty="0">
                <a:solidFill>
                  <a:srgbClr val="FF0000"/>
                </a:solidFill>
              </a:rPr>
              <a:t>комерцијален обем</a:t>
            </a:r>
            <a:r>
              <a:rPr lang="ru-RU" sz="1700" dirty="0"/>
              <a:t> и со помош на компјутерски систем.</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939814"/>
          </a:xfrm>
          <a:prstGeom prst="rect">
            <a:avLst/>
          </a:prstGeom>
        </p:spPr>
        <p:txBody>
          <a:bodyPr wrap="square">
            <a:spAutoFit/>
          </a:bodyPr>
          <a:lstStyle/>
          <a:p>
            <a:pPr marL="342900" indent="-342900" algn="just">
              <a:buFont typeface="Wingdings" pitchFamily="2" charset="2"/>
              <a:buChar char="ü"/>
            </a:pPr>
            <a:r>
              <a:rPr lang="mk-MK" sz="2100" dirty="0"/>
              <a:t>Во согласност со член 61 од </a:t>
            </a:r>
            <a:r>
              <a:rPr lang="en-US" sz="2100" dirty="0"/>
              <a:t>TRIPS/</a:t>
            </a:r>
            <a:r>
              <a:rPr lang="mk-MK" sz="2100" dirty="0" err="1"/>
              <a:t>АПИСПТ</a:t>
            </a:r>
            <a:r>
              <a:rPr lang="mk-MK" sz="2100" dirty="0"/>
              <a:t> Договорот (Аспекти на правата на интелектуална сопственост поврзани со трговијата)</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mk-MK" sz="2100" dirty="0"/>
              <a:t>Се занимава со пиратерија од комерцијален обем</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mk-MK" sz="2100" dirty="0"/>
              <a:t>Страните може да го надминат прагот на пиратерија од комерцијален обем и да ги криминализираат другите случаи на повреда на авторските права</a:t>
            </a:r>
            <a:endParaRPr lang="en-US" sz="2100" dirty="0"/>
          </a:p>
        </p:txBody>
      </p:sp>
    </p:spTree>
    <p:extLst>
      <p:ext uri="{BB962C8B-B14F-4D97-AF65-F5344CB8AC3E}">
        <p14:creationId xmlns:p14="http://schemas.microsoft.com/office/powerpoint/2010/main" val="110279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10 – </a:t>
            </a:r>
            <a:r>
              <a:rPr lang="mk-MK" sz="3200" b="1" dirty="0"/>
              <a:t>Кривични дела поврзани со</a:t>
            </a:r>
          </a:p>
          <a:p>
            <a:pPr algn="r"/>
            <a:r>
              <a:rPr lang="mk-MK" sz="3200" b="1" dirty="0"/>
              <a:t>повреда на авторско право и сродни права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524854" cy="5586145"/>
          </a:xfrm>
          <a:prstGeom prst="rect">
            <a:avLst/>
          </a:prstGeom>
        </p:spPr>
        <p:txBody>
          <a:bodyPr wrap="square">
            <a:spAutoFit/>
          </a:bodyPr>
          <a:lstStyle/>
          <a:p>
            <a:pPr marL="342900" indent="-342900" algn="just">
              <a:buFont typeface="Wingdings" pitchFamily="2" charset="2"/>
              <a:buChar char="Ø"/>
            </a:pPr>
            <a:r>
              <a:rPr lang="ru-RU" sz="1700" dirty="0"/>
              <a:t>2 Секоја страна ќе донесе такви законодавни и други мерки кои се неопходни за да се утврдат како кривични дела, според нејзиното домашно право, </a:t>
            </a:r>
            <a:r>
              <a:rPr lang="ru-RU" sz="1700" b="1" dirty="0">
                <a:solidFill>
                  <a:srgbClr val="FF0000"/>
                </a:solidFill>
              </a:rPr>
              <a:t>повредата на сродните права</a:t>
            </a:r>
            <a:r>
              <a:rPr lang="ru-RU" sz="1700" dirty="0"/>
              <a:t>, како што е дефинирано според законот на таа страна, согласно обврските што ги презела според </a:t>
            </a:r>
            <a:r>
              <a:rPr lang="ru-RU" sz="1700" b="1" dirty="0">
                <a:solidFill>
                  <a:srgbClr val="FF0000"/>
                </a:solidFill>
              </a:rPr>
              <a:t>Меѓународната конвенција за заштита на изведувачите, производителите на фонограми и радиодифузните организации (Конвенцијата од Рим), Договорот за аспекти на правата на интелектуална сопственост поврзани со трговијата</a:t>
            </a:r>
            <a:r>
              <a:rPr lang="ru-RU" sz="1700" dirty="0"/>
              <a:t>, со исклучок на какви било морални права дадени со такви конвенции, кога таквите дела се сторени </a:t>
            </a:r>
            <a:r>
              <a:rPr lang="ru-RU" sz="1700" b="1" dirty="0">
                <a:solidFill>
                  <a:srgbClr val="FF0000"/>
                </a:solidFill>
              </a:rPr>
              <a:t>своеволно</a:t>
            </a:r>
            <a:r>
              <a:rPr lang="ru-RU" sz="1700" dirty="0"/>
              <a:t>, се од </a:t>
            </a:r>
            <a:r>
              <a:rPr lang="ru-RU" sz="1700" b="1" dirty="0">
                <a:solidFill>
                  <a:srgbClr val="FF0000"/>
                </a:solidFill>
              </a:rPr>
              <a:t>комерцијален обем </a:t>
            </a:r>
            <a:r>
              <a:rPr lang="ru-RU" sz="1700" dirty="0"/>
              <a:t>и </a:t>
            </a:r>
            <a:r>
              <a:rPr lang="ru-RU" sz="1700" b="1" dirty="0">
                <a:solidFill>
                  <a:srgbClr val="FF0000"/>
                </a:solidFill>
              </a:rPr>
              <a:t>со помош на компјутерски систем</a:t>
            </a:r>
            <a:r>
              <a:rPr lang="ru-RU" sz="1700" dirty="0"/>
              <a:t>.</a:t>
            </a:r>
            <a:endParaRPr lang="en-GB" sz="170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46398" y="1044541"/>
            <a:ext cx="4376057" cy="5262979"/>
          </a:xfrm>
          <a:prstGeom prst="rect">
            <a:avLst/>
          </a:prstGeom>
        </p:spPr>
        <p:txBody>
          <a:bodyPr wrap="square">
            <a:spAutoFit/>
          </a:bodyPr>
          <a:lstStyle/>
          <a:p>
            <a:pPr marL="342900" indent="-342900" algn="just">
              <a:buFont typeface="Wingdings" pitchFamily="2" charset="2"/>
              <a:buChar char="ü"/>
            </a:pPr>
            <a:r>
              <a:rPr lang="mk-MK" sz="2100" dirty="0"/>
              <a:t>Криминализира своеволно повредување на авторските права и сродните права што произлегуваат од договорите наведени во членот, кога таквите повреди се сторени со компјутерски систем и од комерцијален обем</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mk-MK" sz="2100" dirty="0"/>
              <a:t>Одредбата само гарантира дека постојните прекршоци на авторските права донесени во согласност со меѓународните обврски што се однесуваат на дела сторени преку компјутерски систем</a:t>
            </a:r>
            <a:endParaRPr lang="en-US" sz="2100" dirty="0"/>
          </a:p>
        </p:txBody>
      </p:sp>
    </p:spTree>
    <p:extLst>
      <p:ext uri="{BB962C8B-B14F-4D97-AF65-F5344CB8AC3E}">
        <p14:creationId xmlns:p14="http://schemas.microsoft.com/office/powerpoint/2010/main" val="362123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Дефиниции</a:t>
            </a:r>
            <a:r>
              <a:rPr lang="en-GB" sz="3200" b="1" dirty="0">
                <a:ea typeface="ＭＳ Ｐゴシック" charset="0"/>
                <a:cs typeface="ＭＳ Ｐゴシック" charset="0"/>
              </a:rPr>
              <a:t> </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Конвенција од Будимпешта</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690464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10 – </a:t>
            </a:r>
            <a:r>
              <a:rPr lang="mk-MK" sz="3200" b="1" dirty="0"/>
              <a:t>Кривични дела поврзани со</a:t>
            </a:r>
          </a:p>
          <a:p>
            <a:pPr algn="r"/>
            <a:r>
              <a:rPr lang="mk-MK" sz="3200" b="1" dirty="0"/>
              <a:t>повреда на авторско право и сродни права</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2970044"/>
          </a:xfrm>
          <a:prstGeom prst="rect">
            <a:avLst/>
          </a:prstGeom>
        </p:spPr>
        <p:txBody>
          <a:bodyPr wrap="square">
            <a:spAutoFit/>
          </a:bodyPr>
          <a:lstStyle/>
          <a:p>
            <a:pPr marL="342900" indent="-342900" algn="just">
              <a:buFont typeface="Wingdings" pitchFamily="2" charset="2"/>
              <a:buChar char="Ø"/>
            </a:pPr>
            <a:r>
              <a:rPr lang="ru-RU" sz="1700" dirty="0"/>
              <a:t>2 Страната може да го задржи правото да не наметнува кривична одговорност според ставовите 1 и 2 на овој член во </a:t>
            </a:r>
            <a:r>
              <a:rPr lang="ru-RU" sz="1700" b="1" dirty="0">
                <a:solidFill>
                  <a:srgbClr val="FF0000"/>
                </a:solidFill>
              </a:rPr>
              <a:t>ограничени околности</a:t>
            </a:r>
            <a:r>
              <a:rPr lang="ru-RU" sz="1700" dirty="0"/>
              <a:t>, под услов да постојат </a:t>
            </a:r>
            <a:r>
              <a:rPr lang="ru-RU" sz="1700" b="1" dirty="0">
                <a:solidFill>
                  <a:srgbClr val="FF0000"/>
                </a:solidFill>
              </a:rPr>
              <a:t>други ефективни правни лекови </a:t>
            </a:r>
            <a:r>
              <a:rPr lang="ru-RU" sz="1700" dirty="0"/>
              <a:t>и со тоа</a:t>
            </a:r>
            <a:r>
              <a:rPr lang="ru-RU" sz="1700" b="1" dirty="0">
                <a:solidFill>
                  <a:srgbClr val="FF0000"/>
                </a:solidFill>
              </a:rPr>
              <a:t> да не отстапува од меѓународните обврски </a:t>
            </a:r>
            <a:r>
              <a:rPr lang="ru-RU" sz="1700" dirty="0"/>
              <a:t>на страната утврдени во меѓународните инструменти наведени во ставовите 1 и 2 од овој член.</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3970318"/>
          </a:xfrm>
          <a:prstGeom prst="rect">
            <a:avLst/>
          </a:prstGeom>
        </p:spPr>
        <p:txBody>
          <a:bodyPr wrap="square">
            <a:spAutoFit/>
          </a:bodyPr>
          <a:lstStyle/>
          <a:p>
            <a:pPr marL="342900" indent="-342900" algn="just">
              <a:buFont typeface="Wingdings" pitchFamily="2" charset="2"/>
              <a:buChar char="ü"/>
            </a:pPr>
            <a:r>
              <a:rPr lang="mk-MK" sz="2100" dirty="0"/>
              <a:t>Ограничени околности можат да оправдаат наметнување кривична одговорност за повреда на авторското право и сродните права, како што се</a:t>
            </a:r>
            <a:r>
              <a:rPr lang="en-US" sz="2100" dirty="0"/>
              <a:t>:</a:t>
            </a:r>
          </a:p>
          <a:p>
            <a:pPr marL="800100" lvl="1" indent="-342900" algn="just">
              <a:buFont typeface="Wingdings" pitchFamily="2" charset="2"/>
              <a:buChar char="ü"/>
            </a:pPr>
            <a:r>
              <a:rPr lang="mk-MK" sz="2100" dirty="0"/>
              <a:t>Паралелен увоз</a:t>
            </a:r>
          </a:p>
          <a:p>
            <a:pPr marL="800100" lvl="1" indent="-342900" algn="just">
              <a:buFont typeface="Wingdings" pitchFamily="2" charset="2"/>
              <a:buChar char="ü"/>
            </a:pPr>
            <a:r>
              <a:rPr lang="mk-MK" sz="2100" dirty="0"/>
              <a:t>Права на изнајмување</a:t>
            </a:r>
            <a:endParaRPr lang="en-US" sz="2100" dirty="0"/>
          </a:p>
          <a:p>
            <a:pPr marL="800100" lvl="1" indent="-342900" algn="just">
              <a:buFont typeface="Wingdings" pitchFamily="2" charset="2"/>
              <a:buChar char="ü"/>
            </a:pPr>
            <a:endParaRPr lang="en-US" sz="2100" dirty="0"/>
          </a:p>
          <a:p>
            <a:pPr marL="342900" indent="-342900" algn="just">
              <a:buFont typeface="Wingdings" pitchFamily="2" charset="2"/>
              <a:buChar char="ü"/>
            </a:pPr>
            <a:r>
              <a:rPr lang="mk-MK" sz="2100" dirty="0"/>
              <a:t>Сепак, во овој случај треба да бидат достапни правни лекови (на пр. граѓански или административни мерки)</a:t>
            </a:r>
            <a:endParaRPr lang="en-US" sz="2100" dirty="0"/>
          </a:p>
        </p:txBody>
      </p:sp>
    </p:spTree>
    <p:extLst>
      <p:ext uri="{BB962C8B-B14F-4D97-AF65-F5344CB8AC3E}">
        <p14:creationId xmlns:p14="http://schemas.microsoft.com/office/powerpoint/2010/main" val="1738619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11 – </a:t>
            </a:r>
            <a:r>
              <a:rPr lang="mk-MK" sz="3200" b="1" dirty="0"/>
              <a:t>Обид </a:t>
            </a:r>
            <a:r>
              <a:rPr lang="mk-MK" sz="3200" b="1" dirty="0">
                <a:solidFill>
                  <a:schemeClr val="bg1"/>
                </a:solidFill>
              </a:rPr>
              <a:t>и помагање во извршување</a:t>
            </a:r>
          </a:p>
          <a:p>
            <a:pPr algn="r"/>
            <a:r>
              <a:rPr lang="mk-MK" sz="3200" b="1" dirty="0">
                <a:solidFill>
                  <a:schemeClr val="bg1"/>
                </a:solidFill>
              </a:rPr>
              <a:t>кривично дело</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842342" cy="5262979"/>
          </a:xfrm>
          <a:prstGeom prst="rect">
            <a:avLst/>
          </a:prstGeom>
        </p:spPr>
        <p:txBody>
          <a:bodyPr wrap="square">
            <a:spAutoFit/>
          </a:bodyPr>
          <a:lstStyle/>
          <a:p>
            <a:pPr marL="342900" indent="-342900" algn="just">
              <a:buFont typeface="Wingdings" pitchFamily="2" charset="2"/>
              <a:buChar char="Ø"/>
            </a:pPr>
            <a:r>
              <a:rPr lang="en-US" sz="1600" dirty="0"/>
              <a:t>1 </a:t>
            </a:r>
            <a:r>
              <a:rPr lang="ru-RU" sz="1600" dirty="0"/>
              <a:t>Секоја страна ќе донесе такви законодавни и други мерки кои се неопходни за да се утврди како кривично дело, според нејзиното домашно право, кога е сторено </a:t>
            </a:r>
            <a:r>
              <a:rPr lang="ru-RU" sz="1600" b="1" dirty="0">
                <a:solidFill>
                  <a:srgbClr val="FF0000"/>
                </a:solidFill>
              </a:rPr>
              <a:t>намерно,</a:t>
            </a:r>
            <a:r>
              <a:rPr lang="ru-RU" sz="1600" dirty="0"/>
              <a:t> </a:t>
            </a:r>
            <a:r>
              <a:rPr lang="ru-RU" sz="1600" b="1" dirty="0">
                <a:solidFill>
                  <a:srgbClr val="FF0000"/>
                </a:solidFill>
              </a:rPr>
              <a:t>помагањето во извршување</a:t>
            </a:r>
            <a:r>
              <a:rPr lang="ru-RU" sz="1600" dirty="0">
                <a:solidFill>
                  <a:srgbClr val="00B0F0"/>
                </a:solidFill>
              </a:rPr>
              <a:t> </a:t>
            </a:r>
            <a:r>
              <a:rPr lang="ru-RU" sz="1600" dirty="0"/>
              <a:t>на кое било од делата утврдени во согласност со членовите 2 до 10 од оваа Конвенција </a:t>
            </a:r>
            <a:r>
              <a:rPr lang="ru-RU" sz="1600" b="1" dirty="0">
                <a:solidFill>
                  <a:srgbClr val="FF0000"/>
                </a:solidFill>
              </a:rPr>
              <a:t>со намера да се изврши такво дело</a:t>
            </a:r>
            <a:r>
              <a:rPr lang="ru-RU" sz="1600" dirty="0"/>
              <a:t>.</a:t>
            </a:r>
            <a:r>
              <a:rPr lang="en-US" sz="1600" b="1" dirty="0">
                <a:solidFill>
                  <a:srgbClr val="FF0000"/>
                </a:solidFill>
              </a:rPr>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ru-RU" sz="1600" dirty="0"/>
              <a:t>2 Секоја страна ќе донесе такви законодавни и други мерки кои се неопходни за да се утврдат како кривични дела, според нејзиното домашно право, кога е сторен намерно обидот за извршување на кое било од кривичните дела утврдени во согласност со членовите 3 до 5, 7, 8 и 9.1.а и в од оваа Конвенција.</a:t>
            </a:r>
            <a:r>
              <a:rPr lang="en-US" sz="1600" dirty="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en-US" sz="1600" dirty="0"/>
              <a:t>3 </a:t>
            </a:r>
            <a:r>
              <a:rPr lang="mk-MK" sz="1600" dirty="0"/>
              <a:t>Секоја страна може да го задржи правото да не го применува, целосно или делумно, став 2 од овој член.</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963886" y="1025467"/>
            <a:ext cx="4058570" cy="4616648"/>
          </a:xfrm>
          <a:prstGeom prst="rect">
            <a:avLst/>
          </a:prstGeom>
        </p:spPr>
        <p:txBody>
          <a:bodyPr wrap="square">
            <a:spAutoFit/>
          </a:bodyPr>
          <a:lstStyle/>
          <a:p>
            <a:pPr marL="342900" indent="-342900" algn="just">
              <a:buFont typeface="Wingdings" pitchFamily="2" charset="2"/>
              <a:buChar char="ü"/>
            </a:pPr>
            <a:r>
              <a:rPr lang="mk-MK" sz="2100" dirty="0"/>
              <a:t>Конвенцијата од Будимпешта бара криминализација на помагањето во извршување на кое било кривично дело утврдено во согласност со нејзините одредби</a:t>
            </a:r>
            <a:endParaRPr lang="en-US" sz="2100" dirty="0"/>
          </a:p>
          <a:p>
            <a:pPr marL="342900" indent="-342900" algn="just">
              <a:buFont typeface="Wingdings" pitchFamily="2" charset="2"/>
              <a:buChar char="ü"/>
            </a:pPr>
            <a:r>
              <a:rPr lang="mk-MK" sz="2100" dirty="0"/>
              <a:t>Мора да постои намера да се изврши кривичното дело</a:t>
            </a:r>
            <a:endParaRPr lang="en-US" sz="2100" dirty="0"/>
          </a:p>
          <a:p>
            <a:pPr marL="342900" indent="-342900" algn="just">
              <a:buFont typeface="Wingdings" pitchFamily="2" charset="2"/>
              <a:buChar char="ü"/>
            </a:pPr>
            <a:r>
              <a:rPr lang="mk-MK" sz="2100" dirty="0"/>
              <a:t>Давателот на услуги што обезбедува услови да се стори кривичното дело, но нема кривична намера, не може да сноси одговорност</a:t>
            </a:r>
            <a:endParaRPr lang="en-US" sz="2100" dirty="0"/>
          </a:p>
        </p:txBody>
      </p:sp>
    </p:spTree>
    <p:extLst>
      <p:ext uri="{BB962C8B-B14F-4D97-AF65-F5344CB8AC3E}">
        <p14:creationId xmlns:p14="http://schemas.microsoft.com/office/powerpoint/2010/main" val="1252887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11 – </a:t>
            </a:r>
            <a:r>
              <a:rPr lang="mk-MK" sz="3200" b="1" dirty="0"/>
              <a:t>Обид </a:t>
            </a:r>
            <a:r>
              <a:rPr lang="mk-MK" sz="3200" b="1" dirty="0">
                <a:solidFill>
                  <a:schemeClr val="bg1"/>
                </a:solidFill>
              </a:rPr>
              <a:t>и помагање во извршување</a:t>
            </a:r>
          </a:p>
          <a:p>
            <a:pPr algn="r"/>
            <a:r>
              <a:rPr lang="mk-MK" sz="3200" b="1" dirty="0">
                <a:solidFill>
                  <a:schemeClr val="bg1"/>
                </a:solidFill>
              </a:rPr>
              <a:t>кривично дело</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915725" cy="5016758"/>
          </a:xfrm>
          <a:prstGeom prst="rect">
            <a:avLst/>
          </a:prstGeom>
        </p:spPr>
        <p:txBody>
          <a:bodyPr wrap="square">
            <a:spAutoFit/>
          </a:bodyPr>
          <a:lstStyle/>
          <a:p>
            <a:pPr marL="342900" indent="-342900" algn="just">
              <a:buFont typeface="Wingdings" pitchFamily="2" charset="2"/>
              <a:buChar char="Ø"/>
            </a:pPr>
            <a:r>
              <a:rPr lang="en-US" sz="1600" dirty="0"/>
              <a:t>1 </a:t>
            </a:r>
            <a:r>
              <a:rPr lang="ru-RU" sz="1600" dirty="0"/>
              <a:t>Секоја страна ќе донесе такви законодавни и други мерки кои се неопходни за да се утврди како кривично дело, според нејзиното домашно право, кога е сторено намерно, помагањето на кое било од делата утврдени во согласност со членовите 2 до 10 од оваа Конвенција со намера да се изврши такво дело.</a:t>
            </a:r>
            <a:r>
              <a:rPr lang="en-US" sz="1600" dirty="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ru-RU" sz="1600" dirty="0"/>
              <a:t>2 Секоја страна ќе донесе такви законодавни и други мерки кои се неопходни за да се утврдат како кривични дела, според нејзиното домашно право, кога е сторен намерно </a:t>
            </a:r>
            <a:r>
              <a:rPr lang="ru-RU" sz="1600" b="1" dirty="0">
                <a:solidFill>
                  <a:srgbClr val="FF0000"/>
                </a:solidFill>
              </a:rPr>
              <a:t>обид за извршување на кое било од кривичните дела </a:t>
            </a:r>
            <a:r>
              <a:rPr lang="ru-RU" sz="1600" dirty="0"/>
              <a:t>утврдени во согласност со </a:t>
            </a:r>
            <a:r>
              <a:rPr lang="ru-RU" sz="1600" b="1" dirty="0">
                <a:solidFill>
                  <a:srgbClr val="FF0000"/>
                </a:solidFill>
              </a:rPr>
              <a:t>членовите 3 до 5, 7, 8 и 9.1.а и в </a:t>
            </a:r>
            <a:r>
              <a:rPr lang="ru-RU" sz="1600" dirty="0"/>
              <a:t>од оваа Конвенција.</a:t>
            </a:r>
            <a:r>
              <a:rPr lang="en-US" sz="1600" dirty="0"/>
              <a:t> </a:t>
            </a:r>
          </a:p>
          <a:p>
            <a:pPr marL="342900" indent="-342900" algn="just">
              <a:buFont typeface="Wingdings" pitchFamily="2" charset="2"/>
              <a:buChar char="Ø"/>
            </a:pPr>
            <a:endParaRPr lang="en-US" sz="1600" dirty="0"/>
          </a:p>
          <a:p>
            <a:pPr marL="342900" indent="-342900" algn="just">
              <a:buFont typeface="Wingdings" pitchFamily="2" charset="2"/>
              <a:buChar char="Ø"/>
            </a:pPr>
            <a:r>
              <a:rPr lang="en-US" sz="1600" dirty="0"/>
              <a:t>3 </a:t>
            </a:r>
            <a:r>
              <a:rPr lang="mk-MK" sz="1600" dirty="0"/>
              <a:t>Секоја страна </a:t>
            </a:r>
            <a:r>
              <a:rPr lang="mk-MK" sz="1600" b="1" dirty="0">
                <a:solidFill>
                  <a:srgbClr val="FF0000"/>
                </a:solidFill>
              </a:rPr>
              <a:t>може да го задржи правото да не го применува, целосно или делумно, став 2 </a:t>
            </a:r>
            <a:r>
              <a:rPr lang="mk-MK" sz="1600" dirty="0"/>
              <a:t>од овој член.</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5075852" y="1017166"/>
            <a:ext cx="3979625" cy="5324535"/>
          </a:xfrm>
          <a:prstGeom prst="rect">
            <a:avLst/>
          </a:prstGeom>
        </p:spPr>
        <p:txBody>
          <a:bodyPr wrap="square">
            <a:spAutoFit/>
          </a:bodyPr>
          <a:lstStyle/>
          <a:p>
            <a:pPr marL="342900" indent="-342900" algn="just">
              <a:buFont typeface="Wingdings" pitchFamily="2" charset="2"/>
              <a:buChar char="ü"/>
            </a:pPr>
            <a:r>
              <a:rPr lang="mk-MK" sz="2000" dirty="0"/>
              <a:t>Конвенцијата од Будимпешта не бара криминализација на обидите за сите кривични дела</a:t>
            </a:r>
            <a:endParaRPr lang="en-US" sz="2000" dirty="0"/>
          </a:p>
          <a:p>
            <a:pPr marL="342900" indent="-342900" algn="just">
              <a:buFont typeface="Wingdings" pitchFamily="2" charset="2"/>
              <a:buChar char="ü"/>
            </a:pPr>
            <a:r>
              <a:rPr lang="mk-MK" sz="2000" dirty="0"/>
              <a:t>Ова е затоа што е тешко да се предвидат обидите за одредени кривични дела (на пр. обид да се понуди или се стави на располагање детска порнографија)</a:t>
            </a:r>
            <a:endParaRPr lang="en-US" sz="2000" dirty="0"/>
          </a:p>
          <a:p>
            <a:pPr marL="342900" indent="-342900" algn="just">
              <a:buFont typeface="Wingdings" pitchFamily="2" charset="2"/>
              <a:buChar char="ü"/>
            </a:pPr>
            <a:r>
              <a:rPr lang="mk-MK" sz="2000" dirty="0"/>
              <a:t>Обидите мора да бидат намерни за да повлечат кривична одговорност</a:t>
            </a:r>
            <a:endParaRPr lang="en-US" sz="2000" dirty="0"/>
          </a:p>
          <a:p>
            <a:pPr marL="342900" indent="-342900" algn="just">
              <a:buFont typeface="Wingdings" pitchFamily="2" charset="2"/>
              <a:buChar char="ü"/>
            </a:pPr>
            <a:r>
              <a:rPr lang="mk-MK" sz="2000" dirty="0"/>
              <a:t>Страните имаат дискреција да не ги криминализираат обидите целосно или делумно</a:t>
            </a:r>
            <a:endParaRPr lang="en-US" sz="2000" dirty="0"/>
          </a:p>
        </p:txBody>
      </p:sp>
    </p:spTree>
    <p:extLst>
      <p:ext uri="{BB962C8B-B14F-4D97-AF65-F5344CB8AC3E}">
        <p14:creationId xmlns:p14="http://schemas.microsoft.com/office/powerpoint/2010/main" val="2416009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12 – </a:t>
            </a:r>
            <a:r>
              <a:rPr lang="mk-MK" sz="3200" b="1" dirty="0"/>
              <a:t>Корпоративна одговорност</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 y="1039367"/>
            <a:ext cx="3760930" cy="5262979"/>
          </a:xfrm>
          <a:prstGeom prst="rect">
            <a:avLst/>
          </a:prstGeom>
        </p:spPr>
        <p:txBody>
          <a:bodyPr wrap="square">
            <a:spAutoFit/>
          </a:bodyPr>
          <a:lstStyle/>
          <a:p>
            <a:pPr marL="342900" indent="-342900" algn="just">
              <a:buFont typeface="Wingdings" pitchFamily="2" charset="2"/>
              <a:buChar char="Ø"/>
            </a:pPr>
            <a:r>
              <a:rPr lang="ru-RU" sz="1600" dirty="0"/>
              <a:t>Секоја страна ќе донесе такви законодавни мерки кои се неопходни за да се осигура дека </a:t>
            </a:r>
            <a:r>
              <a:rPr lang="ru-RU" sz="1600" b="1" dirty="0">
                <a:solidFill>
                  <a:srgbClr val="FF0000"/>
                </a:solidFill>
              </a:rPr>
              <a:t>правните лица можат да бидат одговорни </a:t>
            </a:r>
            <a:r>
              <a:rPr lang="ru-RU" sz="1600" dirty="0"/>
              <a:t>за кривично дело утврдено во согласност со оваа Конвенција, </a:t>
            </a:r>
            <a:r>
              <a:rPr lang="ru-RU" sz="1600" b="1" dirty="0">
                <a:solidFill>
                  <a:srgbClr val="FF0000"/>
                </a:solidFill>
              </a:rPr>
              <a:t>сторено за нивна корист од кое било физичко лице</a:t>
            </a:r>
            <a:r>
              <a:rPr lang="ru-RU" sz="1600" dirty="0"/>
              <a:t>, постапувајќи поединечно или како дел од орган на правното лице, а кое има </a:t>
            </a:r>
            <a:r>
              <a:rPr lang="ru-RU" sz="1600" b="1" dirty="0">
                <a:solidFill>
                  <a:srgbClr val="FF0000"/>
                </a:solidFill>
              </a:rPr>
              <a:t>водечка позиција </a:t>
            </a:r>
            <a:r>
              <a:rPr lang="ru-RU" sz="1600" dirty="0"/>
              <a:t>во тие рамки, врз основа на:</a:t>
            </a:r>
            <a:r>
              <a:rPr lang="en-US" sz="1600" dirty="0"/>
              <a:t> </a:t>
            </a:r>
          </a:p>
          <a:p>
            <a:pPr lvl="1" algn="just"/>
            <a:r>
              <a:rPr lang="mk-MK" sz="1600" dirty="0"/>
              <a:t>а</a:t>
            </a:r>
            <a:r>
              <a:rPr lang="en-US" sz="1600" dirty="0"/>
              <a:t> </a:t>
            </a:r>
            <a:r>
              <a:rPr lang="mk-MK" sz="1600" b="1" dirty="0">
                <a:solidFill>
                  <a:srgbClr val="FF0000"/>
                </a:solidFill>
              </a:rPr>
              <a:t>овластување за застапување </a:t>
            </a:r>
            <a:r>
              <a:rPr lang="mk-MK" sz="1600" dirty="0"/>
              <a:t>на правното лице</a:t>
            </a:r>
            <a:r>
              <a:rPr lang="en-US" sz="1600" dirty="0"/>
              <a:t>; </a:t>
            </a:r>
          </a:p>
          <a:p>
            <a:pPr lvl="1" algn="just"/>
            <a:r>
              <a:rPr lang="mk-MK" sz="1600" dirty="0"/>
              <a:t>б</a:t>
            </a:r>
            <a:r>
              <a:rPr lang="en-US" sz="1600" dirty="0"/>
              <a:t> </a:t>
            </a:r>
            <a:r>
              <a:rPr lang="mk-MK" sz="1600" b="1" dirty="0">
                <a:solidFill>
                  <a:srgbClr val="FF0000"/>
                </a:solidFill>
              </a:rPr>
              <a:t>овластување за донесување одлуки </a:t>
            </a:r>
            <a:r>
              <a:rPr lang="mk-MK" sz="1600" dirty="0"/>
              <a:t>во име на правното лице</a:t>
            </a:r>
            <a:r>
              <a:rPr lang="en-US" sz="1600" dirty="0"/>
              <a:t>; </a:t>
            </a:r>
          </a:p>
          <a:p>
            <a:pPr lvl="1" algn="just"/>
            <a:r>
              <a:rPr lang="mk-MK" sz="1600" dirty="0"/>
              <a:t>в</a:t>
            </a:r>
            <a:r>
              <a:rPr lang="en-US" sz="1600" dirty="0"/>
              <a:t> </a:t>
            </a:r>
            <a:r>
              <a:rPr lang="mk-MK" sz="1600" b="1" dirty="0">
                <a:solidFill>
                  <a:srgbClr val="FF0000"/>
                </a:solidFill>
              </a:rPr>
              <a:t>овластување за вршење контрола</a:t>
            </a:r>
            <a:r>
              <a:rPr lang="mk-MK" sz="1600" dirty="0"/>
              <a:t> во рамки на правното лице</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124131" y="1024112"/>
            <a:ext cx="4860252" cy="5078313"/>
          </a:xfrm>
          <a:prstGeom prst="rect">
            <a:avLst/>
          </a:prstGeom>
        </p:spPr>
        <p:txBody>
          <a:bodyPr wrap="square">
            <a:spAutoFit/>
          </a:bodyPr>
          <a:lstStyle/>
          <a:p>
            <a:pPr marL="342900" indent="-342900" algn="just">
              <a:buFont typeface="Wingdings" pitchFamily="2" charset="2"/>
              <a:buChar char="ü"/>
            </a:pPr>
            <a:r>
              <a:rPr lang="mk-MK" dirty="0"/>
              <a:t>Треба да се исполнат четири услови за да се привлече корпоративна одговорност</a:t>
            </a:r>
            <a:r>
              <a:rPr lang="en-US" dirty="0"/>
              <a:t>:</a:t>
            </a:r>
          </a:p>
          <a:p>
            <a:pPr marL="800100" lvl="1" indent="-342900" algn="just">
              <a:buFont typeface="Wingdings" pitchFamily="2" charset="2"/>
              <a:buChar char="ü"/>
            </a:pPr>
            <a:r>
              <a:rPr lang="mk-MK" dirty="0"/>
              <a:t>Комисија за повреди според Конвенцијата од Будимпешта</a:t>
            </a:r>
            <a:endParaRPr lang="en-US" dirty="0"/>
          </a:p>
          <a:p>
            <a:pPr marL="800100" lvl="1" indent="-342900" algn="just">
              <a:buFont typeface="Wingdings" pitchFamily="2" charset="2"/>
              <a:buChar char="ü"/>
            </a:pPr>
            <a:r>
              <a:rPr lang="mk-MK" dirty="0"/>
              <a:t>Кривичното дело мора да е сторено во корист на правно лице</a:t>
            </a:r>
            <a:endParaRPr lang="en-US" dirty="0"/>
          </a:p>
          <a:p>
            <a:pPr marL="800100" lvl="1" indent="-342900" algn="just">
              <a:buFont typeface="Wingdings" pitchFamily="2" charset="2"/>
              <a:buChar char="ü"/>
            </a:pPr>
            <a:r>
              <a:rPr lang="mk-MK" dirty="0"/>
              <a:t>Лице кое има „водечка позиција“ (висока позиција во организација) мора да го има сторено кривичното дело</a:t>
            </a:r>
            <a:endParaRPr lang="en-US" dirty="0"/>
          </a:p>
          <a:p>
            <a:pPr marL="800100" lvl="1" indent="-342900" algn="just">
              <a:buFont typeface="Wingdings" pitchFamily="2" charset="2"/>
              <a:buChar char="ü"/>
            </a:pPr>
            <a:r>
              <a:rPr lang="mk-MK" dirty="0"/>
              <a:t>Водечко лице со водечка позиција мора да постапила врз основа на</a:t>
            </a:r>
            <a:r>
              <a:rPr lang="en-US" dirty="0"/>
              <a:t>:</a:t>
            </a:r>
          </a:p>
          <a:p>
            <a:pPr marL="1257300" lvl="2" indent="-342900" algn="just">
              <a:buFont typeface="Wingdings" pitchFamily="2" charset="2"/>
              <a:buChar char="ü"/>
            </a:pPr>
            <a:r>
              <a:rPr lang="mk-MK" dirty="0"/>
              <a:t>овластување за застапување</a:t>
            </a:r>
            <a:endParaRPr lang="en-US" dirty="0"/>
          </a:p>
          <a:p>
            <a:pPr marL="1257300" lvl="2" indent="-342900" algn="just">
              <a:buFont typeface="Wingdings" pitchFamily="2" charset="2"/>
              <a:buChar char="ü"/>
            </a:pPr>
            <a:r>
              <a:rPr lang="mk-MK" dirty="0"/>
              <a:t>овластување за донесување одлуки</a:t>
            </a:r>
            <a:endParaRPr lang="en-US" dirty="0"/>
          </a:p>
          <a:p>
            <a:pPr marL="1257300" lvl="2" indent="-342900" algn="just">
              <a:buFont typeface="Wingdings" pitchFamily="2" charset="2"/>
              <a:buChar char="ü"/>
            </a:pPr>
            <a:r>
              <a:rPr lang="mk-MK" dirty="0"/>
              <a:t>овластување за вршење контрола</a:t>
            </a:r>
            <a:endParaRPr lang="en-US" dirty="0"/>
          </a:p>
        </p:txBody>
      </p:sp>
    </p:spTree>
    <p:extLst>
      <p:ext uri="{BB962C8B-B14F-4D97-AF65-F5344CB8AC3E}">
        <p14:creationId xmlns:p14="http://schemas.microsoft.com/office/powerpoint/2010/main" val="399969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12 – </a:t>
            </a:r>
            <a:r>
              <a:rPr lang="mk-MK" sz="3200" b="1" dirty="0"/>
              <a:t>Корпоративна одговорност</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262979"/>
          </a:xfrm>
          <a:prstGeom prst="rect">
            <a:avLst/>
          </a:prstGeom>
        </p:spPr>
        <p:txBody>
          <a:bodyPr wrap="square">
            <a:spAutoFit/>
          </a:bodyPr>
          <a:lstStyle/>
          <a:p>
            <a:pPr marL="342900" indent="-342900" algn="just">
              <a:buFont typeface="Wingdings" pitchFamily="2" charset="2"/>
              <a:buChar char="Ø"/>
            </a:pPr>
            <a:r>
              <a:rPr lang="en-US" sz="1600" dirty="0"/>
              <a:t>2 </a:t>
            </a:r>
            <a:r>
              <a:rPr lang="ru-RU" sz="1600" dirty="0"/>
              <a:t>Покрај веќе предвидените случаи во став 2 од овој член, секоја страна донесува мерки неопходни за да се осигура дека правно лице може да одговара, доколку </a:t>
            </a:r>
            <a:r>
              <a:rPr lang="ru-RU" sz="1600" b="1" dirty="0">
                <a:solidFill>
                  <a:srgbClr val="FF0000"/>
                </a:solidFill>
              </a:rPr>
              <a:t>недостатокот на надзор или контрола од физичкото лице наведено во став 1 </a:t>
            </a:r>
            <a:r>
              <a:rPr lang="ru-RU" sz="1600" dirty="0"/>
              <a:t>го </a:t>
            </a:r>
            <a:r>
              <a:rPr lang="ru-RU" sz="1600" b="1" dirty="0">
                <a:solidFill>
                  <a:srgbClr val="FF0000"/>
                </a:solidFill>
              </a:rPr>
              <a:t>овозможило</a:t>
            </a:r>
            <a:r>
              <a:rPr lang="ru-RU" sz="1600" dirty="0"/>
              <a:t> </a:t>
            </a:r>
            <a:r>
              <a:rPr lang="ru-RU" sz="1600" b="1" dirty="0">
                <a:solidFill>
                  <a:srgbClr val="FF0000"/>
                </a:solidFill>
              </a:rPr>
              <a:t>извршувањето</a:t>
            </a:r>
            <a:r>
              <a:rPr lang="ru-RU" sz="1600" dirty="0"/>
              <a:t> на кривичното дело во согласност со оваа Конвенција </a:t>
            </a:r>
            <a:r>
              <a:rPr lang="ru-RU" sz="1600" b="1" dirty="0">
                <a:solidFill>
                  <a:srgbClr val="FF0000"/>
                </a:solidFill>
              </a:rPr>
              <a:t>во корист на тоа правно лице, од страна на физичко лице кое дејствувало под овластување на правното лице</a:t>
            </a:r>
            <a:r>
              <a:rPr lang="ru-RU" sz="1600" dirty="0"/>
              <a:t>.</a:t>
            </a:r>
            <a:r>
              <a:rPr lang="en-US" sz="1600" dirty="0"/>
              <a:t> </a:t>
            </a:r>
          </a:p>
          <a:p>
            <a:pPr marL="342900" indent="-342900" algn="just">
              <a:buFont typeface="Wingdings" pitchFamily="2" charset="2"/>
              <a:buChar char="Ø"/>
            </a:pPr>
            <a:r>
              <a:rPr lang="en-US" sz="1600" dirty="0"/>
              <a:t>3 </a:t>
            </a:r>
            <a:r>
              <a:rPr lang="mk-MK" sz="1600" dirty="0"/>
              <a:t>Предмет на правните начела на страната, одговорноста на правното лице може да биде кривична, граѓанска или административна.</a:t>
            </a:r>
            <a:r>
              <a:rPr lang="en-US" sz="1600" dirty="0"/>
              <a:t> </a:t>
            </a:r>
          </a:p>
          <a:p>
            <a:pPr marL="342900" indent="-342900" algn="just">
              <a:buFont typeface="Wingdings" pitchFamily="2" charset="2"/>
              <a:buChar char="Ø"/>
            </a:pPr>
            <a:r>
              <a:rPr lang="en-US" sz="1600" dirty="0"/>
              <a:t>4 </a:t>
            </a:r>
            <a:r>
              <a:rPr lang="mk-MK" sz="1600" dirty="0"/>
              <a:t>Таквата одговорност не е во спротивност со кривичната одговорност на физичките лица кои го сториле кривичното дело</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376057" y="1045117"/>
            <a:ext cx="4608326" cy="5062924"/>
          </a:xfrm>
          <a:prstGeom prst="rect">
            <a:avLst/>
          </a:prstGeom>
        </p:spPr>
        <p:txBody>
          <a:bodyPr wrap="square">
            <a:spAutoFit/>
          </a:bodyPr>
          <a:lstStyle/>
          <a:p>
            <a:pPr marL="342900" indent="-342900" algn="just">
              <a:buFont typeface="Wingdings" pitchFamily="2" charset="2"/>
              <a:buChar char="ü"/>
            </a:pPr>
            <a:r>
              <a:rPr lang="mk-MK" sz="1900" dirty="0"/>
              <a:t>Правното лице исто така може да одговара за кривично дело сторено од друго водечко лице (на пр. вработен или застапник, кои дејствуваат во рамки на овластувањата) доколку</a:t>
            </a:r>
            <a:r>
              <a:rPr lang="en-US" sz="1900" dirty="0"/>
              <a:t>:</a:t>
            </a:r>
          </a:p>
          <a:p>
            <a:pPr marL="800100" lvl="1" indent="-342900" algn="just">
              <a:buFont typeface="Wingdings" pitchFamily="2" charset="2"/>
              <a:buChar char="ü"/>
            </a:pPr>
            <a:r>
              <a:rPr lang="mk-MK" sz="1900" dirty="0"/>
              <a:t>делото е сторено од тој вработен или застапник</a:t>
            </a:r>
            <a:endParaRPr lang="en-US" sz="1900" dirty="0"/>
          </a:p>
          <a:p>
            <a:pPr marL="800100" lvl="1" indent="-342900" algn="just">
              <a:buFont typeface="Wingdings" pitchFamily="2" charset="2"/>
              <a:buChar char="ü"/>
            </a:pPr>
            <a:r>
              <a:rPr lang="mk-MK" sz="1900" dirty="0"/>
              <a:t>делото е сторено во корист на правото лице</a:t>
            </a:r>
            <a:endParaRPr lang="en-US" sz="1900" dirty="0"/>
          </a:p>
          <a:p>
            <a:pPr marL="800100" lvl="1" indent="-342900" algn="just">
              <a:buFont typeface="Wingdings" pitchFamily="2" charset="2"/>
              <a:buChar char="ü"/>
            </a:pPr>
            <a:r>
              <a:rPr lang="mk-MK" sz="1900" dirty="0"/>
              <a:t>извршувањето е овозможено поради тоа што водечкото лице не презело разумни или соодветни мерки за надзор на вработениот или застапникот</a:t>
            </a:r>
            <a:endParaRPr lang="en-US" sz="1900" dirty="0"/>
          </a:p>
          <a:p>
            <a:pPr marL="342900" indent="-342900" algn="just">
              <a:buFont typeface="Wingdings" pitchFamily="2" charset="2"/>
              <a:buChar char="ü"/>
            </a:pPr>
            <a:r>
              <a:rPr lang="mk-MK" sz="1900" dirty="0"/>
              <a:t>Не налага општ надзор над комуникациите на вработените</a:t>
            </a:r>
            <a:endParaRPr lang="en-US" sz="1900" dirty="0"/>
          </a:p>
        </p:txBody>
      </p:sp>
    </p:spTree>
    <p:extLst>
      <p:ext uri="{BB962C8B-B14F-4D97-AF65-F5344CB8AC3E}">
        <p14:creationId xmlns:p14="http://schemas.microsoft.com/office/powerpoint/2010/main" val="2132910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71162419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908632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9160546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31154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87</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Процесно право</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87</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Конвенција од Будимпешта</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68705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14 – </a:t>
            </a:r>
            <a:r>
              <a:rPr lang="mk-MK" sz="3200" b="1" dirty="0"/>
              <a:t>Опфат на процесните одредби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965225"/>
            <a:ext cx="4683475" cy="5078313"/>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a:t>
            </a:r>
            <a:r>
              <a:rPr lang="mk-MK" dirty="0"/>
              <a:t>с</a:t>
            </a:r>
            <a:r>
              <a:rPr lang="ru-RU" dirty="0"/>
              <a:t>трана донеува такви законодавни или други мерки кои се неопходни за </a:t>
            </a:r>
            <a:r>
              <a:rPr lang="ru-RU" b="1" dirty="0">
                <a:solidFill>
                  <a:srgbClr val="FF0000"/>
                </a:solidFill>
              </a:rPr>
              <a:t>утврдување на овластувањата и постапките </a:t>
            </a:r>
            <a:r>
              <a:rPr lang="ru-RU" dirty="0"/>
              <a:t>предвидени во овој оддел со цел да се овозможи преземањето на </a:t>
            </a:r>
            <a:r>
              <a:rPr lang="ru-RU" b="1" dirty="0">
                <a:solidFill>
                  <a:srgbClr val="FF0000"/>
                </a:solidFill>
              </a:rPr>
              <a:t>посебни истражни дејствија или постапки</a:t>
            </a:r>
            <a:r>
              <a:rPr lang="en-US" dirty="0"/>
              <a:t>. </a:t>
            </a:r>
          </a:p>
          <a:p>
            <a:pPr marL="342900" indent="-342900" algn="just">
              <a:buFont typeface="Wingdings" pitchFamily="2" charset="2"/>
              <a:buChar char="Ø"/>
            </a:pPr>
            <a:r>
              <a:rPr lang="en-US" dirty="0"/>
              <a:t>2 </a:t>
            </a:r>
            <a:r>
              <a:rPr lang="ru-RU" dirty="0"/>
              <a:t>Доколку не е наведено поинаку во член 21, секоја страна ќе ги примени овластувањата и постапките наведени во став 1 од овој член за</a:t>
            </a:r>
            <a:r>
              <a:rPr lang="en-US" dirty="0"/>
              <a:t>: </a:t>
            </a:r>
          </a:p>
          <a:p>
            <a:pPr lvl="1" algn="just"/>
            <a:r>
              <a:rPr lang="ru-RU" dirty="0"/>
              <a:t>а кривичните дела утврдени во согласност со членовите 2 до 11 од оваа Конвенција;</a:t>
            </a:r>
          </a:p>
          <a:p>
            <a:pPr lvl="1" algn="just"/>
            <a:r>
              <a:rPr lang="ru-RU" dirty="0"/>
              <a:t>б други кривични дела сторени со помош на компјутерски систем; и</a:t>
            </a:r>
          </a:p>
          <a:p>
            <a:pPr lvl="1" algn="just"/>
            <a:r>
              <a:rPr lang="ru-RU" dirty="0"/>
              <a:t>в собирање докази во електронска форма за кривично дело.</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926563" y="1070117"/>
            <a:ext cx="4159682" cy="4832092"/>
          </a:xfrm>
          <a:prstGeom prst="rect">
            <a:avLst/>
          </a:prstGeom>
        </p:spPr>
        <p:txBody>
          <a:bodyPr wrap="square">
            <a:spAutoFit/>
          </a:bodyPr>
          <a:lstStyle/>
          <a:p>
            <a:pPr marL="342900" indent="-342900" algn="just">
              <a:buFont typeface="Wingdings" pitchFamily="2" charset="2"/>
              <a:buChar char="ü"/>
            </a:pPr>
            <a:r>
              <a:rPr lang="mk-MK" sz="2200" dirty="0"/>
              <a:t>Страните мора да ги донесат неопходните мерки за утврдување на овластувањата и постапките во членовите 16 – 21 од Конвенцијата од Будимпешта</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mk-MK" sz="2200" dirty="0"/>
              <a:t>Овие овластувања треба да се користат во врска со конкретни кривични истраги или постапки (т.е. не за собирање општи информации)</a:t>
            </a:r>
            <a:endParaRPr lang="en-GB" sz="2200" dirty="0"/>
          </a:p>
        </p:txBody>
      </p:sp>
    </p:spTree>
    <p:extLst>
      <p:ext uri="{BB962C8B-B14F-4D97-AF65-F5344CB8AC3E}">
        <p14:creationId xmlns:p14="http://schemas.microsoft.com/office/powerpoint/2010/main" val="2344371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14 – </a:t>
            </a:r>
            <a:r>
              <a:rPr lang="mk-MK" sz="3200" b="1" dirty="0"/>
              <a:t>Опфат на процесните одредби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65225"/>
            <a:ext cx="4602767" cy="5355312"/>
          </a:xfrm>
          <a:prstGeom prst="rect">
            <a:avLst/>
          </a:prstGeom>
        </p:spPr>
        <p:txBody>
          <a:bodyPr wrap="square">
            <a:spAutoFit/>
          </a:bodyPr>
          <a:lstStyle/>
          <a:p>
            <a:pPr marL="342900" indent="-342900" algn="just">
              <a:buFont typeface="Wingdings" pitchFamily="2" charset="2"/>
              <a:buChar char="Ø"/>
            </a:pPr>
            <a:r>
              <a:rPr lang="en-US" dirty="0"/>
              <a:t>1 </a:t>
            </a:r>
            <a:r>
              <a:rPr lang="ru-RU" dirty="0"/>
              <a:t>Секоја страна донесува такви законодавни или други мерки кои се неопходни за утврдување на овластувањата и постапките предвидени во овој оддел со цел да се овозможи преземањето на специфични истражни дејствија или постапки</a:t>
            </a:r>
            <a:r>
              <a:rPr lang="en-US" dirty="0"/>
              <a:t>. </a:t>
            </a:r>
          </a:p>
          <a:p>
            <a:pPr marL="342900" indent="-342900" algn="just">
              <a:buFont typeface="Wingdings" pitchFamily="2" charset="2"/>
              <a:buChar char="Ø"/>
            </a:pPr>
            <a:r>
              <a:rPr lang="en-US" dirty="0"/>
              <a:t>2 </a:t>
            </a:r>
            <a:r>
              <a:rPr lang="ru-RU" dirty="0"/>
              <a:t>Доколку не е поинаку наведено во член 21, секоја страна ќе ги примени овластувањата и постапките наведени во став 1 од овој член на</a:t>
            </a:r>
            <a:r>
              <a:rPr lang="en-US" dirty="0"/>
              <a:t>: </a:t>
            </a:r>
          </a:p>
          <a:p>
            <a:pPr lvl="1" algn="just"/>
            <a:r>
              <a:rPr lang="ru-RU" dirty="0"/>
              <a:t>а </a:t>
            </a:r>
            <a:r>
              <a:rPr lang="ru-RU" b="1" dirty="0">
                <a:solidFill>
                  <a:srgbClr val="FF0000"/>
                </a:solidFill>
              </a:rPr>
              <a:t>кривичните дела утврдени во согласност со </a:t>
            </a:r>
            <a:r>
              <a:rPr lang="ru-RU" dirty="0"/>
              <a:t>членовите 2 до 11 од оваа </a:t>
            </a:r>
            <a:r>
              <a:rPr lang="ru-RU" b="1" dirty="0">
                <a:solidFill>
                  <a:srgbClr val="FF0000"/>
                </a:solidFill>
              </a:rPr>
              <a:t>Конвенција</a:t>
            </a:r>
            <a:r>
              <a:rPr lang="ru-RU" dirty="0"/>
              <a:t>;</a:t>
            </a:r>
          </a:p>
          <a:p>
            <a:pPr lvl="1" algn="just"/>
            <a:r>
              <a:rPr lang="ru-RU" dirty="0"/>
              <a:t>б </a:t>
            </a:r>
            <a:r>
              <a:rPr lang="ru-RU" b="1" dirty="0">
                <a:solidFill>
                  <a:srgbClr val="FF0000"/>
                </a:solidFill>
              </a:rPr>
              <a:t>други кривични дела </a:t>
            </a:r>
            <a:r>
              <a:rPr lang="ru-RU" dirty="0"/>
              <a:t>сторени со помош на </a:t>
            </a:r>
            <a:r>
              <a:rPr lang="ru-RU" b="1" dirty="0">
                <a:solidFill>
                  <a:srgbClr val="FF0000"/>
                </a:solidFill>
              </a:rPr>
              <a:t>компјутерски систем</a:t>
            </a:r>
            <a:r>
              <a:rPr lang="ru-RU" dirty="0"/>
              <a:t>; и</a:t>
            </a:r>
          </a:p>
          <a:p>
            <a:pPr lvl="1" algn="just"/>
            <a:r>
              <a:rPr lang="ru-RU" dirty="0"/>
              <a:t>в собирање </a:t>
            </a:r>
            <a:r>
              <a:rPr lang="ru-RU" b="1" dirty="0">
                <a:solidFill>
                  <a:srgbClr val="FF0000"/>
                </a:solidFill>
              </a:rPr>
              <a:t>докази</a:t>
            </a:r>
            <a:r>
              <a:rPr lang="ru-RU" dirty="0"/>
              <a:t> во </a:t>
            </a:r>
            <a:r>
              <a:rPr lang="ru-RU" b="1" dirty="0">
                <a:solidFill>
                  <a:srgbClr val="FF0000"/>
                </a:solidFill>
              </a:rPr>
              <a:t>електронска форма</a:t>
            </a:r>
            <a:r>
              <a:rPr lang="ru-RU" dirty="0"/>
              <a:t> за </a:t>
            </a:r>
            <a:r>
              <a:rPr lang="ru-RU" b="1" dirty="0">
                <a:solidFill>
                  <a:srgbClr val="FF0000"/>
                </a:solidFill>
              </a:rPr>
              <a:t>кривично дело</a:t>
            </a:r>
            <a:r>
              <a:rPr lang="ru-RU" dirty="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986541"/>
            <a:ext cx="4450456" cy="5078313"/>
          </a:xfrm>
          <a:prstGeom prst="rect">
            <a:avLst/>
          </a:prstGeom>
        </p:spPr>
        <p:txBody>
          <a:bodyPr wrap="square">
            <a:spAutoFit/>
          </a:bodyPr>
          <a:lstStyle/>
          <a:p>
            <a:pPr marL="342900" indent="-342900" algn="just">
              <a:buFont typeface="Wingdings" pitchFamily="2" charset="2"/>
              <a:buChar char="ü"/>
            </a:pPr>
            <a:r>
              <a:rPr lang="mk-MK" dirty="0"/>
              <a:t>Процесните овластувања утврдени во согласност со Конвенцијата од Будимпешта не се однесуваат само на сајбер-криминал</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Овие овластувања можат да се користат во однос на</a:t>
            </a:r>
            <a:r>
              <a:rPr lang="en-GB" dirty="0"/>
              <a:t>:</a:t>
            </a:r>
          </a:p>
          <a:p>
            <a:pPr marL="800100" lvl="1" indent="-342900" algn="just">
              <a:buFont typeface="Wingdings" pitchFamily="2" charset="2"/>
              <a:buChar char="ü"/>
            </a:pPr>
            <a:r>
              <a:rPr lang="mk-MK" dirty="0"/>
              <a:t>Кривични дела утврдени во согласност со Конвенцијата од Будимпешта</a:t>
            </a:r>
            <a:endParaRPr lang="en-GB" dirty="0"/>
          </a:p>
          <a:p>
            <a:pPr marL="800100" lvl="1" indent="-342900" algn="just">
              <a:buFont typeface="Wingdings" pitchFamily="2" charset="2"/>
              <a:buChar char="ü"/>
            </a:pPr>
            <a:r>
              <a:rPr lang="mk-MK" dirty="0"/>
              <a:t>Други кривични дела извршени со помош на компјутер</a:t>
            </a:r>
            <a:endParaRPr lang="en-GB" dirty="0"/>
          </a:p>
          <a:p>
            <a:pPr marL="800100" lvl="1" indent="-342900" algn="just">
              <a:buFont typeface="Wingdings" pitchFamily="2" charset="2"/>
              <a:buChar char="ü"/>
            </a:pPr>
            <a:r>
              <a:rPr lang="mk-MK" dirty="0"/>
              <a:t>Собирање докази за какво било кривично дело</a:t>
            </a:r>
            <a:endParaRPr lang="en-GB" dirty="0"/>
          </a:p>
          <a:p>
            <a:pPr marL="800100" lvl="1" indent="-342900" algn="just">
              <a:buFont typeface="Wingdings" pitchFamily="2" charset="2"/>
              <a:buChar char="ü"/>
            </a:pPr>
            <a:endParaRPr lang="en-GB" dirty="0"/>
          </a:p>
          <a:p>
            <a:pPr marL="342900" indent="-342900" algn="just">
              <a:buFont typeface="Wingdings" pitchFamily="2" charset="2"/>
              <a:buChar char="ü"/>
            </a:pPr>
            <a:r>
              <a:rPr lang="mk-MK" dirty="0"/>
              <a:t>Конвенцијата од Будимпешта е конвенција за </a:t>
            </a:r>
            <a:r>
              <a:rPr lang="mk-MK" dirty="0" err="1"/>
              <a:t>сајбер</a:t>
            </a:r>
            <a:r>
              <a:rPr lang="mk-MK" dirty="0"/>
              <a:t>-криминал И за електронски докази</a:t>
            </a:r>
            <a:endParaRPr lang="en-GB" dirty="0"/>
          </a:p>
        </p:txBody>
      </p:sp>
    </p:spTree>
    <p:extLst>
      <p:ext uri="{BB962C8B-B14F-4D97-AF65-F5344CB8AC3E}">
        <p14:creationId xmlns:p14="http://schemas.microsoft.com/office/powerpoint/2010/main" val="206364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Компјутерски систем</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4493538"/>
          </a:xfrm>
          <a:prstGeom prst="rect">
            <a:avLst/>
          </a:prstGeom>
        </p:spPr>
        <p:txBody>
          <a:bodyPr wrap="square">
            <a:spAutoFit/>
          </a:bodyPr>
          <a:lstStyle/>
          <a:p>
            <a:pPr marL="342900" indent="-342900" algn="just">
              <a:buFont typeface="Wingdings" pitchFamily="2" charset="2"/>
              <a:buChar char="Ø"/>
            </a:pPr>
            <a:r>
              <a:rPr lang="mk-MK" sz="2200" dirty="0"/>
              <a:t>Уред кој се состои од хардвер и софтвер што автоматски ги обработува компјутерските податоци</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Уредот може да биде самостоен или поврзан во мрежа</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mk-MK" sz="2200" dirty="0"/>
              <a:t>Вклучува</a:t>
            </a:r>
            <a:r>
              <a:rPr lang="en-US" sz="2200" dirty="0"/>
              <a:t>:</a:t>
            </a:r>
          </a:p>
          <a:p>
            <a:pPr marL="800100" lvl="1" indent="-342900" algn="just">
              <a:buFont typeface="Wingdings" pitchFamily="2" charset="2"/>
              <a:buChar char="Ø"/>
            </a:pPr>
            <a:r>
              <a:rPr lang="mk-MK" sz="2200" dirty="0"/>
              <a:t>влезни уреди</a:t>
            </a:r>
            <a:endParaRPr lang="en-US" sz="2200" dirty="0"/>
          </a:p>
          <a:p>
            <a:pPr marL="800100" lvl="1" indent="-342900" algn="just">
              <a:buFont typeface="Wingdings" pitchFamily="2" charset="2"/>
              <a:buChar char="Ø"/>
            </a:pPr>
            <a:r>
              <a:rPr lang="mk-MK" sz="2200" dirty="0"/>
              <a:t>излезни уреди</a:t>
            </a:r>
            <a:r>
              <a:rPr lang="en-US" sz="2200" dirty="0"/>
              <a:t> </a:t>
            </a:r>
          </a:p>
          <a:p>
            <a:pPr marL="800100" lvl="1" indent="-342900" algn="just">
              <a:buFont typeface="Wingdings" pitchFamily="2" charset="2"/>
              <a:buChar char="Ø"/>
            </a:pPr>
            <a:r>
              <a:rPr lang="mk-MK" sz="2200" dirty="0"/>
              <a:t>капацитети за складирање</a:t>
            </a:r>
            <a:r>
              <a:rPr lang="en-US" sz="2200" dirty="0"/>
              <a:t> </a:t>
            </a:r>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2800767"/>
          </a:xfrm>
          <a:prstGeom prst="rect">
            <a:avLst/>
          </a:prstGeom>
        </p:spPr>
        <p:txBody>
          <a:bodyPr wrap="square">
            <a:spAutoFit/>
          </a:bodyPr>
          <a:lstStyle/>
          <a:p>
            <a:pPr marL="342900" indent="-342900" algn="just">
              <a:buFont typeface="Wingdings" pitchFamily="2" charset="2"/>
              <a:buChar char="Ø"/>
            </a:pPr>
            <a:r>
              <a:rPr lang="mk-MK" sz="2200" b="1" dirty="0"/>
              <a:t>„компјутерски систем“ </a:t>
            </a:r>
            <a:r>
              <a:rPr lang="mk-MK" sz="2200" dirty="0"/>
              <a:t>е каков било уред или група на меѓусебно поврзани или сродни уреди, од кои еден или повеќе, согласно даден програма врши автоматска обработка на податоците</a:t>
            </a:r>
            <a:r>
              <a:rPr lang="en-US" sz="2200" dirty="0"/>
              <a:t>;</a:t>
            </a:r>
          </a:p>
        </p:txBody>
      </p:sp>
    </p:spTree>
    <p:extLst>
      <p:ext uri="{BB962C8B-B14F-4D97-AF65-F5344CB8AC3E}">
        <p14:creationId xmlns:p14="http://schemas.microsoft.com/office/powerpoint/2010/main" val="4157180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2962291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875867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mk-MK" sz="3200" b="1" dirty="0"/>
              <a:t>Анкетно прашање</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8907376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01300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15 – </a:t>
            </a:r>
            <a:r>
              <a:rPr lang="mk-MK" sz="3200" b="1" dirty="0"/>
              <a:t>Услови и заштитни мерки </a:t>
            </a:r>
          </a:p>
          <a:p>
            <a:pPr algn="r"/>
            <a:r>
              <a:rPr lang="mk-MK" sz="3200" b="1" dirty="0"/>
              <a:t>(гаранции)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65225"/>
            <a:ext cx="4602767" cy="5632311"/>
          </a:xfrm>
          <a:prstGeom prst="rect">
            <a:avLst/>
          </a:prstGeom>
        </p:spPr>
        <p:txBody>
          <a:bodyPr wrap="square">
            <a:spAutoFit/>
          </a:bodyPr>
          <a:lstStyle/>
          <a:p>
            <a:pPr marL="342900" marR="0" lvl="0" indent="-342900" algn="just" rtl="0">
              <a:spcBef>
                <a:spcPts val="0"/>
              </a:spcBef>
              <a:spcAft>
                <a:spcPts val="0"/>
              </a:spcAft>
              <a:buClr>
                <a:schemeClr val="dk1"/>
              </a:buClr>
              <a:buSzPts val="1500"/>
              <a:buFont typeface="Noto Sans Symbols"/>
              <a:buChar char="⮚"/>
            </a:pPr>
            <a:r>
              <a:rPr lang="ru-RU" b="0" i="0" u="none" strike="noStrike" cap="none" dirty="0">
                <a:solidFill>
                  <a:schemeClr val="dk1"/>
                </a:solidFill>
                <a:latin typeface="Calibri"/>
                <a:ea typeface="Calibri"/>
                <a:cs typeface="Calibri"/>
                <a:sym typeface="Calibri"/>
              </a:rPr>
              <a:t>1 Секоја страна ќе обезбеди воведувањето, спроведувањето и примената на овластувањата и постапките предвидени во овој оддел да подлежат на услови и </a:t>
            </a:r>
            <a:r>
              <a:rPr lang="ru-RU" b="1" i="0" u="none" strike="noStrike" cap="none" dirty="0">
                <a:solidFill>
                  <a:srgbClr val="FF0000"/>
                </a:solidFill>
                <a:latin typeface="Calibri"/>
                <a:ea typeface="Calibri"/>
                <a:cs typeface="Calibri"/>
                <a:sym typeface="Calibri"/>
              </a:rPr>
              <a:t>заштитни мерки предвидени со сопственото домашно право</a:t>
            </a:r>
            <a:r>
              <a:rPr lang="ru-RU" b="0" i="0" u="none" strike="noStrike" cap="none" dirty="0">
                <a:solidFill>
                  <a:schemeClr val="dk1"/>
                </a:solidFill>
                <a:latin typeface="Calibri"/>
                <a:ea typeface="Calibri"/>
                <a:cs typeface="Calibri"/>
                <a:sym typeface="Calibri"/>
              </a:rPr>
              <a:t>, со кои се предвидува </a:t>
            </a:r>
            <a:r>
              <a:rPr lang="ru-RU" b="1" i="0" u="none" strike="noStrike" cap="none" dirty="0">
                <a:solidFill>
                  <a:srgbClr val="FF0000"/>
                </a:solidFill>
                <a:latin typeface="Calibri"/>
                <a:ea typeface="Calibri"/>
                <a:cs typeface="Calibri"/>
                <a:sym typeface="Calibri"/>
              </a:rPr>
              <a:t>соодветна заштита на човековите права и слободи</a:t>
            </a:r>
            <a:r>
              <a:rPr lang="ru-RU" b="0" i="0" u="none" strike="noStrike" cap="none" dirty="0">
                <a:solidFill>
                  <a:schemeClr val="dk1"/>
                </a:solidFill>
                <a:latin typeface="Calibri"/>
                <a:ea typeface="Calibri"/>
                <a:cs typeface="Calibri"/>
                <a:sym typeface="Calibri"/>
              </a:rPr>
              <a:t>, вклучувајќи ги и правата што произлегуваат согласно обврските преземени со Конвенцијата за заштита на човековите права и основните слободи на Советот на Европа од 1950 година, Меѓународниот пакт за граѓанските и политички права на Организацијата на Обединетите нации од 1966 година и други </a:t>
            </a:r>
            <a:r>
              <a:rPr lang="ru-RU" b="1" i="0" u="none" strike="noStrike" cap="none" dirty="0">
                <a:solidFill>
                  <a:srgbClr val="FF0000"/>
                </a:solidFill>
                <a:latin typeface="Calibri"/>
                <a:ea typeface="Calibri"/>
                <a:cs typeface="Calibri"/>
                <a:sym typeface="Calibri"/>
              </a:rPr>
              <a:t>применливи меѓународни инструменти за човекови права</a:t>
            </a:r>
            <a:r>
              <a:rPr lang="ru-RU" dirty="0">
                <a:solidFill>
                  <a:schemeClr val="dk1"/>
                </a:solidFill>
                <a:latin typeface="Calibri"/>
                <a:ea typeface="Calibri"/>
                <a:cs typeface="Calibri"/>
                <a:sym typeface="Calibri"/>
              </a:rPr>
              <a:t>, а кои</a:t>
            </a:r>
            <a:r>
              <a:rPr lang="ru-RU" b="0" i="0" u="none" strike="noStrike" cap="none" dirty="0">
                <a:solidFill>
                  <a:schemeClr val="dk1"/>
                </a:solidFill>
                <a:latin typeface="Calibri"/>
                <a:ea typeface="Calibri"/>
                <a:cs typeface="Calibri"/>
                <a:sym typeface="Calibri"/>
              </a:rPr>
              <a:t> го вклучуваат начелото на пропорционалност.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965225"/>
            <a:ext cx="4450456" cy="5324535"/>
          </a:xfrm>
          <a:prstGeom prst="rect">
            <a:avLst/>
          </a:prstGeom>
        </p:spPr>
        <p:txBody>
          <a:bodyPr wrap="square">
            <a:spAutoFit/>
          </a:bodyPr>
          <a:lstStyle/>
          <a:p>
            <a:pPr marL="342900" indent="-342900" algn="just">
              <a:buFont typeface="Wingdings" pitchFamily="2" charset="2"/>
              <a:buChar char="ü"/>
            </a:pPr>
            <a:r>
              <a:rPr lang="mk-MK" sz="2000" dirty="0"/>
              <a:t>Од странките се бара да спроведат услови и гаранции за заштита на човековите права и слободи согласно со обврските од применливите инструменти за човекови права</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Ова е за да се обезбеди рамнотежа помеѓу барањата за спроведување на законот и заштита на човековите права и слободи</a:t>
            </a:r>
            <a:endParaRPr lang="en-GB" sz="2000" dirty="0"/>
          </a:p>
          <a:p>
            <a:pPr marL="342900" indent="-342900" algn="just">
              <a:buFont typeface="Wingdings" pitchFamily="2" charset="2"/>
              <a:buChar char="ü"/>
            </a:pPr>
            <a:endParaRPr lang="en-GB" sz="2000" dirty="0"/>
          </a:p>
          <a:p>
            <a:pPr marL="342900" indent="-342900" algn="just">
              <a:buFont typeface="Wingdings" pitchFamily="2" charset="2"/>
              <a:buChar char="ü"/>
            </a:pPr>
            <a:r>
              <a:rPr lang="mk-MK" sz="2000" dirty="0"/>
              <a:t>Модалитетите за спроведување на условите и заштитните мерки се оставени на домашното право</a:t>
            </a:r>
            <a:endParaRPr lang="en-GB" sz="2000" dirty="0"/>
          </a:p>
        </p:txBody>
      </p:sp>
    </p:spTree>
    <p:extLst>
      <p:ext uri="{BB962C8B-B14F-4D97-AF65-F5344CB8AC3E}">
        <p14:creationId xmlns:p14="http://schemas.microsoft.com/office/powerpoint/2010/main" val="2368481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15 – </a:t>
            </a:r>
            <a:r>
              <a:rPr lang="mk-MK" sz="3200" b="1" dirty="0"/>
              <a:t>Услови и заштитни мерки </a:t>
            </a:r>
          </a:p>
          <a:p>
            <a:pPr algn="r"/>
            <a:r>
              <a:rPr lang="mk-MK" sz="3200" b="1" dirty="0"/>
              <a:t>(гаранции)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76172" cy="5632311"/>
          </a:xfrm>
          <a:prstGeom prst="rect">
            <a:avLst/>
          </a:prstGeom>
        </p:spPr>
        <p:txBody>
          <a:bodyPr wrap="square">
            <a:spAutoFit/>
          </a:bodyPr>
          <a:lstStyle/>
          <a:p>
            <a:pPr marL="342900" marR="0" lvl="0" indent="-342900" algn="just" rtl="0">
              <a:spcBef>
                <a:spcPts val="0"/>
              </a:spcBef>
              <a:spcAft>
                <a:spcPts val="0"/>
              </a:spcAft>
              <a:buClr>
                <a:schemeClr val="dk1"/>
              </a:buClr>
              <a:buSzPts val="1500"/>
              <a:buFont typeface="Noto Sans Symbols"/>
              <a:buChar char="⮚"/>
            </a:pPr>
            <a:r>
              <a:rPr lang="ru-RU" sz="1800" b="0" i="0" u="none" strike="noStrike" cap="none" dirty="0">
                <a:solidFill>
                  <a:schemeClr val="dk1"/>
                </a:solidFill>
                <a:latin typeface="Calibri"/>
                <a:ea typeface="Calibri"/>
                <a:cs typeface="Calibri"/>
                <a:sym typeface="Calibri"/>
              </a:rPr>
              <a:t>1 Секоја страна ќе обезбеди воведувањето, спроведувањето и примената на овластувањата и постапките предвидени во овој оддел да подлежат на услови и заштитни мерки предвидени со сопственото домашно право, со кое се предвидува соодветна заштита на човековите права и слободи, вклучувајќи ги и правата што произлегуваат согласно обврските преземени со Конвенцијата за заштита на човековите права и основните слободи на Советот на Европа од 1950 година, Меѓународниот пакт за граѓанските и политички права на Организацијата на Обединетите нации од 1966 година и други применливи меѓународни инструменти за човекови права, а кои го вклучуваат </a:t>
            </a:r>
            <a:r>
              <a:rPr lang="ru-RU" sz="1800" b="1" dirty="0">
                <a:solidFill>
                  <a:srgbClr val="FF0000"/>
                </a:solidFill>
                <a:latin typeface="Calibri"/>
                <a:ea typeface="Calibri"/>
                <a:cs typeface="Calibri"/>
                <a:sym typeface="Calibri"/>
              </a:rPr>
              <a:t>начелото</a:t>
            </a:r>
            <a:r>
              <a:rPr lang="ru-RU" sz="1800" b="1" i="0" u="none" strike="noStrike" cap="none" dirty="0">
                <a:solidFill>
                  <a:srgbClr val="FF0000"/>
                </a:solidFill>
                <a:latin typeface="Calibri"/>
                <a:ea typeface="Calibri"/>
                <a:cs typeface="Calibri"/>
                <a:sym typeface="Calibri"/>
              </a:rPr>
              <a:t> на пропорционалност</a:t>
            </a:r>
            <a:r>
              <a:rPr lang="ru-RU" sz="1800" b="0" i="0" u="none" strike="noStrike" cap="none" dirty="0">
                <a:solidFill>
                  <a:schemeClr val="dk1"/>
                </a:solidFill>
                <a:latin typeface="Calibri"/>
                <a:ea typeface="Calibri"/>
                <a:cs typeface="Calibri"/>
                <a:sym typeface="Calibri"/>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580384" y="1002135"/>
            <a:ext cx="4450456" cy="5016758"/>
          </a:xfrm>
          <a:prstGeom prst="rect">
            <a:avLst/>
          </a:prstGeom>
        </p:spPr>
        <p:txBody>
          <a:bodyPr wrap="square">
            <a:spAutoFit/>
          </a:bodyPr>
          <a:lstStyle/>
          <a:p>
            <a:pPr marL="342900" marR="0" lvl="0" indent="-342900" algn="just" rtl="0">
              <a:spcBef>
                <a:spcPts val="0"/>
              </a:spcBef>
              <a:spcAft>
                <a:spcPts val="0"/>
              </a:spcAft>
              <a:buClr>
                <a:schemeClr val="dk1"/>
              </a:buClr>
              <a:buSzPts val="1500"/>
              <a:buFont typeface="Noto Sans Symbols"/>
              <a:buChar char="✔"/>
            </a:pPr>
            <a:r>
              <a:rPr lang="ru-RU" sz="2000" b="0" i="0" u="none" strike="noStrike" cap="none" dirty="0">
                <a:solidFill>
                  <a:schemeClr val="dk1"/>
                </a:solidFill>
                <a:latin typeface="Calibri"/>
                <a:ea typeface="Calibri"/>
                <a:cs typeface="Calibri"/>
                <a:sym typeface="Calibri"/>
              </a:rPr>
              <a:t>Овластувањето или постапката мора да бидат пропорционални на природата и околностите на </a:t>
            </a:r>
            <a:r>
              <a:rPr lang="ru-RU" sz="2000" dirty="0">
                <a:solidFill>
                  <a:schemeClr val="dk1"/>
                </a:solidFill>
                <a:latin typeface="Calibri"/>
                <a:ea typeface="Calibri"/>
                <a:cs typeface="Calibri"/>
                <a:sym typeface="Calibri"/>
              </a:rPr>
              <a:t>делото.</a:t>
            </a:r>
            <a:endParaRPr lang="ru-RU" sz="2000" b="0" i="0" u="none" strike="noStrike" cap="none" dirty="0">
              <a:solidFill>
                <a:schemeClr val="dk1"/>
              </a:solidFill>
              <a:latin typeface="Calibri"/>
              <a:ea typeface="Calibri"/>
              <a:cs typeface="Calibri"/>
              <a:sym typeface="Calibri"/>
            </a:endParaRPr>
          </a:p>
          <a:p>
            <a:pPr marL="342900" marR="0" lvl="0" indent="-247650" algn="just" rtl="0">
              <a:spcBef>
                <a:spcPts val="0"/>
              </a:spcBef>
              <a:spcAft>
                <a:spcPts val="0"/>
              </a:spcAft>
              <a:buClr>
                <a:schemeClr val="dk1"/>
              </a:buClr>
              <a:buSzPts val="1500"/>
              <a:buFont typeface="Noto Sans Symbols"/>
              <a:buNone/>
            </a:pPr>
            <a:endParaRPr lang="ru-RU" sz="20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ru-RU" sz="2000" b="0" i="0" u="none" strike="noStrike" cap="none" dirty="0">
                <a:solidFill>
                  <a:schemeClr val="dk1"/>
                </a:solidFill>
                <a:latin typeface="Calibri"/>
                <a:ea typeface="Calibri"/>
                <a:cs typeface="Calibri"/>
                <a:sym typeface="Calibri"/>
              </a:rPr>
              <a:t>Домашниот закон мора да обезбеди ограничувања на прекумерниот опфат на налозите за генерирање информации и барањата за разумност на претресите и заплените. </a:t>
            </a:r>
          </a:p>
          <a:p>
            <a:pPr marL="342900" marR="0" lvl="0" indent="-247650" algn="just" rtl="0">
              <a:spcBef>
                <a:spcPts val="0"/>
              </a:spcBef>
              <a:spcAft>
                <a:spcPts val="0"/>
              </a:spcAft>
              <a:buClr>
                <a:schemeClr val="dk1"/>
              </a:buClr>
              <a:buSzPts val="1500"/>
              <a:buFont typeface="Noto Sans Symbols"/>
              <a:buNone/>
            </a:pPr>
            <a:endParaRPr lang="ru-RU" sz="20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ru-RU" sz="2000" b="0" i="0" u="none" strike="noStrike" cap="none" dirty="0">
                <a:solidFill>
                  <a:schemeClr val="dk1"/>
                </a:solidFill>
                <a:latin typeface="Calibri"/>
                <a:ea typeface="Calibri"/>
                <a:cs typeface="Calibri"/>
                <a:sym typeface="Calibri"/>
              </a:rPr>
              <a:t>Од страните се бара да го спроведат начелото на пропорционалност во согласност со домашното право.</a:t>
            </a:r>
          </a:p>
        </p:txBody>
      </p:sp>
    </p:spTree>
    <p:extLst>
      <p:ext uri="{BB962C8B-B14F-4D97-AF65-F5344CB8AC3E}">
        <p14:creationId xmlns:p14="http://schemas.microsoft.com/office/powerpoint/2010/main" val="2391892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15 – </a:t>
            </a:r>
            <a:r>
              <a:rPr lang="mk-MK" sz="3200" b="1" dirty="0"/>
              <a:t>Услови и заштитни мерки </a:t>
            </a:r>
          </a:p>
          <a:p>
            <a:pPr algn="r"/>
            <a:r>
              <a:rPr lang="mk-MK" sz="3200" b="1" dirty="0"/>
              <a:t>(гаранции)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078313"/>
          </a:xfrm>
          <a:prstGeom prst="rect">
            <a:avLst/>
          </a:prstGeom>
        </p:spPr>
        <p:txBody>
          <a:bodyPr wrap="square">
            <a:spAutoFit/>
          </a:bodyPr>
          <a:lstStyle/>
          <a:p>
            <a:pPr marL="342900" marR="0" lvl="0" indent="-342900" algn="just" rtl="0">
              <a:spcBef>
                <a:spcPts val="0"/>
              </a:spcBef>
              <a:spcAft>
                <a:spcPts val="0"/>
              </a:spcAft>
              <a:buClr>
                <a:schemeClr val="dk1"/>
              </a:buClr>
              <a:buSzPts val="1500"/>
              <a:buFont typeface="Noto Sans Symbols"/>
              <a:buChar char="⮚"/>
            </a:pPr>
            <a:r>
              <a:rPr lang="ru-RU" sz="1800" b="0" i="0" u="none" strike="noStrike" cap="none" dirty="0">
                <a:solidFill>
                  <a:schemeClr val="dk1"/>
                </a:solidFill>
                <a:latin typeface="Calibri"/>
                <a:ea typeface="Calibri"/>
                <a:cs typeface="Calibri"/>
                <a:sym typeface="Calibri"/>
              </a:rPr>
              <a:t>2 Таквите услови и заштитни мерки, доколку тоа е соодветно </a:t>
            </a:r>
            <a:r>
              <a:rPr lang="ru-RU" sz="1800" b="1" i="0" u="none" strike="noStrike" cap="none" dirty="0">
                <a:solidFill>
                  <a:srgbClr val="FF0000"/>
                </a:solidFill>
                <a:latin typeface="Calibri"/>
                <a:ea typeface="Calibri"/>
                <a:cs typeface="Calibri"/>
                <a:sym typeface="Calibri"/>
              </a:rPr>
              <a:t>со оглед на природата на постапката или засегнатото овластување</a:t>
            </a:r>
            <a:r>
              <a:rPr lang="ru-RU" sz="1800" b="0" i="0" u="none" strike="noStrike" cap="none" dirty="0">
                <a:solidFill>
                  <a:schemeClr val="dk1"/>
                </a:solidFill>
                <a:latin typeface="Calibri"/>
                <a:ea typeface="Calibri"/>
                <a:cs typeface="Calibri"/>
                <a:sym typeface="Calibri"/>
              </a:rPr>
              <a:t>, меѓу другото, опфаќаат судски или друг независен надзор, основа што ја оправдува нивната примена и ограничувањето на опфатот и времетраењето на овластувањето или постапката. </a:t>
            </a:r>
            <a:endParaRPr lang="ru-RU" dirty="0"/>
          </a:p>
          <a:p>
            <a:pPr marL="342900" marR="0" lvl="0" indent="-247650" algn="just" rtl="0">
              <a:spcBef>
                <a:spcPts val="0"/>
              </a:spcBef>
              <a:spcAft>
                <a:spcPts val="0"/>
              </a:spcAft>
              <a:buClr>
                <a:schemeClr val="dk1"/>
              </a:buClr>
              <a:buSzPts val="1500"/>
              <a:buFont typeface="Noto Sans Symbols"/>
              <a:buNone/>
            </a:pPr>
            <a:endParaRPr lang="ru-RU" sz="18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ru-RU" sz="1800" b="0" i="0" u="none" strike="noStrike" cap="none" dirty="0">
                <a:solidFill>
                  <a:schemeClr val="dk1"/>
                </a:solidFill>
                <a:latin typeface="Calibri"/>
                <a:ea typeface="Calibri"/>
                <a:cs typeface="Calibri"/>
                <a:sym typeface="Calibri"/>
              </a:rPr>
              <a:t>3 До степен кој е во согласност со јавниот интерес, особено при темелното спроведување на правдата, секоја страна ќе го земе предвид влијанието на овластувањата и постапките во овој оддел врз правата, одговорностите и легитимните интереси на трети лица.</a:t>
            </a:r>
          </a:p>
        </p:txBody>
      </p:sp>
      <p:graphicFrame>
        <p:nvGraphicFramePr>
          <p:cNvPr id="7" name="Diagram 6">
            <a:extLst>
              <a:ext uri="{FF2B5EF4-FFF2-40B4-BE49-F238E27FC236}">
                <a16:creationId xmlns:a16="http://schemas.microsoft.com/office/drawing/2014/main" id="{8E52263A-8D39-4F8E-9EC8-FB376D0E90B4}"/>
              </a:ext>
            </a:extLst>
          </p:cNvPr>
          <p:cNvGraphicFramePr/>
          <p:nvPr>
            <p:extLst>
              <p:ext uri="{D42A27DB-BD31-4B8C-83A1-F6EECF244321}">
                <p14:modId xmlns:p14="http://schemas.microsoft.com/office/powerpoint/2010/main" val="176002216"/>
              </p:ext>
            </p:extLst>
          </p:nvPr>
        </p:nvGraphicFramePr>
        <p:xfrm>
          <a:off x="4667828" y="1592913"/>
          <a:ext cx="4476172" cy="4524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3798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15 – </a:t>
            </a:r>
            <a:r>
              <a:rPr lang="mk-MK" sz="3200" b="1" dirty="0"/>
              <a:t>Услови и заштитни мерки </a:t>
            </a:r>
          </a:p>
          <a:p>
            <a:pPr algn="r"/>
            <a:r>
              <a:rPr lang="mk-MK" sz="3200" b="1" dirty="0"/>
              <a:t>(гаранции)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078313"/>
          </a:xfrm>
          <a:prstGeom prst="rect">
            <a:avLst/>
          </a:prstGeom>
        </p:spPr>
        <p:txBody>
          <a:bodyPr wrap="square">
            <a:spAutoFit/>
          </a:bodyPr>
          <a:lstStyle/>
          <a:p>
            <a:pPr marL="342900" marR="0" lvl="0" indent="-342900" algn="just" rtl="0">
              <a:spcBef>
                <a:spcPts val="0"/>
              </a:spcBef>
              <a:spcAft>
                <a:spcPts val="0"/>
              </a:spcAft>
              <a:buClr>
                <a:schemeClr val="dk1"/>
              </a:buClr>
              <a:buSzPts val="1600"/>
              <a:buFont typeface="Noto Sans Symbols"/>
              <a:buChar char="⮚"/>
            </a:pPr>
            <a:r>
              <a:rPr lang="ru-RU" sz="1800" b="0" i="0" u="none" strike="noStrike" cap="none" dirty="0">
                <a:solidFill>
                  <a:schemeClr val="dk1"/>
                </a:solidFill>
                <a:latin typeface="Calibri"/>
                <a:ea typeface="Calibri"/>
                <a:cs typeface="Calibri"/>
                <a:sym typeface="Calibri"/>
              </a:rPr>
              <a:t>2 Таквите услови и заштитни мерки, доколку тоа е соодветно, со оглед на природата на постапката или засегнатото овластување, меѓу другото, </a:t>
            </a:r>
            <a:r>
              <a:rPr lang="ru-RU" sz="1800" b="1" i="0" u="none" strike="noStrike" cap="none" dirty="0">
                <a:solidFill>
                  <a:srgbClr val="FF0000"/>
                </a:solidFill>
                <a:latin typeface="Calibri"/>
                <a:ea typeface="Calibri"/>
                <a:cs typeface="Calibri"/>
                <a:sym typeface="Calibri"/>
              </a:rPr>
              <a:t>опфаќаат судски </a:t>
            </a:r>
            <a:r>
              <a:rPr lang="ru-RU" sz="1800" b="0" i="0" u="none" strike="noStrike" cap="none" dirty="0">
                <a:solidFill>
                  <a:schemeClr val="dk1"/>
                </a:solidFill>
                <a:latin typeface="Calibri"/>
                <a:ea typeface="Calibri"/>
                <a:cs typeface="Calibri"/>
                <a:sym typeface="Calibri"/>
              </a:rPr>
              <a:t>или друг </a:t>
            </a:r>
            <a:r>
              <a:rPr lang="ru-RU" sz="1800" b="1" i="0" u="none" strike="noStrike" cap="none" dirty="0">
                <a:solidFill>
                  <a:srgbClr val="FF0000"/>
                </a:solidFill>
                <a:latin typeface="Calibri"/>
                <a:ea typeface="Calibri"/>
                <a:cs typeface="Calibri"/>
                <a:sym typeface="Calibri"/>
              </a:rPr>
              <a:t>независен надзор, основа </a:t>
            </a:r>
            <a:r>
              <a:rPr lang="ru-RU" sz="1800" b="0" i="0" u="none" strike="noStrike" cap="none" dirty="0">
                <a:solidFill>
                  <a:schemeClr val="dk1"/>
                </a:solidFill>
                <a:latin typeface="Calibri"/>
                <a:ea typeface="Calibri"/>
                <a:cs typeface="Calibri"/>
                <a:sym typeface="Calibri"/>
              </a:rPr>
              <a:t>што ја оправдува нивната примена и </a:t>
            </a:r>
            <a:r>
              <a:rPr lang="ru-RU" sz="1800" b="1" i="0" u="none" strike="noStrike" cap="none" dirty="0">
                <a:solidFill>
                  <a:srgbClr val="FF0000"/>
                </a:solidFill>
                <a:latin typeface="Calibri"/>
                <a:ea typeface="Calibri"/>
                <a:cs typeface="Calibri"/>
                <a:sym typeface="Calibri"/>
              </a:rPr>
              <a:t>ограничувањето</a:t>
            </a:r>
            <a:r>
              <a:rPr lang="ru-RU" sz="1800" b="0" i="0" u="none" strike="noStrike" cap="none" dirty="0">
                <a:solidFill>
                  <a:schemeClr val="dk1"/>
                </a:solidFill>
                <a:latin typeface="Calibri"/>
                <a:ea typeface="Calibri"/>
                <a:cs typeface="Calibri"/>
                <a:sym typeface="Calibri"/>
              </a:rPr>
              <a:t> на </a:t>
            </a:r>
            <a:r>
              <a:rPr lang="ru-RU" sz="1800" b="1" i="0" u="none" strike="noStrike" cap="none" dirty="0">
                <a:solidFill>
                  <a:srgbClr val="FF0000"/>
                </a:solidFill>
                <a:latin typeface="Calibri"/>
                <a:ea typeface="Calibri"/>
                <a:cs typeface="Calibri"/>
                <a:sym typeface="Calibri"/>
              </a:rPr>
              <a:t>опфатот</a:t>
            </a:r>
            <a:r>
              <a:rPr lang="ru-RU" sz="1800" b="0" i="0" u="none" strike="noStrike" cap="none" dirty="0">
                <a:solidFill>
                  <a:schemeClr val="dk1"/>
                </a:solidFill>
                <a:latin typeface="Calibri"/>
                <a:ea typeface="Calibri"/>
                <a:cs typeface="Calibri"/>
                <a:sym typeface="Calibri"/>
              </a:rPr>
              <a:t> и </a:t>
            </a:r>
            <a:r>
              <a:rPr lang="ru-RU" sz="1800" b="1" i="0" u="none" strike="noStrike" cap="none" dirty="0">
                <a:solidFill>
                  <a:srgbClr val="FF0000"/>
                </a:solidFill>
                <a:latin typeface="Calibri"/>
                <a:ea typeface="Calibri"/>
                <a:cs typeface="Calibri"/>
                <a:sym typeface="Calibri"/>
              </a:rPr>
              <a:t>времетраењето</a:t>
            </a:r>
            <a:r>
              <a:rPr lang="ru-RU" sz="1800" b="0" i="0" u="none" strike="noStrike" cap="none" dirty="0">
                <a:solidFill>
                  <a:schemeClr val="dk1"/>
                </a:solidFill>
                <a:latin typeface="Calibri"/>
                <a:ea typeface="Calibri"/>
                <a:cs typeface="Calibri"/>
                <a:sym typeface="Calibri"/>
              </a:rPr>
              <a:t> на овластувањето или постапката. </a:t>
            </a:r>
            <a:endParaRPr lang="ru-RU" dirty="0"/>
          </a:p>
          <a:p>
            <a:pPr marL="342900" marR="0" lvl="0" indent="-241300" algn="just" rtl="0">
              <a:spcBef>
                <a:spcPts val="0"/>
              </a:spcBef>
              <a:spcAft>
                <a:spcPts val="0"/>
              </a:spcAft>
              <a:buClr>
                <a:schemeClr val="dk1"/>
              </a:buClr>
              <a:buSzPts val="1600"/>
              <a:buFont typeface="Noto Sans Symbols"/>
              <a:buNone/>
            </a:pPr>
            <a:endParaRPr lang="ru-RU" sz="18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ru-RU" sz="1800" b="0" i="0" u="none" strike="noStrike" cap="none" dirty="0">
                <a:solidFill>
                  <a:schemeClr val="dk1"/>
                </a:solidFill>
                <a:latin typeface="Calibri"/>
                <a:ea typeface="Calibri"/>
                <a:cs typeface="Calibri"/>
                <a:sym typeface="Calibri"/>
              </a:rPr>
              <a:t>3 До степен кој е во согласност со јавниот интерес, особено при темелното спроведување на правдата, секоја </a:t>
            </a:r>
            <a:r>
              <a:rPr lang="ru-RU" sz="1800" dirty="0">
                <a:solidFill>
                  <a:schemeClr val="dk1"/>
                </a:solidFill>
                <a:latin typeface="Calibri"/>
                <a:ea typeface="Calibri"/>
                <a:cs typeface="Calibri"/>
                <a:sym typeface="Calibri"/>
              </a:rPr>
              <a:t>с</a:t>
            </a:r>
            <a:r>
              <a:rPr lang="ru-RU" sz="1800" b="0" i="0" u="none" strike="noStrike" cap="none" dirty="0">
                <a:solidFill>
                  <a:schemeClr val="dk1"/>
                </a:solidFill>
                <a:latin typeface="Calibri"/>
                <a:ea typeface="Calibri"/>
                <a:cs typeface="Calibri"/>
                <a:sym typeface="Calibri"/>
              </a:rPr>
              <a:t>трана ќе го земе предвид влијанието на овластувањата и постапките во овој оддел врз правата, одговорностите и легитимните интереси на трети лица.</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133355"/>
            <a:ext cx="4450456" cy="4893647"/>
          </a:xfrm>
          <a:prstGeom prst="rect">
            <a:avLst/>
          </a:prstGeom>
        </p:spPr>
        <p:txBody>
          <a:bodyPr wrap="square">
            <a:spAutoFit/>
          </a:bodyPr>
          <a:lstStyle/>
          <a:p>
            <a:pPr marL="342900" marR="0" lvl="0" indent="-342900" algn="just" rtl="0">
              <a:spcBef>
                <a:spcPts val="0"/>
              </a:spcBef>
              <a:spcAft>
                <a:spcPts val="0"/>
              </a:spcAft>
              <a:buClr>
                <a:schemeClr val="dk1"/>
              </a:buClr>
              <a:buSzPts val="1600"/>
              <a:buFont typeface="Noto Sans Symbols"/>
              <a:buChar char="✔"/>
            </a:pPr>
            <a:r>
              <a:rPr lang="ru-RU" sz="2400" b="0" i="0" u="none" strike="noStrike" cap="none" dirty="0">
                <a:solidFill>
                  <a:schemeClr val="dk1"/>
                </a:solidFill>
                <a:latin typeface="Calibri"/>
                <a:ea typeface="Calibri"/>
                <a:cs typeface="Calibri"/>
                <a:sym typeface="Calibri"/>
              </a:rPr>
              <a:t>Илустративната и неисцрпна листа на можни услови и заштитни мерки вклучува:</a:t>
            </a:r>
          </a:p>
          <a:p>
            <a:pPr marL="800100" marR="0" lvl="1" indent="-342900" algn="just" rtl="0">
              <a:spcBef>
                <a:spcPts val="0"/>
              </a:spcBef>
              <a:spcAft>
                <a:spcPts val="0"/>
              </a:spcAft>
              <a:buClr>
                <a:schemeClr val="dk1"/>
              </a:buClr>
              <a:buSzPts val="1600"/>
              <a:buFont typeface="Noto Sans Symbols"/>
              <a:buChar char="✔"/>
            </a:pPr>
            <a:r>
              <a:rPr lang="ru-RU" sz="2400" dirty="0">
                <a:solidFill>
                  <a:schemeClr val="dk1"/>
                </a:solidFill>
                <a:latin typeface="Calibri"/>
                <a:ea typeface="Calibri"/>
                <a:cs typeface="Calibri"/>
                <a:sym typeface="Calibri"/>
              </a:rPr>
              <a:t>с</a:t>
            </a:r>
            <a:r>
              <a:rPr lang="ru-RU" sz="2400" b="0" i="0" u="none" strike="noStrike" cap="none" dirty="0">
                <a:solidFill>
                  <a:schemeClr val="dk1"/>
                </a:solidFill>
                <a:latin typeface="Calibri"/>
                <a:ea typeface="Calibri"/>
                <a:cs typeface="Calibri"/>
                <a:sym typeface="Calibri"/>
              </a:rPr>
              <a:t>удски надзор</a:t>
            </a:r>
          </a:p>
          <a:p>
            <a:pPr marL="800100" marR="0" lvl="1" indent="-342900" algn="just" rtl="0">
              <a:spcBef>
                <a:spcPts val="0"/>
              </a:spcBef>
              <a:spcAft>
                <a:spcPts val="0"/>
              </a:spcAft>
              <a:buClr>
                <a:schemeClr val="dk1"/>
              </a:buClr>
              <a:buSzPts val="1600"/>
              <a:buFont typeface="Noto Sans Symbols"/>
              <a:buChar char="✔"/>
            </a:pPr>
            <a:r>
              <a:rPr lang="ru-RU" sz="2400" dirty="0">
                <a:solidFill>
                  <a:schemeClr val="dk1"/>
                </a:solidFill>
                <a:latin typeface="Calibri"/>
                <a:ea typeface="Calibri"/>
                <a:cs typeface="Calibri"/>
                <a:sym typeface="Calibri"/>
              </a:rPr>
              <a:t>д</a:t>
            </a:r>
            <a:r>
              <a:rPr lang="ru-RU" sz="2400" b="0" i="0" u="none" strike="noStrike" cap="none" dirty="0">
                <a:solidFill>
                  <a:schemeClr val="dk1"/>
                </a:solidFill>
                <a:latin typeface="Calibri"/>
                <a:ea typeface="Calibri"/>
                <a:cs typeface="Calibri"/>
                <a:sym typeface="Calibri"/>
              </a:rPr>
              <a:t>руг независен надзор</a:t>
            </a:r>
          </a:p>
          <a:p>
            <a:pPr marL="800100" marR="0" lvl="1" indent="-342900" algn="just" rtl="0">
              <a:spcBef>
                <a:spcPts val="0"/>
              </a:spcBef>
              <a:spcAft>
                <a:spcPts val="0"/>
              </a:spcAft>
              <a:buClr>
                <a:schemeClr val="dk1"/>
              </a:buClr>
              <a:buSzPts val="1600"/>
              <a:buFont typeface="Noto Sans Symbols"/>
              <a:buChar char="✔"/>
            </a:pPr>
            <a:r>
              <a:rPr lang="ru-RU" sz="2400" dirty="0">
                <a:solidFill>
                  <a:schemeClr val="dk1"/>
                </a:solidFill>
                <a:latin typeface="Calibri"/>
                <a:ea typeface="Calibri"/>
                <a:cs typeface="Calibri"/>
                <a:sym typeface="Calibri"/>
              </a:rPr>
              <a:t>о</a:t>
            </a:r>
            <a:r>
              <a:rPr lang="ru-RU" sz="2400" b="0" i="0" u="none" strike="noStrike" cap="none" dirty="0">
                <a:solidFill>
                  <a:schemeClr val="dk1"/>
                </a:solidFill>
                <a:latin typeface="Calibri"/>
                <a:ea typeface="Calibri"/>
                <a:cs typeface="Calibri"/>
                <a:sym typeface="Calibri"/>
              </a:rPr>
              <a:t>снови со кои се оправдува примената на процесните овластувања</a:t>
            </a:r>
          </a:p>
          <a:p>
            <a:pPr marL="800100" marR="0" lvl="1" indent="-342900" algn="just" rtl="0">
              <a:spcBef>
                <a:spcPts val="0"/>
              </a:spcBef>
              <a:spcAft>
                <a:spcPts val="0"/>
              </a:spcAft>
              <a:buClr>
                <a:schemeClr val="dk1"/>
              </a:buClr>
              <a:buSzPts val="1600"/>
              <a:buFont typeface="Noto Sans Symbols"/>
              <a:buChar char="✔"/>
            </a:pPr>
            <a:r>
              <a:rPr lang="ru-RU" sz="2400" dirty="0">
                <a:solidFill>
                  <a:schemeClr val="dk1"/>
                </a:solidFill>
                <a:latin typeface="Calibri"/>
                <a:ea typeface="Calibri"/>
                <a:cs typeface="Calibri"/>
                <a:sym typeface="Calibri"/>
              </a:rPr>
              <a:t>о</a:t>
            </a:r>
            <a:r>
              <a:rPr lang="ru-RU" sz="2400" b="0" i="0" u="none" strike="noStrike" cap="none" dirty="0">
                <a:solidFill>
                  <a:schemeClr val="dk1"/>
                </a:solidFill>
                <a:latin typeface="Calibri"/>
                <a:ea typeface="Calibri"/>
                <a:cs typeface="Calibri"/>
                <a:sym typeface="Calibri"/>
              </a:rPr>
              <a:t>граничување на опфатот на овластувањата</a:t>
            </a:r>
          </a:p>
          <a:p>
            <a:pPr marL="800100" marR="0" lvl="1" indent="-342900" algn="just" rtl="0">
              <a:spcBef>
                <a:spcPts val="0"/>
              </a:spcBef>
              <a:spcAft>
                <a:spcPts val="0"/>
              </a:spcAft>
              <a:buClr>
                <a:schemeClr val="dk1"/>
              </a:buClr>
              <a:buSzPts val="1600"/>
              <a:buFont typeface="Noto Sans Symbols"/>
              <a:buChar char="✔"/>
            </a:pPr>
            <a:r>
              <a:rPr lang="ru-RU" sz="2400" dirty="0">
                <a:solidFill>
                  <a:schemeClr val="dk1"/>
                </a:solidFill>
                <a:latin typeface="Calibri"/>
                <a:ea typeface="Calibri"/>
                <a:cs typeface="Calibri"/>
                <a:sym typeface="Calibri"/>
              </a:rPr>
              <a:t>о</a:t>
            </a:r>
            <a:r>
              <a:rPr lang="ru-RU" sz="2400" b="0" i="0" u="none" strike="noStrike" cap="none" dirty="0">
                <a:solidFill>
                  <a:schemeClr val="dk1"/>
                </a:solidFill>
                <a:latin typeface="Calibri"/>
                <a:ea typeface="Calibri"/>
                <a:cs typeface="Calibri"/>
                <a:sym typeface="Calibri"/>
              </a:rPr>
              <a:t>граничување на времетраењето на овластувањата</a:t>
            </a:r>
          </a:p>
        </p:txBody>
      </p:sp>
    </p:spTree>
    <p:extLst>
      <p:ext uri="{BB962C8B-B14F-4D97-AF65-F5344CB8AC3E}">
        <p14:creationId xmlns:p14="http://schemas.microsoft.com/office/powerpoint/2010/main" val="1202696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15 – </a:t>
            </a:r>
            <a:r>
              <a:rPr lang="mk-MK" sz="3200" b="1" dirty="0"/>
              <a:t>Услови и заштитни мерки </a:t>
            </a:r>
          </a:p>
          <a:p>
            <a:pPr algn="r"/>
            <a:r>
              <a:rPr lang="mk-MK" sz="3200" b="1" dirty="0"/>
              <a:t>(гаранции)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9" name="Google Shape;251;p13">
            <a:extLst>
              <a:ext uri="{FF2B5EF4-FFF2-40B4-BE49-F238E27FC236}">
                <a16:creationId xmlns:a16="http://schemas.microsoft.com/office/drawing/2014/main" id="{82943D1C-8AA8-4BD1-9DB7-FFC5CFF1941C}"/>
              </a:ext>
            </a:extLst>
          </p:cNvPr>
          <p:cNvSpPr/>
          <p:nvPr/>
        </p:nvSpPr>
        <p:spPr>
          <a:xfrm>
            <a:off x="121544" y="952123"/>
            <a:ext cx="3961821" cy="566304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2 Таквите услови и заштитни мерки, доколку е соодветно со оглед на природата на постапката или </a:t>
            </a:r>
            <a:r>
              <a:rPr lang="mk-MK" b="0" i="0" u="none" strike="noStrike" cap="none" dirty="0" err="1">
                <a:solidFill>
                  <a:schemeClr val="dk1"/>
                </a:solidFill>
                <a:latin typeface="Calibri"/>
                <a:ea typeface="Calibri"/>
                <a:cs typeface="Calibri"/>
                <a:sym typeface="Calibri"/>
              </a:rPr>
              <a:t>засегнатото</a:t>
            </a:r>
            <a:r>
              <a:rPr lang="mk-MK" b="0" i="0" u="none" strike="noStrike" cap="none" dirty="0">
                <a:solidFill>
                  <a:schemeClr val="dk1"/>
                </a:solidFill>
                <a:latin typeface="Calibri"/>
                <a:ea typeface="Calibri"/>
                <a:cs typeface="Calibri"/>
                <a:sym typeface="Calibri"/>
              </a:rPr>
              <a:t> овластување, меѓу другото, опфаќаат судски или друг независен надзор, основи што ја оправдуваат нивната примена и ограничувањето на опфатот и времетраењето на овластувањето или постапката. </a:t>
            </a:r>
            <a:endParaRPr sz="2000" dirty="0"/>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3 До степен кој е во согласност со </a:t>
            </a:r>
            <a:r>
              <a:rPr lang="mk-MK" b="1" i="0" u="none" strike="noStrike" cap="none" dirty="0">
                <a:solidFill>
                  <a:srgbClr val="FF0000"/>
                </a:solidFill>
                <a:latin typeface="Calibri"/>
                <a:ea typeface="Calibri"/>
                <a:cs typeface="Calibri"/>
                <a:sym typeface="Calibri"/>
              </a:rPr>
              <a:t>јавниот интерес</a:t>
            </a:r>
            <a:r>
              <a:rPr lang="mk-MK" b="0" i="0" u="none" strike="noStrike" cap="none" dirty="0">
                <a:solidFill>
                  <a:schemeClr val="dk1"/>
                </a:solidFill>
                <a:latin typeface="Calibri"/>
                <a:ea typeface="Calibri"/>
                <a:cs typeface="Calibri"/>
                <a:sym typeface="Calibri"/>
              </a:rPr>
              <a:t>, особено со </a:t>
            </a:r>
            <a:r>
              <a:rPr lang="mk-MK" b="1" i="0" u="none" strike="noStrike" cap="none" dirty="0">
                <a:solidFill>
                  <a:srgbClr val="FF0000"/>
                </a:solidFill>
                <a:latin typeface="Calibri"/>
                <a:ea typeface="Calibri"/>
                <a:cs typeface="Calibri"/>
                <a:sym typeface="Calibri"/>
              </a:rPr>
              <a:t>темелното спроведување на правдата</a:t>
            </a:r>
            <a:r>
              <a:rPr lang="mk-MK" b="0" i="0" u="none" strike="noStrike" cap="none" dirty="0">
                <a:solidFill>
                  <a:schemeClr val="dk1"/>
                </a:solidFill>
                <a:latin typeface="Calibri"/>
                <a:ea typeface="Calibri"/>
                <a:cs typeface="Calibri"/>
                <a:sym typeface="Calibri"/>
              </a:rPr>
              <a:t>, секоја Страна ќе го земе предвид влијанието на овластувањата и постапките во овој оддел врз </a:t>
            </a:r>
            <a:r>
              <a:rPr lang="mk-MK" b="1" i="0" u="none" strike="noStrike" cap="none" dirty="0">
                <a:solidFill>
                  <a:srgbClr val="FF0000"/>
                </a:solidFill>
                <a:latin typeface="Calibri"/>
                <a:ea typeface="Calibri"/>
                <a:cs typeface="Calibri"/>
                <a:sym typeface="Calibri"/>
              </a:rPr>
              <a:t>правата, одговорностите и легитимните интереси на трети лица.</a:t>
            </a:r>
            <a:endParaRPr b="1" i="0" u="none" strike="noStrike" cap="none" dirty="0">
              <a:solidFill>
                <a:srgbClr val="FF0000"/>
              </a:solidFill>
              <a:latin typeface="Calibri"/>
              <a:ea typeface="Calibri"/>
              <a:cs typeface="Calibri"/>
              <a:sym typeface="Calibri"/>
            </a:endParaRPr>
          </a:p>
        </p:txBody>
      </p:sp>
      <p:sp>
        <p:nvSpPr>
          <p:cNvPr id="20" name="Google Shape;252;p13">
            <a:extLst>
              <a:ext uri="{FF2B5EF4-FFF2-40B4-BE49-F238E27FC236}">
                <a16:creationId xmlns:a16="http://schemas.microsoft.com/office/drawing/2014/main" id="{19F29B1C-4803-4D2E-9D22-6F8464E3BE4D}"/>
              </a:ext>
            </a:extLst>
          </p:cNvPr>
          <p:cNvSpPr/>
          <p:nvPr/>
        </p:nvSpPr>
        <p:spPr>
          <a:xfrm>
            <a:off x="4406630" y="989546"/>
            <a:ext cx="4357992" cy="403183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Треба да има рамнотежа помеѓу јавниот интерес (особено правилното спроведување на правдата) и правата, обврските и легитимните интереси на третите лица</a:t>
            </a:r>
            <a:endParaRPr sz="2000" dirty="0"/>
          </a:p>
          <a:p>
            <a:pPr marL="342900" marR="0" lvl="0" indent="-241300" algn="just" rtl="0">
              <a:spcBef>
                <a:spcPts val="0"/>
              </a:spcBef>
              <a:spcAft>
                <a:spcPts val="0"/>
              </a:spcAft>
              <a:buClr>
                <a:schemeClr val="dk1"/>
              </a:buClr>
              <a:buSzPts val="1600"/>
              <a:buFont typeface="Noto Sans Symbols"/>
              <a:buNone/>
            </a:pPr>
            <a:endParaRPr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mk-MK" b="0" i="0" u="none" strike="noStrike" cap="none" dirty="0" err="1">
                <a:solidFill>
                  <a:schemeClr val="dk1"/>
                </a:solidFill>
                <a:latin typeface="Calibri"/>
                <a:ea typeface="Calibri"/>
                <a:cs typeface="Calibri"/>
                <a:sym typeface="Calibri"/>
              </a:rPr>
              <a:t>Разгледувањата</a:t>
            </a:r>
            <a:r>
              <a:rPr lang="mk-MK" b="0" i="0" u="none" strike="noStrike" cap="none" dirty="0">
                <a:solidFill>
                  <a:schemeClr val="dk1"/>
                </a:solidFill>
                <a:latin typeface="Calibri"/>
                <a:ea typeface="Calibri"/>
                <a:cs typeface="Calibri"/>
                <a:sym typeface="Calibri"/>
              </a:rPr>
              <a:t> треба да вклучуваат:</a:t>
            </a:r>
            <a:endParaRPr sz="2000" dirty="0"/>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Минимизирање на нарушувањето на потрошувачките услуги</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Заштита од одговорност за откривање или олеснување на обелоденувањето</a:t>
            </a:r>
            <a:endParaRPr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600"/>
              <a:buFont typeface="Noto Sans Symbols"/>
              <a:buChar char="✔"/>
            </a:pPr>
            <a:r>
              <a:rPr lang="mk-MK" b="0" i="0" u="none" strike="noStrike" cap="none" dirty="0">
                <a:solidFill>
                  <a:schemeClr val="dk1"/>
                </a:solidFill>
                <a:latin typeface="Calibri"/>
                <a:ea typeface="Calibri"/>
                <a:cs typeface="Calibri"/>
                <a:sym typeface="Calibri"/>
              </a:rPr>
              <a:t>Заштита на сопственички интереси</a:t>
            </a:r>
            <a:endParaRPr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1092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12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1" name="Google Shape;268;p15">
            <a:extLst>
              <a:ext uri="{FF2B5EF4-FFF2-40B4-BE49-F238E27FC236}">
                <a16:creationId xmlns:a16="http://schemas.microsoft.com/office/drawing/2014/main" id="{DDD58FF3-9360-41E9-912B-5019C8CA0AE3}"/>
              </a:ext>
            </a:extLst>
          </p:cNvPr>
          <p:cNvSpPr txBox="1"/>
          <p:nvPr/>
        </p:nvSpPr>
        <p:spPr>
          <a:xfrm>
            <a:off x="312057" y="1204573"/>
            <a:ext cx="8519885" cy="529280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000"/>
              <a:buFont typeface="Arial"/>
              <a:buNone/>
            </a:pPr>
            <a:endParaRPr sz="1000" b="1" i="1" u="none" strike="noStrike" cap="none" dirty="0">
              <a:solidFill>
                <a:schemeClr val="dk1"/>
              </a:solidFill>
              <a:latin typeface="Calibri"/>
              <a:ea typeface="Calibri"/>
              <a:cs typeface="Calibri"/>
              <a:sym typeface="Calibri"/>
            </a:endParaRPr>
          </a:p>
          <a:p>
            <a:pPr marL="0" marR="0" lvl="0" indent="0" algn="ctr" rtl="0">
              <a:lnSpc>
                <a:spcPct val="80000"/>
              </a:lnSpc>
              <a:spcBef>
                <a:spcPts val="1800"/>
              </a:spcBef>
              <a:spcAft>
                <a:spcPts val="0"/>
              </a:spcAft>
              <a:buClr>
                <a:schemeClr val="dk1"/>
              </a:buClr>
              <a:buSzPts val="2600"/>
              <a:buFont typeface="Arial"/>
              <a:buNone/>
            </a:pPr>
            <a:r>
              <a:rPr lang="mk-MK" sz="2600" b="1" i="1" u="none" strike="noStrike" cap="none" dirty="0">
                <a:solidFill>
                  <a:schemeClr val="dk1"/>
                </a:solidFill>
                <a:latin typeface="Calibri"/>
                <a:ea typeface="Calibri"/>
                <a:cs typeface="Calibri"/>
                <a:sym typeface="Calibri"/>
              </a:rPr>
              <a:t>Експедитивно зачувување на складирани податоци</a:t>
            </a:r>
            <a:endParaRPr sz="2600" b="1" i="1" u="none" strike="noStrike" cap="none" dirty="0">
              <a:solidFill>
                <a:schemeClr val="dk1"/>
              </a:solidFill>
              <a:latin typeface="Calibri"/>
              <a:ea typeface="Calibri"/>
              <a:cs typeface="Calibri"/>
              <a:sym typeface="Calibri"/>
            </a:endParaRPr>
          </a:p>
          <a:p>
            <a:pPr marL="0" marR="0" lvl="0" indent="0" algn="ctr" rtl="0">
              <a:lnSpc>
                <a:spcPct val="80000"/>
              </a:lnSpc>
              <a:spcBef>
                <a:spcPts val="1800"/>
              </a:spcBef>
              <a:spcAft>
                <a:spcPts val="0"/>
              </a:spcAft>
              <a:buClr>
                <a:schemeClr val="dk1"/>
              </a:buClr>
              <a:buSzPts val="2600"/>
              <a:buFont typeface="Arial"/>
              <a:buNone/>
            </a:pPr>
            <a:r>
              <a:rPr lang="mk-MK" sz="2600" b="1" i="1" u="none" strike="noStrike" cap="none" dirty="0">
                <a:solidFill>
                  <a:schemeClr val="dk1"/>
                </a:solidFill>
                <a:latin typeface="Calibri"/>
                <a:ea typeface="Calibri"/>
                <a:cs typeface="Calibri"/>
                <a:sym typeface="Calibri"/>
              </a:rPr>
              <a:t>Експедитивно зачувување и откривање на компјутерски податоци</a:t>
            </a:r>
            <a:endParaRPr sz="2600" b="1" i="1" u="none" strike="noStrike" cap="none" dirty="0">
              <a:solidFill>
                <a:schemeClr val="dk1"/>
              </a:solidFill>
              <a:latin typeface="Calibri"/>
              <a:ea typeface="Calibri"/>
              <a:cs typeface="Calibri"/>
              <a:sym typeface="Calibri"/>
            </a:endParaRPr>
          </a:p>
          <a:p>
            <a:pPr marL="0" marR="0" lvl="0" indent="0" algn="ctr" rtl="0">
              <a:lnSpc>
                <a:spcPct val="80000"/>
              </a:lnSpc>
              <a:spcBef>
                <a:spcPts val="1800"/>
              </a:spcBef>
              <a:spcAft>
                <a:spcPts val="0"/>
              </a:spcAft>
              <a:buClr>
                <a:schemeClr val="dk1"/>
              </a:buClr>
              <a:buSzPts val="2600"/>
              <a:buFont typeface="Arial"/>
              <a:buNone/>
            </a:pPr>
            <a:r>
              <a:rPr lang="mk-MK" sz="2600" b="1" i="1" u="none" strike="noStrike" cap="none" dirty="0">
                <a:solidFill>
                  <a:schemeClr val="dk1"/>
                </a:solidFill>
                <a:latin typeface="Calibri"/>
                <a:ea typeface="Calibri"/>
                <a:cs typeface="Calibri"/>
                <a:sym typeface="Calibri"/>
              </a:rPr>
              <a:t>(членови 16 и 17 – Конвенција од Будимпешта)</a:t>
            </a:r>
            <a:endParaRPr sz="2600" b="1" i="1" u="none" strike="noStrike" cap="none" dirty="0">
              <a:solidFill>
                <a:schemeClr val="dk1"/>
              </a:solidFill>
              <a:latin typeface="Calibri"/>
              <a:ea typeface="Calibri"/>
              <a:cs typeface="Calibri"/>
              <a:sym typeface="Calibri"/>
            </a:endParaRPr>
          </a:p>
          <a:p>
            <a:pPr marL="342900" marR="0" lvl="0" indent="-279400" algn="l" rtl="0">
              <a:lnSpc>
                <a:spcPct val="80000"/>
              </a:lnSpc>
              <a:spcBef>
                <a:spcPts val="1800"/>
              </a:spcBef>
              <a:spcAft>
                <a:spcPts val="0"/>
              </a:spcAft>
              <a:buClr>
                <a:schemeClr val="dk1"/>
              </a:buClr>
              <a:buSzPts val="1000"/>
              <a:buFont typeface="Arial"/>
              <a:buNone/>
            </a:pPr>
            <a:endParaRPr sz="1000" b="0" i="0" u="none" strike="noStrike" cap="none" dirty="0">
              <a:solidFill>
                <a:schemeClr val="dk1"/>
              </a:solidFill>
              <a:latin typeface="Calibri"/>
              <a:ea typeface="Calibri"/>
              <a:cs typeface="Calibri"/>
              <a:sym typeface="Calibri"/>
            </a:endParaRPr>
          </a:p>
          <a:p>
            <a:pPr marL="342900" marR="0" lvl="0" indent="-342900" algn="ctr" rtl="0">
              <a:lnSpc>
                <a:spcPct val="80000"/>
              </a:lnSpc>
              <a:spcBef>
                <a:spcPts val="1800"/>
              </a:spcBef>
              <a:spcAft>
                <a:spcPts val="0"/>
              </a:spcAft>
              <a:buClr>
                <a:schemeClr val="dk1"/>
              </a:buClr>
              <a:buSzPts val="2000"/>
              <a:buFont typeface="Arial"/>
              <a:buChar char="•"/>
            </a:pPr>
            <a:r>
              <a:rPr lang="mk-MK" sz="2000" b="0" i="1" u="none" strike="noStrike" cap="none" dirty="0">
                <a:solidFill>
                  <a:schemeClr val="dk1"/>
                </a:solidFill>
                <a:latin typeface="Calibri"/>
                <a:ea typeface="Calibri"/>
                <a:cs typeface="Calibri"/>
                <a:sym typeface="Calibri"/>
              </a:rPr>
              <a:t>многу иновативно и од огромна важност</a:t>
            </a:r>
            <a:endParaRPr sz="2000" b="0" i="1" u="none" strike="noStrike" cap="none" dirty="0">
              <a:solidFill>
                <a:schemeClr val="dk1"/>
              </a:solidFill>
              <a:latin typeface="Calibri"/>
              <a:ea typeface="Calibri"/>
              <a:cs typeface="Calibri"/>
              <a:sym typeface="Calibri"/>
            </a:endParaRPr>
          </a:p>
          <a:p>
            <a:pPr marL="342900" marR="0" lvl="0" indent="-342900" algn="ctr" rtl="0">
              <a:lnSpc>
                <a:spcPct val="80000"/>
              </a:lnSpc>
              <a:spcBef>
                <a:spcPts val="1800"/>
              </a:spcBef>
              <a:spcAft>
                <a:spcPts val="0"/>
              </a:spcAft>
              <a:buClr>
                <a:schemeClr val="dk1"/>
              </a:buClr>
              <a:buSzPts val="2000"/>
              <a:buFont typeface="Arial"/>
              <a:buChar char="•"/>
            </a:pPr>
            <a:r>
              <a:rPr lang="mk-MK" sz="2000" b="0" i="1" u="none" strike="noStrike" cap="none" dirty="0">
                <a:solidFill>
                  <a:schemeClr val="dk1"/>
                </a:solidFill>
                <a:latin typeface="Calibri"/>
                <a:ea typeface="Calibri"/>
                <a:cs typeface="Calibri"/>
                <a:sym typeface="Calibri"/>
              </a:rPr>
              <a:t>различен фокус</a:t>
            </a:r>
            <a:endParaRPr sz="20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800"/>
              </a:spcBef>
              <a:spcAft>
                <a:spcPts val="0"/>
              </a:spcAft>
              <a:buClr>
                <a:schemeClr val="dk1"/>
              </a:buClr>
              <a:buSzPts val="1800"/>
              <a:buFont typeface="Arial"/>
              <a:buChar char="•"/>
            </a:pPr>
            <a:r>
              <a:rPr lang="mk-MK" sz="1800" b="0" i="1" u="none" strike="noStrike" cap="none" dirty="0">
                <a:solidFill>
                  <a:schemeClr val="dk1"/>
                </a:solidFill>
                <a:latin typeface="Calibri"/>
                <a:ea typeface="Calibri"/>
                <a:cs typeface="Calibri"/>
                <a:sym typeface="Calibri"/>
              </a:rPr>
              <a:t>Двата се експедитивно ориентирано за да одговорат на брзината на циркулација на информациите во дигиталната средина</a:t>
            </a:r>
            <a:endParaRPr sz="1800" b="0" i="1"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800"/>
              </a:spcBef>
              <a:spcAft>
                <a:spcPts val="0"/>
              </a:spcAft>
              <a:buClr>
                <a:schemeClr val="dk1"/>
              </a:buClr>
              <a:buSzPts val="1800"/>
              <a:buFont typeface="Arial"/>
              <a:buChar char="•"/>
            </a:pPr>
            <a:r>
              <a:rPr lang="mk-MK" sz="1800" b="0" i="1" u="none" strike="noStrike" cap="none" dirty="0">
                <a:solidFill>
                  <a:schemeClr val="dk1"/>
                </a:solidFill>
                <a:latin typeface="Calibri"/>
                <a:ea typeface="Calibri"/>
                <a:cs typeface="Calibri"/>
                <a:sym typeface="Calibri"/>
              </a:rPr>
              <a:t>Нивното ниво на </a:t>
            </a:r>
            <a:r>
              <a:rPr lang="mk-MK" sz="1800" b="0" i="1" u="none" strike="noStrike" cap="none" dirty="0" err="1">
                <a:solidFill>
                  <a:schemeClr val="dk1"/>
                </a:solidFill>
                <a:latin typeface="Calibri"/>
                <a:ea typeface="Calibri"/>
                <a:cs typeface="Calibri"/>
                <a:sym typeface="Calibri"/>
              </a:rPr>
              <a:t>интрузивност</a:t>
            </a:r>
            <a:r>
              <a:rPr lang="mk-MK" sz="1800" b="0" i="1" u="none" strike="noStrike" cap="none" dirty="0">
                <a:solidFill>
                  <a:schemeClr val="dk1"/>
                </a:solidFill>
                <a:latin typeface="Calibri"/>
                <a:ea typeface="Calibri"/>
                <a:cs typeface="Calibri"/>
                <a:sym typeface="Calibri"/>
              </a:rPr>
              <a:t> не е многу високо</a:t>
            </a:r>
            <a:endParaRPr sz="1800" b="0" i="1"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800"/>
              </a:spcBef>
              <a:spcAft>
                <a:spcPts val="0"/>
              </a:spcAft>
              <a:buClr>
                <a:schemeClr val="dk1"/>
              </a:buClr>
              <a:buSzPts val="1800"/>
              <a:buFont typeface="Arial"/>
              <a:buChar char="•"/>
            </a:pPr>
            <a:r>
              <a:rPr lang="mk-MK" sz="1800" b="0" i="1" u="none" strike="noStrike" cap="none" dirty="0">
                <a:solidFill>
                  <a:schemeClr val="dk1"/>
                </a:solidFill>
                <a:latin typeface="Calibri"/>
                <a:ea typeface="Calibri"/>
                <a:cs typeface="Calibri"/>
                <a:sym typeface="Calibri"/>
              </a:rPr>
              <a:t>Во врска со </a:t>
            </a:r>
            <a:r>
              <a:rPr lang="mk-MK" sz="1800" i="1" dirty="0">
                <a:solidFill>
                  <a:schemeClr val="dk1"/>
                </a:solidFill>
                <a:latin typeface="Calibri"/>
                <a:ea typeface="Calibri"/>
                <a:cs typeface="Calibri"/>
                <a:sym typeface="Calibri"/>
              </a:rPr>
              <a:t>податочниот сообраќај</a:t>
            </a:r>
            <a:r>
              <a:rPr lang="mk-MK" sz="1800" b="0" i="1" u="none" strike="noStrike" cap="none" dirty="0">
                <a:solidFill>
                  <a:schemeClr val="dk1"/>
                </a:solidFill>
                <a:latin typeface="Calibri"/>
                <a:ea typeface="Calibri"/>
                <a:cs typeface="Calibri"/>
                <a:sym typeface="Calibri"/>
              </a:rPr>
              <a:t>, постои и одредба што дозволува експедитивно откривање</a:t>
            </a:r>
            <a:endParaRPr sz="1800" b="0" i="1"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443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46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Google Shape;283;p17">
            <a:extLst>
              <a:ext uri="{FF2B5EF4-FFF2-40B4-BE49-F238E27FC236}">
                <a16:creationId xmlns:a16="http://schemas.microsoft.com/office/drawing/2014/main" id="{2A0F5F68-E0E1-4626-A21E-1396ED1DFC93}"/>
              </a:ext>
            </a:extLst>
          </p:cNvPr>
          <p:cNvSpPr/>
          <p:nvPr/>
        </p:nvSpPr>
        <p:spPr>
          <a:xfrm>
            <a:off x="189636" y="913992"/>
            <a:ext cx="5328811" cy="550916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се овозможи на сопствените надлежни органи да </a:t>
            </a:r>
            <a:r>
              <a:rPr lang="mk-MK" sz="1600" b="1" i="0" u="none" strike="noStrike" cap="none" dirty="0">
                <a:solidFill>
                  <a:srgbClr val="FF0000"/>
                </a:solidFill>
                <a:latin typeface="Calibri"/>
                <a:ea typeface="Calibri"/>
                <a:cs typeface="Calibri"/>
                <a:sym typeface="Calibri"/>
              </a:rPr>
              <a:t>наложат или на сличен начин да добијат </a:t>
            </a:r>
            <a:r>
              <a:rPr lang="mk-MK" sz="1600" b="0" i="0" u="none" strike="noStrike" cap="none" dirty="0">
                <a:solidFill>
                  <a:schemeClr val="dk1"/>
                </a:solidFill>
                <a:latin typeface="Calibri"/>
                <a:ea typeface="Calibri"/>
                <a:cs typeface="Calibri"/>
                <a:sym typeface="Calibri"/>
              </a:rPr>
              <a:t>експедитивно зачувување на наведените компјутерски податоци, вклучувајќи податочен сообраќај, складирани со помош на компјутерски систем, особено кога постои основа да се верува дека компјутерските податоци се особено изложени на загуба или модификација.</a:t>
            </a:r>
            <a:endParaRPr sz="1600" b="0" i="0" u="none" strike="noStrike" cap="none" dirty="0">
              <a:solidFill>
                <a:schemeClr val="dk1"/>
              </a:solidFill>
              <a:latin typeface="Calibri"/>
              <a:ea typeface="Calibri"/>
              <a:cs typeface="Calibri"/>
              <a:sym typeface="Calibri"/>
            </a:endParaRPr>
          </a:p>
          <a:p>
            <a:pPr marL="342900" marR="0" lvl="0" indent="-254000" algn="just" rtl="0">
              <a:spcBef>
                <a:spcPts val="0"/>
              </a:spcBef>
              <a:spcAft>
                <a:spcPts val="0"/>
              </a:spcAft>
              <a:buClr>
                <a:schemeClr val="dk1"/>
              </a:buClr>
              <a:buSzPts val="14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mk-MK"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endParaRPr sz="1600" b="0" i="0" u="none" strike="noStrike" cap="none" dirty="0">
              <a:solidFill>
                <a:schemeClr val="dk1"/>
              </a:solidFill>
              <a:latin typeface="Calibri"/>
              <a:ea typeface="Calibri"/>
              <a:cs typeface="Calibri"/>
              <a:sym typeface="Calibri"/>
            </a:endParaRPr>
          </a:p>
        </p:txBody>
      </p:sp>
      <p:sp>
        <p:nvSpPr>
          <p:cNvPr id="16" name="Google Shape;284;p17">
            <a:extLst>
              <a:ext uri="{FF2B5EF4-FFF2-40B4-BE49-F238E27FC236}">
                <a16:creationId xmlns:a16="http://schemas.microsoft.com/office/drawing/2014/main" id="{FFBB2451-B757-41C9-9611-B26150C15ED3}"/>
              </a:ext>
            </a:extLst>
          </p:cNvPr>
          <p:cNvSpPr/>
          <p:nvPr/>
        </p:nvSpPr>
        <p:spPr>
          <a:xfrm>
            <a:off x="5518446" y="965225"/>
            <a:ext cx="3504009" cy="378561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Зачувувањето може да се нареди или слично да се добие преку:</a:t>
            </a:r>
            <a:endParaRPr sz="2000" dirty="0"/>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с</a:t>
            </a:r>
            <a:r>
              <a:rPr lang="mk-MK" sz="1600" b="0" i="0" u="none" strike="noStrike" cap="none" dirty="0">
                <a:solidFill>
                  <a:schemeClr val="dk1"/>
                </a:solidFill>
                <a:latin typeface="Calibri"/>
                <a:ea typeface="Calibri"/>
                <a:cs typeface="Calibri"/>
                <a:sym typeface="Calibri"/>
              </a:rPr>
              <a:t>удска наредба</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а</a:t>
            </a:r>
            <a:r>
              <a:rPr lang="mk-MK" sz="1600" b="0" i="0" u="none" strike="noStrike" cap="none" dirty="0">
                <a:solidFill>
                  <a:schemeClr val="dk1"/>
                </a:solidFill>
                <a:latin typeface="Calibri"/>
                <a:ea typeface="Calibri"/>
                <a:cs typeface="Calibri"/>
                <a:sym typeface="Calibri"/>
              </a:rPr>
              <a:t>дминистративна наредба</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д</a:t>
            </a:r>
            <a:r>
              <a:rPr lang="mk-MK" sz="1600" b="0" i="0" u="none" strike="noStrike" cap="none" dirty="0">
                <a:solidFill>
                  <a:schemeClr val="dk1"/>
                </a:solidFill>
                <a:latin typeface="Calibri"/>
                <a:ea typeface="Calibri"/>
                <a:cs typeface="Calibri"/>
                <a:sym typeface="Calibri"/>
              </a:rPr>
              <a:t>иректива </a:t>
            </a:r>
            <a:endParaRPr sz="2000" dirty="0"/>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п</a:t>
            </a:r>
            <a:r>
              <a:rPr lang="mk-MK" sz="1600" b="0" i="0" u="none" strike="noStrike" cap="none" dirty="0">
                <a:solidFill>
                  <a:schemeClr val="dk1"/>
                </a:solidFill>
                <a:latin typeface="Calibri"/>
                <a:ea typeface="Calibri"/>
                <a:cs typeface="Calibri"/>
                <a:sym typeface="Calibri"/>
              </a:rPr>
              <a:t>ретрес и заплена</a:t>
            </a:r>
            <a:endParaRPr sz="16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chemeClr val="dk1"/>
              </a:buClr>
              <a:buSzPts val="1500"/>
              <a:buFont typeface="Noto Sans Symbols"/>
              <a:buChar char="✔"/>
            </a:pPr>
            <a:r>
              <a:rPr lang="mk-MK" sz="1600" dirty="0">
                <a:solidFill>
                  <a:schemeClr val="dk1"/>
                </a:solidFill>
                <a:latin typeface="Calibri"/>
                <a:ea typeface="Calibri"/>
                <a:cs typeface="Calibri"/>
                <a:sym typeface="Calibri"/>
              </a:rPr>
              <a:t>н</a:t>
            </a:r>
            <a:r>
              <a:rPr lang="mk-MK" sz="1600" b="0" i="0" u="none" strike="noStrike" cap="none" dirty="0">
                <a:solidFill>
                  <a:schemeClr val="dk1"/>
                </a:solidFill>
                <a:latin typeface="Calibri"/>
                <a:ea typeface="Calibri"/>
                <a:cs typeface="Calibri"/>
                <a:sym typeface="Calibri"/>
              </a:rPr>
              <a:t>алог за генерирање информации</a:t>
            </a:r>
            <a:endParaRPr sz="1600" b="0" i="0" u="none" strike="noStrike" cap="none" dirty="0">
              <a:solidFill>
                <a:schemeClr val="dk1"/>
              </a:solidFill>
              <a:latin typeface="Calibri"/>
              <a:ea typeface="Calibri"/>
              <a:cs typeface="Calibri"/>
              <a:sym typeface="Calibri"/>
            </a:endParaRPr>
          </a:p>
          <a:p>
            <a:pPr marL="800100" marR="0" lvl="1" indent="-247650" algn="just" rtl="0">
              <a:spcBef>
                <a:spcPts val="0"/>
              </a:spcBef>
              <a:spcAft>
                <a:spcPts val="0"/>
              </a:spcAft>
              <a:buClr>
                <a:schemeClr val="dk1"/>
              </a:buClr>
              <a:buSzPts val="1500"/>
              <a:buFont typeface="Noto Sans Symbols"/>
              <a:buNone/>
            </a:pPr>
            <a:endParaRPr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500"/>
              <a:buFont typeface="Noto Sans Symbols"/>
              <a:buChar char="✔"/>
            </a:pPr>
            <a:r>
              <a:rPr lang="mk-MK" sz="1600" b="0" i="0" u="none" strike="noStrike" cap="none" dirty="0">
                <a:solidFill>
                  <a:schemeClr val="dk1"/>
                </a:solidFill>
                <a:latin typeface="Calibri"/>
                <a:ea typeface="Calibri"/>
                <a:cs typeface="Calibri"/>
                <a:sym typeface="Calibri"/>
              </a:rPr>
              <a:t>Страните имаат флексибилност во одредување на начинот на спроведување на зачувувањето, иако Конвенцијата од Будимпешта налага тоа да се направи експедитивно</a:t>
            </a: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075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Член</a:t>
            </a:r>
            <a:r>
              <a:rPr lang="en-GB" sz="3200" b="1" dirty="0"/>
              <a:t> 16 – </a:t>
            </a:r>
            <a:r>
              <a:rPr lang="mk-MK" sz="3200" b="1" dirty="0"/>
              <a:t>Експедитивно зачувување на </a:t>
            </a:r>
          </a:p>
          <a:p>
            <a:pPr algn="r"/>
            <a:r>
              <a:rPr lang="mk-MK" sz="3200" b="1" dirty="0"/>
              <a:t>складирани компјутерски податоци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9770" y="927521"/>
            <a:ext cx="5297339" cy="5706177"/>
          </a:xfrm>
          <a:prstGeom prst="rect">
            <a:avLst/>
          </a:prstGeom>
        </p:spPr>
        <p:txBody>
          <a:bodyPr wrap="square">
            <a:spAutoFit/>
          </a:bodyPr>
          <a:lstStyle/>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1. Секоја страна ќе донесе такви законодавни и други мерки кои се неопходни за да им овозможи на нејзините надлежни органи да наложат или на сличен начин да добијат </a:t>
            </a:r>
            <a:r>
              <a:rPr lang="ru-RU" sz="1600" b="1" i="0" u="none" strike="noStrike" cap="none" dirty="0">
                <a:solidFill>
                  <a:srgbClr val="FF0000"/>
                </a:solidFill>
                <a:latin typeface="Calibri"/>
                <a:ea typeface="Calibri"/>
                <a:cs typeface="Calibri"/>
                <a:sym typeface="Calibri"/>
              </a:rPr>
              <a:t>експедитивно зачувување</a:t>
            </a:r>
            <a:r>
              <a:rPr lang="ru-RU" sz="1600" b="0" i="0" u="none" strike="noStrike" cap="none" dirty="0">
                <a:solidFill>
                  <a:schemeClr val="dk1"/>
                </a:solidFill>
                <a:latin typeface="Calibri"/>
                <a:ea typeface="Calibri"/>
                <a:cs typeface="Calibri"/>
                <a:sym typeface="Calibri"/>
              </a:rPr>
              <a:t> на наведените компјутерски податоци, вклучувајќи податочен сообраќај, складирани со помош на компјутерски систем, особено кога постои основа да се верува дека компјутерските податоци се особено изложени на загуба или модификација.</a:t>
            </a:r>
          </a:p>
          <a:p>
            <a:pPr marL="342900" marR="0" lvl="0" indent="-254000" algn="just" rtl="0">
              <a:spcBef>
                <a:spcPts val="0"/>
              </a:spcBef>
              <a:spcAft>
                <a:spcPts val="0"/>
              </a:spcAft>
              <a:buClr>
                <a:schemeClr val="dk1"/>
              </a:buClr>
              <a:buSzPts val="1400"/>
              <a:buFont typeface="Noto Sans Symbols"/>
              <a:buNone/>
            </a:pPr>
            <a:endParaRPr lang="ru-RU" sz="1600" b="0" i="0" u="none" strike="noStrike" cap="none"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400"/>
              <a:buFont typeface="Noto Sans Symbols"/>
              <a:buChar char="⮚"/>
            </a:pPr>
            <a:r>
              <a:rPr lang="ru-RU" sz="1600" b="0" i="0" u="none" strike="noStrike" cap="none" dirty="0">
                <a:solidFill>
                  <a:schemeClr val="dk1"/>
                </a:solidFill>
                <a:latin typeface="Calibri"/>
                <a:ea typeface="Calibri"/>
                <a:cs typeface="Calibri"/>
                <a:sym typeface="Calibri"/>
              </a:rPr>
              <a:t>2. Кога страната го применува горенаведениот став 1 со помош на налог за некое лице да ги зачува наведените складирани компјутерски податоци што ги поседува или контролира лицето, страната ќе воведе такви законодавни и други мерки кои се неопходни за да се наметне обврска за тоа лице да го сочува или одржи интегритетот на тие компјутерски податоци за одреден временски период, колку што е потребно, а најмногу до деведесет дена, за да им се овозможи на надлежните органи да бараат нивно откривање. Страната може да предвиди таквиот налог да биде дополнително обновен.</a:t>
            </a:r>
          </a:p>
        </p:txBody>
      </p:sp>
      <p:sp>
        <p:nvSpPr>
          <p:cNvPr id="6" name="Rectangle 5">
            <a:extLst>
              <a:ext uri="{FF2B5EF4-FFF2-40B4-BE49-F238E27FC236}">
                <a16:creationId xmlns:a16="http://schemas.microsoft.com/office/drawing/2014/main" id="{524B6456-681F-2F44-A01A-AD3514E81BD2}"/>
              </a:ext>
            </a:extLst>
          </p:cNvPr>
          <p:cNvSpPr/>
          <p:nvPr/>
        </p:nvSpPr>
        <p:spPr>
          <a:xfrm>
            <a:off x="5337109" y="965225"/>
            <a:ext cx="3693985" cy="5355312"/>
          </a:xfrm>
          <a:prstGeom prst="rect">
            <a:avLst/>
          </a:prstGeom>
        </p:spPr>
        <p:txBody>
          <a:bodyPr wrap="square">
            <a:spAutoFit/>
          </a:bodyPr>
          <a:lstStyle/>
          <a:p>
            <a:pPr marL="342900" indent="-342900" algn="just">
              <a:buFont typeface="Wingdings" pitchFamily="2" charset="2"/>
              <a:buChar char="ü"/>
            </a:pPr>
            <a:r>
              <a:rPr lang="mk-MK" dirty="0"/>
              <a:t>Зачувувањето значи да се осигура дека податоците што постојат во складирана форма се заштитени од сѐ што може да предизвика промена или влошување на нивниот постоен квалитет или состојба</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Податоците треба да се чуваат безбедни од измена, влошување или бришење</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mk-MK" dirty="0"/>
              <a:t>Податоците не треба да се замрзнат (да бидат недостапни) и да им се дозволи пристап до нивни копии на легитимни корисници</a:t>
            </a:r>
            <a:endParaRPr lang="en-GB" dirty="0"/>
          </a:p>
        </p:txBody>
      </p:sp>
    </p:spTree>
    <p:extLst>
      <p:ext uri="{BB962C8B-B14F-4D97-AF65-F5344CB8AC3E}">
        <p14:creationId xmlns:p14="http://schemas.microsoft.com/office/powerpoint/2010/main" val="356326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18976</TotalTime>
  <Words>45412</Words>
  <Application>Microsoft Office PowerPoint</Application>
  <PresentationFormat>On-screen Show (4:3)</PresentationFormat>
  <Paragraphs>3606</Paragraphs>
  <Slides>187</Slides>
  <Notes>181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187</vt:i4>
      </vt:variant>
    </vt:vector>
  </HeadingPairs>
  <TitlesOfParts>
    <vt:vector size="197" baseType="lpstr">
      <vt:lpstr>Arial</vt:lpstr>
      <vt:lpstr>Arial Narrow</vt:lpstr>
      <vt:lpstr>Calibri</vt:lpstr>
      <vt:lpstr>Calibri Light</vt:lpstr>
      <vt:lpstr>Noto Sans Symbols</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767</cp:revision>
  <dcterms:created xsi:type="dcterms:W3CDTF">2012-01-25T15:22:10Z</dcterms:created>
  <dcterms:modified xsi:type="dcterms:W3CDTF">2021-05-01T06:44:00Z</dcterms:modified>
</cp:coreProperties>
</file>