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sldIdLst>
    <p:sldId id="307" r:id="rId2"/>
    <p:sldId id="268" r:id="rId3"/>
    <p:sldId id="265" r:id="rId4"/>
    <p:sldId id="263" r:id="rId5"/>
    <p:sldId id="348" r:id="rId6"/>
    <p:sldId id="339" r:id="rId7"/>
    <p:sldId id="269" r:id="rId8"/>
    <p:sldId id="270" r:id="rId9"/>
    <p:sldId id="271" r:id="rId10"/>
    <p:sldId id="276" r:id="rId11"/>
    <p:sldId id="273" r:id="rId12"/>
    <p:sldId id="369" r:id="rId13"/>
    <p:sldId id="381" r:id="rId14"/>
    <p:sldId id="380" r:id="rId15"/>
    <p:sldId id="449" r:id="rId16"/>
    <p:sldId id="275" r:id="rId17"/>
    <p:sldId id="349" r:id="rId18"/>
    <p:sldId id="272" r:id="rId19"/>
    <p:sldId id="383" r:id="rId20"/>
    <p:sldId id="386" r:id="rId21"/>
    <p:sldId id="384" r:id="rId22"/>
    <p:sldId id="340" r:id="rId23"/>
    <p:sldId id="343" r:id="rId24"/>
    <p:sldId id="450" r:id="rId25"/>
    <p:sldId id="370" r:id="rId26"/>
    <p:sldId id="371" r:id="rId27"/>
    <p:sldId id="372" r:id="rId28"/>
    <p:sldId id="455" r:id="rId29"/>
    <p:sldId id="373" r:id="rId30"/>
    <p:sldId id="374" r:id="rId31"/>
    <p:sldId id="375" r:id="rId32"/>
    <p:sldId id="267" r:id="rId33"/>
    <p:sldId id="294" r:id="rId34"/>
    <p:sldId id="350" r:id="rId35"/>
    <p:sldId id="344" r:id="rId36"/>
    <p:sldId id="368" r:id="rId37"/>
    <p:sldId id="357" r:id="rId38"/>
    <p:sldId id="402" r:id="rId39"/>
    <p:sldId id="359" r:id="rId40"/>
    <p:sldId id="360" r:id="rId41"/>
    <p:sldId id="406" r:id="rId42"/>
    <p:sldId id="405" r:id="rId43"/>
    <p:sldId id="361" r:id="rId44"/>
    <p:sldId id="407" r:id="rId45"/>
    <p:sldId id="363" r:id="rId46"/>
    <p:sldId id="409" r:id="rId47"/>
    <p:sldId id="410" r:id="rId48"/>
    <p:sldId id="411" r:id="rId49"/>
    <p:sldId id="453" r:id="rId50"/>
    <p:sldId id="365" r:id="rId51"/>
    <p:sldId id="412" r:id="rId52"/>
    <p:sldId id="366" r:id="rId53"/>
    <p:sldId id="413" r:id="rId54"/>
    <p:sldId id="414" r:id="rId55"/>
    <p:sldId id="424" r:id="rId56"/>
    <p:sldId id="415" r:id="rId57"/>
    <p:sldId id="416" r:id="rId58"/>
    <p:sldId id="417" r:id="rId59"/>
    <p:sldId id="452" r:id="rId60"/>
    <p:sldId id="418" r:id="rId61"/>
    <p:sldId id="367" r:id="rId62"/>
    <p:sldId id="396" r:id="rId63"/>
    <p:sldId id="387" r:id="rId64"/>
    <p:sldId id="388" r:id="rId65"/>
    <p:sldId id="389" r:id="rId66"/>
    <p:sldId id="390" r:id="rId67"/>
    <p:sldId id="391" r:id="rId68"/>
    <p:sldId id="392" r:id="rId69"/>
    <p:sldId id="393" r:id="rId70"/>
    <p:sldId id="394" r:id="rId71"/>
    <p:sldId id="395" r:id="rId72"/>
    <p:sldId id="445" r:id="rId73"/>
    <p:sldId id="352" r:id="rId74"/>
    <p:sldId id="351" r:id="rId75"/>
    <p:sldId id="353"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560" autoAdjust="0"/>
  </p:normalViewPr>
  <p:slideViewPr>
    <p:cSldViewPr snapToGrid="0">
      <p:cViewPr varScale="1">
        <p:scale>
          <a:sx n="100" d="100"/>
          <a:sy n="100" d="100"/>
        </p:scale>
        <p:origin x="18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A751D-B9C7-4D49-B3F6-1C998342B876}" type="datetimeFigureOut">
              <a:rPr lang="en-GB" smtClean="0"/>
              <a:t>22/09/2021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E96DA-80CB-4F5C-8D00-10F2184B5C83}" type="slidenum">
              <a:rPr lang="en-GB" smtClean="0"/>
              <a:t>‹#›</a:t>
            </a:fld>
            <a:endParaRPr lang="en-GB" dirty="0"/>
          </a:p>
        </p:txBody>
      </p:sp>
    </p:spTree>
    <p:extLst>
      <p:ext uri="{BB962C8B-B14F-4D97-AF65-F5344CB8AC3E}">
        <p14:creationId xmlns:p14="http://schemas.microsoft.com/office/powerpoint/2010/main" val="276355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n.wikipedia.org/wiki/WannaCry_ransomware_attack#cite_note-naked-11"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en.wikipedia.org/wiki/WannaCry_ransomware_attack#cite_note-16"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n.wikipedia.org/wiki/WannaCry_ransomware_attack#cite_note-naked-11"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en.wikipedia.org/wiki/WannaCry_ransomware_attack#cite_note-16"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for opening of course</a:t>
            </a:r>
          </a:p>
        </p:txBody>
      </p:sp>
      <p:sp>
        <p:nvSpPr>
          <p:cNvPr id="4" name="Slide Number Placeholder 3"/>
          <p:cNvSpPr>
            <a:spLocks noGrp="1"/>
          </p:cNvSpPr>
          <p:nvPr>
            <p:ph type="sldNum" sz="quarter" idx="5"/>
          </p:nvPr>
        </p:nvSpPr>
        <p:spPr/>
        <p:txBody>
          <a:bodyPr/>
          <a:lstStyle/>
          <a:p>
            <a:pPr defTabSz="471145"/>
            <a:fld id="{5827260C-95DC-194B-88B2-0B241DEC43BF}" type="slidenum">
              <a:rPr lang="en-US">
                <a:solidFill>
                  <a:prstClr val="black"/>
                </a:solidFill>
                <a:latin typeface="Calibri"/>
              </a:rPr>
              <a:pPr defTabSz="471145"/>
              <a:t>1</a:t>
            </a:fld>
            <a:endParaRPr lang="en-US" dirty="0">
              <a:solidFill>
                <a:prstClr val="black"/>
              </a:solidFill>
              <a:latin typeface="Calibri"/>
            </a:endParaRPr>
          </a:p>
        </p:txBody>
      </p:sp>
    </p:spTree>
    <p:extLst>
      <p:ext uri="{BB962C8B-B14F-4D97-AF65-F5344CB8AC3E}">
        <p14:creationId xmlns:p14="http://schemas.microsoft.com/office/powerpoint/2010/main" val="91639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Čuvar mesta za sliku na slajdu 1">
            <a:extLst>
              <a:ext uri="{FF2B5EF4-FFF2-40B4-BE49-F238E27FC236}">
                <a16:creationId xmlns:a16="http://schemas.microsoft.com/office/drawing/2014/main" id="{48B63031-4980-4C0D-AD2D-B87CDEA614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Čuvar mesta za napomene 2">
            <a:extLst>
              <a:ext uri="{FF2B5EF4-FFF2-40B4-BE49-F238E27FC236}">
                <a16:creationId xmlns:a16="http://schemas.microsoft.com/office/drawing/2014/main" id="{7BBF9851-0AD7-43AE-B2C4-82746804B7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Example 1: DDOS attack. Transnational from its origin to the target. Includes attacker, “bot herder” and “zombie” computers and target (victim) of the attack, which are most often using computer systems across the globe.</a:t>
            </a:r>
            <a:endParaRPr lang="en-US" altLang="en-US"/>
          </a:p>
          <a:p>
            <a:endParaRPr lang="en-US" altLang="en-US"/>
          </a:p>
          <a:p>
            <a:r>
              <a:rPr lang="en-US" altLang="en-US"/>
              <a:t>image: http://westendsolution.com/wp-content/uploads/2013/04/DDoS-network-map.jpg</a:t>
            </a:r>
          </a:p>
          <a:p>
            <a:endParaRPr lang="en-US" altLang="en-US"/>
          </a:p>
          <a:p>
            <a:r>
              <a:rPr lang="en-US" altLang="en-US"/>
              <a:t>How DDOS attack works will be explained later in the course, this example wants to only show the international dimension that an attack can have.</a:t>
            </a:r>
          </a:p>
        </p:txBody>
      </p:sp>
      <p:sp>
        <p:nvSpPr>
          <p:cNvPr id="23556" name="Čuvar mesta za broj slajda 3">
            <a:extLst>
              <a:ext uri="{FF2B5EF4-FFF2-40B4-BE49-F238E27FC236}">
                <a16:creationId xmlns:a16="http://schemas.microsoft.com/office/drawing/2014/main" id="{E7A3DA1A-A4A5-4588-9F95-2AE1793BBC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F06FEB-D2C5-469D-986F-C03F4E2C4928}" type="slidenum">
              <a:rPr lang="en-US" altLang="en-US" smtClean="0"/>
              <a:pPr>
                <a:spcBef>
                  <a:spcPct val="0"/>
                </a:spcBef>
              </a:pPr>
              <a:t>13</a:t>
            </a:fld>
            <a:endParaRPr lang="en-US" altLang="en-US"/>
          </a:p>
        </p:txBody>
      </p:sp>
    </p:spTree>
    <p:extLst>
      <p:ext uri="{BB962C8B-B14F-4D97-AF65-F5344CB8AC3E}">
        <p14:creationId xmlns:p14="http://schemas.microsoft.com/office/powerpoint/2010/main" val="386297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Čuvar mesta za sliku na slajdu 1">
            <a:extLst>
              <a:ext uri="{FF2B5EF4-FFF2-40B4-BE49-F238E27FC236}">
                <a16:creationId xmlns:a16="http://schemas.microsoft.com/office/drawing/2014/main" id="{51A28A6A-DA71-46D9-8EFE-5BD8D7BF00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Čuvar mesta za napomene 2">
            <a:extLst>
              <a:ext uri="{FF2B5EF4-FFF2-40B4-BE49-F238E27FC236}">
                <a16:creationId xmlns:a16="http://schemas.microsoft.com/office/drawing/2014/main" id="{B90F5AAA-5E6F-40C7-88F3-442B9F06D0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Example 2: Implementation of the ZEUS malware for the purpose of the banking account hijacking. Scheme includes 6 steps: sending massive numbers of infected e-mails, opening of e-mails and triggering of the malware, recording of the banking account data, take-over of the actual accounts, money transfer and money withdrawal by the so called “money mules” and handing over illegal gain to the organizers while keeping percentage as fee. </a:t>
            </a:r>
            <a:endParaRPr lang="en-US" altLang="en-US"/>
          </a:p>
        </p:txBody>
      </p:sp>
      <p:sp>
        <p:nvSpPr>
          <p:cNvPr id="25604" name="Čuvar mesta za broj slajda 3">
            <a:extLst>
              <a:ext uri="{FF2B5EF4-FFF2-40B4-BE49-F238E27FC236}">
                <a16:creationId xmlns:a16="http://schemas.microsoft.com/office/drawing/2014/main" id="{71B47605-2B6C-4ABA-89FD-308046A3DC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4FD3683-3AD4-481E-90D4-975F7EAB20EE}" type="slidenum">
              <a:rPr lang="en-US" altLang="en-US" smtClean="0"/>
              <a:pPr>
                <a:spcBef>
                  <a:spcPct val="0"/>
                </a:spcBef>
              </a:pPr>
              <a:t>14</a:t>
            </a:fld>
            <a:endParaRPr lang="en-US" altLang="en-US"/>
          </a:p>
        </p:txBody>
      </p:sp>
    </p:spTree>
    <p:extLst>
      <p:ext uri="{BB962C8B-B14F-4D97-AF65-F5344CB8AC3E}">
        <p14:creationId xmlns:p14="http://schemas.microsoft.com/office/powerpoint/2010/main" val="400383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zervirano mjesto slike slajda 1">
            <a:extLst>
              <a:ext uri="{FF2B5EF4-FFF2-40B4-BE49-F238E27FC236}">
                <a16:creationId xmlns:a16="http://schemas.microsoft.com/office/drawing/2014/main" id="{F0BEE051-BE00-4506-9DD2-2B3BBB11C8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zervirano mjesto bilježaka 2">
            <a:extLst>
              <a:ext uri="{FF2B5EF4-FFF2-40B4-BE49-F238E27FC236}">
                <a16:creationId xmlns:a16="http://schemas.microsoft.com/office/drawing/2014/main" id="{30D7823D-38C0-4E67-B7D7-7B5860C293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Modern societies depend on information technologies. States, citizens and economies are currently connected to the Internet. This is a very fertile field for new emerging illegal activities, within the communications networks, using the networks, or against the networks. </a:t>
            </a:r>
            <a:endParaRPr lang="hr-HR" altLang="en-US"/>
          </a:p>
        </p:txBody>
      </p:sp>
      <p:sp>
        <p:nvSpPr>
          <p:cNvPr id="27652" name="Rezervirano mjesto broja slajda 3">
            <a:extLst>
              <a:ext uri="{FF2B5EF4-FFF2-40B4-BE49-F238E27FC236}">
                <a16:creationId xmlns:a16="http://schemas.microsoft.com/office/drawing/2014/main" id="{A9A3FC5A-1D6A-4326-8945-5E45058080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791EBFE-2B11-45D1-9D47-B4DB292ABEB4}" type="slidenum">
              <a:rPr lang="en-US" altLang="en-US" smtClean="0"/>
              <a:pPr>
                <a:spcBef>
                  <a:spcPct val="0"/>
                </a:spcBef>
              </a:pPr>
              <a:t>16</a:t>
            </a:fld>
            <a:endParaRPr lang="en-US" altLang="en-US"/>
          </a:p>
        </p:txBody>
      </p:sp>
    </p:spTree>
    <p:extLst>
      <p:ext uri="{BB962C8B-B14F-4D97-AF65-F5344CB8AC3E}">
        <p14:creationId xmlns:p14="http://schemas.microsoft.com/office/powerpoint/2010/main" val="2150219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zervirano mjesto slike slajda 1">
            <a:extLst>
              <a:ext uri="{FF2B5EF4-FFF2-40B4-BE49-F238E27FC236}">
                <a16:creationId xmlns:a16="http://schemas.microsoft.com/office/drawing/2014/main" id="{2AAE3306-CDD9-42CB-AF92-7088D9B89C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zervirano mjesto bilježaka 2">
            <a:extLst>
              <a:ext uri="{FF2B5EF4-FFF2-40B4-BE49-F238E27FC236}">
                <a16:creationId xmlns:a16="http://schemas.microsoft.com/office/drawing/2014/main" id="{E2E8724B-CAE1-47C1-910E-A204ABCE7B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Everywhere, cybercrime is identified with phenomena like </a:t>
            </a:r>
            <a:r>
              <a:rPr lang="en-GB" altLang="en-US" i="1"/>
              <a:t>hacking</a:t>
            </a:r>
            <a:r>
              <a:rPr lang="en-GB" altLang="en-US"/>
              <a:t>, or the diffusion of </a:t>
            </a:r>
            <a:r>
              <a:rPr lang="en-GB" altLang="en-US" i="1"/>
              <a:t>malware</a:t>
            </a:r>
            <a:r>
              <a:rPr lang="en-GB" altLang="en-US"/>
              <a:t> (mainly viruses or worms), or the popular, within the </a:t>
            </a:r>
            <a:r>
              <a:rPr lang="en-GB" altLang="en-US" i="1"/>
              <a:t>media</a:t>
            </a:r>
            <a:r>
              <a:rPr lang="en-GB" altLang="en-US"/>
              <a:t>, computer attacks (</a:t>
            </a:r>
            <a:r>
              <a:rPr lang="en-GB" altLang="en-US" i="1"/>
              <a:t>DoS</a:t>
            </a:r>
            <a:r>
              <a:rPr lang="en-GB" altLang="en-US"/>
              <a:t> or </a:t>
            </a:r>
            <a:r>
              <a:rPr lang="en-GB" altLang="en-US" i="1"/>
              <a:t>DDos</a:t>
            </a:r>
            <a:r>
              <a:rPr lang="en-GB" altLang="en-US"/>
              <a:t>). However, nowadays, even the common citizen is aware of many other criminal activities on the networks, most of them with profit purposes (vg. regular frauds and computer frauds). And also everybody knows about the great possibilities of utilisation of the cyber environment, or cyber ecosystem, to commit or facilitate common crimes.</a:t>
            </a:r>
          </a:p>
          <a:p>
            <a:endParaRPr lang="en-GB" altLang="en-US"/>
          </a:p>
          <a:p>
            <a:r>
              <a:rPr lang="en-GB" altLang="en-US"/>
              <a:t>Business email compromise (will be explained later) - The attacker uses the identity of someone on a corporate network to send spoofed email and trick the target or targets into sending money to the attacker’s account.</a:t>
            </a:r>
          </a:p>
          <a:p>
            <a:endParaRPr lang="en-GB" altLang="en-US"/>
          </a:p>
          <a:p>
            <a:r>
              <a:rPr lang="en-GB" altLang="en-US"/>
              <a:t>Ransomware (will be explained later) – Specific malicious code that encrypts content on the computer and asks to pay a ransom to be able to recover the encrypted data.</a:t>
            </a:r>
            <a:endParaRPr lang="hr-HR" altLang="en-US"/>
          </a:p>
        </p:txBody>
      </p:sp>
      <p:sp>
        <p:nvSpPr>
          <p:cNvPr id="29700" name="Rezervirano mjesto broja slajda 3">
            <a:extLst>
              <a:ext uri="{FF2B5EF4-FFF2-40B4-BE49-F238E27FC236}">
                <a16:creationId xmlns:a16="http://schemas.microsoft.com/office/drawing/2014/main" id="{2FAFBE97-4FC8-4DC2-AF59-F18D3D26D0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210898E-34D9-4818-B97E-F56EE972ECFB}" type="slidenum">
              <a:rPr lang="en-US" altLang="en-US" smtClean="0"/>
              <a:pPr>
                <a:spcBef>
                  <a:spcPct val="0"/>
                </a:spcBef>
              </a:pPr>
              <a:t>17</a:t>
            </a:fld>
            <a:endParaRPr lang="en-US" altLang="en-US"/>
          </a:p>
        </p:txBody>
      </p:sp>
    </p:spTree>
    <p:extLst>
      <p:ext uri="{BB962C8B-B14F-4D97-AF65-F5344CB8AC3E}">
        <p14:creationId xmlns:p14="http://schemas.microsoft.com/office/powerpoint/2010/main" val="674611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zervirano mjesto slike slajda 1">
            <a:extLst>
              <a:ext uri="{FF2B5EF4-FFF2-40B4-BE49-F238E27FC236}">
                <a16:creationId xmlns:a16="http://schemas.microsoft.com/office/drawing/2014/main" id="{CC926BC3-B161-461E-AE0B-971F1C3DE9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zervirano mjesto bilježaka 2">
            <a:extLst>
              <a:ext uri="{FF2B5EF4-FFF2-40B4-BE49-F238E27FC236}">
                <a16:creationId xmlns:a16="http://schemas.microsoft.com/office/drawing/2014/main" id="{81085573-CA17-498F-BD4E-AD1961BF45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This expression, “</a:t>
            </a:r>
            <a:r>
              <a:rPr lang="en-GB" altLang="en-US" i="1"/>
              <a:t>cyber environment”</a:t>
            </a:r>
            <a:r>
              <a:rPr lang="en-GB" altLang="en-US"/>
              <a:t>, even if it still remains not defined, both in law and academic literature, is each day richer and more complex. Technology is increasing the number and type of devices that can communicate on the networks and that are able to transfer data or just to record them. </a:t>
            </a:r>
          </a:p>
          <a:p>
            <a:endParaRPr lang="en-GB" altLang="en-US"/>
          </a:p>
          <a:p>
            <a:r>
              <a:rPr lang="en-GB" altLang="en-US"/>
              <a:t>Internet of Things (will be explained later) - The Internet of things (IoT) is the inter-networking of physical devices, vehicles (also referred to as "connected devices" and "smart devices"), buildings, and other items embedded with electronics, software, sensors, actuators, and network connectivity which enable these objects to collect and exchange data (Wikipedia)</a:t>
            </a:r>
            <a:endParaRPr lang="hr-HR" altLang="en-US"/>
          </a:p>
        </p:txBody>
      </p:sp>
      <p:sp>
        <p:nvSpPr>
          <p:cNvPr id="31748" name="Rezervirano mjesto broja slajda 3">
            <a:extLst>
              <a:ext uri="{FF2B5EF4-FFF2-40B4-BE49-F238E27FC236}">
                <a16:creationId xmlns:a16="http://schemas.microsoft.com/office/drawing/2014/main" id="{6D503267-218A-42ED-B41A-CF9DE31905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7544C57-D445-459C-BCA1-32017CB9EB43}" type="slidenum">
              <a:rPr lang="en-US" altLang="en-US" smtClean="0"/>
              <a:pPr>
                <a:spcBef>
                  <a:spcPct val="0"/>
                </a:spcBef>
              </a:pPr>
              <a:t>18</a:t>
            </a:fld>
            <a:endParaRPr lang="en-US" altLang="en-US"/>
          </a:p>
        </p:txBody>
      </p:sp>
    </p:spTree>
    <p:extLst>
      <p:ext uri="{BB962C8B-B14F-4D97-AF65-F5344CB8AC3E}">
        <p14:creationId xmlns:p14="http://schemas.microsoft.com/office/powerpoint/2010/main" val="188152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Čuvar mesta za sliku na slajdu 1">
            <a:extLst>
              <a:ext uri="{FF2B5EF4-FFF2-40B4-BE49-F238E27FC236}">
                <a16:creationId xmlns:a16="http://schemas.microsoft.com/office/drawing/2014/main" id="{EC73D65F-80CC-4E46-8A90-4F40B3895F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Čuvar mesta za napomene 2">
            <a:extLst>
              <a:ext uri="{FF2B5EF4-FFF2-40B4-BE49-F238E27FC236}">
                <a16:creationId xmlns:a16="http://schemas.microsoft.com/office/drawing/2014/main" id="{BEE04FA1-ED38-449E-9978-8A49576195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Cyber space is becoming even more complicated with the emerging trends of cyber security overlapping with cyber criminality. It is important to keep these worlds separated but with consciousness that some cyber security issues can emerge as cybercrimes on the end.</a:t>
            </a:r>
          </a:p>
          <a:p>
            <a:endParaRPr lang="en-US" altLang="en-US"/>
          </a:p>
          <a:p>
            <a:r>
              <a:rPr lang="en-US" altLang="en-US"/>
              <a:t>http://www.argentconsulting.nl/tag/cyber-warfare-2/</a:t>
            </a:r>
          </a:p>
          <a:p>
            <a:endParaRPr lang="en-US" altLang="en-US"/>
          </a:p>
        </p:txBody>
      </p:sp>
      <p:sp>
        <p:nvSpPr>
          <p:cNvPr id="33796" name="Čuvar mesta za broj slajda 3">
            <a:extLst>
              <a:ext uri="{FF2B5EF4-FFF2-40B4-BE49-F238E27FC236}">
                <a16:creationId xmlns:a16="http://schemas.microsoft.com/office/drawing/2014/main" id="{A542F844-68D5-4F63-AB56-BBC725FE72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D6953EB-DEF9-4545-9B3D-919F09BF6E8E}" type="slidenum">
              <a:rPr lang="en-US" altLang="en-US" smtClean="0"/>
              <a:pPr>
                <a:spcBef>
                  <a:spcPct val="0"/>
                </a:spcBef>
              </a:pPr>
              <a:t>19</a:t>
            </a:fld>
            <a:endParaRPr lang="en-US" altLang="en-US"/>
          </a:p>
        </p:txBody>
      </p:sp>
    </p:spTree>
    <p:extLst>
      <p:ext uri="{BB962C8B-B14F-4D97-AF65-F5344CB8AC3E}">
        <p14:creationId xmlns:p14="http://schemas.microsoft.com/office/powerpoint/2010/main" val="1009740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Čuvar mesta za sliku na slajdu 1">
            <a:extLst>
              <a:ext uri="{FF2B5EF4-FFF2-40B4-BE49-F238E27FC236}">
                <a16:creationId xmlns:a16="http://schemas.microsoft.com/office/drawing/2014/main" id="{883CFAA4-709A-4D49-8EFF-4A8F9B5C73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Čuvar mesta za napomene 2">
            <a:extLst>
              <a:ext uri="{FF2B5EF4-FFF2-40B4-BE49-F238E27FC236}">
                <a16:creationId xmlns:a16="http://schemas.microsoft.com/office/drawing/2014/main" id="{3FAAF765-A278-4A34-BF42-2B146FA6A7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Brief example of fast development of events which are not proven but suspicious of foreign government level involvment.</a:t>
            </a:r>
          </a:p>
          <a:p>
            <a:endParaRPr lang="en-US" altLang="en-US"/>
          </a:p>
          <a:p>
            <a:r>
              <a:rPr lang="en-US" altLang="en-US"/>
              <a:t>https://thecybersolicitor.files.wordpress.com/2016/05/a-brief-history-of-cyber-warfare.png?w=900</a:t>
            </a:r>
          </a:p>
          <a:p>
            <a:endParaRPr lang="en-US" altLang="en-US"/>
          </a:p>
        </p:txBody>
      </p:sp>
      <p:sp>
        <p:nvSpPr>
          <p:cNvPr id="35844" name="Čuvar mesta za broj slajda 3">
            <a:extLst>
              <a:ext uri="{FF2B5EF4-FFF2-40B4-BE49-F238E27FC236}">
                <a16:creationId xmlns:a16="http://schemas.microsoft.com/office/drawing/2014/main" id="{64B3B91A-87C0-46E7-9024-3140FF5141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E49F04-D8DF-42DB-B476-2632F2343904}" type="slidenum">
              <a:rPr lang="en-US" altLang="en-US" smtClean="0"/>
              <a:pPr>
                <a:spcBef>
                  <a:spcPct val="0"/>
                </a:spcBef>
              </a:pPr>
              <a:t>20</a:t>
            </a:fld>
            <a:endParaRPr lang="en-US" altLang="en-US"/>
          </a:p>
        </p:txBody>
      </p:sp>
    </p:spTree>
    <p:extLst>
      <p:ext uri="{BB962C8B-B14F-4D97-AF65-F5344CB8AC3E}">
        <p14:creationId xmlns:p14="http://schemas.microsoft.com/office/powerpoint/2010/main" val="857064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Čuvar mesta za sliku na slajdu 1">
            <a:extLst>
              <a:ext uri="{FF2B5EF4-FFF2-40B4-BE49-F238E27FC236}">
                <a16:creationId xmlns:a16="http://schemas.microsoft.com/office/drawing/2014/main" id="{5D33351D-3682-4440-BFF5-0F9C761141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Čuvar mesta za napomene 2">
            <a:extLst>
              <a:ext uri="{FF2B5EF4-FFF2-40B4-BE49-F238E27FC236}">
                <a16:creationId xmlns:a16="http://schemas.microsoft.com/office/drawing/2014/main" id="{EE629620-DE48-442D-801E-47C096725C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Stuxnet is recorded as the first detected cyber warfare payload. It was specifically designed to work with specific hardware and software of nuclear power plants. </a:t>
            </a:r>
          </a:p>
          <a:p>
            <a:endParaRPr lang="en-US" altLang="en-US"/>
          </a:p>
          <a:p>
            <a:r>
              <a:rPr lang="en-US" altLang="en-US"/>
              <a:t>https://en.wikipedia.org/wiki/Stuxnet</a:t>
            </a:r>
          </a:p>
          <a:p>
            <a:endParaRPr lang="en-US" altLang="en-US"/>
          </a:p>
        </p:txBody>
      </p:sp>
      <p:sp>
        <p:nvSpPr>
          <p:cNvPr id="37892" name="Čuvar mesta za broj slajda 3">
            <a:extLst>
              <a:ext uri="{FF2B5EF4-FFF2-40B4-BE49-F238E27FC236}">
                <a16:creationId xmlns:a16="http://schemas.microsoft.com/office/drawing/2014/main" id="{F5B05DE5-1F22-4B7D-8685-933763C6BF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BB9D8A0-5D3C-4C85-8F3E-51822DDDFB52}" type="slidenum">
              <a:rPr lang="en-US" altLang="en-US" smtClean="0"/>
              <a:pPr>
                <a:spcBef>
                  <a:spcPct val="0"/>
                </a:spcBef>
              </a:pPr>
              <a:t>21</a:t>
            </a:fld>
            <a:endParaRPr lang="en-US" altLang="en-US"/>
          </a:p>
        </p:txBody>
      </p:sp>
    </p:spTree>
    <p:extLst>
      <p:ext uri="{BB962C8B-B14F-4D97-AF65-F5344CB8AC3E}">
        <p14:creationId xmlns:p14="http://schemas.microsoft.com/office/powerpoint/2010/main" val="2802805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7DC0CB7-8BAC-4036-B512-C8E650FDBC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8963A07-7AD5-4FED-9C22-5C9014DF5A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The trainer should give participants an opportunity to ask any questions that they may have in relation to part One of the lesson.</a:t>
            </a:r>
          </a:p>
          <a:p>
            <a:pPr>
              <a:spcBef>
                <a:spcPct val="0"/>
              </a:spcBef>
            </a:pPr>
            <a:endParaRPr lang="en-GB" altLang="sr-Latn-RS"/>
          </a:p>
        </p:txBody>
      </p:sp>
      <p:sp>
        <p:nvSpPr>
          <p:cNvPr id="39940" name="Slide Number Placeholder 3">
            <a:extLst>
              <a:ext uri="{FF2B5EF4-FFF2-40B4-BE49-F238E27FC236}">
                <a16:creationId xmlns:a16="http://schemas.microsoft.com/office/drawing/2014/main" id="{7256A389-7E4F-42D9-A9FD-801E63E26A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14CBEEE-4B21-4FE1-9DED-A58888A14CF5}" type="slidenum">
              <a:rPr lang="en-GB" altLang="sr-Latn-RS" smtClean="0"/>
              <a:pPr>
                <a:spcBef>
                  <a:spcPct val="0"/>
                </a:spcBef>
              </a:pPr>
              <a:t>22</a:t>
            </a:fld>
            <a:endParaRPr lang="en-GB" altLang="sr-Latn-RS"/>
          </a:p>
        </p:txBody>
      </p:sp>
    </p:spTree>
    <p:extLst>
      <p:ext uri="{BB962C8B-B14F-4D97-AF65-F5344CB8AC3E}">
        <p14:creationId xmlns:p14="http://schemas.microsoft.com/office/powerpoint/2010/main" val="1536488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zervirano mjesto slike slajda 1">
            <a:extLst>
              <a:ext uri="{FF2B5EF4-FFF2-40B4-BE49-F238E27FC236}">
                <a16:creationId xmlns:a16="http://schemas.microsoft.com/office/drawing/2014/main" id="{3852D990-1704-4B06-9FCD-CFF36C99B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zervirano mjesto bilježaka 2">
            <a:extLst>
              <a:ext uri="{FF2B5EF4-FFF2-40B4-BE49-F238E27FC236}">
                <a16:creationId xmlns:a16="http://schemas.microsoft.com/office/drawing/2014/main" id="{0E377C19-256F-4FF7-98B2-1108E4CB90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Phishing (“fishing for passwords”) is a technique used to attempt to convince someone to send personal information that other people. That information can be used later to theft or fraud. Normally, the perpetrators use email messages to trick the victims, from who they obtain personal information, including passwords or other access credentials. Sometimes, the technique used is to redirect users to a malicious and fake website.</a:t>
            </a:r>
          </a:p>
          <a:p>
            <a:endParaRPr lang="en-GB" altLang="en-US"/>
          </a:p>
          <a:p>
            <a:r>
              <a:rPr lang="hr-HR" altLang="en-US"/>
              <a:t>https://en.wikipedia.org/wiki/Phishing</a:t>
            </a:r>
          </a:p>
        </p:txBody>
      </p:sp>
      <p:sp>
        <p:nvSpPr>
          <p:cNvPr id="122884" name="Rezervirano mjesto broja slajda 3">
            <a:extLst>
              <a:ext uri="{FF2B5EF4-FFF2-40B4-BE49-F238E27FC236}">
                <a16:creationId xmlns:a16="http://schemas.microsoft.com/office/drawing/2014/main" id="{3379C97F-234E-461E-BA81-CA9FFAE9FE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CF135F-EC09-460A-B1F3-75F2D2E42FFC}" type="slidenum">
              <a:rPr lang="en-US" altLang="en-US" smtClean="0"/>
              <a:pPr>
                <a:spcBef>
                  <a:spcPct val="0"/>
                </a:spcBef>
              </a:pPr>
              <a:t>24</a:t>
            </a:fld>
            <a:endParaRPr lang="en-US" altLang="en-US"/>
          </a:p>
        </p:txBody>
      </p:sp>
    </p:spTree>
    <p:extLst>
      <p:ext uri="{BB962C8B-B14F-4D97-AF65-F5344CB8AC3E}">
        <p14:creationId xmlns:p14="http://schemas.microsoft.com/office/powerpoint/2010/main" val="301766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4</a:t>
            </a:fld>
            <a:endParaRPr lang="en-GB" dirty="0"/>
          </a:p>
        </p:txBody>
      </p:sp>
    </p:spTree>
    <p:extLst>
      <p:ext uri="{BB962C8B-B14F-4D97-AF65-F5344CB8AC3E}">
        <p14:creationId xmlns:p14="http://schemas.microsoft.com/office/powerpoint/2010/main" val="3854386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77F95CD-EEC6-4D44-9F7D-EB6FFA1C9A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DED450C-A5C7-43E3-924B-146E45E195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a:t>How criminals use technology.</a:t>
            </a:r>
          </a:p>
          <a:p>
            <a:endParaRPr lang="fr-FR" altLang="en-US"/>
          </a:p>
          <a:p>
            <a:r>
              <a:rPr lang="fr-FR" altLang="en-US"/>
              <a:t>T</a:t>
            </a:r>
            <a:r>
              <a:rPr lang="en-US" altLang="en-US"/>
              <a:t>he trainer should slowly read the text.</a:t>
            </a:r>
            <a:endParaRPr lang="en-US" altLang="sr-Latn-RS"/>
          </a:p>
          <a:p>
            <a:endParaRPr lang="en-GB" altLang="sr-Latn-RS"/>
          </a:p>
        </p:txBody>
      </p:sp>
      <p:sp>
        <p:nvSpPr>
          <p:cNvPr id="43012" name="Slide Number Placeholder 3">
            <a:extLst>
              <a:ext uri="{FF2B5EF4-FFF2-40B4-BE49-F238E27FC236}">
                <a16:creationId xmlns:a16="http://schemas.microsoft.com/office/drawing/2014/main" id="{CBCDEF76-21FF-4822-B46E-801500EB52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F83B2FB-4FAE-490F-8EF6-58749AD3B40C}" type="slidenum">
              <a:rPr lang="en-GB" altLang="sr-Latn-RS" smtClean="0"/>
              <a:pPr>
                <a:spcBef>
                  <a:spcPct val="0"/>
                </a:spcBef>
              </a:pPr>
              <a:t>25</a:t>
            </a:fld>
            <a:endParaRPr lang="en-GB" altLang="sr-Latn-RS"/>
          </a:p>
        </p:txBody>
      </p:sp>
    </p:spTree>
    <p:extLst>
      <p:ext uri="{BB962C8B-B14F-4D97-AF65-F5344CB8AC3E}">
        <p14:creationId xmlns:p14="http://schemas.microsoft.com/office/powerpoint/2010/main" val="3928247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9102FF9-7DD9-4B1F-97C9-7F4D07F041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D8788FB-9728-4055-B75A-241AA946C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victim</a:t>
            </a:r>
          </a:p>
          <a:p>
            <a:r>
              <a:rPr lang="en-GB" altLang="en-US"/>
              <a:t>Technology as a target of crime – is traditionally considered to be true “computer crime” and involves such offences as hacking, denial of service attacks and the distribution of viruses. </a:t>
            </a:r>
            <a:endParaRPr lang="en-US" altLang="sr-Latn-RS"/>
          </a:p>
        </p:txBody>
      </p:sp>
      <p:sp>
        <p:nvSpPr>
          <p:cNvPr id="45060" name="Slide Number Placeholder 3">
            <a:extLst>
              <a:ext uri="{FF2B5EF4-FFF2-40B4-BE49-F238E27FC236}">
                <a16:creationId xmlns:a16="http://schemas.microsoft.com/office/drawing/2014/main" id="{A8275EDE-8802-4AA7-B54E-DD8757DA2F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ABA08CB-16D9-4F9B-9A54-614EF521FCC9}" type="slidenum">
              <a:rPr lang="en-GB" altLang="sr-Latn-RS" smtClean="0"/>
              <a:pPr>
                <a:spcBef>
                  <a:spcPct val="0"/>
                </a:spcBef>
              </a:pPr>
              <a:t>26</a:t>
            </a:fld>
            <a:endParaRPr lang="en-GB" altLang="sr-Latn-RS"/>
          </a:p>
        </p:txBody>
      </p:sp>
    </p:spTree>
    <p:extLst>
      <p:ext uri="{BB962C8B-B14F-4D97-AF65-F5344CB8AC3E}">
        <p14:creationId xmlns:p14="http://schemas.microsoft.com/office/powerpoint/2010/main" val="80741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FE0D887-C562-40DB-97F0-282B1EB9FD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01AAD1F3-EFAE-45EF-A246-20A3C50317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an aid to crime</a:t>
            </a:r>
          </a:p>
          <a:p>
            <a:r>
              <a:rPr lang="en-GB" altLang="en-US"/>
              <a:t>Technology as an aid to crime – is where computers and other devices are used to assist in the commission of traditional crimes, for example, to produce forged documents, to send death threats or blackmail demands or to create and distribute illegal material such as images of child abuse.</a:t>
            </a:r>
            <a:endParaRPr lang="en-US" altLang="sr-Latn-RS"/>
          </a:p>
        </p:txBody>
      </p:sp>
      <p:sp>
        <p:nvSpPr>
          <p:cNvPr id="47108" name="Slide Number Placeholder 3">
            <a:extLst>
              <a:ext uri="{FF2B5EF4-FFF2-40B4-BE49-F238E27FC236}">
                <a16:creationId xmlns:a16="http://schemas.microsoft.com/office/drawing/2014/main" id="{F2E5BD0E-210B-4551-AE05-DD004A0863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7974D6F-D99B-43B6-977B-91AA992F7984}" type="slidenum">
              <a:rPr lang="en-GB" altLang="sr-Latn-RS" smtClean="0"/>
              <a:pPr>
                <a:spcBef>
                  <a:spcPct val="0"/>
                </a:spcBef>
              </a:pPr>
              <a:t>27</a:t>
            </a:fld>
            <a:endParaRPr lang="en-GB" altLang="sr-Latn-RS"/>
          </a:p>
        </p:txBody>
      </p:sp>
    </p:spTree>
    <p:extLst>
      <p:ext uri="{BB962C8B-B14F-4D97-AF65-F5344CB8AC3E}">
        <p14:creationId xmlns:p14="http://schemas.microsoft.com/office/powerpoint/2010/main" val="508481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9102FF9-7DD9-4B1F-97C9-7F4D07F041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D8788FB-9728-4055-B75A-241AA946C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victim</a:t>
            </a:r>
          </a:p>
          <a:p>
            <a:r>
              <a:rPr lang="en-GB" altLang="en-US"/>
              <a:t>Technology as a target of crime – is traditionally considered to be true “computer crime” and involves such offences as hacking, denial of service attacks and the distribution of viruses. </a:t>
            </a:r>
            <a:endParaRPr lang="en-US" altLang="sr-Latn-RS"/>
          </a:p>
        </p:txBody>
      </p:sp>
      <p:sp>
        <p:nvSpPr>
          <p:cNvPr id="45060" name="Slide Number Placeholder 3">
            <a:extLst>
              <a:ext uri="{FF2B5EF4-FFF2-40B4-BE49-F238E27FC236}">
                <a16:creationId xmlns:a16="http://schemas.microsoft.com/office/drawing/2014/main" id="{A8275EDE-8802-4AA7-B54E-DD8757DA2F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ABA08CB-16D9-4F9B-9A54-614EF521FCC9}" type="slidenum">
              <a:rPr lang="en-GB" altLang="sr-Latn-RS" smtClean="0"/>
              <a:pPr>
                <a:spcBef>
                  <a:spcPct val="0"/>
                </a:spcBef>
              </a:pPr>
              <a:t>28</a:t>
            </a:fld>
            <a:endParaRPr lang="en-GB" altLang="sr-Latn-RS"/>
          </a:p>
        </p:txBody>
      </p:sp>
    </p:spTree>
    <p:extLst>
      <p:ext uri="{BB962C8B-B14F-4D97-AF65-F5344CB8AC3E}">
        <p14:creationId xmlns:p14="http://schemas.microsoft.com/office/powerpoint/2010/main" val="3156827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869897D-819A-450C-A611-644CA7678C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6F489BA1-99B9-4E4A-BCCE-C8B36E7673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communication tool</a:t>
            </a:r>
          </a:p>
          <a:p>
            <a:r>
              <a:rPr lang="en-GB" altLang="en-US"/>
              <a:t>Technology as a communications tool – is where criminals use technology to communicate with each other in ways which reduce the chances of detection, for example by the use of encryption technology.</a:t>
            </a:r>
          </a:p>
        </p:txBody>
      </p:sp>
      <p:sp>
        <p:nvSpPr>
          <p:cNvPr id="49156" name="Slide Number Placeholder 3">
            <a:extLst>
              <a:ext uri="{FF2B5EF4-FFF2-40B4-BE49-F238E27FC236}">
                <a16:creationId xmlns:a16="http://schemas.microsoft.com/office/drawing/2014/main" id="{63CA5B33-DCEA-4D2A-93F7-79348D9FAE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2DFD20-96A2-4F23-B33E-F1A56D86BCA3}" type="slidenum">
              <a:rPr lang="en-GB" altLang="sr-Latn-RS" smtClean="0"/>
              <a:pPr>
                <a:spcBef>
                  <a:spcPct val="0"/>
                </a:spcBef>
              </a:pPr>
              <a:t>29</a:t>
            </a:fld>
            <a:endParaRPr lang="en-GB" altLang="sr-Latn-RS"/>
          </a:p>
        </p:txBody>
      </p:sp>
    </p:spTree>
    <p:extLst>
      <p:ext uri="{BB962C8B-B14F-4D97-AF65-F5344CB8AC3E}">
        <p14:creationId xmlns:p14="http://schemas.microsoft.com/office/powerpoint/2010/main" val="719801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5402C20-F750-4A64-A693-6602B8C582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B8D726B-97A6-4FF4-A29F-9ACEF3D40F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storage device</a:t>
            </a:r>
          </a:p>
          <a:p>
            <a:r>
              <a:rPr lang="en-GB" altLang="en-US"/>
              <a:t>Technology as a storage medium – is the intentional or unintentional storage of information on devices used in any of the other categories and typically involves the data held on computer systems of victims, witnesses or suspects.</a:t>
            </a:r>
            <a:endParaRPr lang="en-GB" altLang="sr-Latn-RS"/>
          </a:p>
        </p:txBody>
      </p:sp>
      <p:sp>
        <p:nvSpPr>
          <p:cNvPr id="51204" name="Slide Number Placeholder 3">
            <a:extLst>
              <a:ext uri="{FF2B5EF4-FFF2-40B4-BE49-F238E27FC236}">
                <a16:creationId xmlns:a16="http://schemas.microsoft.com/office/drawing/2014/main" id="{EF5C70A1-0B38-4634-98BB-EA6C094468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5B91E0B-F3E1-4F9C-8D33-21D16C77832E}" type="slidenum">
              <a:rPr lang="en-GB" altLang="sr-Latn-RS" smtClean="0"/>
              <a:pPr>
                <a:spcBef>
                  <a:spcPct val="0"/>
                </a:spcBef>
              </a:pPr>
              <a:t>30</a:t>
            </a:fld>
            <a:endParaRPr lang="en-GB" altLang="sr-Latn-RS"/>
          </a:p>
        </p:txBody>
      </p:sp>
    </p:spTree>
    <p:extLst>
      <p:ext uri="{BB962C8B-B14F-4D97-AF65-F5344CB8AC3E}">
        <p14:creationId xmlns:p14="http://schemas.microsoft.com/office/powerpoint/2010/main" val="3847301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3A65BD9B-DBA7-45D2-80C3-ED54D9654E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EFEF5ECB-2A5A-4976-9CD5-EFBEED8CD6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witness to crime</a:t>
            </a:r>
          </a:p>
          <a:p>
            <a:r>
              <a:rPr lang="en-GB" altLang="en-US"/>
              <a:t>Technology as a witness to crime – can be found when evidence contained in IT devices can be used to support evidence to which it is not obviously related, for example to prove or disprove an alibi given by a suspect or a claim made by a witness.</a:t>
            </a:r>
            <a:endParaRPr lang="en-GB" altLang="sr-Latn-RS"/>
          </a:p>
        </p:txBody>
      </p:sp>
      <p:sp>
        <p:nvSpPr>
          <p:cNvPr id="53252" name="Slide Number Placeholder 3">
            <a:extLst>
              <a:ext uri="{FF2B5EF4-FFF2-40B4-BE49-F238E27FC236}">
                <a16:creationId xmlns:a16="http://schemas.microsoft.com/office/drawing/2014/main" id="{C47E8648-52CA-4730-9C9B-2754005E11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4EC335F-5AC1-486C-95DB-BBCC322301C4}" type="slidenum">
              <a:rPr lang="en-GB" altLang="sr-Latn-RS" smtClean="0"/>
              <a:pPr>
                <a:spcBef>
                  <a:spcPct val="0"/>
                </a:spcBef>
              </a:pPr>
              <a:t>31</a:t>
            </a:fld>
            <a:endParaRPr lang="en-GB" altLang="sr-Latn-RS"/>
          </a:p>
        </p:txBody>
      </p:sp>
    </p:spTree>
    <p:extLst>
      <p:ext uri="{BB962C8B-B14F-4D97-AF65-F5344CB8AC3E}">
        <p14:creationId xmlns:p14="http://schemas.microsoft.com/office/powerpoint/2010/main" val="2974302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zervirano mjesto slike slajda 1">
            <a:extLst>
              <a:ext uri="{FF2B5EF4-FFF2-40B4-BE49-F238E27FC236}">
                <a16:creationId xmlns:a16="http://schemas.microsoft.com/office/drawing/2014/main" id="{AD48A094-C140-4FB7-B3A6-F301439568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zervirano mjesto bilježaka 2">
            <a:extLst>
              <a:ext uri="{FF2B5EF4-FFF2-40B4-BE49-F238E27FC236}">
                <a16:creationId xmlns:a16="http://schemas.microsoft.com/office/drawing/2014/main" id="{E505D7C9-86CF-480F-BA4B-7245CFEB2F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However, sociologically speaking, crime on cyber environments is already an important and autonomous reality. There are, all over Europe and in the majority of the countries in the rest of the world, specific investigation units at the police level and some special prosecution services, too. International public organisations and private companies have each time more concern by the consequences of the illegal and harmful acts committed by the means of the communication networks or inside those networks. </a:t>
            </a:r>
            <a:endParaRPr lang="hr-HR" altLang="en-US"/>
          </a:p>
          <a:p>
            <a:r>
              <a:rPr lang="en-GB" altLang="en-US" b="1"/>
              <a:t> </a:t>
            </a:r>
            <a:endParaRPr lang="hr-HR" altLang="en-US"/>
          </a:p>
        </p:txBody>
      </p:sp>
      <p:sp>
        <p:nvSpPr>
          <p:cNvPr id="59396" name="Rezervirano mjesto broja slajda 3">
            <a:extLst>
              <a:ext uri="{FF2B5EF4-FFF2-40B4-BE49-F238E27FC236}">
                <a16:creationId xmlns:a16="http://schemas.microsoft.com/office/drawing/2014/main" id="{FF2F24BA-7F15-4E6C-838A-F947B1237F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4278A5D-6910-4140-8478-9BE8B607EC45}" type="slidenum">
              <a:rPr lang="en-US" altLang="en-US" smtClean="0"/>
              <a:pPr>
                <a:spcBef>
                  <a:spcPct val="0"/>
                </a:spcBef>
              </a:pPr>
              <a:t>32</a:t>
            </a:fld>
            <a:endParaRPr lang="en-US" altLang="en-US"/>
          </a:p>
        </p:txBody>
      </p:sp>
    </p:spTree>
    <p:extLst>
      <p:ext uri="{BB962C8B-B14F-4D97-AF65-F5344CB8AC3E}">
        <p14:creationId xmlns:p14="http://schemas.microsoft.com/office/powerpoint/2010/main" val="1044397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zervirano mjesto slike slajda 1">
            <a:extLst>
              <a:ext uri="{FF2B5EF4-FFF2-40B4-BE49-F238E27FC236}">
                <a16:creationId xmlns:a16="http://schemas.microsoft.com/office/drawing/2014/main" id="{598B3AF0-730D-43A8-9C52-93F871D40D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zervirano mjesto bilježaka 2">
            <a:extLst>
              <a:ext uri="{FF2B5EF4-FFF2-40B4-BE49-F238E27FC236}">
                <a16:creationId xmlns:a16="http://schemas.microsoft.com/office/drawing/2014/main" id="{6FFE689D-E792-4607-9EBB-7DE9A62A57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Cybercrime is commonly defined in both a narrow and a broader sense: normally, the expression is used, on a restricted way, to describe a criminal activity in which a computer or a network are an essential part of a crime; however cybercrime</a:t>
            </a:r>
            <a:r>
              <a:rPr lang="en-GB" altLang="en-US" i="1"/>
              <a:t> </a:t>
            </a:r>
            <a:r>
              <a:rPr lang="en-GB" altLang="en-US"/>
              <a:t>is also used to include other traditional crimes in which those same computers or networks are used to make the illicit activity possible.</a:t>
            </a:r>
            <a:endParaRPr lang="hr-HR" altLang="en-US"/>
          </a:p>
          <a:p>
            <a:r>
              <a:rPr lang="en-GB" altLang="en-US"/>
              <a:t> </a:t>
            </a:r>
            <a:endParaRPr lang="hr-HR" altLang="en-US"/>
          </a:p>
        </p:txBody>
      </p:sp>
      <p:sp>
        <p:nvSpPr>
          <p:cNvPr id="61444" name="Rezervirano mjesto broja slajda 3">
            <a:extLst>
              <a:ext uri="{FF2B5EF4-FFF2-40B4-BE49-F238E27FC236}">
                <a16:creationId xmlns:a16="http://schemas.microsoft.com/office/drawing/2014/main" id="{917D3750-E1DB-448E-9882-0EE760DED3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5139AC7-3E50-4675-BC01-55811BA72B3A}" type="slidenum">
              <a:rPr lang="en-US" altLang="en-US" smtClean="0"/>
              <a:pPr>
                <a:spcBef>
                  <a:spcPct val="0"/>
                </a:spcBef>
              </a:pPr>
              <a:t>33</a:t>
            </a:fld>
            <a:endParaRPr lang="en-US" altLang="en-US"/>
          </a:p>
        </p:txBody>
      </p:sp>
    </p:spTree>
    <p:extLst>
      <p:ext uri="{BB962C8B-B14F-4D97-AF65-F5344CB8AC3E}">
        <p14:creationId xmlns:p14="http://schemas.microsoft.com/office/powerpoint/2010/main" val="1888365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zervirano mjesto slike slajda 1">
            <a:extLst>
              <a:ext uri="{FF2B5EF4-FFF2-40B4-BE49-F238E27FC236}">
                <a16:creationId xmlns:a16="http://schemas.microsoft.com/office/drawing/2014/main" id="{BE0673ED-2D8C-4026-87C0-42D89700F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zervirano mjesto bilježaka 2">
            <a:extLst>
              <a:ext uri="{FF2B5EF4-FFF2-40B4-BE49-F238E27FC236}">
                <a16:creationId xmlns:a16="http://schemas.microsoft.com/office/drawing/2014/main" id="{E063D7D5-5688-4F73-BAE8-A515D30281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Often, in a “real” crime scenario, several of these categories will be present together. A criminal might, for instance, threaten a company with a denial of service attack against the company website (crime against the computer system) unless they get paid money (a new version of blackmail using computers as tools), and the threat is communicated via email but could of course just as well been send in a traditional letter). </a:t>
            </a:r>
            <a:endParaRPr lang="hr-HR" altLang="en-US"/>
          </a:p>
          <a:p>
            <a:r>
              <a:rPr lang="en-GB" altLang="en-US"/>
              <a:t> </a:t>
            </a:r>
            <a:endParaRPr lang="hr-HR" altLang="en-US"/>
          </a:p>
          <a:p>
            <a:r>
              <a:rPr lang="en-GB" altLang="en-US"/>
              <a:t>In real terms, however, there is a wide range of increasing criminal modalities: typical cybercrimes as </a:t>
            </a:r>
            <a:r>
              <a:rPr lang="en-GB" altLang="en-US" i="1"/>
              <a:t>phishing</a:t>
            </a:r>
            <a:r>
              <a:rPr lang="en-GB" altLang="en-US"/>
              <a:t> or the use of botnets are increasing, as well as a great and creative collection of cybercrimes with profit purposes. There is also a significant piracy of software and other issues with intellectual property rights. The diffusion of child pornography material is increasing, so is the value of money laundering over Internet. In general, each day there is an increase in the use of cyber facilities by organised crime and illegal organisations, like terrorist organisations.</a:t>
            </a:r>
            <a:endParaRPr lang="hr-HR" altLang="en-US"/>
          </a:p>
          <a:p>
            <a:endParaRPr lang="hr-HR" altLang="en-US"/>
          </a:p>
          <a:p>
            <a:endParaRPr lang="hr-HR" altLang="en-US"/>
          </a:p>
          <a:p>
            <a:endParaRPr lang="hr-HR" altLang="en-US"/>
          </a:p>
          <a:p>
            <a:endParaRPr lang="hr-HR" altLang="en-US"/>
          </a:p>
          <a:p>
            <a:endParaRPr lang="hr-HR" altLang="en-US"/>
          </a:p>
        </p:txBody>
      </p:sp>
      <p:sp>
        <p:nvSpPr>
          <p:cNvPr id="63492" name="Rezervirano mjesto broja slajda 3">
            <a:extLst>
              <a:ext uri="{FF2B5EF4-FFF2-40B4-BE49-F238E27FC236}">
                <a16:creationId xmlns:a16="http://schemas.microsoft.com/office/drawing/2014/main" id="{A12740CF-911B-41D0-88D7-4EB828A50D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CAD9408-703A-4E61-B732-A1D1F7171E62}" type="slidenum">
              <a:rPr lang="en-US" altLang="en-US" smtClean="0"/>
              <a:pPr>
                <a:spcBef>
                  <a:spcPct val="0"/>
                </a:spcBef>
              </a:pPr>
              <a:t>34</a:t>
            </a:fld>
            <a:endParaRPr lang="en-US" altLang="en-US"/>
          </a:p>
        </p:txBody>
      </p:sp>
    </p:spTree>
    <p:extLst>
      <p:ext uri="{BB962C8B-B14F-4D97-AF65-F5344CB8AC3E}">
        <p14:creationId xmlns:p14="http://schemas.microsoft.com/office/powerpoint/2010/main" val="142478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zervirano mjesto slike slajda 1">
            <a:extLst>
              <a:ext uri="{FF2B5EF4-FFF2-40B4-BE49-F238E27FC236}">
                <a16:creationId xmlns:a16="http://schemas.microsoft.com/office/drawing/2014/main" id="{F715AF6D-54E7-42E6-8476-2F4CA321AC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zervirano mjesto bilježaka 2">
            <a:extLst>
              <a:ext uri="{FF2B5EF4-FFF2-40B4-BE49-F238E27FC236}">
                <a16:creationId xmlns:a16="http://schemas.microsoft.com/office/drawing/2014/main" id="{7E184261-1EF5-46B2-A146-8A0D212AEC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purpose of this session is to present, from a general perspective or as an introduction, the matters relating to cybercrime. </a:t>
            </a:r>
            <a:endParaRPr lang="hr-HR" altLang="en-US"/>
          </a:p>
          <a:p>
            <a:r>
              <a:rPr lang="en-GB" altLang="en-US"/>
              <a:t>The concept of cybercrime will be explained, while discussing the reasons to be worried about.</a:t>
            </a:r>
            <a:r>
              <a:rPr lang="hr-HR" altLang="en-US"/>
              <a:t> </a:t>
            </a:r>
            <a:r>
              <a:rPr lang="en-GB" altLang="en-US"/>
              <a:t>We will discuss here</a:t>
            </a:r>
            <a:r>
              <a:rPr lang="hr-HR" altLang="en-US"/>
              <a:t> </a:t>
            </a:r>
            <a:r>
              <a:rPr lang="en-GB" altLang="en-US"/>
              <a:t>some of the major threats, trends and tools of cybercrime and also some responses to the phenomenon.  </a:t>
            </a:r>
            <a:endParaRPr lang="hr-HR" altLang="en-US"/>
          </a:p>
          <a:p>
            <a:r>
              <a:rPr lang="en-GB" altLang="en-US"/>
              <a:t>An overview of what is covered under the expression “cybercrime” will be provided. Furthermore a description of some of the concepts that are considered types of cybercrime under most legislation and according to international standards will be discussed. </a:t>
            </a:r>
            <a:endParaRPr lang="hr-HR" altLang="en-US"/>
          </a:p>
          <a:p>
            <a:r>
              <a:rPr lang="en-GB" altLang="en-US"/>
              <a:t>One of the most important themes to be discussed relates to the substantive criminal law provisions, and some of the key factors used to describe cybercrimes, based on the Budapest Convention and on relevant European Union legal frameworks. </a:t>
            </a:r>
            <a:endParaRPr lang="hr-HR" altLang="en-US"/>
          </a:p>
          <a:p>
            <a:r>
              <a:rPr lang="en-GB" altLang="en-US"/>
              <a:t>It will be also important to underline the need and the advantage of the harmonisation between national legislation and the international instruments, in particular the Budapest Convention.</a:t>
            </a:r>
            <a:endParaRPr lang="hr-HR" altLang="en-US"/>
          </a:p>
        </p:txBody>
      </p:sp>
      <p:sp>
        <p:nvSpPr>
          <p:cNvPr id="8196" name="Rezervirano mjesto broja slajda 3">
            <a:extLst>
              <a:ext uri="{FF2B5EF4-FFF2-40B4-BE49-F238E27FC236}">
                <a16:creationId xmlns:a16="http://schemas.microsoft.com/office/drawing/2014/main" id="{9F598833-3179-481A-AB04-AD3257AD2B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5265FE-6739-4496-A1AC-0303D3937638}" type="slidenum">
              <a:rPr lang="en-US" altLang="en-US" smtClean="0"/>
              <a:pPr>
                <a:spcBef>
                  <a:spcPct val="0"/>
                </a:spcBef>
              </a:pPr>
              <a:t>5</a:t>
            </a:fld>
            <a:endParaRPr lang="en-US" altLang="en-US"/>
          </a:p>
        </p:txBody>
      </p:sp>
    </p:spTree>
    <p:extLst>
      <p:ext uri="{BB962C8B-B14F-4D97-AF65-F5344CB8AC3E}">
        <p14:creationId xmlns:p14="http://schemas.microsoft.com/office/powerpoint/2010/main" val="1218994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F18F7125-2787-4D69-9FC2-71A9051247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F951B66-E87B-4DD3-8FA8-73DAAAF76F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The trainer should give participants an opportunity to ask any questions that they may have in relation to part Three of the lesson.</a:t>
            </a:r>
          </a:p>
          <a:p>
            <a:pPr>
              <a:spcBef>
                <a:spcPct val="0"/>
              </a:spcBef>
            </a:pPr>
            <a:endParaRPr lang="en-GB" altLang="sr-Latn-RS"/>
          </a:p>
        </p:txBody>
      </p:sp>
      <p:sp>
        <p:nvSpPr>
          <p:cNvPr id="65540" name="Slide Number Placeholder 3">
            <a:extLst>
              <a:ext uri="{FF2B5EF4-FFF2-40B4-BE49-F238E27FC236}">
                <a16:creationId xmlns:a16="http://schemas.microsoft.com/office/drawing/2014/main" id="{EE960048-8C07-40B3-832E-5B9C8872E6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2BAB52-22B4-412D-9EB4-D0575131C4C6}" type="slidenum">
              <a:rPr lang="en-GB" altLang="sr-Latn-RS" smtClean="0"/>
              <a:pPr>
                <a:spcBef>
                  <a:spcPct val="0"/>
                </a:spcBef>
              </a:pPr>
              <a:t>35</a:t>
            </a:fld>
            <a:endParaRPr lang="en-GB" altLang="sr-Latn-RS"/>
          </a:p>
        </p:txBody>
      </p:sp>
    </p:spTree>
    <p:extLst>
      <p:ext uri="{BB962C8B-B14F-4D97-AF65-F5344CB8AC3E}">
        <p14:creationId xmlns:p14="http://schemas.microsoft.com/office/powerpoint/2010/main" val="1602766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zervirano mjesto slike slajda 1">
            <a:extLst>
              <a:ext uri="{FF2B5EF4-FFF2-40B4-BE49-F238E27FC236}">
                <a16:creationId xmlns:a16="http://schemas.microsoft.com/office/drawing/2014/main" id="{AC483949-7494-4421-96BD-2E9EB39344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zervirano mjesto bilježaka 2">
            <a:extLst>
              <a:ext uri="{FF2B5EF4-FFF2-40B4-BE49-F238E27FC236}">
                <a16:creationId xmlns:a16="http://schemas.microsoft.com/office/drawing/2014/main" id="{0A119D02-5428-42D8-A861-B0DE3D6560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Part Five - Some illegal activities online </a:t>
            </a:r>
            <a:endParaRPr lang="hr-HR" altLang="en-US"/>
          </a:p>
          <a:p>
            <a:r>
              <a:rPr lang="en-GB" altLang="en-US"/>
              <a:t>The goal of this part is to describe very briefly some of the criminal activities developed in the networks.</a:t>
            </a:r>
            <a:endParaRPr lang="hr-HR" altLang="en-US"/>
          </a:p>
        </p:txBody>
      </p:sp>
      <p:sp>
        <p:nvSpPr>
          <p:cNvPr id="120836" name="Rezervirano mjesto broja slajda 3">
            <a:extLst>
              <a:ext uri="{FF2B5EF4-FFF2-40B4-BE49-F238E27FC236}">
                <a16:creationId xmlns:a16="http://schemas.microsoft.com/office/drawing/2014/main" id="{46DCD531-B275-4735-960C-BD8F003908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431D61B-1566-4297-8ED2-742E2F87D0CC}" type="slidenum">
              <a:rPr lang="en-US" altLang="en-US" smtClean="0"/>
              <a:pPr>
                <a:spcBef>
                  <a:spcPct val="0"/>
                </a:spcBef>
              </a:pPr>
              <a:t>36</a:t>
            </a:fld>
            <a:endParaRPr lang="en-US" altLang="en-US"/>
          </a:p>
        </p:txBody>
      </p:sp>
    </p:spTree>
    <p:extLst>
      <p:ext uri="{BB962C8B-B14F-4D97-AF65-F5344CB8AC3E}">
        <p14:creationId xmlns:p14="http://schemas.microsoft.com/office/powerpoint/2010/main" val="3172555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zervirano mjesto slike slajda 1">
            <a:extLst>
              <a:ext uri="{FF2B5EF4-FFF2-40B4-BE49-F238E27FC236}">
                <a16:creationId xmlns:a16="http://schemas.microsoft.com/office/drawing/2014/main" id="{3852D990-1704-4B06-9FCD-CFF36C99B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zervirano mjesto bilježaka 2">
            <a:extLst>
              <a:ext uri="{FF2B5EF4-FFF2-40B4-BE49-F238E27FC236}">
                <a16:creationId xmlns:a16="http://schemas.microsoft.com/office/drawing/2014/main" id="{0E377C19-256F-4FF7-98B2-1108E4CB90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Phishing (“fishing for passwords”) is a technique used to attempt to convince someone to send personal information that other people. That information can be used later to theft or fraud. Normally, the perpetrators use email messages to trick the victims, from who they obtain personal information, including passwords or other access credentials. Sometimes, the technique used is to redirect users to a malicious and fake website.</a:t>
            </a:r>
          </a:p>
          <a:p>
            <a:endParaRPr lang="en-GB" altLang="en-US"/>
          </a:p>
          <a:p>
            <a:r>
              <a:rPr lang="hr-HR" altLang="en-US"/>
              <a:t>https://en.wikipedia.org/wiki/Phishing</a:t>
            </a:r>
          </a:p>
        </p:txBody>
      </p:sp>
      <p:sp>
        <p:nvSpPr>
          <p:cNvPr id="122884" name="Rezervirano mjesto broja slajda 3">
            <a:extLst>
              <a:ext uri="{FF2B5EF4-FFF2-40B4-BE49-F238E27FC236}">
                <a16:creationId xmlns:a16="http://schemas.microsoft.com/office/drawing/2014/main" id="{3379C97F-234E-461E-BA81-CA9FFAE9FE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CF135F-EC09-460A-B1F3-75F2D2E42FFC}" type="slidenum">
              <a:rPr lang="en-US" altLang="en-US" smtClean="0"/>
              <a:pPr>
                <a:spcBef>
                  <a:spcPct val="0"/>
                </a:spcBef>
              </a:pPr>
              <a:t>37</a:t>
            </a:fld>
            <a:endParaRPr lang="en-US" altLang="en-US"/>
          </a:p>
        </p:txBody>
      </p:sp>
    </p:spTree>
    <p:extLst>
      <p:ext uri="{BB962C8B-B14F-4D97-AF65-F5344CB8AC3E}">
        <p14:creationId xmlns:p14="http://schemas.microsoft.com/office/powerpoint/2010/main" val="1451487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Čuvar mesta za sliku na slajdu 1">
            <a:extLst>
              <a:ext uri="{FF2B5EF4-FFF2-40B4-BE49-F238E27FC236}">
                <a16:creationId xmlns:a16="http://schemas.microsoft.com/office/drawing/2014/main" id="{4D6DDF7B-4EE5-4AD1-BC23-73813F9D0A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Čuvar mesta za napomene 2">
            <a:extLst>
              <a:ext uri="{FF2B5EF4-FFF2-40B4-BE49-F238E27FC236}">
                <a16:creationId xmlns:a16="http://schemas.microsoft.com/office/drawing/2014/main" id="{8815DEC0-37A9-4FBD-BD4A-12B83EC3AD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 of phishing site or e-mail.</a:t>
            </a:r>
          </a:p>
        </p:txBody>
      </p:sp>
      <p:sp>
        <p:nvSpPr>
          <p:cNvPr id="124932" name="Čuvar mesta za broj slajda 3">
            <a:extLst>
              <a:ext uri="{FF2B5EF4-FFF2-40B4-BE49-F238E27FC236}">
                <a16:creationId xmlns:a16="http://schemas.microsoft.com/office/drawing/2014/main" id="{8DE878C9-D7B1-4CA5-816D-1A1484F501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C830D3F-2B86-4C68-89DA-2E5D169F2883}" type="slidenum">
              <a:rPr lang="en-US" altLang="en-US" smtClean="0"/>
              <a:pPr>
                <a:spcBef>
                  <a:spcPct val="0"/>
                </a:spcBef>
              </a:pPr>
              <a:t>38</a:t>
            </a:fld>
            <a:endParaRPr lang="en-US" altLang="en-US"/>
          </a:p>
        </p:txBody>
      </p:sp>
    </p:spTree>
    <p:extLst>
      <p:ext uri="{BB962C8B-B14F-4D97-AF65-F5344CB8AC3E}">
        <p14:creationId xmlns:p14="http://schemas.microsoft.com/office/powerpoint/2010/main" val="1619332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AC6E2502-61B7-4874-9B57-C03E63D5EE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a:extLst>
              <a:ext uri="{FF2B5EF4-FFF2-40B4-BE49-F238E27FC236}">
                <a16:creationId xmlns:a16="http://schemas.microsoft.com/office/drawing/2014/main" id="{4A7ED57C-DFC8-4895-B485-AD891AC49D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merger of the terms “</a:t>
            </a:r>
            <a:r>
              <a:rPr lang="en-GB" altLang="en-US" i="1"/>
              <a:t>malicious</a:t>
            </a:r>
            <a:r>
              <a:rPr lang="en-GB" altLang="en-US"/>
              <a:t>" and "</a:t>
            </a:r>
            <a:r>
              <a:rPr lang="en-GB" altLang="en-US" i="1"/>
              <a:t>software</a:t>
            </a:r>
            <a:r>
              <a:rPr lang="en-GB" altLang="en-US"/>
              <a:t>” led “malware”, a term that generically refers to software designed with the aim of accessing a computer system without the consent of the owner or user, or with the aim to damage it. The victim can obtain malware without knowledge, through email attachments or images in messages. </a:t>
            </a:r>
            <a:endParaRPr lang="hr-HR" altLang="en-US"/>
          </a:p>
          <a:p>
            <a:r>
              <a:rPr lang="en-GB" altLang="en-US"/>
              <a:t> </a:t>
            </a:r>
            <a:endParaRPr lang="hr-HR" altLang="en-US"/>
          </a:p>
          <a:p>
            <a:r>
              <a:rPr lang="en-GB" altLang="en-US"/>
              <a:t>This software is normally hostile software and it is inserted in the victim’s computer without consent and is built to perform hostile functions or activities.</a:t>
            </a:r>
          </a:p>
          <a:p>
            <a:endParaRPr lang="en-GB" altLang="sr-Latn-RS"/>
          </a:p>
          <a:p>
            <a:r>
              <a:rPr lang="en-GB" altLang="en-US"/>
              <a:t>Cybercrime Convention Committee (T-CY) issued Guidance Note no. 7 on Malware https://rm.coe.int/CoERMPublicCommonSearchServices/DisplayDCTMContent?documentId=09000016802e70b4</a:t>
            </a:r>
            <a:endParaRPr lang="pt-PT" altLang="sr-Latn-RS"/>
          </a:p>
        </p:txBody>
      </p:sp>
    </p:spTree>
    <p:extLst>
      <p:ext uri="{BB962C8B-B14F-4D97-AF65-F5344CB8AC3E}">
        <p14:creationId xmlns:p14="http://schemas.microsoft.com/office/powerpoint/2010/main" val="2760212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9F394588-081D-4FD0-A1DE-FAD2DC0EA4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a:extLst>
              <a:ext uri="{FF2B5EF4-FFF2-40B4-BE49-F238E27FC236}">
                <a16:creationId xmlns:a16="http://schemas.microsoft.com/office/drawing/2014/main" id="{FA737A4A-B99D-4B95-A9F0-C2EBC492B0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Viruses are a specific example of malware. Typically, a virus is software with the ability to replicate itself from one file to another and lodging in a particular system – a hard disk or other data storage medium. Normally, just spreads when the infected file is copied or executed. Of course, all this is performed without the consent or even knowledge of the victim and with the aim of causing damage in the computer system.</a:t>
            </a:r>
            <a:endParaRPr lang="hr-HR" altLang="en-US"/>
          </a:p>
          <a:p>
            <a:endParaRPr lang="pt-PT" altLang="sr-Latn-RS"/>
          </a:p>
        </p:txBody>
      </p:sp>
    </p:spTree>
    <p:extLst>
      <p:ext uri="{BB962C8B-B14F-4D97-AF65-F5344CB8AC3E}">
        <p14:creationId xmlns:p14="http://schemas.microsoft.com/office/powerpoint/2010/main" val="3546399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27397AE4-915F-422A-A741-3351A02935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a:extLst>
              <a:ext uri="{FF2B5EF4-FFF2-40B4-BE49-F238E27FC236}">
                <a16:creationId xmlns:a16="http://schemas.microsoft.com/office/drawing/2014/main" id="{C4210C7C-B2C6-4439-9A43-EAEEFF223A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 of virus intrusion using mimicking, also known as Rogue Anti-virus. The pop-up is presented while browsing the Internet and clicking on “Remove All” will effectively trigger infection instead cleaning non-existent one.</a:t>
            </a:r>
          </a:p>
        </p:txBody>
      </p:sp>
    </p:spTree>
    <p:extLst>
      <p:ext uri="{BB962C8B-B14F-4D97-AF65-F5344CB8AC3E}">
        <p14:creationId xmlns:p14="http://schemas.microsoft.com/office/powerpoint/2010/main" val="1697371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AF4D4995-E040-48F8-8F9A-2240B4D548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a:extLst>
              <a:ext uri="{FF2B5EF4-FFF2-40B4-BE49-F238E27FC236}">
                <a16:creationId xmlns:a16="http://schemas.microsoft.com/office/drawing/2014/main" id="{A28598B8-D0CB-4D35-A218-D14565C180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Example of Malware scope.</a:t>
            </a:r>
          </a:p>
          <a:p>
            <a:endParaRPr lang="pt-PT" altLang="en-US"/>
          </a:p>
          <a:p>
            <a:r>
              <a:rPr lang="pt-PT" altLang="en-US"/>
              <a:t>http://techliveinfo.com/wp-content/uploads/2015/09/How-to-identify-Malware-from-computer.jpg</a:t>
            </a:r>
          </a:p>
          <a:p>
            <a:endParaRPr lang="pt-PT" altLang="en-US"/>
          </a:p>
        </p:txBody>
      </p:sp>
    </p:spTree>
    <p:extLst>
      <p:ext uri="{BB962C8B-B14F-4D97-AF65-F5344CB8AC3E}">
        <p14:creationId xmlns:p14="http://schemas.microsoft.com/office/powerpoint/2010/main" val="420319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71B2EB92-F816-403B-97F5-94672ECC3B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3">
            <a:extLst>
              <a:ext uri="{FF2B5EF4-FFF2-40B4-BE49-F238E27FC236}">
                <a16:creationId xmlns:a16="http://schemas.microsoft.com/office/drawing/2014/main" id="{FFC8F14C-D28B-43D8-8280-C75F0B4E90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 worm is very similar to a virus. As the virus, a worm is software that has the ability to replicate itself and to install into a particular system and consume its resources. But it is different from a virus because it spreads itself through a network and does not need to attach to any file.</a:t>
            </a:r>
            <a:endParaRPr lang="hr-HR" altLang="en-US"/>
          </a:p>
          <a:p>
            <a:endParaRPr lang="pt-PT" altLang="sr-Latn-RS"/>
          </a:p>
          <a:p>
            <a:r>
              <a:rPr lang="pt-PT" altLang="sr-Latn-RS"/>
              <a:t>https://en.wikipedia.org/wiki/Computer_worm </a:t>
            </a:r>
          </a:p>
        </p:txBody>
      </p:sp>
    </p:spTree>
    <p:extLst>
      <p:ext uri="{BB962C8B-B14F-4D97-AF65-F5344CB8AC3E}">
        <p14:creationId xmlns:p14="http://schemas.microsoft.com/office/powerpoint/2010/main" val="1527482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C551516C-8BBA-4F19-B46E-CA5F634B1F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a:extLst>
              <a:ext uri="{FF2B5EF4-FFF2-40B4-BE49-F238E27FC236}">
                <a16:creationId xmlns:a16="http://schemas.microsoft.com/office/drawing/2014/main" id="{87DB2643-C466-48A9-AE81-3B2DFD1EEF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 of typical computer worm Win32 Conficker.</a:t>
            </a:r>
          </a:p>
        </p:txBody>
      </p:sp>
    </p:spTree>
    <p:extLst>
      <p:ext uri="{BB962C8B-B14F-4D97-AF65-F5344CB8AC3E}">
        <p14:creationId xmlns:p14="http://schemas.microsoft.com/office/powerpoint/2010/main" val="289026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zervirano mjesto slike slajda 1">
            <a:extLst>
              <a:ext uri="{FF2B5EF4-FFF2-40B4-BE49-F238E27FC236}">
                <a16:creationId xmlns:a16="http://schemas.microsoft.com/office/drawing/2014/main" id="{3BBEA04E-95A7-46ED-8D34-E6D8751FC7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zervirano mjesto bilježaka 2">
            <a:extLst>
              <a:ext uri="{FF2B5EF4-FFF2-40B4-BE49-F238E27FC236}">
                <a16:creationId xmlns:a16="http://schemas.microsoft.com/office/drawing/2014/main" id="{FC9199EC-8288-491B-ADD7-C1AD35A630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information society is a society where the creation, distribution, use, integration and manipulation of information is a significant economic, political, and cultural activity. Its main drivers are digital information and communication technologies, which have resulted in an information explosion and are profoundly changing all aspects of social organization, including the economy, education, health, warfare, government and democracy. The People who have the means to partake in this form of society are sometimes called digital citizens. This is one of many dozen labels that have been identified to suggest that humans are entering a new phase of society. </a:t>
            </a:r>
            <a:r>
              <a:rPr lang="sr-Latn-RS" altLang="en-US"/>
              <a:t>(</a:t>
            </a:r>
            <a:r>
              <a:rPr lang="en-US" altLang="en-US" i="1"/>
              <a:t>Hilbert, M. (2015). Digital Technology and Social Change</a:t>
            </a:r>
            <a:r>
              <a:rPr lang="sr-Cyrl-RS" altLang="en-US" i="1"/>
              <a:t>, </a:t>
            </a:r>
            <a:r>
              <a:rPr lang="en-US" altLang="en-US" i="1"/>
              <a:t>Beniger, James R. (1986). The Control Revolution: Technological and Economic Origins of the Information Society</a:t>
            </a:r>
            <a:r>
              <a:rPr lang="sr-Cyrl-RS" altLang="en-US"/>
              <a:t>).</a:t>
            </a:r>
            <a:endParaRPr lang="hr-HR" altLang="en-US"/>
          </a:p>
          <a:p>
            <a:endParaRPr lang="hr-HR" altLang="en-US"/>
          </a:p>
        </p:txBody>
      </p:sp>
      <p:sp>
        <p:nvSpPr>
          <p:cNvPr id="11268" name="Rezervirano mjesto broja slajda 3">
            <a:extLst>
              <a:ext uri="{FF2B5EF4-FFF2-40B4-BE49-F238E27FC236}">
                <a16:creationId xmlns:a16="http://schemas.microsoft.com/office/drawing/2014/main" id="{476F5574-AA32-4292-8578-B0622CE183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C643DC-78AB-4A9B-B71F-F6AEB0F4AD43}" type="slidenum">
              <a:rPr lang="en-US" altLang="en-US" smtClean="0"/>
              <a:pPr>
                <a:spcBef>
                  <a:spcPct val="0"/>
                </a:spcBef>
              </a:pPr>
              <a:t>7</a:t>
            </a:fld>
            <a:endParaRPr lang="en-US" altLang="en-US"/>
          </a:p>
        </p:txBody>
      </p:sp>
    </p:spTree>
    <p:extLst>
      <p:ext uri="{BB962C8B-B14F-4D97-AF65-F5344CB8AC3E}">
        <p14:creationId xmlns:p14="http://schemas.microsoft.com/office/powerpoint/2010/main" val="1472675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6FABA578-4953-4967-95C9-439C820A44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a:extLst>
              <a:ext uri="{FF2B5EF4-FFF2-40B4-BE49-F238E27FC236}">
                <a16:creationId xmlns:a16="http://schemas.microsoft.com/office/drawing/2014/main" id="{B13A64DD-0150-466B-AC82-BB68B8A687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One of the most intrusive forms of malware is spyware, or software installed on a system without user's consent, with the aim of monitoring the use of the system by the user. Spyware collects information about the user of the system. After that monitoring activity, automatically, the software sends this information to third parties – its specific objective is to hide in the computer of the victim and to report information to someone.</a:t>
            </a:r>
          </a:p>
          <a:p>
            <a:endParaRPr lang="en-GB" altLang="en-US"/>
          </a:p>
          <a:p>
            <a:r>
              <a:rPr lang="hr-HR" altLang="en-US"/>
              <a:t>https://en.wikipedia.org/wiki/Spyware</a:t>
            </a:r>
          </a:p>
          <a:p>
            <a:endParaRPr lang="pt-PT" altLang="sr-Latn-RS"/>
          </a:p>
        </p:txBody>
      </p:sp>
    </p:spTree>
    <p:extLst>
      <p:ext uri="{BB962C8B-B14F-4D97-AF65-F5344CB8AC3E}">
        <p14:creationId xmlns:p14="http://schemas.microsoft.com/office/powerpoint/2010/main" val="1685535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44008FB8-0088-42C6-9203-8C978D9E68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a:extLst>
              <a:ext uri="{FF2B5EF4-FFF2-40B4-BE49-F238E27FC236}">
                <a16:creationId xmlns:a16="http://schemas.microsoft.com/office/drawing/2014/main" id="{045F9669-67D5-46B0-BC7C-CB4A9C045C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Exampe of spyware. In this case </a:t>
            </a:r>
            <a:r>
              <a:rPr lang="en-US" altLang="en-US" b="1"/>
              <a:t>Antivirus System Pro</a:t>
            </a:r>
            <a:r>
              <a:rPr lang="en-US" altLang="en-US"/>
              <a:t> is a rogue anti-spyware that uses false scan results, fake security alerts, and Internet Explorer hijacking in order to have you purchase this program. It is because of these actions that we classify Antivirus System Pro as a rogue anti-spyware program. When installed, Antivirus System pro will be configured to start automatically when you log into Windows. </a:t>
            </a:r>
          </a:p>
          <a:p>
            <a:endParaRPr lang="en-US" altLang="en-US"/>
          </a:p>
          <a:p>
            <a:r>
              <a:rPr lang="en-US" altLang="en-US"/>
              <a:t>Once running it will scan your computer and display numerous infections that do not actually exist. Furthermore, it will state it will not remove these infections unless you first purchase the program. This method of stating there are infections, but not removing it until you purchase it, is just another tactic to have you purchase the software.</a:t>
            </a:r>
            <a:endParaRPr lang="pt-PT" altLang="en-US"/>
          </a:p>
        </p:txBody>
      </p:sp>
    </p:spTree>
    <p:extLst>
      <p:ext uri="{BB962C8B-B14F-4D97-AF65-F5344CB8AC3E}">
        <p14:creationId xmlns:p14="http://schemas.microsoft.com/office/powerpoint/2010/main" val="300189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D90DEA87-446B-4388-A896-181322A8F0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a:extLst>
              <a:ext uri="{FF2B5EF4-FFF2-40B4-BE49-F238E27FC236}">
                <a16:creationId xmlns:a16="http://schemas.microsoft.com/office/drawing/2014/main" id="{30486183-AAFF-4B21-8F76-2BCA251384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Ransomware attacks are typically carried out using a Trojan, entering a system through, for example, a downloaded file or a vulnerability in a network service. The program then runs a payload, which locks the system in some fashion, or claims to lock the system but does not (e.g., a scareware program). Payloads may display a fake warning purportedly by an entity such as a LEA, falsely claiming that the system has been used for illegal activities, contains content such as pornography and IPR.</a:t>
            </a:r>
          </a:p>
          <a:p>
            <a:endParaRPr lang="en-US" altLang="en-US"/>
          </a:p>
          <a:p>
            <a:r>
              <a:rPr lang="pt-PT" altLang="en-US"/>
              <a:t>https://en.wikipedia.org/wiki/Ransomware </a:t>
            </a:r>
          </a:p>
        </p:txBody>
      </p:sp>
    </p:spTree>
    <p:extLst>
      <p:ext uri="{BB962C8B-B14F-4D97-AF65-F5344CB8AC3E}">
        <p14:creationId xmlns:p14="http://schemas.microsoft.com/office/powerpoint/2010/main" val="705684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76266BCB-1D63-4FB1-861A-858E2377E4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a:extLst>
              <a:ext uri="{FF2B5EF4-FFF2-40B4-BE49-F238E27FC236}">
                <a16:creationId xmlns:a16="http://schemas.microsoft.com/office/drawing/2014/main" id="{D8A6E53F-6111-48EA-B60C-D6D8E7E9B7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Example of contemporary ransomware.</a:t>
            </a:r>
          </a:p>
          <a:p>
            <a:endParaRPr lang="pt-PT" altLang="en-US"/>
          </a:p>
          <a:p>
            <a:r>
              <a:rPr lang="en-US" altLang="en-US"/>
              <a:t>The </a:t>
            </a:r>
            <a:r>
              <a:rPr lang="en-US" altLang="en-US" b="1"/>
              <a:t>WannaCry ransomware attack</a:t>
            </a:r>
            <a:r>
              <a:rPr lang="en-US" altLang="en-US"/>
              <a:t> was a worldwide cyberattack by the </a:t>
            </a:r>
            <a:r>
              <a:rPr lang="en-US" altLang="en-US" b="1"/>
              <a:t>WannaCry</a:t>
            </a:r>
            <a:r>
              <a:rPr lang="en-US" altLang="en-US" baseline="30000"/>
              <a:t> </a:t>
            </a:r>
            <a:r>
              <a:rPr lang="en-US" altLang="en-US"/>
              <a:t> ransomware cryptoworm, which targeted computers running the MS Windows OS by encrypting data and demanding ransom payments in the Bitcoins.</a:t>
            </a:r>
          </a:p>
          <a:p>
            <a:r>
              <a:rPr lang="en-US" altLang="en-US"/>
              <a:t>The attack began on Friday, 12 May 2017,</a:t>
            </a:r>
            <a:r>
              <a:rPr lang="en-US" altLang="en-US" baseline="30000">
                <a:hlinkClick r:id="rId3"/>
              </a:rPr>
              <a:t>[</a:t>
            </a:r>
            <a:r>
              <a:rPr lang="en-US" altLang="en-US"/>
              <a:t>and within a day was reported to have infected more than 230,000 computers in over 150 countries.</a:t>
            </a:r>
            <a:r>
              <a:rPr lang="en-US" altLang="en-US" baseline="30000">
                <a:hlinkClick r:id="rId4"/>
              </a:rPr>
              <a:t>]</a:t>
            </a:r>
            <a:r>
              <a:rPr lang="en-US" altLang="en-US"/>
              <a:t> Shortly after the attack began, a web security researcher who blogs as "MalwareTech" discovered an effective kill switch by registering a domain name he found in the code of the ransomware. This greatly slowed the spread of the infection, effectively halting the initial outbreak on Monday, 15 May 2017, but new versions have since been detected that lack the kill switch.</a:t>
            </a:r>
            <a:r>
              <a:rPr lang="en-US" altLang="en-US" baseline="30000"/>
              <a:t> </a:t>
            </a:r>
            <a:r>
              <a:rPr lang="en-US" altLang="en-US"/>
              <a:t>Researchers have also found ways to recover data from infected machines under some circumstances.</a:t>
            </a:r>
          </a:p>
          <a:p>
            <a:endParaRPr lang="pt-PT" altLang="en-US"/>
          </a:p>
          <a:p>
            <a:r>
              <a:rPr lang="pt-PT" altLang="en-US"/>
              <a:t>https://en.wikipedia.org/wiki/WannaCry_ransomware_attack </a:t>
            </a:r>
          </a:p>
        </p:txBody>
      </p:sp>
    </p:spTree>
    <p:extLst>
      <p:ext uri="{BB962C8B-B14F-4D97-AF65-F5344CB8AC3E}">
        <p14:creationId xmlns:p14="http://schemas.microsoft.com/office/powerpoint/2010/main" val="3221949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76266BCB-1D63-4FB1-861A-858E2377E4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a:extLst>
              <a:ext uri="{FF2B5EF4-FFF2-40B4-BE49-F238E27FC236}">
                <a16:creationId xmlns:a16="http://schemas.microsoft.com/office/drawing/2014/main" id="{D8A6E53F-6111-48EA-B60C-D6D8E7E9B7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Example of contemporary ransomware.</a:t>
            </a:r>
          </a:p>
          <a:p>
            <a:endParaRPr lang="pt-PT" altLang="en-US"/>
          </a:p>
          <a:p>
            <a:r>
              <a:rPr lang="en-US" altLang="en-US"/>
              <a:t>The </a:t>
            </a:r>
            <a:r>
              <a:rPr lang="en-US" altLang="en-US" b="1"/>
              <a:t>WannaCry ransomware attack</a:t>
            </a:r>
            <a:r>
              <a:rPr lang="en-US" altLang="en-US"/>
              <a:t> was a worldwide cyberattack by the </a:t>
            </a:r>
            <a:r>
              <a:rPr lang="en-US" altLang="en-US" b="1"/>
              <a:t>WannaCry</a:t>
            </a:r>
            <a:r>
              <a:rPr lang="en-US" altLang="en-US" baseline="30000"/>
              <a:t> </a:t>
            </a:r>
            <a:r>
              <a:rPr lang="en-US" altLang="en-US"/>
              <a:t> ransomware cryptoworm, which targeted computers running the MS Windows OS by encrypting data and demanding ransom payments in the Bitcoins.</a:t>
            </a:r>
          </a:p>
          <a:p>
            <a:r>
              <a:rPr lang="en-US" altLang="en-US"/>
              <a:t>The attack began on Friday, 12 May 2017,</a:t>
            </a:r>
            <a:r>
              <a:rPr lang="en-US" altLang="en-US" baseline="30000">
                <a:hlinkClick r:id="rId3"/>
              </a:rPr>
              <a:t>[</a:t>
            </a:r>
            <a:r>
              <a:rPr lang="en-US" altLang="en-US"/>
              <a:t>and within a day was reported to have infected more than 230,000 computers in over 150 countries.</a:t>
            </a:r>
            <a:r>
              <a:rPr lang="en-US" altLang="en-US" baseline="30000">
                <a:hlinkClick r:id="rId4"/>
              </a:rPr>
              <a:t>]</a:t>
            </a:r>
            <a:r>
              <a:rPr lang="en-US" altLang="en-US"/>
              <a:t> Shortly after the attack began, a web security researcher who blogs as "MalwareTech" discovered an effective kill switch by registering a domain name he found in the code of the ransomware. This greatly slowed the spread of the infection, effectively halting the initial outbreak on Monday, 15 May 2017, but new versions have since been detected that lack the kill switch.</a:t>
            </a:r>
            <a:r>
              <a:rPr lang="en-US" altLang="en-US" baseline="30000"/>
              <a:t> </a:t>
            </a:r>
            <a:r>
              <a:rPr lang="en-US" altLang="en-US"/>
              <a:t>Researchers have also found ways to recover data from infected machines under some circumstances.</a:t>
            </a:r>
          </a:p>
          <a:p>
            <a:endParaRPr lang="pt-PT" altLang="en-US"/>
          </a:p>
          <a:p>
            <a:r>
              <a:rPr lang="pt-PT" altLang="en-US"/>
              <a:t>https://en.wikipedia.org/wiki/WannaCry_ransomware_attack </a:t>
            </a:r>
          </a:p>
        </p:txBody>
      </p:sp>
    </p:spTree>
    <p:extLst>
      <p:ext uri="{BB962C8B-B14F-4D97-AF65-F5344CB8AC3E}">
        <p14:creationId xmlns:p14="http://schemas.microsoft.com/office/powerpoint/2010/main" val="3549373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FCBDC8A7-456F-46CB-872A-11F830B2AA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a:extLst>
              <a:ext uri="{FF2B5EF4-FFF2-40B4-BE49-F238E27FC236}">
                <a16:creationId xmlns:a16="http://schemas.microsoft.com/office/drawing/2014/main" id="{D0C88D0B-0EA6-4284-8161-1163FA6260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Trojans (Trojan horses) is a name inspired in by the famous horse built by Odysseus, the Greek, and offered to the city of Troy in order to open the gates of Troy from within. It is also the name of malicious software that performs undesirable functions to the user, without his knowledge. This kind of malware can cause destruction of data, disabling security software, facilitating remote access to the computer (to allow someone unauthorised access to the computer) or download and install other malware.</a:t>
            </a:r>
            <a:endParaRPr lang="hr-HR" altLang="en-US"/>
          </a:p>
          <a:p>
            <a:r>
              <a:rPr lang="en-GB" altLang="en-US"/>
              <a:t> </a:t>
            </a:r>
            <a:endParaRPr lang="hr-HR" altLang="en-US"/>
          </a:p>
          <a:p>
            <a:r>
              <a:rPr lang="en-GB" altLang="en-US"/>
              <a:t>Like the original famous horse of the Trojan War, this software is designed to secretly open the computer for penetration from outside.</a:t>
            </a:r>
            <a:endParaRPr lang="hr-HR" altLang="en-US"/>
          </a:p>
          <a:p>
            <a:endParaRPr lang="pt-PT" altLang="sr-Latn-RS"/>
          </a:p>
        </p:txBody>
      </p:sp>
    </p:spTree>
    <p:extLst>
      <p:ext uri="{BB962C8B-B14F-4D97-AF65-F5344CB8AC3E}">
        <p14:creationId xmlns:p14="http://schemas.microsoft.com/office/powerpoint/2010/main" val="1581732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E0939E3-161C-48AE-9676-1390E8B094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ctangle 3">
            <a:extLst>
              <a:ext uri="{FF2B5EF4-FFF2-40B4-BE49-F238E27FC236}">
                <a16:creationId xmlns:a16="http://schemas.microsoft.com/office/drawing/2014/main" id="{A5110FB5-AAB1-46A9-964D-13B2559AAB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Example of Trojan Horse malware.</a:t>
            </a:r>
          </a:p>
        </p:txBody>
      </p:sp>
    </p:spTree>
    <p:extLst>
      <p:ext uri="{BB962C8B-B14F-4D97-AF65-F5344CB8AC3E}">
        <p14:creationId xmlns:p14="http://schemas.microsoft.com/office/powerpoint/2010/main" val="3163732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29450011-DF21-4957-9B67-DA5C40CE9B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a:extLst>
              <a:ext uri="{FF2B5EF4-FFF2-40B4-BE49-F238E27FC236}">
                <a16:creationId xmlns:a16="http://schemas.microsoft.com/office/drawing/2014/main" id="{89B072F1-E5B2-4FB6-A570-90B339F7D0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Botnet is also an acronym (</a:t>
            </a:r>
            <a:r>
              <a:rPr lang="en-GB" altLang="en-US" i="1"/>
              <a:t>robot networks</a:t>
            </a:r>
            <a:r>
              <a:rPr lang="en-GB" altLang="en-US"/>
              <a:t>) used to give a name to networks of compromised computers (</a:t>
            </a:r>
            <a:r>
              <a:rPr lang="en-GB" altLang="en-US" i="1"/>
              <a:t>zombies</a:t>
            </a:r>
            <a:r>
              <a:rPr lang="en-GB" altLang="en-US"/>
              <a:t>), controlled by one person or organisation, with the intention of being used for illicit activities.</a:t>
            </a:r>
            <a:endParaRPr lang="hr-HR" altLang="en-US"/>
          </a:p>
          <a:p>
            <a:r>
              <a:rPr lang="en-GB" altLang="en-US"/>
              <a:t> </a:t>
            </a:r>
            <a:endParaRPr lang="hr-HR" altLang="en-US"/>
          </a:p>
          <a:p>
            <a:r>
              <a:rPr lang="en-GB" altLang="en-US"/>
              <a:t>A botnet is built by the infection with malware, sent by the owner of the botnet. All the infected computers are controlled by software that allows automation of operations across the network. The owner of the network controls its activity and may instruct it to remain inactive until it is necessary.</a:t>
            </a:r>
            <a:endParaRPr lang="hr-HR" altLang="en-US"/>
          </a:p>
          <a:p>
            <a:r>
              <a:rPr lang="en-GB" altLang="en-US"/>
              <a:t> </a:t>
            </a:r>
            <a:endParaRPr lang="hr-HR" altLang="en-US"/>
          </a:p>
          <a:p>
            <a:r>
              <a:rPr lang="en-GB" altLang="en-US"/>
              <a:t>A botnet may consist of millions of zombie computers that are instructed to send spam or malware to individuals or to attack infrastructure. Botnets serve multiple criminal purposes and are thus also called the “Swiss army knife of cybercrime”.</a:t>
            </a:r>
          </a:p>
          <a:p>
            <a:endParaRPr lang="en-GB" altLang="en-US"/>
          </a:p>
          <a:p>
            <a:r>
              <a:rPr lang="en-GB" altLang="en-US"/>
              <a:t>Cybercrime Convention Committee (T-CY) issued Guidance Note no. 2 on Botnets</a:t>
            </a:r>
          </a:p>
          <a:p>
            <a:r>
              <a:rPr lang="hr-HR" altLang="en-US"/>
              <a:t>https://rm.coe.int/CoERMPublicCommonSearchServices/DisplayDCTMContent?documentId=09000016802e7094</a:t>
            </a:r>
          </a:p>
          <a:p>
            <a:endParaRPr lang="pt-PT" altLang="sr-Latn-RS"/>
          </a:p>
        </p:txBody>
      </p:sp>
    </p:spTree>
    <p:extLst>
      <p:ext uri="{BB962C8B-B14F-4D97-AF65-F5344CB8AC3E}">
        <p14:creationId xmlns:p14="http://schemas.microsoft.com/office/powerpoint/2010/main" val="14162639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E335D382-7EC6-45CD-8689-2882EDB217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a:extLst>
              <a:ext uri="{FF2B5EF4-FFF2-40B4-BE49-F238E27FC236}">
                <a16:creationId xmlns:a16="http://schemas.microsoft.com/office/drawing/2014/main" id="{A9131E97-4160-44AF-A4D5-AF9F7A08BF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Graphical explanation of how the botnet is set up and can be provided as a service to to deliver targeted attacks on commission. </a:t>
            </a:r>
          </a:p>
        </p:txBody>
      </p:sp>
    </p:spTree>
    <p:extLst>
      <p:ext uri="{BB962C8B-B14F-4D97-AF65-F5344CB8AC3E}">
        <p14:creationId xmlns:p14="http://schemas.microsoft.com/office/powerpoint/2010/main" val="22225411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Čuvar mesta za sliku na slajdu 1">
            <a:extLst>
              <a:ext uri="{FF2B5EF4-FFF2-40B4-BE49-F238E27FC236}">
                <a16:creationId xmlns:a16="http://schemas.microsoft.com/office/drawing/2014/main" id="{A67DE61E-DE09-492B-98BB-717BD34A2D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Čuvar mesta za napomene 2">
            <a:extLst>
              <a:ext uri="{FF2B5EF4-FFF2-40B4-BE49-F238E27FC236}">
                <a16:creationId xmlns:a16="http://schemas.microsoft.com/office/drawing/2014/main" id="{C0AF4866-06C0-4DD2-AD1F-4B17B85E04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a:t>
            </a:r>
            <a:r>
              <a:rPr lang="en-US" altLang="en-US" b="1"/>
              <a:t>overlay network</a:t>
            </a:r>
            <a:r>
              <a:rPr lang="en-US" altLang="en-US"/>
              <a:t> (in this case DarkNet), is computer network that is built on top of another network. Nodes in the overlay network can be thought of as being connected by virtual or logical links, each of which corresponds to a path, perhaps through many physical links, in the underlying network. </a:t>
            </a:r>
          </a:p>
          <a:p>
            <a:endParaRPr lang="en-US" altLang="en-US"/>
          </a:p>
          <a:p>
            <a:r>
              <a:rPr lang="en-US" altLang="en-US"/>
              <a:t>https://en.wikipedia.org/wiki/Darknet</a:t>
            </a:r>
          </a:p>
        </p:txBody>
      </p:sp>
      <p:sp>
        <p:nvSpPr>
          <p:cNvPr id="161796" name="Čuvar mesta za broj slajda 3">
            <a:extLst>
              <a:ext uri="{FF2B5EF4-FFF2-40B4-BE49-F238E27FC236}">
                <a16:creationId xmlns:a16="http://schemas.microsoft.com/office/drawing/2014/main" id="{8F41F595-A654-4639-AB80-355CCE3E98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F5DFBD-452F-4371-8CC5-8ADAE72FD6EE}" type="slidenum">
              <a:rPr lang="en-US" altLang="en-US" smtClean="0"/>
              <a:pPr>
                <a:spcBef>
                  <a:spcPct val="0"/>
                </a:spcBef>
              </a:pPr>
              <a:t>54</a:t>
            </a:fld>
            <a:endParaRPr lang="en-US" altLang="en-US"/>
          </a:p>
        </p:txBody>
      </p:sp>
    </p:spTree>
    <p:extLst>
      <p:ext uri="{BB962C8B-B14F-4D97-AF65-F5344CB8AC3E}">
        <p14:creationId xmlns:p14="http://schemas.microsoft.com/office/powerpoint/2010/main" val="1438711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zervirano mjesto slike slajda 1">
            <a:extLst>
              <a:ext uri="{FF2B5EF4-FFF2-40B4-BE49-F238E27FC236}">
                <a16:creationId xmlns:a16="http://schemas.microsoft.com/office/drawing/2014/main" id="{718920C8-2BBF-4857-B6A1-D1CF279630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zervirano mjesto bilježaka 2">
            <a:extLst>
              <a:ext uri="{FF2B5EF4-FFF2-40B4-BE49-F238E27FC236}">
                <a16:creationId xmlns:a16="http://schemas.microsoft.com/office/drawing/2014/main" id="{6F8170DA-1114-4BBD-B8B9-0DA3DAA85E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Information society, a social and economic development model, based on the acquisition and diffusion of information by the means of communication networks, pervaded the daily life of citizens, their workplace, their home and many of their leisure activities.</a:t>
            </a:r>
            <a:endParaRPr lang="sr-Cyrl-RS" altLang="en-US"/>
          </a:p>
          <a:p>
            <a:endParaRPr lang="sr-Cyrl-RS" altLang="en-US"/>
          </a:p>
          <a:p>
            <a:r>
              <a:rPr lang="en-GB" altLang="en-US"/>
              <a:t>In this social and economic environment, there are no physical distances between people in different places in the world. With some very well-known exceptions, in this new “open world”, potentially, there are no political frontiers (of the States), between Internet surfers. Here, everybody can obtain democratically information and knowledge, no matter where it is stored. This means also competition between all the economic operators.</a:t>
            </a:r>
            <a:endParaRPr lang="hr-HR" altLang="en-US"/>
          </a:p>
        </p:txBody>
      </p:sp>
      <p:sp>
        <p:nvSpPr>
          <p:cNvPr id="13316" name="Rezervirano mjesto broja slajda 3">
            <a:extLst>
              <a:ext uri="{FF2B5EF4-FFF2-40B4-BE49-F238E27FC236}">
                <a16:creationId xmlns:a16="http://schemas.microsoft.com/office/drawing/2014/main" id="{7BDBAACF-DFD9-40EF-8981-6220D9894F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EF7DBBE-A8BA-418E-B795-276DE4EA25C0}" type="slidenum">
              <a:rPr lang="en-US" altLang="en-US" smtClean="0"/>
              <a:pPr>
                <a:spcBef>
                  <a:spcPct val="0"/>
                </a:spcBef>
              </a:pPr>
              <a:t>8</a:t>
            </a:fld>
            <a:endParaRPr lang="en-US" altLang="en-US"/>
          </a:p>
        </p:txBody>
      </p:sp>
    </p:spTree>
    <p:extLst>
      <p:ext uri="{BB962C8B-B14F-4D97-AF65-F5344CB8AC3E}">
        <p14:creationId xmlns:p14="http://schemas.microsoft.com/office/powerpoint/2010/main" val="862957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Čuvar mesta za sliku na slajdu 1">
            <a:extLst>
              <a:ext uri="{FF2B5EF4-FFF2-40B4-BE49-F238E27FC236}">
                <a16:creationId xmlns:a16="http://schemas.microsoft.com/office/drawing/2014/main" id="{82147666-2B2C-4B81-A2A7-593A9B45BA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Čuvar mesta za napomene 2">
            <a:extLst>
              <a:ext uri="{FF2B5EF4-FFF2-40B4-BE49-F238E27FC236}">
                <a16:creationId xmlns:a16="http://schemas.microsoft.com/office/drawing/2014/main" id="{F99623D4-B931-4A3A-8EC8-D2A7A41DCB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Graphical example of DarkNet.</a:t>
            </a:r>
          </a:p>
          <a:p>
            <a:endParaRPr lang="en-US" altLang="en-US"/>
          </a:p>
          <a:p>
            <a:r>
              <a:rPr lang="en-US" altLang="en-US"/>
              <a:t>https://irdeto2.files.wordpress.com/2015/10/irdeto_persepctive_internet_sections.png</a:t>
            </a:r>
          </a:p>
          <a:p>
            <a:endParaRPr lang="en-US" altLang="en-US"/>
          </a:p>
          <a:p>
            <a:endParaRPr lang="en-US" altLang="en-US"/>
          </a:p>
        </p:txBody>
      </p:sp>
      <p:sp>
        <p:nvSpPr>
          <p:cNvPr id="163844" name="Čuvar mesta za broj slajda 3">
            <a:extLst>
              <a:ext uri="{FF2B5EF4-FFF2-40B4-BE49-F238E27FC236}">
                <a16:creationId xmlns:a16="http://schemas.microsoft.com/office/drawing/2014/main" id="{247B0949-D8F5-4951-A988-2A35884FEF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1F9D0CE-5EF5-4D25-9633-0C67AF805DEB}" type="slidenum">
              <a:rPr lang="en-US" altLang="en-US" smtClean="0"/>
              <a:pPr>
                <a:spcBef>
                  <a:spcPct val="0"/>
                </a:spcBef>
              </a:pPr>
              <a:t>55</a:t>
            </a:fld>
            <a:endParaRPr lang="en-US" altLang="en-US"/>
          </a:p>
        </p:txBody>
      </p:sp>
    </p:spTree>
    <p:extLst>
      <p:ext uri="{BB962C8B-B14F-4D97-AF65-F5344CB8AC3E}">
        <p14:creationId xmlns:p14="http://schemas.microsoft.com/office/powerpoint/2010/main" val="4010768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Čuvar mesta za sliku na slajdu 1">
            <a:extLst>
              <a:ext uri="{FF2B5EF4-FFF2-40B4-BE49-F238E27FC236}">
                <a16:creationId xmlns:a16="http://schemas.microsoft.com/office/drawing/2014/main" id="{972FF15D-89C9-4362-98D9-9F11A9BC47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Čuvar mesta za napomene 2">
            <a:extLst>
              <a:ext uri="{FF2B5EF4-FFF2-40B4-BE49-F238E27FC236}">
                <a16:creationId xmlns:a16="http://schemas.microsoft.com/office/drawing/2014/main" id="{992B07F7-D68E-43A7-95C1-EAFA8F7CA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Tor enables its users to surf the Internet, chat and send instant messages anonymously, and is used by a wide variety of people for both licit and illicit purposes. Tor has, for example, been used by criminal enterprises, hacktivism groups, and law enforcement agencies at cross purposes, sometimes simultaneously.</a:t>
            </a:r>
          </a:p>
          <a:p>
            <a:endParaRPr lang="en-US" altLang="en-US"/>
          </a:p>
          <a:p>
            <a:r>
              <a:rPr lang="en-US" altLang="en-US"/>
              <a:t>https://en.wikipedia.org/wiki/Tor_(anonymity_network)</a:t>
            </a:r>
          </a:p>
        </p:txBody>
      </p:sp>
      <p:sp>
        <p:nvSpPr>
          <p:cNvPr id="165892" name="Čuvar mesta za broj slajda 3">
            <a:extLst>
              <a:ext uri="{FF2B5EF4-FFF2-40B4-BE49-F238E27FC236}">
                <a16:creationId xmlns:a16="http://schemas.microsoft.com/office/drawing/2014/main" id="{3A09B7E6-73A8-4AA0-92A6-CC8F067ECC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2BE30CF-5E12-4C26-BF4A-DB64126B9D75}" type="slidenum">
              <a:rPr lang="en-US" altLang="en-US" smtClean="0"/>
              <a:pPr>
                <a:spcBef>
                  <a:spcPct val="0"/>
                </a:spcBef>
              </a:pPr>
              <a:t>56</a:t>
            </a:fld>
            <a:endParaRPr lang="en-US" altLang="en-US"/>
          </a:p>
        </p:txBody>
      </p:sp>
    </p:spTree>
    <p:extLst>
      <p:ext uri="{BB962C8B-B14F-4D97-AF65-F5344CB8AC3E}">
        <p14:creationId xmlns:p14="http://schemas.microsoft.com/office/powerpoint/2010/main" val="10980730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Čuvar mesta za sliku na slajdu 1">
            <a:extLst>
              <a:ext uri="{FF2B5EF4-FFF2-40B4-BE49-F238E27FC236}">
                <a16:creationId xmlns:a16="http://schemas.microsoft.com/office/drawing/2014/main" id="{9F3FCAC0-95F6-4AE8-BD1E-C2B34935A8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Čuvar mesta za napomene 2">
            <a:extLst>
              <a:ext uri="{FF2B5EF4-FFF2-40B4-BE49-F238E27FC236}">
                <a16:creationId xmlns:a16="http://schemas.microsoft.com/office/drawing/2014/main" id="{8EC88FE7-807A-4324-93BF-53FCAFAEAF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Graphical explanation of Tor workflow.</a:t>
            </a:r>
          </a:p>
        </p:txBody>
      </p:sp>
      <p:sp>
        <p:nvSpPr>
          <p:cNvPr id="167940" name="Čuvar mesta za broj slajda 3">
            <a:extLst>
              <a:ext uri="{FF2B5EF4-FFF2-40B4-BE49-F238E27FC236}">
                <a16:creationId xmlns:a16="http://schemas.microsoft.com/office/drawing/2014/main" id="{E022B065-FD8F-410E-B0A6-8BAF34CCB3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C71829C-5889-49C2-9A93-EAC451E0F3B5}" type="slidenum">
              <a:rPr lang="en-US" altLang="en-US" smtClean="0"/>
              <a:pPr>
                <a:spcBef>
                  <a:spcPct val="0"/>
                </a:spcBef>
              </a:pPr>
              <a:t>57</a:t>
            </a:fld>
            <a:endParaRPr lang="en-US" altLang="en-US"/>
          </a:p>
        </p:txBody>
      </p:sp>
    </p:spTree>
    <p:extLst>
      <p:ext uri="{BB962C8B-B14F-4D97-AF65-F5344CB8AC3E}">
        <p14:creationId xmlns:p14="http://schemas.microsoft.com/office/powerpoint/2010/main" val="29577610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Čuvar mesta za sliku na slajdu 1">
            <a:extLst>
              <a:ext uri="{FF2B5EF4-FFF2-40B4-BE49-F238E27FC236}">
                <a16:creationId xmlns:a16="http://schemas.microsoft.com/office/drawing/2014/main" id="{CB273788-04C3-4500-A319-D2E01F924A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Čuvar mesta za napomene 2">
            <a:extLst>
              <a:ext uri="{FF2B5EF4-FFF2-40B4-BE49-F238E27FC236}">
                <a16:creationId xmlns:a16="http://schemas.microsoft.com/office/drawing/2014/main" id="{F28B9FF2-5682-42BF-9A6C-865312F615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Actual download site for Tor.</a:t>
            </a:r>
          </a:p>
        </p:txBody>
      </p:sp>
      <p:sp>
        <p:nvSpPr>
          <p:cNvPr id="169988" name="Čuvar mesta za broj slajda 3">
            <a:extLst>
              <a:ext uri="{FF2B5EF4-FFF2-40B4-BE49-F238E27FC236}">
                <a16:creationId xmlns:a16="http://schemas.microsoft.com/office/drawing/2014/main" id="{F14B0D1A-0A60-4D21-A8ED-DE6C4CA0AD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97A1932-145B-45B1-A8EB-B6F4B91E053A}" type="slidenum">
              <a:rPr lang="en-US" altLang="en-US" smtClean="0"/>
              <a:pPr>
                <a:spcBef>
                  <a:spcPct val="0"/>
                </a:spcBef>
              </a:pPr>
              <a:t>58</a:t>
            </a:fld>
            <a:endParaRPr lang="en-US" altLang="en-US"/>
          </a:p>
        </p:txBody>
      </p:sp>
    </p:spTree>
    <p:extLst>
      <p:ext uri="{BB962C8B-B14F-4D97-AF65-F5344CB8AC3E}">
        <p14:creationId xmlns:p14="http://schemas.microsoft.com/office/powerpoint/2010/main" val="26569852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Čuvar mesta za sliku na slajdu 1">
            <a:extLst>
              <a:ext uri="{FF2B5EF4-FFF2-40B4-BE49-F238E27FC236}">
                <a16:creationId xmlns:a16="http://schemas.microsoft.com/office/drawing/2014/main" id="{CB273788-04C3-4500-A319-D2E01F924A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Čuvar mesta za napomene 2">
            <a:extLst>
              <a:ext uri="{FF2B5EF4-FFF2-40B4-BE49-F238E27FC236}">
                <a16:creationId xmlns:a16="http://schemas.microsoft.com/office/drawing/2014/main" id="{F28B9FF2-5682-42BF-9A6C-865312F615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Actual download site for Tor.</a:t>
            </a:r>
          </a:p>
        </p:txBody>
      </p:sp>
      <p:sp>
        <p:nvSpPr>
          <p:cNvPr id="169988" name="Čuvar mesta za broj slajda 3">
            <a:extLst>
              <a:ext uri="{FF2B5EF4-FFF2-40B4-BE49-F238E27FC236}">
                <a16:creationId xmlns:a16="http://schemas.microsoft.com/office/drawing/2014/main" id="{F14B0D1A-0A60-4D21-A8ED-DE6C4CA0AD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97A1932-145B-45B1-A8EB-B6F4B91E053A}" type="slidenum">
              <a:rPr lang="en-US" altLang="en-US" smtClean="0"/>
              <a:pPr>
                <a:spcBef>
                  <a:spcPct val="0"/>
                </a:spcBef>
              </a:pPr>
              <a:t>59</a:t>
            </a:fld>
            <a:endParaRPr lang="en-US" altLang="en-US"/>
          </a:p>
        </p:txBody>
      </p:sp>
    </p:spTree>
    <p:extLst>
      <p:ext uri="{BB962C8B-B14F-4D97-AF65-F5344CB8AC3E}">
        <p14:creationId xmlns:p14="http://schemas.microsoft.com/office/powerpoint/2010/main" val="42926765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Čuvar mesta za sliku na slajdu 1">
            <a:extLst>
              <a:ext uri="{FF2B5EF4-FFF2-40B4-BE49-F238E27FC236}">
                <a16:creationId xmlns:a16="http://schemas.microsoft.com/office/drawing/2014/main" id="{3AB340ED-7645-4331-8397-2129DDC21B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Čuvar mesta za napomene 2">
            <a:extLst>
              <a:ext uri="{FF2B5EF4-FFF2-40B4-BE49-F238E27FC236}">
                <a16:creationId xmlns:a16="http://schemas.microsoft.com/office/drawing/2014/main" id="{20147A0A-3D86-4F6F-904B-9635B34447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Cartogram of daily Tor usage in the world by countries.</a:t>
            </a:r>
          </a:p>
          <a:p>
            <a:endParaRPr lang="en-US" altLang="en-US"/>
          </a:p>
          <a:p>
            <a:r>
              <a:rPr lang="en-US" altLang="en-US"/>
              <a:t>https://en.wikipedia.org/wiki/Tor_(anonymity_network)#/media/File:Geographies_of_Tor.png</a:t>
            </a:r>
          </a:p>
        </p:txBody>
      </p:sp>
      <p:sp>
        <p:nvSpPr>
          <p:cNvPr id="172036" name="Čuvar mesta za broj slajda 3">
            <a:extLst>
              <a:ext uri="{FF2B5EF4-FFF2-40B4-BE49-F238E27FC236}">
                <a16:creationId xmlns:a16="http://schemas.microsoft.com/office/drawing/2014/main" id="{0A7BCC03-D9CA-4E9A-AB4D-B5978EDC2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E167B29-26A2-409D-86AC-1168D4E319F9}" type="slidenum">
              <a:rPr lang="en-US" altLang="en-US" smtClean="0"/>
              <a:pPr>
                <a:spcBef>
                  <a:spcPct val="0"/>
                </a:spcBef>
              </a:pPr>
              <a:t>60</a:t>
            </a:fld>
            <a:endParaRPr lang="en-US" altLang="en-US"/>
          </a:p>
        </p:txBody>
      </p:sp>
    </p:spTree>
    <p:extLst>
      <p:ext uri="{BB962C8B-B14F-4D97-AF65-F5344CB8AC3E}">
        <p14:creationId xmlns:p14="http://schemas.microsoft.com/office/powerpoint/2010/main" val="20274941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CBABDB55-A972-4FC1-8087-1F17DA2E72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6D57FB34-DA33-474E-948B-A1D64B5A89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t>The trainer should give participants an opportunity to ask any questions that they may have in relation to part Five of the lesson.</a:t>
            </a:r>
            <a:endParaRPr lang="en-GB" altLang="sr-Latn-RS"/>
          </a:p>
        </p:txBody>
      </p:sp>
      <p:sp>
        <p:nvSpPr>
          <p:cNvPr id="174084" name="Slide Number Placeholder 3">
            <a:extLst>
              <a:ext uri="{FF2B5EF4-FFF2-40B4-BE49-F238E27FC236}">
                <a16:creationId xmlns:a16="http://schemas.microsoft.com/office/drawing/2014/main" id="{6FB65D81-2A27-459F-BED6-3A11B689CC4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35F17866-FEB2-427C-AEDF-26BA989CEAD5}" type="slidenum">
              <a:rPr lang="en-GB" altLang="sr-Latn-RS">
                <a:cs typeface="Arial" panose="020B0604020202020204" pitchFamily="34" charset="0"/>
              </a:rPr>
              <a:pPr algn="r" eaLnBrk="1" hangingPunct="1">
                <a:spcBef>
                  <a:spcPct val="0"/>
                </a:spcBef>
              </a:pPr>
              <a:t>61</a:t>
            </a:fld>
            <a:endParaRPr lang="en-GB" altLang="sr-Latn-RS">
              <a:cs typeface="Arial" panose="020B0604020202020204" pitchFamily="34" charset="0"/>
            </a:endParaRPr>
          </a:p>
        </p:txBody>
      </p:sp>
    </p:spTree>
    <p:extLst>
      <p:ext uri="{BB962C8B-B14F-4D97-AF65-F5344CB8AC3E}">
        <p14:creationId xmlns:p14="http://schemas.microsoft.com/office/powerpoint/2010/main" val="26505724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Čuvar mesta za sliku na slajdu 1">
            <a:extLst>
              <a:ext uri="{FF2B5EF4-FFF2-40B4-BE49-F238E27FC236}">
                <a16:creationId xmlns:a16="http://schemas.microsoft.com/office/drawing/2014/main" id="{D6D9E057-19D5-4CE1-B4F1-D15B7BE6A3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Čuvar mesta za napomene 2">
            <a:extLst>
              <a:ext uri="{FF2B5EF4-FFF2-40B4-BE49-F238E27FC236}">
                <a16:creationId xmlns:a16="http://schemas.microsoft.com/office/drawing/2014/main" id="{5C6EDA05-7289-484B-800D-E7B8E05F30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Contemporary trends in cybercrime. Mobile platforms such mobile (smart phones) are used more and more not only for communication but for criminal activity as well.</a:t>
            </a:r>
          </a:p>
          <a:p>
            <a:endParaRPr lang="en-US" altLang="en-US"/>
          </a:p>
          <a:p>
            <a:r>
              <a:rPr lang="en-US" altLang="en-US"/>
              <a:t>Installing unverified applications from unofficial markets (example in the picture) could easily lead to installing malicious code on the phone, which could be used in several ways (to implement a ransomware, to spy on personal data, to intercept credentials of mobile banking applications, to record voice/ video of the owner without his consent, to launch attacks towards other devices/ computer systems, etc.)</a:t>
            </a:r>
          </a:p>
        </p:txBody>
      </p:sp>
      <p:sp>
        <p:nvSpPr>
          <p:cNvPr id="177156" name="Čuvar mesta za broj slajda 3">
            <a:extLst>
              <a:ext uri="{FF2B5EF4-FFF2-40B4-BE49-F238E27FC236}">
                <a16:creationId xmlns:a16="http://schemas.microsoft.com/office/drawing/2014/main" id="{688B5B46-0D0D-4DDC-999C-491602435B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1B7499A-4D35-4F74-8B05-3303570CBF3C}" type="slidenum">
              <a:rPr lang="en-US" altLang="en-US" smtClean="0"/>
              <a:pPr>
                <a:spcBef>
                  <a:spcPct val="0"/>
                </a:spcBef>
              </a:pPr>
              <a:t>63</a:t>
            </a:fld>
            <a:endParaRPr lang="en-US" altLang="en-US"/>
          </a:p>
        </p:txBody>
      </p:sp>
    </p:spTree>
    <p:extLst>
      <p:ext uri="{BB962C8B-B14F-4D97-AF65-F5344CB8AC3E}">
        <p14:creationId xmlns:p14="http://schemas.microsoft.com/office/powerpoint/2010/main" val="126306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Čuvar mesta za sliku na slajdu 1">
            <a:extLst>
              <a:ext uri="{FF2B5EF4-FFF2-40B4-BE49-F238E27FC236}">
                <a16:creationId xmlns:a16="http://schemas.microsoft.com/office/drawing/2014/main" id="{A332623C-E645-4C8A-99BE-BC03A66BA0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Čuvar mesta za napomene 2">
            <a:extLst>
              <a:ext uri="{FF2B5EF4-FFF2-40B4-BE49-F238E27FC236}">
                <a16:creationId xmlns:a16="http://schemas.microsoft.com/office/drawing/2014/main" id="{3487E4BF-11FE-457D-AE2C-8238E8B32D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Banking malware and trojans are participating with great extent within modern vectors of cybercrime. Some previous slides covered this section.</a:t>
            </a:r>
          </a:p>
          <a:p>
            <a:endParaRPr lang="en-US" altLang="en-US"/>
          </a:p>
          <a:p>
            <a:r>
              <a:rPr lang="en-US" altLang="en-US"/>
              <a:t>In the slide some of the most known families of banking malware are cited (Zeus, Citadel, SpyEye)</a:t>
            </a:r>
          </a:p>
          <a:p>
            <a:endParaRPr lang="en-US" altLang="en-US"/>
          </a:p>
          <a:p>
            <a:r>
              <a:rPr lang="en-US" altLang="en-US"/>
              <a:t>Ransomware has already been explained before</a:t>
            </a:r>
          </a:p>
          <a:p>
            <a:endParaRPr lang="en-US" altLang="en-US"/>
          </a:p>
          <a:p>
            <a:r>
              <a:rPr lang="en-US" altLang="en-US"/>
              <a:t>Credit Card Fraud must be intended as the fraudulent gathering of credit card information through the web, which could happen either with techniques of social engineering (luring the user to reveal his credentials by presenting spoofed requests) or through the installation of a suitable malicious code, and the consequent unauthorized use on the Internet to acquire goods and services.</a:t>
            </a:r>
          </a:p>
          <a:p>
            <a:endParaRPr lang="en-US" altLang="en-US"/>
          </a:p>
          <a:p>
            <a:r>
              <a:rPr lang="en-US" altLang="en-US"/>
              <a:t>Business Email compromise – </a:t>
            </a:r>
            <a:r>
              <a:rPr lang="en-GB" altLang="en-US"/>
              <a:t>The attacker uses the identity of someone on a corporate network to send spoofed email and trick the target or targets into sending money to the attacker’s account.</a:t>
            </a:r>
          </a:p>
          <a:p>
            <a:endParaRPr lang="en-US" altLang="en-US"/>
          </a:p>
          <a:p>
            <a:endParaRPr lang="en-US" altLang="en-US"/>
          </a:p>
        </p:txBody>
      </p:sp>
      <p:sp>
        <p:nvSpPr>
          <p:cNvPr id="179204" name="Čuvar mesta za broj slajda 3">
            <a:extLst>
              <a:ext uri="{FF2B5EF4-FFF2-40B4-BE49-F238E27FC236}">
                <a16:creationId xmlns:a16="http://schemas.microsoft.com/office/drawing/2014/main" id="{531CC41C-CF36-4880-B4C9-E2917AD15F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D34EED-E2F4-4F16-9977-4576C0C5DDF9}" type="slidenum">
              <a:rPr lang="en-US" altLang="en-US" smtClean="0"/>
              <a:pPr>
                <a:spcBef>
                  <a:spcPct val="0"/>
                </a:spcBef>
              </a:pPr>
              <a:t>64</a:t>
            </a:fld>
            <a:endParaRPr lang="en-US" altLang="en-US"/>
          </a:p>
        </p:txBody>
      </p:sp>
    </p:spTree>
    <p:extLst>
      <p:ext uri="{BB962C8B-B14F-4D97-AF65-F5344CB8AC3E}">
        <p14:creationId xmlns:p14="http://schemas.microsoft.com/office/powerpoint/2010/main" val="3512483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Čuvar mesta za sliku na slajdu 1">
            <a:extLst>
              <a:ext uri="{FF2B5EF4-FFF2-40B4-BE49-F238E27FC236}">
                <a16:creationId xmlns:a16="http://schemas.microsoft.com/office/drawing/2014/main" id="{2B22A3F2-ADF4-44A8-8793-7B192DF0F7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Čuvar mesta za napomene 2">
            <a:extLst>
              <a:ext uri="{FF2B5EF4-FFF2-40B4-BE49-F238E27FC236}">
                <a16:creationId xmlns:a16="http://schemas.microsoft.com/office/drawing/2014/main" id="{B498DD7D-4CF3-40BA-BBE7-51ECA0945E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 Internet activism, </a:t>
            </a:r>
            <a:r>
              <a:rPr lang="en-US" altLang="en-US" i="1"/>
              <a:t>hacktivism</a:t>
            </a:r>
            <a:r>
              <a:rPr lang="en-US" altLang="en-US"/>
              <a:t> or hactivism (a portmanteau of hack and activism) is the subversive use of computers and computer networks to promote a political agenda. With roots in hacker culture and hacker ethics, its ends are often related to the free speech, human rights, or freedom of information movements.</a:t>
            </a:r>
          </a:p>
          <a:p>
            <a:endParaRPr lang="en-US" altLang="en-US"/>
          </a:p>
          <a:p>
            <a:r>
              <a:rPr lang="en-GB" altLang="en-US"/>
              <a:t>Anonymous is the well-known name given to a group of hacktivists, who distinguished themselves for a series of demonstrative actions undertaken online, mostly making the target’s service unavailable.</a:t>
            </a:r>
          </a:p>
          <a:p>
            <a:endParaRPr lang="en-GB" altLang="en-US"/>
          </a:p>
          <a:p>
            <a:r>
              <a:rPr lang="en-GB" altLang="en-US"/>
              <a:t>Doxing (from dox, abbreviation of documents), or doxxing, is the Internet-based practice of researching and broadcasting private or identifiable information (especially personally identifiable information) about an individual or organization.</a:t>
            </a:r>
          </a:p>
          <a:p>
            <a:endParaRPr lang="en-GB" altLang="en-US"/>
          </a:p>
          <a:p>
            <a:endParaRPr lang="en-US" altLang="en-US"/>
          </a:p>
        </p:txBody>
      </p:sp>
      <p:sp>
        <p:nvSpPr>
          <p:cNvPr id="181252" name="Čuvar mesta za broj slajda 3">
            <a:extLst>
              <a:ext uri="{FF2B5EF4-FFF2-40B4-BE49-F238E27FC236}">
                <a16:creationId xmlns:a16="http://schemas.microsoft.com/office/drawing/2014/main" id="{3FF68A11-60A1-4C8F-8D0D-2BFBC1A6CA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9FFEE38-D0A9-4940-A1FA-01717A79C5C7}" type="slidenum">
              <a:rPr lang="en-US" altLang="en-US" smtClean="0"/>
              <a:pPr>
                <a:spcBef>
                  <a:spcPct val="0"/>
                </a:spcBef>
              </a:pPr>
              <a:t>65</a:t>
            </a:fld>
            <a:endParaRPr lang="en-US" altLang="en-US"/>
          </a:p>
        </p:txBody>
      </p:sp>
    </p:spTree>
    <p:extLst>
      <p:ext uri="{BB962C8B-B14F-4D97-AF65-F5344CB8AC3E}">
        <p14:creationId xmlns:p14="http://schemas.microsoft.com/office/powerpoint/2010/main" val="234158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zervirano mjesto slike slajda 1">
            <a:extLst>
              <a:ext uri="{FF2B5EF4-FFF2-40B4-BE49-F238E27FC236}">
                <a16:creationId xmlns:a16="http://schemas.microsoft.com/office/drawing/2014/main" id="{BF3A4337-F5F0-4A9B-9730-6ED957EA9E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zervirano mjesto bilježaka 2">
            <a:extLst>
              <a:ext uri="{FF2B5EF4-FFF2-40B4-BE49-F238E27FC236}">
                <a16:creationId xmlns:a16="http://schemas.microsoft.com/office/drawing/2014/main" id="{DE1ACD1D-6597-465B-A183-8EF94C6247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Information is available to everybody, in a free and open way. Internet users feel that there is no sovereignty over the networks. </a:t>
            </a:r>
            <a:endParaRPr lang="hr-HR" altLang="en-US"/>
          </a:p>
          <a:p>
            <a:endParaRPr lang="hr-HR" altLang="en-US"/>
          </a:p>
        </p:txBody>
      </p:sp>
      <p:sp>
        <p:nvSpPr>
          <p:cNvPr id="15364" name="Rezervirano mjesto broja slajda 3">
            <a:extLst>
              <a:ext uri="{FF2B5EF4-FFF2-40B4-BE49-F238E27FC236}">
                <a16:creationId xmlns:a16="http://schemas.microsoft.com/office/drawing/2014/main" id="{D7A4AC1D-E9C7-4202-A5AB-1B2A7D1896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C693F23-834F-4C0B-A6EB-6468C6D069CB}" type="slidenum">
              <a:rPr lang="en-US" altLang="en-US" smtClean="0"/>
              <a:pPr>
                <a:spcBef>
                  <a:spcPct val="0"/>
                </a:spcBef>
              </a:pPr>
              <a:t>9</a:t>
            </a:fld>
            <a:endParaRPr lang="en-US" altLang="en-US"/>
          </a:p>
        </p:txBody>
      </p:sp>
    </p:spTree>
    <p:extLst>
      <p:ext uri="{BB962C8B-B14F-4D97-AF65-F5344CB8AC3E}">
        <p14:creationId xmlns:p14="http://schemas.microsoft.com/office/powerpoint/2010/main" val="26455085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Čuvar mesta za sliku na slajdu 1">
            <a:extLst>
              <a:ext uri="{FF2B5EF4-FFF2-40B4-BE49-F238E27FC236}">
                <a16:creationId xmlns:a16="http://schemas.microsoft.com/office/drawing/2014/main" id="{4B41CC6B-DC92-49D5-8216-52D6C2E917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Čuvar mesta za napomene 2">
            <a:extLst>
              <a:ext uri="{FF2B5EF4-FFF2-40B4-BE49-F238E27FC236}">
                <a16:creationId xmlns:a16="http://schemas.microsoft.com/office/drawing/2014/main" id="{D22F984E-72F5-470B-BD91-4502E38AF3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Pharmaceutical crime involves the manufacture, trade and distribution of fake, stolen or illicit medicines and medical devices. It encompasses the counterfeiting and falsification of medical products, their packaging and associated documentation, as well as theft, fraud, illicit diversion, smuggling, trafficking, the illegal trade of medical products and the money laundering associated with it. </a:t>
            </a:r>
          </a:p>
        </p:txBody>
      </p:sp>
      <p:sp>
        <p:nvSpPr>
          <p:cNvPr id="183300" name="Čuvar mesta za broj slajda 3">
            <a:extLst>
              <a:ext uri="{FF2B5EF4-FFF2-40B4-BE49-F238E27FC236}">
                <a16:creationId xmlns:a16="http://schemas.microsoft.com/office/drawing/2014/main" id="{2BEDC0D9-155B-4AD2-ADF1-31FD7DB54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F5A3D8F-DE53-4862-BE50-AE527D2206E2}" type="slidenum">
              <a:rPr lang="en-US" altLang="en-US" smtClean="0"/>
              <a:pPr>
                <a:spcBef>
                  <a:spcPct val="0"/>
                </a:spcBef>
              </a:pPr>
              <a:t>66</a:t>
            </a:fld>
            <a:endParaRPr lang="en-US" altLang="en-US"/>
          </a:p>
        </p:txBody>
      </p:sp>
    </p:spTree>
    <p:extLst>
      <p:ext uri="{BB962C8B-B14F-4D97-AF65-F5344CB8AC3E}">
        <p14:creationId xmlns:p14="http://schemas.microsoft.com/office/powerpoint/2010/main" val="32066827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Čuvar mesta za sliku na slajdu 1">
            <a:extLst>
              <a:ext uri="{FF2B5EF4-FFF2-40B4-BE49-F238E27FC236}">
                <a16:creationId xmlns:a16="http://schemas.microsoft.com/office/drawing/2014/main" id="{0B3B79D4-4239-428F-AEEB-603BFDE820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Čuvar mesta za napomene 2">
            <a:extLst>
              <a:ext uri="{FF2B5EF4-FFF2-40B4-BE49-F238E27FC236}">
                <a16:creationId xmlns:a16="http://schemas.microsoft.com/office/drawing/2014/main" id="{811E52B9-DE0B-4D62-86C4-49D82FE28B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a:t>
            </a:r>
            <a:r>
              <a:rPr lang="en-US" altLang="en-US" b="1"/>
              <a:t>advanced persistent threat</a:t>
            </a:r>
            <a:r>
              <a:rPr lang="en-US" altLang="en-US"/>
              <a:t> (APT) is a network attack in which an unauthorized person gains access to a network and stays there undetected for a long period of time. The intention of an APT attack is to steal data rather than to cause damage to the network or organization.</a:t>
            </a:r>
          </a:p>
        </p:txBody>
      </p:sp>
      <p:sp>
        <p:nvSpPr>
          <p:cNvPr id="185348" name="Čuvar mesta za broj slajda 3">
            <a:extLst>
              <a:ext uri="{FF2B5EF4-FFF2-40B4-BE49-F238E27FC236}">
                <a16:creationId xmlns:a16="http://schemas.microsoft.com/office/drawing/2014/main" id="{9A25B7A6-E174-4005-AFEA-7FD9C9875E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2BC1D9E-7641-4B7F-9630-9F4BCF4A6DF9}" type="slidenum">
              <a:rPr lang="en-US" altLang="en-US" smtClean="0"/>
              <a:pPr>
                <a:spcBef>
                  <a:spcPct val="0"/>
                </a:spcBef>
              </a:pPr>
              <a:t>67</a:t>
            </a:fld>
            <a:endParaRPr lang="en-US" altLang="en-US"/>
          </a:p>
        </p:txBody>
      </p:sp>
    </p:spTree>
    <p:extLst>
      <p:ext uri="{BB962C8B-B14F-4D97-AF65-F5344CB8AC3E}">
        <p14:creationId xmlns:p14="http://schemas.microsoft.com/office/powerpoint/2010/main" val="42404462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Čuvar mesta za sliku na slajdu 1">
            <a:extLst>
              <a:ext uri="{FF2B5EF4-FFF2-40B4-BE49-F238E27FC236}">
                <a16:creationId xmlns:a16="http://schemas.microsoft.com/office/drawing/2014/main" id="{9E950CF1-C97E-401B-923D-0B5DA37BE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Čuvar mesta za napomene 2">
            <a:extLst>
              <a:ext uri="{FF2B5EF4-FFF2-40B4-BE49-F238E27FC236}">
                <a16:creationId xmlns:a16="http://schemas.microsoft.com/office/drawing/2014/main" id="{C3480E32-F9CA-42C3-9D8A-D54A61EDD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Graphical explanation of typical APT.</a:t>
            </a:r>
          </a:p>
        </p:txBody>
      </p:sp>
      <p:sp>
        <p:nvSpPr>
          <p:cNvPr id="187396" name="Čuvar mesta za broj slajda 3">
            <a:extLst>
              <a:ext uri="{FF2B5EF4-FFF2-40B4-BE49-F238E27FC236}">
                <a16:creationId xmlns:a16="http://schemas.microsoft.com/office/drawing/2014/main" id="{D4129A81-05A4-4547-8154-2144F1F2DD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ED4C41B-B452-4D6E-86EF-0D3E08540673}" type="slidenum">
              <a:rPr lang="en-US" altLang="en-US" smtClean="0"/>
              <a:pPr>
                <a:spcBef>
                  <a:spcPct val="0"/>
                </a:spcBef>
              </a:pPr>
              <a:t>68</a:t>
            </a:fld>
            <a:endParaRPr lang="en-US" altLang="en-US"/>
          </a:p>
        </p:txBody>
      </p:sp>
    </p:spTree>
    <p:extLst>
      <p:ext uri="{BB962C8B-B14F-4D97-AF65-F5344CB8AC3E}">
        <p14:creationId xmlns:p14="http://schemas.microsoft.com/office/powerpoint/2010/main" val="30266442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Čuvar mesta za sliku na slajdu 1">
            <a:extLst>
              <a:ext uri="{FF2B5EF4-FFF2-40B4-BE49-F238E27FC236}">
                <a16:creationId xmlns:a16="http://schemas.microsoft.com/office/drawing/2014/main" id="{BB3C9179-4383-4823-B80B-51E874214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Čuvar mesta za napomene 2">
            <a:extLst>
              <a:ext uri="{FF2B5EF4-FFF2-40B4-BE49-F238E27FC236}">
                <a16:creationId xmlns:a16="http://schemas.microsoft.com/office/drawing/2014/main" id="{022C2BAB-F01D-4893-98E1-50527F0D52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a:t>
            </a:r>
            <a:r>
              <a:rPr lang="en-US" altLang="en-US" i="1"/>
              <a:t>cryptocurrency</a:t>
            </a:r>
            <a:r>
              <a:rPr lang="en-US" altLang="en-US"/>
              <a:t> (or </a:t>
            </a:r>
            <a:r>
              <a:rPr lang="en-US" altLang="en-US" i="1"/>
              <a:t>crypto currency</a:t>
            </a:r>
            <a:r>
              <a:rPr lang="en-US" altLang="en-US"/>
              <a:t>) is a digital asset designed to work as a medium of exchange using cryptography to secure the transactions and to control the creation of additional units of the currency. </a:t>
            </a:r>
            <a:r>
              <a:rPr lang="en-US" altLang="en-US" i="1"/>
              <a:t>Cryptocurrencies</a:t>
            </a:r>
            <a:r>
              <a:rPr lang="en-US" altLang="en-US"/>
              <a:t> are a subset of alternative currencies, or specifically of digital currencies.</a:t>
            </a:r>
          </a:p>
          <a:p>
            <a:endParaRPr lang="en-US" altLang="en-US"/>
          </a:p>
          <a:p>
            <a:r>
              <a:rPr lang="en-US" altLang="en-US"/>
              <a:t>They must be considered as real cash, although only digital. That’s to say that virtual currencies, unlike credit cards and other forms of electronic money, can provide anonymity to the payer and to the payee. This is why cybercriminals are gradually moving to using virtual currencies to rule any of their fraudulent transactions.</a:t>
            </a:r>
          </a:p>
        </p:txBody>
      </p:sp>
      <p:sp>
        <p:nvSpPr>
          <p:cNvPr id="189444" name="Čuvar mesta za broj slajda 3">
            <a:extLst>
              <a:ext uri="{FF2B5EF4-FFF2-40B4-BE49-F238E27FC236}">
                <a16:creationId xmlns:a16="http://schemas.microsoft.com/office/drawing/2014/main" id="{D9F0C342-0988-41A8-B04B-C9EFDF1F0D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5FEB0A-479F-4BFD-BD98-B8D34927D200}" type="slidenum">
              <a:rPr lang="en-US" altLang="en-US" smtClean="0"/>
              <a:pPr>
                <a:spcBef>
                  <a:spcPct val="0"/>
                </a:spcBef>
              </a:pPr>
              <a:t>69</a:t>
            </a:fld>
            <a:endParaRPr lang="en-US" altLang="en-US"/>
          </a:p>
        </p:txBody>
      </p:sp>
    </p:spTree>
    <p:extLst>
      <p:ext uri="{BB962C8B-B14F-4D97-AF65-F5344CB8AC3E}">
        <p14:creationId xmlns:p14="http://schemas.microsoft.com/office/powerpoint/2010/main" val="19146360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Čuvar mesta za sliku na slajdu 1">
            <a:extLst>
              <a:ext uri="{FF2B5EF4-FFF2-40B4-BE49-F238E27FC236}">
                <a16:creationId xmlns:a16="http://schemas.microsoft.com/office/drawing/2014/main" id="{9ED0F7D0-628B-47D2-A9DF-18A143F9F7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Čuvar mesta za napomene 2">
            <a:extLst>
              <a:ext uri="{FF2B5EF4-FFF2-40B4-BE49-F238E27FC236}">
                <a16:creationId xmlns:a16="http://schemas.microsoft.com/office/drawing/2014/main" id="{E0701A60-E789-46FC-9441-CB7DEC65D7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a:t>
            </a:r>
            <a:r>
              <a:rPr lang="en-US" altLang="en-US" i="1"/>
              <a:t>Internet of things</a:t>
            </a:r>
            <a:r>
              <a:rPr lang="en-US" altLang="en-US"/>
              <a:t> (IoT) is the inter-networking of physical devices, vehicles (also referred to as "connected devices" and "smart devices"), buildings, and other items embedded with electronics, software, sensors, actuators, and network connectivity which enable these objects to collect and exchange data.</a:t>
            </a:r>
          </a:p>
        </p:txBody>
      </p:sp>
      <p:sp>
        <p:nvSpPr>
          <p:cNvPr id="191492" name="Čuvar mesta za broj slajda 3">
            <a:extLst>
              <a:ext uri="{FF2B5EF4-FFF2-40B4-BE49-F238E27FC236}">
                <a16:creationId xmlns:a16="http://schemas.microsoft.com/office/drawing/2014/main" id="{24A20AA2-91D0-457E-850B-4C6C2F1278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4ADAB89-8076-4573-AB44-05AE72EA89B0}" type="slidenum">
              <a:rPr lang="en-US" altLang="en-US" smtClean="0"/>
              <a:pPr>
                <a:spcBef>
                  <a:spcPct val="0"/>
                </a:spcBef>
              </a:pPr>
              <a:t>70</a:t>
            </a:fld>
            <a:endParaRPr lang="en-US" altLang="en-US"/>
          </a:p>
        </p:txBody>
      </p:sp>
    </p:spTree>
    <p:extLst>
      <p:ext uri="{BB962C8B-B14F-4D97-AF65-F5344CB8AC3E}">
        <p14:creationId xmlns:p14="http://schemas.microsoft.com/office/powerpoint/2010/main" val="23418959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Čuvar mesta za sliku na slajdu 1">
            <a:extLst>
              <a:ext uri="{FF2B5EF4-FFF2-40B4-BE49-F238E27FC236}">
                <a16:creationId xmlns:a16="http://schemas.microsoft.com/office/drawing/2014/main" id="{B5FB6766-1C25-472D-92AB-332C7C3369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Čuvar mesta za napomene 2">
            <a:extLst>
              <a:ext uri="{FF2B5EF4-FFF2-40B4-BE49-F238E27FC236}">
                <a16:creationId xmlns:a16="http://schemas.microsoft.com/office/drawing/2014/main" id="{01B8174D-BDFE-4F03-8E04-D9565E4D10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Graphical example of one of the IoT solutions.</a:t>
            </a:r>
          </a:p>
        </p:txBody>
      </p:sp>
      <p:sp>
        <p:nvSpPr>
          <p:cNvPr id="193540" name="Čuvar mesta za broj slajda 3">
            <a:extLst>
              <a:ext uri="{FF2B5EF4-FFF2-40B4-BE49-F238E27FC236}">
                <a16:creationId xmlns:a16="http://schemas.microsoft.com/office/drawing/2014/main" id="{61A54B15-5DA7-4C4A-98F6-57D8C1CE3A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AB423AC-2F02-451B-8DE5-B02EEF86424B}" type="slidenum">
              <a:rPr lang="en-US" altLang="en-US" smtClean="0"/>
              <a:pPr>
                <a:spcBef>
                  <a:spcPct val="0"/>
                </a:spcBef>
              </a:pPr>
              <a:t>71</a:t>
            </a:fld>
            <a:endParaRPr lang="en-US" altLang="en-US"/>
          </a:p>
        </p:txBody>
      </p:sp>
    </p:spTree>
    <p:extLst>
      <p:ext uri="{BB962C8B-B14F-4D97-AF65-F5344CB8AC3E}">
        <p14:creationId xmlns:p14="http://schemas.microsoft.com/office/powerpoint/2010/main" val="41451745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40993C83-7782-4585-A29B-82C4B046D5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08A84C21-3A65-4C92-947D-0059631F41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The trainer should give participants an opportunity to ask any questions that they may have in relation to part Two of the lesson.</a:t>
            </a:r>
          </a:p>
          <a:p>
            <a:pPr>
              <a:spcBef>
                <a:spcPct val="0"/>
              </a:spcBef>
            </a:pPr>
            <a:endParaRPr lang="en-GB" altLang="sr-Latn-RS"/>
          </a:p>
        </p:txBody>
      </p:sp>
      <p:sp>
        <p:nvSpPr>
          <p:cNvPr id="118788" name="Slide Number Placeholder 3">
            <a:extLst>
              <a:ext uri="{FF2B5EF4-FFF2-40B4-BE49-F238E27FC236}">
                <a16:creationId xmlns:a16="http://schemas.microsoft.com/office/drawing/2014/main" id="{9763750A-48C5-49CB-B8CE-9EB2436D56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D079455-442A-4954-AD00-769DD19D4AA7}" type="slidenum">
              <a:rPr lang="en-GB" altLang="sr-Latn-RS" smtClean="0"/>
              <a:pPr>
                <a:spcBef>
                  <a:spcPct val="0"/>
                </a:spcBef>
              </a:pPr>
              <a:t>72</a:t>
            </a:fld>
            <a:endParaRPr lang="en-GB" altLang="sr-Latn-RS"/>
          </a:p>
        </p:txBody>
      </p:sp>
    </p:spTree>
    <p:extLst>
      <p:ext uri="{BB962C8B-B14F-4D97-AF65-F5344CB8AC3E}">
        <p14:creationId xmlns:p14="http://schemas.microsoft.com/office/powerpoint/2010/main" val="37203710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zervirano mjesto slike slajda 1">
            <a:extLst>
              <a:ext uri="{FF2B5EF4-FFF2-40B4-BE49-F238E27FC236}">
                <a16:creationId xmlns:a16="http://schemas.microsoft.com/office/drawing/2014/main" id="{7C0CA555-1B13-4305-BEAA-5FEDB28E19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zervirano mjesto bilježaka 2">
            <a:extLst>
              <a:ext uri="{FF2B5EF4-FFF2-40B4-BE49-F238E27FC236}">
                <a16:creationId xmlns:a16="http://schemas.microsoft.com/office/drawing/2014/main" id="{A6E10B90-8B5D-4662-92EE-45FA48E17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What is cybercrime and why worry about it.</a:t>
            </a:r>
            <a:endParaRPr lang="hr-HR" altLang="en-US"/>
          </a:p>
          <a:p>
            <a:r>
              <a:rPr lang="en-GB" altLang="en-US"/>
              <a:t> </a:t>
            </a:r>
            <a:endParaRPr lang="hr-HR" altLang="en-US"/>
          </a:p>
          <a:p>
            <a:r>
              <a:rPr lang="en-GB" altLang="en-US"/>
              <a:t>Threats, trends and tools of cybercrime and responses to the phenomenon. </a:t>
            </a:r>
            <a:endParaRPr lang="hr-HR" altLang="en-US"/>
          </a:p>
          <a:p>
            <a:r>
              <a:rPr lang="en-GB" altLang="en-US"/>
              <a:t>Realities covered under the expression </a:t>
            </a:r>
            <a:r>
              <a:rPr lang="en-GB" altLang="en-US" i="1"/>
              <a:t>cybercrime</a:t>
            </a:r>
            <a:r>
              <a:rPr lang="en-GB" altLang="en-US"/>
              <a:t> and concepts that are considered types of crime under most legislation and on international standards. </a:t>
            </a:r>
            <a:endParaRPr lang="hr-HR" altLang="en-US"/>
          </a:p>
          <a:p>
            <a:r>
              <a:rPr lang="en-GB" altLang="en-US"/>
              <a:t> </a:t>
            </a:r>
            <a:endParaRPr lang="hr-HR" altLang="en-US"/>
          </a:p>
          <a:p>
            <a:r>
              <a:rPr lang="en-GB" altLang="en-US"/>
              <a:t>Need and advantage of the harmonisation between national legislation and the international instruments, in particular the Convention of Budapest.</a:t>
            </a:r>
            <a:endParaRPr lang="hr-HR" altLang="en-US"/>
          </a:p>
        </p:txBody>
      </p:sp>
      <p:sp>
        <p:nvSpPr>
          <p:cNvPr id="196612" name="Rezervirano mjesto broja slajda 3">
            <a:extLst>
              <a:ext uri="{FF2B5EF4-FFF2-40B4-BE49-F238E27FC236}">
                <a16:creationId xmlns:a16="http://schemas.microsoft.com/office/drawing/2014/main" id="{BA0D489C-B807-437A-B71F-E145B6B8A3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5EA55B9-062C-4C35-B5DE-5829147A52AC}" type="slidenum">
              <a:rPr lang="en-US" altLang="en-US" smtClean="0"/>
              <a:pPr>
                <a:spcBef>
                  <a:spcPct val="0"/>
                </a:spcBef>
              </a:pPr>
              <a:t>74</a:t>
            </a:fld>
            <a:endParaRPr lang="en-US" altLang="en-US"/>
          </a:p>
        </p:txBody>
      </p:sp>
    </p:spTree>
    <p:extLst>
      <p:ext uri="{BB962C8B-B14F-4D97-AF65-F5344CB8AC3E}">
        <p14:creationId xmlns:p14="http://schemas.microsoft.com/office/powerpoint/2010/main" val="31373629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69C913AD-B3DD-4385-B2DD-607CDD6BDE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7343B21B-0751-499B-8973-A74C4EA150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trainer should give participants an opportunity to ask any questions that they may have in relation to the lesson.</a:t>
            </a:r>
          </a:p>
          <a:p>
            <a:endParaRPr lang="en-GB" altLang="en-US" b="1"/>
          </a:p>
          <a:p>
            <a:r>
              <a:rPr lang="en-GB" altLang="en-US" b="1"/>
              <a:t>Practical Exercises (if applicable)</a:t>
            </a:r>
            <a:endParaRPr lang="en-GB" altLang="en-US"/>
          </a:p>
          <a:p>
            <a:r>
              <a:rPr lang="en-GB" altLang="en-US"/>
              <a:t>No practical exercises are envisaged for this particular session as there is no guarantee that the level of technology and Internet access to deliver such exercises will be available at all venues. </a:t>
            </a:r>
          </a:p>
          <a:p>
            <a:r>
              <a:rPr lang="en-GB" altLang="en-US"/>
              <a:t> </a:t>
            </a:r>
          </a:p>
          <a:p>
            <a:r>
              <a:rPr lang="en-GB" altLang="en-US"/>
              <a:t>Trainers may in the future seek to supplement to learning by adding exercises, where the training is delivered in an environment where the facilities are suitable.</a:t>
            </a:r>
          </a:p>
          <a:p>
            <a:r>
              <a:rPr lang="en-GB" altLang="en-US" b="1"/>
              <a:t> </a:t>
            </a:r>
            <a:endParaRPr lang="en-GB" altLang="en-US"/>
          </a:p>
          <a:p>
            <a:r>
              <a:rPr lang="en-GB" altLang="en-US" b="1"/>
              <a:t>Knowledge Check</a:t>
            </a:r>
            <a:endParaRPr lang="en-GB" altLang="en-US"/>
          </a:p>
          <a:p>
            <a:r>
              <a:rPr lang="en-GB" altLang="en-US"/>
              <a:t>No specific knowledge check in addition to that listed above is currently envisaged for this course. No official assessment has been requested.</a:t>
            </a:r>
            <a:endParaRPr lang="en-GB" altLang="sr-Latn-RS"/>
          </a:p>
        </p:txBody>
      </p:sp>
      <p:sp>
        <p:nvSpPr>
          <p:cNvPr id="198660" name="Slide Number Placeholder 3">
            <a:extLst>
              <a:ext uri="{FF2B5EF4-FFF2-40B4-BE49-F238E27FC236}">
                <a16:creationId xmlns:a16="http://schemas.microsoft.com/office/drawing/2014/main" id="{3135CA51-9C77-46B1-B2CF-9C26C8EBC9E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DECA79F6-FD8A-4D4F-B139-825DC55F40E2}" type="slidenum">
              <a:rPr lang="en-GB" altLang="sr-Latn-RS">
                <a:cs typeface="Arial" panose="020B0604020202020204" pitchFamily="34" charset="0"/>
              </a:rPr>
              <a:pPr algn="r" eaLnBrk="1" hangingPunct="1">
                <a:spcBef>
                  <a:spcPct val="0"/>
                </a:spcBef>
              </a:pPr>
              <a:t>75</a:t>
            </a:fld>
            <a:endParaRPr lang="en-GB" altLang="sr-Latn-RS">
              <a:cs typeface="Arial" panose="020B0604020202020204" pitchFamily="34" charset="0"/>
            </a:endParaRPr>
          </a:p>
        </p:txBody>
      </p:sp>
    </p:spTree>
    <p:extLst>
      <p:ext uri="{BB962C8B-B14F-4D97-AF65-F5344CB8AC3E}">
        <p14:creationId xmlns:p14="http://schemas.microsoft.com/office/powerpoint/2010/main" val="65205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zervirano mjesto slike slajda 1">
            <a:extLst>
              <a:ext uri="{FF2B5EF4-FFF2-40B4-BE49-F238E27FC236}">
                <a16:creationId xmlns:a16="http://schemas.microsoft.com/office/drawing/2014/main" id="{19378F9F-B2BE-4A6A-B387-61B13BFDFD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zervirano mjesto bilježaka 2">
            <a:extLst>
              <a:ext uri="{FF2B5EF4-FFF2-40B4-BE49-F238E27FC236}">
                <a16:creationId xmlns:a16="http://schemas.microsoft.com/office/drawing/2014/main" id="{292659F9-81C5-4F9B-BBC9-A966ECD031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As the use of the Internet arrives to every place and to every people in the world, crime increases and criminals discover new possible illegal activities. The crimes committed by the means of the networks are the most transnational of all crimes.</a:t>
            </a:r>
            <a:endParaRPr lang="hr-HR" altLang="en-US"/>
          </a:p>
          <a:p>
            <a:r>
              <a:rPr lang="en-GB" altLang="en-US"/>
              <a:t> </a:t>
            </a:r>
            <a:endParaRPr lang="hr-HR" altLang="en-US"/>
          </a:p>
          <a:p>
            <a:r>
              <a:rPr lang="en-GB" altLang="en-US"/>
              <a:t>This nature raises particular difficulties to those who investigate these criminal activities: on the other side of the world, evidence can disappear if it is not preserved immediately and law enforcement agents must respect political borders. Besides, they need to follow legal proceedings and public channels to request international assistance in criminal investigations. </a:t>
            </a:r>
          </a:p>
          <a:p>
            <a:endParaRPr lang="en-US" altLang="en-US"/>
          </a:p>
          <a:p>
            <a:r>
              <a:rPr lang="en-US" altLang="en-US"/>
              <a:t>However, over past years it became pristine clear that new forms of expedited and swift mutual legal assistance in criminal matters regarding cybercrime is a must.</a:t>
            </a:r>
            <a:endParaRPr lang="en-GB" altLang="en-US"/>
          </a:p>
        </p:txBody>
      </p:sp>
      <p:sp>
        <p:nvSpPr>
          <p:cNvPr id="17412" name="Rezervirano mjesto broja slajda 3">
            <a:extLst>
              <a:ext uri="{FF2B5EF4-FFF2-40B4-BE49-F238E27FC236}">
                <a16:creationId xmlns:a16="http://schemas.microsoft.com/office/drawing/2014/main" id="{7959FEB0-C6A2-4F5A-A3E2-18418459FA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A5269A9-5E76-41D7-B9A5-03CD29295568}" type="slidenum">
              <a:rPr lang="en-US" altLang="en-US" smtClean="0"/>
              <a:pPr>
                <a:spcBef>
                  <a:spcPct val="0"/>
                </a:spcBef>
              </a:pPr>
              <a:t>10</a:t>
            </a:fld>
            <a:endParaRPr lang="en-US" altLang="en-US"/>
          </a:p>
        </p:txBody>
      </p:sp>
    </p:spTree>
    <p:extLst>
      <p:ext uri="{BB962C8B-B14F-4D97-AF65-F5344CB8AC3E}">
        <p14:creationId xmlns:p14="http://schemas.microsoft.com/office/powerpoint/2010/main" val="273362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zervirano mjesto slike slajda 1">
            <a:extLst>
              <a:ext uri="{FF2B5EF4-FFF2-40B4-BE49-F238E27FC236}">
                <a16:creationId xmlns:a16="http://schemas.microsoft.com/office/drawing/2014/main" id="{BDF74002-A0A1-47BE-823A-6E0643264F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zervirano mjesto bilježaka 2">
            <a:extLst>
              <a:ext uri="{FF2B5EF4-FFF2-40B4-BE49-F238E27FC236}">
                <a16:creationId xmlns:a16="http://schemas.microsoft.com/office/drawing/2014/main" id="{F4A4BD9C-EE21-4959-86E9-B74207392C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In this context, the international approach is essential. The multinational or international approach is richer than a mere national or even regional approach and global comprehension of the phenomenon gives a wider dimension. International cooperation between law enforcement agencies – within police or between prosecution services - is crucial to achieve results in criminal investigations.</a:t>
            </a:r>
            <a:endParaRPr lang="hr-HR" altLang="en-US"/>
          </a:p>
        </p:txBody>
      </p:sp>
      <p:sp>
        <p:nvSpPr>
          <p:cNvPr id="19460" name="Rezervirano mjesto broja slajda 3">
            <a:extLst>
              <a:ext uri="{FF2B5EF4-FFF2-40B4-BE49-F238E27FC236}">
                <a16:creationId xmlns:a16="http://schemas.microsoft.com/office/drawing/2014/main" id="{B8A595D0-AD6C-4653-9BBC-2EEB571BC8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08FFE8C-A7C5-4D97-AB89-13E1CB610425}" type="slidenum">
              <a:rPr lang="en-US" altLang="en-US" smtClean="0"/>
              <a:pPr>
                <a:spcBef>
                  <a:spcPct val="0"/>
                </a:spcBef>
              </a:pPr>
              <a:t>11</a:t>
            </a:fld>
            <a:endParaRPr lang="en-US" altLang="en-US"/>
          </a:p>
        </p:txBody>
      </p:sp>
    </p:spTree>
    <p:extLst>
      <p:ext uri="{BB962C8B-B14F-4D97-AF65-F5344CB8AC3E}">
        <p14:creationId xmlns:p14="http://schemas.microsoft.com/office/powerpoint/2010/main" val="416317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zervirano mjesto slike slajda 1">
            <a:extLst>
              <a:ext uri="{FF2B5EF4-FFF2-40B4-BE49-F238E27FC236}">
                <a16:creationId xmlns:a16="http://schemas.microsoft.com/office/drawing/2014/main" id="{80C4C965-292A-435D-B27D-EF5BED5398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zervirano mjesto bilježaka 2">
            <a:extLst>
              <a:ext uri="{FF2B5EF4-FFF2-40B4-BE49-F238E27FC236}">
                <a16:creationId xmlns:a16="http://schemas.microsoft.com/office/drawing/2014/main" id="{4E7B355A-56E8-47A4-94B2-6C126601D0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All observers agree that cybercrime is a global phenomenon and the only adequate approach to address the borderless nature of global networks is a common approach, where domestic efforts are complemented by specific forms and channels of international cooperation that can face the issue of cybercrime being facilitated globally, with potential consequences in any part of the world.</a:t>
            </a:r>
            <a:endParaRPr lang="hr-HR" altLang="en-US"/>
          </a:p>
          <a:p>
            <a:r>
              <a:rPr lang="en-GB" altLang="en-US"/>
              <a:t> </a:t>
            </a:r>
            <a:endParaRPr lang="hr-HR" altLang="en-US"/>
          </a:p>
          <a:p>
            <a:r>
              <a:rPr lang="en-GB" altLang="en-US"/>
              <a:t>It is very clear that cybercrime is a global phenomenon with global dimensions. Each illegal activity, typically, has multiple territorial connections: normally, perpetrators are based in a certain country’s jurisdiction, but their actions reach computers and victims in many other countries.</a:t>
            </a:r>
            <a:endParaRPr lang="hr-HR" altLang="en-US"/>
          </a:p>
          <a:p>
            <a:r>
              <a:rPr lang="en-GB" altLang="en-US"/>
              <a:t> </a:t>
            </a:r>
            <a:endParaRPr lang="hr-HR" altLang="en-US"/>
          </a:p>
          <a:p>
            <a:r>
              <a:rPr lang="en-GB" altLang="en-US"/>
              <a:t>This is a common characteristic to other modern forms of criminality, but concerning cybercrime and </a:t>
            </a:r>
            <a:r>
              <a:rPr lang="en-GB" altLang="en-US" i="1"/>
              <a:t>e-evidence</a:t>
            </a:r>
            <a:r>
              <a:rPr lang="en-GB" altLang="en-US"/>
              <a:t> in general, it is inherent to its nature. Due to the expansion of communication networks, particularly the Internet, it is impossible for any country in the world to act alone against this crime problem.</a:t>
            </a:r>
            <a:endParaRPr lang="hr-HR" altLang="en-US"/>
          </a:p>
        </p:txBody>
      </p:sp>
      <p:sp>
        <p:nvSpPr>
          <p:cNvPr id="21508" name="Rezervirano mjesto broja slajda 3">
            <a:extLst>
              <a:ext uri="{FF2B5EF4-FFF2-40B4-BE49-F238E27FC236}">
                <a16:creationId xmlns:a16="http://schemas.microsoft.com/office/drawing/2014/main" id="{5D9EE29F-3AA9-4580-A7BC-AC8A5102E7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5A7D990-6CDA-4FED-8F57-442BE86AEBCF}" type="slidenum">
              <a:rPr lang="en-US" altLang="en-US" smtClean="0"/>
              <a:pPr>
                <a:spcBef>
                  <a:spcPct val="0"/>
                </a:spcBef>
              </a:pPr>
              <a:t>12</a:t>
            </a:fld>
            <a:endParaRPr lang="en-US" altLang="en-US"/>
          </a:p>
        </p:txBody>
      </p:sp>
    </p:spTree>
    <p:extLst>
      <p:ext uri="{BB962C8B-B14F-4D97-AF65-F5344CB8AC3E}">
        <p14:creationId xmlns:p14="http://schemas.microsoft.com/office/powerpoint/2010/main" val="1363075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420058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52693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17700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44615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67641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94218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101764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428003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281853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82980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236143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D3A59-0287-49DB-B623-F4C38F82B31F}" type="datetimeFigureOut">
              <a:rPr lang="en-GB" smtClean="0"/>
              <a:t>22/09/2021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708E8-5933-45CE-A8E6-0870F4F0539D}" type="slidenum">
              <a:rPr lang="en-GB" smtClean="0"/>
              <a:t>‹#›</a:t>
            </a:fld>
            <a:endParaRPr lang="en-GB" dirty="0"/>
          </a:p>
        </p:txBody>
      </p:sp>
      <p:pic>
        <p:nvPicPr>
          <p:cNvPr id="7" name="Picture 6">
            <a:extLst>
              <a:ext uri="{FF2B5EF4-FFF2-40B4-BE49-F238E27FC236}">
                <a16:creationId xmlns:a16="http://schemas.microsoft.com/office/drawing/2014/main" id="{CA6C967E-00FD-486E-8858-706BEDB5B0DA}"/>
              </a:ext>
            </a:extLst>
          </p:cNvPr>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51480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6Vhs0qb6kJ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fr/url?sa=i&amp;rct=j&amp;q=&amp;esrc=s&amp;source=images&amp;cd=&amp;cad=rja&amp;uact=8&amp;ved=0ahUKEwj6oezI-oHVAhXDChoKHdLLA1wQjRwIBw&amp;url=https%3A%2F%2Fwww.extremetech.com%2Fcomputing%2F200898-windows-pcs-vulnerable-to-stuxnet-attack-five-years-after-patches&amp;psig=AFQjCNFhDzi9OlG48Jv9GS74Sp_uuXM4Ig&amp;ust=1499887507135332"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blockchain.info/address/13AM4VW2dhxYgXeQepoHkHSQuy6NgaEb94"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blockchain.info/address/115p7UMMngoj1pMvkpHijcRdfJNXj6LrLn" TargetMode="External"/><Relationship Id="rId4" Type="http://schemas.openxmlformats.org/officeDocument/2006/relationships/hyperlink" Target="https://blockchain.info/address/12t9YDPgwueZ9NyMgw519p7AA8isjr6SMw"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0A4B931-B7F0-403E-9F40-8A4054A04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4216"/>
            <a:ext cx="9144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3">
            <a:extLst>
              <a:ext uri="{FF2B5EF4-FFF2-40B4-BE49-F238E27FC236}">
                <a16:creationId xmlns:a16="http://schemas.microsoft.com/office/drawing/2014/main" id="{4CEAF602-346E-4A18-BDCE-F489E035C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4216"/>
            <a:ext cx="7101525"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reeform 4">
            <a:extLst>
              <a:ext uri="{FF2B5EF4-FFF2-40B4-BE49-F238E27FC236}">
                <a16:creationId xmlns:a16="http://schemas.microsoft.com/office/drawing/2014/main" id="{F74A1337-596D-453E-B873-BCF1760EE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4216"/>
            <a:ext cx="6058538"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7">
            <a:extLst>
              <a:ext uri="{FF2B5EF4-FFF2-40B4-BE49-F238E27FC236}">
                <a16:creationId xmlns:a16="http://schemas.microsoft.com/office/drawing/2014/main" id="{4B25791A-369E-4E8E-8246-92C6E00B8B7B}"/>
              </a:ext>
            </a:extLst>
          </p:cNvPr>
          <p:cNvSpPr>
            <a:spLocks noGrp="1"/>
          </p:cNvSpPr>
          <p:nvPr>
            <p:ph type="ctrTitle"/>
          </p:nvPr>
        </p:nvSpPr>
        <p:spPr>
          <a:xfrm>
            <a:off x="132924" y="2680854"/>
            <a:ext cx="4732053" cy="2848329"/>
          </a:xfrm>
        </p:spPr>
        <p:txBody>
          <a:bodyPr vert="horz" lIns="91440" tIns="45720" rIns="91440" bIns="45720" rtlCol="0" anchor="t">
            <a:normAutofit fontScale="90000"/>
          </a:bodyPr>
          <a:lstStyle/>
          <a:p>
            <a:pPr algn="l" defTabSz="914400">
              <a:lnSpc>
                <a:spcPct val="90000"/>
              </a:lnSpc>
            </a:pPr>
            <a:r>
              <a:rPr lang="en-US" altLang="en-US" b="1" dirty="0"/>
              <a:t>CyberEast Project:</a:t>
            </a:r>
            <a:br>
              <a:rPr lang="en-US" altLang="en-US" sz="4000" b="1" dirty="0"/>
            </a:br>
            <a:endParaRPr lang="en-US" altLang="en-US" sz="4000" b="1" dirty="0"/>
          </a:p>
          <a:p>
            <a:pPr algn="l" defTabSz="914400">
              <a:lnSpc>
                <a:spcPct val="90000"/>
              </a:lnSpc>
            </a:pPr>
            <a:r>
              <a:rPr lang="en-US" altLang="en-US" sz="3600" b="1" dirty="0"/>
              <a:t>Action on Cybercrime for Cyber Resilience in the Eastern Partnership Region</a:t>
            </a:r>
          </a:p>
        </p:txBody>
      </p:sp>
      <p:pic>
        <p:nvPicPr>
          <p:cNvPr id="4" name="Picture 3">
            <a:extLst>
              <a:ext uri="{FF2B5EF4-FFF2-40B4-BE49-F238E27FC236}">
                <a16:creationId xmlns:a16="http://schemas.microsoft.com/office/drawing/2014/main" id="{AA89388D-66E3-4DDB-A4AB-83CFF44C2748}"/>
              </a:ext>
            </a:extLst>
          </p:cNvPr>
          <p:cNvPicPr>
            <a:picLocks noChangeAspect="1"/>
          </p:cNvPicPr>
          <p:nvPr/>
        </p:nvPicPr>
        <p:blipFill>
          <a:blip r:embed="rId3"/>
          <a:stretch>
            <a:fillRect/>
          </a:stretch>
        </p:blipFill>
        <p:spPr>
          <a:xfrm>
            <a:off x="0" y="0"/>
            <a:ext cx="9144000" cy="1939155"/>
          </a:xfrm>
          <a:prstGeom prst="rect">
            <a:avLst/>
          </a:prstGeom>
        </p:spPr>
      </p:pic>
      <p:pic>
        <p:nvPicPr>
          <p:cNvPr id="2" name="Picture 1">
            <a:extLst>
              <a:ext uri="{FF2B5EF4-FFF2-40B4-BE49-F238E27FC236}">
                <a16:creationId xmlns:a16="http://schemas.microsoft.com/office/drawing/2014/main" id="{C32B8735-DA72-43A2-9CCA-D13DCBBE2F6D}"/>
              </a:ext>
            </a:extLst>
          </p:cNvPr>
          <p:cNvPicPr>
            <a:picLocks noChangeAspect="1"/>
          </p:cNvPicPr>
          <p:nvPr/>
        </p:nvPicPr>
        <p:blipFill>
          <a:blip r:embed="rId4"/>
          <a:stretch>
            <a:fillRect/>
          </a:stretch>
        </p:blipFill>
        <p:spPr>
          <a:xfrm>
            <a:off x="0" y="0"/>
            <a:ext cx="2536011" cy="1939155"/>
          </a:xfrm>
          <a:prstGeom prst="rect">
            <a:avLst/>
          </a:prstGeom>
        </p:spPr>
      </p:pic>
      <p:pic>
        <p:nvPicPr>
          <p:cNvPr id="11" name="Picture 10">
            <a:extLst>
              <a:ext uri="{FF2B5EF4-FFF2-40B4-BE49-F238E27FC236}">
                <a16:creationId xmlns:a16="http://schemas.microsoft.com/office/drawing/2014/main" id="{6616E8B5-1669-4D9C-8950-5FA166121D92}"/>
              </a:ext>
            </a:extLst>
          </p:cNvPr>
          <p:cNvPicPr>
            <a:picLocks noChangeAspect="1"/>
          </p:cNvPicPr>
          <p:nvPr/>
        </p:nvPicPr>
        <p:blipFill>
          <a:blip r:embed="rId5"/>
          <a:stretch>
            <a:fillRect/>
          </a:stretch>
        </p:blipFill>
        <p:spPr>
          <a:xfrm>
            <a:off x="2723001" y="405546"/>
            <a:ext cx="6139787" cy="1206438"/>
          </a:xfrm>
          <a:prstGeom prst="rect">
            <a:avLst/>
          </a:prstGeom>
        </p:spPr>
      </p:pic>
      <p:sp>
        <p:nvSpPr>
          <p:cNvPr id="14" name="Rectangle 13">
            <a:extLst>
              <a:ext uri="{FF2B5EF4-FFF2-40B4-BE49-F238E27FC236}">
                <a16:creationId xmlns:a16="http://schemas.microsoft.com/office/drawing/2014/main" id="{AE84DB19-ACA5-441D-B5B7-48EF2A37D155}"/>
              </a:ext>
            </a:extLst>
          </p:cNvPr>
          <p:cNvSpPr/>
          <p:nvPr/>
        </p:nvSpPr>
        <p:spPr>
          <a:xfrm>
            <a:off x="5386471" y="2280654"/>
            <a:ext cx="3757529"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LEPL Academy of the Ministry of Finance of Georgia</a:t>
            </a: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BBC3B905-D0EE-4950-9424-22652671FF13}"/>
              </a:ext>
            </a:extLst>
          </p:cNvPr>
          <p:cNvSpPr txBox="1"/>
          <p:nvPr/>
        </p:nvSpPr>
        <p:spPr>
          <a:xfrm>
            <a:off x="5362157" y="2172180"/>
            <a:ext cx="3783876" cy="1815882"/>
          </a:xfrm>
          <a:prstGeom prst="rect">
            <a:avLst/>
          </a:prstGeom>
          <a:noFill/>
        </p:spPr>
        <p:txBody>
          <a:bodyPr wrap="square" rtlCol="0">
            <a:spAutoFit/>
          </a:bodyPr>
          <a:lstStyle/>
          <a:p>
            <a:pPr lvl="0" algn="ctr">
              <a:defRPr/>
            </a:pPr>
            <a:r>
              <a:rPr lang="en-US" sz="2800" dirty="0">
                <a:solidFill>
                  <a:prstClr val="white"/>
                </a:solidFill>
              </a:rPr>
              <a:t>First Responder Training for Investigators</a:t>
            </a:r>
          </a:p>
          <a:p>
            <a:pPr lvl="0" algn="ctr">
              <a:defRPr/>
            </a:pPr>
            <a:r>
              <a:rPr lang="en-US" sz="2800" dirty="0">
                <a:solidFill>
                  <a:prstClr val="white"/>
                </a:solidFill>
              </a:rPr>
              <a:t>on Cybercrime and Electronic Evidence</a:t>
            </a:r>
          </a:p>
        </p:txBody>
      </p:sp>
    </p:spTree>
    <p:extLst>
      <p:ext uri="{BB962C8B-B14F-4D97-AF65-F5344CB8AC3E}">
        <p14:creationId xmlns:p14="http://schemas.microsoft.com/office/powerpoint/2010/main" val="127562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490A507F-62F3-4AF5-AFF5-83DA048B03E0}"/>
              </a:ext>
            </a:extLst>
          </p:cNvPr>
          <p:cNvSpPr>
            <a:spLocks noGrp="1"/>
          </p:cNvSpPr>
          <p:nvPr>
            <p:ph type="body" idx="1"/>
          </p:nvPr>
        </p:nvSpPr>
        <p:spPr>
          <a:xfrm>
            <a:off x="457200" y="2170960"/>
            <a:ext cx="8229600" cy="4550515"/>
          </a:xfrm>
        </p:spPr>
        <p:txBody>
          <a:bodyPr/>
          <a:lstStyle/>
          <a:p>
            <a:pPr eaLnBrk="1" hangingPunct="1">
              <a:buFont typeface="Arial" charset="0"/>
              <a:buChar char="•"/>
              <a:defRPr/>
            </a:pPr>
            <a:r>
              <a:rPr lang="en-GB" altLang="sr-Latn-RS" sz="2000" b="1" dirty="0">
                <a:ea typeface="ＭＳ Ｐゴシック" pitchFamily="34" charset="-128"/>
              </a:rPr>
              <a:t>Criminals have more opportunities</a:t>
            </a:r>
          </a:p>
          <a:p>
            <a:pPr eaLnBrk="1" hangingPunct="1">
              <a:buFont typeface="Arial" charset="0"/>
              <a:buChar char="•"/>
              <a:defRPr/>
            </a:pPr>
            <a:r>
              <a:rPr lang="en-GB" altLang="sr-Latn-RS" sz="2000" b="1" dirty="0">
                <a:ea typeface="ＭＳ Ｐゴシック" pitchFamily="34" charset="-128"/>
              </a:rPr>
              <a:t>Crimes can be committed remotely </a:t>
            </a:r>
          </a:p>
          <a:p>
            <a:pPr lvl="1" eaLnBrk="1" hangingPunct="1">
              <a:buFont typeface="Arial" charset="0"/>
              <a:buChar char="–"/>
              <a:defRPr/>
            </a:pPr>
            <a:r>
              <a:rPr lang="en-GB" altLang="sr-Latn-RS" sz="2000" i="1" dirty="0">
                <a:ea typeface="ＭＳ Ｐゴシック" pitchFamily="34" charset="-128"/>
              </a:rPr>
              <a:t>Evidence (data) is volatile</a:t>
            </a:r>
          </a:p>
          <a:p>
            <a:pPr lvl="1" eaLnBrk="1" hangingPunct="1">
              <a:buFont typeface="Arial" charset="0"/>
              <a:buChar char="–"/>
              <a:defRPr/>
            </a:pPr>
            <a:r>
              <a:rPr lang="en-GB" altLang="sr-Latn-RS" sz="2000" i="1" dirty="0">
                <a:ea typeface="ＭＳ Ｐゴシック" pitchFamily="34" charset="-128"/>
              </a:rPr>
              <a:t>National law enforcement agencies are limited to their geographical borders?</a:t>
            </a:r>
          </a:p>
          <a:p>
            <a:pPr lvl="2" eaLnBrk="1" hangingPunct="1">
              <a:buFont typeface="Arial" charset="0"/>
              <a:buChar char="•"/>
              <a:defRPr/>
            </a:pPr>
            <a:r>
              <a:rPr lang="en-GB" altLang="sr-Latn-RS" sz="2000" dirty="0">
                <a:ea typeface="ＭＳ Ｐゴシック" pitchFamily="34" charset="-128"/>
              </a:rPr>
              <a:t>International assistance in criminal investigations require proper legal channels?</a:t>
            </a:r>
          </a:p>
          <a:p>
            <a:pPr lvl="2" eaLnBrk="1" hangingPunct="1">
              <a:buFont typeface="Arial" charset="0"/>
              <a:buChar char="•"/>
              <a:defRPr/>
            </a:pPr>
            <a:r>
              <a:rPr lang="en-GB" altLang="sr-Latn-RS" sz="2000" dirty="0">
                <a:ea typeface="ＭＳ Ｐゴシック" pitchFamily="34" charset="-128"/>
              </a:rPr>
              <a:t>No jurisdiction online, if outside national borders?</a:t>
            </a:r>
          </a:p>
          <a:p>
            <a:pPr lvl="2" eaLnBrk="1" hangingPunct="1">
              <a:buFont typeface="Arial" charset="0"/>
              <a:buChar char="•"/>
              <a:defRPr/>
            </a:pPr>
            <a:r>
              <a:rPr lang="en-GB" altLang="sr-Latn-RS" sz="2000" dirty="0">
                <a:ea typeface="ＭＳ Ｐゴシック" pitchFamily="34" charset="-128"/>
              </a:rPr>
              <a:t>International cooperation deals with very distant countries with different cultures, with different legal tradition and different criminal law frameworks.</a:t>
            </a:r>
          </a:p>
          <a:p>
            <a:pPr marL="342900" lvl="2" indent="-342900" eaLnBrk="1" hangingPunct="1">
              <a:buFont typeface="Arial" charset="0"/>
              <a:buChar char="•"/>
              <a:defRPr/>
            </a:pPr>
            <a:r>
              <a:rPr lang="en-GB" altLang="sr-Latn-RS" sz="2000" b="1" dirty="0">
                <a:ea typeface="ＭＳ Ｐゴシック" pitchFamily="34" charset="-128"/>
              </a:rPr>
              <a:t>Need for expedited mutual legal assistance is a fact in contemporary fight against cybercrime!</a:t>
            </a:r>
          </a:p>
          <a:p>
            <a:pPr lvl="2" eaLnBrk="1" hangingPunct="1">
              <a:buFont typeface="Arial" charset="0"/>
              <a:buChar char="•"/>
              <a:defRPr/>
            </a:pPr>
            <a:endParaRPr lang="en-GB" altLang="sr-Latn-RS" dirty="0">
              <a:ea typeface="ＭＳ Ｐゴシック" pitchFamily="34" charset="-128"/>
            </a:endParaRPr>
          </a:p>
        </p:txBody>
      </p:sp>
      <p:sp>
        <p:nvSpPr>
          <p:cNvPr id="16387" name="Title 1">
            <a:extLst>
              <a:ext uri="{FF2B5EF4-FFF2-40B4-BE49-F238E27FC236}">
                <a16:creationId xmlns:a16="http://schemas.microsoft.com/office/drawing/2014/main" id="{FA4F0DA7-8325-44A0-94F4-50CBBB6347B0}"/>
              </a:ext>
            </a:extLst>
          </p:cNvPr>
          <p:cNvSpPr>
            <a:spLocks noGrp="1"/>
          </p:cNvSpPr>
          <p:nvPr>
            <p:ph type="title"/>
          </p:nvPr>
        </p:nvSpPr>
        <p:spPr>
          <a:xfrm>
            <a:off x="457200" y="972676"/>
            <a:ext cx="8229600" cy="774700"/>
          </a:xfrm>
        </p:spPr>
        <p:txBody>
          <a:bodyPr/>
          <a:lstStyle/>
          <a:p>
            <a:r>
              <a:rPr lang="en-US" altLang="sr-Latn-RS" b="1" dirty="0"/>
              <a:t>Internet</a:t>
            </a:r>
          </a:p>
        </p:txBody>
      </p:sp>
      <p:sp>
        <p:nvSpPr>
          <p:cNvPr id="16388" name="Čuvar mesta za broj slajda 1">
            <a:extLst>
              <a:ext uri="{FF2B5EF4-FFF2-40B4-BE49-F238E27FC236}">
                <a16:creationId xmlns:a16="http://schemas.microsoft.com/office/drawing/2014/main" id="{B07882DA-A39A-4461-828B-4B873D1387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C1438752-4293-4D19-A7BC-CCA6A809F0DE}"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Tree>
    <p:extLst>
      <p:ext uri="{BB962C8B-B14F-4D97-AF65-F5344CB8AC3E}">
        <p14:creationId xmlns:p14="http://schemas.microsoft.com/office/powerpoint/2010/main" val="203215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35E5FA82-400E-474F-B991-AD338565A782}"/>
              </a:ext>
            </a:extLst>
          </p:cNvPr>
          <p:cNvSpPr>
            <a:spLocks noGrp="1"/>
          </p:cNvSpPr>
          <p:nvPr>
            <p:ph type="body" idx="1"/>
          </p:nvPr>
        </p:nvSpPr>
        <p:spPr>
          <a:xfrm>
            <a:off x="457200" y="2077575"/>
            <a:ext cx="8229600" cy="5222875"/>
          </a:xfrm>
        </p:spPr>
        <p:txBody>
          <a:bodyPr/>
          <a:lstStyle/>
          <a:p>
            <a:pPr marL="0" indent="0" eaLnBrk="1" hangingPunct="1">
              <a:buFont typeface="Arial" charset="0"/>
              <a:buNone/>
              <a:defRPr/>
            </a:pPr>
            <a:r>
              <a:rPr lang="en-GB" b="1" dirty="0">
                <a:latin typeface="+mj-lt"/>
                <a:ea typeface="+mn-ea"/>
                <a:cs typeface="+mn-cs"/>
              </a:rPr>
              <a:t>A global crime</a:t>
            </a:r>
          </a:p>
          <a:p>
            <a:pPr eaLnBrk="1" hangingPunct="1">
              <a:buFont typeface="Arial" charset="0"/>
              <a:buChar char="•"/>
              <a:defRPr/>
            </a:pPr>
            <a:r>
              <a:rPr lang="en-GB" dirty="0">
                <a:latin typeface="+mj-lt"/>
                <a:ea typeface="+mn-ea"/>
                <a:cs typeface="+mn-cs"/>
              </a:rPr>
              <a:t>requires international focus in growing number of the cases</a:t>
            </a:r>
          </a:p>
          <a:p>
            <a:pPr lvl="1" eaLnBrk="1" hangingPunct="1">
              <a:buFont typeface="Arial" charset="0"/>
              <a:buChar char="–"/>
              <a:defRPr/>
            </a:pPr>
            <a:r>
              <a:rPr lang="en-GB" sz="3200" dirty="0">
                <a:latin typeface="+mj-lt"/>
                <a:ea typeface="+mn-ea"/>
                <a:cs typeface="+mn-cs"/>
              </a:rPr>
              <a:t>if so, it is the only adequate approach to address the borderless nature of this global phenomenon</a:t>
            </a:r>
          </a:p>
          <a:p>
            <a:pPr lvl="1" eaLnBrk="1" hangingPunct="1">
              <a:buFont typeface="Arial" charset="0"/>
              <a:buChar char="–"/>
              <a:defRPr/>
            </a:pPr>
            <a:r>
              <a:rPr lang="en-GB" sz="3200" b="1" dirty="0">
                <a:latin typeface="+mj-lt"/>
                <a:ea typeface="+mn-ea"/>
                <a:cs typeface="+mn-cs"/>
              </a:rPr>
              <a:t>international cooperation can give more effectiveness to domestic efforts</a:t>
            </a:r>
          </a:p>
        </p:txBody>
      </p:sp>
      <p:sp>
        <p:nvSpPr>
          <p:cNvPr id="18435" name="Title 1">
            <a:extLst>
              <a:ext uri="{FF2B5EF4-FFF2-40B4-BE49-F238E27FC236}">
                <a16:creationId xmlns:a16="http://schemas.microsoft.com/office/drawing/2014/main" id="{ADEC54A9-550F-4B8B-B1A0-830B6F4742FF}"/>
              </a:ext>
            </a:extLst>
          </p:cNvPr>
          <p:cNvSpPr>
            <a:spLocks noGrp="1"/>
          </p:cNvSpPr>
          <p:nvPr>
            <p:ph type="title"/>
          </p:nvPr>
        </p:nvSpPr>
        <p:spPr>
          <a:xfrm>
            <a:off x="457200" y="901655"/>
            <a:ext cx="8229600" cy="774700"/>
          </a:xfrm>
        </p:spPr>
        <p:txBody>
          <a:bodyPr/>
          <a:lstStyle/>
          <a:p>
            <a:r>
              <a:rPr lang="en-US" altLang="sr-Latn-RS" b="1" dirty="0"/>
              <a:t>Cybercrime</a:t>
            </a:r>
          </a:p>
        </p:txBody>
      </p:sp>
      <p:sp>
        <p:nvSpPr>
          <p:cNvPr id="18436" name="Čuvar mesta za broj slajda 1">
            <a:extLst>
              <a:ext uri="{FF2B5EF4-FFF2-40B4-BE49-F238E27FC236}">
                <a16:creationId xmlns:a16="http://schemas.microsoft.com/office/drawing/2014/main" id="{7AEFDCFA-FE05-463B-9C5F-EF3B428FB27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CD83B12D-4B28-4ADD-9AF9-2FCD4101FBCC}"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Tree>
    <p:extLst>
      <p:ext uri="{BB962C8B-B14F-4D97-AF65-F5344CB8AC3E}">
        <p14:creationId xmlns:p14="http://schemas.microsoft.com/office/powerpoint/2010/main" val="368284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51A9052D-FEC1-433A-9BFD-9986E66B613F}"/>
              </a:ext>
            </a:extLst>
          </p:cNvPr>
          <p:cNvSpPr>
            <a:spLocks noGrp="1"/>
          </p:cNvSpPr>
          <p:nvPr>
            <p:ph type="body" idx="1"/>
          </p:nvPr>
        </p:nvSpPr>
        <p:spPr>
          <a:xfrm>
            <a:off x="457200" y="1766656"/>
            <a:ext cx="8229600" cy="4743682"/>
          </a:xfrm>
        </p:spPr>
        <p:txBody>
          <a:bodyPr/>
          <a:lstStyle/>
          <a:p>
            <a:pPr marL="0" indent="0" eaLnBrk="1" hangingPunct="1">
              <a:buFont typeface="Arial" panose="020B0604020202020204" pitchFamily="34" charset="0"/>
              <a:buNone/>
            </a:pPr>
            <a:r>
              <a:rPr lang="en-GB" altLang="sr-Latn-RS" sz="3600" b="1" dirty="0"/>
              <a:t>A global crime</a:t>
            </a:r>
          </a:p>
          <a:p>
            <a:pPr marL="0" indent="0" eaLnBrk="1" hangingPunct="1">
              <a:lnSpc>
                <a:spcPct val="90000"/>
              </a:lnSpc>
            </a:pPr>
            <a:r>
              <a:rPr lang="en-GB" altLang="sr-Latn-RS" sz="3600" dirty="0"/>
              <a:t> </a:t>
            </a:r>
            <a:r>
              <a:rPr lang="en-GB" altLang="sr-Latn-RS" sz="3600" b="1" dirty="0"/>
              <a:t>multiple territorial connections</a:t>
            </a:r>
          </a:p>
          <a:p>
            <a:pPr lvl="1" eaLnBrk="1" hangingPunct="1">
              <a:lnSpc>
                <a:spcPct val="90000"/>
              </a:lnSpc>
            </a:pPr>
            <a:r>
              <a:rPr lang="en-GB" altLang="sr-Latn-RS" sz="3200" dirty="0"/>
              <a:t>the action of the criminals reach computers and victims in countries other than their countries</a:t>
            </a:r>
          </a:p>
          <a:p>
            <a:pPr lvl="1" eaLnBrk="1" hangingPunct="1">
              <a:lnSpc>
                <a:spcPct val="90000"/>
              </a:lnSpc>
            </a:pPr>
            <a:r>
              <a:rPr lang="en-GB" altLang="sr-Latn-RS" sz="3200" dirty="0"/>
              <a:t>inherent to the nature of cybercrime</a:t>
            </a:r>
          </a:p>
          <a:p>
            <a:pPr lvl="1" eaLnBrk="1" hangingPunct="1">
              <a:lnSpc>
                <a:spcPct val="90000"/>
              </a:lnSpc>
            </a:pPr>
            <a:r>
              <a:rPr lang="en-GB" altLang="sr-Latn-RS" sz="3200" dirty="0"/>
              <a:t>because of the expansion of the networks it is very hard, to each country, to act alone against this problem.</a:t>
            </a:r>
            <a:endParaRPr lang="pt-PT" altLang="sr-Latn-RS" sz="3200" dirty="0"/>
          </a:p>
        </p:txBody>
      </p:sp>
      <p:sp>
        <p:nvSpPr>
          <p:cNvPr id="20483" name="Title 1">
            <a:extLst>
              <a:ext uri="{FF2B5EF4-FFF2-40B4-BE49-F238E27FC236}">
                <a16:creationId xmlns:a16="http://schemas.microsoft.com/office/drawing/2014/main" id="{AD0A5A8D-74E2-4D15-B6A3-42797E661CD9}"/>
              </a:ext>
            </a:extLst>
          </p:cNvPr>
          <p:cNvSpPr>
            <a:spLocks noGrp="1"/>
          </p:cNvSpPr>
          <p:nvPr>
            <p:ph type="title"/>
          </p:nvPr>
        </p:nvSpPr>
        <p:spPr>
          <a:xfrm>
            <a:off x="457200" y="768490"/>
            <a:ext cx="8229600" cy="774700"/>
          </a:xfrm>
        </p:spPr>
        <p:txBody>
          <a:bodyPr/>
          <a:lstStyle/>
          <a:p>
            <a:r>
              <a:rPr lang="en-US" altLang="sr-Latn-RS" b="1" dirty="0"/>
              <a:t>Cybercrime</a:t>
            </a:r>
          </a:p>
        </p:txBody>
      </p:sp>
      <p:sp>
        <p:nvSpPr>
          <p:cNvPr id="20484" name="Čuvar mesta za broj slajda 1">
            <a:extLst>
              <a:ext uri="{FF2B5EF4-FFF2-40B4-BE49-F238E27FC236}">
                <a16:creationId xmlns:a16="http://schemas.microsoft.com/office/drawing/2014/main" id="{1552E7CF-9D1E-4F8B-8F70-F0625F9732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D6AB344B-AB21-4772-A852-BB7F9A17DB3D}"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spTree>
    <p:extLst>
      <p:ext uri="{BB962C8B-B14F-4D97-AF65-F5344CB8AC3E}">
        <p14:creationId xmlns:p14="http://schemas.microsoft.com/office/powerpoint/2010/main" val="6559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91DE-F72B-493C-8C5B-98D0156244ED}"/>
              </a:ext>
            </a:extLst>
          </p:cNvPr>
          <p:cNvSpPr>
            <a:spLocks noGrp="1"/>
          </p:cNvSpPr>
          <p:nvPr>
            <p:ph type="title"/>
          </p:nvPr>
        </p:nvSpPr>
        <p:spPr/>
        <p:txBody>
          <a:bodyPr>
            <a:normAutofit fontScale="90000"/>
          </a:bodyPr>
          <a:lstStyle/>
          <a:p>
            <a:pPr eaLnBrk="1" fontAlgn="auto" hangingPunct="1">
              <a:spcAft>
                <a:spcPts val="0"/>
              </a:spcAft>
              <a:defRPr/>
            </a:pPr>
            <a:br>
              <a:rPr lang="sr-Latn-CS" sz="3200" dirty="0">
                <a:solidFill>
                  <a:schemeClr val="tx2">
                    <a:satMod val="200000"/>
                  </a:schemeClr>
                </a:solidFill>
                <a:ea typeface="ＭＳ Ｐゴシック" pitchFamily="34" charset="-128"/>
              </a:rPr>
            </a:br>
            <a:br>
              <a:rPr lang="en-US" sz="3200" dirty="0">
                <a:solidFill>
                  <a:schemeClr val="tx2">
                    <a:satMod val="200000"/>
                  </a:schemeClr>
                </a:solidFill>
                <a:ea typeface="ＭＳ Ｐゴシック" pitchFamily="34" charset="-128"/>
              </a:rPr>
            </a:br>
            <a:endParaRPr lang="en-US" sz="3000" dirty="0">
              <a:solidFill>
                <a:schemeClr val="tx2">
                  <a:satMod val="200000"/>
                </a:schemeClr>
              </a:solidFill>
              <a:ea typeface="ＭＳ Ｐゴシック" pitchFamily="34" charset="-128"/>
            </a:endParaRPr>
          </a:p>
        </p:txBody>
      </p:sp>
      <p:sp>
        <p:nvSpPr>
          <p:cNvPr id="22531" name="Content Placeholder 11">
            <a:extLst>
              <a:ext uri="{FF2B5EF4-FFF2-40B4-BE49-F238E27FC236}">
                <a16:creationId xmlns:a16="http://schemas.microsoft.com/office/drawing/2014/main" id="{784825DC-E7DE-4E44-ABE2-66A2A0B6049F}"/>
              </a:ext>
            </a:extLst>
          </p:cNvPr>
          <p:cNvSpPr>
            <a:spLocks noGrp="1"/>
          </p:cNvSpPr>
          <p:nvPr>
            <p:ph sz="half" idx="2"/>
          </p:nvPr>
        </p:nvSpPr>
        <p:spPr/>
        <p:txBody>
          <a:bodyPr/>
          <a:lstStyle/>
          <a:p>
            <a:pPr eaLnBrk="1" hangingPunct="1"/>
            <a:endParaRPr lang="en-US" altLang="en-US"/>
          </a:p>
          <a:p>
            <a:pPr eaLnBrk="1" hangingPunct="1"/>
            <a:endParaRPr lang="en-US" altLang="en-US"/>
          </a:p>
          <a:p>
            <a:pPr eaLnBrk="1" hangingPunct="1"/>
            <a:endParaRPr lang="en-US" altLang="en-US"/>
          </a:p>
        </p:txBody>
      </p:sp>
      <p:sp>
        <p:nvSpPr>
          <p:cNvPr id="22532" name="Content Placeholder 9">
            <a:extLst>
              <a:ext uri="{FF2B5EF4-FFF2-40B4-BE49-F238E27FC236}">
                <a16:creationId xmlns:a16="http://schemas.microsoft.com/office/drawing/2014/main" id="{96B03EFC-3122-4092-A5DE-6A44D1F3218C}"/>
              </a:ext>
            </a:extLst>
          </p:cNvPr>
          <p:cNvSpPr>
            <a:spLocks noGrp="1"/>
          </p:cNvSpPr>
          <p:nvPr>
            <p:ph sz="quarter" idx="4294967295"/>
          </p:nvPr>
        </p:nvSpPr>
        <p:spPr>
          <a:xfrm>
            <a:off x="4787900" y="2205038"/>
            <a:ext cx="4038600" cy="4235450"/>
          </a:xfrm>
        </p:spPr>
        <p:txBody>
          <a:bodyPr/>
          <a:lstStyle/>
          <a:p>
            <a:pPr eaLnBrk="1" hangingPunct="1"/>
            <a:endParaRPr lang="sr-Latn-CS" altLang="en-US"/>
          </a:p>
          <a:p>
            <a:pPr eaLnBrk="1" hangingPunct="1"/>
            <a:endParaRPr lang="sr-Latn-CS" altLang="en-US"/>
          </a:p>
          <a:p>
            <a:pPr eaLnBrk="1" hangingPunct="1">
              <a:buFont typeface="Wingdings" panose="05000000000000000000" pitchFamily="2" charset="2"/>
              <a:buNone/>
            </a:pPr>
            <a:endParaRPr lang="en-GB" altLang="en-US"/>
          </a:p>
          <a:p>
            <a:pPr eaLnBrk="1" hangingPunct="1"/>
            <a:endParaRPr lang="en-US" altLang="en-US"/>
          </a:p>
        </p:txBody>
      </p:sp>
      <p:pic>
        <p:nvPicPr>
          <p:cNvPr id="22533" name="Picture 2" descr="C:\Users\B.Stam\Desktop\DDoS-network-map.jpg">
            <a:extLst>
              <a:ext uri="{FF2B5EF4-FFF2-40B4-BE49-F238E27FC236}">
                <a16:creationId xmlns:a16="http://schemas.microsoft.com/office/drawing/2014/main" id="{E5C97FE4-AA81-4A52-9F35-F896DEFBD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289957"/>
            <a:ext cx="901700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Čuvar mesta za broj slajda 2">
            <a:extLst>
              <a:ext uri="{FF2B5EF4-FFF2-40B4-BE49-F238E27FC236}">
                <a16:creationId xmlns:a16="http://schemas.microsoft.com/office/drawing/2014/main" id="{4F58A09A-17A4-4590-9B52-A75B68D4B16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7A34996-B91C-49DD-83D1-ECDB87AEF593}" type="slidenum">
              <a:rPr lang="en-US" altLang="en-US" sz="1200" smtClean="0">
                <a:solidFill>
                  <a:srgbClr val="898989"/>
                </a:solidFill>
              </a:rPr>
              <a:pPr>
                <a:spcBef>
                  <a:spcPct val="0"/>
                </a:spcBef>
                <a:buFontTx/>
                <a:buNone/>
              </a:pPr>
              <a:t>13</a:t>
            </a:fld>
            <a:endParaRPr lang="en-US" altLang="en-US" sz="1200">
              <a:solidFill>
                <a:srgbClr val="898989"/>
              </a:solidFill>
            </a:endParaRPr>
          </a:p>
        </p:txBody>
      </p:sp>
    </p:spTree>
    <p:extLst>
      <p:ext uri="{BB962C8B-B14F-4D97-AF65-F5344CB8AC3E}">
        <p14:creationId xmlns:p14="http://schemas.microsoft.com/office/powerpoint/2010/main" val="2507892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1">
            <a:extLst>
              <a:ext uri="{FF2B5EF4-FFF2-40B4-BE49-F238E27FC236}">
                <a16:creationId xmlns:a16="http://schemas.microsoft.com/office/drawing/2014/main" id="{C541706D-DF3C-401C-BE6A-7D0286DB80CF}"/>
              </a:ext>
            </a:extLst>
          </p:cNvPr>
          <p:cNvSpPr>
            <a:spLocks noGrp="1"/>
          </p:cNvSpPr>
          <p:nvPr>
            <p:ph sz="half" idx="2"/>
          </p:nvPr>
        </p:nvSpPr>
        <p:spPr/>
        <p:txBody>
          <a:bodyPr/>
          <a:lstStyle/>
          <a:p>
            <a:pPr eaLnBrk="1" hangingPunct="1"/>
            <a:endParaRPr lang="en-US" altLang="en-US"/>
          </a:p>
          <a:p>
            <a:pPr eaLnBrk="1" hangingPunct="1"/>
            <a:endParaRPr lang="en-US" altLang="en-US"/>
          </a:p>
          <a:p>
            <a:pPr eaLnBrk="1" hangingPunct="1"/>
            <a:endParaRPr lang="en-US" altLang="en-US"/>
          </a:p>
        </p:txBody>
      </p:sp>
      <p:sp>
        <p:nvSpPr>
          <p:cNvPr id="24579" name="Content Placeholder 9">
            <a:extLst>
              <a:ext uri="{FF2B5EF4-FFF2-40B4-BE49-F238E27FC236}">
                <a16:creationId xmlns:a16="http://schemas.microsoft.com/office/drawing/2014/main" id="{ABF95D66-C271-428B-9143-FC48DE4EF3E7}"/>
              </a:ext>
            </a:extLst>
          </p:cNvPr>
          <p:cNvSpPr>
            <a:spLocks noGrp="1"/>
          </p:cNvSpPr>
          <p:nvPr>
            <p:ph sz="quarter" idx="4294967295"/>
          </p:nvPr>
        </p:nvSpPr>
        <p:spPr>
          <a:xfrm>
            <a:off x="4787900" y="2205038"/>
            <a:ext cx="4038600" cy="4235450"/>
          </a:xfrm>
        </p:spPr>
        <p:txBody>
          <a:bodyPr/>
          <a:lstStyle/>
          <a:p>
            <a:pPr eaLnBrk="1" hangingPunct="1"/>
            <a:endParaRPr lang="sr-Latn-CS" altLang="en-US"/>
          </a:p>
          <a:p>
            <a:pPr eaLnBrk="1" hangingPunct="1"/>
            <a:endParaRPr lang="sr-Latn-CS" altLang="en-US"/>
          </a:p>
          <a:p>
            <a:pPr eaLnBrk="1" hangingPunct="1">
              <a:buFont typeface="Wingdings" panose="05000000000000000000" pitchFamily="2" charset="2"/>
              <a:buNone/>
            </a:pPr>
            <a:endParaRPr lang="en-GB" altLang="en-US"/>
          </a:p>
          <a:p>
            <a:pPr eaLnBrk="1" hangingPunct="1"/>
            <a:endParaRPr lang="en-US" altLang="en-US"/>
          </a:p>
        </p:txBody>
      </p:sp>
      <p:sp>
        <p:nvSpPr>
          <p:cNvPr id="24581" name="Čuvar mesta za broj slajda 1">
            <a:extLst>
              <a:ext uri="{FF2B5EF4-FFF2-40B4-BE49-F238E27FC236}">
                <a16:creationId xmlns:a16="http://schemas.microsoft.com/office/drawing/2014/main" id="{DC4BB9FA-BE2F-466A-B3B6-E6CEBAC0DD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A04B57C-419C-472D-AAFD-E30694E51D6B}" type="slidenum">
              <a:rPr lang="en-US" altLang="en-US" sz="1200" smtClean="0">
                <a:solidFill>
                  <a:srgbClr val="898989"/>
                </a:solidFill>
              </a:rPr>
              <a:pPr>
                <a:spcBef>
                  <a:spcPct val="0"/>
                </a:spcBef>
                <a:buFontTx/>
                <a:buNone/>
              </a:pPr>
              <a:t>14</a:t>
            </a:fld>
            <a:endParaRPr lang="en-US" altLang="en-US" sz="1200">
              <a:solidFill>
                <a:srgbClr val="898989"/>
              </a:solidFill>
            </a:endParaRPr>
          </a:p>
        </p:txBody>
      </p:sp>
      <p:pic>
        <p:nvPicPr>
          <p:cNvPr id="3" name="Afbeelding 2">
            <a:extLst>
              <a:ext uri="{FF2B5EF4-FFF2-40B4-BE49-F238E27FC236}">
                <a16:creationId xmlns:a16="http://schemas.microsoft.com/office/drawing/2014/main" id="{398ED193-4C07-420A-B339-D4BE5AB12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34281"/>
            <a:ext cx="7315200" cy="5257800"/>
          </a:xfrm>
          <a:prstGeom prst="rect">
            <a:avLst/>
          </a:prstGeom>
        </p:spPr>
      </p:pic>
    </p:spTree>
    <p:extLst>
      <p:ext uri="{BB962C8B-B14F-4D97-AF65-F5344CB8AC3E}">
        <p14:creationId xmlns:p14="http://schemas.microsoft.com/office/powerpoint/2010/main" val="3507516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CEA85-6A59-498B-B782-7410E4A5EBA4}"/>
              </a:ext>
            </a:extLst>
          </p:cNvPr>
          <p:cNvSpPr txBox="1">
            <a:spLocks/>
          </p:cNvSpPr>
          <p:nvPr/>
        </p:nvSpPr>
        <p:spPr bwMode="auto">
          <a:xfrm>
            <a:off x="386178" y="2263744"/>
            <a:ext cx="8229600" cy="46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ltLang="sr-Latn-RS" dirty="0">
                <a:hlinkClick r:id="rId2"/>
              </a:rPr>
              <a:t>https://www.youtube.com/watch?v=6Vhs0qb6kJE</a:t>
            </a:r>
            <a:endParaRPr lang="en-GB" altLang="sr-Latn-RS" dirty="0"/>
          </a:p>
          <a:p>
            <a:endParaRPr lang="en-GB" altLang="sr-Latn-RS" dirty="0"/>
          </a:p>
        </p:txBody>
      </p:sp>
    </p:spTree>
    <p:extLst>
      <p:ext uri="{BB962C8B-B14F-4D97-AF65-F5344CB8AC3E}">
        <p14:creationId xmlns:p14="http://schemas.microsoft.com/office/powerpoint/2010/main" val="3888264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AADC09FA-9B58-40A5-B5C7-B88E3813A3A8}"/>
              </a:ext>
            </a:extLst>
          </p:cNvPr>
          <p:cNvSpPr>
            <a:spLocks noGrp="1"/>
          </p:cNvSpPr>
          <p:nvPr>
            <p:ph type="body" idx="1"/>
          </p:nvPr>
        </p:nvSpPr>
        <p:spPr>
          <a:xfrm>
            <a:off x="386178" y="2263744"/>
            <a:ext cx="8229600" cy="4678532"/>
          </a:xfrm>
        </p:spPr>
        <p:txBody>
          <a:bodyPr/>
          <a:lstStyle/>
          <a:p>
            <a:pPr eaLnBrk="1" hangingPunct="1"/>
            <a:r>
              <a:rPr lang="en-GB" altLang="sr-Latn-RS" sz="2800" b="1" dirty="0"/>
              <a:t>States, citizens and economies depend </a:t>
            </a:r>
            <a:r>
              <a:rPr lang="en-GB" altLang="sr-Latn-RS" sz="2800" dirty="0"/>
              <a:t>and rely on communication networks and technologies.</a:t>
            </a:r>
          </a:p>
          <a:p>
            <a:pPr eaLnBrk="1" hangingPunct="1"/>
            <a:r>
              <a:rPr lang="en-GB" altLang="sr-Latn-RS" sz="2800" b="1" dirty="0"/>
              <a:t>All the countries in the world are currently connected to the Internet</a:t>
            </a:r>
            <a:r>
              <a:rPr lang="en-GB" altLang="sr-Latn-RS" sz="2800" dirty="0"/>
              <a:t>.</a:t>
            </a:r>
          </a:p>
          <a:p>
            <a:pPr eaLnBrk="1" hangingPunct="1"/>
            <a:r>
              <a:rPr lang="en-GB" altLang="sr-Latn-RS" sz="2800" b="1" dirty="0"/>
              <a:t>New illegal activities </a:t>
            </a:r>
            <a:r>
              <a:rPr lang="en-GB" altLang="sr-Latn-RS" sz="2800" dirty="0"/>
              <a:t>are being </a:t>
            </a:r>
            <a:r>
              <a:rPr lang="en-GB" altLang="en-US" sz="2800" dirty="0"/>
              <a:t>“</a:t>
            </a:r>
            <a:r>
              <a:rPr lang="en-GB" altLang="sr-Latn-RS" sz="2800" dirty="0"/>
              <a:t>invented</a:t>
            </a:r>
            <a:r>
              <a:rPr lang="en-GB" altLang="en-US" sz="2800" dirty="0"/>
              <a:t>”</a:t>
            </a:r>
            <a:r>
              <a:rPr lang="en-GB" altLang="sr-Latn-RS" sz="2800" dirty="0"/>
              <a:t> everyday</a:t>
            </a:r>
          </a:p>
          <a:p>
            <a:pPr lvl="1" eaLnBrk="1" hangingPunct="1"/>
            <a:r>
              <a:rPr lang="en-GB" altLang="sr-Latn-RS" dirty="0"/>
              <a:t>within the networks</a:t>
            </a:r>
          </a:p>
          <a:p>
            <a:pPr lvl="1" eaLnBrk="1" hangingPunct="1"/>
            <a:r>
              <a:rPr lang="en-GB" altLang="sr-Latn-RS" dirty="0"/>
              <a:t>using the networks</a:t>
            </a:r>
          </a:p>
          <a:p>
            <a:pPr lvl="1" eaLnBrk="1" hangingPunct="1"/>
            <a:r>
              <a:rPr lang="en-GB" altLang="sr-Latn-RS" dirty="0"/>
              <a:t>against the networks.</a:t>
            </a:r>
          </a:p>
        </p:txBody>
      </p:sp>
      <p:sp>
        <p:nvSpPr>
          <p:cNvPr id="26627" name="Title 1">
            <a:extLst>
              <a:ext uri="{FF2B5EF4-FFF2-40B4-BE49-F238E27FC236}">
                <a16:creationId xmlns:a16="http://schemas.microsoft.com/office/drawing/2014/main" id="{3FBDAFF2-5F88-470B-A24A-ED194346DDF3}"/>
              </a:ext>
            </a:extLst>
          </p:cNvPr>
          <p:cNvSpPr>
            <a:spLocks noGrp="1"/>
          </p:cNvSpPr>
          <p:nvPr>
            <p:ph type="title"/>
          </p:nvPr>
        </p:nvSpPr>
        <p:spPr>
          <a:xfrm>
            <a:off x="386178" y="848389"/>
            <a:ext cx="8229600" cy="774700"/>
          </a:xfrm>
        </p:spPr>
        <p:txBody>
          <a:bodyPr/>
          <a:lstStyle/>
          <a:p>
            <a:r>
              <a:rPr lang="en-US" altLang="sr-Latn-RS" sz="3600" b="1" dirty="0"/>
              <a:t>Modern Challenges</a:t>
            </a:r>
          </a:p>
        </p:txBody>
      </p:sp>
      <p:sp>
        <p:nvSpPr>
          <p:cNvPr id="26628" name="Čuvar mesta za broj slajda 1">
            <a:extLst>
              <a:ext uri="{FF2B5EF4-FFF2-40B4-BE49-F238E27FC236}">
                <a16:creationId xmlns:a16="http://schemas.microsoft.com/office/drawing/2014/main" id="{FE128403-1942-4509-8B6E-022B4E3589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E8739484-054D-41CC-AB82-2DD97537D8C2}"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spTree>
    <p:extLst>
      <p:ext uri="{BB962C8B-B14F-4D97-AF65-F5344CB8AC3E}">
        <p14:creationId xmlns:p14="http://schemas.microsoft.com/office/powerpoint/2010/main" val="2042389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Posição de Conteúdo 2">
            <a:extLst>
              <a:ext uri="{FF2B5EF4-FFF2-40B4-BE49-F238E27FC236}">
                <a16:creationId xmlns:a16="http://schemas.microsoft.com/office/drawing/2014/main" id="{11B627D9-168D-45A9-B7DA-ACA662543351}"/>
              </a:ext>
            </a:extLst>
          </p:cNvPr>
          <p:cNvSpPr>
            <a:spLocks noGrp="1"/>
          </p:cNvSpPr>
          <p:nvPr>
            <p:ph idx="1"/>
          </p:nvPr>
        </p:nvSpPr>
        <p:spPr>
          <a:xfrm>
            <a:off x="457200" y="1773237"/>
            <a:ext cx="8229600" cy="4902200"/>
          </a:xfrm>
        </p:spPr>
        <p:txBody>
          <a:bodyPr/>
          <a:lstStyle/>
          <a:p>
            <a:pPr marL="271463" indent="-271463" eaLnBrk="1" hangingPunct="1"/>
            <a:r>
              <a:rPr lang="en-GB" altLang="sr-Latn-RS" sz="3300" b="1" dirty="0"/>
              <a:t>General approach</a:t>
            </a:r>
            <a:r>
              <a:rPr lang="en-GB" altLang="sr-Latn-RS" sz="3300" dirty="0"/>
              <a:t>:</a:t>
            </a:r>
          </a:p>
          <a:p>
            <a:pPr lvl="1" eaLnBrk="1" hangingPunct="1"/>
            <a:r>
              <a:rPr lang="en-GB" altLang="sr-Latn-RS" sz="2900" dirty="0"/>
              <a:t>hacking</a:t>
            </a:r>
          </a:p>
          <a:p>
            <a:pPr lvl="1" eaLnBrk="1" hangingPunct="1"/>
            <a:r>
              <a:rPr lang="en-GB" altLang="sr-Latn-RS" sz="2900" dirty="0"/>
              <a:t>diffusion of viruses, worms and other forms of malware</a:t>
            </a:r>
          </a:p>
          <a:p>
            <a:pPr lvl="1" eaLnBrk="1" hangingPunct="1"/>
            <a:r>
              <a:rPr lang="en-GB" altLang="sr-Latn-RS" sz="2900" dirty="0"/>
              <a:t>computer attacks – DoS, DDoS</a:t>
            </a:r>
          </a:p>
          <a:p>
            <a:pPr marL="271463" indent="-271463" eaLnBrk="1" hangingPunct="1"/>
            <a:r>
              <a:rPr lang="en-GB" altLang="sr-Latn-RS" sz="3300" b="1" dirty="0"/>
              <a:t>Profit oriented crime</a:t>
            </a:r>
            <a:r>
              <a:rPr lang="en-GB" altLang="sr-Latn-RS" sz="3300" dirty="0"/>
              <a:t>:</a:t>
            </a:r>
          </a:p>
          <a:p>
            <a:pPr lvl="1" eaLnBrk="1" hangingPunct="1"/>
            <a:r>
              <a:rPr lang="en-GB" altLang="sr-Latn-RS" sz="2900" dirty="0"/>
              <a:t>Business E-mail Compromise, Ransomware</a:t>
            </a:r>
          </a:p>
          <a:p>
            <a:pPr marL="271463" indent="-271463" eaLnBrk="1" hangingPunct="1"/>
            <a:r>
              <a:rPr lang="en-GB" altLang="sr-Latn-RS" sz="3300" b="1" dirty="0"/>
              <a:t>Utilisation of the networks </a:t>
            </a:r>
            <a:r>
              <a:rPr lang="en-GB" altLang="sr-Latn-RS" sz="3300" dirty="0"/>
              <a:t>to commit or facilitate a crime.</a:t>
            </a:r>
            <a:endParaRPr lang="en-GB" altLang="sr-Latn-RS" dirty="0"/>
          </a:p>
        </p:txBody>
      </p:sp>
      <p:sp>
        <p:nvSpPr>
          <p:cNvPr id="28675" name="Title 1">
            <a:extLst>
              <a:ext uri="{FF2B5EF4-FFF2-40B4-BE49-F238E27FC236}">
                <a16:creationId xmlns:a16="http://schemas.microsoft.com/office/drawing/2014/main" id="{F95087BC-440C-48C3-B073-74406CFF10EB}"/>
              </a:ext>
            </a:extLst>
          </p:cNvPr>
          <p:cNvSpPr>
            <a:spLocks noGrp="1"/>
          </p:cNvSpPr>
          <p:nvPr>
            <p:ph type="title"/>
          </p:nvPr>
        </p:nvSpPr>
        <p:spPr>
          <a:xfrm>
            <a:off x="395056" y="795122"/>
            <a:ext cx="8229600" cy="774700"/>
          </a:xfrm>
        </p:spPr>
        <p:txBody>
          <a:bodyPr/>
          <a:lstStyle/>
          <a:p>
            <a:r>
              <a:rPr lang="en-US" altLang="sr-Latn-RS" sz="3600" b="1" dirty="0"/>
              <a:t>Most Common Cybercrime Phenomena</a:t>
            </a:r>
          </a:p>
        </p:txBody>
      </p:sp>
      <p:sp>
        <p:nvSpPr>
          <p:cNvPr id="28676" name="Čuvar mesta za broj slajda 1">
            <a:extLst>
              <a:ext uri="{FF2B5EF4-FFF2-40B4-BE49-F238E27FC236}">
                <a16:creationId xmlns:a16="http://schemas.microsoft.com/office/drawing/2014/main" id="{0B2B0C66-2483-426A-A19E-88B473A321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80DEF7E8-BACF-46E0-B702-1D04EA28E1A5}"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spTree>
    <p:extLst>
      <p:ext uri="{BB962C8B-B14F-4D97-AF65-F5344CB8AC3E}">
        <p14:creationId xmlns:p14="http://schemas.microsoft.com/office/powerpoint/2010/main" val="316049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BF51C490-7725-4033-8545-C47D3F289435}"/>
              </a:ext>
            </a:extLst>
          </p:cNvPr>
          <p:cNvSpPr>
            <a:spLocks noGrp="1"/>
          </p:cNvSpPr>
          <p:nvPr>
            <p:ph type="body" idx="1"/>
          </p:nvPr>
        </p:nvSpPr>
        <p:spPr>
          <a:xfrm>
            <a:off x="457200" y="2195512"/>
            <a:ext cx="8229600" cy="4525963"/>
          </a:xfrm>
        </p:spPr>
        <p:txBody>
          <a:bodyPr/>
          <a:lstStyle/>
          <a:p>
            <a:pPr eaLnBrk="1" hangingPunct="1"/>
            <a:r>
              <a:rPr lang="en-GB" altLang="sr-Latn-RS" sz="3600" b="1" dirty="0"/>
              <a:t>Traditional computers</a:t>
            </a:r>
          </a:p>
          <a:p>
            <a:pPr lvl="1" eaLnBrk="1" hangingPunct="1"/>
            <a:r>
              <a:rPr lang="en-GB" altLang="sr-Latn-RS" sz="3200" dirty="0"/>
              <a:t>but also </a:t>
            </a:r>
          </a:p>
          <a:p>
            <a:pPr lvl="2" eaLnBrk="1" hangingPunct="1"/>
            <a:r>
              <a:rPr lang="en-GB" altLang="sr-Latn-RS" sz="2800" dirty="0"/>
              <a:t>many other modern devices that can communicate</a:t>
            </a:r>
          </a:p>
          <a:p>
            <a:pPr lvl="2" eaLnBrk="1" hangingPunct="1"/>
            <a:r>
              <a:rPr lang="en-GB" altLang="sr-Latn-RS" sz="2800" dirty="0"/>
              <a:t>or keep transfer or record data</a:t>
            </a:r>
          </a:p>
          <a:p>
            <a:pPr lvl="2" eaLnBrk="1" hangingPunct="1"/>
            <a:r>
              <a:rPr lang="en-GB" altLang="sr-Latn-RS" sz="2800" dirty="0"/>
              <a:t>Internet of the Things</a:t>
            </a:r>
          </a:p>
        </p:txBody>
      </p:sp>
      <p:sp>
        <p:nvSpPr>
          <p:cNvPr id="30723" name="Title 1">
            <a:extLst>
              <a:ext uri="{FF2B5EF4-FFF2-40B4-BE49-F238E27FC236}">
                <a16:creationId xmlns:a16="http://schemas.microsoft.com/office/drawing/2014/main" id="{9EDA42AC-1290-42D8-B960-79EAB779EF59}"/>
              </a:ext>
            </a:extLst>
          </p:cNvPr>
          <p:cNvSpPr>
            <a:spLocks noGrp="1"/>
          </p:cNvSpPr>
          <p:nvPr>
            <p:ph type="title"/>
          </p:nvPr>
        </p:nvSpPr>
        <p:spPr>
          <a:xfrm>
            <a:off x="368424" y="1025941"/>
            <a:ext cx="8229600" cy="774700"/>
          </a:xfrm>
        </p:spPr>
        <p:txBody>
          <a:bodyPr/>
          <a:lstStyle/>
          <a:p>
            <a:r>
              <a:rPr lang="ja-JP" altLang="en-US" sz="3600" b="1" dirty="0"/>
              <a:t>“</a:t>
            </a:r>
            <a:r>
              <a:rPr lang="en-US" altLang="ja-JP" sz="3600" b="1" dirty="0"/>
              <a:t>Digital</a:t>
            </a:r>
            <a:r>
              <a:rPr lang="ja-JP" altLang="en-US" sz="3600" b="1" dirty="0"/>
              <a:t>”</a:t>
            </a:r>
            <a:r>
              <a:rPr lang="en-US" altLang="ja-JP" sz="3600" b="1" dirty="0"/>
              <a:t> or </a:t>
            </a:r>
            <a:r>
              <a:rPr lang="ja-JP" altLang="en-US" sz="3600" b="1" dirty="0"/>
              <a:t>“</a:t>
            </a:r>
            <a:r>
              <a:rPr lang="en-US" altLang="ja-JP" sz="3600" b="1" dirty="0"/>
              <a:t>Cyber</a:t>
            </a:r>
            <a:r>
              <a:rPr lang="ja-JP" altLang="en-US" sz="3600" b="1" dirty="0"/>
              <a:t>”</a:t>
            </a:r>
            <a:r>
              <a:rPr lang="en-US" altLang="ja-JP" sz="3600" b="1" dirty="0"/>
              <a:t> Environment</a:t>
            </a:r>
            <a:endParaRPr lang="en-US" altLang="sr-Latn-RS" sz="3600" b="1" dirty="0"/>
          </a:p>
        </p:txBody>
      </p:sp>
      <p:sp>
        <p:nvSpPr>
          <p:cNvPr id="30724" name="Čuvar mesta za broj slajda 1">
            <a:extLst>
              <a:ext uri="{FF2B5EF4-FFF2-40B4-BE49-F238E27FC236}">
                <a16:creationId xmlns:a16="http://schemas.microsoft.com/office/drawing/2014/main" id="{3E690A18-AA33-40F4-B262-537778051D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F8FB533B-DDCE-4C93-9EAD-337F90B0F77D}"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Tree>
    <p:extLst>
      <p:ext uri="{BB962C8B-B14F-4D97-AF65-F5344CB8AC3E}">
        <p14:creationId xmlns:p14="http://schemas.microsoft.com/office/powerpoint/2010/main" val="325453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4D9E7-AEA2-4804-BAFB-256F92E4DC2F}"/>
              </a:ext>
            </a:extLst>
          </p:cNvPr>
          <p:cNvSpPr>
            <a:spLocks noGrp="1"/>
          </p:cNvSpPr>
          <p:nvPr>
            <p:ph type="title"/>
          </p:nvPr>
        </p:nvSpPr>
        <p:spPr>
          <a:xfrm>
            <a:off x="547689" y="810789"/>
            <a:ext cx="8229600" cy="702523"/>
          </a:xfrm>
        </p:spPr>
        <p:txBody>
          <a:bodyPr/>
          <a:lstStyle/>
          <a:p>
            <a:pPr eaLnBrk="1" fontAlgn="auto" hangingPunct="1">
              <a:spcAft>
                <a:spcPts val="0"/>
              </a:spcAft>
              <a:defRPr/>
            </a:pPr>
            <a:r>
              <a:rPr lang="en-US" sz="3200" b="1" dirty="0">
                <a:ea typeface="ＭＳ Ｐゴシック" pitchFamily="34" charset="-128"/>
              </a:rPr>
              <a:t>The challenges of Cyber security and criminality</a:t>
            </a:r>
            <a:endParaRPr lang="en-US" sz="3000" b="1" dirty="0">
              <a:solidFill>
                <a:schemeClr val="tx2">
                  <a:satMod val="200000"/>
                </a:schemeClr>
              </a:solidFill>
              <a:ea typeface="ＭＳ Ｐゴシック" pitchFamily="34" charset="-128"/>
            </a:endParaRPr>
          </a:p>
        </p:txBody>
      </p:sp>
      <p:sp>
        <p:nvSpPr>
          <p:cNvPr id="17416" name="Content Placeholder 11">
            <a:extLst>
              <a:ext uri="{FF2B5EF4-FFF2-40B4-BE49-F238E27FC236}">
                <a16:creationId xmlns:a16="http://schemas.microsoft.com/office/drawing/2014/main" id="{7A458AC3-2F21-468B-8DA4-9A3B97FE7F10}"/>
              </a:ext>
            </a:extLst>
          </p:cNvPr>
          <p:cNvSpPr>
            <a:spLocks noGrp="1"/>
          </p:cNvSpPr>
          <p:nvPr>
            <p:ph sz="half" idx="1"/>
          </p:nvPr>
        </p:nvSpPr>
        <p:spPr>
          <a:xfrm>
            <a:off x="265906" y="4805363"/>
            <a:ext cx="8447088" cy="1916112"/>
          </a:xfrm>
        </p:spPr>
        <p:txBody>
          <a:bodyPr/>
          <a:lstStyle/>
          <a:p>
            <a:pPr algn="just"/>
            <a:r>
              <a:rPr lang="en-GB" altLang="en-US" sz="2000" dirty="0"/>
              <a:t>Increasingly, defence and military are involved in “cyber” the latest trend is the mix of informational and traditional warfare, combined. The use of the internet to influence “hearts and minds” in combination with sabotage (network intrusion attacks) and the traditional “kinetic” means of warfare is also known as “hybrid warfare”. </a:t>
            </a:r>
            <a:endParaRPr lang="en-US" altLang="en-US" sz="2000" b="1" dirty="0"/>
          </a:p>
        </p:txBody>
      </p:sp>
      <p:pic>
        <p:nvPicPr>
          <p:cNvPr id="32772" name="Picture 2" descr="C:\Users\B.Stam\Desktop\cyberwarrior.jpg">
            <a:extLst>
              <a:ext uri="{FF2B5EF4-FFF2-40B4-BE49-F238E27FC236}">
                <a16:creationId xmlns:a16="http://schemas.microsoft.com/office/drawing/2014/main" id="{E811728B-1F12-4718-9C05-1D7B49C83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394" y="1686931"/>
            <a:ext cx="418465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Čuvar mesta za broj slajda 2">
            <a:extLst>
              <a:ext uri="{FF2B5EF4-FFF2-40B4-BE49-F238E27FC236}">
                <a16:creationId xmlns:a16="http://schemas.microsoft.com/office/drawing/2014/main" id="{88EEB2BA-7839-47FD-81F8-A12A5D2CC3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5F4DC3BD-A32A-40F7-91EE-440C74E824BA}" type="slidenum">
              <a:rPr lang="en-US" altLang="en-US" sz="1200" smtClean="0">
                <a:solidFill>
                  <a:srgbClr val="898989"/>
                </a:solidFill>
              </a:rPr>
              <a:pPr>
                <a:spcBef>
                  <a:spcPct val="0"/>
                </a:spcBef>
                <a:buFontTx/>
                <a:buNone/>
              </a:pPr>
              <a:t>19</a:t>
            </a:fld>
            <a:endParaRPr lang="en-US" altLang="en-US" sz="1200">
              <a:solidFill>
                <a:srgbClr val="898989"/>
              </a:solidFill>
            </a:endParaRPr>
          </a:p>
        </p:txBody>
      </p:sp>
      <p:sp>
        <p:nvSpPr>
          <p:cNvPr id="6" name="Content Placeholder 11">
            <a:extLst>
              <a:ext uri="{FF2B5EF4-FFF2-40B4-BE49-F238E27FC236}">
                <a16:creationId xmlns:a16="http://schemas.microsoft.com/office/drawing/2014/main" id="{98EB2C5E-D04B-4804-82E4-B04158035A87}"/>
              </a:ext>
            </a:extLst>
          </p:cNvPr>
          <p:cNvSpPr>
            <a:spLocks noGrp="1"/>
          </p:cNvSpPr>
          <p:nvPr>
            <p:ph sz="half" idx="1"/>
          </p:nvPr>
        </p:nvSpPr>
        <p:spPr>
          <a:xfrm>
            <a:off x="450850" y="1609355"/>
            <a:ext cx="4038600" cy="4525963"/>
          </a:xfrm>
        </p:spPr>
        <p:txBody>
          <a:bodyPr/>
          <a:lstStyle/>
          <a:p>
            <a:r>
              <a:rPr lang="en-US" altLang="en-US" sz="2000" b="1" dirty="0"/>
              <a:t>Cyber Warfare is a Reality</a:t>
            </a:r>
          </a:p>
          <a:p>
            <a:pPr algn="just"/>
            <a:r>
              <a:rPr lang="en-US" altLang="en-US" sz="2000" dirty="0"/>
              <a:t>A wave of </a:t>
            </a:r>
            <a:r>
              <a:rPr lang="en-US" altLang="en-US" sz="2000" i="1" dirty="0"/>
              <a:t>politically-motivated cyber offensives</a:t>
            </a:r>
            <a:r>
              <a:rPr lang="en-US" altLang="en-US" sz="2000" dirty="0"/>
              <a:t> this year – such as </a:t>
            </a:r>
            <a:r>
              <a:rPr lang="en-US" altLang="en-US" sz="2000" i="1" dirty="0"/>
              <a:t>attacks on the White House and the US Department of Homeland Security</a:t>
            </a:r>
            <a:r>
              <a:rPr lang="en-US" altLang="en-US" sz="2000" dirty="0"/>
              <a:t> – show that the international arms race is now moving online, a study claims.</a:t>
            </a:r>
          </a:p>
        </p:txBody>
      </p:sp>
    </p:spTree>
    <p:extLst>
      <p:ext uri="{BB962C8B-B14F-4D97-AF65-F5344CB8AC3E}">
        <p14:creationId xmlns:p14="http://schemas.microsoft.com/office/powerpoint/2010/main" val="2641236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animEffect transition="in" filter="dissolve">
                                      <p:cBhvr>
                                        <p:cTn id="7" dur="500"/>
                                        <p:tgtEl>
                                          <p:spTgt spid="17416">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ssolve">
                                      <p:cBhvr>
                                        <p:cTn id="11" dur="500"/>
                                        <p:tgtEl>
                                          <p:spTgt spid="6">
                                            <p:txEl>
                                              <p:pRg st="0" end="0"/>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6279"/>
            <a:ext cx="8229600" cy="879833"/>
          </a:xfrm>
        </p:spPr>
        <p:txBody>
          <a:bodyPr/>
          <a:lstStyle/>
          <a:p>
            <a:r>
              <a:rPr lang="en-US" b="1" dirty="0"/>
              <a:t>Why is This Training Necessary</a:t>
            </a:r>
          </a:p>
        </p:txBody>
      </p:sp>
      <p:sp>
        <p:nvSpPr>
          <p:cNvPr id="3" name="Content Placeholder 2"/>
          <p:cNvSpPr>
            <a:spLocks noGrp="1"/>
          </p:cNvSpPr>
          <p:nvPr>
            <p:ph idx="1"/>
          </p:nvPr>
        </p:nvSpPr>
        <p:spPr>
          <a:xfrm>
            <a:off x="457200" y="1712737"/>
            <a:ext cx="8229600" cy="5310477"/>
          </a:xfrm>
        </p:spPr>
        <p:txBody>
          <a:bodyPr>
            <a:normAutofit/>
          </a:bodyPr>
          <a:lstStyle/>
          <a:p>
            <a:r>
              <a:rPr lang="en-GB" dirty="0"/>
              <a:t>Electronic evidence plays a part in almost any type of criminal investigation.  The role of the first responder is crucial in recognising and dealing with this type of evidence in such a way that it is admissible within the criminal justice system.  </a:t>
            </a:r>
          </a:p>
          <a:p>
            <a:r>
              <a:rPr lang="en-GB" dirty="0"/>
              <a:t>The Council of Europe has developed a good practice guide for electronic evidence to support countries in developing their practices and procedures.  </a:t>
            </a:r>
          </a:p>
          <a:p>
            <a:r>
              <a:rPr lang="en-GB" dirty="0"/>
              <a:t>This course seeks to assist countries in developing training relevant to first responders in this context.</a:t>
            </a:r>
          </a:p>
          <a:p>
            <a:r>
              <a:rPr lang="en-GB" dirty="0"/>
              <a:t>Additionally this course provides an introduction to on-line financial investigations.</a:t>
            </a:r>
          </a:p>
          <a:p>
            <a:endParaRPr lang="en-US" dirty="0"/>
          </a:p>
        </p:txBody>
      </p:sp>
    </p:spTree>
    <p:extLst>
      <p:ext uri="{BB962C8B-B14F-4D97-AF65-F5344CB8AC3E}">
        <p14:creationId xmlns:p14="http://schemas.microsoft.com/office/powerpoint/2010/main" val="328743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B.Stam\Desktop\a-brief-history-of-cyber-warfare.png">
            <a:extLst>
              <a:ext uri="{FF2B5EF4-FFF2-40B4-BE49-F238E27FC236}">
                <a16:creationId xmlns:a16="http://schemas.microsoft.com/office/drawing/2014/main" id="{CFF70CBA-7ED0-4BD7-9074-0F2C2AD5F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6015"/>
            <a:ext cx="91344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B66FB321-D8BE-4FD4-BB73-D0B647845255}"/>
              </a:ext>
            </a:extLst>
          </p:cNvPr>
          <p:cNvSpPr>
            <a:spLocks noGrp="1"/>
          </p:cNvSpPr>
          <p:nvPr>
            <p:ph type="title"/>
          </p:nvPr>
        </p:nvSpPr>
        <p:spPr>
          <a:xfrm>
            <a:off x="457200" y="809055"/>
            <a:ext cx="8229600" cy="914400"/>
          </a:xfrm>
        </p:spPr>
        <p:txBody>
          <a:bodyPr/>
          <a:lstStyle/>
          <a:p>
            <a:pPr eaLnBrk="1" fontAlgn="auto" hangingPunct="1">
              <a:spcAft>
                <a:spcPts val="0"/>
              </a:spcAft>
              <a:defRPr/>
            </a:pPr>
            <a:r>
              <a:rPr lang="en-US" sz="3200" b="1" dirty="0">
                <a:ea typeface="ＭＳ Ｐゴシック" pitchFamily="34" charset="-128"/>
              </a:rPr>
              <a:t>The challenges of Cyber security and criminality</a:t>
            </a:r>
            <a:endParaRPr lang="en-US" sz="3000" b="1" dirty="0">
              <a:solidFill>
                <a:schemeClr val="tx2">
                  <a:satMod val="200000"/>
                </a:schemeClr>
              </a:solidFill>
              <a:ea typeface="ＭＳ Ｐゴシック" pitchFamily="34" charset="-128"/>
            </a:endParaRPr>
          </a:p>
        </p:txBody>
      </p:sp>
      <p:sp>
        <p:nvSpPr>
          <p:cNvPr id="34820" name="Čuvar mesta za broj slajda 1">
            <a:extLst>
              <a:ext uri="{FF2B5EF4-FFF2-40B4-BE49-F238E27FC236}">
                <a16:creationId xmlns:a16="http://schemas.microsoft.com/office/drawing/2014/main" id="{CA157CE6-55C9-4EC8-A6DC-AD0F6CBDE9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2CB6FDE-400A-4B18-9B1C-8CD7B09E95A8}" type="slidenum">
              <a:rPr lang="en-US" altLang="en-US" sz="1200" smtClean="0">
                <a:solidFill>
                  <a:srgbClr val="898989"/>
                </a:solidFill>
              </a:rPr>
              <a:pPr>
                <a:spcBef>
                  <a:spcPct val="0"/>
                </a:spcBef>
                <a:buFontTx/>
                <a:buNone/>
              </a:pPr>
              <a:t>20</a:t>
            </a:fld>
            <a:endParaRPr lang="en-US" altLang="en-US" sz="1200">
              <a:solidFill>
                <a:srgbClr val="898989"/>
              </a:solidFill>
            </a:endParaRPr>
          </a:p>
        </p:txBody>
      </p:sp>
    </p:spTree>
    <p:extLst>
      <p:ext uri="{BB962C8B-B14F-4D97-AF65-F5344CB8AC3E}">
        <p14:creationId xmlns:p14="http://schemas.microsoft.com/office/powerpoint/2010/main" val="1838632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A208-52A9-4A21-9D7C-C1D0EF031817}"/>
              </a:ext>
            </a:extLst>
          </p:cNvPr>
          <p:cNvSpPr>
            <a:spLocks noGrp="1"/>
          </p:cNvSpPr>
          <p:nvPr>
            <p:ph type="title"/>
          </p:nvPr>
        </p:nvSpPr>
        <p:spPr>
          <a:xfrm>
            <a:off x="465138" y="701336"/>
            <a:ext cx="8229600" cy="914400"/>
          </a:xfrm>
        </p:spPr>
        <p:txBody>
          <a:bodyPr/>
          <a:lstStyle/>
          <a:p>
            <a:pPr eaLnBrk="1" fontAlgn="auto" hangingPunct="1">
              <a:spcAft>
                <a:spcPts val="0"/>
              </a:spcAft>
              <a:defRPr/>
            </a:pPr>
            <a:r>
              <a:rPr lang="en-US" sz="3200" b="1" dirty="0">
                <a:ea typeface="ＭＳ Ｐゴシック" pitchFamily="34" charset="-128"/>
              </a:rPr>
              <a:t>The challenges of Cyber security and criminality</a:t>
            </a:r>
            <a:endParaRPr lang="en-US" sz="3000" b="1" dirty="0">
              <a:solidFill>
                <a:schemeClr val="tx2">
                  <a:satMod val="200000"/>
                </a:schemeClr>
              </a:solidFill>
              <a:ea typeface="ＭＳ Ｐゴシック" pitchFamily="34" charset="-128"/>
            </a:endParaRPr>
          </a:p>
        </p:txBody>
      </p:sp>
      <p:sp>
        <p:nvSpPr>
          <p:cNvPr id="18440" name="Content Placeholder 11">
            <a:extLst>
              <a:ext uri="{FF2B5EF4-FFF2-40B4-BE49-F238E27FC236}">
                <a16:creationId xmlns:a16="http://schemas.microsoft.com/office/drawing/2014/main" id="{4EDF56D0-EF11-43FE-B317-A62740D7CDF1}"/>
              </a:ext>
            </a:extLst>
          </p:cNvPr>
          <p:cNvSpPr>
            <a:spLocks noGrp="1"/>
          </p:cNvSpPr>
          <p:nvPr>
            <p:ph sz="half" idx="1"/>
          </p:nvPr>
        </p:nvSpPr>
        <p:spPr>
          <a:xfrm>
            <a:off x="465138" y="1615736"/>
            <a:ext cx="8221662" cy="4302464"/>
          </a:xfrm>
        </p:spPr>
        <p:txBody>
          <a:bodyPr/>
          <a:lstStyle/>
          <a:p>
            <a:r>
              <a:rPr lang="en-US" altLang="en-US" sz="2000" dirty="0"/>
              <a:t>Stuxnet, </a:t>
            </a:r>
            <a:r>
              <a:rPr lang="en-GB" altLang="en-US" sz="2000" b="1" dirty="0"/>
              <a:t>the World's First Digital Weapon, was designed to disrupt Iran’s uranium enrichment program </a:t>
            </a:r>
            <a:endParaRPr lang="en-US" altLang="en-US" sz="2000" dirty="0"/>
          </a:p>
        </p:txBody>
      </p:sp>
      <p:sp>
        <p:nvSpPr>
          <p:cNvPr id="36868" name="Čuvar mesta za broj slajda 2">
            <a:extLst>
              <a:ext uri="{FF2B5EF4-FFF2-40B4-BE49-F238E27FC236}">
                <a16:creationId xmlns:a16="http://schemas.microsoft.com/office/drawing/2014/main" id="{BD3675A6-D445-444F-B4E8-DD430A508E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007566EF-F783-48CD-841A-4592282B0EFF}" type="slidenum">
              <a:rPr lang="en-US" altLang="en-US" sz="1200" smtClean="0">
                <a:solidFill>
                  <a:srgbClr val="898989"/>
                </a:solidFill>
              </a:rPr>
              <a:pPr>
                <a:spcBef>
                  <a:spcPct val="0"/>
                </a:spcBef>
                <a:buFontTx/>
                <a:buNone/>
              </a:pPr>
              <a:t>21</a:t>
            </a:fld>
            <a:endParaRPr lang="en-US" altLang="en-US" sz="1200">
              <a:solidFill>
                <a:srgbClr val="898989"/>
              </a:solidFill>
            </a:endParaRPr>
          </a:p>
        </p:txBody>
      </p:sp>
      <p:pic>
        <p:nvPicPr>
          <p:cNvPr id="36869" name="Picture 8" descr="Image result for stuxnet">
            <a:hlinkClick r:id="rId3"/>
            <a:extLst>
              <a:ext uri="{FF2B5EF4-FFF2-40B4-BE49-F238E27FC236}">
                <a16:creationId xmlns:a16="http://schemas.microsoft.com/office/drawing/2014/main" id="{1B788AFE-2C17-4BF9-A316-4A730568A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953" y="2420491"/>
            <a:ext cx="6586785" cy="423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085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dissolve">
                                      <p:cBhvr>
                                        <p:cTn id="7"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descr="Question Mark Clip Art">
            <a:hlinkClick r:id="rId3"/>
            <a:extLst>
              <a:ext uri="{FF2B5EF4-FFF2-40B4-BE49-F238E27FC236}">
                <a16:creationId xmlns:a16="http://schemas.microsoft.com/office/drawing/2014/main" id="{370A1A4A-4A1D-4025-8A86-233F7F470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801196"/>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3">
            <a:extLst>
              <a:ext uri="{FF2B5EF4-FFF2-40B4-BE49-F238E27FC236}">
                <a16:creationId xmlns:a16="http://schemas.microsoft.com/office/drawing/2014/main" id="{DC7FC948-A0D4-4237-A754-9ED8848C044B}"/>
              </a:ext>
            </a:extLst>
          </p:cNvPr>
          <p:cNvSpPr txBox="1">
            <a:spLocks noChangeArrowheads="1"/>
          </p:cNvSpPr>
          <p:nvPr/>
        </p:nvSpPr>
        <p:spPr bwMode="auto">
          <a:xfrm>
            <a:off x="3143250" y="4820159"/>
            <a:ext cx="3081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sr-Latn-RS" sz="5400" b="1" dirty="0">
                <a:cs typeface="Arial" panose="020B0604020202020204" pitchFamily="34" charset="0"/>
              </a:rPr>
              <a:t>Questions</a:t>
            </a:r>
          </a:p>
        </p:txBody>
      </p:sp>
      <p:sp>
        <p:nvSpPr>
          <p:cNvPr id="38916" name="Čuvar mesta za broj slajda 1">
            <a:extLst>
              <a:ext uri="{FF2B5EF4-FFF2-40B4-BE49-F238E27FC236}">
                <a16:creationId xmlns:a16="http://schemas.microsoft.com/office/drawing/2014/main" id="{764A8263-F566-4A77-9DF2-404223AB5A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D96B6A92-D1EC-4CE5-A8E6-386AAC460ECD}"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spTree>
    <p:extLst>
      <p:ext uri="{BB962C8B-B14F-4D97-AF65-F5344CB8AC3E}">
        <p14:creationId xmlns:p14="http://schemas.microsoft.com/office/powerpoint/2010/main" val="2267683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9F57C16-F508-41E6-811C-80E63D166D5A}"/>
              </a:ext>
            </a:extLst>
          </p:cNvPr>
          <p:cNvSpPr>
            <a:spLocks noGrp="1"/>
          </p:cNvSpPr>
          <p:nvPr>
            <p:ph type="title"/>
          </p:nvPr>
        </p:nvSpPr>
        <p:spPr>
          <a:xfrm>
            <a:off x="457200" y="2762250"/>
            <a:ext cx="8229600" cy="1143000"/>
          </a:xfrm>
        </p:spPr>
        <p:txBody>
          <a:bodyPr/>
          <a:lstStyle/>
          <a:p>
            <a:r>
              <a:rPr lang="en-GB" altLang="sr-Latn-RS" sz="4000" b="1" dirty="0"/>
              <a:t>What is cybercrime?</a:t>
            </a:r>
            <a:endParaRPr lang="en-GB" altLang="sr-Latn-RS" sz="4000" dirty="0"/>
          </a:p>
        </p:txBody>
      </p:sp>
      <p:pic>
        <p:nvPicPr>
          <p:cNvPr id="40963" name="Picture 3">
            <a:extLst>
              <a:ext uri="{FF2B5EF4-FFF2-40B4-BE49-F238E27FC236}">
                <a16:creationId xmlns:a16="http://schemas.microsoft.com/office/drawing/2014/main" id="{8BFC61E5-D0EC-4EB6-BF8D-AF84DE122813}"/>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40964" name="Čuvar mesta za broj slajda 1">
            <a:extLst>
              <a:ext uri="{FF2B5EF4-FFF2-40B4-BE49-F238E27FC236}">
                <a16:creationId xmlns:a16="http://schemas.microsoft.com/office/drawing/2014/main" id="{0DE12507-4B4A-40B0-9ED1-85DEEFC293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15C400DB-A5BF-4760-B9F1-FBF244262F73}"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spTree>
    <p:extLst>
      <p:ext uri="{BB962C8B-B14F-4D97-AF65-F5344CB8AC3E}">
        <p14:creationId xmlns:p14="http://schemas.microsoft.com/office/powerpoint/2010/main" val="1100153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a:extLst>
              <a:ext uri="{FF2B5EF4-FFF2-40B4-BE49-F238E27FC236}">
                <a16:creationId xmlns:a16="http://schemas.microsoft.com/office/drawing/2014/main" id="{1A6D1706-C359-4388-A56E-088D1182CBE9}"/>
              </a:ext>
            </a:extLst>
          </p:cNvPr>
          <p:cNvSpPr>
            <a:spLocks noGrp="1"/>
          </p:cNvSpPr>
          <p:nvPr>
            <p:ph type="body" idx="1"/>
          </p:nvPr>
        </p:nvSpPr>
        <p:spPr>
          <a:xfrm>
            <a:off x="457200" y="1671221"/>
            <a:ext cx="8229600" cy="4525963"/>
          </a:xfrm>
        </p:spPr>
        <p:txBody>
          <a:bodyPr>
            <a:normAutofit lnSpcReduction="10000"/>
          </a:bodyPr>
          <a:lstStyle/>
          <a:p>
            <a:pPr algn="just"/>
            <a:r>
              <a:rPr lang="en-GB" altLang="sr-Latn-RS" sz="2800" b="1" dirty="0"/>
              <a:t>Moral/political reasons</a:t>
            </a:r>
          </a:p>
          <a:p>
            <a:pPr lvl="1" algn="just"/>
            <a:r>
              <a:rPr lang="en-GB" altLang="sr-Latn-RS" sz="2400" b="1" dirty="0"/>
              <a:t>Political: spreading a message</a:t>
            </a:r>
          </a:p>
          <a:p>
            <a:pPr lvl="1" algn="just"/>
            <a:r>
              <a:rPr lang="en-GB" altLang="sr-Latn-RS" sz="2400" b="1" dirty="0"/>
              <a:t>Terrorism: recruitment, messaging</a:t>
            </a:r>
          </a:p>
          <a:p>
            <a:pPr algn="just"/>
            <a:r>
              <a:rPr lang="en-GB" altLang="sr-Latn-RS" sz="2800" b="1" dirty="0"/>
              <a:t>For wealth/income</a:t>
            </a:r>
          </a:p>
          <a:p>
            <a:pPr lvl="1" algn="just"/>
            <a:r>
              <a:rPr lang="en-GB" altLang="sr-Latn-RS" sz="2400" b="1" dirty="0"/>
              <a:t>Phishing</a:t>
            </a:r>
          </a:p>
          <a:p>
            <a:pPr lvl="1" algn="just"/>
            <a:r>
              <a:rPr lang="en-GB" altLang="sr-Latn-RS" sz="2400" b="1" dirty="0"/>
              <a:t>Ransomware</a:t>
            </a:r>
          </a:p>
          <a:p>
            <a:pPr lvl="1" algn="just"/>
            <a:r>
              <a:rPr lang="en-GB" altLang="sr-Latn-RS" sz="2400" b="1" dirty="0"/>
              <a:t>Banking trojans</a:t>
            </a:r>
            <a:endParaRPr lang="en-GB" altLang="sr-Latn-RS" sz="2800" b="1" dirty="0"/>
          </a:p>
          <a:p>
            <a:pPr algn="just"/>
            <a:r>
              <a:rPr lang="en-GB" altLang="sr-Latn-RS" sz="2800" b="1" dirty="0"/>
              <a:t>State interest and geopolitical conflict</a:t>
            </a:r>
          </a:p>
          <a:p>
            <a:pPr lvl="1" algn="just"/>
            <a:r>
              <a:rPr lang="en-GB" altLang="sr-Latn-RS" sz="2400" b="1" dirty="0"/>
              <a:t>State actors</a:t>
            </a:r>
          </a:p>
          <a:p>
            <a:pPr lvl="1" algn="just"/>
            <a:r>
              <a:rPr lang="en-GB" altLang="sr-Latn-RS" sz="2400" b="1" dirty="0"/>
              <a:t>Part of Hybrid warfare</a:t>
            </a:r>
          </a:p>
          <a:p>
            <a:pPr lvl="1" algn="just"/>
            <a:r>
              <a:rPr lang="en-GB" altLang="sr-Latn-RS" sz="2400" b="1" dirty="0"/>
              <a:t>Elections, </a:t>
            </a:r>
          </a:p>
        </p:txBody>
      </p:sp>
      <p:sp>
        <p:nvSpPr>
          <p:cNvPr id="121859" name="Rectangle 2">
            <a:extLst>
              <a:ext uri="{FF2B5EF4-FFF2-40B4-BE49-F238E27FC236}">
                <a16:creationId xmlns:a16="http://schemas.microsoft.com/office/drawing/2014/main" id="{E6CAA684-FD7B-4609-9AAF-0D8329AEEC8E}"/>
              </a:ext>
            </a:extLst>
          </p:cNvPr>
          <p:cNvSpPr>
            <a:spLocks noGrp="1"/>
          </p:cNvSpPr>
          <p:nvPr>
            <p:ph type="title"/>
          </p:nvPr>
        </p:nvSpPr>
        <p:spPr>
          <a:xfrm>
            <a:off x="457200" y="731837"/>
            <a:ext cx="8229600" cy="1143000"/>
          </a:xfrm>
        </p:spPr>
        <p:txBody>
          <a:bodyPr/>
          <a:lstStyle/>
          <a:p>
            <a:pPr eaLnBrk="1" hangingPunct="1"/>
            <a:r>
              <a:rPr lang="en-GB" altLang="sr-Latn-RS" b="1" i="1" dirty="0"/>
              <a:t>Why “cybercrime”?</a:t>
            </a:r>
          </a:p>
        </p:txBody>
      </p:sp>
      <p:sp>
        <p:nvSpPr>
          <p:cNvPr id="121860" name="Čuvar mesta za broj slajda 2">
            <a:extLst>
              <a:ext uri="{FF2B5EF4-FFF2-40B4-BE49-F238E27FC236}">
                <a16:creationId xmlns:a16="http://schemas.microsoft.com/office/drawing/2014/main" id="{650A0F3C-DA71-46BC-AFDE-E0B24158C5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678D41E5-95E0-4723-8E39-7F9BD6190FE7}"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spTree>
    <p:extLst>
      <p:ext uri="{BB962C8B-B14F-4D97-AF65-F5344CB8AC3E}">
        <p14:creationId xmlns:p14="http://schemas.microsoft.com/office/powerpoint/2010/main" val="596722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38B53A4-5B27-4807-A3D3-70A9C48FB4F5}"/>
              </a:ext>
            </a:extLst>
          </p:cNvPr>
          <p:cNvSpPr>
            <a:spLocks noGrp="1"/>
          </p:cNvSpPr>
          <p:nvPr>
            <p:ph type="title"/>
          </p:nvPr>
        </p:nvSpPr>
        <p:spPr>
          <a:xfrm>
            <a:off x="457200" y="904952"/>
            <a:ext cx="8229600" cy="869950"/>
          </a:xfrm>
        </p:spPr>
        <p:txBody>
          <a:bodyPr/>
          <a:lstStyle/>
          <a:p>
            <a:r>
              <a:rPr lang="en-GB" altLang="sr-Latn-RS" b="1" dirty="0"/>
              <a:t>How Criminals use Technology</a:t>
            </a:r>
          </a:p>
        </p:txBody>
      </p:sp>
      <p:sp>
        <p:nvSpPr>
          <p:cNvPr id="41987" name="Content Placeholder 2">
            <a:extLst>
              <a:ext uri="{FF2B5EF4-FFF2-40B4-BE49-F238E27FC236}">
                <a16:creationId xmlns:a16="http://schemas.microsoft.com/office/drawing/2014/main" id="{2EFD6E6F-874F-4172-A1E9-E7BE83F118DD}"/>
              </a:ext>
            </a:extLst>
          </p:cNvPr>
          <p:cNvSpPr>
            <a:spLocks noGrp="1"/>
          </p:cNvSpPr>
          <p:nvPr>
            <p:ph sz="quarter" idx="1"/>
          </p:nvPr>
        </p:nvSpPr>
        <p:spPr>
          <a:xfrm>
            <a:off x="457200" y="2195512"/>
            <a:ext cx="8229600" cy="4525963"/>
          </a:xfrm>
        </p:spPr>
        <p:txBody>
          <a:bodyPr/>
          <a:lstStyle/>
          <a:p>
            <a:pPr marL="0" indent="0" algn="just">
              <a:lnSpc>
                <a:spcPct val="90000"/>
              </a:lnSpc>
              <a:buFont typeface="Arial" panose="020B0604020202020204" pitchFamily="34" charset="0"/>
              <a:buNone/>
            </a:pPr>
            <a:r>
              <a:rPr lang="en-GB" altLang="sr-Latn-RS" sz="2800" b="1" dirty="0"/>
              <a:t>It is important to explain at the outset that there are many terms used to describe the criminal use of technology </a:t>
            </a:r>
            <a:r>
              <a:rPr lang="en-GB" altLang="sr-Latn-RS" sz="2800" dirty="0"/>
              <a:t>and it may assist the reader if a brief explanation is provided.  </a:t>
            </a:r>
          </a:p>
          <a:p>
            <a:pPr marL="0" indent="0" algn="just">
              <a:lnSpc>
                <a:spcPct val="90000"/>
              </a:lnSpc>
              <a:buFont typeface="Arial" panose="020B0604020202020204" pitchFamily="34" charset="0"/>
              <a:buNone/>
            </a:pPr>
            <a:r>
              <a:rPr lang="en-GB" altLang="sr-Latn-RS" sz="2800" b="1" dirty="0"/>
              <a:t>The terms </a:t>
            </a:r>
            <a:r>
              <a:rPr lang="en-GB" altLang="en-US" sz="2800" b="1" dirty="0"/>
              <a:t>“</a:t>
            </a:r>
            <a:r>
              <a:rPr lang="en-GB" altLang="sr-Latn-RS" sz="2800" b="1" dirty="0"/>
              <a:t>computer crime</a:t>
            </a:r>
            <a:r>
              <a:rPr lang="en-GB" altLang="en-US" sz="2800" b="1" dirty="0"/>
              <a:t>”</a:t>
            </a:r>
            <a:r>
              <a:rPr lang="en-GB" altLang="sr-Latn-RS" sz="2800" b="1" dirty="0"/>
              <a:t>, </a:t>
            </a:r>
            <a:r>
              <a:rPr lang="en-GB" altLang="en-US" sz="2800" b="1" dirty="0"/>
              <a:t>“</a:t>
            </a:r>
            <a:r>
              <a:rPr lang="en-GB" altLang="sr-Latn-RS" sz="2800" b="1" dirty="0"/>
              <a:t>high-tech crime</a:t>
            </a:r>
            <a:r>
              <a:rPr lang="en-GB" altLang="en-US" sz="2800" b="1" dirty="0"/>
              <a:t>”</a:t>
            </a:r>
            <a:r>
              <a:rPr lang="en-GB" altLang="sr-Latn-RS" sz="2800" b="1" dirty="0"/>
              <a:t>, </a:t>
            </a:r>
            <a:r>
              <a:rPr lang="en-GB" altLang="en-US" sz="2800" b="1" dirty="0"/>
              <a:t>“</a:t>
            </a:r>
            <a:r>
              <a:rPr lang="en-GB" altLang="sr-Latn-RS" sz="2800" b="1" dirty="0"/>
              <a:t>IT crime</a:t>
            </a:r>
            <a:r>
              <a:rPr lang="en-GB" altLang="en-US" sz="2800" b="1" dirty="0"/>
              <a:t>”</a:t>
            </a:r>
            <a:r>
              <a:rPr lang="en-GB" altLang="sr-Latn-RS" sz="2800" b="1" dirty="0"/>
              <a:t> and </a:t>
            </a:r>
            <a:r>
              <a:rPr lang="en-GB" altLang="en-US" sz="2800" b="1" dirty="0"/>
              <a:t>“</a:t>
            </a:r>
            <a:r>
              <a:rPr lang="en-GB" altLang="sr-Latn-RS" sz="2800" b="1" dirty="0"/>
              <a:t>cybercrime</a:t>
            </a:r>
            <a:r>
              <a:rPr lang="en-GB" altLang="en-US" sz="2800" b="1" dirty="0"/>
              <a:t>”</a:t>
            </a:r>
            <a:r>
              <a:rPr lang="en-GB" altLang="sr-Latn-RS" sz="2800" b="1" dirty="0"/>
              <a:t> </a:t>
            </a:r>
            <a:r>
              <a:rPr lang="en-GB" altLang="sr-Latn-RS" sz="2800" dirty="0"/>
              <a:t>are often intermingled and create confusion and misunderstanding. </a:t>
            </a:r>
          </a:p>
          <a:p>
            <a:pPr marL="0" indent="0" algn="just">
              <a:lnSpc>
                <a:spcPct val="90000"/>
              </a:lnSpc>
              <a:buFont typeface="Arial" panose="020B0604020202020204" pitchFamily="34" charset="0"/>
              <a:buNone/>
            </a:pPr>
            <a:r>
              <a:rPr lang="en-GB" altLang="sr-Latn-RS" sz="2800" b="1" dirty="0"/>
              <a:t>The use of computers and other devices by criminals </a:t>
            </a:r>
            <a:r>
              <a:rPr lang="en-GB" altLang="sr-Latn-RS" sz="2800" dirty="0"/>
              <a:t>and the value of recoverable data to the police investigator can be broken down as follows: </a:t>
            </a:r>
          </a:p>
          <a:p>
            <a:pPr marL="0" indent="0">
              <a:lnSpc>
                <a:spcPct val="90000"/>
              </a:lnSpc>
            </a:pPr>
            <a:endParaRPr lang="en-GB" altLang="sr-Latn-RS" dirty="0"/>
          </a:p>
        </p:txBody>
      </p:sp>
      <p:sp>
        <p:nvSpPr>
          <p:cNvPr id="41988" name="Slide Number Placeholder 3">
            <a:extLst>
              <a:ext uri="{FF2B5EF4-FFF2-40B4-BE49-F238E27FC236}">
                <a16:creationId xmlns:a16="http://schemas.microsoft.com/office/drawing/2014/main" id="{0A57581C-2D68-4B2C-83DC-9734CA1342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sr-Latn-RS" sz="1200">
                <a:solidFill>
                  <a:srgbClr val="898989"/>
                </a:solidFill>
              </a:rPr>
              <a:t>!</a:t>
            </a:r>
            <a:fld id="{78ABD530-505C-456A-9F4B-252D22F69D0D}" type="slidenum">
              <a:rPr lang="en-US" altLang="sr-Latn-RS" sz="1200" smtClean="0">
                <a:solidFill>
                  <a:srgbClr val="898989"/>
                </a:solidFill>
              </a:rPr>
              <a:pPr>
                <a:spcBef>
                  <a:spcPct val="0"/>
                </a:spcBef>
                <a:buFontTx/>
                <a:buNone/>
              </a:pPr>
              <a:t>25</a:t>
            </a:fld>
            <a:endParaRPr lang="en-US" altLang="sr-Latn-RS" sz="1200">
              <a:solidFill>
                <a:srgbClr val="898989"/>
              </a:solidFill>
            </a:endParaRPr>
          </a:p>
        </p:txBody>
      </p:sp>
    </p:spTree>
    <p:extLst>
      <p:ext uri="{BB962C8B-B14F-4D97-AF65-F5344CB8AC3E}">
        <p14:creationId xmlns:p14="http://schemas.microsoft.com/office/powerpoint/2010/main" val="3335887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a:extLst>
              <a:ext uri="{FF2B5EF4-FFF2-40B4-BE49-F238E27FC236}">
                <a16:creationId xmlns:a16="http://schemas.microsoft.com/office/drawing/2014/main" id="{7E0B65F7-CF7E-47F7-B0D3-BBD004C6A122}"/>
              </a:ext>
            </a:extLst>
          </p:cNvPr>
          <p:cNvSpPr>
            <a:spLocks noGrp="1"/>
          </p:cNvSpPr>
          <p:nvPr>
            <p:ph sz="quarter" idx="1"/>
          </p:nvPr>
        </p:nvSpPr>
        <p:spPr>
          <a:xfrm>
            <a:off x="857250" y="2717307"/>
            <a:ext cx="7829550" cy="5267325"/>
          </a:xfrm>
        </p:spPr>
        <p:txBody>
          <a:bodyPr/>
          <a:lstStyle/>
          <a:p>
            <a:pPr algn="just">
              <a:buFont typeface="Arial" panose="020B0604020202020204" pitchFamily="34" charset="0"/>
              <a:buNone/>
            </a:pPr>
            <a:r>
              <a:rPr lang="en-GB" altLang="sr-Latn-RS" b="1" dirty="0"/>
              <a:t>Technology as a Victim</a:t>
            </a:r>
            <a:r>
              <a:rPr lang="en-GB" altLang="sr-Latn-RS" dirty="0"/>
              <a:t> </a:t>
            </a:r>
          </a:p>
          <a:p>
            <a:pPr algn="just">
              <a:buFont typeface="Arial" panose="020B0604020202020204" pitchFamily="34" charset="0"/>
              <a:buNone/>
            </a:pPr>
            <a:r>
              <a:rPr lang="en-GB" altLang="sr-Latn-RS" dirty="0"/>
              <a:t>Technology as a target of crime:</a:t>
            </a:r>
          </a:p>
          <a:p>
            <a:pPr algn="just">
              <a:buFont typeface="Arial" panose="020B0604020202020204" pitchFamily="34" charset="0"/>
              <a:buNone/>
            </a:pPr>
            <a:r>
              <a:rPr lang="en-GB" altLang="sr-Latn-RS" dirty="0"/>
              <a:t> – </a:t>
            </a:r>
            <a:r>
              <a:rPr lang="en-GB" altLang="sr-Latn-RS" b="1" dirty="0"/>
              <a:t>is traditionally considered to be true </a:t>
            </a:r>
            <a:r>
              <a:rPr lang="en-GB" altLang="en-US" b="1" dirty="0"/>
              <a:t>“</a:t>
            </a:r>
            <a:r>
              <a:rPr lang="en-GB" altLang="sr-Latn-RS" b="1" dirty="0"/>
              <a:t>computer crime</a:t>
            </a:r>
            <a:r>
              <a:rPr lang="en-GB" altLang="en-US" b="1" dirty="0"/>
              <a:t>”</a:t>
            </a:r>
            <a:r>
              <a:rPr lang="en-GB" altLang="sr-Latn-RS" b="1" dirty="0"/>
              <a:t> </a:t>
            </a:r>
            <a:r>
              <a:rPr lang="en-GB" altLang="sr-Latn-RS" dirty="0"/>
              <a:t>and involves such offences as hacking, denial of service attacks and the distribution of viruses.</a:t>
            </a:r>
          </a:p>
        </p:txBody>
      </p:sp>
      <p:sp>
        <p:nvSpPr>
          <p:cNvPr id="5" name="Title 1">
            <a:extLst>
              <a:ext uri="{FF2B5EF4-FFF2-40B4-BE49-F238E27FC236}">
                <a16:creationId xmlns:a16="http://schemas.microsoft.com/office/drawing/2014/main" id="{9F1ED262-1AB4-43C2-8B61-F014EBAF5AE3}"/>
              </a:ext>
            </a:extLst>
          </p:cNvPr>
          <p:cNvSpPr txBox="1">
            <a:spLocks/>
          </p:cNvSpPr>
          <p:nvPr/>
        </p:nvSpPr>
        <p:spPr>
          <a:xfrm>
            <a:off x="457200" y="1144649"/>
            <a:ext cx="8229600" cy="869950"/>
          </a:xfrm>
          <a:prstGeom prst="rect">
            <a:avLst/>
          </a:prstGeom>
        </p:spPr>
        <p:txBody>
          <a:bodyPr/>
          <a:lstStyle/>
          <a:p>
            <a:pPr algn="ctr" eaLnBrk="1" fontAlgn="auto" hangingPunct="1">
              <a:spcAft>
                <a:spcPts val="0"/>
              </a:spcAft>
              <a:defRPr/>
            </a:pPr>
            <a:r>
              <a:rPr lang="en-GB" sz="4400" b="1" dirty="0">
                <a:latin typeface="+mj-lt"/>
                <a:ea typeface="+mj-ea"/>
                <a:cs typeface="+mj-cs"/>
              </a:rPr>
              <a:t>How Criminals use Technology</a:t>
            </a:r>
          </a:p>
        </p:txBody>
      </p:sp>
      <p:sp>
        <p:nvSpPr>
          <p:cNvPr id="44036" name="Slide Number Placeholder 3">
            <a:extLst>
              <a:ext uri="{FF2B5EF4-FFF2-40B4-BE49-F238E27FC236}">
                <a16:creationId xmlns:a16="http://schemas.microsoft.com/office/drawing/2014/main" id="{CC653EC4-B37A-4CD1-968A-A5AD23B3E6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sr-Latn-RS" sz="1200">
                <a:solidFill>
                  <a:srgbClr val="898989"/>
                </a:solidFill>
              </a:rPr>
              <a:t>!</a:t>
            </a:r>
            <a:fld id="{A5867942-34BF-42C1-964F-D00842FA1AEC}" type="slidenum">
              <a:rPr lang="en-US" altLang="sr-Latn-RS" sz="1200" smtClean="0">
                <a:solidFill>
                  <a:srgbClr val="898989"/>
                </a:solidFill>
              </a:rPr>
              <a:pPr>
                <a:spcBef>
                  <a:spcPct val="0"/>
                </a:spcBef>
                <a:buFontTx/>
                <a:buNone/>
              </a:pPr>
              <a:t>26</a:t>
            </a:fld>
            <a:endParaRPr lang="en-US" altLang="sr-Latn-RS" sz="1200">
              <a:solidFill>
                <a:srgbClr val="898989"/>
              </a:solidFill>
            </a:endParaRPr>
          </a:p>
        </p:txBody>
      </p:sp>
    </p:spTree>
    <p:extLst>
      <p:ext uri="{BB962C8B-B14F-4D97-AF65-F5344CB8AC3E}">
        <p14:creationId xmlns:p14="http://schemas.microsoft.com/office/powerpoint/2010/main" val="577973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F9D29E56-350E-4D90-9133-F5099B694C6E}"/>
              </a:ext>
            </a:extLst>
          </p:cNvPr>
          <p:cNvSpPr>
            <a:spLocks noGrp="1"/>
          </p:cNvSpPr>
          <p:nvPr>
            <p:ph sz="quarter" idx="1"/>
          </p:nvPr>
        </p:nvSpPr>
        <p:spPr>
          <a:xfrm>
            <a:off x="457200" y="2195512"/>
            <a:ext cx="8229600" cy="4525963"/>
          </a:xfrm>
        </p:spPr>
        <p:txBody>
          <a:bodyPr/>
          <a:lstStyle/>
          <a:p>
            <a:pPr algn="just">
              <a:buFont typeface="Arial" panose="020B0604020202020204" pitchFamily="34" charset="0"/>
              <a:buNone/>
            </a:pPr>
            <a:r>
              <a:rPr lang="en-GB" altLang="sr-Latn-RS" b="1" dirty="0"/>
              <a:t>Technology as an aid to crime</a:t>
            </a:r>
            <a:r>
              <a:rPr lang="en-GB" altLang="sr-Latn-RS" dirty="0"/>
              <a:t> </a:t>
            </a:r>
          </a:p>
          <a:p>
            <a:pPr algn="just">
              <a:buFont typeface="Arial" panose="020B0604020202020204" pitchFamily="34" charset="0"/>
              <a:buNone/>
            </a:pPr>
            <a:r>
              <a:rPr lang="en-GB" altLang="sr-Latn-RS" dirty="0"/>
              <a:t>Technology as an aid to crime:</a:t>
            </a:r>
          </a:p>
          <a:p>
            <a:pPr algn="just">
              <a:buFont typeface="Arial" panose="020B0604020202020204" pitchFamily="34" charset="0"/>
              <a:buNone/>
            </a:pPr>
            <a:r>
              <a:rPr lang="en-GB" altLang="sr-Latn-RS" dirty="0"/>
              <a:t> – </a:t>
            </a:r>
            <a:r>
              <a:rPr lang="en-GB" altLang="sr-Latn-RS" b="1" dirty="0"/>
              <a:t>is where computers and other devices are used to assist in the commission of traditional crimes</a:t>
            </a:r>
            <a:r>
              <a:rPr lang="en-GB" altLang="sr-Latn-RS" dirty="0"/>
              <a:t>, for example, to produce forged documents, to send death threats or blackmail demands or to create and distribute illegal material such as images of child abuse. </a:t>
            </a:r>
          </a:p>
          <a:p>
            <a:pPr algn="just"/>
            <a:endParaRPr lang="en-GB" altLang="sr-Latn-RS" dirty="0"/>
          </a:p>
        </p:txBody>
      </p:sp>
      <p:sp>
        <p:nvSpPr>
          <p:cNvPr id="46083" name="Title 1">
            <a:extLst>
              <a:ext uri="{FF2B5EF4-FFF2-40B4-BE49-F238E27FC236}">
                <a16:creationId xmlns:a16="http://schemas.microsoft.com/office/drawing/2014/main" id="{FAE4C3FC-B7B3-4747-8686-A161F66CAF22}"/>
              </a:ext>
            </a:extLst>
          </p:cNvPr>
          <p:cNvSpPr>
            <a:spLocks noGrp="1"/>
          </p:cNvSpPr>
          <p:nvPr>
            <p:ph type="title"/>
          </p:nvPr>
        </p:nvSpPr>
        <p:spPr>
          <a:xfrm>
            <a:off x="457200" y="825054"/>
            <a:ext cx="8229600" cy="869950"/>
          </a:xfrm>
        </p:spPr>
        <p:txBody>
          <a:bodyPr/>
          <a:lstStyle/>
          <a:p>
            <a:r>
              <a:rPr lang="en-GB" altLang="sr-Latn-RS" b="1" dirty="0"/>
              <a:t>How Criminals use Technology</a:t>
            </a:r>
          </a:p>
        </p:txBody>
      </p:sp>
      <p:sp>
        <p:nvSpPr>
          <p:cNvPr id="46084" name="Slide Number Placeholder 3">
            <a:extLst>
              <a:ext uri="{FF2B5EF4-FFF2-40B4-BE49-F238E27FC236}">
                <a16:creationId xmlns:a16="http://schemas.microsoft.com/office/drawing/2014/main" id="{D75EBDA0-F381-4A60-B0F1-D343796D57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sr-Latn-RS" sz="1200">
                <a:solidFill>
                  <a:srgbClr val="898989"/>
                </a:solidFill>
              </a:rPr>
              <a:t>!</a:t>
            </a:r>
            <a:fld id="{F503DD20-B592-46C9-8F47-466ED320A2F8}" type="slidenum">
              <a:rPr lang="en-US" altLang="sr-Latn-RS" sz="1200" smtClean="0">
                <a:solidFill>
                  <a:srgbClr val="898989"/>
                </a:solidFill>
              </a:rPr>
              <a:pPr>
                <a:spcBef>
                  <a:spcPct val="0"/>
                </a:spcBef>
                <a:buFontTx/>
                <a:buNone/>
              </a:pPr>
              <a:t>27</a:t>
            </a:fld>
            <a:endParaRPr lang="en-US" altLang="sr-Latn-RS" sz="1200">
              <a:solidFill>
                <a:srgbClr val="898989"/>
              </a:solidFill>
            </a:endParaRPr>
          </a:p>
        </p:txBody>
      </p:sp>
    </p:spTree>
    <p:extLst>
      <p:ext uri="{BB962C8B-B14F-4D97-AF65-F5344CB8AC3E}">
        <p14:creationId xmlns:p14="http://schemas.microsoft.com/office/powerpoint/2010/main" val="1169303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F1ED262-1AB4-43C2-8B61-F014EBAF5AE3}"/>
              </a:ext>
            </a:extLst>
          </p:cNvPr>
          <p:cNvSpPr txBox="1">
            <a:spLocks/>
          </p:cNvSpPr>
          <p:nvPr/>
        </p:nvSpPr>
        <p:spPr>
          <a:xfrm>
            <a:off x="457200" y="1144649"/>
            <a:ext cx="8229600" cy="869950"/>
          </a:xfrm>
          <a:prstGeom prst="rect">
            <a:avLst/>
          </a:prstGeom>
        </p:spPr>
        <p:txBody>
          <a:bodyPr/>
          <a:lstStyle/>
          <a:p>
            <a:pPr algn="ctr" eaLnBrk="1" fontAlgn="auto" hangingPunct="1">
              <a:spcAft>
                <a:spcPts val="0"/>
              </a:spcAft>
              <a:defRPr/>
            </a:pPr>
            <a:r>
              <a:rPr lang="en-GB" sz="4400" b="1" dirty="0">
                <a:latin typeface="+mj-lt"/>
                <a:ea typeface="+mj-ea"/>
                <a:cs typeface="+mj-cs"/>
              </a:rPr>
              <a:t>A Hacked PC .. </a:t>
            </a:r>
          </a:p>
        </p:txBody>
      </p:sp>
      <p:sp>
        <p:nvSpPr>
          <p:cNvPr id="44036" name="Slide Number Placeholder 3">
            <a:extLst>
              <a:ext uri="{FF2B5EF4-FFF2-40B4-BE49-F238E27FC236}">
                <a16:creationId xmlns:a16="http://schemas.microsoft.com/office/drawing/2014/main" id="{CC653EC4-B37A-4CD1-968A-A5AD23B3E6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sr-Latn-RS" sz="1200">
                <a:solidFill>
                  <a:srgbClr val="898989"/>
                </a:solidFill>
              </a:rPr>
              <a:t>!</a:t>
            </a:r>
            <a:fld id="{A5867942-34BF-42C1-964F-D00842FA1AEC}" type="slidenum">
              <a:rPr lang="en-US" altLang="sr-Latn-RS" sz="1200" smtClean="0">
                <a:solidFill>
                  <a:srgbClr val="898989"/>
                </a:solidFill>
              </a:rPr>
              <a:pPr>
                <a:spcBef>
                  <a:spcPct val="0"/>
                </a:spcBef>
                <a:buFontTx/>
                <a:buNone/>
              </a:pPr>
              <a:t>28</a:t>
            </a:fld>
            <a:endParaRPr lang="en-US" altLang="sr-Latn-RS" sz="1200">
              <a:solidFill>
                <a:srgbClr val="898989"/>
              </a:solidFill>
            </a:endParaRPr>
          </a:p>
        </p:txBody>
      </p:sp>
      <p:pic>
        <p:nvPicPr>
          <p:cNvPr id="6" name="Tijdelijke aanduiding voor inhoud 5">
            <a:extLst>
              <a:ext uri="{FF2B5EF4-FFF2-40B4-BE49-F238E27FC236}">
                <a16:creationId xmlns:a16="http://schemas.microsoft.com/office/drawing/2014/main" id="{1BF18C29-6910-4BE9-B10B-72EAACCC96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7378" y="2014599"/>
            <a:ext cx="7109243" cy="4525963"/>
          </a:xfrm>
        </p:spPr>
      </p:pic>
      <p:sp>
        <p:nvSpPr>
          <p:cNvPr id="7" name="Tekstvak 6">
            <a:extLst>
              <a:ext uri="{FF2B5EF4-FFF2-40B4-BE49-F238E27FC236}">
                <a16:creationId xmlns:a16="http://schemas.microsoft.com/office/drawing/2014/main" id="{B9C2FAAD-5F29-4783-B65C-42BD0656FAFC}"/>
              </a:ext>
            </a:extLst>
          </p:cNvPr>
          <p:cNvSpPr txBox="1"/>
          <p:nvPr/>
        </p:nvSpPr>
        <p:spPr>
          <a:xfrm>
            <a:off x="6064031" y="6540788"/>
            <a:ext cx="5245535" cy="369332"/>
          </a:xfrm>
          <a:prstGeom prst="rect">
            <a:avLst/>
          </a:prstGeom>
          <a:noFill/>
        </p:spPr>
        <p:txBody>
          <a:bodyPr wrap="square" rtlCol="0">
            <a:spAutoFit/>
          </a:bodyPr>
          <a:lstStyle/>
          <a:p>
            <a:r>
              <a:rPr lang="en-GB" dirty="0"/>
              <a:t>Krebsonsecurity.com</a:t>
            </a:r>
            <a:endParaRPr lang="nl-NL" dirty="0"/>
          </a:p>
        </p:txBody>
      </p:sp>
    </p:spTree>
    <p:extLst>
      <p:ext uri="{BB962C8B-B14F-4D97-AF65-F5344CB8AC3E}">
        <p14:creationId xmlns:p14="http://schemas.microsoft.com/office/powerpoint/2010/main" val="3633355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a:extLst>
              <a:ext uri="{FF2B5EF4-FFF2-40B4-BE49-F238E27FC236}">
                <a16:creationId xmlns:a16="http://schemas.microsoft.com/office/drawing/2014/main" id="{AA9DD5C6-E542-48DD-BE8C-4205BF6F900E}"/>
              </a:ext>
            </a:extLst>
          </p:cNvPr>
          <p:cNvSpPr>
            <a:spLocks noGrp="1"/>
          </p:cNvSpPr>
          <p:nvPr>
            <p:ph sz="quarter" idx="1"/>
          </p:nvPr>
        </p:nvSpPr>
        <p:spPr>
          <a:xfrm>
            <a:off x="528221" y="2443578"/>
            <a:ext cx="8229600" cy="4525963"/>
          </a:xfrm>
        </p:spPr>
        <p:txBody>
          <a:bodyPr/>
          <a:lstStyle/>
          <a:p>
            <a:pPr algn="just">
              <a:buFont typeface="Arial" panose="020B0604020202020204" pitchFamily="34" charset="0"/>
              <a:buNone/>
            </a:pPr>
            <a:r>
              <a:rPr lang="en-GB" altLang="sr-Latn-RS" b="1" dirty="0"/>
              <a:t>Technology as a communication tool</a:t>
            </a:r>
            <a:endParaRPr lang="en-GB" altLang="sr-Latn-RS" dirty="0"/>
          </a:p>
          <a:p>
            <a:pPr algn="just">
              <a:buFont typeface="Arial" panose="020B0604020202020204" pitchFamily="34" charset="0"/>
              <a:buNone/>
            </a:pPr>
            <a:r>
              <a:rPr lang="en-GB" altLang="sr-Latn-RS" dirty="0"/>
              <a:t>Technology as a communications tool:</a:t>
            </a:r>
          </a:p>
          <a:p>
            <a:pPr algn="just">
              <a:buFont typeface="Arial" panose="020B0604020202020204" pitchFamily="34" charset="0"/>
              <a:buNone/>
            </a:pPr>
            <a:r>
              <a:rPr lang="en-GB" altLang="sr-Latn-RS" dirty="0"/>
              <a:t> – </a:t>
            </a:r>
            <a:r>
              <a:rPr lang="en-GB" altLang="sr-Latn-RS" b="1" dirty="0"/>
              <a:t>is where criminals use technology to communicate with each other </a:t>
            </a:r>
            <a:r>
              <a:rPr lang="en-GB" altLang="sr-Latn-RS" dirty="0"/>
              <a:t>in ways which reduce the chances of detection, for example by the use of encryption technology. </a:t>
            </a:r>
          </a:p>
        </p:txBody>
      </p:sp>
      <p:sp>
        <p:nvSpPr>
          <p:cNvPr id="48131" name="Title 1">
            <a:extLst>
              <a:ext uri="{FF2B5EF4-FFF2-40B4-BE49-F238E27FC236}">
                <a16:creationId xmlns:a16="http://schemas.microsoft.com/office/drawing/2014/main" id="{7F1F84EA-08D9-4BA2-A2B7-2396786CC2B6}"/>
              </a:ext>
            </a:extLst>
          </p:cNvPr>
          <p:cNvSpPr>
            <a:spLocks noGrp="1"/>
          </p:cNvSpPr>
          <p:nvPr>
            <p:ph type="title"/>
          </p:nvPr>
        </p:nvSpPr>
        <p:spPr>
          <a:xfrm>
            <a:off x="457200" y="1073629"/>
            <a:ext cx="8229600" cy="869950"/>
          </a:xfrm>
        </p:spPr>
        <p:txBody>
          <a:bodyPr/>
          <a:lstStyle/>
          <a:p>
            <a:r>
              <a:rPr lang="en-GB" altLang="sr-Latn-RS" b="1" dirty="0"/>
              <a:t>How Criminals use Technology</a:t>
            </a:r>
          </a:p>
        </p:txBody>
      </p:sp>
      <p:sp>
        <p:nvSpPr>
          <p:cNvPr id="48132" name="Slide Number Placeholder 3">
            <a:extLst>
              <a:ext uri="{FF2B5EF4-FFF2-40B4-BE49-F238E27FC236}">
                <a16:creationId xmlns:a16="http://schemas.microsoft.com/office/drawing/2014/main" id="{C3B20DDF-7507-4FC8-9AC9-6C63E06C60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sr-Latn-RS" sz="1200">
                <a:solidFill>
                  <a:srgbClr val="898989"/>
                </a:solidFill>
              </a:rPr>
              <a:t>!</a:t>
            </a:r>
            <a:fld id="{714411DE-9F97-4760-8FC5-DC1F066D11DF}" type="slidenum">
              <a:rPr lang="en-US" altLang="sr-Latn-RS" sz="1200" smtClean="0">
                <a:solidFill>
                  <a:srgbClr val="898989"/>
                </a:solidFill>
              </a:rPr>
              <a:pPr>
                <a:spcBef>
                  <a:spcPct val="0"/>
                </a:spcBef>
                <a:buFontTx/>
                <a:buNone/>
              </a:pPr>
              <a:t>29</a:t>
            </a:fld>
            <a:endParaRPr lang="en-US" altLang="sr-Latn-RS" sz="1200">
              <a:solidFill>
                <a:srgbClr val="898989"/>
              </a:solidFill>
            </a:endParaRPr>
          </a:p>
        </p:txBody>
      </p:sp>
    </p:spTree>
    <p:extLst>
      <p:ext uri="{BB962C8B-B14F-4D97-AF65-F5344CB8AC3E}">
        <p14:creationId xmlns:p14="http://schemas.microsoft.com/office/powerpoint/2010/main" val="9727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1094"/>
            <a:ext cx="8229600" cy="747365"/>
          </a:xfrm>
        </p:spPr>
        <p:txBody>
          <a:bodyPr>
            <a:normAutofit/>
          </a:bodyPr>
          <a:lstStyle/>
          <a:p>
            <a:r>
              <a:rPr lang="en-US" b="1" dirty="0"/>
              <a:t>Course Aim</a:t>
            </a:r>
          </a:p>
        </p:txBody>
      </p:sp>
      <p:sp>
        <p:nvSpPr>
          <p:cNvPr id="3" name="Content Placeholder 2"/>
          <p:cNvSpPr>
            <a:spLocks noGrp="1"/>
          </p:cNvSpPr>
          <p:nvPr>
            <p:ph idx="1"/>
          </p:nvPr>
        </p:nvSpPr>
        <p:spPr>
          <a:xfrm>
            <a:off x="273050" y="2063566"/>
            <a:ext cx="8597900" cy="5573363"/>
          </a:xfrm>
        </p:spPr>
        <p:txBody>
          <a:bodyPr>
            <a:noAutofit/>
          </a:bodyPr>
          <a:lstStyle/>
          <a:p>
            <a:r>
              <a:rPr lang="en-GB" dirty="0"/>
              <a:t>This course is designed to provide law enforcement first responders with the knowledge and skills to enable them to recognise and deal with electronic evidence in such a manner that the evidence is preserved for future examination, while retaining its integrity. </a:t>
            </a:r>
          </a:p>
          <a:p>
            <a:r>
              <a:rPr lang="en-GB" dirty="0"/>
              <a:t>To identify on-line criminal assets and put in place procedures to seize and confiscate the assets.</a:t>
            </a:r>
          </a:p>
          <a:p>
            <a:r>
              <a:rPr lang="en-GB" dirty="0"/>
              <a:t>The course will provide procedural as well as practical information about the subject matters and concentrate on how these issues impact on the day-to-day work of the delegates.</a:t>
            </a:r>
          </a:p>
        </p:txBody>
      </p:sp>
    </p:spTree>
    <p:extLst>
      <p:ext uri="{BB962C8B-B14F-4D97-AF65-F5344CB8AC3E}">
        <p14:creationId xmlns:p14="http://schemas.microsoft.com/office/powerpoint/2010/main" val="281736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FF114B82-CD2B-4D60-A018-6AB977DFA672}"/>
              </a:ext>
            </a:extLst>
          </p:cNvPr>
          <p:cNvSpPr>
            <a:spLocks noGrp="1"/>
          </p:cNvSpPr>
          <p:nvPr>
            <p:ph sz="quarter" idx="1"/>
          </p:nvPr>
        </p:nvSpPr>
        <p:spPr>
          <a:xfrm>
            <a:off x="457200" y="2496845"/>
            <a:ext cx="8229600" cy="4525963"/>
          </a:xfrm>
        </p:spPr>
        <p:txBody>
          <a:bodyPr/>
          <a:lstStyle/>
          <a:p>
            <a:pPr algn="just">
              <a:buFont typeface="Arial" panose="020B0604020202020204" pitchFamily="34" charset="0"/>
              <a:buNone/>
            </a:pPr>
            <a:r>
              <a:rPr lang="en-GB" altLang="sr-Latn-RS" b="1" dirty="0"/>
              <a:t>Technology as a storage device</a:t>
            </a:r>
            <a:r>
              <a:rPr lang="en-GB" altLang="sr-Latn-RS" dirty="0"/>
              <a:t> </a:t>
            </a:r>
          </a:p>
          <a:p>
            <a:pPr algn="just">
              <a:buFont typeface="Arial" panose="020B0604020202020204" pitchFamily="34" charset="0"/>
              <a:buNone/>
            </a:pPr>
            <a:r>
              <a:rPr lang="en-GB" altLang="sr-Latn-RS" dirty="0"/>
              <a:t>Technology as a storage medium:</a:t>
            </a:r>
          </a:p>
          <a:p>
            <a:pPr algn="just">
              <a:buFont typeface="Arial" panose="020B0604020202020204" pitchFamily="34" charset="0"/>
              <a:buNone/>
            </a:pPr>
            <a:r>
              <a:rPr lang="en-GB" altLang="sr-Latn-RS" dirty="0"/>
              <a:t> – </a:t>
            </a:r>
            <a:r>
              <a:rPr lang="en-GB" altLang="sr-Latn-RS" b="1" dirty="0"/>
              <a:t>is the intentional or unintentional storage of information on devices used </a:t>
            </a:r>
            <a:r>
              <a:rPr lang="en-GB" altLang="sr-Latn-RS" dirty="0"/>
              <a:t>in any of the other categories and typically involves the data held on computer systems of victims, witnesses or suspects.</a:t>
            </a:r>
          </a:p>
          <a:p>
            <a:pPr algn="just"/>
            <a:endParaRPr lang="en-GB" altLang="sr-Latn-RS" dirty="0"/>
          </a:p>
        </p:txBody>
      </p:sp>
      <p:sp>
        <p:nvSpPr>
          <p:cNvPr id="6" name="Title 1">
            <a:extLst>
              <a:ext uri="{FF2B5EF4-FFF2-40B4-BE49-F238E27FC236}">
                <a16:creationId xmlns:a16="http://schemas.microsoft.com/office/drawing/2014/main" id="{3FEB74C9-1D0C-48D0-B7C0-EED28BB50E52}"/>
              </a:ext>
            </a:extLst>
          </p:cNvPr>
          <p:cNvSpPr txBox="1">
            <a:spLocks/>
          </p:cNvSpPr>
          <p:nvPr/>
        </p:nvSpPr>
        <p:spPr>
          <a:xfrm>
            <a:off x="395056" y="984852"/>
            <a:ext cx="8229600" cy="869950"/>
          </a:xfrm>
          <a:prstGeom prst="rect">
            <a:avLst/>
          </a:prstGeom>
        </p:spPr>
        <p:txBody>
          <a:bodyPr/>
          <a:lstStyle/>
          <a:p>
            <a:pPr algn="ctr" eaLnBrk="1" fontAlgn="auto" hangingPunct="1">
              <a:spcAft>
                <a:spcPts val="0"/>
              </a:spcAft>
              <a:defRPr/>
            </a:pPr>
            <a:r>
              <a:rPr lang="en-GB" sz="4400" b="1" dirty="0">
                <a:latin typeface="+mj-lt"/>
                <a:ea typeface="+mj-ea"/>
                <a:cs typeface="+mj-cs"/>
              </a:rPr>
              <a:t>How Criminals use Technology</a:t>
            </a:r>
          </a:p>
        </p:txBody>
      </p:sp>
      <p:sp>
        <p:nvSpPr>
          <p:cNvPr id="50180" name="Slide Number Placeholder 3">
            <a:extLst>
              <a:ext uri="{FF2B5EF4-FFF2-40B4-BE49-F238E27FC236}">
                <a16:creationId xmlns:a16="http://schemas.microsoft.com/office/drawing/2014/main" id="{DFDF914B-DF9E-464F-BEEE-F4819E2A30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sr-Latn-RS" sz="1200">
                <a:solidFill>
                  <a:srgbClr val="898989"/>
                </a:solidFill>
              </a:rPr>
              <a:t>!</a:t>
            </a:r>
            <a:fld id="{22FE048B-75D9-4FCE-8A68-BA2EB9ADFA15}" type="slidenum">
              <a:rPr lang="en-US" altLang="sr-Latn-RS" sz="1200" smtClean="0">
                <a:solidFill>
                  <a:srgbClr val="898989"/>
                </a:solidFill>
              </a:rPr>
              <a:pPr>
                <a:spcBef>
                  <a:spcPct val="0"/>
                </a:spcBef>
                <a:buFontTx/>
                <a:buNone/>
              </a:pPr>
              <a:t>30</a:t>
            </a:fld>
            <a:endParaRPr lang="en-US" altLang="sr-Latn-RS" sz="1200">
              <a:solidFill>
                <a:srgbClr val="898989"/>
              </a:solidFill>
            </a:endParaRPr>
          </a:p>
        </p:txBody>
      </p:sp>
    </p:spTree>
    <p:extLst>
      <p:ext uri="{BB962C8B-B14F-4D97-AF65-F5344CB8AC3E}">
        <p14:creationId xmlns:p14="http://schemas.microsoft.com/office/powerpoint/2010/main" val="3604611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F7267914-A849-4DAE-893D-C36DAD6FB810}"/>
              </a:ext>
            </a:extLst>
          </p:cNvPr>
          <p:cNvSpPr>
            <a:spLocks noGrp="1"/>
          </p:cNvSpPr>
          <p:nvPr>
            <p:ph sz="quarter" idx="1"/>
          </p:nvPr>
        </p:nvSpPr>
        <p:spPr>
          <a:xfrm>
            <a:off x="457200" y="2332037"/>
            <a:ext cx="8229600" cy="4525963"/>
          </a:xfrm>
        </p:spPr>
        <p:txBody>
          <a:bodyPr/>
          <a:lstStyle/>
          <a:p>
            <a:pPr algn="just">
              <a:buFont typeface="Arial" panose="020B0604020202020204" pitchFamily="34" charset="0"/>
              <a:buNone/>
            </a:pPr>
            <a:r>
              <a:rPr lang="en-GB" altLang="sr-Latn-RS" b="1" dirty="0"/>
              <a:t>Technology as a witness to crime</a:t>
            </a:r>
            <a:r>
              <a:rPr lang="en-GB" altLang="sr-Latn-RS" dirty="0"/>
              <a:t> </a:t>
            </a:r>
          </a:p>
          <a:p>
            <a:pPr algn="just">
              <a:buFont typeface="Arial" panose="020B0604020202020204" pitchFamily="34" charset="0"/>
              <a:buNone/>
            </a:pPr>
            <a:r>
              <a:rPr lang="en-GB" altLang="sr-Latn-RS" dirty="0"/>
              <a:t>Technology as a witness to crime:</a:t>
            </a:r>
          </a:p>
          <a:p>
            <a:pPr algn="just">
              <a:buFont typeface="Arial" panose="020B0604020202020204" pitchFamily="34" charset="0"/>
              <a:buNone/>
            </a:pPr>
            <a:r>
              <a:rPr lang="en-GB" altLang="sr-Latn-RS" dirty="0"/>
              <a:t> – </a:t>
            </a:r>
            <a:r>
              <a:rPr lang="en-GB" altLang="sr-Latn-RS" b="1" dirty="0"/>
              <a:t>can be found when evidence contained in IT devices can be used to support evidence </a:t>
            </a:r>
            <a:r>
              <a:rPr lang="en-GB" altLang="sr-Latn-RS" dirty="0"/>
              <a:t>to which it is not obviously related, for example to prove or disprove an alibi given by a suspect or a claim made by a witness. </a:t>
            </a:r>
          </a:p>
          <a:p>
            <a:pPr algn="just"/>
            <a:endParaRPr lang="en-GB" altLang="sr-Latn-RS" dirty="0"/>
          </a:p>
        </p:txBody>
      </p:sp>
      <p:sp>
        <p:nvSpPr>
          <p:cNvPr id="52227" name="Title 1">
            <a:extLst>
              <a:ext uri="{FF2B5EF4-FFF2-40B4-BE49-F238E27FC236}">
                <a16:creationId xmlns:a16="http://schemas.microsoft.com/office/drawing/2014/main" id="{CDCB7735-5B4B-46C0-BD0C-5F325021A025}"/>
              </a:ext>
            </a:extLst>
          </p:cNvPr>
          <p:cNvSpPr>
            <a:spLocks noGrp="1"/>
          </p:cNvSpPr>
          <p:nvPr>
            <p:ph type="title"/>
          </p:nvPr>
        </p:nvSpPr>
        <p:spPr>
          <a:xfrm>
            <a:off x="457200" y="967096"/>
            <a:ext cx="8229600" cy="869950"/>
          </a:xfrm>
        </p:spPr>
        <p:txBody>
          <a:bodyPr/>
          <a:lstStyle/>
          <a:p>
            <a:r>
              <a:rPr lang="en-GB" altLang="sr-Latn-RS" b="1" dirty="0"/>
              <a:t>How Criminals use Technology</a:t>
            </a:r>
          </a:p>
        </p:txBody>
      </p:sp>
      <p:sp>
        <p:nvSpPr>
          <p:cNvPr id="52228" name="Slide Number Placeholder 3">
            <a:extLst>
              <a:ext uri="{FF2B5EF4-FFF2-40B4-BE49-F238E27FC236}">
                <a16:creationId xmlns:a16="http://schemas.microsoft.com/office/drawing/2014/main" id="{39E37146-C765-4A18-A0DE-22525DC5F9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sr-Latn-RS" sz="1200">
                <a:solidFill>
                  <a:srgbClr val="898989"/>
                </a:solidFill>
              </a:rPr>
              <a:t>!</a:t>
            </a:r>
            <a:fld id="{3CEF63B1-C8EF-4D35-9709-8E6D0A87803E}" type="slidenum">
              <a:rPr lang="en-US" altLang="sr-Latn-RS" sz="1200" smtClean="0">
                <a:solidFill>
                  <a:srgbClr val="898989"/>
                </a:solidFill>
              </a:rPr>
              <a:pPr>
                <a:spcBef>
                  <a:spcPct val="0"/>
                </a:spcBef>
                <a:buFontTx/>
                <a:buNone/>
              </a:pPr>
              <a:t>31</a:t>
            </a:fld>
            <a:endParaRPr lang="en-US" altLang="sr-Latn-RS" sz="1200">
              <a:solidFill>
                <a:srgbClr val="898989"/>
              </a:solidFill>
            </a:endParaRPr>
          </a:p>
        </p:txBody>
      </p:sp>
    </p:spTree>
    <p:extLst>
      <p:ext uri="{BB962C8B-B14F-4D97-AF65-F5344CB8AC3E}">
        <p14:creationId xmlns:p14="http://schemas.microsoft.com/office/powerpoint/2010/main" val="863399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27BCA4E7-08D6-4967-B06C-DA577F1DD5AF}"/>
              </a:ext>
            </a:extLst>
          </p:cNvPr>
          <p:cNvSpPr>
            <a:spLocks noGrp="1"/>
          </p:cNvSpPr>
          <p:nvPr>
            <p:ph type="body" idx="1"/>
          </p:nvPr>
        </p:nvSpPr>
        <p:spPr>
          <a:xfrm>
            <a:off x="457200" y="2012949"/>
            <a:ext cx="8229600" cy="4525963"/>
          </a:xfrm>
        </p:spPr>
        <p:txBody>
          <a:bodyPr/>
          <a:lstStyle/>
          <a:p>
            <a:pPr algn="just" eaLnBrk="1" hangingPunct="1">
              <a:lnSpc>
                <a:spcPct val="90000"/>
              </a:lnSpc>
            </a:pPr>
            <a:r>
              <a:rPr lang="en-GB" altLang="sr-Latn-RS" b="1" dirty="0"/>
              <a:t>Crime on cyber environments is already an important reality</a:t>
            </a:r>
          </a:p>
          <a:p>
            <a:pPr algn="just" eaLnBrk="1" hangingPunct="1">
              <a:lnSpc>
                <a:spcPct val="90000"/>
              </a:lnSpc>
            </a:pPr>
            <a:r>
              <a:rPr lang="en-GB" altLang="sr-Latn-RS" b="1" dirty="0"/>
              <a:t>Specific investigation units at the police level</a:t>
            </a:r>
          </a:p>
          <a:p>
            <a:pPr algn="just" eaLnBrk="1" hangingPunct="1">
              <a:lnSpc>
                <a:spcPct val="90000"/>
              </a:lnSpc>
            </a:pPr>
            <a:r>
              <a:rPr lang="en-GB" altLang="sr-Latn-RS" b="1" dirty="0"/>
              <a:t>International public organisations and private companies </a:t>
            </a:r>
            <a:r>
              <a:rPr lang="en-GB" altLang="sr-Latn-RS" dirty="0"/>
              <a:t>have each time more concern by the consequences of the illegal and harmful acts committed by the means of the communication networks or inside those networks</a:t>
            </a:r>
          </a:p>
          <a:p>
            <a:pPr algn="just" eaLnBrk="1" hangingPunct="1">
              <a:lnSpc>
                <a:spcPct val="90000"/>
              </a:lnSpc>
            </a:pPr>
            <a:r>
              <a:rPr lang="en-GB" altLang="sr-Latn-RS" dirty="0"/>
              <a:t>Part of </a:t>
            </a:r>
            <a:r>
              <a:rPr lang="en-GB" altLang="sr-Latn-RS" b="1" dirty="0"/>
              <a:t>Cyber diplomacy </a:t>
            </a:r>
            <a:r>
              <a:rPr lang="en-GB" altLang="sr-Latn-RS" dirty="0"/>
              <a:t> discussions</a:t>
            </a:r>
          </a:p>
        </p:txBody>
      </p:sp>
      <p:sp>
        <p:nvSpPr>
          <p:cNvPr id="58371" name="Title 1">
            <a:extLst>
              <a:ext uri="{FF2B5EF4-FFF2-40B4-BE49-F238E27FC236}">
                <a16:creationId xmlns:a16="http://schemas.microsoft.com/office/drawing/2014/main" id="{9AF924CE-20B1-4CF9-9858-573A8626C8F8}"/>
              </a:ext>
            </a:extLst>
          </p:cNvPr>
          <p:cNvSpPr>
            <a:spLocks noGrp="1"/>
          </p:cNvSpPr>
          <p:nvPr>
            <p:ph type="title"/>
          </p:nvPr>
        </p:nvSpPr>
        <p:spPr>
          <a:xfrm>
            <a:off x="457200" y="688590"/>
            <a:ext cx="8229600" cy="1003300"/>
          </a:xfrm>
        </p:spPr>
        <p:txBody>
          <a:bodyPr/>
          <a:lstStyle/>
          <a:p>
            <a:pPr eaLnBrk="1" hangingPunct="1"/>
            <a:r>
              <a:rPr lang="en-GB" altLang="sr-Latn-RS" sz="3600" b="1" dirty="0"/>
              <a:t>In Real Life</a:t>
            </a:r>
          </a:p>
        </p:txBody>
      </p:sp>
      <p:sp>
        <p:nvSpPr>
          <p:cNvPr id="58372" name="Čuvar mesta za broj slajda 1">
            <a:extLst>
              <a:ext uri="{FF2B5EF4-FFF2-40B4-BE49-F238E27FC236}">
                <a16:creationId xmlns:a16="http://schemas.microsoft.com/office/drawing/2014/main" id="{DE4FBC57-F561-41B3-B44E-9F2C0DAC89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100CB766-0B6B-4C6B-92D7-17CB77E7EE9B}" type="slidenum">
              <a:rPr lang="en-US" altLang="en-US" sz="1200" smtClean="0">
                <a:solidFill>
                  <a:srgbClr val="898989"/>
                </a:solidFill>
              </a:rPr>
              <a:pPr>
                <a:spcBef>
                  <a:spcPct val="0"/>
                </a:spcBef>
                <a:buFontTx/>
                <a:buNone/>
              </a:pPr>
              <a:t>32</a:t>
            </a:fld>
            <a:endParaRPr lang="en-US" altLang="en-US" sz="1200">
              <a:solidFill>
                <a:srgbClr val="898989"/>
              </a:solidFill>
            </a:endParaRPr>
          </a:p>
        </p:txBody>
      </p:sp>
    </p:spTree>
    <p:extLst>
      <p:ext uri="{BB962C8B-B14F-4D97-AF65-F5344CB8AC3E}">
        <p14:creationId xmlns:p14="http://schemas.microsoft.com/office/powerpoint/2010/main" val="4073923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E36BDB95-2669-4A01-9C1B-2ACB1F8A6A38}"/>
              </a:ext>
            </a:extLst>
          </p:cNvPr>
          <p:cNvSpPr>
            <a:spLocks noGrp="1"/>
          </p:cNvSpPr>
          <p:nvPr>
            <p:ph type="body" idx="1"/>
          </p:nvPr>
        </p:nvSpPr>
        <p:spPr>
          <a:xfrm>
            <a:off x="457200" y="2332037"/>
            <a:ext cx="8229600" cy="4525963"/>
          </a:xfrm>
        </p:spPr>
        <p:txBody>
          <a:bodyPr/>
          <a:lstStyle/>
          <a:p>
            <a:pPr algn="just" eaLnBrk="1" hangingPunct="1"/>
            <a:r>
              <a:rPr lang="en-GB" altLang="sr-Latn-RS" b="1" dirty="0"/>
              <a:t>Normally used to describe a criminal activity in which a computer or a network are an essential part of a crime</a:t>
            </a:r>
          </a:p>
          <a:p>
            <a:pPr algn="just" eaLnBrk="1" hangingPunct="1"/>
            <a:r>
              <a:rPr lang="en-GB" altLang="sr-Latn-RS" b="1" dirty="0"/>
              <a:t>However cybercrime</a:t>
            </a:r>
            <a:r>
              <a:rPr lang="en-GB" altLang="sr-Latn-RS" b="1" i="1" dirty="0"/>
              <a:t> </a:t>
            </a:r>
            <a:r>
              <a:rPr lang="en-GB" altLang="sr-Latn-RS" b="1" dirty="0"/>
              <a:t>is also used to include other traditional crimes </a:t>
            </a:r>
            <a:r>
              <a:rPr lang="en-GB" altLang="sr-Latn-RS" dirty="0"/>
              <a:t>in which those same computers or networks are used to make the illicit activity possible</a:t>
            </a:r>
          </a:p>
        </p:txBody>
      </p:sp>
      <p:sp>
        <p:nvSpPr>
          <p:cNvPr id="60419" name="Title 1">
            <a:extLst>
              <a:ext uri="{FF2B5EF4-FFF2-40B4-BE49-F238E27FC236}">
                <a16:creationId xmlns:a16="http://schemas.microsoft.com/office/drawing/2014/main" id="{8FB2CD69-F5B9-454A-9AAF-654DE0CF8B08}"/>
              </a:ext>
            </a:extLst>
          </p:cNvPr>
          <p:cNvSpPr>
            <a:spLocks noGrp="1"/>
          </p:cNvSpPr>
          <p:nvPr>
            <p:ph type="title"/>
          </p:nvPr>
        </p:nvSpPr>
        <p:spPr>
          <a:xfrm>
            <a:off x="457200" y="990431"/>
            <a:ext cx="8229600" cy="1003300"/>
          </a:xfrm>
        </p:spPr>
        <p:txBody>
          <a:bodyPr/>
          <a:lstStyle/>
          <a:p>
            <a:pPr eaLnBrk="1" hangingPunct="1"/>
            <a:r>
              <a:rPr lang="en-GB" altLang="sr-Latn-RS" sz="3600" b="1" dirty="0"/>
              <a:t>Cybercrime: Narrow and Broader Sense</a:t>
            </a:r>
          </a:p>
        </p:txBody>
      </p:sp>
      <p:sp>
        <p:nvSpPr>
          <p:cNvPr id="60420" name="Čuvar mesta za broj slajda 1">
            <a:extLst>
              <a:ext uri="{FF2B5EF4-FFF2-40B4-BE49-F238E27FC236}">
                <a16:creationId xmlns:a16="http://schemas.microsoft.com/office/drawing/2014/main" id="{B6A95D29-B14F-4FC9-A3F5-DFF20F44BA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5B9FEDC1-8AE4-46A2-96B8-8B3734D9FA2D}" type="slidenum">
              <a:rPr lang="en-US" altLang="en-US" sz="1200" smtClean="0">
                <a:solidFill>
                  <a:srgbClr val="898989"/>
                </a:solidFill>
              </a:rPr>
              <a:pPr>
                <a:spcBef>
                  <a:spcPct val="0"/>
                </a:spcBef>
                <a:buFontTx/>
                <a:buNone/>
              </a:pPr>
              <a:t>33</a:t>
            </a:fld>
            <a:endParaRPr lang="en-US" altLang="en-US" sz="1200">
              <a:solidFill>
                <a:srgbClr val="898989"/>
              </a:solidFill>
            </a:endParaRPr>
          </a:p>
        </p:txBody>
      </p:sp>
    </p:spTree>
    <p:extLst>
      <p:ext uri="{BB962C8B-B14F-4D97-AF65-F5344CB8AC3E}">
        <p14:creationId xmlns:p14="http://schemas.microsoft.com/office/powerpoint/2010/main" val="3130728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Marcador de Posição de Conteúdo 2">
            <a:extLst>
              <a:ext uri="{FF2B5EF4-FFF2-40B4-BE49-F238E27FC236}">
                <a16:creationId xmlns:a16="http://schemas.microsoft.com/office/drawing/2014/main" id="{C2CE7C61-FA0D-4B33-BDE9-034DF7F0948A}"/>
              </a:ext>
            </a:extLst>
          </p:cNvPr>
          <p:cNvSpPr>
            <a:spLocks noGrp="1"/>
          </p:cNvSpPr>
          <p:nvPr>
            <p:ph idx="1"/>
          </p:nvPr>
        </p:nvSpPr>
        <p:spPr>
          <a:xfrm>
            <a:off x="772357" y="1521950"/>
            <a:ext cx="7816788" cy="5016962"/>
          </a:xfrm>
        </p:spPr>
        <p:txBody>
          <a:bodyPr>
            <a:normAutofit fontScale="92500"/>
          </a:bodyPr>
          <a:lstStyle/>
          <a:p>
            <a:pPr marL="271463" indent="-271463" defTabSz="914400">
              <a:buFontTx/>
              <a:buChar char="•"/>
            </a:pPr>
            <a:r>
              <a:rPr lang="en-GB" altLang="sr-Latn-RS" sz="2800" dirty="0"/>
              <a:t>Often, several cybercrime categories will be present together</a:t>
            </a:r>
          </a:p>
          <a:p>
            <a:pPr marL="271463" indent="-271463" defTabSz="914400">
              <a:buFontTx/>
              <a:buChar char="•"/>
            </a:pPr>
            <a:r>
              <a:rPr lang="en-GB" altLang="sr-Latn-RS" sz="2800" dirty="0"/>
              <a:t>Increase in </a:t>
            </a:r>
            <a:r>
              <a:rPr lang="en-GB" altLang="en-US" sz="2800" dirty="0"/>
              <a:t>“</a:t>
            </a:r>
            <a:r>
              <a:rPr lang="en-GB" altLang="ja-JP" sz="2800" i="1" dirty="0"/>
              <a:t>typical</a:t>
            </a:r>
            <a:r>
              <a:rPr lang="en-GB" altLang="en-US" sz="2800" dirty="0"/>
              <a:t>”</a:t>
            </a:r>
            <a:r>
              <a:rPr lang="en-GB" altLang="ja-JP" sz="2800" dirty="0"/>
              <a:t> cybercrimes (</a:t>
            </a:r>
            <a:r>
              <a:rPr lang="en-GB" altLang="ja-JP" sz="2800" i="1" dirty="0"/>
              <a:t>phishing</a:t>
            </a:r>
            <a:r>
              <a:rPr lang="en-GB" altLang="ja-JP" sz="2800" dirty="0"/>
              <a:t>, </a:t>
            </a:r>
            <a:r>
              <a:rPr lang="en-GB" altLang="ja-JP" sz="2800" i="1" dirty="0"/>
              <a:t>botnets</a:t>
            </a:r>
            <a:r>
              <a:rPr lang="en-GB" altLang="ja-JP" sz="2800" dirty="0"/>
              <a:t>)</a:t>
            </a:r>
          </a:p>
          <a:p>
            <a:pPr marL="271463" indent="-271463" defTabSz="914400">
              <a:buFontTx/>
              <a:buChar char="•"/>
            </a:pPr>
            <a:r>
              <a:rPr lang="en-GB" altLang="sr-Latn-RS" sz="2800" dirty="0"/>
              <a:t>Increase in child pornography diffusion on the Internet</a:t>
            </a:r>
          </a:p>
          <a:p>
            <a:pPr marL="271463" indent="-271463" defTabSz="914400">
              <a:buFontTx/>
              <a:buChar char="•"/>
            </a:pPr>
            <a:r>
              <a:rPr lang="en-GB" altLang="sr-Latn-RS" sz="2800" dirty="0"/>
              <a:t>Increase in cybercrimes with the purpose of profit</a:t>
            </a:r>
          </a:p>
          <a:p>
            <a:pPr marL="271463" indent="-271463" defTabSz="914400">
              <a:buFontTx/>
              <a:buChar char="•"/>
            </a:pPr>
            <a:r>
              <a:rPr lang="en-GB" altLang="sr-Latn-RS" sz="2800" dirty="0"/>
              <a:t>Increase in software (and other) piracy</a:t>
            </a:r>
          </a:p>
          <a:p>
            <a:pPr marL="271463" indent="-271463" defTabSz="914400">
              <a:buFontTx/>
              <a:buChar char="•"/>
            </a:pPr>
            <a:r>
              <a:rPr lang="en-GB" altLang="sr-Latn-RS" sz="2800" dirty="0"/>
              <a:t>Increase in the use of cyber facilities by organised crime</a:t>
            </a:r>
          </a:p>
          <a:p>
            <a:pPr marL="271463" indent="-271463" defTabSz="914400">
              <a:buFontTx/>
              <a:buChar char="•"/>
            </a:pPr>
            <a:r>
              <a:rPr lang="en-GB" altLang="sr-Latn-RS" sz="2800" dirty="0"/>
              <a:t>Increase in cyber money laundering</a:t>
            </a:r>
          </a:p>
          <a:p>
            <a:pPr marL="271463" indent="-271463" defTabSz="914400">
              <a:buFontTx/>
              <a:buChar char="•"/>
            </a:pPr>
            <a:r>
              <a:rPr lang="en-GB" altLang="sr-Latn-RS" sz="2800" dirty="0"/>
              <a:t>Increase in hate, racism, violence websites</a:t>
            </a:r>
          </a:p>
          <a:p>
            <a:pPr marL="271463" indent="-271463" defTabSz="914400">
              <a:buFontTx/>
              <a:buChar char="•"/>
            </a:pPr>
            <a:endParaRPr lang="en-GB" altLang="sr-Latn-RS" sz="2800" dirty="0"/>
          </a:p>
          <a:p>
            <a:pPr marL="271463" indent="-271463" defTabSz="914400"/>
            <a:endParaRPr lang="en-GB" altLang="sr-Latn-RS" dirty="0"/>
          </a:p>
        </p:txBody>
      </p:sp>
      <p:sp>
        <p:nvSpPr>
          <p:cNvPr id="62467" name="Title 1">
            <a:extLst>
              <a:ext uri="{FF2B5EF4-FFF2-40B4-BE49-F238E27FC236}">
                <a16:creationId xmlns:a16="http://schemas.microsoft.com/office/drawing/2014/main" id="{299C84C8-3ABC-43CB-8014-49098E3A1AA3}"/>
              </a:ext>
            </a:extLst>
          </p:cNvPr>
          <p:cNvSpPr>
            <a:spLocks noGrp="1"/>
          </p:cNvSpPr>
          <p:nvPr>
            <p:ph type="title"/>
          </p:nvPr>
        </p:nvSpPr>
        <p:spPr>
          <a:xfrm>
            <a:off x="457200" y="644202"/>
            <a:ext cx="8229600" cy="1003300"/>
          </a:xfrm>
        </p:spPr>
        <p:txBody>
          <a:bodyPr/>
          <a:lstStyle/>
          <a:p>
            <a:pPr eaLnBrk="1" hangingPunct="1"/>
            <a:r>
              <a:rPr lang="en-GB" altLang="sr-Latn-RS" sz="3600" b="1" dirty="0"/>
              <a:t>In Real Life</a:t>
            </a:r>
          </a:p>
        </p:txBody>
      </p:sp>
      <p:sp>
        <p:nvSpPr>
          <p:cNvPr id="62468" name="Čuvar mesta za broj slajda 1">
            <a:extLst>
              <a:ext uri="{FF2B5EF4-FFF2-40B4-BE49-F238E27FC236}">
                <a16:creationId xmlns:a16="http://schemas.microsoft.com/office/drawing/2014/main" id="{C88FE971-3842-4740-9CC5-C6AB0ECEEE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CFF029BE-F2B3-4343-9EB1-4BA85ADB18BF}" type="slidenum">
              <a:rPr lang="en-US" altLang="en-US" sz="1200" smtClean="0">
                <a:solidFill>
                  <a:srgbClr val="898989"/>
                </a:solidFill>
              </a:rPr>
              <a:pPr>
                <a:spcBef>
                  <a:spcPct val="0"/>
                </a:spcBef>
                <a:buFontTx/>
                <a:buNone/>
              </a:pPr>
              <a:t>34</a:t>
            </a:fld>
            <a:endParaRPr lang="en-US" altLang="en-US" sz="1200">
              <a:solidFill>
                <a:srgbClr val="898989"/>
              </a:solidFill>
            </a:endParaRPr>
          </a:p>
        </p:txBody>
      </p:sp>
    </p:spTree>
    <p:extLst>
      <p:ext uri="{BB962C8B-B14F-4D97-AF65-F5344CB8AC3E}">
        <p14:creationId xmlns:p14="http://schemas.microsoft.com/office/powerpoint/2010/main" val="1697852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descr="Question Mark Clip Art">
            <a:hlinkClick r:id="rId3"/>
            <a:extLst>
              <a:ext uri="{FF2B5EF4-FFF2-40B4-BE49-F238E27FC236}">
                <a16:creationId xmlns:a16="http://schemas.microsoft.com/office/drawing/2014/main" id="{E5308D92-73E0-4382-BF9F-49EC81FE7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3573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3">
            <a:extLst>
              <a:ext uri="{FF2B5EF4-FFF2-40B4-BE49-F238E27FC236}">
                <a16:creationId xmlns:a16="http://schemas.microsoft.com/office/drawing/2014/main" id="{164B3BA1-6F57-45B6-AB9C-77E8CC048724}"/>
              </a:ext>
            </a:extLst>
          </p:cNvPr>
          <p:cNvSpPr txBox="1">
            <a:spLocks noChangeArrowheads="1"/>
          </p:cNvSpPr>
          <p:nvPr/>
        </p:nvSpPr>
        <p:spPr bwMode="auto">
          <a:xfrm>
            <a:off x="3071813" y="4500563"/>
            <a:ext cx="3081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sr-Latn-RS" sz="5400" b="1">
                <a:cs typeface="Arial" panose="020B0604020202020204" pitchFamily="34" charset="0"/>
              </a:rPr>
              <a:t>Questions</a:t>
            </a:r>
          </a:p>
        </p:txBody>
      </p:sp>
      <p:sp>
        <p:nvSpPr>
          <p:cNvPr id="64516" name="Čuvar mesta za broj slajda 1">
            <a:extLst>
              <a:ext uri="{FF2B5EF4-FFF2-40B4-BE49-F238E27FC236}">
                <a16:creationId xmlns:a16="http://schemas.microsoft.com/office/drawing/2014/main" id="{E3CEC575-8EDB-4DD6-B448-A67148C838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5E17EF25-C4A4-46A8-8068-83E534F858ED}" type="slidenum">
              <a:rPr lang="en-US" altLang="en-US" sz="1200" smtClean="0">
                <a:solidFill>
                  <a:srgbClr val="898989"/>
                </a:solidFill>
              </a:rPr>
              <a:pPr>
                <a:spcBef>
                  <a:spcPct val="0"/>
                </a:spcBef>
                <a:buFontTx/>
                <a:buNone/>
              </a:pPr>
              <a:t>35</a:t>
            </a:fld>
            <a:endParaRPr lang="en-US" altLang="en-US" sz="1200">
              <a:solidFill>
                <a:srgbClr val="898989"/>
              </a:solidFill>
            </a:endParaRPr>
          </a:p>
        </p:txBody>
      </p:sp>
    </p:spTree>
    <p:extLst>
      <p:ext uri="{BB962C8B-B14F-4D97-AF65-F5344CB8AC3E}">
        <p14:creationId xmlns:p14="http://schemas.microsoft.com/office/powerpoint/2010/main" val="1746233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B082DEFC-BB7D-4EB1-B874-3F2E29ED0841}"/>
              </a:ext>
            </a:extLst>
          </p:cNvPr>
          <p:cNvSpPr>
            <a:spLocks noGrp="1"/>
          </p:cNvSpPr>
          <p:nvPr>
            <p:ph type="title" idx="4294967295"/>
          </p:nvPr>
        </p:nvSpPr>
        <p:spPr>
          <a:xfrm>
            <a:off x="457200" y="2762250"/>
            <a:ext cx="8229600" cy="1143000"/>
          </a:xfrm>
        </p:spPr>
        <p:txBody>
          <a:bodyPr/>
          <a:lstStyle/>
          <a:p>
            <a:r>
              <a:rPr lang="en-GB" altLang="sr-Latn-RS" sz="3200" b="1" dirty="0"/>
              <a:t> </a:t>
            </a:r>
            <a:r>
              <a:rPr lang="en-GB" altLang="sr-Latn-RS" sz="3600" b="1" dirty="0"/>
              <a:t>Illegal activities online</a:t>
            </a:r>
          </a:p>
        </p:txBody>
      </p:sp>
      <p:pic>
        <p:nvPicPr>
          <p:cNvPr id="119811" name="Picture 3">
            <a:extLst>
              <a:ext uri="{FF2B5EF4-FFF2-40B4-BE49-F238E27FC236}">
                <a16:creationId xmlns:a16="http://schemas.microsoft.com/office/drawing/2014/main" id="{7D96E755-6551-4CDF-B5E4-EF9CC8638D72}"/>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119812" name="Čuvar mesta za broj slajda 1">
            <a:extLst>
              <a:ext uri="{FF2B5EF4-FFF2-40B4-BE49-F238E27FC236}">
                <a16:creationId xmlns:a16="http://schemas.microsoft.com/office/drawing/2014/main" id="{D4FD6B24-2D43-4CDA-A2ED-56A23B6CA4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805CD048-4298-4E99-ADE1-05C0AD3C0CE9}" type="slidenum">
              <a:rPr lang="en-US" altLang="en-US" sz="1200" smtClean="0">
                <a:solidFill>
                  <a:srgbClr val="898989"/>
                </a:solidFill>
              </a:rPr>
              <a:pPr>
                <a:spcBef>
                  <a:spcPct val="0"/>
                </a:spcBef>
                <a:buFontTx/>
                <a:buNone/>
              </a:pPr>
              <a:t>36</a:t>
            </a:fld>
            <a:endParaRPr lang="en-US" altLang="en-US" sz="1200">
              <a:solidFill>
                <a:srgbClr val="898989"/>
              </a:solidFill>
            </a:endParaRPr>
          </a:p>
        </p:txBody>
      </p:sp>
    </p:spTree>
    <p:extLst>
      <p:ext uri="{BB962C8B-B14F-4D97-AF65-F5344CB8AC3E}">
        <p14:creationId xmlns:p14="http://schemas.microsoft.com/office/powerpoint/2010/main" val="2874736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a:extLst>
              <a:ext uri="{FF2B5EF4-FFF2-40B4-BE49-F238E27FC236}">
                <a16:creationId xmlns:a16="http://schemas.microsoft.com/office/drawing/2014/main" id="{1A6D1706-C359-4388-A56E-088D1182CBE9}"/>
              </a:ext>
            </a:extLst>
          </p:cNvPr>
          <p:cNvSpPr>
            <a:spLocks noGrp="1"/>
          </p:cNvSpPr>
          <p:nvPr>
            <p:ph type="body" idx="1"/>
          </p:nvPr>
        </p:nvSpPr>
        <p:spPr>
          <a:xfrm>
            <a:off x="457200" y="1671221"/>
            <a:ext cx="8229600" cy="4525963"/>
          </a:xfrm>
        </p:spPr>
        <p:txBody>
          <a:bodyPr>
            <a:normAutofit lnSpcReduction="10000"/>
          </a:bodyPr>
          <a:lstStyle/>
          <a:p>
            <a:pPr algn="just"/>
            <a:r>
              <a:rPr lang="en-US" altLang="en-US" sz="2800" b="1" dirty="0"/>
              <a:t>Phishing</a:t>
            </a:r>
            <a:r>
              <a:rPr lang="en-US" altLang="en-US" sz="2800" dirty="0"/>
              <a:t> is the attempt to obtain sensitive information such as usernames, passwords, and credit card details (and, indirectly, money), often for malicious reasons, by disguising as a trustworthy entity in an electronic communication.</a:t>
            </a:r>
          </a:p>
          <a:p>
            <a:pPr algn="just"/>
            <a:endParaRPr lang="en-GB" altLang="sr-Latn-RS" sz="2800" b="1" dirty="0"/>
          </a:p>
          <a:p>
            <a:pPr algn="just"/>
            <a:r>
              <a:rPr lang="en-US" altLang="en-US" sz="2800" b="1" dirty="0"/>
              <a:t>Communications purporting to be </a:t>
            </a:r>
            <a:r>
              <a:rPr lang="en-US" altLang="en-US" sz="2800" dirty="0"/>
              <a:t>from social web sites, auction sites, banks, online payment processors or IT administrators are often used to lure victims. Phishing emails may contain links to websites that are infected with malware.</a:t>
            </a:r>
            <a:endParaRPr lang="en-GB" altLang="sr-Latn-RS" sz="2800" b="1" dirty="0"/>
          </a:p>
        </p:txBody>
      </p:sp>
      <p:sp>
        <p:nvSpPr>
          <p:cNvPr id="121859" name="Rectangle 2">
            <a:extLst>
              <a:ext uri="{FF2B5EF4-FFF2-40B4-BE49-F238E27FC236}">
                <a16:creationId xmlns:a16="http://schemas.microsoft.com/office/drawing/2014/main" id="{E6CAA684-FD7B-4609-9AAF-0D8329AEEC8E}"/>
              </a:ext>
            </a:extLst>
          </p:cNvPr>
          <p:cNvSpPr>
            <a:spLocks noGrp="1"/>
          </p:cNvSpPr>
          <p:nvPr>
            <p:ph type="title"/>
          </p:nvPr>
        </p:nvSpPr>
        <p:spPr>
          <a:xfrm>
            <a:off x="457200" y="731837"/>
            <a:ext cx="8229600" cy="1143000"/>
          </a:xfrm>
        </p:spPr>
        <p:txBody>
          <a:bodyPr/>
          <a:lstStyle/>
          <a:p>
            <a:pPr eaLnBrk="1" hangingPunct="1"/>
            <a:r>
              <a:rPr lang="en-GB" altLang="sr-Latn-RS" b="1" i="1" dirty="0"/>
              <a:t>Phishing</a:t>
            </a:r>
          </a:p>
        </p:txBody>
      </p:sp>
      <p:sp>
        <p:nvSpPr>
          <p:cNvPr id="121860" name="Čuvar mesta za broj slajda 2">
            <a:extLst>
              <a:ext uri="{FF2B5EF4-FFF2-40B4-BE49-F238E27FC236}">
                <a16:creationId xmlns:a16="http://schemas.microsoft.com/office/drawing/2014/main" id="{650A0F3C-DA71-46BC-AFDE-E0B24158C5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678D41E5-95E0-4723-8E39-7F9BD6190FE7}" type="slidenum">
              <a:rPr lang="en-US" altLang="en-US" sz="1200" smtClean="0">
                <a:solidFill>
                  <a:srgbClr val="898989"/>
                </a:solidFill>
              </a:rPr>
              <a:pPr>
                <a:spcBef>
                  <a:spcPct val="0"/>
                </a:spcBef>
                <a:buFontTx/>
                <a:buNone/>
              </a:pPr>
              <a:t>37</a:t>
            </a:fld>
            <a:endParaRPr lang="en-US" altLang="en-US" sz="1200">
              <a:solidFill>
                <a:srgbClr val="898989"/>
              </a:solidFill>
            </a:endParaRPr>
          </a:p>
        </p:txBody>
      </p:sp>
    </p:spTree>
    <p:extLst>
      <p:ext uri="{BB962C8B-B14F-4D97-AF65-F5344CB8AC3E}">
        <p14:creationId xmlns:p14="http://schemas.microsoft.com/office/powerpoint/2010/main" val="455305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1">
            <a:extLst>
              <a:ext uri="{FF2B5EF4-FFF2-40B4-BE49-F238E27FC236}">
                <a16:creationId xmlns:a16="http://schemas.microsoft.com/office/drawing/2014/main" id="{F7087CC0-7F6B-4F28-87BB-19F360C9F9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32282"/>
            <a:ext cx="7002925" cy="5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Rectangle 2">
            <a:extLst>
              <a:ext uri="{FF2B5EF4-FFF2-40B4-BE49-F238E27FC236}">
                <a16:creationId xmlns:a16="http://schemas.microsoft.com/office/drawing/2014/main" id="{0B217D07-45F3-41D1-83CE-C2361B4D4826}"/>
              </a:ext>
            </a:extLst>
          </p:cNvPr>
          <p:cNvSpPr>
            <a:spLocks noGrp="1"/>
          </p:cNvSpPr>
          <p:nvPr>
            <p:ph type="title"/>
          </p:nvPr>
        </p:nvSpPr>
        <p:spPr>
          <a:xfrm>
            <a:off x="4572000" y="945509"/>
            <a:ext cx="4498109" cy="1143000"/>
          </a:xfrm>
        </p:spPr>
        <p:txBody>
          <a:bodyPr/>
          <a:lstStyle/>
          <a:p>
            <a:pPr eaLnBrk="1" hangingPunct="1"/>
            <a:r>
              <a:rPr lang="en-GB" altLang="en-US" b="1" i="1" dirty="0"/>
              <a:t>Phishing</a:t>
            </a:r>
          </a:p>
        </p:txBody>
      </p:sp>
      <p:sp>
        <p:nvSpPr>
          <p:cNvPr id="123909" name="Čuvar mesta za broj slajda 1">
            <a:extLst>
              <a:ext uri="{FF2B5EF4-FFF2-40B4-BE49-F238E27FC236}">
                <a16:creationId xmlns:a16="http://schemas.microsoft.com/office/drawing/2014/main" id="{090ADFDC-DDE1-4DCF-933A-9F4CF70634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F5FA429-363B-4D20-86D5-45E4633CC5C5}" type="slidenum">
              <a:rPr lang="en-US" altLang="en-US" sz="1200" smtClean="0">
                <a:solidFill>
                  <a:srgbClr val="898989"/>
                </a:solidFill>
              </a:rPr>
              <a:pPr>
                <a:spcBef>
                  <a:spcPct val="0"/>
                </a:spcBef>
                <a:buFontTx/>
                <a:buNone/>
              </a:pPr>
              <a:t>38</a:t>
            </a:fld>
            <a:endParaRPr lang="en-US" altLang="en-US" sz="1200">
              <a:solidFill>
                <a:srgbClr val="898989"/>
              </a:solidFill>
            </a:endParaRPr>
          </a:p>
        </p:txBody>
      </p:sp>
    </p:spTree>
    <p:extLst>
      <p:ext uri="{BB962C8B-B14F-4D97-AF65-F5344CB8AC3E}">
        <p14:creationId xmlns:p14="http://schemas.microsoft.com/office/powerpoint/2010/main" val="1263939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a:extLst>
              <a:ext uri="{FF2B5EF4-FFF2-40B4-BE49-F238E27FC236}">
                <a16:creationId xmlns:a16="http://schemas.microsoft.com/office/drawing/2014/main" id="{D38C1240-4660-42F9-A4D1-B495C9950D35}"/>
              </a:ext>
            </a:extLst>
          </p:cNvPr>
          <p:cNvSpPr>
            <a:spLocks noGrp="1"/>
          </p:cNvSpPr>
          <p:nvPr>
            <p:ph type="body" idx="1"/>
          </p:nvPr>
        </p:nvSpPr>
        <p:spPr>
          <a:xfrm>
            <a:off x="263525" y="1582738"/>
            <a:ext cx="8880475" cy="3903662"/>
          </a:xfrm>
        </p:spPr>
        <p:txBody>
          <a:bodyPr/>
          <a:lstStyle/>
          <a:p>
            <a:pPr>
              <a:lnSpc>
                <a:spcPct val="90000"/>
              </a:lnSpc>
              <a:spcAft>
                <a:spcPts val="1200"/>
              </a:spcAft>
            </a:pPr>
            <a:r>
              <a:rPr lang="en-GB" altLang="en-US"/>
              <a:t>“</a:t>
            </a:r>
            <a:r>
              <a:rPr lang="en-GB" altLang="ja-JP" b="1" i="1"/>
              <a:t>malicious</a:t>
            </a:r>
            <a:r>
              <a:rPr lang="en-GB" altLang="ja-JP"/>
              <a:t>" + "</a:t>
            </a:r>
            <a:r>
              <a:rPr lang="en-GB" altLang="ja-JP" b="1" i="1"/>
              <a:t>software</a:t>
            </a:r>
            <a:r>
              <a:rPr lang="en-GB" altLang="en-US"/>
              <a:t>“</a:t>
            </a:r>
            <a:endParaRPr lang="en-GB" altLang="ja-JP"/>
          </a:p>
          <a:p>
            <a:pPr>
              <a:lnSpc>
                <a:spcPct val="90000"/>
              </a:lnSpc>
              <a:spcAft>
                <a:spcPts val="1200"/>
              </a:spcAft>
            </a:pPr>
            <a:r>
              <a:rPr lang="en-GB" altLang="sr-Latn-RS" b="1"/>
              <a:t>Software designed with the aim of accessing or otherwise compromising a computer system or data without the consent of the owner or user</a:t>
            </a:r>
          </a:p>
          <a:p>
            <a:pPr>
              <a:lnSpc>
                <a:spcPct val="90000"/>
              </a:lnSpc>
              <a:spcAft>
                <a:spcPts val="1200"/>
              </a:spcAft>
            </a:pPr>
            <a:r>
              <a:rPr lang="en-GB" altLang="sr-Latn-RS"/>
              <a:t>Can be contained in email attachments or in images in the message</a:t>
            </a:r>
          </a:p>
          <a:p>
            <a:pPr>
              <a:lnSpc>
                <a:spcPct val="90000"/>
              </a:lnSpc>
              <a:spcAft>
                <a:spcPts val="1200"/>
              </a:spcAft>
            </a:pPr>
            <a:r>
              <a:rPr lang="en-GB" altLang="sr-Latn-RS"/>
              <a:t>Virus, worms, adware, Trojans</a:t>
            </a:r>
          </a:p>
        </p:txBody>
      </p:sp>
      <p:sp>
        <p:nvSpPr>
          <p:cNvPr id="132099" name="Rectangle 2">
            <a:extLst>
              <a:ext uri="{FF2B5EF4-FFF2-40B4-BE49-F238E27FC236}">
                <a16:creationId xmlns:a16="http://schemas.microsoft.com/office/drawing/2014/main" id="{D2368D87-3DB9-4D6E-80EF-C78344EE827C}"/>
              </a:ext>
            </a:extLst>
          </p:cNvPr>
          <p:cNvSpPr>
            <a:spLocks noGrp="1"/>
          </p:cNvSpPr>
          <p:nvPr>
            <p:ph type="title"/>
          </p:nvPr>
        </p:nvSpPr>
        <p:spPr>
          <a:xfrm>
            <a:off x="457200" y="576263"/>
            <a:ext cx="8229600" cy="1143000"/>
          </a:xfrm>
        </p:spPr>
        <p:txBody>
          <a:bodyPr/>
          <a:lstStyle/>
          <a:p>
            <a:pPr eaLnBrk="1" hangingPunct="1"/>
            <a:r>
              <a:rPr lang="en-GB" altLang="sr-Latn-RS" b="1" i="1" dirty="0"/>
              <a:t>Malware</a:t>
            </a:r>
          </a:p>
        </p:txBody>
      </p:sp>
      <p:sp>
        <p:nvSpPr>
          <p:cNvPr id="132100" name="Čuvar mesta za broj slajda 1">
            <a:extLst>
              <a:ext uri="{FF2B5EF4-FFF2-40B4-BE49-F238E27FC236}">
                <a16:creationId xmlns:a16="http://schemas.microsoft.com/office/drawing/2014/main" id="{CA8FD27F-8D26-45CA-BBAD-5EE8147582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C7A96FBB-357B-4C22-92C2-36D8953C1FE1}" type="slidenum">
              <a:rPr lang="en-US" altLang="en-US" sz="1200" smtClean="0">
                <a:solidFill>
                  <a:srgbClr val="898989"/>
                </a:solidFill>
              </a:rPr>
              <a:pPr>
                <a:spcBef>
                  <a:spcPct val="0"/>
                </a:spcBef>
                <a:buFontTx/>
                <a:buNone/>
              </a:pPr>
              <a:t>39</a:t>
            </a:fld>
            <a:endParaRPr lang="en-US" altLang="en-US" sz="1200">
              <a:solidFill>
                <a:srgbClr val="898989"/>
              </a:solidFill>
            </a:endParaRPr>
          </a:p>
        </p:txBody>
      </p:sp>
    </p:spTree>
    <p:extLst>
      <p:ext uri="{BB962C8B-B14F-4D97-AF65-F5344CB8AC3E}">
        <p14:creationId xmlns:p14="http://schemas.microsoft.com/office/powerpoint/2010/main" val="1934529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Question Mark Clip Art">
            <a:hlinkClick r:id="rId3"/>
          </p:cNvPr>
          <p:cNvPicPr>
            <a:picLocks noChangeAspect="1" noChangeArrowheads="1"/>
          </p:cNvPicPr>
          <p:nvPr/>
        </p:nvPicPr>
        <p:blipFill>
          <a:blip r:embed="rId4" cstate="print"/>
          <a:srcRect/>
          <a:stretch>
            <a:fillRect/>
          </a:stretch>
        </p:blipFill>
        <p:spPr bwMode="auto">
          <a:xfrm>
            <a:off x="3143240" y="1357298"/>
            <a:ext cx="2857500" cy="2857500"/>
          </a:xfrm>
          <a:prstGeom prst="rect">
            <a:avLst/>
          </a:prstGeom>
          <a:noFill/>
        </p:spPr>
      </p:pic>
      <p:sp>
        <p:nvSpPr>
          <p:cNvPr id="4" name="TextBox 3"/>
          <p:cNvSpPr txBox="1"/>
          <p:nvPr/>
        </p:nvSpPr>
        <p:spPr>
          <a:xfrm>
            <a:off x="3071802" y="4500570"/>
            <a:ext cx="3081793" cy="923330"/>
          </a:xfrm>
          <a:prstGeom prst="rect">
            <a:avLst/>
          </a:prstGeom>
          <a:noFill/>
        </p:spPr>
        <p:txBody>
          <a:bodyPr wrap="none" rtlCol="0">
            <a:spAutoFit/>
          </a:bodyPr>
          <a:lstStyle/>
          <a:p>
            <a:r>
              <a:rPr lang="en-GB" sz="5400" b="1" dirty="0"/>
              <a:t>Questions</a:t>
            </a:r>
          </a:p>
        </p:txBody>
      </p:sp>
    </p:spTree>
    <p:extLst>
      <p:ext uri="{BB962C8B-B14F-4D97-AF65-F5344CB8AC3E}">
        <p14:creationId xmlns:p14="http://schemas.microsoft.com/office/powerpoint/2010/main" val="4122000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a:extLst>
              <a:ext uri="{FF2B5EF4-FFF2-40B4-BE49-F238E27FC236}">
                <a16:creationId xmlns:a16="http://schemas.microsoft.com/office/drawing/2014/main" id="{ADFED6E6-AE29-46CF-B223-37754F41B427}"/>
              </a:ext>
            </a:extLst>
          </p:cNvPr>
          <p:cNvSpPr>
            <a:spLocks noGrp="1"/>
          </p:cNvSpPr>
          <p:nvPr>
            <p:ph type="body" idx="1"/>
          </p:nvPr>
        </p:nvSpPr>
        <p:spPr>
          <a:xfrm>
            <a:off x="573088" y="1803400"/>
            <a:ext cx="8167687" cy="4578350"/>
          </a:xfrm>
        </p:spPr>
        <p:txBody>
          <a:bodyPr/>
          <a:lstStyle/>
          <a:p>
            <a:pPr>
              <a:lnSpc>
                <a:spcPct val="80000"/>
              </a:lnSpc>
            </a:pPr>
            <a:r>
              <a:rPr lang="en-GB" altLang="sr-Latn-RS" b="1"/>
              <a:t>Software with the ability to replicate itself from one file to another and lodging in a particular system</a:t>
            </a:r>
          </a:p>
          <a:p>
            <a:pPr>
              <a:lnSpc>
                <a:spcPct val="80000"/>
              </a:lnSpc>
            </a:pPr>
            <a:endParaRPr lang="en-GB" altLang="sr-Latn-RS"/>
          </a:p>
          <a:p>
            <a:pPr>
              <a:lnSpc>
                <a:spcPct val="80000"/>
              </a:lnSpc>
            </a:pPr>
            <a:r>
              <a:rPr lang="en-GB" altLang="sr-Latn-RS"/>
              <a:t>Without the consent (or knowledge) of its user / administrator</a:t>
            </a:r>
          </a:p>
          <a:p>
            <a:pPr>
              <a:lnSpc>
                <a:spcPct val="80000"/>
              </a:lnSpc>
            </a:pPr>
            <a:endParaRPr lang="en-GB" altLang="sr-Latn-RS"/>
          </a:p>
          <a:p>
            <a:pPr>
              <a:lnSpc>
                <a:spcPct val="80000"/>
              </a:lnSpc>
            </a:pPr>
            <a:r>
              <a:rPr lang="en-GB" altLang="sr-Latn-RS"/>
              <a:t>With the aim of causing damage in this system </a:t>
            </a:r>
          </a:p>
        </p:txBody>
      </p:sp>
      <p:sp>
        <p:nvSpPr>
          <p:cNvPr id="136195" name="Rectangle 2">
            <a:extLst>
              <a:ext uri="{FF2B5EF4-FFF2-40B4-BE49-F238E27FC236}">
                <a16:creationId xmlns:a16="http://schemas.microsoft.com/office/drawing/2014/main" id="{A887D2D1-AFBA-4923-A2B0-EC0C72478997}"/>
              </a:ext>
            </a:extLst>
          </p:cNvPr>
          <p:cNvSpPr>
            <a:spLocks noGrp="1"/>
          </p:cNvSpPr>
          <p:nvPr>
            <p:ph type="title"/>
          </p:nvPr>
        </p:nvSpPr>
        <p:spPr>
          <a:xfrm>
            <a:off x="457200" y="585356"/>
            <a:ext cx="8229600" cy="1143000"/>
          </a:xfrm>
        </p:spPr>
        <p:txBody>
          <a:bodyPr/>
          <a:lstStyle/>
          <a:p>
            <a:pPr eaLnBrk="1" hangingPunct="1"/>
            <a:r>
              <a:rPr lang="en-GB" altLang="sr-Latn-RS" b="1" i="1" dirty="0"/>
              <a:t>Viruses</a:t>
            </a:r>
          </a:p>
        </p:txBody>
      </p:sp>
      <p:sp>
        <p:nvSpPr>
          <p:cNvPr id="136196" name="Čuvar mesta za broj slajda 1">
            <a:extLst>
              <a:ext uri="{FF2B5EF4-FFF2-40B4-BE49-F238E27FC236}">
                <a16:creationId xmlns:a16="http://schemas.microsoft.com/office/drawing/2014/main" id="{054FADFE-9176-4ECB-AFB1-85B2A3E2B8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E8EE04E1-08FA-4A92-8D86-811C29B81D98}" type="slidenum">
              <a:rPr lang="en-US" altLang="en-US" sz="1200" smtClean="0">
                <a:solidFill>
                  <a:srgbClr val="898989"/>
                </a:solidFill>
              </a:rPr>
              <a:pPr>
                <a:spcBef>
                  <a:spcPct val="0"/>
                </a:spcBef>
                <a:buFontTx/>
                <a:buNone/>
              </a:pPr>
              <a:t>40</a:t>
            </a:fld>
            <a:endParaRPr lang="en-US" altLang="en-US" sz="1200">
              <a:solidFill>
                <a:srgbClr val="898989"/>
              </a:solidFill>
            </a:endParaRPr>
          </a:p>
        </p:txBody>
      </p:sp>
    </p:spTree>
    <p:extLst>
      <p:ext uri="{BB962C8B-B14F-4D97-AF65-F5344CB8AC3E}">
        <p14:creationId xmlns:p14="http://schemas.microsoft.com/office/powerpoint/2010/main" val="2255187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64A4EB55-E7E5-4500-B66E-1ECF0B134C6A}"/>
              </a:ext>
            </a:extLst>
          </p:cNvPr>
          <p:cNvSpPr>
            <a:spLocks noGrp="1"/>
          </p:cNvSpPr>
          <p:nvPr>
            <p:ph type="title"/>
          </p:nvPr>
        </p:nvSpPr>
        <p:spPr>
          <a:xfrm>
            <a:off x="457200" y="629082"/>
            <a:ext cx="8229600" cy="1143000"/>
          </a:xfrm>
        </p:spPr>
        <p:txBody>
          <a:bodyPr/>
          <a:lstStyle/>
          <a:p>
            <a:pPr eaLnBrk="1" hangingPunct="1"/>
            <a:r>
              <a:rPr lang="en-GB" altLang="en-US" b="1" i="1" dirty="0"/>
              <a:t>Computer Viruses/Trojans</a:t>
            </a:r>
          </a:p>
        </p:txBody>
      </p:sp>
      <p:pic>
        <p:nvPicPr>
          <p:cNvPr id="138243" name="Picture 5" descr="C:\Users\B.Stam\Desktop\AV7-virus.jpg">
            <a:extLst>
              <a:ext uri="{FF2B5EF4-FFF2-40B4-BE49-F238E27FC236}">
                <a16:creationId xmlns:a16="http://schemas.microsoft.com/office/drawing/2014/main" id="{4C98143B-DEFB-4EA6-B5E9-D7FEDEF92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 y="1897740"/>
            <a:ext cx="8201025"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Čuvar mesta za broj slajda 1">
            <a:extLst>
              <a:ext uri="{FF2B5EF4-FFF2-40B4-BE49-F238E27FC236}">
                <a16:creationId xmlns:a16="http://schemas.microsoft.com/office/drawing/2014/main" id="{2608E165-BE8E-45BF-8C8D-DE933896CC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954566C-CE43-4E29-8BF2-B16FE345521F}" type="slidenum">
              <a:rPr lang="en-US" altLang="en-US" sz="1200" smtClean="0">
                <a:solidFill>
                  <a:srgbClr val="898989"/>
                </a:solidFill>
              </a:rPr>
              <a:pPr>
                <a:spcBef>
                  <a:spcPct val="0"/>
                </a:spcBef>
                <a:buFontTx/>
                <a:buNone/>
              </a:pPr>
              <a:t>41</a:t>
            </a:fld>
            <a:endParaRPr lang="en-US" altLang="en-US" sz="1200">
              <a:solidFill>
                <a:srgbClr val="898989"/>
              </a:solidFill>
            </a:endParaRPr>
          </a:p>
        </p:txBody>
      </p:sp>
    </p:spTree>
    <p:extLst>
      <p:ext uri="{BB962C8B-B14F-4D97-AF65-F5344CB8AC3E}">
        <p14:creationId xmlns:p14="http://schemas.microsoft.com/office/powerpoint/2010/main" val="2065959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8AA56BCB-AD72-4780-9F75-D08FBFC1DFC7}"/>
              </a:ext>
            </a:extLst>
          </p:cNvPr>
          <p:cNvSpPr>
            <a:spLocks noGrp="1"/>
          </p:cNvSpPr>
          <p:nvPr>
            <p:ph type="title"/>
          </p:nvPr>
        </p:nvSpPr>
        <p:spPr>
          <a:xfrm>
            <a:off x="500062" y="551432"/>
            <a:ext cx="8229600" cy="1143000"/>
          </a:xfrm>
        </p:spPr>
        <p:txBody>
          <a:bodyPr/>
          <a:lstStyle/>
          <a:p>
            <a:r>
              <a:rPr lang="en-GB" altLang="en-US" b="1" i="1" dirty="0"/>
              <a:t>Malware</a:t>
            </a:r>
          </a:p>
        </p:txBody>
      </p:sp>
      <p:pic>
        <p:nvPicPr>
          <p:cNvPr id="134147" name="Picture 5" descr="C:\Users\B.Stam\Desktop\How-to-identify-Malware-from-computer.jpg">
            <a:extLst>
              <a:ext uri="{FF2B5EF4-FFF2-40B4-BE49-F238E27FC236}">
                <a16:creationId xmlns:a16="http://schemas.microsoft.com/office/drawing/2014/main" id="{8FE7B39F-A805-4143-98E5-48C81358A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570038"/>
            <a:ext cx="8123238"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Čuvar mesta za broj slajda 1">
            <a:extLst>
              <a:ext uri="{FF2B5EF4-FFF2-40B4-BE49-F238E27FC236}">
                <a16:creationId xmlns:a16="http://schemas.microsoft.com/office/drawing/2014/main" id="{1D3BF63D-FA72-4585-B8EC-1C363C62F7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683ED39-799F-48C9-8AED-95043EC39C09}" type="slidenum">
              <a:rPr lang="en-US" altLang="en-US" sz="1200" smtClean="0">
                <a:solidFill>
                  <a:srgbClr val="898989"/>
                </a:solidFill>
              </a:rPr>
              <a:pPr>
                <a:spcBef>
                  <a:spcPct val="0"/>
                </a:spcBef>
                <a:buFontTx/>
                <a:buNone/>
              </a:pPr>
              <a:t>42</a:t>
            </a:fld>
            <a:endParaRPr lang="en-US" altLang="en-US" sz="1200">
              <a:solidFill>
                <a:srgbClr val="898989"/>
              </a:solidFill>
            </a:endParaRPr>
          </a:p>
        </p:txBody>
      </p:sp>
    </p:spTree>
    <p:extLst>
      <p:ext uri="{BB962C8B-B14F-4D97-AF65-F5344CB8AC3E}">
        <p14:creationId xmlns:p14="http://schemas.microsoft.com/office/powerpoint/2010/main" val="1484717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a:extLst>
              <a:ext uri="{FF2B5EF4-FFF2-40B4-BE49-F238E27FC236}">
                <a16:creationId xmlns:a16="http://schemas.microsoft.com/office/drawing/2014/main" id="{0997523A-67AB-478E-BDDD-8B4ED7742A72}"/>
              </a:ext>
            </a:extLst>
          </p:cNvPr>
          <p:cNvSpPr>
            <a:spLocks noGrp="1"/>
          </p:cNvSpPr>
          <p:nvPr>
            <p:ph type="body" idx="1"/>
          </p:nvPr>
        </p:nvSpPr>
        <p:spPr>
          <a:xfrm>
            <a:off x="921229" y="1595192"/>
            <a:ext cx="7145337" cy="4525962"/>
          </a:xfrm>
        </p:spPr>
        <p:txBody>
          <a:bodyPr>
            <a:normAutofit lnSpcReduction="10000"/>
          </a:bodyPr>
          <a:lstStyle/>
          <a:p>
            <a:pPr marL="3175" indent="-3175" algn="just">
              <a:buFont typeface="Arial" panose="020B0604020202020204" pitchFamily="34" charset="0"/>
              <a:buNone/>
            </a:pPr>
            <a:r>
              <a:rPr lang="en-US" altLang="en-US" sz="2800" b="1" dirty="0"/>
              <a:t>A computer worm is a standalone malware computer program that replicates itself in order to spread to other computers</a:t>
            </a:r>
            <a:r>
              <a:rPr lang="en-US" altLang="en-US" sz="2800" dirty="0"/>
              <a:t>. Often, it uses a computer network to spread itself, relying on security failures on the target computer to access it. </a:t>
            </a:r>
          </a:p>
          <a:p>
            <a:pPr marL="3175" indent="-3175" algn="just">
              <a:buFont typeface="Arial" panose="020B0604020202020204" pitchFamily="34" charset="0"/>
              <a:buNone/>
            </a:pPr>
            <a:endParaRPr lang="en-US" altLang="en-US" sz="2800" dirty="0"/>
          </a:p>
          <a:p>
            <a:pPr marL="3175" indent="-3175" algn="just">
              <a:buFont typeface="Arial" panose="020B0604020202020204" pitchFamily="34" charset="0"/>
              <a:buNone/>
            </a:pPr>
            <a:r>
              <a:rPr lang="en-US" altLang="en-US" sz="2800" dirty="0"/>
              <a:t>Worms almost always cause at least some harm to the network, even if only by consuming bandwidth, whereas viruses almost always corrupt or modify files on a targeted computer.</a:t>
            </a:r>
            <a:endParaRPr lang="en-GB" altLang="sr-Latn-RS" sz="2800" dirty="0"/>
          </a:p>
        </p:txBody>
      </p:sp>
      <p:sp>
        <p:nvSpPr>
          <p:cNvPr id="140291" name="Rectangle 2">
            <a:extLst>
              <a:ext uri="{FF2B5EF4-FFF2-40B4-BE49-F238E27FC236}">
                <a16:creationId xmlns:a16="http://schemas.microsoft.com/office/drawing/2014/main" id="{FF2C45EE-13F8-4EED-AF7B-B7F4849D0F11}"/>
              </a:ext>
            </a:extLst>
          </p:cNvPr>
          <p:cNvSpPr>
            <a:spLocks noGrp="1"/>
          </p:cNvSpPr>
          <p:nvPr>
            <p:ph type="title"/>
          </p:nvPr>
        </p:nvSpPr>
        <p:spPr>
          <a:xfrm>
            <a:off x="457200" y="628096"/>
            <a:ext cx="8229600" cy="1143000"/>
          </a:xfrm>
        </p:spPr>
        <p:txBody>
          <a:bodyPr/>
          <a:lstStyle/>
          <a:p>
            <a:pPr eaLnBrk="1" hangingPunct="1"/>
            <a:r>
              <a:rPr lang="en-GB" altLang="sr-Latn-RS" b="1" i="1" dirty="0"/>
              <a:t>Worms</a:t>
            </a:r>
          </a:p>
        </p:txBody>
      </p:sp>
      <p:sp>
        <p:nvSpPr>
          <p:cNvPr id="140292" name="Čuvar mesta za broj slajda 1">
            <a:extLst>
              <a:ext uri="{FF2B5EF4-FFF2-40B4-BE49-F238E27FC236}">
                <a16:creationId xmlns:a16="http://schemas.microsoft.com/office/drawing/2014/main" id="{D2665861-4A8D-4B87-A383-C7A95F9B79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2E552DA7-3AFE-4AD7-8160-E5A6870E611B}" type="slidenum">
              <a:rPr lang="en-US" altLang="en-US" sz="1200" smtClean="0">
                <a:solidFill>
                  <a:srgbClr val="898989"/>
                </a:solidFill>
              </a:rPr>
              <a:pPr>
                <a:spcBef>
                  <a:spcPct val="0"/>
                </a:spcBef>
                <a:buFontTx/>
                <a:buNone/>
              </a:pPr>
              <a:t>43</a:t>
            </a:fld>
            <a:endParaRPr lang="en-US" altLang="en-US" sz="1200">
              <a:solidFill>
                <a:srgbClr val="898989"/>
              </a:solidFill>
            </a:endParaRPr>
          </a:p>
        </p:txBody>
      </p:sp>
    </p:spTree>
    <p:extLst>
      <p:ext uri="{BB962C8B-B14F-4D97-AF65-F5344CB8AC3E}">
        <p14:creationId xmlns:p14="http://schemas.microsoft.com/office/powerpoint/2010/main" val="7653964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9" name="Picture 1">
            <a:extLst>
              <a:ext uri="{FF2B5EF4-FFF2-40B4-BE49-F238E27FC236}">
                <a16:creationId xmlns:a16="http://schemas.microsoft.com/office/drawing/2014/main" id="{54008696-836D-4584-9C42-BC3AE9BFDF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113" y="1019175"/>
            <a:ext cx="8113712"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Čuvar mesta za broj slajda 1">
            <a:extLst>
              <a:ext uri="{FF2B5EF4-FFF2-40B4-BE49-F238E27FC236}">
                <a16:creationId xmlns:a16="http://schemas.microsoft.com/office/drawing/2014/main" id="{3BDE2BB1-3088-4347-9BAE-88B1FEC95D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453D2A7-2C7F-4B96-AF59-AF027EAFEE8A}" type="slidenum">
              <a:rPr lang="en-US" altLang="en-US" sz="1200" smtClean="0">
                <a:solidFill>
                  <a:srgbClr val="898989"/>
                </a:solidFill>
              </a:rPr>
              <a:pPr>
                <a:spcBef>
                  <a:spcPct val="0"/>
                </a:spcBef>
                <a:buFontTx/>
                <a:buNone/>
              </a:pPr>
              <a:t>44</a:t>
            </a:fld>
            <a:endParaRPr lang="en-US" altLang="en-US" sz="1200">
              <a:solidFill>
                <a:srgbClr val="898989"/>
              </a:solidFill>
            </a:endParaRPr>
          </a:p>
        </p:txBody>
      </p:sp>
    </p:spTree>
    <p:extLst>
      <p:ext uri="{BB962C8B-B14F-4D97-AF65-F5344CB8AC3E}">
        <p14:creationId xmlns:p14="http://schemas.microsoft.com/office/powerpoint/2010/main" val="222589138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a:extLst>
              <a:ext uri="{FF2B5EF4-FFF2-40B4-BE49-F238E27FC236}">
                <a16:creationId xmlns:a16="http://schemas.microsoft.com/office/drawing/2014/main" id="{2FAFAC86-2A90-4B37-95D5-FB5E7D16BA7A}"/>
              </a:ext>
            </a:extLst>
          </p:cNvPr>
          <p:cNvSpPr>
            <a:spLocks noGrp="1"/>
          </p:cNvSpPr>
          <p:nvPr>
            <p:ph type="body" idx="1"/>
          </p:nvPr>
        </p:nvSpPr>
        <p:spPr>
          <a:xfrm>
            <a:off x="341313" y="1404938"/>
            <a:ext cx="8345487" cy="5041900"/>
          </a:xfrm>
        </p:spPr>
        <p:txBody>
          <a:bodyPr/>
          <a:lstStyle/>
          <a:p>
            <a:pPr algn="just"/>
            <a:r>
              <a:rPr lang="en-US" altLang="en-US" sz="2800" b="1" dirty="0"/>
              <a:t>Spyware is software that aims to gather information about a person or organization without their knowledge, that may send such information to another entity without the consumer's consent, or that asserts control over a device without the consumer's knowledge</a:t>
            </a:r>
            <a:r>
              <a:rPr lang="en-US" altLang="en-US" sz="2800" dirty="0"/>
              <a:t>.</a:t>
            </a:r>
          </a:p>
          <a:p>
            <a:pPr algn="just"/>
            <a:r>
              <a:rPr lang="en-US" altLang="en-US" sz="2800" dirty="0"/>
              <a:t>"Spyware" examples of other notorious types include digital rights management capabilities that "phone home", keyloggers, rootkits, and web beacons.</a:t>
            </a:r>
          </a:p>
          <a:p>
            <a:pPr algn="just"/>
            <a:r>
              <a:rPr lang="en-US" altLang="en-US" sz="2800" dirty="0"/>
              <a:t>Whenever spyware is used for malicious purposes, its presence is typically hidden from the user and can be difficult to detect. </a:t>
            </a:r>
          </a:p>
        </p:txBody>
      </p:sp>
      <p:sp>
        <p:nvSpPr>
          <p:cNvPr id="144387" name="Rectangle 2">
            <a:extLst>
              <a:ext uri="{FF2B5EF4-FFF2-40B4-BE49-F238E27FC236}">
                <a16:creationId xmlns:a16="http://schemas.microsoft.com/office/drawing/2014/main" id="{6E39C584-A7DC-438D-B5D8-F64FD1922BA9}"/>
              </a:ext>
            </a:extLst>
          </p:cNvPr>
          <p:cNvSpPr>
            <a:spLocks noGrp="1"/>
          </p:cNvSpPr>
          <p:nvPr>
            <p:ph type="title"/>
          </p:nvPr>
        </p:nvSpPr>
        <p:spPr>
          <a:xfrm>
            <a:off x="457200" y="558801"/>
            <a:ext cx="8229600" cy="1143000"/>
          </a:xfrm>
        </p:spPr>
        <p:txBody>
          <a:bodyPr/>
          <a:lstStyle/>
          <a:p>
            <a:pPr eaLnBrk="1" hangingPunct="1"/>
            <a:r>
              <a:rPr lang="en-GB" altLang="sr-Latn-RS" b="1" i="1" dirty="0"/>
              <a:t>Spyware</a:t>
            </a:r>
          </a:p>
        </p:txBody>
      </p:sp>
      <p:sp>
        <p:nvSpPr>
          <p:cNvPr id="144388" name="Čuvar mesta za broj slajda 1">
            <a:extLst>
              <a:ext uri="{FF2B5EF4-FFF2-40B4-BE49-F238E27FC236}">
                <a16:creationId xmlns:a16="http://schemas.microsoft.com/office/drawing/2014/main" id="{3C14D961-7A23-43A6-BF64-77184D7A37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871F13C1-DBCE-4851-A55C-144CFB2661AE}" type="slidenum">
              <a:rPr lang="en-US" altLang="en-US" sz="1200" smtClean="0">
                <a:solidFill>
                  <a:srgbClr val="898989"/>
                </a:solidFill>
              </a:rPr>
              <a:pPr>
                <a:spcBef>
                  <a:spcPct val="0"/>
                </a:spcBef>
                <a:buFontTx/>
                <a:buNone/>
              </a:pPr>
              <a:t>45</a:t>
            </a:fld>
            <a:endParaRPr lang="en-US" altLang="en-US" sz="1200">
              <a:solidFill>
                <a:srgbClr val="898989"/>
              </a:solidFill>
            </a:endParaRPr>
          </a:p>
        </p:txBody>
      </p:sp>
    </p:spTree>
    <p:extLst>
      <p:ext uri="{BB962C8B-B14F-4D97-AF65-F5344CB8AC3E}">
        <p14:creationId xmlns:p14="http://schemas.microsoft.com/office/powerpoint/2010/main" val="4175629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Picture 5" descr="C:\Users\B.Stam\Desktop\spyware-alert.jpg">
            <a:extLst>
              <a:ext uri="{FF2B5EF4-FFF2-40B4-BE49-F238E27FC236}">
                <a16:creationId xmlns:a16="http://schemas.microsoft.com/office/drawing/2014/main" id="{71234025-7954-4D95-A565-807C4060D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119188"/>
            <a:ext cx="7597775"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6" name="Čuvar mesta za broj slajda 1">
            <a:extLst>
              <a:ext uri="{FF2B5EF4-FFF2-40B4-BE49-F238E27FC236}">
                <a16:creationId xmlns:a16="http://schemas.microsoft.com/office/drawing/2014/main" id="{BAFC4AC2-D75C-49FB-B433-6EE05CD324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DE8023-DD50-47C8-9E86-76A003BB633D}" type="slidenum">
              <a:rPr lang="en-US" altLang="en-US" sz="1200" smtClean="0">
                <a:solidFill>
                  <a:srgbClr val="898989"/>
                </a:solidFill>
              </a:rPr>
              <a:pPr>
                <a:spcBef>
                  <a:spcPct val="0"/>
                </a:spcBef>
                <a:buFontTx/>
                <a:buNone/>
              </a:pPr>
              <a:t>46</a:t>
            </a:fld>
            <a:endParaRPr lang="en-US" altLang="en-US" sz="1200">
              <a:solidFill>
                <a:srgbClr val="898989"/>
              </a:solidFill>
            </a:endParaRPr>
          </a:p>
        </p:txBody>
      </p:sp>
    </p:spTree>
    <p:extLst>
      <p:ext uri="{BB962C8B-B14F-4D97-AF65-F5344CB8AC3E}">
        <p14:creationId xmlns:p14="http://schemas.microsoft.com/office/powerpoint/2010/main" val="3310656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a:extLst>
              <a:ext uri="{FF2B5EF4-FFF2-40B4-BE49-F238E27FC236}">
                <a16:creationId xmlns:a16="http://schemas.microsoft.com/office/drawing/2014/main" id="{B96CB4F9-B2FA-4182-8B96-A7EE4C9D3473}"/>
              </a:ext>
            </a:extLst>
          </p:cNvPr>
          <p:cNvSpPr>
            <a:spLocks noGrp="1"/>
          </p:cNvSpPr>
          <p:nvPr>
            <p:ph type="body" idx="1"/>
          </p:nvPr>
        </p:nvSpPr>
        <p:spPr>
          <a:xfrm>
            <a:off x="425450" y="1616075"/>
            <a:ext cx="8345488" cy="2681288"/>
          </a:xfrm>
        </p:spPr>
        <p:txBody>
          <a:bodyPr>
            <a:normAutofit fontScale="85000" lnSpcReduction="10000"/>
          </a:bodyPr>
          <a:lstStyle/>
          <a:p>
            <a:pPr algn="just"/>
            <a:r>
              <a:rPr lang="en-US" altLang="en-US" sz="2400" b="1"/>
              <a:t>Ransomware is a type of malicious software that blocks access to the victim's data or threatens to publish or delete it until a ransom is paid</a:t>
            </a:r>
            <a:r>
              <a:rPr lang="en-US" altLang="en-US" sz="2400"/>
              <a:t>. </a:t>
            </a:r>
          </a:p>
          <a:p>
            <a:pPr algn="just"/>
            <a:r>
              <a:rPr lang="en-US" altLang="en-US" sz="2400"/>
              <a:t>More advanced malware uses a technique called cryptoviral extortion.</a:t>
            </a:r>
          </a:p>
          <a:p>
            <a:pPr algn="just"/>
            <a:r>
              <a:rPr lang="en-US" altLang="en-US" sz="2400" b="1"/>
              <a:t>Ransomware attacks are typically carried out using a Trojan that is disguised as a legitimate file that the user is tricked into downloading, or opening when it arrives as an email attachment</a:t>
            </a:r>
            <a:r>
              <a:rPr lang="en-US" altLang="en-US" sz="2400"/>
              <a:t>. </a:t>
            </a:r>
          </a:p>
          <a:p>
            <a:pPr algn="just"/>
            <a:r>
              <a:rPr lang="en-US" altLang="en-US" sz="2400"/>
              <a:t>However, one high profile example, the "Wannacry worm", traveled automatically between computers without user interaction.</a:t>
            </a:r>
          </a:p>
        </p:txBody>
      </p:sp>
      <p:sp>
        <p:nvSpPr>
          <p:cNvPr id="148483" name="Rectangle 2">
            <a:extLst>
              <a:ext uri="{FF2B5EF4-FFF2-40B4-BE49-F238E27FC236}">
                <a16:creationId xmlns:a16="http://schemas.microsoft.com/office/drawing/2014/main" id="{0B0823E5-E45B-4EC3-909E-203B7367F0FC}"/>
              </a:ext>
            </a:extLst>
          </p:cNvPr>
          <p:cNvSpPr>
            <a:spLocks noGrp="1"/>
          </p:cNvSpPr>
          <p:nvPr>
            <p:ph type="title"/>
          </p:nvPr>
        </p:nvSpPr>
        <p:spPr>
          <a:xfrm>
            <a:off x="425450" y="455613"/>
            <a:ext cx="8229600" cy="1143000"/>
          </a:xfrm>
        </p:spPr>
        <p:txBody>
          <a:bodyPr/>
          <a:lstStyle/>
          <a:p>
            <a:pPr eaLnBrk="1" hangingPunct="1"/>
            <a:r>
              <a:rPr lang="en-GB" altLang="en-US" b="1" i="1" dirty="0"/>
              <a:t>Ransomware</a:t>
            </a:r>
          </a:p>
        </p:txBody>
      </p:sp>
      <p:sp>
        <p:nvSpPr>
          <p:cNvPr id="148484" name="Čuvar mesta za broj slajda 1">
            <a:extLst>
              <a:ext uri="{FF2B5EF4-FFF2-40B4-BE49-F238E27FC236}">
                <a16:creationId xmlns:a16="http://schemas.microsoft.com/office/drawing/2014/main" id="{AC4EC318-AB2A-4D6C-932D-0302FA6730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0D6C3AEF-E943-4486-8D9A-05A31F49F853}" type="slidenum">
              <a:rPr lang="en-US" altLang="en-US" sz="1200" smtClean="0">
                <a:solidFill>
                  <a:srgbClr val="898989"/>
                </a:solidFill>
              </a:rPr>
              <a:pPr>
                <a:spcBef>
                  <a:spcPct val="0"/>
                </a:spcBef>
                <a:buFontTx/>
                <a:buNone/>
              </a:pPr>
              <a:t>47</a:t>
            </a:fld>
            <a:endParaRPr lang="en-US" altLang="en-US" sz="1200">
              <a:solidFill>
                <a:srgbClr val="898989"/>
              </a:solidFill>
            </a:endParaRPr>
          </a:p>
        </p:txBody>
      </p:sp>
    </p:spTree>
    <p:extLst>
      <p:ext uri="{BB962C8B-B14F-4D97-AF65-F5344CB8AC3E}">
        <p14:creationId xmlns:p14="http://schemas.microsoft.com/office/powerpoint/2010/main" val="1632626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DBBF7D66-CB2E-481A-9F8C-7C1ABE0A326E}"/>
              </a:ext>
            </a:extLst>
          </p:cNvPr>
          <p:cNvSpPr>
            <a:spLocks noGrp="1"/>
          </p:cNvSpPr>
          <p:nvPr>
            <p:ph type="title"/>
          </p:nvPr>
        </p:nvSpPr>
        <p:spPr>
          <a:xfrm>
            <a:off x="457200" y="524430"/>
            <a:ext cx="8229600" cy="1143000"/>
          </a:xfrm>
        </p:spPr>
        <p:txBody>
          <a:bodyPr/>
          <a:lstStyle/>
          <a:p>
            <a:pPr eaLnBrk="1" hangingPunct="1"/>
            <a:r>
              <a:rPr lang="en-GB" altLang="en-US" b="1" i="1" dirty="0"/>
              <a:t>Ransomware – WannaCry</a:t>
            </a:r>
          </a:p>
        </p:txBody>
      </p:sp>
      <p:pic>
        <p:nvPicPr>
          <p:cNvPr id="150531" name="Picture 5" descr="C:\Users\B.Stam\Desktop\wannacry_05_1024x774.png">
            <a:extLst>
              <a:ext uri="{FF2B5EF4-FFF2-40B4-BE49-F238E27FC236}">
                <a16:creationId xmlns:a16="http://schemas.microsoft.com/office/drawing/2014/main" id="{C46F4344-45DE-47B7-94AC-83F92D79C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9" y="1580225"/>
            <a:ext cx="7439772" cy="527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2" name="Čuvar mesta za broj slajda 1">
            <a:extLst>
              <a:ext uri="{FF2B5EF4-FFF2-40B4-BE49-F238E27FC236}">
                <a16:creationId xmlns:a16="http://schemas.microsoft.com/office/drawing/2014/main" id="{2C9FE81F-74D9-482E-80B0-585E1F4730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C48BB57-6F76-41CA-A479-D258CFBFC17F}" type="slidenum">
              <a:rPr lang="en-US" altLang="en-US" sz="1200" smtClean="0">
                <a:solidFill>
                  <a:srgbClr val="898989"/>
                </a:solidFill>
              </a:rPr>
              <a:pPr>
                <a:spcBef>
                  <a:spcPct val="0"/>
                </a:spcBef>
                <a:buFontTx/>
                <a:buNone/>
              </a:pPr>
              <a:t>48</a:t>
            </a:fld>
            <a:endParaRPr lang="en-US" altLang="en-US" sz="1200">
              <a:solidFill>
                <a:srgbClr val="898989"/>
              </a:solidFill>
            </a:endParaRPr>
          </a:p>
        </p:txBody>
      </p:sp>
    </p:spTree>
    <p:extLst>
      <p:ext uri="{BB962C8B-B14F-4D97-AF65-F5344CB8AC3E}">
        <p14:creationId xmlns:p14="http://schemas.microsoft.com/office/powerpoint/2010/main" val="3040329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DBBF7D66-CB2E-481A-9F8C-7C1ABE0A326E}"/>
              </a:ext>
            </a:extLst>
          </p:cNvPr>
          <p:cNvSpPr>
            <a:spLocks noGrp="1"/>
          </p:cNvSpPr>
          <p:nvPr>
            <p:ph type="title"/>
          </p:nvPr>
        </p:nvSpPr>
        <p:spPr>
          <a:xfrm>
            <a:off x="457200" y="524430"/>
            <a:ext cx="8229600" cy="1143000"/>
          </a:xfrm>
        </p:spPr>
        <p:txBody>
          <a:bodyPr/>
          <a:lstStyle/>
          <a:p>
            <a:pPr eaLnBrk="1" hangingPunct="1"/>
            <a:r>
              <a:rPr lang="en-GB" altLang="en-US" b="1" i="1" dirty="0"/>
              <a:t>Ransomware – WannaCry</a:t>
            </a:r>
          </a:p>
        </p:txBody>
      </p:sp>
      <p:sp>
        <p:nvSpPr>
          <p:cNvPr id="150532" name="Čuvar mesta za broj slajda 1">
            <a:extLst>
              <a:ext uri="{FF2B5EF4-FFF2-40B4-BE49-F238E27FC236}">
                <a16:creationId xmlns:a16="http://schemas.microsoft.com/office/drawing/2014/main" id="{2C9FE81F-74D9-482E-80B0-585E1F4730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C48BB57-6F76-41CA-A479-D258CFBFC17F}" type="slidenum">
              <a:rPr lang="en-US" altLang="en-US" sz="1200" smtClean="0">
                <a:solidFill>
                  <a:srgbClr val="898989"/>
                </a:solidFill>
              </a:rPr>
              <a:pPr>
                <a:spcBef>
                  <a:spcPct val="0"/>
                </a:spcBef>
                <a:buFontTx/>
                <a:buNone/>
              </a:pPr>
              <a:t>49</a:t>
            </a:fld>
            <a:endParaRPr lang="en-US" altLang="en-US" sz="1200">
              <a:solidFill>
                <a:srgbClr val="898989"/>
              </a:solidFill>
            </a:endParaRPr>
          </a:p>
        </p:txBody>
      </p:sp>
      <p:sp>
        <p:nvSpPr>
          <p:cNvPr id="5" name="Tijdelijke aanduiding voor inhoud 2">
            <a:extLst>
              <a:ext uri="{FF2B5EF4-FFF2-40B4-BE49-F238E27FC236}">
                <a16:creationId xmlns:a16="http://schemas.microsoft.com/office/drawing/2014/main" id="{36E568BD-8EDE-4E13-8267-7A936CF1AFBD}"/>
              </a:ext>
            </a:extLst>
          </p:cNvPr>
          <p:cNvSpPr>
            <a:spLocks noGrp="1"/>
          </p:cNvSpPr>
          <p:nvPr>
            <p:ph idx="1"/>
          </p:nvPr>
        </p:nvSpPr>
        <p:spPr>
          <a:xfrm>
            <a:off x="457200" y="1600200"/>
            <a:ext cx="8229600" cy="4525963"/>
          </a:xfrm>
        </p:spPr>
        <p:txBody>
          <a:bodyPr/>
          <a:lstStyle/>
          <a:p>
            <a:r>
              <a:rPr lang="en-GB" dirty="0">
                <a:hlinkClick r:id="rId3"/>
              </a:rPr>
              <a:t>https://blockchain.info/address/13AM4VW2dhxYgXeQepoHkHSQuy6NgaEb94</a:t>
            </a:r>
            <a:endParaRPr lang="en-GB" dirty="0"/>
          </a:p>
          <a:p>
            <a:r>
              <a:rPr lang="en-GB" dirty="0">
                <a:hlinkClick r:id="rId4"/>
              </a:rPr>
              <a:t>https://blockchain.info/address/12t9YDPgwueZ9NyMgw519p7AA8isjr6SMw</a:t>
            </a:r>
            <a:endParaRPr lang="en-GB" dirty="0"/>
          </a:p>
          <a:p>
            <a:r>
              <a:rPr lang="en-GB" dirty="0">
                <a:hlinkClick r:id="rId5"/>
              </a:rPr>
              <a:t>https://blockchain.info/address/115p7UMMngoj1pMvkpHijcRdfJNXj6LrLn</a:t>
            </a:r>
            <a:endParaRPr lang="en-GB" dirty="0"/>
          </a:p>
          <a:p>
            <a:endParaRPr lang="en-GB" dirty="0"/>
          </a:p>
        </p:txBody>
      </p:sp>
    </p:spTree>
    <p:extLst>
      <p:ext uri="{BB962C8B-B14F-4D97-AF65-F5344CB8AC3E}">
        <p14:creationId xmlns:p14="http://schemas.microsoft.com/office/powerpoint/2010/main" val="55592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26400618-8A1C-4EB7-8746-01FDB29DE94D}"/>
              </a:ext>
            </a:extLst>
          </p:cNvPr>
          <p:cNvSpPr>
            <a:spLocks noGrp="1"/>
          </p:cNvSpPr>
          <p:nvPr>
            <p:ph idx="1"/>
          </p:nvPr>
        </p:nvSpPr>
        <p:spPr>
          <a:xfrm>
            <a:off x="457200" y="2009775"/>
            <a:ext cx="8512175" cy="4346575"/>
          </a:xfrm>
        </p:spPr>
        <p:txBody>
          <a:bodyPr/>
          <a:lstStyle/>
          <a:p>
            <a:pPr>
              <a:buFont typeface="Arial" panose="020B0604020202020204" pitchFamily="34" charset="0"/>
              <a:buNone/>
            </a:pPr>
            <a:r>
              <a:rPr lang="en-GB" altLang="sr-Latn-RS" sz="2400" dirty="0"/>
              <a:t>At the end of this session, delegates will be able to:</a:t>
            </a:r>
            <a:endParaRPr lang="sr-Latn-RS" altLang="sr-Latn-RS" sz="2400" dirty="0"/>
          </a:p>
          <a:p>
            <a:r>
              <a:rPr lang="en-GB" altLang="sr-Latn-RS" sz="2400" b="1" dirty="0"/>
              <a:t>Identify different types </a:t>
            </a:r>
            <a:r>
              <a:rPr lang="en-GB" altLang="sr-Latn-RS" sz="2400" dirty="0"/>
              <a:t>of cybercrime and their impact.</a:t>
            </a:r>
          </a:p>
          <a:p>
            <a:r>
              <a:rPr lang="en-GB" altLang="sr-Latn-RS" sz="2400" b="1" dirty="0"/>
              <a:t>List the threats, trends and tools </a:t>
            </a:r>
            <a:r>
              <a:rPr lang="en-GB" altLang="sr-Latn-RS" sz="2400" dirty="0"/>
              <a:t>of cybercrime and responses to the phenomenon. </a:t>
            </a:r>
            <a:endParaRPr lang="pt-PT" altLang="sr-Latn-RS" sz="2400" dirty="0"/>
          </a:p>
          <a:p>
            <a:r>
              <a:rPr lang="en-GB" altLang="sr-Latn-RS" sz="2400" b="1" dirty="0"/>
              <a:t>Explain the concepts</a:t>
            </a:r>
            <a:r>
              <a:rPr lang="en-GB" altLang="sr-Latn-RS" sz="2400" dirty="0"/>
              <a:t> of cybercrime that are considered types of crime under most legislation and international standards. </a:t>
            </a:r>
            <a:endParaRPr lang="pt-PT" altLang="sr-Latn-RS" sz="2400" dirty="0"/>
          </a:p>
        </p:txBody>
      </p:sp>
      <p:sp>
        <p:nvSpPr>
          <p:cNvPr id="7171" name="Title 1">
            <a:extLst>
              <a:ext uri="{FF2B5EF4-FFF2-40B4-BE49-F238E27FC236}">
                <a16:creationId xmlns:a16="http://schemas.microsoft.com/office/drawing/2014/main" id="{C46EC006-F117-4C0F-9862-5856E3BA7579}"/>
              </a:ext>
            </a:extLst>
          </p:cNvPr>
          <p:cNvSpPr>
            <a:spLocks noGrp="1"/>
          </p:cNvSpPr>
          <p:nvPr>
            <p:ph type="title"/>
          </p:nvPr>
        </p:nvSpPr>
        <p:spPr>
          <a:xfrm>
            <a:off x="457200" y="568170"/>
            <a:ext cx="8229600" cy="1420427"/>
          </a:xfrm>
        </p:spPr>
        <p:txBody>
          <a:bodyPr/>
          <a:lstStyle/>
          <a:p>
            <a:pPr eaLnBrk="1" hangingPunct="1"/>
            <a:r>
              <a:rPr lang="en-US" altLang="sr-Latn-RS" b="1" dirty="0"/>
              <a:t>Session Objectives</a:t>
            </a:r>
          </a:p>
        </p:txBody>
      </p:sp>
      <p:sp>
        <p:nvSpPr>
          <p:cNvPr id="7172" name="Čuvar mesta za broj slajda 1">
            <a:extLst>
              <a:ext uri="{FF2B5EF4-FFF2-40B4-BE49-F238E27FC236}">
                <a16:creationId xmlns:a16="http://schemas.microsoft.com/office/drawing/2014/main" id="{21822BE5-547E-40A9-AA7A-F52F2C4697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AE175C12-CC3A-4FF1-82F3-D237157C197F}"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Tree>
    <p:extLst>
      <p:ext uri="{BB962C8B-B14F-4D97-AF65-F5344CB8AC3E}">
        <p14:creationId xmlns:p14="http://schemas.microsoft.com/office/powerpoint/2010/main" val="58368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a:extLst>
              <a:ext uri="{FF2B5EF4-FFF2-40B4-BE49-F238E27FC236}">
                <a16:creationId xmlns:a16="http://schemas.microsoft.com/office/drawing/2014/main" id="{9DB32DE7-1E8B-4697-A2BC-D1FFD014795F}"/>
              </a:ext>
            </a:extLst>
          </p:cNvPr>
          <p:cNvSpPr>
            <a:spLocks noGrp="1"/>
          </p:cNvSpPr>
          <p:nvPr>
            <p:ph type="body" idx="1"/>
          </p:nvPr>
        </p:nvSpPr>
        <p:spPr>
          <a:xfrm>
            <a:off x="279400" y="2457096"/>
            <a:ext cx="8585200" cy="5054600"/>
          </a:xfrm>
        </p:spPr>
        <p:txBody>
          <a:bodyPr/>
          <a:lstStyle/>
          <a:p>
            <a:r>
              <a:rPr lang="en-GB" altLang="sr-Latn-RS" b="1" dirty="0"/>
              <a:t>Malicious software that performs undesirable functions to the user, without his knowledge</a:t>
            </a:r>
          </a:p>
          <a:p>
            <a:pPr lvl="1"/>
            <a:r>
              <a:rPr lang="en-GB" altLang="sr-Latn-RS" dirty="0"/>
              <a:t>destruction of data</a:t>
            </a:r>
          </a:p>
          <a:p>
            <a:pPr lvl="1"/>
            <a:r>
              <a:rPr lang="en-GB" altLang="sr-Latn-RS" dirty="0"/>
              <a:t>disabling security software</a:t>
            </a:r>
          </a:p>
          <a:p>
            <a:pPr lvl="1"/>
            <a:r>
              <a:rPr lang="en-GB" altLang="sr-Latn-RS" dirty="0"/>
              <a:t>remote access / backdoors (to give someone unauthorised access to a computer) </a:t>
            </a:r>
          </a:p>
          <a:p>
            <a:pPr lvl="1"/>
            <a:r>
              <a:rPr lang="en-GB" altLang="sr-Latn-RS" dirty="0"/>
              <a:t>download and installation of other malware </a:t>
            </a:r>
          </a:p>
          <a:p>
            <a:pPr>
              <a:buFont typeface="Arial" panose="020B0604020202020204" pitchFamily="34" charset="0"/>
              <a:buNone/>
            </a:pPr>
            <a:endParaRPr lang="en-GB" altLang="sr-Latn-RS" dirty="0"/>
          </a:p>
        </p:txBody>
      </p:sp>
      <p:sp>
        <p:nvSpPr>
          <p:cNvPr id="152579" name="Rectangle 2">
            <a:extLst>
              <a:ext uri="{FF2B5EF4-FFF2-40B4-BE49-F238E27FC236}">
                <a16:creationId xmlns:a16="http://schemas.microsoft.com/office/drawing/2014/main" id="{47A000E8-F7E3-402F-A0CF-137C82C37CFF}"/>
              </a:ext>
            </a:extLst>
          </p:cNvPr>
          <p:cNvSpPr>
            <a:spLocks noGrp="1"/>
          </p:cNvSpPr>
          <p:nvPr>
            <p:ph type="title"/>
          </p:nvPr>
        </p:nvSpPr>
        <p:spPr>
          <a:xfrm>
            <a:off x="395056" y="842808"/>
            <a:ext cx="8229600" cy="1143000"/>
          </a:xfrm>
        </p:spPr>
        <p:txBody>
          <a:bodyPr/>
          <a:lstStyle/>
          <a:p>
            <a:pPr eaLnBrk="1" hangingPunct="1"/>
            <a:r>
              <a:rPr lang="en-GB" altLang="sr-Latn-RS" b="1" i="1" dirty="0"/>
              <a:t>Trojans (Trojan Horses)</a:t>
            </a:r>
          </a:p>
        </p:txBody>
      </p:sp>
      <p:sp>
        <p:nvSpPr>
          <p:cNvPr id="152580" name="Čuvar mesta za broj slajda 1">
            <a:extLst>
              <a:ext uri="{FF2B5EF4-FFF2-40B4-BE49-F238E27FC236}">
                <a16:creationId xmlns:a16="http://schemas.microsoft.com/office/drawing/2014/main" id="{EBD7D05E-5169-45E9-8A85-E789645AD1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F0F67F70-405C-4211-BC04-F82D6DA0C983}" type="slidenum">
              <a:rPr lang="en-US" altLang="en-US" sz="1200" smtClean="0">
                <a:solidFill>
                  <a:srgbClr val="898989"/>
                </a:solidFill>
              </a:rPr>
              <a:pPr>
                <a:spcBef>
                  <a:spcPct val="0"/>
                </a:spcBef>
                <a:buFontTx/>
                <a:buNone/>
              </a:pPr>
              <a:t>50</a:t>
            </a:fld>
            <a:endParaRPr lang="en-US" altLang="en-US" sz="1200">
              <a:solidFill>
                <a:srgbClr val="898989"/>
              </a:solidFill>
            </a:endParaRPr>
          </a:p>
        </p:txBody>
      </p:sp>
    </p:spTree>
    <p:extLst>
      <p:ext uri="{BB962C8B-B14F-4D97-AF65-F5344CB8AC3E}">
        <p14:creationId xmlns:p14="http://schemas.microsoft.com/office/powerpoint/2010/main" val="2731848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2FE8BB28-B19A-4852-83B5-F3770C4A748B}"/>
              </a:ext>
            </a:extLst>
          </p:cNvPr>
          <p:cNvSpPr>
            <a:spLocks noGrp="1"/>
          </p:cNvSpPr>
          <p:nvPr>
            <p:ph type="title"/>
          </p:nvPr>
        </p:nvSpPr>
        <p:spPr>
          <a:xfrm>
            <a:off x="584200" y="508247"/>
            <a:ext cx="8229600" cy="1143000"/>
          </a:xfrm>
        </p:spPr>
        <p:txBody>
          <a:bodyPr/>
          <a:lstStyle/>
          <a:p>
            <a:pPr eaLnBrk="1" hangingPunct="1"/>
            <a:r>
              <a:rPr lang="en-GB" altLang="en-US" sz="3200" b="1" i="1" dirty="0"/>
              <a:t>Trojans (Trojan Horses)</a:t>
            </a:r>
          </a:p>
        </p:txBody>
      </p:sp>
      <p:pic>
        <p:nvPicPr>
          <p:cNvPr id="154627" name="Picture 1">
            <a:extLst>
              <a:ext uri="{FF2B5EF4-FFF2-40B4-BE49-F238E27FC236}">
                <a16:creationId xmlns:a16="http://schemas.microsoft.com/office/drawing/2014/main" id="{540894F8-6533-4E06-B8D7-B3D61695A0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651247"/>
            <a:ext cx="7775083" cy="519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Čuvar mesta za broj slajda 1">
            <a:extLst>
              <a:ext uri="{FF2B5EF4-FFF2-40B4-BE49-F238E27FC236}">
                <a16:creationId xmlns:a16="http://schemas.microsoft.com/office/drawing/2014/main" id="{64F352A1-B72A-4610-8E45-CB9AAF36E5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A56CBB3-6D8B-4890-899B-BB1A4FC98F23}" type="slidenum">
              <a:rPr lang="en-US" altLang="en-US" sz="1200" smtClean="0">
                <a:solidFill>
                  <a:srgbClr val="898989"/>
                </a:solidFill>
              </a:rPr>
              <a:pPr>
                <a:spcBef>
                  <a:spcPct val="0"/>
                </a:spcBef>
                <a:buFontTx/>
                <a:buNone/>
              </a:pPr>
              <a:t>51</a:t>
            </a:fld>
            <a:endParaRPr lang="en-US" altLang="en-US" sz="1200">
              <a:solidFill>
                <a:srgbClr val="898989"/>
              </a:solidFill>
            </a:endParaRPr>
          </a:p>
        </p:txBody>
      </p:sp>
    </p:spTree>
    <p:extLst>
      <p:ext uri="{BB962C8B-B14F-4D97-AF65-F5344CB8AC3E}">
        <p14:creationId xmlns:p14="http://schemas.microsoft.com/office/powerpoint/2010/main" val="2295025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a:extLst>
              <a:ext uri="{FF2B5EF4-FFF2-40B4-BE49-F238E27FC236}">
                <a16:creationId xmlns:a16="http://schemas.microsoft.com/office/drawing/2014/main" id="{A0C44C28-F5C3-4C44-A578-053DE00503CF}"/>
              </a:ext>
            </a:extLst>
          </p:cNvPr>
          <p:cNvSpPr>
            <a:spLocks noGrp="1"/>
          </p:cNvSpPr>
          <p:nvPr>
            <p:ph type="body" idx="1"/>
          </p:nvPr>
        </p:nvSpPr>
        <p:spPr>
          <a:xfrm>
            <a:off x="457200" y="1695359"/>
            <a:ext cx="8229600" cy="5072062"/>
          </a:xfrm>
        </p:spPr>
        <p:txBody>
          <a:bodyPr/>
          <a:lstStyle/>
          <a:p>
            <a:r>
              <a:rPr lang="en-GB" altLang="sr-Latn-RS" dirty="0"/>
              <a:t>Networks of compromised computers (</a:t>
            </a:r>
            <a:r>
              <a:rPr lang="en-GB" altLang="sr-Latn-RS" i="1" dirty="0"/>
              <a:t>zombies</a:t>
            </a:r>
            <a:r>
              <a:rPr lang="en-GB" altLang="sr-Latn-RS" dirty="0"/>
              <a:t>)</a:t>
            </a:r>
          </a:p>
          <a:p>
            <a:r>
              <a:rPr lang="en-GB" altLang="sr-Latn-RS" dirty="0"/>
              <a:t>Controlled by one person or organisation</a:t>
            </a:r>
          </a:p>
          <a:p>
            <a:r>
              <a:rPr lang="en-GB" altLang="sr-Latn-RS" dirty="0"/>
              <a:t>Intended to be used for illicit activities</a:t>
            </a:r>
          </a:p>
          <a:p>
            <a:r>
              <a:rPr lang="en-GB" altLang="sr-Latn-RS" dirty="0"/>
              <a:t>Infected computers are controlled by software that allows automation of operations across the network</a:t>
            </a:r>
          </a:p>
          <a:p>
            <a:r>
              <a:rPr lang="en-GB" altLang="sr-Latn-RS" dirty="0"/>
              <a:t>Inactive until it is necessary</a:t>
            </a:r>
          </a:p>
        </p:txBody>
      </p:sp>
      <p:sp>
        <p:nvSpPr>
          <p:cNvPr id="156675" name="Rectangle 2">
            <a:extLst>
              <a:ext uri="{FF2B5EF4-FFF2-40B4-BE49-F238E27FC236}">
                <a16:creationId xmlns:a16="http://schemas.microsoft.com/office/drawing/2014/main" id="{29F16E46-764C-447C-85C4-0DEF8D8E01CC}"/>
              </a:ext>
            </a:extLst>
          </p:cNvPr>
          <p:cNvSpPr>
            <a:spLocks noGrp="1"/>
          </p:cNvSpPr>
          <p:nvPr>
            <p:ph type="title"/>
          </p:nvPr>
        </p:nvSpPr>
        <p:spPr>
          <a:xfrm>
            <a:off x="457200" y="523213"/>
            <a:ext cx="8229600" cy="1143000"/>
          </a:xfrm>
        </p:spPr>
        <p:txBody>
          <a:bodyPr/>
          <a:lstStyle/>
          <a:p>
            <a:pPr eaLnBrk="1" hangingPunct="1"/>
            <a:r>
              <a:rPr lang="en-GB" altLang="sr-Latn-RS" b="1" i="1"/>
              <a:t>Botnets</a:t>
            </a:r>
          </a:p>
        </p:txBody>
      </p:sp>
      <p:sp>
        <p:nvSpPr>
          <p:cNvPr id="156676" name="Čuvar mesta za broj slajda 1">
            <a:extLst>
              <a:ext uri="{FF2B5EF4-FFF2-40B4-BE49-F238E27FC236}">
                <a16:creationId xmlns:a16="http://schemas.microsoft.com/office/drawing/2014/main" id="{27267E73-4278-4987-84A5-008B652253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8441418E-45FC-4AEE-9D68-23499916F1D8}" type="slidenum">
              <a:rPr lang="en-US" altLang="en-US" sz="1200" smtClean="0">
                <a:solidFill>
                  <a:srgbClr val="898989"/>
                </a:solidFill>
              </a:rPr>
              <a:pPr>
                <a:spcBef>
                  <a:spcPct val="0"/>
                </a:spcBef>
                <a:buFontTx/>
                <a:buNone/>
              </a:pPr>
              <a:t>52</a:t>
            </a:fld>
            <a:endParaRPr lang="en-US" altLang="en-US" sz="1200">
              <a:solidFill>
                <a:srgbClr val="898989"/>
              </a:solidFill>
            </a:endParaRPr>
          </a:p>
        </p:txBody>
      </p:sp>
    </p:spTree>
    <p:extLst>
      <p:ext uri="{BB962C8B-B14F-4D97-AF65-F5344CB8AC3E}">
        <p14:creationId xmlns:p14="http://schemas.microsoft.com/office/powerpoint/2010/main" val="718379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3" name="Picture 1">
            <a:extLst>
              <a:ext uri="{FF2B5EF4-FFF2-40B4-BE49-F238E27FC236}">
                <a16:creationId xmlns:a16="http://schemas.microsoft.com/office/drawing/2014/main" id="{18E1EC8F-F00D-45EA-8B4B-401984DA88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425" y="1283854"/>
            <a:ext cx="7222139" cy="557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2" name="Rectangle 2">
            <a:extLst>
              <a:ext uri="{FF2B5EF4-FFF2-40B4-BE49-F238E27FC236}">
                <a16:creationId xmlns:a16="http://schemas.microsoft.com/office/drawing/2014/main" id="{22A17B67-621B-4F9C-BB0A-1C2902922606}"/>
              </a:ext>
            </a:extLst>
          </p:cNvPr>
          <p:cNvSpPr>
            <a:spLocks noGrp="1"/>
          </p:cNvSpPr>
          <p:nvPr>
            <p:ph type="title"/>
          </p:nvPr>
        </p:nvSpPr>
        <p:spPr>
          <a:xfrm>
            <a:off x="-1753340" y="486746"/>
            <a:ext cx="8229600" cy="1143000"/>
          </a:xfrm>
        </p:spPr>
        <p:txBody>
          <a:bodyPr/>
          <a:lstStyle/>
          <a:p>
            <a:pPr algn="ctr" eaLnBrk="1" hangingPunct="1"/>
            <a:r>
              <a:rPr lang="en-GB" altLang="en-US" b="1" i="1" dirty="0"/>
              <a:t>Botnets</a:t>
            </a:r>
          </a:p>
        </p:txBody>
      </p:sp>
      <p:sp>
        <p:nvSpPr>
          <p:cNvPr id="158724" name="Čuvar mesta za broj slajda 1">
            <a:extLst>
              <a:ext uri="{FF2B5EF4-FFF2-40B4-BE49-F238E27FC236}">
                <a16:creationId xmlns:a16="http://schemas.microsoft.com/office/drawing/2014/main" id="{D425CE1B-FC1C-4CD3-9ECD-B6EEA88760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ECB74F5-56E1-4C13-9F85-9930FFF304D2}" type="slidenum">
              <a:rPr lang="en-US" altLang="en-US" sz="1200" smtClean="0">
                <a:solidFill>
                  <a:srgbClr val="898989"/>
                </a:solidFill>
              </a:rPr>
              <a:pPr>
                <a:spcBef>
                  <a:spcPct val="0"/>
                </a:spcBef>
                <a:buFontTx/>
                <a:buNone/>
              </a:pPr>
              <a:t>53</a:t>
            </a:fld>
            <a:endParaRPr lang="en-US" altLang="en-US" sz="1200">
              <a:solidFill>
                <a:srgbClr val="898989"/>
              </a:solidFill>
            </a:endParaRPr>
          </a:p>
        </p:txBody>
      </p:sp>
    </p:spTree>
    <p:extLst>
      <p:ext uri="{BB962C8B-B14F-4D97-AF65-F5344CB8AC3E}">
        <p14:creationId xmlns:p14="http://schemas.microsoft.com/office/powerpoint/2010/main" val="3573374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8F4D99E7-C604-4F40-A548-B6DBD8542F7D}"/>
              </a:ext>
            </a:extLst>
          </p:cNvPr>
          <p:cNvSpPr>
            <a:spLocks noGrp="1"/>
          </p:cNvSpPr>
          <p:nvPr>
            <p:ph type="title"/>
          </p:nvPr>
        </p:nvSpPr>
        <p:spPr>
          <a:xfrm>
            <a:off x="320089" y="700011"/>
            <a:ext cx="8229600" cy="800100"/>
          </a:xfrm>
        </p:spPr>
        <p:txBody>
          <a:bodyPr/>
          <a:lstStyle/>
          <a:p>
            <a:r>
              <a:rPr lang="en-US" altLang="en-US" sz="3600" b="1" i="1" dirty="0" err="1"/>
              <a:t>DarkNet</a:t>
            </a:r>
            <a:endParaRPr lang="en-US" altLang="en-US" sz="3600" b="1" i="1" dirty="0"/>
          </a:p>
        </p:txBody>
      </p:sp>
      <p:sp>
        <p:nvSpPr>
          <p:cNvPr id="160771" name="Content Placeholder 2">
            <a:extLst>
              <a:ext uri="{FF2B5EF4-FFF2-40B4-BE49-F238E27FC236}">
                <a16:creationId xmlns:a16="http://schemas.microsoft.com/office/drawing/2014/main" id="{83607327-4DF2-419C-BF05-819891AE5564}"/>
              </a:ext>
            </a:extLst>
          </p:cNvPr>
          <p:cNvSpPr>
            <a:spLocks noGrp="1"/>
          </p:cNvSpPr>
          <p:nvPr>
            <p:ph idx="1"/>
          </p:nvPr>
        </p:nvSpPr>
        <p:spPr>
          <a:xfrm>
            <a:off x="457200" y="1362075"/>
            <a:ext cx="8229600" cy="4125913"/>
          </a:xfrm>
        </p:spPr>
        <p:txBody>
          <a:bodyPr>
            <a:normAutofit lnSpcReduction="10000"/>
          </a:bodyPr>
          <a:lstStyle/>
          <a:p>
            <a:pPr algn="just"/>
            <a:r>
              <a:rPr lang="en-US" altLang="en-US" sz="2800" b="1" dirty="0" err="1"/>
              <a:t>DarkNet</a:t>
            </a:r>
            <a:r>
              <a:rPr lang="en-US" altLang="en-US" sz="2800" b="1" dirty="0"/>
              <a:t> (or Dark Net) is a network that can only be accessed with specific software, configurations, or authorization, it is not reachable through standard browsers and/ or search engines, and is often using non-standard communications protocols.</a:t>
            </a:r>
          </a:p>
          <a:p>
            <a:pPr algn="just"/>
            <a:r>
              <a:rPr lang="en-US" altLang="en-US" sz="2800" b="1" dirty="0"/>
              <a:t>Originally coined in the 1970s to designate networks which were isolated from ARPANET </a:t>
            </a:r>
            <a:r>
              <a:rPr lang="en-US" altLang="en-US" sz="2800" dirty="0"/>
              <a:t>(which evolved into the Internet) for security purposes, darknets were able to receive data from ARPANET but had addresses which did not appear in the network lists and would not answer any inquiry.</a:t>
            </a:r>
          </a:p>
        </p:txBody>
      </p:sp>
      <p:sp>
        <p:nvSpPr>
          <p:cNvPr id="160772" name="Čuvar mesta za broj slajda 1">
            <a:extLst>
              <a:ext uri="{FF2B5EF4-FFF2-40B4-BE49-F238E27FC236}">
                <a16:creationId xmlns:a16="http://schemas.microsoft.com/office/drawing/2014/main" id="{E3D1D920-6734-44F4-ADC2-E711D97B94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DCC978F-DAC7-45DA-B325-EEDC296751D1}" type="slidenum">
              <a:rPr lang="en-US" altLang="en-US" sz="1200" smtClean="0">
                <a:solidFill>
                  <a:srgbClr val="898989"/>
                </a:solidFill>
              </a:rPr>
              <a:pPr>
                <a:spcBef>
                  <a:spcPct val="0"/>
                </a:spcBef>
                <a:buFontTx/>
                <a:buNone/>
              </a:pPr>
              <a:t>54</a:t>
            </a:fld>
            <a:endParaRPr lang="en-US" altLang="en-US" sz="1200">
              <a:solidFill>
                <a:srgbClr val="898989"/>
              </a:solidFill>
            </a:endParaRPr>
          </a:p>
        </p:txBody>
      </p:sp>
    </p:spTree>
    <p:extLst>
      <p:ext uri="{BB962C8B-B14F-4D97-AF65-F5344CB8AC3E}">
        <p14:creationId xmlns:p14="http://schemas.microsoft.com/office/powerpoint/2010/main" val="2038484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02AF49CE-D13A-47B1-BE64-D75648AA87A7}"/>
              </a:ext>
            </a:extLst>
          </p:cNvPr>
          <p:cNvSpPr>
            <a:spLocks noGrp="1"/>
          </p:cNvSpPr>
          <p:nvPr>
            <p:ph type="title"/>
          </p:nvPr>
        </p:nvSpPr>
        <p:spPr>
          <a:xfrm>
            <a:off x="337845" y="749300"/>
            <a:ext cx="8229600" cy="800100"/>
          </a:xfrm>
        </p:spPr>
        <p:txBody>
          <a:bodyPr/>
          <a:lstStyle/>
          <a:p>
            <a:r>
              <a:rPr lang="en-US" altLang="en-US" sz="3600" b="1" i="1" dirty="0" err="1"/>
              <a:t>DarkNet</a:t>
            </a:r>
            <a:r>
              <a:rPr lang="en-US" altLang="en-US" sz="3600" b="1" i="1" dirty="0"/>
              <a:t> and Dark Web</a:t>
            </a:r>
          </a:p>
        </p:txBody>
      </p:sp>
      <p:sp>
        <p:nvSpPr>
          <p:cNvPr id="162819" name="Čuvar mesta za broj slajda 1">
            <a:extLst>
              <a:ext uri="{FF2B5EF4-FFF2-40B4-BE49-F238E27FC236}">
                <a16:creationId xmlns:a16="http://schemas.microsoft.com/office/drawing/2014/main" id="{17F779E5-4244-41BB-8310-DE8EA6E32C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47CE62C-C304-42F8-AE81-DB07C2D63270}" type="slidenum">
              <a:rPr lang="en-US" altLang="en-US" sz="1200" smtClean="0">
                <a:solidFill>
                  <a:srgbClr val="898989"/>
                </a:solidFill>
              </a:rPr>
              <a:pPr>
                <a:spcBef>
                  <a:spcPct val="0"/>
                </a:spcBef>
                <a:buFontTx/>
                <a:buNone/>
              </a:pPr>
              <a:t>55</a:t>
            </a:fld>
            <a:endParaRPr lang="en-US" altLang="en-US" sz="1200">
              <a:solidFill>
                <a:srgbClr val="898989"/>
              </a:solidFill>
            </a:endParaRPr>
          </a:p>
        </p:txBody>
      </p:sp>
      <p:pic>
        <p:nvPicPr>
          <p:cNvPr id="162820" name="Picture 4">
            <a:extLst>
              <a:ext uri="{FF2B5EF4-FFF2-40B4-BE49-F238E27FC236}">
                <a16:creationId xmlns:a16="http://schemas.microsoft.com/office/drawing/2014/main" id="{A3B5B2B9-9AFF-4F5D-9616-2B20926095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1549400"/>
            <a:ext cx="589915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606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5331C77C-6703-4D85-ADE3-737949FD50CF}"/>
              </a:ext>
            </a:extLst>
          </p:cNvPr>
          <p:cNvSpPr>
            <a:spLocks noGrp="1"/>
          </p:cNvSpPr>
          <p:nvPr>
            <p:ph type="title"/>
          </p:nvPr>
        </p:nvSpPr>
        <p:spPr>
          <a:xfrm>
            <a:off x="337845" y="801203"/>
            <a:ext cx="8229600" cy="800100"/>
          </a:xfrm>
        </p:spPr>
        <p:txBody>
          <a:bodyPr/>
          <a:lstStyle/>
          <a:p>
            <a:r>
              <a:rPr lang="en-US" altLang="en-US" sz="3600" b="1" i="1" dirty="0"/>
              <a:t>TOR</a:t>
            </a:r>
          </a:p>
        </p:txBody>
      </p:sp>
      <p:sp>
        <p:nvSpPr>
          <p:cNvPr id="164867" name="Content Placeholder 2">
            <a:extLst>
              <a:ext uri="{FF2B5EF4-FFF2-40B4-BE49-F238E27FC236}">
                <a16:creationId xmlns:a16="http://schemas.microsoft.com/office/drawing/2014/main" id="{48294FB3-EB89-462D-8395-9D3A2327191A}"/>
              </a:ext>
            </a:extLst>
          </p:cNvPr>
          <p:cNvSpPr>
            <a:spLocks noGrp="1"/>
          </p:cNvSpPr>
          <p:nvPr>
            <p:ph idx="1"/>
          </p:nvPr>
        </p:nvSpPr>
        <p:spPr>
          <a:xfrm>
            <a:off x="457200" y="1811014"/>
            <a:ext cx="8229600" cy="4125913"/>
          </a:xfrm>
        </p:spPr>
        <p:txBody>
          <a:bodyPr/>
          <a:lstStyle/>
          <a:p>
            <a:pPr algn="just"/>
            <a:r>
              <a:rPr lang="en-US" altLang="en-US" sz="2400" b="1" dirty="0"/>
              <a:t>TOR is free software for enabling anonymous communication. </a:t>
            </a:r>
          </a:p>
          <a:p>
            <a:pPr algn="just"/>
            <a:r>
              <a:rPr lang="en-US" altLang="en-US" sz="2400" b="1" dirty="0"/>
              <a:t>The name is an acronym derived from the original software project name </a:t>
            </a:r>
            <a:r>
              <a:rPr lang="en-US" altLang="en-US" sz="2400" b="1" i="1" dirty="0"/>
              <a:t>The Onion Router</a:t>
            </a:r>
            <a:r>
              <a:rPr lang="en-US" altLang="en-US" sz="2400" dirty="0"/>
              <a:t>. Tor directs Internet traffic through a free, worldwide, volunteer network consisting of thousands relays to conceal a user's location and usage from anyone conducting network surveillance or traffic analysis.</a:t>
            </a:r>
          </a:p>
          <a:p>
            <a:pPr algn="just"/>
            <a:r>
              <a:rPr lang="en-US" altLang="en-US" sz="2400" b="1" dirty="0"/>
              <a:t>Onion routing is implemented by encryption</a:t>
            </a:r>
            <a:r>
              <a:rPr lang="en-US" altLang="en-US" sz="2400" dirty="0"/>
              <a:t>, nested like the layers of an onion, used to anonymize communication. Tor encrypts the original data, including the destination address, multiple times and sends it through a virtual circuit comprising successive, randomly selected Tor relays.</a:t>
            </a:r>
          </a:p>
        </p:txBody>
      </p:sp>
      <p:sp>
        <p:nvSpPr>
          <p:cNvPr id="164868" name="Čuvar mesta za broj slajda 1">
            <a:extLst>
              <a:ext uri="{FF2B5EF4-FFF2-40B4-BE49-F238E27FC236}">
                <a16:creationId xmlns:a16="http://schemas.microsoft.com/office/drawing/2014/main" id="{871889F9-29E6-49D3-B5A5-EBB5870B79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BB4E66A-F2B7-4533-A4BB-199CDFCCF886}" type="slidenum">
              <a:rPr lang="en-US" altLang="en-US" sz="1200" smtClean="0">
                <a:solidFill>
                  <a:srgbClr val="898989"/>
                </a:solidFill>
              </a:rPr>
              <a:pPr>
                <a:spcBef>
                  <a:spcPct val="0"/>
                </a:spcBef>
                <a:buFontTx/>
                <a:buNone/>
              </a:pPr>
              <a:t>56</a:t>
            </a:fld>
            <a:endParaRPr lang="en-US" altLang="en-US" sz="1200">
              <a:solidFill>
                <a:srgbClr val="898989"/>
              </a:solidFill>
            </a:endParaRPr>
          </a:p>
        </p:txBody>
      </p:sp>
    </p:spTree>
    <p:extLst>
      <p:ext uri="{BB962C8B-B14F-4D97-AF65-F5344CB8AC3E}">
        <p14:creationId xmlns:p14="http://schemas.microsoft.com/office/powerpoint/2010/main" val="2489862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Content Placeholder 4">
            <a:extLst>
              <a:ext uri="{FF2B5EF4-FFF2-40B4-BE49-F238E27FC236}">
                <a16:creationId xmlns:a16="http://schemas.microsoft.com/office/drawing/2014/main" id="{6D13DC1E-7486-4FF8-97DA-687EC4D8D2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39" y="1495826"/>
            <a:ext cx="7603961" cy="4860524"/>
          </a:xfrm>
        </p:spPr>
      </p:pic>
      <p:pic>
        <p:nvPicPr>
          <p:cNvPr id="166915" name="Picture 5">
            <a:extLst>
              <a:ext uri="{FF2B5EF4-FFF2-40B4-BE49-F238E27FC236}">
                <a16:creationId xmlns:a16="http://schemas.microsoft.com/office/drawing/2014/main" id="{23B4A355-046C-4682-845E-0CA728CDBA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379216"/>
            <a:ext cx="27432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6" name="Čuvar mesta za broj slajda 1">
            <a:extLst>
              <a:ext uri="{FF2B5EF4-FFF2-40B4-BE49-F238E27FC236}">
                <a16:creationId xmlns:a16="http://schemas.microsoft.com/office/drawing/2014/main" id="{FAE5B333-1F27-47D8-BBA3-8A03FAB7AC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CBD58D4-BF2C-455D-A7C3-C9E471DB3A19}" type="slidenum">
              <a:rPr lang="en-US" altLang="en-US" sz="1200" smtClean="0">
                <a:solidFill>
                  <a:srgbClr val="898989"/>
                </a:solidFill>
              </a:rPr>
              <a:pPr>
                <a:spcBef>
                  <a:spcPct val="0"/>
                </a:spcBef>
                <a:buFontTx/>
                <a:buNone/>
              </a:pPr>
              <a:t>57</a:t>
            </a:fld>
            <a:endParaRPr lang="en-US" altLang="en-US" sz="1200">
              <a:solidFill>
                <a:srgbClr val="898989"/>
              </a:solidFill>
            </a:endParaRPr>
          </a:p>
        </p:txBody>
      </p:sp>
    </p:spTree>
    <p:extLst>
      <p:ext uri="{BB962C8B-B14F-4D97-AF65-F5344CB8AC3E}">
        <p14:creationId xmlns:p14="http://schemas.microsoft.com/office/powerpoint/2010/main" val="1588475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3" name="Content Placeholder 4">
            <a:extLst>
              <a:ext uri="{FF2B5EF4-FFF2-40B4-BE49-F238E27FC236}">
                <a16:creationId xmlns:a16="http://schemas.microsoft.com/office/drawing/2014/main" id="{D7BC5596-CE58-4DC6-B100-3D75B675B1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9912" y="1037270"/>
            <a:ext cx="7158037" cy="5137150"/>
          </a:xfrm>
        </p:spPr>
      </p:pic>
      <p:sp>
        <p:nvSpPr>
          <p:cNvPr id="168964" name="Čuvar mesta za broj slajda 1">
            <a:extLst>
              <a:ext uri="{FF2B5EF4-FFF2-40B4-BE49-F238E27FC236}">
                <a16:creationId xmlns:a16="http://schemas.microsoft.com/office/drawing/2014/main" id="{2E5A4828-B3EB-4B71-A35C-4DB85430A6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9C32BBD-C2B4-443F-8C6C-47E2527F5DEF}" type="slidenum">
              <a:rPr lang="en-US" altLang="en-US" sz="1200" smtClean="0">
                <a:solidFill>
                  <a:srgbClr val="898989"/>
                </a:solidFill>
              </a:rPr>
              <a:pPr>
                <a:spcBef>
                  <a:spcPct val="0"/>
                </a:spcBef>
                <a:buFontTx/>
                <a:buNone/>
              </a:pPr>
              <a:t>58</a:t>
            </a:fld>
            <a:endParaRPr lang="en-US" altLang="en-US" sz="1200">
              <a:solidFill>
                <a:srgbClr val="898989"/>
              </a:solidFill>
            </a:endParaRPr>
          </a:p>
        </p:txBody>
      </p:sp>
      <p:pic>
        <p:nvPicPr>
          <p:cNvPr id="168962" name="Picture 5">
            <a:extLst>
              <a:ext uri="{FF2B5EF4-FFF2-40B4-BE49-F238E27FC236}">
                <a16:creationId xmlns:a16="http://schemas.microsoft.com/office/drawing/2014/main" id="{91260CA0-B285-4BA3-B492-BCE1234143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0888" y="3018176"/>
            <a:ext cx="27432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881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Čuvar mesta za broj slajda 1">
            <a:extLst>
              <a:ext uri="{FF2B5EF4-FFF2-40B4-BE49-F238E27FC236}">
                <a16:creationId xmlns:a16="http://schemas.microsoft.com/office/drawing/2014/main" id="{2E5A4828-B3EB-4B71-A35C-4DB85430A6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9C32BBD-C2B4-443F-8C6C-47E2527F5DEF}" type="slidenum">
              <a:rPr lang="en-US" altLang="en-US" sz="1200" smtClean="0">
                <a:solidFill>
                  <a:srgbClr val="898989"/>
                </a:solidFill>
              </a:rPr>
              <a:pPr>
                <a:spcBef>
                  <a:spcPct val="0"/>
                </a:spcBef>
                <a:buFontTx/>
                <a:buNone/>
              </a:pPr>
              <a:t>59</a:t>
            </a:fld>
            <a:endParaRPr lang="en-US" altLang="en-US" sz="1200">
              <a:solidFill>
                <a:srgbClr val="898989"/>
              </a:solidFill>
            </a:endParaRPr>
          </a:p>
        </p:txBody>
      </p:sp>
      <p:pic>
        <p:nvPicPr>
          <p:cNvPr id="168962" name="Picture 5">
            <a:extLst>
              <a:ext uri="{FF2B5EF4-FFF2-40B4-BE49-F238E27FC236}">
                <a16:creationId xmlns:a16="http://schemas.microsoft.com/office/drawing/2014/main" id="{91260CA0-B285-4BA3-B492-BCE1234143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660" y="913604"/>
            <a:ext cx="27432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a:extLst>
              <a:ext uri="{FF2B5EF4-FFF2-40B4-BE49-F238E27FC236}">
                <a16:creationId xmlns:a16="http://schemas.microsoft.com/office/drawing/2014/main" id="{11890A21-177F-4BC5-89CF-BDE04F99D707}"/>
              </a:ext>
            </a:extLst>
          </p:cNvPr>
          <p:cNvSpPr>
            <a:spLocks noGrp="1"/>
          </p:cNvSpPr>
          <p:nvPr>
            <p:ph idx="1"/>
          </p:nvPr>
        </p:nvSpPr>
        <p:spPr>
          <a:xfrm>
            <a:off x="457200" y="1600200"/>
            <a:ext cx="8229600" cy="4525963"/>
          </a:xfrm>
        </p:spPr>
        <p:txBody>
          <a:bodyPr/>
          <a:lstStyle/>
          <a:p>
            <a:endParaRPr lang="en-GB" dirty="0"/>
          </a:p>
          <a:p>
            <a:endParaRPr lang="en-GB" dirty="0"/>
          </a:p>
          <a:p>
            <a:endParaRPr lang="en-GB" dirty="0"/>
          </a:p>
          <a:p>
            <a:r>
              <a:rPr lang="en-GB" dirty="0"/>
              <a:t>T</a:t>
            </a:r>
            <a:r>
              <a:rPr lang="nl-NL" dirty="0"/>
              <a:t>or </a:t>
            </a:r>
            <a:r>
              <a:rPr lang="nl-NL" dirty="0" err="1"/>
              <a:t>enables</a:t>
            </a:r>
            <a:r>
              <a:rPr lang="nl-NL" dirty="0"/>
              <a:t> access to </a:t>
            </a:r>
            <a:r>
              <a:rPr lang="nl-NL" dirty="0" err="1"/>
              <a:t>the</a:t>
            </a:r>
            <a:r>
              <a:rPr lang="nl-NL" dirty="0"/>
              <a:t> </a:t>
            </a:r>
            <a:r>
              <a:rPr lang="nl-NL" dirty="0" err="1"/>
              <a:t>dark</a:t>
            </a:r>
            <a:r>
              <a:rPr lang="nl-NL" dirty="0"/>
              <a:t> web. </a:t>
            </a:r>
          </a:p>
          <a:p>
            <a:r>
              <a:rPr lang="en-GB" dirty="0"/>
              <a:t>This is a part of the internet that is only accessible through anonymous TOR access. </a:t>
            </a:r>
          </a:p>
          <a:p>
            <a:r>
              <a:rPr lang="en-GB" dirty="0"/>
              <a:t>It includes websites and services that are run using the anonymity enhancing features of TOR.</a:t>
            </a:r>
            <a:endParaRPr lang="nl-NL" dirty="0"/>
          </a:p>
        </p:txBody>
      </p:sp>
    </p:spTree>
    <p:extLst>
      <p:ext uri="{BB962C8B-B14F-4D97-AF65-F5344CB8AC3E}">
        <p14:creationId xmlns:p14="http://schemas.microsoft.com/office/powerpoint/2010/main" val="304346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818BC51-F0C8-406B-B615-69AAD39D7493}"/>
              </a:ext>
            </a:extLst>
          </p:cNvPr>
          <p:cNvSpPr>
            <a:spLocks noGrp="1"/>
          </p:cNvSpPr>
          <p:nvPr>
            <p:ph type="title"/>
          </p:nvPr>
        </p:nvSpPr>
        <p:spPr>
          <a:xfrm>
            <a:off x="457200" y="2762250"/>
            <a:ext cx="8229600" cy="1143000"/>
          </a:xfrm>
        </p:spPr>
        <p:txBody>
          <a:bodyPr>
            <a:normAutofit fontScale="90000"/>
          </a:bodyPr>
          <a:lstStyle/>
          <a:p>
            <a:br>
              <a:rPr lang="en-US" altLang="en-US" b="1" dirty="0"/>
            </a:br>
            <a:br>
              <a:rPr lang="en-US" altLang="en-US" b="1" dirty="0"/>
            </a:br>
            <a:r>
              <a:rPr lang="en-US" altLang="en-US" b="1" dirty="0"/>
              <a:t>Information society and cybercrime</a:t>
            </a:r>
            <a:br>
              <a:rPr lang="en-US" altLang="en-US" dirty="0"/>
            </a:br>
            <a:endParaRPr lang="en-US" altLang="en-US" dirty="0"/>
          </a:p>
        </p:txBody>
      </p:sp>
      <p:pic>
        <p:nvPicPr>
          <p:cNvPr id="9219" name="Picture 3">
            <a:extLst>
              <a:ext uri="{FF2B5EF4-FFF2-40B4-BE49-F238E27FC236}">
                <a16:creationId xmlns:a16="http://schemas.microsoft.com/office/drawing/2014/main" id="{BCB0C112-E0D2-4736-AFAE-5F0B085C375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9220" name="Čuvar mesta za broj slajda 1">
            <a:extLst>
              <a:ext uri="{FF2B5EF4-FFF2-40B4-BE49-F238E27FC236}">
                <a16:creationId xmlns:a16="http://schemas.microsoft.com/office/drawing/2014/main" id="{49530E65-8D08-4C3E-8A07-F718268D8C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2EFA7C73-477A-4BF4-BE94-76BFE57649E2}" type="slidenum">
              <a:rPr lang="en-US" altLang="en-US" sz="1200" smtClean="0">
                <a:solidFill>
                  <a:srgbClr val="898989"/>
                </a:solidFill>
              </a:rPr>
              <a:pPr>
                <a:spcBef>
                  <a:spcPct val="0"/>
                </a:spcBef>
                <a:buFontTx/>
                <a:buNone/>
              </a:pPr>
              <a:t>6</a:t>
            </a:fld>
            <a:endParaRPr lang="en-US" altLang="en-US" sz="1200">
              <a:solidFill>
                <a:srgbClr val="898989"/>
              </a:solidFill>
            </a:endParaRPr>
          </a:p>
        </p:txBody>
      </p:sp>
    </p:spTree>
    <p:extLst>
      <p:ext uri="{BB962C8B-B14F-4D97-AF65-F5344CB8AC3E}">
        <p14:creationId xmlns:p14="http://schemas.microsoft.com/office/powerpoint/2010/main" val="2257357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4" descr="C:\Users\B.Stam\Desktop\Geographies_of_Tor.png">
            <a:extLst>
              <a:ext uri="{FF2B5EF4-FFF2-40B4-BE49-F238E27FC236}">
                <a16:creationId xmlns:a16="http://schemas.microsoft.com/office/drawing/2014/main" id="{D2111570-BFEE-47C0-9709-A95759139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1004888"/>
            <a:ext cx="87693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Čuvar mesta za broj slajda 2">
            <a:extLst>
              <a:ext uri="{FF2B5EF4-FFF2-40B4-BE49-F238E27FC236}">
                <a16:creationId xmlns:a16="http://schemas.microsoft.com/office/drawing/2014/main" id="{B262F30B-8585-49B0-BF4C-DB6513B3BF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C7E57FE-A972-4A55-A114-6B71E68450FC}" type="slidenum">
              <a:rPr lang="en-US" altLang="en-US" sz="1200" smtClean="0">
                <a:solidFill>
                  <a:srgbClr val="898989"/>
                </a:solidFill>
              </a:rPr>
              <a:pPr>
                <a:spcBef>
                  <a:spcPct val="0"/>
                </a:spcBef>
                <a:buFontTx/>
                <a:buNone/>
              </a:pPr>
              <a:t>60</a:t>
            </a:fld>
            <a:endParaRPr lang="en-US" altLang="en-US" sz="1200">
              <a:solidFill>
                <a:srgbClr val="898989"/>
              </a:solidFill>
            </a:endParaRPr>
          </a:p>
        </p:txBody>
      </p:sp>
    </p:spTree>
    <p:extLst>
      <p:ext uri="{BB962C8B-B14F-4D97-AF65-F5344CB8AC3E}">
        <p14:creationId xmlns:p14="http://schemas.microsoft.com/office/powerpoint/2010/main" val="1168700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6" descr="Question Mark Clip Art">
            <a:hlinkClick r:id="rId3"/>
            <a:extLst>
              <a:ext uri="{FF2B5EF4-FFF2-40B4-BE49-F238E27FC236}">
                <a16:creationId xmlns:a16="http://schemas.microsoft.com/office/drawing/2014/main" id="{F971C68E-2CCA-45E4-BD2E-67EDE0E51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3573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TextBox 3">
            <a:extLst>
              <a:ext uri="{FF2B5EF4-FFF2-40B4-BE49-F238E27FC236}">
                <a16:creationId xmlns:a16="http://schemas.microsoft.com/office/drawing/2014/main" id="{CAD02068-7462-4A62-8EF2-893B5DA2ED9F}"/>
              </a:ext>
            </a:extLst>
          </p:cNvPr>
          <p:cNvSpPr txBox="1">
            <a:spLocks noChangeArrowheads="1"/>
          </p:cNvSpPr>
          <p:nvPr/>
        </p:nvSpPr>
        <p:spPr bwMode="auto">
          <a:xfrm>
            <a:off x="3071813" y="4500563"/>
            <a:ext cx="3081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sr-Latn-RS" sz="5400" b="1">
                <a:cs typeface="Arial" panose="020B0604020202020204" pitchFamily="34" charset="0"/>
              </a:rPr>
              <a:t>Questions</a:t>
            </a:r>
          </a:p>
        </p:txBody>
      </p:sp>
      <p:sp>
        <p:nvSpPr>
          <p:cNvPr id="173060" name="Čuvar mesta za broj slajda 1">
            <a:extLst>
              <a:ext uri="{FF2B5EF4-FFF2-40B4-BE49-F238E27FC236}">
                <a16:creationId xmlns:a16="http://schemas.microsoft.com/office/drawing/2014/main" id="{0E3D0329-B14F-4C07-A9FD-1CB55EE6FA7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E6F0FA66-2C57-4F11-B341-B7A929A2F8CD}" type="slidenum">
              <a:rPr lang="en-US" altLang="en-US" sz="1200" smtClean="0">
                <a:solidFill>
                  <a:srgbClr val="898989"/>
                </a:solidFill>
              </a:rPr>
              <a:pPr>
                <a:spcBef>
                  <a:spcPct val="0"/>
                </a:spcBef>
                <a:buFontTx/>
                <a:buNone/>
              </a:pPr>
              <a:t>61</a:t>
            </a:fld>
            <a:endParaRPr lang="en-US" altLang="en-US" sz="1200">
              <a:solidFill>
                <a:srgbClr val="898989"/>
              </a:solidFill>
            </a:endParaRPr>
          </a:p>
        </p:txBody>
      </p:sp>
    </p:spTree>
    <p:extLst>
      <p:ext uri="{BB962C8B-B14F-4D97-AF65-F5344CB8AC3E}">
        <p14:creationId xmlns:p14="http://schemas.microsoft.com/office/powerpoint/2010/main" val="1076361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185C7F54-15AF-443A-A481-849CD5A78F49}"/>
              </a:ext>
            </a:extLst>
          </p:cNvPr>
          <p:cNvSpPr>
            <a:spLocks noGrp="1"/>
          </p:cNvSpPr>
          <p:nvPr>
            <p:ph type="title" idx="4294967295"/>
          </p:nvPr>
        </p:nvSpPr>
        <p:spPr>
          <a:xfrm>
            <a:off x="457200" y="2762250"/>
            <a:ext cx="8229600" cy="1143000"/>
          </a:xfrm>
        </p:spPr>
        <p:txBody>
          <a:bodyPr>
            <a:normAutofit fontScale="90000"/>
          </a:bodyPr>
          <a:lstStyle/>
          <a:p>
            <a:br>
              <a:rPr lang="en-GB" altLang="sr-Latn-RS" sz="3600" b="1" dirty="0"/>
            </a:br>
            <a:r>
              <a:rPr lang="en-US" altLang="sr-Latn-RS" sz="3600" b="1" dirty="0"/>
              <a:t>Contemporary</a:t>
            </a:r>
            <a:r>
              <a:rPr lang="sr-Latn-RS" altLang="sr-Latn-RS" sz="3600" b="1" dirty="0"/>
              <a:t> </a:t>
            </a:r>
            <a:r>
              <a:rPr lang="en-US" altLang="sr-Latn-RS" sz="3600" b="1" dirty="0"/>
              <a:t>and emerging trends of cybercrime</a:t>
            </a:r>
            <a:endParaRPr lang="en-GB" altLang="sr-Latn-RS" sz="3600" b="1" dirty="0"/>
          </a:p>
        </p:txBody>
      </p:sp>
      <p:pic>
        <p:nvPicPr>
          <p:cNvPr id="175107" name="Picture 3">
            <a:extLst>
              <a:ext uri="{FF2B5EF4-FFF2-40B4-BE49-F238E27FC236}">
                <a16:creationId xmlns:a16="http://schemas.microsoft.com/office/drawing/2014/main" id="{E698FDB0-12C3-425E-B52F-483A22A2F06E}"/>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175108" name="Čuvar mesta za broj slajda 1">
            <a:extLst>
              <a:ext uri="{FF2B5EF4-FFF2-40B4-BE49-F238E27FC236}">
                <a16:creationId xmlns:a16="http://schemas.microsoft.com/office/drawing/2014/main" id="{ABC3E471-6D2E-4346-BF33-7CBFC24FC5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BB42C234-2472-4277-A1D4-6AAB6B0F3166}" type="slidenum">
              <a:rPr lang="en-US" altLang="en-US" sz="1200" smtClean="0">
                <a:solidFill>
                  <a:srgbClr val="898989"/>
                </a:solidFill>
              </a:rPr>
              <a:pPr>
                <a:spcBef>
                  <a:spcPct val="0"/>
                </a:spcBef>
                <a:buFontTx/>
                <a:buNone/>
              </a:pPr>
              <a:t>62</a:t>
            </a:fld>
            <a:endParaRPr lang="en-US" altLang="en-US" sz="1200">
              <a:solidFill>
                <a:srgbClr val="898989"/>
              </a:solidFill>
            </a:endParaRPr>
          </a:p>
        </p:txBody>
      </p:sp>
    </p:spTree>
    <p:extLst>
      <p:ext uri="{BB962C8B-B14F-4D97-AF65-F5344CB8AC3E}">
        <p14:creationId xmlns:p14="http://schemas.microsoft.com/office/powerpoint/2010/main" val="3137497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0670-C1DD-4196-84DA-052ACC106AEC}"/>
              </a:ext>
            </a:extLst>
          </p:cNvPr>
          <p:cNvSpPr>
            <a:spLocks noGrp="1"/>
          </p:cNvSpPr>
          <p:nvPr>
            <p:ph type="title"/>
          </p:nvPr>
        </p:nvSpPr>
        <p:spPr>
          <a:xfrm>
            <a:off x="468313" y="1025524"/>
            <a:ext cx="8229600" cy="1480421"/>
          </a:xfrm>
        </p:spPr>
        <p:txBody>
          <a:bodyPr>
            <a:normAutofit/>
          </a:bodyPr>
          <a:lstStyle/>
          <a:p>
            <a:pPr algn="l">
              <a:defRPr/>
            </a:pPr>
            <a:br>
              <a:rPr lang="sr-Latn-RS" sz="2400" b="1" dirty="0">
                <a:ea typeface="ＭＳ Ｐゴシック" pitchFamily="34" charset="-128"/>
              </a:rPr>
            </a:br>
            <a:br>
              <a:rPr lang="sr-Latn-RS" sz="2400" b="1" dirty="0">
                <a:ea typeface="ＭＳ Ｐゴシック" pitchFamily="34" charset="-128"/>
              </a:rPr>
            </a:br>
            <a:r>
              <a:rPr lang="sr-Latn-CS" sz="2700" b="1" dirty="0">
                <a:latin typeface="Tahoma" pitchFamily="34" charset="0"/>
                <a:ea typeface="ＭＳ Ｐゴシック" pitchFamily="34" charset="-128"/>
              </a:rPr>
              <a:t>Trend #1: </a:t>
            </a:r>
            <a:r>
              <a:rPr lang="en-GB" sz="2700" b="1" dirty="0">
                <a:latin typeface="Tahoma" pitchFamily="34" charset="0"/>
                <a:ea typeface="ＭＳ Ｐゴシック" pitchFamily="34" charset="-128"/>
              </a:rPr>
              <a:t>Business Email Compromise</a:t>
            </a:r>
            <a:endParaRPr lang="en-GB" sz="2700" dirty="0">
              <a:ea typeface="ＭＳ Ｐゴシック" pitchFamily="34" charset="-128"/>
            </a:endParaRPr>
          </a:p>
        </p:txBody>
      </p:sp>
      <p:sp>
        <p:nvSpPr>
          <p:cNvPr id="176131" name="Subtitle 2">
            <a:extLst>
              <a:ext uri="{FF2B5EF4-FFF2-40B4-BE49-F238E27FC236}">
                <a16:creationId xmlns:a16="http://schemas.microsoft.com/office/drawing/2014/main" id="{C754DFB2-0F68-4DAD-A828-69F70639AAE9}"/>
              </a:ext>
            </a:extLst>
          </p:cNvPr>
          <p:cNvSpPr>
            <a:spLocks noGrp="1"/>
          </p:cNvSpPr>
          <p:nvPr>
            <p:ph sz="half" idx="2"/>
          </p:nvPr>
        </p:nvSpPr>
        <p:spPr/>
        <p:txBody>
          <a:bodyPr/>
          <a:lstStyle/>
          <a:p>
            <a:endParaRPr lang="sr-Latn-RS" altLang="en-US" sz="1800" b="1"/>
          </a:p>
          <a:p>
            <a:endParaRPr lang="sr-Latn-RS" altLang="en-US" sz="1800" b="1"/>
          </a:p>
          <a:p>
            <a:endParaRPr lang="sr-Latn-RS" altLang="en-US" sz="1800" b="1"/>
          </a:p>
        </p:txBody>
      </p:sp>
      <p:sp>
        <p:nvSpPr>
          <p:cNvPr id="15" name="Rectangle 3">
            <a:extLst>
              <a:ext uri="{FF2B5EF4-FFF2-40B4-BE49-F238E27FC236}">
                <a16:creationId xmlns:a16="http://schemas.microsoft.com/office/drawing/2014/main" id="{1E1D5A49-ADE9-4163-B08D-B9A11B0BBC84}"/>
              </a:ext>
            </a:extLst>
          </p:cNvPr>
          <p:cNvSpPr txBox="1">
            <a:spLocks noChangeArrowheads="1"/>
          </p:cNvSpPr>
          <p:nvPr/>
        </p:nvSpPr>
        <p:spPr>
          <a:xfrm>
            <a:off x="266700" y="2540794"/>
            <a:ext cx="4316413" cy="4424363"/>
          </a:xfrm>
          <a:prstGeom prst="rect">
            <a:avLst/>
          </a:prstGeom>
        </p:spPr>
        <p:txBody>
          <a:bodyPr>
            <a:normAutofit lnSpcReduction="10000"/>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0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18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defRPr/>
            </a:pPr>
            <a:endParaRPr lang="sr-Latn-RS" sz="1800" dirty="0"/>
          </a:p>
          <a:p>
            <a:pPr algn="just">
              <a:defRPr/>
            </a:pPr>
            <a:r>
              <a:rPr lang="en-GB" sz="2000" dirty="0">
                <a:latin typeface="+mj-lt"/>
              </a:rPr>
              <a:t>Businesses are tricked into making payments into foreign bank accounts controlled by fraudsters</a:t>
            </a:r>
          </a:p>
          <a:p>
            <a:pPr algn="just">
              <a:defRPr/>
            </a:pPr>
            <a:r>
              <a:rPr lang="en-GB" sz="2000" dirty="0">
                <a:latin typeface="+mj-lt"/>
              </a:rPr>
              <a:t>Often involves targeted hacking email accounts of crucial individuals inside a company</a:t>
            </a:r>
          </a:p>
          <a:p>
            <a:pPr algn="just">
              <a:defRPr/>
            </a:pPr>
            <a:r>
              <a:rPr lang="en-GB" sz="2000" dirty="0">
                <a:latin typeface="+mj-lt"/>
              </a:rPr>
              <a:t>Examples: </a:t>
            </a:r>
          </a:p>
          <a:p>
            <a:pPr lvl="1" algn="just">
              <a:defRPr/>
            </a:pPr>
            <a:r>
              <a:rPr lang="en-GB" sz="1600" dirty="0">
                <a:latin typeface="+mj-lt"/>
              </a:rPr>
              <a:t>A French cinema </a:t>
            </a:r>
            <a:r>
              <a:rPr lang="en-GB" sz="1600" dirty="0" err="1">
                <a:latin typeface="+mj-lt"/>
              </a:rPr>
              <a:t>chian</a:t>
            </a:r>
            <a:r>
              <a:rPr lang="en-GB" sz="1600" dirty="0">
                <a:latin typeface="+mj-lt"/>
              </a:rPr>
              <a:t> in NL paid into a French account it believed to belong to its mother company:  € 19M  damages. The attack was done through email</a:t>
            </a:r>
          </a:p>
          <a:p>
            <a:pPr lvl="1" algn="just">
              <a:defRPr/>
            </a:pPr>
            <a:r>
              <a:rPr lang="en-GB" sz="1600" dirty="0">
                <a:latin typeface="+mj-lt"/>
              </a:rPr>
              <a:t>A Dutch museum paid € 2.66M into an account in Hong Kong after their email negotiations were hacked and observed by criminals </a:t>
            </a:r>
          </a:p>
          <a:p>
            <a:pPr algn="just">
              <a:defRPr/>
            </a:pPr>
            <a:endParaRPr lang="sr-Latn-RS" sz="2000" dirty="0">
              <a:latin typeface="+mj-lt"/>
            </a:endParaRPr>
          </a:p>
          <a:p>
            <a:pPr>
              <a:defRPr/>
            </a:pPr>
            <a:endParaRPr lang="sr-Latn-CS" sz="1800" b="1" dirty="0">
              <a:solidFill>
                <a:schemeClr val="tx2"/>
              </a:solidFill>
            </a:endParaRPr>
          </a:p>
          <a:p>
            <a:pPr algn="ctr">
              <a:defRPr/>
            </a:pPr>
            <a:endParaRPr lang="sr-Latn-CS" sz="1800" b="1" dirty="0">
              <a:solidFill>
                <a:schemeClr val="tx2"/>
              </a:solidFill>
            </a:endParaRPr>
          </a:p>
        </p:txBody>
      </p:sp>
      <p:sp>
        <p:nvSpPr>
          <p:cNvPr id="3" name="Pravougaonik 2">
            <a:extLst>
              <a:ext uri="{FF2B5EF4-FFF2-40B4-BE49-F238E27FC236}">
                <a16:creationId xmlns:a16="http://schemas.microsoft.com/office/drawing/2014/main" id="{D4513667-4C06-4F6F-87D5-CEE32C826F31}"/>
              </a:ext>
            </a:extLst>
          </p:cNvPr>
          <p:cNvSpPr/>
          <p:nvPr/>
        </p:nvSpPr>
        <p:spPr>
          <a:xfrm>
            <a:off x="1589088" y="673100"/>
            <a:ext cx="5813425" cy="1200150"/>
          </a:xfrm>
          <a:prstGeom prst="rect">
            <a:avLst/>
          </a:prstGeom>
        </p:spPr>
        <p:txBody>
          <a:bodyPr>
            <a:spAutoFit/>
          </a:bodyPr>
          <a:lstStyle/>
          <a:p>
            <a:pPr algn="ctr" eaLnBrk="1" hangingPunct="1">
              <a:defRPr/>
            </a:pPr>
            <a:r>
              <a:rPr lang="en-US" altLang="sr-Latn-RS" sz="3600" b="1" dirty="0">
                <a:latin typeface="+mj-lt"/>
                <a:ea typeface="ＭＳ Ｐゴシック" pitchFamily="34" charset="-128"/>
                <a:cs typeface="Arial" charset="0"/>
              </a:rPr>
              <a:t>Contemporary</a:t>
            </a:r>
            <a:r>
              <a:rPr lang="sr-Latn-RS" altLang="sr-Latn-RS" sz="3600" b="1" dirty="0">
                <a:latin typeface="+mj-lt"/>
                <a:ea typeface="ＭＳ Ｐゴシック" pitchFamily="34" charset="-128"/>
                <a:cs typeface="Arial" charset="0"/>
              </a:rPr>
              <a:t> </a:t>
            </a:r>
            <a:r>
              <a:rPr lang="en-US" altLang="sr-Latn-RS" sz="3600" b="1" dirty="0">
                <a:latin typeface="+mj-lt"/>
                <a:ea typeface="ＭＳ Ｐゴシック" pitchFamily="34" charset="-128"/>
                <a:cs typeface="Arial" charset="0"/>
              </a:rPr>
              <a:t>and emerging trends of cybercrime</a:t>
            </a:r>
            <a:endParaRPr lang="en-US" sz="3600" dirty="0">
              <a:latin typeface="+mj-lt"/>
              <a:ea typeface="ＭＳ Ｐゴシック" pitchFamily="34" charset="-128"/>
              <a:cs typeface="Arial" charset="0"/>
            </a:endParaRPr>
          </a:p>
        </p:txBody>
      </p:sp>
      <p:sp>
        <p:nvSpPr>
          <p:cNvPr id="176135" name="Čuvar mesta za broj slajda 3">
            <a:extLst>
              <a:ext uri="{FF2B5EF4-FFF2-40B4-BE49-F238E27FC236}">
                <a16:creationId xmlns:a16="http://schemas.microsoft.com/office/drawing/2014/main" id="{7C0FA71E-F870-48B7-95BD-1016A9342C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29A7BC3F-BF78-47DD-A980-4A9B1880C537}" type="slidenum">
              <a:rPr lang="en-US" altLang="en-US" sz="1200" smtClean="0">
                <a:solidFill>
                  <a:srgbClr val="898989"/>
                </a:solidFill>
              </a:rPr>
              <a:pPr>
                <a:spcBef>
                  <a:spcPct val="0"/>
                </a:spcBef>
                <a:buFontTx/>
                <a:buNone/>
              </a:pPr>
              <a:t>63</a:t>
            </a:fld>
            <a:endParaRPr lang="en-US" altLang="en-US" sz="1200">
              <a:solidFill>
                <a:srgbClr val="898989"/>
              </a:solidFill>
            </a:endParaRPr>
          </a:p>
        </p:txBody>
      </p:sp>
      <p:pic>
        <p:nvPicPr>
          <p:cNvPr id="5" name="Afbeelding 4">
            <a:extLst>
              <a:ext uri="{FF2B5EF4-FFF2-40B4-BE49-F238E27FC236}">
                <a16:creationId xmlns:a16="http://schemas.microsoft.com/office/drawing/2014/main" id="{AE396F42-7744-4809-AEA4-8483CB75B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198" y="4877254"/>
            <a:ext cx="3396344" cy="1910444"/>
          </a:xfrm>
          <a:prstGeom prst="rect">
            <a:avLst/>
          </a:prstGeom>
        </p:spPr>
      </p:pic>
      <p:pic>
        <p:nvPicPr>
          <p:cNvPr id="9" name="Afbeelding 8">
            <a:extLst>
              <a:ext uri="{FF2B5EF4-FFF2-40B4-BE49-F238E27FC236}">
                <a16:creationId xmlns:a16="http://schemas.microsoft.com/office/drawing/2014/main" id="{2D2EC373-DA59-432E-A234-776556AB1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198" y="2686230"/>
            <a:ext cx="3396344" cy="1665826"/>
          </a:xfrm>
          <a:prstGeom prst="rect">
            <a:avLst/>
          </a:prstGeom>
        </p:spPr>
      </p:pic>
    </p:spTree>
    <p:extLst>
      <p:ext uri="{BB962C8B-B14F-4D97-AF65-F5344CB8AC3E}">
        <p14:creationId xmlns:p14="http://schemas.microsoft.com/office/powerpoint/2010/main" val="987966558"/>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8B5C13B8-E590-4595-A7B9-57C0F5B8DCA6}"/>
              </a:ext>
            </a:extLst>
          </p:cNvPr>
          <p:cNvSpPr>
            <a:spLocks noGrp="1"/>
          </p:cNvSpPr>
          <p:nvPr>
            <p:ph type="title"/>
          </p:nvPr>
        </p:nvSpPr>
        <p:spPr>
          <a:xfrm>
            <a:off x="381001" y="1816317"/>
            <a:ext cx="8229600" cy="1079500"/>
          </a:xfrm>
        </p:spPr>
        <p:txBody>
          <a:bodyPr/>
          <a:lstStyle/>
          <a:p>
            <a:pPr algn="l"/>
            <a:r>
              <a:rPr lang="sr-Latn-CS" altLang="en-US" sz="2400" b="1" dirty="0">
                <a:latin typeface="Tahoma" panose="020B0604030504040204" pitchFamily="34" charset="0"/>
              </a:rPr>
              <a:t>Trend #2: Banking malware</a:t>
            </a:r>
            <a:r>
              <a:rPr lang="en-US" altLang="en-US" sz="2400" b="1" dirty="0">
                <a:latin typeface="Tahoma" panose="020B0604030504040204" pitchFamily="34" charset="0"/>
              </a:rPr>
              <a:t>, </a:t>
            </a:r>
            <a:br>
              <a:rPr lang="en-US" altLang="en-US" sz="2400" b="1" dirty="0">
                <a:latin typeface="Tahoma" panose="020B0604030504040204" pitchFamily="34" charset="0"/>
              </a:rPr>
            </a:br>
            <a:r>
              <a:rPr lang="en-US" altLang="en-US" sz="2400" b="1" dirty="0">
                <a:latin typeface="Tahoma" panose="020B0604030504040204" pitchFamily="34" charset="0"/>
              </a:rPr>
              <a:t>ransomware </a:t>
            </a:r>
            <a:endParaRPr lang="en-GB" altLang="en-US" sz="2400" dirty="0"/>
          </a:p>
        </p:txBody>
      </p:sp>
      <p:sp>
        <p:nvSpPr>
          <p:cNvPr id="178179" name="Subtitle 2">
            <a:extLst>
              <a:ext uri="{FF2B5EF4-FFF2-40B4-BE49-F238E27FC236}">
                <a16:creationId xmlns:a16="http://schemas.microsoft.com/office/drawing/2014/main" id="{12A1DB5D-B636-4970-B11F-993899772943}"/>
              </a:ext>
            </a:extLst>
          </p:cNvPr>
          <p:cNvSpPr>
            <a:spLocks noGrp="1"/>
          </p:cNvSpPr>
          <p:nvPr>
            <p:ph sz="half" idx="2"/>
          </p:nvPr>
        </p:nvSpPr>
        <p:spPr/>
        <p:txBody>
          <a:bodyPr/>
          <a:lstStyle/>
          <a:p>
            <a:endParaRPr lang="sr-Latn-RS" altLang="en-US" sz="1800" b="1"/>
          </a:p>
          <a:p>
            <a:endParaRPr lang="sr-Latn-RS" altLang="en-US" sz="1800" b="1"/>
          </a:p>
          <a:p>
            <a:endParaRPr lang="sr-Latn-RS" altLang="en-US" sz="1800" b="1"/>
          </a:p>
        </p:txBody>
      </p:sp>
      <p:pic>
        <p:nvPicPr>
          <p:cNvPr id="178180" name="Picture 3" descr="C:\Users\Branko Stamenkovic\Desktop\ransomware-demand.jpg">
            <a:extLst>
              <a:ext uri="{FF2B5EF4-FFF2-40B4-BE49-F238E27FC236}">
                <a16:creationId xmlns:a16="http://schemas.microsoft.com/office/drawing/2014/main" id="{FEE481FE-2D09-4F6F-8950-D97BE179AB1B}"/>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372100" y="1671854"/>
            <a:ext cx="3527425" cy="2447925"/>
          </a:xfrm>
        </p:spPr>
      </p:pic>
      <p:sp>
        <p:nvSpPr>
          <p:cNvPr id="15" name="Rectangle 3">
            <a:extLst>
              <a:ext uri="{FF2B5EF4-FFF2-40B4-BE49-F238E27FC236}">
                <a16:creationId xmlns:a16="http://schemas.microsoft.com/office/drawing/2014/main" id="{F34E69C5-9A0C-4D35-BE87-07B318021A62}"/>
              </a:ext>
            </a:extLst>
          </p:cNvPr>
          <p:cNvSpPr txBox="1">
            <a:spLocks noChangeArrowheads="1"/>
          </p:cNvSpPr>
          <p:nvPr/>
        </p:nvSpPr>
        <p:spPr>
          <a:xfrm>
            <a:off x="142736" y="2381466"/>
            <a:ext cx="4316413" cy="4406900"/>
          </a:xfrm>
          <a:prstGeom prst="rect">
            <a:avLst/>
          </a:prstGeom>
        </p:spPr>
        <p:txBody>
          <a:bodyPr>
            <a:norm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0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18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Font typeface="Wingdings"/>
              <a:buNone/>
              <a:defRPr/>
            </a:pPr>
            <a:endParaRPr lang="hr-HR" dirty="0"/>
          </a:p>
          <a:p>
            <a:pPr algn="just">
              <a:defRPr/>
            </a:pPr>
            <a:r>
              <a:rPr lang="en-US" dirty="0"/>
              <a:t>Banking malware</a:t>
            </a:r>
          </a:p>
          <a:p>
            <a:pPr lvl="1" algn="just">
              <a:defRPr/>
            </a:pPr>
            <a:r>
              <a:rPr lang="sr-Latn-RS" dirty="0"/>
              <a:t>Zeus and Zeus based Trojans</a:t>
            </a:r>
            <a:r>
              <a:rPr lang="en-US" dirty="0"/>
              <a:t>, </a:t>
            </a:r>
          </a:p>
          <a:p>
            <a:pPr lvl="1" algn="just">
              <a:defRPr/>
            </a:pPr>
            <a:r>
              <a:rPr lang="sr-Latn-RS" dirty="0"/>
              <a:t>Citadel</a:t>
            </a:r>
            <a:r>
              <a:rPr lang="en-US" dirty="0"/>
              <a:t>, </a:t>
            </a:r>
          </a:p>
          <a:p>
            <a:pPr lvl="1" algn="just">
              <a:defRPr/>
            </a:pPr>
            <a:r>
              <a:rPr lang="sr-Latn-RS" dirty="0"/>
              <a:t>SpyEye</a:t>
            </a:r>
            <a:r>
              <a:rPr lang="en-US" dirty="0"/>
              <a:t>, etc.)</a:t>
            </a:r>
            <a:endParaRPr lang="sr-Latn-RS" dirty="0"/>
          </a:p>
          <a:p>
            <a:pPr algn="just">
              <a:defRPr/>
            </a:pPr>
            <a:r>
              <a:rPr lang="sr-Latn-RS" dirty="0"/>
              <a:t>Ransomware</a:t>
            </a:r>
          </a:p>
          <a:p>
            <a:pPr algn="just">
              <a:defRPr/>
            </a:pPr>
            <a:r>
              <a:rPr lang="sr-Latn-RS" dirty="0"/>
              <a:t>Credit </a:t>
            </a:r>
            <a:r>
              <a:rPr lang="sr-Latn-RS" dirty="0" err="1"/>
              <a:t>Card</a:t>
            </a:r>
            <a:r>
              <a:rPr lang="sr-Latn-RS" dirty="0"/>
              <a:t> </a:t>
            </a:r>
            <a:r>
              <a:rPr lang="sr-Latn-RS" dirty="0" err="1"/>
              <a:t>Fraud</a:t>
            </a:r>
            <a:endParaRPr lang="en-US" dirty="0"/>
          </a:p>
          <a:p>
            <a:pPr algn="just">
              <a:defRPr/>
            </a:pPr>
            <a:endParaRPr lang="sr-Latn-RS" b="1" dirty="0">
              <a:solidFill>
                <a:schemeClr val="tx2"/>
              </a:solidFill>
            </a:endParaRPr>
          </a:p>
          <a:p>
            <a:pPr>
              <a:defRPr/>
            </a:pPr>
            <a:endParaRPr lang="sr-Latn-CS" b="1" dirty="0">
              <a:solidFill>
                <a:schemeClr val="tx2"/>
              </a:solidFill>
            </a:endParaRPr>
          </a:p>
          <a:p>
            <a:pPr algn="ctr">
              <a:defRPr/>
            </a:pPr>
            <a:endParaRPr lang="sr-Latn-CS" b="1" dirty="0">
              <a:solidFill>
                <a:schemeClr val="tx2"/>
              </a:solidFill>
            </a:endParaRPr>
          </a:p>
        </p:txBody>
      </p:sp>
      <p:pic>
        <p:nvPicPr>
          <p:cNvPr id="178182" name="Picture 4" descr="C:\Users\Branko Stamenkovic\Desktop\Ransomware_sur_votre_ordinateur_est_infecte.jpeg">
            <a:extLst>
              <a:ext uri="{FF2B5EF4-FFF2-40B4-BE49-F238E27FC236}">
                <a16:creationId xmlns:a16="http://schemas.microsoft.com/office/drawing/2014/main" id="{D29909F5-C241-48F4-8482-9F0D0034F0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412" y="4119779"/>
            <a:ext cx="3557588"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avougaonik 7">
            <a:extLst>
              <a:ext uri="{FF2B5EF4-FFF2-40B4-BE49-F238E27FC236}">
                <a16:creationId xmlns:a16="http://schemas.microsoft.com/office/drawing/2014/main" id="{0613EECC-3D44-4483-B023-5EF2F5144587}"/>
              </a:ext>
            </a:extLst>
          </p:cNvPr>
          <p:cNvSpPr/>
          <p:nvPr/>
        </p:nvSpPr>
        <p:spPr>
          <a:xfrm>
            <a:off x="381001" y="731837"/>
            <a:ext cx="5813425" cy="1200150"/>
          </a:xfrm>
          <a:prstGeom prst="rect">
            <a:avLst/>
          </a:prstGeom>
        </p:spPr>
        <p:txBody>
          <a:bodyPr>
            <a:spAutoFit/>
          </a:bodyPr>
          <a:lstStyle/>
          <a:p>
            <a:pPr algn="ctr" eaLnBrk="1" hangingPunct="1">
              <a:defRPr/>
            </a:pPr>
            <a:r>
              <a:rPr lang="en-US" altLang="sr-Latn-RS" sz="3600" b="1" dirty="0">
                <a:latin typeface="+mj-lt"/>
                <a:ea typeface="ＭＳ Ｐゴシック" pitchFamily="34" charset="-128"/>
                <a:cs typeface="Arial" charset="0"/>
              </a:rPr>
              <a:t>Contemporary</a:t>
            </a:r>
            <a:r>
              <a:rPr lang="sr-Latn-RS" altLang="sr-Latn-RS" sz="3600" b="1" dirty="0">
                <a:latin typeface="+mj-lt"/>
                <a:ea typeface="ＭＳ Ｐゴシック" pitchFamily="34" charset="-128"/>
                <a:cs typeface="Arial" charset="0"/>
              </a:rPr>
              <a:t> </a:t>
            </a:r>
            <a:r>
              <a:rPr lang="en-US" altLang="sr-Latn-RS" sz="3600" b="1" dirty="0">
                <a:latin typeface="+mj-lt"/>
                <a:ea typeface="ＭＳ Ｐゴシック" pitchFamily="34" charset="-128"/>
                <a:cs typeface="Arial" charset="0"/>
              </a:rPr>
              <a:t>and emerging trends of cybercrime</a:t>
            </a:r>
            <a:endParaRPr lang="en-US" sz="3600" dirty="0">
              <a:latin typeface="+mj-lt"/>
              <a:ea typeface="ＭＳ Ｐゴシック" pitchFamily="34" charset="-128"/>
              <a:cs typeface="Arial" charset="0"/>
            </a:endParaRPr>
          </a:p>
        </p:txBody>
      </p:sp>
      <p:sp>
        <p:nvSpPr>
          <p:cNvPr id="178184" name="Čuvar mesta za broj slajda 1">
            <a:extLst>
              <a:ext uri="{FF2B5EF4-FFF2-40B4-BE49-F238E27FC236}">
                <a16:creationId xmlns:a16="http://schemas.microsoft.com/office/drawing/2014/main" id="{E63673F5-E60C-4929-BF76-D56F0ABED1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F4E9C393-7524-4DDB-B3D8-2A46C93F894B}" type="slidenum">
              <a:rPr lang="en-US" altLang="en-US" sz="1200" smtClean="0">
                <a:solidFill>
                  <a:srgbClr val="898989"/>
                </a:solidFill>
              </a:rPr>
              <a:pPr>
                <a:spcBef>
                  <a:spcPct val="0"/>
                </a:spcBef>
                <a:buFontTx/>
                <a:buNone/>
              </a:pPr>
              <a:t>64</a:t>
            </a:fld>
            <a:endParaRPr lang="en-US" altLang="en-US" sz="1200">
              <a:solidFill>
                <a:srgbClr val="898989"/>
              </a:solidFill>
            </a:endParaRPr>
          </a:p>
        </p:txBody>
      </p:sp>
    </p:spTree>
    <p:extLst>
      <p:ext uri="{BB962C8B-B14F-4D97-AF65-F5344CB8AC3E}">
        <p14:creationId xmlns:p14="http://schemas.microsoft.com/office/powerpoint/2010/main" val="4692808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animEffect transition="in" filter="fade">
                                      <p:cBhvr>
                                        <p:cTn id="11" dur="500"/>
                                        <p:tgtEl>
                                          <p:spTgt spid="15">
                                            <p:txEl>
                                              <p:pRg st="2" end="2"/>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fade">
                                      <p:cBhvr>
                                        <p:cTn id="15" dur="500"/>
                                        <p:tgtEl>
                                          <p:spTgt spid="15">
                                            <p:txEl>
                                              <p:pRg st="3" end="3"/>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fade">
                                      <p:cBhvr>
                                        <p:cTn id="19" dur="500"/>
                                        <p:tgtEl>
                                          <p:spTgt spid="15">
                                            <p:txEl>
                                              <p:pRg st="4" end="4"/>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animEffect transition="in" filter="fade">
                                      <p:cBhvr>
                                        <p:cTn id="23" dur="500"/>
                                        <p:tgtEl>
                                          <p:spTgt spid="15">
                                            <p:txEl>
                                              <p:pRg st="5" end="5"/>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Effect transition="in" filter="fade">
                                      <p:cBhvr>
                                        <p:cTn id="27"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77EACC83-EF16-4D7B-BE97-519EEB692750}"/>
              </a:ext>
            </a:extLst>
          </p:cNvPr>
          <p:cNvSpPr>
            <a:spLocks noGrp="1"/>
          </p:cNvSpPr>
          <p:nvPr>
            <p:ph type="title"/>
          </p:nvPr>
        </p:nvSpPr>
        <p:spPr>
          <a:xfrm>
            <a:off x="100737" y="1525587"/>
            <a:ext cx="8229600" cy="1079500"/>
          </a:xfrm>
        </p:spPr>
        <p:txBody>
          <a:bodyPr/>
          <a:lstStyle/>
          <a:p>
            <a:pPr algn="l"/>
            <a:r>
              <a:rPr lang="sr-Latn-CS" altLang="en-US" sz="2400" b="1" dirty="0">
                <a:latin typeface="Tahoma" panose="020B0604030504040204" pitchFamily="34" charset="0"/>
              </a:rPr>
              <a:t>Trend #3: Hactivims and</a:t>
            </a:r>
            <a:br>
              <a:rPr lang="sr-Latn-CS" altLang="en-US" sz="2400" b="1" dirty="0">
                <a:latin typeface="Tahoma" panose="020B0604030504040204" pitchFamily="34" charset="0"/>
              </a:rPr>
            </a:br>
            <a:r>
              <a:rPr lang="sr-Latn-CS" altLang="en-US" sz="2400" b="1" dirty="0">
                <a:latin typeface="Tahoma" panose="020B0604030504040204" pitchFamily="34" charset="0"/>
              </a:rPr>
              <a:t>abuse of social networks</a:t>
            </a:r>
            <a:endParaRPr lang="en-GB" altLang="en-US" sz="2400" dirty="0"/>
          </a:p>
        </p:txBody>
      </p:sp>
      <p:sp>
        <p:nvSpPr>
          <p:cNvPr id="180227" name="Subtitle 2">
            <a:extLst>
              <a:ext uri="{FF2B5EF4-FFF2-40B4-BE49-F238E27FC236}">
                <a16:creationId xmlns:a16="http://schemas.microsoft.com/office/drawing/2014/main" id="{F5649FE5-D8FF-4B71-AA03-9369A02AE714}"/>
              </a:ext>
            </a:extLst>
          </p:cNvPr>
          <p:cNvSpPr>
            <a:spLocks noGrp="1"/>
          </p:cNvSpPr>
          <p:nvPr>
            <p:ph sz="half" idx="2"/>
          </p:nvPr>
        </p:nvSpPr>
        <p:spPr/>
        <p:txBody>
          <a:bodyPr/>
          <a:lstStyle/>
          <a:p>
            <a:endParaRPr lang="sr-Latn-RS" altLang="en-US" sz="1800" b="1"/>
          </a:p>
          <a:p>
            <a:endParaRPr lang="sr-Latn-RS" altLang="en-US" sz="1800" b="1"/>
          </a:p>
          <a:p>
            <a:endParaRPr lang="sr-Latn-RS" altLang="en-US" sz="1800" b="1"/>
          </a:p>
        </p:txBody>
      </p:sp>
      <p:sp>
        <p:nvSpPr>
          <p:cNvPr id="180228" name="Rectangle 3">
            <a:extLst>
              <a:ext uri="{FF2B5EF4-FFF2-40B4-BE49-F238E27FC236}">
                <a16:creationId xmlns:a16="http://schemas.microsoft.com/office/drawing/2014/main" id="{44590D7A-318D-4058-BA13-274223DA7D62}"/>
              </a:ext>
            </a:extLst>
          </p:cNvPr>
          <p:cNvSpPr txBox="1">
            <a:spLocks noChangeArrowheads="1"/>
          </p:cNvSpPr>
          <p:nvPr/>
        </p:nvSpPr>
        <p:spPr bwMode="auto">
          <a:xfrm>
            <a:off x="0" y="2581275"/>
            <a:ext cx="4316412"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39775"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995363"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260475"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1481138" indent="-2095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1938338" indent="-2095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395538" indent="-2095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2852738" indent="-2095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309938" indent="-2095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ts val="700"/>
              </a:spcBef>
              <a:buClr>
                <a:schemeClr val="tx2"/>
              </a:buClr>
              <a:buSzPct val="95000"/>
              <a:buFont typeface="Wingdings" panose="05000000000000000000" pitchFamily="2" charset="2"/>
              <a:buChar char=""/>
            </a:pPr>
            <a:r>
              <a:rPr lang="sr-Latn-CS" altLang="en-US" sz="2400" dirty="0">
                <a:cs typeface="Arial" panose="020B0604020202020204" pitchFamily="34" charset="0"/>
              </a:rPr>
              <a:t>„Anonymous“ and other groups</a:t>
            </a:r>
            <a:endParaRPr lang="en-US" altLang="en-US" sz="2400" dirty="0">
              <a:cs typeface="Arial" panose="020B0604020202020204" pitchFamily="34" charset="0"/>
            </a:endParaRPr>
          </a:p>
          <a:p>
            <a:pPr lvl="1" eaLnBrk="1" hangingPunct="1">
              <a:spcBef>
                <a:spcPts val="700"/>
              </a:spcBef>
              <a:buClr>
                <a:schemeClr val="tx2"/>
              </a:buClr>
              <a:buSzPct val="95000"/>
              <a:buFont typeface="Wingdings" panose="05000000000000000000" pitchFamily="2" charset="2"/>
              <a:buChar char=""/>
            </a:pPr>
            <a:r>
              <a:rPr lang="en-US" altLang="en-US" sz="2000" dirty="0">
                <a:cs typeface="Arial" panose="020B0604020202020204" pitchFamily="34" charset="0"/>
              </a:rPr>
              <a:t>Attacks to the availability of online services of the target</a:t>
            </a:r>
            <a:endParaRPr lang="sr-Latn-CS" altLang="en-US" sz="2400" dirty="0">
              <a:cs typeface="Arial" panose="020B0604020202020204" pitchFamily="34" charset="0"/>
            </a:endParaRPr>
          </a:p>
          <a:p>
            <a:pPr eaLnBrk="1" hangingPunct="1">
              <a:spcBef>
                <a:spcPts val="700"/>
              </a:spcBef>
              <a:buClr>
                <a:schemeClr val="tx2"/>
              </a:buClr>
              <a:buSzPct val="95000"/>
              <a:buFont typeface="Wingdings" panose="05000000000000000000" pitchFamily="2" charset="2"/>
              <a:buChar char=""/>
            </a:pPr>
            <a:r>
              <a:rPr lang="sr-Latn-CS" altLang="en-US" sz="2400" dirty="0">
                <a:cs typeface="Arial" panose="020B0604020202020204" pitchFamily="34" charset="0"/>
              </a:rPr>
              <a:t>Threats, cyber bull</a:t>
            </a:r>
            <a:r>
              <a:rPr lang="en-GB" altLang="en-US" sz="2400" dirty="0">
                <a:cs typeface="Arial" panose="020B0604020202020204" pitchFamily="34" charset="0"/>
              </a:rPr>
              <a:t>y</a:t>
            </a:r>
            <a:r>
              <a:rPr lang="sr-Latn-CS" altLang="en-US" sz="2400" dirty="0">
                <a:cs typeface="Arial" panose="020B0604020202020204" pitchFamily="34" charset="0"/>
              </a:rPr>
              <a:t>ing, false news for the purpose of causing panic and disorder</a:t>
            </a:r>
            <a:endParaRPr lang="en-GB" altLang="en-US" sz="2400" dirty="0">
              <a:cs typeface="Arial" panose="020B0604020202020204" pitchFamily="34" charset="0"/>
            </a:endParaRPr>
          </a:p>
          <a:p>
            <a:pPr eaLnBrk="1" hangingPunct="1">
              <a:spcBef>
                <a:spcPts val="700"/>
              </a:spcBef>
              <a:buClr>
                <a:schemeClr val="tx2"/>
              </a:buClr>
              <a:buSzPct val="95000"/>
              <a:buFont typeface="Wingdings" panose="05000000000000000000" pitchFamily="2" charset="2"/>
              <a:buChar char=""/>
            </a:pPr>
            <a:r>
              <a:rPr lang="en-GB" altLang="en-US" sz="2400" dirty="0">
                <a:cs typeface="Arial" panose="020B0604020202020204" pitchFamily="34" charset="0"/>
              </a:rPr>
              <a:t>State sponsored..?</a:t>
            </a:r>
          </a:p>
          <a:p>
            <a:pPr eaLnBrk="1" hangingPunct="1">
              <a:spcBef>
                <a:spcPts val="700"/>
              </a:spcBef>
              <a:buClr>
                <a:schemeClr val="tx2"/>
              </a:buClr>
              <a:buSzPct val="95000"/>
              <a:buFont typeface="Wingdings" panose="05000000000000000000" pitchFamily="2" charset="2"/>
              <a:buChar char=""/>
            </a:pPr>
            <a:endParaRPr lang="sr-Latn-CS" altLang="en-US" sz="2400" dirty="0">
              <a:cs typeface="Arial" panose="020B0604020202020204" pitchFamily="34" charset="0"/>
            </a:endParaRPr>
          </a:p>
          <a:p>
            <a:pPr algn="ctr" eaLnBrk="1" hangingPunct="1">
              <a:spcBef>
                <a:spcPts val="700"/>
              </a:spcBef>
              <a:buClr>
                <a:schemeClr val="tx2"/>
              </a:buClr>
              <a:buSzPct val="95000"/>
              <a:buFont typeface="Wingdings" panose="05000000000000000000" pitchFamily="2" charset="2"/>
              <a:buChar char=""/>
            </a:pPr>
            <a:endParaRPr lang="sr-Latn-CS" altLang="en-US" sz="1800" b="1" dirty="0">
              <a:solidFill>
                <a:schemeClr val="tx2"/>
              </a:solidFill>
              <a:cs typeface="Arial" panose="020B0604020202020204" pitchFamily="34" charset="0"/>
            </a:endParaRPr>
          </a:p>
        </p:txBody>
      </p:sp>
      <p:pic>
        <p:nvPicPr>
          <p:cNvPr id="180229" name="Content Placeholder 3">
            <a:extLst>
              <a:ext uri="{FF2B5EF4-FFF2-40B4-BE49-F238E27FC236}">
                <a16:creationId xmlns:a16="http://schemas.microsoft.com/office/drawing/2014/main" id="{EA7447B4-9018-438A-BC71-F0078E3005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0050" y="1749579"/>
            <a:ext cx="3538538"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0" name="Content Placeholder 4">
            <a:extLst>
              <a:ext uri="{FF2B5EF4-FFF2-40B4-BE49-F238E27FC236}">
                <a16:creationId xmlns:a16="http://schemas.microsoft.com/office/drawing/2014/main" id="{1575BB70-765D-403B-AC7B-2454DA19F4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5700" y="3970415"/>
            <a:ext cx="34036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ravougaonik 7">
            <a:extLst>
              <a:ext uri="{FF2B5EF4-FFF2-40B4-BE49-F238E27FC236}">
                <a16:creationId xmlns:a16="http://schemas.microsoft.com/office/drawing/2014/main" id="{E94C3B22-DC9D-4823-83EB-4F7D3E7B357D}"/>
              </a:ext>
            </a:extLst>
          </p:cNvPr>
          <p:cNvSpPr/>
          <p:nvPr/>
        </p:nvSpPr>
        <p:spPr>
          <a:xfrm>
            <a:off x="1806575" y="696042"/>
            <a:ext cx="5813425" cy="1077912"/>
          </a:xfrm>
          <a:prstGeom prst="rect">
            <a:avLst/>
          </a:prstGeom>
        </p:spPr>
        <p:txBody>
          <a:bodyPr>
            <a:spAutoFit/>
          </a:bodyPr>
          <a:lstStyle/>
          <a:p>
            <a:pPr algn="ctr" eaLnBrk="1" hangingPunct="1">
              <a:defRPr/>
            </a:pPr>
            <a:r>
              <a:rPr lang="en-US" altLang="sr-Latn-RS" sz="3200" b="1" dirty="0">
                <a:latin typeface="+mj-lt"/>
                <a:ea typeface="ＭＳ Ｐゴシック" pitchFamily="34" charset="-128"/>
                <a:cs typeface="Arial" charset="0"/>
              </a:rPr>
              <a:t>Contemporary</a:t>
            </a:r>
            <a:r>
              <a:rPr lang="sr-Latn-RS" altLang="sr-Latn-RS" sz="3200" b="1" dirty="0">
                <a:latin typeface="+mj-lt"/>
                <a:ea typeface="ＭＳ Ｐゴシック" pitchFamily="34" charset="-128"/>
                <a:cs typeface="Arial" charset="0"/>
              </a:rPr>
              <a:t> </a:t>
            </a:r>
            <a:r>
              <a:rPr lang="en-US" altLang="sr-Latn-RS" sz="3200" b="1" dirty="0">
                <a:latin typeface="+mj-lt"/>
                <a:ea typeface="ＭＳ Ｐゴシック" pitchFamily="34" charset="-128"/>
                <a:cs typeface="Arial" charset="0"/>
              </a:rPr>
              <a:t>and emerging trends of cybercrime</a:t>
            </a:r>
            <a:endParaRPr lang="en-US" sz="3200" dirty="0">
              <a:latin typeface="+mj-lt"/>
              <a:ea typeface="ＭＳ Ｐゴシック" pitchFamily="34" charset="-128"/>
              <a:cs typeface="Arial" charset="0"/>
            </a:endParaRPr>
          </a:p>
        </p:txBody>
      </p:sp>
      <p:sp>
        <p:nvSpPr>
          <p:cNvPr id="180232" name="Čuvar mesta za broj slajda 1">
            <a:extLst>
              <a:ext uri="{FF2B5EF4-FFF2-40B4-BE49-F238E27FC236}">
                <a16:creationId xmlns:a16="http://schemas.microsoft.com/office/drawing/2014/main" id="{D3A2C5DC-A5BD-4E5D-ACAE-217500EB1A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43616E40-8EE6-4ADB-973A-FFEE3413A73B}" type="slidenum">
              <a:rPr lang="en-US" altLang="en-US" sz="1200" smtClean="0">
                <a:solidFill>
                  <a:srgbClr val="898989"/>
                </a:solidFill>
              </a:rPr>
              <a:pPr>
                <a:spcBef>
                  <a:spcPct val="0"/>
                </a:spcBef>
                <a:buFontTx/>
                <a:buNone/>
              </a:pPr>
              <a:t>65</a:t>
            </a:fld>
            <a:endParaRPr lang="en-US" altLang="en-US" sz="1200">
              <a:solidFill>
                <a:srgbClr val="898989"/>
              </a:solidFill>
            </a:endParaRPr>
          </a:p>
        </p:txBody>
      </p:sp>
    </p:spTree>
    <p:extLst>
      <p:ext uri="{BB962C8B-B14F-4D97-AF65-F5344CB8AC3E}">
        <p14:creationId xmlns:p14="http://schemas.microsoft.com/office/powerpoint/2010/main" val="2215436488"/>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a:extLst>
              <a:ext uri="{FF2B5EF4-FFF2-40B4-BE49-F238E27FC236}">
                <a16:creationId xmlns:a16="http://schemas.microsoft.com/office/drawing/2014/main" id="{928D56C1-DEFC-44BC-AA55-7737DAB18982}"/>
              </a:ext>
            </a:extLst>
          </p:cNvPr>
          <p:cNvSpPr>
            <a:spLocks noGrp="1"/>
          </p:cNvSpPr>
          <p:nvPr>
            <p:ph type="title"/>
          </p:nvPr>
        </p:nvSpPr>
        <p:spPr>
          <a:xfrm>
            <a:off x="282575" y="1627188"/>
            <a:ext cx="8229600" cy="1079500"/>
          </a:xfrm>
        </p:spPr>
        <p:txBody>
          <a:bodyPr/>
          <a:lstStyle/>
          <a:p>
            <a:pPr algn="l"/>
            <a:r>
              <a:rPr lang="sr-Latn-RS" altLang="en-US" sz="2400" b="1" dirty="0">
                <a:latin typeface="Tahoma" panose="020B0604030504040204" pitchFamily="34" charset="0"/>
                <a:cs typeface="Tahoma" panose="020B0604030504040204" pitchFamily="34" charset="0"/>
              </a:rPr>
              <a:t>Tr</a:t>
            </a:r>
            <a:r>
              <a:rPr lang="sr-Latn-CS" altLang="en-US" sz="2400" b="1" dirty="0">
                <a:latin typeface="Tahoma" panose="020B0604030504040204" pitchFamily="34" charset="0"/>
              </a:rPr>
              <a:t>end #4: Contemporary</a:t>
            </a:r>
            <a:br>
              <a:rPr lang="sr-Latn-CS" altLang="en-US" sz="2400" b="1" dirty="0">
                <a:latin typeface="Tahoma" panose="020B0604030504040204" pitchFamily="34" charset="0"/>
              </a:rPr>
            </a:br>
            <a:r>
              <a:rPr lang="sr-Latn-CS" altLang="en-US" sz="2400" b="1" dirty="0">
                <a:latin typeface="Tahoma" panose="020B0604030504040204" pitchFamily="34" charset="0"/>
              </a:rPr>
              <a:t>IPR </a:t>
            </a:r>
            <a:r>
              <a:rPr lang="en-GB" altLang="en-US" sz="2400" b="1" dirty="0">
                <a:latin typeface="Tahoma" panose="020B0604030504040204" pitchFamily="34" charset="0"/>
              </a:rPr>
              <a:t>infringements</a:t>
            </a:r>
            <a:endParaRPr lang="en-GB" altLang="en-US" sz="2400" dirty="0"/>
          </a:p>
        </p:txBody>
      </p:sp>
      <p:sp>
        <p:nvSpPr>
          <p:cNvPr id="182275" name="Subtitle 2">
            <a:extLst>
              <a:ext uri="{FF2B5EF4-FFF2-40B4-BE49-F238E27FC236}">
                <a16:creationId xmlns:a16="http://schemas.microsoft.com/office/drawing/2014/main" id="{EA9DC08C-2EEA-4545-AE40-A1E057A3770C}"/>
              </a:ext>
            </a:extLst>
          </p:cNvPr>
          <p:cNvSpPr>
            <a:spLocks noGrp="1"/>
          </p:cNvSpPr>
          <p:nvPr>
            <p:ph sz="half" idx="2"/>
          </p:nvPr>
        </p:nvSpPr>
        <p:spPr>
          <a:xfrm>
            <a:off x="457200" y="2249488"/>
            <a:ext cx="4038600" cy="4525962"/>
          </a:xfrm>
        </p:spPr>
        <p:txBody>
          <a:bodyPr/>
          <a:lstStyle/>
          <a:p>
            <a:endParaRPr lang="sr-Latn-RS" altLang="en-US" sz="1800" b="1"/>
          </a:p>
          <a:p>
            <a:endParaRPr lang="sr-Latn-RS" altLang="en-US" sz="1800" b="1"/>
          </a:p>
          <a:p>
            <a:endParaRPr lang="sr-Latn-RS" altLang="en-US" sz="1800" b="1"/>
          </a:p>
        </p:txBody>
      </p:sp>
      <p:sp>
        <p:nvSpPr>
          <p:cNvPr id="15" name="Rectangle 3">
            <a:extLst>
              <a:ext uri="{FF2B5EF4-FFF2-40B4-BE49-F238E27FC236}">
                <a16:creationId xmlns:a16="http://schemas.microsoft.com/office/drawing/2014/main" id="{F23809B8-2C3D-4ACE-8F4E-7090719840DE}"/>
              </a:ext>
            </a:extLst>
          </p:cNvPr>
          <p:cNvSpPr txBox="1">
            <a:spLocks noChangeArrowheads="1"/>
          </p:cNvSpPr>
          <p:nvPr/>
        </p:nvSpPr>
        <p:spPr>
          <a:xfrm>
            <a:off x="36512" y="2751647"/>
            <a:ext cx="4316413" cy="4406900"/>
          </a:xfrm>
          <a:prstGeom prst="rect">
            <a:avLst/>
          </a:prstGeom>
        </p:spPr>
        <p:txBody>
          <a:bodyPr>
            <a:norm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0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18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defRPr/>
            </a:pPr>
            <a:r>
              <a:rPr lang="sr-Latn-CS" sz="2300" b="1" dirty="0">
                <a:latin typeface="+mj-lt"/>
              </a:rPr>
              <a:t>On-line </a:t>
            </a:r>
            <a:r>
              <a:rPr lang="en-GB" sz="2300" b="1" dirty="0">
                <a:latin typeface="+mj-lt"/>
              </a:rPr>
              <a:t>download </a:t>
            </a:r>
            <a:r>
              <a:rPr lang="en-GB" sz="2300" dirty="0">
                <a:latin typeface="+mj-lt"/>
              </a:rPr>
              <a:t>instead of CD and DVD buying</a:t>
            </a:r>
            <a:endParaRPr lang="sr-Latn-CS" sz="2300" dirty="0">
              <a:latin typeface="+mj-lt"/>
            </a:endParaRPr>
          </a:p>
          <a:p>
            <a:pPr>
              <a:defRPr/>
            </a:pPr>
            <a:r>
              <a:rPr lang="sr-Latn-CS" sz="2300" dirty="0">
                <a:latin typeface="+mj-lt"/>
              </a:rPr>
              <a:t>On-line </a:t>
            </a:r>
            <a:r>
              <a:rPr lang="en-GB" sz="2300" dirty="0">
                <a:latin typeface="+mj-lt"/>
              </a:rPr>
              <a:t>distribution of </a:t>
            </a:r>
            <a:r>
              <a:rPr lang="en-GB" sz="2300" b="1" dirty="0">
                <a:latin typeface="+mj-lt"/>
              </a:rPr>
              <a:t>counterfeited merchandise</a:t>
            </a:r>
            <a:endParaRPr lang="sr-Latn-CS" sz="2300" b="1" dirty="0">
              <a:latin typeface="+mj-lt"/>
            </a:endParaRPr>
          </a:p>
          <a:p>
            <a:pPr>
              <a:defRPr/>
            </a:pPr>
            <a:r>
              <a:rPr lang="en-GB" sz="2300" b="1" dirty="0">
                <a:latin typeface="+mj-lt"/>
              </a:rPr>
              <a:t>Illegal  distribution or re-distribution of radio and TV programmes  </a:t>
            </a:r>
            <a:r>
              <a:rPr lang="en-GB" sz="2300" dirty="0">
                <a:latin typeface="+mj-lt"/>
              </a:rPr>
              <a:t>(cable networks</a:t>
            </a:r>
            <a:r>
              <a:rPr lang="sr-Latn-CS" sz="2300" dirty="0">
                <a:latin typeface="+mj-lt"/>
              </a:rPr>
              <a:t>)</a:t>
            </a:r>
          </a:p>
          <a:p>
            <a:pPr>
              <a:defRPr/>
            </a:pPr>
            <a:r>
              <a:rPr lang="en-GB" sz="2300" b="1" dirty="0">
                <a:latin typeface="+mj-lt"/>
              </a:rPr>
              <a:t>Medicines and drugs – increasing percentage of illegal on-line market</a:t>
            </a:r>
          </a:p>
          <a:p>
            <a:pPr>
              <a:defRPr/>
            </a:pPr>
            <a:endParaRPr lang="en-GB" sz="1800" dirty="0">
              <a:latin typeface="+mj-lt"/>
            </a:endParaRPr>
          </a:p>
          <a:p>
            <a:pPr>
              <a:defRPr/>
            </a:pPr>
            <a:endParaRPr lang="sr-Latn-CS" sz="1800" dirty="0">
              <a:latin typeface="+mj-lt"/>
            </a:endParaRPr>
          </a:p>
          <a:p>
            <a:pPr algn="ctr">
              <a:defRPr/>
            </a:pPr>
            <a:endParaRPr lang="sr-Latn-CS" sz="1800" b="1" dirty="0">
              <a:solidFill>
                <a:schemeClr val="tx2"/>
              </a:solidFill>
            </a:endParaRPr>
          </a:p>
        </p:txBody>
      </p:sp>
      <p:sp>
        <p:nvSpPr>
          <p:cNvPr id="8" name="Pravougaonik 7">
            <a:extLst>
              <a:ext uri="{FF2B5EF4-FFF2-40B4-BE49-F238E27FC236}">
                <a16:creationId xmlns:a16="http://schemas.microsoft.com/office/drawing/2014/main" id="{60D4FA3C-8B1E-4EAC-A1C2-0B361CB98A66}"/>
              </a:ext>
            </a:extLst>
          </p:cNvPr>
          <p:cNvSpPr/>
          <p:nvPr/>
        </p:nvSpPr>
        <p:spPr>
          <a:xfrm>
            <a:off x="2194718" y="738188"/>
            <a:ext cx="5813425" cy="1200150"/>
          </a:xfrm>
          <a:prstGeom prst="rect">
            <a:avLst/>
          </a:prstGeom>
        </p:spPr>
        <p:txBody>
          <a:bodyPr>
            <a:spAutoFit/>
          </a:bodyPr>
          <a:lstStyle/>
          <a:p>
            <a:pPr algn="ctr" eaLnBrk="1" hangingPunct="1">
              <a:defRPr/>
            </a:pPr>
            <a:r>
              <a:rPr lang="en-US" altLang="sr-Latn-RS" sz="3600" b="1" dirty="0">
                <a:latin typeface="+mj-lt"/>
                <a:ea typeface="ＭＳ Ｐゴシック" pitchFamily="34" charset="-128"/>
                <a:cs typeface="Arial" charset="0"/>
              </a:rPr>
              <a:t>Contemporary</a:t>
            </a:r>
            <a:r>
              <a:rPr lang="sr-Latn-RS" altLang="sr-Latn-RS" sz="3600" b="1" dirty="0">
                <a:latin typeface="+mj-lt"/>
                <a:ea typeface="ＭＳ Ｐゴシック" pitchFamily="34" charset="-128"/>
                <a:cs typeface="Arial" charset="0"/>
              </a:rPr>
              <a:t> </a:t>
            </a:r>
            <a:r>
              <a:rPr lang="en-US" altLang="sr-Latn-RS" sz="3600" b="1" dirty="0">
                <a:latin typeface="+mj-lt"/>
                <a:ea typeface="ＭＳ Ｐゴシック" pitchFamily="34" charset="-128"/>
                <a:cs typeface="Arial" charset="0"/>
              </a:rPr>
              <a:t>and emerging trends of cybercrime</a:t>
            </a:r>
            <a:endParaRPr lang="en-US" sz="3600" dirty="0">
              <a:latin typeface="+mj-lt"/>
              <a:ea typeface="ＭＳ Ｐゴシック" pitchFamily="34" charset="-128"/>
              <a:cs typeface="Arial" charset="0"/>
            </a:endParaRPr>
          </a:p>
        </p:txBody>
      </p:sp>
      <p:pic>
        <p:nvPicPr>
          <p:cNvPr id="182278" name="Picture 8" descr="C:\Users\B.Stam\Desktop\Affiches_V-80x120-IRACM-300x450.jpg">
            <a:extLst>
              <a:ext uri="{FF2B5EF4-FFF2-40B4-BE49-F238E27FC236}">
                <a16:creationId xmlns:a16="http://schemas.microsoft.com/office/drawing/2014/main" id="{ABC9F557-5CA7-40F3-B10B-DAC404DF4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512" y="2121763"/>
            <a:ext cx="3066960" cy="459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9" name="Čuvar mesta za broj slajda 1">
            <a:extLst>
              <a:ext uri="{FF2B5EF4-FFF2-40B4-BE49-F238E27FC236}">
                <a16:creationId xmlns:a16="http://schemas.microsoft.com/office/drawing/2014/main" id="{B088EB14-79D8-4C43-ACE5-7E9D1FC62C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500F9FF6-E2D1-4133-926F-1D467F844800}" type="slidenum">
              <a:rPr lang="en-US" altLang="en-US" sz="1200" smtClean="0">
                <a:solidFill>
                  <a:srgbClr val="898989"/>
                </a:solidFill>
              </a:rPr>
              <a:pPr>
                <a:spcBef>
                  <a:spcPct val="0"/>
                </a:spcBef>
                <a:buFontTx/>
                <a:buNone/>
              </a:pPr>
              <a:t>66</a:t>
            </a:fld>
            <a:endParaRPr lang="en-US" altLang="en-US" sz="1200">
              <a:solidFill>
                <a:srgbClr val="898989"/>
              </a:solidFill>
            </a:endParaRPr>
          </a:p>
        </p:txBody>
      </p:sp>
    </p:spTree>
    <p:extLst>
      <p:ext uri="{BB962C8B-B14F-4D97-AF65-F5344CB8AC3E}">
        <p14:creationId xmlns:p14="http://schemas.microsoft.com/office/powerpoint/2010/main" val="3671130344"/>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Naslov 1">
            <a:extLst>
              <a:ext uri="{FF2B5EF4-FFF2-40B4-BE49-F238E27FC236}">
                <a16:creationId xmlns:a16="http://schemas.microsoft.com/office/drawing/2014/main" id="{BF0B788D-AE33-4DB4-87B3-1AA9CF8A305B}"/>
              </a:ext>
            </a:extLst>
          </p:cNvPr>
          <p:cNvSpPr>
            <a:spLocks noGrp="1"/>
          </p:cNvSpPr>
          <p:nvPr>
            <p:ph type="title"/>
          </p:nvPr>
        </p:nvSpPr>
        <p:spPr>
          <a:xfrm>
            <a:off x="-60325" y="1173163"/>
            <a:ext cx="8229600" cy="1600200"/>
          </a:xfrm>
        </p:spPr>
        <p:txBody>
          <a:bodyPr/>
          <a:lstStyle/>
          <a:p>
            <a:pPr algn="l"/>
            <a:r>
              <a:rPr lang="en-US" altLang="en-US" sz="2400" b="1" dirty="0">
                <a:latin typeface="Tahoma" panose="020B0604030504040204" pitchFamily="34" charset="0"/>
                <a:cs typeface="Tahoma" panose="020B0604030504040204" pitchFamily="34" charset="0"/>
              </a:rPr>
              <a:t>New</a:t>
            </a:r>
            <a:r>
              <a:rPr lang="sr-Latn-RS" altLang="en-US" sz="2400" b="1" dirty="0">
                <a:latin typeface="Tahoma" panose="020B0604030504040204" pitchFamily="34" charset="0"/>
                <a:cs typeface="Tahoma" panose="020B0604030504040204" pitchFamily="34" charset="0"/>
              </a:rPr>
              <a:t> Tr</a:t>
            </a:r>
            <a:r>
              <a:rPr lang="sr-Latn-CS" altLang="en-US" sz="2400" b="1" dirty="0">
                <a:latin typeface="Tahoma" panose="020B0604030504040204" pitchFamily="34" charset="0"/>
              </a:rPr>
              <a:t>end #1: </a:t>
            </a:r>
            <a:r>
              <a:rPr lang="en-GB" altLang="en-US" sz="2400" b="1" dirty="0">
                <a:latin typeface="Tahoma" panose="020B0604030504040204" pitchFamily="34" charset="0"/>
              </a:rPr>
              <a:t>Increase of APT</a:t>
            </a:r>
            <a:endParaRPr lang="hr-HR" altLang="en-US" sz="2400" dirty="0"/>
          </a:p>
        </p:txBody>
      </p:sp>
      <p:sp>
        <p:nvSpPr>
          <p:cNvPr id="3" name="Rezervirano mjesto sadržaja 2">
            <a:extLst>
              <a:ext uri="{FF2B5EF4-FFF2-40B4-BE49-F238E27FC236}">
                <a16:creationId xmlns:a16="http://schemas.microsoft.com/office/drawing/2014/main" id="{8C9DBFA3-5349-4A52-BFAB-FC923ED6E5E7}"/>
              </a:ext>
            </a:extLst>
          </p:cNvPr>
          <p:cNvSpPr>
            <a:spLocks noGrp="1"/>
          </p:cNvSpPr>
          <p:nvPr>
            <p:ph idx="1"/>
          </p:nvPr>
        </p:nvSpPr>
        <p:spPr/>
        <p:txBody>
          <a:bodyPr>
            <a:normAutofit/>
          </a:bodyPr>
          <a:lstStyle/>
          <a:p>
            <a:pPr>
              <a:spcBef>
                <a:spcPts val="700"/>
              </a:spcBef>
              <a:buClr>
                <a:srgbClr val="4E5B6F"/>
              </a:buClr>
              <a:buSzPct val="95000"/>
              <a:buFont typeface="Wingdings" pitchFamily="2" charset="2"/>
              <a:buChar char=""/>
              <a:defRPr/>
            </a:pPr>
            <a:endParaRPr lang="sr-Latn-RS" altLang="en-US" sz="2400" dirty="0">
              <a:solidFill>
                <a:srgbClr val="000000"/>
              </a:solidFill>
              <a:latin typeface="Corbel" pitchFamily="34" charset="0"/>
              <a:ea typeface="SimSun" pitchFamily="2" charset="-122"/>
            </a:endParaRPr>
          </a:p>
          <a:p>
            <a:pPr marL="0" indent="0">
              <a:buFont typeface="Georgia" pitchFamily="18" charset="0"/>
              <a:buNone/>
              <a:defRPr/>
            </a:pPr>
            <a:endParaRPr lang="sr-Latn-RS" altLang="en-US" sz="2100" dirty="0">
              <a:ea typeface="ＭＳ Ｐゴシック" pitchFamily="34" charset="-128"/>
            </a:endParaRPr>
          </a:p>
          <a:p>
            <a:pPr>
              <a:defRPr/>
            </a:pPr>
            <a:endParaRPr lang="en-GB" altLang="en-US" sz="2100" dirty="0">
              <a:ea typeface="ＭＳ Ｐゴシック" pitchFamily="34" charset="-128"/>
            </a:endParaRPr>
          </a:p>
          <a:p>
            <a:pPr>
              <a:lnSpc>
                <a:spcPct val="80000"/>
              </a:lnSpc>
              <a:buFont typeface="Wingdings" pitchFamily="2" charset="2"/>
              <a:buNone/>
              <a:defRPr/>
            </a:pPr>
            <a:endParaRPr lang="en-US" dirty="0">
              <a:ea typeface="ＭＳ Ｐゴシック" pitchFamily="34" charset="-128"/>
            </a:endParaRPr>
          </a:p>
        </p:txBody>
      </p:sp>
      <p:sp>
        <p:nvSpPr>
          <p:cNvPr id="184324" name="Rezervirano mjesto broja slajda 4">
            <a:extLst>
              <a:ext uri="{FF2B5EF4-FFF2-40B4-BE49-F238E27FC236}">
                <a16:creationId xmlns:a16="http://schemas.microsoft.com/office/drawing/2014/main" id="{BCFD0F7D-D3E8-4ECF-A20B-1090279204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AB4ED3A3-43F6-43EC-97CA-EFCCD6DE3976}" type="slidenum">
              <a:rPr lang="en-US" altLang="en-US" sz="1200" smtClean="0">
                <a:solidFill>
                  <a:srgbClr val="898989"/>
                </a:solidFill>
              </a:rPr>
              <a:pPr>
                <a:spcBef>
                  <a:spcPct val="0"/>
                </a:spcBef>
                <a:buFontTx/>
                <a:buNone/>
              </a:pPr>
              <a:t>67</a:t>
            </a:fld>
            <a:endParaRPr lang="en-US" altLang="en-US" sz="1200">
              <a:solidFill>
                <a:srgbClr val="898989"/>
              </a:solidFill>
            </a:endParaRPr>
          </a:p>
        </p:txBody>
      </p:sp>
      <p:sp>
        <p:nvSpPr>
          <p:cNvPr id="184325" name="Rectangle 7">
            <a:extLst>
              <a:ext uri="{FF2B5EF4-FFF2-40B4-BE49-F238E27FC236}">
                <a16:creationId xmlns:a16="http://schemas.microsoft.com/office/drawing/2014/main" id="{D953833E-3175-40E1-873D-CF499452D779}"/>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dirty="0">
              <a:solidFill>
                <a:srgbClr val="000000"/>
              </a:solidFill>
              <a:latin typeface="Corbel" panose="020B0503020204020204" pitchFamily="34" charset="0"/>
              <a:ea typeface="SimSun" panose="02010600030101010101" pitchFamily="2" charset="-122"/>
              <a:cs typeface="Arial" panose="020B0604020202020204" pitchFamily="34" charset="0"/>
            </a:endParaRPr>
          </a:p>
        </p:txBody>
      </p:sp>
      <p:sp>
        <p:nvSpPr>
          <p:cNvPr id="21512" name="Rectangle 6">
            <a:extLst>
              <a:ext uri="{FF2B5EF4-FFF2-40B4-BE49-F238E27FC236}">
                <a16:creationId xmlns:a16="http://schemas.microsoft.com/office/drawing/2014/main" id="{B90F4CA1-72C4-47A5-BBED-3B54565D1085}"/>
              </a:ext>
            </a:extLst>
          </p:cNvPr>
          <p:cNvSpPr>
            <a:spLocks noChangeArrowheads="1"/>
          </p:cNvSpPr>
          <p:nvPr/>
        </p:nvSpPr>
        <p:spPr bwMode="auto">
          <a:xfrm>
            <a:off x="153987" y="2149475"/>
            <a:ext cx="3527425" cy="4708525"/>
          </a:xfrm>
          <a:prstGeom prst="rect">
            <a:avLst/>
          </a:prstGeom>
          <a:noFill/>
          <a:ln>
            <a:noFill/>
          </a:ln>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r>
              <a:rPr lang="en-GB" altLang="en-US" sz="2000" b="1" dirty="0">
                <a:latin typeface="+mn-lt"/>
                <a:ea typeface="ＭＳ Ｐゴシック" pitchFamily="34" charset="-128"/>
              </a:rPr>
              <a:t>Targeting of specific victims or groups </a:t>
            </a:r>
            <a:r>
              <a:rPr lang="sr-Latn-RS" altLang="en-US" sz="2000" dirty="0">
                <a:latin typeface="+mn-lt"/>
                <a:ea typeface="ＭＳ Ｐゴシック" pitchFamily="34" charset="-128"/>
              </a:rPr>
              <a:t>– Advanced </a:t>
            </a:r>
            <a:r>
              <a:rPr lang="sr-Latn-RS" altLang="en-US" sz="2000" dirty="0" err="1">
                <a:latin typeface="+mn-lt"/>
                <a:ea typeface="ＭＳ Ｐゴシック" pitchFamily="34" charset="-128"/>
              </a:rPr>
              <a:t>Persistent</a:t>
            </a:r>
            <a:r>
              <a:rPr lang="sr-Latn-RS" altLang="en-US" sz="2000" dirty="0">
                <a:latin typeface="+mn-lt"/>
                <a:ea typeface="ＭＳ Ｐゴシック" pitchFamily="34" charset="-128"/>
              </a:rPr>
              <a:t> </a:t>
            </a:r>
            <a:r>
              <a:rPr lang="sr-Latn-RS" altLang="en-US" sz="2000" dirty="0" err="1">
                <a:latin typeface="+mn-lt"/>
                <a:ea typeface="ＭＳ Ｐゴシック" pitchFamily="34" charset="-128"/>
              </a:rPr>
              <a:t>Threat</a:t>
            </a:r>
            <a:r>
              <a:rPr lang="sr-Latn-RS" altLang="en-US" sz="2000" dirty="0">
                <a:latin typeface="+mn-lt"/>
                <a:ea typeface="ＭＳ Ｐゴシック" pitchFamily="34" charset="-128"/>
              </a:rPr>
              <a:t> (</a:t>
            </a:r>
            <a:r>
              <a:rPr lang="sr-Latn-RS" altLang="en-US" sz="2000" b="1" dirty="0">
                <a:latin typeface="+mn-lt"/>
                <a:ea typeface="ＭＳ Ｐゴシック" pitchFamily="34" charset="-128"/>
              </a:rPr>
              <a:t>APT</a:t>
            </a:r>
            <a:r>
              <a:rPr lang="sr-Latn-RS" altLang="en-US" sz="2000" dirty="0">
                <a:latin typeface="+mn-lt"/>
                <a:ea typeface="ＭＳ Ｐゴシック" pitchFamily="34" charset="-128"/>
              </a:rPr>
              <a:t>)</a:t>
            </a:r>
          </a:p>
          <a:p>
            <a:pPr eaLnBrk="1" hangingPunct="1">
              <a:buFont typeface="Arial" charset="0"/>
              <a:buChar char="•"/>
              <a:defRPr/>
            </a:pPr>
            <a:r>
              <a:rPr lang="en-GB" altLang="en-US" sz="2000" dirty="0">
                <a:latin typeface="+mn-lt"/>
                <a:ea typeface="ＭＳ Ｐゴシック" pitchFamily="34" charset="-128"/>
              </a:rPr>
              <a:t>Abuse of “social engineering”</a:t>
            </a:r>
            <a:endParaRPr lang="sr-Latn-RS" altLang="en-US" sz="2000" dirty="0">
              <a:latin typeface="+mn-lt"/>
              <a:ea typeface="ＭＳ Ｐゴシック" pitchFamily="34" charset="-128"/>
            </a:endParaRPr>
          </a:p>
          <a:p>
            <a:pPr eaLnBrk="1" hangingPunct="1">
              <a:buFont typeface="Arial" charset="0"/>
              <a:buChar char="•"/>
              <a:defRPr/>
            </a:pPr>
            <a:r>
              <a:rPr lang="en-GB" altLang="en-US" sz="2000" dirty="0">
                <a:latin typeface="+mn-lt"/>
                <a:ea typeface="ＭＳ Ｐゴシック" pitchFamily="34" charset="-128"/>
              </a:rPr>
              <a:t>Psychological manipulation for data disclosure and retrieval</a:t>
            </a:r>
            <a:endParaRPr lang="sr-Latn-RS" altLang="en-US" sz="2000" dirty="0">
              <a:latin typeface="+mn-lt"/>
              <a:ea typeface="ＭＳ Ｐゴシック" pitchFamily="34" charset="-128"/>
            </a:endParaRPr>
          </a:p>
          <a:p>
            <a:pPr eaLnBrk="1" hangingPunct="1">
              <a:buFont typeface="Arial" charset="0"/>
              <a:buChar char="•"/>
              <a:defRPr/>
            </a:pPr>
            <a:r>
              <a:rPr lang="en-GB" altLang="en-US" sz="2000" b="1" i="1" dirty="0">
                <a:latin typeface="+mn-lt"/>
                <a:ea typeface="ＭＳ Ｐゴシック" pitchFamily="34" charset="-128"/>
              </a:rPr>
              <a:t>Advanced Persistent Threat is most commonly used with “social engineering” techniques were by use of psychological manipulation victims are encouraged to take certain steps or disclose confidential data</a:t>
            </a:r>
            <a:endParaRPr lang="sr-Latn-RS" altLang="en-US" sz="2000" b="1" dirty="0">
              <a:ea typeface="ＭＳ Ｐゴシック" pitchFamily="34" charset="-128"/>
            </a:endParaRPr>
          </a:p>
        </p:txBody>
      </p:sp>
      <p:pic>
        <p:nvPicPr>
          <p:cNvPr id="184327" name="Picture 3" descr="C:\Users\Branko Stamenkovic\Desktop\Advanced-Persistent-Threat.png">
            <a:extLst>
              <a:ext uri="{FF2B5EF4-FFF2-40B4-BE49-F238E27FC236}">
                <a16:creationId xmlns:a16="http://schemas.microsoft.com/office/drawing/2014/main" id="{9E33C490-7D7E-4A36-AA51-D8C37C519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325" y="2480468"/>
            <a:ext cx="4562475"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avougaonik 9">
            <a:extLst>
              <a:ext uri="{FF2B5EF4-FFF2-40B4-BE49-F238E27FC236}">
                <a16:creationId xmlns:a16="http://schemas.microsoft.com/office/drawing/2014/main" id="{5B24E5F2-9A1D-4577-9F84-E8B90800FDF5}"/>
              </a:ext>
            </a:extLst>
          </p:cNvPr>
          <p:cNvSpPr/>
          <p:nvPr/>
        </p:nvSpPr>
        <p:spPr>
          <a:xfrm>
            <a:off x="-186431" y="809557"/>
            <a:ext cx="9194199" cy="584775"/>
          </a:xfrm>
          <a:prstGeom prst="rect">
            <a:avLst/>
          </a:prstGeom>
        </p:spPr>
        <p:txBody>
          <a:bodyPr wrap="square">
            <a:spAutoFit/>
          </a:bodyPr>
          <a:lstStyle/>
          <a:p>
            <a:pPr algn="ctr" eaLnBrk="1" hangingPunct="1">
              <a:defRPr/>
            </a:pPr>
            <a:r>
              <a:rPr lang="en-US" altLang="sr-Latn-RS" sz="3200" b="1" dirty="0">
                <a:latin typeface="+mj-lt"/>
                <a:ea typeface="ＭＳ Ｐゴシック" pitchFamily="34" charset="-128"/>
                <a:cs typeface="Arial" charset="0"/>
              </a:rPr>
              <a:t>Contemporary</a:t>
            </a:r>
            <a:r>
              <a:rPr lang="sr-Latn-RS" altLang="sr-Latn-RS" sz="3200" b="1" dirty="0">
                <a:latin typeface="+mj-lt"/>
                <a:ea typeface="ＭＳ Ｐゴシック" pitchFamily="34" charset="-128"/>
                <a:cs typeface="Arial" charset="0"/>
              </a:rPr>
              <a:t> </a:t>
            </a:r>
            <a:r>
              <a:rPr lang="en-US" altLang="sr-Latn-RS" sz="3200" b="1" dirty="0">
                <a:latin typeface="+mj-lt"/>
                <a:ea typeface="ＭＳ Ｐゴシック" pitchFamily="34" charset="-128"/>
                <a:cs typeface="Arial" charset="0"/>
              </a:rPr>
              <a:t>and emerging trends of cybercrime</a:t>
            </a:r>
            <a:endParaRPr lang="en-US" sz="3200" dirty="0">
              <a:latin typeface="+mj-lt"/>
              <a:ea typeface="ＭＳ Ｐゴシック" pitchFamily="34" charset="-128"/>
              <a:cs typeface="Arial" charset="0"/>
            </a:endParaRPr>
          </a:p>
        </p:txBody>
      </p:sp>
    </p:spTree>
    <p:extLst>
      <p:ext uri="{BB962C8B-B14F-4D97-AF65-F5344CB8AC3E}">
        <p14:creationId xmlns:p14="http://schemas.microsoft.com/office/powerpoint/2010/main" val="2935026299"/>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819273FE-AF12-4C91-BD2C-4102DA4CFE92}"/>
              </a:ext>
            </a:extLst>
          </p:cNvPr>
          <p:cNvSpPr>
            <a:spLocks noGrp="1"/>
          </p:cNvSpPr>
          <p:nvPr>
            <p:ph idx="1"/>
          </p:nvPr>
        </p:nvSpPr>
        <p:spPr/>
        <p:txBody>
          <a:bodyPr>
            <a:normAutofit/>
          </a:bodyPr>
          <a:lstStyle/>
          <a:p>
            <a:pPr>
              <a:spcBef>
                <a:spcPts val="700"/>
              </a:spcBef>
              <a:buClr>
                <a:srgbClr val="4E5B6F"/>
              </a:buClr>
              <a:buSzPct val="95000"/>
              <a:buFont typeface="Wingdings" pitchFamily="2" charset="2"/>
              <a:buChar char=""/>
              <a:defRPr/>
            </a:pPr>
            <a:endParaRPr lang="sr-Latn-RS" altLang="en-US" sz="2400" dirty="0">
              <a:solidFill>
                <a:srgbClr val="000000"/>
              </a:solidFill>
              <a:latin typeface="Corbel" pitchFamily="34" charset="0"/>
              <a:ea typeface="SimSun" pitchFamily="2" charset="-122"/>
            </a:endParaRPr>
          </a:p>
          <a:p>
            <a:pPr marL="0" indent="0">
              <a:buFont typeface="Georgia" pitchFamily="18" charset="0"/>
              <a:buNone/>
              <a:defRPr/>
            </a:pPr>
            <a:endParaRPr lang="sr-Latn-RS" altLang="en-US" sz="2100" dirty="0">
              <a:ea typeface="ＭＳ Ｐゴシック" pitchFamily="34" charset="-128"/>
            </a:endParaRPr>
          </a:p>
          <a:p>
            <a:pPr>
              <a:defRPr/>
            </a:pPr>
            <a:endParaRPr lang="en-GB" altLang="en-US" sz="2100" dirty="0">
              <a:ea typeface="ＭＳ Ｐゴシック" pitchFamily="34" charset="-128"/>
            </a:endParaRPr>
          </a:p>
          <a:p>
            <a:pPr>
              <a:lnSpc>
                <a:spcPct val="80000"/>
              </a:lnSpc>
              <a:buFont typeface="Wingdings" pitchFamily="2" charset="2"/>
              <a:buNone/>
              <a:defRPr/>
            </a:pPr>
            <a:endParaRPr lang="en-US" dirty="0">
              <a:ea typeface="ＭＳ Ｐゴシック" pitchFamily="34" charset="-128"/>
            </a:endParaRPr>
          </a:p>
        </p:txBody>
      </p:sp>
      <p:sp>
        <p:nvSpPr>
          <p:cNvPr id="186371" name="Rectangle 7">
            <a:extLst>
              <a:ext uri="{FF2B5EF4-FFF2-40B4-BE49-F238E27FC236}">
                <a16:creationId xmlns:a16="http://schemas.microsoft.com/office/drawing/2014/main" id="{C2CBB320-7B1A-461B-9096-2B65780E5665}"/>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a:solidFill>
                <a:srgbClr val="000000"/>
              </a:solidFill>
              <a:latin typeface="Corbel" panose="020B0503020204020204" pitchFamily="34" charset="0"/>
              <a:ea typeface="SimSun" panose="02010600030101010101" pitchFamily="2" charset="-122"/>
              <a:cs typeface="Arial" panose="020B0604020202020204" pitchFamily="34" charset="0"/>
            </a:endParaRPr>
          </a:p>
        </p:txBody>
      </p:sp>
      <p:sp>
        <p:nvSpPr>
          <p:cNvPr id="21512" name="Rectangle 6">
            <a:extLst>
              <a:ext uri="{FF2B5EF4-FFF2-40B4-BE49-F238E27FC236}">
                <a16:creationId xmlns:a16="http://schemas.microsoft.com/office/drawing/2014/main" id="{5E101D70-F8F8-4EC8-B0A9-9748C22216AC}"/>
              </a:ext>
            </a:extLst>
          </p:cNvPr>
          <p:cNvSpPr>
            <a:spLocks noChangeArrowheads="1"/>
          </p:cNvSpPr>
          <p:nvPr/>
        </p:nvSpPr>
        <p:spPr bwMode="auto">
          <a:xfrm>
            <a:off x="468313" y="1957388"/>
            <a:ext cx="3527425" cy="923925"/>
          </a:xfrm>
          <a:prstGeom prst="rect">
            <a:avLst/>
          </a:prstGeom>
          <a:noFill/>
          <a:ln>
            <a:noFill/>
          </a:ln>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endParaRPr lang="sr-Latn-RS" altLang="en-US" dirty="0">
              <a:latin typeface="+mn-lt"/>
              <a:ea typeface="ＭＳ Ｐゴシック" pitchFamily="34" charset="-128"/>
            </a:endParaRPr>
          </a:p>
          <a:p>
            <a:pPr eaLnBrk="1" hangingPunct="1">
              <a:buFont typeface="Arial" charset="0"/>
              <a:buChar char="•"/>
              <a:defRPr/>
            </a:pPr>
            <a:endParaRPr lang="sr-Latn-RS" altLang="en-US" dirty="0">
              <a:ea typeface="ＭＳ Ｐゴシック" pitchFamily="34" charset="-128"/>
            </a:endParaRPr>
          </a:p>
          <a:p>
            <a:pPr eaLnBrk="1" hangingPunct="1">
              <a:buFont typeface="Arial" charset="0"/>
              <a:buChar char="•"/>
              <a:defRPr/>
            </a:pPr>
            <a:endParaRPr lang="sr-Latn-RS" altLang="en-US" dirty="0">
              <a:ea typeface="ＭＳ Ｐゴシック" pitchFamily="34" charset="-128"/>
            </a:endParaRPr>
          </a:p>
        </p:txBody>
      </p:sp>
      <p:pic>
        <p:nvPicPr>
          <p:cNvPr id="186373" name="Picture 8" descr="C:\Users\B.Stam\Desktop\APT.jpg">
            <a:extLst>
              <a:ext uri="{FF2B5EF4-FFF2-40B4-BE49-F238E27FC236}">
                <a16:creationId xmlns:a16="http://schemas.microsoft.com/office/drawing/2014/main" id="{01406178-D90C-4386-88E5-B6A046544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2571"/>
            <a:ext cx="7521573" cy="537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ugaonik 1">
            <a:extLst>
              <a:ext uri="{FF2B5EF4-FFF2-40B4-BE49-F238E27FC236}">
                <a16:creationId xmlns:a16="http://schemas.microsoft.com/office/drawing/2014/main" id="{7882A69A-A765-4E68-B51D-4A4FA94C097B}"/>
              </a:ext>
            </a:extLst>
          </p:cNvPr>
          <p:cNvSpPr/>
          <p:nvPr/>
        </p:nvSpPr>
        <p:spPr>
          <a:xfrm>
            <a:off x="1647841" y="761846"/>
            <a:ext cx="5368925" cy="584200"/>
          </a:xfrm>
          <a:prstGeom prst="rect">
            <a:avLst/>
          </a:prstGeom>
        </p:spPr>
        <p:txBody>
          <a:bodyPr wrap="none">
            <a:spAutoFit/>
          </a:bodyPr>
          <a:lstStyle/>
          <a:p>
            <a:pPr eaLnBrk="1" hangingPunct="1">
              <a:defRPr/>
            </a:pPr>
            <a:r>
              <a:rPr lang="en-US" altLang="en-US" sz="3200" b="1" dirty="0">
                <a:latin typeface="+mn-lt"/>
                <a:ea typeface="ＭＳ Ｐゴシック" pitchFamily="34" charset="-128"/>
                <a:cs typeface="Tahoma" pitchFamily="34" charset="0"/>
              </a:rPr>
              <a:t>New</a:t>
            </a:r>
            <a:r>
              <a:rPr lang="sr-Latn-RS" altLang="en-US" sz="3200" b="1" dirty="0">
                <a:latin typeface="+mn-lt"/>
                <a:ea typeface="ＭＳ Ｐゴシック" pitchFamily="34" charset="-128"/>
                <a:cs typeface="Tahoma" pitchFamily="34" charset="0"/>
              </a:rPr>
              <a:t> </a:t>
            </a:r>
            <a:r>
              <a:rPr lang="sr-Latn-RS" altLang="en-US" sz="3200" b="1" dirty="0" err="1">
                <a:latin typeface="+mn-lt"/>
                <a:ea typeface="ＭＳ Ｐゴシック" pitchFamily="34" charset="-128"/>
                <a:cs typeface="Tahoma" pitchFamily="34" charset="0"/>
              </a:rPr>
              <a:t>Tr</a:t>
            </a:r>
            <a:r>
              <a:rPr lang="sr-Latn-CS" altLang="en-US" sz="3200" b="1" dirty="0" err="1">
                <a:latin typeface="+mn-lt"/>
                <a:ea typeface="ＭＳ Ｐゴシック" pitchFamily="34" charset="-128"/>
              </a:rPr>
              <a:t>end</a:t>
            </a:r>
            <a:r>
              <a:rPr lang="sr-Latn-CS" altLang="en-US" sz="3200" b="1" dirty="0">
                <a:latin typeface="+mn-lt"/>
                <a:ea typeface="ＭＳ Ｐゴシック" pitchFamily="34" charset="-128"/>
              </a:rPr>
              <a:t> #1: </a:t>
            </a:r>
            <a:r>
              <a:rPr lang="en-GB" altLang="en-US" sz="3200" b="1" dirty="0">
                <a:latin typeface="+mn-lt"/>
                <a:ea typeface="ＭＳ Ｐゴシック" pitchFamily="34" charset="-128"/>
              </a:rPr>
              <a:t>Increase of APT</a:t>
            </a:r>
            <a:endParaRPr lang="en-US" sz="3200" dirty="0">
              <a:latin typeface="+mn-lt"/>
              <a:ea typeface="ＭＳ Ｐゴシック" pitchFamily="34" charset="-128"/>
            </a:endParaRPr>
          </a:p>
        </p:txBody>
      </p:sp>
      <p:sp>
        <p:nvSpPr>
          <p:cNvPr id="186375" name="Čuvar mesta za broj slajda 4">
            <a:extLst>
              <a:ext uri="{FF2B5EF4-FFF2-40B4-BE49-F238E27FC236}">
                <a16:creationId xmlns:a16="http://schemas.microsoft.com/office/drawing/2014/main" id="{CD173E05-0F5D-4E05-926D-3490A0EC70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DCB9A4EE-4933-4963-AACC-F1E575261464}" type="slidenum">
              <a:rPr lang="en-US" altLang="en-US" sz="1200" smtClean="0">
                <a:solidFill>
                  <a:srgbClr val="898989"/>
                </a:solidFill>
              </a:rPr>
              <a:pPr>
                <a:spcBef>
                  <a:spcPct val="0"/>
                </a:spcBef>
                <a:buFontTx/>
                <a:buNone/>
              </a:pPr>
              <a:t>68</a:t>
            </a:fld>
            <a:endParaRPr lang="en-US" altLang="en-US" sz="1200">
              <a:solidFill>
                <a:srgbClr val="898989"/>
              </a:solidFill>
            </a:endParaRPr>
          </a:p>
        </p:txBody>
      </p:sp>
    </p:spTree>
    <p:extLst>
      <p:ext uri="{BB962C8B-B14F-4D97-AF65-F5344CB8AC3E}">
        <p14:creationId xmlns:p14="http://schemas.microsoft.com/office/powerpoint/2010/main" val="1532147746"/>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Naslov 1">
            <a:extLst>
              <a:ext uri="{FF2B5EF4-FFF2-40B4-BE49-F238E27FC236}">
                <a16:creationId xmlns:a16="http://schemas.microsoft.com/office/drawing/2014/main" id="{1DE40CF9-42D6-4E76-8F42-48666F96F99D}"/>
              </a:ext>
            </a:extLst>
          </p:cNvPr>
          <p:cNvSpPr>
            <a:spLocks noGrp="1"/>
          </p:cNvSpPr>
          <p:nvPr>
            <p:ph type="title"/>
          </p:nvPr>
        </p:nvSpPr>
        <p:spPr>
          <a:xfrm>
            <a:off x="90981" y="1118818"/>
            <a:ext cx="8229600" cy="1600200"/>
          </a:xfrm>
        </p:spPr>
        <p:txBody>
          <a:bodyPr/>
          <a:lstStyle/>
          <a:p>
            <a:pPr algn="l"/>
            <a:r>
              <a:rPr lang="en-US" altLang="en-US" sz="2400" b="1" dirty="0">
                <a:latin typeface="Tahoma" panose="020B0604030504040204" pitchFamily="34" charset="0"/>
                <a:cs typeface="Tahoma" panose="020B0604030504040204" pitchFamily="34" charset="0"/>
              </a:rPr>
              <a:t>New </a:t>
            </a:r>
            <a:r>
              <a:rPr lang="sr-Latn-RS" altLang="en-US" sz="2400" b="1" dirty="0">
                <a:latin typeface="Tahoma" panose="020B0604030504040204" pitchFamily="34" charset="0"/>
                <a:cs typeface="Tahoma" panose="020B0604030504040204" pitchFamily="34" charset="0"/>
              </a:rPr>
              <a:t>Tr</a:t>
            </a:r>
            <a:r>
              <a:rPr lang="sr-Latn-CS" altLang="en-US" sz="2400" b="1" dirty="0">
                <a:latin typeface="Tahoma" panose="020B0604030504040204" pitchFamily="34" charset="0"/>
              </a:rPr>
              <a:t>end #2: </a:t>
            </a:r>
            <a:r>
              <a:rPr lang="en-GB" altLang="en-US" sz="2400" b="1" dirty="0">
                <a:latin typeface="Tahoma" panose="020B0604030504040204" pitchFamily="34" charset="0"/>
              </a:rPr>
              <a:t>Mobile transactions and currencies</a:t>
            </a:r>
            <a:endParaRPr lang="hr-HR" altLang="en-US" sz="2400" dirty="0"/>
          </a:p>
        </p:txBody>
      </p:sp>
      <p:sp>
        <p:nvSpPr>
          <p:cNvPr id="3" name="Rezervirano mjesto sadržaja 2">
            <a:extLst>
              <a:ext uri="{FF2B5EF4-FFF2-40B4-BE49-F238E27FC236}">
                <a16:creationId xmlns:a16="http://schemas.microsoft.com/office/drawing/2014/main" id="{0210A2C3-517E-405B-9B2B-D1D139EA549A}"/>
              </a:ext>
            </a:extLst>
          </p:cNvPr>
          <p:cNvSpPr>
            <a:spLocks noGrp="1"/>
          </p:cNvSpPr>
          <p:nvPr>
            <p:ph idx="1"/>
          </p:nvPr>
        </p:nvSpPr>
        <p:spPr/>
        <p:txBody>
          <a:bodyPr>
            <a:normAutofit/>
          </a:bodyPr>
          <a:lstStyle/>
          <a:p>
            <a:pPr>
              <a:spcBef>
                <a:spcPts val="700"/>
              </a:spcBef>
              <a:buClr>
                <a:srgbClr val="4E5B6F"/>
              </a:buClr>
              <a:buSzPct val="95000"/>
              <a:buFont typeface="Wingdings" pitchFamily="2" charset="2"/>
              <a:buChar char=""/>
              <a:defRPr/>
            </a:pPr>
            <a:endParaRPr lang="sr-Latn-RS" altLang="en-US" sz="2400" b="1" dirty="0">
              <a:solidFill>
                <a:srgbClr val="000000"/>
              </a:solidFill>
              <a:latin typeface="Corbel" pitchFamily="34" charset="0"/>
              <a:ea typeface="SimSun" pitchFamily="2" charset="-122"/>
            </a:endParaRPr>
          </a:p>
          <a:p>
            <a:pPr marL="0" indent="0">
              <a:buFont typeface="Georgia" pitchFamily="18" charset="0"/>
              <a:buNone/>
              <a:defRPr/>
            </a:pPr>
            <a:endParaRPr lang="sr-Latn-RS" altLang="en-US" sz="2100" dirty="0">
              <a:ea typeface="ＭＳ Ｐゴシック" pitchFamily="34" charset="-128"/>
            </a:endParaRPr>
          </a:p>
          <a:p>
            <a:pPr>
              <a:defRPr/>
            </a:pPr>
            <a:endParaRPr lang="en-GB" altLang="en-US" sz="2100" dirty="0">
              <a:ea typeface="ＭＳ Ｐゴシック" pitchFamily="34" charset="-128"/>
            </a:endParaRPr>
          </a:p>
          <a:p>
            <a:pPr>
              <a:lnSpc>
                <a:spcPct val="80000"/>
              </a:lnSpc>
              <a:buFont typeface="Wingdings" pitchFamily="2" charset="2"/>
              <a:buNone/>
              <a:defRPr/>
            </a:pPr>
            <a:endParaRPr lang="en-US" dirty="0">
              <a:ea typeface="ＭＳ Ｐゴシック" pitchFamily="34" charset="-128"/>
            </a:endParaRPr>
          </a:p>
        </p:txBody>
      </p:sp>
      <p:sp>
        <p:nvSpPr>
          <p:cNvPr id="188420" name="Rezervirano mjesto broja slajda 4">
            <a:extLst>
              <a:ext uri="{FF2B5EF4-FFF2-40B4-BE49-F238E27FC236}">
                <a16:creationId xmlns:a16="http://schemas.microsoft.com/office/drawing/2014/main" id="{1EC8815C-523F-4DB3-84D4-475424A02D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A18C5497-F7DD-4E85-BD50-4B441E16D25D}" type="slidenum">
              <a:rPr lang="en-US" altLang="en-US" sz="1200" smtClean="0">
                <a:solidFill>
                  <a:srgbClr val="898989"/>
                </a:solidFill>
              </a:rPr>
              <a:pPr>
                <a:spcBef>
                  <a:spcPct val="0"/>
                </a:spcBef>
                <a:buFontTx/>
                <a:buNone/>
              </a:pPr>
              <a:t>69</a:t>
            </a:fld>
            <a:endParaRPr lang="en-US" altLang="en-US" sz="1200">
              <a:solidFill>
                <a:srgbClr val="898989"/>
              </a:solidFill>
            </a:endParaRPr>
          </a:p>
        </p:txBody>
      </p:sp>
      <p:sp>
        <p:nvSpPr>
          <p:cNvPr id="188421" name="Rectangle 7">
            <a:extLst>
              <a:ext uri="{FF2B5EF4-FFF2-40B4-BE49-F238E27FC236}">
                <a16:creationId xmlns:a16="http://schemas.microsoft.com/office/drawing/2014/main" id="{51B44AB9-F081-425B-9D5C-26D0728090A6}"/>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a:solidFill>
                <a:srgbClr val="000000"/>
              </a:solidFill>
              <a:latin typeface="Corbel" panose="020B0503020204020204" pitchFamily="34" charset="0"/>
              <a:ea typeface="SimSun" panose="02010600030101010101" pitchFamily="2" charset="-122"/>
              <a:cs typeface="Arial" panose="020B0604020202020204" pitchFamily="34" charset="0"/>
            </a:endParaRPr>
          </a:p>
        </p:txBody>
      </p:sp>
      <p:sp>
        <p:nvSpPr>
          <p:cNvPr id="21512" name="Rectangle 6">
            <a:extLst>
              <a:ext uri="{FF2B5EF4-FFF2-40B4-BE49-F238E27FC236}">
                <a16:creationId xmlns:a16="http://schemas.microsoft.com/office/drawing/2014/main" id="{0C2C49CC-9F3D-44F3-A13C-D9309EB68627}"/>
              </a:ext>
            </a:extLst>
          </p:cNvPr>
          <p:cNvSpPr>
            <a:spLocks noChangeArrowheads="1"/>
          </p:cNvSpPr>
          <p:nvPr/>
        </p:nvSpPr>
        <p:spPr bwMode="auto">
          <a:xfrm>
            <a:off x="210384" y="2223718"/>
            <a:ext cx="3527425" cy="5262562"/>
          </a:xfrm>
          <a:prstGeom prst="rect">
            <a:avLst/>
          </a:prstGeom>
          <a:noFill/>
          <a:ln>
            <a:noFill/>
          </a:ln>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r>
              <a:rPr lang="en-GB" altLang="en-US" sz="2400" dirty="0">
                <a:latin typeface="+mn-lt"/>
                <a:ea typeface="ＭＳ Ｐゴシック" pitchFamily="34" charset="-128"/>
              </a:rPr>
              <a:t>Mobile transactions</a:t>
            </a:r>
            <a:endParaRPr lang="sr-Latn-RS" altLang="en-US" sz="2400" dirty="0">
              <a:latin typeface="+mn-lt"/>
              <a:ea typeface="ＭＳ Ｐゴシック" pitchFamily="34" charset="-128"/>
            </a:endParaRPr>
          </a:p>
          <a:p>
            <a:pPr eaLnBrk="1" hangingPunct="1">
              <a:buFont typeface="Arial" charset="0"/>
              <a:buChar char="•"/>
              <a:defRPr/>
            </a:pPr>
            <a:endParaRPr lang="sr-Latn-RS" altLang="en-US" sz="2400" dirty="0">
              <a:latin typeface="+mn-lt"/>
              <a:ea typeface="ＭＳ Ｐゴシック" pitchFamily="34" charset="-128"/>
            </a:endParaRPr>
          </a:p>
          <a:p>
            <a:pPr eaLnBrk="1" hangingPunct="1">
              <a:buFont typeface="Arial" charset="0"/>
              <a:buChar char="•"/>
              <a:defRPr/>
            </a:pPr>
            <a:r>
              <a:rPr lang="en-GB" altLang="en-US" sz="2400" dirty="0">
                <a:latin typeface="+mn-lt"/>
                <a:ea typeface="ＭＳ Ｐゴシック" pitchFamily="34" charset="-128"/>
              </a:rPr>
              <a:t>Mobile applications</a:t>
            </a:r>
            <a:endParaRPr lang="sr-Latn-RS" altLang="en-US" sz="2400" dirty="0">
              <a:latin typeface="+mn-lt"/>
              <a:ea typeface="ＭＳ Ｐゴシック" pitchFamily="34" charset="-128"/>
            </a:endParaRPr>
          </a:p>
          <a:p>
            <a:pPr eaLnBrk="1" hangingPunct="1">
              <a:buFont typeface="Arial" charset="0"/>
              <a:buChar char="•"/>
              <a:defRPr/>
            </a:pPr>
            <a:endParaRPr lang="sr-Latn-RS" altLang="en-US" sz="2400" dirty="0">
              <a:latin typeface="+mn-lt"/>
              <a:ea typeface="ＭＳ Ｐゴシック" pitchFamily="34" charset="-128"/>
            </a:endParaRPr>
          </a:p>
          <a:p>
            <a:pPr eaLnBrk="1" hangingPunct="1">
              <a:buFont typeface="Arial" charset="0"/>
              <a:buChar char="•"/>
              <a:defRPr/>
            </a:pPr>
            <a:r>
              <a:rPr lang="en-GB" altLang="en-US" sz="2400" dirty="0">
                <a:latin typeface="+mn-lt"/>
                <a:ea typeface="ＭＳ Ｐゴシック" pitchFamily="34" charset="-128"/>
              </a:rPr>
              <a:t>Mobile crypto-currencies</a:t>
            </a:r>
            <a:endParaRPr lang="sr-Latn-RS" altLang="en-US" sz="2400" dirty="0">
              <a:latin typeface="+mn-lt"/>
              <a:ea typeface="ＭＳ Ｐゴシック" pitchFamily="34" charset="-128"/>
            </a:endParaRPr>
          </a:p>
          <a:p>
            <a:pPr eaLnBrk="1" hangingPunct="1">
              <a:buFont typeface="Arial" charset="0"/>
              <a:buChar char="•"/>
              <a:defRPr/>
            </a:pPr>
            <a:endParaRPr lang="sr-Latn-RS" altLang="en-US" sz="2400" dirty="0">
              <a:latin typeface="+mn-lt"/>
              <a:ea typeface="ＭＳ Ｐゴシック" pitchFamily="34" charset="-128"/>
            </a:endParaRPr>
          </a:p>
          <a:p>
            <a:pPr eaLnBrk="1" hangingPunct="1">
              <a:buFont typeface="Arial" charset="0"/>
              <a:buChar char="•"/>
              <a:defRPr/>
            </a:pPr>
            <a:r>
              <a:rPr lang="sr-Latn-RS" altLang="en-US" sz="2400" dirty="0">
                <a:latin typeface="+mn-lt"/>
                <a:ea typeface="ＭＳ Ｐゴシック" pitchFamily="34" charset="-128"/>
              </a:rPr>
              <a:t>600.000$ </a:t>
            </a:r>
            <a:r>
              <a:rPr lang="en-GB" altLang="en-US" sz="2400" dirty="0">
                <a:latin typeface="+mn-lt"/>
                <a:ea typeface="ＭＳ Ｐゴシック" pitchFamily="34" charset="-128"/>
              </a:rPr>
              <a:t>unlawfully acquired </a:t>
            </a:r>
            <a:r>
              <a:rPr lang="sr-Latn-RS" altLang="en-US" sz="2400" dirty="0">
                <a:latin typeface="+mn-lt"/>
                <a:ea typeface="ＭＳ Ｐゴシック" pitchFamily="34" charset="-128"/>
              </a:rPr>
              <a:t>bitcoin</a:t>
            </a:r>
            <a:r>
              <a:rPr lang="en-GB" altLang="en-US" sz="2400" dirty="0">
                <a:latin typeface="+mn-lt"/>
                <a:ea typeface="ＭＳ Ｐゴシック" pitchFamily="34" charset="-128"/>
              </a:rPr>
              <a:t>s</a:t>
            </a:r>
            <a:r>
              <a:rPr lang="sr-Latn-RS" altLang="en-US" sz="2400" dirty="0">
                <a:latin typeface="+mn-lt"/>
                <a:ea typeface="ＭＳ Ｐゴシック" pitchFamily="34" charset="-128"/>
              </a:rPr>
              <a:t> </a:t>
            </a:r>
            <a:r>
              <a:rPr lang="en-GB" altLang="en-US" sz="2400" dirty="0">
                <a:latin typeface="+mn-lt"/>
                <a:ea typeface="ＭＳ Ｐゴシック" pitchFamily="34" charset="-128"/>
              </a:rPr>
              <a:t>and </a:t>
            </a:r>
            <a:r>
              <a:rPr lang="sr-Latn-RS" altLang="en-US" sz="2400" dirty="0">
                <a:latin typeface="+mn-lt"/>
                <a:ea typeface="ＭＳ Ｐゴシック" pitchFamily="34" charset="-128"/>
              </a:rPr>
              <a:t>dogecoin</a:t>
            </a:r>
            <a:r>
              <a:rPr lang="en-GB" altLang="en-US" sz="2400" dirty="0">
                <a:latin typeface="+mn-lt"/>
                <a:ea typeface="ＭＳ Ｐゴシック" pitchFamily="34" charset="-128"/>
              </a:rPr>
              <a:t>s</a:t>
            </a:r>
            <a:r>
              <a:rPr lang="sr-Latn-RS" altLang="en-US" sz="2400" dirty="0">
                <a:latin typeface="+mn-lt"/>
                <a:ea typeface="ＭＳ Ｐゴシック" pitchFamily="34" charset="-128"/>
              </a:rPr>
              <a:t> </a:t>
            </a:r>
            <a:r>
              <a:rPr lang="en-GB" altLang="en-US" sz="2400" dirty="0">
                <a:latin typeface="+mn-lt"/>
                <a:ea typeface="ＭＳ Ｐゴシック" pitchFamily="34" charset="-128"/>
              </a:rPr>
              <a:t>with one hacker attack by “</a:t>
            </a:r>
            <a:r>
              <a:rPr lang="sr-Latn-RS" altLang="en-US" sz="2400" dirty="0">
                <a:latin typeface="+mn-lt"/>
                <a:ea typeface="ＭＳ Ｐゴシック" pitchFamily="34" charset="-128"/>
              </a:rPr>
              <a:t>harvest“ met</a:t>
            </a:r>
            <a:r>
              <a:rPr lang="en-GB" altLang="en-US" sz="2400" dirty="0">
                <a:latin typeface="+mn-lt"/>
                <a:ea typeface="ＭＳ Ｐゴシック" pitchFamily="34" charset="-128"/>
              </a:rPr>
              <a:t>h</a:t>
            </a:r>
            <a:r>
              <a:rPr lang="sr-Latn-RS" altLang="en-US" sz="2400" dirty="0">
                <a:latin typeface="+mn-lt"/>
                <a:ea typeface="ＭＳ Ｐゴシック" pitchFamily="34" charset="-128"/>
              </a:rPr>
              <a:t>od</a:t>
            </a:r>
          </a:p>
          <a:p>
            <a:pPr eaLnBrk="1" hangingPunct="1">
              <a:buFont typeface="Arial" charset="0"/>
              <a:buChar char="•"/>
              <a:defRPr/>
            </a:pPr>
            <a:endParaRPr lang="sr-Latn-RS" altLang="en-US" sz="2400" dirty="0">
              <a:latin typeface="+mn-lt"/>
              <a:ea typeface="ＭＳ Ｐゴシック" pitchFamily="34" charset="-128"/>
            </a:endParaRPr>
          </a:p>
          <a:p>
            <a:pPr eaLnBrk="1" hangingPunct="1">
              <a:buFont typeface="Arial" charset="0"/>
              <a:buChar char="•"/>
              <a:defRPr/>
            </a:pPr>
            <a:endParaRPr lang="sr-Latn-RS" altLang="en-US" sz="2400" dirty="0">
              <a:latin typeface="+mn-lt"/>
              <a:ea typeface="ＭＳ Ｐゴシック" pitchFamily="34" charset="-128"/>
            </a:endParaRPr>
          </a:p>
        </p:txBody>
      </p:sp>
      <p:pic>
        <p:nvPicPr>
          <p:cNvPr id="188423" name="Picture 2" descr="C:\Users\Branko Stamenkovic\Desktop\images 3.jpg">
            <a:extLst>
              <a:ext uri="{FF2B5EF4-FFF2-40B4-BE49-F238E27FC236}">
                <a16:creationId xmlns:a16="http://schemas.microsoft.com/office/drawing/2014/main" id="{98883F6E-5A71-49FF-880E-5564EF386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043" y="4546401"/>
            <a:ext cx="3008313"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4" name="Picture 3" descr="C:\Users\Branko Stamenkovic\Desktop\bitcoins182way-e3e197350dc06afa0769b80e8ee77f1b12993aa0.jpg">
            <a:extLst>
              <a:ext uri="{FF2B5EF4-FFF2-40B4-BE49-F238E27FC236}">
                <a16:creationId xmlns:a16="http://schemas.microsoft.com/office/drawing/2014/main" id="{709589DA-A94D-4CBA-96D8-346C31DAD5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364" y="2223718"/>
            <a:ext cx="3008313"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ravougaonik 9">
            <a:extLst>
              <a:ext uri="{FF2B5EF4-FFF2-40B4-BE49-F238E27FC236}">
                <a16:creationId xmlns:a16="http://schemas.microsoft.com/office/drawing/2014/main" id="{A981EC17-6DCD-4EFB-BB48-41E68034B3B0}"/>
              </a:ext>
            </a:extLst>
          </p:cNvPr>
          <p:cNvSpPr/>
          <p:nvPr/>
        </p:nvSpPr>
        <p:spPr>
          <a:xfrm>
            <a:off x="210384" y="681832"/>
            <a:ext cx="8747185" cy="584775"/>
          </a:xfrm>
          <a:prstGeom prst="rect">
            <a:avLst/>
          </a:prstGeom>
        </p:spPr>
        <p:txBody>
          <a:bodyPr wrap="square">
            <a:spAutoFit/>
          </a:bodyPr>
          <a:lstStyle/>
          <a:p>
            <a:pPr algn="ctr" eaLnBrk="1" hangingPunct="1">
              <a:defRPr/>
            </a:pPr>
            <a:r>
              <a:rPr lang="en-US" altLang="sr-Latn-RS" sz="3200" b="1" dirty="0">
                <a:latin typeface="+mj-lt"/>
                <a:ea typeface="ＭＳ Ｐゴシック" pitchFamily="34" charset="-128"/>
                <a:cs typeface="Arial" charset="0"/>
              </a:rPr>
              <a:t>Contemporary</a:t>
            </a:r>
            <a:r>
              <a:rPr lang="sr-Latn-RS" altLang="sr-Latn-RS" sz="3200" b="1" dirty="0">
                <a:latin typeface="+mj-lt"/>
                <a:ea typeface="ＭＳ Ｐゴシック" pitchFamily="34" charset="-128"/>
                <a:cs typeface="Arial" charset="0"/>
              </a:rPr>
              <a:t> </a:t>
            </a:r>
            <a:r>
              <a:rPr lang="en-US" altLang="sr-Latn-RS" sz="3200" b="1" dirty="0">
                <a:latin typeface="+mj-lt"/>
                <a:ea typeface="ＭＳ Ｐゴシック" pitchFamily="34" charset="-128"/>
                <a:cs typeface="Arial" charset="0"/>
              </a:rPr>
              <a:t>and emerging trends of cybercrime</a:t>
            </a:r>
            <a:endParaRPr lang="en-US" sz="3200" dirty="0">
              <a:latin typeface="+mj-lt"/>
              <a:ea typeface="ＭＳ Ｐゴシック" pitchFamily="34" charset="-128"/>
              <a:cs typeface="Arial" charset="0"/>
            </a:endParaRPr>
          </a:p>
        </p:txBody>
      </p:sp>
    </p:spTree>
    <p:extLst>
      <p:ext uri="{BB962C8B-B14F-4D97-AF65-F5344CB8AC3E}">
        <p14:creationId xmlns:p14="http://schemas.microsoft.com/office/powerpoint/2010/main" val="39116078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C03FC301-5869-49DF-842C-3A5ACCB0532B}"/>
              </a:ext>
            </a:extLst>
          </p:cNvPr>
          <p:cNvSpPr>
            <a:spLocks noGrp="1"/>
          </p:cNvSpPr>
          <p:nvPr>
            <p:ph type="body" idx="1"/>
          </p:nvPr>
        </p:nvSpPr>
        <p:spPr>
          <a:xfrm>
            <a:off x="225425" y="1077913"/>
            <a:ext cx="8229600" cy="5535612"/>
          </a:xfrm>
        </p:spPr>
        <p:txBody>
          <a:bodyPr/>
          <a:lstStyle/>
          <a:p>
            <a:pPr eaLnBrk="1" hangingPunct="1"/>
            <a:endParaRPr lang="sr-Latn-RS" altLang="sr-Latn-RS"/>
          </a:p>
          <a:p>
            <a:pPr eaLnBrk="1" hangingPunct="1"/>
            <a:r>
              <a:rPr lang="en-GB" altLang="sr-Latn-RS" sz="2800" b="1"/>
              <a:t>A new reality</a:t>
            </a:r>
            <a:r>
              <a:rPr lang="sr-Latn-RS" altLang="sr-Latn-RS" sz="2800" b="1"/>
              <a:t> - </a:t>
            </a:r>
            <a:r>
              <a:rPr lang="en-US" altLang="en-US" sz="2800" b="1"/>
              <a:t>21</a:t>
            </a:r>
            <a:r>
              <a:rPr lang="en-US" altLang="en-US" sz="2800" b="1" baseline="30000"/>
              <a:t>st</a:t>
            </a:r>
            <a:r>
              <a:rPr lang="en-US" altLang="en-US" sz="2800" b="1"/>
              <a:t> Century</a:t>
            </a:r>
            <a:endParaRPr lang="sr-Cyrl-RS" altLang="en-US" sz="2800" b="1"/>
          </a:p>
          <a:p>
            <a:pPr eaLnBrk="1" hangingPunct="1"/>
            <a:endParaRPr lang="sr-Latn-CS" altLang="en-US" sz="2800" b="1"/>
          </a:p>
          <a:p>
            <a:pPr eaLnBrk="1" hangingPunct="1"/>
            <a:r>
              <a:rPr lang="en-US" altLang="en-US" sz="2800" b="1"/>
              <a:t>Information society</a:t>
            </a:r>
            <a:endParaRPr lang="sr-Cyrl-RS" altLang="en-US" sz="2800" b="1"/>
          </a:p>
          <a:p>
            <a:pPr eaLnBrk="1" hangingPunct="1"/>
            <a:endParaRPr lang="en-US" altLang="en-US" sz="2800" b="1"/>
          </a:p>
          <a:p>
            <a:pPr eaLnBrk="1" hangingPunct="1"/>
            <a:r>
              <a:rPr lang="en-US" altLang="en-US" sz="2800" b="1"/>
              <a:t>Less boundaries and limits</a:t>
            </a:r>
            <a:endParaRPr lang="sr-Cyrl-RS" altLang="en-US" sz="2800" b="1"/>
          </a:p>
          <a:p>
            <a:pPr eaLnBrk="1" hangingPunct="1"/>
            <a:endParaRPr lang="en-US" altLang="en-US" sz="2800" b="1"/>
          </a:p>
          <a:p>
            <a:pPr eaLnBrk="1" hangingPunct="1"/>
            <a:r>
              <a:rPr lang="en-US" altLang="en-US" sz="2800" b="1"/>
              <a:t>More personal freedoms</a:t>
            </a:r>
            <a:endParaRPr lang="sr-Cyrl-RS" altLang="en-US" sz="2800" b="1"/>
          </a:p>
          <a:p>
            <a:pPr eaLnBrk="1" hangingPunct="1"/>
            <a:endParaRPr lang="en-US" altLang="en-US" sz="2800" b="1"/>
          </a:p>
          <a:p>
            <a:pPr eaLnBrk="1" hangingPunct="1"/>
            <a:r>
              <a:rPr lang="en-US" altLang="en-US" sz="2800" b="1"/>
              <a:t>More business opportunities</a:t>
            </a:r>
          </a:p>
        </p:txBody>
      </p:sp>
      <p:sp>
        <p:nvSpPr>
          <p:cNvPr id="10243" name="Title 1">
            <a:extLst>
              <a:ext uri="{FF2B5EF4-FFF2-40B4-BE49-F238E27FC236}">
                <a16:creationId xmlns:a16="http://schemas.microsoft.com/office/drawing/2014/main" id="{CEA93F25-24F1-4327-B411-EA75971DE1D3}"/>
              </a:ext>
            </a:extLst>
          </p:cNvPr>
          <p:cNvSpPr>
            <a:spLocks noGrp="1"/>
          </p:cNvSpPr>
          <p:nvPr>
            <p:ph type="title"/>
          </p:nvPr>
        </p:nvSpPr>
        <p:spPr>
          <a:xfrm>
            <a:off x="504825" y="846137"/>
            <a:ext cx="8229600" cy="774700"/>
          </a:xfrm>
        </p:spPr>
        <p:txBody>
          <a:bodyPr/>
          <a:lstStyle/>
          <a:p>
            <a:r>
              <a:rPr lang="en-US" altLang="sr-Latn-RS" b="1" dirty="0"/>
              <a:t>Information Society</a:t>
            </a:r>
          </a:p>
        </p:txBody>
      </p:sp>
      <p:pic>
        <p:nvPicPr>
          <p:cNvPr id="10244" name="Content Placeholder 10" descr="glowing-world-map-background-1280x960.jpg">
            <a:extLst>
              <a:ext uri="{FF2B5EF4-FFF2-40B4-BE49-F238E27FC236}">
                <a16:creationId xmlns:a16="http://schemas.microsoft.com/office/drawing/2014/main" id="{4E8445FE-DC03-4149-89D0-7DC68AF35C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0738" y="2333625"/>
            <a:ext cx="4383087"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Čuvar mesta za broj slajda 1">
            <a:extLst>
              <a:ext uri="{FF2B5EF4-FFF2-40B4-BE49-F238E27FC236}">
                <a16:creationId xmlns:a16="http://schemas.microsoft.com/office/drawing/2014/main" id="{5B1E2B6C-A73D-447F-A38F-6CD23C52A3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4F22C3BC-7A49-4B50-8B1B-2D7F07A2B815}"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Tree>
    <p:extLst>
      <p:ext uri="{BB962C8B-B14F-4D97-AF65-F5344CB8AC3E}">
        <p14:creationId xmlns:p14="http://schemas.microsoft.com/office/powerpoint/2010/main" val="37282438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Naslov 1">
            <a:extLst>
              <a:ext uri="{FF2B5EF4-FFF2-40B4-BE49-F238E27FC236}">
                <a16:creationId xmlns:a16="http://schemas.microsoft.com/office/drawing/2014/main" id="{5BB8EF26-7FF8-44FB-9462-F12BE390B0BE}"/>
              </a:ext>
            </a:extLst>
          </p:cNvPr>
          <p:cNvSpPr>
            <a:spLocks noGrp="1"/>
          </p:cNvSpPr>
          <p:nvPr>
            <p:ph type="title"/>
          </p:nvPr>
        </p:nvSpPr>
        <p:spPr>
          <a:xfrm>
            <a:off x="130175" y="973138"/>
            <a:ext cx="8229600" cy="1600200"/>
          </a:xfrm>
        </p:spPr>
        <p:txBody>
          <a:bodyPr/>
          <a:lstStyle/>
          <a:p>
            <a:pPr algn="l"/>
            <a:r>
              <a:rPr lang="en-US" altLang="en-US" sz="2400" b="1" dirty="0">
                <a:latin typeface="Tahoma" panose="020B0604030504040204" pitchFamily="34" charset="0"/>
                <a:cs typeface="Tahoma" panose="020B0604030504040204" pitchFamily="34" charset="0"/>
              </a:rPr>
              <a:t>New </a:t>
            </a:r>
            <a:r>
              <a:rPr lang="sr-Latn-RS" altLang="en-US" sz="2400" b="1" dirty="0">
                <a:latin typeface="Tahoma" panose="020B0604030504040204" pitchFamily="34" charset="0"/>
                <a:cs typeface="Tahoma" panose="020B0604030504040204" pitchFamily="34" charset="0"/>
              </a:rPr>
              <a:t>Tr</a:t>
            </a:r>
            <a:r>
              <a:rPr lang="sr-Latn-CS" altLang="en-US" sz="2400" b="1" dirty="0">
                <a:latin typeface="Tahoma" panose="020B0604030504040204" pitchFamily="34" charset="0"/>
              </a:rPr>
              <a:t>end #3: Internet </a:t>
            </a:r>
            <a:r>
              <a:rPr lang="en-US" altLang="en-US" sz="2400" b="1" dirty="0">
                <a:latin typeface="Tahoma" panose="020B0604030504040204" pitchFamily="34" charset="0"/>
              </a:rPr>
              <a:t>of Things</a:t>
            </a:r>
            <a:r>
              <a:rPr lang="sr-Latn-CS" altLang="en-US" sz="2400" b="1" dirty="0">
                <a:latin typeface="Tahoma" panose="020B0604030504040204" pitchFamily="34" charset="0"/>
              </a:rPr>
              <a:t> - IoT</a:t>
            </a:r>
            <a:endParaRPr lang="hr-HR" altLang="en-US" sz="2400" dirty="0"/>
          </a:p>
        </p:txBody>
      </p:sp>
      <p:sp>
        <p:nvSpPr>
          <p:cNvPr id="3" name="Rezervirano mjesto sadržaja 2">
            <a:extLst>
              <a:ext uri="{FF2B5EF4-FFF2-40B4-BE49-F238E27FC236}">
                <a16:creationId xmlns:a16="http://schemas.microsoft.com/office/drawing/2014/main" id="{A2E2BD02-72A6-477E-8BBC-8D5C88334080}"/>
              </a:ext>
            </a:extLst>
          </p:cNvPr>
          <p:cNvSpPr>
            <a:spLocks noGrp="1"/>
          </p:cNvSpPr>
          <p:nvPr>
            <p:ph idx="1"/>
          </p:nvPr>
        </p:nvSpPr>
        <p:spPr/>
        <p:txBody>
          <a:bodyPr>
            <a:normAutofit/>
          </a:bodyPr>
          <a:lstStyle/>
          <a:p>
            <a:pPr>
              <a:spcBef>
                <a:spcPts val="700"/>
              </a:spcBef>
              <a:buClr>
                <a:srgbClr val="4E5B6F"/>
              </a:buClr>
              <a:buSzPct val="95000"/>
              <a:buFont typeface="Wingdings" pitchFamily="2" charset="2"/>
              <a:buChar char=""/>
              <a:defRPr/>
            </a:pPr>
            <a:endParaRPr lang="sr-Latn-RS" altLang="en-US" sz="2400" dirty="0">
              <a:solidFill>
                <a:srgbClr val="000000"/>
              </a:solidFill>
              <a:latin typeface="Corbel" pitchFamily="34" charset="0"/>
              <a:ea typeface="SimSun" pitchFamily="2" charset="-122"/>
            </a:endParaRPr>
          </a:p>
          <a:p>
            <a:pPr marL="0" indent="0">
              <a:buFont typeface="Georgia" pitchFamily="18" charset="0"/>
              <a:buNone/>
              <a:defRPr/>
            </a:pPr>
            <a:endParaRPr lang="sr-Latn-RS" altLang="en-US" sz="2100" dirty="0">
              <a:ea typeface="ＭＳ Ｐゴシック" pitchFamily="34" charset="-128"/>
            </a:endParaRPr>
          </a:p>
          <a:p>
            <a:pPr>
              <a:defRPr/>
            </a:pPr>
            <a:endParaRPr lang="en-GB" altLang="en-US" sz="2100" dirty="0">
              <a:ea typeface="ＭＳ Ｐゴシック" pitchFamily="34" charset="-128"/>
            </a:endParaRPr>
          </a:p>
          <a:p>
            <a:pPr>
              <a:lnSpc>
                <a:spcPct val="80000"/>
              </a:lnSpc>
              <a:buFont typeface="Wingdings" pitchFamily="2" charset="2"/>
              <a:buNone/>
              <a:defRPr/>
            </a:pPr>
            <a:endParaRPr lang="en-US" dirty="0">
              <a:ea typeface="ＭＳ Ｐゴシック" pitchFamily="34" charset="-128"/>
            </a:endParaRPr>
          </a:p>
        </p:txBody>
      </p:sp>
      <p:sp>
        <p:nvSpPr>
          <p:cNvPr id="190468" name="Rezervirano mjesto broja slajda 4">
            <a:extLst>
              <a:ext uri="{FF2B5EF4-FFF2-40B4-BE49-F238E27FC236}">
                <a16:creationId xmlns:a16="http://schemas.microsoft.com/office/drawing/2014/main" id="{BE80BE0D-8522-4784-BA04-DA2E854812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4711F23F-17EB-4424-8B02-1F2AF1FE4FC5}" type="slidenum">
              <a:rPr lang="en-US" altLang="en-US" sz="1200" smtClean="0">
                <a:solidFill>
                  <a:srgbClr val="898989"/>
                </a:solidFill>
              </a:rPr>
              <a:pPr>
                <a:spcBef>
                  <a:spcPct val="0"/>
                </a:spcBef>
                <a:buFontTx/>
                <a:buNone/>
              </a:pPr>
              <a:t>70</a:t>
            </a:fld>
            <a:endParaRPr lang="en-US" altLang="en-US" sz="1200">
              <a:solidFill>
                <a:srgbClr val="898989"/>
              </a:solidFill>
            </a:endParaRPr>
          </a:p>
        </p:txBody>
      </p:sp>
      <p:sp>
        <p:nvSpPr>
          <p:cNvPr id="190469" name="Rectangle 7">
            <a:extLst>
              <a:ext uri="{FF2B5EF4-FFF2-40B4-BE49-F238E27FC236}">
                <a16:creationId xmlns:a16="http://schemas.microsoft.com/office/drawing/2014/main" id="{176B2425-4BC8-475D-9484-4B5554EE2CC8}"/>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a:solidFill>
                <a:srgbClr val="000000"/>
              </a:solidFill>
              <a:latin typeface="Corbel" panose="020B0503020204020204" pitchFamily="34" charset="0"/>
              <a:ea typeface="SimSun" panose="02010600030101010101" pitchFamily="2" charset="-122"/>
              <a:cs typeface="Arial" panose="020B0604020202020204" pitchFamily="34" charset="0"/>
            </a:endParaRPr>
          </a:p>
        </p:txBody>
      </p:sp>
      <p:sp>
        <p:nvSpPr>
          <p:cNvPr id="21512" name="Rectangle 6">
            <a:extLst>
              <a:ext uri="{FF2B5EF4-FFF2-40B4-BE49-F238E27FC236}">
                <a16:creationId xmlns:a16="http://schemas.microsoft.com/office/drawing/2014/main" id="{C4ED7D85-51D1-4E70-9C23-ACD6D3CE14F8}"/>
              </a:ext>
            </a:extLst>
          </p:cNvPr>
          <p:cNvSpPr>
            <a:spLocks noChangeArrowheads="1"/>
          </p:cNvSpPr>
          <p:nvPr/>
        </p:nvSpPr>
        <p:spPr bwMode="auto">
          <a:xfrm>
            <a:off x="228616" y="2232596"/>
            <a:ext cx="3527425" cy="4400550"/>
          </a:xfrm>
          <a:prstGeom prst="rect">
            <a:avLst/>
          </a:prstGeom>
          <a:noFill/>
          <a:ln>
            <a:noFill/>
          </a:ln>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r>
              <a:rPr lang="en-GB" altLang="en-US" sz="2000" dirty="0" err="1">
                <a:latin typeface="+mj-lt"/>
                <a:ea typeface="ＭＳ Ｐゴシック" pitchFamily="34" charset="-128"/>
              </a:rPr>
              <a:t>IoT</a:t>
            </a:r>
            <a:r>
              <a:rPr lang="en-GB" altLang="en-US" sz="2000" dirty="0">
                <a:latin typeface="+mj-lt"/>
                <a:ea typeface="ＭＳ Ｐゴシック" pitchFamily="34" charset="-128"/>
              </a:rPr>
              <a:t>:</a:t>
            </a:r>
            <a:endParaRPr lang="sr-Latn-RS" altLang="en-US" sz="2000" dirty="0">
              <a:latin typeface="+mj-lt"/>
              <a:ea typeface="ＭＳ Ｐゴシック" pitchFamily="34" charset="-128"/>
            </a:endParaRPr>
          </a:p>
          <a:p>
            <a:pPr eaLnBrk="1" hangingPunct="1">
              <a:buFont typeface="Arial" charset="0"/>
              <a:buChar char="•"/>
              <a:defRPr/>
            </a:pPr>
            <a:r>
              <a:rPr lang="sr-Latn-RS" altLang="en-US" sz="2000" dirty="0">
                <a:latin typeface="+mj-lt"/>
                <a:ea typeface="ＭＳ Ｐゴシック" pitchFamily="34" charset="-128"/>
              </a:rPr>
              <a:t> „</a:t>
            </a:r>
            <a:r>
              <a:rPr lang="sr-Latn-RS" altLang="en-US" sz="2000" i="1" dirty="0">
                <a:latin typeface="+mj-lt"/>
                <a:ea typeface="ＭＳ Ｐゴシック" pitchFamily="34" charset="-128"/>
              </a:rPr>
              <a:t>Internet</a:t>
            </a:r>
            <a:r>
              <a:rPr lang="en-GB" altLang="en-US" sz="2000" i="1" dirty="0">
                <a:latin typeface="+mj-lt"/>
                <a:ea typeface="ＭＳ Ｐゴシック" pitchFamily="34" charset="-128"/>
              </a:rPr>
              <a:t> development by which ordinary everyday objects have network capability making possible sending and receiving data”</a:t>
            </a:r>
            <a:endParaRPr lang="sr-Latn-RS" altLang="en-US" sz="2000" dirty="0">
              <a:latin typeface="+mj-lt"/>
              <a:ea typeface="ＭＳ Ｐゴシック" pitchFamily="34" charset="-128"/>
            </a:endParaRPr>
          </a:p>
          <a:p>
            <a:pPr eaLnBrk="1" hangingPunct="1">
              <a:buFont typeface="Arial" charset="0"/>
              <a:buChar char="•"/>
              <a:defRPr/>
            </a:pPr>
            <a:endParaRPr lang="sr-Latn-RS" altLang="en-US" sz="2000" dirty="0">
              <a:latin typeface="+mj-lt"/>
              <a:ea typeface="ＭＳ Ｐゴシック" pitchFamily="34" charset="-128"/>
            </a:endParaRPr>
          </a:p>
          <a:p>
            <a:pPr eaLnBrk="1" hangingPunct="1">
              <a:buFont typeface="Arial" charset="0"/>
              <a:buChar char="•"/>
              <a:defRPr/>
            </a:pPr>
            <a:r>
              <a:rPr lang="en-GB" altLang="en-US" sz="2000" dirty="0">
                <a:latin typeface="+mj-lt"/>
                <a:ea typeface="ＭＳ Ｐゴシック" pitchFamily="34" charset="-128"/>
              </a:rPr>
              <a:t>New appliances and Internet connectivity</a:t>
            </a:r>
            <a:endParaRPr lang="sr-Latn-RS" altLang="en-US" sz="2000" dirty="0">
              <a:latin typeface="+mj-lt"/>
              <a:ea typeface="ＭＳ Ｐゴシック" pitchFamily="34" charset="-128"/>
            </a:endParaRPr>
          </a:p>
          <a:p>
            <a:pPr eaLnBrk="1" hangingPunct="1">
              <a:buFont typeface="Arial" charset="0"/>
              <a:buChar char="•"/>
              <a:defRPr/>
            </a:pPr>
            <a:endParaRPr lang="sr-Latn-RS" altLang="en-US" sz="2000" dirty="0">
              <a:latin typeface="+mj-lt"/>
              <a:ea typeface="ＭＳ Ｐゴシック" pitchFamily="34" charset="-128"/>
            </a:endParaRPr>
          </a:p>
          <a:p>
            <a:pPr eaLnBrk="1" hangingPunct="1">
              <a:buFont typeface="Arial" charset="0"/>
              <a:buChar char="•"/>
              <a:defRPr/>
            </a:pPr>
            <a:r>
              <a:rPr lang="en-GB" altLang="en-US" sz="2000" dirty="0">
                <a:latin typeface="+mj-lt"/>
                <a:ea typeface="ＭＳ Ｐゴシック" pitchFamily="34" charset="-128"/>
              </a:rPr>
              <a:t>Possible abuse: cameras, cars</a:t>
            </a:r>
            <a:r>
              <a:rPr lang="sr-Latn-RS" altLang="en-US" sz="2000" dirty="0">
                <a:latin typeface="+mj-lt"/>
                <a:ea typeface="ＭＳ Ｐゴシック" pitchFamily="34" charset="-128"/>
              </a:rPr>
              <a:t>, </a:t>
            </a:r>
            <a:r>
              <a:rPr lang="en-GB" altLang="en-US" sz="2000" dirty="0">
                <a:latin typeface="+mj-lt"/>
                <a:ea typeface="ＭＳ Ｐゴシック" pitchFamily="34" charset="-128"/>
              </a:rPr>
              <a:t>house appliances</a:t>
            </a:r>
            <a:r>
              <a:rPr lang="sr-Latn-RS" altLang="en-US" sz="2000" dirty="0">
                <a:latin typeface="+mj-lt"/>
                <a:ea typeface="ＭＳ Ｐゴシック" pitchFamily="34" charset="-128"/>
              </a:rPr>
              <a:t>, </a:t>
            </a:r>
            <a:r>
              <a:rPr lang="en-GB" altLang="en-US" sz="2000" dirty="0">
                <a:latin typeface="+mj-lt"/>
                <a:ea typeface="ＭＳ Ｐゴシック" pitchFamily="34" charset="-128"/>
              </a:rPr>
              <a:t>biometrical systems on smart phones</a:t>
            </a:r>
            <a:r>
              <a:rPr lang="sr-Latn-RS" altLang="en-US" sz="2000" dirty="0">
                <a:latin typeface="+mj-lt"/>
                <a:ea typeface="ＭＳ Ｐゴシック" pitchFamily="34" charset="-128"/>
              </a:rPr>
              <a:t>, Google glasses </a:t>
            </a:r>
            <a:r>
              <a:rPr lang="en-GB" altLang="en-US" sz="2000" dirty="0">
                <a:latin typeface="+mj-lt"/>
                <a:ea typeface="ＭＳ Ｐゴシック" pitchFamily="34" charset="-128"/>
              </a:rPr>
              <a:t>etc.</a:t>
            </a:r>
            <a:r>
              <a:rPr lang="sr-Latn-RS" altLang="en-US" sz="2000" dirty="0">
                <a:latin typeface="+mj-lt"/>
                <a:ea typeface="ＭＳ Ｐゴシック" pitchFamily="34" charset="-128"/>
              </a:rPr>
              <a:t> </a:t>
            </a:r>
          </a:p>
        </p:txBody>
      </p:sp>
      <p:pic>
        <p:nvPicPr>
          <p:cNvPr id="190471" name="Picture 2" descr="C:\Users\Branko Stamenkovic\Desktop\internet-of-things.jpg">
            <a:extLst>
              <a:ext uri="{FF2B5EF4-FFF2-40B4-BE49-F238E27FC236}">
                <a16:creationId xmlns:a16="http://schemas.microsoft.com/office/drawing/2014/main" id="{1FF62A90-32F3-469B-982D-5FA221366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708275"/>
            <a:ext cx="5018087"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avougaonik 8">
            <a:extLst>
              <a:ext uri="{FF2B5EF4-FFF2-40B4-BE49-F238E27FC236}">
                <a16:creationId xmlns:a16="http://schemas.microsoft.com/office/drawing/2014/main" id="{AD61897F-678A-4809-AFE0-5D831373199A}"/>
              </a:ext>
            </a:extLst>
          </p:cNvPr>
          <p:cNvSpPr/>
          <p:nvPr/>
        </p:nvSpPr>
        <p:spPr>
          <a:xfrm>
            <a:off x="142043" y="804001"/>
            <a:ext cx="8871782" cy="584775"/>
          </a:xfrm>
          <a:prstGeom prst="rect">
            <a:avLst/>
          </a:prstGeom>
        </p:spPr>
        <p:txBody>
          <a:bodyPr wrap="square">
            <a:spAutoFit/>
          </a:bodyPr>
          <a:lstStyle/>
          <a:p>
            <a:pPr algn="ctr" eaLnBrk="1" hangingPunct="1">
              <a:defRPr/>
            </a:pPr>
            <a:r>
              <a:rPr lang="en-US" altLang="sr-Latn-RS" sz="3200" b="1" dirty="0">
                <a:latin typeface="+mj-lt"/>
                <a:ea typeface="ＭＳ Ｐゴシック" pitchFamily="34" charset="-128"/>
                <a:cs typeface="Arial" charset="0"/>
              </a:rPr>
              <a:t>Contemporary</a:t>
            </a:r>
            <a:r>
              <a:rPr lang="sr-Latn-RS" altLang="sr-Latn-RS" sz="3200" b="1" dirty="0">
                <a:latin typeface="+mj-lt"/>
                <a:ea typeface="ＭＳ Ｐゴシック" pitchFamily="34" charset="-128"/>
                <a:cs typeface="Arial" charset="0"/>
              </a:rPr>
              <a:t> </a:t>
            </a:r>
            <a:r>
              <a:rPr lang="en-US" altLang="sr-Latn-RS" sz="3200" b="1" dirty="0">
                <a:latin typeface="+mj-lt"/>
                <a:ea typeface="ＭＳ Ｐゴシック" pitchFamily="34" charset="-128"/>
                <a:cs typeface="Arial" charset="0"/>
              </a:rPr>
              <a:t>and emerging trends of cybercrime</a:t>
            </a:r>
            <a:endParaRPr lang="en-US" sz="3200" dirty="0">
              <a:latin typeface="+mj-lt"/>
              <a:ea typeface="ＭＳ Ｐゴシック" pitchFamily="34" charset="-128"/>
              <a:cs typeface="Arial" charset="0"/>
            </a:endParaRPr>
          </a:p>
        </p:txBody>
      </p:sp>
    </p:spTree>
    <p:extLst>
      <p:ext uri="{BB962C8B-B14F-4D97-AF65-F5344CB8AC3E}">
        <p14:creationId xmlns:p14="http://schemas.microsoft.com/office/powerpoint/2010/main" val="2086180247"/>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Naslov 1">
            <a:extLst>
              <a:ext uri="{FF2B5EF4-FFF2-40B4-BE49-F238E27FC236}">
                <a16:creationId xmlns:a16="http://schemas.microsoft.com/office/drawing/2014/main" id="{0EC1B93F-1457-4751-ABCE-C58AE9C41ACB}"/>
              </a:ext>
            </a:extLst>
          </p:cNvPr>
          <p:cNvSpPr>
            <a:spLocks noGrp="1"/>
          </p:cNvSpPr>
          <p:nvPr>
            <p:ph type="title"/>
          </p:nvPr>
        </p:nvSpPr>
        <p:spPr>
          <a:xfrm>
            <a:off x="446087" y="1201738"/>
            <a:ext cx="8229600" cy="1143000"/>
          </a:xfrm>
        </p:spPr>
        <p:txBody>
          <a:bodyPr/>
          <a:lstStyle/>
          <a:p>
            <a:pPr algn="l"/>
            <a:r>
              <a:rPr lang="en-US" altLang="en-US" sz="2400" b="1" dirty="0">
                <a:latin typeface="Tahoma" panose="020B0604030504040204" pitchFamily="34" charset="0"/>
                <a:cs typeface="Tahoma" panose="020B0604030504040204" pitchFamily="34" charset="0"/>
              </a:rPr>
              <a:t>New </a:t>
            </a:r>
            <a:r>
              <a:rPr lang="sr-Latn-RS" altLang="en-US" sz="2400" b="1" dirty="0">
                <a:latin typeface="Tahoma" panose="020B0604030504040204" pitchFamily="34" charset="0"/>
                <a:cs typeface="Tahoma" panose="020B0604030504040204" pitchFamily="34" charset="0"/>
              </a:rPr>
              <a:t>Tr</a:t>
            </a:r>
            <a:r>
              <a:rPr lang="sr-Latn-CS" altLang="en-US" sz="2400" b="1" dirty="0">
                <a:latin typeface="Tahoma" panose="020B0604030504040204" pitchFamily="34" charset="0"/>
              </a:rPr>
              <a:t>end #3: IoT</a:t>
            </a:r>
            <a:endParaRPr lang="hr-HR" altLang="en-US" sz="2400" dirty="0"/>
          </a:p>
        </p:txBody>
      </p:sp>
      <p:sp>
        <p:nvSpPr>
          <p:cNvPr id="3" name="Rezervirano mjesto sadržaja 2">
            <a:extLst>
              <a:ext uri="{FF2B5EF4-FFF2-40B4-BE49-F238E27FC236}">
                <a16:creationId xmlns:a16="http://schemas.microsoft.com/office/drawing/2014/main" id="{DF77E3C4-35C9-4F23-9B10-1F1EEAD30A69}"/>
              </a:ext>
            </a:extLst>
          </p:cNvPr>
          <p:cNvSpPr>
            <a:spLocks noGrp="1"/>
          </p:cNvSpPr>
          <p:nvPr>
            <p:ph idx="1"/>
          </p:nvPr>
        </p:nvSpPr>
        <p:spPr/>
        <p:txBody>
          <a:bodyPr>
            <a:normAutofit/>
          </a:bodyPr>
          <a:lstStyle/>
          <a:p>
            <a:pPr>
              <a:spcBef>
                <a:spcPts val="700"/>
              </a:spcBef>
              <a:buClr>
                <a:srgbClr val="4E5B6F"/>
              </a:buClr>
              <a:buSzPct val="95000"/>
              <a:buFont typeface="Wingdings" pitchFamily="2" charset="2"/>
              <a:buChar char=""/>
              <a:defRPr/>
            </a:pPr>
            <a:endParaRPr lang="sr-Latn-RS" altLang="en-US" sz="2400" dirty="0">
              <a:solidFill>
                <a:srgbClr val="000000"/>
              </a:solidFill>
              <a:latin typeface="Corbel" pitchFamily="34" charset="0"/>
              <a:ea typeface="SimSun" pitchFamily="2" charset="-122"/>
            </a:endParaRPr>
          </a:p>
          <a:p>
            <a:pPr marL="0" indent="0">
              <a:buFont typeface="Georgia" pitchFamily="18" charset="0"/>
              <a:buNone/>
              <a:defRPr/>
            </a:pPr>
            <a:endParaRPr lang="sr-Latn-RS" altLang="en-US" sz="2100" dirty="0">
              <a:ea typeface="ＭＳ Ｐゴシック" pitchFamily="34" charset="-128"/>
            </a:endParaRPr>
          </a:p>
          <a:p>
            <a:pPr>
              <a:defRPr/>
            </a:pPr>
            <a:endParaRPr lang="en-GB" altLang="en-US" sz="2100" dirty="0">
              <a:ea typeface="ＭＳ Ｐゴシック" pitchFamily="34" charset="-128"/>
            </a:endParaRPr>
          </a:p>
          <a:p>
            <a:pPr>
              <a:lnSpc>
                <a:spcPct val="80000"/>
              </a:lnSpc>
              <a:buFont typeface="Wingdings" pitchFamily="2" charset="2"/>
              <a:buNone/>
              <a:defRPr/>
            </a:pPr>
            <a:endParaRPr lang="en-US" dirty="0">
              <a:ea typeface="ＭＳ Ｐゴシック" pitchFamily="34" charset="-128"/>
            </a:endParaRPr>
          </a:p>
        </p:txBody>
      </p:sp>
      <p:sp>
        <p:nvSpPr>
          <p:cNvPr id="192516" name="Rezervirano mjesto broja slajda 4">
            <a:extLst>
              <a:ext uri="{FF2B5EF4-FFF2-40B4-BE49-F238E27FC236}">
                <a16:creationId xmlns:a16="http://schemas.microsoft.com/office/drawing/2014/main" id="{ABB4CD2B-E670-42AE-93EE-99F889766F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35317B8-90BC-4BCE-B7BF-180070601135}" type="slidenum">
              <a:rPr lang="en-US" altLang="en-US" sz="1200" smtClean="0">
                <a:solidFill>
                  <a:srgbClr val="898989"/>
                </a:solidFill>
              </a:rPr>
              <a:pPr>
                <a:spcBef>
                  <a:spcPct val="0"/>
                </a:spcBef>
                <a:buFontTx/>
                <a:buNone/>
              </a:pPr>
              <a:t>71</a:t>
            </a:fld>
            <a:endParaRPr lang="en-US" altLang="en-US" sz="1200">
              <a:solidFill>
                <a:srgbClr val="898989"/>
              </a:solidFill>
            </a:endParaRPr>
          </a:p>
        </p:txBody>
      </p:sp>
      <p:sp>
        <p:nvSpPr>
          <p:cNvPr id="192517" name="Rectangle 7">
            <a:extLst>
              <a:ext uri="{FF2B5EF4-FFF2-40B4-BE49-F238E27FC236}">
                <a16:creationId xmlns:a16="http://schemas.microsoft.com/office/drawing/2014/main" id="{3656AF46-3417-471F-9F70-4AD06CC66C1C}"/>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a:solidFill>
                <a:srgbClr val="000000"/>
              </a:solidFill>
              <a:latin typeface="Corbel" panose="020B0503020204020204" pitchFamily="34" charset="0"/>
              <a:ea typeface="SimSun" panose="02010600030101010101" pitchFamily="2" charset="-122"/>
              <a:cs typeface="Arial" panose="020B0604020202020204" pitchFamily="34" charset="0"/>
            </a:endParaRPr>
          </a:p>
        </p:txBody>
      </p:sp>
      <p:sp>
        <p:nvSpPr>
          <p:cNvPr id="21512" name="Rectangle 6">
            <a:extLst>
              <a:ext uri="{FF2B5EF4-FFF2-40B4-BE49-F238E27FC236}">
                <a16:creationId xmlns:a16="http://schemas.microsoft.com/office/drawing/2014/main" id="{6AD19F1F-0B94-4605-A815-128A53E42865}"/>
              </a:ext>
            </a:extLst>
          </p:cNvPr>
          <p:cNvSpPr>
            <a:spLocks noChangeArrowheads="1"/>
          </p:cNvSpPr>
          <p:nvPr/>
        </p:nvSpPr>
        <p:spPr bwMode="auto">
          <a:xfrm>
            <a:off x="468313" y="1957388"/>
            <a:ext cx="3527425" cy="1754187"/>
          </a:xfrm>
          <a:prstGeom prst="rect">
            <a:avLst/>
          </a:prstGeom>
          <a:noFill/>
          <a:ln>
            <a:noFill/>
          </a:ln>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endParaRPr lang="sr-Latn-RS" altLang="en-US" dirty="0">
              <a:latin typeface="+mn-lt"/>
              <a:ea typeface="ＭＳ Ｐゴシック" pitchFamily="34" charset="-128"/>
            </a:endParaRPr>
          </a:p>
          <a:p>
            <a:pPr eaLnBrk="1" hangingPunct="1">
              <a:buFont typeface="Arial" charset="0"/>
              <a:buChar char="•"/>
              <a:defRPr/>
            </a:pPr>
            <a:endParaRPr lang="sr-Latn-RS" altLang="en-US" dirty="0">
              <a:latin typeface="+mn-lt"/>
              <a:ea typeface="ＭＳ Ｐゴシック" pitchFamily="34" charset="-128"/>
            </a:endParaRPr>
          </a:p>
          <a:p>
            <a:pPr eaLnBrk="1" hangingPunct="1">
              <a:buFont typeface="Arial" charset="0"/>
              <a:buChar char="•"/>
              <a:defRPr/>
            </a:pPr>
            <a:endParaRPr lang="sr-Latn-RS" altLang="en-US" b="1" dirty="0">
              <a:latin typeface="+mn-lt"/>
              <a:ea typeface="ＭＳ Ｐゴシック" pitchFamily="34" charset="-128"/>
            </a:endParaRPr>
          </a:p>
          <a:p>
            <a:pPr eaLnBrk="1" hangingPunct="1">
              <a:buFont typeface="Arial" charset="0"/>
              <a:buChar char="•"/>
              <a:defRPr/>
            </a:pPr>
            <a:endParaRPr lang="sr-Latn-RS" altLang="en-US" dirty="0">
              <a:latin typeface="+mn-lt"/>
              <a:ea typeface="ＭＳ Ｐゴシック" pitchFamily="34" charset="-128"/>
            </a:endParaRPr>
          </a:p>
          <a:p>
            <a:pPr eaLnBrk="1" hangingPunct="1">
              <a:buFont typeface="Arial" charset="0"/>
              <a:buChar char="•"/>
              <a:defRPr/>
            </a:pPr>
            <a:endParaRPr lang="sr-Latn-RS" altLang="en-US" dirty="0">
              <a:ea typeface="ＭＳ Ｐゴシック" pitchFamily="34" charset="-128"/>
            </a:endParaRPr>
          </a:p>
          <a:p>
            <a:pPr eaLnBrk="1" hangingPunct="1">
              <a:buFont typeface="Arial" charset="0"/>
              <a:buChar char="•"/>
              <a:defRPr/>
            </a:pPr>
            <a:endParaRPr lang="sr-Latn-RS" altLang="en-US" dirty="0">
              <a:ea typeface="ＭＳ Ｐゴシック" pitchFamily="34" charset="-128"/>
            </a:endParaRPr>
          </a:p>
        </p:txBody>
      </p:sp>
      <p:pic>
        <p:nvPicPr>
          <p:cNvPr id="192519" name="Picture 3" descr="C:\Users\Branko Stamenkovic\Desktop\libelium_smart_world_infographic_big.png">
            <a:extLst>
              <a:ext uri="{FF2B5EF4-FFF2-40B4-BE49-F238E27FC236}">
                <a16:creationId xmlns:a16="http://schemas.microsoft.com/office/drawing/2014/main" id="{32964FE0-C41B-4D04-BEAE-680394D14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8" y="2042736"/>
            <a:ext cx="7240495" cy="463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avougaonik 8">
            <a:extLst>
              <a:ext uri="{FF2B5EF4-FFF2-40B4-BE49-F238E27FC236}">
                <a16:creationId xmlns:a16="http://schemas.microsoft.com/office/drawing/2014/main" id="{51770BE8-E794-4DB5-8684-A3E4F5C19C9D}"/>
              </a:ext>
            </a:extLst>
          </p:cNvPr>
          <p:cNvSpPr/>
          <p:nvPr/>
        </p:nvSpPr>
        <p:spPr>
          <a:xfrm>
            <a:off x="-5918" y="761440"/>
            <a:ext cx="8930936" cy="584775"/>
          </a:xfrm>
          <a:prstGeom prst="rect">
            <a:avLst/>
          </a:prstGeom>
        </p:spPr>
        <p:txBody>
          <a:bodyPr wrap="square">
            <a:spAutoFit/>
          </a:bodyPr>
          <a:lstStyle/>
          <a:p>
            <a:pPr algn="ctr" eaLnBrk="1" hangingPunct="1">
              <a:defRPr/>
            </a:pPr>
            <a:r>
              <a:rPr lang="en-US" altLang="sr-Latn-RS" sz="3200" b="1" dirty="0">
                <a:latin typeface="+mj-lt"/>
                <a:ea typeface="ＭＳ Ｐゴシック" pitchFamily="34" charset="-128"/>
                <a:cs typeface="Arial" charset="0"/>
              </a:rPr>
              <a:t>Contemporary</a:t>
            </a:r>
            <a:r>
              <a:rPr lang="sr-Latn-RS" altLang="sr-Latn-RS" sz="3200" b="1" dirty="0">
                <a:latin typeface="+mj-lt"/>
                <a:ea typeface="ＭＳ Ｐゴシック" pitchFamily="34" charset="-128"/>
                <a:cs typeface="Arial" charset="0"/>
              </a:rPr>
              <a:t> </a:t>
            </a:r>
            <a:r>
              <a:rPr lang="en-US" altLang="sr-Latn-RS" sz="3200" b="1" dirty="0">
                <a:latin typeface="+mj-lt"/>
                <a:ea typeface="ＭＳ Ｐゴシック" pitchFamily="34" charset="-128"/>
                <a:cs typeface="Arial" charset="0"/>
              </a:rPr>
              <a:t>and emerging trends of cybercrime</a:t>
            </a:r>
            <a:endParaRPr lang="en-US" sz="3200" dirty="0">
              <a:latin typeface="+mj-lt"/>
              <a:ea typeface="ＭＳ Ｐゴシック" pitchFamily="34" charset="-128"/>
              <a:cs typeface="Arial" charset="0"/>
            </a:endParaRPr>
          </a:p>
        </p:txBody>
      </p:sp>
      <p:pic>
        <p:nvPicPr>
          <p:cNvPr id="10" name="Picture 5">
            <a:extLst>
              <a:ext uri="{FF2B5EF4-FFF2-40B4-BE49-F238E27FC236}">
                <a16:creationId xmlns:a16="http://schemas.microsoft.com/office/drawing/2014/main" id="{38446DFB-E02A-4F1B-8930-EA4C758ABC06}"/>
              </a:ext>
            </a:extLst>
          </p:cNvPr>
          <p:cNvPicPr>
            <a:picLocks noChangeAspect="1"/>
          </p:cNvPicPr>
          <p:nvPr/>
        </p:nvPicPr>
        <p:blipFill>
          <a:blip r:embed="rId4"/>
          <a:stretch>
            <a:fillRect/>
          </a:stretch>
        </p:blipFill>
        <p:spPr>
          <a:xfrm>
            <a:off x="5750917" y="1201738"/>
            <a:ext cx="3456384" cy="6014864"/>
          </a:xfrm>
          <a:prstGeom prst="rect">
            <a:avLst/>
          </a:prstGeom>
        </p:spPr>
      </p:pic>
    </p:spTree>
    <p:extLst>
      <p:ext uri="{BB962C8B-B14F-4D97-AF65-F5344CB8AC3E}">
        <p14:creationId xmlns:p14="http://schemas.microsoft.com/office/powerpoint/2010/main" val="24225895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6" descr="Question Mark Clip Art">
            <a:hlinkClick r:id="rId3"/>
            <a:extLst>
              <a:ext uri="{FF2B5EF4-FFF2-40B4-BE49-F238E27FC236}">
                <a16:creationId xmlns:a16="http://schemas.microsoft.com/office/drawing/2014/main" id="{D9DB49DD-4C23-4353-BCA2-0F231EA00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3573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Box 3">
            <a:extLst>
              <a:ext uri="{FF2B5EF4-FFF2-40B4-BE49-F238E27FC236}">
                <a16:creationId xmlns:a16="http://schemas.microsoft.com/office/drawing/2014/main" id="{76393200-CB94-411D-8BE6-28B65E9BFAE5}"/>
              </a:ext>
            </a:extLst>
          </p:cNvPr>
          <p:cNvSpPr txBox="1">
            <a:spLocks noChangeArrowheads="1"/>
          </p:cNvSpPr>
          <p:nvPr/>
        </p:nvSpPr>
        <p:spPr bwMode="auto">
          <a:xfrm>
            <a:off x="3071813" y="4500563"/>
            <a:ext cx="3081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sr-Latn-RS" sz="5400" b="1">
                <a:cs typeface="Arial" panose="020B0604020202020204" pitchFamily="34" charset="0"/>
              </a:rPr>
              <a:t>Questions</a:t>
            </a:r>
          </a:p>
        </p:txBody>
      </p:sp>
      <p:sp>
        <p:nvSpPr>
          <p:cNvPr id="117764" name="Čuvar mesta za broj slajda 1">
            <a:extLst>
              <a:ext uri="{FF2B5EF4-FFF2-40B4-BE49-F238E27FC236}">
                <a16:creationId xmlns:a16="http://schemas.microsoft.com/office/drawing/2014/main" id="{E278F098-B00E-4FA6-ACE2-E170CDF74B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1172728A-A91B-4C2C-858D-40E73C7255AD}" type="slidenum">
              <a:rPr lang="en-US" altLang="en-US" sz="1200" smtClean="0">
                <a:solidFill>
                  <a:srgbClr val="898989"/>
                </a:solidFill>
              </a:rPr>
              <a:pPr>
                <a:spcBef>
                  <a:spcPct val="0"/>
                </a:spcBef>
                <a:buFontTx/>
                <a:buNone/>
              </a:pPr>
              <a:t>72</a:t>
            </a:fld>
            <a:endParaRPr lang="en-US" altLang="en-US" sz="1200">
              <a:solidFill>
                <a:srgbClr val="898989"/>
              </a:solidFill>
            </a:endParaRPr>
          </a:p>
        </p:txBody>
      </p:sp>
    </p:spTree>
    <p:extLst>
      <p:ext uri="{BB962C8B-B14F-4D97-AF65-F5344CB8AC3E}">
        <p14:creationId xmlns:p14="http://schemas.microsoft.com/office/powerpoint/2010/main" val="3862342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A06E6ED8-AD8A-4757-9EC7-817D11338053}"/>
              </a:ext>
            </a:extLst>
          </p:cNvPr>
          <p:cNvSpPr>
            <a:spLocks noGrp="1"/>
          </p:cNvSpPr>
          <p:nvPr>
            <p:ph type="title" idx="4294967295"/>
          </p:nvPr>
        </p:nvSpPr>
        <p:spPr>
          <a:xfrm>
            <a:off x="457200" y="2762250"/>
            <a:ext cx="8229600" cy="1143000"/>
          </a:xfrm>
        </p:spPr>
        <p:txBody>
          <a:bodyPr>
            <a:normAutofit fontScale="90000"/>
          </a:bodyPr>
          <a:lstStyle/>
          <a:p>
            <a:br>
              <a:rPr lang="en-GB" altLang="sr-Latn-RS" sz="3600" b="1" dirty="0"/>
            </a:br>
            <a:r>
              <a:rPr lang="en-GB" altLang="sr-Latn-RS" sz="3600" b="1" dirty="0"/>
              <a:t>Summary</a:t>
            </a:r>
            <a:br>
              <a:rPr lang="en-GB" altLang="sr-Latn-RS" sz="3600" dirty="0"/>
            </a:br>
            <a:endParaRPr lang="en-GB" altLang="sr-Latn-RS" sz="3600" dirty="0"/>
          </a:p>
        </p:txBody>
      </p:sp>
      <p:pic>
        <p:nvPicPr>
          <p:cNvPr id="194563" name="Picture 3">
            <a:extLst>
              <a:ext uri="{FF2B5EF4-FFF2-40B4-BE49-F238E27FC236}">
                <a16:creationId xmlns:a16="http://schemas.microsoft.com/office/drawing/2014/main" id="{B10FC378-C7BD-4D5C-B448-F48833DCFC94}"/>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194564" name="Čuvar mesta za broj slajda 1">
            <a:extLst>
              <a:ext uri="{FF2B5EF4-FFF2-40B4-BE49-F238E27FC236}">
                <a16:creationId xmlns:a16="http://schemas.microsoft.com/office/drawing/2014/main" id="{7F9C20D7-8B1A-491F-BE8D-D0E94AC978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286A30F6-F091-4C0B-9F42-2CD51671BB70}" type="slidenum">
              <a:rPr lang="en-US" altLang="en-US" sz="1200" smtClean="0">
                <a:solidFill>
                  <a:srgbClr val="898989"/>
                </a:solidFill>
              </a:rPr>
              <a:pPr>
                <a:spcBef>
                  <a:spcPct val="0"/>
                </a:spcBef>
                <a:buFontTx/>
                <a:buNone/>
              </a:pPr>
              <a:t>73</a:t>
            </a:fld>
            <a:endParaRPr lang="en-US" altLang="en-US" sz="1200">
              <a:solidFill>
                <a:srgbClr val="898989"/>
              </a:solidFill>
            </a:endParaRPr>
          </a:p>
        </p:txBody>
      </p:sp>
    </p:spTree>
    <p:extLst>
      <p:ext uri="{BB962C8B-B14F-4D97-AF65-F5344CB8AC3E}">
        <p14:creationId xmlns:p14="http://schemas.microsoft.com/office/powerpoint/2010/main" val="41443465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a:extLst>
              <a:ext uri="{FF2B5EF4-FFF2-40B4-BE49-F238E27FC236}">
                <a16:creationId xmlns:a16="http://schemas.microsoft.com/office/drawing/2014/main" id="{8E52C459-9BC7-43C6-A770-2E6629D3EC64}"/>
              </a:ext>
            </a:extLst>
          </p:cNvPr>
          <p:cNvSpPr>
            <a:spLocks noGrp="1"/>
          </p:cNvSpPr>
          <p:nvPr>
            <p:ph type="title" idx="4294967295"/>
          </p:nvPr>
        </p:nvSpPr>
        <p:spPr>
          <a:xfrm>
            <a:off x="457199" y="745155"/>
            <a:ext cx="8229600" cy="773112"/>
          </a:xfrm>
        </p:spPr>
        <p:txBody>
          <a:bodyPr/>
          <a:lstStyle/>
          <a:p>
            <a:pPr eaLnBrk="1" hangingPunct="1"/>
            <a:r>
              <a:rPr lang="en-GB" altLang="sr-Latn-RS" b="1" dirty="0"/>
              <a:t>Summary</a:t>
            </a:r>
          </a:p>
        </p:txBody>
      </p:sp>
      <p:sp>
        <p:nvSpPr>
          <p:cNvPr id="195587" name="Content Placeholder 2">
            <a:extLst>
              <a:ext uri="{FF2B5EF4-FFF2-40B4-BE49-F238E27FC236}">
                <a16:creationId xmlns:a16="http://schemas.microsoft.com/office/drawing/2014/main" id="{06C1BF2F-2798-4E87-A3F8-95826E4EAF53}"/>
              </a:ext>
            </a:extLst>
          </p:cNvPr>
          <p:cNvSpPr txBox="1">
            <a:spLocks/>
          </p:cNvSpPr>
          <p:nvPr/>
        </p:nvSpPr>
        <p:spPr bwMode="auto">
          <a:xfrm>
            <a:off x="315912" y="1643062"/>
            <a:ext cx="85121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n-GB" altLang="sr-Latn-RS" sz="2200" dirty="0">
                <a:cs typeface="Arial" panose="020B0604020202020204" pitchFamily="34" charset="0"/>
              </a:rPr>
              <a:t>At the end of this session, delegates will be able to:</a:t>
            </a:r>
          </a:p>
          <a:p>
            <a:pPr>
              <a:buFont typeface="Arial" panose="020B0604020202020204" pitchFamily="34" charset="0"/>
              <a:buNone/>
            </a:pPr>
            <a:endParaRPr lang="en-GB" altLang="sr-Latn-RS" sz="2200" dirty="0">
              <a:cs typeface="Arial" panose="020B0604020202020204" pitchFamily="34" charset="0"/>
            </a:endParaRPr>
          </a:p>
          <a:p>
            <a:r>
              <a:rPr lang="en-GB" altLang="sr-Latn-RS" sz="2200" dirty="0">
                <a:cs typeface="Arial" panose="020B0604020202020204" pitchFamily="34" charset="0"/>
              </a:rPr>
              <a:t>Identify different types of cybercrime and their impact</a:t>
            </a:r>
          </a:p>
          <a:p>
            <a:endParaRPr lang="en-GB" altLang="sr-Latn-RS" sz="2200" dirty="0">
              <a:cs typeface="Arial" panose="020B0604020202020204" pitchFamily="34" charset="0"/>
            </a:endParaRPr>
          </a:p>
          <a:p>
            <a:r>
              <a:rPr lang="en-GB" altLang="sr-Latn-RS" sz="2200" dirty="0">
                <a:cs typeface="Arial" panose="020B0604020202020204" pitchFamily="34" charset="0"/>
              </a:rPr>
              <a:t>List the threats, trends and tools of cybercrime and responses to the phenomenon. </a:t>
            </a:r>
          </a:p>
          <a:p>
            <a:endParaRPr lang="pt-PT" altLang="sr-Latn-RS" sz="2200" dirty="0">
              <a:cs typeface="Arial" panose="020B0604020202020204" pitchFamily="34" charset="0"/>
            </a:endParaRPr>
          </a:p>
          <a:p>
            <a:r>
              <a:rPr lang="en-GB" altLang="sr-Latn-RS" sz="2200" dirty="0">
                <a:cs typeface="Arial" panose="020B0604020202020204" pitchFamily="34" charset="0"/>
              </a:rPr>
              <a:t>Explain the concepts of cybercrime that are considered types of crime under most legislation and international standards. </a:t>
            </a:r>
          </a:p>
          <a:p>
            <a:endParaRPr lang="pt-PT" altLang="sr-Latn-RS" sz="2200" dirty="0">
              <a:cs typeface="Arial" panose="020B0604020202020204" pitchFamily="34" charset="0"/>
            </a:endParaRPr>
          </a:p>
        </p:txBody>
      </p:sp>
      <p:sp>
        <p:nvSpPr>
          <p:cNvPr id="195588" name="Čuvar mesta za broj slajda 1">
            <a:extLst>
              <a:ext uri="{FF2B5EF4-FFF2-40B4-BE49-F238E27FC236}">
                <a16:creationId xmlns:a16="http://schemas.microsoft.com/office/drawing/2014/main" id="{ED643CAC-3CCD-464F-904F-12E3A061B48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EB87D5B0-6812-4E86-8394-3BC653381BBA}" type="slidenum">
              <a:rPr lang="en-US" altLang="en-US" sz="1200" smtClean="0">
                <a:solidFill>
                  <a:srgbClr val="898989"/>
                </a:solidFill>
              </a:rPr>
              <a:pPr>
                <a:spcBef>
                  <a:spcPct val="0"/>
                </a:spcBef>
                <a:buFontTx/>
                <a:buNone/>
              </a:pPr>
              <a:t>74</a:t>
            </a:fld>
            <a:endParaRPr lang="en-US" altLang="en-US" sz="1200">
              <a:solidFill>
                <a:srgbClr val="898989"/>
              </a:solidFill>
            </a:endParaRPr>
          </a:p>
        </p:txBody>
      </p:sp>
    </p:spTree>
    <p:extLst>
      <p:ext uri="{BB962C8B-B14F-4D97-AF65-F5344CB8AC3E}">
        <p14:creationId xmlns:p14="http://schemas.microsoft.com/office/powerpoint/2010/main" val="538517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6" descr="Question Mark Clip Art">
            <a:hlinkClick r:id="rId3"/>
            <a:extLst>
              <a:ext uri="{FF2B5EF4-FFF2-40B4-BE49-F238E27FC236}">
                <a16:creationId xmlns:a16="http://schemas.microsoft.com/office/drawing/2014/main" id="{4B96B459-DC50-4465-9EBD-C08DBB0B6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3573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TextBox 3">
            <a:extLst>
              <a:ext uri="{FF2B5EF4-FFF2-40B4-BE49-F238E27FC236}">
                <a16:creationId xmlns:a16="http://schemas.microsoft.com/office/drawing/2014/main" id="{1B376AF5-C1E7-4C49-B602-073063839B4E}"/>
              </a:ext>
            </a:extLst>
          </p:cNvPr>
          <p:cNvSpPr txBox="1">
            <a:spLocks noChangeArrowheads="1"/>
          </p:cNvSpPr>
          <p:nvPr/>
        </p:nvSpPr>
        <p:spPr bwMode="auto">
          <a:xfrm>
            <a:off x="3071813" y="4500563"/>
            <a:ext cx="3081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sr-Latn-RS" sz="5400" b="1">
                <a:cs typeface="Arial" panose="020B0604020202020204" pitchFamily="34" charset="0"/>
              </a:rPr>
              <a:t>Questions</a:t>
            </a:r>
          </a:p>
        </p:txBody>
      </p:sp>
      <p:sp>
        <p:nvSpPr>
          <p:cNvPr id="197636" name="Čuvar mesta za broj slajda 1">
            <a:extLst>
              <a:ext uri="{FF2B5EF4-FFF2-40B4-BE49-F238E27FC236}">
                <a16:creationId xmlns:a16="http://schemas.microsoft.com/office/drawing/2014/main" id="{616C06C6-AE13-4289-9291-5A3019E0620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44F51179-35FD-4CF8-8D4A-8019B33C26A7}" type="slidenum">
              <a:rPr lang="en-US" altLang="en-US" sz="1200" smtClean="0">
                <a:solidFill>
                  <a:srgbClr val="898989"/>
                </a:solidFill>
              </a:rPr>
              <a:pPr>
                <a:spcBef>
                  <a:spcPct val="0"/>
                </a:spcBef>
                <a:buFontTx/>
                <a:buNone/>
              </a:pPr>
              <a:t>75</a:t>
            </a:fld>
            <a:endParaRPr lang="en-US" altLang="en-US" sz="1200">
              <a:solidFill>
                <a:srgbClr val="898989"/>
              </a:solidFill>
            </a:endParaRPr>
          </a:p>
        </p:txBody>
      </p:sp>
    </p:spTree>
    <p:extLst>
      <p:ext uri="{BB962C8B-B14F-4D97-AF65-F5344CB8AC3E}">
        <p14:creationId xmlns:p14="http://schemas.microsoft.com/office/powerpoint/2010/main" val="197435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9F15C898-A40D-4E90-A2E3-A2F2F2CDD275}"/>
              </a:ext>
            </a:extLst>
          </p:cNvPr>
          <p:cNvSpPr>
            <a:spLocks noGrp="1"/>
          </p:cNvSpPr>
          <p:nvPr>
            <p:ph type="body" idx="1"/>
          </p:nvPr>
        </p:nvSpPr>
        <p:spPr>
          <a:xfrm>
            <a:off x="457200" y="1793352"/>
            <a:ext cx="8229600" cy="4525962"/>
          </a:xfrm>
        </p:spPr>
        <p:txBody>
          <a:bodyPr/>
          <a:lstStyle/>
          <a:p>
            <a:pPr eaLnBrk="1" hangingPunct="1"/>
            <a:r>
              <a:rPr lang="en-GB" altLang="sr-Latn-RS" sz="2800" dirty="0"/>
              <a:t>A part of the daily life of the citizens:</a:t>
            </a:r>
          </a:p>
          <a:p>
            <a:pPr lvl="1" eaLnBrk="1" hangingPunct="1"/>
            <a:r>
              <a:rPr lang="en-GB" altLang="sr-Latn-RS" dirty="0"/>
              <a:t>workplace</a:t>
            </a:r>
          </a:p>
          <a:p>
            <a:pPr lvl="1" eaLnBrk="1" hangingPunct="1"/>
            <a:r>
              <a:rPr lang="en-GB" altLang="sr-Latn-RS" dirty="0"/>
              <a:t>home </a:t>
            </a:r>
          </a:p>
          <a:p>
            <a:pPr lvl="1" eaLnBrk="1" hangingPunct="1"/>
            <a:r>
              <a:rPr lang="en-GB" altLang="sr-Latn-RS" dirty="0"/>
              <a:t>most of the leisure moments</a:t>
            </a:r>
            <a:endParaRPr lang="pt-PT" altLang="sr-Latn-RS" dirty="0"/>
          </a:p>
          <a:p>
            <a:pPr eaLnBrk="1" hangingPunct="1"/>
            <a:r>
              <a:rPr lang="en-GB" altLang="sr-Latn-RS" sz="2800" b="1" dirty="0"/>
              <a:t>There is no physical distances </a:t>
            </a:r>
            <a:r>
              <a:rPr lang="en-GB" altLang="sr-Latn-RS" sz="2800" dirty="0"/>
              <a:t>between people in different places in the world</a:t>
            </a:r>
          </a:p>
          <a:p>
            <a:pPr eaLnBrk="1" hangingPunct="1"/>
            <a:r>
              <a:rPr lang="en-GB" altLang="sr-Latn-RS" sz="2800" b="1" dirty="0"/>
              <a:t>Political frontiers are indifferent </a:t>
            </a:r>
            <a:r>
              <a:rPr lang="en-GB" altLang="sr-Latn-RS" sz="2800" dirty="0"/>
              <a:t>to the cyber world</a:t>
            </a:r>
          </a:p>
          <a:p>
            <a:pPr eaLnBrk="1" hangingPunct="1"/>
            <a:r>
              <a:rPr lang="en-GB" altLang="sr-Latn-RS" sz="2800" b="1" dirty="0"/>
              <a:t>Information and knowledge can be democratically and freely obtained</a:t>
            </a:r>
          </a:p>
          <a:p>
            <a:pPr eaLnBrk="1" hangingPunct="1"/>
            <a:r>
              <a:rPr lang="en-GB" altLang="sr-Latn-RS" sz="2800" dirty="0"/>
              <a:t>Competition</a:t>
            </a:r>
            <a:endParaRPr lang="pt-PT" altLang="sr-Latn-RS" sz="2800" dirty="0"/>
          </a:p>
        </p:txBody>
      </p:sp>
      <p:sp>
        <p:nvSpPr>
          <p:cNvPr id="12291" name="Title 1">
            <a:extLst>
              <a:ext uri="{FF2B5EF4-FFF2-40B4-BE49-F238E27FC236}">
                <a16:creationId xmlns:a16="http://schemas.microsoft.com/office/drawing/2014/main" id="{683CAF3E-59AA-4E88-8F0F-E25D13F2AF53}"/>
              </a:ext>
            </a:extLst>
          </p:cNvPr>
          <p:cNvSpPr>
            <a:spLocks noGrp="1"/>
          </p:cNvSpPr>
          <p:nvPr>
            <p:ph type="title"/>
          </p:nvPr>
        </p:nvSpPr>
        <p:spPr>
          <a:xfrm>
            <a:off x="457200" y="848388"/>
            <a:ext cx="8229600" cy="774700"/>
          </a:xfrm>
        </p:spPr>
        <p:txBody>
          <a:bodyPr/>
          <a:lstStyle/>
          <a:p>
            <a:r>
              <a:rPr lang="en-US" altLang="sr-Latn-RS" b="1" dirty="0"/>
              <a:t>Information Society</a:t>
            </a:r>
          </a:p>
        </p:txBody>
      </p:sp>
      <p:sp>
        <p:nvSpPr>
          <p:cNvPr id="12292" name="Čuvar mesta za broj slajda 1">
            <a:extLst>
              <a:ext uri="{FF2B5EF4-FFF2-40B4-BE49-F238E27FC236}">
                <a16:creationId xmlns:a16="http://schemas.microsoft.com/office/drawing/2014/main" id="{BB5FC649-DF95-4BED-9C27-FEE8D678D8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7A2AF960-B47F-4BFA-B0E6-6CFC339B548E}" type="slidenum">
              <a:rPr lang="en-US" altLang="en-US" sz="1200" smtClean="0">
                <a:solidFill>
                  <a:srgbClr val="898989"/>
                </a:solidFill>
              </a:rPr>
              <a:pPr>
                <a:spcBef>
                  <a:spcPct val="0"/>
                </a:spcBef>
                <a:buFontTx/>
                <a:buNone/>
              </a:pPr>
              <a:t>8</a:t>
            </a:fld>
            <a:endParaRPr lang="en-US" altLang="en-US" sz="1200">
              <a:solidFill>
                <a:srgbClr val="898989"/>
              </a:solidFill>
            </a:endParaRPr>
          </a:p>
        </p:txBody>
      </p:sp>
    </p:spTree>
    <p:extLst>
      <p:ext uri="{BB962C8B-B14F-4D97-AF65-F5344CB8AC3E}">
        <p14:creationId xmlns:p14="http://schemas.microsoft.com/office/powerpoint/2010/main" val="244331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89471B90-1CF8-4675-93B1-7E75DD25CA52}"/>
              </a:ext>
            </a:extLst>
          </p:cNvPr>
          <p:cNvSpPr>
            <a:spLocks noGrp="1"/>
          </p:cNvSpPr>
          <p:nvPr>
            <p:ph type="body" idx="1"/>
          </p:nvPr>
        </p:nvSpPr>
        <p:spPr>
          <a:xfrm>
            <a:off x="457200" y="2230515"/>
            <a:ext cx="8229600" cy="5068888"/>
          </a:xfrm>
        </p:spPr>
        <p:txBody>
          <a:bodyPr/>
          <a:lstStyle/>
          <a:p>
            <a:pPr eaLnBrk="1" hangingPunct="1"/>
            <a:r>
              <a:rPr lang="en-GB" altLang="sr-Latn-RS" b="1" dirty="0"/>
              <a:t>Information is open </a:t>
            </a:r>
            <a:r>
              <a:rPr lang="en-GB" altLang="sr-Latn-RS" dirty="0"/>
              <a:t>and available to everybody</a:t>
            </a:r>
          </a:p>
          <a:p>
            <a:pPr eaLnBrk="1" hangingPunct="1"/>
            <a:r>
              <a:rPr lang="en-GB" altLang="sr-Latn-RS" dirty="0"/>
              <a:t>No States sovereignty (..?)</a:t>
            </a:r>
          </a:p>
          <a:p>
            <a:pPr eaLnBrk="1" hangingPunct="1"/>
            <a:r>
              <a:rPr lang="en-GB" altLang="sr-Latn-RS" dirty="0"/>
              <a:t>“</a:t>
            </a:r>
            <a:r>
              <a:rPr lang="en-GB" altLang="sr-Latn-RS" b="1" dirty="0"/>
              <a:t>Cyberspace is independent</a:t>
            </a:r>
            <a:r>
              <a:rPr lang="en-GB" altLang="sr-Latn-RS" dirty="0"/>
              <a:t>, anarchic and ungovernable”</a:t>
            </a:r>
          </a:p>
          <a:p>
            <a:pPr eaLnBrk="1" hangingPunct="1"/>
            <a:r>
              <a:rPr lang="en-GB" altLang="sr-Latn-RS" dirty="0"/>
              <a:t>It is everywhere and it is nowhere </a:t>
            </a:r>
          </a:p>
          <a:p>
            <a:pPr eaLnBrk="1" hangingPunct="1"/>
            <a:r>
              <a:rPr lang="en-GB" altLang="sr-Latn-RS" dirty="0"/>
              <a:t>Any person can express himself or herself</a:t>
            </a:r>
            <a:endParaRPr lang="pt-PT" altLang="sr-Latn-RS" dirty="0"/>
          </a:p>
        </p:txBody>
      </p:sp>
      <p:sp>
        <p:nvSpPr>
          <p:cNvPr id="14339" name="Title 1">
            <a:extLst>
              <a:ext uri="{FF2B5EF4-FFF2-40B4-BE49-F238E27FC236}">
                <a16:creationId xmlns:a16="http://schemas.microsoft.com/office/drawing/2014/main" id="{62BD5E87-207E-4D10-8128-2572F5F06155}"/>
              </a:ext>
            </a:extLst>
          </p:cNvPr>
          <p:cNvSpPr>
            <a:spLocks noGrp="1"/>
          </p:cNvSpPr>
          <p:nvPr>
            <p:ph type="title"/>
          </p:nvPr>
        </p:nvSpPr>
        <p:spPr>
          <a:xfrm>
            <a:off x="457200" y="1046410"/>
            <a:ext cx="8229600" cy="774700"/>
          </a:xfrm>
        </p:spPr>
        <p:txBody>
          <a:bodyPr/>
          <a:lstStyle/>
          <a:p>
            <a:r>
              <a:rPr lang="en-US" altLang="sr-Latn-RS" b="1" dirty="0"/>
              <a:t>Information Society</a:t>
            </a:r>
          </a:p>
        </p:txBody>
      </p:sp>
      <p:sp>
        <p:nvSpPr>
          <p:cNvPr id="14340" name="Čuvar mesta za broj slajda 1">
            <a:extLst>
              <a:ext uri="{FF2B5EF4-FFF2-40B4-BE49-F238E27FC236}">
                <a16:creationId xmlns:a16="http://schemas.microsoft.com/office/drawing/2014/main" id="{22F9D871-E01B-4F1B-A373-62FA5B43D9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D0FD90D3-00A1-49E7-9468-A142D3417AF4}"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Tree>
    <p:extLst>
      <p:ext uri="{BB962C8B-B14F-4D97-AF65-F5344CB8AC3E}">
        <p14:creationId xmlns:p14="http://schemas.microsoft.com/office/powerpoint/2010/main" val="1317914692"/>
      </p:ext>
    </p:extLst>
  </p:cSld>
  <p:clrMapOvr>
    <a:masterClrMapping/>
  </p:clrMapOvr>
</p:sld>
</file>

<file path=ppt/theme/theme1.xml><?xml version="1.0" encoding="utf-8"?>
<a:theme xmlns:a="http://schemas.openxmlformats.org/drawingml/2006/main" name="CyberEast theme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East Template" id="{40A3B124-9129-4B9D-BC1A-B83ADD00B5B6}" vid="{129BBABC-C737-4432-8816-7CA6A819CD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CyberEast Template</Template>
  <TotalTime>141</TotalTime>
  <Words>7731</Words>
  <Application>Microsoft Office PowerPoint</Application>
  <PresentationFormat>On-screen Show (4:3)</PresentationFormat>
  <Paragraphs>626</Paragraphs>
  <Slides>75</Slides>
  <Notes>68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Calibri Light</vt:lpstr>
      <vt:lpstr>Corbel</vt:lpstr>
      <vt:lpstr>Georgia</vt:lpstr>
      <vt:lpstr>Tahoma</vt:lpstr>
      <vt:lpstr>Wingdings</vt:lpstr>
      <vt:lpstr>CyberEast theme template</vt:lpstr>
      <vt:lpstr>CyberEast Project:  Action on Cybercrime for Cyber Resilience in the Eastern Partnership Region</vt:lpstr>
      <vt:lpstr>Why is This Training Necessary</vt:lpstr>
      <vt:lpstr>Course Aim</vt:lpstr>
      <vt:lpstr>PowerPoint Presentation</vt:lpstr>
      <vt:lpstr>Session Objectives</vt:lpstr>
      <vt:lpstr>  Information society and cybercrime </vt:lpstr>
      <vt:lpstr>Information Society</vt:lpstr>
      <vt:lpstr>Information Society</vt:lpstr>
      <vt:lpstr>Information Society</vt:lpstr>
      <vt:lpstr>Internet</vt:lpstr>
      <vt:lpstr>Cybercrime</vt:lpstr>
      <vt:lpstr>Cybercrime</vt:lpstr>
      <vt:lpstr>  </vt:lpstr>
      <vt:lpstr>PowerPoint Presentation</vt:lpstr>
      <vt:lpstr>PowerPoint Presentation</vt:lpstr>
      <vt:lpstr>Modern Challenges</vt:lpstr>
      <vt:lpstr>Most Common Cybercrime Phenomena</vt:lpstr>
      <vt:lpstr>“Digital” or “Cyber” Environment</vt:lpstr>
      <vt:lpstr>The challenges of Cyber security and criminality</vt:lpstr>
      <vt:lpstr>The challenges of Cyber security and criminality</vt:lpstr>
      <vt:lpstr>The challenges of Cyber security and criminality</vt:lpstr>
      <vt:lpstr>PowerPoint Presentation</vt:lpstr>
      <vt:lpstr>What is cybercrime?</vt:lpstr>
      <vt:lpstr>Why “cybercrime”?</vt:lpstr>
      <vt:lpstr>How Criminals use Technology</vt:lpstr>
      <vt:lpstr>PowerPoint Presentation</vt:lpstr>
      <vt:lpstr>How Criminals use Technology</vt:lpstr>
      <vt:lpstr>PowerPoint Presentation</vt:lpstr>
      <vt:lpstr>How Criminals use Technology</vt:lpstr>
      <vt:lpstr>PowerPoint Presentation</vt:lpstr>
      <vt:lpstr>How Criminals use Technology</vt:lpstr>
      <vt:lpstr>In Real Life</vt:lpstr>
      <vt:lpstr>Cybercrime: Narrow and Broader Sense</vt:lpstr>
      <vt:lpstr>In Real Life</vt:lpstr>
      <vt:lpstr>PowerPoint Presentation</vt:lpstr>
      <vt:lpstr> Illegal activities online</vt:lpstr>
      <vt:lpstr>Phishing</vt:lpstr>
      <vt:lpstr>Phishing</vt:lpstr>
      <vt:lpstr>Malware</vt:lpstr>
      <vt:lpstr>Viruses</vt:lpstr>
      <vt:lpstr>Computer Viruses/Trojans</vt:lpstr>
      <vt:lpstr>Malware</vt:lpstr>
      <vt:lpstr>Worms</vt:lpstr>
      <vt:lpstr>PowerPoint Presentation</vt:lpstr>
      <vt:lpstr>Spyware</vt:lpstr>
      <vt:lpstr>PowerPoint Presentation</vt:lpstr>
      <vt:lpstr>Ransomware</vt:lpstr>
      <vt:lpstr>Ransomware – WannaCry</vt:lpstr>
      <vt:lpstr>Ransomware – WannaCry</vt:lpstr>
      <vt:lpstr>Trojans (Trojan Horses)</vt:lpstr>
      <vt:lpstr>Trojans (Trojan Horses)</vt:lpstr>
      <vt:lpstr>Botnets</vt:lpstr>
      <vt:lpstr>Botnets</vt:lpstr>
      <vt:lpstr>DarkNet</vt:lpstr>
      <vt:lpstr>DarkNet and Dark Web</vt:lpstr>
      <vt:lpstr>TOR</vt:lpstr>
      <vt:lpstr>PowerPoint Presentation</vt:lpstr>
      <vt:lpstr>PowerPoint Presentation</vt:lpstr>
      <vt:lpstr>PowerPoint Presentation</vt:lpstr>
      <vt:lpstr>PowerPoint Presentation</vt:lpstr>
      <vt:lpstr>PowerPoint Presentation</vt:lpstr>
      <vt:lpstr> Contemporary and emerging trends of cybercrime</vt:lpstr>
      <vt:lpstr>  Trend #1: Business Email Compromise</vt:lpstr>
      <vt:lpstr>Trend #2: Banking malware,  ransomware </vt:lpstr>
      <vt:lpstr>Trend #3: Hactivims and abuse of social networks</vt:lpstr>
      <vt:lpstr>Trend #4: Contemporary IPR infringements</vt:lpstr>
      <vt:lpstr>New Trend #1: Increase of APT</vt:lpstr>
      <vt:lpstr>PowerPoint Presentation</vt:lpstr>
      <vt:lpstr>New Trend #2: Mobile transactions and currencies</vt:lpstr>
      <vt:lpstr>New Trend #3: Internet of Things - IoT</vt:lpstr>
      <vt:lpstr>New Trend #3: IoT</vt:lpstr>
      <vt:lpstr>PowerPoint Presentation</vt:lpstr>
      <vt:lpstr> Summary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Terry Baker</dc:creator>
  <cp:lastModifiedBy>JOKHADZE Giorgi</cp:lastModifiedBy>
  <cp:revision>18</cp:revision>
  <dcterms:created xsi:type="dcterms:W3CDTF">2020-01-23T00:42:52Z</dcterms:created>
  <dcterms:modified xsi:type="dcterms:W3CDTF">2021-09-22T13:23:43Z</dcterms:modified>
</cp:coreProperties>
</file>