
<file path=[Content_Types].xml><?xml version="1.0" encoding="utf-8"?>
<Types xmlns="http://schemas.openxmlformats.org/package/2006/content-types">
  <Default Extension="1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256" r:id="rId2"/>
    <p:sldId id="284" r:id="rId3"/>
    <p:sldId id="296" r:id="rId4"/>
    <p:sldId id="285" r:id="rId5"/>
    <p:sldId id="344" r:id="rId6"/>
    <p:sldId id="286" r:id="rId7"/>
    <p:sldId id="345" r:id="rId8"/>
    <p:sldId id="349" r:id="rId9"/>
    <p:sldId id="356" r:id="rId10"/>
    <p:sldId id="346" r:id="rId11"/>
    <p:sldId id="350" r:id="rId12"/>
    <p:sldId id="351" r:id="rId13"/>
    <p:sldId id="352" r:id="rId14"/>
    <p:sldId id="354" r:id="rId15"/>
    <p:sldId id="353" r:id="rId16"/>
    <p:sldId id="357" r:id="rId17"/>
    <p:sldId id="355" r:id="rId18"/>
    <p:sldId id="347" r:id="rId19"/>
    <p:sldId id="359" r:id="rId20"/>
    <p:sldId id="360" r:id="rId21"/>
    <p:sldId id="361" r:id="rId22"/>
    <p:sldId id="362" r:id="rId23"/>
    <p:sldId id="367" r:id="rId24"/>
    <p:sldId id="364" r:id="rId25"/>
    <p:sldId id="365" r:id="rId26"/>
    <p:sldId id="366" r:id="rId27"/>
    <p:sldId id="368" r:id="rId28"/>
    <p:sldId id="316" r:id="rId29"/>
  </p:sldIdLst>
  <p:sldSz cx="9144000" cy="6858000" type="screen4x3"/>
  <p:notesSz cx="9874250" cy="67246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618F"/>
    <a:srgbClr val="81ADD5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4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F9D2CE2-1DD8-4EB6-9AD6-0BA9D1DA42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057110-A759-4004-B8E0-B9317B35F2D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92763" y="0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06A68FD-B989-467E-83DC-7C0130CC569A}" type="datetimeFigureOut">
              <a:rPr lang="en-US" altLang="en-US"/>
              <a:pPr/>
              <a:t>11/13/2023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C32C15-A107-423D-B4DF-DB12EEB33C5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86513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DEDD7F-78C9-45C3-8994-1B7F9E12FC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92763" y="6386513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0D1445B-6AE6-466A-A6BD-929AF8242E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C7AB110-706F-4469-AFB6-F3BB212A07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8B1504-31E7-48B3-8BCA-E6CA16F2E11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592763" y="0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26C9006-F381-4BAD-9B0D-DB8BF94089EB}" type="datetimeFigureOut">
              <a:rPr lang="en-US" altLang="en-US"/>
              <a:pPr/>
              <a:t>11/13/2023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A309897-1173-42F7-B840-BB2A7139D8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255963" y="504825"/>
            <a:ext cx="3362325" cy="25209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DBFFFA1-AB43-4C73-B2E7-07C4A8F404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87425" y="3194050"/>
            <a:ext cx="7899400" cy="3025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Click to edit Master text styles</a:t>
            </a:r>
          </a:p>
          <a:p>
            <a:pPr lvl="1"/>
            <a:r>
              <a:rPr lang="it-IT" noProof="0"/>
              <a:t>Second level</a:t>
            </a:r>
          </a:p>
          <a:p>
            <a:pPr lvl="2"/>
            <a:r>
              <a:rPr lang="it-IT" noProof="0"/>
              <a:t>Third level</a:t>
            </a:r>
          </a:p>
          <a:p>
            <a:pPr lvl="3"/>
            <a:r>
              <a:rPr lang="it-IT" noProof="0"/>
              <a:t>Fourth level</a:t>
            </a:r>
          </a:p>
          <a:p>
            <a:pPr lvl="4"/>
            <a:r>
              <a:rPr lang="it-IT" noProof="0"/>
              <a:t>Fifth level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B6EF46-7014-40C1-A0B1-972E0F7C902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386513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BBA700-0CB0-4818-82D6-CD613439AD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592763" y="6386513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CE74FE9-71F2-4DD0-9ABE-386BDCDEAF5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>
            <a:extLst>
              <a:ext uri="{FF2B5EF4-FFF2-40B4-BE49-F238E27FC236}">
                <a16:creationId xmlns:a16="http://schemas.microsoft.com/office/drawing/2014/main" id="{B5A00CD3-1A50-4E99-91D7-AF803C8009E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>
            <a:extLst>
              <a:ext uri="{FF2B5EF4-FFF2-40B4-BE49-F238E27FC236}">
                <a16:creationId xmlns:a16="http://schemas.microsoft.com/office/drawing/2014/main" id="{B5308648-FCA0-4466-9C2B-3C3F8394116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9459" name="Slide Number Placeholder 3">
            <a:extLst>
              <a:ext uri="{FF2B5EF4-FFF2-40B4-BE49-F238E27FC236}">
                <a16:creationId xmlns:a16="http://schemas.microsoft.com/office/drawing/2014/main" id="{F722A49A-344A-4C97-8881-10D0ABD14C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8006F3A-2EB2-484B-B4F0-B7F7DE1375CB}" type="slidenum">
              <a:rPr lang="en-US" altLang="en-US" sz="1200"/>
              <a:pPr/>
              <a:t>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>
            <a:extLst>
              <a:ext uri="{FF2B5EF4-FFF2-40B4-BE49-F238E27FC236}">
                <a16:creationId xmlns:a16="http://schemas.microsoft.com/office/drawing/2014/main" id="{6DFC6C75-8CA6-4C60-9489-4BD8C207F38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4" name="Notes Placeholder 2">
            <a:extLst>
              <a:ext uri="{FF2B5EF4-FFF2-40B4-BE49-F238E27FC236}">
                <a16:creationId xmlns:a16="http://schemas.microsoft.com/office/drawing/2014/main" id="{9774B4E3-C7E7-4748-9591-981BC50817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/>
          </a:p>
        </p:txBody>
      </p:sp>
      <p:sp>
        <p:nvSpPr>
          <p:cNvPr id="38915" name="Slide Number Placeholder 3">
            <a:extLst>
              <a:ext uri="{FF2B5EF4-FFF2-40B4-BE49-F238E27FC236}">
                <a16:creationId xmlns:a16="http://schemas.microsoft.com/office/drawing/2014/main" id="{FD3FEF48-8AAF-453C-8361-2412768709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67A66A0-7523-462A-9BD1-4D7C53589F21}" type="slidenum">
              <a:rPr lang="en-US" altLang="en-US" sz="1200"/>
              <a:pPr/>
              <a:t>14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>
            <a:extLst>
              <a:ext uri="{FF2B5EF4-FFF2-40B4-BE49-F238E27FC236}">
                <a16:creationId xmlns:a16="http://schemas.microsoft.com/office/drawing/2014/main" id="{FAD20E40-85CE-497F-B0F4-8FDA17EFB3A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2" name="Notes Placeholder 2">
            <a:extLst>
              <a:ext uri="{FF2B5EF4-FFF2-40B4-BE49-F238E27FC236}">
                <a16:creationId xmlns:a16="http://schemas.microsoft.com/office/drawing/2014/main" id="{4F11D5F0-332A-4877-BB2C-6BE7C937D56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/>
          </a:p>
        </p:txBody>
      </p:sp>
      <p:sp>
        <p:nvSpPr>
          <p:cNvPr id="40963" name="Slide Number Placeholder 3">
            <a:extLst>
              <a:ext uri="{FF2B5EF4-FFF2-40B4-BE49-F238E27FC236}">
                <a16:creationId xmlns:a16="http://schemas.microsoft.com/office/drawing/2014/main" id="{2E70D523-FBE6-4375-9CBA-75B4A836E6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9944B75-6C48-497F-A88D-4EFABE1164C3}" type="slidenum">
              <a:rPr lang="en-US" altLang="en-US" sz="1200"/>
              <a:pPr/>
              <a:t>15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>
            <a:extLst>
              <a:ext uri="{FF2B5EF4-FFF2-40B4-BE49-F238E27FC236}">
                <a16:creationId xmlns:a16="http://schemas.microsoft.com/office/drawing/2014/main" id="{2BA2ED2D-FA46-4406-AB09-A5ABF6CC354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0" name="Notes Placeholder 2">
            <a:extLst>
              <a:ext uri="{FF2B5EF4-FFF2-40B4-BE49-F238E27FC236}">
                <a16:creationId xmlns:a16="http://schemas.microsoft.com/office/drawing/2014/main" id="{6604EC5E-CBD5-44E4-9160-6B0021D24E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3011" name="Slide Number Placeholder 3">
            <a:extLst>
              <a:ext uri="{FF2B5EF4-FFF2-40B4-BE49-F238E27FC236}">
                <a16:creationId xmlns:a16="http://schemas.microsoft.com/office/drawing/2014/main" id="{028F53FA-0D29-4758-A891-3708E4ACE5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4351BA4-2AAA-44D0-B042-8F61E71113E1}" type="slidenum">
              <a:rPr lang="en-US" altLang="en-US" sz="1200"/>
              <a:pPr/>
              <a:t>16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>
            <a:extLst>
              <a:ext uri="{FF2B5EF4-FFF2-40B4-BE49-F238E27FC236}">
                <a16:creationId xmlns:a16="http://schemas.microsoft.com/office/drawing/2014/main" id="{25C63FC9-3BEC-4548-846A-240DEA2E146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8" name="Notes Placeholder 2">
            <a:extLst>
              <a:ext uri="{FF2B5EF4-FFF2-40B4-BE49-F238E27FC236}">
                <a16:creationId xmlns:a16="http://schemas.microsoft.com/office/drawing/2014/main" id="{4D32B6D3-1A67-4DC5-84F2-4138904BF06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5059" name="Slide Number Placeholder 3">
            <a:extLst>
              <a:ext uri="{FF2B5EF4-FFF2-40B4-BE49-F238E27FC236}">
                <a16:creationId xmlns:a16="http://schemas.microsoft.com/office/drawing/2014/main" id="{449184E2-B4AC-41ED-B0D5-158B770D34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BFBECB5-EC55-4CF3-AB6F-AE80AA7AB3F2}" type="slidenum">
              <a:rPr lang="en-US" altLang="en-US" sz="1200"/>
              <a:pPr/>
              <a:t>17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>
            <a:extLst>
              <a:ext uri="{FF2B5EF4-FFF2-40B4-BE49-F238E27FC236}">
                <a16:creationId xmlns:a16="http://schemas.microsoft.com/office/drawing/2014/main" id="{C9967CC9-2462-4CEA-8A98-C67FEF529E6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6" name="Notes Placeholder 2">
            <a:extLst>
              <a:ext uri="{FF2B5EF4-FFF2-40B4-BE49-F238E27FC236}">
                <a16:creationId xmlns:a16="http://schemas.microsoft.com/office/drawing/2014/main" id="{57C28D2B-0CE1-46BD-B395-FA26E223D32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7107" name="Slide Number Placeholder 3">
            <a:extLst>
              <a:ext uri="{FF2B5EF4-FFF2-40B4-BE49-F238E27FC236}">
                <a16:creationId xmlns:a16="http://schemas.microsoft.com/office/drawing/2014/main" id="{3E550815-322E-4332-AB07-9CA26DCE82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A5521A36-F962-4EFA-B887-099FFBD42C67}" type="slidenum">
              <a:rPr lang="en-US" altLang="en-US" sz="1200"/>
              <a:pPr/>
              <a:t>18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>
            <a:extLst>
              <a:ext uri="{FF2B5EF4-FFF2-40B4-BE49-F238E27FC236}">
                <a16:creationId xmlns:a16="http://schemas.microsoft.com/office/drawing/2014/main" id="{ECA29694-8D44-49F6-82EC-9CEA44005B6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8" name="Notes Placeholder 2">
            <a:extLst>
              <a:ext uri="{FF2B5EF4-FFF2-40B4-BE49-F238E27FC236}">
                <a16:creationId xmlns:a16="http://schemas.microsoft.com/office/drawing/2014/main" id="{F47A9751-1398-40D1-9179-D43F8184739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/>
          </a:p>
        </p:txBody>
      </p:sp>
      <p:sp>
        <p:nvSpPr>
          <p:cNvPr id="50179" name="Slide Number Placeholder 3">
            <a:extLst>
              <a:ext uri="{FF2B5EF4-FFF2-40B4-BE49-F238E27FC236}">
                <a16:creationId xmlns:a16="http://schemas.microsoft.com/office/drawing/2014/main" id="{0E7B919F-B0A9-4DAB-A372-592610B38E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20E1703-D551-4BA7-91B7-26AE8A31A189}" type="slidenum">
              <a:rPr lang="en-US" altLang="en-US" sz="1200"/>
              <a:pPr/>
              <a:t>20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Image Placeholder 1">
            <a:extLst>
              <a:ext uri="{FF2B5EF4-FFF2-40B4-BE49-F238E27FC236}">
                <a16:creationId xmlns:a16="http://schemas.microsoft.com/office/drawing/2014/main" id="{81D7B402-8B91-4CFF-A2FD-D61906D589D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6" name="Notes Placeholder 2">
            <a:extLst>
              <a:ext uri="{FF2B5EF4-FFF2-40B4-BE49-F238E27FC236}">
                <a16:creationId xmlns:a16="http://schemas.microsoft.com/office/drawing/2014/main" id="{BB183655-6F09-41B1-AE15-0AD5BEE950B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2227" name="Slide Number Placeholder 3">
            <a:extLst>
              <a:ext uri="{FF2B5EF4-FFF2-40B4-BE49-F238E27FC236}">
                <a16:creationId xmlns:a16="http://schemas.microsoft.com/office/drawing/2014/main" id="{F51A744F-60F1-4CE1-82EF-ACF9698F80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F5CFBCA-2FC4-44D4-A31E-E8ECA45448C3}" type="slidenum">
              <a:rPr lang="en-US" altLang="en-US" sz="1200"/>
              <a:pPr/>
              <a:t>21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Image Placeholder 1">
            <a:extLst>
              <a:ext uri="{FF2B5EF4-FFF2-40B4-BE49-F238E27FC236}">
                <a16:creationId xmlns:a16="http://schemas.microsoft.com/office/drawing/2014/main" id="{D1412946-0B29-4D5F-9DB7-60CBAC4B433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4" name="Notes Placeholder 2">
            <a:extLst>
              <a:ext uri="{FF2B5EF4-FFF2-40B4-BE49-F238E27FC236}">
                <a16:creationId xmlns:a16="http://schemas.microsoft.com/office/drawing/2014/main" id="{F798D9D2-85B2-4EA4-BE0D-A49A05C86F6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4275" name="Slide Number Placeholder 3">
            <a:extLst>
              <a:ext uri="{FF2B5EF4-FFF2-40B4-BE49-F238E27FC236}">
                <a16:creationId xmlns:a16="http://schemas.microsoft.com/office/drawing/2014/main" id="{CE937A98-11BE-4F6C-81E0-A97AD4EC4A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0429376-349D-4738-B8AE-1EB6F21B1379}" type="slidenum">
              <a:rPr lang="en-US" altLang="en-US" sz="1200"/>
              <a:pPr/>
              <a:t>22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>
            <a:extLst>
              <a:ext uri="{FF2B5EF4-FFF2-40B4-BE49-F238E27FC236}">
                <a16:creationId xmlns:a16="http://schemas.microsoft.com/office/drawing/2014/main" id="{DFF99C4B-D888-473E-98F9-FAC673A7AB4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2" name="Notes Placeholder 2">
            <a:extLst>
              <a:ext uri="{FF2B5EF4-FFF2-40B4-BE49-F238E27FC236}">
                <a16:creationId xmlns:a16="http://schemas.microsoft.com/office/drawing/2014/main" id="{279DA966-2EA1-46F4-8772-CDDDB43E552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6323" name="Slide Number Placeholder 3">
            <a:extLst>
              <a:ext uri="{FF2B5EF4-FFF2-40B4-BE49-F238E27FC236}">
                <a16:creationId xmlns:a16="http://schemas.microsoft.com/office/drawing/2014/main" id="{49D26F2D-6409-4230-8B89-F7BF03E209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B91A955-D654-40CE-8D23-ACFAD3D4315A}" type="slidenum">
              <a:rPr lang="en-US" altLang="en-US" sz="1200"/>
              <a:pPr/>
              <a:t>23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lide Image Placeholder 1">
            <a:extLst>
              <a:ext uri="{FF2B5EF4-FFF2-40B4-BE49-F238E27FC236}">
                <a16:creationId xmlns:a16="http://schemas.microsoft.com/office/drawing/2014/main" id="{7B74978A-6633-4CF2-B02F-E9005E02982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Notes Placeholder 2">
            <a:extLst>
              <a:ext uri="{FF2B5EF4-FFF2-40B4-BE49-F238E27FC236}">
                <a16:creationId xmlns:a16="http://schemas.microsoft.com/office/drawing/2014/main" id="{DBB46A34-6A9E-403C-891B-39FACE2F25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/>
          </a:p>
        </p:txBody>
      </p:sp>
      <p:sp>
        <p:nvSpPr>
          <p:cNvPr id="59395" name="Slide Number Placeholder 3">
            <a:extLst>
              <a:ext uri="{FF2B5EF4-FFF2-40B4-BE49-F238E27FC236}">
                <a16:creationId xmlns:a16="http://schemas.microsoft.com/office/drawing/2014/main" id="{0B51CAA6-ED90-468F-A732-AE5912F474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979E135-239A-4F96-BA70-851E356418D0}" type="slidenum">
              <a:rPr lang="en-US" altLang="en-US" sz="1200"/>
              <a:pPr/>
              <a:t>25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>
            <a:extLst>
              <a:ext uri="{FF2B5EF4-FFF2-40B4-BE49-F238E27FC236}">
                <a16:creationId xmlns:a16="http://schemas.microsoft.com/office/drawing/2014/main" id="{0EABD5A8-4350-48B5-868F-EBDF9221A73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Notes Placeholder 2">
            <a:extLst>
              <a:ext uri="{FF2B5EF4-FFF2-40B4-BE49-F238E27FC236}">
                <a16:creationId xmlns:a16="http://schemas.microsoft.com/office/drawing/2014/main" id="{4DEA640C-0640-42C8-9519-BF6B90E652B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/>
          </a:p>
        </p:txBody>
      </p:sp>
      <p:sp>
        <p:nvSpPr>
          <p:cNvPr id="21507" name="Slide Number Placeholder 3">
            <a:extLst>
              <a:ext uri="{FF2B5EF4-FFF2-40B4-BE49-F238E27FC236}">
                <a16:creationId xmlns:a16="http://schemas.microsoft.com/office/drawing/2014/main" id="{1C27DF35-7A28-4036-A64B-21912A4368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6D83D46-A654-45A7-81E6-EEC84D2557D3}" type="slidenum">
              <a:rPr lang="en-US" altLang="en-US" sz="1200"/>
              <a:pPr/>
              <a:t>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lide Image Placeholder 1">
            <a:extLst>
              <a:ext uri="{FF2B5EF4-FFF2-40B4-BE49-F238E27FC236}">
                <a16:creationId xmlns:a16="http://schemas.microsoft.com/office/drawing/2014/main" id="{3D9748BE-5422-4552-837D-E0931EDECBC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2" name="Notes Placeholder 2">
            <a:extLst>
              <a:ext uri="{FF2B5EF4-FFF2-40B4-BE49-F238E27FC236}">
                <a16:creationId xmlns:a16="http://schemas.microsoft.com/office/drawing/2014/main" id="{970A1BE1-B2C6-4C55-8A36-7C207EE3368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1443" name="Slide Number Placeholder 3">
            <a:extLst>
              <a:ext uri="{FF2B5EF4-FFF2-40B4-BE49-F238E27FC236}">
                <a16:creationId xmlns:a16="http://schemas.microsoft.com/office/drawing/2014/main" id="{7F3BE3AD-DACE-4D63-8A11-A5926A567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94DA363-15C4-429E-A5AF-B105DC313FB9}" type="slidenum">
              <a:rPr lang="en-US" altLang="en-US" sz="1200"/>
              <a:pPr/>
              <a:t>26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Image Placeholder 1">
            <a:extLst>
              <a:ext uri="{FF2B5EF4-FFF2-40B4-BE49-F238E27FC236}">
                <a16:creationId xmlns:a16="http://schemas.microsoft.com/office/drawing/2014/main" id="{75CEA1E1-CFA4-4B0B-8033-E6AFC7B57B1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0" name="Notes Placeholder 2">
            <a:extLst>
              <a:ext uri="{FF2B5EF4-FFF2-40B4-BE49-F238E27FC236}">
                <a16:creationId xmlns:a16="http://schemas.microsoft.com/office/drawing/2014/main" id="{553E3361-4294-44BB-ABAD-E97D24CC60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3491" name="Slide Number Placeholder 3">
            <a:extLst>
              <a:ext uri="{FF2B5EF4-FFF2-40B4-BE49-F238E27FC236}">
                <a16:creationId xmlns:a16="http://schemas.microsoft.com/office/drawing/2014/main" id="{4ED55C1C-5FEC-4CE3-BFF0-1AE88ED6F5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B10052C-33FD-4062-9747-84839328E28E}" type="slidenum">
              <a:rPr lang="en-US" altLang="en-US" sz="1200"/>
              <a:pPr/>
              <a:t>27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>
            <a:extLst>
              <a:ext uri="{FF2B5EF4-FFF2-40B4-BE49-F238E27FC236}">
                <a16:creationId xmlns:a16="http://schemas.microsoft.com/office/drawing/2014/main" id="{2176357E-48D2-4633-98E4-1B97D755894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4" name="Notes Placeholder 2">
            <a:extLst>
              <a:ext uri="{FF2B5EF4-FFF2-40B4-BE49-F238E27FC236}">
                <a16:creationId xmlns:a16="http://schemas.microsoft.com/office/drawing/2014/main" id="{E1EBB422-E2E1-4877-9DBD-4622A4AB4B0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3555" name="Slide Number Placeholder 3">
            <a:extLst>
              <a:ext uri="{FF2B5EF4-FFF2-40B4-BE49-F238E27FC236}">
                <a16:creationId xmlns:a16="http://schemas.microsoft.com/office/drawing/2014/main" id="{E5AA6AC3-785F-41E9-9913-B32A0FFA22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CB53C77-E806-45C2-9AF6-74BED870B29B}" type="slidenum">
              <a:rPr lang="en-US" altLang="en-US" sz="1200"/>
              <a:pPr/>
              <a:t>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>
            <a:extLst>
              <a:ext uri="{FF2B5EF4-FFF2-40B4-BE49-F238E27FC236}">
                <a16:creationId xmlns:a16="http://schemas.microsoft.com/office/drawing/2014/main" id="{E251F775-18AB-4A85-BFB8-B4FE6694CFE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2" name="Notes Placeholder 2">
            <a:extLst>
              <a:ext uri="{FF2B5EF4-FFF2-40B4-BE49-F238E27FC236}">
                <a16:creationId xmlns:a16="http://schemas.microsoft.com/office/drawing/2014/main" id="{53A60E75-8210-48B0-BFE8-BEFA24300E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5603" name="Slide Number Placeholder 3">
            <a:extLst>
              <a:ext uri="{FF2B5EF4-FFF2-40B4-BE49-F238E27FC236}">
                <a16:creationId xmlns:a16="http://schemas.microsoft.com/office/drawing/2014/main" id="{6C6C0D95-B2F8-4A3D-A66F-A8142971AC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F1511B6-50EC-4478-97E9-A1289D3AB3D4}" type="slidenum">
              <a:rPr lang="en-US" altLang="en-US" sz="1200"/>
              <a:pPr/>
              <a:t>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>
            <a:extLst>
              <a:ext uri="{FF2B5EF4-FFF2-40B4-BE49-F238E27FC236}">
                <a16:creationId xmlns:a16="http://schemas.microsoft.com/office/drawing/2014/main" id="{405D24B2-E3EA-4A17-B8CC-2BFB3AB94C4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0" name="Notes Placeholder 2">
            <a:extLst>
              <a:ext uri="{FF2B5EF4-FFF2-40B4-BE49-F238E27FC236}">
                <a16:creationId xmlns:a16="http://schemas.microsoft.com/office/drawing/2014/main" id="{1E052499-F670-4C5C-BB8D-2DE8174051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/>
          </a:p>
        </p:txBody>
      </p:sp>
      <p:sp>
        <p:nvSpPr>
          <p:cNvPr id="27651" name="Slide Number Placeholder 3">
            <a:extLst>
              <a:ext uri="{FF2B5EF4-FFF2-40B4-BE49-F238E27FC236}">
                <a16:creationId xmlns:a16="http://schemas.microsoft.com/office/drawing/2014/main" id="{38F18478-348A-485F-9A6E-2024ABECE6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873AED07-5AD9-4FF2-8C8C-6645B3BF7BF3}" type="slidenum">
              <a:rPr lang="en-US" altLang="en-US" sz="1200"/>
              <a:pPr/>
              <a:t>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>
            <a:extLst>
              <a:ext uri="{FF2B5EF4-FFF2-40B4-BE49-F238E27FC236}">
                <a16:creationId xmlns:a16="http://schemas.microsoft.com/office/drawing/2014/main" id="{97F668B7-708A-49F6-A66C-06D5710E8AC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8" name="Notes Placeholder 2">
            <a:extLst>
              <a:ext uri="{FF2B5EF4-FFF2-40B4-BE49-F238E27FC236}">
                <a16:creationId xmlns:a16="http://schemas.microsoft.com/office/drawing/2014/main" id="{7A5ED0C1-4934-4D6E-9299-05DE32D5EF6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9699" name="Slide Number Placeholder 3">
            <a:extLst>
              <a:ext uri="{FF2B5EF4-FFF2-40B4-BE49-F238E27FC236}">
                <a16:creationId xmlns:a16="http://schemas.microsoft.com/office/drawing/2014/main" id="{79630ECD-3571-404C-ABAB-08A3CF6DDA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AFAE347-D4CE-4DA2-8BBD-C203730B35F9}" type="slidenum">
              <a:rPr lang="en-US" altLang="en-US" sz="1200"/>
              <a:pPr/>
              <a:t>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A35CBA95-50BF-434B-A2E8-7E10E6D3AEF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78BAE336-50FE-40A4-ACC5-67622E03D4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2771" name="Slide Number Placeholder 3">
            <a:extLst>
              <a:ext uri="{FF2B5EF4-FFF2-40B4-BE49-F238E27FC236}">
                <a16:creationId xmlns:a16="http://schemas.microsoft.com/office/drawing/2014/main" id="{17338868-42C9-4AEA-8AB5-135CF31B07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4E6529E-F23A-45B7-936B-B84C97C38D2D}" type="slidenum">
              <a:rPr lang="en-US" altLang="en-US" sz="1200"/>
              <a:pPr/>
              <a:t>11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>
            <a:extLst>
              <a:ext uri="{FF2B5EF4-FFF2-40B4-BE49-F238E27FC236}">
                <a16:creationId xmlns:a16="http://schemas.microsoft.com/office/drawing/2014/main" id="{C70C178C-2ED4-4EDF-82C2-31B3B3CCA34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8" name="Notes Placeholder 2">
            <a:extLst>
              <a:ext uri="{FF2B5EF4-FFF2-40B4-BE49-F238E27FC236}">
                <a16:creationId xmlns:a16="http://schemas.microsoft.com/office/drawing/2014/main" id="{2A39E920-F86D-4514-AB25-3061E3B9783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4819" name="Slide Number Placeholder 3">
            <a:extLst>
              <a:ext uri="{FF2B5EF4-FFF2-40B4-BE49-F238E27FC236}">
                <a16:creationId xmlns:a16="http://schemas.microsoft.com/office/drawing/2014/main" id="{9A9BF0D6-0062-4CB0-9FAC-FFB7ABA74E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1F95347-091D-4F0F-9978-3F8BBFD1E061}" type="slidenum">
              <a:rPr lang="en-US" altLang="en-US" sz="1200"/>
              <a:pPr/>
              <a:t>12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>
            <a:extLst>
              <a:ext uri="{FF2B5EF4-FFF2-40B4-BE49-F238E27FC236}">
                <a16:creationId xmlns:a16="http://schemas.microsoft.com/office/drawing/2014/main" id="{E8F3E078-4C8B-4EBB-ACDA-F94877F3A3D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6" name="Notes Placeholder 2">
            <a:extLst>
              <a:ext uri="{FF2B5EF4-FFF2-40B4-BE49-F238E27FC236}">
                <a16:creationId xmlns:a16="http://schemas.microsoft.com/office/drawing/2014/main" id="{08ABBAC7-EABC-4830-9B28-459D55C9FB6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6867" name="Slide Number Placeholder 3">
            <a:extLst>
              <a:ext uri="{FF2B5EF4-FFF2-40B4-BE49-F238E27FC236}">
                <a16:creationId xmlns:a16="http://schemas.microsoft.com/office/drawing/2014/main" id="{FD3BF872-81FF-43F4-828D-A15C1036F0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02C146A-2E8E-4556-B28E-AD85309C5F3D}" type="slidenum">
              <a:rPr lang="en-US" altLang="en-US" sz="1200"/>
              <a:pPr/>
              <a:t>13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630" y="2735035"/>
            <a:ext cx="6229350" cy="1820636"/>
          </a:xfrm>
        </p:spPr>
        <p:txBody>
          <a:bodyPr anchor="b">
            <a:normAutofit/>
          </a:bodyPr>
          <a:lstStyle>
            <a:lvl1pPr algn="ctr">
              <a:defRPr sz="3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630" y="5216979"/>
            <a:ext cx="3077934" cy="791936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052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45028"/>
            <a:ext cx="2949178" cy="1507671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045028"/>
            <a:ext cx="4629150" cy="5119008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12570"/>
            <a:ext cx="2949178" cy="35514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24B03C5-27A5-44CE-AF4F-96AE08D14275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4501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63499"/>
            <a:ext cx="7886700" cy="1126670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79863"/>
            <a:ext cx="7886700" cy="3997099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7EA9C4C-AC6A-490B-A902-7E48F5BEA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78DAA594-C22B-4592-9A8A-978492FD615E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60565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1623"/>
            <a:ext cx="1971675" cy="5065339"/>
          </a:xfrm>
        </p:spPr>
        <p:txBody>
          <a:bodyPr vert="eaVert">
            <a:normAutofit/>
          </a:bodyPr>
          <a:lstStyle>
            <a:lvl1pPr>
              <a:defRPr sz="4000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1623"/>
            <a:ext cx="5800725" cy="5065340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C09C25C-8921-4FF5-B354-D78C972E2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D67D6925-54B6-4579-87D4-7D1351039EFB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88842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845480"/>
          </a:xfrm>
        </p:spPr>
        <p:txBody>
          <a:bodyPr anchor="b">
            <a:normAutofit/>
          </a:bodyPr>
          <a:lstStyle>
            <a:lvl1pPr algn="ctr">
              <a:defRPr sz="4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61756"/>
            <a:ext cx="6858000" cy="996043"/>
          </a:xfrm>
        </p:spPr>
        <p:txBody>
          <a:bodyPr/>
          <a:lstStyle>
            <a:lvl1pPr marL="0" indent="0" algn="ctr">
              <a:buNone/>
              <a:defRPr sz="2400" b="1" i="1">
                <a:solidFill>
                  <a:srgbClr val="005E8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A38B994-6D08-4BA4-AE2D-186DFD1EE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A54B38D7-8A42-4C49-AFC5-A65C2CCDC25E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4702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4303"/>
            <a:ext cx="7886700" cy="10096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53343"/>
            <a:ext cx="7886700" cy="3923620"/>
          </a:xfrm>
        </p:spPr>
        <p:txBody>
          <a:bodyPr/>
          <a:lstStyle>
            <a:lvl1pPr>
              <a:defRPr sz="2400" b="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C20059D8-06DB-489C-83AF-71F80F917BAB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40423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1257579"/>
          </a:xfrm>
        </p:spPr>
        <p:txBody>
          <a:bodyPr anchor="b">
            <a:normAutofit/>
          </a:bodyPr>
          <a:lstStyle>
            <a:lvl1pPr>
              <a:defRPr sz="45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110754"/>
            <a:ext cx="7886700" cy="2978898"/>
          </a:xfrm>
          <a:solidFill>
            <a:srgbClr val="005E8E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8AE3919-D0EC-4ACD-A757-9B1CCECA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091B87E3-CD91-4FAC-AFA3-E47D0BFD6D93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01269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11624"/>
            <a:ext cx="7886700" cy="898606"/>
          </a:xfrm>
          <a:custGeom>
            <a:avLst/>
            <a:gdLst>
              <a:gd name="connsiteX0" fmla="*/ 0 w 7886700"/>
              <a:gd name="connsiteY0" fmla="*/ 0 h 898606"/>
              <a:gd name="connsiteX1" fmla="*/ 578358 w 7886700"/>
              <a:gd name="connsiteY1" fmla="*/ 0 h 898606"/>
              <a:gd name="connsiteX2" fmla="*/ 1314450 w 7886700"/>
              <a:gd name="connsiteY2" fmla="*/ 0 h 898606"/>
              <a:gd name="connsiteX3" fmla="*/ 1813941 w 7886700"/>
              <a:gd name="connsiteY3" fmla="*/ 0 h 898606"/>
              <a:gd name="connsiteX4" fmla="*/ 2471166 w 7886700"/>
              <a:gd name="connsiteY4" fmla="*/ 0 h 898606"/>
              <a:gd name="connsiteX5" fmla="*/ 2891790 w 7886700"/>
              <a:gd name="connsiteY5" fmla="*/ 0 h 898606"/>
              <a:gd name="connsiteX6" fmla="*/ 3706749 w 7886700"/>
              <a:gd name="connsiteY6" fmla="*/ 0 h 898606"/>
              <a:gd name="connsiteX7" fmla="*/ 4127373 w 7886700"/>
              <a:gd name="connsiteY7" fmla="*/ 0 h 898606"/>
              <a:gd name="connsiteX8" fmla="*/ 4626864 w 7886700"/>
              <a:gd name="connsiteY8" fmla="*/ 0 h 898606"/>
              <a:gd name="connsiteX9" fmla="*/ 5284089 w 7886700"/>
              <a:gd name="connsiteY9" fmla="*/ 0 h 898606"/>
              <a:gd name="connsiteX10" fmla="*/ 6020181 w 7886700"/>
              <a:gd name="connsiteY10" fmla="*/ 0 h 898606"/>
              <a:gd name="connsiteX11" fmla="*/ 6598539 w 7886700"/>
              <a:gd name="connsiteY11" fmla="*/ 0 h 898606"/>
              <a:gd name="connsiteX12" fmla="*/ 7098030 w 7886700"/>
              <a:gd name="connsiteY12" fmla="*/ 0 h 898606"/>
              <a:gd name="connsiteX13" fmla="*/ 7886700 w 7886700"/>
              <a:gd name="connsiteY13" fmla="*/ 0 h 898606"/>
              <a:gd name="connsiteX14" fmla="*/ 7886700 w 7886700"/>
              <a:gd name="connsiteY14" fmla="*/ 449303 h 898606"/>
              <a:gd name="connsiteX15" fmla="*/ 7886700 w 7886700"/>
              <a:gd name="connsiteY15" fmla="*/ 898606 h 898606"/>
              <a:gd name="connsiteX16" fmla="*/ 7150608 w 7886700"/>
              <a:gd name="connsiteY16" fmla="*/ 898606 h 898606"/>
              <a:gd name="connsiteX17" fmla="*/ 6651117 w 7886700"/>
              <a:gd name="connsiteY17" fmla="*/ 898606 h 898606"/>
              <a:gd name="connsiteX18" fmla="*/ 6072759 w 7886700"/>
              <a:gd name="connsiteY18" fmla="*/ 898606 h 898606"/>
              <a:gd name="connsiteX19" fmla="*/ 5415534 w 7886700"/>
              <a:gd name="connsiteY19" fmla="*/ 898606 h 898606"/>
              <a:gd name="connsiteX20" fmla="*/ 4994910 w 7886700"/>
              <a:gd name="connsiteY20" fmla="*/ 898606 h 898606"/>
              <a:gd name="connsiteX21" fmla="*/ 4337685 w 7886700"/>
              <a:gd name="connsiteY21" fmla="*/ 898606 h 898606"/>
              <a:gd name="connsiteX22" fmla="*/ 3680460 w 7886700"/>
              <a:gd name="connsiteY22" fmla="*/ 898606 h 898606"/>
              <a:gd name="connsiteX23" fmla="*/ 3180969 w 7886700"/>
              <a:gd name="connsiteY23" fmla="*/ 898606 h 898606"/>
              <a:gd name="connsiteX24" fmla="*/ 2760345 w 7886700"/>
              <a:gd name="connsiteY24" fmla="*/ 898606 h 898606"/>
              <a:gd name="connsiteX25" fmla="*/ 2181987 w 7886700"/>
              <a:gd name="connsiteY25" fmla="*/ 898606 h 898606"/>
              <a:gd name="connsiteX26" fmla="*/ 1367028 w 7886700"/>
              <a:gd name="connsiteY26" fmla="*/ 898606 h 898606"/>
              <a:gd name="connsiteX27" fmla="*/ 788670 w 7886700"/>
              <a:gd name="connsiteY27" fmla="*/ 898606 h 898606"/>
              <a:gd name="connsiteX28" fmla="*/ 0 w 7886700"/>
              <a:gd name="connsiteY28" fmla="*/ 898606 h 898606"/>
              <a:gd name="connsiteX29" fmla="*/ 0 w 7886700"/>
              <a:gd name="connsiteY29" fmla="*/ 440317 h 898606"/>
              <a:gd name="connsiteX30" fmla="*/ 0 w 7886700"/>
              <a:gd name="connsiteY30" fmla="*/ 0 h 898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886700" h="898606" fill="none" extrusionOk="0">
                <a:moveTo>
                  <a:pt x="0" y="0"/>
                </a:moveTo>
                <a:cubicBezTo>
                  <a:pt x="195292" y="-21074"/>
                  <a:pt x="336224" y="12306"/>
                  <a:pt x="578358" y="0"/>
                </a:cubicBezTo>
                <a:cubicBezTo>
                  <a:pt x="820492" y="-12306"/>
                  <a:pt x="1021439" y="-3393"/>
                  <a:pt x="1314450" y="0"/>
                </a:cubicBezTo>
                <a:cubicBezTo>
                  <a:pt x="1607461" y="3393"/>
                  <a:pt x="1664131" y="10189"/>
                  <a:pt x="1813941" y="0"/>
                </a:cubicBezTo>
                <a:cubicBezTo>
                  <a:pt x="1963751" y="-10189"/>
                  <a:pt x="2181052" y="8295"/>
                  <a:pt x="2471166" y="0"/>
                </a:cubicBezTo>
                <a:cubicBezTo>
                  <a:pt x="2761280" y="-8295"/>
                  <a:pt x="2742339" y="-8290"/>
                  <a:pt x="2891790" y="0"/>
                </a:cubicBezTo>
                <a:cubicBezTo>
                  <a:pt x="3041241" y="8290"/>
                  <a:pt x="3426953" y="31820"/>
                  <a:pt x="3706749" y="0"/>
                </a:cubicBezTo>
                <a:cubicBezTo>
                  <a:pt x="3986545" y="-31820"/>
                  <a:pt x="3929874" y="-485"/>
                  <a:pt x="4127373" y="0"/>
                </a:cubicBezTo>
                <a:cubicBezTo>
                  <a:pt x="4324872" y="485"/>
                  <a:pt x="4497687" y="-2027"/>
                  <a:pt x="4626864" y="0"/>
                </a:cubicBezTo>
                <a:cubicBezTo>
                  <a:pt x="4756041" y="2027"/>
                  <a:pt x="5009808" y="-13914"/>
                  <a:pt x="5284089" y="0"/>
                </a:cubicBezTo>
                <a:cubicBezTo>
                  <a:pt x="5558370" y="13914"/>
                  <a:pt x="5682373" y="-15850"/>
                  <a:pt x="6020181" y="0"/>
                </a:cubicBezTo>
                <a:cubicBezTo>
                  <a:pt x="6357989" y="15850"/>
                  <a:pt x="6326190" y="6280"/>
                  <a:pt x="6598539" y="0"/>
                </a:cubicBezTo>
                <a:cubicBezTo>
                  <a:pt x="6870888" y="-6280"/>
                  <a:pt x="6920085" y="-2213"/>
                  <a:pt x="7098030" y="0"/>
                </a:cubicBezTo>
                <a:cubicBezTo>
                  <a:pt x="7275975" y="2213"/>
                  <a:pt x="7521648" y="29230"/>
                  <a:pt x="7886700" y="0"/>
                </a:cubicBezTo>
                <a:cubicBezTo>
                  <a:pt x="7884721" y="108245"/>
                  <a:pt x="7898948" y="338295"/>
                  <a:pt x="7886700" y="449303"/>
                </a:cubicBezTo>
                <a:cubicBezTo>
                  <a:pt x="7874452" y="560311"/>
                  <a:pt x="7866198" y="726180"/>
                  <a:pt x="7886700" y="898606"/>
                </a:cubicBezTo>
                <a:cubicBezTo>
                  <a:pt x="7678853" y="874656"/>
                  <a:pt x="7460024" y="887112"/>
                  <a:pt x="7150608" y="898606"/>
                </a:cubicBezTo>
                <a:cubicBezTo>
                  <a:pt x="6841192" y="910100"/>
                  <a:pt x="6825168" y="907546"/>
                  <a:pt x="6651117" y="898606"/>
                </a:cubicBezTo>
                <a:cubicBezTo>
                  <a:pt x="6477066" y="889666"/>
                  <a:pt x="6338245" y="897915"/>
                  <a:pt x="6072759" y="898606"/>
                </a:cubicBezTo>
                <a:cubicBezTo>
                  <a:pt x="5807273" y="899297"/>
                  <a:pt x="5675761" y="870279"/>
                  <a:pt x="5415534" y="898606"/>
                </a:cubicBezTo>
                <a:cubicBezTo>
                  <a:pt x="5155307" y="926933"/>
                  <a:pt x="5176474" y="877755"/>
                  <a:pt x="4994910" y="898606"/>
                </a:cubicBezTo>
                <a:cubicBezTo>
                  <a:pt x="4813346" y="919457"/>
                  <a:pt x="4501069" y="884830"/>
                  <a:pt x="4337685" y="898606"/>
                </a:cubicBezTo>
                <a:cubicBezTo>
                  <a:pt x="4174301" y="912382"/>
                  <a:pt x="3931716" y="884060"/>
                  <a:pt x="3680460" y="898606"/>
                </a:cubicBezTo>
                <a:cubicBezTo>
                  <a:pt x="3429205" y="913152"/>
                  <a:pt x="3338025" y="903618"/>
                  <a:pt x="3180969" y="898606"/>
                </a:cubicBezTo>
                <a:cubicBezTo>
                  <a:pt x="3023913" y="893594"/>
                  <a:pt x="2936236" y="907549"/>
                  <a:pt x="2760345" y="898606"/>
                </a:cubicBezTo>
                <a:cubicBezTo>
                  <a:pt x="2584454" y="889663"/>
                  <a:pt x="2356790" y="891915"/>
                  <a:pt x="2181987" y="898606"/>
                </a:cubicBezTo>
                <a:cubicBezTo>
                  <a:pt x="2007184" y="905297"/>
                  <a:pt x="1562870" y="863112"/>
                  <a:pt x="1367028" y="898606"/>
                </a:cubicBezTo>
                <a:cubicBezTo>
                  <a:pt x="1171186" y="934100"/>
                  <a:pt x="1069898" y="902727"/>
                  <a:pt x="788670" y="898606"/>
                </a:cubicBezTo>
                <a:cubicBezTo>
                  <a:pt x="507442" y="894485"/>
                  <a:pt x="223432" y="865317"/>
                  <a:pt x="0" y="898606"/>
                </a:cubicBezTo>
                <a:cubicBezTo>
                  <a:pt x="22844" y="752400"/>
                  <a:pt x="-9782" y="627885"/>
                  <a:pt x="0" y="440317"/>
                </a:cubicBezTo>
                <a:cubicBezTo>
                  <a:pt x="9782" y="252749"/>
                  <a:pt x="-3553" y="147521"/>
                  <a:pt x="0" y="0"/>
                </a:cubicBezTo>
                <a:close/>
              </a:path>
              <a:path w="7886700" h="898606" stroke="0" extrusionOk="0">
                <a:moveTo>
                  <a:pt x="0" y="0"/>
                </a:moveTo>
                <a:cubicBezTo>
                  <a:pt x="122704" y="14500"/>
                  <a:pt x="317424" y="3930"/>
                  <a:pt x="499491" y="0"/>
                </a:cubicBezTo>
                <a:cubicBezTo>
                  <a:pt x="681558" y="-3930"/>
                  <a:pt x="919994" y="31237"/>
                  <a:pt x="1314450" y="0"/>
                </a:cubicBezTo>
                <a:cubicBezTo>
                  <a:pt x="1708906" y="-31237"/>
                  <a:pt x="1647307" y="14438"/>
                  <a:pt x="1735074" y="0"/>
                </a:cubicBezTo>
                <a:cubicBezTo>
                  <a:pt x="1822841" y="-14438"/>
                  <a:pt x="2274496" y="6385"/>
                  <a:pt x="2550033" y="0"/>
                </a:cubicBezTo>
                <a:cubicBezTo>
                  <a:pt x="2825570" y="-6385"/>
                  <a:pt x="2990687" y="8444"/>
                  <a:pt x="3286125" y="0"/>
                </a:cubicBezTo>
                <a:cubicBezTo>
                  <a:pt x="3581563" y="-8444"/>
                  <a:pt x="3668821" y="21012"/>
                  <a:pt x="3785616" y="0"/>
                </a:cubicBezTo>
                <a:cubicBezTo>
                  <a:pt x="3902411" y="-21012"/>
                  <a:pt x="4194431" y="-25005"/>
                  <a:pt x="4363974" y="0"/>
                </a:cubicBezTo>
                <a:cubicBezTo>
                  <a:pt x="4533517" y="25005"/>
                  <a:pt x="4742928" y="-7804"/>
                  <a:pt x="4863465" y="0"/>
                </a:cubicBezTo>
                <a:cubicBezTo>
                  <a:pt x="4984002" y="7804"/>
                  <a:pt x="5316896" y="15003"/>
                  <a:pt x="5520690" y="0"/>
                </a:cubicBezTo>
                <a:cubicBezTo>
                  <a:pt x="5724485" y="-15003"/>
                  <a:pt x="5971797" y="7127"/>
                  <a:pt x="6335649" y="0"/>
                </a:cubicBezTo>
                <a:cubicBezTo>
                  <a:pt x="6699501" y="-7127"/>
                  <a:pt x="6649666" y="-6972"/>
                  <a:pt x="6756273" y="0"/>
                </a:cubicBezTo>
                <a:cubicBezTo>
                  <a:pt x="6862880" y="6972"/>
                  <a:pt x="7550410" y="-48378"/>
                  <a:pt x="7886700" y="0"/>
                </a:cubicBezTo>
                <a:cubicBezTo>
                  <a:pt x="7882019" y="111801"/>
                  <a:pt x="7876831" y="271665"/>
                  <a:pt x="7886700" y="422345"/>
                </a:cubicBezTo>
                <a:cubicBezTo>
                  <a:pt x="7896569" y="573026"/>
                  <a:pt x="7907020" y="694044"/>
                  <a:pt x="7886700" y="898606"/>
                </a:cubicBezTo>
                <a:cubicBezTo>
                  <a:pt x="7747996" y="930222"/>
                  <a:pt x="7472638" y="868425"/>
                  <a:pt x="7229475" y="898606"/>
                </a:cubicBezTo>
                <a:cubicBezTo>
                  <a:pt x="6986313" y="928787"/>
                  <a:pt x="6878421" y="880582"/>
                  <a:pt x="6572250" y="898606"/>
                </a:cubicBezTo>
                <a:cubicBezTo>
                  <a:pt x="6266079" y="916630"/>
                  <a:pt x="6274525" y="892700"/>
                  <a:pt x="6151626" y="898606"/>
                </a:cubicBezTo>
                <a:cubicBezTo>
                  <a:pt x="6028727" y="904512"/>
                  <a:pt x="5873470" y="891715"/>
                  <a:pt x="5652135" y="898606"/>
                </a:cubicBezTo>
                <a:cubicBezTo>
                  <a:pt x="5430800" y="905497"/>
                  <a:pt x="5370996" y="882266"/>
                  <a:pt x="5152644" y="898606"/>
                </a:cubicBezTo>
                <a:cubicBezTo>
                  <a:pt x="4934292" y="914946"/>
                  <a:pt x="4789638" y="923991"/>
                  <a:pt x="4574286" y="898606"/>
                </a:cubicBezTo>
                <a:cubicBezTo>
                  <a:pt x="4358934" y="873221"/>
                  <a:pt x="4277605" y="915043"/>
                  <a:pt x="4153662" y="898606"/>
                </a:cubicBezTo>
                <a:cubicBezTo>
                  <a:pt x="4029719" y="882169"/>
                  <a:pt x="3761634" y="913647"/>
                  <a:pt x="3575304" y="898606"/>
                </a:cubicBezTo>
                <a:cubicBezTo>
                  <a:pt x="3388974" y="883565"/>
                  <a:pt x="2977800" y="938274"/>
                  <a:pt x="2760345" y="898606"/>
                </a:cubicBezTo>
                <a:cubicBezTo>
                  <a:pt x="2542890" y="858938"/>
                  <a:pt x="2283708" y="876132"/>
                  <a:pt x="2103120" y="898606"/>
                </a:cubicBezTo>
                <a:cubicBezTo>
                  <a:pt x="1922533" y="921080"/>
                  <a:pt x="1782115" y="876537"/>
                  <a:pt x="1524762" y="898606"/>
                </a:cubicBezTo>
                <a:cubicBezTo>
                  <a:pt x="1267409" y="920675"/>
                  <a:pt x="1295275" y="906150"/>
                  <a:pt x="1104138" y="898606"/>
                </a:cubicBezTo>
                <a:cubicBezTo>
                  <a:pt x="913001" y="891062"/>
                  <a:pt x="367820" y="865925"/>
                  <a:pt x="0" y="898606"/>
                </a:cubicBezTo>
                <a:cubicBezTo>
                  <a:pt x="8530" y="790428"/>
                  <a:pt x="-19458" y="589111"/>
                  <a:pt x="0" y="476261"/>
                </a:cubicBezTo>
                <a:cubicBezTo>
                  <a:pt x="19458" y="363412"/>
                  <a:pt x="-7196" y="134630"/>
                  <a:pt x="0" y="0"/>
                </a:cubicBezTo>
                <a:close/>
              </a:path>
            </a:pathLst>
          </a:custGeom>
          <a:ln w="38100">
            <a:solidFill>
              <a:srgbClr val="005E8E"/>
            </a:solidFill>
            <a:extLst>
              <a:ext uri="{C807C97D-BFC1-408E-A445-0C87EB9F89A2}">
                <ask:lineSketchStyleProps xmlns:ask="http://schemas.microsoft.com/office/drawing/2018/sketchyshapes" sd="971909512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14549"/>
            <a:ext cx="3886200" cy="4062413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14549"/>
            <a:ext cx="3886200" cy="4062414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427B9-7570-4D50-9A1B-571BB5D3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F80898F9-B654-4807-BE66-02D1703EF911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40902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44221"/>
            <a:ext cx="7886700" cy="10223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7459" y="1966573"/>
            <a:ext cx="3868340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73829"/>
            <a:ext cx="3868340" cy="3315834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1966573"/>
            <a:ext cx="3887391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73827"/>
            <a:ext cx="3887391" cy="3315835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5768BDF-CF8C-4E6A-B64D-4BAED37CF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A747EBAB-5CB5-4427-B509-B04C08587085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7509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9BEDAF7-EDB4-4016-918B-530B329B1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E2EE62CC-342A-4824-AE42-85D94CD100AF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6793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7CAF8D5-8C09-46D3-AF32-2EB2FE3A7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605266D8-3589-4E84-B056-D0A8C7AFE19D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66306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459" y="1048871"/>
            <a:ext cx="2949178" cy="1375922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48871"/>
            <a:ext cx="4629150" cy="509067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582471"/>
            <a:ext cx="2949178" cy="355707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B1BD2-9498-4D9E-A752-27AD44912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70814973-DEDD-40A4-B77C-DD4FF1D08114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9409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45142"/>
            <a:ext cx="7886700" cy="1077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212521"/>
            <a:ext cx="7886700" cy="3964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324CDE4-C7C6-433A-8DD4-DA42A6990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A54B38D7-8A42-4C49-AFC5-A65C2CCDC25E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A74E4D-1375-4513-A355-80314978C543}"/>
              </a:ext>
            </a:extLst>
          </p:cNvPr>
          <p:cNvSpPr/>
          <p:nvPr userDrawn="1"/>
        </p:nvSpPr>
        <p:spPr>
          <a:xfrm>
            <a:off x="-36513" y="-26988"/>
            <a:ext cx="918051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3795FAED-DE3D-4F5A-880C-90DBCA3B742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22225"/>
            <a:ext cx="132238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3">
            <a:extLst>
              <a:ext uri="{FF2B5EF4-FFF2-40B4-BE49-F238E27FC236}">
                <a16:creationId xmlns:a16="http://schemas.microsoft.com/office/drawing/2014/main" id="{C0E0642E-07F0-4567-82AC-CEC5B57486C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258888" y="-33338"/>
            <a:ext cx="3817937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r>
              <a:rPr lang="en-GB" b="1" dirty="0" err="1">
                <a:solidFill>
                  <a:schemeClr val="bg1"/>
                </a:solidFill>
                <a:latin typeface="Arial Narrow" charset="0"/>
              </a:rPr>
              <a:t>iPROCEEDS</a:t>
            </a:r>
            <a:r>
              <a:rPr lang="en-GB" b="1" dirty="0">
                <a:solidFill>
                  <a:schemeClr val="bg1"/>
                </a:solidFill>
                <a:latin typeface="Arial Narrow" charset="0"/>
              </a:rPr>
              <a:t> </a:t>
            </a:r>
          </a:p>
          <a:p>
            <a:pPr eaLnBrk="1" hangingPunct="1">
              <a:defRPr/>
            </a:pPr>
            <a:r>
              <a:rPr lang="en-GB" sz="1400" b="1" dirty="0">
                <a:solidFill>
                  <a:schemeClr val="bg1"/>
                </a:solidFill>
              </a:rPr>
              <a:t>Project on targeting crime proceeds on the Internet in South-eastern Europe and Turkey</a:t>
            </a:r>
            <a:endParaRPr lang="en-US" sz="1400" dirty="0">
              <a:solidFill>
                <a:schemeClr val="bg1"/>
              </a:solidFill>
            </a:endParaRPr>
          </a:p>
          <a:p>
            <a:pPr eaLnBrk="1" hangingPunct="1">
              <a:defRPr/>
            </a:pPr>
            <a:endParaRPr lang="en-GB" sz="1600" b="1" dirty="0">
              <a:solidFill>
                <a:schemeClr val="bg1"/>
              </a:solidFill>
              <a:latin typeface="Arial Narrow" charset="0"/>
            </a:endParaRPr>
          </a:p>
        </p:txBody>
      </p:sp>
      <p:pic>
        <p:nvPicPr>
          <p:cNvPr id="9" name="Picture 8" descr="http://www.coe.int/documents/16695/995226/Funded+EU%2BCOE+-+Implemented+COE+dark+background.png/643b8f9d-517b-4fad-82f4-488bde2625b0?t=1375371137000?t=1375371137000">
            <a:extLst>
              <a:ext uri="{FF2B5EF4-FFF2-40B4-BE49-F238E27FC236}">
                <a16:creationId xmlns:a16="http://schemas.microsoft.com/office/drawing/2014/main" id="{F7664BDF-4443-4D2F-AC85-F808359D9D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88913"/>
            <a:ext cx="408781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1677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5E8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ukrainianlaw.blogspot.com/2015/09/new-students-should-look-closely-at.html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1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rawpixel.com/image/38406/bank-money-atm-banking-financial-finance-credit-withdraw-card-withdrawal-account-automatic-cash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publicdomainpictures.net/en/view-image.php?image=266255&amp;picture=money-transfer-banking-icon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dollar-money-earn-money-internet-1968715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>
            <a:extLst>
              <a:ext uri="{FF2B5EF4-FFF2-40B4-BE49-F238E27FC236}">
                <a16:creationId xmlns:a16="http://schemas.microsoft.com/office/drawing/2014/main" id="{398AFAB6-13A3-4DF2-AD3F-67554E456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en-GB">
              <a:latin typeface="Calibri" charset="0"/>
              <a:ea typeface="ＭＳ Ｐゴシック" charset="0"/>
            </a:endParaRPr>
          </a:p>
        </p:txBody>
      </p:sp>
      <p:sp>
        <p:nvSpPr>
          <p:cNvPr id="15369" name="Subtitle 3">
            <a:extLst>
              <a:ext uri="{FF2B5EF4-FFF2-40B4-BE49-F238E27FC236}">
                <a16:creationId xmlns:a16="http://schemas.microsoft.com/office/drawing/2014/main" id="{BF86BDF5-B603-4BD2-872D-B7BDEFD25B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en-US" dirty="0">
                <a:solidFill>
                  <a:srgbClr val="2F618F"/>
                </a:solidFill>
              </a:rPr>
              <a:t>Session 1.2.3/Hour 1</a:t>
            </a:r>
          </a:p>
          <a:p>
            <a:r>
              <a:rPr lang="en-US" altLang="en-US" dirty="0">
                <a:solidFill>
                  <a:srgbClr val="2F618F"/>
                </a:solidFill>
              </a:rPr>
              <a:t>Online Criminal Money Flow Typologies</a:t>
            </a: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9266434E-DD55-4A4A-A38E-9CA840C69F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630" y="2735035"/>
            <a:ext cx="6229350" cy="1570379"/>
          </a:xfrm>
        </p:spPr>
        <p:txBody>
          <a:bodyPr>
            <a:normAutofit fontScale="90000"/>
          </a:bodyPr>
          <a:lstStyle/>
          <a:p>
            <a:r>
              <a:rPr lang="en-US" altLang="en-US" sz="3600" dirty="0"/>
              <a:t>Basic Course on the Search, Seizure and Confiscation of Online Crime Proceeds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credit card and a check&#10;&#10;Description automatically generated">
            <a:extLst>
              <a:ext uri="{FF2B5EF4-FFF2-40B4-BE49-F238E27FC236}">
                <a16:creationId xmlns:a16="http://schemas.microsoft.com/office/drawing/2014/main" id="{BF3B2A7D-E499-49AC-888F-CFE6287C97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5461" t="3065" r="2182"/>
          <a:stretch/>
        </p:blipFill>
        <p:spPr>
          <a:xfrm>
            <a:off x="0" y="980728"/>
            <a:ext cx="9144000" cy="545817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51AC378-5FFD-4B24-8D5B-07633B9A0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445224"/>
            <a:ext cx="9144000" cy="1058907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  <a:defRPr/>
            </a:pPr>
            <a:r>
              <a:rPr lang="en-US" sz="3200" dirty="0">
                <a:solidFill>
                  <a:schemeClr val="bg1"/>
                </a:solidFill>
              </a:rPr>
              <a:t>Wire Transfer, Takeover/Opening of Bank Accounts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>
            <a:extLst>
              <a:ext uri="{FF2B5EF4-FFF2-40B4-BE49-F238E27FC236}">
                <a16:creationId xmlns:a16="http://schemas.microsoft.com/office/drawing/2014/main" id="{FAFAF6AC-2D12-4BA6-834B-91F87AC3A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Traditional Banking Services</a:t>
            </a:r>
          </a:p>
        </p:txBody>
      </p:sp>
      <p:sp>
        <p:nvSpPr>
          <p:cNvPr id="31746" name="Content Placeholder 2">
            <a:extLst>
              <a:ext uri="{FF2B5EF4-FFF2-40B4-BE49-F238E27FC236}">
                <a16:creationId xmlns:a16="http://schemas.microsoft.com/office/drawing/2014/main" id="{CE3DCB02-5AC0-48B0-A968-CE1B923ED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Cybercriminals continue to rely on traditional banking services.</a:t>
            </a:r>
          </a:p>
          <a:p>
            <a:endParaRPr lang="en-US" altLang="en-US" dirty="0"/>
          </a:p>
          <a:p>
            <a:r>
              <a:rPr lang="en-US" altLang="en-US" dirty="0"/>
              <a:t>This is obviously particularly relevant in cases that involve extracting money from victim’s bank accounts.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>
            <a:extLst>
              <a:ext uri="{FF2B5EF4-FFF2-40B4-BE49-F238E27FC236}">
                <a16:creationId xmlns:a16="http://schemas.microsoft.com/office/drawing/2014/main" id="{7650FFB2-6969-42F8-866D-4BC586943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Traditional Banking Services</a:t>
            </a:r>
          </a:p>
        </p:txBody>
      </p:sp>
      <p:sp>
        <p:nvSpPr>
          <p:cNvPr id="33794" name="Content Placeholder 2">
            <a:extLst>
              <a:ext uri="{FF2B5EF4-FFF2-40B4-BE49-F238E27FC236}">
                <a16:creationId xmlns:a16="http://schemas.microsoft.com/office/drawing/2014/main" id="{042073F8-CC97-4D60-A8AE-1ACD66275E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  <a:p>
            <a:endParaRPr lang="en-US" altLang="en-US" dirty="0"/>
          </a:p>
          <a:p>
            <a:pPr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dirty="0"/>
              <a:t>DISCUSSION: </a:t>
            </a:r>
          </a:p>
          <a:p>
            <a:pPr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i="1" dirty="0"/>
              <a:t>Within the traditional banking sector, what techniques can be used to obfuscate the sources of funds extracted from a victim’s bank account?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>
            <a:extLst>
              <a:ext uri="{FF2B5EF4-FFF2-40B4-BE49-F238E27FC236}">
                <a16:creationId xmlns:a16="http://schemas.microsoft.com/office/drawing/2014/main" id="{DAB59060-5689-499C-BA46-CCC4A3CAA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Wire Transfer Typology</a:t>
            </a:r>
          </a:p>
        </p:txBody>
      </p:sp>
      <p:sp>
        <p:nvSpPr>
          <p:cNvPr id="35842" name="Content Placeholder 2">
            <a:extLst>
              <a:ext uri="{FF2B5EF4-FFF2-40B4-BE49-F238E27FC236}">
                <a16:creationId xmlns:a16="http://schemas.microsoft.com/office/drawing/2014/main" id="{F6A13FB5-80ED-4ECF-8BF5-B61E64DC1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 altLang="en-US" sz="2500" dirty="0"/>
              <a:t>Victim bank accounts are compromised through various cybercrime techniques (e.g. phishing, malware).</a:t>
            </a:r>
          </a:p>
          <a:p>
            <a:pPr>
              <a:lnSpc>
                <a:spcPct val="110000"/>
              </a:lnSpc>
            </a:pPr>
            <a:r>
              <a:rPr lang="en-US" altLang="en-US" sz="2500" dirty="0"/>
              <a:t>New beneficiaries are added to the victim’s bank account and funds are transferred to mule accounts.</a:t>
            </a:r>
          </a:p>
          <a:p>
            <a:pPr>
              <a:lnSpc>
                <a:spcPct val="110000"/>
              </a:lnSpc>
            </a:pPr>
            <a:r>
              <a:rPr lang="en-US" altLang="en-US" sz="2500" dirty="0"/>
              <a:t>Funds are withdrawn in cash or transferred to other destinations.</a:t>
            </a:r>
          </a:p>
          <a:p>
            <a:pPr>
              <a:lnSpc>
                <a:spcPct val="110000"/>
              </a:lnSpc>
            </a:pPr>
            <a:r>
              <a:rPr lang="en-US" altLang="en-US" sz="2500" dirty="0"/>
              <a:t>Transfers are made in small amounts to avoid reporting thresholds.</a:t>
            </a:r>
          </a:p>
          <a:p>
            <a:pPr>
              <a:lnSpc>
                <a:spcPct val="110000"/>
              </a:lnSpc>
            </a:pPr>
            <a:r>
              <a:rPr lang="en-US" altLang="en-US" sz="2500" dirty="0"/>
              <a:t>Complex structures of meaningless transfers to mule accounts are used to obfuscate the source of funds.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>
            <a:extLst>
              <a:ext uri="{FF2B5EF4-FFF2-40B4-BE49-F238E27FC236}">
                <a16:creationId xmlns:a16="http://schemas.microsoft.com/office/drawing/2014/main" id="{4DAE0B59-796A-4550-B43F-CE4679F98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Customer Protection</a:t>
            </a:r>
          </a:p>
        </p:txBody>
      </p:sp>
      <p:sp>
        <p:nvSpPr>
          <p:cNvPr id="37890" name="Content Placeholder 2">
            <a:extLst>
              <a:ext uri="{FF2B5EF4-FFF2-40B4-BE49-F238E27FC236}">
                <a16:creationId xmlns:a16="http://schemas.microsoft.com/office/drawing/2014/main" id="{C747DBEE-809F-4047-B4A4-5B8C35ED8F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altLang="en-US" dirty="0"/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dirty="0"/>
              <a:t>DISCUSSION: </a:t>
            </a:r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en-US" i="1" dirty="0"/>
              <a:t>What controls do financial institutions use to prevent the misuse of customer’s compromised online banking credentials?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>
            <a:extLst>
              <a:ext uri="{FF2B5EF4-FFF2-40B4-BE49-F238E27FC236}">
                <a16:creationId xmlns:a16="http://schemas.microsoft.com/office/drawing/2014/main" id="{0626FF9F-1BA6-4200-817F-81A22A33C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Wire Transfers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0118D502-2C65-4FB4-8698-768AB2186C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sources of evidence can be used to indicate the use of wire transfers?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>
            <a:extLst>
              <a:ext uri="{FF2B5EF4-FFF2-40B4-BE49-F238E27FC236}">
                <a16:creationId xmlns:a16="http://schemas.microsoft.com/office/drawing/2014/main" id="{669C4966-63D7-4DBB-915E-13CCD25DA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Wire Transfers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8DE20B4F-BE7A-4E76-A9B1-C357437EE5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identification/use of wire transfers?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front of a atm machine&#10;&#10;Description automatically generated">
            <a:extLst>
              <a:ext uri="{FF2B5EF4-FFF2-40B4-BE49-F238E27FC236}">
                <a16:creationId xmlns:a16="http://schemas.microsoft.com/office/drawing/2014/main" id="{98FDB0A3-5C6F-4835-A307-368B639017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23069" b="17713"/>
          <a:stretch/>
        </p:blipFill>
        <p:spPr>
          <a:xfrm>
            <a:off x="0" y="1001940"/>
            <a:ext cx="9144000" cy="5414883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EEF22F2-AC5E-415E-9D60-6F7F2A42F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0"/>
            <a:ext cx="7886700" cy="1130915"/>
          </a:xfrm>
        </p:spPr>
        <p:txBody>
          <a:bodyPr/>
          <a:lstStyle/>
          <a:p>
            <a:pPr algn="r">
              <a:defRPr/>
            </a:pPr>
            <a:r>
              <a:rPr lang="en-US" dirty="0">
                <a:solidFill>
                  <a:schemeClr val="bg1"/>
                </a:solidFill>
              </a:rPr>
              <a:t>Cash Withdrawals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>
            <a:extLst>
              <a:ext uri="{FF2B5EF4-FFF2-40B4-BE49-F238E27FC236}">
                <a16:creationId xmlns:a16="http://schemas.microsoft.com/office/drawing/2014/main" id="{2EE7984E-C349-42B9-B31B-6446F89FA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What challenges does cash present for cybercriminals?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265F1CBF-528A-4A4C-AAE3-2860E5AE4E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do </a:t>
            </a:r>
            <a:r>
              <a:rPr lang="en-US" b="1" i="1" dirty="0">
                <a:ea typeface="MS PGothic" charset="0"/>
              </a:rPr>
              <a:t>YOU</a:t>
            </a:r>
            <a:r>
              <a:rPr lang="en-US" i="1" dirty="0">
                <a:ea typeface="MS PGothic" charset="0"/>
              </a:rPr>
              <a:t> think?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>
            <a:extLst>
              <a:ext uri="{FF2B5EF4-FFF2-40B4-BE49-F238E27FC236}">
                <a16:creationId xmlns:a16="http://schemas.microsoft.com/office/drawing/2014/main" id="{33E870F0-7DF7-4521-AA32-55F823A78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Cash Withdrawal Typology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1FE0E42-7A7E-418D-9379-C4A579FBA1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In some instances of cybercrime, such as payment card-related crime, crime proceeds are immediately withdrawn in cash.</a:t>
            </a:r>
          </a:p>
          <a:p>
            <a:pPr>
              <a:lnSpc>
                <a:spcPct val="100000"/>
              </a:lnSpc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In other instances, crime proceeds from other types of crime are transferred to mule accounts, from which they are withdrawn.</a:t>
            </a:r>
          </a:p>
          <a:p>
            <a:pPr>
              <a:lnSpc>
                <a:spcPct val="100000"/>
              </a:lnSpc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Cash it typically re-introduced to the financial system through a variety of techniques such as:</a:t>
            </a:r>
          </a:p>
          <a:p>
            <a:pPr lvl="1">
              <a:lnSpc>
                <a:spcPct val="100000"/>
              </a:lnSpc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Purchase of pre-paid cards of various types (e.g. store credit, mobile phone credit).</a:t>
            </a:r>
          </a:p>
          <a:p>
            <a:pPr lvl="1">
              <a:lnSpc>
                <a:spcPct val="100000"/>
              </a:lnSpc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The use of money mules or compromised bank accounts.</a:t>
            </a: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>
            <a:extLst>
              <a:ext uri="{FF2B5EF4-FFF2-40B4-BE49-F238E27FC236}">
                <a16:creationId xmlns:a16="http://schemas.microsoft.com/office/drawing/2014/main" id="{0C309365-2508-48BA-9401-132D86458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Session Objectives</a:t>
            </a: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1820E7AE-0572-4B86-B6A7-0E5F38CF2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altLang="en-US" dirty="0"/>
              <a:t>Explain the criminal money flow typologies of the use of:</a:t>
            </a:r>
          </a:p>
          <a:p>
            <a:pPr>
              <a:lnSpc>
                <a:spcPct val="100000"/>
              </a:lnSpc>
            </a:pPr>
            <a:endParaRPr lang="en-US" altLang="en-US" dirty="0"/>
          </a:p>
          <a:p>
            <a:pPr lvl="1">
              <a:lnSpc>
                <a:spcPct val="100000"/>
              </a:lnSpc>
            </a:pPr>
            <a:r>
              <a:rPr lang="en-US" altLang="en-US" dirty="0"/>
              <a:t>Money Remittance Providers</a:t>
            </a:r>
          </a:p>
          <a:p>
            <a:pPr lvl="1">
              <a:lnSpc>
                <a:spcPct val="100000"/>
              </a:lnSpc>
            </a:pPr>
            <a:r>
              <a:rPr lang="en-US" altLang="en-US" dirty="0"/>
              <a:t>Wire Transfers, Takeover/Opening of Bank Accounts</a:t>
            </a:r>
          </a:p>
          <a:p>
            <a:pPr lvl="1">
              <a:lnSpc>
                <a:spcPct val="100000"/>
              </a:lnSpc>
            </a:pPr>
            <a:r>
              <a:rPr lang="en-US" altLang="en-US" dirty="0"/>
              <a:t>Cash Withdrawals</a:t>
            </a:r>
          </a:p>
          <a:p>
            <a:pPr lvl="1">
              <a:lnSpc>
                <a:spcPct val="100000"/>
              </a:lnSpc>
            </a:pPr>
            <a:r>
              <a:rPr lang="en-US" altLang="en-US" dirty="0"/>
              <a:t>Internet Payment Services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>
            <a:extLst>
              <a:ext uri="{FF2B5EF4-FFF2-40B4-BE49-F238E27FC236}">
                <a16:creationId xmlns:a16="http://schemas.microsoft.com/office/drawing/2014/main" id="{CCE16A1F-C2E9-48D4-A0BF-F5252A68D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Cash Withdrawals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A26B3A6D-8325-437C-98B5-EA737FDB11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sources of evidence can be used to indicate the use of cash withdrawals?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>
            <a:extLst>
              <a:ext uri="{FF2B5EF4-FFF2-40B4-BE49-F238E27FC236}">
                <a16:creationId xmlns:a16="http://schemas.microsoft.com/office/drawing/2014/main" id="{951942E5-0293-4F15-9329-4DE46B2A6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Cash Withdrawals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E68FDA4E-7D17-4B39-89D8-3F483B25D6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identification/use of cash withdrawals?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hand holding a phone&#10;&#10;Description automatically generated">
            <a:extLst>
              <a:ext uri="{FF2B5EF4-FFF2-40B4-BE49-F238E27FC236}">
                <a16:creationId xmlns:a16="http://schemas.microsoft.com/office/drawing/2014/main" id="{8A286EEF-E1C2-4286-AACE-8F13DEF916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450" t="22700" r="2450" b="21650"/>
          <a:stretch/>
        </p:blipFill>
        <p:spPr>
          <a:xfrm>
            <a:off x="0" y="1030541"/>
            <a:ext cx="9144000" cy="537938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056FB64-7E17-4071-9CEF-775F04C62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33070"/>
            <a:ext cx="7886700" cy="1008112"/>
          </a:xfrm>
        </p:spPr>
        <p:txBody>
          <a:bodyPr/>
          <a:lstStyle/>
          <a:p>
            <a:pPr algn="r">
              <a:defRPr/>
            </a:pPr>
            <a:r>
              <a:rPr lang="en-US" dirty="0">
                <a:solidFill>
                  <a:schemeClr val="bg1"/>
                </a:solidFill>
              </a:rPr>
              <a:t>Internet Payment Services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>
            <a:extLst>
              <a:ext uri="{FF2B5EF4-FFF2-40B4-BE49-F238E27FC236}">
                <a16:creationId xmlns:a16="http://schemas.microsoft.com/office/drawing/2014/main" id="{A581B320-B174-4F71-81F4-790F783B0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What is an Internet Payment Service?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5DD202C7-4F15-435A-AE13-B511977B19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do </a:t>
            </a:r>
            <a:r>
              <a:rPr lang="en-US" b="1" i="1" dirty="0">
                <a:ea typeface="MS PGothic" charset="0"/>
              </a:rPr>
              <a:t>YOU</a:t>
            </a:r>
            <a:r>
              <a:rPr lang="en-US" i="1" dirty="0">
                <a:ea typeface="MS PGothic" charset="0"/>
              </a:rPr>
              <a:t> think?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>
            <a:extLst>
              <a:ext uri="{FF2B5EF4-FFF2-40B4-BE49-F238E27FC236}">
                <a16:creationId xmlns:a16="http://schemas.microsoft.com/office/drawing/2014/main" id="{31E7D2DD-11F2-456B-9F72-418C0D7A2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/>
              <a:t>Internet Payment Service Typology</a:t>
            </a:r>
          </a:p>
        </p:txBody>
      </p:sp>
      <p:sp>
        <p:nvSpPr>
          <p:cNvPr id="57346" name="Content Placeholder 2">
            <a:extLst>
              <a:ext uri="{FF2B5EF4-FFF2-40B4-BE49-F238E27FC236}">
                <a16:creationId xmlns:a16="http://schemas.microsoft.com/office/drawing/2014/main" id="{9249289F-F0F8-47DB-8132-92D4732D38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en-US" altLang="en-US" sz="3000" dirty="0"/>
              <a:t>Criminally obtained funds are transferred to an Internet Payment Service account. </a:t>
            </a:r>
          </a:p>
          <a:p>
            <a:pPr>
              <a:lnSpc>
                <a:spcPct val="100000"/>
              </a:lnSpc>
            </a:pPr>
            <a:r>
              <a:rPr lang="en-US" altLang="en-US" sz="3000" dirty="0"/>
              <a:t>Two options:</a:t>
            </a:r>
          </a:p>
          <a:p>
            <a:pPr lvl="1">
              <a:lnSpc>
                <a:spcPct val="100000"/>
              </a:lnSpc>
            </a:pPr>
            <a:r>
              <a:rPr lang="en-US" altLang="en-US" sz="2600" dirty="0"/>
              <a:t>The Internet Payment Service offers services similar to an online bank account, in which case typologies similar to “wire transfer/bank account creation or </a:t>
            </a:r>
            <a:r>
              <a:rPr lang="en-US" altLang="en-US" sz="2600" dirty="0" err="1"/>
              <a:t>takover</a:t>
            </a:r>
            <a:r>
              <a:rPr lang="en-US" altLang="en-US" sz="2600" dirty="0"/>
              <a:t>” are used.</a:t>
            </a:r>
          </a:p>
          <a:p>
            <a:pPr lvl="1">
              <a:lnSpc>
                <a:spcPct val="100000"/>
              </a:lnSpc>
            </a:pPr>
            <a:r>
              <a:rPr lang="en-US" altLang="en-US" sz="2600" dirty="0"/>
              <a:t>Funds held with the Internet Payment Service are used to purchase products and services on the Internet.</a:t>
            </a:r>
          </a:p>
          <a:p>
            <a:pPr lvl="1">
              <a:lnSpc>
                <a:spcPct val="80000"/>
              </a:lnSpc>
            </a:pPr>
            <a:endParaRPr lang="en-US" altLang="en-US" sz="2600" dirty="0"/>
          </a:p>
          <a:p>
            <a:pPr lvl="1">
              <a:lnSpc>
                <a:spcPct val="80000"/>
              </a:lnSpc>
            </a:pPr>
            <a:endParaRPr lang="en-US" altLang="en-US" sz="2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>
            <a:extLst>
              <a:ext uri="{FF2B5EF4-FFF2-40B4-BE49-F238E27FC236}">
                <a16:creationId xmlns:a16="http://schemas.microsoft.com/office/drawing/2014/main" id="{3D6B9312-0FEA-4C7C-BA90-2785E7AAC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Internet Payment Services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888A58A5-B166-452E-A7B9-3E9243D758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sources of evidence can be used to indicate the use of Internet Payment Services?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>
            <a:extLst>
              <a:ext uri="{FF2B5EF4-FFF2-40B4-BE49-F238E27FC236}">
                <a16:creationId xmlns:a16="http://schemas.microsoft.com/office/drawing/2014/main" id="{FF506D1C-8FF4-4793-9EF7-8B77DCC58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Internet Payment Services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9E64E0EB-B703-49A9-BD34-F10065C11F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identification/use of Internet payment services?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>
            <a:extLst>
              <a:ext uri="{FF2B5EF4-FFF2-40B4-BE49-F238E27FC236}">
                <a16:creationId xmlns:a16="http://schemas.microsoft.com/office/drawing/2014/main" id="{7405D3D1-CDAA-4A79-83DA-4A997EDFE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Freezing, Seizing and Confiscation of funds from Internet Payment Services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416870C4-2A15-42D3-8655-9EDA181889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freezing, seizing and confiscation of funds held by an Internet payment service provider?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Questions outline">
            <a:extLst>
              <a:ext uri="{FF2B5EF4-FFF2-40B4-BE49-F238E27FC236}">
                <a16:creationId xmlns:a16="http://schemas.microsoft.com/office/drawing/2014/main" id="{BC5BCAE9-0F27-4FA3-95F9-E73B7FDFA4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45492" y="2073955"/>
            <a:ext cx="4053015" cy="4053015"/>
          </a:xfrm>
          <a:prstGeom prst="rect">
            <a:avLst/>
          </a:prstGeom>
        </p:spPr>
      </p:pic>
      <p:sp>
        <p:nvSpPr>
          <p:cNvPr id="5" name="Title 50">
            <a:extLst>
              <a:ext uri="{FF2B5EF4-FFF2-40B4-BE49-F238E27FC236}">
                <a16:creationId xmlns:a16="http://schemas.microsoft.com/office/drawing/2014/main" id="{9590CC0D-D339-44FC-8C15-C219798607CF}"/>
              </a:ext>
            </a:extLst>
          </p:cNvPr>
          <p:cNvSpPr txBox="1">
            <a:spLocks/>
          </p:cNvSpPr>
          <p:nvPr/>
        </p:nvSpPr>
        <p:spPr>
          <a:xfrm>
            <a:off x="628650" y="1064303"/>
            <a:ext cx="7886700" cy="10096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E8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Questions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mputer and stacks of money&#10;&#10;Description automatically generated">
            <a:extLst>
              <a:ext uri="{FF2B5EF4-FFF2-40B4-BE49-F238E27FC236}">
                <a16:creationId xmlns:a16="http://schemas.microsoft.com/office/drawing/2014/main" id="{C566762D-BA7C-40A5-905C-5A3CF1CCC6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601" r="5615"/>
          <a:stretch/>
        </p:blipFill>
        <p:spPr>
          <a:xfrm>
            <a:off x="1" y="1045933"/>
            <a:ext cx="9144000" cy="5357391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F936B60-9B67-4875-B603-2D562FA06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626859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dirty="0"/>
              <a:t>Money Remittance Providers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6FBF325C-B921-4470-86F2-CE13188C7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What is a money remittance provider?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D9FC5ACA-0836-4650-889C-441893E7C2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do </a:t>
            </a:r>
            <a:r>
              <a:rPr lang="en-US" b="1" i="1" dirty="0">
                <a:ea typeface="MS PGothic" charset="0"/>
              </a:rPr>
              <a:t>YOU</a:t>
            </a:r>
            <a:r>
              <a:rPr lang="en-US" i="1" dirty="0">
                <a:ea typeface="MS PGothic" charset="0"/>
              </a:rPr>
              <a:t> think?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>
            <a:extLst>
              <a:ext uri="{FF2B5EF4-FFF2-40B4-BE49-F238E27FC236}">
                <a16:creationId xmlns:a16="http://schemas.microsoft.com/office/drawing/2014/main" id="{3D5B7928-5FBF-42EC-A035-E9DEEFA98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What is a money remittance provider?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680A269D-3EE8-42C0-9315-D090D8E2D6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is the problem with remittance providers?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63AECF30-3FF6-4859-A47C-C6569F391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Remittance Provider Typology</a:t>
            </a:r>
          </a:p>
        </p:txBody>
      </p:sp>
      <p:sp>
        <p:nvSpPr>
          <p:cNvPr id="22530" name="Content Placeholder 2">
            <a:extLst>
              <a:ext uri="{FF2B5EF4-FFF2-40B4-BE49-F238E27FC236}">
                <a16:creationId xmlns:a16="http://schemas.microsoft.com/office/drawing/2014/main" id="{6D691130-2A41-495F-A163-AA75340AC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</a:pPr>
            <a:r>
              <a:rPr lang="en-US" altLang="en-US" sz="2200" dirty="0"/>
              <a:t>Individuals (both knowingly and without knowledge) are recruited as mules to the laundering scheme, often via “work at home” job offers.</a:t>
            </a:r>
          </a:p>
          <a:p>
            <a:pPr>
              <a:lnSpc>
                <a:spcPct val="110000"/>
              </a:lnSpc>
            </a:pPr>
            <a:r>
              <a:rPr lang="en-US" altLang="en-US" sz="2200" dirty="0"/>
              <a:t>Crime proceeds are transferred to the bank accounts of the mules.</a:t>
            </a:r>
          </a:p>
          <a:p>
            <a:pPr>
              <a:lnSpc>
                <a:spcPct val="110000"/>
              </a:lnSpc>
            </a:pPr>
            <a:r>
              <a:rPr lang="en-US" altLang="en-US" sz="2200" dirty="0"/>
              <a:t>The mule withdraws the cash and transfers the cash by wire transfer to a specific beneficiary. </a:t>
            </a:r>
          </a:p>
          <a:p>
            <a:pPr>
              <a:lnSpc>
                <a:spcPct val="110000"/>
              </a:lnSpc>
            </a:pPr>
            <a:r>
              <a:rPr lang="en-US" altLang="en-US" sz="2200" dirty="0"/>
              <a:t>The mule retains a payment as commission for performing this service. </a:t>
            </a:r>
          </a:p>
          <a:p>
            <a:pPr>
              <a:lnSpc>
                <a:spcPct val="110000"/>
              </a:lnSpc>
            </a:pPr>
            <a:r>
              <a:rPr lang="en-US" altLang="en-US" sz="2200" dirty="0"/>
              <a:t>Transfers are usually of an amount lower than the reporting threshold, to avoid detection.</a:t>
            </a:r>
          </a:p>
          <a:p>
            <a:pPr>
              <a:lnSpc>
                <a:spcPct val="110000"/>
              </a:lnSpc>
            </a:pPr>
            <a:r>
              <a:rPr lang="en-US" altLang="en-US" sz="2200" dirty="0"/>
              <a:t>Remittance providers are used again to move the cash to its final destination.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C6F6EC15-11AB-40B4-BBB9-7D591B980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Complicit Provider Typology</a:t>
            </a:r>
          </a:p>
        </p:txBody>
      </p:sp>
      <p:sp>
        <p:nvSpPr>
          <p:cNvPr id="24578" name="Content Placeholder 2">
            <a:extLst>
              <a:ext uri="{FF2B5EF4-FFF2-40B4-BE49-F238E27FC236}">
                <a16:creationId xmlns:a16="http://schemas.microsoft.com/office/drawing/2014/main" id="{1AD148FD-3722-4310-B101-D8A42E688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altLang="en-US" dirty="0"/>
              <a:t>Cases have been identified where extensive use of particular remittance providers has raised concerns about possible collusion or infiltration of such businesses.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:a16="http://schemas.microsoft.com/office/drawing/2014/main" id="{80FA6EBA-3E27-4EC8-859F-838BE0E9D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Remittance Providers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DA701C18-CC79-4E75-9ABF-E21204509C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sources of evidence can be used to indicate the use of remittance providers?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>
            <a:extLst>
              <a:ext uri="{FF2B5EF4-FFF2-40B4-BE49-F238E27FC236}">
                <a16:creationId xmlns:a16="http://schemas.microsoft.com/office/drawing/2014/main" id="{B402FE89-1B4E-4C69-A825-3E6B2C2C8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Remittance Providers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26D71DCA-7626-444C-907F-4EE3C1CC3D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lnSpc>
                <a:spcPct val="100000"/>
              </a:lnSpc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identification/use of remittance providers?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PT_theme_v7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Helvetic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heme_v7" id="{8CEAEF11-8DD7-42E4-8B50-E070E61E085B}" vid="{180C96AB-83AB-43A3-9AD5-620A1EA018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PPT_theme_v7</Template>
  <TotalTime>49845</TotalTime>
  <Words>819</Words>
  <Application>Microsoft Office PowerPoint</Application>
  <PresentationFormat>On-screen Show (4:3)</PresentationFormat>
  <Paragraphs>140</Paragraphs>
  <Slides>28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Arial Narrow</vt:lpstr>
      <vt:lpstr>Calibri</vt:lpstr>
      <vt:lpstr>Georgia</vt:lpstr>
      <vt:lpstr>Helvetica</vt:lpstr>
      <vt:lpstr>PPT_theme_v7</vt:lpstr>
      <vt:lpstr>Basic Course on the Search, Seizure and Confiscation of Online Crime Proceeds</vt:lpstr>
      <vt:lpstr>Session Objectives</vt:lpstr>
      <vt:lpstr>Money Remittance Providers</vt:lpstr>
      <vt:lpstr>What is a money remittance provider?</vt:lpstr>
      <vt:lpstr>What is a money remittance provider?</vt:lpstr>
      <vt:lpstr>Remittance Provider Typology</vt:lpstr>
      <vt:lpstr>Complicit Provider Typology</vt:lpstr>
      <vt:lpstr>Identification of use of Remittance Providers</vt:lpstr>
      <vt:lpstr>Identification of use of Remittance Providers</vt:lpstr>
      <vt:lpstr>Wire Transfer, Takeover/Opening of Bank Accounts</vt:lpstr>
      <vt:lpstr>Traditional Banking Services</vt:lpstr>
      <vt:lpstr>Traditional Banking Services</vt:lpstr>
      <vt:lpstr>Wire Transfer Typology</vt:lpstr>
      <vt:lpstr>Customer Protection</vt:lpstr>
      <vt:lpstr>Identification of use of Wire Transfers</vt:lpstr>
      <vt:lpstr>Identification of use of Wire Transfers</vt:lpstr>
      <vt:lpstr>Cash Withdrawals</vt:lpstr>
      <vt:lpstr>What challenges does cash present for cybercriminals?</vt:lpstr>
      <vt:lpstr>Cash Withdrawal Typology</vt:lpstr>
      <vt:lpstr>Identification of Cash Withdrawals</vt:lpstr>
      <vt:lpstr>Identification of use of Cash Withdrawals</vt:lpstr>
      <vt:lpstr>Internet Payment Services</vt:lpstr>
      <vt:lpstr>What is an Internet Payment Service?</vt:lpstr>
      <vt:lpstr>Internet Payment Service Typology</vt:lpstr>
      <vt:lpstr>Identification of Internet Payment Services</vt:lpstr>
      <vt:lpstr>Identification of use of Internet Payment Services</vt:lpstr>
      <vt:lpstr>Freezing, Seizing and Confiscation of funds from Internet Payment Services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</dc:creator>
  <cp:lastModifiedBy>Hortensia Pasalau</cp:lastModifiedBy>
  <cp:revision>329</cp:revision>
  <cp:lastPrinted>2016-05-18T07:38:13Z</cp:lastPrinted>
  <dcterms:created xsi:type="dcterms:W3CDTF">2013-06-24T06:40:18Z</dcterms:created>
  <dcterms:modified xsi:type="dcterms:W3CDTF">2023-11-13T15:26:00Z</dcterms:modified>
</cp:coreProperties>
</file>