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55" r:id="rId2"/>
    <p:sldId id="567" r:id="rId3"/>
    <p:sldId id="568" r:id="rId4"/>
    <p:sldId id="569" r:id="rId5"/>
    <p:sldId id="671" r:id="rId6"/>
    <p:sldId id="670" r:id="rId7"/>
    <p:sldId id="669" r:id="rId8"/>
    <p:sldId id="672" r:id="rId9"/>
    <p:sldId id="673" r:id="rId10"/>
    <p:sldId id="675" r:id="rId11"/>
    <p:sldId id="674" r:id="rId12"/>
    <p:sldId id="676" r:id="rId13"/>
    <p:sldId id="784" r:id="rId14"/>
    <p:sldId id="677" r:id="rId15"/>
    <p:sldId id="721" r:id="rId16"/>
    <p:sldId id="722" r:id="rId17"/>
    <p:sldId id="678" r:id="rId18"/>
    <p:sldId id="680" r:id="rId19"/>
    <p:sldId id="683" r:id="rId20"/>
    <p:sldId id="685" r:id="rId21"/>
    <p:sldId id="684" r:id="rId22"/>
    <p:sldId id="686" r:id="rId23"/>
    <p:sldId id="687" r:id="rId24"/>
    <p:sldId id="689" r:id="rId25"/>
    <p:sldId id="785" r:id="rId26"/>
    <p:sldId id="690" r:id="rId27"/>
    <p:sldId id="786" r:id="rId28"/>
    <p:sldId id="691" r:id="rId29"/>
    <p:sldId id="692" r:id="rId30"/>
    <p:sldId id="693" r:id="rId31"/>
    <p:sldId id="694" r:id="rId32"/>
    <p:sldId id="696" r:id="rId33"/>
    <p:sldId id="697" r:id="rId34"/>
    <p:sldId id="698" r:id="rId35"/>
    <p:sldId id="787" r:id="rId36"/>
    <p:sldId id="788" r:id="rId37"/>
    <p:sldId id="699" r:id="rId38"/>
    <p:sldId id="700" r:id="rId39"/>
    <p:sldId id="701" r:id="rId40"/>
    <p:sldId id="703" r:id="rId41"/>
    <p:sldId id="712" r:id="rId42"/>
    <p:sldId id="713" r:id="rId43"/>
    <p:sldId id="715" r:id="rId44"/>
    <p:sldId id="716" r:id="rId45"/>
    <p:sldId id="718" r:id="rId46"/>
    <p:sldId id="717" r:id="rId47"/>
    <p:sldId id="719"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1" autoAdjust="0"/>
  </p:normalViewPr>
  <p:slideViewPr>
    <p:cSldViewPr snapToGrid="0" snapToObjects="1">
      <p:cViewPr varScale="1">
        <p:scale>
          <a:sx n="66" d="100"/>
          <a:sy n="66" d="100"/>
        </p:scale>
        <p:origin x="360" y="60"/>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Колку видови на електронски податоци за докази постојат и дали можете да ги именувате?</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3?</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4?</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5?</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DC94A-F46E-4809-A556-37C0BBA51067}" type="doc">
      <dgm:prSet loTypeId="urn:microsoft.com/office/officeart/2008/layout/RadialCluster" loCatId="cycle" qsTypeId="urn:microsoft.com/office/officeart/2005/8/quickstyle/3d3" qsCatId="3D" csTypeId="urn:microsoft.com/office/officeart/2005/8/colors/accent1_2" csCatId="accent1" phldr="1"/>
      <dgm:spPr/>
      <dgm:t>
        <a:bodyPr/>
        <a:lstStyle/>
        <a:p>
          <a:endParaRPr lang="en-GB"/>
        </a:p>
      </dgm:t>
    </dgm:pt>
    <dgm:pt modelId="{D43B8C40-B09F-496C-A11E-9AB196DE8852}">
      <dgm:prSet phldrT="[Text]" custT="1"/>
      <dgm:spPr/>
      <dgm:t>
        <a:bodyPr/>
        <a:lstStyle/>
        <a:p>
          <a:r>
            <a:rPr lang="mk-MK" sz="2000" dirty="0"/>
            <a:t>Обвинителство</a:t>
          </a:r>
          <a:endParaRPr lang="en-GB" sz="2000" dirty="0"/>
        </a:p>
      </dgm:t>
    </dgm:pt>
    <dgm:pt modelId="{DFF318B4-6623-4B79-8021-B55DDC5F5913}" type="parTrans" cxnId="{C0C7F667-BCAF-4C4C-BBD1-69861C3A6D6B}">
      <dgm:prSet/>
      <dgm:spPr/>
      <dgm:t>
        <a:bodyPr/>
        <a:lstStyle/>
        <a:p>
          <a:endParaRPr lang="en-GB"/>
        </a:p>
      </dgm:t>
    </dgm:pt>
    <dgm:pt modelId="{83AE1716-A533-4BAD-90D0-041F7CD5EEA4}" type="sibTrans" cxnId="{C0C7F667-BCAF-4C4C-BBD1-69861C3A6D6B}">
      <dgm:prSet/>
      <dgm:spPr/>
      <dgm:t>
        <a:bodyPr/>
        <a:lstStyle/>
        <a:p>
          <a:endParaRPr lang="en-GB"/>
        </a:p>
      </dgm:t>
    </dgm:pt>
    <dgm:pt modelId="{9CF39C4A-30CA-42B0-8F51-75EF260277FC}">
      <dgm:prSet phldrT="[Text]" custT="1"/>
      <dgm:spPr/>
      <dgm:t>
        <a:bodyPr/>
        <a:lstStyle/>
        <a:p>
          <a:r>
            <a:rPr lang="mk-MK" sz="2400" dirty="0"/>
            <a:t>Полиција</a:t>
          </a:r>
          <a:r>
            <a:rPr lang="en-US" sz="2400" dirty="0"/>
            <a:t>/</a:t>
          </a:r>
          <a:r>
            <a:rPr lang="mk-MK" sz="2400" dirty="0"/>
            <a:t>ОСЗ</a:t>
          </a:r>
          <a:endParaRPr lang="en-GB" sz="2400" dirty="0"/>
        </a:p>
      </dgm:t>
    </dgm:pt>
    <dgm:pt modelId="{395D9510-08EA-432D-9A00-9294E0BDBA2B}" type="parTrans" cxnId="{C1B80BB4-F9BB-4D8B-826E-9C22386A69BD}">
      <dgm:prSet/>
      <dgm:spPr/>
      <dgm:t>
        <a:bodyPr/>
        <a:lstStyle/>
        <a:p>
          <a:endParaRPr lang="en-GB"/>
        </a:p>
      </dgm:t>
    </dgm:pt>
    <dgm:pt modelId="{DB59FA91-CE6B-4BFC-93A0-B654BED5A30B}" type="sibTrans" cxnId="{C1B80BB4-F9BB-4D8B-826E-9C22386A69BD}">
      <dgm:prSet/>
      <dgm:spPr/>
      <dgm:t>
        <a:bodyPr/>
        <a:lstStyle/>
        <a:p>
          <a:endParaRPr lang="en-GB"/>
        </a:p>
      </dgm:t>
    </dgm:pt>
    <dgm:pt modelId="{9FFE1DC2-7997-45EF-B054-D9C101A58696}">
      <dgm:prSet phldrT="[Text]" custT="1"/>
      <dgm:spPr/>
      <dgm:t>
        <a:bodyPr/>
        <a:lstStyle/>
        <a:p>
          <a:r>
            <a:rPr lang="mk-MK" sz="2400" dirty="0"/>
            <a:t>Суд</a:t>
          </a:r>
          <a:endParaRPr lang="en-GB" sz="2400" dirty="0"/>
        </a:p>
      </dgm:t>
    </dgm:pt>
    <dgm:pt modelId="{A66FDFC0-6D16-4DD6-98C8-29F8AEF8F4CA}" type="parTrans" cxnId="{04192292-C89F-4D48-8DD7-FB01C4BE1EB4}">
      <dgm:prSet/>
      <dgm:spPr/>
      <dgm:t>
        <a:bodyPr/>
        <a:lstStyle/>
        <a:p>
          <a:endParaRPr lang="en-GB"/>
        </a:p>
      </dgm:t>
    </dgm:pt>
    <dgm:pt modelId="{8C87C095-02EA-42BE-9394-5DF2692F7F21}" type="sibTrans" cxnId="{04192292-C89F-4D48-8DD7-FB01C4BE1EB4}">
      <dgm:prSet/>
      <dgm:spPr/>
      <dgm:t>
        <a:bodyPr/>
        <a:lstStyle/>
        <a:p>
          <a:endParaRPr lang="en-GB"/>
        </a:p>
      </dgm:t>
    </dgm:pt>
    <dgm:pt modelId="{3252F450-8240-4917-B119-144A08BE229A}">
      <dgm:prSet phldrT="[Text]" custT="1"/>
      <dgm:spPr/>
      <dgm:t>
        <a:bodyPr/>
        <a:lstStyle/>
        <a:p>
          <a:r>
            <a:rPr lang="mk-MK" sz="1600" dirty="0"/>
            <a:t>Истражен судија</a:t>
          </a:r>
          <a:endParaRPr lang="en-GB" sz="1600" dirty="0"/>
        </a:p>
      </dgm:t>
    </dgm:pt>
    <dgm:pt modelId="{1A2AEAF1-B9D2-424A-8D47-9B457536792F}" type="parTrans" cxnId="{7624529B-E6C5-438C-89CD-2810B3EF84E3}">
      <dgm:prSet/>
      <dgm:spPr/>
      <dgm:t>
        <a:bodyPr/>
        <a:lstStyle/>
        <a:p>
          <a:endParaRPr lang="en-GB"/>
        </a:p>
      </dgm:t>
    </dgm:pt>
    <dgm:pt modelId="{A3273DCF-25D8-40EE-9F00-79853BAB7E64}" type="sibTrans" cxnId="{7624529B-E6C5-438C-89CD-2810B3EF84E3}">
      <dgm:prSet/>
      <dgm:spPr/>
      <dgm:t>
        <a:bodyPr/>
        <a:lstStyle/>
        <a:p>
          <a:endParaRPr lang="en-GB"/>
        </a:p>
      </dgm:t>
    </dgm:pt>
    <dgm:pt modelId="{B1ED9FE3-0FDE-490A-95F0-24B8C8680FB0}" type="pres">
      <dgm:prSet presAssocID="{BC2DC94A-F46E-4809-A556-37C0BBA51067}" presName="Name0" presStyleCnt="0">
        <dgm:presLayoutVars>
          <dgm:chMax val="1"/>
          <dgm:chPref val="1"/>
          <dgm:dir/>
          <dgm:animOne val="branch"/>
          <dgm:animLvl val="lvl"/>
        </dgm:presLayoutVars>
      </dgm:prSet>
      <dgm:spPr/>
    </dgm:pt>
    <dgm:pt modelId="{2AC7FB11-42FD-4827-AB09-EA1A48F64086}" type="pres">
      <dgm:prSet presAssocID="{D43B8C40-B09F-496C-A11E-9AB196DE8852}" presName="singleCycle" presStyleCnt="0"/>
      <dgm:spPr/>
    </dgm:pt>
    <dgm:pt modelId="{8E69E85C-938C-4ED1-9ABD-8A0A2496C4D9}" type="pres">
      <dgm:prSet presAssocID="{D43B8C40-B09F-496C-A11E-9AB196DE8852}" presName="singleCenter" presStyleLbl="node1" presStyleIdx="0" presStyleCnt="4" custScaleX="130570">
        <dgm:presLayoutVars>
          <dgm:chMax val="7"/>
          <dgm:chPref val="7"/>
        </dgm:presLayoutVars>
      </dgm:prSet>
      <dgm:spPr/>
    </dgm:pt>
    <dgm:pt modelId="{D12E1021-53A6-485E-9233-4EDE67BEC917}" type="pres">
      <dgm:prSet presAssocID="{395D9510-08EA-432D-9A00-9294E0BDBA2B}" presName="Name56" presStyleLbl="parChTrans1D2" presStyleIdx="0" presStyleCnt="3"/>
      <dgm:spPr/>
    </dgm:pt>
    <dgm:pt modelId="{5D1F438F-1B8F-4D2A-A343-2D8B40A9494D}" type="pres">
      <dgm:prSet presAssocID="{9CF39C4A-30CA-42B0-8F51-75EF260277FC}" presName="text0" presStyleLbl="node1" presStyleIdx="1" presStyleCnt="4" custScaleX="148818">
        <dgm:presLayoutVars>
          <dgm:bulletEnabled val="1"/>
        </dgm:presLayoutVars>
      </dgm:prSet>
      <dgm:spPr/>
    </dgm:pt>
    <dgm:pt modelId="{3778DF30-23E2-4C7D-A959-3BE0EC75CBBD}" type="pres">
      <dgm:prSet presAssocID="{A66FDFC0-6D16-4DD6-98C8-29F8AEF8F4CA}" presName="Name56" presStyleLbl="parChTrans1D2" presStyleIdx="1" presStyleCnt="3"/>
      <dgm:spPr/>
    </dgm:pt>
    <dgm:pt modelId="{6963355E-90FB-4F2F-8A04-33DF3325C0FF}" type="pres">
      <dgm:prSet presAssocID="{9FFE1DC2-7997-45EF-B054-D9C101A58696}" presName="text0" presStyleLbl="node1" presStyleIdx="2" presStyleCnt="4">
        <dgm:presLayoutVars>
          <dgm:bulletEnabled val="1"/>
        </dgm:presLayoutVars>
      </dgm:prSet>
      <dgm:spPr/>
    </dgm:pt>
    <dgm:pt modelId="{F950A281-5A65-4A2C-946C-1B2B20A221D8}" type="pres">
      <dgm:prSet presAssocID="{1A2AEAF1-B9D2-424A-8D47-9B457536792F}" presName="Name56" presStyleLbl="parChTrans1D2" presStyleIdx="2" presStyleCnt="3"/>
      <dgm:spPr/>
    </dgm:pt>
    <dgm:pt modelId="{DD254159-A8A1-4609-AFBB-38BCC8794B5D}" type="pres">
      <dgm:prSet presAssocID="{3252F450-8240-4917-B119-144A08BE229A}" presName="text0" presStyleLbl="node1" presStyleIdx="3" presStyleCnt="4">
        <dgm:presLayoutVars>
          <dgm:bulletEnabled val="1"/>
        </dgm:presLayoutVars>
      </dgm:prSet>
      <dgm:spPr/>
    </dgm:pt>
  </dgm:ptLst>
  <dgm:cxnLst>
    <dgm:cxn modelId="{7093F91C-F25A-4713-9450-D289C85C689F}" type="presOf" srcId="{D43B8C40-B09F-496C-A11E-9AB196DE8852}" destId="{8E69E85C-938C-4ED1-9ABD-8A0A2496C4D9}" srcOrd="0" destOrd="0" presId="urn:microsoft.com/office/officeart/2008/layout/RadialCluster"/>
    <dgm:cxn modelId="{046FE429-3AF9-438D-B236-1C9F2842FA52}" type="presOf" srcId="{3252F450-8240-4917-B119-144A08BE229A}" destId="{DD254159-A8A1-4609-AFBB-38BCC8794B5D}" srcOrd="0" destOrd="0" presId="urn:microsoft.com/office/officeart/2008/layout/RadialCluster"/>
    <dgm:cxn modelId="{C0C7F667-BCAF-4C4C-BBD1-69861C3A6D6B}" srcId="{BC2DC94A-F46E-4809-A556-37C0BBA51067}" destId="{D43B8C40-B09F-496C-A11E-9AB196DE8852}" srcOrd="0" destOrd="0" parTransId="{DFF318B4-6623-4B79-8021-B55DDC5F5913}" sibTransId="{83AE1716-A533-4BAD-90D0-041F7CD5EEA4}"/>
    <dgm:cxn modelId="{6E0ED378-CCD5-46CD-9201-E4F681A017BC}" type="presOf" srcId="{9FFE1DC2-7997-45EF-B054-D9C101A58696}" destId="{6963355E-90FB-4F2F-8A04-33DF3325C0FF}" srcOrd="0" destOrd="0" presId="urn:microsoft.com/office/officeart/2008/layout/RadialCluster"/>
    <dgm:cxn modelId="{632DD17B-FF0E-4ACC-9442-2AC4AD8C48A7}" type="presOf" srcId="{A66FDFC0-6D16-4DD6-98C8-29F8AEF8F4CA}" destId="{3778DF30-23E2-4C7D-A959-3BE0EC75CBBD}" srcOrd="0" destOrd="0" presId="urn:microsoft.com/office/officeart/2008/layout/RadialCluster"/>
    <dgm:cxn modelId="{04192292-C89F-4D48-8DD7-FB01C4BE1EB4}" srcId="{D43B8C40-B09F-496C-A11E-9AB196DE8852}" destId="{9FFE1DC2-7997-45EF-B054-D9C101A58696}" srcOrd="1" destOrd="0" parTransId="{A66FDFC0-6D16-4DD6-98C8-29F8AEF8F4CA}" sibTransId="{8C87C095-02EA-42BE-9394-5DF2692F7F21}"/>
    <dgm:cxn modelId="{7624529B-E6C5-438C-89CD-2810B3EF84E3}" srcId="{D43B8C40-B09F-496C-A11E-9AB196DE8852}" destId="{3252F450-8240-4917-B119-144A08BE229A}" srcOrd="2" destOrd="0" parTransId="{1A2AEAF1-B9D2-424A-8D47-9B457536792F}" sibTransId="{A3273DCF-25D8-40EE-9F00-79853BAB7E64}"/>
    <dgm:cxn modelId="{C1B80BB4-F9BB-4D8B-826E-9C22386A69BD}" srcId="{D43B8C40-B09F-496C-A11E-9AB196DE8852}" destId="{9CF39C4A-30CA-42B0-8F51-75EF260277FC}" srcOrd="0" destOrd="0" parTransId="{395D9510-08EA-432D-9A00-9294E0BDBA2B}" sibTransId="{DB59FA91-CE6B-4BFC-93A0-B654BED5A30B}"/>
    <dgm:cxn modelId="{0B3C9FB8-EF2B-483E-A55C-373BD058998C}" type="presOf" srcId="{BC2DC94A-F46E-4809-A556-37C0BBA51067}" destId="{B1ED9FE3-0FDE-490A-95F0-24B8C8680FB0}" srcOrd="0" destOrd="0" presId="urn:microsoft.com/office/officeart/2008/layout/RadialCluster"/>
    <dgm:cxn modelId="{E67C86BE-7ADC-461D-AE53-B0F1B8853306}" type="presOf" srcId="{9CF39C4A-30CA-42B0-8F51-75EF260277FC}" destId="{5D1F438F-1B8F-4D2A-A343-2D8B40A9494D}" srcOrd="0" destOrd="0" presId="urn:microsoft.com/office/officeart/2008/layout/RadialCluster"/>
    <dgm:cxn modelId="{9BBF65CB-8998-4CBF-8F1B-891ABDBF50D0}" type="presOf" srcId="{395D9510-08EA-432D-9A00-9294E0BDBA2B}" destId="{D12E1021-53A6-485E-9233-4EDE67BEC917}" srcOrd="0" destOrd="0" presId="urn:microsoft.com/office/officeart/2008/layout/RadialCluster"/>
    <dgm:cxn modelId="{A686AECC-8786-4472-9AD8-2139E086FA02}" type="presOf" srcId="{1A2AEAF1-B9D2-424A-8D47-9B457536792F}" destId="{F950A281-5A65-4A2C-946C-1B2B20A221D8}" srcOrd="0" destOrd="0" presId="urn:microsoft.com/office/officeart/2008/layout/RadialCluster"/>
    <dgm:cxn modelId="{31748BB1-8708-47FA-A645-17A091426605}" type="presParOf" srcId="{B1ED9FE3-0FDE-490A-95F0-24B8C8680FB0}" destId="{2AC7FB11-42FD-4827-AB09-EA1A48F64086}" srcOrd="0" destOrd="0" presId="urn:microsoft.com/office/officeart/2008/layout/RadialCluster"/>
    <dgm:cxn modelId="{72B74CF8-6F50-4941-B13D-654AED60B684}" type="presParOf" srcId="{2AC7FB11-42FD-4827-AB09-EA1A48F64086}" destId="{8E69E85C-938C-4ED1-9ABD-8A0A2496C4D9}" srcOrd="0" destOrd="0" presId="urn:microsoft.com/office/officeart/2008/layout/RadialCluster"/>
    <dgm:cxn modelId="{68C67879-7295-4E0C-84FB-524FCB6D5773}" type="presParOf" srcId="{2AC7FB11-42FD-4827-AB09-EA1A48F64086}" destId="{D12E1021-53A6-485E-9233-4EDE67BEC917}" srcOrd="1" destOrd="0" presId="urn:microsoft.com/office/officeart/2008/layout/RadialCluster"/>
    <dgm:cxn modelId="{95C4EA79-64BF-4B53-BE1D-009496AB48A6}" type="presParOf" srcId="{2AC7FB11-42FD-4827-AB09-EA1A48F64086}" destId="{5D1F438F-1B8F-4D2A-A343-2D8B40A9494D}" srcOrd="2" destOrd="0" presId="urn:microsoft.com/office/officeart/2008/layout/RadialCluster"/>
    <dgm:cxn modelId="{B66EF75B-1464-4875-828D-7B5C4035A201}" type="presParOf" srcId="{2AC7FB11-42FD-4827-AB09-EA1A48F64086}" destId="{3778DF30-23E2-4C7D-A959-3BE0EC75CBBD}" srcOrd="3" destOrd="0" presId="urn:microsoft.com/office/officeart/2008/layout/RadialCluster"/>
    <dgm:cxn modelId="{EFED9834-C940-42D7-BC2B-91AC53921B2C}" type="presParOf" srcId="{2AC7FB11-42FD-4827-AB09-EA1A48F64086}" destId="{6963355E-90FB-4F2F-8A04-33DF3325C0FF}" srcOrd="4" destOrd="0" presId="urn:microsoft.com/office/officeart/2008/layout/RadialCluster"/>
    <dgm:cxn modelId="{FFD364FA-5031-4E16-9889-02636AD40446}" type="presParOf" srcId="{2AC7FB11-42FD-4827-AB09-EA1A48F64086}" destId="{F950A281-5A65-4A2C-946C-1B2B20A221D8}" srcOrd="5" destOrd="0" presId="urn:microsoft.com/office/officeart/2008/layout/RadialCluster"/>
    <dgm:cxn modelId="{8F86025F-089A-4CA7-9B3B-9BA9CDAFE632}" type="presParOf" srcId="{2AC7FB11-42FD-4827-AB09-EA1A48F64086}" destId="{DD254159-A8A1-4609-AFBB-38BCC8794B5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r>
            <a:rPr lang="mk-MK" sz="2800" b="1" dirty="0"/>
            <a:t>Извештај на </a:t>
          </a:r>
          <a:r>
            <a:rPr lang="en-US" sz="2800" b="1" dirty="0"/>
            <a:t>T-CY </a:t>
          </a:r>
          <a:r>
            <a:rPr lang="mk-MK" sz="2800" b="1" dirty="0"/>
            <a:t>за проценка на ЗПП</a:t>
          </a:r>
          <a:r>
            <a:rPr lang="en-US" sz="2800" b="1" dirty="0"/>
            <a: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custT="1"/>
      <dgm:spPr/>
      <dgm:t>
        <a:bodyPr/>
        <a:lstStyle/>
        <a:p>
          <a:pPr algn="l"/>
          <a:r>
            <a:rPr lang="mk-MK" sz="2800" dirty="0"/>
            <a:t>а</a:t>
          </a:r>
          <a:r>
            <a:rPr lang="en-US" sz="2800" dirty="0"/>
            <a:t>.) </a:t>
          </a:r>
          <a:r>
            <a:rPr lang="mk-MK" sz="2800" dirty="0"/>
            <a:t>Препорачува судски контакт точки</a:t>
          </a:r>
          <a:r>
            <a:rPr lang="en-US" sz="2800" dirty="0"/>
            <a: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323950B2-6BC2-AE4B-B5B8-B2437BA58494}">
      <dgm:prSet phldrT="[Text]" custT="1"/>
      <dgm:spPr/>
      <dgm:t>
        <a:bodyPr/>
        <a:lstStyle/>
        <a:p>
          <a:r>
            <a:rPr lang="mk-MK" sz="2800" dirty="0"/>
            <a:t>б</a:t>
          </a:r>
          <a:r>
            <a:rPr lang="en-US" sz="2800" dirty="0"/>
            <a:t>.) </a:t>
          </a:r>
          <a:r>
            <a:rPr lang="mk-MK" sz="2800" dirty="0"/>
            <a:t>Препорачува контакт точки за </a:t>
          </a:r>
          <a:r>
            <a:rPr lang="mk-MK" sz="2800" dirty="0">
              <a:solidFill>
                <a:schemeClr val="tx1"/>
              </a:solidFill>
            </a:rPr>
            <a:t>ОСЗ</a:t>
          </a:r>
          <a:r>
            <a:rPr lang="en-US" sz="2800" dirty="0">
              <a:solidFill>
                <a:schemeClr val="tx1"/>
              </a:solidFill>
            </a:rPr>
            <a:t>?</a:t>
          </a:r>
        </a:p>
      </dgm:t>
    </dgm:pt>
    <dgm:pt modelId="{7D9EC74E-4481-C849-9F84-FC81A57E126D}" type="parTrans" cxnId="{2E9FB024-7424-694A-AF48-3FAF0F12021E}">
      <dgm:prSet/>
      <dgm:spPr/>
      <dgm:t>
        <a:bodyPr/>
        <a:lstStyle/>
        <a:p>
          <a:endParaRPr lang="en-US"/>
        </a:p>
      </dgm:t>
    </dgm:pt>
    <dgm:pt modelId="{A9F617AB-9877-BB4B-828A-76F7E3E29AEF}" type="sibTrans" cxnId="{2E9FB024-7424-694A-AF48-3FAF0F12021E}">
      <dgm:prSet/>
      <dgm:spPr/>
      <dgm:t>
        <a:bodyPr/>
        <a:lstStyle/>
        <a:p>
          <a:endParaRPr lang="en-US"/>
        </a:p>
      </dgm:t>
    </dgm:pt>
    <dgm:pt modelId="{412DA8CB-B9E5-F44F-9FDD-EF35DF68306D}">
      <dgm:prSet phldrT="[Text]" custT="1"/>
      <dgm:spPr/>
      <dgm:t>
        <a:bodyPr/>
        <a:lstStyle/>
        <a:p>
          <a:r>
            <a:rPr lang="mk-MK" sz="2800" dirty="0"/>
            <a:t>в</a:t>
          </a:r>
          <a:r>
            <a:rPr lang="en-US" sz="2800" dirty="0"/>
            <a:t>.) </a:t>
          </a:r>
          <a:r>
            <a:rPr lang="mk-MK" sz="2800" dirty="0"/>
            <a:t>Препорачува контакт точки во обвинителството</a:t>
          </a:r>
          <a:r>
            <a:rPr lang="en-US" sz="2800" dirty="0"/>
            <a: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4" custScaleX="25307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4"/>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3"/>
      <dgm:spPr/>
    </dgm:pt>
    <dgm:pt modelId="{9C715A5E-13B0-3F4D-85BD-4FA3A97839C5}" type="pres">
      <dgm:prSet presAssocID="{7029F5E8-D056-AE49-BD66-3C193010DDE8}" presName="vertSpace2b" presStyleCnt="0"/>
      <dgm:spPr/>
    </dgm:pt>
    <dgm:pt modelId="{D06F8563-21D8-9742-9655-9B668CF235AD}" type="pres">
      <dgm:prSet presAssocID="{323950B2-6BC2-AE4B-B5B8-B2437BA58494}" presName="horz2" presStyleCnt="0"/>
      <dgm:spPr/>
    </dgm:pt>
    <dgm:pt modelId="{FC6B0E8A-D5C8-BF42-A0DB-5A2B5E61A3A8}" type="pres">
      <dgm:prSet presAssocID="{323950B2-6BC2-AE4B-B5B8-B2437BA58494}" presName="horzSpace2" presStyleCnt="0"/>
      <dgm:spPr/>
    </dgm:pt>
    <dgm:pt modelId="{D6847470-F054-2943-A634-F983FF0A0122}" type="pres">
      <dgm:prSet presAssocID="{323950B2-6BC2-AE4B-B5B8-B2437BA58494}" presName="tx2" presStyleLbl="revTx" presStyleIdx="2" presStyleCnt="4"/>
      <dgm:spPr/>
    </dgm:pt>
    <dgm:pt modelId="{93837557-E77B-4749-A0F8-1876E8CD33B9}" type="pres">
      <dgm:prSet presAssocID="{323950B2-6BC2-AE4B-B5B8-B2437BA58494}" presName="vert2" presStyleCnt="0"/>
      <dgm:spPr/>
    </dgm:pt>
    <dgm:pt modelId="{5B901F7D-EE59-304E-B86D-F0C8CC3A841B}" type="pres">
      <dgm:prSet presAssocID="{323950B2-6BC2-AE4B-B5B8-B2437BA58494}" presName="thinLine2b" presStyleLbl="callout" presStyleIdx="1" presStyleCnt="3"/>
      <dgm:spPr/>
    </dgm:pt>
    <dgm:pt modelId="{3A7A15FE-03D5-7B4E-BE07-5A9A9318E5F4}" type="pres">
      <dgm:prSet presAssocID="{323950B2-6BC2-AE4B-B5B8-B2437BA58494}"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4"/>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2E9FB024-7424-694A-AF48-3FAF0F12021E}" srcId="{8E61202A-36DD-0240-811A-270D9611A395}" destId="{323950B2-6BC2-AE4B-B5B8-B2437BA58494}" srcOrd="1" destOrd="0" parTransId="{7D9EC74E-4481-C849-9F84-FC81A57E126D}" sibTransId="{A9F617AB-9877-BB4B-828A-76F7E3E29AEF}"/>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84510C55-401A-B84B-B242-E565DB29F691}" type="presOf" srcId="{323950B2-6BC2-AE4B-B5B8-B2437BA58494}" destId="{D6847470-F054-2943-A634-F983FF0A0122}" srcOrd="0" destOrd="0" presId="urn:microsoft.com/office/officeart/2008/layout/LinedList"/>
    <dgm:cxn modelId="{AFD2487F-444F-4C44-A623-9AAFEB90AC49}" srcId="{8E61202A-36DD-0240-811A-270D9611A395}" destId="{412DA8CB-B9E5-F44F-9FDD-EF35DF68306D}" srcOrd="2" destOrd="0" parTransId="{7E8B7982-18DC-F246-BFD4-7B9D4C9DB2CA}" sibTransId="{960A4A2E-B23E-7544-9A93-1312898E2DC4}"/>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F510A3A4-236B-CB4D-A5E8-9023C3F0BE11}" type="presParOf" srcId="{71554259-89F3-DC41-AF38-A80F6823C6AB}" destId="{D06F8563-21D8-9742-9655-9B668CF235AD}" srcOrd="4" destOrd="0" presId="urn:microsoft.com/office/officeart/2008/layout/LinedList"/>
    <dgm:cxn modelId="{16DAFC8A-F1F5-1641-8707-1CE88017FB01}" type="presParOf" srcId="{D06F8563-21D8-9742-9655-9B668CF235AD}" destId="{FC6B0E8A-D5C8-BF42-A0DB-5A2B5E61A3A8}" srcOrd="0" destOrd="0" presId="urn:microsoft.com/office/officeart/2008/layout/LinedList"/>
    <dgm:cxn modelId="{8F33C239-57B9-B445-B38B-FF410079A24B}" type="presParOf" srcId="{D06F8563-21D8-9742-9655-9B668CF235AD}" destId="{D6847470-F054-2943-A634-F983FF0A0122}" srcOrd="1" destOrd="0" presId="urn:microsoft.com/office/officeart/2008/layout/LinedList"/>
    <dgm:cxn modelId="{23C27123-2EAB-2B43-9B0D-2A7AC6298857}" type="presParOf" srcId="{D06F8563-21D8-9742-9655-9B668CF235AD}" destId="{93837557-E77B-4749-A0F8-1876E8CD33B9}" srcOrd="2" destOrd="0" presId="urn:microsoft.com/office/officeart/2008/layout/LinedList"/>
    <dgm:cxn modelId="{D6C3D364-3FB9-8B43-90CA-317CC2DDC326}" type="presParOf" srcId="{71554259-89F3-DC41-AF38-A80F6823C6AB}" destId="{5B901F7D-EE59-304E-B86D-F0C8CC3A841B}" srcOrd="5" destOrd="0" presId="urn:microsoft.com/office/officeart/2008/layout/LinedList"/>
    <dgm:cxn modelId="{11E18F95-DF79-BE4F-8BB1-A35E7C4ED493}" type="presParOf" srcId="{71554259-89F3-DC41-AF38-A80F6823C6AB}" destId="{3A7A15FE-03D5-7B4E-BE07-5A9A9318E5F4}" srcOrd="6" destOrd="0" presId="urn:microsoft.com/office/officeart/2008/layout/LinedList"/>
    <dgm:cxn modelId="{C2E47F5A-39F7-DF43-BE84-E18F61610EDB}" type="presParOf" srcId="{71554259-89F3-DC41-AF38-A80F6823C6AB}" destId="{A4B3FD2E-63E5-E445-B87B-210177B3706B}" srcOrd="7"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8" destOrd="0" presId="urn:microsoft.com/office/officeart/2008/layout/LinedList"/>
    <dgm:cxn modelId="{36F882B9-374E-704C-A5A8-4D4EB195D1D4}" type="presParOf" srcId="{71554259-89F3-DC41-AF38-A80F6823C6AB}" destId="{02B19E4E-8333-4B4F-AA1E-19B5E7CAD48B}"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r>
            <a:rPr lang="mk-MK" b="1" dirty="0">
              <a:cs typeface="Arial" panose="020B0604020202020204" pitchFamily="34" charset="0"/>
            </a:rPr>
            <a:t>Прв чекор</a:t>
          </a:r>
          <a:r>
            <a:rPr lang="en-GB" i="1" dirty="0">
              <a:cs typeface="Arial" panose="020B0604020202020204" pitchFamily="34" charset="0"/>
            </a:rPr>
            <a:t>: </a:t>
          </a:r>
          <a:r>
            <a:rPr lang="mk-MK" i="1" dirty="0">
              <a:cs typeface="Arial" panose="020B0604020202020204" pitchFamily="34" charset="0"/>
            </a:rPr>
            <a:t>Меѓународниот елемент е признаен </a:t>
          </a:r>
          <a:r>
            <a:rPr lang="en-GB" i="1" dirty="0">
              <a:cs typeface="Arial" panose="020B0604020202020204" pitchFamily="34" charset="0"/>
            </a:rPr>
            <a:t>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mk-MK" b="1" dirty="0">
              <a:cs typeface="Arial" panose="020B0604020202020204" pitchFamily="34" charset="0"/>
            </a:rPr>
            <a:t>Втор чекор</a:t>
          </a:r>
          <a:r>
            <a:rPr lang="en-GB" i="1" dirty="0">
              <a:cs typeface="Arial" panose="020B0604020202020204" pitchFamily="34" charset="0"/>
            </a:rPr>
            <a:t>: </a:t>
          </a:r>
          <a:r>
            <a:rPr lang="mk-MK" i="1" dirty="0">
              <a:cs typeface="Arial" panose="020B0604020202020204" pitchFamily="34" charset="0"/>
            </a:rPr>
            <a:t>Локален надлежен орган утврдува која збирка факти треба да се разјасни или кои докази треба да се обезбедат</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mk-MK" b="1" dirty="0">
              <a:cs typeface="Arial" panose="020B0604020202020204" pitchFamily="34" charset="0"/>
            </a:rPr>
            <a:t>Трет чекор</a:t>
          </a:r>
          <a:r>
            <a:rPr lang="en-GB" i="1" dirty="0">
              <a:cs typeface="Arial" panose="020B0604020202020204" pitchFamily="34" charset="0"/>
            </a:rPr>
            <a:t>: </a:t>
          </a:r>
          <a:r>
            <a:rPr lang="mk-MK" i="1" dirty="0">
              <a:cs typeface="Arial" panose="020B0604020202020204" pitchFamily="34" charset="0"/>
            </a:rPr>
            <a:t>Локалниот орган одлучува кое ниво на соработка е потребно</a:t>
          </a:r>
          <a:endParaRPr lang="en-GB"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mk-MK" b="1" dirty="0"/>
            <a:t>Четврти чекор</a:t>
          </a:r>
          <a:r>
            <a:rPr lang="en-US" dirty="0"/>
            <a:t>: </a:t>
          </a:r>
          <a:r>
            <a:rPr lang="mk-MK" i="1" dirty="0"/>
            <a:t>Локалниот орган по правната рамка за ЗПП започнува постапка за помош (варијации)</a:t>
          </a:r>
          <a:endParaRPr lang="en-GB"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CFE6A816-EE38-4556-B48D-B6B53EABA66F}">
      <dgm:prSet phldrT="[Text]"/>
      <dgm:spPr/>
      <dgm:t>
        <a:bodyPr/>
        <a:lstStyle/>
        <a:p>
          <a:r>
            <a:rPr lang="mk-MK" b="1" dirty="0">
              <a:cs typeface="Arial" panose="020B0604020202020204" pitchFamily="34" charset="0"/>
            </a:rPr>
            <a:t>Петти чекор</a:t>
          </a:r>
          <a:r>
            <a:rPr lang="en-GB" dirty="0">
              <a:cs typeface="Arial" panose="020B0604020202020204" pitchFamily="34" charset="0"/>
            </a:rPr>
            <a:t>:</a:t>
          </a:r>
          <a:r>
            <a:rPr lang="en-GB" b="1" dirty="0">
              <a:cs typeface="Arial" panose="020B0604020202020204" pitchFamily="34" charset="0"/>
            </a:rPr>
            <a:t> </a:t>
          </a:r>
          <a:r>
            <a:rPr lang="mk-MK" i="1" dirty="0">
              <a:cs typeface="Arial" panose="020B0604020202020204" pitchFamily="34" charset="0"/>
            </a:rPr>
            <a:t>Испратен е допис со барање за заемна правна помош</a:t>
          </a:r>
          <a:endParaRPr lang="en-GB" dirty="0"/>
        </a:p>
      </dgm:t>
    </dgm:pt>
    <dgm:pt modelId="{E6842191-924E-4C4C-9023-A5ED02B7E9CA}" type="parTrans" cxnId="{9D44E23F-A6E8-4EE7-8134-ABCCAC3C9D49}">
      <dgm:prSet/>
      <dgm:spPr/>
      <dgm:t>
        <a:bodyPr/>
        <a:lstStyle/>
        <a:p>
          <a:endParaRPr lang="en-GB"/>
        </a:p>
      </dgm:t>
    </dgm:pt>
    <dgm:pt modelId="{05AD4850-8D2E-4CE7-9484-0E4CE0FFDC16}" type="sibTrans" cxnId="{9D44E23F-A6E8-4EE7-8134-ABCCAC3C9D49}">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B11FE610-347E-4DC6-963D-5A8D93D8B534}" type="pres">
      <dgm:prSet presAssocID="{F7A60466-050F-4FAB-81C9-333DBBDA5025}" presName="FiveNodes_1" presStyleLbl="node1" presStyleIdx="0" presStyleCnt="5">
        <dgm:presLayoutVars>
          <dgm:bulletEnabled val="1"/>
        </dgm:presLayoutVars>
      </dgm:prSet>
      <dgm:spPr/>
    </dgm:pt>
    <dgm:pt modelId="{5E518954-471A-4A0A-8052-11BC5FD08113}" type="pres">
      <dgm:prSet presAssocID="{F7A60466-050F-4FAB-81C9-333DBBDA5025}" presName="FiveNodes_2" presStyleLbl="node1" presStyleIdx="1" presStyleCnt="5">
        <dgm:presLayoutVars>
          <dgm:bulletEnabled val="1"/>
        </dgm:presLayoutVars>
      </dgm:prSet>
      <dgm:spPr/>
    </dgm:pt>
    <dgm:pt modelId="{FA0C563D-4AC4-49D4-8B82-2B3DA636C5B8}" type="pres">
      <dgm:prSet presAssocID="{F7A60466-050F-4FAB-81C9-333DBBDA5025}" presName="FiveNodes_3" presStyleLbl="node1" presStyleIdx="2" presStyleCnt="5">
        <dgm:presLayoutVars>
          <dgm:bulletEnabled val="1"/>
        </dgm:presLayoutVars>
      </dgm:prSet>
      <dgm:spPr/>
    </dgm:pt>
    <dgm:pt modelId="{872E5D92-8A5B-4F0B-A582-AD2EC26DE1F1}" type="pres">
      <dgm:prSet presAssocID="{F7A60466-050F-4FAB-81C9-333DBBDA5025}" presName="FiveNodes_4" presStyleLbl="node1" presStyleIdx="3" presStyleCnt="5">
        <dgm:presLayoutVars>
          <dgm:bulletEnabled val="1"/>
        </dgm:presLayoutVars>
      </dgm:prSet>
      <dgm:spPr/>
    </dgm:pt>
    <dgm:pt modelId="{1570E3C4-0EB5-4850-977D-D7BF7804F5C5}" type="pres">
      <dgm:prSet presAssocID="{F7A60466-050F-4FAB-81C9-333DBBDA5025}" presName="FiveNodes_5" presStyleLbl="node1" presStyleIdx="4" presStyleCnt="5">
        <dgm:presLayoutVars>
          <dgm:bulletEnabled val="1"/>
        </dgm:presLayoutVars>
      </dgm:prSet>
      <dgm:spPr/>
    </dgm:pt>
    <dgm:pt modelId="{9D632434-7AD9-454C-A5B8-907A8A8AE164}" type="pres">
      <dgm:prSet presAssocID="{F7A60466-050F-4FAB-81C9-333DBBDA5025}" presName="FiveConn_1-2" presStyleLbl="fgAccFollowNode1" presStyleIdx="0" presStyleCnt="4">
        <dgm:presLayoutVars>
          <dgm:bulletEnabled val="1"/>
        </dgm:presLayoutVars>
      </dgm:prSet>
      <dgm:spPr/>
    </dgm:pt>
    <dgm:pt modelId="{E307F77B-0ACB-4F07-895E-E85A60F4A63D}" type="pres">
      <dgm:prSet presAssocID="{F7A60466-050F-4FAB-81C9-333DBBDA5025}" presName="FiveConn_2-3" presStyleLbl="fgAccFollowNode1" presStyleIdx="1" presStyleCnt="4">
        <dgm:presLayoutVars>
          <dgm:bulletEnabled val="1"/>
        </dgm:presLayoutVars>
      </dgm:prSet>
      <dgm:spPr/>
    </dgm:pt>
    <dgm:pt modelId="{AE8D6596-348E-4ED8-990E-2F72A02FE46C}" type="pres">
      <dgm:prSet presAssocID="{F7A60466-050F-4FAB-81C9-333DBBDA5025}" presName="FiveConn_3-4" presStyleLbl="fgAccFollowNode1" presStyleIdx="2" presStyleCnt="4">
        <dgm:presLayoutVars>
          <dgm:bulletEnabled val="1"/>
        </dgm:presLayoutVars>
      </dgm:prSet>
      <dgm:spPr/>
    </dgm:pt>
    <dgm:pt modelId="{49D1460C-DD90-4744-A72E-5022D2D8FCAD}" type="pres">
      <dgm:prSet presAssocID="{F7A60466-050F-4FAB-81C9-333DBBDA5025}" presName="FiveConn_4-5" presStyleLbl="fgAccFollowNode1" presStyleIdx="3" presStyleCnt="4">
        <dgm:presLayoutVars>
          <dgm:bulletEnabled val="1"/>
        </dgm:presLayoutVars>
      </dgm:prSet>
      <dgm:spPr/>
    </dgm:pt>
    <dgm:pt modelId="{3E52C829-E91D-421E-9F26-EF40DA920C07}" type="pres">
      <dgm:prSet presAssocID="{F7A60466-050F-4FAB-81C9-333DBBDA5025}" presName="FiveNodes_1_text" presStyleLbl="node1" presStyleIdx="4" presStyleCnt="5">
        <dgm:presLayoutVars>
          <dgm:bulletEnabled val="1"/>
        </dgm:presLayoutVars>
      </dgm:prSet>
      <dgm:spPr/>
    </dgm:pt>
    <dgm:pt modelId="{FEB94570-78AE-4C71-AD3D-B3E2E41E4F95}" type="pres">
      <dgm:prSet presAssocID="{F7A60466-050F-4FAB-81C9-333DBBDA5025}" presName="FiveNodes_2_text" presStyleLbl="node1" presStyleIdx="4" presStyleCnt="5">
        <dgm:presLayoutVars>
          <dgm:bulletEnabled val="1"/>
        </dgm:presLayoutVars>
      </dgm:prSet>
      <dgm:spPr/>
    </dgm:pt>
    <dgm:pt modelId="{F57F605C-A428-4198-89A0-9FEF5A61E9FC}" type="pres">
      <dgm:prSet presAssocID="{F7A60466-050F-4FAB-81C9-333DBBDA5025}" presName="FiveNodes_3_text" presStyleLbl="node1" presStyleIdx="4" presStyleCnt="5">
        <dgm:presLayoutVars>
          <dgm:bulletEnabled val="1"/>
        </dgm:presLayoutVars>
      </dgm:prSet>
      <dgm:spPr/>
    </dgm:pt>
    <dgm:pt modelId="{B7D7EC88-358D-4DCE-9AA7-72C1BE8FC72D}" type="pres">
      <dgm:prSet presAssocID="{F7A60466-050F-4FAB-81C9-333DBBDA5025}" presName="FiveNodes_4_text" presStyleLbl="node1" presStyleIdx="4" presStyleCnt="5">
        <dgm:presLayoutVars>
          <dgm:bulletEnabled val="1"/>
        </dgm:presLayoutVars>
      </dgm:prSet>
      <dgm:spPr/>
    </dgm:pt>
    <dgm:pt modelId="{B62D2397-C7EE-4451-8AAC-B4015EDF65D9}" type="pres">
      <dgm:prSet presAssocID="{F7A60466-050F-4FAB-81C9-333DBBDA5025}" presName="FiveNodes_5_text" presStyleLbl="node1" presStyleIdx="4" presStyleCnt="5">
        <dgm:presLayoutVars>
          <dgm:bulletEnabled val="1"/>
        </dgm:presLayoutVars>
      </dgm:prSet>
      <dgm:spPr/>
    </dgm:pt>
  </dgm:ptLst>
  <dgm:cxnLst>
    <dgm:cxn modelId="{6D950F09-7D21-4A97-97CD-834693987D10}" type="presOf" srcId="{D2C43026-6EBC-40E9-8051-6F477BFA81E0}" destId="{FEB94570-78AE-4C71-AD3D-B3E2E41E4F95}" srcOrd="1" destOrd="0" presId="urn:microsoft.com/office/officeart/2005/8/layout/vProcess5"/>
    <dgm:cxn modelId="{A3862F15-0F0A-4848-9F45-0F15FB3CE876}" type="presOf" srcId="{CFE6A816-EE38-4556-B48D-B6B53EABA66F}" destId="{B62D2397-C7EE-4451-8AAC-B4015EDF65D9}" srcOrd="1" destOrd="0" presId="urn:microsoft.com/office/officeart/2005/8/layout/vProcess5"/>
    <dgm:cxn modelId="{CBA9C324-6B90-4AEE-AF8B-FDBF3E02A060}" type="presOf" srcId="{03E8CFDF-6B2F-4591-AC43-5F25F37959DB}" destId="{F57F605C-A428-4198-89A0-9FEF5A61E9FC}"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9D44E23F-A6E8-4EE7-8134-ABCCAC3C9D49}" srcId="{F7A60466-050F-4FAB-81C9-333DBBDA5025}" destId="{CFE6A816-EE38-4556-B48D-B6B53EABA66F}" srcOrd="4" destOrd="0" parTransId="{E6842191-924E-4C4C-9023-A5ED02B7E9CA}" sibTransId="{05AD4850-8D2E-4CE7-9484-0E4CE0FFDC16}"/>
    <dgm:cxn modelId="{6A26605C-4C3B-4316-8104-B60FD34739E6}" type="presOf" srcId="{6251F902-B282-4E45-A2C3-054B87D1F06C}" destId="{E307F77B-0ACB-4F07-895E-E85A60F4A63D}" srcOrd="0" destOrd="0" presId="urn:microsoft.com/office/officeart/2005/8/layout/vProcess5"/>
    <dgm:cxn modelId="{DD231A79-9AFB-401D-9415-3D12B78FBBF7}" type="presOf" srcId="{03E8CFDF-6B2F-4591-AC43-5F25F37959DB}" destId="{FA0C563D-4AC4-49D4-8B82-2B3DA636C5B8}" srcOrd="0" destOrd="0" presId="urn:microsoft.com/office/officeart/2005/8/layout/vProcess5"/>
    <dgm:cxn modelId="{4873BF82-82B3-4F68-97AD-E7CFDEA6E2F1}" type="presOf" srcId="{CFE6A816-EE38-4556-B48D-B6B53EABA66F}" destId="{1570E3C4-0EB5-4850-977D-D7BF7804F5C5}" srcOrd="0"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15AA90C9-195B-4202-8FAE-37CDF42DC54A}" srcId="{F7A60466-050F-4FAB-81C9-333DBBDA5025}" destId="{03E8CFDF-6B2F-4591-AC43-5F25F37959DB}" srcOrd="2" destOrd="0" parTransId="{39F0876A-2049-474F-8153-AE12B207D4ED}" sibTransId="{7130FFAE-23E2-42AB-8DF9-3E3B606EA1F1}"/>
    <dgm:cxn modelId="{B6C8DED4-5745-42CD-8C5F-F492B04A876E}" srcId="{F7A60466-050F-4FAB-81C9-333DBBDA5025}" destId="{D2C43026-6EBC-40E9-8051-6F477BFA81E0}" srcOrd="1" destOrd="0" parTransId="{8A83E9BE-7D26-42C3-A7D7-80062A26D9CB}" sibTransId="{6251F902-B282-4E45-A2C3-054B87D1F06C}"/>
    <dgm:cxn modelId="{ACF803DA-18C3-4E65-A3F4-A9065A887306}" type="presOf" srcId="{D67B9855-30CA-4B69-8E89-B58AECE74B0D}" destId="{B7D7EC88-358D-4DCE-9AA7-72C1BE8FC72D}" srcOrd="1" destOrd="0" presId="urn:microsoft.com/office/officeart/2005/8/layout/vProcess5"/>
    <dgm:cxn modelId="{39F636DC-E91E-4F85-A1B0-6B86147EC98F}" type="presOf" srcId="{7130FFAE-23E2-42AB-8DF9-3E3B606EA1F1}" destId="{AE8D6596-348E-4ED8-990E-2F72A02FE46C}" srcOrd="0" destOrd="0" presId="urn:microsoft.com/office/officeart/2005/8/layout/vProcess5"/>
    <dgm:cxn modelId="{3FF477DC-02D7-43AF-A031-AE65D76EFB84}" type="presOf" srcId="{7A452A7C-B6BC-4B77-9442-DD3FF081B7B6}" destId="{3E52C829-E91D-421E-9F26-EF40DA920C07}" srcOrd="1" destOrd="0" presId="urn:microsoft.com/office/officeart/2005/8/layout/vProcess5"/>
    <dgm:cxn modelId="{BE9135E3-24B2-4C84-8469-988D82CDE22D}" type="presOf" srcId="{D2C43026-6EBC-40E9-8051-6F477BFA81E0}" destId="{5E518954-471A-4A0A-8052-11BC5FD08113}" srcOrd="0" destOrd="0" presId="urn:microsoft.com/office/officeart/2005/8/layout/vProcess5"/>
    <dgm:cxn modelId="{8BDB7FE6-7A7C-4B90-8970-35008BF7D93A}" type="presOf" srcId="{CCF26C20-3D67-4A0F-A86B-F7ECF91E0B57}" destId="{9D632434-7AD9-454C-A5B8-907A8A8AE164}" srcOrd="0" destOrd="0" presId="urn:microsoft.com/office/officeart/2005/8/layout/vProcess5"/>
    <dgm:cxn modelId="{E3DC54EA-F92D-4456-B2E9-DE635B50BC83}" type="presOf" srcId="{18CA57ED-17E1-4ED1-A65C-E613A28F23AE}" destId="{49D1460C-DD90-4744-A72E-5022D2D8FCAD}" srcOrd="0" destOrd="0" presId="urn:microsoft.com/office/officeart/2005/8/layout/vProcess5"/>
    <dgm:cxn modelId="{54F087EF-7C3F-44DF-8827-905995F94191}" type="presOf" srcId="{D67B9855-30CA-4B69-8E89-B58AECE74B0D}" destId="{872E5D92-8A5B-4F0B-A582-AD2EC26DE1F1}" srcOrd="0" destOrd="0" presId="urn:microsoft.com/office/officeart/2005/8/layout/vProcess5"/>
    <dgm:cxn modelId="{E39A50FC-9F8A-4E3A-B016-188593E762ED}" type="presOf" srcId="{7A452A7C-B6BC-4B77-9442-DD3FF081B7B6}" destId="{B11FE610-347E-4DC6-963D-5A8D93D8B534}"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FC17CB6E-0240-4B35-85A6-5EF2323CCD5C}" type="presParOf" srcId="{D49D3713-8B36-49A1-A871-289F50659A31}" destId="{B11FE610-347E-4DC6-963D-5A8D93D8B534}" srcOrd="1" destOrd="0" presId="urn:microsoft.com/office/officeart/2005/8/layout/vProcess5"/>
    <dgm:cxn modelId="{05C71309-35F5-45F7-B98C-08D49DB47DCD}" type="presParOf" srcId="{D49D3713-8B36-49A1-A871-289F50659A31}" destId="{5E518954-471A-4A0A-8052-11BC5FD08113}" srcOrd="2" destOrd="0" presId="urn:microsoft.com/office/officeart/2005/8/layout/vProcess5"/>
    <dgm:cxn modelId="{88F81899-95A6-4DAE-AC6F-4FCC082B8248}" type="presParOf" srcId="{D49D3713-8B36-49A1-A871-289F50659A31}" destId="{FA0C563D-4AC4-49D4-8B82-2B3DA636C5B8}" srcOrd="3" destOrd="0" presId="urn:microsoft.com/office/officeart/2005/8/layout/vProcess5"/>
    <dgm:cxn modelId="{10B3898A-65C7-48B8-9496-6E147EFB7121}" type="presParOf" srcId="{D49D3713-8B36-49A1-A871-289F50659A31}" destId="{872E5D92-8A5B-4F0B-A582-AD2EC26DE1F1}" srcOrd="4" destOrd="0" presId="urn:microsoft.com/office/officeart/2005/8/layout/vProcess5"/>
    <dgm:cxn modelId="{2DB751CE-8376-44A1-B95C-6CF32841298F}" type="presParOf" srcId="{D49D3713-8B36-49A1-A871-289F50659A31}" destId="{1570E3C4-0EB5-4850-977D-D7BF7804F5C5}" srcOrd="5" destOrd="0" presId="urn:microsoft.com/office/officeart/2005/8/layout/vProcess5"/>
    <dgm:cxn modelId="{A6B19ED9-9181-4088-8836-168F4ED795F1}" type="presParOf" srcId="{D49D3713-8B36-49A1-A871-289F50659A31}" destId="{9D632434-7AD9-454C-A5B8-907A8A8AE164}" srcOrd="6" destOrd="0" presId="urn:microsoft.com/office/officeart/2005/8/layout/vProcess5"/>
    <dgm:cxn modelId="{6B4A13BA-F312-4C33-B196-4FD78C5385AD}" type="presParOf" srcId="{D49D3713-8B36-49A1-A871-289F50659A31}" destId="{E307F77B-0ACB-4F07-895E-E85A60F4A63D}" srcOrd="7" destOrd="0" presId="urn:microsoft.com/office/officeart/2005/8/layout/vProcess5"/>
    <dgm:cxn modelId="{4D59C5FA-F44C-4C35-96A6-74A16EB7087A}" type="presParOf" srcId="{D49D3713-8B36-49A1-A871-289F50659A31}" destId="{AE8D6596-348E-4ED8-990E-2F72A02FE46C}" srcOrd="8" destOrd="0" presId="urn:microsoft.com/office/officeart/2005/8/layout/vProcess5"/>
    <dgm:cxn modelId="{1432FF99-2C07-47EB-982C-DCB4EE2EEABA}" type="presParOf" srcId="{D49D3713-8B36-49A1-A871-289F50659A31}" destId="{49D1460C-DD90-4744-A72E-5022D2D8FCAD}" srcOrd="9" destOrd="0" presId="urn:microsoft.com/office/officeart/2005/8/layout/vProcess5"/>
    <dgm:cxn modelId="{1EC654F1-DF48-43BC-99D8-2C036B0109BC}" type="presParOf" srcId="{D49D3713-8B36-49A1-A871-289F50659A31}" destId="{3E52C829-E91D-421E-9F26-EF40DA920C07}" srcOrd="10" destOrd="0" presId="urn:microsoft.com/office/officeart/2005/8/layout/vProcess5"/>
    <dgm:cxn modelId="{0DE18D92-CE48-4FDC-9C6A-4D78A0DA080A}" type="presParOf" srcId="{D49D3713-8B36-49A1-A871-289F50659A31}" destId="{FEB94570-78AE-4C71-AD3D-B3E2E41E4F95}" srcOrd="11" destOrd="0" presId="urn:microsoft.com/office/officeart/2005/8/layout/vProcess5"/>
    <dgm:cxn modelId="{59E48D43-06E9-4423-AFC5-12974E01C5BD}" type="presParOf" srcId="{D49D3713-8B36-49A1-A871-289F50659A31}" destId="{F57F605C-A428-4198-89A0-9FEF5A61E9FC}" srcOrd="12" destOrd="0" presId="urn:microsoft.com/office/officeart/2005/8/layout/vProcess5"/>
    <dgm:cxn modelId="{5568F1AB-B8C7-4B04-8B45-A8A25B3FEC09}" type="presParOf" srcId="{D49D3713-8B36-49A1-A871-289F50659A31}" destId="{B7D7EC88-358D-4DCE-9AA7-72C1BE8FC72D}" srcOrd="13" destOrd="0" presId="urn:microsoft.com/office/officeart/2005/8/layout/vProcess5"/>
    <dgm:cxn modelId="{96689005-0AF1-40D5-93EB-45BF396723FE}" type="presParOf" srcId="{D49D3713-8B36-49A1-A871-289F50659A31}" destId="{B62D2397-C7EE-4451-8AAC-B4015EDF65D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A60466-050F-4FAB-81C9-333DBBDA5025}"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GB"/>
        </a:p>
      </dgm:t>
    </dgm:pt>
    <dgm:pt modelId="{7A452A7C-B6BC-4B77-9442-DD3FF081B7B6}">
      <dgm:prSet phldrT="[Text]"/>
      <dgm:spPr/>
      <dgm:t>
        <a:bodyPr/>
        <a:lstStyle/>
        <a:p>
          <a:r>
            <a:rPr lang="mk-MK" b="1" dirty="0">
              <a:cs typeface="Arial" panose="020B0604020202020204" pitchFamily="34" charset="0"/>
            </a:rPr>
            <a:t>Шести чекор</a:t>
          </a:r>
          <a:r>
            <a:rPr lang="en-GB" dirty="0">
              <a:cs typeface="Arial" panose="020B0604020202020204" pitchFamily="34" charset="0"/>
            </a:rPr>
            <a:t>: </a:t>
          </a:r>
          <a:r>
            <a:rPr lang="mk-MK" i="1" dirty="0">
              <a:cs typeface="Arial" panose="020B0604020202020204" pitchFamily="34" charset="0"/>
            </a:rPr>
            <a:t>дописот со барање на ЗПП е примено од централниот или извршниот орган на замолената земја </a:t>
          </a:r>
          <a:endParaRPr lang="en-GB" dirty="0"/>
        </a:p>
      </dgm:t>
    </dgm:pt>
    <dgm:pt modelId="{C35F6F9B-CEE8-4F6E-9B73-59011540D1B5}" type="parTrans" cxnId="{D167D995-3DCE-4A2E-926F-7EB79E16C602}">
      <dgm:prSet/>
      <dgm:spPr/>
      <dgm:t>
        <a:bodyPr/>
        <a:lstStyle/>
        <a:p>
          <a:endParaRPr lang="en-GB"/>
        </a:p>
      </dgm:t>
    </dgm:pt>
    <dgm:pt modelId="{CCF26C20-3D67-4A0F-A86B-F7ECF91E0B57}" type="sibTrans" cxnId="{D167D995-3DCE-4A2E-926F-7EB79E16C602}">
      <dgm:prSet/>
      <dgm:spPr/>
      <dgm:t>
        <a:bodyPr/>
        <a:lstStyle/>
        <a:p>
          <a:endParaRPr lang="en-GB"/>
        </a:p>
      </dgm:t>
    </dgm:pt>
    <dgm:pt modelId="{D2C43026-6EBC-40E9-8051-6F477BFA81E0}">
      <dgm:prSet phldrT="[Text]"/>
      <dgm:spPr/>
      <dgm:t>
        <a:bodyPr/>
        <a:lstStyle/>
        <a:p>
          <a:r>
            <a:rPr lang="mk-MK" b="1" dirty="0">
              <a:cs typeface="Arial" panose="020B0604020202020204" pitchFamily="34" charset="0"/>
            </a:rPr>
            <a:t>Седми чекор</a:t>
          </a:r>
          <a:r>
            <a:rPr lang="en-GB" dirty="0">
              <a:cs typeface="Arial" panose="020B0604020202020204" pitchFamily="34" charset="0"/>
            </a:rPr>
            <a:t>:</a:t>
          </a:r>
          <a:r>
            <a:rPr lang="en-GB" b="1" dirty="0">
              <a:cs typeface="Arial" panose="020B0604020202020204" pitchFamily="34" charset="0"/>
            </a:rPr>
            <a:t> </a:t>
          </a:r>
          <a:r>
            <a:rPr lang="mk-MK" i="1" dirty="0">
              <a:cs typeface="Arial" panose="020B0604020202020204" pitchFamily="34" charset="0"/>
            </a:rPr>
            <a:t>централниот или извршниот орган на замолената земја го спроведува дописот со барање и испраќа одговор/докази назад </a:t>
          </a:r>
          <a:endParaRPr lang="en-GB" dirty="0"/>
        </a:p>
      </dgm:t>
    </dgm:pt>
    <dgm:pt modelId="{8A83E9BE-7D26-42C3-A7D7-80062A26D9CB}" type="parTrans" cxnId="{B6C8DED4-5745-42CD-8C5F-F492B04A876E}">
      <dgm:prSet/>
      <dgm:spPr/>
      <dgm:t>
        <a:bodyPr/>
        <a:lstStyle/>
        <a:p>
          <a:endParaRPr lang="en-GB"/>
        </a:p>
      </dgm:t>
    </dgm:pt>
    <dgm:pt modelId="{6251F902-B282-4E45-A2C3-054B87D1F06C}" type="sibTrans" cxnId="{B6C8DED4-5745-42CD-8C5F-F492B04A876E}">
      <dgm:prSet/>
      <dgm:spPr/>
      <dgm:t>
        <a:bodyPr/>
        <a:lstStyle/>
        <a:p>
          <a:endParaRPr lang="en-GB"/>
        </a:p>
      </dgm:t>
    </dgm:pt>
    <dgm:pt modelId="{03E8CFDF-6B2F-4591-AC43-5F25F37959DB}">
      <dgm:prSet phldrT="[Text]"/>
      <dgm:spPr/>
      <dgm:t>
        <a:bodyPr/>
        <a:lstStyle/>
        <a:p>
          <a:r>
            <a:rPr lang="mk-MK" b="1" i="0" dirty="0">
              <a:cs typeface="Arial" panose="020B0604020202020204" pitchFamily="34" charset="0"/>
            </a:rPr>
            <a:t>Осми чекор</a:t>
          </a:r>
          <a:r>
            <a:rPr lang="en-GB" b="1" i="0" dirty="0">
              <a:cs typeface="Arial" panose="020B0604020202020204" pitchFamily="34" charset="0"/>
            </a:rPr>
            <a:t>: </a:t>
          </a:r>
          <a:r>
            <a:rPr lang="mk-MK" b="1" i="0" dirty="0">
              <a:cs typeface="Arial" panose="020B0604020202020204" pitchFamily="34" charset="0"/>
            </a:rPr>
            <a:t>л</a:t>
          </a:r>
          <a:r>
            <a:rPr lang="mk-MK" b="0" i="1" dirty="0">
              <a:cs typeface="Arial" panose="020B0604020202020204" pitchFamily="34" charset="0"/>
            </a:rPr>
            <a:t>окалниот орган кој ја започнал постапката за ЗПП добива одговор</a:t>
          </a:r>
          <a:endParaRPr lang="en-GB" b="0" i="1" dirty="0"/>
        </a:p>
      </dgm:t>
    </dgm:pt>
    <dgm:pt modelId="{39F0876A-2049-474F-8153-AE12B207D4ED}" type="parTrans" cxnId="{15AA90C9-195B-4202-8FAE-37CDF42DC54A}">
      <dgm:prSet/>
      <dgm:spPr/>
      <dgm:t>
        <a:bodyPr/>
        <a:lstStyle/>
        <a:p>
          <a:endParaRPr lang="en-GB"/>
        </a:p>
      </dgm:t>
    </dgm:pt>
    <dgm:pt modelId="{7130FFAE-23E2-42AB-8DF9-3E3B606EA1F1}" type="sibTrans" cxnId="{15AA90C9-195B-4202-8FAE-37CDF42DC54A}">
      <dgm:prSet/>
      <dgm:spPr/>
      <dgm:t>
        <a:bodyPr/>
        <a:lstStyle/>
        <a:p>
          <a:endParaRPr lang="en-GB"/>
        </a:p>
      </dgm:t>
    </dgm:pt>
    <dgm:pt modelId="{D67B9855-30CA-4B69-8E89-B58AECE74B0D}">
      <dgm:prSet phldrT="[Text]"/>
      <dgm:spPr/>
      <dgm:t>
        <a:bodyPr/>
        <a:lstStyle/>
        <a:p>
          <a:r>
            <a:rPr lang="mk-MK" b="1" dirty="0">
              <a:cs typeface="Arial" panose="020B0604020202020204" pitchFamily="34" charset="0"/>
            </a:rPr>
            <a:t>Деветти чекор</a:t>
          </a:r>
          <a:r>
            <a:rPr lang="en-GB" dirty="0">
              <a:cs typeface="Arial" panose="020B0604020202020204" pitchFamily="34" charset="0"/>
            </a:rPr>
            <a:t>: </a:t>
          </a:r>
          <a:r>
            <a:rPr lang="mk-MK" dirty="0">
              <a:cs typeface="Arial" panose="020B0604020202020204" pitchFamily="34" charset="0"/>
            </a:rPr>
            <a:t>Л</a:t>
          </a:r>
          <a:r>
            <a:rPr lang="ru-RU" i="1" dirty="0">
              <a:cs typeface="Arial" panose="020B0604020202020204" pitchFamily="34" charset="0"/>
            </a:rPr>
            <a:t>окалниот орган го испитува одговорот и донесува одлука за понатамошните чекори, вклучувајќи дополнителни (дописи со барање за ЗПП)</a:t>
          </a:r>
          <a:endParaRPr lang="en-GB" i="1" dirty="0"/>
        </a:p>
      </dgm:t>
    </dgm:pt>
    <dgm:pt modelId="{9C586F1F-E9FD-488C-8FEB-A374116A82DF}" type="parTrans" cxnId="{7B22C53D-BCA7-4B64-A8D4-5E2A88CB7168}">
      <dgm:prSet/>
      <dgm:spPr/>
      <dgm:t>
        <a:bodyPr/>
        <a:lstStyle/>
        <a:p>
          <a:endParaRPr lang="en-GB"/>
        </a:p>
      </dgm:t>
    </dgm:pt>
    <dgm:pt modelId="{18CA57ED-17E1-4ED1-A65C-E613A28F23AE}" type="sibTrans" cxnId="{7B22C53D-BCA7-4B64-A8D4-5E2A88CB7168}">
      <dgm:prSet/>
      <dgm:spPr/>
      <dgm:t>
        <a:bodyPr/>
        <a:lstStyle/>
        <a:p>
          <a:endParaRPr lang="en-GB"/>
        </a:p>
      </dgm:t>
    </dgm:pt>
    <dgm:pt modelId="{D49D3713-8B36-49A1-A871-289F50659A31}" type="pres">
      <dgm:prSet presAssocID="{F7A60466-050F-4FAB-81C9-333DBBDA5025}" presName="outerComposite" presStyleCnt="0">
        <dgm:presLayoutVars>
          <dgm:chMax val="5"/>
          <dgm:dir/>
          <dgm:resizeHandles val="exact"/>
        </dgm:presLayoutVars>
      </dgm:prSet>
      <dgm:spPr/>
    </dgm:pt>
    <dgm:pt modelId="{7F16E418-AF09-4F21-96C0-C435EDA75404}" type="pres">
      <dgm:prSet presAssocID="{F7A60466-050F-4FAB-81C9-333DBBDA5025}" presName="dummyMaxCanvas" presStyleCnt="0">
        <dgm:presLayoutVars/>
      </dgm:prSet>
      <dgm:spPr/>
    </dgm:pt>
    <dgm:pt modelId="{E3892E7C-CF81-4B0E-865C-F62F9E9E8E48}" type="pres">
      <dgm:prSet presAssocID="{F7A60466-050F-4FAB-81C9-333DBBDA5025}" presName="FourNodes_1" presStyleLbl="node1" presStyleIdx="0" presStyleCnt="4">
        <dgm:presLayoutVars>
          <dgm:bulletEnabled val="1"/>
        </dgm:presLayoutVars>
      </dgm:prSet>
      <dgm:spPr/>
    </dgm:pt>
    <dgm:pt modelId="{AF770465-1E5E-4638-9A1B-92EBE61B5D0C}" type="pres">
      <dgm:prSet presAssocID="{F7A60466-050F-4FAB-81C9-333DBBDA5025}" presName="FourNodes_2" presStyleLbl="node1" presStyleIdx="1" presStyleCnt="4">
        <dgm:presLayoutVars>
          <dgm:bulletEnabled val="1"/>
        </dgm:presLayoutVars>
      </dgm:prSet>
      <dgm:spPr/>
    </dgm:pt>
    <dgm:pt modelId="{D0B16B8F-93CF-4E2B-91BA-862EF9BD9990}" type="pres">
      <dgm:prSet presAssocID="{F7A60466-050F-4FAB-81C9-333DBBDA5025}" presName="FourNodes_3" presStyleLbl="node1" presStyleIdx="2" presStyleCnt="4">
        <dgm:presLayoutVars>
          <dgm:bulletEnabled val="1"/>
        </dgm:presLayoutVars>
      </dgm:prSet>
      <dgm:spPr/>
    </dgm:pt>
    <dgm:pt modelId="{A4F61184-0BBF-4AB9-8C6A-810F7F4CEAFF}" type="pres">
      <dgm:prSet presAssocID="{F7A60466-050F-4FAB-81C9-333DBBDA5025}" presName="FourNodes_4" presStyleLbl="node1" presStyleIdx="3" presStyleCnt="4">
        <dgm:presLayoutVars>
          <dgm:bulletEnabled val="1"/>
        </dgm:presLayoutVars>
      </dgm:prSet>
      <dgm:spPr/>
    </dgm:pt>
    <dgm:pt modelId="{C54CB6C8-8D3F-4FB6-9234-77A6ACED8420}" type="pres">
      <dgm:prSet presAssocID="{F7A60466-050F-4FAB-81C9-333DBBDA5025}" presName="FourConn_1-2" presStyleLbl="fgAccFollowNode1" presStyleIdx="0" presStyleCnt="3">
        <dgm:presLayoutVars>
          <dgm:bulletEnabled val="1"/>
        </dgm:presLayoutVars>
      </dgm:prSet>
      <dgm:spPr/>
    </dgm:pt>
    <dgm:pt modelId="{85C1F341-FC66-4D97-B213-31D1B3CF0866}" type="pres">
      <dgm:prSet presAssocID="{F7A60466-050F-4FAB-81C9-333DBBDA5025}" presName="FourConn_2-3" presStyleLbl="fgAccFollowNode1" presStyleIdx="1" presStyleCnt="3">
        <dgm:presLayoutVars>
          <dgm:bulletEnabled val="1"/>
        </dgm:presLayoutVars>
      </dgm:prSet>
      <dgm:spPr/>
    </dgm:pt>
    <dgm:pt modelId="{53FA1314-161C-4363-B4BB-A334788502EF}" type="pres">
      <dgm:prSet presAssocID="{F7A60466-050F-4FAB-81C9-333DBBDA5025}" presName="FourConn_3-4" presStyleLbl="fgAccFollowNode1" presStyleIdx="2" presStyleCnt="3">
        <dgm:presLayoutVars>
          <dgm:bulletEnabled val="1"/>
        </dgm:presLayoutVars>
      </dgm:prSet>
      <dgm:spPr/>
    </dgm:pt>
    <dgm:pt modelId="{F1BBA345-32CF-4F37-9B73-609E1C2A1C74}" type="pres">
      <dgm:prSet presAssocID="{F7A60466-050F-4FAB-81C9-333DBBDA5025}" presName="FourNodes_1_text" presStyleLbl="node1" presStyleIdx="3" presStyleCnt="4">
        <dgm:presLayoutVars>
          <dgm:bulletEnabled val="1"/>
        </dgm:presLayoutVars>
      </dgm:prSet>
      <dgm:spPr/>
    </dgm:pt>
    <dgm:pt modelId="{6E142851-0FC3-47AB-8F20-1CEF69FAA88D}" type="pres">
      <dgm:prSet presAssocID="{F7A60466-050F-4FAB-81C9-333DBBDA5025}" presName="FourNodes_2_text" presStyleLbl="node1" presStyleIdx="3" presStyleCnt="4">
        <dgm:presLayoutVars>
          <dgm:bulletEnabled val="1"/>
        </dgm:presLayoutVars>
      </dgm:prSet>
      <dgm:spPr/>
    </dgm:pt>
    <dgm:pt modelId="{C189177F-CB18-45F5-8095-CE0661086265}" type="pres">
      <dgm:prSet presAssocID="{F7A60466-050F-4FAB-81C9-333DBBDA5025}" presName="FourNodes_3_text" presStyleLbl="node1" presStyleIdx="3" presStyleCnt="4">
        <dgm:presLayoutVars>
          <dgm:bulletEnabled val="1"/>
        </dgm:presLayoutVars>
      </dgm:prSet>
      <dgm:spPr/>
    </dgm:pt>
    <dgm:pt modelId="{35D217BB-B869-4299-9939-EF61A0898F34}" type="pres">
      <dgm:prSet presAssocID="{F7A60466-050F-4FAB-81C9-333DBBDA5025}" presName="FourNodes_4_text" presStyleLbl="node1" presStyleIdx="3" presStyleCnt="4">
        <dgm:presLayoutVars>
          <dgm:bulletEnabled val="1"/>
        </dgm:presLayoutVars>
      </dgm:prSet>
      <dgm:spPr/>
    </dgm:pt>
  </dgm:ptLst>
  <dgm:cxnLst>
    <dgm:cxn modelId="{CC822C0C-15C9-42DF-B53B-5920AAC30432}" type="presOf" srcId="{D67B9855-30CA-4B69-8E89-B58AECE74B0D}" destId="{A4F61184-0BBF-4AB9-8C6A-810F7F4CEAFF}" srcOrd="0" destOrd="0" presId="urn:microsoft.com/office/officeart/2005/8/layout/vProcess5"/>
    <dgm:cxn modelId="{C4D3E527-062F-40F0-AF0A-7E1AB1124921}" type="presOf" srcId="{D2C43026-6EBC-40E9-8051-6F477BFA81E0}" destId="{6E142851-0FC3-47AB-8F20-1CEF69FAA88D}" srcOrd="1" destOrd="0" presId="urn:microsoft.com/office/officeart/2005/8/layout/vProcess5"/>
    <dgm:cxn modelId="{76D0543C-A545-4634-B480-34F3B85BA76D}" type="presOf" srcId="{F7A60466-050F-4FAB-81C9-333DBBDA5025}" destId="{D49D3713-8B36-49A1-A871-289F50659A31}" srcOrd="0" destOrd="0" presId="urn:microsoft.com/office/officeart/2005/8/layout/vProcess5"/>
    <dgm:cxn modelId="{7B22C53D-BCA7-4B64-A8D4-5E2A88CB7168}" srcId="{F7A60466-050F-4FAB-81C9-333DBBDA5025}" destId="{D67B9855-30CA-4B69-8E89-B58AECE74B0D}" srcOrd="3" destOrd="0" parTransId="{9C586F1F-E9FD-488C-8FEB-A374116A82DF}" sibTransId="{18CA57ED-17E1-4ED1-A65C-E613A28F23AE}"/>
    <dgm:cxn modelId="{CD2B2168-EEA4-4A0B-9DB4-08C00B2A43FB}" type="presOf" srcId="{03E8CFDF-6B2F-4591-AC43-5F25F37959DB}" destId="{D0B16B8F-93CF-4E2B-91BA-862EF9BD9990}" srcOrd="0" destOrd="0" presId="urn:microsoft.com/office/officeart/2005/8/layout/vProcess5"/>
    <dgm:cxn modelId="{50B99856-B0F9-4847-8C28-192EC7B4949C}" type="presOf" srcId="{D2C43026-6EBC-40E9-8051-6F477BFA81E0}" destId="{AF770465-1E5E-4638-9A1B-92EBE61B5D0C}" srcOrd="0" destOrd="0" presId="urn:microsoft.com/office/officeart/2005/8/layout/vProcess5"/>
    <dgm:cxn modelId="{58FDC577-A3D2-4C48-8276-C62CF69418DA}" type="presOf" srcId="{7A452A7C-B6BC-4B77-9442-DD3FF081B7B6}" destId="{F1BBA345-32CF-4F37-9B73-609E1C2A1C74}" srcOrd="1" destOrd="0" presId="urn:microsoft.com/office/officeart/2005/8/layout/vProcess5"/>
    <dgm:cxn modelId="{1D16D883-A9B5-403D-A48D-B001C550562F}" type="presOf" srcId="{D67B9855-30CA-4B69-8E89-B58AECE74B0D}" destId="{35D217BB-B869-4299-9939-EF61A0898F34}" srcOrd="1" destOrd="0" presId="urn:microsoft.com/office/officeart/2005/8/layout/vProcess5"/>
    <dgm:cxn modelId="{D167D995-3DCE-4A2E-926F-7EB79E16C602}" srcId="{F7A60466-050F-4FAB-81C9-333DBBDA5025}" destId="{7A452A7C-B6BC-4B77-9442-DD3FF081B7B6}" srcOrd="0" destOrd="0" parTransId="{C35F6F9B-CEE8-4F6E-9B73-59011540D1B5}" sibTransId="{CCF26C20-3D67-4A0F-A86B-F7ECF91E0B57}"/>
    <dgm:cxn modelId="{E5A9F59E-C50C-42E5-A966-A07B2C098A89}" type="presOf" srcId="{03E8CFDF-6B2F-4591-AC43-5F25F37959DB}" destId="{C189177F-CB18-45F5-8095-CE0661086265}" srcOrd="1" destOrd="0" presId="urn:microsoft.com/office/officeart/2005/8/layout/vProcess5"/>
    <dgm:cxn modelId="{15AA90C9-195B-4202-8FAE-37CDF42DC54A}" srcId="{F7A60466-050F-4FAB-81C9-333DBBDA5025}" destId="{03E8CFDF-6B2F-4591-AC43-5F25F37959DB}" srcOrd="2" destOrd="0" parTransId="{39F0876A-2049-474F-8153-AE12B207D4ED}" sibTransId="{7130FFAE-23E2-42AB-8DF9-3E3B606EA1F1}"/>
    <dgm:cxn modelId="{70F512CE-4529-4173-8C39-686AAF06590A}" type="presOf" srcId="{6251F902-B282-4E45-A2C3-054B87D1F06C}" destId="{85C1F341-FC66-4D97-B213-31D1B3CF0866}" srcOrd="0" destOrd="0" presId="urn:microsoft.com/office/officeart/2005/8/layout/vProcess5"/>
    <dgm:cxn modelId="{B6C8DED4-5745-42CD-8C5F-F492B04A876E}" srcId="{F7A60466-050F-4FAB-81C9-333DBBDA5025}" destId="{D2C43026-6EBC-40E9-8051-6F477BFA81E0}" srcOrd="1" destOrd="0" parTransId="{8A83E9BE-7D26-42C3-A7D7-80062A26D9CB}" sibTransId="{6251F902-B282-4E45-A2C3-054B87D1F06C}"/>
    <dgm:cxn modelId="{93CD1CEE-6062-4FC6-AC69-C863AF756720}" type="presOf" srcId="{7A452A7C-B6BC-4B77-9442-DD3FF081B7B6}" destId="{E3892E7C-CF81-4B0E-865C-F62F9E9E8E48}" srcOrd="0" destOrd="0" presId="urn:microsoft.com/office/officeart/2005/8/layout/vProcess5"/>
    <dgm:cxn modelId="{8EE373FD-4C7A-4896-943F-11B9917D5FF9}" type="presOf" srcId="{7130FFAE-23E2-42AB-8DF9-3E3B606EA1F1}" destId="{53FA1314-161C-4363-B4BB-A334788502EF}" srcOrd="0" destOrd="0" presId="urn:microsoft.com/office/officeart/2005/8/layout/vProcess5"/>
    <dgm:cxn modelId="{354015FF-52B5-4958-9243-AA1678C00FCE}" type="presOf" srcId="{CCF26C20-3D67-4A0F-A86B-F7ECF91E0B57}" destId="{C54CB6C8-8D3F-4FB6-9234-77A6ACED8420}" srcOrd="0" destOrd="0" presId="urn:microsoft.com/office/officeart/2005/8/layout/vProcess5"/>
    <dgm:cxn modelId="{9D2D6E99-7E40-4499-8ECD-8FA7A348F51B}" type="presParOf" srcId="{D49D3713-8B36-49A1-A871-289F50659A31}" destId="{7F16E418-AF09-4F21-96C0-C435EDA75404}" srcOrd="0" destOrd="0" presId="urn:microsoft.com/office/officeart/2005/8/layout/vProcess5"/>
    <dgm:cxn modelId="{0040AAA2-9ADE-4DCC-87B4-465D77239AD0}" type="presParOf" srcId="{D49D3713-8B36-49A1-A871-289F50659A31}" destId="{E3892E7C-CF81-4B0E-865C-F62F9E9E8E48}" srcOrd="1" destOrd="0" presId="urn:microsoft.com/office/officeart/2005/8/layout/vProcess5"/>
    <dgm:cxn modelId="{8E1F7E62-B0D7-4EB0-8E4E-C7E5DB5FFA33}" type="presParOf" srcId="{D49D3713-8B36-49A1-A871-289F50659A31}" destId="{AF770465-1E5E-4638-9A1B-92EBE61B5D0C}" srcOrd="2" destOrd="0" presId="urn:microsoft.com/office/officeart/2005/8/layout/vProcess5"/>
    <dgm:cxn modelId="{81F7EB90-4E52-44D7-8A7F-0200A2F9CCA0}" type="presParOf" srcId="{D49D3713-8B36-49A1-A871-289F50659A31}" destId="{D0B16B8F-93CF-4E2B-91BA-862EF9BD9990}" srcOrd="3" destOrd="0" presId="urn:microsoft.com/office/officeart/2005/8/layout/vProcess5"/>
    <dgm:cxn modelId="{68E70673-CB57-407B-8473-7F40D06FB994}" type="presParOf" srcId="{D49D3713-8B36-49A1-A871-289F50659A31}" destId="{A4F61184-0BBF-4AB9-8C6A-810F7F4CEAFF}" srcOrd="4" destOrd="0" presId="urn:microsoft.com/office/officeart/2005/8/layout/vProcess5"/>
    <dgm:cxn modelId="{59FE3E7E-BB55-4D44-AE79-35ED6508B88B}" type="presParOf" srcId="{D49D3713-8B36-49A1-A871-289F50659A31}" destId="{C54CB6C8-8D3F-4FB6-9234-77A6ACED8420}" srcOrd="5" destOrd="0" presId="urn:microsoft.com/office/officeart/2005/8/layout/vProcess5"/>
    <dgm:cxn modelId="{1310EF75-94B7-4B55-B7F7-5D47750A3D42}" type="presParOf" srcId="{D49D3713-8B36-49A1-A871-289F50659A31}" destId="{85C1F341-FC66-4D97-B213-31D1B3CF0866}" srcOrd="6" destOrd="0" presId="urn:microsoft.com/office/officeart/2005/8/layout/vProcess5"/>
    <dgm:cxn modelId="{1ABA17DA-3A17-4B11-AD95-EC4C07BFA5CB}" type="presParOf" srcId="{D49D3713-8B36-49A1-A871-289F50659A31}" destId="{53FA1314-161C-4363-B4BB-A334788502EF}" srcOrd="7" destOrd="0" presId="urn:microsoft.com/office/officeart/2005/8/layout/vProcess5"/>
    <dgm:cxn modelId="{E35CA25D-7F20-4FD8-BE18-309FA8E95F8F}" type="presParOf" srcId="{D49D3713-8B36-49A1-A871-289F50659A31}" destId="{F1BBA345-32CF-4F37-9B73-609E1C2A1C74}" srcOrd="8" destOrd="0" presId="urn:microsoft.com/office/officeart/2005/8/layout/vProcess5"/>
    <dgm:cxn modelId="{03281E78-921B-4128-9C41-7295ED87A9F2}" type="presParOf" srcId="{D49D3713-8B36-49A1-A871-289F50659A31}" destId="{6E142851-0FC3-47AB-8F20-1CEF69FAA88D}" srcOrd="9" destOrd="0" presId="urn:microsoft.com/office/officeart/2005/8/layout/vProcess5"/>
    <dgm:cxn modelId="{989C4ADA-B58D-48C3-A77E-3F588037D0C7}" type="presParOf" srcId="{D49D3713-8B36-49A1-A871-289F50659A31}" destId="{C189177F-CB18-45F5-8095-CE0661086265}" srcOrd="10" destOrd="0" presId="urn:microsoft.com/office/officeart/2005/8/layout/vProcess5"/>
    <dgm:cxn modelId="{E3971D62-8F37-42A9-AF8C-53EFD0928EAD}" type="presParOf" srcId="{D49D3713-8B36-49A1-A871-289F50659A31}" destId="{35D217BB-B869-4299-9939-EF61A0898F3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0"/>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0"/>
          <a:ext cx="2773788"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Колку видови на електронски податоци за докази постојат и дали можете да ги именувате?</a:t>
          </a:r>
          <a:r>
            <a:rPr lang="en-US" sz="2800" b="1" kern="1200" dirty="0"/>
            <a:t>:</a:t>
          </a:r>
        </a:p>
      </dsp:txBody>
      <dsp:txXfrm>
        <a:off x="0" y="0"/>
        <a:ext cx="2773788" cy="4064000"/>
      </dsp:txXfrm>
    </dsp:sp>
    <dsp:sp modelId="{5D9EDF3F-7B20-8E47-A431-F9F24450F874}">
      <dsp:nvSpPr>
        <dsp:cNvPr id="0" name=""/>
        <dsp:cNvSpPr/>
      </dsp:nvSpPr>
      <dsp:spPr>
        <a:xfrm>
          <a:off x="2855989" y="63500"/>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3?</a:t>
          </a:r>
        </a:p>
      </dsp:txBody>
      <dsp:txXfrm>
        <a:off x="2855989" y="63500"/>
        <a:ext cx="4301899" cy="1269999"/>
      </dsp:txXfrm>
    </dsp:sp>
    <dsp:sp modelId="{EB798B99-5590-864A-A2C1-F553D99D3FAA}">
      <dsp:nvSpPr>
        <dsp:cNvPr id="0" name=""/>
        <dsp:cNvSpPr/>
      </dsp:nvSpPr>
      <dsp:spPr>
        <a:xfrm>
          <a:off x="2773788" y="1333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69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4?</a:t>
          </a:r>
        </a:p>
      </dsp:txBody>
      <dsp:txXfrm>
        <a:off x="2855989" y="1396999"/>
        <a:ext cx="4301899" cy="1269999"/>
      </dsp:txXfrm>
    </dsp:sp>
    <dsp:sp modelId="{5B901F7D-EE59-304E-B86D-F0C8CC3A841B}">
      <dsp:nvSpPr>
        <dsp:cNvPr id="0" name=""/>
        <dsp:cNvSpPr/>
      </dsp:nvSpPr>
      <dsp:spPr>
        <a:xfrm>
          <a:off x="2773788" y="26669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30499"/>
          <a:ext cx="4301899"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5?</a:t>
          </a:r>
        </a:p>
      </dsp:txBody>
      <dsp:txXfrm>
        <a:off x="2855989" y="2730499"/>
        <a:ext cx="4301899" cy="1269999"/>
      </dsp:txXfrm>
    </dsp:sp>
    <dsp:sp modelId="{1E88F2A9-FC8F-2A4F-ABF4-2C5837CA76E5}">
      <dsp:nvSpPr>
        <dsp:cNvPr id="0" name=""/>
        <dsp:cNvSpPr/>
      </dsp:nvSpPr>
      <dsp:spPr>
        <a:xfrm>
          <a:off x="2773788" y="400049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E85C-938C-4ED1-9ABD-8A0A2496C4D9}">
      <dsp:nvSpPr>
        <dsp:cNvPr id="0" name=""/>
        <dsp:cNvSpPr/>
      </dsp:nvSpPr>
      <dsp:spPr>
        <a:xfrm>
          <a:off x="2823365" y="2597032"/>
          <a:ext cx="2186604" cy="16746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mk-MK" sz="2000" kern="1200" dirty="0"/>
            <a:t>Обвинителство</a:t>
          </a:r>
          <a:endParaRPr lang="en-GB" sz="2000" kern="1200" dirty="0"/>
        </a:p>
      </dsp:txBody>
      <dsp:txXfrm>
        <a:off x="2905115" y="2678782"/>
        <a:ext cx="2023104" cy="1511160"/>
      </dsp:txXfrm>
    </dsp:sp>
    <dsp:sp modelId="{D12E1021-53A6-485E-9233-4EDE67BEC917}">
      <dsp:nvSpPr>
        <dsp:cNvPr id="0" name=""/>
        <dsp:cNvSpPr/>
      </dsp:nvSpPr>
      <dsp:spPr>
        <a:xfrm rot="16200000">
          <a:off x="3329315" y="2009680"/>
          <a:ext cx="1174704" cy="0"/>
        </a:xfrm>
        <a:custGeom>
          <a:avLst/>
          <a:gdLst/>
          <a:ahLst/>
          <a:cxnLst/>
          <a:rect l="0" t="0" r="0" b="0"/>
          <a:pathLst>
            <a:path>
              <a:moveTo>
                <a:pt x="0" y="0"/>
              </a:moveTo>
              <a:lnTo>
                <a:pt x="1174704"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1F438F-1B8F-4D2A-A343-2D8B40A9494D}">
      <dsp:nvSpPr>
        <dsp:cNvPr id="0" name=""/>
        <dsp:cNvSpPr/>
      </dsp:nvSpPr>
      <dsp:spPr>
        <a:xfrm>
          <a:off x="3081781" y="300305"/>
          <a:ext cx="1669771"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mk-MK" sz="2400" kern="1200" dirty="0"/>
            <a:t>Полиција</a:t>
          </a:r>
          <a:r>
            <a:rPr lang="en-US" sz="2400" kern="1200" dirty="0"/>
            <a:t>/</a:t>
          </a:r>
          <a:r>
            <a:rPr lang="mk-MK" sz="2400" kern="1200" dirty="0"/>
            <a:t>ОСЗ</a:t>
          </a:r>
          <a:endParaRPr lang="en-GB" sz="2400" kern="1200" dirty="0"/>
        </a:p>
      </dsp:txBody>
      <dsp:txXfrm>
        <a:off x="3136554" y="355078"/>
        <a:ext cx="1560225" cy="1012476"/>
      </dsp:txXfrm>
    </dsp:sp>
    <dsp:sp modelId="{3778DF30-23E2-4C7D-A959-3BE0EC75CBBD}">
      <dsp:nvSpPr>
        <dsp:cNvPr id="0" name=""/>
        <dsp:cNvSpPr/>
      </dsp:nvSpPr>
      <dsp:spPr>
        <a:xfrm rot="1800000">
          <a:off x="4965570" y="4231284"/>
          <a:ext cx="662809" cy="0"/>
        </a:xfrm>
        <a:custGeom>
          <a:avLst/>
          <a:gdLst/>
          <a:ahLst/>
          <a:cxnLst/>
          <a:rect l="0" t="0" r="0" b="0"/>
          <a:pathLst>
            <a:path>
              <a:moveTo>
                <a:pt x="0" y="0"/>
              </a:moveTo>
              <a:lnTo>
                <a:pt x="662809"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63355E-90FB-4F2F-8A04-33DF3325C0FF}">
      <dsp:nvSpPr>
        <dsp:cNvPr id="0" name=""/>
        <dsp:cNvSpPr/>
      </dsp:nvSpPr>
      <dsp:spPr>
        <a:xfrm>
          <a:off x="5583979"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mk-MK" sz="2400" kern="1200" dirty="0"/>
            <a:t>Суд</a:t>
          </a:r>
          <a:endParaRPr lang="en-GB" sz="2400" kern="1200" dirty="0"/>
        </a:p>
      </dsp:txBody>
      <dsp:txXfrm>
        <a:off x="5638752" y="4214648"/>
        <a:ext cx="1012476" cy="1012476"/>
      </dsp:txXfrm>
    </dsp:sp>
    <dsp:sp modelId="{F950A281-5A65-4A2C-946C-1B2B20A221D8}">
      <dsp:nvSpPr>
        <dsp:cNvPr id="0" name=""/>
        <dsp:cNvSpPr/>
      </dsp:nvSpPr>
      <dsp:spPr>
        <a:xfrm rot="9000000">
          <a:off x="2204955" y="4231284"/>
          <a:ext cx="662809" cy="0"/>
        </a:xfrm>
        <a:custGeom>
          <a:avLst/>
          <a:gdLst/>
          <a:ahLst/>
          <a:cxnLst/>
          <a:rect l="0" t="0" r="0" b="0"/>
          <a:pathLst>
            <a:path>
              <a:moveTo>
                <a:pt x="0" y="0"/>
              </a:moveTo>
              <a:lnTo>
                <a:pt x="662809"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254159-A8A1-4609-AFBB-38BCC8794B5D}">
      <dsp:nvSpPr>
        <dsp:cNvPr id="0" name=""/>
        <dsp:cNvSpPr/>
      </dsp:nvSpPr>
      <dsp:spPr>
        <a:xfrm>
          <a:off x="1127332" y="4159875"/>
          <a:ext cx="1122022" cy="112202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mk-MK" sz="1600" kern="1200" dirty="0"/>
            <a:t>Истражен судија</a:t>
          </a:r>
          <a:endParaRPr lang="en-GB" sz="1600" kern="1200" dirty="0"/>
        </a:p>
      </dsp:txBody>
      <dsp:txXfrm>
        <a:off x="1182105" y="4214648"/>
        <a:ext cx="1012476" cy="1012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1984"/>
          <a:ext cx="71668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1984"/>
          <a:ext cx="2773788"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b="1" kern="1200" dirty="0"/>
            <a:t>Извештај на </a:t>
          </a:r>
          <a:r>
            <a:rPr lang="en-US" sz="2800" b="1" kern="1200" dirty="0"/>
            <a:t>T-CY </a:t>
          </a:r>
          <a:r>
            <a:rPr lang="mk-MK" sz="2800" b="1" kern="1200" dirty="0"/>
            <a:t>за проценка на ЗПП</a:t>
          </a:r>
          <a:r>
            <a:rPr lang="en-US" sz="2800" b="1" kern="1200" dirty="0"/>
            <a:t>:</a:t>
          </a:r>
        </a:p>
      </dsp:txBody>
      <dsp:txXfrm>
        <a:off x="0" y="1984"/>
        <a:ext cx="2773788" cy="4060031"/>
      </dsp:txXfrm>
    </dsp:sp>
    <dsp:sp modelId="{5D9EDF3F-7B20-8E47-A431-F9F24450F874}">
      <dsp:nvSpPr>
        <dsp:cNvPr id="0" name=""/>
        <dsp:cNvSpPr/>
      </dsp:nvSpPr>
      <dsp:spPr>
        <a:xfrm>
          <a:off x="2855989" y="65422"/>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а</a:t>
          </a:r>
          <a:r>
            <a:rPr lang="en-US" sz="2800" kern="1200" dirty="0"/>
            <a:t>.) </a:t>
          </a:r>
          <a:r>
            <a:rPr lang="mk-MK" sz="2800" kern="1200" dirty="0"/>
            <a:t>Препорачува судски контакт точки</a:t>
          </a:r>
          <a:r>
            <a:rPr lang="en-US" sz="2800" kern="1200" dirty="0"/>
            <a:t>?</a:t>
          </a:r>
        </a:p>
      </dsp:txBody>
      <dsp:txXfrm>
        <a:off x="2855989" y="65422"/>
        <a:ext cx="4301899" cy="1268759"/>
      </dsp:txXfrm>
    </dsp:sp>
    <dsp:sp modelId="{EB798B99-5590-864A-A2C1-F553D99D3FAA}">
      <dsp:nvSpPr>
        <dsp:cNvPr id="0" name=""/>
        <dsp:cNvSpPr/>
      </dsp:nvSpPr>
      <dsp:spPr>
        <a:xfrm>
          <a:off x="2773788" y="1334182"/>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47470-F054-2943-A634-F983FF0A0122}">
      <dsp:nvSpPr>
        <dsp:cNvPr id="0" name=""/>
        <dsp:cNvSpPr/>
      </dsp:nvSpPr>
      <dsp:spPr>
        <a:xfrm>
          <a:off x="2855989" y="1397620"/>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б</a:t>
          </a:r>
          <a:r>
            <a:rPr lang="en-US" sz="2800" kern="1200" dirty="0"/>
            <a:t>.) </a:t>
          </a:r>
          <a:r>
            <a:rPr lang="mk-MK" sz="2800" kern="1200" dirty="0"/>
            <a:t>Препорачува контакт точки за </a:t>
          </a:r>
          <a:r>
            <a:rPr lang="mk-MK" sz="2800" kern="1200" dirty="0">
              <a:solidFill>
                <a:schemeClr val="tx1"/>
              </a:solidFill>
            </a:rPr>
            <a:t>ОСЗ</a:t>
          </a:r>
          <a:r>
            <a:rPr lang="en-US" sz="2800" kern="1200" dirty="0">
              <a:solidFill>
                <a:schemeClr val="tx1"/>
              </a:solidFill>
            </a:rPr>
            <a:t>?</a:t>
          </a:r>
        </a:p>
      </dsp:txBody>
      <dsp:txXfrm>
        <a:off x="2855989" y="1397620"/>
        <a:ext cx="4301899" cy="1268759"/>
      </dsp:txXfrm>
    </dsp:sp>
    <dsp:sp modelId="{5B901F7D-EE59-304E-B86D-F0C8CC3A841B}">
      <dsp:nvSpPr>
        <dsp:cNvPr id="0" name=""/>
        <dsp:cNvSpPr/>
      </dsp:nvSpPr>
      <dsp:spPr>
        <a:xfrm>
          <a:off x="2773788" y="2666379"/>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55989" y="2729817"/>
          <a:ext cx="4301899" cy="12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mk-MK" sz="2800" kern="1200" dirty="0"/>
            <a:t>в</a:t>
          </a:r>
          <a:r>
            <a:rPr lang="en-US" sz="2800" kern="1200" dirty="0"/>
            <a:t>.) </a:t>
          </a:r>
          <a:r>
            <a:rPr lang="mk-MK" sz="2800" kern="1200" dirty="0"/>
            <a:t>Препорачува контакт точки во обвинителството</a:t>
          </a:r>
          <a:r>
            <a:rPr lang="en-US" sz="2800" kern="1200" dirty="0"/>
            <a:t>?</a:t>
          </a:r>
        </a:p>
      </dsp:txBody>
      <dsp:txXfrm>
        <a:off x="2855989" y="2729817"/>
        <a:ext cx="4301899" cy="1268759"/>
      </dsp:txXfrm>
    </dsp:sp>
    <dsp:sp modelId="{1E88F2A9-FC8F-2A4F-ABF4-2C5837CA76E5}">
      <dsp:nvSpPr>
        <dsp:cNvPr id="0" name=""/>
        <dsp:cNvSpPr/>
      </dsp:nvSpPr>
      <dsp:spPr>
        <a:xfrm>
          <a:off x="2773788" y="3998577"/>
          <a:ext cx="4384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FE610-347E-4DC6-963D-5A8D93D8B534}">
      <dsp:nvSpPr>
        <dsp:cNvPr id="0" name=""/>
        <dsp:cNvSpPr/>
      </dsp:nvSpPr>
      <dsp:spPr>
        <a:xfrm>
          <a:off x="0" y="0"/>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mk-MK" sz="1600" b="1" kern="1200" dirty="0">
              <a:cs typeface="Arial" panose="020B0604020202020204" pitchFamily="34" charset="0"/>
            </a:rPr>
            <a:t>Прв чекор</a:t>
          </a:r>
          <a:r>
            <a:rPr lang="en-GB" sz="1600" i="1" kern="1200" dirty="0">
              <a:cs typeface="Arial" panose="020B0604020202020204" pitchFamily="34" charset="0"/>
            </a:rPr>
            <a:t>: </a:t>
          </a:r>
          <a:r>
            <a:rPr lang="mk-MK" sz="1600" i="1" kern="1200" dirty="0">
              <a:cs typeface="Arial" panose="020B0604020202020204" pitchFamily="34" charset="0"/>
            </a:rPr>
            <a:t>Меѓународниот елемент е признаен </a:t>
          </a:r>
          <a:r>
            <a:rPr lang="en-GB" sz="1600" i="1" kern="1200" dirty="0">
              <a:cs typeface="Arial" panose="020B0604020202020204" pitchFamily="34" charset="0"/>
            </a:rPr>
            <a:t> </a:t>
          </a:r>
          <a:endParaRPr lang="en-GB" sz="1600" kern="1200" dirty="0"/>
        </a:p>
      </dsp:txBody>
      <dsp:txXfrm>
        <a:off x="28616" y="28616"/>
        <a:ext cx="4475747" cy="919781"/>
      </dsp:txXfrm>
    </dsp:sp>
    <dsp:sp modelId="{5E518954-471A-4A0A-8052-11BC5FD08113}">
      <dsp:nvSpPr>
        <dsp:cNvPr id="0" name=""/>
        <dsp:cNvSpPr/>
      </dsp:nvSpPr>
      <dsp:spPr>
        <a:xfrm>
          <a:off x="421492" y="111270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mk-MK" sz="1600" b="1" kern="1200" dirty="0">
              <a:cs typeface="Arial" panose="020B0604020202020204" pitchFamily="34" charset="0"/>
            </a:rPr>
            <a:t>Втор чекор</a:t>
          </a:r>
          <a:r>
            <a:rPr lang="en-GB" sz="1600" i="1" kern="1200" dirty="0">
              <a:cs typeface="Arial" panose="020B0604020202020204" pitchFamily="34" charset="0"/>
            </a:rPr>
            <a:t>: </a:t>
          </a:r>
          <a:r>
            <a:rPr lang="mk-MK" sz="1600" i="1" kern="1200" dirty="0">
              <a:cs typeface="Arial" panose="020B0604020202020204" pitchFamily="34" charset="0"/>
            </a:rPr>
            <a:t>Локален надлежен орган утврдува која збирка факти треба да се разјасни или кои докази треба да се обезбедат</a:t>
          </a:r>
          <a:endParaRPr lang="en-GB" sz="1600" kern="1200" dirty="0"/>
        </a:p>
      </dsp:txBody>
      <dsp:txXfrm>
        <a:off x="450108" y="1141325"/>
        <a:ext cx="4530548" cy="919781"/>
      </dsp:txXfrm>
    </dsp:sp>
    <dsp:sp modelId="{FA0C563D-4AC4-49D4-8B82-2B3DA636C5B8}">
      <dsp:nvSpPr>
        <dsp:cNvPr id="0" name=""/>
        <dsp:cNvSpPr/>
      </dsp:nvSpPr>
      <dsp:spPr>
        <a:xfrm>
          <a:off x="842984" y="2225419"/>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mk-MK" sz="1600" b="1" kern="1200" dirty="0">
              <a:cs typeface="Arial" panose="020B0604020202020204" pitchFamily="34" charset="0"/>
            </a:rPr>
            <a:t>Трет чекор</a:t>
          </a:r>
          <a:r>
            <a:rPr lang="en-GB" sz="1600" i="1" kern="1200" dirty="0">
              <a:cs typeface="Arial" panose="020B0604020202020204" pitchFamily="34" charset="0"/>
            </a:rPr>
            <a:t>: </a:t>
          </a:r>
          <a:r>
            <a:rPr lang="mk-MK" sz="1600" i="1" kern="1200" dirty="0">
              <a:cs typeface="Arial" panose="020B0604020202020204" pitchFamily="34" charset="0"/>
            </a:rPr>
            <a:t>Локалниот орган одлучува кое ниво на соработка е потребно</a:t>
          </a:r>
          <a:endParaRPr lang="en-GB" sz="1600" kern="1200" dirty="0"/>
        </a:p>
      </dsp:txBody>
      <dsp:txXfrm>
        <a:off x="871600" y="2254035"/>
        <a:ext cx="4530548" cy="919781"/>
      </dsp:txXfrm>
    </dsp:sp>
    <dsp:sp modelId="{872E5D92-8A5B-4F0B-A582-AD2EC26DE1F1}">
      <dsp:nvSpPr>
        <dsp:cNvPr id="0" name=""/>
        <dsp:cNvSpPr/>
      </dsp:nvSpPr>
      <dsp:spPr>
        <a:xfrm>
          <a:off x="1264476" y="3338128"/>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mk-MK" sz="1600" b="1" kern="1200" dirty="0"/>
            <a:t>Четврти чекор</a:t>
          </a:r>
          <a:r>
            <a:rPr lang="en-US" sz="1600" kern="1200" dirty="0"/>
            <a:t>: </a:t>
          </a:r>
          <a:r>
            <a:rPr lang="mk-MK" sz="1600" i="1" kern="1200" dirty="0"/>
            <a:t>Локалниот орган по правната рамка за ЗПП започнува постапка за помош (варијации)</a:t>
          </a:r>
          <a:endParaRPr lang="en-GB" sz="1600" kern="1200" dirty="0"/>
        </a:p>
      </dsp:txBody>
      <dsp:txXfrm>
        <a:off x="1293092" y="3366744"/>
        <a:ext cx="4530548" cy="919781"/>
      </dsp:txXfrm>
    </dsp:sp>
    <dsp:sp modelId="{1570E3C4-0EB5-4850-977D-D7BF7804F5C5}">
      <dsp:nvSpPr>
        <dsp:cNvPr id="0" name=""/>
        <dsp:cNvSpPr/>
      </dsp:nvSpPr>
      <dsp:spPr>
        <a:xfrm>
          <a:off x="1685969" y="4450838"/>
          <a:ext cx="5644331" cy="977013"/>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mk-MK" sz="1600" b="1" kern="1200" dirty="0">
              <a:cs typeface="Arial" panose="020B0604020202020204" pitchFamily="34" charset="0"/>
            </a:rPr>
            <a:t>Петти чекор</a:t>
          </a:r>
          <a:r>
            <a:rPr lang="en-GB" sz="1600" kern="1200" dirty="0">
              <a:cs typeface="Arial" panose="020B0604020202020204" pitchFamily="34" charset="0"/>
            </a:rPr>
            <a:t>:</a:t>
          </a:r>
          <a:r>
            <a:rPr lang="en-GB" sz="1600" b="1" kern="1200" dirty="0">
              <a:cs typeface="Arial" panose="020B0604020202020204" pitchFamily="34" charset="0"/>
            </a:rPr>
            <a:t> </a:t>
          </a:r>
          <a:r>
            <a:rPr lang="mk-MK" sz="1600" i="1" kern="1200" dirty="0">
              <a:cs typeface="Arial" panose="020B0604020202020204" pitchFamily="34" charset="0"/>
            </a:rPr>
            <a:t>Испратен е допис со барање за заемна правна помош</a:t>
          </a:r>
          <a:endParaRPr lang="en-GB" sz="1600" kern="1200" dirty="0"/>
        </a:p>
      </dsp:txBody>
      <dsp:txXfrm>
        <a:off x="1714585" y="4479454"/>
        <a:ext cx="4530548" cy="919781"/>
      </dsp:txXfrm>
    </dsp:sp>
    <dsp:sp modelId="{9D632434-7AD9-454C-A5B8-907A8A8AE164}">
      <dsp:nvSpPr>
        <dsp:cNvPr id="0" name=""/>
        <dsp:cNvSpPr/>
      </dsp:nvSpPr>
      <dsp:spPr>
        <a:xfrm>
          <a:off x="5009273" y="71376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152161" y="713762"/>
        <a:ext cx="349282" cy="477881"/>
      </dsp:txXfrm>
    </dsp:sp>
    <dsp:sp modelId="{E307F77B-0ACB-4F07-895E-E85A60F4A63D}">
      <dsp:nvSpPr>
        <dsp:cNvPr id="0" name=""/>
        <dsp:cNvSpPr/>
      </dsp:nvSpPr>
      <dsp:spPr>
        <a:xfrm>
          <a:off x="5430765" y="1826472"/>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573653" y="1826472"/>
        <a:ext cx="349282" cy="477881"/>
      </dsp:txXfrm>
    </dsp:sp>
    <dsp:sp modelId="{AE8D6596-348E-4ED8-990E-2F72A02FE46C}">
      <dsp:nvSpPr>
        <dsp:cNvPr id="0" name=""/>
        <dsp:cNvSpPr/>
      </dsp:nvSpPr>
      <dsp:spPr>
        <a:xfrm>
          <a:off x="5852257" y="2922898"/>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5995145" y="2922898"/>
        <a:ext cx="349282" cy="477881"/>
      </dsp:txXfrm>
    </dsp:sp>
    <dsp:sp modelId="{49D1460C-DD90-4744-A72E-5022D2D8FCAD}">
      <dsp:nvSpPr>
        <dsp:cNvPr id="0" name=""/>
        <dsp:cNvSpPr/>
      </dsp:nvSpPr>
      <dsp:spPr>
        <a:xfrm>
          <a:off x="6273750" y="4046463"/>
          <a:ext cx="635058" cy="635058"/>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416638" y="4046463"/>
        <a:ext cx="349282" cy="477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92E7C-CF81-4B0E-865C-F62F9E9E8E48}">
      <dsp:nvSpPr>
        <dsp:cNvPr id="0" name=""/>
        <dsp:cNvSpPr/>
      </dsp:nvSpPr>
      <dsp:spPr>
        <a:xfrm>
          <a:off x="0" y="0"/>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mk-MK" sz="1700" b="1" kern="1200" dirty="0">
              <a:cs typeface="Arial" panose="020B0604020202020204" pitchFamily="34" charset="0"/>
            </a:rPr>
            <a:t>Шести чекор</a:t>
          </a:r>
          <a:r>
            <a:rPr lang="en-GB" sz="1700" kern="1200" dirty="0">
              <a:cs typeface="Arial" panose="020B0604020202020204" pitchFamily="34" charset="0"/>
            </a:rPr>
            <a:t>: </a:t>
          </a:r>
          <a:r>
            <a:rPr lang="mk-MK" sz="1700" i="1" kern="1200" dirty="0">
              <a:cs typeface="Arial" panose="020B0604020202020204" pitchFamily="34" charset="0"/>
            </a:rPr>
            <a:t>дописот со барање на ЗПП е примено од централниот или извршниот орган на замолената земја </a:t>
          </a:r>
          <a:endParaRPr lang="en-GB" sz="1700" kern="1200" dirty="0"/>
        </a:p>
      </dsp:txBody>
      <dsp:txXfrm>
        <a:off x="34975" y="34975"/>
        <a:ext cx="4474779" cy="1124177"/>
      </dsp:txXfrm>
    </dsp:sp>
    <dsp:sp modelId="{AF770465-1E5E-4638-9A1B-92EBE61B5D0C}">
      <dsp:nvSpPr>
        <dsp:cNvPr id="0" name=""/>
        <dsp:cNvSpPr/>
      </dsp:nvSpPr>
      <dsp:spPr>
        <a:xfrm>
          <a:off x="491130" y="1411241"/>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mk-MK" sz="1700" b="1" kern="1200" dirty="0">
              <a:cs typeface="Arial" panose="020B0604020202020204" pitchFamily="34" charset="0"/>
            </a:rPr>
            <a:t>Седми чекор</a:t>
          </a:r>
          <a:r>
            <a:rPr lang="en-GB" sz="1700" kern="1200" dirty="0">
              <a:cs typeface="Arial" panose="020B0604020202020204" pitchFamily="34" charset="0"/>
            </a:rPr>
            <a:t>:</a:t>
          </a:r>
          <a:r>
            <a:rPr lang="en-GB" sz="1700" b="1" kern="1200" dirty="0">
              <a:cs typeface="Arial" panose="020B0604020202020204" pitchFamily="34" charset="0"/>
            </a:rPr>
            <a:t> </a:t>
          </a:r>
          <a:r>
            <a:rPr lang="mk-MK" sz="1700" i="1" kern="1200" dirty="0">
              <a:cs typeface="Arial" panose="020B0604020202020204" pitchFamily="34" charset="0"/>
            </a:rPr>
            <a:t>централниот или извршниот орган на замолената земја го спроведува дописот со барање и испраќа одговор/докази назад </a:t>
          </a:r>
          <a:endParaRPr lang="en-GB" sz="1700" kern="1200" dirty="0"/>
        </a:p>
      </dsp:txBody>
      <dsp:txXfrm>
        <a:off x="526105" y="1446216"/>
        <a:ext cx="4526977" cy="1124177"/>
      </dsp:txXfrm>
    </dsp:sp>
    <dsp:sp modelId="{D0B16B8F-93CF-4E2B-91BA-862EF9BD9990}">
      <dsp:nvSpPr>
        <dsp:cNvPr id="0" name=""/>
        <dsp:cNvSpPr/>
      </dsp:nvSpPr>
      <dsp:spPr>
        <a:xfrm>
          <a:off x="974930" y="2822483"/>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mk-MK" sz="1700" b="1" i="0" kern="1200" dirty="0">
              <a:cs typeface="Arial" panose="020B0604020202020204" pitchFamily="34" charset="0"/>
            </a:rPr>
            <a:t>Осми чекор</a:t>
          </a:r>
          <a:r>
            <a:rPr lang="en-GB" sz="1700" b="1" i="0" kern="1200" dirty="0">
              <a:cs typeface="Arial" panose="020B0604020202020204" pitchFamily="34" charset="0"/>
            </a:rPr>
            <a:t>: </a:t>
          </a:r>
          <a:r>
            <a:rPr lang="mk-MK" sz="1700" b="1" i="0" kern="1200" dirty="0">
              <a:cs typeface="Arial" panose="020B0604020202020204" pitchFamily="34" charset="0"/>
            </a:rPr>
            <a:t>л</a:t>
          </a:r>
          <a:r>
            <a:rPr lang="mk-MK" sz="1700" b="0" i="1" kern="1200" dirty="0">
              <a:cs typeface="Arial" panose="020B0604020202020204" pitchFamily="34" charset="0"/>
            </a:rPr>
            <a:t>окалниот орган кој ја започнал постапката за ЗПП добива одговор</a:t>
          </a:r>
          <a:endParaRPr lang="en-GB" sz="1700" b="0" i="1" kern="1200" dirty="0"/>
        </a:p>
      </dsp:txBody>
      <dsp:txXfrm>
        <a:off x="1009905" y="2857458"/>
        <a:ext cx="4534308" cy="1124177"/>
      </dsp:txXfrm>
    </dsp:sp>
    <dsp:sp modelId="{A4F61184-0BBF-4AB9-8C6A-810F7F4CEAFF}">
      <dsp:nvSpPr>
        <dsp:cNvPr id="0" name=""/>
        <dsp:cNvSpPr/>
      </dsp:nvSpPr>
      <dsp:spPr>
        <a:xfrm>
          <a:off x="1466060" y="4233724"/>
          <a:ext cx="5864240" cy="1194127"/>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mk-MK" sz="1700" b="1" kern="1200" dirty="0">
              <a:cs typeface="Arial" panose="020B0604020202020204" pitchFamily="34" charset="0"/>
            </a:rPr>
            <a:t>Деветти чекор</a:t>
          </a:r>
          <a:r>
            <a:rPr lang="en-GB" sz="1700" kern="1200" dirty="0">
              <a:cs typeface="Arial" panose="020B0604020202020204" pitchFamily="34" charset="0"/>
            </a:rPr>
            <a:t>: </a:t>
          </a:r>
          <a:r>
            <a:rPr lang="mk-MK" sz="1700" kern="1200" dirty="0">
              <a:cs typeface="Arial" panose="020B0604020202020204" pitchFamily="34" charset="0"/>
            </a:rPr>
            <a:t>Л</a:t>
          </a:r>
          <a:r>
            <a:rPr lang="ru-RU" sz="1700" i="1" kern="1200" dirty="0">
              <a:cs typeface="Arial" panose="020B0604020202020204" pitchFamily="34" charset="0"/>
            </a:rPr>
            <a:t>окалниот орган го испитува одговорот и донесува одлука за понатамошните чекори, вклучувајќи дополнителни (дописи со барање за ЗПП)</a:t>
          </a:r>
          <a:endParaRPr lang="en-GB" sz="1700" i="1" kern="1200" dirty="0"/>
        </a:p>
      </dsp:txBody>
      <dsp:txXfrm>
        <a:off x="1501035" y="4268699"/>
        <a:ext cx="4526977" cy="1124177"/>
      </dsp:txXfrm>
    </dsp:sp>
    <dsp:sp modelId="{C54CB6C8-8D3F-4FB6-9234-77A6ACED8420}">
      <dsp:nvSpPr>
        <dsp:cNvPr id="0" name=""/>
        <dsp:cNvSpPr/>
      </dsp:nvSpPr>
      <dsp:spPr>
        <a:xfrm>
          <a:off x="5088057" y="914593"/>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262698" y="914593"/>
        <a:ext cx="426900" cy="584077"/>
      </dsp:txXfrm>
    </dsp:sp>
    <dsp:sp modelId="{85C1F341-FC66-4D97-B213-31D1B3CF0866}">
      <dsp:nvSpPr>
        <dsp:cNvPr id="0" name=""/>
        <dsp:cNvSpPr/>
      </dsp:nvSpPr>
      <dsp:spPr>
        <a:xfrm>
          <a:off x="5579188" y="2325834"/>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5753829" y="2325834"/>
        <a:ext cx="426900" cy="584077"/>
      </dsp:txXfrm>
    </dsp:sp>
    <dsp:sp modelId="{53FA1314-161C-4363-B4BB-A334788502EF}">
      <dsp:nvSpPr>
        <dsp:cNvPr id="0" name=""/>
        <dsp:cNvSpPr/>
      </dsp:nvSpPr>
      <dsp:spPr>
        <a:xfrm>
          <a:off x="6062987" y="3737076"/>
          <a:ext cx="776182" cy="776182"/>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6237628" y="3737076"/>
        <a:ext cx="426900" cy="5840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Дневен ред (агенда) на сесијата. Претставниците треба да имаат копија.</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12245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baseline="0" dirty="0">
                <a:solidFill>
                  <a:schemeClr val="tx1"/>
                </a:solidFill>
                <a:effectLst/>
                <a:latin typeface="+mn-lt"/>
                <a:ea typeface="ＭＳ Ｐゴシック" pitchFamily="-65" charset="-128"/>
                <a:cs typeface="ＭＳ Ｐゴシック" pitchFamily="-65" charset="-128"/>
              </a:rPr>
              <a:t>Cloud computing </a:t>
            </a:r>
            <a:r>
              <a:rPr lang="mk-MK" sz="1200" b="0" i="0" kern="1200" baseline="0" dirty="0">
                <a:solidFill>
                  <a:schemeClr val="tx1"/>
                </a:solidFill>
                <a:effectLst/>
                <a:latin typeface="+mn-lt"/>
                <a:ea typeface="ＭＳ Ｐゴシック" pitchFamily="-65" charset="-128"/>
                <a:cs typeface="ＭＳ Ｐゴシック" pitchFamily="-65" charset="-128"/>
              </a:rPr>
              <a:t>(компјутерски податоци</a:t>
            </a:r>
            <a:r>
              <a:rPr lang="ru-RU" sz="1200" b="0" i="0" kern="1200" baseline="0" dirty="0">
                <a:solidFill>
                  <a:schemeClr val="tx1"/>
                </a:solidFill>
                <a:effectLst/>
                <a:latin typeface="+mn-lt"/>
                <a:ea typeface="ＭＳ Ｐゴシック" pitchFamily="-65" charset="-128"/>
                <a:cs typeface="ＭＳ Ｐゴシック" pitchFamily="-65" charset="-128"/>
              </a:rPr>
              <a:t> во о</a:t>
            </a:r>
            <a:r>
              <a:rPr lang="ru-RU" sz="1200" b="0" i="0" kern="1200" dirty="0">
                <a:solidFill>
                  <a:schemeClr val="tx1"/>
                </a:solidFill>
                <a:effectLst/>
                <a:latin typeface="+mn-lt"/>
                <a:ea typeface="ＭＳ Ｐゴシック" pitchFamily="-65" charset="-128"/>
                <a:cs typeface="ＭＳ Ｐゴシック" pitchFamily="-65" charset="-128"/>
              </a:rPr>
              <a:t>блак) е достапност на компјутерски системски ресурси на барање, особено складирање на податоци (складирање во облак) и компјутерски процесирачки капацитет, без директно активно управување од страна на корисникот. Поимот генерално се користи за да се опишат центрите за податоци достапни на многу корисници преку интернет. </a:t>
            </a:r>
          </a:p>
          <a:p>
            <a:br>
              <a:rPr lang="ru-RU" sz="1200" b="0" i="0" kern="1200" dirty="0">
                <a:solidFill>
                  <a:schemeClr val="tx1"/>
                </a:solidFill>
                <a:effectLst/>
                <a:latin typeface="+mn-lt"/>
                <a:ea typeface="ＭＳ Ｐゴシック" pitchFamily="-65" charset="-128"/>
                <a:cs typeface="ＭＳ Ｐゴシック" pitchFamily="-65" charset="-128"/>
              </a:rPr>
            </a:br>
            <a:r>
              <a:rPr lang="ru-RU" b="0" dirty="0"/>
              <a:t>Големите облаци</a:t>
            </a:r>
            <a:r>
              <a:rPr lang="ru-RU" b="0" baseline="0" dirty="0"/>
              <a:t> кои се </a:t>
            </a:r>
            <a:r>
              <a:rPr lang="ru-RU" b="0" dirty="0"/>
              <a:t>доминантни денес, честопати имаат функции распоредени на повеќе локации од централните сервери. Ако врската со корисникот е релативно блиска, таа може да биде назначена како т.н. </a:t>
            </a:r>
            <a:r>
              <a:rPr lang="en-US" b="0" dirty="0"/>
              <a:t>edge</a:t>
            </a:r>
            <a:r>
              <a:rPr lang="mk-MK" b="0" dirty="0"/>
              <a:t>-</a:t>
            </a:r>
            <a:r>
              <a:rPr lang="ru-RU" b="0" dirty="0"/>
              <a:t>сервер</a:t>
            </a:r>
            <a:r>
              <a:rPr lang="en-US" b="0" dirty="0"/>
              <a:t> (</a:t>
            </a:r>
            <a:r>
              <a:rPr lang="mk-MK" b="0" dirty="0"/>
              <a:t>сервер на периметарот на локалната мрежа)</a:t>
            </a:r>
            <a:r>
              <a:rPr lang="ru-RU" b="0" dirty="0"/>
              <a:t>.</a:t>
            </a:r>
            <a:endParaRPr lang="en-GB" b="0" dirty="0"/>
          </a:p>
          <a:p>
            <a:pPr algn="just"/>
            <a:endParaRPr lang="en-GB" b="0" dirty="0"/>
          </a:p>
          <a:p>
            <a:pPr algn="just"/>
            <a:r>
              <a:rPr lang="ru-RU" b="0" dirty="0"/>
              <a:t>Облаците можат да бидат ограничени на една организација (корпоративни облаци) или да бидат достапни за многу организации (јавен облак).</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24274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Мета-податоци, податоци за претплатници, податочен сообраќај</a:t>
            </a:r>
            <a:r>
              <a:rPr lang="mk-MK" baseline="0" dirty="0"/>
              <a:t>, содржински податоци, податоци во облак.</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Некои од најважните предизвици во врска со стекнувањето на електронски докази преку заемна правна помош во кривичните предмети. Аспектите на предизвиците им беа презентирани на претставниците за време на Воведната обука.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580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Други форми на заемна правна помош што им се на располагање на обвинителите и судиите. Некои од нив се во надлежност на министерството или одделението за правда и се надвор</a:t>
            </a:r>
            <a:r>
              <a:rPr lang="ru-RU" baseline="0" dirty="0"/>
              <a:t> од судската надлежност на обвинителството или судот. Покрај тоа, овие органи ќе имаат некакво учество во тоа.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4636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Примери за дополнителни форми на заемна помош во кривични предмети.</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174950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761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Постојат различни пристапи за поставување на централните и извршните органи за заемна правна помош. Во зависност од домашната правна рамка, вклучително и усвоените меѓународни договори, поставеноста може да варира.</a:t>
            </a:r>
          </a:p>
          <a:p>
            <a:endParaRPr lang="en-US" dirty="0"/>
          </a:p>
          <a:p>
            <a:r>
              <a:rPr lang="ru-RU" dirty="0"/>
              <a:t>Претставниците треба да бидат охрабрени да ја опишат</a:t>
            </a:r>
            <a:r>
              <a:rPr lang="ru-RU" baseline="0" dirty="0"/>
              <a:t> </a:t>
            </a:r>
            <a:r>
              <a:rPr lang="ru-RU" dirty="0"/>
              <a:t>состојбата во нивната земја.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62820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Министерството или одделението за правда е обично централниот орган за заемна правна помош. Сепак, поради различните аспекти на правната и логистичката поставеност на органот, постојат предизвици со кои се соочува овој модел и кои треба да се забележат.</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70695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Спроведувањето на законот, главно полицијата, има одредено овластување во врска со процесот на ЗПП. Сепак, тоа силно варира од земја до земја. Земјите со обичајно право главно даваат овластување за спроведување на законот за активно учество во барањето или обезбедувањето информации или докази во врска со случаите на сајбер-криминал. </a:t>
            </a:r>
            <a:r>
              <a:rPr lang="ru-RU" sz="1200" b="0" i="0" u="none" strike="noStrike" kern="1200" dirty="0">
                <a:solidFill>
                  <a:schemeClr val="tx1"/>
                </a:solidFill>
                <a:effectLst/>
                <a:latin typeface="+mn-lt"/>
                <a:ea typeface="ＭＳ Ｐゴシック" pitchFamily="-65" charset="-128"/>
                <a:cs typeface="ＭＳ Ｐゴシック" pitchFamily="-65" charset="-128"/>
              </a:rPr>
              <a:t>Тоа не е случајот со земјите со граѓанско право каде што ова овластување речиси целосно им припаѓа на обвинителството или на судот.</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2386206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dirty="0">
                <a:solidFill>
                  <a:schemeClr val="tx1"/>
                </a:solidFill>
                <a:effectLst/>
                <a:latin typeface="+mn-lt"/>
                <a:ea typeface="ＭＳ Ｐゴシック" pitchFamily="-65" charset="-128"/>
                <a:cs typeface="ＭＳ Ｐゴシック" pitchFamily="-65" charset="-128"/>
              </a:rPr>
              <a:t>Обвинителството и судот имаат растечки одговорности во областа на ЗПП.</a:t>
            </a:r>
            <a:r>
              <a:rPr lang="ru-RU" sz="1200" b="0" i="0" u="none" strike="noStrike" kern="1200" baseline="0" dirty="0">
                <a:solidFill>
                  <a:schemeClr val="tx1"/>
                </a:solidFill>
                <a:effectLst/>
                <a:latin typeface="+mn-lt"/>
                <a:ea typeface="ＭＳ Ｐゴシック" pitchFamily="-65" charset="-128"/>
                <a:cs typeface="ＭＳ Ｐゴシック" pitchFamily="-65" charset="-128"/>
              </a:rPr>
              <a:t> </a:t>
            </a:r>
            <a:r>
              <a:rPr lang="ru-RU" sz="1200" b="0" i="0" u="none" strike="noStrike" kern="1200" dirty="0">
                <a:solidFill>
                  <a:schemeClr val="tx1"/>
                </a:solidFill>
                <a:effectLst/>
                <a:latin typeface="+mn-lt"/>
                <a:ea typeface="ＭＳ Ｐゴシック" pitchFamily="-65" charset="-128"/>
                <a:cs typeface="ＭＳ Ｐゴシック" pitchFamily="-65" charset="-128"/>
              </a:rPr>
              <a:t>Земјите сè повеќе сфаќаат дека брзото и суштинско спроведување на заемната правна помош, како административна или целосна помош, може да им биде обезбедена на судските органи, бидејќи од една страна, тие ги премостуваат надлежностите и судските надлежности помеѓу многу учесници во овој процес, а од друга страна, тие се гаранти на безбедносните мерки што треба да се спроведат.</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186244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Цели на сесијата. Претставниците треба да бидат запознаени со она што се очекува да се постигне до крајот на сесијата.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9604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dirty="0">
                <a:solidFill>
                  <a:schemeClr val="tx1"/>
                </a:solidFill>
                <a:effectLst/>
                <a:latin typeface="+mn-lt"/>
                <a:ea typeface="ＭＳ Ｐゴシック" pitchFamily="-65" charset="-128"/>
                <a:cs typeface="ＭＳ Ｐゴシック" pitchFamily="-65" charset="-128"/>
              </a:rPr>
              <a:t>Земјите со граѓанско право претежно го усвоија системот во кој јавното обвинителство или истражниот оддел на судот имаат надлежен орган за истрага, додека во овој систем, полицијата ги извршува своите должности под раководство или налог/наредба од овие органи.</a:t>
            </a:r>
          </a:p>
          <a:p>
            <a:endParaRPr lang="en-US" dirty="0"/>
          </a:p>
          <a:p>
            <a:r>
              <a:rPr lang="ru-RU" sz="1200" b="0" i="0" u="none" strike="noStrike" kern="1200" dirty="0">
                <a:solidFill>
                  <a:schemeClr val="tx1"/>
                </a:solidFill>
                <a:effectLst/>
                <a:latin typeface="+mn-lt"/>
                <a:ea typeface="ＭＳ Ｐゴシック" pitchFamily="-65" charset="-128"/>
                <a:cs typeface="ＭＳ Ｐゴシック" pitchFamily="-65" charset="-128"/>
              </a:rPr>
              <a:t>Во земјите со граѓанско право, системите се мешани, а класичните системи каде што полицијата ја има целата надлежност во истрага се помалку присутни од хибридните системи во кои полицијата соработува со обвинителството и поднесува барања до судот.</a:t>
            </a:r>
          </a:p>
          <a:p>
            <a:endParaRPr lang="en-US" dirty="0"/>
          </a:p>
          <a:p>
            <a:r>
              <a:rPr lang="ru-RU" sz="1200" b="0" i="0" u="none" strike="noStrike" kern="1200" dirty="0">
                <a:solidFill>
                  <a:schemeClr val="tx1"/>
                </a:solidFill>
                <a:effectLst/>
                <a:latin typeface="+mn-lt"/>
                <a:ea typeface="ＭＳ Ｐゴシック" pitchFamily="-65" charset="-128"/>
                <a:cs typeface="ＭＳ Ｐゴシック" pitchFamily="-65" charset="-128"/>
              </a:rPr>
              <a:t>Сепак, обвинителството и судовите сè повеќе се вклучени во постапките за ЗПП.</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196101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dirty="0">
                <a:solidFill>
                  <a:schemeClr val="tx1"/>
                </a:solidFill>
                <a:effectLst/>
                <a:latin typeface="+mn-lt"/>
                <a:ea typeface="ＭＳ Ｐゴシック" pitchFamily="-65" charset="-128"/>
                <a:cs typeface="ＭＳ Ｐゴシック" pitchFamily="-65" charset="-128"/>
              </a:rPr>
              <a:t>Број на земји формално или ефективно воспоставија точки за контакт во обвинителството (Албанија, Белгија, Франција, Италија, Малта, Маврициус, Холандија, Романија, Србија, Швајцарија, САД).</a:t>
            </a:r>
          </a:p>
          <a:p>
            <a:endParaRPr lang="en-GB" dirty="0">
              <a:effectLst/>
              <a:latin typeface="Arial" panose="020B0604020202020204" pitchFamily="34" charset="0"/>
            </a:endParaRPr>
          </a:p>
          <a:p>
            <a:r>
              <a:rPr lang="ru-RU" sz="1200" b="0" i="0" u="none" strike="noStrike" kern="1200" dirty="0">
                <a:solidFill>
                  <a:schemeClr val="tx1"/>
                </a:solidFill>
                <a:effectLst/>
                <a:latin typeface="+mn-lt"/>
                <a:ea typeface="ＭＳ Ｐゴシック" pitchFamily="-65" charset="-128"/>
                <a:cs typeface="ＭＳ Ｐゴシック" pitchFamily="-65" charset="-128"/>
              </a:rPr>
              <a:t>Земјите преземаат повеќе разновидни чекори за подобрување на врските помеѓу канцелариите кои обработуваат барања за ЗПП, вклучително и електронски податоци. Тие чекори се детално објаснети во збирката на одговори од страните, што им е достапна на сите страни.</a:t>
            </a:r>
            <a:r>
              <a:rPr lang="ru-RU" sz="1200" b="0" i="0" u="none" strike="noStrike" kern="1200" baseline="0" dirty="0">
                <a:solidFill>
                  <a:schemeClr val="tx1"/>
                </a:solidFill>
                <a:effectLst/>
                <a:latin typeface="+mn-lt"/>
                <a:ea typeface="ＭＳ Ｐゴシック" pitchFamily="-65" charset="-128"/>
                <a:cs typeface="ＭＳ Ｐゴシック" pitchFamily="-65" charset="-128"/>
              </a:rPr>
              <a:t> </a:t>
            </a:r>
            <a:r>
              <a:rPr lang="ru-RU" sz="1200" b="0" i="0" u="none" strike="noStrike" kern="1200" dirty="0">
                <a:solidFill>
                  <a:schemeClr val="tx1"/>
                </a:solidFill>
                <a:effectLst/>
                <a:latin typeface="+mn-lt"/>
                <a:ea typeface="ＭＳ Ｐゴシック" pitchFamily="-65" charset="-128"/>
                <a:cs typeface="ＭＳ Ｐゴシック" pitchFamily="-65" charset="-128"/>
              </a:rPr>
              <a:t>T-CY препорачува континуиран фокус на подобрување на процесот. Советот на Европа – вклучително и преку проекти и во соработка со T-CY – треба да го поддржи споделувањето на искуства помеѓу 24/7 контакт точките.</a:t>
            </a:r>
            <a:r>
              <a:rPr lang="ru-RU" sz="1200" b="0" i="0" u="none" strike="noStrike" kern="1200" baseline="0" dirty="0">
                <a:solidFill>
                  <a:schemeClr val="tx1"/>
                </a:solidFill>
                <a:effectLst/>
                <a:latin typeface="+mn-lt"/>
                <a:ea typeface="ＭＳ Ｐゴシック" pitchFamily="-65" charset="-128"/>
                <a:cs typeface="ＭＳ Ｐゴシック" pitchFamily="-65" charset="-128"/>
              </a:rPr>
              <a:t> </a:t>
            </a:r>
            <a:r>
              <a:rPr lang="ru-RU" sz="1200" b="0" i="0" u="none" strike="noStrike" kern="1200" dirty="0">
                <a:solidFill>
                  <a:schemeClr val="tx1"/>
                </a:solidFill>
                <a:effectLst/>
                <a:latin typeface="+mn-lt"/>
                <a:ea typeface="ＭＳ Ｐゴシック" pitchFamily="-65" charset="-128"/>
                <a:cs typeface="ＭＳ Ｐゴシック" pitchFamily="-65" charset="-128"/>
              </a:rPr>
              <a:t>Треба да се обезбеди тесна координација со органите за правда.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2682647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07548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Препораките се земени од Извештајот за проценка на T-CY за ЗПП од 2014 година и се самообјаснувачки. Експертот треба да ја потенцира важноста на спроведувањето на презентираните и советуваните концепти и идеи.</a:t>
            </a:r>
            <a:r>
              <a:rPr lang="en-US" dirty="0"/>
              <a:t> </a:t>
            </a:r>
          </a:p>
          <a:p>
            <a:endParaRPr lang="en-US" dirty="0"/>
          </a:p>
          <a:p>
            <a:pPr rtl="0"/>
            <a:r>
              <a:rPr lang="ru-RU" sz="1200" b="0" i="0" kern="1200" dirty="0">
                <a:solidFill>
                  <a:schemeClr val="tx1"/>
                </a:solidFill>
                <a:effectLst/>
                <a:latin typeface="+mn-lt"/>
                <a:ea typeface="ＭＳ Ｐゴシック" pitchFamily="-65" charset="-128"/>
                <a:cs typeface="ＭＳ Ｐゴシック" pitchFamily="-65" charset="-128"/>
              </a:rPr>
              <a:t>Претставниците треба да се охрабрат да го прочитаат Извештајот за проценка што може да го најдат на: </a:t>
            </a:r>
            <a:r>
              <a:rPr lang="en-US" dirty="0"/>
              <a:t>https://rm.coe.int/t-cy-2017-2-mla-follow-up-rep/168076d55f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134170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в</a:t>
            </a:r>
            <a:r>
              <a:rPr lang="en-US" dirty="0"/>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rtl="0"/>
            <a:r>
              <a:rPr lang="ru-RU" sz="1200" b="1" i="1" kern="1200" dirty="0">
                <a:solidFill>
                  <a:schemeClr val="tx1"/>
                </a:solidFill>
                <a:effectLst/>
                <a:latin typeface="+mn-lt"/>
                <a:ea typeface="ＭＳ Ｐゴシック" pitchFamily="-65" charset="-128"/>
                <a:cs typeface="ＭＳ Ｐゴシック" pitchFamily="-65" charset="-128"/>
              </a:rPr>
              <a:t>Да се воспостават, каде што тоа е изводливо, контакт точки во обвинителството за да се овозможи подиректна улога во заемната правна помош и побрз одговор на барањата </a:t>
            </a:r>
          </a:p>
          <a:p>
            <a:br>
              <a:rPr lang="ru-RU" sz="1200" b="0" i="0" kern="1200" dirty="0">
                <a:solidFill>
                  <a:schemeClr val="tx1"/>
                </a:solidFill>
                <a:effectLst/>
                <a:latin typeface="+mn-lt"/>
                <a:ea typeface="ＭＳ Ｐゴシック" pitchFamily="-65" charset="-128"/>
                <a:cs typeface="ＭＳ Ｐゴシック" pitchFamily="-65" charset="-128"/>
              </a:rPr>
            </a:b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3249404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25875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dirty="0">
                <a:solidFill>
                  <a:schemeClr val="tx1"/>
                </a:solidFill>
                <a:effectLst/>
                <a:latin typeface="+mn-lt"/>
                <a:ea typeface="ＭＳ Ｐゴシック" pitchFamily="-65" charset="-128"/>
                <a:cs typeface="ＭＳ Ｐゴシック" pitchFamily="-65" charset="-128"/>
              </a:rPr>
              <a:t>Овие и </a:t>
            </a:r>
            <a:r>
              <a:rPr lang="ru-RU" sz="1200" b="0" i="0" u="none" strike="noStrike" kern="1200" baseline="0" dirty="0">
                <a:solidFill>
                  <a:schemeClr val="tx1"/>
                </a:solidFill>
                <a:effectLst/>
                <a:latin typeface="+mn-lt"/>
                <a:ea typeface="ＭＳ Ｐゴシック" pitchFamily="-65" charset="-128"/>
                <a:cs typeface="ＭＳ Ｐゴシック" pitchFamily="-65" charset="-128"/>
              </a:rPr>
              <a:t>претстојните </a:t>
            </a:r>
            <a:r>
              <a:rPr lang="ru-RU" sz="1200" b="0" i="0" u="none" strike="noStrike" kern="1200" dirty="0">
                <a:solidFill>
                  <a:schemeClr val="tx1"/>
                </a:solidFill>
                <a:effectLst/>
                <a:latin typeface="+mn-lt"/>
                <a:ea typeface="ＭＳ Ｐゴシック" pitchFamily="-65" charset="-128"/>
                <a:cs typeface="ＭＳ Ｐゴシック" pitchFamily="-65" charset="-128"/>
              </a:rPr>
              <a:t>слајдови ги опишуваат</a:t>
            </a:r>
            <a:r>
              <a:rPr lang="ru-RU" sz="1200" b="0" i="0" u="none" strike="noStrike" kern="1200" baseline="0" dirty="0">
                <a:solidFill>
                  <a:schemeClr val="tx1"/>
                </a:solidFill>
                <a:effectLst/>
                <a:latin typeface="+mn-lt"/>
                <a:ea typeface="ＭＳ Ｐゴシック" pitchFamily="-65" charset="-128"/>
                <a:cs typeface="ＭＳ Ｐゴシック" pitchFamily="-65" charset="-128"/>
              </a:rPr>
              <a:t> вообичаените чекори </a:t>
            </a:r>
            <a:r>
              <a:rPr lang="ru-RU" sz="1200" b="0" i="0" u="none" strike="noStrike" kern="1200" dirty="0">
                <a:solidFill>
                  <a:schemeClr val="tx1"/>
                </a:solidFill>
                <a:effectLst/>
                <a:latin typeface="+mn-lt"/>
                <a:ea typeface="ＭＳ Ｐゴシック" pitchFamily="-65" charset="-128"/>
                <a:cs typeface="ＭＳ Ｐゴシック" pitchFamily="-65" charset="-128"/>
              </a:rPr>
              <a:t>на постапките за ЗПП. Чекорите се самообјаснувачки и треба да им бидат добро познати на практичарите на кривично право, бидејќи одговараат на постапките на домашните случаи, со дополнение на меѓународниот елемент.</a:t>
            </a:r>
            <a:endParaRPr lang="en-US" dirty="0"/>
          </a:p>
          <a:p>
            <a:endParaRPr lang="en-US" dirty="0"/>
          </a:p>
          <a:p>
            <a:pPr rtl="0"/>
            <a:r>
              <a:rPr lang="ru-RU" sz="1200" b="0" i="0" u="none" strike="noStrike" kern="1200" dirty="0">
                <a:solidFill>
                  <a:schemeClr val="tx1"/>
                </a:solidFill>
                <a:effectLst/>
                <a:latin typeface="+mn-lt"/>
                <a:ea typeface="ＭＳ Ｐゴシック" pitchFamily="-65" charset="-128"/>
                <a:cs typeface="ＭＳ Ｐゴシック" pitchFamily="-65" charset="-128"/>
              </a:rPr>
              <a:t>Прв чекор: предуслов за означување на случајот како ЗПП е воспоставување на меѓународниот елемент на случајот во согласност со законот.</a:t>
            </a:r>
            <a:endParaRPr lang="ru-RU" b="0" dirty="0">
              <a:effectLst/>
            </a:endParaRPr>
          </a:p>
          <a:p>
            <a:pPr rtl="0"/>
            <a:r>
              <a:rPr lang="ru-RU" sz="1200" b="0" i="0" u="none" strike="noStrike" kern="1200" dirty="0">
                <a:solidFill>
                  <a:schemeClr val="tx1"/>
                </a:solidFill>
                <a:effectLst/>
                <a:latin typeface="+mn-lt"/>
                <a:ea typeface="ＭＳ Ｐゴシック" pitchFamily="-65" charset="-128"/>
                <a:cs typeface="ＭＳ Ｐゴシック" pitchFamily="-65" charset="-128"/>
              </a:rPr>
              <a:t>Втор чекор: органите за спроведување треба темелно да го анализираат случајот и да утврдат кои факти треба да се обезбедат.</a:t>
            </a:r>
            <a:endParaRPr lang="ru-RU" b="0" dirty="0">
              <a:effectLst/>
            </a:endParaRPr>
          </a:p>
          <a:p>
            <a:pPr rtl="0"/>
            <a:r>
              <a:rPr lang="ru-RU" sz="1200" b="0" i="0" u="none" strike="noStrike" kern="1200" dirty="0">
                <a:solidFill>
                  <a:schemeClr val="tx1"/>
                </a:solidFill>
                <a:effectLst/>
                <a:latin typeface="+mn-lt"/>
                <a:ea typeface="ＭＳ Ｐゴシック" pitchFamily="-65" charset="-128"/>
                <a:cs typeface="ＭＳ Ｐゴシック" pitchFamily="-65" charset="-128"/>
              </a:rPr>
              <a:t>Трет чекор: нивото на информации може да биде различно поради различните фази на постапката.</a:t>
            </a:r>
            <a:endParaRPr lang="ru-RU" b="0" dirty="0">
              <a:effectLst/>
            </a:endParaRPr>
          </a:p>
          <a:p>
            <a:r>
              <a:rPr lang="ru-RU" sz="1200" b="0" i="0" u="none" strike="noStrike" kern="1200" dirty="0">
                <a:solidFill>
                  <a:schemeClr val="tx1"/>
                </a:solidFill>
                <a:effectLst/>
                <a:latin typeface="+mn-lt"/>
                <a:ea typeface="ＭＳ Ｐゴシック" pitchFamily="-65" charset="-128"/>
                <a:cs typeface="ＭＳ Ｐゴシック" pitchFamily="-65" charset="-128"/>
              </a:rPr>
              <a:t>Четврти чекор: неформалната и формалната помош се разликуваат по брзина, што беше претходно објаснето.</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79673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dirty="0">
                <a:solidFill>
                  <a:schemeClr val="tx1"/>
                </a:solidFill>
                <a:effectLst/>
                <a:latin typeface="+mn-lt"/>
                <a:ea typeface="ＭＳ Ｐゴシック" pitchFamily="-65" charset="-128"/>
                <a:cs typeface="ＭＳ Ｐゴシック" pitchFamily="-65" charset="-128"/>
              </a:rPr>
              <a:t>Постојат различни варијации во пристапот кон четвртиот чекор, во зависност од поставувањето на локалниот закон. Варијациите се во зависност од тоа колку од овластувањата на ЗПП се доделени на службата, канцеларијата или судот кои се учесници во истата. Исто така, ова зависи и од законските можности за нивно вклучување во постапки за ЗПП во и надвор од земјата.</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68500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71822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Тука треба да се побара од претставниците да опишат каква е состојбата во нивната земја и да ја споредат со претходно презентираните варијации на овој чекор.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4186700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dirty="0"/>
              <a:t>Овој слајд претставува</a:t>
            </a:r>
            <a:r>
              <a:rPr lang="mk-MK" baseline="0" dirty="0"/>
              <a:t> брзо повторување на дефинициите, информациите и објаснувањата за повеќето најтипични компјутерски податоци што се користат денес. Ова веќе им беше презентирано на претставниците во рамки на сесиите за членовите (1 и 18) на Конвенцијата од Будимпешта, електронски докази и слично.</a:t>
            </a:r>
          </a:p>
          <a:p>
            <a:pPr algn="just"/>
            <a:endParaRPr lang="mk-MK" baseline="0" dirty="0"/>
          </a:p>
          <a:p>
            <a:pPr algn="just"/>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3171258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Петти чекор: постапките за ЗПП можат да одземаат значително многу време. Сепак, органите што чекаат (одговор) не треба да зависат само од одговорот.</a:t>
            </a:r>
            <a:r>
              <a:rPr lang="ru-RU" baseline="0" dirty="0"/>
              <a:t> </a:t>
            </a:r>
            <a:r>
              <a:rPr lang="ru-RU" dirty="0"/>
              <a:t>Тие треба да дејствуваат проактивно и да ги преземат сите потребни мерки што можат да се преземат додека чекаат одговор. Претставниците треба да бидат прашани што може да биде тоа.</a:t>
            </a:r>
          </a:p>
          <a:p>
            <a:endParaRPr lang="ru-RU" dirty="0"/>
          </a:p>
          <a:p>
            <a:r>
              <a:rPr lang="ru-RU" dirty="0"/>
              <a:t>Чекор 6: замолената земја го прима дописот со барање и започнува локална постапка што може да се разликува, како што е претходно опишано од страната барател.</a:t>
            </a:r>
          </a:p>
          <a:p>
            <a:endParaRPr lang="ru-RU" dirty="0"/>
          </a:p>
          <a:p>
            <a:r>
              <a:rPr lang="ru-RU" dirty="0"/>
              <a:t>Чекор 7: одговорот се праќа назад во согласност со локалните фактички и законски можности.</a:t>
            </a:r>
          </a:p>
          <a:p>
            <a:endParaRPr lang="ru-RU" dirty="0"/>
          </a:p>
          <a:p>
            <a:r>
              <a:rPr lang="ru-RU" dirty="0"/>
              <a:t>Чекор 8 и 9: одговорот е примен и се анализира. Дополнителни дописи со барање или како појаснување, додаток или комплетно ново барање, врз основа на утврдените факти од првиот допис со</a:t>
            </a:r>
            <a:r>
              <a:rPr lang="ru-RU" baseline="0" dirty="0"/>
              <a:t> барање</a:t>
            </a:r>
            <a:r>
              <a:rPr lang="ru-RU" dirty="0"/>
              <a:t>, се исто така на располагање.</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408773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9649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074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Постои можност надлежните органи да побараат дополнителни информации, правно оправдување или слично. Органот барател треба да биде свесен за тоа и подготвен да одговори навремено. </a:t>
            </a:r>
          </a:p>
          <a:p>
            <a:br>
              <a:rPr lang="ru-RU" sz="1200" b="0" i="0" kern="1200" dirty="0">
                <a:solidFill>
                  <a:schemeClr val="tx1"/>
                </a:solidFill>
                <a:effectLst/>
                <a:latin typeface="+mn-lt"/>
                <a:ea typeface="ＭＳ Ｐゴシック" pitchFamily="-65" charset="-128"/>
                <a:cs typeface="ＭＳ Ｐゴシック" pitchFamily="-65" charset="-128"/>
              </a:rPr>
            </a:b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60779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Претставниците се поканети да го споделат своето искуство.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73078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035453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Студија на случај за вистински случај од 2020 година. Дополнителен материјал за тоа е даден во пакетот за обука.</a:t>
            </a:r>
          </a:p>
          <a:p>
            <a:endParaRPr lang="en-US" dirty="0"/>
          </a:p>
          <a:p>
            <a:r>
              <a:rPr lang="ru-RU" dirty="0"/>
              <a:t>Во зависност од околностите, работата може да се организира во групите со доделено време за анализа на резимето и изготвување на заклучоците, или експертот може да ја задржи публиката како една група и заедно со претставниците да ги помине анализата и заклучоците.</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057810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8048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437361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71266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Поедноставно</a:t>
            </a:r>
            <a:r>
              <a:rPr lang="mk-MK" baseline="0" dirty="0"/>
              <a:t> објаснување на информациите претставени во претходниот слајд.</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00601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прашања на претставниците.</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986379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mk-MK" dirty="0"/>
              <a:t>Цели на сесијата. Претставниците треба да бидат запознаени со она што се очекува да се постигне до крајот на сесијата.</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300392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dirty="0"/>
              <a:t>Време доделено за последни прашања.</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5476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mk-MK" dirty="0"/>
              <a:t>Дополнителни информации</a:t>
            </a:r>
            <a:r>
              <a:rPr lang="mk-MK" baseline="0" dirty="0"/>
              <a:t> за суштината на информациите, како што се информации за претплатници, податочен сообраќај, содржински податоци и податоци во облак.</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404656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mk-MK" b="0" dirty="0">
                <a:solidFill>
                  <a:srgbClr val="555555"/>
                </a:solidFill>
                <a:effectLst/>
              </a:rPr>
              <a:t>Основните информации за претплатници се најпрво дефинирани </a:t>
            </a:r>
            <a:r>
              <a:rPr lang="mk-MK" b="0" baseline="0" dirty="0">
                <a:solidFill>
                  <a:srgbClr val="555555"/>
                </a:solidFill>
                <a:effectLst/>
              </a:rPr>
              <a:t>од компаниите за телекомуникација и значат: (А) име, (Б) адреса, записи за локални/</a:t>
            </a:r>
            <a:r>
              <a:rPr lang="ru-RU" b="0" dirty="0">
                <a:solidFill>
                  <a:srgbClr val="555555"/>
                </a:solidFill>
                <a:effectLst/>
              </a:rPr>
              <a:t>далечни телефонски врски или записи за времето/датумот и времетраењето на сесијата, (Г) должина на користење на услугата, вклучувајќи и датум на започнување и видови на користени услуги, (Д) телефонски или инструментациски број или друг претплатнички број или идентитет, вклучувајќи и која било доделена </a:t>
            </a:r>
            <a:r>
              <a:rPr lang="en-US" b="0" dirty="0">
                <a:solidFill>
                  <a:srgbClr val="555555"/>
                </a:solidFill>
                <a:effectLst/>
              </a:rPr>
              <a:t>IP</a:t>
            </a:r>
            <a:r>
              <a:rPr lang="ru-RU" b="0" dirty="0">
                <a:solidFill>
                  <a:srgbClr val="555555"/>
                </a:solidFill>
                <a:effectLst/>
              </a:rPr>
              <a:t> адреса и (Ѓ) средства и извор на плаќање за таквата услуга, вклучувајќи броеви на кредитни картички или банкарски сметки.</a:t>
            </a:r>
            <a:endParaRPr lang="en-GB" b="0" dirty="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b="0" dirty="0">
              <a:solidFill>
                <a:srgbClr val="555555"/>
              </a:solidFill>
              <a:effectLst/>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ru-RU" b="0" dirty="0">
                <a:solidFill>
                  <a:srgbClr val="555555"/>
                </a:solidFill>
                <a:effectLst/>
              </a:rPr>
              <a:t>Денес се спроведува за претплатниците на давателите на интернет услуги со цел пристап до интернет.</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251121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mk-MK" dirty="0">
                <a:effectLst/>
                <a:latin typeface="Arial" panose="020B0604020202020204" pitchFamily="34" charset="0"/>
              </a:rPr>
              <a:t>Во принцип, </a:t>
            </a:r>
            <a:r>
              <a:rPr lang="mk-MK" dirty="0" err="1">
                <a:effectLst/>
                <a:latin typeface="Arial" panose="020B0604020202020204" pitchFamily="34" charset="0"/>
              </a:rPr>
              <a:t>ОИП</a:t>
            </a:r>
            <a:r>
              <a:rPr lang="en-US" dirty="0">
                <a:effectLst/>
                <a:latin typeface="Arial" panose="020B0604020202020204" pitchFamily="34" charset="0"/>
              </a:rPr>
              <a:t>/BSI</a:t>
            </a:r>
            <a:r>
              <a:rPr lang="mk-MK" dirty="0">
                <a:effectLst/>
                <a:latin typeface="Arial" panose="020B0604020202020204" pitchFamily="34" charset="0"/>
              </a:rPr>
              <a:t> се однесува на какви било информации што</a:t>
            </a:r>
            <a:r>
              <a:rPr lang="mk-MK" baseline="0" dirty="0">
                <a:effectLst/>
                <a:latin typeface="Arial" panose="020B0604020202020204" pitchFamily="34" charset="0"/>
              </a:rPr>
              <a:t> ги поседува администрацијата на давателот на услуги во врска со претплатник на нивните услуги. Информациите за претплатници може да бидат содржани во форма на компјутерски податоци или во која било друга форма, како што се хартиени записи.</a:t>
            </a:r>
          </a:p>
          <a:p>
            <a:pPr algn="just"/>
            <a:endParaRPr lang="en-GB" dirty="0">
              <a:effectLst/>
              <a:latin typeface="Arial" panose="020B0604020202020204" pitchFamily="34" charset="0"/>
            </a:endParaRPr>
          </a:p>
          <a:p>
            <a:pPr algn="just"/>
            <a:r>
              <a:rPr lang="mk-MK" dirty="0">
                <a:effectLst/>
                <a:latin typeface="Arial" panose="020B0604020202020204" pitchFamily="34" charset="0"/>
              </a:rPr>
              <a:t>Бидејќи информациите</a:t>
            </a:r>
            <a:r>
              <a:rPr lang="mk-MK" baseline="0" dirty="0">
                <a:effectLst/>
                <a:latin typeface="Arial" panose="020B0604020202020204" pitchFamily="34" charset="0"/>
              </a:rPr>
              <a:t> за претплатникот вклучуваат и други форми на податоци, освен само компјутерски, во членот е вклучена посебна одредба за овој вид информации. „Претплатник“ е наменет да вклучува широк спектар на клиенти на даватели на услуги, од лица кои имаат платено претплата, до оние кои добиваат бесплатни услуги. </a:t>
            </a:r>
            <a:r>
              <a:rPr lang="ru-RU" baseline="0" dirty="0">
                <a:effectLst/>
                <a:latin typeface="Arial" panose="020B0604020202020204" pitchFamily="34" charset="0"/>
              </a:rPr>
              <a:t>Исто така, вклучува информации во врска со лица кои имаат право да ја користат претплатничката сметка.</a:t>
            </a:r>
            <a:endParaRPr lang="en-GB" dirty="0">
              <a:effectLst/>
              <a:latin typeface="Arial" panose="020B0604020202020204" pitchFamily="34" charset="0"/>
            </a:endParaRPr>
          </a:p>
          <a:p>
            <a:pPr algn="just"/>
            <a:endParaRPr lang="en-GB" dirty="0">
              <a:effectLst/>
              <a:latin typeface="Arial" panose="020B0604020202020204" pitchFamily="34" charset="0"/>
            </a:endParaRPr>
          </a:p>
          <a:p>
            <a:pPr algn="just"/>
            <a:r>
              <a:rPr lang="ru-RU" dirty="0">
                <a:effectLst/>
                <a:latin typeface="Arial" panose="020B0604020202020204" pitchFamily="34" charset="0"/>
              </a:rPr>
              <a:t>Во текот на кривичната истрага, информациите за претплатникот може да бидат потребни првенствено во две специфични ситуации. Прво, потребни се информации за претплатникот за да се идентификуваат кои услуги и сродни технички мерки биле користени или ги користи претплатник, како што се видот на користената телефонска услуга (на пр. мобилна), видот на другите придружни услуги што се користат (на пр., проследување повик, говорна пошта, итн.), телефонски број или друга техничка адреса (на пр., адреса за е-пошта).</a:t>
            </a:r>
          </a:p>
          <a:p>
            <a:pPr algn="just"/>
            <a:endParaRPr lang="en-GB"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Второ, кога е позната техничката адреса, потребни се информации за претплатникот за да се помогне во утврдувањето на идентитетот на засегнатото лице. Други информации за претплатници, како што се комерцијални информации за наплата и записи за уплати на претплатникот, исто така може да бидат релевантни за кривичните истраги, особено кога кривичното дело кое се истражува вклучува компјутерска измама или друго економско кривично дело.</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42072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Овие податоци ги генерираат компјутерите во синџирот на комуникација, со цел да ја насочат комуникацијата од нејзиниот извор до нејзината дестинација. Затоа е помошен за самата комуникација. </a:t>
            </a:r>
          </a:p>
          <a:p>
            <a:endParaRPr lang="en-GB" dirty="0">
              <a:effectLst/>
              <a:latin typeface="Arial" panose="020B0604020202020204" pitchFamily="34" charset="0"/>
            </a:endParaRPr>
          </a:p>
          <a:p>
            <a:pPr rtl="0"/>
            <a:r>
              <a:rPr lang="ru-RU" sz="1200" b="0" i="0" kern="1200" dirty="0">
                <a:solidFill>
                  <a:schemeClr val="tx1"/>
                </a:solidFill>
                <a:effectLst/>
                <a:latin typeface="+mn-lt"/>
                <a:ea typeface="ＭＳ Ｐゴシック" pitchFamily="-65" charset="-128"/>
                <a:cs typeface="ＭＳ Ｐゴシック" pitchFamily="-65" charset="-128"/>
              </a:rPr>
              <a:t>Во случај на истрага на кривично дело сторено во врска со компјутерски систем, потребни е податочниот сообраќај за да се пронајде изворот на комуникација како почетна точка за собирање на дополнителни докази или како дел од доказите за кривичното дело. Податочниот сообраќај да бидат краткотраен, што прави неопходно да се побара експедитивно зачувување на истиот. Според тоа, неговото брзо откривање може да биде потребно за да се препознае рутата на комуникација со цел да се соберат дополнителни докази пред да се избришат или да се идентификува осомниченото лице. Затоа,</a:t>
            </a:r>
            <a:r>
              <a:rPr lang="ru-RU" sz="1200" b="0" i="0" kern="1200" baseline="0" dirty="0">
                <a:solidFill>
                  <a:schemeClr val="tx1"/>
                </a:solidFill>
                <a:effectLst/>
                <a:latin typeface="+mn-lt"/>
                <a:ea typeface="ＭＳ Ｐゴシック" pitchFamily="-65" charset="-128"/>
                <a:cs typeface="ＭＳ Ｐゴシック" pitchFamily="-65" charset="-128"/>
              </a:rPr>
              <a:t> о</a:t>
            </a:r>
            <a:r>
              <a:rPr lang="ru-RU" sz="1200" b="0" i="0" kern="1200" dirty="0">
                <a:solidFill>
                  <a:schemeClr val="tx1"/>
                </a:solidFill>
                <a:effectLst/>
                <a:latin typeface="+mn-lt"/>
                <a:ea typeface="ＭＳ Ｐゴシック" pitchFamily="-65" charset="-128"/>
                <a:cs typeface="ＭＳ Ｐゴシック" pitchFamily="-65" charset="-128"/>
              </a:rPr>
              <a:t>бичната постапка за собирање и откривање на компјутерски податоци може да биде недоволна. </a:t>
            </a: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Покрај тоа, преземањето на податочниот сообраќај се смета дека во принцип е помалку интрузивно, бидејќи како таков не ја открива содржината на комуникацијата за која се смета дека е почувствителна.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334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sz="1200" b="0" i="0" kern="1200" dirty="0">
                <a:solidFill>
                  <a:schemeClr val="tx1"/>
                </a:solidFill>
                <a:effectLst/>
                <a:latin typeface="+mn-lt"/>
                <a:ea typeface="ＭＳ Ｐゴシック" pitchFamily="-65" charset="-128"/>
                <a:cs typeface="ＭＳ Ｐゴシック" pitchFamily="-65" charset="-128"/>
              </a:rPr>
              <a:t>Конвенцијата од Будимпешта не дава дефиниција за </a:t>
            </a:r>
            <a:r>
              <a:rPr lang="mk-MK" sz="1200" b="0" i="0" kern="1200" dirty="0" err="1">
                <a:solidFill>
                  <a:schemeClr val="tx1"/>
                </a:solidFill>
                <a:effectLst/>
                <a:latin typeface="+mn-lt"/>
                <a:ea typeface="ＭＳ Ｐゴシック" pitchFamily="-65" charset="-128"/>
                <a:cs typeface="ＭＳ Ｐゴシック" pitchFamily="-65" charset="-128"/>
              </a:rPr>
              <a:t>содржинските</a:t>
            </a:r>
            <a:r>
              <a:rPr lang="mk-MK" sz="1200" b="0" i="0" kern="1200" baseline="0" dirty="0">
                <a:solidFill>
                  <a:schemeClr val="tx1"/>
                </a:solidFill>
                <a:effectLst/>
                <a:latin typeface="+mn-lt"/>
                <a:ea typeface="ＭＳ Ｐゴシック" pitchFamily="-65" charset="-128"/>
                <a:cs typeface="ＭＳ Ｐゴシック" pitchFamily="-65" charset="-128"/>
              </a:rPr>
              <a:t> податоци</a:t>
            </a:r>
            <a:r>
              <a:rPr lang="ru-RU" sz="1200" b="0" i="0" kern="1200" dirty="0">
                <a:solidFill>
                  <a:schemeClr val="tx1"/>
                </a:solidFill>
                <a:effectLst/>
                <a:latin typeface="+mn-lt"/>
                <a:ea typeface="ＭＳ Ｐゴシック" pitchFamily="-65" charset="-128"/>
                <a:cs typeface="ＭＳ Ｐゴシック" pitchFamily="-65" charset="-128"/>
              </a:rPr>
              <a:t>. Сепак, постојат број различни правни извори кои даваат слични описи на поимот „содржински</a:t>
            </a:r>
            <a:r>
              <a:rPr lang="ru-RU" sz="1200" b="0" i="0" kern="1200" baseline="0" dirty="0">
                <a:solidFill>
                  <a:schemeClr val="tx1"/>
                </a:solidFill>
                <a:effectLst/>
                <a:latin typeface="+mn-lt"/>
                <a:ea typeface="ＭＳ Ｐゴシック" pitchFamily="-65" charset="-128"/>
                <a:cs typeface="ＭＳ Ｐゴシック" pitchFamily="-65" charset="-128"/>
              </a:rPr>
              <a:t> податоци“.</a:t>
            </a:r>
            <a:endParaRPr lang="ru-RU" sz="1200" b="0" i="0" kern="1200" dirty="0">
              <a:solidFill>
                <a:schemeClr val="tx1"/>
              </a:solidFill>
              <a:effectLst/>
              <a:latin typeface="+mn-lt"/>
              <a:ea typeface="ＭＳ Ｐゴシック" pitchFamily="-65" charset="-128"/>
              <a:cs typeface="ＭＳ Ｐゴシック" pitchFamily="-65" charset="-128"/>
            </a:endParaRPr>
          </a:p>
          <a:p>
            <a:pPr rtl="0"/>
            <a:br>
              <a:rPr lang="ru-RU" sz="1200" b="0" i="0" kern="1200" dirty="0">
                <a:solidFill>
                  <a:schemeClr val="tx1"/>
                </a:solidFill>
                <a:effectLst/>
                <a:latin typeface="+mn-lt"/>
                <a:ea typeface="ＭＳ Ｐゴシック" pitchFamily="-65" charset="-128"/>
                <a:cs typeface="ＭＳ Ｐゴシック" pitchFamily="-65" charset="-128"/>
              </a:rPr>
            </a:br>
            <a:r>
              <a:rPr lang="ru-RU" sz="1200" b="0" i="0" kern="1200" dirty="0">
                <a:solidFill>
                  <a:schemeClr val="tx1"/>
                </a:solidFill>
                <a:effectLst/>
                <a:latin typeface="+mn-lt"/>
                <a:ea typeface="ＭＳ Ｐゴシック" pitchFamily="-65" charset="-128"/>
                <a:cs typeface="ＭＳ Ｐゴシック" pitchFamily="-65" charset="-128"/>
              </a:rPr>
              <a:t>Сите описи и дефиниции се согласуваат дека содржинските податоците претставуваат што е „внатре“ во датотеката што се испраќа преку мрежата.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6216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5/5/2021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5/5/2021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5/5/2021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5/5/2021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5/5/2021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s://www.google.com/search?q=budapest+convention&amp;client=firefox-b-d&amp;tbm=isch&amp;source=iu&amp;ictx=1&amp;fir=ZZ7-eGVsgWp-4M,3KYhsb_5-Pi7FM,/m/0fz_nr&amp;vet=1&amp;usg=AI4_-kSJDlP6Pr2ZoTW71_tmQNmWSirr8g&amp;sa=X&amp;ved=2ahUKEwjp7IWV0u3rAhVw-SoKHXmpBjYQ_B16BAgTEAM#imgrc=ZZ7-eGVsgWp-4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17/06/relationships/model3d" Target="../media/model3d1.glb"/></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s://www.google.com/imgres?imgurl=http://www.coe.int/documents/8475493/52004869/FotoJet%2B(1).jpg/c45f3b85-1d37-b73e-bffa-6fa22ff908ab&amp;imgrefurl=https://www.coe.int/en/web/cybercrime/-/the-coe-standard-operating-procedures-for-the-collection-analysis-and-presentation-of-electronic-evidence-have-been-released&amp;tbnid=zrU4UzEl0OUWJM&amp;vet=12ahUKEwig_tDL0-3rAhWCk6QKHeeBDDAQMygEegUIARCsAQ..i&amp;docid=gkXd6B1mxcCGCM&amp;w=870&amp;h=489&amp;q=electronic%20evidence&amp;client=firefox-b-d&amp;ved=2ahUKEwig_tDL0-3rAhWCk6QKHeeBDDAQMygEegUIARCs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imgres?imgurl=https://www.law.com/image/EM/NLJ35-Foreign-Office-Article-201406261134.jpg&amp;imgrefurl=https://www.law.com/corpcounsel/almID/1202675453495/Mutual-Legal-Assistance-Treatys-Moment-in-the-Spotlight/&amp;tbnid=b8ha3T3jNUc8sM&amp;vet=12ahUKEwjJsbC11e3rAhUJyKQKHVYGA9YQMygMegUIARCsAQ..i&amp;docid=a4XsWpji287F8M&amp;w=620&amp;h=372&amp;q=mutual%20legal%20assistance&amp;client=firefox-b-d&amp;ved=2ahUKEwjJsbC11e3rAhUJyKQKHVYGA9YQMygMegUIARCs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jpeg"/><Relationship Id="rId9" Type="http://schemas.microsoft.com/office/2007/relationships/diagramDrawing" Target="../diagrams/drawing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google.com/imgres?imgurl=https://s27389.pcdn.co/wp-content/uploads/2018/04/AdobeStock_188738986.jpeg&amp;imgrefurl=https://www.information-age.com/global-cybercrime-economy-generates-over-1-5tn-according-to-new-study-123471631/&amp;tbnid=Q1D8kDCy6cNnsM&amp;vet=12ahUKEwi0htix9PLrAhVG16QKHRgEDx4QMygAegUIARDLAQ..i&amp;docid=cJI6p3kCnk-seM&amp;w=3840&amp;h=2160&amp;q=cybercrime&amp;client=firefox-b-d&amp;ved=2ahUKEwi0htix9PLrAhVG16QKHRgEDx4QMygAegUIARDLAQ"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www.google.com/imgres?imgurl=https://www.simplilearn.com/ice9/free_resources_article_thumb/What_is_Data_Types_of_Data_and_How_To_Analyze_Data.jpg&amp;imgrefurl=https://www.simplilearn.com/what-is-data-article&amp;tbnid=1UG-ZP1lhdESkM&amp;vet=12ahUKEwi5rPSWze3rAhUJ16QKHYKtANMQMygNegUIARC7AQ..i&amp;docid=_VmfOCU-RFECDM&amp;w=848&amp;h=477&amp;q=electronic%20data%20types&amp;client=firefox-b-d&amp;ved=2ahUKEwi5rPSWze3rAhUJ16QKHYKtANMQMygNegUIARC7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447098"/>
          </a:xfrm>
          <a:prstGeom prst="rect">
            <a:avLst/>
          </a:prstGeom>
          <a:ln>
            <a:noFill/>
          </a:ln>
        </p:spPr>
        <p:txBody>
          <a:bodyPr wrap="square">
            <a:spAutoFit/>
          </a:bodyPr>
          <a:lstStyle/>
          <a:p>
            <a:pPr algn="ctr"/>
            <a:r>
              <a:rPr lang="mk-MK" sz="3600" b="1" i="1" dirty="0">
                <a:solidFill>
                  <a:schemeClr val="tx2"/>
                </a:solidFill>
              </a:rPr>
              <a:t>Специјализиран судски курс за</a:t>
            </a:r>
          </a:p>
          <a:p>
            <a:pPr algn="ctr"/>
            <a:r>
              <a:rPr lang="mk-MK" sz="3600" b="1" i="1" dirty="0">
                <a:solidFill>
                  <a:schemeClr val="tx2"/>
                </a:solidFill>
              </a:rPr>
              <a:t>меѓународна соработка</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mk-MK" sz="3200" b="1" dirty="0">
                <a:solidFill>
                  <a:schemeClr val="tx2"/>
                </a:solidFill>
              </a:rPr>
              <a:t>Сесија</a:t>
            </a:r>
            <a:r>
              <a:rPr lang="en-GB" sz="3200" b="1" dirty="0">
                <a:solidFill>
                  <a:schemeClr val="tx2"/>
                </a:solidFill>
              </a:rPr>
              <a:t> 2.3 </a:t>
            </a:r>
          </a:p>
          <a:p>
            <a:pPr marL="0" indent="0" algn="ctr">
              <a:buFont typeface="Arial" charset="0"/>
              <a:buNone/>
              <a:defRPr/>
            </a:pPr>
            <a:r>
              <a:rPr lang="mk-MK" sz="3200" b="1" dirty="0">
                <a:solidFill>
                  <a:schemeClr val="tx2"/>
                </a:solidFill>
              </a:rPr>
              <a:t>Обезбедување електронски докази преку механизмите за меѓународна соработка</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69177"/>
            <a:ext cx="5324480" cy="5847755"/>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Повеќе за податочен сообраќај</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lgn="just">
              <a:buFont typeface="Wingdings" pitchFamily="2" charset="2"/>
              <a:buChar char="ü"/>
            </a:pPr>
            <a:r>
              <a:rPr lang="mk-MK" sz="2200" b="1" dirty="0"/>
              <a:t>Конвенција за </a:t>
            </a:r>
            <a:r>
              <a:rPr lang="mk-MK" sz="2200" b="1" dirty="0" err="1"/>
              <a:t>сајбер</a:t>
            </a:r>
            <a:r>
              <a:rPr lang="mk-MK" sz="2200" b="1" dirty="0"/>
              <a:t>-криминал </a:t>
            </a:r>
            <a:r>
              <a:rPr lang="en-US" sz="2200" b="1" dirty="0"/>
              <a:t>(ETS 185), </a:t>
            </a:r>
            <a:r>
              <a:rPr lang="mk-MK" sz="2200" b="1" dirty="0"/>
              <a:t>член</a:t>
            </a:r>
            <a:r>
              <a:rPr lang="en-US" sz="2200" b="1" dirty="0"/>
              <a:t> 1, </a:t>
            </a:r>
            <a:r>
              <a:rPr lang="en-US" sz="2200" dirty="0"/>
              <a:t>:</a:t>
            </a:r>
          </a:p>
          <a:p>
            <a:pPr marL="342900" indent="-342900" algn="just">
              <a:buFont typeface="Wingdings" pitchFamily="2" charset="2"/>
              <a:buChar char="§"/>
            </a:pPr>
            <a:r>
              <a:rPr lang="mk-MK" sz="2200" dirty="0"/>
              <a:t>За целите на оваа Конвенција</a:t>
            </a:r>
            <a:r>
              <a:rPr lang="en-US" sz="2200" dirty="0"/>
              <a:t>:</a:t>
            </a:r>
          </a:p>
          <a:p>
            <a:pPr algn="just">
              <a:buFont typeface="Arial" panose="020B0604020202020204" pitchFamily="34" charset="0"/>
              <a:buChar char="•"/>
            </a:pPr>
            <a:r>
              <a:rPr lang="mk-MK" sz="2200" dirty="0"/>
              <a:t>г</a:t>
            </a:r>
            <a:r>
              <a:rPr lang="en-US" sz="2200" dirty="0"/>
              <a:t>.) </a:t>
            </a:r>
            <a:r>
              <a:rPr lang="mk-MK" sz="2200" dirty="0"/>
              <a:t>„податочен сообраќај“ се </a:t>
            </a:r>
            <a:r>
              <a:rPr lang="mk-MK" sz="2200" b="1" dirty="0"/>
              <a:t>сите компјутерски податоци што се однесуваат на комуникација преку компјутерски систем</a:t>
            </a:r>
            <a:r>
              <a:rPr lang="mk-MK" sz="2200" dirty="0"/>
              <a:t>, генерирани од компјутерски систем што формирале дел од синџирот на комуникација, </a:t>
            </a:r>
            <a:r>
              <a:rPr lang="mk-MK" sz="2200" b="1" dirty="0"/>
              <a:t>означувајќи го изворот, дестинацијата, рутата, времето, датумот, големината, времетраењето или видот на основната услуга.</a:t>
            </a:r>
            <a:endParaRPr lang="en-US" sz="2200" b="1" dirty="0"/>
          </a:p>
          <a:p>
            <a:pPr marL="0" indent="0" algn="just">
              <a:buNone/>
            </a:pPr>
            <a:endParaRPr lang="en-US" sz="2200" dirty="0"/>
          </a:p>
        </p:txBody>
      </p:sp>
      <p:pic>
        <p:nvPicPr>
          <p:cNvPr id="2050" name="Picture 2" descr="Image result for budapest convention">
            <a:hlinkClick r:id="rId4"/>
            <a:extLst>
              <a:ext uri="{FF2B5EF4-FFF2-40B4-BE49-F238E27FC236}">
                <a16:creationId xmlns:a16="http://schemas.microsoft.com/office/drawing/2014/main" id="{AA212368-0EDF-4310-8CE9-7FAFFB7E4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4345" y="2310862"/>
            <a:ext cx="2358095" cy="334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6027"/>
            <a:ext cx="4821408" cy="5170646"/>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Повеќе за содржински податоци:</a:t>
            </a:r>
            <a:endParaRPr lang="en-GB" sz="2200" dirty="0">
              <a:cs typeface="Arial" panose="020B0604020202020204" pitchFamily="34" charset="0"/>
            </a:endParaRPr>
          </a:p>
          <a:p>
            <a:pPr marL="342900" indent="-342900" algn="just">
              <a:buFont typeface="Arial" panose="020B0604020202020204" pitchFamily="34" charset="0"/>
              <a:buChar char="•"/>
            </a:pPr>
            <a:r>
              <a:rPr lang="mk-MK" sz="2200" b="1" dirty="0"/>
              <a:t>„</a:t>
            </a:r>
            <a:r>
              <a:rPr lang="mk-MK" sz="2200" b="1" dirty="0" err="1"/>
              <a:t>Содржинските</a:t>
            </a:r>
            <a:r>
              <a:rPr lang="mk-MK" sz="2200" b="1" dirty="0"/>
              <a:t> податоци“ </a:t>
            </a:r>
            <a:r>
              <a:rPr lang="mk-MK" sz="2200" dirty="0"/>
              <a:t>не се дефинирани во Конвенцијата, но се однесуваат на </a:t>
            </a:r>
            <a:r>
              <a:rPr lang="mk-MK" sz="2200" dirty="0" err="1"/>
              <a:t>комуницираната</a:t>
            </a:r>
            <a:r>
              <a:rPr lang="mk-MK" sz="2200" dirty="0"/>
              <a:t>  содржина при комуникацијата; т.е. </a:t>
            </a:r>
            <a:r>
              <a:rPr lang="mk-MK" sz="2200" b="1" dirty="0"/>
              <a:t>значењето или смислата </a:t>
            </a:r>
            <a:r>
              <a:rPr lang="mk-MK" sz="2200" dirty="0"/>
              <a:t>на комуникацијата, или </a:t>
            </a:r>
            <a:r>
              <a:rPr lang="mk-MK" sz="2200" b="1" dirty="0"/>
              <a:t>пораката или информацијата што се пренесува</a:t>
            </a:r>
            <a:r>
              <a:rPr lang="mk-MK" sz="2200" dirty="0"/>
              <a:t> со комуникацијата (освен податочниот сообраќај).</a:t>
            </a:r>
            <a:endParaRPr lang="en-US" sz="2200" dirty="0"/>
          </a:p>
          <a:p>
            <a:pPr marL="342900" indent="-342900" algn="just">
              <a:buFont typeface="Arial" panose="020B0604020202020204" pitchFamily="34" charset="0"/>
              <a:buChar char="•"/>
            </a:pPr>
            <a:r>
              <a:rPr lang="mk-MK" sz="2200" i="1" dirty="0"/>
              <a:t>Објаснувачки извештај за Конвенцијата за </a:t>
            </a:r>
            <a:r>
              <a:rPr lang="mk-MK" sz="2200" i="1" dirty="0" err="1"/>
              <a:t>сајбер</a:t>
            </a:r>
            <a:r>
              <a:rPr lang="mk-MK" sz="2200" i="1" dirty="0"/>
              <a:t>-криминал, оддел 209</a:t>
            </a:r>
            <a:endParaRPr lang="en-GB" sz="2200" i="1" dirty="0"/>
          </a:p>
        </p:txBody>
      </p:sp>
      <p:sp>
        <p:nvSpPr>
          <p:cNvPr id="6" name="Rectangle 5">
            <a:extLst>
              <a:ext uri="{FF2B5EF4-FFF2-40B4-BE49-F238E27FC236}">
                <a16:creationId xmlns:a16="http://schemas.microsoft.com/office/drawing/2014/main" id="{BF5622A4-1462-0B49-BF72-B0E54A13499C}"/>
              </a:ext>
            </a:extLst>
          </p:cNvPr>
          <p:cNvSpPr/>
          <p:nvPr/>
        </p:nvSpPr>
        <p:spPr>
          <a:xfrm>
            <a:off x="4909930" y="1069177"/>
            <a:ext cx="3813656" cy="4154984"/>
          </a:xfrm>
          <a:prstGeom prst="rect">
            <a:avLst/>
          </a:prstGeom>
        </p:spPr>
        <p:txBody>
          <a:bodyPr wrap="square">
            <a:spAutoFit/>
          </a:bodyPr>
          <a:lstStyle/>
          <a:p>
            <a:pPr marL="342900" indent="-342900" algn="just">
              <a:buFont typeface="Arial" panose="020B0604020202020204" pitchFamily="34" charset="0"/>
              <a:buChar char="•"/>
            </a:pPr>
            <a:r>
              <a:rPr lang="mk-MK" sz="2200" b="1" dirty="0" err="1"/>
              <a:t>Содржинските</a:t>
            </a:r>
            <a:r>
              <a:rPr lang="mk-MK" sz="2200" b="1" dirty="0"/>
              <a:t> податоци ги вклучуваат сите податоци што го пренесуваат значењето или суштината на комуникацијата</a:t>
            </a:r>
            <a:r>
              <a:rPr lang="mk-MK" sz="2200" dirty="0"/>
              <a:t>, како и податоците што се обработени, складирани или пренесени од компјутерски програми.</a:t>
            </a:r>
            <a:endParaRPr lang="en-US" sz="2200" dirty="0"/>
          </a:p>
        </p:txBody>
      </p:sp>
      <mc:AlternateContent xmlns:mc="http://schemas.openxmlformats.org/markup-compatibility/2006">
        <mc:Choice xmlns:am3d="http://schemas.microsoft.com/office/drawing/2017/model3d" Requires="am3d">
          <p:graphicFrame>
            <p:nvGraphicFramePr>
              <p:cNvPr id="5" name="3D Model 4" descr="File folder with contents">
                <a:extLst>
                  <a:ext uri="{FF2B5EF4-FFF2-40B4-BE49-F238E27FC236}">
                    <a16:creationId xmlns:a16="http://schemas.microsoft.com/office/drawing/2014/main" id="{FAACB527-CAF2-4B83-8D70-F732989FA1F1}"/>
                  </a:ext>
                </a:extLst>
              </p:cNvPr>
              <p:cNvGraphicFramePr>
                <a:graphicFrameLocks noChangeAspect="1"/>
              </p:cNvGraphicFramePr>
              <p:nvPr>
                <p:extLst>
                  <p:ext uri="{D42A27DB-BD31-4B8C-83A1-F6EECF244321}">
                    <p14:modId xmlns:p14="http://schemas.microsoft.com/office/powerpoint/2010/main" val="2961547194"/>
                  </p:ext>
                </p:extLst>
              </p:nvPr>
            </p:nvGraphicFramePr>
            <p:xfrm>
              <a:off x="7692887" y="5172344"/>
              <a:ext cx="1329569" cy="1337751"/>
            </p:xfrm>
            <a:graphic>
              <a:graphicData uri="http://schemas.microsoft.com/office/drawing/2017/model3d">
                <am3d:model3d r:embed="rId4">
                  <am3d:spPr>
                    <a:xfrm>
                      <a:off x="0" y="0"/>
                      <a:ext cx="1329569" cy="1337751"/>
                    </a:xfrm>
                    <a:prstGeom prst="rect">
                      <a:avLst/>
                    </a:prstGeom>
                  </am3d:spPr>
                  <am3d:camera>
                    <am3d:pos x="0" y="0" z="61547015"/>
                    <am3d:up dx="0" dy="36000000" dz="0"/>
                    <am3d:lookAt x="0" y="0" z="0"/>
                    <am3d:perspective fov="2700000"/>
                  </am3d:camera>
                  <am3d:trans>
                    <am3d:meterPerModelUnit n="5746901" d="1000000"/>
                    <am3d:preTrans dx="0" dy="-13710234" dz="362805"/>
                    <am3d:scale>
                      <am3d:sx n="1000000" d="1000000"/>
                      <am3d:sy n="1000000" d="1000000"/>
                      <am3d:sz n="1000000" d="1000000"/>
                    </am3d:scale>
                    <am3d:rot ax="472991" ay="3127645" az="374251"/>
                    <am3d:postTrans dx="0" dy="0" dz="0"/>
                  </am3d:trans>
                  <am3d:raster rName="Office3DRenderer" rVer="16.0.8326">
                    <am3d:blip r:embed="rId5"/>
                  </am3d:raster>
                  <am3d:objViewport viewportSz="17289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File folder with contents">
                <a:extLst>
                  <a:ext uri="{FF2B5EF4-FFF2-40B4-BE49-F238E27FC236}">
                    <a16:creationId xmlns:a16="http://schemas.microsoft.com/office/drawing/2014/main" id="{FAACB527-CAF2-4B83-8D70-F732989FA1F1}"/>
                  </a:ext>
                </a:extLst>
              </p:cNvPr>
              <p:cNvPicPr>
                <a:picLocks noGrp="1" noRot="1" noChangeAspect="1" noMove="1" noResize="1" noEditPoints="1" noAdjustHandles="1" noChangeArrowheads="1" noChangeShapeType="1" noCrop="1"/>
              </p:cNvPicPr>
              <p:nvPr/>
            </p:nvPicPr>
            <p:blipFill>
              <a:blip r:embed="rId5"/>
              <a:stretch>
                <a:fillRect/>
              </a:stretch>
            </p:blipFill>
            <p:spPr>
              <a:xfrm>
                <a:off x="7692887" y="5172344"/>
                <a:ext cx="1329569" cy="1337751"/>
              </a:xfrm>
              <a:prstGeom prst="rect">
                <a:avLst/>
              </a:prstGeom>
            </p:spPr>
          </p:pic>
        </mc:Fallback>
      </mc:AlternateContent>
    </p:spTree>
    <p:extLst>
      <p:ext uri="{BB962C8B-B14F-4D97-AF65-F5344CB8AC3E}">
        <p14:creationId xmlns:p14="http://schemas.microsoft.com/office/powerpoint/2010/main" val="23884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825546"/>
            <a:ext cx="4840953" cy="5632311"/>
          </a:xfrm>
          <a:prstGeom prst="rect">
            <a:avLst/>
          </a:prstGeom>
        </p:spPr>
        <p:txBody>
          <a:bodyPr wrap="square">
            <a:spAutoFit/>
          </a:bodyPr>
          <a:lstStyle/>
          <a:p>
            <a:pPr marL="342900" indent="-342900">
              <a:spcAft>
                <a:spcPts val="0"/>
              </a:spcAft>
              <a:buFont typeface="Wingdings" pitchFamily="2" charset="2"/>
              <a:buChar char="Ø"/>
            </a:pPr>
            <a:r>
              <a:rPr lang="mk-MK" sz="2000" b="1" dirty="0">
                <a:ea typeface="Times New Roman" panose="02020603050405020304" pitchFamily="18" charset="0"/>
                <a:cs typeface="Arial" panose="020B0604020202020204" pitchFamily="34" charset="0"/>
              </a:rPr>
              <a:t>Повеќе за податоци во облак</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ü"/>
            </a:pPr>
            <a:r>
              <a:rPr lang="mk-MK" sz="2000" b="1" dirty="0">
                <a:ea typeface="Times New Roman" panose="02020603050405020304" pitchFamily="18" charset="0"/>
                <a:cs typeface="Arial" panose="020B0604020202020204" pitchFamily="34" charset="0"/>
              </a:rPr>
              <a:t>Дефиниција од </a:t>
            </a:r>
            <a:r>
              <a:rPr lang="en-GB" sz="2000" b="1" dirty="0">
                <a:ea typeface="Times New Roman" panose="02020603050405020304" pitchFamily="18" charset="0"/>
                <a:cs typeface="Arial" panose="020B0604020202020204" pitchFamily="34" charset="0"/>
              </a:rPr>
              <a:t>Wikipedia</a:t>
            </a:r>
            <a:r>
              <a:rPr lang="en-GB" sz="20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mk-MK" sz="2000" b="1" dirty="0"/>
              <a:t>Складирање во облак е модел на складирање </a:t>
            </a:r>
            <a:r>
              <a:rPr lang="mk-MK" sz="2000" dirty="0"/>
              <a:t>на компјутерски податоци во кој дигиталните податоци се складирани во логички бази на податоци.</a:t>
            </a:r>
            <a:endParaRPr lang="en-US" sz="2000" dirty="0"/>
          </a:p>
          <a:p>
            <a:pPr marL="342900" indent="-342900" algn="just">
              <a:spcAft>
                <a:spcPts val="0"/>
              </a:spcAft>
              <a:buFont typeface="Arial" panose="020B0604020202020204" pitchFamily="34" charset="0"/>
              <a:buChar char="•"/>
            </a:pPr>
            <a:r>
              <a:rPr lang="mk-MK" sz="2000" b="1" dirty="0"/>
              <a:t>Физичкото складирање опфаќа повеќе сервери </a:t>
            </a:r>
            <a:r>
              <a:rPr lang="mk-MK" sz="2000" dirty="0"/>
              <a:t>(понекогаш на повеќе локации) а физичката средина е обично во сопственост на и управувана од компанијата за </a:t>
            </a:r>
            <a:r>
              <a:rPr lang="mk-MK" sz="2000" dirty="0" err="1"/>
              <a:t>хостинг</a:t>
            </a:r>
            <a:r>
              <a:rPr lang="mk-MK" sz="2000" dirty="0"/>
              <a:t> услуги</a:t>
            </a:r>
            <a:r>
              <a:rPr lang="en-US" sz="2000" dirty="0"/>
              <a:t>. </a:t>
            </a:r>
          </a:p>
          <a:p>
            <a:pPr marL="342900" indent="-342900">
              <a:spcAft>
                <a:spcPts val="0"/>
              </a:spcAft>
              <a:buFont typeface="Arial" panose="020B0604020202020204" pitchFamily="34" charset="0"/>
              <a:buChar char="•"/>
            </a:pPr>
            <a:r>
              <a:rPr lang="mk-MK" sz="2000" b="1" dirty="0"/>
              <a:t>Овие даватели на услуги за складирање во облак се одговорни </a:t>
            </a:r>
            <a:r>
              <a:rPr lang="mk-MK" sz="2000" dirty="0"/>
              <a:t>за чување на податоците со цел истите да бидат достапни и пристапни.</a:t>
            </a:r>
            <a:endParaRPr lang="en-US" sz="2000" dirty="0"/>
          </a:p>
        </p:txBody>
      </p:sp>
      <p:sp>
        <p:nvSpPr>
          <p:cNvPr id="6" name="Rectangle 5">
            <a:extLst>
              <a:ext uri="{FF2B5EF4-FFF2-40B4-BE49-F238E27FC236}">
                <a16:creationId xmlns:a16="http://schemas.microsoft.com/office/drawing/2014/main" id="{BF5622A4-1462-0B49-BF72-B0E54A13499C}"/>
              </a:ext>
            </a:extLst>
          </p:cNvPr>
          <p:cNvSpPr/>
          <p:nvPr/>
        </p:nvSpPr>
        <p:spPr>
          <a:xfrm>
            <a:off x="4912911" y="842076"/>
            <a:ext cx="4109545" cy="5232202"/>
          </a:xfrm>
          <a:prstGeom prst="rect">
            <a:avLst/>
          </a:prstGeom>
        </p:spPr>
        <p:txBody>
          <a:bodyPr wrap="square">
            <a:spAutoFit/>
          </a:bodyPr>
          <a:lstStyle/>
          <a:p>
            <a:pPr marL="342900" indent="-342900" algn="just">
              <a:buFont typeface="Wingdings" pitchFamily="2" charset="2"/>
              <a:buChar char="ü"/>
            </a:pPr>
            <a:r>
              <a:rPr lang="mk-MK" sz="2000" b="1" dirty="0"/>
              <a:t>Дефиниции на судска пракса (земја-членка на </a:t>
            </a:r>
            <a:r>
              <a:rPr lang="en-US" sz="2000" b="1" dirty="0"/>
              <a:t>T-CY</a:t>
            </a:r>
            <a:r>
              <a:rPr lang="mk-MK" sz="2000" b="1" dirty="0"/>
              <a:t> – Србија - пример</a:t>
            </a:r>
            <a:r>
              <a:rPr lang="en-US" sz="2000" b="1" dirty="0"/>
              <a:t>):</a:t>
            </a:r>
          </a:p>
          <a:p>
            <a:pPr marL="342900" indent="-342900">
              <a:buFont typeface="Arial" panose="020B0604020202020204" pitchFamily="34" charset="0"/>
              <a:buChar char="•"/>
            </a:pPr>
            <a:r>
              <a:rPr lang="mk-MK" sz="2000" b="1" dirty="0">
                <a:ea typeface="Verdana" panose="020B0604030504040204" pitchFamily="34" charset="0"/>
                <a:cs typeface="Arial" panose="020B0604020202020204" pitchFamily="34" charset="0"/>
              </a:rPr>
              <a:t>податоци во облак </a:t>
            </a:r>
            <a:r>
              <a:rPr lang="en-GB" sz="2000" dirty="0">
                <a:ea typeface="Verdana" panose="020B0604030504040204" pitchFamily="34" charset="0"/>
                <a:cs typeface="Arial" panose="020B0604020202020204" pitchFamily="34" charset="0"/>
              </a:rPr>
              <a:t>– </a:t>
            </a:r>
            <a:r>
              <a:rPr lang="mk-MK" sz="2000" i="1" dirty="0">
                <a:ea typeface="Verdana" panose="020B0604030504040204" pitchFamily="34" charset="0"/>
                <a:cs typeface="Arial" panose="020B0604020202020204" pitchFamily="34" charset="0"/>
              </a:rPr>
              <a:t>податоци често зачувани во одделни пакети со помош на специјални програмски алгоритми на наменски сервери инсталирани во различни земји и преместени во согласност со оптоварувањето на програмата/системот</a:t>
            </a:r>
            <a:endParaRPr lang="en-US" sz="2000" b="1" dirty="0"/>
          </a:p>
          <a:p>
            <a:pPr marL="342900" indent="-342900" algn="just">
              <a:buFont typeface="Arial" panose="020B0604020202020204" pitchFamily="34" charset="0"/>
              <a:buChar char="•"/>
            </a:pPr>
            <a:r>
              <a:rPr lang="mk-MK" dirty="0">
                <a:solidFill>
                  <a:srgbClr val="C00000"/>
                </a:solidFill>
              </a:rPr>
              <a:t>Имајте предвид дека податоците во облак не се сметаат за посебен вид податоци со Конвенцијата од Будимпешта.</a:t>
            </a:r>
            <a:endParaRPr lang="en-US" sz="2000" dirty="0"/>
          </a:p>
        </p:txBody>
      </p:sp>
    </p:spTree>
    <p:extLst>
      <p:ext uri="{BB962C8B-B14F-4D97-AF65-F5344CB8AC3E}">
        <p14:creationId xmlns:p14="http://schemas.microsoft.com/office/powerpoint/2010/main" val="241954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93620323"/>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23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989546"/>
            <a:ext cx="5840991" cy="5170646"/>
          </a:xfrm>
          <a:prstGeom prst="rect">
            <a:avLst/>
          </a:prstGeom>
        </p:spPr>
        <p:txBody>
          <a:bodyPr wrap="square">
            <a:spAutoFit/>
          </a:bodyPr>
          <a:lstStyle/>
          <a:p>
            <a:pPr marL="342900" indent="-342900">
              <a:buFont typeface="Wingdings" pitchFamily="2" charset="2"/>
              <a:buChar char="Ø"/>
            </a:pPr>
            <a:r>
              <a:rPr lang="mk-MK" sz="2200" b="1" dirty="0">
                <a:ea typeface="Verdana" panose="020B0604030504040204" pitchFamily="34" charset="0"/>
                <a:cs typeface="Arial" panose="020B0604020202020204" pitchFamily="34" charset="0"/>
              </a:rPr>
              <a:t>Постојни предизвици за електронските докази што имаат влијание врз постапките за ЗПП</a:t>
            </a:r>
            <a:r>
              <a:rPr lang="en-GB" sz="2200" dirty="0">
                <a:ea typeface="Verdana" panose="020B0604030504040204" pitchFamily="34" charset="0"/>
                <a:cs typeface="Arial" panose="020B0604020202020204" pitchFamily="34" charset="0"/>
              </a:rPr>
              <a:t>:</a:t>
            </a:r>
          </a:p>
          <a:p>
            <a:endParaRPr lang="en-GB" sz="2200"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a:ea typeface="Verdana" panose="020B0604030504040204" pitchFamily="34" charset="0"/>
                <a:cs typeface="Arial" panose="020B0604020202020204" pitchFamily="34" charset="0"/>
              </a:rPr>
              <a:t>Идентификација и локација на доказите</a:t>
            </a:r>
            <a:endParaRPr lang="en-GB" sz="2200" i="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a:ea typeface="Verdana" panose="020B0604030504040204" pitchFamily="34" charset="0"/>
                <a:cs typeface="Arial" panose="020B0604020202020204" pitchFamily="34" charset="0"/>
              </a:rPr>
              <a:t>Обезбедување на хардверот</a:t>
            </a:r>
            <a:endParaRPr lang="en-GB" sz="2200" i="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err="1">
                <a:ea typeface="Verdana" panose="020B0604030504040204" pitchFamily="34" charset="0"/>
                <a:cs typeface="Arial" panose="020B0604020202020204" pitchFamily="34" charset="0"/>
              </a:rPr>
              <a:t>Прземање</a:t>
            </a:r>
            <a:r>
              <a:rPr lang="mk-MK" sz="2200" i="1" dirty="0">
                <a:ea typeface="Verdana" panose="020B0604030504040204" pitchFamily="34" charset="0"/>
                <a:cs typeface="Arial" panose="020B0604020202020204" pitchFamily="34" charset="0"/>
              </a:rPr>
              <a:t> и анализа на податоците</a:t>
            </a:r>
            <a:endParaRPr lang="en-GB" sz="2200" i="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a:ea typeface="Verdana" panose="020B0604030504040204" pitchFamily="34" charset="0"/>
                <a:cs typeface="Arial" panose="020B0604020202020204" pitchFamily="34" charset="0"/>
              </a:rPr>
              <a:t>Одржување на интегритетот и синџирот на старателство</a:t>
            </a:r>
            <a:endParaRPr lang="en-GB" sz="2200" i="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a:ea typeface="Verdana" panose="020B0604030504040204" pitchFamily="34" charset="0"/>
                <a:cs typeface="Arial" panose="020B0604020202020204" pitchFamily="34" charset="0"/>
              </a:rPr>
              <a:t>Усогласување со правилата на судовите и прифатливост на истите</a:t>
            </a:r>
            <a:endParaRPr lang="en-GB" sz="2200" i="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mk-MK" sz="2200" i="1" dirty="0">
                <a:ea typeface="Verdana" panose="020B0604030504040204" pitchFamily="34" charset="0"/>
                <a:cs typeface="Arial" panose="020B0604020202020204" pitchFamily="34" charset="0"/>
              </a:rPr>
              <a:t>Поврзување на осомничениот со употребата на уредот во соодветно време („</a:t>
            </a:r>
            <a:r>
              <a:rPr lang="en-US" sz="2200" i="1" dirty="0">
                <a:ea typeface="Verdana" panose="020B0604030504040204" pitchFamily="34" charset="0"/>
                <a:cs typeface="Arial" panose="020B0604020202020204" pitchFamily="34" charset="0"/>
              </a:rPr>
              <a:t>attribution/</a:t>
            </a:r>
            <a:r>
              <a:rPr lang="mk-MK" sz="2200" i="1" dirty="0">
                <a:ea typeface="Verdana" panose="020B0604030504040204" pitchFamily="34" charset="0"/>
                <a:cs typeface="Arial" panose="020B0604020202020204" pitchFamily="34" charset="0"/>
              </a:rPr>
              <a:t>својственост“)</a:t>
            </a:r>
            <a:endParaRPr lang="en-GB" sz="2200" i="1" dirty="0">
              <a:ea typeface="Verdana" panose="020B0604030504040204" pitchFamily="34" charset="0"/>
              <a:cs typeface="Arial" panose="020B0604020202020204" pitchFamily="34" charset="0"/>
            </a:endParaRPr>
          </a:p>
        </p:txBody>
      </p:sp>
      <p:pic>
        <p:nvPicPr>
          <p:cNvPr id="3074" name="Picture 2" descr="The CoE Standard Operating Procedures for the collection, analysis and  presentation of electronic evidence have been released - CyberSouth  Activities">
            <a:hlinkClick r:id="rId4"/>
            <a:extLst>
              <a:ext uri="{FF2B5EF4-FFF2-40B4-BE49-F238E27FC236}">
                <a16:creationId xmlns:a16="http://schemas.microsoft.com/office/drawing/2014/main" id="{14F97D7E-CCF2-450D-9780-FB27E4BC1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512" y="2930301"/>
            <a:ext cx="3024336" cy="170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3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509200"/>
          </a:xfrm>
          <a:prstGeom prst="rect">
            <a:avLst/>
          </a:prstGeom>
        </p:spPr>
        <p:txBody>
          <a:bodyPr>
            <a:spAutoFit/>
          </a:bodyPr>
          <a:lstStyle/>
          <a:p>
            <a:pPr marL="285750" indent="-285750">
              <a:spcAft>
                <a:spcPts val="0"/>
              </a:spcAft>
              <a:buFont typeface="Arial" panose="020B0604020202020204" pitchFamily="34" charset="0"/>
              <a:buChar char="•"/>
            </a:pPr>
            <a:r>
              <a:rPr lang="mk-MK" sz="2200" b="1" dirty="0">
                <a:cs typeface="Arial" panose="020B0604020202020204" pitchFamily="34" charset="0"/>
              </a:rPr>
              <a:t>Други дејствија и/или докази поврзани со извршување на сајбер-криминал</a:t>
            </a:r>
            <a:r>
              <a:rPr lang="en-US" sz="2200" b="1" dirty="0">
                <a:cs typeface="Arial" panose="020B0604020202020204" pitchFamily="34" charset="0"/>
              </a:rPr>
              <a:t>?</a:t>
            </a:r>
            <a:endParaRPr lang="en-US" sz="2200" b="1" dirty="0"/>
          </a:p>
          <a:p>
            <a:endParaRPr lang="en-GB" sz="2200" dirty="0">
              <a:ea typeface="Verdana" panose="020B0604030504040204" pitchFamily="34" charset="0"/>
              <a:cs typeface="Arial" panose="020B0604020202020204" pitchFamily="34" charset="0"/>
            </a:endParaRPr>
          </a:p>
          <a:p>
            <a:pPr marL="342900" lvl="0" indent="-342900">
              <a:buFont typeface="Wingdings" pitchFamily="2" charset="2"/>
              <a:buChar char="ü"/>
            </a:pPr>
            <a:r>
              <a:rPr lang="mk-MK" sz="2200" dirty="0"/>
              <a:t>екстрадиција на обвинети или осудени лица</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mk-MK" sz="2200" dirty="0"/>
              <a:t>претпоставка и пренос на кривично гонење</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mk-MK" sz="2200" dirty="0"/>
              <a:t>извршување на кривични пресуди</a:t>
            </a:r>
            <a:endParaRPr lang="en-GB" sz="2200" dirty="0"/>
          </a:p>
          <a:p>
            <a:pPr marL="342900" lvl="0" indent="-342900">
              <a:buFont typeface="Wingdings" pitchFamily="2" charset="2"/>
              <a:buChar char="ü"/>
            </a:pPr>
            <a:endParaRPr lang="en-US" sz="2200" dirty="0"/>
          </a:p>
          <a:p>
            <a:pPr marL="342900" lvl="0" indent="-342900">
              <a:buFont typeface="Wingdings" pitchFamily="2" charset="2"/>
              <a:buChar char="ü"/>
            </a:pPr>
            <a:r>
              <a:rPr lang="mk-MK" sz="2200" dirty="0"/>
              <a:t>други форми на заемна помош.</a:t>
            </a:r>
            <a:endParaRPr lang="en-GB" sz="2200" dirty="0"/>
          </a:p>
          <a:p>
            <a:pPr lvl="0"/>
            <a:endParaRPr lang="en-GB" sz="2200" dirty="0"/>
          </a:p>
        </p:txBody>
      </p:sp>
      <p:pic>
        <p:nvPicPr>
          <p:cNvPr id="4098" name="Picture 2" descr="Mutual Legal Assistance Treaty's Moment in the Spotlight | Corporate Counsel">
            <a:hlinkClick r:id="rId4"/>
            <a:extLst>
              <a:ext uri="{FF2B5EF4-FFF2-40B4-BE49-F238E27FC236}">
                <a16:creationId xmlns:a16="http://schemas.microsoft.com/office/drawing/2014/main" id="{7A877448-DB03-4EFD-BE4A-2036E9100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580" y="2593856"/>
            <a:ext cx="3603939" cy="21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8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9546"/>
            <a:ext cx="4572000" cy="5663089"/>
          </a:xfrm>
          <a:prstGeom prst="rect">
            <a:avLst/>
          </a:prstGeom>
        </p:spPr>
        <p:txBody>
          <a:bodyPr>
            <a:spAutoFit/>
          </a:bodyPr>
          <a:lstStyle/>
          <a:p>
            <a:pPr marL="342900" lvl="0" indent="-342900">
              <a:buFont typeface="Wingdings" pitchFamily="2" charset="2"/>
              <a:buChar char="ü"/>
            </a:pPr>
            <a:r>
              <a:rPr lang="mk-MK" sz="2100" b="1" dirty="0"/>
              <a:t>Други форми на заемна помош</a:t>
            </a:r>
            <a:r>
              <a:rPr lang="en-GB" sz="2100" b="1" dirty="0"/>
              <a:t>:</a:t>
            </a:r>
            <a:endParaRPr lang="en-GB" sz="2100" dirty="0"/>
          </a:p>
          <a:p>
            <a:pPr marL="342900" lvl="0" indent="-342900">
              <a:buFont typeface="Arial" panose="020B0604020202020204" pitchFamily="34" charset="0"/>
              <a:buChar char="•"/>
            </a:pPr>
            <a:r>
              <a:rPr lang="mk-MK" sz="2000" b="1" dirty="0"/>
              <a:t>спроведување на процесните активности</a:t>
            </a:r>
            <a:r>
              <a:rPr lang="mk-MK" sz="2000" dirty="0"/>
              <a:t>, како што се издавање покани и доставување судски налози, испрашување на обвинети лица, испитување на сведоци и експерти, истрага на местото на настанот, претрес на простории и лица, привремено одземање на предмети</a:t>
            </a:r>
            <a:r>
              <a:rPr lang="en-GB" sz="2000" dirty="0"/>
              <a:t>; </a:t>
            </a:r>
            <a:endParaRPr lang="en-US" sz="2000" dirty="0"/>
          </a:p>
          <a:p>
            <a:pPr marL="342900" lvl="0" indent="-342900">
              <a:buFont typeface="Arial" panose="020B0604020202020204" pitchFamily="34" charset="0"/>
              <a:buChar char="•"/>
            </a:pPr>
            <a:r>
              <a:rPr lang="mk-MK" sz="2000" b="1" dirty="0"/>
              <a:t>спроведување на мерки</a:t>
            </a:r>
            <a:r>
              <a:rPr lang="mk-MK" sz="2000" dirty="0"/>
              <a:t>, како што е надзор и следење на телефонски и други разговори или комуникации, како и фотографирање или снимање на лица, контролирана достава, набавка на симулиран деловни...</a:t>
            </a:r>
            <a:endParaRPr lang="en-US" sz="2000" dirty="0"/>
          </a:p>
        </p:txBody>
      </p:sp>
      <p:sp>
        <p:nvSpPr>
          <p:cNvPr id="5" name="Rectangle 4">
            <a:extLst>
              <a:ext uri="{FF2B5EF4-FFF2-40B4-BE49-F238E27FC236}">
                <a16:creationId xmlns:a16="http://schemas.microsoft.com/office/drawing/2014/main" id="{1DEE27A8-F507-BA4C-8FC7-964191887581}"/>
              </a:ext>
            </a:extLst>
          </p:cNvPr>
          <p:cNvSpPr/>
          <p:nvPr/>
        </p:nvSpPr>
        <p:spPr>
          <a:xfrm>
            <a:off x="4483478" y="921588"/>
            <a:ext cx="4572000" cy="5970865"/>
          </a:xfrm>
          <a:prstGeom prst="rect">
            <a:avLst/>
          </a:prstGeom>
        </p:spPr>
        <p:txBody>
          <a:bodyPr>
            <a:spAutoFit/>
          </a:bodyPr>
          <a:lstStyle/>
          <a:p>
            <a:pPr marL="342900" lvl="0" indent="-342900">
              <a:buFont typeface="Arial" panose="020B0604020202020204" pitchFamily="34" charset="0"/>
              <a:buChar char="•"/>
            </a:pPr>
            <a:r>
              <a:rPr lang="en-GB" sz="2000" dirty="0"/>
              <a:t>…</a:t>
            </a:r>
            <a:r>
              <a:rPr lang="mk-MK" sz="2000" dirty="0"/>
              <a:t>услуги, склучување на симулирани правни деловни субјекти</a:t>
            </a:r>
            <a:r>
              <a:rPr lang="mk-MK" sz="2000" dirty="0">
                <a:solidFill>
                  <a:srgbClr val="00B0F0"/>
                </a:solidFill>
              </a:rPr>
              <a:t>, </a:t>
            </a:r>
            <a:r>
              <a:rPr lang="mk-MK" sz="2000" dirty="0"/>
              <a:t>ангажирање на тајни истражители, автоматска обработка на податоци</a:t>
            </a:r>
            <a:r>
              <a:rPr lang="en-GB" sz="2000" dirty="0"/>
              <a:t>; </a:t>
            </a:r>
            <a:endParaRPr lang="en-US" sz="2000" dirty="0"/>
          </a:p>
          <a:p>
            <a:pPr marL="342900" lvl="0" indent="-342900">
              <a:buFont typeface="Arial" panose="020B0604020202020204" pitchFamily="34" charset="0"/>
              <a:buChar char="•"/>
            </a:pPr>
            <a:r>
              <a:rPr lang="mk-MK" sz="2000" b="1" dirty="0"/>
              <a:t>размена на информации и достава </a:t>
            </a:r>
            <a:r>
              <a:rPr lang="mk-MK" sz="2000" dirty="0"/>
              <a:t>на судски налози и случаи поврзани со кривични постапки што ги чека замолената страна, испорака на податоци без писмо за барање, употреба на аудио и видео конференциски повици, формирање на заеднички тимови за истрага</a:t>
            </a:r>
            <a:endParaRPr lang="en-GB" sz="2000" dirty="0"/>
          </a:p>
          <a:p>
            <a:pPr marL="342900" indent="-342900">
              <a:buFont typeface="Arial" panose="020B0604020202020204" pitchFamily="34" charset="0"/>
              <a:buChar char="•"/>
            </a:pPr>
            <a:r>
              <a:rPr lang="mk-MK" sz="2000" b="1" dirty="0"/>
              <a:t>привремено предавање на лице </a:t>
            </a:r>
            <a:r>
              <a:rPr lang="mk-MK" sz="2000" dirty="0"/>
              <a:t>во притвор заради испитување од надлежниот орган на страната барател</a:t>
            </a:r>
            <a:endParaRPr lang="en-US" sz="2000" dirty="0"/>
          </a:p>
          <a:p>
            <a:pPr lvl="0"/>
            <a:endParaRPr lang="en-US" sz="2200" dirty="0"/>
          </a:p>
        </p:txBody>
      </p:sp>
    </p:spTree>
    <p:extLst>
      <p:ext uri="{BB962C8B-B14F-4D97-AF65-F5344CB8AC3E}">
        <p14:creationId xmlns:p14="http://schemas.microsoft.com/office/powerpoint/2010/main" val="145484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7644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ru-RU" sz="3200" b="1" dirty="0">
                <a:solidFill>
                  <a:schemeClr val="bg1"/>
                </a:solidFill>
              </a:rPr>
              <a:t>Обезбедување електронски докази преку механизмите за 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062103"/>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Втор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Поставеност на надлежните органи – централни и извршни</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190413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162097" cy="5170646"/>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Достапни решенија во други земји</a:t>
            </a:r>
            <a:r>
              <a:rPr lang="en-GB" sz="2200" dirty="0">
                <a:ea typeface="Times New Roman" panose="02020603050405020304" pitchFamily="18"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mk-MK" sz="2200" i="1" dirty="0">
                <a:ea typeface="Verdana" panose="020B0604030504040204" pitchFamily="34" charset="0"/>
                <a:cs typeface="Arial" panose="020B0604020202020204" pitchFamily="34" charset="0"/>
              </a:rPr>
              <a:t>Министерството (одделението) за правда како централен орган и единствена национална единица за обработка на сите барања</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mk-MK" sz="2200" i="1" dirty="0">
                <a:ea typeface="Verdana" panose="020B0604030504040204" pitchFamily="34" charset="0"/>
                <a:cs typeface="Arial" panose="020B0604020202020204" pitchFamily="34" charset="0"/>
              </a:rPr>
              <a:t>Единствени контакт точки (ЕКТ</a:t>
            </a:r>
            <a:r>
              <a:rPr lang="en-US" sz="2200" i="1" dirty="0">
                <a:ea typeface="Verdana" panose="020B0604030504040204" pitchFamily="34" charset="0"/>
                <a:cs typeface="Arial" panose="020B0604020202020204" pitchFamily="34" charset="0"/>
              </a:rPr>
              <a:t>/SPOC</a:t>
            </a:r>
            <a:r>
              <a:rPr lang="mk-MK" sz="2200" i="1" dirty="0">
                <a:ea typeface="Verdana" panose="020B0604030504040204" pitchFamily="34" charset="0"/>
                <a:cs typeface="Arial" panose="020B0604020202020204" pitchFamily="34" charset="0"/>
              </a:rPr>
              <a:t>) во различни органи (министерство за правда, органи за спроведување на законот, обвинителство, суд, итн.)</a:t>
            </a:r>
            <a:endParaRPr lang="en-GB" sz="2200" i="1"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5622A4-1462-0B49-BF72-B0E54A13499C}"/>
              </a:ext>
            </a:extLst>
          </p:cNvPr>
          <p:cNvSpPr/>
          <p:nvPr/>
        </p:nvSpPr>
        <p:spPr>
          <a:xfrm>
            <a:off x="5023944" y="1121399"/>
            <a:ext cx="4162097" cy="5170646"/>
          </a:xfrm>
          <a:prstGeom prst="rect">
            <a:avLst/>
          </a:prstGeom>
        </p:spPr>
        <p:txBody>
          <a:bodyPr wrap="square">
            <a:spAutoFit/>
          </a:bodyPr>
          <a:lstStyle/>
          <a:p>
            <a:pPr marL="342900" indent="-342900">
              <a:buFont typeface="Wingdings" pitchFamily="2" charset="2"/>
              <a:buChar char="Ø"/>
            </a:pPr>
            <a:r>
              <a:rPr lang="mk-MK" sz="2200" i="1" dirty="0">
                <a:ea typeface="Verdana" panose="020B0604030504040204" pitchFamily="34" charset="0"/>
                <a:cs typeface="Arial" panose="020B0604020202020204" pitchFamily="34" charset="0"/>
              </a:rPr>
              <a:t>Една работна група/единица со службеници за контакт од надлежни служби како:</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dirty="0">
                <a:ea typeface="Verdana" panose="020B0604030504040204" pitchFamily="34" charset="0"/>
                <a:cs typeface="Arial" panose="020B0604020202020204" pitchFamily="34" charset="0"/>
              </a:rPr>
              <a:t>Полиција</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dirty="0">
                <a:ea typeface="Verdana" panose="020B0604030504040204" pitchFamily="34" charset="0"/>
                <a:cs typeface="Arial" panose="020B0604020202020204" pitchFamily="34" charset="0"/>
              </a:rPr>
              <a:t>Истражители</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кога тоа е различно од претходното</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r>
              <a:rPr lang="mk-MK" sz="2200" dirty="0">
                <a:ea typeface="Verdana" panose="020B0604030504040204" pitchFamily="34" charset="0"/>
                <a:cs typeface="Arial" panose="020B0604020202020204" pitchFamily="34" charset="0"/>
              </a:rPr>
              <a:t>Обвинители/истражни судии</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dirty="0">
                <a:ea typeface="Verdana" panose="020B0604030504040204" pitchFamily="34" charset="0"/>
                <a:cs typeface="Arial" panose="020B0604020202020204" pitchFamily="34" charset="0"/>
              </a:rPr>
              <a:t>Национално обезбедување</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dirty="0">
                <a:ea typeface="Verdana" panose="020B0604030504040204" pitchFamily="34" charset="0"/>
                <a:cs typeface="Arial" panose="020B0604020202020204" pitchFamily="34" charset="0"/>
              </a:rPr>
              <a:t>Форензичка служба</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mk-MK" sz="2200" b="1" dirty="0">
                <a:ea typeface="Verdana" panose="020B0604030504040204" pitchFamily="34" charset="0"/>
                <a:cs typeface="Arial" panose="020B0604020202020204" pitchFamily="34" charset="0"/>
              </a:rPr>
              <a:t>Каква е состојбата во вашата земја?</a:t>
            </a:r>
            <a:endParaRPr lang="en-GB" sz="2200" b="1" dirty="0">
              <a:ea typeface="Verdana" panose="020B0604030504040204" pitchFamily="34" charset="0"/>
              <a:cs typeface="Arial" panose="020B0604020202020204" pitchFamily="34" charset="0"/>
            </a:endParaRPr>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3332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Дневен ред</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50199" y="1040990"/>
            <a:ext cx="3791244" cy="4832092"/>
          </a:xfrm>
          <a:prstGeom prst="rect">
            <a:avLst/>
          </a:prstGeom>
        </p:spPr>
        <p:txBody>
          <a:bodyPr wrap="square">
            <a:spAutoFit/>
          </a:bodyPr>
          <a:lstStyle/>
          <a:p>
            <a:pPr marL="342900" indent="-342900" eaLnBrk="1" hangingPunct="1">
              <a:buFont typeface="Wingdings" pitchFamily="2" charset="2"/>
              <a:buChar char="Ø"/>
            </a:pPr>
            <a:r>
              <a:rPr lang="mk-MK" sz="2200" b="1" dirty="0"/>
              <a:t>Прв дел</a:t>
            </a:r>
            <a:endParaRPr lang="en-GB" sz="2200" b="1" dirty="0"/>
          </a:p>
          <a:p>
            <a:pPr marL="342900" indent="-342900" eaLnBrk="1" hangingPunct="1">
              <a:buFont typeface="Wingdings" pitchFamily="2" charset="2"/>
              <a:buChar char="ü"/>
            </a:pPr>
            <a:r>
              <a:rPr lang="mk-MK" sz="2200" i="1" dirty="0"/>
              <a:t>Вообичаени видови на електронски докази во ЗПП</a:t>
            </a:r>
            <a:endParaRPr lang="en-GB" sz="2200" i="1" dirty="0"/>
          </a:p>
          <a:p>
            <a:pPr marL="0" indent="0" eaLnBrk="1" hangingPunct="1">
              <a:buNone/>
            </a:pPr>
            <a:endParaRPr lang="en-GB" sz="2200" dirty="0"/>
          </a:p>
          <a:p>
            <a:pPr marL="342900" indent="-342900" eaLnBrk="1" hangingPunct="1">
              <a:buFont typeface="Wingdings" pitchFamily="2" charset="2"/>
              <a:buChar char="Ø"/>
            </a:pPr>
            <a:r>
              <a:rPr lang="mk-MK" sz="2200" b="1" dirty="0"/>
              <a:t>Втор дел</a:t>
            </a:r>
            <a:endParaRPr lang="en-GB" sz="2200" b="1" dirty="0"/>
          </a:p>
          <a:p>
            <a:pPr marL="342900" indent="-342900" eaLnBrk="1" hangingPunct="1">
              <a:buFont typeface="Wingdings" pitchFamily="2" charset="2"/>
              <a:buChar char="ü"/>
            </a:pPr>
            <a:r>
              <a:rPr lang="mk-MK" sz="2200" i="1" dirty="0"/>
              <a:t>Постапки на надлежни органи – централни и извршни</a:t>
            </a:r>
            <a:endParaRPr lang="en-GB" sz="2200" i="1" dirty="0"/>
          </a:p>
          <a:p>
            <a:pPr marL="0" indent="0" eaLnBrk="1" hangingPunct="1">
              <a:buNone/>
            </a:pPr>
            <a:endParaRPr lang="en-GB" sz="2200" dirty="0"/>
          </a:p>
          <a:p>
            <a:pPr marL="342900" indent="-342900" eaLnBrk="1" hangingPunct="1">
              <a:buFont typeface="Wingdings" pitchFamily="2" charset="2"/>
              <a:buChar char="Ø"/>
            </a:pPr>
            <a:r>
              <a:rPr lang="mk-MK" sz="2200" b="1" dirty="0"/>
              <a:t>Трет дел</a:t>
            </a:r>
            <a:endParaRPr lang="en-GB" sz="2200" b="1" dirty="0"/>
          </a:p>
          <a:p>
            <a:pPr marL="342900" indent="-342900">
              <a:buFont typeface="Wingdings" pitchFamily="2" charset="2"/>
              <a:buChar char="ü"/>
            </a:pPr>
            <a:r>
              <a:rPr lang="mk-MK" sz="2200" i="1" dirty="0">
                <a:ea typeface="ＭＳ Ｐゴシック" charset="0"/>
                <a:cs typeface="ＭＳ Ｐゴシック" charset="0"/>
              </a:rPr>
              <a:t>Практичен преглед на постапки за заемна правна помош</a:t>
            </a:r>
            <a:endParaRPr lang="en-GB" sz="22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732127" y="1040990"/>
            <a:ext cx="4572000" cy="2123658"/>
          </a:xfrm>
          <a:prstGeom prst="rect">
            <a:avLst/>
          </a:prstGeom>
        </p:spPr>
        <p:txBody>
          <a:bodyPr>
            <a:spAutoFit/>
          </a:bodyPr>
          <a:lstStyle/>
          <a:p>
            <a:pPr marL="342900" indent="-342900" eaLnBrk="1" hangingPunct="1">
              <a:buFont typeface="Wingdings" pitchFamily="2" charset="2"/>
              <a:buChar char="Ø"/>
            </a:pPr>
            <a:r>
              <a:rPr lang="mk-MK" sz="2200" b="1" dirty="0"/>
              <a:t>Четврти дел</a:t>
            </a:r>
            <a:endParaRPr lang="en-GB" sz="2200" b="1" dirty="0"/>
          </a:p>
          <a:p>
            <a:pPr marL="342900" indent="-342900">
              <a:buFont typeface="Wingdings" pitchFamily="2" charset="2"/>
              <a:buChar char="ü"/>
            </a:pPr>
            <a:r>
              <a:rPr lang="mk-MK" sz="2200" i="1" dirty="0"/>
              <a:t>Студија на случај</a:t>
            </a:r>
            <a:endParaRPr lang="en-GB" sz="2200" i="1" dirty="0"/>
          </a:p>
          <a:p>
            <a:pPr marL="342900" indent="-342900">
              <a:buFont typeface="Wingdings" pitchFamily="2" charset="2"/>
              <a:buChar char="Ø"/>
            </a:pPr>
            <a:endParaRPr lang="en-GB" sz="2200" b="1" dirty="0"/>
          </a:p>
          <a:p>
            <a:pPr marL="342900" indent="-342900">
              <a:buFont typeface="Wingdings" pitchFamily="2" charset="2"/>
              <a:buChar char="Ø"/>
            </a:pPr>
            <a:r>
              <a:rPr lang="mk-MK" sz="2200" b="1" dirty="0"/>
              <a:t>Петти дел</a:t>
            </a:r>
            <a:endParaRPr lang="en-GB" sz="2200" b="1" dirty="0"/>
          </a:p>
          <a:p>
            <a:pPr marL="342900" indent="-342900">
              <a:buFont typeface="Wingdings" pitchFamily="2" charset="2"/>
              <a:buChar char="ü"/>
            </a:pPr>
            <a:r>
              <a:rPr lang="mk-MK" sz="2200" i="1" dirty="0"/>
              <a:t>Резиме</a:t>
            </a:r>
            <a:endParaRPr lang="en-GB" sz="2200" i="1" dirty="0"/>
          </a:p>
          <a:p>
            <a:pPr marL="0" indent="0" eaLnBrk="1" hangingPunct="1">
              <a:buNone/>
            </a:pPr>
            <a:endParaRPr lang="en-GB" sz="2200" dirty="0"/>
          </a:p>
        </p:txBody>
      </p:sp>
      <p:pic>
        <p:nvPicPr>
          <p:cNvPr id="7" name="Picture 6" descr="A picture containing keyboard&#10;&#10;Description automatically generated">
            <a:extLst>
              <a:ext uri="{FF2B5EF4-FFF2-40B4-BE49-F238E27FC236}">
                <a16:creationId xmlns:a16="http://schemas.microsoft.com/office/drawing/2014/main" id="{455AF801-88F3-47B2-A204-6A319231F35D}"/>
              </a:ext>
            </a:extLst>
          </p:cNvPr>
          <p:cNvPicPr>
            <a:picLocks noChangeAspect="1"/>
          </p:cNvPicPr>
          <p:nvPr/>
        </p:nvPicPr>
        <p:blipFill>
          <a:blip r:embed="rId4"/>
          <a:stretch>
            <a:fillRect/>
          </a:stretch>
        </p:blipFill>
        <p:spPr>
          <a:xfrm>
            <a:off x="5002559" y="3429000"/>
            <a:ext cx="3368933" cy="2241872"/>
          </a:xfrm>
          <a:prstGeom prst="rect">
            <a:avLst/>
          </a:prstGeom>
        </p:spPr>
      </p:pic>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023468"/>
            <a:ext cx="4086922" cy="4031873"/>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Министерството (одделението) за правда обично има:</a:t>
            </a: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100" i="1" dirty="0">
                <a:ea typeface="Verdana" panose="020B0604030504040204" pitchFamily="34" charset="0"/>
                <a:cs typeface="Arial" panose="020B0604020202020204" pitchFamily="34" charset="0"/>
              </a:rPr>
              <a:t>знаење кој е одговорен за што</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100" i="1" dirty="0">
                <a:ea typeface="Verdana" panose="020B0604030504040204" pitchFamily="34" charset="0"/>
                <a:cs typeface="Arial" panose="020B0604020202020204" pitchFamily="34" charset="0"/>
              </a:rPr>
              <a:t>хиерархија на отчетност</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100" i="1" dirty="0">
                <a:ea typeface="Verdana" panose="020B0604030504040204" pitchFamily="34" charset="0"/>
                <a:cs typeface="Arial" panose="020B0604020202020204" pitchFamily="34" charset="0"/>
              </a:rPr>
              <a:t>овластување независно да контактира и комуницира со странското обвинителство или судство</a:t>
            </a:r>
            <a:endParaRPr lang="en-GB" sz="21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193628" y="951226"/>
            <a:ext cx="4950372" cy="5616922"/>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Министерството (одделението) за правда обично НЕМА</a:t>
            </a:r>
            <a:r>
              <a:rPr lang="en-GB" sz="22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Стандардни оперативни процедури</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Целосно обучен персонал (знаејќи кој и како да праша; експерти за содржината)</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24/7 персонал и капацитет</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договори на ниво на услуги со сите истражни агенции и даватели на услуги</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24/7 комуникација и пристап до обвинителството и судовите</a:t>
            </a:r>
            <a:endParaRPr lang="en-GB" sz="2100"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100" i="1" dirty="0">
                <a:ea typeface="Verdana" panose="020B0604030504040204" pitchFamily="34" charset="0"/>
                <a:cs typeface="Arial" panose="020B0604020202020204" pitchFamily="34" charset="0"/>
              </a:rPr>
              <a:t>овластување да се обезбедат со или разменат докази за случајот без претходна согласност или барање</a:t>
            </a:r>
            <a:endParaRPr lang="en-GB" sz="21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946799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5081520" cy="5847755"/>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Органите за спроведување на законот како извршен орган обично има</a:t>
            </a:r>
            <a:r>
              <a:rPr lang="mk-MK" sz="2200" dirty="0">
                <a:ea typeface="Times New Roman" panose="02020603050405020304" pitchFamily="18"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стандардни оперативни процедури</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целосно обучен персонал (знаејќи кој и како да праша; експерти за содржината</a:t>
            </a:r>
            <a:r>
              <a:rPr lang="en-GB" sz="2200" i="1" dirty="0">
                <a:ea typeface="Verdana" panose="020B0604030504040204" pitchFamily="34" charset="0"/>
                <a:cs typeface="Arial" panose="020B0604020202020204" pitchFamily="34" charset="0"/>
              </a:rPr>
              <a:t>)</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a:t>
            </a:r>
            <a:r>
              <a:rPr lang="mk-MK" sz="2200" i="1" dirty="0">
                <a:ea typeface="Verdana" panose="020B0604030504040204" pitchFamily="34" charset="0"/>
                <a:cs typeface="Arial" panose="020B0604020202020204" pitchFamily="34" charset="0"/>
              </a:rPr>
              <a:t>персонал и капацитет</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знаење кој е одговорен за што</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хиерархии на отчетност</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договори на ниво на услуги со сите истражни агенции и даватели на услуги</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a:t>
            </a:r>
            <a:r>
              <a:rPr lang="mk-MK" sz="2200" i="1" dirty="0">
                <a:ea typeface="Verdana" panose="020B0604030504040204" pitchFamily="34" charset="0"/>
                <a:cs typeface="Arial" panose="020B0604020202020204" pitchFamily="34" charset="0"/>
              </a:rPr>
              <a:t>комуникација и пристап до обвинителството и судовите</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5009322" y="1121399"/>
            <a:ext cx="4134678" cy="4493538"/>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Органите за спроведување на законот како извршен орган обично НЕМААТ</a:t>
            </a:r>
            <a:r>
              <a:rPr lang="en-GB" sz="22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mk-MK" sz="2200" i="1" dirty="0">
                <a:ea typeface="Verdana" panose="020B0604030504040204" pitchFamily="34" charset="0"/>
                <a:cs typeface="Arial" panose="020B0604020202020204" pitchFamily="34" charset="0"/>
              </a:rPr>
              <a:t>овластување независно да контактираат и комуницираат со странско обвинителство или судство, или без претходна согласност или барање за обезбедување или размена на докази за случајот</a:t>
            </a:r>
            <a:endParaRPr lang="en-GB" sz="22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7936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4572000" cy="5509200"/>
          </a:xfrm>
          <a:prstGeom prst="rect">
            <a:avLst/>
          </a:prstGeom>
        </p:spPr>
        <p:txBody>
          <a:bodyPr>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Обвинителот/Истражниот судија/Судот обично има</a:t>
            </a:r>
            <a:r>
              <a:rPr lang="en-GB" sz="2200" dirty="0">
                <a:ea typeface="Times New Roman" panose="02020603050405020304" pitchFamily="18"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стандардни оперативни процедури</a:t>
            </a:r>
            <a:r>
              <a:rPr lang="en-GB" sz="2200" i="1" dirty="0">
                <a:ea typeface="Verdana" panose="020B0604030504040204" pitchFamily="34" charset="0"/>
                <a:cs typeface="Arial" panose="020B0604020202020204" pitchFamily="34" charset="0"/>
              </a:rPr>
              <a:t> (</a:t>
            </a:r>
            <a:r>
              <a:rPr lang="mk-MK" sz="2200" i="1" dirty="0">
                <a:ea typeface="Verdana" panose="020B0604030504040204" pitchFamily="34" charset="0"/>
                <a:cs typeface="Arial" panose="020B0604020202020204" pitchFamily="34" charset="0"/>
              </a:rPr>
              <a:t>Процесно право</a:t>
            </a:r>
            <a:r>
              <a:rPr lang="en-GB" sz="2200" i="1" dirty="0">
                <a:ea typeface="Verdana" panose="020B0604030504040204" pitchFamily="34" charset="0"/>
                <a:cs typeface="Arial" panose="020B0604020202020204" pitchFamily="34" charset="0"/>
              </a:rPr>
              <a:t>)</a:t>
            </a: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целосно обучен персонал (знаејќи кој и како да праша; експерти за содржината</a:t>
            </a:r>
            <a:r>
              <a:rPr lang="en-GB" sz="2200" i="1" dirty="0">
                <a:ea typeface="Verdana" panose="020B0604030504040204" pitchFamily="34" charset="0"/>
                <a:cs typeface="Arial" panose="020B0604020202020204" pitchFamily="34" charset="0"/>
              </a:rPr>
              <a:t>)</a:t>
            </a:r>
          </a:p>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a:t>
            </a:r>
            <a:r>
              <a:rPr lang="mk-MK" sz="2200" i="1" dirty="0">
                <a:ea typeface="Verdana" panose="020B0604030504040204" pitchFamily="34" charset="0"/>
                <a:cs typeface="Arial" panose="020B0604020202020204" pitchFamily="34" charset="0"/>
              </a:rPr>
              <a:t>персонал и капацитет</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знаење кој е одговорен за што</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хиерархија на отчетност</a:t>
            </a:r>
            <a:endParaRPr lang="en-GB" sz="2200"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i="1" dirty="0">
                <a:ea typeface="Verdana" panose="020B0604030504040204" pitchFamily="34" charset="0"/>
                <a:cs typeface="Arial" panose="020B0604020202020204" pitchFamily="34" charset="0"/>
              </a:rPr>
              <a:t>надлежност со овластување да бара неопходни активности од сите истражни агенции и даватели на услуги</a:t>
            </a: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FDF3139-FACA-474C-893F-ECC8DF28C0C6}"/>
              </a:ext>
            </a:extLst>
          </p:cNvPr>
          <p:cNvSpPr/>
          <p:nvPr/>
        </p:nvSpPr>
        <p:spPr>
          <a:xfrm>
            <a:off x="4678706" y="1121399"/>
            <a:ext cx="4572000" cy="4832092"/>
          </a:xfrm>
          <a:prstGeom prst="rect">
            <a:avLst/>
          </a:prstGeom>
        </p:spPr>
        <p:txBody>
          <a:bodyPr>
            <a:spAutoFit/>
          </a:bodyPr>
          <a:lstStyle/>
          <a:p>
            <a:pPr marL="342900" indent="-342900">
              <a:spcAft>
                <a:spcPts val="0"/>
              </a:spcAft>
              <a:buFont typeface="Wingdings" pitchFamily="2" charset="2"/>
              <a:buChar char="ü"/>
            </a:pPr>
            <a:r>
              <a:rPr lang="en-GB" sz="2200" i="1" dirty="0">
                <a:ea typeface="Verdana" panose="020B0604030504040204" pitchFamily="34" charset="0"/>
                <a:cs typeface="Arial" panose="020B0604020202020204" pitchFamily="34" charset="0"/>
              </a:rPr>
              <a:t>24/7 </a:t>
            </a:r>
            <a:r>
              <a:rPr lang="mk-MK" sz="2200" i="1" dirty="0">
                <a:ea typeface="Verdana" panose="020B0604030504040204" pitchFamily="34" charset="0"/>
                <a:cs typeface="Arial" panose="020B0604020202020204" pitchFamily="34" charset="0"/>
              </a:rPr>
              <a:t>комуникација и пристап до органите за спроведување на законот</a:t>
            </a:r>
            <a:endParaRPr lang="en-GB" sz="22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ü"/>
            </a:pPr>
            <a:r>
              <a:rPr lang="mk-MK" sz="2200" b="1" i="1" dirty="0">
                <a:ea typeface="Verdana" panose="020B0604030504040204" pitchFamily="34" charset="0"/>
                <a:cs typeface="Arial" panose="020B0604020202020204" pitchFamily="34" charset="0"/>
              </a:rPr>
              <a:t>овластување самостојно да контактира и комуницира со странско обвинителство или судство и да стекнува или разменува докази за случајот</a:t>
            </a:r>
            <a:endParaRPr lang="en-GB" sz="2200" b="1" i="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endParaRPr lang="en-GB" sz="2200" b="1" i="1" dirty="0">
              <a:ea typeface="Verdana" panose="020B0604030504040204" pitchFamily="34" charset="0"/>
              <a:cs typeface="Arial" panose="020B0604020202020204" pitchFamily="34" charset="0"/>
            </a:endParaRPr>
          </a:p>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Обвинителот/Истражниот судија/Судот обично НЕМА</a:t>
            </a:r>
            <a:r>
              <a:rPr lang="en-GB" sz="2200" dirty="0">
                <a:ea typeface="Times New Roman" panose="02020603050405020304" pitchFamily="18" charset="0"/>
                <a:cs typeface="Arial" panose="020B0604020202020204" pitchFamily="34" charset="0"/>
              </a:rPr>
              <a:t>:</a:t>
            </a:r>
          </a:p>
          <a:p>
            <a:pPr marL="342900" indent="-342900">
              <a:spcAft>
                <a:spcPts val="0"/>
              </a:spcAft>
              <a:buFont typeface="Arial" panose="020B0604020202020204" pitchFamily="34" charset="0"/>
              <a:buChar char="•"/>
            </a:pPr>
            <a:r>
              <a:rPr lang="en-GB" sz="2200" dirty="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71249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1121399"/>
            <a:ext cx="5276366" cy="5170646"/>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Обвинител/Истражен судија/Суд</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ea typeface="Times New Roman" panose="02020603050405020304" pitchFamily="18" charset="0"/>
              <a:cs typeface="Arial" panose="020B0604020202020204" pitchFamily="34" charset="0"/>
            </a:endParaRPr>
          </a:p>
          <a:p>
            <a:pPr marL="342900" indent="-342900">
              <a:spcAft>
                <a:spcPts val="0"/>
              </a:spcAft>
              <a:buFont typeface="Wingdings" pitchFamily="2" charset="2"/>
              <a:buChar char="ü"/>
            </a:pPr>
            <a:r>
              <a:rPr lang="mk-MK" sz="2200" b="1" dirty="0"/>
              <a:t>Обвинители/истражни судии како службени лица за кривична правда </a:t>
            </a:r>
            <a:r>
              <a:rPr lang="mk-MK" sz="2200" dirty="0"/>
              <a:t>кои, без оглед на различните кривични системи и традиции, се главно одговорни за спроведување на кривична постапка и со тоа да ги обезбедат и презентираат доказите</a:t>
            </a:r>
            <a:endParaRPr lang="en-GB" sz="2200" dirty="0"/>
          </a:p>
          <a:p>
            <a:pPr marL="342900" indent="-342900">
              <a:spcAft>
                <a:spcPts val="0"/>
              </a:spcAft>
              <a:buFont typeface="Wingdings" pitchFamily="2" charset="2"/>
              <a:buChar char="ü"/>
            </a:pPr>
            <a:endParaRPr lang="en-GB" sz="2200" dirty="0"/>
          </a:p>
          <a:p>
            <a:pPr marL="342900" indent="-342900">
              <a:spcAft>
                <a:spcPts val="0"/>
              </a:spcAft>
              <a:buFont typeface="Wingdings" pitchFamily="2" charset="2"/>
              <a:buChar char="ü"/>
            </a:pPr>
            <a:r>
              <a:rPr lang="mk-MK" sz="2200" b="1" dirty="0"/>
              <a:t>во многу судски надлежности </a:t>
            </a:r>
            <a:r>
              <a:rPr lang="mk-MK" sz="2200" dirty="0"/>
              <a:t>овие органи исто така имаат надзорна улога во спроведувањето на кривични истраги</a:t>
            </a:r>
            <a:endParaRPr lang="en-GB" sz="2200" dirty="0"/>
          </a:p>
        </p:txBody>
      </p:sp>
      <p:sp>
        <p:nvSpPr>
          <p:cNvPr id="5" name="Rectangle 4">
            <a:extLst>
              <a:ext uri="{FF2B5EF4-FFF2-40B4-BE49-F238E27FC236}">
                <a16:creationId xmlns:a16="http://schemas.microsoft.com/office/drawing/2014/main" id="{FFDF3139-FACA-474C-893F-ECC8DF28C0C6}"/>
              </a:ext>
            </a:extLst>
          </p:cNvPr>
          <p:cNvSpPr/>
          <p:nvPr/>
        </p:nvSpPr>
        <p:spPr>
          <a:xfrm>
            <a:off x="5383072" y="1121399"/>
            <a:ext cx="3639384" cy="3816429"/>
          </a:xfrm>
          <a:prstGeom prst="rect">
            <a:avLst/>
          </a:prstGeom>
        </p:spPr>
        <p:txBody>
          <a:bodyPr wrap="square">
            <a:spAutoFit/>
          </a:bodyPr>
          <a:lstStyle/>
          <a:p>
            <a:pPr marL="342900" indent="-342900" algn="just">
              <a:spcAft>
                <a:spcPts val="0"/>
              </a:spcAft>
              <a:buFont typeface="Wingdings" pitchFamily="2" charset="2"/>
              <a:buChar char="ü"/>
            </a:pPr>
            <a:r>
              <a:rPr lang="mk-MK" sz="2200" b="1" dirty="0"/>
              <a:t>честопати, обвинителите, истражните судии или специјалните судски оддели </a:t>
            </a:r>
            <a:r>
              <a:rPr lang="mk-MK" sz="2200" dirty="0"/>
              <a:t>се назначени како централни извршни органи кои постапуваат по барања за заемна правна помош во кривични предмети</a:t>
            </a:r>
            <a:endParaRPr lang="en-GB" sz="2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185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5" y="1121399"/>
            <a:ext cx="4961387" cy="5509200"/>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Обвинител/Истражен судија/Суд</a:t>
            </a:r>
            <a:r>
              <a:rPr lang="en-GB" sz="2200" dirty="0">
                <a:ea typeface="Times New Roman" panose="02020603050405020304" pitchFamily="18" charset="0"/>
                <a:cs typeface="Arial" panose="020B0604020202020204" pitchFamily="34" charset="0"/>
              </a:rPr>
              <a:t>:</a:t>
            </a:r>
            <a:endParaRPr lang="en-GB" sz="2200" dirty="0">
              <a:cs typeface="Arial" panose="020B0604020202020204" pitchFamily="34" charset="0"/>
            </a:endParaRPr>
          </a:p>
          <a:p>
            <a:pPr marL="342900" indent="-342900" algn="just">
              <a:spcAft>
                <a:spcPts val="0"/>
              </a:spcAft>
              <a:buFont typeface="Wingdings" pitchFamily="2" charset="2"/>
              <a:buChar char="ü"/>
            </a:pPr>
            <a:r>
              <a:rPr lang="mk-MK" sz="2200" i="1" dirty="0"/>
              <a:t>Извештајот за проценка на </a:t>
            </a:r>
            <a:r>
              <a:rPr lang="en-US" sz="2200" i="1" dirty="0"/>
              <a:t>T-CY</a:t>
            </a:r>
            <a:r>
              <a:rPr lang="mk-MK" sz="2200" i="1" dirty="0"/>
              <a:t> од 2014 год. за одредбите за заемна правна помош од Конвенцијата од Будимпешта за сајбер-криминал, констатира дека земјите-членки треба да размислат „</a:t>
            </a:r>
            <a:r>
              <a:rPr lang="mk-MK" sz="2200" b="1" i="1" dirty="0"/>
              <a:t>да воспостават, каде што тоа е изводливо, контакт точки во обвинителството за да се овозможи подиректна улога во заемната правна помош и побрз одговор на барањата</a:t>
            </a:r>
            <a:r>
              <a:rPr lang="mk-MK" sz="2200" i="1" dirty="0"/>
              <a:t>.“</a:t>
            </a:r>
            <a:endParaRPr lang="en-GB" sz="2200" i="1" dirty="0"/>
          </a:p>
          <a:p>
            <a:pPr marL="342900" indent="-342900">
              <a:spcAft>
                <a:spcPts val="0"/>
              </a:spcAft>
              <a:buFont typeface="Wingdings" pitchFamily="2" charset="2"/>
              <a:buChar char="Ø"/>
            </a:pPr>
            <a:endParaRPr lang="en-GB" sz="2200" i="1" dirty="0">
              <a:ea typeface="Verdana" panose="020B0604030504040204" pitchFamily="34" charset="0"/>
              <a:cs typeface="Arial" panose="020B0604020202020204" pitchFamily="34" charset="0"/>
            </a:endParaRPr>
          </a:p>
        </p:txBody>
      </p:sp>
      <p:pic>
        <p:nvPicPr>
          <p:cNvPr id="6" name="Picture 5" descr="A group of people in a room&#10;&#10;Description automatically generated">
            <a:extLst>
              <a:ext uri="{FF2B5EF4-FFF2-40B4-BE49-F238E27FC236}">
                <a16:creationId xmlns:a16="http://schemas.microsoft.com/office/drawing/2014/main" id="{C435C33F-9E8F-4B61-BB52-85E8587440B7}"/>
              </a:ext>
            </a:extLst>
          </p:cNvPr>
          <p:cNvPicPr>
            <a:picLocks noChangeAspect="1"/>
          </p:cNvPicPr>
          <p:nvPr/>
        </p:nvPicPr>
        <p:blipFill>
          <a:blip r:embed="rId4"/>
          <a:stretch>
            <a:fillRect/>
          </a:stretch>
        </p:blipFill>
        <p:spPr>
          <a:xfrm>
            <a:off x="5349764" y="3047345"/>
            <a:ext cx="3523265" cy="1352714"/>
          </a:xfrm>
          <a:prstGeom prst="rect">
            <a:avLst/>
          </a:prstGeom>
        </p:spPr>
      </p:pic>
    </p:spTree>
    <p:extLst>
      <p:ext uri="{BB962C8B-B14F-4D97-AF65-F5344CB8AC3E}">
        <p14:creationId xmlns:p14="http://schemas.microsoft.com/office/powerpoint/2010/main" val="4141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5" name="Diagram 4">
            <a:extLst>
              <a:ext uri="{FF2B5EF4-FFF2-40B4-BE49-F238E27FC236}">
                <a16:creationId xmlns:a16="http://schemas.microsoft.com/office/drawing/2014/main" id="{3F8472A9-1742-4150-8D1B-FC3B3B72FEFD}"/>
              </a:ext>
            </a:extLst>
          </p:cNvPr>
          <p:cNvGraphicFramePr/>
          <p:nvPr>
            <p:extLst>
              <p:ext uri="{D42A27DB-BD31-4B8C-83A1-F6EECF244321}">
                <p14:modId xmlns:p14="http://schemas.microsoft.com/office/powerpoint/2010/main" val="3732882460"/>
              </p:ext>
            </p:extLst>
          </p:nvPr>
        </p:nvGraphicFramePr>
        <p:xfrm>
          <a:off x="655332" y="865407"/>
          <a:ext cx="7833335" cy="55822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7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graphicEl>
                                              <a:dgm id="{8E69E85C-938C-4ED1-9ABD-8A0A2496C4D9}"/>
                                            </p:graphicEl>
                                          </p:spTgt>
                                        </p:tgtEl>
                                        <p:attrNameLst>
                                          <p:attrName>style.visibility</p:attrName>
                                        </p:attrNameLst>
                                      </p:cBhvr>
                                      <p:to>
                                        <p:strVal val="visible"/>
                                      </p:to>
                                    </p:set>
                                    <p:anim calcmode="lin" valueType="num">
                                      <p:cBhvr additive="base">
                                        <p:cTn id="7" dur="500" fill="hold"/>
                                        <p:tgtEl>
                                          <p:spTgt spid="5">
                                            <p:graphicEl>
                                              <a:dgm id="{8E69E85C-938C-4ED1-9ABD-8A0A2496C4D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E69E85C-938C-4ED1-9ABD-8A0A2496C4D9}"/>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dgm id="{D12E1021-53A6-485E-9233-4EDE67BEC917}"/>
                                            </p:graphicEl>
                                          </p:spTgt>
                                        </p:tgtEl>
                                        <p:attrNameLst>
                                          <p:attrName>style.visibility</p:attrName>
                                        </p:attrNameLst>
                                      </p:cBhvr>
                                      <p:to>
                                        <p:strVal val="visible"/>
                                      </p:to>
                                    </p:set>
                                    <p:anim calcmode="lin" valueType="num">
                                      <p:cBhvr additive="base">
                                        <p:cTn id="12" dur="500" fill="hold"/>
                                        <p:tgtEl>
                                          <p:spTgt spid="5">
                                            <p:graphicEl>
                                              <a:dgm id="{D12E1021-53A6-485E-9233-4EDE67BEC91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dgm id="{D12E1021-53A6-485E-9233-4EDE67BEC917}"/>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dgm id="{5D1F438F-1B8F-4D2A-A343-2D8B40A9494D}"/>
                                            </p:graphicEl>
                                          </p:spTgt>
                                        </p:tgtEl>
                                        <p:attrNameLst>
                                          <p:attrName>style.visibility</p:attrName>
                                        </p:attrNameLst>
                                      </p:cBhvr>
                                      <p:to>
                                        <p:strVal val="visible"/>
                                      </p:to>
                                    </p:set>
                                    <p:anim calcmode="lin" valueType="num">
                                      <p:cBhvr additive="base">
                                        <p:cTn id="17" dur="500" fill="hold"/>
                                        <p:tgtEl>
                                          <p:spTgt spid="5">
                                            <p:graphicEl>
                                              <a:dgm id="{5D1F438F-1B8F-4D2A-A343-2D8B40A9494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D1F438F-1B8F-4D2A-A343-2D8B40A9494D}"/>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dgm id="{3778DF30-23E2-4C7D-A959-3BE0EC75CBBD}"/>
                                            </p:graphicEl>
                                          </p:spTgt>
                                        </p:tgtEl>
                                        <p:attrNameLst>
                                          <p:attrName>style.visibility</p:attrName>
                                        </p:attrNameLst>
                                      </p:cBhvr>
                                      <p:to>
                                        <p:strVal val="visible"/>
                                      </p:to>
                                    </p:set>
                                    <p:anim calcmode="lin" valueType="num">
                                      <p:cBhvr additive="base">
                                        <p:cTn id="22" dur="500" fill="hold"/>
                                        <p:tgtEl>
                                          <p:spTgt spid="5">
                                            <p:graphicEl>
                                              <a:dgm id="{3778DF30-23E2-4C7D-A959-3BE0EC75CBB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dgm id="{3778DF30-23E2-4C7D-A959-3BE0EC75CBBD}"/>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dgm id="{6963355E-90FB-4F2F-8A04-33DF3325C0FF}"/>
                                            </p:graphicEl>
                                          </p:spTgt>
                                        </p:tgtEl>
                                        <p:attrNameLst>
                                          <p:attrName>style.visibility</p:attrName>
                                        </p:attrNameLst>
                                      </p:cBhvr>
                                      <p:to>
                                        <p:strVal val="visible"/>
                                      </p:to>
                                    </p:set>
                                    <p:anim calcmode="lin" valueType="num">
                                      <p:cBhvr additive="base">
                                        <p:cTn id="27" dur="500" fill="hold"/>
                                        <p:tgtEl>
                                          <p:spTgt spid="5">
                                            <p:graphicEl>
                                              <a:dgm id="{6963355E-90FB-4F2F-8A04-33DF3325C0F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63355E-90FB-4F2F-8A04-33DF3325C0FF}"/>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
                                            <p:graphicEl>
                                              <a:dgm id="{F950A281-5A65-4A2C-946C-1B2B20A221D8}"/>
                                            </p:graphicEl>
                                          </p:spTgt>
                                        </p:tgtEl>
                                        <p:attrNameLst>
                                          <p:attrName>style.visibility</p:attrName>
                                        </p:attrNameLst>
                                      </p:cBhvr>
                                      <p:to>
                                        <p:strVal val="visible"/>
                                      </p:to>
                                    </p:set>
                                    <p:anim calcmode="lin" valueType="num">
                                      <p:cBhvr additive="base">
                                        <p:cTn id="32" dur="500" fill="hold"/>
                                        <p:tgtEl>
                                          <p:spTgt spid="5">
                                            <p:graphicEl>
                                              <a:dgm id="{F950A281-5A65-4A2C-946C-1B2B20A221D8}"/>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graphicEl>
                                              <a:dgm id="{F950A281-5A65-4A2C-946C-1B2B20A221D8}"/>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graphicEl>
                                              <a:dgm id="{DD254159-A8A1-4609-AFBB-38BCC8794B5D}"/>
                                            </p:graphicEl>
                                          </p:spTgt>
                                        </p:tgtEl>
                                        <p:attrNameLst>
                                          <p:attrName>style.visibility</p:attrName>
                                        </p:attrNameLst>
                                      </p:cBhvr>
                                      <p:to>
                                        <p:strVal val="visible"/>
                                      </p:to>
                                    </p:set>
                                    <p:anim calcmode="lin" valueType="num">
                                      <p:cBhvr additive="base">
                                        <p:cTn id="37" dur="500" fill="hold"/>
                                        <p:tgtEl>
                                          <p:spTgt spid="5">
                                            <p:graphicEl>
                                              <a:dgm id="{DD254159-A8A1-4609-AFBB-38BCC8794B5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DD254159-A8A1-4609-AFBB-38BCC8794B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706" y="921588"/>
            <a:ext cx="4942372" cy="5539978"/>
          </a:xfrm>
          <a:prstGeom prst="rect">
            <a:avLst/>
          </a:prstGeom>
        </p:spPr>
        <p:txBody>
          <a:bodyPr wrap="square">
            <a:spAutoFit/>
          </a:bodyPr>
          <a:lstStyle/>
          <a:p>
            <a:pPr marL="342900" indent="-342900">
              <a:spcAft>
                <a:spcPts val="0"/>
              </a:spcAft>
              <a:buFont typeface="Wingdings" pitchFamily="2" charset="2"/>
              <a:buChar char="Ø"/>
            </a:pPr>
            <a:r>
              <a:rPr lang="mk-MK" sz="2000" b="1" dirty="0">
                <a:ea typeface="Times New Roman" panose="02020603050405020304" pitchFamily="18" charset="0"/>
                <a:cs typeface="Arial" panose="020B0604020202020204" pitchFamily="34" charset="0"/>
              </a:rPr>
              <a:t>Без разлика кој систем е во функција, следното треба силно да се препорача како минимум</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ü"/>
            </a:pPr>
            <a:r>
              <a:rPr lang="mk-MK" sz="2100" b="1" dirty="0"/>
              <a:t>обучен и опремен персонал </a:t>
            </a:r>
            <a:r>
              <a:rPr lang="mk-MK" sz="2100" dirty="0"/>
              <a:t>треба да биде достапен 24/7 за да ја олесни оперативната работа и да ги спроведе или поддржи активностите за заемна правна помош (ЗПП)</a:t>
            </a:r>
            <a:endParaRPr lang="en-GB" sz="2100" dirty="0"/>
          </a:p>
          <a:p>
            <a:pPr marL="342900" indent="-342900">
              <a:spcAft>
                <a:spcPts val="0"/>
              </a:spcAft>
              <a:buFont typeface="Wingdings" pitchFamily="2" charset="2"/>
              <a:buChar char="ü"/>
            </a:pPr>
            <a:r>
              <a:rPr lang="mk-MK" sz="2100" b="1" dirty="0"/>
              <a:t>напредно искуство </a:t>
            </a:r>
            <a:r>
              <a:rPr lang="mk-MK" sz="2100" dirty="0"/>
              <a:t>на персоналот во кривични истраги за да се задржи свеста за контекстот</a:t>
            </a:r>
            <a:endParaRPr lang="en-GB" sz="2100" dirty="0"/>
          </a:p>
          <a:p>
            <a:pPr marL="342900" indent="-342900">
              <a:spcAft>
                <a:spcPts val="0"/>
              </a:spcAft>
              <a:buFont typeface="Wingdings" pitchFamily="2" charset="2"/>
              <a:buChar char="ü"/>
            </a:pPr>
            <a:r>
              <a:rPr lang="mk-MK" sz="2100" b="1" dirty="0"/>
              <a:t>силна </a:t>
            </a:r>
            <a:r>
              <a:rPr lang="mk-MK" sz="2100" dirty="0"/>
              <a:t>позадина</a:t>
            </a:r>
            <a:r>
              <a:rPr lang="mk-MK" sz="2100" b="1" dirty="0"/>
              <a:t> со информатичка технологија/дигитална </a:t>
            </a:r>
            <a:r>
              <a:rPr lang="mk-MK" sz="2100" dirty="0"/>
              <a:t>форензика за извршување на барања каде што тоа е потребно</a:t>
            </a:r>
            <a:endParaRPr lang="en-GB" sz="22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5049078" y="989546"/>
            <a:ext cx="4183444" cy="5924699"/>
          </a:xfrm>
          <a:prstGeom prst="rect">
            <a:avLst/>
          </a:prstGeom>
        </p:spPr>
        <p:txBody>
          <a:bodyPr wrap="square">
            <a:spAutoFit/>
          </a:bodyPr>
          <a:lstStyle/>
          <a:p>
            <a:pPr marL="342900" indent="-342900">
              <a:buFont typeface="Wingdings" pitchFamily="2" charset="2"/>
              <a:buChar char="ü"/>
            </a:pPr>
            <a:r>
              <a:rPr lang="mk-MK" sz="2100" b="1" dirty="0"/>
              <a:t>силно познавање на </a:t>
            </a:r>
            <a:r>
              <a:rPr lang="mk-MK" sz="2100" dirty="0"/>
              <a:t>правната рамка и постапки за </a:t>
            </a:r>
            <a:r>
              <a:rPr lang="mk-MK" sz="2100" b="1" dirty="0"/>
              <a:t>ЗПП</a:t>
            </a:r>
            <a:endParaRPr lang="en-GB" sz="2100" b="1" dirty="0"/>
          </a:p>
          <a:p>
            <a:pPr marL="342900" indent="-342900">
              <a:buFont typeface="Wingdings" pitchFamily="2" charset="2"/>
              <a:buChar char="ü"/>
            </a:pPr>
            <a:r>
              <a:rPr lang="mk-MK" sz="2100" b="1" dirty="0"/>
              <a:t>надлежности и можност</a:t>
            </a:r>
            <a:r>
              <a:rPr lang="en-GB" sz="2100" dirty="0"/>
              <a:t>:</a:t>
            </a:r>
          </a:p>
          <a:p>
            <a:pPr marL="342900" indent="-342900">
              <a:buFont typeface="Arial" panose="020B0604020202020204" pitchFamily="34" charset="0"/>
              <a:buChar char="•"/>
            </a:pPr>
            <a:r>
              <a:rPr lang="mk-MK" sz="2100" b="1" dirty="0"/>
              <a:t>веднаш да помогне </a:t>
            </a:r>
            <a:r>
              <a:rPr lang="mk-MK" sz="2100" dirty="0"/>
              <a:t>во истрагите или судските постапки во врска со кривични дела поврзани со компјутерски системи и податоци</a:t>
            </a:r>
            <a:endParaRPr lang="en-US" sz="2100" dirty="0"/>
          </a:p>
          <a:p>
            <a:pPr marL="342900" indent="-342900">
              <a:buFont typeface="Arial" panose="020B0604020202020204" pitchFamily="34" charset="0"/>
              <a:buChar char="•"/>
            </a:pPr>
            <a:r>
              <a:rPr lang="mk-MK" sz="2100" b="1" dirty="0"/>
              <a:t>за преземање докази </a:t>
            </a:r>
            <a:r>
              <a:rPr lang="mk-MK" sz="2100" dirty="0"/>
              <a:t>во електронска форма за кривични дела</a:t>
            </a:r>
            <a:endParaRPr lang="en-GB" sz="2100" dirty="0"/>
          </a:p>
          <a:p>
            <a:pPr marL="342900" indent="-342900">
              <a:buFont typeface="Arial" panose="020B0604020202020204" pitchFamily="34" charset="0"/>
              <a:buChar char="•"/>
            </a:pPr>
            <a:r>
              <a:rPr lang="mk-MK" sz="2100" b="1" dirty="0"/>
              <a:t>размена на електронски докази </a:t>
            </a:r>
            <a:r>
              <a:rPr lang="mk-MK" sz="2100" dirty="0"/>
              <a:t>без дополнителни причини со надлежниот орган од земјата барател</a:t>
            </a:r>
            <a:endParaRPr lang="en-US" sz="2100" dirty="0"/>
          </a:p>
          <a:p>
            <a:pPr marL="342900" indent="-342900">
              <a:buFont typeface="Wingdings" pitchFamily="2" charset="2"/>
              <a:buChar char="ü"/>
            </a:pPr>
            <a:endParaRPr lang="en-GB" sz="2200" dirty="0"/>
          </a:p>
        </p:txBody>
      </p:sp>
    </p:spTree>
    <p:extLst>
      <p:ext uri="{BB962C8B-B14F-4D97-AF65-F5344CB8AC3E}">
        <p14:creationId xmlns:p14="http://schemas.microsoft.com/office/powerpoint/2010/main" val="111082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4"/>
          <a:stretch>
            <a:fillRect/>
          </a:stretch>
        </p:blipFill>
        <p:spPr>
          <a:xfrm>
            <a:off x="7255380" y="941875"/>
            <a:ext cx="1767076" cy="1767076"/>
          </a:xfrm>
          <a:prstGeom prst="rect">
            <a:avLst/>
          </a:prstGeom>
        </p:spPr>
      </p:pic>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214860036"/>
              </p:ext>
            </p:extLst>
          </p:nvPr>
        </p:nvGraphicFramePr>
        <p:xfrm>
          <a:off x="177501" y="2346187"/>
          <a:ext cx="716685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294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solidFill>
                  <a:schemeClr val="bg1"/>
                </a:solidFill>
                <a:ea typeface="ＭＳ Ｐゴシック" charset="0"/>
                <a:cs typeface="ＭＳ Ｐゴシック" charset="0"/>
              </a:rPr>
              <a:t>Поставеност на надлежните органи -</a:t>
            </a:r>
            <a:endParaRPr lang="ru-RU" sz="3200" b="1" dirty="0">
              <a:ea typeface="ＭＳ Ｐゴシック" charset="0"/>
              <a:cs typeface="ＭＳ Ｐゴシック" charset="0"/>
            </a:endParaRPr>
          </a:p>
          <a:p>
            <a:pPr algn="r">
              <a:lnSpc>
                <a:spcPct val="80000"/>
              </a:lnSpc>
            </a:pPr>
            <a:r>
              <a:rPr lang="ru-RU" sz="3200" b="1" dirty="0">
                <a:ea typeface="ＭＳ Ｐゴシック" charset="0"/>
                <a:cs typeface="ＭＳ Ｐゴシック" charset="0"/>
              </a:rPr>
              <a:t>централни и извршни</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526303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ru-RU" sz="3200" b="1" dirty="0">
                <a:solidFill>
                  <a:schemeClr val="bg1"/>
                </a:solidFill>
              </a:rPr>
              <a:t>Обезбедување електронски докази преку механизмите за 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Трет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ea typeface="ＭＳ Ｐゴシック" charset="0"/>
                <a:cs typeface="ＭＳ Ｐゴシック" charset="0"/>
              </a:rPr>
              <a:t>Практичен преглед на постапки за заемна правна помош</a:t>
            </a:r>
            <a:endParaRPr lang="en-GB" sz="3200" dirty="0"/>
          </a:p>
        </p:txBody>
      </p:sp>
    </p:spTree>
    <p:extLst>
      <p:ext uri="{BB962C8B-B14F-4D97-AF65-F5344CB8AC3E}">
        <p14:creationId xmlns:p14="http://schemas.microsoft.com/office/powerpoint/2010/main" val="23355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2" y="1044000"/>
            <a:ext cx="4821408" cy="5509200"/>
          </a:xfrm>
          <a:prstGeom prst="rect">
            <a:avLst/>
          </a:prstGeom>
        </p:spPr>
        <p:txBody>
          <a:bodyPr wrap="square">
            <a:spAutoFit/>
          </a:bodyPr>
          <a:lstStyle/>
          <a:p>
            <a:pPr marL="342900" lvl="2" indent="-342900">
              <a:buFont typeface="Wingdings" pitchFamily="2" charset="2"/>
              <a:buChar char="ü"/>
            </a:pPr>
            <a:r>
              <a:rPr lang="ru-RU" sz="2200" i="1" dirty="0"/>
              <a:t>да се освежи и прошири знаењето за видовите електронски докази типични за барања и размена на заемна правна помош</a:t>
            </a:r>
          </a:p>
          <a:p>
            <a:pPr marL="342900" lvl="2" indent="-342900">
              <a:buFont typeface="Wingdings" pitchFamily="2" charset="2"/>
              <a:buChar char="ü"/>
            </a:pPr>
            <a:r>
              <a:rPr lang="ru-RU" sz="2200" i="1" dirty="0"/>
              <a:t>да се прошири знаењето за видовите органи кои се надлежни за учество во заемна правна помош</a:t>
            </a:r>
            <a:endParaRPr lang="en-GB" sz="2200" i="1" dirty="0"/>
          </a:p>
          <a:p>
            <a:pPr marL="342900" lvl="2" indent="-342900">
              <a:buFont typeface="Wingdings" pitchFamily="2" charset="2"/>
              <a:buChar char="ü"/>
            </a:pPr>
            <a:r>
              <a:rPr lang="ru-RU" sz="2200" i="1" dirty="0"/>
              <a:t>да се разбере разликата помеѓу централниот орган за ЗПП и извршните органи и хибридните системи</a:t>
            </a:r>
            <a:endParaRPr lang="en-GB" sz="2200" i="1" dirty="0"/>
          </a:p>
          <a:p>
            <a:pPr marL="342900" lvl="2" indent="-342900">
              <a:buFont typeface="Wingdings" pitchFamily="2" charset="2"/>
              <a:buChar char="ü"/>
            </a:pPr>
            <a:r>
              <a:rPr lang="ru-RU" sz="2200" i="1" dirty="0"/>
              <a:t>да се разбере кои се процесните надлежности за ЗПП кај различни органи</a:t>
            </a:r>
            <a:endParaRPr lang="en-GB" sz="22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816069" y="1022981"/>
            <a:ext cx="4327931" cy="5847755"/>
          </a:xfrm>
          <a:prstGeom prst="rect">
            <a:avLst/>
          </a:prstGeom>
        </p:spPr>
        <p:txBody>
          <a:bodyPr wrap="square">
            <a:spAutoFit/>
          </a:bodyPr>
          <a:lstStyle/>
          <a:p>
            <a:pPr marL="342900" lvl="2" indent="-342900">
              <a:buFont typeface="Wingdings" pitchFamily="2" charset="2"/>
              <a:buChar char="ü"/>
            </a:pPr>
            <a:r>
              <a:rPr lang="ru-RU" sz="2200" i="1" dirty="0"/>
              <a:t>да се научат можните чекори и варијации на чекори преземени за време на постапката за ЗПП од различни надлежни органи</a:t>
            </a:r>
            <a:endParaRPr lang="en-GB" sz="2200" i="1" dirty="0"/>
          </a:p>
          <a:p>
            <a:pPr marL="342900" lvl="2" indent="-342900">
              <a:buFont typeface="Wingdings" pitchFamily="2" charset="2"/>
              <a:buChar char="ü"/>
            </a:pPr>
            <a:r>
              <a:rPr lang="ru-RU" sz="2200" i="1" dirty="0"/>
              <a:t>активно да се учествува во анализата на студијата на случај преку примена на претходно стекнатите знаења и вештини</a:t>
            </a:r>
            <a:endParaRPr lang="en-GB" sz="2200" i="1" dirty="0"/>
          </a:p>
          <a:p>
            <a:pPr marL="342900" lvl="2" indent="-342900">
              <a:buFont typeface="Wingdings" pitchFamily="2" charset="2"/>
              <a:buChar char="ü"/>
            </a:pPr>
            <a:r>
              <a:rPr lang="ru-RU" sz="2200" i="1" dirty="0"/>
              <a:t>да се подобри целокупното знаење за заемна правна помош во врска со постапките за обезбедување електронски докази</a:t>
            </a:r>
            <a:endParaRPr lang="en-GB" sz="2200" i="1" dirty="0"/>
          </a:p>
          <a:p>
            <a:pPr marL="342900" lvl="2" indent="-342900">
              <a:buFont typeface="Wingdings" pitchFamily="2" charset="2"/>
              <a:buChar char="ü"/>
            </a:pPr>
            <a:endParaRPr lang="en-GB" sz="2200"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121399"/>
            <a:ext cx="4572000" cy="4708981"/>
          </a:xfrm>
          <a:prstGeom prst="rect">
            <a:avLst/>
          </a:prstGeom>
        </p:spPr>
        <p:txBody>
          <a:bodyPr>
            <a:spAutoFit/>
          </a:bodyPr>
          <a:lstStyle/>
          <a:p>
            <a:pPr marL="342900" indent="-342900">
              <a:spcAft>
                <a:spcPts val="0"/>
              </a:spcAft>
              <a:buFont typeface="Wingdings" pitchFamily="2" charset="2"/>
              <a:buChar char="Ø"/>
            </a:pPr>
            <a:r>
              <a:rPr lang="mk-MK" sz="2000" b="1" dirty="0">
                <a:cs typeface="Arial" panose="020B0604020202020204" pitchFamily="34" charset="0"/>
              </a:rPr>
              <a:t>Предуслов</a:t>
            </a:r>
            <a:r>
              <a:rPr lang="en-GB" sz="2000" b="1" dirty="0">
                <a:cs typeface="Arial" panose="020B0604020202020204" pitchFamily="34" charset="0"/>
              </a:rPr>
              <a:t>: </a:t>
            </a:r>
            <a:r>
              <a:rPr lang="mk-MK" sz="2000" i="1" dirty="0">
                <a:cs typeface="Arial" panose="020B0604020202020204" pitchFamily="34" charset="0"/>
              </a:rPr>
              <a:t>кривично дело е сторено и вклучува меѓународен елемент </a:t>
            </a:r>
            <a:endParaRPr lang="en-GB" sz="2000" i="1" dirty="0">
              <a:cs typeface="Arial" panose="020B0604020202020204" pitchFamily="34" charset="0"/>
            </a:endParaRPr>
          </a:p>
          <a:p>
            <a:pPr marL="342900" indent="-342900">
              <a:spcAft>
                <a:spcPts val="0"/>
              </a:spcAft>
              <a:buFont typeface="Wingdings" pitchFamily="2" charset="2"/>
              <a:buChar char="Ø"/>
            </a:pPr>
            <a:endParaRPr lang="en-GB" sz="2000" i="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Прв чекор</a:t>
            </a:r>
            <a:r>
              <a:rPr lang="en-GB" sz="2000" i="1" dirty="0">
                <a:cs typeface="Arial" panose="020B0604020202020204" pitchFamily="34" charset="0"/>
              </a:rPr>
              <a:t>: </a:t>
            </a:r>
            <a:r>
              <a:rPr lang="mk-MK" sz="2000" i="1" dirty="0">
                <a:cs typeface="Arial" panose="020B0604020202020204" pitchFamily="34" charset="0"/>
              </a:rPr>
              <a:t>меѓународниот елемент е признаен како материјално и/или поврзан со процесно право</a:t>
            </a:r>
            <a:endParaRPr lang="en-GB" sz="2000" i="1" dirty="0">
              <a:cs typeface="Arial" panose="020B0604020202020204" pitchFamily="34" charset="0"/>
            </a:endParaRPr>
          </a:p>
          <a:p>
            <a:pPr marL="342900" indent="-342900">
              <a:spcAft>
                <a:spcPts val="0"/>
              </a:spcAft>
              <a:buFont typeface="Wingdings" pitchFamily="2" charset="2"/>
              <a:buChar char="ü"/>
            </a:pPr>
            <a:endParaRPr lang="en-GB" sz="2000" i="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Втор чекор</a:t>
            </a:r>
            <a:r>
              <a:rPr lang="en-GB" sz="2000" i="1" dirty="0">
                <a:cs typeface="Arial" panose="020B0604020202020204" pitchFamily="34" charset="0"/>
              </a:rPr>
              <a:t>: </a:t>
            </a:r>
            <a:r>
              <a:rPr lang="mk-MK" sz="2000" i="1" dirty="0">
                <a:cs typeface="Arial" panose="020B0604020202020204" pitchFamily="34" charset="0"/>
              </a:rPr>
              <a:t>локални надлежни органи и орган кој спроведува случаи (ОСЗ, обвинителство, суд) утврдува кој збир од факти треба да се расчисти или кои докази треба да се соберат</a:t>
            </a:r>
            <a:endParaRPr lang="en-GB" sz="2000" i="1" dirty="0">
              <a:ea typeface="Verdana" panose="020B060403050404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590184" y="1121399"/>
            <a:ext cx="4572000" cy="5016758"/>
          </a:xfrm>
          <a:prstGeom prst="rect">
            <a:avLst/>
          </a:prstGeom>
        </p:spPr>
        <p:txBody>
          <a:bodyPr>
            <a:spAutoFit/>
          </a:bodyPr>
          <a:lstStyle/>
          <a:p>
            <a:pPr marL="342900" indent="-342900">
              <a:spcAft>
                <a:spcPts val="0"/>
              </a:spcAft>
              <a:buFont typeface="Wingdings" pitchFamily="2" charset="2"/>
              <a:buChar char="ü"/>
            </a:pPr>
            <a:r>
              <a:rPr lang="mk-MK" sz="2000" b="1" dirty="0">
                <a:cs typeface="Arial" panose="020B0604020202020204" pitchFamily="34" charset="0"/>
              </a:rPr>
              <a:t>Трет чекор</a:t>
            </a:r>
            <a:r>
              <a:rPr lang="en-GB" sz="2000" i="1" dirty="0">
                <a:cs typeface="Arial" panose="020B0604020202020204" pitchFamily="34" charset="0"/>
              </a:rPr>
              <a:t>: </a:t>
            </a:r>
            <a:r>
              <a:rPr lang="mk-MK" sz="2000" i="1" dirty="0">
                <a:cs typeface="Arial" panose="020B0604020202020204" pitchFamily="34" charset="0"/>
              </a:rPr>
              <a:t>локалниот орган одлучува кое ниво на соработка е потребно: потребно е само размена на информации на ниво на ОСЗ (неформално или формално) или докази</a:t>
            </a:r>
            <a:endParaRPr lang="en-GB" sz="2000" i="1" dirty="0"/>
          </a:p>
          <a:p>
            <a:endParaRPr lang="en-US" sz="2000" b="1" dirty="0"/>
          </a:p>
          <a:p>
            <a:pPr marL="342900" indent="-342900">
              <a:buFont typeface="Wingdings" pitchFamily="2" charset="2"/>
              <a:buChar char="ü"/>
            </a:pPr>
            <a:r>
              <a:rPr lang="mk-MK" sz="2000" b="1" dirty="0"/>
              <a:t>Четврти чекор</a:t>
            </a:r>
            <a:r>
              <a:rPr lang="en-US" sz="2000" dirty="0"/>
              <a:t>: </a:t>
            </a:r>
            <a:r>
              <a:rPr lang="mk-MK" sz="2000" i="1" dirty="0"/>
              <a:t>локалниот орган следејќи ја правната рамка за ЗПП започнува постапка за помош</a:t>
            </a:r>
            <a:r>
              <a:rPr lang="en-US" sz="2000" i="1" dirty="0"/>
              <a:t>:</a:t>
            </a:r>
          </a:p>
          <a:p>
            <a:pPr marL="342900" indent="-342900">
              <a:buFont typeface="Arial" panose="020B0604020202020204" pitchFamily="34" charset="0"/>
              <a:buChar char="•"/>
            </a:pPr>
            <a:r>
              <a:rPr lang="mk-MK" sz="2000" i="1" dirty="0"/>
              <a:t>доколку е неформална, чека резултати од истрагата</a:t>
            </a:r>
            <a:endParaRPr lang="en-US" sz="2000" i="1" dirty="0"/>
          </a:p>
          <a:p>
            <a:pPr marL="342900" indent="-342900">
              <a:buFont typeface="Arial" panose="020B0604020202020204" pitchFamily="34" charset="0"/>
              <a:buChar char="•"/>
            </a:pPr>
            <a:r>
              <a:rPr lang="mk-MK" sz="2000" i="1" dirty="0"/>
              <a:t>доколку е формална, ја следи постапката предвидена од правниот систем</a:t>
            </a:r>
            <a:endParaRPr lang="en-GB" sz="2000" dirty="0"/>
          </a:p>
        </p:txBody>
      </p:sp>
    </p:spTree>
    <p:extLst>
      <p:ext uri="{BB962C8B-B14F-4D97-AF65-F5344CB8AC3E}">
        <p14:creationId xmlns:p14="http://schemas.microsoft.com/office/powerpoint/2010/main" val="62818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984490"/>
            <a:ext cx="4372849" cy="5632311"/>
          </a:xfrm>
          <a:prstGeom prst="rect">
            <a:avLst/>
          </a:prstGeom>
        </p:spPr>
        <p:txBody>
          <a:bodyPr wrap="square">
            <a:spAutoFit/>
          </a:bodyPr>
          <a:lstStyle/>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1</a:t>
            </a:r>
            <a:r>
              <a:rPr lang="en-GB" sz="2000" b="1"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локалниот полициски орган може директно да контактира странска полициска служба или друг орган/субјект и да побара помош преку утврдени начини и канали на комуникација (билатерална, мултилатерална, задолжителна, своеволна)</a:t>
            </a:r>
            <a:endParaRPr lang="en-GB" sz="2000" i="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a:t>
            </a:r>
            <a:r>
              <a:rPr lang="en-GB" sz="2000" b="1" dirty="0">
                <a:cs typeface="Arial" panose="020B0604020202020204" pitchFamily="34" charset="0"/>
              </a:rPr>
              <a:t>2</a:t>
            </a:r>
            <a:r>
              <a:rPr lang="en-GB" sz="2000" dirty="0">
                <a:cs typeface="Arial" panose="020B0604020202020204" pitchFamily="34" charset="0"/>
              </a:rPr>
              <a:t>:</a:t>
            </a:r>
            <a:endParaRPr lang="en-GB" sz="2000" i="1" dirty="0">
              <a:cs typeface="Arial" panose="020B0604020202020204" pitchFamily="34" charset="0"/>
            </a:endParaRPr>
          </a:p>
          <a:p>
            <a:pPr marL="342900" indent="-342900">
              <a:spcAft>
                <a:spcPts val="0"/>
              </a:spcAft>
              <a:buFont typeface="Arial" panose="020B0604020202020204" pitchFamily="34" charset="0"/>
              <a:buChar char="•"/>
            </a:pPr>
            <a:r>
              <a:rPr lang="mk-MK" sz="2000" i="1" dirty="0">
                <a:cs typeface="Arial" panose="020B0604020202020204" pitchFamily="34" charset="0"/>
              </a:rPr>
              <a:t>локалниот полициски орган НЕ може директно да контактира странска полиција или друг орган – поради што е потребно официјално постапување од обвинителството или судот</a:t>
            </a:r>
            <a:endParaRPr lang="en-GB" sz="2000" i="1" dirty="0">
              <a:cs typeface="Arial" panose="020B0604020202020204" pitchFamily="34" charset="0"/>
            </a:endParaRPr>
          </a:p>
        </p:txBody>
      </p:sp>
      <p:sp>
        <p:nvSpPr>
          <p:cNvPr id="5" name="Rectangle 4">
            <a:extLst>
              <a:ext uri="{FF2B5EF4-FFF2-40B4-BE49-F238E27FC236}">
                <a16:creationId xmlns:a16="http://schemas.microsoft.com/office/drawing/2014/main" id="{6F403814-7FF3-CA4C-8D90-DEA86A31516C}"/>
              </a:ext>
            </a:extLst>
          </p:cNvPr>
          <p:cNvSpPr/>
          <p:nvPr/>
        </p:nvSpPr>
        <p:spPr>
          <a:xfrm>
            <a:off x="4234070" y="989808"/>
            <a:ext cx="4904288" cy="5324535"/>
          </a:xfrm>
          <a:prstGeom prst="rect">
            <a:avLst/>
          </a:prstGeom>
        </p:spPr>
        <p:txBody>
          <a:bodyPr wrap="square">
            <a:spAutoFit/>
          </a:bodyPr>
          <a:lstStyle/>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a:t>
            </a:r>
            <a:r>
              <a:rPr lang="en-GB" sz="2000" b="1" dirty="0">
                <a:cs typeface="Arial" panose="020B0604020202020204" pitchFamily="34" charset="0"/>
              </a:rPr>
              <a:t>3</a:t>
            </a:r>
            <a:r>
              <a:rPr lang="en-GB" sz="2000"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локалното обвинителство или судски орган може директно да побра помош врз основа на билатерален или мултилатерален договор – министерството за правда е известено само за испраќање на барањето</a:t>
            </a:r>
            <a:endParaRPr lang="en-GB" sz="2000" i="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a:t>
            </a:r>
            <a:r>
              <a:rPr lang="en-GB" sz="2000" b="1" dirty="0">
                <a:cs typeface="Arial" panose="020B0604020202020204" pitchFamily="34" charset="0"/>
              </a:rPr>
              <a:t>4</a:t>
            </a:r>
            <a:r>
              <a:rPr lang="en-GB" sz="2000"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локалното обвинителство или судски орган НЕ може директно да побара помош врз основа на билатерални или мултилатерални договор – барањето се испраќа до министерството за правда како централен орган за понатамошна постапка</a:t>
            </a:r>
            <a:endParaRPr lang="en-GB" sz="2000" dirty="0"/>
          </a:p>
        </p:txBody>
      </p:sp>
    </p:spTree>
    <p:extLst>
      <p:ext uri="{BB962C8B-B14F-4D97-AF65-F5344CB8AC3E}">
        <p14:creationId xmlns:p14="http://schemas.microsoft.com/office/powerpoint/2010/main" val="294436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1038989"/>
            <a:ext cx="4572000" cy="5632311"/>
          </a:xfrm>
          <a:prstGeom prst="rect">
            <a:avLst/>
          </a:prstGeom>
        </p:spPr>
        <p:txBody>
          <a:bodyPr>
            <a:spAutoFit/>
          </a:bodyPr>
          <a:lstStyle/>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a:t>
            </a:r>
            <a:r>
              <a:rPr lang="en-GB" sz="2000" b="1" dirty="0">
                <a:cs typeface="Arial" panose="020B0604020202020204" pitchFamily="34" charset="0"/>
              </a:rPr>
              <a:t>5:</a:t>
            </a:r>
          </a:p>
          <a:p>
            <a:pPr marL="342900" indent="-342900">
              <a:spcAft>
                <a:spcPts val="0"/>
              </a:spcAft>
              <a:buFont typeface="Arial" panose="020B0604020202020204" pitchFamily="34" charset="0"/>
              <a:buChar char="•"/>
            </a:pPr>
            <a:r>
              <a:rPr lang="mk-MK" sz="2000" b="1" i="1" dirty="0">
                <a:cs typeface="Arial" panose="020B0604020202020204" pitchFamily="34" charset="0"/>
              </a:rPr>
              <a:t>локалното обвинителство или судскиот орган може директно</a:t>
            </a:r>
            <a:r>
              <a:rPr lang="mk-MK" sz="2000" i="1" dirty="0">
                <a:cs typeface="Arial" panose="020B0604020202020204" pitchFamily="34" charset="0"/>
              </a:rPr>
              <a:t> да побара помош врз основа на билатерален или мултилатерален договор, </a:t>
            </a:r>
            <a:r>
              <a:rPr lang="mk-MK" sz="2000" b="1" i="1" dirty="0">
                <a:cs typeface="Arial" panose="020B0604020202020204" pitchFamily="34" charset="0"/>
              </a:rPr>
              <a:t>но потребна е координација со централното обвинителство или судскиот орган</a:t>
            </a:r>
            <a:r>
              <a:rPr lang="mk-MK" sz="2000" i="1" dirty="0">
                <a:cs typeface="Arial" panose="020B0604020202020204" pitchFamily="34" charset="0"/>
              </a:rPr>
              <a:t> врз основа на задолжителна одлука во внатрешниот систем – </a:t>
            </a:r>
            <a:r>
              <a:rPr lang="mk-MK" sz="2000" b="1" i="1" dirty="0">
                <a:cs typeface="Arial" panose="020B0604020202020204" pitchFamily="34" charset="0"/>
              </a:rPr>
              <a:t>барањето се испраќа за проверка до централното обвинителство или судски орган</a:t>
            </a:r>
            <a:r>
              <a:rPr lang="mk-MK" sz="2000" i="1" dirty="0">
                <a:cs typeface="Arial" panose="020B0604020202020204" pitchFamily="34" charset="0"/>
              </a:rPr>
              <a:t>, по што или се испраќа понатаму од страна на централниот орган или се враќа назад</a:t>
            </a:r>
          </a:p>
        </p:txBody>
      </p:sp>
      <p:sp>
        <p:nvSpPr>
          <p:cNvPr id="5" name="Rectangle 4">
            <a:extLst>
              <a:ext uri="{FF2B5EF4-FFF2-40B4-BE49-F238E27FC236}">
                <a16:creationId xmlns:a16="http://schemas.microsoft.com/office/drawing/2014/main" id="{6F403814-7FF3-CA4C-8D90-DEA86A31516C}"/>
              </a:ext>
            </a:extLst>
          </p:cNvPr>
          <p:cNvSpPr/>
          <p:nvPr/>
        </p:nvSpPr>
        <p:spPr>
          <a:xfrm>
            <a:off x="4450456" y="1038989"/>
            <a:ext cx="4572000" cy="5324535"/>
          </a:xfrm>
          <a:prstGeom prst="rect">
            <a:avLst/>
          </a:prstGeom>
        </p:spPr>
        <p:txBody>
          <a:bodyPr>
            <a:spAutoFit/>
          </a:bodyPr>
          <a:lstStyle/>
          <a:p>
            <a:pPr marL="342900" indent="-342900">
              <a:spcAft>
                <a:spcPts val="0"/>
              </a:spcAft>
              <a:buFont typeface="Wingdings" pitchFamily="2" charset="2"/>
              <a:buChar char="ü"/>
            </a:pPr>
            <a:r>
              <a:rPr lang="mk-MK" sz="2000" b="1" dirty="0">
                <a:cs typeface="Arial" panose="020B0604020202020204" pitchFamily="34" charset="0"/>
              </a:rPr>
              <a:t>Четврти чекор</a:t>
            </a:r>
            <a:r>
              <a:rPr lang="en-GB" sz="2000" b="1" dirty="0">
                <a:cs typeface="Arial" panose="020B0604020202020204" pitchFamily="34" charset="0"/>
              </a:rPr>
              <a:t>, </a:t>
            </a:r>
            <a:r>
              <a:rPr lang="mk-MK" sz="2000" b="1" dirty="0">
                <a:cs typeface="Arial" panose="020B0604020202020204" pitchFamily="34" charset="0"/>
              </a:rPr>
              <a:t>варијација </a:t>
            </a:r>
            <a:r>
              <a:rPr lang="en-GB" sz="2000" b="1" dirty="0">
                <a:cs typeface="Arial" panose="020B0604020202020204" pitchFamily="34" charset="0"/>
              </a:rPr>
              <a:t>6</a:t>
            </a:r>
            <a:r>
              <a:rPr lang="en-GB" sz="2000" dirty="0">
                <a:cs typeface="Arial" panose="020B0604020202020204" pitchFamily="34" charset="0"/>
              </a:rPr>
              <a:t>:</a:t>
            </a:r>
          </a:p>
          <a:p>
            <a:pPr marL="342900" indent="-342900">
              <a:spcAft>
                <a:spcPts val="0"/>
              </a:spcAft>
              <a:buFont typeface="Arial" panose="020B0604020202020204" pitchFamily="34" charset="0"/>
              <a:buChar char="•"/>
            </a:pPr>
            <a:r>
              <a:rPr lang="mk-MK" sz="2000" b="1" i="1" dirty="0">
                <a:cs typeface="Arial" panose="020B0604020202020204" pitchFamily="34" charset="0"/>
              </a:rPr>
              <a:t>локалното обвинителство или судскиот орган може директно </a:t>
            </a:r>
            <a:r>
              <a:rPr lang="mk-MK" sz="2000" i="1" dirty="0">
                <a:cs typeface="Arial" panose="020B0604020202020204" pitchFamily="34" charset="0"/>
              </a:rPr>
              <a:t>да побара помош врз основа на билатерален или мултилатерален договор, </a:t>
            </a:r>
            <a:r>
              <a:rPr lang="mk-MK" sz="2000" b="1" i="1" dirty="0">
                <a:cs typeface="Arial" panose="020B0604020202020204" pitchFamily="34" charset="0"/>
              </a:rPr>
              <a:t>но потребна е координација со централното обвинителство или судскиот орган</a:t>
            </a:r>
            <a:r>
              <a:rPr lang="mk-MK" sz="2000" i="1" dirty="0">
                <a:cs typeface="Arial" panose="020B0604020202020204" pitchFamily="34" charset="0"/>
              </a:rPr>
              <a:t> врз основа на задолжителна одлука во внатрешниот систем – </a:t>
            </a:r>
            <a:r>
              <a:rPr lang="mk-MK" sz="2000" b="1" i="1" dirty="0">
                <a:cs typeface="Arial" panose="020B0604020202020204" pitchFamily="34" charset="0"/>
              </a:rPr>
              <a:t>известувањето за испраќање на барањето се испраќа до централното обвинителство или судскиот орган додека самото барање е исто така веќе испратено </a:t>
            </a:r>
            <a:endParaRPr lang="en-GB" sz="2000" b="1" dirty="0"/>
          </a:p>
        </p:txBody>
      </p:sp>
    </p:spTree>
    <p:extLst>
      <p:ext uri="{BB962C8B-B14F-4D97-AF65-F5344CB8AC3E}">
        <p14:creationId xmlns:p14="http://schemas.microsoft.com/office/powerpoint/2010/main" val="3541819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32251" y="1138379"/>
            <a:ext cx="4572000" cy="5847755"/>
          </a:xfrm>
          <a:prstGeom prst="rect">
            <a:avLst/>
          </a:prstGeom>
        </p:spPr>
        <p:txBody>
          <a:bodyPr>
            <a:spAutoFit/>
          </a:bodyPr>
          <a:lstStyle/>
          <a:p>
            <a:pPr marL="342900" indent="-342900">
              <a:spcAft>
                <a:spcPts val="0"/>
              </a:spcAft>
              <a:buFont typeface="Wingdings" pitchFamily="2" charset="2"/>
              <a:buChar char="ü"/>
            </a:pPr>
            <a:r>
              <a:rPr lang="mk-MK" sz="2200" b="1" dirty="0">
                <a:cs typeface="Arial" panose="020B0604020202020204" pitchFamily="34" charset="0"/>
              </a:rPr>
              <a:t>Четврти чекор</a:t>
            </a:r>
            <a:r>
              <a:rPr lang="en-GB" sz="2200" b="1" dirty="0">
                <a:cs typeface="Arial" panose="020B0604020202020204" pitchFamily="34" charset="0"/>
              </a:rPr>
              <a:t>, </a:t>
            </a:r>
            <a:r>
              <a:rPr lang="mk-MK" sz="2200" b="1" dirty="0">
                <a:cs typeface="Arial" panose="020B0604020202020204" pitchFamily="34" charset="0"/>
              </a:rPr>
              <a:t>варијација </a:t>
            </a:r>
            <a:r>
              <a:rPr lang="en-GB" sz="2200" b="1" dirty="0">
                <a:cs typeface="Arial" panose="020B0604020202020204" pitchFamily="34" charset="0"/>
              </a:rPr>
              <a:t>7:</a:t>
            </a:r>
          </a:p>
          <a:p>
            <a:pPr marL="342900" indent="-342900">
              <a:spcAft>
                <a:spcPts val="0"/>
              </a:spcAft>
              <a:buFont typeface="Arial" panose="020B0604020202020204" pitchFamily="34" charset="0"/>
              <a:buChar char="•"/>
            </a:pPr>
            <a:r>
              <a:rPr lang="mk-MK" sz="2200" i="1" dirty="0">
                <a:cs typeface="Arial" panose="020B0604020202020204" pitchFamily="34" charset="0"/>
              </a:rPr>
              <a:t>локалното обвинителство или судскиот орган НЕ може директно да побара помош врз основа на билатерален или мултилатерален договор – барањето се испраќа до </a:t>
            </a:r>
            <a:r>
              <a:rPr lang="mk-MK" sz="2200" b="1" i="1" dirty="0">
                <a:cs typeface="Arial" panose="020B0604020202020204" pitchFamily="34" charset="0"/>
              </a:rPr>
              <a:t>централното обвинителство или судски орган за понатамошна постапка</a:t>
            </a:r>
            <a:endParaRPr lang="en-GB" sz="2200" b="1" i="1" dirty="0">
              <a:cs typeface="Arial" panose="020B0604020202020204" pitchFamily="34" charset="0"/>
            </a:endParaRPr>
          </a:p>
          <a:p>
            <a:pPr marL="342900" indent="-342900">
              <a:spcAft>
                <a:spcPts val="0"/>
              </a:spcAft>
              <a:buFont typeface="Wingdings" pitchFamily="2" charset="2"/>
              <a:buChar char="ü"/>
            </a:pPr>
            <a:endParaRPr lang="en-GB" sz="2200" b="1" i="1" dirty="0">
              <a:cs typeface="Arial" panose="020B0604020202020204" pitchFamily="34" charset="0"/>
            </a:endParaRPr>
          </a:p>
          <a:p>
            <a:pPr marL="342900" indent="-342900">
              <a:spcAft>
                <a:spcPts val="0"/>
              </a:spcAft>
              <a:buFont typeface="Wingdings" pitchFamily="2" charset="2"/>
              <a:buChar char="ü"/>
            </a:pPr>
            <a:r>
              <a:rPr lang="mk-MK" sz="2200" b="1" dirty="0">
                <a:cs typeface="Arial" panose="020B0604020202020204" pitchFamily="34" charset="0"/>
              </a:rPr>
              <a:t>Четврти чекор</a:t>
            </a:r>
            <a:r>
              <a:rPr lang="en-GB" sz="2200" b="1" dirty="0">
                <a:cs typeface="Arial" panose="020B0604020202020204" pitchFamily="34" charset="0"/>
              </a:rPr>
              <a:t>, </a:t>
            </a:r>
            <a:r>
              <a:rPr lang="mk-MK" sz="2200" b="1" dirty="0">
                <a:cs typeface="Arial" panose="020B0604020202020204" pitchFamily="34" charset="0"/>
              </a:rPr>
              <a:t>варијација </a:t>
            </a:r>
            <a:r>
              <a:rPr lang="en-GB" sz="2200" b="1" dirty="0">
                <a:cs typeface="Arial" panose="020B0604020202020204" pitchFamily="34" charset="0"/>
              </a:rPr>
              <a:t>8</a:t>
            </a:r>
            <a:r>
              <a:rPr lang="en-GB" sz="2200" dirty="0">
                <a:cs typeface="Arial" panose="020B0604020202020204" pitchFamily="34" charset="0"/>
              </a:rPr>
              <a:t>:</a:t>
            </a:r>
          </a:p>
          <a:p>
            <a:pPr marL="342900" indent="-342900">
              <a:spcAft>
                <a:spcPts val="0"/>
              </a:spcAft>
              <a:buFont typeface="Arial" panose="020B0604020202020204" pitchFamily="34" charset="0"/>
              <a:buChar char="•"/>
            </a:pPr>
            <a:r>
              <a:rPr lang="mk-MK" sz="2200" i="1" dirty="0">
                <a:cs typeface="Arial" panose="020B0604020202020204" pitchFamily="34" charset="0"/>
              </a:rPr>
              <a:t>Вашата земја</a:t>
            </a:r>
            <a:r>
              <a:rPr lang="en-GB" sz="2200" i="1" dirty="0">
                <a:cs typeface="Arial" panose="020B0604020202020204" pitchFamily="34" charset="0"/>
              </a:rPr>
              <a:t>?</a:t>
            </a:r>
          </a:p>
          <a:p>
            <a:pPr marL="342900" indent="-342900">
              <a:spcAft>
                <a:spcPts val="0"/>
              </a:spcAft>
              <a:buFont typeface="Wingdings" pitchFamily="2" charset="2"/>
              <a:buChar char="ü"/>
            </a:pPr>
            <a:endParaRPr lang="en-GB" sz="2200" b="1" dirty="0">
              <a:cs typeface="Arial" panose="020B0604020202020204" pitchFamily="34" charset="0"/>
            </a:endParaRPr>
          </a:p>
          <a:p>
            <a:pPr marL="342900" indent="-342900">
              <a:spcAft>
                <a:spcPts val="0"/>
              </a:spcAft>
              <a:buFont typeface="Wingdings" pitchFamily="2" charset="2"/>
              <a:buChar char="ü"/>
            </a:pPr>
            <a:endParaRPr lang="en-GB" sz="2200" b="1" dirty="0">
              <a:cs typeface="Arial" panose="020B0604020202020204" pitchFamily="34" charset="0"/>
            </a:endParaRPr>
          </a:p>
          <a:p>
            <a:pPr>
              <a:spcAft>
                <a:spcPts val="0"/>
              </a:spcAft>
            </a:pPr>
            <a:endParaRPr lang="en-GB" sz="2200" i="1" dirty="0">
              <a:cs typeface="Arial" panose="020B0604020202020204" pitchFamily="34" charset="0"/>
            </a:endParaRPr>
          </a:p>
        </p:txBody>
      </p:sp>
      <p:pic>
        <p:nvPicPr>
          <p:cNvPr id="1026" name="Picture 2" descr="Global cybercrime economy generates over $1.5 trillion">
            <a:hlinkClick r:id="rId4"/>
            <a:extLst>
              <a:ext uri="{FF2B5EF4-FFF2-40B4-BE49-F238E27FC236}">
                <a16:creationId xmlns:a16="http://schemas.microsoft.com/office/drawing/2014/main" id="{922A0C7D-4714-43B2-A8B6-F78F73656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417" y="2566198"/>
            <a:ext cx="4109482" cy="231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1046041"/>
            <a:ext cx="4323351" cy="5324535"/>
          </a:xfrm>
          <a:prstGeom prst="rect">
            <a:avLst/>
          </a:prstGeom>
        </p:spPr>
        <p:txBody>
          <a:bodyPr wrap="square">
            <a:spAutoFit/>
          </a:bodyPr>
          <a:lstStyle/>
          <a:p>
            <a:pPr marL="342900" indent="-342900">
              <a:spcAft>
                <a:spcPts val="0"/>
              </a:spcAft>
              <a:buFont typeface="Wingdings" pitchFamily="2" charset="2"/>
              <a:buChar char="ü"/>
            </a:pPr>
            <a:r>
              <a:rPr lang="mk-MK" sz="2000" b="1" dirty="0">
                <a:cs typeface="Arial" panose="020B0604020202020204" pitchFamily="34" charset="0"/>
              </a:rPr>
              <a:t>Петти чекор</a:t>
            </a:r>
            <a:r>
              <a:rPr lang="en-GB" sz="2000" dirty="0">
                <a:cs typeface="Arial" panose="020B0604020202020204" pitchFamily="34" charset="0"/>
              </a:rPr>
              <a:t>:</a:t>
            </a:r>
            <a:r>
              <a:rPr lang="en-GB" sz="2000" b="1" dirty="0">
                <a:cs typeface="Arial" panose="020B0604020202020204" pitchFamily="34" charset="0"/>
              </a:rPr>
              <a:t> </a:t>
            </a:r>
            <a:r>
              <a:rPr lang="mk-MK" sz="2000" i="1" dirty="0">
                <a:cs typeface="Arial" panose="020B0604020202020204" pitchFamily="34" charset="0"/>
              </a:rPr>
              <a:t>дописот со барање за заемна правна помош е испратено и централниот или извршниот орган чека одговор...</a:t>
            </a:r>
            <a:endParaRPr lang="en-GB" sz="2000" i="1" dirty="0">
              <a:cs typeface="Arial" panose="020B0604020202020204" pitchFamily="34" charset="0"/>
            </a:endParaRPr>
          </a:p>
          <a:p>
            <a:pPr marL="342900" indent="-342900">
              <a:spcAft>
                <a:spcPts val="0"/>
              </a:spcAft>
              <a:buFont typeface="Arial" panose="020B0604020202020204" pitchFamily="34" charset="0"/>
              <a:buChar char="•"/>
            </a:pPr>
            <a:r>
              <a:rPr lang="mk-MK" sz="2000" i="1" dirty="0">
                <a:cs typeface="Arial" panose="020B0604020202020204" pitchFamily="34" charset="0"/>
              </a:rPr>
              <a:t>некое време или не</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mk-MK" sz="2000" b="1" i="1" dirty="0">
                <a:cs typeface="Arial" panose="020B0604020202020204" pitchFamily="34" charset="0"/>
              </a:rPr>
              <a:t>Прашање</a:t>
            </a:r>
            <a:r>
              <a:rPr lang="en-GB" sz="2000" b="1" i="1" dirty="0">
                <a:cs typeface="Arial" panose="020B0604020202020204" pitchFamily="34" charset="0"/>
              </a:rPr>
              <a:t>: </a:t>
            </a:r>
            <a:r>
              <a:rPr lang="mk-MK" sz="2000" b="1" i="1" dirty="0">
                <a:cs typeface="Arial" panose="020B0604020202020204" pitchFamily="34" charset="0"/>
              </a:rPr>
              <a:t>што можеме да направиме додека чекаме</a:t>
            </a:r>
            <a:r>
              <a:rPr lang="en-GB" sz="2000" b="1" i="1" dirty="0">
                <a:cs typeface="Arial" panose="020B0604020202020204" pitchFamily="34" charset="0"/>
              </a:rPr>
              <a:t>?</a:t>
            </a:r>
            <a:endParaRPr lang="mk-MK" sz="2000" b="1" i="1" dirty="0">
              <a:cs typeface="Arial" panose="020B0604020202020204" pitchFamily="34" charset="0"/>
            </a:endParaRPr>
          </a:p>
          <a:p>
            <a:pPr>
              <a:spcAft>
                <a:spcPts val="0"/>
              </a:spcAft>
            </a:pPr>
            <a:endParaRPr lang="en-GB" sz="2000" i="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Шести чекор</a:t>
            </a:r>
            <a:r>
              <a:rPr lang="en-GB" sz="2000" dirty="0">
                <a:cs typeface="Arial" panose="020B0604020202020204" pitchFamily="34" charset="0"/>
              </a:rPr>
              <a:t>: </a:t>
            </a:r>
            <a:r>
              <a:rPr lang="mk-MK" sz="2000" i="1" dirty="0">
                <a:cs typeface="Arial" panose="020B0604020202020204" pitchFamily="34" charset="0"/>
              </a:rPr>
              <a:t>дописот со барање за заемна правна помош е примено од централниот или извршниот орган на замолената земја</a:t>
            </a:r>
            <a:endParaRPr lang="en-GB" sz="2000" i="1" dirty="0">
              <a:cs typeface="Arial" panose="020B0604020202020204" pitchFamily="34" charset="0"/>
            </a:endParaRPr>
          </a:p>
          <a:p>
            <a:pPr marL="342900" indent="-342900">
              <a:spcAft>
                <a:spcPts val="0"/>
              </a:spcAft>
              <a:buFont typeface="Arial" panose="020B0604020202020204" pitchFamily="34" charset="0"/>
              <a:buChar char="•"/>
            </a:pPr>
            <a:r>
              <a:rPr lang="mk-MK" sz="2000" b="1" i="1" dirty="0">
                <a:cs typeface="Arial" panose="020B0604020202020204" pitchFamily="34" charset="0"/>
              </a:rPr>
              <a:t>Сите варијации се исто така можни и на нивната страна!</a:t>
            </a:r>
            <a:endParaRPr lang="en-GB" sz="2000" b="1"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253948" y="1044000"/>
            <a:ext cx="4890052" cy="5324535"/>
          </a:xfrm>
          <a:prstGeom prst="rect">
            <a:avLst/>
          </a:prstGeom>
        </p:spPr>
        <p:txBody>
          <a:bodyPr wrap="square">
            <a:spAutoFit/>
          </a:bodyPr>
          <a:lstStyle/>
          <a:p>
            <a:pPr marL="342900" indent="-342900">
              <a:spcAft>
                <a:spcPts val="0"/>
              </a:spcAft>
              <a:buFont typeface="Wingdings" pitchFamily="2" charset="2"/>
              <a:buChar char="ü"/>
            </a:pPr>
            <a:r>
              <a:rPr lang="mk-MK" sz="2000" b="1" dirty="0">
                <a:cs typeface="Arial" panose="020B0604020202020204" pitchFamily="34" charset="0"/>
              </a:rPr>
              <a:t>Седми чекор</a:t>
            </a:r>
            <a:r>
              <a:rPr lang="en-GB" sz="2000" dirty="0">
                <a:cs typeface="Arial" panose="020B0604020202020204" pitchFamily="34" charset="0"/>
              </a:rPr>
              <a:t>:</a:t>
            </a:r>
            <a:r>
              <a:rPr lang="en-GB" sz="2000" b="1" dirty="0">
                <a:cs typeface="Arial" panose="020B0604020202020204" pitchFamily="34" charset="0"/>
              </a:rPr>
              <a:t> </a:t>
            </a:r>
            <a:r>
              <a:rPr lang="mk-MK" sz="2000" i="1" dirty="0">
                <a:cs typeface="Arial" panose="020B0604020202020204" pitchFamily="34" charset="0"/>
              </a:rPr>
              <a:t>централниот или извршниот орган на замолената земја го спроведува дописот со барање и испраќа одговор/докази назад до централниот или извршниот орган на земјата барател </a:t>
            </a:r>
            <a:endParaRPr lang="en-GB" sz="2000" i="1" dirty="0">
              <a:cs typeface="Arial" panose="020B0604020202020204" pitchFamily="34" charset="0"/>
            </a:endParaRPr>
          </a:p>
          <a:p>
            <a:pPr marL="342900" indent="-342900">
              <a:spcAft>
                <a:spcPts val="0"/>
              </a:spcAft>
              <a:buFont typeface="Wingdings" pitchFamily="2" charset="2"/>
              <a:buChar char="ü"/>
            </a:pPr>
            <a:endParaRPr lang="mk-MK" sz="2000" b="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Осми чекор</a:t>
            </a:r>
            <a:r>
              <a:rPr lang="en-GB" sz="2000" dirty="0">
                <a:cs typeface="Arial" panose="020B0604020202020204" pitchFamily="34" charset="0"/>
              </a:rPr>
              <a:t>:</a:t>
            </a:r>
            <a:r>
              <a:rPr lang="en-GB" sz="2000" b="1" dirty="0">
                <a:cs typeface="Arial" panose="020B0604020202020204" pitchFamily="34" charset="0"/>
              </a:rPr>
              <a:t> </a:t>
            </a:r>
            <a:r>
              <a:rPr lang="mk-MK" sz="2000" b="1" dirty="0">
                <a:cs typeface="Arial" panose="020B0604020202020204" pitchFamily="34" charset="0"/>
              </a:rPr>
              <a:t>локалниот орган кој ја започнал постапката за ЗПП добива одговор</a:t>
            </a:r>
          </a:p>
          <a:p>
            <a:pPr marL="342900" indent="-342900">
              <a:spcAft>
                <a:spcPts val="0"/>
              </a:spcAft>
              <a:buFont typeface="Wingdings" pitchFamily="2" charset="2"/>
              <a:buChar char="ü"/>
            </a:pPr>
            <a:endParaRPr lang="en-GB" sz="2000" b="1" dirty="0">
              <a:cs typeface="Arial" panose="020B0604020202020204" pitchFamily="34" charset="0"/>
            </a:endParaRPr>
          </a:p>
          <a:p>
            <a:pPr marL="342900" indent="-342900">
              <a:spcAft>
                <a:spcPts val="0"/>
              </a:spcAft>
              <a:buFont typeface="Wingdings" pitchFamily="2" charset="2"/>
              <a:buChar char="ü"/>
            </a:pPr>
            <a:r>
              <a:rPr lang="mk-MK" sz="2000" b="1" dirty="0">
                <a:cs typeface="Arial" panose="020B0604020202020204" pitchFamily="34" charset="0"/>
              </a:rPr>
              <a:t>Деветти чекор</a:t>
            </a:r>
            <a:r>
              <a:rPr lang="en-GB" sz="2000" dirty="0">
                <a:cs typeface="Arial" panose="020B0604020202020204" pitchFamily="34" charset="0"/>
              </a:rPr>
              <a:t>: </a:t>
            </a:r>
            <a:r>
              <a:rPr lang="mk-MK" sz="2000" i="1" dirty="0">
                <a:cs typeface="Arial" panose="020B0604020202020204" pitchFamily="34" charset="0"/>
              </a:rPr>
              <a:t>локалниот орган го испитува одговорот и донесува одлука за понатамошните чекори, вклучувајќи дополнителни дописи со барања на ЗПП</a:t>
            </a:r>
            <a:endParaRPr lang="en-GB" sz="2000" dirty="0">
              <a:cs typeface="Arial" panose="020B0604020202020204" pitchFamily="34" charset="0"/>
            </a:endParaRPr>
          </a:p>
        </p:txBody>
      </p:sp>
    </p:spTree>
    <p:extLst>
      <p:ext uri="{BB962C8B-B14F-4D97-AF65-F5344CB8AC3E}">
        <p14:creationId xmlns:p14="http://schemas.microsoft.com/office/powerpoint/2010/main" val="1977422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203685780"/>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78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B11FE610-347E-4DC6-963D-5A8D93D8B534}"/>
                                            </p:graphicEl>
                                          </p:spTgt>
                                        </p:tgtEl>
                                        <p:attrNameLst>
                                          <p:attrName>style.visibility</p:attrName>
                                        </p:attrNameLst>
                                      </p:cBhvr>
                                      <p:to>
                                        <p:strVal val="visible"/>
                                      </p:to>
                                    </p:set>
                                    <p:anim calcmode="lin" valueType="num">
                                      <p:cBhvr additive="base">
                                        <p:cTn id="7" dur="750" fill="hold"/>
                                        <p:tgtEl>
                                          <p:spTgt spid="6">
                                            <p:graphicEl>
                                              <a:dgm id="{B11FE610-347E-4DC6-963D-5A8D93D8B534}"/>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B11FE610-347E-4DC6-963D-5A8D93D8B534}"/>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9D632434-7AD9-454C-A5B8-907A8A8AE164}"/>
                                            </p:graphicEl>
                                          </p:spTgt>
                                        </p:tgtEl>
                                        <p:attrNameLst>
                                          <p:attrName>style.visibility</p:attrName>
                                        </p:attrNameLst>
                                      </p:cBhvr>
                                      <p:to>
                                        <p:strVal val="visible"/>
                                      </p:to>
                                    </p:set>
                                    <p:anim calcmode="lin" valueType="num">
                                      <p:cBhvr additive="base">
                                        <p:cTn id="12" dur="750" fill="hold"/>
                                        <p:tgtEl>
                                          <p:spTgt spid="6">
                                            <p:graphicEl>
                                              <a:dgm id="{9D632434-7AD9-454C-A5B8-907A8A8AE164}"/>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9D632434-7AD9-454C-A5B8-907A8A8AE164}"/>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5E518954-471A-4A0A-8052-11BC5FD08113}"/>
                                            </p:graphicEl>
                                          </p:spTgt>
                                        </p:tgtEl>
                                        <p:attrNameLst>
                                          <p:attrName>style.visibility</p:attrName>
                                        </p:attrNameLst>
                                      </p:cBhvr>
                                      <p:to>
                                        <p:strVal val="visible"/>
                                      </p:to>
                                    </p:set>
                                    <p:anim calcmode="lin" valueType="num">
                                      <p:cBhvr additive="base">
                                        <p:cTn id="17" dur="750" fill="hold"/>
                                        <p:tgtEl>
                                          <p:spTgt spid="6">
                                            <p:graphicEl>
                                              <a:dgm id="{5E518954-471A-4A0A-8052-11BC5FD08113}"/>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5E518954-471A-4A0A-8052-11BC5FD08113}"/>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E307F77B-0ACB-4F07-895E-E85A60F4A63D}"/>
                                            </p:graphicEl>
                                          </p:spTgt>
                                        </p:tgtEl>
                                        <p:attrNameLst>
                                          <p:attrName>style.visibility</p:attrName>
                                        </p:attrNameLst>
                                      </p:cBhvr>
                                      <p:to>
                                        <p:strVal val="visible"/>
                                      </p:to>
                                    </p:set>
                                    <p:anim calcmode="lin" valueType="num">
                                      <p:cBhvr additive="base">
                                        <p:cTn id="22" dur="750" fill="hold"/>
                                        <p:tgtEl>
                                          <p:spTgt spid="6">
                                            <p:graphicEl>
                                              <a:dgm id="{E307F77B-0ACB-4F07-895E-E85A60F4A63D}"/>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E307F77B-0ACB-4F07-895E-E85A60F4A63D}"/>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FA0C563D-4AC4-49D4-8B82-2B3DA636C5B8}"/>
                                            </p:graphicEl>
                                          </p:spTgt>
                                        </p:tgtEl>
                                        <p:attrNameLst>
                                          <p:attrName>style.visibility</p:attrName>
                                        </p:attrNameLst>
                                      </p:cBhvr>
                                      <p:to>
                                        <p:strVal val="visible"/>
                                      </p:to>
                                    </p:set>
                                    <p:anim calcmode="lin" valueType="num">
                                      <p:cBhvr additive="base">
                                        <p:cTn id="27" dur="750" fill="hold"/>
                                        <p:tgtEl>
                                          <p:spTgt spid="6">
                                            <p:graphicEl>
                                              <a:dgm id="{FA0C563D-4AC4-49D4-8B82-2B3DA636C5B8}"/>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FA0C563D-4AC4-49D4-8B82-2B3DA636C5B8}"/>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AE8D6596-348E-4ED8-990E-2F72A02FE46C}"/>
                                            </p:graphicEl>
                                          </p:spTgt>
                                        </p:tgtEl>
                                        <p:attrNameLst>
                                          <p:attrName>style.visibility</p:attrName>
                                        </p:attrNameLst>
                                      </p:cBhvr>
                                      <p:to>
                                        <p:strVal val="visible"/>
                                      </p:to>
                                    </p:set>
                                    <p:anim calcmode="lin" valueType="num">
                                      <p:cBhvr additive="base">
                                        <p:cTn id="32" dur="750" fill="hold"/>
                                        <p:tgtEl>
                                          <p:spTgt spid="6">
                                            <p:graphicEl>
                                              <a:dgm id="{AE8D6596-348E-4ED8-990E-2F72A02FE46C}"/>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AE8D6596-348E-4ED8-990E-2F72A02FE46C}"/>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872E5D92-8A5B-4F0B-A582-AD2EC26DE1F1}"/>
                                            </p:graphicEl>
                                          </p:spTgt>
                                        </p:tgtEl>
                                        <p:attrNameLst>
                                          <p:attrName>style.visibility</p:attrName>
                                        </p:attrNameLst>
                                      </p:cBhvr>
                                      <p:to>
                                        <p:strVal val="visible"/>
                                      </p:to>
                                    </p:set>
                                    <p:anim calcmode="lin" valueType="num">
                                      <p:cBhvr additive="base">
                                        <p:cTn id="37" dur="750" fill="hold"/>
                                        <p:tgtEl>
                                          <p:spTgt spid="6">
                                            <p:graphicEl>
                                              <a:dgm id="{872E5D92-8A5B-4F0B-A582-AD2EC26DE1F1}"/>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872E5D92-8A5B-4F0B-A582-AD2EC26DE1F1}"/>
                                            </p:graphicEl>
                                          </p:spTgt>
                                        </p:tgtEl>
                                        <p:attrNameLst>
                                          <p:attrName>ppt_y</p:attrName>
                                        </p:attrNameLst>
                                      </p:cBhvr>
                                      <p:tavLst>
                                        <p:tav tm="0">
                                          <p:val>
                                            <p:strVal val="0-#ppt_h/2"/>
                                          </p:val>
                                        </p:tav>
                                        <p:tav tm="100000">
                                          <p:val>
                                            <p:strVal val="#ppt_y"/>
                                          </p:val>
                                        </p:tav>
                                      </p:tavLst>
                                    </p:anim>
                                  </p:childTnLst>
                                </p:cTn>
                              </p:par>
                            </p:childTnLst>
                          </p:cTn>
                        </p:par>
                        <p:par>
                          <p:cTn id="39" fill="hold">
                            <p:stCondLst>
                              <p:cond delay="5250"/>
                            </p:stCondLst>
                            <p:childTnLst>
                              <p:par>
                                <p:cTn id="40" presetID="2" presetClass="entr" presetSubtype="1" fill="hold" grpId="0" nodeType="afterEffect">
                                  <p:stCondLst>
                                    <p:cond delay="0"/>
                                  </p:stCondLst>
                                  <p:childTnLst>
                                    <p:set>
                                      <p:cBhvr>
                                        <p:cTn id="41" dur="1" fill="hold">
                                          <p:stCondLst>
                                            <p:cond delay="0"/>
                                          </p:stCondLst>
                                        </p:cTn>
                                        <p:tgtEl>
                                          <p:spTgt spid="6">
                                            <p:graphicEl>
                                              <a:dgm id="{49D1460C-DD90-4744-A72E-5022D2D8FCAD}"/>
                                            </p:graphicEl>
                                          </p:spTgt>
                                        </p:tgtEl>
                                        <p:attrNameLst>
                                          <p:attrName>style.visibility</p:attrName>
                                        </p:attrNameLst>
                                      </p:cBhvr>
                                      <p:to>
                                        <p:strVal val="visible"/>
                                      </p:to>
                                    </p:set>
                                    <p:anim calcmode="lin" valueType="num">
                                      <p:cBhvr additive="base">
                                        <p:cTn id="42" dur="750" fill="hold"/>
                                        <p:tgtEl>
                                          <p:spTgt spid="6">
                                            <p:graphicEl>
                                              <a:dgm id="{49D1460C-DD90-4744-A72E-5022D2D8FCAD}"/>
                                            </p:graphicEl>
                                          </p:spTgt>
                                        </p:tgtEl>
                                        <p:attrNameLst>
                                          <p:attrName>ppt_x</p:attrName>
                                        </p:attrNameLst>
                                      </p:cBhvr>
                                      <p:tavLst>
                                        <p:tav tm="0">
                                          <p:val>
                                            <p:strVal val="#ppt_x"/>
                                          </p:val>
                                        </p:tav>
                                        <p:tav tm="100000">
                                          <p:val>
                                            <p:strVal val="#ppt_x"/>
                                          </p:val>
                                        </p:tav>
                                      </p:tavLst>
                                    </p:anim>
                                    <p:anim calcmode="lin" valueType="num">
                                      <p:cBhvr additive="base">
                                        <p:cTn id="43" dur="750" fill="hold"/>
                                        <p:tgtEl>
                                          <p:spTgt spid="6">
                                            <p:graphicEl>
                                              <a:dgm id="{49D1460C-DD90-4744-A72E-5022D2D8FCAD}"/>
                                            </p:graphicEl>
                                          </p:spTgt>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grpId="0" nodeType="afterEffect">
                                  <p:stCondLst>
                                    <p:cond delay="0"/>
                                  </p:stCondLst>
                                  <p:childTnLst>
                                    <p:set>
                                      <p:cBhvr>
                                        <p:cTn id="46" dur="1" fill="hold">
                                          <p:stCondLst>
                                            <p:cond delay="0"/>
                                          </p:stCondLst>
                                        </p:cTn>
                                        <p:tgtEl>
                                          <p:spTgt spid="6">
                                            <p:graphicEl>
                                              <a:dgm id="{1570E3C4-0EB5-4850-977D-D7BF7804F5C5}"/>
                                            </p:graphicEl>
                                          </p:spTgt>
                                        </p:tgtEl>
                                        <p:attrNameLst>
                                          <p:attrName>style.visibility</p:attrName>
                                        </p:attrNameLst>
                                      </p:cBhvr>
                                      <p:to>
                                        <p:strVal val="visible"/>
                                      </p:to>
                                    </p:set>
                                    <p:anim calcmode="lin" valueType="num">
                                      <p:cBhvr additive="base">
                                        <p:cTn id="47" dur="750" fill="hold"/>
                                        <p:tgtEl>
                                          <p:spTgt spid="6">
                                            <p:graphicEl>
                                              <a:dgm id="{1570E3C4-0EB5-4850-977D-D7BF7804F5C5}"/>
                                            </p:graphicEl>
                                          </p:spTgt>
                                        </p:tgtEl>
                                        <p:attrNameLst>
                                          <p:attrName>ppt_x</p:attrName>
                                        </p:attrNameLst>
                                      </p:cBhvr>
                                      <p:tavLst>
                                        <p:tav tm="0">
                                          <p:val>
                                            <p:strVal val="#ppt_x"/>
                                          </p:val>
                                        </p:tav>
                                        <p:tav tm="100000">
                                          <p:val>
                                            <p:strVal val="#ppt_x"/>
                                          </p:val>
                                        </p:tav>
                                      </p:tavLst>
                                    </p:anim>
                                    <p:anim calcmode="lin" valueType="num">
                                      <p:cBhvr additive="base">
                                        <p:cTn id="48" dur="750" fill="hold"/>
                                        <p:tgtEl>
                                          <p:spTgt spid="6">
                                            <p:graphicEl>
                                              <a:dgm id="{1570E3C4-0EB5-4850-977D-D7BF7804F5C5}"/>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6" name="Diagram 5">
            <a:extLst>
              <a:ext uri="{FF2B5EF4-FFF2-40B4-BE49-F238E27FC236}">
                <a16:creationId xmlns:a16="http://schemas.microsoft.com/office/drawing/2014/main" id="{81F5343C-3B8C-4F05-911D-60641D1FCDF7}"/>
              </a:ext>
            </a:extLst>
          </p:cNvPr>
          <p:cNvGraphicFramePr/>
          <p:nvPr>
            <p:extLst>
              <p:ext uri="{D42A27DB-BD31-4B8C-83A1-F6EECF244321}">
                <p14:modId xmlns:p14="http://schemas.microsoft.com/office/powerpoint/2010/main" val="3344513515"/>
              </p:ext>
            </p:extLst>
          </p:nvPr>
        </p:nvGraphicFramePr>
        <p:xfrm>
          <a:off x="1039325" y="989546"/>
          <a:ext cx="7330301" cy="5427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5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graphicEl>
                                              <a:dgm id="{E3892E7C-CF81-4B0E-865C-F62F9E9E8E48}"/>
                                            </p:graphicEl>
                                          </p:spTgt>
                                        </p:tgtEl>
                                        <p:attrNameLst>
                                          <p:attrName>style.visibility</p:attrName>
                                        </p:attrNameLst>
                                      </p:cBhvr>
                                      <p:to>
                                        <p:strVal val="visible"/>
                                      </p:to>
                                    </p:set>
                                    <p:anim calcmode="lin" valueType="num">
                                      <p:cBhvr additive="base">
                                        <p:cTn id="7" dur="750" fill="hold"/>
                                        <p:tgtEl>
                                          <p:spTgt spid="6">
                                            <p:graphicEl>
                                              <a:dgm id="{E3892E7C-CF81-4B0E-865C-F62F9E9E8E48}"/>
                                            </p:graphicEl>
                                          </p:spTgt>
                                        </p:tgtEl>
                                        <p:attrNameLst>
                                          <p:attrName>ppt_x</p:attrName>
                                        </p:attrNameLst>
                                      </p:cBhvr>
                                      <p:tavLst>
                                        <p:tav tm="0">
                                          <p:val>
                                            <p:strVal val="#ppt_x"/>
                                          </p:val>
                                        </p:tav>
                                        <p:tav tm="100000">
                                          <p:val>
                                            <p:strVal val="#ppt_x"/>
                                          </p:val>
                                        </p:tav>
                                      </p:tavLst>
                                    </p:anim>
                                    <p:anim calcmode="lin" valueType="num">
                                      <p:cBhvr additive="base">
                                        <p:cTn id="8" dur="750" fill="hold"/>
                                        <p:tgtEl>
                                          <p:spTgt spid="6">
                                            <p:graphicEl>
                                              <a:dgm id="{E3892E7C-CF81-4B0E-865C-F62F9E9E8E48}"/>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1" fill="hold" grpId="0" nodeType="afterEffect">
                                  <p:stCondLst>
                                    <p:cond delay="0"/>
                                  </p:stCondLst>
                                  <p:childTnLst>
                                    <p:set>
                                      <p:cBhvr>
                                        <p:cTn id="11" dur="1" fill="hold">
                                          <p:stCondLst>
                                            <p:cond delay="0"/>
                                          </p:stCondLst>
                                        </p:cTn>
                                        <p:tgtEl>
                                          <p:spTgt spid="6">
                                            <p:graphicEl>
                                              <a:dgm id="{C54CB6C8-8D3F-4FB6-9234-77A6ACED8420}"/>
                                            </p:graphicEl>
                                          </p:spTgt>
                                        </p:tgtEl>
                                        <p:attrNameLst>
                                          <p:attrName>style.visibility</p:attrName>
                                        </p:attrNameLst>
                                      </p:cBhvr>
                                      <p:to>
                                        <p:strVal val="visible"/>
                                      </p:to>
                                    </p:set>
                                    <p:anim calcmode="lin" valueType="num">
                                      <p:cBhvr additive="base">
                                        <p:cTn id="12" dur="750" fill="hold"/>
                                        <p:tgtEl>
                                          <p:spTgt spid="6">
                                            <p:graphicEl>
                                              <a:dgm id="{C54CB6C8-8D3F-4FB6-9234-77A6ACED8420}"/>
                                            </p:graphicEl>
                                          </p:spTgt>
                                        </p:tgtEl>
                                        <p:attrNameLst>
                                          <p:attrName>ppt_x</p:attrName>
                                        </p:attrNameLst>
                                      </p:cBhvr>
                                      <p:tavLst>
                                        <p:tav tm="0">
                                          <p:val>
                                            <p:strVal val="#ppt_x"/>
                                          </p:val>
                                        </p:tav>
                                        <p:tav tm="100000">
                                          <p:val>
                                            <p:strVal val="#ppt_x"/>
                                          </p:val>
                                        </p:tav>
                                      </p:tavLst>
                                    </p:anim>
                                    <p:anim calcmode="lin" valueType="num">
                                      <p:cBhvr additive="base">
                                        <p:cTn id="13" dur="750" fill="hold"/>
                                        <p:tgtEl>
                                          <p:spTgt spid="6">
                                            <p:graphicEl>
                                              <a:dgm id="{C54CB6C8-8D3F-4FB6-9234-77A6ACED8420}"/>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6">
                                            <p:graphicEl>
                                              <a:dgm id="{AF770465-1E5E-4638-9A1B-92EBE61B5D0C}"/>
                                            </p:graphicEl>
                                          </p:spTgt>
                                        </p:tgtEl>
                                        <p:attrNameLst>
                                          <p:attrName>style.visibility</p:attrName>
                                        </p:attrNameLst>
                                      </p:cBhvr>
                                      <p:to>
                                        <p:strVal val="visible"/>
                                      </p:to>
                                    </p:set>
                                    <p:anim calcmode="lin" valueType="num">
                                      <p:cBhvr additive="base">
                                        <p:cTn id="17" dur="750" fill="hold"/>
                                        <p:tgtEl>
                                          <p:spTgt spid="6">
                                            <p:graphicEl>
                                              <a:dgm id="{AF770465-1E5E-4638-9A1B-92EBE61B5D0C}"/>
                                            </p:graphic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graphicEl>
                                              <a:dgm id="{AF770465-1E5E-4638-9A1B-92EBE61B5D0C}"/>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250"/>
                            </p:stCondLst>
                            <p:childTnLst>
                              <p:par>
                                <p:cTn id="20" presetID="2" presetClass="entr" presetSubtype="1" fill="hold" grpId="0" nodeType="afterEffect">
                                  <p:stCondLst>
                                    <p:cond delay="0"/>
                                  </p:stCondLst>
                                  <p:childTnLst>
                                    <p:set>
                                      <p:cBhvr>
                                        <p:cTn id="21" dur="1" fill="hold">
                                          <p:stCondLst>
                                            <p:cond delay="0"/>
                                          </p:stCondLst>
                                        </p:cTn>
                                        <p:tgtEl>
                                          <p:spTgt spid="6">
                                            <p:graphicEl>
                                              <a:dgm id="{85C1F341-FC66-4D97-B213-31D1B3CF0866}"/>
                                            </p:graphicEl>
                                          </p:spTgt>
                                        </p:tgtEl>
                                        <p:attrNameLst>
                                          <p:attrName>style.visibility</p:attrName>
                                        </p:attrNameLst>
                                      </p:cBhvr>
                                      <p:to>
                                        <p:strVal val="visible"/>
                                      </p:to>
                                    </p:set>
                                    <p:anim calcmode="lin" valueType="num">
                                      <p:cBhvr additive="base">
                                        <p:cTn id="22" dur="750" fill="hold"/>
                                        <p:tgtEl>
                                          <p:spTgt spid="6">
                                            <p:graphicEl>
                                              <a:dgm id="{85C1F341-FC66-4D97-B213-31D1B3CF0866}"/>
                                            </p:graphicEl>
                                          </p:spTgt>
                                        </p:tgtEl>
                                        <p:attrNameLst>
                                          <p:attrName>ppt_x</p:attrName>
                                        </p:attrNameLst>
                                      </p:cBhvr>
                                      <p:tavLst>
                                        <p:tav tm="0">
                                          <p:val>
                                            <p:strVal val="#ppt_x"/>
                                          </p:val>
                                        </p:tav>
                                        <p:tav tm="100000">
                                          <p:val>
                                            <p:strVal val="#ppt_x"/>
                                          </p:val>
                                        </p:tav>
                                      </p:tavLst>
                                    </p:anim>
                                    <p:anim calcmode="lin" valueType="num">
                                      <p:cBhvr additive="base">
                                        <p:cTn id="23" dur="750" fill="hold"/>
                                        <p:tgtEl>
                                          <p:spTgt spid="6">
                                            <p:graphicEl>
                                              <a:dgm id="{85C1F341-FC66-4D97-B213-31D1B3CF0866}"/>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6">
                                            <p:graphicEl>
                                              <a:dgm id="{D0B16B8F-93CF-4E2B-91BA-862EF9BD9990}"/>
                                            </p:graphicEl>
                                          </p:spTgt>
                                        </p:tgtEl>
                                        <p:attrNameLst>
                                          <p:attrName>style.visibility</p:attrName>
                                        </p:attrNameLst>
                                      </p:cBhvr>
                                      <p:to>
                                        <p:strVal val="visible"/>
                                      </p:to>
                                    </p:set>
                                    <p:anim calcmode="lin" valueType="num">
                                      <p:cBhvr additive="base">
                                        <p:cTn id="27" dur="750" fill="hold"/>
                                        <p:tgtEl>
                                          <p:spTgt spid="6">
                                            <p:graphicEl>
                                              <a:dgm id="{D0B16B8F-93CF-4E2B-91BA-862EF9BD9990}"/>
                                            </p:graphicEl>
                                          </p:spTgt>
                                        </p:tgtEl>
                                        <p:attrNameLst>
                                          <p:attrName>ppt_x</p:attrName>
                                        </p:attrNameLst>
                                      </p:cBhvr>
                                      <p:tavLst>
                                        <p:tav tm="0">
                                          <p:val>
                                            <p:strVal val="#ppt_x"/>
                                          </p:val>
                                        </p:tav>
                                        <p:tav tm="100000">
                                          <p:val>
                                            <p:strVal val="#ppt_x"/>
                                          </p:val>
                                        </p:tav>
                                      </p:tavLst>
                                    </p:anim>
                                    <p:anim calcmode="lin" valueType="num">
                                      <p:cBhvr additive="base">
                                        <p:cTn id="28" dur="750" fill="hold"/>
                                        <p:tgtEl>
                                          <p:spTgt spid="6">
                                            <p:graphicEl>
                                              <a:dgm id="{D0B16B8F-93CF-4E2B-91BA-862EF9BD9990}"/>
                                            </p:graphicEl>
                                          </p:spTgt>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1" fill="hold" grpId="0" nodeType="afterEffect">
                                  <p:stCondLst>
                                    <p:cond delay="0"/>
                                  </p:stCondLst>
                                  <p:childTnLst>
                                    <p:set>
                                      <p:cBhvr>
                                        <p:cTn id="31" dur="1" fill="hold">
                                          <p:stCondLst>
                                            <p:cond delay="0"/>
                                          </p:stCondLst>
                                        </p:cTn>
                                        <p:tgtEl>
                                          <p:spTgt spid="6">
                                            <p:graphicEl>
                                              <a:dgm id="{53FA1314-161C-4363-B4BB-A334788502EF}"/>
                                            </p:graphicEl>
                                          </p:spTgt>
                                        </p:tgtEl>
                                        <p:attrNameLst>
                                          <p:attrName>style.visibility</p:attrName>
                                        </p:attrNameLst>
                                      </p:cBhvr>
                                      <p:to>
                                        <p:strVal val="visible"/>
                                      </p:to>
                                    </p:set>
                                    <p:anim calcmode="lin" valueType="num">
                                      <p:cBhvr additive="base">
                                        <p:cTn id="32" dur="750" fill="hold"/>
                                        <p:tgtEl>
                                          <p:spTgt spid="6">
                                            <p:graphicEl>
                                              <a:dgm id="{53FA1314-161C-4363-B4BB-A334788502EF}"/>
                                            </p:graphicEl>
                                          </p:spTgt>
                                        </p:tgtEl>
                                        <p:attrNameLst>
                                          <p:attrName>ppt_x</p:attrName>
                                        </p:attrNameLst>
                                      </p:cBhvr>
                                      <p:tavLst>
                                        <p:tav tm="0">
                                          <p:val>
                                            <p:strVal val="#ppt_x"/>
                                          </p:val>
                                        </p:tav>
                                        <p:tav tm="100000">
                                          <p:val>
                                            <p:strVal val="#ppt_x"/>
                                          </p:val>
                                        </p:tav>
                                      </p:tavLst>
                                    </p:anim>
                                    <p:anim calcmode="lin" valueType="num">
                                      <p:cBhvr additive="base">
                                        <p:cTn id="33" dur="750" fill="hold"/>
                                        <p:tgtEl>
                                          <p:spTgt spid="6">
                                            <p:graphicEl>
                                              <a:dgm id="{53FA1314-161C-4363-B4BB-A334788502EF}"/>
                                            </p:graphicEl>
                                          </p:spTgt>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1" fill="hold" grpId="0" nodeType="afterEffect">
                                  <p:stCondLst>
                                    <p:cond delay="0"/>
                                  </p:stCondLst>
                                  <p:childTnLst>
                                    <p:set>
                                      <p:cBhvr>
                                        <p:cTn id="36" dur="1" fill="hold">
                                          <p:stCondLst>
                                            <p:cond delay="0"/>
                                          </p:stCondLst>
                                        </p:cTn>
                                        <p:tgtEl>
                                          <p:spTgt spid="6">
                                            <p:graphicEl>
                                              <a:dgm id="{A4F61184-0BBF-4AB9-8C6A-810F7F4CEAFF}"/>
                                            </p:graphicEl>
                                          </p:spTgt>
                                        </p:tgtEl>
                                        <p:attrNameLst>
                                          <p:attrName>style.visibility</p:attrName>
                                        </p:attrNameLst>
                                      </p:cBhvr>
                                      <p:to>
                                        <p:strVal val="visible"/>
                                      </p:to>
                                    </p:set>
                                    <p:anim calcmode="lin" valueType="num">
                                      <p:cBhvr additive="base">
                                        <p:cTn id="37" dur="750" fill="hold"/>
                                        <p:tgtEl>
                                          <p:spTgt spid="6">
                                            <p:graphicEl>
                                              <a:dgm id="{A4F61184-0BBF-4AB9-8C6A-810F7F4CEAFF}"/>
                                            </p:graphicEl>
                                          </p:spTgt>
                                        </p:tgtEl>
                                        <p:attrNameLst>
                                          <p:attrName>ppt_x</p:attrName>
                                        </p:attrNameLst>
                                      </p:cBhvr>
                                      <p:tavLst>
                                        <p:tav tm="0">
                                          <p:val>
                                            <p:strVal val="#ppt_x"/>
                                          </p:val>
                                        </p:tav>
                                        <p:tav tm="100000">
                                          <p:val>
                                            <p:strVal val="#ppt_x"/>
                                          </p:val>
                                        </p:tav>
                                      </p:tavLst>
                                    </p:anim>
                                    <p:anim calcmode="lin" valueType="num">
                                      <p:cBhvr additive="base">
                                        <p:cTn id="38" dur="750" fill="hold"/>
                                        <p:tgtEl>
                                          <p:spTgt spid="6">
                                            <p:graphicEl>
                                              <a:dgm id="{A4F61184-0BBF-4AB9-8C6A-810F7F4CEAFF}"/>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062110" y="1906316"/>
            <a:ext cx="7019779" cy="3539430"/>
          </a:xfrm>
          <a:prstGeom prst="rect">
            <a:avLst/>
          </a:prstGeom>
        </p:spPr>
        <p:txBody>
          <a:bodyPr wrap="square">
            <a:spAutoFit/>
          </a:bodyPr>
          <a:lstStyle/>
          <a:p>
            <a:pPr algn="ctr">
              <a:spcAft>
                <a:spcPts val="0"/>
              </a:spcAft>
            </a:pPr>
            <a:r>
              <a:rPr lang="mk-MK" sz="2800" b="1" dirty="0">
                <a:solidFill>
                  <a:srgbClr val="FF0000"/>
                </a:solidFill>
                <a:cs typeface="Arial" panose="020B0604020202020204" pitchFamily="34" charset="0"/>
              </a:rPr>
              <a:t>ПРЕДУПРЕДУВАЊЕ</a:t>
            </a:r>
            <a:r>
              <a:rPr lang="en-GB" sz="2800" b="1" dirty="0">
                <a:solidFill>
                  <a:srgbClr val="FF0000"/>
                </a:solidFill>
                <a:cs typeface="Arial" panose="020B0604020202020204" pitchFamily="34" charset="0"/>
              </a:rPr>
              <a:t>: </a:t>
            </a:r>
          </a:p>
          <a:p>
            <a:pPr algn="ctr">
              <a:spcAft>
                <a:spcPts val="0"/>
              </a:spcAft>
            </a:pPr>
            <a:endParaRPr lang="en-GB" sz="2800" b="1" dirty="0">
              <a:solidFill>
                <a:srgbClr val="FF0000"/>
              </a:solidFill>
              <a:cs typeface="Arial" panose="020B0604020202020204" pitchFamily="34" charset="0"/>
            </a:endParaRPr>
          </a:p>
          <a:p>
            <a:pPr algn="just">
              <a:spcAft>
                <a:spcPts val="0"/>
              </a:spcAft>
            </a:pPr>
            <a:r>
              <a:rPr lang="mk-MK" sz="2800" b="1" dirty="0">
                <a:solidFill>
                  <a:srgbClr val="FF0000"/>
                </a:solidFill>
                <a:cs typeface="Arial" panose="020B0604020202020204" pitchFamily="34" charset="0"/>
              </a:rPr>
              <a:t>Постои можност постапките за заемна правна помош во замолената земја да вклучуваат дополнителни правни чекори и/или барања и/или</a:t>
            </a:r>
            <a:r>
              <a:rPr lang="mk-MK" sz="2800" b="1" dirty="0">
                <a:solidFill>
                  <a:srgbClr val="00B050"/>
                </a:solidFill>
                <a:cs typeface="Arial" panose="020B0604020202020204" pitchFamily="34" charset="0"/>
              </a:rPr>
              <a:t> </a:t>
            </a:r>
            <a:r>
              <a:rPr lang="mk-MK" sz="2800" b="1" dirty="0">
                <a:solidFill>
                  <a:srgbClr val="FF0000"/>
                </a:solidFill>
                <a:cs typeface="Arial" panose="020B0604020202020204" pitchFamily="34" charset="0"/>
              </a:rPr>
              <a:t>нејзините органи врз основа на домашната правна рамка.</a:t>
            </a:r>
            <a:endParaRPr lang="en-GB" sz="2800" b="1" dirty="0">
              <a:solidFill>
                <a:srgbClr val="FF0000"/>
              </a:solidFill>
              <a:cs typeface="Arial" panose="020B0604020202020204" pitchFamily="34" charset="0"/>
            </a:endParaRPr>
          </a:p>
        </p:txBody>
      </p:sp>
    </p:spTree>
    <p:extLst>
      <p:ext uri="{BB962C8B-B14F-4D97-AF65-F5344CB8AC3E}">
        <p14:creationId xmlns:p14="http://schemas.microsoft.com/office/powerpoint/2010/main" val="63069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387726" y="2305615"/>
            <a:ext cx="6368548" cy="2246769"/>
          </a:xfrm>
          <a:prstGeom prst="rect">
            <a:avLst/>
          </a:prstGeom>
        </p:spPr>
        <p:txBody>
          <a:bodyPr wrap="square">
            <a:spAutoFit/>
          </a:bodyPr>
          <a:lstStyle/>
          <a:p>
            <a:pPr algn="ctr">
              <a:spcAft>
                <a:spcPts val="0"/>
              </a:spcAft>
            </a:pPr>
            <a:r>
              <a:rPr lang="mk-MK" sz="2800" b="1" dirty="0">
                <a:cs typeface="Arial" panose="020B0604020202020204" pitchFamily="34" charset="0"/>
              </a:rPr>
              <a:t>Прашање</a:t>
            </a:r>
            <a:r>
              <a:rPr lang="en-GB" sz="2800" b="1" dirty="0">
                <a:cs typeface="Arial" panose="020B0604020202020204" pitchFamily="34" charset="0"/>
              </a:rPr>
              <a:t>:</a:t>
            </a:r>
          </a:p>
          <a:p>
            <a:pPr algn="ctr">
              <a:spcAft>
                <a:spcPts val="0"/>
              </a:spcAft>
            </a:pPr>
            <a:endParaRPr lang="en-GB" sz="2800" b="1" dirty="0">
              <a:cs typeface="Arial" panose="020B0604020202020204" pitchFamily="34" charset="0"/>
            </a:endParaRPr>
          </a:p>
          <a:p>
            <a:pPr>
              <a:spcAft>
                <a:spcPts val="0"/>
              </a:spcAft>
            </a:pPr>
            <a:r>
              <a:rPr lang="mk-MK" sz="2800" b="1" dirty="0">
                <a:cs typeface="Arial" panose="020B0604020202020204" pitchFamily="34" charset="0"/>
              </a:rPr>
              <a:t>Заемна правна помош и дописи со барање – каква е состојбата и постапката во вашата земја?</a:t>
            </a:r>
            <a:endParaRPr lang="en-GB" sz="2800" b="1" dirty="0">
              <a:cs typeface="Arial" panose="020B0604020202020204" pitchFamily="34" charset="0"/>
            </a:endParaRPr>
          </a:p>
        </p:txBody>
      </p:sp>
    </p:spTree>
    <p:extLst>
      <p:ext uri="{BB962C8B-B14F-4D97-AF65-F5344CB8AC3E}">
        <p14:creationId xmlns:p14="http://schemas.microsoft.com/office/powerpoint/2010/main" val="150029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ea typeface="ＭＳ Ｐゴシック" charset="0"/>
                <a:cs typeface="ＭＳ Ｐゴシック" charset="0"/>
              </a:rPr>
              <a:t>Практичен преглед на постапки за</a:t>
            </a:r>
          </a:p>
          <a:p>
            <a:pPr algn="r">
              <a:lnSpc>
                <a:spcPct val="80000"/>
              </a:lnSpc>
            </a:pPr>
            <a:r>
              <a:rPr lang="ru-RU" sz="3200" b="1" dirty="0">
                <a:ea typeface="ＭＳ Ｐゴシック" charset="0"/>
                <a:cs typeface="ＭＳ Ｐゴシック" charset="0"/>
              </a:rPr>
              <a:t>заемна правна помош</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41149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906522"/>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Прв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ru-RU" sz="3200" b="1" dirty="0"/>
              <a:t>Вообичаени видови на електронски докази во ЗПП</a:t>
            </a:r>
            <a:endParaRPr lang="en-GB" sz="3200" b="1" dirty="0"/>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ru-RU" sz="3000" b="1" dirty="0">
                <a:solidFill>
                  <a:schemeClr val="bg1"/>
                </a:solidFill>
              </a:rPr>
              <a:t>Обезбедување електронски докази преку механизмите за меѓународна соработка</a:t>
            </a:r>
            <a:endParaRPr lang="en-GB" sz="3000" b="1" dirty="0">
              <a:solidFill>
                <a:schemeClr val="bg1"/>
              </a:solidFill>
            </a:endParaRPr>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ru-RU" sz="3200" b="1" dirty="0">
                <a:solidFill>
                  <a:schemeClr val="bg1"/>
                </a:solidFill>
              </a:rPr>
              <a:t>Обезбедување електронски докази преку механизмите за 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mk-MK" sz="3200" b="1" dirty="0">
                <a:ea typeface="ＭＳ Ｐゴシック" charset="0"/>
                <a:cs typeface="ＭＳ Ｐゴシック" charset="0"/>
              </a:rPr>
              <a:t>Четврти дел</a:t>
            </a:r>
            <a:endParaRPr lang="en-GB" sz="3200" b="1" dirty="0">
              <a:ea typeface="ＭＳ Ｐゴシック" charset="0"/>
              <a:cs typeface="ＭＳ Ｐゴシック" charset="0"/>
            </a:endParaRPr>
          </a:p>
          <a:p>
            <a:pPr algn="ctr">
              <a:lnSpc>
                <a:spcPct val="80000"/>
              </a:lnSpc>
            </a:pPr>
            <a:br>
              <a:rPr lang="en-GB" sz="3200" b="1" dirty="0">
                <a:ea typeface="ＭＳ Ｐゴシック" charset="0"/>
                <a:cs typeface="ＭＳ Ｐゴシック" charset="0"/>
              </a:rPr>
            </a:br>
            <a:r>
              <a:rPr lang="mk-MK" sz="3200" b="1" dirty="0">
                <a:ea typeface="ＭＳ Ｐゴシック" charset="0"/>
                <a:cs typeface="ＭＳ Ｐゴシック" charset="0"/>
              </a:rPr>
              <a:t>Студија на случај</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2857730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ea typeface="ＭＳ Ｐゴシック" charset="0"/>
                <a:cs typeface="ＭＳ Ｐゴシック" charset="0"/>
              </a:rPr>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886602"/>
            <a:ext cx="4411873" cy="5447645"/>
          </a:xfrm>
          <a:prstGeom prst="rect">
            <a:avLst/>
          </a:prstGeom>
        </p:spPr>
        <p:txBody>
          <a:bodyPr wrap="square">
            <a:spAutoFit/>
          </a:bodyPr>
          <a:lstStyle/>
          <a:p>
            <a:pPr marL="342900" indent="-342900">
              <a:spcAft>
                <a:spcPts val="0"/>
              </a:spcAft>
              <a:buFont typeface="Wingdings" pitchFamily="2" charset="2"/>
              <a:buChar char="Ø"/>
            </a:pPr>
            <a:r>
              <a:rPr lang="ru-RU" sz="2100" b="1" dirty="0">
                <a:cs typeface="Arial" panose="020B0604020202020204" pitchFamily="34" charset="0"/>
              </a:rPr>
              <a:t>Резиме на студија на случај Волфјегер</a:t>
            </a:r>
            <a:r>
              <a:rPr lang="en-GB" sz="2100" dirty="0">
                <a:cs typeface="Arial" panose="020B0604020202020204" pitchFamily="34" charset="0"/>
              </a:rPr>
              <a:t>:</a:t>
            </a:r>
          </a:p>
          <a:p>
            <a:pPr marL="342900" indent="-342900">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Германското јавно обвинителство добива поплаки од можни жртви кои се германски државјани, за можна измама со инвестиции на финансискиот пазар </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Жртвите ги привлекува агресивно онлајн рекламирање за можна заработка од инвестиции</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Откако одговориле на огласот, жртвите се контактирани од „брокерите“ на „Кактус пазарот“ кои нудат портфолио за членство, инвестиции во „бинарни опции“ и онлајн контрола на сметката, на совршен германски јазик</a:t>
            </a:r>
            <a:endParaRPr lang="en-GB" sz="1900"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588915" y="961456"/>
            <a:ext cx="4466563" cy="5970865"/>
          </a:xfrm>
          <a:prstGeom prst="rect">
            <a:avLst/>
          </a:prstGeom>
        </p:spPr>
        <p:txBody>
          <a:bodyPr wrap="square">
            <a:spAutoFit/>
          </a:bodyPr>
          <a:lstStyle/>
          <a:p>
            <a:pPr marL="342900" indent="-342900" algn="just">
              <a:spcAft>
                <a:spcPts val="0"/>
              </a:spcAft>
              <a:buFont typeface="Arial" panose="020B0604020202020204" pitchFamily="34" charset="0"/>
              <a:buChar char="•"/>
            </a:pPr>
            <a:r>
              <a:rPr lang="mk-MK" sz="1900" dirty="0">
                <a:cs typeface="Arial" panose="020B0604020202020204" pitchFamily="34" charset="0"/>
              </a:rPr>
              <a:t>Жртвите се советуваат и се поттикнуваат да ги зголемат инвестициите </a:t>
            </a:r>
            <a:r>
              <a:rPr lang="mk-MK" sz="1900" dirty="0" err="1">
                <a:cs typeface="Arial" panose="020B0604020202020204" pitchFamily="34" charset="0"/>
              </a:rPr>
              <a:t>уплаќајќи</a:t>
            </a:r>
            <a:r>
              <a:rPr lang="mk-MK" sz="1900" dirty="0">
                <a:cs typeface="Arial" panose="020B0604020202020204" pitchFamily="34" charset="0"/>
              </a:rPr>
              <a:t> пари од нивните кредитни картички на дадената онлајн сметка на брокерот на „Кактус пазарот“ </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Жртвите имаат пристап до нивните онлајн сметки каде што можат да го следат статусот на нивните инвестиции и заработка</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Заработката покажува постојан пораст на значителни износи што, во комбинација со советите од „брокерот“, ја уверува жртвата да продолжи да инвестира</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r>
              <a:rPr lang="mk-MK" sz="1900" dirty="0">
                <a:cs typeface="Arial" panose="020B0604020202020204" pitchFamily="34" charset="0"/>
              </a:rPr>
              <a:t>Меѓутоа, кога жртвата сака да биде исплатена, тоа е одбиено делумно или целосно, поради „пазарните правила“ </a:t>
            </a:r>
            <a:endParaRPr lang="en-GB" sz="1900" dirty="0">
              <a:cs typeface="Arial" panose="020B0604020202020204" pitchFamily="34" charset="0"/>
            </a:endParaRPr>
          </a:p>
          <a:p>
            <a:pPr marL="342900" indent="-342900" algn="just">
              <a:spcAft>
                <a:spcPts val="0"/>
              </a:spcAft>
              <a:buFont typeface="Arial" panose="020B0604020202020204" pitchFamily="34" charset="0"/>
              <a:buChar char="•"/>
            </a:pPr>
            <a:endParaRPr lang="en-GB" sz="2100" dirty="0">
              <a:cs typeface="Arial" panose="020B0604020202020204" pitchFamily="34" charset="0"/>
            </a:endParaRPr>
          </a:p>
        </p:txBody>
      </p:sp>
    </p:spTree>
    <p:extLst>
      <p:ext uri="{BB962C8B-B14F-4D97-AF65-F5344CB8AC3E}">
        <p14:creationId xmlns:p14="http://schemas.microsoft.com/office/powerpoint/2010/main" val="24693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ea typeface="ＭＳ Ｐゴシック" charset="0"/>
                <a:cs typeface="ＭＳ Ｐゴシック" charset="0"/>
              </a:rPr>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833608"/>
            <a:ext cx="4574107" cy="5416868"/>
          </a:xfrm>
          <a:prstGeom prst="rect">
            <a:avLst/>
          </a:prstGeom>
        </p:spPr>
        <p:txBody>
          <a:bodyPr wrap="square">
            <a:spAutoFit/>
          </a:bodyPr>
          <a:lstStyle/>
          <a:p>
            <a:pPr marL="342900" indent="-342900" algn="just">
              <a:spcAft>
                <a:spcPts val="0"/>
              </a:spcAft>
              <a:buFont typeface="Wingdings" pitchFamily="2" charset="2"/>
              <a:buChar char="Ø"/>
            </a:pPr>
            <a:r>
              <a:rPr lang="ru-RU" sz="2000" b="1" dirty="0">
                <a:cs typeface="Arial" panose="020B0604020202020204" pitchFamily="34" charset="0"/>
              </a:rPr>
              <a:t>Резиме на студија на случај Волфјегер</a:t>
            </a:r>
            <a:r>
              <a:rPr lang="en-GB" sz="2000" dirty="0">
                <a:cs typeface="Arial" panose="020B0604020202020204" pitchFamily="34" charset="0"/>
              </a:rPr>
              <a:t>:</a:t>
            </a:r>
          </a:p>
          <a:p>
            <a:pPr marL="342900" indent="-342900" algn="just">
              <a:spcAft>
                <a:spcPts val="0"/>
              </a:spcAft>
              <a:buFont typeface="Arial" panose="020B0604020202020204" pitchFamily="34" charset="0"/>
              <a:buChar char="•"/>
            </a:pPr>
            <a:r>
              <a:rPr lang="mk-MK" dirty="0">
                <a:cs typeface="Arial" panose="020B0604020202020204" pitchFamily="34" charset="0"/>
              </a:rPr>
              <a:t>Кога жртвите инсистираат на голема или целосна исплата, „брокерите“ ја пренасочуваат жртвата на „повисокото раководство“</a:t>
            </a: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mk-MK" dirty="0">
                <a:cs typeface="Arial" panose="020B0604020202020204" pitchFamily="34" charset="0"/>
              </a:rPr>
              <a:t>Повисокото раководство продолжува да ја убедува жртвата да продолжи со инвестициите</a:t>
            </a: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mk-MK" dirty="0">
                <a:cs typeface="Arial" panose="020B0604020202020204" pitchFamily="34" charset="0"/>
              </a:rPr>
              <a:t>Некои од жртвите не се согласуваат со тоа и инсистираат да бидат исплатени </a:t>
            </a: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ru-RU" dirty="0">
                <a:cs typeface="Arial" panose="020B0604020202020204" pitchFamily="34" charset="0"/>
              </a:rPr>
              <a:t>Тогаш, „раководителот“ ја информира жртвата дека поради флуктуацијата на финансискиот пазар, нивното портфолио за „бинарна опција“ е изгубено и дека сите пари се исчезнати, што исто така може да се види на онлајн сметката</a:t>
            </a:r>
            <a:endParaRPr lang="en-GB"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817195" y="1474887"/>
            <a:ext cx="4166678" cy="5078313"/>
          </a:xfrm>
          <a:prstGeom prst="rect">
            <a:avLst/>
          </a:prstGeom>
        </p:spPr>
        <p:txBody>
          <a:bodyPr wrap="square">
            <a:spAutoFit/>
          </a:bodyPr>
          <a:lstStyle/>
          <a:p>
            <a:pPr marL="342900" indent="-342900" algn="just">
              <a:spcAft>
                <a:spcPts val="0"/>
              </a:spcAft>
              <a:buFont typeface="Arial" panose="020B0604020202020204" pitchFamily="34" charset="0"/>
              <a:buChar char="•"/>
            </a:pPr>
            <a:r>
              <a:rPr lang="ru-RU" dirty="0">
                <a:cs typeface="Arial" panose="020B0604020202020204" pitchFamily="34" charset="0"/>
              </a:rPr>
              <a:t>Жртвите почнуваат да паничат и бараат дополнителни објаснувања во живо, а не преку онлајн контакт</a:t>
            </a:r>
          </a:p>
          <a:p>
            <a:pPr marL="342900" indent="-342900" algn="just">
              <a:spcAft>
                <a:spcPts val="0"/>
              </a:spcAft>
              <a:buFont typeface="Arial" panose="020B0604020202020204" pitchFamily="34" charset="0"/>
              <a:buChar char="•"/>
            </a:pPr>
            <a:r>
              <a:rPr lang="mk-MK" dirty="0">
                <a:cs typeface="Arial" panose="020B0604020202020204" pitchFamily="34" charset="0"/>
              </a:rPr>
              <a:t>Комуникацијата престанува по таквото барање. Никој не одговара на телефонските повици, а онлајн сметката е избришана</a:t>
            </a:r>
            <a:endParaRPr lang="en-GB" dirty="0">
              <a:cs typeface="Arial" panose="020B0604020202020204" pitchFamily="34" charset="0"/>
            </a:endParaRPr>
          </a:p>
          <a:p>
            <a:pPr marL="342900" indent="-342900" algn="just">
              <a:spcAft>
                <a:spcPts val="0"/>
              </a:spcAft>
              <a:buFont typeface="Arial" panose="020B0604020202020204" pitchFamily="34" charset="0"/>
              <a:buChar char="•"/>
            </a:pPr>
            <a:r>
              <a:rPr lang="ru-RU" dirty="0">
                <a:cs typeface="Arial" panose="020B0604020202020204" pitchFamily="34" charset="0"/>
              </a:rPr>
              <a:t>Штетите се, на лично ниво, во износ од десетици илјади до стотици илјади евра</a:t>
            </a:r>
            <a:r>
              <a:rPr lang="en-GB" dirty="0">
                <a:cs typeface="Arial" panose="020B0604020202020204" pitchFamily="34" charset="0"/>
              </a:rPr>
              <a:t>.</a:t>
            </a:r>
          </a:p>
          <a:p>
            <a:pPr marL="342900" indent="-342900" algn="just">
              <a:spcAft>
                <a:spcPts val="0"/>
              </a:spcAft>
              <a:buFont typeface="Arial" panose="020B0604020202020204" pitchFamily="34" charset="0"/>
              <a:buChar char="•"/>
            </a:pPr>
            <a:r>
              <a:rPr lang="mk-MK" dirty="0">
                <a:cs typeface="Arial" panose="020B0604020202020204" pitchFamily="34" charset="0"/>
              </a:rPr>
              <a:t>Бројот на поплаки расте.</a:t>
            </a:r>
            <a:r>
              <a:rPr lang="en-GB" dirty="0">
                <a:cs typeface="Arial" panose="020B0604020202020204" pitchFamily="34" charset="0"/>
              </a:rPr>
              <a:t> </a:t>
            </a:r>
            <a:r>
              <a:rPr lang="ru-RU" dirty="0">
                <a:cs typeface="Arial" panose="020B0604020202020204" pitchFamily="34" charset="0"/>
              </a:rPr>
              <a:t>Се чини дека измамата повлекла милиони, па дури и десетици милиони евра</a:t>
            </a:r>
          </a:p>
          <a:p>
            <a:pPr marL="342900" indent="-342900" algn="just">
              <a:spcAft>
                <a:spcPts val="0"/>
              </a:spcAft>
              <a:buFont typeface="Arial" panose="020B0604020202020204" pitchFamily="34" charset="0"/>
              <a:buChar char="•"/>
            </a:pPr>
            <a:r>
              <a:rPr lang="ru-RU" dirty="0">
                <a:cs typeface="Arial" panose="020B0604020202020204" pitchFamily="34" charset="0"/>
              </a:rPr>
              <a:t>Германското обвинителство мора брзо да реагира</a:t>
            </a:r>
            <a:endParaRPr lang="en-GB" dirty="0">
              <a:cs typeface="Arial" panose="020B0604020202020204" pitchFamily="34" charset="0"/>
            </a:endParaRPr>
          </a:p>
        </p:txBody>
      </p:sp>
    </p:spTree>
    <p:extLst>
      <p:ext uri="{BB962C8B-B14F-4D97-AF65-F5344CB8AC3E}">
        <p14:creationId xmlns:p14="http://schemas.microsoft.com/office/powerpoint/2010/main" val="283059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ea typeface="ＭＳ Ｐゴシック" charset="0"/>
                <a:cs typeface="ＭＳ Ｐゴシック" charset="0"/>
              </a:rPr>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987557"/>
            <a:ext cx="4465876" cy="5370701"/>
          </a:xfrm>
          <a:prstGeom prst="rect">
            <a:avLst/>
          </a:prstGeom>
        </p:spPr>
        <p:txBody>
          <a:bodyPr wrap="square">
            <a:spAutoFit/>
          </a:bodyPr>
          <a:lstStyle/>
          <a:p>
            <a:pPr marL="342900" indent="-342900" algn="just">
              <a:spcAft>
                <a:spcPts val="0"/>
              </a:spcAft>
              <a:buFont typeface="Wingdings" pitchFamily="2" charset="2"/>
              <a:buChar char="Ø"/>
            </a:pPr>
            <a:r>
              <a:rPr lang="ru-RU" sz="2100" b="1" dirty="0">
                <a:cs typeface="Arial" panose="020B0604020202020204" pitchFamily="34" charset="0"/>
              </a:rPr>
              <a:t>Резиме на студија на случај Волфјегер</a:t>
            </a:r>
            <a:r>
              <a:rPr lang="en-GB" sz="2100" dirty="0">
                <a:cs typeface="Arial" panose="020B0604020202020204" pitchFamily="34" charset="0"/>
              </a:rPr>
              <a:t>:</a:t>
            </a:r>
          </a:p>
          <a:p>
            <a:pPr marL="342900" indent="-342900" algn="just">
              <a:spcAft>
                <a:spcPts val="0"/>
              </a:spcAft>
              <a:buFont typeface="Wingdings" pitchFamily="2" charset="2"/>
              <a:buChar char="Ø"/>
            </a:pPr>
            <a:endParaRPr lang="en-GB" sz="2100" dirty="0">
              <a:cs typeface="Arial" panose="020B0604020202020204" pitchFamily="34" charset="0"/>
            </a:endParaRPr>
          </a:p>
          <a:p>
            <a:pPr marL="342900" indent="-342900" algn="just">
              <a:spcAft>
                <a:spcPts val="0"/>
              </a:spcAft>
              <a:buFont typeface="Arial" panose="020B0604020202020204" pitchFamily="34" charset="0"/>
              <a:buChar char="•"/>
            </a:pPr>
            <a:r>
              <a:rPr lang="ru-RU" sz="2000" dirty="0">
                <a:cs typeface="Arial" panose="020B0604020202020204" pitchFamily="34" charset="0"/>
              </a:rPr>
              <a:t>Првичните полициски извештаи покажуваат дека сите контакти, телефони или е-пошта се остваруваат преку VOIP или веб-услуги за е-пошта</a:t>
            </a:r>
            <a:r>
              <a:rPr lang="en-GB" sz="2000" dirty="0">
                <a:cs typeface="Arial" panose="020B0604020202020204" pitchFamily="34" charset="0"/>
              </a:rPr>
              <a:t>.</a:t>
            </a:r>
          </a:p>
          <a:p>
            <a:pPr marL="342900" indent="-342900" algn="just">
              <a:spcAft>
                <a:spcPts val="0"/>
              </a:spcAft>
              <a:buFont typeface="Arial" panose="020B0604020202020204" pitchFamily="34" charset="0"/>
              <a:buChar char="•"/>
            </a:pPr>
            <a:r>
              <a:rPr lang="ru-RU" sz="2000" dirty="0">
                <a:cs typeface="Arial" panose="020B0604020202020204" pitchFamily="34" charset="0"/>
              </a:rPr>
              <a:t>Ниту една од </a:t>
            </a:r>
            <a:r>
              <a:rPr lang="en-US" sz="2000" dirty="0">
                <a:cs typeface="Arial" panose="020B0604020202020204" pitchFamily="34" charset="0"/>
              </a:rPr>
              <a:t>IP</a:t>
            </a:r>
            <a:r>
              <a:rPr lang="ru-RU" sz="2000" dirty="0">
                <a:cs typeface="Arial" panose="020B0604020202020204" pitchFamily="34" charset="0"/>
              </a:rPr>
              <a:t> адресите не е во Германија</a:t>
            </a:r>
          </a:p>
          <a:p>
            <a:pPr marL="342900" indent="-342900" algn="just">
              <a:spcAft>
                <a:spcPts val="0"/>
              </a:spcAft>
              <a:buFont typeface="Arial" panose="020B0604020202020204" pitchFamily="34" charset="0"/>
              <a:buChar char="•"/>
            </a:pPr>
            <a:r>
              <a:rPr lang="ru-RU" sz="2000" dirty="0">
                <a:cs typeface="Arial" panose="020B0604020202020204" pitchFamily="34" charset="0"/>
              </a:rPr>
              <a:t>VOIP адресите </a:t>
            </a:r>
            <a:r>
              <a:rPr lang="mk-MK" sz="2000" dirty="0" err="1">
                <a:cs typeface="Arial" panose="020B0604020202020204" pitchFamily="34" charset="0"/>
              </a:rPr>
              <a:t>покаж</a:t>
            </a:r>
            <a:r>
              <a:rPr lang="ru-RU" sz="2000" dirty="0">
                <a:cs typeface="Arial" panose="020B0604020202020204" pitchFamily="34" charset="0"/>
              </a:rPr>
              <a:t>уваат кон Југоисточна Европа, главно Србија и Бугарија</a:t>
            </a:r>
          </a:p>
          <a:p>
            <a:pPr marL="342900" indent="-342900" algn="just">
              <a:spcAft>
                <a:spcPts val="0"/>
              </a:spcAft>
              <a:buFont typeface="Arial" panose="020B0604020202020204" pitchFamily="34" charset="0"/>
              <a:buChar char="•"/>
            </a:pPr>
            <a:r>
              <a:rPr lang="ru-RU" sz="2000" dirty="0">
                <a:cs typeface="Arial" panose="020B0604020202020204" pitchFamily="34" charset="0"/>
              </a:rPr>
              <a:t>Првичните банкарски извештаи на жртвите покажуваат дека сметките на кои жртвите пратиле пари се во Чешката Република</a:t>
            </a:r>
            <a:endParaRPr lang="en-GB" sz="2000" dirty="0">
              <a:cs typeface="Arial" panose="020B0604020202020204" pitchFamily="34" charset="0"/>
            </a:endParaRPr>
          </a:p>
        </p:txBody>
      </p:sp>
      <p:sp>
        <p:nvSpPr>
          <p:cNvPr id="11" name="Rectangle 10">
            <a:extLst>
              <a:ext uri="{FF2B5EF4-FFF2-40B4-BE49-F238E27FC236}">
                <a16:creationId xmlns:a16="http://schemas.microsoft.com/office/drawing/2014/main" id="{0B60D565-6283-1748-95F5-67F9DB5E2D82}"/>
              </a:ext>
            </a:extLst>
          </p:cNvPr>
          <p:cNvSpPr/>
          <p:nvPr/>
        </p:nvSpPr>
        <p:spPr>
          <a:xfrm>
            <a:off x="4836069" y="987557"/>
            <a:ext cx="4075702" cy="5262979"/>
          </a:xfrm>
          <a:prstGeom prst="rect">
            <a:avLst/>
          </a:prstGeom>
        </p:spPr>
        <p:txBody>
          <a:bodyPr wrap="square">
            <a:spAutoFit/>
          </a:bodyPr>
          <a:lstStyle/>
          <a:p>
            <a:pPr marL="342900" indent="-342900" algn="just">
              <a:spcAft>
                <a:spcPts val="0"/>
              </a:spcAft>
              <a:buFont typeface="Arial" panose="020B0604020202020204" pitchFamily="34" charset="0"/>
              <a:buChar char="•"/>
            </a:pPr>
            <a:r>
              <a:rPr lang="ru-RU" sz="2100" dirty="0">
                <a:cs typeface="Arial" panose="020B0604020202020204" pitchFamily="34" charset="0"/>
              </a:rPr>
              <a:t>Брокерската компанија „Мој брокер“ не е регистрирана во Германија или во Чешката Република</a:t>
            </a:r>
          </a:p>
          <a:p>
            <a:pPr marL="342900" indent="-342900" algn="just">
              <a:spcAft>
                <a:spcPts val="0"/>
              </a:spcAft>
              <a:buFont typeface="Arial" panose="020B0604020202020204" pitchFamily="34" charset="0"/>
              <a:buChar char="•"/>
            </a:pPr>
            <a:r>
              <a:rPr lang="ru-RU" sz="2100" dirty="0">
                <a:cs typeface="Arial" panose="020B0604020202020204" pitchFamily="34" charset="0"/>
              </a:rPr>
              <a:t>Жртвите тврдат дека брокерите се претставувале себеси со германски имиња и презимиња и дека зборувале на совршен германски јазик без нагласок</a:t>
            </a:r>
          </a:p>
          <a:p>
            <a:pPr marL="342900" indent="-342900" algn="just">
              <a:spcAft>
                <a:spcPts val="0"/>
              </a:spcAft>
              <a:buFont typeface="Arial" panose="020B0604020202020204" pitchFamily="34" charset="0"/>
              <a:buChar char="•"/>
            </a:pPr>
            <a:r>
              <a:rPr lang="ru-RU" sz="2100" dirty="0">
                <a:cs typeface="Arial" panose="020B0604020202020204" pitchFamily="34" charset="0"/>
              </a:rPr>
              <a:t>Обвинителството ја започнува истрагата со дописи со барање за непосредна и итна заемна правна помош</a:t>
            </a:r>
            <a:endParaRPr lang="en-GB" sz="2100" dirty="0">
              <a:cs typeface="Arial" panose="020B0604020202020204" pitchFamily="34" charset="0"/>
            </a:endParaRPr>
          </a:p>
        </p:txBody>
      </p:sp>
    </p:spTree>
    <p:extLst>
      <p:ext uri="{BB962C8B-B14F-4D97-AF65-F5344CB8AC3E}">
        <p14:creationId xmlns:p14="http://schemas.microsoft.com/office/powerpoint/2010/main" val="1198578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ea typeface="ＭＳ Ｐゴシック" charset="0"/>
                <a:cs typeface="ＭＳ Ｐゴシック" charset="0"/>
              </a:rPr>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121544" y="948690"/>
            <a:ext cx="4572000" cy="5324535"/>
          </a:xfrm>
          <a:prstGeom prst="rect">
            <a:avLst/>
          </a:prstGeom>
        </p:spPr>
        <p:txBody>
          <a:bodyPr>
            <a:spAutoFit/>
          </a:bodyPr>
          <a:lstStyle/>
          <a:p>
            <a:pPr marL="342900" indent="-342900">
              <a:spcAft>
                <a:spcPts val="0"/>
              </a:spcAft>
              <a:buFont typeface="Wingdings" pitchFamily="2" charset="2"/>
              <a:buChar char="Ø"/>
            </a:pPr>
            <a:r>
              <a:rPr lang="mk-MK" sz="2000" b="1" dirty="0">
                <a:cs typeface="Arial" panose="020B0604020202020204" pitchFamily="34" charset="0"/>
              </a:rPr>
              <a:t>Првични прашања</a:t>
            </a:r>
            <a:r>
              <a:rPr lang="en-GB" sz="2000" dirty="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spcAft>
                <a:spcPts val="0"/>
              </a:spcAft>
              <a:buFont typeface="Arial" panose="020B0604020202020204" pitchFamily="34" charset="0"/>
              <a:buChar char="•"/>
            </a:pPr>
            <a:r>
              <a:rPr lang="mk-MK" sz="2000" i="1" dirty="0">
                <a:cs typeface="Arial" panose="020B0604020202020204" pitchFamily="34" charset="0"/>
              </a:rPr>
              <a:t>Кои се главните насоки на истрагата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Што прво треба да се истражи</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Дали има некаков вид на итност поврзан со некој дел од истрагата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Какви барања ќе испрати обвинителството/истражниот судија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До кого ќе бидат испратени барањата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Кои факти ќе се побараат</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mk-MK" sz="2000" i="1" dirty="0">
                <a:cs typeface="Arial" panose="020B0604020202020204" pitchFamily="34" charset="0"/>
              </a:rPr>
              <a:t>Кои докази ќе се побараат</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Дали има потреба од некои посебни истражни мерки</a:t>
            </a:r>
            <a:r>
              <a:rPr lang="en-GB" sz="2000" i="1" dirty="0">
                <a:cs typeface="Arial" panose="020B0604020202020204" pitchFamily="34" charset="0"/>
              </a:rPr>
              <a:t>?</a:t>
            </a:r>
          </a:p>
        </p:txBody>
      </p:sp>
      <p:sp>
        <p:nvSpPr>
          <p:cNvPr id="11" name="Rectangle 10">
            <a:extLst>
              <a:ext uri="{FF2B5EF4-FFF2-40B4-BE49-F238E27FC236}">
                <a16:creationId xmlns:a16="http://schemas.microsoft.com/office/drawing/2014/main" id="{0B60D565-6283-1748-95F5-67F9DB5E2D82}"/>
              </a:ext>
            </a:extLst>
          </p:cNvPr>
          <p:cNvSpPr/>
          <p:nvPr/>
        </p:nvSpPr>
        <p:spPr>
          <a:xfrm>
            <a:off x="4572000" y="1517731"/>
            <a:ext cx="4572000" cy="5016758"/>
          </a:xfrm>
          <a:prstGeom prst="rect">
            <a:avLst/>
          </a:prstGeom>
        </p:spPr>
        <p:txBody>
          <a:bodyPr>
            <a:spAutoFit/>
          </a:bodyPr>
          <a:lstStyle/>
          <a:p>
            <a:pPr marL="342900" indent="-342900">
              <a:spcAft>
                <a:spcPts val="0"/>
              </a:spcAft>
              <a:buFont typeface="Arial" panose="020B0604020202020204" pitchFamily="34" charset="0"/>
              <a:buChar char="•"/>
            </a:pPr>
            <a:r>
              <a:rPr lang="ru-RU" sz="2000" i="1" dirty="0">
                <a:cs typeface="Arial" panose="020B0604020202020204" pitchFamily="34" charset="0"/>
              </a:rPr>
              <a:t>Кои активности ќе бидат побарани од странските органи за спроведување на законот/истражен судија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Како обвинителството/истражниот судија ќе одлучи кому, како и што треба да се испрати</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Дали постојат основи за започнување на финансиската истрага</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Кои се другите чекори и/или мерки/активности што треба да се преземат</a:t>
            </a:r>
            <a:r>
              <a:rPr lang="en-GB" sz="2000" i="1" dirty="0">
                <a:cs typeface="Arial" panose="020B0604020202020204" pitchFamily="34" charset="0"/>
              </a:rPr>
              <a:t>?</a:t>
            </a:r>
          </a:p>
          <a:p>
            <a:pPr marL="342900" indent="-342900">
              <a:spcAft>
                <a:spcPts val="0"/>
              </a:spcAft>
              <a:buFont typeface="Arial" panose="020B0604020202020204" pitchFamily="34" charset="0"/>
              <a:buChar char="•"/>
            </a:pPr>
            <a:r>
              <a:rPr lang="ru-RU" sz="2000" i="1" dirty="0">
                <a:cs typeface="Arial" panose="020B0604020202020204" pitchFamily="34" charset="0"/>
              </a:rPr>
              <a:t>Дали нешто друго би направиле во вашата земја</a:t>
            </a:r>
            <a:r>
              <a:rPr lang="en-GB" sz="2000" i="1" dirty="0">
                <a:cs typeface="Arial" panose="020B0604020202020204" pitchFamily="34" charset="0"/>
              </a:rPr>
              <a:t>?</a:t>
            </a:r>
          </a:p>
        </p:txBody>
      </p:sp>
    </p:spTree>
    <p:extLst>
      <p:ext uri="{BB962C8B-B14F-4D97-AF65-F5344CB8AC3E}">
        <p14:creationId xmlns:p14="http://schemas.microsoft.com/office/powerpoint/2010/main" val="925116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mk-MK" sz="3200" b="1" dirty="0">
                <a:ea typeface="ＭＳ Ｐゴシック" charset="0"/>
                <a:cs typeface="ＭＳ Ｐゴシック" charset="0"/>
              </a:rPr>
              <a:t>Студија на случај</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25348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k-MK" sz="3200" b="1" dirty="0">
                <a:ea typeface="ＭＳ Ｐゴシック" pitchFamily="34" charset="-128"/>
              </a:rPr>
              <a:t>Цели на сесијата</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B0D9B726-2DA9-204B-BF3E-36B6AB6770F1}"/>
              </a:ext>
            </a:extLst>
          </p:cNvPr>
          <p:cNvSpPr/>
          <p:nvPr/>
        </p:nvSpPr>
        <p:spPr>
          <a:xfrm>
            <a:off x="88521" y="1129045"/>
            <a:ext cx="4643605" cy="5509200"/>
          </a:xfrm>
          <a:prstGeom prst="rect">
            <a:avLst/>
          </a:prstGeom>
        </p:spPr>
        <p:txBody>
          <a:bodyPr wrap="square">
            <a:spAutoFit/>
          </a:bodyPr>
          <a:lstStyle/>
          <a:p>
            <a:pPr marL="342900" lvl="2" indent="-342900">
              <a:buFont typeface="Wingdings" pitchFamily="2" charset="2"/>
              <a:buChar char="ü"/>
            </a:pPr>
            <a:r>
              <a:rPr lang="ru-RU" sz="2200" i="1" dirty="0"/>
              <a:t>да се освежи и прошири знаењето за видовите на електронски докази типични за барања и размена за заемна правна помош</a:t>
            </a:r>
          </a:p>
          <a:p>
            <a:pPr marL="342900" lvl="2" indent="-342900">
              <a:buFont typeface="Wingdings" pitchFamily="2" charset="2"/>
              <a:buChar char="ü"/>
            </a:pPr>
            <a:r>
              <a:rPr lang="ru-RU" sz="2200" i="1" dirty="0"/>
              <a:t>да се прошири знаењето за видовите органи кои се надлежни за учество во заемната правна помош</a:t>
            </a:r>
            <a:endParaRPr lang="en-GB" sz="2200" i="1" dirty="0"/>
          </a:p>
          <a:p>
            <a:pPr marL="342900" lvl="2" indent="-342900">
              <a:buFont typeface="Wingdings" pitchFamily="2" charset="2"/>
              <a:buChar char="ü"/>
            </a:pPr>
            <a:r>
              <a:rPr lang="ru-RU" sz="2200" i="1" dirty="0"/>
              <a:t>да се разбере разликата помеѓу централниот орган за ЗПП и извршните органи и хибридните системи</a:t>
            </a:r>
            <a:endParaRPr lang="en-GB" sz="2200" i="1" dirty="0"/>
          </a:p>
          <a:p>
            <a:pPr marL="342900" lvl="2" indent="-342900">
              <a:buFont typeface="Wingdings" pitchFamily="2" charset="2"/>
              <a:buChar char="ü"/>
            </a:pPr>
            <a:r>
              <a:rPr lang="ru-RU" sz="2200" i="1" dirty="0"/>
              <a:t>да се разбере кои се процесните надлежности за ЗПП за различни органи</a:t>
            </a:r>
            <a:endParaRPr lang="en-GB" sz="2200" i="1" dirty="0"/>
          </a:p>
        </p:txBody>
      </p:sp>
      <p:sp>
        <p:nvSpPr>
          <p:cNvPr id="8" name="Rectangle 7">
            <a:extLst>
              <a:ext uri="{FF2B5EF4-FFF2-40B4-BE49-F238E27FC236}">
                <a16:creationId xmlns:a16="http://schemas.microsoft.com/office/drawing/2014/main" id="{318C602D-ED60-F847-ABCD-A03310105151}"/>
              </a:ext>
            </a:extLst>
          </p:cNvPr>
          <p:cNvSpPr/>
          <p:nvPr/>
        </p:nvSpPr>
        <p:spPr>
          <a:xfrm>
            <a:off x="4572001" y="1163467"/>
            <a:ext cx="4572000" cy="5170646"/>
          </a:xfrm>
          <a:prstGeom prst="rect">
            <a:avLst/>
          </a:prstGeom>
        </p:spPr>
        <p:txBody>
          <a:bodyPr wrap="square">
            <a:spAutoFit/>
          </a:bodyPr>
          <a:lstStyle/>
          <a:p>
            <a:pPr marL="342900" lvl="2" indent="-342900">
              <a:buFont typeface="Wingdings" pitchFamily="2" charset="2"/>
              <a:buChar char="ü"/>
            </a:pPr>
            <a:r>
              <a:rPr lang="ru-RU" sz="2200" i="1" dirty="0"/>
              <a:t>да се научат можните чекори и варијации на чекорите преземени за време на постапката за ЗПП од различни надлежни органи</a:t>
            </a:r>
            <a:endParaRPr lang="en-GB" sz="2200" i="1" dirty="0"/>
          </a:p>
          <a:p>
            <a:pPr marL="342900" lvl="2" indent="-342900">
              <a:buFont typeface="Wingdings" pitchFamily="2" charset="2"/>
              <a:buChar char="ü"/>
            </a:pPr>
            <a:r>
              <a:rPr lang="ru-RU" sz="2200" i="1" dirty="0"/>
              <a:t>активно да се учествува во анализата на студијата на случај преку примена на претходно стекнати знаења и вештини</a:t>
            </a:r>
            <a:endParaRPr lang="en-GB" sz="2200" i="1" dirty="0"/>
          </a:p>
          <a:p>
            <a:pPr marL="342900" lvl="2" indent="-342900">
              <a:buFont typeface="Wingdings" pitchFamily="2" charset="2"/>
              <a:buChar char="ü"/>
            </a:pPr>
            <a:r>
              <a:rPr lang="ru-RU" sz="2200" i="1" dirty="0"/>
              <a:t>да се подобри целокупното знаење за заемна правна помош во врска со постапките за обезбедување електронски докази</a:t>
            </a:r>
            <a:endParaRPr lang="en-GB" sz="2200" i="1" dirty="0"/>
          </a:p>
        </p:txBody>
      </p:sp>
    </p:spTree>
    <p:extLst>
      <p:ext uri="{BB962C8B-B14F-4D97-AF65-F5344CB8AC3E}">
        <p14:creationId xmlns:p14="http://schemas.microsoft.com/office/powerpoint/2010/main" val="1213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r">
              <a:buFont typeface="Arial" charset="0"/>
              <a:buNone/>
              <a:defRPr/>
            </a:pPr>
            <a:r>
              <a:rPr lang="ru-RU" sz="3200" b="1" dirty="0">
                <a:solidFill>
                  <a:schemeClr val="bg1"/>
                </a:solidFill>
              </a:rPr>
              <a:t>Обезбедување електронски докази преку механизмите за меѓународна соработка</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99987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2" y="894380"/>
            <a:ext cx="5429926" cy="5170646"/>
          </a:xfrm>
          <a:prstGeom prst="rect">
            <a:avLst/>
          </a:prstGeom>
        </p:spPr>
        <p:txBody>
          <a:bodyPr wrap="square">
            <a:spAutoFit/>
          </a:bodyPr>
          <a:lstStyle/>
          <a:p>
            <a:pPr marL="342900" indent="-342900">
              <a:spcAft>
                <a:spcPts val="0"/>
              </a:spcAft>
              <a:buFont typeface="Wingdings" pitchFamily="2" charset="2"/>
              <a:buChar char="Ø"/>
            </a:pPr>
            <a:r>
              <a:rPr lang="mk-MK" sz="2200" b="1" dirty="0">
                <a:cs typeface="Arial" panose="020B0604020202020204" pitchFamily="34" charset="0"/>
              </a:rPr>
              <a:t>Што се компјутерски податоци</a:t>
            </a:r>
            <a:r>
              <a:rPr lang="en-GB" sz="2200" dirty="0">
                <a:cs typeface="Arial" panose="020B0604020202020204" pitchFamily="34" charset="0"/>
              </a:rPr>
              <a:t>:</a:t>
            </a:r>
          </a:p>
          <a:p>
            <a:pPr marL="342900" indent="-342900" algn="just">
              <a:spcAft>
                <a:spcPts val="0"/>
              </a:spcAft>
              <a:buFont typeface="Arial" panose="020B0604020202020204" pitchFamily="34" charset="0"/>
              <a:buChar char="•"/>
            </a:pPr>
            <a:r>
              <a:rPr lang="mk-MK" sz="2200" i="1" dirty="0">
                <a:cs typeface="Arial" panose="020B0604020202020204" pitchFamily="34" charset="0"/>
              </a:rPr>
              <a:t>Какво било презентирање на факти, информации или концепти во облик подобен за обработка преку компјутерски систем</a:t>
            </a:r>
            <a:endParaRPr lang="en-US" sz="2200" i="1" dirty="0">
              <a:cs typeface="Arial" panose="020B0604020202020204" pitchFamily="34" charset="0"/>
            </a:endParaRPr>
          </a:p>
          <a:p>
            <a:pPr marL="342900" indent="-342900">
              <a:spcAft>
                <a:spcPts val="0"/>
              </a:spcAft>
              <a:buFont typeface="Wingdings" pitchFamily="2" charset="2"/>
              <a:buChar char="Ø"/>
            </a:pPr>
            <a:endParaRPr lang="en-US" sz="2200" dirty="0">
              <a:cs typeface="Arial" panose="020B0604020202020204" pitchFamily="34" charset="0"/>
            </a:endParaRPr>
          </a:p>
          <a:p>
            <a:pPr marL="342900" indent="-342900">
              <a:spcAft>
                <a:spcPts val="0"/>
              </a:spcAft>
              <a:buFont typeface="Wingdings" pitchFamily="2" charset="2"/>
              <a:buChar char="Ø"/>
            </a:pPr>
            <a:r>
              <a:rPr lang="mk-MK" sz="2200" b="1" dirty="0">
                <a:cs typeface="Arial" panose="020B0604020202020204" pitchFamily="34" charset="0"/>
              </a:rPr>
              <a:t>„Класични“ типови на компјутерски податоци</a:t>
            </a:r>
            <a:r>
              <a:rPr lang="en-US" sz="2200" dirty="0">
                <a:cs typeface="Arial" panose="020B0604020202020204" pitchFamily="34" charset="0"/>
              </a:rPr>
              <a:t>:</a:t>
            </a:r>
          </a:p>
          <a:p>
            <a:pPr marL="342900" indent="-342900">
              <a:spcAft>
                <a:spcPts val="0"/>
              </a:spcAft>
              <a:buFont typeface="Arial" panose="020B0604020202020204" pitchFamily="34" charset="0"/>
              <a:buChar char="•"/>
            </a:pPr>
            <a:r>
              <a:rPr lang="mk-MK" sz="2200" i="1" dirty="0">
                <a:cs typeface="Arial" panose="020B0604020202020204" pitchFamily="34" charset="0"/>
              </a:rPr>
              <a:t>Содржински податоци</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mk-MK" sz="2200" i="1" dirty="0">
                <a:cs typeface="Arial" panose="020B0604020202020204" pitchFamily="34" charset="0"/>
              </a:rPr>
              <a:t>Податочен сообраќај</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mk-MK" sz="2200" i="1" dirty="0">
                <a:cs typeface="Arial" panose="020B0604020202020204" pitchFamily="34" charset="0"/>
              </a:rPr>
              <a:t>Информации за претплатници</a:t>
            </a:r>
            <a:endParaRPr lang="en-US" sz="2200" i="1" dirty="0">
              <a:cs typeface="Arial" panose="020B0604020202020204" pitchFamily="34" charset="0"/>
            </a:endParaRPr>
          </a:p>
          <a:p>
            <a:pPr marL="342900" indent="-342900">
              <a:spcAft>
                <a:spcPts val="0"/>
              </a:spcAft>
              <a:buFont typeface="Arial" panose="020B0604020202020204" pitchFamily="34" charset="0"/>
              <a:buChar char="•"/>
            </a:pP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mk-MK" sz="2200" b="1" dirty="0">
                <a:cs typeface="Arial" panose="020B0604020202020204" pitchFamily="34" charset="0"/>
              </a:rPr>
              <a:t>Нови варијации (неформални)</a:t>
            </a:r>
            <a:endParaRPr lang="en-US" sz="2200" dirty="0">
              <a:cs typeface="Arial" panose="020B0604020202020204" pitchFamily="34" charset="0"/>
            </a:endParaRPr>
          </a:p>
          <a:p>
            <a:pPr marL="342900" indent="-342900">
              <a:spcAft>
                <a:spcPts val="0"/>
              </a:spcAft>
              <a:buFont typeface="Arial" panose="020B0604020202020204" pitchFamily="34" charset="0"/>
              <a:buChar char="•"/>
            </a:pPr>
            <a:r>
              <a:rPr lang="mk-MK" sz="2200" i="1" dirty="0">
                <a:cs typeface="Arial" panose="020B0604020202020204" pitchFamily="34" charset="0"/>
              </a:rPr>
              <a:t>Мета-податоци</a:t>
            </a:r>
            <a:endParaRPr lang="en-US" sz="2200" i="1" dirty="0">
              <a:cs typeface="Arial" panose="020B0604020202020204" pitchFamily="34" charset="0"/>
            </a:endParaRPr>
          </a:p>
          <a:p>
            <a:pPr marL="342900" indent="-342900">
              <a:spcAft>
                <a:spcPts val="0"/>
              </a:spcAft>
              <a:buFont typeface="Arial" panose="020B0604020202020204" pitchFamily="34" charset="0"/>
              <a:buChar char="•"/>
            </a:pPr>
            <a:r>
              <a:rPr lang="mk-MK" sz="2200" i="1" dirty="0">
                <a:cs typeface="Arial" panose="020B0604020202020204" pitchFamily="34" charset="0"/>
              </a:rPr>
              <a:t>Податоци во облак</a:t>
            </a:r>
            <a:endParaRPr lang="en-US" sz="2200" i="1" dirty="0">
              <a:cs typeface="Arial" panose="020B0604020202020204" pitchFamily="34" charset="0"/>
            </a:endParaRPr>
          </a:p>
        </p:txBody>
      </p:sp>
      <p:sp>
        <p:nvSpPr>
          <p:cNvPr id="6" name="Rectangle 5">
            <a:extLst>
              <a:ext uri="{FF2B5EF4-FFF2-40B4-BE49-F238E27FC236}">
                <a16:creationId xmlns:a16="http://schemas.microsoft.com/office/drawing/2014/main" id="{2AE8474D-B9FC-6748-820C-EB7B2D808B30}"/>
              </a:ext>
            </a:extLst>
          </p:cNvPr>
          <p:cNvSpPr/>
          <p:nvPr/>
        </p:nvSpPr>
        <p:spPr>
          <a:xfrm>
            <a:off x="5606970" y="993944"/>
            <a:ext cx="3244290" cy="1785104"/>
          </a:xfrm>
          <a:prstGeom prst="rect">
            <a:avLst/>
          </a:prstGeom>
        </p:spPr>
        <p:txBody>
          <a:bodyPr wrap="square">
            <a:spAutoFit/>
          </a:bodyPr>
          <a:lstStyle/>
          <a:p>
            <a:pPr marL="285750" indent="-285750">
              <a:spcAft>
                <a:spcPts val="0"/>
              </a:spcAft>
              <a:buFont typeface="Arial" panose="020B0604020202020204" pitchFamily="34" charset="0"/>
              <a:buChar char="•"/>
            </a:pPr>
            <a:r>
              <a:rPr lang="mk-MK" sz="2200" b="1" dirty="0">
                <a:cs typeface="Arial" panose="020B0604020202020204" pitchFamily="34" charset="0"/>
              </a:rPr>
              <a:t>Други дејствија и/или докази поврзани со извршување на </a:t>
            </a:r>
            <a:r>
              <a:rPr lang="mk-MK" sz="2200" b="1" dirty="0" err="1">
                <a:cs typeface="Arial" panose="020B0604020202020204" pitchFamily="34" charset="0"/>
              </a:rPr>
              <a:t>сајбер</a:t>
            </a:r>
            <a:r>
              <a:rPr lang="mk-MK" sz="2200" b="1" dirty="0">
                <a:cs typeface="Arial" panose="020B0604020202020204" pitchFamily="34" charset="0"/>
              </a:rPr>
              <a:t>-криминал</a:t>
            </a:r>
            <a:r>
              <a:rPr lang="en-US" sz="2200" b="1" dirty="0">
                <a:cs typeface="Arial" panose="020B0604020202020204" pitchFamily="34" charset="0"/>
              </a:rPr>
              <a:t>?</a:t>
            </a:r>
            <a:endParaRPr lang="en-US" sz="2200" b="1" dirty="0"/>
          </a:p>
        </p:txBody>
      </p:sp>
      <p:pic>
        <p:nvPicPr>
          <p:cNvPr id="9" name="Picture 2" descr="What is Data: Types of Data and How To Analyze Data">
            <a:hlinkClick r:id="rId4"/>
            <a:extLst>
              <a:ext uri="{FF2B5EF4-FFF2-40B4-BE49-F238E27FC236}">
                <a16:creationId xmlns:a16="http://schemas.microsoft.com/office/drawing/2014/main" id="{1A0C7CEA-7226-43DF-A072-B67C94019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448" y="4389641"/>
            <a:ext cx="3504008" cy="197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86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CAE5D1B-C7CD-DD44-B0C3-576B01C85806}"/>
              </a:ext>
            </a:extLst>
          </p:cNvPr>
          <p:cNvSpPr/>
          <p:nvPr/>
        </p:nvSpPr>
        <p:spPr>
          <a:xfrm>
            <a:off x="88521" y="1039323"/>
            <a:ext cx="5711597" cy="5509200"/>
          </a:xfrm>
          <a:prstGeom prst="rect">
            <a:avLst/>
          </a:prstGeom>
        </p:spPr>
        <p:txBody>
          <a:bodyPr wrap="square">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Електронски докази со други зборови</a:t>
            </a:r>
            <a:r>
              <a:rPr lang="en-GB" sz="2200" dirty="0">
                <a:ea typeface="Verdana" panose="020B0604030504040204" pitchFamily="34" charset="0"/>
                <a:cs typeface="Arial" panose="020B0604020202020204" pitchFamily="34" charset="0"/>
              </a:rPr>
              <a:t>:</a:t>
            </a:r>
          </a:p>
          <a:p>
            <a:pPr marL="342900" indent="-342900">
              <a:spcAft>
                <a:spcPts val="0"/>
              </a:spcAft>
              <a:buFont typeface="Arial" panose="020B0604020202020204" pitchFamily="34" charset="0"/>
              <a:buChar char="•"/>
            </a:pPr>
            <a:endParaRPr lang="en-GB" sz="2200" b="1"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b="1" dirty="0">
                <a:ea typeface="Verdana" panose="020B0604030504040204" pitchFamily="34" charset="0"/>
                <a:cs typeface="Arial" panose="020B0604020202020204" pitchFamily="34" charset="0"/>
              </a:rPr>
              <a:t>Информации за претплатници </a:t>
            </a:r>
            <a:r>
              <a:rPr lang="mk-MK" sz="2200" dirty="0">
                <a:ea typeface="Verdana" panose="020B0604030504040204" pitchFamily="34" charset="0"/>
                <a:cs typeface="Arial" panose="020B0604020202020204" pitchFamily="34" charset="0"/>
              </a:rPr>
              <a:t>– податоци за лицето кое ја поседува користената сметка/</a:t>
            </a:r>
            <a:r>
              <a:rPr lang="mk-MK" sz="2200" dirty="0" err="1">
                <a:ea typeface="Verdana" panose="020B0604030504040204" pitchFamily="34" charset="0"/>
                <a:cs typeface="Arial" panose="020B0604020202020204" pitchFamily="34" charset="0"/>
              </a:rPr>
              <a:t>акаунт</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b="1" dirty="0">
                <a:ea typeface="Verdana" panose="020B0604030504040204" pitchFamily="34" charset="0"/>
                <a:cs typeface="Arial" panose="020B0604020202020204" pitchFamily="34" charset="0"/>
              </a:rPr>
              <a:t>Податочен сообраќај </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детали и рутата за податоците</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b="1" dirty="0">
                <a:ea typeface="Verdana" panose="020B0604030504040204" pitchFamily="34" charset="0"/>
                <a:cs typeface="Arial" panose="020B0604020202020204" pitchFamily="34" charset="0"/>
              </a:rPr>
              <a:t>Содржински податоци </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што има во ковертот</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b="1" dirty="0">
                <a:ea typeface="Verdana" panose="020B0604030504040204" pitchFamily="34" charset="0"/>
                <a:cs typeface="Arial" panose="020B0604020202020204" pitchFamily="34" charset="0"/>
              </a:rPr>
              <a:t>Мета-податоци </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т.н. податоци за податоците или што пишува на ковертот</a:t>
            </a:r>
            <a:endParaRPr lang="en-GB" sz="2200" dirty="0">
              <a:ea typeface="Verdana" panose="020B0604030504040204" pitchFamily="34" charset="0"/>
              <a:cs typeface="Arial" panose="020B0604020202020204" pitchFamily="34" charset="0"/>
            </a:endParaRPr>
          </a:p>
          <a:p>
            <a:pPr marL="342900" indent="-342900">
              <a:spcAft>
                <a:spcPts val="0"/>
              </a:spcAft>
              <a:buFont typeface="Arial" panose="020B0604020202020204" pitchFamily="34" charset="0"/>
              <a:buChar char="•"/>
            </a:pPr>
            <a:r>
              <a:rPr lang="mk-MK" sz="2200" b="1" dirty="0">
                <a:ea typeface="Verdana" panose="020B0604030504040204" pitchFamily="34" charset="0"/>
                <a:cs typeface="Arial" panose="020B0604020202020204" pitchFamily="34" charset="0"/>
              </a:rPr>
              <a:t>Податоци во облак </a:t>
            </a:r>
            <a:r>
              <a:rPr lang="en-GB" sz="2200" dirty="0">
                <a:ea typeface="Verdana" panose="020B0604030504040204" pitchFamily="34" charset="0"/>
                <a:cs typeface="Arial" panose="020B0604020202020204" pitchFamily="34" charset="0"/>
              </a:rPr>
              <a:t>– </a:t>
            </a:r>
            <a:r>
              <a:rPr lang="mk-MK" sz="2200" dirty="0">
                <a:ea typeface="Verdana" panose="020B0604030504040204" pitchFamily="34" charset="0"/>
                <a:cs typeface="Arial" panose="020B0604020202020204" pitchFamily="34" charset="0"/>
              </a:rPr>
              <a:t>податоци за содржината поделен во делови и складирана на повеќе локации</a:t>
            </a:r>
            <a:endParaRPr lang="en-GB" sz="2200" dirty="0">
              <a:ea typeface="Verdan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30170E-DD36-446A-A272-3C99F1AA7EC0}"/>
              </a:ext>
            </a:extLst>
          </p:cNvPr>
          <p:cNvPicPr>
            <a:picLocks noChangeAspect="1"/>
          </p:cNvPicPr>
          <p:nvPr/>
        </p:nvPicPr>
        <p:blipFill>
          <a:blip r:embed="rId4"/>
          <a:stretch>
            <a:fillRect/>
          </a:stretch>
        </p:blipFill>
        <p:spPr>
          <a:xfrm>
            <a:off x="5873085" y="3188130"/>
            <a:ext cx="3024337" cy="1636117"/>
          </a:xfrm>
          <a:prstGeom prst="rect">
            <a:avLst/>
          </a:prstGeom>
        </p:spPr>
      </p:pic>
    </p:spTree>
    <p:extLst>
      <p:ext uri="{BB962C8B-B14F-4D97-AF65-F5344CB8AC3E}">
        <p14:creationId xmlns:p14="http://schemas.microsoft.com/office/powerpoint/2010/main" val="70715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881460"/>
            <a:ext cx="4572000" cy="4801314"/>
          </a:xfrm>
          <a:prstGeom prst="rect">
            <a:avLst/>
          </a:prstGeom>
        </p:spPr>
        <p:txBody>
          <a:bodyPr>
            <a:spAutoFit/>
          </a:bodyPr>
          <a:lstStyle/>
          <a:p>
            <a:pPr marL="342900" indent="-342900">
              <a:buFont typeface="Arial" panose="020B0604020202020204" pitchFamily="34" charset="0"/>
              <a:buChar char="•"/>
            </a:pPr>
            <a:r>
              <a:rPr lang="mk-MK" b="1" dirty="0">
                <a:ea typeface="Times New Roman" panose="02020603050405020304" pitchFamily="18" charset="0"/>
                <a:cs typeface="Arial" panose="020B0604020202020204" pitchFamily="34" charset="0"/>
              </a:rPr>
              <a:t>содржински податоци </a:t>
            </a:r>
            <a:r>
              <a:rPr lang="en-GB" dirty="0">
                <a:ea typeface="Times New Roman" panose="02020603050405020304" pitchFamily="18" charset="0"/>
                <a:cs typeface="Arial" panose="020B0604020202020204" pitchFamily="34" charset="0"/>
              </a:rPr>
              <a:t>– </a:t>
            </a:r>
            <a:r>
              <a:rPr lang="mk-MK" i="1" dirty="0">
                <a:ea typeface="Times New Roman" panose="02020603050405020304" pitchFamily="18" charset="0"/>
                <a:cs typeface="Arial" panose="020B0604020202020204" pitchFamily="34" charset="0"/>
              </a:rPr>
              <a:t>податоци што ја покажуваат содржината на комуникацијата или недозволена содржина прикачена на комуникација</a:t>
            </a:r>
            <a:endParaRPr lang="en-GB" i="1" dirty="0">
              <a:ea typeface="Times New Roman" panose="02020603050405020304" pitchFamily="18" charset="0"/>
              <a:cs typeface="Arial" panose="020B0604020202020204" pitchFamily="34" charset="0"/>
            </a:endParaRPr>
          </a:p>
          <a:p>
            <a:endParaRPr lang="en-GB" i="1" dirty="0">
              <a:ea typeface="Times New Roman" panose="02020603050405020304" pitchFamily="18" charset="0"/>
              <a:cs typeface="Arial" panose="020B0604020202020204" pitchFamily="34" charset="0"/>
            </a:endParaRPr>
          </a:p>
          <a:p>
            <a:r>
              <a:rPr lang="mk-MK" b="1" dirty="0">
                <a:ea typeface="Times New Roman" panose="02020603050405020304" pitchFamily="18" charset="0"/>
                <a:cs typeface="Arial" panose="020B0604020202020204" pitchFamily="34" charset="0"/>
              </a:rPr>
              <a:t>Дополнително се користи за означување на специфичен вид на податоци</a:t>
            </a:r>
            <a:r>
              <a:rPr lang="en-GB" b="1" dirty="0">
                <a:ea typeface="Times New Roman" panose="02020603050405020304" pitchFamily="18" charset="0"/>
                <a:cs typeface="Arial" panose="020B0604020202020204" pitchFamily="34" charset="0"/>
              </a:rPr>
              <a:t>:</a:t>
            </a:r>
          </a:p>
          <a:p>
            <a:endParaRPr lang="en-GB" b="1"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mk-MK" b="1" dirty="0">
                <a:ea typeface="Verdana" panose="020B0604030504040204" pitchFamily="34" charset="0"/>
                <a:cs typeface="Arial" panose="020B0604020202020204" pitchFamily="34" charset="0"/>
              </a:rPr>
              <a:t>податоци во облак </a:t>
            </a:r>
            <a:r>
              <a:rPr lang="en-GB" dirty="0">
                <a:ea typeface="Verdana" panose="020B0604030504040204" pitchFamily="34" charset="0"/>
                <a:cs typeface="Arial" panose="020B0604020202020204" pitchFamily="34" charset="0"/>
              </a:rPr>
              <a:t>– </a:t>
            </a:r>
            <a:r>
              <a:rPr lang="mk-MK" i="1" dirty="0">
                <a:ea typeface="Verdana" panose="020B0604030504040204" pitchFamily="34" charset="0"/>
                <a:cs typeface="Arial" panose="020B0604020202020204" pitchFamily="34" charset="0"/>
              </a:rPr>
              <a:t>податоци често зачувани како одделни пакети со помош на специјални програмски алгоритми на наменски сервери инсталирани во различни земји и преместени во согласност со оптоварувањето на програмата/системот</a:t>
            </a:r>
            <a:endParaRPr lang="en-GB" i="1" dirty="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AE5D1B-C7CD-DD44-B0C3-576B01C85806}"/>
              </a:ext>
            </a:extLst>
          </p:cNvPr>
          <p:cNvSpPr/>
          <p:nvPr/>
        </p:nvSpPr>
        <p:spPr>
          <a:xfrm>
            <a:off x="0" y="926192"/>
            <a:ext cx="4572000" cy="4801314"/>
          </a:xfrm>
          <a:prstGeom prst="rect">
            <a:avLst/>
          </a:prstGeom>
        </p:spPr>
        <p:txBody>
          <a:bodyPr>
            <a:spAutoFit/>
          </a:bodyPr>
          <a:lstStyle/>
          <a:p>
            <a:pPr marL="342900" indent="-342900">
              <a:spcAft>
                <a:spcPts val="0"/>
              </a:spcAft>
              <a:buFont typeface="Wingdings" pitchFamily="2" charset="2"/>
              <a:buChar char="Ø"/>
            </a:pPr>
            <a:r>
              <a:rPr lang="mk-MK" b="1" dirty="0">
                <a:ea typeface="Times New Roman" panose="02020603050405020304" pitchFamily="18" charset="0"/>
                <a:cs typeface="Arial" panose="020B0604020202020204" pitchFamily="34" charset="0"/>
              </a:rPr>
              <a:t>Електронските докази опфаќаат разни форми на компјутерски податоци</a:t>
            </a:r>
            <a:r>
              <a:rPr lang="en-GB"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dirty="0">
              <a:cs typeface="Arial" panose="020B0604020202020204" pitchFamily="34" charset="0"/>
            </a:endParaRPr>
          </a:p>
          <a:p>
            <a:pPr marL="342900" indent="-342900">
              <a:spcAft>
                <a:spcPts val="0"/>
              </a:spcAft>
              <a:buFont typeface="Arial" panose="020B0604020202020204" pitchFamily="34" charset="0"/>
              <a:buChar char="•"/>
            </a:pPr>
            <a:r>
              <a:rPr lang="mk-MK" b="1" dirty="0">
                <a:ea typeface="Times New Roman" panose="02020603050405020304" pitchFamily="18" charset="0"/>
                <a:cs typeface="Arial" panose="020B0604020202020204" pitchFamily="34" charset="0"/>
              </a:rPr>
              <a:t>информации за претплатници</a:t>
            </a:r>
            <a:r>
              <a:rPr lang="en-GB" dirty="0">
                <a:ea typeface="Times New Roman" panose="02020603050405020304" pitchFamily="18" charset="0"/>
                <a:cs typeface="Arial" panose="020B0604020202020204" pitchFamily="34" charset="0"/>
              </a:rPr>
              <a:t> – </a:t>
            </a:r>
            <a:r>
              <a:rPr lang="mk-MK" i="1" dirty="0">
                <a:ea typeface="Times New Roman" panose="02020603050405020304" pitchFamily="18" charset="0"/>
                <a:cs typeface="Arial" panose="020B0604020202020204" pitchFamily="34" charset="0"/>
              </a:rPr>
              <a:t>податоци што ги чува давател на услуги и содржат име, адреса и детали за контакт на лице, кое е претплатник за телекомуникациски услуги</a:t>
            </a:r>
            <a:endParaRPr lang="en-GB" i="1" dirty="0">
              <a:ea typeface="Times New Roman" panose="02020603050405020304" pitchFamily="18" charset="0"/>
              <a:cs typeface="Arial" panose="020B0604020202020204" pitchFamily="34" charset="0"/>
            </a:endParaRPr>
          </a:p>
          <a:p>
            <a:pPr>
              <a:spcAft>
                <a:spcPts val="0"/>
              </a:spcAft>
            </a:pPr>
            <a:endParaRPr lang="en-GB" i="1" dirty="0">
              <a:ea typeface="Times New Roman" panose="02020603050405020304" pitchFamily="18" charset="0"/>
              <a:cs typeface="Arial" panose="020B0604020202020204" pitchFamily="34" charset="0"/>
            </a:endParaRPr>
          </a:p>
          <a:p>
            <a:pPr marL="342900" indent="-342900">
              <a:spcAft>
                <a:spcPts val="0"/>
              </a:spcAft>
              <a:buFont typeface="Arial" panose="020B0604020202020204" pitchFamily="34" charset="0"/>
              <a:buChar char="•"/>
            </a:pPr>
            <a:r>
              <a:rPr lang="mk-MK" b="1" dirty="0">
                <a:ea typeface="Times New Roman" panose="02020603050405020304" pitchFamily="18" charset="0"/>
                <a:cs typeface="Arial" panose="020B0604020202020204" pitchFamily="34" charset="0"/>
              </a:rPr>
              <a:t>податочен сообраќај или податоци за преносот </a:t>
            </a:r>
            <a:r>
              <a:rPr lang="en-GB" dirty="0">
                <a:ea typeface="Times New Roman" panose="02020603050405020304" pitchFamily="18" charset="0"/>
                <a:cs typeface="Arial" panose="020B0604020202020204" pitchFamily="34" charset="0"/>
              </a:rPr>
              <a:t>– </a:t>
            </a:r>
            <a:r>
              <a:rPr lang="mk-MK" i="1" dirty="0">
                <a:ea typeface="Times New Roman" panose="02020603050405020304" pitchFamily="18" charset="0"/>
                <a:cs typeface="Arial" panose="020B0604020202020204" pitchFamily="34" charset="0"/>
              </a:rPr>
              <a:t>компјутеризирани податоци во врска со комуникација што ги покажуваат датумот, потеклото, рутата и дестинацијата на комуникацијата</a:t>
            </a:r>
            <a:endParaRPr lang="en-GB" i="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6838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1120348"/>
            <a:ext cx="4572000" cy="3139321"/>
          </a:xfrm>
          <a:prstGeom prst="rect">
            <a:avLst/>
          </a:prstGeom>
        </p:spPr>
        <p:txBody>
          <a:bodyPr>
            <a:spAutoFit/>
          </a:bodyPr>
          <a:lstStyle/>
          <a:p>
            <a:pPr marL="342900" indent="-342900">
              <a:buFont typeface="Arial" panose="020B0604020202020204" pitchFamily="34" charset="0"/>
              <a:buChar char="•"/>
            </a:pPr>
            <a:r>
              <a:rPr lang="mk-MK" sz="2200" b="1" dirty="0"/>
              <a:t>помалку чувствителни на приватност </a:t>
            </a:r>
            <a:r>
              <a:rPr lang="mk-MK" sz="2200" dirty="0"/>
              <a:t>од податочниот сообраќај и </a:t>
            </a:r>
            <a:r>
              <a:rPr lang="mk-MK" sz="2200" dirty="0" err="1"/>
              <a:t>содржинските</a:t>
            </a:r>
            <a:r>
              <a:rPr lang="mk-MK" sz="2200" dirty="0"/>
              <a:t> податоци</a:t>
            </a: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mk-MK" sz="2200" b="1" dirty="0"/>
              <a:t>обично чувани од </a:t>
            </a:r>
            <a:r>
              <a:rPr lang="mk-MK" sz="2200" dirty="0"/>
              <a:t>даватели на услуги во </a:t>
            </a:r>
            <a:r>
              <a:rPr lang="mk-MK" sz="2200" b="1" dirty="0"/>
              <a:t>приватниот сектор</a:t>
            </a:r>
            <a:r>
              <a:rPr lang="mk-MK" sz="2200" dirty="0"/>
              <a:t>, добиени преку налози за генерирање информации</a:t>
            </a:r>
            <a:endParaRPr lang="en-GB" sz="2200" dirty="0"/>
          </a:p>
        </p:txBody>
      </p:sp>
      <p:sp>
        <p:nvSpPr>
          <p:cNvPr id="7" name="Rectangle 6">
            <a:extLst>
              <a:ext uri="{FF2B5EF4-FFF2-40B4-BE49-F238E27FC236}">
                <a16:creationId xmlns:a16="http://schemas.microsoft.com/office/drawing/2014/main" id="{1CAE5D1B-C7CD-DD44-B0C3-576B01C85806}"/>
              </a:ext>
            </a:extLst>
          </p:cNvPr>
          <p:cNvSpPr/>
          <p:nvPr/>
        </p:nvSpPr>
        <p:spPr>
          <a:xfrm>
            <a:off x="88522" y="1120348"/>
            <a:ext cx="4572000" cy="5509200"/>
          </a:xfrm>
          <a:prstGeom prst="rect">
            <a:avLst/>
          </a:prstGeom>
        </p:spPr>
        <p:txBody>
          <a:bodyPr>
            <a:spAutoFit/>
          </a:bodyPr>
          <a:lstStyle/>
          <a:p>
            <a:pPr marL="342900" indent="-342900">
              <a:spcAft>
                <a:spcPts val="0"/>
              </a:spcAft>
              <a:buFont typeface="Wingdings" pitchFamily="2" charset="2"/>
              <a:buChar char="Ø"/>
            </a:pPr>
            <a:r>
              <a:rPr lang="mk-MK" sz="2200" b="1" dirty="0">
                <a:ea typeface="Times New Roman" panose="02020603050405020304" pitchFamily="18" charset="0"/>
                <a:cs typeface="Arial" panose="020B0604020202020204" pitchFamily="34" charset="0"/>
              </a:rPr>
              <a:t>Повеќе за информации за претплатници</a:t>
            </a:r>
            <a:r>
              <a:rPr lang="en-GB" sz="22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200" dirty="0">
              <a:cs typeface="Arial" panose="020B0604020202020204" pitchFamily="34" charset="0"/>
            </a:endParaRPr>
          </a:p>
          <a:p>
            <a:pPr marL="342900" indent="-342900">
              <a:buFont typeface="Arial" panose="020B0604020202020204" pitchFamily="34" charset="0"/>
              <a:buChar char="•"/>
            </a:pPr>
            <a:r>
              <a:rPr lang="mk-MK" sz="2200" b="1" dirty="0"/>
              <a:t>информации во форма на компјутерски податоци</a:t>
            </a:r>
            <a:r>
              <a:rPr lang="mk-MK" sz="2200" dirty="0"/>
              <a:t>/која било друга форма што ја поседува давател на услуги во врска со претплатниците на нивните услуги (освен содржински и податочен сообраќај)</a:t>
            </a: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mk-MK" sz="2200" b="1" dirty="0"/>
              <a:t>најчесто барани информации </a:t>
            </a:r>
            <a:r>
              <a:rPr lang="mk-MK" sz="2200" dirty="0"/>
              <a:t>во кривични истраги</a:t>
            </a:r>
            <a:r>
              <a:rPr lang="en-US" sz="2200" b="1" dirty="0"/>
              <a:t> </a:t>
            </a:r>
            <a:r>
              <a:rPr lang="mk-MK" sz="2200" dirty="0"/>
              <a:t>и дописи со барање за заемна правна помош</a:t>
            </a:r>
            <a:endParaRPr lang="en-US" sz="2200" dirty="0"/>
          </a:p>
        </p:txBody>
      </p:sp>
      <p:pic>
        <p:nvPicPr>
          <p:cNvPr id="9" name="Picture 8" descr="A picture containing device&#10;&#10;Description automatically generated">
            <a:extLst>
              <a:ext uri="{FF2B5EF4-FFF2-40B4-BE49-F238E27FC236}">
                <a16:creationId xmlns:a16="http://schemas.microsoft.com/office/drawing/2014/main" id="{5E03EE9D-C303-4C85-9502-0B41916D6004}"/>
              </a:ext>
            </a:extLst>
          </p:cNvPr>
          <p:cNvPicPr>
            <a:picLocks noChangeAspect="1"/>
          </p:cNvPicPr>
          <p:nvPr/>
        </p:nvPicPr>
        <p:blipFill>
          <a:blip r:embed="rId4"/>
          <a:stretch>
            <a:fillRect/>
          </a:stretch>
        </p:blipFill>
        <p:spPr>
          <a:xfrm>
            <a:off x="5133318" y="4399762"/>
            <a:ext cx="3645322" cy="1822661"/>
          </a:xfrm>
          <a:prstGeom prst="rect">
            <a:avLst/>
          </a:prstGeom>
        </p:spPr>
      </p:pic>
    </p:spTree>
    <p:extLst>
      <p:ext uri="{BB962C8B-B14F-4D97-AF65-F5344CB8AC3E}">
        <p14:creationId xmlns:p14="http://schemas.microsoft.com/office/powerpoint/2010/main" val="132074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0000"/>
              </a:lnSpc>
            </a:pPr>
            <a:r>
              <a:rPr lang="ru-RU" sz="3200" b="1" dirty="0"/>
              <a:t>Вообичаени видови на</a:t>
            </a:r>
          </a:p>
          <a:p>
            <a:pPr algn="r">
              <a:lnSpc>
                <a:spcPct val="80000"/>
              </a:lnSpc>
            </a:pPr>
            <a:r>
              <a:rPr lang="ru-RU" sz="3200" b="1" dirty="0"/>
              <a:t>електронски докази во ЗПП</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4572000" y="878550"/>
            <a:ext cx="4572000" cy="5878532"/>
          </a:xfrm>
          <a:prstGeom prst="rect">
            <a:avLst/>
          </a:prstGeom>
        </p:spPr>
        <p:txBody>
          <a:bodyPr>
            <a:spAutoFit/>
          </a:bodyPr>
          <a:lstStyle/>
          <a:p>
            <a:pPr marL="342900" indent="-342900">
              <a:buFont typeface="Arial" panose="020B0604020202020204" pitchFamily="34" charset="0"/>
              <a:buChar char="•"/>
            </a:pPr>
            <a:r>
              <a:rPr lang="mk-MK" sz="2000" dirty="0"/>
              <a:t>а</a:t>
            </a:r>
            <a:r>
              <a:rPr lang="en-US" sz="2000" dirty="0"/>
              <a:t>.) </a:t>
            </a:r>
            <a:r>
              <a:rPr lang="mk-MK" sz="2000" b="1" dirty="0"/>
              <a:t>видот на </a:t>
            </a:r>
            <a:r>
              <a:rPr lang="mk-MK" sz="2000" dirty="0"/>
              <a:t>користената</a:t>
            </a:r>
            <a:r>
              <a:rPr lang="mk-MK" sz="2000" b="1" dirty="0"/>
              <a:t> комуникациска услуга</a:t>
            </a:r>
            <a:r>
              <a:rPr lang="mk-MK" sz="2000" dirty="0"/>
              <a:t>, преземените технички одредби и времетраењето на услугата</a:t>
            </a:r>
            <a:r>
              <a:rPr lang="en-US" sz="2000" dirty="0"/>
              <a:t>;</a:t>
            </a:r>
          </a:p>
          <a:p>
            <a:pPr marL="342900" indent="-342900">
              <a:buFont typeface="Arial" panose="020B0604020202020204" pitchFamily="34" charset="0"/>
              <a:buChar char="•"/>
            </a:pPr>
            <a:r>
              <a:rPr lang="mk-MK" sz="2000" dirty="0"/>
              <a:t>б</a:t>
            </a:r>
            <a:r>
              <a:rPr lang="en-US" sz="2000" dirty="0"/>
              <a:t>.) </a:t>
            </a:r>
            <a:r>
              <a:rPr lang="mk-MK" sz="2000" b="1" dirty="0"/>
              <a:t>идентитетот на претплатникот, поштенската или географската адреса, телефон и друг број за пристап, информациите за наплата и плаќање</a:t>
            </a:r>
            <a:r>
              <a:rPr lang="mk-MK" sz="2000" dirty="0"/>
              <a:t>, достапни врз основа на договорот или аранжманот за услуги</a:t>
            </a:r>
            <a:r>
              <a:rPr lang="en-US" sz="2000" dirty="0"/>
              <a:t>;</a:t>
            </a:r>
          </a:p>
          <a:p>
            <a:pPr marL="342900" indent="-342900">
              <a:buFont typeface="Arial" panose="020B0604020202020204" pitchFamily="34" charset="0"/>
              <a:buChar char="•"/>
            </a:pPr>
            <a:r>
              <a:rPr lang="mk-MK" sz="2000" dirty="0"/>
              <a:t>в</a:t>
            </a:r>
            <a:r>
              <a:rPr lang="en-US" sz="2000" dirty="0"/>
              <a:t>.) </a:t>
            </a:r>
            <a:r>
              <a:rPr lang="mk-MK" sz="2000" dirty="0"/>
              <a:t>какви било </a:t>
            </a:r>
            <a:r>
              <a:rPr lang="mk-MK" sz="2000" b="1" dirty="0"/>
              <a:t>други информации на местото на инсталирање на комуникациската опрема</a:t>
            </a:r>
            <a:r>
              <a:rPr lang="mk-MK" sz="2000" dirty="0"/>
              <a:t>, достапни врз основа на договорот или аранжманот за услуги</a:t>
            </a:r>
            <a:r>
              <a:rPr lang="en-US" sz="2000" dirty="0"/>
              <a:t>.</a:t>
            </a:r>
          </a:p>
          <a:p>
            <a:pPr marL="0" indent="0" eaLnBrk="1" hangingPunct="1">
              <a:lnSpc>
                <a:spcPct val="80000"/>
              </a:lnSpc>
              <a:buNone/>
            </a:pPr>
            <a:endParaRPr lang="en-GB" sz="2000" dirty="0"/>
          </a:p>
        </p:txBody>
      </p:sp>
      <p:sp>
        <p:nvSpPr>
          <p:cNvPr id="7" name="Rectangle 6">
            <a:extLst>
              <a:ext uri="{FF2B5EF4-FFF2-40B4-BE49-F238E27FC236}">
                <a16:creationId xmlns:a16="http://schemas.microsoft.com/office/drawing/2014/main" id="{1CAE5D1B-C7CD-DD44-B0C3-576B01C85806}"/>
              </a:ext>
            </a:extLst>
          </p:cNvPr>
          <p:cNvSpPr/>
          <p:nvPr/>
        </p:nvSpPr>
        <p:spPr>
          <a:xfrm>
            <a:off x="0" y="918306"/>
            <a:ext cx="4572000" cy="5632311"/>
          </a:xfrm>
          <a:prstGeom prst="rect">
            <a:avLst/>
          </a:prstGeom>
        </p:spPr>
        <p:txBody>
          <a:bodyPr>
            <a:spAutoFit/>
          </a:bodyPr>
          <a:lstStyle/>
          <a:p>
            <a:pPr marL="342900" indent="-342900">
              <a:spcAft>
                <a:spcPts val="0"/>
              </a:spcAft>
              <a:buFont typeface="Wingdings" pitchFamily="2" charset="2"/>
              <a:buChar char="Ø"/>
            </a:pPr>
            <a:r>
              <a:rPr lang="mk-MK" sz="2000" b="1" dirty="0">
                <a:ea typeface="Times New Roman" panose="02020603050405020304" pitchFamily="18" charset="0"/>
                <a:cs typeface="Arial" panose="020B0604020202020204" pitchFamily="34" charset="0"/>
              </a:rPr>
              <a:t>Повеќе за информации за претплатници</a:t>
            </a:r>
            <a:r>
              <a:rPr lang="en-GB" sz="2000" dirty="0">
                <a:ea typeface="Times New Roman" panose="02020603050405020304" pitchFamily="18" charset="0"/>
                <a:cs typeface="Arial" panose="020B0604020202020204" pitchFamily="34" charset="0"/>
              </a:rPr>
              <a:t>:</a:t>
            </a:r>
          </a:p>
          <a:p>
            <a:pPr marL="342900" indent="-342900">
              <a:spcAft>
                <a:spcPts val="0"/>
              </a:spcAft>
              <a:buFont typeface="Wingdings" pitchFamily="2" charset="2"/>
              <a:buChar char="Ø"/>
            </a:pPr>
            <a:endParaRPr lang="en-GB" sz="2000" dirty="0">
              <a:cs typeface="Arial" panose="020B0604020202020204" pitchFamily="34" charset="0"/>
            </a:endParaRPr>
          </a:p>
          <a:p>
            <a:pPr marL="342900" indent="-342900" algn="just">
              <a:buFont typeface="Wingdings" pitchFamily="2" charset="2"/>
              <a:buChar char="ü"/>
            </a:pPr>
            <a:r>
              <a:rPr lang="mk-MK" sz="2000" b="1" dirty="0"/>
              <a:t>Конвенција за </a:t>
            </a:r>
            <a:r>
              <a:rPr lang="mk-MK" sz="2000" b="1" dirty="0" err="1"/>
              <a:t>сајбер</a:t>
            </a:r>
            <a:r>
              <a:rPr lang="mk-MK" sz="2000" b="1" dirty="0"/>
              <a:t>-криминал </a:t>
            </a:r>
            <a:r>
              <a:rPr lang="en-US" sz="2000" b="1" dirty="0"/>
              <a:t>(ETS 185), </a:t>
            </a:r>
            <a:r>
              <a:rPr lang="mk-MK" sz="2000" b="1" dirty="0"/>
              <a:t>член</a:t>
            </a:r>
            <a:r>
              <a:rPr lang="en-US" sz="2000" b="1" dirty="0"/>
              <a:t> 18, </a:t>
            </a:r>
            <a:r>
              <a:rPr lang="mk-MK" sz="2000" b="1" dirty="0"/>
              <a:t>став</a:t>
            </a:r>
            <a:r>
              <a:rPr lang="en-US" sz="2000" b="1" dirty="0"/>
              <a:t> 3</a:t>
            </a:r>
            <a:r>
              <a:rPr lang="en-US" sz="2000" dirty="0"/>
              <a:t>:</a:t>
            </a:r>
          </a:p>
          <a:p>
            <a:pPr marL="342900" indent="-342900" algn="just">
              <a:buFont typeface="Arial" panose="020B0604020202020204" pitchFamily="34" charset="0"/>
              <a:buChar char="•"/>
            </a:pPr>
            <a:r>
              <a:rPr lang="mk-MK" sz="2000" dirty="0"/>
              <a:t>За целите на овој член, поимот „информации за претплатници“ значи секоја информација содржана во форма на </a:t>
            </a:r>
            <a:r>
              <a:rPr lang="mk-MK" sz="2000" b="1" dirty="0"/>
              <a:t>компјутерски податоци</a:t>
            </a:r>
            <a:r>
              <a:rPr lang="mk-MK" sz="2000" dirty="0"/>
              <a:t> или </a:t>
            </a:r>
            <a:r>
              <a:rPr lang="mk-MK" sz="2000" b="1" dirty="0"/>
              <a:t>која било друга форма</a:t>
            </a:r>
            <a:r>
              <a:rPr lang="mk-MK" sz="2000" dirty="0"/>
              <a:t> што ја чува давател на услуги, а се однесува на претплатници на нивните услуги, </a:t>
            </a:r>
            <a:r>
              <a:rPr lang="mk-MK" sz="2000" b="1" dirty="0"/>
              <a:t>освен податочен сообраќај или содржински податоци</a:t>
            </a:r>
            <a:r>
              <a:rPr lang="mk-MK" sz="2000" dirty="0"/>
              <a:t> и со кои може да се утврди:</a:t>
            </a:r>
            <a:endParaRPr lang="en-US" sz="2000" dirty="0"/>
          </a:p>
          <a:p>
            <a:pPr marL="0" indent="0" algn="just">
              <a:buNone/>
            </a:pPr>
            <a:endParaRPr lang="en-US" sz="2000" dirty="0"/>
          </a:p>
        </p:txBody>
      </p:sp>
    </p:spTree>
    <p:extLst>
      <p:ext uri="{BB962C8B-B14F-4D97-AF65-F5344CB8AC3E}">
        <p14:creationId xmlns:p14="http://schemas.microsoft.com/office/powerpoint/2010/main" val="4040451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19449</TotalTime>
  <Words>6621</Words>
  <Application>Microsoft Office PowerPoint</Application>
  <PresentationFormat>On-screen Show (4:3)</PresentationFormat>
  <Paragraphs>680</Paragraphs>
  <Slides>47</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apetrovmk@outlook.com</cp:lastModifiedBy>
  <cp:revision>439</cp:revision>
  <dcterms:created xsi:type="dcterms:W3CDTF">2012-01-25T15:22:10Z</dcterms:created>
  <dcterms:modified xsi:type="dcterms:W3CDTF">2021-05-05T10:30:58Z</dcterms:modified>
</cp:coreProperties>
</file>