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59"/>
  </p:notesMasterIdLst>
  <p:sldIdLst>
    <p:sldId id="1435" r:id="rId2"/>
    <p:sldId id="1436" r:id="rId3"/>
    <p:sldId id="1437" r:id="rId4"/>
    <p:sldId id="456" r:id="rId5"/>
    <p:sldId id="1438" r:id="rId6"/>
    <p:sldId id="1439" r:id="rId7"/>
    <p:sldId id="1440" r:id="rId8"/>
    <p:sldId id="1441" r:id="rId9"/>
    <p:sldId id="1442" r:id="rId10"/>
    <p:sldId id="1443" r:id="rId11"/>
    <p:sldId id="1444" r:id="rId12"/>
    <p:sldId id="1445" r:id="rId13"/>
    <p:sldId id="1446" r:id="rId14"/>
    <p:sldId id="1447" r:id="rId15"/>
    <p:sldId id="1448" r:id="rId16"/>
    <p:sldId id="1449" r:id="rId17"/>
    <p:sldId id="1450" r:id="rId18"/>
    <p:sldId id="1490" r:id="rId19"/>
    <p:sldId id="1491" r:id="rId20"/>
    <p:sldId id="263" r:id="rId21"/>
    <p:sldId id="457" r:id="rId22"/>
    <p:sldId id="1451" r:id="rId23"/>
    <p:sldId id="1452" r:id="rId24"/>
    <p:sldId id="1453" r:id="rId25"/>
    <p:sldId id="1454" r:id="rId26"/>
    <p:sldId id="1455" r:id="rId27"/>
    <p:sldId id="1456" r:id="rId28"/>
    <p:sldId id="1457" r:id="rId29"/>
    <p:sldId id="1458" r:id="rId30"/>
    <p:sldId id="1459" r:id="rId31"/>
    <p:sldId id="1460" r:id="rId32"/>
    <p:sldId id="571" r:id="rId33"/>
    <p:sldId id="458" r:id="rId34"/>
    <p:sldId id="1076" r:id="rId35"/>
    <p:sldId id="1098" r:id="rId36"/>
    <p:sldId id="1077" r:id="rId37"/>
    <p:sldId id="1079" r:id="rId38"/>
    <p:sldId id="1080" r:id="rId39"/>
    <p:sldId id="1081" r:id="rId40"/>
    <p:sldId id="1087" r:id="rId41"/>
    <p:sldId id="1082" r:id="rId42"/>
    <p:sldId id="1083" r:id="rId43"/>
    <p:sldId id="1084" r:id="rId44"/>
    <p:sldId id="1085" r:id="rId45"/>
    <p:sldId id="1086" r:id="rId46"/>
    <p:sldId id="1492" r:id="rId47"/>
    <p:sldId id="1095" r:id="rId48"/>
    <p:sldId id="1054" r:id="rId49"/>
    <p:sldId id="1090" r:id="rId50"/>
    <p:sldId id="1091" r:id="rId51"/>
    <p:sldId id="1092" r:id="rId52"/>
    <p:sldId id="1088" r:id="rId53"/>
    <p:sldId id="1093" r:id="rId54"/>
    <p:sldId id="1094" r:id="rId55"/>
    <p:sldId id="1432" r:id="rId56"/>
    <p:sldId id="1039" r:id="rId57"/>
    <p:sldId id="455" r:id="rId5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ection>
        <p14:section name="Introduction" id="{DEED0A68-EF9C-4733-ADAA-766A859E58BB}">
          <p14:sldIdLst>
            <p14:sldId id="1435"/>
            <p14:sldId id="1436"/>
            <p14:sldId id="1437"/>
          </p14:sldIdLst>
        </p14:section>
        <p14:section name="Section 1" id="{1F767E79-2A4A-4837-8114-C2475E36F49A}">
          <p14:sldIdLst>
            <p14:sldId id="456"/>
            <p14:sldId id="1438"/>
            <p14:sldId id="1439"/>
            <p14:sldId id="1440"/>
            <p14:sldId id="1441"/>
            <p14:sldId id="1442"/>
            <p14:sldId id="1443"/>
            <p14:sldId id="1444"/>
            <p14:sldId id="1445"/>
            <p14:sldId id="1446"/>
            <p14:sldId id="1447"/>
            <p14:sldId id="1448"/>
            <p14:sldId id="1449"/>
            <p14:sldId id="1450"/>
            <p14:sldId id="1490"/>
            <p14:sldId id="1491"/>
            <p14:sldId id="263"/>
          </p14:sldIdLst>
        </p14:section>
        <p14:section name="Section 2" id="{64A33C99-CD85-476B-80AE-285978042B74}">
          <p14:sldIdLst>
            <p14:sldId id="457"/>
            <p14:sldId id="1451"/>
            <p14:sldId id="1452"/>
            <p14:sldId id="1453"/>
            <p14:sldId id="1454"/>
            <p14:sldId id="1455"/>
            <p14:sldId id="1456"/>
            <p14:sldId id="1457"/>
            <p14:sldId id="1458"/>
            <p14:sldId id="1459"/>
            <p14:sldId id="1460"/>
            <p14:sldId id="571"/>
          </p14:sldIdLst>
        </p14:section>
        <p14:section name="Section 3" id="{308D822E-C220-4295-A91C-5C781A5093DF}">
          <p14:sldIdLst>
            <p14:sldId id="458"/>
            <p14:sldId id="1076"/>
            <p14:sldId id="1098"/>
            <p14:sldId id="1077"/>
            <p14:sldId id="1079"/>
            <p14:sldId id="1080"/>
            <p14:sldId id="1081"/>
            <p14:sldId id="1087"/>
            <p14:sldId id="1082"/>
            <p14:sldId id="1083"/>
            <p14:sldId id="1084"/>
            <p14:sldId id="1085"/>
            <p14:sldId id="1086"/>
            <p14:sldId id="1492"/>
            <p14:sldId id="1095"/>
            <p14:sldId id="1054"/>
            <p14:sldId id="1090"/>
            <p14:sldId id="1091"/>
            <p14:sldId id="1092"/>
            <p14:sldId id="1088"/>
            <p14:sldId id="1093"/>
            <p14:sldId id="1094"/>
            <p14:sldId id="1432"/>
          </p14:sldIdLst>
        </p14:section>
        <p14:section name="Conclusions" id="{AD901706-933A-4282-831D-2F305081F9D7}">
          <p14:sldIdLst>
            <p14:sldId id="1039"/>
            <p14:sldId id="45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76968" autoAdjust="0"/>
  </p:normalViewPr>
  <p:slideViewPr>
    <p:cSldViewPr snapToGrid="0">
      <p:cViewPr varScale="1">
        <p:scale>
          <a:sx n="88" d="100"/>
          <a:sy n="88" d="100"/>
        </p:scale>
        <p:origin x="225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27/04/2021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algn="l" rtl="0"/>
            <a:r>
              <a:rPr lang="az" sz="3600" b="0" i="0" u="none" baseline="0"/>
              <a:t>Sessiya 4 hissəyə bölünür.</a:t>
            </a:r>
          </a:p>
          <a:p>
            <a:pPr algn="l" rtl="0"/>
            <a:r>
              <a:rPr lang="az" sz="3600" b="0" i="0" u="none" baseline="0"/>
              <a:t>Sessiyanın birinci hissəsində Budapeşt Konvensiyasının 19-cu maddəsinə uyğun olaraq saxlanılan kompüter verilənlərinin axtarışını və götürülməsini nəzərdə tutan prosessual hüquqlara nəzər salacağıq.</a:t>
            </a:r>
          </a:p>
          <a:p>
            <a:pPr algn="l" rtl="0"/>
            <a:r>
              <a:rPr lang="az" sz="3600" b="0" i="0" u="none" baseline="0"/>
              <a:t>Sessiyanın ikinci hissəsində Budapeşt Konvensiyasının 20-ci maddəsinə uyğun olaraq trafik verilənlərinin real vaxt rejimində toplanmasını nəzərdə tutan prosessual hüquqlara nəzər salacağıq. </a:t>
            </a:r>
          </a:p>
          <a:p>
            <a:pPr algn="l" rtl="0"/>
            <a:r>
              <a:rPr lang="az" sz="3600" b="0" i="0" u="none" baseline="0"/>
              <a:t>Sessiyanın üçüncü hissəsində Budapeşt Konvensiyasının 21-ci maddəsinə uyğun olaraq məlumatların məzmununun ələ keçirilməsini nəzərdə tutan prosessual hüquqlara nəzər salacağıq.</a:t>
            </a:r>
          </a:p>
          <a:p>
            <a:pPr marL="0" marR="0" lvl="0" indent="0" algn="l" defTabSz="457200" rtl="0" eaLnBrk="0" fontAlgn="base" latinLnBrk="0" hangingPunct="0">
              <a:lnSpc>
                <a:spcPct val="100000"/>
              </a:lnSpc>
              <a:spcBef>
                <a:spcPct val="30000"/>
              </a:spcBef>
              <a:spcAft>
                <a:spcPct val="0"/>
              </a:spcAft>
              <a:buClrTx/>
              <a:buSzTx/>
              <a:buFontTx/>
              <a:buNone/>
              <a:tabLst/>
              <a:defRPr/>
            </a:pPr>
            <a:r>
              <a:rPr lang="az" sz="3600" b="0" i="0" u="none" baseline="0"/>
              <a:t>Sessiyanın dördüncü hissəsində Budapeşt konvensiyasının 22-ci maddəsinə uyğun olaraq, Konvensiyanın yurisdiksiya dairəsinə nəzər salınacaq.</a:t>
            </a:r>
          </a:p>
        </p:txBody>
      </p:sp>
    </p:spTree>
    <p:extLst>
      <p:ext uri="{BB962C8B-B14F-4D97-AF65-F5344CB8AC3E}">
        <p14:creationId xmlns:p14="http://schemas.microsoft.com/office/powerpoint/2010/main" val="26434616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kompüter sistemləri...onların hissələri... saxlanılan verilənlər</a:t>
            </a:r>
            <a:r>
              <a:rPr lang="az" b="0" i="0" u="none" baseline="0"/>
              <a:t>") vurğulanması ilə Budapeşt konvensiyasının 19-cu maddəsinin mətnini işıqlandırır. </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altLang="sr-Latn-RS" dirty="0">
              <a:ea typeface="ＭＳ Ｐゴシック" panose="020B0600070205080204" pitchFamily="34" charset="-128"/>
            </a:endParaRPr>
          </a:p>
          <a:p>
            <a:pPr algn="l" rtl="0"/>
            <a:r>
              <a:rPr lang="az" b="0" i="0" u="none" baseline="0"/>
              <a:t>19-cu maddədə müəyyən edilən axtarış və analoji qaydada çıxış səlahiyyəti, kompüter sistemləri, kompüter sistemlərinin bir hissəsi və kompüter verilənlərinin saxlandığı yaddaş daşıyıcılarına aiddir.  Bu slaydda maddənin tətbiq dairəsi izah edilir.</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10</a:t>
            </a:fld>
            <a:endParaRPr lang="az"/>
          </a:p>
        </p:txBody>
      </p:sp>
    </p:spTree>
    <p:extLst>
      <p:ext uri="{BB962C8B-B14F-4D97-AF65-F5344CB8AC3E}">
        <p14:creationId xmlns:p14="http://schemas.microsoft.com/office/powerpoint/2010/main" val="27085317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müvafiq kompüter sistemində...  qanuni əsaslarla birinci sistemdən, yaxud onun vasitəsilə... operativ axtarış və ya digər daxil olma hərəkətləri</a:t>
            </a:r>
            <a:r>
              <a:rPr lang="az" b="0" i="0" u="none" baseline="0"/>
              <a:t>") vurğulanması ilə Budapeşt konvensiyasının 19-cu maddəsinin mətnini işıqlandırır.   .</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altLang="sr-Latn-RS" dirty="0">
              <a:ea typeface="ＭＳ Ｐゴシック" panose="020B0600070205080204" pitchFamily="34" charset="-128"/>
            </a:endParaRPr>
          </a:p>
          <a:p>
            <a:pPr algn="l" rtl="0"/>
            <a:r>
              <a:rPr lang="az" b="0" i="0" u="none" baseline="0"/>
              <a:t>Axtarış aparmaq səlahiyyəti konkret kompüter sisteminə aiddir, buna görə də axtarış icazəsi qeyri-müəyyən sayda kompüter sisteminə şamil oluna bilməz. </a:t>
            </a:r>
          </a:p>
          <a:p>
            <a:endParaRPr lang="az" dirty="0"/>
          </a:p>
          <a:p>
            <a:pPr algn="l" rtl="0"/>
            <a:r>
              <a:rPr lang="az" b="0" i="0" u="none" baseline="0"/>
              <a:t>Çox vaxt hüquq mühafizə orqanlarının əməkdaşları axtarış və ya analoji qaydada çıxışın əldə edilməsi zamanı tələb olunan verilənlərin başqa kompüter sistemlərində və ya eyni kompüter sisteminin başqa hissəsində ola biləcəyini aşkar edirlər. Budapeşt konvensiyası axtarışın və ya verilənlərə bənzər çıxışın genişləndirilməsinə icazə verir; lakin bu eyni zamanda müstəqil icazənin predmeti ola bilər.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11</a:t>
            </a:fld>
            <a:endParaRPr lang="az"/>
          </a:p>
        </p:txBody>
      </p:sp>
    </p:spTree>
    <p:extLst>
      <p:ext uri="{BB962C8B-B14F-4D97-AF65-F5344CB8AC3E}">
        <p14:creationId xmlns:p14="http://schemas.microsoft.com/office/powerpoint/2010/main" val="1874779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 götürülməsini həyata keçirmək və ya başqa bir analoji üsulla... qorunmasını təmin etmək;</a:t>
            </a:r>
            <a:r>
              <a:rPr lang="az" b="0" i="0" u="none" baseline="0"/>
              <a:t>") vurğulanması ilə Budapeşt konvensiyasının 19-cu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marL="0" marR="0" indent="0" algn="l" defTabSz="457200" rtl="0" eaLnBrk="0" fontAlgn="base" latinLnBrk="0" hangingPunct="0">
              <a:lnSpc>
                <a:spcPct val="100000"/>
              </a:lnSpc>
              <a:spcBef>
                <a:spcPct val="30000"/>
              </a:spcBef>
              <a:spcAft>
                <a:spcPct val="0"/>
              </a:spcAft>
              <a:buClrTx/>
              <a:buSzTx/>
              <a:buFontTx/>
              <a:buNone/>
              <a:tabLst/>
              <a:defRPr/>
            </a:pPr>
            <a:r>
              <a:rPr lang="az" b="0" i="0" u="none" baseline="0"/>
              <a:t>Budapeşt konvensiyası texnoloji baxımdan neytrallığı və bütün hüquq sistemləri üçün müvafiqliyi təmin etmək məqsədilə kompüter sitemlərinə münasibətdə həm ənənəvi, həm də daha konkret dildən istifadə edir. Verilənlərin götürülməsi və ya analoji qaydada qorunması bu səlahiyyətin həyata keçirilməsi üsullarından biridir.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12</a:t>
            </a:fld>
            <a:endParaRPr lang="az"/>
          </a:p>
        </p:txBody>
      </p:sp>
    </p:spTree>
    <p:extLst>
      <p:ext uri="{BB962C8B-B14F-4D97-AF65-F5344CB8AC3E}">
        <p14:creationId xmlns:p14="http://schemas.microsoft.com/office/powerpoint/2010/main" val="27680622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surətini çıxarmaq və saxlamaq</a:t>
            </a:r>
            <a:r>
              <a:rPr lang="az" b="0" i="0" u="none" baseline="0"/>
              <a:t>") vurğulanması ilə Budapeşt konvensiyasının 19-cu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Tələb olunan kompüter verilənlərinin surətinin çıxarılması və ya saxlanması kompüter verilənlərinin götürülməsinin və ya analoji qaydada qorunmasının daha bir üsuludur. Bu, kompüter verilənlərinin və kompüter sistemlərinin bahalı, zəhmətli və sərt müdaxilə təşkil edən fiziki müsadirəsinin qarşısını ala bilər.  </a:t>
            </a:r>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13</a:t>
            </a:fld>
            <a:endParaRPr lang="az"/>
          </a:p>
        </p:txBody>
      </p:sp>
    </p:spTree>
    <p:extLst>
      <p:ext uri="{BB962C8B-B14F-4D97-AF65-F5344CB8AC3E}">
        <p14:creationId xmlns:p14="http://schemas.microsoft.com/office/powerpoint/2010/main" val="31131047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bütövlüyünü təmin etmək</a:t>
            </a:r>
            <a:r>
              <a:rPr lang="az" b="0" i="0" u="none" baseline="0"/>
              <a:t>") vurğulanması ilə Budapeşt konvensiyasının 19-cu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Bütün verilənlərin bütövlüyünü saxlaması, yəni götürülmə və ya analoji qaydada çıxış zamanı olduqları vəziyyətə nəzərən hər hansı üsulla dəyişməməsi və ya modifikasiya olunmaması vacibdir.</a:t>
            </a:r>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14</a:t>
            </a:fld>
            <a:endParaRPr lang="az"/>
          </a:p>
        </p:txBody>
      </p:sp>
    </p:spTree>
    <p:extLst>
      <p:ext uri="{BB962C8B-B14F-4D97-AF65-F5344CB8AC3E}">
        <p14:creationId xmlns:p14="http://schemas.microsoft.com/office/powerpoint/2010/main" val="7156389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girişi qadağan etmək</a:t>
            </a:r>
            <a:r>
              <a:rPr lang="az" b="0" i="0" u="none" baseline="0"/>
              <a:t>") vurğulanması ilə Budapeşt konvensiyasının 19-cu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verilənlərin götürülməsi məqsədilə görülə biləcək tədbirlərdən biridir. Adətən verilənlər təhlükə təşkil etdikdə və ya sosial zərərə səbəb olduqda, silinir və ya onlara giriş qeyri-mümkün edilir.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15</a:t>
            </a:fld>
            <a:endParaRPr lang="az"/>
          </a:p>
        </p:txBody>
      </p:sp>
    </p:spTree>
    <p:extLst>
      <p:ext uri="{BB962C8B-B14F-4D97-AF65-F5344CB8AC3E}">
        <p14:creationId xmlns:p14="http://schemas.microsoft.com/office/powerpoint/2010/main" val="37981487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kompüter sistemlərinin fəaliyyət göstərməsi və ya orada saxlanılan verilənlərin mühafizəsi üçün həyata keçirilən tədbirlər haqqında biliklərə malik olan... şəxs...münasib,</a:t>
            </a:r>
            <a:r>
              <a:rPr lang="az" b="0" i="0" u="none" baseline="0"/>
              <a:t>") vurğulanması ilə Budapeşt konvensiyasının 19-cu maddəsinin mətnini işıqlandırır. </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Budapeşt konvensiyası qəbul edir ki, verilənlərin yeri və onlara çıxış vasitələri ilə daha yaxından tanış olan sistem administratorlarının yardımı olmadan axtarış, götürülmə və ya bənzər tədbirlər həyata keçirmək çox vaxt hüquq-mühafizə orqanları üçün olduqca zəhmətli olur.  18-ci maddənin 4-cü bəndi kompüter sisteminin işi haqqında məlumatı olan sistem administratorları və başqa şəxslərlə əməkdaşlıq üçün hüquqi baza təmin edir.</a:t>
            </a:r>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16</a:t>
            </a:fld>
            <a:endParaRPr lang="az"/>
          </a:p>
        </p:txBody>
      </p:sp>
    </p:spTree>
    <p:extLst>
      <p:ext uri="{BB962C8B-B14F-4D97-AF65-F5344CB8AC3E}">
        <p14:creationId xmlns:p14="http://schemas.microsoft.com/office/powerpoint/2010/main" val="1763360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14-cü və 15-ci maddələrin müddəalarına uyğun olaraq</a:t>
            </a:r>
            <a:r>
              <a:rPr lang="az" b="0" i="0" u="none" baseline="0"/>
              <a:t>") vurğulanması ilə Budapeşt konvensiyasının 19-cu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Budapeşt konvensiyasında müəyyən edilən bütün səlahiyyətlər kimi prosessual normalara da şərt və zəmanətlər tətbiq edilir. Slaydda mümkün müvafiq zəmanətlər sıralanır. </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17</a:t>
            </a:fld>
            <a:endParaRPr lang="az"/>
          </a:p>
        </p:txBody>
      </p:sp>
    </p:spTree>
    <p:extLst>
      <p:ext uri="{BB962C8B-B14F-4D97-AF65-F5344CB8AC3E}">
        <p14:creationId xmlns:p14="http://schemas.microsoft.com/office/powerpoint/2010/main" val="24153610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Düzgün cavab: b) Xeyr –</a:t>
            </a:r>
            <a:r>
              <a:rPr lang="az" sz="1200" b="0" i="0" u="none" baseline="0">
                <a:solidFill>
                  <a:srgbClr val="FF0000"/>
                </a:solidFill>
              </a:rPr>
              <a:t>(axtarış və müsadirənin tələb olunması üçün hədd təqdimetmə göstərişi ilə müqayisədə daha yüksəkdir, çünki  bu zaman söhbət təqdimetmə göstərişi ilə müqayisədə daha böyük müdaxilədən gedir. </a:t>
            </a:r>
            <a:endParaRPr lang="az" b="0" dirty="0"/>
          </a:p>
          <a:p>
            <a:endParaRPr lang="az" b="0" u="none" baseline="0"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18</a:t>
            </a:fld>
            <a:endParaRPr lang="az"/>
          </a:p>
        </p:txBody>
      </p:sp>
    </p:spTree>
    <p:extLst>
      <p:ext uri="{BB962C8B-B14F-4D97-AF65-F5344CB8AC3E}">
        <p14:creationId xmlns:p14="http://schemas.microsoft.com/office/powerpoint/2010/main" val="41883717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Düzgün cavab b) Xeyr – </a:t>
            </a:r>
            <a:r>
              <a:rPr lang="az" sz="1200" b="0" i="0" u="none" baseline="0">
                <a:solidFill>
                  <a:srgbClr val="FF0000"/>
                </a:solidFill>
              </a:rPr>
              <a:t>axtarış səlahiyyəti yalnız konkret kompüterlərə aid edilə bilər.</a:t>
            </a:r>
            <a:endParaRPr lang="az" b="0" dirty="0"/>
          </a:p>
          <a:p>
            <a:endParaRPr lang="az" b="0" u="none" baseline="0"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19</a:t>
            </a:fld>
            <a:endParaRPr lang="az"/>
          </a:p>
        </p:txBody>
      </p:sp>
    </p:spTree>
    <p:extLst>
      <p:ext uri="{BB962C8B-B14F-4D97-AF65-F5344CB8AC3E}">
        <p14:creationId xmlns:p14="http://schemas.microsoft.com/office/powerpoint/2010/main" val="20442348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3600" b="0" i="0" u="none" baseline="0"/>
              <a:t>Sessiyanın məqsədi iştirakçıların Budapeşt konvensiyasının 19-22-ci maddələri barədə anlayışlarının dərinləşdirilməsidir.  </a:t>
            </a:r>
          </a:p>
          <a:p>
            <a:endParaRPr lang="az" sz="3600" dirty="0"/>
          </a:p>
        </p:txBody>
      </p:sp>
    </p:spTree>
    <p:extLst>
      <p:ext uri="{BB962C8B-B14F-4D97-AF65-F5344CB8AC3E}">
        <p14:creationId xmlns:p14="http://schemas.microsoft.com/office/powerpoint/2010/main" val="31209479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İnternetə keçməzdən əvvəl şəbəkənin nə olduğuna, necə formalaşdığına qısa nəzər salmalıyıq – bu internetin iş prinsipinin başa düşülməsi baxımından önəmlidir</a:t>
            </a:r>
          </a:p>
        </p:txBody>
      </p:sp>
      <p:sp>
        <p:nvSpPr>
          <p:cNvPr id="4" name="Slide Number Placeholder 3"/>
          <p:cNvSpPr>
            <a:spLocks noGrp="1"/>
          </p:cNvSpPr>
          <p:nvPr>
            <p:ph type="sldNum" sz="quarter" idx="5"/>
          </p:nvPr>
        </p:nvSpPr>
        <p:spPr/>
        <p:txBody>
          <a:bodyPr/>
          <a:lstStyle/>
          <a:p>
            <a:pPr algn="l" rtl="0"/>
            <a:fld id="{C517488A-2FD4-4187-AAA7-AE40009BFB6A}" type="slidenum">
              <a:rPr/>
              <a:pPr algn="l" rtl="0"/>
              <a:t>21</a:t>
            </a:fld>
            <a:endParaRPr lang="az" altLang="en-US"/>
          </a:p>
        </p:txBody>
      </p:sp>
    </p:spTree>
    <p:extLst>
      <p:ext uri="{BB962C8B-B14F-4D97-AF65-F5344CB8AC3E}">
        <p14:creationId xmlns:p14="http://schemas.microsoft.com/office/powerpoint/2010/main" val="6014934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eaLnBrk="1" hangingPunct="1">
              <a:spcBef>
                <a:spcPct val="0"/>
              </a:spcBef>
            </a:pPr>
            <a:r>
              <a:rPr lang="az" b="0" i="0" u="none" baseline="0"/>
              <a:t>Bəzən təhqiqatçılara saxlanan verilənlərin axtarışı və götürülməsi ilə müqayisədə daha yeni informasiya lazım olur. </a:t>
            </a:r>
          </a:p>
          <a:p>
            <a:pPr algn="l" rtl="0" eaLnBrk="1" hangingPunct="1">
              <a:spcBef>
                <a:spcPct val="0"/>
              </a:spcBef>
            </a:pPr>
            <a:endParaRPr lang="az" i="1" dirty="0"/>
          </a:p>
          <a:p>
            <a:pPr algn="l" rtl="0" eaLnBrk="1" hangingPunct="1">
              <a:spcBef>
                <a:spcPct val="0"/>
              </a:spcBef>
            </a:pPr>
            <a:r>
              <a:rPr lang="az" b="0" i="0" u="none" baseline="0"/>
              <a:t>Kompüter verilənlərinin </a:t>
            </a:r>
            <a:r>
              <a:rPr lang="az" b="0" i="1" u="none" baseline="0"/>
              <a:t>real vaxt </a:t>
            </a:r>
            <a:r>
              <a:rPr lang="az" b="0" i="0" u="none" baseline="0"/>
              <a:t>rejimində toplanması təhqiqatların yerində aparılmasına imkan verir və Budapeşt Konvensiyasının 20-ci maddəsində təsvir edilir. Bu cür müdaxilə xarakterli tədbir hüquq-mühafizə orqanlarına verilənləri real vaxt rejimində texniki vasitələrlə toplamaq və yazmaq, eləcə də xidmət provayderlərini normal fəaliyyətləri çərçivəsində müştərilərindən verilənləri toplamağa və yazmağa vadar etmək səlahiyyətlərinin verilməsi məqsədilə adekvat qanunvericiliyin mövcud olmasını tələb edir.</a:t>
            </a:r>
          </a:p>
          <a:p>
            <a:pPr algn="l" rtl="0" eaLnBrk="1" hangingPunct="1">
              <a:spcBef>
                <a:spcPct val="0"/>
              </a:spcBef>
            </a:pPr>
            <a:endParaRPr lang="az" dirty="0"/>
          </a:p>
          <a:p>
            <a:pPr algn="l" rtl="0" eaLnBrk="1" hangingPunct="1">
              <a:spcBef>
                <a:spcPct val="0"/>
              </a:spcBef>
            </a:pPr>
            <a:r>
              <a:rPr lang="az" b="0" i="0" u="none" baseline="0"/>
              <a:t>Bu cür təhqiqat aləti, məsələn, cinayətkarın kimliyinin müəyyənləşdirilməsi məqsədilə real vaxt rejimində məlumat mübadiləsi mənbəyini təyin etmək baxımından çox əhəmiyyətli ola bilər.</a:t>
            </a:r>
          </a:p>
          <a:p>
            <a:pPr algn="l" rtl="0" eaLnBrk="1" hangingPunct="1">
              <a:spcBef>
                <a:spcPct val="0"/>
              </a:spcBef>
            </a:pPr>
            <a:endParaRPr lang="az" dirty="0"/>
          </a:p>
          <a:p>
            <a:pPr algn="l" rtl="0"/>
            <a:r>
              <a:rPr lang="az" b="0" i="0" u="none" baseline="0"/>
              <a:t>Qeyd edilməlidir ki, 20-ci maddənin 3-cü bəndi  </a:t>
            </a:r>
            <a:r>
              <a:rPr lang="az" sz="1200" b="0" i="0" u="none" kern="1200" baseline="0">
                <a:solidFill>
                  <a:schemeClr val="tx1"/>
                </a:solidFill>
                <a:effectLst/>
                <a:latin typeface="+mn-lt"/>
                <a:ea typeface="+mn-ea"/>
                <a:cs typeface="+mn-cs"/>
              </a:rPr>
              <a:t>Tərəflər üzərinə xidmət provayderini bu maddə ilə nəzərdə tutulan istənilən səlahiyyətin həyata keçirilməsi faktının və bu barədə məlumatın məxfiliyinə əməl etməyə məcbur etmək üçün zəruri qanunvericilik və digər tədbirləri görmək öhdəliyi qoyur.</a:t>
            </a:r>
          </a:p>
          <a:p>
            <a:pPr algn="l" rtl="0"/>
            <a:r>
              <a:rPr lang="az" sz="1200" b="0" i="0" u="none" kern="1200" baseline="0">
                <a:solidFill>
                  <a:schemeClr val="tx1"/>
                </a:solidFill>
                <a:effectLst/>
                <a:latin typeface="+mn-lt"/>
                <a:ea typeface="+mn-ea"/>
                <a:cs typeface="+mn-cs"/>
              </a:rPr>
              <a:t> </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22</a:t>
            </a:fld>
            <a:endParaRPr lang="az"/>
          </a:p>
        </p:txBody>
      </p:sp>
    </p:spTree>
    <p:extLst>
      <p:ext uri="{BB962C8B-B14F-4D97-AF65-F5344CB8AC3E}">
        <p14:creationId xmlns:p14="http://schemas.microsoft.com/office/powerpoint/2010/main" val="1427576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toplamaq və ya yazmaq...xidmət provayderləri üzərinə... öhdəliklər qoymaq... toplamaq və ya yazmaq...əməkdaşlıq etmək və ... kömək etmək</a:t>
            </a:r>
            <a:r>
              <a:rPr lang="az" b="0" i="0" u="none" baseline="0"/>
              <a:t>") vurğulanması ilə Budapeşt konvensiyasının 20-ci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algn="l" rtl="0"/>
            <a:r>
              <a:rPr lang="az" b="0" i="0" u="none" baseline="0"/>
              <a:t>Səlahiyyətli orqanlar trafik verilənlərini toplamaq üçün birbaşa texniki vasitələrdən istifadə edə bilərlər. Səlahiyyətli orqanlar xidmət provayderini bu səlahiyyətin həyata keçirilməsi məqsədilə əməkdaşlıq və yardım daxil olmaqla, bu məsələdə də yardım təmin etməyə vadar edə bilərlər.</a:t>
            </a:r>
          </a:p>
          <a:p>
            <a:endParaRPr lang="az" baseline="0"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23</a:t>
            </a:fld>
            <a:endParaRPr lang="az"/>
          </a:p>
        </p:txBody>
      </p:sp>
    </p:spTree>
    <p:extLst>
      <p:ext uri="{BB962C8B-B14F-4D97-AF65-F5344CB8AC3E}">
        <p14:creationId xmlns:p14="http://schemas.microsoft.com/office/powerpoint/2010/main" val="28429388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texniki vasitələr</a:t>
            </a:r>
            <a:r>
              <a:rPr lang="az" b="0" i="0" u="none" baseline="0"/>
              <a:t>") vurğulanması ilə Budapeşt konvensiyasının 21-ci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algn="l" rtl="0"/>
            <a:r>
              <a:rPr lang="az" b="0" i="0" u="none" baseline="0"/>
              <a:t>Budapeşt konvensiyası bu baxımdan texnoloji cəhətdən neytraldır və tərəflər belə trafik verilənlərinin toplanması üçün istifadə edilən konkret texniki tədbirləri qanunverciliklə müəyyən etməkdə azaddırlar.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24</a:t>
            </a:fld>
            <a:endParaRPr lang="az"/>
          </a:p>
        </p:txBody>
      </p:sp>
    </p:spTree>
    <p:extLst>
      <p:ext uri="{BB962C8B-B14F-4D97-AF65-F5344CB8AC3E}">
        <p14:creationId xmlns:p14="http://schemas.microsoft.com/office/powerpoint/2010/main" val="16369541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mövcud texniki imkanlar</a:t>
            </a:r>
            <a:r>
              <a:rPr lang="az" b="0" i="0" u="none" baseline="0"/>
              <a:t>") vurğulanması ilə Budapeşt konvensiyasının 20-ci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maddə xidmət provayderi üzərinə trafik verilənlərinin real vaxt rejimində toplanmasına imkan verəcək zəruri texniki imkanları formalaşdırmaq öhdəliyi qoymur. Provayder üzərinə texniki imkanları daxilindəki tədbirləri görmək öhdəliyi qoyulmalıdır (göstərişin verildiyi vaxt belə texniki imkandan istifadə edilib-edilmədiyindən asılı olmayaraq).</a:t>
            </a:r>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25</a:t>
            </a:fld>
            <a:endParaRPr lang="az"/>
          </a:p>
        </p:txBody>
      </p:sp>
    </p:spTree>
    <p:extLst>
      <p:ext uri="{BB962C8B-B14F-4D97-AF65-F5344CB8AC3E}">
        <p14:creationId xmlns:p14="http://schemas.microsoft.com/office/powerpoint/2010/main" val="20440785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trafik verilənləri</a:t>
            </a:r>
            <a:r>
              <a:rPr lang="az" b="0" i="0" u="none" baseline="0"/>
              <a:t>") vurğulanması ilə Budapeşt konvensiyasının 21-ci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algn="l" rtl="0"/>
            <a:r>
              <a:rPr lang="az" b="0" i="0" u="none" baseline="0"/>
              <a:t>O, xüsusilə, Budapeşt konvensiyasının 1-ci maddəsi çərçivəsində tərif verilən trafik verilənlərinin nə olduğunu və nə olmadığını izah edir.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26</a:t>
            </a:fld>
            <a:endParaRPr lang="az"/>
          </a:p>
        </p:txBody>
      </p:sp>
    </p:spTree>
    <p:extLst>
      <p:ext uri="{BB962C8B-B14F-4D97-AF65-F5344CB8AC3E}">
        <p14:creationId xmlns:p14="http://schemas.microsoft.com/office/powerpoint/2010/main" val="26167345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 ötürülən konkret məlumatlarla əlaqədar</a:t>
            </a:r>
            <a:r>
              <a:rPr lang="az" b="0" i="0" u="none" baseline="0"/>
              <a:t>") vurğulanması ilə Budapeşt konvensiyasının 20-ci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Trafik verilənlərinin real rejimində toplanması ilə bağlı şəxsi həyatın toxunulmazlığı məsələləri ilə əlaqədar olaraq bu maddədə nəzərdə tutulan səlahiyyətlərin konkret məlumat mübadiləsinə hörmət çərçivəsində və səlahiyyətli orqanlara ümumi və ya fərq qoyulmayan nəzarət hüquqi verilmədən həyata keçirilməsi tələb olunur.</a:t>
            </a: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endParaRPr lang="az" dirty="0"/>
          </a:p>
          <a:p>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27</a:t>
            </a:fld>
            <a:endParaRPr lang="az"/>
          </a:p>
        </p:txBody>
      </p:sp>
    </p:spTree>
    <p:extLst>
      <p:ext uri="{BB962C8B-B14F-4D97-AF65-F5344CB8AC3E}">
        <p14:creationId xmlns:p14="http://schemas.microsoft.com/office/powerpoint/2010/main" val="171062020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öz ərazisi daxilində</a:t>
            </a:r>
            <a:r>
              <a:rPr lang="az" b="0" i="0" u="none" baseline="0"/>
              <a:t>") vurğulanması ilə Budapeşt konvensiyasının 20-ci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endParaRPr lang="az" dirty="0"/>
          </a:p>
          <a:p>
            <a:pPr algn="l" rtl="0"/>
            <a:r>
              <a:rPr lang="az" b="0" i="0" u="none" baseline="0"/>
              <a:t>Slayd ölkə ərazisi daxilində məlumat mübadiləsinin necə baş verməli olduğunu nümayiş etdirir – başqa sözlə, məlumatı alan azı bir şəxs və ya cihaz ərazi daxilində yerləşməlidir.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28</a:t>
            </a:fld>
            <a:endParaRPr lang="az"/>
          </a:p>
        </p:txBody>
      </p:sp>
    </p:spTree>
    <p:extLst>
      <p:ext uri="{BB962C8B-B14F-4D97-AF65-F5344CB8AC3E}">
        <p14:creationId xmlns:p14="http://schemas.microsoft.com/office/powerpoint/2010/main" val="297853691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əvəzində... qanunvericilik və digər tədbirləri görə bilər</a:t>
            </a:r>
            <a:r>
              <a:rPr lang="az" b="0" i="0" u="none" baseline="0"/>
              <a:t>") vurğulanması ilə Budapeşt konvensiyasının 20-ci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Trafik verilənlərinin hüquq-mühafizə orqanları tərəfindən real vaxt rejimində toplanmasına məhdudiyyətin qoyulduğu ölkələrdə belə verilənlərin yazılmasının təmin edilməsi məqsədilə başqa qanunvericilik tədbirlərinin  və ya digər tədbirlərin görülməsi zəruri ola bilər. Bura xidmət provayderlərindən səlahiyyətlərin həyata keçirilməsi məqsədilə zəruri texniki vasitələri təqdim etməyin tələb edilməsi daxil ola bilər.  </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29</a:t>
            </a:fld>
            <a:endParaRPr lang="az"/>
          </a:p>
        </p:txBody>
      </p:sp>
    </p:spTree>
    <p:extLst>
      <p:ext uri="{BB962C8B-B14F-4D97-AF65-F5344CB8AC3E}">
        <p14:creationId xmlns:p14="http://schemas.microsoft.com/office/powerpoint/2010/main" val="259403190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xidmət provayderini... məxfiliyinə əməl etməyə məcbur etmək</a:t>
            </a:r>
            <a:r>
              <a:rPr lang="az" b="0" i="0" u="none" baseline="0"/>
              <a:t>") vurğulanması ilə Budapeşt konvensiyasının 20-ci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Trafik verilənlərinin real vaxt rejimində toplandığının məxfi saxlanılması vacibdir, əks halda tədbirə mane oluna bilər.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30</a:t>
            </a:fld>
            <a:endParaRPr lang="az"/>
          </a:p>
        </p:txBody>
      </p:sp>
    </p:spTree>
    <p:extLst>
      <p:ext uri="{BB962C8B-B14F-4D97-AF65-F5344CB8AC3E}">
        <p14:creationId xmlns:p14="http://schemas.microsoft.com/office/powerpoint/2010/main" val="427233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3600" b="0" i="0" u="none" baseline="0"/>
              <a:t>Bu slayd bu sessiyanın məqsədlərini təsvir edir. O, iştirakçıların slaydlardan nə gözləməli olduqlarını vurğulayır. İştirakçılara məqsədlərin nə dərəcədə həyata keçirildiyinin qiymətləndirilməsi məqsədilə sessiyanın sonunda bu slayda yenidən qayıdacağınız barədə məlumat verə bilərsiniz. </a:t>
            </a:r>
          </a:p>
        </p:txBody>
      </p:sp>
    </p:spTree>
    <p:extLst>
      <p:ext uri="{BB962C8B-B14F-4D97-AF65-F5344CB8AC3E}">
        <p14:creationId xmlns:p14="http://schemas.microsoft.com/office/powerpoint/2010/main" val="1236759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14-cü və 15-ci maddələrin müddəalarına uyğun olaraq</a:t>
            </a:r>
            <a:r>
              <a:rPr lang="az" b="0" i="0" u="none" baseline="0"/>
              <a:t>") vurğulanması ilə Budapeşt konvensiyasının 20-ci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31</a:t>
            </a:fld>
            <a:endParaRPr lang="az"/>
          </a:p>
        </p:txBody>
      </p:sp>
    </p:spTree>
    <p:extLst>
      <p:ext uri="{BB962C8B-B14F-4D97-AF65-F5344CB8AC3E}">
        <p14:creationId xmlns:p14="http://schemas.microsoft.com/office/powerpoint/2010/main" val="31629763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eaLnBrk="1" hangingPunct="1">
              <a:spcBef>
                <a:spcPct val="0"/>
              </a:spcBef>
            </a:pPr>
            <a:r>
              <a:rPr lang="az" b="0" i="0" u="none" baseline="0"/>
              <a:t>Və sonda 21-ci maddə həmçinin məlumatların məzmunun ələ keçirilməsini əhatə edir. </a:t>
            </a:r>
          </a:p>
          <a:p>
            <a:pPr algn="l" rtl="0" eaLnBrk="1" hangingPunct="1">
              <a:spcBef>
                <a:spcPct val="0"/>
              </a:spcBef>
            </a:pPr>
            <a:r>
              <a:rPr lang="az" b="0" i="0" u="none" baseline="0"/>
              <a:t>Bəzən hüquq-mühafizə orqanlarına trafik verilənlərindən əlavə, cinayəti törətməkdə şübhəli bilinən şəxslər arasındakı məlumat mübadiləsinin real məzmununu öyrənmək lazım olur. Bəzi ölkələrdə telefon danışıqlarının ələ keçirilməsi barədə müddəalar artıq mövcuddur, lakin ölkələrin heç də hamısı səlahiyyətli orqanlarıma telefon xaricindəki məlumat mübadiləsini ələ keçirməyə icazə vermir.</a:t>
            </a:r>
            <a:endParaRPr lang="az" dirty="0"/>
          </a:p>
          <a:p>
            <a:pPr algn="l" rtl="0" eaLnBrk="1" hangingPunct="1">
              <a:spcBef>
                <a:spcPct val="0"/>
              </a:spcBef>
            </a:pPr>
            <a:endParaRPr lang="az" dirty="0"/>
          </a:p>
          <a:p>
            <a:pPr algn="l" rtl="0" eaLnBrk="1" hangingPunct="1">
              <a:spcBef>
                <a:spcPct val="0"/>
              </a:spcBef>
            </a:pPr>
            <a:r>
              <a:rPr lang="az" b="0" i="0" u="none" baseline="0"/>
              <a:t>Məhz buna görə də Budapeşt Konvensiyasının 21-ci maddəsinə təhqiqatçılara konkret olaraq ötürülən məlumatları ələ keçirməyə və yazmağa imkan verən müddəa daxildir.</a:t>
            </a:r>
          </a:p>
          <a:p>
            <a:pPr algn="l" rtl="0" eaLnBrk="1" hangingPunct="1">
              <a:spcBef>
                <a:spcPct val="0"/>
              </a:spcBef>
            </a:pPr>
            <a:endParaRPr lang="az" dirty="0"/>
          </a:p>
          <a:p>
            <a:pPr algn="l" rtl="0" eaLnBrk="1" hangingPunct="1">
              <a:spcBef>
                <a:spcPct val="0"/>
              </a:spcBef>
            </a:pPr>
            <a:r>
              <a:rPr lang="az" b="0" i="0" u="none" baseline="0"/>
              <a:t>Məlumatların ələ keçirilməsi çox güclü təhqiqat aləti olmaqla yanaşı, müdaxilə xarakteri yüksək  bir tədbirdir və onun tətbiqinə yalnız Konvensiyanın şərtləri çərçivəsində və ölkədaxili qanunlara əsasən müəyyən edilmiş bir sıra ağır cinayətlərə münasibətdə icazə verilir.</a:t>
            </a:r>
          </a:p>
          <a:p>
            <a:pPr algn="l" rtl="0" eaLnBrk="1" hangingPunct="1">
              <a:spcBef>
                <a:spcPct val="0"/>
              </a:spcBef>
            </a:pPr>
            <a:endParaRPr lang="az" dirty="0"/>
          </a:p>
          <a:p>
            <a:pPr algn="l" rtl="0"/>
            <a:r>
              <a:rPr lang="az" b="0" i="0" u="none" baseline="0"/>
              <a:t>Avropa İnsan Hüquqları Konvensiyasının Tərəflərinin milli qanunvericiliyində müəyyən edilməli olan gizli nəzarətlə əlaqədar əlavə zəmanətlər üçün (məlumatların məzmunun ələ keçiriməsi daxil olmaqla) bax: Avropa İnsan Hüquqları Məhkəməsinin 8-ci maddə əsasında hazırlanmış müvafiq presedent hüquq toplusu  (</a:t>
            </a:r>
            <a:r>
              <a:rPr lang="az" sz="1200" b="0" i="0" u="none" kern="1200" baseline="0">
                <a:solidFill>
                  <a:schemeClr val="tx1"/>
                </a:solidFill>
                <a:effectLst/>
                <a:latin typeface="+mn-lt"/>
                <a:ea typeface="+mn-ea"/>
                <a:cs typeface="+mn-cs"/>
              </a:rPr>
              <a:t>Maddə 8. Şəxsi həyata və ailə həyatına və yazışmalara hörmət hüququ)</a:t>
            </a:r>
            <a:r>
              <a:rPr lang="az" b="0" i="0" u="none" baseline="0"/>
              <a:t>): http://www.echr.coe.int/Documents/FS_Mass_surveillance_ENG.pdf</a:t>
            </a:r>
          </a:p>
          <a:p>
            <a:pPr algn="l" rtl="0" eaLnBrk="1" hangingPunct="1">
              <a:spcBef>
                <a:spcPct val="0"/>
              </a:spcBef>
            </a:pPr>
            <a:endParaRPr lang="az" dirty="0"/>
          </a:p>
          <a:p>
            <a:pPr marL="0" marR="0" indent="0" algn="l" defTabSz="457200" rtl="0" eaLnBrk="1" fontAlgn="base" latinLnBrk="0" hangingPunct="1">
              <a:lnSpc>
                <a:spcPct val="100000"/>
              </a:lnSpc>
              <a:spcBef>
                <a:spcPct val="0"/>
              </a:spcBef>
              <a:spcAft>
                <a:spcPct val="0"/>
              </a:spcAft>
              <a:buClrTx/>
              <a:buSzTx/>
              <a:buFontTx/>
              <a:buNone/>
              <a:tabLst/>
              <a:defRPr/>
            </a:pPr>
            <a:r>
              <a:rPr lang="az" b="0" i="0" u="none" baseline="0"/>
              <a:t>Qeyd edilməlidir ki, 21-ci maddənin 3-cü bəndi  </a:t>
            </a:r>
            <a:r>
              <a:rPr lang="az" sz="1200" b="0" i="0" u="none" kern="1200" baseline="0">
                <a:solidFill>
                  <a:schemeClr val="tx1"/>
                </a:solidFill>
                <a:effectLst/>
                <a:latin typeface="+mn-lt"/>
                <a:ea typeface="+mn-ea"/>
                <a:cs typeface="+mn-cs"/>
              </a:rPr>
              <a:t>Tərəflər üzərinə xidmət provayderini bu maddə ilə nəzərdə tutulan istənilən səlahiyyətin həyata keçirilməsi faktının və bu barədə məlumatın məxfiliyinə əməl etməyə məcbur etmək üçün zəruri qanunvericilik və digər tədbirləri görmək öhdəliyi qoyur.</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34</a:t>
            </a:fld>
            <a:endParaRPr lang="az"/>
          </a:p>
        </p:txBody>
      </p:sp>
    </p:spTree>
    <p:extLst>
      <p:ext uri="{BB962C8B-B14F-4D97-AF65-F5344CB8AC3E}">
        <p14:creationId xmlns:p14="http://schemas.microsoft.com/office/powerpoint/2010/main" val="76830252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Bu slayd Fransa polisinin cinayətkar çat şəbəkəsinin serverlərinin ölkələrində yerləşdiyini aşkar etdikdən sonra serverlərə məlumatları ələ keçirməyə imkan verən texniki qurğu yerləşdirməsi barədə məqalənin ekran görüntüsünü əks etdirir. "EncroChat" adı ilə tanınan çat xidmətinin 60,000 abunəçisi var idi. Çat vasitəsilə göndərilən mesajlar həm göndərənin, həm də qəbul edən şəxsin telefonundan avtomatik olaraq silindiyinə görə polisin sübutları toplamaq məqsədilə ötürülən məlumatları yerində toplamaqdan başqa seçimi qalmır. Bu sübutlar sonradan bütün Avropada 800-dən artıq insanın həbs edilməsi üçün istifadə edilir. Birləşmiş Krallıqda iki ton narkotik vasitə, onlarla silah və 54 milyon funt sterlinq məbləğində şübhəli nağd vəsait ələ keçirilir.</a:t>
            </a:r>
          </a:p>
          <a:p>
            <a:endParaRPr lang="az" dirty="0"/>
          </a:p>
          <a:p>
            <a:pPr algn="l" rtl="0"/>
            <a:r>
              <a:rPr lang="az" b="0" i="0" u="none" baseline="0"/>
              <a:t>Məqalənin tam mətni ilə burada tanış olmaq mümkündür: https://www.bbc.com/news/uk-53263310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35</a:t>
            </a:fld>
            <a:endParaRPr lang="az"/>
          </a:p>
        </p:txBody>
      </p:sp>
    </p:spTree>
    <p:extLst>
      <p:ext uri="{BB962C8B-B14F-4D97-AF65-F5344CB8AC3E}">
        <p14:creationId xmlns:p14="http://schemas.microsoft.com/office/powerpoint/2010/main" val="139135046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ağır cinayətlər</a:t>
            </a:r>
            <a:r>
              <a:rPr lang="az" b="0" i="0" u="none" baseline="0"/>
              <a:t>") vurğulanması ilə Budapeşt konvensiyasının 21-ci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36</a:t>
            </a:fld>
            <a:endParaRPr lang="az"/>
          </a:p>
        </p:txBody>
      </p:sp>
    </p:spTree>
    <p:extLst>
      <p:ext uri="{BB962C8B-B14F-4D97-AF65-F5344CB8AC3E}">
        <p14:creationId xmlns:p14="http://schemas.microsoft.com/office/powerpoint/2010/main" val="15362497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toplamaq və ya yazmaq...xidmət provayderləri üzərinə... öhdəliklər qoymaq... toplamaq və ya yazmaq...əməkdaşlıq etmək və ... kömək etmək</a:t>
            </a:r>
            <a:r>
              <a:rPr lang="az" b="0" i="0" u="none" baseline="0"/>
              <a:t>") vurğulanması ilə Budapeşt konvensiyasının 21-ci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37</a:t>
            </a:fld>
            <a:endParaRPr lang="az"/>
          </a:p>
        </p:txBody>
      </p:sp>
    </p:spTree>
    <p:extLst>
      <p:ext uri="{BB962C8B-B14F-4D97-AF65-F5344CB8AC3E}">
        <p14:creationId xmlns:p14="http://schemas.microsoft.com/office/powerpoint/2010/main" val="29329808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texniki vasitələr</a:t>
            </a:r>
            <a:r>
              <a:rPr lang="az" b="0" i="0" u="none" baseline="0"/>
              <a:t>") vurğulanması ilə Budapeşt konvensiyasının 21-cü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38</a:t>
            </a:fld>
            <a:endParaRPr lang="az"/>
          </a:p>
        </p:txBody>
      </p:sp>
    </p:spTree>
    <p:extLst>
      <p:ext uri="{BB962C8B-B14F-4D97-AF65-F5344CB8AC3E}">
        <p14:creationId xmlns:p14="http://schemas.microsoft.com/office/powerpoint/2010/main" val="257867431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mövcud texniki imkanlar</a:t>
            </a:r>
            <a:r>
              <a:rPr lang="az" b="0" i="0" u="none" baseline="0"/>
              <a:t>") vurğulanması ilə Budapeşt konvensiyasının 21-ci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39</a:t>
            </a:fld>
            <a:endParaRPr lang="az"/>
          </a:p>
        </p:txBody>
      </p:sp>
    </p:spTree>
    <p:extLst>
      <p:ext uri="{BB962C8B-B14F-4D97-AF65-F5344CB8AC3E}">
        <p14:creationId xmlns:p14="http://schemas.microsoft.com/office/powerpoint/2010/main" val="37901769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məlumatların məzmunu</a:t>
            </a:r>
            <a:r>
              <a:rPr lang="az" b="0" i="0" u="none" baseline="0"/>
              <a:t>") vurğulanması ilə Budapeşt konvensiyasının 21-ci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40</a:t>
            </a:fld>
            <a:endParaRPr lang="az"/>
          </a:p>
        </p:txBody>
      </p:sp>
    </p:spTree>
    <p:extLst>
      <p:ext uri="{BB962C8B-B14F-4D97-AF65-F5344CB8AC3E}">
        <p14:creationId xmlns:p14="http://schemas.microsoft.com/office/powerpoint/2010/main" val="12842212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konkret məlumatlarla əlaqədar</a:t>
            </a:r>
            <a:r>
              <a:rPr lang="az" b="0" i="0" u="none" baseline="0"/>
              <a:t>") vurğulanması ilə Budapeşt konvensiyasının 21-ci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41</a:t>
            </a:fld>
            <a:endParaRPr lang="az"/>
          </a:p>
        </p:txBody>
      </p:sp>
    </p:spTree>
    <p:extLst>
      <p:ext uri="{BB962C8B-B14F-4D97-AF65-F5344CB8AC3E}">
        <p14:creationId xmlns:p14="http://schemas.microsoft.com/office/powerpoint/2010/main" val="396268221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öz ərazisi daxilində</a:t>
            </a:r>
            <a:r>
              <a:rPr lang="az" b="0" i="0" u="none" baseline="0"/>
              <a:t>") vurğulanması ilə Budapeşt konvensiyasının 21-ci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42</a:t>
            </a:fld>
            <a:endParaRPr lang="az"/>
          </a:p>
        </p:txBody>
      </p:sp>
    </p:spTree>
    <p:extLst>
      <p:ext uri="{BB962C8B-B14F-4D97-AF65-F5344CB8AC3E}">
        <p14:creationId xmlns:p14="http://schemas.microsoft.com/office/powerpoint/2010/main" val="3402769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fld id="{C517488A-2FD4-4187-AAA7-AE40009BFB6A}" type="slidenum">
              <a:rPr/>
              <a:pPr algn="l" rtl="0"/>
              <a:t>4</a:t>
            </a:fld>
            <a:endParaRPr lang="az" altLang="en-US"/>
          </a:p>
        </p:txBody>
      </p:sp>
    </p:spTree>
    <p:extLst>
      <p:ext uri="{BB962C8B-B14F-4D97-AF65-F5344CB8AC3E}">
        <p14:creationId xmlns:p14="http://schemas.microsoft.com/office/powerpoint/2010/main" val="44472697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qanunvericilik və digər tədbirləri görə bilər</a:t>
            </a:r>
            <a:r>
              <a:rPr lang="az" b="0" i="0" u="none" baseline="0"/>
              <a:t>") vurğulanması ilə Budapeşt konvensiyasının 21-ci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43</a:t>
            </a:fld>
            <a:endParaRPr lang="az"/>
          </a:p>
        </p:txBody>
      </p:sp>
    </p:spTree>
    <p:extLst>
      <p:ext uri="{BB962C8B-B14F-4D97-AF65-F5344CB8AC3E}">
        <p14:creationId xmlns:p14="http://schemas.microsoft.com/office/powerpoint/2010/main" val="30114052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xidmət provayderini... məxfiliyinə əməl etməyə məcbur etmək</a:t>
            </a:r>
            <a:r>
              <a:rPr lang="az" b="0" i="0" u="none" baseline="0"/>
              <a:t>") vurğulanması ilə Budapeşt konvensiyasının 21-ci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44</a:t>
            </a:fld>
            <a:endParaRPr lang="az"/>
          </a:p>
        </p:txBody>
      </p:sp>
    </p:spTree>
    <p:extLst>
      <p:ext uri="{BB962C8B-B14F-4D97-AF65-F5344CB8AC3E}">
        <p14:creationId xmlns:p14="http://schemas.microsoft.com/office/powerpoint/2010/main" val="355305055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14-cü və 15-ci maddələrin müddəalarına uyğun olaraq</a:t>
            </a:r>
            <a:r>
              <a:rPr lang="az" b="0" i="0" u="none" baseline="0"/>
              <a:t>") vurğulanması ilə Budapeşt konvensiyasının 21-ci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Budapeşt konvensiyasında müəyyən edilən bütün səlahiyyətlər kimi prosessual normalara da şərt və zəmanətlər tətbiq edilir. Slaydda mümkün müvafiq zəmanətlər sıralanır. </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45</a:t>
            </a:fld>
            <a:endParaRPr lang="az"/>
          </a:p>
        </p:txBody>
      </p:sp>
    </p:spTree>
    <p:extLst>
      <p:ext uri="{BB962C8B-B14F-4D97-AF65-F5344CB8AC3E}">
        <p14:creationId xmlns:p14="http://schemas.microsoft.com/office/powerpoint/2010/main" val="343037143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Düzgün cavab b) Xeyr – </a:t>
            </a:r>
            <a:r>
              <a:rPr lang="az" sz="1200" b="0" i="0" u="none" baseline="0">
                <a:solidFill>
                  <a:srgbClr val="FF0000"/>
                </a:solidFill>
              </a:rPr>
              <a:t>axtarış səlahiyyəti yalnız konkret kompüterlərə aid edilə bilər.</a:t>
            </a:r>
            <a:endParaRPr lang="az" b="0" dirty="0"/>
          </a:p>
          <a:p>
            <a:endParaRPr lang="az" b="0" u="none" baseline="0"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46</a:t>
            </a:fld>
            <a:endParaRPr lang="az"/>
          </a:p>
        </p:txBody>
      </p:sp>
    </p:spTree>
    <p:extLst>
      <p:ext uri="{BB962C8B-B14F-4D97-AF65-F5344CB8AC3E}">
        <p14:creationId xmlns:p14="http://schemas.microsoft.com/office/powerpoint/2010/main" val="48164877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22-ci maddə Budapeşt konvensiyasının iştirakçısı olan tərəflərinin konvensiyanın 2-11-ci maddələrinə əsasən müəyyən edilmiş cinayət əməlləri ilə bağlı yurisdiksiyanı müəyyən etmələri üçün bir sıra meyarlar nəzərdə tutur.   O, həm ərazi, həm vətəndaşlıq prinsipini əhatə edir, həmçinin Tərəflərin hansı hallarda müəyyən müddəaları tətbiq edə bilməyəcəklərini izah edir. </a:t>
            </a:r>
          </a:p>
          <a:p>
            <a:pPr algn="l" rtl="0"/>
            <a:r>
              <a:rPr lang="az" b="0" i="0" u="none" baseline="0"/>
              <a:t>Kibercinayətkarlığın millətlərarası xarakterini nəzərə alsaq, vacib məqamlardan biri budur ki, 22-ci maddə ərazi və/və ya vətəndaşlıq prinsipi əsasında yurisdiksiyaya iki dövlət iddialı olduqda, məsləhətləşmə prosesinin tətbiqini nəzərdə tutur.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47</a:t>
            </a:fld>
            <a:endParaRPr lang="az"/>
          </a:p>
        </p:txBody>
      </p:sp>
    </p:spTree>
    <p:extLst>
      <p:ext uri="{BB962C8B-B14F-4D97-AF65-F5344CB8AC3E}">
        <p14:creationId xmlns:p14="http://schemas.microsoft.com/office/powerpoint/2010/main" val="101197473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öz ərazisi daxilində</a:t>
            </a:r>
            <a:r>
              <a:rPr lang="az" b="0" i="0" u="none" baseline="0"/>
              <a:t>") vurğulanması ilə Budapeşt konvensiyasının 22-ci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algn="l" rtl="0"/>
            <a:r>
              <a:rPr lang="az" b="0" i="0" u="none" baseline="0"/>
              <a:t>Bu element ən fundamental ərazi prinsipini əks etdirir və ölkənin onun ərazisində törədilmiş, Budapeşt Konvensiyasının 2-11-ci maddələrinə əsasən müəyyən edilmiş cinayət əməli barəsində öz yursidiksiyasını tətbiq edə biləcəyini bəyan edir. Bu slayd tərəfin ərazi yurisdiksiyasını tətbiq edə biləcəyi hallara nümunələr ehtiva edir.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48</a:t>
            </a:fld>
            <a:endParaRPr lang="az"/>
          </a:p>
        </p:txBody>
      </p:sp>
    </p:spTree>
    <p:extLst>
      <p:ext uri="{BB962C8B-B14F-4D97-AF65-F5344CB8AC3E}">
        <p14:creationId xmlns:p14="http://schemas.microsoft.com/office/powerpoint/2010/main" val="29269185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 qanunlarına əsasən qeydə alınmış təyyarədə törədildikdə</a:t>
            </a:r>
            <a:r>
              <a:rPr lang="az" b="0" i="0" u="none" baseline="0"/>
              <a:t>") vurğulanması ilə Budapeşt konvensiyasının 22-ci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element ərazi prinsipininin əlavə aspektlərini əks etdirir və ölkənin bayrağı altında üzən gəmi və ya qanunlarına uyğun olaraq qeydiyyatdan keçmiş təyyarədə törədilən, Budapeşt Konvensiyasının 2-11-ci maddələrinə əsasən müəyyən edilmiş cinayət əməli barəsində öz yursidiksiyasını tətbiq edə biləcəyini bəyan edir. Çox vaxt buna vacib əlavə kimi baxılır, çünki gəmi və təyyarələr istənilən vaxt dövlətin adi ərazi yurisdiksiyasının sərhədlərindən kənarda ola bilər və bununla belə, dövlət cinayətin təqibində maraqlı ola bilər. Çox sayda ölkə bayrağı altında üzən gəmilərdə və ya qanunlarına əsasən qeydiyyatdan keçmiş təyyarələrdə törədilən adi cinayət əməlləri barəsində də öz yurisdiksiyasını tətbiq edir. </a:t>
            </a:r>
            <a:endParaRPr lang="az" dirty="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49</a:t>
            </a:fld>
            <a:endParaRPr lang="az"/>
          </a:p>
        </p:txBody>
      </p:sp>
    </p:spTree>
    <p:extLst>
      <p:ext uri="{BB962C8B-B14F-4D97-AF65-F5344CB8AC3E}">
        <p14:creationId xmlns:p14="http://schemas.microsoft.com/office/powerpoint/2010/main" val="370049338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vətəndaşlarından biri tərəfindən törədildikdə, əgər cinayət... cinayət cəzasına səbəb olursa və ya hər hansı dövlətin ərazi yurisdiksiya hüdudlarından kənarda törədilibsə</a:t>
            </a:r>
            <a:r>
              <a:rPr lang="az" b="0" i="0" u="none" baseline="0"/>
              <a:t>") vurğulanması ilə Budapeşt konvensiyasının 22-ci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element ən fundamental vətəndaşlıq prinsipini əks etdirir və ölkənin öz vətəndaşı tərəfindən törədilmiş, Budapeşt Konvensiyasının 2-11-ci maddələrinə əsasən müəyyən edilmiş cinayət əməli barəsində öz yursidiksiyasını tətbiq edə biləcəyini bəyan edir. Burada əlavə bir ilkin şərt də mövcuddur ki, ya cinayət törədildiyi ərazidə də cinayət hesab olunmalıdır, ya da hər hansı dövlətin ərazi yurisdiksiyasının aid olduğu sərhədlərdən kənarda törədilmiş olmalıdır.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50</a:t>
            </a:fld>
            <a:endParaRPr lang="az"/>
          </a:p>
        </p:txBody>
      </p:sp>
    </p:spTree>
    <p:extLst>
      <p:ext uri="{BB962C8B-B14F-4D97-AF65-F5344CB8AC3E}">
        <p14:creationId xmlns:p14="http://schemas.microsoft.com/office/powerpoint/2010/main" val="42911845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1 b-d bəndlərində müəyyən edilmiş yurisdiksiya normalarını tətbiq etməmək və ya yalnız konkret hallarda tətbiq etmək hüququnu</a:t>
            </a:r>
            <a:r>
              <a:rPr lang="az" b="0" i="0" u="none" baseline="0"/>
              <a:t>") vurğulanması ilə Budapeşt konvensiyasının 22-ci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 element əsas etibarilə dövlətlərə yurisdiksiya ilə əlaqədar müəyyən tələbləri tətbiq etmək imkanı verir. Mahiyyət etibarilə Budapeşt konvensiyasında yurisdiksiya ilə əlaqədar yeganə icbari tələb 22-ci maddənin 1a yarımbəndində göstərilən tələbdir (fundamental ərazi prinsipi). </a:t>
            </a: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51</a:t>
            </a:fld>
            <a:endParaRPr lang="az"/>
          </a:p>
        </p:txBody>
      </p:sp>
    </p:spTree>
    <p:extLst>
      <p:ext uri="{BB962C8B-B14F-4D97-AF65-F5344CB8AC3E}">
        <p14:creationId xmlns:p14="http://schemas.microsoft.com/office/powerpoint/2010/main" val="93196518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 Güman edilən cinayətkar onun ərazisində olduğu...həmin şəxsi vətəndaşlığına görə... ekstradisiya etməkdən imtina etdiyi hallarda</a:t>
            </a:r>
            <a:r>
              <a:rPr lang="az" b="0" i="0" u="none" baseline="0"/>
              <a:t>") vurğulanması ilə Budapeşt konvensiyasının 22-ci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algn="l" rtl="0"/>
            <a:r>
              <a:rPr lang="az" b="0" i="0" u="none" baseline="0"/>
              <a:t>Bu slayd izah edir ki, yalnız vətəndaşlıq əsasında güman edilən cinayətkarın ekstradisiyası tələbini rədd edən</a:t>
            </a:r>
            <a:r>
              <a:rPr lang="az" sz="1200" b="0" i="0" u="none" baseline="0">
                <a:latin typeface="+mj-lt"/>
              </a:rPr>
              <a:t> tərəf həmin şəxsə münasibətdə yurisdiksiya normalarını tətbiq etməlidir. Bu, ehtimal edilən cinayətkar barədə olduğu ölkədə cinayət təqibinin apraılması imkanını təmin etmək məqsədi daşıyır.</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52</a:t>
            </a:fld>
            <a:endParaRPr lang="az"/>
          </a:p>
        </p:txBody>
      </p:sp>
    </p:spTree>
    <p:extLst>
      <p:ext uri="{BB962C8B-B14F-4D97-AF65-F5344CB8AC3E}">
        <p14:creationId xmlns:p14="http://schemas.microsoft.com/office/powerpoint/2010/main" val="16387594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eaLnBrk="1" hangingPunct="1">
              <a:spcBef>
                <a:spcPct val="0"/>
              </a:spcBef>
            </a:pPr>
            <a:r>
              <a:rPr lang="az" b="0" i="0" u="none" baseline="0"/>
              <a:t>Axtarış və müsadirə Budapeşt Konvensiyasının 19-cu maddəsində təsvir edilir. </a:t>
            </a:r>
          </a:p>
          <a:p>
            <a:pPr algn="l" rtl="0" eaLnBrk="1" hangingPunct="1">
              <a:spcBef>
                <a:spcPct val="0"/>
              </a:spcBef>
            </a:pPr>
            <a:endParaRPr lang="az" dirty="0"/>
          </a:p>
          <a:p>
            <a:pPr algn="l" rtl="0" eaLnBrk="1" hangingPunct="1">
              <a:spcBef>
                <a:spcPct val="0"/>
              </a:spcBef>
            </a:pPr>
            <a:r>
              <a:rPr lang="az" b="0" i="0" u="none" baseline="0"/>
              <a:t>Ölkədaxili prosessual normaların çoxuna verilənlərin götürülməsi və axtarışı üzrə ümumi qaydalar daxildir, lakin kompüter axtarışının və götürülməsinin tənzimlənməsi üçün konkret qaydalar bir çox ölkədə mövcud deyil. Çoxsaylı yurisdiksiyalar ənənəvi axtarış və müsadirə qaydası ilə çətinlik çəkmədən davam edə bilərlər. Lakin real həyatdakı təcrübələr göstərir ki, rəqəmsal təhqiqatlar zamanı bu günə qədər naməlum olan çətinliklər ortaya çıxır, məsələn, kompüter sistemlərinin bir-birləri ilə əlaqəliliyi nəticəsində. </a:t>
            </a:r>
          </a:p>
          <a:p>
            <a:pPr algn="l" rtl="0" eaLnBrk="1" hangingPunct="1">
              <a:spcBef>
                <a:spcPct val="0"/>
              </a:spcBef>
            </a:pPr>
            <a:endParaRPr lang="az" dirty="0"/>
          </a:p>
          <a:p>
            <a:pPr marL="0" marR="0" lvl="1" indent="0" algn="l" defTabSz="457200" rtl="0" eaLnBrk="1" fontAlgn="base" latinLnBrk="0" hangingPunct="1">
              <a:lnSpc>
                <a:spcPct val="100000"/>
              </a:lnSpc>
              <a:spcBef>
                <a:spcPct val="0"/>
              </a:spcBef>
              <a:spcAft>
                <a:spcPct val="0"/>
              </a:spcAft>
              <a:buClrTx/>
              <a:buSzTx/>
              <a:buFontTx/>
              <a:buNone/>
              <a:tabLst/>
              <a:defRPr/>
            </a:pPr>
            <a:r>
              <a:rPr lang="az" b="0" i="0" u="none" baseline="0"/>
              <a:t>Belə sualları nəzərə almaqla, Budapeşt konvensiyası rəqəmsal aləmdə axtarış və müsadirə üçün konkret qaydalar müəyyən etdi. Beləliklə, o, kompüter sistemində, yaddaş daşıyıcısında, eləcə də birinci kompüter sistemindən çıxışın mümkün olduğu kompüter sistemində axtarış aparmaq imkanı verir. Qeyd edilən imkan səlahiyyətli orqana müəyyən bir kompüter sistemi və ya onun hissəsində qanuni axtarış aparan zaman axtarışı “operativ olaraq” digər sistemə şamil etmək imkanı verir, həmin səlahiyyətli orqan axtarılan verilənlərin onun </a:t>
            </a:r>
            <a:r>
              <a:rPr lang="az" sz="3000" b="0" i="0" u="none" kern="1200" baseline="0">
                <a:solidFill>
                  <a:schemeClr val="tx1"/>
                </a:solidFill>
                <a:latin typeface="+mn-lt"/>
                <a:ea typeface="+mn-ea"/>
                <a:cs typeface="+mn-cs"/>
              </a:rPr>
              <a:t>ərazisi daxilindəki başqa kompüter sistemində saxlandığına dair tutarlı qənaət formalaşdırır</a:t>
            </a:r>
            <a:r>
              <a:rPr lang="az" sz="3200" b="0" i="0" u="none" baseline="0"/>
              <a:t>.</a:t>
            </a:r>
          </a:p>
          <a:p>
            <a:pPr marL="0" marR="0" lvl="1" indent="0" algn="l" defTabSz="457200" rtl="0" eaLnBrk="1" fontAlgn="base" latinLnBrk="0" hangingPunct="1">
              <a:lnSpc>
                <a:spcPct val="100000"/>
              </a:lnSpc>
              <a:spcBef>
                <a:spcPct val="0"/>
              </a:spcBef>
              <a:spcAft>
                <a:spcPct val="0"/>
              </a:spcAft>
              <a:buClrTx/>
              <a:buSzTx/>
              <a:buFontTx/>
              <a:buNone/>
              <a:tabLst/>
              <a:defRPr/>
            </a:pPr>
            <a:endParaRPr lang="az" sz="3200" kern="1200" dirty="0">
              <a:solidFill>
                <a:schemeClr val="tx1"/>
              </a:solidFill>
              <a:latin typeface="+mn-lt"/>
              <a:ea typeface="+mn-ea"/>
              <a:cs typeface="+mn-cs"/>
            </a:endParaRPr>
          </a:p>
          <a:p>
            <a:pPr algn="l" rtl="0" eaLnBrk="1" hangingPunct="1">
              <a:spcBef>
                <a:spcPct val="0"/>
              </a:spcBef>
            </a:pPr>
            <a:r>
              <a:rPr lang="az" b="0" i="0" u="none" baseline="0"/>
              <a:t>İstintaq səlahiyyətlərinə gəldikdə, 19-cu maddə təhqiqatçıların -  çıxış əldə edilən kompüter verilənlərini "götürmək və ya onların başqa analoji qaydada qorunmasını təmin etmək", </a:t>
            </a:r>
            <a:r>
              <a:rPr lang="az" sz="1200" b="0" i="0" u="none" baseline="0"/>
              <a:t>kompüter sisteminin işi və tətbiq edilmiş tədbirlər haqında biliyə malik hər hansı şəxsə sistem daxilindəki verilənləri və müvafiq hallarda zəruri informasiyanı qorumaq, axtarış və götürülməyə imkan yaratmaq barədə göstəriş vermək - səlahiyyətlərinə malik olmasını tələb edir.</a:t>
            </a:r>
            <a:endParaRPr lang="az" dirty="0"/>
          </a:p>
          <a:p>
            <a:pPr algn="l" rtl="0" eaLnBrk="1" hangingPunct="1">
              <a:spcBef>
                <a:spcPct val="0"/>
              </a:spcBef>
            </a:pPr>
            <a:endParaRPr lang="az" dirty="0"/>
          </a:p>
          <a:p>
            <a:pPr algn="l" rtl="0" eaLnBrk="1" hangingPunct="1">
              <a:spcBef>
                <a:spcPct val="0"/>
              </a:spcBef>
            </a:pPr>
            <a:r>
              <a:rPr lang="az" b="0" i="0" u="none" baseline="0"/>
              <a:t>Budapeşt konvensiyası kompüter verilənlərinin götürülməsi üçün müxtəlif imkanların və daha səmərəli üsulların mövcudluğunu nəzərə alaraq, təhqiqatçıların həyata keçirmək səlahiyyətlərinə malik olmalı olduğu əsas tədbirlərin siyahısını təmin edir... (növbəti slayd) </a:t>
            </a: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5</a:t>
            </a:fld>
            <a:endParaRPr lang="az"/>
          </a:p>
        </p:txBody>
      </p:sp>
    </p:spTree>
    <p:extLst>
      <p:ext uri="{BB962C8B-B14F-4D97-AF65-F5344CB8AC3E}">
        <p14:creationId xmlns:p14="http://schemas.microsoft.com/office/powerpoint/2010/main" val="253062950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daxili qanunvericiliyinə uyğun həyata keçirilən cinayət yurisdiksiyasını istisna etmir</a:t>
            </a:r>
            <a:r>
              <a:rPr lang="az" b="0" i="0" u="none" baseline="0"/>
              <a:t>") vurğulanması ilə Budapeşt konvensiyasının 22-ci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algn="l" rtl="0"/>
            <a:r>
              <a:rPr lang="az" b="0" i="0" u="none" baseline="0"/>
              <a:t>Budapeşt konvensiyasının önəmli xüsusiyyətlərindən biri budur ki, o, hər hansı tərəfin ölkədaxili qanunvericiliyi vasitəsilə tətbiq etmək istəyəcəyi hər hansı cinayət yurisdiksiyasını istisna etmir.</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53</a:t>
            </a:fld>
            <a:endParaRPr lang="az"/>
          </a:p>
        </p:txBody>
      </p:sp>
    </p:spTree>
    <p:extLst>
      <p:ext uri="{BB962C8B-B14F-4D97-AF65-F5344CB8AC3E}">
        <p14:creationId xmlns:p14="http://schemas.microsoft.com/office/powerpoint/2010/main" val="363826224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Sol tərəfdə bu slayd bir elementin ("</a:t>
            </a:r>
            <a:r>
              <a:rPr lang="az" sz="1200" b="0" i="0" u="none" baseline="0">
                <a:solidFill>
                  <a:srgbClr val="FF0000"/>
                </a:solidFill>
                <a:latin typeface="+mj-lt"/>
              </a:rPr>
              <a:t>cinayət təqibini həyata keçirmək üçün daha münasib yurisdiksiyanı seçmək məqsədilə məsləhətləşmələr aparırlar</a:t>
            </a:r>
            <a:r>
              <a:rPr lang="az" b="0" i="0" u="none" baseline="0"/>
              <a:t>") vurğulanması ilə Budapeşt konvensiyasının 22-ci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dirty="0"/>
          </a:p>
          <a:p>
            <a:pPr algn="l" rtl="0"/>
            <a:r>
              <a:rPr lang="az" b="0" i="0" u="none" baseline="0"/>
              <a:t>Kibecinayətkarlığın millətlərarası xarakterini nəzərə alsaq, bir cinayət və ya cinayətkar üzərində birdən artıq tərəfin öz yurisdiksiyasını həyata keçirdiyi hallada az rast gəlinmir.  Budapeşt konvensiyasına dair izahedici hesabatın 239-cu paraqrafında qeyd edilir: "Məsələn, internet vasitəsilə törədilən çoxsaylı virus hücumları, dələduzluqlar və müəllif hüququ pozuntularının hədəfləri çoxsaylı ölkələrin vətəndaşları ola bilər.</a:t>
            </a:r>
            <a:r>
              <a:rPr lang="az" b="0" i="1" u="none" baseline="0"/>
              <a:t> </a:t>
            </a:r>
            <a:r>
              <a:rPr lang="az" b="0" i="0" u="none" baseline="0"/>
              <a:t>Eyni işin iki dəfə görülməsinin, şahidlər üçün gərəksiz narahatlığın yaradılmasının, aidiyyəti dövlətlərin hüquq-mühafizə orqanları arasında rəqabətin qarşısını almaq və ya məhkəmə icraatının səmərəliliyinə və ədalətliliyinə yardım üçün təsirə məruz qalan tərəflər cinayət təqibi üçün düzgün yeri müəyyənləşdirmək məqsədilə məsləhətləşmələr aparmalıdırlar."</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54</a:t>
            </a:fld>
            <a:endParaRPr lang="az"/>
          </a:p>
        </p:txBody>
      </p:sp>
    </p:spTree>
    <p:extLst>
      <p:ext uri="{BB962C8B-B14F-4D97-AF65-F5344CB8AC3E}">
        <p14:creationId xmlns:p14="http://schemas.microsoft.com/office/powerpoint/2010/main" val="247513195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sz="3600" b="0" i="0" u="none" baseline="0"/>
              <a:t>Bu slayd bu sessiyanın məqsədlərini təkrar edir. Təlimçi bu modulda bu aspektlərin əhatə edilməsini təmin etmək məqsədilə bu məqsədləri nəzərdən keçirə bilər. </a:t>
            </a:r>
          </a:p>
        </p:txBody>
      </p:sp>
    </p:spTree>
    <p:extLst>
      <p:ext uri="{BB962C8B-B14F-4D97-AF65-F5344CB8AC3E}">
        <p14:creationId xmlns:p14="http://schemas.microsoft.com/office/powerpoint/2010/main" val="48314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eaLnBrk="1" hangingPunct="1">
              <a:spcBef>
                <a:spcPct val="0"/>
              </a:spcBef>
            </a:pPr>
            <a:r>
              <a:rPr lang="az" b="0" i="0" u="none" baseline="0"/>
              <a:t>Budapeşt konvensiyasına əsasən təhqiqatçıların kompüter verilənlərinin qanun çərçivəsində götürülməsi prosesində sahib olmalı olduqları səlahiyəytlər aşağıdakılardır:</a:t>
            </a:r>
          </a:p>
          <a:p>
            <a:pPr algn="l" rtl="0" eaLnBrk="1" hangingPunct="1">
              <a:spcBef>
                <a:spcPct val="0"/>
              </a:spcBef>
            </a:pPr>
            <a:endParaRPr lang="az" dirty="0"/>
          </a:p>
          <a:p>
            <a:pPr algn="l" rtl="0" eaLnBrk="1" hangingPunct="1">
              <a:spcBef>
                <a:spcPct val="0"/>
              </a:spcBef>
            </a:pPr>
            <a:r>
              <a:rPr lang="az" b="0" i="0" u="none" baseline="0"/>
              <a:t>a) kompüter sisteminin fiziki müsadirəsi,</a:t>
            </a:r>
            <a:endParaRPr lang="az" dirty="0"/>
          </a:p>
          <a:p>
            <a:pPr algn="l" rtl="0" eaLnBrk="1" hangingPunct="1">
              <a:spcBef>
                <a:spcPct val="0"/>
              </a:spcBef>
            </a:pPr>
            <a:endParaRPr lang="az" dirty="0"/>
          </a:p>
          <a:p>
            <a:pPr algn="l" rtl="0" eaLnBrk="1" hangingPunct="1">
              <a:spcBef>
                <a:spcPct val="0"/>
              </a:spcBef>
            </a:pPr>
            <a:r>
              <a:rPr lang="az" b="0" i="0" u="none" baseline="0"/>
              <a:t>b) kompüter verilənlərinin surətinin çıxarılması və saxlanması (verilənlərin fiziki üsulla silməyin mümkün olmadığı böyük serverdə saxlandığı, fiziki müsadirə başqa insanların həmin maşına - məsələn böyük bir şirkətin serverinə çıxış hüquqlarına əhəmiyyətli təsir edəcəyi hallarda bu səlahiyyət önəmlidir)</a:t>
            </a:r>
            <a:endParaRPr lang="az" dirty="0"/>
          </a:p>
          <a:p>
            <a:pPr algn="l" rtl="0" eaLnBrk="1" hangingPunct="1">
              <a:spcBef>
                <a:spcPct val="0"/>
              </a:spcBef>
            </a:pPr>
            <a:endParaRPr lang="az" dirty="0"/>
          </a:p>
          <a:p>
            <a:pPr algn="l" rtl="0" eaLnBrk="1" hangingPunct="1">
              <a:spcBef>
                <a:spcPct val="0"/>
              </a:spcBef>
            </a:pPr>
            <a:r>
              <a:rPr lang="az" b="0" i="0" u="none" baseline="0"/>
              <a:t>c) müvafiq saxlanılan kompüter verilənlərinin bütövlüyünü təmin etmək və nəhayət, </a:t>
            </a:r>
            <a:endParaRPr lang="az" dirty="0"/>
          </a:p>
          <a:p>
            <a:pPr algn="l" rtl="0" eaLnBrk="1" hangingPunct="1">
              <a:spcBef>
                <a:spcPct val="0"/>
              </a:spcBef>
            </a:pPr>
            <a:endParaRPr lang="az" dirty="0"/>
          </a:p>
          <a:p>
            <a:pPr algn="l" rtl="0" eaLnBrk="1" hangingPunct="1">
              <a:spcBef>
                <a:spcPct val="0"/>
              </a:spcBef>
            </a:pPr>
            <a:r>
              <a:rPr lang="az" b="0" i="0" u="none" baseline="0"/>
              <a:t>d) kompüter sistemində mövcud olan verilənlərə girişi qadağan etmək və ya belə sistemdən müvafiq verilənləri götürmək.</a:t>
            </a:r>
            <a:endParaRPr lang="az" dirty="0"/>
          </a:p>
          <a:p>
            <a:pPr algn="l" rtl="0" eaLnBrk="1" hangingPunct="1">
              <a:spcBef>
                <a:spcPct val="0"/>
              </a:spcBef>
            </a:pPr>
            <a:endParaRPr lang="az" dirty="0"/>
          </a:p>
          <a:p>
            <a:pPr algn="l" rtl="0" eaLnBrk="1" hangingPunct="1">
              <a:spcBef>
                <a:spcPct val="0"/>
              </a:spcBef>
            </a:pPr>
            <a:r>
              <a:rPr lang="az" b="0" i="0" u="none" baseline="0"/>
              <a:t>Sonuncu müddəa, məsələn, fiziki müsadirənin mümkün olmadığı, lakin üçüncü tərəfin verilənlərə çıxış əldə etməsi nəticəsində real zərərin meydana gələ biləcəyi hallar üçün məqsədəuyğundur.  </a:t>
            </a:r>
            <a:endParaRPr lang="az" dirty="0"/>
          </a:p>
          <a:p>
            <a:pPr algn="l" rtl="0" eaLnBrk="1" hangingPunct="1">
              <a:spcBef>
                <a:spcPct val="0"/>
              </a:spcBef>
            </a:pPr>
            <a:r>
              <a:rPr lang="az" b="0" i="0" u="none" baseline="0"/>
              <a:t>Verilənlərin özünün və orijinal yazısında götürülməsi istisna olmaqla, bütün bu prosedur imkanlar rəqəmsal mühitə səciyyəvi tədbir hesab olunur.</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6</a:t>
            </a:fld>
            <a:endParaRPr lang="az"/>
          </a:p>
        </p:txBody>
      </p:sp>
    </p:spTree>
    <p:extLst>
      <p:ext uri="{BB962C8B-B14F-4D97-AF65-F5344CB8AC3E}">
        <p14:creationId xmlns:p14="http://schemas.microsoft.com/office/powerpoint/2010/main" val="34115738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eaLnBrk="1" hangingPunct="1">
              <a:spcBef>
                <a:spcPct val="0"/>
              </a:spcBef>
            </a:pPr>
            <a:r>
              <a:rPr lang="az" b="0" i="0" u="none" baseline="0"/>
              <a:t>Bu slayd ABŞ Federal Təhqiqat Bürosunun (FBI) Uşaq istismarı üzrə işçi qrupunun həyata keçirdiyi axtarış və müsadirəni təsvir edən məqalənin ekran görüntüsünü əks etdirir. Məqaləyə əsasən, FBI (Federal Təhqiqat Bürosu) </a:t>
            </a:r>
            <a:r>
              <a:rPr lang="az" b="0" i="0" u="none" baseline="0">
                <a:solidFill>
                  <a:srgbClr val="111111"/>
                </a:solidFill>
                <a:effectLst/>
                <a:latin typeface="TiemposTextWeb"/>
              </a:rPr>
              <a:t>uşaq pornoqrafiyasını əks etdirən şəkillərə malik olmaqda ittiham edilən şəxsin yaşadığı yerdən iyirmidən artıq xarici sərt disk müsadirə edib. </a:t>
            </a:r>
          </a:p>
          <a:p>
            <a:pPr algn="l" rtl="0" eaLnBrk="1" hangingPunct="1">
              <a:spcBef>
                <a:spcPct val="0"/>
              </a:spcBef>
            </a:pPr>
            <a:endParaRPr lang="az" b="0" i="0" dirty="0">
              <a:solidFill>
                <a:srgbClr val="111111"/>
              </a:solidFill>
              <a:effectLst/>
              <a:latin typeface="TiemposTextWeb"/>
            </a:endParaRPr>
          </a:p>
          <a:p>
            <a:pPr algn="l" rtl="0" eaLnBrk="1" hangingPunct="1">
              <a:spcBef>
                <a:spcPct val="0"/>
              </a:spcBef>
            </a:pPr>
            <a:r>
              <a:rPr lang="az" b="0" i="0" u="none" baseline="0">
                <a:solidFill>
                  <a:srgbClr val="111111"/>
                </a:solidFill>
                <a:effectLst/>
                <a:latin typeface="TiemposTextWeb"/>
              </a:rPr>
              <a:t>Məqalə ilə burada tanış olmaq mümkündür: https://www.insider.com/children-youtube-channel-child-porn-the-happy-scientist-charges-kids-2020-9</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7</a:t>
            </a:fld>
            <a:endParaRPr lang="az"/>
          </a:p>
        </p:txBody>
      </p:sp>
    </p:spTree>
    <p:extLst>
      <p:ext uri="{BB962C8B-B14F-4D97-AF65-F5344CB8AC3E}">
        <p14:creationId xmlns:p14="http://schemas.microsoft.com/office/powerpoint/2010/main" val="24856618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eaLnBrk="1" hangingPunct="1">
              <a:spcBef>
                <a:spcPct val="0"/>
              </a:spcBef>
            </a:pPr>
            <a:r>
              <a:rPr lang="az" b="0" i="0" u="none" baseline="0"/>
              <a:t>Bu slayd </a:t>
            </a:r>
            <a:r>
              <a:rPr lang="az" b="0" i="0" u="none" baseline="0">
                <a:solidFill>
                  <a:srgbClr val="080E14"/>
                </a:solidFill>
                <a:effectLst/>
                <a:latin typeface="Proxima Nova"/>
              </a:rPr>
              <a:t>Avropol (Avropa Polis İdarəsi), eləcə də ABŞ, Niderland və Fransanın hüquq-mühafizə orqanları ilə birlikdə Almaniya polisi</a:t>
            </a:r>
            <a:r>
              <a:rPr lang="az" b="0" i="0" u="none" baseline="0"/>
              <a:t> tərəfindən həyata keçirilən axtarış və müsadirədən bəhs edən məqalənin ekran şəklini əks etdirir. Bu, istifadəçilərin narkotik vasitə, silah, istifadəçi qeydiyyat məlumatları və haker hücumu alətləri kimi, qeyri-qanuni məhsulların satışı üçün istifadə etdiyi, "Wall Street Market" kimi tanınan qaranlıq veb-bazarın çökdürülməsinə yönəlmiş əlaqələndirilmiş beynəlxalq səylərin bir hissəsi idi. Təlimçi bu nümunədən kompüter verilənlərini götürmək səlahiyyətinin tətbiq dairəsinin yalnız kompüter sistemləri və yaddaş daşıyıcı qurğuların fiziki müsadirəsinə deyil, həm də kompüter verilənlərinə çıxışın qadağan edilməsinə aid olduğunu göstərmək üçün istifadə etməlidir.  </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8</a:t>
            </a:fld>
            <a:endParaRPr lang="az"/>
          </a:p>
        </p:txBody>
      </p:sp>
    </p:spTree>
    <p:extLst>
      <p:ext uri="{BB962C8B-B14F-4D97-AF65-F5344CB8AC3E}">
        <p14:creationId xmlns:p14="http://schemas.microsoft.com/office/powerpoint/2010/main" val="4589524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Sol tərəfdə bu slayd bir elementin ("</a:t>
            </a:r>
            <a:r>
              <a:rPr lang="az" sz="1200" b="0" i="0" u="none" baseline="0">
                <a:solidFill>
                  <a:srgbClr val="FF0000"/>
                </a:solidFill>
                <a:latin typeface="+mj-lt"/>
              </a:rPr>
              <a:t>axtarışı və ya ... daxil olması</a:t>
            </a:r>
            <a:r>
              <a:rPr lang="az" b="0" i="0" u="none" baseline="0"/>
              <a:t>") vurğulanması ilə Budapeşt konvensiyasının 19-cu maddəsinin mətnini işıqlandırır.</a:t>
            </a:r>
          </a:p>
          <a:p>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Slaydın sağ tərəfindən vurğulanan elementin izahı təqdim edilir.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altLang="sr-Latn-RS" dirty="0">
              <a:ea typeface="ＭＳ Ｐゴシック" panose="020B0600070205080204" pitchFamily="34" charset="-128"/>
            </a:endParaRPr>
          </a:p>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Budapeşt konvensiyası texnoloji baxımdan neytrallığı və bütün hüquq sistemləri üçün müvafiqliyi təmin etmək məqsədilə kompüter sitemlərinə münasibətdə həm ənənəvi, həm də daha konkret dildən istifadə edir. </a:t>
            </a:r>
            <a:endParaRPr lang="az"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az"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lgn="l" rtl="0">
                <a:defRPr/>
              </a:pPr>
              <a:t>9</a:t>
            </a:fld>
            <a:endParaRPr lang="az"/>
          </a:p>
        </p:txBody>
      </p:sp>
    </p:spTree>
    <p:extLst>
      <p:ext uri="{BB962C8B-B14F-4D97-AF65-F5344CB8AC3E}">
        <p14:creationId xmlns:p14="http://schemas.microsoft.com/office/powerpoint/2010/main" val="33542919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27/04/2021</a:t>
            </a:fld>
            <a:endParaRPr lang="en-GB"/>
          </a:p>
        </p:txBody>
      </p:sp>
      <p:sp>
        <p:nvSpPr>
          <p:cNvPr id="5" name="Footer Placeholder 4">
            <a:extLst>
              <a:ext uri="{FF2B5EF4-FFF2-40B4-BE49-F238E27FC236}">
                <a16:creationId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C23F55A-8CF0-4C9C-A0A6-604CE946188C}"/>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3656387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27/04/2021</a:t>
            </a:fld>
            <a:endParaRPr lang="en-GB"/>
          </a:p>
        </p:txBody>
      </p:sp>
      <p:sp>
        <p:nvSpPr>
          <p:cNvPr id="5" name="Footer Placeholder 4">
            <a:extLst>
              <a:ext uri="{FF2B5EF4-FFF2-40B4-BE49-F238E27FC236}">
                <a16:creationId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1568829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27/04/2021</a:t>
            </a:fld>
            <a:endParaRPr lang="en-GB"/>
          </a:p>
        </p:txBody>
      </p:sp>
      <p:sp>
        <p:nvSpPr>
          <p:cNvPr id="5" name="Footer Placeholder 4">
            <a:extLst>
              <a:ext uri="{FF2B5EF4-FFF2-40B4-BE49-F238E27FC236}">
                <a16:creationId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Tree>
    <p:extLst>
      <p:ext uri="{BB962C8B-B14F-4D97-AF65-F5344CB8AC3E}">
        <p14:creationId xmlns:p14="http://schemas.microsoft.com/office/powerpoint/2010/main" val="36859287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a16="http://schemas.microsoft.com/office/drawing/2014/main" id="{4840FB52-8F74-4C62-BC14-146E3735258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11" name="Rectangle 11">
            <a:extLst>
              <a:ext uri="{FF2B5EF4-FFF2-40B4-BE49-F238E27FC236}">
                <a16:creationId xmlns:a16="http://schemas.microsoft.com/office/drawing/2014/main"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
        <p:nvSpPr>
          <p:cNvPr id="14" name="Slide Number Placeholder 4">
            <a:extLst>
              <a:ext uri="{FF2B5EF4-FFF2-40B4-BE49-F238E27FC236}">
                <a16:creationId xmlns:a16="http://schemas.microsoft.com/office/drawing/2014/main" id="{307588A1-E747-44DA-B866-F09C9C76894B}"/>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en-GB"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80" r:id="rId11"/>
    <p:sldLayoutId id="2147483681" r:id="rId12"/>
    <p:sldLayoutId id="214748368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6.png"/><Relationship Id="rId4" Type="http://schemas.openxmlformats.org/officeDocument/2006/relationships/oleObject" Target="../embeddings/oleObject1.bin"/></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3" Type="http://schemas.openxmlformats.org/officeDocument/2006/relationships/hyperlink" Target="mailto:matteo.lucchetti@coe.int" TargetMode="External"/><Relationship Id="rId2" Type="http://schemas.openxmlformats.org/officeDocument/2006/relationships/image" Target="../media/image7.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Sessiyanın məzmunu</a:t>
            </a:r>
            <a:endParaRPr lang="az"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568952" cy="4969545"/>
          </a:xfrm>
        </p:spPr>
        <p:txBody>
          <a:bodyPr>
            <a:normAutofit/>
          </a:bodyPr>
          <a:lstStyle/>
          <a:p>
            <a:pPr marL="514350" indent="-514350" algn="l" rtl="0">
              <a:lnSpc>
                <a:spcPct val="150000"/>
              </a:lnSpc>
              <a:buFont typeface="+mj-lt"/>
              <a:buAutoNum type="arabicPeriod"/>
            </a:pPr>
            <a:r>
              <a:rPr lang="az" sz="2800" b="0" i="0" u="none" baseline="0">
                <a:latin typeface="+mn-lt"/>
                <a:ea typeface="Verdana" panose="020B0604030504040204" pitchFamily="34" charset="0"/>
              </a:rPr>
              <a:t>Saxlanılan kompüter verilənlərinin axtarışı və götürülməsi</a:t>
            </a:r>
          </a:p>
          <a:p>
            <a:pPr marL="514350" indent="-514350" algn="l" rtl="0">
              <a:lnSpc>
                <a:spcPct val="150000"/>
              </a:lnSpc>
              <a:buFont typeface="+mj-lt"/>
              <a:buAutoNum type="arabicPeriod"/>
            </a:pPr>
            <a:r>
              <a:rPr lang="az" sz="2800" b="0" i="0" u="none" baseline="0">
                <a:latin typeface="+mn-lt"/>
                <a:ea typeface="Verdana" panose="020B0604030504040204" pitchFamily="34" charset="0"/>
              </a:rPr>
              <a:t>Real vaxt rejimində trafik verilənlərinin toplanması</a:t>
            </a:r>
          </a:p>
          <a:p>
            <a:pPr marL="514350" indent="-514350" algn="l" rtl="0">
              <a:lnSpc>
                <a:spcPct val="150000"/>
              </a:lnSpc>
              <a:buFont typeface="+mj-lt"/>
              <a:buAutoNum type="arabicPeriod"/>
            </a:pPr>
            <a:r>
              <a:rPr lang="az" sz="2800" b="0" i="0" u="none" baseline="0">
                <a:latin typeface="+mn-lt"/>
                <a:ea typeface="Verdana" panose="020B0604030504040204" pitchFamily="34" charset="0"/>
              </a:rPr>
              <a:t>Məlumatın məzmununun ələ keçirilməsi</a:t>
            </a:r>
          </a:p>
          <a:p>
            <a:pPr marL="514350" indent="-514350" algn="l" rtl="0">
              <a:lnSpc>
                <a:spcPct val="150000"/>
              </a:lnSpc>
              <a:buFont typeface="+mj-lt"/>
              <a:buAutoNum type="arabicPeriod"/>
            </a:pPr>
            <a:r>
              <a:rPr lang="az" sz="2800" b="0" i="0" u="none" baseline="0">
                <a:latin typeface="+mn-lt"/>
                <a:ea typeface="Verdana" panose="020B0604030504040204" pitchFamily="34" charset="0"/>
              </a:rPr>
              <a:t>Yurisdiksiya </a:t>
            </a:r>
          </a:p>
        </p:txBody>
      </p:sp>
    </p:spTree>
    <p:extLst>
      <p:ext uri="{BB962C8B-B14F-4D97-AF65-F5344CB8AC3E}">
        <p14:creationId xmlns:p14="http://schemas.microsoft.com/office/powerpoint/2010/main" val="4214087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3796" y="1376515"/>
            <a:ext cx="4302289" cy="4832092"/>
          </a:xfrm>
          <a:prstGeom prst="rect">
            <a:avLst/>
          </a:prstGeom>
        </p:spPr>
        <p:txBody>
          <a:bodyPr wrap="square">
            <a:spAutoFit/>
          </a:bodyPr>
          <a:lstStyle/>
          <a:p>
            <a:pPr algn="just" rtl="0"/>
            <a:r>
              <a:rPr lang="az" sz="1400" b="0" i="0" u="none" baseline="0" dirty="0"/>
              <a:t>Hər bir Tərəf səlahiyyətli orqanlarına axtarış aparmaq və ya analoji qaydada çıxış əldə etmək üçün zəruri ola biləcək səlahiyyətləri vermək məqsədilə lazımi qanunvericilik tədbirlərini və başqa tədbirləri görməlidir: </a:t>
            </a:r>
          </a:p>
          <a:p>
            <a:pPr marL="800100" lvl="1" indent="-342900" algn="just" rtl="0">
              <a:buFont typeface="+mj-lt"/>
              <a:buAutoNum type="alphaLcPeriod"/>
            </a:pPr>
            <a:r>
              <a:rPr lang="az" sz="1400" b="0" i="0" u="none" baseline="0" dirty="0"/>
              <a:t> </a:t>
            </a:r>
            <a:r>
              <a:rPr lang="az" sz="1400" b="1" i="0" u="none" baseline="0" dirty="0">
                <a:solidFill>
                  <a:srgbClr val="C00000"/>
                </a:solidFill>
              </a:rPr>
              <a:t>kompüter sistemi </a:t>
            </a:r>
            <a:r>
              <a:rPr lang="az" sz="1400" b="0" i="0" u="none" baseline="0" dirty="0"/>
              <a:t>və ya </a:t>
            </a:r>
            <a:r>
              <a:rPr lang="az" sz="1400" b="0" i="0" u="none" baseline="0" dirty="0">
                <a:solidFill>
                  <a:srgbClr val="C00000"/>
                </a:solidFill>
              </a:rPr>
              <a:t>onun bir hissəsi</a:t>
            </a:r>
            <a:r>
              <a:rPr lang="az" sz="1400" b="1" i="0" u="none" baseline="0" dirty="0">
                <a:solidFill>
                  <a:srgbClr val="C00000"/>
                </a:solidFill>
              </a:rPr>
              <a:t> </a:t>
            </a:r>
            <a:r>
              <a:rPr lang="az" sz="1400" b="0" i="0" u="none" baseline="0" dirty="0"/>
              <a:t>və </a:t>
            </a:r>
            <a:r>
              <a:rPr lang="az" sz="1400" b="1" i="0" u="none" baseline="0" dirty="0">
                <a:solidFill>
                  <a:srgbClr val="C00000"/>
                </a:solidFill>
              </a:rPr>
              <a:t>onlarda saxlanan kompüter verilənləri</a:t>
            </a:r>
            <a:r>
              <a:rPr lang="az" sz="1400" b="0" i="0" u="none" baseline="0" dirty="0"/>
              <a:t>; </a:t>
            </a:r>
          </a:p>
          <a:p>
            <a:pPr marL="800100" lvl="1" indent="-342900" algn="just" rtl="0">
              <a:buFont typeface="+mj-lt"/>
              <a:buAutoNum type="alphaLcPeriod"/>
            </a:pPr>
            <a:r>
              <a:rPr lang="az" sz="1400" b="0" i="0" u="none" baseline="0" dirty="0"/>
              <a:t>kompüter verilənlərinin ərazisi daxilində saxlana biləcəyi</a:t>
            </a:r>
            <a:r>
              <a:rPr lang="az" sz="1400" b="1" i="0" u="none" baseline="0" dirty="0"/>
              <a:t> </a:t>
            </a:r>
            <a:r>
              <a:rPr lang="az" sz="1400" b="1" i="0" u="none" baseline="0" dirty="0">
                <a:solidFill>
                  <a:srgbClr val="FF0000"/>
                </a:solidFill>
              </a:rPr>
              <a:t> </a:t>
            </a:r>
            <a:r>
              <a:rPr lang="az" sz="1400" b="1" i="0" u="none" baseline="0" dirty="0">
                <a:solidFill>
                  <a:srgbClr val="C00000"/>
                </a:solidFill>
              </a:rPr>
              <a:t>kompüter verilənlərinin saxlandığı yaddaş daşıyıcısı</a:t>
            </a:r>
          </a:p>
          <a:p>
            <a:pPr lvl="1" algn="just" rtl="0"/>
            <a:endParaRPr lang="az" sz="1400" dirty="0"/>
          </a:p>
          <a:p>
            <a:pPr algn="just" rtl="0"/>
            <a:r>
              <a:rPr lang="az" sz="1400" b="0" i="0" u="none" baseline="0" dirty="0"/>
              <a:t>Hər bir Tərəf onun səlahiyyətli orqanlarının 1a bəndinin müddəalarına uyğun olaraq axtarış apardığı və ya müvafiq kompüter sistemində, yaxud onun hər hansı bir hissəsinə daxil olduğu zaman axtarılan verilənlərin bu Tərəfin ərazisində yerləşən digər kompüter sistemində və ya onun hər hansı hissəsində olduğunu güman etməyə əsaslar olarsa və bu verilənləri qanuni əsaslarla birinci sistemdən, yaxud onun vasitəsilə əldə etmək mümkün olarsa, həmin orqanların digər sistemdə operativ axtarış və ya digər daxil olma hərəkətlərini həyata keçirə bilməsi üçün zəruri qanunvericilik və digər tədbirləri görür.</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3093154"/>
          </a:xfrm>
          <a:prstGeom prst="rect">
            <a:avLst/>
          </a:prstGeom>
        </p:spPr>
        <p:txBody>
          <a:bodyPr wrap="square">
            <a:spAutoFit/>
          </a:bodyPr>
          <a:lstStyle/>
          <a:p>
            <a:pPr marL="342900" indent="-342900" algn="just" rtl="0">
              <a:buFont typeface="Arial" panose="020B0604020202020204" pitchFamily="34" charset="0"/>
              <a:buChar char="•"/>
            </a:pPr>
            <a:r>
              <a:rPr lang="az" sz="2400" b="0" i="0" u="none" baseline="0"/>
              <a:t>Axtarış və ya analoji qaydada çıxış səlahiyyətləri:</a:t>
            </a:r>
          </a:p>
          <a:p>
            <a:pPr marL="800100" lvl="1" indent="-342900" algn="just" rtl="0">
              <a:buFont typeface="Calibri Light" panose="020F0302020204030204" pitchFamily="34" charset="0"/>
              <a:buChar char="‐"/>
            </a:pPr>
            <a:r>
              <a:rPr lang="az" sz="2100" b="0" i="0" u="none" baseline="0"/>
              <a:t>Kompüter sistemi</a:t>
            </a:r>
          </a:p>
          <a:p>
            <a:pPr marL="800100" lvl="1" indent="-342900" algn="just" rtl="0">
              <a:buFont typeface="Calibri Light" panose="020F0302020204030204" pitchFamily="34" charset="0"/>
              <a:buChar char="‐"/>
            </a:pPr>
            <a:r>
              <a:rPr lang="az" sz="2100" b="0" i="0" u="none" baseline="0"/>
              <a:t>Kompüter sisteminin bir hissəsi</a:t>
            </a:r>
          </a:p>
          <a:p>
            <a:pPr marL="800100" lvl="1" indent="-342900" algn="just" rtl="0">
              <a:buFont typeface="Calibri Light" panose="020F0302020204030204" pitchFamily="34" charset="0"/>
              <a:buChar char="‐"/>
            </a:pPr>
            <a:r>
              <a:rPr lang="az" sz="2100" b="0" i="0" u="none" baseline="0"/>
              <a:t>Kompüter sistemində saxlanan kompüter verilənləri</a:t>
            </a:r>
          </a:p>
          <a:p>
            <a:pPr marL="800100" lvl="1" indent="-342900" algn="just" rtl="0">
              <a:buFont typeface="Calibri Light" panose="020F0302020204030204" pitchFamily="34" charset="0"/>
              <a:buChar char="‐"/>
            </a:pPr>
            <a:r>
              <a:rPr lang="az" sz="2100" b="0" i="0" u="none" baseline="0"/>
              <a:t>Ölkə ərazisində saxlanan kompüter verilənlərinin daxil olduğu kompüter-yaddaş daşıyıcısı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Saxlanılan kompüter verilənlərinin axtarışı və götürülməsi</a:t>
            </a:r>
          </a:p>
          <a:p>
            <a:pPr algn="r" rtl="0"/>
            <a:endParaRPr lang="az" sz="2700" b="0" i="0" u="none" baseline="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7189820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31060" y="1222594"/>
            <a:ext cx="4224915" cy="5047536"/>
          </a:xfrm>
          <a:prstGeom prst="rect">
            <a:avLst/>
          </a:prstGeom>
        </p:spPr>
        <p:txBody>
          <a:bodyPr wrap="square">
            <a:spAutoFit/>
          </a:bodyPr>
          <a:lstStyle/>
          <a:p>
            <a:pPr marL="342900" indent="-342900" algn="just" rtl="0">
              <a:buFont typeface="+mj-lt"/>
              <a:buAutoNum type="arabicPeriod"/>
            </a:pPr>
            <a:r>
              <a:rPr lang="az" sz="1400" b="0" i="0" u="none" baseline="0" dirty="0">
                <a:highlight>
                  <a:srgbClr val="FFFFFF"/>
                </a:highlight>
              </a:rPr>
              <a:t>Hər bir Tərəf səlahiyyətli orqanlarına axtarış aparmaq və ya analoji qaydada çıxış əldə etmək üçün zəruri ola biləcək səlahiyyətləri vermək məqsədilə lazımi qanunvericilik tədbirlərini və başqa tədbirləri görməlidir: </a:t>
            </a:r>
          </a:p>
          <a:p>
            <a:pPr marL="800100" lvl="1" indent="-342900" algn="just" rtl="0">
              <a:buFont typeface="+mj-lt"/>
              <a:buAutoNum type="alphaLcPeriod"/>
            </a:pPr>
            <a:r>
              <a:rPr lang="az" sz="1400" b="0" i="0" u="none" baseline="0" dirty="0">
                <a:highlight>
                  <a:srgbClr val="FFFFFF"/>
                </a:highlight>
              </a:rPr>
              <a:t>kompüter sistemi və ya onun bir hissəsi və onlarda saxlanan kompüter verilənləri; </a:t>
            </a:r>
          </a:p>
          <a:p>
            <a:pPr marL="800100" lvl="1" indent="-342900" algn="just" rtl="0">
              <a:buFont typeface="+mj-lt"/>
              <a:buAutoNum type="alphaLcPeriod"/>
            </a:pPr>
            <a:r>
              <a:rPr lang="az" sz="1400" b="0" i="0" u="none" baseline="0" dirty="0">
                <a:highlight>
                  <a:srgbClr val="FFFFFF"/>
                </a:highlight>
              </a:rPr>
              <a:t>kompüter verilənlərinin ərazisi daxilində saxlana biləcəyi  kompüter verilənlərinin saxlandığı yaddaş daşıyıcısı</a:t>
            </a:r>
          </a:p>
          <a:p>
            <a:pPr marL="342900" indent="-342900" algn="just" rtl="0">
              <a:buFont typeface="+mj-lt"/>
              <a:buAutoNum type="arabicPeriod"/>
            </a:pPr>
            <a:r>
              <a:rPr lang="az" sz="1400" b="0" i="0" u="none" baseline="0" dirty="0">
                <a:highlight>
                  <a:srgbClr val="FFFFFF"/>
                </a:highlight>
              </a:rPr>
              <a:t>Hər bir Tərəf onun səlahiyyətli orqanlarının 1a bəndinin müddəalarına uyğun olaraq axtarış apardığı və ya </a:t>
            </a:r>
            <a:r>
              <a:rPr lang="az" sz="1400" b="1" i="0" u="none" baseline="0" dirty="0">
                <a:solidFill>
                  <a:srgbClr val="C00000"/>
                </a:solidFill>
                <a:highlight>
                  <a:srgbClr val="FFFFFF"/>
                </a:highlight>
              </a:rPr>
              <a:t>müvafiq kompüter sistemində</a:t>
            </a:r>
            <a:r>
              <a:rPr lang="az" sz="1400" b="0" i="0" u="none" baseline="0" dirty="0">
                <a:highlight>
                  <a:srgbClr val="FFFFFF"/>
                </a:highlight>
              </a:rPr>
              <a:t>, yaxud onun hər hansı bir hissəsinə daxil olduğu zaman axtarılan verilənlərin bu Tərəfin ərazisində yerləşən digər kompüter sistemində və ya onun hər hansı hissəsində olduğunu güman etməyə əsaslar olarsa və bu verilənləri</a:t>
            </a:r>
            <a:r>
              <a:rPr lang="az" sz="1400" b="1" i="0" u="none" baseline="0" dirty="0">
                <a:highlight>
                  <a:srgbClr val="FFFFFF"/>
                </a:highlight>
              </a:rPr>
              <a:t> </a:t>
            </a:r>
            <a:r>
              <a:rPr lang="az" sz="1400" b="1" i="0" u="none" baseline="0" dirty="0">
                <a:solidFill>
                  <a:srgbClr val="C00000"/>
                </a:solidFill>
                <a:highlight>
                  <a:srgbClr val="FFFFFF"/>
                </a:highlight>
              </a:rPr>
              <a:t>qanuni əsaslarla</a:t>
            </a:r>
            <a:r>
              <a:rPr lang="az" sz="1400" b="0" i="0" u="none" baseline="0" dirty="0">
                <a:solidFill>
                  <a:srgbClr val="FF0000"/>
                </a:solidFill>
                <a:highlight>
                  <a:srgbClr val="FFFFFF"/>
                </a:highlight>
              </a:rPr>
              <a:t> </a:t>
            </a:r>
            <a:r>
              <a:rPr lang="az" sz="1400" b="1" i="0" u="none" baseline="0" dirty="0">
                <a:solidFill>
                  <a:srgbClr val="C00000"/>
                </a:solidFill>
                <a:highlight>
                  <a:srgbClr val="FFFFFF"/>
                </a:highlight>
              </a:rPr>
              <a:t>birinci sistemdən, yaxud onun vasitəsilə əldə etmək</a:t>
            </a:r>
            <a:r>
              <a:rPr lang="az" sz="1400" b="0" i="0" u="none" baseline="0" dirty="0">
                <a:highlight>
                  <a:srgbClr val="FFFFFF"/>
                </a:highlight>
              </a:rPr>
              <a:t> mümkün olarsa, həmin orqanların digər sistemdə operativ </a:t>
            </a:r>
            <a:r>
              <a:rPr lang="az" sz="1400" b="1" i="0" u="none" baseline="0" dirty="0">
                <a:solidFill>
                  <a:srgbClr val="C00000"/>
                </a:solidFill>
                <a:highlight>
                  <a:srgbClr val="FFFFFF"/>
                </a:highlight>
              </a:rPr>
              <a:t>axtarış və ya digər daxil olma hərəkətlərini həyata keçirə</a:t>
            </a:r>
            <a:r>
              <a:rPr lang="az" sz="1400" b="0" i="0" u="none" baseline="0" dirty="0">
                <a:highlight>
                  <a:srgbClr val="FFFFFF"/>
                </a:highlight>
              </a:rPr>
              <a:t> bilməsi üçün zəruri qanunvericilik və digər tədbirləri görür.</a:t>
            </a:r>
          </a:p>
        </p:txBody>
      </p:sp>
      <p:sp>
        <p:nvSpPr>
          <p:cNvPr id="2" name="Rectangle 1">
            <a:extLst>
              <a:ext uri="{FF2B5EF4-FFF2-40B4-BE49-F238E27FC236}">
                <a16:creationId xmlns:a16="http://schemas.microsoft.com/office/drawing/2014/main" id="{EE725CE1-54F5-4A32-97EE-15EE42B9AF86}"/>
              </a:ext>
            </a:extLst>
          </p:cNvPr>
          <p:cNvSpPr/>
          <p:nvPr/>
        </p:nvSpPr>
        <p:spPr>
          <a:xfrm>
            <a:off x="4355975" y="1222594"/>
            <a:ext cx="4665875" cy="4647426"/>
          </a:xfrm>
          <a:prstGeom prst="rect">
            <a:avLst/>
          </a:prstGeom>
        </p:spPr>
        <p:txBody>
          <a:bodyPr wrap="square">
            <a:spAutoFit/>
          </a:bodyPr>
          <a:lstStyle/>
          <a:p>
            <a:pPr marL="342900" indent="-342900" algn="just" rtl="0">
              <a:buFont typeface="Arial" panose="020B0604020202020204" pitchFamily="34" charset="0"/>
              <a:buChar char="•"/>
            </a:pPr>
            <a:r>
              <a:rPr lang="az" b="0" i="0" u="none" baseline="0"/>
              <a:t>Axtarış səlahiyyəti konkret kompüter sisteminə münasibətdə həyata keçirilməlidir</a:t>
            </a:r>
          </a:p>
          <a:p>
            <a:pPr marL="342900"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Axtarış və ya verilənlərə analoji qaydada çıxışı başqa kompüter sistemi və ya onun bir hissəsinə aid etmək səlahiyyəti: </a:t>
            </a:r>
          </a:p>
          <a:p>
            <a:pPr marL="800100" lvl="1" indent="-342900" algn="just" rtl="0">
              <a:buFont typeface="Calibri Light" panose="020F0302020204030204" pitchFamily="34" charset="0"/>
              <a:buChar char="‐"/>
            </a:pPr>
            <a:r>
              <a:rPr lang="az" b="0" i="0" u="none" baseline="0"/>
              <a:t>Tələb olunan verilənlərin həmin kompüter sistemi və ya onun bir hissəsində olduğunu güman etmək üçün əsas;  </a:t>
            </a:r>
          </a:p>
          <a:p>
            <a:pPr marL="800100" lvl="1" indent="-342900" algn="just" rtl="0">
              <a:buFont typeface="Calibri Light" panose="020F0302020204030204" pitchFamily="34" charset="0"/>
              <a:buChar char="‐"/>
            </a:pPr>
            <a:r>
              <a:rPr lang="az" b="0" i="0" u="none" baseline="0"/>
              <a:t>Digər kompüter sistemi və ya onun hissəsi də eyni ərazidədir </a:t>
            </a:r>
          </a:p>
          <a:p>
            <a:pPr marL="800100" lvl="1" indent="-342900" algn="just" rtl="0">
              <a:buFont typeface="Calibri Light" panose="020F0302020204030204" pitchFamily="34" charset="0"/>
              <a:buChar char="‐"/>
            </a:pPr>
            <a:r>
              <a:rPr lang="az" b="0" i="0" u="none" baseline="0"/>
              <a:t>Genişlənmənin tətbiq edilə biləcəyi verilənlərə ilkin kompüter sistemindən qanun çərçivəsində daxil olmaq mümkündür </a:t>
            </a:r>
          </a:p>
          <a:p>
            <a:pPr marL="800100" lvl="1"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Genişlənməyə şərtlər tətbiq edilə bilər (məsələn, icazə)</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Saxlanılan kompüter verilənlərinin axtarışı və götürülməsi</a:t>
            </a:r>
          </a:p>
          <a:p>
            <a:pPr algn="r" rtl="0"/>
            <a:endParaRPr lang="az" sz="2700" b="0" i="0" u="none" baseline="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5662915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4131581" cy="5401479"/>
          </a:xfrm>
          <a:prstGeom prst="rect">
            <a:avLst/>
          </a:prstGeom>
        </p:spPr>
        <p:txBody>
          <a:bodyPr wrap="square">
            <a:spAutoFit/>
          </a:bodyPr>
          <a:lstStyle/>
          <a:p>
            <a:pPr marL="342900" indent="-342900" algn="just" rtl="0">
              <a:buFont typeface="+mj-lt"/>
              <a:buAutoNum type="arabicPeriod" startAt="3"/>
            </a:pPr>
            <a:r>
              <a:rPr lang="az" sz="1500" b="0" i="0" u="none" baseline="0" dirty="0"/>
              <a:t>Hər bir Tərəf səlahiyyətli orqanlarına 1 və ya 2-ci bəndə müvafiq qaydada giriş əldə edilmiş kompüter verilənlərini götürmək, yaxud analoji qaydada təhlükəsizliyini təmin etmək səlahiyyətləri vermək məqsədilə lazımi qanunvericilik tədbirlərini və başqa tədbirləri görməlidir. Bu tədbirlərə aşağıdakı səlahiyyətlər daxil olmalıdır: </a:t>
            </a:r>
          </a:p>
          <a:p>
            <a:pPr marL="800100" lvl="1" indent="-342900" algn="just" rtl="0">
              <a:buFont typeface="+mj-lt"/>
              <a:buAutoNum type="alphaLcPeriod"/>
            </a:pPr>
            <a:r>
              <a:rPr lang="az" sz="1500" b="0" i="0" u="none" baseline="0" dirty="0"/>
              <a:t> kompüter verilənlərinin saxlanması üçün istifadə edilən kompüter sistemlərinin, onların hissələrinin, yaxud daşıyıcılarının </a:t>
            </a:r>
            <a:r>
              <a:rPr lang="az" sz="1500" b="1" i="0" u="none" baseline="0" dirty="0">
                <a:solidFill>
                  <a:srgbClr val="C00000"/>
                </a:solidFill>
              </a:rPr>
              <a:t>götürülməsini həyata keçirmək və ya başqa bir analoji üsulla bu verilənlərin qorunmasını</a:t>
            </a:r>
            <a:r>
              <a:rPr lang="az" sz="1500" b="1" i="0" u="none" baseline="0" dirty="0"/>
              <a:t> </a:t>
            </a:r>
            <a:r>
              <a:rPr lang="az" sz="1500" b="0" i="0" u="none" baseline="0" dirty="0"/>
              <a:t>təmin etmək; </a:t>
            </a:r>
          </a:p>
          <a:p>
            <a:pPr marL="800100" lvl="1" indent="-342900" algn="just" rtl="0">
              <a:buFont typeface="+mj-lt"/>
              <a:buAutoNum type="alphaLcPeriod"/>
            </a:pPr>
            <a:r>
              <a:rPr lang="az" sz="1500" b="0" i="0" u="none" baseline="0" dirty="0"/>
              <a:t>müvafiq kompüter verilənlərinin surətini çıxarmaq və saxlamaq; </a:t>
            </a:r>
          </a:p>
          <a:p>
            <a:pPr marL="800100" lvl="1" indent="-342900" algn="just" rtl="0">
              <a:buFont typeface="+mj-lt"/>
              <a:buAutoNum type="alphaLcPeriod"/>
            </a:pPr>
            <a:r>
              <a:rPr lang="az" sz="1500" b="0" i="0" u="none" baseline="0" dirty="0"/>
              <a:t>müvafiq saxlanılan kompüter verilənlərinin bütövlüyünü təmin etmək; </a:t>
            </a:r>
          </a:p>
          <a:p>
            <a:pPr marL="800100" lvl="1" indent="-342900" algn="just" rtl="0">
              <a:buFont typeface="+mj-lt"/>
              <a:buAutoNum type="alphaLcPeriod"/>
            </a:pPr>
            <a:r>
              <a:rPr lang="az" sz="1500" b="0" i="0" u="none" baseline="0" dirty="0"/>
              <a:t>kompüter sistemində mövcud olan verilənlərə girişi qadağan etmək və ya belə  sistemdən müvafiq verilənləri götürmək.</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3170099"/>
          </a:xfrm>
          <a:prstGeom prst="rect">
            <a:avLst/>
          </a:prstGeom>
        </p:spPr>
        <p:txBody>
          <a:bodyPr wrap="square">
            <a:spAutoFit/>
          </a:bodyPr>
          <a:lstStyle/>
          <a:p>
            <a:pPr marL="342900" indent="-342900" algn="just" rtl="0">
              <a:buFont typeface="Arial" panose="020B0604020202020204" pitchFamily="34" charset="0"/>
              <a:buChar char="•"/>
            </a:pPr>
            <a:r>
              <a:rPr lang="az" sz="2000" b="0" i="0" u="none" baseline="0"/>
              <a:t>"Götürülmə" dedikdə, verilən və ya məlumatın qeyd edildiyi fiziki daşıyıcını götürülməsi və ya belə məlumatın surətinin çıxarılması və saxlanması nəzərdə tutulur</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“Analoji qaydada qorumaq” termini texnoloji cəhətdən neytraldır və elektromaqnit formada ola biləcək qeyri-maddi verilənləri qeyd etmək, onlara çıxışı qadağan etmək və ya surətini saxlamaq imkanı verir</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Saxlanılan kompüter verilənlərinin axtarışı və götürülməsi</a:t>
            </a:r>
          </a:p>
          <a:p>
            <a:pPr algn="r" rtl="0"/>
            <a:endParaRPr lang="az" sz="2700" b="0" i="0" u="none" baseline="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4001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355312"/>
          </a:xfrm>
          <a:prstGeom prst="rect">
            <a:avLst/>
          </a:prstGeom>
        </p:spPr>
        <p:txBody>
          <a:bodyPr wrap="square">
            <a:spAutoFit/>
          </a:bodyPr>
          <a:lstStyle/>
          <a:p>
            <a:pPr marL="342900" indent="-342900" algn="just" rtl="0">
              <a:buFont typeface="+mj-lt"/>
              <a:buAutoNum type="arabicPeriod" startAt="3"/>
            </a:pPr>
            <a:r>
              <a:rPr lang="az" sz="1400" b="0" i="0" u="none" baseline="0" dirty="0"/>
              <a:t>Hər bir Tərəf səlahiyyətli orqanlarına 1 və ya 2-ci bəndə müvafiq qaydada giriş əldə edilmiş kompüter verilənlərini götürmək, yaxud analoji qaydada təhlükəsizliyini təmin etmək səlahiyyətləri vermək məqsədilə lazımi qanunvericilik tədbirlərini və başqa tədbirləri görməlidir. Bu tədbirlərə aşağıdakı səlahiyyətlər daxil olmalıdır: </a:t>
            </a:r>
          </a:p>
          <a:p>
            <a:pPr marL="800100" lvl="1" indent="-342900" algn="just" rtl="0">
              <a:buFont typeface="+mj-lt"/>
              <a:buAutoNum type="alphaLcPeriod"/>
            </a:pPr>
            <a:r>
              <a:rPr lang="az" sz="1400" b="0" i="0" u="none" baseline="0" dirty="0"/>
              <a:t>kompüter verilənlərinin saxlanması üçün istifadə edilən kompüter sistemlərinin, onların hissələrinin, yaxud daşıyıcılarının götürülməsini həyata keçirmək və ya başqa bir analoji üsulla bu verilənlərin qorunmasını təmin etmək; </a:t>
            </a:r>
          </a:p>
          <a:p>
            <a:pPr marL="800100" lvl="1" indent="-342900" algn="just" rtl="0">
              <a:buFont typeface="+mj-lt"/>
              <a:buAutoNum type="alphaLcPeriod"/>
            </a:pPr>
            <a:r>
              <a:rPr lang="az" sz="1400" b="0" i="0" u="none" baseline="0" dirty="0"/>
              <a:t> müvafiq kompüter verilənlərinin </a:t>
            </a:r>
            <a:r>
              <a:rPr lang="az" sz="1400" b="1" i="0" u="none" baseline="0" dirty="0">
                <a:solidFill>
                  <a:srgbClr val="C00000"/>
                </a:solidFill>
              </a:rPr>
              <a:t>surətini çıxarmaq və saxlamaq</a:t>
            </a:r>
            <a:r>
              <a:rPr lang="az" sz="1400" b="0" i="0" u="none" baseline="0" dirty="0"/>
              <a:t>; </a:t>
            </a:r>
          </a:p>
          <a:p>
            <a:pPr marL="800100" lvl="1" indent="-342900" algn="just" rtl="0">
              <a:buFont typeface="+mj-lt"/>
              <a:buAutoNum type="alphaLcPeriod"/>
            </a:pPr>
            <a:r>
              <a:rPr lang="az" sz="1400" b="0" i="0" u="none" baseline="0" dirty="0"/>
              <a:t>müvafiq saxlanılan kompüter verilənlərinin bütövlüyünü təmin etmək; </a:t>
            </a:r>
          </a:p>
          <a:p>
            <a:pPr marL="800100" lvl="1" indent="-342900" algn="just" rtl="0">
              <a:buFont typeface="+mj-lt"/>
              <a:buAutoNum type="alphaLcPeriod"/>
            </a:pPr>
            <a:r>
              <a:rPr lang="az" sz="1400" b="0" i="0" u="none" baseline="0" dirty="0"/>
              <a:t>kompüter sistemində mövcud olan verilənlərə girişi qadağan etmək və ya belə  sistemdən müvafiq verilənləri götürmək.</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4093428"/>
          </a:xfrm>
          <a:prstGeom prst="rect">
            <a:avLst/>
          </a:prstGeom>
        </p:spPr>
        <p:txBody>
          <a:bodyPr wrap="square">
            <a:spAutoFit/>
          </a:bodyPr>
          <a:lstStyle/>
          <a:p>
            <a:pPr marL="342900" indent="-342900" algn="just" rtl="0">
              <a:buFont typeface="Arial" panose="020B0604020202020204" pitchFamily="34" charset="0"/>
              <a:buChar char="•"/>
            </a:pPr>
            <a:r>
              <a:rPr lang="az" sz="2000" b="0" i="0" u="none" baseline="0"/>
              <a:t>Götürülmə mütləq surədə kompüter sistemlərinin və ya kompüter verilənlərinin saxlandığı yaddaş daşıyıcıların fiziki müsadirəsini nəzərdə tutmur</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Mümkün olduqca hüquq mühafizə orqanlarının əməkdaşları müvafiq verilənlərin surətini çıxara və ya saxlaya bilərlər</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Verilənlərin surətini çıxarmaq və saxlamaq kompüter verilənlərinin saxlanması üçün daha zəhmətsiz üsul təklif edir və bəzi vəziyyətlərdə daha məqsədəuyğun olur.</a:t>
            </a:r>
            <a:endParaRPr lang="az" sz="2000" dirty="0"/>
          </a:p>
        </p:txBody>
      </p:sp>
      <p:sp>
        <p:nvSpPr>
          <p:cNvPr id="13"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Saxlanılan kompüter verilənlərinin axtarışı və götürülməsi</a:t>
            </a:r>
          </a:p>
          <a:p>
            <a:pPr algn="r" rtl="0"/>
            <a:endParaRPr lang="az" sz="2700" b="0" i="0" u="none" baseline="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7542125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355312"/>
          </a:xfrm>
          <a:prstGeom prst="rect">
            <a:avLst/>
          </a:prstGeom>
        </p:spPr>
        <p:txBody>
          <a:bodyPr wrap="square">
            <a:spAutoFit/>
          </a:bodyPr>
          <a:lstStyle/>
          <a:p>
            <a:pPr marL="342900" indent="-342900" algn="just" rtl="0">
              <a:buFont typeface="+mj-lt"/>
              <a:buAutoNum type="arabicPeriod" startAt="3"/>
            </a:pPr>
            <a:r>
              <a:rPr lang="az" sz="1400" b="0" i="0" u="none" baseline="0" dirty="0"/>
              <a:t>Hər bir Tərəf səlahiyyətli orqanlarına 1 və ya 2-ci bəndə müvafiq qaydada giriş əldə edilmiş kompüter verilənlərini götürmək, yaxud analoji qaydada təhlükəsizliyini təmin etmək səlahiyyətləri vermək məqsədilə lazımi qanunvericilik tədbirlərini və başqa tədbirləri görməlidir. Bu tədbirlərə aşağıdakı səlahiyyətlər daxil olmalıdır: </a:t>
            </a:r>
          </a:p>
          <a:p>
            <a:pPr marL="800100" lvl="1" indent="-342900" algn="just" rtl="0">
              <a:buFont typeface="+mj-lt"/>
              <a:buAutoNum type="alphaLcPeriod"/>
            </a:pPr>
            <a:r>
              <a:rPr lang="az" sz="1400" b="0" i="0" u="none" baseline="0" dirty="0"/>
              <a:t>kompüter verilənlərinin saxlanması üçün istifadə edilən kompüter sistemlərinin, onların hissələrinin, yaxud daşıyıcılarının götürülməsini həyata keçirmək və ya başqa bir analoji üsulla bu verilənlərin qorunmasını təmin etmək; </a:t>
            </a:r>
          </a:p>
          <a:p>
            <a:pPr marL="800100" lvl="1" indent="-342900" algn="just" rtl="0">
              <a:buFont typeface="+mj-lt"/>
              <a:buAutoNum type="alphaLcPeriod"/>
            </a:pPr>
            <a:r>
              <a:rPr lang="az" sz="1400" b="0" i="0" u="none" baseline="0" dirty="0"/>
              <a:t>müvafiq kompüter verilənlərinin surətini çıxarmaq və saxlamaq; </a:t>
            </a:r>
          </a:p>
          <a:p>
            <a:pPr marL="800100" lvl="1" indent="-342900" algn="just" rtl="0">
              <a:buFont typeface="+mj-lt"/>
              <a:buAutoNum type="alphaLcPeriod"/>
            </a:pPr>
            <a:r>
              <a:rPr lang="az" sz="1400" b="0" i="0" u="none" baseline="0" dirty="0"/>
              <a:t> müvafiq saxlanılan kompüter verilənlərinin </a:t>
            </a:r>
            <a:r>
              <a:rPr lang="az" sz="1400" b="1" i="0" u="none" baseline="0" dirty="0">
                <a:solidFill>
                  <a:srgbClr val="C00000"/>
                </a:solidFill>
              </a:rPr>
              <a:t>bütövlüyünü təmin etmək</a:t>
            </a:r>
            <a:r>
              <a:rPr lang="az" sz="1400" b="0" i="0" u="none" baseline="0" dirty="0"/>
              <a:t>; </a:t>
            </a:r>
          </a:p>
          <a:p>
            <a:pPr marL="800100" lvl="1" indent="-342900" algn="just" rtl="0">
              <a:buFont typeface="+mj-lt"/>
              <a:buAutoNum type="alphaLcPeriod"/>
            </a:pPr>
            <a:r>
              <a:rPr lang="az" sz="1400" b="0" i="0" u="none" baseline="0" dirty="0"/>
              <a:t>kompüter sistemində mövcud olan verilənlərə girişi qadağan etmək və ya belə  sistemdən müvafiq verilənləri götürmək.</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2554545"/>
          </a:xfrm>
          <a:prstGeom prst="rect">
            <a:avLst/>
          </a:prstGeom>
        </p:spPr>
        <p:txBody>
          <a:bodyPr wrap="square">
            <a:spAutoFit/>
          </a:bodyPr>
          <a:lstStyle/>
          <a:p>
            <a:pPr marL="342900" indent="-342900" algn="just" rtl="0">
              <a:buFont typeface="Arial" panose="020B0604020202020204" pitchFamily="34" charset="0"/>
              <a:buChar char="•"/>
            </a:pPr>
            <a:r>
              <a:rPr lang="az" sz="2000" b="0" i="0" u="none" baseline="0"/>
              <a:t>Kompüter verilənlərinin bütövlüyünün qorunması onun təchizat zəncirinin qorunmasını nəzərdə tutur</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Bu, surəti çıxarılan, silinən və ya qorunan verilənlərin götürülən zaman olduğu vəziyyətdə saxlanmasını və dəyişməz qalmasını tələb edir.</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Saxlanılan kompüter verilənlərinin axtarışı və götürülməsi</a:t>
            </a:r>
          </a:p>
          <a:p>
            <a:pPr algn="r" rtl="0"/>
            <a:endParaRPr lang="az" sz="2700" b="0" i="0" u="none" baseline="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5037256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3889351" cy="5355312"/>
          </a:xfrm>
          <a:prstGeom prst="rect">
            <a:avLst/>
          </a:prstGeom>
        </p:spPr>
        <p:txBody>
          <a:bodyPr wrap="square">
            <a:spAutoFit/>
          </a:bodyPr>
          <a:lstStyle/>
          <a:p>
            <a:pPr marL="342900" indent="-342900" algn="just" rtl="0">
              <a:buFont typeface="+mj-lt"/>
              <a:buAutoNum type="arabicPeriod" startAt="3"/>
            </a:pPr>
            <a:r>
              <a:rPr lang="az" sz="1400" b="0" i="0" u="none" baseline="0" dirty="0"/>
              <a:t>Hər bir Tərəf səlahiyyətli orqanlarına 1 və ya 2-ci bəndə müvafiq qaydada giriş əldə edilmiş kompüter verilənlərini götürmək, yaxud analoji qaydada təhlükəsizliyini təmin etmək səlahiyyətləri vermək məqsədilə lazımi qanunvericilik tədbirlərini və başqa tədbirləri görməlidir. Bu tədbirlərə aşağıdakı səlahiyyətlər daxil olmalıdır: </a:t>
            </a:r>
          </a:p>
          <a:p>
            <a:pPr marL="800100" lvl="1" indent="-342900" algn="just" rtl="0">
              <a:buFont typeface="+mj-lt"/>
              <a:buAutoNum type="alphaLcPeriod"/>
            </a:pPr>
            <a:r>
              <a:rPr lang="az" sz="1400" b="0" i="0" u="none" baseline="0" dirty="0"/>
              <a:t>kompüter verilənlərinin saxlanması üçün istifadə edilən kompüter sistemlərinin, onların hissələrinin, yaxud daşıyıcılarının götürülməsini həyata keçirmək və ya başqa bir analoji üsulla bu verilənlərin qorunmasını təmin etmək; </a:t>
            </a:r>
          </a:p>
          <a:p>
            <a:pPr marL="800100" lvl="1" indent="-342900" algn="just" rtl="0">
              <a:buFont typeface="+mj-lt"/>
              <a:buAutoNum type="alphaLcPeriod"/>
            </a:pPr>
            <a:r>
              <a:rPr lang="az" sz="1400" b="0" i="0" u="none" baseline="0" dirty="0"/>
              <a:t>müvafiq kompüter verilənlərinin surətini çıxarmaq və saxlamaq; </a:t>
            </a:r>
          </a:p>
          <a:p>
            <a:pPr marL="800100" lvl="1" indent="-342900" algn="just" rtl="0">
              <a:buFont typeface="+mj-lt"/>
              <a:buAutoNum type="alphaLcPeriod"/>
            </a:pPr>
            <a:r>
              <a:rPr lang="az" sz="1400" b="0" i="0" u="none" baseline="0" dirty="0"/>
              <a:t>müvafiq saxlanılan kompüter verilənlərinin bütövlüyünü təmin etmək; </a:t>
            </a:r>
          </a:p>
          <a:p>
            <a:pPr marL="800100" lvl="1" indent="-342900" algn="just" rtl="0">
              <a:buFont typeface="+mj-lt"/>
              <a:buAutoNum type="alphaLcPeriod"/>
            </a:pPr>
            <a:r>
              <a:rPr lang="az" sz="1400" b="0" i="0" u="none" baseline="0" dirty="0"/>
              <a:t> kompüter sistemində mövcud olan </a:t>
            </a:r>
            <a:r>
              <a:rPr lang="az" sz="1400" b="1" i="0" u="none" baseline="0" dirty="0">
                <a:solidFill>
                  <a:srgbClr val="C00000"/>
                </a:solidFill>
              </a:rPr>
              <a:t>verilənlərə girişi qadağan etmək</a:t>
            </a:r>
            <a:r>
              <a:rPr lang="az" sz="1400" b="0" i="0" u="none" baseline="0" dirty="0"/>
              <a:t> və ya belə  sistemdən müvafiq </a:t>
            </a:r>
            <a:r>
              <a:rPr lang="az" sz="1400" b="1" i="0" u="none" baseline="0" dirty="0">
                <a:solidFill>
                  <a:srgbClr val="C00000"/>
                </a:solidFill>
              </a:rPr>
              <a:t>verilənləri götürmək</a:t>
            </a:r>
            <a:r>
              <a:rPr lang="az" sz="1400" b="0" i="0" u="none" baseline="0" dirty="0"/>
              <a:t>.</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3477875"/>
          </a:xfrm>
          <a:prstGeom prst="rect">
            <a:avLst/>
          </a:prstGeom>
        </p:spPr>
        <p:txBody>
          <a:bodyPr wrap="square">
            <a:spAutoFit/>
          </a:bodyPr>
          <a:lstStyle/>
          <a:p>
            <a:pPr marL="342900" indent="-342900" algn="just" rtl="0">
              <a:buFont typeface="Arial" panose="020B0604020202020204" pitchFamily="34" charset="0"/>
              <a:buChar char="•"/>
            </a:pPr>
            <a:r>
              <a:rPr lang="az" sz="2000" b="0" i="0" u="none" baseline="0"/>
              <a:t>Verilənlər şifrləmə daxil olmaqla, hər hansı texniki tədbir vasitəsilə əlçatmaz edilə bilər </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Təhlükə və ya sosial zərər mövcud olduqda, tətbiq edilməlidir (məsələn, bombaların hazırlanması haqqında təlimatlar, uşaq pornoqrafiyası) </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Verilənlərin silinməsi və ya onlara girişin qadağan edilməsi müvəqqəti tədbirdir, bu zaman şübhəli müvəqqəti olaraq verilənlərdən məhrum edilir</a:t>
            </a:r>
            <a:endParaRPr lang="az" sz="2000" dirty="0"/>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Saxlanılan kompüter verilənlərinin axtarışı və götürülməsi</a:t>
            </a:r>
          </a:p>
          <a:p>
            <a:pPr algn="r" rtl="0"/>
            <a:endParaRPr lang="az" sz="2700" b="0" i="0" u="none" baseline="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3337702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62994" y="1151172"/>
            <a:ext cx="3889351" cy="4524315"/>
          </a:xfrm>
          <a:prstGeom prst="rect">
            <a:avLst/>
          </a:prstGeom>
        </p:spPr>
        <p:txBody>
          <a:bodyPr wrap="square">
            <a:spAutoFit/>
          </a:bodyPr>
          <a:lstStyle/>
          <a:p>
            <a:pPr marL="342900" indent="-342900" algn="just" rtl="0">
              <a:buFont typeface="+mj-lt"/>
              <a:buAutoNum type="arabicPeriod" startAt="4"/>
            </a:pPr>
            <a:r>
              <a:rPr lang="az" b="0" i="0" u="none" baseline="0"/>
              <a:t>Hər bir Tərəf onun səlahiyyətli orqanlarına müvafiq </a:t>
            </a:r>
            <a:r>
              <a:rPr lang="az" b="1" i="0" u="none" baseline="0">
                <a:solidFill>
                  <a:srgbClr val="C00000"/>
                </a:solidFill>
              </a:rPr>
              <a:t>kompüter sistemlərinin fəaliyyət göstərməsi və ya orada saxlanılan verilənlərin mühafizəsi üçün həyata keçirilən tədbirlər haqqında biliklərə malik olan istənilən şəxsdən</a:t>
            </a:r>
            <a:r>
              <a:rPr lang="az" b="0" i="0" u="none" baseline="0"/>
              <a:t> 1-ci və 2-ci bəndlərdə nəzərdə tutulan tədbirləri həyata keçirməyə imkan verən </a:t>
            </a:r>
            <a:r>
              <a:rPr lang="az" b="1" i="0" u="none" baseline="0">
                <a:solidFill>
                  <a:srgbClr val="C00000"/>
                </a:solidFill>
              </a:rPr>
              <a:t>münasib</a:t>
            </a:r>
            <a:r>
              <a:rPr lang="az" b="0" i="0" u="none" baseline="0"/>
              <a:t> lazımi məlumatları tələb etmək səlahiyyətlərini vermək üçün zəruri qanunvericilik və digər tədbirləri görür.</a:t>
            </a:r>
          </a:p>
          <a:p>
            <a:pPr marL="342900" indent="-342900" algn="just" rtl="0">
              <a:buFont typeface="+mj-lt"/>
              <a:buAutoNum type="arabicPeriod" startAt="4"/>
            </a:pPr>
            <a:endParaRPr lang="az" dirty="0"/>
          </a:p>
          <a:p>
            <a:pPr marL="342900" indent="-342900" algn="just" rtl="0">
              <a:buFont typeface="+mj-lt"/>
              <a:buAutoNum type="arabicPeriod" startAt="4"/>
            </a:pPr>
            <a:r>
              <a:rPr lang="az" b="0" i="0" u="none" baseline="0"/>
              <a:t> Bu maddədə nəzərdə tutulmuş səlahiyyət və prosedurlar 14-cü və 15-ci maddələrə müvafiq olaraq müəyyən edilir.</a:t>
            </a:r>
          </a:p>
        </p:txBody>
      </p:sp>
      <p:sp>
        <p:nvSpPr>
          <p:cNvPr id="6" name="Rectangle 5">
            <a:extLst>
              <a:ext uri="{FF2B5EF4-FFF2-40B4-BE49-F238E27FC236}">
                <a16:creationId xmlns:a16="http://schemas.microsoft.com/office/drawing/2014/main" id="{524B6456-681F-2F44-A01A-AD3514E81BD2}"/>
              </a:ext>
            </a:extLst>
          </p:cNvPr>
          <p:cNvSpPr/>
          <p:nvPr/>
        </p:nvSpPr>
        <p:spPr>
          <a:xfrm>
            <a:off x="4274833" y="1151172"/>
            <a:ext cx="4747018" cy="3970318"/>
          </a:xfrm>
          <a:prstGeom prst="rect">
            <a:avLst/>
          </a:prstGeom>
        </p:spPr>
        <p:txBody>
          <a:bodyPr wrap="square">
            <a:spAutoFit/>
          </a:bodyPr>
          <a:lstStyle/>
          <a:p>
            <a:pPr marL="342900" indent="-342900" algn="just" rtl="0">
              <a:buFont typeface="Arial" panose="020B0604020202020204" pitchFamily="34" charset="0"/>
              <a:buChar char="•"/>
            </a:pPr>
            <a:r>
              <a:rPr lang="az" b="0" i="0" u="none" baseline="0"/>
              <a:t>Çox vaxt axtarışın aparılma qaydası ilə bağlı texniki şərtləri öyrənmək üçün sistem administatoru ilə məsləhətləşmək lazım gəlir. </a:t>
            </a:r>
          </a:p>
          <a:p>
            <a:pPr marL="342900"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Axtarış və müsadirə aparmaq istəyən hüquq mühafizə orqanları ilə əməkdaşlıq üçün hüquqi əsas təmin etməklə qanuni ticarət müəssisələri üzərinə iqtisadi yükün düşməsinin qarşısını alır. </a:t>
            </a:r>
          </a:p>
          <a:p>
            <a:pPr marL="342900"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Tədbirin effektivliyini və iqtisadi səmərəliliyini artırır </a:t>
            </a:r>
          </a:p>
          <a:p>
            <a:pPr marL="342900"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Tədbirlər adekvat olmalı, şəxsi həyatın toxunulmazlığına əsassız təhdid təşkil etməməlidir</a:t>
            </a:r>
            <a:endParaRPr lang="az" dirty="0"/>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Saxlanılan kompüter verilənlərinin axtarışı və götürülməsi</a:t>
            </a:r>
          </a:p>
          <a:p>
            <a:pPr algn="r" rtl="0"/>
            <a:endParaRPr lang="az" sz="2700" b="0" i="0" u="none" baseline="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462940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249465" y="1155403"/>
            <a:ext cx="3889351" cy="4524315"/>
          </a:xfrm>
          <a:prstGeom prst="rect">
            <a:avLst/>
          </a:prstGeom>
        </p:spPr>
        <p:txBody>
          <a:bodyPr wrap="square">
            <a:spAutoFit/>
          </a:bodyPr>
          <a:lstStyle/>
          <a:p>
            <a:pPr marL="342900" indent="-342900" algn="just" rtl="0">
              <a:buFont typeface="+mj-lt"/>
              <a:buAutoNum type="arabicPeriod" startAt="4"/>
            </a:pPr>
            <a:r>
              <a:rPr lang="az" b="0" i="0" u="none" baseline="0"/>
              <a:t>Hər bir Tərəf onun səlahiyyətli orqanlarına müvafiq kompüter sistemlərinin fəaliyyət göstərməsi və ya orada saxlanılan verilənlərin mühafizəsi üçün həyata keçirilən tədbirlər haqqında biliklərə malik olan istənilən şəxsdən 1-ci və 2-ci bəndlərdə nəzərdə tutulan tədbirləri həyata keçirməyə imkan verən münasib lazımi məlumatları tələb etmək səlahiyyətlərini vermək üçün zəruri qanunvericilik və digər tədbirləri görür.</a:t>
            </a:r>
          </a:p>
          <a:p>
            <a:pPr marL="342900" indent="-342900" algn="just" rtl="0">
              <a:buFont typeface="+mj-lt"/>
              <a:buAutoNum type="arabicPeriod" startAt="4"/>
            </a:pPr>
            <a:endParaRPr lang="az" dirty="0"/>
          </a:p>
          <a:p>
            <a:pPr marL="342900" indent="-342900" algn="just" rtl="0">
              <a:buFont typeface="+mj-lt"/>
              <a:buAutoNum type="arabicPeriod" startAt="4"/>
            </a:pPr>
            <a:r>
              <a:rPr lang="az" b="0" i="0" u="none" baseline="0"/>
              <a:t>Bu maddədə nəzərdə tutulmuş səlahiyyət və prosedurlar </a:t>
            </a:r>
            <a:r>
              <a:rPr lang="az" b="1" i="0" u="none" baseline="0">
                <a:solidFill>
                  <a:srgbClr val="C00000"/>
                </a:solidFill>
              </a:rPr>
              <a:t>14-cü və 15-ci maddələrə</a:t>
            </a:r>
            <a:r>
              <a:rPr lang="az" b="0" i="0" u="none" baseline="0"/>
              <a:t> müvafiq olaraq müəyyən edilir.</a:t>
            </a:r>
          </a:p>
        </p:txBody>
      </p:sp>
      <p:sp>
        <p:nvSpPr>
          <p:cNvPr id="6" name="Rectangle 5">
            <a:extLst>
              <a:ext uri="{FF2B5EF4-FFF2-40B4-BE49-F238E27FC236}">
                <a16:creationId xmlns:a16="http://schemas.microsoft.com/office/drawing/2014/main" id="{524B6456-681F-2F44-A01A-AD3514E81BD2}"/>
              </a:ext>
            </a:extLst>
          </p:cNvPr>
          <p:cNvSpPr/>
          <p:nvPr/>
        </p:nvSpPr>
        <p:spPr>
          <a:xfrm>
            <a:off x="4289032" y="1155403"/>
            <a:ext cx="4747018" cy="2308324"/>
          </a:xfrm>
          <a:prstGeom prst="rect">
            <a:avLst/>
          </a:prstGeom>
        </p:spPr>
        <p:txBody>
          <a:bodyPr wrap="square">
            <a:spAutoFit/>
          </a:bodyPr>
          <a:lstStyle/>
          <a:p>
            <a:pPr marL="285750" indent="-285750" algn="just" rtl="0">
              <a:buFont typeface="Arial" panose="020B0604020202020204" pitchFamily="34" charset="0"/>
              <a:buChar char="•"/>
            </a:pPr>
            <a:r>
              <a:rPr lang="az" b="0" i="0" u="none" baseline="0"/>
              <a:t>Şərt və zəmanətlərə şahid və ekspertlərin cəlb edilməsi və maliyyə kompensasiyası ilə əlaqədar müddəalar daxil ola bilər</a:t>
            </a:r>
          </a:p>
          <a:p>
            <a:pPr marL="285750" indent="-285750" algn="just" rtl="0">
              <a:buFont typeface="Arial" panose="020B0604020202020204" pitchFamily="34" charset="0"/>
              <a:buChar char="•"/>
            </a:pPr>
            <a:endParaRPr lang="az" dirty="0"/>
          </a:p>
          <a:p>
            <a:pPr marL="285750" indent="-285750" algn="just" rtl="0">
              <a:buFont typeface="Arial" panose="020B0604020202020204" pitchFamily="34" charset="0"/>
              <a:buChar char="•"/>
            </a:pPr>
            <a:r>
              <a:rPr lang="az" b="0" i="0" u="none" baseline="0"/>
              <a:t>Kompüter verilənlərinin surətin çıxarılması vasitəsilə qorunduğu haqqında bildirişin verilməli olub-olmadığını müəyyən etmək tərəflərin öhdəsinə buraxılır </a:t>
            </a:r>
            <a:endParaRPr lang="az" dirty="0"/>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Saxlanılan kompüter verilənlərinin axtarışı və götürülməsi</a:t>
            </a:r>
          </a:p>
          <a:p>
            <a:pPr algn="r" rtl="0"/>
            <a:endParaRPr lang="az" sz="2700" b="0" i="0" u="none" baseline="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5118868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Anket sualı</a:t>
            </a:r>
            <a:endParaRPr lang="az"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CF4A5A40-4F3B-49B6-9081-1646BBF20341}"/>
              </a:ext>
            </a:extLst>
          </p:cNvPr>
          <p:cNvSpPr txBox="1"/>
          <p:nvPr/>
        </p:nvSpPr>
        <p:spPr>
          <a:xfrm>
            <a:off x="556983" y="1289515"/>
            <a:ext cx="8030033" cy="1569660"/>
          </a:xfrm>
          <a:prstGeom prst="rect">
            <a:avLst/>
          </a:prstGeom>
          <a:solidFill>
            <a:srgbClr val="BDD8F3"/>
          </a:solidFill>
        </p:spPr>
        <p:txBody>
          <a:bodyPr wrap="square" rtlCol="0">
            <a:spAutoFit/>
          </a:bodyPr>
          <a:lstStyle/>
          <a:p>
            <a:pPr algn="just" rtl="0"/>
            <a:r>
              <a:rPr lang="az" sz="2400" b="0" i="0" u="none" baseline="0">
                <a:solidFill>
                  <a:schemeClr val="tx1">
                    <a:lumMod val="65000"/>
                    <a:lumOff val="35000"/>
                  </a:schemeClr>
                </a:solidFill>
                <a:latin typeface="+mj-lt"/>
              </a:rPr>
              <a:t>Prokurorun axtarış və müsadirə orderi tələb etməsi üçün lazımi hədd və əsaslar təqdimetmə göstərişi ilə eynidir. </a:t>
            </a:r>
          </a:p>
          <a:p>
            <a:pPr algn="ctr" rtl="0"/>
            <a:r>
              <a:rPr lang="az" sz="2400" b="0" i="0" u="none" baseline="0">
                <a:solidFill>
                  <a:schemeClr val="tx1">
                    <a:lumMod val="65000"/>
                    <a:lumOff val="35000"/>
                  </a:schemeClr>
                </a:solidFill>
                <a:latin typeface="+mj-lt"/>
              </a:rPr>
              <a:t>Orderə icazə verilməlidirmi? </a:t>
            </a:r>
          </a:p>
        </p:txBody>
      </p:sp>
      <p:sp>
        <p:nvSpPr>
          <p:cNvPr id="9" name="TextBox 8">
            <a:extLst>
              <a:ext uri="{FF2B5EF4-FFF2-40B4-BE49-F238E27FC236}">
                <a16:creationId xmlns:a16="http://schemas.microsoft.com/office/drawing/2014/main" id="{08ECDF7C-815B-41D8-B138-D5734008F203}"/>
              </a:ext>
            </a:extLst>
          </p:cNvPr>
          <p:cNvSpPr txBox="1"/>
          <p:nvPr/>
        </p:nvSpPr>
        <p:spPr>
          <a:xfrm>
            <a:off x="556984" y="5271219"/>
            <a:ext cx="8030032" cy="830997"/>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Düzgün cavab B-dir (axtarış və müsadirənin tələb olunması üçün hədd daha yüksəkdir, çünki o, daha böyük müdaxilə nəzərdə tutur)</a:t>
            </a:r>
          </a:p>
        </p:txBody>
      </p:sp>
      <p:sp>
        <p:nvSpPr>
          <p:cNvPr id="10" name="TextBox 9">
            <a:extLst>
              <a:ext uri="{FF2B5EF4-FFF2-40B4-BE49-F238E27FC236}">
                <a16:creationId xmlns:a16="http://schemas.microsoft.com/office/drawing/2014/main" id="{A5BF146C-DBC3-44BF-AA98-DDEC334987B8}"/>
              </a:ext>
            </a:extLst>
          </p:cNvPr>
          <p:cNvSpPr txBox="1"/>
          <p:nvPr/>
        </p:nvSpPr>
        <p:spPr>
          <a:xfrm>
            <a:off x="556984" y="3396609"/>
            <a:ext cx="8030032" cy="830997"/>
          </a:xfrm>
          <a:prstGeom prst="rect">
            <a:avLst/>
          </a:prstGeom>
          <a:solidFill>
            <a:srgbClr val="F08A34"/>
          </a:solidFill>
        </p:spPr>
        <p:txBody>
          <a:bodyPr wrap="square" rtlCol="0">
            <a:spAutoFit/>
          </a:bodyPr>
          <a:lstStyle/>
          <a:p>
            <a:pPr marL="1828800" lvl="3" indent="-457200" algn="l" rtl="0">
              <a:buAutoNum type="alphaUcPeriod"/>
            </a:pPr>
            <a:r>
              <a:rPr lang="az" sz="2400" b="0" i="0" u="none" baseline="0">
                <a:solidFill>
                  <a:schemeClr val="bg1"/>
                </a:solidFill>
                <a:latin typeface="+mj-lt"/>
              </a:rPr>
              <a:t>BƏLİ</a:t>
            </a:r>
          </a:p>
          <a:p>
            <a:pPr marL="1828800" lvl="3" indent="-457200" algn="l" rtl="0">
              <a:buAutoNum type="alphaUcPeriod"/>
            </a:pPr>
            <a:r>
              <a:rPr lang="az" sz="2400" b="0" i="0" u="none" baseline="0">
                <a:solidFill>
                  <a:schemeClr val="bg1"/>
                </a:solidFill>
                <a:latin typeface="+mj-lt"/>
              </a:rPr>
              <a:t>XEYR</a:t>
            </a:r>
          </a:p>
        </p:txBody>
      </p:sp>
    </p:spTree>
    <p:extLst>
      <p:ext uri="{BB962C8B-B14F-4D97-AF65-F5344CB8AC3E}">
        <p14:creationId xmlns:p14="http://schemas.microsoft.com/office/powerpoint/2010/main" val="1024964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Anket sualı</a:t>
            </a:r>
            <a:endParaRPr lang="az"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CF4A5A40-4F3B-49B6-9081-1646BBF20341}"/>
              </a:ext>
            </a:extLst>
          </p:cNvPr>
          <p:cNvSpPr txBox="1"/>
          <p:nvPr/>
        </p:nvSpPr>
        <p:spPr>
          <a:xfrm>
            <a:off x="556983" y="1289515"/>
            <a:ext cx="8030033" cy="1200329"/>
          </a:xfrm>
          <a:prstGeom prst="rect">
            <a:avLst/>
          </a:prstGeom>
          <a:solidFill>
            <a:srgbClr val="BDD8F3"/>
          </a:solidFill>
        </p:spPr>
        <p:txBody>
          <a:bodyPr wrap="square" rtlCol="0">
            <a:spAutoFit/>
          </a:bodyPr>
          <a:lstStyle/>
          <a:p>
            <a:pPr algn="just" rtl="0"/>
            <a:r>
              <a:rPr lang="az" sz="2400" b="0" i="0" u="none" baseline="0">
                <a:solidFill>
                  <a:schemeClr val="tx1">
                    <a:lumMod val="65000"/>
                    <a:lumOff val="35000"/>
                  </a:schemeClr>
                </a:solidFill>
                <a:latin typeface="+mj-lt"/>
              </a:rPr>
              <a:t>Prokuror təqsirləndirilən şəxsin ərazisindəki bütün elektron cihazlarda axtarış aparmaq üçün order almağa çalışır. </a:t>
            </a:r>
          </a:p>
          <a:p>
            <a:pPr algn="ctr" rtl="0"/>
            <a:r>
              <a:rPr lang="az" sz="2400" b="0" i="0" u="none" baseline="0">
                <a:solidFill>
                  <a:schemeClr val="tx1">
                    <a:lumMod val="65000"/>
                    <a:lumOff val="35000"/>
                  </a:schemeClr>
                </a:solidFill>
                <a:latin typeface="+mj-lt"/>
              </a:rPr>
              <a:t>Orderə icazə verilməlidirmi? </a:t>
            </a:r>
          </a:p>
        </p:txBody>
      </p:sp>
      <p:sp>
        <p:nvSpPr>
          <p:cNvPr id="9" name="TextBox 8">
            <a:extLst>
              <a:ext uri="{FF2B5EF4-FFF2-40B4-BE49-F238E27FC236}">
                <a16:creationId xmlns:a16="http://schemas.microsoft.com/office/drawing/2014/main" id="{08ECDF7C-815B-41D8-B138-D5734008F203}"/>
              </a:ext>
            </a:extLst>
          </p:cNvPr>
          <p:cNvSpPr txBox="1"/>
          <p:nvPr/>
        </p:nvSpPr>
        <p:spPr>
          <a:xfrm>
            <a:off x="556984" y="5271219"/>
            <a:ext cx="8030032" cy="830997"/>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Düzgün cavab B-dir (axtarış səlahiyyəti yalnız konkret kompüterlərə aid edilə bilər)</a:t>
            </a:r>
          </a:p>
        </p:txBody>
      </p:sp>
      <p:sp>
        <p:nvSpPr>
          <p:cNvPr id="10" name="TextBox 9">
            <a:extLst>
              <a:ext uri="{FF2B5EF4-FFF2-40B4-BE49-F238E27FC236}">
                <a16:creationId xmlns:a16="http://schemas.microsoft.com/office/drawing/2014/main" id="{A5BF146C-DBC3-44BF-AA98-DDEC334987B8}"/>
              </a:ext>
            </a:extLst>
          </p:cNvPr>
          <p:cNvSpPr txBox="1"/>
          <p:nvPr/>
        </p:nvSpPr>
        <p:spPr>
          <a:xfrm>
            <a:off x="556984" y="3396609"/>
            <a:ext cx="8030032" cy="830997"/>
          </a:xfrm>
          <a:prstGeom prst="rect">
            <a:avLst/>
          </a:prstGeom>
          <a:solidFill>
            <a:srgbClr val="F08A34"/>
          </a:solidFill>
        </p:spPr>
        <p:txBody>
          <a:bodyPr wrap="square" rtlCol="0">
            <a:spAutoFit/>
          </a:bodyPr>
          <a:lstStyle/>
          <a:p>
            <a:pPr marL="1828800" lvl="3" indent="-457200" algn="l" rtl="0">
              <a:buAutoNum type="alphaUcPeriod"/>
            </a:pPr>
            <a:r>
              <a:rPr lang="az" sz="2400" b="0" i="0" u="none" baseline="0">
                <a:solidFill>
                  <a:schemeClr val="bg1"/>
                </a:solidFill>
                <a:latin typeface="+mj-lt"/>
              </a:rPr>
              <a:t>BƏLİ</a:t>
            </a:r>
          </a:p>
          <a:p>
            <a:pPr marL="1828800" lvl="3" indent="-457200" algn="l" rtl="0">
              <a:buAutoNum type="alphaUcPeriod"/>
            </a:pPr>
            <a:r>
              <a:rPr lang="az" sz="2400" b="0" i="0" u="none" baseline="0">
                <a:solidFill>
                  <a:schemeClr val="bg1"/>
                </a:solidFill>
                <a:latin typeface="+mj-lt"/>
              </a:rPr>
              <a:t>XEYR</a:t>
            </a:r>
          </a:p>
        </p:txBody>
      </p:sp>
    </p:spTree>
    <p:extLst>
      <p:ext uri="{BB962C8B-B14F-4D97-AF65-F5344CB8AC3E}">
        <p14:creationId xmlns:p14="http://schemas.microsoft.com/office/powerpoint/2010/main" val="2428374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Sessiyanın məqsədi</a:t>
            </a:r>
            <a:endParaRPr lang="az"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215739" y="2403610"/>
            <a:ext cx="8712522" cy="2548481"/>
          </a:xfrm>
        </p:spPr>
        <p:txBody>
          <a:bodyPr>
            <a:normAutofit/>
          </a:bodyPr>
          <a:lstStyle/>
          <a:p>
            <a:pPr marL="0" indent="0" algn="just" rtl="0">
              <a:buNone/>
            </a:pPr>
            <a:r>
              <a:rPr lang="az" b="0" i="0" u="none" baseline="0">
                <a:latin typeface="+mn-lt"/>
                <a:ea typeface="Verdana" panose="020B0604030504040204" pitchFamily="34" charset="0"/>
              </a:rPr>
              <a:t>İştirakçılarda saxlanan kompüter verilənlərinin axtarışı və götürülməsi, trafik verilənlərinin real vaxt rejimində toplanması, məlumatın məzmunun ələ keçirilməsi, eləcə də Budapeşt konvensiyasının yurisdiksiya dairəsi ilə əlaqədar prosessual hüquq elementləri barədə ətraflı fikir formalaşdırmaq.  </a:t>
            </a:r>
          </a:p>
        </p:txBody>
      </p:sp>
    </p:spTree>
    <p:extLst>
      <p:ext uri="{BB962C8B-B14F-4D97-AF65-F5344CB8AC3E}">
        <p14:creationId xmlns:p14="http://schemas.microsoft.com/office/powerpoint/2010/main" val="8553731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815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pPr algn="l" rtl="0"/>
            <a:r>
              <a:rPr lang="az" b="1" i="0" u="none" baseline="0" dirty="0">
                <a:latin typeface="+mn-lt"/>
              </a:rPr>
              <a:t>REAL VAXT REJ</a:t>
            </a:r>
            <a:r>
              <a:rPr lang="az-Latn-AZ" b="1" i="0" u="none" baseline="0" dirty="0">
                <a:latin typeface="+mn-lt"/>
              </a:rPr>
              <a:t>İ</a:t>
            </a:r>
            <a:r>
              <a:rPr lang="az" b="1" i="0" u="none" baseline="0" dirty="0">
                <a:latin typeface="+mn-lt"/>
              </a:rPr>
              <a:t>M</a:t>
            </a:r>
            <a:r>
              <a:rPr lang="az-Latn-AZ" b="1" i="0" u="none" baseline="0" dirty="0">
                <a:latin typeface="+mn-lt"/>
              </a:rPr>
              <a:t>İ</a:t>
            </a:r>
            <a:r>
              <a:rPr lang="az" b="1" i="0" u="none" baseline="0" dirty="0">
                <a:latin typeface="+mn-lt"/>
              </a:rPr>
              <a:t>NDƏ TRAF</a:t>
            </a:r>
            <a:r>
              <a:rPr lang="az-Latn-AZ" b="1" i="0" u="none" baseline="0" dirty="0">
                <a:latin typeface="+mn-lt"/>
              </a:rPr>
              <a:t>İ</a:t>
            </a:r>
            <a:r>
              <a:rPr lang="az" b="1" i="0" u="none" baseline="0" dirty="0">
                <a:latin typeface="+mn-lt"/>
              </a:rPr>
              <a:t>K VER</a:t>
            </a:r>
            <a:r>
              <a:rPr lang="az-Latn-AZ" b="1" i="0" u="none" baseline="0" dirty="0">
                <a:latin typeface="+mn-lt"/>
              </a:rPr>
              <a:t>İ</a:t>
            </a:r>
            <a:r>
              <a:rPr lang="az" b="1" i="0" u="none" baseline="0" dirty="0">
                <a:latin typeface="+mn-lt"/>
              </a:rPr>
              <a:t>LƏNLƏR</a:t>
            </a:r>
            <a:r>
              <a:rPr lang="az-Latn-AZ" b="1" i="0" u="none" baseline="0" dirty="0">
                <a:latin typeface="+mn-lt"/>
              </a:rPr>
              <a:t>İ</a:t>
            </a:r>
            <a:r>
              <a:rPr lang="az" b="1" i="0" u="none" baseline="0" dirty="0">
                <a:latin typeface="+mn-lt"/>
              </a:rPr>
              <a:t>N</a:t>
            </a:r>
            <a:r>
              <a:rPr lang="az-Latn-AZ" b="1" i="0" u="none" baseline="0" dirty="0">
                <a:latin typeface="+mn-lt"/>
              </a:rPr>
              <a:t>İ</a:t>
            </a:r>
            <a:r>
              <a:rPr lang="az" b="1" i="0" u="none" baseline="0" dirty="0">
                <a:latin typeface="+mn-lt"/>
              </a:rPr>
              <a:t>N TOPLANMASI</a:t>
            </a:r>
            <a:endParaRPr lang="az" dirty="0">
              <a:latin typeface="+mn-lt"/>
            </a:endParaRP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pPr algn="l" rtl="0"/>
            <a:r>
              <a:rPr lang="az" b="0" i="0" u="none" baseline="0"/>
              <a:t>Budapeşt konvensiyasında prosessual normalar (2-ci hissə)</a:t>
            </a:r>
          </a:p>
        </p:txBody>
      </p:sp>
      <p:sp>
        <p:nvSpPr>
          <p:cNvPr id="6" name="TextBox 7">
            <a:extLst>
              <a:ext uri="{FF2B5EF4-FFF2-40B4-BE49-F238E27FC236}">
                <a16:creationId xmlns:a16="http://schemas.microsoft.com/office/drawing/2014/main"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Bölmə 2</a:t>
            </a:r>
            <a:endParaRPr lang="az" sz="2000" dirty="0">
              <a:solidFill>
                <a:schemeClr val="bg1"/>
              </a:solidFill>
              <a:latin typeface="Verdana" charset="0"/>
              <a:cs typeface="Verdana" charset="0"/>
            </a:endParaRPr>
          </a:p>
        </p:txBody>
      </p:sp>
    </p:spTree>
    <p:extLst>
      <p:ext uri="{BB962C8B-B14F-4D97-AF65-F5344CB8AC3E}">
        <p14:creationId xmlns:p14="http://schemas.microsoft.com/office/powerpoint/2010/main" val="33727643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93623" y="143916"/>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dirty="0">
                <a:solidFill>
                  <a:schemeClr val="bg1"/>
                </a:solidFill>
                <a:latin typeface="Verdana" panose="020B0604030504040204" pitchFamily="34" charset="0"/>
                <a:ea typeface="Verdana" panose="020B0604030504040204" pitchFamily="34" charset="0"/>
                <a:cs typeface="Verdana" charset="0"/>
              </a:rPr>
              <a:t>Real vaxt rejimində trafik verilənlərinin toplanması</a:t>
            </a:r>
          </a:p>
        </p:txBody>
      </p:sp>
      <p:sp>
        <p:nvSpPr>
          <p:cNvPr id="2" name="Rectangle 3">
            <a:extLst>
              <a:ext uri="{FF2B5EF4-FFF2-40B4-BE49-F238E27FC236}">
                <a16:creationId xmlns:a16="http://schemas.microsoft.com/office/drawing/2014/main" id="{4A4DD29D-48E3-44D3-9376-83EADA19DD24}"/>
              </a:ext>
            </a:extLst>
          </p:cNvPr>
          <p:cNvSpPr txBox="1">
            <a:spLocks/>
          </p:cNvSpPr>
          <p:nvPr/>
        </p:nvSpPr>
        <p:spPr bwMode="auto">
          <a:xfrm>
            <a:off x="348344" y="1198107"/>
            <a:ext cx="8519885" cy="521208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rtl="0" eaLnBrk="1" hangingPunct="1">
              <a:lnSpc>
                <a:spcPct val="80000"/>
              </a:lnSpc>
              <a:spcBef>
                <a:spcPts val="600"/>
              </a:spcBef>
              <a:spcAft>
                <a:spcPts val="1200"/>
              </a:spcAft>
              <a:buFont typeface="Arial" pitchFamily="34" charset="0"/>
              <a:buNone/>
              <a:defRPr/>
            </a:pPr>
            <a:r>
              <a:rPr lang="az" sz="2600" b="1" i="1" u="none" baseline="0">
                <a:ea typeface="ＭＳ Ｐゴシック" pitchFamily="34" charset="-128"/>
              </a:rPr>
              <a:t>real vaxt rejimində trafik verilənlərinin toplanması</a:t>
            </a:r>
          </a:p>
          <a:p>
            <a:pPr marL="0" indent="0" algn="ctr" rtl="0" eaLnBrk="1" hangingPunct="1">
              <a:lnSpc>
                <a:spcPct val="80000"/>
              </a:lnSpc>
              <a:spcBef>
                <a:spcPts val="600"/>
              </a:spcBef>
              <a:spcAft>
                <a:spcPts val="1200"/>
              </a:spcAft>
              <a:buFont typeface="Arial" pitchFamily="34" charset="0"/>
              <a:buNone/>
              <a:defRPr/>
            </a:pPr>
            <a:r>
              <a:rPr lang="az" sz="2600" b="1" i="1" u="none" baseline="0">
                <a:ea typeface="ＭＳ Ｐゴシック" pitchFamily="34" charset="-128"/>
              </a:rPr>
              <a:t>(Maddə 20 – Budapeşt Konvensiyası)</a:t>
            </a:r>
          </a:p>
          <a:p>
            <a:pPr marL="0" indent="0" algn="ctr" rtl="0" eaLnBrk="1" hangingPunct="1">
              <a:lnSpc>
                <a:spcPct val="80000"/>
              </a:lnSpc>
              <a:spcBef>
                <a:spcPts val="600"/>
              </a:spcBef>
              <a:spcAft>
                <a:spcPts val="1200"/>
              </a:spcAft>
              <a:buFont typeface="Arial" pitchFamily="34" charset="0"/>
              <a:buNone/>
              <a:defRPr/>
            </a:pPr>
            <a:endParaRPr lang="az" altLang="sr-Latn-RS" sz="2800" b="1" i="1" dirty="0">
              <a:ea typeface="ＭＳ Ｐゴシック" pitchFamily="34" charset="-128"/>
            </a:endParaRPr>
          </a:p>
          <a:p>
            <a:pPr algn="ctr" rtl="0" eaLnBrk="1" hangingPunct="1">
              <a:lnSpc>
                <a:spcPct val="80000"/>
              </a:lnSpc>
              <a:spcBef>
                <a:spcPts val="600"/>
              </a:spcBef>
              <a:spcAft>
                <a:spcPts val="1200"/>
              </a:spcAft>
              <a:defRPr/>
            </a:pPr>
            <a:r>
              <a:rPr lang="az" sz="2600" b="0" i="1" u="none" baseline="0">
                <a:ea typeface="ＭＳ Ｐゴシック" pitchFamily="34" charset="-128"/>
              </a:rPr>
              <a:t>Yerində təhqiqat aparmağa imkan verir</a:t>
            </a:r>
          </a:p>
          <a:p>
            <a:pPr algn="ctr" rtl="0" eaLnBrk="1" hangingPunct="1">
              <a:lnSpc>
                <a:spcPct val="80000"/>
              </a:lnSpc>
              <a:spcBef>
                <a:spcPts val="600"/>
              </a:spcBef>
              <a:spcAft>
                <a:spcPts val="1200"/>
              </a:spcAft>
              <a:defRPr/>
            </a:pPr>
            <a:r>
              <a:rPr lang="az" sz="2600" b="0" i="1" u="none" baseline="0">
                <a:ea typeface="ＭＳ Ｐゴシック" pitchFamily="34" charset="-128"/>
              </a:rPr>
              <a:t>Müdaxilə xarakterli tədbir, adekvat qanunvericilik tələb edir </a:t>
            </a:r>
          </a:p>
          <a:p>
            <a:pPr algn="ctr" rtl="0" eaLnBrk="1" hangingPunct="1">
              <a:lnSpc>
                <a:spcPct val="80000"/>
              </a:lnSpc>
              <a:spcBef>
                <a:spcPts val="600"/>
              </a:spcBef>
              <a:spcAft>
                <a:spcPts val="1200"/>
              </a:spcAft>
              <a:defRPr/>
            </a:pPr>
            <a:r>
              <a:rPr lang="az" sz="2600" b="0" i="1" u="none" baseline="0">
                <a:ea typeface="ＭＳ Ｐゴシック" pitchFamily="34" charset="-128"/>
              </a:rPr>
              <a:t>Hüquq-mühafizə orqanları üçün verilənləri real vaxt rejimində texniki vasitələrlə toplamaq və ya yazmaq səlahiyyəti </a:t>
            </a:r>
          </a:p>
          <a:p>
            <a:pPr algn="ctr" rtl="0" eaLnBrk="1" hangingPunct="1">
              <a:lnSpc>
                <a:spcPct val="80000"/>
              </a:lnSpc>
              <a:spcBef>
                <a:spcPts val="600"/>
              </a:spcBef>
              <a:spcAft>
                <a:spcPts val="1200"/>
              </a:spcAft>
              <a:defRPr/>
            </a:pPr>
            <a:r>
              <a:rPr lang="az" sz="2600" b="0" i="1" u="none" baseline="0">
                <a:ea typeface="ＭＳ Ｐゴシック" pitchFamily="34" charset="-128"/>
              </a:rPr>
              <a:t>Xidmət provayderlərini müştərilərdən verilənləri real vaxt  rejimində toplamağa və ya yazmağa vadar etmək səlahiyyəti.</a:t>
            </a:r>
          </a:p>
        </p:txBody>
      </p:sp>
    </p:spTree>
    <p:extLst>
      <p:ext uri="{BB962C8B-B14F-4D97-AF65-F5344CB8AC3E}">
        <p14:creationId xmlns:p14="http://schemas.microsoft.com/office/powerpoint/2010/main" val="30235404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130782" y="1062407"/>
            <a:ext cx="4476172" cy="5509200"/>
          </a:xfrm>
          <a:prstGeom prst="rect">
            <a:avLst/>
          </a:prstGeom>
        </p:spPr>
        <p:txBody>
          <a:bodyPr wrap="square">
            <a:spAutoFit/>
          </a:bodyPr>
          <a:lstStyle/>
          <a:p>
            <a:pPr marL="342900" indent="-342900" algn="just" rtl="0">
              <a:buFont typeface="+mj-lt"/>
              <a:buAutoNum type="arabicPeriod"/>
            </a:pPr>
            <a:r>
              <a:rPr lang="az" sz="1600" b="0" i="0" u="none" baseline="0" dirty="0"/>
              <a:t>Hər bir Tərəf səlahiyyətli orqanlarına aşağıdakı səlahiyyətləri vermək məqsədilə lazımi qanunvericilik tədbirlərini və başqa tədbirləri görməlidir: </a:t>
            </a:r>
          </a:p>
          <a:p>
            <a:pPr marL="800100" lvl="1" indent="-342900" algn="just" rtl="0">
              <a:buFont typeface="+mj-lt"/>
              <a:buAutoNum type="alphaLcPeriod"/>
            </a:pPr>
            <a:r>
              <a:rPr lang="az" sz="1600" b="0" i="0" u="none" baseline="0" dirty="0"/>
              <a:t>a bu Tərəfin ərazisində </a:t>
            </a:r>
            <a:r>
              <a:rPr lang="az" sz="1600" b="0" i="0" u="none" baseline="0" dirty="0">
                <a:solidFill>
                  <a:srgbClr val="C00000"/>
                </a:solidFill>
              </a:rPr>
              <a:t>texniki vasitələri tətbiq etməklə</a:t>
            </a:r>
            <a:r>
              <a:rPr lang="az" sz="1600" b="0" i="0" u="none" baseline="0" dirty="0"/>
              <a:t> məlumatları </a:t>
            </a:r>
            <a:r>
              <a:rPr lang="az" sz="1600" b="1" i="0" u="none" baseline="0" dirty="0">
                <a:solidFill>
                  <a:srgbClr val="FF0000"/>
                </a:solidFill>
              </a:rPr>
              <a:t>toplamaq və ya yazmaq</a:t>
            </a:r>
            <a:r>
              <a:rPr lang="az" sz="1600" b="0" i="0" u="none" baseline="0" dirty="0"/>
              <a:t>; </a:t>
            </a:r>
          </a:p>
          <a:p>
            <a:pPr marL="800100" lvl="1" indent="-342900" algn="just" rtl="0">
              <a:buFont typeface="+mj-lt"/>
              <a:buAutoNum type="alphaLcPeriod"/>
            </a:pPr>
            <a:r>
              <a:rPr lang="az" sz="1600" b="0" i="0" u="none" baseline="0" dirty="0"/>
              <a:t>b </a:t>
            </a:r>
            <a:r>
              <a:rPr lang="az" sz="1600" b="1" i="0" u="none" baseline="0" dirty="0">
                <a:solidFill>
                  <a:srgbClr val="C00000"/>
                </a:solidFill>
              </a:rPr>
              <a:t>xidmət provayderləri</a:t>
            </a:r>
            <a:r>
              <a:rPr lang="az" sz="1600" b="0" i="0" u="none" baseline="0" dirty="0"/>
              <a:t> üzərinə mövcud texniki imkanlar çərçivəsində aşağıdakı </a:t>
            </a:r>
            <a:r>
              <a:rPr lang="az" sz="1600" b="1" i="0" u="none" baseline="0" dirty="0"/>
              <a:t>öhdəlikləri</a:t>
            </a:r>
            <a:r>
              <a:rPr lang="az" sz="1600" b="0" i="0" u="none" baseline="0" dirty="0"/>
              <a:t> qoymaq; </a:t>
            </a:r>
          </a:p>
          <a:p>
            <a:pPr marL="1314450" lvl="2" indent="-400050" algn="just" rtl="0">
              <a:buFont typeface="+mj-lt"/>
              <a:buAutoNum type="romanLcPeriod"/>
            </a:pPr>
            <a:r>
              <a:rPr lang="az" sz="1600" b="0" i="0" u="none" baseline="0" dirty="0"/>
              <a:t>həmin Tərəfin ərazisində texniki vasitələri tətbiq etməklə məlumatları </a:t>
            </a:r>
            <a:r>
              <a:rPr lang="az" sz="1600" b="1" i="0" u="none" baseline="0" dirty="0">
                <a:solidFill>
                  <a:srgbClr val="C00000"/>
                </a:solidFill>
              </a:rPr>
              <a:t>toplamaq və ya yazmaq</a:t>
            </a:r>
            <a:r>
              <a:rPr lang="az" sz="1600" b="0" i="0" u="none" baseline="0" dirty="0"/>
              <a:t>; </a:t>
            </a:r>
          </a:p>
          <a:p>
            <a:pPr marL="1314450" lvl="2" indent="-400050" algn="just" rtl="0">
              <a:buFont typeface="+mj-lt"/>
              <a:buAutoNum type="romanLcPeriod"/>
            </a:pPr>
            <a:r>
              <a:rPr lang="az" sz="1600" b="0" i="0" u="none" baseline="0" dirty="0"/>
              <a:t> məlumatların toplanmasında və ya yazılmasında səlahiyyətli orqanlarla </a:t>
            </a:r>
            <a:r>
              <a:rPr lang="az" sz="1600" b="1" i="0" u="none" baseline="0" dirty="0">
                <a:solidFill>
                  <a:srgbClr val="C00000"/>
                </a:solidFill>
              </a:rPr>
              <a:t>əməkdaşlıq etmək və onlara kömək etmək</a:t>
            </a:r>
            <a:r>
              <a:rPr lang="az" sz="1600" b="0" i="0" u="none" baseline="0" dirty="0"/>
              <a:t>. </a:t>
            </a:r>
          </a:p>
          <a:p>
            <a:pPr marL="800100" lvl="1" indent="-342900" algn="just" rtl="0">
              <a:buFont typeface="+mj-lt"/>
              <a:buAutoNum type="alphaLcPeriod"/>
            </a:pPr>
            <a:r>
              <a:rPr lang="az" sz="1600" b="0" i="0" u="none" baseline="0" dirty="0"/>
              <a:t>Ərazisində kompüter sistemi vasitəsilə ötürülən konkret məlumatlarla əlaqədar trafik verilənlərini real vaxt rejimində toplamaq və yazmaq.</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237505"/>
            <a:ext cx="4414945" cy="2062103"/>
          </a:xfrm>
          <a:prstGeom prst="rect">
            <a:avLst/>
          </a:prstGeom>
        </p:spPr>
        <p:txBody>
          <a:bodyPr wrap="square">
            <a:spAutoFit/>
          </a:bodyPr>
          <a:lstStyle/>
          <a:p>
            <a:pPr marL="342900" indent="-342900" algn="just" rtl="0">
              <a:buFont typeface="Arial" panose="020B0604020202020204" pitchFamily="34" charset="0"/>
              <a:buChar char="•"/>
            </a:pPr>
            <a:r>
              <a:rPr lang="az" sz="2000" b="0" i="0" u="none" baseline="0"/>
              <a:t>Səlahiyyətli orqan aşağıdakı səlahiyyətlərə malikdir:</a:t>
            </a:r>
          </a:p>
          <a:p>
            <a:pPr marL="800100" lvl="1" indent="-342900" algn="just" rtl="0">
              <a:buFont typeface="Calibri Light" panose="020F0302020204030204" pitchFamily="34" charset="0"/>
              <a:buChar char="‐"/>
            </a:pPr>
            <a:r>
              <a:rPr lang="az" b="0" i="0" u="none" baseline="0"/>
              <a:t>trafik verilənlərini birbaşa toplamaq və ya yazmaq;</a:t>
            </a:r>
          </a:p>
          <a:p>
            <a:pPr marL="800100" lvl="1" indent="-342900" algn="just" rtl="0">
              <a:buFont typeface="Calibri Light" panose="020F0302020204030204" pitchFamily="34" charset="0"/>
              <a:buChar char="‐"/>
            </a:pPr>
            <a:r>
              <a:rPr lang="az" b="0" i="0" u="none" baseline="0"/>
              <a:t>xidmət provayderini trafik verilənlərini toplamağa və ya yazmağa vadar etmək;</a:t>
            </a:r>
          </a:p>
          <a:p>
            <a:pPr marL="800100" lvl="1" indent="-342900" algn="just" rtl="0">
              <a:buFont typeface="Calibri Light" panose="020F0302020204030204" pitchFamily="34" charset="0"/>
              <a:buChar char="‐"/>
            </a:pPr>
            <a:r>
              <a:rPr lang="az" b="0" i="0" u="none" baseline="0"/>
              <a:t>xidmət provayderini səlahiyyətli orqanla əməkdaşlıq etməyə, yardım göstərməyə vadar etmək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143861"/>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dirty="0">
                <a:solidFill>
                  <a:schemeClr val="bg1"/>
                </a:solidFill>
                <a:latin typeface="Verdana" panose="020B0604030504040204" pitchFamily="34" charset="0"/>
                <a:ea typeface="Verdana" panose="020B0604030504040204" pitchFamily="34" charset="0"/>
                <a:cs typeface="Verdana" charset="0"/>
              </a:rPr>
              <a:t>Real vaxt rejimində trafik verilənlərinin toplanması</a:t>
            </a:r>
          </a:p>
        </p:txBody>
      </p:sp>
    </p:spTree>
    <p:extLst>
      <p:ext uri="{BB962C8B-B14F-4D97-AF65-F5344CB8AC3E}">
        <p14:creationId xmlns:p14="http://schemas.microsoft.com/office/powerpoint/2010/main" val="40652798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5509200"/>
          </a:xfrm>
          <a:prstGeom prst="rect">
            <a:avLst/>
          </a:prstGeom>
        </p:spPr>
        <p:txBody>
          <a:bodyPr wrap="square">
            <a:spAutoFit/>
          </a:bodyPr>
          <a:lstStyle/>
          <a:p>
            <a:pPr marL="342900" indent="-342900" algn="just" rtl="0">
              <a:buFont typeface="+mj-lt"/>
              <a:buAutoNum type="arabicPeriod"/>
            </a:pPr>
            <a:r>
              <a:rPr lang="az" sz="1600" b="0" i="0" u="none" baseline="0" dirty="0"/>
              <a:t>Hər bir Tərəf səlahiyyətli orqanlarına aşağıdakı səlahiyyətləri vermək məqsədilə lazımi qanunvericilik tədbirlərini və başqa tədbirləri görməlidir: </a:t>
            </a:r>
          </a:p>
          <a:p>
            <a:pPr marL="800100" lvl="1" indent="-342900" algn="just" rtl="0">
              <a:buFont typeface="+mj-lt"/>
              <a:buAutoNum type="alphaLcPeriod"/>
            </a:pPr>
            <a:r>
              <a:rPr lang="az" sz="1600" b="0" i="0" u="none" baseline="0" dirty="0"/>
              <a:t>bu Tərəfin ərazisində </a:t>
            </a:r>
            <a:r>
              <a:rPr lang="az" sz="1600" b="1" i="0" u="none" baseline="0" dirty="0">
                <a:solidFill>
                  <a:srgbClr val="C00000"/>
                </a:solidFill>
              </a:rPr>
              <a:t>texniki vasitələri</a:t>
            </a:r>
            <a:r>
              <a:rPr lang="az" sz="1600" b="0" i="0" u="none" baseline="0" dirty="0"/>
              <a:t> tətbiq etməklə məlumatları toplamaq və ya yazmaq; </a:t>
            </a:r>
          </a:p>
          <a:p>
            <a:pPr marL="800100" lvl="1" indent="-342900" algn="just" rtl="0">
              <a:buFont typeface="+mj-lt"/>
              <a:buAutoNum type="alphaLcPeriod"/>
            </a:pPr>
            <a:r>
              <a:rPr lang="az" sz="1600" b="0" i="0" u="none" baseline="0" dirty="0"/>
              <a:t>xidmət provayderləri üzərinə mövcud texniki imkanlar çərçivəsində aşağıdakı öhdəlikləri qoymaq; </a:t>
            </a:r>
          </a:p>
          <a:p>
            <a:pPr marL="1314450" lvl="2" indent="-400050" algn="just" rtl="0">
              <a:buFont typeface="+mj-lt"/>
              <a:buAutoNum type="romanLcPeriod"/>
            </a:pPr>
            <a:r>
              <a:rPr lang="az" sz="1600" b="0" i="0" u="none" baseline="0" dirty="0"/>
              <a:t>həmin Tərəfin ərazisində </a:t>
            </a:r>
            <a:r>
              <a:rPr lang="az" sz="1600" b="1" i="0" u="none" baseline="0" dirty="0">
                <a:solidFill>
                  <a:srgbClr val="C00000"/>
                </a:solidFill>
              </a:rPr>
              <a:t>texniki vasitələri</a:t>
            </a:r>
            <a:r>
              <a:rPr lang="az" sz="1600" b="0" i="0" u="none" baseline="0" dirty="0"/>
              <a:t> tətbiq etməklə məlumatları toplamaq və ya yazmaq; </a:t>
            </a:r>
          </a:p>
          <a:p>
            <a:pPr marL="1314450" lvl="2" indent="-400050" algn="just" rtl="0">
              <a:buFont typeface="+mj-lt"/>
              <a:buAutoNum type="romanLcPeriod"/>
            </a:pPr>
            <a:r>
              <a:rPr lang="az" sz="1600" b="0" i="0" u="none" baseline="0" dirty="0"/>
              <a:t>məlumatların toplanmasında və ya yazılmasında səlahiyyətli orqanlarla əməkdaşlıq etmək və onlara kömək etmək. </a:t>
            </a:r>
          </a:p>
          <a:p>
            <a:pPr lvl="1" algn="just" rtl="0"/>
            <a:r>
              <a:rPr lang="az" sz="1600" b="0" i="0" u="none" baseline="0" dirty="0"/>
              <a:t>Ərazisində kompüter sistemi vasitəsilə ötürülən konkret məlumatlarla əlaqədar trafik verilənlərini real vaxt rejimində toplamaq və yazmaq.</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1938992"/>
          </a:xfrm>
          <a:prstGeom prst="rect">
            <a:avLst/>
          </a:prstGeom>
        </p:spPr>
        <p:txBody>
          <a:bodyPr wrap="square">
            <a:spAutoFit/>
          </a:bodyPr>
          <a:lstStyle/>
          <a:p>
            <a:pPr marL="342900" indent="-342900" algn="just" rtl="0">
              <a:buFont typeface="Arial" panose="020B0604020202020204" pitchFamily="34" charset="0"/>
              <a:buChar char="•"/>
            </a:pPr>
            <a:r>
              <a:rPr lang="az" sz="2000" b="0" i="0" u="none" baseline="0"/>
              <a:t>Texniki vasitələr müəyyən edilməmişdir</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Trafik verilənlərinin toplanması məqsədilə hər hansı texniki vasitədən istifadə edilə bilər.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114734"/>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dirty="0">
                <a:solidFill>
                  <a:schemeClr val="bg1"/>
                </a:solidFill>
                <a:latin typeface="Verdana" panose="020B0604030504040204" pitchFamily="34" charset="0"/>
                <a:ea typeface="Verdana" panose="020B0604030504040204" pitchFamily="34" charset="0"/>
                <a:cs typeface="Verdana" charset="0"/>
              </a:rPr>
              <a:t>Real vaxt rejimində trafik verilənlərinin toplanması</a:t>
            </a:r>
          </a:p>
        </p:txBody>
      </p:sp>
    </p:spTree>
    <p:extLst>
      <p:ext uri="{BB962C8B-B14F-4D97-AF65-F5344CB8AC3E}">
        <p14:creationId xmlns:p14="http://schemas.microsoft.com/office/powerpoint/2010/main" val="38294485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4708981"/>
          </a:xfrm>
          <a:prstGeom prst="rect">
            <a:avLst/>
          </a:prstGeom>
        </p:spPr>
        <p:txBody>
          <a:bodyPr wrap="square">
            <a:spAutoFit/>
          </a:bodyPr>
          <a:lstStyle/>
          <a:p>
            <a:pPr marL="342900" indent="-342900" algn="just" rtl="0">
              <a:buFont typeface="+mj-lt"/>
              <a:buAutoNum type="arabicPeriod"/>
            </a:pPr>
            <a:r>
              <a:rPr lang="az" sz="1500" b="0" i="0" u="none" baseline="0" dirty="0"/>
              <a:t>Hər bir Tərəf səlahiyyətli orqanlarına aşağıdakı səlahiyyətləri vermək məqsədilə lazımi qanunvericilik tədbirlərini və başqa tədbirləri görməlidir: </a:t>
            </a:r>
          </a:p>
          <a:p>
            <a:pPr marL="800100" lvl="1" indent="-342900" algn="just" rtl="0">
              <a:buFont typeface="+mj-lt"/>
              <a:buAutoNum type="alphaLcPeriod"/>
            </a:pPr>
            <a:r>
              <a:rPr lang="az" sz="1500" b="0" i="0" u="none" baseline="0" dirty="0"/>
              <a:t>bu Tərəfin ərazisində texniki vasitələri tətbiq etməklə məlumatları toplamaq və ya yazmaq; </a:t>
            </a:r>
          </a:p>
          <a:p>
            <a:pPr marL="800100" lvl="1" indent="-342900" algn="just" rtl="0">
              <a:buFont typeface="+mj-lt"/>
              <a:buAutoNum type="alphaLcPeriod"/>
            </a:pPr>
            <a:r>
              <a:rPr lang="az" sz="1500" b="0" i="0" u="none" baseline="0" dirty="0"/>
              <a:t>xidmət provayderləri üzərinə </a:t>
            </a:r>
            <a:r>
              <a:rPr lang="az" sz="1500" b="1" i="0" u="none" baseline="0" dirty="0">
                <a:solidFill>
                  <a:srgbClr val="C00000"/>
                </a:solidFill>
              </a:rPr>
              <a:t>mövcud texniki imkanlar</a:t>
            </a:r>
            <a:r>
              <a:rPr lang="az" sz="1500" b="0" i="0" u="none" baseline="0" dirty="0"/>
              <a:t> çərçivəsində aşağıdakı öhdəlikləri qoymaq; </a:t>
            </a:r>
          </a:p>
          <a:p>
            <a:pPr marL="1314450" lvl="2" indent="-400050" algn="just" rtl="0">
              <a:buFont typeface="+mj-lt"/>
              <a:buAutoNum type="romanLcPeriod"/>
            </a:pPr>
            <a:r>
              <a:rPr lang="az" sz="1500" b="0" i="0" u="none" baseline="0" dirty="0"/>
              <a:t>həmin Tərəfin ərazisində texniki vasitələri tətbiq etməklə məlumatları toplamaq və ya yazmaq; </a:t>
            </a:r>
          </a:p>
          <a:p>
            <a:pPr marL="1314450" lvl="2" indent="-400050" algn="just" rtl="0">
              <a:buFont typeface="+mj-lt"/>
              <a:buAutoNum type="romanLcPeriod"/>
            </a:pPr>
            <a:r>
              <a:rPr lang="az" sz="1500" b="0" i="0" u="none" baseline="0" dirty="0"/>
              <a:t>məlumatların toplanmasında və ya yazılmasında səlahiyyətli orqanlarla əməkdaşlıq etmək və onlara kömək etmək. </a:t>
            </a:r>
          </a:p>
          <a:p>
            <a:pPr lvl="1" algn="just" rtl="0"/>
            <a:r>
              <a:rPr lang="az" sz="1500" b="0" i="0" u="none" baseline="0" dirty="0"/>
              <a:t>Ərazisində kompüter sistemi vasitəsilə ötürülən konkret məlumatlarla əlaqədar trafik verilənlərini real vaxt rejimində toplamaq və yazmaq.</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3785652"/>
          </a:xfrm>
          <a:prstGeom prst="rect">
            <a:avLst/>
          </a:prstGeom>
        </p:spPr>
        <p:txBody>
          <a:bodyPr wrap="square">
            <a:spAutoFit/>
          </a:bodyPr>
          <a:lstStyle/>
          <a:p>
            <a:pPr marL="342900" indent="-342900" algn="just" rtl="0">
              <a:buFont typeface="Arial" panose="020B0604020202020204" pitchFamily="34" charset="0"/>
              <a:buChar char="•"/>
            </a:pPr>
            <a:r>
              <a:rPr lang="az" sz="2000" b="0" i="0" u="none" baseline="0"/>
              <a:t>Xidmət provayderləri üzərinə qoyulan öhdəlik mövcud texniki imkanları aşmamalıdır (trafik verilənlərinin yazılması üçün belə texniki funksiyalardan adəti qaydada istifadə edilib-edilmədiyindən asılı olmayaraq</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Xidmət provayderləri üzərinə aşağıdakı öhdəlikləri qoymur: </a:t>
            </a:r>
          </a:p>
          <a:p>
            <a:pPr marL="800100" lvl="1" indent="-342900" algn="just" rtl="0">
              <a:buFont typeface="Calibri Light" panose="020F0302020204030204" pitchFamily="34" charset="0"/>
              <a:buChar char="‐"/>
            </a:pPr>
            <a:r>
              <a:rPr lang="az" b="0" i="0" u="none" baseline="0"/>
              <a:t>Yeni avadanlıq hazırlamaq;</a:t>
            </a:r>
          </a:p>
          <a:p>
            <a:pPr marL="800100" lvl="1" indent="-342900" algn="just" rtl="0">
              <a:buFont typeface="Calibri Light" panose="020F0302020204030204" pitchFamily="34" charset="0"/>
              <a:buChar char="‐"/>
            </a:pPr>
            <a:r>
              <a:rPr lang="az" b="0" i="0" u="none" baseline="0"/>
              <a:t>Ekspertlərdən dəstək satın almaq;</a:t>
            </a:r>
          </a:p>
          <a:p>
            <a:pPr marL="800100" lvl="1" indent="-342900" algn="just" rtl="0">
              <a:buFont typeface="Calibri Light" panose="020F0302020204030204" pitchFamily="34" charset="0"/>
              <a:buChar char="‐"/>
            </a:pPr>
            <a:r>
              <a:rPr lang="az" b="0" i="0" u="none" baseline="0"/>
              <a:t>Sistemlərin bahalı təkrar konfiqurasiyası ilə məşğul olmaq.</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9527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dirty="0">
                <a:solidFill>
                  <a:schemeClr val="bg1"/>
                </a:solidFill>
                <a:latin typeface="Verdana" panose="020B0604030504040204" pitchFamily="34" charset="0"/>
                <a:ea typeface="Verdana" panose="020B0604030504040204" pitchFamily="34" charset="0"/>
                <a:cs typeface="Verdana" charset="0"/>
              </a:rPr>
              <a:t>Real vaxt rejimində trafik verilənlərinin toplanması</a:t>
            </a:r>
          </a:p>
        </p:txBody>
      </p:sp>
    </p:spTree>
    <p:extLst>
      <p:ext uri="{BB962C8B-B14F-4D97-AF65-F5344CB8AC3E}">
        <p14:creationId xmlns:p14="http://schemas.microsoft.com/office/powerpoint/2010/main" val="82584514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5509200"/>
          </a:xfrm>
          <a:prstGeom prst="rect">
            <a:avLst/>
          </a:prstGeom>
        </p:spPr>
        <p:txBody>
          <a:bodyPr wrap="square">
            <a:spAutoFit/>
          </a:bodyPr>
          <a:lstStyle/>
          <a:p>
            <a:pPr marL="342900" indent="-342900" algn="just" rtl="0">
              <a:buFont typeface="+mj-lt"/>
              <a:buAutoNum type="arabicPeriod"/>
            </a:pPr>
            <a:r>
              <a:rPr lang="az" sz="1600" b="0" i="0" u="none" baseline="0" dirty="0"/>
              <a:t>Hər bir Tərəf səlahiyyətli orqanlarına aşağıdakı səlahiyyətləri vermək məqsədilə lazımi qanunvericilik tədbirlərini və başqa tədbirləri görməlidir: </a:t>
            </a:r>
          </a:p>
          <a:p>
            <a:pPr marL="800100" lvl="1" indent="-342900" algn="just" rtl="0">
              <a:buFont typeface="+mj-lt"/>
              <a:buAutoNum type="alphaLcPeriod"/>
            </a:pPr>
            <a:r>
              <a:rPr lang="az" sz="1600" b="0" i="0" u="none" baseline="0" dirty="0"/>
              <a:t>bu Tərəfin ərazisində texniki vasitələri tətbiq etməklə məlumatları toplamaq və ya yazmaq; </a:t>
            </a:r>
          </a:p>
          <a:p>
            <a:pPr marL="800100" lvl="1" indent="-342900" algn="just" rtl="0">
              <a:buFont typeface="+mj-lt"/>
              <a:buAutoNum type="alphaLcPeriod"/>
            </a:pPr>
            <a:r>
              <a:rPr lang="az" sz="1600" b="0" i="0" u="none" baseline="0" dirty="0"/>
              <a:t>xidmət provayderləri üzərinə mövcud texniki imkanlar çərçivəsində aşağıdakı öhdəlikləri qoymaq; </a:t>
            </a:r>
          </a:p>
          <a:p>
            <a:pPr marL="1314450" lvl="2" indent="-400050" algn="just" rtl="0">
              <a:buFont typeface="+mj-lt"/>
              <a:buAutoNum type="romanLcPeriod"/>
            </a:pPr>
            <a:r>
              <a:rPr lang="az" sz="1600" b="0" i="0" u="none" baseline="0" dirty="0"/>
              <a:t>i həmin Tərəfin ərazisində texniki vasitələri tətbiq etməklə məlumatları toplamaq və ya yazmaq; </a:t>
            </a:r>
          </a:p>
          <a:p>
            <a:pPr marL="1314450" lvl="2" indent="-400050" algn="just" rtl="0">
              <a:buFont typeface="+mj-lt"/>
              <a:buAutoNum type="romanLcPeriod"/>
            </a:pPr>
            <a:r>
              <a:rPr lang="az" sz="1600" b="0" i="0" u="none" baseline="0" dirty="0"/>
              <a:t>ii məlumatların aşağıdakı kimi toplanmasında və ya yazılmasında səlahiyyətli orqanlarla əməkdaşlıq etmək və onlara kömək etmək. </a:t>
            </a:r>
          </a:p>
          <a:p>
            <a:pPr lvl="1" algn="just" rtl="0"/>
            <a:r>
              <a:rPr lang="az" sz="1600" b="0" i="0" u="none" baseline="0" dirty="0"/>
              <a:t>Ərazisində kompüter sistemi vasitəsilə ötürülən konkret məlumatlarla əlaqədar</a:t>
            </a:r>
            <a:r>
              <a:rPr lang="az" sz="1600" b="1" i="0" u="none" baseline="0" dirty="0">
                <a:solidFill>
                  <a:srgbClr val="C00000"/>
                </a:solidFill>
              </a:rPr>
              <a:t>trafik verilənlərini</a:t>
            </a:r>
            <a:r>
              <a:rPr lang="az" sz="1600" b="0" i="0" u="none" baseline="0" dirty="0"/>
              <a:t> real vaxt rejimində toplamaq və yazmaq.</a:t>
            </a:r>
          </a:p>
        </p:txBody>
      </p:sp>
      <p:sp>
        <p:nvSpPr>
          <p:cNvPr id="4" name="Rectangle 3">
            <a:extLst>
              <a:ext uri="{FF2B5EF4-FFF2-40B4-BE49-F238E27FC236}">
                <a16:creationId xmlns:a16="http://schemas.microsoft.com/office/drawing/2014/main" id="{C1A334B7-575A-4128-BADC-26AB92EBDECB}"/>
              </a:ext>
            </a:extLst>
          </p:cNvPr>
          <p:cNvSpPr/>
          <p:nvPr/>
        </p:nvSpPr>
        <p:spPr>
          <a:xfrm>
            <a:off x="4572000" y="1139969"/>
            <a:ext cx="4414945" cy="4893647"/>
          </a:xfrm>
          <a:prstGeom prst="rect">
            <a:avLst/>
          </a:prstGeom>
        </p:spPr>
        <p:txBody>
          <a:bodyPr wrap="square">
            <a:spAutoFit/>
          </a:bodyPr>
          <a:lstStyle/>
          <a:p>
            <a:pPr algn="l" rtl="0"/>
            <a:r>
              <a:rPr lang="az" sz="2200" b="0" i="0" u="none" baseline="0"/>
              <a:t>Bəli</a:t>
            </a:r>
            <a:r>
              <a:rPr lang="az" sz="2000" b="0" i="0" u="none" baseline="0"/>
              <a:t>:</a:t>
            </a:r>
          </a:p>
          <a:p>
            <a:pPr marL="800100" lvl="1" indent="-342900" algn="just" rtl="0">
              <a:buFont typeface="Arial" panose="020B0604020202020204" pitchFamily="34" charset="0"/>
              <a:buChar char="•"/>
            </a:pPr>
            <a:r>
              <a:rPr lang="az" sz="2000" b="0" i="0" u="none" baseline="0"/>
              <a:t>kompüter verilənlərinin kateqoriyası</a:t>
            </a:r>
          </a:p>
          <a:p>
            <a:pPr marL="800100" lvl="1" indent="-342900" algn="just" rtl="0">
              <a:buFont typeface="Arial" panose="020B0604020202020204" pitchFamily="34" charset="0"/>
              <a:buChar char="•"/>
            </a:pPr>
            <a:r>
              <a:rPr lang="az" sz="2000" b="0" i="0" u="none" baseline="0"/>
              <a:t>məlumat mübadiləsi zəncirinin bir hissəsini təşkil edən kompüter tərəfindən yaradılır</a:t>
            </a:r>
          </a:p>
          <a:p>
            <a:pPr marL="800100" lvl="1" indent="-342900" algn="just" rtl="0">
              <a:buFont typeface="Arial" panose="020B0604020202020204" pitchFamily="34" charset="0"/>
              <a:buChar char="•"/>
            </a:pPr>
            <a:r>
              <a:rPr lang="az" sz="2000" b="0" i="0" u="none" baseline="0"/>
              <a:t>Məlumat mübadiləsinin aşağıdakı xüsusiyyətlərini göstərir:</a:t>
            </a:r>
          </a:p>
          <a:p>
            <a:pPr marL="1257300" lvl="2" indent="-342900" algn="just" rtl="0">
              <a:buFont typeface="Calibri Light" panose="020F0302020204030204" pitchFamily="34" charset="0"/>
              <a:buChar char="‐"/>
            </a:pPr>
            <a:r>
              <a:rPr lang="az" b="0" i="0" u="none" baseline="0"/>
              <a:t>mənşə; </a:t>
            </a:r>
          </a:p>
          <a:p>
            <a:pPr marL="1257300" lvl="2" indent="-342900" algn="just" rtl="0">
              <a:buFont typeface="Calibri Light" panose="020F0302020204030204" pitchFamily="34" charset="0"/>
              <a:buChar char="‐"/>
            </a:pPr>
            <a:r>
              <a:rPr lang="az" b="0" i="0" u="none" baseline="0"/>
              <a:t>təyinat yeri;</a:t>
            </a:r>
          </a:p>
          <a:p>
            <a:pPr marL="1257300" lvl="2" indent="-342900" algn="just" rtl="0">
              <a:buFont typeface="Calibri Light" panose="020F0302020204030204" pitchFamily="34" charset="0"/>
              <a:buChar char="‐"/>
            </a:pPr>
            <a:r>
              <a:rPr lang="az" b="0" i="0" u="none" baseline="0"/>
              <a:t>marşrut;</a:t>
            </a:r>
          </a:p>
          <a:p>
            <a:pPr marL="1257300" lvl="2" indent="-342900" algn="just" rtl="0">
              <a:buFont typeface="Calibri Light" panose="020F0302020204030204" pitchFamily="34" charset="0"/>
              <a:buChar char="‐"/>
            </a:pPr>
            <a:r>
              <a:rPr lang="az" b="0" i="0" u="none" baseline="0"/>
              <a:t>vaxt;</a:t>
            </a:r>
          </a:p>
          <a:p>
            <a:pPr marL="1257300" lvl="2" indent="-342900" algn="just" rtl="0">
              <a:buFont typeface="Calibri Light" panose="020F0302020204030204" pitchFamily="34" charset="0"/>
              <a:buChar char="‐"/>
            </a:pPr>
            <a:r>
              <a:rPr lang="az" b="0" i="0" u="none" baseline="0"/>
              <a:t>tarix;</a:t>
            </a:r>
          </a:p>
          <a:p>
            <a:pPr marL="1257300" lvl="2" indent="-342900" algn="just" rtl="0">
              <a:buFont typeface="Calibri Light" panose="020F0302020204030204" pitchFamily="34" charset="0"/>
              <a:buChar char="‐"/>
            </a:pPr>
            <a:r>
              <a:rPr lang="az" b="0" i="0" u="none" baseline="0"/>
              <a:t>ölçü;</a:t>
            </a:r>
          </a:p>
          <a:p>
            <a:pPr marL="1257300" lvl="2" indent="-342900" algn="just" rtl="0">
              <a:buFont typeface="Calibri Light" panose="020F0302020204030204" pitchFamily="34" charset="0"/>
              <a:buChar char="‐"/>
            </a:pPr>
            <a:r>
              <a:rPr lang="az" b="0" i="0" u="none" baseline="0"/>
              <a:t>müddət;</a:t>
            </a:r>
          </a:p>
          <a:p>
            <a:pPr marL="1257300" lvl="2" indent="-342900" algn="just" rtl="0">
              <a:buFont typeface="Calibri Light" panose="020F0302020204030204" pitchFamily="34" charset="0"/>
              <a:buChar char="‐"/>
            </a:pPr>
            <a:r>
              <a:rPr lang="az" b="0" i="0" u="none" baseline="0"/>
              <a:t>baza xidmətin növü. </a:t>
            </a:r>
          </a:p>
          <a:p>
            <a:pPr algn="l" rtl="0"/>
            <a:r>
              <a:rPr lang="az" sz="2200" b="0" i="0" u="none" baseline="0"/>
              <a:t>№:</a:t>
            </a:r>
            <a:r>
              <a:rPr lang="az" sz="2000" b="0" i="0" u="none" baseline="0"/>
              <a:t>:</a:t>
            </a:r>
          </a:p>
          <a:p>
            <a:pPr marL="800100" lvl="1" indent="-342900" algn="l" rtl="0">
              <a:buFont typeface="Arial" panose="020B0604020202020204" pitchFamily="34" charset="0"/>
              <a:buChar char="•"/>
            </a:pPr>
            <a:r>
              <a:rPr lang="az" sz="2000" b="0" i="0" u="none" baseline="0"/>
              <a:t>məlumatların məzmunu</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54245" y="0"/>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dirty="0">
                <a:solidFill>
                  <a:schemeClr val="bg1"/>
                </a:solidFill>
                <a:latin typeface="Verdana" panose="020B0604030504040204" pitchFamily="34" charset="0"/>
                <a:ea typeface="Verdana" panose="020B0604030504040204" pitchFamily="34" charset="0"/>
                <a:cs typeface="Verdana" charset="0"/>
              </a:rPr>
              <a:t>Real vaxt rejimində trafik verilənlərinin toplanması</a:t>
            </a:r>
          </a:p>
        </p:txBody>
      </p:sp>
    </p:spTree>
    <p:extLst>
      <p:ext uri="{BB962C8B-B14F-4D97-AF65-F5344CB8AC3E}">
        <p14:creationId xmlns:p14="http://schemas.microsoft.com/office/powerpoint/2010/main" val="36105269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11">
            <a:extLst>
              <a:ext uri="{FF2B5EF4-FFF2-40B4-BE49-F238E27FC236}">
                <a16:creationId xmlns:a16="http://schemas.microsoft.com/office/drawing/2014/main" id="{2423F960-A04A-412E-A05F-0A481203750D}"/>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l" rtl="0"/>
            <a:r>
              <a:rPr lang="az" sz="1200" b="1" i="0" u="none" baseline="0">
                <a:solidFill>
                  <a:srgbClr val="FFFFFF"/>
                </a:solidFill>
                <a:latin typeface="Verdana" panose="020B0604030504040204" pitchFamily="34" charset="0"/>
                <a:ea typeface="Verdana" panose="020B0604030504040204" pitchFamily="34" charset="0"/>
                <a:cs typeface="Verdana" charset="0"/>
              </a:rPr>
              <a:t>www.coe.int/cybercrime</a:t>
            </a:r>
            <a:r>
              <a:rPr lang="az" sz="1200" b="0" i="0" u="none" baseline="0">
                <a:solidFill>
                  <a:srgbClr val="FFFFFF"/>
                </a:solidFill>
                <a:latin typeface="Verdana" panose="020B0604030504040204" pitchFamily="34" charset="0"/>
                <a:ea typeface="Verdana" panose="020B0604030504040204" pitchFamily="34" charset="0"/>
                <a:cs typeface="Verdana" charset="0"/>
              </a:rPr>
              <a:t>						</a:t>
            </a:r>
            <a:r>
              <a:rPr lang="az" sz="1200" b="1" i="0" u="none" baseline="0">
                <a:solidFill>
                  <a:srgbClr val="FFFFFF"/>
                </a:solidFill>
                <a:latin typeface="Verdana" panose="020B0604030504040204" pitchFamily="34" charset="0"/>
                <a:ea typeface="Verdana" panose="020B0604030504040204" pitchFamily="34" charset="0"/>
                <a:cs typeface="Verdana" charset="0"/>
              </a:rPr>
              <a:t>                        - </a:t>
            </a:r>
            <a:fld id="{F50FF694-912A-834E-AD45-B984C7BF2CE4}" type="slidenum">
              <a:rPr sz="1200" b="1">
                <a:solidFill>
                  <a:srgbClr val="FFFFFF"/>
                </a:solidFill>
                <a:latin typeface="Verdana" panose="020B0604030504040204" pitchFamily="34" charset="0"/>
                <a:ea typeface="Verdana" panose="020B0604030504040204" pitchFamily="34" charset="0"/>
                <a:cs typeface="Verdana" charset="0"/>
              </a:rPr>
              <a:pPr algn="l" rtl="0"/>
              <a:t>27</a:t>
            </a:fld>
            <a:r>
              <a:rPr lang="az" sz="1200" b="1" i="0" u="none" baseline="0">
                <a:solidFill>
                  <a:srgbClr val="FFFFFF"/>
                </a:solidFill>
                <a:latin typeface="Verdana" panose="020B0604030504040204" pitchFamily="34" charset="0"/>
                <a:ea typeface="Verdana" panose="020B0604030504040204" pitchFamily="34" charset="0"/>
                <a:cs typeface="Verdana" charset="0"/>
              </a:rPr>
              <a:t> -</a:t>
            </a:r>
          </a:p>
        </p:txBody>
      </p:sp>
      <p:sp>
        <p:nvSpPr>
          <p:cNvPr id="8" name="Rectangle 7">
            <a:extLst>
              <a:ext uri="{FF2B5EF4-FFF2-40B4-BE49-F238E27FC236}">
                <a16:creationId xmlns:a16="http://schemas.microsoft.com/office/drawing/2014/main" id="{E02F9B35-00F4-40BC-9452-03D5E2FD52B1}"/>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l" rtl="0">
              <a:defRPr/>
            </a:pPr>
            <a:r>
              <a:rPr lang="az" sz="1200" b="1" i="0" u="none" baseline="0">
                <a:solidFill>
                  <a:srgbClr val="FFFFFF"/>
                </a:solidFill>
                <a:latin typeface="Verdana" panose="020B0604030504040204" pitchFamily="34" charset="0"/>
                <a:ea typeface="Verdana" panose="020B0604030504040204" pitchFamily="34" charset="0"/>
                <a:cs typeface="Verdana" charset="0"/>
              </a:rPr>
              <a:t>www.coe.int/cybercrime</a:t>
            </a:r>
            <a:endParaRPr lang="az" sz="1200" dirty="0">
              <a:latin typeface="Verdana" panose="020B0604030504040204" pitchFamily="34" charset="0"/>
              <a:ea typeface="Verdana" panose="020B0604030504040204" pitchFamily="34" charset="0"/>
            </a:endParaRPr>
          </a:p>
        </p:txBody>
      </p:sp>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5509200"/>
          </a:xfrm>
          <a:prstGeom prst="rect">
            <a:avLst/>
          </a:prstGeom>
        </p:spPr>
        <p:txBody>
          <a:bodyPr wrap="square">
            <a:spAutoFit/>
          </a:bodyPr>
          <a:lstStyle/>
          <a:p>
            <a:pPr marL="342900" indent="-342900" algn="just" rtl="0">
              <a:buFont typeface="+mj-lt"/>
              <a:buAutoNum type="arabicPeriod"/>
            </a:pPr>
            <a:r>
              <a:rPr lang="az" sz="1600" b="0" i="0" u="none" baseline="0" dirty="0"/>
              <a:t>Hər bir Tərəf səlahiyyətli orqanlarına aşağıdakı səlahiyyətləri vermək məqsədilə lazımi qanunvericilik tədbirlərini və başqa tədbirləri görməlidir: </a:t>
            </a:r>
          </a:p>
          <a:p>
            <a:pPr marL="800100" lvl="1" indent="-342900" algn="just" rtl="0">
              <a:buFont typeface="+mj-lt"/>
              <a:buAutoNum type="alphaLcPeriod"/>
            </a:pPr>
            <a:r>
              <a:rPr lang="az" sz="1600" b="0" i="0" u="none" baseline="0" dirty="0"/>
              <a:t>bu Tərəfin ərazisində texniki vasitələri tətbiq etməklə məlumatları toplamaq və ya yazmaq; </a:t>
            </a:r>
          </a:p>
          <a:p>
            <a:pPr marL="800100" lvl="1" indent="-342900" algn="just" rtl="0">
              <a:buFont typeface="+mj-lt"/>
              <a:buAutoNum type="alphaLcPeriod"/>
            </a:pPr>
            <a:r>
              <a:rPr lang="az" sz="1600" b="0" i="0" u="none" baseline="0" dirty="0"/>
              <a:t>xidmət provayderləri üzərinə mövcud texniki imkanlar çərçivəsində aşağıdakı öhdəlikləri qoymaq; </a:t>
            </a:r>
          </a:p>
          <a:p>
            <a:pPr marL="1314450" lvl="2" indent="-400050" algn="just" rtl="0">
              <a:buFont typeface="+mj-lt"/>
              <a:buAutoNum type="romanLcPeriod"/>
            </a:pPr>
            <a:r>
              <a:rPr lang="az" sz="1600" b="0" i="0" u="none" baseline="0" dirty="0"/>
              <a:t>həmin Tərəfin ərazisində texniki vasitələri tətbiq etməklə məlumatları toplamaq və ya yazmaq; </a:t>
            </a:r>
          </a:p>
          <a:p>
            <a:pPr marL="1314450" lvl="2" indent="-400050" algn="just" rtl="0">
              <a:buFont typeface="+mj-lt"/>
              <a:buAutoNum type="romanLcPeriod"/>
            </a:pPr>
            <a:r>
              <a:rPr lang="az" sz="1600" b="0" i="0" u="none" baseline="0" dirty="0"/>
              <a:t>məlumatların toplanmasında və ya yazılmasında səlahiyyətli orqanlarla əməkdaşlıq etmək və onlara kömək etmək. </a:t>
            </a:r>
          </a:p>
          <a:p>
            <a:pPr lvl="1" algn="just" rtl="0"/>
            <a:r>
              <a:rPr lang="az" sz="1600" b="0" i="0" u="none" baseline="0" dirty="0"/>
              <a:t>Ərazisində kompüter sistemi vasitəsilə </a:t>
            </a:r>
            <a:r>
              <a:rPr lang="az" sz="1600" b="1" i="0" u="none" baseline="0" dirty="0">
                <a:solidFill>
                  <a:srgbClr val="C00000"/>
                </a:solidFill>
              </a:rPr>
              <a:t>ötürülən konkret məlumatlarla əlaqədar</a:t>
            </a:r>
            <a:r>
              <a:rPr lang="az" sz="1600" b="0" i="0" u="none" baseline="0" dirty="0">
                <a:solidFill>
                  <a:srgbClr val="FF0000"/>
                </a:solidFill>
              </a:rPr>
              <a:t> trafik verilənlərini real vaxt rejimində toplamaq və yazmaq.</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246769"/>
          </a:xfrm>
          <a:prstGeom prst="rect">
            <a:avLst/>
          </a:prstGeom>
        </p:spPr>
        <p:txBody>
          <a:bodyPr wrap="square">
            <a:spAutoFit/>
          </a:bodyPr>
          <a:lstStyle/>
          <a:p>
            <a:pPr marL="342900" indent="-342900" algn="just" rtl="0">
              <a:buFont typeface="Arial" panose="020B0604020202020204" pitchFamily="34" charset="0"/>
              <a:buChar char="•"/>
            </a:pPr>
            <a:r>
              <a:rPr lang="az" sz="2000" b="0" i="0" u="none" baseline="0"/>
              <a:t>Bu səlahiyyət konkret məlumatlara münasibətdə tətbiq edilə bilər</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Bu səlahiyyətlərin böyük həcmdə trafik verilənlərinə ümumi və ya fərq qoyulmadan nəzarət etmək və ya böyük həcmdə trafik verilənlərini toplamaq məqsədilə tətbiq edilməsinə icazə verilmir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285032"/>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a:solidFill>
                  <a:schemeClr val="bg1"/>
                </a:solidFill>
                <a:latin typeface="Verdana" panose="020B0604030504040204" pitchFamily="34" charset="0"/>
                <a:ea typeface="Verdana" panose="020B0604030504040204" pitchFamily="34" charset="0"/>
                <a:cs typeface="Verdana" charset="0"/>
              </a:rPr>
              <a:t>Real vaxt rejimində trafik verilənlərinin toplanması</a:t>
            </a:r>
          </a:p>
        </p:txBody>
      </p:sp>
    </p:spTree>
    <p:extLst>
      <p:ext uri="{BB962C8B-B14F-4D97-AF65-F5344CB8AC3E}">
        <p14:creationId xmlns:p14="http://schemas.microsoft.com/office/powerpoint/2010/main" val="36210508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5509200"/>
          </a:xfrm>
          <a:prstGeom prst="rect">
            <a:avLst/>
          </a:prstGeom>
        </p:spPr>
        <p:txBody>
          <a:bodyPr wrap="square">
            <a:spAutoFit/>
          </a:bodyPr>
          <a:lstStyle/>
          <a:p>
            <a:pPr marL="342900" indent="-342900" algn="just" rtl="0">
              <a:buFont typeface="+mj-lt"/>
              <a:buAutoNum type="arabicPeriod"/>
            </a:pPr>
            <a:r>
              <a:rPr lang="az" sz="1600" b="0" i="0" u="none" baseline="0" dirty="0"/>
              <a:t>Hər bir Tərəf səlahiyyətli orqanlarına aşağıdakı səlahiyyətləri vermək məqsədilə lazımi qanunvericilik tədbirlərini və başqa tədbirləri görməlidir: </a:t>
            </a:r>
          </a:p>
          <a:p>
            <a:pPr marL="800100" lvl="1" indent="-342900" algn="just" rtl="0">
              <a:buFont typeface="+mj-lt"/>
              <a:buAutoNum type="alphaLcPeriod"/>
            </a:pPr>
            <a:r>
              <a:rPr lang="az" sz="1600" b="0" i="0" u="none" baseline="0" dirty="0"/>
              <a:t>bu Tərəfin ərazisində texniki vasitələri tətbiq etməklə məlumatları toplamaq və ya yazmaq; </a:t>
            </a:r>
          </a:p>
          <a:p>
            <a:pPr marL="800100" lvl="1" indent="-342900" algn="just" rtl="0">
              <a:buFont typeface="+mj-lt"/>
              <a:buAutoNum type="alphaLcPeriod"/>
            </a:pPr>
            <a:r>
              <a:rPr lang="az" sz="1600" b="0" i="0" u="none" baseline="0" dirty="0"/>
              <a:t>xidmət provayderləri üzərinə mövcud texniki imkanlar çərçivəsində aşağıdakı öhdəlikləri qoymaq; </a:t>
            </a:r>
          </a:p>
          <a:p>
            <a:pPr marL="1314450" lvl="2" indent="-400050" algn="just" rtl="0">
              <a:buFont typeface="+mj-lt"/>
              <a:buAutoNum type="romanLcPeriod"/>
            </a:pPr>
            <a:r>
              <a:rPr lang="az" sz="1600" b="0" i="0" u="none" baseline="0" dirty="0"/>
              <a:t>həmin Tərəfin ərazisində texniki vasitələri tətbiq etməklə məlumatları toplamaq və ya yazmaq; </a:t>
            </a:r>
          </a:p>
          <a:p>
            <a:pPr marL="1314450" lvl="2" indent="-400050" algn="just" rtl="0">
              <a:buFont typeface="+mj-lt"/>
              <a:buAutoNum type="romanLcPeriod"/>
            </a:pPr>
            <a:r>
              <a:rPr lang="az" sz="1600" b="0" i="0" u="none" baseline="0" dirty="0"/>
              <a:t>məlumatların toplanmasında və ya yazılmasında səlahiyyətli orqanlarla əməkdaşlıq etmək və onlara kömək etmək. </a:t>
            </a:r>
          </a:p>
          <a:p>
            <a:pPr lvl="1" algn="just" rtl="0"/>
            <a:r>
              <a:rPr lang="az" sz="1600" b="0" i="0" u="none" baseline="0" dirty="0"/>
              <a:t>Ərazisində kompüter sistemi vasitəsilə ötürülən konkret məlumatlarla əlaqədar </a:t>
            </a:r>
            <a:r>
              <a:rPr lang="az" sz="1600" b="1" i="0" u="none" baseline="0" dirty="0">
                <a:solidFill>
                  <a:srgbClr val="C00000"/>
                </a:solidFill>
              </a:rPr>
              <a:t>trafik verilənlərini</a:t>
            </a:r>
            <a:r>
              <a:rPr lang="az" sz="1600" b="0" i="0" u="none" baseline="0" dirty="0"/>
              <a:t> real vaxt rejimində toplamaq və yazmaq.</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39969"/>
            <a:ext cx="4414945" cy="4247317"/>
          </a:xfrm>
          <a:prstGeom prst="rect">
            <a:avLst/>
          </a:prstGeom>
        </p:spPr>
        <p:txBody>
          <a:bodyPr wrap="square">
            <a:spAutoFit/>
          </a:bodyPr>
          <a:lstStyle/>
          <a:p>
            <a:pPr marL="342900" indent="-342900" algn="just" rtl="0">
              <a:buFont typeface="Arial" panose="020B0604020202020204" pitchFamily="34" charset="0"/>
              <a:buChar char="•"/>
            </a:pPr>
            <a:r>
              <a:rPr lang="az" b="0" i="0" u="none" baseline="0"/>
              <a:t>Tərəf ərazisi daxilindəki məlumat mübadiləsi ilə əlaqədar tədbirlər görə bilər.</a:t>
            </a:r>
          </a:p>
          <a:p>
            <a:pPr marL="342900"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Ərazi daxilində hər hansı fiziki infrastruktur və ya avadanlığa malik olmayan xidmət provayderi, hətta əsas fəaliyyət yeri və ya baş idarəsi həmin ərazidə yerləşməsə belə, vadar edilə bilər </a:t>
            </a:r>
          </a:p>
          <a:p>
            <a:pPr marL="342900"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Məlumat mübadiləsinin tərəflərindən biri (insan və ya kompüter)   və ya məlumatın göndərildiyi kompüter ərazi daxilində yerləşdikdə, sözügedən məlumat mübadiləsi həmin ərazidə baş vermiş hesab edilir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285032"/>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a:solidFill>
                  <a:schemeClr val="bg1"/>
                </a:solidFill>
                <a:latin typeface="Verdana" panose="020B0604030504040204" pitchFamily="34" charset="0"/>
                <a:ea typeface="Verdana" panose="020B0604030504040204" pitchFamily="34" charset="0"/>
                <a:cs typeface="Verdana" charset="0"/>
              </a:rPr>
              <a:t>Real vaxt rejimində trafik verilənlərinin toplanması</a:t>
            </a:r>
          </a:p>
        </p:txBody>
      </p:sp>
    </p:spTree>
    <p:extLst>
      <p:ext uri="{BB962C8B-B14F-4D97-AF65-F5344CB8AC3E}">
        <p14:creationId xmlns:p14="http://schemas.microsoft.com/office/powerpoint/2010/main" val="118895132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130782" y="1196752"/>
            <a:ext cx="4476172" cy="4524315"/>
          </a:xfrm>
          <a:prstGeom prst="rect">
            <a:avLst/>
          </a:prstGeom>
        </p:spPr>
        <p:txBody>
          <a:bodyPr wrap="square">
            <a:spAutoFit/>
          </a:bodyPr>
          <a:lstStyle/>
          <a:p>
            <a:pPr marL="342900" indent="-342900" algn="just" rtl="0">
              <a:buFont typeface="+mj-lt"/>
              <a:buAutoNum type="arabicPeriod" startAt="2"/>
            </a:pPr>
            <a:r>
              <a:rPr lang="az" sz="1600" b="0" i="0" u="none" baseline="0"/>
              <a:t>Hər hansı bir Tərəf onun daxili qanunvericilik sisteminə aid olan prinsiplərə əsasən 1a bəndində nəzərdə tutulan tədbirləri həyata keçirə bilmirsə, bunun	 əvəzində o, öz ərazisindəki belə məlumatlarla əlaqədar trafik verilənlərini öz ərazisində mövcud olan texniki vasitələri tətbiq etməklə real vaxt rejimində toplamağı və yazmağı mümkün etmək üçün </a:t>
            </a:r>
            <a:r>
              <a:rPr lang="az" sz="1600" b="1" i="0" u="none" baseline="0">
                <a:solidFill>
                  <a:srgbClr val="C00000"/>
                </a:solidFill>
              </a:rPr>
              <a:t>zəruri ola bilən qanunvericilik və digər tədbirləri görə bilər</a:t>
            </a:r>
            <a:r>
              <a:rPr lang="az" sz="1600" b="0" i="0" u="none" baseline="0"/>
              <a:t>.</a:t>
            </a:r>
          </a:p>
          <a:p>
            <a:pPr marL="342900" indent="-342900" algn="just" rtl="0">
              <a:buFont typeface="+mj-lt"/>
              <a:buAutoNum type="arabicPeriod" startAt="2"/>
            </a:pPr>
            <a:endParaRPr lang="az" sz="1600" dirty="0"/>
          </a:p>
          <a:p>
            <a:pPr marL="342900" indent="-342900" algn="just" rtl="0">
              <a:buFont typeface="+mj-lt"/>
              <a:buAutoNum type="arabicPeriod" startAt="2"/>
            </a:pPr>
            <a:r>
              <a:rPr lang="az" sz="1600" b="0" i="0" u="none" baseline="0"/>
              <a:t>Hər bir Tərəf xidmət provayderini bu maddə ilə nəzərdə tutulan istənilən səlahiyyətin həyata keçirilməsi faktının və bu barədə məlumatın məxfiliyinə əməl etməyə məcbur etmək üçün zəruri qanunvericilik və digər tədbirləri görür. </a:t>
            </a:r>
          </a:p>
          <a:p>
            <a:pPr marL="342900" indent="-342900" algn="just" rtl="0">
              <a:buFont typeface="+mj-lt"/>
              <a:buAutoNum type="arabicPeriod" startAt="2"/>
            </a:pPr>
            <a:endParaRPr lang="az" sz="1600" dirty="0"/>
          </a:p>
          <a:p>
            <a:pPr marL="342900" indent="-342900" algn="just" rtl="0">
              <a:buFont typeface="+mj-lt"/>
              <a:buAutoNum type="arabicPeriod" startAt="2"/>
            </a:pPr>
            <a:r>
              <a:rPr lang="az" sz="1600" b="0" i="0" u="none" baseline="0"/>
              <a:t> Bu maddədə nəzərdə tutulmuş səlahiyyət və prosedurlar 14-cü və 15-ci maddələrə müvafiq olaraq müəyyən edilir.</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3170099"/>
          </a:xfrm>
          <a:prstGeom prst="rect">
            <a:avLst/>
          </a:prstGeom>
        </p:spPr>
        <p:txBody>
          <a:bodyPr wrap="square">
            <a:spAutoFit/>
          </a:bodyPr>
          <a:lstStyle/>
          <a:p>
            <a:pPr marL="342900" indent="-342900" algn="just" rtl="0">
              <a:buFont typeface="Arial" panose="020B0604020202020204" pitchFamily="34" charset="0"/>
              <a:buChar char="•"/>
            </a:pPr>
            <a:r>
              <a:rPr lang="az" sz="2000" b="0" i="0" u="none" baseline="0"/>
              <a:t>Bəzi yursidiksiyalarda hüquq-mühafizə orqanlarına xidmət provayderinin yardım və ya ən azı xəbəri olmadan verilənləri real vaxt rejimində toplamaq və ya yazmaq icazəsi verilmir.</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Belə yurisdiksiyalar xidmət provayderlərinin zəruri texniki vasitələri təmin etməyə vadar olunması kimi başqa tədbirlər qəbul edə bilərlər </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285032"/>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a:solidFill>
                  <a:schemeClr val="bg1"/>
                </a:solidFill>
                <a:latin typeface="Verdana" panose="020B0604030504040204" pitchFamily="34" charset="0"/>
                <a:ea typeface="Verdana" panose="020B0604030504040204" pitchFamily="34" charset="0"/>
                <a:cs typeface="Verdana" charset="0"/>
              </a:rPr>
              <a:t>Real vaxt rejimində trafik verilənlərinin toplanması</a:t>
            </a:r>
          </a:p>
        </p:txBody>
      </p:sp>
    </p:spTree>
    <p:extLst>
      <p:ext uri="{BB962C8B-B14F-4D97-AF65-F5344CB8AC3E}">
        <p14:creationId xmlns:p14="http://schemas.microsoft.com/office/powerpoint/2010/main" val="13905586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Sessiyanın məqsədləri</a:t>
            </a:r>
            <a:endParaRPr lang="az"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213800" y="1913791"/>
            <a:ext cx="8712522" cy="3475073"/>
          </a:xfrm>
        </p:spPr>
        <p:txBody>
          <a:bodyPr>
            <a:normAutofit lnSpcReduction="10000"/>
          </a:bodyPr>
          <a:lstStyle/>
          <a:p>
            <a:pPr marL="0" indent="0" algn="just" rtl="0">
              <a:buNone/>
            </a:pPr>
            <a:r>
              <a:rPr lang="az" sz="3000" b="0" i="0" u="none" baseline="0">
                <a:latin typeface="+mn-lt"/>
                <a:ea typeface="Verdana" panose="020B0604030504040204" pitchFamily="34" charset="0"/>
              </a:rPr>
              <a:t>Sessiyanın sonunda nümayəndələr aşağıdakıları bacaracaqlar:</a:t>
            </a:r>
          </a:p>
          <a:p>
            <a:pPr algn="just" rtl="0"/>
            <a:r>
              <a:rPr lang="az" sz="2700" b="0" i="0" u="none" baseline="0">
                <a:latin typeface="+mn-lt"/>
                <a:ea typeface="Verdana" panose="020B0604030504040204" pitchFamily="34" charset="0"/>
              </a:rPr>
              <a:t>Aşağıdakı prossesual hüquq elementlərini müəyyən etmək:  </a:t>
            </a:r>
          </a:p>
          <a:p>
            <a:pPr lvl="1" algn="just" rtl="0"/>
            <a:r>
              <a:rPr lang="az" sz="2600" b="0" i="0" u="none" baseline="0">
                <a:latin typeface="+mn-lt"/>
                <a:ea typeface="Verdana" panose="020B0604030504040204" pitchFamily="34" charset="0"/>
              </a:rPr>
              <a:t>Saxlanılan kompüter verilənlərinin axtarışı və götürülməsi</a:t>
            </a:r>
          </a:p>
          <a:p>
            <a:pPr lvl="1" algn="just" rtl="0"/>
            <a:r>
              <a:rPr lang="az" sz="2600" b="0" i="0" u="none" baseline="0">
                <a:latin typeface="+mn-lt"/>
                <a:ea typeface="Verdana" panose="020B0604030504040204" pitchFamily="34" charset="0"/>
              </a:rPr>
              <a:t>Real vaxt rejimində trafik verilənlərinin toplanması</a:t>
            </a:r>
          </a:p>
          <a:p>
            <a:pPr lvl="1" algn="just" rtl="0"/>
            <a:r>
              <a:rPr lang="az" sz="2600" b="0" i="0" u="none" baseline="0">
                <a:latin typeface="+mn-lt"/>
                <a:ea typeface="Verdana" panose="020B0604030504040204" pitchFamily="34" charset="0"/>
              </a:rPr>
              <a:t>Məlumatın məzmununun ələ keçirilməsi</a:t>
            </a:r>
          </a:p>
          <a:p>
            <a:pPr algn="just" rtl="0"/>
            <a:r>
              <a:rPr lang="az" sz="2700" b="0" i="0" u="none" baseline="0">
                <a:latin typeface="+mn-lt"/>
                <a:ea typeface="Verdana" panose="020B0604030504040204" pitchFamily="34" charset="0"/>
              </a:rPr>
              <a:t>Budapeşt konvensiyasının yurisdiksiya dairəsini başa düşmək</a:t>
            </a:r>
          </a:p>
        </p:txBody>
      </p:sp>
    </p:spTree>
    <p:extLst>
      <p:ext uri="{BB962C8B-B14F-4D97-AF65-F5344CB8AC3E}">
        <p14:creationId xmlns:p14="http://schemas.microsoft.com/office/powerpoint/2010/main" val="13051497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1"/>
            <a:ext cx="4476172" cy="4524315"/>
          </a:xfrm>
          <a:prstGeom prst="rect">
            <a:avLst/>
          </a:prstGeom>
        </p:spPr>
        <p:txBody>
          <a:bodyPr wrap="square">
            <a:spAutoFit/>
          </a:bodyPr>
          <a:lstStyle/>
          <a:p>
            <a:pPr marL="342900" indent="-342900" algn="just" rtl="0">
              <a:buFont typeface="+mj-lt"/>
              <a:buAutoNum type="arabicPeriod" startAt="2"/>
            </a:pPr>
            <a:r>
              <a:rPr lang="az" sz="1600" b="0" i="0" u="none" baseline="0"/>
              <a:t>Hər hansı bir Tərəf onun daxili qanunvericilik sisteminə aid olan prinsiplərə əsasən 1a bəndində nəzərdə tutulan tədbirləri həyata keçirə bilmirsə, bunun	 əvəzində o, öz ərazisindəki belə məlumatlarla əlaqədar trafik verilənlərini öz ərazisində mövcud olan texniki vasitələri tətbiq etməklə real vaxt rejimində toplamağı və yazmağı mümkün etmək üçün zəruri ola bilən qanunvericilik və digər tədbirləri görə bilər.</a:t>
            </a:r>
          </a:p>
          <a:p>
            <a:pPr marL="342900" indent="-342900" algn="just" rtl="0">
              <a:buFont typeface="+mj-lt"/>
              <a:buAutoNum type="arabicPeriod" startAt="2"/>
            </a:pPr>
            <a:endParaRPr lang="az" sz="1600" dirty="0"/>
          </a:p>
          <a:p>
            <a:pPr marL="342900" indent="-342900" algn="just" rtl="0">
              <a:buFont typeface="+mj-lt"/>
              <a:buAutoNum type="arabicPeriod" startAt="2"/>
            </a:pPr>
            <a:r>
              <a:rPr lang="az" sz="1600" b="0" i="0" u="none" baseline="0"/>
              <a:t>Hər bir Tərəf </a:t>
            </a:r>
            <a:r>
              <a:rPr lang="az" sz="1600" b="1" i="0" u="none" baseline="0"/>
              <a:t>xidmət provayderini</a:t>
            </a:r>
            <a:r>
              <a:rPr lang="az" sz="1600" b="0" i="0" u="none" baseline="0"/>
              <a:t> bu maddə ilə nəzərdə tutulan istənilən səlahiyyətin həyata keçirilməsi faktının və bu barədə məlumatın </a:t>
            </a:r>
            <a:r>
              <a:rPr lang="az" sz="1600" b="1" i="0" u="none" baseline="0">
                <a:solidFill>
                  <a:srgbClr val="C00000"/>
                </a:solidFill>
              </a:rPr>
              <a:t>məxfiliyinə əməl etməyə</a:t>
            </a:r>
            <a:r>
              <a:rPr lang="az" sz="1600" b="0" i="0" u="none" baseline="0"/>
              <a:t> məcbur etmək üçün zəruri qanunvericilik və digər tədbirləri görür. </a:t>
            </a:r>
          </a:p>
          <a:p>
            <a:pPr marL="342900" indent="-342900" algn="just" rtl="0">
              <a:buFont typeface="+mj-lt"/>
              <a:buAutoNum type="arabicPeriod" startAt="2"/>
            </a:pPr>
            <a:endParaRPr lang="az" sz="1600" dirty="0"/>
          </a:p>
          <a:p>
            <a:pPr marL="342900" indent="-342900" algn="just" rtl="0">
              <a:buFont typeface="+mj-lt"/>
              <a:buAutoNum type="arabicPeriod" startAt="2"/>
            </a:pPr>
            <a:r>
              <a:rPr lang="az" sz="1600" b="0" i="0" u="none" baseline="0"/>
              <a:t> Bu maddədə nəzərdə tutulmuş səlahiyyət və prosedurlar 14-cü və 15-ci maddələrə müvafiq olaraq müəyyən edilir.</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4524315"/>
          </a:xfrm>
          <a:prstGeom prst="rect">
            <a:avLst/>
          </a:prstGeom>
        </p:spPr>
        <p:txBody>
          <a:bodyPr wrap="square">
            <a:spAutoFit/>
          </a:bodyPr>
          <a:lstStyle/>
          <a:p>
            <a:pPr marL="285750" indent="-285750" algn="just" rtl="0">
              <a:buFont typeface="Arial" panose="020B0604020202020204" pitchFamily="34" charset="0"/>
              <a:buChar char="•"/>
            </a:pPr>
            <a:r>
              <a:rPr lang="az" b="0" i="0" u="none" baseline="0"/>
              <a:t>Bu səlahiyyət yalnız istintaq edilən şəxsin məlumatı olmadan həyata keçirildikdə effektivdir</a:t>
            </a:r>
          </a:p>
          <a:p>
            <a:pPr marL="285750" indent="-285750" algn="just" rtl="0">
              <a:buFont typeface="Arial" panose="020B0604020202020204" pitchFamily="34" charset="0"/>
              <a:buChar char="•"/>
            </a:pPr>
            <a:endParaRPr lang="az" dirty="0"/>
          </a:p>
          <a:p>
            <a:pPr marL="285750" indent="-285750" algn="just" rtl="0">
              <a:buFont typeface="Arial" panose="020B0604020202020204" pitchFamily="34" charset="0"/>
              <a:buChar char="•"/>
            </a:pPr>
            <a:r>
              <a:rPr lang="az" b="0" i="0" u="none" baseline="0"/>
              <a:t>Məlumat mübadiləsi edən tərəflər verlənlərin real vaxt rejimində toplanması üçün tədbir görüldüyünü hiss etməməlidirlər </a:t>
            </a:r>
          </a:p>
          <a:p>
            <a:pPr marL="285750" indent="-285750" algn="just" rtl="0">
              <a:buFont typeface="Arial" panose="020B0604020202020204" pitchFamily="34" charset="0"/>
              <a:buChar char="•"/>
            </a:pPr>
            <a:endParaRPr lang="az" dirty="0"/>
          </a:p>
          <a:p>
            <a:pPr marL="285750" indent="-285750" algn="just" rtl="0">
              <a:buFont typeface="Arial" panose="020B0604020202020204" pitchFamily="34" charset="0"/>
              <a:buChar char="•"/>
            </a:pPr>
            <a:r>
              <a:rPr lang="az" b="0" i="0" u="none" baseline="0"/>
              <a:t>Xidmət provayderlərinin hər hansı səlahiyyətin həyata keçirildiyini məxfi saxlamağa vadar edilə bilməsi vacibdir.</a:t>
            </a:r>
          </a:p>
          <a:p>
            <a:pPr marL="285750" indent="-285750" algn="just" rtl="0">
              <a:buFont typeface="Arial" panose="020B0604020202020204" pitchFamily="34" charset="0"/>
              <a:buChar char="•"/>
            </a:pPr>
            <a:endParaRPr lang="az" dirty="0"/>
          </a:p>
          <a:p>
            <a:pPr marL="285750" indent="-285750" algn="just" rtl="0">
              <a:buFont typeface="Arial" panose="020B0604020202020204" pitchFamily="34" charset="0"/>
              <a:buChar char="•"/>
            </a:pPr>
            <a:r>
              <a:rPr lang="az" b="0" i="0" u="none" baseline="0"/>
              <a:t>Bu, eyni zamanda xidmət provayderini abunəçini tədbir barədə məlumatlandırmağı tələb edən hər hansı müqaviləyə əsaslanan və ya başqa hüquqi öhdəliklərdən azad edir</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285032"/>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a:solidFill>
                  <a:schemeClr val="bg1"/>
                </a:solidFill>
                <a:latin typeface="Verdana" panose="020B0604030504040204" pitchFamily="34" charset="0"/>
                <a:ea typeface="Verdana" panose="020B0604030504040204" pitchFamily="34" charset="0"/>
                <a:cs typeface="Verdana" charset="0"/>
              </a:rPr>
              <a:t>Real vaxt rejimində trafik verilənlərinin toplanması</a:t>
            </a:r>
          </a:p>
        </p:txBody>
      </p:sp>
    </p:spTree>
    <p:extLst>
      <p:ext uri="{BB962C8B-B14F-4D97-AF65-F5344CB8AC3E}">
        <p14:creationId xmlns:p14="http://schemas.microsoft.com/office/powerpoint/2010/main" val="264009296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4524315"/>
          </a:xfrm>
          <a:prstGeom prst="rect">
            <a:avLst/>
          </a:prstGeom>
        </p:spPr>
        <p:txBody>
          <a:bodyPr wrap="square">
            <a:spAutoFit/>
          </a:bodyPr>
          <a:lstStyle/>
          <a:p>
            <a:pPr marL="342900" indent="-342900" algn="just" rtl="0">
              <a:buFont typeface="+mj-lt"/>
              <a:buAutoNum type="arabicPeriod" startAt="2"/>
            </a:pPr>
            <a:r>
              <a:rPr lang="az" sz="1600" b="0" i="0" u="none" baseline="0"/>
              <a:t>Hər hansı bir Tərəf onun daxili qanunvericilik sisteminə aid olan prinsiplərə əsasən 1a bəndində nəzərdə tutulan tədbirləri həyata keçirə bilmirsə, bunun	 əvəzində o, öz ərazisindəki belə məlumatlarla əlaqədar trafik verilənlərini öz ərazisində mövcud olan texniki vasitələri tətbiq etməklə real vaxt rejimində toplamağı və yazmağı mümkün etmək üçün zəruri ola bilən qanunvericilik və digər tədbirləri görə bilər.</a:t>
            </a:r>
          </a:p>
          <a:p>
            <a:pPr marL="342900" indent="-342900" algn="just" rtl="0">
              <a:buFont typeface="+mj-lt"/>
              <a:buAutoNum type="arabicPeriod" startAt="2"/>
            </a:pPr>
            <a:endParaRPr lang="az" sz="1600" dirty="0"/>
          </a:p>
          <a:p>
            <a:pPr marL="342900" indent="-342900" algn="just" rtl="0">
              <a:buFont typeface="+mj-lt"/>
              <a:buAutoNum type="arabicPeriod" startAt="2"/>
            </a:pPr>
            <a:r>
              <a:rPr lang="az" sz="1600" b="0" i="0" u="none" baseline="0"/>
              <a:t>Hər bir Tərəf xidmət provayderini bu maddə ilə nəzərdə tutulan istənilən səlahiyyətin həyata keçirilməsi faktının və bu barədə məlumatın məxfiliyinə əməl etməyə məcbur etmək üçün zəruri qanunvericilik və digər tədbirləri görür. </a:t>
            </a:r>
          </a:p>
          <a:p>
            <a:pPr marL="342900" indent="-342900" algn="just" rtl="0">
              <a:buFont typeface="+mj-lt"/>
              <a:buAutoNum type="arabicPeriod" startAt="2"/>
            </a:pPr>
            <a:endParaRPr lang="az" sz="1600" dirty="0"/>
          </a:p>
          <a:p>
            <a:pPr marL="342900" indent="-342900" algn="just" rtl="0">
              <a:buFont typeface="+mj-lt"/>
              <a:buAutoNum type="arabicPeriod" startAt="2"/>
            </a:pPr>
            <a:r>
              <a:rPr lang="az" sz="1600" b="0" i="0" u="none" baseline="0"/>
              <a:t> Bu maddədə nəzərdə tutulmuş səlahiyyət və prosedurlar </a:t>
            </a:r>
            <a:r>
              <a:rPr lang="az" sz="1600" b="1" i="0" u="none" baseline="0">
                <a:solidFill>
                  <a:srgbClr val="C00000"/>
                </a:solidFill>
              </a:rPr>
              <a:t>14-cü və 15-ci maddələrə</a:t>
            </a:r>
            <a:r>
              <a:rPr lang="az" sz="1600" b="0" i="0" u="none" baseline="0"/>
              <a:t> müvafiq olaraq müəyyən edilir.</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3970318"/>
          </a:xfrm>
          <a:prstGeom prst="rect">
            <a:avLst/>
          </a:prstGeom>
        </p:spPr>
        <p:txBody>
          <a:bodyPr wrap="square">
            <a:spAutoFit/>
          </a:bodyPr>
          <a:lstStyle/>
          <a:p>
            <a:pPr marL="342900" indent="-342900" algn="just" rtl="0">
              <a:buFont typeface="Arial" panose="020B0604020202020204" pitchFamily="34" charset="0"/>
              <a:buChar char="•"/>
            </a:pPr>
            <a:r>
              <a:rPr lang="az" b="0" i="0" u="none" baseline="0">
                <a:cs typeface="Arial" panose="020B0604020202020204" pitchFamily="34" charset="0"/>
              </a:rPr>
              <a:t>Bəzi trafik verilənlərinin –  məsələn, məlumatın mənşəyi və təyinat yeri haqqında verilənlərin (baxılan veb-saytların təfərrüatları) şəxsi həyatın toxunulmazlığına güclü mənfi təsiri ola bilər</a:t>
            </a:r>
          </a:p>
          <a:p>
            <a:pPr marL="342900" indent="-342900" algn="just" rtl="0">
              <a:buFont typeface="Arial" panose="020B0604020202020204" pitchFamily="34" charset="0"/>
              <a:buChar char="•"/>
            </a:pPr>
            <a:endParaRPr lang="az" dirty="0">
              <a:cs typeface="Arial" panose="020B0604020202020204" pitchFamily="34" charset="0"/>
            </a:endParaRPr>
          </a:p>
          <a:p>
            <a:pPr marL="342900" indent="-342900" algn="just" rtl="0">
              <a:buFont typeface="Arial" panose="020B0604020202020204" pitchFamily="34" charset="0"/>
              <a:buChar char="•"/>
            </a:pPr>
            <a:r>
              <a:rPr lang="az" b="0" i="0" u="none" baseline="0">
                <a:cs typeface="Arial" panose="020B0604020202020204" pitchFamily="34" charset="0"/>
              </a:rPr>
              <a:t>Bu, şəxsin maraqlarını, yoldaşlarıni və sosial konteksti bir araya gətirməyə imkan verə bilər</a:t>
            </a:r>
          </a:p>
          <a:p>
            <a:pPr marL="342900" indent="-342900" algn="just" rtl="0">
              <a:buFont typeface="Arial" panose="020B0604020202020204" pitchFamily="34" charset="0"/>
              <a:buChar char="•"/>
            </a:pPr>
            <a:endParaRPr lang="az" dirty="0">
              <a:cs typeface="Arial" panose="020B0604020202020204" pitchFamily="34" charset="0"/>
            </a:endParaRPr>
          </a:p>
          <a:p>
            <a:pPr marL="342900" indent="-342900" algn="just" rtl="0">
              <a:buFont typeface="Arial" panose="020B0604020202020204" pitchFamily="34" charset="0"/>
              <a:buChar char="•"/>
            </a:pPr>
            <a:r>
              <a:rPr lang="az" b="0" i="0" u="none" baseline="0">
                <a:cs typeface="Arial" panose="020B0604020202020204" pitchFamily="34" charset="0"/>
              </a:rPr>
              <a:t>Trafik verilənlərinin real vaxt rejimində toplanması zamanı müvafiq zəmanətlər və hüquqi ilkin şərtlər müəyyən edilməlidir</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389199" y="285032"/>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a:solidFill>
                  <a:schemeClr val="bg1"/>
                </a:solidFill>
                <a:latin typeface="Verdana" panose="020B0604030504040204" pitchFamily="34" charset="0"/>
                <a:ea typeface="Verdana" panose="020B0604030504040204" pitchFamily="34" charset="0"/>
                <a:cs typeface="Verdana" charset="0"/>
              </a:rPr>
              <a:t>Real vaxt rejimində trafik verilənlərinin toplanması</a:t>
            </a:r>
          </a:p>
        </p:txBody>
      </p:sp>
    </p:spTree>
    <p:extLst>
      <p:ext uri="{BB962C8B-B14F-4D97-AF65-F5344CB8AC3E}">
        <p14:creationId xmlns:p14="http://schemas.microsoft.com/office/powerpoint/2010/main" val="32037725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0222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pPr algn="l" rtl="0"/>
            <a:r>
              <a:rPr lang="az" b="1" i="0" u="none" baseline="0">
                <a:latin typeface="+mn-lt"/>
              </a:rPr>
              <a:t>MADDƏ 21 - MƏLUMATIN MƏZMUNUNUN ƏLƏ KEÇİRİLMƏSİ</a:t>
            </a: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pPr algn="l" rtl="0"/>
            <a:r>
              <a:rPr lang="az" b="0" i="0" u="none" baseline="0"/>
              <a:t>Budapeşt konvensiyasında prosessual normalar (2-ci hissə)</a:t>
            </a:r>
          </a:p>
        </p:txBody>
      </p:sp>
      <p:sp>
        <p:nvSpPr>
          <p:cNvPr id="6" name="TextBox 7">
            <a:extLst>
              <a:ext uri="{FF2B5EF4-FFF2-40B4-BE49-F238E27FC236}">
                <a16:creationId xmlns:a16="http://schemas.microsoft.com/office/drawing/2014/main"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Bölmə 3</a:t>
            </a:r>
            <a:endParaRPr lang="az" sz="2000" dirty="0">
              <a:solidFill>
                <a:schemeClr val="bg1"/>
              </a:solidFill>
              <a:latin typeface="Verdana" charset="0"/>
              <a:cs typeface="Verdana" charset="0"/>
            </a:endParaRPr>
          </a:p>
        </p:txBody>
      </p:sp>
    </p:spTree>
    <p:extLst>
      <p:ext uri="{BB962C8B-B14F-4D97-AF65-F5344CB8AC3E}">
        <p14:creationId xmlns:p14="http://schemas.microsoft.com/office/powerpoint/2010/main" val="10845154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a:solidFill>
                  <a:schemeClr val="bg1"/>
                </a:solidFill>
                <a:latin typeface="Verdana" panose="020B0604030504040204" pitchFamily="34" charset="0"/>
                <a:ea typeface="Verdana" panose="020B0604030504040204" pitchFamily="34" charset="0"/>
                <a:cs typeface="Verdana" charset="0"/>
              </a:rPr>
              <a:t>Məlumatın məzmununun ələ keçirilməsi </a:t>
            </a:r>
          </a:p>
        </p:txBody>
      </p:sp>
      <p:sp>
        <p:nvSpPr>
          <p:cNvPr id="3" name="Rectangle 3">
            <a:extLst>
              <a:ext uri="{FF2B5EF4-FFF2-40B4-BE49-F238E27FC236}">
                <a16:creationId xmlns:a16="http://schemas.microsoft.com/office/drawing/2014/main" id="{1BFF2216-5A17-495D-A073-E757B4149E5C}"/>
              </a:ext>
            </a:extLst>
          </p:cNvPr>
          <p:cNvSpPr txBox="1">
            <a:spLocks/>
          </p:cNvSpPr>
          <p:nvPr/>
        </p:nvSpPr>
        <p:spPr bwMode="auto">
          <a:xfrm>
            <a:off x="312057" y="1339037"/>
            <a:ext cx="8519885" cy="4948696"/>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rtl="0" eaLnBrk="1" hangingPunct="1">
              <a:lnSpc>
                <a:spcPct val="80000"/>
              </a:lnSpc>
              <a:spcBef>
                <a:spcPts val="600"/>
              </a:spcBef>
              <a:spcAft>
                <a:spcPts val="1200"/>
              </a:spcAft>
              <a:buFont typeface="Arial" pitchFamily="34" charset="0"/>
              <a:buNone/>
              <a:defRPr/>
            </a:pPr>
            <a:r>
              <a:rPr lang="az" sz="2800" b="1" i="1" u="none" baseline="0">
                <a:ea typeface="ＭＳ Ｐゴシック" pitchFamily="34" charset="-128"/>
              </a:rPr>
              <a:t>Məlumatın məzmununun ələ keçirilməsi</a:t>
            </a:r>
          </a:p>
          <a:p>
            <a:pPr marL="0" indent="0" algn="ctr" rtl="0" eaLnBrk="1" hangingPunct="1">
              <a:lnSpc>
                <a:spcPct val="80000"/>
              </a:lnSpc>
              <a:spcBef>
                <a:spcPts val="600"/>
              </a:spcBef>
              <a:spcAft>
                <a:spcPts val="1200"/>
              </a:spcAft>
              <a:buFont typeface="Arial" pitchFamily="34" charset="0"/>
              <a:buNone/>
              <a:defRPr/>
            </a:pPr>
            <a:r>
              <a:rPr lang="az" sz="2800" b="1" i="1" u="none" baseline="0">
                <a:ea typeface="ＭＳ Ｐゴシック" pitchFamily="34" charset="-128"/>
              </a:rPr>
              <a:t>(Maddə 21 – Budapeşt Konvensiyası)</a:t>
            </a:r>
          </a:p>
          <a:p>
            <a:pPr algn="ctr" rtl="0" eaLnBrk="1" hangingPunct="1">
              <a:lnSpc>
                <a:spcPct val="80000"/>
              </a:lnSpc>
              <a:spcBef>
                <a:spcPts val="600"/>
              </a:spcBef>
              <a:spcAft>
                <a:spcPts val="1200"/>
              </a:spcAft>
              <a:defRPr/>
            </a:pPr>
            <a:endParaRPr lang="az" altLang="sr-Latn-RS" sz="2800" i="1" dirty="0">
              <a:ea typeface="ＭＳ Ｐゴシック" pitchFamily="34" charset="-128"/>
            </a:endParaRPr>
          </a:p>
          <a:p>
            <a:pPr algn="ctr" rtl="0" eaLnBrk="1" hangingPunct="1">
              <a:lnSpc>
                <a:spcPct val="80000"/>
              </a:lnSpc>
              <a:spcBef>
                <a:spcPts val="600"/>
              </a:spcBef>
              <a:spcAft>
                <a:spcPts val="1200"/>
              </a:spcAft>
              <a:defRPr/>
            </a:pPr>
            <a:r>
              <a:rPr lang="az" sz="2800" b="0" i="1" u="none" baseline="0">
                <a:ea typeface="ＭＳ Ｐゴシック" pitchFamily="34" charset="-128"/>
              </a:rPr>
              <a:t>Güclü təhqiqat vasitəsidir, lakin eyni zamanda müdaxilə səciyyəsi yüksəkdir </a:t>
            </a:r>
          </a:p>
          <a:p>
            <a:pPr algn="ctr" rtl="0" eaLnBrk="1" hangingPunct="1">
              <a:lnSpc>
                <a:spcPct val="80000"/>
              </a:lnSpc>
              <a:spcBef>
                <a:spcPts val="600"/>
              </a:spcBef>
              <a:spcAft>
                <a:spcPts val="1200"/>
              </a:spcAft>
              <a:defRPr/>
            </a:pPr>
            <a:r>
              <a:rPr lang="az" sz="2800" b="0" i="1" u="none" baseline="0">
                <a:ea typeface="ＭＳ Ｐゴシック" pitchFamily="34" charset="-128"/>
              </a:rPr>
              <a:t>Buna yalnız ölkədaxili qanunlarla müəyyən edilməli olan bir sıra ağır cinayət hallarında icazə verilir</a:t>
            </a:r>
          </a:p>
          <a:p>
            <a:pPr algn="ctr" rtl="0" eaLnBrk="1" hangingPunct="1">
              <a:lnSpc>
                <a:spcPct val="80000"/>
              </a:lnSpc>
              <a:spcBef>
                <a:spcPts val="600"/>
              </a:spcBef>
              <a:spcAft>
                <a:spcPts val="1200"/>
              </a:spcAft>
              <a:defRPr/>
            </a:pPr>
            <a:r>
              <a:rPr lang="az" sz="2800" b="0" i="1" u="none" baseline="0">
                <a:ea typeface="ＭＳ Ｐゴシック" pitchFamily="34" charset="-128"/>
              </a:rPr>
              <a:t>Adekvat təminatlar mövcud olmalıdır</a:t>
            </a:r>
          </a:p>
        </p:txBody>
      </p:sp>
    </p:spTree>
    <p:extLst>
      <p:ext uri="{BB962C8B-B14F-4D97-AF65-F5344CB8AC3E}">
        <p14:creationId xmlns:p14="http://schemas.microsoft.com/office/powerpoint/2010/main" val="37433491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DB4CF455-1E48-448A-BBBB-6D422FE56E76}"/>
              </a:ext>
            </a:extLst>
          </p:cNvPr>
          <p:cNvGraphicFramePr>
            <a:graphicFrameLocks noChangeAspect="1"/>
          </p:cNvGraphicFramePr>
          <p:nvPr/>
        </p:nvGraphicFramePr>
        <p:xfrm>
          <a:off x="588962" y="1052513"/>
          <a:ext cx="8113340" cy="5493738"/>
        </p:xfrm>
        <a:graphic>
          <a:graphicData uri="http://schemas.openxmlformats.org/presentationml/2006/ole">
            <mc:AlternateContent xmlns:mc="http://schemas.openxmlformats.org/markup-compatibility/2006">
              <mc:Choice xmlns:v="urn:schemas-microsoft-com:vml" Requires="v">
                <p:oleObj spid="_x0000_s1061" name="Bitmap Image" r:id="rId4" imgW="8305920" imgH="6233040" progId="Paint.Picture">
                  <p:embed/>
                </p:oleObj>
              </mc:Choice>
              <mc:Fallback>
                <p:oleObj name="Bitmap Image" r:id="rId4" imgW="8305920" imgH="6233040" progId="Paint.Picture">
                  <p:embed/>
                  <p:pic>
                    <p:nvPicPr>
                      <p:cNvPr id="0" name="Picture 2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962" y="1052513"/>
                        <a:ext cx="8113340" cy="54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2" name="TextBox 7">
            <a:extLst>
              <a:ext uri="{FF2B5EF4-FFF2-40B4-BE49-F238E27FC236}">
                <a16:creationId xmlns:a16="http://schemas.microsoft.com/office/drawing/2014/main" id="{BED49BDA-0F3A-4203-9A8D-3D62DC42C2DD}"/>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a:solidFill>
                  <a:schemeClr val="bg1"/>
                </a:solidFill>
                <a:latin typeface="Verdana" panose="020B0604030504040204" pitchFamily="34" charset="0"/>
                <a:ea typeface="Verdana" panose="020B0604030504040204" pitchFamily="34" charset="0"/>
                <a:cs typeface="Verdana" charset="0"/>
              </a:rPr>
              <a:t>Məlumatın məzmununun ələ keçirilməsi </a:t>
            </a:r>
          </a:p>
        </p:txBody>
      </p:sp>
    </p:spTree>
    <p:extLst>
      <p:ext uri="{BB962C8B-B14F-4D97-AF65-F5344CB8AC3E}">
        <p14:creationId xmlns:p14="http://schemas.microsoft.com/office/powerpoint/2010/main" val="21478100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5047536"/>
          </a:xfrm>
          <a:prstGeom prst="rect">
            <a:avLst/>
          </a:prstGeom>
        </p:spPr>
        <p:txBody>
          <a:bodyPr wrap="square">
            <a:spAutoFit/>
          </a:bodyPr>
          <a:lstStyle/>
          <a:p>
            <a:pPr marL="342900" indent="-342900" algn="just" rtl="0">
              <a:buFont typeface="+mj-lt"/>
              <a:buAutoNum type="arabicPeriod"/>
            </a:pPr>
            <a:r>
              <a:rPr lang="az" sz="1400" b="0" i="0" u="none" baseline="0" dirty="0"/>
              <a:t>Hər bir Tərəf daxili qanunvericiliklə müəyyən edilən bir sıra </a:t>
            </a:r>
            <a:r>
              <a:rPr lang="az" sz="1400" b="1" i="0" u="none" baseline="0" dirty="0">
                <a:solidFill>
                  <a:srgbClr val="C00000"/>
                </a:solidFill>
              </a:rPr>
              <a:t>ağır cinayətlərə</a:t>
            </a:r>
            <a:r>
              <a:rPr lang="az" sz="1400" b="0" i="0" u="none" baseline="0" dirty="0"/>
              <a:t> münasibətdə öz səlahiyyətli orqanlarına həmin Tərəfin ərazisində kompüter sistemi vasitəsilə real vaxt rejimində ötürülən konkret məlumatlarla əlaqədar məlumatın məzmunu  barəsində aşağıdakı səlahiyyətlərin verilməsi üçün zəruri qanunvericilik və digər tədbirləri görür: </a:t>
            </a:r>
          </a:p>
          <a:p>
            <a:pPr marL="800100" lvl="1" indent="-342900" algn="just" rtl="0">
              <a:buFont typeface="+mj-lt"/>
              <a:buAutoNum type="alphaLcPeriod"/>
            </a:pPr>
            <a:r>
              <a:rPr lang="az" sz="1400" b="0" i="0" u="none" baseline="0" dirty="0"/>
              <a:t>bu Tərəfin ərazisində texniki vasitələri tətbiq etməklə məlumatları toplamaq və ya yazmaq; </a:t>
            </a:r>
          </a:p>
          <a:p>
            <a:pPr marL="800100" lvl="1" indent="-342900" algn="just" rtl="0">
              <a:buFont typeface="+mj-lt"/>
              <a:buAutoNum type="alphaLcPeriod"/>
            </a:pPr>
            <a:r>
              <a:rPr lang="az" sz="1400" b="0" i="0" u="none" baseline="0" dirty="0"/>
              <a:t>xidmət provayderləri üzərinə mövcud texniki imkanlar çərçivəsində aşağıdakı öhdəlikləri qoymaq; </a:t>
            </a:r>
          </a:p>
          <a:p>
            <a:pPr marL="1314450" lvl="2" indent="-400050" algn="just" rtl="0">
              <a:buFont typeface="+mj-lt"/>
              <a:buAutoNum type="romanLcPeriod"/>
            </a:pPr>
            <a:r>
              <a:rPr lang="az" sz="1400" b="0" i="0" u="none" baseline="0" dirty="0"/>
              <a:t>həmin Tərəfin ərazisində texniki vasitələri tətbiq etməklə məlumatları toplamaq və ya yazmaq; </a:t>
            </a:r>
          </a:p>
          <a:p>
            <a:pPr marL="1314450" lvl="2" indent="-400050" algn="just" rtl="0">
              <a:buFont typeface="+mj-lt"/>
              <a:buAutoNum type="romanLcPeriod"/>
            </a:pPr>
            <a:r>
              <a:rPr lang="az" sz="1400" b="0" i="0" u="none" baseline="0" dirty="0"/>
              <a:t>məlumatların toplanmasında və ya yazılmasında səlahiyyətli orqanlarla əməkdaşlıq etmək və onlara kömək etmək. </a:t>
            </a:r>
          </a:p>
          <a:p>
            <a:pPr lvl="1" algn="just" rtl="0"/>
            <a:r>
              <a:rPr lang="az" sz="1400" b="0" i="0" u="none" baseline="0" dirty="0"/>
              <a:t>Ərazisində kompüter sistemi vasitəsilə ötürülən konkret məlumatlarla əlaqədar məlumatların məzmununu real vaxt rejimində toplamaq və yazmaq.</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246769"/>
          </a:xfrm>
          <a:prstGeom prst="rect">
            <a:avLst/>
          </a:prstGeom>
        </p:spPr>
        <p:txBody>
          <a:bodyPr wrap="square">
            <a:spAutoFit/>
          </a:bodyPr>
          <a:lstStyle/>
          <a:p>
            <a:pPr marL="342900" indent="-342900" algn="just" rtl="0">
              <a:buFont typeface="Arial" panose="020B0604020202020204" pitchFamily="34" charset="0"/>
              <a:buChar char="•"/>
            </a:pPr>
            <a:r>
              <a:rPr lang="az" sz="2000" b="0" i="0" u="none" baseline="0"/>
              <a:t>Məlumatların məzmunu şəxsi həyatın toxunulmazlığı ilə bağlı narahatlıq doğurur, buna görə də bu səlahiyyət yalnız ağır cinayətlərə münasibətdə tətbiq edilə bilər </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Ağır cinayətlər ölkədaxili qanunlarla müəyyən edilməlidir</a:t>
            </a:r>
          </a:p>
        </p:txBody>
      </p:sp>
      <p:sp>
        <p:nvSpPr>
          <p:cNvPr id="12" name="TextBox 7">
            <a:extLst>
              <a:ext uri="{FF2B5EF4-FFF2-40B4-BE49-F238E27FC236}">
                <a16:creationId xmlns:a16="http://schemas.microsoft.com/office/drawing/2014/main" id="{5D31EFFE-F398-4DE7-91BA-B6164076CB18}"/>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a:solidFill>
                  <a:schemeClr val="bg1"/>
                </a:solidFill>
                <a:latin typeface="Verdana" panose="020B0604030504040204" pitchFamily="34" charset="0"/>
                <a:ea typeface="Verdana" panose="020B0604030504040204" pitchFamily="34" charset="0"/>
                <a:cs typeface="Verdana" charset="0"/>
              </a:rPr>
              <a:t>Məlumatın məzmununun ələ keçirilməsi </a:t>
            </a:r>
          </a:p>
        </p:txBody>
      </p:sp>
    </p:spTree>
    <p:extLst>
      <p:ext uri="{BB962C8B-B14F-4D97-AF65-F5344CB8AC3E}">
        <p14:creationId xmlns:p14="http://schemas.microsoft.com/office/powerpoint/2010/main" val="355826779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5047536"/>
          </a:xfrm>
          <a:prstGeom prst="rect">
            <a:avLst/>
          </a:prstGeom>
        </p:spPr>
        <p:txBody>
          <a:bodyPr wrap="square">
            <a:spAutoFit/>
          </a:bodyPr>
          <a:lstStyle/>
          <a:p>
            <a:pPr marL="342900" indent="-342900" algn="just" rtl="0">
              <a:buFont typeface="+mj-lt"/>
              <a:buAutoNum type="arabicPeriod"/>
            </a:pPr>
            <a:r>
              <a:rPr lang="az" sz="1400" b="0" i="0" u="none" baseline="0" dirty="0"/>
              <a:t>Hər bir Tərəf daxili qanunvericiliklə müəyyən edilən bir sıra ağır cinayətlərə münasibətdə öz səlahiyyətli orqanlarına həmin Tərəfin ərazisində kompüter sistemi vasitəsilə real vaxt rejimində ötürülən konkret məlumatlarla əlaqədar məlumatın məzmunu  barəsində aşağıdakı səlahiyyətlərin verilməsi üçün zəruri qanunvericilik və digər tədbirləri görür: </a:t>
            </a:r>
          </a:p>
          <a:p>
            <a:pPr marL="800100" lvl="1" indent="-342900" algn="just" rtl="0">
              <a:buFont typeface="+mj-lt"/>
              <a:buAutoNum type="alphaLcPeriod"/>
            </a:pPr>
            <a:r>
              <a:rPr lang="az" sz="1400" b="0" i="0" u="none" baseline="0" dirty="0"/>
              <a:t> bu Tərəfin ərazisində texniki vasitələri tətbiq etməklə məlumatları </a:t>
            </a:r>
            <a:r>
              <a:rPr lang="az" sz="1400" b="1" i="0" u="none" baseline="0" dirty="0">
                <a:solidFill>
                  <a:srgbClr val="C00000"/>
                </a:solidFill>
              </a:rPr>
              <a:t>toplamaq və ya yazmaq</a:t>
            </a:r>
            <a:r>
              <a:rPr lang="az" sz="1400" b="0" i="0" u="none" baseline="0" dirty="0"/>
              <a:t>; </a:t>
            </a:r>
          </a:p>
          <a:p>
            <a:pPr marL="800100" lvl="1" indent="-342900" algn="just" rtl="0">
              <a:buFont typeface="+mj-lt"/>
              <a:buAutoNum type="alphaLcPeriod"/>
            </a:pPr>
            <a:r>
              <a:rPr lang="az" sz="1400" b="0" i="0" u="none" baseline="0" dirty="0"/>
              <a:t> </a:t>
            </a:r>
            <a:r>
              <a:rPr lang="az" sz="1400" b="1" i="0" u="none" baseline="0" dirty="0">
                <a:solidFill>
                  <a:srgbClr val="C00000"/>
                </a:solidFill>
              </a:rPr>
              <a:t>xidmət provayderləri üzərinə</a:t>
            </a:r>
            <a:r>
              <a:rPr lang="az" sz="1400" b="0" i="0" u="none" baseline="0" dirty="0"/>
              <a:t> mövcud texniki imkanlar çərçivəsində aşağıdakı </a:t>
            </a:r>
            <a:r>
              <a:rPr lang="az" sz="1400" b="1" i="0" u="none" baseline="0" dirty="0"/>
              <a:t>öhdəlikləri</a:t>
            </a:r>
            <a:r>
              <a:rPr lang="az" sz="1400" b="0" i="0" u="none" baseline="0" dirty="0"/>
              <a:t> </a:t>
            </a:r>
            <a:r>
              <a:rPr lang="az" sz="1400" b="1" i="0" u="none" baseline="0" dirty="0"/>
              <a:t>qoymaq</a:t>
            </a:r>
            <a:r>
              <a:rPr lang="az" sz="1400" b="0" i="0" u="none" baseline="0" dirty="0"/>
              <a:t>; </a:t>
            </a:r>
          </a:p>
          <a:p>
            <a:pPr marL="1314450" lvl="2" indent="-400050" algn="just" rtl="0">
              <a:buFont typeface="+mj-lt"/>
              <a:buAutoNum type="romanLcPeriod"/>
            </a:pPr>
            <a:r>
              <a:rPr lang="az" sz="1400" b="0" i="0" u="none" baseline="0" dirty="0"/>
              <a:t>həmin Tərəfin ərazisində texniki vasitələri tətbiq etməklə məlumatları </a:t>
            </a:r>
            <a:r>
              <a:rPr lang="az" sz="1400" b="1" i="0" u="none" baseline="0" dirty="0">
                <a:solidFill>
                  <a:srgbClr val="C00000"/>
                </a:solidFill>
              </a:rPr>
              <a:t>toplamaq və ya yazmaq</a:t>
            </a:r>
            <a:r>
              <a:rPr lang="az" sz="1400" b="0" i="0" u="none" baseline="0" dirty="0"/>
              <a:t>; </a:t>
            </a:r>
          </a:p>
          <a:p>
            <a:pPr marL="1314450" lvl="2" indent="-400050" algn="just" rtl="0">
              <a:buFont typeface="+mj-lt"/>
              <a:buAutoNum type="romanLcPeriod"/>
            </a:pPr>
            <a:r>
              <a:rPr lang="az" sz="1400" b="0" i="0" u="none" baseline="0" dirty="0"/>
              <a:t>məlumatların toplanmasında və ya yazılmasında səlahiyyətli orqanlarla </a:t>
            </a:r>
            <a:r>
              <a:rPr lang="az" sz="1400" b="1" i="0" u="none" baseline="0" dirty="0">
                <a:solidFill>
                  <a:srgbClr val="C00000"/>
                </a:solidFill>
              </a:rPr>
              <a:t>əməkdaşlıq etmək və onlara kömək etmək</a:t>
            </a:r>
            <a:r>
              <a:rPr lang="az" sz="1400" b="0" i="0" u="none" baseline="0" dirty="0"/>
              <a:t>. </a:t>
            </a:r>
          </a:p>
          <a:p>
            <a:pPr lvl="1" algn="just" rtl="0"/>
            <a:r>
              <a:rPr lang="az" sz="1400" b="0" i="0" u="none" baseline="0" dirty="0"/>
              <a:t>Ərazisində kompüter sistemi vasitəsilə ötürülən konkret məlumatlarla əlaqədar məlumatların məzmununu real vaxt rejimində toplamaq və yazmaq.</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339102"/>
          </a:xfrm>
          <a:prstGeom prst="rect">
            <a:avLst/>
          </a:prstGeom>
        </p:spPr>
        <p:txBody>
          <a:bodyPr wrap="square">
            <a:spAutoFit/>
          </a:bodyPr>
          <a:lstStyle/>
          <a:p>
            <a:pPr marL="342900" indent="-342900" algn="just" rtl="0">
              <a:buFont typeface="Arial" panose="020B0604020202020204" pitchFamily="34" charset="0"/>
              <a:buChar char="•"/>
            </a:pPr>
            <a:r>
              <a:rPr lang="az" sz="2000" b="0" i="0" u="none" baseline="0"/>
              <a:t>Səlahiyyətli orqan aşağıdakı səlahiyyətlərə malikdir:</a:t>
            </a:r>
          </a:p>
          <a:p>
            <a:pPr marL="800100" lvl="1" indent="-342900" algn="just" rtl="0">
              <a:buFont typeface="Calibri Light" panose="020F0302020204030204" pitchFamily="34" charset="0"/>
              <a:buChar char="‐"/>
            </a:pPr>
            <a:r>
              <a:rPr lang="az" b="0" i="0" u="none" baseline="0"/>
              <a:t>məlumatların məzmununu birbaşa toplamaq və ya yazmaq;</a:t>
            </a:r>
          </a:p>
          <a:p>
            <a:pPr marL="800100" lvl="1" indent="-342900" algn="just" rtl="0">
              <a:buFont typeface="Calibri Light" panose="020F0302020204030204" pitchFamily="34" charset="0"/>
              <a:buChar char="‐"/>
            </a:pPr>
            <a:r>
              <a:rPr lang="az" b="0" i="0" u="none" baseline="0"/>
              <a:t>xidmət provayderini məlumatların məzmunu toplamağa və ya yazmağa vadar etmək;</a:t>
            </a:r>
          </a:p>
          <a:p>
            <a:pPr marL="800100" lvl="1" indent="-342900" algn="just" rtl="0">
              <a:buFont typeface="Calibri Light" panose="020F0302020204030204" pitchFamily="34" charset="0"/>
              <a:buChar char="‐"/>
            </a:pPr>
            <a:r>
              <a:rPr lang="az" b="0" i="0" u="none" baseline="0"/>
              <a:t>xidmət provayderini səlahiyyətli orqanla əməkdaşlıq etməyə, yardım göstərməyə vadar etmək </a:t>
            </a:r>
          </a:p>
        </p:txBody>
      </p:sp>
      <p:sp>
        <p:nvSpPr>
          <p:cNvPr id="12" name="TextBox 7">
            <a:extLst>
              <a:ext uri="{FF2B5EF4-FFF2-40B4-BE49-F238E27FC236}">
                <a16:creationId xmlns:a16="http://schemas.microsoft.com/office/drawing/2014/main" id="{84D401F6-7C97-4FE2-867C-8DF85C4644CC}"/>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a:solidFill>
                  <a:schemeClr val="bg1"/>
                </a:solidFill>
                <a:latin typeface="Verdana" panose="020B0604030504040204" pitchFamily="34" charset="0"/>
                <a:ea typeface="Verdana" panose="020B0604030504040204" pitchFamily="34" charset="0"/>
                <a:cs typeface="Verdana" charset="0"/>
              </a:rPr>
              <a:t>Məlumatın məzmununun ələ keçirilməsi </a:t>
            </a:r>
          </a:p>
        </p:txBody>
      </p:sp>
    </p:spTree>
    <p:extLst>
      <p:ext uri="{BB962C8B-B14F-4D97-AF65-F5344CB8AC3E}">
        <p14:creationId xmlns:p14="http://schemas.microsoft.com/office/powerpoint/2010/main" val="339993697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5170646"/>
          </a:xfrm>
          <a:prstGeom prst="rect">
            <a:avLst/>
          </a:prstGeom>
        </p:spPr>
        <p:txBody>
          <a:bodyPr wrap="square">
            <a:spAutoFit/>
          </a:bodyPr>
          <a:lstStyle/>
          <a:p>
            <a:pPr marL="342900" indent="-342900" algn="just" rtl="0">
              <a:buFont typeface="+mj-lt"/>
              <a:buAutoNum type="arabicPeriod"/>
            </a:pPr>
            <a:r>
              <a:rPr lang="az" sz="1500" b="0" i="0" u="none" baseline="0" dirty="0"/>
              <a:t>Hər bir Tərəf daxili qanunvericiliklə müəyyən edilən bir sıra ağır cinayətlərə münasibətdə öz səlahiyyətli orqanlarına aşağıdakı səlahiyyətlərin verilməsi üçün zəruri qanunvericilik və digər tədbirləri görür: </a:t>
            </a:r>
          </a:p>
          <a:p>
            <a:pPr marL="800100" lvl="1" indent="-342900" algn="just" rtl="0">
              <a:buFont typeface="+mj-lt"/>
              <a:buAutoNum type="alphaLcPeriod"/>
            </a:pPr>
            <a:r>
              <a:rPr lang="az" sz="1500" b="0" i="0" u="none" baseline="0" dirty="0"/>
              <a:t>bu Tərəfin ərazisində </a:t>
            </a:r>
            <a:r>
              <a:rPr lang="az" sz="1500" b="1" i="0" u="none" baseline="0" dirty="0">
                <a:solidFill>
                  <a:srgbClr val="C00000"/>
                </a:solidFill>
              </a:rPr>
              <a:t>texniki vasitələri</a:t>
            </a:r>
            <a:r>
              <a:rPr lang="az" sz="1500" b="0" i="0" u="none" baseline="0" dirty="0"/>
              <a:t> tətbiq etməklə məlumatları toplamaq və ya yazmaq; </a:t>
            </a:r>
          </a:p>
          <a:p>
            <a:pPr marL="800100" lvl="1" indent="-342900" algn="just" rtl="0">
              <a:buFont typeface="+mj-lt"/>
              <a:buAutoNum type="alphaLcPeriod"/>
            </a:pPr>
            <a:r>
              <a:rPr lang="az" sz="1500" b="0" i="0" u="none" baseline="0" dirty="0"/>
              <a:t>xidmət provayderləri üzərinə mövcud texniki imkanlar çərçivəsində aşağıdakı öhdəlikləri qoymaq; </a:t>
            </a:r>
          </a:p>
          <a:p>
            <a:pPr marL="1314450" lvl="2" indent="-400050" algn="just" rtl="0">
              <a:buFont typeface="+mj-lt"/>
              <a:buAutoNum type="romanLcPeriod"/>
            </a:pPr>
            <a:r>
              <a:rPr lang="az" sz="1500" b="0" i="0" u="none" baseline="0" dirty="0"/>
              <a:t>həmin Tərəfin ərazisində </a:t>
            </a:r>
            <a:r>
              <a:rPr lang="az" sz="1500" b="1" i="0" u="none" baseline="0" dirty="0">
                <a:solidFill>
                  <a:srgbClr val="C00000"/>
                </a:solidFill>
              </a:rPr>
              <a:t>texniki vasitələri</a:t>
            </a:r>
            <a:r>
              <a:rPr lang="az" sz="1500" b="0" i="0" u="none" baseline="0" dirty="0"/>
              <a:t> tətbiq etməklə məlumatları toplamaq və ya yazmaq; </a:t>
            </a:r>
          </a:p>
          <a:p>
            <a:pPr marL="1314450" lvl="2" indent="-400050" algn="just" rtl="0">
              <a:buFont typeface="+mj-lt"/>
              <a:buAutoNum type="romanLcPeriod"/>
            </a:pPr>
            <a:r>
              <a:rPr lang="az" sz="1500" b="0" i="0" u="none" baseline="0" dirty="0"/>
              <a:t>məlumatların toplanmasında və ya yazılmasında səlahiyyətli orqanlarla əməkdaşlıq etmək və onlara kömək etmək. </a:t>
            </a:r>
          </a:p>
          <a:p>
            <a:pPr lvl="1" algn="just" rtl="0"/>
            <a:r>
              <a:rPr lang="az" sz="1500" b="0" i="0" u="none" baseline="0" dirty="0"/>
              <a:t>Ərazisində kompüter sistemi vasitəsilə ötürülən konkret məlumatlarla əlaqədar məlumatların məzmununu real vaxt rejimində toplamaq və yazmaq.</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1477328"/>
          </a:xfrm>
          <a:prstGeom prst="rect">
            <a:avLst/>
          </a:prstGeom>
        </p:spPr>
        <p:txBody>
          <a:bodyPr wrap="square">
            <a:spAutoFit/>
          </a:bodyPr>
          <a:lstStyle/>
          <a:p>
            <a:pPr marL="342900" indent="-342900" algn="just" rtl="0">
              <a:buFont typeface="Arial" panose="020B0604020202020204" pitchFamily="34" charset="0"/>
              <a:buChar char="•"/>
            </a:pPr>
            <a:r>
              <a:rPr lang="az" b="0" i="0" u="none" baseline="0"/>
              <a:t>Texniki vasitələr müəyyən edilməmişdir</a:t>
            </a:r>
          </a:p>
          <a:p>
            <a:pPr marL="342900"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Məlumatların məzmunun toplanması məqsədilə hər hansı texniki vasitədən istifadə edilə bilər. </a:t>
            </a:r>
          </a:p>
        </p:txBody>
      </p:sp>
      <p:sp>
        <p:nvSpPr>
          <p:cNvPr id="12" name="TextBox 7">
            <a:extLst>
              <a:ext uri="{FF2B5EF4-FFF2-40B4-BE49-F238E27FC236}">
                <a16:creationId xmlns:a16="http://schemas.microsoft.com/office/drawing/2014/main" id="{594A45FF-9103-4D3B-8A97-E07C42D9123F}"/>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a:solidFill>
                  <a:schemeClr val="bg1"/>
                </a:solidFill>
                <a:latin typeface="Verdana" panose="020B0604030504040204" pitchFamily="34" charset="0"/>
                <a:ea typeface="Verdana" panose="020B0604030504040204" pitchFamily="34" charset="0"/>
                <a:cs typeface="Verdana" charset="0"/>
              </a:rPr>
              <a:t>Məlumatın məzmununun ələ keçirilməsi </a:t>
            </a:r>
          </a:p>
        </p:txBody>
      </p:sp>
    </p:spTree>
    <p:extLst>
      <p:ext uri="{BB962C8B-B14F-4D97-AF65-F5344CB8AC3E}">
        <p14:creationId xmlns:p14="http://schemas.microsoft.com/office/powerpoint/2010/main" val="12368899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5262979"/>
          </a:xfrm>
          <a:prstGeom prst="rect">
            <a:avLst/>
          </a:prstGeom>
        </p:spPr>
        <p:txBody>
          <a:bodyPr wrap="square">
            <a:spAutoFit/>
          </a:bodyPr>
          <a:lstStyle/>
          <a:p>
            <a:pPr marL="342900" indent="-342900" algn="just" rtl="0">
              <a:buFont typeface="+mj-lt"/>
              <a:buAutoNum type="arabicPeriod"/>
            </a:pPr>
            <a:r>
              <a:rPr lang="az" sz="1400" b="0" i="0" u="none" baseline="0" dirty="0"/>
              <a:t>Hər bir Tərəf daxili qanunvericiliklə müəyyən edilən bir sıra ağır cinayətlərə münasibətdə öz səlahiyyətli orqanlarına həmin Tərəfin ərazisində kompüter sistemi vasitəsilə real vaxt rejimində ötürülən konkret məlumatlarla əlaqədar məlumatın məzmunu  barəsində aşağıdakı səlahiyyətlərin verilməsi üçün zəruri qanunvericilik və digər tədbirləri görür: </a:t>
            </a:r>
          </a:p>
          <a:p>
            <a:pPr marL="800100" lvl="1" indent="-342900" algn="just" rtl="0">
              <a:buFont typeface="+mj-lt"/>
              <a:buAutoNum type="alphaLcPeriod"/>
            </a:pPr>
            <a:r>
              <a:rPr lang="az" sz="1400" b="0" i="0" u="none" baseline="0" dirty="0"/>
              <a:t>a bu Tərəfin ərazisində texniki vasitələri tətbiq etməklə məlumatları toplamaq və ya yazmaq; </a:t>
            </a:r>
          </a:p>
          <a:p>
            <a:pPr marL="800100" lvl="1" indent="-342900" algn="just" rtl="0">
              <a:buFont typeface="+mj-lt"/>
              <a:buAutoNum type="alphaLcPeriod"/>
            </a:pPr>
            <a:r>
              <a:rPr lang="az" sz="1400" b="0" i="0" u="none" baseline="0" dirty="0"/>
              <a:t>b xidmət provayderləri üzərinə </a:t>
            </a:r>
            <a:r>
              <a:rPr lang="az" sz="1400" b="1" i="0" u="none" baseline="0" dirty="0">
                <a:solidFill>
                  <a:srgbClr val="C00000"/>
                </a:solidFill>
              </a:rPr>
              <a:t>mövcud texniki imkanlar</a:t>
            </a:r>
            <a:r>
              <a:rPr lang="az" sz="1400" b="0" i="0" u="none" baseline="0" dirty="0"/>
              <a:t> çərçivəsində aşağıdakı öhdəlikləri qoymaq; </a:t>
            </a:r>
          </a:p>
          <a:p>
            <a:pPr marL="1314450" lvl="2" indent="-400050" algn="just" rtl="0">
              <a:buFont typeface="+mj-lt"/>
              <a:buAutoNum type="romanLcPeriod"/>
            </a:pPr>
            <a:r>
              <a:rPr lang="az" sz="1400" b="0" i="0" u="none" baseline="0" dirty="0"/>
              <a:t>həmin Tərəfin </a:t>
            </a:r>
            <a:endParaRPr lang="ru-RU" sz="1400" b="0" i="0" u="none" baseline="0" dirty="0"/>
          </a:p>
          <a:p>
            <a:pPr marL="1314450" lvl="2" indent="-400050" algn="just" rtl="0">
              <a:buFont typeface="+mj-lt"/>
              <a:buAutoNum type="romanLcPeriod"/>
            </a:pPr>
            <a:r>
              <a:rPr lang="az" sz="1400" b="0" i="0" u="none" baseline="0" dirty="0"/>
              <a:t>ərazisində texniki vasitələri tətbiq etməklə məlumatları toplamaq və ya yazmaq; </a:t>
            </a:r>
          </a:p>
          <a:p>
            <a:pPr marL="1314450" lvl="2" indent="-400050" algn="just" rtl="0">
              <a:buFont typeface="+mj-lt"/>
              <a:buAutoNum type="romanLcPeriod"/>
            </a:pPr>
            <a:r>
              <a:rPr lang="az" sz="1400" b="0" i="0" u="none" baseline="0" dirty="0"/>
              <a:t>məlumatların toplanmasında və ya yazılmasında səlahiyyətli orqanlarla əməkdaşlıq etmək və onlara kömək etmək. </a:t>
            </a:r>
          </a:p>
          <a:p>
            <a:pPr lvl="1" algn="just" rtl="0"/>
            <a:r>
              <a:rPr lang="az" sz="1400" b="0" i="0" u="none" baseline="0" dirty="0"/>
              <a:t>Ərazisində kompüter sistemi vasitəsilə ötürülən konkret məlumatlarla əlaqədar məlumatların məzmununu real vaxt rejimində toplamaq və yazmaq.</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3662541"/>
          </a:xfrm>
          <a:prstGeom prst="rect">
            <a:avLst/>
          </a:prstGeom>
        </p:spPr>
        <p:txBody>
          <a:bodyPr wrap="square">
            <a:spAutoFit/>
          </a:bodyPr>
          <a:lstStyle/>
          <a:p>
            <a:pPr marL="342900" indent="-342900" algn="just" rtl="0">
              <a:buFont typeface="Arial" panose="020B0604020202020204" pitchFamily="34" charset="0"/>
              <a:buChar char="•"/>
            </a:pPr>
            <a:r>
              <a:rPr lang="az" sz="2000" b="0" i="0" u="none" baseline="0"/>
              <a:t>Xidmət provayderləri üzərinə qoyulan öhdəlik mövcud texniki imkanları aşmamalıdır (məlumatların məzmunun ələ keçirilməsi üçün belə texniki funksiyalardan adəti qaydada istifadə edilib-edilmədiyindən asılı olmayaraq</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Xidmət provayderləri üzərinə aşağıdakı öhdəlikləri qoymur: </a:t>
            </a:r>
          </a:p>
          <a:p>
            <a:pPr marL="800100" lvl="1" indent="-342900" algn="just" rtl="0">
              <a:buFont typeface="Calibri" panose="020F0502020204030204" pitchFamily="34" charset="0"/>
              <a:buChar char="‐"/>
            </a:pPr>
            <a:r>
              <a:rPr lang="az" b="0" i="0" u="none" baseline="0"/>
              <a:t>Yeni avadanlıq hazırlamaq; </a:t>
            </a:r>
          </a:p>
          <a:p>
            <a:pPr marL="800100" lvl="1" indent="-342900" algn="just" rtl="0">
              <a:buFont typeface="Calibri" panose="020F0502020204030204" pitchFamily="34" charset="0"/>
              <a:buChar char="‐"/>
            </a:pPr>
            <a:r>
              <a:rPr lang="az" b="0" i="0" u="none" baseline="0"/>
              <a:t>Ekspertlərdən dəstək satın almaq </a:t>
            </a:r>
          </a:p>
          <a:p>
            <a:pPr marL="800100" lvl="1" indent="-342900" algn="just" rtl="0">
              <a:buFont typeface="Calibri" panose="020F0502020204030204" pitchFamily="34" charset="0"/>
              <a:buChar char="‐"/>
            </a:pPr>
            <a:r>
              <a:rPr lang="az" b="0" i="0" u="none" baseline="0"/>
              <a:t>Sistemlərin bahalı təkrar konfiqurasiyası ilə məşğul olmaq</a:t>
            </a:r>
          </a:p>
        </p:txBody>
      </p:sp>
      <p:sp>
        <p:nvSpPr>
          <p:cNvPr id="12" name="TextBox 7">
            <a:extLst>
              <a:ext uri="{FF2B5EF4-FFF2-40B4-BE49-F238E27FC236}">
                <a16:creationId xmlns:a16="http://schemas.microsoft.com/office/drawing/2014/main" id="{6F972BD1-E8CA-42AB-BFA2-D27E25A9CF4E}"/>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a:solidFill>
                  <a:schemeClr val="bg1"/>
                </a:solidFill>
                <a:latin typeface="Verdana" panose="020B0604030504040204" pitchFamily="34" charset="0"/>
                <a:ea typeface="Verdana" panose="020B0604030504040204" pitchFamily="34" charset="0"/>
                <a:cs typeface="Verdana" charset="0"/>
              </a:rPr>
              <a:t>Məlumatın məzmununun ələ keçirilməsi </a:t>
            </a:r>
          </a:p>
        </p:txBody>
      </p:sp>
    </p:spTree>
    <p:extLst>
      <p:ext uri="{BB962C8B-B14F-4D97-AF65-F5344CB8AC3E}">
        <p14:creationId xmlns:p14="http://schemas.microsoft.com/office/powerpoint/2010/main" val="28330266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BA244C-489D-417D-B8AB-CB954192CB36}"/>
              </a:ext>
            </a:extLst>
          </p:cNvPr>
          <p:cNvSpPr>
            <a:spLocks noGrp="1"/>
          </p:cNvSpPr>
          <p:nvPr>
            <p:ph type="title"/>
          </p:nvPr>
        </p:nvSpPr>
        <p:spPr/>
        <p:txBody>
          <a:bodyPr/>
          <a:lstStyle/>
          <a:p>
            <a:pPr algn="l" rtl="0"/>
            <a:r>
              <a:rPr lang="az" b="1" i="0" u="none" baseline="0" dirty="0">
                <a:latin typeface="+mn-lt"/>
              </a:rPr>
              <a:t>Saxlanılan kompüter ver</a:t>
            </a:r>
            <a:r>
              <a:rPr lang="az-Latn-AZ" b="1" i="0" u="none" baseline="0" dirty="0">
                <a:latin typeface="+mn-lt"/>
              </a:rPr>
              <a:t>İ</a:t>
            </a:r>
            <a:r>
              <a:rPr lang="az" b="1" i="0" u="none" baseline="0" dirty="0">
                <a:latin typeface="+mn-lt"/>
              </a:rPr>
              <a:t>lənlər</a:t>
            </a:r>
            <a:r>
              <a:rPr lang="az-Latn-AZ" b="1" i="0" u="none" baseline="0" dirty="0">
                <a:latin typeface="+mn-lt"/>
              </a:rPr>
              <a:t>İ</a:t>
            </a:r>
            <a:r>
              <a:rPr lang="az" b="1" i="0" u="none" baseline="0" dirty="0">
                <a:latin typeface="+mn-lt"/>
              </a:rPr>
              <a:t>n</a:t>
            </a:r>
            <a:r>
              <a:rPr lang="az-Latn-AZ" b="1" i="0" u="none" baseline="0" dirty="0">
                <a:latin typeface="+mn-lt"/>
              </a:rPr>
              <a:t>İ</a:t>
            </a:r>
            <a:r>
              <a:rPr lang="az" b="1" i="0" u="none" baseline="0" dirty="0">
                <a:latin typeface="+mn-lt"/>
              </a:rPr>
              <a:t>n AXTARIŞI VƏ GÖTÜRÜLMƏSI</a:t>
            </a:r>
            <a:endParaRPr lang="az" dirty="0">
              <a:latin typeface="+mn-lt"/>
            </a:endParaRPr>
          </a:p>
        </p:txBody>
      </p:sp>
      <p:sp>
        <p:nvSpPr>
          <p:cNvPr id="3" name="Text Placeholder 2">
            <a:extLst>
              <a:ext uri="{FF2B5EF4-FFF2-40B4-BE49-F238E27FC236}">
                <a16:creationId xmlns:a16="http://schemas.microsoft.com/office/drawing/2014/main" id="{E380FE40-902C-48A0-8E4E-962AA387FB67}"/>
              </a:ext>
            </a:extLst>
          </p:cNvPr>
          <p:cNvSpPr>
            <a:spLocks noGrp="1"/>
          </p:cNvSpPr>
          <p:nvPr>
            <p:ph type="body" idx="1"/>
          </p:nvPr>
        </p:nvSpPr>
        <p:spPr/>
        <p:txBody>
          <a:bodyPr/>
          <a:lstStyle/>
          <a:p>
            <a:pPr algn="l" rtl="0"/>
            <a:r>
              <a:rPr lang="az" b="0" i="0" u="none" baseline="0"/>
              <a:t>Budapeşt konvensiyasında prosessual normalar (2-ci hissə)</a:t>
            </a:r>
          </a:p>
        </p:txBody>
      </p:sp>
      <p:sp>
        <p:nvSpPr>
          <p:cNvPr id="9" name="TextBox 7">
            <a:extLst>
              <a:ext uri="{FF2B5EF4-FFF2-40B4-BE49-F238E27FC236}">
                <a16:creationId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Bölmə 1</a:t>
            </a:r>
            <a:endParaRPr lang="az" sz="2000" dirty="0">
              <a:solidFill>
                <a:schemeClr val="bg1"/>
              </a:solidFill>
              <a:latin typeface="Verdana" charset="0"/>
              <a:cs typeface="Verdana" charset="0"/>
            </a:endParaRPr>
          </a:p>
        </p:txBody>
      </p:sp>
      <p:sp>
        <p:nvSpPr>
          <p:cNvPr id="12" name="Slide Number Placeholder 4">
            <a:extLst>
              <a:ext uri="{FF2B5EF4-FFF2-40B4-BE49-F238E27FC236}">
                <a16:creationId xmlns:a16="http://schemas.microsoft.com/office/drawing/2014/main" id="{4120CC53-4CBC-4E13-B00B-B6842626CCD1}"/>
              </a:ext>
            </a:extLst>
          </p:cNvPr>
          <p:cNvSpPr txBox="1">
            <a:spLocks/>
          </p:cNvSpPr>
          <p:nvPr/>
        </p:nvSpPr>
        <p:spPr>
          <a:xfrm>
            <a:off x="7086600" y="6588125"/>
            <a:ext cx="2057400" cy="285810"/>
          </a:xfrm>
        </p:spPr>
        <p:txBody>
          <a:bodyPr/>
          <a:lstStyle>
            <a:defPPr>
              <a:defRPr lang="az"/>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rtl="0"/>
            <a:fld id="{49C04F3A-82BD-4011-AADB-1F79FD7DF4BC}" type="slidenum">
              <a:rPr sz="900" b="1">
                <a:solidFill>
                  <a:schemeClr val="bg1"/>
                </a:solidFill>
                <a:latin typeface="Verdana" panose="020B0604030504040204" pitchFamily="34" charset="0"/>
                <a:ea typeface="Verdana" panose="020B0604030504040204" pitchFamily="34" charset="0"/>
              </a:rPr>
              <a:pPr algn="r" rtl="0"/>
              <a:t>4</a:t>
            </a:fld>
            <a:endParaRPr lang="az"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048175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5447645"/>
          </a:xfrm>
          <a:prstGeom prst="rect">
            <a:avLst/>
          </a:prstGeom>
        </p:spPr>
        <p:txBody>
          <a:bodyPr wrap="square">
            <a:spAutoFit/>
          </a:bodyPr>
          <a:lstStyle/>
          <a:p>
            <a:pPr marL="342900" indent="-342900" algn="just" rtl="0">
              <a:buFont typeface="+mj-lt"/>
              <a:buAutoNum type="arabicPeriod"/>
            </a:pPr>
            <a:r>
              <a:rPr lang="az" sz="1450" b="0" i="0" u="none" baseline="0" dirty="0"/>
              <a:t>Hər bir Tərəf daxili qanunvericiliklə müəyyən edilən bir sıra ağır cinayətlərə münasibətdə öz səlahiyyətli orqanlarına həmin Tərəfin ərazisində kompüter sistemi vasitəsilə real vaxt rejimində ötürülən konkret məlumatlarla əlaqədar məlumatın məzmunu  barəsində aşağıdakı səlahiyyətlərin verilməsi üçün zəruri qanunvericilik və digər tədbirləri görür: </a:t>
            </a:r>
          </a:p>
          <a:p>
            <a:pPr marL="800100" lvl="1" indent="-342900" algn="just" rtl="0">
              <a:buFont typeface="+mj-lt"/>
              <a:buAutoNum type="alphaLcPeriod"/>
            </a:pPr>
            <a:r>
              <a:rPr lang="az" sz="1450" b="0" i="0" u="none" baseline="0" dirty="0"/>
              <a:t>bu Tərəfin ərazisində texniki vasitələri tətbiq etməklə məlumatları toplamaq və ya yazmaq; </a:t>
            </a:r>
          </a:p>
          <a:p>
            <a:pPr marL="800100" lvl="1" indent="-342900" algn="just" rtl="0">
              <a:buFont typeface="+mj-lt"/>
              <a:buAutoNum type="alphaLcPeriod"/>
            </a:pPr>
            <a:r>
              <a:rPr lang="az" sz="1450" b="0" i="0" u="none" baseline="0" dirty="0"/>
              <a:t>xidmət provayderləri üzərinə mövcud texniki imkanlar çərçivəsində aşağıdakı öhdəlikləri qoymaq; </a:t>
            </a:r>
          </a:p>
          <a:p>
            <a:pPr marL="1314450" lvl="2" indent="-400050" algn="just" rtl="0">
              <a:buFont typeface="+mj-lt"/>
              <a:buAutoNum type="romanLcPeriod"/>
            </a:pPr>
            <a:r>
              <a:rPr lang="az" sz="1450" b="0" i="0" u="none" baseline="0" dirty="0"/>
              <a:t>həmin Tərəfin ərazisində texniki vasitələri tətbiq etməklə məlumatları toplamaq və ya yazmaq; </a:t>
            </a:r>
          </a:p>
          <a:p>
            <a:pPr marL="1314450" lvl="2" indent="-400050" algn="just" rtl="0">
              <a:buFont typeface="+mj-lt"/>
              <a:buAutoNum type="romanLcPeriod"/>
            </a:pPr>
            <a:r>
              <a:rPr lang="az" sz="1450" b="0" i="0" u="none" baseline="0" dirty="0"/>
              <a:t>məlumatların toplanmasında və ya yazılmasında səlahiyyətli orqanlarla əməkdaşlıq etmək və onlara kömək etmək. </a:t>
            </a:r>
          </a:p>
          <a:p>
            <a:pPr lvl="1" algn="just" rtl="0"/>
            <a:r>
              <a:rPr lang="az" sz="1450" b="0" i="0" u="none" baseline="0" dirty="0"/>
              <a:t>Ərazisində kompüter sistemi vasitəsilə ötürülən konkret məlumatlarla əlaqədar </a:t>
            </a:r>
            <a:r>
              <a:rPr lang="az" sz="1450" b="1" i="0" u="none" baseline="0" dirty="0">
                <a:solidFill>
                  <a:srgbClr val="C00000"/>
                </a:solidFill>
              </a:rPr>
              <a:t>məlumatların məzmununu</a:t>
            </a:r>
            <a:r>
              <a:rPr lang="az" sz="1450" b="0" i="0" u="none" baseline="0" dirty="0"/>
              <a:t> real vaxt rejimində toplamaq və yazmaq.</a:t>
            </a:r>
          </a:p>
        </p:txBody>
      </p:sp>
      <p:sp>
        <p:nvSpPr>
          <p:cNvPr id="4" name="Rectangle 3">
            <a:extLst>
              <a:ext uri="{FF2B5EF4-FFF2-40B4-BE49-F238E27FC236}">
                <a16:creationId xmlns:a16="http://schemas.microsoft.com/office/drawing/2014/main" id="{C1A334B7-575A-4128-BADC-26AB92EBDECB}"/>
              </a:ext>
            </a:extLst>
          </p:cNvPr>
          <p:cNvSpPr/>
          <p:nvPr/>
        </p:nvSpPr>
        <p:spPr>
          <a:xfrm>
            <a:off x="4621105" y="1139969"/>
            <a:ext cx="4414945" cy="3139321"/>
          </a:xfrm>
          <a:prstGeom prst="rect">
            <a:avLst/>
          </a:prstGeom>
        </p:spPr>
        <p:txBody>
          <a:bodyPr wrap="square">
            <a:spAutoFit/>
          </a:bodyPr>
          <a:lstStyle/>
          <a:p>
            <a:pPr marL="342900" indent="-342900" algn="just" rtl="0">
              <a:buFont typeface="Arial" panose="020B0604020202020204" pitchFamily="34" charset="0"/>
              <a:buChar char="•"/>
            </a:pPr>
            <a:r>
              <a:rPr lang="az" b="0" i="0" u="none" baseline="0"/>
              <a:t>"Məlumatın məzmunu" məlumat mübadiləsinin məzmununa aiddir</a:t>
            </a:r>
          </a:p>
          <a:p>
            <a:pPr marL="342900"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Mahiyyət etibarilə söhbət məlumatın mənasından və ya məqsədindən, yaxud məlumat mübadiləsi vasitəsilə ötürülən mesaj və ya məlumatdan gedir. </a:t>
            </a:r>
          </a:p>
          <a:p>
            <a:pPr marL="342900"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Bu, məlumat mübadiləsi vasitəsilə ötürülən trafik veriləni təşkil etməyən hər şeydir.</a:t>
            </a:r>
          </a:p>
        </p:txBody>
      </p:sp>
      <p:sp>
        <p:nvSpPr>
          <p:cNvPr id="12" name="TextBox 7">
            <a:extLst>
              <a:ext uri="{FF2B5EF4-FFF2-40B4-BE49-F238E27FC236}">
                <a16:creationId xmlns:a16="http://schemas.microsoft.com/office/drawing/2014/main" id="{90AD520B-F481-48D7-8C71-5AD754BE9A0C}"/>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a:solidFill>
                  <a:schemeClr val="bg1"/>
                </a:solidFill>
                <a:latin typeface="Verdana" panose="020B0604030504040204" pitchFamily="34" charset="0"/>
                <a:ea typeface="Verdana" panose="020B0604030504040204" pitchFamily="34" charset="0"/>
                <a:cs typeface="Verdana" charset="0"/>
              </a:rPr>
              <a:t>Məlumatın məzmununun ələ keçirilməsi </a:t>
            </a:r>
          </a:p>
        </p:txBody>
      </p:sp>
    </p:spTree>
    <p:extLst>
      <p:ext uri="{BB962C8B-B14F-4D97-AF65-F5344CB8AC3E}">
        <p14:creationId xmlns:p14="http://schemas.microsoft.com/office/powerpoint/2010/main" val="39212706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5170646"/>
          </a:xfrm>
          <a:prstGeom prst="rect">
            <a:avLst/>
          </a:prstGeom>
        </p:spPr>
        <p:txBody>
          <a:bodyPr wrap="square">
            <a:spAutoFit/>
          </a:bodyPr>
          <a:lstStyle/>
          <a:p>
            <a:pPr marL="342900" indent="-342900" algn="just" rtl="0">
              <a:buFont typeface="+mj-lt"/>
              <a:buAutoNum type="arabicPeriod"/>
            </a:pPr>
            <a:r>
              <a:rPr lang="az" sz="1500" b="0" i="0" u="none" baseline="0" dirty="0"/>
              <a:t>Hər bir Tərəf daxili qanunvericiliklə müəyyən edilən bir sıra ağır cinayətlərə münasibətdə öz səlahiyyətli orqanlarına aşağıdakı səlahiyyətlərin verilməsi üçün zəruri qanunvericilik və digər tədbirləri görür: </a:t>
            </a:r>
          </a:p>
          <a:p>
            <a:pPr marL="800100" lvl="1" indent="-342900" algn="just" rtl="0">
              <a:buFont typeface="+mj-lt"/>
              <a:buAutoNum type="alphaLcPeriod"/>
            </a:pPr>
            <a:r>
              <a:rPr lang="az" sz="1500" b="0" i="0" u="none" baseline="0" dirty="0"/>
              <a:t>bu Tərəfin ərazisində texniki vasitələri tətbiq etməklə məlumatları toplamaq və ya yazmaq; </a:t>
            </a:r>
          </a:p>
          <a:p>
            <a:pPr marL="800100" lvl="1" indent="-342900" algn="just" rtl="0">
              <a:buFont typeface="+mj-lt"/>
              <a:buAutoNum type="alphaLcPeriod"/>
            </a:pPr>
            <a:r>
              <a:rPr lang="az" sz="1500" b="0" i="0" u="none" baseline="0" dirty="0"/>
              <a:t>xidmət provayderləri üzərinə mövcud texniki imkanlar çərçivəsində aşağıdakı öhdəlikləri qoymaq; </a:t>
            </a:r>
          </a:p>
          <a:p>
            <a:pPr marL="1314450" lvl="2" indent="-400050" algn="just" rtl="0">
              <a:buFont typeface="+mj-lt"/>
              <a:buAutoNum type="romanLcPeriod"/>
            </a:pPr>
            <a:r>
              <a:rPr lang="az" sz="1500" b="0" i="0" u="none" baseline="0" dirty="0"/>
              <a:t>həmin Tərəfin ərazisində texniki vasitələri tətbiq etməklə məlumatları toplamaq və ya yazmaq; </a:t>
            </a:r>
          </a:p>
          <a:p>
            <a:pPr marL="1314450" lvl="2" indent="-400050" algn="just" rtl="0">
              <a:buFont typeface="+mj-lt"/>
              <a:buAutoNum type="romanLcPeriod"/>
            </a:pPr>
            <a:r>
              <a:rPr lang="az" sz="1500" b="0" i="0" u="none" baseline="0" dirty="0"/>
              <a:t>məlumatların toplanmasında və ya yazılmasında səlahiyyətli orqanlarla əməkdaşlıq etmək və onlara kömək etmək. </a:t>
            </a:r>
          </a:p>
          <a:p>
            <a:pPr lvl="1" algn="just" rtl="0"/>
            <a:r>
              <a:rPr lang="az" sz="1500" b="0" i="0" u="none" baseline="0" dirty="0"/>
              <a:t>Ərazisində kompüter sistemi vasitəsilə </a:t>
            </a:r>
            <a:r>
              <a:rPr lang="az" sz="1500" b="1" i="0" u="none" baseline="0" dirty="0">
                <a:solidFill>
                  <a:srgbClr val="C00000"/>
                </a:solidFill>
              </a:rPr>
              <a:t>ötürülən konkret məlumatlarla</a:t>
            </a:r>
            <a:r>
              <a:rPr lang="az" sz="1500" b="1" i="0" u="none" baseline="0" dirty="0"/>
              <a:t> </a:t>
            </a:r>
            <a:r>
              <a:rPr lang="az" sz="1500" b="0" i="0" u="none" baseline="0" dirty="0"/>
              <a:t>əlaqədar məlumatların məzmununu real vaxt rejimində toplamaq və yazmaq.</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031325"/>
          </a:xfrm>
          <a:prstGeom prst="rect">
            <a:avLst/>
          </a:prstGeom>
        </p:spPr>
        <p:txBody>
          <a:bodyPr wrap="square">
            <a:spAutoFit/>
          </a:bodyPr>
          <a:lstStyle/>
          <a:p>
            <a:pPr marL="342900" indent="-342900" algn="just" rtl="0">
              <a:buFont typeface="Arial" panose="020B0604020202020204" pitchFamily="34" charset="0"/>
              <a:buChar char="•"/>
            </a:pPr>
            <a:r>
              <a:rPr lang="az" b="0" i="0" u="none" baseline="0"/>
              <a:t>Bu səlahiyyət konkret məlumatlara münasibətdə tətbiq edilə bilər</a:t>
            </a:r>
          </a:p>
          <a:p>
            <a:pPr marL="342900"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Bu səlahiyyətlərin böyük həcmdə məlumatların məzmununa ümumi və ya fərq qoyulmadan nəzarət etmək və ya böyük həcmdə məlumat məzmununu toplamaq məqsədilə tətbiq edilməsinə icazə verilmir </a:t>
            </a:r>
          </a:p>
        </p:txBody>
      </p:sp>
      <p:sp>
        <p:nvSpPr>
          <p:cNvPr id="12" name="TextBox 7">
            <a:extLst>
              <a:ext uri="{FF2B5EF4-FFF2-40B4-BE49-F238E27FC236}">
                <a16:creationId xmlns:a16="http://schemas.microsoft.com/office/drawing/2014/main" id="{9E7A6B74-323C-46D1-A91A-F12C8B2DAF5F}"/>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a:solidFill>
                  <a:schemeClr val="bg1"/>
                </a:solidFill>
                <a:latin typeface="Verdana" panose="020B0604030504040204" pitchFamily="34" charset="0"/>
                <a:ea typeface="Verdana" panose="020B0604030504040204" pitchFamily="34" charset="0"/>
                <a:cs typeface="Verdana" charset="0"/>
              </a:rPr>
              <a:t>Məlumatın məzmununun ələ keçirilməsi </a:t>
            </a:r>
          </a:p>
        </p:txBody>
      </p:sp>
    </p:spTree>
    <p:extLst>
      <p:ext uri="{BB962C8B-B14F-4D97-AF65-F5344CB8AC3E}">
        <p14:creationId xmlns:p14="http://schemas.microsoft.com/office/powerpoint/2010/main" val="18265071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39969"/>
            <a:ext cx="4476172" cy="5447645"/>
          </a:xfrm>
          <a:prstGeom prst="rect">
            <a:avLst/>
          </a:prstGeom>
        </p:spPr>
        <p:txBody>
          <a:bodyPr wrap="square">
            <a:spAutoFit/>
          </a:bodyPr>
          <a:lstStyle/>
          <a:p>
            <a:pPr marL="342900" indent="-342900" algn="just" rtl="0">
              <a:buFont typeface="+mj-lt"/>
              <a:buAutoNum type="arabicPeriod"/>
            </a:pPr>
            <a:r>
              <a:rPr lang="az" sz="1450" b="0" i="0" u="none" baseline="0" dirty="0"/>
              <a:t>Hər bir Tərəf daxili qanunvericiliklə müəyyən edilən bir sıra ağır cinayətlərə münasibətdə öz səlahiyyətli orqanlarına həmin Tərəfin ərazisində kompüter sistemi vasitəsilə real vaxt rejimində ötürülən konkret məlumatlarla əlaqədar məlumatın məzmunu  barəsində aşağıdakı səlahiyyətlərin verilməsi üçün zəruri qanunvericilik və digər tədbirləri görür: </a:t>
            </a:r>
          </a:p>
          <a:p>
            <a:pPr marL="800100" lvl="1" indent="-342900" algn="just" rtl="0">
              <a:buFont typeface="+mj-lt"/>
              <a:buAutoNum type="alphaLcPeriod"/>
            </a:pPr>
            <a:r>
              <a:rPr lang="az" sz="1450" b="0" i="0" u="none" baseline="0" dirty="0"/>
              <a:t>bu Tərəfin ərazisində texniki vasitələri tətbiq etməklə məlumatları toplamaq və ya yazmaq; </a:t>
            </a:r>
          </a:p>
          <a:p>
            <a:pPr marL="800100" lvl="1" indent="-342900" algn="just" rtl="0">
              <a:buFont typeface="+mj-lt"/>
              <a:buAutoNum type="alphaLcPeriod"/>
            </a:pPr>
            <a:r>
              <a:rPr lang="az" sz="1450" b="0" i="0" u="none" baseline="0" dirty="0"/>
              <a:t>xidmət provayderləri üzərinə mövcud texniki imkanlar çərçivəsində aşağıdakı öhdəlikləri qoymaq; </a:t>
            </a:r>
          </a:p>
          <a:p>
            <a:pPr marL="1314450" lvl="2" indent="-400050" algn="just" rtl="0">
              <a:buFont typeface="+mj-lt"/>
              <a:buAutoNum type="romanLcPeriod"/>
            </a:pPr>
            <a:r>
              <a:rPr lang="az" sz="1450" b="0" i="0" u="none" baseline="0" dirty="0"/>
              <a:t>həmin Tərəfin ərazisində texniki vasitələri tətbiq etməklə məlumatları toplamaq və ya yazmaq; </a:t>
            </a:r>
          </a:p>
          <a:p>
            <a:pPr marL="1314450" lvl="2" indent="-400050" algn="just" rtl="0">
              <a:buFont typeface="+mj-lt"/>
              <a:buAutoNum type="romanLcPeriod"/>
            </a:pPr>
            <a:r>
              <a:rPr lang="az" sz="1450" b="0" i="0" u="none" baseline="0" dirty="0"/>
              <a:t>məlumatların toplanmasında və ya yazılmasında səlahiyyətli orqanlarla əməkdaşlıq etmək və onlara kömək etmək. </a:t>
            </a:r>
          </a:p>
          <a:p>
            <a:pPr marL="800100" lvl="1" indent="-342900" algn="just" rtl="0">
              <a:buFont typeface="+mj-lt"/>
              <a:buAutoNum type="alphaLcPeriod"/>
            </a:pPr>
            <a:r>
              <a:rPr lang="az" sz="1450" b="1" i="0" u="none" baseline="0" dirty="0">
                <a:solidFill>
                  <a:srgbClr val="C00000"/>
                </a:solidFill>
              </a:rPr>
              <a:t>Ərazisində</a:t>
            </a:r>
            <a:r>
              <a:rPr lang="az" sz="1450" b="0" i="0" u="none" baseline="0" dirty="0"/>
              <a:t> kompüter sistemi vasitəsilə ötürülən konkret məlumatlarla əlaqədar məlumatların məzmununu real vaxt rejimində toplamaq və yazmaq.</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4247317"/>
          </a:xfrm>
          <a:prstGeom prst="rect">
            <a:avLst/>
          </a:prstGeom>
        </p:spPr>
        <p:txBody>
          <a:bodyPr wrap="square">
            <a:spAutoFit/>
          </a:bodyPr>
          <a:lstStyle/>
          <a:p>
            <a:pPr marL="342900" indent="-342900" algn="just" rtl="0">
              <a:buFont typeface="Arial" panose="020B0604020202020204" pitchFamily="34" charset="0"/>
              <a:buChar char="•"/>
            </a:pPr>
            <a:r>
              <a:rPr lang="az" b="0" i="0" u="none" baseline="0"/>
              <a:t>Tərəf ərazisi daxilindəki məlumat mübadiləsi ilə əlaqədar tədbirlər görə bilər.</a:t>
            </a:r>
          </a:p>
          <a:p>
            <a:pPr marL="342900"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Ərazi daxilində hər hansı fiziki infrastruktur və ya avadanlığa malik olmayan xidmət provayderi, hətta əsas fəaliyyət yeri və ya baş idarəsi həmin ərazidə yerləşməsə belə, vadar edilə bilər </a:t>
            </a:r>
          </a:p>
          <a:p>
            <a:pPr marL="342900"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Məlumat mübadiləsinin tərəflərindən biri (insan və ya kompüter)   və ya məlumatın göndərildiyi kompüter ərazi daxilində yerləşdikdə, sözügedən məlumat mübadiləsi həmin ərazidə baş vermiş hesab edilir </a:t>
            </a:r>
          </a:p>
        </p:txBody>
      </p:sp>
      <p:sp>
        <p:nvSpPr>
          <p:cNvPr id="12" name="TextBox 7">
            <a:extLst>
              <a:ext uri="{FF2B5EF4-FFF2-40B4-BE49-F238E27FC236}">
                <a16:creationId xmlns:a16="http://schemas.microsoft.com/office/drawing/2014/main" id="{CF663E12-7995-4CD5-8C27-DED9CF241F55}"/>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a:solidFill>
                  <a:schemeClr val="bg1"/>
                </a:solidFill>
                <a:latin typeface="Verdana" panose="020B0604030504040204" pitchFamily="34" charset="0"/>
                <a:ea typeface="Verdana" panose="020B0604030504040204" pitchFamily="34" charset="0"/>
                <a:cs typeface="Verdana" charset="0"/>
              </a:rPr>
              <a:t>Məlumatın məzmununun ələ keçirilməsi </a:t>
            </a:r>
          </a:p>
        </p:txBody>
      </p:sp>
    </p:spTree>
    <p:extLst>
      <p:ext uri="{BB962C8B-B14F-4D97-AF65-F5344CB8AC3E}">
        <p14:creationId xmlns:p14="http://schemas.microsoft.com/office/powerpoint/2010/main" val="99141280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4524315"/>
          </a:xfrm>
          <a:prstGeom prst="rect">
            <a:avLst/>
          </a:prstGeom>
        </p:spPr>
        <p:txBody>
          <a:bodyPr wrap="square">
            <a:spAutoFit/>
          </a:bodyPr>
          <a:lstStyle/>
          <a:p>
            <a:pPr marL="342900" indent="-342900" algn="just" rtl="0">
              <a:buFont typeface="+mj-lt"/>
              <a:buAutoNum type="arabicPeriod" startAt="2"/>
            </a:pPr>
            <a:r>
              <a:rPr lang="az" sz="1600" b="0" i="0" u="none" baseline="0"/>
              <a:t>Hər hansı bir Tərəf onun daxili qanunvericilik sisteminə aid olan prinsiplərə əsasən 1 a bəndində nəzərdə tutulan tədbirləri həyata keçirə bilmirsə, bunun əvəzində o, ərazisində mövcud olan məlumatın məzmunununu, texniki vasitələri tətbiq etməklə, real vaxt rejimində toplamağı və qeydə almağı mümkün etmək üçün </a:t>
            </a:r>
            <a:r>
              <a:rPr lang="az" sz="1600" b="1" i="0" u="none" baseline="0">
                <a:solidFill>
                  <a:srgbClr val="C00000"/>
                </a:solidFill>
              </a:rPr>
              <a:t>zəruri ola bilən qanunvericilik və digər tədbirləri</a:t>
            </a:r>
            <a:r>
              <a:rPr lang="az" sz="1600" b="0" i="0" u="none" baseline="0"/>
              <a:t> görə bilər. </a:t>
            </a:r>
          </a:p>
          <a:p>
            <a:pPr marL="342900" indent="-342900" algn="just" rtl="0">
              <a:buFont typeface="+mj-lt"/>
              <a:buAutoNum type="arabicPeriod" startAt="2"/>
            </a:pPr>
            <a:endParaRPr lang="az" sz="1600" dirty="0"/>
          </a:p>
          <a:p>
            <a:pPr marL="342900" indent="-342900" algn="just" rtl="0">
              <a:buFont typeface="+mj-lt"/>
              <a:buAutoNum type="arabicPeriod" startAt="2"/>
            </a:pPr>
            <a:r>
              <a:rPr lang="az" sz="1600" b="0" i="0" u="none" baseline="0"/>
              <a:t>Hər bir Tərəf xidmət provayderini bu maddə ilə nəzərdə tutulan istənilən səlahiyyətin həyata keçirilməsi faktının və bu barədə məlumatın məxfiliyinə əməl etməyə məcbur etmək üçün zəruri qanunvericilik və digər tədbirləri görür. </a:t>
            </a:r>
          </a:p>
          <a:p>
            <a:pPr marL="342900" indent="-342900" algn="just" rtl="0">
              <a:buFont typeface="+mj-lt"/>
              <a:buAutoNum type="arabicPeriod" startAt="2"/>
            </a:pPr>
            <a:endParaRPr lang="az" sz="1600" dirty="0"/>
          </a:p>
          <a:p>
            <a:pPr marL="342900" indent="-342900" algn="just" rtl="0">
              <a:buFont typeface="+mj-lt"/>
              <a:buAutoNum type="arabicPeriod" startAt="2"/>
            </a:pPr>
            <a:r>
              <a:rPr lang="az" sz="1600" b="0" i="0" u="none" baseline="0"/>
              <a:t> Bu maddədə nəzərdə tutulmuş səlahiyyət və prosedurlar 14-cü və 15-ci maddələrə müvafiq olaraq müəyyən edilir.</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585323"/>
          </a:xfrm>
          <a:prstGeom prst="rect">
            <a:avLst/>
          </a:prstGeom>
        </p:spPr>
        <p:txBody>
          <a:bodyPr wrap="square">
            <a:spAutoFit/>
          </a:bodyPr>
          <a:lstStyle/>
          <a:p>
            <a:pPr marL="342900" indent="-342900" algn="just" rtl="0">
              <a:buFont typeface="Arial" panose="020B0604020202020204" pitchFamily="34" charset="0"/>
              <a:buChar char="•"/>
            </a:pPr>
            <a:r>
              <a:rPr lang="az" b="0" i="0" u="none" baseline="0"/>
              <a:t>Bəzi yursidiksiyalarda hüquq-mühafizə orqanlarına xidmət provayderinin yardımı və ya ən azı xəbəri olmadan məlumatların məzmununu ələ keçirmək icazəsi verilmir.</a:t>
            </a:r>
          </a:p>
          <a:p>
            <a:pPr marL="342900"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Belə yurisdiksiyalar xidmət provayderlərinin zəruri texniki vasitələri təmin etməyə vadar olunması kimi başqa tədbirlər qəbul edə bilərlər </a:t>
            </a:r>
          </a:p>
        </p:txBody>
      </p:sp>
      <p:sp>
        <p:nvSpPr>
          <p:cNvPr id="12" name="TextBox 7">
            <a:extLst>
              <a:ext uri="{FF2B5EF4-FFF2-40B4-BE49-F238E27FC236}">
                <a16:creationId xmlns:a16="http://schemas.microsoft.com/office/drawing/2014/main" id="{96C2B0E3-41BC-464D-8FBE-4F08A004B872}"/>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a:solidFill>
                  <a:schemeClr val="bg1"/>
                </a:solidFill>
                <a:latin typeface="Verdana" panose="020B0604030504040204" pitchFamily="34" charset="0"/>
                <a:ea typeface="Verdana" panose="020B0604030504040204" pitchFamily="34" charset="0"/>
                <a:cs typeface="Verdana" charset="0"/>
              </a:rPr>
              <a:t>Məlumatın məzmununun ələ keçirilməsi </a:t>
            </a:r>
          </a:p>
        </p:txBody>
      </p:sp>
    </p:spTree>
    <p:extLst>
      <p:ext uri="{BB962C8B-B14F-4D97-AF65-F5344CB8AC3E}">
        <p14:creationId xmlns:p14="http://schemas.microsoft.com/office/powerpoint/2010/main" val="295162781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4524315"/>
          </a:xfrm>
          <a:prstGeom prst="rect">
            <a:avLst/>
          </a:prstGeom>
        </p:spPr>
        <p:txBody>
          <a:bodyPr wrap="square">
            <a:spAutoFit/>
          </a:bodyPr>
          <a:lstStyle/>
          <a:p>
            <a:pPr marL="342900" indent="-342900" algn="just" rtl="0">
              <a:buFont typeface="+mj-lt"/>
              <a:buAutoNum type="arabicPeriod" startAt="2"/>
            </a:pPr>
            <a:r>
              <a:rPr lang="az" sz="1600" b="0" i="0" u="none" baseline="0"/>
              <a:t>Hər hansı bir Tərəf onun daxili qanunvericilik sisteminə aid olan prinsiplərə əsasən 1 a bəndində nəzərdə tutulan tədbirləri həyata keçirə bilmirsə, bunun əvəzində o, ərazisində mövcud olan məlumatın məzmunununu, texniki vasitələri tətbiq etməklə, real vaxt rejimində toplamağı və qeydə almağı mümkün etmək üçün zəruri ola bilən qanunvericilik və digər tədbirləri görə bilər. </a:t>
            </a:r>
          </a:p>
          <a:p>
            <a:pPr marL="342900" indent="-342900" algn="just" rtl="0">
              <a:buFont typeface="+mj-lt"/>
              <a:buAutoNum type="arabicPeriod" startAt="2"/>
            </a:pPr>
            <a:endParaRPr lang="az" sz="1600" dirty="0"/>
          </a:p>
          <a:p>
            <a:pPr marL="342900" indent="-342900" algn="just" rtl="0">
              <a:buFont typeface="+mj-lt"/>
              <a:buAutoNum type="arabicPeriod" startAt="2"/>
            </a:pPr>
            <a:r>
              <a:rPr lang="az" sz="1600" b="0" i="0" u="none" baseline="0"/>
              <a:t>Hər bir Tərəf </a:t>
            </a:r>
            <a:r>
              <a:rPr lang="az" sz="1600" b="1" i="0" u="none" baseline="0"/>
              <a:t>xidmət provayderini</a:t>
            </a:r>
            <a:r>
              <a:rPr lang="az" sz="1600" b="0" i="0" u="none" baseline="0"/>
              <a:t> bu maddə ilə nəzərdə tutulan istənilən səlahiyyətin həyata keçirilməsi faktının və bu barədə məlumatın </a:t>
            </a:r>
            <a:r>
              <a:rPr lang="az" sz="1600" b="1" i="0" u="none" baseline="0">
                <a:solidFill>
                  <a:srgbClr val="C00000"/>
                </a:solidFill>
              </a:rPr>
              <a:t>məxfiliyinə əməl etməyə</a:t>
            </a:r>
            <a:r>
              <a:rPr lang="az" sz="1600" b="0" i="0" u="none" baseline="0"/>
              <a:t> məcbur etmək üçün zəruri qanunvericilik və digər tədbirləri görür. </a:t>
            </a:r>
          </a:p>
          <a:p>
            <a:pPr marL="342900" indent="-342900" algn="just" rtl="0">
              <a:buFont typeface="+mj-lt"/>
              <a:buAutoNum type="arabicPeriod" startAt="2"/>
            </a:pPr>
            <a:endParaRPr lang="az" sz="1600" dirty="0"/>
          </a:p>
          <a:p>
            <a:pPr marL="342900" indent="-342900" algn="just" rtl="0">
              <a:buFont typeface="+mj-lt"/>
              <a:buAutoNum type="arabicPeriod" startAt="2"/>
            </a:pPr>
            <a:r>
              <a:rPr lang="az" sz="1600" b="0" i="0" u="none" baseline="0"/>
              <a:t> Bu maddədə nəzərdə tutulmuş səlahiyyət və prosedurlar 14-cü və 15-ci maddələrə müvafiq olaraq müəyyən edilir.</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4524315"/>
          </a:xfrm>
          <a:prstGeom prst="rect">
            <a:avLst/>
          </a:prstGeom>
        </p:spPr>
        <p:txBody>
          <a:bodyPr wrap="square">
            <a:spAutoFit/>
          </a:bodyPr>
          <a:lstStyle/>
          <a:p>
            <a:pPr marL="285750" indent="-285750" algn="just" rtl="0">
              <a:buFont typeface="Arial" panose="020B0604020202020204" pitchFamily="34" charset="0"/>
              <a:buChar char="•"/>
            </a:pPr>
            <a:r>
              <a:rPr lang="az" b="0" i="0" u="none" baseline="0"/>
              <a:t>Bu səlahiyyət yalnız istintaq edilən şəxsin məlumatı olmadan həyata keçirildikdə effektivdir</a:t>
            </a:r>
          </a:p>
          <a:p>
            <a:pPr marL="285750" indent="-285750" algn="just" rtl="0">
              <a:buFont typeface="Arial" panose="020B0604020202020204" pitchFamily="34" charset="0"/>
              <a:buChar char="•"/>
            </a:pPr>
            <a:endParaRPr lang="az" dirty="0"/>
          </a:p>
          <a:p>
            <a:pPr marL="285750" indent="-285750" algn="just" rtl="0">
              <a:buFont typeface="Arial" panose="020B0604020202020204" pitchFamily="34" charset="0"/>
              <a:buChar char="•"/>
            </a:pPr>
            <a:r>
              <a:rPr lang="az" b="0" i="0" u="none" baseline="0"/>
              <a:t>Məlumat mübadiləsi edən tərəflər verlənlərin real vaxt rejimində toplanması üçün tədbir görüldüyünü hiss etməməlidirlər </a:t>
            </a:r>
          </a:p>
          <a:p>
            <a:pPr marL="285750" indent="-285750" algn="just" rtl="0">
              <a:buFont typeface="Arial" panose="020B0604020202020204" pitchFamily="34" charset="0"/>
              <a:buChar char="•"/>
            </a:pPr>
            <a:endParaRPr lang="az" dirty="0"/>
          </a:p>
          <a:p>
            <a:pPr marL="285750" indent="-285750" algn="just" rtl="0">
              <a:buFont typeface="Arial" panose="020B0604020202020204" pitchFamily="34" charset="0"/>
              <a:buChar char="•"/>
            </a:pPr>
            <a:r>
              <a:rPr lang="az" b="0" i="0" u="none" baseline="0"/>
              <a:t>Xidmət provayderlərinin hər hansı səlahiyyətin həyata keçirildiyini məxfi saxlamağa vadar edilə bilməsi vacibdir.</a:t>
            </a:r>
          </a:p>
          <a:p>
            <a:pPr marL="285750" indent="-285750" algn="just" rtl="0">
              <a:buFont typeface="Arial" panose="020B0604020202020204" pitchFamily="34" charset="0"/>
              <a:buChar char="•"/>
            </a:pPr>
            <a:endParaRPr lang="az" dirty="0"/>
          </a:p>
          <a:p>
            <a:pPr marL="285750" indent="-285750" algn="just" rtl="0">
              <a:buFont typeface="Arial" panose="020B0604020202020204" pitchFamily="34" charset="0"/>
              <a:buChar char="•"/>
            </a:pPr>
            <a:r>
              <a:rPr lang="az" b="0" i="0" u="none" baseline="0"/>
              <a:t>Bu, eyni zamanda xidmət provayderini abunəçini tədbir barədə məlumatlandırmağı tələb edən hər hansı müqaviləyə əsaslanan və ya başqa hüquqi öhdəliklərdən azad edir</a:t>
            </a:r>
          </a:p>
        </p:txBody>
      </p:sp>
      <p:sp>
        <p:nvSpPr>
          <p:cNvPr id="12" name="TextBox 7">
            <a:extLst>
              <a:ext uri="{FF2B5EF4-FFF2-40B4-BE49-F238E27FC236}">
                <a16:creationId xmlns:a16="http://schemas.microsoft.com/office/drawing/2014/main" id="{0DAB3B12-192C-4272-BFDF-D2DAC02DABB9}"/>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a:solidFill>
                  <a:schemeClr val="bg1"/>
                </a:solidFill>
                <a:latin typeface="Verdana" panose="020B0604030504040204" pitchFamily="34" charset="0"/>
                <a:ea typeface="Verdana" panose="020B0604030504040204" pitchFamily="34" charset="0"/>
                <a:cs typeface="Verdana" charset="0"/>
              </a:rPr>
              <a:t>Məlumatın məzmununun ələ keçirilməsi </a:t>
            </a:r>
          </a:p>
        </p:txBody>
      </p:sp>
    </p:spTree>
    <p:extLst>
      <p:ext uri="{BB962C8B-B14F-4D97-AF65-F5344CB8AC3E}">
        <p14:creationId xmlns:p14="http://schemas.microsoft.com/office/powerpoint/2010/main" val="39131054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
            <a:extLst>
              <a:ext uri="{FF2B5EF4-FFF2-40B4-BE49-F238E27FC236}">
                <a16:creationId xmlns:a16="http://schemas.microsoft.com/office/drawing/2014/main" id="{904628E1-1C55-4556-A363-EFD5F6D17A8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a:extLst>
              <a:ext uri="{FF2B5EF4-FFF2-40B4-BE49-F238E27FC236}">
                <a16:creationId xmlns:a16="http://schemas.microsoft.com/office/drawing/2014/main" id="{F8B54D8D-9DF0-4906-A1F7-1DDC178BEF8F}"/>
              </a:ext>
            </a:extLst>
          </p:cNvPr>
          <p:cNvSpPr/>
          <p:nvPr/>
        </p:nvSpPr>
        <p:spPr>
          <a:xfrm>
            <a:off x="95828" y="1196752"/>
            <a:ext cx="4476172" cy="4524315"/>
          </a:xfrm>
          <a:prstGeom prst="rect">
            <a:avLst/>
          </a:prstGeom>
        </p:spPr>
        <p:txBody>
          <a:bodyPr wrap="square">
            <a:spAutoFit/>
          </a:bodyPr>
          <a:lstStyle/>
          <a:p>
            <a:pPr marL="342900" indent="-342900" algn="just" rtl="0">
              <a:buFont typeface="+mj-lt"/>
              <a:buAutoNum type="arabicPeriod" startAt="2"/>
            </a:pPr>
            <a:r>
              <a:rPr lang="az" sz="1600" b="0" i="0" u="none" baseline="0"/>
              <a:t>Hər hansı bir Tərəf onun daxili qanunvericilik sisteminə aid olan prinsiplərə əsasən 1 a bəndində nəzərdə tutulan tədbirləri həyata keçirə bilmirsə, bunun əvəzində o, ərazisində mövcud olan məlumatın məzmunununu, texniki vasitələri tətbiq etməklə, real vaxt rejimində toplamağı və qeydə almağı mümkün etmək üçün zəruri ola bilən qanunvericilik və digər tədbirləri görə bilər. </a:t>
            </a:r>
          </a:p>
          <a:p>
            <a:pPr marL="342900" indent="-342900" algn="just" rtl="0">
              <a:buFont typeface="+mj-lt"/>
              <a:buAutoNum type="arabicPeriod" startAt="2"/>
            </a:pPr>
            <a:endParaRPr lang="az" sz="1600" dirty="0"/>
          </a:p>
          <a:p>
            <a:pPr marL="342900" indent="-342900" algn="just" rtl="0">
              <a:buFont typeface="+mj-lt"/>
              <a:buAutoNum type="arabicPeriod" startAt="2"/>
            </a:pPr>
            <a:r>
              <a:rPr lang="az" sz="1600" b="0" i="0" u="none" baseline="0"/>
              <a:t>Hər bir Tərəf xidmət provayderini bu maddə ilə nəzərdə tutulan istənilən səlahiyyətin həyata keçirilməsi faktının və bu barədə məlumatın məxfiliyinə əməl etməyə məcbur etmək üçün zəruri qanunvericilik və digər tədbirləri görür. </a:t>
            </a:r>
          </a:p>
          <a:p>
            <a:pPr marL="342900" indent="-342900" algn="just" rtl="0">
              <a:buFont typeface="+mj-lt"/>
              <a:buAutoNum type="arabicPeriod" startAt="2"/>
            </a:pPr>
            <a:endParaRPr lang="az" sz="1600" dirty="0"/>
          </a:p>
          <a:p>
            <a:pPr marL="342900" indent="-342900" algn="just" rtl="0">
              <a:buFont typeface="+mj-lt"/>
              <a:buAutoNum type="arabicPeriod" startAt="2"/>
            </a:pPr>
            <a:r>
              <a:rPr lang="az" sz="1600" b="0" i="0" u="none" baseline="0"/>
              <a:t>Bu maddədə nəzərdə tutulmuş səlahiyyət və prosedurlar </a:t>
            </a:r>
            <a:r>
              <a:rPr lang="az" sz="1600" b="1" i="0" u="none" baseline="0">
                <a:solidFill>
                  <a:srgbClr val="C00000"/>
                </a:solidFill>
              </a:rPr>
              <a:t>14-cü və 15-ci maddələrə</a:t>
            </a:r>
            <a:r>
              <a:rPr lang="az" sz="1600" b="0" i="0" u="none" baseline="0"/>
              <a:t> müvafiq olaraq müəyyən edilir.</a:t>
            </a:r>
          </a:p>
        </p:txBody>
      </p:sp>
      <p:sp>
        <p:nvSpPr>
          <p:cNvPr id="4" name="Rectangle 3">
            <a:extLst>
              <a:ext uri="{FF2B5EF4-FFF2-40B4-BE49-F238E27FC236}">
                <a16:creationId xmlns:a16="http://schemas.microsoft.com/office/drawing/2014/main" id="{C1A334B7-575A-4128-BADC-26AB92EBDECB}"/>
              </a:ext>
            </a:extLst>
          </p:cNvPr>
          <p:cNvSpPr/>
          <p:nvPr/>
        </p:nvSpPr>
        <p:spPr>
          <a:xfrm>
            <a:off x="4606954" y="1196752"/>
            <a:ext cx="4414945" cy="2031325"/>
          </a:xfrm>
          <a:prstGeom prst="rect">
            <a:avLst/>
          </a:prstGeom>
        </p:spPr>
        <p:txBody>
          <a:bodyPr wrap="square">
            <a:spAutoFit/>
          </a:bodyPr>
          <a:lstStyle/>
          <a:p>
            <a:pPr marL="342900" indent="-342900" algn="just" rtl="0">
              <a:buFont typeface="Arial" panose="020B0604020202020204" pitchFamily="34" charset="0"/>
              <a:buChar char="•"/>
            </a:pPr>
            <a:r>
              <a:rPr lang="az" b="0" i="0" u="none" baseline="0"/>
              <a:t>Məlumatların məzmunu şəxsi həyatın toxunulmazlığı ilə bağlı narahatlıq doğurur</a:t>
            </a:r>
          </a:p>
          <a:p>
            <a:pPr marL="342900"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Məlumatın məzmununun ələ keçirilməsi üçün nəzərdə tutulan şərt və təminatlar adətən trafik verilənlərinin real vaxt rejimində toplanması ilə müqayisədə daha sərt olur. </a:t>
            </a:r>
          </a:p>
        </p:txBody>
      </p:sp>
      <p:sp>
        <p:nvSpPr>
          <p:cNvPr id="12" name="TextBox 7">
            <a:extLst>
              <a:ext uri="{FF2B5EF4-FFF2-40B4-BE49-F238E27FC236}">
                <a16:creationId xmlns:a16="http://schemas.microsoft.com/office/drawing/2014/main" id="{563A2997-E35E-49F6-AF7A-9D7C029C94F2}"/>
              </a:ext>
            </a:extLst>
          </p:cNvPr>
          <p:cNvSpPr txBox="1">
            <a:spLocks noChangeArrowheads="1"/>
          </p:cNvSpPr>
          <p:nvPr/>
        </p:nvSpPr>
        <p:spPr bwMode="auto">
          <a:xfrm>
            <a:off x="1403350" y="260648"/>
            <a:ext cx="7632700"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000" b="0" i="0" u="none" baseline="0">
                <a:solidFill>
                  <a:schemeClr val="bg1"/>
                </a:solidFill>
                <a:latin typeface="Verdana" panose="020B0604030504040204" pitchFamily="34" charset="0"/>
                <a:ea typeface="Verdana" panose="020B0604030504040204" pitchFamily="34" charset="0"/>
                <a:cs typeface="Verdana" charset="0"/>
              </a:rPr>
              <a:t>Məlumatın məzmununun ələ keçirilməsi </a:t>
            </a:r>
          </a:p>
        </p:txBody>
      </p:sp>
    </p:spTree>
    <p:extLst>
      <p:ext uri="{BB962C8B-B14F-4D97-AF65-F5344CB8AC3E}">
        <p14:creationId xmlns:p14="http://schemas.microsoft.com/office/powerpoint/2010/main" val="21268817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7" name="Rectangle 6">
            <a:extLst>
              <a:ext uri="{FF2B5EF4-FFF2-40B4-BE49-F238E27FC236}">
                <a16:creationId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cs typeface="ＭＳ Ｐゴシック" charset="0"/>
              </a:rPr>
              <a:t>Anket sualı</a:t>
            </a:r>
            <a:endParaRPr lang="az"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a16="http://schemas.microsoft.com/office/drawing/2014/main" id="{CF4A5A40-4F3B-49B6-9081-1646BBF20341}"/>
              </a:ext>
            </a:extLst>
          </p:cNvPr>
          <p:cNvSpPr txBox="1"/>
          <p:nvPr/>
        </p:nvSpPr>
        <p:spPr>
          <a:xfrm>
            <a:off x="556983" y="1289515"/>
            <a:ext cx="8030033" cy="1938992"/>
          </a:xfrm>
          <a:prstGeom prst="rect">
            <a:avLst/>
          </a:prstGeom>
          <a:solidFill>
            <a:srgbClr val="BDD8F3"/>
          </a:solidFill>
        </p:spPr>
        <p:txBody>
          <a:bodyPr wrap="square" rtlCol="0">
            <a:spAutoFit/>
          </a:bodyPr>
          <a:lstStyle/>
          <a:p>
            <a:pPr algn="just" rtl="0"/>
            <a:r>
              <a:rPr lang="az" sz="2400" b="0" i="0" u="none" baseline="0">
                <a:solidFill>
                  <a:schemeClr val="tx1">
                    <a:lumMod val="65000"/>
                    <a:lumOff val="35000"/>
                  </a:schemeClr>
                </a:solidFill>
                <a:latin typeface="+mj-lt"/>
              </a:rPr>
              <a:t>Sizə oğurluqla əlaqədar bir iş çərçivəsində ələkeçirmə orderi vermək üçün sorğu göndərilir  Cinayətə görə maksimum 6 ay həbs nəzərdə tutulur. </a:t>
            </a:r>
          </a:p>
          <a:p>
            <a:pPr algn="ctr" rtl="0"/>
            <a:r>
              <a:rPr lang="az" sz="2400" b="0" i="0" u="none" baseline="0">
                <a:solidFill>
                  <a:schemeClr val="tx1">
                    <a:lumMod val="65000"/>
                    <a:lumOff val="35000"/>
                  </a:schemeClr>
                </a:solidFill>
                <a:latin typeface="+mj-lt"/>
              </a:rPr>
              <a:t>Bu, Budapeşt konvensiyası çərçivəsində ələkeçirmə səlahiyyətindən istifadə üçün keçərli əsasdırmı? </a:t>
            </a:r>
          </a:p>
        </p:txBody>
      </p:sp>
      <p:sp>
        <p:nvSpPr>
          <p:cNvPr id="9" name="TextBox 8">
            <a:extLst>
              <a:ext uri="{FF2B5EF4-FFF2-40B4-BE49-F238E27FC236}">
                <a16:creationId xmlns:a16="http://schemas.microsoft.com/office/drawing/2014/main" id="{08ECDF7C-815B-41D8-B138-D5734008F203}"/>
              </a:ext>
            </a:extLst>
          </p:cNvPr>
          <p:cNvSpPr txBox="1"/>
          <p:nvPr/>
        </p:nvSpPr>
        <p:spPr>
          <a:xfrm>
            <a:off x="556984" y="5271219"/>
            <a:ext cx="8030032" cy="830997"/>
          </a:xfrm>
          <a:prstGeom prst="rect">
            <a:avLst/>
          </a:prstGeom>
          <a:solidFill>
            <a:schemeClr val="tx1">
              <a:lumMod val="65000"/>
              <a:lumOff val="35000"/>
            </a:schemeClr>
          </a:solidFill>
        </p:spPr>
        <p:txBody>
          <a:bodyPr wrap="square" rtlCol="0">
            <a:spAutoFit/>
          </a:bodyPr>
          <a:lstStyle/>
          <a:p>
            <a:pPr algn="ctr" rtl="0"/>
            <a:r>
              <a:rPr lang="az" sz="2400" b="0" i="0" u="none" baseline="0">
                <a:solidFill>
                  <a:schemeClr val="bg1"/>
                </a:solidFill>
                <a:latin typeface="+mj-lt"/>
              </a:rPr>
              <a:t>Düzgün cavab B-dir (məlumatların məzmunu yalnız söhbət ağır cinayətdən getdiyi halda ələ keçirilə bilər)</a:t>
            </a:r>
          </a:p>
        </p:txBody>
      </p:sp>
      <p:sp>
        <p:nvSpPr>
          <p:cNvPr id="10" name="TextBox 9">
            <a:extLst>
              <a:ext uri="{FF2B5EF4-FFF2-40B4-BE49-F238E27FC236}">
                <a16:creationId xmlns:a16="http://schemas.microsoft.com/office/drawing/2014/main" id="{A5BF146C-DBC3-44BF-AA98-DDEC334987B8}"/>
              </a:ext>
            </a:extLst>
          </p:cNvPr>
          <p:cNvSpPr txBox="1"/>
          <p:nvPr/>
        </p:nvSpPr>
        <p:spPr>
          <a:xfrm>
            <a:off x="556984" y="3396609"/>
            <a:ext cx="8030032" cy="830997"/>
          </a:xfrm>
          <a:prstGeom prst="rect">
            <a:avLst/>
          </a:prstGeom>
          <a:solidFill>
            <a:srgbClr val="F08A34"/>
          </a:solidFill>
        </p:spPr>
        <p:txBody>
          <a:bodyPr wrap="square" rtlCol="0">
            <a:spAutoFit/>
          </a:bodyPr>
          <a:lstStyle/>
          <a:p>
            <a:pPr marL="1828800" lvl="3" indent="-457200" algn="l" rtl="0">
              <a:buAutoNum type="alphaUcPeriod"/>
            </a:pPr>
            <a:r>
              <a:rPr lang="az" sz="2400" b="0" i="0" u="none" baseline="0">
                <a:solidFill>
                  <a:schemeClr val="bg1"/>
                </a:solidFill>
                <a:latin typeface="+mj-lt"/>
              </a:rPr>
              <a:t>BƏLİ</a:t>
            </a:r>
          </a:p>
          <a:p>
            <a:pPr marL="1828800" lvl="3" indent="-457200" algn="l" rtl="0">
              <a:buAutoNum type="alphaUcPeriod"/>
            </a:pPr>
            <a:r>
              <a:rPr lang="az" sz="2400" b="0" i="0" u="none" baseline="0">
                <a:solidFill>
                  <a:schemeClr val="bg1"/>
                </a:solidFill>
                <a:latin typeface="+mj-lt"/>
              </a:rPr>
              <a:t>XEYR</a:t>
            </a:r>
          </a:p>
        </p:txBody>
      </p:sp>
    </p:spTree>
    <p:extLst>
      <p:ext uri="{BB962C8B-B14F-4D97-AF65-F5344CB8AC3E}">
        <p14:creationId xmlns:p14="http://schemas.microsoft.com/office/powerpoint/2010/main" val="1208202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Yurisdiksiya</a:t>
            </a:r>
            <a:r>
              <a:rPr lang="az" sz="3200" b="1" i="0" u="none" baseline="0">
                <a:solidFill>
                  <a:schemeClr val="bg1"/>
                </a:solidFill>
                <a:latin typeface="Verdana" panose="020B0604030504040204" pitchFamily="34" charset="0"/>
                <a:ea typeface="Verdana" panose="020B0604030504040204" pitchFamily="34" charset="0"/>
                <a:cs typeface="Verdana" charset="0"/>
              </a:rPr>
              <a:t> </a:t>
            </a:r>
            <a:endParaRPr lang="az" sz="2000" b="1" dirty="0">
              <a:solidFill>
                <a:schemeClr val="bg1"/>
              </a:solidFill>
              <a:latin typeface="Verdana" panose="020B0604030504040204" pitchFamily="34" charset="0"/>
              <a:ea typeface="Verdana" panose="020B0604030504040204" pitchFamily="34" charset="0"/>
              <a:cs typeface="Verdana" charset="0"/>
            </a:endParaRPr>
          </a:p>
        </p:txBody>
      </p:sp>
      <p:sp>
        <p:nvSpPr>
          <p:cNvPr id="2" name="Rectangle 3">
            <a:extLst>
              <a:ext uri="{FF2B5EF4-FFF2-40B4-BE49-F238E27FC236}">
                <a16:creationId xmlns:a16="http://schemas.microsoft.com/office/drawing/2014/main" id="{5634059B-4894-499F-9F52-34CBBC7D316D}"/>
              </a:ext>
            </a:extLst>
          </p:cNvPr>
          <p:cNvSpPr txBox="1">
            <a:spLocks/>
          </p:cNvSpPr>
          <p:nvPr/>
        </p:nvSpPr>
        <p:spPr bwMode="auto">
          <a:xfrm>
            <a:off x="312057" y="1339037"/>
            <a:ext cx="8519885" cy="4948696"/>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rtl="0" eaLnBrk="1" hangingPunct="1">
              <a:lnSpc>
                <a:spcPct val="80000"/>
              </a:lnSpc>
              <a:spcBef>
                <a:spcPts val="600"/>
              </a:spcBef>
              <a:spcAft>
                <a:spcPts val="1200"/>
              </a:spcAft>
              <a:buFont typeface="Arial" pitchFamily="34" charset="0"/>
              <a:buNone/>
              <a:defRPr/>
            </a:pPr>
            <a:r>
              <a:rPr lang="az" sz="2800" b="1" i="1" u="none" baseline="0">
                <a:ea typeface="ＭＳ Ｐゴシック" pitchFamily="34" charset="-128"/>
              </a:rPr>
              <a:t>Yurisdiksiya</a:t>
            </a:r>
          </a:p>
          <a:p>
            <a:pPr marL="0" indent="0" algn="ctr" rtl="0" eaLnBrk="1" hangingPunct="1">
              <a:lnSpc>
                <a:spcPct val="80000"/>
              </a:lnSpc>
              <a:spcBef>
                <a:spcPts val="600"/>
              </a:spcBef>
              <a:spcAft>
                <a:spcPts val="1200"/>
              </a:spcAft>
              <a:buFont typeface="Arial" pitchFamily="34" charset="0"/>
              <a:buNone/>
              <a:defRPr/>
            </a:pPr>
            <a:r>
              <a:rPr lang="az" sz="2800" b="1" i="1" u="none" baseline="0">
                <a:ea typeface="ＭＳ Ｐゴシック" pitchFamily="34" charset="-128"/>
              </a:rPr>
              <a:t>(Maddə 22 – Budapeşt Konvensiyası)</a:t>
            </a:r>
          </a:p>
          <a:p>
            <a:pPr algn="ctr" rtl="0" eaLnBrk="1" hangingPunct="1">
              <a:lnSpc>
                <a:spcPct val="80000"/>
              </a:lnSpc>
              <a:spcBef>
                <a:spcPts val="600"/>
              </a:spcBef>
              <a:spcAft>
                <a:spcPts val="1200"/>
              </a:spcAft>
              <a:defRPr/>
            </a:pPr>
            <a:endParaRPr lang="az" altLang="sr-Latn-RS" sz="2800" i="1" dirty="0">
              <a:ea typeface="ＭＳ Ｐゴシック" pitchFamily="34" charset="-128"/>
            </a:endParaRPr>
          </a:p>
          <a:p>
            <a:pPr algn="ctr" rtl="0" eaLnBrk="1" hangingPunct="1">
              <a:lnSpc>
                <a:spcPct val="80000"/>
              </a:lnSpc>
              <a:spcBef>
                <a:spcPts val="600"/>
              </a:spcBef>
              <a:spcAft>
                <a:spcPts val="1200"/>
              </a:spcAft>
              <a:defRPr/>
            </a:pPr>
            <a:r>
              <a:rPr lang="az" sz="2800" b="0" i="1" u="none" baseline="0">
                <a:ea typeface="ＭＳ Ｐゴシック" pitchFamily="34" charset="-128"/>
              </a:rPr>
              <a:t>Cinayət əməllərinin aid olduğu yurisdiksiyanın müəyyən edilməsi üçün təlimatlar təmin edir</a:t>
            </a:r>
          </a:p>
          <a:p>
            <a:pPr algn="ctr" rtl="0" eaLnBrk="1" hangingPunct="1">
              <a:lnSpc>
                <a:spcPct val="80000"/>
              </a:lnSpc>
              <a:spcBef>
                <a:spcPts val="600"/>
              </a:spcBef>
              <a:spcAft>
                <a:spcPts val="1200"/>
              </a:spcAft>
              <a:defRPr/>
            </a:pPr>
            <a:r>
              <a:rPr lang="az" sz="2800" b="0" i="1" u="none" baseline="0">
                <a:ea typeface="ＭＳ Ｐゴシック" pitchFamily="34" charset="-128"/>
              </a:rPr>
              <a:t>Ərazi və vətəndaşlıq prinsipi</a:t>
            </a:r>
          </a:p>
          <a:p>
            <a:pPr algn="ctr" rtl="0" eaLnBrk="1" hangingPunct="1">
              <a:lnSpc>
                <a:spcPct val="80000"/>
              </a:lnSpc>
              <a:spcBef>
                <a:spcPts val="600"/>
              </a:spcBef>
              <a:spcAft>
                <a:spcPts val="1200"/>
              </a:spcAft>
              <a:defRPr/>
            </a:pPr>
            <a:r>
              <a:rPr lang="az" sz="2800" b="0" i="1" u="none" baseline="0">
                <a:ea typeface="ＭＳ Ｐゴシック" pitchFamily="34" charset="-128"/>
              </a:rPr>
              <a:t>Cinayət əməlinə münasibətdə yurisdiksiyaya iki dövlət iddialı olduqda məsləhətləşmə prosesi</a:t>
            </a:r>
          </a:p>
        </p:txBody>
      </p:sp>
    </p:spTree>
    <p:extLst>
      <p:ext uri="{BB962C8B-B14F-4D97-AF65-F5344CB8AC3E}">
        <p14:creationId xmlns:p14="http://schemas.microsoft.com/office/powerpoint/2010/main" val="7877722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1545" y="1078925"/>
            <a:ext cx="4298867" cy="5509200"/>
          </a:xfrm>
          <a:prstGeom prst="rect">
            <a:avLst/>
          </a:prstGeom>
        </p:spPr>
        <p:txBody>
          <a:bodyPr wrap="square">
            <a:spAutoFit/>
          </a:bodyPr>
          <a:lstStyle/>
          <a:p>
            <a:pPr marL="342900" indent="-342900" algn="just" rtl="0">
              <a:buFont typeface="+mj-lt"/>
              <a:buAutoNum type="arabicPeriod"/>
            </a:pPr>
            <a:r>
              <a:rPr lang="az" sz="1600" b="0" i="0" u="none" baseline="0"/>
              <a:t>Hər bir Tərəf aşağıdakı hallarda Konvensiyanın 2-11-ci maddələrində müəyyən edilən hər hansı cinayətə münasibətdə yurisdiksiyanın müəyyən edilməsi üçün zəruri qanunvericilik və digər tədbirləri görür: </a:t>
            </a:r>
          </a:p>
          <a:p>
            <a:pPr marL="800100" lvl="1" indent="-342900" algn="just" rtl="0">
              <a:buFont typeface="+mj-lt"/>
              <a:buAutoNum type="alphaLcPeriod"/>
            </a:pPr>
            <a:r>
              <a:rPr lang="az" sz="1600" b="0" i="0" u="none" baseline="0"/>
              <a:t> </a:t>
            </a:r>
            <a:r>
              <a:rPr lang="az" sz="1600" b="1" i="0" u="none" baseline="0">
                <a:solidFill>
                  <a:srgbClr val="C00000"/>
                </a:solidFill>
              </a:rPr>
              <a:t>ərazisi daxilində</a:t>
            </a:r>
            <a:r>
              <a:rPr lang="az" sz="1600" b="0" i="0" u="none" baseline="0"/>
              <a:t> və ya </a:t>
            </a:r>
          </a:p>
          <a:p>
            <a:pPr marL="800100" lvl="1" indent="-342900" algn="just" rtl="0">
              <a:buFont typeface="+mj-lt"/>
              <a:buAutoNum type="alphaLcPeriod"/>
            </a:pPr>
            <a:r>
              <a:rPr lang="az" sz="1600" b="0" i="0" u="none" baseline="0"/>
              <a:t>bu Tərəfin bayrağı altında üzən gəmidə törədildikdə; </a:t>
            </a:r>
          </a:p>
          <a:p>
            <a:pPr marL="800100" lvl="1" indent="-342900" algn="just" rtl="0">
              <a:buFont typeface="+mj-lt"/>
              <a:buAutoNum type="alphaLcPeriod"/>
            </a:pPr>
            <a:r>
              <a:rPr lang="az" sz="1600" b="0" i="0" u="none" baseline="0"/>
              <a:t>bu Tərəfin qanunlarına əsasən qeydə alınmış təyyarədə törədildikdə; </a:t>
            </a:r>
          </a:p>
          <a:p>
            <a:pPr marL="800100" lvl="1" indent="-342900" algn="just" rtl="0">
              <a:buFont typeface="+mj-lt"/>
              <a:buAutoNum type="alphaLcPeriod"/>
            </a:pPr>
            <a:r>
              <a:rPr lang="az" sz="1600" b="0" i="0" u="none" baseline="0"/>
              <a:t>Tərəfin vətəndaşlarından biri tərəfindən törədildikdə, əgər cinayət törədilmə yerində cinayət cəzasına səbəb olursa və ya hər hansı dövlətin ərazi yurisdiksiya hüdudlarından kənarda törədilibsə. </a:t>
            </a:r>
          </a:p>
          <a:p>
            <a:pPr marL="342900" indent="-342900" algn="just" rtl="0">
              <a:buFont typeface="+mj-lt"/>
              <a:buAutoNum type="arabicPeriod"/>
            </a:pPr>
            <a:endParaRPr lang="az" sz="1600" dirty="0"/>
          </a:p>
          <a:p>
            <a:pPr marL="342900" indent="-342900" algn="just" rtl="0">
              <a:buFont typeface="+mj-lt"/>
              <a:buAutoNum type="arabicPeriod"/>
            </a:pPr>
            <a:r>
              <a:rPr lang="az" sz="1600" b="0" i="0" u="none" baseline="0"/>
              <a:t>Hər bir Tərəf bu maddənin 1 b-d bəndlərində müəyyən edilmiş yurisdiksiya normalarını tətbiq etməmək və ya yalnız konkret hallarda tətbiq etmək hüququnu özündə saxlayır.</a:t>
            </a:r>
          </a:p>
        </p:txBody>
      </p:sp>
      <p:sp>
        <p:nvSpPr>
          <p:cNvPr id="6" name="Rectangle 5">
            <a:extLst>
              <a:ext uri="{FF2B5EF4-FFF2-40B4-BE49-F238E27FC236}">
                <a16:creationId xmlns:a16="http://schemas.microsoft.com/office/drawing/2014/main" id="{524B6456-681F-2F44-A01A-AD3514E81BD2}"/>
              </a:ext>
            </a:extLst>
          </p:cNvPr>
          <p:cNvSpPr/>
          <p:nvPr/>
        </p:nvSpPr>
        <p:spPr>
          <a:xfrm>
            <a:off x="4557100" y="1078925"/>
            <a:ext cx="4465355" cy="3262432"/>
          </a:xfrm>
          <a:prstGeom prst="rect">
            <a:avLst/>
          </a:prstGeom>
        </p:spPr>
        <p:txBody>
          <a:bodyPr wrap="square">
            <a:spAutoFit/>
          </a:bodyPr>
          <a:lstStyle/>
          <a:p>
            <a:pPr marL="342900" indent="-342900" algn="just" rtl="0">
              <a:buFont typeface="Arial" panose="020B0604020202020204" pitchFamily="34" charset="0"/>
              <a:buChar char="•"/>
            </a:pPr>
            <a:r>
              <a:rPr lang="az" b="0" i="0" u="none" baseline="0"/>
              <a:t>Ərazi prinsipi əsasında </a:t>
            </a:r>
          </a:p>
          <a:p>
            <a:pPr marL="342900"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Hər bir tərəfdən öz ərazisində törədilmiş cinayətə görə cəza tətbiq etməyi tələb edir </a:t>
            </a:r>
          </a:p>
          <a:p>
            <a:pPr marL="342900"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Ərazi yurisdiksiyası, məsələn, aşağıdakı hallarda tətbiq edilə bilər:</a:t>
            </a:r>
          </a:p>
          <a:p>
            <a:pPr marL="800100" lvl="1" indent="-342900" algn="just" rtl="0">
              <a:buFont typeface="Calibri" panose="020F0502020204030204" pitchFamily="34" charset="0"/>
              <a:buChar char="‐"/>
            </a:pPr>
            <a:r>
              <a:rPr lang="az" sz="1600" b="0" i="0" u="none" baseline="0"/>
              <a:t>Həm kompüter sisteminə hücum edən şəxs, həm də zərərçəkən kompüter sistemi ölkə ərazisindədir</a:t>
            </a:r>
          </a:p>
          <a:p>
            <a:pPr marL="800100" lvl="1" indent="-342900" algn="just" rtl="0">
              <a:buFont typeface="Calibri" panose="020F0502020204030204" pitchFamily="34" charset="0"/>
              <a:buChar char="‐"/>
            </a:pPr>
            <a:r>
              <a:rPr lang="az" sz="1600" b="0" i="0" u="none" baseline="0"/>
              <a:t>Zərərçəkən kompüter sistemi ərazi daxilində yerləşsə də, hücum edən şəxs orada deyil</a:t>
            </a:r>
          </a:p>
        </p:txBody>
      </p:sp>
      <p:sp>
        <p:nvSpPr>
          <p:cNvPr id="12" name="TextBox 7">
            <a:extLst>
              <a:ext uri="{FF2B5EF4-FFF2-40B4-BE49-F238E27FC236}">
                <a16:creationId xmlns:a16="http://schemas.microsoft.com/office/drawing/2014/main" id="{0B3BF641-E1A4-4005-989C-3B68B988DDB5}"/>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Yurisdiksiya</a:t>
            </a:r>
            <a:r>
              <a:rPr lang="az" sz="3200" b="1" i="0" u="none" baseline="0">
                <a:solidFill>
                  <a:schemeClr val="bg1"/>
                </a:solidFill>
                <a:latin typeface="Verdana" panose="020B0604030504040204" pitchFamily="34" charset="0"/>
                <a:ea typeface="Verdana" panose="020B0604030504040204" pitchFamily="34" charset="0"/>
                <a:cs typeface="Verdana" charset="0"/>
              </a:rPr>
              <a:t> </a:t>
            </a:r>
            <a:endParaRPr lang="az" sz="2000" b="1"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11644904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1545" y="1094083"/>
            <a:ext cx="4298867" cy="5509200"/>
          </a:xfrm>
          <a:prstGeom prst="rect">
            <a:avLst/>
          </a:prstGeom>
        </p:spPr>
        <p:txBody>
          <a:bodyPr wrap="square">
            <a:spAutoFit/>
          </a:bodyPr>
          <a:lstStyle/>
          <a:p>
            <a:pPr marL="342900" indent="-342900" algn="just" rtl="0">
              <a:buFont typeface="+mj-lt"/>
              <a:buAutoNum type="arabicPeriod"/>
            </a:pPr>
            <a:r>
              <a:rPr lang="az" sz="1600" b="0" i="0" u="none" baseline="0"/>
              <a:t>Hər bir Tərəf aşağıdakı hallarda Konvensiyanın 2-11-ci maddələrində müəyyən edilən hər hansı cinayətə münasibətdə yurisdiksiyanın müəyyən edilməsi üçün zəruri qanunvericilik və digər tədbirləri görür: </a:t>
            </a:r>
          </a:p>
          <a:p>
            <a:pPr marL="800100" lvl="1" indent="-342900" algn="just" rtl="0">
              <a:buFont typeface="+mj-lt"/>
              <a:buAutoNum type="alphaLcPeriod"/>
            </a:pPr>
            <a:r>
              <a:rPr lang="az" sz="1600" b="0" i="0" u="none" baseline="0"/>
              <a:t>ərazisi daxilində və ya </a:t>
            </a:r>
          </a:p>
          <a:p>
            <a:pPr marL="800100" lvl="1" indent="-342900" algn="just" rtl="0">
              <a:buFont typeface="+mj-lt"/>
              <a:buAutoNum type="alphaLcPeriod"/>
            </a:pPr>
            <a:r>
              <a:rPr lang="az" sz="1600" b="0" i="0" u="none" baseline="0"/>
              <a:t>bu Tərəfin </a:t>
            </a:r>
            <a:r>
              <a:rPr lang="az" sz="1600" b="1" i="0" u="none" baseline="0">
                <a:solidFill>
                  <a:srgbClr val="C00000"/>
                </a:solidFill>
              </a:rPr>
              <a:t>bayrağı altında üzən gəmidə</a:t>
            </a:r>
            <a:r>
              <a:rPr lang="az" sz="1600" b="0" i="0" u="none" baseline="0"/>
              <a:t> törədildikdə; </a:t>
            </a:r>
          </a:p>
          <a:p>
            <a:pPr marL="800100" lvl="1" indent="-342900" algn="just" rtl="0">
              <a:buFont typeface="+mj-lt"/>
              <a:buAutoNum type="alphaLcPeriod"/>
            </a:pPr>
            <a:r>
              <a:rPr lang="az" sz="1600" b="0" i="0" u="none" baseline="0"/>
              <a:t>bu Tərəfin </a:t>
            </a:r>
            <a:r>
              <a:rPr lang="az" sz="1600" b="1" i="0" u="none" baseline="0">
                <a:solidFill>
                  <a:srgbClr val="C00000"/>
                </a:solidFill>
              </a:rPr>
              <a:t>qanunlarına əsasən qeydə alınmış təyyarədə</a:t>
            </a:r>
            <a:r>
              <a:rPr lang="az" sz="1600" b="1" i="0" u="none" baseline="0"/>
              <a:t> </a:t>
            </a:r>
            <a:r>
              <a:rPr lang="az" sz="1600" b="0" i="0" u="none" baseline="0"/>
              <a:t>törədildikdə; </a:t>
            </a:r>
          </a:p>
          <a:p>
            <a:pPr marL="800100" lvl="1" indent="-342900" algn="just" rtl="0">
              <a:buFont typeface="+mj-lt"/>
              <a:buAutoNum type="alphaLcPeriod"/>
            </a:pPr>
            <a:r>
              <a:rPr lang="az" sz="1600" b="0" i="0" u="none" baseline="0"/>
              <a:t>Tərəfin vətəndaşlarından biri tərəfindən törədildikdə, əgər cinayət törədilmə yerində cinayət cəzasına səbəb olursa və ya hər hansı dövlətin ərazi yurisdiksiya hüdudlarından kənarda törədilibsə. </a:t>
            </a:r>
          </a:p>
          <a:p>
            <a:pPr marL="342900" indent="-342900" algn="just" rtl="0">
              <a:buFont typeface="+mj-lt"/>
              <a:buAutoNum type="arabicPeriod"/>
            </a:pPr>
            <a:endParaRPr lang="az" sz="1600" dirty="0"/>
          </a:p>
          <a:p>
            <a:pPr marL="342900" indent="-342900" algn="just" rtl="0">
              <a:buFont typeface="+mj-lt"/>
              <a:buAutoNum type="arabicPeriod"/>
            </a:pPr>
            <a:r>
              <a:rPr lang="az" sz="1600" b="0" i="0" u="none" baseline="0"/>
              <a:t>Hər bir Tərəf bu maddənin 1 b-d bəndlərində müəyyən edilmiş yurisdiksiya normalarını tətbiq etməmək və ya yalnız konkret hallarda tətbiq etmək hüququnu özündə saxlayır.</a:t>
            </a:r>
          </a:p>
        </p:txBody>
      </p:sp>
      <p:sp>
        <p:nvSpPr>
          <p:cNvPr id="6" name="Rectangle 5">
            <a:extLst>
              <a:ext uri="{FF2B5EF4-FFF2-40B4-BE49-F238E27FC236}">
                <a16:creationId xmlns:a16="http://schemas.microsoft.com/office/drawing/2014/main" id="{524B6456-681F-2F44-A01A-AD3514E81BD2}"/>
              </a:ext>
            </a:extLst>
          </p:cNvPr>
          <p:cNvSpPr/>
          <p:nvPr/>
        </p:nvSpPr>
        <p:spPr>
          <a:xfrm>
            <a:off x="4541957" y="1094083"/>
            <a:ext cx="4465355" cy="3477875"/>
          </a:xfrm>
          <a:prstGeom prst="rect">
            <a:avLst/>
          </a:prstGeom>
        </p:spPr>
        <p:txBody>
          <a:bodyPr wrap="square">
            <a:spAutoFit/>
          </a:bodyPr>
          <a:lstStyle/>
          <a:p>
            <a:pPr marL="342900" indent="-342900" algn="just" rtl="0">
              <a:buFont typeface="Arial" panose="020B0604020202020204" pitchFamily="34" charset="0"/>
              <a:buChar char="•"/>
            </a:pPr>
            <a:r>
              <a:rPr lang="az" sz="2000" b="0" i="0" u="none" baseline="0"/>
              <a:t>Ərazi prinsipinin variantı </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Bir qayda olaraq çoxsaylı ölkələr bayraqaları altında üzən gəmilərin, qanunlarına əsasən qeydiyyata alınmış təyyarələrin öz yurisdiksiyalarına aid olduğunu təsdiq edir – onları öz ərazilərinin davamı hesab edirlər </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Cinayətin gəmi və ya təyyarə ərazi daxilində olmayan zaman törədildiyi hallar üçün faydalı əlavə </a:t>
            </a:r>
          </a:p>
        </p:txBody>
      </p:sp>
      <p:sp>
        <p:nvSpPr>
          <p:cNvPr id="12" name="TextBox 7">
            <a:extLst>
              <a:ext uri="{FF2B5EF4-FFF2-40B4-BE49-F238E27FC236}">
                <a16:creationId xmlns:a16="http://schemas.microsoft.com/office/drawing/2014/main" id="{B8F00032-7A6B-4E98-AF16-C047A405DBB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Yurisdiksiya</a:t>
            </a:r>
            <a:r>
              <a:rPr lang="az" sz="3200" b="1" i="0" u="none" baseline="0">
                <a:solidFill>
                  <a:schemeClr val="bg1"/>
                </a:solidFill>
                <a:latin typeface="Verdana" panose="020B0604030504040204" pitchFamily="34" charset="0"/>
                <a:ea typeface="Verdana" panose="020B0604030504040204" pitchFamily="34" charset="0"/>
                <a:cs typeface="Verdana" charset="0"/>
              </a:rPr>
              <a:t> </a:t>
            </a:r>
            <a:endParaRPr lang="az" sz="2000" b="1"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292209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Saxlanılan kompüter verilənlərinin axtarışı və götürülməsi</a:t>
            </a:r>
          </a:p>
          <a:p>
            <a:pPr algn="r" rtl="0"/>
            <a:endParaRPr lang="az" sz="2700" b="0" i="0" u="none" baseline="0">
              <a:solidFill>
                <a:schemeClr val="bg1"/>
              </a:solidFill>
              <a:latin typeface="Verdana" panose="020B0604030504040204" pitchFamily="34" charset="0"/>
              <a:ea typeface="Verdana" panose="020B0604030504040204" pitchFamily="34" charset="0"/>
              <a:cs typeface="Verdana" charset="0"/>
            </a:endParaRPr>
          </a:p>
        </p:txBody>
      </p:sp>
      <p:sp>
        <p:nvSpPr>
          <p:cNvPr id="2" name="Rectangle 3">
            <a:extLst>
              <a:ext uri="{FF2B5EF4-FFF2-40B4-BE49-F238E27FC236}">
                <a16:creationId xmlns:a16="http://schemas.microsoft.com/office/drawing/2014/main" id="{4B7A20FD-779E-46A1-B7F9-46B26961CD96}"/>
              </a:ext>
            </a:extLst>
          </p:cNvPr>
          <p:cNvSpPr txBox="1">
            <a:spLocks/>
          </p:cNvSpPr>
          <p:nvPr/>
        </p:nvSpPr>
        <p:spPr bwMode="auto">
          <a:xfrm>
            <a:off x="395536" y="1259474"/>
            <a:ext cx="8519885" cy="5121690"/>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rtl="0" eaLnBrk="1" hangingPunct="1">
              <a:lnSpc>
                <a:spcPct val="80000"/>
              </a:lnSpc>
              <a:spcBef>
                <a:spcPts val="600"/>
              </a:spcBef>
              <a:spcAft>
                <a:spcPts val="1200"/>
              </a:spcAft>
              <a:buFont typeface="Arial" pitchFamily="34" charset="0"/>
              <a:buNone/>
              <a:defRPr/>
            </a:pPr>
            <a:r>
              <a:rPr lang="az" sz="2600" b="1" i="1" u="none" baseline="0">
                <a:ea typeface="ＭＳ Ｐゴシック" pitchFamily="34" charset="-128"/>
              </a:rPr>
              <a:t>Saxlanılan kompüter verilənlərinin axtarışı və götürülməsi</a:t>
            </a:r>
          </a:p>
          <a:p>
            <a:pPr marL="0" indent="0" algn="ctr" rtl="0" eaLnBrk="1" hangingPunct="1">
              <a:lnSpc>
                <a:spcPct val="80000"/>
              </a:lnSpc>
              <a:spcBef>
                <a:spcPts val="600"/>
              </a:spcBef>
              <a:spcAft>
                <a:spcPts val="1200"/>
              </a:spcAft>
              <a:buFont typeface="Arial" pitchFamily="34" charset="0"/>
              <a:buNone/>
              <a:defRPr/>
            </a:pPr>
            <a:r>
              <a:rPr lang="az" sz="2600" b="1" i="1" u="none" baseline="0">
                <a:ea typeface="ＭＳ Ｐゴシック" pitchFamily="34" charset="-128"/>
              </a:rPr>
              <a:t>(Maddə 19 – Budapeşt Konvensiyası)</a:t>
            </a:r>
          </a:p>
          <a:p>
            <a:pPr algn="l" rtl="0" eaLnBrk="1" hangingPunct="1">
              <a:lnSpc>
                <a:spcPct val="80000"/>
              </a:lnSpc>
              <a:spcBef>
                <a:spcPts val="600"/>
              </a:spcBef>
              <a:spcAft>
                <a:spcPts val="1200"/>
              </a:spcAft>
              <a:defRPr/>
            </a:pPr>
            <a:r>
              <a:rPr lang="az" sz="2400" b="1" i="1" u="none" baseline="0">
                <a:ea typeface="ＭＳ Ｐゴシック" pitchFamily="34" charset="-128"/>
              </a:rPr>
              <a:t>Harada</a:t>
            </a:r>
            <a:r>
              <a:rPr lang="az" sz="2400" b="0" i="1" u="none" baseline="0">
                <a:ea typeface="ＭＳ Ｐゴシック" pitchFamily="34" charset="-128"/>
              </a:rPr>
              <a:t>:</a:t>
            </a:r>
          </a:p>
          <a:p>
            <a:pPr lvl="1" algn="l" rtl="0" eaLnBrk="1" hangingPunct="1">
              <a:lnSpc>
                <a:spcPct val="80000"/>
              </a:lnSpc>
              <a:spcBef>
                <a:spcPts val="600"/>
              </a:spcBef>
              <a:spcAft>
                <a:spcPts val="1200"/>
              </a:spcAft>
              <a:defRPr/>
            </a:pPr>
            <a:r>
              <a:rPr lang="az" sz="2000" b="0" i="1" u="none" baseline="0">
                <a:ea typeface="ＭＳ Ｐゴシック" pitchFamily="34" charset="-128"/>
              </a:rPr>
              <a:t>Kompüter sistemi və ya onun bir hissəsində</a:t>
            </a:r>
          </a:p>
          <a:p>
            <a:pPr lvl="1" algn="l" rtl="0" eaLnBrk="1" hangingPunct="1">
              <a:lnSpc>
                <a:spcPct val="80000"/>
              </a:lnSpc>
              <a:spcBef>
                <a:spcPts val="600"/>
              </a:spcBef>
              <a:spcAft>
                <a:spcPts val="1200"/>
              </a:spcAft>
              <a:defRPr/>
            </a:pPr>
            <a:r>
              <a:rPr lang="az" sz="2000" b="0" i="1" u="none" baseline="0">
                <a:ea typeface="ＭＳ Ｐゴシック" pitchFamily="34" charset="-128"/>
              </a:rPr>
              <a:t>Yaddaş daşıyıcısında </a:t>
            </a:r>
          </a:p>
          <a:p>
            <a:pPr lvl="1" algn="l" rtl="0" eaLnBrk="1" hangingPunct="1">
              <a:lnSpc>
                <a:spcPct val="80000"/>
              </a:lnSpc>
              <a:spcBef>
                <a:spcPts val="600"/>
              </a:spcBef>
              <a:spcAft>
                <a:spcPts val="1200"/>
              </a:spcAft>
              <a:defRPr/>
            </a:pPr>
            <a:r>
              <a:rPr lang="az" sz="2000" b="0" i="1" u="none" baseline="0">
                <a:ea typeface="ＭＳ Ｐゴシック" pitchFamily="34" charset="-128"/>
              </a:rPr>
              <a:t>Başqa kompüter sistemindən daxil oluna bilən kompüter sistemində (axtarışın operativ genişləndirilməsi)</a:t>
            </a:r>
          </a:p>
          <a:p>
            <a:pPr algn="l" rtl="0" eaLnBrk="1" hangingPunct="1">
              <a:lnSpc>
                <a:spcPct val="80000"/>
              </a:lnSpc>
              <a:spcBef>
                <a:spcPts val="600"/>
              </a:spcBef>
              <a:spcAft>
                <a:spcPts val="1200"/>
              </a:spcAft>
              <a:defRPr/>
            </a:pPr>
            <a:r>
              <a:rPr lang="az" sz="2400" b="1" i="1" u="none" baseline="0">
                <a:ea typeface="ＭＳ Ｐゴシック" pitchFamily="34" charset="-128"/>
              </a:rPr>
              <a:t>Nə:</a:t>
            </a:r>
            <a:r>
              <a:rPr lang="az" sz="2400" b="0" i="1" u="none" baseline="0">
                <a:ea typeface="ＭＳ Ｐゴシック" pitchFamily="34" charset="-128"/>
              </a:rPr>
              <a:t> </a:t>
            </a:r>
          </a:p>
          <a:p>
            <a:pPr lvl="1" algn="l" rtl="0" eaLnBrk="1" hangingPunct="1">
              <a:lnSpc>
                <a:spcPct val="80000"/>
              </a:lnSpc>
              <a:spcBef>
                <a:spcPts val="600"/>
              </a:spcBef>
              <a:spcAft>
                <a:spcPts val="1200"/>
              </a:spcAft>
              <a:defRPr/>
            </a:pPr>
            <a:r>
              <a:rPr lang="az" sz="2000" b="0" i="1" u="none" baseline="0">
                <a:ea typeface="ＭＳ Ｐゴシック" pitchFamily="34" charset="-128"/>
              </a:rPr>
              <a:t>Kompüter verilənlərinin götürülməsi və ya başqa analoji üsulla qorunması</a:t>
            </a:r>
          </a:p>
          <a:p>
            <a:pPr lvl="1" algn="l" rtl="0" eaLnBrk="1" hangingPunct="1">
              <a:lnSpc>
                <a:spcPct val="80000"/>
              </a:lnSpc>
              <a:spcBef>
                <a:spcPts val="600"/>
              </a:spcBef>
              <a:spcAft>
                <a:spcPts val="1200"/>
              </a:spcAft>
              <a:defRPr/>
            </a:pPr>
            <a:r>
              <a:rPr lang="az" sz="2000" b="0" i="1" u="none" baseline="0">
                <a:ea typeface="ＭＳ Ｐゴシック" pitchFamily="34" charset="-128"/>
              </a:rPr>
              <a:t>Sistemin necə işlədiyini başa düşmək üçün zəruri məlumatları tələb etmək səlahiyyəti</a:t>
            </a:r>
          </a:p>
        </p:txBody>
      </p:sp>
    </p:spTree>
    <p:extLst>
      <p:ext uri="{BB962C8B-B14F-4D97-AF65-F5344CB8AC3E}">
        <p14:creationId xmlns:p14="http://schemas.microsoft.com/office/powerpoint/2010/main" val="40662964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1545" y="1128776"/>
            <a:ext cx="4298867" cy="5509200"/>
          </a:xfrm>
          <a:prstGeom prst="rect">
            <a:avLst/>
          </a:prstGeom>
        </p:spPr>
        <p:txBody>
          <a:bodyPr wrap="square">
            <a:spAutoFit/>
          </a:bodyPr>
          <a:lstStyle/>
          <a:p>
            <a:pPr marL="342900" indent="-342900" algn="just" rtl="0">
              <a:buFont typeface="+mj-lt"/>
              <a:buAutoNum type="arabicPeriod"/>
            </a:pPr>
            <a:r>
              <a:rPr lang="az" sz="1600" b="0" i="0" u="none" baseline="0"/>
              <a:t>Hər bir Tərəf aşağıdakı hallarda Konvensiyanın 2-11-ci maddələrində müəyyən edilən hər hansı cinayətə münasibətdə yurisdiksiyanın müəyyən edilməsi üçün zəruri qanunvericilik və digər tədbirləri görür: </a:t>
            </a:r>
          </a:p>
          <a:p>
            <a:pPr marL="800100" lvl="1" indent="-342900" algn="just" rtl="0">
              <a:buFont typeface="+mj-lt"/>
              <a:buAutoNum type="alphaLcPeriod"/>
            </a:pPr>
            <a:r>
              <a:rPr lang="az" sz="1600" b="0" i="0" u="none" baseline="0"/>
              <a:t>ərazisi daxilində və ya </a:t>
            </a:r>
          </a:p>
          <a:p>
            <a:pPr marL="800100" lvl="1" indent="-342900" algn="just" rtl="0">
              <a:buFont typeface="+mj-lt"/>
              <a:buAutoNum type="alphaLcPeriod"/>
            </a:pPr>
            <a:r>
              <a:rPr lang="az" sz="1600" b="0" i="0" u="none" baseline="0"/>
              <a:t>bu Tərəfin bayrağı altında üzən gəmidə törədildikdə; </a:t>
            </a:r>
          </a:p>
          <a:p>
            <a:pPr marL="800100" lvl="1" indent="-342900" algn="just" rtl="0">
              <a:buFont typeface="+mj-lt"/>
              <a:buAutoNum type="alphaLcPeriod"/>
            </a:pPr>
            <a:r>
              <a:rPr lang="az" sz="1600" b="0" i="0" u="none" baseline="0"/>
              <a:t>bu Tərəfin qanunlarına əsasən qeydə alınmış təyyarədə törədildikdə; </a:t>
            </a:r>
          </a:p>
          <a:p>
            <a:pPr marL="800100" lvl="1" indent="-342900" algn="just" rtl="0">
              <a:buFont typeface="+mj-lt"/>
              <a:buAutoNum type="alphaLcPeriod"/>
            </a:pPr>
            <a:r>
              <a:rPr lang="az" sz="1600" b="0" i="0" u="none" baseline="0"/>
              <a:t>Tərəfin </a:t>
            </a:r>
            <a:r>
              <a:rPr lang="az" sz="1600" b="1" i="0" u="none" baseline="0">
                <a:solidFill>
                  <a:srgbClr val="C00000"/>
                </a:solidFill>
              </a:rPr>
              <a:t>vətəndaşlarından biri tərəfindən törədildikdə</a:t>
            </a:r>
            <a:r>
              <a:rPr lang="az" sz="1600" b="0" i="0" u="none" baseline="0"/>
              <a:t>, əgər cinayət </a:t>
            </a:r>
            <a:r>
              <a:rPr lang="az" sz="1600" b="1" i="0" u="none" baseline="0">
                <a:solidFill>
                  <a:srgbClr val="FF0000"/>
                </a:solidFill>
              </a:rPr>
              <a:t>törədilmə yerində</a:t>
            </a:r>
            <a:r>
              <a:rPr lang="az" sz="1600" b="0" i="0" u="none" baseline="0"/>
              <a:t> cinayət cəzasına səbəb olursa və ya hər hansı </a:t>
            </a:r>
            <a:r>
              <a:rPr lang="az" sz="1600" b="1" i="0" u="none" baseline="0">
                <a:solidFill>
                  <a:srgbClr val="C00000"/>
                </a:solidFill>
              </a:rPr>
              <a:t>dövlətin ərazi yurisdiksiya hüdudlarından kənarda</a:t>
            </a:r>
            <a:r>
              <a:rPr lang="az" sz="1600" b="0" i="0" u="none" baseline="0"/>
              <a:t> törədilibsə. </a:t>
            </a:r>
          </a:p>
          <a:p>
            <a:pPr marL="342900" indent="-342900" algn="just" rtl="0">
              <a:buFont typeface="+mj-lt"/>
              <a:buAutoNum type="arabicPeriod"/>
            </a:pPr>
            <a:endParaRPr lang="az" sz="1600" dirty="0"/>
          </a:p>
          <a:p>
            <a:pPr marL="342900" indent="-342900" algn="just" rtl="0">
              <a:buFont typeface="+mj-lt"/>
              <a:buAutoNum type="arabicPeriod"/>
            </a:pPr>
            <a:r>
              <a:rPr lang="az" sz="1600" b="0" i="0" u="none" baseline="0"/>
              <a:t>Hər bir Tərəf bu maddənin 1 b-d bəndlərində müəyyən edilmiş yurisdiksiya normalarını tətbiq etməmək və ya yalnız konkret hallarda tətbiq etmək hüququnu özündə saxlayır.</a:t>
            </a:r>
          </a:p>
        </p:txBody>
      </p:sp>
      <p:sp>
        <p:nvSpPr>
          <p:cNvPr id="6" name="Rectangle 5">
            <a:extLst>
              <a:ext uri="{FF2B5EF4-FFF2-40B4-BE49-F238E27FC236}">
                <a16:creationId xmlns:a16="http://schemas.microsoft.com/office/drawing/2014/main" id="{524B6456-681F-2F44-A01A-AD3514E81BD2}"/>
              </a:ext>
            </a:extLst>
          </p:cNvPr>
          <p:cNvSpPr/>
          <p:nvPr/>
        </p:nvSpPr>
        <p:spPr>
          <a:xfrm>
            <a:off x="4541957" y="1128776"/>
            <a:ext cx="4465355" cy="4093428"/>
          </a:xfrm>
          <a:prstGeom prst="rect">
            <a:avLst/>
          </a:prstGeom>
        </p:spPr>
        <p:txBody>
          <a:bodyPr wrap="square">
            <a:spAutoFit/>
          </a:bodyPr>
          <a:lstStyle/>
          <a:p>
            <a:pPr marL="342900" indent="-342900" algn="just" rtl="0">
              <a:buFont typeface="Arial" panose="020B0604020202020204" pitchFamily="34" charset="0"/>
              <a:buChar char="•"/>
            </a:pPr>
            <a:r>
              <a:rPr lang="az" sz="2000" b="0" i="0" u="none" baseline="0"/>
              <a:t>Çoxsaylı ölkələr tərəfindən qəbul edilmiş vətəndaşlıq prinsipi əsasında</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Dövlət vətəndaşlarının onun ərazisindən kənarda belə qanunlarına əməl etməli olduğunu bəyan edir </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Bu prinsip yalnız aşağıdakı hallarda tətbiq edilə bilər:</a:t>
            </a:r>
          </a:p>
          <a:p>
            <a:pPr marL="800100" lvl="1" indent="-342900" algn="just" rtl="0">
              <a:buFont typeface="Calibri" panose="020F0502020204030204" pitchFamily="34" charset="0"/>
              <a:buChar char="‐"/>
            </a:pPr>
            <a:r>
              <a:rPr lang="az" b="0" i="0" u="none" baseline="0"/>
              <a:t>yol verilən hərəkət yol verildiyi ərazidə də cinayət hesab olunduqda </a:t>
            </a:r>
          </a:p>
          <a:p>
            <a:pPr marL="800100" lvl="1" indent="-342900" algn="just" rtl="0">
              <a:buFont typeface="Calibri" panose="020F0502020204030204" pitchFamily="34" charset="0"/>
              <a:buChar char="‐"/>
            </a:pPr>
            <a:r>
              <a:rPr lang="az" b="0" i="0" u="none" baseline="0"/>
              <a:t>başqa ölkənin ərazi yurisdiksiyasının aid olduğu sərhədlər daxilində törədilmədikdə </a:t>
            </a:r>
          </a:p>
        </p:txBody>
      </p:sp>
      <p:sp>
        <p:nvSpPr>
          <p:cNvPr id="12" name="TextBox 7">
            <a:extLst>
              <a:ext uri="{FF2B5EF4-FFF2-40B4-BE49-F238E27FC236}">
                <a16:creationId xmlns:a16="http://schemas.microsoft.com/office/drawing/2014/main" id="{792417BA-DC5A-42C5-9271-07C9E2B429B6}"/>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Yurisdiksiya</a:t>
            </a:r>
            <a:r>
              <a:rPr lang="az" sz="3200" b="1" i="0" u="none" baseline="0">
                <a:solidFill>
                  <a:schemeClr val="bg1"/>
                </a:solidFill>
                <a:latin typeface="Verdana" panose="020B0604030504040204" pitchFamily="34" charset="0"/>
                <a:ea typeface="Verdana" panose="020B0604030504040204" pitchFamily="34" charset="0"/>
                <a:cs typeface="Verdana" charset="0"/>
              </a:rPr>
              <a:t> </a:t>
            </a:r>
            <a:endParaRPr lang="az" sz="2000" b="1"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5962847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34121" y="1150005"/>
            <a:ext cx="4298867" cy="5509200"/>
          </a:xfrm>
          <a:prstGeom prst="rect">
            <a:avLst/>
          </a:prstGeom>
        </p:spPr>
        <p:txBody>
          <a:bodyPr wrap="square">
            <a:spAutoFit/>
          </a:bodyPr>
          <a:lstStyle/>
          <a:p>
            <a:pPr marL="342900" indent="-342900" algn="just" rtl="0">
              <a:buFont typeface="+mj-lt"/>
              <a:buAutoNum type="arabicPeriod"/>
            </a:pPr>
            <a:r>
              <a:rPr lang="az" sz="1600" b="0" i="0" u="none" baseline="0"/>
              <a:t>Hər bir Tərəf aşağıdakı hallarda Konvensiyanın 2-11-ci maddələrində müəyyən edilən hər hansı cinayətə münasibətdə yurisdiksiyanın müəyyən edilməsi üçün zəruri qanunvericilik və digər tədbirləri görür: </a:t>
            </a:r>
          </a:p>
          <a:p>
            <a:pPr marL="800100" lvl="1" indent="-342900" algn="just" rtl="0">
              <a:buFont typeface="+mj-lt"/>
              <a:buAutoNum type="alphaLcPeriod"/>
            </a:pPr>
            <a:r>
              <a:rPr lang="az" sz="1600" b="0" i="0" u="none" baseline="0"/>
              <a:t>ərazisi daxilində və ya </a:t>
            </a:r>
          </a:p>
          <a:p>
            <a:pPr marL="800100" lvl="1" indent="-342900" algn="just" rtl="0">
              <a:buFont typeface="+mj-lt"/>
              <a:buAutoNum type="alphaLcPeriod"/>
            </a:pPr>
            <a:r>
              <a:rPr lang="az" sz="1600" b="0" i="0" u="none" baseline="0"/>
              <a:t>bu Tərəfin bayrağı altında üzən gəmidə törədildikdə; </a:t>
            </a:r>
          </a:p>
          <a:p>
            <a:pPr marL="800100" lvl="1" indent="-342900" algn="just" rtl="0">
              <a:buFont typeface="+mj-lt"/>
              <a:buAutoNum type="alphaLcPeriod"/>
            </a:pPr>
            <a:r>
              <a:rPr lang="az" sz="1600" b="0" i="0" u="none" baseline="0"/>
              <a:t>bu Tərəfin qanunlarına əsasən qeydə alınmış təyyarədə törədildikdə; </a:t>
            </a:r>
          </a:p>
          <a:p>
            <a:pPr marL="800100" lvl="1" indent="-342900" algn="just" rtl="0">
              <a:buFont typeface="+mj-lt"/>
              <a:buAutoNum type="alphaLcPeriod"/>
            </a:pPr>
            <a:r>
              <a:rPr lang="az" sz="1600" b="0" i="0" u="none" baseline="0"/>
              <a:t>Tərəfin vətəndaşlarından biri tərəfindən törədildikdə, əgər cinayət törədilmə yerində cinayət cəzasına səbəb olursa və ya hər hansı dövlətin ərazi yurisdiksiya hüdudlarından kənarda törədilibsə. </a:t>
            </a:r>
          </a:p>
          <a:p>
            <a:pPr marL="342900" indent="-342900" algn="just" rtl="0">
              <a:buFont typeface="+mj-lt"/>
              <a:buAutoNum type="arabicPeriod"/>
            </a:pPr>
            <a:endParaRPr lang="az" sz="1600" dirty="0"/>
          </a:p>
          <a:p>
            <a:pPr marL="342900" indent="-342900" algn="just" rtl="0">
              <a:buFont typeface="+mj-lt"/>
              <a:buAutoNum type="arabicPeriod"/>
            </a:pPr>
            <a:r>
              <a:rPr lang="az" sz="1600" b="0" i="0" u="none" baseline="0"/>
              <a:t>Hər bir Tərəf bu maddənin </a:t>
            </a:r>
            <a:r>
              <a:rPr lang="az" sz="1600" b="1" i="0" u="none" baseline="0">
                <a:solidFill>
                  <a:srgbClr val="C00000"/>
                </a:solidFill>
              </a:rPr>
              <a:t>1 b-d bəndlərində müəyyən edilmiş yurisdiksiya normalarını tətbiq etməmək və ya yalnız konkret hallarda tətbiq etmək hüququnu</a:t>
            </a:r>
            <a:r>
              <a:rPr lang="az" sz="1600" b="0" i="0" u="none" baseline="0"/>
              <a:t> özündə saxlayır.</a:t>
            </a:r>
          </a:p>
        </p:txBody>
      </p:sp>
      <p:sp>
        <p:nvSpPr>
          <p:cNvPr id="6" name="Rectangle 5">
            <a:extLst>
              <a:ext uri="{FF2B5EF4-FFF2-40B4-BE49-F238E27FC236}">
                <a16:creationId xmlns:a16="http://schemas.microsoft.com/office/drawing/2014/main" id="{524B6456-681F-2F44-A01A-AD3514E81BD2}"/>
              </a:ext>
            </a:extLst>
          </p:cNvPr>
          <p:cNvSpPr/>
          <p:nvPr/>
        </p:nvSpPr>
        <p:spPr>
          <a:xfrm>
            <a:off x="4544524" y="1150005"/>
            <a:ext cx="4465355" cy="3370153"/>
          </a:xfrm>
          <a:prstGeom prst="rect">
            <a:avLst/>
          </a:prstGeom>
        </p:spPr>
        <p:txBody>
          <a:bodyPr wrap="square">
            <a:spAutoFit/>
          </a:bodyPr>
          <a:lstStyle/>
          <a:p>
            <a:pPr marL="342900" indent="-342900" algn="just" rtl="0">
              <a:buFont typeface="Arial" panose="020B0604020202020204" pitchFamily="34" charset="0"/>
              <a:buChar char="•"/>
            </a:pPr>
            <a:r>
              <a:rPr lang="az" sz="2000" b="0" i="0" u="none" baseline="0"/>
              <a:t>Dövlətlər aşağıdakı hallarda münasibətdə yurisdiksiya normalarını tam və ya qismən tətbiq etməməyi seçə bilərlər: </a:t>
            </a:r>
          </a:p>
          <a:p>
            <a:pPr marL="742950" lvl="1" indent="-285750" algn="just" rtl="0">
              <a:buFont typeface="Calibri Light" panose="020F0302020204030204" pitchFamily="34" charset="0"/>
              <a:buChar char="‐"/>
            </a:pPr>
            <a:r>
              <a:rPr lang="az" b="0" i="0" u="none" baseline="0"/>
              <a:t>cinayət onun bayrağı altında üzən gəmidə törədildikdə</a:t>
            </a:r>
          </a:p>
          <a:p>
            <a:pPr marL="742950" lvl="1" indent="-285750" algn="just" rtl="0">
              <a:buFont typeface="Calibri Light" panose="020F0302020204030204" pitchFamily="34" charset="0"/>
              <a:buChar char="‐"/>
            </a:pPr>
            <a:r>
              <a:rPr lang="az" b="0" i="0" u="none" baseline="0"/>
              <a:t>qanunlarına əsasən qeydiyyatdan keçmiş təyyarədə törədildikdə</a:t>
            </a:r>
          </a:p>
          <a:p>
            <a:pPr marL="742950" lvl="1" indent="-285750" algn="just" rtl="0">
              <a:buFont typeface="Calibri Light" panose="020F0302020204030204" pitchFamily="34" charset="0"/>
              <a:buChar char="‐"/>
            </a:pPr>
            <a:r>
              <a:rPr lang="az" b="0" i="0" u="none" baseline="0"/>
              <a:t>vətəndaşları tərəfindən törədildikdə</a:t>
            </a:r>
          </a:p>
          <a:p>
            <a:pPr marL="342900" indent="-342900" algn="just" rtl="0">
              <a:buFont typeface="Arial" panose="020B0604020202020204" pitchFamily="34" charset="0"/>
              <a:buChar char="•"/>
            </a:pPr>
            <a:endParaRPr lang="az" sz="2100" dirty="0"/>
          </a:p>
          <a:p>
            <a:pPr marL="342900" indent="-342900" algn="just" rtl="0">
              <a:buFont typeface="Arial" panose="020B0604020202020204" pitchFamily="34" charset="0"/>
              <a:buChar char="•"/>
            </a:pPr>
            <a:r>
              <a:rPr lang="az" sz="2000" b="0" i="0" u="none" baseline="0"/>
              <a:t>Bununla belə, 22-ci maddənin 1a yarımbəndində müəyyən olunan ərazi prinsipinin tətbiqi məcburi səciyyə daşıyır </a:t>
            </a:r>
          </a:p>
        </p:txBody>
      </p:sp>
      <p:sp>
        <p:nvSpPr>
          <p:cNvPr id="12" name="TextBox 7">
            <a:extLst>
              <a:ext uri="{FF2B5EF4-FFF2-40B4-BE49-F238E27FC236}">
                <a16:creationId xmlns:a16="http://schemas.microsoft.com/office/drawing/2014/main" id="{D6B09DD1-51FA-465F-8AE8-FE1BF5EA68BD}"/>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Yurisdiksiya</a:t>
            </a:r>
            <a:r>
              <a:rPr lang="az" sz="3200" b="1" i="0" u="none" baseline="0">
                <a:solidFill>
                  <a:schemeClr val="bg1"/>
                </a:solidFill>
                <a:latin typeface="Verdana" panose="020B0604030504040204" pitchFamily="34" charset="0"/>
                <a:ea typeface="Verdana" panose="020B0604030504040204" pitchFamily="34" charset="0"/>
                <a:cs typeface="Verdana" charset="0"/>
              </a:rPr>
              <a:t> </a:t>
            </a:r>
            <a:endParaRPr lang="az" sz="2000" b="1"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4521100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9117" y="1336957"/>
            <a:ext cx="4298867" cy="5016758"/>
          </a:xfrm>
          <a:prstGeom prst="rect">
            <a:avLst/>
          </a:prstGeom>
        </p:spPr>
        <p:txBody>
          <a:bodyPr wrap="square">
            <a:spAutoFit/>
          </a:bodyPr>
          <a:lstStyle/>
          <a:p>
            <a:pPr marL="342900" indent="-342900" algn="just" rtl="0">
              <a:buFont typeface="+mj-lt"/>
              <a:buAutoNum type="arabicPeriod" startAt="3"/>
            </a:pPr>
            <a:r>
              <a:rPr lang="az" sz="1600" b="1" i="0" u="none" baseline="0">
                <a:solidFill>
                  <a:srgbClr val="C00000"/>
                </a:solidFill>
              </a:rPr>
              <a:t>Güman edilən cinayətkar onun ərazisində olduğu</a:t>
            </a:r>
            <a:r>
              <a:rPr lang="az" sz="1600" b="0" i="0" u="none" baseline="0"/>
              <a:t> və ekstradiksiya tələbi irəli sürüldükdən sonra, </a:t>
            </a:r>
            <a:r>
              <a:rPr lang="az" sz="1600" b="1" i="0" u="none" baseline="0">
                <a:solidFill>
                  <a:srgbClr val="C00000"/>
                </a:solidFill>
              </a:rPr>
              <a:t>yalnız həmin şəxsi vətəndaşlığına</a:t>
            </a:r>
            <a:r>
              <a:rPr lang="az" sz="1600" b="0" i="0" u="none" baseline="0"/>
              <a:t> görə digər tərəfə </a:t>
            </a:r>
            <a:r>
              <a:rPr lang="az" sz="1600" b="1" i="0" u="none" baseline="0"/>
              <a:t>ekstradisiya etməkdən imtina etdiyi hallarda</a:t>
            </a:r>
            <a:r>
              <a:rPr lang="az" sz="1600" b="0" i="0" u="none" baseline="0"/>
              <a:t>, hər bir Tərəf bu Konvensiyanın 24-cü maddəsinin 1-ci bəndində qeyd edilən cinayətlərə münasibətdə yurisdiksiyasının müəyyən edilməsi üçün zəruri tədbirləri görür. </a:t>
            </a:r>
          </a:p>
          <a:p>
            <a:pPr marL="342900" indent="-342900" algn="just" rtl="0">
              <a:buFont typeface="+mj-lt"/>
              <a:buAutoNum type="arabicPeriod" startAt="3"/>
            </a:pPr>
            <a:endParaRPr lang="az" sz="1600" dirty="0"/>
          </a:p>
          <a:p>
            <a:pPr marL="342900" indent="-342900" algn="just" rtl="0">
              <a:buFont typeface="+mj-lt"/>
              <a:buAutoNum type="arabicPeriod" startAt="3"/>
            </a:pPr>
            <a:r>
              <a:rPr lang="az" sz="1600" b="0" i="0" u="none" baseline="0"/>
              <a:t>Hazırkı Konvensiya müvafiq Tərəfin öz daxili qanunvericiliyinə uyğun həyata keçirilən cinayət yurisdiksiyasını istisna etmir. </a:t>
            </a:r>
          </a:p>
          <a:p>
            <a:pPr marL="342900" indent="-342900" algn="just" rtl="0">
              <a:buFont typeface="+mj-lt"/>
              <a:buAutoNum type="arabicPeriod" startAt="3"/>
            </a:pPr>
            <a:endParaRPr lang="az" sz="1600" dirty="0"/>
          </a:p>
          <a:p>
            <a:pPr marL="342900" indent="-342900" algn="just" rtl="0">
              <a:buFont typeface="+mj-lt"/>
              <a:buAutoNum type="arabicPeriod" startAt="3"/>
            </a:pPr>
            <a:r>
              <a:rPr lang="az" sz="1600" b="0" i="0" u="none" baseline="0"/>
              <a:t>Hazırkı Konvensiya ilə nəzərdə tutulmuş güman edilən cinayət əməlinə münasibətdə yurisdiksiyaya dair bir neçə Tərəf iddialı olduqda, maraqlı Tərəflər, zərurət yarandıqda, cinayət təqibini həyata keçirmək üçün daha münasib yurisdiksiyanı seçmək məqsədilə məsləhətləşmələr aparırlar.</a:t>
            </a:r>
          </a:p>
        </p:txBody>
      </p:sp>
      <p:sp>
        <p:nvSpPr>
          <p:cNvPr id="6" name="Rectangle 5">
            <a:extLst>
              <a:ext uri="{FF2B5EF4-FFF2-40B4-BE49-F238E27FC236}">
                <a16:creationId xmlns:a16="http://schemas.microsoft.com/office/drawing/2014/main" id="{524B6456-681F-2F44-A01A-AD3514E81BD2}"/>
              </a:ext>
            </a:extLst>
          </p:cNvPr>
          <p:cNvSpPr/>
          <p:nvPr/>
        </p:nvSpPr>
        <p:spPr>
          <a:xfrm>
            <a:off x="4570695" y="1336957"/>
            <a:ext cx="4465355" cy="2308324"/>
          </a:xfrm>
          <a:prstGeom prst="rect">
            <a:avLst/>
          </a:prstGeom>
        </p:spPr>
        <p:txBody>
          <a:bodyPr wrap="square">
            <a:spAutoFit/>
          </a:bodyPr>
          <a:lstStyle/>
          <a:p>
            <a:pPr marL="342900" indent="-342900" algn="just" rtl="0">
              <a:buFont typeface="Arial" panose="020B0604020202020204" pitchFamily="34" charset="0"/>
              <a:buChar char="•"/>
            </a:pPr>
            <a:r>
              <a:rPr lang="az" b="0" i="0" u="none" baseline="0"/>
              <a:t>Tərəflərdən biri yalnız vətəndaşlığına əsasən güman edilən cinayətkarı ekstradisiya etməkdən imtina etdikdə, həmin tərəf sözügedən şəxs üzərində yurisdiksiya normalarını tətbiq etməlidir</a:t>
            </a:r>
          </a:p>
          <a:p>
            <a:pPr marL="342900" indent="-342900" algn="just" rtl="0">
              <a:buFont typeface="Arial" panose="020B0604020202020204" pitchFamily="34" charset="0"/>
              <a:buChar char="•"/>
            </a:pPr>
            <a:endParaRPr lang="az" dirty="0"/>
          </a:p>
          <a:p>
            <a:pPr marL="342900" indent="-342900" algn="just" rtl="0">
              <a:buFont typeface="Arial" panose="020B0604020202020204" pitchFamily="34" charset="0"/>
              <a:buChar char="•"/>
            </a:pPr>
            <a:r>
              <a:rPr lang="az" b="0" i="0" u="none" baseline="0"/>
              <a:t>Bu həmin tərəfin ölkə daxilində istintaq və məhkəmə icraatı aparmaq hüququna malik olmasını təmin edir </a:t>
            </a:r>
          </a:p>
        </p:txBody>
      </p:sp>
      <p:sp>
        <p:nvSpPr>
          <p:cNvPr id="12" name="TextBox 7">
            <a:extLst>
              <a:ext uri="{FF2B5EF4-FFF2-40B4-BE49-F238E27FC236}">
                <a16:creationId xmlns:a16="http://schemas.microsoft.com/office/drawing/2014/main" id="{42E02B81-1DA4-45C6-9173-35DC0CAF9C41}"/>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Yurisdiksiya</a:t>
            </a:r>
            <a:r>
              <a:rPr lang="az" sz="3200" b="1" i="0" u="none" baseline="0">
                <a:solidFill>
                  <a:schemeClr val="bg1"/>
                </a:solidFill>
                <a:latin typeface="Verdana" panose="020B0604030504040204" pitchFamily="34" charset="0"/>
                <a:ea typeface="Verdana" panose="020B0604030504040204" pitchFamily="34" charset="0"/>
                <a:cs typeface="Verdana" charset="0"/>
              </a:rPr>
              <a:t> </a:t>
            </a:r>
            <a:endParaRPr lang="az" sz="2000" b="1"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15860934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1545" y="1287212"/>
            <a:ext cx="4298867" cy="4770537"/>
          </a:xfrm>
          <a:prstGeom prst="rect">
            <a:avLst/>
          </a:prstGeom>
        </p:spPr>
        <p:txBody>
          <a:bodyPr wrap="square">
            <a:spAutoFit/>
          </a:bodyPr>
          <a:lstStyle/>
          <a:p>
            <a:pPr marL="342900" indent="-342900" algn="just" rtl="0">
              <a:buFont typeface="+mj-lt"/>
              <a:buAutoNum type="arabicPeriod" startAt="3"/>
            </a:pPr>
            <a:r>
              <a:rPr lang="az" sz="1600" b="0" i="0" u="none" baseline="0"/>
              <a:t>Güman edilən cinayətkar onun ərazisində olduğu və ekstradiksiya tələbi irəli sürüldükdən sonra, yalnız həmin şəxsi vətəndaşlığına görə digər tərəfə ekstradisiya etməkdən imtina etdiyi hallarda, hər bir Tərəf bu Konvensiyanın 24-cü maddəsinin 1-ci bəndində qeyd edilən cinayətlərə münasibətdə yurisdiksiyasının müəyyən edilməsi üçün zəruri tədbirləri görür. </a:t>
            </a:r>
          </a:p>
          <a:p>
            <a:pPr marL="342900" indent="-342900" algn="just" rtl="0">
              <a:buFont typeface="+mj-lt"/>
              <a:buAutoNum type="arabicPeriod" startAt="3"/>
            </a:pPr>
            <a:endParaRPr lang="az" sz="1600" dirty="0"/>
          </a:p>
          <a:p>
            <a:pPr marL="342900" indent="-342900" algn="just" rtl="0">
              <a:buFont typeface="+mj-lt"/>
              <a:buAutoNum type="arabicPeriod" startAt="3"/>
            </a:pPr>
            <a:r>
              <a:rPr lang="az" sz="1600" b="0" i="0" u="none" baseline="0"/>
              <a:t>Hazırkı Konvensiya müvafiq Tərəfin </a:t>
            </a:r>
            <a:r>
              <a:rPr lang="az" sz="1600" b="1" i="0" u="none" baseline="0">
                <a:solidFill>
                  <a:srgbClr val="C00000"/>
                </a:solidFill>
              </a:rPr>
              <a:t>öz daxili qanunvericiliyinə uyğun</a:t>
            </a:r>
            <a:r>
              <a:rPr lang="az" sz="1600" b="0" i="0" u="none" baseline="0"/>
              <a:t> həyata keçirilən </a:t>
            </a:r>
            <a:r>
              <a:rPr lang="az" sz="1600" b="1" i="0" u="none" baseline="0">
                <a:solidFill>
                  <a:srgbClr val="C00000"/>
                </a:solidFill>
              </a:rPr>
              <a:t>cinayət yurisdiksiyasını istisna etmir</a:t>
            </a:r>
            <a:r>
              <a:rPr lang="az" sz="1600" b="0" i="0" u="none" baseline="0">
                <a:solidFill>
                  <a:srgbClr val="FF0000"/>
                </a:solidFill>
              </a:rPr>
              <a:t>.</a:t>
            </a:r>
          </a:p>
          <a:p>
            <a:pPr marL="342900" indent="-342900" algn="just" rtl="0">
              <a:buFont typeface="+mj-lt"/>
              <a:buAutoNum type="arabicPeriod" startAt="3"/>
            </a:pPr>
            <a:endParaRPr lang="az" sz="1600" dirty="0"/>
          </a:p>
          <a:p>
            <a:pPr marL="342900" indent="-342900" algn="just" rtl="0">
              <a:buFont typeface="+mj-lt"/>
              <a:buAutoNum type="arabicPeriod" startAt="3"/>
            </a:pPr>
            <a:r>
              <a:rPr lang="az" sz="1600" b="0" i="0" u="none" baseline="0"/>
              <a:t>Hazırkı Konvensiya ilə nəzərdə tutulmuş güman edilən cinayət əməlinə münasibətdə yurisdiksiyaya dair bir neçə Tərəf iddialı olduqda, maraqlı Tərəflər, zərurət yarandıqda, cinayət təqibini həyata keçirmək üçün daha münasib yurisdiksiyanı seçmək məqsədilə məsləhətləşmələr aparırlar.</a:t>
            </a:r>
          </a:p>
        </p:txBody>
      </p:sp>
      <p:sp>
        <p:nvSpPr>
          <p:cNvPr id="6" name="Rectangle 5">
            <a:extLst>
              <a:ext uri="{FF2B5EF4-FFF2-40B4-BE49-F238E27FC236}">
                <a16:creationId xmlns:a16="http://schemas.microsoft.com/office/drawing/2014/main" id="{524B6456-681F-2F44-A01A-AD3514E81BD2}"/>
              </a:ext>
            </a:extLst>
          </p:cNvPr>
          <p:cNvSpPr/>
          <p:nvPr/>
        </p:nvSpPr>
        <p:spPr>
          <a:xfrm>
            <a:off x="4557100" y="1287212"/>
            <a:ext cx="4465355" cy="2246769"/>
          </a:xfrm>
          <a:prstGeom prst="rect">
            <a:avLst/>
          </a:prstGeom>
        </p:spPr>
        <p:txBody>
          <a:bodyPr wrap="square">
            <a:spAutoFit/>
          </a:bodyPr>
          <a:lstStyle/>
          <a:p>
            <a:pPr marL="342900" indent="-342900" algn="just" rtl="0">
              <a:buFont typeface="Arial" panose="020B0604020202020204" pitchFamily="34" charset="0"/>
              <a:buChar char="•"/>
            </a:pPr>
            <a:r>
              <a:rPr lang="az" sz="2000" b="0" i="0" u="none" baseline="0"/>
              <a:t>22-ci maddədə sıralanan, yurisdiksiyanın müəyyən edilməsi üçün tətbiq edilən meyarlar müfəssəl deyil </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Tərəflər ölkədaxili qanunları əsasında cinayət yurisdiksiyalarını müəyyən edə bilərlər</a:t>
            </a:r>
          </a:p>
        </p:txBody>
      </p:sp>
      <p:sp>
        <p:nvSpPr>
          <p:cNvPr id="12" name="TextBox 7">
            <a:extLst>
              <a:ext uri="{FF2B5EF4-FFF2-40B4-BE49-F238E27FC236}">
                <a16:creationId xmlns:a16="http://schemas.microsoft.com/office/drawing/2014/main" id="{45C57B12-C19A-4D59-BEA0-A747396D6276}"/>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Yurisdiksiya</a:t>
            </a:r>
            <a:r>
              <a:rPr lang="az" sz="3200" b="1" i="0" u="none" baseline="0">
                <a:solidFill>
                  <a:schemeClr val="bg1"/>
                </a:solidFill>
                <a:latin typeface="Verdana" panose="020B0604030504040204" pitchFamily="34" charset="0"/>
                <a:ea typeface="Verdana" panose="020B0604030504040204" pitchFamily="34" charset="0"/>
                <a:cs typeface="Verdana" charset="0"/>
              </a:rPr>
              <a:t> </a:t>
            </a:r>
            <a:endParaRPr lang="az" sz="2000" b="1"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71825041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21545" y="1173033"/>
            <a:ext cx="4298867" cy="5016758"/>
          </a:xfrm>
          <a:prstGeom prst="rect">
            <a:avLst/>
          </a:prstGeom>
        </p:spPr>
        <p:txBody>
          <a:bodyPr wrap="square">
            <a:spAutoFit/>
          </a:bodyPr>
          <a:lstStyle/>
          <a:p>
            <a:pPr marL="342900" indent="-342900" algn="just" rtl="0">
              <a:buFont typeface="+mj-lt"/>
              <a:buAutoNum type="arabicPeriod" startAt="3"/>
            </a:pPr>
            <a:r>
              <a:rPr lang="az" sz="1600" b="0" i="0" u="none" baseline="0"/>
              <a:t>Güman edilən cinayətkar onun ərazisində olduğu və ekstradiksiya tələbi irəli sürüldükdən sonra, yalnız həmin şəxsi vətəndaşlığına görə digər tərəfə ekstradisiya etməkdən imtina etdiyi hallarda, hər bir Tərəf bu Konvensiyanın 24-cü maddəsinin 1-ci bəndində qeyd edilən cinayətlərə münasibətdə yurisdiksiyasının müəyyən edilməsi üçün zəruri tədbirləri görür. </a:t>
            </a:r>
          </a:p>
          <a:p>
            <a:pPr marL="342900" indent="-342900" algn="just" rtl="0">
              <a:buFont typeface="+mj-lt"/>
              <a:buAutoNum type="arabicPeriod" startAt="3"/>
            </a:pPr>
            <a:endParaRPr lang="az" sz="1600" dirty="0"/>
          </a:p>
          <a:p>
            <a:pPr marL="342900" indent="-342900" algn="just" rtl="0">
              <a:buFont typeface="+mj-lt"/>
              <a:buAutoNum type="arabicPeriod" startAt="3"/>
            </a:pPr>
            <a:r>
              <a:rPr lang="az" sz="1600" b="0" i="0" u="none" baseline="0"/>
              <a:t>Hazırkı Konvensiya müvafiq Tərəfin öz daxili qanunvericiliyinə uyğun həyata keçirilən cinayət yurisdiksiyasını istisna etmir. </a:t>
            </a:r>
          </a:p>
          <a:p>
            <a:pPr marL="342900" indent="-342900" algn="just" rtl="0">
              <a:buFont typeface="+mj-lt"/>
              <a:buAutoNum type="arabicPeriod" startAt="3"/>
            </a:pPr>
            <a:endParaRPr lang="az" sz="1600" dirty="0"/>
          </a:p>
          <a:p>
            <a:pPr marL="342900" indent="-342900" algn="just" rtl="0">
              <a:buFont typeface="+mj-lt"/>
              <a:buAutoNum type="arabicPeriod" startAt="3"/>
            </a:pPr>
            <a:r>
              <a:rPr lang="az" sz="1600" b="0" i="0" u="none" baseline="0"/>
              <a:t>Hazırkı Konvensiya ilə nəzərdə tutulmuş güman edilən cinayət əməlinə münasibətdə yurisdiksiyaya dair </a:t>
            </a:r>
            <a:r>
              <a:rPr lang="az" sz="1600" b="1" i="0" u="none" baseline="0">
                <a:solidFill>
                  <a:srgbClr val="C00000"/>
                </a:solidFill>
              </a:rPr>
              <a:t>bir neçə Tərəf iddialı olduqda</a:t>
            </a:r>
            <a:r>
              <a:rPr lang="az" sz="1600" b="0" i="0" u="none" baseline="0"/>
              <a:t>, maraqlı Tərəflər, zərurət yarandıqda, cinayət təqibini həyata keçirmək üçün </a:t>
            </a:r>
            <a:r>
              <a:rPr lang="az" sz="1600" b="1" i="0" u="none" baseline="0">
                <a:solidFill>
                  <a:srgbClr val="C00000"/>
                </a:solidFill>
              </a:rPr>
              <a:t>daha münasib yurisdiksiyanı seçmək məqsədilə məsləhətləşmələr aparırlar.</a:t>
            </a:r>
          </a:p>
        </p:txBody>
      </p:sp>
      <p:sp>
        <p:nvSpPr>
          <p:cNvPr id="6" name="Rectangle 5">
            <a:extLst>
              <a:ext uri="{FF2B5EF4-FFF2-40B4-BE49-F238E27FC236}">
                <a16:creationId xmlns:a16="http://schemas.microsoft.com/office/drawing/2014/main" id="{524B6456-681F-2F44-A01A-AD3514E81BD2}"/>
              </a:ext>
            </a:extLst>
          </p:cNvPr>
          <p:cNvSpPr/>
          <p:nvPr/>
        </p:nvSpPr>
        <p:spPr>
          <a:xfrm>
            <a:off x="4557100" y="1287212"/>
            <a:ext cx="4465355" cy="4247317"/>
          </a:xfrm>
          <a:prstGeom prst="rect">
            <a:avLst/>
          </a:prstGeom>
        </p:spPr>
        <p:txBody>
          <a:bodyPr wrap="square">
            <a:spAutoFit/>
          </a:bodyPr>
          <a:lstStyle/>
          <a:p>
            <a:pPr marL="285750" indent="-285750" algn="just" rtl="0">
              <a:buFont typeface="Arial" panose="020B0604020202020204" pitchFamily="34" charset="0"/>
              <a:buChar char="•"/>
            </a:pPr>
            <a:r>
              <a:rPr lang="az" b="0" i="0" u="none" baseline="0"/>
              <a:t>Cinayətin bir və ya daha çox iştirakçısına münasibətdə yurisdiksiyaya malik olan tərəflərin sayının birdən çox olduğu vəziyyətlər yarana bilər.</a:t>
            </a:r>
          </a:p>
          <a:p>
            <a:pPr marL="285750" indent="-285750" algn="just" rtl="0">
              <a:buFont typeface="Arial" panose="020B0604020202020204" pitchFamily="34" charset="0"/>
              <a:buChar char="•"/>
            </a:pPr>
            <a:endParaRPr lang="az" dirty="0"/>
          </a:p>
          <a:p>
            <a:pPr marL="285750" indent="-285750" algn="just" rtl="0">
              <a:buFont typeface="Arial" panose="020B0604020202020204" pitchFamily="34" charset="0"/>
              <a:buChar char="•"/>
            </a:pPr>
            <a:r>
              <a:rPr lang="az" b="0" i="0" u="none" baseline="0"/>
              <a:t>Məsələn, internet vasitəsilə törədilən çoxsaylı virus hücumları, dələduzluqlar və müəllif hüququ pozuntularının hədəfləri çoxsaylı ölkələrin vətəndaşları ola bilər</a:t>
            </a:r>
          </a:p>
          <a:p>
            <a:pPr marL="285750" indent="-285750" algn="just" rtl="0">
              <a:buFont typeface="Arial" panose="020B0604020202020204" pitchFamily="34" charset="0"/>
              <a:buChar char="•"/>
            </a:pPr>
            <a:endParaRPr lang="az" dirty="0"/>
          </a:p>
          <a:p>
            <a:pPr marL="285750" indent="-285750" algn="just" rtl="0">
              <a:buFont typeface="Arial" panose="020B0604020202020204" pitchFamily="34" charset="0"/>
              <a:buChar char="•"/>
            </a:pPr>
            <a:r>
              <a:rPr lang="az" b="0" i="0" u="none" baseline="0"/>
              <a:t>Eyni işin iki dəfə görülməsinin, müxtəlif dövlətlərin hüquq-mühafizə orqanları arasında rəqabətin, şahidlər üçün yaranan narahatlığın qarşısını almaq üçün müvafiq hallarda tərəflər cinayət təqibinin yerini müəyyənləşdirmək məqsədilə məsləhətləşmələr aparmağı seçə bilərlər</a:t>
            </a:r>
          </a:p>
        </p:txBody>
      </p:sp>
      <p:sp>
        <p:nvSpPr>
          <p:cNvPr id="12" name="TextBox 7">
            <a:extLst>
              <a:ext uri="{FF2B5EF4-FFF2-40B4-BE49-F238E27FC236}">
                <a16:creationId xmlns:a16="http://schemas.microsoft.com/office/drawing/2014/main" id="{68643558-B987-434C-B663-5B0C95E529B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panose="020B0604030504040204" pitchFamily="34" charset="0"/>
                <a:ea typeface="Verdana" panose="020B0604030504040204" pitchFamily="34" charset="0"/>
                <a:cs typeface="Verdana" charset="0"/>
              </a:rPr>
              <a:t>Yurisdiksiya</a:t>
            </a:r>
            <a:r>
              <a:rPr lang="az" sz="3200" b="1" i="0" u="none" baseline="0">
                <a:solidFill>
                  <a:schemeClr val="bg1"/>
                </a:solidFill>
                <a:latin typeface="Verdana" panose="020B0604030504040204" pitchFamily="34" charset="0"/>
                <a:ea typeface="Verdana" panose="020B0604030504040204" pitchFamily="34" charset="0"/>
                <a:cs typeface="Verdana" charset="0"/>
              </a:rPr>
              <a:t> </a:t>
            </a:r>
            <a:endParaRPr lang="az" sz="2000" b="1"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76221746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33678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az"/>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3200" b="0" i="0" u="none" baseline="0">
                <a:solidFill>
                  <a:schemeClr val="bg1"/>
                </a:solidFill>
                <a:latin typeface="Verdana" charset="0"/>
                <a:cs typeface="Verdana" charset="0"/>
              </a:rPr>
              <a:t>Sessiyanın məqsədləri</a:t>
            </a:r>
            <a:endParaRPr lang="az" sz="2000" dirty="0">
              <a:solidFill>
                <a:schemeClr val="bg1"/>
              </a:solidFill>
              <a:latin typeface="Verdana" charset="0"/>
              <a:cs typeface="Verdana" charset="0"/>
            </a:endParaRPr>
          </a:p>
        </p:txBody>
      </p:sp>
      <p:sp>
        <p:nvSpPr>
          <p:cNvPr id="3" name="Content Placeholder 2">
            <a:extLst>
              <a:ext uri="{FF2B5EF4-FFF2-40B4-BE49-F238E27FC236}">
                <a16:creationId xmlns:a16="http://schemas.microsoft.com/office/drawing/2014/main" id="{77B18497-BF37-4A20-ABA6-353886C26CA1}"/>
              </a:ext>
            </a:extLst>
          </p:cNvPr>
          <p:cNvSpPr>
            <a:spLocks noGrp="1"/>
          </p:cNvSpPr>
          <p:nvPr>
            <p:ph idx="1"/>
          </p:nvPr>
        </p:nvSpPr>
        <p:spPr>
          <a:xfrm>
            <a:off x="323528" y="1340767"/>
            <a:ext cx="8712522" cy="5240233"/>
          </a:xfrm>
        </p:spPr>
        <p:txBody>
          <a:bodyPr>
            <a:normAutofit/>
          </a:bodyPr>
          <a:lstStyle/>
          <a:p>
            <a:pPr marL="0" indent="0" algn="just" rtl="0">
              <a:buNone/>
            </a:pPr>
            <a:r>
              <a:rPr lang="az" sz="3000" b="0" i="0" u="none" baseline="0">
                <a:latin typeface="+mn-lt"/>
                <a:ea typeface="Verdana" panose="020B0604030504040204" pitchFamily="34" charset="0"/>
              </a:rPr>
              <a:t>Sessiyanın sonunda nümayəndələr aşağıdakıları bacaracaqlar:</a:t>
            </a:r>
          </a:p>
          <a:p>
            <a:pPr algn="just" rtl="0"/>
            <a:r>
              <a:rPr lang="az" sz="2700" b="0" i="0" u="none" baseline="0">
                <a:latin typeface="+mn-lt"/>
                <a:ea typeface="Verdana" panose="020B0604030504040204" pitchFamily="34" charset="0"/>
              </a:rPr>
              <a:t>Budapeşt konvensiyasında nəzərdə tutulan prosessual normaların tətbiq dairəsini başa düşmək</a:t>
            </a:r>
          </a:p>
          <a:p>
            <a:pPr algn="just" rtl="0"/>
            <a:r>
              <a:rPr lang="az" sz="2700" b="0" i="0" u="none" baseline="0">
                <a:latin typeface="+mn-lt"/>
                <a:ea typeface="Verdana" panose="020B0604030504040204" pitchFamily="34" charset="0"/>
              </a:rPr>
              <a:t>Prosessual normaların tətbiqi ilə əlaqədar müvafiq şərt və zəmanətlərin müzakirəsi</a:t>
            </a:r>
          </a:p>
          <a:p>
            <a:pPr algn="just" rtl="0"/>
            <a:r>
              <a:rPr lang="az" sz="2700" b="0" i="0" u="none" baseline="0">
                <a:latin typeface="+mn-lt"/>
                <a:ea typeface="Verdana" panose="020B0604030504040204" pitchFamily="34" charset="0"/>
              </a:rPr>
              <a:t>Aşağıdakı prossesual hüquq elementlərini müəyyən etmək:  </a:t>
            </a:r>
          </a:p>
          <a:p>
            <a:pPr lvl="1" algn="just" rtl="0"/>
            <a:r>
              <a:rPr lang="az" sz="2600" b="0" i="0" u="none" baseline="0">
                <a:latin typeface="+mn-lt"/>
                <a:ea typeface="Verdana" panose="020B0604030504040204" pitchFamily="34" charset="0"/>
              </a:rPr>
              <a:t>Kompüterdə saxlanan verilənlərin mühafizəsinin təxirəsalınmaz təminatı</a:t>
            </a:r>
          </a:p>
          <a:p>
            <a:pPr lvl="1" algn="just" rtl="0"/>
            <a:r>
              <a:rPr lang="az" sz="2600" b="0" i="0" u="none" baseline="0">
                <a:latin typeface="+mn-lt"/>
                <a:ea typeface="Verdana" panose="020B0604030504040204" pitchFamily="34" charset="0"/>
              </a:rPr>
              <a:t>Trafik verilənlərinin qorunmasının operativ təminatı və onların qismən açıqlanması </a:t>
            </a:r>
          </a:p>
          <a:p>
            <a:pPr lvl="1" algn="just" rtl="0"/>
            <a:r>
              <a:rPr lang="az" sz="2600" b="0" i="0" u="none" baseline="0">
                <a:latin typeface="+mn-lt"/>
                <a:ea typeface="Verdana" panose="020B0604030504040204" pitchFamily="34" charset="0"/>
              </a:rPr>
              <a:t>Təqdimetmə göstərişi</a:t>
            </a:r>
          </a:p>
        </p:txBody>
      </p:sp>
    </p:spTree>
    <p:extLst>
      <p:ext uri="{BB962C8B-B14F-4D97-AF65-F5344CB8AC3E}">
        <p14:creationId xmlns:p14="http://schemas.microsoft.com/office/powerpoint/2010/main" val="245166123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algn="l" rtl="0" eaLnBrk="1" hangingPunct="1">
              <a:defRPr/>
            </a:pPr>
            <a:endParaRPr lang="az" dirty="0">
              <a:latin typeface="Calibri" charset="0"/>
              <a:ea typeface="ＭＳ Ｐゴシック" charset="0"/>
            </a:endParaRPr>
          </a:p>
        </p:txBody>
      </p:sp>
      <p:pic>
        <p:nvPicPr>
          <p:cNvPr id="2054" name="Picture 8">
            <a:extLst>
              <a:ext uri="{FF2B5EF4-FFF2-40B4-BE49-F238E27FC236}">
                <a16:creationId xmlns:a16="http://schemas.microsoft.com/office/drawing/2014/main" id="{B2A2B581-F8BC-48D4-AF7E-AAF0CE808C6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eaLnBrk="1" hangingPunct="1">
              <a:spcBef>
                <a:spcPct val="0"/>
              </a:spcBef>
              <a:buFontTx/>
              <a:buNone/>
            </a:pPr>
            <a:r>
              <a:rPr lang="az" sz="3600" b="1" i="0" u="none" baseline="0">
                <a:latin typeface="Verdana" panose="020B0604030504040204" pitchFamily="34" charset="0"/>
              </a:rPr>
              <a:t>Sağ olun</a:t>
            </a:r>
            <a:endParaRPr lang="az" altLang="en-US" sz="16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200" b="1" dirty="0">
              <a:latin typeface="Verdana" panose="020B0604030504040204" pitchFamily="34" charset="0"/>
            </a:endParaRPr>
          </a:p>
          <a:p>
            <a:pPr algn="ctr" rtl="0" eaLnBrk="1" hangingPunct="1">
              <a:spcBef>
                <a:spcPct val="0"/>
              </a:spcBef>
              <a:buFontTx/>
              <a:buNone/>
            </a:pPr>
            <a:endParaRPr lang="az" altLang="en-US" sz="1600" b="1" dirty="0">
              <a:latin typeface="Verdana" panose="020B0604030504040204" pitchFamily="34" charset="0"/>
            </a:endParaRPr>
          </a:p>
          <a:p>
            <a:pPr algn="ctr" rtl="0" eaLnBrk="1" hangingPunct="1">
              <a:spcBef>
                <a:spcPct val="0"/>
              </a:spcBef>
              <a:buFontTx/>
              <a:buNone/>
            </a:pPr>
            <a:r>
              <a:rPr lang="az" sz="1800" b="1" i="0" u="none" baseline="0">
                <a:latin typeface="Verdana" panose="020B0604030504040204" pitchFamily="34" charset="0"/>
              </a:rPr>
              <a:t>Xxxxx XXXXXXXX</a:t>
            </a:r>
          </a:p>
          <a:p>
            <a:pPr algn="ctr" rtl="0" eaLnBrk="1" hangingPunct="1">
              <a:spcBef>
                <a:spcPct val="0"/>
              </a:spcBef>
              <a:buFontTx/>
              <a:buNone/>
            </a:pPr>
            <a:endParaRPr lang="az" altLang="en-US" sz="600" dirty="0">
              <a:latin typeface="Verdana" panose="020B0604030504040204" pitchFamily="34" charset="0"/>
            </a:endParaRPr>
          </a:p>
          <a:p>
            <a:pPr algn="ctr" rtl="0" eaLnBrk="1" hangingPunct="1">
              <a:spcBef>
                <a:spcPct val="0"/>
              </a:spcBef>
              <a:buFontTx/>
              <a:buNone/>
            </a:pPr>
            <a:r>
              <a:rPr lang="az" sz="1400" b="0" i="1" u="none" baseline="0">
                <a:latin typeface="Verdana" panose="020B0604030504040204" pitchFamily="34" charset="0"/>
              </a:rPr>
              <a:t>Avropa Şurası</a:t>
            </a:r>
          </a:p>
          <a:p>
            <a:pPr algn="ctr" rtl="0" eaLnBrk="1" hangingPunct="1">
              <a:spcBef>
                <a:spcPct val="0"/>
              </a:spcBef>
              <a:buFontTx/>
              <a:buNone/>
            </a:pPr>
            <a:endParaRPr lang="az" altLang="en-US" sz="1400" b="1" dirty="0">
              <a:solidFill>
                <a:srgbClr val="2F618F"/>
              </a:solidFill>
              <a:latin typeface="Verdana" panose="020B0604030504040204" pitchFamily="34" charset="0"/>
              <a:hlinkClick r:id="rId3"/>
            </a:endParaRPr>
          </a:p>
          <a:p>
            <a:pPr algn="ctr" rtl="0" eaLnBrk="1" hangingPunct="1">
              <a:spcBef>
                <a:spcPct val="0"/>
              </a:spcBef>
              <a:buFontTx/>
              <a:buNone/>
            </a:pPr>
            <a:r>
              <a:rPr lang="az" sz="1200" b="1" i="0" u="none" baseline="0">
                <a:solidFill>
                  <a:srgbClr val="2F618F"/>
                </a:solidFill>
                <a:latin typeface="Verdana" panose="020B0604030504040204" pitchFamily="34" charset="0"/>
              </a:rPr>
              <a:t>e-poçt</a:t>
            </a:r>
          </a:p>
          <a:p>
            <a:pPr algn="ctr" rtl="0" eaLnBrk="1" hangingPunct="1">
              <a:spcBef>
                <a:spcPct val="0"/>
              </a:spcBef>
              <a:buFontTx/>
              <a:buNone/>
            </a:pPr>
            <a:endParaRPr lang="az" altLang="en-US" sz="1600" b="1" dirty="0">
              <a:latin typeface="Verdana" panose="020B0604030504040204" pitchFamily="34" charset="0"/>
            </a:endParaRPr>
          </a:p>
          <a:p>
            <a:pPr algn="ctr" rtl="0" eaLnBrk="1" hangingPunct="1">
              <a:spcBef>
                <a:spcPct val="0"/>
              </a:spcBef>
              <a:buFontTx/>
              <a:buNone/>
            </a:pPr>
            <a:endParaRPr lang="az" altLang="en-US" sz="1600" b="1" dirty="0">
              <a:latin typeface="Verdana" panose="020B0604030504040204" pitchFamily="34" charset="0"/>
            </a:endParaRPr>
          </a:p>
          <a:p>
            <a:pPr algn="ctr" rtl="0" eaLnBrk="1" hangingPunct="1">
              <a:spcBef>
                <a:spcPct val="0"/>
              </a:spcBef>
              <a:buFontTx/>
              <a:buNone/>
            </a:pPr>
            <a:endParaRPr lang="az" altLang="en-US" sz="1400" b="1" dirty="0">
              <a:latin typeface="Verdana" panose="020B0604030504040204" pitchFamily="34" charset="0"/>
            </a:endParaRPr>
          </a:p>
          <a:p>
            <a:pPr algn="ctr" rtl="0" eaLnBrk="1" hangingPunct="1">
              <a:spcBef>
                <a:spcPct val="0"/>
              </a:spcBef>
              <a:buFontTx/>
              <a:buNone/>
            </a:pPr>
            <a:r>
              <a:rPr lang="az" sz="1600" b="1" i="0" u="none" baseline="0">
                <a:latin typeface="Verdana" panose="020B0604030504040204" pitchFamily="34" charset="0"/>
              </a:rPr>
              <a:t>GG Ay İİİİ</a:t>
            </a:r>
          </a:p>
        </p:txBody>
      </p:sp>
      <p:sp>
        <p:nvSpPr>
          <p:cNvPr id="10" name="Rectangle 2">
            <a:extLst>
              <a:ext uri="{FF2B5EF4-FFF2-40B4-BE49-F238E27FC236}">
                <a16:creationId xmlns:a16="http://schemas.microsoft.com/office/drawing/2014/main"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eaLnBrk="1" hangingPunct="1">
              <a:spcBef>
                <a:spcPct val="0"/>
              </a:spcBef>
              <a:buFontTx/>
              <a:buNone/>
            </a:pPr>
            <a:r>
              <a:rPr lang="az" sz="1400" b="1" i="0" u="none" baseline="0">
                <a:latin typeface="Verdana" panose="020B0604030504040204" pitchFamily="34" charset="0"/>
              </a:rPr>
              <a:t>Kibercinayətkarlıq və elektron sübutlar haqqında tanışlıq kursu</a:t>
            </a:r>
            <a:endParaRPr lang="az" altLang="en-US" sz="1400" i="1" dirty="0">
              <a:latin typeface="Verdana" panose="020B0604030504040204" pitchFamily="34" charset="0"/>
            </a:endParaRPr>
          </a:p>
        </p:txBody>
      </p:sp>
    </p:spTree>
    <p:extLst>
      <p:ext uri="{BB962C8B-B14F-4D97-AF65-F5344CB8AC3E}">
        <p14:creationId xmlns:p14="http://schemas.microsoft.com/office/powerpoint/2010/main" val="10643097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a:extLst>
              <a:ext uri="{FF2B5EF4-FFF2-40B4-BE49-F238E27FC236}">
                <a16:creationId xmlns:a16="http://schemas.microsoft.com/office/drawing/2014/main" id="{1ACE1977-077C-4734-AAFB-24DB6415AE98}"/>
              </a:ext>
            </a:extLst>
          </p:cNvPr>
          <p:cNvSpPr txBox="1">
            <a:spLocks/>
          </p:cNvSpPr>
          <p:nvPr/>
        </p:nvSpPr>
        <p:spPr bwMode="auto">
          <a:xfrm>
            <a:off x="312057" y="1480979"/>
            <a:ext cx="8519885" cy="4678679"/>
          </a:xfrm>
          <a:prstGeom prst="rect">
            <a:avLst/>
          </a:prstGeom>
          <a:noFill/>
          <a:ln w="38100">
            <a:solidFill>
              <a:srgbClr val="FF0000"/>
            </a:solidFill>
            <a:miter lim="800000"/>
            <a:headEnd/>
            <a:tailEnd/>
          </a:ln>
        </p:spPr>
        <p:txBody>
          <a:bodyPr vert="horz" wrap="square" lIns="91440" tIns="45720" rIns="91440" bIns="45720" numCol="1" anchor="ctr"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rtl="0" eaLnBrk="1" hangingPunct="1">
              <a:lnSpc>
                <a:spcPct val="80000"/>
              </a:lnSpc>
              <a:spcBef>
                <a:spcPts val="600"/>
              </a:spcBef>
              <a:spcAft>
                <a:spcPts val="1200"/>
              </a:spcAft>
              <a:buFont typeface="Arial" pitchFamily="34" charset="0"/>
              <a:buNone/>
              <a:defRPr/>
            </a:pPr>
            <a:r>
              <a:rPr lang="az" sz="2800" b="1" i="1" u="none" baseline="0">
                <a:ea typeface="ＭＳ Ｐゴシック" pitchFamily="34" charset="-128"/>
              </a:rPr>
              <a:t>Çıxış əldə edilən kompüter verilənlərinin götürülməsi və ya başqa analoji üsulla qorunması</a:t>
            </a:r>
          </a:p>
          <a:p>
            <a:pPr algn="l" rtl="0" eaLnBrk="1" hangingPunct="1">
              <a:lnSpc>
                <a:spcPct val="80000"/>
              </a:lnSpc>
              <a:spcBef>
                <a:spcPts val="600"/>
              </a:spcBef>
              <a:spcAft>
                <a:spcPts val="1200"/>
              </a:spcAft>
              <a:defRPr/>
            </a:pPr>
            <a:endParaRPr lang="az" altLang="sr-Latn-RS" sz="1800" dirty="0">
              <a:ea typeface="ＭＳ Ｐゴシック" pitchFamily="34" charset="-128"/>
            </a:endParaRPr>
          </a:p>
          <a:p>
            <a:pPr algn="ctr" rtl="0" eaLnBrk="1" hangingPunct="1">
              <a:lnSpc>
                <a:spcPct val="80000"/>
              </a:lnSpc>
              <a:spcBef>
                <a:spcPts val="600"/>
              </a:spcBef>
              <a:spcAft>
                <a:spcPts val="1200"/>
              </a:spcAft>
              <a:defRPr/>
            </a:pPr>
            <a:r>
              <a:rPr lang="az" sz="2400" b="0" i="1" u="none" baseline="0">
                <a:ea typeface="ＭＳ Ｐゴシック" pitchFamily="34" charset="-128"/>
              </a:rPr>
              <a:t>Fiziki müsadirə</a:t>
            </a:r>
          </a:p>
          <a:p>
            <a:pPr algn="ctr" rtl="0" eaLnBrk="1" hangingPunct="1">
              <a:lnSpc>
                <a:spcPct val="80000"/>
              </a:lnSpc>
              <a:spcBef>
                <a:spcPts val="600"/>
              </a:spcBef>
              <a:spcAft>
                <a:spcPts val="1200"/>
              </a:spcAft>
              <a:defRPr/>
            </a:pPr>
            <a:r>
              <a:rPr lang="az" sz="2400" b="0" i="1" u="none" baseline="0">
                <a:ea typeface="ＭＳ Ｐゴシック" pitchFamily="34" charset="-128"/>
              </a:rPr>
              <a:t>Verilənlərin sadəcə surətin çıxarılması ilə götürülməsi</a:t>
            </a:r>
          </a:p>
          <a:p>
            <a:pPr algn="ctr" rtl="0" eaLnBrk="1" hangingPunct="1">
              <a:lnSpc>
                <a:spcPct val="80000"/>
              </a:lnSpc>
              <a:spcBef>
                <a:spcPts val="600"/>
              </a:spcBef>
              <a:spcAft>
                <a:spcPts val="1200"/>
              </a:spcAft>
              <a:defRPr/>
            </a:pPr>
            <a:r>
              <a:rPr lang="az" sz="2400" b="0" i="1" u="none" baseline="0">
                <a:ea typeface="ＭＳ Ｐゴシック" pitchFamily="34" charset="-128"/>
              </a:rPr>
              <a:t>Verilənlərin bütövlüyünün qorunması üsulu kimi müsadirə və kompüter verilənlərinin saxlandığı yerdə mühafizə edilməsi</a:t>
            </a:r>
          </a:p>
          <a:p>
            <a:pPr algn="ctr" rtl="0" eaLnBrk="1" hangingPunct="1">
              <a:lnSpc>
                <a:spcPct val="80000"/>
              </a:lnSpc>
              <a:spcBef>
                <a:spcPts val="600"/>
              </a:spcBef>
              <a:spcAft>
                <a:spcPts val="1200"/>
              </a:spcAft>
              <a:defRPr/>
            </a:pPr>
            <a:r>
              <a:rPr lang="az" sz="2400" b="0" i="1" u="none" baseline="0">
                <a:ea typeface="ＭＳ Ｐゴシック" pitchFamily="34" charset="-128"/>
              </a:rPr>
              <a:t>Verilənlərə çıxışın mümkün olmadığının təyin edilməsi ilə müsadirə, yaxud hətta konkret verilənlərin konkret kompüter və ya kompüter sistemindən silinməsi</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Saxlanılan kompüter verilənlərinin axtarışı və götürülməsi</a:t>
            </a:r>
          </a:p>
          <a:p>
            <a:pPr algn="r" rtl="0"/>
            <a:endParaRPr lang="az" sz="2700" b="0" i="0" u="none" baseline="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603422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2AB4173-4462-4D5F-831E-EB1B7CB48C3D}"/>
              </a:ext>
            </a:extLst>
          </p:cNvPr>
          <p:cNvPicPr>
            <a:picLocks noChangeAspect="1"/>
          </p:cNvPicPr>
          <p:nvPr/>
        </p:nvPicPr>
        <p:blipFill>
          <a:blip r:embed="rId3"/>
          <a:stretch>
            <a:fillRect/>
          </a:stretch>
        </p:blipFill>
        <p:spPr>
          <a:xfrm>
            <a:off x="0" y="1294237"/>
            <a:ext cx="9144000" cy="5052164"/>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Saxlanılan kompüter verilənlərinin axtarışı və götürülməsi</a:t>
            </a:r>
          </a:p>
          <a:p>
            <a:pPr algn="r" rtl="0"/>
            <a:endParaRPr lang="az" sz="2700" b="0" i="0" u="none" baseline="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859061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30D598A-3BAC-4066-913A-19FFCE5649B9}"/>
              </a:ext>
            </a:extLst>
          </p:cNvPr>
          <p:cNvPicPr>
            <a:picLocks noChangeAspect="1"/>
          </p:cNvPicPr>
          <p:nvPr/>
        </p:nvPicPr>
        <p:blipFill>
          <a:blip r:embed="rId3"/>
          <a:stretch>
            <a:fillRect/>
          </a:stretch>
        </p:blipFill>
        <p:spPr>
          <a:xfrm>
            <a:off x="0" y="1366837"/>
            <a:ext cx="9144000" cy="5136729"/>
          </a:xfrm>
          <a:prstGeom prst="rect">
            <a:avLst/>
          </a:prstGeom>
        </p:spPr>
      </p:pic>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Saxlanılan kompüter verilənlərinin axtarışı və götürülməsi</a:t>
            </a:r>
          </a:p>
          <a:p>
            <a:pPr algn="r" rtl="0"/>
            <a:endParaRPr lang="az" sz="2700" b="0" i="0" u="none" baseline="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4637054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A81925-418B-D44C-9255-2AEBBFBC0ADA}"/>
              </a:ext>
            </a:extLst>
          </p:cNvPr>
          <p:cNvSpPr/>
          <p:nvPr/>
        </p:nvSpPr>
        <p:spPr>
          <a:xfrm>
            <a:off x="143252" y="1124744"/>
            <a:ext cx="4146646" cy="5047536"/>
          </a:xfrm>
          <a:prstGeom prst="rect">
            <a:avLst/>
          </a:prstGeom>
        </p:spPr>
        <p:txBody>
          <a:bodyPr wrap="square">
            <a:spAutoFit/>
          </a:bodyPr>
          <a:lstStyle/>
          <a:p>
            <a:pPr algn="just" rtl="0"/>
            <a:r>
              <a:rPr lang="az" sz="1400" b="0" i="0" u="none" baseline="0" dirty="0"/>
              <a:t>Hər bir Tərəf səlahiyyətli orqanlarına </a:t>
            </a:r>
            <a:r>
              <a:rPr lang="az" sz="1400" b="1" i="0" u="none" baseline="0" dirty="0">
                <a:solidFill>
                  <a:srgbClr val="C00000"/>
                </a:solidFill>
              </a:rPr>
              <a:t>axtarış aparmaq və ya analoji qaydada çıxış əldə etmək</a:t>
            </a:r>
            <a:r>
              <a:rPr lang="az" sz="1400" b="0" i="0" u="none" baseline="0" dirty="0"/>
              <a:t> üçün zəruri ola biləcək səlahiyyətləri vermək məqsədilə lazımi qanunvericilik tədbirlərini və başqa tədbirləri görməlidir: </a:t>
            </a:r>
          </a:p>
          <a:p>
            <a:pPr marL="800100" lvl="1" indent="-342900" algn="just" rtl="0">
              <a:buFont typeface="+mj-lt"/>
              <a:buAutoNum type="alphaLcPeriod"/>
            </a:pPr>
            <a:r>
              <a:rPr lang="az" sz="1400" b="0" i="0" u="none" baseline="0" dirty="0"/>
              <a:t>kompüter sistemi və ya onun bir hissəsi və onlarda saxlanan kompüter verilənləri; </a:t>
            </a:r>
          </a:p>
          <a:p>
            <a:pPr marL="800100" lvl="1" indent="-342900" algn="just" rtl="0">
              <a:buFont typeface="+mj-lt"/>
              <a:buAutoNum type="alphaLcPeriod"/>
            </a:pPr>
            <a:r>
              <a:rPr lang="az" sz="1400" b="0" i="0" u="none" baseline="0" dirty="0"/>
              <a:t>kompüter verilənlərinin ərazisi daxilində saxlana biləcəyi  kompüter verilənlərinin saxlandığı yaddaş daşıyıcısı</a:t>
            </a:r>
          </a:p>
          <a:p>
            <a:pPr lvl="1" algn="just" rtl="0"/>
            <a:endParaRPr lang="az" sz="1400" dirty="0"/>
          </a:p>
          <a:p>
            <a:pPr algn="just" rtl="0"/>
            <a:r>
              <a:rPr lang="az" sz="1400" b="0" i="0" u="none" baseline="0" dirty="0"/>
              <a:t>Hər bir Tərəf onun səlahiyyətli orqanlarının 1a bəndinin müddəalarına uyğun olaraq axtarış apardığı və ya müvafiq kompüter sistemində, yaxud onun hər hansı bir hissəsinə daxil olduğu zaman axtarılan verilənlərin bu Tərəfin ərazisində yerləşən digər kompüter sistemində və ya onun hər hansı hissəsində olduğunu güman etməyə əsaslar olarsa və bu verilənləri qanuni əsaslarla birinci sistemdən, yaxud onun vasitəsilə əldə etmək mümkün olarsa, həmin orqanların digər sistemdə operativ axtarış və ya digər daxil olma hərəkətlərini həyata keçirə bilməsi üçün zəruri qanunvericilik və digər tədbirləri görür.</a:t>
            </a:r>
          </a:p>
        </p:txBody>
      </p:sp>
      <p:sp>
        <p:nvSpPr>
          <p:cNvPr id="6" name="Rectangle 5">
            <a:extLst>
              <a:ext uri="{FF2B5EF4-FFF2-40B4-BE49-F238E27FC236}">
                <a16:creationId xmlns:a16="http://schemas.microsoft.com/office/drawing/2014/main" id="{524B6456-681F-2F44-A01A-AD3514E81BD2}"/>
              </a:ext>
            </a:extLst>
          </p:cNvPr>
          <p:cNvSpPr/>
          <p:nvPr/>
        </p:nvSpPr>
        <p:spPr>
          <a:xfrm>
            <a:off x="4152913" y="1124744"/>
            <a:ext cx="4747018" cy="2246769"/>
          </a:xfrm>
          <a:prstGeom prst="rect">
            <a:avLst/>
          </a:prstGeom>
        </p:spPr>
        <p:txBody>
          <a:bodyPr wrap="square">
            <a:spAutoFit/>
          </a:bodyPr>
          <a:lstStyle/>
          <a:p>
            <a:pPr marL="342900" indent="-342900" algn="just" rtl="0">
              <a:buFont typeface="Arial" panose="020B0604020202020204" pitchFamily="34" charset="0"/>
              <a:buChar char="•"/>
            </a:pPr>
            <a:r>
              <a:rPr lang="az" sz="2000" b="0" i="0" u="none" baseline="0"/>
              <a:t>"Axtarmaq" termini axtarmaq, oxumaq, nəzərdən keçirmək, öyrənmək və ya yoxlamaq mənalarını verir </a:t>
            </a:r>
          </a:p>
          <a:p>
            <a:pPr marL="342900" indent="-342900" algn="just" rtl="0">
              <a:buFont typeface="Arial" panose="020B0604020202020204" pitchFamily="34" charset="0"/>
              <a:buChar char="•"/>
            </a:pPr>
            <a:endParaRPr lang="az" sz="2000" dirty="0"/>
          </a:p>
          <a:p>
            <a:pPr marL="342900" indent="-342900" algn="just" rtl="0">
              <a:buFont typeface="Arial" panose="020B0604020202020204" pitchFamily="34" charset="0"/>
              <a:buChar char="•"/>
            </a:pPr>
            <a:r>
              <a:rPr lang="az" sz="2000" b="0" i="0" u="none" baseline="0"/>
              <a:t>“Analoji qaydada çıxış” termini texnoloji cəhətdən neytraldır və qeyri-maddi verilənləri </a:t>
            </a:r>
            <a:r>
              <a:rPr lang="az" sz="2000" b="0" i="1" u="none" baseline="0"/>
              <a:t>yoxlamaq </a:t>
            </a:r>
            <a:r>
              <a:rPr lang="az" sz="2000" b="0" i="0" u="none" baseline="0"/>
              <a:t>imkanı verir, bu verilən isə elektromaqnit formada da ola bilər</a:t>
            </a:r>
          </a:p>
        </p:txBody>
      </p:sp>
      <p:sp>
        <p:nvSpPr>
          <p:cNvPr id="12" name="TextBox 7">
            <a:extLst>
              <a:ext uri="{FF2B5EF4-FFF2-40B4-BE49-F238E27FC236}">
                <a16:creationId xmlns:a16="http://schemas.microsoft.com/office/drawing/2014/main" id="{6AA5BF5E-B46D-4B19-A63B-6B1FE8043F14}"/>
              </a:ext>
            </a:extLst>
          </p:cNvPr>
          <p:cNvSpPr txBox="1">
            <a:spLocks noChangeArrowheads="1"/>
          </p:cNvSpPr>
          <p:nvPr/>
        </p:nvSpPr>
        <p:spPr bwMode="auto">
          <a:xfrm>
            <a:off x="1403350" y="44624"/>
            <a:ext cx="7632700"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rtl="0"/>
            <a:r>
              <a:rPr lang="az" sz="2700" b="0" i="0" u="none" baseline="0">
                <a:solidFill>
                  <a:schemeClr val="bg1"/>
                </a:solidFill>
                <a:latin typeface="Verdana" panose="020B0604030504040204" pitchFamily="34" charset="0"/>
                <a:ea typeface="Verdana" panose="020B0604030504040204" pitchFamily="34" charset="0"/>
                <a:cs typeface="Verdana" charset="0"/>
              </a:rPr>
              <a:t>Saxlanılan kompüter verilənlərinin axtarışı və götürülməsi</a:t>
            </a:r>
          </a:p>
          <a:p>
            <a:pPr algn="r" rtl="0"/>
            <a:endParaRPr lang="az" sz="2700" b="0" i="0" u="none" baseline="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622874079"/>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1303</TotalTime>
  <Words>9662</Words>
  <Application>Microsoft Office PowerPoint</Application>
  <PresentationFormat>On-screen Show (4:3)</PresentationFormat>
  <Paragraphs>782</Paragraphs>
  <Slides>57</Slides>
  <Notes>52</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57</vt:i4>
      </vt:variant>
    </vt:vector>
  </HeadingPairs>
  <TitlesOfParts>
    <vt:vector size="66" baseType="lpstr">
      <vt:lpstr>Arial</vt:lpstr>
      <vt:lpstr>Calibri</vt:lpstr>
      <vt:lpstr>Calibri (heading)</vt:lpstr>
      <vt:lpstr>Calibri Light</vt:lpstr>
      <vt:lpstr>Proxima Nova</vt:lpstr>
      <vt:lpstr>TiemposTextWeb</vt:lpstr>
      <vt:lpstr>Verdana</vt:lpstr>
      <vt:lpstr>Office Theme</vt:lpstr>
      <vt:lpstr>Bitmap Image</vt:lpstr>
      <vt:lpstr>PowerPoint Presentation</vt:lpstr>
      <vt:lpstr>PowerPoint Presentation</vt:lpstr>
      <vt:lpstr>PowerPoint Presentation</vt:lpstr>
      <vt:lpstr>Saxlanılan kompüter verİlənlərİnİn AXTARIŞI VƏ GÖTÜRÜLMƏSI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REAL VAXT REJİMİNDƏ TRAFİK VERİLƏNLƏRİNİN TOPLANMASI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MADDƏ 21 - MƏLUMATIN MƏZMUNUNUN ƏLƏ KEÇİRİLMƏSİ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VLAD Ana</cp:lastModifiedBy>
  <cp:revision>169</cp:revision>
  <dcterms:created xsi:type="dcterms:W3CDTF">2020-10-07T11:36:01Z</dcterms:created>
  <dcterms:modified xsi:type="dcterms:W3CDTF">2021-04-27T14:08:16Z</dcterms:modified>
</cp:coreProperties>
</file>