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318" r:id="rId2"/>
    <p:sldId id="380" r:id="rId3"/>
    <p:sldId id="381" r:id="rId4"/>
    <p:sldId id="385" r:id="rId5"/>
    <p:sldId id="386" r:id="rId6"/>
    <p:sldId id="387" r:id="rId7"/>
    <p:sldId id="382" r:id="rId8"/>
    <p:sldId id="316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61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40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2594E8-F027-435B-8789-387FA93EE866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F0EAB-2FD4-4175-8014-09F26D089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758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značba mesta stranske slike 1">
            <a:extLst>
              <a:ext uri="{FF2B5EF4-FFF2-40B4-BE49-F238E27FC236}">
                <a16:creationId xmlns:a16="http://schemas.microsoft.com/office/drawing/2014/main" id="{FD7881A8-B8BF-4E58-BB29-21239E97178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Označba mesta opomb 2">
            <a:extLst>
              <a:ext uri="{FF2B5EF4-FFF2-40B4-BE49-F238E27FC236}">
                <a16:creationId xmlns:a16="http://schemas.microsoft.com/office/drawing/2014/main" id="{6F6BBD1C-958F-4328-9055-C5F40814EC1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sl-SI" altLang="en-US" b="1"/>
              <a:t>Offences against the computer data and systems: </a:t>
            </a:r>
            <a:r>
              <a:rPr lang="sl-SI" altLang="en-US"/>
              <a:t>Illegal access, Illegal interception, Data &amp; System interference, Misuse of devices (virus, skimming) </a:t>
            </a:r>
          </a:p>
          <a:p>
            <a:r>
              <a:rPr lang="sl-SI" altLang="en-US" b="1"/>
              <a:t>Computer-related offences</a:t>
            </a:r>
            <a:r>
              <a:rPr lang="sl-SI" altLang="en-US"/>
              <a:t>: </a:t>
            </a:r>
            <a:r>
              <a:rPr lang="en-US" altLang="en-US"/>
              <a:t>computer-related </a:t>
            </a:r>
            <a:r>
              <a:rPr lang="sl-SI" altLang="en-US"/>
              <a:t>forgery, </a:t>
            </a:r>
            <a:r>
              <a:rPr lang="en-US" altLang="en-US"/>
              <a:t>computer-related </a:t>
            </a:r>
            <a:r>
              <a:rPr lang="sl-SI" altLang="en-US"/>
              <a:t>fraud (alteration of computer data, system)</a:t>
            </a:r>
          </a:p>
          <a:p>
            <a:r>
              <a:rPr lang="en-AU" altLang="en-US" b="1"/>
              <a:t>Content-related offences: </a:t>
            </a:r>
            <a:r>
              <a:rPr lang="en-AU" altLang="en-US"/>
              <a:t>child pornography, infringements of copyright and related rights</a:t>
            </a:r>
            <a:endParaRPr lang="sl-SI" altLang="en-US"/>
          </a:p>
        </p:txBody>
      </p:sp>
      <p:sp>
        <p:nvSpPr>
          <p:cNvPr id="9220" name="Označba mesta številke diapozitiva 3">
            <a:extLst>
              <a:ext uri="{FF2B5EF4-FFF2-40B4-BE49-F238E27FC236}">
                <a16:creationId xmlns:a16="http://schemas.microsoft.com/office/drawing/2014/main" id="{B04950DE-61CC-4C30-9A86-E62CA23285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882DCDFA-DE39-4A34-8589-E8E41361F07D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7457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630" y="2735035"/>
            <a:ext cx="6229350" cy="1820636"/>
          </a:xfrm>
        </p:spPr>
        <p:txBody>
          <a:bodyPr anchor="b">
            <a:normAutofit/>
          </a:bodyPr>
          <a:lstStyle>
            <a:lvl1pPr algn="ctr">
              <a:defRPr sz="3500" b="1">
                <a:solidFill>
                  <a:srgbClr val="005E8E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630" y="5216979"/>
            <a:ext cx="3077934" cy="791936"/>
          </a:xfrm>
        </p:spPr>
        <p:txBody>
          <a:bodyPr>
            <a:normAutofit/>
          </a:bodyPr>
          <a:lstStyle>
            <a:lvl1pPr marL="0" indent="0" algn="ctr">
              <a:buNone/>
              <a:defRPr sz="2000" b="1" i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254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045028"/>
            <a:ext cx="2949178" cy="1507671"/>
          </a:xfrm>
        </p:spPr>
        <p:txBody>
          <a:bodyPr anchor="b"/>
          <a:lstStyle>
            <a:lvl1pPr>
              <a:defRPr sz="3200" b="1">
                <a:solidFill>
                  <a:srgbClr val="005E8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045028"/>
            <a:ext cx="4629150" cy="5119008"/>
          </a:xfrm>
        </p:spPr>
        <p:txBody>
          <a:bodyPr anchor="t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612570"/>
            <a:ext cx="2949178" cy="355146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6708E8-5933-45CE-A8E6-0870F4F053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077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63499"/>
            <a:ext cx="7886700" cy="1126670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005E8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179863"/>
            <a:ext cx="7886700" cy="3997099"/>
          </a:xfrm>
        </p:spPr>
        <p:txBody>
          <a:bodyPr vert="eaVert"/>
          <a:lstStyle>
            <a:lvl1pPr>
              <a:defRPr sz="2400"/>
            </a:lvl1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7EA9C4C-AC6A-490B-A902-7E48F5BEA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B46708E8-5933-45CE-A8E6-0870F4F053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189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111623"/>
            <a:ext cx="1971675" cy="5065339"/>
          </a:xfrm>
        </p:spPr>
        <p:txBody>
          <a:bodyPr vert="eaVert">
            <a:normAutofit/>
          </a:bodyPr>
          <a:lstStyle>
            <a:lvl1pPr>
              <a:defRPr sz="4000">
                <a:solidFill>
                  <a:srgbClr val="005E8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111623"/>
            <a:ext cx="5800725" cy="5065340"/>
          </a:xfrm>
        </p:spPr>
        <p:txBody>
          <a:bodyPr vert="eaVert"/>
          <a:lstStyle>
            <a:lvl1pPr>
              <a:defRPr sz="2400"/>
            </a:lvl1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C09C25C-8921-4FF5-B354-D78C972E2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B46708E8-5933-45CE-A8E6-0870F4F053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981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845480"/>
          </a:xfrm>
        </p:spPr>
        <p:txBody>
          <a:bodyPr anchor="b">
            <a:normAutofit/>
          </a:bodyPr>
          <a:lstStyle>
            <a:lvl1pPr algn="ctr">
              <a:defRPr sz="4500" b="1">
                <a:solidFill>
                  <a:srgbClr val="005E8E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261756"/>
            <a:ext cx="6858000" cy="996043"/>
          </a:xfrm>
        </p:spPr>
        <p:txBody>
          <a:bodyPr/>
          <a:lstStyle>
            <a:lvl1pPr marL="0" indent="0" algn="ctr">
              <a:buNone/>
              <a:defRPr sz="2400" b="1" i="1">
                <a:solidFill>
                  <a:srgbClr val="005E8E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A38B994-6D08-4BA4-AE2D-186DFD1EE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B46708E8-5933-45CE-A8E6-0870F4F053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65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64303"/>
            <a:ext cx="7886700" cy="1009652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005E8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53343"/>
            <a:ext cx="7886700" cy="3923620"/>
          </a:xfrm>
        </p:spPr>
        <p:txBody>
          <a:bodyPr/>
          <a:lstStyle>
            <a:lvl1pPr>
              <a:defRPr sz="2400" b="0"/>
            </a:lvl1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B46708E8-5933-45CE-A8E6-0870F4F053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012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1257579"/>
          </a:xfrm>
        </p:spPr>
        <p:txBody>
          <a:bodyPr anchor="b">
            <a:normAutofit/>
          </a:bodyPr>
          <a:lstStyle>
            <a:lvl1pPr>
              <a:defRPr sz="4500" b="1">
                <a:solidFill>
                  <a:srgbClr val="005E8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110754"/>
            <a:ext cx="7886700" cy="2978898"/>
          </a:xfrm>
          <a:solidFill>
            <a:srgbClr val="005E8E"/>
          </a:solidFill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8AE3919-D0EC-4ACD-A757-9B1CCECAD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B46708E8-5933-45CE-A8E6-0870F4F053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477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11624"/>
            <a:ext cx="7886700" cy="898606"/>
          </a:xfrm>
          <a:custGeom>
            <a:avLst/>
            <a:gdLst>
              <a:gd name="connsiteX0" fmla="*/ 0 w 7886700"/>
              <a:gd name="connsiteY0" fmla="*/ 0 h 898606"/>
              <a:gd name="connsiteX1" fmla="*/ 578358 w 7886700"/>
              <a:gd name="connsiteY1" fmla="*/ 0 h 898606"/>
              <a:gd name="connsiteX2" fmla="*/ 1314450 w 7886700"/>
              <a:gd name="connsiteY2" fmla="*/ 0 h 898606"/>
              <a:gd name="connsiteX3" fmla="*/ 1813941 w 7886700"/>
              <a:gd name="connsiteY3" fmla="*/ 0 h 898606"/>
              <a:gd name="connsiteX4" fmla="*/ 2471166 w 7886700"/>
              <a:gd name="connsiteY4" fmla="*/ 0 h 898606"/>
              <a:gd name="connsiteX5" fmla="*/ 2891790 w 7886700"/>
              <a:gd name="connsiteY5" fmla="*/ 0 h 898606"/>
              <a:gd name="connsiteX6" fmla="*/ 3706749 w 7886700"/>
              <a:gd name="connsiteY6" fmla="*/ 0 h 898606"/>
              <a:gd name="connsiteX7" fmla="*/ 4127373 w 7886700"/>
              <a:gd name="connsiteY7" fmla="*/ 0 h 898606"/>
              <a:gd name="connsiteX8" fmla="*/ 4626864 w 7886700"/>
              <a:gd name="connsiteY8" fmla="*/ 0 h 898606"/>
              <a:gd name="connsiteX9" fmla="*/ 5284089 w 7886700"/>
              <a:gd name="connsiteY9" fmla="*/ 0 h 898606"/>
              <a:gd name="connsiteX10" fmla="*/ 6020181 w 7886700"/>
              <a:gd name="connsiteY10" fmla="*/ 0 h 898606"/>
              <a:gd name="connsiteX11" fmla="*/ 6598539 w 7886700"/>
              <a:gd name="connsiteY11" fmla="*/ 0 h 898606"/>
              <a:gd name="connsiteX12" fmla="*/ 7098030 w 7886700"/>
              <a:gd name="connsiteY12" fmla="*/ 0 h 898606"/>
              <a:gd name="connsiteX13" fmla="*/ 7886700 w 7886700"/>
              <a:gd name="connsiteY13" fmla="*/ 0 h 898606"/>
              <a:gd name="connsiteX14" fmla="*/ 7886700 w 7886700"/>
              <a:gd name="connsiteY14" fmla="*/ 449303 h 898606"/>
              <a:gd name="connsiteX15" fmla="*/ 7886700 w 7886700"/>
              <a:gd name="connsiteY15" fmla="*/ 898606 h 898606"/>
              <a:gd name="connsiteX16" fmla="*/ 7150608 w 7886700"/>
              <a:gd name="connsiteY16" fmla="*/ 898606 h 898606"/>
              <a:gd name="connsiteX17" fmla="*/ 6651117 w 7886700"/>
              <a:gd name="connsiteY17" fmla="*/ 898606 h 898606"/>
              <a:gd name="connsiteX18" fmla="*/ 6072759 w 7886700"/>
              <a:gd name="connsiteY18" fmla="*/ 898606 h 898606"/>
              <a:gd name="connsiteX19" fmla="*/ 5415534 w 7886700"/>
              <a:gd name="connsiteY19" fmla="*/ 898606 h 898606"/>
              <a:gd name="connsiteX20" fmla="*/ 4994910 w 7886700"/>
              <a:gd name="connsiteY20" fmla="*/ 898606 h 898606"/>
              <a:gd name="connsiteX21" fmla="*/ 4337685 w 7886700"/>
              <a:gd name="connsiteY21" fmla="*/ 898606 h 898606"/>
              <a:gd name="connsiteX22" fmla="*/ 3680460 w 7886700"/>
              <a:gd name="connsiteY22" fmla="*/ 898606 h 898606"/>
              <a:gd name="connsiteX23" fmla="*/ 3180969 w 7886700"/>
              <a:gd name="connsiteY23" fmla="*/ 898606 h 898606"/>
              <a:gd name="connsiteX24" fmla="*/ 2760345 w 7886700"/>
              <a:gd name="connsiteY24" fmla="*/ 898606 h 898606"/>
              <a:gd name="connsiteX25" fmla="*/ 2181987 w 7886700"/>
              <a:gd name="connsiteY25" fmla="*/ 898606 h 898606"/>
              <a:gd name="connsiteX26" fmla="*/ 1367028 w 7886700"/>
              <a:gd name="connsiteY26" fmla="*/ 898606 h 898606"/>
              <a:gd name="connsiteX27" fmla="*/ 788670 w 7886700"/>
              <a:gd name="connsiteY27" fmla="*/ 898606 h 898606"/>
              <a:gd name="connsiteX28" fmla="*/ 0 w 7886700"/>
              <a:gd name="connsiteY28" fmla="*/ 898606 h 898606"/>
              <a:gd name="connsiteX29" fmla="*/ 0 w 7886700"/>
              <a:gd name="connsiteY29" fmla="*/ 440317 h 898606"/>
              <a:gd name="connsiteX30" fmla="*/ 0 w 7886700"/>
              <a:gd name="connsiteY30" fmla="*/ 0 h 898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7886700" h="898606" fill="none" extrusionOk="0">
                <a:moveTo>
                  <a:pt x="0" y="0"/>
                </a:moveTo>
                <a:cubicBezTo>
                  <a:pt x="195292" y="-21074"/>
                  <a:pt x="336224" y="12306"/>
                  <a:pt x="578358" y="0"/>
                </a:cubicBezTo>
                <a:cubicBezTo>
                  <a:pt x="820492" y="-12306"/>
                  <a:pt x="1021439" y="-3393"/>
                  <a:pt x="1314450" y="0"/>
                </a:cubicBezTo>
                <a:cubicBezTo>
                  <a:pt x="1607461" y="3393"/>
                  <a:pt x="1664131" y="10189"/>
                  <a:pt x="1813941" y="0"/>
                </a:cubicBezTo>
                <a:cubicBezTo>
                  <a:pt x="1963751" y="-10189"/>
                  <a:pt x="2181052" y="8295"/>
                  <a:pt x="2471166" y="0"/>
                </a:cubicBezTo>
                <a:cubicBezTo>
                  <a:pt x="2761280" y="-8295"/>
                  <a:pt x="2742339" y="-8290"/>
                  <a:pt x="2891790" y="0"/>
                </a:cubicBezTo>
                <a:cubicBezTo>
                  <a:pt x="3041241" y="8290"/>
                  <a:pt x="3426953" y="31820"/>
                  <a:pt x="3706749" y="0"/>
                </a:cubicBezTo>
                <a:cubicBezTo>
                  <a:pt x="3986545" y="-31820"/>
                  <a:pt x="3929874" y="-485"/>
                  <a:pt x="4127373" y="0"/>
                </a:cubicBezTo>
                <a:cubicBezTo>
                  <a:pt x="4324872" y="485"/>
                  <a:pt x="4497687" y="-2027"/>
                  <a:pt x="4626864" y="0"/>
                </a:cubicBezTo>
                <a:cubicBezTo>
                  <a:pt x="4756041" y="2027"/>
                  <a:pt x="5009808" y="-13914"/>
                  <a:pt x="5284089" y="0"/>
                </a:cubicBezTo>
                <a:cubicBezTo>
                  <a:pt x="5558370" y="13914"/>
                  <a:pt x="5682373" y="-15850"/>
                  <a:pt x="6020181" y="0"/>
                </a:cubicBezTo>
                <a:cubicBezTo>
                  <a:pt x="6357989" y="15850"/>
                  <a:pt x="6326190" y="6280"/>
                  <a:pt x="6598539" y="0"/>
                </a:cubicBezTo>
                <a:cubicBezTo>
                  <a:pt x="6870888" y="-6280"/>
                  <a:pt x="6920085" y="-2213"/>
                  <a:pt x="7098030" y="0"/>
                </a:cubicBezTo>
                <a:cubicBezTo>
                  <a:pt x="7275975" y="2213"/>
                  <a:pt x="7521648" y="29230"/>
                  <a:pt x="7886700" y="0"/>
                </a:cubicBezTo>
                <a:cubicBezTo>
                  <a:pt x="7884721" y="108245"/>
                  <a:pt x="7898948" y="338295"/>
                  <a:pt x="7886700" y="449303"/>
                </a:cubicBezTo>
                <a:cubicBezTo>
                  <a:pt x="7874452" y="560311"/>
                  <a:pt x="7866198" y="726180"/>
                  <a:pt x="7886700" y="898606"/>
                </a:cubicBezTo>
                <a:cubicBezTo>
                  <a:pt x="7678853" y="874656"/>
                  <a:pt x="7460024" y="887112"/>
                  <a:pt x="7150608" y="898606"/>
                </a:cubicBezTo>
                <a:cubicBezTo>
                  <a:pt x="6841192" y="910100"/>
                  <a:pt x="6825168" y="907546"/>
                  <a:pt x="6651117" y="898606"/>
                </a:cubicBezTo>
                <a:cubicBezTo>
                  <a:pt x="6477066" y="889666"/>
                  <a:pt x="6338245" y="897915"/>
                  <a:pt x="6072759" y="898606"/>
                </a:cubicBezTo>
                <a:cubicBezTo>
                  <a:pt x="5807273" y="899297"/>
                  <a:pt x="5675761" y="870279"/>
                  <a:pt x="5415534" y="898606"/>
                </a:cubicBezTo>
                <a:cubicBezTo>
                  <a:pt x="5155307" y="926933"/>
                  <a:pt x="5176474" y="877755"/>
                  <a:pt x="4994910" y="898606"/>
                </a:cubicBezTo>
                <a:cubicBezTo>
                  <a:pt x="4813346" y="919457"/>
                  <a:pt x="4501069" y="884830"/>
                  <a:pt x="4337685" y="898606"/>
                </a:cubicBezTo>
                <a:cubicBezTo>
                  <a:pt x="4174301" y="912382"/>
                  <a:pt x="3931716" y="884060"/>
                  <a:pt x="3680460" y="898606"/>
                </a:cubicBezTo>
                <a:cubicBezTo>
                  <a:pt x="3429205" y="913152"/>
                  <a:pt x="3338025" y="903618"/>
                  <a:pt x="3180969" y="898606"/>
                </a:cubicBezTo>
                <a:cubicBezTo>
                  <a:pt x="3023913" y="893594"/>
                  <a:pt x="2936236" y="907549"/>
                  <a:pt x="2760345" y="898606"/>
                </a:cubicBezTo>
                <a:cubicBezTo>
                  <a:pt x="2584454" y="889663"/>
                  <a:pt x="2356790" y="891915"/>
                  <a:pt x="2181987" y="898606"/>
                </a:cubicBezTo>
                <a:cubicBezTo>
                  <a:pt x="2007184" y="905297"/>
                  <a:pt x="1562870" y="863112"/>
                  <a:pt x="1367028" y="898606"/>
                </a:cubicBezTo>
                <a:cubicBezTo>
                  <a:pt x="1171186" y="934100"/>
                  <a:pt x="1069898" y="902727"/>
                  <a:pt x="788670" y="898606"/>
                </a:cubicBezTo>
                <a:cubicBezTo>
                  <a:pt x="507442" y="894485"/>
                  <a:pt x="223432" y="865317"/>
                  <a:pt x="0" y="898606"/>
                </a:cubicBezTo>
                <a:cubicBezTo>
                  <a:pt x="22844" y="752400"/>
                  <a:pt x="-9782" y="627885"/>
                  <a:pt x="0" y="440317"/>
                </a:cubicBezTo>
                <a:cubicBezTo>
                  <a:pt x="9782" y="252749"/>
                  <a:pt x="-3553" y="147521"/>
                  <a:pt x="0" y="0"/>
                </a:cubicBezTo>
                <a:close/>
              </a:path>
              <a:path w="7886700" h="898606" stroke="0" extrusionOk="0">
                <a:moveTo>
                  <a:pt x="0" y="0"/>
                </a:moveTo>
                <a:cubicBezTo>
                  <a:pt x="122704" y="14500"/>
                  <a:pt x="317424" y="3930"/>
                  <a:pt x="499491" y="0"/>
                </a:cubicBezTo>
                <a:cubicBezTo>
                  <a:pt x="681558" y="-3930"/>
                  <a:pt x="919994" y="31237"/>
                  <a:pt x="1314450" y="0"/>
                </a:cubicBezTo>
                <a:cubicBezTo>
                  <a:pt x="1708906" y="-31237"/>
                  <a:pt x="1647307" y="14438"/>
                  <a:pt x="1735074" y="0"/>
                </a:cubicBezTo>
                <a:cubicBezTo>
                  <a:pt x="1822841" y="-14438"/>
                  <a:pt x="2274496" y="6385"/>
                  <a:pt x="2550033" y="0"/>
                </a:cubicBezTo>
                <a:cubicBezTo>
                  <a:pt x="2825570" y="-6385"/>
                  <a:pt x="2990687" y="8444"/>
                  <a:pt x="3286125" y="0"/>
                </a:cubicBezTo>
                <a:cubicBezTo>
                  <a:pt x="3581563" y="-8444"/>
                  <a:pt x="3668821" y="21012"/>
                  <a:pt x="3785616" y="0"/>
                </a:cubicBezTo>
                <a:cubicBezTo>
                  <a:pt x="3902411" y="-21012"/>
                  <a:pt x="4194431" y="-25005"/>
                  <a:pt x="4363974" y="0"/>
                </a:cubicBezTo>
                <a:cubicBezTo>
                  <a:pt x="4533517" y="25005"/>
                  <a:pt x="4742928" y="-7804"/>
                  <a:pt x="4863465" y="0"/>
                </a:cubicBezTo>
                <a:cubicBezTo>
                  <a:pt x="4984002" y="7804"/>
                  <a:pt x="5316896" y="15003"/>
                  <a:pt x="5520690" y="0"/>
                </a:cubicBezTo>
                <a:cubicBezTo>
                  <a:pt x="5724485" y="-15003"/>
                  <a:pt x="5971797" y="7127"/>
                  <a:pt x="6335649" y="0"/>
                </a:cubicBezTo>
                <a:cubicBezTo>
                  <a:pt x="6699501" y="-7127"/>
                  <a:pt x="6649666" y="-6972"/>
                  <a:pt x="6756273" y="0"/>
                </a:cubicBezTo>
                <a:cubicBezTo>
                  <a:pt x="6862880" y="6972"/>
                  <a:pt x="7550410" y="-48378"/>
                  <a:pt x="7886700" y="0"/>
                </a:cubicBezTo>
                <a:cubicBezTo>
                  <a:pt x="7882019" y="111801"/>
                  <a:pt x="7876831" y="271665"/>
                  <a:pt x="7886700" y="422345"/>
                </a:cubicBezTo>
                <a:cubicBezTo>
                  <a:pt x="7896569" y="573026"/>
                  <a:pt x="7907020" y="694044"/>
                  <a:pt x="7886700" y="898606"/>
                </a:cubicBezTo>
                <a:cubicBezTo>
                  <a:pt x="7747996" y="930222"/>
                  <a:pt x="7472638" y="868425"/>
                  <a:pt x="7229475" y="898606"/>
                </a:cubicBezTo>
                <a:cubicBezTo>
                  <a:pt x="6986313" y="928787"/>
                  <a:pt x="6878421" y="880582"/>
                  <a:pt x="6572250" y="898606"/>
                </a:cubicBezTo>
                <a:cubicBezTo>
                  <a:pt x="6266079" y="916630"/>
                  <a:pt x="6274525" y="892700"/>
                  <a:pt x="6151626" y="898606"/>
                </a:cubicBezTo>
                <a:cubicBezTo>
                  <a:pt x="6028727" y="904512"/>
                  <a:pt x="5873470" y="891715"/>
                  <a:pt x="5652135" y="898606"/>
                </a:cubicBezTo>
                <a:cubicBezTo>
                  <a:pt x="5430800" y="905497"/>
                  <a:pt x="5370996" y="882266"/>
                  <a:pt x="5152644" y="898606"/>
                </a:cubicBezTo>
                <a:cubicBezTo>
                  <a:pt x="4934292" y="914946"/>
                  <a:pt x="4789638" y="923991"/>
                  <a:pt x="4574286" y="898606"/>
                </a:cubicBezTo>
                <a:cubicBezTo>
                  <a:pt x="4358934" y="873221"/>
                  <a:pt x="4277605" y="915043"/>
                  <a:pt x="4153662" y="898606"/>
                </a:cubicBezTo>
                <a:cubicBezTo>
                  <a:pt x="4029719" y="882169"/>
                  <a:pt x="3761634" y="913647"/>
                  <a:pt x="3575304" y="898606"/>
                </a:cubicBezTo>
                <a:cubicBezTo>
                  <a:pt x="3388974" y="883565"/>
                  <a:pt x="2977800" y="938274"/>
                  <a:pt x="2760345" y="898606"/>
                </a:cubicBezTo>
                <a:cubicBezTo>
                  <a:pt x="2542890" y="858938"/>
                  <a:pt x="2283708" y="876132"/>
                  <a:pt x="2103120" y="898606"/>
                </a:cubicBezTo>
                <a:cubicBezTo>
                  <a:pt x="1922533" y="921080"/>
                  <a:pt x="1782115" y="876537"/>
                  <a:pt x="1524762" y="898606"/>
                </a:cubicBezTo>
                <a:cubicBezTo>
                  <a:pt x="1267409" y="920675"/>
                  <a:pt x="1295275" y="906150"/>
                  <a:pt x="1104138" y="898606"/>
                </a:cubicBezTo>
                <a:cubicBezTo>
                  <a:pt x="913001" y="891062"/>
                  <a:pt x="367820" y="865925"/>
                  <a:pt x="0" y="898606"/>
                </a:cubicBezTo>
                <a:cubicBezTo>
                  <a:pt x="8530" y="790428"/>
                  <a:pt x="-19458" y="589111"/>
                  <a:pt x="0" y="476261"/>
                </a:cubicBezTo>
                <a:cubicBezTo>
                  <a:pt x="19458" y="363412"/>
                  <a:pt x="-7196" y="134630"/>
                  <a:pt x="0" y="0"/>
                </a:cubicBezTo>
                <a:close/>
              </a:path>
            </a:pathLst>
          </a:custGeom>
          <a:ln w="38100">
            <a:solidFill>
              <a:srgbClr val="005E8E"/>
            </a:solidFill>
            <a:extLst>
              <a:ext uri="{C807C97D-BFC1-408E-A445-0C87EB9F89A2}">
                <ask:lineSketchStyleProps xmlns:ask="http://schemas.microsoft.com/office/drawing/2018/sketchyshapes" sd="971909512">
                  <ask:type>
                    <ask:lineSketchFreehand/>
                  </ask:type>
                </ask:lineSketchStyleProps>
              </a:ext>
            </a:extLst>
          </a:ln>
        </p:spPr>
        <p:txBody>
          <a:bodyPr>
            <a:normAutofit/>
          </a:bodyPr>
          <a:lstStyle>
            <a:lvl1pPr>
              <a:defRPr sz="4000" b="1">
                <a:solidFill>
                  <a:srgbClr val="005E8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114549"/>
            <a:ext cx="3886200" cy="4062413"/>
          </a:xfrm>
        </p:spPr>
        <p:txBody>
          <a:bodyPr/>
          <a:lstStyle>
            <a:lvl1pPr>
              <a:defRPr sz="2400"/>
            </a:lvl1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114549"/>
            <a:ext cx="3886200" cy="4062414"/>
          </a:xfrm>
        </p:spPr>
        <p:txBody>
          <a:bodyPr/>
          <a:lstStyle>
            <a:lvl1pPr>
              <a:defRPr sz="2400"/>
            </a:lvl1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427B9-7570-4D50-9A1B-571BB5D3B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B46708E8-5933-45CE-A8E6-0870F4F053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7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44221"/>
            <a:ext cx="7886700" cy="1022352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005E8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7459" y="1966573"/>
            <a:ext cx="3868340" cy="823912"/>
          </a:xfrm>
          <a:solidFill>
            <a:srgbClr val="005E8E"/>
          </a:solidFill>
        </p:spPr>
        <p:txBody>
          <a:bodyPr anchor="b"/>
          <a:lstStyle>
            <a:lvl1pPr marL="0" indent="0">
              <a:buNone/>
              <a:defRPr sz="2400" b="1" i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873829"/>
            <a:ext cx="3868340" cy="3315834"/>
          </a:xfrm>
        </p:spPr>
        <p:txBody>
          <a:bodyPr/>
          <a:lstStyle>
            <a:lvl1pPr>
              <a:lnSpc>
                <a:spcPct val="100000"/>
              </a:lnSpc>
              <a:defRPr sz="2400"/>
            </a:lvl1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7959" y="1966573"/>
            <a:ext cx="3887391" cy="823912"/>
          </a:xfrm>
          <a:solidFill>
            <a:srgbClr val="005E8E"/>
          </a:solidFill>
        </p:spPr>
        <p:txBody>
          <a:bodyPr anchor="b"/>
          <a:lstStyle>
            <a:lvl1pPr marL="0" indent="0">
              <a:buNone/>
              <a:defRPr sz="2400" b="1" i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873827"/>
            <a:ext cx="3887391" cy="3315835"/>
          </a:xfrm>
        </p:spPr>
        <p:txBody>
          <a:bodyPr/>
          <a:lstStyle>
            <a:lvl1pPr>
              <a:defRPr sz="2400"/>
            </a:lvl1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5768BDF-CF8C-4E6A-B64D-4BAED37CF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B46708E8-5933-45CE-A8E6-0870F4F053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795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01941"/>
            <a:ext cx="7886700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005E8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9BEDAF7-EDB4-4016-918B-530B329B1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B46708E8-5933-45CE-A8E6-0870F4F053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818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7CAF8D5-8C09-46D3-AF32-2EB2FE3A7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B46708E8-5933-45CE-A8E6-0870F4F053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051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459" y="1048871"/>
            <a:ext cx="2949178" cy="1375922"/>
          </a:xfrm>
        </p:spPr>
        <p:txBody>
          <a:bodyPr anchor="b"/>
          <a:lstStyle>
            <a:lvl1pPr>
              <a:defRPr sz="3200" b="1">
                <a:solidFill>
                  <a:srgbClr val="005E8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048871"/>
            <a:ext cx="4629150" cy="509067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582471"/>
            <a:ext cx="2949178" cy="355707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B1BD2-9498-4D9E-A752-27AD44912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B46708E8-5933-45CE-A8E6-0870F4F053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851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045142"/>
            <a:ext cx="7886700" cy="10776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212521"/>
            <a:ext cx="7886700" cy="39644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324CDE4-C7C6-433A-8DD4-DA42A69909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B46708E8-5933-45CE-A8E6-0870F4F0539D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02D25D-CDC7-4E9E-B336-69C32244818C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066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005E8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67920" y="2186866"/>
            <a:ext cx="7886700" cy="1325563"/>
          </a:xfrm>
          <a:ln/>
        </p:spPr>
        <p:txBody>
          <a:bodyPr lIns="91440" tIns="45720" rIns="91440" bIns="45720" anchor="ctr">
            <a:noAutofit/>
          </a:bodyPr>
          <a:lstStyle/>
          <a:p>
            <a:pPr algn="r"/>
            <a:br>
              <a:rPr lang="en-US" sz="3600" dirty="0">
                <a:solidFill>
                  <a:srgbClr val="FFFFFF"/>
                </a:solidFill>
                <a:latin typeface="Helvetica" panose="020B0604020202020204" pitchFamily="34" charset="0"/>
              </a:rPr>
            </a:br>
            <a:br>
              <a:rPr lang="en-US" sz="3600" dirty="0">
                <a:solidFill>
                  <a:srgbClr val="FFFFFF"/>
                </a:solidFill>
                <a:latin typeface="Helvetica" panose="020B0604020202020204" pitchFamily="34" charset="0"/>
              </a:rPr>
            </a:br>
            <a:endParaRPr lang="en-US" sz="3600" dirty="0">
              <a:solidFill>
                <a:srgbClr val="FFFFFF"/>
              </a:solidFill>
              <a:latin typeface="Helvetica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337" y="5199529"/>
            <a:ext cx="3165922" cy="882667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rgbClr val="2F618F"/>
                </a:solidFill>
              </a:rPr>
              <a:t>Session 21</a:t>
            </a:r>
          </a:p>
          <a:p>
            <a:r>
              <a:rPr lang="en-US" dirty="0">
                <a:solidFill>
                  <a:srgbClr val="2F618F"/>
                </a:solidFill>
              </a:rPr>
              <a:t>Introduction to Search, Seizure and Confiscation of Online Crime Proceeds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BD00E9-DF2E-4042-A52E-DE8F2A74F104}"/>
              </a:ext>
            </a:extLst>
          </p:cNvPr>
          <p:cNvSpPr txBox="1"/>
          <p:nvPr/>
        </p:nvSpPr>
        <p:spPr>
          <a:xfrm>
            <a:off x="281354" y="2627985"/>
            <a:ext cx="60692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5E8E"/>
                </a:solidFill>
                <a:effectLst/>
                <a:uLnTx/>
                <a:uFillTx/>
                <a:ea typeface="+mn-ea"/>
                <a:cs typeface="+mn-cs"/>
              </a:rPr>
              <a:t>First Responder training for Investigators on Cybercrime and Electronic Evidence </a:t>
            </a:r>
          </a:p>
        </p:txBody>
      </p:sp>
    </p:spTree>
    <p:extLst>
      <p:ext uri="{BB962C8B-B14F-4D97-AF65-F5344CB8AC3E}">
        <p14:creationId xmlns:p14="http://schemas.microsoft.com/office/powerpoint/2010/main" val="989543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E000984-DFCE-416C-A14C-2F2DF359F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7920" y="-107576"/>
            <a:ext cx="7886700" cy="1325563"/>
          </a:xfrm>
        </p:spPr>
        <p:txBody>
          <a:bodyPr>
            <a:normAutofit/>
          </a:bodyPr>
          <a:lstStyle/>
          <a:p>
            <a:pPr algn="r"/>
            <a:r>
              <a:rPr lang="en-US" altLang="en-US" sz="3600" dirty="0">
                <a:solidFill>
                  <a:schemeClr val="bg1"/>
                </a:solidFill>
              </a:rPr>
              <a:t>Session Aim</a:t>
            </a:r>
          </a:p>
        </p:txBody>
      </p:sp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3DD685BE-252F-474E-B801-685E04B1B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91789"/>
            <a:ext cx="7886700" cy="3923620"/>
          </a:xfrm>
        </p:spPr>
        <p:txBody>
          <a:bodyPr>
            <a:normAutofit/>
          </a:bodyPr>
          <a:lstStyle/>
          <a:p>
            <a:pPr algn="just">
              <a:buFont typeface="Arial" charset="0"/>
              <a:buChar char="•"/>
              <a:defRPr/>
            </a:pPr>
            <a:r>
              <a:rPr lang="en-US" dirty="0">
                <a:ea typeface="MS PGothic" charset="0"/>
              </a:rPr>
              <a:t>Provide delegates with information about the need for the training course and its aim and objectives.</a:t>
            </a:r>
          </a:p>
          <a:p>
            <a:pPr algn="just">
              <a:buFont typeface="Arial" charset="0"/>
              <a:buChar char="•"/>
              <a:defRPr/>
            </a:pPr>
            <a:r>
              <a:rPr lang="en-US" dirty="0">
                <a:ea typeface="MS PGothic" charset="0"/>
              </a:rPr>
              <a:t>Ensure that delegates have sufficient information about the </a:t>
            </a:r>
            <a:r>
              <a:rPr lang="en-US" dirty="0" err="1">
                <a:ea typeface="MS PGothic" charset="0"/>
              </a:rPr>
              <a:t>programme</a:t>
            </a:r>
            <a:r>
              <a:rPr lang="en-US" dirty="0">
                <a:ea typeface="MS PGothic" charset="0"/>
              </a:rPr>
              <a:t> of activities and the timetable.</a:t>
            </a:r>
          </a:p>
          <a:p>
            <a:pPr algn="just">
              <a:buFont typeface="Arial" charset="0"/>
              <a:buChar char="•"/>
              <a:defRPr/>
            </a:pPr>
            <a:r>
              <a:rPr lang="en-US" dirty="0">
                <a:ea typeface="MS PGothic" charset="0"/>
              </a:rPr>
              <a:t>Provide information about the health, safety and administrative details of the course.</a:t>
            </a:r>
          </a:p>
          <a:p>
            <a:pPr algn="just">
              <a:buFont typeface="Arial" charset="0"/>
              <a:buChar char="•"/>
              <a:defRPr/>
            </a:pPr>
            <a:r>
              <a:rPr lang="en-US" dirty="0">
                <a:ea typeface="MS PGothic" charset="0"/>
              </a:rPr>
              <a:t>Introduce the delegates to the trainers and other delegates.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0000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6196247C-93B3-4A4F-BC6E-066C9077B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259" y="716756"/>
            <a:ext cx="8784290" cy="480220"/>
          </a:xfrm>
          <a:ln/>
        </p:spPr>
        <p:txBody>
          <a:bodyPr lIns="91440" tIns="45720" rIns="91440" bIns="45720" anchor="ctr">
            <a:noAutofit/>
          </a:bodyPr>
          <a:lstStyle/>
          <a:p>
            <a:pPr algn="ctr"/>
            <a:br>
              <a:rPr lang="en-US" altLang="en-US" sz="3600" dirty="0">
                <a:solidFill>
                  <a:srgbClr val="2F618F"/>
                </a:solidFill>
                <a:latin typeface="Helvetica" panose="020B0604020202020204" pitchFamily="34" charset="0"/>
              </a:rPr>
            </a:br>
            <a:br>
              <a:rPr lang="en-US" altLang="en-US" sz="3600" dirty="0">
                <a:solidFill>
                  <a:srgbClr val="2F618F"/>
                </a:solidFill>
                <a:latin typeface="Helvetica" panose="020B0604020202020204" pitchFamily="34" charset="0"/>
              </a:rPr>
            </a:br>
            <a:r>
              <a:rPr lang="en-US" altLang="en-US" sz="3600" dirty="0">
                <a:solidFill>
                  <a:srgbClr val="2F618F"/>
                </a:solidFill>
                <a:latin typeface="Helvetica" panose="020B0604020202020204" pitchFamily="34" charset="0"/>
              </a:rPr>
              <a:t>“Crime Proceeds on the Internet”?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3EE4EEC1-19FC-4015-BA86-C2E63BBE9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3213100"/>
            <a:ext cx="2305050" cy="9366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Criminal Activity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B4082F96-9004-4EA8-B74F-2233EA32F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3213100"/>
            <a:ext cx="2305050" cy="9366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Crime Proceeds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7979C01-A9E4-4733-B05D-DDF1FB0A83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2276475"/>
            <a:ext cx="2303462" cy="9366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Money Laundering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BA4AFEB3-9A92-418B-8ADB-8AFBE1DECB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4292600"/>
            <a:ext cx="2303462" cy="9366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Search, Seizure, Confiscation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EC31F07-C36F-4872-AFEB-CEB46C9A9C28}"/>
              </a:ext>
            </a:extLst>
          </p:cNvPr>
          <p:cNvCxnSpPr>
            <a:cxnSpLocks noChangeShapeType="1"/>
            <a:stCxn id="3" idx="3"/>
            <a:endCxn id="6" idx="1"/>
          </p:cNvCxnSpPr>
          <p:nvPr/>
        </p:nvCxnSpPr>
        <p:spPr bwMode="auto">
          <a:xfrm>
            <a:off x="2700338" y="3681413"/>
            <a:ext cx="503237" cy="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43CC849-40B2-47FD-A8BD-1D2F50E21848}"/>
              </a:ext>
            </a:extLst>
          </p:cNvPr>
          <p:cNvCxnSpPr>
            <a:cxnSpLocks noChangeShapeType="1"/>
            <a:stCxn id="6" idx="3"/>
            <a:endCxn id="7" idx="1"/>
          </p:cNvCxnSpPr>
          <p:nvPr/>
        </p:nvCxnSpPr>
        <p:spPr bwMode="auto">
          <a:xfrm flipV="1">
            <a:off x="5508625" y="2744788"/>
            <a:ext cx="792163" cy="936625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322B9FE-C3F7-434E-9E14-531045A67ECB}"/>
              </a:ext>
            </a:extLst>
          </p:cNvPr>
          <p:cNvCxnSpPr>
            <a:cxnSpLocks noChangeShapeType="1"/>
            <a:stCxn id="6" idx="3"/>
            <a:endCxn id="8" idx="1"/>
          </p:cNvCxnSpPr>
          <p:nvPr/>
        </p:nvCxnSpPr>
        <p:spPr bwMode="auto">
          <a:xfrm>
            <a:off x="5508625" y="3681413"/>
            <a:ext cx="792163" cy="10795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830375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slov 1">
            <a:extLst>
              <a:ext uri="{FF2B5EF4-FFF2-40B4-BE49-F238E27FC236}">
                <a16:creationId xmlns:a16="http://schemas.microsoft.com/office/drawing/2014/main" id="{0691B51C-6237-40C7-A5FE-4EF7D93A4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7920" y="1125538"/>
            <a:ext cx="7886700" cy="1325563"/>
          </a:xfrm>
          <a:ln/>
        </p:spPr>
        <p:txBody>
          <a:bodyPr lIns="91440" tIns="45720" rIns="91440" bIns="45720" anchor="ctr">
            <a:normAutofit/>
          </a:bodyPr>
          <a:lstStyle/>
          <a:p>
            <a:pPr algn="r"/>
            <a:r>
              <a:rPr lang="en-US" altLang="en-US" sz="3600" dirty="0">
                <a:solidFill>
                  <a:srgbClr val="FFFFFF"/>
                </a:solidFill>
                <a:latin typeface="Helvetica" panose="020B0604020202020204" pitchFamily="34" charset="0"/>
              </a:rPr>
              <a:t>Aspects of investigation involving proceeds of crime online</a:t>
            </a:r>
            <a:endParaRPr lang="sl-SI" altLang="en-US" sz="3600" dirty="0">
              <a:solidFill>
                <a:srgbClr val="FFFFFF"/>
              </a:solidFill>
              <a:latin typeface="Helvetica" panose="020B0604020202020204" pitchFamily="34" charset="0"/>
            </a:endParaRPr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F3EE3076-B9D1-45D2-ACFF-269BB22437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1650876"/>
              </p:ext>
            </p:extLst>
          </p:nvPr>
        </p:nvGraphicFramePr>
        <p:xfrm>
          <a:off x="189380" y="1125538"/>
          <a:ext cx="8765240" cy="5176650"/>
        </p:xfrm>
        <a:graphic>
          <a:graphicData uri="http://schemas.openxmlformats.org/drawingml/2006/table">
            <a:tbl>
              <a:tblPr/>
              <a:tblGrid>
                <a:gridCol w="4303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1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69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charset="0"/>
                          <a:cs typeface="MS PGothic" charset="0"/>
                        </a:rPr>
                        <a:t>Cybercrime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charset="0"/>
                          <a:cs typeface="MS PGothic" charset="0"/>
                        </a:rPr>
                        <a:t>Substantive offences: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charset="0"/>
                          <a:cs typeface="MS PGothic" charset="0"/>
                        </a:rPr>
                        <a:t>Offences against computer data and systems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charset="0"/>
                          <a:cs typeface="MS PGothic" charset="0"/>
                        </a:rPr>
                        <a:t>Computer-related offences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charset="0"/>
                          <a:cs typeface="MS PGothic" charset="0"/>
                        </a:rPr>
                        <a:t>Content-related offences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charset="0"/>
                          <a:cs typeface="MS PGothic" charset="0"/>
                        </a:rPr>
                        <a:t>Procedural powers: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charset="0"/>
                          <a:cs typeface="MS PGothic" charset="0"/>
                        </a:rPr>
                        <a:t>Collecting electronic evidence (IP addresses and other Internet evidence)</a:t>
                      </a:r>
                    </a:p>
                  </a:txBody>
                  <a:tcPr marL="91444" marR="91444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MS PGothic" charset="0"/>
                        <a:cs typeface="MS PGothic" charset="0"/>
                      </a:endParaRPr>
                    </a:p>
                  </a:txBody>
                  <a:tcPr marL="91444" marR="91444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1AD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69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charset="0"/>
                          <a:cs typeface="MS PGothic" charset="0"/>
                        </a:rPr>
                        <a:t>Money laundering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charset="0"/>
                          <a:cs typeface="MS PGothic" charset="0"/>
                        </a:rPr>
                        <a:t>Online money laundering (typologies)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S PGothic" charset="0"/>
                        <a:cs typeface="MS PGothic" charset="0"/>
                      </a:endParaRPr>
                    </a:p>
                  </a:txBody>
                  <a:tcPr marL="91444" marR="91444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19C0E41-DA3A-4129-BE3C-9700DDC51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63" y="1125538"/>
            <a:ext cx="4454057" cy="273921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000000"/>
                </a:solidFill>
                <a:latin typeface="+mn-lt"/>
              </a:rPr>
              <a:t>Financial investigation </a:t>
            </a:r>
          </a:p>
          <a:p>
            <a:pPr eaLnBrk="1" hangingPunct="1">
              <a:defRPr/>
            </a:pPr>
            <a:endParaRPr lang="en-US" sz="1600" dirty="0">
              <a:solidFill>
                <a:srgbClr val="000000"/>
              </a:solidFill>
              <a:latin typeface="+mn-lt"/>
            </a:endParaRP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+mn-lt"/>
              </a:rPr>
              <a:t>Targeting instrumentalities and proceeds of crime:</a:t>
            </a:r>
          </a:p>
          <a:p>
            <a:pPr eaLnBrk="1" hangingPunct="1">
              <a:defRPr/>
            </a:pPr>
            <a:endParaRPr lang="en-US" sz="1600" dirty="0">
              <a:solidFill>
                <a:srgbClr val="000000"/>
              </a:solidFill>
              <a:latin typeface="+mn-lt"/>
            </a:endParaRPr>
          </a:p>
          <a:p>
            <a:pPr marL="285750" indent="-285750" eaLnBrk="1" hangingPunct="1">
              <a:buFont typeface="Arial"/>
              <a:buChar char="•"/>
              <a:defRPr/>
            </a:pPr>
            <a:r>
              <a:rPr lang="en-US" sz="1600" dirty="0">
                <a:solidFill>
                  <a:srgbClr val="000000"/>
                </a:solidFill>
                <a:latin typeface="+mn-lt"/>
              </a:rPr>
              <a:t>Payment for criminal goods (drugs, weapons, false ID) or </a:t>
            </a:r>
          </a:p>
          <a:p>
            <a:pPr marL="285750" indent="-285750" eaLnBrk="1" hangingPunct="1">
              <a:buFont typeface="Arial"/>
              <a:buChar char="•"/>
              <a:defRPr/>
            </a:pPr>
            <a:r>
              <a:rPr lang="en-US" sz="1600" dirty="0">
                <a:solidFill>
                  <a:srgbClr val="000000"/>
                </a:solidFill>
                <a:latin typeface="+mn-lt"/>
              </a:rPr>
              <a:t>Proceeds from crime (fraud, corruption etc.) </a:t>
            </a:r>
          </a:p>
          <a:p>
            <a:pPr marL="285750" indent="-285750" eaLnBrk="1" hangingPunct="1">
              <a:buFont typeface="Arial"/>
              <a:buChar char="•"/>
              <a:defRPr/>
            </a:pPr>
            <a:r>
              <a:rPr lang="en-US" sz="1600" dirty="0">
                <a:solidFill>
                  <a:srgbClr val="000000"/>
                </a:solidFill>
                <a:latin typeface="+mn-lt"/>
              </a:rPr>
              <a:t>Internet related: e-banking, </a:t>
            </a:r>
            <a:r>
              <a:rPr lang="en-US" sz="1600" dirty="0" err="1">
                <a:solidFill>
                  <a:srgbClr val="000000"/>
                </a:solidFill>
                <a:latin typeface="+mn-lt"/>
              </a:rPr>
              <a:t>bitcoins</a:t>
            </a:r>
            <a:r>
              <a:rPr lang="en-US" sz="1600" dirty="0">
                <a:solidFill>
                  <a:srgbClr val="000000"/>
                </a:solidFill>
                <a:latin typeface="+mn-lt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+mn-lt"/>
              </a:rPr>
              <a:t>Darknet</a:t>
            </a:r>
            <a:endParaRPr lang="en-US" sz="1600" dirty="0">
              <a:solidFill>
                <a:srgbClr val="000000"/>
              </a:solidFill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8863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slov 1">
            <a:extLst>
              <a:ext uri="{FF2B5EF4-FFF2-40B4-BE49-F238E27FC236}">
                <a16:creationId xmlns:a16="http://schemas.microsoft.com/office/drawing/2014/main" id="{353E859F-4165-45F5-BF7D-0FC4E9DA9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7920" y="1052513"/>
            <a:ext cx="7886700" cy="1325563"/>
          </a:xfrm>
          <a:ln/>
        </p:spPr>
        <p:txBody>
          <a:bodyPr lIns="91440" tIns="45720" rIns="91440" bIns="45720" anchor="ctr">
            <a:normAutofit/>
          </a:bodyPr>
          <a:lstStyle/>
          <a:p>
            <a:pPr algn="r"/>
            <a:r>
              <a:rPr lang="sl-SI" altLang="en-US" sz="3600">
                <a:solidFill>
                  <a:srgbClr val="FFFFFF"/>
                </a:solidFill>
                <a:latin typeface="+mn-lt"/>
              </a:rPr>
              <a:t>Overlapping responsibilities of </a:t>
            </a:r>
            <a:r>
              <a:rPr lang="ga-IE" altLang="en-US" sz="3600">
                <a:solidFill>
                  <a:srgbClr val="FFFFFF"/>
                </a:solidFill>
                <a:latin typeface="+mn-lt"/>
              </a:rPr>
              <a:t>multiple </a:t>
            </a:r>
            <a:r>
              <a:rPr lang="sl-SI" altLang="en-US" sz="3600">
                <a:solidFill>
                  <a:srgbClr val="FFFFFF"/>
                </a:solidFill>
                <a:latin typeface="+mn-lt"/>
              </a:rPr>
              <a:t>agencices/units</a:t>
            </a:r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E8FA407B-A035-471B-AAC4-4DD0770F15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1039334"/>
              </p:ext>
            </p:extLst>
          </p:nvPr>
        </p:nvGraphicFramePr>
        <p:xfrm>
          <a:off x="189380" y="1129553"/>
          <a:ext cx="8847044" cy="5208494"/>
        </p:xfrm>
        <a:graphic>
          <a:graphicData uri="http://schemas.openxmlformats.org/drawingml/2006/table">
            <a:tbl>
              <a:tblPr/>
              <a:tblGrid>
                <a:gridCol w="3002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7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37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73333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Prosecutor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(leads the investigation)</a:t>
                      </a:r>
                    </a:p>
                  </a:txBody>
                  <a:tcPr marL="91444" marR="91444"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04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Cybercrime Unit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AU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sl-SI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Payment </a:t>
                      </a:r>
                      <a:r>
                        <a:rPr kumimoji="0" lang="en-AU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card </a:t>
                      </a:r>
                      <a:r>
                        <a:rPr kumimoji="0" lang="sl-SI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fraud</a:t>
                      </a:r>
                      <a:endParaRPr kumimoji="0" lang="en-AU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AU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Child pornography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AU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Online </a:t>
                      </a:r>
                      <a:r>
                        <a:rPr kumimoji="0" lang="sl-SI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f</a:t>
                      </a:r>
                      <a:r>
                        <a:rPr kumimoji="0" lang="en-AU" alt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raud</a:t>
                      </a:r>
                      <a:endParaRPr kumimoji="0" lang="en-AU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AU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Cyber attack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AU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System interference</a:t>
                      </a:r>
                    </a:p>
                  </a:txBody>
                  <a:tcPr marL="91444" marR="91444"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Other Units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AU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AU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AU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AU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Organised crime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AU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Financial crime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AU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Classic crime</a:t>
                      </a:r>
                    </a:p>
                  </a:txBody>
                  <a:tcPr marL="91444" marR="91444"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Financial Investigation Unit</a:t>
                      </a:r>
                      <a:endParaRPr kumimoji="0" lang="en-AU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AU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AU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Offence/criminal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AU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Identify proceeds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AU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Identify property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AU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Freezing order</a:t>
                      </a:r>
                      <a:endParaRPr kumimoji="0" lang="sl-SI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AU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</a:txBody>
                  <a:tcPr marL="91444" marR="91444"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6112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Money laundering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AU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FIU – Financial Intelligence Unit</a:t>
                      </a:r>
                    </a:p>
                  </a:txBody>
                  <a:tcPr marL="91444" marR="91444"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286681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slov 1">
            <a:extLst>
              <a:ext uri="{FF2B5EF4-FFF2-40B4-BE49-F238E27FC236}">
                <a16:creationId xmlns:a16="http://schemas.microsoft.com/office/drawing/2014/main" id="{5815DE6F-0BC6-4443-BF71-4B0BD1784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7920" y="1052513"/>
            <a:ext cx="7886700" cy="1325563"/>
          </a:xfrm>
          <a:ln/>
        </p:spPr>
        <p:txBody>
          <a:bodyPr lIns="91440" tIns="45720" rIns="91440" bIns="45720" anchor="ctr">
            <a:normAutofit/>
          </a:bodyPr>
          <a:lstStyle/>
          <a:p>
            <a:pPr algn="r"/>
            <a:r>
              <a:rPr lang="en-US" altLang="en-US" sz="3600">
                <a:solidFill>
                  <a:srgbClr val="FFFFFF"/>
                </a:solidFill>
                <a:latin typeface="Helvetica" panose="020B0604020202020204" pitchFamily="34" charset="0"/>
              </a:rPr>
              <a:t>Online </a:t>
            </a:r>
            <a:r>
              <a:rPr lang="sl-SI" altLang="en-US" sz="3600">
                <a:solidFill>
                  <a:srgbClr val="FFFFFF"/>
                </a:solidFill>
                <a:latin typeface="Helvetica" panose="020B0604020202020204" pitchFamily="34" charset="0"/>
              </a:rPr>
              <a:t>crime </a:t>
            </a:r>
            <a:r>
              <a:rPr lang="en-US" altLang="en-US" sz="3600">
                <a:solidFill>
                  <a:srgbClr val="FFFFFF"/>
                </a:solidFill>
                <a:latin typeface="Helvetica" panose="020B0604020202020204" pitchFamily="34" charset="0"/>
              </a:rPr>
              <a:t>proceeds –</a:t>
            </a:r>
            <a:r>
              <a:rPr lang="sl-SI" altLang="en-US" sz="3600">
                <a:solidFill>
                  <a:srgbClr val="FFFFFF"/>
                </a:solidFill>
                <a:latin typeface="Helvetica" panose="020B0604020202020204" pitchFamily="34" charset="0"/>
              </a:rPr>
              <a:t> competencies, powers, measures</a:t>
            </a:r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DB4A9760-24CC-42F2-977C-D0344B20FD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0810215"/>
              </p:ext>
            </p:extLst>
          </p:nvPr>
        </p:nvGraphicFramePr>
        <p:xfrm>
          <a:off x="125506" y="1129553"/>
          <a:ext cx="8829114" cy="5172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0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5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53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4776">
                <a:tc gridSpan="3">
                  <a:txBody>
                    <a:bodyPr/>
                    <a:lstStyle/>
                    <a:p>
                      <a:pPr algn="ctr"/>
                      <a:r>
                        <a:rPr lang="en-GB" sz="2800" b="1" noProof="0" dirty="0">
                          <a:solidFill>
                            <a:srgbClr val="000000"/>
                          </a:solidFill>
                        </a:rPr>
                        <a:t>Prosecutor</a:t>
                      </a:r>
                    </a:p>
                    <a:p>
                      <a:pPr algn="ctr"/>
                      <a:r>
                        <a:rPr lang="en-GB" sz="1600" b="0" noProof="0" dirty="0">
                          <a:solidFill>
                            <a:srgbClr val="000000"/>
                          </a:solidFill>
                        </a:rPr>
                        <a:t>(lead investigation, order measures, make proposals to the</a:t>
                      </a:r>
                      <a:r>
                        <a:rPr lang="en-GB" sz="1600" b="0" baseline="0" noProof="0" dirty="0">
                          <a:solidFill>
                            <a:srgbClr val="000000"/>
                          </a:solidFill>
                        </a:rPr>
                        <a:t> court)</a:t>
                      </a:r>
                      <a:endParaRPr lang="en-GB" sz="1600" b="0" noProof="0" dirty="0">
                        <a:solidFill>
                          <a:srgbClr val="000000"/>
                        </a:solidFill>
                      </a:endParaRPr>
                    </a:p>
                  </a:txBody>
                  <a:tcPr marL="91444" marR="91444" marT="45679" marB="45679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2187"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GB" sz="2200" b="1" noProof="0" dirty="0"/>
                        <a:t>Cybercrime unit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GB" sz="2000" b="0" noProof="0" dirty="0"/>
                        <a:t> 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600" b="0" noProof="0" dirty="0"/>
                        <a:t>Investigation of cybercrime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600" b="0" noProof="0" dirty="0"/>
                        <a:t>Digital forensics (sometimes separate)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600" b="0" noProof="0" dirty="0"/>
                        <a:t>IP</a:t>
                      </a:r>
                      <a:r>
                        <a:rPr lang="en-GB" sz="1600" b="0" baseline="0" noProof="0" dirty="0"/>
                        <a:t> identification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600" b="0" baseline="0" noProof="0" dirty="0"/>
                        <a:t>Subscriber identification (e.g. email, Facebook)</a:t>
                      </a:r>
                      <a:endParaRPr lang="en-GB" sz="1600" b="0" noProof="0" dirty="0"/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600" b="0" noProof="0" dirty="0"/>
                        <a:t>ISP engagement (subscriber, traffic, content data)</a:t>
                      </a:r>
                    </a:p>
                  </a:txBody>
                  <a:tcPr marL="91444" marR="91444" marT="45679" marB="45679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GB" sz="2200" b="1" noProof="0" dirty="0"/>
                        <a:t>Other Units</a:t>
                      </a:r>
                    </a:p>
                    <a:p>
                      <a:pPr marL="0" indent="0" algn="ctr">
                        <a:buNone/>
                        <a:defRPr/>
                      </a:pPr>
                      <a:endParaRPr lang="en-GB" sz="2000" b="0" noProof="0" dirty="0"/>
                    </a:p>
                    <a:p>
                      <a:pPr marL="342900" indent="-342900" algn="l">
                        <a:buFont typeface="Arial"/>
                        <a:buChar char="•"/>
                        <a:defRPr/>
                      </a:pPr>
                      <a:r>
                        <a:rPr lang="en-GB" sz="1600" b="0" noProof="0" dirty="0"/>
                        <a:t>Undercover work</a:t>
                      </a:r>
                    </a:p>
                    <a:p>
                      <a:pPr marL="342900" indent="-342900" algn="l">
                        <a:buFont typeface="Arial"/>
                        <a:buChar char="•"/>
                        <a:defRPr/>
                      </a:pPr>
                      <a:r>
                        <a:rPr lang="en-GB" sz="1600" b="0" noProof="0" dirty="0"/>
                        <a:t>Wiretapping</a:t>
                      </a:r>
                    </a:p>
                    <a:p>
                      <a:pPr marL="342900" indent="-342900" algn="l">
                        <a:buFont typeface="Arial"/>
                        <a:buChar char="•"/>
                        <a:defRPr/>
                      </a:pPr>
                      <a:r>
                        <a:rPr lang="en-GB" sz="1600" b="0" noProof="0" dirty="0"/>
                        <a:t>House search </a:t>
                      </a:r>
                    </a:p>
                    <a:p>
                      <a:pPr marL="342900" indent="-342900" algn="l">
                        <a:buFont typeface="Arial"/>
                        <a:buChar char="•"/>
                        <a:defRPr/>
                      </a:pPr>
                      <a:r>
                        <a:rPr lang="en-GB" sz="1600" b="0" noProof="0" dirty="0"/>
                        <a:t>Interview</a:t>
                      </a:r>
                      <a:endParaRPr lang="en-GB" sz="1600" b="1" noProof="0" dirty="0"/>
                    </a:p>
                  </a:txBody>
                  <a:tcPr marL="91444" marR="91444" marT="45679" marB="45679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200" b="1" noProof="0" dirty="0"/>
                        <a:t>Financial investigation </a:t>
                      </a:r>
                    </a:p>
                    <a:p>
                      <a:pPr>
                        <a:defRPr/>
                      </a:pPr>
                      <a:endParaRPr lang="en-US" sz="1800" b="0" noProof="0" dirty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600" b="0" noProof="0" dirty="0"/>
                        <a:t>Access</a:t>
                      </a:r>
                      <a:r>
                        <a:rPr lang="en-US" sz="1600" b="0" baseline="0" noProof="0" dirty="0"/>
                        <a:t> </a:t>
                      </a:r>
                      <a:r>
                        <a:rPr lang="en-US" sz="1600" b="0" noProof="0" dirty="0"/>
                        <a:t>bank data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600" b="0" noProof="0" dirty="0"/>
                        <a:t>Monitoring</a:t>
                      </a:r>
                      <a:r>
                        <a:rPr lang="en-US" sz="1600" b="0" baseline="0" noProof="0" dirty="0"/>
                        <a:t> order</a:t>
                      </a:r>
                      <a:endParaRPr lang="en-US" sz="1600" b="0" noProof="0" dirty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600" b="0" noProof="0" dirty="0"/>
                        <a:t>Seizure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600" b="0" noProof="0" dirty="0"/>
                        <a:t>Freezing</a:t>
                      </a:r>
                      <a:r>
                        <a:rPr lang="en-US" sz="1600" b="0" baseline="0" noProof="0" dirty="0"/>
                        <a:t> order</a:t>
                      </a:r>
                      <a:endParaRPr lang="sl-SI" sz="1600" b="0" baseline="0" noProof="0" dirty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sl-SI" sz="1600" b="0" baseline="0" noProof="0" dirty="0"/>
                        <a:t>Confiscation</a:t>
                      </a:r>
                      <a:endParaRPr lang="en-US" sz="1600" b="0" baseline="0" noProof="0" dirty="0"/>
                    </a:p>
                  </a:txBody>
                  <a:tcPr marL="91444" marR="91444" marT="45679" marB="45679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5672">
                <a:tc gridSpan="3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800" b="1" noProof="0" dirty="0"/>
                        <a:t>Money laundering - FIU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600" baseline="0" noProof="0" dirty="0"/>
                        <a:t>STRs analysis</a:t>
                      </a:r>
                    </a:p>
                    <a:p>
                      <a:pPr marL="285750" marR="0" indent="-2857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noProof="0" dirty="0"/>
                        <a:t>access</a:t>
                      </a:r>
                      <a:r>
                        <a:rPr lang="en-US" sz="1600" baseline="0" noProof="0" dirty="0"/>
                        <a:t> to bank data/analysis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600" baseline="0" noProof="0" dirty="0"/>
                        <a:t>postponement of suspicious financial transaction</a:t>
                      </a:r>
                      <a:endParaRPr lang="en-US" sz="1600" noProof="0" dirty="0"/>
                    </a:p>
                  </a:txBody>
                  <a:tcPr marL="91444" marR="91444" marT="45679" marB="45679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759602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CE0389CA-243E-41E4-8DD2-2175A3236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7920" y="681037"/>
            <a:ext cx="7886700" cy="1325563"/>
          </a:xfrm>
          <a:ln/>
        </p:spPr>
        <p:txBody>
          <a:bodyPr lIns="91440" tIns="45720" rIns="91440" bIns="45720" anchor="ctr">
            <a:normAutofit/>
          </a:bodyPr>
          <a:lstStyle/>
          <a:p>
            <a:pPr algn="r"/>
            <a:r>
              <a:rPr lang="en-US" altLang="en-US" sz="3600" dirty="0">
                <a:solidFill>
                  <a:srgbClr val="FFFFFF"/>
                </a:solidFill>
                <a:latin typeface="Helvetica" panose="020B0604020202020204" pitchFamily="34" charset="0"/>
              </a:rPr>
              <a:t>Why is This Training Necessary?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1D893FCF-05BE-4E54-9E19-34762E1B2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56155"/>
            <a:ext cx="7886700" cy="435133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</a:pPr>
            <a:r>
              <a:rPr lang="en-US" altLang="en-US" sz="2700" dirty="0"/>
              <a:t>Increasing use of technology means that in many cases where a financial or cybercrime investigations is being performed, the criminal activity, predicate offence, proceeds of crime and money laundering typologies used will overlap with the world of cybercrime and electronic evidence.</a:t>
            </a:r>
          </a:p>
          <a:p>
            <a:pPr algn="just">
              <a:lnSpc>
                <a:spcPct val="90000"/>
              </a:lnSpc>
            </a:pPr>
            <a:r>
              <a:rPr lang="en-US" altLang="en-US" sz="2700" dirty="0"/>
              <a:t>It is therefore important for those responsible for the investigation, prosecution and adjudication of these matters to have an appreciation of the particularities of cases with both cyber and financial elements.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4611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Questions outline">
            <a:extLst>
              <a:ext uri="{FF2B5EF4-FFF2-40B4-BE49-F238E27FC236}">
                <a16:creationId xmlns:a16="http://schemas.microsoft.com/office/drawing/2014/main" id="{DD3BEE7A-EBC1-4392-80AE-4B3272FB52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45492" y="2073955"/>
            <a:ext cx="4053015" cy="4053015"/>
          </a:xfrm>
          <a:prstGeom prst="rect">
            <a:avLst/>
          </a:prstGeom>
        </p:spPr>
      </p:pic>
      <p:sp>
        <p:nvSpPr>
          <p:cNvPr id="5" name="Title 50">
            <a:extLst>
              <a:ext uri="{FF2B5EF4-FFF2-40B4-BE49-F238E27FC236}">
                <a16:creationId xmlns:a16="http://schemas.microsoft.com/office/drawing/2014/main" id="{A52AE47C-9391-454F-A2A6-2C9A38867C63}"/>
              </a:ext>
            </a:extLst>
          </p:cNvPr>
          <p:cNvSpPr txBox="1">
            <a:spLocks/>
          </p:cNvSpPr>
          <p:nvPr/>
        </p:nvSpPr>
        <p:spPr>
          <a:xfrm>
            <a:off x="628650" y="1064303"/>
            <a:ext cx="7886700" cy="100965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05E8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Questions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05443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PPT_theme_v7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Helvetic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theme_v7" id="{8CEAEF11-8DD7-42E4-8B50-E070E61E085B}" vid="{180C96AB-83AB-43A3-9AD5-620A1EA018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PPT_theme_v7</Template>
  <TotalTime>15</TotalTime>
  <Words>475</Words>
  <Application>Microsoft Office PowerPoint</Application>
  <PresentationFormat>On-screen Show (4:3)</PresentationFormat>
  <Paragraphs>96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Georgia</vt:lpstr>
      <vt:lpstr>Helvetica</vt:lpstr>
      <vt:lpstr>PPT_theme_v7</vt:lpstr>
      <vt:lpstr>  </vt:lpstr>
      <vt:lpstr>Session Aim</vt:lpstr>
      <vt:lpstr>  “Crime Proceeds on the Internet”?</vt:lpstr>
      <vt:lpstr>Aspects of investigation involving proceeds of crime online</vt:lpstr>
      <vt:lpstr>Overlapping responsibilities of multiple agencices/units</vt:lpstr>
      <vt:lpstr>Online crime proceeds – competencies, powers, measures</vt:lpstr>
      <vt:lpstr>Why is This Training Necessary?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Terry Baker</dc:creator>
  <cp:lastModifiedBy>Hortensia Pasalau</cp:lastModifiedBy>
  <cp:revision>6</cp:revision>
  <dcterms:created xsi:type="dcterms:W3CDTF">2020-01-22T23:58:46Z</dcterms:created>
  <dcterms:modified xsi:type="dcterms:W3CDTF">2023-11-14T12:20:25Z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270C4D71-3252-4004-BB3B-5C561B22762D</vt:lpwstr>
  </property>
  <property fmtid="{D5CDD505-2E9C-101B-9397-08002B2CF9AE}" pid="3" name="ArticulatePath">
    <vt:lpwstr>session 21 Introduction to Search, Seizure and Confiscation of Online Crime Proceeds</vt:lpwstr>
  </property>
</Properties>
</file>