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293" r:id="rId4"/>
    <p:sldId id="331" r:id="rId5"/>
    <p:sldId id="321" r:id="rId6"/>
    <p:sldId id="322" r:id="rId7"/>
    <p:sldId id="323" r:id="rId8"/>
    <p:sldId id="324" r:id="rId9"/>
    <p:sldId id="332" r:id="rId10"/>
    <p:sldId id="325" r:id="rId11"/>
    <p:sldId id="326" r:id="rId12"/>
    <p:sldId id="327" r:id="rId13"/>
    <p:sldId id="328" r:id="rId14"/>
    <p:sldId id="329" r:id="rId15"/>
    <p:sldId id="309" r:id="rId16"/>
    <p:sldId id="335" r:id="rId17"/>
    <p:sldId id="306" r:id="rId18"/>
    <p:sldId id="317" r:id="rId19"/>
    <p:sldId id="294" r:id="rId20"/>
    <p:sldId id="308" r:id="rId21"/>
    <p:sldId id="336" r:id="rId22"/>
    <p:sldId id="338" r:id="rId23"/>
    <p:sldId id="337" r:id="rId24"/>
    <p:sldId id="310" r:id="rId25"/>
    <p:sldId id="307" r:id="rId26"/>
    <p:sldId id="311" r:id="rId27"/>
    <p:sldId id="312" r:id="rId28"/>
    <p:sldId id="313" r:id="rId29"/>
    <p:sldId id="315" r:id="rId30"/>
    <p:sldId id="334" r:id="rId31"/>
    <p:sldId id="314" r:id="rId32"/>
    <p:sldId id="333" r:id="rId33"/>
    <p:sldId id="316" r:id="rId34"/>
  </p:sldIdLst>
  <p:sldSz cx="9144000" cy="6858000" type="screen4x3"/>
  <p:notesSz cx="9874250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18F"/>
    <a:srgbClr val="81ADD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86ED88-4CD4-4A92-8B9E-5D46B6BD22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BEBD7-B804-4776-9C0E-006505002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05602-0DD7-4EC2-ACEC-670531009403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50AB2-803D-4E8C-858B-359A6BBC3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3304B-4B01-4C8B-8F13-A10A6EF40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6E35C-63DB-4EED-925C-4CC255D672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A8D593-A4B1-4A0C-9D10-797FDDDB1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55C75-B446-4B23-A14B-7225AED46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FC645-A65C-4464-B0A8-7868E8AFD051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B2E55B-8E66-445E-8FED-3EE018FCEA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4825"/>
            <a:ext cx="336232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ED40F2-D33E-4162-9D4E-1F38CF5B1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194050"/>
            <a:ext cx="7899400" cy="3025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FB879-052D-4553-8E06-FE044785BD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C8F4-C8D3-4F77-BB19-1D755DEBD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C718F-CE32-4B8F-8582-E7321BD28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9E26BCBD-3E68-4F77-9271-6DB4DA0D5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A383C7C-8C38-4DD1-9E07-DAF38168F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8A0A5DB-3E94-4C21-8D63-521AD63E5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5B4DAA-8F57-4974-A4F4-E6378C11FEE4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E261042D-5304-4F88-851F-D5B6238F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F0DBBFA-D4FC-4C18-980F-7626867D5D27}" type="slidenum">
              <a:rPr lang="en-GB" altLang="en-US" sz="1200"/>
              <a:pPr/>
              <a:t>12</a:t>
            </a:fld>
            <a:endParaRPr lang="en-GB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931ACC6-18C3-44CC-9883-365571D3A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5963" y="506413"/>
            <a:ext cx="3357562" cy="25177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AE39A7C-8051-48C6-BFAA-EE9625DEF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3194050"/>
            <a:ext cx="72390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82B54D6-5F40-4BCE-8D92-99AB57590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7272617-FB26-4A4A-A371-A7FEC1979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9EA8D19A-A009-4FB2-8688-EFD8B4966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08B8C4-E133-497C-94C9-141622242DE3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F03CFC1D-8063-45EC-802C-EA507CD2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D0A76B34-CFFB-4B4F-B9A9-F92BDC1FB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D3DD4513-7BF4-4616-B070-3FB5517B0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DFC2D8-A2C8-4B4E-B008-9CE1BDA41B3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0F93C06D-27C8-4A0B-ACBF-FA15C54907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ECA3F753-DA18-48E9-9F5F-3031C2FCA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6E731359-EEA2-48E8-B3C8-57B06C4F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F0F9048-242F-4134-9459-5AF2D59CB21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B7AE450-9E4F-4194-9A70-B7D8190E1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F6AC925D-7654-44B2-B586-EE9012AFA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CFFFA932-ADDE-4F82-9455-60A15DED1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BB3C59-3C8A-438C-A8C2-64FC5249F458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B446381B-AF9E-4A4F-8DD1-3AA04BBAA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AE022E3-7CEA-4D8F-A395-4C6D7C55B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C4C093D1-B390-459A-93DB-921AB7B31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6E195A-41C2-4252-A06C-9C95F8F0861F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83589C82-C733-412F-BC3F-02A65E125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75B4D4B3-DC5B-4992-A180-E198CC7F7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283FAE7B-9E80-4E8F-9732-7C39E6B49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39BB999-6133-439C-B111-CF301161F150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3D009F3-D9FD-4257-88FF-61E17BC8D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F45A8015-5328-4FD5-A527-A3B6A39A3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9D462A-1607-4D76-969D-3E1AD2159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D847CC-9861-438D-82DF-13AA16ABB48C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1BA1C14A-BEA8-4FAB-AD52-89F71544E7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F79553DB-44E2-45DE-80D3-6BF5830184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CCCA8AEE-A031-4834-92CC-6065C62F0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4C498B-9D88-41B1-9E36-167FC7A1CE98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BE794A2-A85E-4BBF-8D55-A7F17243FD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D77D317D-0A4D-43E2-878A-C1EB081E8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135E0DF0-5B17-4837-8920-F41BF360D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CD2E755-F759-46C2-86CD-8643D3E65B99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3C5FB1B-3E37-487F-ADCA-8E818CC17B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D0B74A5-96C2-4B62-BA40-FDF806A1B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66D0975-88BB-43DE-97C9-F90717A32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02B577B-9643-4B3C-BD0C-BE3AF1B470C3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E8E3E178-8A2B-41BF-968D-6E30C35737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2FEFBC85-75A4-4201-903C-C289BDBE73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E9464BD-7424-45C5-8C16-6102791A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003D8BF-1F3D-4C8E-9993-C8DCA1CB8A91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9BAB21A3-3BB0-4537-98CD-B9C575272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C7A8BD7-2479-4225-8C8E-C031D89CB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DB656E5D-ED35-4F2A-B678-DBA80C680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0CB2A17-01D8-40CE-96C8-B9AE0FB4F3AD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CF7D18C6-D0C9-4F6E-BB19-CEACEC724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05F9818F-DDB3-4D5F-9DE9-E8E7936D5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70CC0644-D786-4E4C-8ED9-BEA8D435A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F4D65F-92D4-4F6B-8D18-FC5FBE800F37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D2C4F0C9-B28C-4C5A-8C4B-CD067DAF2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7FB0B986-30AF-409C-808A-BB9AC9DCC9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5D2A5A40-0753-4029-A71C-70F866011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264FEE-6721-4A64-86EF-486DAF41CC3E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89ED34D4-1215-473B-A5D7-EF25D28089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BD54F4EE-2A0C-49D7-95EC-F76F9BACF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74C3FC16-3BF3-40BE-BC10-91705645B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D55266-A125-4322-9E42-C6252FE95A29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5A01E11-1C04-4CAB-9CD4-9B7F93CD9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BA2499B-1909-4604-A240-9E42ADAF4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2099C9A-7D3E-4C24-B8F8-FE9AA6A36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9F88DC-5596-4E34-BD27-B1489F127521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4C229FA0-D555-43F3-80BD-A1E7FD687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E9272D89-B9F5-4CBB-A247-51A09B427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88CB40CA-5D9B-4F54-97FF-54A6DF14D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2C2461-69EF-4397-B003-611962FAF2ED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17939BFD-4B39-46C2-8B59-313F9B95C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8A819229-666A-4BF3-B758-D517FF87F2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71EAB558-BD48-4F13-AD5D-516AAAC64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7BDBF6-0864-47DA-83C2-35A957AE19B0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21329C18-9650-4132-81A3-18043DC7C6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D216DC2E-49E1-4AF6-819D-6A302087A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C595B51A-0B53-4A16-97AE-E76626039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943609-A4E9-4487-A65F-96443890FB1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BF3C150C-7FB8-4BF9-9C72-30D082CED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26D740D8-2935-4D5B-9EFC-56BBA3453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8C674F7-B264-4C7D-8D5B-B74EF5001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FE4F65-ABCD-4501-AEE9-11E32D9599B7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1ABB412-1B37-43AC-B5F6-1932AA015C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DDA77E5-1E14-4B10-8560-6395317E2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1E22DFE-8C0F-4075-B224-B8D920351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652EF25-24A5-47CA-A68D-7B5EF7B5A1C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6C186833-6FFF-4154-974A-DEAB2E5B7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092EFE5-0104-498A-9B46-CA06E3A12A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A874EC3-54E7-4F67-B3ED-946E3CE12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10DB6A-5F77-4F79-B738-C4BB4A387984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705AD9CB-8390-4421-8853-01B2EC2BA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2EA7211-50D7-4BED-8AF1-C7CFE3B961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0060D2E-B5DA-4539-8F1D-0AD518213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90731E-59A5-45E3-847B-69C85335FBAB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07915153-E556-4DC9-9F66-BCF686487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7D3E1D1-5C46-482F-8968-EFF190189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D0CAF8F-E51F-45D1-9AE6-B18049204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592A3B-55B0-4507-9283-3B09997026B7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FA61FFB-A934-4082-B9FB-A612291C58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8093D7DB-EAF0-495A-BB56-1996122F1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1BE425B0-CB31-4BB0-9117-E5185C43A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93394B-529C-40B1-9AE7-9F8E6D51903E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454B7F59-0484-4890-92E1-D9853C45C1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2A04F85-05A6-44A6-9B3D-A990AAE4AE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99371B-1C3E-45EB-B63A-8AF97F91E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8A855EF-551B-4BC6-A3F4-D31474E7626F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47F96B1F-03CE-4F49-9E1B-E1C290FF7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2D12D64C-7D61-4EA1-900F-1124D3284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3EF992A0-591C-4EB6-99F7-C3410E612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628AA1-7851-4D0C-9901-05F3664ABDE3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5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35EB46-2906-4F15-8155-CD5862521CF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338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A97ED3B-332A-4EEC-8B05-C297736888B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85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AA95E76-0016-4E5B-8C93-09E8DB7A3C5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71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03F3EF1-D2C3-4D5D-A5A5-75FCCBDC1D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4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676CB46-815A-44C0-960F-7D31A403211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9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4E8711E-E893-4CB1-A98A-A3818F8AFE8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60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98E3071-C7AF-4357-A6C7-E178617A33D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98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1FDF18F-6A8B-4468-88BC-FB9F225DF4B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58843DC-07BE-468E-9083-EC9BDBEE077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412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D6D723-E91F-4C40-8938-4B32CA8828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769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88CCF4A-C446-447C-88A5-9446FAF1406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03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03F3EF1-D2C3-4D5D-A5A5-75FCCBDC1DAD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F5C9F-2495-4E45-9300-8AFA35066BC3}"/>
              </a:ext>
            </a:extLst>
          </p:cNvPr>
          <p:cNvSpPr/>
          <p:nvPr userDrawn="1"/>
        </p:nvSpPr>
        <p:spPr>
          <a:xfrm>
            <a:off x="-36513" y="-26988"/>
            <a:ext cx="918051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2CD3889-2657-4DBD-B7E1-FA506F922D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32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E28FE0A5-232B-40EC-A55B-EC8B808B4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8888" y="-33338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b="1" dirty="0" err="1">
                <a:solidFill>
                  <a:schemeClr val="bg1"/>
                </a:solidFill>
                <a:latin typeface="Arial Narrow" charset="0"/>
              </a:rPr>
              <a:t>iPROCEEDS</a:t>
            </a:r>
            <a:r>
              <a:rPr lang="en-GB" b="1" dirty="0">
                <a:solidFill>
                  <a:schemeClr val="bg1"/>
                </a:solidFill>
                <a:latin typeface="Arial Narrow" charset="0"/>
              </a:rPr>
              <a:t> </a:t>
            </a:r>
          </a:p>
          <a:p>
            <a:pPr eaLnBrk="1" hangingPunct="1">
              <a:defRPr/>
            </a:pPr>
            <a:r>
              <a:rPr lang="en-GB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GB" sz="1600" b="1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9" name="Picture 8" descr="http://www.coe.int/documents/16695/995226/Funded+EU%2BCOE+-+Implemented+COE+dark+background.png/643b8f9d-517b-4fad-82f4-488bde2625b0?t=1375371137000?t=1375371137000">
            <a:extLst>
              <a:ext uri="{FF2B5EF4-FFF2-40B4-BE49-F238E27FC236}">
                <a16:creationId xmlns:a16="http://schemas.microsoft.com/office/drawing/2014/main" id="{EA2EBF1F-A51C-4968-A22E-A09F3E9E7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913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E924328-7821-4E3F-A71B-559787E32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>
              <a:latin typeface="Calibri" charset="0"/>
              <a:ea typeface="ＭＳ Ｐゴシック" charset="0"/>
            </a:endParaRPr>
          </a:p>
        </p:txBody>
      </p:sp>
      <p:sp>
        <p:nvSpPr>
          <p:cNvPr id="15369" name="Subtitle 3">
            <a:extLst>
              <a:ext uri="{FF2B5EF4-FFF2-40B4-BE49-F238E27FC236}">
                <a16:creationId xmlns:a16="http://schemas.microsoft.com/office/drawing/2014/main" id="{1F3EC1C9-7929-4022-AF3C-23C8245FE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rgbClr val="2F618F"/>
                </a:solidFill>
              </a:rPr>
              <a:t>Session 1.1.4 Identifying Suspects on the Internet 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C87EC8F-029F-42CE-98F7-B679FFC8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0" y="1362635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iPROCEEDS</a:t>
            </a:r>
            <a:r>
              <a:rPr lang="en-GB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5D5227-A262-44C5-B0D6-CB3FF88EB046}"/>
              </a:ext>
            </a:extLst>
          </p:cNvPr>
          <p:cNvSpPr txBox="1">
            <a:spLocks/>
          </p:cNvSpPr>
          <p:nvPr/>
        </p:nvSpPr>
        <p:spPr>
          <a:xfrm>
            <a:off x="130630" y="2766826"/>
            <a:ext cx="6189488" cy="1733456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/>
              <a:t>Introductory Cybercrime Training for Judges and Prosecutors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F007C49-30C5-47F4-AE6A-E8D5579E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Study: Email Activity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954673BA-F70A-4C36-AD12-71265F49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Email is not sent directly from one person to another. 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Rather, a technique known as “store and forward” is used. 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Records of the storing and forwarding of a particular email message are associated with that message.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Each person has an incoming and an outgoing mail server and email is sent and delivered as shown on the next slide.</a:t>
            </a:r>
          </a:p>
          <a:p>
            <a:pPr>
              <a:lnSpc>
                <a:spcPct val="90000"/>
              </a:lnSpc>
            </a:pPr>
            <a:endParaRPr lang="en-US" alt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9294532-40A4-4220-86DA-37884DBB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Study: Email Activity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3DE68E1B-EAFC-4200-B04D-B81E5CEC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Email is not sent directly from one person to another. </a:t>
            </a:r>
          </a:p>
          <a:p>
            <a:r>
              <a:rPr lang="en-US" altLang="en-US"/>
              <a:t>Rather, a technique known as “store and forward” is used. </a:t>
            </a:r>
          </a:p>
          <a:p>
            <a:r>
              <a:rPr lang="en-US" altLang="en-US"/>
              <a:t>Each person has an incoming and an outgoing mail server and email is sent and delivered as shown on the next slide.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>
            <a:extLst>
              <a:ext uri="{FF2B5EF4-FFF2-40B4-BE49-F238E27FC236}">
                <a16:creationId xmlns:a16="http://schemas.microsoft.com/office/drawing/2014/main" id="{AF44A0C7-9374-4F17-AD4F-1659C8843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602" y="3882380"/>
            <a:ext cx="5746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F18F4BDD-59E5-44FE-881C-082B27C4F9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9465" y="4171305"/>
            <a:ext cx="935037" cy="8636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EB3B2C4A-F3B7-4427-B387-565B00702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7890" y="2947343"/>
            <a:ext cx="792162" cy="64611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E00DDDBE-07CD-47E9-B428-D1A211830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252" y="2729855"/>
            <a:ext cx="863600" cy="793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F31EC79B-994F-4611-BA33-7583E174F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2665" y="4171305"/>
            <a:ext cx="0" cy="6477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3921C545-0D9E-4E33-9EA1-AB849F96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40" y="3450580"/>
            <a:ext cx="1008062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POP3</a:t>
            </a:r>
          </a:p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 useBgFill="1">
        <p:nvSpPr>
          <p:cNvPr id="21512" name="Cloud">
            <a:extLst>
              <a:ext uri="{FF2B5EF4-FFF2-40B4-BE49-F238E27FC236}">
                <a16:creationId xmlns:a16="http://schemas.microsoft.com/office/drawing/2014/main" id="{B67EAF76-26D1-4F21-9F48-E68A438A951E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893790" y="1050543"/>
            <a:ext cx="3097212" cy="2076187"/>
          </a:xfrm>
          <a:custGeom>
            <a:avLst/>
            <a:gdLst>
              <a:gd name="T0" fmla="*/ 21154098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174475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GB" sz="2400" b="1" dirty="0">
              <a:ea typeface="MS PGothic" charset="0"/>
              <a:cs typeface="Arial" charset="0"/>
            </a:endParaRPr>
          </a:p>
          <a:p>
            <a:pPr algn="ctr">
              <a:defRPr/>
            </a:pPr>
            <a:r>
              <a:rPr lang="en-GB" sz="3200" b="1" dirty="0">
                <a:ea typeface="MS PGothic" charset="0"/>
                <a:cs typeface="Arial" charset="0"/>
              </a:rPr>
              <a:t>Internet</a:t>
            </a:r>
          </a:p>
        </p:txBody>
      </p:sp>
      <p:sp>
        <p:nvSpPr>
          <p:cNvPr id="35848" name="computr2">
            <a:extLst>
              <a:ext uri="{FF2B5EF4-FFF2-40B4-BE49-F238E27FC236}">
                <a16:creationId xmlns:a16="http://schemas.microsoft.com/office/drawing/2014/main" id="{4C87B1B8-3D41-4205-BA30-5753946F226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7302" y="4819005"/>
            <a:ext cx="1800225" cy="1512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computr2">
            <a:extLst>
              <a:ext uri="{FF2B5EF4-FFF2-40B4-BE49-F238E27FC236}">
                <a16:creationId xmlns:a16="http://schemas.microsoft.com/office/drawing/2014/main" id="{7494C95E-B3C9-4ACD-8853-4216D2EA0E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53015" y="4819005"/>
            <a:ext cx="1800225" cy="1511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2">
            <a:extLst>
              <a:ext uri="{FF2B5EF4-FFF2-40B4-BE49-F238E27FC236}">
                <a16:creationId xmlns:a16="http://schemas.microsoft.com/office/drawing/2014/main" id="{A9E3DD03-1D02-4B16-B8B6-ED341522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702" y="3450580"/>
            <a:ext cx="1008063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SMTP</a:t>
            </a:r>
          </a:p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5851" name="Rectangle 13">
            <a:extLst>
              <a:ext uri="{FF2B5EF4-FFF2-40B4-BE49-F238E27FC236}">
                <a16:creationId xmlns:a16="http://schemas.microsoft.com/office/drawing/2014/main" id="{AF20BE9B-B1BA-4180-8A86-2A1D15737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277" y="3522018"/>
            <a:ext cx="1008063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POP3</a:t>
            </a:r>
          </a:p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5852" name="Rectangle 14">
            <a:extLst>
              <a:ext uri="{FF2B5EF4-FFF2-40B4-BE49-F238E27FC236}">
                <a16:creationId xmlns:a16="http://schemas.microsoft.com/office/drawing/2014/main" id="{3EA7C8A1-E438-4663-B2AB-56DBA360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440" y="3522018"/>
            <a:ext cx="1008062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SMTP</a:t>
            </a:r>
          </a:p>
          <a:p>
            <a:pPr algn="ctr"/>
            <a:r>
              <a:rPr lang="en-GB" altLang="en-US" sz="1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0CC890D9-4A68-4BF3-B09F-1BE285A4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1" y="4149080"/>
            <a:ext cx="22828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dirty="0">
                <a:latin typeface="+mn-lt"/>
                <a:cs typeface="Arial" panose="020B0604020202020204" pitchFamily="34" charset="0"/>
              </a:rPr>
              <a:t>When Alice presses SEND her E-mail is moved from her computer to her Internet Service Providers outgoing mail server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28C390FC-9D09-4EE5-9EC4-5ACE8754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40" y="2298055"/>
            <a:ext cx="2808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>
                <a:latin typeface="+mn-lt"/>
                <a:cs typeface="Arial" panose="020B0604020202020204" pitchFamily="34" charset="0"/>
              </a:rPr>
              <a:t>Alice’s ISP then forwards the E-mail out onto the Internet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A1365028-3736-4679-A5BD-3F657968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864" y="2024534"/>
            <a:ext cx="22748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>
                <a:latin typeface="+mn-lt"/>
                <a:cs typeface="Arial" panose="020B0604020202020204" pitchFamily="34" charset="0"/>
              </a:rPr>
              <a:t>The mail is forwarded to the incoming (POP3) mail server of Bob’s ISP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0AD71326-B7DB-427B-9D7A-98261C6F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252" y="4377680"/>
            <a:ext cx="1866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dirty="0">
                <a:latin typeface="+mn-lt"/>
                <a:cs typeface="Arial" panose="020B0604020202020204" pitchFamily="34" charset="0"/>
              </a:rPr>
              <a:t>The next time Bob connects to his ISP the E-mail is downloaded to his computer</a:t>
            </a:r>
          </a:p>
        </p:txBody>
      </p:sp>
      <p:sp>
        <p:nvSpPr>
          <p:cNvPr id="35857" name="Rectangle 19">
            <a:extLst>
              <a:ext uri="{FF2B5EF4-FFF2-40B4-BE49-F238E27FC236}">
                <a16:creationId xmlns:a16="http://schemas.microsoft.com/office/drawing/2014/main" id="{FED6CED5-6174-4B50-9146-FE22BCD6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40" y="4963468"/>
            <a:ext cx="792162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>
                <a:latin typeface="+mn-lt"/>
              </a:rPr>
              <a:t>ALICE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35858" name="Rectangle 20">
            <a:extLst>
              <a:ext uri="{FF2B5EF4-FFF2-40B4-BE49-F238E27FC236}">
                <a16:creationId xmlns:a16="http://schemas.microsoft.com/office/drawing/2014/main" id="{D38C90F2-C92F-4E44-9C9A-944FAB3D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840" y="4963468"/>
            <a:ext cx="792162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>
                <a:solidFill>
                  <a:schemeClr val="bg1"/>
                </a:solidFill>
                <a:latin typeface="+mn-lt"/>
              </a:rPr>
              <a:t>BOB</a:t>
            </a:r>
            <a:endParaRPr lang="en-GB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60" name="TextBox 1">
            <a:extLst>
              <a:ext uri="{FF2B5EF4-FFF2-40B4-BE49-F238E27FC236}">
                <a16:creationId xmlns:a16="http://schemas.microsoft.com/office/drawing/2014/main" id="{53DF86A2-2162-4ED9-B528-1D710E3A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527" y="403954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40" grpId="0"/>
      <p:bldP spid="103441" grpId="0"/>
      <p:bldP spid="1034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6FF7EB0-61D4-474C-861E-135A13AA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Study: Email Activity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B1EE0F1-26F8-4CC6-BB44-E8B074B7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email consists of two parts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Header: Contains information about who the message is from, who it is for, subject, date etc..</a:t>
            </a:r>
          </a:p>
          <a:p>
            <a:pPr lvl="2"/>
            <a:r>
              <a:rPr lang="is-IS" altLang="en-US" dirty="0"/>
              <a:t>…</a:t>
            </a:r>
            <a:r>
              <a:rPr lang="en-US" altLang="en-US" dirty="0"/>
              <a:t>and how it has been stored/forwarded!</a:t>
            </a:r>
          </a:p>
          <a:p>
            <a:pPr lvl="1"/>
            <a:r>
              <a:rPr lang="en-US" altLang="en-US" dirty="0"/>
              <a:t>Body: The actual content of the email message.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An example email with headers is shown on the next slide.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>
            <a:extLst>
              <a:ext uri="{FF2B5EF4-FFF2-40B4-BE49-F238E27FC236}">
                <a16:creationId xmlns:a16="http://schemas.microsoft.com/office/drawing/2014/main" id="{FD774BBD-FAD0-4468-B74D-B58B9399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5"/>
            <a:ext cx="9144000" cy="51845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Microsoft Mail Internet Headers Version 2.0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Received: from xproxy.gmail.com ([66.249.82.197]) by exchange1.trl.org with Microsoft SMTPSVC(6.0.3790.0); Tue, 27 Mar 2007 09:44:54 +0100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Received: by xproxy.gmail.com with SMTP id h28so988094wxd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        for &lt;Jim.Stark@trl.org&gt;; Tue, 27 Mar 2007 00:44:31 -0800 (PST)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 err="1"/>
              <a:t>DomainKey</a:t>
            </a:r>
            <a:r>
              <a:rPr lang="en-GB" altLang="en-US" sz="1400" dirty="0"/>
              <a:t>-Signature: a=rsa-sha1; q=</a:t>
            </a:r>
            <a:r>
              <a:rPr lang="en-GB" altLang="en-US" sz="1400" dirty="0" err="1"/>
              <a:t>dns</a:t>
            </a:r>
            <a:r>
              <a:rPr lang="en-GB" altLang="en-US" sz="1400" dirty="0"/>
              <a:t>; c=</a:t>
            </a:r>
            <a:r>
              <a:rPr lang="en-GB" altLang="en-US" sz="1400" dirty="0" err="1"/>
              <a:t>nofws</a:t>
            </a:r>
            <a:r>
              <a:rPr lang="en-GB" altLang="en-US" sz="1400" dirty="0"/>
              <a:t>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        s=beta; d=gmail.com;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        h=received:message-id:date:from:to:subject:in-reply-to:mime-version:content-type:references;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	b=RY8mK69lgiScvczLvTJmfvlXoZa1zUskwWsukAn3jlzblALGzxF/pzpDKyrEnIDyZrKp8VnthCyCgyHOfi7KCHhaseAXG4UAQO8zIbSFDxw6uVN0jUVYQx0a60pjkFBxmdzL/PCDEllSFEExVQB+m0WD/lcGQEgGmecYV1nRmy8=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Received: by 10.70.100.14 with SMTP id x14mr6330299wxb; Tue, 27 Mar 2007 00:44:30 -0800 (PST)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Received: by 10.70.122.16 with HTTP; Tue, 27 Mar 2007 00:44:30 -0800 (PST)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Message-ID: &lt;95ecf0550603280044n7a18048fs8e37cf2c2ea3a3d8@mail.gmail.com&gt;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Date: Tue, 27 Mar 2007 09:44:30 +0100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From: "Jim Stark" &lt;jc.stark@gmail.com&gt;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To: "Jim Stark" &lt;Jim.Stark@trl.org&gt;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Subject: Re: test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In-Reply-To: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MIME-Version: 1.0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Content-Type: multipart/alternative;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	boundary="----=_Part_21605_28805312.1143535470923"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References: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Return-Path: jc.stark@gmail.com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1400" dirty="0"/>
              <a:t>X-</a:t>
            </a:r>
            <a:r>
              <a:rPr lang="en-GB" altLang="en-US" sz="1400" dirty="0" err="1"/>
              <a:t>OriginalArrivalTime</a:t>
            </a:r>
            <a:r>
              <a:rPr lang="en-GB" altLang="en-US" sz="1400" dirty="0"/>
              <a:t>: 27 Mar 2007 08:44:54.0322 (UTC) FILETIME=[E283E920:01C65243]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D1DB8C14-B90A-49B7-B326-E029636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Multinational Service Provider Records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D6E5318-0DD5-4CCB-94BF-85CE7814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ga-IE" altLang="en-US" dirty="0"/>
              <a:t>Multinational Service Providers (Facebook, Google. Etc.) might be able to tell you which IP address was used by a subscriber at a particular time.</a:t>
            </a:r>
          </a:p>
          <a:p>
            <a:r>
              <a:rPr lang="ga-IE" altLang="en-US" dirty="0"/>
              <a:t>Need to know the ID (e.g. Facebook user ID) of the suspect.</a:t>
            </a:r>
          </a:p>
          <a:p>
            <a:r>
              <a:rPr lang="ga-IE" altLang="en-US" dirty="0"/>
              <a:t>International cooperation typically required.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B4E5C5F-DC9A-46AE-A71E-2A973C75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Covert Investigation Techniques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A1ED2F83-2854-4637-A45A-76D97F85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 dirty="0"/>
              <a:t>If you already have a suspect, covert investigation techniques (e.g. Wiretapping) can be used to identify the IP address(es) in use by the suspect.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9D1E0-0D83-49D9-AA05-26DD8200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0210"/>
            <a:ext cx="7886700" cy="12575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ASSOCIATING IP Address TO Real world IDENTITY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0AA32-19F0-4FC7-ADC1-4B58A0B6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930525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Demonstration: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is MY IP ADDRESS?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DF6A36-A61B-4690-9FEB-C1CCB426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not?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C5F820C-6C1A-48BF-A83D-4471A164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IP address might allow identification of:</a:t>
            </a:r>
          </a:p>
          <a:p>
            <a:pPr lvl="1"/>
            <a:r>
              <a:rPr lang="en-US" altLang="en-US" dirty="0"/>
              <a:t>Internet Service Provider</a:t>
            </a:r>
          </a:p>
          <a:p>
            <a:pPr lvl="1"/>
            <a:r>
              <a:rPr lang="en-US" altLang="en-US" dirty="0"/>
              <a:t>Geolocation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51BC7B0-58C3-4899-8BFB-058DB52B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8A266D2-0D9A-4299-82AE-851F847B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Refresher: Know what an IP address is.</a:t>
            </a:r>
          </a:p>
          <a:p>
            <a:r>
              <a:rPr lang="en-US" altLang="en-US" dirty="0"/>
              <a:t>Describe how you can find a suspect IP address.</a:t>
            </a:r>
          </a:p>
          <a:p>
            <a:r>
              <a:rPr lang="en-US" altLang="en-US" dirty="0"/>
              <a:t>Describe how you can associate a suspect IP address with a real person.</a:t>
            </a:r>
          </a:p>
          <a:p>
            <a:r>
              <a:rPr lang="en-US" altLang="en-US" dirty="0"/>
              <a:t>List three technical challenges to identification of suspects on the Internet.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A967D35-8A9C-4AFA-9B1B-881E9E83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ISP Records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C7D6336-FCA7-4AAD-847E-8DFB97A2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/>
              <a:t>Internet Service Providers will typically keep records of which subscriber was using a particular IP address at a particular time.</a:t>
            </a:r>
          </a:p>
          <a:p>
            <a:r>
              <a:rPr lang="ga-IE" altLang="en-US"/>
              <a:t>How long these records are retained for will depend on national legislation.</a:t>
            </a:r>
          </a:p>
          <a:p>
            <a:r>
              <a:rPr lang="ga-IE" altLang="en-US"/>
              <a:t>How to get access to these records will depend on national legislation.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12784BA-2652-4A72-A9F2-AD314FB5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ISP Records: Questions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CC0A9D7-A998-4CA4-AB1C-A3AC402A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/>
              <a:t>What is involved in getting access to ISP subscriber data?</a:t>
            </a:r>
          </a:p>
          <a:p>
            <a:r>
              <a:rPr lang="ga-IE" altLang="en-US"/>
              <a:t>How do you know which ISP to request data from?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E3084219-0301-42F2-9A4B-0F831DF4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Geolocation: Questions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9E41A801-4D08-43B1-9728-DB2A3A18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 dirty="0"/>
              <a:t>Where do you think the geolocation data comes from?</a:t>
            </a:r>
          </a:p>
          <a:p>
            <a:r>
              <a:rPr lang="ga-IE" altLang="en-US" dirty="0"/>
              <a:t>Absolutely no guarantees of reliability!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F5115D6-4048-4C3C-A7CD-8109C0A8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not?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E57B3B46-5D00-4E0F-82E4-805CB375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Also, not always traceable to a specific person:</a:t>
            </a:r>
          </a:p>
          <a:p>
            <a:pPr lvl="1"/>
            <a:r>
              <a:rPr lang="en-US" altLang="en-US"/>
              <a:t>Static vs. Dynamic IP addresses</a:t>
            </a:r>
          </a:p>
          <a:p>
            <a:pPr lvl="1"/>
            <a:r>
              <a:rPr lang="en-US" altLang="en-US"/>
              <a:t>Network Address Translation (NAT)</a:t>
            </a:r>
          </a:p>
          <a:p>
            <a:r>
              <a:rPr lang="en-US" altLang="en-US"/>
              <a:t>The time of the activity is crucial!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8ECB9EA2-2550-40B4-99E7-B51F6900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Corporations 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950BA32B-6CA2-4E42-9555-B6A3C681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/>
              <a:t>Corporations using Network Address Translation (NAT) may have the records to be able to associate suspect activity with a specific internal IP address.</a:t>
            </a:r>
          </a:p>
          <a:p>
            <a:r>
              <a:rPr lang="ga-IE" altLang="en-US"/>
              <a:t>How engagement with the company takes place will depend on national legislation.</a:t>
            </a:r>
          </a:p>
          <a:p>
            <a:r>
              <a:rPr lang="ga-IE" altLang="en-US"/>
              <a:t>Records seldom exist.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22BD616B-3BF7-426A-AAB6-24741578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Even if you can find the computer</a:t>
            </a:r>
            <a:r>
              <a:rPr lang="is-IS" altLang="en-US" dirty="0"/>
              <a:t>…</a:t>
            </a:r>
            <a:endParaRPr lang="en-US" altLang="en-US" dirty="0"/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9ABBBFF-5D50-4B1C-A204-7C82CD99A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Who was using the computer?</a:t>
            </a:r>
          </a:p>
          <a:p>
            <a:r>
              <a:rPr lang="en-US" altLang="en-US" dirty="0"/>
              <a:t>Remote control of the computer?</a:t>
            </a:r>
          </a:p>
          <a:p>
            <a:r>
              <a:rPr lang="en-US" altLang="en-US" dirty="0" err="1"/>
              <a:t>WiFi</a:t>
            </a:r>
            <a:r>
              <a:rPr lang="en-US" altLang="en-US" dirty="0"/>
              <a:t> access point?</a:t>
            </a:r>
          </a:p>
          <a:p>
            <a:r>
              <a:rPr lang="en-US" altLang="en-US" dirty="0"/>
              <a:t>Use of VPNs?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99DD3-ABFB-425D-B9E0-75BF543F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0210"/>
            <a:ext cx="7886700" cy="12575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Some MORE Technical Challenges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73E82647-449A-4CEA-A189-4E020E35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B7F572E2-EF6B-4926-975B-11FE511B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 dirty="0"/>
              <a:t>Intentional and unintentional, legitimate and illegitimate obfuscation may take place.</a:t>
            </a:r>
          </a:p>
          <a:p>
            <a:r>
              <a:rPr lang="ga-IE" altLang="en-US" dirty="0"/>
              <a:t>Some example will be discussed.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14486C4E-6EFF-4731-9418-09DCD9E7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Anonymising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C180-1985-4E21-B92B-50EC52A3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ga-IE" dirty="0"/>
              <a:t>Both paid and free services are available to conceal online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web proxies specifically conceal the source of web browsing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email providers specifically conceal the sender of email.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IP proxies conceal all the source of all Internet traffic.</a:t>
            </a:r>
          </a:p>
          <a:p>
            <a:pPr lvl="1">
              <a:buFont typeface="Arial" charset="0"/>
              <a:buChar char="–"/>
              <a:defRPr/>
            </a:pPr>
            <a:r>
              <a:rPr lang="ga-IE" dirty="0"/>
              <a:t>Example: TOR 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scl8">
            <a:extLst>
              <a:ext uri="{FF2B5EF4-FFF2-40B4-BE49-F238E27FC236}">
                <a16:creationId xmlns:a16="http://schemas.microsoft.com/office/drawing/2014/main" id="{87F68043-B2EB-462D-86C0-F3E0AF56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1" y="1052736"/>
            <a:ext cx="723911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614135F-DE0C-483B-A3C9-C5D2C11A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 (version 4)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730A8DBC-8DB9-4207-9195-0C1EA50F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IP address consists of four numbers between 0 and 255, separated by full-stops/periods.</a:t>
            </a:r>
          </a:p>
          <a:p>
            <a:r>
              <a:rPr lang="en-US" altLang="en-US"/>
              <a:t>E.g. </a:t>
            </a:r>
          </a:p>
          <a:p>
            <a:pPr lvl="1"/>
            <a:r>
              <a:rPr lang="en-US" altLang="en-US"/>
              <a:t>1.2.3.4</a:t>
            </a:r>
          </a:p>
          <a:p>
            <a:pPr lvl="1"/>
            <a:r>
              <a:rPr lang="en-US" altLang="en-US"/>
              <a:t>200.4.0.188</a:t>
            </a:r>
          </a:p>
          <a:p>
            <a:r>
              <a:rPr lang="en-US" altLang="en-US"/>
              <a:t>There is also a newer form of IP addresses (version 6) which will not be discussed here.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FEF3F7D5-84DE-4EEA-96BF-0A6DC3AD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Encryption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27C482EF-53CB-4A7C-A2CF-0D25DD9F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/>
              <a:t>It is possible that communication might be encrypted. </a:t>
            </a:r>
          </a:p>
          <a:p>
            <a:r>
              <a:rPr lang="ga-IE" altLang="en-US"/>
              <a:t>Either the content of the entire communication might be encrypted.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42376E0-6A82-41EA-922D-DA6C1F79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Carrier Grade NAT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4A33B017-AC68-41F3-AD96-052E8EC16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altLang="en-US"/>
              <a:t>A technique for associating a very large number of users with a single IP address.</a:t>
            </a:r>
          </a:p>
          <a:p>
            <a:r>
              <a:rPr lang="ga-IE" altLang="en-US"/>
              <a:t>Commonly used for Internet connectivity on mobile phone networks.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2FFBB054-4877-4462-BEF4-055111D3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EA74DF81-96C7-4050-8494-AEF2EBEF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ga-IE" altLang="en-US" sz="2800" dirty="0"/>
              <a:t>IP addresses are a necessary but not sufficient identifier of a person’s online activity.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ga-IE" altLang="en-US" sz="2800" dirty="0"/>
          </a:p>
          <a:p>
            <a:pPr>
              <a:lnSpc>
                <a:spcPct val="80000"/>
              </a:lnSpc>
            </a:pPr>
            <a:r>
              <a:rPr lang="ga-IE" altLang="en-US" sz="2800" dirty="0"/>
              <a:t>Associating an IP address with a real person is extremely difficult.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ga-IE" altLang="en-US" sz="2800" dirty="0"/>
          </a:p>
          <a:p>
            <a:pPr>
              <a:lnSpc>
                <a:spcPct val="80000"/>
              </a:lnSpc>
            </a:pPr>
            <a:r>
              <a:rPr lang="ga-IE" altLang="en-US" sz="2800" dirty="0"/>
              <a:t>Technologies are available to make tracing a person online even more difficult.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ga-IE" altLang="en-US" sz="2800" dirty="0"/>
          </a:p>
          <a:p>
            <a:pPr>
              <a:lnSpc>
                <a:spcPct val="80000"/>
              </a:lnSpc>
            </a:pPr>
            <a:r>
              <a:rPr lang="ga-IE" altLang="en-US" sz="2800" dirty="0"/>
              <a:t>Wherever possible other sources of evidence should be used to support the IP address evidence.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1B168F6C-77E3-4F35-81F0-DA3CDFB35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16678124-77E4-44AB-B75A-3A7FCC47FC18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6F91EBB-B606-47EA-A587-9A9CA338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 (version 4)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AFD183D-73F4-4387-992F-9D1D18D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IP addresses are not valid on the Internet, only for private (internal) use:</a:t>
            </a:r>
          </a:p>
          <a:p>
            <a:pPr lvl="1"/>
            <a:r>
              <a:rPr lang="en-US" altLang="en-US"/>
              <a:t>10.x.x.x</a:t>
            </a:r>
          </a:p>
          <a:p>
            <a:pPr lvl="1"/>
            <a:r>
              <a:rPr lang="en-US" altLang="en-US"/>
              <a:t>192.168.x.x</a:t>
            </a:r>
          </a:p>
          <a:p>
            <a:pPr lvl="1"/>
            <a:r>
              <a:rPr lang="en-US" altLang="en-US"/>
              <a:t>172.16.x.x-172.31.x.x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106F4-4051-4117-A54F-67A15C48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7993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Identifying Suspect IP Address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5E1FAF0-555A-4A15-962F-CE6B600F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Online Activity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540D246F-0653-43FF-AFCC-AF8409DCF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user’s online activity might generate records.</a:t>
            </a:r>
          </a:p>
          <a:p>
            <a:r>
              <a:rPr lang="en-US" altLang="en-US"/>
              <a:t>These records might contain the IP address of the user’s communication.</a:t>
            </a:r>
          </a:p>
          <a:p>
            <a:r>
              <a:rPr lang="en-US" altLang="en-US"/>
              <a:t>This can be an important piece of information for identifying a suspect.</a:t>
            </a:r>
          </a:p>
          <a:p>
            <a:pPr lvl="1"/>
            <a:r>
              <a:rPr lang="en-US" altLang="en-US" b="1"/>
              <a:t>Necessary but not sufficient!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9C866E2-5C50-4B38-B3CC-61B5AF05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Case Study: Web Browsing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1CB0-1962-4460-98CB-18FB08AF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Web browsing activity involves a user sending requests to a web server and the web server sending responses back to the user.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format of the requests and responses is described using a protocol known as Hypertext Transfer Protocol (HTTP).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By default, a web server will log all incoming requests, including the IP address from which the request was received.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47ADB2A-5246-41ED-A6AA-9E442D7B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Case Study: Web Browsing Activity</a:t>
            </a:r>
          </a:p>
        </p:txBody>
      </p:sp>
      <p:sp>
        <p:nvSpPr>
          <p:cNvPr id="27650" name="Text Box 5">
            <a:extLst>
              <a:ext uri="{FF2B5EF4-FFF2-40B4-BE49-F238E27FC236}">
                <a16:creationId xmlns:a16="http://schemas.microsoft.com/office/drawing/2014/main" id="{77F6DA60-0AD6-49DA-B275-99EB7D27BA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8928992" cy="4442242"/>
          </a:xfrm>
          <a:noFill/>
        </p:spPr>
        <p:txBody>
          <a:bodyPr wrap="square">
            <a:spAutoFit/>
          </a:bodyPr>
          <a:lstStyle/>
          <a:p>
            <a:r>
              <a:rPr lang="en-GB" altLang="en-US" sz="1200" dirty="0">
                <a:latin typeface="Tahoma" panose="020B0604030504040204" pitchFamily="34" charset="0"/>
              </a:rPr>
              <a:t>192.220.98.177 - - [23/Sep/2006:21:09:27 -0400] "GET / HTTP/1.0" 206 1729 "-" "</a:t>
            </a:r>
            <a:r>
              <a:rPr lang="en-GB" altLang="en-US" sz="1200" dirty="0" err="1">
                <a:latin typeface="Tahoma" panose="020B0604030504040204" pitchFamily="34" charset="0"/>
              </a:rPr>
              <a:t>Servmon</a:t>
            </a:r>
            <a:r>
              <a:rPr lang="en-GB" altLang="en-US" sz="1200" dirty="0">
                <a:latin typeface="Tahoma" panose="020B0604030504040204" pitchFamily="34" charset="0"/>
              </a:rPr>
              <a:t>::Monitor::</a:t>
            </a:r>
            <a:r>
              <a:rPr lang="en-GB" altLang="en-US" sz="1200" dirty="0" err="1">
                <a:latin typeface="Tahoma" panose="020B0604030504040204" pitchFamily="34" charset="0"/>
              </a:rPr>
              <a:t>apache</a:t>
            </a:r>
            <a:r>
              <a:rPr lang="en-GB" altLang="en-US" sz="1200" dirty="0">
                <a:latin typeface="Tahoma" panose="020B0604030504040204" pitchFamily="34" charset="0"/>
              </a:rPr>
              <a:t>/1.03" </a:t>
            </a:r>
          </a:p>
          <a:p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216.128.130.126 - - [23/Sep/2006:21:30:02 -0400] "GET /</a:t>
            </a:r>
            <a:r>
              <a:rPr lang="en-GB" altLang="en-US" sz="1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pgp</a:t>
            </a:r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/ HTTP/1.0" 200 1871 "http://dir.yahoo.com/</a:t>
            </a:r>
            <a:r>
              <a:rPr lang="en-GB" altLang="en-US" sz="1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Computers_and_Internet</a:t>
            </a:r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/</a:t>
            </a:r>
            <a:r>
              <a:rPr lang="en-GB" altLang="en-US" sz="1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Security_and_Encryption</a:t>
            </a:r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/PGP___</a:t>
            </a:r>
            <a:r>
              <a:rPr lang="en-GB" altLang="en-US" sz="1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Pretty_Good_Privacy</a:t>
            </a:r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/" "Mozilla/4.0 (compatible; MSIE 6.0 [</a:t>
            </a:r>
            <a:r>
              <a:rPr lang="en-GB" altLang="en-US" sz="12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en</a:t>
            </a:r>
            <a:r>
              <a:rPr lang="en-GB" altLang="en-US" sz="1200" b="1" dirty="0">
                <a:solidFill>
                  <a:srgbClr val="FF0000"/>
                </a:solidFill>
                <a:latin typeface="Tahoma" panose="020B0604030504040204" pitchFamily="34" charset="0"/>
              </a:rPr>
              <a:t>] Win NT 5.1; U)"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66.196.73.20 - - [23/Sep/2006:21:33:35 -0400] "GET /</a:t>
            </a:r>
            <a:r>
              <a:rPr lang="en-GB" altLang="en-US" sz="1200" dirty="0" err="1">
                <a:latin typeface="Tahoma" panose="020B0604030504040204" pitchFamily="34" charset="0"/>
              </a:rPr>
              <a:t>pgp</a:t>
            </a:r>
            <a:r>
              <a:rPr lang="en-GB" altLang="en-US" sz="1200" dirty="0">
                <a:latin typeface="Tahoma" panose="020B0604030504040204" pitchFamily="34" charset="0"/>
              </a:rPr>
              <a:t>/pgpdoc2/pgpdoc2_65.html HTTP/1.0" 200 7185 "-" "Mozilla/5.0 (Slurp/cat; slurp@inktomi.com; http://www.inktomi.com/slurp.html)"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63.229.162.177 - - [23/Sep/2006:21:34:31 -0400] "GET /</a:t>
            </a:r>
            <a:r>
              <a:rPr lang="en-GB" altLang="en-US" sz="1200" dirty="0" err="1">
                <a:latin typeface="Tahoma" panose="020B0604030504040204" pitchFamily="34" charset="0"/>
              </a:rPr>
              <a:t>stephen</a:t>
            </a:r>
            <a:r>
              <a:rPr lang="en-GB" altLang="en-US" sz="1200" dirty="0">
                <a:latin typeface="Tahoma" panose="020B0604030504040204" pitchFamily="34" charset="0"/>
              </a:rPr>
              <a:t>/singers/ HTTP/1.1" 200 1936 "http://www.dosado.com/callers/default.htm " "Mozilla/4.0 (compatible; MSIE 5.5; Windows 98; Win 9x 4.90)"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138.162.0.41 - - [23/Sep/2006:21:36:27 -0400] "GET /gallery/Colorado02?&amp;page=2 HTTP/1.0" 200 19649 "http://www.google.com/search?q=st+malo+chapel+colorado&amp;hl=en&amp;lr=&amp;ie=UTF-8&amp;start=20&amp;sa=N" "Mozilla/4.76 [</a:t>
            </a:r>
            <a:r>
              <a:rPr lang="en-GB" altLang="en-US" sz="1200" dirty="0" err="1">
                <a:latin typeface="Tahoma" panose="020B0604030504040204" pitchFamily="34" charset="0"/>
              </a:rPr>
              <a:t>en</a:t>
            </a:r>
            <a:r>
              <a:rPr lang="en-GB" altLang="en-US" sz="1200" dirty="0">
                <a:latin typeface="Tahoma" panose="020B0604030504040204" pitchFamily="34" charset="0"/>
              </a:rPr>
              <a:t>] (Windows NT 5.0; U)"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12.255.212.29 - - [23/Sep/2006:21:51:42 -0400] "GET /</a:t>
            </a:r>
            <a:r>
              <a:rPr lang="en-GB" altLang="en-US" sz="1200" dirty="0" err="1">
                <a:latin typeface="Tahoma" panose="020B0604030504040204" pitchFamily="34" charset="0"/>
              </a:rPr>
              <a:t>cgi</a:t>
            </a:r>
            <a:r>
              <a:rPr lang="en-GB" altLang="en-US" sz="1200" dirty="0">
                <a:latin typeface="Tahoma" panose="020B0604030504040204" pitchFamily="34" charset="0"/>
              </a:rPr>
              <a:t>- bin/</a:t>
            </a:r>
            <a:r>
              <a:rPr lang="en-GB" altLang="en-US" sz="1200" dirty="0" err="1">
                <a:latin typeface="Tahoma" panose="020B0604030504040204" pitchFamily="34" charset="0"/>
              </a:rPr>
              <a:t>formmail.cgi?recipient</a:t>
            </a:r>
            <a:r>
              <a:rPr lang="en-GB" altLang="en-US" sz="1200" dirty="0">
                <a:latin typeface="Tahoma" panose="020B0604030504040204" pitchFamily="34" charset="0"/>
              </a:rPr>
              <a:t>=lharleyren49@aol.com&amp;subject= http://www.gildea.com/cgi-bin/formmail.cgi&amp;body=48462427&amp;email=uqizakzbi@aol.com HTTP/1.1" 404 291 "-" "Mozilla/4.0 (compatible; MSIE 5.0; Windows 98; </a:t>
            </a:r>
            <a:r>
              <a:rPr lang="en-GB" altLang="en-US" sz="1200" dirty="0" err="1">
                <a:latin typeface="Tahoma" panose="020B0604030504040204" pitchFamily="34" charset="0"/>
              </a:rPr>
              <a:t>DigExt</a:t>
            </a:r>
            <a:r>
              <a:rPr lang="en-GB" altLang="en-US" sz="1200" dirty="0">
                <a:latin typeface="Tahoma" panose="020B0604030504040204" pitchFamily="34" charset="0"/>
              </a:rPr>
              <a:t>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64.156.198.78 - - [23/Sep/2006:21:52:53 -0400] "GET /wang-</a:t>
            </a:r>
            <a:r>
              <a:rPr lang="en-GB" altLang="en-US" sz="1200" dirty="0" err="1">
                <a:latin typeface="Tahoma" panose="020B0604030504040204" pitchFamily="34" charset="0"/>
              </a:rPr>
              <a:t>center</a:t>
            </a:r>
            <a:r>
              <a:rPr lang="en-GB" altLang="en-US" sz="1200" dirty="0">
                <a:latin typeface="Tahoma" panose="020B0604030504040204" pitchFamily="34" charset="0"/>
              </a:rPr>
              <a:t>/schedules/wang.html HTTP/1.1" 200 1438 "-" "Mozilla/5.0 (X11; Linux i686; </a:t>
            </a:r>
            <a:r>
              <a:rPr lang="en-GB" altLang="en-US" sz="1200" dirty="0" err="1">
                <a:latin typeface="Tahoma" panose="020B0604030504040204" pitchFamily="34" charset="0"/>
              </a:rPr>
              <a:t>en</a:t>
            </a:r>
            <a:r>
              <a:rPr lang="en-GB" altLang="en-US" sz="1200" dirty="0">
                <a:latin typeface="Tahoma" panose="020B0604030504040204" pitchFamily="34" charset="0"/>
              </a:rPr>
              <a:t>-US; rv:1.0rc5; OBJR)"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163.139.58.174 - - [23/Sep/2006:21:54:29 -0400] "GET /</a:t>
            </a:r>
            <a:r>
              <a:rPr lang="en-GB" altLang="en-US" sz="1200" dirty="0" err="1">
                <a:latin typeface="Tahoma" panose="020B0604030504040204" pitchFamily="34" charset="0"/>
              </a:rPr>
              <a:t>sd</a:t>
            </a:r>
            <a:r>
              <a:rPr lang="en-GB" altLang="en-US" sz="1200" dirty="0">
                <a:latin typeface="Tahoma" panose="020B0604030504040204" pitchFamily="34" charset="0"/>
              </a:rPr>
              <a:t>/ HTTP/1.1" 304 - "-" "Mozilla/4.0 (compatible; MSIE 6.0; Windows NT 5.1; .NET CLR 1.0.3705)" </a:t>
            </a:r>
          </a:p>
          <a:p>
            <a:r>
              <a:rPr lang="en-GB" altLang="en-US" sz="1200" dirty="0">
                <a:latin typeface="Tahoma" panose="020B0604030504040204" pitchFamily="34" charset="0"/>
              </a:rPr>
              <a:t>205.188.209.51 - - [23/Sep/2006:21:57:23 -0400] "GET / HTTP/1.0" 200 1729 "http://aolsearch.aol.com/</a:t>
            </a:r>
            <a:r>
              <a:rPr lang="en-GB" altLang="en-US" sz="1200" dirty="0" err="1">
                <a:latin typeface="Tahoma" panose="020B0604030504040204" pitchFamily="34" charset="0"/>
              </a:rPr>
              <a:t>dirsearch.adp?query</a:t>
            </a:r>
            <a:r>
              <a:rPr lang="en-GB" altLang="en-US" sz="1200" dirty="0">
                <a:latin typeface="Tahoma" panose="020B0604030504040204" pitchFamily="34" charset="0"/>
              </a:rPr>
              <a:t>=Gildea"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C2DB864-4B81-4213-9122-E92F2D12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Case Study: Web Browsing Activity</a:t>
            </a:r>
          </a:p>
        </p:txBody>
      </p:sp>
      <p:sp>
        <p:nvSpPr>
          <p:cNvPr id="29698" name="Text Box 5">
            <a:extLst>
              <a:ext uri="{FF2B5EF4-FFF2-40B4-BE49-F238E27FC236}">
                <a16:creationId xmlns:a16="http://schemas.microsoft.com/office/drawing/2014/main" id="{D06D9087-43EB-411E-82EA-F2B5D8483D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888244"/>
          </a:xfrm>
          <a:noFill/>
        </p:spPr>
        <p:txBody>
          <a:bodyPr wrap="square">
            <a:spAutoFit/>
          </a:bodyPr>
          <a:lstStyle/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216.128.130.126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-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-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[23/Sep/2006:21:30:02 -0400]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 "GET /</a:t>
            </a:r>
            <a:r>
              <a:rPr lang="en-GB" altLang="en-US" sz="2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pgp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/ HTTP/1.0"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200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1871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"http://dir.yahoo.com/</a:t>
            </a:r>
            <a:r>
              <a:rPr lang="en-GB" altLang="en-US" sz="2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Computers_and_Internet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/</a:t>
            </a:r>
            <a:r>
              <a:rPr lang="en-GB" altLang="en-US" sz="2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Security_and_Encryption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/PGP___</a:t>
            </a:r>
            <a:r>
              <a:rPr lang="en-GB" altLang="en-US" sz="2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Pretty_Good_Privacy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/" </a:t>
            </a:r>
          </a:p>
          <a:p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"Mozilla/4.0 (compatible; MSIE 6.0 [</a:t>
            </a:r>
            <a:r>
              <a:rPr lang="en-GB" altLang="en-US" sz="2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en</a:t>
            </a:r>
            <a:r>
              <a:rPr lang="en-GB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] Win NT 5.1; U)”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44870</TotalTime>
  <Words>1948</Words>
  <Application>Microsoft Office PowerPoint</Application>
  <PresentationFormat>On-screen Show (4:3)</PresentationFormat>
  <Paragraphs>197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MS PGothic</vt:lpstr>
      <vt:lpstr>Arial</vt:lpstr>
      <vt:lpstr>MS PGothic</vt:lpstr>
      <vt:lpstr>Arial Narrow</vt:lpstr>
      <vt:lpstr>Tahoma</vt:lpstr>
      <vt:lpstr>PPT_theme_v7</vt:lpstr>
      <vt:lpstr>PowerPoint Presentation</vt:lpstr>
      <vt:lpstr>Session Objectives</vt:lpstr>
      <vt:lpstr>IP Address (version 4)</vt:lpstr>
      <vt:lpstr>IP Address (version 4)</vt:lpstr>
      <vt:lpstr>Identifying Suspect IP Address</vt:lpstr>
      <vt:lpstr>Online Activity</vt:lpstr>
      <vt:lpstr>Case Study: Web Browsing Activity</vt:lpstr>
      <vt:lpstr>Case Study: Web Browsing Activity</vt:lpstr>
      <vt:lpstr>Case Study: Web Browsing Activity</vt:lpstr>
      <vt:lpstr>Case Study: Email Activity</vt:lpstr>
      <vt:lpstr>Case Study: Email Activity</vt:lpstr>
      <vt:lpstr>PowerPoint Presentation</vt:lpstr>
      <vt:lpstr>Case Study: Email Activity</vt:lpstr>
      <vt:lpstr>PowerPoint Presentation</vt:lpstr>
      <vt:lpstr> Multinational Service Provider Records</vt:lpstr>
      <vt:lpstr>Covert Investigation Techniques</vt:lpstr>
      <vt:lpstr>ASSOCIATING IP Address TO Real world IDENTITY</vt:lpstr>
      <vt:lpstr>Demonstration:   What is MY IP ADDRESS? </vt:lpstr>
      <vt:lpstr>Why not?</vt:lpstr>
      <vt:lpstr>ISP Records</vt:lpstr>
      <vt:lpstr>ISP Records: Questions</vt:lpstr>
      <vt:lpstr>Geolocation: Questions</vt:lpstr>
      <vt:lpstr>Why not?</vt:lpstr>
      <vt:lpstr>Corporations </vt:lpstr>
      <vt:lpstr>Even if you can find the computer…</vt:lpstr>
      <vt:lpstr>Some MORE Technical Challenges</vt:lpstr>
      <vt:lpstr>Challenges</vt:lpstr>
      <vt:lpstr>Anonymising Services</vt:lpstr>
      <vt:lpstr>PowerPoint Presentation</vt:lpstr>
      <vt:lpstr>Encryption</vt:lpstr>
      <vt:lpstr>Carrier Grade NAT</vt:lpstr>
      <vt:lpstr>Summary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Hortensia Pasalau</cp:lastModifiedBy>
  <cp:revision>289</cp:revision>
  <cp:lastPrinted>2016-05-18T07:38:13Z</cp:lastPrinted>
  <dcterms:created xsi:type="dcterms:W3CDTF">2013-06-24T06:40:18Z</dcterms:created>
  <dcterms:modified xsi:type="dcterms:W3CDTF">2023-11-08T11:40:35Z</dcterms:modified>
</cp:coreProperties>
</file>